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04" r:id="rId5"/>
  </p:sldMasterIdLst>
  <p:notesMasterIdLst>
    <p:notesMasterId r:id="rId18"/>
  </p:notesMasterIdLst>
  <p:sldIdLst>
    <p:sldId id="257" r:id="rId6"/>
    <p:sldId id="299" r:id="rId7"/>
    <p:sldId id="291" r:id="rId8"/>
    <p:sldId id="261" r:id="rId9"/>
    <p:sldId id="295" r:id="rId10"/>
    <p:sldId id="300" r:id="rId11"/>
    <p:sldId id="298" r:id="rId12"/>
    <p:sldId id="301" r:id="rId13"/>
    <p:sldId id="302" r:id="rId14"/>
    <p:sldId id="280" r:id="rId15"/>
    <p:sldId id="256" r:id="rId16"/>
    <p:sldId id="277" r:id="rId17"/>
  </p:sldIdLst>
  <p:sldSz cx="9144000" cy="6858000" type="screen4x3"/>
  <p:notesSz cx="6805613" cy="99441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Hayes" initials="CH" lastIdx="1" clrIdx="0">
    <p:extLst>
      <p:ext uri="{19B8F6BF-5375-455C-9EA6-DF929625EA0E}">
        <p15:presenceInfo xmlns:p15="http://schemas.microsoft.com/office/powerpoint/2012/main" userId="S-1-5-21-3685816821-1215056363-1987234180-75578" providerId="AD"/>
      </p:ext>
    </p:extLst>
  </p:cmAuthor>
  <p:cmAuthor id="2" name="Rosie Allison" initials="RA" lastIdx="5" clrIdx="1">
    <p:extLst>
      <p:ext uri="{19B8F6BF-5375-455C-9EA6-DF929625EA0E}">
        <p15:presenceInfo xmlns:p15="http://schemas.microsoft.com/office/powerpoint/2012/main" userId="S-1-5-21-3685816821-1215056363-1987234180-75020" providerId="AD"/>
      </p:ext>
    </p:extLst>
  </p:cmAuthor>
  <p:cmAuthor id="3" name="Jette Holt" initials="JH" lastIdx="15" clrIdx="2">
    <p:extLst>
      <p:ext uri="{19B8F6BF-5375-455C-9EA6-DF929625EA0E}">
        <p15:presenceInfo xmlns:p15="http://schemas.microsoft.com/office/powerpoint/2012/main" userId="S-1-5-21-2100284113-1573851820-878952375-444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E9399"/>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57" d="100"/>
          <a:sy n="57" d="100"/>
        </p:scale>
        <p:origin x="836" y="52"/>
      </p:cViewPr>
      <p:guideLst/>
    </p:cSldViewPr>
  </p:slideViewPr>
  <p:outlineViewPr>
    <p:cViewPr>
      <p:scale>
        <a:sx n="33" d="100"/>
        <a:sy n="33" d="100"/>
      </p:scale>
      <p:origin x="0" y="-12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021632C9-CE75-4437-B610-E978D6206526}" type="datetimeFigureOut">
              <a:rPr lang="en-GB" smtClean="0"/>
              <a:t>19/12/2022</a:t>
            </a:fld>
            <a:endParaRPr lang="en-GB"/>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1517064F-F427-46BC-B628-62DFFD862967}" type="slidenum">
              <a:rPr lang="en-GB" smtClean="0"/>
              <a:t>‹#›</a:t>
            </a:fld>
            <a:endParaRPr lang="en-GB"/>
          </a:p>
        </p:txBody>
      </p:sp>
    </p:spTree>
    <p:extLst>
      <p:ext uri="{BB962C8B-B14F-4D97-AF65-F5344CB8AC3E}">
        <p14:creationId xmlns:p14="http://schemas.microsoft.com/office/powerpoint/2010/main" val="177073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students the cut outs of bacteria, virus, fungi and parasite and ask them to match the statements for each. </a:t>
            </a:r>
          </a:p>
        </p:txBody>
      </p:sp>
      <p:sp>
        <p:nvSpPr>
          <p:cNvPr id="4" name="Slide Number Placeholder 3"/>
          <p:cNvSpPr>
            <a:spLocks noGrp="1"/>
          </p:cNvSpPr>
          <p:nvPr>
            <p:ph type="sldNum" sz="quarter" idx="10"/>
          </p:nvPr>
        </p:nvSpPr>
        <p:spPr/>
        <p:txBody>
          <a:bodyPr/>
          <a:lstStyle/>
          <a:p>
            <a:fld id="{1517064F-F427-46BC-B628-62DFFD862967}" type="slidenum">
              <a:rPr lang="en-GB" smtClean="0"/>
              <a:t>4</a:t>
            </a:fld>
            <a:endParaRPr lang="en-GB"/>
          </a:p>
        </p:txBody>
      </p:sp>
    </p:spTree>
    <p:extLst>
      <p:ext uri="{BB962C8B-B14F-4D97-AF65-F5344CB8AC3E}">
        <p14:creationId xmlns:p14="http://schemas.microsoft.com/office/powerpoint/2010/main" val="270851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Skjul dette slide under hovedlektionen, mens eleverne spiller </a:t>
            </a:r>
            <a:r>
              <a:rPr lang="da-DK" sz="1200" kern="1200" dirty="0" err="1">
                <a:solidFill>
                  <a:schemeClr val="tx1"/>
                </a:solidFill>
                <a:effectLst/>
                <a:latin typeface="+mn-lt"/>
                <a:ea typeface="+mn-ea"/>
                <a:cs typeface="+mn-cs"/>
              </a:rPr>
              <a:t>matchingøvelsen.Få</a:t>
            </a:r>
            <a:r>
              <a:rPr lang="da-DK" sz="1200" kern="1200" dirty="0">
                <a:solidFill>
                  <a:schemeClr val="tx1"/>
                </a:solidFill>
                <a:effectLst/>
                <a:latin typeface="+mn-lt"/>
                <a:ea typeface="+mn-ea"/>
                <a:cs typeface="+mn-cs"/>
              </a:rPr>
              <a:t> eleverne til at matche de forskellige udsagn til de fire forskellige typer mikroorganismer: bakterier, svampe, virus og </a:t>
            </a:r>
            <a:r>
              <a:rPr lang="da-DK" sz="1200" kern="1200" dirty="0" err="1">
                <a:solidFill>
                  <a:schemeClr val="tx1"/>
                </a:solidFill>
                <a:effectLst/>
                <a:latin typeface="+mn-lt"/>
                <a:ea typeface="+mn-ea"/>
                <a:cs typeface="+mn-cs"/>
              </a:rPr>
              <a:t>parasitter.Svar</a:t>
            </a:r>
            <a:r>
              <a:rPr lang="da-DK" sz="1200" kern="1200" dirty="0">
                <a:solidFill>
                  <a:schemeClr val="tx1"/>
                </a:solidFill>
                <a:effectLst/>
                <a:latin typeface="+mn-lt"/>
                <a:ea typeface="+mn-ea"/>
                <a:cs typeface="+mn-cs"/>
              </a:rPr>
              <a:t> på </a:t>
            </a:r>
            <a:r>
              <a:rPr lang="da-DK" sz="1200" kern="1200" dirty="0" err="1">
                <a:solidFill>
                  <a:schemeClr val="tx1"/>
                </a:solidFill>
                <a:effectLst/>
                <a:latin typeface="+mn-lt"/>
                <a:ea typeface="+mn-ea"/>
                <a:cs typeface="+mn-cs"/>
              </a:rPr>
              <a:t>matchingøvelsen</a:t>
            </a:r>
            <a:r>
              <a:rPr lang="da-DK" sz="1200" kern="1200" dirty="0">
                <a:solidFill>
                  <a:schemeClr val="tx1"/>
                </a:solidFill>
                <a:effectLst/>
                <a:latin typeface="+mn-lt"/>
                <a:ea typeface="+mn-ea"/>
                <a:cs typeface="+mn-cs"/>
              </a:rPr>
              <a:t> findes under hver </a:t>
            </a:r>
            <a:r>
              <a:rPr lang="da-DK" sz="1200" kern="1200" dirty="0" err="1">
                <a:solidFill>
                  <a:schemeClr val="tx1"/>
                </a:solidFill>
                <a:effectLst/>
                <a:latin typeface="+mn-lt"/>
                <a:ea typeface="+mn-ea"/>
                <a:cs typeface="+mn-cs"/>
              </a:rPr>
              <a:t>overskrift.Gennemgå</a:t>
            </a:r>
            <a:r>
              <a:rPr lang="da-DK" sz="1200" kern="1200" dirty="0">
                <a:solidFill>
                  <a:schemeClr val="tx1"/>
                </a:solidFill>
                <a:effectLst/>
                <a:latin typeface="+mn-lt"/>
                <a:ea typeface="+mn-ea"/>
                <a:cs typeface="+mn-cs"/>
              </a:rPr>
              <a:t> svarene på klassen eller to og to.   </a:t>
            </a:r>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5</a:t>
            </a:fld>
            <a:endParaRPr lang="en-GB"/>
          </a:p>
        </p:txBody>
      </p:sp>
    </p:spTree>
    <p:extLst>
      <p:ext uri="{BB962C8B-B14F-4D97-AF65-F5344CB8AC3E}">
        <p14:creationId xmlns:p14="http://schemas.microsoft.com/office/powerpoint/2010/main" val="133482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6</a:t>
            </a:fld>
            <a:endParaRPr lang="en-GB"/>
          </a:p>
        </p:txBody>
      </p:sp>
    </p:spTree>
    <p:extLst>
      <p:ext uri="{BB962C8B-B14F-4D97-AF65-F5344CB8AC3E}">
        <p14:creationId xmlns:p14="http://schemas.microsoft.com/office/powerpoint/2010/main" val="92139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1708C-6EC9-46E0-8917-04F9F21FEA09}"/>
              </a:ext>
            </a:extLst>
          </p:cNvPr>
          <p:cNvSpPr>
            <a:spLocks noGrp="1"/>
          </p:cNvSpPr>
          <p:nvPr>
            <p:ph type="body" idx="1"/>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dirty="0"/>
              <a:t>The examples in this slide are common foods and drinks such as bread, beer, wine, spirits and vinegar, that rely on useful bacteria such as yeast, and lactic acid in order to be produced. </a:t>
            </a:r>
          </a:p>
          <a:p>
            <a:pPr>
              <a:buFont typeface="Wingdings" panose="05000000000000000000" pitchFamily="2" charset="2"/>
              <a:buNone/>
            </a:pPr>
            <a:r>
              <a:rPr lang="en-GB" sz="1200" i="1" dirty="0"/>
              <a:t>Saccharomyces cerevisiae </a:t>
            </a:r>
            <a:r>
              <a:rPr lang="en-GB" sz="1200" dirty="0"/>
              <a:t>is the most common yeast used.</a:t>
            </a:r>
          </a:p>
          <a:p>
            <a:pPr>
              <a:buFont typeface="Wingdings" panose="05000000000000000000" pitchFamily="2" charset="2"/>
              <a:buNone/>
            </a:pPr>
            <a:r>
              <a:rPr lang="en-GB" sz="1200" i="1" dirty="0"/>
              <a:t>Lactobacillus</a:t>
            </a:r>
            <a:r>
              <a:rPr lang="en-GB" sz="1200" dirty="0"/>
              <a:t> species of bacteria are used in dairy products and found naturally in our gut.</a:t>
            </a:r>
          </a:p>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8</a:t>
            </a:fld>
            <a:endParaRPr lang="en-GB"/>
          </a:p>
        </p:txBody>
      </p:sp>
    </p:spTree>
    <p:extLst>
      <p:ext uri="{BB962C8B-B14F-4D97-AF65-F5344CB8AC3E}">
        <p14:creationId xmlns:p14="http://schemas.microsoft.com/office/powerpoint/2010/main" val="399427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Dette slide indeholder flere eksempler på fødevarer fra hele verden, der er fremstillet ved hjælp af nyttige mikroorganismer i en </a:t>
            </a:r>
            <a:r>
              <a:rPr lang="da-DK" sz="1200" kern="1200" dirty="0" err="1">
                <a:solidFill>
                  <a:schemeClr val="tx1"/>
                </a:solidFill>
                <a:effectLst/>
                <a:latin typeface="+mn-lt"/>
                <a:ea typeface="+mn-ea"/>
                <a:cs typeface="+mn-cs"/>
              </a:rPr>
              <a:t>fermenteringsprocess</a:t>
            </a:r>
            <a:r>
              <a:rPr lang="da-DK" sz="1200" kern="1200" dirty="0">
                <a:solidFill>
                  <a:schemeClr val="tx1"/>
                </a:solidFill>
                <a:effectLst/>
                <a:latin typeface="+mn-lt"/>
                <a:ea typeface="+mn-ea"/>
                <a:cs typeface="+mn-cs"/>
              </a:rPr>
              <a:t>. Mange af disse kender eleverne måske ikke, men nogle har de måske hørt </a:t>
            </a:r>
            <a:r>
              <a:rPr lang="da-DK" sz="1200" kern="1200" dirty="0" err="1">
                <a:solidFill>
                  <a:schemeClr val="tx1"/>
                </a:solidFill>
                <a:effectLst/>
                <a:latin typeface="+mn-lt"/>
                <a:ea typeface="+mn-ea"/>
                <a:cs typeface="+mn-cs"/>
              </a:rPr>
              <a:t>om.Spørg</a:t>
            </a:r>
            <a:r>
              <a:rPr lang="da-DK" sz="1200" kern="1200" dirty="0">
                <a:solidFill>
                  <a:schemeClr val="tx1"/>
                </a:solidFill>
                <a:effectLst/>
                <a:latin typeface="+mn-lt"/>
                <a:ea typeface="+mn-ea"/>
                <a:cs typeface="+mn-cs"/>
              </a:rPr>
              <a:t> eleverne, hvilke af disse eksempler de måske har hørt om før.  </a:t>
            </a:r>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9</a:t>
            </a:fld>
            <a:endParaRPr lang="en-GB"/>
          </a:p>
        </p:txBody>
      </p:sp>
    </p:spTree>
    <p:extLst>
      <p:ext uri="{BB962C8B-B14F-4D97-AF65-F5344CB8AC3E}">
        <p14:creationId xmlns:p14="http://schemas.microsoft.com/office/powerpoint/2010/main" val="311900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Alternativt kan denne øvelse gives som hjemmearbejde, hvis der er mangel på tid</a:t>
            </a:r>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11</a:t>
            </a:fld>
            <a:endParaRPr lang="en-GB"/>
          </a:p>
        </p:txBody>
      </p:sp>
    </p:spTree>
    <p:extLst>
      <p:ext uri="{BB962C8B-B14F-4D97-AF65-F5344CB8AC3E}">
        <p14:creationId xmlns:p14="http://schemas.microsoft.com/office/powerpoint/2010/main" val="58181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12</a:t>
            </a:fld>
            <a:endParaRPr lang="en-GB"/>
          </a:p>
        </p:txBody>
      </p:sp>
    </p:spTree>
    <p:extLst>
      <p:ext uri="{BB962C8B-B14F-4D97-AF65-F5344CB8AC3E}">
        <p14:creationId xmlns:p14="http://schemas.microsoft.com/office/powerpoint/2010/main" val="2356954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id="{6D802D4D-5505-4973-B459-A8F51E267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2379664"/>
            <a:ext cx="59531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 close up of a flower&#10;&#10;Description generated with high confidence">
            <a:extLst>
              <a:ext uri="{FF2B5EF4-FFF2-40B4-BE49-F238E27FC236}">
                <a16:creationId xmlns:a16="http://schemas.microsoft.com/office/drawing/2014/main" id="{B1925705-7FBE-49FE-9FC3-0A0F68E88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553" y="5913439"/>
            <a:ext cx="61317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2AF766E7-5C55-442B-A3BE-93654FB27670}"/>
              </a:ext>
            </a:extLst>
          </p:cNvPr>
          <p:cNvSpPr txBox="1"/>
          <p:nvPr/>
        </p:nvSpPr>
        <p:spPr>
          <a:xfrm>
            <a:off x="6568679" y="5870576"/>
            <a:ext cx="1628775" cy="485005"/>
          </a:xfrm>
          <a:prstGeom prst="rect">
            <a:avLst/>
          </a:prstGeom>
          <a:noFill/>
        </p:spPr>
        <p:txBody>
          <a:bodyPr>
            <a:spAutoFit/>
          </a:bodyPr>
          <a:lstStyle/>
          <a:p>
            <a:pPr algn="r" eaLnBrk="1" fontAlgn="auto" hangingPunct="1">
              <a:spcBef>
                <a:spcPts val="0"/>
              </a:spcBef>
              <a:spcAft>
                <a:spcPts val="0"/>
              </a:spcAft>
              <a:defRPr/>
            </a:pPr>
            <a:r>
              <a:rPr lang="en-GB" sz="638" dirty="0">
                <a:solidFill>
                  <a:schemeClr val="tx1">
                    <a:lumMod val="50000"/>
                    <a:lumOff val="50000"/>
                  </a:schemeClr>
                </a:solidFill>
                <a:latin typeface="+mn-lt"/>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143000" y="4140480"/>
            <a:ext cx="6858000"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fr-FR" noProof="0"/>
              <a:t>Modifiez le style des sous-titres du masque</a:t>
            </a:r>
            <a:endParaRPr lang="en-GB" noProof="0"/>
          </a:p>
        </p:txBody>
      </p:sp>
      <p:sp>
        <p:nvSpPr>
          <p:cNvPr id="7" name="Plassholder for bunntekst 8">
            <a:extLst>
              <a:ext uri="{FF2B5EF4-FFF2-40B4-BE49-F238E27FC236}">
                <a16:creationId xmlns:a16="http://schemas.microsoft.com/office/drawing/2014/main" id="{0D1B879D-2F41-41A8-807A-F7C3DBC4BE3F}"/>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53678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5C4A56-3AED-4460-8CE3-CA36AB4524A0}"/>
              </a:ext>
            </a:extLst>
          </p:cNvPr>
          <p:cNvSpPr/>
          <p:nvPr/>
        </p:nvSpPr>
        <p:spPr>
          <a:xfrm>
            <a:off x="1538287" y="0"/>
            <a:ext cx="7605713"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993">
              <a:latin typeface="+mn-lt"/>
            </a:endParaRPr>
          </a:p>
        </p:txBody>
      </p:sp>
      <p:sp>
        <p:nvSpPr>
          <p:cNvPr id="2" name="Plassholder for tekst 1"/>
          <p:cNvSpPr>
            <a:spLocks noGrp="1"/>
          </p:cNvSpPr>
          <p:nvPr>
            <p:ph type="body" idx="11"/>
          </p:nvPr>
        </p:nvSpPr>
        <p:spPr>
          <a:xfrm>
            <a:off x="516596" y="3244058"/>
            <a:ext cx="2235044"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3802095" y="979313"/>
            <a:ext cx="2820518"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4644604" y="3773237"/>
            <a:ext cx="2820518"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a:extLst>
              <a:ext uri="{FF2B5EF4-FFF2-40B4-BE49-F238E27FC236}">
                <a16:creationId xmlns:a16="http://schemas.microsoft.com/office/drawing/2014/main" id="{BABE1C34-C542-4988-AAD8-E6C5C4D52507}"/>
              </a:ext>
            </a:extLst>
          </p:cNvPr>
          <p:cNvSpPr>
            <a:spLocks noGrp="1"/>
          </p:cNvSpPr>
          <p:nvPr>
            <p:ph type="ftr" sz="quarter" idx="14"/>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24511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a:extLst>
              <a:ext uri="{FF2B5EF4-FFF2-40B4-BE49-F238E27FC236}">
                <a16:creationId xmlns:a16="http://schemas.microsoft.com/office/drawing/2014/main" id="{4A92E76D-67B7-46E8-AC96-2E97755ADF95}"/>
              </a:ext>
            </a:extLst>
          </p:cNvPr>
          <p:cNvSpPr>
            <a:spLocks noGrp="1"/>
          </p:cNvSpPr>
          <p:nvPr>
            <p:ph type="ftr" sz="quarter" idx="13"/>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514374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09094F3-1BFA-4780-B0CB-046A24D9C174}"/>
              </a:ext>
            </a:extLst>
          </p:cNvPr>
          <p:cNvSpPr/>
          <p:nvPr/>
        </p:nvSpPr>
        <p:spPr>
          <a:xfrm>
            <a:off x="1538287" y="0"/>
            <a:ext cx="7605713"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993">
              <a:latin typeface="+mn-lt"/>
            </a:endParaRPr>
          </a:p>
        </p:txBody>
      </p:sp>
      <p:sp>
        <p:nvSpPr>
          <p:cNvPr id="3" name="Plassholder for bunntekst 4">
            <a:extLst>
              <a:ext uri="{FF2B5EF4-FFF2-40B4-BE49-F238E27FC236}">
                <a16:creationId xmlns:a16="http://schemas.microsoft.com/office/drawing/2014/main" id="{FD30B866-E219-442F-82C5-87B05B18C463}"/>
              </a:ext>
            </a:extLst>
          </p:cNvPr>
          <p:cNvSpPr>
            <a:spLocks noGrp="1"/>
          </p:cNvSpPr>
          <p:nvPr>
            <p:ph type="ftr" sz="quarter" idx="10"/>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898251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a:extLst>
              <a:ext uri="{FF2B5EF4-FFF2-40B4-BE49-F238E27FC236}">
                <a16:creationId xmlns:a16="http://schemas.microsoft.com/office/drawing/2014/main" id="{8F8DC880-A410-4C9C-934B-FBB756BD624F}"/>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129530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840F253-E840-4B9F-8CAF-F94EC485520C}"/>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071088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4140480"/>
            <a:ext cx="6858000"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GB" noProof="0" dirty="0" err="1"/>
              <a:t>Klikk</a:t>
            </a:r>
            <a:r>
              <a:rPr lang="en-GB" noProof="0" dirty="0"/>
              <a:t> for å </a:t>
            </a:r>
            <a:r>
              <a:rPr lang="en-GB" noProof="0" dirty="0" err="1"/>
              <a:t>redigere</a:t>
            </a:r>
            <a:r>
              <a:rPr lang="en-GB" noProof="0" dirty="0"/>
              <a:t> </a:t>
            </a:r>
            <a:r>
              <a:rPr lang="en-GB" noProof="0" dirty="0" err="1"/>
              <a:t>undertittelstil</a:t>
            </a:r>
            <a:r>
              <a:rPr lang="en-GB" noProof="0" dirty="0"/>
              <a:t> </a:t>
            </a:r>
            <a:r>
              <a:rPr lang="en-GB" noProof="0" dirty="0" err="1"/>
              <a:t>i</a:t>
            </a:r>
            <a:r>
              <a:rPr lang="en-GB" noProof="0" dirty="0"/>
              <a:t> </a:t>
            </a:r>
            <a:r>
              <a:rPr lang="en-GB" noProof="0" dirty="0" err="1"/>
              <a:t>malen</a:t>
            </a:r>
            <a:endParaRPr lang="en-GB" noProof="0" dirty="0"/>
          </a:p>
        </p:txBody>
      </p:sp>
      <p:pic>
        <p:nvPicPr>
          <p:cNvPr id="8" name="Bilde 7">
            <a:extLst>
              <a:ext uri="{FF2B5EF4-FFF2-40B4-BE49-F238E27FC236}">
                <a16:creationId xmlns:a16="http://schemas.microsoft.com/office/drawing/2014/main" id="{8F261036-1180-46B5-9937-DF48F2C788A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94949" y="2380173"/>
            <a:ext cx="5954103" cy="1018152"/>
          </a:xfrm>
          <a:prstGeom prst="rect">
            <a:avLst/>
          </a:prstGeom>
        </p:spPr>
      </p:pic>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p>
            <a:endParaRPr lang="en-GB"/>
          </a:p>
        </p:txBody>
      </p:sp>
      <p:pic>
        <p:nvPicPr>
          <p:cNvPr id="4" name="Picture 3" descr="A close up of a flower&#10;&#10;Description generated with high confidence">
            <a:extLst>
              <a:ext uri="{FF2B5EF4-FFF2-40B4-BE49-F238E27FC236}">
                <a16:creationId xmlns:a16="http://schemas.microsoft.com/office/drawing/2014/main" id="{200F27C4-42EB-4439-83FA-4A04F074A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792" y="5913406"/>
            <a:ext cx="612597" cy="548595"/>
          </a:xfrm>
          <a:prstGeom prst="rect">
            <a:avLst/>
          </a:prstGeom>
        </p:spPr>
      </p:pic>
      <p:sp>
        <p:nvSpPr>
          <p:cNvPr id="5" name="TextBox 4">
            <a:extLst>
              <a:ext uri="{FF2B5EF4-FFF2-40B4-BE49-F238E27FC236}">
                <a16:creationId xmlns:a16="http://schemas.microsoft.com/office/drawing/2014/main" id="{C78CBF2D-8201-4F08-B361-D9E5E2F27C66}"/>
              </a:ext>
            </a:extLst>
          </p:cNvPr>
          <p:cNvSpPr txBox="1"/>
          <p:nvPr/>
        </p:nvSpPr>
        <p:spPr>
          <a:xfrm>
            <a:off x="6568481" y="5871234"/>
            <a:ext cx="1629561" cy="485005"/>
          </a:xfrm>
          <a:prstGeom prst="rect">
            <a:avLst/>
          </a:prstGeom>
          <a:noFill/>
        </p:spPr>
        <p:txBody>
          <a:bodyPr wrap="square" rtlCol="0">
            <a:spAutoFit/>
          </a:bodyPr>
          <a:lstStyle/>
          <a:p>
            <a:pPr algn="r"/>
            <a:r>
              <a:rPr lang="en-GB" sz="638" b="0" i="0" kern="1200" dirty="0">
                <a:solidFill>
                  <a:schemeClr val="tx1">
                    <a:lumMod val="50000"/>
                    <a:lumOff val="50000"/>
                  </a:schemeClr>
                </a:solidFill>
                <a:effectLst/>
                <a:latin typeface="+mn-lt"/>
                <a:ea typeface="+mn-ea"/>
                <a:cs typeface="+mn-cs"/>
              </a:rPr>
              <a:t>The project has received funding from the European Union's Horizon 2020 research and innovation programme under grant agreement No 727580</a:t>
            </a:r>
            <a:endParaRPr lang="en-GB" sz="638" dirty="0">
              <a:solidFill>
                <a:schemeClr val="tx1">
                  <a:lumMod val="50000"/>
                  <a:lumOff val="50000"/>
                </a:schemeClr>
              </a:solidFill>
            </a:endParaRPr>
          </a:p>
        </p:txBody>
      </p:sp>
    </p:spTree>
    <p:extLst>
      <p:ext uri="{BB962C8B-B14F-4D97-AF65-F5344CB8AC3E}">
        <p14:creationId xmlns:p14="http://schemas.microsoft.com/office/powerpoint/2010/main" val="3174327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566999B4-12BA-4E48-A07F-A1838CEF1FDF}"/>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3" name="Subtitle 2"/>
          <p:cNvSpPr>
            <a:spLocks noGrp="1"/>
          </p:cNvSpPr>
          <p:nvPr>
            <p:ph type="subTitle" idx="1"/>
          </p:nvPr>
        </p:nvSpPr>
        <p:spPr>
          <a:xfrm>
            <a:off x="1143000" y="4140479"/>
            <a:ext cx="6858000"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lvl1pPr>
              <a:defRPr>
                <a:solidFill>
                  <a:schemeClr val="bg1"/>
                </a:solidFill>
              </a:defRPr>
            </a:lvl1pPr>
          </a:lstStyle>
          <a:p>
            <a:endParaRPr lang="en-GB"/>
          </a:p>
        </p:txBody>
      </p:sp>
      <p:sp>
        <p:nvSpPr>
          <p:cNvPr id="5" name="Plassholder for tekst 4">
            <a:extLst>
              <a:ext uri="{FF2B5EF4-FFF2-40B4-BE49-F238E27FC236}">
                <a16:creationId xmlns:a16="http://schemas.microsoft.com/office/drawing/2014/main" id="{C6734BF6-3B39-4568-B94F-D4A0B47D427C}"/>
              </a:ext>
            </a:extLst>
          </p:cNvPr>
          <p:cNvSpPr>
            <a:spLocks noGrp="1"/>
          </p:cNvSpPr>
          <p:nvPr>
            <p:ph type="body" sz="quarter" idx="13" hasCustomPrompt="1"/>
          </p:nvPr>
        </p:nvSpPr>
        <p:spPr>
          <a:xfrm>
            <a:off x="1594949" y="2380173"/>
            <a:ext cx="5954103"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Tree>
    <p:extLst>
      <p:ext uri="{BB962C8B-B14F-4D97-AF65-F5344CB8AC3E}">
        <p14:creationId xmlns:p14="http://schemas.microsoft.com/office/powerpoint/2010/main" val="2762335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52609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ACC2FD2D-BEFE-4AAD-B649-147E0DAFEBB6}"/>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8826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nb-NO" dirty="0"/>
              <a:t>Klikk </a:t>
            </a:r>
            <a:r>
              <a:rPr lang="en-GB" noProof="0" dirty="0"/>
              <a:t>for</a:t>
            </a:r>
            <a:r>
              <a:rPr lang="nb-NO" dirty="0"/>
              <a:t> å redigere tittelstil</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Tree>
    <p:extLst>
      <p:ext uri="{BB962C8B-B14F-4D97-AF65-F5344CB8AC3E}">
        <p14:creationId xmlns:p14="http://schemas.microsoft.com/office/powerpoint/2010/main" val="141627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143000" y="4140479"/>
            <a:ext cx="6858000"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1594949" y="2380173"/>
            <a:ext cx="5954103"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a:extLst>
              <a:ext uri="{FF2B5EF4-FFF2-40B4-BE49-F238E27FC236}">
                <a16:creationId xmlns:a16="http://schemas.microsoft.com/office/drawing/2014/main" id="{B17B0EDF-6DB9-4B14-8ABC-9DA915575AB6}"/>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2463230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47CF98AB-FB2F-43F9-B4F4-6BBA394AD0D6}"/>
              </a:ext>
            </a:extLst>
          </p:cNvPr>
          <p:cNvSpPr>
            <a:spLocks noGrp="1"/>
          </p:cNvSpPr>
          <p:nvPr>
            <p:ph type="pic" sz="quarter" idx="14"/>
          </p:nvPr>
        </p:nvSpPr>
        <p:spPr>
          <a:xfrm>
            <a:off x="5964660" y="0"/>
            <a:ext cx="317934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a:lstStyle>
            <a:lvl1pPr marL="0" indent="0" algn="r">
              <a:buNone/>
              <a:defRPr/>
            </a:lvl1pPr>
          </a:lstStyle>
          <a:p>
            <a:r>
              <a:rPr lang="en-US"/>
              <a:t>Click icon to add picture</a:t>
            </a:r>
            <a:endParaRPr lang="nb-NO" dirty="0"/>
          </a:p>
        </p:txBody>
      </p:sp>
      <p:sp>
        <p:nvSpPr>
          <p:cNvPr id="2" name="Title 1"/>
          <p:cNvSpPr>
            <a:spLocks noGrp="1"/>
          </p:cNvSpPr>
          <p:nvPr>
            <p:ph type="title"/>
          </p:nvPr>
        </p:nvSpPr>
        <p:spPr>
          <a:xfrm>
            <a:off x="517118" y="894705"/>
            <a:ext cx="4651501" cy="1325563"/>
          </a:xfrm>
        </p:spPr>
        <p:txBody>
          <a:bodyPr/>
          <a:lstStyle/>
          <a:p>
            <a:r>
              <a:rPr lang="en-US"/>
              <a:t>Click to edit Master title style</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Tree>
    <p:extLst>
      <p:ext uri="{BB962C8B-B14F-4D97-AF65-F5344CB8AC3E}">
        <p14:creationId xmlns:p14="http://schemas.microsoft.com/office/powerpoint/2010/main" val="1084083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en-GB" noProof="0" dirty="0" err="1"/>
              <a:t>Klikk</a:t>
            </a:r>
            <a:r>
              <a:rPr lang="en-GB" noProof="0" dirty="0"/>
              <a:t> for å </a:t>
            </a:r>
            <a:r>
              <a:rPr lang="en-GB" noProof="0" dirty="0" err="1"/>
              <a:t>redigere</a:t>
            </a:r>
            <a:r>
              <a:rPr lang="en-GB" noProof="0" dirty="0"/>
              <a:t> </a:t>
            </a:r>
            <a:r>
              <a:rPr lang="en-GB" noProof="0" dirty="0" err="1"/>
              <a:t>tittelstil</a:t>
            </a:r>
            <a:endParaRPr lang="en-GB" noProof="0"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
        <p:nvSpPr>
          <p:cNvPr id="3" name="Plassholder for tekst 2">
            <a:extLst>
              <a:ext uri="{FF2B5EF4-FFF2-40B4-BE49-F238E27FC236}">
                <a16:creationId xmlns:a16="http://schemas.microsoft.com/office/drawing/2014/main" id="{993A5E07-1DF3-4FB2-9EBE-9F7B53785FA2}"/>
              </a:ext>
            </a:extLst>
          </p:cNvPr>
          <p:cNvSpPr>
            <a:spLocks noGrp="1"/>
          </p:cNvSpPr>
          <p:nvPr>
            <p:ph type="body" sz="quarter" idx="14" hasCustomPrompt="1"/>
          </p:nvPr>
        </p:nvSpPr>
        <p:spPr>
          <a:xfrm>
            <a:off x="6118545" y="2469155"/>
            <a:ext cx="2378578" cy="2084479"/>
          </a:xfrm>
          <a:prstGeom prst="rect">
            <a:avLst/>
          </a:prstGeom>
        </p:spPr>
        <p:txBody>
          <a:bodyPr lIns="0" tIns="14631" rIns="0" bIns="0" anchor="ctr" anchorCtr="0"/>
          <a:lstStyle>
            <a:lvl1pPr marL="0" indent="0" algn="l">
              <a:lnSpc>
                <a:spcPct val="106000"/>
              </a:lnSpc>
              <a:spcBef>
                <a:spcPts val="44"/>
              </a:spcBef>
              <a:buNone/>
              <a:defRPr sz="1913">
                <a:solidFill>
                  <a:srgbClr val="8FB6BC"/>
                </a:solidFill>
                <a:latin typeface="+mj-lt"/>
              </a:defRPr>
            </a:lvl1pPr>
          </a:lstStyle>
          <a:p>
            <a:pPr lvl="0"/>
            <a:r>
              <a:rPr lang="en-GB" sz="2026" spc="-2" noProof="0" dirty="0">
                <a:solidFill>
                  <a:srgbClr val="8DB7BC"/>
                </a:solidFill>
                <a:latin typeface="+mj-lt"/>
                <a:cs typeface="Georgia"/>
              </a:rPr>
              <a:t>“</a:t>
            </a:r>
            <a:r>
              <a:rPr lang="en-GB" noProof="0" dirty="0"/>
              <a:t>Quote</a:t>
            </a:r>
            <a:r>
              <a:rPr lang="nb-NO" sz="2026" dirty="0">
                <a:solidFill>
                  <a:srgbClr val="8DB7BC"/>
                </a:solidFill>
                <a:latin typeface="+mj-lt"/>
                <a:cs typeface="Georgia"/>
              </a:rPr>
              <a:t>”</a:t>
            </a:r>
            <a:endParaRPr lang="nb-NO" dirty="0"/>
          </a:p>
        </p:txBody>
      </p:sp>
    </p:spTree>
    <p:extLst>
      <p:ext uri="{BB962C8B-B14F-4D97-AF65-F5344CB8AC3E}">
        <p14:creationId xmlns:p14="http://schemas.microsoft.com/office/powerpoint/2010/main" val="2885112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1837486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12962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
        <p:nvSpPr>
          <p:cNvPr id="2" name="Plassholder for tekst 1">
            <a:extLst>
              <a:ext uri="{FF2B5EF4-FFF2-40B4-BE49-F238E27FC236}">
                <a16:creationId xmlns:a16="http://schemas.microsoft.com/office/drawing/2014/main" id="{155AB53F-5E7D-40E3-B9DD-CFD6BC7632EA}"/>
              </a:ext>
            </a:extLst>
          </p:cNvPr>
          <p:cNvSpPr>
            <a:spLocks noGrp="1"/>
          </p:cNvSpPr>
          <p:nvPr>
            <p:ph type="body" idx="11"/>
          </p:nvPr>
        </p:nvSpPr>
        <p:spPr>
          <a:xfrm>
            <a:off x="516596" y="3244058"/>
            <a:ext cx="2235044" cy="3014072"/>
          </a:xfrm>
        </p:spPr>
        <p:txBody>
          <a:bodyPr lIns="0" tIns="14631" rIns="0" bIns="0"/>
          <a:lstStyle/>
          <a:p>
            <a:pPr lvl="0"/>
            <a:r>
              <a:rPr lang="en-US"/>
              <a:t>Click to edit Master text styles</a:t>
            </a:r>
          </a:p>
        </p:txBody>
      </p:sp>
      <p:sp>
        <p:nvSpPr>
          <p:cNvPr id="7" name="Plassholder for bilde 6">
            <a:extLst>
              <a:ext uri="{FF2B5EF4-FFF2-40B4-BE49-F238E27FC236}">
                <a16:creationId xmlns:a16="http://schemas.microsoft.com/office/drawing/2014/main" id="{F559DF2D-F9BA-4C3E-922A-AF016376D390}"/>
              </a:ext>
            </a:extLst>
          </p:cNvPr>
          <p:cNvSpPr>
            <a:spLocks noGrp="1"/>
          </p:cNvSpPr>
          <p:nvPr>
            <p:ph type="pic" sz="quarter" idx="12"/>
          </p:nvPr>
        </p:nvSpPr>
        <p:spPr>
          <a:xfrm>
            <a:off x="3802095" y="979313"/>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8" name="Plassholder for bilde 6">
            <a:extLst>
              <a:ext uri="{FF2B5EF4-FFF2-40B4-BE49-F238E27FC236}">
                <a16:creationId xmlns:a16="http://schemas.microsoft.com/office/drawing/2014/main" id="{CA3BA46E-57A8-4CFF-81A1-FBA79F2AC505}"/>
              </a:ext>
            </a:extLst>
          </p:cNvPr>
          <p:cNvSpPr>
            <a:spLocks noGrp="1"/>
          </p:cNvSpPr>
          <p:nvPr>
            <p:ph type="pic" sz="quarter" idx="13"/>
          </p:nvPr>
        </p:nvSpPr>
        <p:spPr>
          <a:xfrm>
            <a:off x="4644604" y="3773237"/>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2665531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a:extLst>
              <a:ext uri="{FF2B5EF4-FFF2-40B4-BE49-F238E27FC236}">
                <a16:creationId xmlns:a16="http://schemas.microsoft.com/office/drawing/2014/main" id="{2CA69999-5B5F-4DBF-82DE-6ECDC81C6E50}"/>
              </a:ext>
            </a:extLst>
          </p:cNvPr>
          <p:cNvSpPr>
            <a:spLocks noGrp="1"/>
          </p:cNvSpPr>
          <p:nvPr>
            <p:ph type="pic" sz="quarter" idx="12"/>
          </p:nvPr>
        </p:nvSpPr>
        <p:spPr>
          <a:xfrm>
            <a:off x="0" y="0"/>
            <a:ext cx="9144000" cy="685800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190114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Tree>
    <p:extLst>
      <p:ext uri="{BB962C8B-B14F-4D97-AF65-F5344CB8AC3E}">
        <p14:creationId xmlns:p14="http://schemas.microsoft.com/office/powerpoint/2010/main" val="2671743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026DC048-8AEC-4C14-A3D6-B121964CF57B}"/>
              </a:ext>
            </a:extLst>
          </p:cNvPr>
          <p:cNvSpPr>
            <a:spLocks noGrp="1"/>
          </p:cNvSpPr>
          <p:nvPr>
            <p:ph type="ftr" sz="quarter" idx="10"/>
          </p:nvPr>
        </p:nvSpPr>
        <p:spPr/>
        <p:txBody>
          <a:bodyPr/>
          <a:lstStyle/>
          <a:p>
            <a:endParaRPr lang="en-GB"/>
          </a:p>
        </p:txBody>
      </p:sp>
      <p:sp>
        <p:nvSpPr>
          <p:cNvPr id="3" name="Title 2">
            <a:extLst>
              <a:ext uri="{FF2B5EF4-FFF2-40B4-BE49-F238E27FC236}">
                <a16:creationId xmlns:a16="http://schemas.microsoft.com/office/drawing/2014/main" id="{CD19BA92-34AD-41AE-B783-279AFF24F6F3}"/>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158141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683187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47D957-FA50-4357-857A-868EADBE73DF}"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8F49BE-BA9C-437B-B40A-EAE76A0B18E8}" type="slidenum">
              <a:rPr lang="en-GB" smtClean="0"/>
              <a:t>‹#›</a:t>
            </a:fld>
            <a:endParaRPr lang="en-GB"/>
          </a:p>
        </p:txBody>
      </p:sp>
    </p:spTree>
    <p:extLst>
      <p:ext uri="{BB962C8B-B14F-4D97-AF65-F5344CB8AC3E}">
        <p14:creationId xmlns:p14="http://schemas.microsoft.com/office/powerpoint/2010/main" val="357128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516583" y="1971315"/>
            <a:ext cx="5479163" cy="853891"/>
          </a:xfrm>
        </p:spPr>
        <p:txBody>
          <a:bodyPr tIns="18481" anchor="b"/>
          <a:lstStyle>
            <a:lvl1pPr marL="0" indent="0">
              <a:lnSpc>
                <a:spcPct val="100000"/>
              </a:lnSpc>
              <a:buNone/>
              <a:defRPr sz="4126"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516582" y="3238443"/>
            <a:ext cx="5479163" cy="1065777"/>
          </a:xfrm>
          <a:prstGeom prst="rect">
            <a:avLst/>
          </a:prstGeom>
        </p:spPr>
        <p:txBody>
          <a:bodyPr tIns="13861"/>
          <a:lstStyle>
            <a:lvl1pPr marL="0" indent="0">
              <a:lnSpc>
                <a:spcPct val="122000"/>
              </a:lnSpc>
              <a:spcBef>
                <a:spcPts val="44"/>
              </a:spcBef>
              <a:buNone/>
              <a:defRPr sz="1425">
                <a:solidFill>
                  <a:schemeClr val="bg1"/>
                </a:solidFill>
              </a:defRPr>
            </a:lvl1pPr>
          </a:lstStyle>
          <a:p>
            <a:pPr lvl="0"/>
            <a:r>
              <a:rPr lang="fr-FR"/>
              <a:t>Cliquez pour modifier les styles du texte du masque</a:t>
            </a:r>
          </a:p>
        </p:txBody>
      </p:sp>
      <p:sp>
        <p:nvSpPr>
          <p:cNvPr id="4" name="Plassholder for bunntekst 6">
            <a:extLst>
              <a:ext uri="{FF2B5EF4-FFF2-40B4-BE49-F238E27FC236}">
                <a16:creationId xmlns:a16="http://schemas.microsoft.com/office/drawing/2014/main" id="{2369F852-C553-4EB6-9477-318245E3C90A}"/>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860197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7D957-FA50-4357-857A-868EADBE73DF}"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8F49BE-BA9C-437B-B40A-EAE76A0B18E8}" type="slidenum">
              <a:rPr lang="en-GB" smtClean="0"/>
              <a:t>‹#›</a:t>
            </a:fld>
            <a:endParaRPr lang="en-GB"/>
          </a:p>
        </p:txBody>
      </p:sp>
    </p:spTree>
    <p:extLst>
      <p:ext uri="{BB962C8B-B14F-4D97-AF65-F5344CB8AC3E}">
        <p14:creationId xmlns:p14="http://schemas.microsoft.com/office/powerpoint/2010/main" val="349836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516583" y="1971315"/>
            <a:ext cx="5479163" cy="853891"/>
          </a:xfrm>
        </p:spPr>
        <p:txBody>
          <a:bodyPr tIns="18481" anchor="b"/>
          <a:lstStyle>
            <a:lvl1pPr marL="0" indent="0">
              <a:lnSpc>
                <a:spcPct val="100000"/>
              </a:lnSpc>
              <a:buNone/>
              <a:defRPr sz="4126"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516582" y="3238443"/>
            <a:ext cx="5479163" cy="1065777"/>
          </a:xfrm>
          <a:prstGeom prst="rect">
            <a:avLst/>
          </a:prstGeom>
        </p:spPr>
        <p:txBody>
          <a:bodyPr tIns="13861"/>
          <a:lstStyle>
            <a:lvl1pPr marL="0" indent="0">
              <a:lnSpc>
                <a:spcPct val="122000"/>
              </a:lnSpc>
              <a:spcBef>
                <a:spcPts val="44"/>
              </a:spcBef>
              <a:buNone/>
              <a:defRPr sz="1425">
                <a:solidFill>
                  <a:schemeClr val="bg1"/>
                </a:solidFill>
              </a:defRPr>
            </a:lvl1pPr>
          </a:lstStyle>
          <a:p>
            <a:pPr lvl="0"/>
            <a:r>
              <a:rPr lang="fr-FR"/>
              <a:t>Cliquez pour modifier les styles du texte du masque</a:t>
            </a:r>
          </a:p>
        </p:txBody>
      </p:sp>
      <p:sp>
        <p:nvSpPr>
          <p:cNvPr id="5" name="Plassholder for bunntekst 6">
            <a:extLst>
              <a:ext uri="{FF2B5EF4-FFF2-40B4-BE49-F238E27FC236}">
                <a16:creationId xmlns:a16="http://schemas.microsoft.com/office/drawing/2014/main" id="{E1953003-DCC2-4D45-9866-8C397486822A}"/>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172759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3FAEDEC-7E0A-46D5-BD33-440EE40E7485}"/>
              </a:ext>
            </a:extLst>
          </p:cNvPr>
          <p:cNvSpPr/>
          <p:nvPr/>
        </p:nvSpPr>
        <p:spPr>
          <a:xfrm>
            <a:off x="5963841" y="0"/>
            <a:ext cx="3180159"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993" dirty="0">
              <a:latin typeface="+mn-lt"/>
            </a:endParaRPr>
          </a:p>
        </p:txBody>
      </p:sp>
      <p:sp>
        <p:nvSpPr>
          <p:cNvPr id="2" name="Title 1"/>
          <p:cNvSpPr>
            <a:spLocks noGrp="1"/>
          </p:cNvSpPr>
          <p:nvPr>
            <p:ph type="title"/>
          </p:nvPr>
        </p:nvSpPr>
        <p:spPr>
          <a:xfrm>
            <a:off x="517118" y="894705"/>
            <a:ext cx="46515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Cliquez pour modifier les styles du texte du masque</a:t>
            </a:r>
          </a:p>
        </p:txBody>
      </p:sp>
      <p:sp>
        <p:nvSpPr>
          <p:cNvPr id="7" name="Plassholder for bunntekst 6">
            <a:extLst>
              <a:ext uri="{FF2B5EF4-FFF2-40B4-BE49-F238E27FC236}">
                <a16:creationId xmlns:a16="http://schemas.microsoft.com/office/drawing/2014/main" id="{BBFDC035-7A4C-4DA8-9B7A-4D58370C1255}"/>
              </a:ext>
            </a:extLst>
          </p:cNvPr>
          <p:cNvSpPr>
            <a:spLocks noGrp="1"/>
          </p:cNvSpPr>
          <p:nvPr>
            <p:ph type="ftr" sz="quarter" idx="14"/>
          </p:nvPr>
        </p:nvSpPr>
        <p:spPr/>
        <p:txBody>
          <a:bodyPr/>
          <a:lstStyle>
            <a:lvl1pPr>
              <a:defRPr/>
            </a:lvl1pPr>
          </a:lstStyle>
          <a:p>
            <a:pPr>
              <a:defRPr/>
            </a:pPr>
            <a:endParaRPr lang="fr-FR"/>
          </a:p>
        </p:txBody>
      </p:sp>
    </p:spTree>
    <p:extLst>
      <p:ext uri="{BB962C8B-B14F-4D97-AF65-F5344CB8AC3E}">
        <p14:creationId xmlns:p14="http://schemas.microsoft.com/office/powerpoint/2010/main" val="368605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5964660" y="0"/>
            <a:ext cx="317934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517118" y="894705"/>
            <a:ext cx="46515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Cliquez pour modifier les styles du texte du masque</a:t>
            </a:r>
          </a:p>
        </p:txBody>
      </p:sp>
      <p:sp>
        <p:nvSpPr>
          <p:cNvPr id="7" name="Footer Placeholder 4">
            <a:extLst>
              <a:ext uri="{FF2B5EF4-FFF2-40B4-BE49-F238E27FC236}">
                <a16:creationId xmlns:a16="http://schemas.microsoft.com/office/drawing/2014/main" id="{8E13F4DD-C580-46D6-BD21-CB2411E6B4DE}"/>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309911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57B91D3E-733C-46A1-B35C-EE260C8BCE1D}"/>
              </a:ext>
            </a:extLst>
          </p:cNvPr>
          <p:cNvSpPr/>
          <p:nvPr/>
        </p:nvSpPr>
        <p:spPr>
          <a:xfrm>
            <a:off x="5963841" y="0"/>
            <a:ext cx="3180159"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993" dirty="0">
              <a:latin typeface="+mn-lt"/>
            </a:endParaRPr>
          </a:p>
        </p:txBody>
      </p:sp>
      <p:sp>
        <p:nvSpPr>
          <p:cNvPr id="2" name="Title 1"/>
          <p:cNvSpPr>
            <a:spLocks noGrp="1"/>
          </p:cNvSpPr>
          <p:nvPr>
            <p:ph type="title"/>
          </p:nvPr>
        </p:nvSpPr>
        <p:spPr>
          <a:xfrm>
            <a:off x="517118" y="894705"/>
            <a:ext cx="46515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6118545" y="2469155"/>
            <a:ext cx="2378578" cy="2084479"/>
          </a:xfrm>
          <a:prstGeom prst="rect">
            <a:avLst/>
          </a:prstGeom>
        </p:spPr>
        <p:txBody>
          <a:bodyPr tIns="14631" anchor="ctr"/>
          <a:lstStyle>
            <a:lvl1pPr marL="0" indent="0" algn="l">
              <a:lnSpc>
                <a:spcPct val="106000"/>
              </a:lnSpc>
              <a:spcBef>
                <a:spcPts val="44"/>
              </a:spcBef>
              <a:buNone/>
              <a:defRPr sz="1913">
                <a:solidFill>
                  <a:srgbClr val="8FB6BC"/>
                </a:solidFill>
                <a:latin typeface="+mj-lt"/>
              </a:defRPr>
            </a:lvl1pPr>
          </a:lstStyle>
          <a:p>
            <a:pPr lvl="0"/>
            <a:r>
              <a:rPr lang="fr-FR" noProof="0"/>
              <a:t>Cliquez pour modifier les styles du texte du masque</a:t>
            </a:r>
          </a:p>
        </p:txBody>
      </p:sp>
      <p:sp>
        <p:nvSpPr>
          <p:cNvPr id="8" name="Plassholder for bunntekst 6">
            <a:extLst>
              <a:ext uri="{FF2B5EF4-FFF2-40B4-BE49-F238E27FC236}">
                <a16:creationId xmlns:a16="http://schemas.microsoft.com/office/drawing/2014/main" id="{C1A319CA-E754-494E-A1FE-E68FB4492A36}"/>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117075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6778454" y="4855773"/>
            <a:ext cx="2088510" cy="199846"/>
          </a:xfrm>
          <a:prstGeom prst="rect">
            <a:avLst/>
          </a:prstGeom>
        </p:spPr>
        <p:txBody>
          <a:bodyPr tIns="16941"/>
          <a:lstStyle>
            <a:lvl1pPr marL="0" indent="0">
              <a:buNone/>
              <a:defRPr sz="938">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77901610-5989-4C81-AC38-C774009C0791}"/>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193450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6778454" y="4855773"/>
            <a:ext cx="2088510" cy="199846"/>
          </a:xfrm>
          <a:prstGeom prst="rect">
            <a:avLst/>
          </a:prstGeom>
        </p:spPr>
        <p:txBody>
          <a:bodyPr tIns="16941"/>
          <a:lstStyle>
            <a:lvl1pPr marL="0" indent="0">
              <a:buNone/>
              <a:defRPr sz="938">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35A0F2E8-DD91-4377-BCE2-0FDE60726134}"/>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28596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4E396FF-A3DB-4506-BF6B-EBC09478AB51}"/>
              </a:ext>
            </a:extLst>
          </p:cNvPr>
          <p:cNvSpPr>
            <a:spLocks noGrp="1" noChangeArrowheads="1"/>
          </p:cNvSpPr>
          <p:nvPr>
            <p:ph type="title"/>
          </p:nvPr>
        </p:nvSpPr>
        <p:spPr bwMode="auto">
          <a:xfrm>
            <a:off x="516731" y="895351"/>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a:extLst>
              <a:ext uri="{FF2B5EF4-FFF2-40B4-BE49-F238E27FC236}">
                <a16:creationId xmlns:a16="http://schemas.microsoft.com/office/drawing/2014/main" id="{B6DE69C6-A17D-46D5-AC67-BDABA71FFBA8}"/>
              </a:ext>
            </a:extLst>
          </p:cNvPr>
          <p:cNvSpPr>
            <a:spLocks noGrp="1" noChangeArrowheads="1"/>
          </p:cNvSpPr>
          <p:nvPr>
            <p:ph type="body" idx="1"/>
          </p:nvPr>
        </p:nvSpPr>
        <p:spPr bwMode="auto">
          <a:xfrm>
            <a:off x="516731" y="3243263"/>
            <a:ext cx="78867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id="{A9940700-FE68-492C-8F55-DB653CF9B009}"/>
              </a:ext>
            </a:extLst>
          </p:cNvPr>
          <p:cNvSpPr>
            <a:spLocks noGrp="1"/>
          </p:cNvSpPr>
          <p:nvPr>
            <p:ph type="ftr" sz="quarter" idx="3"/>
          </p:nvPr>
        </p:nvSpPr>
        <p:spPr>
          <a:xfrm>
            <a:off x="2403873" y="285751"/>
            <a:ext cx="4336256" cy="116344"/>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638" spc="4" baseline="0">
                <a:solidFill>
                  <a:srgbClr val="9B9B9B"/>
                </a:solidFill>
                <a:latin typeface="+mn-lt"/>
              </a:defRPr>
            </a:lvl1pPr>
          </a:lstStyle>
          <a:p>
            <a:pPr>
              <a:defRPr/>
            </a:pPr>
            <a:endParaRPr lang="fr-FR"/>
          </a:p>
        </p:txBody>
      </p:sp>
    </p:spTree>
    <p:extLst>
      <p:ext uri="{BB962C8B-B14F-4D97-AF65-F5344CB8AC3E}">
        <p14:creationId xmlns:p14="http://schemas.microsoft.com/office/powerpoint/2010/main" val="363426777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rtl="0" eaLnBrk="0" fontAlgn="base" hangingPunct="0">
        <a:lnSpc>
          <a:spcPts val="3938"/>
        </a:lnSpc>
        <a:spcBef>
          <a:spcPct val="0"/>
        </a:spcBef>
        <a:spcAft>
          <a:spcPct val="0"/>
        </a:spcAft>
        <a:defRPr sz="3375" b="1" kern="1200">
          <a:solidFill>
            <a:srgbClr val="00707C"/>
          </a:solidFill>
          <a:latin typeface="+mj-lt"/>
          <a:ea typeface="+mj-ea"/>
          <a:cs typeface="+mj-cs"/>
        </a:defRPr>
      </a:lvl1pPr>
      <a:lvl2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2pPr>
      <a:lvl3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3pPr>
      <a:lvl4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4pPr>
      <a:lvl5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5pPr>
      <a:lvl6pPr marL="342900" algn="l" rtl="0" fontAlgn="base">
        <a:lnSpc>
          <a:spcPts val="3938"/>
        </a:lnSpc>
        <a:spcBef>
          <a:spcPct val="0"/>
        </a:spcBef>
        <a:spcAft>
          <a:spcPct val="0"/>
        </a:spcAft>
        <a:defRPr sz="3375" b="1">
          <a:solidFill>
            <a:srgbClr val="00707C"/>
          </a:solidFill>
          <a:latin typeface="Georgia" panose="02040502050405020303" pitchFamily="18" charset="0"/>
        </a:defRPr>
      </a:lvl6pPr>
      <a:lvl7pPr marL="685800" algn="l" rtl="0" fontAlgn="base">
        <a:lnSpc>
          <a:spcPts val="3938"/>
        </a:lnSpc>
        <a:spcBef>
          <a:spcPct val="0"/>
        </a:spcBef>
        <a:spcAft>
          <a:spcPct val="0"/>
        </a:spcAft>
        <a:defRPr sz="3375" b="1">
          <a:solidFill>
            <a:srgbClr val="00707C"/>
          </a:solidFill>
          <a:latin typeface="Georgia" panose="02040502050405020303" pitchFamily="18" charset="0"/>
        </a:defRPr>
      </a:lvl7pPr>
      <a:lvl8pPr marL="1028700" algn="l" rtl="0" fontAlgn="base">
        <a:lnSpc>
          <a:spcPts val="3938"/>
        </a:lnSpc>
        <a:spcBef>
          <a:spcPct val="0"/>
        </a:spcBef>
        <a:spcAft>
          <a:spcPct val="0"/>
        </a:spcAft>
        <a:defRPr sz="3375" b="1">
          <a:solidFill>
            <a:srgbClr val="00707C"/>
          </a:solidFill>
          <a:latin typeface="Georgia" panose="02040502050405020303" pitchFamily="18" charset="0"/>
        </a:defRPr>
      </a:lvl8pPr>
      <a:lvl9pPr marL="1371600" algn="l" rtl="0" fontAlgn="base">
        <a:lnSpc>
          <a:spcPts val="3938"/>
        </a:lnSpc>
        <a:spcBef>
          <a:spcPct val="0"/>
        </a:spcBef>
        <a:spcAft>
          <a:spcPct val="0"/>
        </a:spcAft>
        <a:defRPr sz="3375" b="1">
          <a:solidFill>
            <a:srgbClr val="00707C"/>
          </a:solidFill>
          <a:latin typeface="Georgia" panose="02040502050405020303" pitchFamily="18" charset="0"/>
        </a:defRPr>
      </a:lvl9pPr>
    </p:titleStyle>
    <p:bodyStyle>
      <a:lvl1pPr marL="80963" indent="-80963" algn="l" rtl="0" eaLnBrk="0" fontAlgn="base" hangingPunct="0">
        <a:lnSpc>
          <a:spcPct val="118000"/>
        </a:lnSpc>
        <a:spcBef>
          <a:spcPts val="225"/>
        </a:spcBef>
        <a:spcAft>
          <a:spcPct val="0"/>
        </a:spcAft>
        <a:buFont typeface="Arial" panose="020B0604020202020204" pitchFamily="34" charset="0"/>
        <a:buChar char="•"/>
        <a:defRPr sz="900" kern="1200">
          <a:solidFill>
            <a:schemeClr val="tx1"/>
          </a:solidFill>
          <a:latin typeface="+mn-lt"/>
          <a:ea typeface="+mn-ea"/>
          <a:cs typeface="+mn-cs"/>
        </a:defRPr>
      </a:lvl1pPr>
      <a:lvl2pPr marL="5143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2pPr>
      <a:lvl3pPr marL="8572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3pPr>
      <a:lvl4pPr marL="12001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4pPr>
      <a:lvl5pPr marL="15430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118" y="894705"/>
            <a:ext cx="7886700" cy="1325563"/>
          </a:xfrm>
          <a:prstGeom prst="rect">
            <a:avLst/>
          </a:prstGeom>
        </p:spPr>
        <p:txBody>
          <a:bodyPr vert="horz" lIns="0" tIns="100800" rIns="0" bIns="0" rtlCol="0" anchor="t" anchorCtr="0">
            <a:noAutofit/>
          </a:bodyPr>
          <a:lstStyle/>
          <a:p>
            <a:endParaRPr lang="en-US" dirty="0"/>
          </a:p>
        </p:txBody>
      </p:sp>
      <p:sp>
        <p:nvSpPr>
          <p:cNvPr id="3" name="Text Placeholder 2"/>
          <p:cNvSpPr>
            <a:spLocks noGrp="1"/>
          </p:cNvSpPr>
          <p:nvPr>
            <p:ph type="body" idx="1"/>
          </p:nvPr>
        </p:nvSpPr>
        <p:spPr>
          <a:xfrm>
            <a:off x="517118" y="3243976"/>
            <a:ext cx="7886700" cy="2138272"/>
          </a:xfrm>
          <a:prstGeom prst="rect">
            <a:avLst/>
          </a:prstGeom>
        </p:spPr>
        <p:txBody>
          <a:bodyPr vert="horz" lIns="0" tIns="0" rIns="0" bIns="0" rtlCol="0">
            <a:noAutofit/>
          </a:bodyPr>
          <a:lstStyle/>
          <a:p>
            <a:pPr lvl="0"/>
            <a:r>
              <a:rPr lang="en-GB" noProof="0" dirty="0" err="1"/>
              <a:t>Rediger</a:t>
            </a:r>
            <a:r>
              <a:rPr lang="en-GB" noProof="0" dirty="0"/>
              <a:t> </a:t>
            </a:r>
            <a:r>
              <a:rPr lang="en-GB" noProof="0" dirty="0" err="1"/>
              <a:t>tekststiler</a:t>
            </a:r>
            <a:r>
              <a:rPr lang="en-GB" noProof="0" dirty="0"/>
              <a:t> </a:t>
            </a:r>
            <a:r>
              <a:rPr lang="en-GB" noProof="0" dirty="0" err="1"/>
              <a:t>i</a:t>
            </a:r>
            <a:r>
              <a:rPr lang="en-GB" noProof="0" dirty="0"/>
              <a:t> </a:t>
            </a:r>
            <a:r>
              <a:rPr lang="en-GB" noProof="0" dirty="0" err="1"/>
              <a:t>malen</a:t>
            </a:r>
            <a:endParaRPr lang="en-GB" noProof="0" dirty="0"/>
          </a:p>
          <a:p>
            <a:pPr lvl="1"/>
            <a:r>
              <a:rPr lang="en-GB" noProof="0" dirty="0"/>
              <a:t>Andre </a:t>
            </a:r>
            <a:r>
              <a:rPr lang="en-GB" noProof="0" dirty="0" err="1"/>
              <a:t>nivå</a:t>
            </a:r>
            <a:endParaRPr lang="en-GB" noProof="0" dirty="0"/>
          </a:p>
          <a:p>
            <a:pPr lvl="2"/>
            <a:r>
              <a:rPr lang="en-GB" noProof="0" dirty="0" err="1"/>
              <a:t>Tredje</a:t>
            </a:r>
            <a:r>
              <a:rPr lang="en-GB" noProof="0" dirty="0"/>
              <a:t> </a:t>
            </a:r>
            <a:r>
              <a:rPr lang="en-GB" noProof="0" dirty="0" err="1"/>
              <a:t>nivå</a:t>
            </a:r>
            <a:endParaRPr lang="en-GB" noProof="0" dirty="0"/>
          </a:p>
          <a:p>
            <a:pPr lvl="3"/>
            <a:r>
              <a:rPr lang="en-GB" noProof="0" dirty="0" err="1"/>
              <a:t>Fjerde</a:t>
            </a:r>
            <a:r>
              <a:rPr lang="en-GB" noProof="0" dirty="0"/>
              <a:t> </a:t>
            </a:r>
            <a:r>
              <a:rPr lang="en-GB" noProof="0" dirty="0" err="1"/>
              <a:t>nivå</a:t>
            </a:r>
            <a:endParaRPr lang="en-GB" noProof="0" dirty="0"/>
          </a:p>
          <a:p>
            <a:pPr lvl="4"/>
            <a:r>
              <a:rPr lang="en-GB" noProof="0" dirty="0" err="1"/>
              <a:t>Femte</a:t>
            </a:r>
            <a:r>
              <a:rPr lang="en-GB" noProof="0" dirty="0"/>
              <a:t> </a:t>
            </a:r>
            <a:r>
              <a:rPr lang="en-GB" noProof="0" dirty="0" err="1"/>
              <a:t>nivå</a:t>
            </a:r>
            <a:endParaRPr lang="en-GB" noProof="0" dirty="0"/>
          </a:p>
        </p:txBody>
      </p:sp>
      <p:sp>
        <p:nvSpPr>
          <p:cNvPr id="5" name="Footer Placeholder 4"/>
          <p:cNvSpPr>
            <a:spLocks noGrp="1"/>
          </p:cNvSpPr>
          <p:nvPr>
            <p:ph type="ftr" sz="quarter" idx="3"/>
          </p:nvPr>
        </p:nvSpPr>
        <p:spPr>
          <a:xfrm>
            <a:off x="2403393" y="286234"/>
            <a:ext cx="4337215" cy="116344"/>
          </a:xfrm>
          <a:prstGeom prst="rect">
            <a:avLst/>
          </a:prstGeom>
        </p:spPr>
        <p:txBody>
          <a:bodyPr vert="horz" wrap="square" lIns="0" tIns="18000" rIns="0" bIns="0" rtlCol="0" anchor="t" anchorCtr="0">
            <a:spAutoFit/>
          </a:bodyPr>
          <a:lstStyle>
            <a:lvl1pPr algn="ctr">
              <a:defRPr sz="638" spc="4" baseline="0">
                <a:solidFill>
                  <a:srgbClr val="9B9B9B"/>
                </a:solidFill>
              </a:defRPr>
            </a:lvl1pPr>
          </a:lstStyle>
          <a:p>
            <a:endParaRPr lang="en-GB"/>
          </a:p>
        </p:txBody>
      </p:sp>
    </p:spTree>
    <p:extLst>
      <p:ext uri="{BB962C8B-B14F-4D97-AF65-F5344CB8AC3E}">
        <p14:creationId xmlns:p14="http://schemas.microsoft.com/office/powerpoint/2010/main" val="214362591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xStyles>
    <p:titleStyle>
      <a:lvl1pPr algn="l" defTabSz="685835" rtl="0" eaLnBrk="1" latinLnBrk="0" hangingPunct="1">
        <a:lnSpc>
          <a:spcPts val="3938"/>
        </a:lnSpc>
        <a:spcBef>
          <a:spcPct val="0"/>
        </a:spcBef>
        <a:buNone/>
        <a:defRPr sz="3376" b="1" kern="1200">
          <a:solidFill>
            <a:srgbClr val="00707C"/>
          </a:solidFill>
          <a:latin typeface="+mj-lt"/>
          <a:ea typeface="+mj-ea"/>
          <a:cs typeface="+mj-cs"/>
        </a:defRPr>
      </a:lvl1pPr>
    </p:titleStyle>
    <p:body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FCB70D-1A45-4BFC-BA60-7AAF799F3D19}"/>
              </a:ext>
            </a:extLst>
          </p:cNvPr>
          <p:cNvSpPr>
            <a:spLocks noGrp="1"/>
          </p:cNvSpPr>
          <p:nvPr>
            <p:ph type="title"/>
          </p:nvPr>
        </p:nvSpPr>
        <p:spPr>
          <a:xfrm>
            <a:off x="597829" y="2251867"/>
            <a:ext cx="7886700" cy="1325563"/>
          </a:xfrm>
        </p:spPr>
        <p:txBody>
          <a:bodyPr/>
          <a:lstStyle/>
          <a:p>
            <a:pPr algn="ctr" defTabSz="914400" eaLnBrk="0" fontAlgn="base" hangingPunct="0">
              <a:spcAft>
                <a:spcPct val="0"/>
              </a:spcAft>
            </a:pPr>
            <a:r>
              <a:rPr lang="en-GB" altLang="en-US" sz="5400" dirty="0" err="1">
                <a:solidFill>
                  <a:schemeClr val="tx2"/>
                </a:solidFill>
                <a:latin typeface="Arial" panose="020B0604020202020204" pitchFamily="34" charset="0"/>
                <a:ea typeface="Calibri" panose="020F0502020204030204" pitchFamily="34" charset="0"/>
                <a:cs typeface="Arial" panose="020B0604020202020204" pitchFamily="34" charset="0"/>
              </a:rPr>
              <a:t>Fødevarehygiejne</a:t>
            </a:r>
            <a:r>
              <a:rPr lang="en-GB" altLang="en-US" sz="5400" dirty="0">
                <a:solidFill>
                  <a:schemeClr val="tx2"/>
                </a:solidFill>
                <a:latin typeface="Arial" panose="020B0604020202020204" pitchFamily="34" charset="0"/>
                <a:ea typeface="Calibri" panose="020F0502020204030204" pitchFamily="34" charset="0"/>
                <a:cs typeface="Arial" panose="020B0604020202020204" pitchFamily="34" charset="0"/>
              </a:rPr>
              <a:t> &amp; -</a:t>
            </a:r>
            <a:r>
              <a:rPr lang="en-GB" altLang="en-US" sz="5400" dirty="0" err="1">
                <a:solidFill>
                  <a:schemeClr val="tx2"/>
                </a:solidFill>
                <a:latin typeface="Arial" panose="020B0604020202020204" pitchFamily="34" charset="0"/>
                <a:ea typeface="Calibri" panose="020F0502020204030204" pitchFamily="34" charset="0"/>
                <a:cs typeface="Arial" panose="020B0604020202020204" pitchFamily="34" charset="0"/>
              </a:rPr>
              <a:t>sikkerhed</a:t>
            </a:r>
            <a:br>
              <a:rPr lang="en-GB" altLang="en-US" sz="3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3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1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1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3200" dirty="0">
                <a:solidFill>
                  <a:schemeClr val="tx2"/>
                </a:solidFill>
                <a:latin typeface="Arial" panose="020B0604020202020204" pitchFamily="34" charset="0"/>
                <a:cs typeface="Arial" panose="020B0604020202020204" pitchFamily="34" charset="0"/>
              </a:rPr>
            </a:br>
            <a:r>
              <a:rPr lang="en-GB" altLang="en-US" sz="3200" dirty="0" err="1">
                <a:solidFill>
                  <a:schemeClr val="tx2"/>
                </a:solidFill>
                <a:latin typeface="Arial" panose="020B0604020202020204" pitchFamily="34" charset="0"/>
                <a:cs typeface="Arial" panose="020B0604020202020204" pitchFamily="34" charset="0"/>
              </a:rPr>
              <a:t>Mikroorganismer</a:t>
            </a:r>
            <a:r>
              <a:rPr lang="en-GB" altLang="en-US" sz="3200" dirty="0">
                <a:solidFill>
                  <a:schemeClr val="tx2"/>
                </a:solidFill>
                <a:latin typeface="Arial" panose="020B0604020202020204" pitchFamily="34" charset="0"/>
                <a:cs typeface="Arial" panose="020B0604020202020204" pitchFamily="34" charset="0"/>
              </a:rPr>
              <a:t> </a:t>
            </a:r>
            <a:r>
              <a:rPr lang="en-GB" altLang="en-US" sz="3200" dirty="0" err="1">
                <a:solidFill>
                  <a:schemeClr val="tx2"/>
                </a:solidFill>
                <a:latin typeface="Arial" panose="020B0604020202020204" pitchFamily="34" charset="0"/>
                <a:cs typeface="Arial" panose="020B0604020202020204" pitchFamily="34" charset="0"/>
              </a:rPr>
              <a:t>i</a:t>
            </a:r>
            <a:r>
              <a:rPr lang="en-GB" altLang="en-US" sz="3200" dirty="0">
                <a:solidFill>
                  <a:schemeClr val="tx2"/>
                </a:solidFill>
                <a:latin typeface="Arial" panose="020B0604020202020204" pitchFamily="34" charset="0"/>
                <a:cs typeface="Arial" panose="020B0604020202020204" pitchFamily="34" charset="0"/>
              </a:rPr>
              <a:t> </a:t>
            </a:r>
            <a:r>
              <a:rPr lang="en-GB" altLang="en-US" sz="3200" dirty="0" err="1">
                <a:solidFill>
                  <a:schemeClr val="tx2"/>
                </a:solidFill>
                <a:latin typeface="Arial" panose="020B0604020202020204" pitchFamily="34" charset="0"/>
                <a:cs typeface="Arial" panose="020B0604020202020204" pitchFamily="34" charset="0"/>
              </a:rPr>
              <a:t>fødevarer</a:t>
            </a:r>
            <a:br>
              <a:rPr lang="en-GB" altLang="en-US" sz="1600" dirty="0">
                <a:solidFill>
                  <a:schemeClr val="tx2"/>
                </a:solidFill>
                <a:latin typeface="Arial" panose="020B0604020202020204" pitchFamily="34" charset="0"/>
              </a:rPr>
            </a:br>
            <a:endParaRPr lang="en-GB" dirty="0">
              <a:solidFill>
                <a:schemeClr val="tx2"/>
              </a:solidFill>
            </a:endParaRPr>
          </a:p>
        </p:txBody>
      </p:sp>
      <p:pic>
        <p:nvPicPr>
          <p:cNvPr id="8" name="Content Placeholder 10" descr="Microbes graphic">
            <a:extLst>
              <a:ext uri="{FF2B5EF4-FFF2-40B4-BE49-F238E27FC236}">
                <a16:creationId xmlns:a16="http://schemas.microsoft.com/office/drawing/2014/main" id="{40C00261-0DC7-40CB-A3EA-A9071AE5B4FF}"/>
              </a:ext>
            </a:extLst>
          </p:cNvPr>
          <p:cNvPicPr>
            <a:picLocks noChangeAspect="1"/>
          </p:cNvPicPr>
          <p:nvPr/>
        </p:nvPicPr>
        <p:blipFill>
          <a:blip r:embed="rId2"/>
          <a:stretch>
            <a:fillRect/>
          </a:stretch>
        </p:blipFill>
        <p:spPr>
          <a:xfrm>
            <a:off x="1961317" y="3347768"/>
            <a:ext cx="5221361" cy="1110419"/>
          </a:xfrm>
          <a:prstGeom prst="rect">
            <a:avLst/>
          </a:prstGeom>
        </p:spPr>
      </p:pic>
      <p:pic>
        <p:nvPicPr>
          <p:cNvPr id="3" name="Picture 2">
            <a:extLst>
              <a:ext uri="{FF2B5EF4-FFF2-40B4-BE49-F238E27FC236}">
                <a16:creationId xmlns:a16="http://schemas.microsoft.com/office/drawing/2014/main" id="{EE1D4866-D5A3-475F-B8A9-0543487DEE9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29" y="558265"/>
            <a:ext cx="2702174" cy="532823"/>
          </a:xfrm>
          <a:prstGeom prst="rect">
            <a:avLst/>
          </a:prstGeom>
        </p:spPr>
      </p:pic>
      <p:pic>
        <p:nvPicPr>
          <p:cNvPr id="9" name="Picture 8">
            <a:extLst>
              <a:ext uri="{FF2B5EF4-FFF2-40B4-BE49-F238E27FC236}">
                <a16:creationId xmlns:a16="http://schemas.microsoft.com/office/drawing/2014/main" id="{096F5F26-69A3-42BE-BAC3-D3EECA1DBED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1640" y="5643115"/>
            <a:ext cx="1529954" cy="1019969"/>
          </a:xfrm>
          <a:prstGeom prst="rect">
            <a:avLst/>
          </a:prstGeom>
        </p:spPr>
      </p:pic>
      <p:sp>
        <p:nvSpPr>
          <p:cNvPr id="10" name="Rectangle 9">
            <a:extLst>
              <a:ext uri="{FF2B5EF4-FFF2-40B4-BE49-F238E27FC236}">
                <a16:creationId xmlns:a16="http://schemas.microsoft.com/office/drawing/2014/main" id="{226DA5FF-AB37-4BB0-A4FF-47F7C9427480}"/>
              </a:ext>
            </a:extLst>
          </p:cNvPr>
          <p:cNvSpPr/>
          <p:nvPr/>
        </p:nvSpPr>
        <p:spPr>
          <a:xfrm>
            <a:off x="5289945" y="6016753"/>
            <a:ext cx="2121695" cy="784830"/>
          </a:xfrm>
          <a:prstGeom prst="rect">
            <a:avLst/>
          </a:prstGeom>
        </p:spPr>
        <p:txBody>
          <a:bodyPr wrap="square">
            <a:spAutoFit/>
          </a:bodyPr>
          <a:lstStyle/>
          <a:p>
            <a:pPr>
              <a:spcAft>
                <a:spcPts val="0"/>
              </a:spcAft>
            </a:pPr>
            <a:r>
              <a:rPr lang="da-DK" dirty="0"/>
              <a:t>Dette projekt har modtaget støtte fra Den Europæiske Unions Horizon 2020 forsknings- og innovationsprogram under tilskudsaftale nr. 727580.</a:t>
            </a:r>
            <a:endParaRPr lang="en-GB" sz="800" dirty="0">
              <a:effectLst/>
              <a:latin typeface="Calibri" panose="020F050202020403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B8A9C2A4-C49C-4EC2-8280-BD989B5C66C1}"/>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752956" y="362146"/>
            <a:ext cx="1731573" cy="925059"/>
          </a:xfrm>
          <a:prstGeom prst="rect">
            <a:avLst/>
          </a:prstGeom>
          <a:noFill/>
          <a:ln>
            <a:noFill/>
          </a:ln>
        </p:spPr>
      </p:pic>
    </p:spTree>
    <p:extLst>
      <p:ext uri="{BB962C8B-B14F-4D97-AF65-F5344CB8AC3E}">
        <p14:creationId xmlns:p14="http://schemas.microsoft.com/office/powerpoint/2010/main" val="1517825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24A7-7828-4E5C-88F2-BC97158CE568}"/>
              </a:ext>
            </a:extLst>
          </p:cNvPr>
          <p:cNvSpPr>
            <a:spLocks noGrp="1"/>
          </p:cNvSpPr>
          <p:nvPr>
            <p:ph type="title"/>
          </p:nvPr>
        </p:nvSpPr>
        <p:spPr>
          <a:xfrm>
            <a:off x="581025" y="329663"/>
            <a:ext cx="7886700" cy="1325563"/>
          </a:xfrm>
        </p:spPr>
        <p:txBody>
          <a:bodyPr>
            <a:normAutofit/>
          </a:bodyPr>
          <a:lstStyle/>
          <a:p>
            <a:r>
              <a:rPr lang="da-DK" sz="3200" b="1" dirty="0">
                <a:solidFill>
                  <a:schemeClr val="tx2"/>
                </a:solidFill>
                <a:latin typeface="+mn-lt"/>
              </a:rPr>
              <a:t>Casestudie: en  fortælling til eftertanke</a:t>
            </a:r>
            <a:endParaRPr lang="en-GB" sz="3200" b="1" dirty="0">
              <a:solidFill>
                <a:schemeClr val="tx2"/>
              </a:solidFill>
              <a:latin typeface="+mn-lt"/>
            </a:endParaRPr>
          </a:p>
        </p:txBody>
      </p:sp>
      <p:sp>
        <p:nvSpPr>
          <p:cNvPr id="3" name="Content Placeholder 2">
            <a:extLst>
              <a:ext uri="{FF2B5EF4-FFF2-40B4-BE49-F238E27FC236}">
                <a16:creationId xmlns:a16="http://schemas.microsoft.com/office/drawing/2014/main" id="{D8CD88E1-4B07-4585-AC7E-2A2F7B24C3DE}"/>
              </a:ext>
            </a:extLst>
          </p:cNvPr>
          <p:cNvSpPr>
            <a:spLocks noGrp="1"/>
          </p:cNvSpPr>
          <p:nvPr>
            <p:ph idx="1"/>
          </p:nvPr>
        </p:nvSpPr>
        <p:spPr>
          <a:xfrm>
            <a:off x="237099" y="1315685"/>
            <a:ext cx="4864250" cy="5251979"/>
          </a:xfrm>
        </p:spPr>
        <p:txBody>
          <a:bodyPr>
            <a:normAutofit fontScale="92500" lnSpcReduction="10000"/>
          </a:bodyPr>
          <a:lstStyle/>
          <a:p>
            <a:r>
              <a:rPr lang="da-DK" sz="2000" dirty="0"/>
              <a:t>I 2008 døde en 20-årig mand i Belgien 10 timer efter at have spist spaghetti med tomatsauce</a:t>
            </a:r>
          </a:p>
          <a:p>
            <a:r>
              <a:rPr lang="da-DK" sz="2000" dirty="0"/>
              <a:t> Den havde stået uafkølet ved stuetemperatur i 5 dage og blev genopvarmet i mikrobølgeovn før den blev spist.</a:t>
            </a:r>
          </a:p>
          <a:p>
            <a:r>
              <a:rPr lang="da-DK" sz="2000" dirty="0"/>
              <a:t> Den skyldige: en bakterie kaldet</a:t>
            </a:r>
            <a:r>
              <a:rPr lang="da-DK" sz="2000" i="1" dirty="0"/>
              <a:t> Bacillus cereus</a:t>
            </a:r>
            <a:r>
              <a:rPr lang="da-DK" sz="2000" dirty="0"/>
              <a:t>, som almindeligvis kan forurene ris og pasta</a:t>
            </a:r>
          </a:p>
          <a:p>
            <a:endParaRPr lang="da-DK" sz="2000" dirty="0"/>
          </a:p>
          <a:p>
            <a:pPr marL="0" indent="0">
              <a:buNone/>
            </a:pPr>
            <a:r>
              <a:rPr lang="da-DK" sz="2000" b="1" dirty="0"/>
              <a:t>Læs casestudiet om </a:t>
            </a:r>
            <a:r>
              <a:rPr lang="da-DK" sz="2000" b="1" i="1" dirty="0"/>
              <a:t>Bacillus</a:t>
            </a:r>
            <a:r>
              <a:rPr lang="da-DK" sz="2000" b="1" dirty="0"/>
              <a:t> </a:t>
            </a:r>
            <a:r>
              <a:rPr lang="da-DK" sz="2000" b="1" i="1" dirty="0"/>
              <a:t>cereus</a:t>
            </a:r>
            <a:r>
              <a:rPr lang="da-DK" sz="2000" b="1" dirty="0"/>
              <a:t> to og to, og besvar spørgsmålene</a:t>
            </a:r>
          </a:p>
          <a:p>
            <a:endParaRPr lang="da-DK" sz="2000" dirty="0"/>
          </a:p>
          <a:p>
            <a:pPr marL="0" indent="0">
              <a:buNone/>
            </a:pPr>
            <a:r>
              <a:rPr lang="da-DK" sz="2000" b="1" dirty="0"/>
              <a:t>Diskuter jeres svar og tanker omkring tilfældet i klassen</a:t>
            </a:r>
            <a:endParaRPr lang="en-GB" sz="2000" b="1" dirty="0"/>
          </a:p>
        </p:txBody>
      </p:sp>
      <p:pic>
        <p:nvPicPr>
          <p:cNvPr id="15362" name="Picture 2">
            <a:extLst>
              <a:ext uri="{FF2B5EF4-FFF2-40B4-BE49-F238E27FC236}">
                <a16:creationId xmlns:a16="http://schemas.microsoft.com/office/drawing/2014/main" id="{F2FCD3AF-4570-4B7F-8CDF-CE2D54410058}"/>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91" r="39810" b="2"/>
          <a:stretch/>
        </p:blipFill>
        <p:spPr bwMode="auto">
          <a:xfrm>
            <a:off x="5149475" y="1655226"/>
            <a:ext cx="3805552"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07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9E1EB92-F164-4888-919F-4A8D0A2060E4}"/>
              </a:ext>
            </a:extLst>
          </p:cNvPr>
          <p:cNvSpPr>
            <a:spLocks noGrp="1"/>
          </p:cNvSpPr>
          <p:nvPr>
            <p:ph type="ctrTitle"/>
          </p:nvPr>
        </p:nvSpPr>
        <p:spPr>
          <a:xfrm>
            <a:off x="685800" y="475594"/>
            <a:ext cx="7772400" cy="887765"/>
          </a:xfrm>
        </p:spPr>
        <p:txBody>
          <a:bodyPr/>
          <a:lstStyle/>
          <a:p>
            <a:r>
              <a:rPr lang="en-GB" sz="4800" spc="-38" dirty="0" err="1">
                <a:solidFill>
                  <a:schemeClr val="tx2"/>
                </a:solidFill>
                <a:latin typeface="Arial" panose="020B0604020202020204" pitchFamily="34" charset="0"/>
                <a:cs typeface="Arial" panose="020B0604020202020204" pitchFamily="34" charset="0"/>
              </a:rPr>
              <a:t>Ekstra</a:t>
            </a:r>
            <a:r>
              <a:rPr lang="en-GB" sz="4800" spc="-38" dirty="0">
                <a:solidFill>
                  <a:schemeClr val="tx2"/>
                </a:solidFill>
                <a:latin typeface="Arial" panose="020B0604020202020204" pitchFamily="34" charset="0"/>
                <a:cs typeface="Arial" panose="020B0604020202020204" pitchFamily="34" charset="0"/>
              </a:rPr>
              <a:t> </a:t>
            </a:r>
            <a:r>
              <a:rPr lang="en-GB" sz="4800" spc="-38" dirty="0" err="1">
                <a:solidFill>
                  <a:schemeClr val="tx2"/>
                </a:solidFill>
                <a:latin typeface="Arial" panose="020B0604020202020204" pitchFamily="34" charset="0"/>
                <a:cs typeface="Arial" panose="020B0604020202020204" pitchFamily="34" charset="0"/>
              </a:rPr>
              <a:t>øvelse</a:t>
            </a:r>
            <a:r>
              <a:rPr lang="en-GB" sz="4800" spc="-38" dirty="0">
                <a:solidFill>
                  <a:schemeClr val="tx2"/>
                </a:solidFill>
                <a:latin typeface="Arial" panose="020B0604020202020204" pitchFamily="34" charset="0"/>
                <a:cs typeface="Arial" panose="020B0604020202020204" pitchFamily="34" charset="0"/>
              </a:rPr>
              <a:t> – top 5 </a:t>
            </a:r>
            <a:r>
              <a:rPr lang="en-GB" sz="4800" spc="-38" dirty="0" err="1">
                <a:solidFill>
                  <a:schemeClr val="tx2"/>
                </a:solidFill>
                <a:latin typeface="Arial" panose="020B0604020202020204" pitchFamily="34" charset="0"/>
                <a:cs typeface="Arial" panose="020B0604020202020204" pitchFamily="34" charset="0"/>
              </a:rPr>
              <a:t>mikroorganismer</a:t>
            </a:r>
            <a:endParaRPr lang="en-GB" dirty="0">
              <a:solidFill>
                <a:schemeClr val="tx2"/>
              </a:solidFill>
            </a:endParaRPr>
          </a:p>
        </p:txBody>
      </p:sp>
      <p:sp>
        <p:nvSpPr>
          <p:cNvPr id="10" name="TextBox 9">
            <a:extLst>
              <a:ext uri="{FF2B5EF4-FFF2-40B4-BE49-F238E27FC236}">
                <a16:creationId xmlns:a16="http://schemas.microsoft.com/office/drawing/2014/main" id="{8ABBF9A9-784B-48B6-93F3-6EEA2A41292C}"/>
              </a:ext>
            </a:extLst>
          </p:cNvPr>
          <p:cNvSpPr txBox="1"/>
          <p:nvPr/>
        </p:nvSpPr>
        <p:spPr>
          <a:xfrm>
            <a:off x="430730" y="1524119"/>
            <a:ext cx="8282539" cy="2893100"/>
          </a:xfrm>
          <a:prstGeom prst="rect">
            <a:avLst/>
          </a:prstGeom>
          <a:noFill/>
        </p:spPr>
        <p:txBody>
          <a:bodyPr wrap="square" rtlCol="0">
            <a:spAutoFit/>
          </a:bodyPr>
          <a:lstStyle/>
          <a:p>
            <a:pPr marL="285750" indent="-285750">
              <a:buFont typeface="Arial" panose="020B0604020202020204" pitchFamily="34" charset="0"/>
              <a:buChar char="•"/>
            </a:pPr>
            <a:r>
              <a:rPr lang="da-DK" sz="2600" dirty="0"/>
              <a:t>De 5 mikroorganismer, der forårsager de største antal af madforgiftning i Europa, er nævnt nedenfor</a:t>
            </a:r>
          </a:p>
          <a:p>
            <a:pPr marL="285750" indent="-285750">
              <a:buFont typeface="Arial" panose="020B0604020202020204" pitchFamily="34" charset="0"/>
              <a:buChar char="•"/>
            </a:pPr>
            <a:r>
              <a:rPr lang="da-DK" sz="2600" dirty="0"/>
              <a:t>Klassen deles op i 5 grupper, og hver gruppe får tildelt en af disse mikroorganismer og skal udforme en plakat eller en faktafil</a:t>
            </a:r>
          </a:p>
          <a:p>
            <a:pPr marL="285750" indent="-285750">
              <a:buFont typeface="Arial" panose="020B0604020202020204" pitchFamily="34" charset="0"/>
              <a:buChar char="•"/>
            </a:pPr>
            <a:r>
              <a:rPr lang="da-DK" sz="2600" dirty="0"/>
              <a:t>Følg instruktionerne i elevarket for, hvad plakaten/faktafilen skal indeholde</a:t>
            </a:r>
            <a:endParaRPr lang="en-GB" sz="2600" dirty="0"/>
          </a:p>
        </p:txBody>
      </p:sp>
      <p:grpSp>
        <p:nvGrpSpPr>
          <p:cNvPr id="2" name="Group 1" descr="Salmonella graphic">
            <a:extLst>
              <a:ext uri="{FF2B5EF4-FFF2-40B4-BE49-F238E27FC236}">
                <a16:creationId xmlns:a16="http://schemas.microsoft.com/office/drawing/2014/main" id="{EC51AD25-7327-40E1-9B11-7C920FDA3522}"/>
              </a:ext>
            </a:extLst>
          </p:cNvPr>
          <p:cNvGrpSpPr/>
          <p:nvPr/>
        </p:nvGrpSpPr>
        <p:grpSpPr>
          <a:xfrm>
            <a:off x="454567" y="4813852"/>
            <a:ext cx="1482272" cy="1385280"/>
            <a:chOff x="2160747" y="4236595"/>
            <a:chExt cx="1482272" cy="1385280"/>
          </a:xfrm>
        </p:grpSpPr>
        <p:sp>
          <p:nvSpPr>
            <p:cNvPr id="4" name="Text Placeholder 3">
              <a:extLst>
                <a:ext uri="{FF2B5EF4-FFF2-40B4-BE49-F238E27FC236}">
                  <a16:creationId xmlns:a16="http://schemas.microsoft.com/office/drawing/2014/main" id="{0986DF7D-64FD-4AF1-ACA2-69F7A320E2CB}"/>
                </a:ext>
              </a:extLst>
            </p:cNvPr>
            <p:cNvSpPr txBox="1">
              <a:spLocks/>
            </p:cNvSpPr>
            <p:nvPr/>
          </p:nvSpPr>
          <p:spPr>
            <a:xfrm>
              <a:off x="2160747" y="5445280"/>
              <a:ext cx="1482272"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Salmonella</a:t>
              </a:r>
            </a:p>
          </p:txBody>
        </p:sp>
        <p:pic>
          <p:nvPicPr>
            <p:cNvPr id="9" name="Content Placeholder 10" descr="Salmonella graphic">
              <a:extLst>
                <a:ext uri="{FF2B5EF4-FFF2-40B4-BE49-F238E27FC236}">
                  <a16:creationId xmlns:a16="http://schemas.microsoft.com/office/drawing/2014/main" id="{3E291F19-638E-4074-836D-36313CDA2C45}"/>
                </a:ext>
              </a:extLst>
            </p:cNvPr>
            <p:cNvPicPr>
              <a:picLocks noChangeAspect="1"/>
            </p:cNvPicPr>
            <p:nvPr/>
          </p:nvPicPr>
          <p:blipFill rotWithShape="1">
            <a:blip r:embed="rId3"/>
            <a:srcRect r="84319"/>
            <a:stretch/>
          </p:blipFill>
          <p:spPr>
            <a:xfrm>
              <a:off x="2265018" y="4236595"/>
              <a:ext cx="818751" cy="1110419"/>
            </a:xfrm>
            <a:prstGeom prst="rect">
              <a:avLst/>
            </a:prstGeom>
          </p:spPr>
        </p:pic>
      </p:grpSp>
      <p:grpSp>
        <p:nvGrpSpPr>
          <p:cNvPr id="3" name="Group 2" descr="Campylobacter graphic">
            <a:extLst>
              <a:ext uri="{FF2B5EF4-FFF2-40B4-BE49-F238E27FC236}">
                <a16:creationId xmlns:a16="http://schemas.microsoft.com/office/drawing/2014/main" id="{0A91EFE9-00D5-4DAE-A758-689C930F8BA0}"/>
              </a:ext>
            </a:extLst>
          </p:cNvPr>
          <p:cNvGrpSpPr/>
          <p:nvPr/>
        </p:nvGrpSpPr>
        <p:grpSpPr>
          <a:xfrm>
            <a:off x="1921252" y="4963190"/>
            <a:ext cx="1767309" cy="1235942"/>
            <a:chOff x="3166811" y="4299983"/>
            <a:chExt cx="1767309" cy="1235942"/>
          </a:xfrm>
        </p:grpSpPr>
        <p:sp>
          <p:nvSpPr>
            <p:cNvPr id="5" name="Text Placeholder 3">
              <a:extLst>
                <a:ext uri="{FF2B5EF4-FFF2-40B4-BE49-F238E27FC236}">
                  <a16:creationId xmlns:a16="http://schemas.microsoft.com/office/drawing/2014/main" id="{D9A742F0-2E4B-4AC4-851E-FA548200F606}"/>
                </a:ext>
              </a:extLst>
            </p:cNvPr>
            <p:cNvSpPr txBox="1">
              <a:spLocks/>
            </p:cNvSpPr>
            <p:nvPr/>
          </p:nvSpPr>
          <p:spPr>
            <a:xfrm>
              <a:off x="3166811" y="5359330"/>
              <a:ext cx="1767309"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Campylobacter</a:t>
              </a:r>
            </a:p>
          </p:txBody>
        </p:sp>
        <p:pic>
          <p:nvPicPr>
            <p:cNvPr id="13" name="Content Placeholder 10" descr="Campylobacter graphic">
              <a:extLst>
                <a:ext uri="{FF2B5EF4-FFF2-40B4-BE49-F238E27FC236}">
                  <a16:creationId xmlns:a16="http://schemas.microsoft.com/office/drawing/2014/main" id="{D801AE09-6B7B-4047-B703-00EE0B701AAF}"/>
                </a:ext>
              </a:extLst>
            </p:cNvPr>
            <p:cNvPicPr>
              <a:picLocks noChangeAspect="1"/>
            </p:cNvPicPr>
            <p:nvPr/>
          </p:nvPicPr>
          <p:blipFill rotWithShape="1">
            <a:blip r:embed="rId3"/>
            <a:srcRect l="18867" r="60495"/>
            <a:stretch/>
          </p:blipFill>
          <p:spPr>
            <a:xfrm>
              <a:off x="3188005" y="4299983"/>
              <a:ext cx="1077595" cy="1110419"/>
            </a:xfrm>
            <a:prstGeom prst="rect">
              <a:avLst/>
            </a:prstGeom>
          </p:spPr>
        </p:pic>
      </p:grpSp>
      <p:grpSp>
        <p:nvGrpSpPr>
          <p:cNvPr id="11" name="Group 10" descr="Toxoplasma graphic">
            <a:extLst>
              <a:ext uri="{FF2B5EF4-FFF2-40B4-BE49-F238E27FC236}">
                <a16:creationId xmlns:a16="http://schemas.microsoft.com/office/drawing/2014/main" id="{0ACE16A1-52AD-45E3-8342-48649CBA25A4}"/>
              </a:ext>
            </a:extLst>
          </p:cNvPr>
          <p:cNvGrpSpPr/>
          <p:nvPr/>
        </p:nvGrpSpPr>
        <p:grpSpPr>
          <a:xfrm>
            <a:off x="3688561" y="4782394"/>
            <a:ext cx="1625521" cy="1472009"/>
            <a:chOff x="4489753" y="4081167"/>
            <a:chExt cx="1625521" cy="1472009"/>
          </a:xfrm>
        </p:grpSpPr>
        <p:sp>
          <p:nvSpPr>
            <p:cNvPr id="6" name="Text Placeholder 3">
              <a:extLst>
                <a:ext uri="{FF2B5EF4-FFF2-40B4-BE49-F238E27FC236}">
                  <a16:creationId xmlns:a16="http://schemas.microsoft.com/office/drawing/2014/main" id="{4EA193AF-887A-4687-8169-7D10719F53A1}"/>
                </a:ext>
              </a:extLst>
            </p:cNvPr>
            <p:cNvSpPr txBox="1">
              <a:spLocks/>
            </p:cNvSpPr>
            <p:nvPr/>
          </p:nvSpPr>
          <p:spPr>
            <a:xfrm>
              <a:off x="4533859" y="5376581"/>
              <a:ext cx="1581415"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Toxoplasma</a:t>
              </a:r>
            </a:p>
          </p:txBody>
        </p:sp>
        <p:pic>
          <p:nvPicPr>
            <p:cNvPr id="14" name="Content Placeholder 10" descr="Toxoplasma graphic">
              <a:extLst>
                <a:ext uri="{FF2B5EF4-FFF2-40B4-BE49-F238E27FC236}">
                  <a16:creationId xmlns:a16="http://schemas.microsoft.com/office/drawing/2014/main" id="{7D52EF66-6714-4B98-AE79-7EC8A7893B32}"/>
                </a:ext>
              </a:extLst>
            </p:cNvPr>
            <p:cNvPicPr>
              <a:picLocks noChangeAspect="1"/>
            </p:cNvPicPr>
            <p:nvPr/>
          </p:nvPicPr>
          <p:blipFill rotWithShape="1">
            <a:blip r:embed="rId3"/>
            <a:srcRect l="42458" r="38205"/>
            <a:stretch/>
          </p:blipFill>
          <p:spPr>
            <a:xfrm>
              <a:off x="4489753" y="4081167"/>
              <a:ext cx="1009679" cy="1110419"/>
            </a:xfrm>
            <a:prstGeom prst="rect">
              <a:avLst/>
            </a:prstGeom>
          </p:spPr>
        </p:pic>
      </p:grpSp>
      <p:grpSp>
        <p:nvGrpSpPr>
          <p:cNvPr id="17" name="Group 16" descr="Norovirus graphic">
            <a:extLst>
              <a:ext uri="{FF2B5EF4-FFF2-40B4-BE49-F238E27FC236}">
                <a16:creationId xmlns:a16="http://schemas.microsoft.com/office/drawing/2014/main" id="{B3D4EC97-CF8A-409E-9703-0FAEF864BD5A}"/>
              </a:ext>
            </a:extLst>
          </p:cNvPr>
          <p:cNvGrpSpPr/>
          <p:nvPr/>
        </p:nvGrpSpPr>
        <p:grpSpPr>
          <a:xfrm>
            <a:off x="5526856" y="4865214"/>
            <a:ext cx="1450082" cy="1388137"/>
            <a:chOff x="5824960" y="4147788"/>
            <a:chExt cx="1450082" cy="1388137"/>
          </a:xfrm>
        </p:grpSpPr>
        <p:sp>
          <p:nvSpPr>
            <p:cNvPr id="7" name="Text Placeholder 3">
              <a:extLst>
                <a:ext uri="{FF2B5EF4-FFF2-40B4-BE49-F238E27FC236}">
                  <a16:creationId xmlns:a16="http://schemas.microsoft.com/office/drawing/2014/main" id="{E355E346-3F2D-4C3F-8F2D-ED0466A4ABA2}"/>
                </a:ext>
              </a:extLst>
            </p:cNvPr>
            <p:cNvSpPr txBox="1">
              <a:spLocks/>
            </p:cNvSpPr>
            <p:nvPr/>
          </p:nvSpPr>
          <p:spPr>
            <a:xfrm>
              <a:off x="5824960" y="5359330"/>
              <a:ext cx="1450082"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Norovirus</a:t>
              </a:r>
            </a:p>
          </p:txBody>
        </p:sp>
        <p:pic>
          <p:nvPicPr>
            <p:cNvPr id="15" name="Content Placeholder 10" descr="Norovirus graphic">
              <a:extLst>
                <a:ext uri="{FF2B5EF4-FFF2-40B4-BE49-F238E27FC236}">
                  <a16:creationId xmlns:a16="http://schemas.microsoft.com/office/drawing/2014/main" id="{5B76C5ED-1DA0-45E3-88D7-7431CB6FCE74}"/>
                </a:ext>
              </a:extLst>
            </p:cNvPr>
            <p:cNvPicPr>
              <a:picLocks noChangeAspect="1"/>
            </p:cNvPicPr>
            <p:nvPr/>
          </p:nvPicPr>
          <p:blipFill rotWithShape="1">
            <a:blip r:embed="rId3"/>
            <a:srcRect l="67795" t="-1025" r="16524" b="1025"/>
            <a:stretch/>
          </p:blipFill>
          <p:spPr>
            <a:xfrm>
              <a:off x="5824960" y="4147788"/>
              <a:ext cx="818751" cy="1110419"/>
            </a:xfrm>
            <a:prstGeom prst="rect">
              <a:avLst/>
            </a:prstGeom>
          </p:spPr>
        </p:pic>
      </p:grpSp>
      <p:grpSp>
        <p:nvGrpSpPr>
          <p:cNvPr id="18" name="Group 17" descr="Listeria monocytogenes graphic">
            <a:extLst>
              <a:ext uri="{FF2B5EF4-FFF2-40B4-BE49-F238E27FC236}">
                <a16:creationId xmlns:a16="http://schemas.microsoft.com/office/drawing/2014/main" id="{01D72FB5-1E97-488F-B8BF-6AE05A3BBC1A}"/>
              </a:ext>
            </a:extLst>
          </p:cNvPr>
          <p:cNvGrpSpPr/>
          <p:nvPr/>
        </p:nvGrpSpPr>
        <p:grpSpPr>
          <a:xfrm>
            <a:off x="6819939" y="4836937"/>
            <a:ext cx="1929402" cy="1362924"/>
            <a:chOff x="6071598" y="4144930"/>
            <a:chExt cx="1929402" cy="1362924"/>
          </a:xfrm>
        </p:grpSpPr>
        <p:sp>
          <p:nvSpPr>
            <p:cNvPr id="8" name="Text Placeholder 3">
              <a:extLst>
                <a:ext uri="{FF2B5EF4-FFF2-40B4-BE49-F238E27FC236}">
                  <a16:creationId xmlns:a16="http://schemas.microsoft.com/office/drawing/2014/main" id="{E2DE2203-492B-4B2F-AEB3-49BD7526099C}"/>
                </a:ext>
              </a:extLst>
            </p:cNvPr>
            <p:cNvSpPr txBox="1">
              <a:spLocks/>
            </p:cNvSpPr>
            <p:nvPr/>
          </p:nvSpPr>
          <p:spPr>
            <a:xfrm>
              <a:off x="6071598" y="5378499"/>
              <a:ext cx="1929402" cy="12935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Listeria monocytogenes</a:t>
              </a:r>
            </a:p>
          </p:txBody>
        </p:sp>
        <p:pic>
          <p:nvPicPr>
            <p:cNvPr id="16" name="Content Placeholder 10" descr="Listeria monocytogenes graphic">
              <a:extLst>
                <a:ext uri="{FF2B5EF4-FFF2-40B4-BE49-F238E27FC236}">
                  <a16:creationId xmlns:a16="http://schemas.microsoft.com/office/drawing/2014/main" id="{4B915683-9620-4281-809C-B3034E91B806}"/>
                </a:ext>
              </a:extLst>
            </p:cNvPr>
            <p:cNvPicPr>
              <a:picLocks noChangeAspect="1"/>
            </p:cNvPicPr>
            <p:nvPr/>
          </p:nvPicPr>
          <p:blipFill rotWithShape="1">
            <a:blip r:embed="rId3"/>
            <a:srcRect l="87483" t="-6460" r="-3164" b="6460"/>
            <a:stretch/>
          </p:blipFill>
          <p:spPr>
            <a:xfrm>
              <a:off x="6467697" y="4144930"/>
              <a:ext cx="818751" cy="1110419"/>
            </a:xfrm>
            <a:prstGeom prst="rect">
              <a:avLst/>
            </a:prstGeom>
          </p:spPr>
        </p:pic>
      </p:grpSp>
    </p:spTree>
    <p:extLst>
      <p:ext uri="{BB962C8B-B14F-4D97-AF65-F5344CB8AC3E}">
        <p14:creationId xmlns:p14="http://schemas.microsoft.com/office/powerpoint/2010/main" val="156808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54B405-B836-48D0-B742-9931C3FC364E}"/>
              </a:ext>
            </a:extLst>
          </p:cNvPr>
          <p:cNvSpPr>
            <a:spLocks noGrp="1"/>
          </p:cNvSpPr>
          <p:nvPr>
            <p:ph type="title"/>
          </p:nvPr>
        </p:nvSpPr>
        <p:spPr>
          <a:xfrm>
            <a:off x="517118" y="336440"/>
            <a:ext cx="7886700" cy="1325563"/>
          </a:xfrm>
        </p:spPr>
        <p:txBody>
          <a:bodyPr/>
          <a:lstStyle/>
          <a:p>
            <a:r>
              <a:rPr lang="en-GB" sz="3200" spc="-38" dirty="0" err="1">
                <a:solidFill>
                  <a:schemeClr val="tx2"/>
                </a:solidFill>
                <a:latin typeface="Arial" panose="020B0604020202020204" pitchFamily="34" charset="0"/>
                <a:cs typeface="Arial" panose="020B0604020202020204" pitchFamily="34" charset="0"/>
              </a:rPr>
              <a:t>Gruppeopgave</a:t>
            </a:r>
            <a:r>
              <a:rPr lang="en-GB" sz="3200" spc="-38" dirty="0">
                <a:solidFill>
                  <a:schemeClr val="tx2"/>
                </a:solidFill>
                <a:latin typeface="Arial" panose="020B0604020202020204" pitchFamily="34" charset="0"/>
                <a:cs typeface="Arial" panose="020B0604020202020204" pitchFamily="34" charset="0"/>
              </a:rPr>
              <a:t> – top 5 </a:t>
            </a:r>
            <a:r>
              <a:rPr lang="en-GB" sz="3200" spc="-38" dirty="0" err="1">
                <a:solidFill>
                  <a:schemeClr val="tx2"/>
                </a:solidFill>
                <a:latin typeface="Arial" panose="020B0604020202020204" pitchFamily="34" charset="0"/>
                <a:cs typeface="Arial" panose="020B0604020202020204" pitchFamily="34" charset="0"/>
              </a:rPr>
              <a:t>mikroorganismer</a:t>
            </a:r>
            <a:endParaRPr lang="en-GB" sz="3200" dirty="0">
              <a:solidFill>
                <a:schemeClr val="tx2"/>
              </a:solidFill>
            </a:endParaRPr>
          </a:p>
        </p:txBody>
      </p:sp>
      <p:sp>
        <p:nvSpPr>
          <p:cNvPr id="4" name="Content Placeholder 3">
            <a:extLst>
              <a:ext uri="{FF2B5EF4-FFF2-40B4-BE49-F238E27FC236}">
                <a16:creationId xmlns:a16="http://schemas.microsoft.com/office/drawing/2014/main" id="{F75C442E-4A48-433E-BA45-7F76C638A3F3}"/>
              </a:ext>
            </a:extLst>
          </p:cNvPr>
          <p:cNvSpPr txBox="1">
            <a:spLocks noGrp="1"/>
          </p:cNvSpPr>
          <p:nvPr>
            <p:ph idx="1"/>
          </p:nvPr>
        </p:nvSpPr>
        <p:spPr>
          <a:xfrm>
            <a:off x="517117" y="1112704"/>
            <a:ext cx="7780823" cy="2142361"/>
          </a:xfrm>
        </p:spPr>
        <p:txBody>
          <a:bodyPr/>
          <a:lstStyle/>
          <a:p>
            <a:pPr marL="0" indent="0">
              <a:buNone/>
            </a:pPr>
            <a:r>
              <a:rPr lang="da-DK" sz="2000" dirty="0"/>
              <a:t>Din plakat skal give svar på:</a:t>
            </a:r>
          </a:p>
          <a:p>
            <a:r>
              <a:rPr lang="da-DK" sz="2000" dirty="0"/>
              <a:t>Hvilken type mikroorganisme er der tale om?</a:t>
            </a:r>
          </a:p>
          <a:p>
            <a:r>
              <a:rPr lang="da-DK" sz="2000" dirty="0"/>
              <a:t>Hvilken sygdom giver den?</a:t>
            </a:r>
          </a:p>
          <a:p>
            <a:r>
              <a:rPr lang="da-DK" sz="2000" dirty="0"/>
              <a:t>Hvor mange mennesker bliver syge hvert år?</a:t>
            </a:r>
          </a:p>
          <a:p>
            <a:r>
              <a:rPr lang="da-DK" sz="2000" dirty="0"/>
              <a:t>Hvordan spredes mikroorganismen?</a:t>
            </a:r>
          </a:p>
          <a:p>
            <a:r>
              <a:rPr lang="da-DK" sz="2000" dirty="0"/>
              <a:t>Hvordan behandles infektionssygdommen?</a:t>
            </a:r>
          </a:p>
          <a:p>
            <a:r>
              <a:rPr lang="da-DK" sz="2000" dirty="0"/>
              <a:t>Hvor mange mennesker dør hvert år af infektionssygdommen?</a:t>
            </a:r>
          </a:p>
          <a:p>
            <a:r>
              <a:rPr lang="da-DK" sz="2000" dirty="0"/>
              <a:t>Hvem er mest udsat for at blive syg?</a:t>
            </a:r>
          </a:p>
          <a:p>
            <a:r>
              <a:rPr lang="da-DK" sz="2000" dirty="0"/>
              <a:t>Hvor findes mikroorganismen?</a:t>
            </a:r>
          </a:p>
          <a:p>
            <a:r>
              <a:rPr lang="da-DK" sz="2000" dirty="0"/>
              <a:t>Hvordan kan du undgå at blive smittet?</a:t>
            </a:r>
          </a:p>
          <a:p>
            <a:pPr marL="0" indent="0">
              <a:buNone/>
            </a:pPr>
            <a:endParaRPr lang="da-DK" sz="2000" dirty="0"/>
          </a:p>
          <a:p>
            <a:pPr marL="0" indent="0">
              <a:buNone/>
            </a:pPr>
            <a:r>
              <a:rPr lang="da-DK" sz="2000" dirty="0"/>
              <a:t>Hver gruppe præsenterer deres plakat/fakta-fil for klassen</a:t>
            </a:r>
          </a:p>
          <a:p>
            <a:pPr marL="0" indent="0">
              <a:buNone/>
            </a:pPr>
            <a:r>
              <a:rPr lang="da-DK" sz="2000" dirty="0"/>
              <a:t>Resten af klassen: lyt godt efter og udfyld opgavearket efter hver præsentation</a:t>
            </a:r>
            <a:endParaRPr lang="en-GB" dirty="0"/>
          </a:p>
        </p:txBody>
      </p:sp>
    </p:spTree>
    <p:extLst>
      <p:ext uri="{BB962C8B-B14F-4D97-AF65-F5344CB8AC3E}">
        <p14:creationId xmlns:p14="http://schemas.microsoft.com/office/powerpoint/2010/main" val="240708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5802-C6B6-4C8E-A9D5-02A569C12595}"/>
              </a:ext>
            </a:extLst>
          </p:cNvPr>
          <p:cNvSpPr>
            <a:spLocks noGrp="1"/>
          </p:cNvSpPr>
          <p:nvPr>
            <p:ph type="title"/>
          </p:nvPr>
        </p:nvSpPr>
        <p:spPr>
          <a:xfrm>
            <a:off x="459060" y="301434"/>
            <a:ext cx="7886700" cy="1325563"/>
          </a:xfrm>
        </p:spPr>
        <p:txBody>
          <a:bodyPr/>
          <a:lstStyle/>
          <a:p>
            <a:r>
              <a:rPr lang="en-GB" dirty="0" err="1">
                <a:solidFill>
                  <a:schemeClr val="tx2"/>
                </a:solidFill>
                <a:latin typeface="+mn-lt"/>
              </a:rPr>
              <a:t>Læringsmål</a:t>
            </a:r>
            <a:endParaRPr lang="en-GB" dirty="0">
              <a:solidFill>
                <a:schemeClr val="tx2"/>
              </a:solidFill>
              <a:latin typeface="+mn-lt"/>
            </a:endParaRPr>
          </a:p>
        </p:txBody>
      </p:sp>
      <p:sp>
        <p:nvSpPr>
          <p:cNvPr id="3" name="Content Placeholder 2">
            <a:extLst>
              <a:ext uri="{FF2B5EF4-FFF2-40B4-BE49-F238E27FC236}">
                <a16:creationId xmlns:a16="http://schemas.microsoft.com/office/drawing/2014/main" id="{1AAF8EC8-E147-434F-90F5-1CFDCDC5A37E}"/>
              </a:ext>
            </a:extLst>
          </p:cNvPr>
          <p:cNvSpPr>
            <a:spLocks noGrp="1"/>
          </p:cNvSpPr>
          <p:nvPr>
            <p:ph idx="1"/>
          </p:nvPr>
        </p:nvSpPr>
        <p:spPr>
          <a:xfrm>
            <a:off x="459060" y="1417445"/>
            <a:ext cx="8380139" cy="4624126"/>
          </a:xfrm>
        </p:spPr>
        <p:txBody>
          <a:bodyPr/>
          <a:lstStyle/>
          <a:p>
            <a:pPr marL="0" indent="0">
              <a:buNone/>
            </a:pPr>
            <a:r>
              <a:rPr lang="en-GB" sz="2800" dirty="0"/>
              <a:t>At </a:t>
            </a:r>
            <a:r>
              <a:rPr lang="en-GB" sz="2800" dirty="0" err="1"/>
              <a:t>forstå</a:t>
            </a:r>
            <a:r>
              <a:rPr lang="en-GB" sz="2800" dirty="0"/>
              <a:t>:</a:t>
            </a:r>
          </a:p>
          <a:p>
            <a:r>
              <a:rPr lang="en-GB" sz="2800" dirty="0"/>
              <a:t> </a:t>
            </a:r>
            <a:r>
              <a:rPr lang="da-DK" sz="2800" dirty="0"/>
              <a:t>Fødevarebårne sygdomme skyldes mikroorganismer, som der er fire forskellige typer af.</a:t>
            </a:r>
          </a:p>
          <a:p>
            <a:r>
              <a:rPr lang="da-DK" sz="2800" dirty="0"/>
              <a:t> Forskellen mellem virus, bakterier, parasitter og   svampe </a:t>
            </a:r>
          </a:p>
          <a:p>
            <a:r>
              <a:rPr lang="da-DK" sz="2800" dirty="0"/>
              <a:t>Der er gavnlige mikroorganismer i fødevarer</a:t>
            </a:r>
          </a:p>
          <a:p>
            <a:r>
              <a:rPr lang="da-DK" sz="2800" dirty="0"/>
              <a:t>Vigtigheden af at håndtere fødevarer korrekt for at undgå fødevarebårne sygdomme</a:t>
            </a:r>
            <a:endParaRPr lang="en-GB" sz="2800" dirty="0"/>
          </a:p>
        </p:txBody>
      </p:sp>
    </p:spTree>
    <p:extLst>
      <p:ext uri="{BB962C8B-B14F-4D97-AF65-F5344CB8AC3E}">
        <p14:creationId xmlns:p14="http://schemas.microsoft.com/office/powerpoint/2010/main" val="424354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EA10-2F3D-44A0-BCFE-73BA61D3F951}"/>
              </a:ext>
            </a:extLst>
          </p:cNvPr>
          <p:cNvSpPr>
            <a:spLocks noGrp="1"/>
          </p:cNvSpPr>
          <p:nvPr>
            <p:ph type="title"/>
          </p:nvPr>
        </p:nvSpPr>
        <p:spPr>
          <a:xfrm>
            <a:off x="372139" y="158355"/>
            <a:ext cx="8888819" cy="1325563"/>
          </a:xfrm>
        </p:spPr>
        <p:txBody>
          <a:bodyPr/>
          <a:lstStyle/>
          <a:p>
            <a:r>
              <a:rPr lang="en-GB" b="1" dirty="0" err="1">
                <a:solidFill>
                  <a:schemeClr val="tx2"/>
                </a:solidFill>
                <a:latin typeface="+mn-lt"/>
              </a:rPr>
              <a:t>Fødevarebåren</a:t>
            </a:r>
            <a:r>
              <a:rPr lang="en-GB" b="1" dirty="0">
                <a:solidFill>
                  <a:schemeClr val="tx2"/>
                </a:solidFill>
                <a:latin typeface="+mn-lt"/>
              </a:rPr>
              <a:t> </a:t>
            </a:r>
            <a:r>
              <a:rPr lang="en-GB" b="1" dirty="0" err="1">
                <a:solidFill>
                  <a:schemeClr val="tx2"/>
                </a:solidFill>
                <a:latin typeface="+mn-lt"/>
              </a:rPr>
              <a:t>sygdom</a:t>
            </a:r>
            <a:r>
              <a:rPr lang="en-GB" b="1" dirty="0">
                <a:solidFill>
                  <a:schemeClr val="tx2"/>
                </a:solidFill>
                <a:latin typeface="+mn-lt"/>
              </a:rPr>
              <a:t> </a:t>
            </a:r>
            <a:r>
              <a:rPr lang="en-GB" dirty="0">
                <a:solidFill>
                  <a:schemeClr val="tx2"/>
                </a:solidFill>
                <a:latin typeface="+mn-lt"/>
              </a:rPr>
              <a:t>(</a:t>
            </a:r>
            <a:r>
              <a:rPr lang="en-GB" dirty="0" err="1">
                <a:solidFill>
                  <a:schemeClr val="tx2"/>
                </a:solidFill>
                <a:latin typeface="+mn-lt"/>
              </a:rPr>
              <a:t>Madforgiftning</a:t>
            </a:r>
            <a:r>
              <a:rPr lang="en-GB" dirty="0">
                <a:solidFill>
                  <a:schemeClr val="tx2"/>
                </a:solidFill>
                <a:latin typeface="+mn-lt"/>
              </a:rPr>
              <a:t>)</a:t>
            </a:r>
          </a:p>
        </p:txBody>
      </p:sp>
      <p:sp>
        <p:nvSpPr>
          <p:cNvPr id="8" name="Rectangle 7">
            <a:extLst>
              <a:ext uri="{FF2B5EF4-FFF2-40B4-BE49-F238E27FC236}">
                <a16:creationId xmlns:a16="http://schemas.microsoft.com/office/drawing/2014/main" id="{F21BF2F4-CABF-447A-B90C-9B5730EB235F}"/>
              </a:ext>
            </a:extLst>
          </p:cNvPr>
          <p:cNvSpPr/>
          <p:nvPr/>
        </p:nvSpPr>
        <p:spPr>
          <a:xfrm>
            <a:off x="272847" y="999870"/>
            <a:ext cx="5731346" cy="1938992"/>
          </a:xfrm>
          <a:prstGeom prst="rect">
            <a:avLst/>
          </a:prstGeom>
        </p:spPr>
        <p:txBody>
          <a:bodyPr wrap="square">
            <a:spAutoFit/>
          </a:bodyPr>
          <a:lstStyle/>
          <a:p>
            <a:pPr marL="171450" indent="-171450">
              <a:buFont typeface="Arial" panose="020B0604020202020204" pitchFamily="34" charset="0"/>
              <a:buChar char="•"/>
            </a:pPr>
            <a:r>
              <a:rPr lang="da-DK" sz="2000" dirty="0"/>
              <a:t>Madforgiftning eller fødevarebåren sygdom er sygdom, der skyldes, at man spiser fødevarer, der er forurenet med </a:t>
            </a:r>
            <a:r>
              <a:rPr lang="da-DK" sz="2000" b="1" dirty="0"/>
              <a:t>skadelige mikroorganismer (</a:t>
            </a:r>
            <a:r>
              <a:rPr lang="da-DK" sz="2000" b="1" dirty="0" err="1"/>
              <a:t>patogener</a:t>
            </a:r>
            <a:r>
              <a:rPr lang="da-DK" sz="2000" b="1" dirty="0"/>
              <a:t>)</a:t>
            </a:r>
            <a:r>
              <a:rPr lang="da-DK" sz="2000" dirty="0"/>
              <a:t>.Hvert år vil 1 ud af 10 mennesker på verdensplan få en fødevareinfektion, og 420 000 mennesker vil dø</a:t>
            </a:r>
            <a:endParaRPr lang="en-GB" sz="2000" dirty="0"/>
          </a:p>
        </p:txBody>
      </p:sp>
      <p:sp>
        <p:nvSpPr>
          <p:cNvPr id="7" name="Rectangle 6">
            <a:extLst>
              <a:ext uri="{FF2B5EF4-FFF2-40B4-BE49-F238E27FC236}">
                <a16:creationId xmlns:a16="http://schemas.microsoft.com/office/drawing/2014/main" id="{0FEE7BA0-9BC6-453B-BC8C-66D052C3B914}"/>
              </a:ext>
            </a:extLst>
          </p:cNvPr>
          <p:cNvSpPr/>
          <p:nvPr/>
        </p:nvSpPr>
        <p:spPr>
          <a:xfrm>
            <a:off x="161550" y="2962795"/>
            <a:ext cx="8760984" cy="2246769"/>
          </a:xfrm>
          <a:prstGeom prst="rect">
            <a:avLst/>
          </a:prstGeom>
        </p:spPr>
        <p:txBody>
          <a:bodyPr wrap="square">
            <a:spAutoFit/>
          </a:bodyPr>
          <a:lstStyle/>
          <a:p>
            <a:pPr marL="342900" indent="-342900">
              <a:buFont typeface="Arial" panose="020B0604020202020204" pitchFamily="34" charset="0"/>
              <a:buChar char="•"/>
            </a:pPr>
            <a:r>
              <a:rPr lang="da-DK" sz="2000" dirty="0"/>
              <a:t>For de fleste mennesker er det ikke alvorligt, og man får det bedre i løbet af en uge.Det kan være alvorligt for personer med et svækket immunsystem, ældre (over 65 år) eller yngre børn (under 5 år).</a:t>
            </a:r>
          </a:p>
          <a:p>
            <a:pPr marL="342900" indent="-342900">
              <a:buFont typeface="Arial" panose="020B0604020202020204" pitchFamily="34" charset="0"/>
              <a:buChar char="•"/>
            </a:pPr>
            <a:endParaRPr lang="en-GB" sz="2000" dirty="0"/>
          </a:p>
          <a:p>
            <a:r>
              <a:rPr lang="da-DK" sz="2000" b="1" u="sng" dirty="0"/>
              <a:t>Hvilke symptomer giver fødevarebårne sygdomme?</a:t>
            </a:r>
          </a:p>
          <a:p>
            <a:r>
              <a:rPr lang="da-DK" sz="2000" b="1" u="sng" dirty="0"/>
              <a:t>Hvor lang tid går der, før man får symptomer efter at have spist forurenet mad?</a:t>
            </a:r>
            <a:endParaRPr lang="en-GB" sz="2000" b="1" u="sng" dirty="0"/>
          </a:p>
        </p:txBody>
      </p:sp>
      <p:sp>
        <p:nvSpPr>
          <p:cNvPr id="4" name="Rectangle 3">
            <a:extLst>
              <a:ext uri="{FF2B5EF4-FFF2-40B4-BE49-F238E27FC236}">
                <a16:creationId xmlns:a16="http://schemas.microsoft.com/office/drawing/2014/main" id="{EA8C613E-FCD2-444E-BDD1-2710835BE568}"/>
              </a:ext>
            </a:extLst>
          </p:cNvPr>
          <p:cNvSpPr/>
          <p:nvPr/>
        </p:nvSpPr>
        <p:spPr>
          <a:xfrm>
            <a:off x="191204" y="5220252"/>
            <a:ext cx="3946614"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2"/>
            <a:r>
              <a:rPr lang="da-DK" sz="1800" dirty="0">
                <a:solidFill>
                  <a:schemeClr val="tx1"/>
                </a:solidFill>
              </a:rPr>
              <a:t>Almindelige symptomer:</a:t>
            </a:r>
          </a:p>
          <a:p>
            <a:pPr lvl="2"/>
            <a:r>
              <a:rPr lang="da-DK" sz="1800" dirty="0">
                <a:solidFill>
                  <a:schemeClr val="tx1"/>
                </a:solidFill>
              </a:rPr>
              <a:t>Opkastning</a:t>
            </a:r>
          </a:p>
          <a:p>
            <a:pPr lvl="2"/>
            <a:r>
              <a:rPr lang="da-DK" sz="1800" dirty="0">
                <a:solidFill>
                  <a:schemeClr val="tx1"/>
                </a:solidFill>
              </a:rPr>
              <a:t>Utilpashed (Kvalme) </a:t>
            </a:r>
          </a:p>
          <a:p>
            <a:pPr lvl="2"/>
            <a:r>
              <a:rPr lang="da-DK" sz="1800" dirty="0">
                <a:solidFill>
                  <a:schemeClr val="tx1"/>
                </a:solidFill>
              </a:rPr>
              <a:t>Diarré </a:t>
            </a:r>
          </a:p>
          <a:p>
            <a:pPr lvl="2"/>
            <a:r>
              <a:rPr lang="da-DK" sz="1800" dirty="0">
                <a:solidFill>
                  <a:schemeClr val="tx1"/>
                </a:solidFill>
              </a:rPr>
              <a:t>Høj temperatur (feber)</a:t>
            </a:r>
            <a:endParaRPr lang="en-GB" sz="1800" dirty="0">
              <a:solidFill>
                <a:schemeClr val="tx1"/>
              </a:solidFill>
            </a:endParaRPr>
          </a:p>
        </p:txBody>
      </p:sp>
      <p:sp>
        <p:nvSpPr>
          <p:cNvPr id="5" name="Rectangle 4">
            <a:extLst>
              <a:ext uri="{FF2B5EF4-FFF2-40B4-BE49-F238E27FC236}">
                <a16:creationId xmlns:a16="http://schemas.microsoft.com/office/drawing/2014/main" id="{181ED54C-EFCC-45F1-AF53-9E9F7B10247A}"/>
              </a:ext>
            </a:extLst>
          </p:cNvPr>
          <p:cNvSpPr/>
          <p:nvPr/>
        </p:nvSpPr>
        <p:spPr>
          <a:xfrm>
            <a:off x="4461832" y="5216654"/>
            <a:ext cx="4274544"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514350" lvl="1" indent="-285750">
              <a:buFont typeface="Arial" panose="020B0604020202020204" pitchFamily="34" charset="0"/>
              <a:buChar char="•"/>
            </a:pPr>
            <a:r>
              <a:rPr lang="da-DK" sz="1800" dirty="0">
                <a:solidFill>
                  <a:schemeClr val="tx1"/>
                </a:solidFill>
              </a:rPr>
              <a:t>Symptomerne varer normalt mellem et par timer og et par dage</a:t>
            </a:r>
          </a:p>
          <a:p>
            <a:pPr marL="514350" lvl="1" indent="-285750">
              <a:buFont typeface="Arial" panose="020B0604020202020204" pitchFamily="34" charset="0"/>
              <a:buChar char="•"/>
            </a:pPr>
            <a:r>
              <a:rPr lang="da-DK" sz="1800" dirty="0">
                <a:solidFill>
                  <a:schemeClr val="tx1"/>
                </a:solidFill>
              </a:rPr>
              <a:t>I nogle tilfælde kan der gå over en uge efter, at man har spist fødevaren, afhængigt af årsagen.</a:t>
            </a:r>
            <a:endParaRPr lang="en-GB" sz="1800" dirty="0">
              <a:solidFill>
                <a:schemeClr val="tx1"/>
              </a:solidFill>
            </a:endParaRPr>
          </a:p>
        </p:txBody>
      </p:sp>
      <p:pic>
        <p:nvPicPr>
          <p:cNvPr id="6" name="Picture 2">
            <a:extLst>
              <a:ext uri="{FF2B5EF4-FFF2-40B4-BE49-F238E27FC236}">
                <a16:creationId xmlns:a16="http://schemas.microsoft.com/office/drawing/2014/main" id="{39A9D99E-60F3-4AEC-8968-0D49B5DD8136}"/>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05" t="-1" r="310" b="11771"/>
          <a:stretch/>
        </p:blipFill>
        <p:spPr bwMode="auto">
          <a:xfrm>
            <a:off x="5651654" y="985108"/>
            <a:ext cx="3382177" cy="181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9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6959F9-82F2-4215-8DA6-094884F8972F}"/>
              </a:ext>
            </a:extLst>
          </p:cNvPr>
          <p:cNvSpPr>
            <a:spLocks noGrp="1"/>
          </p:cNvSpPr>
          <p:nvPr>
            <p:ph type="title"/>
          </p:nvPr>
        </p:nvSpPr>
        <p:spPr>
          <a:xfrm>
            <a:off x="507493" y="326815"/>
            <a:ext cx="7886700" cy="1325563"/>
          </a:xfrm>
        </p:spPr>
        <p:txBody>
          <a:bodyPr/>
          <a:lstStyle/>
          <a:p>
            <a:r>
              <a:rPr lang="en-US" sz="3600" spc="-50" dirty="0" err="1">
                <a:solidFill>
                  <a:schemeClr val="tx2"/>
                </a:solidFill>
                <a:latin typeface="Arial" panose="020B0604020202020204" pitchFamily="34" charset="0"/>
                <a:cs typeface="Arial" panose="020B0604020202020204" pitchFamily="34" charset="0"/>
              </a:rPr>
              <a:t>Mikroorganismer</a:t>
            </a:r>
            <a:br>
              <a:rPr lang="en-US" sz="3600" spc="-50" dirty="0">
                <a:solidFill>
                  <a:schemeClr val="tx2"/>
                </a:solidFill>
              </a:rPr>
            </a:br>
            <a:endParaRPr lang="en-GB" dirty="0">
              <a:solidFill>
                <a:schemeClr val="tx2"/>
              </a:solidFill>
            </a:endParaRPr>
          </a:p>
        </p:txBody>
      </p:sp>
      <p:sp>
        <p:nvSpPr>
          <p:cNvPr id="18" name="Content Placeholder 2">
            <a:extLst>
              <a:ext uri="{FF2B5EF4-FFF2-40B4-BE49-F238E27FC236}">
                <a16:creationId xmlns:a16="http://schemas.microsoft.com/office/drawing/2014/main" id="{D18303FB-16BF-492E-9F04-42304FB91C28}"/>
              </a:ext>
            </a:extLst>
          </p:cNvPr>
          <p:cNvSpPr>
            <a:spLocks noGrp="1"/>
          </p:cNvSpPr>
          <p:nvPr>
            <p:ph idx="1"/>
          </p:nvPr>
        </p:nvSpPr>
        <p:spPr>
          <a:xfrm>
            <a:off x="432738" y="989596"/>
            <a:ext cx="5450545" cy="2138272"/>
          </a:xfrm>
        </p:spPr>
        <p:txBody>
          <a:bodyPr/>
          <a:lstStyle/>
          <a:p>
            <a:r>
              <a:rPr lang="en-US" altLang="en-US" sz="2200" dirty="0"/>
              <a:t> </a:t>
            </a:r>
            <a:r>
              <a:rPr lang="da-DK" altLang="en-US" sz="2200" dirty="0"/>
              <a:t>Mikroorganismer er bittesmå levende væsener, der er for små til at kunne ses med det blotte øje </a:t>
            </a:r>
          </a:p>
          <a:p>
            <a:r>
              <a:rPr lang="da-DK" altLang="en-US" sz="2200" dirty="0"/>
              <a:t>Der findes forskellige grupper af mikroorganismer </a:t>
            </a:r>
          </a:p>
          <a:p>
            <a:pPr lvl="1"/>
            <a:r>
              <a:rPr lang="da-DK" altLang="en-US" sz="2050" dirty="0"/>
              <a:t>Bakterier, Virus, </a:t>
            </a:r>
            <a:r>
              <a:rPr lang="en-US" altLang="en-US" sz="2050" dirty="0" err="1"/>
              <a:t>Svampe</a:t>
            </a:r>
            <a:r>
              <a:rPr lang="en-US" altLang="en-US" sz="2050" dirty="0"/>
              <a:t> og </a:t>
            </a:r>
            <a:r>
              <a:rPr lang="en-US" altLang="en-US" sz="2050" dirty="0" err="1"/>
              <a:t>Parasitter</a:t>
            </a:r>
            <a:endParaRPr lang="en-US" altLang="en-US" sz="2050" dirty="0"/>
          </a:p>
        </p:txBody>
      </p:sp>
      <p:pic>
        <p:nvPicPr>
          <p:cNvPr id="9" name="Picture 6">
            <a:extLst>
              <a:ext uri="{FF2B5EF4-FFF2-40B4-BE49-F238E27FC236}">
                <a16:creationId xmlns:a16="http://schemas.microsoft.com/office/drawing/2014/main" id="{6D95D155-6B21-4B7B-8313-0DF70EE240E7}"/>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45" r="16221" b="-1"/>
          <a:stretch/>
        </p:blipFill>
        <p:spPr bwMode="auto">
          <a:xfrm>
            <a:off x="6084294" y="0"/>
            <a:ext cx="3069703" cy="444616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361D12B-6041-4C29-B84D-C3816634C15A}"/>
              </a:ext>
            </a:extLst>
          </p:cNvPr>
          <p:cNvSpPr/>
          <p:nvPr/>
        </p:nvSpPr>
        <p:spPr>
          <a:xfrm>
            <a:off x="231726" y="4202052"/>
            <a:ext cx="8856433" cy="2416046"/>
          </a:xfrm>
          <a:prstGeom prst="rect">
            <a:avLst/>
          </a:prstGeom>
        </p:spPr>
        <p:txBody>
          <a:bodyPr wrap="square">
            <a:spAutoFit/>
          </a:bodyPr>
          <a:lstStyle/>
          <a:p>
            <a:pPr marL="285750" indent="-285750">
              <a:buFont typeface="Arial" panose="020B0604020202020204" pitchFamily="34" charset="0"/>
              <a:buChar char="•"/>
            </a:pPr>
            <a:r>
              <a:rPr lang="da-DK" altLang="en-US" sz="2200" dirty="0"/>
              <a:t>Mikroorganismer findes overalt, også i den mad, vi spiser</a:t>
            </a:r>
          </a:p>
          <a:p>
            <a:pPr marL="285750" indent="-285750">
              <a:buFont typeface="Arial" panose="020B0604020202020204" pitchFamily="34" charset="0"/>
              <a:buChar char="•"/>
            </a:pPr>
            <a:r>
              <a:rPr lang="da-DK" altLang="en-US" sz="2200" dirty="0"/>
              <a:t>De fleste mikroorganismer er uskadelige eller endda gavnlige for os</a:t>
            </a:r>
          </a:p>
          <a:p>
            <a:pPr marL="285750" indent="-285750">
              <a:buFont typeface="Arial" panose="020B0604020202020204" pitchFamily="34" charset="0"/>
              <a:buChar char="•"/>
            </a:pPr>
            <a:r>
              <a:rPr lang="da-DK" altLang="en-US" sz="2200" dirty="0"/>
              <a:t>Når mikroorganismer forårsager sygdom, kaldes de </a:t>
            </a:r>
            <a:r>
              <a:rPr lang="da-DK" altLang="en-US" sz="2200" b="1" u="sng" dirty="0" err="1"/>
              <a:t>patogener</a:t>
            </a:r>
            <a:endParaRPr lang="da-DK" altLang="en-US" sz="2200" b="1" u="sng" dirty="0"/>
          </a:p>
          <a:p>
            <a:pPr marL="285750" indent="-285750">
              <a:buFont typeface="Arial" panose="020B0604020202020204" pitchFamily="34" charset="0"/>
              <a:buChar char="•"/>
            </a:pPr>
            <a:r>
              <a:rPr lang="da-DK" altLang="en-US" sz="2200" dirty="0"/>
              <a:t>Det anslås, at der findes 200 sygdomsfremkaldende </a:t>
            </a:r>
            <a:r>
              <a:rPr lang="da-DK" altLang="en-US" sz="2200" dirty="0" err="1"/>
              <a:t>patogener</a:t>
            </a:r>
            <a:r>
              <a:rPr lang="da-DK" altLang="en-US" sz="2200" dirty="0"/>
              <a:t>, der kan overføres via fødevarer!</a:t>
            </a:r>
            <a:endParaRPr lang="en-US" altLang="en-US" sz="1600" dirty="0"/>
          </a:p>
          <a:p>
            <a:endParaRPr lang="da-DK" altLang="en-US" sz="2000" b="1" u="sng" dirty="0"/>
          </a:p>
          <a:p>
            <a:r>
              <a:rPr lang="da-DK" altLang="en-US" sz="2100" b="1" u="sng" dirty="0"/>
              <a:t>Spil nu en hurtig matchingøvelse for at repetere mikroorganismerne</a:t>
            </a:r>
            <a:endParaRPr lang="en-US" altLang="en-US" sz="2100" b="1" u="sng" dirty="0"/>
          </a:p>
        </p:txBody>
      </p:sp>
    </p:spTree>
    <p:extLst>
      <p:ext uri="{BB962C8B-B14F-4D97-AF65-F5344CB8AC3E}">
        <p14:creationId xmlns:p14="http://schemas.microsoft.com/office/powerpoint/2010/main" val="123995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7B906F7-82B3-4168-A101-C18004F62B24}"/>
              </a:ext>
            </a:extLst>
          </p:cNvPr>
          <p:cNvSpPr>
            <a:spLocks noGrp="1"/>
          </p:cNvSpPr>
          <p:nvPr>
            <p:ph type="title"/>
          </p:nvPr>
        </p:nvSpPr>
        <p:spPr>
          <a:xfrm>
            <a:off x="207858" y="-66896"/>
            <a:ext cx="7886700" cy="1325563"/>
          </a:xfrm>
        </p:spPr>
        <p:txBody>
          <a:bodyPr/>
          <a:lstStyle/>
          <a:p>
            <a:pPr lvl="0" defTabSz="228600">
              <a:lnSpc>
                <a:spcPct val="90000"/>
              </a:lnSpc>
              <a:spcBef>
                <a:spcPts val="0"/>
              </a:spcBef>
              <a:spcAft>
                <a:spcPts val="600"/>
              </a:spcAft>
              <a:defRPr/>
            </a:pPr>
            <a:r>
              <a:rPr lang="en-GB" dirty="0">
                <a:solidFill>
                  <a:schemeClr val="tx2"/>
                </a:solidFill>
              </a:rPr>
              <a:t> </a:t>
            </a:r>
            <a:r>
              <a:rPr lang="en-US" sz="4400" spc="-50" dirty="0" err="1">
                <a:solidFill>
                  <a:schemeClr val="tx2"/>
                </a:solidFill>
                <a:latin typeface="Microsoft Sans Serif"/>
                <a:ea typeface="+mn-ea"/>
                <a:cs typeface="+mn-cs"/>
              </a:rPr>
              <a:t>Mikroorganismernes</a:t>
            </a:r>
            <a:r>
              <a:rPr lang="en-US" sz="4400" spc="-50" dirty="0">
                <a:solidFill>
                  <a:schemeClr val="tx2"/>
                </a:solidFill>
                <a:latin typeface="Microsoft Sans Serif"/>
                <a:ea typeface="+mn-ea"/>
                <a:cs typeface="+mn-cs"/>
              </a:rPr>
              <a:t> </a:t>
            </a:r>
            <a:r>
              <a:rPr lang="en-US" sz="4400" spc="-50" dirty="0" err="1">
                <a:solidFill>
                  <a:schemeClr val="tx2"/>
                </a:solidFill>
                <a:latin typeface="Microsoft Sans Serif"/>
                <a:ea typeface="+mn-ea"/>
                <a:cs typeface="+mn-cs"/>
              </a:rPr>
              <a:t>kendetegn</a:t>
            </a:r>
            <a:br>
              <a:rPr lang="en-US" sz="4400" b="0" spc="-50" dirty="0">
                <a:solidFill>
                  <a:schemeClr val="tx2"/>
                </a:solidFill>
                <a:latin typeface="Microsoft Sans Serif"/>
                <a:ea typeface="+mn-ea"/>
                <a:cs typeface="+mn-cs"/>
              </a:rPr>
            </a:br>
            <a:endParaRPr lang="en-GB" dirty="0">
              <a:solidFill>
                <a:schemeClr val="tx2"/>
              </a:solidFill>
            </a:endParaRPr>
          </a:p>
        </p:txBody>
      </p:sp>
      <p:sp>
        <p:nvSpPr>
          <p:cNvPr id="4" name="Rectangle 3">
            <a:extLst>
              <a:ext uri="{FF2B5EF4-FFF2-40B4-BE49-F238E27FC236}">
                <a16:creationId xmlns:a16="http://schemas.microsoft.com/office/drawing/2014/main" id="{29DF7563-259E-4DBF-A0B4-0993C9A7A4A5}"/>
              </a:ext>
            </a:extLst>
          </p:cNvPr>
          <p:cNvSpPr/>
          <p:nvPr/>
        </p:nvSpPr>
        <p:spPr>
          <a:xfrm>
            <a:off x="191735" y="683547"/>
            <a:ext cx="4263941" cy="53936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dirty="0" err="1">
                <a:effectLst/>
                <a:ea typeface="Calibri" panose="020F0502020204030204" pitchFamily="34" charset="0"/>
                <a:cs typeface="Times New Roman" panose="02020603050405020304" pitchFamily="18" charset="0"/>
              </a:rPr>
              <a:t>Bakterier</a:t>
            </a:r>
            <a:endParaRPr lang="en-GB" sz="1100" dirty="0">
              <a:effectLst/>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ECDA89BC-E313-45E6-8173-E9E6D5330F2F}"/>
              </a:ext>
            </a:extLst>
          </p:cNvPr>
          <p:cNvGraphicFramePr>
            <a:graphicFrameLocks noGrp="1"/>
          </p:cNvGraphicFramePr>
          <p:nvPr>
            <p:extLst>
              <p:ext uri="{D42A27DB-BD31-4B8C-83A1-F6EECF244321}">
                <p14:modId xmlns:p14="http://schemas.microsoft.com/office/powerpoint/2010/main" val="1850081376"/>
              </p:ext>
            </p:extLst>
          </p:nvPr>
        </p:nvGraphicFramePr>
        <p:xfrm>
          <a:off x="196707" y="1258667"/>
          <a:ext cx="4280063" cy="2895678"/>
        </p:xfrm>
        <a:graphic>
          <a:graphicData uri="http://schemas.openxmlformats.org/drawingml/2006/table">
            <a:tbl>
              <a:tblPr firstRow="1" firstCol="1" bandRow="1">
                <a:tableStyleId>{5C22544A-7EE6-4342-B048-85BDC9FD1C3A}</a:tableStyleId>
              </a:tblPr>
              <a:tblGrid>
                <a:gridCol w="4280063">
                  <a:extLst>
                    <a:ext uri="{9D8B030D-6E8A-4147-A177-3AD203B41FA5}">
                      <a16:colId xmlns:a16="http://schemas.microsoft.com/office/drawing/2014/main" val="3536769669"/>
                    </a:ext>
                  </a:extLst>
                </a:gridCol>
              </a:tblGrid>
              <a:tr h="459851">
                <a:tc>
                  <a:txBody>
                    <a:bodyPr/>
                    <a:lstStyle/>
                    <a:p>
                      <a:r>
                        <a:rPr lang="da-DK" sz="1200" b="0" kern="1200" dirty="0">
                          <a:solidFill>
                            <a:schemeClr val="tx1"/>
                          </a:solidFill>
                          <a:effectLst/>
                          <a:latin typeface="+mn-lt"/>
                          <a:ea typeface="+mn-ea"/>
                          <a:cs typeface="+mn-cs"/>
                        </a:rPr>
                        <a:t>Kan være skadelige (forårsage sygdom) og gavnlige (nedbrydning - "genanvendelse" af organiske materialer)</a:t>
                      </a:r>
                    </a:p>
                  </a:txBody>
                  <a:tcPr marL="51435" marR="51435" marT="0" marB="0">
                    <a:solidFill>
                      <a:schemeClr val="accent6">
                        <a:lumMod val="40000"/>
                        <a:lumOff val="60000"/>
                      </a:schemeClr>
                    </a:solidFill>
                  </a:tcPr>
                </a:tc>
                <a:extLst>
                  <a:ext uri="{0D108BD9-81ED-4DB2-BD59-A6C34878D82A}">
                    <a16:rowId xmlns:a16="http://schemas.microsoft.com/office/drawing/2014/main" val="1752025791"/>
                  </a:ext>
                </a:extLst>
              </a:tr>
              <a:tr h="459851">
                <a:tc>
                  <a:txBody>
                    <a:bodyPr/>
                    <a:lstStyle/>
                    <a:p>
                      <a:pPr>
                        <a:lnSpc>
                          <a:spcPct val="107000"/>
                        </a:lnSpc>
                        <a:spcAft>
                          <a:spcPts val="0"/>
                        </a:spcAft>
                        <a:tabLst>
                          <a:tab pos="1412875" algn="l"/>
                        </a:tabLst>
                      </a:pPr>
                      <a:r>
                        <a:rPr lang="da-DK" sz="1200" b="0" kern="1200" dirty="0">
                          <a:solidFill>
                            <a:schemeClr val="tx1"/>
                          </a:solidFill>
                          <a:effectLst/>
                          <a:latin typeface="+mn-lt"/>
                          <a:ea typeface="+mn-ea"/>
                          <a:cs typeface="+mn-cs"/>
                        </a:rPr>
                        <a:t>Formerer sig i fugtige omgivelser med næringsstoffer (fx sukker, fedt, proteiner), for eksempel i mad, afløb, sår</a:t>
                      </a:r>
                      <a:endParaRPr lang="en-GB" sz="1100" b="0" strike="sngStrike"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258817191"/>
                  </a:ext>
                </a:extLst>
              </a:tr>
              <a:tr h="1286199">
                <a:tc>
                  <a:txBody>
                    <a:bodyPr/>
                    <a:lstStyle/>
                    <a:p>
                      <a:pPr>
                        <a:lnSpc>
                          <a:spcPct val="107000"/>
                        </a:lnSpc>
                        <a:spcAft>
                          <a:spcPts val="0"/>
                        </a:spcAft>
                        <a:tabLst>
                          <a:tab pos="1412875" algn="l"/>
                        </a:tabLst>
                      </a:pPr>
                      <a:endParaRPr lang="en-GB" sz="1200" b="0" dirty="0">
                        <a:solidFill>
                          <a:schemeClr val="tx1"/>
                        </a:solidFill>
                        <a:effectLst/>
                      </a:endParaRPr>
                    </a:p>
                    <a:p>
                      <a:pPr>
                        <a:lnSpc>
                          <a:spcPct val="107000"/>
                        </a:lnSpc>
                        <a:spcAft>
                          <a:spcPts val="0"/>
                        </a:spcAft>
                        <a:tabLst>
                          <a:tab pos="1412875" algn="l"/>
                        </a:tabLst>
                      </a:pPr>
                      <a:r>
                        <a:rPr lang="da-DK" sz="1200" b="0" kern="1200" dirty="0">
                          <a:solidFill>
                            <a:schemeClr val="tx1"/>
                          </a:solidFill>
                          <a:effectLst/>
                          <a:latin typeface="+mn-lt"/>
                          <a:ea typeface="+mn-ea"/>
                          <a:cs typeface="+mn-cs"/>
                        </a:rPr>
                        <a:t>Spredes mellem mennesker eller gennem mad, vand, jord og blod. De fleste bliver dræbt af høje temperaturer og madlavning. De fleste bliver ikke dræbt ved frysning, og kolde temperaturer kan reducere væksten</a:t>
                      </a:r>
                      <a:endParaRPr lang="en-GB" sz="1100" b="0"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2926304471"/>
                  </a:ext>
                </a:extLst>
              </a:tr>
              <a:tr h="689777">
                <a:tc>
                  <a:txBody>
                    <a:bodyPr/>
                    <a:lstStyle/>
                    <a:p>
                      <a:pPr>
                        <a:lnSpc>
                          <a:spcPct val="107000"/>
                        </a:lnSpc>
                        <a:spcAft>
                          <a:spcPts val="0"/>
                        </a:spcAft>
                        <a:tabLst>
                          <a:tab pos="1412875" algn="l"/>
                        </a:tabLst>
                      </a:pPr>
                      <a:r>
                        <a:rPr lang="da-DK" sz="1200" b="0" kern="1200" dirty="0">
                          <a:solidFill>
                            <a:schemeClr val="tx1"/>
                          </a:solidFill>
                          <a:effectLst/>
                          <a:latin typeface="+mn-lt"/>
                          <a:ea typeface="+mn-ea"/>
                          <a:cs typeface="+mn-cs"/>
                        </a:rPr>
                        <a:t>Eksempler: Campylobacter og Salmonella forårsager fødevarebåren sygdom. Mælkesyrebakterier bruges til fremstilling af yoghurt, sojasovs og chorizopølse</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40000"/>
                        <a:lumOff val="60000"/>
                      </a:schemeClr>
                    </a:solidFill>
                  </a:tcPr>
                </a:tc>
                <a:extLst>
                  <a:ext uri="{0D108BD9-81ED-4DB2-BD59-A6C34878D82A}">
                    <a16:rowId xmlns:a16="http://schemas.microsoft.com/office/drawing/2014/main" val="3716657146"/>
                  </a:ext>
                </a:extLst>
              </a:tr>
            </a:tbl>
          </a:graphicData>
        </a:graphic>
      </p:graphicFrame>
      <p:sp>
        <p:nvSpPr>
          <p:cNvPr id="6" name="Rectangle 5">
            <a:extLst>
              <a:ext uri="{FF2B5EF4-FFF2-40B4-BE49-F238E27FC236}">
                <a16:creationId xmlns:a16="http://schemas.microsoft.com/office/drawing/2014/main" id="{6B0814A6-AA62-4CD6-A722-555768CBA0B5}"/>
              </a:ext>
            </a:extLst>
          </p:cNvPr>
          <p:cNvSpPr/>
          <p:nvPr/>
        </p:nvSpPr>
        <p:spPr>
          <a:xfrm>
            <a:off x="4656078" y="683547"/>
            <a:ext cx="4372645" cy="53936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dirty="0" err="1">
                <a:ea typeface="Calibri" panose="020F0502020204030204" pitchFamily="34" charset="0"/>
                <a:cs typeface="Times New Roman" panose="02020603050405020304" pitchFamily="18" charset="0"/>
              </a:rPr>
              <a:t>Svampe</a:t>
            </a:r>
            <a:r>
              <a:rPr lang="en-GB" sz="3600" dirty="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F8307846-CC90-48C1-9AD2-4F8CA88BCA02}"/>
              </a:ext>
            </a:extLst>
          </p:cNvPr>
          <p:cNvGraphicFramePr>
            <a:graphicFrameLocks noGrp="1"/>
          </p:cNvGraphicFramePr>
          <p:nvPr>
            <p:extLst>
              <p:ext uri="{D42A27DB-BD31-4B8C-83A1-F6EECF244321}">
                <p14:modId xmlns:p14="http://schemas.microsoft.com/office/powerpoint/2010/main" val="4020169405"/>
              </p:ext>
            </p:extLst>
          </p:nvPr>
        </p:nvGraphicFramePr>
        <p:xfrm>
          <a:off x="4659699" y="1248109"/>
          <a:ext cx="4327379" cy="2967190"/>
        </p:xfrm>
        <a:graphic>
          <a:graphicData uri="http://schemas.openxmlformats.org/drawingml/2006/table">
            <a:tbl>
              <a:tblPr firstRow="1" firstCol="1" bandRow="1">
                <a:tableStyleId>{5C22544A-7EE6-4342-B048-85BDC9FD1C3A}</a:tableStyleId>
              </a:tblPr>
              <a:tblGrid>
                <a:gridCol w="4327379">
                  <a:extLst>
                    <a:ext uri="{9D8B030D-6E8A-4147-A177-3AD203B41FA5}">
                      <a16:colId xmlns:a16="http://schemas.microsoft.com/office/drawing/2014/main" val="1739109463"/>
                    </a:ext>
                  </a:extLst>
                </a:gridCol>
              </a:tblGrid>
              <a:tr h="633590">
                <a:tc>
                  <a:txBody>
                    <a:bodyPr/>
                    <a:lstStyle/>
                    <a:p>
                      <a:pPr>
                        <a:lnSpc>
                          <a:spcPct val="107000"/>
                        </a:lnSpc>
                        <a:spcAft>
                          <a:spcPts val="0"/>
                        </a:spcAft>
                        <a:tabLst>
                          <a:tab pos="1412875" algn="l"/>
                        </a:tabLst>
                      </a:pPr>
                      <a:r>
                        <a:rPr lang="da-DK" sz="1200" b="0" kern="1200" dirty="0">
                          <a:solidFill>
                            <a:schemeClr val="tx1"/>
                          </a:solidFill>
                          <a:effectLst/>
                          <a:latin typeface="+mn-lt"/>
                          <a:ea typeface="+mn-ea"/>
                          <a:cs typeface="+mn-cs"/>
                        </a:rPr>
                        <a:t>Den største type mikroorganisme. Kan være skadelig (forårsage sygdom) eller gavnlig(nedbrydning – "genanvendelse" af organiske materialer)</a:t>
                      </a:r>
                      <a:endParaRPr lang="en-GB" sz="1100" b="0"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120153766"/>
                  </a:ext>
                </a:extLst>
              </a:tr>
              <a:tr h="1066421">
                <a:tc>
                  <a:txBody>
                    <a:bodyPr/>
                    <a:lstStyle/>
                    <a:p>
                      <a:pPr>
                        <a:lnSpc>
                          <a:spcPct val="107000"/>
                        </a:lnSpc>
                        <a:spcAft>
                          <a:spcPts val="0"/>
                        </a:spcAft>
                        <a:tabLst>
                          <a:tab pos="1412875" algn="l"/>
                        </a:tabLst>
                      </a:pPr>
                      <a:r>
                        <a:rPr lang="da-DK" sz="1200" b="0" kern="1200" dirty="0">
                          <a:solidFill>
                            <a:schemeClr val="tx1"/>
                          </a:solidFill>
                          <a:effectLst/>
                          <a:latin typeface="+mn-lt"/>
                          <a:ea typeface="+mn-ea"/>
                          <a:cs typeface="+mn-cs"/>
                        </a:rPr>
                        <a:t>Formerer sig i miljøer med næringsstoffer, f.eks. i fødevarer og fugtige byggematerialer. Skimmelsvamp spredes af sporer, og fødevarer kan blive forurenet fra luften. Mad med synlig vækst af skimmelsvamp (f.eks. rester, brød, marmelade) bør ikke spises</a:t>
                      </a:r>
                      <a:endParaRPr lang="en-GB" sz="1100" b="0"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4250485917"/>
                  </a:ext>
                </a:extLst>
              </a:tr>
              <a:tr h="417174">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da-DK" sz="1200" b="0" dirty="0">
                          <a:solidFill>
                            <a:schemeClr val="tx1"/>
                          </a:solidFill>
                        </a:rPr>
                        <a:t>Relativt tolerant over for varme. Ikke dræbt ved frysning. Kolde temperaturer kan reducere deres vækst</a:t>
                      </a:r>
                      <a:endParaRPr lang="en-GB" sz="1200" b="0"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1595454666"/>
                  </a:ext>
                </a:extLst>
              </a:tr>
              <a:tr h="850005">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da-DK" sz="1200" b="0" dirty="0">
                          <a:solidFill>
                            <a:schemeClr val="tx1"/>
                          </a:solidFill>
                        </a:rPr>
                        <a:t>Eksempler: </a:t>
                      </a:r>
                      <a:r>
                        <a:rPr lang="da-DK" sz="1200" b="0" i="1" dirty="0">
                          <a:solidFill>
                            <a:schemeClr val="tx1"/>
                          </a:solidFill>
                        </a:rPr>
                        <a:t>Aspergillus </a:t>
                      </a:r>
                      <a:r>
                        <a:rPr lang="da-DK" sz="1200" b="0" i="1" dirty="0" err="1">
                          <a:solidFill>
                            <a:schemeClr val="tx1"/>
                          </a:solidFill>
                        </a:rPr>
                        <a:t>flavus</a:t>
                      </a:r>
                      <a:r>
                        <a:rPr lang="da-DK" sz="1200" b="0" dirty="0">
                          <a:solidFill>
                            <a:schemeClr val="tx1"/>
                          </a:solidFill>
                        </a:rPr>
                        <a:t>, der producerer </a:t>
                      </a:r>
                      <a:r>
                        <a:rPr lang="da-DK" sz="1200" b="0" dirty="0" err="1">
                          <a:solidFill>
                            <a:schemeClr val="tx1"/>
                          </a:solidFill>
                        </a:rPr>
                        <a:t>aflatoksiner</a:t>
                      </a:r>
                      <a:r>
                        <a:rPr lang="da-DK" sz="1200" b="0" dirty="0">
                          <a:solidFill>
                            <a:schemeClr val="tx1"/>
                          </a:solidFill>
                        </a:rPr>
                        <a:t> i fødevarer (f.eks. nødder). </a:t>
                      </a:r>
                      <a:r>
                        <a:rPr lang="da-DK" sz="1200" b="0" i="1" dirty="0" err="1">
                          <a:solidFill>
                            <a:schemeClr val="tx1"/>
                          </a:solidFill>
                        </a:rPr>
                        <a:t>Saccharomyces</a:t>
                      </a:r>
                      <a:r>
                        <a:rPr lang="da-DK" sz="1200" b="0" i="1" dirty="0">
                          <a:solidFill>
                            <a:schemeClr val="tx1"/>
                          </a:solidFill>
                        </a:rPr>
                        <a:t> </a:t>
                      </a:r>
                      <a:r>
                        <a:rPr lang="da-DK" sz="1200" b="0" i="1" dirty="0" err="1">
                          <a:solidFill>
                            <a:schemeClr val="tx1"/>
                          </a:solidFill>
                        </a:rPr>
                        <a:t>cerevisiae</a:t>
                      </a:r>
                      <a:r>
                        <a:rPr lang="da-DK" sz="1200" b="0" i="1" dirty="0">
                          <a:solidFill>
                            <a:schemeClr val="tx1"/>
                          </a:solidFill>
                        </a:rPr>
                        <a:t> </a:t>
                      </a:r>
                      <a:r>
                        <a:rPr lang="da-DK" sz="1200" b="0" dirty="0">
                          <a:solidFill>
                            <a:schemeClr val="tx1"/>
                          </a:solidFill>
                        </a:rPr>
                        <a:t>(gær) til bagning og </a:t>
                      </a:r>
                      <a:r>
                        <a:rPr lang="da-DK" sz="1200" b="0" i="1" dirty="0" err="1">
                          <a:solidFill>
                            <a:schemeClr val="tx1"/>
                          </a:solidFill>
                        </a:rPr>
                        <a:t>Penicillium</a:t>
                      </a:r>
                      <a:r>
                        <a:rPr lang="da-DK" sz="1200" b="0" i="1" dirty="0">
                          <a:solidFill>
                            <a:schemeClr val="tx1"/>
                          </a:solidFill>
                        </a:rPr>
                        <a:t> </a:t>
                      </a:r>
                      <a:r>
                        <a:rPr lang="da-DK" sz="1200" b="0" i="1" dirty="0" err="1">
                          <a:solidFill>
                            <a:schemeClr val="tx1"/>
                          </a:solidFill>
                        </a:rPr>
                        <a:t>camemberti</a:t>
                      </a:r>
                      <a:r>
                        <a:rPr lang="da-DK" sz="1200" b="0" i="1" dirty="0">
                          <a:solidFill>
                            <a:schemeClr val="tx1"/>
                          </a:solidFill>
                        </a:rPr>
                        <a:t> </a:t>
                      </a:r>
                      <a:r>
                        <a:rPr lang="da-DK" sz="1200" b="0" dirty="0">
                          <a:solidFill>
                            <a:schemeClr val="tx1"/>
                          </a:solidFill>
                        </a:rPr>
                        <a:t>til camembert og brie ost</a:t>
                      </a:r>
                      <a:endParaRPr lang="en-GB" sz="1200" b="0"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1665858475"/>
                  </a:ext>
                </a:extLst>
              </a:tr>
            </a:tbl>
          </a:graphicData>
        </a:graphic>
      </p:graphicFrame>
      <p:sp>
        <p:nvSpPr>
          <p:cNvPr id="9" name="Rectangle 8">
            <a:extLst>
              <a:ext uri="{FF2B5EF4-FFF2-40B4-BE49-F238E27FC236}">
                <a16:creationId xmlns:a16="http://schemas.microsoft.com/office/drawing/2014/main" id="{59C142C6-4348-4E11-8CD8-6FD200F3FEE6}"/>
              </a:ext>
            </a:extLst>
          </p:cNvPr>
          <p:cNvSpPr/>
          <p:nvPr/>
        </p:nvSpPr>
        <p:spPr>
          <a:xfrm>
            <a:off x="191735" y="4251054"/>
            <a:ext cx="4280062" cy="53936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dirty="0">
                <a:effectLst/>
                <a:ea typeface="Calibri" panose="020F0502020204030204" pitchFamily="34" charset="0"/>
                <a:cs typeface="Times New Roman" panose="02020603050405020304" pitchFamily="18" charset="0"/>
              </a:rPr>
              <a:t>Virus</a:t>
            </a:r>
            <a:endParaRPr lang="en-GB" sz="1100" dirty="0">
              <a:effectLst/>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EA5DFE94-B940-4C80-AFFF-1BD0E13427A7}"/>
              </a:ext>
            </a:extLst>
          </p:cNvPr>
          <p:cNvGraphicFramePr>
            <a:graphicFrameLocks noGrp="1"/>
          </p:cNvGraphicFramePr>
          <p:nvPr>
            <p:extLst>
              <p:ext uri="{D42A27DB-BD31-4B8C-83A1-F6EECF244321}">
                <p14:modId xmlns:p14="http://schemas.microsoft.com/office/powerpoint/2010/main" val="2050407580"/>
              </p:ext>
            </p:extLst>
          </p:nvPr>
        </p:nvGraphicFramePr>
        <p:xfrm>
          <a:off x="207858" y="4861930"/>
          <a:ext cx="4231940" cy="1971539"/>
        </p:xfrm>
        <a:graphic>
          <a:graphicData uri="http://schemas.openxmlformats.org/drawingml/2006/table">
            <a:tbl>
              <a:tblPr firstRow="1" firstCol="1" bandRow="1">
                <a:tableStyleId>{5C22544A-7EE6-4342-B048-85BDC9FD1C3A}</a:tableStyleId>
              </a:tblPr>
              <a:tblGrid>
                <a:gridCol w="4231940">
                  <a:extLst>
                    <a:ext uri="{9D8B030D-6E8A-4147-A177-3AD203B41FA5}">
                      <a16:colId xmlns:a16="http://schemas.microsoft.com/office/drawing/2014/main" val="289367105"/>
                    </a:ext>
                  </a:extLst>
                </a:gridCol>
              </a:tblGrid>
              <a:tr h="205987">
                <a:tc>
                  <a:txBody>
                    <a:bodyPr/>
                    <a:lstStyle/>
                    <a:p>
                      <a:pPr>
                        <a:lnSpc>
                          <a:spcPct val="107000"/>
                        </a:lnSpc>
                        <a:spcAft>
                          <a:spcPts val="0"/>
                        </a:spcAft>
                        <a:tabLst>
                          <a:tab pos="1412875" algn="l"/>
                        </a:tabLst>
                      </a:pPr>
                      <a:r>
                        <a:rPr lang="da-DK" sz="1200" b="0" kern="1200" dirty="0">
                          <a:solidFill>
                            <a:schemeClr val="tx1"/>
                          </a:solidFill>
                          <a:effectLst/>
                          <a:latin typeface="+mn-lt"/>
                          <a:ea typeface="+mn-ea"/>
                          <a:cs typeface="+mn-cs"/>
                        </a:rPr>
                        <a:t>Den mindste type mikroorganisme</a:t>
                      </a:r>
                      <a:endParaRPr lang="en-GB" sz="1100" b="0" strike="sngStrike"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3679549710"/>
                  </a:ext>
                </a:extLst>
              </a:tr>
              <a:tr h="462964">
                <a:tc>
                  <a:txBody>
                    <a:bodyPr/>
                    <a:lstStyle/>
                    <a:p>
                      <a:pPr>
                        <a:lnSpc>
                          <a:spcPct val="107000"/>
                        </a:lnSpc>
                        <a:spcAft>
                          <a:spcPts val="0"/>
                        </a:spcAft>
                        <a:tabLst>
                          <a:tab pos="1412875" algn="l"/>
                        </a:tabLst>
                      </a:pPr>
                      <a:r>
                        <a:rPr lang="da-DK" sz="1200" b="0" kern="1200" dirty="0">
                          <a:solidFill>
                            <a:schemeClr val="tx1"/>
                          </a:solidFill>
                          <a:effectLst/>
                          <a:latin typeface="+mn-lt"/>
                          <a:ea typeface="+mn-ea"/>
                          <a:cs typeface="+mn-cs"/>
                        </a:rPr>
                        <a:t>Kan ikke vokse eller overleve uden en vært (fx et menneske eller et dyr)</a:t>
                      </a:r>
                      <a:endParaRPr lang="en-GB" sz="1100" b="0"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3297565303"/>
                  </a:ext>
                </a:extLst>
              </a:tr>
              <a:tr h="976854">
                <a:tc>
                  <a:txBody>
                    <a:bodyPr/>
                    <a:lstStyle/>
                    <a:p>
                      <a:pPr>
                        <a:lnSpc>
                          <a:spcPct val="107000"/>
                        </a:lnSpc>
                        <a:spcAft>
                          <a:spcPts val="0"/>
                        </a:spcAft>
                        <a:tabLst>
                          <a:tab pos="1412875" algn="l"/>
                        </a:tabLst>
                      </a:pPr>
                      <a:r>
                        <a:rPr lang="da-DK" sz="1200" b="0" kern="1200" dirty="0">
                          <a:solidFill>
                            <a:schemeClr val="tx1"/>
                          </a:solidFill>
                          <a:effectLst/>
                          <a:latin typeface="+mn-lt"/>
                          <a:ea typeface="+mn-ea"/>
                          <a:cs typeface="+mn-cs"/>
                        </a:rPr>
                        <a:t>De spredes fra person til person eller fra person til mad gennem luften (f.eks. nys), gennem opkast, afføring eller andre kropsvæsker (f.eks. blod eller spyt). Dræbes ved madlavning. De kan ikke vokse, men kan overleve i fødevarer.</a:t>
                      </a:r>
                      <a:endParaRPr lang="en-GB" sz="1100" b="0" strike="sngStrike"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3901273098"/>
                  </a:ext>
                </a:extLst>
              </a:tr>
              <a:tr h="325734">
                <a:tc>
                  <a:txBody>
                    <a:bodyPr/>
                    <a:lstStyle/>
                    <a:p>
                      <a:pPr>
                        <a:lnSpc>
                          <a:spcPct val="107000"/>
                        </a:lnSpc>
                        <a:spcAft>
                          <a:spcPts val="0"/>
                        </a:spcAft>
                        <a:tabLst>
                          <a:tab pos="1412875" algn="l"/>
                        </a:tabLst>
                      </a:pPr>
                      <a:r>
                        <a:rPr lang="da-DK" sz="1200" b="0" kern="1200" dirty="0">
                          <a:solidFill>
                            <a:schemeClr val="tx1"/>
                          </a:solidFill>
                          <a:effectLst/>
                          <a:latin typeface="+mn-lt"/>
                          <a:ea typeface="+mn-ea"/>
                          <a:cs typeface="+mn-cs"/>
                        </a:rPr>
                        <a:t>Eksempler: </a:t>
                      </a:r>
                      <a:r>
                        <a:rPr lang="da-DK" sz="1200" b="0" kern="1200" dirty="0" err="1">
                          <a:solidFill>
                            <a:schemeClr val="tx1"/>
                          </a:solidFill>
                          <a:effectLst/>
                          <a:latin typeface="+mn-lt"/>
                          <a:ea typeface="+mn-ea"/>
                          <a:cs typeface="+mn-cs"/>
                        </a:rPr>
                        <a:t>Norovirus</a:t>
                      </a:r>
                      <a:r>
                        <a:rPr lang="da-DK" sz="1200" b="0" kern="1200" dirty="0">
                          <a:solidFill>
                            <a:schemeClr val="tx1"/>
                          </a:solidFill>
                          <a:effectLst/>
                          <a:latin typeface="+mn-lt"/>
                          <a:ea typeface="+mn-ea"/>
                          <a:cs typeface="+mn-cs"/>
                        </a:rPr>
                        <a:t> i østers eller blød frugt, f.eks. jordbær</a:t>
                      </a:r>
                      <a:r>
                        <a:rPr lang="en-GB" sz="1200" b="0" dirty="0">
                          <a:solidFill>
                            <a:schemeClr val="tx1"/>
                          </a:solidFill>
                          <a:effectLst/>
                        </a:rPr>
                        <a:t>.</a:t>
                      </a:r>
                    </a:p>
                  </a:txBody>
                  <a:tcPr marL="51435" marR="51435" marT="0" marB="0">
                    <a:solidFill>
                      <a:schemeClr val="accent6">
                        <a:lumMod val="40000"/>
                        <a:lumOff val="60000"/>
                      </a:schemeClr>
                    </a:solidFill>
                  </a:tcPr>
                </a:tc>
                <a:extLst>
                  <a:ext uri="{0D108BD9-81ED-4DB2-BD59-A6C34878D82A}">
                    <a16:rowId xmlns:a16="http://schemas.microsoft.com/office/drawing/2014/main" val="2760155807"/>
                  </a:ext>
                </a:extLst>
              </a:tr>
            </a:tbl>
          </a:graphicData>
        </a:graphic>
      </p:graphicFrame>
      <p:sp>
        <p:nvSpPr>
          <p:cNvPr id="10" name="Rectangle 9">
            <a:extLst>
              <a:ext uri="{FF2B5EF4-FFF2-40B4-BE49-F238E27FC236}">
                <a16:creationId xmlns:a16="http://schemas.microsoft.com/office/drawing/2014/main" id="{A3F491B5-C562-4FBE-94CA-458FF7465D1B}"/>
              </a:ext>
            </a:extLst>
          </p:cNvPr>
          <p:cNvSpPr/>
          <p:nvPr/>
        </p:nvSpPr>
        <p:spPr>
          <a:xfrm>
            <a:off x="4623832" y="4251056"/>
            <a:ext cx="4388767" cy="539362"/>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dirty="0" err="1">
                <a:effectLst/>
                <a:ea typeface="Calibri" panose="020F0502020204030204" pitchFamily="34" charset="0"/>
                <a:cs typeface="Times New Roman" panose="02020603050405020304" pitchFamily="18" charset="0"/>
              </a:rPr>
              <a:t>Parasitter</a:t>
            </a:r>
            <a:endParaRPr lang="en-GB" sz="1100" dirty="0">
              <a:effectLst/>
              <a:ea typeface="Calibri" panose="020F050202020403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7EDB0382-A2E9-440B-9C69-2C8B5EDFFA12}"/>
              </a:ext>
            </a:extLst>
          </p:cNvPr>
          <p:cNvGraphicFramePr>
            <a:graphicFrameLocks noGrp="1"/>
          </p:cNvGraphicFramePr>
          <p:nvPr>
            <p:extLst>
              <p:ext uri="{D42A27DB-BD31-4B8C-83A1-F6EECF244321}">
                <p14:modId xmlns:p14="http://schemas.microsoft.com/office/powerpoint/2010/main" val="1457218209"/>
              </p:ext>
            </p:extLst>
          </p:nvPr>
        </p:nvGraphicFramePr>
        <p:xfrm>
          <a:off x="4639956" y="4861930"/>
          <a:ext cx="4388767" cy="1910968"/>
        </p:xfrm>
        <a:graphic>
          <a:graphicData uri="http://schemas.openxmlformats.org/drawingml/2006/table">
            <a:tbl>
              <a:tblPr firstRow="1" firstCol="1" bandRow="1">
                <a:tableStyleId>{5C22544A-7EE6-4342-B048-85BDC9FD1C3A}</a:tableStyleId>
              </a:tblPr>
              <a:tblGrid>
                <a:gridCol w="4388767">
                  <a:extLst>
                    <a:ext uri="{9D8B030D-6E8A-4147-A177-3AD203B41FA5}">
                      <a16:colId xmlns:a16="http://schemas.microsoft.com/office/drawing/2014/main" val="540787021"/>
                    </a:ext>
                  </a:extLst>
                </a:gridCol>
              </a:tblGrid>
              <a:tr h="480916">
                <a:tc>
                  <a:txBody>
                    <a:bodyPr/>
                    <a:lstStyle/>
                    <a:p>
                      <a:pPr>
                        <a:lnSpc>
                          <a:spcPct val="107000"/>
                        </a:lnSpc>
                        <a:spcAft>
                          <a:spcPts val="0"/>
                        </a:spcAft>
                        <a:tabLst>
                          <a:tab pos="1412875" algn="l"/>
                        </a:tabLst>
                      </a:pPr>
                      <a:r>
                        <a:rPr lang="da-DK" sz="1200" b="0" kern="1200" dirty="0">
                          <a:solidFill>
                            <a:schemeClr val="tx1"/>
                          </a:solidFill>
                          <a:effectLst/>
                          <a:latin typeface="+mn-lt"/>
                          <a:ea typeface="+mn-ea"/>
                          <a:cs typeface="+mn-cs"/>
                        </a:rPr>
                        <a:t>Har forskellige størrelser. Kan være </a:t>
                      </a:r>
                      <a:r>
                        <a:rPr lang="da-DK" sz="1200" b="0" kern="1200" dirty="0" err="1">
                          <a:solidFill>
                            <a:schemeClr val="tx1"/>
                          </a:solidFill>
                          <a:effectLst/>
                          <a:latin typeface="+mn-lt"/>
                          <a:ea typeface="+mn-ea"/>
                          <a:cs typeface="+mn-cs"/>
                        </a:rPr>
                        <a:t>skadelig.Kan</a:t>
                      </a:r>
                      <a:r>
                        <a:rPr lang="da-DK" sz="1200" b="0" kern="1200" dirty="0">
                          <a:solidFill>
                            <a:schemeClr val="tx1"/>
                          </a:solidFill>
                          <a:effectLst/>
                          <a:latin typeface="+mn-lt"/>
                          <a:ea typeface="+mn-ea"/>
                          <a:cs typeface="+mn-cs"/>
                        </a:rPr>
                        <a:t> ikke vokse uden en vært (fx et menneske eller et dyr)</a:t>
                      </a:r>
                      <a:endParaRPr lang="en-GB" sz="1100" b="0"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4249417115"/>
                  </a:ext>
                </a:extLst>
              </a:tr>
              <a:tr h="486889">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da-DK" sz="1200" b="0" dirty="0">
                          <a:solidFill>
                            <a:schemeClr val="tx1"/>
                          </a:solidFill>
                        </a:rPr>
                        <a:t>Kan spredes mellem dyr og mennesker gennem forurenet mad, vand, jord og blod</a:t>
                      </a:r>
                      <a:endParaRPr lang="en-GB" sz="1200" b="0"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911042543"/>
                  </a:ext>
                </a:extLst>
              </a:tr>
              <a:tr h="501871">
                <a:tc>
                  <a:txBody>
                    <a:bodyPr/>
                    <a:lstStyle/>
                    <a:p>
                      <a:pPr>
                        <a:lnSpc>
                          <a:spcPct val="107000"/>
                        </a:lnSpc>
                        <a:spcAft>
                          <a:spcPts val="0"/>
                        </a:spcAft>
                        <a:tabLst>
                          <a:tab pos="1412875" algn="l"/>
                        </a:tabLst>
                      </a:pPr>
                      <a:r>
                        <a:rPr lang="da-DK" sz="1200" b="0" kern="1200" dirty="0">
                          <a:solidFill>
                            <a:schemeClr val="tx1"/>
                          </a:solidFill>
                          <a:effectLst/>
                          <a:latin typeface="+mn-lt"/>
                          <a:ea typeface="+mn-ea"/>
                          <a:cs typeface="+mn-cs"/>
                        </a:rPr>
                        <a:t>Dræbes ved madlavning og frysning. De vokser ikke i fødevarer, men kan overleve</a:t>
                      </a:r>
                      <a:endParaRPr lang="en-GB" sz="1100" b="0"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3361675606"/>
                  </a:ext>
                </a:extLst>
              </a:tr>
              <a:tr h="441292">
                <a:tc>
                  <a:txBody>
                    <a:bodyPr/>
                    <a:lstStyle/>
                    <a:p>
                      <a:pPr>
                        <a:lnSpc>
                          <a:spcPct val="107000"/>
                        </a:lnSpc>
                        <a:spcAft>
                          <a:spcPts val="0"/>
                        </a:spcAft>
                        <a:tabLst>
                          <a:tab pos="1412875" algn="l"/>
                        </a:tabLst>
                      </a:pPr>
                      <a:r>
                        <a:rPr lang="da-DK" sz="1200" b="0" kern="1200" dirty="0">
                          <a:solidFill>
                            <a:schemeClr val="tx1"/>
                          </a:solidFill>
                          <a:effectLst/>
                          <a:latin typeface="+mn-lt"/>
                          <a:ea typeface="+mn-ea"/>
                          <a:cs typeface="+mn-cs"/>
                        </a:rPr>
                        <a:t>Eksempler: </a:t>
                      </a:r>
                      <a:r>
                        <a:rPr lang="da-DK" sz="1200" b="0" kern="1200" dirty="0" err="1">
                          <a:solidFill>
                            <a:schemeClr val="tx1"/>
                          </a:solidFill>
                          <a:effectLst/>
                          <a:latin typeface="+mn-lt"/>
                          <a:ea typeface="+mn-ea"/>
                          <a:cs typeface="+mn-cs"/>
                        </a:rPr>
                        <a:t>Toxoplasma</a:t>
                      </a:r>
                      <a:r>
                        <a:rPr lang="da-DK" sz="1200" b="0" kern="1200" dirty="0">
                          <a:solidFill>
                            <a:schemeClr val="tx1"/>
                          </a:solidFill>
                          <a:effectLst/>
                          <a:latin typeface="+mn-lt"/>
                          <a:ea typeface="+mn-ea"/>
                          <a:cs typeface="+mn-cs"/>
                        </a:rPr>
                        <a:t> i kød og på grøntsager, indvoldsorm (f.eks. rundorm)</a:t>
                      </a:r>
                      <a:endParaRPr lang="en-GB" sz="1100" b="0"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2721646930"/>
                  </a:ext>
                </a:extLst>
              </a:tr>
            </a:tbl>
          </a:graphicData>
        </a:graphic>
      </p:graphicFrame>
    </p:spTree>
    <p:extLst>
      <p:ext uri="{BB962C8B-B14F-4D97-AF65-F5344CB8AC3E}">
        <p14:creationId xmlns:p14="http://schemas.microsoft.com/office/powerpoint/2010/main" val="323655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4E7B7-B7BF-4E83-99B2-0EB1C8A40064}"/>
              </a:ext>
            </a:extLst>
          </p:cNvPr>
          <p:cNvSpPr>
            <a:spLocks noGrp="1"/>
          </p:cNvSpPr>
          <p:nvPr>
            <p:ph type="title"/>
          </p:nvPr>
        </p:nvSpPr>
        <p:spPr>
          <a:xfrm>
            <a:off x="285514" y="381000"/>
            <a:ext cx="7886700" cy="1325563"/>
          </a:xfrm>
        </p:spPr>
        <p:txBody>
          <a:bodyPr/>
          <a:lstStyle/>
          <a:p>
            <a:pPr lvl="0" defTabSz="228600">
              <a:lnSpc>
                <a:spcPct val="90000"/>
              </a:lnSpc>
              <a:spcBef>
                <a:spcPts val="0"/>
              </a:spcBef>
              <a:spcAft>
                <a:spcPts val="600"/>
              </a:spcAft>
              <a:defRPr/>
            </a:pPr>
            <a:r>
              <a:rPr lang="en-GB" dirty="0">
                <a:solidFill>
                  <a:schemeClr val="tx2"/>
                </a:solidFill>
              </a:rPr>
              <a:t> </a:t>
            </a:r>
            <a:r>
              <a:rPr lang="en-US" sz="4400" spc="-50" dirty="0" err="1">
                <a:solidFill>
                  <a:schemeClr val="tx2"/>
                </a:solidFill>
                <a:latin typeface="Microsoft Sans Serif"/>
                <a:ea typeface="+mn-ea"/>
                <a:cs typeface="+mn-cs"/>
              </a:rPr>
              <a:t>Sporer</a:t>
            </a:r>
            <a:endParaRPr lang="en-GB" dirty="0">
              <a:solidFill>
                <a:schemeClr val="tx2"/>
              </a:solidFill>
            </a:endParaRPr>
          </a:p>
        </p:txBody>
      </p:sp>
      <p:pic>
        <p:nvPicPr>
          <p:cNvPr id="2050" name="Picture 2">
            <a:extLst>
              <a:ext uri="{FF2B5EF4-FFF2-40B4-BE49-F238E27FC236}">
                <a16:creationId xmlns:a16="http://schemas.microsoft.com/office/drawing/2014/main" id="{DFF53643-74E7-40B0-AAC6-E4981E781EA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49"/>
          <a:stretch/>
        </p:blipFill>
        <p:spPr bwMode="auto">
          <a:xfrm>
            <a:off x="6164132" y="243446"/>
            <a:ext cx="2694354" cy="224386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567F4B4B-CF85-4E17-9576-89EDAAFBFF99}"/>
              </a:ext>
            </a:extLst>
          </p:cNvPr>
          <p:cNvSpPr txBox="1">
            <a:spLocks/>
          </p:cNvSpPr>
          <p:nvPr/>
        </p:nvSpPr>
        <p:spPr>
          <a:xfrm>
            <a:off x="285513" y="1365379"/>
            <a:ext cx="8329097" cy="2960726"/>
          </a:xfrm>
          <a:prstGeom prst="rect">
            <a:avLst/>
          </a:prstGeom>
        </p:spPr>
        <p:txBody>
          <a:bodyPr vert="horz" lIns="91440" tIns="45720" rIns="91440" bIns="45720" rtlCol="0">
            <a:noAutofit/>
          </a:bodyPr>
          <a:lst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en-US" sz="2200" dirty="0"/>
              <a:t> </a:t>
            </a:r>
            <a:r>
              <a:rPr lang="da-DK" altLang="en-US" sz="2200" dirty="0"/>
              <a:t>Nogle bakterier kan leve i lange perioder</a:t>
            </a:r>
          </a:p>
          <a:p>
            <a:pPr marL="0" indent="0">
              <a:buNone/>
            </a:pPr>
            <a:r>
              <a:rPr lang="da-DK" altLang="en-US" sz="2200" dirty="0"/>
              <a:t>uden vand eller næringsstoffer, ved at skabe</a:t>
            </a:r>
          </a:p>
          <a:p>
            <a:pPr marL="0" indent="0">
              <a:buNone/>
            </a:pPr>
            <a:r>
              <a:rPr lang="da-DK" altLang="en-US" sz="2200" dirty="0"/>
              <a:t>sporer</a:t>
            </a:r>
          </a:p>
          <a:p>
            <a:r>
              <a:rPr lang="da-DK" altLang="en-US" sz="2200" dirty="0"/>
              <a:t>Disse sporer har en hårdfør ydre overflade, der beskytter bakterien mod:</a:t>
            </a:r>
          </a:p>
          <a:p>
            <a:pPr lvl="1"/>
            <a:r>
              <a:rPr lang="da-DK" altLang="en-US" sz="2050" dirty="0"/>
              <a:t>Ekstrem varme (dræbes ikke ved kogning ved 100°C)</a:t>
            </a:r>
          </a:p>
          <a:p>
            <a:pPr lvl="1"/>
            <a:r>
              <a:rPr lang="da-DK" altLang="en-US" sz="2050" dirty="0"/>
              <a:t>Dehydrering/udtørring</a:t>
            </a:r>
          </a:p>
          <a:p>
            <a:pPr lvl="1"/>
            <a:r>
              <a:rPr lang="da-DK" altLang="en-US" sz="2050" dirty="0"/>
              <a:t>Desinfektionsmidler</a:t>
            </a:r>
          </a:p>
        </p:txBody>
      </p:sp>
      <p:sp>
        <p:nvSpPr>
          <p:cNvPr id="12" name="Content Placeholder 2">
            <a:extLst>
              <a:ext uri="{FF2B5EF4-FFF2-40B4-BE49-F238E27FC236}">
                <a16:creationId xmlns:a16="http://schemas.microsoft.com/office/drawing/2014/main" id="{B4BE6A79-5ACC-428C-BA65-B3122AE46F10}"/>
              </a:ext>
            </a:extLst>
          </p:cNvPr>
          <p:cNvSpPr txBox="1">
            <a:spLocks/>
          </p:cNvSpPr>
          <p:nvPr/>
        </p:nvSpPr>
        <p:spPr>
          <a:xfrm>
            <a:off x="437914" y="4872917"/>
            <a:ext cx="8320604" cy="1784557"/>
          </a:xfrm>
          <a:prstGeom prst="rect">
            <a:avLst/>
          </a:prstGeom>
        </p:spPr>
        <p:txBody>
          <a:bodyPr vert="horz" lIns="91440" tIns="45720" rIns="91440" bIns="45720" rtlCol="0">
            <a:noAutofit/>
          </a:bodyPr>
          <a:lst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en-US" sz="2200" dirty="0" err="1"/>
              <a:t>Når</a:t>
            </a:r>
            <a:r>
              <a:rPr lang="en-US" altLang="en-US" sz="2200" dirty="0"/>
              <a:t> </a:t>
            </a:r>
            <a:r>
              <a:rPr lang="en-US" altLang="en-US" sz="2200" dirty="0" err="1"/>
              <a:t>forholdene</a:t>
            </a:r>
            <a:r>
              <a:rPr lang="en-US" altLang="en-US" sz="2200" dirty="0"/>
              <a:t> </a:t>
            </a:r>
            <a:r>
              <a:rPr lang="en-US" altLang="en-US" sz="2200" dirty="0" err="1"/>
              <a:t>forbedres</a:t>
            </a:r>
            <a:r>
              <a:rPr lang="en-US" altLang="en-US" sz="2200" dirty="0"/>
              <a:t>, </a:t>
            </a:r>
            <a:r>
              <a:rPr lang="en-US" altLang="en-US" sz="2200" dirty="0" err="1"/>
              <a:t>kan</a:t>
            </a:r>
            <a:r>
              <a:rPr lang="en-US" altLang="en-US" sz="2200" dirty="0"/>
              <a:t> </a:t>
            </a:r>
            <a:r>
              <a:rPr lang="en-US" altLang="en-US" sz="2200" dirty="0" err="1"/>
              <a:t>disse</a:t>
            </a:r>
            <a:r>
              <a:rPr lang="en-US" altLang="en-US" sz="2200" dirty="0"/>
              <a:t> </a:t>
            </a:r>
            <a:r>
              <a:rPr lang="en-US" altLang="en-US" sz="2200" dirty="0" err="1"/>
              <a:t>sporer</a:t>
            </a:r>
            <a:r>
              <a:rPr lang="en-US" altLang="en-US" sz="2200" dirty="0"/>
              <a:t> 'spire' </a:t>
            </a:r>
            <a:r>
              <a:rPr lang="en-US" altLang="en-US" sz="2200" dirty="0" err="1"/>
              <a:t>og</a:t>
            </a:r>
            <a:r>
              <a:rPr lang="en-US" altLang="en-US" sz="2200" dirty="0"/>
              <a:t> </a:t>
            </a:r>
            <a:r>
              <a:rPr lang="en-US" altLang="en-US" sz="2200" dirty="0" err="1"/>
              <a:t>begynde</a:t>
            </a:r>
            <a:r>
              <a:rPr lang="en-US" altLang="en-US" sz="2200" dirty="0"/>
              <a:t> at </a:t>
            </a:r>
            <a:r>
              <a:rPr lang="en-US" altLang="en-US" sz="2200" dirty="0" err="1"/>
              <a:t>vokse</a:t>
            </a:r>
            <a:r>
              <a:rPr lang="en-US" altLang="en-US" sz="2200" dirty="0"/>
              <a:t> - </a:t>
            </a:r>
            <a:r>
              <a:rPr lang="en-US" altLang="en-US" sz="2200" dirty="0" err="1"/>
              <a:t>dette</a:t>
            </a:r>
            <a:r>
              <a:rPr lang="en-US" altLang="en-US" sz="2200" dirty="0"/>
              <a:t> </a:t>
            </a:r>
            <a:r>
              <a:rPr lang="en-US" altLang="en-US" sz="2200" dirty="0" err="1"/>
              <a:t>kan</a:t>
            </a:r>
            <a:r>
              <a:rPr lang="en-US" altLang="en-US" sz="2200" dirty="0"/>
              <a:t> </a:t>
            </a:r>
            <a:r>
              <a:rPr lang="en-US" altLang="en-US" sz="2200" dirty="0" err="1"/>
              <a:t>ske</a:t>
            </a:r>
            <a:r>
              <a:rPr lang="en-US" altLang="en-US" sz="2200" dirty="0"/>
              <a:t>, </a:t>
            </a:r>
            <a:r>
              <a:rPr lang="en-US" altLang="en-US" sz="2200" dirty="0" err="1"/>
              <a:t>når</a:t>
            </a:r>
            <a:r>
              <a:rPr lang="en-US" altLang="en-US" sz="2200" dirty="0"/>
              <a:t> </a:t>
            </a:r>
            <a:r>
              <a:rPr lang="en-US" altLang="en-US" sz="2200" dirty="0" err="1"/>
              <a:t>maden</a:t>
            </a:r>
            <a:r>
              <a:rPr lang="en-US" altLang="en-US" sz="2200" dirty="0"/>
              <a:t> </a:t>
            </a:r>
            <a:r>
              <a:rPr lang="en-US" altLang="en-US" sz="2200" dirty="0" err="1"/>
              <a:t>afkøles</a:t>
            </a:r>
            <a:r>
              <a:rPr lang="en-US" altLang="en-US" sz="2200" dirty="0"/>
              <a:t> </a:t>
            </a:r>
            <a:r>
              <a:rPr lang="en-US" altLang="en-US" sz="2200" dirty="0" err="1"/>
              <a:t>langsomt</a:t>
            </a:r>
            <a:r>
              <a:rPr lang="en-US" altLang="en-US" sz="2200" dirty="0"/>
              <a:t> </a:t>
            </a:r>
            <a:r>
              <a:rPr lang="en-US" altLang="en-US" sz="2200" dirty="0" err="1"/>
              <a:t>ved</a:t>
            </a:r>
            <a:r>
              <a:rPr lang="en-US" altLang="en-US" sz="2200" dirty="0"/>
              <a:t> </a:t>
            </a:r>
            <a:r>
              <a:rPr lang="en-US" altLang="en-US" sz="2200" dirty="0" err="1"/>
              <a:t>stuetemperatur</a:t>
            </a:r>
            <a:r>
              <a:rPr lang="en-US" altLang="en-US" sz="2200" dirty="0"/>
              <a:t> </a:t>
            </a:r>
          </a:p>
        </p:txBody>
      </p:sp>
    </p:spTree>
    <p:extLst>
      <p:ext uri="{BB962C8B-B14F-4D97-AF65-F5344CB8AC3E}">
        <p14:creationId xmlns:p14="http://schemas.microsoft.com/office/powerpoint/2010/main" val="129707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79CC-B2B8-4B87-9AA8-E4FA1BC072E0}"/>
              </a:ext>
            </a:extLst>
          </p:cNvPr>
          <p:cNvSpPr>
            <a:spLocks noGrp="1"/>
          </p:cNvSpPr>
          <p:nvPr>
            <p:ph type="title"/>
          </p:nvPr>
        </p:nvSpPr>
        <p:spPr>
          <a:xfrm>
            <a:off x="517117" y="492610"/>
            <a:ext cx="8097493" cy="1325563"/>
          </a:xfrm>
        </p:spPr>
        <p:txBody>
          <a:bodyPr/>
          <a:lstStyle/>
          <a:p>
            <a:r>
              <a:rPr lang="en-US" sz="3600" dirty="0">
                <a:solidFill>
                  <a:schemeClr val="tx2"/>
                </a:solidFill>
                <a:latin typeface="Arial" panose="020B0604020202020204" pitchFamily="34" charset="0"/>
                <a:cs typeface="Arial" panose="020B0604020202020204" pitchFamily="34" charset="0"/>
              </a:rPr>
              <a:t>Er </a:t>
            </a:r>
            <a:r>
              <a:rPr lang="en-US" sz="3600" dirty="0" err="1">
                <a:solidFill>
                  <a:schemeClr val="tx2"/>
                </a:solidFill>
                <a:latin typeface="Arial" panose="020B0604020202020204" pitchFamily="34" charset="0"/>
                <a:cs typeface="Arial" panose="020B0604020202020204" pitchFamily="34" charset="0"/>
              </a:rPr>
              <a:t>mikroorganismer</a:t>
            </a:r>
            <a:r>
              <a:rPr lang="en-US" sz="3600" dirty="0">
                <a:solidFill>
                  <a:schemeClr val="tx2"/>
                </a:solidFill>
                <a:latin typeface="Arial" panose="020B0604020202020204" pitchFamily="34" charset="0"/>
                <a:cs typeface="Arial" panose="020B0604020202020204" pitchFamily="34" charset="0"/>
              </a:rPr>
              <a:t> </a:t>
            </a:r>
            <a:r>
              <a:rPr lang="en-US" sz="3600" dirty="0" err="1">
                <a:solidFill>
                  <a:schemeClr val="tx2"/>
                </a:solidFill>
                <a:latin typeface="Arial" panose="020B0604020202020204" pitchFamily="34" charset="0"/>
                <a:cs typeface="Arial" panose="020B0604020202020204" pitchFamily="34" charset="0"/>
              </a:rPr>
              <a:t>altid</a:t>
            </a:r>
            <a:r>
              <a:rPr lang="en-US" sz="3600" dirty="0">
                <a:solidFill>
                  <a:schemeClr val="tx2"/>
                </a:solidFill>
                <a:latin typeface="Arial" panose="020B0604020202020204" pitchFamily="34" charset="0"/>
                <a:cs typeface="Arial" panose="020B0604020202020204" pitchFamily="34" charset="0"/>
              </a:rPr>
              <a:t> </a:t>
            </a:r>
            <a:r>
              <a:rPr lang="en-US" sz="3600" dirty="0" err="1">
                <a:solidFill>
                  <a:schemeClr val="tx2"/>
                </a:solidFill>
                <a:latin typeface="Arial" panose="020B0604020202020204" pitchFamily="34" charset="0"/>
                <a:cs typeface="Arial" panose="020B0604020202020204" pitchFamily="34" charset="0"/>
              </a:rPr>
              <a:t>skadelige</a:t>
            </a:r>
            <a:r>
              <a:rPr lang="en-US" sz="3600" dirty="0">
                <a:solidFill>
                  <a:schemeClr val="tx2"/>
                </a:solidFill>
                <a:latin typeface="Arial" panose="020B0604020202020204" pitchFamily="34" charset="0"/>
                <a:cs typeface="Arial" panose="020B0604020202020204" pitchFamily="34" charset="0"/>
              </a:rPr>
              <a:t>?</a:t>
            </a:r>
          </a:p>
        </p:txBody>
      </p:sp>
      <p:sp>
        <p:nvSpPr>
          <p:cNvPr id="5" name="Content Placeholder 7">
            <a:extLst>
              <a:ext uri="{FF2B5EF4-FFF2-40B4-BE49-F238E27FC236}">
                <a16:creationId xmlns:a16="http://schemas.microsoft.com/office/drawing/2014/main" id="{9B32812A-22C0-48B2-86B9-B19F0A0D96E8}"/>
              </a:ext>
            </a:extLst>
          </p:cNvPr>
          <p:cNvSpPr txBox="1">
            <a:spLocks/>
          </p:cNvSpPr>
          <p:nvPr/>
        </p:nvSpPr>
        <p:spPr>
          <a:xfrm>
            <a:off x="334177" y="1289051"/>
            <a:ext cx="8614502" cy="5745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u="sng" dirty="0" err="1"/>
              <a:t>Hvornår</a:t>
            </a:r>
            <a:r>
              <a:rPr lang="en-US" sz="2100" b="1" u="sng" dirty="0"/>
              <a:t> </a:t>
            </a:r>
            <a:r>
              <a:rPr lang="en-US" sz="2100" b="1" u="sng" dirty="0" err="1"/>
              <a:t>kan</a:t>
            </a:r>
            <a:r>
              <a:rPr lang="en-US" sz="2100" b="1" u="sng" dirty="0"/>
              <a:t> </a:t>
            </a:r>
            <a:r>
              <a:rPr lang="en-US" sz="2100" b="1" u="sng" dirty="0" err="1"/>
              <a:t>mikroorganismer</a:t>
            </a:r>
            <a:r>
              <a:rPr lang="en-US" sz="2100" b="1" u="sng" dirty="0"/>
              <a:t> </a:t>
            </a:r>
            <a:r>
              <a:rPr lang="en-US" sz="2100" b="1" u="sng" dirty="0" err="1"/>
              <a:t>være</a:t>
            </a:r>
            <a:r>
              <a:rPr lang="en-US" sz="2100" b="1" u="sng" dirty="0"/>
              <a:t> </a:t>
            </a:r>
            <a:r>
              <a:rPr lang="en-US" sz="2100" b="1" u="sng" dirty="0" err="1"/>
              <a:t>nyttige</a:t>
            </a:r>
            <a:r>
              <a:rPr lang="en-US" sz="2100" b="1" u="sng" dirty="0"/>
              <a:t> </a:t>
            </a:r>
            <a:r>
              <a:rPr lang="en-US" sz="2100" b="1" u="sng" dirty="0" err="1"/>
              <a:t>eller</a:t>
            </a:r>
            <a:r>
              <a:rPr lang="en-US" sz="2100" b="1" u="sng" dirty="0"/>
              <a:t> </a:t>
            </a:r>
            <a:r>
              <a:rPr lang="en-US" sz="2100" b="1" u="sng" dirty="0" err="1"/>
              <a:t>gavnlige</a:t>
            </a:r>
            <a:r>
              <a:rPr lang="en-US" sz="2100" b="1" u="sng" dirty="0"/>
              <a:t> for </a:t>
            </a:r>
            <a:r>
              <a:rPr lang="en-US" sz="2100" b="1" u="sng" dirty="0" err="1"/>
              <a:t>os</a:t>
            </a:r>
            <a:r>
              <a:rPr lang="en-US" sz="2100" b="1" u="sng" dirty="0"/>
              <a:t>?</a:t>
            </a:r>
          </a:p>
          <a:p>
            <a:r>
              <a:rPr lang="da-DK" sz="2000" dirty="0"/>
              <a:t>Vi har brugt mikroorganismer til at lave mad i 1000-vis af år i en proces kaldet gæring</a:t>
            </a:r>
          </a:p>
          <a:p>
            <a:r>
              <a:rPr lang="da-DK" sz="2000" dirty="0"/>
              <a:t>Mikroorganismer lever naturligt i vores kroppe (især i tarmen) og er afgørende for, at vi kan overleve</a:t>
            </a:r>
          </a:p>
          <a:p>
            <a:r>
              <a:rPr lang="da-DK" sz="2000" dirty="0"/>
              <a:t>Penicillin (antibiotikum) er lavet af en svamp</a:t>
            </a:r>
          </a:p>
          <a:p>
            <a:r>
              <a:rPr lang="da-DK" sz="2000" i="1" dirty="0"/>
              <a:t>Lactobacillus</a:t>
            </a:r>
            <a:r>
              <a:rPr lang="da-DK" sz="2000" dirty="0"/>
              <a:t> findes i tarmen og hjælper fordøjelsen</a:t>
            </a:r>
            <a:endParaRPr lang="en-US" sz="2400" dirty="0"/>
          </a:p>
        </p:txBody>
      </p:sp>
      <p:pic>
        <p:nvPicPr>
          <p:cNvPr id="8" name="Picture 7" descr="Image of lactobaccilus">
            <a:extLst>
              <a:ext uri="{FF2B5EF4-FFF2-40B4-BE49-F238E27FC236}">
                <a16:creationId xmlns:a16="http://schemas.microsoft.com/office/drawing/2014/main" id="{D465CF64-107A-4188-904A-47A08D0EB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98" y="4012369"/>
            <a:ext cx="3147750" cy="2068522"/>
          </a:xfrm>
          <a:prstGeom prst="rect">
            <a:avLst/>
          </a:prstGeom>
        </p:spPr>
      </p:pic>
      <p:pic>
        <p:nvPicPr>
          <p:cNvPr id="6" name="Picture 5" descr="Image of Penicillium">
            <a:extLst>
              <a:ext uri="{FF2B5EF4-FFF2-40B4-BE49-F238E27FC236}">
                <a16:creationId xmlns:a16="http://schemas.microsoft.com/office/drawing/2014/main" id="{8CF8234E-D5A4-47F4-B1A2-53A3C1B05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378" y="4012369"/>
            <a:ext cx="3130972" cy="2079860"/>
          </a:xfrm>
          <a:prstGeom prst="rect">
            <a:avLst/>
          </a:prstGeom>
        </p:spPr>
      </p:pic>
      <p:sp>
        <p:nvSpPr>
          <p:cNvPr id="9" name="TextBox 8">
            <a:extLst>
              <a:ext uri="{FF2B5EF4-FFF2-40B4-BE49-F238E27FC236}">
                <a16:creationId xmlns:a16="http://schemas.microsoft.com/office/drawing/2014/main" id="{D9EA016C-2A55-4A52-AE57-0D47B7A71C03}"/>
              </a:ext>
              <a:ext uri="{C183D7F6-B498-43B3-948B-1728B52AA6E4}">
                <adec:decorative xmlns:adec="http://schemas.microsoft.com/office/drawing/2017/decorative" val="1"/>
              </a:ext>
            </a:extLst>
          </p:cNvPr>
          <p:cNvSpPr txBox="1"/>
          <p:nvPr/>
        </p:nvSpPr>
        <p:spPr>
          <a:xfrm>
            <a:off x="1174698" y="6092229"/>
            <a:ext cx="1733550" cy="230832"/>
          </a:xfrm>
          <a:prstGeom prst="rect">
            <a:avLst/>
          </a:prstGeom>
          <a:noFill/>
        </p:spPr>
        <p:txBody>
          <a:bodyPr wrap="square" rtlCol="0">
            <a:spAutoFit/>
          </a:bodyPr>
          <a:lstStyle/>
          <a:p>
            <a:r>
              <a:rPr lang="en-GB" i="1" dirty="0" err="1"/>
              <a:t>Lactobaccilus</a:t>
            </a:r>
            <a:r>
              <a:rPr lang="en-GB" i="1" dirty="0"/>
              <a:t> </a:t>
            </a:r>
          </a:p>
        </p:txBody>
      </p:sp>
      <p:sp>
        <p:nvSpPr>
          <p:cNvPr id="10" name="TextBox 9">
            <a:extLst>
              <a:ext uri="{FF2B5EF4-FFF2-40B4-BE49-F238E27FC236}">
                <a16:creationId xmlns:a16="http://schemas.microsoft.com/office/drawing/2014/main" id="{06DF79DA-DCB7-4DA8-B330-022A5167D251}"/>
              </a:ext>
              <a:ext uri="{C183D7F6-B498-43B3-948B-1728B52AA6E4}">
                <adec:decorative xmlns:adec="http://schemas.microsoft.com/office/drawing/2017/decorative" val="1"/>
              </a:ext>
            </a:extLst>
          </p:cNvPr>
          <p:cNvSpPr txBox="1"/>
          <p:nvPr/>
        </p:nvSpPr>
        <p:spPr>
          <a:xfrm>
            <a:off x="4622378" y="6134558"/>
            <a:ext cx="1733550" cy="230832"/>
          </a:xfrm>
          <a:prstGeom prst="rect">
            <a:avLst/>
          </a:prstGeom>
          <a:noFill/>
        </p:spPr>
        <p:txBody>
          <a:bodyPr wrap="square" rtlCol="0">
            <a:spAutoFit/>
          </a:bodyPr>
          <a:lstStyle/>
          <a:p>
            <a:r>
              <a:rPr lang="en-GB" i="1" dirty="0"/>
              <a:t>Penicillium </a:t>
            </a:r>
          </a:p>
        </p:txBody>
      </p:sp>
    </p:spTree>
    <p:extLst>
      <p:ext uri="{BB962C8B-B14F-4D97-AF65-F5344CB8AC3E}">
        <p14:creationId xmlns:p14="http://schemas.microsoft.com/office/powerpoint/2010/main" val="76651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A06E-BA52-40B0-917C-D3F63286B83C}"/>
              </a:ext>
            </a:extLst>
          </p:cNvPr>
          <p:cNvSpPr>
            <a:spLocks noGrp="1"/>
          </p:cNvSpPr>
          <p:nvPr>
            <p:ph type="title" idx="4294967295"/>
          </p:nvPr>
        </p:nvSpPr>
        <p:spPr>
          <a:xfrm>
            <a:off x="517118" y="181274"/>
            <a:ext cx="7886700" cy="1325563"/>
          </a:xfrm>
        </p:spPr>
        <p:txBody>
          <a:bodyPr/>
          <a:lstStyle/>
          <a:p>
            <a:pPr rtl="0" eaLnBrk="1" latinLnBrk="0" hangingPunct="1"/>
            <a:r>
              <a:rPr lang="en-GB" sz="3200" kern="1200" dirty="0" err="1">
                <a:solidFill>
                  <a:srgbClr val="00707C"/>
                </a:solidFill>
                <a:effectLst/>
                <a:latin typeface="Arial" panose="020B0604020202020204" pitchFamily="34" charset="0"/>
                <a:ea typeface="+mn-ea"/>
                <a:cs typeface="Arial" panose="020B0604020202020204" pitchFamily="34" charset="0"/>
              </a:rPr>
              <a:t>Eksempler</a:t>
            </a:r>
            <a:r>
              <a:rPr lang="en-GB" sz="3200" kern="1200" dirty="0">
                <a:solidFill>
                  <a:srgbClr val="00707C"/>
                </a:solidFill>
                <a:effectLst/>
                <a:latin typeface="Arial" panose="020B0604020202020204" pitchFamily="34" charset="0"/>
                <a:ea typeface="+mn-ea"/>
                <a:cs typeface="Arial" panose="020B0604020202020204" pitchFamily="34" charset="0"/>
              </a:rPr>
              <a:t> </a:t>
            </a:r>
            <a:r>
              <a:rPr lang="en-GB" sz="3200" kern="1200" dirty="0" err="1">
                <a:solidFill>
                  <a:srgbClr val="00707C"/>
                </a:solidFill>
                <a:effectLst/>
                <a:latin typeface="Arial" panose="020B0604020202020204" pitchFamily="34" charset="0"/>
                <a:ea typeface="+mn-ea"/>
                <a:cs typeface="Arial" panose="020B0604020202020204" pitchFamily="34" charset="0"/>
              </a:rPr>
              <a:t>på</a:t>
            </a:r>
            <a:r>
              <a:rPr lang="en-GB" sz="3200" kern="1200" dirty="0">
                <a:solidFill>
                  <a:srgbClr val="00707C"/>
                </a:solidFill>
                <a:effectLst/>
                <a:latin typeface="Arial" panose="020B0604020202020204" pitchFamily="34" charset="0"/>
                <a:ea typeface="+mn-ea"/>
                <a:cs typeface="Arial" panose="020B0604020202020204" pitchFamily="34" charset="0"/>
              </a:rPr>
              <a:t> </a:t>
            </a:r>
            <a:r>
              <a:rPr lang="en-GB" sz="3200" dirty="0" err="1">
                <a:latin typeface="Arial" panose="020B0604020202020204" pitchFamily="34" charset="0"/>
                <a:ea typeface="+mn-ea"/>
                <a:cs typeface="Arial" panose="020B0604020202020204" pitchFamily="34" charset="0"/>
              </a:rPr>
              <a:t>nyttige</a:t>
            </a:r>
            <a:r>
              <a:rPr lang="en-GB" sz="3200" kern="1200" dirty="0">
                <a:solidFill>
                  <a:srgbClr val="00707C"/>
                </a:solidFill>
                <a:effectLst/>
                <a:latin typeface="Arial" panose="020B0604020202020204" pitchFamily="34" charset="0"/>
                <a:ea typeface="+mn-ea"/>
                <a:cs typeface="Arial" panose="020B0604020202020204" pitchFamily="34" charset="0"/>
              </a:rPr>
              <a:t> </a:t>
            </a:r>
            <a:r>
              <a:rPr lang="en-GB" sz="3200" kern="1200" dirty="0" err="1">
                <a:solidFill>
                  <a:srgbClr val="00707C"/>
                </a:solidFill>
                <a:effectLst/>
                <a:latin typeface="Arial" panose="020B0604020202020204" pitchFamily="34" charset="0"/>
                <a:ea typeface="+mn-ea"/>
                <a:cs typeface="Arial" panose="020B0604020202020204" pitchFamily="34" charset="0"/>
              </a:rPr>
              <a:t>mikroorganismer</a:t>
            </a:r>
            <a:endParaRPr lang="en-GB" sz="3200" dirty="0"/>
          </a:p>
        </p:txBody>
      </p:sp>
      <p:sp>
        <p:nvSpPr>
          <p:cNvPr id="13315" name="ZoneTexte 1">
            <a:extLst>
              <a:ext uri="{FF2B5EF4-FFF2-40B4-BE49-F238E27FC236}">
                <a16:creationId xmlns:a16="http://schemas.microsoft.com/office/drawing/2014/main" id="{7BA477E0-2E88-4598-9EBA-4D9FB5B22090}"/>
              </a:ext>
            </a:extLst>
          </p:cNvPr>
          <p:cNvSpPr txBox="1">
            <a:spLocks noChangeArrowheads="1"/>
          </p:cNvSpPr>
          <p:nvPr/>
        </p:nvSpPr>
        <p:spPr bwMode="auto">
          <a:xfrm>
            <a:off x="2619531" y="662781"/>
            <a:ext cx="6038894"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icrosoft Sans Serif" panose="020B0604020202020204" pitchFamily="34" charset="0"/>
              </a:defRPr>
            </a:lvl1pPr>
            <a:lvl2pPr marL="742950" indent="-285750">
              <a:defRPr>
                <a:solidFill>
                  <a:schemeClr val="tx1"/>
                </a:solidFill>
                <a:latin typeface="Microsoft Sans Serif" panose="020B0604020202020204" pitchFamily="34" charset="0"/>
              </a:defRPr>
            </a:lvl2pPr>
            <a:lvl3pPr marL="1143000" indent="-228600">
              <a:defRPr>
                <a:solidFill>
                  <a:schemeClr val="tx1"/>
                </a:solidFill>
                <a:latin typeface="Microsoft Sans Serif" panose="020B0604020202020204" pitchFamily="34" charset="0"/>
              </a:defRPr>
            </a:lvl3pPr>
            <a:lvl4pPr marL="1600200" indent="-228600">
              <a:defRPr>
                <a:solidFill>
                  <a:schemeClr val="tx1"/>
                </a:solidFill>
                <a:latin typeface="Microsoft Sans Serif" panose="020B0604020202020204" pitchFamily="34" charset="0"/>
              </a:defRPr>
            </a:lvl4pPr>
            <a:lvl5pPr marL="2057400" indent="-228600">
              <a:defRPr>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a:solidFill>
                  <a:schemeClr val="tx1"/>
                </a:solidFill>
                <a:latin typeface="Microsoft Sans Serif" panose="020B0604020202020204" pitchFamily="34" charset="0"/>
              </a:defRPr>
            </a:lvl9pPr>
          </a:lstStyle>
          <a:p>
            <a:pPr eaLnBrk="1" hangingPunct="1"/>
            <a:endParaRPr lang="en-GB" altLang="fr-FR" sz="1800" dirty="0"/>
          </a:p>
          <a:p>
            <a:pPr eaLnBrk="1" hangingPunct="1"/>
            <a:endParaRPr lang="en-GB" altLang="fr-FR" sz="1800" dirty="0"/>
          </a:p>
          <a:p>
            <a:pPr eaLnBrk="1" hangingPunct="1"/>
            <a:r>
              <a:rPr lang="da-DK" altLang="fr-FR" sz="1800" dirty="0"/>
              <a:t>Brød, øl, vin og spiritus fremstilles ved hjælp af gær: </a:t>
            </a:r>
            <a:r>
              <a:rPr lang="da-DK" altLang="fr-FR" sz="1800" i="1" dirty="0"/>
              <a:t>Saccharomyces cerevisiae</a:t>
            </a:r>
          </a:p>
          <a:p>
            <a:pPr eaLnBrk="1" hangingPunct="1"/>
            <a:endParaRPr lang="fr-FR" altLang="fr-FR" sz="1800" dirty="0"/>
          </a:p>
          <a:p>
            <a:pPr eaLnBrk="1" hangingPunct="1"/>
            <a:r>
              <a:rPr lang="da-DK" altLang="fr-FR" sz="1800" dirty="0"/>
              <a:t>Eddike er en yderligere gæring af vin med </a:t>
            </a:r>
            <a:r>
              <a:rPr lang="da-DK" altLang="fr-FR" sz="1800" i="1" dirty="0"/>
              <a:t>Acetobacter</a:t>
            </a:r>
          </a:p>
          <a:p>
            <a:pPr eaLnBrk="1" hangingPunct="1"/>
            <a:endParaRPr lang="en-GB" altLang="fr-FR" sz="1800" dirty="0"/>
          </a:p>
          <a:p>
            <a:pPr eaLnBrk="1" hangingPunct="1"/>
            <a:r>
              <a:rPr lang="en-GB" altLang="fr-FR" sz="1800" dirty="0"/>
              <a:t>De </a:t>
            </a:r>
            <a:r>
              <a:rPr lang="en-GB" altLang="fr-FR" sz="1800" dirty="0" err="1"/>
              <a:t>friske</a:t>
            </a:r>
            <a:r>
              <a:rPr lang="en-GB" altLang="fr-FR" sz="1800" dirty="0"/>
              <a:t>, </a:t>
            </a:r>
            <a:r>
              <a:rPr lang="en-GB" altLang="fr-FR" sz="1800" dirty="0" err="1"/>
              <a:t>fermenterede</a:t>
            </a:r>
            <a:r>
              <a:rPr lang="en-GB" altLang="fr-FR" sz="1800" dirty="0"/>
              <a:t> </a:t>
            </a:r>
            <a:r>
              <a:rPr lang="en-GB" altLang="fr-FR" sz="1800" dirty="0" err="1"/>
              <a:t>produkter</a:t>
            </a:r>
            <a:r>
              <a:rPr lang="en-GB" altLang="fr-FR" sz="1800" dirty="0"/>
              <a:t> </a:t>
            </a:r>
            <a:r>
              <a:rPr lang="en-GB" altLang="fr-FR" sz="1800" dirty="0" err="1"/>
              <a:t>som</a:t>
            </a:r>
            <a:r>
              <a:rPr lang="en-GB" altLang="fr-FR" sz="1800" dirty="0"/>
              <a:t> yoghurt er </a:t>
            </a:r>
            <a:r>
              <a:rPr lang="en-GB" altLang="fr-FR" sz="1800" dirty="0" err="1"/>
              <a:t>lavet</a:t>
            </a:r>
            <a:r>
              <a:rPr lang="en-GB" altLang="fr-FR" sz="1800" dirty="0"/>
              <a:t> med to </a:t>
            </a:r>
            <a:r>
              <a:rPr lang="en-GB" altLang="fr-FR" sz="1800" dirty="0" err="1"/>
              <a:t>typer</a:t>
            </a:r>
            <a:r>
              <a:rPr lang="en-GB" altLang="fr-FR" sz="1800" dirty="0"/>
              <a:t> </a:t>
            </a:r>
            <a:r>
              <a:rPr lang="en-GB" altLang="fr-FR" sz="1800" dirty="0" err="1"/>
              <a:t>mælkesyrebakterier</a:t>
            </a:r>
            <a:r>
              <a:rPr lang="en-GB" altLang="fr-FR" sz="1800" dirty="0"/>
              <a:t>: </a:t>
            </a:r>
            <a:r>
              <a:rPr lang="en-GB" altLang="fr-FR" sz="1800" i="1" dirty="0"/>
              <a:t>Streptococcus</a:t>
            </a:r>
            <a:r>
              <a:rPr lang="en-GB" altLang="fr-FR" sz="1800" dirty="0"/>
              <a:t> </a:t>
            </a:r>
            <a:r>
              <a:rPr lang="en-GB" altLang="fr-FR" sz="1800" i="1" dirty="0"/>
              <a:t>thermophilus</a:t>
            </a:r>
            <a:r>
              <a:rPr lang="en-GB" altLang="fr-FR" sz="1800" dirty="0"/>
              <a:t> </a:t>
            </a:r>
            <a:r>
              <a:rPr lang="en-GB" altLang="fr-FR" sz="1800" dirty="0" err="1"/>
              <a:t>og</a:t>
            </a:r>
            <a:r>
              <a:rPr lang="en-GB" altLang="fr-FR" sz="1800" dirty="0"/>
              <a:t> </a:t>
            </a:r>
            <a:r>
              <a:rPr lang="en-GB" altLang="fr-FR" sz="1800" i="1" dirty="0"/>
              <a:t>Lactobacillus bulgaricus</a:t>
            </a:r>
            <a:r>
              <a:rPr lang="en-GB" altLang="fr-FR" sz="1800" dirty="0"/>
              <a:t>. De </a:t>
            </a:r>
            <a:r>
              <a:rPr lang="en-GB" altLang="fr-FR" sz="1800" dirty="0" err="1"/>
              <a:t>omsætter</a:t>
            </a:r>
            <a:r>
              <a:rPr lang="en-GB" altLang="fr-FR" sz="1800" dirty="0"/>
              <a:t> </a:t>
            </a:r>
            <a:r>
              <a:rPr lang="en-GB" altLang="fr-FR" sz="1800" dirty="0" err="1"/>
              <a:t>laktose</a:t>
            </a:r>
            <a:r>
              <a:rPr lang="en-GB" altLang="fr-FR" sz="1800" dirty="0"/>
              <a:t>, </a:t>
            </a:r>
            <a:r>
              <a:rPr lang="en-GB" altLang="fr-FR" sz="1800" dirty="0" err="1"/>
              <a:t>sukkeret</a:t>
            </a:r>
            <a:r>
              <a:rPr lang="en-GB" altLang="fr-FR" sz="1800" dirty="0"/>
              <a:t> </a:t>
            </a:r>
            <a:r>
              <a:rPr lang="en-GB" altLang="fr-FR" sz="1800" dirty="0" err="1"/>
              <a:t>i</a:t>
            </a:r>
            <a:r>
              <a:rPr lang="en-GB" altLang="fr-FR" sz="1800" dirty="0"/>
              <a:t> </a:t>
            </a:r>
            <a:r>
              <a:rPr lang="en-GB" altLang="fr-FR" sz="1800" dirty="0" err="1"/>
              <a:t>mælk</a:t>
            </a:r>
            <a:r>
              <a:rPr lang="en-GB" altLang="fr-FR" sz="1800" dirty="0"/>
              <a:t> </a:t>
            </a:r>
            <a:r>
              <a:rPr lang="en-GB" altLang="fr-FR" sz="1800" dirty="0" err="1"/>
              <a:t>og</a:t>
            </a:r>
            <a:r>
              <a:rPr lang="en-GB" altLang="fr-FR" sz="1800" dirty="0"/>
              <a:t> laver </a:t>
            </a:r>
            <a:r>
              <a:rPr lang="en-GB" altLang="fr-FR" sz="1800" dirty="0" err="1"/>
              <a:t>mælkesyre</a:t>
            </a:r>
            <a:r>
              <a:rPr lang="en-GB" altLang="fr-FR" sz="1800" dirty="0"/>
              <a:t>. Syren </a:t>
            </a:r>
            <a:r>
              <a:rPr lang="en-GB" altLang="fr-FR" sz="1800" dirty="0" err="1"/>
              <a:t>får</a:t>
            </a:r>
            <a:r>
              <a:rPr lang="en-GB" altLang="fr-FR" sz="1800" dirty="0"/>
              <a:t> </a:t>
            </a:r>
            <a:r>
              <a:rPr lang="en-GB" altLang="fr-FR" sz="1800" dirty="0" err="1"/>
              <a:t>mælkeproteinerne</a:t>
            </a:r>
            <a:r>
              <a:rPr lang="en-GB" altLang="fr-FR" sz="1800" dirty="0"/>
              <a:t> </a:t>
            </a:r>
            <a:r>
              <a:rPr lang="en-GB" altLang="fr-FR" sz="1800" dirty="0" err="1"/>
              <a:t>til</a:t>
            </a:r>
            <a:r>
              <a:rPr lang="en-GB" altLang="fr-FR" sz="1800" dirty="0"/>
              <a:t> at </a:t>
            </a:r>
            <a:r>
              <a:rPr lang="en-GB" altLang="fr-FR" sz="1800" dirty="0" err="1"/>
              <a:t>stivne</a:t>
            </a:r>
            <a:r>
              <a:rPr lang="en-GB" altLang="fr-FR" sz="1800" dirty="0"/>
              <a:t>, </a:t>
            </a:r>
            <a:r>
              <a:rPr lang="en-GB" altLang="fr-FR" sz="1800" dirty="0" err="1"/>
              <a:t>hvilket</a:t>
            </a:r>
            <a:r>
              <a:rPr lang="en-GB" altLang="fr-FR" sz="1800" dirty="0"/>
              <a:t> giver </a:t>
            </a:r>
            <a:r>
              <a:rPr lang="en-GB" altLang="fr-FR" sz="1800" dirty="0" err="1"/>
              <a:t>en</a:t>
            </a:r>
            <a:r>
              <a:rPr lang="en-GB" altLang="fr-FR" sz="1800" dirty="0"/>
              <a:t> </a:t>
            </a:r>
            <a:r>
              <a:rPr lang="en-GB" altLang="fr-FR" sz="1800" dirty="0" err="1"/>
              <a:t>tyk</a:t>
            </a:r>
            <a:r>
              <a:rPr lang="en-GB" altLang="fr-FR" sz="1800" dirty="0"/>
              <a:t> </a:t>
            </a:r>
            <a:r>
              <a:rPr lang="en-GB" altLang="fr-FR" sz="1800" dirty="0" err="1"/>
              <a:t>konsistens</a:t>
            </a:r>
            <a:r>
              <a:rPr lang="en-GB" altLang="fr-FR" sz="1800" dirty="0"/>
              <a:t>.</a:t>
            </a:r>
            <a:endParaRPr lang="en-US" altLang="fr-FR" sz="1800" dirty="0"/>
          </a:p>
          <a:p>
            <a:pPr eaLnBrk="1" hangingPunct="1"/>
            <a:endParaRPr lang="en-GB" altLang="fr-FR" dirty="0">
              <a:solidFill>
                <a:schemeClr val="accent1"/>
              </a:solidFill>
            </a:endParaRPr>
          </a:p>
          <a:p>
            <a:pPr eaLnBrk="1" hangingPunct="1"/>
            <a:endParaRPr lang="fr-FR" altLang="fr-FR" dirty="0"/>
          </a:p>
          <a:p>
            <a:pPr eaLnBrk="1" hangingPunct="1"/>
            <a:endParaRPr lang="fr-FR" altLang="fr-FR" dirty="0"/>
          </a:p>
        </p:txBody>
      </p:sp>
      <p:sp>
        <p:nvSpPr>
          <p:cNvPr id="3" name="TextBox 2">
            <a:extLst>
              <a:ext uri="{FF2B5EF4-FFF2-40B4-BE49-F238E27FC236}">
                <a16:creationId xmlns:a16="http://schemas.microsoft.com/office/drawing/2014/main" id="{88FF23D3-9B84-41C1-BEE4-3A393260ABA5}"/>
              </a:ext>
            </a:extLst>
          </p:cNvPr>
          <p:cNvSpPr txBox="1"/>
          <p:nvPr/>
        </p:nvSpPr>
        <p:spPr>
          <a:xfrm>
            <a:off x="383381" y="4700372"/>
            <a:ext cx="4809266" cy="2031325"/>
          </a:xfrm>
          <a:prstGeom prst="rect">
            <a:avLst/>
          </a:prstGeom>
          <a:noFill/>
        </p:spPr>
        <p:txBody>
          <a:bodyPr wrap="square" rtlCol="0">
            <a:spAutoFit/>
          </a:bodyPr>
          <a:lstStyle/>
          <a:p>
            <a:r>
              <a:rPr lang="en-GB" altLang="fr-FR" sz="1800" dirty="0"/>
              <a:t>Ost er </a:t>
            </a:r>
            <a:r>
              <a:rPr lang="en-GB" altLang="fr-FR" sz="1800" dirty="0" err="1"/>
              <a:t>lavet</a:t>
            </a:r>
            <a:r>
              <a:rPr lang="en-GB" altLang="fr-FR" sz="1800" dirty="0"/>
              <a:t> med </a:t>
            </a:r>
            <a:r>
              <a:rPr lang="en-GB" altLang="fr-FR" sz="1800" dirty="0" err="1"/>
              <a:t>en</a:t>
            </a:r>
            <a:r>
              <a:rPr lang="en-GB" altLang="fr-FR" sz="1800" dirty="0"/>
              <a:t> </a:t>
            </a:r>
            <a:r>
              <a:rPr lang="en-GB" altLang="fr-FR" sz="1800" dirty="0" err="1"/>
              <a:t>række</a:t>
            </a:r>
            <a:r>
              <a:rPr lang="en-GB" altLang="fr-FR" sz="1800" dirty="0"/>
              <a:t> </a:t>
            </a:r>
            <a:r>
              <a:rPr lang="en-GB" altLang="fr-FR" sz="1800" dirty="0" err="1"/>
              <a:t>forskellige</a:t>
            </a:r>
            <a:r>
              <a:rPr lang="en-GB" altLang="fr-FR" sz="1800" dirty="0"/>
              <a:t> </a:t>
            </a:r>
            <a:r>
              <a:rPr lang="en-GB" altLang="fr-FR" sz="1800" dirty="0" err="1"/>
              <a:t>mælkesyrebakterier</a:t>
            </a:r>
            <a:r>
              <a:rPr lang="en-GB" altLang="fr-FR" sz="1800" dirty="0"/>
              <a:t> (</a:t>
            </a:r>
            <a:r>
              <a:rPr lang="en-GB" altLang="fr-FR" sz="1800" i="1" dirty="0"/>
              <a:t>Lactococcus</a:t>
            </a:r>
            <a:r>
              <a:rPr lang="en-GB" altLang="fr-FR" sz="1800" dirty="0"/>
              <a:t>, </a:t>
            </a:r>
            <a:r>
              <a:rPr lang="en-GB" altLang="fr-FR" sz="1800" i="1" dirty="0"/>
              <a:t>Lactobacillus</a:t>
            </a:r>
            <a:r>
              <a:rPr lang="en-GB" altLang="fr-FR" sz="1800" dirty="0"/>
              <a:t> </a:t>
            </a:r>
            <a:r>
              <a:rPr lang="en-GB" altLang="fr-FR" sz="1800" dirty="0" err="1"/>
              <a:t>eller</a:t>
            </a:r>
            <a:r>
              <a:rPr lang="en-GB" altLang="fr-FR" sz="1800" dirty="0"/>
              <a:t> </a:t>
            </a:r>
            <a:r>
              <a:rPr lang="en-GB" altLang="fr-FR" sz="1800" i="1" dirty="0"/>
              <a:t>Streptococcus</a:t>
            </a:r>
            <a:r>
              <a:rPr lang="en-GB" altLang="fr-FR" sz="1800" dirty="0"/>
              <a:t> spp.), men </a:t>
            </a:r>
            <a:r>
              <a:rPr lang="en-GB" altLang="fr-FR" sz="1800" dirty="0" err="1"/>
              <a:t>kan</a:t>
            </a:r>
            <a:r>
              <a:rPr lang="en-GB" altLang="fr-FR" sz="1800" dirty="0"/>
              <a:t> </a:t>
            </a:r>
            <a:r>
              <a:rPr lang="en-GB" altLang="fr-FR" sz="1800" dirty="0" err="1"/>
              <a:t>også</a:t>
            </a:r>
            <a:r>
              <a:rPr lang="en-GB" altLang="fr-FR" sz="1800" dirty="0"/>
              <a:t> </a:t>
            </a:r>
            <a:r>
              <a:rPr lang="en-GB" altLang="fr-FR" sz="1800" dirty="0" err="1"/>
              <a:t>indeholde</a:t>
            </a:r>
            <a:r>
              <a:rPr lang="en-GB" altLang="fr-FR" sz="1800" dirty="0"/>
              <a:t> Propionibacterium spp. </a:t>
            </a:r>
            <a:r>
              <a:rPr lang="en-GB" altLang="fr-FR" sz="1800" dirty="0" err="1"/>
              <a:t>som</a:t>
            </a:r>
            <a:r>
              <a:rPr lang="en-GB" altLang="fr-FR" sz="1800" dirty="0"/>
              <a:t> </a:t>
            </a:r>
            <a:r>
              <a:rPr lang="en-GB" altLang="fr-FR" sz="1800" dirty="0" err="1"/>
              <a:t>bruges</a:t>
            </a:r>
            <a:r>
              <a:rPr lang="en-GB" altLang="fr-FR" sz="1800" dirty="0"/>
              <a:t> </a:t>
            </a:r>
            <a:r>
              <a:rPr lang="en-GB" altLang="fr-FR" sz="1800" dirty="0" err="1"/>
              <a:t>i</a:t>
            </a:r>
            <a:r>
              <a:rPr lang="en-GB" altLang="fr-FR" sz="1800" dirty="0"/>
              <a:t> </a:t>
            </a:r>
            <a:r>
              <a:rPr lang="en-GB" altLang="fr-FR" sz="1800" dirty="0" err="1"/>
              <a:t>emmentalerost</a:t>
            </a:r>
            <a:r>
              <a:rPr lang="en-GB" altLang="fr-FR" sz="1800" dirty="0"/>
              <a:t>. Brie, Camembert </a:t>
            </a:r>
            <a:r>
              <a:rPr lang="en-GB" altLang="fr-FR" sz="1800" dirty="0" err="1"/>
              <a:t>og</a:t>
            </a:r>
            <a:r>
              <a:rPr lang="en-GB" altLang="fr-FR" sz="1800" dirty="0"/>
              <a:t> </a:t>
            </a:r>
            <a:r>
              <a:rPr lang="en-GB" altLang="fr-FR" sz="1800" dirty="0" err="1"/>
              <a:t>blåskimmelost</a:t>
            </a:r>
            <a:r>
              <a:rPr lang="en-GB" altLang="fr-FR" sz="1800" dirty="0"/>
              <a:t> er </a:t>
            </a:r>
            <a:r>
              <a:rPr lang="en-GB" altLang="fr-FR" sz="1800" dirty="0" err="1"/>
              <a:t>også</a:t>
            </a:r>
            <a:r>
              <a:rPr lang="en-GB" altLang="fr-FR" sz="1800" dirty="0"/>
              <a:t> </a:t>
            </a:r>
            <a:r>
              <a:rPr lang="en-GB" altLang="fr-FR" sz="1800" dirty="0" err="1"/>
              <a:t>lavet</a:t>
            </a:r>
            <a:r>
              <a:rPr lang="en-GB" altLang="fr-FR" sz="1800" dirty="0"/>
              <a:t> </a:t>
            </a:r>
            <a:r>
              <a:rPr lang="en-GB" altLang="fr-FR" sz="1800" dirty="0" err="1"/>
              <a:t>af</a:t>
            </a:r>
            <a:r>
              <a:rPr lang="en-GB" altLang="fr-FR" sz="1800" dirty="0"/>
              <a:t> </a:t>
            </a:r>
            <a:r>
              <a:rPr lang="en-GB" altLang="fr-FR" sz="1800" i="1" dirty="0"/>
              <a:t>Penicillium</a:t>
            </a:r>
            <a:r>
              <a:rPr lang="en-GB" altLang="fr-FR" sz="1800" dirty="0"/>
              <a:t>-</a:t>
            </a:r>
            <a:r>
              <a:rPr lang="en-GB" altLang="fr-FR" sz="1800" dirty="0" err="1"/>
              <a:t>bakterier</a:t>
            </a:r>
            <a:r>
              <a:rPr lang="en-GB" altLang="fr-FR" sz="1800" dirty="0"/>
              <a:t>.</a:t>
            </a:r>
            <a:endParaRPr lang="da-DK" altLang="fr-FR" sz="1800" dirty="0"/>
          </a:p>
        </p:txBody>
      </p:sp>
      <p:pic>
        <p:nvPicPr>
          <p:cNvPr id="13321" name="Image 27">
            <a:extLst>
              <a:ext uri="{FF2B5EF4-FFF2-40B4-BE49-F238E27FC236}">
                <a16:creationId xmlns:a16="http://schemas.microsoft.com/office/drawing/2014/main" id="{80B98C73-29BB-4E83-AF96-A73C526E310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618" y="1769568"/>
            <a:ext cx="744536" cy="217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a:extLst>
              <a:ext uri="{FF2B5EF4-FFF2-40B4-BE49-F238E27FC236}">
                <a16:creationId xmlns:a16="http://schemas.microsoft.com/office/drawing/2014/main" id="{F27804F9-D10D-4382-99C2-F457F1BC80EB}"/>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132"/>
          <a:stretch/>
        </p:blipFill>
        <p:spPr bwMode="auto">
          <a:xfrm>
            <a:off x="169835" y="3113430"/>
            <a:ext cx="2274982" cy="121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a:extLst>
              <a:ext uri="{FF2B5EF4-FFF2-40B4-BE49-F238E27FC236}">
                <a16:creationId xmlns:a16="http://schemas.microsoft.com/office/drawing/2014/main" id="{08A10CC3-D561-4F6F-9D09-F29D217C578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1767" y="4645586"/>
            <a:ext cx="2719740" cy="180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Image 5">
            <a:extLst>
              <a:ext uri="{FF2B5EF4-FFF2-40B4-BE49-F238E27FC236}">
                <a16:creationId xmlns:a16="http://schemas.microsoft.com/office/drawing/2014/main" id="{3072F04C-F6ED-4BCF-AD39-C9DD1FD5DD0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06" y="1295400"/>
            <a:ext cx="1818132" cy="129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3971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13CD6-B12D-4E97-95ED-E7448AFC29B5}"/>
              </a:ext>
            </a:extLst>
          </p:cNvPr>
          <p:cNvSpPr>
            <a:spLocks noGrp="1"/>
          </p:cNvSpPr>
          <p:nvPr>
            <p:ph type="title" idx="4294967295"/>
          </p:nvPr>
        </p:nvSpPr>
        <p:spPr>
          <a:xfrm>
            <a:off x="165037" y="91465"/>
            <a:ext cx="9069397" cy="1325563"/>
          </a:xfrm>
        </p:spPr>
        <p:txBody>
          <a:bodyPr/>
          <a:lstStyle/>
          <a:p>
            <a:pPr rtl="0" eaLnBrk="1" latinLnBrk="0" hangingPunct="1"/>
            <a:r>
              <a:rPr lang="en-GB" sz="3200" kern="1200" dirty="0" err="1">
                <a:solidFill>
                  <a:srgbClr val="00707C"/>
                </a:solidFill>
                <a:effectLst/>
                <a:latin typeface="Arial" panose="020B0604020202020204" pitchFamily="34" charset="0"/>
                <a:ea typeface="+mn-ea"/>
                <a:cs typeface="Arial" panose="020B0604020202020204" pitchFamily="34" charset="0"/>
              </a:rPr>
              <a:t>Flere</a:t>
            </a:r>
            <a:r>
              <a:rPr lang="en-GB" sz="3200" kern="1200" dirty="0">
                <a:solidFill>
                  <a:srgbClr val="00707C"/>
                </a:solidFill>
                <a:effectLst/>
                <a:latin typeface="Arial" panose="020B0604020202020204" pitchFamily="34" charset="0"/>
                <a:ea typeface="+mn-ea"/>
                <a:cs typeface="Arial" panose="020B0604020202020204" pitchFamily="34" charset="0"/>
              </a:rPr>
              <a:t> </a:t>
            </a:r>
            <a:r>
              <a:rPr lang="en-GB" sz="3200" kern="1200" dirty="0" err="1">
                <a:solidFill>
                  <a:srgbClr val="00707C"/>
                </a:solidFill>
                <a:effectLst/>
                <a:latin typeface="Arial" panose="020B0604020202020204" pitchFamily="34" charset="0"/>
                <a:ea typeface="+mn-ea"/>
                <a:cs typeface="Arial" panose="020B0604020202020204" pitchFamily="34" charset="0"/>
              </a:rPr>
              <a:t>eksempler</a:t>
            </a:r>
            <a:r>
              <a:rPr lang="en-GB" sz="3200" kern="1200" dirty="0">
                <a:solidFill>
                  <a:srgbClr val="00707C"/>
                </a:solidFill>
                <a:effectLst/>
                <a:latin typeface="Arial" panose="020B0604020202020204" pitchFamily="34" charset="0"/>
                <a:ea typeface="+mn-ea"/>
                <a:cs typeface="Arial" panose="020B0604020202020204" pitchFamily="34" charset="0"/>
              </a:rPr>
              <a:t> </a:t>
            </a:r>
            <a:r>
              <a:rPr lang="en-GB" sz="3200" kern="1200" dirty="0" err="1">
                <a:solidFill>
                  <a:srgbClr val="00707C"/>
                </a:solidFill>
                <a:effectLst/>
                <a:latin typeface="Arial" panose="020B0604020202020204" pitchFamily="34" charset="0"/>
                <a:ea typeface="+mn-ea"/>
                <a:cs typeface="Arial" panose="020B0604020202020204" pitchFamily="34" charset="0"/>
              </a:rPr>
              <a:t>på</a:t>
            </a:r>
            <a:r>
              <a:rPr lang="en-GB" sz="3200" kern="1200" dirty="0">
                <a:solidFill>
                  <a:srgbClr val="00707C"/>
                </a:solidFill>
                <a:effectLst/>
                <a:latin typeface="Arial" panose="020B0604020202020204" pitchFamily="34" charset="0"/>
                <a:ea typeface="+mn-ea"/>
                <a:cs typeface="Arial" panose="020B0604020202020204" pitchFamily="34" charset="0"/>
              </a:rPr>
              <a:t> </a:t>
            </a:r>
            <a:r>
              <a:rPr lang="en-GB" sz="3200" kern="1200" dirty="0" err="1">
                <a:solidFill>
                  <a:srgbClr val="00707C"/>
                </a:solidFill>
                <a:effectLst/>
                <a:latin typeface="Arial" panose="020B0604020202020204" pitchFamily="34" charset="0"/>
                <a:ea typeface="+mn-ea"/>
                <a:cs typeface="Arial" panose="020B0604020202020204" pitchFamily="34" charset="0"/>
              </a:rPr>
              <a:t>gavnlige</a:t>
            </a:r>
            <a:r>
              <a:rPr lang="en-GB" sz="3200" kern="1200" dirty="0">
                <a:solidFill>
                  <a:srgbClr val="00707C"/>
                </a:solidFill>
                <a:effectLst/>
                <a:latin typeface="Arial" panose="020B0604020202020204" pitchFamily="34" charset="0"/>
                <a:ea typeface="+mn-ea"/>
                <a:cs typeface="Arial" panose="020B0604020202020204" pitchFamily="34" charset="0"/>
              </a:rPr>
              <a:t> </a:t>
            </a:r>
            <a:r>
              <a:rPr lang="en-GB" sz="3200" kern="1200" dirty="0" err="1">
                <a:solidFill>
                  <a:srgbClr val="00707C"/>
                </a:solidFill>
                <a:effectLst/>
                <a:latin typeface="Arial" panose="020B0604020202020204" pitchFamily="34" charset="0"/>
                <a:ea typeface="+mn-ea"/>
                <a:cs typeface="Arial" panose="020B0604020202020204" pitchFamily="34" charset="0"/>
              </a:rPr>
              <a:t>mikroorganismer</a:t>
            </a:r>
            <a:endParaRPr lang="en-GB" sz="3200" dirty="0"/>
          </a:p>
        </p:txBody>
      </p:sp>
      <p:sp>
        <p:nvSpPr>
          <p:cNvPr id="14338" name="ZoneTexte 1">
            <a:extLst>
              <a:ext uri="{FF2B5EF4-FFF2-40B4-BE49-F238E27FC236}">
                <a16:creationId xmlns:a16="http://schemas.microsoft.com/office/drawing/2014/main" id="{7F43EC46-CD4C-412F-9985-2F1FE7751913}"/>
              </a:ext>
            </a:extLst>
          </p:cNvPr>
          <p:cNvSpPr txBox="1">
            <a:spLocks noChangeArrowheads="1"/>
          </p:cNvSpPr>
          <p:nvPr/>
        </p:nvSpPr>
        <p:spPr bwMode="auto">
          <a:xfrm>
            <a:off x="2613081" y="778157"/>
            <a:ext cx="5865261"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icrosoft Sans Serif" panose="020B0604020202020204" pitchFamily="34" charset="0"/>
              </a:defRPr>
            </a:lvl1pPr>
            <a:lvl2pPr marL="742950" indent="-285750">
              <a:defRPr>
                <a:solidFill>
                  <a:schemeClr val="tx1"/>
                </a:solidFill>
                <a:latin typeface="Microsoft Sans Serif" panose="020B0604020202020204" pitchFamily="34" charset="0"/>
              </a:defRPr>
            </a:lvl2pPr>
            <a:lvl3pPr marL="1143000" indent="-228600">
              <a:defRPr>
                <a:solidFill>
                  <a:schemeClr val="tx1"/>
                </a:solidFill>
                <a:latin typeface="Microsoft Sans Serif" panose="020B0604020202020204" pitchFamily="34" charset="0"/>
              </a:defRPr>
            </a:lvl3pPr>
            <a:lvl4pPr marL="1600200" indent="-228600">
              <a:defRPr>
                <a:solidFill>
                  <a:schemeClr val="tx1"/>
                </a:solidFill>
                <a:latin typeface="Microsoft Sans Serif" panose="020B0604020202020204" pitchFamily="34" charset="0"/>
              </a:defRPr>
            </a:lvl4pPr>
            <a:lvl5pPr marL="2057400" indent="-228600">
              <a:defRPr>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a:solidFill>
                  <a:schemeClr val="tx1"/>
                </a:solidFill>
                <a:latin typeface="Microsoft Sans Serif" panose="020B0604020202020204" pitchFamily="34" charset="0"/>
              </a:defRPr>
            </a:lvl9pPr>
          </a:lstStyle>
          <a:p>
            <a:pPr defTabSz="685800" fontAlgn="base">
              <a:spcBef>
                <a:spcPct val="0"/>
              </a:spcBef>
              <a:spcAft>
                <a:spcPct val="0"/>
              </a:spcAft>
            </a:pPr>
            <a:endParaRPr lang="en-GB" altLang="fr-FR" sz="1800" dirty="0"/>
          </a:p>
          <a:p>
            <a:pPr defTabSz="685800" fontAlgn="base">
              <a:spcBef>
                <a:spcPct val="0"/>
              </a:spcBef>
              <a:spcAft>
                <a:spcPct val="0"/>
              </a:spcAft>
            </a:pPr>
            <a:r>
              <a:rPr lang="en-GB" altLang="fr-FR" sz="1800" dirty="0"/>
              <a:t>Mange </a:t>
            </a:r>
            <a:r>
              <a:rPr lang="en-GB" altLang="fr-FR" sz="1800" dirty="0" err="1"/>
              <a:t>populære</a:t>
            </a:r>
            <a:r>
              <a:rPr lang="en-GB" altLang="fr-FR" sz="1800" dirty="0"/>
              <a:t> </a:t>
            </a:r>
            <a:r>
              <a:rPr lang="en-GB" altLang="fr-FR" sz="1800" dirty="0" err="1"/>
              <a:t>grøntsagsretter</a:t>
            </a:r>
            <a:r>
              <a:rPr lang="en-GB" altLang="fr-FR" sz="1800" dirty="0"/>
              <a:t>, </a:t>
            </a:r>
            <a:r>
              <a:rPr lang="en-GB" altLang="fr-FR" sz="1800" dirty="0" err="1"/>
              <a:t>såsom</a:t>
            </a:r>
            <a:r>
              <a:rPr lang="en-GB" altLang="fr-FR" sz="1800" dirty="0"/>
              <a:t> </a:t>
            </a:r>
            <a:r>
              <a:rPr lang="en-GB" altLang="fr-FR" sz="1800" dirty="0" err="1"/>
              <a:t>oliven</a:t>
            </a:r>
            <a:r>
              <a:rPr lang="en-GB" altLang="fr-FR" sz="1800" dirty="0"/>
              <a:t>, kimchi </a:t>
            </a:r>
            <a:r>
              <a:rPr lang="en-GB" altLang="fr-FR" sz="1800" dirty="0" err="1"/>
              <a:t>og</a:t>
            </a:r>
            <a:r>
              <a:rPr lang="en-GB" altLang="fr-FR" sz="1800" dirty="0"/>
              <a:t> </a:t>
            </a:r>
            <a:r>
              <a:rPr lang="en-GB" altLang="fr-FR" sz="1800" dirty="0" err="1"/>
              <a:t>surkål</a:t>
            </a:r>
            <a:r>
              <a:rPr lang="en-GB" altLang="fr-FR" sz="1800" dirty="0"/>
              <a:t> er </a:t>
            </a:r>
            <a:r>
              <a:rPr lang="en-GB" altLang="fr-FR" sz="1800" dirty="0" err="1"/>
              <a:t>fermenteret</a:t>
            </a:r>
            <a:r>
              <a:rPr lang="en-GB" altLang="fr-FR" sz="1800" dirty="0"/>
              <a:t> med </a:t>
            </a:r>
            <a:r>
              <a:rPr lang="en-GB" altLang="fr-FR" sz="1800" dirty="0" err="1"/>
              <a:t>mælkesyrebakterier</a:t>
            </a:r>
            <a:r>
              <a:rPr lang="en-GB" altLang="fr-FR" sz="1800" dirty="0"/>
              <a:t> </a:t>
            </a:r>
            <a:r>
              <a:rPr lang="en-GB" altLang="fr-FR" sz="1800" dirty="0" err="1"/>
              <a:t>af</a:t>
            </a:r>
            <a:r>
              <a:rPr lang="en-GB" altLang="fr-FR" sz="1800" dirty="0"/>
              <a:t> </a:t>
            </a:r>
            <a:r>
              <a:rPr lang="en-GB" altLang="fr-FR" sz="1800" i="1" dirty="0"/>
              <a:t>Lactobacillus</a:t>
            </a:r>
            <a:r>
              <a:rPr lang="en-GB" altLang="fr-FR" sz="1800" dirty="0"/>
              <a:t>-</a:t>
            </a:r>
            <a:r>
              <a:rPr lang="en-GB" altLang="fr-FR" sz="1800" dirty="0" err="1"/>
              <a:t>arten</a:t>
            </a:r>
            <a:endParaRPr lang="en-GB" altLang="fr-FR" sz="1800" dirty="0"/>
          </a:p>
          <a:p>
            <a:pPr defTabSz="685800" fontAlgn="base">
              <a:spcBef>
                <a:spcPct val="0"/>
              </a:spcBef>
              <a:spcAft>
                <a:spcPct val="0"/>
              </a:spcAft>
            </a:pPr>
            <a:endParaRPr lang="da-DK" altLang="fr-FR" sz="1800" dirty="0"/>
          </a:p>
          <a:p>
            <a:pPr defTabSz="685800" fontAlgn="base">
              <a:spcBef>
                <a:spcPct val="0"/>
              </a:spcBef>
              <a:spcAft>
                <a:spcPct val="0"/>
              </a:spcAft>
            </a:pPr>
            <a:r>
              <a:rPr lang="da-DK" altLang="fr-FR" sz="1800" dirty="0"/>
              <a:t> Fermenterede, traditionelle pølser, såsom salami, laves også med mælkesyrebakterier som syrer, men også andre mikroorganismer som koagulase-negative stafylokokker</a:t>
            </a:r>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r>
              <a:rPr lang="da-DK" altLang="fr-FR" sz="1800" dirty="0"/>
              <a:t> Sojasovs er et resultat af skimmelsvampen (</a:t>
            </a:r>
            <a:r>
              <a:rPr lang="da-DK" altLang="fr-FR" sz="1800" i="1" dirty="0"/>
              <a:t>Aspergillus oryzae</a:t>
            </a:r>
            <a:r>
              <a:rPr lang="da-DK" altLang="fr-FR" sz="1800" dirty="0"/>
              <a:t>). Fremstilles af fermenterede sojabønner, der fermenteres yderligere med gær</a:t>
            </a:r>
            <a:endParaRPr lang="en-GB" altLang="fr-FR" sz="1800" dirty="0"/>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endParaRPr lang="en-GB" altLang="fr-FR" dirty="0">
              <a:solidFill>
                <a:srgbClr val="00707C"/>
              </a:solidFill>
            </a:endParaRPr>
          </a:p>
        </p:txBody>
      </p:sp>
      <p:sp>
        <p:nvSpPr>
          <p:cNvPr id="7" name="TextBox 6">
            <a:extLst>
              <a:ext uri="{FF2B5EF4-FFF2-40B4-BE49-F238E27FC236}">
                <a16:creationId xmlns:a16="http://schemas.microsoft.com/office/drawing/2014/main" id="{FFEFCF78-2A4B-4773-A58D-EE9D28093FF5}"/>
              </a:ext>
            </a:extLst>
          </p:cNvPr>
          <p:cNvSpPr txBox="1"/>
          <p:nvPr/>
        </p:nvSpPr>
        <p:spPr>
          <a:xfrm>
            <a:off x="2205095" y="4792601"/>
            <a:ext cx="5343409" cy="2308324"/>
          </a:xfrm>
          <a:prstGeom prst="rect">
            <a:avLst/>
          </a:prstGeom>
          <a:noFill/>
        </p:spPr>
        <p:txBody>
          <a:bodyPr wrap="square" rtlCol="0">
            <a:spAutoFit/>
          </a:bodyPr>
          <a:lstStyle/>
          <a:p>
            <a:pPr defTabSz="685800" eaLnBrk="0" fontAlgn="base" hangingPunct="0">
              <a:spcBef>
                <a:spcPct val="0"/>
              </a:spcBef>
              <a:spcAft>
                <a:spcPct val="0"/>
              </a:spcAft>
            </a:pPr>
            <a:r>
              <a:rPr lang="en-GB" altLang="fr-FR" sz="1800" dirty="0" err="1"/>
              <a:t>Japansk</a:t>
            </a:r>
            <a:r>
              <a:rPr lang="en-GB" altLang="fr-FR" sz="1800" dirty="0"/>
              <a:t> "Natto" (</a:t>
            </a:r>
            <a:r>
              <a:rPr lang="en-GB" altLang="fr-FR" sz="1800" dirty="0" err="1"/>
              <a:t>fermenterede</a:t>
            </a:r>
            <a:r>
              <a:rPr lang="en-GB" altLang="fr-FR" sz="1800" dirty="0"/>
              <a:t> </a:t>
            </a:r>
            <a:r>
              <a:rPr lang="en-GB" altLang="fr-FR" sz="1800" dirty="0" err="1"/>
              <a:t>sojabønner</a:t>
            </a:r>
            <a:r>
              <a:rPr lang="en-GB" altLang="fr-FR" sz="1800" dirty="0"/>
              <a:t>) er </a:t>
            </a:r>
            <a:r>
              <a:rPr lang="en-GB" altLang="fr-FR" sz="1800" dirty="0" err="1"/>
              <a:t>lavet</a:t>
            </a:r>
            <a:r>
              <a:rPr lang="en-GB" altLang="fr-FR" sz="1800" dirty="0"/>
              <a:t> med </a:t>
            </a:r>
            <a:r>
              <a:rPr lang="en-GB" altLang="fr-FR" sz="1800" i="1" dirty="0"/>
              <a:t>Bacillus</a:t>
            </a:r>
            <a:r>
              <a:rPr lang="en-GB" altLang="fr-FR" sz="1800" dirty="0"/>
              <a:t> </a:t>
            </a:r>
            <a:r>
              <a:rPr lang="en-GB" altLang="fr-FR" sz="1800" dirty="0" err="1"/>
              <a:t>spp</a:t>
            </a:r>
            <a:r>
              <a:rPr lang="en-GB" altLang="fr-FR" sz="1800" dirty="0"/>
              <a:t>, </a:t>
            </a:r>
            <a:r>
              <a:rPr lang="en-GB" altLang="fr-FR" sz="1800" dirty="0" err="1"/>
              <a:t>og</a:t>
            </a:r>
            <a:r>
              <a:rPr lang="en-GB" altLang="fr-FR" sz="1800" dirty="0"/>
              <a:t> </a:t>
            </a:r>
            <a:r>
              <a:rPr lang="en-GB" altLang="fr-FR" sz="1800" dirty="0" err="1"/>
              <a:t>har</a:t>
            </a:r>
            <a:r>
              <a:rPr lang="en-GB" altLang="fr-FR" sz="1800" dirty="0"/>
              <a:t> </a:t>
            </a:r>
            <a:r>
              <a:rPr lang="en-GB" altLang="fr-FR" sz="1800" dirty="0" err="1"/>
              <a:t>en</a:t>
            </a:r>
            <a:r>
              <a:rPr lang="en-GB" altLang="fr-FR" sz="1800" dirty="0"/>
              <a:t> </a:t>
            </a:r>
            <a:r>
              <a:rPr lang="en-GB" altLang="fr-FR" sz="1800" dirty="0" err="1"/>
              <a:t>klæbrig</a:t>
            </a:r>
            <a:r>
              <a:rPr lang="en-GB" altLang="fr-FR" sz="1800" dirty="0"/>
              <a:t> </a:t>
            </a:r>
            <a:r>
              <a:rPr lang="en-GB" altLang="fr-FR" sz="1800" dirty="0" err="1"/>
              <a:t>og</a:t>
            </a:r>
            <a:r>
              <a:rPr lang="en-GB" altLang="fr-FR" sz="1800" dirty="0"/>
              <a:t> </a:t>
            </a:r>
            <a:r>
              <a:rPr lang="en-GB" altLang="fr-FR" sz="1800" dirty="0" err="1"/>
              <a:t>trævlet</a:t>
            </a:r>
            <a:r>
              <a:rPr lang="en-GB" altLang="fr-FR" sz="1800" dirty="0"/>
              <a:t> </a:t>
            </a:r>
            <a:r>
              <a:rPr lang="en-GB" altLang="fr-FR" sz="1800" dirty="0" err="1"/>
              <a:t>struktur</a:t>
            </a:r>
            <a:r>
              <a:rPr lang="en-GB" altLang="fr-FR" sz="1800" dirty="0"/>
              <a:t>. Disse </a:t>
            </a:r>
            <a:r>
              <a:rPr lang="en-GB" altLang="fr-FR" sz="1800" dirty="0" err="1"/>
              <a:t>bakterier</a:t>
            </a:r>
            <a:r>
              <a:rPr lang="en-GB" altLang="fr-FR" sz="1800" dirty="0"/>
              <a:t> </a:t>
            </a:r>
            <a:r>
              <a:rPr lang="en-GB" altLang="fr-FR" sz="1800" dirty="0" err="1"/>
              <a:t>har</a:t>
            </a:r>
            <a:r>
              <a:rPr lang="en-GB" altLang="fr-FR" sz="1800" dirty="0"/>
              <a:t> </a:t>
            </a:r>
            <a:r>
              <a:rPr lang="en-GB" altLang="fr-FR" sz="1800" dirty="0" err="1"/>
              <a:t>en</a:t>
            </a:r>
            <a:r>
              <a:rPr lang="en-GB" altLang="fr-FR" sz="1800" dirty="0"/>
              <a:t> </a:t>
            </a:r>
            <a:r>
              <a:rPr lang="en-GB" altLang="fr-FR" sz="1800" dirty="0" err="1"/>
              <a:t>stærk</a:t>
            </a:r>
            <a:r>
              <a:rPr lang="en-GB" altLang="fr-FR" sz="1800" dirty="0"/>
              <a:t> </a:t>
            </a:r>
            <a:r>
              <a:rPr lang="en-GB" altLang="fr-FR" sz="1800" dirty="0" err="1"/>
              <a:t>og</a:t>
            </a:r>
            <a:r>
              <a:rPr lang="en-GB" altLang="fr-FR" sz="1800" dirty="0"/>
              <a:t> </a:t>
            </a:r>
            <a:r>
              <a:rPr lang="en-GB" altLang="fr-FR" sz="1800" dirty="0" err="1"/>
              <a:t>skarp</a:t>
            </a:r>
            <a:r>
              <a:rPr lang="en-GB" altLang="fr-FR" sz="1800" dirty="0"/>
              <a:t> </a:t>
            </a:r>
            <a:r>
              <a:rPr lang="en-GB" altLang="fr-FR" sz="1800" dirty="0" err="1"/>
              <a:t>lugt</a:t>
            </a:r>
            <a:endParaRPr lang="en-GB" altLang="fr-FR" sz="1800" dirty="0"/>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r>
              <a:rPr lang="da-DK" altLang="fr-FR" sz="1800" dirty="0"/>
              <a:t> Nigeriansk "Ugba" er lavet af fermenterede oliebønnefrø</a:t>
            </a:r>
            <a:endParaRPr lang="en-GB" altLang="fr-FR" dirty="0">
              <a:solidFill>
                <a:srgbClr val="00707C"/>
              </a:solidFill>
            </a:endParaRPr>
          </a:p>
          <a:p>
            <a:pPr defTabSz="685800" eaLnBrk="0" fontAlgn="base" hangingPunct="0">
              <a:spcBef>
                <a:spcPct val="0"/>
              </a:spcBef>
              <a:spcAft>
                <a:spcPct val="0"/>
              </a:spcAft>
            </a:pPr>
            <a:endParaRPr lang="en-GB" altLang="fr-FR" dirty="0">
              <a:solidFill>
                <a:srgbClr val="00707C"/>
              </a:solidFill>
            </a:endParaRPr>
          </a:p>
          <a:p>
            <a:pPr defTabSz="685800" eaLnBrk="0" fontAlgn="base" hangingPunct="0">
              <a:spcBef>
                <a:spcPct val="0"/>
              </a:spcBef>
              <a:spcAft>
                <a:spcPct val="0"/>
              </a:spcAft>
            </a:pPr>
            <a:endParaRPr lang="en-GB" altLang="fr-FR" dirty="0">
              <a:solidFill>
                <a:srgbClr val="00707C"/>
              </a:solidFill>
            </a:endParaRPr>
          </a:p>
        </p:txBody>
      </p:sp>
      <p:pic>
        <p:nvPicPr>
          <p:cNvPr id="14341" name="Picture 2">
            <a:extLst>
              <a:ext uri="{FF2B5EF4-FFF2-40B4-BE49-F238E27FC236}">
                <a16:creationId xmlns:a16="http://schemas.microsoft.com/office/drawing/2014/main" id="{E8F0DDF2-77CC-4F8D-AB46-B8BBF4827DF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397" y="5348953"/>
            <a:ext cx="1821603" cy="136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a:extLst>
              <a:ext uri="{FF2B5EF4-FFF2-40B4-BE49-F238E27FC236}">
                <a16:creationId xmlns:a16="http://schemas.microsoft.com/office/drawing/2014/main" id="{D4896EBC-0B0E-4291-9276-4E44BC6CD96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11" y="3276600"/>
            <a:ext cx="2168999" cy="154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a:extLst>
              <a:ext uri="{FF2B5EF4-FFF2-40B4-BE49-F238E27FC236}">
                <a16:creationId xmlns:a16="http://schemas.microsoft.com/office/drawing/2014/main" id="{E89E25FF-B3F7-4D05-A8F0-EE027EB989C7}"/>
              </a:ext>
              <a:ext uri="{C183D7F6-B498-43B3-948B-1728B52AA6E4}">
                <adec:decorative xmlns:adec="http://schemas.microsoft.com/office/drawing/2017/decorative" val="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96270" y="1069700"/>
            <a:ext cx="1996812" cy="199796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Image 2">
            <a:extLst>
              <a:ext uri="{FF2B5EF4-FFF2-40B4-BE49-F238E27FC236}">
                <a16:creationId xmlns:a16="http://schemas.microsoft.com/office/drawing/2014/main" id="{ABFA9D2A-9C07-41F2-AB91-0951BD6C9A7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86" y="4953000"/>
            <a:ext cx="1679972" cy="178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a:extLst>
              <a:ext uri="{FF2B5EF4-FFF2-40B4-BE49-F238E27FC236}">
                <a16:creationId xmlns:a16="http://schemas.microsoft.com/office/drawing/2014/main" id="{78D31337-E267-45FA-A60E-224219505189}"/>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9638" y="4167992"/>
            <a:ext cx="1514272" cy="104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219460"/>
      </p:ext>
    </p:extLst>
  </p:cSld>
  <p:clrMapOvr>
    <a:masterClrMapping/>
  </p:clrMapOvr>
  <p:transition spd="med">
    <p:fade/>
  </p:transition>
</p:sld>
</file>

<file path=ppt/theme/theme1.xml><?xml version="1.0" encoding="utf-8"?>
<a:theme xmlns:a="http://schemas.openxmlformats.org/drawingml/2006/main" name="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0E7BD821-AD58-45A2-853D-2D05F1CDADEF}" vid="{46F10311-8BDC-4967-99B2-F1F5E286CD84}"/>
    </a:ext>
  </a:extLst>
</a:theme>
</file>

<file path=ppt/theme/theme2.xml><?xml version="1.0" encoding="utf-8"?>
<a:theme xmlns:a="http://schemas.openxmlformats.org/drawingml/2006/main" name="SafeConsume">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Consume" id="{0188CC1F-D56D-4A61-AD1B-C933E444A180}" vid="{8EC9778A-D912-4704-96FB-156D110E01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09750E-79B5-47BA-AB97-9C25F3EE8A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840AB9-F030-49D6-A446-DA64FB4CECD9}">
  <ds:schemaRefs>
    <ds:schemaRef ds:uri="http://schemas.microsoft.com/sharepoint/v3/contenttype/forms"/>
  </ds:schemaRefs>
</ds:datastoreItem>
</file>

<file path=customXml/itemProps3.xml><?xml version="1.0" encoding="utf-8"?>
<ds:datastoreItem xmlns:ds="http://schemas.openxmlformats.org/officeDocument/2006/customXml" ds:itemID="{50DB6122-A735-4940-9A99-13FDC8AF7AB3}">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1fb14ad6-309a-489a-a37a-efadb6fb7c1d"/>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safeconsume</Template>
  <TotalTime>4240</TotalTime>
  <Words>1523</Words>
  <Application>Microsoft Office PowerPoint</Application>
  <PresentationFormat>On-screen Show (4:3)</PresentationFormat>
  <Paragraphs>136</Paragraphs>
  <Slides>12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Georgia</vt:lpstr>
      <vt:lpstr>Microsoft Sans Serif</vt:lpstr>
      <vt:lpstr>Wingdings</vt:lpstr>
      <vt:lpstr>Tema1</vt:lpstr>
      <vt:lpstr>SafeConsume</vt:lpstr>
      <vt:lpstr>Fødevarehygiejne &amp; -sikkerhed     Mikroorganismer i fødevarer </vt:lpstr>
      <vt:lpstr>Læringsmål</vt:lpstr>
      <vt:lpstr>Fødevarebåren sygdom (Madforgiftning)</vt:lpstr>
      <vt:lpstr>Mikroorganismer </vt:lpstr>
      <vt:lpstr> Mikroorganismernes kendetegn </vt:lpstr>
      <vt:lpstr> Sporer</vt:lpstr>
      <vt:lpstr>Er mikroorganismer altid skadelige?</vt:lpstr>
      <vt:lpstr>Eksempler på nyttige mikroorganismer</vt:lpstr>
      <vt:lpstr>Flere eksempler på gavnlige mikroorganismer</vt:lpstr>
      <vt:lpstr>Casestudie: en  fortælling til eftertanke</vt:lpstr>
      <vt:lpstr>Ekstra øvelse – top 5 mikroorganismer</vt:lpstr>
      <vt:lpstr>Gruppeopgave – top 5 mikroorganismer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Hayes</dc:creator>
  <cp:lastModifiedBy>Liam Clayton</cp:lastModifiedBy>
  <cp:revision>126</cp:revision>
  <cp:lastPrinted>2019-08-20T15:09:19Z</cp:lastPrinted>
  <dcterms:created xsi:type="dcterms:W3CDTF">2019-08-14T11:34:53Z</dcterms:created>
  <dcterms:modified xsi:type="dcterms:W3CDTF">2022-12-19T12:23:03Z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