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3"/>
  </p:notesMasterIdLst>
  <p:handoutMasterIdLst>
    <p:handoutMasterId r:id="rId14"/>
  </p:handoutMasterIdLst>
  <p:sldIdLst>
    <p:sldId id="261" r:id="rId2"/>
    <p:sldId id="272" r:id="rId3"/>
    <p:sldId id="262" r:id="rId4"/>
    <p:sldId id="270" r:id="rId5"/>
    <p:sldId id="271" r:id="rId6"/>
    <p:sldId id="273" r:id="rId7"/>
    <p:sldId id="274" r:id="rId8"/>
    <p:sldId id="267" r:id="rId9"/>
    <p:sldId id="268" r:id="rId10"/>
    <p:sldId id="275" r:id="rId11"/>
    <p:sldId id="277"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9CCFF"/>
    <a:srgbClr val="33CCFF"/>
    <a:srgbClr val="66CCFF"/>
    <a:srgbClr val="6488C8"/>
    <a:srgbClr val="1F497D"/>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9CC3F-22CE-452B-8600-0C5F43FE750F}" v="8" dt="2022-11-01T14:27:58.2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97" autoAdjust="0"/>
  </p:normalViewPr>
  <p:slideViewPr>
    <p:cSldViewPr>
      <p:cViewPr varScale="1">
        <p:scale>
          <a:sx n="86" d="100"/>
          <a:sy n="86" d="100"/>
        </p:scale>
        <p:origin x="-696" y="-96"/>
      </p:cViewPr>
      <p:guideLst>
        <p:guide orient="horz" pos="2160"/>
        <p:guide pos="2880"/>
      </p:guideLst>
    </p:cSldViewPr>
  </p:slideViewPr>
  <p:outlineViewPr>
    <p:cViewPr>
      <p:scale>
        <a:sx n="33" d="100"/>
        <a:sy n="33" d="100"/>
      </p:scale>
      <p:origin x="0" y="-197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5/10/relationships/revisionInfo" Target="revisionInfo.xml"/><Relationship Id="rId21"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B8D9CC3F-22CE-452B-8600-0C5F43FE750F}"/>
    <pc:docChg chg="modSld">
      <pc:chgData name="virginie Hugues" userId="f5ff6c274e13bc49" providerId="LiveId" clId="{B8D9CC3F-22CE-452B-8600-0C5F43FE750F}" dt="2022-11-01T14:27:58.249" v="7" actId="14100"/>
      <pc:docMkLst>
        <pc:docMk/>
      </pc:docMkLst>
      <pc:sldChg chg="modSp">
        <pc:chgData name="virginie Hugues" userId="f5ff6c274e13bc49" providerId="LiveId" clId="{B8D9CC3F-22CE-452B-8600-0C5F43FE750F}" dt="2022-11-01T14:27:58.249" v="7" actId="14100"/>
        <pc:sldMkLst>
          <pc:docMk/>
          <pc:sldMk cId="0" sldId="275"/>
        </pc:sldMkLst>
        <pc:spChg chg="mod">
          <ac:chgData name="virginie Hugues" userId="f5ff6c274e13bc49" providerId="LiveId" clId="{B8D9CC3F-22CE-452B-8600-0C5F43FE750F}" dt="2022-11-01T14:27:58.249" v="7" actId="14100"/>
          <ac:spMkLst>
            <pc:docMk/>
            <pc:sldMk cId="0" sldId="275"/>
            <ac:spMk id="37896" creationId="{1A521F64-C836-4949-8B3A-B43D7B3BC78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FC52E892-BBAD-40F1-9684-EA8331D386D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ヒラギノ角ゴ Pro W3"/>
                <a:cs typeface="ヒラギノ角ゴ Pro W3"/>
              </a:defRPr>
            </a:lvl1pPr>
          </a:lstStyle>
          <a:p>
            <a:pPr>
              <a:defRPr/>
            </a:pPr>
            <a:endParaRPr lang="fr-FR"/>
          </a:p>
        </p:txBody>
      </p:sp>
      <p:sp>
        <p:nvSpPr>
          <p:cNvPr id="26627" name="Rectangle 3">
            <a:extLst>
              <a:ext uri="{FF2B5EF4-FFF2-40B4-BE49-F238E27FC236}">
                <a16:creationId xmlns:a16="http://schemas.microsoft.com/office/drawing/2014/main" xmlns="" id="{20184B0D-960C-4104-8A65-EBD261B66128}"/>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ヒラギノ角ゴ Pro W3" charset="-128"/>
                <a:cs typeface="+mn-cs"/>
              </a:defRPr>
            </a:lvl1pPr>
          </a:lstStyle>
          <a:p>
            <a:pPr>
              <a:defRPr/>
            </a:pPr>
            <a:fld id="{A8AFBB0E-B808-430A-A0E0-8FB29028877E}" type="datetimeFigureOut">
              <a:rPr lang="fr-FR" altLang="fr-FR"/>
              <a:pPr>
                <a:defRPr/>
              </a:pPr>
              <a:t>28/11/22</a:t>
            </a:fld>
            <a:endParaRPr lang="fr-FR" altLang="fr-FR"/>
          </a:p>
        </p:txBody>
      </p:sp>
      <p:sp>
        <p:nvSpPr>
          <p:cNvPr id="26628" name="Rectangle 4">
            <a:extLst>
              <a:ext uri="{FF2B5EF4-FFF2-40B4-BE49-F238E27FC236}">
                <a16:creationId xmlns:a16="http://schemas.microsoft.com/office/drawing/2014/main" xmlns="" id="{B3346C30-3E02-4342-8F0D-58B778AD621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ヒラギノ角ゴ Pro W3"/>
                <a:cs typeface="ヒラギノ角ゴ Pro W3"/>
              </a:defRPr>
            </a:lvl1pPr>
          </a:lstStyle>
          <a:p>
            <a:pPr>
              <a:defRPr/>
            </a:pPr>
            <a:endParaRPr lang="fr-FR"/>
          </a:p>
        </p:txBody>
      </p:sp>
      <p:sp>
        <p:nvSpPr>
          <p:cNvPr id="26629" name="Rectangle 5">
            <a:extLst>
              <a:ext uri="{FF2B5EF4-FFF2-40B4-BE49-F238E27FC236}">
                <a16:creationId xmlns:a16="http://schemas.microsoft.com/office/drawing/2014/main" xmlns="" id="{1AE09C84-F085-4AB1-96BA-CF0C32EC4256}"/>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29EAD34-1FF5-4480-AFDA-A24FDAE8EB4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C1B9CA5-95C2-4272-8BFE-20B389A229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7003D153-44AB-4F9B-B07D-41E8805F715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ヒラギノ角ゴ Pro W3" charset="-128"/>
                <a:cs typeface="+mn-cs"/>
              </a:defRPr>
            </a:lvl1pPr>
          </a:lstStyle>
          <a:p>
            <a:pPr>
              <a:defRPr/>
            </a:pPr>
            <a:fld id="{A68E1113-364C-43E0-B9CE-27F76853ADB8}" type="datetimeFigureOut">
              <a:rPr lang="en-US" altLang="fr-FR"/>
              <a:pPr>
                <a:defRPr/>
              </a:pPr>
              <a:t>28/11/22</a:t>
            </a:fld>
            <a:endParaRPr lang="en-US" altLang="fr-FR"/>
          </a:p>
        </p:txBody>
      </p:sp>
      <p:sp>
        <p:nvSpPr>
          <p:cNvPr id="4" name="Slide Image Placeholder 3">
            <a:extLst>
              <a:ext uri="{FF2B5EF4-FFF2-40B4-BE49-F238E27FC236}">
                <a16:creationId xmlns:a16="http://schemas.microsoft.com/office/drawing/2014/main" xmlns="" id="{D5F2E8DA-C056-41F2-8215-229D5E7B21E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6ECAD5E4-F950-4C14-A931-BADD459D851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D02DABF1-EBCD-4B29-B23E-ACB095FE41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FEFA294E-B6E5-46D3-A067-B008D92AF8D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21E7443-7460-4A4C-BAC2-059DF2A57B33}" type="slidenum">
              <a:rPr lang="en-US" altLang="fr-FR"/>
              <a:pPr/>
              <a:t>‹#›</a:t>
            </a:fld>
            <a:endParaRPr lang="en-US" altLang="fr-FR"/>
          </a:p>
        </p:txBody>
      </p:sp>
    </p:spTree>
    <p:extLst>
      <p:ext uri="{BB962C8B-B14F-4D97-AF65-F5344CB8AC3E}">
        <p14:creationId xmlns:p14="http://schemas.microsoft.com/office/powerpoint/2010/main" val="3657182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1E7443-7460-4A4C-BAC2-059DF2A57B33}" type="slidenum">
              <a:rPr lang="en-US" altLang="fr-FR" smtClean="0"/>
              <a:pPr/>
              <a:t>4</a:t>
            </a:fld>
            <a:endParaRPr lang="en-US" altLang="fr-FR"/>
          </a:p>
        </p:txBody>
      </p:sp>
    </p:spTree>
    <p:extLst>
      <p:ext uri="{BB962C8B-B14F-4D97-AF65-F5344CB8AC3E}">
        <p14:creationId xmlns:p14="http://schemas.microsoft.com/office/powerpoint/2010/main" val="41914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1E7443-7460-4A4C-BAC2-059DF2A57B33}" type="slidenum">
              <a:rPr lang="en-US" altLang="fr-FR" smtClean="0"/>
              <a:pPr/>
              <a:t>6</a:t>
            </a:fld>
            <a:endParaRPr lang="en-US" altLang="fr-FR"/>
          </a:p>
        </p:txBody>
      </p:sp>
    </p:spTree>
    <p:extLst>
      <p:ext uri="{BB962C8B-B14F-4D97-AF65-F5344CB8AC3E}">
        <p14:creationId xmlns:p14="http://schemas.microsoft.com/office/powerpoint/2010/main" val="41434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53A11F0C-CE60-4377-8E7C-C725E7B07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xmlns="" id="{C5658F75-9EA2-424A-B85B-7B756AB359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fr-FR">
              <a:ea typeface="ヒラギノ角ゴ Pro W3"/>
              <a:cs typeface="ヒラギノ角ゴ Pro W3"/>
            </a:endParaRPr>
          </a:p>
        </p:txBody>
      </p:sp>
      <p:sp>
        <p:nvSpPr>
          <p:cNvPr id="23556" name="Slide Number Placeholder 3">
            <a:extLst>
              <a:ext uri="{FF2B5EF4-FFF2-40B4-BE49-F238E27FC236}">
                <a16:creationId xmlns:a16="http://schemas.microsoft.com/office/drawing/2014/main" xmlns="" id="{3DA4D427-E948-4DBE-A318-4B58288B03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23E72683-55DB-4C2A-AE1E-B066B3EC0791}" type="slidenum">
              <a:rPr lang="en-US" altLang="fr-FR"/>
              <a:pPr>
                <a:spcBef>
                  <a:spcPct val="0"/>
                </a:spcBef>
              </a:pPr>
              <a:t>8</a:t>
            </a:fld>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8D9F8C1D-DACB-4C57-B43D-0B18F78128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F3262AC2-C18E-42D0-B4FE-CC89644A3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fr-FR">
              <a:ea typeface="ヒラギノ角ゴ Pro W3"/>
              <a:cs typeface="ヒラギノ角ゴ Pro W3"/>
            </a:endParaRPr>
          </a:p>
        </p:txBody>
      </p:sp>
      <p:sp>
        <p:nvSpPr>
          <p:cNvPr id="24580" name="Slide Number Placeholder 3">
            <a:extLst>
              <a:ext uri="{FF2B5EF4-FFF2-40B4-BE49-F238E27FC236}">
                <a16:creationId xmlns:a16="http://schemas.microsoft.com/office/drawing/2014/main" xmlns="" id="{88EDF555-25ED-42CE-B052-9EAB4A35A1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2B9CEEF0-FCCA-4804-8DC1-D515A29EB3C3}" type="slidenum">
              <a:rPr lang="en-US" altLang="fr-FR"/>
              <a:pPr>
                <a:spcBef>
                  <a:spcPct val="0"/>
                </a:spcBef>
              </a:pPr>
              <a:t>9</a:t>
            </a:fld>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21E7443-7460-4A4C-BAC2-059DF2A57B33}" type="slidenum">
              <a:rPr lang="en-US" altLang="fr-FR" smtClean="0"/>
              <a:pPr/>
              <a:t>10</a:t>
            </a:fld>
            <a:endParaRPr lang="en-US" altLang="fr-FR"/>
          </a:p>
        </p:txBody>
      </p:sp>
    </p:spTree>
    <p:extLst>
      <p:ext uri="{BB962C8B-B14F-4D97-AF65-F5344CB8AC3E}">
        <p14:creationId xmlns:p14="http://schemas.microsoft.com/office/powerpoint/2010/main" val="217344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1A2E8296-BAA6-49A7-93F0-4973A07957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23928" y="2132856"/>
            <a:ext cx="5040560" cy="2084543"/>
          </a:xfrm>
          <a:ln>
            <a:noFill/>
          </a:ln>
        </p:spPr>
        <p:txBody>
          <a:bodyPr anchor="t">
            <a:noAutofit/>
          </a:bodyPr>
          <a:lstStyle>
            <a:lvl1pPr algn="l">
              <a:defRPr sz="4500" baseline="0">
                <a:solidFill>
                  <a:srgbClr val="1F497D"/>
                </a:solidFill>
              </a:defRPr>
            </a:lvl1pPr>
          </a:lstStyle>
          <a:p>
            <a:r>
              <a:rPr lang="en-US" dirty="0"/>
              <a:t>Click to edit Master title style</a:t>
            </a:r>
          </a:p>
        </p:txBody>
      </p:sp>
      <p:sp>
        <p:nvSpPr>
          <p:cNvPr id="3" name="Subtitle 2"/>
          <p:cNvSpPr>
            <a:spLocks noGrp="1"/>
          </p:cNvSpPr>
          <p:nvPr>
            <p:ph type="subTitle" idx="1"/>
          </p:nvPr>
        </p:nvSpPr>
        <p:spPr>
          <a:xfrm>
            <a:off x="3923928" y="4293096"/>
            <a:ext cx="5040560" cy="410344"/>
          </a:xfrm>
        </p:spPr>
        <p:txBody>
          <a:bodyPr anchor="b">
            <a:normAutofit/>
          </a:bodyPr>
          <a:lstStyle>
            <a:lvl1pPr marL="0" indent="0" algn="l">
              <a:spcBef>
                <a:spcPts val="0"/>
              </a:spcBef>
              <a:buNone/>
              <a:defRPr sz="2000" b="0" i="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1345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2CB31B6E-45E0-43E7-84D9-25D9AB60DC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1F497D"/>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xmlns="" id="{1E15F7F3-65B8-4A02-9AF1-719A23C0CC18}"/>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F0055EFC-96B9-4DFF-8BFF-D4BB621A6071}" type="slidenum">
              <a:rPr lang="en-US" altLang="fr-FR"/>
              <a:pPr/>
              <a:t>‹#›</a:t>
            </a:fld>
            <a:endParaRPr lang="en-US" altLang="fr-FR"/>
          </a:p>
        </p:txBody>
      </p:sp>
      <p:sp>
        <p:nvSpPr>
          <p:cNvPr id="6" name="Footer Placeholder 5">
            <a:extLst>
              <a:ext uri="{FF2B5EF4-FFF2-40B4-BE49-F238E27FC236}">
                <a16:creationId xmlns:a16="http://schemas.microsoft.com/office/drawing/2014/main" xmlns="" id="{98CDA91F-7AE2-4971-807D-4DF49D800A10}"/>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393214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B8F188D2-6230-4174-89EE-3A0B0B66D3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1F497D"/>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xmlns="" id="{E6357B55-3D5D-45CE-BBA1-AEEDF09223BD}"/>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02502512-6935-4487-AE60-4F2DC464BC3D}" type="slidenum">
              <a:rPr lang="en-US" altLang="fr-FR"/>
              <a:pPr/>
              <a:t>‹#›</a:t>
            </a:fld>
            <a:endParaRPr lang="en-US" altLang="fr-FR"/>
          </a:p>
        </p:txBody>
      </p:sp>
      <p:sp>
        <p:nvSpPr>
          <p:cNvPr id="6" name="Footer Placeholder 5">
            <a:extLst>
              <a:ext uri="{FF2B5EF4-FFF2-40B4-BE49-F238E27FC236}">
                <a16:creationId xmlns:a16="http://schemas.microsoft.com/office/drawing/2014/main" xmlns="" id="{E8DCF2CC-2D53-4326-860F-F89A9C7FDB6E}"/>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426868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xmlns="" id="{52B651C6-E8F4-4168-B265-4DA755B536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648000"/>
          </a:xfrm>
        </p:spPr>
        <p:txBody>
          <a:bodyPr anchor="t" anchorCtr="0"/>
          <a:lstStyle>
            <a:lvl1pPr>
              <a:defRPr>
                <a:solidFill>
                  <a:srgbClr val="1F497D"/>
                </a:solidFill>
              </a:defRPr>
            </a:lvl1pPr>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4D88C140-F895-4DBC-99F8-E5B705786FFD}"/>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3EC963CC-C8D7-472B-A40A-E6E6DF719EBA}" type="slidenum">
              <a:rPr lang="en-US" altLang="fr-FR"/>
              <a:pPr/>
              <a:t>‹#›</a:t>
            </a:fld>
            <a:endParaRPr lang="en-US" altLang="fr-FR"/>
          </a:p>
        </p:txBody>
      </p:sp>
      <p:sp>
        <p:nvSpPr>
          <p:cNvPr id="7" name="Footer Placeholder 5">
            <a:extLst>
              <a:ext uri="{FF2B5EF4-FFF2-40B4-BE49-F238E27FC236}">
                <a16:creationId xmlns:a16="http://schemas.microsoft.com/office/drawing/2014/main" xmlns="" id="{F3AE8036-CF68-4657-BC6A-BA8108F168F8}"/>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421609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xmlns="" id="{5521D133-C05E-43B0-8E4D-F35761BA06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solidFill>
                  <a:schemeClr val="tx1"/>
                </a:solidFill>
              </a:defRPr>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0DA8CC60-808E-461D-8A48-E72F795F5474}"/>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937FD32B-2D5D-4E6E-9B4C-B891884AFDE8}" type="slidenum">
              <a:rPr lang="en-US" altLang="fr-FR"/>
              <a:pPr/>
              <a:t>‹#›</a:t>
            </a:fld>
            <a:endParaRPr lang="en-US" altLang="fr-FR"/>
          </a:p>
        </p:txBody>
      </p:sp>
      <p:sp>
        <p:nvSpPr>
          <p:cNvPr id="7" name="Footer Placeholder 5">
            <a:extLst>
              <a:ext uri="{FF2B5EF4-FFF2-40B4-BE49-F238E27FC236}">
                <a16:creationId xmlns:a16="http://schemas.microsoft.com/office/drawing/2014/main" xmlns="" id="{B4F9A453-5AFD-4431-B5D8-F0E5A90E82D0}"/>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417716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4347248C-4147-4963-B2DE-DA4A647CB4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58000" y="1367999"/>
            <a:ext cx="8028000" cy="4788000"/>
          </a:xfrm>
        </p:spPr>
        <p:txBody>
          <a:bodyPr/>
          <a:lstStyle>
            <a:lvl1pPr>
              <a:spcBef>
                <a:spcPts val="1200"/>
              </a:spcBef>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xmlns="" id="{D7BD5617-9A65-4045-8130-380570B66348}"/>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78D2720C-6BEA-4D01-9768-DB5C150E1B2D}" type="slidenum">
              <a:rPr lang="en-US" altLang="fr-FR"/>
              <a:pPr/>
              <a:t>‹#›</a:t>
            </a:fld>
            <a:endParaRPr lang="en-US" altLang="fr-FR"/>
          </a:p>
        </p:txBody>
      </p:sp>
      <p:sp>
        <p:nvSpPr>
          <p:cNvPr id="6" name="Footer Placeholder 5">
            <a:extLst>
              <a:ext uri="{FF2B5EF4-FFF2-40B4-BE49-F238E27FC236}">
                <a16:creationId xmlns:a16="http://schemas.microsoft.com/office/drawing/2014/main" xmlns="" id="{654F85E4-79CB-407B-87D9-6C852E6BE3F7}"/>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11468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8CD1F8A6-944D-4C57-B38A-A9B478E1BA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solidFill>
                  <a:srgbClr val="1F497D"/>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solidFill>
                  <a:schemeClr val="tx1"/>
                </a:solidFill>
              </a:defRPr>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xmlns="" id="{B61F07A0-13BD-40AD-8E96-24BC4EC650E4}"/>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20FEBD57-4194-46D4-A831-CDC6156998F0}" type="slidenum">
              <a:rPr lang="en-US" altLang="fr-FR"/>
              <a:pPr/>
              <a:t>‹#›</a:t>
            </a:fld>
            <a:endParaRPr lang="en-US" altLang="fr-FR"/>
          </a:p>
        </p:txBody>
      </p:sp>
      <p:sp>
        <p:nvSpPr>
          <p:cNvPr id="7" name="Footer Placeholder 5">
            <a:extLst>
              <a:ext uri="{FF2B5EF4-FFF2-40B4-BE49-F238E27FC236}">
                <a16:creationId xmlns:a16="http://schemas.microsoft.com/office/drawing/2014/main" xmlns="" id="{D495E0B9-D4FD-4A01-862D-76F784D5EB62}"/>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144540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1F419833-042F-46D4-9E99-B4C5BC23C8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xmlns="" id="{2DF237D0-D4EB-41FD-9E78-D492F5736593}"/>
              </a:ext>
            </a:extLst>
          </p:cNvPr>
          <p:cNvSpPr>
            <a:spLocks noGrp="1"/>
          </p:cNvSpPr>
          <p:nvPr>
            <p:ph type="sldNum" sz="quarter" idx="10"/>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rgbClr val="0070C0"/>
                </a:solidFill>
              </a:defRPr>
            </a:lvl1pPr>
          </a:lstStyle>
          <a:p>
            <a:r>
              <a:rPr lang="en-US" altLang="fr-FR"/>
              <a:t>  </a:t>
            </a:r>
            <a:fld id="{42861322-7744-4F2D-8F6F-743534A9C5C3}" type="slidenum">
              <a:rPr lang="en-US" altLang="fr-FR"/>
              <a:pPr/>
              <a:t>‹#›</a:t>
            </a:fld>
            <a:endParaRPr lang="en-US" altLang="fr-FR"/>
          </a:p>
        </p:txBody>
      </p:sp>
      <p:sp>
        <p:nvSpPr>
          <p:cNvPr id="6" name="Footer Placeholder 5">
            <a:extLst>
              <a:ext uri="{FF2B5EF4-FFF2-40B4-BE49-F238E27FC236}">
                <a16:creationId xmlns:a16="http://schemas.microsoft.com/office/drawing/2014/main" xmlns="" id="{A48BBC78-0306-4324-83DC-6E8EE09D9417}"/>
              </a:ext>
            </a:extLst>
          </p:cNvPr>
          <p:cNvSpPr>
            <a:spLocks noGrp="1"/>
          </p:cNvSpPr>
          <p:nvPr>
            <p:ph type="ftr" sz="quarter" idx="11"/>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194903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xmlns="" id="{9B7FB63B-1A1C-424D-BD3A-62B2C2F744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06363"/>
            <a:ext cx="755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a:p>
        </p:txBody>
      </p:sp>
      <p:sp>
        <p:nvSpPr>
          <p:cNvPr id="4" name="Slide Number Placeholder 5">
            <a:extLst>
              <a:ext uri="{FF2B5EF4-FFF2-40B4-BE49-F238E27FC236}">
                <a16:creationId xmlns:a16="http://schemas.microsoft.com/office/drawing/2014/main" xmlns="" id="{C6BE6F2A-4C1D-4BAB-AEEE-9FC4F1BDCC9C}"/>
              </a:ext>
            </a:extLst>
          </p:cNvPr>
          <p:cNvSpPr>
            <a:spLocks noGrp="1"/>
          </p:cNvSpPr>
          <p:nvPr>
            <p:ph type="sldNum" sz="quarter" idx="14"/>
          </p:nvPr>
        </p:nvSpPr>
        <p:spPr>
          <a:xfrm>
            <a:off x="0" y="6308725"/>
            <a:ext cx="9144000" cy="549275"/>
          </a:xfrm>
          <a:prstGeom prst="rect">
            <a:avLst/>
          </a:prstGeom>
          <a:solidFill>
            <a:schemeClr val="bg1"/>
          </a:solidFill>
        </p:spPr>
        <p:txBody>
          <a:bodyPr vert="horz" wrap="square" lIns="91440" tIns="45720" rIns="91440" bIns="45720" numCol="1" anchor="t" anchorCtr="0" compatLnSpc="1">
            <a:prstTxWarp prst="textNoShape">
              <a:avLst/>
            </a:prstTxWarp>
          </a:bodyPr>
          <a:lstStyle>
            <a:lvl1pPr eaLnBrk="1" hangingPunct="1">
              <a:defRPr>
                <a:solidFill>
                  <a:schemeClr val="bg2"/>
                </a:solidFill>
              </a:defRPr>
            </a:lvl1pPr>
          </a:lstStyle>
          <a:p>
            <a:r>
              <a:rPr lang="en-US" altLang="fr-FR"/>
              <a:t>  </a:t>
            </a:r>
            <a:fld id="{73664D2B-B704-4A22-AA28-F740E1A859ED}" type="slidenum">
              <a:rPr lang="en-US" altLang="fr-FR">
                <a:solidFill>
                  <a:srgbClr val="0070C0"/>
                </a:solidFill>
              </a:rPr>
              <a:pPr/>
              <a:t>‹#›</a:t>
            </a:fld>
            <a:endParaRPr lang="en-US" altLang="fr-FR">
              <a:solidFill>
                <a:srgbClr val="0070C0"/>
              </a:solidFill>
            </a:endParaRPr>
          </a:p>
        </p:txBody>
      </p:sp>
      <p:sp>
        <p:nvSpPr>
          <p:cNvPr id="5" name="Footer Placeholder 5">
            <a:extLst>
              <a:ext uri="{FF2B5EF4-FFF2-40B4-BE49-F238E27FC236}">
                <a16:creationId xmlns:a16="http://schemas.microsoft.com/office/drawing/2014/main" xmlns="" id="{789F7F9F-B7B5-4E7D-A405-EB4622AB2A96}"/>
              </a:ext>
            </a:extLst>
          </p:cNvPr>
          <p:cNvSpPr>
            <a:spLocks noGrp="1"/>
          </p:cNvSpPr>
          <p:nvPr>
            <p:ph type="ftr" sz="quarter" idx="15"/>
          </p:nvPr>
        </p:nvSpPr>
        <p:spPr/>
        <p:txBody>
          <a:bodyPr/>
          <a:lstStyle>
            <a:lvl1pPr algn="l">
              <a:defRPr sz="1200" baseline="0">
                <a:solidFill>
                  <a:srgbClr val="0070C0"/>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1233359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e-Bug GWR 2012 - Poster.jpg">
            <a:extLst>
              <a:ext uri="{FF2B5EF4-FFF2-40B4-BE49-F238E27FC236}">
                <a16:creationId xmlns:a16="http://schemas.microsoft.com/office/drawing/2014/main" xmlns="" id="{82F68E95-641F-48AE-94E4-60A639A85D2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670425"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xmlns="" id="{DC3143FC-7BE8-46BA-89BE-259A51E64C2B}"/>
              </a:ext>
            </a:extLst>
          </p:cNvPr>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8" name="Text Placeholder 2">
            <a:extLst>
              <a:ext uri="{FF2B5EF4-FFF2-40B4-BE49-F238E27FC236}">
                <a16:creationId xmlns:a16="http://schemas.microsoft.com/office/drawing/2014/main" xmlns="" id="{CDA9C836-8DB5-4CFC-AA89-580F4AB423EA}"/>
              </a:ext>
            </a:extLst>
          </p:cNvPr>
          <p:cNvSpPr>
            <a:spLocks noGrp="1"/>
          </p:cNvSpPr>
          <p:nvPr>
            <p:ph type="body" idx="1"/>
          </p:nvPr>
        </p:nvSpPr>
        <p:spPr bwMode="auto">
          <a:xfrm>
            <a:off x="557213" y="1600200"/>
            <a:ext cx="80295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6" name="Footer Placeholder 5">
            <a:extLst>
              <a:ext uri="{FF2B5EF4-FFF2-40B4-BE49-F238E27FC236}">
                <a16:creationId xmlns:a16="http://schemas.microsoft.com/office/drawing/2014/main" xmlns="" id="{837B784B-5592-41F6-8294-7177D43798E3}"/>
              </a:ext>
            </a:extLst>
          </p:cNvPr>
          <p:cNvSpPr>
            <a:spLocks noGrp="1"/>
          </p:cNvSpPr>
          <p:nvPr>
            <p:ph type="ftr" sz="quarter" idx="3"/>
          </p:nvPr>
        </p:nvSpPr>
        <p:spPr>
          <a:xfrm>
            <a:off x="900113" y="6308725"/>
            <a:ext cx="7704137" cy="549275"/>
          </a:xfrm>
          <a:prstGeom prst="rect">
            <a:avLst/>
          </a:prstGeom>
        </p:spPr>
        <p:txBody>
          <a:bodyPr vert="horz" lIns="0" tIns="0" rIns="0" bIns="0" rtlCol="0" anchor="ctr"/>
          <a:lstStyle>
            <a:lvl1pPr algn="l" eaLnBrk="1" fontAlgn="auto" hangingPunct="1">
              <a:spcBef>
                <a:spcPts val="0"/>
              </a:spcBef>
              <a:spcAft>
                <a:spcPts val="0"/>
              </a:spcAft>
              <a:defRPr sz="1200" baseline="0">
                <a:solidFill>
                  <a:schemeClr val="bg1"/>
                </a:solidFill>
                <a:latin typeface="Arial" pitchFamily="34" charset="0"/>
                <a:ea typeface="+mn-ea"/>
                <a:cs typeface="+mn-cs"/>
              </a:defRPr>
            </a:lvl1pPr>
          </a:lstStyle>
          <a:p>
            <a:pPr>
              <a:defRPr/>
            </a:pPr>
            <a:r>
              <a:rPr lang="en-US"/>
              <a:t>Presentation title - edit in Header and Footer</a:t>
            </a:r>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Lst>
  <p:hf hdr="0" dt="0"/>
  <p:txStyles>
    <p:titleStyle>
      <a:lvl1pPr algn="l" rtl="0" eaLnBrk="0" fontAlgn="base" hangingPunct="0">
        <a:spcBef>
          <a:spcPct val="0"/>
        </a:spcBef>
        <a:spcAft>
          <a:spcPct val="0"/>
        </a:spcAft>
        <a:defRPr sz="4000" kern="1200" spc="-150">
          <a:solidFill>
            <a:srgbClr val="1F497D"/>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rgbClr val="1F497D"/>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rgbClr val="1F497D"/>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rgbClr val="1F497D"/>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rgbClr val="1F497D"/>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anose="020B0604020202020204" pitchFamily="34" charset="0"/>
        <a:defRPr kern="1200">
          <a:solidFill>
            <a:srgbClr val="0070C0"/>
          </a:solidFill>
          <a:latin typeface="Arial" pitchFamily="34" charset="0"/>
          <a:ea typeface="ヒラギノ角ゴ Pro W3" pitchFamily="84" charset="-128"/>
          <a:cs typeface="ヒラギノ角ゴ Pro W3" pitchFamily="84" charset="-128"/>
        </a:defRPr>
      </a:lvl1pPr>
      <a:lvl2pPr marL="742950" indent="-285750" algn="l" rtl="0" eaLnBrk="0" fontAlgn="base" hangingPunct="0">
        <a:spcBef>
          <a:spcPts val="600"/>
        </a:spcBef>
        <a:spcAft>
          <a:spcPct val="0"/>
        </a:spcAft>
        <a:defRPr kern="1200">
          <a:solidFill>
            <a:schemeClr val="tx1"/>
          </a:solidFill>
          <a:latin typeface="Arial" pitchFamily="34" charset="0"/>
          <a:ea typeface="ヒラギノ角ゴ Pro W3" pitchFamily="84" charset="-128"/>
          <a:cs typeface="ヒラギノ角ゴ Pro W3"/>
        </a:defRPr>
      </a:lvl2pPr>
      <a:lvl3pPr marL="215900" indent="-215900" algn="l" rtl="0" eaLnBrk="0" fontAlgn="base" hangingPunct="0">
        <a:spcBef>
          <a:spcPts val="600"/>
        </a:spcBef>
        <a:spcAft>
          <a:spcPct val="0"/>
        </a:spcAft>
        <a:buFont typeface="Arial" panose="020B0604020202020204" pitchFamily="34" charset="0"/>
        <a:buChar char="•"/>
        <a:defRPr kern="1200">
          <a:solidFill>
            <a:schemeClr val="tx1"/>
          </a:solidFill>
          <a:latin typeface="Arial" pitchFamily="34" charset="0"/>
          <a:ea typeface="ヒラギノ角ゴ Pro W3" pitchFamily="84" charset="-128"/>
          <a:cs typeface="ヒラギノ角ゴ Pro W3"/>
        </a:defRPr>
      </a:lvl3pPr>
      <a:lvl4pPr marL="898525" indent="-287338" algn="l" rtl="0" eaLnBrk="0" fontAlgn="base" hangingPunct="0">
        <a:spcBef>
          <a:spcPts val="600"/>
        </a:spcBef>
        <a:spcAft>
          <a:spcPct val="0"/>
        </a:spcAft>
        <a:buFont typeface="Arial" panose="020B0604020202020204" pitchFamily="34" charset="0"/>
        <a:buChar char="–"/>
        <a:defRPr sz="1600" kern="1200">
          <a:solidFill>
            <a:schemeClr val="tx1"/>
          </a:solidFill>
          <a:latin typeface="Arial" pitchFamily="34" charset="0"/>
          <a:ea typeface="ヒラギノ角ゴ Pro W3" pitchFamily="84" charset="-128"/>
          <a:cs typeface="ヒラギノ角ゴ Pro W3"/>
        </a:defRPr>
      </a:lvl4pPr>
      <a:lvl5pPr marL="1431925" indent="-263525" algn="l" rtl="0" eaLnBrk="0" fontAlgn="base" hangingPunct="0">
        <a:spcBef>
          <a:spcPct val="20000"/>
        </a:spcBef>
        <a:spcAft>
          <a:spcPct val="0"/>
        </a:spcAft>
        <a:defRPr sz="1600" kern="1200">
          <a:solidFill>
            <a:schemeClr val="tx1"/>
          </a:solidFill>
          <a:latin typeface="Arial" pitchFamily="34" charset="0"/>
          <a:ea typeface="ヒラギノ角ゴ Pro W3" pitchFamily="84"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hyperlink" Target="http://ecdc.europa.eu/en/healthtopics/antimicrobial_resistance/database/Pages/map_reports.aspx"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file:///\\upload.wikimedia.org\wikipedia\commons\a\ae\Ernst_Boris_Chain_1945.jpg" TargetMode="External"/><Relationship Id="rId4" Type="http://schemas.openxmlformats.org/officeDocument/2006/relationships/image" Target="../media/image8.jpeg"/><Relationship Id="rId5" Type="http://schemas.openxmlformats.org/officeDocument/2006/relationships/hyperlink" Target="file:///\\upload.wikimedia.org\wikipedia\commons\d\d2\Howard_Walter_Florey_1945.jpg" TargetMode="External"/><Relationship Id="rId6" Type="http://schemas.openxmlformats.org/officeDocument/2006/relationships/image" Target="../media/image9.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oXhko-mWgq2v4M&amp;tbnid=yhp1np4h_W7dyM:&amp;ved=0CAUQjRw&amp;url=http://www.businessinsider.com/massive-risk-of-antibiotic-resistant-bacteria-in-three-charts-2013-1&amp;ei=PpzDU9r1PMeAPdqxgfgC&amp;bvm=bv.70810081,d.ZGU&amp;psig=AFQjCNGhyhV6J3e9A2xZIgLJQQbwAk7Bww&amp;ust=1405413781394711" TargetMode="External"/><Relationship Id="rId4" Type="http://schemas.openxmlformats.org/officeDocument/2006/relationships/image" Target="../media/image11.png"/><Relationship Id="rId5"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a:extLst>
              <a:ext uri="{FF2B5EF4-FFF2-40B4-BE49-F238E27FC236}">
                <a16:creationId xmlns:a16="http://schemas.microsoft.com/office/drawing/2014/main" xmlns="" id="{D5112E93-9CBB-48DE-8C11-DA93CEC22692}"/>
              </a:ex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5141913"/>
            <a:ext cx="18732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4DF40E01-66A6-4169-BE63-F55F4BE3E00A}"/>
              </a:ext>
            </a:extLst>
          </p:cNvPr>
          <p:cNvSpPr>
            <a:spLocks noGrp="1"/>
          </p:cNvSpPr>
          <p:nvPr>
            <p:ph type="ctrTitle"/>
          </p:nvPr>
        </p:nvSpPr>
        <p:spPr>
          <a:xfrm>
            <a:off x="755650" y="1989138"/>
            <a:ext cx="7559675" cy="2084387"/>
          </a:xfrm>
        </p:spPr>
        <p:txBody>
          <a:bodyPr wrap="square" numCol="1" anchorCtr="0" compatLnSpc="1">
            <a:prstTxWarp prst="textNoShape">
              <a:avLst/>
            </a:prstTxWarp>
          </a:bodyPr>
          <a:lstStyle/>
          <a:p>
            <a:pPr algn="ctr" eaLnBrk="1" hangingPunct="1">
              <a:defRPr/>
            </a:pPr>
            <a:r>
              <a:rPr lang="fr-FR" altLang="fr-FR" dirty="0">
                <a:solidFill>
                  <a:srgbClr val="660066"/>
                </a:solidFill>
                <a:ea typeface="ヒラギノ角ゴ Pro W3" charset="-128"/>
              </a:rPr>
              <a:t>Découverte des  antibiotiques</a:t>
            </a:r>
            <a:br>
              <a:rPr lang="fr-FR" altLang="fr-FR" dirty="0">
                <a:solidFill>
                  <a:srgbClr val="660066"/>
                </a:solidFill>
                <a:ea typeface="ヒラギノ角ゴ Pro W3" charset="-128"/>
              </a:rPr>
            </a:br>
            <a:r>
              <a:rPr lang="fr-FR" altLang="fr-FR" dirty="0">
                <a:solidFill>
                  <a:srgbClr val="660066"/>
                </a:solidFill>
                <a:ea typeface="ヒラギノ角ゴ Pro W3" charset="-128"/>
              </a:rPr>
              <a:t>et apparition des résistances.</a:t>
            </a:r>
          </a:p>
        </p:txBody>
      </p:sp>
      <p:pic>
        <p:nvPicPr>
          <p:cNvPr id="8" name="Image 7">
            <a:extLst>
              <a:ext uri="{FF2B5EF4-FFF2-40B4-BE49-F238E27FC236}">
                <a16:creationId xmlns:a16="http://schemas.microsoft.com/office/drawing/2014/main" xmlns="" id="{507B0B9C-1769-A2E4-492B-D078A5839D4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86954" y="116633"/>
            <a:ext cx="1100598" cy="10081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Rectangle 8">
            <a:extLst>
              <a:ext uri="{FF2B5EF4-FFF2-40B4-BE49-F238E27FC236}">
                <a16:creationId xmlns:a16="http://schemas.microsoft.com/office/drawing/2014/main" xmlns="" id="{1A521F64-C836-4949-8B3A-B43D7B3BC788}"/>
              </a:ext>
            </a:extLst>
          </p:cNvPr>
          <p:cNvSpPr>
            <a:spLocks noGrp="1"/>
          </p:cNvSpPr>
          <p:nvPr>
            <p:ph type="title" idx="4294967295"/>
          </p:nvPr>
        </p:nvSpPr>
        <p:spPr bwMode="auto">
          <a:xfrm>
            <a:off x="1853670" y="103188"/>
            <a:ext cx="6894794" cy="1008062"/>
          </a:xfrm>
        </p:spPr>
        <p:txBody>
          <a:bodyPr wrap="square" numCol="1" anchorCtr="0" compatLnSpc="1">
            <a:prstTxWarp prst="textNoShape">
              <a:avLst/>
            </a:prstTxWarp>
            <a:normAutofit/>
          </a:bodyPr>
          <a:lstStyle/>
          <a:p>
            <a:pPr>
              <a:defRPr/>
            </a:pPr>
            <a:r>
              <a:rPr lang="fr-FR" altLang="fr-FR" sz="3200" dirty="0">
                <a:solidFill>
                  <a:srgbClr val="660066"/>
                </a:solidFill>
                <a:ea typeface="ヒラギノ角ゴ Pro W3" charset="-128"/>
              </a:rPr>
              <a:t>Évolution de la résistance en Europe </a:t>
            </a:r>
            <a:r>
              <a:rPr lang="fr-FR" altLang="fr-FR" sz="3200" dirty="0">
                <a:solidFill>
                  <a:schemeClr val="bg1"/>
                </a:solidFill>
                <a:ea typeface="ヒラギノ角ゴ Pro W3" charset="-128"/>
              </a:rPr>
              <a:t>suite</a:t>
            </a:r>
          </a:p>
        </p:txBody>
      </p:sp>
      <p:sp>
        <p:nvSpPr>
          <p:cNvPr id="20488" name="Text Box 14">
            <a:extLst>
              <a:ext uri="{FF2B5EF4-FFF2-40B4-BE49-F238E27FC236}">
                <a16:creationId xmlns:a16="http://schemas.microsoft.com/office/drawing/2014/main" xmlns="" id="{27CF6A52-607A-4B65-B25A-57F2A3C0C12F}"/>
              </a:ext>
            </a:extLst>
          </p:cNvPr>
          <p:cNvSpPr txBox="1">
            <a:spLocks noChangeArrowheads="1"/>
          </p:cNvSpPr>
          <p:nvPr/>
        </p:nvSpPr>
        <p:spPr bwMode="auto">
          <a:xfrm>
            <a:off x="250825" y="1196975"/>
            <a:ext cx="8208963" cy="101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algn="just" eaLnBrk="1" hangingPunct="1">
              <a:lnSpc>
                <a:spcPct val="114000"/>
              </a:lnSpc>
              <a:spcBef>
                <a:spcPct val="0"/>
              </a:spcBef>
              <a:buFontTx/>
              <a:buNone/>
            </a:pPr>
            <a:r>
              <a:rPr lang="fr-FR" altLang="fr-FR" dirty="0">
                <a:solidFill>
                  <a:schemeClr val="tx1"/>
                </a:solidFill>
              </a:rPr>
              <a:t>Ces </a:t>
            </a:r>
            <a:r>
              <a:rPr lang="fr-FR" altLang="fr-FR">
                <a:solidFill>
                  <a:schemeClr val="tx1"/>
                </a:solidFill>
              </a:rPr>
              <a:t>cartes montrent </a:t>
            </a:r>
            <a:r>
              <a:rPr lang="fr-FR" altLang="fr-FR" dirty="0">
                <a:solidFill>
                  <a:schemeClr val="tx1"/>
                </a:solidFill>
              </a:rPr>
              <a:t>l’exemple de l’évolution de la </a:t>
            </a:r>
            <a:r>
              <a:rPr lang="fr-FR" altLang="fr-FR">
                <a:solidFill>
                  <a:schemeClr val="tx1"/>
                </a:solidFill>
              </a:rPr>
              <a:t>proportion d’</a:t>
            </a:r>
            <a:r>
              <a:rPr lang="fr-FR" altLang="fr-FR" i="1">
                <a:solidFill>
                  <a:schemeClr val="tx1"/>
                </a:solidFill>
              </a:rPr>
              <a:t>E</a:t>
            </a:r>
            <a:r>
              <a:rPr lang="fr-FR" altLang="fr-FR" i="1" dirty="0">
                <a:solidFill>
                  <a:schemeClr val="tx1"/>
                </a:solidFill>
              </a:rPr>
              <a:t>. coli</a:t>
            </a:r>
          </a:p>
          <a:p>
            <a:pPr algn="just" eaLnBrk="1" hangingPunct="1">
              <a:lnSpc>
                <a:spcPct val="114000"/>
              </a:lnSpc>
              <a:spcBef>
                <a:spcPct val="0"/>
              </a:spcBef>
              <a:buFontTx/>
              <a:buNone/>
            </a:pPr>
            <a:r>
              <a:rPr lang="fr-FR" altLang="fr-FR" dirty="0">
                <a:solidFill>
                  <a:schemeClr val="tx1"/>
                </a:solidFill>
              </a:rPr>
              <a:t>résistants aux Céphalosporines </a:t>
            </a:r>
            <a:r>
              <a:rPr lang="fr-FR" altLang="fr-FR">
                <a:solidFill>
                  <a:schemeClr val="tx1"/>
                </a:solidFill>
              </a:rPr>
              <a:t>de 3</a:t>
            </a:r>
            <a:r>
              <a:rPr lang="fr-FR" altLang="fr-FR" baseline="30000">
                <a:solidFill>
                  <a:schemeClr val="tx1"/>
                </a:solidFill>
              </a:rPr>
              <a:t>ème</a:t>
            </a:r>
            <a:r>
              <a:rPr lang="fr-FR" altLang="fr-FR" b="1"/>
              <a:t> </a:t>
            </a:r>
            <a:r>
              <a:rPr lang="fr-FR" altLang="fr-FR">
                <a:solidFill>
                  <a:schemeClr val="tx1"/>
                </a:solidFill>
              </a:rPr>
              <a:t>génération</a:t>
            </a:r>
            <a:r>
              <a:rPr lang="fr-FR" altLang="fr-FR" dirty="0">
                <a:solidFill>
                  <a:schemeClr val="tx1"/>
                </a:solidFill>
              </a:rPr>
              <a:t>, une famille d’antibiotiques récents de plus en plus utilisée. Ces résistances ont beaucoup augmenté.</a:t>
            </a:r>
          </a:p>
        </p:txBody>
      </p:sp>
      <p:grpSp>
        <p:nvGrpSpPr>
          <p:cNvPr id="5" name="Groupe 4" descr="carte montrant le pourcentage d'E. coli résistant aux céphalosporines de 3ème génération par pays européen en 2003">
            <a:extLst>
              <a:ext uri="{FF2B5EF4-FFF2-40B4-BE49-F238E27FC236}">
                <a16:creationId xmlns:a16="http://schemas.microsoft.com/office/drawing/2014/main" xmlns="" id="{31DE3EE8-392F-DC72-5801-E1980A797C27}"/>
              </a:ext>
            </a:extLst>
          </p:cNvPr>
          <p:cNvGrpSpPr/>
          <p:nvPr/>
        </p:nvGrpSpPr>
        <p:grpSpPr>
          <a:xfrm>
            <a:off x="812214" y="2565400"/>
            <a:ext cx="3334215" cy="3319863"/>
            <a:chOff x="812214" y="2565400"/>
            <a:chExt cx="3334215" cy="3319863"/>
          </a:xfrm>
        </p:grpSpPr>
        <p:sp>
          <p:nvSpPr>
            <p:cNvPr id="20485" name="Text Box 10">
              <a:extLst>
                <a:ext uri="{FF2B5EF4-FFF2-40B4-BE49-F238E27FC236}">
                  <a16:creationId xmlns:a16="http://schemas.microsoft.com/office/drawing/2014/main" xmlns="" id="{BB96E88D-B33E-46F4-8E31-6569502387B4}"/>
                </a:ext>
              </a:extLst>
            </p:cNvPr>
            <p:cNvSpPr txBox="1">
              <a:spLocks noChangeArrowheads="1"/>
            </p:cNvSpPr>
            <p:nvPr/>
          </p:nvSpPr>
          <p:spPr bwMode="auto">
            <a:xfrm>
              <a:off x="2123728" y="5518550"/>
              <a:ext cx="884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fr-FR" altLang="fr-FR" b="1">
                  <a:solidFill>
                    <a:schemeClr val="tx1"/>
                  </a:solidFill>
                </a:rPr>
                <a:t>2003</a:t>
              </a:r>
            </a:p>
          </p:txBody>
        </p:sp>
        <p:pic>
          <p:nvPicPr>
            <p:cNvPr id="4" name="Image 3">
              <a:extLst>
                <a:ext uri="{FF2B5EF4-FFF2-40B4-BE49-F238E27FC236}">
                  <a16:creationId xmlns:a16="http://schemas.microsoft.com/office/drawing/2014/main" xmlns="" id="{F9EE7D00-28FF-ACD2-3B84-9D01359F1299}"/>
                </a:ext>
              </a:extLst>
            </p:cNvPr>
            <p:cNvPicPr>
              <a:picLocks noChangeAspect="1"/>
            </p:cNvPicPr>
            <p:nvPr/>
          </p:nvPicPr>
          <p:blipFill>
            <a:blip r:embed="rId3"/>
            <a:stretch>
              <a:fillRect/>
            </a:stretch>
          </p:blipFill>
          <p:spPr>
            <a:xfrm>
              <a:off x="812214" y="2565400"/>
              <a:ext cx="3334215" cy="2867425"/>
            </a:xfrm>
            <a:prstGeom prst="rect">
              <a:avLst/>
            </a:prstGeom>
          </p:spPr>
        </p:pic>
      </p:grpSp>
      <p:grpSp>
        <p:nvGrpSpPr>
          <p:cNvPr id="8" name="Groupe 7" descr="carte montrant le pourcentage d'E. coli résistant aux céphalosporines de 3ème génération par pays européen en 2013">
            <a:extLst>
              <a:ext uri="{FF2B5EF4-FFF2-40B4-BE49-F238E27FC236}">
                <a16:creationId xmlns:a16="http://schemas.microsoft.com/office/drawing/2014/main" xmlns="" id="{46DF992C-585A-2BB3-C9B4-F7EB6A45384A}"/>
              </a:ext>
            </a:extLst>
          </p:cNvPr>
          <p:cNvGrpSpPr/>
          <p:nvPr/>
        </p:nvGrpSpPr>
        <p:grpSpPr>
          <a:xfrm>
            <a:off x="4997573" y="2559415"/>
            <a:ext cx="3124636" cy="3240122"/>
            <a:chOff x="4997573" y="2559415"/>
            <a:chExt cx="3124636" cy="3240122"/>
          </a:xfrm>
        </p:grpSpPr>
        <p:sp>
          <p:nvSpPr>
            <p:cNvPr id="20486" name="Text Box 11">
              <a:extLst>
                <a:ext uri="{FF2B5EF4-FFF2-40B4-BE49-F238E27FC236}">
                  <a16:creationId xmlns:a16="http://schemas.microsoft.com/office/drawing/2014/main" xmlns="" id="{A4781B32-0546-45A2-A91A-F92F043B7947}"/>
                </a:ext>
              </a:extLst>
            </p:cNvPr>
            <p:cNvSpPr txBox="1">
              <a:spLocks noChangeArrowheads="1"/>
            </p:cNvSpPr>
            <p:nvPr/>
          </p:nvSpPr>
          <p:spPr bwMode="auto">
            <a:xfrm>
              <a:off x="6301135" y="5432825"/>
              <a:ext cx="719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fr-FR" altLang="fr-FR" b="1">
                  <a:solidFill>
                    <a:schemeClr val="tx1"/>
                  </a:solidFill>
                </a:rPr>
                <a:t>2013</a:t>
              </a:r>
            </a:p>
          </p:txBody>
        </p:sp>
        <p:pic>
          <p:nvPicPr>
            <p:cNvPr id="7" name="Image 6">
              <a:extLst>
                <a:ext uri="{FF2B5EF4-FFF2-40B4-BE49-F238E27FC236}">
                  <a16:creationId xmlns:a16="http://schemas.microsoft.com/office/drawing/2014/main" xmlns="" id="{ED359C95-C7E8-23B8-5B7B-E971DDE2EC6F}"/>
                </a:ext>
              </a:extLst>
            </p:cNvPr>
            <p:cNvPicPr>
              <a:picLocks noChangeAspect="1"/>
            </p:cNvPicPr>
            <p:nvPr/>
          </p:nvPicPr>
          <p:blipFill>
            <a:blip r:embed="rId4"/>
            <a:stretch>
              <a:fillRect/>
            </a:stretch>
          </p:blipFill>
          <p:spPr>
            <a:xfrm>
              <a:off x="4997573" y="2559415"/>
              <a:ext cx="3124636" cy="2762636"/>
            </a:xfrm>
            <a:prstGeom prst="rect">
              <a:avLst/>
            </a:prstGeom>
          </p:spPr>
        </p:pic>
      </p:grpSp>
      <p:sp>
        <p:nvSpPr>
          <p:cNvPr id="20489" name="Text Box 15">
            <a:extLst>
              <a:ext uri="{FF2B5EF4-FFF2-40B4-BE49-F238E27FC236}">
                <a16:creationId xmlns:a16="http://schemas.microsoft.com/office/drawing/2014/main" xmlns="" id="{E23DD8F5-015B-4AF3-9EB9-CABEC7F218F2}"/>
              </a:ext>
            </a:extLst>
          </p:cNvPr>
          <p:cNvSpPr txBox="1">
            <a:spLocks noChangeArrowheads="1"/>
          </p:cNvSpPr>
          <p:nvPr/>
        </p:nvSpPr>
        <p:spPr bwMode="auto">
          <a:xfrm>
            <a:off x="519113" y="6257925"/>
            <a:ext cx="6853158" cy="4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lnSpc>
                <a:spcPct val="114000"/>
              </a:lnSpc>
              <a:spcBef>
                <a:spcPct val="0"/>
              </a:spcBef>
              <a:buFontTx/>
              <a:buNone/>
            </a:pPr>
            <a:r>
              <a:rPr lang="fr-FR" altLang="fr-FR" sz="1200" b="1" dirty="0">
                <a:solidFill>
                  <a:schemeClr val="tx1"/>
                </a:solidFill>
              </a:rPr>
              <a:t>Source:</a:t>
            </a:r>
            <a:r>
              <a:rPr lang="fr-FR" altLang="fr-FR" sz="1200" dirty="0">
                <a:solidFill>
                  <a:schemeClr val="tx1"/>
                </a:solidFill>
              </a:rPr>
              <a:t> Figure extraite de la base de données </a:t>
            </a:r>
            <a:r>
              <a:rPr lang="fr-FR" altLang="fr-FR" sz="1200">
                <a:solidFill>
                  <a:schemeClr val="tx1"/>
                </a:solidFill>
              </a:rPr>
              <a:t>interactive:</a:t>
            </a:r>
            <a:endParaRPr lang="fr-FR" altLang="fr-FR" sz="1200" dirty="0">
              <a:solidFill>
                <a:schemeClr val="tx1"/>
              </a:solidFill>
            </a:endParaRPr>
          </a:p>
          <a:p>
            <a:pPr eaLnBrk="1" hangingPunct="1">
              <a:lnSpc>
                <a:spcPct val="114000"/>
              </a:lnSpc>
              <a:spcBef>
                <a:spcPct val="0"/>
              </a:spcBef>
              <a:buFontTx/>
              <a:buNone/>
            </a:pPr>
            <a:r>
              <a:rPr lang="fr-FR" altLang="fr-FR" sz="1200" dirty="0">
                <a:solidFill>
                  <a:schemeClr val="tx1"/>
                </a:solidFill>
                <a:hlinkClick r:id="rId5"/>
              </a:rPr>
              <a:t> http://ecdc.europa.eu/en/healthtopics/antimicrobial_resistance/database/Pages/map_reports</a:t>
            </a:r>
            <a:r>
              <a:rPr lang="fr-FR" altLang="fr-FR" sz="1200">
                <a:solidFill>
                  <a:schemeClr val="tx1"/>
                </a:solidFill>
                <a:hlinkClick r:id="rId5"/>
              </a:rPr>
              <a:t>.aspx</a:t>
            </a:r>
            <a:endParaRPr lang="fr-FR" altLang="fr-FR" sz="1200">
              <a:solidFill>
                <a:schemeClr val="tx1"/>
              </a:solidFill>
            </a:endParaRPr>
          </a:p>
        </p:txBody>
      </p:sp>
      <p:pic>
        <p:nvPicPr>
          <p:cNvPr id="9" name="Image 8">
            <a:extLst>
              <a:ext uri="{FF2B5EF4-FFF2-40B4-BE49-F238E27FC236}">
                <a16:creationId xmlns:a16="http://schemas.microsoft.com/office/drawing/2014/main" xmlns="" id="{132310CA-660D-28BB-4480-D8760C99B45C}"/>
              </a:ext>
              <a:ext uri="{C183D7F6-B498-43B3-948B-1728B52AA6E4}">
                <adec:decorative xmlns:adec="http://schemas.microsoft.com/office/drawing/2017/decorative" xmlns="" val="1"/>
              </a:ext>
            </a:extLst>
          </p:cNvPr>
          <p:cNvPicPr>
            <a:picLocks noChangeAspect="1"/>
          </p:cNvPicPr>
          <p:nvPr/>
        </p:nvPicPr>
        <p:blipFill>
          <a:blip r:embed="rId6"/>
          <a:stretch>
            <a:fillRect/>
          </a:stretch>
        </p:blipFill>
        <p:spPr>
          <a:xfrm>
            <a:off x="186954" y="116633"/>
            <a:ext cx="1100598" cy="10081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2">
            <a:extLst>
              <a:ext uri="{FF2B5EF4-FFF2-40B4-BE49-F238E27FC236}">
                <a16:creationId xmlns:a16="http://schemas.microsoft.com/office/drawing/2014/main" xmlns="" id="{C0B9F39F-9BB2-4718-9364-AC702016CF43}"/>
              </a:ext>
              <a:ext uri="{C183D7F6-B498-43B3-948B-1728B52AA6E4}">
                <adec:decorative xmlns:adec="http://schemas.microsoft.com/office/drawing/2017/decorative" xmlns="" val="1"/>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782370" y="5661247"/>
            <a:ext cx="1210817" cy="1015777"/>
          </a:xfrm>
          <a:noFill/>
        </p:spPr>
      </p:pic>
      <p:sp>
        <p:nvSpPr>
          <p:cNvPr id="34818" name="Rectangle 2">
            <a:extLst>
              <a:ext uri="{FF2B5EF4-FFF2-40B4-BE49-F238E27FC236}">
                <a16:creationId xmlns:a16="http://schemas.microsoft.com/office/drawing/2014/main" xmlns="" id="{C28557DD-E7B7-424D-ABF4-B141A5936952}"/>
              </a:ext>
            </a:extLst>
          </p:cNvPr>
          <p:cNvSpPr>
            <a:spLocks noGrp="1"/>
          </p:cNvSpPr>
          <p:nvPr>
            <p:ph type="title" idx="4294967295"/>
          </p:nvPr>
        </p:nvSpPr>
        <p:spPr bwMode="auto">
          <a:xfrm>
            <a:off x="927471" y="12702"/>
            <a:ext cx="8029575"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lgn="ctr">
              <a:defRPr/>
            </a:pPr>
            <a:r>
              <a:rPr lang="fr-FR" altLang="fr-FR" sz="3200" dirty="0">
                <a:solidFill>
                  <a:srgbClr val="660066"/>
                </a:solidFill>
                <a:ea typeface="ヒラギノ角ゴ Pro W3" charset="-128"/>
              </a:rPr>
              <a:t>Une priorité mondiale de santé publique</a:t>
            </a:r>
          </a:p>
        </p:txBody>
      </p:sp>
      <p:sp>
        <p:nvSpPr>
          <p:cNvPr id="34819" name="Rectangle 3">
            <a:extLst>
              <a:ext uri="{FF2B5EF4-FFF2-40B4-BE49-F238E27FC236}">
                <a16:creationId xmlns:a16="http://schemas.microsoft.com/office/drawing/2014/main" xmlns="" id="{2FA214D6-B7CB-4E31-8599-16C8C81A1710}"/>
              </a:ext>
            </a:extLst>
          </p:cNvPr>
          <p:cNvSpPr>
            <a:spLocks noGrp="1"/>
          </p:cNvSpPr>
          <p:nvPr>
            <p:ph type="body" sz="half" idx="4294967295"/>
          </p:nvPr>
        </p:nvSpPr>
        <p:spPr>
          <a:xfrm>
            <a:off x="703543" y="1417638"/>
            <a:ext cx="7902575" cy="4425950"/>
          </a:xfrm>
          <a:extLst/>
        </p:spPr>
        <p:txBody>
          <a:bodyPr/>
          <a:lstStyle/>
          <a:p>
            <a:pPr marL="0" indent="0" algn="just" eaLnBrk="1" hangingPunct="1">
              <a:lnSpc>
                <a:spcPct val="114000"/>
              </a:lnSpc>
              <a:buFont typeface="Arial" charset="0"/>
              <a:buNone/>
              <a:defRPr/>
            </a:pPr>
            <a:r>
              <a:rPr lang="fr-FR" sz="2000" dirty="0">
                <a:solidFill>
                  <a:schemeClr val="tx1"/>
                </a:solidFill>
                <a:latin typeface="Arial" charset="0"/>
                <a:ea typeface="ヒラギノ角ゴ Pro W3" charset="0"/>
                <a:cs typeface="ヒラギノ角ゴ Pro W3" charset="0"/>
              </a:rPr>
              <a:t>Le Dr </a:t>
            </a:r>
            <a:r>
              <a:rPr lang="fr-FR" sz="2000" dirty="0" err="1">
                <a:solidFill>
                  <a:schemeClr val="tx1"/>
                </a:solidFill>
                <a:latin typeface="Arial" charset="0"/>
                <a:ea typeface="ヒラギノ角ゴ Pro W3" charset="0"/>
                <a:cs typeface="ヒラギノ角ゴ Pro W3" charset="0"/>
              </a:rPr>
              <a:t>Keiji</a:t>
            </a:r>
            <a:r>
              <a:rPr lang="fr-FR" sz="2000" dirty="0">
                <a:solidFill>
                  <a:schemeClr val="tx1"/>
                </a:solidFill>
                <a:latin typeface="Arial" charset="0"/>
                <a:ea typeface="ヒラギノ角ゴ Pro W3" charset="0"/>
                <a:cs typeface="ヒラギノ角ゴ Pro W3" charset="0"/>
              </a:rPr>
              <a:t> </a:t>
            </a:r>
            <a:r>
              <a:rPr lang="fr-FR" sz="2000" dirty="0" err="1">
                <a:solidFill>
                  <a:schemeClr val="tx1"/>
                </a:solidFill>
                <a:latin typeface="Arial" charset="0"/>
                <a:ea typeface="ヒラギノ角ゴ Pro W3" charset="0"/>
                <a:cs typeface="ヒラギノ角ゴ Pro W3" charset="0"/>
              </a:rPr>
              <a:t>Fukuda</a:t>
            </a:r>
            <a:r>
              <a:rPr lang="fr-FR" sz="2000" dirty="0">
                <a:solidFill>
                  <a:schemeClr val="tx1"/>
                </a:solidFill>
                <a:latin typeface="Arial" charset="0"/>
                <a:ea typeface="ヒラギノ角ゴ Pro W3" charset="0"/>
                <a:cs typeface="ヒラギノ角ゴ Pro W3" charset="0"/>
              </a:rPr>
              <a:t>, Sous-Directeur général de l’OMS déclare:</a:t>
            </a:r>
          </a:p>
          <a:p>
            <a:pPr marL="0" indent="0" algn="just" eaLnBrk="1" hangingPunct="1">
              <a:lnSpc>
                <a:spcPct val="114000"/>
              </a:lnSpc>
              <a:buFont typeface="Arial" charset="0"/>
              <a:buNone/>
              <a:defRPr/>
            </a:pPr>
            <a:r>
              <a:rPr lang="fr-FR" sz="2000" dirty="0">
                <a:solidFill>
                  <a:schemeClr val="tx1"/>
                </a:solidFill>
                <a:latin typeface="Arial" charset="0"/>
                <a:ea typeface="ヒラギノ角ゴ Pro W3" charset="0"/>
                <a:cs typeface="ヒラギノ角ゴ Pro W3" charset="0"/>
              </a:rPr>
              <a:t>«À moins que les nombreux acteurs concernés agissent d’urgence et de manière coordonnée, le monde s’achemine vers une ère post-antibiotiques, où des infections courantes et des blessures mineures qui ont été soignées depuis des décennies pourraient à nouveau tuer»</a:t>
            </a:r>
            <a:r>
              <a:rPr lang="fr-FR" sz="2000" strike="sngStrike" dirty="0">
                <a:solidFill>
                  <a:srgbClr val="FF0000"/>
                </a:solidFill>
                <a:latin typeface="Arial" charset="0"/>
                <a:ea typeface="ヒラギノ角ゴ Pro W3" charset="0"/>
                <a:cs typeface="ヒラギノ角ゴ Pro W3" charset="0"/>
              </a:rPr>
              <a:t> </a:t>
            </a:r>
            <a:endParaRPr lang="fr-FR" sz="2000" dirty="0">
              <a:solidFill>
                <a:schemeClr val="tx1"/>
              </a:solidFill>
              <a:latin typeface="Arial" charset="0"/>
              <a:ea typeface="ヒラギノ角ゴ Pro W3" charset="0"/>
              <a:cs typeface="ヒラギノ角ゴ Pro W3" charset="0"/>
            </a:endParaRPr>
          </a:p>
          <a:p>
            <a:pPr marL="0" indent="0" algn="just">
              <a:lnSpc>
                <a:spcPct val="114000"/>
              </a:lnSpc>
              <a:buFont typeface="Arial" charset="0"/>
              <a:buNone/>
              <a:defRPr/>
            </a:pPr>
            <a:r>
              <a:rPr lang="fr-FR" sz="2000" dirty="0">
                <a:solidFill>
                  <a:schemeClr val="tx1"/>
                </a:solidFill>
              </a:rPr>
              <a:t>D’ores et déjà, il y a des patients dans les hôpitaux français qui sont atteints d'infections qu'aucun de nos antibiotiques ne parvient à traiter.</a:t>
            </a:r>
            <a:endParaRPr lang="fr-FR" sz="2000" dirty="0">
              <a:solidFill>
                <a:schemeClr val="tx1"/>
              </a:solidFill>
              <a:latin typeface="Arial" charset="0"/>
              <a:ea typeface="ヒラギノ角ゴ Pro W3" charset="0"/>
              <a:cs typeface="ヒラギノ角ゴ Pro W3" charset="0"/>
            </a:endParaRPr>
          </a:p>
          <a:p>
            <a:pPr marL="0" indent="0" algn="just">
              <a:lnSpc>
                <a:spcPct val="114000"/>
              </a:lnSpc>
              <a:buFont typeface="Arial" charset="0"/>
              <a:buNone/>
              <a:defRPr/>
            </a:pPr>
            <a:r>
              <a:rPr lang="fr-FR" sz="2000" dirty="0">
                <a:solidFill>
                  <a:schemeClr val="tx1"/>
                </a:solidFill>
                <a:latin typeface="Arial" charset="0"/>
                <a:ea typeface="ヒラギノ角ゴ Pro W3" charset="0"/>
                <a:cs typeface="ヒラギノ角ゴ Pro W3" charset="0"/>
              </a:rPr>
              <a:t>Chacun peut contribuer à lutter contre la résistance en adoptant un usage raisonné des antibiotiques et des stratégies de prévention et de lutte contre les infections; en particulier l’hygiène et les vaccinations.</a:t>
            </a:r>
          </a:p>
          <a:p>
            <a:pPr marL="0" indent="0" algn="just">
              <a:buFont typeface="Arial" charset="0"/>
              <a:buNone/>
              <a:defRPr/>
            </a:pPr>
            <a:endParaRPr lang="fr-FR" sz="2000" b="1" dirty="0">
              <a:solidFill>
                <a:schemeClr val="tx1"/>
              </a:solidFill>
              <a:latin typeface="Arial" charset="0"/>
              <a:ea typeface="ヒラギノ角ゴ Pro W3" charset="0"/>
              <a:cs typeface="ヒラギノ角ゴ Pro W3" charset="0"/>
            </a:endParaRPr>
          </a:p>
        </p:txBody>
      </p:sp>
      <p:pic>
        <p:nvPicPr>
          <p:cNvPr id="3" name="Image 2">
            <a:extLst>
              <a:ext uri="{FF2B5EF4-FFF2-40B4-BE49-F238E27FC236}">
                <a16:creationId xmlns:a16="http://schemas.microsoft.com/office/drawing/2014/main" xmlns="" id="{E7CC5BEA-7C99-75D4-0857-EAAB70CF2E0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86954" y="116633"/>
            <a:ext cx="1100598" cy="10081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a:extLst>
              <a:ext uri="{FF2B5EF4-FFF2-40B4-BE49-F238E27FC236}">
                <a16:creationId xmlns:a16="http://schemas.microsoft.com/office/drawing/2014/main" xmlns="" id="{559151AA-1553-450C-8EC1-35C0BFEAE50A}"/>
              </a:ext>
              <a:ext uri="{C183D7F6-B498-43B3-948B-1728B52AA6E4}">
                <adec:decorative xmlns:adec="http://schemas.microsoft.com/office/drawing/2017/decorative" xmlns="" val="1"/>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855858" y="5049478"/>
            <a:ext cx="1288142" cy="1223540"/>
          </a:xfrm>
          <a:noFill/>
        </p:spPr>
      </p:pic>
      <p:sp>
        <p:nvSpPr>
          <p:cNvPr id="23554" name="Rectangle 2">
            <a:extLst>
              <a:ext uri="{FF2B5EF4-FFF2-40B4-BE49-F238E27FC236}">
                <a16:creationId xmlns:a16="http://schemas.microsoft.com/office/drawing/2014/main" xmlns="" id="{21E93C74-6BB4-4D33-AFA3-31571CA424BF}"/>
              </a:ext>
            </a:extLst>
          </p:cNvPr>
          <p:cNvSpPr>
            <a:spLocks noGrp="1"/>
          </p:cNvSpPr>
          <p:nvPr>
            <p:ph type="title" idx="4294967295"/>
          </p:nvPr>
        </p:nvSpPr>
        <p:spPr bwMode="auto">
          <a:xfrm>
            <a:off x="271463" y="53752"/>
            <a:ext cx="8459787" cy="1143000"/>
          </a:xfrm>
        </p:spPr>
        <p:txBody>
          <a:bodyPr wrap="square" numCol="1" anchorCtr="0" compatLnSpc="1">
            <a:prstTxWarp prst="textNoShape">
              <a:avLst/>
            </a:prstTxWarp>
          </a:bodyPr>
          <a:lstStyle/>
          <a:p>
            <a:pPr algn="ctr">
              <a:defRPr/>
            </a:pPr>
            <a:r>
              <a:rPr lang="fr-FR" sz="3200" dirty="0">
                <a:solidFill>
                  <a:srgbClr val="660066"/>
                </a:solidFill>
                <a:ea typeface="ヒラギノ角ゴ Pro W3"/>
                <a:cs typeface="ヒラギノ角ゴ Pro W3"/>
              </a:rPr>
              <a:t>Historique</a:t>
            </a:r>
            <a:endParaRPr lang="fr-FR" sz="2800" dirty="0">
              <a:solidFill>
                <a:srgbClr val="660066"/>
              </a:solidFill>
              <a:ea typeface="ヒラギノ角ゴ Pro W3"/>
              <a:cs typeface="ヒラギノ角ゴ Pro W3"/>
            </a:endParaRPr>
          </a:p>
        </p:txBody>
      </p:sp>
      <p:sp>
        <p:nvSpPr>
          <p:cNvPr id="12291" name="Rectangle 3">
            <a:extLst>
              <a:ext uri="{FF2B5EF4-FFF2-40B4-BE49-F238E27FC236}">
                <a16:creationId xmlns:a16="http://schemas.microsoft.com/office/drawing/2014/main" xmlns="" id="{A728163B-54CA-45C0-B3FE-99DF494C3628}"/>
              </a:ext>
            </a:extLst>
          </p:cNvPr>
          <p:cNvSpPr>
            <a:spLocks noGrp="1"/>
          </p:cNvSpPr>
          <p:nvPr>
            <p:ph type="body" sz="half" idx="4294967295"/>
          </p:nvPr>
        </p:nvSpPr>
        <p:spPr>
          <a:xfrm>
            <a:off x="412751" y="1135112"/>
            <a:ext cx="8318500" cy="5534248"/>
          </a:xfrm>
        </p:spPr>
        <p:txBody>
          <a:bodyPr/>
          <a:lstStyle/>
          <a:p>
            <a:pPr marL="0" indent="0">
              <a:lnSpc>
                <a:spcPct val="150000"/>
              </a:lnSpc>
              <a:buFont typeface="Arial" panose="020B0604020202020204" pitchFamily="34" charset="0"/>
              <a:buChar char="•"/>
            </a:pPr>
            <a:r>
              <a:rPr lang="fr-FR" altLang="fr-FR" dirty="0">
                <a:solidFill>
                  <a:schemeClr val="tx1"/>
                </a:solidFill>
                <a:ea typeface="ヒラギノ角ゴ Pro W3"/>
                <a:cs typeface="ヒラギノ角ゴ Pro W3"/>
              </a:rPr>
              <a:t> </a:t>
            </a:r>
            <a:r>
              <a:rPr lang="fr-FR" altLang="fr-FR" sz="2000" dirty="0">
                <a:solidFill>
                  <a:schemeClr val="tx1"/>
                </a:solidFill>
                <a:ea typeface="ヒラギノ角ゴ Pro W3"/>
                <a:cs typeface="ヒラギノ角ゴ Pro W3"/>
              </a:rPr>
              <a:t>Les antibiotiques (du grec </a:t>
            </a:r>
            <a:r>
              <a:rPr lang="fr-FR" altLang="fr-FR" sz="2000" i="1" dirty="0">
                <a:solidFill>
                  <a:schemeClr val="tx1"/>
                </a:solidFill>
                <a:ea typeface="ヒラギノ角ゴ Pro W3"/>
                <a:cs typeface="ヒラギノ角ゴ Pro W3"/>
              </a:rPr>
              <a:t>anti</a:t>
            </a:r>
            <a:r>
              <a:rPr lang="fr-FR" altLang="fr-FR" sz="2000" dirty="0">
                <a:solidFill>
                  <a:schemeClr val="tx1"/>
                </a:solidFill>
                <a:ea typeface="ヒラギノ角ゴ Pro W3"/>
                <a:cs typeface="ヒラギノ角ゴ Pro W3"/>
              </a:rPr>
              <a:t> : « contre », et </a:t>
            </a:r>
            <a:r>
              <a:rPr lang="fr-FR" altLang="fr-FR" sz="2000" i="1" dirty="0">
                <a:solidFill>
                  <a:schemeClr val="tx1"/>
                </a:solidFill>
                <a:ea typeface="ヒラギノ角ゴ Pro W3"/>
                <a:cs typeface="ヒラギノ角ゴ Pro W3"/>
              </a:rPr>
              <a:t>bios</a:t>
            </a:r>
            <a:r>
              <a:rPr lang="fr-FR" altLang="fr-FR" sz="2000" dirty="0">
                <a:solidFill>
                  <a:schemeClr val="tx1"/>
                </a:solidFill>
                <a:ea typeface="ヒラギノ角ゴ Pro W3"/>
                <a:cs typeface="ヒラギノ角ゴ Pro W3"/>
              </a:rPr>
              <a:t> : « la vie ») sont des molécules naturelles ou synthétiques qui détruisent ou bloquent la croissance des bactéries. </a:t>
            </a:r>
          </a:p>
          <a:p>
            <a:pPr marL="0" indent="0">
              <a:lnSpc>
                <a:spcPct val="150000"/>
              </a:lnSpc>
              <a:buFont typeface="Arial" panose="020B0604020202020204" pitchFamily="34" charset="0"/>
              <a:buChar char="•"/>
            </a:pPr>
            <a:r>
              <a:rPr lang="fr-FR" altLang="fr-FR" sz="2000" dirty="0">
                <a:solidFill>
                  <a:schemeClr val="tx1"/>
                </a:solidFill>
                <a:ea typeface="ヒラギノ角ゴ Pro W3"/>
                <a:cs typeface="ヒラギノ角ゴ Pro W3"/>
              </a:rPr>
              <a:t> Des antibiotiques naturels ont été utilisés en médecine traditionnelle depuis 2000 ans.</a:t>
            </a:r>
          </a:p>
          <a:p>
            <a:pPr marL="0" indent="0">
              <a:lnSpc>
                <a:spcPct val="150000"/>
              </a:lnSpc>
              <a:buFont typeface="Arial" panose="020B0604020202020204" pitchFamily="34" charset="0"/>
              <a:buChar char="•"/>
            </a:pPr>
            <a:r>
              <a:rPr lang="fr-FR" altLang="fr-FR" sz="2000" dirty="0">
                <a:solidFill>
                  <a:schemeClr val="tx1"/>
                </a:solidFill>
                <a:ea typeface="ヒラギノ角ゴ Pro W3"/>
                <a:cs typeface="ヒラギノ角ゴ Pro W3"/>
              </a:rPr>
              <a:t> Les Grecs et les Égyptiens de l'antiquité utilisaient des extraits de moisissures et des plantes pour  traiter les  infections.</a:t>
            </a:r>
          </a:p>
          <a:p>
            <a:pPr marL="0" indent="0">
              <a:lnSpc>
                <a:spcPct val="150000"/>
              </a:lnSpc>
              <a:buFont typeface="Arial" panose="020B0604020202020204" pitchFamily="34" charset="0"/>
              <a:buChar char="•"/>
            </a:pPr>
            <a:r>
              <a:rPr lang="fr-FR" altLang="fr-FR" sz="2000" dirty="0">
                <a:solidFill>
                  <a:schemeClr val="tx1"/>
                </a:solidFill>
                <a:ea typeface="ヒラギノ角ゴ Pro W3"/>
                <a:cs typeface="ヒラギノ角ゴ Pro W3"/>
              </a:rPr>
              <a:t> Le premier antibiotique identifié en médecine moderne a été la pénicilline, découverte par Alexander Fleming en 1928.</a:t>
            </a:r>
          </a:p>
          <a:p>
            <a:pPr marL="0" indent="0">
              <a:lnSpc>
                <a:spcPct val="150000"/>
              </a:lnSpc>
              <a:buFont typeface="Arial" panose="020B0604020202020204" pitchFamily="34" charset="0"/>
              <a:buChar char="•"/>
            </a:pPr>
            <a:r>
              <a:rPr lang="fr-FR" altLang="fr-FR" sz="2000" dirty="0">
                <a:solidFill>
                  <a:schemeClr val="tx1"/>
                </a:solidFill>
                <a:ea typeface="ヒラギノ角ゴ Pro W3"/>
                <a:cs typeface="ヒラギノ角ゴ Pro W3"/>
              </a:rPr>
              <a:t> La plupart des antibiotiques que nous avons découverts étaient élaborés à l'origine par des champignons ou des bactéries. </a:t>
            </a:r>
          </a:p>
          <a:p>
            <a:pPr marL="0" indent="0">
              <a:lnSpc>
                <a:spcPct val="80000"/>
              </a:lnSpc>
            </a:pPr>
            <a:endParaRPr lang="fr-FR" altLang="fr-FR" sz="2000" dirty="0">
              <a:solidFill>
                <a:schemeClr val="tx1"/>
              </a:solidFill>
              <a:ea typeface="ヒラギノ角ゴ Pro W3"/>
              <a:cs typeface="ヒラギノ角ゴ Pro W3"/>
            </a:endParaRPr>
          </a:p>
        </p:txBody>
      </p:sp>
      <p:pic>
        <p:nvPicPr>
          <p:cNvPr id="3" name="Image 2">
            <a:extLst>
              <a:ext uri="{FF2B5EF4-FFF2-40B4-BE49-F238E27FC236}">
                <a16:creationId xmlns:a16="http://schemas.microsoft.com/office/drawing/2014/main" xmlns="" id="{32B8007E-4F24-9F67-FE90-B4655A3CCC35}"/>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86954" y="116633"/>
            <a:ext cx="1100598" cy="10081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A2D67-3CEF-483C-B45A-B23C4BA235EB}"/>
              </a:ext>
            </a:extLst>
          </p:cNvPr>
          <p:cNvSpPr>
            <a:spLocks noGrp="1"/>
          </p:cNvSpPr>
          <p:nvPr>
            <p:ph type="title"/>
          </p:nvPr>
        </p:nvSpPr>
        <p:spPr>
          <a:xfrm>
            <a:off x="1042988" y="259432"/>
            <a:ext cx="8101012" cy="649288"/>
          </a:xfrm>
        </p:spPr>
        <p:txBody>
          <a:bodyPr wrap="square" numCol="1" compatLnSpc="1">
            <a:prstTxWarp prst="textNoShape">
              <a:avLst/>
            </a:prstTxWarp>
          </a:bodyPr>
          <a:lstStyle/>
          <a:p>
            <a:pPr algn="ctr" eaLnBrk="1" hangingPunct="1">
              <a:defRPr/>
            </a:pPr>
            <a:r>
              <a:rPr lang="fr-FR" altLang="fr-FR" sz="3200" dirty="0">
                <a:solidFill>
                  <a:srgbClr val="660066"/>
                </a:solidFill>
                <a:ea typeface="ヒラギノ角ゴ Pro W3" charset="-128"/>
              </a:rPr>
              <a:t>Pénicilline – le premier antibiotique moderne</a:t>
            </a:r>
          </a:p>
        </p:txBody>
      </p:sp>
      <p:sp>
        <p:nvSpPr>
          <p:cNvPr id="13315" name="Content Placeholder 2">
            <a:extLst>
              <a:ext uri="{FF2B5EF4-FFF2-40B4-BE49-F238E27FC236}">
                <a16:creationId xmlns:a16="http://schemas.microsoft.com/office/drawing/2014/main" xmlns="" id="{86EDA1FA-3BFC-44DC-89A5-4F04E4B67B09}"/>
              </a:ext>
            </a:extLst>
          </p:cNvPr>
          <p:cNvSpPr>
            <a:spLocks noGrp="1"/>
          </p:cNvSpPr>
          <p:nvPr>
            <p:ph idx="1"/>
          </p:nvPr>
        </p:nvSpPr>
        <p:spPr>
          <a:xfrm>
            <a:off x="468312" y="982663"/>
            <a:ext cx="4967784" cy="5541962"/>
          </a:xfrm>
        </p:spPr>
        <p:txBody>
          <a:bodyPr/>
          <a:lstStyle/>
          <a:p>
            <a:pPr eaLnBrk="1" hangingPunct="1">
              <a:lnSpc>
                <a:spcPct val="150000"/>
              </a:lnSpc>
              <a:buFont typeface="Arial" panose="020B0604020202020204" pitchFamily="34" charset="0"/>
              <a:buChar char="•"/>
            </a:pPr>
            <a:r>
              <a:rPr lang="fr-FR" altLang="fr-FR" sz="1900" dirty="0">
                <a:ea typeface="ヒラギノ角ゴ Pro W3"/>
                <a:cs typeface="ヒラギノ角ゴ Pro W3"/>
              </a:rPr>
              <a:t>La pénicilline fut le premier antibiotique à être découvert.</a:t>
            </a:r>
          </a:p>
          <a:p>
            <a:pPr eaLnBrk="1" hangingPunct="1">
              <a:lnSpc>
                <a:spcPct val="150000"/>
              </a:lnSpc>
              <a:buFont typeface="Arial" panose="020B0604020202020204" pitchFamily="34" charset="0"/>
              <a:buChar char="•"/>
            </a:pPr>
            <a:r>
              <a:rPr lang="fr-FR" altLang="fr-FR" sz="1900" dirty="0">
                <a:ea typeface="ヒラギノ角ゴ Pro W3"/>
                <a:cs typeface="ヒラギノ角ゴ Pro W3"/>
              </a:rPr>
              <a:t>Elle a été découverte en 1928 par Alexander Fleming, un chercheur écossais qui travaillait à l’hôpital St Mary de Londres.</a:t>
            </a:r>
          </a:p>
          <a:p>
            <a:pPr eaLnBrk="1" hangingPunct="1">
              <a:lnSpc>
                <a:spcPct val="150000"/>
              </a:lnSpc>
              <a:buFont typeface="Arial" panose="020B0604020202020204" pitchFamily="34" charset="0"/>
              <a:buChar char="•"/>
            </a:pPr>
            <a:r>
              <a:rPr lang="fr-FR" altLang="fr-FR" sz="1900" dirty="0">
                <a:ea typeface="ヒラギノ角ゴ Pro W3"/>
                <a:cs typeface="ヒラギノ角ゴ Pro W3"/>
              </a:rPr>
              <a:t>Fleming a observé qu’une moisissure (champignon) </a:t>
            </a:r>
            <a:r>
              <a:rPr lang="fr-FR" altLang="fr-FR" sz="1900" i="1" dirty="0">
                <a:ea typeface="ヒラギノ角ゴ Pro W3"/>
                <a:cs typeface="ヒラギノ角ゴ Pro W3"/>
              </a:rPr>
              <a:t>Penicillium</a:t>
            </a:r>
            <a:r>
              <a:rPr lang="fr-FR" altLang="fr-FR" sz="1900" dirty="0">
                <a:ea typeface="ヒラギノ角ゴ Pro W3"/>
                <a:cs typeface="ヒラギノ角ゴ Pro W3"/>
              </a:rPr>
              <a:t> avait des propriétés </a:t>
            </a:r>
            <a:r>
              <a:rPr lang="fr-FR" altLang="fr-FR" sz="1900" dirty="0" err="1">
                <a:ea typeface="ヒラギノ角ゴ Pro W3"/>
                <a:cs typeface="ヒラギノ角ゴ Pro W3"/>
              </a:rPr>
              <a:t>anti-bactériennes</a:t>
            </a:r>
            <a:r>
              <a:rPr lang="fr-FR" altLang="fr-FR" sz="1900" dirty="0">
                <a:ea typeface="ヒラギノ角ゴ Pro W3"/>
                <a:cs typeface="ヒラギノ角ゴ Pro W3"/>
              </a:rPr>
              <a:t>.                 </a:t>
            </a:r>
          </a:p>
          <a:p>
            <a:pPr eaLnBrk="1" hangingPunct="1">
              <a:lnSpc>
                <a:spcPct val="150000"/>
              </a:lnSpc>
              <a:buFont typeface="Arial" panose="020B0604020202020204" pitchFamily="34" charset="0"/>
              <a:buChar char="•"/>
            </a:pPr>
            <a:r>
              <a:rPr lang="fr-FR" altLang="fr-FR" sz="1900" dirty="0">
                <a:ea typeface="ヒラギノ角ゴ Pro W3"/>
                <a:cs typeface="ヒラギノ角ゴ Pro W3"/>
              </a:rPr>
              <a:t>On a appelé cet antibiotique pénicilline d’après le nom de ce champignon.</a:t>
            </a:r>
          </a:p>
          <a:p>
            <a:pPr eaLnBrk="1" hangingPunct="1">
              <a:buFont typeface="Arial" panose="020B0604020202020204" pitchFamily="34" charset="0"/>
              <a:buChar char="•"/>
            </a:pPr>
            <a:endParaRPr lang="en-GB" altLang="fr-FR" sz="2000" dirty="0">
              <a:ea typeface="ヒラギノ角ゴ Pro W3"/>
              <a:cs typeface="ヒラギノ角ゴ Pro W3"/>
            </a:endParaRPr>
          </a:p>
        </p:txBody>
      </p:sp>
      <p:pic>
        <p:nvPicPr>
          <p:cNvPr id="13317" name="Picture 4" descr="Photo de Alexander Fleming">
            <a:extLst>
              <a:ext uri="{FF2B5EF4-FFF2-40B4-BE49-F238E27FC236}">
                <a16:creationId xmlns:a16="http://schemas.microsoft.com/office/drawing/2014/main" xmlns="" id="{5C35DCEE-8D5B-4A68-9FDF-C3BD21195C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557338"/>
            <a:ext cx="292258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Boîte de pétri avec une culture bactérienne tuée par une moisissure : la penicilline.">
            <a:extLst>
              <a:ext uri="{FF2B5EF4-FFF2-40B4-BE49-F238E27FC236}">
                <a16:creationId xmlns:a16="http://schemas.microsoft.com/office/drawing/2014/main" xmlns="" id="{0B604F25-3BAE-4561-97B1-15174DBBB5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1044" y="4437063"/>
            <a:ext cx="2527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xmlns="" id="{CA66C89A-C041-45AA-9E15-D77F2D77F6F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86954" y="116633"/>
            <a:ext cx="1100598" cy="10081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EB5AB-EDF2-4594-970A-4195340948F1}"/>
              </a:ext>
            </a:extLst>
          </p:cNvPr>
          <p:cNvSpPr>
            <a:spLocks noGrp="1"/>
          </p:cNvSpPr>
          <p:nvPr>
            <p:ph type="title"/>
          </p:nvPr>
        </p:nvSpPr>
        <p:spPr>
          <a:xfrm>
            <a:off x="1475656" y="329076"/>
            <a:ext cx="7647221" cy="649288"/>
          </a:xfrm>
        </p:spPr>
        <p:txBody>
          <a:bodyPr wrap="square" numCol="1" compatLnSpc="1">
            <a:prstTxWarp prst="textNoShape">
              <a:avLst/>
            </a:prstTxWarp>
            <a:noAutofit/>
          </a:bodyPr>
          <a:lstStyle/>
          <a:p>
            <a:pPr algn="ctr" eaLnBrk="1" hangingPunct="1">
              <a:defRPr/>
            </a:pPr>
            <a:r>
              <a:rPr lang="fr-FR" altLang="fr-FR" sz="3200" dirty="0">
                <a:solidFill>
                  <a:srgbClr val="660066"/>
                </a:solidFill>
                <a:ea typeface="ヒラギノ角ゴ Pro W3" charset="-128"/>
              </a:rPr>
              <a:t>Pénicilline – le premier antibiotique moderne </a:t>
            </a:r>
            <a:r>
              <a:rPr lang="fr-FR" altLang="fr-FR" sz="3200" dirty="0">
                <a:solidFill>
                  <a:schemeClr val="bg1"/>
                </a:solidFill>
                <a:ea typeface="ヒラギノ角ゴ Pro W3" charset="-128"/>
              </a:rPr>
              <a:t>suite </a:t>
            </a:r>
          </a:p>
        </p:txBody>
      </p:sp>
      <p:sp>
        <p:nvSpPr>
          <p:cNvPr id="14339" name="Content Placeholder 2">
            <a:extLst>
              <a:ext uri="{FF2B5EF4-FFF2-40B4-BE49-F238E27FC236}">
                <a16:creationId xmlns:a16="http://schemas.microsoft.com/office/drawing/2014/main" xmlns="" id="{6315336F-F011-4F74-9612-A10AF63594B4}"/>
              </a:ext>
            </a:extLst>
          </p:cNvPr>
          <p:cNvSpPr>
            <a:spLocks noGrp="1"/>
          </p:cNvSpPr>
          <p:nvPr>
            <p:ph idx="1"/>
          </p:nvPr>
        </p:nvSpPr>
        <p:spPr>
          <a:xfrm>
            <a:off x="468313" y="1070125"/>
            <a:ext cx="6839991" cy="5383211"/>
          </a:xfrm>
        </p:spPr>
        <p:txBody>
          <a:bodyPr/>
          <a:lstStyle/>
          <a:p>
            <a:pPr algn="just" eaLnBrk="1" hangingPunct="1">
              <a:lnSpc>
                <a:spcPct val="150000"/>
              </a:lnSpc>
              <a:buFont typeface="Arial" panose="020B0604020202020204" pitchFamily="34" charset="0"/>
              <a:buChar char="•"/>
            </a:pPr>
            <a:r>
              <a:rPr lang="fr-FR" altLang="fr-FR" dirty="0">
                <a:ea typeface="ヒラギノ角ゴ Pro W3"/>
                <a:cs typeface="ヒラギノ角ゴ Pro W3"/>
              </a:rPr>
              <a:t>Fleming ne pouvait pas extraire assez de pénicilline à partir de la moisissure pour permettre de traiter les patients.</a:t>
            </a:r>
          </a:p>
          <a:p>
            <a:pPr algn="just" eaLnBrk="1" hangingPunct="1">
              <a:lnSpc>
                <a:spcPct val="150000"/>
              </a:lnSpc>
              <a:buFont typeface="Arial" panose="020B0604020202020204" pitchFamily="34" charset="0"/>
              <a:buChar char="•"/>
            </a:pPr>
            <a:r>
              <a:rPr lang="fr-FR" altLang="fr-FR" dirty="0">
                <a:ea typeface="ヒラギノ角ゴ Pro W3"/>
                <a:cs typeface="ヒラギノ角ゴ Pro W3"/>
              </a:rPr>
              <a:t>En 1938, Howard Florey (un microbiologiste australien), Ernst Chain (un chimiste allemand) et d’autres scientifiques de l’université d’Oxford ont été les  pionniers de la production de pénicilline pour la médecine humaine. Ce sont des compagnies pharmaceutiques américaines qui ont ensuite produit la pénicilline à grande échelle. </a:t>
            </a:r>
          </a:p>
          <a:p>
            <a:pPr algn="just" eaLnBrk="1" hangingPunct="1">
              <a:lnSpc>
                <a:spcPct val="150000"/>
              </a:lnSpc>
              <a:buFont typeface="Arial" panose="020B0604020202020204" pitchFamily="34" charset="0"/>
              <a:buChar char="•"/>
            </a:pPr>
            <a:r>
              <a:rPr lang="fr-FR" altLang="fr-FR" dirty="0">
                <a:ea typeface="ヒラギノ角ゴ Pro W3"/>
                <a:cs typeface="ヒラギノ角ゴ Pro W3"/>
              </a:rPr>
              <a:t>La pénicilline est devenue largement disponible au début des années  1940 et elle a sauvé de nombreuses vies au cours de la deuxième guerre mondiale.</a:t>
            </a:r>
          </a:p>
        </p:txBody>
      </p:sp>
      <p:grpSp>
        <p:nvGrpSpPr>
          <p:cNvPr id="4" name="Groupe 3" descr="Portrait de Ernst Boris Chain, 1945">
            <a:extLst>
              <a:ext uri="{FF2B5EF4-FFF2-40B4-BE49-F238E27FC236}">
                <a16:creationId xmlns:a16="http://schemas.microsoft.com/office/drawing/2014/main" xmlns="" id="{1B904BDD-A997-F50C-68CC-9B6F1551BF83}"/>
              </a:ext>
            </a:extLst>
          </p:cNvPr>
          <p:cNvGrpSpPr/>
          <p:nvPr/>
        </p:nvGrpSpPr>
        <p:grpSpPr>
          <a:xfrm>
            <a:off x="7596336" y="3657135"/>
            <a:ext cx="1390650" cy="2148129"/>
            <a:chOff x="7308304" y="3657135"/>
            <a:chExt cx="1390650" cy="2148129"/>
          </a:xfrm>
        </p:grpSpPr>
        <p:sp>
          <p:nvSpPr>
            <p:cNvPr id="14344" name="TextBox 8">
              <a:extLst>
                <a:ext uri="{FF2B5EF4-FFF2-40B4-BE49-F238E27FC236}">
                  <a16:creationId xmlns:a16="http://schemas.microsoft.com/office/drawing/2014/main" xmlns="" id="{DF5EA431-8890-4075-9A3E-35EE76C4F4C1}"/>
                </a:ext>
              </a:extLst>
            </p:cNvPr>
            <p:cNvSpPr txBox="1">
              <a:spLocks noChangeArrowheads="1"/>
            </p:cNvSpPr>
            <p:nvPr/>
          </p:nvSpPr>
          <p:spPr bwMode="auto">
            <a:xfrm>
              <a:off x="7308304" y="5435377"/>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GB" altLang="fr-FR" dirty="0">
                  <a:solidFill>
                    <a:schemeClr val="tx1"/>
                  </a:solidFill>
                </a:rPr>
                <a:t>Ernst Chain</a:t>
              </a:r>
            </a:p>
          </p:txBody>
        </p:sp>
        <p:pic>
          <p:nvPicPr>
            <p:cNvPr id="14342" name="Picture 4" descr="Portrait de Ernst Boris Chain, 1945">
              <a:hlinkClick r:id="rId3" action="ppaction://hlinkfile"/>
              <a:extLst>
                <a:ext uri="{FF2B5EF4-FFF2-40B4-BE49-F238E27FC236}">
                  <a16:creationId xmlns:a16="http://schemas.microsoft.com/office/drawing/2014/main" xmlns="" id="{904482F2-830B-47CE-9137-CB7872A07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657135"/>
              <a:ext cx="122396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e 4" descr="Portrait de Howard Walter Florey 1945">
            <a:extLst>
              <a:ext uri="{FF2B5EF4-FFF2-40B4-BE49-F238E27FC236}">
                <a16:creationId xmlns:a16="http://schemas.microsoft.com/office/drawing/2014/main" xmlns="" id="{32E80797-5C7B-82B6-E79D-4A443287AF4A}"/>
              </a:ext>
            </a:extLst>
          </p:cNvPr>
          <p:cNvGrpSpPr/>
          <p:nvPr/>
        </p:nvGrpSpPr>
        <p:grpSpPr>
          <a:xfrm>
            <a:off x="7494587" y="1199906"/>
            <a:ext cx="1685925" cy="2224418"/>
            <a:chOff x="7308304" y="1199906"/>
            <a:chExt cx="1685925" cy="2224418"/>
          </a:xfrm>
        </p:grpSpPr>
        <p:sp>
          <p:nvSpPr>
            <p:cNvPr id="14343" name="TextBox 5">
              <a:extLst>
                <a:ext uri="{FF2B5EF4-FFF2-40B4-BE49-F238E27FC236}">
                  <a16:creationId xmlns:a16="http://schemas.microsoft.com/office/drawing/2014/main" xmlns="" id="{B97A7AF0-EE8F-4141-AD22-12DE599C283C}"/>
                </a:ext>
              </a:extLst>
            </p:cNvPr>
            <p:cNvSpPr txBox="1">
              <a:spLocks noChangeArrowheads="1"/>
            </p:cNvSpPr>
            <p:nvPr/>
          </p:nvSpPr>
          <p:spPr bwMode="auto">
            <a:xfrm>
              <a:off x="7308304" y="3054436"/>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GB" altLang="fr-FR" dirty="0">
                  <a:solidFill>
                    <a:schemeClr val="tx1"/>
                  </a:solidFill>
                </a:rPr>
                <a:t>Howard Florey</a:t>
              </a:r>
            </a:p>
          </p:txBody>
        </p:sp>
        <p:pic>
          <p:nvPicPr>
            <p:cNvPr id="14341" name="Picture 2" descr="Portrait de Howard Walter Florey 1945">
              <a:hlinkClick r:id="rId5" action="ppaction://hlinkfile"/>
              <a:extLst>
                <a:ext uri="{FF2B5EF4-FFF2-40B4-BE49-F238E27FC236}">
                  <a16:creationId xmlns:a16="http://schemas.microsoft.com/office/drawing/2014/main" xmlns="" id="{E5533588-1243-4B68-A5C1-5B973210EA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199906"/>
              <a:ext cx="122396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Image 5">
            <a:extLst>
              <a:ext uri="{FF2B5EF4-FFF2-40B4-BE49-F238E27FC236}">
                <a16:creationId xmlns:a16="http://schemas.microsoft.com/office/drawing/2014/main" xmlns="" id="{A4BA8C74-7D91-156E-5CC4-35E80D6F7C1E}"/>
              </a:ext>
              <a:ext uri="{C183D7F6-B498-43B3-948B-1728B52AA6E4}">
                <adec:decorative xmlns:adec="http://schemas.microsoft.com/office/drawing/2017/decorative" xmlns="" val="1"/>
              </a:ext>
            </a:extLst>
          </p:cNvPr>
          <p:cNvPicPr>
            <a:picLocks noChangeAspect="1"/>
          </p:cNvPicPr>
          <p:nvPr/>
        </p:nvPicPr>
        <p:blipFill>
          <a:blip r:embed="rId7"/>
          <a:stretch>
            <a:fillRect/>
          </a:stretch>
        </p:blipFill>
        <p:spPr>
          <a:xfrm>
            <a:off x="186954" y="116633"/>
            <a:ext cx="1100598" cy="10081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24669-84D1-4802-ACF2-F67344EA6C00}"/>
              </a:ext>
            </a:extLst>
          </p:cNvPr>
          <p:cNvSpPr>
            <a:spLocks noGrp="1"/>
          </p:cNvSpPr>
          <p:nvPr>
            <p:ph type="title"/>
          </p:nvPr>
        </p:nvSpPr>
        <p:spPr>
          <a:xfrm>
            <a:off x="186954" y="403448"/>
            <a:ext cx="8770092" cy="649288"/>
          </a:xfrm>
        </p:spPr>
        <p:txBody>
          <a:bodyPr>
            <a:normAutofit/>
          </a:bodyPr>
          <a:lstStyle/>
          <a:p>
            <a:pPr algn="ctr" eaLnBrk="1" hangingPunct="1">
              <a:defRPr/>
            </a:pPr>
            <a:r>
              <a:rPr lang="fr-FR" sz="3200" dirty="0">
                <a:solidFill>
                  <a:srgbClr val="660066"/>
                </a:solidFill>
              </a:rPr>
              <a:t>Production des antibiotiques</a:t>
            </a:r>
          </a:p>
        </p:txBody>
      </p:sp>
      <p:pic>
        <p:nvPicPr>
          <p:cNvPr id="15365" name="Picture 2">
            <a:extLst>
              <a:ext uri="{FF2B5EF4-FFF2-40B4-BE49-F238E27FC236}">
                <a16:creationId xmlns:a16="http://schemas.microsoft.com/office/drawing/2014/main" xmlns="" id="{C31CC074-EBA8-4DAC-851D-0056CF26606A}"/>
              </a:ex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626100"/>
            <a:ext cx="13684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2">
            <a:extLst>
              <a:ext uri="{FF2B5EF4-FFF2-40B4-BE49-F238E27FC236}">
                <a16:creationId xmlns:a16="http://schemas.microsoft.com/office/drawing/2014/main" xmlns="" id="{7100E58D-7A9B-42E0-B0FF-9004F95BDADE}"/>
              </a:ext>
            </a:extLst>
          </p:cNvPr>
          <p:cNvSpPr>
            <a:spLocks noGrp="1"/>
          </p:cNvSpPr>
          <p:nvPr>
            <p:ph idx="1"/>
          </p:nvPr>
        </p:nvSpPr>
        <p:spPr>
          <a:xfrm>
            <a:off x="576102" y="1576092"/>
            <a:ext cx="8207695" cy="4064000"/>
          </a:xfrm>
          <a:extLst/>
        </p:spPr>
        <p:txBody>
          <a:bodyPr/>
          <a:lstStyle/>
          <a:p>
            <a:pPr eaLnBrk="1" hangingPunct="1">
              <a:lnSpc>
                <a:spcPct val="114000"/>
              </a:lnSpc>
              <a:buFont typeface="Arial" charset="0"/>
              <a:buChar char="•"/>
              <a:defRPr/>
            </a:pPr>
            <a:r>
              <a:rPr lang="fr-FR" sz="2000" dirty="0">
                <a:latin typeface="Arial" charset="0"/>
                <a:ea typeface="ヒラギノ角ゴ Pro W3" charset="0"/>
                <a:cs typeface="ヒラギノ角ゴ Pro W3" charset="0"/>
              </a:rPr>
              <a:t>Les pénicillines sont des antibiotiques dérivés des champignons alors que les céphalosporines, les aminoglycosides et les carbapénèmes sont extraits à partir de bactéries.</a:t>
            </a:r>
          </a:p>
          <a:p>
            <a:pPr eaLnBrk="1" hangingPunct="1">
              <a:lnSpc>
                <a:spcPct val="114000"/>
              </a:lnSpc>
              <a:buFont typeface="Arial" charset="0"/>
              <a:buChar char="•"/>
              <a:defRPr/>
            </a:pPr>
            <a:r>
              <a:rPr lang="fr-FR" sz="2000" dirty="0">
                <a:latin typeface="Arial" charset="0"/>
                <a:ea typeface="ヒラギノ角ゴ Pro W3" charset="0"/>
                <a:cs typeface="ヒラギノ角ゴ Pro W3" charset="0"/>
              </a:rPr>
              <a:t>Les antibiotiques plus récents sont élaborés par synthèse, en général en modifiant la structure chimique d’antibiotiques naturels.</a:t>
            </a:r>
          </a:p>
          <a:p>
            <a:pPr eaLnBrk="1" hangingPunct="1">
              <a:lnSpc>
                <a:spcPct val="114000"/>
              </a:lnSpc>
              <a:buFont typeface="Arial" charset="0"/>
              <a:buChar char="•"/>
              <a:defRPr/>
            </a:pPr>
            <a:r>
              <a:rPr lang="fr-FR" sz="2000" dirty="0">
                <a:latin typeface="Arial" charset="0"/>
                <a:ea typeface="ヒラギノ角ゴ Pro W3" charset="0"/>
                <a:cs typeface="ヒラギノ角ゴ Pro W3" charset="0"/>
              </a:rPr>
              <a:t>Les antibiotiques synthétiques comprennent</a:t>
            </a:r>
            <a:r>
              <a:rPr lang="fr-FR" sz="2000" dirty="0">
                <a:solidFill>
                  <a:srgbClr val="FF0000"/>
                </a:solidFill>
                <a:latin typeface="Arial" charset="0"/>
                <a:ea typeface="ヒラギノ角ゴ Pro W3" charset="0"/>
                <a:cs typeface="ヒラギノ角ゴ Pro W3" charset="0"/>
              </a:rPr>
              <a:t> </a:t>
            </a:r>
            <a:r>
              <a:rPr lang="fr-FR" sz="2000" dirty="0">
                <a:latin typeface="Arial" charset="0"/>
                <a:ea typeface="ヒラギノ角ゴ Pro W3" charset="0"/>
                <a:cs typeface="ヒラギノ角ゴ Pro W3" charset="0"/>
              </a:rPr>
              <a:t>par exemple les quinolones et les  sulfamides.</a:t>
            </a:r>
          </a:p>
          <a:p>
            <a:pPr eaLnBrk="1" hangingPunct="1">
              <a:lnSpc>
                <a:spcPct val="114000"/>
              </a:lnSpc>
              <a:buFont typeface="Arial" charset="0"/>
              <a:buChar char="•"/>
              <a:defRPr/>
            </a:pPr>
            <a:r>
              <a:rPr lang="fr-FR" sz="2000" dirty="0">
                <a:latin typeface="Arial" charset="0"/>
                <a:ea typeface="ヒラギノ角ゴ Pro W3" charset="0"/>
                <a:cs typeface="ヒラギノ角ゴ Pro W3" charset="0"/>
              </a:rPr>
              <a:t>Les antibiotiques sont utilisés aussi bien pour la santé de l’humain que pour celle de l’animal.</a:t>
            </a:r>
          </a:p>
        </p:txBody>
      </p:sp>
      <p:pic>
        <p:nvPicPr>
          <p:cNvPr id="4" name="Image 3">
            <a:extLst>
              <a:ext uri="{FF2B5EF4-FFF2-40B4-BE49-F238E27FC236}">
                <a16:creationId xmlns:a16="http://schemas.microsoft.com/office/drawing/2014/main" xmlns="" id="{CC78AC0E-BA6C-A9F4-E1D3-E6ABF7C64B2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86954" y="116633"/>
            <a:ext cx="1100598" cy="10081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EC26974-5540-4122-A3AD-45FADE29A45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86954" y="116633"/>
            <a:ext cx="1100598" cy="1008111"/>
          </a:xfrm>
          <a:prstGeom prst="rect">
            <a:avLst/>
          </a:prstGeom>
        </p:spPr>
      </p:pic>
      <p:sp>
        <p:nvSpPr>
          <p:cNvPr id="24578" name="Rectangle 2">
            <a:extLst>
              <a:ext uri="{FF2B5EF4-FFF2-40B4-BE49-F238E27FC236}">
                <a16:creationId xmlns:a16="http://schemas.microsoft.com/office/drawing/2014/main" xmlns="" id="{674CBFC6-BBF5-492F-A0F6-1CB40914BF3D}"/>
              </a:ext>
            </a:extLst>
          </p:cNvPr>
          <p:cNvSpPr>
            <a:spLocks noGrp="1"/>
          </p:cNvSpPr>
          <p:nvPr>
            <p:ph type="title" idx="4294967295"/>
          </p:nvPr>
        </p:nvSpPr>
        <p:spPr bwMode="auto">
          <a:xfrm>
            <a:off x="1259632" y="-27384"/>
            <a:ext cx="7597031" cy="1143000"/>
          </a:xfrm>
        </p:spPr>
        <p:txBody>
          <a:bodyPr wrap="square" numCol="1" anchorCtr="0" compatLnSpc="1">
            <a:prstTxWarp prst="textNoShape">
              <a:avLst/>
            </a:prstTxWarp>
          </a:bodyPr>
          <a:lstStyle/>
          <a:p>
            <a:pPr algn="ctr">
              <a:defRPr/>
            </a:pPr>
            <a:r>
              <a:rPr lang="fr-FR" altLang="fr-FR" sz="3200" dirty="0">
                <a:solidFill>
                  <a:srgbClr val="660066"/>
                </a:solidFill>
                <a:ea typeface="ヒラギノ角ゴ Pro W3" charset="-128"/>
              </a:rPr>
              <a:t>Délai entre l’introduction des antibiotiques et l’apparition de résistances</a:t>
            </a:r>
          </a:p>
        </p:txBody>
      </p:sp>
      <p:graphicFrame>
        <p:nvGraphicFramePr>
          <p:cNvPr id="4" name="Tableau 4">
            <a:extLst>
              <a:ext uri="{FF2B5EF4-FFF2-40B4-BE49-F238E27FC236}">
                <a16:creationId xmlns:a16="http://schemas.microsoft.com/office/drawing/2014/main" xmlns="" id="{1723A94C-9771-D910-78A5-5989641F69D8}"/>
              </a:ext>
            </a:extLst>
          </p:cNvPr>
          <p:cNvGraphicFramePr>
            <a:graphicFrameLocks noGrp="1"/>
          </p:cNvGraphicFramePr>
          <p:nvPr>
            <p:extLst>
              <p:ext uri="{D42A27DB-BD31-4B8C-83A1-F6EECF244321}">
                <p14:modId xmlns:p14="http://schemas.microsoft.com/office/powerpoint/2010/main" val="2779135209"/>
              </p:ext>
            </p:extLst>
          </p:nvPr>
        </p:nvGraphicFramePr>
        <p:xfrm>
          <a:off x="891423" y="980728"/>
          <a:ext cx="7361154" cy="2900679"/>
        </p:xfrm>
        <a:graphic>
          <a:graphicData uri="http://schemas.openxmlformats.org/drawingml/2006/table">
            <a:tbl>
              <a:tblPr firstRow="1" bandRow="1">
                <a:tableStyleId>{93296810-A885-4BE3-A3E7-6D5BEEA58F35}</a:tableStyleId>
              </a:tblPr>
              <a:tblGrid>
                <a:gridCol w="1512168">
                  <a:extLst>
                    <a:ext uri="{9D8B030D-6E8A-4147-A177-3AD203B41FA5}">
                      <a16:colId xmlns:a16="http://schemas.microsoft.com/office/drawing/2014/main" xmlns="" val="2431252725"/>
                    </a:ext>
                  </a:extLst>
                </a:gridCol>
                <a:gridCol w="2635568">
                  <a:extLst>
                    <a:ext uri="{9D8B030D-6E8A-4147-A177-3AD203B41FA5}">
                      <a16:colId xmlns:a16="http://schemas.microsoft.com/office/drawing/2014/main" xmlns="" val="920910886"/>
                    </a:ext>
                  </a:extLst>
                </a:gridCol>
                <a:gridCol w="3213418">
                  <a:extLst>
                    <a:ext uri="{9D8B030D-6E8A-4147-A177-3AD203B41FA5}">
                      <a16:colId xmlns:a16="http://schemas.microsoft.com/office/drawing/2014/main" xmlns="" val="2383132961"/>
                    </a:ext>
                  </a:extLst>
                </a:gridCol>
              </a:tblGrid>
              <a:tr h="288032">
                <a:tc>
                  <a:txBody>
                    <a:bodyPr/>
                    <a:lstStyle/>
                    <a:p>
                      <a:r>
                        <a:rPr lang="fr-FR" sz="1400">
                          <a:solidFill>
                            <a:schemeClr val="tx1"/>
                          </a:solidFill>
                        </a:rPr>
                        <a:t>Antibiotique</a:t>
                      </a:r>
                    </a:p>
                  </a:txBody>
                  <a:tcPr/>
                </a:tc>
                <a:tc>
                  <a:txBody>
                    <a:bodyPr/>
                    <a:lstStyle/>
                    <a:p>
                      <a:r>
                        <a:rPr lang="fr-FR" sz="1400">
                          <a:solidFill>
                            <a:schemeClr val="tx1"/>
                          </a:solidFill>
                        </a:rPr>
                        <a:t>Année de commercialisation</a:t>
                      </a:r>
                    </a:p>
                  </a:txBody>
                  <a:tcPr/>
                </a:tc>
                <a:tc>
                  <a:txBody>
                    <a:bodyPr/>
                    <a:lstStyle/>
                    <a:p>
                      <a:r>
                        <a:rPr lang="fr-FR" sz="1400">
                          <a:solidFill>
                            <a:schemeClr val="tx1"/>
                          </a:solidFill>
                        </a:rPr>
                        <a:t>Année d’apparition des résistances</a:t>
                      </a:r>
                    </a:p>
                  </a:txBody>
                  <a:tcPr/>
                </a:tc>
                <a:extLst>
                  <a:ext uri="{0D108BD9-81ED-4DB2-BD59-A6C34878D82A}">
                    <a16:rowId xmlns:a16="http://schemas.microsoft.com/office/drawing/2014/main" xmlns="" val="2273577920"/>
                  </a:ext>
                </a:extLst>
              </a:tr>
              <a:tr h="370840">
                <a:tc>
                  <a:txBody>
                    <a:bodyPr/>
                    <a:lstStyle/>
                    <a:p>
                      <a:r>
                        <a:rPr lang="fr-FR" sz="1200"/>
                        <a:t>Pénicilline</a:t>
                      </a:r>
                    </a:p>
                  </a:txBody>
                  <a:tcPr/>
                </a:tc>
                <a:tc>
                  <a:txBody>
                    <a:bodyPr/>
                    <a:lstStyle/>
                    <a:p>
                      <a:r>
                        <a:rPr lang="fr-FR" sz="1200">
                          <a:solidFill>
                            <a:schemeClr val="tx1"/>
                          </a:solidFill>
                        </a:rPr>
                        <a:t>1943</a:t>
                      </a:r>
                    </a:p>
                  </a:txBody>
                  <a:tcPr/>
                </a:tc>
                <a:tc>
                  <a:txBody>
                    <a:bodyPr/>
                    <a:lstStyle/>
                    <a:p>
                      <a:r>
                        <a:rPr lang="fr-FR" sz="1200"/>
                        <a:t>1940</a:t>
                      </a:r>
                    </a:p>
                  </a:txBody>
                  <a:tcPr/>
                </a:tc>
                <a:extLst>
                  <a:ext uri="{0D108BD9-81ED-4DB2-BD59-A6C34878D82A}">
                    <a16:rowId xmlns:a16="http://schemas.microsoft.com/office/drawing/2014/main" xmlns="" val="1530328911"/>
                  </a:ext>
                </a:extLst>
              </a:tr>
              <a:tr h="370840">
                <a:tc>
                  <a:txBody>
                    <a:bodyPr/>
                    <a:lstStyle/>
                    <a:p>
                      <a:r>
                        <a:rPr lang="fr-FR" sz="1200"/>
                        <a:t>Streptomycine</a:t>
                      </a:r>
                    </a:p>
                  </a:txBody>
                  <a:tcPr/>
                </a:tc>
                <a:tc>
                  <a:txBody>
                    <a:bodyPr/>
                    <a:lstStyle/>
                    <a:p>
                      <a:r>
                        <a:rPr lang="fr-FR" sz="1200"/>
                        <a:t>1947</a:t>
                      </a:r>
                    </a:p>
                  </a:txBody>
                  <a:tcPr/>
                </a:tc>
                <a:tc>
                  <a:txBody>
                    <a:bodyPr/>
                    <a:lstStyle/>
                    <a:p>
                      <a:r>
                        <a:rPr lang="fr-FR" sz="1200"/>
                        <a:t>1947</a:t>
                      </a:r>
                    </a:p>
                  </a:txBody>
                  <a:tcPr/>
                </a:tc>
                <a:extLst>
                  <a:ext uri="{0D108BD9-81ED-4DB2-BD59-A6C34878D82A}">
                    <a16:rowId xmlns:a16="http://schemas.microsoft.com/office/drawing/2014/main" xmlns="" val="4162486843"/>
                  </a:ext>
                </a:extLst>
              </a:tr>
              <a:tr h="370840">
                <a:tc>
                  <a:txBody>
                    <a:bodyPr/>
                    <a:lstStyle/>
                    <a:p>
                      <a:r>
                        <a:rPr lang="fr-FR" sz="1200"/>
                        <a:t>Tétracycline</a:t>
                      </a:r>
                    </a:p>
                  </a:txBody>
                  <a:tcPr/>
                </a:tc>
                <a:tc>
                  <a:txBody>
                    <a:bodyPr/>
                    <a:lstStyle/>
                    <a:p>
                      <a:r>
                        <a:rPr lang="fr-FR" sz="1200"/>
                        <a:t>1950</a:t>
                      </a:r>
                    </a:p>
                  </a:txBody>
                  <a:tcPr/>
                </a:tc>
                <a:tc>
                  <a:txBody>
                    <a:bodyPr/>
                    <a:lstStyle/>
                    <a:p>
                      <a:r>
                        <a:rPr lang="fr-FR" sz="1200"/>
                        <a:t>1959</a:t>
                      </a:r>
                    </a:p>
                  </a:txBody>
                  <a:tcPr/>
                </a:tc>
                <a:extLst>
                  <a:ext uri="{0D108BD9-81ED-4DB2-BD59-A6C34878D82A}">
                    <a16:rowId xmlns:a16="http://schemas.microsoft.com/office/drawing/2014/main" xmlns="" val="2227192913"/>
                  </a:ext>
                </a:extLst>
              </a:tr>
              <a:tr h="370840">
                <a:tc>
                  <a:txBody>
                    <a:bodyPr/>
                    <a:lstStyle/>
                    <a:p>
                      <a:r>
                        <a:rPr lang="fr-FR" sz="1200" dirty="0" err="1"/>
                        <a:t>Méthicilline</a:t>
                      </a:r>
                      <a:endParaRPr lang="fr-FR" sz="1200" dirty="0"/>
                    </a:p>
                  </a:txBody>
                  <a:tcPr/>
                </a:tc>
                <a:tc>
                  <a:txBody>
                    <a:bodyPr/>
                    <a:lstStyle/>
                    <a:p>
                      <a:r>
                        <a:rPr lang="fr-FR" sz="1200"/>
                        <a:t>1960</a:t>
                      </a:r>
                    </a:p>
                  </a:txBody>
                  <a:tcPr/>
                </a:tc>
                <a:tc>
                  <a:txBody>
                    <a:bodyPr/>
                    <a:lstStyle/>
                    <a:p>
                      <a:r>
                        <a:rPr lang="fr-FR" sz="1200"/>
                        <a:t>1962</a:t>
                      </a:r>
                    </a:p>
                  </a:txBody>
                  <a:tcPr/>
                </a:tc>
                <a:extLst>
                  <a:ext uri="{0D108BD9-81ED-4DB2-BD59-A6C34878D82A}">
                    <a16:rowId xmlns:a16="http://schemas.microsoft.com/office/drawing/2014/main" xmlns="" val="2110734135"/>
                  </a:ext>
                </a:extLst>
              </a:tr>
              <a:tr h="370840">
                <a:tc>
                  <a:txBody>
                    <a:bodyPr/>
                    <a:lstStyle/>
                    <a:p>
                      <a:r>
                        <a:rPr lang="fr-FR" sz="1200"/>
                        <a:t>Gentamycine</a:t>
                      </a:r>
                    </a:p>
                  </a:txBody>
                  <a:tcPr/>
                </a:tc>
                <a:tc>
                  <a:txBody>
                    <a:bodyPr/>
                    <a:lstStyle/>
                    <a:p>
                      <a:r>
                        <a:rPr lang="fr-FR" sz="1200"/>
                        <a:t>1967</a:t>
                      </a:r>
                    </a:p>
                  </a:txBody>
                  <a:tcPr/>
                </a:tc>
                <a:tc>
                  <a:txBody>
                    <a:bodyPr/>
                    <a:lstStyle/>
                    <a:p>
                      <a:r>
                        <a:rPr lang="fr-FR" sz="1200"/>
                        <a:t>1979</a:t>
                      </a:r>
                    </a:p>
                  </a:txBody>
                  <a:tcPr/>
                </a:tc>
                <a:extLst>
                  <a:ext uri="{0D108BD9-81ED-4DB2-BD59-A6C34878D82A}">
                    <a16:rowId xmlns:a16="http://schemas.microsoft.com/office/drawing/2014/main" xmlns="" val="2887669505"/>
                  </a:ext>
                </a:extLst>
              </a:tr>
              <a:tr h="370840">
                <a:tc>
                  <a:txBody>
                    <a:bodyPr/>
                    <a:lstStyle/>
                    <a:p>
                      <a:r>
                        <a:rPr lang="fr-FR" sz="1200"/>
                        <a:t>Vancomycine</a:t>
                      </a:r>
                    </a:p>
                  </a:txBody>
                  <a:tcPr/>
                </a:tc>
                <a:tc>
                  <a:txBody>
                    <a:bodyPr/>
                    <a:lstStyle/>
                    <a:p>
                      <a:r>
                        <a:rPr lang="fr-FR" sz="1200"/>
                        <a:t>1972</a:t>
                      </a:r>
                    </a:p>
                  </a:txBody>
                  <a:tcPr/>
                </a:tc>
                <a:tc>
                  <a:txBody>
                    <a:bodyPr/>
                    <a:lstStyle/>
                    <a:p>
                      <a:r>
                        <a:rPr lang="fr-FR" sz="1200"/>
                        <a:t>1988</a:t>
                      </a:r>
                    </a:p>
                  </a:txBody>
                  <a:tcPr/>
                </a:tc>
                <a:extLst>
                  <a:ext uri="{0D108BD9-81ED-4DB2-BD59-A6C34878D82A}">
                    <a16:rowId xmlns:a16="http://schemas.microsoft.com/office/drawing/2014/main" xmlns="" val="1291215687"/>
                  </a:ext>
                </a:extLst>
              </a:tr>
              <a:tr h="370840">
                <a:tc>
                  <a:txBody>
                    <a:bodyPr/>
                    <a:lstStyle/>
                    <a:p>
                      <a:r>
                        <a:rPr lang="fr-FR" sz="1200"/>
                        <a:t>Céfotaxime</a:t>
                      </a:r>
                    </a:p>
                  </a:txBody>
                  <a:tcPr/>
                </a:tc>
                <a:tc>
                  <a:txBody>
                    <a:bodyPr/>
                    <a:lstStyle/>
                    <a:p>
                      <a:r>
                        <a:rPr lang="fr-FR" sz="1200"/>
                        <a:t>1981</a:t>
                      </a:r>
                    </a:p>
                  </a:txBody>
                  <a:tcPr marT="18000" marB="18000"/>
                </a:tc>
                <a:tc>
                  <a:txBody>
                    <a:bodyPr/>
                    <a:lstStyle/>
                    <a:p>
                      <a:r>
                        <a:rPr lang="fr-FR" sz="1200" dirty="0"/>
                        <a:t>1981</a:t>
                      </a:r>
                    </a:p>
                  </a:txBody>
                  <a:tcPr/>
                </a:tc>
                <a:extLst>
                  <a:ext uri="{0D108BD9-81ED-4DB2-BD59-A6C34878D82A}">
                    <a16:rowId xmlns:a16="http://schemas.microsoft.com/office/drawing/2014/main" xmlns="" val="2027617863"/>
                  </a:ext>
                </a:extLst>
              </a:tr>
            </a:tbl>
          </a:graphicData>
        </a:graphic>
      </p:graphicFrame>
      <p:sp>
        <p:nvSpPr>
          <p:cNvPr id="16425" name="Text Box 97">
            <a:extLst>
              <a:ext uri="{FF2B5EF4-FFF2-40B4-BE49-F238E27FC236}">
                <a16:creationId xmlns:a16="http://schemas.microsoft.com/office/drawing/2014/main" xmlns="" id="{52F1BD3D-DD30-4CF2-90DC-0A14A1207FB8}"/>
              </a:ext>
            </a:extLst>
          </p:cNvPr>
          <p:cNvSpPr txBox="1">
            <a:spLocks noChangeArrowheads="1"/>
          </p:cNvSpPr>
          <p:nvPr/>
        </p:nvSpPr>
        <p:spPr bwMode="auto">
          <a:xfrm>
            <a:off x="0" y="3826783"/>
            <a:ext cx="903649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lnSpc>
                <a:spcPct val="150000"/>
              </a:lnSpc>
              <a:spcBef>
                <a:spcPct val="0"/>
              </a:spcBef>
              <a:buFontTx/>
              <a:buChar char="•"/>
            </a:pPr>
            <a:r>
              <a:rPr lang="fr-FR" altLang="fr-FR" sz="1600">
                <a:solidFill>
                  <a:schemeClr val="tx1"/>
                </a:solidFill>
              </a:rPr>
              <a:t> On parle de résistance aux antibiotiques lorsqu'une</a:t>
            </a:r>
            <a:r>
              <a:rPr lang="fr-FR" altLang="fr-FR" sz="1600">
                <a:solidFill>
                  <a:srgbClr val="FF0000"/>
                </a:solidFill>
              </a:rPr>
              <a:t> </a:t>
            </a:r>
            <a:r>
              <a:rPr lang="fr-FR" altLang="fr-FR" sz="1600">
                <a:solidFill>
                  <a:schemeClr val="tx1"/>
                </a:solidFill>
              </a:rPr>
              <a:t>bactérie devient résistante à un antibiotique particulier. </a:t>
            </a:r>
          </a:p>
          <a:p>
            <a:pPr eaLnBrk="1" hangingPunct="1">
              <a:lnSpc>
                <a:spcPct val="150000"/>
              </a:lnSpc>
              <a:spcBef>
                <a:spcPct val="0"/>
              </a:spcBef>
              <a:buFontTx/>
              <a:buChar char="•"/>
            </a:pPr>
            <a:r>
              <a:rPr lang="fr-FR" altLang="fr-FR" sz="1600">
                <a:solidFill>
                  <a:schemeClr val="tx1"/>
                </a:solidFill>
              </a:rPr>
              <a:t> La première résistance aux antibiotiques a été identifiée dans les années 1940, dès les premières utilisations de la pénicilline, même si cet antibiotique était utilisée de façon limitée avant 1943.</a:t>
            </a:r>
          </a:p>
          <a:p>
            <a:pPr eaLnBrk="1" hangingPunct="1">
              <a:lnSpc>
                <a:spcPct val="150000"/>
              </a:lnSpc>
              <a:spcBef>
                <a:spcPct val="0"/>
              </a:spcBef>
              <a:buFontTx/>
              <a:buChar char="•"/>
            </a:pPr>
            <a:r>
              <a:rPr lang="fr-FR" altLang="fr-FR" sz="1600">
                <a:solidFill>
                  <a:schemeClr val="tx1"/>
                </a:solidFill>
              </a:rPr>
              <a:t> </a:t>
            </a:r>
            <a:r>
              <a:rPr lang="fr-FR" altLang="fr-FR" sz="1600" dirty="0">
                <a:solidFill>
                  <a:schemeClr val="tx1"/>
                </a:solidFill>
              </a:rPr>
              <a:t>La résistance à un antibiotique apparaît souvent peu de temps après sa mise sur le marché. </a:t>
            </a:r>
          </a:p>
          <a:p>
            <a:pPr eaLnBrk="1" hangingPunct="1">
              <a:spcBef>
                <a:spcPct val="0"/>
              </a:spcBef>
              <a:buFontTx/>
              <a:buNone/>
            </a:pPr>
            <a:r>
              <a:rPr lang="fr-FR" altLang="fr-FR" sz="1600" dirty="0">
                <a:solidFill>
                  <a:schemeClr val="tx1"/>
                </a:solidFill>
              </a:rPr>
              <a:t> </a:t>
            </a:r>
          </a:p>
        </p:txBody>
      </p:sp>
      <p:sp>
        <p:nvSpPr>
          <p:cNvPr id="16426" name="Text Box 98">
            <a:extLst>
              <a:ext uri="{FF2B5EF4-FFF2-40B4-BE49-F238E27FC236}">
                <a16:creationId xmlns:a16="http://schemas.microsoft.com/office/drawing/2014/main" xmlns="" id="{A1014D64-8FAD-4F3D-A7B4-A5CFBAFA16B3}"/>
              </a:ext>
            </a:extLst>
          </p:cNvPr>
          <p:cNvSpPr txBox="1">
            <a:spLocks noChangeArrowheads="1"/>
          </p:cNvSpPr>
          <p:nvPr/>
        </p:nvSpPr>
        <p:spPr bwMode="auto">
          <a:xfrm>
            <a:off x="107504" y="6129213"/>
            <a:ext cx="9144000" cy="61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lnSpc>
                <a:spcPct val="150000"/>
              </a:lnSpc>
              <a:spcBef>
                <a:spcPct val="0"/>
              </a:spcBef>
              <a:buFontTx/>
              <a:buNone/>
            </a:pPr>
            <a:r>
              <a:rPr lang="en-US" altLang="fr-FR" sz="1200" b="1" dirty="0">
                <a:solidFill>
                  <a:schemeClr val="tx1"/>
                </a:solidFill>
                <a:latin typeface="+mn-lt"/>
              </a:rPr>
              <a:t>Source:</a:t>
            </a:r>
            <a:r>
              <a:rPr lang="en-US" altLang="fr-FR" sz="1200" dirty="0">
                <a:solidFill>
                  <a:schemeClr val="tx1"/>
                </a:solidFill>
                <a:latin typeface="+mn-lt"/>
              </a:rPr>
              <a:t> </a:t>
            </a:r>
            <a:r>
              <a:rPr lang="en-US" altLang="fr-FR" sz="1200" dirty="0" err="1">
                <a:solidFill>
                  <a:schemeClr val="tx1"/>
                </a:solidFill>
                <a:latin typeface="+mn-lt"/>
              </a:rPr>
              <a:t>Calendrier</a:t>
            </a:r>
            <a:r>
              <a:rPr lang="en-US" altLang="fr-FR" sz="1200" dirty="0">
                <a:solidFill>
                  <a:schemeClr val="tx1"/>
                </a:solidFill>
                <a:latin typeface="+mn-lt"/>
              </a:rPr>
              <a:t> du rapport CDC: </a:t>
            </a:r>
            <a:r>
              <a:rPr lang="ja-JP" altLang="en-US" sz="1200" dirty="0">
                <a:solidFill>
                  <a:schemeClr val="tx1"/>
                </a:solidFill>
                <a:latin typeface="+mn-lt"/>
              </a:rPr>
              <a:t>‘</a:t>
            </a:r>
            <a:r>
              <a:rPr lang="en-US" altLang="ja-JP" sz="1200" dirty="0">
                <a:solidFill>
                  <a:schemeClr val="tx1"/>
                </a:solidFill>
                <a:latin typeface="+mn-lt"/>
              </a:rPr>
              <a:t>Antimicrobial Resistance Threats in the United States</a:t>
            </a:r>
            <a:r>
              <a:rPr lang="ja-JP" altLang="en-US" sz="1200" dirty="0">
                <a:solidFill>
                  <a:schemeClr val="tx1"/>
                </a:solidFill>
                <a:latin typeface="+mn-lt"/>
              </a:rPr>
              <a:t>’</a:t>
            </a:r>
            <a:r>
              <a:rPr lang="en-US" altLang="ja-JP" sz="1200" dirty="0">
                <a:solidFill>
                  <a:schemeClr val="tx1"/>
                </a:solidFill>
                <a:latin typeface="+mn-lt"/>
              </a:rPr>
              <a:t>, 2013; Le </a:t>
            </a:r>
            <a:r>
              <a:rPr lang="en-US" altLang="ja-JP" sz="1200" dirty="0" err="1">
                <a:solidFill>
                  <a:schemeClr val="tx1"/>
                </a:solidFill>
                <a:latin typeface="+mn-lt"/>
              </a:rPr>
              <a:t>paradoxe</a:t>
            </a:r>
            <a:r>
              <a:rPr lang="en-US" altLang="ja-JP" sz="1200" dirty="0">
                <a:solidFill>
                  <a:schemeClr val="tx1"/>
                </a:solidFill>
                <a:latin typeface="+mn-lt"/>
              </a:rPr>
              <a:t> des </a:t>
            </a:r>
            <a:r>
              <a:rPr lang="en-US" altLang="ja-JP" sz="1200" dirty="0" err="1">
                <a:solidFill>
                  <a:schemeClr val="tx1"/>
                </a:solidFill>
                <a:latin typeface="+mn-lt"/>
              </a:rPr>
              <a:t>antibiotiques</a:t>
            </a:r>
            <a:r>
              <a:rPr lang="en-US" altLang="ja-JP" sz="1200" dirty="0">
                <a:solidFill>
                  <a:schemeClr val="tx1"/>
                </a:solidFill>
                <a:latin typeface="+mn-lt"/>
              </a:rPr>
              <a:t>, Stuart B. Levy, </a:t>
            </a:r>
            <a:r>
              <a:rPr lang="en-US" altLang="ja-JP" sz="1200">
                <a:solidFill>
                  <a:schemeClr val="tx1"/>
                </a:solidFill>
                <a:latin typeface="+mn-lt"/>
              </a:rPr>
              <a:t>Belin 1999</a:t>
            </a:r>
            <a:endParaRPr lang="en-US" altLang="ja-JP" sz="1200" dirty="0">
              <a:solidFill>
                <a:schemeClr val="tx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9145CE54-C75F-4AEE-ABE3-EAB9FA555EAF}"/>
              </a:ext>
            </a:extLst>
          </p:cNvPr>
          <p:cNvSpPr>
            <a:spLocks noGrp="1"/>
          </p:cNvSpPr>
          <p:nvPr>
            <p:ph type="title" idx="4294967295"/>
          </p:nvPr>
        </p:nvSpPr>
        <p:spPr bwMode="auto">
          <a:xfrm>
            <a:off x="1475656" y="403573"/>
            <a:ext cx="7488957" cy="865187"/>
          </a:xfrm>
        </p:spPr>
        <p:txBody>
          <a:bodyPr wrap="square" numCol="1" anchorCtr="0" compatLnSpc="1">
            <a:prstTxWarp prst="textNoShape">
              <a:avLst/>
            </a:prstTxWarp>
            <a:noAutofit/>
          </a:bodyPr>
          <a:lstStyle/>
          <a:p>
            <a:pPr algn="ctr">
              <a:defRPr/>
            </a:pPr>
            <a:r>
              <a:rPr lang="fr-FR" altLang="fr-FR" sz="3200" dirty="0">
                <a:solidFill>
                  <a:srgbClr val="660066"/>
                </a:solidFill>
                <a:ea typeface="ヒラギノ角ゴ Pro W3" charset="-128"/>
              </a:rPr>
              <a:t>Caractéristiques des humains et des bactéries</a:t>
            </a:r>
            <a:br>
              <a:rPr lang="fr-FR" altLang="fr-FR" sz="3200" dirty="0">
                <a:solidFill>
                  <a:srgbClr val="660066"/>
                </a:solidFill>
                <a:ea typeface="ヒラギノ角ゴ Pro W3" charset="-128"/>
              </a:rPr>
            </a:br>
            <a:r>
              <a:rPr lang="fr-FR" altLang="fr-FR" sz="3200" dirty="0">
                <a:solidFill>
                  <a:srgbClr val="660066"/>
                </a:solidFill>
                <a:ea typeface="ヒラギノ角ゴ Pro W3" charset="-128"/>
              </a:rPr>
              <a:t>Qui gagnera la bataille de la résistance? </a:t>
            </a:r>
          </a:p>
        </p:txBody>
      </p:sp>
      <p:graphicFrame>
        <p:nvGraphicFramePr>
          <p:cNvPr id="4" name="Tableau 4">
            <a:extLst>
              <a:ext uri="{FF2B5EF4-FFF2-40B4-BE49-F238E27FC236}">
                <a16:creationId xmlns:a16="http://schemas.microsoft.com/office/drawing/2014/main" xmlns="" id="{66B828B2-F54A-DD5C-5912-9281CEEAFE35}"/>
              </a:ext>
            </a:extLst>
          </p:cNvPr>
          <p:cNvGraphicFramePr>
            <a:graphicFrameLocks noGrp="1"/>
          </p:cNvGraphicFramePr>
          <p:nvPr>
            <p:extLst>
              <p:ext uri="{D42A27DB-BD31-4B8C-83A1-F6EECF244321}">
                <p14:modId xmlns:p14="http://schemas.microsoft.com/office/powerpoint/2010/main" val="3491228168"/>
              </p:ext>
            </p:extLst>
          </p:nvPr>
        </p:nvGraphicFramePr>
        <p:xfrm>
          <a:off x="1646197" y="1689336"/>
          <a:ext cx="6096000" cy="175768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xmlns="" val="3267778068"/>
                    </a:ext>
                  </a:extLst>
                </a:gridCol>
                <a:gridCol w="2032000">
                  <a:extLst>
                    <a:ext uri="{9D8B030D-6E8A-4147-A177-3AD203B41FA5}">
                      <a16:colId xmlns:a16="http://schemas.microsoft.com/office/drawing/2014/main" xmlns="" val="1712872068"/>
                    </a:ext>
                  </a:extLst>
                </a:gridCol>
                <a:gridCol w="2032000">
                  <a:extLst>
                    <a:ext uri="{9D8B030D-6E8A-4147-A177-3AD203B41FA5}">
                      <a16:colId xmlns:a16="http://schemas.microsoft.com/office/drawing/2014/main" xmlns="" val="2800227697"/>
                    </a:ext>
                  </a:extLst>
                </a:gridCol>
              </a:tblGrid>
              <a:tr h="370840">
                <a:tc>
                  <a:txBody>
                    <a:bodyPr/>
                    <a:lstStyle/>
                    <a:p>
                      <a:r>
                        <a:rPr lang="fr-FR" sz="1400">
                          <a:solidFill>
                            <a:schemeClr val="tx1"/>
                          </a:solidFill>
                        </a:rPr>
                        <a:t>Caractéristiques</a:t>
                      </a:r>
                    </a:p>
                  </a:txBody>
                  <a:tcPr/>
                </a:tc>
                <a:tc>
                  <a:txBody>
                    <a:bodyPr/>
                    <a:lstStyle/>
                    <a:p>
                      <a:r>
                        <a:rPr lang="fr-FR" sz="1400" b="1" kern="1200">
                          <a:solidFill>
                            <a:schemeClr val="tx1"/>
                          </a:solidFill>
                          <a:latin typeface="+mn-lt"/>
                          <a:ea typeface="+mn-ea"/>
                          <a:cs typeface="+mn-cs"/>
                        </a:rPr>
                        <a:t>Microbes</a:t>
                      </a:r>
                    </a:p>
                  </a:txBody>
                  <a:tcPr/>
                </a:tc>
                <a:tc>
                  <a:txBody>
                    <a:bodyPr/>
                    <a:lstStyle/>
                    <a:p>
                      <a:r>
                        <a:rPr lang="fr-FR" sz="1400" b="1" kern="1200">
                          <a:solidFill>
                            <a:schemeClr val="tx1"/>
                          </a:solidFill>
                          <a:latin typeface="+mn-lt"/>
                          <a:ea typeface="+mn-ea"/>
                          <a:cs typeface="+mn-cs"/>
                        </a:rPr>
                        <a:t>Humains</a:t>
                      </a:r>
                    </a:p>
                  </a:txBody>
                  <a:tcPr/>
                </a:tc>
                <a:extLst>
                  <a:ext uri="{0D108BD9-81ED-4DB2-BD59-A6C34878D82A}">
                    <a16:rowId xmlns:a16="http://schemas.microsoft.com/office/drawing/2014/main" xmlns="" val="2898426838"/>
                  </a:ext>
                </a:extLst>
              </a:tr>
              <a:tr h="370840">
                <a:tc>
                  <a:txBody>
                    <a:bodyPr/>
                    <a:lstStyle/>
                    <a:p>
                      <a:r>
                        <a:rPr lang="fr-FR" sz="1200"/>
                        <a:t>Nombre sur terre</a:t>
                      </a:r>
                    </a:p>
                  </a:txBody>
                  <a:tcPr/>
                </a:tc>
                <a:tc>
                  <a:txBody>
                    <a:bodyPr/>
                    <a:lstStyle/>
                    <a:p>
                      <a:r>
                        <a:rPr lang="fr-FR" sz="1200"/>
                        <a:t>5 x 10</a:t>
                      </a:r>
                      <a:r>
                        <a:rPr lang="fr-FR" sz="1200" baseline="30000"/>
                        <a:t>31</a:t>
                      </a:r>
                    </a:p>
                  </a:txBody>
                  <a:tcPr/>
                </a:tc>
                <a:tc>
                  <a:txBody>
                    <a:bodyPr/>
                    <a:lstStyle/>
                    <a:p>
                      <a:r>
                        <a:rPr lang="fr-FR" sz="1200"/>
                        <a:t>6 x 10</a:t>
                      </a:r>
                      <a:r>
                        <a:rPr lang="fr-FR" sz="1200" baseline="30000"/>
                        <a:t>9</a:t>
                      </a:r>
                      <a:endParaRPr lang="fr-FR" sz="1200"/>
                    </a:p>
                  </a:txBody>
                  <a:tcPr/>
                </a:tc>
                <a:extLst>
                  <a:ext uri="{0D108BD9-81ED-4DB2-BD59-A6C34878D82A}">
                    <a16:rowId xmlns:a16="http://schemas.microsoft.com/office/drawing/2014/main" xmlns="" val="4231854752"/>
                  </a:ext>
                </a:extLst>
              </a:tr>
              <a:tr h="370840">
                <a:tc>
                  <a:txBody>
                    <a:bodyPr/>
                    <a:lstStyle/>
                    <a:p>
                      <a:r>
                        <a:rPr lang="fr-FR" sz="1200"/>
                        <a:t>Masse (tonnes)</a:t>
                      </a:r>
                    </a:p>
                  </a:txBody>
                  <a:tcPr/>
                </a:tc>
                <a:tc>
                  <a:txBody>
                    <a:bodyPr/>
                    <a:lstStyle/>
                    <a:p>
                      <a:r>
                        <a:rPr lang="fr-FR" sz="1200"/>
                        <a:t>5 x 10</a:t>
                      </a:r>
                      <a:r>
                        <a:rPr lang="fr-FR" sz="1200" baseline="30000"/>
                        <a:t>16</a:t>
                      </a:r>
                    </a:p>
                  </a:txBody>
                  <a:tcPr/>
                </a:tc>
                <a:tc>
                  <a:txBody>
                    <a:bodyPr/>
                    <a:lstStyle/>
                    <a:p>
                      <a:r>
                        <a:rPr lang="fr-FR" sz="1200"/>
                        <a:t>3 x 10</a:t>
                      </a:r>
                      <a:r>
                        <a:rPr lang="fr-FR" sz="1200" baseline="30000"/>
                        <a:t>8</a:t>
                      </a:r>
                      <a:endParaRPr lang="fr-FR" sz="1200"/>
                    </a:p>
                  </a:txBody>
                  <a:tcPr/>
                </a:tc>
                <a:extLst>
                  <a:ext uri="{0D108BD9-81ED-4DB2-BD59-A6C34878D82A}">
                    <a16:rowId xmlns:a16="http://schemas.microsoft.com/office/drawing/2014/main" xmlns="" val="1649323720"/>
                  </a:ext>
                </a:extLst>
              </a:tr>
              <a:tr h="370840">
                <a:tc>
                  <a:txBody>
                    <a:bodyPr/>
                    <a:lstStyle/>
                    <a:p>
                      <a:r>
                        <a:rPr lang="fr-FR" sz="1200"/>
                        <a:t>Temps de génération</a:t>
                      </a:r>
                    </a:p>
                  </a:txBody>
                  <a:tcPr/>
                </a:tc>
                <a:tc>
                  <a:txBody>
                    <a:bodyPr/>
                    <a:lstStyle/>
                    <a:p>
                      <a:r>
                        <a:rPr lang="fr-FR" sz="1200"/>
                        <a:t>30 minutes</a:t>
                      </a:r>
                    </a:p>
                  </a:txBody>
                  <a:tcPr/>
                </a:tc>
                <a:tc>
                  <a:txBody>
                    <a:bodyPr/>
                    <a:lstStyle/>
                    <a:p>
                      <a:r>
                        <a:rPr lang="fr-FR" sz="1200"/>
                        <a:t>30 ans</a:t>
                      </a:r>
                    </a:p>
                  </a:txBody>
                  <a:tcPr/>
                </a:tc>
                <a:extLst>
                  <a:ext uri="{0D108BD9-81ED-4DB2-BD59-A6C34878D82A}">
                    <a16:rowId xmlns:a16="http://schemas.microsoft.com/office/drawing/2014/main" xmlns="" val="2828691778"/>
                  </a:ext>
                </a:extLst>
              </a:tr>
              <a:tr h="0">
                <a:tc>
                  <a:txBody>
                    <a:bodyPr/>
                    <a:lstStyle/>
                    <a:p>
                      <a:r>
                        <a:rPr lang="fr-FR" sz="1200"/>
                        <a:t>Durée sur terre</a:t>
                      </a:r>
                    </a:p>
                  </a:txBody>
                  <a:tcPr/>
                </a:tc>
                <a:tc>
                  <a:txBody>
                    <a:bodyPr/>
                    <a:lstStyle/>
                    <a:p>
                      <a:r>
                        <a:rPr lang="fr-FR" sz="1200"/>
                        <a:t>3,5 x 10</a:t>
                      </a:r>
                      <a:r>
                        <a:rPr lang="fr-FR" sz="1200" baseline="30000"/>
                        <a:t>9</a:t>
                      </a:r>
                    </a:p>
                  </a:txBody>
                  <a:tcPr/>
                </a:tc>
                <a:tc>
                  <a:txBody>
                    <a:bodyPr/>
                    <a:lstStyle/>
                    <a:p>
                      <a:r>
                        <a:rPr lang="fr-FR" sz="1200"/>
                        <a:t>4 x 10</a:t>
                      </a:r>
                      <a:r>
                        <a:rPr lang="fr-FR" sz="1200" baseline="30000"/>
                        <a:t>6</a:t>
                      </a:r>
                      <a:endParaRPr lang="fr-FR" sz="1200"/>
                    </a:p>
                  </a:txBody>
                  <a:tcPr/>
                </a:tc>
                <a:extLst>
                  <a:ext uri="{0D108BD9-81ED-4DB2-BD59-A6C34878D82A}">
                    <a16:rowId xmlns:a16="http://schemas.microsoft.com/office/drawing/2014/main" xmlns="" val="1949705125"/>
                  </a:ext>
                </a:extLst>
              </a:tr>
            </a:tbl>
          </a:graphicData>
        </a:graphic>
      </p:graphicFrame>
      <p:sp>
        <p:nvSpPr>
          <p:cNvPr id="17437" name="Text Box 34">
            <a:extLst>
              <a:ext uri="{FF2B5EF4-FFF2-40B4-BE49-F238E27FC236}">
                <a16:creationId xmlns:a16="http://schemas.microsoft.com/office/drawing/2014/main" xmlns="" id="{C582DAE5-9A8E-483D-BC98-9412BD1DC1F2}"/>
              </a:ext>
            </a:extLst>
          </p:cNvPr>
          <p:cNvSpPr txBox="1">
            <a:spLocks noChangeArrowheads="1"/>
          </p:cNvSpPr>
          <p:nvPr/>
        </p:nvSpPr>
        <p:spPr bwMode="auto">
          <a:xfrm>
            <a:off x="481766" y="3992519"/>
            <a:ext cx="8424863" cy="1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lnSpc>
                <a:spcPct val="114000"/>
              </a:lnSpc>
              <a:spcBef>
                <a:spcPct val="0"/>
              </a:spcBef>
              <a:buFontTx/>
              <a:buNone/>
            </a:pPr>
            <a:r>
              <a:rPr lang="fr-FR" altLang="fr-FR" sz="2000" dirty="0">
                <a:solidFill>
                  <a:schemeClr val="tx1"/>
                </a:solidFill>
              </a:rPr>
              <a:t>Les microbes sont plus nombreux, et sont présents sur</a:t>
            </a:r>
            <a:r>
              <a:rPr lang="fr-FR" altLang="fr-FR" sz="2000" dirty="0">
                <a:solidFill>
                  <a:srgbClr val="FF0000"/>
                </a:solidFill>
              </a:rPr>
              <a:t> </a:t>
            </a:r>
            <a:r>
              <a:rPr lang="fr-FR" altLang="fr-FR" sz="2000" dirty="0">
                <a:solidFill>
                  <a:schemeClr val="tx1"/>
                </a:solidFill>
              </a:rPr>
              <a:t>Terre</a:t>
            </a:r>
            <a:r>
              <a:rPr lang="fr-FR" altLang="fr-FR" sz="2000" b="1" u="sng" dirty="0"/>
              <a:t> </a:t>
            </a:r>
            <a:r>
              <a:rPr lang="fr-FR" altLang="fr-FR" sz="2000" dirty="0">
                <a:solidFill>
                  <a:schemeClr val="tx1"/>
                </a:solidFill>
              </a:rPr>
              <a:t>depuis plus longtemps que les humains.  Ils se multiplient très vite, ce qui contribue à leurs capacités d’adaptation.</a:t>
            </a:r>
          </a:p>
          <a:p>
            <a:pPr eaLnBrk="1" hangingPunct="1">
              <a:spcBef>
                <a:spcPct val="0"/>
              </a:spcBef>
              <a:buFontTx/>
              <a:buNone/>
            </a:pPr>
            <a:endParaRPr lang="fr-FR" altLang="fr-FR" sz="2000" dirty="0">
              <a:solidFill>
                <a:schemeClr val="tx1"/>
              </a:solidFill>
            </a:endParaRPr>
          </a:p>
        </p:txBody>
      </p:sp>
      <p:sp>
        <p:nvSpPr>
          <p:cNvPr id="17444" name="Text Box 36">
            <a:extLst>
              <a:ext uri="{FF2B5EF4-FFF2-40B4-BE49-F238E27FC236}">
                <a16:creationId xmlns:a16="http://schemas.microsoft.com/office/drawing/2014/main" xmlns="" id="{5E8E6FAF-FC7B-4E13-8588-9E74DB122423}"/>
              </a:ext>
            </a:extLst>
          </p:cNvPr>
          <p:cNvSpPr txBox="1">
            <a:spLocks noChangeArrowheads="1"/>
          </p:cNvSpPr>
          <p:nvPr/>
        </p:nvSpPr>
        <p:spPr bwMode="auto">
          <a:xfrm>
            <a:off x="176501" y="5468400"/>
            <a:ext cx="86611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ts val="1200"/>
              </a:spcBef>
              <a:buFont typeface="Arial" panose="020B0604020202020204" pitchFamily="34" charset="0"/>
              <a:defRPr>
                <a:solidFill>
                  <a:srgbClr val="0070C0"/>
                </a:solidFill>
                <a:latin typeface="Arial" panose="020B0604020202020204" pitchFamily="34" charset="0"/>
                <a:ea typeface="ヒラギノ角ゴ Pro W3" charset="-128"/>
              </a:defRPr>
            </a:lvl1pPr>
            <a:lvl2pPr marL="742950" indent="-285750" eaLnBrk="0" hangingPunct="0">
              <a:spcBef>
                <a:spcPts val="600"/>
              </a:spcBef>
              <a:defRPr>
                <a:solidFill>
                  <a:schemeClr val="tx1"/>
                </a:solidFill>
                <a:latin typeface="Arial" panose="020B0604020202020204" pitchFamily="34" charset="0"/>
                <a:ea typeface="ヒラギノ角ゴ Pro W3" charset="-128"/>
              </a:defRPr>
            </a:lvl2pPr>
            <a:lvl3pPr marL="1143000" indent="-228600" eaLnBrk="0" hangingPunct="0">
              <a:spcBef>
                <a:spcPts val="600"/>
              </a:spcBef>
              <a:buFont typeface="Arial" panose="020B0604020202020204" pitchFamily="34" charset="0"/>
              <a:buChar char="•"/>
              <a:defRPr>
                <a:solidFill>
                  <a:schemeClr val="tx1"/>
                </a:solidFill>
                <a:latin typeface="Arial" panose="020B0604020202020204" pitchFamily="34" charset="0"/>
                <a:ea typeface="ヒラギノ角ゴ Pro W3" charset="-128"/>
              </a:defRPr>
            </a:lvl3pPr>
            <a:lvl4pPr marL="1600200" indent="-228600" eaLnBrk="0" hangingPunct="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charset="-128"/>
              </a:defRPr>
            </a:lvl4pPr>
            <a:lvl5pPr marL="2057400" indent="-228600" eaLnBrk="0" hangingPunct="0">
              <a:spcBef>
                <a:spcPct val="20000"/>
              </a:spcBef>
              <a:defRPr sz="1600">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charset="-128"/>
              </a:defRPr>
            </a:lvl9pPr>
          </a:lstStyle>
          <a:p>
            <a:pPr eaLnBrk="1" hangingPunct="1">
              <a:spcBef>
                <a:spcPct val="0"/>
              </a:spcBef>
              <a:buFontTx/>
              <a:buNone/>
              <a:defRPr/>
            </a:pPr>
            <a:r>
              <a:rPr lang="fr-FR" altLang="fr-FR" sz="1200" dirty="0">
                <a:solidFill>
                  <a:schemeClr val="tx1"/>
                </a:solidFill>
                <a:cs typeface="+mn-cs"/>
              </a:rPr>
              <a:t>Source:</a:t>
            </a:r>
            <a:r>
              <a:rPr lang="en-US" altLang="ja-JP" sz="1200" dirty="0">
                <a:solidFill>
                  <a:schemeClr val="tx1"/>
                </a:solidFill>
                <a:cs typeface="+mn-cs"/>
              </a:rPr>
              <a:t>Le </a:t>
            </a:r>
            <a:r>
              <a:rPr lang="en-US" altLang="ja-JP" sz="1200" dirty="0" err="1">
                <a:solidFill>
                  <a:schemeClr val="tx1"/>
                </a:solidFill>
                <a:cs typeface="+mn-cs"/>
              </a:rPr>
              <a:t>paradoxe</a:t>
            </a:r>
            <a:r>
              <a:rPr lang="en-US" altLang="ja-JP" sz="1200" dirty="0">
                <a:solidFill>
                  <a:schemeClr val="tx1"/>
                </a:solidFill>
                <a:cs typeface="+mn-cs"/>
              </a:rPr>
              <a:t> des </a:t>
            </a:r>
            <a:r>
              <a:rPr lang="en-US" altLang="ja-JP" sz="1200" dirty="0" err="1">
                <a:solidFill>
                  <a:schemeClr val="tx1"/>
                </a:solidFill>
                <a:cs typeface="+mn-cs"/>
              </a:rPr>
              <a:t>antibiotiques</a:t>
            </a:r>
            <a:r>
              <a:rPr lang="en-US" altLang="ja-JP" sz="1200" dirty="0">
                <a:solidFill>
                  <a:schemeClr val="tx1"/>
                </a:solidFill>
                <a:cs typeface="+mn-cs"/>
              </a:rPr>
              <a:t>, Comment le miracle </a:t>
            </a:r>
            <a:r>
              <a:rPr lang="en-US" altLang="ja-JP" sz="1200" dirty="0" err="1">
                <a:solidFill>
                  <a:schemeClr val="tx1"/>
                </a:solidFill>
                <a:cs typeface="+mn-cs"/>
              </a:rPr>
              <a:t>tue</a:t>
            </a:r>
            <a:r>
              <a:rPr lang="en-US" altLang="ja-JP" sz="1200" dirty="0">
                <a:solidFill>
                  <a:schemeClr val="tx1"/>
                </a:solidFill>
                <a:cs typeface="+mn-cs"/>
              </a:rPr>
              <a:t> le miracle, Stuart B. Levy, Regards sur la science, Belin 1999</a:t>
            </a:r>
          </a:p>
          <a:p>
            <a:pPr eaLnBrk="1" hangingPunct="1">
              <a:spcBef>
                <a:spcPct val="0"/>
              </a:spcBef>
              <a:buFontTx/>
              <a:buNone/>
              <a:defRPr/>
            </a:pPr>
            <a:endParaRPr lang="fr-FR" altLang="fr-FR" sz="1000" dirty="0">
              <a:solidFill>
                <a:schemeClr val="bg2"/>
              </a:solidFill>
              <a:cs typeface="+mn-cs"/>
            </a:endParaRPr>
          </a:p>
        </p:txBody>
      </p:sp>
      <p:pic>
        <p:nvPicPr>
          <p:cNvPr id="5" name="Image 4">
            <a:extLst>
              <a:ext uri="{FF2B5EF4-FFF2-40B4-BE49-F238E27FC236}">
                <a16:creationId xmlns:a16="http://schemas.microsoft.com/office/drawing/2014/main" xmlns="" id="{56FC9C41-0CE2-79C6-AB4D-700605970914}"/>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186954" y="116633"/>
            <a:ext cx="1100598" cy="10081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D812A7AA-0090-43E4-8138-246931DD1D1B}"/>
              </a:ext>
            </a:extLst>
          </p:cNvPr>
          <p:cNvSpPr>
            <a:spLocks noGrp="1"/>
          </p:cNvSpPr>
          <p:nvPr>
            <p:ph type="title" idx="4294967295"/>
          </p:nvPr>
        </p:nvSpPr>
        <p:spPr>
          <a:xfrm>
            <a:off x="990553" y="0"/>
            <a:ext cx="8117951" cy="1143000"/>
          </a:xfrm>
        </p:spPr>
        <p:txBody>
          <a:bodyPr>
            <a:normAutofit/>
          </a:bodyPr>
          <a:lstStyle/>
          <a:p>
            <a:pPr algn="ctr"/>
            <a:r>
              <a:rPr lang="fr-FR" sz="3200" dirty="0">
                <a:solidFill>
                  <a:srgbClr val="660066"/>
                </a:solidFill>
              </a:rPr>
              <a:t>Découverte de nouveaux antibiotiques</a:t>
            </a:r>
          </a:p>
        </p:txBody>
      </p:sp>
      <p:pic>
        <p:nvPicPr>
          <p:cNvPr id="18436" name="Picture 2" descr="Frise chronologique des découvertes de nouvelles classes d'antibiotiques depuis la pénicilline en 1928 jusqu'au lipopeptides en 1987. On remarque la découverte de nombreux antibiotiques entre 1940 et 1960 puis des découvertes de plus en plus rares.">
            <a:hlinkClick r:id="rId3"/>
            <a:extLst>
              <a:ext uri="{FF2B5EF4-FFF2-40B4-BE49-F238E27FC236}">
                <a16:creationId xmlns:a16="http://schemas.microsoft.com/office/drawing/2014/main" xmlns="" id="{7F8B85FD-C7EF-4D11-BAA8-F74EE3D77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1" t="10458" r="1115"/>
          <a:stretch>
            <a:fillRect/>
          </a:stretch>
        </p:blipFill>
        <p:spPr bwMode="auto">
          <a:xfrm>
            <a:off x="107950" y="836712"/>
            <a:ext cx="9036050" cy="377830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7" name="TextBox 4">
            <a:extLst>
              <a:ext uri="{FF2B5EF4-FFF2-40B4-BE49-F238E27FC236}">
                <a16:creationId xmlns:a16="http://schemas.microsoft.com/office/drawing/2014/main" xmlns="" id="{363A7E8F-C5D6-4B54-B233-82F552633737}"/>
              </a:ext>
            </a:extLst>
          </p:cNvPr>
          <p:cNvSpPr txBox="1">
            <a:spLocks noChangeArrowheads="1"/>
          </p:cNvSpPr>
          <p:nvPr/>
        </p:nvSpPr>
        <p:spPr bwMode="auto">
          <a:xfrm>
            <a:off x="243259" y="4731157"/>
            <a:ext cx="8713788" cy="146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eaLnBrk="1" hangingPunct="1">
              <a:lnSpc>
                <a:spcPct val="114000"/>
              </a:lnSpc>
              <a:spcBef>
                <a:spcPct val="0"/>
              </a:spcBef>
              <a:buFontTx/>
              <a:buChar char="•"/>
            </a:pPr>
            <a:r>
              <a:rPr lang="fr-FR" altLang="fr-FR" sz="1600" dirty="0">
                <a:solidFill>
                  <a:schemeClr val="tx1"/>
                </a:solidFill>
              </a:rPr>
              <a:t>  La plupart des antibiotiques ont été découverts </a:t>
            </a:r>
            <a:r>
              <a:rPr lang="fr-FR" altLang="fr-FR" sz="1600">
                <a:solidFill>
                  <a:schemeClr val="tx1"/>
                </a:solidFill>
              </a:rPr>
              <a:t>entre 1940 </a:t>
            </a:r>
            <a:r>
              <a:rPr lang="fr-FR" altLang="fr-FR" sz="1600" dirty="0">
                <a:solidFill>
                  <a:schemeClr val="tx1"/>
                </a:solidFill>
              </a:rPr>
              <a:t>et 1960. </a:t>
            </a:r>
          </a:p>
          <a:p>
            <a:pPr eaLnBrk="1" hangingPunct="1">
              <a:lnSpc>
                <a:spcPct val="114000"/>
              </a:lnSpc>
              <a:spcBef>
                <a:spcPct val="0"/>
              </a:spcBef>
              <a:buFontTx/>
              <a:buChar char="•"/>
            </a:pPr>
            <a:r>
              <a:rPr lang="fr-FR" altLang="fr-FR" sz="1600" dirty="0">
                <a:solidFill>
                  <a:schemeClr val="tx1"/>
                </a:solidFill>
              </a:rPr>
              <a:t>  Aucune nouvelle classe d’antibiotiques n’a été découverte</a:t>
            </a:r>
            <a:r>
              <a:rPr lang="fr-FR" altLang="fr-FR" sz="1600" dirty="0">
                <a:solidFill>
                  <a:srgbClr val="FF0000"/>
                </a:solidFill>
              </a:rPr>
              <a:t> </a:t>
            </a:r>
            <a:r>
              <a:rPr lang="fr-FR" altLang="fr-FR" sz="1600" dirty="0">
                <a:solidFill>
                  <a:schemeClr val="tx1"/>
                </a:solidFill>
              </a:rPr>
              <a:t>depuis 1987. </a:t>
            </a:r>
          </a:p>
          <a:p>
            <a:pPr eaLnBrk="1" hangingPunct="1">
              <a:lnSpc>
                <a:spcPct val="114000"/>
              </a:lnSpc>
              <a:spcBef>
                <a:spcPct val="0"/>
              </a:spcBef>
              <a:buFontTx/>
              <a:buChar char="•"/>
            </a:pPr>
            <a:r>
              <a:rPr lang="fr-FR" altLang="fr-FR" sz="1600" dirty="0">
                <a:solidFill>
                  <a:schemeClr val="tx1"/>
                </a:solidFill>
              </a:rPr>
              <a:t>  Depuis cette date, quelques nouveaux antibiotiques ont </a:t>
            </a:r>
            <a:r>
              <a:rPr lang="fr-FR" altLang="fr-FR" sz="1600">
                <a:solidFill>
                  <a:schemeClr val="tx1"/>
                </a:solidFill>
              </a:rPr>
              <a:t>été commercialisés</a:t>
            </a:r>
            <a:r>
              <a:rPr lang="fr-FR" altLang="fr-FR" sz="1600" dirty="0">
                <a:solidFill>
                  <a:schemeClr val="tx1"/>
                </a:solidFill>
              </a:rPr>
              <a:t>, mais il s’agit surtout de modifications et d’adaptations d’antibiotiques existants.</a:t>
            </a:r>
          </a:p>
          <a:p>
            <a:pPr eaLnBrk="1" hangingPunct="1">
              <a:spcBef>
                <a:spcPct val="0"/>
              </a:spcBef>
              <a:buFontTx/>
              <a:buNone/>
            </a:pPr>
            <a:endParaRPr lang="en-GB" altLang="fr-FR" sz="1600" dirty="0">
              <a:solidFill>
                <a:schemeClr val="tx1"/>
              </a:solidFill>
            </a:endParaRPr>
          </a:p>
        </p:txBody>
      </p:sp>
      <p:sp>
        <p:nvSpPr>
          <p:cNvPr id="18435" name="Footer Placeholder 3">
            <a:extLst>
              <a:ext uri="{FF2B5EF4-FFF2-40B4-BE49-F238E27FC236}">
                <a16:creationId xmlns:a16="http://schemas.microsoft.com/office/drawing/2014/main" xmlns="" id="{D10CCCF9-8C97-4BEC-BB73-58BD2AE00124}"/>
              </a:ext>
            </a:extLst>
          </p:cNvPr>
          <p:cNvSpPr>
            <a:spLocks noGrp="1"/>
          </p:cNvSpPr>
          <p:nvPr>
            <p:ph type="ftr" sz="quarter" idx="15"/>
          </p:nvPr>
        </p:nvSpPr>
        <p:spPr bwMode="auto">
          <a:xfrm>
            <a:off x="266141" y="6034087"/>
            <a:ext cx="770413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fontAlgn="base">
              <a:spcBef>
                <a:spcPct val="0"/>
              </a:spcBef>
              <a:spcAft>
                <a:spcPct val="0"/>
              </a:spcAft>
              <a:buFontTx/>
              <a:buNone/>
            </a:pPr>
            <a:r>
              <a:rPr lang="fr-FR" altLang="fr-FR">
                <a:solidFill>
                  <a:schemeClr val="tx1"/>
                </a:solidFill>
              </a:rPr>
              <a:t>Historique extrait du Forum économique mondial, Global Risk Report 2013</a:t>
            </a:r>
          </a:p>
          <a:p>
            <a:pPr fontAlgn="base">
              <a:spcBef>
                <a:spcPct val="0"/>
              </a:spcBef>
              <a:spcAft>
                <a:spcPct val="0"/>
              </a:spcAft>
              <a:buFontTx/>
              <a:buNone/>
            </a:pPr>
            <a:endParaRPr lang="en-US" altLang="fr-FR">
              <a:solidFill>
                <a:schemeClr val="tx1"/>
              </a:solidFill>
            </a:endParaRPr>
          </a:p>
        </p:txBody>
      </p:sp>
      <p:sp>
        <p:nvSpPr>
          <p:cNvPr id="2" name="Rectangle 1">
            <a:extLst>
              <a:ext uri="{FF2B5EF4-FFF2-40B4-BE49-F238E27FC236}">
                <a16:creationId xmlns:a16="http://schemas.microsoft.com/office/drawing/2014/main" xmlns="" id="{344A4EDD-A3CD-4DE9-9378-A5CC4B122CAB}"/>
              </a:ext>
              <a:ext uri="{C183D7F6-B498-43B3-948B-1728B52AA6E4}">
                <adec:decorative xmlns:adec="http://schemas.microsoft.com/office/drawing/2017/decorative" xmlns="" val="1"/>
              </a:ext>
            </a:extLst>
          </p:cNvPr>
          <p:cNvSpPr/>
          <p:nvPr/>
        </p:nvSpPr>
        <p:spPr>
          <a:xfrm>
            <a:off x="31750" y="1341538"/>
            <a:ext cx="6628482" cy="31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eaLnBrk="1" hangingPunct="1">
              <a:defRPr/>
            </a:pPr>
            <a:r>
              <a:rPr lang="fr-FR" altLang="fr-FR" sz="1600"/>
              <a:t>Dates de découverte de nouvelles classes d’antibiotiques</a:t>
            </a:r>
          </a:p>
        </p:txBody>
      </p:sp>
      <p:pic>
        <p:nvPicPr>
          <p:cNvPr id="5" name="Image 4">
            <a:extLst>
              <a:ext uri="{FF2B5EF4-FFF2-40B4-BE49-F238E27FC236}">
                <a16:creationId xmlns:a16="http://schemas.microsoft.com/office/drawing/2014/main" xmlns="" id="{A9DB3A7B-65C8-DD52-2E94-DCCDE33AA78C}"/>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186954" y="116633"/>
            <a:ext cx="1100598" cy="10081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325582A1-4FA0-6E5F-E3CA-56078C64851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86954" y="116633"/>
            <a:ext cx="1100598" cy="1008111"/>
          </a:xfrm>
          <a:prstGeom prst="rect">
            <a:avLst/>
          </a:prstGeom>
        </p:spPr>
      </p:pic>
      <p:sp>
        <p:nvSpPr>
          <p:cNvPr id="2" name="Title 1">
            <a:extLst>
              <a:ext uri="{FF2B5EF4-FFF2-40B4-BE49-F238E27FC236}">
                <a16:creationId xmlns:a16="http://schemas.microsoft.com/office/drawing/2014/main" xmlns="" id="{E1ADAAD6-59A5-4996-8742-8F58EDE431F0}"/>
              </a:ext>
            </a:extLst>
          </p:cNvPr>
          <p:cNvSpPr>
            <a:spLocks noGrp="1"/>
          </p:cNvSpPr>
          <p:nvPr>
            <p:ph type="title"/>
          </p:nvPr>
        </p:nvSpPr>
        <p:spPr>
          <a:xfrm>
            <a:off x="1222375" y="44624"/>
            <a:ext cx="7381875" cy="647700"/>
          </a:xfrm>
        </p:spPr>
        <p:txBody>
          <a:bodyPr wrap="square" numCol="1" compatLnSpc="1">
            <a:prstTxWarp prst="textNoShape">
              <a:avLst/>
            </a:prstTxWarp>
            <a:noAutofit/>
          </a:bodyPr>
          <a:lstStyle/>
          <a:p>
            <a:pPr algn="ctr" eaLnBrk="1" hangingPunct="1">
              <a:defRPr/>
            </a:pPr>
            <a:r>
              <a:rPr lang="fr-FR" altLang="fr-FR" sz="3200" dirty="0">
                <a:solidFill>
                  <a:srgbClr val="660066"/>
                </a:solidFill>
                <a:ea typeface="ヒラギノ角ゴ Pro W3" charset="-128"/>
              </a:rPr>
              <a:t>Évolution de la résistance en Europe</a:t>
            </a:r>
            <a:r>
              <a:rPr lang="en-GB" altLang="fr-FR" sz="3200" dirty="0">
                <a:solidFill>
                  <a:srgbClr val="660066"/>
                </a:solidFill>
                <a:ea typeface="ヒラギノ角ゴ Pro W3" charset="-128"/>
              </a:rPr>
              <a:t> </a:t>
            </a:r>
            <a:br>
              <a:rPr lang="en-GB" altLang="fr-FR" sz="3200" dirty="0">
                <a:solidFill>
                  <a:srgbClr val="660066"/>
                </a:solidFill>
                <a:ea typeface="ヒラギノ角ゴ Pro W3" charset="-128"/>
              </a:rPr>
            </a:br>
            <a:endParaRPr lang="en-GB" altLang="fr-FR" sz="3200" dirty="0">
              <a:solidFill>
                <a:srgbClr val="660066"/>
              </a:solidFill>
              <a:ea typeface="ヒラギノ角ゴ Pro W3" charset="-128"/>
            </a:endParaRPr>
          </a:p>
        </p:txBody>
      </p:sp>
      <p:sp>
        <p:nvSpPr>
          <p:cNvPr id="19459" name="Content Placeholder 2">
            <a:extLst>
              <a:ext uri="{FF2B5EF4-FFF2-40B4-BE49-F238E27FC236}">
                <a16:creationId xmlns:a16="http://schemas.microsoft.com/office/drawing/2014/main" xmlns="" id="{79D0C977-4669-47BE-AF5C-F49D6B50FAAC}"/>
              </a:ext>
            </a:extLst>
          </p:cNvPr>
          <p:cNvSpPr>
            <a:spLocks noGrp="1"/>
          </p:cNvSpPr>
          <p:nvPr>
            <p:ph idx="1"/>
          </p:nvPr>
        </p:nvSpPr>
        <p:spPr>
          <a:xfrm>
            <a:off x="107504" y="999058"/>
            <a:ext cx="8946009" cy="1493838"/>
          </a:xfrm>
        </p:spPr>
        <p:txBody>
          <a:bodyPr/>
          <a:lstStyle/>
          <a:p>
            <a:pPr marL="0" indent="0" eaLnBrk="1" hangingPunct="1">
              <a:lnSpc>
                <a:spcPct val="114000"/>
              </a:lnSpc>
              <a:buFont typeface="Arial" panose="020B0604020202020204" pitchFamily="34" charset="0"/>
              <a:buChar char="•"/>
            </a:pPr>
            <a:r>
              <a:rPr lang="fr-FR" altLang="fr-FR" sz="1600">
                <a:ea typeface="ヒラギノ角ゴ Pro W3"/>
                <a:cs typeface="ヒラギノ角ゴ Pro W3"/>
              </a:rPr>
              <a:t> Les </a:t>
            </a:r>
            <a:r>
              <a:rPr lang="fr-FR" altLang="fr-FR" sz="1600" dirty="0">
                <a:ea typeface="ヒラギノ角ゴ Pro W3"/>
                <a:cs typeface="ヒラギノ角ゴ Pro W3"/>
              </a:rPr>
              <a:t>taux de résistance de différentes bactéries aux antibiotiques varient selon les pays d’Europe.</a:t>
            </a:r>
          </a:p>
          <a:p>
            <a:pPr marL="0" indent="0" eaLnBrk="1" hangingPunct="1">
              <a:lnSpc>
                <a:spcPct val="114000"/>
              </a:lnSpc>
              <a:buFont typeface="Arial" panose="020B0604020202020204" pitchFamily="34" charset="0"/>
              <a:buChar char="•"/>
            </a:pPr>
            <a:r>
              <a:rPr lang="fr-FR" altLang="fr-FR" sz="1600" dirty="0">
                <a:ea typeface="ヒラギノ角ゴ Pro W3"/>
                <a:cs typeface="ヒラギノ角ゴ Pro W3"/>
              </a:rPr>
              <a:t> Ces cartes montrent l’évolution du pourcentage de souches de </a:t>
            </a:r>
            <a:r>
              <a:rPr lang="fr-FR" altLang="fr-FR" sz="1600" i="1" dirty="0">
                <a:ea typeface="ヒラギノ角ゴ Pro W3"/>
                <a:cs typeface="ヒラギノ角ゴ Pro W3"/>
              </a:rPr>
              <a:t>Staphylococcus aureus </a:t>
            </a:r>
            <a:r>
              <a:rPr lang="fr-FR" altLang="fr-FR" sz="1600" dirty="0">
                <a:ea typeface="ヒラギノ角ゴ Pro W3"/>
                <a:cs typeface="ヒラギノ角ゴ Pro W3"/>
              </a:rPr>
              <a:t>résistant</a:t>
            </a:r>
            <a:r>
              <a:rPr lang="fr-FR" altLang="fr-FR" sz="1600" b="1" u="sng" dirty="0">
                <a:solidFill>
                  <a:srgbClr val="0070C0"/>
                </a:solidFill>
                <a:ea typeface="ヒラギノ角ゴ Pro W3"/>
                <a:cs typeface="ヒラギノ角ゴ Pro W3"/>
              </a:rPr>
              <a:t> </a:t>
            </a:r>
            <a:r>
              <a:rPr lang="fr-FR" altLang="fr-FR" sz="1600" dirty="0">
                <a:ea typeface="ヒラギノ角ゴ Pro W3"/>
                <a:cs typeface="ヒラギノ角ゴ Pro W3"/>
              </a:rPr>
              <a:t>à la méticilline (SARM), par pays entre 2002 et 2012. Ces résistances ont nettement diminué, notamment grâce aux mesures d’hygiène. </a:t>
            </a:r>
          </a:p>
        </p:txBody>
      </p:sp>
      <p:grpSp>
        <p:nvGrpSpPr>
          <p:cNvPr id="5" name="Groupe 4" descr="carte montrant le pourcentage de SARM par pays européen en 2002">
            <a:extLst>
              <a:ext uri="{FF2B5EF4-FFF2-40B4-BE49-F238E27FC236}">
                <a16:creationId xmlns:a16="http://schemas.microsoft.com/office/drawing/2014/main" xmlns="" id="{433EE329-3AA1-7A93-FF29-97F976A58991}"/>
              </a:ext>
            </a:extLst>
          </p:cNvPr>
          <p:cNvGrpSpPr/>
          <p:nvPr/>
        </p:nvGrpSpPr>
        <p:grpSpPr>
          <a:xfrm>
            <a:off x="423016" y="2479936"/>
            <a:ext cx="3598862" cy="3613360"/>
            <a:chOff x="423016" y="2479936"/>
            <a:chExt cx="3598862" cy="3613360"/>
          </a:xfrm>
        </p:grpSpPr>
        <p:sp>
          <p:nvSpPr>
            <p:cNvPr id="19466" name="Text Box 10">
              <a:extLst>
                <a:ext uri="{FF2B5EF4-FFF2-40B4-BE49-F238E27FC236}">
                  <a16:creationId xmlns:a16="http://schemas.microsoft.com/office/drawing/2014/main" xmlns="" id="{43852948-170A-4D13-AEB5-6D8F9811F05C}"/>
                </a:ext>
              </a:extLst>
            </p:cNvPr>
            <p:cNvSpPr txBox="1">
              <a:spLocks noChangeArrowheads="1"/>
            </p:cNvSpPr>
            <p:nvPr/>
          </p:nvSpPr>
          <p:spPr bwMode="auto">
            <a:xfrm>
              <a:off x="1600200" y="5726583"/>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a:latin typeface="Arial" charset="0"/>
                  <a:ea typeface="ヒラギノ角ゴ Pro W3" charset="0"/>
                  <a:cs typeface="ヒラギノ角ゴ Pro W3" charset="0"/>
                </a:rPr>
                <a:t>2002</a:t>
              </a:r>
            </a:p>
          </p:txBody>
        </p:sp>
        <p:pic>
          <p:nvPicPr>
            <p:cNvPr id="3" name="Picture 9" descr="carte montrant le pourcentage de SARM par pays européen en 2002">
              <a:extLst>
                <a:ext uri="{FF2B5EF4-FFF2-40B4-BE49-F238E27FC236}">
                  <a16:creationId xmlns:a16="http://schemas.microsoft.com/office/drawing/2014/main" xmlns="" id="{4EF37D9E-C707-4680-A93D-83E70F547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16" y="2479936"/>
              <a:ext cx="359886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e 5" descr="carte montrant le pourcentage de SARM par pays européen en 2012">
            <a:extLst>
              <a:ext uri="{FF2B5EF4-FFF2-40B4-BE49-F238E27FC236}">
                <a16:creationId xmlns:a16="http://schemas.microsoft.com/office/drawing/2014/main" xmlns="" id="{3C7CECE1-8867-FB70-578F-FA964D7DF9C4}"/>
              </a:ext>
            </a:extLst>
          </p:cNvPr>
          <p:cNvGrpSpPr/>
          <p:nvPr/>
        </p:nvGrpSpPr>
        <p:grpSpPr>
          <a:xfrm>
            <a:off x="4904634" y="2278063"/>
            <a:ext cx="3816350" cy="3743225"/>
            <a:chOff x="4904634" y="2278063"/>
            <a:chExt cx="3816350" cy="3743225"/>
          </a:xfrm>
        </p:grpSpPr>
        <p:sp>
          <p:nvSpPr>
            <p:cNvPr id="19464" name="Text Box 8">
              <a:extLst>
                <a:ext uri="{FF2B5EF4-FFF2-40B4-BE49-F238E27FC236}">
                  <a16:creationId xmlns:a16="http://schemas.microsoft.com/office/drawing/2014/main" xmlns="" id="{3133050F-F4D5-4008-8AF7-0D0C4E7A7E36}"/>
                </a:ext>
              </a:extLst>
            </p:cNvPr>
            <p:cNvSpPr txBox="1">
              <a:spLocks noChangeArrowheads="1"/>
            </p:cNvSpPr>
            <p:nvPr/>
          </p:nvSpPr>
          <p:spPr bwMode="auto">
            <a:xfrm>
              <a:off x="6711950" y="5654576"/>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fr-FR">
                  <a:latin typeface="Arial" charset="0"/>
                  <a:ea typeface="ヒラギノ角ゴ Pro W3" charset="0"/>
                  <a:cs typeface="ヒラギノ角ゴ Pro W3" charset="0"/>
                </a:rPr>
                <a:t>2012</a:t>
              </a:r>
            </a:p>
          </p:txBody>
        </p:sp>
        <p:pic>
          <p:nvPicPr>
            <p:cNvPr id="19462" name="Picture 3" descr="carte montrant le pourcentage de SARM par pays européen en 2012">
              <a:extLst>
                <a:ext uri="{FF2B5EF4-FFF2-40B4-BE49-F238E27FC236}">
                  <a16:creationId xmlns:a16="http://schemas.microsoft.com/office/drawing/2014/main" xmlns="" id="{A09EC2E1-E647-450D-B3DB-C10C70DC95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842"/>
            <a:stretch>
              <a:fillRect/>
            </a:stretch>
          </p:blipFill>
          <p:spPr bwMode="auto">
            <a:xfrm>
              <a:off x="4904634" y="2278063"/>
              <a:ext cx="38163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1" name="Footer Placeholder 4">
            <a:extLst>
              <a:ext uri="{FF2B5EF4-FFF2-40B4-BE49-F238E27FC236}">
                <a16:creationId xmlns:a16="http://schemas.microsoft.com/office/drawing/2014/main" xmlns="" id="{511CAA48-4074-48FC-8179-3EF89EDF278C}"/>
              </a:ext>
            </a:extLst>
          </p:cNvPr>
          <p:cNvSpPr>
            <a:spLocks noGrp="1"/>
          </p:cNvSpPr>
          <p:nvPr>
            <p:ph type="ftr" sz="quarter" idx="11"/>
          </p:nvPr>
        </p:nvSpPr>
        <p:spPr bwMode="auto">
          <a:xfrm>
            <a:off x="719931" y="6093296"/>
            <a:ext cx="7704137"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200"/>
              </a:spcBef>
              <a:buFont typeface="Arial" panose="020B0604020202020204" pitchFamily="34" charset="0"/>
              <a:defRPr>
                <a:solidFill>
                  <a:srgbClr val="0070C0"/>
                </a:solidFill>
                <a:latin typeface="Arial" panose="020B0604020202020204" pitchFamily="34" charset="0"/>
                <a:ea typeface="ヒラギノ角ゴ Pro W3"/>
                <a:cs typeface="ヒラギノ角ゴ Pro W3"/>
              </a:defRPr>
            </a:lvl1pPr>
            <a:lvl2pPr marL="742950" indent="-285750">
              <a:spcBef>
                <a:spcPts val="600"/>
              </a:spcBef>
              <a:defRPr>
                <a:solidFill>
                  <a:schemeClr val="tx1"/>
                </a:solidFill>
                <a:latin typeface="Arial" panose="020B0604020202020204" pitchFamily="34" charset="0"/>
                <a:ea typeface="ヒラギノ角ゴ Pro W3"/>
                <a:cs typeface="ヒラギノ角ゴ Pro W3"/>
              </a:defRPr>
            </a:lvl2pPr>
            <a:lvl3pPr marL="1143000" indent="-228600">
              <a:spcBef>
                <a:spcPts val="600"/>
              </a:spcBef>
              <a:buFont typeface="Arial" panose="020B0604020202020204" pitchFamily="34" charset="0"/>
              <a:buChar char="•"/>
              <a:defRPr>
                <a:solidFill>
                  <a:schemeClr val="tx1"/>
                </a:solidFill>
                <a:latin typeface="Arial" panose="020B0604020202020204" pitchFamily="34" charset="0"/>
                <a:ea typeface="ヒラギノ角ゴ Pro W3"/>
                <a:cs typeface="ヒラギノ角ゴ Pro W3"/>
              </a:defRPr>
            </a:lvl3pPr>
            <a:lvl4pPr marL="1600200" indent="-228600">
              <a:spcBef>
                <a:spcPts val="600"/>
              </a:spcBef>
              <a:buFont typeface="Arial" panose="020B0604020202020204" pitchFamily="34" charset="0"/>
              <a:buChar char="–"/>
              <a:defRPr sz="1600">
                <a:solidFill>
                  <a:schemeClr val="tx1"/>
                </a:solidFill>
                <a:latin typeface="Arial" panose="020B0604020202020204" pitchFamily="34" charset="0"/>
                <a:ea typeface="ヒラギノ角ゴ Pro W3"/>
                <a:cs typeface="ヒラギノ角ゴ Pro W3"/>
              </a:defRPr>
            </a:lvl4pPr>
            <a:lvl5pPr marL="2057400" indent="-228600">
              <a:spcBef>
                <a:spcPct val="20000"/>
              </a:spcBef>
              <a:defRPr sz="16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defRPr sz="1600">
                <a:solidFill>
                  <a:schemeClr val="tx1"/>
                </a:solidFill>
                <a:latin typeface="Arial" panose="020B0604020202020204" pitchFamily="34" charset="0"/>
                <a:ea typeface="ヒラギノ角ゴ Pro W3"/>
                <a:cs typeface="ヒラギノ角ゴ Pro W3"/>
              </a:defRPr>
            </a:lvl9pPr>
          </a:lstStyle>
          <a:p>
            <a:pPr fontAlgn="base">
              <a:spcBef>
                <a:spcPct val="0"/>
              </a:spcBef>
              <a:spcAft>
                <a:spcPct val="0"/>
              </a:spcAft>
              <a:buFontTx/>
              <a:buNone/>
            </a:pPr>
            <a:r>
              <a:rPr lang="fr-FR" altLang="fr-FR" b="1">
                <a:solidFill>
                  <a:schemeClr val="tx1"/>
                </a:solidFill>
              </a:rPr>
              <a:t>Source:</a:t>
            </a:r>
            <a:r>
              <a:rPr lang="fr-FR" altLang="fr-FR">
                <a:solidFill>
                  <a:schemeClr val="tx1"/>
                </a:solidFill>
              </a:rPr>
              <a:t> Figure extraite du rapport sur la surveillance de la résistance aux antibiotiques en Europe 2012. ECDC</a:t>
            </a:r>
          </a:p>
        </p:txBody>
      </p:sp>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856</Words>
  <Application>Microsoft Macintosh PowerPoint</Application>
  <PresentationFormat>Présentation à l'écran (4:3)</PresentationFormat>
  <Paragraphs>100</Paragraphs>
  <Slides>11</Slides>
  <Notes>5</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Découverte des  antibiotiques et apparition des résistances.</vt:lpstr>
      <vt:lpstr>Historique</vt:lpstr>
      <vt:lpstr>Pénicilline – le premier antibiotique moderne</vt:lpstr>
      <vt:lpstr>Pénicilline – le premier antibiotique moderne suite </vt:lpstr>
      <vt:lpstr>Production des antibiotiques</vt:lpstr>
      <vt:lpstr>Délai entre l’introduction des antibiotiques et l’apparition de résistances</vt:lpstr>
      <vt:lpstr>Caractéristiques des humains et des bactéries Qui gagnera la bataille de la résistance? </vt:lpstr>
      <vt:lpstr>Découverte de nouveaux antibiotiques</vt:lpstr>
      <vt:lpstr>Évolution de la résistance en Europe  </vt:lpstr>
      <vt:lpstr>Évolution de la résistance en Europe suite</vt:lpstr>
      <vt:lpstr>Une priorité mondiale de santé publique</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 Hemmings</dc:creator>
  <cp:lastModifiedBy>Amelie Descamps</cp:lastModifiedBy>
  <cp:revision>187</cp:revision>
  <dcterms:created xsi:type="dcterms:W3CDTF">2012-10-10T09:02:29Z</dcterms:created>
  <dcterms:modified xsi:type="dcterms:W3CDTF">2022-11-28T14:17:17Z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0x0101007F9B7DA3EDF68E46B214450A9560BB7B</vt:lpwstr>
  </property>
  <property fmtid="{D5CDD505-2E9C-101B-9397-08002B2CF9AE}" pid="3" name="PublishingExpirationDate">
    <vt:lpwstr/>
  </property>
  <property fmtid="{D5CDD505-2E9C-101B-9397-08002B2CF9AE}" pid="4" name="PublishingStartDate">
    <vt:lpwstr/>
  </property>
</Properties>
</file>