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03073"/>
    <a:srgbClr val="9D3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81" autoAdjust="0"/>
  </p:normalViewPr>
  <p:slideViewPr>
    <p:cSldViewPr snapToGrid="0" snapToObjects="1">
      <p:cViewPr varScale="1">
        <p:scale>
          <a:sx n="37" d="100"/>
          <a:sy n="37" d="100"/>
        </p:scale>
        <p:origin x="84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9BD76-0530-4F4B-A29C-5268BC189F41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E91E-2B1C-DD4E-8605-16BD772362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8938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9AD60-C8E9-F249-82D8-316BD9D4A746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2A418-C1AC-0846-9F32-62569543B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84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A418-C1AC-0846-9F32-62569543B3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8C8D-E450-5E48-9EFE-F7CBD1375794}" type="datetime1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74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E54-D855-D940-9681-BB1DC8A9E846}" type="datetime1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2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7CD1-1CD2-1744-BC48-5E4D6E549CDD}" type="datetime1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39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D3C-9B6A-9245-878B-FD12F965F372}" type="datetime1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69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17F4-5FDD-364B-8CCC-472C007C1025}" type="datetime1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15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885-2BE5-C144-832A-17E06759BEA0}" type="datetime1">
              <a:rPr lang="fr-FR" smtClean="0"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52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C977-4102-4E43-8DAE-8C889D28ACF0}" type="datetime1">
              <a:rPr lang="fr-FR" smtClean="0"/>
              <a:t>03/01/2023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3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978-03C7-E746-9B84-27200B8CF12D}" type="datetime1">
              <a:rPr lang="fr-FR" smtClean="0"/>
              <a:t>03/01/2023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3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6C4F-F2FA-4447-A2CD-A4F6A1DDEF4F}" type="datetime1">
              <a:rPr lang="fr-FR" smtClean="0"/>
              <a:t>03/01/2023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1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9A9-370D-BA4D-A36B-0AAD5FD1C4A9}" type="datetime1">
              <a:rPr lang="fr-FR" smtClean="0"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FCD2-74CE-914F-B085-802EAB280D69}" type="datetime1">
              <a:rPr lang="fr-FR" smtClean="0"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2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FC85-F6A5-2A41-BBB9-C2312E40E989}" type="datetime1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5915-B5BC-614A-95FF-103D0DAD9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8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619886D-D444-40A1-BD80-8CBB85385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88" y="-4539"/>
            <a:ext cx="2145978" cy="20484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D43510-6A6F-426C-BEF8-797708AB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103" y="801729"/>
            <a:ext cx="769620" cy="7604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F1FBCB-FAA1-4D02-B1D3-96E80C0D2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48" y="5328539"/>
            <a:ext cx="984504" cy="116433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6604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rgbClr val="FFFFFF"/>
                </a:solidFill>
                <a:latin typeface="Arial"/>
                <a:cs typeface="Arial"/>
              </a:rPr>
              <a:t>1</a:t>
            </a:fld>
            <a:endParaRPr lang="fr-FR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84EBD0-DA35-3F3D-48D0-D341A7DE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54" y="116633"/>
            <a:ext cx="1100598" cy="1008111"/>
          </a:xfrm>
          <a:prstGeom prst="rect">
            <a:avLst/>
          </a:prstGeom>
        </p:spPr>
      </p:pic>
      <p:sp>
        <p:nvSpPr>
          <p:cNvPr id="9" name="Signalisation droit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43895"/>
            <a:ext cx="9144000" cy="3022045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90FAF2-708D-475A-9914-E7725DED9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271" y="4200429"/>
            <a:ext cx="1103472" cy="1353429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2" y="2565400"/>
            <a:ext cx="10302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51306E-D988-49EC-8451-34F119BB3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41" y="3063864"/>
            <a:ext cx="7052812" cy="1470025"/>
          </a:xfrm>
        </p:spPr>
        <p:txBody>
          <a:bodyPr>
            <a:normAutofit fontScale="90000"/>
          </a:bodyPr>
          <a:lstStyle/>
          <a:p>
            <a:pPr algn="l" rtl="0" eaLnBrk="1" latinLnBrk="0" hangingPunct="1"/>
            <a:r>
              <a:rPr lang="fr-FR" sz="4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</a:t>
            </a:r>
            <a:br>
              <a:rPr lang="fr-FR" sz="4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résistance aux antibiotiques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46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02960"/>
            <a:ext cx="9144000" cy="648390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863278"/>
            <a:ext cx="538820" cy="5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2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753" y="2518780"/>
            <a:ext cx="6730447" cy="36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antibiotiques sont des médicaments très efficaces qui combattent les infections </a:t>
            </a:r>
            <a:r>
              <a:rPr lang="fr-FR" alt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bactériennes.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indent="0" eaLnBrk="1" hangingPunct="1"/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 hangingPunct="1">
              <a:lnSpc>
                <a:spcPct val="114000"/>
              </a:lnSpc>
              <a:buFontTx/>
              <a:buNone/>
            </a:pPr>
            <a:r>
              <a:rPr lang="en-GB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Traduction littérale</a:t>
            </a:r>
          </a:p>
          <a:p>
            <a:pPr lvl="2" indent="0" eaLnBrk="1" hangingPunct="1">
              <a:lnSpc>
                <a:spcPct val="114000"/>
              </a:lnSpc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– contre</a:t>
            </a:r>
          </a:p>
          <a:p>
            <a:pPr lvl="2" indent="0" eaLnBrk="1" hangingPunct="1">
              <a:lnSpc>
                <a:spcPct val="114000"/>
              </a:lnSpc>
            </a:pP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biotique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– êtres vivants</a:t>
            </a:r>
          </a:p>
          <a:p>
            <a:pPr>
              <a:lnSpc>
                <a:spcPct val="114000"/>
              </a:lnSpc>
            </a:pPr>
            <a:endParaRPr lang="fr-FR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691ADAD7-7C64-475D-A69A-70FBB8B8C3DD}"/>
              </a:ext>
            </a:extLst>
          </p:cNvPr>
          <p:cNvSpPr txBox="1">
            <a:spLocks/>
          </p:cNvSpPr>
          <p:nvPr/>
        </p:nvSpPr>
        <p:spPr>
          <a:xfrm>
            <a:off x="242222" y="1742072"/>
            <a:ext cx="6035040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Antibiotiques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EBCF06D-6059-4B3A-BF81-C26853EA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743" y="802960"/>
            <a:ext cx="6543492" cy="776708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fr-FR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</a:t>
            </a:r>
            <a:r>
              <a:rPr lang="fr-FR" sz="2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résistance aux antibiotiques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161383-AA6E-4F06-8710-C875DAC90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916" y="3567165"/>
            <a:ext cx="1959429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5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3977"/>
            <a:ext cx="9144000" cy="656967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706327"/>
            <a:ext cx="473498" cy="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3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2B8B523-BE26-4071-A146-43622B6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52" y="1435193"/>
            <a:ext cx="7772400" cy="524852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</a:t>
            </a:r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8DC2D39-46BC-49E9-9E5F-E8C9B11DC612}"/>
              </a:ext>
            </a:extLst>
          </p:cNvPr>
          <p:cNvSpPr txBox="1">
            <a:spLocks/>
          </p:cNvSpPr>
          <p:nvPr/>
        </p:nvSpPr>
        <p:spPr>
          <a:xfrm>
            <a:off x="953743" y="515863"/>
            <a:ext cx="6543492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et résistance aux antibiotiques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C3C736-981B-4F17-8AEB-7B2F6D3B334B}"/>
              </a:ext>
            </a:extLst>
          </p:cNvPr>
          <p:cNvSpPr txBox="1"/>
          <p:nvPr/>
        </p:nvSpPr>
        <p:spPr>
          <a:xfrm>
            <a:off x="3369317" y="2119805"/>
            <a:ext cx="5323519" cy="357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buFontTx/>
              <a:buNone/>
            </a:pPr>
            <a:r>
              <a:rPr lang="en-GB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Fleming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1928</a:t>
            </a:r>
          </a:p>
          <a:p>
            <a:pPr marL="800100" lvl="1" indent="-342900" eaLnBrk="1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C’était un chercheur très désordonné.</a:t>
            </a:r>
          </a:p>
          <a:p>
            <a:pPr marL="800100" lvl="1" indent="-342900" eaLnBrk="1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retour de vacances, il voit que des moisissures ont poussé sur ses cultures de staphylocoques.</a:t>
            </a:r>
          </a:p>
          <a:p>
            <a:pPr marL="800100" lvl="1" indent="-342900" eaLnBrk="1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remarque que là où il y a des moisissures les staphylocoques ne poussent pas.</a:t>
            </a:r>
          </a:p>
          <a:p>
            <a:pPr marL="800100" lvl="1" indent="-342900" eaLnBrk="1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moisissure empêche la croissance des bactéries 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D0965DF-F526-4415-B36E-8B928EF6B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2" y="2526482"/>
            <a:ext cx="2267712" cy="26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1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3977"/>
            <a:ext cx="9144000" cy="656967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706327"/>
            <a:ext cx="473498" cy="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0AB6AE-1096-4A41-8A93-A1BB0DBD17D5}"/>
              </a:ext>
            </a:extLst>
          </p:cNvPr>
          <p:cNvSpPr txBox="1"/>
          <p:nvPr/>
        </p:nvSpPr>
        <p:spPr>
          <a:xfrm>
            <a:off x="410514" y="2166429"/>
            <a:ext cx="6130963" cy="435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spcAft>
                <a:spcPct val="20000"/>
              </a:spcAft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antibiotiques peuvent être:</a:t>
            </a:r>
          </a:p>
          <a:p>
            <a:pPr eaLnBrk="1" hangingPunct="1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large spectre : Ils tuent une grande variété de bactéries. </a:t>
            </a:r>
          </a:p>
          <a:p>
            <a:pPr lvl="1" eaLnBrk="1" hangingPunct="1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Ex. Pénicilline (en photo)</a:t>
            </a:r>
          </a:p>
          <a:p>
            <a:pPr eaLnBrk="1" hangingPunct="1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spectre étroit : Ils ne tuent qu’un type ou un groupe spécifique de bactéries. Ex. Isoniazide </a:t>
            </a:r>
          </a:p>
          <a:p>
            <a:pPr lvl="2" eaLnBrk="1" hangingPunct="1">
              <a:lnSpc>
                <a:spcPct val="114000"/>
              </a:lnSpc>
              <a:spcAft>
                <a:spcPct val="20000"/>
              </a:spcAft>
              <a:buFontTx/>
              <a:buNone/>
            </a:pPr>
            <a:r>
              <a:rPr lang="fr-FR" alt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4000"/>
              </a:lnSpc>
              <a:spcAft>
                <a:spcPct val="20000"/>
              </a:spcAft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antibiotiques agissent en étant</a:t>
            </a:r>
          </a:p>
          <a:p>
            <a:pPr eaLnBrk="1" hangingPunct="1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 Bactéricides  : Ils tuent les bactéries.</a:t>
            </a:r>
          </a:p>
          <a:p>
            <a:pPr eaLnBrk="1" hangingPunct="1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 Bactériostatiques: Ils empêchent les bactéries de se diviser.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2B8B523-BE26-4071-A146-43622B6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514" y="1303378"/>
            <a:ext cx="7772400" cy="947454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Comment ça marche?</a:t>
            </a: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8DC2D39-46BC-49E9-9E5F-E8C9B11DC612}"/>
              </a:ext>
            </a:extLst>
          </p:cNvPr>
          <p:cNvSpPr txBox="1">
            <a:spLocks/>
          </p:cNvSpPr>
          <p:nvPr/>
        </p:nvSpPr>
        <p:spPr>
          <a:xfrm>
            <a:off x="953743" y="515863"/>
            <a:ext cx="6543492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et résistance aux antibiotiques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CDC1A0-23D7-4C44-B9F3-D9D723D52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62" y="2417966"/>
            <a:ext cx="2209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7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3977"/>
            <a:ext cx="9144000" cy="656967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706327"/>
            <a:ext cx="473498" cy="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2B8B523-BE26-4071-A146-43622B6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02" y="1272021"/>
            <a:ext cx="7772400" cy="1470025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Médicament miracle ?</a:t>
            </a:r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8DC2D39-46BC-49E9-9E5F-E8C9B11DC612}"/>
              </a:ext>
            </a:extLst>
          </p:cNvPr>
          <p:cNvSpPr txBox="1">
            <a:spLocks/>
          </p:cNvSpPr>
          <p:nvPr/>
        </p:nvSpPr>
        <p:spPr>
          <a:xfrm>
            <a:off x="953743" y="515863"/>
            <a:ext cx="6543492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et résistance aux antibiotiques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905778-BA21-4186-8ED6-457AE3328A8A}"/>
              </a:ext>
            </a:extLst>
          </p:cNvPr>
          <p:cNvSpPr txBox="1"/>
          <p:nvPr/>
        </p:nvSpPr>
        <p:spPr>
          <a:xfrm>
            <a:off x="423702" y="2485037"/>
            <a:ext cx="7772399" cy="314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114000"/>
              </a:lnSpc>
              <a:spcAft>
                <a:spcPct val="30000"/>
              </a:spcAft>
            </a:pPr>
            <a:r>
              <a:rPr lang="fr-FR" altLang="fr-FR" sz="2000" dirty="0">
                <a:latin typeface="Arial" panose="020B0604020202020204" pitchFamily="34" charset="0"/>
              </a:rPr>
              <a:t>Avant les années 1930 il n’existait pas de traitement contre les infections bactériennes.</a:t>
            </a:r>
          </a:p>
          <a:p>
            <a:pPr lvl="1" eaLnBrk="1" hangingPunct="1">
              <a:lnSpc>
                <a:spcPct val="114000"/>
              </a:lnSpc>
              <a:spcAft>
                <a:spcPct val="30000"/>
              </a:spcAft>
            </a:pPr>
            <a:r>
              <a:rPr lang="fr-FR" altLang="fr-FR" sz="2000" dirty="0">
                <a:latin typeface="Arial" panose="020B0604020202020204" pitchFamily="34" charset="0"/>
              </a:rPr>
              <a:t>Après la découverte de la pénicilline, l’industrie s’est mise à chercher d’autres antibiotiques dans la nature.</a:t>
            </a:r>
          </a:p>
          <a:p>
            <a:pPr lvl="1" eaLnBrk="1" hangingPunct="1">
              <a:lnSpc>
                <a:spcPct val="114000"/>
              </a:lnSpc>
              <a:spcAft>
                <a:spcPct val="30000"/>
              </a:spcAft>
            </a:pPr>
            <a:r>
              <a:rPr lang="fr-FR" altLang="fr-FR" sz="2000" dirty="0">
                <a:latin typeface="Arial" panose="020B0604020202020204" pitchFamily="34" charset="0"/>
              </a:rPr>
              <a:t>La streptomycine a été le premier antibiotique actif contre la tuberculose – maladie auparavant incurable.</a:t>
            </a:r>
          </a:p>
          <a:p>
            <a:pPr lvl="1" eaLnBrk="1" hangingPunct="1">
              <a:lnSpc>
                <a:spcPct val="114000"/>
              </a:lnSpc>
              <a:spcAft>
                <a:spcPct val="30000"/>
              </a:spcAft>
            </a:pPr>
            <a:r>
              <a:rPr lang="fr-FR" altLang="fr-FR" sz="2000" dirty="0">
                <a:latin typeface="Arial" panose="020B0604020202020204" pitchFamily="34" charset="0"/>
              </a:rPr>
              <a:t>Les chirurgiens pouvaient alors tenter des interventions plus risquées</a:t>
            </a:r>
            <a:r>
              <a:rPr lang="fr-FR" altLang="fr-FR" sz="18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D4A9DA-AE49-4B52-B458-A5F0C7920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31" y="4813337"/>
            <a:ext cx="1310754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3977"/>
            <a:ext cx="9144000" cy="656967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706327"/>
            <a:ext cx="473498" cy="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2B8B523-BE26-4071-A146-43622B6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02" y="1272021"/>
            <a:ext cx="7772400" cy="1470025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Médicament miracle ?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8DC2D39-46BC-49E9-9E5F-E8C9B11DC612}"/>
              </a:ext>
            </a:extLst>
          </p:cNvPr>
          <p:cNvSpPr txBox="1">
            <a:spLocks/>
          </p:cNvSpPr>
          <p:nvPr/>
        </p:nvSpPr>
        <p:spPr>
          <a:xfrm>
            <a:off x="953743" y="515863"/>
            <a:ext cx="6543492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et résistance aux antibiotiques</a:t>
            </a:r>
            <a:endParaRPr lang="fr-FR" sz="200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DDA5115-5F3E-4000-A2D2-756337C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33" y="2349412"/>
            <a:ext cx="6985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L’utilisation excessive des antibiotiques peut endommager nos bactéries normales/utiles.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C045F6-3A67-4765-B5A2-CE3E16EC692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56909"/>
            <a:ext cx="4967287" cy="34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Beaucoup d’antibiotiques prescrits par les médecins sont à spectre large.</a:t>
            </a:r>
          </a:p>
          <a:p>
            <a:pPr lvl="1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Ces antibiotiques détruisent les bactéries utiles en même temps que les bactéries nocives.</a:t>
            </a:r>
          </a:p>
          <a:p>
            <a:pPr lvl="1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Une fois que les bactéries utiles ne sont plus là, la place peut être envahie par des bactéries nocives ! </a:t>
            </a:r>
          </a:p>
          <a:p>
            <a:pPr algn="just">
              <a:lnSpc>
                <a:spcPct val="90000"/>
              </a:lnSpc>
            </a:pPr>
            <a:endParaRPr lang="fr-FR" altLang="fr-FR" sz="2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68B216-49D3-49A6-B68C-7762D4FC6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21" y="3256909"/>
            <a:ext cx="2657846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3977"/>
            <a:ext cx="9144000" cy="656967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706327"/>
            <a:ext cx="473498" cy="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E705F1-78C2-4B8B-8C90-74DD05457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302" y="4800493"/>
            <a:ext cx="2459865" cy="167425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32B8B523-BE26-4071-A146-43622B6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01" y="1272021"/>
            <a:ext cx="8509283" cy="1077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Médicament miracle ?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8DC2D39-46BC-49E9-9E5F-E8C9B11DC612}"/>
              </a:ext>
            </a:extLst>
          </p:cNvPr>
          <p:cNvSpPr txBox="1">
            <a:spLocks/>
          </p:cNvSpPr>
          <p:nvPr/>
        </p:nvSpPr>
        <p:spPr>
          <a:xfrm>
            <a:off x="953743" y="515863"/>
            <a:ext cx="6543492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et résistance aux antibiotiques</a:t>
            </a:r>
            <a:endParaRPr lang="fr-FR" sz="200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DDA5115-5F3E-4000-A2D2-756337C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2" y="2097396"/>
            <a:ext cx="6985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Résistance aux antibiotiques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00E5E93-BDAE-42DC-B061-72DDF57F670F}"/>
              </a:ext>
            </a:extLst>
          </p:cNvPr>
          <p:cNvSpPr txBox="1">
            <a:spLocks noChangeArrowheads="1"/>
          </p:cNvSpPr>
          <p:nvPr/>
        </p:nvSpPr>
        <p:spPr>
          <a:xfrm>
            <a:off x="186954" y="2607167"/>
            <a:ext cx="5879738" cy="394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14000"/>
              </a:lnSpc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Beaucoup de bactéries ont appris à résister aux antibiotiques. </a:t>
            </a:r>
          </a:p>
          <a:p>
            <a:pPr lvl="1" algn="l">
              <a:lnSpc>
                <a:spcPct val="114000"/>
              </a:lnSpc>
            </a:pPr>
            <a:endParaRPr lang="fr-FR" altLang="fr-F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l">
              <a:lnSpc>
                <a:spcPct val="114000"/>
              </a:lnSpc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Ces bactéries constituent désormais une grave menace dans nos hôpitaux. </a:t>
            </a:r>
          </a:p>
          <a:p>
            <a:pPr lvl="1" algn="l">
              <a:lnSpc>
                <a:spcPct val="114000"/>
              </a:lnSpc>
            </a:pPr>
            <a:endParaRPr lang="fr-FR" altLang="fr-F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l">
              <a:lnSpc>
                <a:spcPct val="114000"/>
              </a:lnSpc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Le staphylocoque doré (</a:t>
            </a:r>
            <a:r>
              <a:rPr lang="fr-FR" altLang="fr-FR" sz="2000" i="1" dirty="0">
                <a:solidFill>
                  <a:schemeClr val="tx1"/>
                </a:solidFill>
                <a:latin typeface="Arial" panose="020B0604020202020204" pitchFamily="34" charset="0"/>
              </a:rPr>
              <a:t>Staphylococcus aureus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) résistant à la 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méthicilline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 (SARM) fait partie de ces bactéries résistantes. </a:t>
            </a:r>
          </a:p>
          <a:p>
            <a:pPr>
              <a:lnSpc>
                <a:spcPct val="90000"/>
              </a:lnSpc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76293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3977"/>
            <a:ext cx="9144000" cy="656967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706327"/>
            <a:ext cx="473498" cy="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2B8B523-BE26-4071-A146-43622B6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03" y="1544587"/>
            <a:ext cx="8509283" cy="55281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Résistance aux antibiotiques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8DC2D39-46BC-49E9-9E5F-E8C9B11DC612}"/>
              </a:ext>
            </a:extLst>
          </p:cNvPr>
          <p:cNvSpPr txBox="1">
            <a:spLocks/>
          </p:cNvSpPr>
          <p:nvPr/>
        </p:nvSpPr>
        <p:spPr>
          <a:xfrm>
            <a:off x="953743" y="515863"/>
            <a:ext cx="6543492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et résistance aux antibiotiques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F8513E-21C6-423F-BF92-42514229FD60}"/>
              </a:ext>
            </a:extLst>
          </p:cNvPr>
          <p:cNvSpPr txBox="1"/>
          <p:nvPr/>
        </p:nvSpPr>
        <p:spPr>
          <a:xfrm>
            <a:off x="953743" y="2349413"/>
            <a:ext cx="4633546" cy="3879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spcAft>
                <a:spcPct val="40000"/>
              </a:spcAft>
              <a:buFontTx/>
              <a:buNone/>
            </a:pPr>
            <a:r>
              <a:rPr lang="en-GB" alt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causes </a:t>
            </a:r>
          </a:p>
          <a:p>
            <a:pPr lvl="1" eaLnBrk="1" hangingPunct="1">
              <a:lnSpc>
                <a:spcPct val="114000"/>
              </a:lnSpc>
              <a:spcAft>
                <a:spcPct val="40000"/>
              </a:spcAf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Utilisation excessive</a:t>
            </a:r>
          </a:p>
          <a:p>
            <a:pPr lvl="2" eaLnBrk="1" hangingPunct="1">
              <a:lnSpc>
                <a:spcPct val="114000"/>
              </a:lnSpc>
              <a:spcAft>
                <a:spcPct val="4000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Antibiotiques utilisés pour traiter des infections alors qu’ils ne sont pas nécessaires: ex: pour la grippe</a:t>
            </a:r>
          </a:p>
          <a:p>
            <a:pPr lvl="1" eaLnBrk="1" hangingPunct="1">
              <a:lnSpc>
                <a:spcPct val="114000"/>
              </a:lnSpc>
              <a:spcAft>
                <a:spcPct val="40000"/>
              </a:spcAf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Utilisation inappropriée </a:t>
            </a:r>
          </a:p>
          <a:p>
            <a:pPr lvl="2" eaLnBrk="1" hangingPunct="1">
              <a:lnSpc>
                <a:spcPct val="114000"/>
              </a:lnSpc>
              <a:spcAft>
                <a:spcPct val="4000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Traitement non terminé</a:t>
            </a:r>
          </a:p>
          <a:p>
            <a:pPr lvl="2" eaLnBrk="1" hangingPunct="1">
              <a:lnSpc>
                <a:spcPct val="114000"/>
              </a:lnSpc>
              <a:spcAft>
                <a:spcPct val="4000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Utilisation d’antibiotiques prescrits pour quelqu’un d’autre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27E34B-A16D-4EB2-BD09-E0538FE7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895" y="2401040"/>
            <a:ext cx="1103472" cy="1353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FF832F-E6BA-46B6-AC97-9A08AD20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008" y="4207692"/>
            <a:ext cx="214597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3977"/>
            <a:ext cx="9144000" cy="656967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2883F581-5561-4D53-B635-4A720CE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706327"/>
            <a:ext cx="473498" cy="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7262" y="6482069"/>
            <a:ext cx="2866738" cy="3759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E-Bug 15-18 ans</a:t>
            </a:r>
          </a:p>
        </p:txBody>
      </p:sp>
      <p:sp>
        <p:nvSpPr>
          <p:cNvPr id="3" name="Espace réservé du numéro de diapositiv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3EC5915-B5BC-614A-95FF-103D0DAD99CF}" type="slidenum">
              <a:rPr lang="fr-FR" smtClean="0">
                <a:solidFill>
                  <a:schemeClr val="bg1"/>
                </a:solidFill>
                <a:latin typeface="Arial"/>
                <a:cs typeface="Arial"/>
              </a:rPr>
              <a:t>9</a:t>
            </a:fld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2B8B523-BE26-4071-A146-43622B6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03" y="1544587"/>
            <a:ext cx="8509283" cy="55281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Comment empêcher la résistance aux antibiotiques ?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8DC2D39-46BC-49E9-9E5F-E8C9B11DC612}"/>
              </a:ext>
            </a:extLst>
          </p:cNvPr>
          <p:cNvSpPr txBox="1">
            <a:spLocks/>
          </p:cNvSpPr>
          <p:nvPr/>
        </p:nvSpPr>
        <p:spPr>
          <a:xfrm>
            <a:off x="953743" y="515863"/>
            <a:ext cx="6543492" cy="77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e-Bug </a:t>
            </a:r>
            <a:r>
              <a:rPr lang="fr-FR" sz="2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Antibiotiques et résistance aux antibiotiques</a:t>
            </a:r>
            <a:endParaRPr lang="fr-FR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449CE83-B39B-4A94-BC73-CF7C55AD3A78}"/>
              </a:ext>
            </a:extLst>
          </p:cNvPr>
          <p:cNvSpPr txBox="1">
            <a:spLocks noChangeArrowheads="1"/>
          </p:cNvSpPr>
          <p:nvPr/>
        </p:nvSpPr>
        <p:spPr>
          <a:xfrm>
            <a:off x="-351366" y="2349413"/>
            <a:ext cx="949536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Les antibiotiques doivent constituer la dernière ligne de défense et NON PAS la première:</a:t>
            </a:r>
          </a:p>
          <a:p>
            <a:pPr lvl="2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La plupart des infections banales guérissent toutes seules avec du temps, du repos, des boissons et en menant une vie saine.</a:t>
            </a:r>
          </a:p>
          <a:p>
            <a:pPr lvl="1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On ne doit prendre des antibiotiques que s’ils sont prescrits par un médecin.</a:t>
            </a:r>
          </a:p>
          <a:p>
            <a:pPr lvl="1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Si on vous prescrit des antibiotiques, il faut bien suivre la prescription aussi bien pour la dose que pour la durée du traitement et prendre le traitement complet.</a:t>
            </a:r>
          </a:p>
          <a:p>
            <a:pPr lvl="1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On ne doit pas utiliser les antibiotiques prescrits à quelqu’un d’autre, ni ceux qui restent de la dernière fois: </a:t>
            </a:r>
          </a:p>
          <a:p>
            <a:pPr lvl="2" algn="l">
              <a:lnSpc>
                <a:spcPct val="114000"/>
              </a:lnSpc>
              <a:spcAft>
                <a:spcPct val="20000"/>
              </a:spcAft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Ils peuvent être spécifiques pour un autre type d’infection.</a:t>
            </a:r>
          </a:p>
        </p:txBody>
      </p:sp>
    </p:spTree>
    <p:extLst>
      <p:ext uri="{BB962C8B-B14F-4D97-AF65-F5344CB8AC3E}">
        <p14:creationId xmlns:p14="http://schemas.microsoft.com/office/powerpoint/2010/main" val="1577562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573</Words>
  <Application>Microsoft Office PowerPoint</Application>
  <PresentationFormat>Affichage à l'écran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Thème Office</vt:lpstr>
      <vt:lpstr>Antibiotiques et résistance aux antibiotiques </vt:lpstr>
      <vt:lpstr>e-Bug Antibiotiques et résistance aux antibiotiques</vt:lpstr>
      <vt:lpstr>Découverte</vt:lpstr>
      <vt:lpstr>Comment ça marche?</vt:lpstr>
      <vt:lpstr>Médicament miracle ?</vt:lpstr>
      <vt:lpstr>Médicament miracle ? suite</vt:lpstr>
      <vt:lpstr>Médicament miracle ? Suite 2</vt:lpstr>
      <vt:lpstr>Résistance aux antibiotiques2</vt:lpstr>
      <vt:lpstr>Comment empêcher la résistance aux antibiotiques ?2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Amelie Descamps</dc:creator>
  <cp:lastModifiedBy>Pia</cp:lastModifiedBy>
  <cp:revision>20</cp:revision>
  <dcterms:created xsi:type="dcterms:W3CDTF">2022-12-02T15:28:13Z</dcterms:created>
  <dcterms:modified xsi:type="dcterms:W3CDTF">2023-01-03T16:18:59Z</dcterms:modified>
</cp:coreProperties>
</file>