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5"/>
  </p:notesMasterIdLst>
  <p:sldIdLst>
    <p:sldId id="256" r:id="rId5"/>
    <p:sldId id="272" r:id="rId6"/>
    <p:sldId id="260" r:id="rId7"/>
    <p:sldId id="258" r:id="rId8"/>
    <p:sldId id="262" r:id="rId9"/>
    <p:sldId id="266" r:id="rId10"/>
    <p:sldId id="268" r:id="rId11"/>
    <p:sldId id="269" r:id="rId12"/>
    <p:sldId id="271" r:id="rId13"/>
    <p:sldId id="264" r:id="rId14"/>
  </p:sldIdLst>
  <p:sldSz cx="9144000" cy="6858000" type="screen4x3"/>
  <p:notesSz cx="6858000" cy="91440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Allison" initials="RA" lastIdx="1" clrIdx="0">
    <p:extLst>
      <p:ext uri="{19B8F6BF-5375-455C-9EA6-DF929625EA0E}">
        <p15:presenceInfo xmlns:p15="http://schemas.microsoft.com/office/powerpoint/2012/main"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7C"/>
    <a:srgbClr val="DD4758"/>
    <a:srgbClr val="1E9399"/>
    <a:srgbClr val="05717D"/>
    <a:srgbClr val="2683C6"/>
    <a:srgbClr val="8BB7BD"/>
    <a:srgbClr val="5BC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54" d="100"/>
          <a:sy n="54" d="100"/>
        </p:scale>
        <p:origin x="936" y="4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23D536-39C7-4439-94CE-E7F0B8BC6CAB}" type="datetimeFigureOut">
              <a:rPr lang="en-GB" smtClean="0"/>
              <a:t>09/12/2022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C899F-564A-4229-B6D1-8FB0F63381AA}" type="slidenum">
              <a:rPr lang="en-GB" smtClean="0"/>
              <a:t>‹#›</a:t>
            </a:fld>
            <a:endParaRPr lang="en-GB"/>
          </a:p>
        </p:txBody>
      </p:sp>
    </p:spTree>
    <p:extLst>
      <p:ext uri="{BB962C8B-B14F-4D97-AF65-F5344CB8AC3E}">
        <p14:creationId xmlns:p14="http://schemas.microsoft.com/office/powerpoint/2010/main" val="266361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mDvtwj_PpN8&amp;t=2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5vMsLHPbyw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Fødevaremærkning og indholdsfortegnelser er en vigtig del af vores daglige liv, men hvilken information giver de os og hvorfor er de vigtige?</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i="1" kern="1200" dirty="0">
                <a:solidFill>
                  <a:schemeClr val="tx1"/>
                </a:solidFill>
                <a:effectLst/>
                <a:latin typeface="+mn-lt"/>
                <a:ea typeface="+mn-ea"/>
                <a:cs typeface="+mn-cs"/>
              </a:rPr>
              <a:t>Fødevareidentitet – vigtigt at vide hvad du køber, fødevareproducenter er underlagt strikse regler ift. ordlyd, der bliver brugt til at beskrive fødevarer, et eksempel er jordbæryoghurt – er det er produkt med jordbærsmag eller indeholder det jordbær?</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r>
              <a:rPr lang="da-DK" sz="1200" i="1" kern="1200" dirty="0">
                <a:solidFill>
                  <a:schemeClr val="tx1"/>
                </a:solidFill>
                <a:effectLst/>
                <a:latin typeface="+mn-lt"/>
                <a:ea typeface="+mn-ea"/>
                <a:cs typeface="+mn-cs"/>
              </a:rPr>
              <a:t>Fødevarehygiejne og -sikkerhedsinstrukser hjælper os til at vide hvordan vi sikkert behandler og tilbereder fødevaren og til at lære om evt. allergener</a:t>
            </a:r>
          </a:p>
          <a:p>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Ernæringsmæssige oplysninger fortæller os om fødevarens næringsmæssige indhold og om antallet af kalorier</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Denne lektion vil have fokus på mærkning ift. fødevaresikkerhed, men det er godt at tænke på dette i forhold til hele konteksten af fødevaremærkning.</a:t>
            </a:r>
            <a:endParaRPr lang="da-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4C899F-564A-4229-B6D1-8FB0F63381AA}" type="slidenum">
              <a:rPr lang="en-GB" smtClean="0"/>
              <a:t>3</a:t>
            </a:fld>
            <a:endParaRPr lang="en-GB"/>
          </a:p>
        </p:txBody>
      </p:sp>
    </p:spTree>
    <p:extLst>
      <p:ext uri="{BB962C8B-B14F-4D97-AF65-F5344CB8AC3E}">
        <p14:creationId xmlns:p14="http://schemas.microsoft.com/office/powerpoint/2010/main" val="617900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Note:</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For at gøre dette mere interaktivt har vi kommet de to spørgsmål på </a:t>
            </a:r>
            <a:r>
              <a:rPr lang="da-DK" sz="1200" i="1" kern="1200" dirty="0" err="1">
                <a:solidFill>
                  <a:schemeClr val="tx1"/>
                </a:solidFill>
                <a:effectLst/>
                <a:latin typeface="+mn-lt"/>
                <a:ea typeface="+mn-ea"/>
                <a:cs typeface="+mn-cs"/>
              </a:rPr>
              <a:t>kahoot</a:t>
            </a:r>
            <a:r>
              <a:rPr lang="da-DK" sz="1200" i="1"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a:t>
            </a:r>
          </a:p>
          <a:p>
            <a:r>
              <a:rPr lang="da-DK" sz="1200" i="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Kun engelsksproget </a:t>
            </a:r>
            <a:r>
              <a:rPr lang="da-DK" sz="1200" kern="1200" dirty="0" err="1">
                <a:solidFill>
                  <a:schemeClr val="tx1"/>
                </a:solidFill>
                <a:effectLst/>
                <a:latin typeface="+mn-lt"/>
                <a:ea typeface="+mn-ea"/>
                <a:cs typeface="+mn-cs"/>
              </a:rPr>
              <a:t>kahoot</a:t>
            </a:r>
            <a:r>
              <a:rPr lang="da-DK" sz="1200" kern="1200" dirty="0">
                <a:solidFill>
                  <a:schemeClr val="tx1"/>
                </a:solidFill>
                <a:effectLst/>
                <a:latin typeface="+mn-lt"/>
                <a:ea typeface="+mn-ea"/>
                <a:cs typeface="+mn-cs"/>
              </a:rPr>
              <a:t> eksisterer – overvej om der skal laves ny eller om dette skal springes over</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p:txBody>
      </p:sp>
      <p:sp>
        <p:nvSpPr>
          <p:cNvPr id="4" name="Slide Number Placeholder 3"/>
          <p:cNvSpPr>
            <a:spLocks noGrp="1"/>
          </p:cNvSpPr>
          <p:nvPr>
            <p:ph type="sldNum" sz="quarter" idx="10"/>
          </p:nvPr>
        </p:nvSpPr>
        <p:spPr/>
        <p:txBody>
          <a:bodyPr/>
          <a:lstStyle/>
          <a:p>
            <a:fld id="{154C899F-564A-4229-B6D1-8FB0F63381AA}" type="slidenum">
              <a:rPr lang="en-GB" smtClean="0"/>
              <a:t>4</a:t>
            </a:fld>
            <a:endParaRPr lang="en-GB"/>
          </a:p>
        </p:txBody>
      </p:sp>
    </p:spTree>
    <p:extLst>
      <p:ext uri="{BB962C8B-B14F-4D97-AF65-F5344CB8AC3E}">
        <p14:creationId xmlns:p14="http://schemas.microsoft.com/office/powerpoint/2010/main" val="371371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Note:</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For at gøre dette mere interaktivt har vi kommet de to spørgsmål på </a:t>
            </a:r>
            <a:r>
              <a:rPr lang="da-DK" sz="1200" i="1" kern="1200" dirty="0" err="1">
                <a:solidFill>
                  <a:schemeClr val="tx1"/>
                </a:solidFill>
                <a:effectLst/>
                <a:latin typeface="+mn-lt"/>
                <a:ea typeface="+mn-ea"/>
                <a:cs typeface="+mn-cs"/>
              </a:rPr>
              <a:t>kahoot</a:t>
            </a:r>
            <a:r>
              <a:rPr lang="da-DK" sz="1200" i="1" kern="1200" dirty="0">
                <a:solidFill>
                  <a:schemeClr val="tx1"/>
                </a:solidFill>
                <a:effectLst/>
                <a:latin typeface="+mn-lt"/>
                <a:ea typeface="+mn-ea"/>
                <a:cs typeface="+mn-cs"/>
              </a:rPr>
              <a:t>:*</a:t>
            </a:r>
            <a:r>
              <a:rPr lang="da-DK" sz="1200" kern="1200" dirty="0">
                <a:solidFill>
                  <a:schemeClr val="tx1"/>
                </a:solidFill>
                <a:effectLst/>
                <a:latin typeface="+mn-lt"/>
                <a:ea typeface="+mn-ea"/>
                <a:cs typeface="+mn-cs"/>
              </a:rPr>
              <a:t> </a:t>
            </a:r>
          </a:p>
          <a:p>
            <a:r>
              <a:rPr lang="da-DK" sz="1200" i="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Kun engelsksproget </a:t>
            </a:r>
            <a:r>
              <a:rPr lang="da-DK" sz="1200" kern="1200" dirty="0" err="1">
                <a:solidFill>
                  <a:schemeClr val="tx1"/>
                </a:solidFill>
                <a:effectLst/>
                <a:latin typeface="+mn-lt"/>
                <a:ea typeface="+mn-ea"/>
                <a:cs typeface="+mn-cs"/>
              </a:rPr>
              <a:t>kahoot</a:t>
            </a:r>
            <a:r>
              <a:rPr lang="da-DK" sz="1200" kern="1200" dirty="0">
                <a:solidFill>
                  <a:schemeClr val="tx1"/>
                </a:solidFill>
                <a:effectLst/>
                <a:latin typeface="+mn-lt"/>
                <a:ea typeface="+mn-ea"/>
                <a:cs typeface="+mn-cs"/>
              </a:rPr>
              <a:t> eksisterer – overvej om der skal laves ny eller om dette skal springes over</a:t>
            </a:r>
          </a:p>
          <a:p>
            <a:r>
              <a:rPr lang="en-GB" dirty="0"/>
              <a:t>https://create.kahoot.it/share/food-quality-vs-food-safety-vote/25db61a7-6d24-40ce-95c1-1a078b7804d6 </a:t>
            </a:r>
          </a:p>
          <a:p>
            <a:endParaRPr lang="en-GB" dirty="0"/>
          </a:p>
          <a:p>
            <a:r>
              <a:rPr lang="en-GB" dirty="0"/>
              <a:t>Follow the link and choose classic (player vs player) ask students to join by going on their smart phone/tablet and visiting www.kahoot.it or the </a:t>
            </a:r>
            <a:r>
              <a:rPr lang="en-GB" dirty="0" err="1"/>
              <a:t>kahoot</a:t>
            </a:r>
            <a:r>
              <a:rPr lang="en-GB" dirty="0"/>
              <a:t> app and typing in the game PIN    </a:t>
            </a:r>
          </a:p>
          <a:p>
            <a:endParaRPr lang="en-GB" dirty="0"/>
          </a:p>
          <a:p>
            <a:r>
              <a:rPr lang="en-GB" dirty="0"/>
              <a:t>You will get answers in real time – it may prevent students from guessing the same as others</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5</a:t>
            </a:fld>
            <a:endParaRPr lang="en-GB"/>
          </a:p>
        </p:txBody>
      </p:sp>
    </p:spTree>
    <p:extLst>
      <p:ext uri="{BB962C8B-B14F-4D97-AF65-F5344CB8AC3E}">
        <p14:creationId xmlns:p14="http://schemas.microsoft.com/office/powerpoint/2010/main" val="57528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Videoen er linket i </a:t>
            </a:r>
            <a:r>
              <a:rPr lang="da-DK" sz="1200" i="1" kern="1200" dirty="0" err="1">
                <a:solidFill>
                  <a:schemeClr val="tx1"/>
                </a:solidFill>
                <a:effectLst/>
                <a:latin typeface="+mn-lt"/>
                <a:ea typeface="+mn-ea"/>
                <a:cs typeface="+mn-cs"/>
              </a:rPr>
              <a:t>slidet</a:t>
            </a:r>
            <a:r>
              <a:rPr lang="da-DK" sz="1200" i="1" kern="1200" dirty="0">
                <a:solidFill>
                  <a:schemeClr val="tx1"/>
                </a:solidFill>
                <a:effectLst/>
                <a:latin typeface="+mn-lt"/>
                <a:ea typeface="+mn-ea"/>
                <a:cs typeface="+mn-cs"/>
              </a:rPr>
              <a:t>, hvis det ikke virker, så klik på linket nedenunder.</a:t>
            </a:r>
            <a:endParaRPr lang="da-DK" sz="1200" kern="1200" dirty="0">
              <a:solidFill>
                <a:schemeClr val="tx1"/>
              </a:solidFill>
              <a:effectLst/>
              <a:latin typeface="+mn-lt"/>
              <a:ea typeface="+mn-ea"/>
              <a:cs typeface="+mn-cs"/>
            </a:endParaRPr>
          </a:p>
          <a:p>
            <a:r>
              <a:rPr lang="da-DK" sz="1200" i="1" u="sng" kern="1200" dirty="0">
                <a:solidFill>
                  <a:schemeClr val="tx1"/>
                </a:solidFill>
                <a:effectLst/>
                <a:latin typeface="+mn-lt"/>
                <a:ea typeface="+mn-ea"/>
                <a:cs typeface="+mn-cs"/>
                <a:hlinkClick r:id="rId3"/>
              </a:rPr>
              <a:t>https://www.youtube.com/watch?v=mDvtwj_PpN8&amp;t=2s</a:t>
            </a:r>
            <a:r>
              <a:rPr lang="da-DK" sz="1200" kern="1200" dirty="0">
                <a:solidFill>
                  <a:schemeClr val="tx1"/>
                </a:solidFill>
                <a:effectLst/>
                <a:latin typeface="+mn-lt"/>
                <a:ea typeface="+mn-ea"/>
                <a:cs typeface="+mn-cs"/>
              </a:rPr>
              <a:t>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Lignende video skal findes på dansk eller der skal gøres opmærksom på at den er engelsksproget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‘Food Standard Scotland Date Labels’: </a:t>
            </a:r>
            <a:r>
              <a:rPr lang="en-GB" dirty="0">
                <a:hlinkClick r:id="rId3"/>
              </a:rPr>
              <a:t>https://www.youtube.com/watch?v=mDvtwj_PpN8&amp;t=2s</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6</a:t>
            </a:fld>
            <a:endParaRPr lang="en-GB"/>
          </a:p>
        </p:txBody>
      </p:sp>
    </p:spTree>
    <p:extLst>
      <p:ext uri="{BB962C8B-B14F-4D97-AF65-F5344CB8AC3E}">
        <p14:creationId xmlns:p14="http://schemas.microsoft.com/office/powerpoint/2010/main" val="156212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7</a:t>
            </a:fld>
            <a:endParaRPr lang="en-GB"/>
          </a:p>
        </p:txBody>
      </p:sp>
    </p:spTree>
    <p:extLst>
      <p:ext uri="{BB962C8B-B14F-4D97-AF65-F5344CB8AC3E}">
        <p14:creationId xmlns:p14="http://schemas.microsoft.com/office/powerpoint/2010/main" val="1270788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Food standard agency:</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Food waste (2016): </a:t>
            </a:r>
            <a:r>
              <a:rPr lang="en-GB" sz="1200" u="sng" kern="1200" dirty="0">
                <a:solidFill>
                  <a:schemeClr val="tx1"/>
                </a:solidFill>
                <a:effectLst/>
                <a:latin typeface="+mn-lt"/>
                <a:ea typeface="+mn-ea"/>
                <a:cs typeface="+mn-cs"/>
                <a:hlinkClick r:id="rId3"/>
              </a:rPr>
              <a:t>https://www.youtube.com/watch?v=5vMsLHPbywk</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8</a:t>
            </a:fld>
            <a:endParaRPr lang="en-GB"/>
          </a:p>
        </p:txBody>
      </p:sp>
    </p:spTree>
    <p:extLst>
      <p:ext uri="{BB962C8B-B14F-4D97-AF65-F5344CB8AC3E}">
        <p14:creationId xmlns:p14="http://schemas.microsoft.com/office/powerpoint/2010/main" val="18996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Nedfrysning er en god måde at håndtere madspild på.</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Nedfrysning vil stoppe bakterier fra at vokse, men slår dem ikke ihjel – væksten sættes blot på pause.</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Mikroorganismer kan vokse på mad ved stuetemperatur</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Hvis du tilbereder frosne fødevarer, fx frossen kylling, skal du behandle dem på samme måde, som du ville gøre med friske. Sørg fx for at det er ordentligt gennemstegt, vask hænder efter at have rørt maden og brug separate skærebrædder.</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Før du serverer svin, fjerkræ og hakket kød skal du sikre dig, at det er brandvarmt og gennemstegt. Når du skærer ind i den tykkeste del af kødet kan du tjekke, at intet af det er lyserødt og at alle former for kødsaft er klare. På en hel fugl er dette området mellem ben og bryst. Du kan med fordel også bruge et stegetermometer for at tjekke temperaturen på den tykkeste del af kødet. Temperaturen midt i den tykkeste del af kødet, skal</a:t>
            </a:r>
            <a:r>
              <a:rPr lang="da-DK" sz="1200" i="1" kern="1200" baseline="0" dirty="0">
                <a:solidFill>
                  <a:schemeClr val="tx1"/>
                </a:solidFill>
                <a:effectLst/>
                <a:latin typeface="+mn-lt"/>
                <a:ea typeface="+mn-ea"/>
                <a:cs typeface="+mn-cs"/>
              </a:rPr>
              <a:t> opfylde</a:t>
            </a:r>
            <a:r>
              <a:rPr lang="da-DK" sz="1200" i="1" kern="1200" dirty="0">
                <a:solidFill>
                  <a:schemeClr val="tx1"/>
                </a:solidFill>
                <a:effectLst/>
                <a:latin typeface="+mn-lt"/>
                <a:ea typeface="+mn-ea"/>
                <a:cs typeface="+mn-cs"/>
              </a:rPr>
              <a:t> et af de følgende krav for at være stegt ordentligt:</a:t>
            </a:r>
            <a:endParaRPr lang="da-DK"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60°C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45 </a:t>
            </a:r>
            <a:r>
              <a:rPr lang="en-GB" sz="1200" i="1" kern="1200" dirty="0" err="1">
                <a:solidFill>
                  <a:schemeClr val="tx1"/>
                </a:solidFill>
                <a:effectLst/>
                <a:latin typeface="+mn-lt"/>
                <a:ea typeface="+mn-ea"/>
                <a:cs typeface="+mn-cs"/>
              </a:rPr>
              <a:t>minutter</a:t>
            </a:r>
            <a:endParaRPr lang="da-DK"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65°C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10 </a:t>
            </a:r>
            <a:r>
              <a:rPr lang="en-GB" sz="1200" i="1" kern="1200" dirty="0" err="1">
                <a:solidFill>
                  <a:schemeClr val="tx1"/>
                </a:solidFill>
                <a:effectLst/>
                <a:latin typeface="+mn-lt"/>
                <a:ea typeface="+mn-ea"/>
                <a:cs typeface="+mn-cs"/>
              </a:rPr>
              <a:t>minutter</a:t>
            </a:r>
            <a:endParaRPr lang="da-DK"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70°C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2 </a:t>
            </a:r>
            <a:r>
              <a:rPr lang="en-GB" sz="1200" i="1" kern="1200" dirty="0" err="1">
                <a:solidFill>
                  <a:schemeClr val="tx1"/>
                </a:solidFill>
                <a:effectLst/>
                <a:latin typeface="+mn-lt"/>
                <a:ea typeface="+mn-ea"/>
                <a:cs typeface="+mn-cs"/>
              </a:rPr>
              <a:t>minutter</a:t>
            </a:r>
            <a:endParaRPr lang="da-DK"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75°C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30 </a:t>
            </a:r>
            <a:r>
              <a:rPr lang="en-GB" sz="1200" i="1" kern="1200" dirty="0" err="1">
                <a:solidFill>
                  <a:schemeClr val="tx1"/>
                </a:solidFill>
                <a:effectLst/>
                <a:latin typeface="+mn-lt"/>
                <a:ea typeface="+mn-ea"/>
                <a:cs typeface="+mn-cs"/>
              </a:rPr>
              <a:t>sekunder</a:t>
            </a:r>
            <a:endParaRPr lang="da-DK" sz="1200" kern="1200" dirty="0">
              <a:solidFill>
                <a:schemeClr val="tx1"/>
              </a:solidFill>
              <a:effectLst/>
              <a:latin typeface="+mn-lt"/>
              <a:ea typeface="+mn-ea"/>
              <a:cs typeface="+mn-cs"/>
            </a:endParaRPr>
          </a:p>
          <a:p>
            <a:pPr lvl="0"/>
            <a:r>
              <a:rPr lang="en-GB" sz="1200" i="1" kern="1200" dirty="0">
                <a:solidFill>
                  <a:schemeClr val="tx1"/>
                </a:solidFill>
                <a:effectLst/>
                <a:latin typeface="+mn-lt"/>
                <a:ea typeface="+mn-ea"/>
                <a:cs typeface="+mn-cs"/>
              </a:rPr>
              <a:t>80°C </a:t>
            </a:r>
            <a:r>
              <a:rPr lang="en-GB" sz="1200" i="1" kern="1200" dirty="0" err="1">
                <a:solidFill>
                  <a:schemeClr val="tx1"/>
                </a:solidFill>
                <a:effectLst/>
                <a:latin typeface="+mn-lt"/>
                <a:ea typeface="+mn-ea"/>
                <a:cs typeface="+mn-cs"/>
              </a:rPr>
              <a:t>i</a:t>
            </a:r>
            <a:r>
              <a:rPr lang="en-GB" sz="1200" i="1" kern="1200" dirty="0">
                <a:solidFill>
                  <a:schemeClr val="tx1"/>
                </a:solidFill>
                <a:effectLst/>
                <a:latin typeface="+mn-lt"/>
                <a:ea typeface="+mn-ea"/>
                <a:cs typeface="+mn-cs"/>
              </a:rPr>
              <a:t> 6 </a:t>
            </a:r>
            <a:r>
              <a:rPr lang="en-GB" sz="1200" i="1" kern="1200" dirty="0" err="1">
                <a:solidFill>
                  <a:schemeClr val="tx1"/>
                </a:solidFill>
                <a:effectLst/>
                <a:latin typeface="+mn-lt"/>
                <a:ea typeface="+mn-ea"/>
                <a:cs typeface="+mn-cs"/>
              </a:rPr>
              <a:t>sekunder</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 </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Hvordan kan du holde øje med hvad du har frosset ned og hvornår?</a:t>
            </a:r>
            <a:endParaRPr lang="da-DK" sz="1200" kern="1200" dirty="0">
              <a:solidFill>
                <a:schemeClr val="tx1"/>
              </a:solidFill>
              <a:effectLst/>
              <a:latin typeface="+mn-lt"/>
              <a:ea typeface="+mn-ea"/>
              <a:cs typeface="+mn-cs"/>
            </a:endParaRPr>
          </a:p>
          <a:p>
            <a:r>
              <a:rPr lang="da-DK" sz="1200" i="1" kern="1200" dirty="0">
                <a:solidFill>
                  <a:schemeClr val="tx1"/>
                </a:solidFill>
                <a:effectLst/>
                <a:latin typeface="+mn-lt"/>
                <a:ea typeface="+mn-ea"/>
                <a:cs typeface="+mn-cs"/>
              </a:rPr>
              <a:t>Tilføj et mærkat med dato og information om indholdet, når du kommer det i fryseren.</a:t>
            </a:r>
            <a:endParaRPr lang="da-DK"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4C899F-564A-4229-B6D1-8FB0F63381AA}" type="slidenum">
              <a:rPr lang="en-GB" smtClean="0"/>
              <a:t>9</a:t>
            </a:fld>
            <a:endParaRPr lang="en-GB"/>
          </a:p>
        </p:txBody>
      </p:sp>
    </p:spTree>
    <p:extLst>
      <p:ext uri="{BB962C8B-B14F-4D97-AF65-F5344CB8AC3E}">
        <p14:creationId xmlns:p14="http://schemas.microsoft.com/office/powerpoint/2010/main" val="75418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sz="1200" i="1" kern="1200" dirty="0">
                <a:solidFill>
                  <a:schemeClr val="tx1"/>
                </a:solidFill>
                <a:effectLst/>
                <a:latin typeface="+mn-lt"/>
                <a:ea typeface="+mn-ea"/>
                <a:cs typeface="+mn-cs"/>
              </a:rPr>
              <a:t>Ekstra aktivitet, hvis der er tid: dette kan også gives som lektie, hvis I løber tør for tid.</a:t>
            </a:r>
            <a:r>
              <a:rPr lang="da-DK" dirty="0">
                <a:effectLst/>
              </a:rPr>
              <a:t> </a:t>
            </a:r>
            <a:endParaRPr lang="en-GB" dirty="0"/>
          </a:p>
        </p:txBody>
      </p:sp>
      <p:sp>
        <p:nvSpPr>
          <p:cNvPr id="4" name="Slide Number Placeholder 3"/>
          <p:cNvSpPr>
            <a:spLocks noGrp="1"/>
          </p:cNvSpPr>
          <p:nvPr>
            <p:ph type="sldNum" sz="quarter" idx="10"/>
          </p:nvPr>
        </p:nvSpPr>
        <p:spPr/>
        <p:txBody>
          <a:bodyPr/>
          <a:lstStyle/>
          <a:p>
            <a:fld id="{154C899F-564A-4229-B6D1-8FB0F63381AA}" type="slidenum">
              <a:rPr lang="en-GB" smtClean="0"/>
              <a:t>10</a:t>
            </a:fld>
            <a:endParaRPr lang="en-GB"/>
          </a:p>
        </p:txBody>
      </p:sp>
    </p:spTree>
    <p:extLst>
      <p:ext uri="{BB962C8B-B14F-4D97-AF65-F5344CB8AC3E}">
        <p14:creationId xmlns:p14="http://schemas.microsoft.com/office/powerpoint/2010/main" val="276039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43000" y="4140480"/>
            <a:ext cx="6858000"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a:t>Klikk for å redigere undertittelstil i malen</a:t>
            </a:r>
          </a:p>
        </p:txBody>
      </p:sp>
      <p:pic>
        <p:nvPicPr>
          <p:cNvPr id="8" name="Bilde 7">
            <a:extLst>
              <a:ext uri="{FF2B5EF4-FFF2-40B4-BE49-F238E27FC236}">
                <a16:creationId xmlns:a16="http://schemas.microsoft.com/office/drawing/2014/main" id="{8F261036-1180-46B5-9937-DF48F2C788A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94949" y="2380173"/>
            <a:ext cx="5954103" cy="1018152"/>
          </a:xfrm>
          <a:prstGeom prst="rect">
            <a:avLst/>
          </a:prstGeom>
        </p:spPr>
      </p:pic>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id="{200F27C4-42EB-4439-83FA-4A04F074AB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5792" y="5913406"/>
            <a:ext cx="612597" cy="548595"/>
          </a:xfrm>
          <a:prstGeom prst="rect">
            <a:avLst/>
          </a:prstGeom>
        </p:spPr>
      </p:pic>
      <p:sp>
        <p:nvSpPr>
          <p:cNvPr id="5" name="TextBox 4">
            <a:extLst>
              <a:ext uri="{FF2B5EF4-FFF2-40B4-BE49-F238E27FC236}">
                <a16:creationId xmlns:a16="http://schemas.microsoft.com/office/drawing/2014/main" id="{C78CBF2D-8201-4F08-B361-D9E5E2F27C66}"/>
              </a:ext>
            </a:extLst>
          </p:cNvPr>
          <p:cNvSpPr txBox="1"/>
          <p:nvPr/>
        </p:nvSpPr>
        <p:spPr>
          <a:xfrm>
            <a:off x="6568481" y="5871234"/>
            <a:ext cx="1629561" cy="485005"/>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val="280437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id="{155AB53F-5E7D-40E3-B9DD-CFD6BC7632EA}"/>
              </a:ext>
            </a:extLst>
          </p:cNvPr>
          <p:cNvSpPr>
            <a:spLocks noGrp="1"/>
          </p:cNvSpPr>
          <p:nvPr>
            <p:ph type="body" idx="11"/>
          </p:nvPr>
        </p:nvSpPr>
        <p:spPr>
          <a:xfrm>
            <a:off x="516596" y="3244058"/>
            <a:ext cx="2235044" cy="3014072"/>
          </a:xfrm>
        </p:spPr>
        <p:txBody>
          <a:bodyPr lIns="0" tIns="14631" rIns="0" bIns="0"/>
          <a:lstStyle/>
          <a:p>
            <a:pPr lvl="0"/>
            <a:r>
              <a:rPr lang="en-US"/>
              <a:t>Edit Master text styles</a:t>
            </a:r>
          </a:p>
        </p:txBody>
      </p:sp>
      <p:sp>
        <p:nvSpPr>
          <p:cNvPr id="7" name="Plassholder for bilde 6">
            <a:extLst>
              <a:ext uri="{FF2B5EF4-FFF2-40B4-BE49-F238E27FC236}">
                <a16:creationId xmlns:a16="http://schemas.microsoft.com/office/drawing/2014/main" id="{F559DF2D-F9BA-4C3E-922A-AF016376D390}"/>
              </a:ext>
            </a:extLst>
          </p:cNvPr>
          <p:cNvSpPr>
            <a:spLocks noGrp="1"/>
          </p:cNvSpPr>
          <p:nvPr>
            <p:ph type="pic" sz="quarter" idx="12"/>
          </p:nvPr>
        </p:nvSpPr>
        <p:spPr>
          <a:xfrm>
            <a:off x="3802095" y="979313"/>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id="{CA3BA46E-57A8-4CFF-81A1-FBA79F2AC505}"/>
              </a:ext>
            </a:extLst>
          </p:cNvPr>
          <p:cNvSpPr>
            <a:spLocks noGrp="1"/>
          </p:cNvSpPr>
          <p:nvPr>
            <p:ph type="pic" sz="quarter" idx="13"/>
          </p:nvPr>
        </p:nvSpPr>
        <p:spPr>
          <a:xfrm>
            <a:off x="4644604" y="3773237"/>
            <a:ext cx="2820518"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val="1454122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id="{2CA69999-5B5F-4DBF-82DE-6ECDC81C6E50}"/>
              </a:ext>
            </a:extLst>
          </p:cNvPr>
          <p:cNvSpPr>
            <a:spLocks noGrp="1"/>
          </p:cNvSpPr>
          <p:nvPr>
            <p:ph type="pic" sz="quarter" idx="12"/>
          </p:nvPr>
        </p:nvSpPr>
        <p:spPr>
          <a:xfrm>
            <a:off x="0" y="0"/>
            <a:ext cx="9144000"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96867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42DE50C5-C406-4DD8-ADE9-F20C4BBAAB00}"/>
              </a:ext>
            </a:extLst>
          </p:cNvPr>
          <p:cNvSpPr/>
          <p:nvPr/>
        </p:nvSpPr>
        <p:spPr>
          <a:xfrm>
            <a:off x="1538088" y="1"/>
            <a:ext cx="7605905"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val="42571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id="{CD19BA92-34AD-41AE-B783-279AFF24F6F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774720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7182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80343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C8DF5F-6822-4647-B1BA-3BBE93953347}" type="datetimeFigureOut">
              <a:rPr lang="en-GB" smtClean="0"/>
              <a:t>09/12/2022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FAD1B8-BA62-4C1F-865C-0E19EB1C9F7E}" type="slidenum">
              <a:rPr lang="en-GB" smtClean="0"/>
              <a:t>‹#›</a:t>
            </a:fld>
            <a:endParaRPr lang="en-GB"/>
          </a:p>
        </p:txBody>
      </p:sp>
    </p:spTree>
    <p:extLst>
      <p:ext uri="{BB962C8B-B14F-4D97-AF65-F5344CB8AC3E}">
        <p14:creationId xmlns:p14="http://schemas.microsoft.com/office/powerpoint/2010/main" val="81664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66999B4-12BA-4E48-A07F-A1838CEF1FDF}"/>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143000" y="4140479"/>
            <a:ext cx="6858000"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id="{C6734BF6-3B39-4568-B94F-D4A0B47D427C}"/>
              </a:ext>
            </a:extLst>
          </p:cNvPr>
          <p:cNvSpPr>
            <a:spLocks noGrp="1"/>
          </p:cNvSpPr>
          <p:nvPr>
            <p:ph type="body" sz="quarter" idx="13" hasCustomPrompt="1"/>
          </p:nvPr>
        </p:nvSpPr>
        <p:spPr>
          <a:xfrm>
            <a:off x="1594949" y="2380173"/>
            <a:ext cx="5954103" cy="1018152"/>
          </a:xfrm>
          <a:prstGeom prst="rect">
            <a:avLst/>
          </a:prstGeom>
          <a:blipFill>
            <a:blip r:embed="rId2"/>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val="78954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Edit Master text styles</a:t>
            </a:r>
          </a:p>
        </p:txBody>
      </p:sp>
    </p:spTree>
    <p:extLst>
      <p:ext uri="{BB962C8B-B14F-4D97-AF65-F5344CB8AC3E}">
        <p14:creationId xmlns:p14="http://schemas.microsoft.com/office/powerpoint/2010/main" val="2215367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ACC2FD2D-BEFE-4AAD-B649-147E0DAFEBB6}"/>
              </a:ext>
            </a:extLst>
          </p:cNvPr>
          <p:cNvSpPr>
            <a:spLocks noGrp="1"/>
          </p:cNvSpPr>
          <p:nvPr>
            <p:ph type="pic" sz="quarter" idx="12" hasCustomPrompt="1"/>
          </p:nvPr>
        </p:nvSpPr>
        <p:spPr>
          <a:xfrm>
            <a:off x="0" y="0"/>
            <a:ext cx="9144000"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id="{11F21D85-00A5-4E5F-997D-5FB9FAC76E63}"/>
              </a:ext>
            </a:extLst>
          </p:cNvPr>
          <p:cNvSpPr>
            <a:spLocks noGrp="1"/>
          </p:cNvSpPr>
          <p:nvPr>
            <p:ph type="body" idx="11"/>
          </p:nvPr>
        </p:nvSpPr>
        <p:spPr>
          <a:xfrm>
            <a:off x="516583" y="1971315"/>
            <a:ext cx="5479163"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a:extLst>
              <a:ext uri="{FF2B5EF4-FFF2-40B4-BE49-F238E27FC236}">
                <a16:creationId xmlns:a16="http://schemas.microsoft.com/office/drawing/2014/main" id="{2C8F2A6C-D7AB-43F0-8FAB-2464204A6194}"/>
              </a:ext>
            </a:extLst>
          </p:cNvPr>
          <p:cNvSpPr>
            <a:spLocks noGrp="1"/>
          </p:cNvSpPr>
          <p:nvPr>
            <p:ph type="body" sz="quarter" idx="13"/>
          </p:nvPr>
        </p:nvSpPr>
        <p:spPr>
          <a:xfrm>
            <a:off x="516582" y="3238443"/>
            <a:ext cx="5479163"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Edit Master text styles</a:t>
            </a:r>
          </a:p>
        </p:txBody>
      </p:sp>
    </p:spTree>
    <p:extLst>
      <p:ext uri="{BB962C8B-B14F-4D97-AF65-F5344CB8AC3E}">
        <p14:creationId xmlns:p14="http://schemas.microsoft.com/office/powerpoint/2010/main" val="288521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val="327250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47CF98AB-FB2F-43F9-B4F4-6BBA394AD0D6}"/>
              </a:ext>
            </a:extLst>
          </p:cNvPr>
          <p:cNvSpPr>
            <a:spLocks noGrp="1"/>
          </p:cNvSpPr>
          <p:nvPr>
            <p:ph type="pic" sz="quarter" idx="14"/>
          </p:nvPr>
        </p:nvSpPr>
        <p:spPr>
          <a:xfrm>
            <a:off x="5964660" y="0"/>
            <a:ext cx="3179340"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517118" y="894705"/>
            <a:ext cx="4651501"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val="3371319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118" y="894705"/>
            <a:ext cx="4651501" cy="1325563"/>
          </a:xfrm>
        </p:spPr>
        <p:txBody>
          <a:bodyPr/>
          <a:lstStyle/>
          <a:p>
            <a:r>
              <a:rPr lang="en-GB" noProof="0"/>
              <a:t>Klikk for å redigere tittelstil</a:t>
            </a:r>
          </a:p>
        </p:txBody>
      </p:sp>
      <p:sp>
        <p:nvSpPr>
          <p:cNvPr id="7" name="Plassholder for bunntekst 6">
            <a:extLst>
              <a:ext uri="{FF2B5EF4-FFF2-40B4-BE49-F238E27FC236}">
                <a16:creationId xmlns:a16="http://schemas.microsoft.com/office/drawing/2014/main"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id="{7E2897ED-6180-4B2F-99AC-DE2C9A9B0A21}"/>
              </a:ext>
            </a:extLst>
          </p:cNvPr>
          <p:cNvSpPr>
            <a:spLocks noGrp="1"/>
          </p:cNvSpPr>
          <p:nvPr>
            <p:ph type="body" sz="quarter" idx="11"/>
          </p:nvPr>
        </p:nvSpPr>
        <p:spPr>
          <a:xfrm>
            <a:off x="516586" y="2599849"/>
            <a:ext cx="465203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id="{95B2159F-E1C9-49A8-9988-4F59A67FAA91}"/>
              </a:ext>
            </a:extLst>
          </p:cNvPr>
          <p:cNvSpPr>
            <a:spLocks noGrp="1"/>
          </p:cNvSpPr>
          <p:nvPr>
            <p:ph type="body" sz="quarter" idx="12" hasCustomPrompt="1"/>
          </p:nvPr>
        </p:nvSpPr>
        <p:spPr>
          <a:xfrm>
            <a:off x="517117" y="3243977"/>
            <a:ext cx="2199437"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id="{F73B1872-6879-451A-87DB-BC024757EB67}"/>
              </a:ext>
            </a:extLst>
          </p:cNvPr>
          <p:cNvSpPr>
            <a:spLocks noGrp="1"/>
          </p:cNvSpPr>
          <p:nvPr>
            <p:ph type="body" sz="quarter" idx="13" hasCustomPrompt="1"/>
          </p:nvPr>
        </p:nvSpPr>
        <p:spPr>
          <a:xfrm>
            <a:off x="2977138" y="3243976"/>
            <a:ext cx="2199437"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id="{FAFF766C-6E59-47AB-8FA7-C0D2FD5826C1}"/>
              </a:ext>
            </a:extLst>
          </p:cNvPr>
          <p:cNvSpPr/>
          <p:nvPr/>
        </p:nvSpPr>
        <p:spPr>
          <a:xfrm>
            <a:off x="5963617" y="1"/>
            <a:ext cx="3180295"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id="{993A5E07-1DF3-4FB2-9EBE-9F7B53785FA2}"/>
              </a:ext>
            </a:extLst>
          </p:cNvPr>
          <p:cNvSpPr>
            <a:spLocks noGrp="1"/>
          </p:cNvSpPr>
          <p:nvPr>
            <p:ph type="body" sz="quarter" idx="14" hasCustomPrompt="1"/>
          </p:nvPr>
        </p:nvSpPr>
        <p:spPr>
          <a:xfrm>
            <a:off x="6118545" y="2469155"/>
            <a:ext cx="2378578"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val="849779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4276049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id="{1BFB4B88-52D5-4DF7-830D-4D9BE3FB71C2}"/>
              </a:ext>
            </a:extLst>
          </p:cNvPr>
          <p:cNvSpPr>
            <a:spLocks noGrp="1"/>
          </p:cNvSpPr>
          <p:nvPr>
            <p:ph type="body" sz="quarter" idx="11"/>
          </p:nvPr>
        </p:nvSpPr>
        <p:spPr>
          <a:xfrm>
            <a:off x="1319557" y="2411116"/>
            <a:ext cx="6504886"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a:extLst>
              <a:ext uri="{FF2B5EF4-FFF2-40B4-BE49-F238E27FC236}">
                <a16:creationId xmlns:a16="http://schemas.microsoft.com/office/drawing/2014/main" id="{3074E645-C5C1-409A-AB87-3708DDFB5DB4}"/>
              </a:ext>
            </a:extLst>
          </p:cNvPr>
          <p:cNvSpPr>
            <a:spLocks noGrp="1"/>
          </p:cNvSpPr>
          <p:nvPr>
            <p:ph type="body" sz="quarter" idx="12" hasCustomPrompt="1"/>
          </p:nvPr>
        </p:nvSpPr>
        <p:spPr>
          <a:xfrm>
            <a:off x="6778454" y="4855773"/>
            <a:ext cx="2088510"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val="158254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118" y="894705"/>
            <a:ext cx="7886700"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517118" y="3243976"/>
            <a:ext cx="7886700" cy="2138272"/>
          </a:xfrm>
          <a:prstGeom prst="rect">
            <a:avLst/>
          </a:prstGeom>
        </p:spPr>
        <p:txBody>
          <a:bodyPr vert="horz" lIns="0" tIns="0" rIns="0" bIns="0" rtlCol="0">
            <a:noAutofit/>
          </a:bodyPr>
          <a:lstStyle/>
          <a:p>
            <a:pPr lvl="0"/>
            <a:r>
              <a:rPr lang="en-GB" noProof="0"/>
              <a:t>Rediger tekststiler i malen</a:t>
            </a:r>
          </a:p>
          <a:p>
            <a:pPr lvl="1"/>
            <a:r>
              <a:rPr lang="en-GB" noProof="0"/>
              <a:t>Andre nivå</a:t>
            </a:r>
          </a:p>
          <a:p>
            <a:pPr lvl="2"/>
            <a:r>
              <a:rPr lang="en-GB" noProof="0"/>
              <a:t>Tredje nivå</a:t>
            </a:r>
          </a:p>
          <a:p>
            <a:pPr lvl="3"/>
            <a:r>
              <a:rPr lang="en-GB" noProof="0"/>
              <a:t>Fjerde nivå</a:t>
            </a:r>
          </a:p>
          <a:p>
            <a:pPr lvl="4"/>
            <a:r>
              <a:rPr lang="en-GB" noProof="0"/>
              <a:t>Femte nivå</a:t>
            </a:r>
          </a:p>
        </p:txBody>
      </p:sp>
      <p:sp>
        <p:nvSpPr>
          <p:cNvPr id="5" name="Footer Placeholder 4"/>
          <p:cNvSpPr>
            <a:spLocks noGrp="1"/>
          </p:cNvSpPr>
          <p:nvPr>
            <p:ph type="ftr" sz="quarter" idx="3"/>
          </p:nvPr>
        </p:nvSpPr>
        <p:spPr>
          <a:xfrm>
            <a:off x="2403393" y="286234"/>
            <a:ext cx="4337215"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val="3338977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ideo" Target="https://www.youtube.com/embed/mDvtwj_PpN8"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azGwK4VNRwU"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26E0-F122-4292-8AFA-F8FBC6CCDAD3}"/>
              </a:ext>
            </a:extLst>
          </p:cNvPr>
          <p:cNvSpPr>
            <a:spLocks noGrp="1"/>
          </p:cNvSpPr>
          <p:nvPr>
            <p:ph type="ctrTitle"/>
          </p:nvPr>
        </p:nvSpPr>
        <p:spPr>
          <a:xfrm>
            <a:off x="835609" y="-53011"/>
            <a:ext cx="7772400" cy="2387600"/>
          </a:xfrm>
        </p:spPr>
        <p:txBody>
          <a:bodyPr/>
          <a:lstStyle/>
          <a:p>
            <a:pPr rtl="0" eaLnBrk="0" fontAlgn="base" latinLnBrk="0" hangingPunct="0"/>
            <a:r>
              <a:rPr lang="en-GB" sz="4000" b="1" kern="1200" dirty="0" err="1">
                <a:solidFill>
                  <a:srgbClr val="00707C"/>
                </a:solidFill>
                <a:effectLst/>
                <a:latin typeface="Arial" panose="020B0604020202020204" pitchFamily="34" charset="0"/>
                <a:ea typeface="Calibri" panose="020F0502020204030204" pitchFamily="34" charset="0"/>
                <a:cs typeface="Arial" panose="020B0604020202020204" pitchFamily="34" charset="0"/>
              </a:rPr>
              <a:t>Fødevarehygiejne</a:t>
            </a:r>
            <a:r>
              <a:rPr lang="en-GB" sz="4000" b="1" kern="1200" dirty="0">
                <a:solidFill>
                  <a:srgbClr val="00707C"/>
                </a:solidFill>
                <a:effectLst/>
                <a:latin typeface="Arial" panose="020B0604020202020204" pitchFamily="34" charset="0"/>
                <a:ea typeface="Calibri" panose="020F0502020204030204" pitchFamily="34" charset="0"/>
                <a:cs typeface="Arial" panose="020B0604020202020204" pitchFamily="34" charset="0"/>
              </a:rPr>
              <a:t> &amp; -</a:t>
            </a:r>
            <a:r>
              <a:rPr lang="en-GB" sz="4000" b="1" kern="1200" dirty="0" err="1">
                <a:solidFill>
                  <a:srgbClr val="00707C"/>
                </a:solidFill>
                <a:effectLst/>
                <a:latin typeface="Arial" panose="020B0604020202020204" pitchFamily="34" charset="0"/>
                <a:ea typeface="Calibri" panose="020F0502020204030204" pitchFamily="34" charset="0"/>
                <a:cs typeface="Arial" panose="020B0604020202020204" pitchFamily="34" charset="0"/>
              </a:rPr>
              <a:t>sikkerhed</a:t>
            </a:r>
            <a:endParaRPr lang="en-GB" dirty="0"/>
          </a:p>
        </p:txBody>
      </p:sp>
      <p:sp>
        <p:nvSpPr>
          <p:cNvPr id="4" name="Rectangle 3">
            <a:extLst>
              <a:ext uri="{FF2B5EF4-FFF2-40B4-BE49-F238E27FC236}">
                <a16:creationId xmlns:a16="http://schemas.microsoft.com/office/drawing/2014/main" id="{A5B504BE-E56E-49B2-B0D7-33B3DAD859CC}"/>
              </a:ext>
            </a:extLst>
          </p:cNvPr>
          <p:cNvSpPr>
            <a:spLocks noChangeArrowheads="1"/>
          </p:cNvSpPr>
          <p:nvPr/>
        </p:nvSpPr>
        <p:spPr bwMode="auto">
          <a:xfrm>
            <a:off x="518160" y="1623978"/>
            <a:ext cx="8282011"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endParaRPr lang="en-GB" altLang="en-US" sz="4000" b="1" dirty="0">
              <a:solidFill>
                <a:srgbClr val="00707C"/>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endParaRPr lang="en-GB" altLang="en-US" sz="4000" b="1" dirty="0">
              <a:solidFill>
                <a:srgbClr val="00707C"/>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endParaRPr lang="en-GB" altLang="en-US" sz="4000" b="1" dirty="0">
              <a:solidFill>
                <a:srgbClr val="00707C"/>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endParaRPr lang="en-GB" altLang="en-US" sz="4000" b="1" dirty="0">
              <a:solidFill>
                <a:srgbClr val="00707C"/>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endParaRPr lang="en-GB" altLang="en-US" sz="4000" b="1" dirty="0">
              <a:solidFill>
                <a:srgbClr val="00707C"/>
              </a:solidFill>
              <a:latin typeface="Arial" panose="020B0604020202020204" pitchFamily="34" charset="0"/>
              <a:ea typeface="Calibri" panose="020F0502020204030204" pitchFamily="34" charset="0"/>
              <a:cs typeface="Arial" panose="020B0604020202020204" pitchFamily="34" charset="0"/>
            </a:endParaRPr>
          </a:p>
          <a:p>
            <a:pPr algn="ctr" defTabSz="914400" eaLnBrk="0" fontAlgn="base" hangingPunct="0">
              <a:spcBef>
                <a:spcPct val="0"/>
              </a:spcBef>
              <a:spcAft>
                <a:spcPct val="0"/>
              </a:spcAft>
            </a:pPr>
            <a:r>
              <a:rPr lang="en-GB" altLang="en-US" sz="4000" b="1" dirty="0" err="1">
                <a:solidFill>
                  <a:srgbClr val="00707C"/>
                </a:solidFill>
                <a:latin typeface="Arial" panose="020B0604020202020204" pitchFamily="34" charset="0"/>
                <a:cs typeface="Arial" panose="020B0604020202020204" pitchFamily="34" charset="0"/>
              </a:rPr>
              <a:t>Sikkerhed</a:t>
            </a:r>
            <a:r>
              <a:rPr lang="en-GB" altLang="en-US" sz="4000" b="1" dirty="0">
                <a:solidFill>
                  <a:srgbClr val="00707C"/>
                </a:solidFill>
                <a:latin typeface="Arial" panose="020B0604020202020204" pitchFamily="34" charset="0"/>
                <a:cs typeface="Arial" panose="020B0604020202020204" pitchFamily="34" charset="0"/>
              </a:rPr>
              <a:t> vs. </a:t>
            </a:r>
            <a:r>
              <a:rPr lang="en-GB" altLang="en-US" sz="4000" b="1" dirty="0" err="1">
                <a:solidFill>
                  <a:srgbClr val="00707C"/>
                </a:solidFill>
                <a:latin typeface="Arial" panose="020B0604020202020204" pitchFamily="34" charset="0"/>
                <a:cs typeface="Arial" panose="020B0604020202020204" pitchFamily="34" charset="0"/>
              </a:rPr>
              <a:t>Kvalitet</a:t>
            </a:r>
            <a:endParaRPr lang="en-GB" altLang="en-US" sz="4000" b="1" dirty="0">
              <a:solidFill>
                <a:srgbClr val="00707C"/>
              </a:solidFill>
              <a:latin typeface="Arial" panose="020B0604020202020204" pitchFamily="34" charset="0"/>
              <a:cs typeface="Arial" panose="020B0604020202020204" pitchFamily="34" charset="0"/>
            </a:endParaRPr>
          </a:p>
        </p:txBody>
      </p:sp>
      <p:graphicFrame>
        <p:nvGraphicFramePr>
          <p:cNvPr id="5" name="Object 4">
            <a:extLst>
              <a:ext uri="{FF2B5EF4-FFF2-40B4-BE49-F238E27FC236}">
                <a16:creationId xmlns:a16="http://schemas.microsoft.com/office/drawing/2014/main" id="{3D37C3B9-E04D-4C2B-A00A-CBD6670721BF}"/>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982886225"/>
              </p:ext>
            </p:extLst>
          </p:nvPr>
        </p:nvGraphicFramePr>
        <p:xfrm>
          <a:off x="440097" y="377982"/>
          <a:ext cx="2712468" cy="537714"/>
        </p:xfrm>
        <a:graphic>
          <a:graphicData uri="http://schemas.openxmlformats.org/presentationml/2006/ole">
            <mc:AlternateContent xmlns:mc="http://schemas.openxmlformats.org/markup-compatibility/2006">
              <mc:Choice xmlns:v="urn:schemas-microsoft-com:vml" Requires="v">
                <p:oleObj spid="_x0000_s1076" r:id="rId3" imgW="4572000" imgH="914400" progId="Photoshop.Image.13">
                  <p:embed/>
                </p:oleObj>
              </mc:Choice>
              <mc:Fallback>
                <p:oleObj r:id="rId3" imgW="4572000" imgH="914400" progId="Photoshop.Image.13">
                  <p:embed/>
                  <p:pic>
                    <p:nvPicPr>
                      <p:cNvPr id="6" name="Object 5">
                        <a:extLst>
                          <a:ext uri="{FF2B5EF4-FFF2-40B4-BE49-F238E27FC236}">
                            <a16:creationId xmlns:a16="http://schemas.microsoft.com/office/drawing/2014/main" id="{777C73B6-7C33-439F-BF8D-6FBE002D9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097" y="377982"/>
                        <a:ext cx="2712468" cy="537714"/>
                      </a:xfrm>
                      <a:prstGeom prst="rect">
                        <a:avLst/>
                      </a:prstGeom>
                      <a:noFill/>
                    </p:spPr>
                  </p:pic>
                </p:oleObj>
              </mc:Fallback>
            </mc:AlternateContent>
          </a:graphicData>
        </a:graphic>
      </p:graphicFrame>
      <p:pic>
        <p:nvPicPr>
          <p:cNvPr id="6" name="Picture 11">
            <a:extLst>
              <a:ext uri="{FF2B5EF4-FFF2-40B4-BE49-F238E27FC236}">
                <a16:creationId xmlns:a16="http://schemas.microsoft.com/office/drawing/2014/main" id="{B4F4763D-FC88-477E-83CE-E084EA67763A}"/>
              </a:ext>
              <a:ext uri="{C183D7F6-B498-43B3-948B-1728B52AA6E4}">
                <adec:decorative xmlns:adec="http://schemas.microsoft.com/office/drawing/2017/decorative" val="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p:blipFill>
        <p:spPr bwMode="auto">
          <a:xfrm>
            <a:off x="6825232" y="185254"/>
            <a:ext cx="1878671" cy="10034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AB4B375-8FC1-42FF-BCD8-235AD969879D}"/>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5287" y="2433737"/>
            <a:ext cx="2333505" cy="20884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552E32D-01DE-41B0-B1A4-5E0DB8D6724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0217" y="5607927"/>
            <a:ext cx="1529954" cy="1019969"/>
          </a:xfrm>
          <a:prstGeom prst="rect">
            <a:avLst/>
          </a:prstGeom>
        </p:spPr>
      </p:pic>
      <p:sp>
        <p:nvSpPr>
          <p:cNvPr id="9" name="Rectangle 8">
            <a:extLst>
              <a:ext uri="{FF2B5EF4-FFF2-40B4-BE49-F238E27FC236}">
                <a16:creationId xmlns:a16="http://schemas.microsoft.com/office/drawing/2014/main" id="{4872B824-4DC1-418E-9456-643780463A8E}"/>
              </a:ext>
            </a:extLst>
          </p:cNvPr>
          <p:cNvSpPr/>
          <p:nvPr/>
        </p:nvSpPr>
        <p:spPr>
          <a:xfrm>
            <a:off x="4721809" y="5671427"/>
            <a:ext cx="2548408" cy="830997"/>
          </a:xfrm>
          <a:prstGeom prst="rect">
            <a:avLst/>
          </a:prstGeom>
        </p:spPr>
        <p:txBody>
          <a:bodyPr wrap="square">
            <a:spAutoFit/>
          </a:bodyPr>
          <a:lstStyle/>
          <a:p>
            <a:pPr algn="r">
              <a:spcAft>
                <a:spcPts val="0"/>
              </a:spcAft>
            </a:pPr>
            <a:r>
              <a:rPr lang="da-DK" sz="1200" dirty="0">
                <a:latin typeface="Calibri" panose="020F0502020204030204" pitchFamily="34" charset="0"/>
                <a:ea typeface="Calibri" panose="020F0502020204030204" pitchFamily="34" charset="0"/>
              </a:rPr>
              <a:t>Dette projekt har modtaget støtte fra EU’s Horizon 2020 forsknings- og innovationsprogram under tilskudsaftale nr 727580.</a:t>
            </a:r>
            <a:endParaRPr lang="en-GB"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64708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86F-D17A-49E0-AA41-23C31D93CFEF}"/>
              </a:ext>
            </a:extLst>
          </p:cNvPr>
          <p:cNvSpPr>
            <a:spLocks noGrp="1"/>
          </p:cNvSpPr>
          <p:nvPr>
            <p:ph type="title"/>
          </p:nvPr>
        </p:nvSpPr>
        <p:spPr>
          <a:xfrm>
            <a:off x="275176" y="303233"/>
            <a:ext cx="8868824" cy="1195368"/>
          </a:xfrm>
        </p:spPr>
        <p:txBody>
          <a:bodyPr/>
          <a:lstStyle/>
          <a:p>
            <a:r>
              <a:rPr lang="en-GB" sz="4000" dirty="0" err="1">
                <a:solidFill>
                  <a:srgbClr val="05717D"/>
                </a:solidFill>
                <a:latin typeface="Arial" panose="020B0604020202020204" pitchFamily="34" charset="0"/>
                <a:cs typeface="Arial" panose="020B0604020202020204" pitchFamily="34" charset="0"/>
              </a:rPr>
              <a:t>Balancen</a:t>
            </a:r>
            <a:r>
              <a:rPr lang="en-GB" sz="4000"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mellem</a:t>
            </a:r>
            <a:r>
              <a:rPr lang="en-GB" sz="4000"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madspild</a:t>
            </a:r>
            <a:r>
              <a:rPr lang="en-GB" sz="4000" b="1"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og</a:t>
            </a:r>
            <a:r>
              <a:rPr lang="en-GB" sz="4000" b="1"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fødevarebårne</a:t>
            </a:r>
            <a:r>
              <a:rPr lang="en-GB" sz="4000" b="1"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sygdomme</a:t>
            </a:r>
            <a:endParaRPr lang="en-GB" sz="4000" b="1" dirty="0">
              <a:solidFill>
                <a:srgbClr val="05717D"/>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D5C298-C1D3-4F59-A95E-0F7E4CA8E791}"/>
              </a:ext>
            </a:extLst>
          </p:cNvPr>
          <p:cNvSpPr>
            <a:spLocks noGrp="1"/>
          </p:cNvSpPr>
          <p:nvPr>
            <p:ph idx="1"/>
          </p:nvPr>
        </p:nvSpPr>
        <p:spPr>
          <a:xfrm>
            <a:off x="275176" y="1628795"/>
            <a:ext cx="5631027" cy="5234656"/>
          </a:xfrm>
        </p:spPr>
        <p:txBody>
          <a:bodyPr>
            <a:normAutofit/>
          </a:bodyPr>
          <a:lstStyle/>
          <a:p>
            <a:pPr marL="0" indent="0">
              <a:buNone/>
            </a:pPr>
            <a:r>
              <a:rPr lang="da-DK" sz="2000" dirty="0"/>
              <a:t>I grupper kan I diskutere en af de følgende:</a:t>
            </a:r>
          </a:p>
          <a:p>
            <a:r>
              <a:rPr lang="da-DK" sz="2000" dirty="0"/>
              <a:t> Ting vi kan gøre for at nedsætte madspild derhjemme</a:t>
            </a:r>
          </a:p>
          <a:p>
            <a:r>
              <a:rPr lang="da-DK" sz="2000" dirty="0"/>
              <a:t> Ting vi kan gøre for at undgå fødevarebårne sygdomme</a:t>
            </a:r>
          </a:p>
          <a:p>
            <a:endParaRPr lang="da-DK" sz="2000" dirty="0"/>
          </a:p>
          <a:p>
            <a:pPr marL="0" indent="0">
              <a:buNone/>
            </a:pPr>
            <a:r>
              <a:rPr lang="da-DK" sz="2000" dirty="0"/>
              <a:t>Lav en plakat eller et mindmap med jeres ideer inkl. billeder og diagrammer</a:t>
            </a:r>
          </a:p>
          <a:p>
            <a:pPr marL="0" indent="0">
              <a:buNone/>
            </a:pPr>
            <a:r>
              <a:rPr lang="da-DK" sz="2000" dirty="0"/>
              <a:t> </a:t>
            </a:r>
          </a:p>
          <a:p>
            <a:pPr marL="0" indent="0">
              <a:buNone/>
            </a:pPr>
            <a:r>
              <a:rPr lang="da-DK" sz="2000" dirty="0"/>
              <a:t>Præsenter jeres ideer for resten af klassen</a:t>
            </a:r>
          </a:p>
        </p:txBody>
      </p:sp>
      <p:sp>
        <p:nvSpPr>
          <p:cNvPr id="4" name="AutoShape 2" descr="Image result for love food hate waste">
            <a:extLst>
              <a:ext uri="{FF2B5EF4-FFF2-40B4-BE49-F238E27FC236}">
                <a16:creationId xmlns:a16="http://schemas.microsoft.com/office/drawing/2014/main" id="{78EC2B17-47E1-4665-B96F-F4F39114E9A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2" name="Picture 4">
            <a:extLst>
              <a:ext uri="{FF2B5EF4-FFF2-40B4-BE49-F238E27FC236}">
                <a16:creationId xmlns:a16="http://schemas.microsoft.com/office/drawing/2014/main" id="{FC0144D0-BEBF-417A-94A7-B2F098034CFE}"/>
              </a:ext>
              <a:ext uri="{C183D7F6-B498-43B3-948B-1728B52AA6E4}">
                <adec:decorative xmlns:adec="http://schemas.microsoft.com/office/drawing/2017/decorative" val="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700487" y="1406250"/>
            <a:ext cx="3314559" cy="21656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4D85CBD4-4D14-4F6B-B5F0-25AB8B7FDBE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8190" y="3670426"/>
            <a:ext cx="3262929" cy="245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21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3C8F-C678-4516-AF12-6FB6FFD98530}"/>
              </a:ext>
            </a:extLst>
          </p:cNvPr>
          <p:cNvSpPr>
            <a:spLocks noGrp="1"/>
          </p:cNvSpPr>
          <p:nvPr>
            <p:ph type="ctrTitle"/>
          </p:nvPr>
        </p:nvSpPr>
        <p:spPr>
          <a:xfrm>
            <a:off x="514978" y="-682601"/>
            <a:ext cx="7772400" cy="2387600"/>
          </a:xfrm>
        </p:spPr>
        <p:txBody>
          <a:bodyPr/>
          <a:lstStyle/>
          <a:p>
            <a:pPr rtl="0" eaLnBrk="0" fontAlgn="base" latinLnBrk="0" hangingPunct="0"/>
            <a:r>
              <a:rPr lang="en-GB" sz="4000" b="1" kern="1200" dirty="0" err="1">
                <a:solidFill>
                  <a:srgbClr val="00707C"/>
                </a:solidFill>
                <a:effectLst/>
                <a:latin typeface="Arial" panose="020B0604020202020204" pitchFamily="34" charset="0"/>
                <a:ea typeface="Calibri" panose="020F0502020204030204" pitchFamily="34" charset="0"/>
                <a:cs typeface="Arial" panose="020B0604020202020204" pitchFamily="34" charset="0"/>
              </a:rPr>
              <a:t>Fødevarehygiejne</a:t>
            </a:r>
            <a:r>
              <a:rPr lang="en-GB" sz="4000" b="1" kern="1200" dirty="0">
                <a:solidFill>
                  <a:srgbClr val="00707C"/>
                </a:solidFill>
                <a:effectLst/>
                <a:latin typeface="Arial" panose="020B0604020202020204" pitchFamily="34" charset="0"/>
                <a:ea typeface="Calibri" panose="020F0502020204030204" pitchFamily="34" charset="0"/>
                <a:cs typeface="Arial" panose="020B0604020202020204" pitchFamily="34" charset="0"/>
              </a:rPr>
              <a:t> &amp; -</a:t>
            </a:r>
            <a:r>
              <a:rPr lang="en-GB" sz="4000" b="1" kern="1200" dirty="0" err="1">
                <a:solidFill>
                  <a:srgbClr val="00707C"/>
                </a:solidFill>
                <a:effectLst/>
                <a:latin typeface="Arial" panose="020B0604020202020204" pitchFamily="34" charset="0"/>
                <a:ea typeface="Calibri" panose="020F0502020204030204" pitchFamily="34" charset="0"/>
                <a:cs typeface="Arial" panose="020B0604020202020204" pitchFamily="34" charset="0"/>
              </a:rPr>
              <a:t>sikkerhed</a:t>
            </a:r>
            <a:endParaRPr lang="en-GB" dirty="0">
              <a:effectLst/>
            </a:endParaRPr>
          </a:p>
          <a:p>
            <a:endParaRPr lang="en-GB" dirty="0"/>
          </a:p>
        </p:txBody>
      </p:sp>
      <p:sp>
        <p:nvSpPr>
          <p:cNvPr id="3" name="Subtitle 2">
            <a:extLst>
              <a:ext uri="{FF2B5EF4-FFF2-40B4-BE49-F238E27FC236}">
                <a16:creationId xmlns:a16="http://schemas.microsoft.com/office/drawing/2014/main" id="{6194B21E-F285-4286-AB64-A3A8B0E7537F}"/>
              </a:ext>
            </a:extLst>
          </p:cNvPr>
          <p:cNvSpPr>
            <a:spLocks noGrp="1"/>
          </p:cNvSpPr>
          <p:nvPr>
            <p:ph type="subTitle" idx="1"/>
          </p:nvPr>
        </p:nvSpPr>
        <p:spPr>
          <a:xfrm>
            <a:off x="856396" y="1704999"/>
            <a:ext cx="7658017" cy="3494798"/>
          </a:xfrm>
        </p:spPr>
        <p:txBody>
          <a:bodyPr/>
          <a:lstStyle/>
          <a:p>
            <a:pPr algn="l"/>
            <a:r>
              <a:rPr lang="da-DK" dirty="0"/>
              <a:t>At forstå: </a:t>
            </a:r>
          </a:p>
          <a:p>
            <a:pPr marL="342900" lvl="0" indent="-342900" algn="l">
              <a:buFont typeface="Arial" panose="020B0604020202020204" pitchFamily="34" charset="0"/>
              <a:buChar char="•"/>
            </a:pPr>
            <a:r>
              <a:rPr lang="da-DK" dirty="0"/>
              <a:t>Forskellige typer fødevaremærkning og hvorfor de er vigtige</a:t>
            </a:r>
          </a:p>
          <a:p>
            <a:pPr marL="342900" lvl="0" indent="-342900" algn="l">
              <a:buFont typeface="Arial" panose="020B0604020202020204" pitchFamily="34" charset="0"/>
              <a:buChar char="•"/>
            </a:pPr>
            <a:r>
              <a:rPr lang="da-DK" dirty="0"/>
              <a:t>Forskellen mellem fødevarekvalitet og -sikkerhed</a:t>
            </a:r>
          </a:p>
          <a:p>
            <a:pPr marL="342900" lvl="0" indent="-342900" algn="l">
              <a:buFont typeface="Arial" panose="020B0604020202020204" pitchFamily="34" charset="0"/>
              <a:buChar char="•"/>
            </a:pPr>
            <a:r>
              <a:rPr lang="da-DK" dirty="0"/>
              <a:t>Hvordan man opbevarer og bruger forskellige slags fødevarer</a:t>
            </a:r>
          </a:p>
          <a:p>
            <a:pPr marL="342900" lvl="0" indent="-342900" algn="l">
              <a:buFont typeface="Arial" panose="020B0604020202020204" pitchFamily="34" charset="0"/>
              <a:buChar char="•"/>
            </a:pPr>
            <a:r>
              <a:rPr lang="da-DK" dirty="0"/>
              <a:t>Konsekvenserne af ikke at følge fødevaremærkningen</a:t>
            </a:r>
          </a:p>
          <a:p>
            <a:pPr algn="l"/>
            <a:endParaRPr lang="en-GB" dirty="0"/>
          </a:p>
        </p:txBody>
      </p:sp>
    </p:spTree>
    <p:extLst>
      <p:ext uri="{BB962C8B-B14F-4D97-AF65-F5344CB8AC3E}">
        <p14:creationId xmlns:p14="http://schemas.microsoft.com/office/powerpoint/2010/main" val="1716221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F4755-5A58-42A4-BCBE-DB7B4D264031}"/>
              </a:ext>
            </a:extLst>
          </p:cNvPr>
          <p:cNvSpPr>
            <a:spLocks noGrp="1"/>
          </p:cNvSpPr>
          <p:nvPr>
            <p:ph type="title"/>
          </p:nvPr>
        </p:nvSpPr>
        <p:spPr>
          <a:xfrm>
            <a:off x="149902" y="222905"/>
            <a:ext cx="8874177" cy="1325563"/>
          </a:xfrm>
        </p:spPr>
        <p:txBody>
          <a:bodyPr/>
          <a:lstStyle/>
          <a:p>
            <a:r>
              <a:rPr lang="da-DK" sz="3300" b="1" dirty="0">
                <a:latin typeface="Arial" panose="020B0604020202020204" pitchFamily="34" charset="0"/>
                <a:cs typeface="Arial" panose="020B0604020202020204" pitchFamily="34" charset="0"/>
              </a:rPr>
              <a:t>Hvilke informationer indeholder fødevareetiketten?</a:t>
            </a:r>
          </a:p>
        </p:txBody>
      </p:sp>
      <p:pic>
        <p:nvPicPr>
          <p:cNvPr id="5" name="Picture 2">
            <a:extLst>
              <a:ext uri="{FF2B5EF4-FFF2-40B4-BE49-F238E27FC236}">
                <a16:creationId xmlns:a16="http://schemas.microsoft.com/office/drawing/2014/main" id="{01FDA20D-BEA6-44D7-A00E-BAFEACA36A3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645" y="2082487"/>
            <a:ext cx="3224250" cy="2529235"/>
          </a:xfrm>
          <a:prstGeom prst="ellipse">
            <a:avLst/>
          </a:prstGeom>
          <a:ln w="63500" cap="rnd">
            <a:solidFill>
              <a:srgbClr val="05717D"/>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9503D8A-7BD7-45C6-840C-122F38DBDACE}"/>
              </a:ext>
            </a:extLst>
          </p:cNvPr>
          <p:cNvSpPr/>
          <p:nvPr/>
        </p:nvSpPr>
        <p:spPr>
          <a:xfrm>
            <a:off x="3832507" y="2040762"/>
            <a:ext cx="1932157" cy="612212"/>
          </a:xfrm>
          <a:prstGeom prst="rect">
            <a:avLst/>
          </a:prstGeom>
          <a:ln w="19050">
            <a:solidFill>
              <a:srgbClr val="1E9399"/>
            </a:solidFill>
          </a:ln>
        </p:spPr>
        <p:style>
          <a:lnRef idx="2">
            <a:schemeClr val="accent3"/>
          </a:lnRef>
          <a:fillRef idx="1">
            <a:schemeClr val="lt1"/>
          </a:fillRef>
          <a:effectRef idx="0">
            <a:schemeClr val="accent3"/>
          </a:effectRef>
          <a:fontRef idx="minor">
            <a:schemeClr val="dk1"/>
          </a:fontRef>
        </p:style>
        <p:txBody>
          <a:bodyPr rtlCol="0" anchor="ctr"/>
          <a:lstStyle/>
          <a:p>
            <a:r>
              <a:rPr lang="en-GB" sz="1600" dirty="0" err="1"/>
              <a:t>Fødevarens</a:t>
            </a:r>
            <a:r>
              <a:rPr lang="en-GB" sz="1600" dirty="0"/>
              <a:t> </a:t>
            </a:r>
            <a:r>
              <a:rPr lang="en-GB" sz="1600" dirty="0" err="1"/>
              <a:t>identitet</a:t>
            </a:r>
            <a:endParaRPr lang="en-GB" sz="3200" dirty="0"/>
          </a:p>
        </p:txBody>
      </p:sp>
      <p:sp>
        <p:nvSpPr>
          <p:cNvPr id="7" name="Rectangle 6">
            <a:extLst>
              <a:ext uri="{FF2B5EF4-FFF2-40B4-BE49-F238E27FC236}">
                <a16:creationId xmlns:a16="http://schemas.microsoft.com/office/drawing/2014/main" id="{ECFD07D1-26F0-4E90-8BA7-613D73BE0F36}"/>
              </a:ext>
            </a:extLst>
          </p:cNvPr>
          <p:cNvSpPr/>
          <p:nvPr/>
        </p:nvSpPr>
        <p:spPr>
          <a:xfrm>
            <a:off x="3884443" y="4187485"/>
            <a:ext cx="1932157" cy="612212"/>
          </a:xfrm>
          <a:prstGeom prst="rect">
            <a:avLst/>
          </a:prstGeom>
          <a:ln w="19050">
            <a:solidFill>
              <a:srgbClr val="1E9399"/>
            </a:solidFill>
          </a:ln>
        </p:spPr>
        <p:style>
          <a:lnRef idx="2">
            <a:schemeClr val="accent1"/>
          </a:lnRef>
          <a:fillRef idx="1">
            <a:schemeClr val="lt1"/>
          </a:fillRef>
          <a:effectRef idx="0">
            <a:schemeClr val="accent1"/>
          </a:effectRef>
          <a:fontRef idx="minor">
            <a:schemeClr val="dk1"/>
          </a:fontRef>
        </p:style>
        <p:txBody>
          <a:bodyPr rtlCol="0" anchor="ctr"/>
          <a:lstStyle/>
          <a:p>
            <a:r>
              <a:rPr lang="en-GB" sz="1600" dirty="0" err="1"/>
              <a:t>Ernæringsoplysninger</a:t>
            </a:r>
            <a:endParaRPr lang="en-GB" sz="1600" dirty="0"/>
          </a:p>
        </p:txBody>
      </p:sp>
      <p:sp>
        <p:nvSpPr>
          <p:cNvPr id="8" name="Rectangle 7">
            <a:extLst>
              <a:ext uri="{FF2B5EF4-FFF2-40B4-BE49-F238E27FC236}">
                <a16:creationId xmlns:a16="http://schemas.microsoft.com/office/drawing/2014/main" id="{CA0B11E9-2304-408B-A319-C82B74FDC088}"/>
              </a:ext>
            </a:extLst>
          </p:cNvPr>
          <p:cNvSpPr/>
          <p:nvPr/>
        </p:nvSpPr>
        <p:spPr>
          <a:xfrm>
            <a:off x="3872852" y="2938688"/>
            <a:ext cx="1987584" cy="812059"/>
          </a:xfrm>
          <a:prstGeom prst="rect">
            <a:avLst/>
          </a:prstGeom>
          <a:ln w="19050">
            <a:solidFill>
              <a:srgbClr val="1E9399"/>
            </a:solidFill>
          </a:ln>
        </p:spPr>
        <p:style>
          <a:lnRef idx="2">
            <a:schemeClr val="accent4"/>
          </a:lnRef>
          <a:fillRef idx="1">
            <a:schemeClr val="lt1"/>
          </a:fillRef>
          <a:effectRef idx="0">
            <a:schemeClr val="accent4"/>
          </a:effectRef>
          <a:fontRef idx="minor">
            <a:schemeClr val="dk1"/>
          </a:fontRef>
        </p:style>
        <p:txBody>
          <a:bodyPr rtlCol="0" anchor="ctr"/>
          <a:lstStyle/>
          <a:p>
            <a:r>
              <a:rPr lang="en-GB" sz="1600" dirty="0" err="1"/>
              <a:t>Fødevaresikkerhed</a:t>
            </a:r>
            <a:r>
              <a:rPr lang="en-GB" sz="1600" dirty="0"/>
              <a:t>, </a:t>
            </a:r>
            <a:r>
              <a:rPr lang="en-GB" sz="1600" dirty="0" err="1"/>
              <a:t>hygiejne</a:t>
            </a:r>
            <a:r>
              <a:rPr lang="en-GB" sz="1600" dirty="0"/>
              <a:t> </a:t>
            </a:r>
            <a:r>
              <a:rPr lang="en-GB" sz="1600" dirty="0" err="1"/>
              <a:t>og</a:t>
            </a:r>
            <a:r>
              <a:rPr lang="en-GB" sz="1600" dirty="0"/>
              <a:t> </a:t>
            </a:r>
            <a:r>
              <a:rPr lang="en-GB" sz="1600" dirty="0" err="1"/>
              <a:t>andre</a:t>
            </a:r>
            <a:r>
              <a:rPr lang="en-GB" sz="1600" dirty="0"/>
              <a:t> </a:t>
            </a:r>
            <a:r>
              <a:rPr lang="en-GB" sz="1600" dirty="0" err="1"/>
              <a:t>oplysninger</a:t>
            </a:r>
            <a:endParaRPr lang="en-GB" sz="1600" dirty="0"/>
          </a:p>
        </p:txBody>
      </p:sp>
      <p:cxnSp>
        <p:nvCxnSpPr>
          <p:cNvPr id="9" name="Straight Arrow Connector 8">
            <a:extLst>
              <a:ext uri="{FF2B5EF4-FFF2-40B4-BE49-F238E27FC236}">
                <a16:creationId xmlns:a16="http://schemas.microsoft.com/office/drawing/2014/main" id="{DBE4536C-E07D-4377-93C4-F2522A7660F5}"/>
              </a:ext>
              <a:ext uri="{C183D7F6-B498-43B3-948B-1728B52AA6E4}">
                <adec:decorative xmlns:adec="http://schemas.microsoft.com/office/drawing/2017/decorative" val="1"/>
              </a:ext>
            </a:extLst>
          </p:cNvPr>
          <p:cNvCxnSpPr>
            <a:cxnSpLocks/>
          </p:cNvCxnSpPr>
          <p:nvPr/>
        </p:nvCxnSpPr>
        <p:spPr>
          <a:xfrm flipV="1">
            <a:off x="3261091" y="2495265"/>
            <a:ext cx="503188" cy="278919"/>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F2299AE-C757-41C0-A6C4-004A9890FBC5}"/>
              </a:ext>
              <a:ext uri="{C183D7F6-B498-43B3-948B-1728B52AA6E4}">
                <adec:decorative xmlns:adec="http://schemas.microsoft.com/office/drawing/2017/decorative" val="1"/>
              </a:ext>
            </a:extLst>
          </p:cNvPr>
          <p:cNvCxnSpPr>
            <a:cxnSpLocks/>
          </p:cNvCxnSpPr>
          <p:nvPr/>
        </p:nvCxnSpPr>
        <p:spPr>
          <a:xfrm>
            <a:off x="3409520" y="3429849"/>
            <a:ext cx="434298" cy="9136"/>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A7891B4-C9EA-4597-9547-65827E3C4CED}"/>
              </a:ext>
              <a:ext uri="{C183D7F6-B498-43B3-948B-1728B52AA6E4}">
                <adec:decorative xmlns:adec="http://schemas.microsoft.com/office/drawing/2017/decorative" val="1"/>
              </a:ext>
            </a:extLst>
          </p:cNvPr>
          <p:cNvCxnSpPr>
            <a:cxnSpLocks/>
          </p:cNvCxnSpPr>
          <p:nvPr/>
        </p:nvCxnSpPr>
        <p:spPr>
          <a:xfrm>
            <a:off x="3260321" y="3966689"/>
            <a:ext cx="503958" cy="434133"/>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74934D4-EDAB-4899-BCCB-F6A6D10EC8B4}"/>
              </a:ext>
              <a:ext uri="{C183D7F6-B498-43B3-948B-1728B52AA6E4}">
                <adec:decorative xmlns:adec="http://schemas.microsoft.com/office/drawing/2017/decorative" val="1"/>
              </a:ext>
            </a:extLst>
          </p:cNvPr>
          <p:cNvGrpSpPr/>
          <p:nvPr/>
        </p:nvGrpSpPr>
        <p:grpSpPr>
          <a:xfrm>
            <a:off x="5832892" y="1595101"/>
            <a:ext cx="3376429" cy="1026255"/>
            <a:chOff x="5840555" y="1511781"/>
            <a:chExt cx="3376429" cy="1026255"/>
          </a:xfrm>
        </p:grpSpPr>
        <p:sp>
          <p:nvSpPr>
            <p:cNvPr id="16" name="TextBox 15">
              <a:extLst>
                <a:ext uri="{FF2B5EF4-FFF2-40B4-BE49-F238E27FC236}">
                  <a16:creationId xmlns:a16="http://schemas.microsoft.com/office/drawing/2014/main" id="{B8D9C315-A46F-4E81-96BF-C4A1261B2BE6}"/>
                </a:ext>
              </a:extLst>
            </p:cNvPr>
            <p:cNvSpPr txBox="1"/>
            <p:nvPr/>
          </p:nvSpPr>
          <p:spPr>
            <a:xfrm>
              <a:off x="6288229" y="1551470"/>
              <a:ext cx="2928755" cy="830997"/>
            </a:xfrm>
            <a:prstGeom prst="rect">
              <a:avLst/>
            </a:prstGeom>
            <a:noFill/>
          </p:spPr>
          <p:txBody>
            <a:bodyPr wrap="square" rtlCol="0">
              <a:spAutoFit/>
            </a:bodyPr>
            <a:lstStyle/>
            <a:p>
              <a:r>
                <a:rPr lang="en-GB" sz="1600" b="1" dirty="0" err="1"/>
                <a:t>Hvilken</a:t>
              </a:r>
              <a:r>
                <a:rPr lang="en-GB" sz="1600" b="1" dirty="0"/>
                <a:t> </a:t>
              </a:r>
              <a:r>
                <a:rPr lang="en-GB" sz="1600" b="1" dirty="0" err="1"/>
                <a:t>fødevare</a:t>
              </a:r>
              <a:endParaRPr lang="en-GB" sz="1600" b="1" dirty="0"/>
            </a:p>
            <a:p>
              <a:pPr marL="171450" indent="-171450">
                <a:buFont typeface="Arial" panose="020B0604020202020204" pitchFamily="34" charset="0"/>
                <a:buChar char="•"/>
              </a:pPr>
              <a:r>
                <a:rPr lang="en-GB" sz="1600" dirty="0" err="1"/>
                <a:t>Navnet</a:t>
              </a:r>
              <a:r>
                <a:rPr lang="en-GB" sz="1600" dirty="0"/>
                <a:t> (</a:t>
              </a:r>
              <a:r>
                <a:rPr lang="en-GB" sz="1600" dirty="0" err="1"/>
                <a:t>mærket</a:t>
              </a:r>
              <a:r>
                <a:rPr lang="en-GB" sz="1600" dirty="0"/>
                <a:t>)</a:t>
              </a:r>
            </a:p>
            <a:p>
              <a:pPr marL="171450" indent="-171450">
                <a:buFont typeface="Arial" panose="020B0604020202020204" pitchFamily="34" charset="0"/>
                <a:buChar char="•"/>
              </a:pPr>
              <a:r>
                <a:rPr lang="en-GB" sz="1600" dirty="0" err="1"/>
                <a:t>Beskrivelsen</a:t>
              </a:r>
              <a:r>
                <a:rPr lang="en-GB" sz="1600" dirty="0"/>
                <a:t> </a:t>
              </a:r>
              <a:r>
                <a:rPr lang="en-GB" sz="1600" dirty="0" err="1"/>
                <a:t>varen</a:t>
              </a:r>
              <a:endParaRPr lang="en-GB" sz="1600" dirty="0"/>
            </a:p>
          </p:txBody>
        </p:sp>
        <p:cxnSp>
          <p:nvCxnSpPr>
            <p:cNvPr id="17" name="Straight Arrow Connector 16">
              <a:extLst>
                <a:ext uri="{FF2B5EF4-FFF2-40B4-BE49-F238E27FC236}">
                  <a16:creationId xmlns:a16="http://schemas.microsoft.com/office/drawing/2014/main" id="{FD347112-B1D9-40ED-AE73-7B1B97AC6EF9}"/>
                </a:ext>
                <a:ext uri="{C183D7F6-B498-43B3-948B-1728B52AA6E4}">
                  <adec:decorative xmlns:adec="http://schemas.microsoft.com/office/drawing/2017/decorative" val="1"/>
                </a:ext>
              </a:extLst>
            </p:cNvPr>
            <p:cNvCxnSpPr>
              <a:cxnSpLocks/>
            </p:cNvCxnSpPr>
            <p:nvPr/>
          </p:nvCxnSpPr>
          <p:spPr>
            <a:xfrm flipV="1">
              <a:off x="5840555" y="2082487"/>
              <a:ext cx="353671" cy="225747"/>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6D0744-FE75-44CA-889B-EC8DCEF8BEB4}"/>
                </a:ext>
              </a:extLst>
            </p:cNvPr>
            <p:cNvSpPr/>
            <p:nvPr/>
          </p:nvSpPr>
          <p:spPr>
            <a:xfrm>
              <a:off x="6274678" y="1511781"/>
              <a:ext cx="2804886" cy="102625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
        <p:nvSpPr>
          <p:cNvPr id="14" name="TextBox 13">
            <a:extLst>
              <a:ext uri="{FF2B5EF4-FFF2-40B4-BE49-F238E27FC236}">
                <a16:creationId xmlns:a16="http://schemas.microsoft.com/office/drawing/2014/main" id="{92B54BE3-6377-4EDA-B6E0-8CA0C1C91175}"/>
              </a:ext>
            </a:extLst>
          </p:cNvPr>
          <p:cNvSpPr txBox="1"/>
          <p:nvPr/>
        </p:nvSpPr>
        <p:spPr>
          <a:xfrm>
            <a:off x="768304" y="5707711"/>
            <a:ext cx="7690340" cy="461665"/>
          </a:xfrm>
          <a:prstGeom prst="rect">
            <a:avLst/>
          </a:prstGeom>
          <a:noFill/>
        </p:spPr>
        <p:txBody>
          <a:bodyPr wrap="square" rtlCol="0">
            <a:spAutoFit/>
          </a:bodyPr>
          <a:lstStyle/>
          <a:p>
            <a:r>
              <a:rPr lang="en-GB" sz="2400" dirty="0" err="1">
                <a:solidFill>
                  <a:srgbClr val="05717D"/>
                </a:solidFill>
              </a:rPr>
              <a:t>Hvorfor</a:t>
            </a:r>
            <a:r>
              <a:rPr lang="en-GB" sz="2400" dirty="0">
                <a:solidFill>
                  <a:srgbClr val="05717D"/>
                </a:solidFill>
              </a:rPr>
              <a:t> </a:t>
            </a:r>
            <a:r>
              <a:rPr lang="en-GB" sz="2400" dirty="0" err="1">
                <a:solidFill>
                  <a:srgbClr val="05717D"/>
                </a:solidFill>
              </a:rPr>
              <a:t>er</a:t>
            </a:r>
            <a:r>
              <a:rPr lang="en-GB" sz="2400" dirty="0">
                <a:solidFill>
                  <a:srgbClr val="05717D"/>
                </a:solidFill>
              </a:rPr>
              <a:t> </a:t>
            </a:r>
            <a:r>
              <a:rPr lang="en-GB" sz="2400" dirty="0" err="1">
                <a:solidFill>
                  <a:srgbClr val="05717D"/>
                </a:solidFill>
              </a:rPr>
              <a:t>denne</a:t>
            </a:r>
            <a:r>
              <a:rPr lang="en-GB" sz="2400" dirty="0">
                <a:solidFill>
                  <a:srgbClr val="05717D"/>
                </a:solidFill>
              </a:rPr>
              <a:t> </a:t>
            </a:r>
            <a:r>
              <a:rPr lang="en-GB" sz="2400" dirty="0" err="1">
                <a:solidFill>
                  <a:srgbClr val="05717D"/>
                </a:solidFill>
              </a:rPr>
              <a:t>mærkning</a:t>
            </a:r>
            <a:r>
              <a:rPr lang="en-GB" sz="2400" dirty="0">
                <a:solidFill>
                  <a:srgbClr val="05717D"/>
                </a:solidFill>
              </a:rPr>
              <a:t> </a:t>
            </a:r>
            <a:r>
              <a:rPr lang="en-GB" sz="2400" dirty="0" err="1">
                <a:solidFill>
                  <a:srgbClr val="05717D"/>
                </a:solidFill>
              </a:rPr>
              <a:t>vigtig</a:t>
            </a:r>
            <a:r>
              <a:rPr lang="en-GB" sz="2400" dirty="0">
                <a:solidFill>
                  <a:srgbClr val="05717D"/>
                </a:solidFill>
              </a:rPr>
              <a:t>?</a:t>
            </a:r>
          </a:p>
        </p:txBody>
      </p:sp>
      <p:grpSp>
        <p:nvGrpSpPr>
          <p:cNvPr id="27" name="Group 26">
            <a:extLst>
              <a:ext uri="{FF2B5EF4-FFF2-40B4-BE49-F238E27FC236}">
                <a16:creationId xmlns:a16="http://schemas.microsoft.com/office/drawing/2014/main" id="{9465BA67-E1CC-4B6C-B836-A957A2BCBC31}"/>
              </a:ext>
              <a:ext uri="{C183D7F6-B498-43B3-948B-1728B52AA6E4}">
                <adec:decorative xmlns:adec="http://schemas.microsoft.com/office/drawing/2017/decorative" val="1"/>
              </a:ext>
            </a:extLst>
          </p:cNvPr>
          <p:cNvGrpSpPr/>
          <p:nvPr/>
        </p:nvGrpSpPr>
        <p:grpSpPr>
          <a:xfrm>
            <a:off x="5860436" y="4319965"/>
            <a:ext cx="3400467" cy="1158734"/>
            <a:chOff x="5860436" y="4319965"/>
            <a:chExt cx="3400467" cy="1158734"/>
          </a:xfrm>
        </p:grpSpPr>
        <p:cxnSp>
          <p:nvCxnSpPr>
            <p:cNvPr id="22" name="Straight Arrow Connector 21">
              <a:extLst>
                <a:ext uri="{FF2B5EF4-FFF2-40B4-BE49-F238E27FC236}">
                  <a16:creationId xmlns:a16="http://schemas.microsoft.com/office/drawing/2014/main" id="{7C1344E8-6DE4-4687-A083-19D7DBCD5B30}"/>
                </a:ext>
                <a:ext uri="{C183D7F6-B498-43B3-948B-1728B52AA6E4}">
                  <adec:decorative xmlns:adec="http://schemas.microsoft.com/office/drawing/2017/decorative" val="1"/>
                </a:ext>
              </a:extLst>
            </p:cNvPr>
            <p:cNvCxnSpPr>
              <a:cxnSpLocks/>
            </p:cNvCxnSpPr>
            <p:nvPr/>
          </p:nvCxnSpPr>
          <p:spPr>
            <a:xfrm>
              <a:off x="5860436" y="4512932"/>
              <a:ext cx="353671" cy="21090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8D88981-751E-4E4F-BB2D-ADDE2461AA47}"/>
                </a:ext>
              </a:extLst>
            </p:cNvPr>
            <p:cNvSpPr/>
            <p:nvPr/>
          </p:nvSpPr>
          <p:spPr>
            <a:xfrm>
              <a:off x="6257943" y="4319965"/>
              <a:ext cx="2804886" cy="1158734"/>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2C18E3B9-ED06-484F-97BD-B2ABB7EE32E9}"/>
                </a:ext>
              </a:extLst>
            </p:cNvPr>
            <p:cNvSpPr txBox="1"/>
            <p:nvPr/>
          </p:nvSpPr>
          <p:spPr>
            <a:xfrm>
              <a:off x="6332148" y="4360723"/>
              <a:ext cx="2928755" cy="1077218"/>
            </a:xfrm>
            <a:prstGeom prst="rect">
              <a:avLst/>
            </a:prstGeom>
            <a:noFill/>
          </p:spPr>
          <p:txBody>
            <a:bodyPr wrap="square" rtlCol="0">
              <a:spAutoFit/>
            </a:bodyPr>
            <a:lstStyle/>
            <a:p>
              <a:r>
                <a:rPr lang="en-GB" sz="1600" b="1" dirty="0" err="1"/>
                <a:t>Hvad</a:t>
              </a:r>
              <a:r>
                <a:rPr lang="en-GB" sz="1600" b="1" dirty="0"/>
                <a:t> </a:t>
              </a:r>
              <a:r>
                <a:rPr lang="en-GB" sz="1600" b="1" dirty="0" err="1"/>
                <a:t>varen</a:t>
              </a:r>
              <a:r>
                <a:rPr lang="en-GB" sz="1600" b="1" dirty="0"/>
                <a:t> </a:t>
              </a:r>
              <a:r>
                <a:rPr lang="en-GB" sz="1600" b="1" dirty="0" err="1"/>
                <a:t>indeholder</a:t>
              </a:r>
              <a:endParaRPr lang="en-GB" sz="1600" b="1" dirty="0"/>
            </a:p>
            <a:p>
              <a:pPr marL="171450" indent="-171450">
                <a:buFont typeface="Arial" panose="020B0604020202020204" pitchFamily="34" charset="0"/>
                <a:buChar char="•"/>
              </a:pPr>
              <a:r>
                <a:rPr lang="en-GB" sz="1600" dirty="0" err="1"/>
                <a:t>Ingredienser</a:t>
              </a:r>
              <a:endParaRPr lang="en-GB" sz="1600" dirty="0"/>
            </a:p>
            <a:p>
              <a:pPr marL="171450" indent="-171450">
                <a:buFont typeface="Arial" panose="020B0604020202020204" pitchFamily="34" charset="0"/>
                <a:buChar char="•"/>
              </a:pPr>
              <a:r>
                <a:rPr lang="en-GB" sz="1600" dirty="0" err="1"/>
                <a:t>Oversigt</a:t>
              </a:r>
              <a:r>
                <a:rPr lang="en-GB" sz="1600" dirty="0"/>
                <a:t> over </a:t>
              </a:r>
              <a:r>
                <a:rPr lang="en-GB" sz="1600" dirty="0" err="1"/>
                <a:t>kalorier</a:t>
              </a:r>
              <a:r>
                <a:rPr lang="en-GB" sz="1600" dirty="0"/>
                <a:t> </a:t>
              </a:r>
              <a:r>
                <a:rPr lang="en-GB" sz="1600" dirty="0" err="1"/>
                <a:t>og</a:t>
              </a:r>
              <a:r>
                <a:rPr lang="en-GB" sz="1600" dirty="0"/>
                <a:t> </a:t>
              </a:r>
              <a:r>
                <a:rPr lang="en-GB" sz="1600" dirty="0" err="1"/>
                <a:t>næringsstoffer</a:t>
              </a:r>
              <a:endParaRPr lang="en-GB" sz="1600" dirty="0"/>
            </a:p>
          </p:txBody>
        </p:sp>
      </p:grpSp>
      <p:sp>
        <p:nvSpPr>
          <p:cNvPr id="12" name="Oval 11">
            <a:extLst>
              <a:ext uri="{FF2B5EF4-FFF2-40B4-BE49-F238E27FC236}">
                <a16:creationId xmlns:a16="http://schemas.microsoft.com/office/drawing/2014/main" id="{E28C07C5-A574-4676-88BF-11EE67F5A800}"/>
              </a:ext>
              <a:ext uri="{C183D7F6-B498-43B3-948B-1728B52AA6E4}">
                <adec:decorative xmlns:adec="http://schemas.microsoft.com/office/drawing/2017/decorative" val="1"/>
              </a:ext>
            </a:extLst>
          </p:cNvPr>
          <p:cNvSpPr/>
          <p:nvPr/>
        </p:nvSpPr>
        <p:spPr>
          <a:xfrm>
            <a:off x="3409520" y="2725544"/>
            <a:ext cx="2761561" cy="1323439"/>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pSp>
        <p:nvGrpSpPr>
          <p:cNvPr id="26" name="Group 25">
            <a:extLst>
              <a:ext uri="{FF2B5EF4-FFF2-40B4-BE49-F238E27FC236}">
                <a16:creationId xmlns:a16="http://schemas.microsoft.com/office/drawing/2014/main" id="{6DAC0EF5-3F72-40BC-9870-E8A58687B255}"/>
              </a:ext>
              <a:ext uri="{C183D7F6-B498-43B3-948B-1728B52AA6E4}">
                <adec:decorative xmlns:adec="http://schemas.microsoft.com/office/drawing/2017/decorative" val="1"/>
              </a:ext>
            </a:extLst>
          </p:cNvPr>
          <p:cNvGrpSpPr/>
          <p:nvPr/>
        </p:nvGrpSpPr>
        <p:grpSpPr>
          <a:xfrm>
            <a:off x="5764664" y="2760788"/>
            <a:ext cx="3409860" cy="1417215"/>
            <a:chOff x="5776838" y="2684187"/>
            <a:chExt cx="3409860" cy="1417215"/>
          </a:xfrm>
        </p:grpSpPr>
        <p:cxnSp>
          <p:nvCxnSpPr>
            <p:cNvPr id="21" name="Straight Arrow Connector 20">
              <a:extLst>
                <a:ext uri="{FF2B5EF4-FFF2-40B4-BE49-F238E27FC236}">
                  <a16:creationId xmlns:a16="http://schemas.microsoft.com/office/drawing/2014/main" id="{43FC401C-C0C4-4042-8C6A-E295A5F07C58}"/>
                </a:ext>
                <a:ext uri="{C183D7F6-B498-43B3-948B-1728B52AA6E4}">
                  <adec:decorative xmlns:adec="http://schemas.microsoft.com/office/drawing/2017/decorative" val="1"/>
                </a:ext>
              </a:extLst>
            </p:cNvPr>
            <p:cNvCxnSpPr>
              <a:cxnSpLocks/>
            </p:cNvCxnSpPr>
            <p:nvPr/>
          </p:nvCxnSpPr>
          <p:spPr>
            <a:xfrm>
              <a:off x="5776838" y="3286912"/>
              <a:ext cx="417388" cy="0"/>
            </a:xfrm>
            <a:prstGeom prst="straightConnector1">
              <a:avLst/>
            </a:prstGeom>
            <a:ln w="57150">
              <a:solidFill>
                <a:srgbClr val="8BB7BD"/>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ADA9AC-2541-40E4-A86B-B4A89A7BF97A}"/>
                </a:ext>
              </a:extLst>
            </p:cNvPr>
            <p:cNvSpPr/>
            <p:nvPr/>
          </p:nvSpPr>
          <p:spPr>
            <a:xfrm>
              <a:off x="6274677" y="2684187"/>
              <a:ext cx="2804887" cy="1417215"/>
            </a:xfrm>
            <a:prstGeom prst="rect">
              <a:avLst/>
            </a:prstGeom>
            <a:noFill/>
            <a:ln w="19050">
              <a:solidFill>
                <a:srgbClr val="8BB7BD"/>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4" name="TextBox 23">
              <a:extLst>
                <a:ext uri="{FF2B5EF4-FFF2-40B4-BE49-F238E27FC236}">
                  <a16:creationId xmlns:a16="http://schemas.microsoft.com/office/drawing/2014/main" id="{4C01F5C9-F1AA-474C-B4C8-3B3888F46B15}"/>
                </a:ext>
              </a:extLst>
            </p:cNvPr>
            <p:cNvSpPr txBox="1"/>
            <p:nvPr/>
          </p:nvSpPr>
          <p:spPr>
            <a:xfrm>
              <a:off x="6257943" y="2715841"/>
              <a:ext cx="2928755" cy="1323439"/>
            </a:xfrm>
            <a:prstGeom prst="rect">
              <a:avLst/>
            </a:prstGeom>
            <a:noFill/>
          </p:spPr>
          <p:txBody>
            <a:bodyPr wrap="square" rtlCol="0">
              <a:spAutoFit/>
            </a:bodyPr>
            <a:lstStyle/>
            <a:p>
              <a:r>
                <a:rPr lang="en-GB" sz="1600" b="1" dirty="0" err="1"/>
                <a:t>Varens</a:t>
              </a:r>
              <a:r>
                <a:rPr lang="en-GB" sz="1600" b="1" dirty="0"/>
                <a:t> </a:t>
              </a:r>
              <a:r>
                <a:rPr lang="en-GB" sz="1600" b="1" dirty="0" err="1"/>
                <a:t>sikkerhed</a:t>
              </a:r>
              <a:r>
                <a:rPr lang="en-GB" sz="1600" b="1" dirty="0"/>
                <a:t> </a:t>
              </a:r>
              <a:r>
                <a:rPr lang="en-GB" sz="1600" b="1" dirty="0" err="1"/>
                <a:t>ift</a:t>
              </a:r>
              <a:r>
                <a:rPr lang="en-GB" sz="1600" b="1" dirty="0"/>
                <a:t>.:</a:t>
              </a:r>
            </a:p>
            <a:p>
              <a:pPr marL="171450" indent="-171450">
                <a:buFont typeface="Arial" panose="020B0604020202020204" pitchFamily="34" charset="0"/>
                <a:buChar char="•"/>
              </a:pPr>
              <a:r>
                <a:rPr lang="en-GB" sz="1600" dirty="0" err="1"/>
                <a:t>Opbevaring</a:t>
              </a:r>
              <a:endParaRPr lang="en-GB" sz="1600" dirty="0"/>
            </a:p>
            <a:p>
              <a:pPr marL="171450" indent="-171450">
                <a:buFont typeface="Arial" panose="020B0604020202020204" pitchFamily="34" charset="0"/>
                <a:buChar char="•"/>
              </a:pPr>
              <a:r>
                <a:rPr lang="en-GB" sz="1600" dirty="0" err="1"/>
                <a:t>Holdbarhed</a:t>
              </a:r>
              <a:r>
                <a:rPr lang="en-GB" sz="1600" dirty="0"/>
                <a:t> </a:t>
              </a:r>
            </a:p>
            <a:p>
              <a:pPr marL="171450" indent="-171450">
                <a:buFont typeface="Arial" panose="020B0604020202020204" pitchFamily="34" charset="0"/>
                <a:buChar char="•"/>
              </a:pPr>
              <a:r>
                <a:rPr lang="en-GB" sz="1600" dirty="0" err="1"/>
                <a:t>Anvendelse</a:t>
              </a:r>
              <a:endParaRPr lang="en-GB" sz="1600" dirty="0"/>
            </a:p>
            <a:p>
              <a:pPr marL="171450" indent="-171450">
                <a:buFont typeface="Arial" panose="020B0604020202020204" pitchFamily="34" charset="0"/>
                <a:buChar char="•"/>
              </a:pPr>
              <a:r>
                <a:rPr lang="en-GB" sz="1600" dirty="0" err="1"/>
                <a:t>Allergener</a:t>
              </a:r>
              <a:endParaRPr lang="en-GB" sz="1600" dirty="0"/>
            </a:p>
          </p:txBody>
        </p:sp>
      </p:grpSp>
    </p:spTree>
    <p:extLst>
      <p:ext uri="{BB962C8B-B14F-4D97-AF65-F5344CB8AC3E}">
        <p14:creationId xmlns:p14="http://schemas.microsoft.com/office/powerpoint/2010/main" val="75630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4000" b="1" dirty="0">
                <a:latin typeface="Arial" panose="020B0604020202020204" pitchFamily="34" charset="0"/>
                <a:cs typeface="Arial" panose="020B0604020202020204" pitchFamily="34" charset="0"/>
              </a:rPr>
              <a:t>Stem </a:t>
            </a:r>
            <a:r>
              <a:rPr lang="en-GB" sz="4000" b="1" dirty="0" err="1">
                <a:latin typeface="Arial" panose="020B0604020202020204" pitchFamily="34" charset="0"/>
                <a:cs typeface="Arial" panose="020B0604020202020204" pitchFamily="34" charset="0"/>
              </a:rPr>
              <a:t>på</a:t>
            </a:r>
            <a:r>
              <a:rPr lang="en-GB" sz="4000" b="1" dirty="0">
                <a:latin typeface="Arial" panose="020B0604020202020204" pitchFamily="34" charset="0"/>
                <a:cs typeface="Arial" panose="020B0604020202020204" pitchFamily="34" charset="0"/>
              </a:rPr>
              <a:t> det du </a:t>
            </a:r>
            <a:r>
              <a:rPr lang="en-GB" sz="4000" b="1" dirty="0" err="1">
                <a:latin typeface="Arial" panose="020B0604020202020204" pitchFamily="34" charset="0"/>
                <a:cs typeface="Arial" panose="020B0604020202020204" pitchFamily="34" charset="0"/>
              </a:rPr>
              <a:t>mener</a:t>
            </a:r>
            <a:r>
              <a:rPr lang="en-GB" sz="4000" b="1" dirty="0">
                <a:latin typeface="Arial" panose="020B0604020202020204" pitchFamily="34" charset="0"/>
                <a:cs typeface="Arial" panose="020B0604020202020204" pitchFamily="34" charset="0"/>
              </a:rPr>
              <a:t> er </a:t>
            </a:r>
            <a:r>
              <a:rPr lang="en-GB" sz="4000" b="1" dirty="0" err="1">
                <a:latin typeface="Arial" panose="020B0604020202020204" pitchFamily="34" charset="0"/>
                <a:cs typeface="Arial" panose="020B0604020202020204" pitchFamily="34" charset="0"/>
              </a:rPr>
              <a:t>rigtigt</a:t>
            </a:r>
            <a:r>
              <a:rPr lang="en-GB" sz="4000" dirty="0">
                <a:latin typeface="Arial" panose="020B0604020202020204" pitchFamily="34" charset="0"/>
                <a:cs typeface="Arial" panose="020B0604020202020204" pitchFamily="34" charset="0"/>
              </a:rPr>
              <a:t>:</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1. </a:t>
            </a:r>
            <a:r>
              <a:rPr lang="en-GB" sz="4000" dirty="0" err="1">
                <a:latin typeface="Arial" panose="020B0604020202020204" pitchFamily="34" charset="0"/>
                <a:cs typeface="Arial" panose="020B0604020202020204" pitchFamily="34" charset="0"/>
              </a:rPr>
              <a:t>Hvad</a:t>
            </a:r>
            <a:r>
              <a:rPr lang="en-GB" sz="4000" dirty="0">
                <a:latin typeface="Arial" panose="020B0604020202020204" pitchFamily="34" charset="0"/>
                <a:cs typeface="Arial" panose="020B0604020202020204" pitchFamily="34" charset="0"/>
              </a:rPr>
              <a:t> </a:t>
            </a:r>
            <a:r>
              <a:rPr lang="en-GB" sz="4000" dirty="0" err="1">
                <a:latin typeface="Arial" panose="020B0604020202020204" pitchFamily="34" charset="0"/>
                <a:cs typeface="Arial" panose="020B0604020202020204" pitchFamily="34" charset="0"/>
              </a:rPr>
              <a:t>betyder</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Bedst</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før</a:t>
            </a:r>
            <a:r>
              <a:rPr lang="en-GB" sz="40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086882"/>
            <a:ext cx="7089321" cy="3453947"/>
          </a:xfrm>
        </p:spPr>
        <p:txBody>
          <a:bodyPr>
            <a:normAutofit/>
          </a:bodyPr>
          <a:lstStyle/>
          <a:p>
            <a:pPr marL="228600" lvl="0" indent="-228600">
              <a:buFont typeface="+mj-lt"/>
              <a:buAutoNum type="alphaLcParenR"/>
            </a:pPr>
            <a:r>
              <a:rPr lang="da-DK" sz="2000" dirty="0"/>
              <a:t> Maden vil være sikker at spise op til denne dato, men bør ikke spises efter</a:t>
            </a:r>
          </a:p>
          <a:p>
            <a:pPr marL="228600" lvl="0" indent="-228600">
              <a:buFont typeface="+mj-lt"/>
              <a:buAutoNum type="alphaLcParenR"/>
            </a:pPr>
            <a:r>
              <a:rPr lang="da-DK" sz="2000" dirty="0"/>
              <a:t> Maden kan godt spises efter denne dato, men den er ikke nødvendigvis stadig af god kvalitet</a:t>
            </a:r>
          </a:p>
          <a:p>
            <a:pPr marL="228600" lvl="0" indent="-228600">
              <a:buFont typeface="+mj-lt"/>
              <a:buAutoNum type="alphaLcParenR"/>
            </a:pPr>
            <a:r>
              <a:rPr lang="da-DK" sz="2000" dirty="0"/>
              <a:t> Det afhænger af fødevaren</a:t>
            </a:r>
          </a:p>
          <a:p>
            <a:pPr marL="228600" lvl="0" indent="-228600">
              <a:buFont typeface="+mj-lt"/>
              <a:buAutoNum type="alphaLcParenR"/>
            </a:pPr>
            <a:r>
              <a:rPr lang="da-DK" sz="2000" dirty="0"/>
              <a:t> Ingen af disse</a:t>
            </a:r>
          </a:p>
          <a:p>
            <a:pPr marL="228600" lvl="0" indent="-228600">
              <a:buFont typeface="+mj-lt"/>
              <a:buAutoNum type="alphaLcParenR"/>
            </a:pPr>
            <a:r>
              <a:rPr lang="da-DK" sz="2000" dirty="0"/>
              <a:t> Ved ikke</a:t>
            </a:r>
          </a:p>
        </p:txBody>
      </p:sp>
    </p:spTree>
    <p:extLst>
      <p:ext uri="{BB962C8B-B14F-4D97-AF65-F5344CB8AC3E}">
        <p14:creationId xmlns:p14="http://schemas.microsoft.com/office/powerpoint/2010/main" val="339331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BF5A8-199D-4982-867A-80692EE0D00D}"/>
              </a:ext>
            </a:extLst>
          </p:cNvPr>
          <p:cNvSpPr>
            <a:spLocks noGrp="1"/>
          </p:cNvSpPr>
          <p:nvPr>
            <p:ph type="title"/>
          </p:nvPr>
        </p:nvSpPr>
        <p:spPr>
          <a:xfrm>
            <a:off x="628650" y="261257"/>
            <a:ext cx="7886700" cy="1995490"/>
          </a:xfrm>
        </p:spPr>
        <p:txBody>
          <a:bodyPr/>
          <a:lstStyle/>
          <a:p>
            <a:r>
              <a:rPr lang="en-GB" sz="4000" dirty="0">
                <a:latin typeface="Arial" panose="020B0604020202020204" pitchFamily="34" charset="0"/>
                <a:cs typeface="Arial" panose="020B0604020202020204" pitchFamily="34" charset="0"/>
              </a:rPr>
              <a:t>Stem </a:t>
            </a:r>
            <a:r>
              <a:rPr lang="en-GB" sz="4000" dirty="0" err="1">
                <a:latin typeface="Arial" panose="020B0604020202020204" pitchFamily="34" charset="0"/>
                <a:cs typeface="Arial" panose="020B0604020202020204" pitchFamily="34" charset="0"/>
              </a:rPr>
              <a:t>på</a:t>
            </a:r>
            <a:r>
              <a:rPr lang="en-GB" sz="4000" dirty="0">
                <a:latin typeface="Arial" panose="020B0604020202020204" pitchFamily="34" charset="0"/>
                <a:cs typeface="Arial" panose="020B0604020202020204" pitchFamily="34" charset="0"/>
              </a:rPr>
              <a:t> det du </a:t>
            </a:r>
            <a:r>
              <a:rPr lang="en-GB" sz="4000" dirty="0" err="1">
                <a:latin typeface="Arial" panose="020B0604020202020204" pitchFamily="34" charset="0"/>
                <a:cs typeface="Arial" panose="020B0604020202020204" pitchFamily="34" charset="0"/>
              </a:rPr>
              <a:t>mener</a:t>
            </a:r>
            <a:r>
              <a:rPr lang="en-GB" sz="4000" dirty="0">
                <a:latin typeface="Arial" panose="020B0604020202020204" pitchFamily="34" charset="0"/>
                <a:cs typeface="Arial" panose="020B0604020202020204" pitchFamily="34" charset="0"/>
              </a:rPr>
              <a:t> er </a:t>
            </a:r>
            <a:r>
              <a:rPr lang="en-GB" sz="4000" dirty="0" err="1">
                <a:latin typeface="Arial" panose="020B0604020202020204" pitchFamily="34" charset="0"/>
                <a:cs typeface="Arial" panose="020B0604020202020204" pitchFamily="34" charset="0"/>
              </a:rPr>
              <a:t>rigtigt</a:t>
            </a:r>
            <a:r>
              <a:rPr lang="en-GB" sz="4000" dirty="0">
                <a:latin typeface="Arial" panose="020B0604020202020204" pitchFamily="34" charset="0"/>
                <a:cs typeface="Arial" panose="020B0604020202020204" pitchFamily="34" charset="0"/>
              </a:rPr>
              <a:t>:</a:t>
            </a:r>
            <a:br>
              <a:rPr lang="en-GB" sz="4000" b="1" dirty="0">
                <a:latin typeface="Arial" panose="020B0604020202020204" pitchFamily="34" charset="0"/>
                <a:cs typeface="Arial" panose="020B0604020202020204" pitchFamily="34" charset="0"/>
              </a:rPr>
            </a:br>
            <a:br>
              <a:rPr lang="en-GB" sz="4000" b="1" dirty="0">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rPr>
              <a:t>2. </a:t>
            </a:r>
            <a:r>
              <a:rPr lang="en-GB" sz="4000" b="1" dirty="0" err="1">
                <a:latin typeface="Arial" panose="020B0604020202020204" pitchFamily="34" charset="0"/>
                <a:cs typeface="Arial" panose="020B0604020202020204" pitchFamily="34" charset="0"/>
              </a:rPr>
              <a:t>Hvad</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betyder</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Sidste</a:t>
            </a:r>
            <a:r>
              <a:rPr lang="en-GB" sz="4000" b="1" dirty="0">
                <a:latin typeface="Arial" panose="020B0604020202020204" pitchFamily="34" charset="0"/>
                <a:cs typeface="Arial" panose="020B0604020202020204" pitchFamily="34" charset="0"/>
              </a:rPr>
              <a:t> </a:t>
            </a:r>
            <a:r>
              <a:rPr lang="en-GB" sz="4000" b="1" dirty="0" err="1">
                <a:latin typeface="Arial" panose="020B0604020202020204" pitchFamily="34" charset="0"/>
                <a:cs typeface="Arial" panose="020B0604020202020204" pitchFamily="34" charset="0"/>
              </a:rPr>
              <a:t>anvendelsesdato</a:t>
            </a:r>
            <a:r>
              <a:rPr lang="en-GB" sz="4000"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F9B33EA-DF25-4404-9340-DA1BE61B6E6F}"/>
              </a:ext>
            </a:extLst>
          </p:cNvPr>
          <p:cNvSpPr>
            <a:spLocks noGrp="1"/>
          </p:cNvSpPr>
          <p:nvPr>
            <p:ph idx="1"/>
          </p:nvPr>
        </p:nvSpPr>
        <p:spPr>
          <a:xfrm>
            <a:off x="628650" y="2529119"/>
            <a:ext cx="7886700" cy="3475718"/>
          </a:xfrm>
        </p:spPr>
        <p:txBody>
          <a:bodyPr>
            <a:normAutofit/>
          </a:bodyPr>
          <a:lstStyle/>
          <a:p>
            <a:pPr marL="457200" lvl="0" indent="-457200">
              <a:buFont typeface="+mj-lt"/>
              <a:buAutoNum type="alphaLcParenR"/>
            </a:pPr>
            <a:r>
              <a:rPr lang="da-DK" sz="2000" dirty="0"/>
              <a:t>Maden vil være sikker at spise op til denne dato, men bør ikke spises efter</a:t>
            </a:r>
          </a:p>
          <a:p>
            <a:pPr marL="457200" lvl="0" indent="-457200">
              <a:buFont typeface="+mj-lt"/>
              <a:buAutoNum type="alphaLcParenR"/>
            </a:pPr>
            <a:r>
              <a:rPr lang="da-DK" sz="2000" dirty="0"/>
              <a:t>Maden kan godt spises efter denne dato, men den er ikke nødvendigvis stadig af god kvalitet</a:t>
            </a:r>
          </a:p>
          <a:p>
            <a:pPr marL="457200" lvl="0" indent="-457200">
              <a:buFont typeface="+mj-lt"/>
              <a:buAutoNum type="alphaLcParenR"/>
            </a:pPr>
            <a:r>
              <a:rPr lang="da-DK" sz="2000" dirty="0"/>
              <a:t>Det afhænger af fødevaren</a:t>
            </a:r>
          </a:p>
          <a:p>
            <a:pPr marL="457200" lvl="0" indent="-457200">
              <a:buFont typeface="+mj-lt"/>
              <a:buAutoNum type="alphaLcParenR"/>
            </a:pPr>
            <a:r>
              <a:rPr lang="da-DK" sz="2000" dirty="0"/>
              <a:t>Ingen af disse</a:t>
            </a:r>
          </a:p>
          <a:p>
            <a:pPr marL="457200" lvl="0" indent="-457200">
              <a:buFont typeface="+mj-lt"/>
              <a:buAutoNum type="alphaLcParenR"/>
            </a:pPr>
            <a:r>
              <a:rPr lang="da-DK" sz="2000" dirty="0"/>
              <a:t>Ved ikke</a:t>
            </a:r>
          </a:p>
        </p:txBody>
      </p:sp>
    </p:spTree>
    <p:extLst>
      <p:ext uri="{BB962C8B-B14F-4D97-AF65-F5344CB8AC3E}">
        <p14:creationId xmlns:p14="http://schemas.microsoft.com/office/powerpoint/2010/main" val="2933165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CB73-5594-4803-8F46-2DEB9E9ECC82}"/>
              </a:ext>
            </a:extLst>
          </p:cNvPr>
          <p:cNvSpPr>
            <a:spLocks noGrp="1"/>
          </p:cNvSpPr>
          <p:nvPr>
            <p:ph type="title"/>
          </p:nvPr>
        </p:nvSpPr>
        <p:spPr>
          <a:xfrm>
            <a:off x="561538" y="281948"/>
            <a:ext cx="7886700" cy="1325563"/>
          </a:xfrm>
        </p:spPr>
        <p:txBody>
          <a:bodyPr/>
          <a:lstStyle/>
          <a:p>
            <a:r>
              <a:rPr lang="en-GB" sz="4000" dirty="0" err="1">
                <a:solidFill>
                  <a:srgbClr val="05717D"/>
                </a:solidFill>
                <a:latin typeface="Arial" panose="020B0604020202020204" pitchFamily="34" charset="0"/>
                <a:cs typeface="Arial" panose="020B0604020202020204" pitchFamily="34" charset="0"/>
              </a:rPr>
              <a:t>Hvad</a:t>
            </a:r>
            <a:r>
              <a:rPr lang="en-GB" sz="4000"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er</a:t>
            </a:r>
            <a:r>
              <a:rPr lang="en-GB" sz="4000" dirty="0">
                <a:solidFill>
                  <a:srgbClr val="05717D"/>
                </a:solidFill>
                <a:latin typeface="Arial" panose="020B0604020202020204" pitchFamily="34" charset="0"/>
                <a:cs typeface="Arial" panose="020B0604020202020204" pitchFamily="34" charset="0"/>
              </a:rPr>
              <a:t> den </a:t>
            </a:r>
            <a:r>
              <a:rPr lang="en-GB" sz="4000" dirty="0" err="1">
                <a:solidFill>
                  <a:srgbClr val="05717D"/>
                </a:solidFill>
                <a:latin typeface="Arial" panose="020B0604020202020204" pitchFamily="34" charset="0"/>
                <a:cs typeface="Arial" panose="020B0604020202020204" pitchFamily="34" charset="0"/>
              </a:rPr>
              <a:t>rette</a:t>
            </a:r>
            <a:r>
              <a:rPr lang="en-GB" sz="4000" dirty="0">
                <a:solidFill>
                  <a:srgbClr val="05717D"/>
                </a:solidFill>
                <a:latin typeface="Arial" panose="020B0604020202020204" pitchFamily="34" charset="0"/>
                <a:cs typeface="Arial" panose="020B0604020202020204" pitchFamily="34" charset="0"/>
              </a:rPr>
              <a:t> </a:t>
            </a:r>
            <a:r>
              <a:rPr lang="en-GB" sz="4000" b="1" dirty="0">
                <a:solidFill>
                  <a:srgbClr val="05717D"/>
                </a:solidFill>
                <a:latin typeface="Arial" panose="020B0604020202020204" pitchFamily="34" charset="0"/>
                <a:cs typeface="Arial" panose="020B0604020202020204" pitchFamily="34" charset="0"/>
              </a:rPr>
              <a:t>definition?</a:t>
            </a:r>
          </a:p>
        </p:txBody>
      </p:sp>
      <p:sp>
        <p:nvSpPr>
          <p:cNvPr id="8" name="TextBox 7">
            <a:extLst>
              <a:ext uri="{FF2B5EF4-FFF2-40B4-BE49-F238E27FC236}">
                <a16:creationId xmlns:a16="http://schemas.microsoft.com/office/drawing/2014/main" id="{01962A35-C69E-4E74-BA54-BA620E8BB20C}"/>
              </a:ext>
            </a:extLst>
          </p:cNvPr>
          <p:cNvSpPr txBox="1"/>
          <p:nvPr/>
        </p:nvSpPr>
        <p:spPr>
          <a:xfrm>
            <a:off x="561538" y="5329071"/>
            <a:ext cx="8003622" cy="1015663"/>
          </a:xfrm>
          <a:prstGeom prst="rect">
            <a:avLst/>
          </a:prstGeom>
          <a:noFill/>
          <a:ln>
            <a:solidFill>
              <a:srgbClr val="05717D"/>
            </a:solidFill>
          </a:ln>
        </p:spPr>
        <p:txBody>
          <a:bodyPr wrap="square" rtlCol="0">
            <a:spAutoFit/>
          </a:bodyPr>
          <a:lstStyle/>
          <a:p>
            <a:r>
              <a:rPr lang="da-DK" sz="2000" dirty="0"/>
              <a:t>Efter at have set videoen, skal I færdiggøre arbejdsarket:</a:t>
            </a:r>
          </a:p>
          <a:p>
            <a:pPr marL="342900" lvl="0" indent="-342900">
              <a:buFont typeface="Arial" panose="020B0604020202020204" pitchFamily="34" charset="0"/>
              <a:buChar char="•"/>
            </a:pPr>
            <a:r>
              <a:rPr lang="da-DK" sz="2000" dirty="0"/>
              <a:t>Hvad er definitionerne af ”bedst før” og ”sidste anvendelsesdato”?</a:t>
            </a:r>
          </a:p>
          <a:p>
            <a:pPr marL="342900" lvl="0" indent="-342900">
              <a:buFont typeface="Arial" panose="020B0604020202020204" pitchFamily="34" charset="0"/>
              <a:buChar char="•"/>
            </a:pPr>
            <a:r>
              <a:rPr lang="da-DK" sz="2000" dirty="0"/>
              <a:t>Hvad betyder fødevaresikkerhed og fødevarekvalitet?</a:t>
            </a:r>
          </a:p>
        </p:txBody>
      </p:sp>
      <p:pic>
        <p:nvPicPr>
          <p:cNvPr id="6" name="Online Media 5">
            <a:hlinkClick r:id="" action="ppaction://media"/>
            <a:extLst>
              <a:ext uri="{FF2B5EF4-FFF2-40B4-BE49-F238E27FC236}">
                <a16:creationId xmlns:a16="http://schemas.microsoft.com/office/drawing/2014/main" id="{01CC718E-CD54-491E-B1D9-3315046DCDE1}"/>
              </a:ex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1119187" y="1069975"/>
            <a:ext cx="6905625" cy="3884414"/>
          </a:xfrm>
          <a:prstGeom prst="rect">
            <a:avLst/>
          </a:prstGeom>
        </p:spPr>
      </p:pic>
    </p:spTree>
    <p:extLst>
      <p:ext uri="{BB962C8B-B14F-4D97-AF65-F5344CB8AC3E}">
        <p14:creationId xmlns:p14="http://schemas.microsoft.com/office/powerpoint/2010/main" val="96054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8EFD-7B73-4A01-84A9-4FB75A2C3E6F}"/>
              </a:ext>
            </a:extLst>
          </p:cNvPr>
          <p:cNvSpPr>
            <a:spLocks noGrp="1"/>
          </p:cNvSpPr>
          <p:nvPr>
            <p:ph type="title"/>
          </p:nvPr>
        </p:nvSpPr>
        <p:spPr>
          <a:xfrm>
            <a:off x="494427" y="323181"/>
            <a:ext cx="7886700" cy="1325563"/>
          </a:xfrm>
        </p:spPr>
        <p:txBody>
          <a:bodyPr/>
          <a:lstStyle/>
          <a:p>
            <a:r>
              <a:rPr lang="en-GB" sz="4000" b="1" dirty="0" err="1">
                <a:solidFill>
                  <a:srgbClr val="05717D"/>
                </a:solidFill>
                <a:latin typeface="Arial" panose="020B0604020202020204" pitchFamily="34" charset="0"/>
                <a:cs typeface="Arial" panose="020B0604020202020204" pitchFamily="34" charset="0"/>
              </a:rPr>
              <a:t>Hvad</a:t>
            </a:r>
            <a:r>
              <a:rPr lang="en-GB" sz="4000" b="1"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sker</a:t>
            </a:r>
            <a:r>
              <a:rPr lang="en-GB" sz="4000" b="1" dirty="0">
                <a:solidFill>
                  <a:srgbClr val="05717D"/>
                </a:solidFill>
                <a:latin typeface="Arial" panose="020B0604020202020204" pitchFamily="34" charset="0"/>
                <a:cs typeface="Arial" panose="020B0604020202020204" pitchFamily="34" charset="0"/>
              </a:rPr>
              <a:t> der, </a:t>
            </a:r>
            <a:r>
              <a:rPr lang="en-GB" sz="4000" b="1" dirty="0" err="1">
                <a:solidFill>
                  <a:srgbClr val="05717D"/>
                </a:solidFill>
                <a:latin typeface="Arial" panose="020B0604020202020204" pitchFamily="34" charset="0"/>
                <a:cs typeface="Arial" panose="020B0604020202020204" pitchFamily="34" charset="0"/>
              </a:rPr>
              <a:t>hvis</a:t>
            </a:r>
            <a:r>
              <a:rPr lang="en-GB" sz="4000" b="1" dirty="0">
                <a:solidFill>
                  <a:srgbClr val="05717D"/>
                </a:solidFill>
                <a:latin typeface="Arial" panose="020B0604020202020204" pitchFamily="34" charset="0"/>
                <a:cs typeface="Arial" panose="020B0604020202020204" pitchFamily="34" charset="0"/>
              </a:rPr>
              <a:t> man </a:t>
            </a:r>
            <a:r>
              <a:rPr lang="en-GB" sz="4000" b="1" dirty="0" err="1">
                <a:solidFill>
                  <a:srgbClr val="05717D"/>
                </a:solidFill>
                <a:latin typeface="Arial" panose="020B0604020202020204" pitchFamily="34" charset="0"/>
                <a:cs typeface="Arial" panose="020B0604020202020204" pitchFamily="34" charset="0"/>
              </a:rPr>
              <a:t>ikke</a:t>
            </a:r>
            <a:r>
              <a:rPr lang="en-GB" sz="4000" b="1" dirty="0">
                <a:solidFill>
                  <a:srgbClr val="05717D"/>
                </a:solidFill>
                <a:latin typeface="Arial" panose="020B0604020202020204" pitchFamily="34" charset="0"/>
                <a:cs typeface="Arial" panose="020B0604020202020204" pitchFamily="34" charset="0"/>
              </a:rPr>
              <a:t> </a:t>
            </a:r>
            <a:r>
              <a:rPr lang="en-GB" sz="4000" b="1" dirty="0" err="1">
                <a:solidFill>
                  <a:srgbClr val="05717D"/>
                </a:solidFill>
                <a:latin typeface="Arial" panose="020B0604020202020204" pitchFamily="34" charset="0"/>
                <a:cs typeface="Arial" panose="020B0604020202020204" pitchFamily="34" charset="0"/>
              </a:rPr>
              <a:t>følger</a:t>
            </a:r>
            <a:r>
              <a:rPr lang="en-GB" sz="4000" b="1"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dato</a:t>
            </a:r>
            <a:r>
              <a:rPr lang="en-GB" sz="4000" b="1" dirty="0" err="1">
                <a:solidFill>
                  <a:srgbClr val="05717D"/>
                </a:solidFill>
                <a:latin typeface="Arial" panose="020B0604020202020204" pitchFamily="34" charset="0"/>
                <a:cs typeface="Arial" panose="020B0604020202020204" pitchFamily="34" charset="0"/>
              </a:rPr>
              <a:t>mærkningen</a:t>
            </a:r>
            <a:r>
              <a:rPr lang="en-GB" sz="4000" b="1" dirty="0">
                <a:solidFill>
                  <a:srgbClr val="05717D"/>
                </a:solidFill>
                <a:latin typeface="Arial" panose="020B0604020202020204" pitchFamily="34" charset="0"/>
                <a:cs typeface="Arial" panose="020B0604020202020204" pitchFamily="34" charset="0"/>
              </a:rPr>
              <a:t>?</a:t>
            </a:r>
          </a:p>
        </p:txBody>
      </p:sp>
      <p:pic>
        <p:nvPicPr>
          <p:cNvPr id="2050" name="Picture 2">
            <a:extLst>
              <a:ext uri="{FF2B5EF4-FFF2-40B4-BE49-F238E27FC236}">
                <a16:creationId xmlns:a16="http://schemas.microsoft.com/office/drawing/2014/main" id="{37FC3712-F3E1-4B2B-B927-9A8431F0147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721" y="4074409"/>
            <a:ext cx="3717819" cy="24604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8552C08-DD21-4596-900C-B5D065804F11}"/>
              </a:ext>
            </a:extLst>
          </p:cNvPr>
          <p:cNvSpPr/>
          <p:nvPr/>
        </p:nvSpPr>
        <p:spPr>
          <a:xfrm>
            <a:off x="234500" y="1582341"/>
            <a:ext cx="8406554" cy="1692771"/>
          </a:xfrm>
          <a:prstGeom prst="rect">
            <a:avLst/>
          </a:prstGeom>
        </p:spPr>
        <p:txBody>
          <a:bodyPr wrap="square">
            <a:spAutoFit/>
          </a:bodyPr>
          <a:lstStyle/>
          <a:p>
            <a:r>
              <a:rPr lang="en-GB" sz="2400" b="1" dirty="0" err="1"/>
              <a:t>Diskuter</a:t>
            </a:r>
            <a:r>
              <a:rPr lang="en-GB" sz="2400" b="1" dirty="0"/>
              <a:t> </a:t>
            </a:r>
            <a:r>
              <a:rPr lang="en-GB" sz="2400" b="1" dirty="0" err="1"/>
              <a:t>i</a:t>
            </a:r>
            <a:r>
              <a:rPr lang="en-GB" sz="2400" b="1" dirty="0"/>
              <a:t> par </a:t>
            </a:r>
            <a:r>
              <a:rPr lang="en-GB" sz="2400" b="1" dirty="0" err="1"/>
              <a:t>og</a:t>
            </a:r>
            <a:r>
              <a:rPr lang="en-GB" sz="2400" b="1" dirty="0"/>
              <a:t> </a:t>
            </a:r>
            <a:r>
              <a:rPr lang="en-GB" sz="2400" b="1" dirty="0" err="1"/>
              <a:t>derefter</a:t>
            </a:r>
            <a:r>
              <a:rPr lang="en-GB" sz="2400" b="1" dirty="0"/>
              <a:t> hele </a:t>
            </a:r>
            <a:r>
              <a:rPr lang="en-GB" sz="2400" b="1" dirty="0" err="1"/>
              <a:t>klassen</a:t>
            </a:r>
            <a:r>
              <a:rPr lang="en-GB" sz="2400" b="1" dirty="0"/>
              <a:t>:</a:t>
            </a:r>
          </a:p>
          <a:p>
            <a:pPr marL="342900" lvl="0" indent="-342900">
              <a:buFont typeface="Arial" panose="020B0604020202020204" pitchFamily="34" charset="0"/>
              <a:buChar char="•"/>
            </a:pPr>
            <a:r>
              <a:rPr lang="da-DK" sz="2000" dirty="0"/>
              <a:t>Er der nogle konsekvenser ved at spise mad, der har et ”sidste anvendelsesdato”-mærke efter sidste dato?</a:t>
            </a:r>
          </a:p>
          <a:p>
            <a:pPr marL="342900" lvl="0" indent="-342900">
              <a:buFont typeface="Arial" panose="020B0604020202020204" pitchFamily="34" charset="0"/>
              <a:buChar char="•"/>
            </a:pPr>
            <a:r>
              <a:rPr lang="da-DK" sz="2000" dirty="0"/>
              <a:t>Er der nogle konsekvenser ved at spise mad, der har et ”bedst før”-mærke efter sidste dato?</a:t>
            </a:r>
          </a:p>
        </p:txBody>
      </p:sp>
      <p:sp>
        <p:nvSpPr>
          <p:cNvPr id="6" name="Rectangle 5">
            <a:extLst>
              <a:ext uri="{FF2B5EF4-FFF2-40B4-BE49-F238E27FC236}">
                <a16:creationId xmlns:a16="http://schemas.microsoft.com/office/drawing/2014/main" id="{DE742341-AEE9-4ADA-B599-D17238D0C668}"/>
              </a:ext>
            </a:extLst>
          </p:cNvPr>
          <p:cNvSpPr/>
          <p:nvPr/>
        </p:nvSpPr>
        <p:spPr>
          <a:xfrm>
            <a:off x="126459" y="3870128"/>
            <a:ext cx="5056703" cy="1977464"/>
          </a:xfrm>
          <a:prstGeom prst="rect">
            <a:avLst/>
          </a:prstGeom>
        </p:spPr>
        <p:txBody>
          <a:bodyPr wrap="square">
            <a:spAutoFit/>
          </a:bodyPr>
          <a:lstStyle/>
          <a:p>
            <a:pPr lvl="1"/>
            <a:r>
              <a:rPr lang="en-GB" sz="2250" b="1" dirty="0"/>
              <a:t>Stem </a:t>
            </a:r>
            <a:r>
              <a:rPr lang="en-GB" sz="2250" b="1" dirty="0" err="1"/>
              <a:t>i</a:t>
            </a:r>
            <a:r>
              <a:rPr lang="en-GB" sz="2250" b="1" dirty="0"/>
              <a:t> </a:t>
            </a:r>
            <a:r>
              <a:rPr lang="en-GB" sz="2250" b="1" dirty="0" err="1"/>
              <a:t>klassen</a:t>
            </a:r>
            <a:r>
              <a:rPr lang="en-GB" sz="2250" b="1" dirty="0"/>
              <a:t>:</a:t>
            </a:r>
            <a:endParaRPr lang="en-GB" sz="2000" b="1" dirty="0"/>
          </a:p>
          <a:p>
            <a:pPr marL="342900" lvl="0" indent="-342900">
              <a:buFont typeface="Arial" panose="020B0604020202020204" pitchFamily="34" charset="0"/>
              <a:buChar char="•"/>
            </a:pPr>
            <a:r>
              <a:rPr lang="da-DK" sz="2000" dirty="0"/>
              <a:t>Ville du smide mad ud med et ”bedst før”-mærke efter sidste dato?</a:t>
            </a:r>
          </a:p>
          <a:p>
            <a:pPr marL="342900" lvl="0" indent="-342900">
              <a:buFont typeface="Arial" panose="020B0604020202020204" pitchFamily="34" charset="0"/>
              <a:buChar char="•"/>
            </a:pPr>
            <a:r>
              <a:rPr lang="da-DK" sz="2000" dirty="0"/>
              <a:t>Ville du smide mad ud med et ”sidste anvendelsesdato”-mærke efter sidste dato?</a:t>
            </a:r>
          </a:p>
        </p:txBody>
      </p:sp>
    </p:spTree>
    <p:extLst>
      <p:ext uri="{BB962C8B-B14F-4D97-AF65-F5344CB8AC3E}">
        <p14:creationId xmlns:p14="http://schemas.microsoft.com/office/powerpoint/2010/main" val="317657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F8E64-C8D9-42F0-9801-60FEED4E93E3}"/>
              </a:ext>
            </a:extLst>
          </p:cNvPr>
          <p:cNvSpPr>
            <a:spLocks noGrp="1"/>
          </p:cNvSpPr>
          <p:nvPr>
            <p:ph type="title"/>
          </p:nvPr>
        </p:nvSpPr>
        <p:spPr>
          <a:xfrm>
            <a:off x="431596" y="226739"/>
            <a:ext cx="7886700" cy="1325563"/>
          </a:xfrm>
        </p:spPr>
        <p:txBody>
          <a:bodyPr/>
          <a:lstStyle/>
          <a:p>
            <a:r>
              <a:rPr lang="en-GB" sz="4000" b="1" dirty="0" err="1">
                <a:solidFill>
                  <a:srgbClr val="05717D"/>
                </a:solidFill>
                <a:latin typeface="Arial" panose="020B0604020202020204" pitchFamily="34" charset="0"/>
                <a:cs typeface="Arial" panose="020B0604020202020204" pitchFamily="34" charset="0"/>
              </a:rPr>
              <a:t>Madspil</a:t>
            </a:r>
            <a:r>
              <a:rPr lang="en-GB" sz="4000" dirty="0" err="1">
                <a:solidFill>
                  <a:srgbClr val="05717D"/>
                </a:solidFill>
                <a:latin typeface="Arial" panose="020B0604020202020204" pitchFamily="34" charset="0"/>
                <a:cs typeface="Arial" panose="020B0604020202020204" pitchFamily="34" charset="0"/>
              </a:rPr>
              <a:t>d</a:t>
            </a:r>
            <a:r>
              <a:rPr lang="en-GB" sz="4000"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er</a:t>
            </a:r>
            <a:r>
              <a:rPr lang="en-GB" sz="4000"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en</a:t>
            </a:r>
            <a:r>
              <a:rPr lang="en-GB" sz="4000" dirty="0">
                <a:solidFill>
                  <a:srgbClr val="05717D"/>
                </a:solidFill>
                <a:latin typeface="Arial" panose="020B0604020202020204" pitchFamily="34" charset="0"/>
                <a:cs typeface="Arial" panose="020B0604020202020204" pitchFamily="34" charset="0"/>
              </a:rPr>
              <a:t> </a:t>
            </a:r>
            <a:r>
              <a:rPr lang="en-GB" sz="4000" dirty="0" err="1">
                <a:solidFill>
                  <a:srgbClr val="05717D"/>
                </a:solidFill>
                <a:latin typeface="Arial" panose="020B0604020202020204" pitchFamily="34" charset="0"/>
                <a:cs typeface="Arial" panose="020B0604020202020204" pitchFamily="34" charset="0"/>
              </a:rPr>
              <a:t>udfordring</a:t>
            </a:r>
            <a:endParaRPr lang="en-GB" sz="4000" b="1" dirty="0">
              <a:solidFill>
                <a:srgbClr val="05717D"/>
              </a:solidFill>
              <a:latin typeface="Arial" panose="020B0604020202020204" pitchFamily="34" charset="0"/>
              <a:cs typeface="Arial" panose="020B0604020202020204" pitchFamily="34" charset="0"/>
            </a:endParaRPr>
          </a:p>
        </p:txBody>
      </p:sp>
      <p:pic>
        <p:nvPicPr>
          <p:cNvPr id="5" name="Online Media 4">
            <a:hlinkClick r:id="" action="ppaction://media"/>
            <a:extLst>
              <a:ext uri="{FF2B5EF4-FFF2-40B4-BE49-F238E27FC236}">
                <a16:creationId xmlns:a16="http://schemas.microsoft.com/office/drawing/2014/main" id="{76838A07-8863-4F44-867A-F5BE27439C3C}"/>
              </a:ext>
              <a:ext uri="{C183D7F6-B498-43B3-948B-1728B52AA6E4}">
                <adec:decorative xmlns:adec="http://schemas.microsoft.com/office/drawing/2017/decorative" val="1"/>
              </a:ext>
            </a:extLst>
          </p:cNvPr>
          <p:cNvPicPr>
            <a:picLocks noGrp="1" noRot="1" noChangeAspect="1"/>
          </p:cNvPicPr>
          <p:nvPr>
            <p:ph idx="1"/>
            <a:videoFile r:link="rId1"/>
          </p:nvPr>
        </p:nvPicPr>
        <p:blipFill>
          <a:blip r:embed="rId4"/>
          <a:stretch>
            <a:fillRect/>
          </a:stretch>
        </p:blipFill>
        <p:spPr>
          <a:xfrm>
            <a:off x="1077271" y="989380"/>
            <a:ext cx="6321425" cy="3555802"/>
          </a:xfrm>
          <a:prstGeom prst="rect">
            <a:avLst/>
          </a:prstGeom>
        </p:spPr>
      </p:pic>
      <p:sp>
        <p:nvSpPr>
          <p:cNvPr id="3" name="Rectangle 2">
            <a:extLst>
              <a:ext uri="{FF2B5EF4-FFF2-40B4-BE49-F238E27FC236}">
                <a16:creationId xmlns:a16="http://schemas.microsoft.com/office/drawing/2014/main" id="{12A3A46F-9950-4A7A-A4E3-280DADD59C9A}"/>
              </a:ext>
            </a:extLst>
          </p:cNvPr>
          <p:cNvSpPr/>
          <p:nvPr/>
        </p:nvSpPr>
        <p:spPr>
          <a:xfrm>
            <a:off x="303920" y="4712813"/>
            <a:ext cx="8460701" cy="1769715"/>
          </a:xfrm>
          <a:prstGeom prst="rect">
            <a:avLst/>
          </a:prstGeom>
        </p:spPr>
        <p:txBody>
          <a:bodyPr wrap="square">
            <a:spAutoFit/>
          </a:bodyPr>
          <a:lstStyle/>
          <a:p>
            <a:pPr marL="171450" indent="-171450">
              <a:buFont typeface="Arial" panose="020B0604020202020204" pitchFamily="34" charset="0"/>
              <a:buChar char="•"/>
            </a:pPr>
            <a:r>
              <a:rPr lang="en-GB" sz="2000" dirty="0"/>
              <a:t>I </a:t>
            </a:r>
            <a:r>
              <a:rPr lang="en-GB" sz="2000" dirty="0" err="1"/>
              <a:t>Danmark</a:t>
            </a:r>
            <a:r>
              <a:rPr lang="en-GB" sz="2000" dirty="0"/>
              <a:t> </a:t>
            </a:r>
            <a:r>
              <a:rPr lang="da-DK" sz="2000" dirty="0"/>
              <a:t>koster madspild husholdninger 13,5 milliarder kroner om året inkl. moms og afgifter - madspildet udgør 260.000 ton pr. år.</a:t>
            </a:r>
            <a:endParaRPr lang="en-GB" sz="2000" dirty="0"/>
          </a:p>
          <a:p>
            <a:pPr marL="171450" indent="-171450">
              <a:buFont typeface="Arial" panose="020B0604020202020204" pitchFamily="34" charset="0"/>
              <a:buChar char="•"/>
            </a:pPr>
            <a:r>
              <a:rPr lang="en-GB" sz="2000" dirty="0"/>
              <a:t>Ca. 1/3 </a:t>
            </a:r>
            <a:r>
              <a:rPr lang="en-GB" sz="2000" dirty="0" err="1"/>
              <a:t>af</a:t>
            </a:r>
            <a:r>
              <a:rPr lang="en-GB" sz="2000" dirty="0"/>
              <a:t> </a:t>
            </a:r>
            <a:r>
              <a:rPr lang="en-GB" sz="2000" dirty="0" err="1"/>
              <a:t>verdens</a:t>
            </a:r>
            <a:r>
              <a:rPr lang="en-GB" sz="2000" dirty="0"/>
              <a:t> </a:t>
            </a:r>
            <a:r>
              <a:rPr lang="en-GB" sz="2000" dirty="0" err="1"/>
              <a:t>fødevareproduktion</a:t>
            </a:r>
            <a:r>
              <a:rPr lang="en-GB" sz="2000" dirty="0"/>
              <a:t> </a:t>
            </a:r>
            <a:r>
              <a:rPr lang="en-GB" sz="2000" dirty="0" err="1"/>
              <a:t>går</a:t>
            </a:r>
            <a:r>
              <a:rPr lang="en-GB" sz="2000" dirty="0"/>
              <a:t> </a:t>
            </a:r>
            <a:r>
              <a:rPr lang="en-GB" sz="2000" dirty="0" err="1"/>
              <a:t>tabt</a:t>
            </a:r>
            <a:r>
              <a:rPr lang="en-GB" sz="2000" dirty="0"/>
              <a:t> </a:t>
            </a:r>
            <a:r>
              <a:rPr lang="en-GB" sz="2000" dirty="0" err="1"/>
              <a:t>eller</a:t>
            </a:r>
            <a:r>
              <a:rPr lang="en-GB" sz="2000" dirty="0"/>
              <a:t> </a:t>
            </a:r>
            <a:r>
              <a:rPr lang="en-GB" sz="2000" dirty="0" err="1"/>
              <a:t>bliver</a:t>
            </a:r>
            <a:r>
              <a:rPr lang="en-GB" sz="2000" dirty="0"/>
              <a:t> </a:t>
            </a:r>
            <a:r>
              <a:rPr lang="en-GB" sz="2000" dirty="0" err="1"/>
              <a:t>smidt</a:t>
            </a:r>
            <a:r>
              <a:rPr lang="en-GB" sz="2000" dirty="0"/>
              <a:t> </a:t>
            </a:r>
            <a:r>
              <a:rPr lang="en-GB" sz="2000" dirty="0" err="1"/>
              <a:t>ud</a:t>
            </a:r>
            <a:r>
              <a:rPr lang="en-GB" sz="2000" dirty="0"/>
              <a:t>.</a:t>
            </a:r>
          </a:p>
          <a:p>
            <a:pPr marL="171450" indent="-171450">
              <a:buFont typeface="Arial" panose="020B0604020202020204" pitchFamily="34" charset="0"/>
              <a:buChar char="•"/>
            </a:pPr>
            <a:r>
              <a:rPr lang="da-DK" sz="2000" dirty="0"/>
              <a:t>I 2050 kan jordens befolkning være over 9.5 milliarder</a:t>
            </a:r>
          </a:p>
          <a:p>
            <a:r>
              <a:rPr lang="da-DK" b="1" dirty="0"/>
              <a:t> </a:t>
            </a:r>
            <a:endParaRPr lang="da-DK" dirty="0"/>
          </a:p>
          <a:p>
            <a:r>
              <a:rPr lang="da-DK" sz="2000" b="1" dirty="0"/>
              <a:t>Hvad kan vi som forbrugere gøre for at minimere madspild?</a:t>
            </a:r>
            <a:endParaRPr lang="da-DK" sz="2000" dirty="0"/>
          </a:p>
        </p:txBody>
      </p:sp>
    </p:spTree>
    <p:extLst>
      <p:ext uri="{BB962C8B-B14F-4D97-AF65-F5344CB8AC3E}">
        <p14:creationId xmlns:p14="http://schemas.microsoft.com/office/powerpoint/2010/main" val="189638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57B5-908C-4AB7-A680-3F19D9B55C34}"/>
              </a:ext>
            </a:extLst>
          </p:cNvPr>
          <p:cNvSpPr>
            <a:spLocks noGrp="1"/>
          </p:cNvSpPr>
          <p:nvPr>
            <p:ph type="title"/>
          </p:nvPr>
        </p:nvSpPr>
        <p:spPr>
          <a:xfrm>
            <a:off x="484036" y="236024"/>
            <a:ext cx="8659964" cy="1325563"/>
          </a:xfrm>
        </p:spPr>
        <p:txBody>
          <a:bodyPr/>
          <a:lstStyle/>
          <a:p>
            <a:r>
              <a:rPr lang="en-GB" sz="4000" b="1" dirty="0" err="1">
                <a:solidFill>
                  <a:srgbClr val="1E9399"/>
                </a:solidFill>
                <a:latin typeface="Arial" panose="020B0604020202020204" pitchFamily="34" charset="0"/>
                <a:cs typeface="Arial" panose="020B0604020202020204" pitchFamily="34" charset="0"/>
              </a:rPr>
              <a:t>Mindre</a:t>
            </a:r>
            <a:r>
              <a:rPr lang="en-GB" sz="4000" b="1" dirty="0">
                <a:solidFill>
                  <a:srgbClr val="1E9399"/>
                </a:solidFill>
                <a:latin typeface="Arial" panose="020B0604020202020204" pitchFamily="34" charset="0"/>
                <a:cs typeface="Arial" panose="020B0604020202020204" pitchFamily="34" charset="0"/>
              </a:rPr>
              <a:t> </a:t>
            </a:r>
            <a:r>
              <a:rPr lang="en-GB" sz="4000" b="1" dirty="0" err="1">
                <a:solidFill>
                  <a:srgbClr val="1E9399"/>
                </a:solidFill>
                <a:latin typeface="Arial" panose="020B0604020202020204" pitchFamily="34" charset="0"/>
                <a:cs typeface="Arial" panose="020B0604020202020204" pitchFamily="34" charset="0"/>
              </a:rPr>
              <a:t>madspild</a:t>
            </a:r>
            <a:r>
              <a:rPr lang="en-GB" sz="4000" b="1" dirty="0">
                <a:solidFill>
                  <a:srgbClr val="1E9399"/>
                </a:solidFill>
                <a:latin typeface="Arial" panose="020B0604020202020204" pitchFamily="34" charset="0"/>
                <a:cs typeface="Arial" panose="020B0604020202020204" pitchFamily="34" charset="0"/>
              </a:rPr>
              <a:t> med </a:t>
            </a:r>
            <a:r>
              <a:rPr lang="en-GB" sz="4000" b="1" dirty="0" err="1">
                <a:solidFill>
                  <a:srgbClr val="1E9399"/>
                </a:solidFill>
                <a:latin typeface="Arial" panose="020B0604020202020204" pitchFamily="34" charset="0"/>
                <a:cs typeface="Arial" panose="020B0604020202020204" pitchFamily="34" charset="0"/>
              </a:rPr>
              <a:t>nedfrysning</a:t>
            </a:r>
            <a:endParaRPr lang="en-GB" sz="4000" b="1" dirty="0">
              <a:solidFill>
                <a:srgbClr val="1E9399"/>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06F2979F-C425-4C5D-B54A-F9C49630DF8A}"/>
              </a:ext>
              <a:ext uri="{C183D7F6-B498-43B3-948B-1728B52AA6E4}">
                <adec:decorative xmlns:adec="http://schemas.microsoft.com/office/drawing/2017/decorative" val="1"/>
              </a:ext>
            </a:extLst>
          </p:cNvPr>
          <p:cNvGrpSpPr/>
          <p:nvPr/>
        </p:nvGrpSpPr>
        <p:grpSpPr>
          <a:xfrm>
            <a:off x="5430787" y="1494586"/>
            <a:ext cx="3458242" cy="1760520"/>
            <a:chOff x="5525887" y="1828800"/>
            <a:chExt cx="3306349" cy="1600200"/>
          </a:xfrm>
        </p:grpSpPr>
        <p:pic>
          <p:nvPicPr>
            <p:cNvPr id="5126" name="Picture 6" descr="Image result for suitable for freezing">
              <a:extLst>
                <a:ext uri="{FF2B5EF4-FFF2-40B4-BE49-F238E27FC236}">
                  <a16:creationId xmlns:a16="http://schemas.microsoft.com/office/drawing/2014/main" id="{92865273-628B-41F8-BE6D-2BE867DB99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233"/>
            <a:stretch/>
          </p:blipFill>
          <p:spPr bwMode="auto">
            <a:xfrm>
              <a:off x="5525887" y="1828800"/>
              <a:ext cx="3306349"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ECFFDD1-C06D-4388-8F75-D490823E0733}"/>
                </a:ext>
              </a:extLst>
            </p:cNvPr>
            <p:cNvSpPr/>
            <p:nvPr/>
          </p:nvSpPr>
          <p:spPr>
            <a:xfrm>
              <a:off x="6003203" y="2678534"/>
              <a:ext cx="1988191" cy="750466"/>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Rectangle 4">
            <a:extLst>
              <a:ext uri="{FF2B5EF4-FFF2-40B4-BE49-F238E27FC236}">
                <a16:creationId xmlns:a16="http://schemas.microsoft.com/office/drawing/2014/main" id="{44F8477E-D7F0-4666-BD2E-52D61DC91892}"/>
              </a:ext>
            </a:extLst>
          </p:cNvPr>
          <p:cNvSpPr/>
          <p:nvPr/>
        </p:nvSpPr>
        <p:spPr>
          <a:xfrm>
            <a:off x="106026" y="3665276"/>
            <a:ext cx="8931945" cy="3477875"/>
          </a:xfrm>
          <a:prstGeom prst="rect">
            <a:avLst/>
          </a:prstGeom>
        </p:spPr>
        <p:txBody>
          <a:bodyPr wrap="square">
            <a:spAutoFit/>
          </a:bodyPr>
          <a:lstStyle/>
          <a:p>
            <a:pPr marL="342900" lvl="0" indent="-342900">
              <a:buFont typeface="Arial" panose="020B0604020202020204" pitchFamily="34" charset="0"/>
              <a:buChar char="•"/>
            </a:pPr>
            <a:r>
              <a:rPr lang="da-DK" sz="2000" dirty="0"/>
              <a:t>Hvordan kan du sikre fødevaresikkerheden, når du tør maden op?</a:t>
            </a:r>
          </a:p>
          <a:p>
            <a:endParaRPr lang="en-GB" sz="2000" dirty="0"/>
          </a:p>
          <a:p>
            <a:endParaRPr lang="en-GB" sz="2000" dirty="0"/>
          </a:p>
          <a:p>
            <a:endParaRPr lang="en-GB" sz="2000" dirty="0"/>
          </a:p>
          <a:p>
            <a:endParaRPr lang="en-GB" sz="2000" dirty="0"/>
          </a:p>
          <a:p>
            <a:br>
              <a:rPr lang="en-GB" sz="2000" dirty="0"/>
            </a:br>
            <a:endParaRPr lang="en-GB" sz="2000" dirty="0"/>
          </a:p>
          <a:p>
            <a:pPr marL="342900" lvl="0" indent="-342900">
              <a:buFont typeface="Arial" panose="020B0604020202020204" pitchFamily="34" charset="0"/>
              <a:buChar char="•"/>
            </a:pPr>
            <a:r>
              <a:rPr lang="da-DK" sz="2000" dirty="0"/>
              <a:t>Man bør spise nedfrosne fødevarer indenfor 6 måneder for at undgå spild – det kan stadig være sikkert at spise det, men smagskvaliteten er muligvis forværret. </a:t>
            </a:r>
          </a:p>
          <a:p>
            <a:pPr marL="457200" lvl="1"/>
            <a:endParaRPr lang="en-GB" sz="2000" dirty="0"/>
          </a:p>
        </p:txBody>
      </p:sp>
      <p:sp>
        <p:nvSpPr>
          <p:cNvPr id="7" name="TextBox 6">
            <a:extLst>
              <a:ext uri="{FF2B5EF4-FFF2-40B4-BE49-F238E27FC236}">
                <a16:creationId xmlns:a16="http://schemas.microsoft.com/office/drawing/2014/main" id="{A14AE51D-35AA-4044-A06C-AA1603770CD4}"/>
              </a:ext>
            </a:extLst>
          </p:cNvPr>
          <p:cNvSpPr txBox="1"/>
          <p:nvPr/>
        </p:nvSpPr>
        <p:spPr>
          <a:xfrm>
            <a:off x="33770" y="1054607"/>
            <a:ext cx="5469274" cy="1323439"/>
          </a:xfrm>
          <a:prstGeom prst="rect">
            <a:avLst/>
          </a:prstGeom>
          <a:noFill/>
        </p:spPr>
        <p:txBody>
          <a:bodyPr wrap="square" rtlCol="0">
            <a:spAutoFit/>
          </a:bodyPr>
          <a:lstStyle/>
          <a:p>
            <a:pPr marL="342900" lvl="0" indent="-342900">
              <a:buFont typeface="Arial" panose="020B0604020202020204" pitchFamily="34" charset="0"/>
              <a:buChar char="•"/>
            </a:pPr>
            <a:r>
              <a:rPr lang="da-DK" sz="2000" dirty="0"/>
              <a:t>Tjek datomærkningen og se om fødevaren kan fryses</a:t>
            </a:r>
          </a:p>
          <a:p>
            <a:pPr marL="342900" lvl="0" indent="-342900">
              <a:buFont typeface="Arial" panose="020B0604020202020204" pitchFamily="34" charset="0"/>
              <a:buChar char="•"/>
            </a:pPr>
            <a:r>
              <a:rPr lang="da-DK" sz="2000" dirty="0"/>
              <a:t>Hvordan hjælper nedfrysning med til at holde maden sikker at spise?</a:t>
            </a:r>
          </a:p>
        </p:txBody>
      </p:sp>
      <p:sp>
        <p:nvSpPr>
          <p:cNvPr id="8" name="Rectangle 7">
            <a:extLst>
              <a:ext uri="{FF2B5EF4-FFF2-40B4-BE49-F238E27FC236}">
                <a16:creationId xmlns:a16="http://schemas.microsoft.com/office/drawing/2014/main" id="{92822E33-DA2D-4172-AD48-C76BFF1FA58C}"/>
              </a:ext>
            </a:extLst>
          </p:cNvPr>
          <p:cNvSpPr/>
          <p:nvPr/>
        </p:nvSpPr>
        <p:spPr>
          <a:xfrm>
            <a:off x="275511" y="2432965"/>
            <a:ext cx="4985792" cy="101566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r>
              <a:rPr lang="da-DK" sz="2000" dirty="0"/>
              <a:t>Nedfrysning vil stoppe væksten af mikroorganismer, der kan gøre dig syg, men det slår dem ikke ihjel.</a:t>
            </a:r>
          </a:p>
        </p:txBody>
      </p:sp>
      <p:sp>
        <p:nvSpPr>
          <p:cNvPr id="9" name="Rectangle 8">
            <a:extLst>
              <a:ext uri="{FF2B5EF4-FFF2-40B4-BE49-F238E27FC236}">
                <a16:creationId xmlns:a16="http://schemas.microsoft.com/office/drawing/2014/main" id="{7BA5FA9B-E37A-4737-A1F0-90DD293741CA}"/>
              </a:ext>
            </a:extLst>
          </p:cNvPr>
          <p:cNvSpPr/>
          <p:nvPr/>
        </p:nvSpPr>
        <p:spPr>
          <a:xfrm>
            <a:off x="159869" y="4145580"/>
            <a:ext cx="866663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r>
              <a:rPr lang="da-DK" sz="1800" dirty="0"/>
              <a:t>Nedfrysning bremser mikroorganismernes vækst, men bakterier bliver ikke slået ihjel. Fødevarer skal derfor helst spises indenfor 24 timer efter de er tøet op</a:t>
            </a:r>
          </a:p>
        </p:txBody>
      </p:sp>
      <p:sp>
        <p:nvSpPr>
          <p:cNvPr id="11" name="Rectangle 10">
            <a:extLst>
              <a:ext uri="{FF2B5EF4-FFF2-40B4-BE49-F238E27FC236}">
                <a16:creationId xmlns:a16="http://schemas.microsoft.com/office/drawing/2014/main" id="{FD95CD93-68CC-414C-8457-26150867A6F7}"/>
              </a:ext>
            </a:extLst>
          </p:cNvPr>
          <p:cNvSpPr/>
          <p:nvPr/>
        </p:nvSpPr>
        <p:spPr>
          <a:xfrm>
            <a:off x="159869" y="4963304"/>
            <a:ext cx="8666630"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r>
              <a:rPr lang="da-DK" sz="1800" dirty="0"/>
              <a:t>Tø altid dine fødevarer op i køleskabet, da mikroorganismer vokser ved stuetemperatur</a:t>
            </a:r>
          </a:p>
        </p:txBody>
      </p:sp>
    </p:spTree>
    <p:extLst>
      <p:ext uri="{BB962C8B-B14F-4D97-AF65-F5344CB8AC3E}">
        <p14:creationId xmlns:p14="http://schemas.microsoft.com/office/powerpoint/2010/main" val="22273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consume" id="{A209E806-7918-4DA6-9257-EA7620E65B2E}" vid="{DFD43733-1097-4E47-BAC8-3C1DE5DD03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06E765-5645-4489-949D-7DD357DEAB41}">
  <ds:schemaRefs>
    <ds:schemaRef ds:uri="http://schemas.microsoft.com/sharepoint/v3/contenttype/forms"/>
  </ds:schemaRefs>
</ds:datastoreItem>
</file>

<file path=customXml/itemProps2.xml><?xml version="1.0" encoding="utf-8"?>
<ds:datastoreItem xmlns:ds="http://schemas.openxmlformats.org/officeDocument/2006/customXml" ds:itemID="{53C58393-746C-4CF7-AB15-D4235F0FF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8967BB-EEFE-4F70-BDBB-74BBFF61C2A7}">
  <ds:schemaRef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dcmitype/"/>
    <ds:schemaRef ds:uri="1fb14ad6-309a-489a-a37a-efadb6fb7c1d"/>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safeconsume</Template>
  <TotalTime>1788</TotalTime>
  <Words>1329</Words>
  <Application>Microsoft Office PowerPoint</Application>
  <PresentationFormat>On-screen Show (4:3)</PresentationFormat>
  <Paragraphs>137</Paragraphs>
  <Slides>10</Slides>
  <Notes>8</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Calibri</vt:lpstr>
      <vt:lpstr>Georgia</vt:lpstr>
      <vt:lpstr>Microsoft Sans Serif</vt:lpstr>
      <vt:lpstr>safeconsume</vt:lpstr>
      <vt:lpstr>Photoshop.Image.13</vt:lpstr>
      <vt:lpstr>Fødevarehygiejne &amp; -sikkerhed</vt:lpstr>
      <vt:lpstr>Fødevarehygiejne &amp; -sikkerhed </vt:lpstr>
      <vt:lpstr>Hvilke informationer indeholder fødevareetiketten?</vt:lpstr>
      <vt:lpstr>Stem på det du mener er rigtigt:  1. Hvad betyder ‘Bedst før’?</vt:lpstr>
      <vt:lpstr>Stem på det du mener er rigtigt:  2. Hvad betyder “Sidste anvendelsesdato”?</vt:lpstr>
      <vt:lpstr>Hvad er den rette definition?</vt:lpstr>
      <vt:lpstr>Hvad sker der, hvis man ikke følger datomærkningen?</vt:lpstr>
      <vt:lpstr>Madspild er en udfordring</vt:lpstr>
      <vt:lpstr>Mindre madspild med nedfrysning</vt:lpstr>
      <vt:lpstr>Balancen mellem madspild og fødevarebårne sygdomme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Liam Clayton</cp:lastModifiedBy>
  <cp:revision>85</cp:revision>
  <dcterms:created xsi:type="dcterms:W3CDTF">2019-08-21T07:57:56Z</dcterms:created>
  <dcterms:modified xsi:type="dcterms:W3CDTF">2022-12-09T15:49:06Z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