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7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99CAE2B-2B5A-47A3-B344-C0CE40A909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5E5A28-6D01-46BC-908C-28E94B3B26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CA744-C1E1-4430-9A59-2EA192EFB32C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48AEC48-DFAF-4E63-B6AE-8C8778A7CD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AEC0124-2D43-4F7A-9ACE-613A96434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E9074B-12F3-4C61-972C-C5D9FA4BDF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AB0DFA-FFED-4322-AD28-A2DA7C162F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036CFE-EC78-4F49-ABB9-50BD21919FD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D42749-2371-4DCD-8BD8-57CEF3FB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D4C0-38EB-4209-81F2-E505FB7A6CA5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D6CA30-3FC0-4B50-81A2-7553DDDC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196397-672E-462F-978F-C5B5FC4B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A4233-53AF-4C11-939E-8BE33E0AD80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5195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628401-DF47-4B07-86E0-89ADE9DBA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6CB2-FD23-436F-AF22-3658F03F4B2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498543-D99F-45E8-8C0C-63453EE86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6FF4C9-D189-44C9-88C1-603C1DF1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2BDD-F192-47F1-B920-2437CA0BF963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9774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4F2934-88A3-45CD-B9A0-D2163C6E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817F-B1F4-44A4-8D5A-01090FFD15D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2BE5A4-8C56-4CEF-820B-9D3A8F73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1BF0CB-5FB1-48C1-A764-AD27FE6A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64C3-691C-474B-8FF3-A7F17C5BED43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908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5A1BD2-1687-4523-A8C0-3F6DA46D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EF1D1-B03E-4CF6-B86B-A920297D432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8DF2D-B8FA-4C40-AEC9-E18F901A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0026AB-5337-4423-A374-68529A88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B47D-507F-41A3-A0F9-93EFECA76553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5782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2B2535-1F22-48B0-866C-D9CB14FA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E88E-3BF6-4DBC-AB24-24B4881D4AAC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C465C0-37DC-4F4A-8174-F6BEDC91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E87CE0-A101-48A1-B718-E051154D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0B80-38FE-4C0F-944D-528254F29D2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3619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D2C1E67-5520-4548-93F7-5BFDE675C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FE05-CDB2-498E-AFB7-C6FFADB1015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89B5873-BC70-43CF-A97B-765ED92E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4324881-345E-45F4-8C1A-47C417B8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69CA-9C69-4182-8A23-146D436F506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5991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60380DF-A071-496D-8E0B-2134D013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0900-FD05-485B-9AC9-2B84E04F5E8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F30615A9-CFF1-4E5C-9CD7-48F5AAFE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76960DA-4E6A-454E-8B75-F741CC92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7C6B-FF86-4F8F-94D1-A7F2BCD927D9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1570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8A0E4CE-1434-49A1-B0E7-E310934F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9709-0D29-4FDD-BCB3-C0E058F9DD8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3DDD8E1-8528-4B11-BB1D-850076F6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F9EE172-BC6C-4E47-B1C1-D4FF8469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E452-1FE8-4D8B-ACF6-372EBCCCDBB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9901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B62803BA-9282-449C-B4CD-007D3684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52F5-8DFB-4F89-86F3-BABADBFB4B7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258351C-681B-4D56-86C7-428E60C4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8AB554F1-AF8E-46B9-9E5D-957E2D4C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368C-70E8-4CCF-A018-4EDC1C89C90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4083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F4C3295-2D12-4A03-A0D5-6DA88568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CC87-7805-4418-A425-E28BA2708308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707FFB5-357B-41B8-B945-7331F0EF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306DB8F-0BE6-4353-A9ED-216F9102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A8A8-1557-4311-A401-B51A106B0D22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2010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2BD270E-BBFB-4888-AD3B-C4189F84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1F9F-401A-4750-9CDF-75F1A6F73DE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E09FC86-E590-4BE1-940F-8855021C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B37758D-4D7A-4F32-BFE9-9910F5A9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D1BE-407A-4BD4-BBE9-055250EB59C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8125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878C851C-816E-41C8-B136-B8B3855A5A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B0C2EE82-13DC-41C2-967A-8CDC7A9D57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3C15AD-4F81-4676-B3CB-37A1ED5A8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0C5200-D933-4461-BD84-BA2A0DA7D06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27BEB3-91CB-44DE-B621-1822FE1D8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8C4F0F-2E4D-4951-9477-507A5F685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AFA763-87D4-447E-91FB-838CC3237830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bug@chu-nice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griculture.gouv.fr/plan-ecoantibio-2012-2017-lutte-contre-lantibioresistance" TargetMode="External"/><Relationship Id="rId13" Type="http://schemas.openxmlformats.org/officeDocument/2006/relationships/hyperlink" Target="http://www.astrium.com/espace-medecins/risques-et-situations/tourisme-medical.html" TargetMode="External"/><Relationship Id="rId3" Type="http://schemas.openxmlformats.org/officeDocument/2006/relationships/hyperlink" Target="file:///\\site1\SArchet1\CR_1700%20-%20C.I.S.I.H\UF_7700%20-%20C.I.S.I.H\GEPIE\Projet%20Europ&#233;en%20e-BUG\NOUVEAU%20SITE%20WEB%202022\NOUVEAU%20CONTENU%20ACCESSIBLE\SESA%20Nouveau%20contenu%20access\accessible%20V2\antibiotiques%20et%20r&#195;&#169;sistance%20aux%20antibiotiques%20en%20France:%20Une%20infection%20&#195;&#169;vit&#195;&#169;e%20c" TargetMode="External"/><Relationship Id="rId7" Type="http://schemas.openxmlformats.org/officeDocument/2006/relationships/hyperlink" Target="https://sante.gouv.fr/IMG/pdf/rapport_antibiotiques.pdf" TargetMode="External"/><Relationship Id="rId12" Type="http://schemas.openxmlformats.org/officeDocument/2006/relationships/hyperlink" Target="https://www.who.int/fr/campaigns/world-antimicrobial-awareness-week" TargetMode="External"/><Relationship Id="rId2" Type="http://schemas.openxmlformats.org/officeDocument/2006/relationships/hyperlink" Target="https://www.santepubliquefrance.fr/recherche/#search=Consommation%20d'antibiotiques%20et%20r%C3%A9sistance%20aux%20antibiotiques%20en%20France:%20soyons%20concern%C3%A9s,%20soyons%20responsables%20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ntepubliquefrance.fr/maladies-et-traumatismes/infections-associees-aux-soins-et-resistance-aux-antibiotiques/resistance-aux-antibiotiques/articles/enquetes-et-etudes" TargetMode="External"/><Relationship Id="rId11" Type="http://schemas.openxmlformats.org/officeDocument/2006/relationships/hyperlink" Target="https://www.who.int/fr/news-room/fact-sheets/detail/antibiotic-resistance" TargetMode="External"/><Relationship Id="rId5" Type="http://schemas.openxmlformats.org/officeDocument/2006/relationships/hyperlink" Target="file:///\\site1\SArchet1\CR_1700%20-%20C.I.S.I.H\UF_7700%20-%20C.I.S.I.H\GEPIE\Projet%20Europ&#233;en%20e-BUG\NOUVEAU%20SITE%20WEB%202022\NOUVEAU%20CONTENU%20ACCESSIBLE\SESA%20Nouveau%20contenu%20access\accessible%20V2\&#8226;https:\www.santepubliquefrance.fr\maladies-et-traumatismes\infections-associees-aux-soins-et-resistance-aux-antibiotiques\infections-associees-aux-soins\documents\rapport-synthese\antibiotiques-et-resistance-bacterienne-pistes-d-actions-pour-ancrer-les-progres-de-2020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sante.gouv.fr/IMG/pdf/strategie_nationale_2022-2025_prevention_des_infections_et_de_l_antibioresistance.pdf" TargetMode="External"/><Relationship Id="rId4" Type="http://schemas.openxmlformats.org/officeDocument/2006/relationships/hyperlink" Target="https://www.santepubliquefrance.fr/maladies-et-traumatismes/infections-associees-aux-soins-et-resistance-aux-antibiotiques/resistance-aux-antibiotiques/documents/rapport-synthese/antibiotiques-et-resistance-bacterienne-une-menace-mondiale-des-consequences-individuelles" TargetMode="External"/><Relationship Id="rId9" Type="http://schemas.openxmlformats.org/officeDocument/2006/relationships/hyperlink" Target="https://www.inserm.fr/thematiques/immunologie-inflammation-infectiologie-et-microbiologie/dossiers-d-information/resistance-aux-antibiotiques" TargetMode="External"/><Relationship Id="rId1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youtube.com/watch?v=8Y4Fa9yDZPQ" TargetMode="External"/><Relationship Id="rId7" Type="http://schemas.openxmlformats.org/officeDocument/2006/relationships/hyperlink" Target="https://www.youtube.com/watch?v=EaPkc757uf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yOsSJ8FeAs" TargetMode="External"/><Relationship Id="rId5" Type="http://schemas.openxmlformats.org/officeDocument/2006/relationships/hyperlink" Target="http://ed.ted.com/lessons/how-antibiotics-become-resistant-over-time-kevin-wu" TargetMode="External"/><Relationship Id="rId4" Type="http://schemas.openxmlformats.org/officeDocument/2006/relationships/hyperlink" Target="https://www.ted.com/talks/ramanan_laxminarayan_the_coming_crisis_in_antibiotics?language=f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C9D1802B-5B8D-442F-B31C-A1A0F2F21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54238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Causes et conséquences de l’antibiorésistance :</a:t>
            </a:r>
            <a:b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</a:p>
        </p:txBody>
      </p:sp>
      <p:pic>
        <p:nvPicPr>
          <p:cNvPr id="8" name="Picture 2" descr="image gélules antibiotiques">
            <a:extLst>
              <a:ext uri="{FF2B5EF4-FFF2-40B4-BE49-F238E27FC236}">
                <a16:creationId xmlns:a16="http://schemas.microsoft.com/office/drawing/2014/main" id="{39A69F97-BDF1-49A7-930A-CF7FE7ACE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642225" y="115888"/>
            <a:ext cx="141922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ous-titre 2">
            <a:extLst>
              <a:ext uri="{FF2B5EF4-FFF2-40B4-BE49-F238E27FC236}">
                <a16:creationId xmlns:a16="http://schemas.microsoft.com/office/drawing/2014/main" id="{BD61D225-1D1D-45BF-AC82-15D2773D9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475" y="4097338"/>
            <a:ext cx="8662988" cy="10080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enseignants de SVT, infirmières scolaires,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étudiants en santé.</a:t>
            </a:r>
          </a:p>
        </p:txBody>
      </p:sp>
      <p:sp>
        <p:nvSpPr>
          <p:cNvPr id="3078" name="ZoneTexte 4">
            <a:extLst>
              <a:ext uri="{FF2B5EF4-FFF2-40B4-BE49-F238E27FC236}">
                <a16:creationId xmlns:a16="http://schemas.microsoft.com/office/drawing/2014/main" id="{062B9B67-48BC-40FE-82FB-60CFCEC2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240463"/>
            <a:ext cx="206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Contact: </a:t>
            </a:r>
            <a:r>
              <a:rPr lang="fr-FR" altLang="fr-FR" sz="1200">
                <a:latin typeface="Arial" panose="020B0604020202020204" pitchFamily="34" charset="0"/>
                <a:hlinkClick r:id="rId3"/>
              </a:rPr>
              <a:t>e-bug@chu-nice.fr</a:t>
            </a:r>
            <a:endParaRPr lang="fr-FR" altLang="fr-FR" sz="1200">
              <a:latin typeface="Arial" panose="020B0604020202020204" pitchFamily="34" charset="0"/>
            </a:endParaRPr>
          </a:p>
        </p:txBody>
      </p:sp>
      <p:pic>
        <p:nvPicPr>
          <p:cNvPr id="3079" name="Picture 2" descr="logo département de santé publique chu de nice">
            <a:extLst>
              <a:ext uri="{FF2B5EF4-FFF2-40B4-BE49-F238E27FC236}">
                <a16:creationId xmlns:a16="http://schemas.microsoft.com/office/drawing/2014/main" id="{238E8613-C4FD-4F76-AA41-0DB06E249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829300"/>
            <a:ext cx="19431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" descr="Conception: groupe de travail e-Bug France">
            <a:extLst>
              <a:ext uri="{FF2B5EF4-FFF2-40B4-BE49-F238E27FC236}">
                <a16:creationId xmlns:a16="http://schemas.microsoft.com/office/drawing/2014/main" id="{F9E7A906-92EB-44F6-8812-F07E247BA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88" y="6254750"/>
            <a:ext cx="3351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40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F21721D-B3BD-4576-B963-1EBE5F1BD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80" y="319119"/>
            <a:ext cx="1187624" cy="627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7" name="Rectangle 410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09" name="Rectangle 410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7" name="Freeform: Shape 41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re 2">
            <a:extLst>
              <a:ext uri="{FF2B5EF4-FFF2-40B4-BE49-F238E27FC236}">
                <a16:creationId xmlns:a16="http://schemas.microsoft.com/office/drawing/2014/main" id="{55874027-92C8-44F6-B9E1-DAEBBCD02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n-GB" altLang="fr-FR" sz="3500">
                <a:solidFill>
                  <a:srgbClr val="FFFFFF"/>
                </a:solidFill>
              </a:rPr>
              <a:t>Références et liens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60861A-4AEE-474E-A74B-B6E8AD7C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371600" y="1984248"/>
            <a:ext cx="3086100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GB" sz="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et conséquences de l’antibiorésistance : références et liens</a:t>
            </a:r>
          </a:p>
        </p:txBody>
      </p:sp>
      <p:sp>
        <p:nvSpPr>
          <p:cNvPr id="4101" name="Espace réservé du contenu 3">
            <a:extLst>
              <a:ext uri="{FF2B5EF4-FFF2-40B4-BE49-F238E27FC236}">
                <a16:creationId xmlns:a16="http://schemas.microsoft.com/office/drawing/2014/main" id="{E57B1418-0D45-4EAC-97C0-9BBD3D34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428" y="956725"/>
            <a:ext cx="4916510" cy="55460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Synthèses annuelles Santé Publique France: « Consommation d’antibiotiques et résistance aux antibiotiques en France »: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2017 : Consommation d’antibiotiques et résistance aux antibiotiques en France : Soyons concernés, soyons responsables !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2018 : Consommation d’antibiotiques et résistance aux antibiotiques en France : Une infection évitée, c’est un antibiotique préservé !</a:t>
            </a:r>
            <a:endParaRPr lang="fr-FR" alt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2019 : Antibiotiques et résistances bactériennes : une menace mondiale, des conséquences individuelles</a:t>
            </a:r>
            <a:endParaRPr lang="fr-FR" alt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2020 : Antibiotiques et résistance bactérienne : pistes d’action pour ancrer les progrès de 2020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https://www.santepubliquefrance.fr/maladies-et-traumatismes/infections-associees-aux-soins-et-resistance-aux-antibiotiques/resistance-aux-antibiotiques/articles/enquetes-et-etudes</a:t>
            </a:r>
            <a:endParaRPr lang="fr-FR" alt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Rapport tous ensemble, sauvons les antibiotiques</a:t>
            </a: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GB" alt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http://agriculture.gouv.fr/plan-ecoantibio-2012-2017-lutte-contre-lantibioresistance</a:t>
            </a:r>
            <a:r>
              <a:rPr lang="en-GB" altLang="fr-FR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https://www.inserm.fr/thematiques/immunologie-inflammation-infectiologie-et-microbiologie/dossiers-d-information/resistance-aux-antibiotiques</a:t>
            </a:r>
            <a:endParaRPr lang="fr-FR" alt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12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https://sante.gouv.fr/IMG/pdf/strategie_nationale_2022-2025_prevention_des_infections_et_de_l_antibioresistance.pdf</a:t>
            </a:r>
            <a:endParaRPr lang="fr-FR" alt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Résistance aux antibiotiques OMS</a:t>
            </a:r>
            <a:endParaRPr lang="fr-FR" alt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Semaine mondiale pour un bon usage des antibiotiques OMS </a:t>
            </a:r>
            <a:endParaRPr lang="en-GB" alt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fr-FR" sz="1200" u="sng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http://www.astrium.com/espace-medecins/risques-et-situations/tourisme-medical.html</a:t>
            </a:r>
            <a:endParaRPr lang="en-GB" alt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fr-FR" sz="1200" dirty="0"/>
          </a:p>
        </p:txBody>
      </p:sp>
      <p:sp>
        <p:nvSpPr>
          <p:cNvPr id="4102" name="Espace réservé du numéro de diapositive 1">
            <a:extLst>
              <a:ext uri="{FF2B5EF4-FFF2-40B4-BE49-F238E27FC236}">
                <a16:creationId xmlns:a16="http://schemas.microsoft.com/office/drawing/2014/main" id="{9A150008-E79A-4FF4-9902-E4FDAAAEC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78240" y="6455664"/>
            <a:ext cx="336042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F30EDA25-E98B-4363-A47D-2A08AFF4D20F}" type="slidenum">
              <a:rPr lang="en-GB" alt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2</a:t>
            </a:fld>
            <a:endParaRPr lang="en-GB" alt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2" descr="image gélules antibiotiques">
            <a:extLst>
              <a:ext uri="{FF2B5EF4-FFF2-40B4-BE49-F238E27FC236}">
                <a16:creationId xmlns:a16="http://schemas.microsoft.com/office/drawing/2014/main" id="{B75AF394-CB52-40EE-AE2D-9242E9420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956550" y="12700"/>
            <a:ext cx="937925" cy="93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4390AD1-3894-423C-B530-AE2A3D154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09" y="332666"/>
            <a:ext cx="1187624" cy="627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10EF3D44-9573-4EB6-A869-791A83A4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90500"/>
            <a:ext cx="8229600" cy="1143000"/>
          </a:xfrm>
        </p:spPr>
        <p:txBody>
          <a:bodyPr/>
          <a:lstStyle/>
          <a:p>
            <a:r>
              <a:rPr lang="fr-FR" altLang="fr-FR"/>
              <a:t>Vidéos</a:t>
            </a:r>
          </a:p>
        </p:txBody>
      </p:sp>
      <p:pic>
        <p:nvPicPr>
          <p:cNvPr id="5" name="Picture 2" descr="image gélules antibiotiques">
            <a:extLst>
              <a:ext uri="{FF2B5EF4-FFF2-40B4-BE49-F238E27FC236}">
                <a16:creationId xmlns:a16="http://schemas.microsoft.com/office/drawing/2014/main" id="{CBA4047E-C5F5-4936-9A11-EE1DE35F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667625" y="255588"/>
            <a:ext cx="12033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C91CEA-24E3-4866-8085-9255376F6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 Céline Pulcini explique l’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antibiorésistance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lors d’un interview par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Sebastien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, lycéen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>
              <a:defRPr/>
            </a:pP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Ramanan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Laxminarayan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 La prochaine crise des antibiotiques, Vidéo en anglais sous-titrée en français.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– TED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Les antibiotiques sont devenus résistants, animation de Kevin Wu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(TED-Ed série) en anglais sous-titrée en français.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Grandes tueuses INSERM: L'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antibiorésistance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Limiter la propagation des bactéries super- résistantes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Interview du Pr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Livermore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en anglais sous-titré en français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fr-FR" sz="2000" dirty="0"/>
          </a:p>
        </p:txBody>
      </p:sp>
      <p:sp>
        <p:nvSpPr>
          <p:cNvPr id="5126" name="ZoneTexte 1">
            <a:extLst>
              <a:ext uri="{FF2B5EF4-FFF2-40B4-BE49-F238E27FC236}">
                <a16:creationId xmlns:a16="http://schemas.microsoft.com/office/drawing/2014/main" id="{A85536E3-36A7-496C-953D-9110D6B3E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6440488"/>
            <a:ext cx="48244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200">
                <a:latin typeface="Arial" panose="020B0604020202020204" pitchFamily="34" charset="0"/>
              </a:rPr>
              <a:t>Causes et conséquences de l’antibiorésistance : références et liens</a:t>
            </a:r>
          </a:p>
        </p:txBody>
      </p:sp>
      <p:sp>
        <p:nvSpPr>
          <p:cNvPr id="5127" name="Espace réservé du numéro de diapositive 1">
            <a:extLst>
              <a:ext uri="{FF2B5EF4-FFF2-40B4-BE49-F238E27FC236}">
                <a16:creationId xmlns:a16="http://schemas.microsoft.com/office/drawing/2014/main" id="{5CC209F3-56BD-4142-B971-A44B1B7B83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8A3EFB7-64DB-4CD5-8157-A814A3AA3F31}" type="slidenum">
              <a:rPr lang="fr-FR" altLang="en-US">
                <a:solidFill>
                  <a:srgbClr val="898989"/>
                </a:solidFill>
              </a:rPr>
              <a:pPr/>
              <a:t>3</a:t>
            </a:fld>
            <a:endParaRPr lang="fr-FR" altLang="en-US">
              <a:solidFill>
                <a:srgbClr val="898989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DFF4D18-4400-4B3D-BD53-A117446CB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80" y="319119"/>
            <a:ext cx="1187624" cy="627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FD1428AC-9D16-48F8-95C5-FFC1F1D3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fr-FR" sz="3000"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de collège et de lycée</a:t>
            </a:r>
          </a:p>
        </p:txBody>
      </p:sp>
      <p:sp>
        <p:nvSpPr>
          <p:cNvPr id="6148" name="Espace réservé du contenu 2">
            <a:extLst>
              <a:ext uri="{FF2B5EF4-FFF2-40B4-BE49-F238E27FC236}">
                <a16:creationId xmlns:a16="http://schemas.microsoft.com/office/drawing/2014/main" id="{88958662-09BD-490B-9F08-F9ADFCB56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fr-FR" altLang="fr-FR" sz="2100"/>
              <a:t>Collèges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100"/>
              <a:t>Le traitement des infections</a:t>
            </a:r>
          </a:p>
          <a:p>
            <a:r>
              <a:rPr lang="fr-FR" altLang="fr-FR" sz="2100"/>
              <a:t>Lycées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100"/>
              <a:t>Découverte des antibiotiques et apparition des résistances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100"/>
              <a:t>Antibiotiques Quiz Mythes ou réalités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100"/>
              <a:t>Animation antibiotiques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100"/>
              <a:t>Cartes de débats antibiotiques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100"/>
              <a:t>Vidéos/ Interviews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BA8A4C-E5C8-4545-85EA-E18CB92B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GB"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et conséquences de l’antibiorésistance : références et liens</a:t>
            </a:r>
          </a:p>
          <a:p>
            <a:pPr algn="l">
              <a:lnSpc>
                <a:spcPct val="90000"/>
              </a:lnSpc>
              <a:spcAft>
                <a:spcPts val="600"/>
              </a:spcAft>
              <a:defRPr/>
            </a:pPr>
            <a:endParaRPr lang="fr-FR" sz="7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2" name="Rectangle 61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4D2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74" name="Oval 61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2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EAC707A-3A3A-4ADE-B5AB-3E3512706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356" y="3051089"/>
            <a:ext cx="1462672" cy="771559"/>
          </a:xfrm>
          <a:prstGeom prst="rect">
            <a:avLst/>
          </a:prstGeom>
        </p:spPr>
      </p:pic>
      <p:sp>
        <p:nvSpPr>
          <p:cNvPr id="6150" name="Espace réservé du numéro de diapositive 4">
            <a:extLst>
              <a:ext uri="{FF2B5EF4-FFF2-40B4-BE49-F238E27FC236}">
                <a16:creationId xmlns:a16="http://schemas.microsoft.com/office/drawing/2014/main" id="{498C61B4-7371-4424-9B19-13344B38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576075" y="6415760"/>
            <a:ext cx="759278" cy="2738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1983DCF2-65D2-48B1-8F10-F11C5F4E4747}" type="slidenum">
              <a:rPr lang="fr-FR" altLang="fr-FR" sz="92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4</a:t>
            </a:fld>
            <a:endParaRPr lang="fr-FR" altLang="fr-FR" sz="92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6124</TotalTime>
  <Words>371</Words>
  <Application>Microsoft Office PowerPoint</Application>
  <PresentationFormat>Affichage à l'écran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Arial</vt:lpstr>
      <vt:lpstr>Courier New</vt:lpstr>
      <vt:lpstr>Thème Office</vt:lpstr>
      <vt:lpstr>Causes et conséquences de l’antibiorésistance : Références et Liens</vt:lpstr>
      <vt:lpstr>Références et liens</vt:lpstr>
      <vt:lpstr>Vidéos</vt:lpstr>
      <vt:lpstr>Activités e-Bug pour les élèves de collège et de lycée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Constat épidémiologique</dc:title>
  <dc:creator>TOUBOUL PIA CHU Nice</dc:creator>
  <cp:lastModifiedBy>Pia</cp:lastModifiedBy>
  <cp:revision>36</cp:revision>
  <dcterms:created xsi:type="dcterms:W3CDTF">2017-11-02T11:25:31Z</dcterms:created>
  <dcterms:modified xsi:type="dcterms:W3CDTF">2023-03-13T09:39:20Z</dcterms:modified>
</cp:coreProperties>
</file>