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66" r:id="rId3"/>
    <p:sldId id="265" r:id="rId4"/>
    <p:sldId id="267" r:id="rId5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225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44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BEAA09-D9A2-4430-AD79-43E5F4151ACD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B86AE04-3E37-4BE6-AB41-322ADAF8B58E}">
      <dgm:prSet/>
      <dgm:spPr/>
      <dgm:t>
        <a:bodyPr/>
        <a:lstStyle/>
        <a:p>
          <a:r>
            <a:rPr lang="fr-FR"/>
            <a:t>Collèges</a:t>
          </a:r>
          <a:endParaRPr lang="en-US"/>
        </a:p>
      </dgm:t>
    </dgm:pt>
    <dgm:pt modelId="{27ACF64A-4E66-49E8-A5EE-10B4D1A8BBCC}" type="parTrans" cxnId="{3318FB4C-18AD-4339-9B41-4F156894F648}">
      <dgm:prSet/>
      <dgm:spPr/>
      <dgm:t>
        <a:bodyPr/>
        <a:lstStyle/>
        <a:p>
          <a:endParaRPr lang="en-US"/>
        </a:p>
      </dgm:t>
    </dgm:pt>
    <dgm:pt modelId="{F9E7AAC1-F55A-42D2-ACB4-4DC91E4BA7AE}" type="sibTrans" cxnId="{3318FB4C-18AD-4339-9B41-4F156894F648}">
      <dgm:prSet/>
      <dgm:spPr/>
      <dgm:t>
        <a:bodyPr/>
        <a:lstStyle/>
        <a:p>
          <a:endParaRPr lang="en-US"/>
        </a:p>
      </dgm:t>
    </dgm:pt>
    <dgm:pt modelId="{EE6D3438-4DD6-4C16-852B-6465CA11B264}">
      <dgm:prSet/>
      <dgm:spPr/>
      <dgm:t>
        <a:bodyPr/>
        <a:lstStyle/>
        <a:p>
          <a:r>
            <a:rPr lang="fr-FR"/>
            <a:t>Le traitement des infections</a:t>
          </a:r>
          <a:endParaRPr lang="en-US"/>
        </a:p>
      </dgm:t>
    </dgm:pt>
    <dgm:pt modelId="{F2DE4B16-2D10-41F7-88CB-1F29DA335C0E}" type="parTrans" cxnId="{1F903422-DB42-4FCD-A8AF-8BA99CA92D79}">
      <dgm:prSet/>
      <dgm:spPr/>
      <dgm:t>
        <a:bodyPr/>
        <a:lstStyle/>
        <a:p>
          <a:endParaRPr lang="en-US"/>
        </a:p>
      </dgm:t>
    </dgm:pt>
    <dgm:pt modelId="{36CFE4B5-18F4-477B-970D-CB877D328EBD}" type="sibTrans" cxnId="{1F903422-DB42-4FCD-A8AF-8BA99CA92D79}">
      <dgm:prSet/>
      <dgm:spPr/>
      <dgm:t>
        <a:bodyPr/>
        <a:lstStyle/>
        <a:p>
          <a:endParaRPr lang="en-US"/>
        </a:p>
      </dgm:t>
    </dgm:pt>
    <dgm:pt modelId="{980DF207-8E75-4333-8593-401102217067}">
      <dgm:prSet/>
      <dgm:spPr>
        <a:solidFill>
          <a:srgbClr val="5B225F"/>
        </a:solidFill>
      </dgm:spPr>
      <dgm:t>
        <a:bodyPr/>
        <a:lstStyle/>
        <a:p>
          <a:r>
            <a:rPr lang="fr-FR"/>
            <a:t>Lycées</a:t>
          </a:r>
          <a:endParaRPr lang="en-US"/>
        </a:p>
      </dgm:t>
    </dgm:pt>
    <dgm:pt modelId="{F9F55630-59A8-4E88-A265-FE13219039EE}" type="parTrans" cxnId="{E418E54C-E4EA-4156-B5CC-7A093EA703D8}">
      <dgm:prSet/>
      <dgm:spPr/>
      <dgm:t>
        <a:bodyPr/>
        <a:lstStyle/>
        <a:p>
          <a:endParaRPr lang="en-US"/>
        </a:p>
      </dgm:t>
    </dgm:pt>
    <dgm:pt modelId="{E2337074-8D19-4BB2-9898-63D59C15BBBD}" type="sibTrans" cxnId="{E418E54C-E4EA-4156-B5CC-7A093EA703D8}">
      <dgm:prSet/>
      <dgm:spPr/>
      <dgm:t>
        <a:bodyPr/>
        <a:lstStyle/>
        <a:p>
          <a:endParaRPr lang="en-US"/>
        </a:p>
      </dgm:t>
    </dgm:pt>
    <dgm:pt modelId="{28F35F07-91E2-4429-89BD-F7CF1EB4E7A4}">
      <dgm:prSet/>
      <dgm:spPr/>
      <dgm:t>
        <a:bodyPr/>
        <a:lstStyle/>
        <a:p>
          <a:r>
            <a:rPr lang="fr-FR" dirty="0"/>
            <a:t>Découverte des antibiotiques et apparition des résistances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descr="Collèges:&#10;- le traitement des infections&#10;&#10;Lycées:&#10;- Découverte des antibiotiques et apparition des résistances&#10;- Antibiotiques Quiz Mythes ou réalités&#10;- Animation antibiotiques&#10;- Cartes de débats antibiotiques&#10;- Vidéos/ Interviews&#10;"/>
        </a:ext>
      </dgm:extLst>
    </dgm:pt>
    <dgm:pt modelId="{2A32011B-3691-4E61-AC6C-5769812F1D2D}" type="parTrans" cxnId="{7E0BFE99-ABE0-4BFD-A1C1-16BBF526AB3B}">
      <dgm:prSet/>
      <dgm:spPr/>
      <dgm:t>
        <a:bodyPr/>
        <a:lstStyle/>
        <a:p>
          <a:endParaRPr lang="en-US"/>
        </a:p>
      </dgm:t>
    </dgm:pt>
    <dgm:pt modelId="{66706CE9-69E0-4909-8D0C-7230D4045EEC}" type="sibTrans" cxnId="{7E0BFE99-ABE0-4BFD-A1C1-16BBF526AB3B}">
      <dgm:prSet/>
      <dgm:spPr/>
      <dgm:t>
        <a:bodyPr/>
        <a:lstStyle/>
        <a:p>
          <a:endParaRPr lang="en-US"/>
        </a:p>
      </dgm:t>
    </dgm:pt>
    <dgm:pt modelId="{57C45AD6-B968-4400-A24E-3D14D1B08328}">
      <dgm:prSet/>
      <dgm:spPr/>
      <dgm:t>
        <a:bodyPr/>
        <a:lstStyle/>
        <a:p>
          <a:r>
            <a:rPr lang="fr-FR" dirty="0"/>
            <a:t>Antibiotiques Quiz Mythes ou réalités</a:t>
          </a:r>
          <a:endParaRPr lang="en-US" dirty="0"/>
        </a:p>
      </dgm:t>
    </dgm:pt>
    <dgm:pt modelId="{BE1EB71E-8766-42FB-B781-0856C1585F05}" type="parTrans" cxnId="{183E5060-585A-47DB-9736-1E2DDBECEE45}">
      <dgm:prSet/>
      <dgm:spPr/>
      <dgm:t>
        <a:bodyPr/>
        <a:lstStyle/>
        <a:p>
          <a:endParaRPr lang="en-US"/>
        </a:p>
      </dgm:t>
    </dgm:pt>
    <dgm:pt modelId="{96D24D69-3267-4C3E-A13F-2D5304E74DF3}" type="sibTrans" cxnId="{183E5060-585A-47DB-9736-1E2DDBECEE45}">
      <dgm:prSet/>
      <dgm:spPr/>
      <dgm:t>
        <a:bodyPr/>
        <a:lstStyle/>
        <a:p>
          <a:endParaRPr lang="en-US"/>
        </a:p>
      </dgm:t>
    </dgm:pt>
    <dgm:pt modelId="{94ECA390-D5C4-4B5E-BF0D-BC24B1925F42}">
      <dgm:prSet/>
      <dgm:spPr/>
      <dgm:t>
        <a:bodyPr/>
        <a:lstStyle/>
        <a:p>
          <a:r>
            <a:rPr lang="fr-FR"/>
            <a:t>Animation antibiotiques</a:t>
          </a:r>
          <a:endParaRPr lang="en-US"/>
        </a:p>
      </dgm:t>
    </dgm:pt>
    <dgm:pt modelId="{7ABF09EE-0D65-4417-BACE-B238DC748512}" type="parTrans" cxnId="{179E16D1-8A2C-48E9-89E6-DAA974BCC512}">
      <dgm:prSet/>
      <dgm:spPr/>
      <dgm:t>
        <a:bodyPr/>
        <a:lstStyle/>
        <a:p>
          <a:endParaRPr lang="en-US"/>
        </a:p>
      </dgm:t>
    </dgm:pt>
    <dgm:pt modelId="{24D7630E-1554-40C3-961F-A57953E32F6F}" type="sibTrans" cxnId="{179E16D1-8A2C-48E9-89E6-DAA974BCC512}">
      <dgm:prSet/>
      <dgm:spPr/>
      <dgm:t>
        <a:bodyPr/>
        <a:lstStyle/>
        <a:p>
          <a:endParaRPr lang="en-US"/>
        </a:p>
      </dgm:t>
    </dgm:pt>
    <dgm:pt modelId="{8C89974F-1E96-4714-8145-94D9DD80324B}">
      <dgm:prSet/>
      <dgm:spPr/>
      <dgm:t>
        <a:bodyPr/>
        <a:lstStyle/>
        <a:p>
          <a:r>
            <a:rPr lang="fr-FR" dirty="0"/>
            <a:t>Cartes de débats antibiotiques</a:t>
          </a:r>
          <a:endParaRPr lang="en-US" dirty="0"/>
        </a:p>
      </dgm:t>
    </dgm:pt>
    <dgm:pt modelId="{8465144A-EF9E-4C78-A5EE-4216F4C87045}" type="parTrans" cxnId="{D131C44F-EBF5-479D-9454-5AFFA33299D0}">
      <dgm:prSet/>
      <dgm:spPr/>
      <dgm:t>
        <a:bodyPr/>
        <a:lstStyle/>
        <a:p>
          <a:endParaRPr lang="en-US"/>
        </a:p>
      </dgm:t>
    </dgm:pt>
    <dgm:pt modelId="{D1818418-3484-4325-AFC9-7E5898B96C62}" type="sibTrans" cxnId="{D131C44F-EBF5-479D-9454-5AFFA33299D0}">
      <dgm:prSet/>
      <dgm:spPr/>
      <dgm:t>
        <a:bodyPr/>
        <a:lstStyle/>
        <a:p>
          <a:endParaRPr lang="en-US"/>
        </a:p>
      </dgm:t>
    </dgm:pt>
    <dgm:pt modelId="{1D0BB0E4-91B1-4220-AE42-F6F3C917F263}">
      <dgm:prSet/>
      <dgm:spPr/>
      <dgm:t>
        <a:bodyPr/>
        <a:lstStyle/>
        <a:p>
          <a:r>
            <a:rPr lang="fr-FR" dirty="0"/>
            <a:t>Vidéos/ Interviews</a:t>
          </a:r>
          <a:endParaRPr lang="en-US" dirty="0"/>
        </a:p>
      </dgm:t>
    </dgm:pt>
    <dgm:pt modelId="{E63C37DF-0C91-4F7A-B044-61448580BC66}" type="parTrans" cxnId="{CA79C94F-45C3-46BA-B8A2-520B4DB2BB74}">
      <dgm:prSet/>
      <dgm:spPr/>
      <dgm:t>
        <a:bodyPr/>
        <a:lstStyle/>
        <a:p>
          <a:endParaRPr lang="en-US"/>
        </a:p>
      </dgm:t>
    </dgm:pt>
    <dgm:pt modelId="{4AC242C4-753F-4CB6-80F4-F3B8734609BF}" type="sibTrans" cxnId="{CA79C94F-45C3-46BA-B8A2-520B4DB2BB74}">
      <dgm:prSet/>
      <dgm:spPr/>
      <dgm:t>
        <a:bodyPr/>
        <a:lstStyle/>
        <a:p>
          <a:endParaRPr lang="en-US"/>
        </a:p>
      </dgm:t>
    </dgm:pt>
    <dgm:pt modelId="{6E45320D-F133-4099-859D-5E5E0F30ACC8}" type="pres">
      <dgm:prSet presAssocID="{41BEAA09-D9A2-4430-AD79-43E5F4151ACD}" presName="linear" presStyleCnt="0">
        <dgm:presLayoutVars>
          <dgm:animLvl val="lvl"/>
          <dgm:resizeHandles val="exact"/>
        </dgm:presLayoutVars>
      </dgm:prSet>
      <dgm:spPr/>
    </dgm:pt>
    <dgm:pt modelId="{CE6A48F2-980E-4BF3-B50A-B7C8FD15294D}" type="pres">
      <dgm:prSet presAssocID="{CB86AE04-3E37-4BE6-AB41-322ADAF8B58E}" presName="parentText" presStyleLbl="node1" presStyleIdx="0" presStyleCnt="2" custLinFactNeighborX="505" custLinFactNeighborY="5592">
        <dgm:presLayoutVars>
          <dgm:chMax val="0"/>
          <dgm:bulletEnabled val="1"/>
        </dgm:presLayoutVars>
      </dgm:prSet>
      <dgm:spPr/>
    </dgm:pt>
    <dgm:pt modelId="{7AAC2605-13F0-4CA4-8BAD-D115CED944C2}" type="pres">
      <dgm:prSet presAssocID="{CB86AE04-3E37-4BE6-AB41-322ADAF8B58E}" presName="childText" presStyleLbl="revTx" presStyleIdx="0" presStyleCnt="2">
        <dgm:presLayoutVars>
          <dgm:bulletEnabled val="1"/>
        </dgm:presLayoutVars>
      </dgm:prSet>
      <dgm:spPr/>
    </dgm:pt>
    <dgm:pt modelId="{87E66F2A-4874-4B3D-8E6A-77FFBC3819EF}" type="pres">
      <dgm:prSet presAssocID="{980DF207-8E75-4333-8593-401102217067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FDEEEB7-87A4-4725-8F07-0A4C60207F24}" type="pres">
      <dgm:prSet presAssocID="{980DF207-8E75-4333-8593-401102217067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1F903422-DB42-4FCD-A8AF-8BA99CA92D79}" srcId="{CB86AE04-3E37-4BE6-AB41-322ADAF8B58E}" destId="{EE6D3438-4DD6-4C16-852B-6465CA11B264}" srcOrd="0" destOrd="0" parTransId="{F2DE4B16-2D10-41F7-88CB-1F29DA335C0E}" sibTransId="{36CFE4B5-18F4-477B-970D-CB877D328EBD}"/>
    <dgm:cxn modelId="{D1BC6422-BC28-48A7-989B-8C2625A32E00}" type="presOf" srcId="{41BEAA09-D9A2-4430-AD79-43E5F4151ACD}" destId="{6E45320D-F133-4099-859D-5E5E0F30ACC8}" srcOrd="0" destOrd="0" presId="urn:microsoft.com/office/officeart/2005/8/layout/vList2"/>
    <dgm:cxn modelId="{D8C6EA3B-AA24-4953-82E5-0FDD49F4E999}" type="presOf" srcId="{EE6D3438-4DD6-4C16-852B-6465CA11B264}" destId="{7AAC2605-13F0-4CA4-8BAD-D115CED944C2}" srcOrd="0" destOrd="0" presId="urn:microsoft.com/office/officeart/2005/8/layout/vList2"/>
    <dgm:cxn modelId="{183E5060-585A-47DB-9736-1E2DDBECEE45}" srcId="{980DF207-8E75-4333-8593-401102217067}" destId="{57C45AD6-B968-4400-A24E-3D14D1B08328}" srcOrd="1" destOrd="0" parTransId="{BE1EB71E-8766-42FB-B781-0856C1585F05}" sibTransId="{96D24D69-3267-4C3E-A13F-2D5304E74DF3}"/>
    <dgm:cxn modelId="{E4543943-FF5F-4D11-BE32-5FC7E1AACFEB}" type="presOf" srcId="{1D0BB0E4-91B1-4220-AE42-F6F3C917F263}" destId="{AFDEEEB7-87A4-4725-8F07-0A4C60207F24}" srcOrd="0" destOrd="4" presId="urn:microsoft.com/office/officeart/2005/8/layout/vList2"/>
    <dgm:cxn modelId="{E418E54C-E4EA-4156-B5CC-7A093EA703D8}" srcId="{41BEAA09-D9A2-4430-AD79-43E5F4151ACD}" destId="{980DF207-8E75-4333-8593-401102217067}" srcOrd="1" destOrd="0" parTransId="{F9F55630-59A8-4E88-A265-FE13219039EE}" sibTransId="{E2337074-8D19-4BB2-9898-63D59C15BBBD}"/>
    <dgm:cxn modelId="{3318FB4C-18AD-4339-9B41-4F156894F648}" srcId="{41BEAA09-D9A2-4430-AD79-43E5F4151ACD}" destId="{CB86AE04-3E37-4BE6-AB41-322ADAF8B58E}" srcOrd="0" destOrd="0" parTransId="{27ACF64A-4E66-49E8-A5EE-10B4D1A8BBCC}" sibTransId="{F9E7AAC1-F55A-42D2-ACB4-4DC91E4BA7AE}"/>
    <dgm:cxn modelId="{D131C44F-EBF5-479D-9454-5AFFA33299D0}" srcId="{980DF207-8E75-4333-8593-401102217067}" destId="{8C89974F-1E96-4714-8145-94D9DD80324B}" srcOrd="3" destOrd="0" parTransId="{8465144A-EF9E-4C78-A5EE-4216F4C87045}" sibTransId="{D1818418-3484-4325-AFC9-7E5898B96C62}"/>
    <dgm:cxn modelId="{CA79C94F-45C3-46BA-B8A2-520B4DB2BB74}" srcId="{980DF207-8E75-4333-8593-401102217067}" destId="{1D0BB0E4-91B1-4220-AE42-F6F3C917F263}" srcOrd="4" destOrd="0" parTransId="{E63C37DF-0C91-4F7A-B044-61448580BC66}" sibTransId="{4AC242C4-753F-4CB6-80F4-F3B8734609BF}"/>
    <dgm:cxn modelId="{122E3681-3916-4D92-9717-09F47202618D}" type="presOf" srcId="{8C89974F-1E96-4714-8145-94D9DD80324B}" destId="{AFDEEEB7-87A4-4725-8F07-0A4C60207F24}" srcOrd="0" destOrd="3" presId="urn:microsoft.com/office/officeart/2005/8/layout/vList2"/>
    <dgm:cxn modelId="{7E0BFE99-ABE0-4BFD-A1C1-16BBF526AB3B}" srcId="{980DF207-8E75-4333-8593-401102217067}" destId="{28F35F07-91E2-4429-89BD-F7CF1EB4E7A4}" srcOrd="0" destOrd="0" parTransId="{2A32011B-3691-4E61-AC6C-5769812F1D2D}" sibTransId="{66706CE9-69E0-4909-8D0C-7230D4045EEC}"/>
    <dgm:cxn modelId="{F333E7B5-CD0A-4159-9C47-8426D4F48C86}" type="presOf" srcId="{980DF207-8E75-4333-8593-401102217067}" destId="{87E66F2A-4874-4B3D-8E6A-77FFBC3819EF}" srcOrd="0" destOrd="0" presId="urn:microsoft.com/office/officeart/2005/8/layout/vList2"/>
    <dgm:cxn modelId="{179E16D1-8A2C-48E9-89E6-DAA974BCC512}" srcId="{980DF207-8E75-4333-8593-401102217067}" destId="{94ECA390-D5C4-4B5E-BF0D-BC24B1925F42}" srcOrd="2" destOrd="0" parTransId="{7ABF09EE-0D65-4417-BACE-B238DC748512}" sibTransId="{24D7630E-1554-40C3-961F-A57953E32F6F}"/>
    <dgm:cxn modelId="{68D26CD4-CBF0-4E3C-BB9A-EDA8A3678656}" type="presOf" srcId="{28F35F07-91E2-4429-89BD-F7CF1EB4E7A4}" destId="{AFDEEEB7-87A4-4725-8F07-0A4C60207F24}" srcOrd="0" destOrd="0" presId="urn:microsoft.com/office/officeart/2005/8/layout/vList2"/>
    <dgm:cxn modelId="{30E3DFF8-7AB6-4D30-B915-837BF1EAA453}" type="presOf" srcId="{CB86AE04-3E37-4BE6-AB41-322ADAF8B58E}" destId="{CE6A48F2-980E-4BF3-B50A-B7C8FD15294D}" srcOrd="0" destOrd="0" presId="urn:microsoft.com/office/officeart/2005/8/layout/vList2"/>
    <dgm:cxn modelId="{9EAB50FC-9773-4836-9723-16CC508B3334}" type="presOf" srcId="{57C45AD6-B968-4400-A24E-3D14D1B08328}" destId="{AFDEEEB7-87A4-4725-8F07-0A4C60207F24}" srcOrd="0" destOrd="1" presId="urn:microsoft.com/office/officeart/2005/8/layout/vList2"/>
    <dgm:cxn modelId="{789BA8FE-7C5B-42A3-A42F-7485F6506D78}" type="presOf" srcId="{94ECA390-D5C4-4B5E-BF0D-BC24B1925F42}" destId="{AFDEEEB7-87A4-4725-8F07-0A4C60207F24}" srcOrd="0" destOrd="2" presId="urn:microsoft.com/office/officeart/2005/8/layout/vList2"/>
    <dgm:cxn modelId="{B1BF315D-A9F2-44E8-AFA9-BBE602A40AE3}" type="presParOf" srcId="{6E45320D-F133-4099-859D-5E5E0F30ACC8}" destId="{CE6A48F2-980E-4BF3-B50A-B7C8FD15294D}" srcOrd="0" destOrd="0" presId="urn:microsoft.com/office/officeart/2005/8/layout/vList2"/>
    <dgm:cxn modelId="{47F98EA2-BF96-4ED3-8C30-97FAA3F71D88}" type="presParOf" srcId="{6E45320D-F133-4099-859D-5E5E0F30ACC8}" destId="{7AAC2605-13F0-4CA4-8BAD-D115CED944C2}" srcOrd="1" destOrd="0" presId="urn:microsoft.com/office/officeart/2005/8/layout/vList2"/>
    <dgm:cxn modelId="{447884F4-E858-46FB-B6CA-C2D6129FAEE0}" type="presParOf" srcId="{6E45320D-F133-4099-859D-5E5E0F30ACC8}" destId="{87E66F2A-4874-4B3D-8E6A-77FFBC3819EF}" srcOrd="2" destOrd="0" presId="urn:microsoft.com/office/officeart/2005/8/layout/vList2"/>
    <dgm:cxn modelId="{3D23C276-7468-4FEF-A16B-08A23FE5C849}" type="presParOf" srcId="{6E45320D-F133-4099-859D-5E5E0F30ACC8}" destId="{AFDEEEB7-87A4-4725-8F07-0A4C60207F2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6A48F2-980E-4BF3-B50A-B7C8FD15294D}">
      <dsp:nvSpPr>
        <dsp:cNvPr id="0" name=""/>
        <dsp:cNvSpPr/>
      </dsp:nvSpPr>
      <dsp:spPr>
        <a:xfrm>
          <a:off x="0" y="72421"/>
          <a:ext cx="5000124" cy="839474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500" kern="1200"/>
            <a:t>Collèges</a:t>
          </a:r>
          <a:endParaRPr lang="en-US" sz="3500" kern="1200"/>
        </a:p>
      </dsp:txBody>
      <dsp:txXfrm>
        <a:off x="40980" y="113401"/>
        <a:ext cx="4918164" cy="757514"/>
      </dsp:txXfrm>
    </dsp:sp>
    <dsp:sp modelId="{7AAC2605-13F0-4CA4-8BAD-D115CED944C2}">
      <dsp:nvSpPr>
        <dsp:cNvPr id="0" name=""/>
        <dsp:cNvSpPr/>
      </dsp:nvSpPr>
      <dsp:spPr>
        <a:xfrm>
          <a:off x="0" y="879485"/>
          <a:ext cx="5000124" cy="57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4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2700" kern="1200"/>
            <a:t>Le traitement des infections</a:t>
          </a:r>
          <a:endParaRPr lang="en-US" sz="2700" kern="1200"/>
        </a:p>
      </dsp:txBody>
      <dsp:txXfrm>
        <a:off x="0" y="879485"/>
        <a:ext cx="5000124" cy="579600"/>
      </dsp:txXfrm>
    </dsp:sp>
    <dsp:sp modelId="{87E66F2A-4874-4B3D-8E6A-77FFBC3819EF}">
      <dsp:nvSpPr>
        <dsp:cNvPr id="0" name=""/>
        <dsp:cNvSpPr/>
      </dsp:nvSpPr>
      <dsp:spPr>
        <a:xfrm>
          <a:off x="0" y="1459085"/>
          <a:ext cx="5000124" cy="839474"/>
        </a:xfrm>
        <a:prstGeom prst="roundRect">
          <a:avLst/>
        </a:prstGeom>
        <a:solidFill>
          <a:srgbClr val="5B225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500" kern="1200"/>
            <a:t>Lycées</a:t>
          </a:r>
          <a:endParaRPr lang="en-US" sz="3500" kern="1200"/>
        </a:p>
      </dsp:txBody>
      <dsp:txXfrm>
        <a:off x="40980" y="1500065"/>
        <a:ext cx="4918164" cy="757514"/>
      </dsp:txXfrm>
    </dsp:sp>
    <dsp:sp modelId="{AFDEEEB7-87A4-4725-8F07-0A4C60207F24}">
      <dsp:nvSpPr>
        <dsp:cNvPr id="0" name=""/>
        <dsp:cNvSpPr/>
      </dsp:nvSpPr>
      <dsp:spPr>
        <a:xfrm>
          <a:off x="0" y="2298560"/>
          <a:ext cx="5000124" cy="31153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4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2700" kern="1200" dirty="0"/>
            <a:t>Découverte des antibiotiques et apparition des résistances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2700" kern="1200" dirty="0"/>
            <a:t>Antibiotiques Quiz Mythes ou réalités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2700" kern="1200"/>
            <a:t>Animation antibiotiques</a:t>
          </a:r>
          <a:endParaRPr lang="en-US" sz="2700" kern="120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2700" kern="1200" dirty="0"/>
            <a:t>Cartes de débats antibiotiques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2700" kern="1200" dirty="0"/>
            <a:t>Vidéos/ Interviews</a:t>
          </a:r>
          <a:endParaRPr lang="en-US" sz="2700" kern="1200" dirty="0"/>
        </a:p>
      </dsp:txBody>
      <dsp:txXfrm>
        <a:off x="0" y="2298560"/>
        <a:ext cx="5000124" cy="31153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CE8C36FA-23D2-4245-9937-CC8098C7E28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A7FD7D6-8D9F-40AB-A3D2-3A3D436043B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C1C010F-EF74-4D00-AF52-811F835F8C13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DE322A7F-CDCF-44E8-9158-1759A856992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4C7C439C-B046-4B5F-9BDF-D0096C21E5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E80FD5E-05DA-46E2-BE8B-7B219168E9D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C5BFDFB-B5C4-4331-AA91-712603B0F2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E88632E-3D1B-4B52-812F-61B16F49E919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DA1603-239D-4EF2-B2D0-D2985BFAD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2E87B-4B5A-41A9-9678-A0EDF54AD2F8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DB7948-B684-43FC-8137-1D9960E98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3EA295-D8BE-4F35-9BB4-6B1DE8BF2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0543A-C837-4807-B967-68835EEC4C96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4257995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6EFB61-FBA8-4A27-AFAB-961E4857B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D5898-AD9A-46FE-89B8-EEC3EF72E7F8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847C91-9A5F-4DFC-B78B-F715E17F7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2874EA4-5F4F-475C-A26F-9282FD520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D4218-AACA-4C4F-AC44-209E80D92BB1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60704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616467-E0E7-4A77-AA30-9B059F4B8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F35A3-7558-4EA6-90D6-69A7C42E6F2B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62074AB-2E6F-42A3-9849-AAA4D1D96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8AADEB-2866-47D3-A207-E39518889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4DE10-6812-4F2B-B741-0033B40EFE7C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25009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C1B99DD-B632-4244-B989-E52FDDA83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D25BA-8319-4B19-AC12-88D7244F9547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DCCF54-72EB-4AD9-BAE4-8F5EA653E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A6DB1CF-1A4F-4950-A77A-CFA3A9EA9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42006-C105-4528-9EB5-160F2014DE1B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202497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250ED9-FF79-46AF-9CCB-2F0DB8890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F4ABB-FDF2-4CEC-B3A8-42DA8CA356FF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7F7821-B6C8-4DA9-A90D-545758764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A57968-E569-4FA4-8F6B-58D43044D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D01FF-8D01-45CB-BFAA-945FB4157AA2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583756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D8BDB93B-9378-45CF-BA6F-FDD7E2EA7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C54DE-EF56-4C03-AC84-91851E01789C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123DD809-03BA-4E9C-B469-2163942A7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F3775812-7074-4ABE-9424-1CC18A93F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E69D0-93C2-4C75-AAE3-432B6D5A6D98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075350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1B738DAD-0B10-4F2A-B1F3-31437B42C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9DFC0-E80F-45AA-913A-A9B04A0334DA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949674A7-3DCB-4CF4-A0C7-2C92C0E30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D6FB8FD2-F8E6-4B42-ACB0-62A41C20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5DD46-1387-4D0C-8D2B-E2AC10F646A4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502846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46520D54-1002-4383-B75B-A73079133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13D54-8491-4B9F-9425-4A9F81468E6B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02BC937B-1A90-4C31-8942-11991FFD5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E1C3EA98-E389-4ED3-A9AD-20BB8FDC4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D4206-F3CF-4361-BE03-CAD7B26E3690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178601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F0239536-B04F-4861-9F34-608CBA1B9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F0306-4521-4AA5-896D-51896FF4AD5B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9B45F3A2-717A-4A5E-9283-D7F1B0F7F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C78F2346-8735-4D22-A3A2-5794957B6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612E5-7930-4B75-B60D-1D038EF0A27D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974491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8962BFAC-62C1-419E-9828-AEFA38E7F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BCB6C-663D-47CD-B1DC-81AA371DC5EF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45F70F76-AE75-47F9-98DF-826C85A3D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3303B993-EF36-4F74-A375-B3A84113D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464B7-72BC-4753-8D3D-9C3C5559C83C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733773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E6102721-E0DE-442F-BEB2-C2CC8FC97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B6709-8AF6-4246-976A-5C4DC9CD4FE7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8E9FDF9C-9F99-4192-AC99-AC662A068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A1446F84-AD1F-4012-9AA0-F9F153BAA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6CE28-D5B7-4023-979A-A4E225ECD12B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8099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58B5D300-80B1-4B3F-AB68-BE4B833DC89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DF1B4ECE-C027-409D-B597-7545DE439D1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A50624-92F5-4BA0-A6A6-D614C4D139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D4BD15-ED31-42EF-8DF4-95C507922937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C4941FB-36E6-4489-83E4-B868C13A77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CCEEC81-8A0F-4905-AB3A-0E38CA5FF0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E6DF19E-D74C-4AAD-9510-8C0BA88B72C9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-bug@chu-nice.f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sante.gouv.fr/IMG/pdf/rapport_antibiotiques.pdf" TargetMode="External"/><Relationship Id="rId13" Type="http://schemas.openxmlformats.org/officeDocument/2006/relationships/hyperlink" Target="http://www.antibiotique.eu/" TargetMode="External"/><Relationship Id="rId3" Type="http://schemas.openxmlformats.org/officeDocument/2006/relationships/hyperlink" Target="https://www.santepubliquefrance.fr/recherche/#search=Consommation%20d'antibiotiques%20et%20r%C3%A9sistance%20aux%20antibiotiques%20en%20France:%20soyons%20concern%C3%A9s,%20soyons%20responsables%202017" TargetMode="External"/><Relationship Id="rId7" Type="http://schemas.openxmlformats.org/officeDocument/2006/relationships/hyperlink" Target="https://www.santepubliquefrance.fr/maladies-et-traumatismes/infections-associees-aux-soins-et-resistance-aux-antibiotiques/resistance-aux-antibiotiques/articles/enquetes-et-etudes" TargetMode="External"/><Relationship Id="rId12" Type="http://schemas.openxmlformats.org/officeDocument/2006/relationships/hyperlink" Target="https://www.who.int/fr/campaigns/world-antimicrobial-awareness-wee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\\site1\SArchet1\CR_1700%20-%20C.I.S.I.H\UF_7700%20-%20C.I.S.I.H\GEPIE\Projet%20Europ&#233;en%20e-BUG\NOUVEAU%20SITE%20WEB%202022\NOUVEAU%20CONTENU%20ACCESSIBLE\SESA%20Nouveau%20contenu%20access\accessible%20V2\&#8226;https:\www.santepubliquefrance.fr\maladies-et-traumatismes\infections-associees-aux-soins-et-resistance-aux-antibiotiques\infections-associees-aux-soins\documents\rapport-synthese\antibiotiques-et-resistance-bacterienne-pistes-d-actions-pour-ancrer-les-progres-de-2020" TargetMode="External"/><Relationship Id="rId11" Type="http://schemas.openxmlformats.org/officeDocument/2006/relationships/hyperlink" Target="https://www.who.int/fr/news-room/fact-sheets/detail/antibiotic-resistance" TargetMode="External"/><Relationship Id="rId5" Type="http://schemas.openxmlformats.org/officeDocument/2006/relationships/hyperlink" Target="https://www.santepubliquefrance.fr/maladies-et-traumatismes/infections-associees-aux-soins-et-resistance-aux-antibiotiques/resistance-aux-antibiotiques/documents/rapport-synthese/antibiotiques-et-resistance-bacterienne-une-menace-mondiale-des-consequences-individuelles" TargetMode="External"/><Relationship Id="rId15" Type="http://schemas.openxmlformats.org/officeDocument/2006/relationships/image" Target="../media/image3.png"/><Relationship Id="rId10" Type="http://schemas.openxmlformats.org/officeDocument/2006/relationships/hyperlink" Target="https://www.inserm.fr/thematiques/immunologie-inflammation-infectiologie-et-microbiologie/dossiers-d-information/resistance-aux-antibiotiques" TargetMode="External"/><Relationship Id="rId4" Type="http://schemas.openxmlformats.org/officeDocument/2006/relationships/hyperlink" Target="file:///\\site1\SArchet1\CR_1700%20-%20C.I.S.I.H\UF_7700%20-%20C.I.S.I.H\GEPIE\Projet%20Europ&#233;en%20e-BUG\NOUVEAU%20SITE%20WEB%202022\NOUVEAU%20CONTENU%20ACCESSIBLE\SESA%20Nouveau%20contenu%20access\accessible%20V2\antibiotiques%20et%20r&#195;&#169;sistance%20aux%20antibiotiques%20en%20France:%20Une%20infection%20&#195;&#169;vit&#195;&#169;e%20c" TargetMode="External"/><Relationship Id="rId9" Type="http://schemas.openxmlformats.org/officeDocument/2006/relationships/hyperlink" Target="http://agriculture.gouv.fr/plan-ecoantibio-2012-2017-lutte-contre-lantibioresistance" TargetMode="External"/><Relationship Id="rId14" Type="http://schemas.openxmlformats.org/officeDocument/2006/relationships/hyperlink" Target="https://www.belin-editeur.com/le-paradoxe-des-antibiotiques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www.reseau-canope.fr/corpus/video/antibioresistance-le-futur-169.html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s://www.youtube.com/watch?feature=player_detailpage&amp;v=5tDa5ykOpu4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hyperlink" Target="http://www.lemonde.fr/sciences/video/2015/04/21/quelle-strategie-contre-les-bacteries-resistantes-aux-antibiotiques_4619759_1650684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>
            <a:extLst>
              <a:ext uri="{FF2B5EF4-FFF2-40B4-BE49-F238E27FC236}">
                <a16:creationId xmlns:a16="http://schemas.microsoft.com/office/drawing/2014/main" id="{AC66E782-4D0A-495E-9394-21E70E450F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altLang="fr-FR" sz="3600">
                <a:latin typeface="Arial" panose="020B0604020202020204" pitchFamily="34" charset="0"/>
                <a:cs typeface="Arial" panose="020B0604020202020204" pitchFamily="34" charset="0"/>
              </a:rPr>
              <a:t>Comprendre la résistance :</a:t>
            </a:r>
            <a:br>
              <a:rPr lang="fr-FR" altLang="fr-FR" sz="36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altLang="fr-FR" sz="3600">
                <a:latin typeface="Arial" panose="020B0604020202020204" pitchFamily="34" charset="0"/>
                <a:cs typeface="Arial" panose="020B0604020202020204" pitchFamily="34" charset="0"/>
              </a:rPr>
              <a:t>Références et Liens</a:t>
            </a:r>
          </a:p>
        </p:txBody>
      </p:sp>
      <p:pic>
        <p:nvPicPr>
          <p:cNvPr id="8" name="Picture 2" descr="image gélules antibiotiques">
            <a:extLst>
              <a:ext uri="{FF2B5EF4-FFF2-40B4-BE49-F238E27FC236}">
                <a16:creationId xmlns:a16="http://schemas.microsoft.com/office/drawing/2014/main" id="{993C868F-0A00-4260-A6AD-691B443213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59" r="14767"/>
          <a:stretch>
            <a:fillRect/>
          </a:stretch>
        </p:blipFill>
        <p:spPr bwMode="auto">
          <a:xfrm>
            <a:off x="7812088" y="23813"/>
            <a:ext cx="1239837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ous-titre 2">
            <a:extLst>
              <a:ext uri="{FF2B5EF4-FFF2-40B4-BE49-F238E27FC236}">
                <a16:creationId xmlns:a16="http://schemas.microsoft.com/office/drawing/2014/main" id="{F8F908E0-3D46-4C02-9ECE-361BF2B06F9F}"/>
              </a:ext>
            </a:extLst>
          </p:cNvPr>
          <p:cNvSpPr txBox="1">
            <a:spLocks/>
          </p:cNvSpPr>
          <p:nvPr/>
        </p:nvSpPr>
        <p:spPr>
          <a:xfrm>
            <a:off x="239713" y="3894138"/>
            <a:ext cx="8435975" cy="10080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fr-FR" sz="2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 en ligne e-Bug destinés aux enseignants de SVT 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fr-FR" sz="2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l’enseignement du bon usage des antibiotiques et de l’antibiorésistance au collège et au lycée.</a:t>
            </a:r>
            <a:endParaRPr lang="fr-FR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  <a:defRPr/>
            </a:pPr>
            <a:endParaRPr lang="fr-FR" sz="2400" dirty="0"/>
          </a:p>
        </p:txBody>
      </p:sp>
      <p:sp>
        <p:nvSpPr>
          <p:cNvPr id="3078" name="ZoneTexte 4">
            <a:extLst>
              <a:ext uri="{FF2B5EF4-FFF2-40B4-BE49-F238E27FC236}">
                <a16:creationId xmlns:a16="http://schemas.microsoft.com/office/drawing/2014/main" id="{CCB0DCF4-9285-4AF4-BA2A-B59F5A4DA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188" y="6240463"/>
            <a:ext cx="23764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400">
                <a:latin typeface="Arial" panose="020B0604020202020204" pitchFamily="34" charset="0"/>
              </a:rPr>
              <a:t>Contact: </a:t>
            </a:r>
            <a:r>
              <a:rPr lang="fr-FR" altLang="fr-FR" sz="1400">
                <a:latin typeface="Arial" panose="020B0604020202020204" pitchFamily="34" charset="0"/>
                <a:hlinkClick r:id="rId3"/>
              </a:rPr>
              <a:t>e-bug@chu-nice.fr</a:t>
            </a:r>
            <a:endParaRPr lang="fr-FR" altLang="fr-FR" sz="1400">
              <a:latin typeface="Arial" panose="020B0604020202020204" pitchFamily="34" charset="0"/>
            </a:endParaRPr>
          </a:p>
        </p:txBody>
      </p:sp>
      <p:pic>
        <p:nvPicPr>
          <p:cNvPr id="3079" name="Picture 2" descr="département de santé publique chu de nice">
            <a:extLst>
              <a:ext uri="{FF2B5EF4-FFF2-40B4-BE49-F238E27FC236}">
                <a16:creationId xmlns:a16="http://schemas.microsoft.com/office/drawing/2014/main" id="{933EDA9A-9444-419D-AA63-992E2FB2D4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4100" y="6043613"/>
            <a:ext cx="17287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Rectangle 1">
            <a:extLst>
              <a:ext uri="{FF2B5EF4-FFF2-40B4-BE49-F238E27FC236}">
                <a16:creationId xmlns:a16="http://schemas.microsoft.com/office/drawing/2014/main" id="{7FF9D838-73F4-4576-B28B-0F2173F19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0350" y="6296025"/>
            <a:ext cx="38036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>
                <a:latin typeface="Arial" panose="020B0604020202020204" pitchFamily="34" charset="0"/>
              </a:rPr>
              <a:t>Conception: groupe de travail e-Bug France 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77F18E0-0CCA-452E-9A4B-070B81AB1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39" y="209370"/>
            <a:ext cx="1475656" cy="7796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2">
            <a:extLst>
              <a:ext uri="{FF2B5EF4-FFF2-40B4-BE49-F238E27FC236}">
                <a16:creationId xmlns:a16="http://schemas.microsoft.com/office/drawing/2014/main" id="{B8D2F5A7-DE31-4FFC-A3A3-8C0D4071C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692150"/>
          </a:xfrm>
        </p:spPr>
        <p:txBody>
          <a:bodyPr/>
          <a:lstStyle/>
          <a:p>
            <a:pPr eaLnBrk="1" hangingPunct="1"/>
            <a:r>
              <a:rPr lang="en-GB" altLang="fr-FR" sz="4000"/>
              <a:t>Références et liens</a:t>
            </a:r>
          </a:p>
        </p:txBody>
      </p:sp>
      <p:pic>
        <p:nvPicPr>
          <p:cNvPr id="7" name="Picture 2" descr="image gélules antibiotiques">
            <a:extLst>
              <a:ext uri="{FF2B5EF4-FFF2-40B4-BE49-F238E27FC236}">
                <a16:creationId xmlns:a16="http://schemas.microsoft.com/office/drawing/2014/main" id="{8671D44E-133B-4815-BDDB-8DCB6C1B56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59" r="14767"/>
          <a:stretch>
            <a:fillRect/>
          </a:stretch>
        </p:blipFill>
        <p:spPr bwMode="auto">
          <a:xfrm>
            <a:off x="7956550" y="12700"/>
            <a:ext cx="1104900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Espace réservé du contenu 3">
            <a:extLst>
              <a:ext uri="{FF2B5EF4-FFF2-40B4-BE49-F238E27FC236}">
                <a16:creationId xmlns:a16="http://schemas.microsoft.com/office/drawing/2014/main" id="{F2CB6559-19B7-4FFA-B425-EA2BDF168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1268413"/>
            <a:ext cx="8785225" cy="5445125"/>
          </a:xfrm>
        </p:spPr>
        <p:txBody>
          <a:bodyPr/>
          <a:lstStyle/>
          <a:p>
            <a:r>
              <a:rPr lang="fr-FR" altLang="fr-FR" sz="1600">
                <a:latin typeface="Arial" panose="020B0604020202020204" pitchFamily="34" charset="0"/>
                <a:cs typeface="Arial" panose="020B0604020202020204" pitchFamily="34" charset="0"/>
              </a:rPr>
              <a:t>Synthèses annuelles Santé Publique France: « Consommation d’antibiotiques et résistance aux antibiotiques en France »: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altLang="fr-FR" sz="1200" u="sng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2017 : Consommation d’antibiotiques et résistance aux antibiotiques en France : Soyons concernés, soyons responsables !</a:t>
            </a:r>
            <a:r>
              <a:rPr lang="fr-FR" altLang="fr-FR" sz="1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altLang="fr-FR" sz="1200" u="sng">
                <a:latin typeface="Arial" panose="020B0604020202020204" pitchFamily="34" charset="0"/>
                <a:cs typeface="Arial" panose="020B0604020202020204" pitchFamily="34" charset="0"/>
                <a:hlinkClick r:id="rId4" action="ppaction://hlinkfile"/>
              </a:rPr>
              <a:t>2018 : Consommation d’antibiotiques et résistance aux antibiotiques en France : Une infection évitée, c’est un antibiotique préservé !</a:t>
            </a:r>
            <a:endParaRPr lang="fr-FR" alt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r-FR" altLang="fr-FR" sz="1200" u="sng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2019 : Antibiotiques et résistances bactériennes : une menace mondiale, des conséquences individuelles</a:t>
            </a:r>
            <a:endParaRPr lang="fr-FR" alt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r-FR" altLang="fr-FR" sz="1200" u="sng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2020 : Antibiotiques et résistance bactérienne : pistes d’action pour ancrer les progrès de 2020</a:t>
            </a:r>
            <a:r>
              <a:rPr lang="fr-FR" altLang="fr-FR" sz="1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altLang="fr-FR" sz="1200" u="sng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fr-FR" altLang="fr-FR" sz="1600" u="sng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https://www.santepubliquefrance.fr/maladies-et-traumatismes/infections-associees-aux-soins-et-resistance-aux-antibiotiques/resistance-aux-antibiotiques/articles/enquetes-et-etudes</a:t>
            </a:r>
            <a:endParaRPr lang="fr-FR" altLang="fr-FR" sz="1600" u="sng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fr-FR" altLang="fr-FR" sz="1600" u="sng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Rapport tous ensemble, sauvons les antibiotiques</a:t>
            </a:r>
            <a:r>
              <a:rPr lang="fr-FR" altLang="fr-FR" sz="1600"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endParaRPr lang="en-GB" altLang="fr-FR" sz="1600" u="sng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fr-FR" sz="1600" u="sng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http://agriculture.gouv.fr/plan-ecoantibio-2012-2017-lutte-contre-lantibioresistance</a:t>
            </a:r>
            <a:r>
              <a:rPr lang="en-GB" altLang="fr-FR" sz="1600" u="sng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/>
            <a:r>
              <a:rPr lang="fr-FR" altLang="fr-FR" sz="1600" u="sng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https://www.inserm.fr/thematiques/immunologie-inflammation-infectiologie-et-microbiologie/dossiers-d-information/resistance-aux-antibiotiques</a:t>
            </a:r>
            <a:endParaRPr lang="fr-FR" altLang="fr-FR" sz="1600" u="sng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fr-FR" altLang="fr-FR" sz="1600" u="sng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Résistance aux antibiotiques OMS</a:t>
            </a:r>
            <a:endParaRPr lang="fr-FR" altLang="fr-FR" sz="1600" u="sng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fr-FR" altLang="fr-FR" sz="1600" u="sng"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Semaine mondiale pour un bon usage des antibiotiques OMS </a:t>
            </a:r>
            <a:endParaRPr lang="fr-FR" altLang="fr-FR" sz="1600" u="sng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fr-FR" sz="1600">
                <a:latin typeface="Arial" panose="020B0604020202020204" pitchFamily="34" charset="0"/>
                <a:cs typeface="Arial" panose="020B0604020202020204" pitchFamily="34" charset="0"/>
                <a:hlinkClick r:id="rId13"/>
              </a:rPr>
              <a:t>http://www.antibiotique.eu/</a:t>
            </a:r>
            <a:endParaRPr lang="en-GB" altLang="fr-FR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600">
                <a:latin typeface="Arial" panose="020B0604020202020204" pitchFamily="34" charset="0"/>
              </a:rPr>
              <a:t>Le paradoxe des antibiotiques, Comment le miracle tue le miracle, Stuart B. Levy, Regards sur la science, Belin 1999 </a:t>
            </a:r>
            <a:r>
              <a:rPr lang="en-US" altLang="ja-JP" sz="1600">
                <a:latin typeface="Arial" panose="020B0604020202020204" pitchFamily="34" charset="0"/>
                <a:hlinkClick r:id="rId14"/>
              </a:rPr>
              <a:t>https://www.belin-editeur.com/le-paradoxe-des-antibiotiques</a:t>
            </a:r>
            <a:endParaRPr lang="en-US" altLang="ja-JP" sz="1600">
              <a:latin typeface="Arial" panose="020B0604020202020204" pitchFamily="34" charset="0"/>
            </a:endParaRPr>
          </a:p>
          <a:p>
            <a:pPr eaLnBrk="1" hangingPunct="1"/>
            <a:endParaRPr lang="en-GB" altLang="fr-FR" sz="1600" u="sng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1600"/>
          </a:p>
        </p:txBody>
      </p:sp>
      <p:sp>
        <p:nvSpPr>
          <p:cNvPr id="4102" name="Espace réservé du numéro de diapositive 1">
            <a:extLst>
              <a:ext uri="{FF2B5EF4-FFF2-40B4-BE49-F238E27FC236}">
                <a16:creationId xmlns:a16="http://schemas.microsoft.com/office/drawing/2014/main" id="{3BE0AD0B-8346-466B-B0A4-4CBA8F6F3E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4E5E63B-5B14-4FBF-AFDB-B5E77C25F0B6}" type="slidenum">
              <a:rPr lang="en-GB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>
              <a:solidFill>
                <a:srgbClr val="898989"/>
              </a:solidFill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DA8A155-DEC6-4951-9160-9BBBD205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79613" y="6356350"/>
            <a:ext cx="4895850" cy="365125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fr-FR" altLang="fr-FR" dirty="0">
                <a:solidFill>
                  <a:schemeClr val="bg1">
                    <a:lumMod val="50000"/>
                  </a:schemeClr>
                </a:solidFill>
              </a:rPr>
              <a:t>Comprendre la résistance : références et liens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372DC5EE-DF39-490C-B512-8E24CA8B0E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39" y="209370"/>
            <a:ext cx="1475656" cy="7796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>
            <a:extLst>
              <a:ext uri="{FF2B5EF4-FFF2-40B4-BE49-F238E27FC236}">
                <a16:creationId xmlns:a16="http://schemas.microsoft.com/office/drawing/2014/main" id="{D941FC9C-30CB-46A7-B7C0-3A9D695D6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r>
              <a:rPr lang="fr-FR" altLang="fr-FR" sz="3850"/>
              <a:t>Vidéos</a:t>
            </a:r>
          </a:p>
        </p:txBody>
      </p:sp>
      <p:sp>
        <p:nvSpPr>
          <p:cNvPr id="4099" name="Espace réservé du contenu 2">
            <a:extLst>
              <a:ext uri="{FF2B5EF4-FFF2-40B4-BE49-F238E27FC236}">
                <a16:creationId xmlns:a16="http://schemas.microsoft.com/office/drawing/2014/main" id="{D977920F-30A2-44B5-88D2-F5B1000A0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321" y="2227943"/>
            <a:ext cx="5033221" cy="3788227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 lang="fr-FR" sz="2100">
                <a:hlinkClick r:id="rId2"/>
              </a:rPr>
              <a:t>Résistance aux antibiotiques, une maladie émergente: Patrice Courvalin, Institut Pasteur</a:t>
            </a:r>
            <a:endParaRPr lang="en-GB" sz="210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GB" altLang="fr-FR" sz="2100"/>
          </a:p>
          <a:p>
            <a:pPr>
              <a:defRPr/>
            </a:pPr>
            <a:r>
              <a:rPr lang="fr-FR" sz="2100"/>
              <a:t>Antibiorésistance, le futur : Pr Laurent Gutmann (Inserm)</a:t>
            </a:r>
            <a:r>
              <a:rPr lang="fr-FR" sz="2100">
                <a:hlinkClick r:id="rId3"/>
              </a:rPr>
              <a:t> Antibiorésistance : le futur - Corpus - réseau Canopé (reseau-canope.fr)</a:t>
            </a:r>
            <a:endParaRPr lang="fr-FR" sz="2100"/>
          </a:p>
          <a:p>
            <a:pPr marL="0" indent="0">
              <a:buFont typeface="Arial" charset="0"/>
              <a:buNone/>
              <a:defRPr/>
            </a:pPr>
            <a:endParaRPr lang="fr-FR" sz="2100"/>
          </a:p>
          <a:p>
            <a:pPr>
              <a:defRPr/>
            </a:pPr>
            <a:r>
              <a:rPr lang="fr-FR" sz="2100">
                <a:hlinkClick r:id="rId4"/>
              </a:rPr>
              <a:t>Vidéo Inserm sur la résistance</a:t>
            </a:r>
            <a:endParaRPr lang="fr-FR" sz="2100"/>
          </a:p>
          <a:p>
            <a:pPr>
              <a:defRPr/>
            </a:pPr>
            <a:endParaRPr lang="fr-FR" sz="210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fr-FR" sz="2100" b="1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GB" altLang="fr-FR" sz="210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fr-FR" altLang="fr-FR" sz="2100"/>
          </a:p>
        </p:txBody>
      </p:sp>
      <p:sp>
        <p:nvSpPr>
          <p:cNvPr id="5129" name="Rectangle 512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131" name="Oval 513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5126" name="Graphic 5125" descr="Médecine">
            <a:extLst>
              <a:ext uri="{FF2B5EF4-FFF2-40B4-BE49-F238E27FC236}">
                <a16:creationId xmlns:a16="http://schemas.microsoft.com/office/drawing/2014/main" id="{9CE65AA6-F188-F299-F6A1-FD9EA82BFA4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pic>
        <p:nvPicPr>
          <p:cNvPr id="5" name="Picture 2" descr="image gélules antibiotiques">
            <a:extLst>
              <a:ext uri="{FF2B5EF4-FFF2-40B4-BE49-F238E27FC236}">
                <a16:creationId xmlns:a16="http://schemas.microsoft.com/office/drawing/2014/main" id="{FD9550E9-66ED-4637-89A4-17A4F59337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59" r="14767"/>
          <a:stretch>
            <a:fillRect/>
          </a:stretch>
        </p:blipFill>
        <p:spPr bwMode="auto">
          <a:xfrm>
            <a:off x="8077200" y="155575"/>
            <a:ext cx="962025" cy="9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FBDE4052-0104-47A4-A38E-9D1551BCC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39" y="209370"/>
            <a:ext cx="1475656" cy="7796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6" name="Rectangle 6155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8" name="Rectangle 6157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0" name="Rectangle 6159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2" name="Rectangle 6161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64" name="Freeform: Shape 6163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166" name="Rectangle 6165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6" name="Titre 1">
            <a:extLst>
              <a:ext uri="{FF2B5EF4-FFF2-40B4-BE49-F238E27FC236}">
                <a16:creationId xmlns:a16="http://schemas.microsoft.com/office/drawing/2014/main" id="{9EA80C25-A3E3-48A3-9422-03CC4EF5C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fr-FR" altLang="fr-FR" sz="32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Activités e-Bug pour les élèves de collège et de lycée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71B5B7E-5840-475A-8B91-AA484BD08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371600" y="1984248"/>
            <a:ext cx="3086100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fr-FR" altLang="fr-FR" sz="10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Comprendre la résistance: </a:t>
            </a:r>
            <a:r>
              <a:rPr lang="en-GB" sz="10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références et liens</a:t>
            </a:r>
          </a:p>
          <a:p>
            <a:pPr algn="l">
              <a:spcAft>
                <a:spcPts val="600"/>
              </a:spcAft>
              <a:defRPr/>
            </a:pPr>
            <a:endParaRPr lang="fr-FR" sz="10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0" name="Espace réservé du numéro de diapositive 4">
            <a:extLst>
              <a:ext uri="{FF2B5EF4-FFF2-40B4-BE49-F238E27FC236}">
                <a16:creationId xmlns:a16="http://schemas.microsoft.com/office/drawing/2014/main" id="{8F795E0E-3BEF-440A-8C3E-445774576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778240" y="6455664"/>
            <a:ext cx="336042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fld id="{570FA4E2-1EBA-49DB-9BEA-B9F0F083515B}" type="slidenum">
              <a:rPr lang="fr-FR" altLang="fr-FR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Bef>
                  <a:spcPct val="0"/>
                </a:spcBef>
                <a:spcAft>
                  <a:spcPts val="600"/>
                </a:spcAft>
                <a:buFontTx/>
                <a:buNone/>
              </a:pPr>
              <a:t>4</a:t>
            </a:fld>
            <a:endParaRPr lang="fr-FR" altLang="fr-FR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AF7C6F45-EF77-497B-9C98-24FE3091CA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39" y="209370"/>
            <a:ext cx="1475656" cy="779642"/>
          </a:xfrm>
          <a:prstGeom prst="rect">
            <a:avLst/>
          </a:prstGeom>
        </p:spPr>
      </p:pic>
      <p:graphicFrame>
        <p:nvGraphicFramePr>
          <p:cNvPr id="6152" name="Espace réservé du contenu 2">
            <a:extLst>
              <a:ext uri="{FF2B5EF4-FFF2-40B4-BE49-F238E27FC236}">
                <a16:creationId xmlns:a16="http://schemas.microsoft.com/office/drawing/2014/main" id="{CD3CE326-AAC1-DE5F-459D-6D98D81542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0188895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8632</TotalTime>
  <Words>331</Words>
  <Application>Microsoft Office PowerPoint</Application>
  <PresentationFormat>Affichage à l'écran (4:3)</PresentationFormat>
  <Paragraphs>40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Calibri</vt:lpstr>
      <vt:lpstr>Arial</vt:lpstr>
      <vt:lpstr>MS PGothic</vt:lpstr>
      <vt:lpstr>Courier New</vt:lpstr>
      <vt:lpstr>Thème Office</vt:lpstr>
      <vt:lpstr>Comprendre la résistance : Références et Liens</vt:lpstr>
      <vt:lpstr>Références et liens</vt:lpstr>
      <vt:lpstr>Vidéos</vt:lpstr>
      <vt:lpstr>Activités e-Bug pour les élèves de collège et de lycée</vt:lpstr>
    </vt:vector>
  </TitlesOfParts>
  <Company>CHU de Nice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Constat épidémiologique</dc:title>
  <dc:creator>TOUBOUL PIA CHU Nice</dc:creator>
  <cp:lastModifiedBy>Pia</cp:lastModifiedBy>
  <cp:revision>41</cp:revision>
  <dcterms:created xsi:type="dcterms:W3CDTF">2017-11-02T11:25:31Z</dcterms:created>
  <dcterms:modified xsi:type="dcterms:W3CDTF">2023-03-13T09:33:11Z</dcterms:modified>
</cp:coreProperties>
</file>