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8"/>
  </p:notesMasterIdLst>
  <p:sldIdLst>
    <p:sldId id="262" r:id="rId4"/>
    <p:sldId id="328" r:id="rId5"/>
    <p:sldId id="340" r:id="rId6"/>
    <p:sldId id="342" r:id="rId7"/>
    <p:sldId id="367" r:id="rId8"/>
    <p:sldId id="368" r:id="rId9"/>
    <p:sldId id="369" r:id="rId10"/>
    <p:sldId id="271" r:id="rId11"/>
    <p:sldId id="339" r:id="rId12"/>
    <p:sldId id="370" r:id="rId13"/>
    <p:sldId id="372" r:id="rId14"/>
    <p:sldId id="373" r:id="rId15"/>
    <p:sldId id="374" r:id="rId16"/>
    <p:sldId id="379" r:id="rId17"/>
    <p:sldId id="341" r:id="rId18"/>
    <p:sldId id="344" r:id="rId19"/>
    <p:sldId id="345" r:id="rId20"/>
    <p:sldId id="346" r:id="rId21"/>
    <p:sldId id="347" r:id="rId22"/>
    <p:sldId id="348" r:id="rId23"/>
    <p:sldId id="366" r:id="rId24"/>
    <p:sldId id="376" r:id="rId25"/>
    <p:sldId id="377" r:id="rId26"/>
    <p:sldId id="380" r:id="rId27"/>
  </p:sldIdLst>
  <p:sldSz cx="12192000" cy="6858000"/>
  <p:notesSz cx="6858000" cy="9144000"/>
  <p:defaultTextStyle>
    <a:defPPr>
      <a:defRPr lang="en-US"/>
    </a:defPPr>
    <a:lvl1pPr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1pPr>
    <a:lvl2pPr marL="228600" indent="2286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2pPr>
    <a:lvl3pPr marL="457200" indent="4572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3pPr>
    <a:lvl4pPr marL="685800" indent="6858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4pPr>
    <a:lvl5pPr marL="914400" indent="9144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C8047-00D4-4D98-B8FB-3709BFDE568D}" v="2" dt="2021-09-13T11:13:52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9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e Hugues" userId="f5ff6c274e13bc49" providerId="LiveId" clId="{39BC8047-00D4-4D98-B8FB-3709BFDE568D}"/>
    <pc:docChg chg="custSel modSld">
      <pc:chgData name="virginie Hugues" userId="f5ff6c274e13bc49" providerId="LiveId" clId="{39BC8047-00D4-4D98-B8FB-3709BFDE568D}" dt="2021-09-13T11:13:56.216" v="1" actId="3626"/>
      <pc:docMkLst>
        <pc:docMk/>
      </pc:docMkLst>
      <pc:sldChg chg="modSp mod">
        <pc:chgData name="virginie Hugues" userId="f5ff6c274e13bc49" providerId="LiveId" clId="{39BC8047-00D4-4D98-B8FB-3709BFDE568D}" dt="2021-09-13T11:13:25.562" v="0" actId="3626"/>
        <pc:sldMkLst>
          <pc:docMk/>
          <pc:sldMk cId="0" sldId="340"/>
        </pc:sldMkLst>
        <pc:spChg chg="mod">
          <ac:chgData name="virginie Hugues" userId="f5ff6c274e13bc49" providerId="LiveId" clId="{39BC8047-00D4-4D98-B8FB-3709BFDE568D}" dt="2021-09-13T11:13:25.562" v="0" actId="3626"/>
          <ac:spMkLst>
            <pc:docMk/>
            <pc:sldMk cId="0" sldId="340"/>
            <ac:spMk id="2" creationId="{1D653533-E318-42B7-84F6-60A4A0AB88C6}"/>
          </ac:spMkLst>
        </pc:spChg>
      </pc:sldChg>
      <pc:sldChg chg="modSp mod">
        <pc:chgData name="virginie Hugues" userId="f5ff6c274e13bc49" providerId="LiveId" clId="{39BC8047-00D4-4D98-B8FB-3709BFDE568D}" dt="2021-09-13T11:13:56.216" v="1" actId="3626"/>
        <pc:sldMkLst>
          <pc:docMk/>
          <pc:sldMk cId="0" sldId="376"/>
        </pc:sldMkLst>
        <pc:spChg chg="mod">
          <ac:chgData name="virginie Hugues" userId="f5ff6c274e13bc49" providerId="LiveId" clId="{39BC8047-00D4-4D98-B8FB-3709BFDE568D}" dt="2021-09-13T11:13:56.216" v="1" actId="3626"/>
          <ac:spMkLst>
            <pc:docMk/>
            <pc:sldMk cId="0" sldId="376"/>
            <ac:spMk id="33" creationId="{648CF122-32BF-4453-801F-819B682691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B7ECB19-C57C-4EF2-8075-E442B929AE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CC9C48-10F1-4D95-BA26-919E3A774F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21A208-6157-4BCE-807E-2CB23E01CB99}" type="datetimeFigureOut">
              <a:rPr lang="fr-FR"/>
              <a:pPr>
                <a:defRPr/>
              </a:pPr>
              <a:t>13/09/2021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EE401CEB-B2B6-474C-A79E-AEFD2A46A6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9A7D2504-1FE7-4525-BEAB-FB168F632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7C14BD-EC53-45B7-AFCA-EA29838DF3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B5A81C-7CC4-4F27-8B4E-8304A6ACE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A5F36B0-2A67-4C54-AFE2-3773F9CA16D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>
            <a:extLst>
              <a:ext uri="{FF2B5EF4-FFF2-40B4-BE49-F238E27FC236}">
                <a16:creationId xmlns:a16="http://schemas.microsoft.com/office/drawing/2014/main" id="{23EB384B-BEAA-4E6C-B4D3-EF314FA24B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notes 2">
            <a:extLst>
              <a:ext uri="{FF2B5EF4-FFF2-40B4-BE49-F238E27FC236}">
                <a16:creationId xmlns:a16="http://schemas.microsoft.com/office/drawing/2014/main" id="{2B4A07D0-1882-4F67-85B0-4708A1F9E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9940" name="Espace réservé du numéro de diapositive 3">
            <a:extLst>
              <a:ext uri="{FF2B5EF4-FFF2-40B4-BE49-F238E27FC236}">
                <a16:creationId xmlns:a16="http://schemas.microsoft.com/office/drawing/2014/main" id="{D2028C50-9D02-4215-9B50-0763FBB6AA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fld id="{5FE69D1A-3977-4935-98BB-58881D6C3383}" type="slidenum">
              <a:rPr lang="fr-FR" altLang="fr-FR" sz="1200">
                <a:latin typeface="Calibri" panose="020F0502020204030204" pitchFamily="34" charset="0"/>
              </a:rPr>
              <a:pPr/>
              <a:t>1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AC56EF01-F73A-4473-91D7-25A26A751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379663"/>
            <a:ext cx="7937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 close up of a flower&#10;&#10;Description generated with high confidence">
            <a:extLst>
              <a:ext uri="{FF2B5EF4-FFF2-40B4-BE49-F238E27FC236}">
                <a16:creationId xmlns:a16="http://schemas.microsoft.com/office/drawing/2014/main" id="{A76EB2D5-E2FF-48B0-9564-5B46F546F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38" y="5913438"/>
            <a:ext cx="8175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88EB1009-DE07-4988-A6AC-2A6D6EB54A53}"/>
              </a:ext>
            </a:extLst>
          </p:cNvPr>
          <p:cNvSpPr txBox="1"/>
          <p:nvPr/>
        </p:nvSpPr>
        <p:spPr>
          <a:xfrm>
            <a:off x="8758238" y="5870575"/>
            <a:ext cx="21717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 project has received funding from the European Union's Horizon 2020 research and innovation programme under grant agreement No 727580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0479"/>
            <a:ext cx="9144000" cy="1320521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6F7B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GB" noProof="0"/>
          </a:p>
        </p:txBody>
      </p:sp>
      <p:sp>
        <p:nvSpPr>
          <p:cNvPr id="7" name="Plassholder for bunntekst 8">
            <a:extLst>
              <a:ext uri="{FF2B5EF4-FFF2-40B4-BE49-F238E27FC236}">
                <a16:creationId xmlns:a16="http://schemas.microsoft.com/office/drawing/2014/main" id="{1C69ADDE-EF12-4270-A93D-03D6F30677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6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8CDAFB1B-5E67-4E3A-8370-0F69E532BC87}"/>
              </a:ext>
            </a:extLst>
          </p:cNvPr>
          <p:cNvSpPr/>
          <p:nvPr/>
        </p:nvSpPr>
        <p:spPr>
          <a:xfrm>
            <a:off x="2051050" y="0"/>
            <a:ext cx="10140950" cy="6858000"/>
          </a:xfrm>
          <a:custGeom>
            <a:avLst/>
            <a:gdLst/>
            <a:ahLst/>
            <a:cxnLst/>
            <a:rect l="l" t="t" r="r" b="b"/>
            <a:pathLst>
              <a:path w="16723360" h="11308715">
                <a:moveTo>
                  <a:pt x="16722810" y="0"/>
                </a:moveTo>
                <a:lnTo>
                  <a:pt x="3223619" y="0"/>
                </a:lnTo>
                <a:lnTo>
                  <a:pt x="0" y="11308556"/>
                </a:lnTo>
                <a:lnTo>
                  <a:pt x="16722810" y="11308556"/>
                </a:lnTo>
                <a:lnTo>
                  <a:pt x="16722810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>
              <a:latin typeface="+mn-lt"/>
            </a:endParaRP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1"/>
          </p:nvPr>
        </p:nvSpPr>
        <p:spPr>
          <a:xfrm>
            <a:off x="688795" y="3244058"/>
            <a:ext cx="2980058" cy="3014072"/>
          </a:xfrm>
        </p:spPr>
        <p:txBody>
          <a:bodyPr tIns="14631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5069460" y="979313"/>
            <a:ext cx="3760690" cy="250769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8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6192806" y="3773237"/>
            <a:ext cx="3760690" cy="250769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721E9D4C-E813-4B14-BD07-A797CFBBD8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8FB6BC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51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D579F6BC-45EA-4272-8782-AF34191E75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32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BE18371-095E-42AF-A4BF-3D4ED39A7801}"/>
              </a:ext>
            </a:extLst>
          </p:cNvPr>
          <p:cNvSpPr/>
          <p:nvPr/>
        </p:nvSpPr>
        <p:spPr>
          <a:xfrm>
            <a:off x="2051050" y="0"/>
            <a:ext cx="10140950" cy="6858000"/>
          </a:xfrm>
          <a:custGeom>
            <a:avLst/>
            <a:gdLst/>
            <a:ahLst/>
            <a:cxnLst/>
            <a:rect l="l" t="t" r="r" b="b"/>
            <a:pathLst>
              <a:path w="16723360" h="11308715">
                <a:moveTo>
                  <a:pt x="16722810" y="0"/>
                </a:moveTo>
                <a:lnTo>
                  <a:pt x="3223619" y="0"/>
                </a:lnTo>
                <a:lnTo>
                  <a:pt x="0" y="11308556"/>
                </a:lnTo>
                <a:lnTo>
                  <a:pt x="16722810" y="11308556"/>
                </a:lnTo>
                <a:lnTo>
                  <a:pt x="16722810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>
              <a:latin typeface="+mn-lt"/>
            </a:endParaRP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B0FD937F-E3EF-47FA-894B-F6D3C2785C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FB6BC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581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2D02AD-3DD8-4EE3-A123-A0094882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780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80518B1-1234-4D05-8B54-ED253981AB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21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8B5A7D-3E74-4B39-9CAB-7322F3CFBF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8EA4CD-D6B9-4CFD-A80B-AFEA6CBC258C}" type="datetimeFigureOut">
              <a:rPr lang="fr-FR"/>
              <a:pPr>
                <a:defRPr/>
              </a:pPr>
              <a:t>13/09/2021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55B070-9641-4413-BD57-2D57D305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5FA4D0-1D9B-4C81-B220-303C8CCB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8B1B0FE-201D-426D-9B7A-0ED59520B4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879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0479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2126598" y="2380173"/>
            <a:ext cx="7938804" cy="101815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Plassholder for bunntekst 8">
            <a:extLst>
              <a:ext uri="{FF2B5EF4-FFF2-40B4-BE49-F238E27FC236}">
                <a16:creationId xmlns:a16="http://schemas.microsoft.com/office/drawing/2014/main" id="{7B7F1716-C1A0-4BA4-8ADB-F8B757EBB1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9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idx="11"/>
          </p:nvPr>
        </p:nvSpPr>
        <p:spPr>
          <a:xfrm>
            <a:off x="688776" y="1971314"/>
            <a:ext cx="7305551" cy="853891"/>
          </a:xfrm>
        </p:spPr>
        <p:txBody>
          <a:bodyPr tIns="18481" anchor="b"/>
          <a:lstStyle>
            <a:lvl1pPr marL="0" indent="0">
              <a:lnSpc>
                <a:spcPct val="100000"/>
              </a:lnSpc>
              <a:buNone/>
              <a:defRPr sz="5501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688775" y="3238442"/>
            <a:ext cx="7305551" cy="1065777"/>
          </a:xfrm>
          <a:prstGeom prst="rect">
            <a:avLst/>
          </a:prstGeom>
        </p:spPr>
        <p:txBody>
          <a:bodyPr tIns="13861"/>
          <a:lstStyle>
            <a:lvl1pPr marL="0" indent="0">
              <a:lnSpc>
                <a:spcPct val="122000"/>
              </a:lnSpc>
              <a:spcBef>
                <a:spcPts val="58"/>
              </a:spcBef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6">
            <a:extLst>
              <a:ext uri="{FF2B5EF4-FFF2-40B4-BE49-F238E27FC236}">
                <a16:creationId xmlns:a16="http://schemas.microsoft.com/office/drawing/2014/main" id="{3BB0839B-963F-4905-ADD0-55C0C93B5A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68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idx="11"/>
          </p:nvPr>
        </p:nvSpPr>
        <p:spPr>
          <a:xfrm>
            <a:off x="688776" y="1971314"/>
            <a:ext cx="7305551" cy="853891"/>
          </a:xfrm>
        </p:spPr>
        <p:txBody>
          <a:bodyPr tIns="18481" anchor="b"/>
          <a:lstStyle>
            <a:lvl1pPr marL="0" indent="0">
              <a:lnSpc>
                <a:spcPct val="100000"/>
              </a:lnSpc>
              <a:buNone/>
              <a:defRPr sz="5501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688775" y="3238442"/>
            <a:ext cx="7305551" cy="1065777"/>
          </a:xfrm>
          <a:prstGeom prst="rect">
            <a:avLst/>
          </a:prstGeom>
        </p:spPr>
        <p:txBody>
          <a:bodyPr tIns="13861"/>
          <a:lstStyle>
            <a:lvl1pPr marL="0" indent="0">
              <a:lnSpc>
                <a:spcPct val="122000"/>
              </a:lnSpc>
              <a:spcBef>
                <a:spcPts val="58"/>
              </a:spcBef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Plassholder for bunntekst 6">
            <a:extLst>
              <a:ext uri="{FF2B5EF4-FFF2-40B4-BE49-F238E27FC236}">
                <a16:creationId xmlns:a16="http://schemas.microsoft.com/office/drawing/2014/main" id="{12953F5F-9E5B-47CE-A76B-5626989EA7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99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6FB61E2-B580-487A-AB4F-45AF04C174C1}"/>
              </a:ext>
            </a:extLst>
          </p:cNvPr>
          <p:cNvSpPr/>
          <p:nvPr/>
        </p:nvSpPr>
        <p:spPr>
          <a:xfrm>
            <a:off x="7951788" y="0"/>
            <a:ext cx="4240212" cy="6858000"/>
          </a:xfrm>
          <a:custGeom>
            <a:avLst/>
            <a:gdLst/>
            <a:ahLst/>
            <a:cxnLst/>
            <a:rect l="l" t="t" r="r" b="b"/>
            <a:pathLst>
              <a:path w="6992619" h="11308715">
                <a:moveTo>
                  <a:pt x="6992247" y="0"/>
                </a:moveTo>
                <a:lnTo>
                  <a:pt x="3223608" y="0"/>
                </a:lnTo>
                <a:lnTo>
                  <a:pt x="0" y="11308556"/>
                </a:lnTo>
                <a:lnTo>
                  <a:pt x="6992247" y="11308556"/>
                </a:lnTo>
                <a:lnTo>
                  <a:pt x="6992247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C8192A8-E79E-44A5-8228-22CE01D90B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39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7952880" y="0"/>
            <a:ext cx="4239120" cy="685893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2876 w 10000"/>
              <a:gd name="connsiteY0" fmla="*/ 4612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876 w 10000"/>
              <a:gd name="connsiteY5" fmla="*/ 4612 h 10000"/>
              <a:gd name="connsiteX0" fmla="*/ 2876 w 10000"/>
              <a:gd name="connsiteY0" fmla="*/ 4612 h 10000"/>
              <a:gd name="connsiteX1" fmla="*/ 4921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876 w 10000"/>
              <a:gd name="connsiteY5" fmla="*/ 4612 h 10000"/>
              <a:gd name="connsiteX0" fmla="*/ 2876 w 10000"/>
              <a:gd name="connsiteY0" fmla="*/ 4640 h 10028"/>
              <a:gd name="connsiteX1" fmla="*/ 4719 w 10000"/>
              <a:gd name="connsiteY1" fmla="*/ 0 h 10028"/>
              <a:gd name="connsiteX2" fmla="*/ 10000 w 10000"/>
              <a:gd name="connsiteY2" fmla="*/ 28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876 w 10000"/>
              <a:gd name="connsiteY5" fmla="*/ 4640 h 10028"/>
              <a:gd name="connsiteX0" fmla="*/ 2597 w 10000"/>
              <a:gd name="connsiteY0" fmla="*/ 4596 h 10028"/>
              <a:gd name="connsiteX1" fmla="*/ 4719 w 10000"/>
              <a:gd name="connsiteY1" fmla="*/ 0 h 10028"/>
              <a:gd name="connsiteX2" fmla="*/ 10000 w 10000"/>
              <a:gd name="connsiteY2" fmla="*/ 28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97 w 10000"/>
              <a:gd name="connsiteY0" fmla="*/ 4596 h 10028"/>
              <a:gd name="connsiteX1" fmla="*/ 4719 w 10000"/>
              <a:gd name="connsiteY1" fmla="*/ 0 h 10028"/>
              <a:gd name="connsiteX2" fmla="*/ 10000 w 10000"/>
              <a:gd name="connsiteY2" fmla="*/ 7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97 w 10000"/>
              <a:gd name="connsiteY0" fmla="*/ 4589 h 10021"/>
              <a:gd name="connsiteX1" fmla="*/ 4595 w 10000"/>
              <a:gd name="connsiteY1" fmla="*/ 7 h 10021"/>
              <a:gd name="connsiteX2" fmla="*/ 10000 w 10000"/>
              <a:gd name="connsiteY2" fmla="*/ 0 h 10021"/>
              <a:gd name="connsiteX3" fmla="*/ 10000 w 10000"/>
              <a:gd name="connsiteY3" fmla="*/ 10021 h 10021"/>
              <a:gd name="connsiteX4" fmla="*/ 0 w 10000"/>
              <a:gd name="connsiteY4" fmla="*/ 10021 h 10021"/>
              <a:gd name="connsiteX5" fmla="*/ 2597 w 10000"/>
              <a:gd name="connsiteY5" fmla="*/ 4589 h 10021"/>
              <a:gd name="connsiteX0" fmla="*/ 2597 w 10003"/>
              <a:gd name="connsiteY0" fmla="*/ 4598 h 10030"/>
              <a:gd name="connsiteX1" fmla="*/ 4595 w 10003"/>
              <a:gd name="connsiteY1" fmla="*/ 16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8 h 10030"/>
              <a:gd name="connsiteX1" fmla="*/ 4603 w 10003"/>
              <a:gd name="connsiteY1" fmla="*/ 2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8 h 10030"/>
              <a:gd name="connsiteX1" fmla="*/ 4600 w 10003"/>
              <a:gd name="connsiteY1" fmla="*/ 2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6 h 10028"/>
              <a:gd name="connsiteX1" fmla="*/ 4600 w 10003"/>
              <a:gd name="connsiteY1" fmla="*/ 0 h 10028"/>
              <a:gd name="connsiteX2" fmla="*/ 10003 w 10003"/>
              <a:gd name="connsiteY2" fmla="*/ 55 h 10028"/>
              <a:gd name="connsiteX3" fmla="*/ 10000 w 10003"/>
              <a:gd name="connsiteY3" fmla="*/ 10028 h 10028"/>
              <a:gd name="connsiteX4" fmla="*/ 0 w 10003"/>
              <a:gd name="connsiteY4" fmla="*/ 10028 h 10028"/>
              <a:gd name="connsiteX5" fmla="*/ 2597 w 10003"/>
              <a:gd name="connsiteY5" fmla="*/ 4596 h 10028"/>
              <a:gd name="connsiteX0" fmla="*/ 2597 w 10000"/>
              <a:gd name="connsiteY0" fmla="*/ 4596 h 10028"/>
              <a:gd name="connsiteX1" fmla="*/ 4600 w 10000"/>
              <a:gd name="connsiteY1" fmla="*/ 0 h 10028"/>
              <a:gd name="connsiteX2" fmla="*/ 10000 w 10000"/>
              <a:gd name="connsiteY2" fmla="*/ 1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03 w 10000"/>
              <a:gd name="connsiteY0" fmla="*/ 4582 h 10028"/>
              <a:gd name="connsiteX1" fmla="*/ 4600 w 10000"/>
              <a:gd name="connsiteY1" fmla="*/ 0 h 10028"/>
              <a:gd name="connsiteX2" fmla="*/ 10000 w 10000"/>
              <a:gd name="connsiteY2" fmla="*/ 1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03 w 10000"/>
              <a:gd name="connsiteY5" fmla="*/ 4582 h 10028"/>
              <a:gd name="connsiteX0" fmla="*/ 2500 w 9997"/>
              <a:gd name="connsiteY0" fmla="*/ 4582 h 10028"/>
              <a:gd name="connsiteX1" fmla="*/ 4597 w 9997"/>
              <a:gd name="connsiteY1" fmla="*/ 0 h 10028"/>
              <a:gd name="connsiteX2" fmla="*/ 9997 w 9997"/>
              <a:gd name="connsiteY2" fmla="*/ 1 h 10028"/>
              <a:gd name="connsiteX3" fmla="*/ 9997 w 9997"/>
              <a:gd name="connsiteY3" fmla="*/ 10028 h 10028"/>
              <a:gd name="connsiteX4" fmla="*/ 0 w 9997"/>
              <a:gd name="connsiteY4" fmla="*/ 10002 h 10028"/>
              <a:gd name="connsiteX5" fmla="*/ 2500 w 9997"/>
              <a:gd name="connsiteY5" fmla="*/ 4582 h 10028"/>
              <a:gd name="connsiteX0" fmla="*/ 2501 w 10000"/>
              <a:gd name="connsiteY0" fmla="*/ 4569 h 9974"/>
              <a:gd name="connsiteX1" fmla="*/ 4598 w 10000"/>
              <a:gd name="connsiteY1" fmla="*/ 0 h 9974"/>
              <a:gd name="connsiteX2" fmla="*/ 10000 w 10000"/>
              <a:gd name="connsiteY2" fmla="*/ 1 h 9974"/>
              <a:gd name="connsiteX3" fmla="*/ 9958 w 10000"/>
              <a:gd name="connsiteY3" fmla="*/ 9917 h 9974"/>
              <a:gd name="connsiteX4" fmla="*/ 0 w 10000"/>
              <a:gd name="connsiteY4" fmla="*/ 9974 h 9974"/>
              <a:gd name="connsiteX5" fmla="*/ 2501 w 10000"/>
              <a:gd name="connsiteY5" fmla="*/ 4569 h 9974"/>
              <a:gd name="connsiteX0" fmla="*/ 2501 w 10000"/>
              <a:gd name="connsiteY0" fmla="*/ 4581 h 10000"/>
              <a:gd name="connsiteX1" fmla="*/ 4598 w 10000"/>
              <a:gd name="connsiteY1" fmla="*/ 0 h 10000"/>
              <a:gd name="connsiteX2" fmla="*/ 10000 w 10000"/>
              <a:gd name="connsiteY2" fmla="*/ 1 h 10000"/>
              <a:gd name="connsiteX3" fmla="*/ 10000 w 10000"/>
              <a:gd name="connsiteY3" fmla="*/ 9997 h 10000"/>
              <a:gd name="connsiteX4" fmla="*/ 0 w 10000"/>
              <a:gd name="connsiteY4" fmla="*/ 10000 h 10000"/>
              <a:gd name="connsiteX5" fmla="*/ 2501 w 10000"/>
              <a:gd name="connsiteY5" fmla="*/ 45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2501" y="4581"/>
                </a:moveTo>
                <a:lnTo>
                  <a:pt x="4598" y="0"/>
                </a:lnTo>
                <a:lnTo>
                  <a:pt x="10000" y="1"/>
                </a:lnTo>
                <a:cubicBezTo>
                  <a:pt x="9999" y="3344"/>
                  <a:pt x="10001" y="6654"/>
                  <a:pt x="10000" y="9997"/>
                </a:cubicBezTo>
                <a:lnTo>
                  <a:pt x="0" y="10000"/>
                </a:lnTo>
                <a:lnTo>
                  <a:pt x="2501" y="4581"/>
                </a:lnTo>
                <a:close/>
              </a:path>
            </a:pathLst>
          </a:custGeom>
          <a:solidFill>
            <a:srgbClr val="ECF7F3"/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nb-NO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79D2208-ED70-4D3D-BB4D-D8768120AC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54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4321EF5-14F5-4FA0-8AEB-071D3071C231}"/>
              </a:ext>
            </a:extLst>
          </p:cNvPr>
          <p:cNvSpPr/>
          <p:nvPr/>
        </p:nvSpPr>
        <p:spPr>
          <a:xfrm>
            <a:off x="7951788" y="0"/>
            <a:ext cx="4240212" cy="6858000"/>
          </a:xfrm>
          <a:custGeom>
            <a:avLst/>
            <a:gdLst/>
            <a:ahLst/>
            <a:cxnLst/>
            <a:rect l="l" t="t" r="r" b="b"/>
            <a:pathLst>
              <a:path w="6992619" h="11308715">
                <a:moveTo>
                  <a:pt x="6992247" y="0"/>
                </a:moveTo>
                <a:lnTo>
                  <a:pt x="3223608" y="0"/>
                </a:lnTo>
                <a:lnTo>
                  <a:pt x="0" y="11308556"/>
                </a:lnTo>
                <a:lnTo>
                  <a:pt x="6992247" y="11308556"/>
                </a:lnTo>
                <a:lnTo>
                  <a:pt x="6992247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8158060" y="2469154"/>
            <a:ext cx="3171437" cy="2084479"/>
          </a:xfrm>
          <a:prstGeom prst="rect">
            <a:avLst/>
          </a:prstGeom>
        </p:spPr>
        <p:txBody>
          <a:bodyPr tIns="14631" anchor="ctr"/>
          <a:lstStyle>
            <a:lvl1pPr marL="0" indent="0" algn="l">
              <a:lnSpc>
                <a:spcPct val="106000"/>
              </a:lnSpc>
              <a:spcBef>
                <a:spcPts val="58"/>
              </a:spcBef>
              <a:buNone/>
              <a:defRPr sz="2551">
                <a:solidFill>
                  <a:srgbClr val="8FB6BC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Plassholder for bunntekst 6">
            <a:extLst>
              <a:ext uri="{FF2B5EF4-FFF2-40B4-BE49-F238E27FC236}">
                <a16:creationId xmlns:a16="http://schemas.microsoft.com/office/drawing/2014/main" id="{61922F1E-C371-4BEA-8C14-43C89FE9A3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22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759409" y="2411115"/>
            <a:ext cx="8673181" cy="1770267"/>
          </a:xfrm>
        </p:spPr>
        <p:txBody>
          <a:bodyPr anchor="ctr" anchorCtr="1"/>
          <a:lstStyle>
            <a:lvl1pPr marL="0" indent="0" algn="ctr">
              <a:lnSpc>
                <a:spcPts val="6351"/>
              </a:lnSpc>
              <a:buNone/>
              <a:defRPr sz="5151">
                <a:solidFill>
                  <a:srgbClr val="EBF7F3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9037938" y="4855773"/>
            <a:ext cx="2784680" cy="199846"/>
          </a:xfrm>
          <a:prstGeom prst="rect">
            <a:avLst/>
          </a:prstGeom>
        </p:spPr>
        <p:txBody>
          <a:bodyPr tIns="16941"/>
          <a:lstStyle>
            <a:lvl1pPr marL="0" indent="0">
              <a:buNone/>
              <a:defRPr sz="1250">
                <a:solidFill>
                  <a:srgbClr val="EBF7F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7E4B0E4E-7016-4823-B1F1-9234FDEB676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EBF7F3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26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759409" y="2411115"/>
            <a:ext cx="8673181" cy="1770267"/>
          </a:xfrm>
        </p:spPr>
        <p:txBody>
          <a:bodyPr anchor="ctr" anchorCtr="1"/>
          <a:lstStyle>
            <a:lvl1pPr marL="0" indent="0" algn="ctr">
              <a:lnSpc>
                <a:spcPts val="6351"/>
              </a:lnSpc>
              <a:buNone/>
              <a:defRPr sz="5151">
                <a:solidFill>
                  <a:srgbClr val="EBF7F3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9037938" y="4855773"/>
            <a:ext cx="2784680" cy="199846"/>
          </a:xfrm>
          <a:prstGeom prst="rect">
            <a:avLst/>
          </a:prstGeom>
        </p:spPr>
        <p:txBody>
          <a:bodyPr tIns="16941"/>
          <a:lstStyle>
            <a:lvl1pPr marL="0" indent="0">
              <a:buNone/>
              <a:defRPr sz="1250">
                <a:solidFill>
                  <a:srgbClr val="EBF7F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7A38F259-158A-4E9C-8307-AAB5D7F5C9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EBF7F3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72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EB4F387-44EC-4C30-A16D-17C86D2B6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8975" y="89535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08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0EEFCC-23B9-48B8-AB59-2CC3BF076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8975" y="3243263"/>
            <a:ext cx="105156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Rediger tekststiler i malen</a:t>
            </a:r>
          </a:p>
          <a:p>
            <a:pPr lvl="1"/>
            <a:r>
              <a:rPr lang="en-GB" altLang="fr-FR"/>
              <a:t>Andre nivå</a:t>
            </a:r>
          </a:p>
          <a:p>
            <a:pPr lvl="2"/>
            <a:r>
              <a:rPr lang="en-GB" altLang="fr-FR"/>
              <a:t>Tredje nivå</a:t>
            </a:r>
          </a:p>
          <a:p>
            <a:pPr lvl="3"/>
            <a:r>
              <a:rPr lang="en-GB" altLang="fr-FR"/>
              <a:t>Fjerde nivå</a:t>
            </a:r>
          </a:p>
          <a:p>
            <a:pPr lvl="4"/>
            <a:r>
              <a:rPr lang="en-GB" altLang="fr-FR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C7C44-C16B-4386-A7B0-7FF3F7AE2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163" y="285750"/>
            <a:ext cx="5781675" cy="149225"/>
          </a:xfrm>
          <a:prstGeom prst="rect">
            <a:avLst/>
          </a:prstGeom>
        </p:spPr>
        <p:txBody>
          <a:bodyPr vert="horz" wrap="square" lIns="0" tIns="18000" rIns="0" bIns="0" rtlCol="0" anchor="t" anchorCtr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50" spc="5" baseline="0">
                <a:solidFill>
                  <a:srgbClr val="9B9B9B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06" r:id="rId6"/>
    <p:sldLayoutId id="2147484614" r:id="rId7"/>
    <p:sldLayoutId id="2147484615" r:id="rId8"/>
    <p:sldLayoutId id="2147484616" r:id="rId9"/>
    <p:sldLayoutId id="2147484617" r:id="rId10"/>
    <p:sldLayoutId id="2147484618" r:id="rId11"/>
    <p:sldLayoutId id="2147484619" r:id="rId12"/>
    <p:sldLayoutId id="2147484607" r:id="rId13"/>
    <p:sldLayoutId id="2147484608" r:id="rId14"/>
    <p:sldLayoutId id="2147484620" r:id="rId15"/>
  </p:sldLayoutIdLst>
  <p:txStyles>
    <p:titleStyle>
      <a:lvl1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 kern="1200">
          <a:solidFill>
            <a:srgbClr val="00707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5pPr>
      <a:lvl6pPr marL="4572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6pPr>
      <a:lvl7pPr marL="9144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7pPr>
      <a:lvl8pPr marL="13716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8pPr>
      <a:lvl9pPr marL="18288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9pPr>
    </p:titleStyle>
    <p:bodyStyle>
      <a:lvl1pPr marL="107950" indent="-107950" algn="l" rtl="0" eaLnBrk="0" fontAlgn="base" hangingPunct="0">
        <a:lnSpc>
          <a:spcPct val="118000"/>
        </a:lnSpc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slide" Target="slide20.xml"/><Relationship Id="rId12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hyperlink" Target="https://www.foedevarestyrelsen.dk/Foedevarestyrelsens_kampagner/Gode_koekkenvaner/Sider/Clean%20eller%20klam.aspx" TargetMode="External"/><Relationship Id="rId5" Type="http://schemas.openxmlformats.org/officeDocument/2006/relationships/hyperlink" Target="https://www.youtube.com/watch?v=c4wbqWA2qI8" TargetMode="External"/><Relationship Id="rId15" Type="http://schemas.openxmlformats.org/officeDocument/2006/relationships/hyperlink" Target="https://forms.gle/AQz6vhSk5HbrCf2z8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image" Target="../media/image23.png"/><Relationship Id="rId14" Type="http://schemas.openxmlformats.org/officeDocument/2006/relationships/hyperlink" Target="https://forms.gle/F2ttMLC2YECYQG5W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foedevarestyrelsen.dk/Publikationer/Alle%20publikationer/2009221.pdf" TargetMode="External"/><Relationship Id="rId18" Type="http://schemas.openxmlformats.org/officeDocument/2006/relationships/hyperlink" Target="https://forms.gle/AQz6vhSk5HbrCf2z8" TargetMode="External"/><Relationship Id="rId3" Type="http://schemas.openxmlformats.org/officeDocument/2006/relationships/image" Target="../media/image6.png"/><Relationship Id="rId7" Type="http://schemas.openxmlformats.org/officeDocument/2006/relationships/slide" Target="slide20.xml"/><Relationship Id="rId12" Type="http://schemas.openxmlformats.org/officeDocument/2006/relationships/image" Target="../media/image32.png"/><Relationship Id="rId17" Type="http://schemas.openxmlformats.org/officeDocument/2006/relationships/hyperlink" Target="https://forms.gle/F2ttMLC2YECYQG5WA" TargetMode="External"/><Relationship Id="rId2" Type="http://schemas.openxmlformats.org/officeDocument/2006/relationships/slide" Target="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9.png"/><Relationship Id="rId5" Type="http://schemas.openxmlformats.org/officeDocument/2006/relationships/slide" Target="slide24.xml"/><Relationship Id="rId15" Type="http://schemas.openxmlformats.org/officeDocument/2006/relationships/image" Target="../media/image26.png"/><Relationship Id="rId10" Type="http://schemas.openxmlformats.org/officeDocument/2006/relationships/image" Target="../media/image19.png"/><Relationship Id="rId4" Type="http://schemas.openxmlformats.org/officeDocument/2006/relationships/image" Target="../media/image30.png"/><Relationship Id="rId9" Type="http://schemas.openxmlformats.org/officeDocument/2006/relationships/slide" Target="slide22.xml"/><Relationship Id="rId14" Type="http://schemas.openxmlformats.org/officeDocument/2006/relationships/hyperlink" Target="https://www.bedrehygiejne.dk/?page_id=295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AQz6vhSk5HbrCf2z8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forms.gle/F2ttMLC2YECYQG5WA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26.png"/><Relationship Id="rId3" Type="http://schemas.openxmlformats.org/officeDocument/2006/relationships/hyperlink" Target="https://www.bedrehygiejne.dk/?page_id=270" TargetMode="External"/><Relationship Id="rId7" Type="http://schemas.openxmlformats.org/officeDocument/2006/relationships/image" Target="../media/image36.png"/><Relationship Id="rId12" Type="http://schemas.openxmlformats.org/officeDocument/2006/relationships/image" Target="../media/image32.png"/><Relationship Id="rId2" Type="http://schemas.openxmlformats.org/officeDocument/2006/relationships/hyperlink" Target="https://www.foedevarestyrelsen.dk/Publikationer/Alle%20publikationer/2009221.pdf" TargetMode="External"/><Relationship Id="rId16" Type="http://schemas.openxmlformats.org/officeDocument/2006/relationships/hyperlink" Target="https://forms.gle/AQz6vhSk5HbrCf2z8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hyperlink" Target="https://forms.gle/F2ttMLC2YECYQG5WA" TargetMode="External"/><Relationship Id="rId10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slide" Target="slide20.xml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forms.gle/AQz6vhSk5HbrCf2z8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gle/F2ttMLC2YECYQG5W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2.xml"/><Relationship Id="rId7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https://www.foedevarestyrelsen.dk/Selvbetjening/Guides/Sider/S&#229;dan-opbevarer-du-dine-madvarer,-s&#229;-de-holder-sig-bedst-muligt.aspx" TargetMode="External"/><Relationship Id="rId10" Type="http://schemas.openxmlformats.org/officeDocument/2006/relationships/hyperlink" Target="https://forms.gle/AQz6vhSk5HbrCf2z8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forms.gle/F2ttMLC2YECYQG5W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forms.gle/AQz6vhSk5HbrCf2z8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gle/F2ttMLC2YECYQG5W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forms.gle/AQz6vhSk5HbrCf2z8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gle/F2ttMLC2YECYQG5W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gle/AQz6vhSk5HbrCf2z8" TargetMode="External"/><Relationship Id="rId5" Type="http://schemas.openxmlformats.org/officeDocument/2006/relationships/hyperlink" Target="https://forms.gle/F2ttMLC2YECYQG5WA" TargetMode="Externa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E6oVhcXw24" TargetMode="External"/><Relationship Id="rId3" Type="http://schemas.openxmlformats.org/officeDocument/2006/relationships/image" Target="../media/image41.png"/><Relationship Id="rId7" Type="http://schemas.openxmlformats.org/officeDocument/2006/relationships/image" Target="../media/image9.png"/><Relationship Id="rId12" Type="http://schemas.openxmlformats.org/officeDocument/2006/relationships/hyperlink" Target="https://forms.gle/AQz6vhSk5HbrCf2z8" TargetMode="External"/><Relationship Id="rId2" Type="http://schemas.openxmlformats.org/officeDocument/2006/relationships/hyperlink" Target="https://www.youtube.com/watch?v=0TlfTILCI8Y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hyperlink" Target="https://forms.gle/F2ttMLC2YECYQG5WA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slide" Target="slide2.xm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hyperlink" Target="https://forms.gle/AQz6vhSk5HbrCf2z8" TargetMode="Externa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12" Type="http://schemas.openxmlformats.org/officeDocument/2006/relationships/slide" Target="slide13.xml"/><Relationship Id="rId17" Type="http://schemas.openxmlformats.org/officeDocument/2006/relationships/image" Target="../media/image9.png"/><Relationship Id="rId2" Type="http://schemas.openxmlformats.org/officeDocument/2006/relationships/image" Target="../media/image7.png"/><Relationship Id="rId16" Type="http://schemas.openxmlformats.org/officeDocument/2006/relationships/hyperlink" Target="https://forms.gle/F2ttMLC2YECYQG5WA" TargetMode="External"/><Relationship Id="rId1" Type="http://schemas.openxmlformats.org/officeDocument/2006/relationships/slideLayout" Target="../slideLayouts/slideLayout15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slide" Target="slide3.xml"/><Relationship Id="rId15" Type="http://schemas.openxmlformats.org/officeDocument/2006/relationships/slide" Target="slide14.xml"/><Relationship Id="rId10" Type="http://schemas.openxmlformats.org/officeDocument/2006/relationships/slide" Target="slide10.xml"/><Relationship Id="rId4" Type="http://schemas.openxmlformats.org/officeDocument/2006/relationships/image" Target="../media/image8.png"/><Relationship Id="rId9" Type="http://schemas.openxmlformats.org/officeDocument/2006/relationships/slide" Target="slide9.xml"/><Relationship Id="rId1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F2ttMLC2YECYQG5WA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hyperlink" Target="https://forms.gle/AQz6vhSk5HbrCf2z8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image" Target="../media/image4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hyperlink" Target="https://forms.gle/AQz6vhSk5HbrCf2z8" TargetMode="External"/><Relationship Id="rId5" Type="http://schemas.openxmlformats.org/officeDocument/2006/relationships/image" Target="../media/image46.png"/><Relationship Id="rId10" Type="http://schemas.openxmlformats.org/officeDocument/2006/relationships/hyperlink" Target="https://forms.gle/F2ttMLC2YECYQG5WA" TargetMode="External"/><Relationship Id="rId4" Type="http://schemas.openxmlformats.org/officeDocument/2006/relationships/image" Target="../media/image45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F2ttMLC2YECYQG5WA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hyperlink" Target="https://e-bug.eu/downloads/denmark/1.%20Educator%20Resources/3.%20KS3/2.%20Spread%20of%20Infection/4.%20Food%20Hygiene/ttr/S2/Denmark_SafeConsume_TeacherTraining_Session%202_v4%20aug2021.ppt" TargetMode="External"/><Relationship Id="rId4" Type="http://schemas.openxmlformats.org/officeDocument/2006/relationships/image" Target="../media/image50.png"/><Relationship Id="rId9" Type="http://schemas.openxmlformats.org/officeDocument/2006/relationships/hyperlink" Target="https://forms.gle/AQz6vhSk5HbrCf2z8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AQz6vhSk5HbrCf2z8" TargetMode="External"/><Relationship Id="rId3" Type="http://schemas.openxmlformats.org/officeDocument/2006/relationships/image" Target="../media/image52.png"/><Relationship Id="rId7" Type="http://schemas.openxmlformats.org/officeDocument/2006/relationships/hyperlink" Target="https://forms.gle/F2ttMLC2YECYQG5WA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drehygiejne.dk/?page_id=606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5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53.jpeg"/><Relationship Id="rId10" Type="http://schemas.openxmlformats.org/officeDocument/2006/relationships/hyperlink" Target="https://forms.gle/AQz6vhSk5HbrCf2z8" TargetMode="External"/><Relationship Id="rId4" Type="http://schemas.openxmlformats.org/officeDocument/2006/relationships/slide" Target="slide24.xml"/><Relationship Id="rId9" Type="http://schemas.openxmlformats.org/officeDocument/2006/relationships/hyperlink" Target="https://forms.gle/F2ttMLC2YECYQG5W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forms.gle/AQz6vhSk5HbrCf2z8" TargetMode="External"/><Relationship Id="rId3" Type="http://schemas.openxmlformats.org/officeDocument/2006/relationships/image" Target="../media/image6.png"/><Relationship Id="rId7" Type="http://schemas.openxmlformats.org/officeDocument/2006/relationships/slide" Target="slide18.xml"/><Relationship Id="rId12" Type="http://schemas.openxmlformats.org/officeDocument/2006/relationships/hyperlink" Target="https://forms.gle/F2ttMLC2YECYQG5WA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11" Type="http://schemas.openxmlformats.org/officeDocument/2006/relationships/image" Target="../media/image9.png"/><Relationship Id="rId5" Type="http://schemas.openxmlformats.org/officeDocument/2006/relationships/hyperlink" Target="https://e-bug.eu/downloads/denmark/1.%20Educator%20Resources/3.%20KS3/2.%20Spread%20of%20Infection/4.%20Food%20Hygiene/ttr/S3/Denmark_SafeConsume_TeacherTraining_Session3.FoodLabels_v2_Nov2020.pptx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6.png"/><Relationship Id="rId7" Type="http://schemas.openxmlformats.org/officeDocument/2006/relationships/slide" Target="slide18.xml"/><Relationship Id="rId12" Type="http://schemas.openxmlformats.org/officeDocument/2006/relationships/hyperlink" Target="https://forms.gle/AQz6vhSk5HbrCf2z8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11" Type="http://schemas.openxmlformats.org/officeDocument/2006/relationships/hyperlink" Target="https://forms.gle/F2ttMLC2YECYQG5WA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hyperlink" Target="https://forms.gle/AQz6vhSk5HbrCf2z8" TargetMode="External"/><Relationship Id="rId5" Type="http://schemas.openxmlformats.org/officeDocument/2006/relationships/image" Target="../media/image15.png"/><Relationship Id="rId10" Type="http://schemas.openxmlformats.org/officeDocument/2006/relationships/hyperlink" Target="https://forms.gle/F2ttMLC2YECYQG5WA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hyperlink" Target="https://forms.gle/F2ttMLC2YECYQG5WA" TargetMode="External"/><Relationship Id="rId3" Type="http://schemas.openxmlformats.org/officeDocument/2006/relationships/image" Target="../media/image6.png"/><Relationship Id="rId7" Type="http://schemas.openxmlformats.org/officeDocument/2006/relationships/slide" Target="slide18.xml"/><Relationship Id="rId12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11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slide" Target="slide22.xml"/><Relationship Id="rId4" Type="http://schemas.openxmlformats.org/officeDocument/2006/relationships/image" Target="../media/image17.png"/><Relationship Id="rId9" Type="http://schemas.openxmlformats.org/officeDocument/2006/relationships/image" Target="../media/image11.png"/><Relationship Id="rId14" Type="http://schemas.openxmlformats.org/officeDocument/2006/relationships/hyperlink" Target="https://forms.gle/AQz6vhSk5HbrCf2z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hyperlink" Target="https://www.foedevarestyrelsen.dk/Selvbetjening/Guides/Sider/S&#229;dan-opbevarer-du-dine-madvarer,-s&#229;-de-holder-sig-bedst-muligt.aspx" TargetMode="External"/><Relationship Id="rId2" Type="http://schemas.openxmlformats.org/officeDocument/2006/relationships/slide" Target="slide2.xml"/><Relationship Id="rId16" Type="http://schemas.openxmlformats.org/officeDocument/2006/relationships/hyperlink" Target="https://forms.gle/AQz6vhSk5HbrCf2z8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.gov.uk/safety-hygiene/chilling" TargetMode="External"/><Relationship Id="rId11" Type="http://schemas.openxmlformats.org/officeDocument/2006/relationships/hyperlink" Target="https://www.foedevarestyrelsen.dk/Selvbetjening/Vejledninger/Hygiejnevejledning/Foto/Sider/Hurtig-nedkoeling-af-varm-mad.aspx" TargetMode="External"/><Relationship Id="rId5" Type="http://schemas.openxmlformats.org/officeDocument/2006/relationships/hyperlink" Target="https://efsa.onlinelibrary.wiley.com/doi/10.2903/sp.efsa.2018.EN-1448" TargetMode="External"/><Relationship Id="rId15" Type="http://schemas.openxmlformats.org/officeDocument/2006/relationships/hyperlink" Target="https://forms.gle/F2ttMLC2YECYQG5WA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9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.png"/><Relationship Id="rId18" Type="http://schemas.openxmlformats.org/officeDocument/2006/relationships/hyperlink" Target="https://forms.gle/F2ttMLC2YECYQG5WA" TargetMode="External"/><Relationship Id="rId3" Type="http://schemas.openxmlformats.org/officeDocument/2006/relationships/hyperlink" Target="https://www.youtube.com/watch?v=ArJnP31sC0Y" TargetMode="External"/><Relationship Id="rId7" Type="http://schemas.openxmlformats.org/officeDocument/2006/relationships/hyperlink" Target="https://www.youtube.com/watch?v=0TlfTILCI8Y" TargetMode="External"/><Relationship Id="rId12" Type="http://schemas.openxmlformats.org/officeDocument/2006/relationships/image" Target="../media/image23.png"/><Relationship Id="rId17" Type="http://schemas.openxmlformats.org/officeDocument/2006/relationships/image" Target="../media/image22.png"/><Relationship Id="rId2" Type="http://schemas.openxmlformats.org/officeDocument/2006/relationships/hyperlink" Target="https://www.foedevarestyrelsen.dk/Foedevarestyrelsens_kampagner/Gode_koekkenvaner/Sider/default.aspx" TargetMode="External"/><Relationship Id="rId16" Type="http://schemas.openxmlformats.org/officeDocument/2006/relationships/hyperlink" Target="https://www.bedrehygiejne.dk/?page_id=295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26.png"/><Relationship Id="rId10" Type="http://schemas.openxmlformats.org/officeDocument/2006/relationships/slide" Target="slide20.xml"/><Relationship Id="rId19" Type="http://schemas.openxmlformats.org/officeDocument/2006/relationships/hyperlink" Target="https://forms.gle/AQz6vhSk5HbrCf2z8" TargetMode="External"/><Relationship Id="rId4" Type="http://schemas.openxmlformats.org/officeDocument/2006/relationships/slide" Target="slide2.xml"/><Relationship Id="rId9" Type="http://schemas.openxmlformats.org/officeDocument/2006/relationships/slide" Target="slide18.xml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forms.gle/AQz6vhSk5HbrCf2z8" TargetMode="External"/><Relationship Id="rId3" Type="http://schemas.openxmlformats.org/officeDocument/2006/relationships/slide" Target="slide2.xml"/><Relationship Id="rId7" Type="http://schemas.openxmlformats.org/officeDocument/2006/relationships/slide" Target="slide20.xml"/><Relationship Id="rId12" Type="http://schemas.openxmlformats.org/officeDocument/2006/relationships/hyperlink" Target="https://forms.gle/F2ttMLC2YECYQG5WA" TargetMode="External"/><Relationship Id="rId2" Type="http://schemas.openxmlformats.org/officeDocument/2006/relationships/hyperlink" Target="https://www.bedrehygiejne.dk/?page_id=270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11" Type="http://schemas.openxmlformats.org/officeDocument/2006/relationships/image" Target="../media/image22.png"/><Relationship Id="rId5" Type="http://schemas.openxmlformats.org/officeDocument/2006/relationships/image" Target="../media/image27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22B91592-6953-4A8B-9D11-2688C3944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200"/>
            <a:ext cx="9144000" cy="1320800"/>
          </a:xfrm>
        </p:spPr>
        <p:txBody>
          <a:bodyPr rtlCol="0">
            <a:noAutofit/>
          </a:bodyPr>
          <a:lstStyle/>
          <a:p>
            <a:pPr defTabSz="914446" eaLnBrk="1" fontAlgn="auto" hangingPunct="1">
              <a:spcAft>
                <a:spcPts val="0"/>
              </a:spcAft>
              <a:defRPr/>
            </a:pPr>
            <a:r>
              <a:rPr lang="fr-FR" altLang="fr-FR" sz="3200"/>
              <a:t>Smittekæden - overførsel af infektioner</a:t>
            </a:r>
            <a:endParaRPr lang="fr-FR" sz="3200"/>
          </a:p>
          <a:p>
            <a:pPr defTabSz="914446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sz="3200" dirty="0"/>
          </a:p>
        </p:txBody>
      </p:sp>
      <p:pic>
        <p:nvPicPr>
          <p:cNvPr id="14339" name="Image 12">
            <a:extLst>
              <a:ext uri="{FF2B5EF4-FFF2-40B4-BE49-F238E27FC236}">
                <a16:creationId xmlns:a16="http://schemas.microsoft.com/office/drawing/2014/main" id="{0F254BBA-AAFC-422B-A2A5-4A407AC79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38" y="39688"/>
            <a:ext cx="325913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age 13">
            <a:extLst>
              <a:ext uri="{FF2B5EF4-FFF2-40B4-BE49-F238E27FC236}">
                <a16:creationId xmlns:a16="http://schemas.microsoft.com/office/drawing/2014/main" id="{3B17C486-998C-44BC-B69C-026D3D7A8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5338763"/>
            <a:ext cx="36226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oupe 4">
            <a:extLst>
              <a:ext uri="{FF2B5EF4-FFF2-40B4-BE49-F238E27FC236}">
                <a16:creationId xmlns:a16="http://schemas.microsoft.com/office/drawing/2014/main" id="{13DE18B0-2C13-4D19-ACFC-1B1A48A22489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14342" name="ZoneTexte 5">
              <a:extLst>
                <a:ext uri="{FF2B5EF4-FFF2-40B4-BE49-F238E27FC236}">
                  <a16:creationId xmlns:a16="http://schemas.microsoft.com/office/drawing/2014/main" id="{1571D047-12A5-4AA8-BA00-3E904557C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4343" name="ZoneTexte 8">
              <a:extLst>
                <a:ext uri="{FF2B5EF4-FFF2-40B4-BE49-F238E27FC236}">
                  <a16:creationId xmlns:a16="http://schemas.microsoft.com/office/drawing/2014/main" id="{8AFDE3DB-9085-4315-97F4-50AD11F1D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D49E0B-3C6F-49FE-99A9-4104B3135172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4" name="Bouton d’action : vide 23">
              <a:hlinkClick r:id="" action="ppaction://hlinkshowjump?jump=endshow" highlightClick="1"/>
              <a:extLst>
                <a:ext uri="{FF2B5EF4-FFF2-40B4-BE49-F238E27FC236}">
                  <a16:creationId xmlns:a16="http://schemas.microsoft.com/office/drawing/2014/main" id="{D23C50CF-9AEC-46F8-BA2D-86DC21AFBF53}"/>
                </a:ext>
              </a:extLst>
            </p:cNvPr>
            <p:cNvSpPr/>
            <p:nvPr/>
          </p:nvSpPr>
          <p:spPr>
            <a:xfrm>
              <a:off x="5713461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14346" name="ZoneTexte 24">
              <a:extLst>
                <a:ext uri="{FF2B5EF4-FFF2-40B4-BE49-F238E27FC236}">
                  <a16:creationId xmlns:a16="http://schemas.microsoft.com/office/drawing/2014/main" id="{268528FC-09F3-4C79-ACBD-AA267EF12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59" y="6155069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Luk</a:t>
              </a:r>
            </a:p>
          </p:txBody>
        </p:sp>
        <p:sp>
          <p:nvSpPr>
            <p:cNvPr id="14347" name="ZoneTexte 25">
              <a:extLst>
                <a:ext uri="{FF2B5EF4-FFF2-40B4-BE49-F238E27FC236}">
                  <a16:creationId xmlns:a16="http://schemas.microsoft.com/office/drawing/2014/main" id="{DB37FCBA-E447-41E5-8661-2CD522583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6314" y="6135725"/>
              <a:ext cx="20713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</a:t>
              </a:r>
              <a:r>
                <a:rPr lang="fr-FR" altLang="fr-FR" sz="1200"/>
                <a:t>Previous</a:t>
              </a:r>
              <a:r>
                <a:rPr lang="fr-FR" altLang="fr-FR" sz="1200">
                  <a:solidFill>
                    <a:schemeClr val="bg1"/>
                  </a:solidFill>
                </a:rPr>
                <a:t>                Næste</a:t>
              </a:r>
            </a:p>
          </p:txBody>
        </p:sp>
        <p:sp>
          <p:nvSpPr>
            <p:cNvPr id="27" name="Bouton d’action : vide 2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21971041-F42D-44CC-9CC7-538AFE248DFC}"/>
                </a:ext>
              </a:extLst>
            </p:cNvPr>
            <p:cNvSpPr/>
            <p:nvPr/>
          </p:nvSpPr>
          <p:spPr>
            <a:xfrm>
              <a:off x="11555804" y="6133730"/>
              <a:ext cx="306405" cy="26866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&gt;</a:t>
              </a:r>
            </a:p>
          </p:txBody>
        </p:sp>
        <p:pic>
          <p:nvPicPr>
            <p:cNvPr id="14349" name="Image 28">
              <a:extLst>
                <a:ext uri="{FF2B5EF4-FFF2-40B4-BE49-F238E27FC236}">
                  <a16:creationId xmlns:a16="http://schemas.microsoft.com/office/drawing/2014/main" id="{846D429D-26BD-4F04-8408-AC7EBAB0D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01313D2-49D8-40E6-9555-ABE57F845F77}"/>
              </a:ext>
            </a:extLst>
          </p:cNvPr>
          <p:cNvSpPr txBox="1"/>
          <p:nvPr/>
        </p:nvSpPr>
        <p:spPr>
          <a:xfrm>
            <a:off x="3076575" y="63500"/>
            <a:ext cx="90979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Vask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/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skylning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af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fødevarer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555" name="ZoneTexte 13">
            <a:extLst>
              <a:ext uri="{FF2B5EF4-FFF2-40B4-BE49-F238E27FC236}">
                <a16:creationId xmlns:a16="http://schemas.microsoft.com/office/drawing/2014/main" id="{8ACA3F0F-6D17-4A0E-8410-71852A4E5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2346325"/>
            <a:ext cx="8828087" cy="1100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altLang="fr-FR" sz="1400" dirty="0" err="1">
                <a:solidFill>
                  <a:srgbClr val="FF0000"/>
                </a:solidFill>
              </a:rPr>
              <a:t>Vask</a:t>
            </a:r>
            <a:r>
              <a:rPr lang="en-US" altLang="fr-FR" sz="1400" dirty="0">
                <a:solidFill>
                  <a:srgbClr val="FF0000"/>
                </a:solidFill>
              </a:rPr>
              <a:t> </a:t>
            </a:r>
            <a:r>
              <a:rPr lang="en-US" altLang="fr-FR" sz="1400" dirty="0" err="1">
                <a:solidFill>
                  <a:srgbClr val="FF0000"/>
                </a:solidFill>
              </a:rPr>
              <a:t>grøntsager</a:t>
            </a:r>
            <a:r>
              <a:rPr lang="en-US" altLang="fr-FR" sz="1400" dirty="0">
                <a:solidFill>
                  <a:srgbClr val="FF0000"/>
                </a:solidFill>
              </a:rPr>
              <a:t> </a:t>
            </a:r>
            <a:r>
              <a:rPr lang="en-US" altLang="fr-FR" sz="1400" dirty="0" err="1">
                <a:solidFill>
                  <a:srgbClr val="FF0000"/>
                </a:solidFill>
              </a:rPr>
              <a:t>grundigt</a:t>
            </a:r>
            <a:r>
              <a:rPr lang="en-US" altLang="fr-FR" sz="1400" dirty="0">
                <a:solidFill>
                  <a:srgbClr val="FF0000"/>
                </a:solidFill>
              </a:rPr>
              <a:t> </a:t>
            </a:r>
            <a:r>
              <a:rPr lang="en-US" altLang="fr-FR" sz="1400" dirty="0">
                <a:solidFill>
                  <a:schemeClr val="accent1"/>
                </a:solidFill>
              </a:rPr>
              <a:t>- </a:t>
            </a:r>
            <a:r>
              <a:rPr lang="en-US" altLang="fr-FR" sz="1400" dirty="0" err="1">
                <a:solidFill>
                  <a:schemeClr val="accent1"/>
                </a:solidFill>
              </a:rPr>
              <a:t>især</a:t>
            </a:r>
            <a:r>
              <a:rPr lang="en-US" altLang="fr-FR" sz="1400" dirty="0">
                <a:solidFill>
                  <a:schemeClr val="accent1"/>
                </a:solidFill>
              </a:rPr>
              <a:t> </a:t>
            </a:r>
            <a:r>
              <a:rPr lang="en-US" altLang="fr-FR" sz="1400" dirty="0" err="1">
                <a:solidFill>
                  <a:schemeClr val="accent1"/>
                </a:solidFill>
              </a:rPr>
              <a:t>hvis</a:t>
            </a:r>
            <a:r>
              <a:rPr lang="en-US" altLang="fr-FR" sz="1400" dirty="0">
                <a:solidFill>
                  <a:schemeClr val="accent1"/>
                </a:solidFill>
              </a:rPr>
              <a:t> de </a:t>
            </a:r>
            <a:r>
              <a:rPr lang="en-US" altLang="fr-FR" sz="1400" dirty="0" err="1">
                <a:solidFill>
                  <a:schemeClr val="accent1"/>
                </a:solidFill>
              </a:rPr>
              <a:t>skal</a:t>
            </a:r>
            <a:r>
              <a:rPr lang="en-US" altLang="fr-FR" sz="1400" dirty="0">
                <a:solidFill>
                  <a:schemeClr val="accent1"/>
                </a:solidFill>
              </a:rPr>
              <a:t> </a:t>
            </a:r>
            <a:r>
              <a:rPr lang="en-US" altLang="fr-FR" sz="1400" dirty="0" err="1">
                <a:solidFill>
                  <a:schemeClr val="accent1"/>
                </a:solidFill>
              </a:rPr>
              <a:t>spises</a:t>
            </a:r>
            <a:r>
              <a:rPr lang="en-US" altLang="fr-FR" sz="1400" dirty="0">
                <a:solidFill>
                  <a:schemeClr val="accent1"/>
                </a:solidFill>
              </a:rPr>
              <a:t> </a:t>
            </a:r>
            <a:r>
              <a:rPr lang="en-US" altLang="fr-FR" sz="1400" dirty="0" err="1">
                <a:solidFill>
                  <a:schemeClr val="accent1"/>
                </a:solidFill>
              </a:rPr>
              <a:t>rå</a:t>
            </a:r>
            <a:endParaRPr lang="en-US" altLang="fr-FR" sz="14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400" dirty="0">
              <a:solidFill>
                <a:schemeClr val="accent1"/>
              </a:solidFill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da-DK" altLang="fr-FR" sz="1400" dirty="0">
                <a:solidFill>
                  <a:srgbClr val="FF0000"/>
                </a:solidFill>
              </a:rPr>
              <a:t>Vask ikke kylling eller kød </a:t>
            </a:r>
            <a:r>
              <a:rPr lang="da-DK" altLang="fr-FR" sz="1400" dirty="0">
                <a:solidFill>
                  <a:schemeClr val="accent1"/>
                </a:solidFill>
              </a:rPr>
              <a:t>- der er stor risiko for spredning af bakterier</a:t>
            </a:r>
            <a:endParaRPr lang="en-US" altLang="fr-FR" sz="1400" dirty="0">
              <a:solidFill>
                <a:schemeClr val="accent1"/>
              </a:solidFill>
            </a:endParaRPr>
          </a:p>
          <a:p>
            <a:pPr marL="228600" lvl="1" indent="0" eaLnBrk="1" hangingPunct="1">
              <a:defRPr/>
            </a:pPr>
            <a:r>
              <a:rPr lang="en-US" altLang="fr-FR" sz="1400" dirty="0">
                <a:solidFill>
                  <a:schemeClr val="accent1"/>
                </a:solidFill>
              </a:rPr>
              <a:t> </a:t>
            </a:r>
            <a:endParaRPr lang="en-GB" altLang="fr-FR" sz="1400" dirty="0">
              <a:solidFill>
                <a:schemeClr val="accent1"/>
              </a:solidFill>
            </a:endParaRPr>
          </a:p>
        </p:txBody>
      </p:sp>
      <p:grpSp>
        <p:nvGrpSpPr>
          <p:cNvPr id="23556" name="Groupe 17">
            <a:extLst>
              <a:ext uri="{FF2B5EF4-FFF2-40B4-BE49-F238E27FC236}">
                <a16:creationId xmlns:a16="http://schemas.microsoft.com/office/drawing/2014/main" id="{0380785B-1F5D-42F6-831A-9CF3A7700F28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3570" name="ZoneTexte 18">
              <a:extLst>
                <a:ext uri="{FF2B5EF4-FFF2-40B4-BE49-F238E27FC236}">
                  <a16:creationId xmlns:a16="http://schemas.microsoft.com/office/drawing/2014/main" id="{B5C88009-0EFA-429C-B266-FA00B9A34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3571" name="ZoneTexte 19">
              <a:extLst>
                <a:ext uri="{FF2B5EF4-FFF2-40B4-BE49-F238E27FC236}">
                  <a16:creationId xmlns:a16="http://schemas.microsoft.com/office/drawing/2014/main" id="{B33D4BD8-B4F1-4067-B229-5968345D2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657CA2D-9758-44F5-AD19-34CEDF0B4529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47516962-5D33-4ADE-B618-0B413D0E3FC0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23574" name="Image 25">
              <a:extLst>
                <a:ext uri="{FF2B5EF4-FFF2-40B4-BE49-F238E27FC236}">
                  <a16:creationId xmlns:a16="http://schemas.microsoft.com/office/drawing/2014/main" id="{60D45D98-09DE-4A2F-9015-BFA58B577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1DDBF3C-8CAE-4394-BC62-9D108D079FD3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F7E5F7A-928B-4076-A3C2-034E3ABAC9D0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559" name="Image 3">
            <a:extLst>
              <a:ext uri="{FF2B5EF4-FFF2-40B4-BE49-F238E27FC236}">
                <a16:creationId xmlns:a16="http://schemas.microsoft.com/office/drawing/2014/main" id="{DB7D0F59-530D-4CEA-A849-B15A770DC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920750"/>
            <a:ext cx="1352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Image 1">
            <a:hlinkClick r:id="rId5" tooltip="click here to open the link"/>
            <a:extLst>
              <a:ext uri="{FF2B5EF4-FFF2-40B4-BE49-F238E27FC236}">
                <a16:creationId xmlns:a16="http://schemas.microsoft.com/office/drawing/2014/main" id="{72EF57C9-B282-4710-98BD-9A383C77F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672013"/>
            <a:ext cx="1244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Rectangle 1">
            <a:extLst>
              <a:ext uri="{FF2B5EF4-FFF2-40B4-BE49-F238E27FC236}">
                <a16:creationId xmlns:a16="http://schemas.microsoft.com/office/drawing/2014/main" id="{D896F06E-5061-46D1-A109-F74B50D51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4694238"/>
            <a:ext cx="67976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ts val="300"/>
              </a:spcBef>
            </a:pPr>
            <a:r>
              <a:rPr lang="en-US" altLang="fr-FR" sz="1400">
                <a:solidFill>
                  <a:srgbClr val="00707C"/>
                </a:solidFill>
              </a:rPr>
              <a:t>Video : </a:t>
            </a:r>
            <a:r>
              <a:rPr lang="en-US" altLang="fr-FR" sz="1400">
                <a:solidFill>
                  <a:srgbClr val="00707C"/>
                </a:solidFill>
                <a:hlinkClick r:id="rId5" tooltip="click here to open the link"/>
              </a:rPr>
              <a:t>See how the </a:t>
            </a:r>
            <a:r>
              <a:rPr lang="en-US" altLang="fr-FR" sz="1400" i="1">
                <a:solidFill>
                  <a:srgbClr val="00707C"/>
                </a:solidFill>
                <a:hlinkClick r:id="rId5" tooltip="click here to open the link"/>
              </a:rPr>
              <a:t>Campylobacter</a:t>
            </a:r>
            <a:r>
              <a:rPr lang="en-US" altLang="fr-FR" sz="1400">
                <a:solidFill>
                  <a:srgbClr val="00707C"/>
                </a:solidFill>
                <a:hlinkClick r:id="rId5" tooltip="click here to open the link"/>
              </a:rPr>
              <a:t> chicken bug spreads in a kitchen</a:t>
            </a:r>
            <a:r>
              <a:rPr lang="en-US" altLang="fr-FR" sz="1400">
                <a:solidFill>
                  <a:srgbClr val="00707C"/>
                </a:solidFill>
              </a:rPr>
              <a:t> </a:t>
            </a:r>
            <a:endParaRPr lang="en-GB" altLang="fr-FR" sz="1400">
              <a:solidFill>
                <a:srgbClr val="00707C"/>
              </a:solidFill>
            </a:endParaRPr>
          </a:p>
          <a:p>
            <a:pPr defTabSz="914400"/>
            <a:r>
              <a:rPr lang="en-GB" altLang="fr-FR" sz="1100">
                <a:solidFill>
                  <a:schemeClr val="accent1"/>
                </a:solidFill>
              </a:rPr>
              <a:t>This video was created by the Hungarian National Food Chain Safety Office for the first World Food Safety Day 2019</a:t>
            </a:r>
            <a:endParaRPr lang="fr-FR" altLang="fr-FR" sz="1100">
              <a:solidFill>
                <a:schemeClr val="accent1"/>
              </a:solidFill>
            </a:endParaRPr>
          </a:p>
        </p:txBody>
      </p:sp>
      <p:sp>
        <p:nvSpPr>
          <p:cNvPr id="23562" name="ZoneTexte 22">
            <a:extLst>
              <a:ext uri="{FF2B5EF4-FFF2-40B4-BE49-F238E27FC236}">
                <a16:creationId xmlns:a16="http://schemas.microsoft.com/office/drawing/2014/main" id="{958BE006-D2EC-4452-AE19-7212097D2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213" y="6154738"/>
            <a:ext cx="1711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pic>
        <p:nvPicPr>
          <p:cNvPr id="23563" name="Image 23">
            <a:hlinkClick r:id="rId7" action="ppaction://hlinksldjump"/>
            <a:extLst>
              <a:ext uri="{FF2B5EF4-FFF2-40B4-BE49-F238E27FC236}">
                <a16:creationId xmlns:a16="http://schemas.microsoft.com/office/drawing/2014/main" id="{ED899857-7F57-4C5E-A699-8A4402622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913" y="2373313"/>
            <a:ext cx="1092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27">
            <a:extLst>
              <a:ext uri="{FF2B5EF4-FFF2-40B4-BE49-F238E27FC236}">
                <a16:creationId xmlns:a16="http://schemas.microsoft.com/office/drawing/2014/main" id="{53548936-8BC9-4B7C-8A52-329545F3F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238" y="4826000"/>
            <a:ext cx="2857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Image 19">
            <a:extLst>
              <a:ext uri="{FF2B5EF4-FFF2-40B4-BE49-F238E27FC236}">
                <a16:creationId xmlns:a16="http://schemas.microsoft.com/office/drawing/2014/main" id="{7A5990E3-DB56-4CE3-8F99-3E3536CEC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ZoneTexte 1">
            <a:extLst>
              <a:ext uri="{FF2B5EF4-FFF2-40B4-BE49-F238E27FC236}">
                <a16:creationId xmlns:a16="http://schemas.microsoft.com/office/drawing/2014/main" id="{FD952541-E8C4-47EF-AAA6-1C7B1EA7C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017963"/>
            <a:ext cx="56626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fr-FR" sz="1400">
                <a:solidFill>
                  <a:schemeClr val="accent1"/>
                </a:solidFill>
                <a:hlinkClick r:id="rId11"/>
              </a:rPr>
              <a:t>Clean eller klam? </a:t>
            </a:r>
            <a:r>
              <a:rPr lang="fr-FR" altLang="fr-FR" sz="1400">
                <a:solidFill>
                  <a:schemeClr val="accent1"/>
                </a:solidFill>
                <a:hlinkClick r:id="rId11"/>
              </a:rPr>
              <a:t>Kampagne fra Fødevarestyrelsen</a:t>
            </a:r>
            <a:endParaRPr lang="fr-FR" altLang="fr-FR" sz="2400">
              <a:solidFill>
                <a:schemeClr val="accent1"/>
              </a:solidFill>
            </a:endParaRPr>
          </a:p>
        </p:txBody>
      </p:sp>
      <p:pic>
        <p:nvPicPr>
          <p:cNvPr id="23568" name="Image 1">
            <a:extLst>
              <a:ext uri="{FF2B5EF4-FFF2-40B4-BE49-F238E27FC236}">
                <a16:creationId xmlns:a16="http://schemas.microsoft.com/office/drawing/2014/main" id="{3CB0C3BE-0426-4E4C-8638-34E9F66FD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3930650"/>
            <a:ext cx="25320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Image 7">
            <a:extLst>
              <a:ext uri="{FF2B5EF4-FFF2-40B4-BE49-F238E27FC236}">
                <a16:creationId xmlns:a16="http://schemas.microsoft.com/office/drawing/2014/main" id="{803BD266-936C-49D3-8C28-4251A52E1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38" y="4094163"/>
            <a:ext cx="2905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500B6C8-BAD2-4DB5-8EAC-5C100A09E170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4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4" name="Bouton d’action : vide 23">
            <a:hlinkClick r:id="rId15" highlightClick="1"/>
            <a:extLst>
              <a:ext uri="{FF2B5EF4-FFF2-40B4-BE49-F238E27FC236}">
                <a16:creationId xmlns:a16="http://schemas.microsoft.com/office/drawing/2014/main" id="{91FF9250-66F1-40BE-A170-44742052DD76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8CFBFA3-640B-4984-90CA-875716869DD0}"/>
              </a:ext>
            </a:extLst>
          </p:cNvPr>
          <p:cNvSpPr txBox="1"/>
          <p:nvPr/>
        </p:nvSpPr>
        <p:spPr>
          <a:xfrm>
            <a:off x="3076575" y="246063"/>
            <a:ext cx="81438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Opvarmning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555" name="ZoneTexte 13">
            <a:extLst>
              <a:ext uri="{FF2B5EF4-FFF2-40B4-BE49-F238E27FC236}">
                <a16:creationId xmlns:a16="http://schemas.microsoft.com/office/drawing/2014/main" id="{444E2C0F-3C59-409D-A800-FDEB72D89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1395413"/>
            <a:ext cx="8828087" cy="35782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da-DK" sz="1400" dirty="0">
                <a:solidFill>
                  <a:srgbClr val="FF0000"/>
                </a:solidFill>
              </a:rPr>
              <a:t>Sørg for grundig </a:t>
            </a:r>
            <a:r>
              <a:rPr lang="da-DK" sz="1400" dirty="0" err="1">
                <a:solidFill>
                  <a:srgbClr val="FF0000"/>
                </a:solidFill>
              </a:rPr>
              <a:t>opvarming</a:t>
            </a:r>
            <a:r>
              <a:rPr lang="da-DK" sz="1400" dirty="0">
                <a:solidFill>
                  <a:srgbClr val="FF0000"/>
                </a:solidFill>
              </a:rPr>
              <a:t> af kylling/kød - tjek om det er gennemstegt</a:t>
            </a:r>
            <a:endParaRPr lang="en-US" sz="1400" dirty="0">
              <a:solidFill>
                <a:srgbClr val="FF0000"/>
              </a:solidFill>
            </a:endParaRPr>
          </a:p>
          <a:p>
            <a:pPr marL="457200" lvl="3" indent="0" eaLnBrk="1" hangingPunct="1">
              <a:spcBef>
                <a:spcPts val="300"/>
              </a:spcBef>
              <a:defRPr/>
            </a:pPr>
            <a:r>
              <a:rPr lang="da-DK" sz="1100" dirty="0">
                <a:solidFill>
                  <a:srgbClr val="00707C"/>
                </a:solidFill>
              </a:rPr>
              <a:t>For at slå bakterier ihjel skal råt kød og kylling tilberedes med en høj temperatur i et tilstrækkeligt stykke tid i alle dele af kødet.</a:t>
            </a:r>
            <a:r>
              <a:rPr lang="en-US" sz="1100" dirty="0">
                <a:solidFill>
                  <a:srgbClr val="00707C"/>
                </a:solidFill>
              </a:rPr>
              <a:t> </a:t>
            </a:r>
          </a:p>
          <a:p>
            <a:pPr marL="457200" lvl="3" indent="0" eaLnBrk="1" hangingPunct="1">
              <a:spcBef>
                <a:spcPts val="300"/>
              </a:spcBef>
              <a:defRPr/>
            </a:pPr>
            <a:r>
              <a:rPr lang="en-US" sz="1100" dirty="0" err="1">
                <a:solidFill>
                  <a:schemeClr val="accent1"/>
                </a:solidFill>
              </a:rPr>
              <a:t>Sygdomsfremkaldende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en-US" sz="1100" dirty="0" err="1">
                <a:solidFill>
                  <a:schemeClr val="accent1"/>
                </a:solidFill>
              </a:rPr>
              <a:t>bakterier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en-US" sz="1100" dirty="0" err="1">
                <a:solidFill>
                  <a:schemeClr val="accent1"/>
                </a:solidFill>
              </a:rPr>
              <a:t>kan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en-US" sz="1100" dirty="0" err="1">
                <a:solidFill>
                  <a:schemeClr val="accent1"/>
                </a:solidFill>
              </a:rPr>
              <a:t>overleve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en-US" sz="1100" dirty="0" err="1">
                <a:solidFill>
                  <a:schemeClr val="accent1"/>
                </a:solidFill>
              </a:rPr>
              <a:t>i</a:t>
            </a:r>
            <a:r>
              <a:rPr lang="en-US" sz="1100" dirty="0">
                <a:solidFill>
                  <a:schemeClr val="accent1"/>
                </a:solidFill>
              </a:rPr>
              <a:t> “</a:t>
            </a:r>
            <a:r>
              <a:rPr lang="en-US" sz="1100" dirty="0" err="1">
                <a:solidFill>
                  <a:schemeClr val="accent1"/>
                </a:solidFill>
              </a:rPr>
              <a:t>kolde</a:t>
            </a:r>
            <a:r>
              <a:rPr lang="en-US" sz="1100" dirty="0">
                <a:solidFill>
                  <a:schemeClr val="accent1"/>
                </a:solidFill>
              </a:rPr>
              <a:t> zoner”, </a:t>
            </a:r>
            <a:r>
              <a:rPr lang="en-US" sz="1100" dirty="0" err="1">
                <a:solidFill>
                  <a:schemeClr val="accent1"/>
                </a:solidFill>
              </a:rPr>
              <a:t>som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en-US" sz="1100" dirty="0" err="1">
                <a:solidFill>
                  <a:schemeClr val="accent1"/>
                </a:solidFill>
              </a:rPr>
              <a:t>især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en-US" sz="1100" dirty="0" err="1">
                <a:solidFill>
                  <a:schemeClr val="accent1"/>
                </a:solidFill>
              </a:rPr>
              <a:t>kan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en-US" sz="1100" dirty="0" err="1">
                <a:solidFill>
                  <a:schemeClr val="accent1"/>
                </a:solidFill>
              </a:rPr>
              <a:t>være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en-US" sz="1100" dirty="0" err="1">
                <a:solidFill>
                  <a:schemeClr val="accent1"/>
                </a:solidFill>
              </a:rPr>
              <a:t>svære</a:t>
            </a:r>
            <a:r>
              <a:rPr lang="en-US" sz="1100" dirty="0">
                <a:solidFill>
                  <a:schemeClr val="accent1"/>
                </a:solidFill>
              </a:rPr>
              <a:t> at </a:t>
            </a:r>
            <a:r>
              <a:rPr lang="en-US" sz="1100" dirty="0" err="1">
                <a:solidFill>
                  <a:schemeClr val="accent1"/>
                </a:solidFill>
              </a:rPr>
              <a:t>undgå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en-US" sz="1100" dirty="0" err="1">
                <a:solidFill>
                  <a:schemeClr val="accent1"/>
                </a:solidFill>
              </a:rPr>
              <a:t>i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en-US" sz="1100" dirty="0" err="1">
                <a:solidFill>
                  <a:schemeClr val="accent1"/>
                </a:solidFill>
              </a:rPr>
              <a:t>mikrobølgeovn</a:t>
            </a:r>
            <a:r>
              <a:rPr lang="en-US" sz="1100" dirty="0">
                <a:solidFill>
                  <a:schemeClr val="accent1"/>
                </a:solidFill>
              </a:rPr>
              <a:t>, grill </a:t>
            </a:r>
            <a:r>
              <a:rPr lang="en-US" sz="1100" dirty="0" err="1">
                <a:solidFill>
                  <a:schemeClr val="accent1"/>
                </a:solidFill>
              </a:rPr>
              <a:t>eller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en-US" sz="1100" dirty="0" err="1">
                <a:solidFill>
                  <a:schemeClr val="accent1"/>
                </a:solidFill>
              </a:rPr>
              <a:t>ved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en-US" sz="1100" dirty="0" err="1">
                <a:solidFill>
                  <a:schemeClr val="accent1"/>
                </a:solidFill>
              </a:rPr>
              <a:t>pandestegning</a:t>
            </a:r>
            <a:r>
              <a:rPr lang="en-US" sz="1100" dirty="0">
                <a:solidFill>
                  <a:schemeClr val="accent1"/>
                </a:solidFill>
              </a:rPr>
              <a:t>. </a:t>
            </a:r>
          </a:p>
          <a:p>
            <a:pPr marL="457200" lvl="3" indent="0" eaLnBrk="1" hangingPunct="1">
              <a:spcBef>
                <a:spcPts val="300"/>
              </a:spcBef>
              <a:defRPr/>
            </a:pPr>
            <a:r>
              <a:rPr lang="da-DK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Der bør ikke være kødsaft eller pink farve i midten af burgere, hakkebøffer, pølser eller mellem ben og bryst på hele kyllinger.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</a:t>
            </a:r>
            <a:endParaRPr lang="en-US" sz="1100" dirty="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marL="457200" lvl="3" indent="0" eaLnBrk="1" hangingPunct="1">
              <a:spcBef>
                <a:spcPts val="300"/>
              </a:spcBef>
              <a:defRPr/>
            </a:pPr>
            <a:r>
              <a:rPr lang="nb-NO" sz="1100" dirty="0">
                <a:solidFill>
                  <a:srgbClr val="00707C"/>
                </a:solidFill>
              </a:rPr>
              <a:t>Den rette temperatur bør </a:t>
            </a:r>
            <a:r>
              <a:rPr lang="nb-NO" sz="1100" dirty="0" err="1">
                <a:solidFill>
                  <a:srgbClr val="00707C"/>
                </a:solidFill>
              </a:rPr>
              <a:t>tjekkes</a:t>
            </a:r>
            <a:r>
              <a:rPr lang="nb-NO" sz="1100" dirty="0">
                <a:solidFill>
                  <a:srgbClr val="00707C"/>
                </a:solidFill>
              </a:rPr>
              <a:t> med et </a:t>
            </a:r>
            <a:r>
              <a:rPr lang="nb-NO" sz="1100" dirty="0" err="1">
                <a:solidFill>
                  <a:srgbClr val="00707C"/>
                </a:solidFill>
              </a:rPr>
              <a:t>stegetermometer</a:t>
            </a:r>
            <a:r>
              <a:rPr lang="nb-NO" sz="1100" dirty="0">
                <a:solidFill>
                  <a:srgbClr val="00707C"/>
                </a:solidFill>
              </a:rPr>
              <a:t>.</a:t>
            </a:r>
            <a:r>
              <a:rPr lang="en-US" sz="1100" dirty="0">
                <a:solidFill>
                  <a:srgbClr val="00707C"/>
                </a:solidFill>
              </a:rPr>
              <a:t> </a:t>
            </a: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r>
              <a:rPr lang="en-US" altLang="fr-FR" sz="1400" dirty="0">
                <a:solidFill>
                  <a:srgbClr val="00707C"/>
                </a:solidFill>
              </a:rPr>
              <a:t> </a:t>
            </a:r>
            <a:r>
              <a:rPr lang="en-US" altLang="fr-FR" sz="1400" b="1" u="sng" dirty="0">
                <a:solidFill>
                  <a:srgbClr val="00707C"/>
                </a:solidFill>
              </a:rPr>
              <a:t>Mere </a:t>
            </a:r>
            <a:r>
              <a:rPr lang="en-US" altLang="fr-FR" sz="1400" b="1" u="sng" dirty="0" err="1">
                <a:solidFill>
                  <a:srgbClr val="00707C"/>
                </a:solidFill>
              </a:rPr>
              <a:t>viden</a:t>
            </a:r>
            <a:r>
              <a:rPr lang="en-US" altLang="fr-FR" sz="1400" b="1" u="sng" dirty="0">
                <a:solidFill>
                  <a:srgbClr val="00707C"/>
                </a:solidFill>
              </a:rPr>
              <a:t> :</a:t>
            </a:r>
          </a:p>
          <a:p>
            <a:pPr marL="228600" lvl="1" indent="0" eaLnBrk="1" hangingPunct="1">
              <a:defRPr/>
            </a:pPr>
            <a:endParaRPr lang="en-US" altLang="fr-FR" sz="1400" b="1" u="sng" dirty="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r>
              <a:rPr lang="en-US" sz="1400" dirty="0">
                <a:solidFill>
                  <a:srgbClr val="00707C"/>
                </a:solidFill>
              </a:rPr>
              <a:t>					</a:t>
            </a:r>
            <a:endParaRPr lang="en-US" altLang="fr-FR" sz="1400" dirty="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endParaRPr lang="en-GB" altLang="fr-FR" sz="1400" dirty="0">
              <a:solidFill>
                <a:srgbClr val="00707C"/>
              </a:solidFill>
            </a:endParaRPr>
          </a:p>
        </p:txBody>
      </p:sp>
      <p:grpSp>
        <p:nvGrpSpPr>
          <p:cNvPr id="24580" name="Groupe 17">
            <a:extLst>
              <a:ext uri="{FF2B5EF4-FFF2-40B4-BE49-F238E27FC236}">
                <a16:creationId xmlns:a16="http://schemas.microsoft.com/office/drawing/2014/main" id="{83129E19-5870-4582-BAA8-3B465AC99780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4597" name="ZoneTexte 18">
              <a:extLst>
                <a:ext uri="{FF2B5EF4-FFF2-40B4-BE49-F238E27FC236}">
                  <a16:creationId xmlns:a16="http://schemas.microsoft.com/office/drawing/2014/main" id="{B0ED08AD-2254-4E50-BBDA-A764A2D5F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4598" name="ZoneTexte 19">
              <a:extLst>
                <a:ext uri="{FF2B5EF4-FFF2-40B4-BE49-F238E27FC236}">
                  <a16:creationId xmlns:a16="http://schemas.microsoft.com/office/drawing/2014/main" id="{C9896A53-CBF6-4A78-BFAA-9365367B7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B86A581-900A-4777-9B73-4CD84DD0A8C6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ECC7D9BB-8095-493C-9A8F-26CE53E01CC0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24601" name="Image 25">
              <a:extLst>
                <a:ext uri="{FF2B5EF4-FFF2-40B4-BE49-F238E27FC236}">
                  <a16:creationId xmlns:a16="http://schemas.microsoft.com/office/drawing/2014/main" id="{930F7E12-E033-4EF2-824E-F82F8759E9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5CF9FD4-52C2-42F5-9D57-683BEEAAE06D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88F8DE8-AEA8-406D-81E4-4E762D54A682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583" name="Image 3">
            <a:extLst>
              <a:ext uri="{FF2B5EF4-FFF2-40B4-BE49-F238E27FC236}">
                <a16:creationId xmlns:a16="http://schemas.microsoft.com/office/drawing/2014/main" id="{62DE0D0F-BE98-4B4D-B920-98B5821DC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75" y="25400"/>
            <a:ext cx="1181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4" name="Groupe 2">
            <a:extLst>
              <a:ext uri="{FF2B5EF4-FFF2-40B4-BE49-F238E27FC236}">
                <a16:creationId xmlns:a16="http://schemas.microsoft.com/office/drawing/2014/main" id="{29155051-A578-4513-BE6C-92CC85D7B616}"/>
              </a:ext>
            </a:extLst>
          </p:cNvPr>
          <p:cNvGrpSpPr>
            <a:grpSpLocks/>
          </p:cNvGrpSpPr>
          <p:nvPr/>
        </p:nvGrpSpPr>
        <p:grpSpPr bwMode="auto">
          <a:xfrm>
            <a:off x="8847138" y="2743200"/>
            <a:ext cx="762000" cy="969963"/>
            <a:chOff x="9246754" y="3165793"/>
            <a:chExt cx="940666" cy="1187767"/>
          </a:xfrm>
        </p:grpSpPr>
        <p:pic>
          <p:nvPicPr>
            <p:cNvPr id="24595" name="Image 1">
              <a:hlinkClick r:id="rId5" action="ppaction://hlinksldjump"/>
              <a:extLst>
                <a:ext uri="{FF2B5EF4-FFF2-40B4-BE49-F238E27FC236}">
                  <a16:creationId xmlns:a16="http://schemas.microsoft.com/office/drawing/2014/main" id="{201C1F81-FAE7-45BB-9857-C208CD05A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6754" y="3166723"/>
              <a:ext cx="940666" cy="118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Bouton d’action : obtenir des informations 6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426F7A8B-2A81-4BBA-BE26-5D5BAA496817}"/>
                </a:ext>
              </a:extLst>
            </p:cNvPr>
            <p:cNvSpPr/>
            <p:nvPr/>
          </p:nvSpPr>
          <p:spPr bwMode="auto">
            <a:xfrm>
              <a:off x="9846429" y="3165793"/>
              <a:ext cx="340991" cy="258549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4585" name="ZoneTexte 22">
            <a:extLst>
              <a:ext uri="{FF2B5EF4-FFF2-40B4-BE49-F238E27FC236}">
                <a16:creationId xmlns:a16="http://schemas.microsoft.com/office/drawing/2014/main" id="{1B111B94-DF12-474C-ACCE-7324E792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213" y="6154738"/>
            <a:ext cx="1711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pic>
        <p:nvPicPr>
          <p:cNvPr id="24586" name="Image 26">
            <a:hlinkClick r:id="rId7" action="ppaction://hlinksldjump"/>
            <a:extLst>
              <a:ext uri="{FF2B5EF4-FFF2-40B4-BE49-F238E27FC236}">
                <a16:creationId xmlns:a16="http://schemas.microsoft.com/office/drawing/2014/main" id="{58A229CB-C4A3-44D1-8D17-37545F813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2892425"/>
            <a:ext cx="10112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Image 27">
            <a:hlinkClick r:id="rId9" action="ppaction://hlinksldjump"/>
            <a:extLst>
              <a:ext uri="{FF2B5EF4-FFF2-40B4-BE49-F238E27FC236}">
                <a16:creationId xmlns:a16="http://schemas.microsoft.com/office/drawing/2014/main" id="{9F501845-E010-41FD-BD46-130D05E63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2892425"/>
            <a:ext cx="103028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Image 23">
            <a:extLst>
              <a:ext uri="{FF2B5EF4-FFF2-40B4-BE49-F238E27FC236}">
                <a16:creationId xmlns:a16="http://schemas.microsoft.com/office/drawing/2014/main" id="{A30F4EE3-8164-4B73-ACAB-44498FDF5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Image 1">
            <a:extLst>
              <a:ext uri="{FF2B5EF4-FFF2-40B4-BE49-F238E27FC236}">
                <a16:creationId xmlns:a16="http://schemas.microsoft.com/office/drawing/2014/main" id="{6DCAA423-1BF5-4EDC-81DC-4749E033C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4173538"/>
            <a:ext cx="2505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ZoneTexte 2">
            <a:extLst>
              <a:ext uri="{FF2B5EF4-FFF2-40B4-BE49-F238E27FC236}">
                <a16:creationId xmlns:a16="http://schemas.microsoft.com/office/drawing/2014/main" id="{12224CB1-1D00-4A90-AC82-8ADB2C9C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963" y="4376738"/>
            <a:ext cx="5972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fr-FR" sz="1200">
                <a:solidFill>
                  <a:schemeClr val="accent1"/>
                </a:solidFill>
                <a:hlinkClick r:id="rId13"/>
              </a:rPr>
              <a:t>Hygiejne og madlavning - (læs også om stegetermometer)</a:t>
            </a:r>
            <a:endParaRPr lang="en-GB" altLang="fr-FR" sz="1200">
              <a:solidFill>
                <a:schemeClr val="accent1"/>
              </a:solidFill>
            </a:endParaRPr>
          </a:p>
          <a:p>
            <a:endParaRPr lang="en-GB" altLang="fr-FR" sz="1200">
              <a:solidFill>
                <a:schemeClr val="accent1"/>
              </a:solidFill>
            </a:endParaRPr>
          </a:p>
          <a:p>
            <a:endParaRPr lang="fr-FR" altLang="fr-FR" sz="1200">
              <a:solidFill>
                <a:schemeClr val="accent1"/>
              </a:solidFill>
            </a:endParaRPr>
          </a:p>
          <a:p>
            <a:endParaRPr lang="fr-FR" altLang="fr-FR" sz="1200">
              <a:solidFill>
                <a:schemeClr val="accent1"/>
              </a:solidFill>
            </a:endParaRPr>
          </a:p>
          <a:p>
            <a:endParaRPr lang="fr-FR" altLang="fr-FR" sz="1200">
              <a:solidFill>
                <a:schemeClr val="accent1"/>
              </a:solidFill>
            </a:endParaRPr>
          </a:p>
          <a:p>
            <a:r>
              <a:rPr lang="en-GB" altLang="fr-FR" sz="1200">
                <a:solidFill>
                  <a:schemeClr val="accent1"/>
                </a:solidFill>
                <a:hlinkClick r:id="rId14"/>
              </a:rPr>
              <a:t>Køkkenhygiejne</a:t>
            </a:r>
            <a:endParaRPr lang="fr-FR" altLang="fr-FR" sz="2000">
              <a:solidFill>
                <a:schemeClr val="accent1"/>
              </a:solidFill>
            </a:endParaRPr>
          </a:p>
        </p:txBody>
      </p:sp>
      <p:pic>
        <p:nvPicPr>
          <p:cNvPr id="24592" name="Image 26">
            <a:extLst>
              <a:ext uri="{FF2B5EF4-FFF2-40B4-BE49-F238E27FC236}">
                <a16:creationId xmlns:a16="http://schemas.microsoft.com/office/drawing/2014/main" id="{42BA3004-44E4-49DF-B7DD-7D6AFCB45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5049838"/>
            <a:ext cx="5619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Image 7">
            <a:extLst>
              <a:ext uri="{FF2B5EF4-FFF2-40B4-BE49-F238E27FC236}">
                <a16:creationId xmlns:a16="http://schemas.microsoft.com/office/drawing/2014/main" id="{90E12E13-E176-4316-9EE7-E0F874695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025" y="4419600"/>
            <a:ext cx="2905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Image 7">
            <a:extLst>
              <a:ext uri="{FF2B5EF4-FFF2-40B4-BE49-F238E27FC236}">
                <a16:creationId xmlns:a16="http://schemas.microsoft.com/office/drawing/2014/main" id="{4365BFDB-1605-400A-85F5-6B9E61C23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5327650"/>
            <a:ext cx="2905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FFF35388-41E8-44D5-81DC-17582D849F1B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7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8" name="Bouton d’action : vide 27">
            <a:hlinkClick r:id="rId18" highlightClick="1"/>
            <a:extLst>
              <a:ext uri="{FF2B5EF4-FFF2-40B4-BE49-F238E27FC236}">
                <a16:creationId xmlns:a16="http://schemas.microsoft.com/office/drawing/2014/main" id="{91A87706-FC73-4C50-BF96-82438C2F0A92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5C38B73-A2E4-442B-98FA-91F54CE664D8}"/>
              </a:ext>
            </a:extLst>
          </p:cNvPr>
          <p:cNvSpPr txBox="1"/>
          <p:nvPr/>
        </p:nvSpPr>
        <p:spPr>
          <a:xfrm>
            <a:off x="3076575" y="246063"/>
            <a:ext cx="85486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Affald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603" name="ZoneTexte 13">
            <a:extLst>
              <a:ext uri="{FF2B5EF4-FFF2-40B4-BE49-F238E27FC236}">
                <a16:creationId xmlns:a16="http://schemas.microsoft.com/office/drawing/2014/main" id="{FEF1750F-7F00-428C-AB1D-29DED77AF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1820863"/>
            <a:ext cx="8828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a-DK" altLang="fr-FR" sz="1400" dirty="0">
                <a:solidFill>
                  <a:srgbClr val="FF0000"/>
                </a:solidFill>
              </a:rPr>
              <a:t>Undgå direkte berøring af affald</a:t>
            </a:r>
            <a:r>
              <a:rPr lang="da-DK" altLang="fr-FR" sz="1400" dirty="0">
                <a:solidFill>
                  <a:schemeClr val="accent1"/>
                </a:solidFill>
              </a:rPr>
              <a:t>, når du smider madrester ud</a:t>
            </a:r>
            <a:endParaRPr lang="en-US" altLang="fr-FR" sz="1400" dirty="0">
              <a:solidFill>
                <a:schemeClr val="accent1"/>
              </a:solidFill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US" altLang="fr-FR" sz="1400" dirty="0">
              <a:solidFill>
                <a:srgbClr val="00707C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fr-FR" sz="1400" dirty="0">
                <a:solidFill>
                  <a:srgbClr val="00707C"/>
                </a:solidFill>
              </a:rPr>
              <a:t>En </a:t>
            </a:r>
            <a:r>
              <a:rPr lang="da-DK" altLang="fr-FR" sz="1400" dirty="0">
                <a:solidFill>
                  <a:srgbClr val="FF0000"/>
                </a:solidFill>
              </a:rPr>
              <a:t>affaldsspand med fodpedal </a:t>
            </a:r>
            <a:r>
              <a:rPr lang="da-DK" altLang="fr-FR" sz="1400" dirty="0">
                <a:solidFill>
                  <a:srgbClr val="00707C"/>
                </a:solidFill>
              </a:rPr>
              <a:t>vil være bedst til at undgå overførsel af bakterier til hænderne</a:t>
            </a:r>
            <a:endParaRPr lang="en-US" altLang="fr-FR" sz="1400" dirty="0">
              <a:solidFill>
                <a:srgbClr val="00707C"/>
              </a:solidFill>
            </a:endParaRPr>
          </a:p>
        </p:txBody>
      </p:sp>
      <p:grpSp>
        <p:nvGrpSpPr>
          <p:cNvPr id="25604" name="Groupe 17">
            <a:extLst>
              <a:ext uri="{FF2B5EF4-FFF2-40B4-BE49-F238E27FC236}">
                <a16:creationId xmlns:a16="http://schemas.microsoft.com/office/drawing/2014/main" id="{2A4C31BD-F74A-411A-9FEB-068AC58B5A1F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5612" name="ZoneTexte 18">
              <a:extLst>
                <a:ext uri="{FF2B5EF4-FFF2-40B4-BE49-F238E27FC236}">
                  <a16:creationId xmlns:a16="http://schemas.microsoft.com/office/drawing/2014/main" id="{FDF2DDA2-D06D-4DCD-8D50-5F7A95F82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5613" name="ZoneTexte 19">
              <a:extLst>
                <a:ext uri="{FF2B5EF4-FFF2-40B4-BE49-F238E27FC236}">
                  <a16:creationId xmlns:a16="http://schemas.microsoft.com/office/drawing/2014/main" id="{53B0B6F5-B8CC-41C1-A30C-DCD11A751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B285852-4244-423F-B30D-8F3F81D3E599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AC5FE387-9DDD-4469-B032-47DF4ABFC9DD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25616" name="Image 25">
              <a:extLst>
                <a:ext uri="{FF2B5EF4-FFF2-40B4-BE49-F238E27FC236}">
                  <a16:creationId xmlns:a16="http://schemas.microsoft.com/office/drawing/2014/main" id="{6373AC52-D9A6-44A9-B7E4-72096E3797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4FD5280-8CA3-4691-BA3E-CAE95832517E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3FB431E-E52A-42EF-9691-C79A484A4B7E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607" name="Image 3">
            <a:extLst>
              <a:ext uri="{FF2B5EF4-FFF2-40B4-BE49-F238E27FC236}">
                <a16:creationId xmlns:a16="http://schemas.microsoft.com/office/drawing/2014/main" id="{C0E92FCD-B3BC-4ADF-90E2-BA0C01EA5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88" y="25400"/>
            <a:ext cx="15128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Image 1">
            <a:extLst>
              <a:ext uri="{FF2B5EF4-FFF2-40B4-BE49-F238E27FC236}">
                <a16:creationId xmlns:a16="http://schemas.microsoft.com/office/drawing/2014/main" id="{9DE6C3D2-B2FB-4105-847C-79A7E48BC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3005138"/>
            <a:ext cx="1922462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ZoneTexte 22">
            <a:extLst>
              <a:ext uri="{FF2B5EF4-FFF2-40B4-BE49-F238E27FC236}">
                <a16:creationId xmlns:a16="http://schemas.microsoft.com/office/drawing/2014/main" id="{239925F7-0EB9-4F86-9376-C2A632533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213" y="6154738"/>
            <a:ext cx="1711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pic>
        <p:nvPicPr>
          <p:cNvPr id="25611" name="Image 16">
            <a:extLst>
              <a:ext uri="{FF2B5EF4-FFF2-40B4-BE49-F238E27FC236}">
                <a16:creationId xmlns:a16="http://schemas.microsoft.com/office/drawing/2014/main" id="{F9B74726-BD85-4529-BC20-802DA8F0C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4754046-EEB8-4BF0-B5CD-63807B5707B7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7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18" name="Bouton d’action : vide 17">
            <a:hlinkClick r:id="rId8" highlightClick="1"/>
            <a:extLst>
              <a:ext uri="{FF2B5EF4-FFF2-40B4-BE49-F238E27FC236}">
                <a16:creationId xmlns:a16="http://schemas.microsoft.com/office/drawing/2014/main" id="{ACCCAA0D-A39C-4581-A15D-CA77BA2D2949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38C1B80-D8B1-4E8A-A9F5-4DB741A5C078}"/>
              </a:ext>
            </a:extLst>
          </p:cNvPr>
          <p:cNvSpPr txBox="1"/>
          <p:nvPr/>
        </p:nvSpPr>
        <p:spPr>
          <a:xfrm>
            <a:off x="3076575" y="246063"/>
            <a:ext cx="90979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Spisning og servering</a:t>
            </a:r>
            <a:endParaRPr lang="fr-FR" sz="4800" b="1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555" name="ZoneTexte 13">
            <a:extLst>
              <a:ext uri="{FF2B5EF4-FFF2-40B4-BE49-F238E27FC236}">
                <a16:creationId xmlns:a16="http://schemas.microsoft.com/office/drawing/2014/main" id="{23030E1C-B223-4CBD-978F-C9A826A14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888" y="1222375"/>
            <a:ext cx="8828087" cy="45053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ü"/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da-DK" sz="1400" dirty="0">
                <a:solidFill>
                  <a:srgbClr val="FF0000"/>
                </a:solidFill>
              </a:rPr>
              <a:t>Vask hænder </a:t>
            </a:r>
            <a:r>
              <a:rPr lang="da-DK" sz="1400" dirty="0">
                <a:solidFill>
                  <a:schemeClr val="accent1"/>
                </a:solidFill>
              </a:rPr>
              <a:t>før du spiser</a:t>
            </a:r>
            <a:endParaRPr lang="en-US" sz="1400" dirty="0">
              <a:solidFill>
                <a:schemeClr val="accent1"/>
              </a:solidFill>
            </a:endParaRPr>
          </a:p>
          <a:p>
            <a:pPr marL="534670" lvl="3" indent="0" eaLnBrk="1" hangingPunct="1">
              <a:defRPr/>
            </a:pPr>
            <a:r>
              <a:rPr lang="da-DK" sz="1100" dirty="0">
                <a:solidFill>
                  <a:srgbClr val="00707C"/>
                </a:solidFill>
              </a:rPr>
              <a:t>Rå fødevarer kan indeholde bakterier, der kan overføres til hænderne under madlavning.</a:t>
            </a:r>
            <a:r>
              <a:rPr lang="en-US" sz="1100" dirty="0">
                <a:solidFill>
                  <a:srgbClr val="00707C"/>
                </a:solidFill>
              </a:rPr>
              <a:t> </a:t>
            </a:r>
            <a:endParaRPr lang="en-US" sz="1100" dirty="0">
              <a:solidFill>
                <a:srgbClr val="00707C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34670" lvl="3" indent="0" eaLnBrk="1" hangingPunct="1">
              <a:defRPr/>
            </a:pP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Andre ting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og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handlinger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kan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også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overføre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bakterier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til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hænderne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(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fx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kontakt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med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skraldespand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, </a:t>
            </a:r>
          </a:p>
          <a:p>
            <a:pPr marL="534988" lvl="3" indent="0" eaLnBrk="1" hangingPunct="1">
              <a:defRPr/>
            </a:pP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dørhåndtag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,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kæledyr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). </a:t>
            </a:r>
            <a:endParaRPr lang="en-US" sz="1100" dirty="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marL="534670" lvl="3" indent="0" eaLnBrk="1" hangingPunct="1">
              <a:defRPr/>
            </a:pP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Bakterier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på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hænderne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kan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spredes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til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tilberedt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mad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eller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direkte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til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munden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under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servering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eller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1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spisning</a:t>
            </a:r>
            <a:r>
              <a:rPr lang="en-US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 </a:t>
            </a:r>
            <a:endParaRPr lang="en-US" sz="1100" dirty="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marL="534670" lvl="3" indent="0" eaLnBrk="1" hangingPunct="1">
              <a:defRPr/>
            </a:pPr>
            <a:endParaRPr lang="en-US" sz="1000" dirty="0">
              <a:solidFill>
                <a:srgbClr val="00707C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34670" lvl="3" indent="0" eaLnBrk="1" hangingPunct="1">
              <a:defRPr/>
            </a:pPr>
            <a:endParaRPr lang="en-US" sz="1000" dirty="0">
              <a:solidFill>
                <a:srgbClr val="00707C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34670" lvl="1" indent="0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da-DK" altLang="fr-FR" sz="1400" dirty="0">
                <a:solidFill>
                  <a:schemeClr val="accent1"/>
                </a:solidFill>
              </a:rPr>
              <a:t>Hold råt og opvarmede fødevarer adskilt</a:t>
            </a:r>
            <a:endParaRPr lang="en-US" altLang="fr-FR" sz="1400" dirty="0">
              <a:solidFill>
                <a:schemeClr val="accent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34670" lvl="2" indent="0" eaLnBrk="1" hangingPunct="1">
              <a:spcBef>
                <a:spcPts val="300"/>
              </a:spcBef>
              <a:defRPr/>
            </a:pPr>
            <a:r>
              <a:rPr lang="da-DK" altLang="fr-FR" sz="1100" dirty="0">
                <a:solidFill>
                  <a:srgbClr val="00707C"/>
                </a:solidFill>
              </a:rPr>
              <a:t>Rå fødevarer kan indeholde sygdomsfremkaldende bakterier. Hvis de overføres til tilberedt mad vil disse ikke blive slået ihjel før maden spises – og kan smitte.</a:t>
            </a:r>
            <a:r>
              <a:rPr lang="en-US" altLang="fr-FR" sz="1100" dirty="0">
                <a:solidFill>
                  <a:srgbClr val="00707C"/>
                </a:solidFill>
              </a:rPr>
              <a:t> </a:t>
            </a:r>
            <a:endParaRPr lang="en-US" altLang="fr-FR" sz="1100" dirty="0">
              <a:solidFill>
                <a:srgbClr val="00707C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34670" lvl="2" indent="0" eaLnBrk="1" hangingPunct="1">
              <a:spcBef>
                <a:spcPts val="300"/>
              </a:spcBef>
              <a:defRPr/>
            </a:pPr>
            <a:endParaRPr lang="en-US" altLang="fr-FR" sz="1100" dirty="0">
              <a:solidFill>
                <a:srgbClr val="00707C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34670" lvl="2" indent="0" eaLnBrk="1" hangingPunct="1">
              <a:spcBef>
                <a:spcPts val="300"/>
              </a:spcBef>
              <a:defRPr/>
            </a:pPr>
            <a:r>
              <a:rPr lang="da-DK" altLang="fr-FR" sz="1100" dirty="0">
                <a:solidFill>
                  <a:srgbClr val="00707C"/>
                </a:solidFill>
              </a:rPr>
              <a:t>Genopvarmning af mad er som regel ikke tilstrækkeligt til at slå alle bakterierne ihjel.</a:t>
            </a:r>
            <a:r>
              <a:rPr lang="en-US" altLang="fr-FR" sz="1100" dirty="0">
                <a:solidFill>
                  <a:srgbClr val="00707C"/>
                </a:solidFill>
              </a:rPr>
              <a:t> </a:t>
            </a:r>
            <a:endParaRPr lang="en-US" altLang="fr-FR" sz="1100" dirty="0">
              <a:solidFill>
                <a:srgbClr val="00707C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34670" lvl="2" indent="0" eaLnBrk="1" hangingPunct="1">
              <a:spcBef>
                <a:spcPts val="300"/>
              </a:spcBef>
              <a:defRPr/>
            </a:pPr>
            <a:r>
              <a:rPr lang="da-DK" altLang="fr-FR" sz="1100" dirty="0">
                <a:solidFill>
                  <a:srgbClr val="00707C"/>
                </a:solidFill>
              </a:rPr>
              <a:t>Det er vigtigt af holde rå fødevarer adskilt, gerne i en lukket beholder eller pose og at undgå kontakt/spild </a:t>
            </a:r>
            <a:endParaRPr lang="da-DK" altLang="fr-FR" sz="1100" dirty="0">
              <a:solidFill>
                <a:srgbClr val="00707C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34670" lvl="2" indent="0" eaLnBrk="1" hangingPunct="1">
              <a:spcBef>
                <a:spcPts val="300"/>
              </a:spcBef>
              <a:defRPr/>
            </a:pPr>
            <a:r>
              <a:rPr lang="da-DK" altLang="fr-FR" sz="1100" dirty="0">
                <a:solidFill>
                  <a:srgbClr val="00707C"/>
                </a:solidFill>
              </a:rPr>
              <a:t>med eller fra fx råt kød.</a:t>
            </a:r>
            <a:endParaRPr lang="en-US" altLang="fr-FR" sz="1100" dirty="0">
              <a:solidFill>
                <a:srgbClr val="00707C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3" indent="0" eaLnBrk="1" hangingPunct="1">
              <a:defRPr/>
            </a:pPr>
            <a:endParaRPr lang="en-US" sz="1000" dirty="0">
              <a:solidFill>
                <a:srgbClr val="00707C"/>
              </a:solidFill>
            </a:endParaRPr>
          </a:p>
          <a:p>
            <a:pPr marL="228600" lvl="1" indent="0">
              <a:spcBef>
                <a:spcPts val="1000"/>
              </a:spcBef>
              <a:defRPr/>
            </a:pPr>
            <a:r>
              <a:rPr lang="en-US" sz="1400" b="1" u="sng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Mere </a:t>
            </a:r>
            <a:r>
              <a:rPr lang="en-US" sz="1400" b="1" u="sng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information </a:t>
            </a:r>
            <a:r>
              <a:rPr lang="en-US" sz="1400" b="1" u="sng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:</a:t>
            </a:r>
          </a:p>
          <a:p>
            <a:pPr marL="228600" lvl="1" indent="0">
              <a:spcBef>
                <a:spcPts val="0"/>
              </a:spcBef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altLang="fr-FR" sz="1400" dirty="0">
                <a:solidFill>
                  <a:srgbClr val="00707C"/>
                </a:solidFill>
              </a:rPr>
              <a:t>										</a:t>
            </a:r>
            <a:r>
              <a:rPr lang="en-US" altLang="fr-FR" sz="1400" dirty="0">
                <a:solidFill>
                  <a:srgbClr val="00707C"/>
                </a:solidFill>
                <a:hlinkClick r:id="rId2"/>
              </a:rPr>
              <a:t>Hygiejne og madlavning</a:t>
            </a:r>
            <a:endParaRPr lang="en-US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sz="1400" dirty="0">
              <a:solidFill>
                <a:srgbClr val="00707C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400" dirty="0">
                <a:solidFill>
                  <a:srgbClr val="00707C"/>
                </a:solidFill>
              </a:rPr>
              <a:t>											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>
                <a:solidFill>
                  <a:srgbClr val="00707C"/>
                </a:solidFill>
              </a:rPr>
              <a:t>										</a:t>
            </a:r>
            <a:r>
              <a:rPr lang="en-GB" sz="1400" dirty="0">
                <a:solidFill>
                  <a:srgbClr val="00707C"/>
                </a:solidFill>
                <a:hlinkClick r:id="rId3"/>
              </a:rPr>
              <a:t>Gode råd om håndhygiejne</a:t>
            </a:r>
            <a:endParaRPr lang="en-US" sz="1400" dirty="0">
              <a:solidFill>
                <a:srgbClr val="00707C"/>
              </a:solidFill>
            </a:endParaRPr>
          </a:p>
        </p:txBody>
      </p:sp>
      <p:grpSp>
        <p:nvGrpSpPr>
          <p:cNvPr id="26628" name="Groupe 17">
            <a:extLst>
              <a:ext uri="{FF2B5EF4-FFF2-40B4-BE49-F238E27FC236}">
                <a16:creationId xmlns:a16="http://schemas.microsoft.com/office/drawing/2014/main" id="{50E85054-D147-4D70-BC93-9D79DB39DFBD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6642" name="ZoneTexte 18">
              <a:extLst>
                <a:ext uri="{FF2B5EF4-FFF2-40B4-BE49-F238E27FC236}">
                  <a16:creationId xmlns:a16="http://schemas.microsoft.com/office/drawing/2014/main" id="{596E2535-D48A-48F2-8FCC-2AF7D3026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6643" name="ZoneTexte 19">
              <a:extLst>
                <a:ext uri="{FF2B5EF4-FFF2-40B4-BE49-F238E27FC236}">
                  <a16:creationId xmlns:a16="http://schemas.microsoft.com/office/drawing/2014/main" id="{7D109F99-03C7-4FAF-B0CD-A78A98EDC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6803B1-3E7E-4DFC-AC4E-7DE36C5A6F40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640FE654-DC0C-4ADC-AA56-2B3043165FE8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26646" name="Image 25">
              <a:extLst>
                <a:ext uri="{FF2B5EF4-FFF2-40B4-BE49-F238E27FC236}">
                  <a16:creationId xmlns:a16="http://schemas.microsoft.com/office/drawing/2014/main" id="{6C89C3A5-6107-4EEE-9302-386A96456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BC5520D-CEF9-4FC4-8935-8279FE7C1C02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24103EA-561A-4048-AE48-A66F13F03CCB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631" name="Espace réservé du contenu 3">
            <a:extLst>
              <a:ext uri="{FF2B5EF4-FFF2-40B4-BE49-F238E27FC236}">
                <a16:creationId xmlns:a16="http://schemas.microsoft.com/office/drawing/2014/main" id="{D3CED0D2-57F2-40EA-BF1F-68297E554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38113"/>
            <a:ext cx="12287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Espace réservé du contenu 3">
            <a:extLst>
              <a:ext uri="{FF2B5EF4-FFF2-40B4-BE49-F238E27FC236}">
                <a16:creationId xmlns:a16="http://schemas.microsoft.com/office/drawing/2014/main" id="{88B5B25A-A2D9-43DA-A684-EDABB44CF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613" y="76200"/>
            <a:ext cx="1090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ZoneTexte 22">
            <a:extLst>
              <a:ext uri="{FF2B5EF4-FFF2-40B4-BE49-F238E27FC236}">
                <a16:creationId xmlns:a16="http://schemas.microsoft.com/office/drawing/2014/main" id="{052E2F0C-DD98-4938-A2B8-FB8B72EC1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213" y="6154738"/>
            <a:ext cx="1711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sp>
        <p:nvSpPr>
          <p:cNvPr id="26" name="Bouton d’action : vide 2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CE444D4-B48E-4725-A04A-B29857700624}"/>
              </a:ext>
            </a:extLst>
          </p:cNvPr>
          <p:cNvSpPr/>
          <p:nvPr/>
        </p:nvSpPr>
        <p:spPr>
          <a:xfrm>
            <a:off x="9998075" y="1606550"/>
            <a:ext cx="1936750" cy="366713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/>
              <a:t>Mere om krydskontaminering</a:t>
            </a:r>
          </a:p>
        </p:txBody>
      </p:sp>
      <p:pic>
        <p:nvPicPr>
          <p:cNvPr id="26635" name="Image 24">
            <a:hlinkClick r:id="rId9" action="ppaction://hlinksldjump"/>
            <a:extLst>
              <a:ext uri="{FF2B5EF4-FFF2-40B4-BE49-F238E27FC236}">
                <a16:creationId xmlns:a16="http://schemas.microsoft.com/office/drawing/2014/main" id="{DB197C84-84EB-44D2-BAEB-FDA5992C5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75" y="3124200"/>
            <a:ext cx="9699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Image 22">
            <a:extLst>
              <a:ext uri="{FF2B5EF4-FFF2-40B4-BE49-F238E27FC236}">
                <a16:creationId xmlns:a16="http://schemas.microsoft.com/office/drawing/2014/main" id="{5D4CB51A-62AF-43DF-A783-24F8DDA64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Image 22">
            <a:extLst>
              <a:ext uri="{FF2B5EF4-FFF2-40B4-BE49-F238E27FC236}">
                <a16:creationId xmlns:a16="http://schemas.microsoft.com/office/drawing/2014/main" id="{E046BECE-BCBC-4269-A793-69A0A8613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4629150"/>
            <a:ext cx="20843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Image 23">
            <a:extLst>
              <a:ext uri="{FF2B5EF4-FFF2-40B4-BE49-F238E27FC236}">
                <a16:creationId xmlns:a16="http://schemas.microsoft.com/office/drawing/2014/main" id="{0E7D400C-D478-48B2-993C-BEB1D3506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5286375"/>
            <a:ext cx="5603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Image 7">
            <a:extLst>
              <a:ext uri="{FF2B5EF4-FFF2-40B4-BE49-F238E27FC236}">
                <a16:creationId xmlns:a16="http://schemas.microsoft.com/office/drawing/2014/main" id="{D68AB1AD-C4B5-42E3-BA59-0C42D573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4792663"/>
            <a:ext cx="2905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Image 7">
            <a:extLst>
              <a:ext uri="{FF2B5EF4-FFF2-40B4-BE49-F238E27FC236}">
                <a16:creationId xmlns:a16="http://schemas.microsoft.com/office/drawing/2014/main" id="{5B768013-AF9F-456A-A59C-CF9E52B59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440363"/>
            <a:ext cx="2905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8A4A304-F2E9-448B-A8BC-1A569DECA7B2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5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4" name="Bouton d’action : vide 23">
            <a:hlinkClick r:id="rId16" highlightClick="1"/>
            <a:extLst>
              <a:ext uri="{FF2B5EF4-FFF2-40B4-BE49-F238E27FC236}">
                <a16:creationId xmlns:a16="http://schemas.microsoft.com/office/drawing/2014/main" id="{E9EC6927-141C-46F1-9492-AE428839CB9D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48E60B8-8EF6-4AAC-A162-E63F6B39857A}"/>
              </a:ext>
            </a:extLst>
          </p:cNvPr>
          <p:cNvSpPr txBox="1"/>
          <p:nvPr/>
        </p:nvSpPr>
        <p:spPr>
          <a:xfrm>
            <a:off x="3076575" y="246063"/>
            <a:ext cx="72040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Opbevaring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af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rester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9699" name="ZoneTexte 13">
            <a:extLst>
              <a:ext uri="{FF2B5EF4-FFF2-40B4-BE49-F238E27FC236}">
                <a16:creationId xmlns:a16="http://schemas.microsoft.com/office/drawing/2014/main" id="{A3D2BF0E-9DD9-484C-A9CC-ED44738E7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1246188"/>
            <a:ext cx="8736011" cy="435503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4572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228600" lvl="1" indent="0" eaLnBrk="1" hangingPunct="1"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da-DK" sz="1400" dirty="0">
                <a:solidFill>
                  <a:srgbClr val="FF0000"/>
                </a:solidFill>
              </a:rPr>
              <a:t>Spis rester inden 3 dage</a:t>
            </a:r>
            <a:endParaRPr lang="en-US" sz="1400" dirty="0">
              <a:solidFill>
                <a:srgbClr val="FF00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da-DK" sz="1400" dirty="0">
                <a:solidFill>
                  <a:srgbClr val="FF0000"/>
                </a:solidFill>
              </a:rPr>
              <a:t>Opbevares i køleskab (≤ 5°C), gerne med datomærke</a:t>
            </a:r>
            <a:endParaRPr lang="en-US" sz="1400" dirty="0">
              <a:solidFill>
                <a:srgbClr val="FF00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da-DK" sz="1400" dirty="0">
                <a:solidFill>
                  <a:srgbClr val="FF0000"/>
                </a:solidFill>
              </a:rPr>
              <a:t>Opvarm kun én gang</a:t>
            </a:r>
            <a:endParaRPr lang="en-US" sz="1400" dirty="0">
              <a:solidFill>
                <a:srgbClr val="FF00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400" dirty="0">
                <a:solidFill>
                  <a:srgbClr val="FF0000"/>
                </a:solidFill>
              </a:rPr>
              <a:t>Max 2 </a:t>
            </a:r>
            <a:r>
              <a:rPr lang="fr-FR" sz="1400" dirty="0" err="1">
                <a:solidFill>
                  <a:srgbClr val="FF0000"/>
                </a:solidFill>
              </a:rPr>
              <a:t>timer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ved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stuetemperatur</a:t>
            </a:r>
            <a:endParaRPr lang="en-US" sz="1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fr-FR" sz="1400" u="sng" dirty="0" err="1">
                <a:solidFill>
                  <a:srgbClr val="00707C"/>
                </a:solidFill>
              </a:rPr>
              <a:t>Hvad</a:t>
            </a:r>
            <a:r>
              <a:rPr lang="en-US" altLang="fr-FR" sz="1400" u="sng" dirty="0">
                <a:solidFill>
                  <a:srgbClr val="00707C"/>
                </a:solidFill>
              </a:rPr>
              <a:t> er </a:t>
            </a:r>
            <a:r>
              <a:rPr lang="en-US" altLang="fr-FR" sz="1400" u="sng" dirty="0" err="1">
                <a:solidFill>
                  <a:srgbClr val="00707C"/>
                </a:solidFill>
              </a:rPr>
              <a:t>risikoen</a:t>
            </a:r>
            <a:r>
              <a:rPr lang="en-US" altLang="fr-FR" sz="1400" u="sng" dirty="0">
                <a:solidFill>
                  <a:srgbClr val="00707C"/>
                </a:solidFill>
              </a:rPr>
              <a:t>?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fr-FR" sz="1400" u="sng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Nogle </a:t>
            </a:r>
            <a:r>
              <a:rPr lang="en-US" sz="1400" dirty="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typer</a:t>
            </a:r>
            <a:r>
              <a:rPr lang="en-US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400" dirty="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af</a:t>
            </a:r>
            <a:r>
              <a:rPr lang="en-US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400" dirty="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sygdomsfremkaldende</a:t>
            </a:r>
            <a:r>
              <a:rPr lang="en-US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400" dirty="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bakterier</a:t>
            </a:r>
            <a:r>
              <a:rPr lang="en-US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(</a:t>
            </a:r>
            <a:r>
              <a:rPr lang="en-US" sz="1400" dirty="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fx</a:t>
            </a:r>
            <a:r>
              <a:rPr lang="en-US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400" i="1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Bacillus cereus, Clostridium perfringens, Clostridium botulinum</a:t>
            </a:r>
            <a:r>
              <a:rPr lang="en-US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) </a:t>
            </a:r>
            <a:r>
              <a:rPr lang="en-US" sz="1400" dirty="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kan</a:t>
            </a:r>
            <a:r>
              <a:rPr lang="en-US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400" dirty="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danne</a:t>
            </a:r>
            <a:r>
              <a:rPr lang="en-US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spore </a:t>
            </a:r>
            <a:r>
              <a:rPr lang="en-US" sz="1400" dirty="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og</a:t>
            </a:r>
            <a:r>
              <a:rPr lang="en-US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400" dirty="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disse</a:t>
            </a:r>
            <a:r>
              <a:rPr lang="en-US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er </a:t>
            </a:r>
            <a:r>
              <a:rPr lang="en-US" sz="1400" dirty="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meget</a:t>
            </a:r>
            <a:r>
              <a:rPr lang="en-US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400" dirty="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modstandsdygtig</a:t>
            </a:r>
            <a:r>
              <a:rPr lang="en-US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 </a:t>
            </a:r>
            <a:endParaRPr lang="en-US" sz="1400" dirty="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400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a-DK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Disse sporer kan findes i kød, mælk, kornprodukter og grøntsager. Sporer i </a:t>
            </a:r>
            <a:r>
              <a:rPr lang="da-DK" sz="1400" dirty="0">
                <a:solidFill>
                  <a:srgbClr val="FF0000"/>
                </a:solidFill>
                <a:latin typeface="Microsoft Sans Serif"/>
                <a:ea typeface="Microsoft Sans Serif"/>
                <a:cs typeface="Microsoft Sans Serif"/>
              </a:rPr>
              <a:t>fødevarer bliver typisk ikke slået ihjel</a:t>
            </a:r>
            <a:r>
              <a:rPr lang="da-DK" sz="1400" dirty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da-DK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ved opvarmning og vil formere sig i tilberedt mad, når temperaturen igen er rigtig.</a:t>
            </a:r>
            <a:r>
              <a:rPr lang="en-US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</a:t>
            </a:r>
            <a:endParaRPr lang="en-US" sz="1400" dirty="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400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a-DK" sz="1400" dirty="0">
                <a:solidFill>
                  <a:srgbClr val="00707C"/>
                </a:solidFill>
              </a:rPr>
              <a:t>De kan derefter gøre os syge i form af diarre eller gennem at danne giftige stoffer (toksiner) i fødevarerne.</a:t>
            </a:r>
            <a:r>
              <a:rPr lang="en-US" sz="1400" dirty="0">
                <a:solidFill>
                  <a:srgbClr val="00707C"/>
                </a:solidFill>
              </a:rPr>
              <a:t>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400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a-DK" sz="1400" dirty="0">
                <a:solidFill>
                  <a:srgbClr val="00707C"/>
                </a:solidFill>
              </a:rPr>
              <a:t>Det er årsagen til, at rester skal nedkøles hurtigt, opbevares i køleskab og spises inden 3 dage.</a:t>
            </a:r>
            <a:endParaRPr lang="en-US" sz="1400" dirty="0">
              <a:solidFill>
                <a:srgbClr val="00707C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400" strike="sngStrike" dirty="0">
              <a:solidFill>
                <a:srgbClr val="00707C"/>
              </a:solidFill>
            </a:endParaRPr>
          </a:p>
          <a:p>
            <a:pPr lvl="3" indent="0" eaLnBrk="1" hangingPunct="1">
              <a:defRPr/>
            </a:pPr>
            <a:endParaRPr lang="en-US" altLang="fr-FR" sz="1100" dirty="0">
              <a:solidFill>
                <a:srgbClr val="00707C"/>
              </a:solidFill>
            </a:endParaRPr>
          </a:p>
        </p:txBody>
      </p:sp>
      <p:grpSp>
        <p:nvGrpSpPr>
          <p:cNvPr id="27652" name="Groupe 17">
            <a:extLst>
              <a:ext uri="{FF2B5EF4-FFF2-40B4-BE49-F238E27FC236}">
                <a16:creationId xmlns:a16="http://schemas.microsoft.com/office/drawing/2014/main" id="{2038A5F0-EE51-4E71-B229-64F23ADDD0AC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7659" name="ZoneTexte 18">
              <a:extLst>
                <a:ext uri="{FF2B5EF4-FFF2-40B4-BE49-F238E27FC236}">
                  <a16:creationId xmlns:a16="http://schemas.microsoft.com/office/drawing/2014/main" id="{4FCEC424-6276-4E08-979B-23AC2D60C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7660" name="ZoneTexte 19">
              <a:extLst>
                <a:ext uri="{FF2B5EF4-FFF2-40B4-BE49-F238E27FC236}">
                  <a16:creationId xmlns:a16="http://schemas.microsoft.com/office/drawing/2014/main" id="{80A39706-C3CB-4DD6-A2F0-533FC5DE0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491E19-247D-41F4-A183-3C9254F28409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4DD11738-8109-47C0-845E-1A49B9C9DB65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27663" name="Image 25">
              <a:extLst>
                <a:ext uri="{FF2B5EF4-FFF2-40B4-BE49-F238E27FC236}">
                  <a16:creationId xmlns:a16="http://schemas.microsoft.com/office/drawing/2014/main" id="{CF541092-0846-4596-BCAB-7DA347F6F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0A0A3DA-8DA0-4F9B-8FCA-10F3CD6E6AE4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F953832-9053-4438-8639-523F465D8C7F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655" name="Image 3">
            <a:extLst>
              <a:ext uri="{FF2B5EF4-FFF2-40B4-BE49-F238E27FC236}">
                <a16:creationId xmlns:a16="http://schemas.microsoft.com/office/drawing/2014/main" id="{D1FC53F7-4A1B-4DA2-805B-1BAFF2969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650" y="239713"/>
            <a:ext cx="2000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ZoneTexte 22">
            <a:extLst>
              <a:ext uri="{FF2B5EF4-FFF2-40B4-BE49-F238E27FC236}">
                <a16:creationId xmlns:a16="http://schemas.microsoft.com/office/drawing/2014/main" id="{1B72BD8C-C2DE-4BC9-B8E6-6BE44E19D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213" y="6154738"/>
            <a:ext cx="1711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pic>
        <p:nvPicPr>
          <p:cNvPr id="27658" name="Image 16">
            <a:extLst>
              <a:ext uri="{FF2B5EF4-FFF2-40B4-BE49-F238E27FC236}">
                <a16:creationId xmlns:a16="http://schemas.microsoft.com/office/drawing/2014/main" id="{373923F5-1633-485C-817A-5A34E72BC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AAFABEB-4133-4F1D-A6DB-C14ACFCB78E2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6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18" name="Bouton d’action : vide 17">
            <a:hlinkClick r:id="rId7" highlightClick="1"/>
            <a:extLst>
              <a:ext uri="{FF2B5EF4-FFF2-40B4-BE49-F238E27FC236}">
                <a16:creationId xmlns:a16="http://schemas.microsoft.com/office/drawing/2014/main" id="{08197308-C88F-4D11-B13F-01204822308F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oneTexte 3">
            <a:extLst>
              <a:ext uri="{FF2B5EF4-FFF2-40B4-BE49-F238E27FC236}">
                <a16:creationId xmlns:a16="http://schemas.microsoft.com/office/drawing/2014/main" id="{CC7FA14D-F2D4-44A2-B7F3-EE48970AE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41275"/>
            <a:ext cx="91154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kølekæden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vigtig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675" name="ZoneTexte 13">
            <a:extLst>
              <a:ext uri="{FF2B5EF4-FFF2-40B4-BE49-F238E27FC236}">
                <a16:creationId xmlns:a16="http://schemas.microsoft.com/office/drawing/2014/main" id="{9E146760-4872-40F7-A895-7AB1DF069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1441450"/>
            <a:ext cx="9031288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2857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altLang="da-DK" sz="1400" dirty="0" err="1">
                <a:solidFill>
                  <a:srgbClr val="00707C"/>
                </a:solidFill>
              </a:rPr>
              <a:t>Hvorfor</a:t>
            </a:r>
            <a:r>
              <a:rPr lang="fr-FR" altLang="da-DK" sz="1400" dirty="0">
                <a:solidFill>
                  <a:srgbClr val="00707C"/>
                </a:solidFill>
              </a:rPr>
              <a:t> er </a:t>
            </a:r>
            <a:r>
              <a:rPr lang="fr-FR" altLang="da-DK" sz="1400" dirty="0" err="1">
                <a:solidFill>
                  <a:srgbClr val="00707C"/>
                </a:solidFill>
              </a:rPr>
              <a:t>kølekæden</a:t>
            </a:r>
            <a:r>
              <a:rPr lang="fr-FR" altLang="da-DK" sz="1400" dirty="0">
                <a:solidFill>
                  <a:srgbClr val="00707C"/>
                </a:solidFill>
              </a:rPr>
              <a:t> </a:t>
            </a:r>
            <a:r>
              <a:rPr lang="fr-FR" altLang="da-DK" sz="1400" dirty="0" err="1">
                <a:solidFill>
                  <a:srgbClr val="00707C"/>
                </a:solidFill>
              </a:rPr>
              <a:t>vigtig</a:t>
            </a:r>
            <a:r>
              <a:rPr lang="fr-FR" altLang="da-DK" sz="1400" dirty="0">
                <a:solidFill>
                  <a:srgbClr val="00707C"/>
                </a:solidFill>
              </a:rPr>
              <a:t>?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da-DK" altLang="fr-FR" sz="1200" dirty="0">
                <a:solidFill>
                  <a:srgbClr val="FF0000"/>
                </a:solidFill>
              </a:rPr>
              <a:t>Mikroorganismer vokser hurtigt</a:t>
            </a:r>
            <a:r>
              <a:rPr lang="da-DK" altLang="fr-FR" sz="1200" dirty="0">
                <a:solidFill>
                  <a:schemeClr val="bg1"/>
                </a:solidFill>
              </a:rPr>
              <a:t> </a:t>
            </a:r>
            <a:r>
              <a:rPr lang="da-DK" altLang="fr-FR" sz="1200" dirty="0">
                <a:solidFill>
                  <a:schemeClr val="accent1"/>
                </a:solidFill>
              </a:rPr>
              <a:t>- især ved rette temperatur</a:t>
            </a:r>
            <a:r>
              <a:rPr lang="fr-FR" altLang="fr-FR" sz="1200" dirty="0">
                <a:solidFill>
                  <a:schemeClr val="accent1"/>
                </a:solidFill>
              </a:rPr>
              <a:t>.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da-DK" altLang="fr-FR" sz="1200" dirty="0">
                <a:solidFill>
                  <a:srgbClr val="FF0000"/>
                </a:solidFill>
              </a:rPr>
              <a:t>Køleskab og fryser dræber ikke bakterier </a:t>
            </a:r>
            <a:r>
              <a:rPr lang="da-DK" altLang="fr-FR" sz="1200" dirty="0">
                <a:solidFill>
                  <a:schemeClr val="accent1"/>
                </a:solidFill>
              </a:rPr>
              <a:t>– men sinker eller standser deres vækst.</a:t>
            </a:r>
            <a:endParaRPr lang="fr-FR" altLang="fr-FR" sz="12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da-DK" altLang="fr-FR" sz="1200" dirty="0">
                <a:solidFill>
                  <a:srgbClr val="FF0000"/>
                </a:solidFill>
                <a:latin typeface="Microsoft Sans Serif"/>
                <a:ea typeface="Microsoft Sans Serif"/>
                <a:cs typeface="Microsoft Sans Serif"/>
              </a:rPr>
              <a:t>Hvis kølekæden brydes kan bakterier hurtigt dele sig</a:t>
            </a:r>
            <a:r>
              <a:rPr lang="da-DK" altLang="fr-FR" sz="1200" dirty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da-DK" altLang="fr-FR" sz="12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– og øge risikoen for fødevareinfektion eller -forgiftning.</a:t>
            </a:r>
            <a:endParaRPr lang="fr-FR" altLang="fr-FR" sz="1200" dirty="0">
              <a:solidFill>
                <a:schemeClr val="accent1"/>
              </a:solidFill>
              <a:latin typeface="Microsoft Sans Serif"/>
              <a:ea typeface="Microsoft Sans Serif"/>
              <a:cs typeface="Microsoft Sans Serif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altLang="da-DK" sz="1400" dirty="0">
                <a:solidFill>
                  <a:schemeClr val="accent1"/>
                </a:solidFill>
              </a:rPr>
              <a:t>Hvordan kan vi holde kølekæden?</a:t>
            </a:r>
            <a:endParaRPr lang="fr-FR" altLang="da-DK" sz="14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altLang="fr-FR" sz="1200" dirty="0">
                <a:solidFill>
                  <a:srgbClr val="00707C"/>
                </a:solidFill>
              </a:rPr>
              <a:t>Brug af </a:t>
            </a:r>
            <a:r>
              <a:rPr lang="da-DK" altLang="fr-FR" sz="1200" dirty="0">
                <a:solidFill>
                  <a:srgbClr val="FF0000"/>
                </a:solidFill>
              </a:rPr>
              <a:t>køletasker</a:t>
            </a:r>
            <a:r>
              <a:rPr lang="da-DK" altLang="fr-FR" sz="1200" dirty="0">
                <a:solidFill>
                  <a:srgbClr val="00707C"/>
                </a:solidFill>
              </a:rPr>
              <a:t> (eller at pakke frosne varer sammen med kølevarer) under transporten fra butik til hjemmet vil sinke bakterievæksten.</a:t>
            </a:r>
          </a:p>
          <a:p>
            <a:pPr lvl="1" eaLnBrk="1" hangingPunct="1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altLang="fr-FR" sz="1200" dirty="0">
                <a:solidFill>
                  <a:srgbClr val="FF0000"/>
                </a:solidFill>
              </a:rPr>
              <a:t>Stil køle- og frostvarer på plads først</a:t>
            </a:r>
            <a:r>
              <a:rPr lang="da-DK" altLang="fr-FR" sz="1200" dirty="0">
                <a:solidFill>
                  <a:srgbClr val="00707C"/>
                </a:solidFill>
              </a:rPr>
              <a:t>, når du kommer hjem.</a:t>
            </a:r>
            <a:endParaRPr lang="fr-FR" altLang="fr-FR" sz="12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da-DK" altLang="fr-FR" sz="1200" dirty="0">
                <a:solidFill>
                  <a:srgbClr val="FF0000"/>
                </a:solidFill>
                <a:latin typeface="Microsoft Sans Serif"/>
                <a:ea typeface="Microsoft Sans Serif"/>
                <a:cs typeface="Microsoft Sans Serif"/>
              </a:rPr>
              <a:t>Undgå genfrysning</a:t>
            </a:r>
            <a:r>
              <a:rPr lang="da-DK" altLang="fr-FR" sz="12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. Sygdomsfremkaldende bakterier kan dele sig i optøede fødevarer og de vil ikke blive slået ihjel i fryseren.</a:t>
            </a:r>
            <a:endParaRPr lang="fr-FR" altLang="fr-FR" sz="1200" dirty="0">
              <a:solidFill>
                <a:schemeClr val="accent1"/>
              </a:solidFill>
              <a:latin typeface="Microsoft Sans Serif"/>
              <a:ea typeface="Microsoft Sans Serif"/>
              <a:cs typeface="Microsoft Sans Serif"/>
            </a:endParaRP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da-DK" altLang="fr-FR" sz="1200" dirty="0">
                <a:solidFill>
                  <a:srgbClr val="FF0000"/>
                </a:solidFill>
              </a:rPr>
              <a:t>Kom ikke rygende varm mad i køleskabet</a:t>
            </a:r>
            <a:r>
              <a:rPr lang="da-DK" altLang="fr-FR" sz="1200" dirty="0">
                <a:solidFill>
                  <a:schemeClr val="accent1"/>
                </a:solidFill>
              </a:rPr>
              <a:t>: Det vil øge din køleskabstemperatur.</a:t>
            </a:r>
            <a:endParaRPr lang="fr-FR" altLang="fr-FR" sz="12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da-DK" altLang="fr-FR" sz="1200" dirty="0">
                <a:solidFill>
                  <a:srgbClr val="FF0000"/>
                </a:solidFill>
              </a:rPr>
              <a:t>Nedkøl rester så hurtigt som muligt </a:t>
            </a:r>
            <a:r>
              <a:rPr lang="da-DK" altLang="fr-FR" sz="1200" dirty="0">
                <a:solidFill>
                  <a:schemeClr val="accent1"/>
                </a:solidFill>
              </a:rPr>
              <a:t>(indenfor 2 timer) og opbevar dem i køleskab.</a:t>
            </a:r>
            <a:endParaRPr lang="fr-FR" altLang="fr-FR" sz="12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da-DK" altLang="fr-FR" sz="1200" dirty="0">
                <a:solidFill>
                  <a:srgbClr val="FF0000"/>
                </a:solidFill>
                <a:latin typeface="Microsoft Sans Serif"/>
                <a:ea typeface="Microsoft Sans Serif"/>
                <a:cs typeface="Microsoft Sans Serif"/>
              </a:rPr>
              <a:t>Optø frostvarer i køleskabet </a:t>
            </a:r>
            <a:r>
              <a:rPr lang="da-DK" altLang="fr-FR" sz="12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: det forhindrer bakterievækst og sænker køleskabstemperaturen. Hvis du har travlt kan optøning også gøres i </a:t>
            </a:r>
            <a:r>
              <a:rPr lang="da-DK" altLang="fr-FR" sz="1200" dirty="0" err="1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mikrobølgeoven</a:t>
            </a:r>
            <a:r>
              <a:rPr lang="da-DK" altLang="fr-FR" sz="12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 eller i vand.</a:t>
            </a:r>
            <a:endParaRPr lang="fr-FR" altLang="fr-FR" sz="1200" dirty="0">
              <a:solidFill>
                <a:schemeClr val="accent1"/>
              </a:solidFill>
              <a:latin typeface="Microsoft Sans Serif"/>
              <a:ea typeface="Microsoft Sans Serif"/>
              <a:cs typeface="Microsoft Sans Serif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86D103-E18E-4D50-93BA-ED45401C78D9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D9D390C-79FB-4E67-9F9E-DCE36F79AE9C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678" name="Image 5">
            <a:extLst>
              <a:ext uri="{FF2B5EF4-FFF2-40B4-BE49-F238E27FC236}">
                <a16:creationId xmlns:a16="http://schemas.microsoft.com/office/drawing/2014/main" id="{44F3F02B-33BB-4A4E-ACD1-14DD617E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688" y="120650"/>
            <a:ext cx="7445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9" name="Groupe 27">
            <a:extLst>
              <a:ext uri="{FF2B5EF4-FFF2-40B4-BE49-F238E27FC236}">
                <a16:creationId xmlns:a16="http://schemas.microsoft.com/office/drawing/2014/main" id="{952A0AEC-8B9B-49EC-A72D-10259E45221A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28687" name="Groupe 17">
              <a:extLst>
                <a:ext uri="{FF2B5EF4-FFF2-40B4-BE49-F238E27FC236}">
                  <a16:creationId xmlns:a16="http://schemas.microsoft.com/office/drawing/2014/main" id="{79919CAB-8D7B-4B60-AB26-CD5415B25C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28689" name="ZoneTexte 18">
                <a:extLst>
                  <a:ext uri="{FF2B5EF4-FFF2-40B4-BE49-F238E27FC236}">
                    <a16:creationId xmlns:a16="http://schemas.microsoft.com/office/drawing/2014/main" id="{BB846D0C-D13B-4E0F-8F6D-F0D2F7D6F0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200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28690" name="ZoneTexte 19">
                <a:extLst>
                  <a:ext uri="{FF2B5EF4-FFF2-40B4-BE49-F238E27FC236}">
                    <a16:creationId xmlns:a16="http://schemas.microsoft.com/office/drawing/2014/main" id="{D8BD9510-7C5B-4944-9618-9FE7207F32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200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B5AEDFE-0876-4842-8A8E-1E5DB4BC5D88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Bouton d’action : vide 34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BB80A732-4337-4E24-9AE5-9235A343C446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pic>
            <p:nvPicPr>
              <p:cNvPr id="28693" name="Image 25">
                <a:extLst>
                  <a:ext uri="{FF2B5EF4-FFF2-40B4-BE49-F238E27FC236}">
                    <a16:creationId xmlns:a16="http://schemas.microsoft.com/office/drawing/2014/main" id="{10848346-0AE8-48C0-BF5A-A889FCA79E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Bouton d’action : vide 2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29959D6A-A937-4A79-95CF-F9EB30533D59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&gt;</a:t>
              </a:r>
            </a:p>
          </p:txBody>
        </p:sp>
      </p:grpSp>
      <p:sp>
        <p:nvSpPr>
          <p:cNvPr id="28680" name="Rectangle 1">
            <a:extLst>
              <a:ext uri="{FF2B5EF4-FFF2-40B4-BE49-F238E27FC236}">
                <a16:creationId xmlns:a16="http://schemas.microsoft.com/office/drawing/2014/main" id="{A94C7906-B0A4-4A96-BAC3-D5EDE0238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75" y="5524500"/>
            <a:ext cx="28654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altLang="fr-FR" sz="1200">
                <a:solidFill>
                  <a:schemeClr val="accent1"/>
                </a:solidFill>
                <a:hlinkClick r:id="rId5"/>
              </a:rPr>
              <a:t>Gode vaner for opbevaring af fødevarer</a:t>
            </a:r>
            <a:endParaRPr lang="fr-FR" altLang="fr-FR" sz="1200">
              <a:solidFill>
                <a:schemeClr val="accent1"/>
              </a:solidFill>
            </a:endParaRPr>
          </a:p>
        </p:txBody>
      </p:sp>
      <p:sp>
        <p:nvSpPr>
          <p:cNvPr id="28681" name="ZoneTexte 25">
            <a:extLst>
              <a:ext uri="{FF2B5EF4-FFF2-40B4-BE49-F238E27FC236}">
                <a16:creationId xmlns:a16="http://schemas.microsoft.com/office/drawing/2014/main" id="{C81DBBF8-C93E-429F-9255-3570B5E3A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275" y="6135688"/>
            <a:ext cx="2071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   </a:t>
            </a:r>
            <a:r>
              <a:rPr lang="fr-FR" altLang="fr-FR" sz="1200"/>
              <a:t>Previous</a:t>
            </a:r>
            <a:r>
              <a:rPr lang="fr-FR" altLang="fr-FR" sz="1200">
                <a:solidFill>
                  <a:schemeClr val="bg1"/>
                </a:solidFill>
              </a:rPr>
              <a:t>                Næste</a:t>
            </a:r>
          </a:p>
        </p:txBody>
      </p:sp>
      <p:sp>
        <p:nvSpPr>
          <p:cNvPr id="28682" name="ZoneTexte 22">
            <a:extLst>
              <a:ext uri="{FF2B5EF4-FFF2-40B4-BE49-F238E27FC236}">
                <a16:creationId xmlns:a16="http://schemas.microsoft.com/office/drawing/2014/main" id="{641909FB-DB00-4B8A-8A5C-BF82F22D6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75" y="6148388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pic>
        <p:nvPicPr>
          <p:cNvPr id="28684" name="Image 21">
            <a:extLst>
              <a:ext uri="{FF2B5EF4-FFF2-40B4-BE49-F238E27FC236}">
                <a16:creationId xmlns:a16="http://schemas.microsoft.com/office/drawing/2014/main" id="{49788B26-9562-4AE6-B13D-EA694C939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Image 1">
            <a:extLst>
              <a:ext uri="{FF2B5EF4-FFF2-40B4-BE49-F238E27FC236}">
                <a16:creationId xmlns:a16="http://schemas.microsoft.com/office/drawing/2014/main" id="{B4559130-B703-4C91-A4D8-E6DB9A391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5483225"/>
            <a:ext cx="22066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Image 7">
            <a:extLst>
              <a:ext uri="{FF2B5EF4-FFF2-40B4-BE49-F238E27FC236}">
                <a16:creationId xmlns:a16="http://schemas.microsoft.com/office/drawing/2014/main" id="{26AA3B46-E9DF-4E4A-A380-3AEB32944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3" y="5553075"/>
            <a:ext cx="2905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0E2DCF39-520B-4722-AB6F-ECE754E22820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9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3" name="Bouton d’action : vide 22">
            <a:hlinkClick r:id="rId10" highlightClick="1"/>
            <a:extLst>
              <a:ext uri="{FF2B5EF4-FFF2-40B4-BE49-F238E27FC236}">
                <a16:creationId xmlns:a16="http://schemas.microsoft.com/office/drawing/2014/main" id="{9292C4D5-FDFA-4F05-8637-2692B2B99DF3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e 2">
            <a:extLst>
              <a:ext uri="{FF2B5EF4-FFF2-40B4-BE49-F238E27FC236}">
                <a16:creationId xmlns:a16="http://schemas.microsoft.com/office/drawing/2014/main" id="{EBF0A296-4C7A-4E8F-9BA5-2FB8B5201317}"/>
              </a:ext>
            </a:extLst>
          </p:cNvPr>
          <p:cNvGrpSpPr>
            <a:grpSpLocks/>
          </p:cNvGrpSpPr>
          <p:nvPr/>
        </p:nvGrpSpPr>
        <p:grpSpPr bwMode="auto">
          <a:xfrm>
            <a:off x="4763" y="25400"/>
            <a:ext cx="3071812" cy="5959475"/>
            <a:chOff x="4763" y="25400"/>
            <a:chExt cx="3071812" cy="595947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042BD0-337D-4B90-BF46-2F867370519D}"/>
                </a:ext>
              </a:extLst>
            </p:cNvPr>
            <p:cNvSpPr/>
            <p:nvPr/>
          </p:nvSpPr>
          <p:spPr bwMode="auto">
            <a:xfrm>
              <a:off x="4763" y="25400"/>
              <a:ext cx="3071812" cy="59594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45ECD2C6-7EA2-4BCA-8080-D09F67884E48}"/>
                </a:ext>
              </a:extLst>
            </p:cNvPr>
            <p:cNvCxnSpPr/>
            <p:nvPr/>
          </p:nvCxnSpPr>
          <p:spPr>
            <a:xfrm>
              <a:off x="4763" y="1246188"/>
              <a:ext cx="30718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99" name="Groupe 5">
            <a:extLst>
              <a:ext uri="{FF2B5EF4-FFF2-40B4-BE49-F238E27FC236}">
                <a16:creationId xmlns:a16="http://schemas.microsoft.com/office/drawing/2014/main" id="{0C6BA2FE-1D64-4C94-AA28-0E9907115A64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29704" name="Groupe 36">
              <a:extLst>
                <a:ext uri="{FF2B5EF4-FFF2-40B4-BE49-F238E27FC236}">
                  <a16:creationId xmlns:a16="http://schemas.microsoft.com/office/drawing/2014/main" id="{FDE2976A-88EB-4A75-B0E7-D332BC1EA2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275" y="6016625"/>
              <a:chExt cx="12276138" cy="887413"/>
            </a:xfrm>
          </p:grpSpPr>
          <p:grpSp>
            <p:nvGrpSpPr>
              <p:cNvPr id="29706" name="Groupe 17">
                <a:extLst>
                  <a:ext uri="{FF2B5EF4-FFF2-40B4-BE49-F238E27FC236}">
                    <a16:creationId xmlns:a16="http://schemas.microsoft.com/office/drawing/2014/main" id="{0007F79C-167D-4C8C-838E-129322CCDE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1275" y="6016625"/>
                <a:ext cx="12276138" cy="887413"/>
                <a:chOff x="-41565" y="6016088"/>
                <a:chExt cx="12276859" cy="888671"/>
              </a:xfrm>
            </p:grpSpPr>
            <p:sp>
              <p:nvSpPr>
                <p:cNvPr id="29709" name="ZoneTexte 18">
                  <a:extLst>
                    <a:ext uri="{FF2B5EF4-FFF2-40B4-BE49-F238E27FC236}">
                      <a16:creationId xmlns:a16="http://schemas.microsoft.com/office/drawing/2014/main" id="{30F244B2-22F4-433C-8922-7F40B962CF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19957" y="6170631"/>
                  <a:ext cx="98196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1pPr>
                  <a:lvl2pPr marL="742950" indent="-28575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2pPr>
                  <a:lvl3pPr marL="11430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3pPr>
                  <a:lvl4pPr marL="16002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4pPr>
                  <a:lvl5pPr marL="20574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5pPr>
                  <a:lvl6pPr marL="25146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6pPr>
                  <a:lvl7pPr marL="29718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7pPr>
                  <a:lvl8pPr marL="34290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8pPr>
                  <a:lvl9pPr marL="38862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fr-FR" altLang="fr-FR" sz="1200">
                      <a:solidFill>
                        <a:srgbClr val="FFFFFF"/>
                      </a:solidFill>
                    </a:rPr>
                    <a:t>Close</a:t>
                  </a:r>
                </a:p>
              </p:txBody>
            </p:sp>
            <p:sp>
              <p:nvSpPr>
                <p:cNvPr id="29710" name="ZoneTexte 19">
                  <a:extLst>
                    <a:ext uri="{FF2B5EF4-FFF2-40B4-BE49-F238E27FC236}">
                      <a16:creationId xmlns:a16="http://schemas.microsoft.com/office/drawing/2014/main" id="{17AAB33E-4B51-4BB2-9787-DDFEFE70EB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76482" y="6160811"/>
                  <a:ext cx="18324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1pPr>
                  <a:lvl2pPr marL="742950" indent="-28575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2pPr>
                  <a:lvl3pPr marL="11430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3pPr>
                  <a:lvl4pPr marL="16002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4pPr>
                  <a:lvl5pPr marL="20574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5pPr>
                  <a:lvl6pPr marL="25146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6pPr>
                  <a:lvl7pPr marL="29718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7pPr>
                  <a:lvl8pPr marL="34290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8pPr>
                  <a:lvl9pPr marL="38862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fr-FR" altLang="fr-FR" sz="1200">
                      <a:solidFill>
                        <a:srgbClr val="FFFFFF"/>
                      </a:solidFill>
                    </a:rPr>
                    <a:t>                             Next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6B11021-F482-4DA2-921A-428D9D486F49}"/>
                    </a:ext>
                  </a:extLst>
                </p:cNvPr>
                <p:cNvSpPr/>
                <p:nvPr/>
              </p:nvSpPr>
              <p:spPr>
                <a:xfrm>
                  <a:off x="-41565" y="6016088"/>
                  <a:ext cx="12276859" cy="88867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" name="Bouton d’action : vide 43">
                  <a:hlinkClick r:id="rId2" action="ppaction://hlinksldjump" highlightClick="1"/>
                  <a:extLst>
                    <a:ext uri="{FF2B5EF4-FFF2-40B4-BE49-F238E27FC236}">
                      <a16:creationId xmlns:a16="http://schemas.microsoft.com/office/drawing/2014/main" id="{6DE2C985-6E56-49B4-95D3-9B9A0C0DCD0C}"/>
                    </a:ext>
                  </a:extLst>
                </p:cNvPr>
                <p:cNvSpPr/>
                <p:nvPr/>
              </p:nvSpPr>
              <p:spPr>
                <a:xfrm>
                  <a:off x="5508661" y="6154397"/>
                  <a:ext cx="306406" cy="270258"/>
                </a:xfrm>
                <a:prstGeom prst="actionButtonBlank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>
                      <a:solidFill>
                        <a:prstClr val="black"/>
                      </a:solidFill>
                    </a:rPr>
                    <a:t>X</a:t>
                  </a:r>
                </a:p>
              </p:txBody>
            </p:sp>
            <p:pic>
              <p:nvPicPr>
                <p:cNvPr id="29713" name="Image 25">
                  <a:extLst>
                    <a:ext uri="{FF2B5EF4-FFF2-40B4-BE49-F238E27FC236}">
                      <a16:creationId xmlns:a16="http://schemas.microsoft.com/office/drawing/2014/main" id="{478E872B-BF1A-4625-95F7-50711D23EF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16" y="6063782"/>
                  <a:ext cx="1890517" cy="413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9" name="Bouton d’action : vide 38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3528788B-5DA8-4E0C-B372-05FA3D854219}"/>
                  </a:ext>
                </a:extLst>
              </p:cNvPr>
              <p:cNvSpPr/>
              <p:nvPr/>
            </p:nvSpPr>
            <p:spPr bwMode="auto">
              <a:xfrm>
                <a:off x="11555413" y="6134100"/>
                <a:ext cx="306387" cy="26828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&gt;</a:t>
                </a:r>
              </a:p>
            </p:txBody>
          </p:sp>
          <p:sp>
            <p:nvSpPr>
              <p:cNvPr id="29708" name="ZoneTexte 22">
                <a:extLst>
                  <a:ext uri="{FF2B5EF4-FFF2-40B4-BE49-F238E27FC236}">
                    <a16:creationId xmlns:a16="http://schemas.microsoft.com/office/drawing/2014/main" id="{CD35AB2D-8572-41F7-8DF9-D9D41DA735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30429" y="6145535"/>
                <a:ext cx="17116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fr-FR" altLang="fr-FR" sz="1200">
                    <a:solidFill>
                      <a:schemeClr val="bg1"/>
                    </a:solidFill>
                  </a:rPr>
                  <a:t>Forrige</a:t>
                </a:r>
                <a:r>
                  <a:rPr lang="fr-FR" altLang="fr-FR" sz="1200">
                    <a:solidFill>
                      <a:srgbClr val="FFFFFF"/>
                    </a:solidFill>
                  </a:rPr>
                  <a:t>             Næste</a:t>
                </a:r>
              </a:p>
            </p:txBody>
          </p:sp>
        </p:grpSp>
        <p:sp>
          <p:nvSpPr>
            <p:cNvPr id="47" name="Bouton d’action : vide 46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732CECBC-C5B6-4AA9-B023-B8D927930A6F}"/>
                </a:ext>
              </a:extLst>
            </p:cNvPr>
            <p:cNvSpPr/>
            <p:nvPr/>
          </p:nvSpPr>
          <p:spPr bwMode="auto">
            <a:xfrm>
              <a:off x="9529763" y="6142038"/>
              <a:ext cx="306387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&lt;</a:t>
              </a:r>
            </a:p>
          </p:txBody>
        </p:sp>
      </p:grpSp>
      <p:sp>
        <p:nvSpPr>
          <p:cNvPr id="29700" name="ZoneTexte 22">
            <a:extLst>
              <a:ext uri="{FF2B5EF4-FFF2-40B4-BE49-F238E27FC236}">
                <a16:creationId xmlns:a16="http://schemas.microsoft.com/office/drawing/2014/main" id="{3AF6A0D0-DE15-4DA8-8D72-17294969A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0" y="6169025"/>
            <a:ext cx="17129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pic>
        <p:nvPicPr>
          <p:cNvPr id="29702" name="Image 1">
            <a:extLst>
              <a:ext uri="{FF2B5EF4-FFF2-40B4-BE49-F238E27FC236}">
                <a16:creationId xmlns:a16="http://schemas.microsoft.com/office/drawing/2014/main" id="{20B5339B-CCD4-49FA-B999-CE13CFB95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285750"/>
            <a:ext cx="8807450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Image 19">
            <a:extLst>
              <a:ext uri="{FF2B5EF4-FFF2-40B4-BE49-F238E27FC236}">
                <a16:creationId xmlns:a16="http://schemas.microsoft.com/office/drawing/2014/main" id="{2C8ADA27-4AF0-4C38-88CA-4CFD29EB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61F6D63-A893-42CD-951F-DFA9D082788F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6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1" name="Bouton d’action : vide 20">
            <a:hlinkClick r:id="rId7" highlightClick="1"/>
            <a:extLst>
              <a:ext uri="{FF2B5EF4-FFF2-40B4-BE49-F238E27FC236}">
                <a16:creationId xmlns:a16="http://schemas.microsoft.com/office/drawing/2014/main" id="{5842BC68-4100-4CCB-8611-93D3A48185B1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e 6">
            <a:extLst>
              <a:ext uri="{FF2B5EF4-FFF2-40B4-BE49-F238E27FC236}">
                <a16:creationId xmlns:a16="http://schemas.microsoft.com/office/drawing/2014/main" id="{DA4EB043-372C-47ED-891F-F2E28EC03714}"/>
              </a:ext>
            </a:extLst>
          </p:cNvPr>
          <p:cNvGrpSpPr>
            <a:grpSpLocks/>
          </p:cNvGrpSpPr>
          <p:nvPr/>
        </p:nvGrpSpPr>
        <p:grpSpPr bwMode="auto">
          <a:xfrm>
            <a:off x="4763" y="25400"/>
            <a:ext cx="3071812" cy="5959475"/>
            <a:chOff x="4763" y="25400"/>
            <a:chExt cx="3071812" cy="59594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57AD42-91CB-48BC-A542-A718547EE965}"/>
                </a:ext>
              </a:extLst>
            </p:cNvPr>
            <p:cNvSpPr/>
            <p:nvPr/>
          </p:nvSpPr>
          <p:spPr bwMode="auto">
            <a:xfrm>
              <a:off x="4763" y="25400"/>
              <a:ext cx="3071812" cy="59594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91E7EB7C-65A4-49C1-9D45-818B498329EB}"/>
                </a:ext>
              </a:extLst>
            </p:cNvPr>
            <p:cNvCxnSpPr/>
            <p:nvPr/>
          </p:nvCxnSpPr>
          <p:spPr>
            <a:xfrm>
              <a:off x="4763" y="1246188"/>
              <a:ext cx="30718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3" name="Groupe 52">
            <a:extLst>
              <a:ext uri="{FF2B5EF4-FFF2-40B4-BE49-F238E27FC236}">
                <a16:creationId xmlns:a16="http://schemas.microsoft.com/office/drawing/2014/main" id="{1C70790F-70B0-4C9B-94D3-A04C6A917319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0729" name="Groupe 17">
              <a:extLst>
                <a:ext uri="{FF2B5EF4-FFF2-40B4-BE49-F238E27FC236}">
                  <a16:creationId xmlns:a16="http://schemas.microsoft.com/office/drawing/2014/main" id="{53EE4C7C-F25A-4BD9-B3E6-1AD7F217CB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0731" name="ZoneTexte 18">
                <a:extLst>
                  <a:ext uri="{FF2B5EF4-FFF2-40B4-BE49-F238E27FC236}">
                    <a16:creationId xmlns:a16="http://schemas.microsoft.com/office/drawing/2014/main" id="{CF98E72E-C1A9-4733-813A-DA5949F97B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200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0732" name="ZoneTexte 19">
                <a:extLst>
                  <a:ext uri="{FF2B5EF4-FFF2-40B4-BE49-F238E27FC236}">
                    <a16:creationId xmlns:a16="http://schemas.microsoft.com/office/drawing/2014/main" id="{A2962851-2365-4222-A227-47FBD24866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200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DCE3B1E-8931-467C-BC95-932AE2680D77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Bouton d’action : vide 60">
                <a:hlinkClick r:id="rId2" action="ppaction://hlinksldjump" highlightClick="1"/>
                <a:extLst>
                  <a:ext uri="{FF2B5EF4-FFF2-40B4-BE49-F238E27FC236}">
                    <a16:creationId xmlns:a16="http://schemas.microsoft.com/office/drawing/2014/main" id="{2F56DFE3-6ED1-4D1F-A5A1-138E9BFC6F15}"/>
                  </a:ext>
                </a:extLst>
              </p:cNvPr>
              <p:cNvSpPr/>
              <p:nvPr/>
            </p:nvSpPr>
            <p:spPr>
              <a:xfrm>
                <a:off x="5508661" y="6154397"/>
                <a:ext cx="306406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pic>
            <p:nvPicPr>
              <p:cNvPr id="30735" name="Image 25">
                <a:extLst>
                  <a:ext uri="{FF2B5EF4-FFF2-40B4-BE49-F238E27FC236}">
                    <a16:creationId xmlns:a16="http://schemas.microsoft.com/office/drawing/2014/main" id="{8D27B7DC-3032-4620-B107-39951CA09B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" name="Bouton d’action : vide 5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263B63D4-45CF-4EAC-B22D-B6AC6169ECB9}"/>
                </a:ext>
              </a:extLst>
            </p:cNvPr>
            <p:cNvSpPr/>
            <p:nvPr/>
          </p:nvSpPr>
          <p:spPr bwMode="auto">
            <a:xfrm>
              <a:off x="11555413" y="6134100"/>
              <a:ext cx="306387" cy="26828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&lt;</a:t>
              </a:r>
            </a:p>
          </p:txBody>
        </p:sp>
      </p:grpSp>
      <p:sp>
        <p:nvSpPr>
          <p:cNvPr id="30724" name="ZoneTexte 22">
            <a:extLst>
              <a:ext uri="{FF2B5EF4-FFF2-40B4-BE49-F238E27FC236}">
                <a16:creationId xmlns:a16="http://schemas.microsoft.com/office/drawing/2014/main" id="{85E4807D-04A1-4DD2-99D9-13F5FCF12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1700" y="6132513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1200">
                <a:solidFill>
                  <a:schemeClr val="bg1"/>
                </a:solidFill>
              </a:rPr>
              <a:t>Forrige</a:t>
            </a:r>
          </a:p>
        </p:txBody>
      </p:sp>
      <p:sp>
        <p:nvSpPr>
          <p:cNvPr id="30725" name="ZoneTexte 22">
            <a:extLst>
              <a:ext uri="{FF2B5EF4-FFF2-40B4-BE49-F238E27FC236}">
                <a16:creationId xmlns:a16="http://schemas.microsoft.com/office/drawing/2014/main" id="{3E231873-3976-408D-9D1E-C0CC0760A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0" y="6159500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pic>
        <p:nvPicPr>
          <p:cNvPr id="30727" name="Image 1">
            <a:extLst>
              <a:ext uri="{FF2B5EF4-FFF2-40B4-BE49-F238E27FC236}">
                <a16:creationId xmlns:a16="http://schemas.microsoft.com/office/drawing/2014/main" id="{DE839F31-7794-415C-AA4E-8E0737273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58788"/>
            <a:ext cx="8810625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Image 17">
            <a:extLst>
              <a:ext uri="{FF2B5EF4-FFF2-40B4-BE49-F238E27FC236}">
                <a16:creationId xmlns:a16="http://schemas.microsoft.com/office/drawing/2014/main" id="{07F56C92-EEEC-4166-8043-43FF6E608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1C51E30-86F5-4A4B-B227-B77B2C4FB9EF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6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19" name="Bouton d’action : vide 18">
            <a:hlinkClick r:id="rId7" highlightClick="1"/>
            <a:extLst>
              <a:ext uri="{FF2B5EF4-FFF2-40B4-BE49-F238E27FC236}">
                <a16:creationId xmlns:a16="http://schemas.microsoft.com/office/drawing/2014/main" id="{1930F9C0-0A26-49AB-A86B-E90FCB10116A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oneTexte 3">
            <a:extLst>
              <a:ext uri="{FF2B5EF4-FFF2-40B4-BE49-F238E27FC236}">
                <a16:creationId xmlns:a16="http://schemas.microsoft.com/office/drawing/2014/main" id="{D568B2C8-21B1-4C1E-B2AB-4D1E01514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171450"/>
            <a:ext cx="9115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Undgå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krydskontaminering</a:t>
            </a:r>
            <a:endParaRPr lang="fr-FR" altLang="fr-FR" sz="4800" b="1" dirty="0">
              <a:solidFill>
                <a:srgbClr val="0070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ZoneTexte 13">
            <a:extLst>
              <a:ext uri="{FF2B5EF4-FFF2-40B4-BE49-F238E27FC236}">
                <a16:creationId xmlns:a16="http://schemas.microsoft.com/office/drawing/2014/main" id="{C2FFB02F-0A7B-42A7-84A4-767A38483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888" y="1638300"/>
            <a:ext cx="9137650" cy="431641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a-DK" sz="1400" dirty="0">
                <a:solidFill>
                  <a:srgbClr val="00707C"/>
                </a:solidFill>
              </a:rPr>
              <a:t>Krydskontaminering kan ske, når </a:t>
            </a:r>
            <a:r>
              <a:rPr lang="da-DK" sz="1400" dirty="0">
                <a:solidFill>
                  <a:srgbClr val="FF0000"/>
                </a:solidFill>
              </a:rPr>
              <a:t>sygdomsfremkaldende bakterier fra fødevarer </a:t>
            </a:r>
            <a:r>
              <a:rPr lang="da-DK" sz="1400" dirty="0">
                <a:solidFill>
                  <a:srgbClr val="00707C"/>
                </a:solidFill>
              </a:rPr>
              <a:t>(rå kød eller grøntsager) eller </a:t>
            </a:r>
            <a:r>
              <a:rPr lang="da-DK" sz="1400" dirty="0">
                <a:solidFill>
                  <a:srgbClr val="FF0000"/>
                </a:solidFill>
              </a:rPr>
              <a:t>ting</a:t>
            </a:r>
            <a:r>
              <a:rPr lang="da-DK" sz="1400" dirty="0">
                <a:solidFill>
                  <a:srgbClr val="00707C"/>
                </a:solidFill>
              </a:rPr>
              <a:t> (hænder, værktøj, overflader, viskestykker, svampe, karklude, skærebrædder...) </a:t>
            </a:r>
            <a:r>
              <a:rPr lang="da-DK" sz="1400" dirty="0">
                <a:solidFill>
                  <a:srgbClr val="FF0000"/>
                </a:solidFill>
              </a:rPr>
              <a:t>overføres til andre fødevarer</a:t>
            </a:r>
            <a:r>
              <a:rPr lang="da-DK" sz="1400" dirty="0">
                <a:solidFill>
                  <a:srgbClr val="00707C"/>
                </a:solidFill>
              </a:rPr>
              <a:t>, især spiseklar mad. Dette øger risikoen for fødevareforgiftning.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400" dirty="0">
              <a:solidFill>
                <a:srgbClr val="00707C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fr-FR" sz="1400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a-DK" sz="1400" dirty="0">
                <a:solidFill>
                  <a:srgbClr val="00707C"/>
                </a:solidFill>
              </a:rPr>
              <a:t>Du kan undgå krydskontaminering ved flere trin på fødevarens rejse ved:</a:t>
            </a:r>
            <a:endParaRPr lang="fr-FR" sz="1400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400" dirty="0">
              <a:solidFill>
                <a:srgbClr val="00707C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rgbClr val="FF0000"/>
                </a:solidFill>
              </a:rPr>
              <a:t>At </a:t>
            </a:r>
            <a:r>
              <a:rPr lang="fr-FR" sz="1400" dirty="0" err="1">
                <a:solidFill>
                  <a:srgbClr val="FF0000"/>
                </a:solidFill>
              </a:rPr>
              <a:t>handle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sikkert</a:t>
            </a:r>
            <a:r>
              <a:rPr lang="fr-FR" sz="1400" dirty="0">
                <a:solidFill>
                  <a:srgbClr val="FF0000"/>
                </a:solidFill>
              </a:rPr>
              <a:t>: </a:t>
            </a:r>
          </a:p>
          <a:p>
            <a:pPr marL="228600" lvl="1" indent="0" eaLnBrk="1" fontAlgn="auto" hangingPunct="1">
              <a:spcAft>
                <a:spcPts val="0"/>
              </a:spcAft>
              <a:buClr>
                <a:srgbClr val="00707C"/>
              </a:buClr>
              <a:defRPr/>
            </a:pPr>
            <a:r>
              <a:rPr lang="fr-FR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	 </a:t>
            </a:r>
            <a:r>
              <a:rPr lang="da-DK" sz="12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Adskil rå fødevarer og spiseklare fødevarer i din indkøbsvogn/kurv.</a:t>
            </a:r>
            <a:endParaRPr lang="fr-FR" sz="1200" dirty="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228600" lvl="1" indent="0" eaLnBrk="1" fontAlgn="auto" hangingPunct="1">
              <a:spcAft>
                <a:spcPts val="0"/>
              </a:spcAft>
              <a:buClr>
                <a:srgbClr val="00707C"/>
              </a:buClr>
              <a:defRPr/>
            </a:pPr>
            <a:endParaRPr lang="fr-FR" sz="1400" dirty="0">
              <a:solidFill>
                <a:srgbClr val="00707C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rgbClr val="FF0000"/>
                </a:solidFill>
              </a:rPr>
              <a:t>At </a:t>
            </a:r>
            <a:r>
              <a:rPr lang="fr-FR" sz="1400" dirty="0" err="1">
                <a:solidFill>
                  <a:srgbClr val="FF0000"/>
                </a:solidFill>
              </a:rPr>
              <a:t>bruge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indkøbsposer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sikkert</a:t>
            </a:r>
            <a:r>
              <a:rPr lang="fr-FR" sz="1400" dirty="0">
                <a:solidFill>
                  <a:srgbClr val="FF0000"/>
                </a:solidFill>
              </a:rPr>
              <a:t>:</a:t>
            </a:r>
            <a:endParaRPr lang="fr-FR" sz="1400" dirty="0">
              <a:solidFill>
                <a:srgbClr val="FF000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 eaLnBrk="1" fontAlgn="auto" hangingPunct="1">
              <a:spcAft>
                <a:spcPts val="0"/>
              </a:spcAft>
              <a:defRPr/>
            </a:pPr>
            <a:r>
              <a:rPr lang="fr-FR" sz="1400" dirty="0">
                <a:solidFill>
                  <a:srgbClr val="00707C"/>
                </a:solidFill>
              </a:rPr>
              <a:t>		 </a:t>
            </a:r>
            <a:r>
              <a:rPr lang="da-DK" sz="1200" dirty="0">
                <a:solidFill>
                  <a:srgbClr val="00707C"/>
                </a:solidFill>
              </a:rPr>
              <a:t>Adskil rå fødevarer og spiseklare fødevarer i forskellige poser</a:t>
            </a:r>
            <a:r>
              <a:rPr lang="fr-FR" sz="1200" dirty="0">
                <a:solidFill>
                  <a:srgbClr val="00707C"/>
                </a:solidFill>
              </a:rPr>
              <a:t>.</a:t>
            </a:r>
          </a:p>
          <a:p>
            <a:pPr marL="342900" lvl="1" indent="-342900" eaLnBrk="1" fontAlgn="auto" hangingPunct="1">
              <a:spcAft>
                <a:spcPts val="0"/>
              </a:spcAft>
              <a:defRPr/>
            </a:pPr>
            <a:r>
              <a:rPr lang="fr-FR" sz="12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	  	 </a:t>
            </a:r>
            <a:r>
              <a:rPr lang="da-DK" sz="12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Kom mærker eller farver på dine køleposer/indkøbsnet ift. brug – og vask eller udskift dem efter behov</a:t>
            </a:r>
            <a:r>
              <a:rPr lang="fr-FR" sz="12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marL="342900" lvl="1" indent="-342900" eaLnBrk="1" fontAlgn="auto" hangingPunct="1">
              <a:spcAft>
                <a:spcPts val="0"/>
              </a:spcAft>
              <a:defRPr/>
            </a:pPr>
            <a:endParaRPr lang="fr-FR" sz="1400" dirty="0">
              <a:solidFill>
                <a:srgbClr val="00707C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rgbClr val="FF0000"/>
                </a:solidFill>
                <a:latin typeface="Microsoft Sans Serif"/>
                <a:ea typeface="Microsoft Sans Serif"/>
                <a:cs typeface="Microsoft Sans Serif"/>
              </a:rPr>
              <a:t>At </a:t>
            </a:r>
            <a:r>
              <a:rPr lang="fr-FR" sz="1400" dirty="0" err="1">
                <a:solidFill>
                  <a:srgbClr val="FF0000"/>
                </a:solidFill>
                <a:latin typeface="Microsoft Sans Serif"/>
                <a:ea typeface="Microsoft Sans Serif"/>
                <a:cs typeface="Microsoft Sans Serif"/>
              </a:rPr>
              <a:t>opbevare</a:t>
            </a:r>
            <a:r>
              <a:rPr lang="fr-FR" sz="1400" dirty="0">
                <a:solidFill>
                  <a:srgbClr val="FF0000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fr-FR" sz="1400" dirty="0" err="1">
                <a:solidFill>
                  <a:srgbClr val="FF0000"/>
                </a:solidFill>
                <a:latin typeface="Microsoft Sans Serif"/>
                <a:ea typeface="Microsoft Sans Serif"/>
                <a:cs typeface="Microsoft Sans Serif"/>
              </a:rPr>
              <a:t>mad</a:t>
            </a:r>
            <a:r>
              <a:rPr lang="fr-FR" sz="1400" dirty="0">
                <a:solidFill>
                  <a:srgbClr val="FF0000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fr-FR" sz="1400" dirty="0" err="1">
                <a:solidFill>
                  <a:srgbClr val="FF0000"/>
                </a:solidFill>
                <a:latin typeface="Microsoft Sans Serif"/>
                <a:ea typeface="Microsoft Sans Serif"/>
                <a:cs typeface="Microsoft Sans Serif"/>
              </a:rPr>
              <a:t>sikkert</a:t>
            </a:r>
            <a:r>
              <a:rPr lang="fr-FR" sz="1400" dirty="0">
                <a:solidFill>
                  <a:srgbClr val="FF0000"/>
                </a:solidFill>
                <a:latin typeface="Microsoft Sans Serif"/>
                <a:ea typeface="Microsoft Sans Serif"/>
                <a:cs typeface="Microsoft Sans Serif"/>
              </a:rPr>
              <a:t>:</a:t>
            </a:r>
          </a:p>
          <a:p>
            <a:pPr marL="457200" lvl="3" indent="0" eaLnBrk="1" fontAlgn="auto" hangingPunct="1">
              <a:spcAft>
                <a:spcPts val="0"/>
              </a:spcAft>
              <a:defRPr/>
            </a:pPr>
            <a:r>
              <a:rPr lang="fr-FR" sz="1200" dirty="0">
                <a:solidFill>
                  <a:srgbClr val="00707C"/>
                </a:solidFill>
              </a:rPr>
              <a:t> </a:t>
            </a:r>
            <a:r>
              <a:rPr lang="da-DK" sz="1200" dirty="0">
                <a:solidFill>
                  <a:srgbClr val="00707C"/>
                </a:solidFill>
              </a:rPr>
              <a:t>Adskil rå fødevarer og spiseklare fødevarer</a:t>
            </a:r>
            <a:r>
              <a:rPr lang="fr-FR" sz="1200" dirty="0">
                <a:solidFill>
                  <a:srgbClr val="00707C"/>
                </a:solidFill>
              </a:rPr>
              <a:t>.</a:t>
            </a:r>
          </a:p>
          <a:p>
            <a:pPr marL="457200" lvl="3" indent="0" eaLnBrk="1" fontAlgn="auto" hangingPunct="1">
              <a:spcAft>
                <a:spcPts val="0"/>
              </a:spcAft>
              <a:defRPr/>
            </a:pPr>
            <a:r>
              <a:rPr lang="fr-FR" sz="1200" dirty="0">
                <a:solidFill>
                  <a:srgbClr val="00707C"/>
                </a:solidFill>
              </a:rPr>
              <a:t> </a:t>
            </a:r>
            <a:r>
              <a:rPr lang="da-DK" sz="1200" dirty="0">
                <a:solidFill>
                  <a:srgbClr val="00707C"/>
                </a:solidFill>
              </a:rPr>
              <a:t>Undgå spild eller overførsel i køleskabet fra de rå fødevarer (kom råt kød i boks, pose eller tildækket tallerken)</a:t>
            </a:r>
            <a:r>
              <a:rPr lang="fr-FR" sz="1200" dirty="0">
                <a:solidFill>
                  <a:srgbClr val="00707C"/>
                </a:solidFill>
              </a:rPr>
              <a:t>.</a:t>
            </a:r>
          </a:p>
          <a:p>
            <a:pPr marL="457200" lvl="3" indent="0" eaLnBrk="1" fontAlgn="auto" hangingPunct="1">
              <a:spcAft>
                <a:spcPts val="0"/>
              </a:spcAft>
              <a:defRPr/>
            </a:pPr>
            <a:r>
              <a:rPr lang="fr-FR" sz="1200" dirty="0">
                <a:solidFill>
                  <a:srgbClr val="00707C"/>
                </a:solidFill>
              </a:rPr>
              <a:t> </a:t>
            </a:r>
            <a:r>
              <a:rPr lang="fr-FR" sz="1200" dirty="0" err="1">
                <a:solidFill>
                  <a:srgbClr val="00707C"/>
                </a:solidFill>
              </a:rPr>
              <a:t>Beskyt</a:t>
            </a:r>
            <a:r>
              <a:rPr lang="fr-FR" sz="1200" dirty="0">
                <a:solidFill>
                  <a:srgbClr val="00707C"/>
                </a:solidFill>
              </a:rPr>
              <a:t> </a:t>
            </a:r>
            <a:r>
              <a:rPr lang="fr-FR" sz="1200" dirty="0" err="1">
                <a:solidFill>
                  <a:srgbClr val="00707C"/>
                </a:solidFill>
              </a:rPr>
              <a:t>spiseklare</a:t>
            </a:r>
            <a:r>
              <a:rPr lang="fr-FR" sz="1200" dirty="0">
                <a:solidFill>
                  <a:srgbClr val="00707C"/>
                </a:solidFill>
              </a:rPr>
              <a:t> </a:t>
            </a:r>
            <a:r>
              <a:rPr lang="fr-FR" sz="1200" dirty="0" err="1">
                <a:solidFill>
                  <a:srgbClr val="00707C"/>
                </a:solidFill>
              </a:rPr>
              <a:t>fødevarer</a:t>
            </a:r>
            <a:r>
              <a:rPr lang="fr-FR" sz="1200" dirty="0">
                <a:solidFill>
                  <a:srgbClr val="00707C"/>
                </a:solidFill>
              </a:rPr>
              <a:t> i en </a:t>
            </a:r>
            <a:r>
              <a:rPr lang="fr-FR" sz="1200" dirty="0" err="1">
                <a:solidFill>
                  <a:srgbClr val="00707C"/>
                </a:solidFill>
              </a:rPr>
              <a:t>lukket</a:t>
            </a:r>
            <a:r>
              <a:rPr lang="fr-FR" sz="1200" dirty="0">
                <a:solidFill>
                  <a:srgbClr val="00707C"/>
                </a:solidFill>
              </a:rPr>
              <a:t> </a:t>
            </a:r>
            <a:r>
              <a:rPr lang="fr-FR" sz="1200" dirty="0" err="1">
                <a:solidFill>
                  <a:srgbClr val="00707C"/>
                </a:solidFill>
              </a:rPr>
              <a:t>boks</a:t>
            </a:r>
            <a:r>
              <a:rPr lang="fr-FR" sz="1200" dirty="0">
                <a:solidFill>
                  <a:srgbClr val="00707C"/>
                </a:solidFill>
              </a:rPr>
              <a:t> </a:t>
            </a:r>
            <a:r>
              <a:rPr lang="fr-FR" sz="1200" dirty="0" err="1">
                <a:solidFill>
                  <a:srgbClr val="00707C"/>
                </a:solidFill>
              </a:rPr>
              <a:t>eller</a:t>
            </a:r>
            <a:r>
              <a:rPr lang="fr-FR" sz="1200" dirty="0">
                <a:solidFill>
                  <a:srgbClr val="00707C"/>
                </a:solidFill>
              </a:rPr>
              <a:t> </a:t>
            </a:r>
            <a:r>
              <a:rPr lang="fr-FR" sz="1200" dirty="0" err="1">
                <a:solidFill>
                  <a:srgbClr val="00707C"/>
                </a:solidFill>
              </a:rPr>
              <a:t>overdækket</a:t>
            </a:r>
            <a:r>
              <a:rPr lang="fr-FR" sz="1200" dirty="0">
                <a:solidFill>
                  <a:srgbClr val="00707C"/>
                </a:solidFill>
              </a:rPr>
              <a:t> </a:t>
            </a:r>
            <a:r>
              <a:rPr lang="fr-FR" sz="1200" dirty="0" err="1">
                <a:solidFill>
                  <a:srgbClr val="00707C"/>
                </a:solidFill>
              </a:rPr>
              <a:t>tallerken</a:t>
            </a:r>
            <a:r>
              <a:rPr lang="fr-FR" sz="1200" dirty="0">
                <a:solidFill>
                  <a:srgbClr val="00707C"/>
                </a:solidFill>
              </a:rPr>
              <a:t>.</a:t>
            </a:r>
            <a:endParaRPr lang="en-GB" altLang="fr-FR" sz="1400" dirty="0">
              <a:solidFill>
                <a:srgbClr val="00707C"/>
              </a:solidFill>
            </a:endParaRPr>
          </a:p>
          <a:p>
            <a:pPr lvl="1" eaLnBrk="1" hangingPunct="1"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 lvl="3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406964-6D7B-4EEC-8E6E-E52806558D91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E8FD505-26CF-4054-9B32-54040CBB6C57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1750" name="Groupe 27">
            <a:extLst>
              <a:ext uri="{FF2B5EF4-FFF2-40B4-BE49-F238E27FC236}">
                <a16:creationId xmlns:a16="http://schemas.microsoft.com/office/drawing/2014/main" id="{8D8C6602-D83C-4C92-8009-BDCC1E1413FF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1755" name="Groupe 17">
              <a:extLst>
                <a:ext uri="{FF2B5EF4-FFF2-40B4-BE49-F238E27FC236}">
                  <a16:creationId xmlns:a16="http://schemas.microsoft.com/office/drawing/2014/main" id="{B025F0E2-ADD3-4E60-ADAA-9F0C453CF3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1757" name="ZoneTexte 18">
                <a:extLst>
                  <a:ext uri="{FF2B5EF4-FFF2-40B4-BE49-F238E27FC236}">
                    <a16:creationId xmlns:a16="http://schemas.microsoft.com/office/drawing/2014/main" id="{72ACAB22-40A0-4535-A28B-6ED6E794E5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200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1758" name="ZoneTexte 19">
                <a:extLst>
                  <a:ext uri="{FF2B5EF4-FFF2-40B4-BE49-F238E27FC236}">
                    <a16:creationId xmlns:a16="http://schemas.microsoft.com/office/drawing/2014/main" id="{FE389FF5-167D-40BD-BECD-A31D44413E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200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75A3BD7-D484-41E8-9C43-16A0F6600385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Bouton d’action : vide 25">
                <a:hlinkClick r:id="rId2" action="ppaction://hlinksldjump" highlightClick="1"/>
                <a:extLst>
                  <a:ext uri="{FF2B5EF4-FFF2-40B4-BE49-F238E27FC236}">
                    <a16:creationId xmlns:a16="http://schemas.microsoft.com/office/drawing/2014/main" id="{CB253E18-EA7C-46AD-8194-A13F991B51E9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pic>
            <p:nvPicPr>
              <p:cNvPr id="31761" name="Image 25">
                <a:extLst>
                  <a:ext uri="{FF2B5EF4-FFF2-40B4-BE49-F238E27FC236}">
                    <a16:creationId xmlns:a16="http://schemas.microsoft.com/office/drawing/2014/main" id="{D15EBA42-DEA9-4337-983A-8659F55F18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Bouton d’action : vide 1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13E4D22-7533-4763-8947-780969E376CE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&gt;</a:t>
              </a:r>
            </a:p>
          </p:txBody>
        </p:sp>
      </p:grpSp>
      <p:sp>
        <p:nvSpPr>
          <p:cNvPr id="31751" name="ZoneTexte 25">
            <a:extLst>
              <a:ext uri="{FF2B5EF4-FFF2-40B4-BE49-F238E27FC236}">
                <a16:creationId xmlns:a16="http://schemas.microsoft.com/office/drawing/2014/main" id="{5DF47BDF-4294-4C69-9D98-12ABDB41B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6156325"/>
            <a:ext cx="2071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   </a:t>
            </a:r>
            <a:r>
              <a:rPr lang="fr-FR" altLang="fr-FR" sz="1200"/>
              <a:t>Previous</a:t>
            </a:r>
            <a:r>
              <a:rPr lang="fr-FR" altLang="fr-FR" sz="1200">
                <a:solidFill>
                  <a:schemeClr val="bg1"/>
                </a:solidFill>
              </a:rPr>
              <a:t>                Næste</a:t>
            </a:r>
          </a:p>
        </p:txBody>
      </p:sp>
      <p:sp>
        <p:nvSpPr>
          <p:cNvPr id="31752" name="ZoneTexte 22">
            <a:extLst>
              <a:ext uri="{FF2B5EF4-FFF2-40B4-BE49-F238E27FC236}">
                <a16:creationId xmlns:a16="http://schemas.microsoft.com/office/drawing/2014/main" id="{E81ED841-E320-40E7-BA98-0B5DC0121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6143625"/>
            <a:ext cx="1711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pic>
        <p:nvPicPr>
          <p:cNvPr id="31754" name="Image 17">
            <a:extLst>
              <a:ext uri="{FF2B5EF4-FFF2-40B4-BE49-F238E27FC236}">
                <a16:creationId xmlns:a16="http://schemas.microsoft.com/office/drawing/2014/main" id="{62C29FDC-0864-46CA-AFDE-3F2790BE2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7DA7335-38AC-4F7E-A643-DF04E1FF7746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5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0" name="Bouton d’action : vide 19">
            <a:hlinkClick r:id="rId6" highlightClick="1"/>
            <a:extLst>
              <a:ext uri="{FF2B5EF4-FFF2-40B4-BE49-F238E27FC236}">
                <a16:creationId xmlns:a16="http://schemas.microsoft.com/office/drawing/2014/main" id="{EAE9A209-993E-4721-9215-2692DA1E3CD7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A773897-34BB-4577-A221-1B3824E997DB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C25F27F-4B91-4A54-9A81-839A938C2891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772" name="Image 2">
            <a:hlinkClick r:id="rId2" tooltip="click here to open the link"/>
            <a:extLst>
              <a:ext uri="{FF2B5EF4-FFF2-40B4-BE49-F238E27FC236}">
                <a16:creationId xmlns:a16="http://schemas.microsoft.com/office/drawing/2014/main" id="{0834E3CC-5D6F-44ED-A19E-DB744F73A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792663"/>
            <a:ext cx="14843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ZoneTexte 1">
            <a:extLst>
              <a:ext uri="{FF2B5EF4-FFF2-40B4-BE49-F238E27FC236}">
                <a16:creationId xmlns:a16="http://schemas.microsoft.com/office/drawing/2014/main" id="{10834F1E-0F53-48DD-9687-09F689E74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5062538"/>
            <a:ext cx="64611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fr-FR" sz="1200">
                <a:solidFill>
                  <a:srgbClr val="00707C"/>
                </a:solidFill>
                <a:hlinkClick r:id="rId2" tooltip="click here to open the link"/>
              </a:rPr>
              <a:t>Campylobacteriosis can be prevented</a:t>
            </a:r>
            <a:r>
              <a:rPr lang="fr-FR" altLang="fr-FR" sz="1200">
                <a:solidFill>
                  <a:srgbClr val="00707C"/>
                </a:solidFill>
                <a:hlinkClick r:id="rId2"/>
              </a:rPr>
              <a:t> </a:t>
            </a:r>
            <a:r>
              <a:rPr lang="fr-FR" altLang="fr-FR" sz="1200">
                <a:solidFill>
                  <a:srgbClr val="00707C"/>
                </a:solidFill>
              </a:rPr>
              <a:t>: video created by t</a:t>
            </a:r>
            <a:r>
              <a:rPr lang="en-US" altLang="fr-FR" sz="1200">
                <a:solidFill>
                  <a:srgbClr val="00707C"/>
                </a:solidFill>
              </a:rPr>
              <a:t>he Hungarian National Food Chain Safety Office for the World Food Safety Day.</a:t>
            </a:r>
            <a:endParaRPr lang="fr-FR" altLang="fr-FR" sz="1200">
              <a:solidFill>
                <a:srgbClr val="00707C"/>
              </a:solidFill>
            </a:endParaRPr>
          </a:p>
          <a:p>
            <a:endParaRPr lang="fr-FR" altLang="fr-FR"/>
          </a:p>
        </p:txBody>
      </p:sp>
      <p:sp>
        <p:nvSpPr>
          <p:cNvPr id="32774" name="Rectangle 5">
            <a:extLst>
              <a:ext uri="{FF2B5EF4-FFF2-40B4-BE49-F238E27FC236}">
                <a16:creationId xmlns:a16="http://schemas.microsoft.com/office/drawing/2014/main" id="{442BAA11-3A88-4E07-841B-F7B42B951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431925"/>
            <a:ext cx="893603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4572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 eaLnBrk="1" hangingPunct="1"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fr-FR" altLang="fr-FR" sz="1400" dirty="0" err="1">
                <a:solidFill>
                  <a:srgbClr val="FF0000"/>
                </a:solidFill>
                <a:latin typeface="Microsoft Sans Serif"/>
                <a:ea typeface="Microsoft Sans Serif"/>
                <a:cs typeface="Microsoft Sans Serif"/>
              </a:rPr>
              <a:t>Tilbered</a:t>
            </a:r>
            <a:r>
              <a:rPr lang="fr-FR" altLang="fr-FR" sz="1400" dirty="0">
                <a:solidFill>
                  <a:srgbClr val="FF0000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fr-FR" altLang="fr-FR" sz="1400" dirty="0" err="1">
                <a:solidFill>
                  <a:srgbClr val="FF0000"/>
                </a:solidFill>
                <a:latin typeface="Microsoft Sans Serif"/>
                <a:ea typeface="Microsoft Sans Serif"/>
                <a:cs typeface="Microsoft Sans Serif"/>
              </a:rPr>
              <a:t>maden</a:t>
            </a:r>
            <a:r>
              <a:rPr lang="fr-FR" altLang="fr-FR" sz="1400" dirty="0">
                <a:solidFill>
                  <a:srgbClr val="FF0000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fr-FR" altLang="fr-FR" sz="1400" dirty="0" err="1">
                <a:solidFill>
                  <a:srgbClr val="FF0000"/>
                </a:solidFill>
                <a:latin typeface="Microsoft Sans Serif"/>
                <a:ea typeface="Microsoft Sans Serif"/>
                <a:cs typeface="Microsoft Sans Serif"/>
              </a:rPr>
              <a:t>hygiejnisk</a:t>
            </a:r>
            <a:r>
              <a:rPr lang="fr-FR" altLang="fr-FR" sz="1400" dirty="0">
                <a:solidFill>
                  <a:srgbClr val="FF0000"/>
                </a:solidFill>
                <a:latin typeface="Microsoft Sans Serif"/>
                <a:ea typeface="Microsoft Sans Serif"/>
                <a:cs typeface="Microsoft Sans Serif"/>
              </a:rPr>
              <a:t>:</a:t>
            </a:r>
            <a:endParaRPr lang="da-DK" altLang="fr-FR" sz="1200" dirty="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lvl="2"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fr-FR" altLang="fr-FR" sz="12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</a:t>
            </a:r>
            <a:r>
              <a:rPr lang="da-DK" altLang="fr-FR" sz="12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Brug forskellige redskaber, tallerkener og skærebrædder til råt kød, grøntsager og spiseklar mad – eller vask meget grundigt mellem de enkelte opgaver</a:t>
            </a:r>
            <a:r>
              <a:rPr lang="fr-FR" altLang="fr-FR" sz="12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  <a:endParaRPr lang="da-DK" altLang="fr-FR" sz="1200" dirty="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 lvl="2"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da-DK" altLang="fr-FR" sz="12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Vask ikke råt kød eller kødemballage</a:t>
            </a:r>
            <a:r>
              <a:rPr lang="fr-FR" altLang="fr-FR" sz="12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lvl="2"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da-DK" altLang="fr-FR" sz="12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Kom ikke kogt, stegt eller grillet kød tilbage på tallerkenen, der blev brugt til det rå kød-</a:t>
            </a:r>
            <a:endParaRPr lang="fr-FR" altLang="fr-FR" sz="1200" dirty="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lvl="2"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fr-FR" altLang="fr-FR" sz="12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</a:t>
            </a:r>
            <a:r>
              <a:rPr lang="da-DK" altLang="fr-FR" sz="12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Vask dine hænder grundigt med sæbe og vand før madlavning, håndtering af spiseklar mad og efter at have rørt ved råt kød</a:t>
            </a:r>
            <a:r>
              <a:rPr lang="fr-FR" altLang="fr-FR" sz="12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  <a:endParaRPr lang="fr-FR" altLang="fr-FR" sz="1200" dirty="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lvl="2"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da-DK" altLang="fr-FR" sz="12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Brug rene skurebørster, svampe, viskestykker eller papir til rengøring og aftørring. Lad viskestykker, svampe og karklude tørre grundigt efter brug</a:t>
            </a:r>
            <a:r>
              <a:rPr lang="fr-FR" altLang="fr-FR" sz="12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  <a:endParaRPr lang="fr-FR" altLang="fr-FR" sz="12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</p:txBody>
      </p:sp>
      <p:sp>
        <p:nvSpPr>
          <p:cNvPr id="32775" name="ZoneTexte 6">
            <a:extLst>
              <a:ext uri="{FF2B5EF4-FFF2-40B4-BE49-F238E27FC236}">
                <a16:creationId xmlns:a16="http://schemas.microsoft.com/office/drawing/2014/main" id="{859851CE-1D6A-498E-9B5B-CCFDD28EE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50" y="3719513"/>
            <a:ext cx="3613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/>
          <a:p>
            <a:endParaRPr lang="fr-FR" altLang="fr-FR" sz="1200" b="1" u="sng" dirty="0">
              <a:solidFill>
                <a:schemeClr val="accent1"/>
              </a:solidFill>
              <a:ea typeface="Microsoft Sans Serif"/>
              <a:cs typeface="Microsoft Sans Serif"/>
            </a:endParaRPr>
          </a:p>
        </p:txBody>
      </p:sp>
      <p:grpSp>
        <p:nvGrpSpPr>
          <p:cNvPr id="32776" name="Groupe 27">
            <a:extLst>
              <a:ext uri="{FF2B5EF4-FFF2-40B4-BE49-F238E27FC236}">
                <a16:creationId xmlns:a16="http://schemas.microsoft.com/office/drawing/2014/main" id="{1C451237-EDC5-4F93-9912-7F9DD444F886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2786" name="Groupe 17">
              <a:extLst>
                <a:ext uri="{FF2B5EF4-FFF2-40B4-BE49-F238E27FC236}">
                  <a16:creationId xmlns:a16="http://schemas.microsoft.com/office/drawing/2014/main" id="{64848705-5DF3-45D5-A0BF-F418047B81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2788" name="ZoneTexte 18">
                <a:extLst>
                  <a:ext uri="{FF2B5EF4-FFF2-40B4-BE49-F238E27FC236}">
                    <a16:creationId xmlns:a16="http://schemas.microsoft.com/office/drawing/2014/main" id="{C192898F-8E04-4693-A9C7-4CD1825D39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200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2789" name="ZoneTexte 19">
                <a:extLst>
                  <a:ext uri="{FF2B5EF4-FFF2-40B4-BE49-F238E27FC236}">
                    <a16:creationId xmlns:a16="http://schemas.microsoft.com/office/drawing/2014/main" id="{FA1EE292-A120-4A57-A98B-D5E721936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200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4BC9C79-56D5-4957-853C-1BB4B59B46A6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Bouton d’action : vide 25">
                <a:hlinkClick r:id="rId4" action="ppaction://hlinksldjump" highlightClick="1"/>
                <a:extLst>
                  <a:ext uri="{FF2B5EF4-FFF2-40B4-BE49-F238E27FC236}">
                    <a16:creationId xmlns:a16="http://schemas.microsoft.com/office/drawing/2014/main" id="{A6A2BD20-19D7-42A6-9F37-83B4ABAE380F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pic>
            <p:nvPicPr>
              <p:cNvPr id="32792" name="Image 25">
                <a:extLst>
                  <a:ext uri="{FF2B5EF4-FFF2-40B4-BE49-F238E27FC236}">
                    <a16:creationId xmlns:a16="http://schemas.microsoft.com/office/drawing/2014/main" id="{1281FE48-DD99-4FF9-AD68-8BCEFA4303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Bouton d’action : vide 20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969BD98A-8445-480D-93D1-B3CAA56A3299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&lt;</a:t>
              </a:r>
            </a:p>
          </p:txBody>
        </p:sp>
      </p:grpSp>
      <p:sp>
        <p:nvSpPr>
          <p:cNvPr id="32777" name="ZoneTexte 22">
            <a:extLst>
              <a:ext uri="{FF2B5EF4-FFF2-40B4-BE49-F238E27FC236}">
                <a16:creationId xmlns:a16="http://schemas.microsoft.com/office/drawing/2014/main" id="{6D783BBE-9631-48BC-A9F1-E2F2E200F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25" y="6156325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1200">
                <a:solidFill>
                  <a:schemeClr val="bg1"/>
                </a:solidFill>
              </a:rPr>
              <a:t>Forrige</a:t>
            </a:r>
          </a:p>
        </p:txBody>
      </p:sp>
      <p:sp>
        <p:nvSpPr>
          <p:cNvPr id="32778" name="ZoneTexte 22">
            <a:extLst>
              <a:ext uri="{FF2B5EF4-FFF2-40B4-BE49-F238E27FC236}">
                <a16:creationId xmlns:a16="http://schemas.microsoft.com/office/drawing/2014/main" id="{315409B0-5249-477C-99BD-5120B1C47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6143625"/>
            <a:ext cx="1711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sp>
        <p:nvSpPr>
          <p:cNvPr id="32779" name="ZoneTexte 3">
            <a:extLst>
              <a:ext uri="{FF2B5EF4-FFF2-40B4-BE49-F238E27FC236}">
                <a16:creationId xmlns:a16="http://schemas.microsoft.com/office/drawing/2014/main" id="{D67CE449-F24A-4B30-A422-622F4B6CA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171450"/>
            <a:ext cx="9115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8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Undgå krydskontaminering</a:t>
            </a:r>
          </a:p>
        </p:txBody>
      </p:sp>
      <p:pic>
        <p:nvPicPr>
          <p:cNvPr id="32781" name="Picture 27">
            <a:extLst>
              <a:ext uri="{FF2B5EF4-FFF2-40B4-BE49-F238E27FC236}">
                <a16:creationId xmlns:a16="http://schemas.microsoft.com/office/drawing/2014/main" id="{5E56833E-85AD-4232-92DE-04BFDB7BD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5314950"/>
            <a:ext cx="2857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Image 21">
            <a:extLst>
              <a:ext uri="{FF2B5EF4-FFF2-40B4-BE49-F238E27FC236}">
                <a16:creationId xmlns:a16="http://schemas.microsoft.com/office/drawing/2014/main" id="{A009E01E-72D0-4D54-AC90-8C779A7A3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3" name="ZoneTexte 1">
            <a:extLst>
              <a:ext uri="{FF2B5EF4-FFF2-40B4-BE49-F238E27FC236}">
                <a16:creationId xmlns:a16="http://schemas.microsoft.com/office/drawing/2014/main" id="{C71B9BAE-258B-491E-A96E-81DC8AE44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4184650"/>
            <a:ext cx="6438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a-DK" altLang="fr-FR" sz="1200">
                <a:solidFill>
                  <a:schemeClr val="accent1"/>
                </a:solidFill>
                <a:hlinkClick r:id="rId8"/>
              </a:rPr>
              <a:t>Blå kylling – pas på Campylobacter-bakterier. Video udarbejdet af Fødevarestyrelsen i 2012.</a:t>
            </a:r>
            <a:endParaRPr lang="fr-FR" altLang="fr-FR" sz="1200">
              <a:solidFill>
                <a:schemeClr val="accent1"/>
              </a:solidFill>
            </a:endParaRPr>
          </a:p>
        </p:txBody>
      </p:sp>
      <p:pic>
        <p:nvPicPr>
          <p:cNvPr id="32784" name="Image 22">
            <a:extLst>
              <a:ext uri="{FF2B5EF4-FFF2-40B4-BE49-F238E27FC236}">
                <a16:creationId xmlns:a16="http://schemas.microsoft.com/office/drawing/2014/main" id="{5F40285B-CC67-4A26-9D11-B4F7979AC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065588"/>
            <a:ext cx="20843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Image 7">
            <a:extLst>
              <a:ext uri="{FF2B5EF4-FFF2-40B4-BE49-F238E27FC236}">
                <a16:creationId xmlns:a16="http://schemas.microsoft.com/office/drawing/2014/main" id="{8FEC65F1-559A-47CC-A4DF-5DD7B0BCD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928" y="4214813"/>
            <a:ext cx="2905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DCA23053-9261-46B1-A45F-3EAD04A52D5F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1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8" name="Bouton d’action : vide 27">
            <a:hlinkClick r:id="rId12" highlightClick="1"/>
            <a:extLst>
              <a:ext uri="{FF2B5EF4-FFF2-40B4-BE49-F238E27FC236}">
                <a16:creationId xmlns:a16="http://schemas.microsoft.com/office/drawing/2014/main" id="{9D81464E-6511-4717-A862-F9A4F42C6832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17D53FCA-C8D0-4003-9569-86FA1A95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2863"/>
            <a:ext cx="52959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19DB1BC-5FBE-4913-91CB-409643292D7C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15364" name="Groupe 17">
            <a:extLst>
              <a:ext uri="{FF2B5EF4-FFF2-40B4-BE49-F238E27FC236}">
                <a16:creationId xmlns:a16="http://schemas.microsoft.com/office/drawing/2014/main" id="{770468EB-66B9-4BA6-865E-51AA816ED2A1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15386" name="ZoneTexte 18">
              <a:extLst>
                <a:ext uri="{FF2B5EF4-FFF2-40B4-BE49-F238E27FC236}">
                  <a16:creationId xmlns:a16="http://schemas.microsoft.com/office/drawing/2014/main" id="{800F458B-EE49-42CC-AF3E-992B96270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5387" name="ZoneTexte 19">
              <a:extLst>
                <a:ext uri="{FF2B5EF4-FFF2-40B4-BE49-F238E27FC236}">
                  <a16:creationId xmlns:a16="http://schemas.microsoft.com/office/drawing/2014/main" id="{C9F48C4C-F0F9-462B-8384-05322CCB2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C0C91AE-72CD-4453-8FC2-4F574F603075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5" name="Bouton d’action : vide 34">
              <a:hlinkClick r:id="" action="ppaction://hlinkshowjump?jump=endshow" highlightClick="1"/>
              <a:extLst>
                <a:ext uri="{FF2B5EF4-FFF2-40B4-BE49-F238E27FC236}">
                  <a16:creationId xmlns:a16="http://schemas.microsoft.com/office/drawing/2014/main" id="{5A3E19F6-F7C3-409D-9055-5AB1AE3EA315}"/>
                </a:ext>
              </a:extLst>
            </p:cNvPr>
            <p:cNvSpPr/>
            <p:nvPr/>
          </p:nvSpPr>
          <p:spPr>
            <a:xfrm>
              <a:off x="10896952" y="6154397"/>
              <a:ext cx="306406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15390" name="Image 25">
              <a:extLst>
                <a:ext uri="{FF2B5EF4-FFF2-40B4-BE49-F238E27FC236}">
                  <a16:creationId xmlns:a16="http://schemas.microsoft.com/office/drawing/2014/main" id="{3CE3A4C4-DEAF-4C48-B673-087809DC4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95E14E9-0404-4EA7-A1EA-105AA3648201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366" name="Picture 31" descr="Indkøb">
            <a:extLst>
              <a:ext uri="{FF2B5EF4-FFF2-40B4-BE49-F238E27FC236}">
                <a16:creationId xmlns:a16="http://schemas.microsoft.com/office/drawing/2014/main" id="{8BF8E738-1F15-4290-A3EE-2F61E7A57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5400"/>
            <a:ext cx="825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outon d’action : vide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9AA58A8-CFD0-4689-9613-40BB7C142C9B}"/>
              </a:ext>
            </a:extLst>
          </p:cNvPr>
          <p:cNvSpPr/>
          <p:nvPr/>
        </p:nvSpPr>
        <p:spPr>
          <a:xfrm>
            <a:off x="4997450" y="774700"/>
            <a:ext cx="939800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5" action="ppaction://hlinksldjump" tooltip="click here for information on planning"/>
              </a:rPr>
              <a:t>Planlægning</a:t>
            </a:r>
            <a:endParaRPr lang="fr-FR" sz="800"/>
          </a:p>
        </p:txBody>
      </p:sp>
      <p:sp>
        <p:nvSpPr>
          <p:cNvPr id="36" name="Bouton d’action : vide 3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E19D977-49C0-4B99-8500-C346EF1AD2EB}"/>
              </a:ext>
            </a:extLst>
          </p:cNvPr>
          <p:cNvSpPr/>
          <p:nvPr/>
        </p:nvSpPr>
        <p:spPr>
          <a:xfrm>
            <a:off x="6392863" y="774700"/>
            <a:ext cx="676275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5" action="ppaction://hlinksldjump" tooltip="click here for information on shopping"/>
              </a:rPr>
              <a:t>Indkøbg</a:t>
            </a:r>
            <a:endParaRPr lang="fr-FR" sz="800"/>
          </a:p>
        </p:txBody>
      </p:sp>
      <p:sp>
        <p:nvSpPr>
          <p:cNvPr id="37" name="Bouton d’action : vid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5B43397-542D-411E-B664-7DB78F0CEEDD}"/>
              </a:ext>
            </a:extLst>
          </p:cNvPr>
          <p:cNvSpPr/>
          <p:nvPr/>
        </p:nvSpPr>
        <p:spPr>
          <a:xfrm>
            <a:off x="7715250" y="768350"/>
            <a:ext cx="966788" cy="15557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6" action="ppaction://hlinksldjump" tooltip="click here for information on packing"/>
              </a:rPr>
              <a:t>Pakning af varer</a:t>
            </a:r>
            <a:endParaRPr lang="fr-FR" sz="800"/>
          </a:p>
        </p:txBody>
      </p:sp>
      <p:sp>
        <p:nvSpPr>
          <p:cNvPr id="38" name="Bouton d’action : vide 3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68D8A66-00C9-4272-8E0D-0A6823E01EF5}"/>
              </a:ext>
            </a:extLst>
          </p:cNvPr>
          <p:cNvSpPr/>
          <p:nvPr/>
        </p:nvSpPr>
        <p:spPr>
          <a:xfrm>
            <a:off x="9337675" y="773113"/>
            <a:ext cx="831850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6" action="ppaction://hlinksldjump" tooltip="click here for information on transporting"/>
              </a:rPr>
              <a:t>Transport</a:t>
            </a:r>
            <a:endParaRPr lang="fr-FR" sz="800"/>
          </a:p>
        </p:txBody>
      </p:sp>
      <p:sp>
        <p:nvSpPr>
          <p:cNvPr id="39" name="Bouton d’action : vide 3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F7CC1E6-B3D4-4C2C-AF9D-E627CD4BECF8}"/>
              </a:ext>
            </a:extLst>
          </p:cNvPr>
          <p:cNvSpPr/>
          <p:nvPr/>
        </p:nvSpPr>
        <p:spPr>
          <a:xfrm>
            <a:off x="4926013" y="2087563"/>
            <a:ext cx="1150937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7" action="ppaction://hlinksldjump" tooltip="click here for information on surface hygiene"/>
              </a:rPr>
              <a:t>Overfladerengøring</a:t>
            </a:r>
            <a:endParaRPr lang="fr-FR" sz="800"/>
          </a:p>
        </p:txBody>
      </p:sp>
      <p:sp>
        <p:nvSpPr>
          <p:cNvPr id="40" name="Bouton d’action : vid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B0F3D98-587D-4BEC-9C71-B1314A41DB2F}"/>
              </a:ext>
            </a:extLst>
          </p:cNvPr>
          <p:cNvSpPr/>
          <p:nvPr/>
        </p:nvSpPr>
        <p:spPr>
          <a:xfrm>
            <a:off x="7932738" y="2087563"/>
            <a:ext cx="766762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8" action="ppaction://hlinksldjump" tooltip="click here for information on storing"/>
              </a:rPr>
              <a:t>Opbevaring</a:t>
            </a:r>
            <a:endParaRPr lang="fr-FR" sz="800"/>
          </a:p>
        </p:txBody>
      </p:sp>
      <p:sp>
        <p:nvSpPr>
          <p:cNvPr id="41" name="Bouton d’action : vide 4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7E323BD-A58A-4F8A-A6A7-64AF57D618BF}"/>
              </a:ext>
            </a:extLst>
          </p:cNvPr>
          <p:cNvSpPr/>
          <p:nvPr/>
        </p:nvSpPr>
        <p:spPr>
          <a:xfrm>
            <a:off x="7715250" y="3354388"/>
            <a:ext cx="1438275" cy="165100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7" action="ppaction://hlinksldjump" tooltip="click here for information on tools hygiene"/>
              </a:rPr>
              <a:t>Rengøring af værktøjer</a:t>
            </a:r>
            <a:endParaRPr lang="fr-FR" sz="800"/>
          </a:p>
        </p:txBody>
      </p:sp>
      <p:sp>
        <p:nvSpPr>
          <p:cNvPr id="42" name="Bouton d’action : vide 4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1E798D-FCB6-4EAA-AB4E-35D2835DF20A}"/>
              </a:ext>
            </a:extLst>
          </p:cNvPr>
          <p:cNvSpPr/>
          <p:nvPr/>
        </p:nvSpPr>
        <p:spPr>
          <a:xfrm>
            <a:off x="6388100" y="2087563"/>
            <a:ext cx="1039813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9" action="ppaction://hlinksldjump" tooltip="click here for information on personal hygiene"/>
              </a:rPr>
              <a:t>Personlig hygiejne</a:t>
            </a:r>
            <a:endParaRPr lang="fr-FR" sz="800"/>
          </a:p>
        </p:txBody>
      </p:sp>
      <p:sp>
        <p:nvSpPr>
          <p:cNvPr id="43" name="Bouton d’action : vide 4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9D87CD9-6FE6-40C1-AA5F-8E4364E4B646}"/>
              </a:ext>
            </a:extLst>
          </p:cNvPr>
          <p:cNvSpPr/>
          <p:nvPr/>
        </p:nvSpPr>
        <p:spPr>
          <a:xfrm>
            <a:off x="9323388" y="2087563"/>
            <a:ext cx="676275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8" action="ppaction://hlinksldjump" tooltip="click here for information on unpacking"/>
              </a:rPr>
              <a:t>Udpakning</a:t>
            </a:r>
            <a:endParaRPr lang="fr-FR" sz="800"/>
          </a:p>
        </p:txBody>
      </p:sp>
      <p:sp>
        <p:nvSpPr>
          <p:cNvPr id="44" name="Bouton d’action : vide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415558D-3A4B-419A-BD2F-DFCEFCCD9D08}"/>
              </a:ext>
            </a:extLst>
          </p:cNvPr>
          <p:cNvSpPr/>
          <p:nvPr/>
        </p:nvSpPr>
        <p:spPr>
          <a:xfrm>
            <a:off x="4629150" y="3332163"/>
            <a:ext cx="1625600" cy="20637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a-DK" sz="800">
                <a:hlinkClick r:id="rId10" action="ppaction://hlinksldjump" tooltip="click here for information on food washing/rinsing"/>
              </a:rPr>
              <a:t>Vask og skylning af fødevarer</a:t>
            </a:r>
            <a:endParaRPr lang="fr-FR" sz="800"/>
          </a:p>
        </p:txBody>
      </p:sp>
      <p:sp>
        <p:nvSpPr>
          <p:cNvPr id="45" name="Bouton d’action : vide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6B5A54D-C5C5-4F66-992F-46470B8CBDD1}"/>
              </a:ext>
            </a:extLst>
          </p:cNvPr>
          <p:cNvSpPr/>
          <p:nvPr/>
        </p:nvSpPr>
        <p:spPr>
          <a:xfrm>
            <a:off x="6208713" y="3340100"/>
            <a:ext cx="1430337" cy="177800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1" action="ppaction://hlinksldjump" tooltip="click here for information on cutting/prepping"/>
              </a:rPr>
              <a:t>Udskæring/forberedelse</a:t>
            </a:r>
            <a:endParaRPr lang="fr-FR" sz="800"/>
          </a:p>
        </p:txBody>
      </p:sp>
      <p:sp>
        <p:nvSpPr>
          <p:cNvPr id="46" name="Bouton d’action : vide 4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520F5FE-93AF-4AA2-905C-173A8C5182DF}"/>
              </a:ext>
            </a:extLst>
          </p:cNvPr>
          <p:cNvSpPr/>
          <p:nvPr/>
        </p:nvSpPr>
        <p:spPr>
          <a:xfrm>
            <a:off x="9417050" y="4657725"/>
            <a:ext cx="677863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2" action="ppaction://hlinksldjump" tooltip="click here for information on serving"/>
              </a:rPr>
              <a:t>Servering</a:t>
            </a:r>
            <a:endParaRPr lang="fr-FR" sz="800"/>
          </a:p>
        </p:txBody>
      </p:sp>
      <p:sp>
        <p:nvSpPr>
          <p:cNvPr id="47" name="Bouton d’action : vid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6F9E3FA-3B58-4787-82D0-8BE1F179C53F}"/>
              </a:ext>
            </a:extLst>
          </p:cNvPr>
          <p:cNvSpPr/>
          <p:nvPr/>
        </p:nvSpPr>
        <p:spPr>
          <a:xfrm>
            <a:off x="9355138" y="3371850"/>
            <a:ext cx="855662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3" action="ppaction://hlinksldjump" tooltip="click here for information on cooking"/>
              </a:rPr>
              <a:t>Tilberedning</a:t>
            </a:r>
            <a:endParaRPr lang="fr-FR" sz="800"/>
          </a:p>
        </p:txBody>
      </p:sp>
      <p:sp>
        <p:nvSpPr>
          <p:cNvPr id="48" name="Bouton d’action : vide 4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4381048-0615-4CE1-B8E1-0A167963B8EF}"/>
              </a:ext>
            </a:extLst>
          </p:cNvPr>
          <p:cNvSpPr/>
          <p:nvPr/>
        </p:nvSpPr>
        <p:spPr>
          <a:xfrm>
            <a:off x="4964113" y="4657725"/>
            <a:ext cx="906462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4" action="ppaction://hlinksldjump" tooltip="click here for information on disposal"/>
              </a:rPr>
              <a:t>Bortskaffelse</a:t>
            </a:r>
            <a:endParaRPr lang="fr-FR" sz="800"/>
          </a:p>
        </p:txBody>
      </p:sp>
      <p:sp>
        <p:nvSpPr>
          <p:cNvPr id="49" name="Bouton d’action : vide 4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E68316A-4DDC-4AAA-83A5-1B8F2428D098}"/>
              </a:ext>
            </a:extLst>
          </p:cNvPr>
          <p:cNvSpPr/>
          <p:nvPr/>
        </p:nvSpPr>
        <p:spPr>
          <a:xfrm>
            <a:off x="6373813" y="4633913"/>
            <a:ext cx="1208087" cy="173037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5" action="ppaction://hlinksldjump" tooltip="click here for information on storing leftovers"/>
              </a:rPr>
              <a:t>Opbevaring af rester</a:t>
            </a:r>
            <a:endParaRPr lang="fr-FR" sz="800"/>
          </a:p>
        </p:txBody>
      </p:sp>
      <p:sp>
        <p:nvSpPr>
          <p:cNvPr id="50" name="Bouton d’action : vide 4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A3D695E-6908-42AE-AE88-26DDAE025DA2}"/>
              </a:ext>
            </a:extLst>
          </p:cNvPr>
          <p:cNvSpPr/>
          <p:nvPr/>
        </p:nvSpPr>
        <p:spPr>
          <a:xfrm>
            <a:off x="7932738" y="4657725"/>
            <a:ext cx="676275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2" action="ppaction://hlinksldjump" tooltip="click here for information on eating"/>
              </a:rPr>
              <a:t>Spisning</a:t>
            </a:r>
            <a:endParaRPr lang="fr-FR" sz="80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AE5B893-AA2B-4473-808B-5A6346CB4471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6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15384" name="ZoneTexte 24">
            <a:extLst>
              <a:ext uri="{FF2B5EF4-FFF2-40B4-BE49-F238E27FC236}">
                <a16:creationId xmlns:a16="http://schemas.microsoft.com/office/drawing/2014/main" id="{5882B990-2904-4224-889B-7D3D60C55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7275" y="6156325"/>
            <a:ext cx="982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Luk</a:t>
            </a:r>
          </a:p>
        </p:txBody>
      </p:sp>
      <p:pic>
        <p:nvPicPr>
          <p:cNvPr id="15385" name="Image 1">
            <a:extLst>
              <a:ext uri="{FF2B5EF4-FFF2-40B4-BE49-F238E27FC236}">
                <a16:creationId xmlns:a16="http://schemas.microsoft.com/office/drawing/2014/main" id="{EC476E87-80D5-4B7B-9BC8-4251E71A2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Bouton d’action : vide 32">
            <a:hlinkClick r:id="rId18" highlightClick="1"/>
            <a:extLst>
              <a:ext uri="{FF2B5EF4-FFF2-40B4-BE49-F238E27FC236}">
                <a16:creationId xmlns:a16="http://schemas.microsoft.com/office/drawing/2014/main" id="{ED0E0CE4-0D52-487A-84A2-F87200087C54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oneTexte 3">
            <a:extLst>
              <a:ext uri="{FF2B5EF4-FFF2-40B4-BE49-F238E27FC236}">
                <a16:creationId xmlns:a16="http://schemas.microsoft.com/office/drawing/2014/main" id="{B55CB5A4-4152-4EFE-B729-FA4BFAE5C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-4763"/>
            <a:ext cx="8931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Håndtering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kød</a:t>
            </a:r>
            <a:r>
              <a:rPr lang="fr-FR" altLang="fr-FR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altLang="fr-FR" sz="4800" b="1" dirty="0">
              <a:solidFill>
                <a:srgbClr val="0070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ZoneTexte 13">
            <a:extLst>
              <a:ext uri="{FF2B5EF4-FFF2-40B4-BE49-F238E27FC236}">
                <a16:creationId xmlns:a16="http://schemas.microsoft.com/office/drawing/2014/main" id="{D37A78A4-29BC-4FF3-93BB-93886131E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1138238"/>
            <a:ext cx="9047163" cy="4186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da-DK" altLang="fr-FR" sz="1400" dirty="0">
                <a:solidFill>
                  <a:srgbClr val="FF0000"/>
                </a:solidFill>
              </a:rPr>
              <a:t>Opbevar råt kød adskilt fra grøntsager </a:t>
            </a:r>
            <a:r>
              <a:rPr lang="da-DK" altLang="fr-FR" sz="1400" dirty="0">
                <a:solidFill>
                  <a:schemeClr val="accent1"/>
                </a:solidFill>
              </a:rPr>
              <a:t>under indkøb, pakning af varer og transport.</a:t>
            </a:r>
            <a:endParaRPr lang="en-GB" altLang="fr-FR" sz="1400" dirty="0">
              <a:solidFill>
                <a:schemeClr val="accent1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en-GB" altLang="fr-FR" sz="1400" dirty="0">
              <a:solidFill>
                <a:schemeClr val="accent1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400" dirty="0" err="1">
                <a:solidFill>
                  <a:srgbClr val="FF0000"/>
                </a:solidFill>
              </a:rPr>
              <a:t>Tilbered</a:t>
            </a:r>
            <a:r>
              <a:rPr lang="en-GB" altLang="fr-FR" sz="1400" dirty="0">
                <a:solidFill>
                  <a:srgbClr val="FF0000"/>
                </a:solidFill>
              </a:rPr>
              <a:t> </a:t>
            </a:r>
            <a:r>
              <a:rPr lang="en-GB" altLang="fr-FR" sz="1400" dirty="0" err="1">
                <a:solidFill>
                  <a:srgbClr val="FF0000"/>
                </a:solidFill>
              </a:rPr>
              <a:t>frugt</a:t>
            </a:r>
            <a:r>
              <a:rPr lang="en-GB" altLang="fr-FR" sz="1400" dirty="0">
                <a:solidFill>
                  <a:srgbClr val="FF0000"/>
                </a:solidFill>
              </a:rPr>
              <a:t> </a:t>
            </a:r>
            <a:r>
              <a:rPr lang="en-GB" altLang="fr-FR" sz="1400" dirty="0" err="1">
                <a:solidFill>
                  <a:srgbClr val="FF0000"/>
                </a:solidFill>
              </a:rPr>
              <a:t>og</a:t>
            </a:r>
            <a:r>
              <a:rPr lang="en-GB" altLang="fr-FR" sz="1400" dirty="0">
                <a:solidFill>
                  <a:srgbClr val="FF0000"/>
                </a:solidFill>
              </a:rPr>
              <a:t> </a:t>
            </a:r>
            <a:r>
              <a:rPr lang="en-GB" altLang="fr-FR" sz="1400" dirty="0" err="1">
                <a:solidFill>
                  <a:srgbClr val="FF0000"/>
                </a:solidFill>
              </a:rPr>
              <a:t>grønt</a:t>
            </a:r>
            <a:r>
              <a:rPr lang="en-GB" altLang="fr-FR" sz="1400" dirty="0">
                <a:solidFill>
                  <a:srgbClr val="FF0000"/>
                </a:solidFill>
              </a:rPr>
              <a:t>, der </a:t>
            </a:r>
            <a:r>
              <a:rPr lang="en-GB" altLang="fr-FR" sz="1400" dirty="0" err="1">
                <a:solidFill>
                  <a:srgbClr val="FF0000"/>
                </a:solidFill>
              </a:rPr>
              <a:t>spises</a:t>
            </a:r>
            <a:r>
              <a:rPr lang="en-GB" altLang="fr-FR" sz="1400" dirty="0">
                <a:solidFill>
                  <a:srgbClr val="FF0000"/>
                </a:solidFill>
              </a:rPr>
              <a:t> </a:t>
            </a:r>
            <a:r>
              <a:rPr lang="en-GB" altLang="fr-FR" sz="1400" dirty="0" err="1">
                <a:solidFill>
                  <a:srgbClr val="FF0000"/>
                </a:solidFill>
              </a:rPr>
              <a:t>rå</a:t>
            </a:r>
            <a:r>
              <a:rPr lang="en-GB" altLang="fr-FR" sz="1400" dirty="0">
                <a:solidFill>
                  <a:srgbClr val="FF0000"/>
                </a:solidFill>
              </a:rPr>
              <a:t> </a:t>
            </a:r>
            <a:r>
              <a:rPr lang="en-GB" altLang="fr-FR" sz="1400" dirty="0">
                <a:solidFill>
                  <a:schemeClr val="accent1"/>
                </a:solidFill>
              </a:rPr>
              <a:t>(</a:t>
            </a:r>
            <a:r>
              <a:rPr lang="en-GB" altLang="fr-FR" sz="1400" dirty="0" err="1">
                <a:solidFill>
                  <a:schemeClr val="accent1"/>
                </a:solidFill>
              </a:rPr>
              <a:t>fx</a:t>
            </a:r>
            <a:r>
              <a:rPr lang="en-GB" altLang="fr-FR" sz="1400" dirty="0">
                <a:solidFill>
                  <a:schemeClr val="accent1"/>
                </a:solidFill>
              </a:rPr>
              <a:t> </a:t>
            </a:r>
            <a:r>
              <a:rPr lang="en-GB" altLang="fr-FR" sz="1400" dirty="0" err="1">
                <a:solidFill>
                  <a:schemeClr val="accent1"/>
                </a:solidFill>
              </a:rPr>
              <a:t>til</a:t>
            </a:r>
            <a:r>
              <a:rPr lang="en-GB" altLang="fr-FR" sz="1400" dirty="0">
                <a:solidFill>
                  <a:schemeClr val="accent1"/>
                </a:solidFill>
              </a:rPr>
              <a:t> salat) </a:t>
            </a:r>
            <a:r>
              <a:rPr lang="en-GB" altLang="fr-FR" sz="1400" dirty="0" err="1">
                <a:solidFill>
                  <a:srgbClr val="FF0000"/>
                </a:solidFill>
              </a:rPr>
              <a:t>før</a:t>
            </a:r>
            <a:r>
              <a:rPr lang="en-GB" altLang="fr-FR" sz="1400" dirty="0">
                <a:solidFill>
                  <a:srgbClr val="FF0000"/>
                </a:solidFill>
              </a:rPr>
              <a:t> </a:t>
            </a:r>
            <a:r>
              <a:rPr lang="en-GB" altLang="fr-FR" sz="1400" dirty="0" err="1">
                <a:solidFill>
                  <a:srgbClr val="FF0000"/>
                </a:solidFill>
              </a:rPr>
              <a:t>råt</a:t>
            </a:r>
            <a:r>
              <a:rPr lang="en-GB" altLang="fr-FR" sz="1400" dirty="0">
                <a:solidFill>
                  <a:srgbClr val="FF0000"/>
                </a:solidFill>
              </a:rPr>
              <a:t> </a:t>
            </a:r>
            <a:r>
              <a:rPr lang="en-GB" altLang="fr-FR" sz="1400" dirty="0" err="1">
                <a:solidFill>
                  <a:srgbClr val="FF0000"/>
                </a:solidFill>
              </a:rPr>
              <a:t>kød</a:t>
            </a:r>
            <a:r>
              <a:rPr lang="en-GB" altLang="fr-FR" sz="1400" dirty="0">
                <a:solidFill>
                  <a:schemeClr val="accent1"/>
                </a:solidFill>
              </a:rPr>
              <a:t>, da det </a:t>
            </a:r>
            <a:r>
              <a:rPr lang="en-GB" altLang="fr-FR" sz="1400" dirty="0" err="1">
                <a:solidFill>
                  <a:schemeClr val="accent1"/>
                </a:solidFill>
              </a:rPr>
              <a:t>nedsættes</a:t>
            </a:r>
            <a:r>
              <a:rPr lang="en-GB" altLang="fr-FR" sz="1400" dirty="0">
                <a:solidFill>
                  <a:schemeClr val="accent1"/>
                </a:solidFill>
              </a:rPr>
              <a:t> </a:t>
            </a:r>
            <a:r>
              <a:rPr lang="en-GB" altLang="fr-FR" sz="1400" dirty="0" err="1">
                <a:solidFill>
                  <a:schemeClr val="accent1"/>
                </a:solidFill>
              </a:rPr>
              <a:t>risikoen</a:t>
            </a:r>
            <a:r>
              <a:rPr lang="en-GB" altLang="fr-FR" sz="1400" dirty="0">
                <a:solidFill>
                  <a:schemeClr val="accent1"/>
                </a:solidFill>
              </a:rPr>
              <a:t> for at </a:t>
            </a:r>
            <a:r>
              <a:rPr lang="en-GB" altLang="fr-FR" sz="1400" dirty="0" err="1">
                <a:solidFill>
                  <a:schemeClr val="accent1"/>
                </a:solidFill>
              </a:rPr>
              <a:t>overføre</a:t>
            </a:r>
            <a:r>
              <a:rPr lang="en-GB" altLang="fr-FR" sz="1400" dirty="0">
                <a:solidFill>
                  <a:schemeClr val="accent1"/>
                </a:solidFill>
              </a:rPr>
              <a:t> </a:t>
            </a:r>
            <a:r>
              <a:rPr lang="en-GB" altLang="fr-FR" sz="1400" dirty="0" err="1">
                <a:solidFill>
                  <a:schemeClr val="accent1"/>
                </a:solidFill>
              </a:rPr>
              <a:t>smitte</a:t>
            </a:r>
            <a:r>
              <a:rPr lang="en-GB" altLang="fr-FR" sz="1400" dirty="0">
                <a:solidFill>
                  <a:schemeClr val="accent1"/>
                </a:solidFill>
              </a:rPr>
              <a:t> </a:t>
            </a:r>
            <a:r>
              <a:rPr lang="en-GB" altLang="fr-FR" sz="1400" dirty="0" err="1">
                <a:solidFill>
                  <a:schemeClr val="accent1"/>
                </a:solidFill>
              </a:rPr>
              <a:t>fra</a:t>
            </a:r>
            <a:r>
              <a:rPr lang="en-GB" altLang="fr-FR" sz="1400" dirty="0">
                <a:solidFill>
                  <a:schemeClr val="accent1"/>
                </a:solidFill>
              </a:rPr>
              <a:t> det </a:t>
            </a:r>
            <a:r>
              <a:rPr lang="en-GB" altLang="fr-FR" sz="1400" dirty="0" err="1">
                <a:solidFill>
                  <a:schemeClr val="accent1"/>
                </a:solidFill>
              </a:rPr>
              <a:t>rå</a:t>
            </a:r>
            <a:r>
              <a:rPr lang="en-GB" altLang="fr-FR" sz="1400" dirty="0">
                <a:solidFill>
                  <a:schemeClr val="accent1"/>
                </a:solidFill>
              </a:rPr>
              <a:t> </a:t>
            </a:r>
            <a:r>
              <a:rPr lang="en-GB" altLang="fr-FR" sz="1400" dirty="0" err="1">
                <a:solidFill>
                  <a:schemeClr val="accent1"/>
                </a:solidFill>
              </a:rPr>
              <a:t>kød</a:t>
            </a:r>
            <a:r>
              <a:rPr lang="en-GB" altLang="fr-FR" sz="1400" dirty="0">
                <a:solidFill>
                  <a:schemeClr val="accent1"/>
                </a:solidFill>
              </a:rPr>
              <a:t> </a:t>
            </a:r>
            <a:r>
              <a:rPr lang="en-GB" altLang="fr-FR" sz="1400" dirty="0" err="1">
                <a:solidFill>
                  <a:schemeClr val="accent1"/>
                </a:solidFill>
              </a:rPr>
              <a:t>til</a:t>
            </a:r>
            <a:r>
              <a:rPr lang="en-GB" altLang="fr-FR" sz="1400" dirty="0">
                <a:solidFill>
                  <a:schemeClr val="accent1"/>
                </a:solidFill>
              </a:rPr>
              <a:t> </a:t>
            </a:r>
            <a:r>
              <a:rPr lang="en-GB" altLang="fr-FR" sz="1400" dirty="0" err="1">
                <a:solidFill>
                  <a:schemeClr val="accent1"/>
                </a:solidFill>
              </a:rPr>
              <a:t>frugt</a:t>
            </a:r>
            <a:r>
              <a:rPr lang="en-GB" altLang="fr-FR" sz="1400" dirty="0">
                <a:solidFill>
                  <a:schemeClr val="accent1"/>
                </a:solidFill>
              </a:rPr>
              <a:t> </a:t>
            </a:r>
            <a:r>
              <a:rPr lang="en-GB" altLang="fr-FR" sz="1400" dirty="0" err="1">
                <a:solidFill>
                  <a:schemeClr val="accent1"/>
                </a:solidFill>
              </a:rPr>
              <a:t>og</a:t>
            </a:r>
            <a:r>
              <a:rPr lang="en-GB" altLang="fr-FR" sz="1400" dirty="0">
                <a:solidFill>
                  <a:schemeClr val="accent1"/>
                </a:solidFill>
              </a:rPr>
              <a:t> </a:t>
            </a:r>
            <a:r>
              <a:rPr lang="en-GB" altLang="fr-FR" sz="1400" dirty="0" err="1">
                <a:solidFill>
                  <a:schemeClr val="accent1"/>
                </a:solidFill>
              </a:rPr>
              <a:t>grønt</a:t>
            </a:r>
            <a:r>
              <a:rPr lang="en-GB" altLang="fr-FR" sz="1400" dirty="0">
                <a:solidFill>
                  <a:schemeClr val="accent1"/>
                </a:solidFill>
              </a:rPr>
              <a:t> (</a:t>
            </a:r>
            <a:r>
              <a:rPr lang="en-GB" altLang="fr-FR" sz="1400" dirty="0" err="1">
                <a:solidFill>
                  <a:schemeClr val="accent1"/>
                </a:solidFill>
              </a:rPr>
              <a:t>krydskontaminering</a:t>
            </a:r>
            <a:r>
              <a:rPr lang="en-GB" altLang="fr-FR" sz="1400" dirty="0">
                <a:solidFill>
                  <a:schemeClr val="accent1"/>
                </a:solidFill>
              </a:rPr>
              <a:t>).</a:t>
            </a:r>
            <a:endParaRPr lang="fr-FR" altLang="fr-FR" sz="1400" dirty="0">
              <a:solidFill>
                <a:schemeClr val="accent1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  <a:p>
            <a:pPr marL="0" indent="0">
              <a:buClr>
                <a:srgbClr val="00707C"/>
              </a:buClr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da-DK" altLang="fr-FR" sz="1400" dirty="0">
                <a:solidFill>
                  <a:srgbClr val="FF0000"/>
                </a:solidFill>
              </a:rPr>
              <a:t>Vask ikke råt kød i håndvasken</a:t>
            </a:r>
            <a:r>
              <a:rPr lang="da-DK" altLang="fr-FR" sz="1400" dirty="0">
                <a:solidFill>
                  <a:schemeClr val="accent1"/>
                </a:solidFill>
              </a:rPr>
              <a:t>. Hvis der er brug for at fjerne kødsaft eller lign. er det </a:t>
            </a:r>
          </a:p>
          <a:p>
            <a:pPr marL="0" indent="0">
              <a:buClr>
                <a:srgbClr val="00707C"/>
              </a:buClr>
              <a:defRPr/>
            </a:pPr>
            <a:r>
              <a:rPr lang="da-DK" altLang="fr-FR" sz="1400" dirty="0">
                <a:solidFill>
                  <a:schemeClr val="accent1"/>
                </a:solidFill>
              </a:rPr>
              <a:t>	   bedre at anvende køkkenrulle (for at undgå at sprede smitte fra kødet til køkkenet).</a:t>
            </a:r>
            <a:endParaRPr lang="fr-FR" altLang="fr-FR" sz="1400" dirty="0">
              <a:solidFill>
                <a:schemeClr val="accent1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chemeClr val="accent1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chemeClr val="accent1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da-DK" altLang="fr-FR" sz="1400" dirty="0">
                <a:solidFill>
                  <a:srgbClr val="FF0000"/>
                </a:solidFill>
              </a:rPr>
              <a:t>Smid kødemballage væk med det samme </a:t>
            </a:r>
            <a:r>
              <a:rPr lang="da-DK" altLang="fr-FR" sz="1400" dirty="0">
                <a:solidFill>
                  <a:schemeClr val="accent1"/>
                </a:solidFill>
              </a:rPr>
              <a:t>– og vask den ikke.</a:t>
            </a:r>
            <a:endParaRPr lang="en-GB" altLang="fr-FR" sz="1400" dirty="0">
              <a:solidFill>
                <a:schemeClr val="accent1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chemeClr val="accent1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chemeClr val="accent1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da-DK" altLang="fr-FR" sz="1400" dirty="0">
                <a:solidFill>
                  <a:schemeClr val="accent1"/>
                </a:solidFill>
              </a:rPr>
              <a:t>Råt kød kan bære sygdomsfremkaldende bakterier uden synlige tegn. Undgå at røre </a:t>
            </a:r>
          </a:p>
          <a:p>
            <a:pPr marL="0" indent="0">
              <a:buClr>
                <a:srgbClr val="00707C"/>
              </a:buClr>
              <a:defRPr/>
            </a:pPr>
            <a:r>
              <a:rPr lang="da-DK" altLang="fr-FR" sz="1400" dirty="0">
                <a:solidFill>
                  <a:schemeClr val="accent1"/>
                </a:solidFill>
              </a:rPr>
              <a:t>	   mund eller øjne med hænderne under håndtering eller tilberedning af råt kød</a:t>
            </a:r>
            <a:r>
              <a:rPr lang="da-DK" altLang="fr-FR" sz="1400" dirty="0">
                <a:solidFill>
                  <a:srgbClr val="FF0000"/>
                </a:solidFill>
              </a:rPr>
              <a:t>. Lad </a:t>
            </a:r>
          </a:p>
          <a:p>
            <a:pPr marL="0" indent="0">
              <a:buClr>
                <a:srgbClr val="00707C"/>
              </a:buClr>
              <a:defRPr/>
            </a:pPr>
            <a:r>
              <a:rPr lang="da-DK" altLang="fr-FR" sz="1400" dirty="0">
                <a:solidFill>
                  <a:srgbClr val="FF0000"/>
                </a:solidFill>
              </a:rPr>
              <a:t> 	   ikke små børn håndtere råt kød.</a:t>
            </a:r>
            <a:endParaRPr lang="fr-FR" altLang="fr-FR" sz="1400" dirty="0">
              <a:solidFill>
                <a:srgbClr val="FF0000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72A6FF-5DDC-4A7F-A740-9C31E7B0BACA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D672C81-57FC-45FB-BB5F-F9F6F17D4528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3798" name="Groupe 27">
            <a:extLst>
              <a:ext uri="{FF2B5EF4-FFF2-40B4-BE49-F238E27FC236}">
                <a16:creationId xmlns:a16="http://schemas.microsoft.com/office/drawing/2014/main" id="{503C05A0-DDC3-41DB-AE1F-B48E837A0922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3806" name="Groupe 17">
              <a:extLst>
                <a:ext uri="{FF2B5EF4-FFF2-40B4-BE49-F238E27FC236}">
                  <a16:creationId xmlns:a16="http://schemas.microsoft.com/office/drawing/2014/main" id="{3BD14368-BB1D-42E6-8C33-AA2C8C088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3808" name="ZoneTexte 18">
                <a:extLst>
                  <a:ext uri="{FF2B5EF4-FFF2-40B4-BE49-F238E27FC236}">
                    <a16:creationId xmlns:a16="http://schemas.microsoft.com/office/drawing/2014/main" id="{8435074A-3D95-4CCA-B82B-57B971C7D5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3809" name="ZoneTexte 19">
                <a:extLst>
                  <a:ext uri="{FF2B5EF4-FFF2-40B4-BE49-F238E27FC236}">
                    <a16:creationId xmlns:a16="http://schemas.microsoft.com/office/drawing/2014/main" id="{D2E36930-80F0-4C6E-893E-C7444ECE92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02895ED-FBE7-4EBA-AD2A-DD8D49F71867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Bouton d’action : vide 27">
                <a:hlinkClick r:id="rId2" action="ppaction://hlinksldjump" highlightClick="1"/>
                <a:extLst>
                  <a:ext uri="{FF2B5EF4-FFF2-40B4-BE49-F238E27FC236}">
                    <a16:creationId xmlns:a16="http://schemas.microsoft.com/office/drawing/2014/main" id="{CB83F558-DAF0-427C-9ACC-DDA3E8C4D746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pic>
            <p:nvPicPr>
              <p:cNvPr id="33812" name="Image 25">
                <a:extLst>
                  <a:ext uri="{FF2B5EF4-FFF2-40B4-BE49-F238E27FC236}">
                    <a16:creationId xmlns:a16="http://schemas.microsoft.com/office/drawing/2014/main" id="{D204382E-89F5-460F-A60F-7177224EDB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Bouton d’action : vide 2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6C0EF49D-8E05-46B4-9EBC-0BB61F034B71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&gt;</a:t>
              </a:r>
            </a:p>
          </p:txBody>
        </p:sp>
      </p:grpSp>
      <p:pic>
        <p:nvPicPr>
          <p:cNvPr id="33799" name="Image 2">
            <a:extLst>
              <a:ext uri="{FF2B5EF4-FFF2-40B4-BE49-F238E27FC236}">
                <a16:creationId xmlns:a16="http://schemas.microsoft.com/office/drawing/2014/main" id="{82781D87-8ECA-43CE-B543-99624746D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213" y="692150"/>
            <a:ext cx="92868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Image 18" descr="Vask ikke kylling">
            <a:extLst>
              <a:ext uri="{FF2B5EF4-FFF2-40B4-BE49-F238E27FC236}">
                <a16:creationId xmlns:a16="http://schemas.microsoft.com/office/drawing/2014/main" id="{E1D3E803-BC53-40E5-9145-80A09B77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-3" b="-3"/>
          <a:stretch>
            <a:fillRect/>
          </a:stretch>
        </p:blipFill>
        <p:spPr bwMode="auto">
          <a:xfrm>
            <a:off x="10272713" y="2405063"/>
            <a:ext cx="1760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Image 1" descr="Lad ikke små børn håndtere råt kød">
            <a:extLst>
              <a:ext uri="{FF2B5EF4-FFF2-40B4-BE49-F238E27FC236}">
                <a16:creationId xmlns:a16="http://schemas.microsoft.com/office/drawing/2014/main" id="{63D29091-836F-486E-A872-0113FDBFB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3970338"/>
            <a:ext cx="176053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ZoneTexte 25">
            <a:extLst>
              <a:ext uri="{FF2B5EF4-FFF2-40B4-BE49-F238E27FC236}">
                <a16:creationId xmlns:a16="http://schemas.microsoft.com/office/drawing/2014/main" id="{84463DCE-EF53-4AB2-897C-BCCA16475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6143625"/>
            <a:ext cx="2071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   </a:t>
            </a:r>
            <a:r>
              <a:rPr lang="fr-FR" altLang="fr-FR" sz="1200"/>
              <a:t>Previous</a:t>
            </a:r>
            <a:r>
              <a:rPr lang="fr-FR" altLang="fr-FR" sz="1200">
                <a:solidFill>
                  <a:schemeClr val="bg1"/>
                </a:solidFill>
              </a:rPr>
              <a:t>                Næste</a:t>
            </a:r>
          </a:p>
        </p:txBody>
      </p:sp>
      <p:sp>
        <p:nvSpPr>
          <p:cNvPr id="33803" name="ZoneTexte 22">
            <a:extLst>
              <a:ext uri="{FF2B5EF4-FFF2-40B4-BE49-F238E27FC236}">
                <a16:creationId xmlns:a16="http://schemas.microsoft.com/office/drawing/2014/main" id="{DE020BE1-7A34-4752-8988-39C736B76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50" y="6143625"/>
            <a:ext cx="1711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pic>
        <p:nvPicPr>
          <p:cNvPr id="33805" name="Image 20">
            <a:extLst>
              <a:ext uri="{FF2B5EF4-FFF2-40B4-BE49-F238E27FC236}">
                <a16:creationId xmlns:a16="http://schemas.microsoft.com/office/drawing/2014/main" id="{B3D854DD-345E-4A97-83B6-887834B61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B5B98A8E-C74F-4D0E-B783-211146C1424E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8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2" name="Bouton d’action : vide 21">
            <a:hlinkClick r:id="rId9" highlightClick="1"/>
            <a:extLst>
              <a:ext uri="{FF2B5EF4-FFF2-40B4-BE49-F238E27FC236}">
                <a16:creationId xmlns:a16="http://schemas.microsoft.com/office/drawing/2014/main" id="{7C533634-2314-4570-821D-F90FC103A421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oneTexte 3">
            <a:extLst>
              <a:ext uri="{FF2B5EF4-FFF2-40B4-BE49-F238E27FC236}">
                <a16:creationId xmlns:a16="http://schemas.microsoft.com/office/drawing/2014/main" id="{2D77A079-808C-4A47-A188-CB5C9A09B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-46038"/>
            <a:ext cx="9115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Håndtering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kød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23" name="ZoneTexte 13">
            <a:extLst>
              <a:ext uri="{FF2B5EF4-FFF2-40B4-BE49-F238E27FC236}">
                <a16:creationId xmlns:a16="http://schemas.microsoft.com/office/drawing/2014/main" id="{7D240A29-95BD-4200-898D-D60FADA4E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944563"/>
            <a:ext cx="7945437" cy="54657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da-DK" altLang="fr-FR" sz="1400" dirty="0">
                <a:solidFill>
                  <a:srgbClr val="FF0000"/>
                </a:solidFill>
              </a:rPr>
              <a:t>Vask hænder omhyggeligt med sæbe, skyl dem og tør dem med et rent håndklæde eller køkkenrulle efter håndtering af råt kød</a:t>
            </a:r>
            <a:r>
              <a:rPr lang="da-DK" altLang="fr-FR" sz="1400" dirty="0">
                <a:solidFill>
                  <a:schemeClr val="bg1"/>
                </a:solidFill>
              </a:rPr>
              <a:t> </a:t>
            </a:r>
            <a:r>
              <a:rPr lang="da-DK" altLang="fr-FR" sz="1400" dirty="0">
                <a:solidFill>
                  <a:schemeClr val="accent1"/>
                </a:solidFill>
              </a:rPr>
              <a:t>og før andre aktiviteter/berøringer</a:t>
            </a:r>
            <a:r>
              <a:rPr lang="en-GB" altLang="fr-FR" sz="1400" dirty="0">
                <a:solidFill>
                  <a:schemeClr val="accent1"/>
                </a:solidFill>
              </a:rPr>
              <a:t>. </a:t>
            </a:r>
          </a:p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chemeClr val="accent1"/>
              </a:solidFill>
            </a:endParaRPr>
          </a:p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da-DK" altLang="fr-FR" sz="1400" dirty="0">
                <a:solidFill>
                  <a:srgbClr val="FF0000"/>
                </a:solidFill>
              </a:rPr>
              <a:t>Fjern (fx til opvaskemaskine) eller sæbevask med det samme overflader og redskaber, </a:t>
            </a:r>
            <a:r>
              <a:rPr lang="da-DK" altLang="fr-FR" sz="1400" dirty="0">
                <a:solidFill>
                  <a:schemeClr val="accent1"/>
                </a:solidFill>
              </a:rPr>
              <a:t>der har haft kontakt med råt kød eller fået kødsaft/blod på sig (fx bord, skærebræt, knive, </a:t>
            </a:r>
            <a:r>
              <a:rPr lang="da-DK" altLang="fr-FR" sz="1400" dirty="0" err="1">
                <a:solidFill>
                  <a:schemeClr val="accent1"/>
                </a:solidFill>
              </a:rPr>
              <a:t>osv</a:t>
            </a:r>
            <a:r>
              <a:rPr lang="da-DK" altLang="fr-FR" sz="1400" dirty="0">
                <a:solidFill>
                  <a:schemeClr val="accent1"/>
                </a:solidFill>
              </a:rPr>
              <a:t>)</a:t>
            </a:r>
            <a:r>
              <a:rPr lang="en-GB" altLang="fr-FR" sz="1400" dirty="0">
                <a:solidFill>
                  <a:schemeClr val="accent1"/>
                </a:solidFill>
              </a:rPr>
              <a:t>. </a:t>
            </a:r>
          </a:p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chemeClr val="accent1"/>
              </a:solidFill>
            </a:endParaRP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da-DK" altLang="fr-FR" sz="1400" dirty="0">
                <a:solidFill>
                  <a:srgbClr val="00707C"/>
                </a:solidFill>
              </a:rPr>
              <a:t>Hvis der </a:t>
            </a:r>
            <a:r>
              <a:rPr lang="da-DK" altLang="fr-FR" sz="1400" dirty="0">
                <a:solidFill>
                  <a:srgbClr val="FF0000"/>
                </a:solidFill>
              </a:rPr>
              <a:t>tilberedes frugt og grønt, der spises råt </a:t>
            </a:r>
            <a:r>
              <a:rPr lang="da-DK" altLang="fr-FR" sz="1400" dirty="0">
                <a:solidFill>
                  <a:srgbClr val="00707C"/>
                </a:solidFill>
              </a:rPr>
              <a:t>(fx til en salat) efter råt kød (fx mens kødretten simrer) </a:t>
            </a:r>
            <a:r>
              <a:rPr lang="da-DK" altLang="fr-FR" sz="1400" dirty="0">
                <a:solidFill>
                  <a:srgbClr val="FF0000"/>
                </a:solidFill>
              </a:rPr>
              <a:t>brug ikke samme redskaber eller overflader, som til råt kød </a:t>
            </a:r>
            <a:r>
              <a:rPr lang="da-DK" altLang="fr-FR" sz="1400" dirty="0">
                <a:solidFill>
                  <a:srgbClr val="00707C"/>
                </a:solidFill>
              </a:rPr>
              <a:t>(brug fx ikke samme skærebræt) med mindre de er blevet vasket grundigt</a:t>
            </a:r>
            <a:r>
              <a:rPr lang="en-GB" altLang="fr-FR" sz="1400" dirty="0">
                <a:solidFill>
                  <a:srgbClr val="00707C"/>
                </a:solidFill>
              </a:rPr>
              <a:t>. </a:t>
            </a:r>
          </a:p>
          <a:p>
            <a:pPr marL="228600" lvl="1" indent="0">
              <a:spcBef>
                <a:spcPts val="1000"/>
              </a:spcBef>
              <a:defRPr/>
            </a:pPr>
            <a:endParaRPr lang="fr-FR" altLang="fr-FR" sz="1400" dirty="0">
              <a:solidFill>
                <a:srgbClr val="00707C"/>
              </a:solidFill>
            </a:endParaRPr>
          </a:p>
          <a:p>
            <a:pPr marL="228600" lvl="1" indent="0">
              <a:spcBef>
                <a:spcPts val="1000"/>
              </a:spcBef>
              <a:defRPr/>
            </a:pPr>
            <a:endParaRPr lang="fr-FR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da-DK" altLang="fr-FR" sz="1400" dirty="0">
                <a:solidFill>
                  <a:srgbClr val="FF0000"/>
                </a:solidFill>
              </a:rPr>
              <a:t>Steg kød grundigt og sørg for at tjekke at kødet er gennemstegt</a:t>
            </a:r>
            <a:r>
              <a:rPr lang="en-GB" altLang="fr-FR" sz="1400" dirty="0">
                <a:solidFill>
                  <a:srgbClr val="FF0000"/>
                </a:solidFill>
              </a:rPr>
              <a:t>.</a:t>
            </a:r>
            <a:r>
              <a:rPr lang="en-GB" altLang="fr-FR" sz="1400" dirty="0">
                <a:solidFill>
                  <a:srgbClr val="00707C"/>
                </a:solidFill>
              </a:rPr>
              <a:t> </a:t>
            </a:r>
            <a:r>
              <a:rPr lang="da-DK" altLang="fr-FR" sz="1400" dirty="0">
                <a:solidFill>
                  <a:srgbClr val="00707C"/>
                </a:solidFill>
              </a:rPr>
              <a:t>Med kylling kan man skære et stykke I den tykkere del af kødet, se at det ikke længere glinser og at det er </a:t>
            </a:r>
            <a:r>
              <a:rPr lang="da-DK" altLang="fr-FR" sz="1400" dirty="0">
                <a:solidFill>
                  <a:srgbClr val="FF0000"/>
                </a:solidFill>
              </a:rPr>
              <a:t>hvidt uden spor af rødt eller lyserødt</a:t>
            </a:r>
            <a:r>
              <a:rPr lang="en-GB" altLang="fr-FR" sz="1400" dirty="0">
                <a:solidFill>
                  <a:srgbClr val="FF0000"/>
                </a:solidFill>
              </a:rPr>
              <a:t>.</a:t>
            </a:r>
            <a:r>
              <a:rPr lang="en-GB" altLang="fr-FR" sz="1400" dirty="0">
                <a:solidFill>
                  <a:schemeClr val="bg1"/>
                </a:solidFill>
              </a:rPr>
              <a:t> </a:t>
            </a:r>
            <a:r>
              <a:rPr lang="da-DK" altLang="fr-FR" sz="1400" dirty="0">
                <a:solidFill>
                  <a:schemeClr val="accent1"/>
                </a:solidFill>
              </a:rPr>
              <a:t>Hvis muligt, brug et stegetermometer – stegetemperaturen bør være mindst 75°C for kylling, svinekød eller hakkebøf/burgerbøf</a:t>
            </a:r>
            <a:r>
              <a:rPr lang="en-GB" altLang="fr-FR" sz="1400" dirty="0">
                <a:solidFill>
                  <a:srgbClr val="00707C"/>
                </a:solidFill>
              </a:rPr>
              <a:t>. </a:t>
            </a:r>
            <a:r>
              <a:rPr lang="da-DK" altLang="fr-FR" sz="1400" dirty="0">
                <a:solidFill>
                  <a:srgbClr val="00707C"/>
                </a:solidFill>
              </a:rPr>
              <a:t>Steg rødt kød indtil der ikke er lyserødt i midten af den tykkeste del af kødstykket - eller indtil det når 65°C</a:t>
            </a:r>
            <a:r>
              <a:rPr lang="en-GB" altLang="fr-FR" sz="1400" dirty="0">
                <a:solidFill>
                  <a:srgbClr val="00707C"/>
                </a:solidFill>
              </a:rPr>
              <a:t>. </a:t>
            </a:r>
            <a:r>
              <a:rPr lang="da-DK" altLang="fr-FR" sz="1400" dirty="0">
                <a:solidFill>
                  <a:srgbClr val="00707C"/>
                </a:solidFill>
              </a:rPr>
              <a:t>Dette er særlig vigtigt for visse risikogrupper (småbørn, gravide, ældre, syge)</a:t>
            </a:r>
            <a:r>
              <a:rPr lang="en-US" altLang="fr-FR" sz="1400" dirty="0">
                <a:solidFill>
                  <a:srgbClr val="00707C"/>
                </a:solidFill>
              </a:rPr>
              <a:t>. </a:t>
            </a:r>
            <a:endParaRPr lang="fr-FR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 lvl="1" eaLnBrk="1" hangingPunct="1">
              <a:defRPr/>
            </a:pPr>
            <a:endParaRPr lang="en-GB" altLang="fr-FR" sz="1400" dirty="0">
              <a:solidFill>
                <a:prstClr val="black"/>
              </a:solidFill>
            </a:endParaRPr>
          </a:p>
          <a:p>
            <a:pPr lvl="3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B20292-4573-4741-8E69-4FCA4EE0A6A5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E66A9F9-C8C1-41AC-9CD2-E9075F89290D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4822" name="Groupe 17">
            <a:extLst>
              <a:ext uri="{FF2B5EF4-FFF2-40B4-BE49-F238E27FC236}">
                <a16:creationId xmlns:a16="http://schemas.microsoft.com/office/drawing/2014/main" id="{FB053440-392F-4369-9878-AAB9C0D5838D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34833" name="ZoneTexte 18">
              <a:extLst>
                <a:ext uri="{FF2B5EF4-FFF2-40B4-BE49-F238E27FC236}">
                  <a16:creationId xmlns:a16="http://schemas.microsoft.com/office/drawing/2014/main" id="{0D0AE243-7096-4F6E-A174-014F22159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34834" name="ZoneTexte 19">
              <a:extLst>
                <a:ext uri="{FF2B5EF4-FFF2-40B4-BE49-F238E27FC236}">
                  <a16:creationId xmlns:a16="http://schemas.microsoft.com/office/drawing/2014/main" id="{F07C6F5B-9B55-4903-8BC5-9FA3A1688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F97A85-8C8D-4320-AD94-17E738DA2845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6" name="Bouton d’action : vide 25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5AD1EE95-D628-4E8C-8FEA-AC5A26E9AB9C}"/>
                </a:ext>
              </a:extLst>
            </p:cNvPr>
            <p:cNvSpPr/>
            <p:nvPr/>
          </p:nvSpPr>
          <p:spPr>
            <a:xfrm>
              <a:off x="5589629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X</a:t>
              </a:r>
            </a:p>
          </p:txBody>
        </p:sp>
        <p:pic>
          <p:nvPicPr>
            <p:cNvPr id="34837" name="Image 25">
              <a:extLst>
                <a:ext uri="{FF2B5EF4-FFF2-40B4-BE49-F238E27FC236}">
                  <a16:creationId xmlns:a16="http://schemas.microsoft.com/office/drawing/2014/main" id="{AA16FF85-B139-46A4-B001-753A9DAE08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3" name="Image 2">
            <a:extLst>
              <a:ext uri="{FF2B5EF4-FFF2-40B4-BE49-F238E27FC236}">
                <a16:creationId xmlns:a16="http://schemas.microsoft.com/office/drawing/2014/main" id="{64640738-C7C4-438E-B788-695244C2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75" y="557213"/>
            <a:ext cx="12890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Image 5">
            <a:extLst>
              <a:ext uri="{FF2B5EF4-FFF2-40B4-BE49-F238E27FC236}">
                <a16:creationId xmlns:a16="http://schemas.microsoft.com/office/drawing/2014/main" id="{8F30D56E-8F56-48B2-9154-476F9B5C0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0" y="1763713"/>
            <a:ext cx="12604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Image 6">
            <a:extLst>
              <a:ext uri="{FF2B5EF4-FFF2-40B4-BE49-F238E27FC236}">
                <a16:creationId xmlns:a16="http://schemas.microsoft.com/office/drawing/2014/main" id="{0D031AC3-B546-4DD9-A3A4-117EA3FF6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06" y="3429177"/>
            <a:ext cx="17303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Image 7">
            <a:extLst>
              <a:ext uri="{FF2B5EF4-FFF2-40B4-BE49-F238E27FC236}">
                <a16:creationId xmlns:a16="http://schemas.microsoft.com/office/drawing/2014/main" id="{06466F1D-7EF7-4920-AB17-952356CC1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464" y="3317346"/>
            <a:ext cx="12668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Image 17">
            <a:extLst>
              <a:ext uri="{FF2B5EF4-FFF2-40B4-BE49-F238E27FC236}">
                <a16:creationId xmlns:a16="http://schemas.microsoft.com/office/drawing/2014/main" id="{3F24B4B8-F451-491A-961D-D15107F94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789" y="4858808"/>
            <a:ext cx="12668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Bouton d’action : vide 2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F62F11D-BC19-4A73-9DB9-4BBEB659EB59}"/>
              </a:ext>
            </a:extLst>
          </p:cNvPr>
          <p:cNvSpPr/>
          <p:nvPr/>
        </p:nvSpPr>
        <p:spPr bwMode="auto">
          <a:xfrm>
            <a:off x="11544300" y="6161088"/>
            <a:ext cx="306388" cy="268287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prstClr val="black"/>
                </a:solidFill>
              </a:rPr>
              <a:t>&lt;</a:t>
            </a:r>
          </a:p>
        </p:txBody>
      </p:sp>
      <p:sp>
        <p:nvSpPr>
          <p:cNvPr id="34829" name="ZoneTexte 22">
            <a:extLst>
              <a:ext uri="{FF2B5EF4-FFF2-40B4-BE49-F238E27FC236}">
                <a16:creationId xmlns:a16="http://schemas.microsoft.com/office/drawing/2014/main" id="{DD84E538-57D7-43EA-A328-9F7065A12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3925" y="6143625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1200">
                <a:solidFill>
                  <a:schemeClr val="bg1"/>
                </a:solidFill>
              </a:rPr>
              <a:t>Forrige</a:t>
            </a:r>
          </a:p>
        </p:txBody>
      </p:sp>
      <p:sp>
        <p:nvSpPr>
          <p:cNvPr id="34830" name="ZoneTexte 22">
            <a:extLst>
              <a:ext uri="{FF2B5EF4-FFF2-40B4-BE49-F238E27FC236}">
                <a16:creationId xmlns:a16="http://schemas.microsoft.com/office/drawing/2014/main" id="{CDE5A3E5-BF9D-4429-8D41-AD1606F08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143625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pic>
        <p:nvPicPr>
          <p:cNvPr id="34831" name="Image 20">
            <a:extLst>
              <a:ext uri="{FF2B5EF4-FFF2-40B4-BE49-F238E27FC236}">
                <a16:creationId xmlns:a16="http://schemas.microsoft.com/office/drawing/2014/main" id="{6894A5A1-7C4F-40CA-83FE-A10073446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2FC626C4-D201-497E-AB1D-F2B0C455C78B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0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4" name="Bouton d’action : vide 23">
            <a:hlinkClick r:id="rId11" highlightClick="1"/>
            <a:extLst>
              <a:ext uri="{FF2B5EF4-FFF2-40B4-BE49-F238E27FC236}">
                <a16:creationId xmlns:a16="http://schemas.microsoft.com/office/drawing/2014/main" id="{8D2D387C-7605-4966-BBDE-CEC006B9E277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ZoneTexte 13">
            <a:extLst>
              <a:ext uri="{FF2B5EF4-FFF2-40B4-BE49-F238E27FC236}">
                <a16:creationId xmlns:a16="http://schemas.microsoft.com/office/drawing/2014/main" id="{AFF5BAF3-C39B-4694-B5F8-8428A1DC4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1344613"/>
            <a:ext cx="6273800" cy="31083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285750" indent="-285750"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da-DK" altLang="fr-FR" sz="1400" dirty="0">
                <a:solidFill>
                  <a:srgbClr val="FF0000"/>
                </a:solidFill>
              </a:rPr>
              <a:t>Tjek datoen </a:t>
            </a:r>
            <a:r>
              <a:rPr lang="da-DK" altLang="fr-FR" sz="1400" dirty="0">
                <a:solidFill>
                  <a:schemeClr val="accent1"/>
                </a:solidFill>
              </a:rPr>
              <a:t>på bakken og undlad at købe æg efter denne dato</a:t>
            </a:r>
            <a:r>
              <a:rPr lang="en-GB" altLang="fr-FR" sz="1400" dirty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en-GB" altLang="fr-FR" sz="1400" dirty="0">
              <a:solidFill>
                <a:schemeClr val="accent1"/>
              </a:solidFill>
            </a:endParaRPr>
          </a:p>
          <a:p>
            <a:pPr marL="285750" indent="-285750"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en-GB" altLang="fr-FR" sz="1400" dirty="0">
              <a:solidFill>
                <a:schemeClr val="accent1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da-DK" altLang="fr-FR" sz="1400" dirty="0">
                <a:solidFill>
                  <a:srgbClr val="FF0000"/>
                </a:solidFill>
              </a:rPr>
              <a:t>Køb ikke beskidte æg </a:t>
            </a:r>
            <a:r>
              <a:rPr lang="da-DK" altLang="fr-FR" sz="1400" dirty="0">
                <a:solidFill>
                  <a:schemeClr val="accent1"/>
                </a:solidFill>
              </a:rPr>
              <a:t>eller æg i beskidte bakker</a:t>
            </a:r>
            <a:r>
              <a:rPr lang="en-GB" altLang="fr-FR" sz="1400" dirty="0">
                <a:solidFill>
                  <a:schemeClr val="accent1"/>
                </a:solidFill>
              </a:rPr>
              <a:t>.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en-GB" altLang="fr-FR" sz="1400" dirty="0">
              <a:solidFill>
                <a:schemeClr val="accent1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chemeClr val="accent1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da-DK" altLang="fr-FR" sz="1400" dirty="0">
                <a:solidFill>
                  <a:schemeClr val="accent1"/>
                </a:solidFill>
              </a:rPr>
              <a:t>Opbevar æg i køleskabet efter indkøb, men </a:t>
            </a:r>
            <a:r>
              <a:rPr lang="da-DK" altLang="fr-FR" sz="1400" dirty="0">
                <a:solidFill>
                  <a:srgbClr val="FF0000"/>
                </a:solidFill>
              </a:rPr>
              <a:t>ikke i køleskabsdøren, der som regel er den varmeste del af køleskabet</a:t>
            </a:r>
            <a:r>
              <a:rPr lang="en-US" altLang="fr-FR" sz="1400" dirty="0">
                <a:solidFill>
                  <a:schemeClr val="accent1"/>
                </a:solidFill>
              </a:rPr>
              <a:t>.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chemeClr val="accent1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chemeClr val="accent1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da-DK" altLang="fr-FR" sz="14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Æg og æggeprodukter </a:t>
            </a:r>
            <a:r>
              <a:rPr lang="da-DK" altLang="fr-FR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er den </a:t>
            </a:r>
            <a:r>
              <a:rPr lang="da-DK" altLang="fr-FR" sz="1400" dirty="0">
                <a:solidFill>
                  <a:srgbClr val="FF0000"/>
                </a:solidFill>
                <a:latin typeface="Microsoft Sans Serif"/>
                <a:ea typeface="Microsoft Sans Serif"/>
                <a:cs typeface="Microsoft Sans Serif"/>
              </a:rPr>
              <a:t>vigtigste fødevareårsag </a:t>
            </a:r>
            <a:r>
              <a:rPr lang="da-DK" altLang="fr-FR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til bekræftede tilfælde af </a:t>
            </a:r>
            <a:r>
              <a:rPr lang="da-DK" altLang="fr-FR" sz="1400" dirty="0">
                <a:solidFill>
                  <a:srgbClr val="FF0000"/>
                </a:solidFill>
                <a:latin typeface="Microsoft Sans Serif"/>
                <a:ea typeface="Microsoft Sans Serif"/>
                <a:cs typeface="Microsoft Sans Serif"/>
              </a:rPr>
              <a:t>salmonellaforgiftning i Europa. </a:t>
            </a:r>
            <a:r>
              <a:rPr lang="da-DK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Æg kan være kontaminerede med </a:t>
            </a:r>
            <a:r>
              <a:rPr lang="da-DK" altLang="fr-FR" sz="1400" i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Salmonella </a:t>
            </a:r>
            <a:r>
              <a:rPr lang="da-DK" altLang="fr-FR" sz="1400" i="1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enterica</a:t>
            </a:r>
            <a:r>
              <a:rPr lang="da-DK" altLang="fr-FR" sz="1400" i="1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da-DK" altLang="fr-FR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uden nogen synlige tegn. Danske æg er dog oftest garanteret salmonellafri</a:t>
            </a:r>
            <a:r>
              <a:rPr lang="en-GB" altLang="fr-FR" sz="14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  <a:endParaRPr lang="fr-FR" altLang="fr-FR" sz="1400" dirty="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2FBAD2-735C-4926-A177-577E88D794CF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0503A8-E4CC-4592-B638-B065D64705BB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5845" name="Groupe 27">
            <a:extLst>
              <a:ext uri="{FF2B5EF4-FFF2-40B4-BE49-F238E27FC236}">
                <a16:creationId xmlns:a16="http://schemas.microsoft.com/office/drawing/2014/main" id="{F301D2D2-BD10-44A8-AFCE-0EC951AD2A3C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5854" name="Groupe 17">
              <a:extLst>
                <a:ext uri="{FF2B5EF4-FFF2-40B4-BE49-F238E27FC236}">
                  <a16:creationId xmlns:a16="http://schemas.microsoft.com/office/drawing/2014/main" id="{32A16CB8-20A3-4856-80B7-87FF366C66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5856" name="ZoneTexte 18">
                <a:extLst>
                  <a:ext uri="{FF2B5EF4-FFF2-40B4-BE49-F238E27FC236}">
                    <a16:creationId xmlns:a16="http://schemas.microsoft.com/office/drawing/2014/main" id="{F04928D2-53DC-4A75-99E5-B41A2CE964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5857" name="ZoneTexte 19">
                <a:extLst>
                  <a:ext uri="{FF2B5EF4-FFF2-40B4-BE49-F238E27FC236}">
                    <a16:creationId xmlns:a16="http://schemas.microsoft.com/office/drawing/2014/main" id="{49273833-53D5-433B-9273-4BFFEE4B43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16D573D-F592-4DE1-B424-B89E489C3845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Bouton d’action : vide 27">
                <a:hlinkClick r:id="rId2" action="ppaction://hlinksldjump" highlightClick="1"/>
                <a:extLst>
                  <a:ext uri="{FF2B5EF4-FFF2-40B4-BE49-F238E27FC236}">
                    <a16:creationId xmlns:a16="http://schemas.microsoft.com/office/drawing/2014/main" id="{E3B4A4F1-D5BE-41F9-A087-F9D70F2D3927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pic>
            <p:nvPicPr>
              <p:cNvPr id="35860" name="Image 25">
                <a:extLst>
                  <a:ext uri="{FF2B5EF4-FFF2-40B4-BE49-F238E27FC236}">
                    <a16:creationId xmlns:a16="http://schemas.microsoft.com/office/drawing/2014/main" id="{09D319D3-7666-472C-9161-1E5FAB6F45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Bouton d’action : vide 2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255BDC63-D7E8-408B-A871-85E3B8AB010B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&gt;</a:t>
              </a:r>
            </a:p>
          </p:txBody>
        </p:sp>
      </p:grpSp>
      <p:pic>
        <p:nvPicPr>
          <p:cNvPr id="35846" name="Image 4">
            <a:extLst>
              <a:ext uri="{FF2B5EF4-FFF2-40B4-BE49-F238E27FC236}">
                <a16:creationId xmlns:a16="http://schemas.microsoft.com/office/drawing/2014/main" id="{E298C9B5-2A71-4B2F-8B0E-599ECBA2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138" y="1736725"/>
            <a:ext cx="2405062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Bouton d’action : vide 1">
            <a:hlinkClick r:id="rId5" highlightClick="1"/>
            <a:extLst>
              <a:ext uri="{FF2B5EF4-FFF2-40B4-BE49-F238E27FC236}">
                <a16:creationId xmlns:a16="http://schemas.microsoft.com/office/drawing/2014/main" id="{648CF122-32BF-4453-801F-819B68269166}"/>
              </a:ext>
            </a:extLst>
          </p:cNvPr>
          <p:cNvSpPr/>
          <p:nvPr/>
        </p:nvSpPr>
        <p:spPr>
          <a:xfrm>
            <a:off x="6188075" y="4878388"/>
            <a:ext cx="3076575" cy="393700"/>
          </a:xfrm>
          <a:prstGeom prst="actionButtonBlank">
            <a:avLst/>
          </a:prstGeom>
          <a:solidFill>
            <a:srgbClr val="00707C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000" dirty="0">
                <a:solidFill>
                  <a:schemeClr val="bg1"/>
                </a:solidFill>
              </a:rPr>
              <a:t>Klik her for at se afsnit 2 om mikroorganismer</a:t>
            </a:r>
            <a:endParaRPr lang="fr-FR" sz="1000" dirty="0">
              <a:solidFill>
                <a:schemeClr val="bg1"/>
              </a:solidFill>
            </a:endParaRPr>
          </a:p>
        </p:txBody>
      </p:sp>
      <p:pic>
        <p:nvPicPr>
          <p:cNvPr id="35848" name="Image 18">
            <a:extLst>
              <a:ext uri="{FF2B5EF4-FFF2-40B4-BE49-F238E27FC236}">
                <a16:creationId xmlns:a16="http://schemas.microsoft.com/office/drawing/2014/main" id="{98AD78F9-8566-4803-9C3B-96D0D600F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88" y="41275"/>
            <a:ext cx="14795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ZoneTexte 34">
            <a:extLst>
              <a:ext uri="{FF2B5EF4-FFF2-40B4-BE49-F238E27FC236}">
                <a16:creationId xmlns:a16="http://schemas.microsoft.com/office/drawing/2014/main" id="{F9F2A49F-693F-4263-AD7B-526570073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-46038"/>
            <a:ext cx="771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Håndtering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850" name="ZoneTexte 25">
            <a:extLst>
              <a:ext uri="{FF2B5EF4-FFF2-40B4-BE49-F238E27FC236}">
                <a16:creationId xmlns:a16="http://schemas.microsoft.com/office/drawing/2014/main" id="{7960CDC7-6729-4201-8CFC-80CB741C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1025" y="6149975"/>
            <a:ext cx="2071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   </a:t>
            </a:r>
            <a:r>
              <a:rPr lang="fr-FR" altLang="fr-FR" sz="1200"/>
              <a:t>Previous</a:t>
            </a:r>
            <a:r>
              <a:rPr lang="fr-FR" altLang="fr-FR" sz="1200">
                <a:solidFill>
                  <a:schemeClr val="bg1"/>
                </a:solidFill>
              </a:rPr>
              <a:t>                Næste</a:t>
            </a:r>
          </a:p>
        </p:txBody>
      </p:sp>
      <p:sp>
        <p:nvSpPr>
          <p:cNvPr id="35851" name="ZoneTexte 22">
            <a:extLst>
              <a:ext uri="{FF2B5EF4-FFF2-40B4-BE49-F238E27FC236}">
                <a16:creationId xmlns:a16="http://schemas.microsoft.com/office/drawing/2014/main" id="{A21FE4FE-CDB7-4449-8BAA-900681DCC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525" y="6156325"/>
            <a:ext cx="1712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pic>
        <p:nvPicPr>
          <p:cNvPr id="35852" name="Image 19">
            <a:extLst>
              <a:ext uri="{FF2B5EF4-FFF2-40B4-BE49-F238E27FC236}">
                <a16:creationId xmlns:a16="http://schemas.microsoft.com/office/drawing/2014/main" id="{28D4BD27-9B10-4A6A-B4C6-A333AEA5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AF3D2B9-F0CF-4512-B6B7-31B8DC14599A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8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2" name="Bouton d’action : vide 21">
            <a:hlinkClick r:id="rId9" highlightClick="1"/>
            <a:extLst>
              <a:ext uri="{FF2B5EF4-FFF2-40B4-BE49-F238E27FC236}">
                <a16:creationId xmlns:a16="http://schemas.microsoft.com/office/drawing/2014/main" id="{C98605D3-7393-4A9C-A8CF-262B0F42F980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oneTexte 3">
            <a:extLst>
              <a:ext uri="{FF2B5EF4-FFF2-40B4-BE49-F238E27FC236}">
                <a16:creationId xmlns:a16="http://schemas.microsoft.com/office/drawing/2014/main" id="{7D220F1B-33DC-492F-97FC-E42FCAC3E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-46038"/>
            <a:ext cx="8281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Håndtering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æg</a:t>
            </a:r>
            <a:endParaRPr lang="fr-FR" altLang="fr-FR" sz="4800" b="1" dirty="0">
              <a:solidFill>
                <a:srgbClr val="0070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ZoneTexte 13">
            <a:extLst>
              <a:ext uri="{FF2B5EF4-FFF2-40B4-BE49-F238E27FC236}">
                <a16:creationId xmlns:a16="http://schemas.microsoft.com/office/drawing/2014/main" id="{1D84E2DE-0B90-4899-90DE-758DADE49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1330325"/>
            <a:ext cx="675163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US" altLang="fr-FR" sz="1400" dirty="0">
              <a:solidFill>
                <a:srgbClr val="DD4758"/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US" altLang="fr-FR" sz="1400" dirty="0">
              <a:solidFill>
                <a:srgbClr val="DD4758"/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a-DK" altLang="fr-FR" sz="1400" dirty="0">
                <a:solidFill>
                  <a:srgbClr val="FF0000"/>
                </a:solidFill>
              </a:rPr>
              <a:t>Blødkogning af æg </a:t>
            </a:r>
            <a:r>
              <a:rPr lang="da-DK" altLang="fr-FR" sz="1400" dirty="0">
                <a:solidFill>
                  <a:schemeClr val="accent1"/>
                </a:solidFill>
              </a:rPr>
              <a:t>(flydende blomme) slår ikke </a:t>
            </a:r>
            <a:r>
              <a:rPr lang="da-DK" altLang="fr-FR" sz="1400" i="1" dirty="0">
                <a:solidFill>
                  <a:schemeClr val="accent1"/>
                </a:solidFill>
              </a:rPr>
              <a:t>Salmonella</a:t>
            </a:r>
            <a:r>
              <a:rPr lang="da-DK" altLang="fr-FR" sz="1400" dirty="0">
                <a:solidFill>
                  <a:schemeClr val="accent1"/>
                </a:solidFill>
              </a:rPr>
              <a:t> ihjel</a:t>
            </a:r>
            <a:r>
              <a:rPr lang="en-GB" altLang="fr-FR" sz="1400" dirty="0">
                <a:solidFill>
                  <a:schemeClr val="accent1"/>
                </a:solidFill>
              </a:rPr>
              <a:t>.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fr-FR" altLang="fr-FR" sz="1400" dirty="0">
              <a:solidFill>
                <a:schemeClr val="accent1"/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altLang="fr-FR" sz="1400" dirty="0" err="1">
                <a:solidFill>
                  <a:srgbClr val="00707C"/>
                </a:solidFill>
              </a:rPr>
              <a:t>Brug</a:t>
            </a:r>
            <a:r>
              <a:rPr lang="en-GB" altLang="fr-FR" sz="1400" dirty="0">
                <a:solidFill>
                  <a:srgbClr val="00707C"/>
                </a:solidFill>
              </a:rPr>
              <a:t> </a:t>
            </a:r>
            <a:r>
              <a:rPr lang="en-GB" altLang="fr-FR" sz="1400" dirty="0" err="1">
                <a:solidFill>
                  <a:srgbClr val="00707C"/>
                </a:solidFill>
              </a:rPr>
              <a:t>kun</a:t>
            </a:r>
            <a:r>
              <a:rPr lang="en-GB" altLang="fr-FR" sz="1400" dirty="0">
                <a:solidFill>
                  <a:srgbClr val="00707C"/>
                </a:solidFill>
              </a:rPr>
              <a:t> </a:t>
            </a:r>
            <a:r>
              <a:rPr lang="en-GB" altLang="fr-FR" sz="1400" dirty="0" err="1">
                <a:solidFill>
                  <a:srgbClr val="00707C"/>
                </a:solidFill>
              </a:rPr>
              <a:t>salmonellafri</a:t>
            </a:r>
            <a:r>
              <a:rPr lang="en-GB" altLang="fr-FR" sz="1400" dirty="0">
                <a:solidFill>
                  <a:srgbClr val="00707C"/>
                </a:solidFill>
              </a:rPr>
              <a:t> </a:t>
            </a:r>
            <a:r>
              <a:rPr lang="en-GB" altLang="fr-FR" sz="1400" dirty="0" err="1">
                <a:solidFill>
                  <a:srgbClr val="00707C"/>
                </a:solidFill>
              </a:rPr>
              <a:t>æg</a:t>
            </a:r>
            <a:r>
              <a:rPr lang="en-GB" altLang="fr-FR" sz="1400" dirty="0">
                <a:solidFill>
                  <a:srgbClr val="00707C"/>
                </a:solidFill>
              </a:rPr>
              <a:t> </a:t>
            </a:r>
            <a:r>
              <a:rPr lang="en-GB" altLang="fr-FR" sz="1400" dirty="0" err="1">
                <a:solidFill>
                  <a:srgbClr val="00707C"/>
                </a:solidFill>
              </a:rPr>
              <a:t>eller</a:t>
            </a:r>
            <a:r>
              <a:rPr lang="en-GB" altLang="fr-FR" sz="1400" dirty="0">
                <a:solidFill>
                  <a:srgbClr val="00707C"/>
                </a:solidFill>
              </a:rPr>
              <a:t> </a:t>
            </a:r>
            <a:r>
              <a:rPr lang="en-GB" altLang="fr-FR" sz="1400" dirty="0" err="1">
                <a:solidFill>
                  <a:srgbClr val="00707C"/>
                </a:solidFill>
              </a:rPr>
              <a:t>pasteuriserede</a:t>
            </a:r>
            <a:r>
              <a:rPr lang="en-GB" altLang="fr-FR" sz="1400" dirty="0">
                <a:solidFill>
                  <a:srgbClr val="00707C"/>
                </a:solidFill>
              </a:rPr>
              <a:t> </a:t>
            </a:r>
            <a:r>
              <a:rPr lang="en-GB" altLang="fr-FR" sz="1400" dirty="0" err="1">
                <a:solidFill>
                  <a:srgbClr val="00707C"/>
                </a:solidFill>
              </a:rPr>
              <a:t>æg</a:t>
            </a:r>
            <a:r>
              <a:rPr lang="en-GB" altLang="fr-FR" sz="1400" dirty="0">
                <a:solidFill>
                  <a:srgbClr val="00707C"/>
                </a:solidFill>
              </a:rPr>
              <a:t> </a:t>
            </a:r>
            <a:r>
              <a:rPr lang="en-GB" altLang="fr-FR" sz="1400" dirty="0" err="1">
                <a:solidFill>
                  <a:srgbClr val="00707C"/>
                </a:solidFill>
              </a:rPr>
              <a:t>til</a:t>
            </a:r>
            <a:r>
              <a:rPr lang="en-GB" altLang="fr-FR" sz="1400" dirty="0">
                <a:solidFill>
                  <a:srgbClr val="00707C"/>
                </a:solidFill>
              </a:rPr>
              <a:t> </a:t>
            </a:r>
            <a:r>
              <a:rPr lang="en-GB" altLang="fr-FR" sz="1400" dirty="0" err="1">
                <a:solidFill>
                  <a:srgbClr val="00707C"/>
                </a:solidFill>
              </a:rPr>
              <a:t>retter</a:t>
            </a:r>
            <a:r>
              <a:rPr lang="en-GB" altLang="fr-FR" sz="1400" dirty="0">
                <a:solidFill>
                  <a:srgbClr val="00707C"/>
                </a:solidFill>
              </a:rPr>
              <a:t> med </a:t>
            </a:r>
            <a:r>
              <a:rPr lang="en-GB" altLang="fr-FR" sz="1400" dirty="0" err="1">
                <a:solidFill>
                  <a:srgbClr val="00707C"/>
                </a:solidFill>
              </a:rPr>
              <a:t>rå</a:t>
            </a:r>
            <a:r>
              <a:rPr lang="en-GB" altLang="fr-FR" sz="1400" dirty="0">
                <a:solidFill>
                  <a:srgbClr val="00707C"/>
                </a:solidFill>
              </a:rPr>
              <a:t> </a:t>
            </a:r>
            <a:r>
              <a:rPr lang="en-GB" altLang="fr-FR" sz="1400" dirty="0" err="1">
                <a:solidFill>
                  <a:srgbClr val="00707C"/>
                </a:solidFill>
              </a:rPr>
              <a:t>æg</a:t>
            </a:r>
            <a:r>
              <a:rPr lang="en-GB" altLang="fr-FR" sz="1400" dirty="0">
                <a:solidFill>
                  <a:srgbClr val="00707C"/>
                </a:solidFill>
              </a:rPr>
              <a:t> (</a:t>
            </a:r>
            <a:r>
              <a:rPr lang="en-GB" altLang="fr-FR" sz="1400" dirty="0" err="1">
                <a:solidFill>
                  <a:srgbClr val="00707C"/>
                </a:solidFill>
              </a:rPr>
              <a:t>fx</a:t>
            </a:r>
            <a:r>
              <a:rPr lang="en-GB" altLang="fr-FR" sz="1400" dirty="0">
                <a:solidFill>
                  <a:srgbClr val="00707C"/>
                </a:solidFill>
              </a:rPr>
              <a:t> mayonnaise) </a:t>
            </a:r>
            <a:r>
              <a:rPr lang="en-GB" altLang="fr-FR" sz="1400" dirty="0" err="1">
                <a:solidFill>
                  <a:srgbClr val="00707C"/>
                </a:solidFill>
              </a:rPr>
              <a:t>eller</a:t>
            </a:r>
            <a:r>
              <a:rPr lang="en-GB" altLang="fr-FR" sz="1400" dirty="0">
                <a:solidFill>
                  <a:srgbClr val="00707C"/>
                </a:solidFill>
              </a:rPr>
              <a:t> </a:t>
            </a:r>
            <a:r>
              <a:rPr lang="en-GB" altLang="fr-FR" sz="1400" dirty="0" err="1">
                <a:solidFill>
                  <a:srgbClr val="00707C"/>
                </a:solidFill>
              </a:rPr>
              <a:t>til</a:t>
            </a:r>
            <a:r>
              <a:rPr lang="en-GB" altLang="fr-FR" sz="1400" dirty="0">
                <a:solidFill>
                  <a:srgbClr val="00707C"/>
                </a:solidFill>
              </a:rPr>
              <a:t> </a:t>
            </a:r>
            <a:r>
              <a:rPr lang="en-GB" altLang="fr-FR" sz="1400" dirty="0" err="1">
                <a:solidFill>
                  <a:srgbClr val="00707C"/>
                </a:solidFill>
              </a:rPr>
              <a:t>fx</a:t>
            </a:r>
            <a:r>
              <a:rPr lang="en-GB" altLang="fr-FR" sz="1400" dirty="0">
                <a:solidFill>
                  <a:srgbClr val="00707C"/>
                </a:solidFill>
              </a:rPr>
              <a:t> </a:t>
            </a:r>
            <a:r>
              <a:rPr lang="en-GB" altLang="fr-FR" sz="1400" dirty="0" err="1">
                <a:solidFill>
                  <a:srgbClr val="00707C"/>
                </a:solidFill>
              </a:rPr>
              <a:t>spejlæg</a:t>
            </a:r>
            <a:r>
              <a:rPr lang="en-GB" altLang="fr-FR" sz="1400" dirty="0">
                <a:solidFill>
                  <a:srgbClr val="00707C"/>
                </a:solidFill>
              </a:rPr>
              <a:t>, </a:t>
            </a:r>
            <a:r>
              <a:rPr lang="en-GB" altLang="fr-FR" sz="1400" dirty="0" err="1">
                <a:solidFill>
                  <a:srgbClr val="00707C"/>
                </a:solidFill>
              </a:rPr>
              <a:t>røræg</a:t>
            </a:r>
            <a:r>
              <a:rPr lang="en-GB" altLang="fr-FR" sz="1400" dirty="0">
                <a:solidFill>
                  <a:srgbClr val="00707C"/>
                </a:solidFill>
              </a:rPr>
              <a:t> </a:t>
            </a:r>
            <a:r>
              <a:rPr lang="en-GB" altLang="fr-FR" sz="1400" dirty="0" err="1">
                <a:solidFill>
                  <a:srgbClr val="00707C"/>
                </a:solidFill>
              </a:rPr>
              <a:t>eller</a:t>
            </a:r>
            <a:r>
              <a:rPr lang="en-GB" altLang="fr-FR" sz="1400" dirty="0">
                <a:solidFill>
                  <a:srgbClr val="00707C"/>
                </a:solidFill>
              </a:rPr>
              <a:t> </a:t>
            </a:r>
            <a:r>
              <a:rPr lang="en-GB" altLang="fr-FR" sz="1400" dirty="0" err="1">
                <a:solidFill>
                  <a:srgbClr val="00707C"/>
                </a:solidFill>
              </a:rPr>
              <a:t>omeletter</a:t>
            </a:r>
            <a:r>
              <a:rPr lang="en-GB" altLang="fr-FR" sz="1400" dirty="0">
                <a:solidFill>
                  <a:srgbClr val="00707C"/>
                </a:solidFill>
              </a:rPr>
              <a:t>.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fr-FR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a-DK" altLang="fr-FR" sz="1400" dirty="0">
                <a:solidFill>
                  <a:srgbClr val="00707C"/>
                </a:solidFill>
              </a:rPr>
              <a:t>Læs mere om metoder; Hvordan man pasteuriserer æg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GB" altLang="fr-FR" sz="1400" dirty="0">
              <a:solidFill>
                <a:schemeClr val="accent1"/>
              </a:solidFill>
            </a:endParaRPr>
          </a:p>
          <a:p>
            <a:pPr lvl="1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altLang="fr-FR" sz="1400" dirty="0">
                <a:solidFill>
                  <a:srgbClr val="FF0000"/>
                </a:solidFill>
              </a:rPr>
              <a:t>Private </a:t>
            </a:r>
            <a:r>
              <a:rPr lang="en-US" altLang="fr-FR" sz="1400" dirty="0" err="1">
                <a:solidFill>
                  <a:srgbClr val="FF0000"/>
                </a:solidFill>
              </a:rPr>
              <a:t>hønsegårde</a:t>
            </a:r>
            <a:r>
              <a:rPr lang="en-US" altLang="fr-FR" sz="1400" dirty="0">
                <a:solidFill>
                  <a:srgbClr val="FF0000"/>
                </a:solidFill>
              </a:rPr>
              <a:t> </a:t>
            </a:r>
            <a:r>
              <a:rPr lang="en-US" altLang="fr-FR" sz="1400" dirty="0" err="1">
                <a:solidFill>
                  <a:schemeClr val="accent1"/>
                </a:solidFill>
              </a:rPr>
              <a:t>bliver</a:t>
            </a:r>
            <a:r>
              <a:rPr lang="en-US" altLang="fr-FR" sz="1400" dirty="0">
                <a:solidFill>
                  <a:schemeClr val="accent1"/>
                </a:solidFill>
              </a:rPr>
              <a:t> </a:t>
            </a:r>
            <a:r>
              <a:rPr lang="en-US" altLang="fr-FR" sz="1400" dirty="0" err="1">
                <a:solidFill>
                  <a:schemeClr val="accent1"/>
                </a:solidFill>
              </a:rPr>
              <a:t>ikke</a:t>
            </a:r>
            <a:r>
              <a:rPr lang="en-US" altLang="fr-FR" sz="1400" dirty="0">
                <a:solidFill>
                  <a:schemeClr val="accent1"/>
                </a:solidFill>
              </a:rPr>
              <a:t> </a:t>
            </a:r>
            <a:r>
              <a:rPr lang="en-US" altLang="fr-FR" sz="1400" dirty="0" err="1">
                <a:solidFill>
                  <a:schemeClr val="accent1"/>
                </a:solidFill>
              </a:rPr>
              <a:t>kontrolleret</a:t>
            </a:r>
            <a:r>
              <a:rPr lang="en-US" altLang="fr-FR" sz="1400" dirty="0">
                <a:solidFill>
                  <a:schemeClr val="accent1"/>
                </a:solidFill>
              </a:rPr>
              <a:t> for salmonella </a:t>
            </a:r>
            <a:r>
              <a:rPr lang="en-US" altLang="fr-FR" sz="1400" dirty="0" err="1">
                <a:solidFill>
                  <a:schemeClr val="accent1"/>
                </a:solidFill>
              </a:rPr>
              <a:t>som</a:t>
            </a:r>
            <a:r>
              <a:rPr lang="en-US" altLang="fr-FR" sz="1400" dirty="0">
                <a:solidFill>
                  <a:schemeClr val="accent1"/>
                </a:solidFill>
              </a:rPr>
              <a:t> </a:t>
            </a:r>
            <a:r>
              <a:rPr lang="en-US" altLang="fr-FR" sz="1400" dirty="0" err="1">
                <a:solidFill>
                  <a:schemeClr val="accent1"/>
                </a:solidFill>
              </a:rPr>
              <a:t>høns</a:t>
            </a:r>
            <a:r>
              <a:rPr lang="en-US" altLang="fr-FR" sz="1400" dirty="0">
                <a:solidFill>
                  <a:schemeClr val="accent1"/>
                </a:solidFill>
              </a:rPr>
              <a:t> </a:t>
            </a:r>
            <a:r>
              <a:rPr lang="en-US" altLang="fr-FR" sz="1400" dirty="0" err="1">
                <a:solidFill>
                  <a:schemeClr val="accent1"/>
                </a:solidFill>
              </a:rPr>
              <a:t>fra</a:t>
            </a:r>
            <a:r>
              <a:rPr lang="en-US" altLang="fr-FR" sz="1400" dirty="0">
                <a:solidFill>
                  <a:schemeClr val="accent1"/>
                </a:solidFill>
              </a:rPr>
              <a:t> </a:t>
            </a:r>
            <a:r>
              <a:rPr lang="en-US" altLang="fr-FR" sz="1400" dirty="0" err="1">
                <a:solidFill>
                  <a:schemeClr val="accent1"/>
                </a:solidFill>
              </a:rPr>
              <a:t>kommercielle</a:t>
            </a:r>
            <a:r>
              <a:rPr lang="en-US" altLang="fr-FR" sz="1400" dirty="0">
                <a:solidFill>
                  <a:schemeClr val="accent1"/>
                </a:solidFill>
              </a:rPr>
              <a:t> </a:t>
            </a:r>
            <a:r>
              <a:rPr lang="en-US" altLang="fr-FR" sz="1400" dirty="0" err="1">
                <a:solidFill>
                  <a:schemeClr val="accent1"/>
                </a:solidFill>
              </a:rPr>
              <a:t>gårde</a:t>
            </a:r>
            <a:r>
              <a:rPr lang="en-US" altLang="fr-FR" sz="1400" dirty="0">
                <a:solidFill>
                  <a:schemeClr val="accent1"/>
                </a:solidFill>
              </a:rPr>
              <a:t>. </a:t>
            </a:r>
            <a:r>
              <a:rPr lang="en-US" altLang="fr-FR" sz="1400" dirty="0" err="1">
                <a:solidFill>
                  <a:schemeClr val="accent1"/>
                </a:solidFill>
              </a:rPr>
              <a:t>Æg</a:t>
            </a:r>
            <a:r>
              <a:rPr lang="en-US" altLang="fr-FR" sz="1400" dirty="0">
                <a:solidFill>
                  <a:schemeClr val="accent1"/>
                </a:solidFill>
              </a:rPr>
              <a:t> </a:t>
            </a:r>
            <a:r>
              <a:rPr lang="en-US" altLang="fr-FR" sz="1400" dirty="0" err="1">
                <a:solidFill>
                  <a:schemeClr val="accent1"/>
                </a:solidFill>
              </a:rPr>
              <a:t>fra</a:t>
            </a:r>
            <a:r>
              <a:rPr lang="en-US" altLang="fr-FR" sz="1400" dirty="0">
                <a:solidFill>
                  <a:schemeClr val="accent1"/>
                </a:solidFill>
              </a:rPr>
              <a:t> </a:t>
            </a:r>
            <a:r>
              <a:rPr lang="en-US" altLang="fr-FR" sz="1400" dirty="0" err="1">
                <a:solidFill>
                  <a:schemeClr val="accent1"/>
                </a:solidFill>
              </a:rPr>
              <a:t>disse</a:t>
            </a:r>
            <a:r>
              <a:rPr lang="en-US" altLang="fr-FR" sz="1400" dirty="0">
                <a:solidFill>
                  <a:schemeClr val="accent1"/>
                </a:solidFill>
              </a:rPr>
              <a:t> har </a:t>
            </a:r>
            <a:r>
              <a:rPr lang="en-US" altLang="fr-FR" sz="1400" dirty="0" err="1">
                <a:solidFill>
                  <a:schemeClr val="accent1"/>
                </a:solidFill>
              </a:rPr>
              <a:t>derfor</a:t>
            </a:r>
            <a:r>
              <a:rPr lang="en-US" altLang="fr-FR" sz="1400" dirty="0">
                <a:solidFill>
                  <a:srgbClr val="FF0000"/>
                </a:solidFill>
              </a:rPr>
              <a:t> </a:t>
            </a:r>
            <a:r>
              <a:rPr lang="en-US" altLang="fr-FR" sz="1400" dirty="0" err="1">
                <a:solidFill>
                  <a:srgbClr val="FF0000"/>
                </a:solidFill>
              </a:rPr>
              <a:t>risiko</a:t>
            </a:r>
            <a:r>
              <a:rPr lang="en-US" altLang="fr-FR" sz="1400" dirty="0">
                <a:solidFill>
                  <a:srgbClr val="FF0000"/>
                </a:solidFill>
              </a:rPr>
              <a:t> </a:t>
            </a:r>
            <a:r>
              <a:rPr lang="en-US" altLang="fr-FR" sz="1400" dirty="0">
                <a:solidFill>
                  <a:schemeClr val="accent1"/>
                </a:solidFill>
              </a:rPr>
              <a:t>for </a:t>
            </a:r>
            <a:r>
              <a:rPr lang="en-US" altLang="fr-FR" sz="1400" dirty="0" err="1">
                <a:solidFill>
                  <a:schemeClr val="accent1"/>
                </a:solidFill>
              </a:rPr>
              <a:t>forurening</a:t>
            </a:r>
            <a:r>
              <a:rPr lang="en-US" altLang="fr-FR" sz="1400" dirty="0">
                <a:solidFill>
                  <a:schemeClr val="accent1"/>
                </a:solidFill>
              </a:rPr>
              <a:t> med </a:t>
            </a:r>
            <a:r>
              <a:rPr lang="en-US" altLang="fr-FR" sz="1400" i="1" dirty="0">
                <a:solidFill>
                  <a:schemeClr val="accent1"/>
                </a:solidFill>
              </a:rPr>
              <a:t>Salmonella</a:t>
            </a:r>
          </a:p>
          <a:p>
            <a:pPr lvl="3" eaLnBrk="1" hangingPunct="1"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fr-FR" altLang="fr-FR" sz="1400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E30512-C643-42CE-AF14-7D2BBE068E25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CEF3C85-E41D-4E94-9C75-5F170DCF3605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6870" name="Image 18">
            <a:extLst>
              <a:ext uri="{FF2B5EF4-FFF2-40B4-BE49-F238E27FC236}">
                <a16:creationId xmlns:a16="http://schemas.microsoft.com/office/drawing/2014/main" id="{65043DB5-A8BD-4619-A307-40DE66BE2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88" y="41275"/>
            <a:ext cx="14795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Image 2">
            <a:extLst>
              <a:ext uri="{FF2B5EF4-FFF2-40B4-BE49-F238E27FC236}">
                <a16:creationId xmlns:a16="http://schemas.microsoft.com/office/drawing/2014/main" id="{77DF341C-5C32-41DC-A510-249A8DFFD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5" y="3043238"/>
            <a:ext cx="223202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2" name="Groupe 27">
            <a:extLst>
              <a:ext uri="{FF2B5EF4-FFF2-40B4-BE49-F238E27FC236}">
                <a16:creationId xmlns:a16="http://schemas.microsoft.com/office/drawing/2014/main" id="{940FF39A-8250-4812-B2D4-09122C9A4D09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6877" name="Groupe 17">
              <a:extLst>
                <a:ext uri="{FF2B5EF4-FFF2-40B4-BE49-F238E27FC236}">
                  <a16:creationId xmlns:a16="http://schemas.microsoft.com/office/drawing/2014/main" id="{6A28ABA5-DF6B-4F3A-949F-4C995C2203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6879" name="ZoneTexte 18">
                <a:extLst>
                  <a:ext uri="{FF2B5EF4-FFF2-40B4-BE49-F238E27FC236}">
                    <a16:creationId xmlns:a16="http://schemas.microsoft.com/office/drawing/2014/main" id="{61ACF3AF-CDAF-4A78-86BD-158805FE81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6880" name="ZoneTexte 19">
                <a:extLst>
                  <a:ext uri="{FF2B5EF4-FFF2-40B4-BE49-F238E27FC236}">
                    <a16:creationId xmlns:a16="http://schemas.microsoft.com/office/drawing/2014/main" id="{EA0E3231-1256-4E52-9CA0-17AFFB8D24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A87DD00-2142-4CEC-8763-3B18EABBC459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Bouton d’action : vide 27">
                <a:hlinkClick r:id="rId4" action="ppaction://hlinksldjump" highlightClick="1"/>
                <a:extLst>
                  <a:ext uri="{FF2B5EF4-FFF2-40B4-BE49-F238E27FC236}">
                    <a16:creationId xmlns:a16="http://schemas.microsoft.com/office/drawing/2014/main" id="{EA89BE18-CE9C-46BB-B840-702EC920BC62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pic>
            <p:nvPicPr>
              <p:cNvPr id="36883" name="Image 25">
                <a:extLst>
                  <a:ext uri="{FF2B5EF4-FFF2-40B4-BE49-F238E27FC236}">
                    <a16:creationId xmlns:a16="http://schemas.microsoft.com/office/drawing/2014/main" id="{00FEB824-D977-4F0A-AA5F-035093137F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" name="Bouton d’action : vide 22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FBA0106E-C4F0-4641-87FA-B7A94522F25A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&lt;</a:t>
              </a:r>
            </a:p>
          </p:txBody>
        </p:sp>
      </p:grpSp>
      <p:sp>
        <p:nvSpPr>
          <p:cNvPr id="36873" name="ZoneTexte 22">
            <a:extLst>
              <a:ext uri="{FF2B5EF4-FFF2-40B4-BE49-F238E27FC236}">
                <a16:creationId xmlns:a16="http://schemas.microsoft.com/office/drawing/2014/main" id="{C189316C-960E-45AF-8794-F02A6546C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3925" y="6143625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1200">
                <a:solidFill>
                  <a:schemeClr val="bg1"/>
                </a:solidFill>
              </a:rPr>
              <a:t>Forrige</a:t>
            </a:r>
          </a:p>
        </p:txBody>
      </p:sp>
      <p:sp>
        <p:nvSpPr>
          <p:cNvPr id="36874" name="ZoneTexte 22">
            <a:extLst>
              <a:ext uri="{FF2B5EF4-FFF2-40B4-BE49-F238E27FC236}">
                <a16:creationId xmlns:a16="http://schemas.microsoft.com/office/drawing/2014/main" id="{AB25D096-0BDF-4B2C-8CD4-CC2130161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132513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pic>
        <p:nvPicPr>
          <p:cNvPr id="36875" name="Image 19">
            <a:extLst>
              <a:ext uri="{FF2B5EF4-FFF2-40B4-BE49-F238E27FC236}">
                <a16:creationId xmlns:a16="http://schemas.microsoft.com/office/drawing/2014/main" id="{231402FE-ECC2-4E9E-BA70-9098A18E1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1174C12-F1E5-4630-9C0F-E78C14CA6768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7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2" name="Bouton d’action : vide 21">
            <a:hlinkClick r:id="rId8" highlightClick="1"/>
            <a:extLst>
              <a:ext uri="{FF2B5EF4-FFF2-40B4-BE49-F238E27FC236}">
                <a16:creationId xmlns:a16="http://schemas.microsoft.com/office/drawing/2014/main" id="{D0151E95-22B9-4E2F-9E2B-B5CB819C981C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4B726FD-0515-4F6D-80BD-49C58EA354DD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D1E80E6-A2A8-47B5-BDA7-B50DEB1A1B93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892" name="ZoneTexte 28">
            <a:extLst>
              <a:ext uri="{FF2B5EF4-FFF2-40B4-BE49-F238E27FC236}">
                <a16:creationId xmlns:a16="http://schemas.microsoft.com/office/drawing/2014/main" id="{D0719E53-9DA7-468B-BE2C-A2A66C546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-93663"/>
            <a:ext cx="9115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Mobiltelefoner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7893" name="Groupe 17">
            <a:extLst>
              <a:ext uri="{FF2B5EF4-FFF2-40B4-BE49-F238E27FC236}">
                <a16:creationId xmlns:a16="http://schemas.microsoft.com/office/drawing/2014/main" id="{C5FC46CA-9262-4111-98C5-9D88751D6125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37902" name="ZoneTexte 18">
              <a:extLst>
                <a:ext uri="{FF2B5EF4-FFF2-40B4-BE49-F238E27FC236}">
                  <a16:creationId xmlns:a16="http://schemas.microsoft.com/office/drawing/2014/main" id="{55BF617B-4C4B-4B36-9741-DEAC945B4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37903" name="ZoneTexte 19">
              <a:extLst>
                <a:ext uri="{FF2B5EF4-FFF2-40B4-BE49-F238E27FC236}">
                  <a16:creationId xmlns:a16="http://schemas.microsoft.com/office/drawing/2014/main" id="{EA4C5368-0330-4F6D-960E-0083797FB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E96D1ED-9383-4AFD-B7E5-E73863C48A34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4" name="Bouton d’action : vide 33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BDB7C975-A8CA-45BC-ABD4-0991687FC236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X</a:t>
              </a:r>
            </a:p>
          </p:txBody>
        </p:sp>
        <p:pic>
          <p:nvPicPr>
            <p:cNvPr id="37906" name="Image 25">
              <a:extLst>
                <a:ext uri="{FF2B5EF4-FFF2-40B4-BE49-F238E27FC236}">
                  <a16:creationId xmlns:a16="http://schemas.microsoft.com/office/drawing/2014/main" id="{3D81AF5A-9019-49DE-B1E1-F75A72E3A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F6FD487-339D-45B3-AD2A-B7AF12B70DE0}"/>
              </a:ext>
            </a:extLst>
          </p:cNvPr>
          <p:cNvSpPr/>
          <p:nvPr/>
        </p:nvSpPr>
        <p:spPr>
          <a:xfrm>
            <a:off x="3176588" y="696913"/>
            <a:ext cx="8936037" cy="224631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400" err="1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Mobiltelefoner</a:t>
            </a:r>
            <a:r>
              <a:rPr lang="en-US" sz="14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 er </a:t>
            </a:r>
            <a:r>
              <a:rPr lang="en-US" sz="1400" err="1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blevet</a:t>
            </a:r>
            <a:r>
              <a:rPr lang="en-US" sz="14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400" err="1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undersøgt</a:t>
            </a:r>
            <a:r>
              <a:rPr lang="en-US" sz="14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400" err="1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til</a:t>
            </a:r>
            <a:r>
              <a:rPr lang="en-US" sz="14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 reservoir for </a:t>
            </a:r>
            <a:r>
              <a:rPr lang="en-US" sz="1400" err="1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mikroorganismer</a:t>
            </a:r>
            <a:r>
              <a:rPr lang="en-US" sz="14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 (1, 2, 3, 4 5, 6) </a:t>
            </a:r>
            <a:r>
              <a:rPr lang="en-US" sz="1400" err="1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og</a:t>
            </a:r>
            <a:r>
              <a:rPr lang="en-US" sz="14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400" err="1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kan</a:t>
            </a:r>
            <a:r>
              <a:rPr lang="en-US" sz="14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endParaRPr lang="en-US">
              <a:solidFill>
                <a:schemeClr val="accent1"/>
              </a:solidFill>
              <a:latin typeface="Microsoft Sans Serif"/>
              <a:ea typeface="Microsoft Sans Serif"/>
              <a:cs typeface="Microsoft Sans Serif"/>
            </a:endParaRPr>
          </a:p>
          <a:p>
            <a:pPr>
              <a:buClr>
                <a:schemeClr val="accent1"/>
              </a:buClr>
              <a:defRPr/>
            </a:pPr>
            <a:r>
              <a:rPr lang="en-US" sz="140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sprede</a:t>
            </a:r>
            <a:r>
              <a:rPr lang="en-US" sz="14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400" err="1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infektionssygdomme</a:t>
            </a:r>
            <a:r>
              <a:rPr lang="en-US" sz="14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400" err="1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pga</a:t>
            </a:r>
            <a:r>
              <a:rPr lang="en-US" sz="14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. den </a:t>
            </a:r>
            <a:r>
              <a:rPr lang="en-US" sz="1400" err="1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hyppige</a:t>
            </a:r>
            <a:r>
              <a:rPr lang="en-US" sz="14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400" err="1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kontakt</a:t>
            </a:r>
            <a:r>
              <a:rPr lang="en-US" sz="14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400" err="1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til</a:t>
            </a:r>
            <a:r>
              <a:rPr lang="en-US" sz="14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400" err="1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hænder</a:t>
            </a:r>
            <a:r>
              <a:rPr lang="en-US" sz="1400" i="1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  <a:endParaRPr lang="en-US">
              <a:solidFill>
                <a:schemeClr val="accent1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fr-FR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da-DK" sz="1400" dirty="0" err="1">
                <a:solidFill>
                  <a:schemeClr val="accent1"/>
                </a:solidFill>
              </a:rPr>
              <a:t>Ilusanya</a:t>
            </a:r>
            <a:r>
              <a:rPr lang="da-DK" sz="1400" dirty="0">
                <a:solidFill>
                  <a:schemeClr val="accent1"/>
                </a:solidFill>
              </a:rPr>
              <a:t> et al. (7) bekræftede, at overførsel via hænder til fødevarer fra </a:t>
            </a:r>
            <a:r>
              <a:rPr lang="da-DK" sz="1400" dirty="0">
                <a:solidFill>
                  <a:srgbClr val="FF0000"/>
                </a:solidFill>
              </a:rPr>
              <a:t>en forurenet mobiltelefon kan forurene maden </a:t>
            </a:r>
            <a:r>
              <a:rPr lang="da-DK" sz="1400" dirty="0">
                <a:solidFill>
                  <a:schemeClr val="accent1"/>
                </a:solidFill>
              </a:rPr>
              <a:t>og medføre infektion</a:t>
            </a:r>
            <a:r>
              <a:rPr lang="en-US" sz="1400" dirty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US" sz="1400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 err="1">
                <a:solidFill>
                  <a:srgbClr val="FF0000"/>
                </a:solidFill>
              </a:rPr>
              <a:t>Hvordan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kan</a:t>
            </a:r>
            <a:r>
              <a:rPr lang="en-US" sz="1400" dirty="0">
                <a:solidFill>
                  <a:srgbClr val="FF0000"/>
                </a:solidFill>
              </a:rPr>
              <a:t> det </a:t>
            </a:r>
            <a:r>
              <a:rPr lang="en-US" sz="1400" dirty="0" err="1">
                <a:solidFill>
                  <a:srgbClr val="FF0000"/>
                </a:solidFill>
              </a:rPr>
              <a:t>undgås</a:t>
            </a:r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marL="514350" lvl="1" indent="-285750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accent1"/>
                </a:solidFill>
              </a:rPr>
              <a:t>Under </a:t>
            </a:r>
            <a:r>
              <a:rPr lang="en-US" sz="1400" dirty="0" err="1">
                <a:solidFill>
                  <a:schemeClr val="accent1"/>
                </a:solidFill>
              </a:rPr>
              <a:t>madlavning</a:t>
            </a:r>
            <a:r>
              <a:rPr lang="en-US" sz="1400" dirty="0">
                <a:solidFill>
                  <a:schemeClr val="accent1"/>
                </a:solidFill>
              </a:rPr>
              <a:t>, husk at </a:t>
            </a:r>
            <a:r>
              <a:rPr lang="en-US" sz="1400" dirty="0" err="1">
                <a:solidFill>
                  <a:srgbClr val="FF0000"/>
                </a:solidFill>
              </a:rPr>
              <a:t>vaske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hænder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hver</a:t>
            </a:r>
            <a:r>
              <a:rPr lang="en-US" sz="1400" dirty="0">
                <a:solidFill>
                  <a:schemeClr val="accent1"/>
                </a:solidFill>
              </a:rPr>
              <a:t> gang du </a:t>
            </a:r>
            <a:r>
              <a:rPr lang="en-US" sz="1400" dirty="0" err="1">
                <a:solidFill>
                  <a:schemeClr val="accent1"/>
                </a:solidFill>
              </a:rPr>
              <a:t>rører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en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mobiltelefon</a:t>
            </a:r>
            <a:r>
              <a:rPr lang="en-US" sz="1400" dirty="0">
                <a:solidFill>
                  <a:schemeClr val="accent1"/>
                </a:solidFill>
              </a:rPr>
              <a:t>, tablet </a:t>
            </a:r>
            <a:r>
              <a:rPr lang="en-US" sz="1400" dirty="0" err="1">
                <a:solidFill>
                  <a:schemeClr val="accent1"/>
                </a:solidFill>
              </a:rPr>
              <a:t>eller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lignende</a:t>
            </a:r>
            <a:r>
              <a:rPr lang="en-US" sz="1400" dirty="0">
                <a:solidFill>
                  <a:schemeClr val="accent1"/>
                </a:solidFill>
              </a:rPr>
              <a:t>.</a:t>
            </a:r>
          </a:p>
          <a:p>
            <a:pPr marL="514350" lvl="1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 err="1">
                <a:solidFill>
                  <a:srgbClr val="FF0000"/>
                </a:solidFill>
              </a:rPr>
              <a:t>Rengør</a:t>
            </a:r>
            <a:r>
              <a:rPr lang="en-US" sz="1400" dirty="0">
                <a:solidFill>
                  <a:srgbClr val="FF0000"/>
                </a:solidFill>
              </a:rPr>
              <a:t> din </a:t>
            </a:r>
            <a:r>
              <a:rPr lang="en-US" sz="1400" dirty="0" err="1">
                <a:solidFill>
                  <a:srgbClr val="FF0000"/>
                </a:solidFill>
              </a:rPr>
              <a:t>telefon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hyppigt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(</a:t>
            </a:r>
            <a:r>
              <a:rPr lang="en-US" sz="1400" dirty="0" err="1">
                <a:solidFill>
                  <a:schemeClr val="accent1"/>
                </a:solidFill>
              </a:rPr>
              <a:t>følg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producentens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anbefalinger</a:t>
            </a:r>
            <a:r>
              <a:rPr lang="en-US" sz="1400" dirty="0">
                <a:solidFill>
                  <a:schemeClr val="accent1"/>
                </a:solidFill>
              </a:rPr>
              <a:t>).</a:t>
            </a:r>
            <a:endParaRPr lang="fr-FR" sz="1400" dirty="0">
              <a:solidFill>
                <a:schemeClr val="accent1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7895" name="ZoneTexte 1">
            <a:extLst>
              <a:ext uri="{FF2B5EF4-FFF2-40B4-BE49-F238E27FC236}">
                <a16:creationId xmlns:a16="http://schemas.microsoft.com/office/drawing/2014/main" id="{D9452368-10D1-4924-97C5-5C807613D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3735388"/>
            <a:ext cx="87979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000" u="sng">
                <a:solidFill>
                  <a:schemeClr val="accent1"/>
                </a:solidFill>
              </a:rPr>
              <a:t>Referencer</a:t>
            </a:r>
            <a:r>
              <a:rPr lang="fr-FR" altLang="fr-FR" sz="1000">
                <a:solidFill>
                  <a:schemeClr val="accent1"/>
                </a:solidFill>
              </a:rPr>
              <a:t>:</a:t>
            </a:r>
          </a:p>
          <a:p>
            <a:r>
              <a:rPr lang="en-US" altLang="fr-FR" sz="1000">
                <a:solidFill>
                  <a:schemeClr val="accent1"/>
                </a:solidFill>
              </a:rPr>
              <a:t>1) The microbial colonisation of mobile phone used by healthcare staffs.Kilic IH, Ozaslan M, Karagoz ID, Zer Y, Davutoglu V</a:t>
            </a:r>
            <a:r>
              <a:rPr lang="fr-FR" altLang="fr-FR" sz="1000">
                <a:solidFill>
                  <a:schemeClr val="accent1"/>
                </a:solidFill>
              </a:rPr>
              <a:t>. </a:t>
            </a:r>
            <a:r>
              <a:rPr lang="en-US" altLang="fr-FR" sz="1000">
                <a:solidFill>
                  <a:schemeClr val="accent1"/>
                </a:solidFill>
              </a:rPr>
              <a:t>Pak J Biol Sci. 2009 Jun 1; 12(11):882-4.</a:t>
            </a:r>
            <a:endParaRPr lang="fr-FR" altLang="fr-FR" sz="1000">
              <a:solidFill>
                <a:schemeClr val="accent1"/>
              </a:solidFill>
            </a:endParaRPr>
          </a:p>
          <a:p>
            <a:r>
              <a:rPr lang="en-US" altLang="fr-FR" sz="1000">
                <a:solidFill>
                  <a:schemeClr val="accent1"/>
                </a:solidFill>
              </a:rPr>
              <a:t>2) Is your phone bugged? The incidence of bacteria known to cause nosocomial infection on healthcare workers' mobile phones.Brady RR, Wasson A, Stirling I, McAllister C, Damani NN</a:t>
            </a:r>
            <a:r>
              <a:rPr lang="fr-FR" altLang="fr-FR" sz="1000">
                <a:solidFill>
                  <a:schemeClr val="accent1"/>
                </a:solidFill>
              </a:rPr>
              <a:t>. </a:t>
            </a:r>
            <a:r>
              <a:rPr lang="en-US" altLang="fr-FR" sz="1000">
                <a:solidFill>
                  <a:schemeClr val="accent1"/>
                </a:solidFill>
              </a:rPr>
              <a:t>J Hosp Infect. 2006 Jan; 62(1):123-5.</a:t>
            </a:r>
            <a:endParaRPr lang="fr-FR" altLang="fr-FR" sz="1000">
              <a:solidFill>
                <a:schemeClr val="accent1"/>
              </a:solidFill>
            </a:endParaRPr>
          </a:p>
          <a:p>
            <a:r>
              <a:rPr lang="en-US" altLang="fr-FR" sz="1000">
                <a:solidFill>
                  <a:schemeClr val="accent1"/>
                </a:solidFill>
              </a:rPr>
              <a:t>3) Degree of Bacterial Contamination of Mobile Phone and Computer Keyboard Surfaces and Efficacy of Disinfection with Chlorhexidine Digluconate and Triclosan to Its Reduction</a:t>
            </a:r>
            <a:r>
              <a:rPr lang="fr-FR" altLang="fr-FR" sz="1000">
                <a:solidFill>
                  <a:schemeClr val="accent1"/>
                </a:solidFill>
              </a:rPr>
              <a:t>. J</a:t>
            </a:r>
            <a:r>
              <a:rPr lang="en-US" altLang="fr-FR" sz="1000">
                <a:solidFill>
                  <a:schemeClr val="accent1"/>
                </a:solidFill>
              </a:rPr>
              <a:t>ana Koscova, Zuzana Hurnikova and Juraj Pistl</a:t>
            </a:r>
            <a:r>
              <a:rPr lang="fr-FR" altLang="fr-FR" sz="1000">
                <a:solidFill>
                  <a:schemeClr val="accent1"/>
                </a:solidFill>
              </a:rPr>
              <a:t>. Int. J. Environ. Res. Public Health 2018, 15(10), 2238.</a:t>
            </a:r>
          </a:p>
          <a:p>
            <a:r>
              <a:rPr lang="en-US" altLang="fr-FR" sz="1000">
                <a:solidFill>
                  <a:schemeClr val="accent1"/>
                </a:solidFill>
              </a:rPr>
              <a:t>4) Are we aware how contaminated our mobile phones with nosocomial pathogens?</a:t>
            </a:r>
            <a:r>
              <a:rPr lang="fr-FR" altLang="fr-FR" sz="1000">
                <a:solidFill>
                  <a:schemeClr val="accent1"/>
                </a:solidFill>
              </a:rPr>
              <a:t> </a:t>
            </a:r>
            <a:r>
              <a:rPr lang="en-US" altLang="fr-FR" sz="1000">
                <a:solidFill>
                  <a:schemeClr val="accent1"/>
                </a:solidFill>
              </a:rPr>
              <a:t>Ulger F, Esen S, Dilek A, Yanik K, Gunaydin M, Leblebicioglu H.Ann Clin Microbiol Antimicrob. 2009 Mar 6;8:7. doi: 10.1186/1476-0711-8-7.</a:t>
            </a:r>
            <a:endParaRPr lang="fr-FR" altLang="fr-FR" sz="1000">
              <a:solidFill>
                <a:schemeClr val="accent1"/>
              </a:solidFill>
            </a:endParaRPr>
          </a:p>
          <a:p>
            <a:r>
              <a:rPr lang="en-US" altLang="fr-FR" sz="1000">
                <a:solidFill>
                  <a:schemeClr val="accent1"/>
                </a:solidFill>
              </a:rPr>
              <a:t>5) The potential role of mobile phones in the spread of bacterial infections. Akinyemi KO, Atapu AD, Adetona OO, Coker AO. J Infect Dev Ctries 3:628-632. </a:t>
            </a:r>
            <a:endParaRPr lang="fr-FR" altLang="fr-FR" sz="1000">
              <a:solidFill>
                <a:schemeClr val="accent1"/>
              </a:solidFill>
            </a:endParaRPr>
          </a:p>
          <a:p>
            <a:r>
              <a:rPr lang="en-US" altLang="fr-FR" sz="1000">
                <a:solidFill>
                  <a:schemeClr val="accent1"/>
                </a:solidFill>
              </a:rPr>
              <a:t>6) The Importance of Mobile Phones in the Possible Transmission of Bacterial Infections in the Community</a:t>
            </a:r>
            <a:r>
              <a:rPr lang="fr-FR" altLang="fr-FR" sz="1000">
                <a:solidFill>
                  <a:schemeClr val="accent1"/>
                </a:solidFill>
              </a:rPr>
              <a:t>. </a:t>
            </a:r>
            <a:r>
              <a:rPr lang="en-US" altLang="fr-FR" sz="1000">
                <a:solidFill>
                  <a:schemeClr val="accent1"/>
                </a:solidFill>
              </a:rPr>
              <a:t>Bhoonderowa, A., Gookool, S. &amp; Biranjia-Hurdoyal, S.D. J Community Health (2014) 39: 965</a:t>
            </a:r>
            <a:r>
              <a:rPr lang="fr-FR" altLang="fr-FR" sz="1000">
                <a:solidFill>
                  <a:schemeClr val="accent1"/>
                </a:solidFill>
              </a:rPr>
              <a:t>.</a:t>
            </a:r>
          </a:p>
          <a:p>
            <a:r>
              <a:rPr lang="fr-FR" altLang="fr-FR" sz="1000">
                <a:solidFill>
                  <a:schemeClr val="accent1"/>
                </a:solidFill>
              </a:rPr>
              <a:t>7) </a:t>
            </a:r>
            <a:r>
              <a:rPr lang="en-US" altLang="fr-FR" sz="1000">
                <a:solidFill>
                  <a:schemeClr val="accent1"/>
                </a:solidFill>
              </a:rPr>
              <a:t>Personal hygiene and microbial contamination of mobile phones of food vendors in Ago-Iwoye Town, Ogun State, Nigeria. Ilusanya O.A.F., Adesanya O.O.L., Adesomowo A., Amushan N.A.. Pak. J. Nutr. 2012;11:276–278.</a:t>
            </a:r>
            <a:endParaRPr lang="fr-FR" altLang="fr-FR" sz="1000">
              <a:solidFill>
                <a:schemeClr val="accent1"/>
              </a:solidFill>
            </a:endParaRPr>
          </a:p>
          <a:p>
            <a:endParaRPr lang="fr-FR" altLang="fr-FR" sz="1000">
              <a:solidFill>
                <a:schemeClr val="accent1"/>
              </a:solidFill>
            </a:endParaRPr>
          </a:p>
          <a:p>
            <a:endParaRPr lang="fr-FR" altLang="fr-FR" sz="1000">
              <a:solidFill>
                <a:schemeClr val="accent1"/>
              </a:solidFill>
            </a:endParaRPr>
          </a:p>
        </p:txBody>
      </p:sp>
      <p:pic>
        <p:nvPicPr>
          <p:cNvPr id="37896" name="Image 21">
            <a:hlinkClick r:id="rId4" action="ppaction://hlinksldjump"/>
            <a:extLst>
              <a:ext uri="{FF2B5EF4-FFF2-40B4-BE49-F238E27FC236}">
                <a16:creationId xmlns:a16="http://schemas.microsoft.com/office/drawing/2014/main" id="{F005AC92-3B85-467E-BE4D-8F2103911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100" y="31750"/>
            <a:ext cx="9413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ZoneTexte 22">
            <a:extLst>
              <a:ext uri="{FF2B5EF4-FFF2-40B4-BE49-F238E27FC236}">
                <a16:creationId xmlns:a16="http://schemas.microsoft.com/office/drawing/2014/main" id="{742DA4BB-A03D-4478-9C1F-FCBB664C7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213" y="6154738"/>
            <a:ext cx="1711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pic>
        <p:nvPicPr>
          <p:cNvPr id="37898" name="Image 15">
            <a:extLst>
              <a:ext uri="{FF2B5EF4-FFF2-40B4-BE49-F238E27FC236}">
                <a16:creationId xmlns:a16="http://schemas.microsoft.com/office/drawing/2014/main" id="{D2D68768-16FE-4120-A224-BC0FDABD2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6">
            <a:extLst>
              <a:ext uri="{FF2B5EF4-FFF2-40B4-BE49-F238E27FC236}">
                <a16:creationId xmlns:a16="http://schemas.microsoft.com/office/drawing/2014/main" id="{7A8CDE83-25D5-4C11-8C57-3D7D65D38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838450"/>
            <a:ext cx="62388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ZoneTexte 1">
            <a:extLst>
              <a:ext uri="{FF2B5EF4-FFF2-40B4-BE49-F238E27FC236}">
                <a16:creationId xmlns:a16="http://schemas.microsoft.com/office/drawing/2014/main" id="{102D8F4E-494E-4378-8FCB-80D21D23B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38" y="3109913"/>
            <a:ext cx="2587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fr-FR" sz="1400">
                <a:solidFill>
                  <a:schemeClr val="accent1"/>
                </a:solidFill>
                <a:hlinkClick r:id="rId8"/>
              </a:rPr>
              <a:t>Rengøringsråd</a:t>
            </a:r>
            <a:endParaRPr lang="fr-FR" altLang="fr-FR" sz="1400">
              <a:solidFill>
                <a:schemeClr val="accent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4EA8B74-06E2-4C98-A674-97013A0EFC33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9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1" name="Bouton d’action : vide 20">
            <a:hlinkClick r:id="rId10" highlightClick="1"/>
            <a:extLst>
              <a:ext uri="{FF2B5EF4-FFF2-40B4-BE49-F238E27FC236}">
                <a16:creationId xmlns:a16="http://schemas.microsoft.com/office/drawing/2014/main" id="{4C027068-D9C9-4F52-86E6-2A2757B02E43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839C35D-C843-45A8-B314-E7F71FDFFCF1}"/>
              </a:ext>
            </a:extLst>
          </p:cNvPr>
          <p:cNvSpPr txBox="1"/>
          <p:nvPr/>
        </p:nvSpPr>
        <p:spPr>
          <a:xfrm>
            <a:off x="3076575" y="246063"/>
            <a:ext cx="91154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Planlægning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indkøb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78B78C2-927C-407D-9A42-BE08E097784E}"/>
              </a:ext>
            </a:extLst>
          </p:cNvPr>
          <p:cNvSpPr txBox="1"/>
          <p:nvPr/>
        </p:nvSpPr>
        <p:spPr>
          <a:xfrm>
            <a:off x="4448175" y="1376363"/>
            <a:ext cx="7680325" cy="4649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da-DK" sz="1400" dirty="0">
                <a:solidFill>
                  <a:srgbClr val="FF0000"/>
                </a:solidFill>
                <a:latin typeface="+mn-lt"/>
              </a:rPr>
              <a:t>Planlæg dit indkøb </a:t>
            </a:r>
            <a:r>
              <a:rPr lang="da-DK" sz="1400" dirty="0">
                <a:solidFill>
                  <a:schemeClr val="accent1"/>
                </a:solidFill>
                <a:latin typeface="+mn-lt"/>
              </a:rPr>
              <a:t>(sæt frostvarer sidst på indkøbssedlen)</a:t>
            </a:r>
            <a:endParaRPr lang="en-US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en-US" sz="11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da-DK" sz="1400" dirty="0">
                <a:solidFill>
                  <a:schemeClr val="accent1"/>
                </a:solidFill>
                <a:latin typeface="+mn-lt"/>
              </a:rPr>
              <a:t>Tænk på om du skal bruge </a:t>
            </a:r>
            <a:r>
              <a:rPr lang="da-DK" sz="1400" dirty="0">
                <a:solidFill>
                  <a:srgbClr val="FF0000"/>
                </a:solidFill>
                <a:latin typeface="+mn-lt"/>
              </a:rPr>
              <a:t>køletasker</a:t>
            </a:r>
            <a:r>
              <a:rPr lang="da-DK" sz="1400" dirty="0">
                <a:solidFill>
                  <a:schemeClr val="accent1"/>
                </a:solidFill>
                <a:latin typeface="+mn-lt"/>
              </a:rPr>
              <a:t> - med en adskilt til kød (afmærket)</a:t>
            </a:r>
            <a:endParaRPr lang="en-GB" sz="1050" dirty="0">
              <a:solidFill>
                <a:schemeClr val="accent1"/>
              </a:solidFill>
              <a:latin typeface="+mn-lt"/>
            </a:endParaRPr>
          </a:p>
          <a:p>
            <a:pPr lvl="1" indent="0" eaLnBrk="1" hangingPunct="1">
              <a:spcBef>
                <a:spcPts val="0"/>
              </a:spcBef>
              <a:defRPr/>
            </a:pPr>
            <a:r>
              <a:rPr lang="da-DK" sz="1100" dirty="0">
                <a:solidFill>
                  <a:schemeClr val="accent1"/>
                </a:solidFill>
              </a:rPr>
              <a:t>Overfladen på kød og grøntsager er dækket med mikroorganismer, så når vi køber, </a:t>
            </a:r>
          </a:p>
          <a:p>
            <a:pPr lvl="1" indent="0" eaLnBrk="1" hangingPunct="1">
              <a:spcBef>
                <a:spcPts val="0"/>
              </a:spcBef>
              <a:defRPr/>
            </a:pPr>
            <a:r>
              <a:rPr lang="da-DK" sz="1100" dirty="0">
                <a:solidFill>
                  <a:schemeClr val="accent1"/>
                </a:solidFill>
              </a:rPr>
              <a:t>bærer eller opbevarer fødevarer er det vigtigt, at vi holder dem adskilt for at hindre </a:t>
            </a:r>
          </a:p>
          <a:p>
            <a:pPr lvl="1" indent="0" eaLnBrk="1" hangingPunct="1">
              <a:spcBef>
                <a:spcPts val="0"/>
              </a:spcBef>
              <a:defRPr/>
            </a:pPr>
            <a:r>
              <a:rPr lang="da-DK" sz="1100" dirty="0">
                <a:solidFill>
                  <a:schemeClr val="accent1"/>
                </a:solidFill>
              </a:rPr>
              <a:t>krydssmitte/krydskontaminering.</a:t>
            </a:r>
            <a:endParaRPr lang="en-US" sz="1100" dirty="0">
              <a:solidFill>
                <a:schemeClr val="accent1"/>
              </a:solidFill>
            </a:endParaRPr>
          </a:p>
          <a:p>
            <a:pPr lvl="1" indent="0" eaLnBrk="1" hangingPunct="1">
              <a:spcBef>
                <a:spcPts val="0"/>
              </a:spcBef>
              <a:defRPr/>
            </a:pPr>
            <a:endParaRPr lang="en-US" sz="1100" dirty="0">
              <a:solidFill>
                <a:schemeClr val="accent1"/>
              </a:solidFill>
              <a:latin typeface="+mn-lt"/>
            </a:endParaRPr>
          </a:p>
          <a:p>
            <a:pPr lvl="1" indent="0" eaLnBrk="1" hangingPunct="1">
              <a:spcBef>
                <a:spcPts val="0"/>
              </a:spcBef>
              <a:defRPr/>
            </a:pPr>
            <a:endParaRPr lang="en-US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da-DK" sz="1400" dirty="0">
                <a:solidFill>
                  <a:schemeClr val="accent1"/>
                </a:solidFill>
                <a:latin typeface="+mn-lt"/>
              </a:rPr>
              <a:t>Læs på produktet og hold især øje med ”</a:t>
            </a:r>
            <a:r>
              <a:rPr lang="da-DK" sz="1400" dirty="0">
                <a:solidFill>
                  <a:srgbClr val="FF0000"/>
                </a:solidFill>
                <a:latin typeface="+mn-lt"/>
              </a:rPr>
              <a:t>Sidste anvendelsesdato</a:t>
            </a:r>
            <a:r>
              <a:rPr lang="da-DK" sz="1400" dirty="0">
                <a:solidFill>
                  <a:schemeClr val="accent1"/>
                </a:solidFill>
                <a:latin typeface="+mn-lt"/>
              </a:rPr>
              <a:t>”.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 </a:t>
            </a:r>
            <a:endParaRPr lang="en-US" sz="11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en-US" sz="11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da-DK" sz="1400" dirty="0">
                <a:solidFill>
                  <a:schemeClr val="accent1"/>
                </a:solidFill>
                <a:latin typeface="+mn-lt"/>
              </a:rPr>
              <a:t>I indkøbsvognen bør du </a:t>
            </a:r>
            <a:r>
              <a:rPr lang="da-DK" sz="1400" dirty="0">
                <a:solidFill>
                  <a:srgbClr val="FF0000"/>
                </a:solidFill>
                <a:latin typeface="+mn-lt"/>
              </a:rPr>
              <a:t>lægge kylling/kød og grøntsager adskilt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400" dirty="0">
                <a:solidFill>
                  <a:schemeClr val="accent1"/>
                </a:solidFill>
                <a:latin typeface="+mn-lt"/>
              </a:rPr>
              <a:t>	</a:t>
            </a:r>
            <a:r>
              <a:rPr lang="da-DK" sz="1100" dirty="0">
                <a:solidFill>
                  <a:schemeClr val="accent1"/>
                </a:solidFill>
              </a:rPr>
              <a:t>Rå kylling/kød kan </a:t>
            </a:r>
            <a:r>
              <a:rPr lang="da-DK" sz="1100" dirty="0" err="1">
                <a:solidFill>
                  <a:schemeClr val="accent1"/>
                </a:solidFill>
              </a:rPr>
              <a:t>indholde</a:t>
            </a:r>
            <a:r>
              <a:rPr lang="da-DK" sz="1100" dirty="0">
                <a:solidFill>
                  <a:schemeClr val="accent1"/>
                </a:solidFill>
              </a:rPr>
              <a:t> sygdomsfremkaldende mikroorganismer og skal opbevares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da-DK" sz="1100" dirty="0">
                <a:solidFill>
                  <a:schemeClr val="accent1"/>
                </a:solidFill>
              </a:rPr>
              <a:t>	adskilt fra andre grøntsager eller andre fødevarer.</a:t>
            </a:r>
          </a:p>
          <a:p>
            <a:pPr eaLnBrk="1" hangingPunct="1">
              <a:spcBef>
                <a:spcPts val="0"/>
              </a:spcBef>
              <a:defRPr/>
            </a:pPr>
            <a:endParaRPr lang="en-GB" sz="1100" dirty="0">
              <a:solidFill>
                <a:schemeClr val="accent1"/>
              </a:solidFill>
            </a:endParaRP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da-DK" sz="1400" dirty="0">
                <a:solidFill>
                  <a:schemeClr val="accent1"/>
                </a:solidFill>
                <a:latin typeface="+mn-lt"/>
              </a:rPr>
              <a:t>Brug en køletaske, så du kan </a:t>
            </a:r>
            <a:r>
              <a:rPr lang="da-DK" sz="1400" dirty="0">
                <a:solidFill>
                  <a:srgbClr val="FF0000"/>
                </a:solidFill>
                <a:latin typeface="+mn-lt"/>
              </a:rPr>
              <a:t>holde kølekæden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1400" dirty="0">
                <a:solidFill>
                  <a:schemeClr val="accent1"/>
                </a:solidFill>
                <a:latin typeface="+mn-lt"/>
              </a:rPr>
              <a:t>	 </a:t>
            </a:r>
            <a:r>
              <a:rPr lang="da-DK" sz="1100" dirty="0">
                <a:solidFill>
                  <a:schemeClr val="accent1"/>
                </a:solidFill>
              </a:rPr>
              <a:t>Det hjælper til at hindre bakterievækst.</a:t>
            </a:r>
            <a:endParaRPr lang="en-US" sz="1100" i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sz="1400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16388" name="Groupe 17">
            <a:extLst>
              <a:ext uri="{FF2B5EF4-FFF2-40B4-BE49-F238E27FC236}">
                <a16:creationId xmlns:a16="http://schemas.microsoft.com/office/drawing/2014/main" id="{6DFB9451-4754-4A8B-B66A-CB1184706A3D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16400" name="ZoneTexte 18">
              <a:extLst>
                <a:ext uri="{FF2B5EF4-FFF2-40B4-BE49-F238E27FC236}">
                  <a16:creationId xmlns:a16="http://schemas.microsoft.com/office/drawing/2014/main" id="{9D78694E-5AD4-4932-A306-1E5B12F38C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6401" name="ZoneTexte 19">
              <a:extLst>
                <a:ext uri="{FF2B5EF4-FFF2-40B4-BE49-F238E27FC236}">
                  <a16:creationId xmlns:a16="http://schemas.microsoft.com/office/drawing/2014/main" id="{332049CE-EC2F-495C-A488-42C30043E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4E85C3-8F62-448A-B358-BDD5DFCFE696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8B9589A7-4E1B-476B-970B-BDAE21BC1A45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16404" name="ZoneTexte 22">
              <a:extLst>
                <a:ext uri="{FF2B5EF4-FFF2-40B4-BE49-F238E27FC236}">
                  <a16:creationId xmlns:a16="http://schemas.microsoft.com/office/drawing/2014/main" id="{ABBE6044-35B4-4D4F-AB64-06CB0E022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Tilbage til hovedsiden</a:t>
              </a:r>
            </a:p>
          </p:txBody>
        </p:sp>
        <p:pic>
          <p:nvPicPr>
            <p:cNvPr id="16405" name="Image 25">
              <a:extLst>
                <a:ext uri="{FF2B5EF4-FFF2-40B4-BE49-F238E27FC236}">
                  <a16:creationId xmlns:a16="http://schemas.microsoft.com/office/drawing/2014/main" id="{B18494B2-D065-40B3-BD88-FDEBC2F2E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9BC7C73-89C6-4659-A68C-ED5ED2DEC5CA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91E74A6-C44C-4B56-BA3B-09178DDE1142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391" name="Image 3">
            <a:extLst>
              <a:ext uri="{FF2B5EF4-FFF2-40B4-BE49-F238E27FC236}">
                <a16:creationId xmlns:a16="http://schemas.microsoft.com/office/drawing/2014/main" id="{21C08168-A7A6-465D-BEA3-576520EC2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1376363"/>
            <a:ext cx="132556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5" highlightClick="1"/>
            <a:extLst>
              <a:ext uri="{FF2B5EF4-FFF2-40B4-BE49-F238E27FC236}">
                <a16:creationId xmlns:a16="http://schemas.microsoft.com/office/drawing/2014/main" id="{1D653533-E318-42B7-84F6-60A4A0AB88C6}"/>
              </a:ext>
            </a:extLst>
          </p:cNvPr>
          <p:cNvSpPr/>
          <p:nvPr/>
        </p:nvSpPr>
        <p:spPr>
          <a:xfrm>
            <a:off x="10179050" y="3390900"/>
            <a:ext cx="1581150" cy="365125"/>
          </a:xfrm>
          <a:prstGeom prst="actionButtonBlank">
            <a:avLst/>
          </a:prstGeom>
          <a:solidFill>
            <a:srgbClr val="00707C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>
                <a:solidFill>
                  <a:schemeClr val="bg1"/>
                </a:solidFill>
              </a:rPr>
              <a:t>Mere om etiketter i afsnit 3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4" name="Bouton d’action : vide 2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C6F35A6-9DC2-4307-B636-64F4BFDE9D36}"/>
              </a:ext>
            </a:extLst>
          </p:cNvPr>
          <p:cNvSpPr/>
          <p:nvPr/>
        </p:nvSpPr>
        <p:spPr>
          <a:xfrm>
            <a:off x="8680450" y="5173663"/>
            <a:ext cx="2081213" cy="3651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/>
              <a:t>Mere om kølekæden</a:t>
            </a:r>
          </a:p>
        </p:txBody>
      </p:sp>
      <p:sp>
        <p:nvSpPr>
          <p:cNvPr id="25" name="Bouton d’action : vide 2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423B36D-AB5A-4384-8F42-699B9BC125C5}"/>
              </a:ext>
            </a:extLst>
          </p:cNvPr>
          <p:cNvSpPr/>
          <p:nvPr/>
        </p:nvSpPr>
        <p:spPr>
          <a:xfrm>
            <a:off x="10171113" y="2503488"/>
            <a:ext cx="1938337" cy="366712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/>
              <a:t>Mere om krydskontaminering</a:t>
            </a:r>
          </a:p>
        </p:txBody>
      </p:sp>
      <p:pic>
        <p:nvPicPr>
          <p:cNvPr id="16395" name="Picture 24">
            <a:extLst>
              <a:ext uri="{FF2B5EF4-FFF2-40B4-BE49-F238E27FC236}">
                <a16:creationId xmlns:a16="http://schemas.microsoft.com/office/drawing/2014/main" id="{4D1A567C-6A15-4FF7-8959-500089586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3730625"/>
            <a:ext cx="132556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Image 2" descr="Kød">
            <a:hlinkClick r:id="rId9" action="ppaction://hlinksldjump"/>
            <a:extLst>
              <a:ext uri="{FF2B5EF4-FFF2-40B4-BE49-F238E27FC236}">
                <a16:creationId xmlns:a16="http://schemas.microsoft.com/office/drawing/2014/main" id="{F10770D0-0973-42F7-898B-6759A95BD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4033838"/>
            <a:ext cx="108426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Image 22">
            <a:extLst>
              <a:ext uri="{FF2B5EF4-FFF2-40B4-BE49-F238E27FC236}">
                <a16:creationId xmlns:a16="http://schemas.microsoft.com/office/drawing/2014/main" id="{0CB7419B-AD59-4DEF-887A-7F00E78D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E0E92B9-9FF5-4FB7-97EE-44D8C78FCBA8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2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6" name="Bouton d’action : vide 25">
            <a:hlinkClick r:id="rId13" highlightClick="1"/>
            <a:extLst>
              <a:ext uri="{FF2B5EF4-FFF2-40B4-BE49-F238E27FC236}">
                <a16:creationId xmlns:a16="http://schemas.microsoft.com/office/drawing/2014/main" id="{76D580DC-55D6-4930-BF4E-EED98A00854A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A1BCD88-8F83-48D8-8519-25509798E149}"/>
              </a:ext>
            </a:extLst>
          </p:cNvPr>
          <p:cNvSpPr txBox="1"/>
          <p:nvPr/>
        </p:nvSpPr>
        <p:spPr>
          <a:xfrm>
            <a:off x="3076575" y="246063"/>
            <a:ext cx="911542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4800" b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Pakning af varer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4800" b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og transport</a:t>
            </a:r>
            <a:endParaRPr lang="fr-FR" sz="4800" b="1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18F59F6-6A8E-4200-9FCF-CD144C5458FD}"/>
              </a:ext>
            </a:extLst>
          </p:cNvPr>
          <p:cNvSpPr txBox="1"/>
          <p:nvPr/>
        </p:nvSpPr>
        <p:spPr>
          <a:xfrm>
            <a:off x="3263900" y="1522413"/>
            <a:ext cx="8864600" cy="4449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da-DK" sz="1400" dirty="0">
                <a:solidFill>
                  <a:schemeClr val="accent1"/>
                </a:solidFill>
                <a:latin typeface="+mn-lt"/>
              </a:rPr>
              <a:t>Anvend </a:t>
            </a:r>
            <a:r>
              <a:rPr lang="da-DK" sz="1400" dirty="0">
                <a:solidFill>
                  <a:srgbClr val="FF0000"/>
                </a:solidFill>
                <a:latin typeface="+mn-lt"/>
              </a:rPr>
              <a:t>køletasker</a:t>
            </a:r>
            <a:r>
              <a:rPr lang="da-DK" sz="1400" dirty="0">
                <a:solidFill>
                  <a:schemeClr val="accent1"/>
                </a:solidFill>
                <a:latin typeface="+mn-lt"/>
              </a:rPr>
              <a:t> og kort transporttid for at fastholde </a:t>
            </a:r>
            <a:r>
              <a:rPr lang="da-DK" sz="1400" dirty="0">
                <a:solidFill>
                  <a:srgbClr val="FF0000"/>
                </a:solidFill>
                <a:latin typeface="+mn-lt"/>
              </a:rPr>
              <a:t>kølekæden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da-DK" sz="700" dirty="0">
              <a:solidFill>
                <a:schemeClr val="accent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da-DK" sz="1400" dirty="0">
                <a:solidFill>
                  <a:schemeClr val="accent1"/>
                </a:solidFill>
              </a:rPr>
              <a:t>For at undgå krydskontaminering bør </a:t>
            </a:r>
            <a:r>
              <a:rPr lang="da-DK" sz="1400" dirty="0">
                <a:solidFill>
                  <a:srgbClr val="FF0000"/>
                </a:solidFill>
              </a:rPr>
              <a:t>kylling/andet kød og grøntsager transporteres adskilt</a:t>
            </a:r>
            <a:endParaRPr lang="en-US" sz="1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sz="1400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da-DK" sz="1400" dirty="0">
                <a:solidFill>
                  <a:srgbClr val="FF0000"/>
                </a:solidFill>
                <a:latin typeface="+mn-lt"/>
              </a:rPr>
              <a:t>Pak indhold fra køletasker ud først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  <a:p>
            <a:pPr lvl="1" indent="0" eaLnBrk="1" hangingPunct="1">
              <a:spcBef>
                <a:spcPts val="300"/>
              </a:spcBef>
              <a:defRPr/>
            </a:pPr>
            <a:r>
              <a:rPr lang="da-DK" sz="1100" dirty="0">
                <a:solidFill>
                  <a:schemeClr val="accent1"/>
                </a:solidFill>
                <a:latin typeface="+mn-lt"/>
              </a:rPr>
              <a:t>For at hindre bakterievækst er det vigtigt at komme kølevarer på plads så hurtigt som muligt (ved rumtemperatur, med vand og næringsstoffer kan én bakteriecelle dele sig i 2 på blot 20 minutter.)</a:t>
            </a:r>
          </a:p>
          <a:p>
            <a:pPr lvl="1" indent="0" eaLnBrk="1" hangingPunct="1">
              <a:spcBef>
                <a:spcPts val="300"/>
              </a:spcBef>
              <a:defRPr/>
            </a:pPr>
            <a:endParaRPr lang="en-US" sz="11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chemeClr val="accent1"/>
                </a:solidFill>
                <a:latin typeface="+mn-lt"/>
              </a:rPr>
              <a:t>Tag </a:t>
            </a:r>
            <a:r>
              <a:rPr lang="en-US" sz="1400" dirty="0" err="1">
                <a:solidFill>
                  <a:schemeClr val="accent1"/>
                </a:solidFill>
                <a:latin typeface="+mn-lt"/>
              </a:rPr>
              <a:t>udendørstemperaturen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+mn-lt"/>
              </a:rPr>
              <a:t>i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+mn-lt"/>
              </a:rPr>
              <a:t>betragtning</a:t>
            </a:r>
            <a:endParaRPr lang="en-US" i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</p:txBody>
      </p:sp>
      <p:grpSp>
        <p:nvGrpSpPr>
          <p:cNvPr id="17412" name="Groupe 17">
            <a:extLst>
              <a:ext uri="{FF2B5EF4-FFF2-40B4-BE49-F238E27FC236}">
                <a16:creationId xmlns:a16="http://schemas.microsoft.com/office/drawing/2014/main" id="{E3B96E6B-47BE-4D16-869B-87622E947839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17423" name="ZoneTexte 18">
              <a:extLst>
                <a:ext uri="{FF2B5EF4-FFF2-40B4-BE49-F238E27FC236}">
                  <a16:creationId xmlns:a16="http://schemas.microsoft.com/office/drawing/2014/main" id="{F6A1BB1B-6F60-4672-886C-E6304401B1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7424" name="ZoneTexte 19">
              <a:extLst>
                <a:ext uri="{FF2B5EF4-FFF2-40B4-BE49-F238E27FC236}">
                  <a16:creationId xmlns:a16="http://schemas.microsoft.com/office/drawing/2014/main" id="{5150F338-DB66-492E-B3F2-97E77E78D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B0F081F-44A9-4A28-8F04-9BFA17DAE819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BE07D93E-A746-43B8-B6E8-4CAE17C4391A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17427" name="Image 25">
              <a:extLst>
                <a:ext uri="{FF2B5EF4-FFF2-40B4-BE49-F238E27FC236}">
                  <a16:creationId xmlns:a16="http://schemas.microsoft.com/office/drawing/2014/main" id="{0F61921F-CAFB-43D7-BBF6-6B5CDC651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D4D97DD-3F92-4628-B46E-9EB1185BF5FB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CCC1BAA-571A-48A4-B1E1-F97ED2FF0BF0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415" name="Image 3">
            <a:extLst>
              <a:ext uri="{FF2B5EF4-FFF2-40B4-BE49-F238E27FC236}">
                <a16:creationId xmlns:a16="http://schemas.microsoft.com/office/drawing/2014/main" id="{85E320C2-8F06-4C1C-B175-E75E030DB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458788"/>
            <a:ext cx="111918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 3">
            <a:extLst>
              <a:ext uri="{FF2B5EF4-FFF2-40B4-BE49-F238E27FC236}">
                <a16:creationId xmlns:a16="http://schemas.microsoft.com/office/drawing/2014/main" id="{B4F1175D-3DE9-4420-834C-9C191D5C2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3" y="660400"/>
            <a:ext cx="17351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ZoneTexte 22">
            <a:extLst>
              <a:ext uri="{FF2B5EF4-FFF2-40B4-BE49-F238E27FC236}">
                <a16:creationId xmlns:a16="http://schemas.microsoft.com/office/drawing/2014/main" id="{5487B028-AFFD-4A47-8321-C94B3EC5D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213" y="6154738"/>
            <a:ext cx="1711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sp>
        <p:nvSpPr>
          <p:cNvPr id="25" name="Bouton d’action : vide 2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3C1DE5B-61D2-4AF2-BD8D-5EE4095CF48F}"/>
              </a:ext>
            </a:extLst>
          </p:cNvPr>
          <p:cNvSpPr/>
          <p:nvPr/>
        </p:nvSpPr>
        <p:spPr>
          <a:xfrm>
            <a:off x="8991247" y="1979613"/>
            <a:ext cx="1768475" cy="3651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/>
              <a:t>Mere om kølekæden</a:t>
            </a:r>
          </a:p>
        </p:txBody>
      </p:sp>
      <p:sp>
        <p:nvSpPr>
          <p:cNvPr id="26" name="Bouton d’action : vide 2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DD91E69-B9EC-4FFF-B7A1-2A32E08B0F4B}"/>
              </a:ext>
            </a:extLst>
          </p:cNvPr>
          <p:cNvSpPr/>
          <p:nvPr/>
        </p:nvSpPr>
        <p:spPr>
          <a:xfrm>
            <a:off x="10973858" y="2647421"/>
            <a:ext cx="1263650" cy="407987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/>
              <a:t>Mere om krydskontaminering</a:t>
            </a:r>
          </a:p>
        </p:txBody>
      </p:sp>
      <p:pic>
        <p:nvPicPr>
          <p:cNvPr id="17420" name="Image 22" descr="kød">
            <a:hlinkClick r:id="rId8" action="ppaction://hlinksldjump"/>
            <a:extLst>
              <a:ext uri="{FF2B5EF4-FFF2-40B4-BE49-F238E27FC236}">
                <a16:creationId xmlns:a16="http://schemas.microsoft.com/office/drawing/2014/main" id="{9C43A965-B9AB-4E17-BB80-024156D46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3178175"/>
            <a:ext cx="12636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Image 19">
            <a:extLst>
              <a:ext uri="{FF2B5EF4-FFF2-40B4-BE49-F238E27FC236}">
                <a16:creationId xmlns:a16="http://schemas.microsoft.com/office/drawing/2014/main" id="{CEE942C2-65B9-440B-9F4D-A0B8B2D12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7646297-E1CF-479A-B408-8DD91D1B25EB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1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3" name="Bouton d’action : vide 22">
            <a:hlinkClick r:id="rId12" highlightClick="1"/>
            <a:extLst>
              <a:ext uri="{FF2B5EF4-FFF2-40B4-BE49-F238E27FC236}">
                <a16:creationId xmlns:a16="http://schemas.microsoft.com/office/drawing/2014/main" id="{7D3438F0-0ABC-445F-B941-9577F1A7BB05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940378E-607B-4DBF-9CAD-9CB4A878E1DE}"/>
              </a:ext>
            </a:extLst>
          </p:cNvPr>
          <p:cNvSpPr txBox="1"/>
          <p:nvPr/>
        </p:nvSpPr>
        <p:spPr>
          <a:xfrm>
            <a:off x="3076575" y="246063"/>
            <a:ext cx="9115425" cy="1569660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fr-FR" sz="4800" b="1" dirty="0">
                <a:solidFill>
                  <a:srgbClr val="00707C"/>
                </a:solidFill>
                <a:latin typeface="+mj-lt"/>
                <a:ea typeface="+mj-ea"/>
                <a:cs typeface="+mj-cs"/>
              </a:rPr>
              <a:t>Hygiejne af overflader og redskaber</a:t>
            </a:r>
          </a:p>
        </p:txBody>
      </p:sp>
      <p:sp>
        <p:nvSpPr>
          <p:cNvPr id="24579" name="ZoneTexte 13">
            <a:extLst>
              <a:ext uri="{FF2B5EF4-FFF2-40B4-BE49-F238E27FC236}">
                <a16:creationId xmlns:a16="http://schemas.microsoft.com/office/drawing/2014/main" id="{1C650497-C9DB-40C3-8B4E-EE81CA81F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1879600"/>
            <a:ext cx="7567613" cy="3706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228600" lvl="1" indent="0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fr-FR" sz="1400" dirty="0" err="1">
                <a:solidFill>
                  <a:srgbClr val="00707C"/>
                </a:solidFill>
              </a:rPr>
              <a:t>Vask</a:t>
            </a:r>
            <a:r>
              <a:rPr lang="en-US" altLang="fr-FR" sz="1400" dirty="0">
                <a:solidFill>
                  <a:srgbClr val="00707C"/>
                </a:solidFill>
              </a:rPr>
              <a:t> </a:t>
            </a:r>
            <a:r>
              <a:rPr lang="en-US" altLang="fr-FR" sz="1400" dirty="0" err="1">
                <a:solidFill>
                  <a:srgbClr val="00707C"/>
                </a:solidFill>
              </a:rPr>
              <a:t>overflader</a:t>
            </a:r>
            <a:r>
              <a:rPr lang="en-US" altLang="fr-FR" sz="1400" dirty="0">
                <a:solidFill>
                  <a:srgbClr val="00707C"/>
                </a:solidFill>
              </a:rPr>
              <a:t> med </a:t>
            </a:r>
            <a:r>
              <a:rPr lang="en-US" altLang="fr-FR" sz="1400" dirty="0" err="1">
                <a:solidFill>
                  <a:srgbClr val="FF0000"/>
                </a:solidFill>
              </a:rPr>
              <a:t>rene</a:t>
            </a:r>
            <a:r>
              <a:rPr lang="en-US" altLang="fr-FR" sz="1400" dirty="0">
                <a:solidFill>
                  <a:srgbClr val="FF0000"/>
                </a:solidFill>
              </a:rPr>
              <a:t> </a:t>
            </a:r>
            <a:r>
              <a:rPr lang="en-US" altLang="fr-FR" sz="1400" dirty="0" err="1">
                <a:solidFill>
                  <a:srgbClr val="FF0000"/>
                </a:solidFill>
              </a:rPr>
              <a:t>klude</a:t>
            </a:r>
            <a:r>
              <a:rPr lang="en-US" altLang="fr-FR" sz="1400" dirty="0">
                <a:solidFill>
                  <a:srgbClr val="FF0000"/>
                </a:solidFill>
              </a:rPr>
              <a:t> </a:t>
            </a:r>
            <a:r>
              <a:rPr lang="en-US" altLang="fr-FR" sz="1400" dirty="0">
                <a:solidFill>
                  <a:srgbClr val="00707C"/>
                </a:solidFill>
              </a:rPr>
              <a:t>(</a:t>
            </a:r>
            <a:r>
              <a:rPr lang="en-US" altLang="fr-FR" sz="1400" dirty="0" err="1">
                <a:solidFill>
                  <a:srgbClr val="00707C"/>
                </a:solidFill>
              </a:rPr>
              <a:t>eller</a:t>
            </a:r>
            <a:r>
              <a:rPr lang="en-US" altLang="fr-FR" sz="1400" dirty="0">
                <a:solidFill>
                  <a:srgbClr val="00707C"/>
                </a:solidFill>
              </a:rPr>
              <a:t> </a:t>
            </a:r>
            <a:r>
              <a:rPr lang="en-US" altLang="fr-FR" sz="1400" dirty="0" err="1">
                <a:solidFill>
                  <a:srgbClr val="00707C"/>
                </a:solidFill>
              </a:rPr>
              <a:t>svamp</a:t>
            </a:r>
            <a:r>
              <a:rPr lang="en-US" altLang="fr-FR" sz="1400" dirty="0">
                <a:solidFill>
                  <a:srgbClr val="00707C"/>
                </a:solidFill>
              </a:rPr>
              <a:t>) </a:t>
            </a:r>
            <a:r>
              <a:rPr lang="en-US" altLang="fr-FR" sz="1400" dirty="0" err="1">
                <a:solidFill>
                  <a:srgbClr val="00707C"/>
                </a:solidFill>
              </a:rPr>
              <a:t>og</a:t>
            </a:r>
            <a:r>
              <a:rPr lang="en-US" altLang="fr-FR" sz="1400" dirty="0">
                <a:solidFill>
                  <a:srgbClr val="00707C"/>
                </a:solidFill>
              </a:rPr>
              <a:t> </a:t>
            </a:r>
            <a:r>
              <a:rPr lang="en-US" altLang="fr-FR" sz="1400" dirty="0">
                <a:solidFill>
                  <a:srgbClr val="FF0000"/>
                </a:solidFill>
              </a:rPr>
              <a:t>lad dem </a:t>
            </a:r>
            <a:r>
              <a:rPr lang="en-US" altLang="fr-FR" sz="1400" dirty="0" err="1">
                <a:solidFill>
                  <a:srgbClr val="FF0000"/>
                </a:solidFill>
              </a:rPr>
              <a:t>tørre</a:t>
            </a:r>
            <a:endParaRPr lang="en-US" altLang="fr-FR" sz="14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 marL="228600" lvl="1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da-DK" altLang="fr-FR" sz="1400" dirty="0">
                <a:solidFill>
                  <a:srgbClr val="FF0000"/>
                </a:solidFill>
              </a:rPr>
              <a:t>Vask </a:t>
            </a:r>
            <a:r>
              <a:rPr lang="da-DK" altLang="fr-FR" sz="1400" dirty="0">
                <a:solidFill>
                  <a:schemeClr val="accent1"/>
                </a:solidFill>
              </a:rPr>
              <a:t>alle redskaber </a:t>
            </a:r>
            <a:r>
              <a:rPr lang="da-DK" altLang="fr-FR" sz="1400" dirty="0">
                <a:solidFill>
                  <a:srgbClr val="FF0000"/>
                </a:solidFill>
              </a:rPr>
              <a:t>efter kontakt med kylling/kød</a:t>
            </a:r>
            <a:endParaRPr lang="en-US" altLang="fr-FR" sz="1400" dirty="0">
              <a:solidFill>
                <a:srgbClr val="FF0000"/>
              </a:solidFill>
            </a:endParaRPr>
          </a:p>
          <a:p>
            <a:pPr marL="0" lvl="1" indent="0" eaLnBrk="1" hangingPunct="1">
              <a:spcBef>
                <a:spcPts val="1000"/>
              </a:spcBef>
              <a:buClr>
                <a:schemeClr val="accent1"/>
              </a:buClr>
              <a:defRPr/>
            </a:pPr>
            <a:endParaRPr lang="en-US" altLang="fr-FR" sz="1400" dirty="0">
              <a:solidFill>
                <a:schemeClr val="bg1"/>
              </a:solidFill>
            </a:endParaRPr>
          </a:p>
          <a:p>
            <a:pPr marL="228600" lvl="1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da-DK" altLang="fr-FR" sz="1400" dirty="0">
                <a:solidFill>
                  <a:srgbClr val="00707C"/>
                </a:solidFill>
              </a:rPr>
              <a:t>Opvaskebørster holder sig længere rene and rengøringsvampe – </a:t>
            </a:r>
          </a:p>
          <a:p>
            <a:pPr marL="0" lvl="1" indent="0" eaLnBrk="1" hangingPunct="1">
              <a:spcBef>
                <a:spcPts val="1000"/>
              </a:spcBef>
              <a:defRPr/>
            </a:pPr>
            <a:r>
              <a:rPr lang="da-DK" altLang="fr-FR" sz="1400" dirty="0">
                <a:solidFill>
                  <a:srgbClr val="00707C"/>
                </a:solidFill>
              </a:rPr>
              <a:t>	 husk at lade dem tørre efter brug</a:t>
            </a:r>
            <a:endParaRPr lang="en-GB" altLang="fr-FR" sz="1400" dirty="0">
              <a:solidFill>
                <a:srgbClr val="00707C"/>
              </a:solidFill>
            </a:endParaRPr>
          </a:p>
          <a:p>
            <a:pPr lvl="1" eaLnBrk="1" hangingPunct="1">
              <a:defRPr/>
            </a:pPr>
            <a:endParaRPr lang="en-GB" altLang="fr-FR" sz="1400" dirty="0"/>
          </a:p>
          <a:p>
            <a:pPr lvl="3" eaLnBrk="1" hangingPunct="1">
              <a:spcBef>
                <a:spcPts val="300"/>
              </a:spcBef>
              <a:buFont typeface="Wingdings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</p:txBody>
      </p:sp>
      <p:grpSp>
        <p:nvGrpSpPr>
          <p:cNvPr id="18436" name="Groupe 17">
            <a:extLst>
              <a:ext uri="{FF2B5EF4-FFF2-40B4-BE49-F238E27FC236}">
                <a16:creationId xmlns:a16="http://schemas.microsoft.com/office/drawing/2014/main" id="{748614EE-5AF6-411B-9561-DB00E7270F55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18446" name="ZoneTexte 18">
              <a:extLst>
                <a:ext uri="{FF2B5EF4-FFF2-40B4-BE49-F238E27FC236}">
                  <a16:creationId xmlns:a16="http://schemas.microsoft.com/office/drawing/2014/main" id="{4C0B6B00-DFB2-4DEE-B3C4-B28537B3E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8447" name="ZoneTexte 19">
              <a:extLst>
                <a:ext uri="{FF2B5EF4-FFF2-40B4-BE49-F238E27FC236}">
                  <a16:creationId xmlns:a16="http://schemas.microsoft.com/office/drawing/2014/main" id="{85329FDC-4362-477B-B529-85D0C6961C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4AC0BE9-A3B4-4D76-A4F6-903E8A32D7EA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0A9F8A36-5FEF-42B2-9B8C-DA9776B3FE94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18450" name="Image 25">
              <a:extLst>
                <a:ext uri="{FF2B5EF4-FFF2-40B4-BE49-F238E27FC236}">
                  <a16:creationId xmlns:a16="http://schemas.microsoft.com/office/drawing/2014/main" id="{D1AFA82F-0C60-4DC8-8A9B-040714F44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AC9297F-CC4F-4F66-BACA-631DD44B3277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70E337E-C802-44EB-969F-287A3FCF83DB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439" name="Image 3">
            <a:extLst>
              <a:ext uri="{FF2B5EF4-FFF2-40B4-BE49-F238E27FC236}">
                <a16:creationId xmlns:a16="http://schemas.microsoft.com/office/drawing/2014/main" id="{66F20649-A3B5-4991-9241-1CA1A68C4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012950"/>
            <a:ext cx="12239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Image 3">
            <a:extLst>
              <a:ext uri="{FF2B5EF4-FFF2-40B4-BE49-F238E27FC236}">
                <a16:creationId xmlns:a16="http://schemas.microsoft.com/office/drawing/2014/main" id="{CB48072A-642D-4899-BA64-359FC2B22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3825875"/>
            <a:ext cx="126523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Image 5" descr="opvaskebørste og klude">
            <a:extLst>
              <a:ext uri="{FF2B5EF4-FFF2-40B4-BE49-F238E27FC236}">
                <a16:creationId xmlns:a16="http://schemas.microsoft.com/office/drawing/2014/main" id="{097953E9-EFE5-4C65-8813-6AB4AA23E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8" y="4222750"/>
            <a:ext cx="85725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ZoneTexte 22">
            <a:extLst>
              <a:ext uri="{FF2B5EF4-FFF2-40B4-BE49-F238E27FC236}">
                <a16:creationId xmlns:a16="http://schemas.microsoft.com/office/drawing/2014/main" id="{DCBB6A8A-5F58-49D9-BC2F-88BEFFA90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213" y="6154738"/>
            <a:ext cx="1711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pic>
        <p:nvPicPr>
          <p:cNvPr id="18443" name="Image 19">
            <a:hlinkClick r:id="rId7" action="ppaction://hlinksldjump"/>
            <a:extLst>
              <a:ext uri="{FF2B5EF4-FFF2-40B4-BE49-F238E27FC236}">
                <a16:creationId xmlns:a16="http://schemas.microsoft.com/office/drawing/2014/main" id="{22636850-E0B9-4937-8977-F14C26F10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790825"/>
            <a:ext cx="10001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Image 18">
            <a:extLst>
              <a:ext uri="{FF2B5EF4-FFF2-40B4-BE49-F238E27FC236}">
                <a16:creationId xmlns:a16="http://schemas.microsoft.com/office/drawing/2014/main" id="{A267D2D1-49B4-436C-A907-0B6904C54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B3398E3-938A-41C9-A1DD-F7891E58A795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0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0" name="Bouton d’action : vide 19">
            <a:hlinkClick r:id="rId11" highlightClick="1"/>
            <a:extLst>
              <a:ext uri="{FF2B5EF4-FFF2-40B4-BE49-F238E27FC236}">
                <a16:creationId xmlns:a16="http://schemas.microsoft.com/office/drawing/2014/main" id="{6C6AA2EB-C0C0-45A3-99D0-2AA2A20F554C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60884B5-7F7B-4C65-86CA-D6A97865D47B}"/>
              </a:ext>
            </a:extLst>
          </p:cNvPr>
          <p:cNvSpPr txBox="1"/>
          <p:nvPr/>
        </p:nvSpPr>
        <p:spPr>
          <a:xfrm>
            <a:off x="3076575" y="152400"/>
            <a:ext cx="91154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Opbevaring / udpakning</a:t>
            </a:r>
            <a:endParaRPr lang="fr-FR" sz="4800" b="1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29304E8-3E00-4D3F-AE9E-1DB5A850421B}"/>
              </a:ext>
            </a:extLst>
          </p:cNvPr>
          <p:cNvSpPr txBox="1"/>
          <p:nvPr/>
        </p:nvSpPr>
        <p:spPr>
          <a:xfrm>
            <a:off x="4457700" y="1000125"/>
            <a:ext cx="7534275" cy="477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da-DK" sz="1400" dirty="0">
                <a:solidFill>
                  <a:srgbClr val="FF0000"/>
                </a:solidFill>
                <a:latin typeface="+mn-lt"/>
              </a:rPr>
              <a:t>Pak indhold fra køletasker ud først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ts val="300"/>
              </a:spcBef>
              <a:buClr>
                <a:schemeClr val="accent1"/>
              </a:buClr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</a:rPr>
              <a:t>   </a:t>
            </a:r>
          </a:p>
          <a:p>
            <a:pPr eaLnBrk="1" hangingPunct="1">
              <a:spcBef>
                <a:spcPts val="300"/>
              </a:spcBef>
              <a:buClr>
                <a:schemeClr val="accent1"/>
              </a:buClr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  	</a:t>
            </a:r>
            <a:r>
              <a:rPr lang="da-DK" sz="1100" dirty="0">
                <a:solidFill>
                  <a:schemeClr val="accent1"/>
                </a:solidFill>
                <a:latin typeface="+mn-lt"/>
              </a:rPr>
              <a:t>For at hindre bakterievækst er det vigtigt at komme kølevarer på plads så hurtigt som muligt (ved rumtemperatur, 	med vand og næringsstoffer kan én bakteriecelle dele sig i 2 på blot 20 minutter.)</a:t>
            </a:r>
            <a:endParaRPr lang="en-US" sz="1100" dirty="0">
              <a:solidFill>
                <a:srgbClr val="00707C"/>
              </a:solidFill>
              <a:latin typeface="+mn-lt"/>
            </a:endParaRPr>
          </a:p>
          <a:p>
            <a:pPr eaLnBrk="1" hangingPunct="1">
              <a:spcBef>
                <a:spcPts val="1000"/>
              </a:spcBef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00707C"/>
                </a:solidFill>
                <a:latin typeface="+mn-lt"/>
              </a:rPr>
              <a:t>Orden </a:t>
            </a:r>
            <a:r>
              <a:rPr lang="en-US" sz="1400" dirty="0" err="1">
                <a:solidFill>
                  <a:srgbClr val="00707C"/>
                </a:solidFill>
                <a:latin typeface="+mn-lt"/>
              </a:rPr>
              <a:t>i</a:t>
            </a:r>
            <a:r>
              <a:rPr lang="en-US" sz="14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0707C"/>
                </a:solidFill>
                <a:latin typeface="+mn-lt"/>
              </a:rPr>
              <a:t>køleskabet</a:t>
            </a:r>
            <a:r>
              <a:rPr lang="en-US" sz="1400" dirty="0">
                <a:solidFill>
                  <a:srgbClr val="00707C"/>
                </a:solidFill>
                <a:latin typeface="+mn-lt"/>
              </a:rPr>
              <a:t>: </a:t>
            </a:r>
          </a:p>
          <a:p>
            <a:pPr marL="514350" lvl="1" indent="-28575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olidFill>
                  <a:srgbClr val="00707C"/>
                </a:solidFill>
                <a:latin typeface="+mn-lt"/>
              </a:rPr>
              <a:t>Hold styr på </a:t>
            </a:r>
            <a:r>
              <a:rPr lang="da-DK" sz="1400" dirty="0">
                <a:solidFill>
                  <a:srgbClr val="FF0000"/>
                </a:solidFill>
                <a:latin typeface="+mn-lt"/>
              </a:rPr>
              <a:t>mad der skal spises snart</a:t>
            </a:r>
            <a:r>
              <a:rPr lang="da-DK" sz="1400" dirty="0">
                <a:solidFill>
                  <a:srgbClr val="00707C"/>
                </a:solidFill>
                <a:latin typeface="+mn-lt"/>
              </a:rPr>
              <a:t> (først ind - først ud, hold øje med </a:t>
            </a:r>
            <a:r>
              <a:rPr lang="da-DK" sz="1400" dirty="0">
                <a:solidFill>
                  <a:srgbClr val="FF0000"/>
                </a:solidFill>
                <a:latin typeface="+mn-lt"/>
              </a:rPr>
              <a:t>sidste anvendelsesdato</a:t>
            </a:r>
            <a:r>
              <a:rPr lang="da-DK" sz="1400" dirty="0">
                <a:solidFill>
                  <a:srgbClr val="00707C"/>
                </a:solidFill>
                <a:latin typeface="+mn-lt"/>
              </a:rPr>
              <a:t>)</a:t>
            </a: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marL="514350" lvl="1" indent="-28575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olidFill>
                  <a:srgbClr val="00707C"/>
                </a:solidFill>
                <a:latin typeface="+mn-lt"/>
              </a:rPr>
              <a:t>Hold styr på </a:t>
            </a:r>
            <a:r>
              <a:rPr lang="da-DK" sz="1400" dirty="0">
                <a:solidFill>
                  <a:srgbClr val="FF0000"/>
                </a:solidFill>
                <a:latin typeface="+mn-lt"/>
              </a:rPr>
              <a:t>hvor længe mad har været i køleskabet </a:t>
            </a:r>
            <a:r>
              <a:rPr lang="da-DK" sz="1400" dirty="0">
                <a:solidFill>
                  <a:srgbClr val="00707C"/>
                </a:solidFill>
                <a:latin typeface="+mn-lt"/>
              </a:rPr>
              <a:t>(hold øje med datoer på </a:t>
            </a:r>
            <a:r>
              <a:rPr lang="da-DK" sz="1400" dirty="0">
                <a:solidFill>
                  <a:srgbClr val="FF0000"/>
                </a:solidFill>
                <a:latin typeface="+mn-lt"/>
              </a:rPr>
              <a:t>rester  - max tre dage</a:t>
            </a:r>
            <a:r>
              <a:rPr lang="da-DK" sz="1400" dirty="0">
                <a:solidFill>
                  <a:srgbClr val="00707C"/>
                </a:solidFill>
                <a:latin typeface="+mn-lt"/>
              </a:rPr>
              <a:t>)</a:t>
            </a: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eaLnBrk="1" hangingPunct="1">
              <a:spcBef>
                <a:spcPts val="1000"/>
              </a:spcBef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da-DK" sz="1400" dirty="0">
                <a:solidFill>
                  <a:schemeClr val="accent1"/>
                </a:solidFill>
                <a:latin typeface="+mn-lt"/>
              </a:rPr>
              <a:t>Opbevar </a:t>
            </a:r>
            <a:r>
              <a:rPr lang="da-DK" sz="1400" dirty="0">
                <a:solidFill>
                  <a:srgbClr val="FF0000"/>
                </a:solidFill>
                <a:latin typeface="+mn-lt"/>
              </a:rPr>
              <a:t>rå kylling/andet kød adskilt </a:t>
            </a:r>
            <a:r>
              <a:rPr lang="da-DK" sz="1400" dirty="0">
                <a:solidFill>
                  <a:schemeClr val="accent1"/>
                </a:solidFill>
                <a:latin typeface="+mn-lt"/>
              </a:rPr>
              <a:t>fra grøntsager og spiseklare varer</a:t>
            </a:r>
            <a:endParaRPr lang="en-US" sz="1400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1400" dirty="0">
                <a:solidFill>
                  <a:srgbClr val="00707C"/>
                </a:solidFill>
                <a:latin typeface="+mn-lt"/>
              </a:rPr>
              <a:t>	</a:t>
            </a:r>
            <a:r>
              <a:rPr lang="en-US" sz="1200" dirty="0">
                <a:solidFill>
                  <a:srgbClr val="00707C"/>
                </a:solidFill>
                <a:latin typeface="+mn-lt"/>
              </a:rPr>
              <a:t> </a:t>
            </a:r>
            <a:r>
              <a:rPr lang="da-DK" sz="1100" dirty="0">
                <a:solidFill>
                  <a:schemeClr val="accent1"/>
                </a:solidFill>
                <a:latin typeface="+mn-lt"/>
              </a:rPr>
              <a:t>For undgå krydskontaminering skal rå kylling/kød opbevares adskilt fra andre fødevarer</a:t>
            </a:r>
            <a:endParaRPr lang="en-US" sz="1200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da-DK" sz="1400" dirty="0">
                <a:solidFill>
                  <a:srgbClr val="00707C"/>
                </a:solidFill>
                <a:latin typeface="+mn-lt"/>
              </a:rPr>
              <a:t>Opbevar </a:t>
            </a:r>
            <a:r>
              <a:rPr lang="da-DK" sz="1400" dirty="0">
                <a:solidFill>
                  <a:srgbClr val="FF0000"/>
                </a:solidFill>
                <a:latin typeface="+mn-lt"/>
              </a:rPr>
              <a:t>æg i køleskabet (ikke i døren)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9460" name="Groupe 17">
            <a:extLst>
              <a:ext uri="{FF2B5EF4-FFF2-40B4-BE49-F238E27FC236}">
                <a16:creationId xmlns:a16="http://schemas.microsoft.com/office/drawing/2014/main" id="{EF012BD9-D8AF-4719-B287-8647CE330873}"/>
              </a:ext>
            </a:extLst>
          </p:cNvPr>
          <p:cNvGrpSpPr>
            <a:grpSpLocks/>
          </p:cNvGrpSpPr>
          <p:nvPr/>
        </p:nvGrpSpPr>
        <p:grpSpPr bwMode="auto">
          <a:xfrm>
            <a:off x="-46038" y="6016625"/>
            <a:ext cx="12276138" cy="887413"/>
            <a:chOff x="-41565" y="6016088"/>
            <a:chExt cx="12276859" cy="888671"/>
          </a:xfrm>
        </p:grpSpPr>
        <p:sp>
          <p:nvSpPr>
            <p:cNvPr id="19474" name="ZoneTexte 18">
              <a:extLst>
                <a:ext uri="{FF2B5EF4-FFF2-40B4-BE49-F238E27FC236}">
                  <a16:creationId xmlns:a16="http://schemas.microsoft.com/office/drawing/2014/main" id="{94A46FDE-C05D-419A-B382-8D661E978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9475" name="ZoneTexte 19">
              <a:extLst>
                <a:ext uri="{FF2B5EF4-FFF2-40B4-BE49-F238E27FC236}">
                  <a16:creationId xmlns:a16="http://schemas.microsoft.com/office/drawing/2014/main" id="{2328FB06-1D16-4A93-AFAF-96F78D3B0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933675-FB59-4A51-AFEA-BC2CE6E72926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A20D64E0-FCBE-4F52-BFC3-5DE8C0742EDE}"/>
                </a:ext>
              </a:extLst>
            </p:cNvPr>
            <p:cNvSpPr/>
            <p:nvPr/>
          </p:nvSpPr>
          <p:spPr>
            <a:xfrm>
              <a:off x="5862695" y="6159166"/>
              <a:ext cx="306406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19478" name="Image 25">
              <a:extLst>
                <a:ext uri="{FF2B5EF4-FFF2-40B4-BE49-F238E27FC236}">
                  <a16:creationId xmlns:a16="http://schemas.microsoft.com/office/drawing/2014/main" id="{80FA7964-96CB-41F2-97B7-BC5A6FBF5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952558D-4B9B-43C1-9B9A-6E1110B1B787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66FE803-572A-4E91-ADA4-2CF8B7B78346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463" name="Image 3">
            <a:extLst>
              <a:ext uri="{FF2B5EF4-FFF2-40B4-BE49-F238E27FC236}">
                <a16:creationId xmlns:a16="http://schemas.microsoft.com/office/drawing/2014/main" id="{D859E155-2730-4562-B35A-7F8E7E5FB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2900363"/>
            <a:ext cx="1279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age 3">
            <a:extLst>
              <a:ext uri="{FF2B5EF4-FFF2-40B4-BE49-F238E27FC236}">
                <a16:creationId xmlns:a16="http://schemas.microsoft.com/office/drawing/2014/main" id="{CCDBC991-7423-4D08-A5DE-97DF0EC9BD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1168400"/>
            <a:ext cx="12842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Bouton d’action : vide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090E6A5-B20A-458F-8F43-F67ADE4BDCE0}"/>
              </a:ext>
            </a:extLst>
          </p:cNvPr>
          <p:cNvSpPr/>
          <p:nvPr/>
        </p:nvSpPr>
        <p:spPr bwMode="auto">
          <a:xfrm>
            <a:off x="11544300" y="6161088"/>
            <a:ext cx="306388" cy="268287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prstClr val="black"/>
                </a:solidFill>
              </a:rPr>
              <a:t>&gt;</a:t>
            </a:r>
          </a:p>
        </p:txBody>
      </p:sp>
      <p:sp>
        <p:nvSpPr>
          <p:cNvPr id="19466" name="ZoneTexte 25">
            <a:extLst>
              <a:ext uri="{FF2B5EF4-FFF2-40B4-BE49-F238E27FC236}">
                <a16:creationId xmlns:a16="http://schemas.microsoft.com/office/drawing/2014/main" id="{281E2A94-83B9-42FD-9BA5-D5437DDA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2463" y="6135688"/>
            <a:ext cx="2071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   </a:t>
            </a:r>
            <a:r>
              <a:rPr lang="fr-FR" altLang="fr-FR" sz="1200"/>
              <a:t>Previous</a:t>
            </a:r>
            <a:r>
              <a:rPr lang="fr-FR" altLang="fr-FR" sz="1200">
                <a:solidFill>
                  <a:schemeClr val="bg1"/>
                </a:solidFill>
              </a:rPr>
              <a:t>                Næste</a:t>
            </a:r>
          </a:p>
        </p:txBody>
      </p:sp>
      <p:sp>
        <p:nvSpPr>
          <p:cNvPr id="19467" name="ZoneTexte 22">
            <a:extLst>
              <a:ext uri="{FF2B5EF4-FFF2-40B4-BE49-F238E27FC236}">
                <a16:creationId xmlns:a16="http://schemas.microsoft.com/office/drawing/2014/main" id="{142EC836-EA4D-47EB-B9BE-D3281179C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013" y="6162675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sp>
        <p:nvSpPr>
          <p:cNvPr id="30" name="Bouton d’action : vide 2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6F293F8-0A4C-417A-8F35-A9B45BEAF7B4}"/>
              </a:ext>
            </a:extLst>
          </p:cNvPr>
          <p:cNvSpPr/>
          <p:nvPr/>
        </p:nvSpPr>
        <p:spPr>
          <a:xfrm>
            <a:off x="7634288" y="1004888"/>
            <a:ext cx="2081212" cy="3651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/>
              <a:t>Mere om kølekæden</a:t>
            </a:r>
          </a:p>
        </p:txBody>
      </p:sp>
      <p:sp>
        <p:nvSpPr>
          <p:cNvPr id="31" name="Bouton d’action : vide 2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4C4D37D-8FE7-4815-AD17-C838921D8E08}"/>
              </a:ext>
            </a:extLst>
          </p:cNvPr>
          <p:cNvSpPr/>
          <p:nvPr/>
        </p:nvSpPr>
        <p:spPr>
          <a:xfrm>
            <a:off x="7051675" y="4600575"/>
            <a:ext cx="1936750" cy="368300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/>
              <a:t>Mere om krydskontaminering</a:t>
            </a:r>
          </a:p>
        </p:txBody>
      </p:sp>
      <p:pic>
        <p:nvPicPr>
          <p:cNvPr id="19470" name="Image 25">
            <a:hlinkClick r:id="rId8" action="ppaction://hlinksldjump"/>
            <a:extLst>
              <a:ext uri="{FF2B5EF4-FFF2-40B4-BE49-F238E27FC236}">
                <a16:creationId xmlns:a16="http://schemas.microsoft.com/office/drawing/2014/main" id="{0C104B91-DE76-426C-B009-99648397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13" y="3833813"/>
            <a:ext cx="10175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Image 1">
            <a:hlinkClick r:id="rId10" action="ppaction://hlinksldjump"/>
            <a:extLst>
              <a:ext uri="{FF2B5EF4-FFF2-40B4-BE49-F238E27FC236}">
                <a16:creationId xmlns:a16="http://schemas.microsoft.com/office/drawing/2014/main" id="{66D33CFD-756A-4EF4-A60A-E06B12A0B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5133975"/>
            <a:ext cx="1028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Image 23">
            <a:extLst>
              <a:ext uri="{FF2B5EF4-FFF2-40B4-BE49-F238E27FC236}">
                <a16:creationId xmlns:a16="http://schemas.microsoft.com/office/drawing/2014/main" id="{F1D4F387-152C-4DEC-AD6F-A2482DABE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0450D01-725D-4414-8D90-809DE25F8E5F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3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6" name="Bouton d’action : vide 25">
            <a:hlinkClick r:id="rId14" highlightClick="1"/>
            <a:extLst>
              <a:ext uri="{FF2B5EF4-FFF2-40B4-BE49-F238E27FC236}">
                <a16:creationId xmlns:a16="http://schemas.microsoft.com/office/drawing/2014/main" id="{02E7144D-E300-404D-97A1-29553B531C10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BA80EAF-DF48-4C7A-BA6D-C47919764F18}"/>
              </a:ext>
            </a:extLst>
          </p:cNvPr>
          <p:cNvSpPr txBox="1"/>
          <p:nvPr/>
        </p:nvSpPr>
        <p:spPr>
          <a:xfrm>
            <a:off x="3076575" y="246063"/>
            <a:ext cx="91154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Opbevaring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/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udpakning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2F3118-0539-46A3-BDAB-6E0994AD1579}"/>
              </a:ext>
            </a:extLst>
          </p:cNvPr>
          <p:cNvSpPr txBox="1"/>
          <p:nvPr/>
        </p:nvSpPr>
        <p:spPr>
          <a:xfrm>
            <a:off x="4460875" y="1230313"/>
            <a:ext cx="7531100" cy="2241550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da-DK" sz="1400" dirty="0">
                <a:solidFill>
                  <a:srgbClr val="00707C"/>
                </a:solidFill>
                <a:latin typeface="+mn-lt"/>
              </a:rPr>
              <a:t>Hold styr på </a:t>
            </a:r>
            <a:r>
              <a:rPr lang="da-DK" sz="1400" dirty="0">
                <a:solidFill>
                  <a:srgbClr val="FF0000"/>
                </a:solidFill>
                <a:latin typeface="+mn-lt"/>
              </a:rPr>
              <a:t>køleskabets temperatur (≤5°C)</a:t>
            </a:r>
            <a:r>
              <a:rPr lang="da-DK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da-DK" sz="1400" dirty="0">
                <a:solidFill>
                  <a:srgbClr val="00707C"/>
                </a:solidFill>
                <a:latin typeface="+mn-lt"/>
              </a:rPr>
              <a:t>og koldere / varmere zoner</a:t>
            </a: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400" dirty="0">
                <a:solidFill>
                  <a:srgbClr val="00707C"/>
                </a:solidFill>
                <a:latin typeface="+mn-lt"/>
              </a:rPr>
              <a:t>	</a:t>
            </a:r>
            <a:r>
              <a:rPr lang="da-DK" sz="1100" dirty="0">
                <a:solidFill>
                  <a:srgbClr val="00707C"/>
                </a:solidFill>
                <a:latin typeface="+mn-lt"/>
              </a:rPr>
              <a:t>Nogle </a:t>
            </a:r>
            <a:r>
              <a:rPr lang="da-DK" sz="1100" dirty="0">
                <a:solidFill>
                  <a:srgbClr val="FF0000"/>
                </a:solidFill>
                <a:latin typeface="+mn-lt"/>
              </a:rPr>
              <a:t>bakterier</a:t>
            </a:r>
            <a:r>
              <a:rPr lang="da-DK" sz="1100" dirty="0">
                <a:solidFill>
                  <a:srgbClr val="00707C"/>
                </a:solidFill>
                <a:latin typeface="+mn-lt"/>
              </a:rPr>
              <a:t> kan formere sig ved relativt lav temperatur. For at indgå bakterievækst er det vigtigt at holde 	køleskabets temperatur på </a:t>
            </a:r>
            <a:r>
              <a:rPr lang="da-DK" sz="1100" dirty="0">
                <a:solidFill>
                  <a:srgbClr val="FF0000"/>
                </a:solidFill>
                <a:latin typeface="+mn-lt"/>
              </a:rPr>
              <a:t>5°C</a:t>
            </a:r>
            <a:r>
              <a:rPr lang="da-DK" sz="1100" dirty="0">
                <a:solidFill>
                  <a:srgbClr val="00707C"/>
                </a:solidFill>
                <a:latin typeface="+mn-lt"/>
              </a:rPr>
              <a:t> eller mindre.</a:t>
            </a:r>
            <a:endParaRPr lang="en-US" sz="1050" dirty="0">
              <a:solidFill>
                <a:srgbClr val="00707C"/>
              </a:solidFill>
              <a:latin typeface="+mn-lt"/>
            </a:endParaRPr>
          </a:p>
          <a:p>
            <a:pPr lvl="1" eaLnBrk="1" hangingPunct="1">
              <a:spcBef>
                <a:spcPts val="1000"/>
              </a:spcBef>
              <a:buFont typeface="Arial" charset="0"/>
              <a:buChar char="•"/>
              <a:defRPr/>
            </a:pPr>
            <a:endParaRPr lang="en-US" sz="1400" dirty="0"/>
          </a:p>
          <a:p>
            <a:pPr marL="285750" indent="-285750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 err="1">
                <a:solidFill>
                  <a:srgbClr val="FF0000"/>
                </a:solidFill>
                <a:latin typeface="+mn-lt"/>
              </a:rPr>
              <a:t>Optøning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+mn-lt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+mn-lt"/>
              </a:rPr>
              <a:t>køleskab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lvl="1" indent="0" eaLnBrk="1" hangingPunct="1">
              <a:spcBef>
                <a:spcPts val="0"/>
              </a:spcBef>
              <a:defRPr/>
            </a:pPr>
            <a:r>
              <a:rPr lang="da-DK" sz="1100" dirty="0">
                <a:solidFill>
                  <a:srgbClr val="00707C"/>
                </a:solidFill>
                <a:latin typeface="+mn-lt"/>
              </a:rPr>
              <a:t>Frost dræber ikke bakterier – og patogene bakterier (fx </a:t>
            </a:r>
            <a:r>
              <a:rPr lang="da-DK" sz="1100" i="1" dirty="0">
                <a:solidFill>
                  <a:srgbClr val="00707C"/>
                </a:solidFill>
                <a:latin typeface="+mn-lt"/>
              </a:rPr>
              <a:t>Salmonella </a:t>
            </a:r>
            <a:r>
              <a:rPr lang="da-DK" sz="1100" i="1" dirty="0" err="1">
                <a:solidFill>
                  <a:srgbClr val="00707C"/>
                </a:solidFill>
                <a:latin typeface="+mn-lt"/>
              </a:rPr>
              <a:t>enterica</a:t>
            </a:r>
            <a:r>
              <a:rPr lang="da-DK" sz="1100" i="1" dirty="0">
                <a:solidFill>
                  <a:srgbClr val="00707C"/>
                </a:solidFill>
                <a:latin typeface="+mn-lt"/>
              </a:rPr>
              <a:t>, Listeria </a:t>
            </a:r>
            <a:r>
              <a:rPr lang="da-DK" sz="1100" i="1" dirty="0" err="1">
                <a:solidFill>
                  <a:srgbClr val="00707C"/>
                </a:solidFill>
                <a:latin typeface="+mn-lt"/>
              </a:rPr>
              <a:t>monocytogenes</a:t>
            </a:r>
            <a:r>
              <a:rPr lang="da-DK" sz="1100" dirty="0">
                <a:solidFill>
                  <a:srgbClr val="00707C"/>
                </a:solidFill>
                <a:latin typeface="+mn-lt"/>
              </a:rPr>
              <a:t>) kan derfor formere sig i fødevarer under optøning, så snart temperaturen bliver høj nok i dele af varen. Dette kan fx ske, hvis fødevarer opvarmes ved stuetemperatur.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</a:p>
          <a:p>
            <a:pPr lvl="1" indent="0" eaLnBrk="1" hangingPunct="1">
              <a:spcBef>
                <a:spcPts val="0"/>
              </a:spcBef>
              <a:defRPr/>
            </a:pPr>
            <a:r>
              <a:rPr lang="da-DK" sz="1100" dirty="0">
                <a:solidFill>
                  <a:srgbClr val="00707C"/>
                </a:solidFill>
                <a:latin typeface="+mn-lt"/>
              </a:rPr>
              <a:t>Frostvarer skal </a:t>
            </a:r>
            <a:r>
              <a:rPr lang="da-DK" sz="1100" dirty="0" err="1">
                <a:solidFill>
                  <a:srgbClr val="00707C"/>
                </a:solidFill>
                <a:latin typeface="+mn-lt"/>
              </a:rPr>
              <a:t>optøes</a:t>
            </a:r>
            <a:r>
              <a:rPr lang="da-DK" sz="1100" dirty="0">
                <a:solidFill>
                  <a:srgbClr val="00707C"/>
                </a:solidFill>
                <a:latin typeface="+mn-lt"/>
              </a:rPr>
              <a:t> i køleskabet og anvendes eller spises umiddelbart efter.</a:t>
            </a:r>
            <a:endParaRPr lang="en-US" sz="1100" dirty="0">
              <a:solidFill>
                <a:srgbClr val="00707C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fr-FR" sz="1100" dirty="0">
                <a:solidFill>
                  <a:srgbClr val="00707C"/>
                </a:solidFill>
                <a:latin typeface="+mn-lt"/>
              </a:rPr>
              <a:t>	</a:t>
            </a:r>
            <a:r>
              <a:rPr lang="da-DK" altLang="fr-FR" sz="1100" dirty="0">
                <a:solidFill>
                  <a:srgbClr val="00707C"/>
                </a:solidFill>
                <a:latin typeface="+mn-lt"/>
              </a:rPr>
              <a:t>Hvis du har travlt, kan optøning også gøres i en mikrobølgeovn eller i vand.</a:t>
            </a:r>
            <a:endParaRPr lang="en-US" sz="1100" dirty="0">
              <a:solidFill>
                <a:srgbClr val="00707C"/>
              </a:solidFill>
              <a:latin typeface="+mn-lt"/>
            </a:endParaRPr>
          </a:p>
        </p:txBody>
      </p:sp>
      <p:grpSp>
        <p:nvGrpSpPr>
          <p:cNvPr id="20484" name="Groupe 17">
            <a:extLst>
              <a:ext uri="{FF2B5EF4-FFF2-40B4-BE49-F238E27FC236}">
                <a16:creationId xmlns:a16="http://schemas.microsoft.com/office/drawing/2014/main" id="{24CBD52D-81F6-4ECF-9B71-33013F3BD42D}"/>
              </a:ext>
            </a:extLst>
          </p:cNvPr>
          <p:cNvGrpSpPr>
            <a:grpSpLocks/>
          </p:cNvGrpSpPr>
          <p:nvPr/>
        </p:nvGrpSpPr>
        <p:grpSpPr bwMode="auto">
          <a:xfrm>
            <a:off x="-46038" y="6016625"/>
            <a:ext cx="12276138" cy="887413"/>
            <a:chOff x="-41565" y="6016088"/>
            <a:chExt cx="12276859" cy="888671"/>
          </a:xfrm>
        </p:grpSpPr>
        <p:sp>
          <p:nvSpPr>
            <p:cNvPr id="20502" name="ZoneTexte 18">
              <a:extLst>
                <a:ext uri="{FF2B5EF4-FFF2-40B4-BE49-F238E27FC236}">
                  <a16:creationId xmlns:a16="http://schemas.microsoft.com/office/drawing/2014/main" id="{601B7EBC-74C9-4C8A-B392-7E97370FB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0503" name="ZoneTexte 19">
              <a:extLst>
                <a:ext uri="{FF2B5EF4-FFF2-40B4-BE49-F238E27FC236}">
                  <a16:creationId xmlns:a16="http://schemas.microsoft.com/office/drawing/2014/main" id="{F1F6546A-C71C-4843-B562-75C45AB0B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1E76D5-8904-47C4-A11E-83B0118D42E9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15B9727A-9C41-43DC-8BDF-98E304471A78}"/>
                </a:ext>
              </a:extLst>
            </p:cNvPr>
            <p:cNvSpPr/>
            <p:nvPr/>
          </p:nvSpPr>
          <p:spPr>
            <a:xfrm>
              <a:off x="5862695" y="6159166"/>
              <a:ext cx="306406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20506" name="Image 25">
              <a:extLst>
                <a:ext uri="{FF2B5EF4-FFF2-40B4-BE49-F238E27FC236}">
                  <a16:creationId xmlns:a16="http://schemas.microsoft.com/office/drawing/2014/main" id="{9987424B-6833-4976-821C-0A6695732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69447B3-A61C-46EA-B9A6-5051783E1AD8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3445430-4A8B-4270-9CB7-D48C9A560324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7" name="Image 3">
            <a:extLst>
              <a:ext uri="{FF2B5EF4-FFF2-40B4-BE49-F238E27FC236}">
                <a16:creationId xmlns:a16="http://schemas.microsoft.com/office/drawing/2014/main" id="{0DCF86FC-1847-409B-BE2B-73181FA89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300163"/>
            <a:ext cx="1277937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Bouton d’action : vide 2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C3C8C53-CDA3-40EA-84D6-9BF345C5E416}"/>
              </a:ext>
            </a:extLst>
          </p:cNvPr>
          <p:cNvSpPr/>
          <p:nvPr/>
        </p:nvSpPr>
        <p:spPr bwMode="auto">
          <a:xfrm>
            <a:off x="11544300" y="6161088"/>
            <a:ext cx="306388" cy="268287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prstClr val="black"/>
                </a:solidFill>
              </a:rPr>
              <a:t>&lt;</a:t>
            </a:r>
          </a:p>
        </p:txBody>
      </p:sp>
      <p:sp>
        <p:nvSpPr>
          <p:cNvPr id="20489" name="ZoneTexte 22">
            <a:extLst>
              <a:ext uri="{FF2B5EF4-FFF2-40B4-BE49-F238E27FC236}">
                <a16:creationId xmlns:a16="http://schemas.microsoft.com/office/drawing/2014/main" id="{21F0D072-6833-4158-9D56-F75DF243D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2813" y="6132513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1200">
                <a:solidFill>
                  <a:schemeClr val="bg1"/>
                </a:solidFill>
              </a:rPr>
              <a:t>Forrige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AD4D9C3-044B-4EFD-B22B-050555D8BA1C}"/>
              </a:ext>
            </a:extLst>
          </p:cNvPr>
          <p:cNvSpPr txBox="1"/>
          <p:nvPr/>
        </p:nvSpPr>
        <p:spPr>
          <a:xfrm>
            <a:off x="4660900" y="3824288"/>
            <a:ext cx="7418388" cy="877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1200" b="1" u="sng">
                <a:solidFill>
                  <a:srgbClr val="00707C"/>
                </a:solidFill>
              </a:rPr>
              <a:t>Mere viden :</a:t>
            </a:r>
            <a:endParaRPr lang="en-US" sz="1200" b="1" u="sng">
              <a:solidFill>
                <a:srgbClr val="00707C"/>
              </a:solidFill>
              <a:hlinkClick r:id="rId5" tooltip="click here to open the link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800">
              <a:solidFill>
                <a:srgbClr val="00707C"/>
              </a:solidFill>
              <a:hlinkClick r:id="rId5" tooltip="click here to open the link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10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10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i="1">
              <a:solidFill>
                <a:schemeClr val="tx2">
                  <a:lumMod val="60000"/>
                  <a:lumOff val="40000"/>
                </a:schemeClr>
              </a:solidFill>
              <a:hlinkClick r:id="rId6"/>
            </a:endParaRPr>
          </a:p>
        </p:txBody>
      </p:sp>
      <p:pic>
        <p:nvPicPr>
          <p:cNvPr id="20491" name="Image 1">
            <a:extLst>
              <a:ext uri="{FF2B5EF4-FFF2-40B4-BE49-F238E27FC236}">
                <a16:creationId xmlns:a16="http://schemas.microsoft.com/office/drawing/2014/main" id="{EBB4A379-8618-4805-A7D5-EF7472A28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4914900"/>
            <a:ext cx="10350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ZoneTexte 22">
            <a:extLst>
              <a:ext uri="{FF2B5EF4-FFF2-40B4-BE49-F238E27FC236}">
                <a16:creationId xmlns:a16="http://schemas.microsoft.com/office/drawing/2014/main" id="{C07A29A6-BED0-4C76-B5E1-34533E143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6167438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sp>
        <p:nvSpPr>
          <p:cNvPr id="26" name="Bouton d’action : vide 2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1AEC10E-FE18-434B-8F6C-BAD53413DB36}"/>
              </a:ext>
            </a:extLst>
          </p:cNvPr>
          <p:cNvSpPr/>
          <p:nvPr/>
        </p:nvSpPr>
        <p:spPr>
          <a:xfrm>
            <a:off x="9463088" y="1855788"/>
            <a:ext cx="2081212" cy="3651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/>
              <a:t>Mere om kølekæden</a:t>
            </a:r>
          </a:p>
        </p:txBody>
      </p:sp>
      <p:pic>
        <p:nvPicPr>
          <p:cNvPr id="20495" name="Image 26">
            <a:extLst>
              <a:ext uri="{FF2B5EF4-FFF2-40B4-BE49-F238E27FC236}">
                <a16:creationId xmlns:a16="http://schemas.microsoft.com/office/drawing/2014/main" id="{E9CF7D5D-AC92-4DA7-B12F-6FD1FF08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Image 1">
            <a:extLst>
              <a:ext uri="{FF2B5EF4-FFF2-40B4-BE49-F238E27FC236}">
                <a16:creationId xmlns:a16="http://schemas.microsoft.com/office/drawing/2014/main" id="{BCEB61B0-8B02-4D7A-B348-A814CE3C9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192588"/>
            <a:ext cx="25320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ZoneTexte 5">
            <a:extLst>
              <a:ext uri="{FF2B5EF4-FFF2-40B4-BE49-F238E27FC236}">
                <a16:creationId xmlns:a16="http://schemas.microsoft.com/office/drawing/2014/main" id="{0536490F-E1F2-43D4-A68C-A52A90C2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4132263"/>
            <a:ext cx="3860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fr-FR" sz="1100">
                <a:hlinkClick r:id="rId11"/>
              </a:rPr>
              <a:t>Gode kølevaner for fødevarer og rester</a:t>
            </a:r>
            <a:r>
              <a:rPr lang="en-GB" altLang="fr-FR" sz="1100"/>
              <a:t> </a:t>
            </a:r>
          </a:p>
          <a:p>
            <a:endParaRPr lang="en-GB" altLang="fr-FR" sz="1100"/>
          </a:p>
          <a:p>
            <a:r>
              <a:rPr lang="en-GB" altLang="fr-FR" sz="1100">
                <a:hlinkClick r:id="rId12"/>
              </a:rPr>
              <a:t>Gode vaner for opbevaring af fødevarer</a:t>
            </a:r>
            <a:r>
              <a:rPr lang="en-GB" altLang="fr-FR" sz="1100"/>
              <a:t> </a:t>
            </a:r>
            <a:endParaRPr lang="fr-FR" altLang="fr-FR" sz="1100"/>
          </a:p>
        </p:txBody>
      </p:sp>
      <p:sp>
        <p:nvSpPr>
          <p:cNvPr id="20498" name="ZoneTexte 6">
            <a:extLst>
              <a:ext uri="{FF2B5EF4-FFF2-40B4-BE49-F238E27FC236}">
                <a16:creationId xmlns:a16="http://schemas.microsoft.com/office/drawing/2014/main" id="{07B05F21-456C-4A34-925F-85BC9B64F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4959350"/>
            <a:ext cx="70818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fr-FR" sz="1100">
                <a:solidFill>
                  <a:srgbClr val="00707C"/>
                </a:solidFill>
                <a:hlinkClick r:id="rId5" tooltip="click here to open the link"/>
              </a:rPr>
              <a:t>Multi‐country outbreak of Listeria monocytogenes serogroup IVb, multi‐locus sequence type 6, infections linked to frozen corn and possibly to other frozen vegetables</a:t>
            </a:r>
            <a:endParaRPr lang="en-US" altLang="fr-FR" sz="1100">
              <a:solidFill>
                <a:srgbClr val="00707C"/>
              </a:solidFill>
            </a:endParaRPr>
          </a:p>
          <a:p>
            <a:endParaRPr lang="fr-FR" altLang="fr-FR" sz="1100"/>
          </a:p>
        </p:txBody>
      </p:sp>
      <p:pic>
        <p:nvPicPr>
          <p:cNvPr id="20499" name="Image 7">
            <a:extLst>
              <a:ext uri="{FF2B5EF4-FFF2-40B4-BE49-F238E27FC236}">
                <a16:creationId xmlns:a16="http://schemas.microsoft.com/office/drawing/2014/main" id="{66BDA4EA-ED01-48CC-87D7-64D582574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4159250"/>
            <a:ext cx="2905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Image 30">
            <a:extLst>
              <a:ext uri="{FF2B5EF4-FFF2-40B4-BE49-F238E27FC236}">
                <a16:creationId xmlns:a16="http://schemas.microsoft.com/office/drawing/2014/main" id="{339B578C-8B5F-40C4-851C-E314684D1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4506913"/>
            <a:ext cx="2905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27">
            <a:extLst>
              <a:ext uri="{FF2B5EF4-FFF2-40B4-BE49-F238E27FC236}">
                <a16:creationId xmlns:a16="http://schemas.microsoft.com/office/drawing/2014/main" id="{DBB323ED-B81E-458E-BC21-7D220997C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5213350"/>
            <a:ext cx="2873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E6A4F257-34E7-4367-AB03-C65F00FB1198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5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8" name="Bouton d’action : vide 27">
            <a:hlinkClick r:id="rId16" highlightClick="1"/>
            <a:extLst>
              <a:ext uri="{FF2B5EF4-FFF2-40B4-BE49-F238E27FC236}">
                <a16:creationId xmlns:a16="http://schemas.microsoft.com/office/drawing/2014/main" id="{7F1598BB-20D0-4FB5-8B4D-6F8EAFD16996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0DDD03A-21D2-4987-9E29-BE1E2A451A94}"/>
              </a:ext>
            </a:extLst>
          </p:cNvPr>
          <p:cNvSpPr txBox="1"/>
          <p:nvPr/>
        </p:nvSpPr>
        <p:spPr>
          <a:xfrm>
            <a:off x="3076575" y="185738"/>
            <a:ext cx="91154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Tilberedning</a:t>
            </a:r>
            <a:endParaRPr lang="fr-FR" sz="4800" b="1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F60040B-B9B4-4449-BB8C-27EE6F93DB07}"/>
              </a:ext>
            </a:extLst>
          </p:cNvPr>
          <p:cNvSpPr txBox="1"/>
          <p:nvPr/>
        </p:nvSpPr>
        <p:spPr>
          <a:xfrm>
            <a:off x="3182938" y="1095375"/>
            <a:ext cx="8970962" cy="375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da-DK" sz="1400" b="1" dirty="0">
                <a:solidFill>
                  <a:srgbClr val="FF0000"/>
                </a:solidFill>
                <a:latin typeface="+mn-lt"/>
              </a:rPr>
              <a:t>Anvend forskellige skærebrædder og knive til kylling/kød, grøntsager og brød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rgbClr val="00707C"/>
                </a:solidFill>
                <a:latin typeface="+mn-lt"/>
              </a:rPr>
              <a:t>Råt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kød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-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herunder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kylling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–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kan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indeholde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sygdomsfremkaldende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bakterier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(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fx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i="1" dirty="0">
                <a:solidFill>
                  <a:srgbClr val="00707C"/>
                </a:solidFill>
                <a:latin typeface="+mn-lt"/>
              </a:rPr>
              <a:t>Salmonella enterica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, </a:t>
            </a:r>
            <a:r>
              <a:rPr lang="en-US" sz="1100" i="1" dirty="0">
                <a:solidFill>
                  <a:srgbClr val="00707C"/>
                </a:solidFill>
                <a:latin typeface="+mn-lt"/>
              </a:rPr>
              <a:t>Campylobacter </a:t>
            </a:r>
            <a:r>
              <a:rPr lang="en-US" sz="1100" i="1" dirty="0" err="1">
                <a:solidFill>
                  <a:srgbClr val="00707C"/>
                </a:solidFill>
                <a:latin typeface="+mn-lt"/>
              </a:rPr>
              <a:t>jejuni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, </a:t>
            </a:r>
            <a:r>
              <a:rPr lang="en-US" sz="1100" i="1" dirty="0">
                <a:solidFill>
                  <a:srgbClr val="00707C"/>
                </a:solidFill>
                <a:latin typeface="+mn-lt"/>
              </a:rPr>
              <a:t>Campylobacter col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i), der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kan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sprede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sig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til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alle de ting, der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kommer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i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berøring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med det (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bordoverflade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,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skærebrædt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,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knive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). </a:t>
            </a: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en-US" sz="1100" dirty="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en-US" sz="1100" dirty="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en-US" sz="1100" dirty="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rgbClr val="00707C"/>
                </a:solidFill>
                <a:latin typeface="+mn-lt"/>
              </a:rPr>
              <a:t>Direkte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eller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indirekte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kontakt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mellem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råt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kød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og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spiseklare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fødevarer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som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brød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, salat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og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frugt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bør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undgås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, da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disse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fødevarer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ikke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bliver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varmebehandlet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–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og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derfor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kan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bakterierne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overleve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707C"/>
                </a:solidFill>
                <a:latin typeface="+mn-lt"/>
              </a:rPr>
              <a:t>på</a:t>
            </a:r>
            <a:r>
              <a:rPr lang="en-US" sz="1100" dirty="0">
                <a:solidFill>
                  <a:srgbClr val="00707C"/>
                </a:solidFill>
                <a:latin typeface="+mn-lt"/>
              </a:rPr>
              <a:t> dem. </a:t>
            </a: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400" b="1" u="sng" dirty="0">
                <a:solidFill>
                  <a:srgbClr val="00707C"/>
                </a:solidFill>
                <a:latin typeface="+mn-lt"/>
              </a:rPr>
              <a:t>Mere </a:t>
            </a:r>
            <a:r>
              <a:rPr lang="en-US" sz="1400" b="1" u="sng" dirty="0" err="1">
                <a:solidFill>
                  <a:srgbClr val="00707C"/>
                </a:solidFill>
                <a:latin typeface="+mn-lt"/>
              </a:rPr>
              <a:t>viden</a:t>
            </a:r>
            <a:r>
              <a:rPr lang="en-US" sz="1400" b="1" u="sng" dirty="0">
                <a:solidFill>
                  <a:srgbClr val="00707C"/>
                </a:solidFill>
                <a:latin typeface="+mn-lt"/>
              </a:rPr>
              <a:t> :</a:t>
            </a: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707C"/>
                </a:solidFill>
                <a:latin typeface="+mn-lt"/>
              </a:rPr>
              <a:t>		             </a:t>
            </a:r>
            <a:r>
              <a:rPr lang="en-US" sz="1200" dirty="0">
                <a:solidFill>
                  <a:srgbClr val="00707C"/>
                </a:solidFill>
                <a:latin typeface="+mn-lt"/>
                <a:hlinkClick r:id="rId2"/>
              </a:rPr>
              <a:t>Gode køkkenvaner</a:t>
            </a:r>
            <a:r>
              <a:rPr lang="en-US" sz="1200" dirty="0">
                <a:solidFill>
                  <a:srgbClr val="00707C"/>
                </a:solidFill>
                <a:latin typeface="+mn-lt"/>
              </a:rPr>
              <a:t>				</a:t>
            </a:r>
          </a:p>
          <a:p>
            <a:pPr>
              <a:defRPr/>
            </a:pPr>
            <a:r>
              <a:rPr lang="en-US" sz="1200" dirty="0"/>
              <a:t> 										    </a:t>
            </a:r>
            <a:r>
              <a:rPr lang="da-DK" sz="1200" dirty="0">
                <a:hlinkClick r:id="rId3"/>
              </a:rPr>
              <a:t>Hvordan undgår du campylobacter-bakterier fra råt kød? Video fra Fødevarestyrelsen, 2018</a:t>
            </a:r>
            <a:endParaRPr lang="en-GB" sz="1200" dirty="0">
              <a:solidFill>
                <a:srgbClr val="00707C"/>
              </a:solidFill>
              <a:latin typeface="+mn-lt"/>
            </a:endParaRPr>
          </a:p>
          <a:p>
            <a:pPr marL="559809" lvl="1" indent="0" defTabSz="9144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+mn-lt"/>
            </a:endParaRPr>
          </a:p>
          <a:p>
            <a:pPr marL="742950" lvl="3" indent="-285750" defTabSz="91444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400" dirty="0">
              <a:solidFill>
                <a:srgbClr val="00707C"/>
              </a:solidFill>
              <a:latin typeface="+mn-lt"/>
            </a:endParaRPr>
          </a:p>
        </p:txBody>
      </p:sp>
      <p:grpSp>
        <p:nvGrpSpPr>
          <p:cNvPr id="21508" name="Groupe 17">
            <a:extLst>
              <a:ext uri="{FF2B5EF4-FFF2-40B4-BE49-F238E27FC236}">
                <a16:creationId xmlns:a16="http://schemas.microsoft.com/office/drawing/2014/main" id="{2B21B549-FF65-49E8-BFF2-0F557E89F232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1526" name="ZoneTexte 18">
              <a:extLst>
                <a:ext uri="{FF2B5EF4-FFF2-40B4-BE49-F238E27FC236}">
                  <a16:creationId xmlns:a16="http://schemas.microsoft.com/office/drawing/2014/main" id="{E6AE0959-16EE-4F80-ACD9-BF5416EA9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1527" name="ZoneTexte 19">
              <a:extLst>
                <a:ext uri="{FF2B5EF4-FFF2-40B4-BE49-F238E27FC236}">
                  <a16:creationId xmlns:a16="http://schemas.microsoft.com/office/drawing/2014/main" id="{0669B67D-9BA9-43F1-879B-93016C568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4E2F61-930B-458C-95E3-1F9B20A20FE4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95AAEBAF-D5C9-4B83-AC1E-D17422F1B519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21530" name="Image 25">
              <a:extLst>
                <a:ext uri="{FF2B5EF4-FFF2-40B4-BE49-F238E27FC236}">
                  <a16:creationId xmlns:a16="http://schemas.microsoft.com/office/drawing/2014/main" id="{FC775AB8-1F9E-4FF3-A51E-9F42A83B98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8437D75-D7EC-4C40-B495-0E1C786F0BA1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C9F2C9C-E743-4A6E-9F99-7E9F5204D6E5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511" name="Image 3">
            <a:extLst>
              <a:ext uri="{FF2B5EF4-FFF2-40B4-BE49-F238E27FC236}">
                <a16:creationId xmlns:a16="http://schemas.microsoft.com/office/drawing/2014/main" id="{7DF7A85C-B700-42AC-9377-DACAC873BB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13" y="141288"/>
            <a:ext cx="9572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2">
            <a:hlinkClick r:id="rId7" tooltip="click here to open the link"/>
            <a:extLst>
              <a:ext uri="{FF2B5EF4-FFF2-40B4-BE49-F238E27FC236}">
                <a16:creationId xmlns:a16="http://schemas.microsoft.com/office/drawing/2014/main" id="{D117D327-821E-461D-9F8A-16DF3BCCD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214938"/>
            <a:ext cx="1228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ZoneTexte 1">
            <a:extLst>
              <a:ext uri="{FF2B5EF4-FFF2-40B4-BE49-F238E27FC236}">
                <a16:creationId xmlns:a16="http://schemas.microsoft.com/office/drawing/2014/main" id="{DF1FC7F5-5710-41E3-A971-A8A53EC41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213" y="5346700"/>
            <a:ext cx="7524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fr-FR" sz="1200">
                <a:solidFill>
                  <a:srgbClr val="00707C"/>
                </a:solidFill>
                <a:hlinkClick r:id="rId7" tooltip="click here to open the link"/>
              </a:rPr>
              <a:t>Campylobacteriosis can be prevented</a:t>
            </a:r>
            <a:r>
              <a:rPr lang="fr-FR" altLang="fr-FR" sz="1200">
                <a:solidFill>
                  <a:srgbClr val="00707C"/>
                </a:solidFill>
                <a:hlinkClick r:id="rId7"/>
              </a:rPr>
              <a:t> </a:t>
            </a:r>
            <a:r>
              <a:rPr lang="fr-FR" altLang="fr-FR" sz="1200">
                <a:solidFill>
                  <a:srgbClr val="00707C"/>
                </a:solidFill>
              </a:rPr>
              <a:t>: video created by t</a:t>
            </a:r>
            <a:r>
              <a:rPr lang="en-US" altLang="fr-FR" sz="1200">
                <a:solidFill>
                  <a:srgbClr val="00707C"/>
                </a:solidFill>
              </a:rPr>
              <a:t>he Hungarian National Food Chain Safety Office for the World Food Safety Day.</a:t>
            </a:r>
            <a:endParaRPr lang="fr-FR" altLang="fr-FR" sz="1200">
              <a:solidFill>
                <a:srgbClr val="00707C"/>
              </a:solidFill>
            </a:endParaRPr>
          </a:p>
          <a:p>
            <a:endParaRPr lang="fr-FR" altLang="fr-FR"/>
          </a:p>
        </p:txBody>
      </p:sp>
      <p:sp>
        <p:nvSpPr>
          <p:cNvPr id="21514" name="ZoneTexte 22">
            <a:extLst>
              <a:ext uri="{FF2B5EF4-FFF2-40B4-BE49-F238E27FC236}">
                <a16:creationId xmlns:a16="http://schemas.microsoft.com/office/drawing/2014/main" id="{0769BDA5-A95A-49E9-B7E0-D9900C1A6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213" y="6154738"/>
            <a:ext cx="1711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sp>
        <p:nvSpPr>
          <p:cNvPr id="26" name="Bouton d’action : vide 2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48A6FD6-01B3-4D73-8174-D965D75659E1}"/>
              </a:ext>
            </a:extLst>
          </p:cNvPr>
          <p:cNvSpPr/>
          <p:nvPr/>
        </p:nvSpPr>
        <p:spPr>
          <a:xfrm>
            <a:off x="6664325" y="1852613"/>
            <a:ext cx="1938338" cy="366712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/>
              <a:t>Mere om krydskontaminering</a:t>
            </a:r>
          </a:p>
        </p:txBody>
      </p:sp>
      <p:pic>
        <p:nvPicPr>
          <p:cNvPr id="21516" name="Image 23">
            <a:hlinkClick r:id="rId10" action="ppaction://hlinksldjump"/>
            <a:extLst>
              <a:ext uri="{FF2B5EF4-FFF2-40B4-BE49-F238E27FC236}">
                <a16:creationId xmlns:a16="http://schemas.microsoft.com/office/drawing/2014/main" id="{B2418809-A9E2-4729-8DA9-968EFA8FE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808288"/>
            <a:ext cx="9985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7">
            <a:extLst>
              <a:ext uri="{FF2B5EF4-FFF2-40B4-BE49-F238E27FC236}">
                <a16:creationId xmlns:a16="http://schemas.microsoft.com/office/drawing/2014/main" id="{D8E4D55B-7890-49F2-A8E1-FE96EBA7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5597525"/>
            <a:ext cx="2857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Image 22">
            <a:extLst>
              <a:ext uri="{FF2B5EF4-FFF2-40B4-BE49-F238E27FC236}">
                <a16:creationId xmlns:a16="http://schemas.microsoft.com/office/drawing/2014/main" id="{FFB2F6FB-5109-4A63-8477-2A3DF1C0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Image 1">
            <a:extLst>
              <a:ext uri="{FF2B5EF4-FFF2-40B4-BE49-F238E27FC236}">
                <a16:creationId xmlns:a16="http://schemas.microsoft.com/office/drawing/2014/main" id="{DE38118C-7F10-460F-9020-772ACF6DB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3930650"/>
            <a:ext cx="25320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Image 1">
            <a:extLst>
              <a:ext uri="{FF2B5EF4-FFF2-40B4-BE49-F238E27FC236}">
                <a16:creationId xmlns:a16="http://schemas.microsoft.com/office/drawing/2014/main" id="{50BB41DB-67F5-41B9-B384-18E8B0447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4513263"/>
            <a:ext cx="5603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2" name="ZoneTexte 2">
            <a:extLst>
              <a:ext uri="{FF2B5EF4-FFF2-40B4-BE49-F238E27FC236}">
                <a16:creationId xmlns:a16="http://schemas.microsoft.com/office/drawing/2014/main" id="{32DF45FB-85DE-4CD0-B719-8EAB38420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4740275"/>
            <a:ext cx="4157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fr-FR" sz="1200">
                <a:solidFill>
                  <a:schemeClr val="accent1"/>
                </a:solidFill>
                <a:hlinkClick r:id="rId16"/>
              </a:rPr>
              <a:t>Køkkenhygiejne</a:t>
            </a:r>
            <a:endParaRPr lang="fr-FR" altLang="fr-FR" sz="1200">
              <a:solidFill>
                <a:schemeClr val="accent1"/>
              </a:solidFill>
            </a:endParaRPr>
          </a:p>
        </p:txBody>
      </p:sp>
      <p:pic>
        <p:nvPicPr>
          <p:cNvPr id="21523" name="Image 7">
            <a:extLst>
              <a:ext uri="{FF2B5EF4-FFF2-40B4-BE49-F238E27FC236}">
                <a16:creationId xmlns:a16="http://schemas.microsoft.com/office/drawing/2014/main" id="{68B10E72-971D-473C-8976-82AA51683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3935413"/>
            <a:ext cx="2905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Image 7">
            <a:extLst>
              <a:ext uri="{FF2B5EF4-FFF2-40B4-BE49-F238E27FC236}">
                <a16:creationId xmlns:a16="http://schemas.microsoft.com/office/drawing/2014/main" id="{335486BB-E156-4138-80A4-9201F413E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4146550"/>
            <a:ext cx="2905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Image 7">
            <a:extLst>
              <a:ext uri="{FF2B5EF4-FFF2-40B4-BE49-F238E27FC236}">
                <a16:creationId xmlns:a16="http://schemas.microsoft.com/office/drawing/2014/main" id="{3CDA2524-54EC-4FED-ACCC-9AE6CA32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4773613"/>
            <a:ext cx="2905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7D04973D-9A71-4C9E-B541-92A0FFC3823B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8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8" name="Bouton d’action : vide 27">
            <a:hlinkClick r:id="rId19" highlightClick="1"/>
            <a:extLst>
              <a:ext uri="{FF2B5EF4-FFF2-40B4-BE49-F238E27FC236}">
                <a16:creationId xmlns:a16="http://schemas.microsoft.com/office/drawing/2014/main" id="{DDF7D32F-971E-4C3F-B3EA-37442A66423F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93FC696-7DD9-44CC-89B4-DD9ABE0F4C5B}"/>
              </a:ext>
            </a:extLst>
          </p:cNvPr>
          <p:cNvSpPr txBox="1"/>
          <p:nvPr/>
        </p:nvSpPr>
        <p:spPr>
          <a:xfrm>
            <a:off x="3076575" y="246063"/>
            <a:ext cx="91154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Personlig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hygiejne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555" name="ZoneTexte 13">
            <a:extLst>
              <a:ext uri="{FF2B5EF4-FFF2-40B4-BE49-F238E27FC236}">
                <a16:creationId xmlns:a16="http://schemas.microsoft.com/office/drawing/2014/main" id="{5D0EEE97-6A4D-479E-9030-3F311B8CA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581150"/>
            <a:ext cx="8828088" cy="4341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da-DK" altLang="fr-FR" sz="1400" dirty="0">
                <a:solidFill>
                  <a:schemeClr val="accent1"/>
                </a:solidFill>
              </a:rPr>
              <a:t>Håndvask før og under madlavning (efter håndtering af rå kylling/kød, før grøntsager skæres). Vask hænder før der spises.</a:t>
            </a:r>
            <a:r>
              <a:rPr lang="en-US" altLang="fr-FR" sz="1400" dirty="0">
                <a:solidFill>
                  <a:schemeClr val="accent1"/>
                </a:solidFill>
              </a:rPr>
              <a:t> </a:t>
            </a:r>
          </a:p>
          <a:p>
            <a:pPr marL="534988" lvl="2" indent="0">
              <a:spcBef>
                <a:spcPts val="300"/>
              </a:spcBef>
              <a:defRPr/>
            </a:pPr>
            <a:r>
              <a:rPr lang="da-DK" altLang="fr-FR" sz="1100" dirty="0">
                <a:solidFill>
                  <a:srgbClr val="00707C"/>
                </a:solidFill>
              </a:rPr>
              <a:t>Rå fødevarer kan indeholde bakterier, der overføres til hænderne under madlavning. </a:t>
            </a:r>
          </a:p>
          <a:p>
            <a:pPr marL="534988" lvl="2" indent="0">
              <a:spcBef>
                <a:spcPts val="300"/>
              </a:spcBef>
              <a:defRPr/>
            </a:pPr>
            <a:r>
              <a:rPr lang="da-DK" altLang="fr-FR" sz="1100" dirty="0">
                <a:solidFill>
                  <a:srgbClr val="00707C"/>
                </a:solidFill>
              </a:rPr>
              <a:t>Andre ting kan også overføre bakterier til hænderne (fx skraldespand, dørhåndtag, kæledyr).</a:t>
            </a:r>
            <a:r>
              <a:rPr lang="en-US" altLang="fr-FR" sz="1100" dirty="0">
                <a:solidFill>
                  <a:srgbClr val="00707C"/>
                </a:solidFill>
              </a:rPr>
              <a:t> </a:t>
            </a:r>
          </a:p>
          <a:p>
            <a:pPr marL="534988" lvl="2" indent="0">
              <a:spcBef>
                <a:spcPts val="300"/>
              </a:spcBef>
              <a:defRPr/>
            </a:pPr>
            <a:r>
              <a:rPr lang="en-US" altLang="fr-FR" sz="1100" dirty="0" err="1">
                <a:solidFill>
                  <a:srgbClr val="FF0000"/>
                </a:solidFill>
              </a:rPr>
              <a:t>Bakterier</a:t>
            </a:r>
            <a:r>
              <a:rPr lang="en-US" altLang="fr-FR" sz="1100" dirty="0">
                <a:solidFill>
                  <a:srgbClr val="FF0000"/>
                </a:solidFill>
              </a:rPr>
              <a:t> </a:t>
            </a:r>
            <a:r>
              <a:rPr lang="en-US" altLang="fr-FR" sz="1100" dirty="0" err="1">
                <a:solidFill>
                  <a:srgbClr val="FF0000"/>
                </a:solidFill>
              </a:rPr>
              <a:t>på</a:t>
            </a:r>
            <a:r>
              <a:rPr lang="en-US" altLang="fr-FR" sz="1100" dirty="0">
                <a:solidFill>
                  <a:srgbClr val="FF0000"/>
                </a:solidFill>
              </a:rPr>
              <a:t> </a:t>
            </a:r>
            <a:r>
              <a:rPr lang="en-US" altLang="fr-FR" sz="1100" dirty="0" err="1">
                <a:solidFill>
                  <a:srgbClr val="FF0000"/>
                </a:solidFill>
              </a:rPr>
              <a:t>hænderne</a:t>
            </a:r>
            <a:r>
              <a:rPr lang="en-US" altLang="fr-FR" sz="1100" dirty="0">
                <a:solidFill>
                  <a:srgbClr val="FF0000"/>
                </a:solidFill>
              </a:rPr>
              <a:t> </a:t>
            </a:r>
            <a:r>
              <a:rPr lang="en-US" altLang="fr-FR" sz="1100" dirty="0" err="1">
                <a:solidFill>
                  <a:srgbClr val="FF0000"/>
                </a:solidFill>
              </a:rPr>
              <a:t>kan</a:t>
            </a:r>
            <a:r>
              <a:rPr lang="en-US" altLang="fr-FR" sz="1100" dirty="0">
                <a:solidFill>
                  <a:srgbClr val="FF0000"/>
                </a:solidFill>
              </a:rPr>
              <a:t> </a:t>
            </a:r>
            <a:r>
              <a:rPr lang="en-US" altLang="fr-FR" sz="1100" dirty="0" err="1">
                <a:solidFill>
                  <a:srgbClr val="FF0000"/>
                </a:solidFill>
              </a:rPr>
              <a:t>spredes</a:t>
            </a:r>
            <a:r>
              <a:rPr lang="en-US" altLang="fr-FR" sz="1100" dirty="0">
                <a:solidFill>
                  <a:srgbClr val="FF0000"/>
                </a:solidFill>
              </a:rPr>
              <a:t> </a:t>
            </a:r>
            <a:r>
              <a:rPr lang="en-US" altLang="fr-FR" sz="1100" dirty="0" err="1">
                <a:solidFill>
                  <a:schemeClr val="accent1"/>
                </a:solidFill>
              </a:rPr>
              <a:t>til</a:t>
            </a:r>
            <a:r>
              <a:rPr lang="en-US" altLang="fr-FR" sz="1100" dirty="0">
                <a:solidFill>
                  <a:schemeClr val="accent1"/>
                </a:solidFill>
              </a:rPr>
              <a:t> </a:t>
            </a:r>
            <a:r>
              <a:rPr lang="en-US" altLang="fr-FR" sz="1100" dirty="0" err="1">
                <a:solidFill>
                  <a:schemeClr val="accent1"/>
                </a:solidFill>
              </a:rPr>
              <a:t>tilberedt</a:t>
            </a:r>
            <a:r>
              <a:rPr lang="en-US" altLang="fr-FR" sz="1100" dirty="0">
                <a:solidFill>
                  <a:schemeClr val="accent1"/>
                </a:solidFill>
              </a:rPr>
              <a:t> mad </a:t>
            </a:r>
            <a:r>
              <a:rPr lang="en-US" altLang="fr-FR" sz="1100" dirty="0" err="1">
                <a:solidFill>
                  <a:schemeClr val="accent1"/>
                </a:solidFill>
              </a:rPr>
              <a:t>eller</a:t>
            </a:r>
            <a:r>
              <a:rPr lang="en-US" altLang="fr-FR" sz="1100" dirty="0">
                <a:solidFill>
                  <a:schemeClr val="accent1"/>
                </a:solidFill>
              </a:rPr>
              <a:t> </a:t>
            </a:r>
            <a:r>
              <a:rPr lang="en-US" altLang="fr-FR" sz="1100" dirty="0" err="1">
                <a:solidFill>
                  <a:schemeClr val="accent1"/>
                </a:solidFill>
              </a:rPr>
              <a:t>direkte</a:t>
            </a:r>
            <a:r>
              <a:rPr lang="en-US" altLang="fr-FR" sz="1100" dirty="0">
                <a:solidFill>
                  <a:schemeClr val="accent1"/>
                </a:solidFill>
              </a:rPr>
              <a:t> </a:t>
            </a:r>
            <a:r>
              <a:rPr lang="en-US" altLang="fr-FR" sz="1100" dirty="0" err="1">
                <a:solidFill>
                  <a:schemeClr val="accent1"/>
                </a:solidFill>
              </a:rPr>
              <a:t>til</a:t>
            </a:r>
            <a:r>
              <a:rPr lang="en-US" altLang="fr-FR" sz="1100" dirty="0">
                <a:solidFill>
                  <a:schemeClr val="accent1"/>
                </a:solidFill>
              </a:rPr>
              <a:t> </a:t>
            </a:r>
            <a:r>
              <a:rPr lang="en-US" altLang="fr-FR" sz="1100" dirty="0" err="1">
                <a:solidFill>
                  <a:schemeClr val="accent1"/>
                </a:solidFill>
              </a:rPr>
              <a:t>munden</a:t>
            </a:r>
            <a:r>
              <a:rPr lang="en-US" altLang="fr-FR" sz="1100" dirty="0">
                <a:solidFill>
                  <a:schemeClr val="accent1"/>
                </a:solidFill>
              </a:rPr>
              <a:t> under </a:t>
            </a:r>
            <a:r>
              <a:rPr lang="en-US" altLang="fr-FR" sz="1100" dirty="0" err="1">
                <a:solidFill>
                  <a:schemeClr val="accent1"/>
                </a:solidFill>
              </a:rPr>
              <a:t>servering</a:t>
            </a:r>
            <a:r>
              <a:rPr lang="en-US" altLang="fr-FR" sz="1100" dirty="0">
                <a:solidFill>
                  <a:schemeClr val="accent1"/>
                </a:solidFill>
              </a:rPr>
              <a:t> </a:t>
            </a:r>
            <a:r>
              <a:rPr lang="en-US" altLang="fr-FR" sz="1100" dirty="0" err="1">
                <a:solidFill>
                  <a:schemeClr val="accent1"/>
                </a:solidFill>
              </a:rPr>
              <a:t>eller</a:t>
            </a:r>
            <a:r>
              <a:rPr lang="en-US" altLang="fr-FR" sz="1100" dirty="0">
                <a:solidFill>
                  <a:schemeClr val="accent1"/>
                </a:solidFill>
              </a:rPr>
              <a:t> </a:t>
            </a:r>
            <a:r>
              <a:rPr lang="en-US" altLang="fr-FR" sz="1100" dirty="0" err="1">
                <a:solidFill>
                  <a:schemeClr val="accent1"/>
                </a:solidFill>
              </a:rPr>
              <a:t>spisning</a:t>
            </a:r>
            <a:r>
              <a:rPr lang="en-US" altLang="fr-FR" sz="1100" dirty="0">
                <a:solidFill>
                  <a:schemeClr val="accent1"/>
                </a:solidFill>
              </a:rPr>
              <a:t>. </a:t>
            </a:r>
          </a:p>
          <a:p>
            <a:pPr lvl="2" indent="0">
              <a:spcBef>
                <a:spcPts val="300"/>
              </a:spcBef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lvl="2" indent="0">
              <a:spcBef>
                <a:spcPts val="1000"/>
              </a:spcBef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lvl="2" indent="0">
              <a:spcBef>
                <a:spcPts val="1000"/>
              </a:spcBef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da-DK" altLang="fr-FR" sz="1400" dirty="0">
                <a:solidFill>
                  <a:srgbClr val="00707C"/>
                </a:solidFill>
              </a:rPr>
              <a:t>Brug et rent, </a:t>
            </a:r>
            <a:r>
              <a:rPr lang="da-DK" altLang="fr-FR" sz="1400" dirty="0">
                <a:solidFill>
                  <a:srgbClr val="FF0000"/>
                </a:solidFill>
              </a:rPr>
              <a:t>tørt håndklæde </a:t>
            </a:r>
            <a:r>
              <a:rPr lang="da-DK" altLang="fr-FR" sz="1400" dirty="0">
                <a:solidFill>
                  <a:srgbClr val="00707C"/>
                </a:solidFill>
              </a:rPr>
              <a:t>eller papir.</a:t>
            </a:r>
            <a:endParaRPr lang="en-US" altLang="fr-FR" sz="1400" dirty="0">
              <a:solidFill>
                <a:srgbClr val="00707C"/>
              </a:solidFill>
            </a:endParaRPr>
          </a:p>
          <a:p>
            <a:pPr marL="228600" lvl="1" indent="0">
              <a:spcBef>
                <a:spcPts val="1000"/>
              </a:spcBef>
              <a:defRPr/>
            </a:pPr>
            <a:endParaRPr lang="en-US" sz="1400" b="1" u="sng" dirty="0">
              <a:solidFill>
                <a:srgbClr val="00707C"/>
              </a:solidFill>
            </a:endParaRPr>
          </a:p>
          <a:p>
            <a:pPr marL="228600" lvl="1" indent="0">
              <a:spcBef>
                <a:spcPts val="1000"/>
              </a:spcBef>
              <a:defRPr/>
            </a:pPr>
            <a:r>
              <a:rPr lang="en-US" sz="1400" b="1" u="sng" dirty="0">
                <a:solidFill>
                  <a:srgbClr val="00707C"/>
                </a:solidFill>
              </a:rPr>
              <a:t>Mere </a:t>
            </a:r>
            <a:r>
              <a:rPr lang="en-US" sz="1400" b="1" u="sng" dirty="0" err="1">
                <a:solidFill>
                  <a:srgbClr val="00707C"/>
                </a:solidFill>
              </a:rPr>
              <a:t>viden</a:t>
            </a:r>
            <a:r>
              <a:rPr lang="en-US" sz="1400" b="1" u="sng" dirty="0">
                <a:solidFill>
                  <a:srgbClr val="00707C"/>
                </a:solidFill>
              </a:rPr>
              <a:t> :</a:t>
            </a:r>
          </a:p>
          <a:p>
            <a:pPr marL="228600" lvl="1" indent="0">
              <a:spcBef>
                <a:spcPts val="0"/>
              </a:spcBef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marL="228600" lvl="1" indent="0">
              <a:spcBef>
                <a:spcPts val="0"/>
              </a:spcBef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altLang="fr-FR" sz="1400" dirty="0">
                <a:solidFill>
                  <a:srgbClr val="00707C"/>
                </a:solidFill>
              </a:rPr>
              <a:t>			</a:t>
            </a:r>
            <a:r>
              <a:rPr lang="en-US" altLang="fr-FR" sz="1400" dirty="0">
                <a:solidFill>
                  <a:srgbClr val="00707C"/>
                </a:solidFill>
                <a:hlinkClick r:id="rId2"/>
              </a:rPr>
              <a:t>Gode råd om håndhygiejne</a:t>
            </a:r>
            <a:endParaRPr lang="en-US" altLang="fr-FR" sz="14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 lvl="1" eaLnBrk="1" hangingPunct="1">
              <a:defRPr/>
            </a:pPr>
            <a:endParaRPr lang="en-GB" altLang="fr-FR" sz="1400" dirty="0"/>
          </a:p>
        </p:txBody>
      </p:sp>
      <p:grpSp>
        <p:nvGrpSpPr>
          <p:cNvPr id="22532" name="Groupe 17">
            <a:extLst>
              <a:ext uri="{FF2B5EF4-FFF2-40B4-BE49-F238E27FC236}">
                <a16:creationId xmlns:a16="http://schemas.microsoft.com/office/drawing/2014/main" id="{8530F6EA-2DD4-4A5B-BDD5-D715CE7785CC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2543" name="ZoneTexte 18">
              <a:extLst>
                <a:ext uri="{FF2B5EF4-FFF2-40B4-BE49-F238E27FC236}">
                  <a16:creationId xmlns:a16="http://schemas.microsoft.com/office/drawing/2014/main" id="{C87CBAA6-7D06-4CB1-B1AE-6DE721F41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2544" name="ZoneTexte 19">
              <a:extLst>
                <a:ext uri="{FF2B5EF4-FFF2-40B4-BE49-F238E27FC236}">
                  <a16:creationId xmlns:a16="http://schemas.microsoft.com/office/drawing/2014/main" id="{96B90FB4-E8C0-4589-A0B0-344D483D4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4DA16E1-E818-4E25-AD6C-8FA5488E1D0C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53CD6C48-BA1E-48D3-868B-3CBF0C6DB7A6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22547" name="Image 25">
              <a:extLst>
                <a:ext uri="{FF2B5EF4-FFF2-40B4-BE49-F238E27FC236}">
                  <a16:creationId xmlns:a16="http://schemas.microsoft.com/office/drawing/2014/main" id="{A472F433-B200-475F-A378-62D37BAE4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74B403B-1933-42BE-89EF-A06CEC916060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E41A9F9-C2D7-415C-A76D-000D78BFB498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535" name="Image 3">
            <a:extLst>
              <a:ext uri="{FF2B5EF4-FFF2-40B4-BE49-F238E27FC236}">
                <a16:creationId xmlns:a16="http://schemas.microsoft.com/office/drawing/2014/main" id="{55B4A9AC-CEB7-41A6-B201-A10812AD2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825" y="246063"/>
            <a:ext cx="10144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ZoneTexte 22">
            <a:extLst>
              <a:ext uri="{FF2B5EF4-FFF2-40B4-BE49-F238E27FC236}">
                <a16:creationId xmlns:a16="http://schemas.microsoft.com/office/drawing/2014/main" id="{46FE1D73-FEED-435B-9B7F-96651381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213" y="6154738"/>
            <a:ext cx="1711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Tilbage til hovedsiden</a:t>
            </a:r>
          </a:p>
        </p:txBody>
      </p:sp>
      <p:sp>
        <p:nvSpPr>
          <p:cNvPr id="25" name="Bouton d’action : vide 2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B71EF33-565D-4C84-A471-BC78254136DE}"/>
              </a:ext>
            </a:extLst>
          </p:cNvPr>
          <p:cNvSpPr/>
          <p:nvPr/>
        </p:nvSpPr>
        <p:spPr>
          <a:xfrm>
            <a:off x="9704388" y="2051050"/>
            <a:ext cx="1938337" cy="366713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/>
              <a:t>Mere om krydskontaminering</a:t>
            </a:r>
          </a:p>
        </p:txBody>
      </p:sp>
      <p:pic>
        <p:nvPicPr>
          <p:cNvPr id="22538" name="Image 23">
            <a:hlinkClick r:id="rId7" action="ppaction://hlinksldjump"/>
            <a:extLst>
              <a:ext uri="{FF2B5EF4-FFF2-40B4-BE49-F238E27FC236}">
                <a16:creationId xmlns:a16="http://schemas.microsoft.com/office/drawing/2014/main" id="{9A926C35-1326-441C-9A0D-0710D9853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2809875"/>
            <a:ext cx="9683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Image 19">
            <a:extLst>
              <a:ext uri="{FF2B5EF4-FFF2-40B4-BE49-F238E27FC236}">
                <a16:creationId xmlns:a16="http://schemas.microsoft.com/office/drawing/2014/main" id="{B6010FF8-D772-4808-8071-DDCDAADFE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038"/>
            <a:ext cx="2971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Image 19">
            <a:extLst>
              <a:ext uri="{FF2B5EF4-FFF2-40B4-BE49-F238E27FC236}">
                <a16:creationId xmlns:a16="http://schemas.microsoft.com/office/drawing/2014/main" id="{DCB4F0CA-C844-40EB-8423-FCBF9BFF1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4767263"/>
            <a:ext cx="5619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Image 7">
            <a:extLst>
              <a:ext uri="{FF2B5EF4-FFF2-40B4-BE49-F238E27FC236}">
                <a16:creationId xmlns:a16="http://schemas.microsoft.com/office/drawing/2014/main" id="{8E74FBAC-AB6C-4659-AD00-0F2D8425A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5070475"/>
            <a:ext cx="2905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33AE1FC-9623-4451-9011-F376FDD64FD3}"/>
              </a:ext>
            </a:extLst>
          </p:cNvPr>
          <p:cNvSpPr txBox="1"/>
          <p:nvPr/>
        </p:nvSpPr>
        <p:spPr bwMode="auto">
          <a:xfrm>
            <a:off x="257175" y="1855788"/>
            <a:ext cx="2527300" cy="2816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</a:rPr>
              <a:t>Faglige mål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2"/>
              </a:rPr>
              <a:t>Test din viden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3" name="Bouton d’action : vide 22">
            <a:hlinkClick r:id="rId13" highlightClick="1"/>
            <a:extLst>
              <a:ext uri="{FF2B5EF4-FFF2-40B4-BE49-F238E27FC236}">
                <a16:creationId xmlns:a16="http://schemas.microsoft.com/office/drawing/2014/main" id="{10FA1421-E106-4F6B-B426-9F540575DE8B}"/>
              </a:ext>
            </a:extLst>
          </p:cNvPr>
          <p:cNvSpPr/>
          <p:nvPr/>
        </p:nvSpPr>
        <p:spPr>
          <a:xfrm>
            <a:off x="447675" y="4989698"/>
            <a:ext cx="2176463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b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végezze el az utótesztet</a:t>
            </a:r>
            <a:endParaRPr lang="fr-FR" sz="1200" b="1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1">
  <a:themeElements>
    <a:clrScheme name="Custom 9">
      <a:dk1>
        <a:sysClr val="windowText" lastClr="000000"/>
      </a:dk1>
      <a:lt1>
        <a:srgbClr val="FFFFFF"/>
      </a:lt1>
      <a:dk2>
        <a:srgbClr val="00707C"/>
      </a:dk2>
      <a:lt2>
        <a:srgbClr val="CFEAE1"/>
      </a:lt2>
      <a:accent1>
        <a:srgbClr val="00707C"/>
      </a:accent1>
      <a:accent2>
        <a:srgbClr val="CFEAE1"/>
      </a:accent2>
      <a:accent3>
        <a:srgbClr val="DD4758"/>
      </a:accent3>
      <a:accent4>
        <a:srgbClr val="FFD8BA"/>
      </a:accent4>
      <a:accent5>
        <a:srgbClr val="0C1B1B"/>
      </a:accent5>
      <a:accent6>
        <a:srgbClr val="8DB7BC"/>
      </a:accent6>
      <a:hlink>
        <a:srgbClr val="0563C1"/>
      </a:hlink>
      <a:folHlink>
        <a:srgbClr val="954F72"/>
      </a:folHlink>
    </a:clrScheme>
    <a:fontScheme name="SafeConsume">
      <a:majorFont>
        <a:latin typeface="Georgia"/>
        <a:ea typeface=""/>
        <a:cs typeface=""/>
      </a:majorFont>
      <a:minorFont>
        <a:latin typeface="Microsoft Sans Serif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E7BD821-AD58-45A2-853D-2D05F1CDADEF}" vid="{46F10311-8BDC-4967-99B2-F1F5E286CD8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01779BA33D24E8149D4B874D12439" ma:contentTypeVersion="10" ma:contentTypeDescription="Create a new document." ma:contentTypeScope="" ma:versionID="4c9363805fa9d57d915737c42785b0f5">
  <xsd:schema xmlns:xsd="http://www.w3.org/2001/XMLSchema" xmlns:xs="http://www.w3.org/2001/XMLSchema" xmlns:p="http://schemas.microsoft.com/office/2006/metadata/properties" xmlns:ns2="1fb14ad6-309a-489a-a37a-efadb6fb7c1d" targetNamespace="http://schemas.microsoft.com/office/2006/metadata/properties" ma:root="true" ma:fieldsID="37e72963be641e46334b69e806042f93" ns2:_="">
    <xsd:import namespace="1fb14ad6-309a-489a-a37a-efadb6fb7c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14ad6-309a-489a-a37a-efadb6fb7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6AA18D-42FA-45C4-B099-52987EDA5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b14ad6-309a-489a-a37a-efadb6fb7c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7749DB-8EF0-45CD-938D-039005ADD0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Safeconsume Theme</Template>
  <TotalTime>0</TotalTime>
  <Words>3242</Words>
  <Application>Microsoft Office PowerPoint</Application>
  <PresentationFormat>Grand écran</PresentationFormat>
  <Paragraphs>700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Georgia</vt:lpstr>
      <vt:lpstr>Microsoft Sans Serif</vt:lpstr>
      <vt:lpstr>Wingdings</vt:lpstr>
      <vt:lpstr>Tema1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Hugues</dc:creator>
  <cp:lastModifiedBy>virginie Hugues</cp:lastModifiedBy>
  <cp:revision>313</cp:revision>
  <dcterms:created xsi:type="dcterms:W3CDTF">2019-07-30T13:57:55Z</dcterms:created>
  <dcterms:modified xsi:type="dcterms:W3CDTF">2021-09-13T11:14:16Z</dcterms:modified>
</cp:coreProperties>
</file>