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72" r:id="rId3"/>
    <p:sldId id="260" r:id="rId4"/>
    <p:sldId id="258" r:id="rId5"/>
    <p:sldId id="262" r:id="rId6"/>
    <p:sldId id="266" r:id="rId7"/>
    <p:sldId id="268" r:id="rId8"/>
    <p:sldId id="269" r:id="rId9"/>
    <p:sldId id="271" r:id="rId10"/>
    <p:sldId id="264" r:id="rId11"/>
  </p:sldIdLst>
  <p:sldSz cx="12192000" cy="6858000"/>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B69"/>
    <a:srgbClr val="0070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4DA0E1-75A0-434B-BB54-AD91D3355E16}" v="50" dt="2022-10-20T12:12:23.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80" autoAdjust="0"/>
    <p:restoredTop sz="86385" autoAdjust="0"/>
  </p:normalViewPr>
  <p:slideViewPr>
    <p:cSldViewPr snapToGrid="0">
      <p:cViewPr varScale="1">
        <p:scale>
          <a:sx n="89" d="100"/>
          <a:sy n="89" d="100"/>
        </p:scale>
        <p:origin x="954"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ginie Hugues" userId="f5ff6c274e13bc49" providerId="LiveId" clId="{F24DA0E1-75A0-434B-BB54-AD91D3355E16}"/>
    <pc:docChg chg="modSld modNotesMaster">
      <pc:chgData name="virginie Hugues" userId="f5ff6c274e13bc49" providerId="LiveId" clId="{F24DA0E1-75A0-434B-BB54-AD91D3355E16}" dt="2022-10-20T12:12:23.676" v="51" actId="13244"/>
      <pc:docMkLst>
        <pc:docMk/>
      </pc:docMkLst>
      <pc:sldChg chg="modSp mod modAnim">
        <pc:chgData name="virginie Hugues" userId="f5ff6c274e13bc49" providerId="LiveId" clId="{F24DA0E1-75A0-434B-BB54-AD91D3355E16}" dt="2022-10-20T12:12:23.676" v="51" actId="13244"/>
        <pc:sldMkLst>
          <pc:docMk/>
          <pc:sldMk cId="0" sldId="260"/>
        </pc:sldMkLst>
        <pc:spChg chg="mod">
          <ac:chgData name="virginie Hugues" userId="f5ff6c274e13bc49" providerId="LiveId" clId="{F24DA0E1-75A0-434B-BB54-AD91D3355E16}" dt="2022-10-20T12:11:54.814" v="49" actId="1036"/>
          <ac:spMkLst>
            <pc:docMk/>
            <pc:sldMk cId="0" sldId="260"/>
            <ac:spMk id="2" creationId="{B0EBBFE0-C936-41CB-A8DC-A1A46E0B9FC7}"/>
          </ac:spMkLst>
        </pc:spChg>
        <pc:spChg chg="mod">
          <ac:chgData name="virginie Hugues" userId="f5ff6c274e13bc49" providerId="LiveId" clId="{F24DA0E1-75A0-434B-BB54-AD91D3355E16}" dt="2022-10-20T12:12:23.676" v="51" actId="13244"/>
          <ac:spMkLst>
            <pc:docMk/>
            <pc:sldMk cId="0" sldId="260"/>
            <ac:spMk id="14" creationId="{EBAB8E7E-9F01-4690-8668-9927216F9248}"/>
          </ac:spMkLst>
        </pc:spChg>
      </pc:sldChg>
      <pc:sldChg chg="modSp">
        <pc:chgData name="virginie Hugues" userId="f5ff6c274e13bc49" providerId="LiveId" clId="{F24DA0E1-75A0-434B-BB54-AD91D3355E16}" dt="2022-09-23T12:51:12.284" v="1" actId="20577"/>
        <pc:sldMkLst>
          <pc:docMk/>
          <pc:sldMk cId="0" sldId="271"/>
        </pc:sldMkLst>
        <pc:spChg chg="mod">
          <ac:chgData name="virginie Hugues" userId="f5ff6c274e13bc49" providerId="LiveId" clId="{F24DA0E1-75A0-434B-BB54-AD91D3355E16}" dt="2022-09-23T12:51:12.284" v="1" actId="20577"/>
          <ac:spMkLst>
            <pc:docMk/>
            <pc:sldMk cId="0" sldId="271"/>
            <ac:spMk id="11" creationId="{EADC3E0C-AE59-4FB3-A544-4D9BF213C43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5427"/>
          </a:xfrm>
          <a:prstGeom prst="rect">
            <a:avLst/>
          </a:prstGeom>
        </p:spPr>
        <p:txBody>
          <a:bodyPr vert="horz" lIns="91440" tIns="45720" rIns="91440" bIns="45720" rtlCol="0"/>
          <a:lstStyle>
            <a:lvl1pPr algn="r">
              <a:defRPr sz="1200"/>
            </a:lvl1pPr>
          </a:lstStyle>
          <a:p>
            <a:fld id="{1AA480A8-EB12-46F8-9906-9EFEE5E1900C}" type="datetimeFigureOut">
              <a:rPr lang="en-GB" smtClean="0"/>
              <a:t>17/01/2023</a:t>
            </a:fld>
            <a:endParaRPr lang="en-GB"/>
          </a:p>
        </p:txBody>
      </p:sp>
      <p:sp>
        <p:nvSpPr>
          <p:cNvPr id="4" name="Slide Image Placeholder 3"/>
          <p:cNvSpPr>
            <a:spLocks noGrp="1" noRot="1" noChangeAspect="1"/>
          </p:cNvSpPr>
          <p:nvPr>
            <p:ph type="sldImg" idx="2"/>
          </p:nvPr>
        </p:nvSpPr>
        <p:spPr>
          <a:xfrm>
            <a:off x="466725" y="1233488"/>
            <a:ext cx="5924550"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71800"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378824"/>
            <a:ext cx="2971800" cy="495426"/>
          </a:xfrm>
          <a:prstGeom prst="rect">
            <a:avLst/>
          </a:prstGeom>
        </p:spPr>
        <p:txBody>
          <a:bodyPr vert="horz" lIns="91440" tIns="45720" rIns="91440" bIns="45720" rtlCol="0" anchor="b"/>
          <a:lstStyle>
            <a:lvl1pPr algn="r">
              <a:defRPr sz="1200"/>
            </a:lvl1pPr>
          </a:lstStyle>
          <a:p>
            <a:fld id="{59CE1439-040A-40AE-ABDD-985856D2ABED}" type="slidenum">
              <a:rPr lang="en-GB" smtClean="0"/>
              <a:t>‹N°›</a:t>
            </a:fld>
            <a:endParaRPr lang="en-GB"/>
          </a:p>
        </p:txBody>
      </p:sp>
    </p:spTree>
    <p:extLst>
      <p:ext uri="{BB962C8B-B14F-4D97-AF65-F5344CB8AC3E}">
        <p14:creationId xmlns:p14="http://schemas.microsoft.com/office/powerpoint/2010/main" val="365532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a:extLst>
              <a:ext uri="{FF2B5EF4-FFF2-40B4-BE49-F238E27FC236}">
                <a16:creationId xmlns:a16="http://schemas.microsoft.com/office/drawing/2014/main" id="{A6DCCAF4-6B70-4750-A7C5-FAD54D464D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Espace réservé des notes 2">
            <a:extLst>
              <a:ext uri="{FF2B5EF4-FFF2-40B4-BE49-F238E27FC236}">
                <a16:creationId xmlns:a16="http://schemas.microsoft.com/office/drawing/2014/main" id="{0A062F75-8F6A-495F-8AC4-8B9DD915A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7412" name="Espace réservé du numéro de diapositive 3">
            <a:extLst>
              <a:ext uri="{FF2B5EF4-FFF2-40B4-BE49-F238E27FC236}">
                <a16:creationId xmlns:a16="http://schemas.microsoft.com/office/drawing/2014/main" id="{0D05CCA8-1C31-4695-A5FB-744DB1C742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ACF4C9-64F5-4752-8B7F-F300524470BA}" type="slidenum">
              <a:rPr lang="en-GB" altLang="fr-FR"/>
              <a:pPr>
                <a:spcBef>
                  <a:spcPct val="0"/>
                </a:spcBef>
              </a:pPr>
              <a:t>1</a:t>
            </a:fld>
            <a:endParaRPr lang="en-GB"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4E534C02-37CC-458F-BB3A-E11ED378C7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9CAE6B2C-FD7E-4351-9BB5-9206607EE5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Activité complémentaire si le temps le permet : ceci peut aussi faire l’objet d’un devoir à la maison si on manque de temps</a:t>
            </a:r>
          </a:p>
        </p:txBody>
      </p:sp>
      <p:sp>
        <p:nvSpPr>
          <p:cNvPr id="35844" name="Slide Number Placeholder 3">
            <a:extLst>
              <a:ext uri="{FF2B5EF4-FFF2-40B4-BE49-F238E27FC236}">
                <a16:creationId xmlns:a16="http://schemas.microsoft.com/office/drawing/2014/main" id="{4EBD3B1C-EA8D-49F4-BF2B-5CF8FA7108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6BF661-4C50-4EF5-9E21-413003A9D94D}" type="slidenum">
              <a:rPr lang="en-GB" altLang="fr-FR"/>
              <a:pPr>
                <a:spcBef>
                  <a:spcPct val="0"/>
                </a:spcBef>
              </a:pPr>
              <a:t>10</a:t>
            </a:fld>
            <a:endParaRPr lang="en-GB"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a:extLst>
              <a:ext uri="{FF2B5EF4-FFF2-40B4-BE49-F238E27FC236}">
                <a16:creationId xmlns:a16="http://schemas.microsoft.com/office/drawing/2014/main" id="{AD6D0690-9392-482F-B1AB-5C1F6FAD58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ce réservé des notes 2">
            <a:extLst>
              <a:ext uri="{FF2B5EF4-FFF2-40B4-BE49-F238E27FC236}">
                <a16:creationId xmlns:a16="http://schemas.microsoft.com/office/drawing/2014/main" id="{0FEB4B7A-AECA-496B-976E-506F29F171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9460" name="Espace réservé du numéro de diapositive 3">
            <a:extLst>
              <a:ext uri="{FF2B5EF4-FFF2-40B4-BE49-F238E27FC236}">
                <a16:creationId xmlns:a16="http://schemas.microsoft.com/office/drawing/2014/main" id="{D35256C8-1883-4D61-AE43-CCC347D62D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030A96-25A5-41E1-9A4B-7A69E0F28008}" type="slidenum">
              <a:rPr lang="en-GB" altLang="fr-FR"/>
              <a:pPr>
                <a:spcBef>
                  <a:spcPct val="0"/>
                </a:spcBef>
              </a:pPr>
              <a:t>2</a:t>
            </a:fld>
            <a:endParaRPr lang="en-GB"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1CB6F2D-1F5E-418B-A2F6-6DDEF32D5E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1769DDFD-AAA7-4AB7-A838-D44A84D5A7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Les étiquettes font partie de notre vie quotidienne mais quelles informations contiennent-elles et pourquoi sont-elles importantes ?</a:t>
            </a:r>
          </a:p>
          <a:p>
            <a:pPr eaLnBrk="1" hangingPunct="1">
              <a:spcBef>
                <a:spcPct val="0"/>
              </a:spcBef>
            </a:pPr>
            <a:endParaRPr lang="fr-FR" altLang="fr-FR"/>
          </a:p>
          <a:p>
            <a:pPr eaLnBrk="1" hangingPunct="1">
              <a:spcBef>
                <a:spcPct val="0"/>
              </a:spcBef>
            </a:pPr>
            <a:r>
              <a:rPr lang="fr-FR" altLang="fr-FR"/>
              <a:t>Identité de l’aliment – c’est important de savoir ce que l’on achète, les producteurs suivent des règles strictes pour formuler la description de l’aliment, par exemple un yaourt à la fraise est-il parfumé à la fraise ou contient-il des fraises ?</a:t>
            </a:r>
          </a:p>
          <a:p>
            <a:pPr eaLnBrk="1" hangingPunct="1">
              <a:spcBef>
                <a:spcPct val="0"/>
              </a:spcBef>
            </a:pPr>
            <a:endParaRPr lang="en-GB" altLang="fr-FR"/>
          </a:p>
          <a:p>
            <a:pPr eaLnBrk="1" hangingPunct="1">
              <a:spcBef>
                <a:spcPct val="0"/>
              </a:spcBef>
            </a:pPr>
            <a:r>
              <a:rPr lang="fr-FR" altLang="fr-FR"/>
              <a:t>Les instructions sur la qualité et la sécurité des aliments nous aident à savoir comment conserver, manipuler et cuire les aliments sans risque pour notre santé et nous informent sur les allergènes</a:t>
            </a:r>
          </a:p>
          <a:p>
            <a:pPr eaLnBrk="1" hangingPunct="1">
              <a:spcBef>
                <a:spcPct val="0"/>
              </a:spcBef>
            </a:pPr>
            <a:endParaRPr lang="fr-FR" altLang="fr-FR"/>
          </a:p>
          <a:p>
            <a:pPr eaLnBrk="1" hangingPunct="1">
              <a:spcBef>
                <a:spcPct val="0"/>
              </a:spcBef>
            </a:pPr>
            <a:r>
              <a:rPr lang="fr-FR" altLang="fr-FR"/>
              <a:t>Les informations nutritionnelles nous disent la valeur nutritionnelle de l’aliment et les calories – le Nutri-Score aide à faire le choix d’une alimentation saine (https://www.santepubliquefrance.fr/determinants-de-sante/nutrition-et-activite-physique/articles/nutri-score) </a:t>
            </a:r>
          </a:p>
          <a:p>
            <a:pPr eaLnBrk="1" hangingPunct="1">
              <a:spcBef>
                <a:spcPct val="0"/>
              </a:spcBef>
            </a:pPr>
            <a:endParaRPr lang="fr-FR" altLang="fr-FR"/>
          </a:p>
          <a:p>
            <a:pPr eaLnBrk="1" hangingPunct="1">
              <a:spcBef>
                <a:spcPct val="0"/>
              </a:spcBef>
            </a:pPr>
            <a:r>
              <a:rPr lang="fr-FR" altLang="fr-FR"/>
              <a:t>Ce cours est axé sur les étiquettes concernant l’hygiène des aliments mais il est utile de considérer les étiquettes de façon plus globale</a:t>
            </a:r>
          </a:p>
        </p:txBody>
      </p:sp>
      <p:sp>
        <p:nvSpPr>
          <p:cNvPr id="21508" name="Slide Number Placeholder 3">
            <a:extLst>
              <a:ext uri="{FF2B5EF4-FFF2-40B4-BE49-F238E27FC236}">
                <a16:creationId xmlns:a16="http://schemas.microsoft.com/office/drawing/2014/main" id="{7B1DFFD9-D781-4178-9DFB-A4B8C2B794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9F44AE-5EA9-4B54-B67D-70633EFBFE94}" type="slidenum">
              <a:rPr lang="en-GB" altLang="fr-FR"/>
              <a:pPr>
                <a:spcBef>
                  <a:spcPct val="0"/>
                </a:spcBef>
              </a:pPr>
              <a:t>3</a:t>
            </a:fld>
            <a:endParaRPr lang="en-GB"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7A354008-7A51-40D5-8659-EEB4CAE1DA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65F0191-464A-4FA0-9A59-B070A5F7F1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Pour éviter que les élèves fassent le même choix que les autres lors de la main levée, vous pouvez également leur proposer d’écrire la lettre correspondant à leur réponse sur un petit tableau ou sur une grande feuille que toute la classe montre en même temps</a:t>
            </a:r>
          </a:p>
        </p:txBody>
      </p:sp>
      <p:sp>
        <p:nvSpPr>
          <p:cNvPr id="23556" name="Slide Number Placeholder 3">
            <a:extLst>
              <a:ext uri="{FF2B5EF4-FFF2-40B4-BE49-F238E27FC236}">
                <a16:creationId xmlns:a16="http://schemas.microsoft.com/office/drawing/2014/main" id="{E79C209A-1093-4249-9563-1577A2FDBB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875F62-4659-4378-A7E0-36BABD674B43}" type="slidenum">
              <a:rPr lang="en-GB" altLang="fr-FR"/>
              <a:pPr>
                <a:spcBef>
                  <a:spcPct val="0"/>
                </a:spcBef>
              </a:pPr>
              <a:t>4</a:t>
            </a:fld>
            <a:endParaRPr lang="en-GB"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8A12AF5-A4AF-4401-98CA-6DCB17E017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19023E1B-B857-4EA0-8371-5CB6F0AB89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Pour éviter que les élèves fassent le même choix que les autres lors de la main levée, vous pouvez également leur proposer d’écrire la lettre correspondant à leur réponse sur un petit tableau ou sur une grande feuille que toute la classe montre en même temps</a:t>
            </a:r>
          </a:p>
          <a:p>
            <a:pPr eaLnBrk="1" hangingPunct="1">
              <a:spcBef>
                <a:spcPct val="0"/>
              </a:spcBef>
            </a:pPr>
            <a:endParaRPr lang="en-GB" altLang="fr-FR"/>
          </a:p>
        </p:txBody>
      </p:sp>
      <p:sp>
        <p:nvSpPr>
          <p:cNvPr id="25604" name="Slide Number Placeholder 3">
            <a:extLst>
              <a:ext uri="{FF2B5EF4-FFF2-40B4-BE49-F238E27FC236}">
                <a16:creationId xmlns:a16="http://schemas.microsoft.com/office/drawing/2014/main" id="{8C9DE895-5511-4CB3-AFBF-20BF5749DE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B8A8F0-FACE-4433-8A24-D76A0C43428B}" type="slidenum">
              <a:rPr lang="en-GB" altLang="fr-FR"/>
              <a:pPr>
                <a:spcBef>
                  <a:spcPct val="0"/>
                </a:spcBef>
              </a:pPr>
              <a:t>5</a:t>
            </a:fld>
            <a:endParaRPr lang="en-GB"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46083B8-80E5-42F5-8CFD-C8FC9327A5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5216A195-0B59-42E2-AAFE-F199187D33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Pour accéder à la vidéo, vous pouvez utiliser ce lien : https://www.youtube.com/watch?v=_KeSB4k9M-Q </a:t>
            </a:r>
            <a:endParaRPr lang="en-GB" altLang="fr-FR"/>
          </a:p>
        </p:txBody>
      </p:sp>
      <p:sp>
        <p:nvSpPr>
          <p:cNvPr id="27652" name="Slide Number Placeholder 3">
            <a:extLst>
              <a:ext uri="{FF2B5EF4-FFF2-40B4-BE49-F238E27FC236}">
                <a16:creationId xmlns:a16="http://schemas.microsoft.com/office/drawing/2014/main" id="{1EE547DF-505B-485B-854F-0753259C94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8D6B83-F00F-46B9-BA01-5F1B7FE9877B}" type="slidenum">
              <a:rPr lang="en-GB" altLang="fr-FR"/>
              <a:pPr>
                <a:spcBef>
                  <a:spcPct val="0"/>
                </a:spcBef>
              </a:pPr>
              <a:t>6</a:t>
            </a:fld>
            <a:endParaRPr lang="en-GB"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06806F9-BD66-406E-8653-1D11A48EBD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000FAF72-A2AE-4E0A-ADFB-E226744374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fr-FR"/>
          </a:p>
        </p:txBody>
      </p:sp>
      <p:sp>
        <p:nvSpPr>
          <p:cNvPr id="29700" name="Slide Number Placeholder 3">
            <a:extLst>
              <a:ext uri="{FF2B5EF4-FFF2-40B4-BE49-F238E27FC236}">
                <a16:creationId xmlns:a16="http://schemas.microsoft.com/office/drawing/2014/main" id="{3D6D408C-0147-419A-A023-B00E503DC9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AED6DE-7BE0-4A21-B831-E3CAC04FAF33}" type="slidenum">
              <a:rPr lang="en-GB" altLang="fr-FR"/>
              <a:pPr>
                <a:spcBef>
                  <a:spcPct val="0"/>
                </a:spcBef>
              </a:pPr>
              <a:t>7</a:t>
            </a:fld>
            <a:endParaRPr lang="en-GB"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6D1555E-8DCF-44FC-A935-23BA5DC010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8CC68DAB-824A-407D-AB23-CDDD9B71DD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fr-FR" b="1"/>
              <a:t>ADEME (Agence de la transition écologique) :</a:t>
            </a:r>
            <a:endParaRPr lang="en-GB" altLang="fr-FR"/>
          </a:p>
          <a:p>
            <a:pPr eaLnBrk="1" hangingPunct="1">
              <a:spcBef>
                <a:spcPct val="0"/>
              </a:spcBef>
            </a:pPr>
            <a:r>
              <a:rPr lang="en-GB" altLang="fr-FR"/>
              <a:t>Gaspillage alimentaire : </a:t>
            </a:r>
            <a:r>
              <a:rPr lang="en-GB" altLang="fr-FR" u="sng"/>
              <a:t>https://www.youtube.com/watch?v=59FH0MkMxf4</a:t>
            </a:r>
            <a:endParaRPr lang="en-GB" altLang="fr-FR"/>
          </a:p>
        </p:txBody>
      </p:sp>
      <p:sp>
        <p:nvSpPr>
          <p:cNvPr id="31748" name="Slide Number Placeholder 3">
            <a:extLst>
              <a:ext uri="{FF2B5EF4-FFF2-40B4-BE49-F238E27FC236}">
                <a16:creationId xmlns:a16="http://schemas.microsoft.com/office/drawing/2014/main" id="{0F4ACFC3-D647-47EF-9F5B-EF99786631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5475D1-C25A-4358-9E70-27F0EAF59E47}" type="slidenum">
              <a:rPr lang="en-GB" altLang="fr-FR"/>
              <a:pPr>
                <a:spcBef>
                  <a:spcPct val="0"/>
                </a:spcBef>
              </a:pPr>
              <a:t>8</a:t>
            </a:fld>
            <a:endParaRPr lang="en-GB"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2CB356C1-6A7A-421F-B40E-AE6D3A3073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6B7D8D2A-5E4F-4CB7-B7AB-B0E578D828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a:t>La congélation est un excellent moyen d’éviter le gaspillage alimentaire. Elle </a:t>
            </a:r>
            <a:r>
              <a:rPr lang="fr-FR" altLang="en-US" sz="2400"/>
              <a:t>évite la multiplication des bactéries mais la plupart survivent et peuvent se multiplier à nouveau dans les aliments dès que la température le permet (notamment à température ambiante).</a:t>
            </a:r>
          </a:p>
          <a:p>
            <a:pPr eaLnBrk="1" hangingPunct="1">
              <a:spcBef>
                <a:spcPct val="0"/>
              </a:spcBef>
            </a:pPr>
            <a:endParaRPr lang="fr-FR" altLang="en-US" sz="2000"/>
          </a:p>
          <a:p>
            <a:pPr eaLnBrk="1" hangingPunct="1">
              <a:spcBef>
                <a:spcPct val="0"/>
              </a:spcBef>
            </a:pPr>
            <a:r>
              <a:rPr lang="fr-FR" altLang="en-US" sz="2400"/>
              <a:t>Si on cuit des aliments décongelés, il faut les cuire comme s’ils étaient frais et s’assurer d’une cuisson à cœur, </a:t>
            </a:r>
            <a:r>
              <a:rPr lang="fr-FR" altLang="en-US" sz="2000"/>
              <a:t>se laver les mains après manipulation et utiliser des planches à découper différentes.</a:t>
            </a:r>
            <a:r>
              <a:rPr lang="fr-FR" altLang="en-US"/>
              <a:t> </a:t>
            </a:r>
            <a:r>
              <a:rPr lang="fr-FR" altLang="fr-FR"/>
              <a:t>Pour s’assurer d’une cuisson à cœur de la viande, de la volaille et du poisson le plus sûr est d’utiliser un themomètre de cuisson (70°C dans la partie le plus épaisse). A défaut de thermomètre, il faut découper un morceau dans la partie la plus épaisse (pour une volaille entière, c’est la région entre la cuisse et le blanc)  et vérifier qu’il ne soit pas brillant, ni rose et que le jus est clair.</a:t>
            </a:r>
          </a:p>
          <a:p>
            <a:pPr eaLnBrk="1" hangingPunct="1"/>
            <a:endParaRPr lang="fr-FR" altLang="fr-FR"/>
          </a:p>
          <a:p>
            <a:pPr eaLnBrk="1" hangingPunct="1"/>
            <a:r>
              <a:rPr lang="fr-FR" altLang="fr-FR"/>
              <a:t>Comment garder une trace de ce qui a été congelé et à quelle date ?</a:t>
            </a:r>
          </a:p>
          <a:p>
            <a:pPr eaLnBrk="1" hangingPunct="1"/>
            <a:r>
              <a:rPr lang="fr-FR" altLang="fr-FR"/>
              <a:t>Ajouter une étiquette indiquant la nature de l’aliment et la date de congélation. </a:t>
            </a:r>
          </a:p>
          <a:p>
            <a:pPr eaLnBrk="1" hangingPunct="1"/>
            <a:r>
              <a:rPr lang="fr-FR" altLang="fr-FR"/>
              <a:t> </a:t>
            </a:r>
          </a:p>
          <a:p>
            <a:pPr eaLnBrk="1" hangingPunct="1">
              <a:spcBef>
                <a:spcPct val="0"/>
              </a:spcBef>
            </a:pPr>
            <a:endParaRPr lang="fr-FR" altLang="fr-FR"/>
          </a:p>
        </p:txBody>
      </p:sp>
      <p:sp>
        <p:nvSpPr>
          <p:cNvPr id="33796" name="Slide Number Placeholder 3">
            <a:extLst>
              <a:ext uri="{FF2B5EF4-FFF2-40B4-BE49-F238E27FC236}">
                <a16:creationId xmlns:a16="http://schemas.microsoft.com/office/drawing/2014/main" id="{066EE195-DA69-4B08-AE61-00076F48B2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56249C-C70A-4D10-9AD4-D27D1B86E358}" type="slidenum">
              <a:rPr lang="en-GB" altLang="fr-FR"/>
              <a:pPr>
                <a:spcBef>
                  <a:spcPct val="0"/>
                </a:spcBef>
              </a:pPr>
              <a:t>9</a:t>
            </a:fld>
            <a:endParaRPr lang="en-GB"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54C11-B575-4194-9AFA-1A47985AA8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593137B-6DB1-4119-A319-302FFA57D6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DC6854-B591-4224-9EBA-13B86CDC4457}"/>
              </a:ext>
            </a:extLst>
          </p:cNvPr>
          <p:cNvSpPr>
            <a:spLocks noGrp="1"/>
          </p:cNvSpPr>
          <p:nvPr>
            <p:ph type="dt" sz="half" idx="10"/>
          </p:nvPr>
        </p:nvSpPr>
        <p:spPr/>
        <p:txBody>
          <a:bodyPr/>
          <a:lstStyle/>
          <a:p>
            <a:fld id="{2805B97E-2EFE-44CE-82E1-86C135AB65BD}" type="datetimeFigureOut">
              <a:rPr lang="en-GB" smtClean="0"/>
              <a:t>17/01/2023</a:t>
            </a:fld>
            <a:endParaRPr lang="en-GB"/>
          </a:p>
        </p:txBody>
      </p:sp>
      <p:sp>
        <p:nvSpPr>
          <p:cNvPr id="5" name="Footer Placeholder 4">
            <a:extLst>
              <a:ext uri="{FF2B5EF4-FFF2-40B4-BE49-F238E27FC236}">
                <a16:creationId xmlns:a16="http://schemas.microsoft.com/office/drawing/2014/main" id="{F6A46715-8F1E-45FA-9437-688DE0A834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9B81EE-981B-432B-A6F2-DA511E451327}"/>
              </a:ext>
            </a:extLst>
          </p:cNvPr>
          <p:cNvSpPr>
            <a:spLocks noGrp="1"/>
          </p:cNvSpPr>
          <p:nvPr>
            <p:ph type="sldNum" sz="quarter" idx="12"/>
          </p:nvPr>
        </p:nvSpPr>
        <p:spPr/>
        <p:txBody>
          <a:bodyPr/>
          <a:lstStyle/>
          <a:p>
            <a:fld id="{CBB0E277-7509-4001-82C3-DE80E98EE0EA}" type="slidenum">
              <a:rPr lang="en-GB" smtClean="0"/>
              <a:t>‹N°›</a:t>
            </a:fld>
            <a:endParaRPr lang="en-GB"/>
          </a:p>
        </p:txBody>
      </p:sp>
    </p:spTree>
    <p:extLst>
      <p:ext uri="{BB962C8B-B14F-4D97-AF65-F5344CB8AC3E}">
        <p14:creationId xmlns:p14="http://schemas.microsoft.com/office/powerpoint/2010/main" val="140725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76DF-63EE-47FF-8A8F-1BC20BE5731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9A3183-C4E1-41F0-BA53-5531337C7B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845C4D-28B6-4872-8ACE-C6E478628894}"/>
              </a:ext>
            </a:extLst>
          </p:cNvPr>
          <p:cNvSpPr>
            <a:spLocks noGrp="1"/>
          </p:cNvSpPr>
          <p:nvPr>
            <p:ph type="dt" sz="half" idx="10"/>
          </p:nvPr>
        </p:nvSpPr>
        <p:spPr/>
        <p:txBody>
          <a:bodyPr/>
          <a:lstStyle/>
          <a:p>
            <a:fld id="{2805B97E-2EFE-44CE-82E1-86C135AB65BD}" type="datetimeFigureOut">
              <a:rPr lang="en-GB" smtClean="0"/>
              <a:t>17/01/2023</a:t>
            </a:fld>
            <a:endParaRPr lang="en-GB"/>
          </a:p>
        </p:txBody>
      </p:sp>
      <p:sp>
        <p:nvSpPr>
          <p:cNvPr id="5" name="Footer Placeholder 4">
            <a:extLst>
              <a:ext uri="{FF2B5EF4-FFF2-40B4-BE49-F238E27FC236}">
                <a16:creationId xmlns:a16="http://schemas.microsoft.com/office/drawing/2014/main" id="{22398738-90F9-4C56-A09C-83AF729740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E6530C-CD3E-4160-A8AD-FA6A0A66D9C5}"/>
              </a:ext>
            </a:extLst>
          </p:cNvPr>
          <p:cNvSpPr>
            <a:spLocks noGrp="1"/>
          </p:cNvSpPr>
          <p:nvPr>
            <p:ph type="sldNum" sz="quarter" idx="12"/>
          </p:nvPr>
        </p:nvSpPr>
        <p:spPr/>
        <p:txBody>
          <a:bodyPr/>
          <a:lstStyle/>
          <a:p>
            <a:fld id="{CBB0E277-7509-4001-82C3-DE80E98EE0EA}" type="slidenum">
              <a:rPr lang="en-GB" smtClean="0"/>
              <a:t>‹N°›</a:t>
            </a:fld>
            <a:endParaRPr lang="en-GB"/>
          </a:p>
        </p:txBody>
      </p:sp>
    </p:spTree>
    <p:extLst>
      <p:ext uri="{BB962C8B-B14F-4D97-AF65-F5344CB8AC3E}">
        <p14:creationId xmlns:p14="http://schemas.microsoft.com/office/powerpoint/2010/main" val="387303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D22A2C-FDC9-46D9-AA69-4188111069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8913B7-E8AD-4FA0-A5F3-AFF3892B3C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8019FB-B1E5-4256-A1E1-B07EE67B789F}"/>
              </a:ext>
            </a:extLst>
          </p:cNvPr>
          <p:cNvSpPr>
            <a:spLocks noGrp="1"/>
          </p:cNvSpPr>
          <p:nvPr>
            <p:ph type="dt" sz="half" idx="10"/>
          </p:nvPr>
        </p:nvSpPr>
        <p:spPr/>
        <p:txBody>
          <a:bodyPr/>
          <a:lstStyle/>
          <a:p>
            <a:fld id="{2805B97E-2EFE-44CE-82E1-86C135AB65BD}" type="datetimeFigureOut">
              <a:rPr lang="en-GB" smtClean="0"/>
              <a:t>17/01/2023</a:t>
            </a:fld>
            <a:endParaRPr lang="en-GB"/>
          </a:p>
        </p:txBody>
      </p:sp>
      <p:sp>
        <p:nvSpPr>
          <p:cNvPr id="5" name="Footer Placeholder 4">
            <a:extLst>
              <a:ext uri="{FF2B5EF4-FFF2-40B4-BE49-F238E27FC236}">
                <a16:creationId xmlns:a16="http://schemas.microsoft.com/office/drawing/2014/main" id="{77229954-7744-4BAE-9341-2A1741856A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2D167A-54BC-4722-9234-3D4260147E6F}"/>
              </a:ext>
            </a:extLst>
          </p:cNvPr>
          <p:cNvSpPr>
            <a:spLocks noGrp="1"/>
          </p:cNvSpPr>
          <p:nvPr>
            <p:ph type="sldNum" sz="quarter" idx="12"/>
          </p:nvPr>
        </p:nvSpPr>
        <p:spPr/>
        <p:txBody>
          <a:bodyPr/>
          <a:lstStyle/>
          <a:p>
            <a:fld id="{CBB0E277-7509-4001-82C3-DE80E98EE0EA}" type="slidenum">
              <a:rPr lang="en-GB" smtClean="0"/>
              <a:t>‹N°›</a:t>
            </a:fld>
            <a:endParaRPr lang="en-GB"/>
          </a:p>
        </p:txBody>
      </p:sp>
    </p:spTree>
    <p:extLst>
      <p:ext uri="{BB962C8B-B14F-4D97-AF65-F5344CB8AC3E}">
        <p14:creationId xmlns:p14="http://schemas.microsoft.com/office/powerpoint/2010/main" val="325594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B0D57-E165-43E8-B087-E44D86092A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E2D2F4-BD4B-4773-A808-709E89F022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F09B22-22C8-42AE-9168-A0D46A978ECF}"/>
              </a:ext>
            </a:extLst>
          </p:cNvPr>
          <p:cNvSpPr>
            <a:spLocks noGrp="1"/>
          </p:cNvSpPr>
          <p:nvPr>
            <p:ph type="dt" sz="half" idx="10"/>
          </p:nvPr>
        </p:nvSpPr>
        <p:spPr/>
        <p:txBody>
          <a:bodyPr/>
          <a:lstStyle/>
          <a:p>
            <a:fld id="{2805B97E-2EFE-44CE-82E1-86C135AB65BD}" type="datetimeFigureOut">
              <a:rPr lang="en-GB" smtClean="0"/>
              <a:t>17/01/2023</a:t>
            </a:fld>
            <a:endParaRPr lang="en-GB"/>
          </a:p>
        </p:txBody>
      </p:sp>
      <p:sp>
        <p:nvSpPr>
          <p:cNvPr id="5" name="Footer Placeholder 4">
            <a:extLst>
              <a:ext uri="{FF2B5EF4-FFF2-40B4-BE49-F238E27FC236}">
                <a16:creationId xmlns:a16="http://schemas.microsoft.com/office/drawing/2014/main" id="{086CE069-F676-4684-AB69-E33990AEF4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013D37-3318-438D-8A01-738AC80DCDF4}"/>
              </a:ext>
            </a:extLst>
          </p:cNvPr>
          <p:cNvSpPr>
            <a:spLocks noGrp="1"/>
          </p:cNvSpPr>
          <p:nvPr>
            <p:ph type="sldNum" sz="quarter" idx="12"/>
          </p:nvPr>
        </p:nvSpPr>
        <p:spPr/>
        <p:txBody>
          <a:bodyPr/>
          <a:lstStyle/>
          <a:p>
            <a:fld id="{CBB0E277-7509-4001-82C3-DE80E98EE0EA}" type="slidenum">
              <a:rPr lang="en-GB" smtClean="0"/>
              <a:t>‹N°›</a:t>
            </a:fld>
            <a:endParaRPr lang="en-GB"/>
          </a:p>
        </p:txBody>
      </p:sp>
    </p:spTree>
    <p:extLst>
      <p:ext uri="{BB962C8B-B14F-4D97-AF65-F5344CB8AC3E}">
        <p14:creationId xmlns:p14="http://schemas.microsoft.com/office/powerpoint/2010/main" val="7319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2318C-6DC5-4E45-9135-BC255AFB19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DF09C60-D2DA-47F4-98A3-506B559085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8D280F-6CC6-49DA-8E47-5520032C72ED}"/>
              </a:ext>
            </a:extLst>
          </p:cNvPr>
          <p:cNvSpPr>
            <a:spLocks noGrp="1"/>
          </p:cNvSpPr>
          <p:nvPr>
            <p:ph type="dt" sz="half" idx="10"/>
          </p:nvPr>
        </p:nvSpPr>
        <p:spPr/>
        <p:txBody>
          <a:bodyPr/>
          <a:lstStyle/>
          <a:p>
            <a:fld id="{2805B97E-2EFE-44CE-82E1-86C135AB65BD}" type="datetimeFigureOut">
              <a:rPr lang="en-GB" smtClean="0"/>
              <a:t>17/01/2023</a:t>
            </a:fld>
            <a:endParaRPr lang="en-GB"/>
          </a:p>
        </p:txBody>
      </p:sp>
      <p:sp>
        <p:nvSpPr>
          <p:cNvPr id="5" name="Footer Placeholder 4">
            <a:extLst>
              <a:ext uri="{FF2B5EF4-FFF2-40B4-BE49-F238E27FC236}">
                <a16:creationId xmlns:a16="http://schemas.microsoft.com/office/drawing/2014/main" id="{F58F56C9-DD5A-4B7C-9756-5796C1271E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05529F-250E-4B91-9995-B4DF8BFFA42F}"/>
              </a:ext>
            </a:extLst>
          </p:cNvPr>
          <p:cNvSpPr>
            <a:spLocks noGrp="1"/>
          </p:cNvSpPr>
          <p:nvPr>
            <p:ph type="sldNum" sz="quarter" idx="12"/>
          </p:nvPr>
        </p:nvSpPr>
        <p:spPr/>
        <p:txBody>
          <a:bodyPr/>
          <a:lstStyle/>
          <a:p>
            <a:fld id="{CBB0E277-7509-4001-82C3-DE80E98EE0EA}" type="slidenum">
              <a:rPr lang="en-GB" smtClean="0"/>
              <a:t>‹N°›</a:t>
            </a:fld>
            <a:endParaRPr lang="en-GB"/>
          </a:p>
        </p:txBody>
      </p:sp>
    </p:spTree>
    <p:extLst>
      <p:ext uri="{BB962C8B-B14F-4D97-AF65-F5344CB8AC3E}">
        <p14:creationId xmlns:p14="http://schemas.microsoft.com/office/powerpoint/2010/main" val="414065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33E99-1D6E-459C-96C8-2FB2834CF9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3F7B5D-EEE5-497F-9130-7EEA917206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6A63666-009F-43ED-8807-37F6E4BBA3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1C17C7-734C-4043-9A14-86E39F84DF76}"/>
              </a:ext>
            </a:extLst>
          </p:cNvPr>
          <p:cNvSpPr>
            <a:spLocks noGrp="1"/>
          </p:cNvSpPr>
          <p:nvPr>
            <p:ph type="dt" sz="half" idx="10"/>
          </p:nvPr>
        </p:nvSpPr>
        <p:spPr/>
        <p:txBody>
          <a:bodyPr/>
          <a:lstStyle/>
          <a:p>
            <a:fld id="{2805B97E-2EFE-44CE-82E1-86C135AB65BD}" type="datetimeFigureOut">
              <a:rPr lang="en-GB" smtClean="0"/>
              <a:t>17/01/2023</a:t>
            </a:fld>
            <a:endParaRPr lang="en-GB"/>
          </a:p>
        </p:txBody>
      </p:sp>
      <p:sp>
        <p:nvSpPr>
          <p:cNvPr id="6" name="Footer Placeholder 5">
            <a:extLst>
              <a:ext uri="{FF2B5EF4-FFF2-40B4-BE49-F238E27FC236}">
                <a16:creationId xmlns:a16="http://schemas.microsoft.com/office/drawing/2014/main" id="{E89116A6-1D4F-432A-A04E-62A65C2A2D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742004-C095-48F9-93A5-8DD1DB56CEF4}"/>
              </a:ext>
            </a:extLst>
          </p:cNvPr>
          <p:cNvSpPr>
            <a:spLocks noGrp="1"/>
          </p:cNvSpPr>
          <p:nvPr>
            <p:ph type="sldNum" sz="quarter" idx="12"/>
          </p:nvPr>
        </p:nvSpPr>
        <p:spPr/>
        <p:txBody>
          <a:bodyPr/>
          <a:lstStyle/>
          <a:p>
            <a:fld id="{CBB0E277-7509-4001-82C3-DE80E98EE0EA}" type="slidenum">
              <a:rPr lang="en-GB" smtClean="0"/>
              <a:t>‹N°›</a:t>
            </a:fld>
            <a:endParaRPr lang="en-GB"/>
          </a:p>
        </p:txBody>
      </p:sp>
    </p:spTree>
    <p:extLst>
      <p:ext uri="{BB962C8B-B14F-4D97-AF65-F5344CB8AC3E}">
        <p14:creationId xmlns:p14="http://schemas.microsoft.com/office/powerpoint/2010/main" val="1673155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AC49-93DE-4B30-945A-92F89707ED6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841BFD-1277-4FEB-99BA-AB5906FF57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DFCF89-E58F-4550-B3CA-D9F2B96929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8ECF43-FB09-49BA-8F53-C22D0D80F1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FF5B5C-CEBF-43B7-9565-BA8358FADC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000AA9-2B5F-4E29-AE4A-F74DB3588CAF}"/>
              </a:ext>
            </a:extLst>
          </p:cNvPr>
          <p:cNvSpPr>
            <a:spLocks noGrp="1"/>
          </p:cNvSpPr>
          <p:nvPr>
            <p:ph type="dt" sz="half" idx="10"/>
          </p:nvPr>
        </p:nvSpPr>
        <p:spPr/>
        <p:txBody>
          <a:bodyPr/>
          <a:lstStyle/>
          <a:p>
            <a:fld id="{2805B97E-2EFE-44CE-82E1-86C135AB65BD}" type="datetimeFigureOut">
              <a:rPr lang="en-GB" smtClean="0"/>
              <a:t>17/01/2023</a:t>
            </a:fld>
            <a:endParaRPr lang="en-GB"/>
          </a:p>
        </p:txBody>
      </p:sp>
      <p:sp>
        <p:nvSpPr>
          <p:cNvPr id="8" name="Footer Placeholder 7">
            <a:extLst>
              <a:ext uri="{FF2B5EF4-FFF2-40B4-BE49-F238E27FC236}">
                <a16:creationId xmlns:a16="http://schemas.microsoft.com/office/drawing/2014/main" id="{D6FF76FC-E729-40C6-AA08-7DA164172D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B38CB9-8908-4770-8081-27A65EF7F8FA}"/>
              </a:ext>
            </a:extLst>
          </p:cNvPr>
          <p:cNvSpPr>
            <a:spLocks noGrp="1"/>
          </p:cNvSpPr>
          <p:nvPr>
            <p:ph type="sldNum" sz="quarter" idx="12"/>
          </p:nvPr>
        </p:nvSpPr>
        <p:spPr/>
        <p:txBody>
          <a:bodyPr/>
          <a:lstStyle/>
          <a:p>
            <a:fld id="{CBB0E277-7509-4001-82C3-DE80E98EE0EA}" type="slidenum">
              <a:rPr lang="en-GB" smtClean="0"/>
              <a:t>‹N°›</a:t>
            </a:fld>
            <a:endParaRPr lang="en-GB"/>
          </a:p>
        </p:txBody>
      </p:sp>
    </p:spTree>
    <p:extLst>
      <p:ext uri="{BB962C8B-B14F-4D97-AF65-F5344CB8AC3E}">
        <p14:creationId xmlns:p14="http://schemas.microsoft.com/office/powerpoint/2010/main" val="378455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ED2C6-033F-412B-B6A1-D1446D77B0F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9BCC7FA-2DFC-434E-854B-5448F984E458}"/>
              </a:ext>
            </a:extLst>
          </p:cNvPr>
          <p:cNvSpPr>
            <a:spLocks noGrp="1"/>
          </p:cNvSpPr>
          <p:nvPr>
            <p:ph type="dt" sz="half" idx="10"/>
          </p:nvPr>
        </p:nvSpPr>
        <p:spPr/>
        <p:txBody>
          <a:bodyPr/>
          <a:lstStyle/>
          <a:p>
            <a:fld id="{2805B97E-2EFE-44CE-82E1-86C135AB65BD}" type="datetimeFigureOut">
              <a:rPr lang="en-GB" smtClean="0"/>
              <a:t>17/01/2023</a:t>
            </a:fld>
            <a:endParaRPr lang="en-GB"/>
          </a:p>
        </p:txBody>
      </p:sp>
      <p:sp>
        <p:nvSpPr>
          <p:cNvPr id="4" name="Footer Placeholder 3">
            <a:extLst>
              <a:ext uri="{FF2B5EF4-FFF2-40B4-BE49-F238E27FC236}">
                <a16:creationId xmlns:a16="http://schemas.microsoft.com/office/drawing/2014/main" id="{A11B1C92-6B85-4D7B-BB2A-09A9F8A45EE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EDBEB0-8EE8-4891-A285-6007856A8532}"/>
              </a:ext>
            </a:extLst>
          </p:cNvPr>
          <p:cNvSpPr>
            <a:spLocks noGrp="1"/>
          </p:cNvSpPr>
          <p:nvPr>
            <p:ph type="sldNum" sz="quarter" idx="12"/>
          </p:nvPr>
        </p:nvSpPr>
        <p:spPr/>
        <p:txBody>
          <a:bodyPr/>
          <a:lstStyle/>
          <a:p>
            <a:fld id="{CBB0E277-7509-4001-82C3-DE80E98EE0EA}" type="slidenum">
              <a:rPr lang="en-GB" smtClean="0"/>
              <a:t>‹N°›</a:t>
            </a:fld>
            <a:endParaRPr lang="en-GB"/>
          </a:p>
        </p:txBody>
      </p:sp>
    </p:spTree>
    <p:extLst>
      <p:ext uri="{BB962C8B-B14F-4D97-AF65-F5344CB8AC3E}">
        <p14:creationId xmlns:p14="http://schemas.microsoft.com/office/powerpoint/2010/main" val="3651885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CBD1DE-D856-4F16-8D95-3BCE6E61C47F}"/>
              </a:ext>
            </a:extLst>
          </p:cNvPr>
          <p:cNvSpPr>
            <a:spLocks noGrp="1"/>
          </p:cNvSpPr>
          <p:nvPr>
            <p:ph type="dt" sz="half" idx="10"/>
          </p:nvPr>
        </p:nvSpPr>
        <p:spPr/>
        <p:txBody>
          <a:bodyPr/>
          <a:lstStyle/>
          <a:p>
            <a:fld id="{2805B97E-2EFE-44CE-82E1-86C135AB65BD}" type="datetimeFigureOut">
              <a:rPr lang="en-GB" smtClean="0"/>
              <a:t>17/01/2023</a:t>
            </a:fld>
            <a:endParaRPr lang="en-GB"/>
          </a:p>
        </p:txBody>
      </p:sp>
      <p:sp>
        <p:nvSpPr>
          <p:cNvPr id="3" name="Footer Placeholder 2">
            <a:extLst>
              <a:ext uri="{FF2B5EF4-FFF2-40B4-BE49-F238E27FC236}">
                <a16:creationId xmlns:a16="http://schemas.microsoft.com/office/drawing/2014/main" id="{F9D02691-1B8A-44F6-93B3-A357ED9F86A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B64F82-7D68-4338-9F44-50FF5C7EF69A}"/>
              </a:ext>
            </a:extLst>
          </p:cNvPr>
          <p:cNvSpPr>
            <a:spLocks noGrp="1"/>
          </p:cNvSpPr>
          <p:nvPr>
            <p:ph type="sldNum" sz="quarter" idx="12"/>
          </p:nvPr>
        </p:nvSpPr>
        <p:spPr/>
        <p:txBody>
          <a:bodyPr/>
          <a:lstStyle/>
          <a:p>
            <a:fld id="{CBB0E277-7509-4001-82C3-DE80E98EE0EA}" type="slidenum">
              <a:rPr lang="en-GB" smtClean="0"/>
              <a:t>‹N°›</a:t>
            </a:fld>
            <a:endParaRPr lang="en-GB"/>
          </a:p>
        </p:txBody>
      </p:sp>
    </p:spTree>
    <p:extLst>
      <p:ext uri="{BB962C8B-B14F-4D97-AF65-F5344CB8AC3E}">
        <p14:creationId xmlns:p14="http://schemas.microsoft.com/office/powerpoint/2010/main" val="2341704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759C-5610-47A0-8FCA-A4B7E663E3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8F3718-E227-46F6-9F47-71EF28AF94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D3EA113-47B0-4259-809B-F58DBF58F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3CAA56-1BFD-4F7B-B7AD-D2C3314EE3A6}"/>
              </a:ext>
            </a:extLst>
          </p:cNvPr>
          <p:cNvSpPr>
            <a:spLocks noGrp="1"/>
          </p:cNvSpPr>
          <p:nvPr>
            <p:ph type="dt" sz="half" idx="10"/>
          </p:nvPr>
        </p:nvSpPr>
        <p:spPr/>
        <p:txBody>
          <a:bodyPr/>
          <a:lstStyle/>
          <a:p>
            <a:fld id="{2805B97E-2EFE-44CE-82E1-86C135AB65BD}" type="datetimeFigureOut">
              <a:rPr lang="en-GB" smtClean="0"/>
              <a:t>17/01/2023</a:t>
            </a:fld>
            <a:endParaRPr lang="en-GB"/>
          </a:p>
        </p:txBody>
      </p:sp>
      <p:sp>
        <p:nvSpPr>
          <p:cNvPr id="6" name="Footer Placeholder 5">
            <a:extLst>
              <a:ext uri="{FF2B5EF4-FFF2-40B4-BE49-F238E27FC236}">
                <a16:creationId xmlns:a16="http://schemas.microsoft.com/office/drawing/2014/main" id="{D1F6FA7D-17E0-478D-8828-960E0D1BEA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7E8E9-5EAA-4380-BC90-6DFB028E208D}"/>
              </a:ext>
            </a:extLst>
          </p:cNvPr>
          <p:cNvSpPr>
            <a:spLocks noGrp="1"/>
          </p:cNvSpPr>
          <p:nvPr>
            <p:ph type="sldNum" sz="quarter" idx="12"/>
          </p:nvPr>
        </p:nvSpPr>
        <p:spPr/>
        <p:txBody>
          <a:bodyPr/>
          <a:lstStyle/>
          <a:p>
            <a:fld id="{CBB0E277-7509-4001-82C3-DE80E98EE0EA}" type="slidenum">
              <a:rPr lang="en-GB" smtClean="0"/>
              <a:t>‹N°›</a:t>
            </a:fld>
            <a:endParaRPr lang="en-GB"/>
          </a:p>
        </p:txBody>
      </p:sp>
    </p:spTree>
    <p:extLst>
      <p:ext uri="{BB962C8B-B14F-4D97-AF65-F5344CB8AC3E}">
        <p14:creationId xmlns:p14="http://schemas.microsoft.com/office/powerpoint/2010/main" val="4033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F6ECC-8A1F-4DCF-B4C5-AD151B0D93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D46FE8C-2582-4C1C-8ADB-DE6DC9CF7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9BEBAF3-B8DE-4611-BB0A-02916CE717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58234D-1871-4D47-970C-DF7AFBBB2A3F}"/>
              </a:ext>
            </a:extLst>
          </p:cNvPr>
          <p:cNvSpPr>
            <a:spLocks noGrp="1"/>
          </p:cNvSpPr>
          <p:nvPr>
            <p:ph type="dt" sz="half" idx="10"/>
          </p:nvPr>
        </p:nvSpPr>
        <p:spPr/>
        <p:txBody>
          <a:bodyPr/>
          <a:lstStyle/>
          <a:p>
            <a:fld id="{2805B97E-2EFE-44CE-82E1-86C135AB65BD}" type="datetimeFigureOut">
              <a:rPr lang="en-GB" smtClean="0"/>
              <a:t>17/01/2023</a:t>
            </a:fld>
            <a:endParaRPr lang="en-GB"/>
          </a:p>
        </p:txBody>
      </p:sp>
      <p:sp>
        <p:nvSpPr>
          <p:cNvPr id="6" name="Footer Placeholder 5">
            <a:extLst>
              <a:ext uri="{FF2B5EF4-FFF2-40B4-BE49-F238E27FC236}">
                <a16:creationId xmlns:a16="http://schemas.microsoft.com/office/drawing/2014/main" id="{336A6236-1909-40AC-8589-C7314D69DA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D498DB-8AA0-44F4-9A6C-D4BA527D0662}"/>
              </a:ext>
            </a:extLst>
          </p:cNvPr>
          <p:cNvSpPr>
            <a:spLocks noGrp="1"/>
          </p:cNvSpPr>
          <p:nvPr>
            <p:ph type="sldNum" sz="quarter" idx="12"/>
          </p:nvPr>
        </p:nvSpPr>
        <p:spPr/>
        <p:txBody>
          <a:bodyPr/>
          <a:lstStyle/>
          <a:p>
            <a:fld id="{CBB0E277-7509-4001-82C3-DE80E98EE0EA}" type="slidenum">
              <a:rPr lang="en-GB" smtClean="0"/>
              <a:t>‹N°›</a:t>
            </a:fld>
            <a:endParaRPr lang="en-GB"/>
          </a:p>
        </p:txBody>
      </p:sp>
    </p:spTree>
    <p:extLst>
      <p:ext uri="{BB962C8B-B14F-4D97-AF65-F5344CB8AC3E}">
        <p14:creationId xmlns:p14="http://schemas.microsoft.com/office/powerpoint/2010/main" val="3393712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DBB66B-C134-484F-94EB-D8451DC003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4A0661-5835-446D-A3DA-55FD9FB5D6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18AA86-4126-4D4E-BF48-8FF1142C04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5B97E-2EFE-44CE-82E1-86C135AB65BD}" type="datetimeFigureOut">
              <a:rPr lang="en-GB" smtClean="0"/>
              <a:t>17/01/2023</a:t>
            </a:fld>
            <a:endParaRPr lang="en-GB"/>
          </a:p>
        </p:txBody>
      </p:sp>
      <p:sp>
        <p:nvSpPr>
          <p:cNvPr id="5" name="Footer Placeholder 4">
            <a:extLst>
              <a:ext uri="{FF2B5EF4-FFF2-40B4-BE49-F238E27FC236}">
                <a16:creationId xmlns:a16="http://schemas.microsoft.com/office/drawing/2014/main" id="{16334D16-EE9E-49F8-A1F9-2D654741C8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A2D8EE3-D49A-41AB-B9A7-14ABFF3247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0E277-7509-4001-82C3-DE80E98EE0EA}" type="slidenum">
              <a:rPr lang="en-GB" smtClean="0"/>
              <a:t>‹N°›</a:t>
            </a:fld>
            <a:endParaRPr lang="en-GB"/>
          </a:p>
        </p:txBody>
      </p:sp>
    </p:spTree>
    <p:extLst>
      <p:ext uri="{BB962C8B-B14F-4D97-AF65-F5344CB8AC3E}">
        <p14:creationId xmlns:p14="http://schemas.microsoft.com/office/powerpoint/2010/main" val="1975139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_KeSB4k9M-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59FH0MkMxf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13D57-E587-48B1-A07A-8CF8EFBA540D}"/>
              </a:ext>
            </a:extLst>
          </p:cNvPr>
          <p:cNvSpPr>
            <a:spLocks noGrp="1"/>
          </p:cNvSpPr>
          <p:nvPr>
            <p:ph type="ctrTitle"/>
          </p:nvPr>
        </p:nvSpPr>
        <p:spPr>
          <a:xfrm>
            <a:off x="1524000" y="-524668"/>
            <a:ext cx="9144000" cy="2387600"/>
          </a:xfrm>
        </p:spPr>
        <p:txBody>
          <a:bodyPr/>
          <a:lstStyle/>
          <a:p>
            <a:pPr rtl="0" eaLnBrk="1" latinLnBrk="0" hangingPunct="1"/>
            <a:r>
              <a:rPr lang="en-GB" sz="5400" b="1" kern="1200" dirty="0" err="1">
                <a:effectLst/>
                <a:latin typeface="Arial" panose="020B0604020202020204" pitchFamily="34" charset="0"/>
                <a:ea typeface="Calibri" panose="020F0502020204030204" pitchFamily="34" charset="0"/>
                <a:cs typeface="+mn-cs"/>
              </a:rPr>
              <a:t>Hygiène</a:t>
            </a:r>
            <a:r>
              <a:rPr lang="en-GB" sz="5400" b="1" kern="1200" dirty="0">
                <a:effectLst/>
                <a:latin typeface="Arial" panose="020B0604020202020204" pitchFamily="34" charset="0"/>
                <a:ea typeface="Calibri" panose="020F0502020204030204" pitchFamily="34" charset="0"/>
                <a:cs typeface="+mn-cs"/>
              </a:rPr>
              <a:t> des aliments</a:t>
            </a:r>
            <a:endParaRPr lang="en-GB" dirty="0"/>
          </a:p>
        </p:txBody>
      </p:sp>
      <p:sp>
        <p:nvSpPr>
          <p:cNvPr id="4" name="Rectangle 3">
            <a:extLst>
              <a:ext uri="{FF2B5EF4-FFF2-40B4-BE49-F238E27FC236}">
                <a16:creationId xmlns:a16="http://schemas.microsoft.com/office/drawing/2014/main" id="{ABCFEF1E-A540-4B5F-82DF-809ABA5A9070}"/>
              </a:ext>
            </a:extLst>
          </p:cNvPr>
          <p:cNvSpPr>
            <a:spLocks noChangeArrowheads="1"/>
          </p:cNvSpPr>
          <p:nvPr/>
        </p:nvSpPr>
        <p:spPr bwMode="auto">
          <a:xfrm>
            <a:off x="2179639" y="3889205"/>
            <a:ext cx="8281987" cy="1692771"/>
          </a:xfrm>
          <a:prstGeom prst="rect">
            <a:avLst/>
          </a:prstGeom>
          <a:noFill/>
          <a:ln>
            <a:noFill/>
          </a:ln>
          <a:effectLst/>
        </p:spPr>
        <p:txBody>
          <a:bodyPr anchor="ctr">
            <a:spAutoFit/>
          </a:bodyPr>
          <a:lstStyle/>
          <a:p>
            <a:pPr algn="ctr">
              <a:defRPr/>
            </a:pPr>
            <a:endParaRPr lang="en-GB" altLang="en-US" sz="3200" b="1" dirty="0">
              <a:latin typeface="Arial" panose="020B0604020202020204" pitchFamily="34" charset="0"/>
              <a:ea typeface="Calibri" panose="020F0502020204030204" pitchFamily="34" charset="0"/>
            </a:endParaRPr>
          </a:p>
          <a:p>
            <a:pPr algn="ctr">
              <a:defRPr/>
            </a:pPr>
            <a:endParaRPr lang="en-GB" altLang="en-US" sz="3200" b="1" dirty="0">
              <a:latin typeface="Arial" panose="020B0604020202020204" pitchFamily="34" charset="0"/>
              <a:ea typeface="Calibri" panose="020F0502020204030204" pitchFamily="34" charset="0"/>
            </a:endParaRPr>
          </a:p>
          <a:p>
            <a:pPr algn="ctr">
              <a:defRPr/>
            </a:pPr>
            <a:r>
              <a:rPr lang="en-GB" altLang="en-US" sz="4000" b="1" dirty="0" err="1">
                <a:latin typeface="Arial" panose="020B0604020202020204" pitchFamily="34" charset="0"/>
                <a:ea typeface="Calibri" panose="020F0502020204030204" pitchFamily="34" charset="0"/>
              </a:rPr>
              <a:t>Sécurité</a:t>
            </a:r>
            <a:r>
              <a:rPr lang="en-GB" altLang="en-US" sz="4000" b="1">
                <a:latin typeface="Arial" panose="020B0604020202020204" pitchFamily="34" charset="0"/>
                <a:ea typeface="Calibri" panose="020F0502020204030204" pitchFamily="34" charset="0"/>
              </a:rPr>
              <a:t>* vs </a:t>
            </a:r>
            <a:r>
              <a:rPr lang="en-GB" altLang="en-US" sz="4000" b="1" dirty="0" err="1">
                <a:latin typeface="Arial" panose="020B0604020202020204" pitchFamily="34" charset="0"/>
                <a:ea typeface="Calibri" panose="020F0502020204030204" pitchFamily="34" charset="0"/>
              </a:rPr>
              <a:t>qualité</a:t>
            </a:r>
            <a:r>
              <a:rPr lang="en-GB" altLang="en-US" sz="4000" b="1" dirty="0">
                <a:latin typeface="Arial" panose="020B0604020202020204" pitchFamily="34" charset="0"/>
                <a:ea typeface="Calibri" panose="020F0502020204030204" pitchFamily="34" charset="0"/>
              </a:rPr>
              <a:t> des aliments</a:t>
            </a:r>
            <a:endParaRPr lang="en-GB" altLang="en-US" sz="4000" b="1" dirty="0">
              <a:latin typeface="Arial" panose="020B0604020202020204" pitchFamily="34" charset="0"/>
            </a:endParaRPr>
          </a:p>
        </p:txBody>
      </p:sp>
      <p:graphicFrame>
        <p:nvGraphicFramePr>
          <p:cNvPr id="16387" name="Object 4">
            <a:extLst>
              <a:ext uri="{FF2B5EF4-FFF2-40B4-BE49-F238E27FC236}">
                <a16:creationId xmlns:a16="http://schemas.microsoft.com/office/drawing/2014/main" id="{0DF171E0-A6E1-43B7-9234-2E0CE57D1E8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78613099"/>
              </p:ext>
            </p:extLst>
          </p:nvPr>
        </p:nvGraphicFramePr>
        <p:xfrm>
          <a:off x="1963739" y="377826"/>
          <a:ext cx="2713037" cy="538163"/>
        </p:xfrm>
        <a:graphic>
          <a:graphicData uri="http://schemas.openxmlformats.org/presentationml/2006/ole">
            <mc:AlternateContent xmlns:mc="http://schemas.openxmlformats.org/markup-compatibility/2006">
              <mc:Choice xmlns:v="urn:schemas-microsoft-com:vml" Requires="v">
                <p:oleObj r:id="rId3" imgW="4572000" imgH="914400" progId="Photoshop.Image.13">
                  <p:embed/>
                </p:oleObj>
              </mc:Choice>
              <mc:Fallback>
                <p:oleObj r:id="rId3" imgW="4572000" imgH="914400" progId="Photoshop.Image.13">
                  <p:embed/>
                  <p:pic>
                    <p:nvPicPr>
                      <p:cNvPr id="16387" name="Object 4">
                        <a:extLst>
                          <a:ext uri="{FF2B5EF4-FFF2-40B4-BE49-F238E27FC236}">
                            <a16:creationId xmlns:a16="http://schemas.microsoft.com/office/drawing/2014/main" id="{0DF171E0-A6E1-43B7-9234-2E0CE57D1E8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3739" y="377826"/>
                        <a:ext cx="271303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6388" name="Picture 6">
            <a:extLst>
              <a:ext uri="{FF2B5EF4-FFF2-40B4-BE49-F238E27FC236}">
                <a16:creationId xmlns:a16="http://schemas.microsoft.com/office/drawing/2014/main" id="{5D76A5C6-9887-4D30-9C6B-C42F216E79D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31275" y="5702301"/>
            <a:ext cx="15303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6">
            <a:extLst>
              <a:ext uri="{FF2B5EF4-FFF2-40B4-BE49-F238E27FC236}">
                <a16:creationId xmlns:a16="http://schemas.microsoft.com/office/drawing/2014/main" id="{705753BC-8252-445B-BBBF-EC8BAD0DC898}"/>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0763" y="2020888"/>
            <a:ext cx="27051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ZoneTexte 1">
            <a:extLst>
              <a:ext uri="{FF2B5EF4-FFF2-40B4-BE49-F238E27FC236}">
                <a16:creationId xmlns:a16="http://schemas.microsoft.com/office/drawing/2014/main" id="{22D9A171-8364-48B2-983E-E65880A48C6A}"/>
              </a:ext>
            </a:extLst>
          </p:cNvPr>
          <p:cNvSpPr txBox="1">
            <a:spLocks noChangeArrowheads="1"/>
          </p:cNvSpPr>
          <p:nvPr/>
        </p:nvSpPr>
        <p:spPr bwMode="auto">
          <a:xfrm>
            <a:off x="1524000" y="6491289"/>
            <a:ext cx="3105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fr-FR" sz="1200">
                <a:latin typeface="Arial" panose="020B0604020202020204" pitchFamily="34" charset="0"/>
              </a:rPr>
              <a:t>*du point de vue microbiologique</a:t>
            </a:r>
          </a:p>
        </p:txBody>
      </p:sp>
      <p:sp>
        <p:nvSpPr>
          <p:cNvPr id="16389" name="Rectangle 8">
            <a:extLst>
              <a:ext uri="{FF2B5EF4-FFF2-40B4-BE49-F238E27FC236}">
                <a16:creationId xmlns:a16="http://schemas.microsoft.com/office/drawing/2014/main" id="{50EC8DF3-D55C-485D-8792-DD6ADA7A5A91}"/>
              </a:ext>
            </a:extLst>
          </p:cNvPr>
          <p:cNvSpPr>
            <a:spLocks noChangeArrowheads="1"/>
          </p:cNvSpPr>
          <p:nvPr/>
        </p:nvSpPr>
        <p:spPr bwMode="auto">
          <a:xfrm>
            <a:off x="5929313" y="5795963"/>
            <a:ext cx="30019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225"/>
              </a:spcBef>
              <a:buFont typeface="Arial" panose="020B0604020202020204" pitchFamily="34" charset="0"/>
              <a:buChar char="•"/>
              <a:defRPr sz="900">
                <a:solidFill>
                  <a:schemeClr val="tx1"/>
                </a:solidFill>
                <a:latin typeface="Microsoft Sans Serif" panose="020B0604020202020204" pitchFamily="34" charset="0"/>
              </a:defRPr>
            </a:lvl1pPr>
            <a:lvl2pPr marL="742950" indent="-28575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2pPr>
            <a:lvl3pPr marL="11430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3pPr>
            <a:lvl4pPr marL="16002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4pPr>
            <a:lvl5pPr marL="20574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sz="1200">
                <a:latin typeface="Arial" panose="020B0604020202020204" pitchFamily="34" charset="0"/>
              </a:rPr>
              <a:t>Ce projet a été financé par  le programme Européen de recherche et d’innovation Horizon 2020 aux termes d’un accord de subvention N°727580.</a:t>
            </a:r>
          </a:p>
        </p:txBody>
      </p:sp>
      <p:pic>
        <p:nvPicPr>
          <p:cNvPr id="3" name="Image 2">
            <a:extLst>
              <a:ext uri="{FF2B5EF4-FFF2-40B4-BE49-F238E27FC236}">
                <a16:creationId xmlns:a16="http://schemas.microsoft.com/office/drawing/2014/main" id="{2749AC15-EEE2-55C5-49B8-54E391C94CF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28187" y="151607"/>
            <a:ext cx="1666875" cy="990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C8CE8-6C66-4CB5-A980-6A670607A2E3}"/>
              </a:ext>
            </a:extLst>
          </p:cNvPr>
          <p:cNvSpPr>
            <a:spLocks noGrp="1"/>
          </p:cNvSpPr>
          <p:nvPr>
            <p:ph type="title"/>
          </p:nvPr>
        </p:nvSpPr>
        <p:spPr>
          <a:xfrm>
            <a:off x="316901" y="176813"/>
            <a:ext cx="10205049" cy="1076325"/>
          </a:xfrm>
        </p:spPr>
        <p:txBody>
          <a:bodyPr rtlCol="0">
            <a:noAutofit/>
          </a:bodyPr>
          <a:lstStyle/>
          <a:p>
            <a:pPr defTabSz="685835">
              <a:defRPr/>
            </a:pPr>
            <a:r>
              <a:rPr lang="fr-FR" sz="3600" dirty="0">
                <a:solidFill>
                  <a:srgbClr val="674B69"/>
                </a:solidFill>
                <a:latin typeface="Arial" panose="020B0604020202020204" pitchFamily="34" charset="0"/>
                <a:cs typeface="Arial" panose="020B0604020202020204" pitchFamily="34" charset="0"/>
              </a:rPr>
              <a:t>Eviter le gaspillage alimentaire ou les infections d’origine alimentaire</a:t>
            </a:r>
          </a:p>
        </p:txBody>
      </p:sp>
      <p:sp>
        <p:nvSpPr>
          <p:cNvPr id="3" name="Content Placeholder 2">
            <a:extLst>
              <a:ext uri="{FF2B5EF4-FFF2-40B4-BE49-F238E27FC236}">
                <a16:creationId xmlns:a16="http://schemas.microsoft.com/office/drawing/2014/main" id="{D0455780-8E3C-400E-9D50-3BFDA21042A5}"/>
              </a:ext>
            </a:extLst>
          </p:cNvPr>
          <p:cNvSpPr>
            <a:spLocks noGrp="1"/>
          </p:cNvSpPr>
          <p:nvPr>
            <p:ph idx="1"/>
          </p:nvPr>
        </p:nvSpPr>
        <p:spPr>
          <a:xfrm>
            <a:off x="663576" y="1393394"/>
            <a:ext cx="6141958" cy="5330825"/>
          </a:xfrm>
        </p:spPr>
        <p:txBody>
          <a:bodyPr rtlCol="0">
            <a:normAutofit/>
          </a:bodyPr>
          <a:lstStyle/>
          <a:p>
            <a:pPr marL="0" indent="0" defTabSz="685835">
              <a:buNone/>
              <a:defRPr/>
            </a:pPr>
            <a:r>
              <a:rPr lang="fr-FR" sz="2400" dirty="0">
                <a:latin typeface="Arial" panose="020B0604020202020204" pitchFamily="34" charset="0"/>
                <a:cs typeface="Arial" panose="020B0604020202020204" pitchFamily="34" charset="0"/>
              </a:rPr>
              <a:t>Par groupe, discutez soit de:</a:t>
            </a:r>
          </a:p>
          <a:p>
            <a:pPr marL="457200" indent="-457200" defTabSz="685835">
              <a:buFont typeface="+mj-lt"/>
              <a:buAutoNum type="arabicPeriod"/>
              <a:defRPr/>
            </a:pPr>
            <a:r>
              <a:rPr lang="fr-FR" sz="2400" dirty="0">
                <a:latin typeface="Arial" panose="020B0604020202020204" pitchFamily="34" charset="0"/>
                <a:cs typeface="Arial" panose="020B0604020202020204" pitchFamily="34" charset="0"/>
              </a:rPr>
              <a:t>Ce qu’on peut faire pour éviter le gaspillage alimentaire à la maison</a:t>
            </a:r>
          </a:p>
          <a:p>
            <a:pPr marL="457200" indent="-457200" defTabSz="685835">
              <a:buFont typeface="+mj-lt"/>
              <a:buAutoNum type="arabicPeriod"/>
              <a:defRPr/>
            </a:pPr>
            <a:endParaRPr lang="fr-FR" sz="2400" dirty="0">
              <a:latin typeface="Arial" panose="020B0604020202020204" pitchFamily="34" charset="0"/>
              <a:cs typeface="Arial" panose="020B0604020202020204" pitchFamily="34" charset="0"/>
            </a:endParaRPr>
          </a:p>
          <a:p>
            <a:pPr marL="457200" indent="-457200" defTabSz="685835">
              <a:buFont typeface="+mj-lt"/>
              <a:buAutoNum type="arabicPeriod"/>
              <a:defRPr/>
            </a:pPr>
            <a:r>
              <a:rPr lang="fr-FR" sz="2400" dirty="0">
                <a:latin typeface="Arial" panose="020B0604020202020204" pitchFamily="34" charset="0"/>
                <a:cs typeface="Arial" panose="020B0604020202020204" pitchFamily="34" charset="0"/>
              </a:rPr>
              <a:t>Ce qu’on peut faire pour éviter les infections d’origine alimentaire</a:t>
            </a:r>
          </a:p>
          <a:p>
            <a:pPr marL="0" indent="0" defTabSz="685835">
              <a:buNone/>
              <a:defRPr/>
            </a:pPr>
            <a:endParaRPr lang="fr-FR" sz="2400" dirty="0">
              <a:latin typeface="Arial" panose="020B0604020202020204" pitchFamily="34" charset="0"/>
              <a:cs typeface="Arial" panose="020B0604020202020204" pitchFamily="34" charset="0"/>
            </a:endParaRPr>
          </a:p>
          <a:p>
            <a:pPr marL="0" indent="0" defTabSz="685835">
              <a:buNone/>
              <a:defRPr/>
            </a:pPr>
            <a:r>
              <a:rPr lang="fr-FR" sz="2400" dirty="0">
                <a:latin typeface="Arial" panose="020B0604020202020204" pitchFamily="34" charset="0"/>
                <a:cs typeface="Arial" panose="020B0604020202020204" pitchFamily="34" charset="0"/>
              </a:rPr>
              <a:t>Créez un poster ou une carte heuristique avec vos idées en y incluant des images et des schémas</a:t>
            </a:r>
          </a:p>
          <a:p>
            <a:pPr marL="0" indent="0" defTabSz="685835">
              <a:buNone/>
              <a:defRPr/>
            </a:pPr>
            <a:endParaRPr lang="fr-FR" sz="2400" dirty="0">
              <a:latin typeface="Arial" panose="020B0604020202020204" pitchFamily="34" charset="0"/>
              <a:cs typeface="Arial" panose="020B0604020202020204" pitchFamily="34" charset="0"/>
            </a:endParaRPr>
          </a:p>
          <a:p>
            <a:pPr marL="0" indent="0" defTabSz="685835">
              <a:buNone/>
              <a:defRPr/>
            </a:pPr>
            <a:r>
              <a:rPr lang="fr-FR" sz="2400" dirty="0">
                <a:latin typeface="Arial" panose="020B0604020202020204" pitchFamily="34" charset="0"/>
                <a:cs typeface="Arial" panose="020B0604020202020204" pitchFamily="34" charset="0"/>
              </a:rPr>
              <a:t>Présentez vos réflexions à la classe </a:t>
            </a:r>
          </a:p>
        </p:txBody>
      </p:sp>
      <p:sp>
        <p:nvSpPr>
          <p:cNvPr id="34820" name="AutoShape 2">
            <a:extLst>
              <a:ext uri="{FF2B5EF4-FFF2-40B4-BE49-F238E27FC236}">
                <a16:creationId xmlns:a16="http://schemas.microsoft.com/office/drawing/2014/main" id="{8F3F93FF-C857-4197-A427-B75DA4BCB33B}"/>
              </a:ext>
              <a:ext uri="{C183D7F6-B498-43B3-948B-1728B52AA6E4}">
                <adec:decorative xmlns:adec="http://schemas.microsoft.com/office/drawing/2017/decorative" val="1"/>
              </a:ext>
            </a:extLst>
          </p:cNvPr>
          <p:cNvSpPr>
            <a:spLocks noChangeAspect="1" noChangeArrowheads="1"/>
          </p:cNvSpPr>
          <p:nvPr/>
        </p:nvSpPr>
        <p:spPr bwMode="auto">
          <a:xfrm>
            <a:off x="5961064" y="3276600"/>
            <a:ext cx="2873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8000"/>
              </a:lnSpc>
              <a:spcBef>
                <a:spcPts val="225"/>
              </a:spcBef>
              <a:buFont typeface="Arial" panose="020B0604020202020204" pitchFamily="34" charset="0"/>
              <a:buChar char="•"/>
              <a:defRPr sz="900">
                <a:solidFill>
                  <a:schemeClr val="tx1"/>
                </a:solidFill>
                <a:latin typeface="Microsoft Sans Serif" panose="020B0604020202020204" pitchFamily="34" charset="0"/>
              </a:defRPr>
            </a:lvl1pPr>
            <a:lvl2pPr marL="742950" indent="-28575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2pPr>
            <a:lvl3pPr marL="11430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3pPr>
            <a:lvl4pPr marL="16002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4pPr>
            <a:lvl5pPr marL="20574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9pPr>
          </a:lstStyle>
          <a:p>
            <a:pPr eaLnBrk="1" hangingPunct="1">
              <a:lnSpc>
                <a:spcPct val="100000"/>
              </a:lnSpc>
              <a:spcBef>
                <a:spcPct val="0"/>
              </a:spcBef>
              <a:buFontTx/>
              <a:buNone/>
            </a:pPr>
            <a:endParaRPr lang="fr-FR" altLang="fr-FR">
              <a:latin typeface="Arial" panose="020B0604020202020204" pitchFamily="34" charset="0"/>
            </a:endParaRPr>
          </a:p>
        </p:txBody>
      </p:sp>
      <p:pic>
        <p:nvPicPr>
          <p:cNvPr id="34821" name="Picture 4">
            <a:extLst>
              <a:ext uri="{FF2B5EF4-FFF2-40B4-BE49-F238E27FC236}">
                <a16:creationId xmlns:a16="http://schemas.microsoft.com/office/drawing/2014/main" id="{A1DA1862-31ED-4A73-A2C1-6E7CB6F03F0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1563" y="1263651"/>
            <a:ext cx="31242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a:extLst>
              <a:ext uri="{FF2B5EF4-FFF2-40B4-BE49-F238E27FC236}">
                <a16:creationId xmlns:a16="http://schemas.microsoft.com/office/drawing/2014/main" id="{16404D3A-CDB0-4665-84C6-F7AC69D78E1D}"/>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5376" y="3670300"/>
            <a:ext cx="3076575"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6C05D-1F28-43AD-8D83-9A58CD069577}"/>
              </a:ext>
            </a:extLst>
          </p:cNvPr>
          <p:cNvSpPr>
            <a:spLocks noGrp="1"/>
          </p:cNvSpPr>
          <p:nvPr>
            <p:ph type="ctrTitle"/>
          </p:nvPr>
        </p:nvSpPr>
        <p:spPr>
          <a:xfrm>
            <a:off x="720762" y="1115437"/>
            <a:ext cx="7946905" cy="444422"/>
          </a:xfrm>
        </p:spPr>
        <p:txBody>
          <a:bodyPr>
            <a:normAutofit fontScale="90000"/>
          </a:bodyPr>
          <a:lstStyle/>
          <a:p>
            <a:pPr algn="l" rtl="0" eaLnBrk="1" latinLnBrk="0" hangingPunct="1"/>
            <a:r>
              <a:rPr lang="fr-FR" sz="5000" b="1">
                <a:solidFill>
                  <a:srgbClr val="674B69"/>
                </a:solidFill>
                <a:latin typeface="Arial" panose="020B0604020202020204" pitchFamily="34" charset="0"/>
                <a:cs typeface="Arial" panose="020B0604020202020204" pitchFamily="34" charset="0"/>
              </a:rPr>
              <a:t>Objectifs d’apprentissage</a:t>
            </a:r>
            <a:endParaRPr lang="en-GB" sz="5000" b="1" dirty="0">
              <a:solidFill>
                <a:srgbClr val="674B69"/>
              </a:solidFill>
              <a:latin typeface="Arial" panose="020B0604020202020204" pitchFamily="34" charset="0"/>
              <a:cs typeface="Arial" panose="020B0604020202020204" pitchFamily="34" charset="0"/>
            </a:endParaRPr>
          </a:p>
          <a:p>
            <a:pPr algn="l"/>
            <a:endParaRPr lang="en-GB" dirty="0"/>
          </a:p>
        </p:txBody>
      </p:sp>
      <p:sp>
        <p:nvSpPr>
          <p:cNvPr id="3" name="Subtitle 2">
            <a:extLst>
              <a:ext uri="{FF2B5EF4-FFF2-40B4-BE49-F238E27FC236}">
                <a16:creationId xmlns:a16="http://schemas.microsoft.com/office/drawing/2014/main" id="{B39A8E48-F749-4AD0-A207-1EC88F7A7E8D}"/>
              </a:ext>
            </a:extLst>
          </p:cNvPr>
          <p:cNvSpPr>
            <a:spLocks noGrp="1"/>
          </p:cNvSpPr>
          <p:nvPr>
            <p:ph type="subTitle" idx="1"/>
          </p:nvPr>
        </p:nvSpPr>
        <p:spPr>
          <a:xfrm>
            <a:off x="432582" y="1237820"/>
            <a:ext cx="11484598" cy="6707188"/>
          </a:xfrm>
        </p:spPr>
        <p:txBody>
          <a:bodyPr rtlCol="0">
            <a:noAutofit/>
          </a:bodyPr>
          <a:lstStyle/>
          <a:p>
            <a:pPr marL="342900" indent="-342900" algn="l" defTabSz="685835">
              <a:buFont typeface="Arial" panose="020B0604020202020204" pitchFamily="34" charset="0"/>
              <a:buChar char="•"/>
              <a:defRPr/>
            </a:pPr>
            <a:r>
              <a:rPr lang="fr-FR" dirty="0">
                <a:latin typeface="Arial" panose="020B0604020202020204" pitchFamily="34" charset="0"/>
                <a:cs typeface="Arial" panose="020B0604020202020204" pitchFamily="34" charset="0"/>
              </a:rPr>
              <a:t>Comprendre la signification des différents types d’étiquettes et leur importance.</a:t>
            </a:r>
          </a:p>
          <a:p>
            <a:pPr algn="l" defTabSz="685835">
              <a:defRPr/>
            </a:pPr>
            <a:endParaRPr lang="fr-FR" dirty="0">
              <a:latin typeface="Arial" panose="020B0604020202020204" pitchFamily="34" charset="0"/>
              <a:cs typeface="Arial" panose="020B0604020202020204" pitchFamily="34" charset="0"/>
            </a:endParaRPr>
          </a:p>
          <a:p>
            <a:pPr marL="342900" indent="-342900" algn="l" defTabSz="685835">
              <a:buFont typeface="Arial" panose="020B0604020202020204" pitchFamily="34" charset="0"/>
              <a:buChar char="•"/>
              <a:defRPr/>
            </a:pPr>
            <a:r>
              <a:rPr lang="fr-FR" dirty="0">
                <a:latin typeface="Arial" panose="020B0604020202020204" pitchFamily="34" charset="0"/>
                <a:cs typeface="Arial" panose="020B0604020202020204" pitchFamily="34" charset="0"/>
              </a:rPr>
              <a:t>Comprendre la différence entre sécurité (du point de vue microbiologique) des aliments et qualité des aliments.</a:t>
            </a:r>
          </a:p>
          <a:p>
            <a:pPr algn="l" defTabSz="685835">
              <a:defRPr/>
            </a:pPr>
            <a:endParaRPr lang="fr-FR" dirty="0">
              <a:latin typeface="Arial" panose="020B0604020202020204" pitchFamily="34" charset="0"/>
              <a:cs typeface="Arial" panose="020B0604020202020204" pitchFamily="34" charset="0"/>
            </a:endParaRPr>
          </a:p>
          <a:p>
            <a:pPr marL="342900" indent="-342900" algn="l" defTabSz="685835">
              <a:buFont typeface="Arial" panose="020B0604020202020204" pitchFamily="34" charset="0"/>
              <a:buChar char="•"/>
              <a:defRPr/>
            </a:pPr>
            <a:r>
              <a:rPr lang="fr-FR" dirty="0">
                <a:latin typeface="Arial" panose="020B0604020202020204" pitchFamily="34" charset="0"/>
                <a:cs typeface="Arial" panose="020B0604020202020204" pitchFamily="34" charset="0"/>
              </a:rPr>
              <a:t>Comprendre comment conserver et utiliser les différentes catégories d’aliments.</a:t>
            </a:r>
          </a:p>
          <a:p>
            <a:pPr algn="l" defTabSz="685835">
              <a:defRPr/>
            </a:pPr>
            <a:r>
              <a:rPr lang="fr-FR" dirty="0">
                <a:latin typeface="Arial" panose="020B0604020202020204" pitchFamily="34" charset="0"/>
                <a:cs typeface="Arial" panose="020B0604020202020204" pitchFamily="34" charset="0"/>
              </a:rPr>
              <a:t> </a:t>
            </a:r>
          </a:p>
          <a:p>
            <a:pPr marL="342900" indent="-342900" algn="l" defTabSz="685835">
              <a:buFont typeface="Arial" panose="020B0604020202020204" pitchFamily="34" charset="0"/>
              <a:buChar char="•"/>
              <a:defRPr/>
            </a:pPr>
            <a:r>
              <a:rPr lang="fr-FR" dirty="0">
                <a:latin typeface="Arial" panose="020B0604020202020204" pitchFamily="34" charset="0"/>
                <a:cs typeface="Arial" panose="020B0604020202020204" pitchFamily="34" charset="0"/>
              </a:rPr>
              <a:t>Comprendre les conséquences du non-respect des étiquettes.</a:t>
            </a:r>
          </a:p>
          <a:p>
            <a:pPr marL="342900" indent="-342900" algn="l" defTabSz="685835">
              <a:buFont typeface="Arial" panose="020B0604020202020204" pitchFamily="34" charset="0"/>
              <a:buChar char="•"/>
              <a:defRPr/>
            </a:pPr>
            <a:endParaRPr lang="fr-FR" dirty="0">
              <a:latin typeface="Arial" panose="020B0604020202020204" pitchFamily="34" charset="0"/>
              <a:cs typeface="Arial" panose="020B0604020202020204" pitchFamily="34" charset="0"/>
            </a:endParaRPr>
          </a:p>
          <a:p>
            <a:pPr marL="342900" indent="-342900" algn="l" defTabSz="685835">
              <a:buFont typeface="Arial" panose="020B0604020202020204" pitchFamily="34" charset="0"/>
              <a:buChar char="•"/>
              <a:defRPr/>
            </a:pPr>
            <a:r>
              <a:rPr lang="fr-FR" dirty="0">
                <a:latin typeface="Arial" panose="020B0604020202020204" pitchFamily="34" charset="0"/>
                <a:cs typeface="Arial" panose="020B0604020202020204" pitchFamily="34" charset="0"/>
              </a:rPr>
              <a:t>Comprendre le lien avec le gaspillage alimentaire et comment </a:t>
            </a:r>
            <a:r>
              <a:rPr lang="fr-FR">
                <a:latin typeface="Arial" panose="020B0604020202020204" pitchFamily="34" charset="0"/>
                <a:cs typeface="Arial" panose="020B0604020202020204" pitchFamily="34" charset="0"/>
              </a:rPr>
              <a:t>le réduire.</a:t>
            </a:r>
            <a:endParaRPr lang="fr-FR"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BBFE0-C936-41CB-A8DC-A1A46E0B9FC7}"/>
              </a:ext>
            </a:extLst>
          </p:cNvPr>
          <p:cNvSpPr>
            <a:spLocks noGrp="1"/>
          </p:cNvSpPr>
          <p:nvPr>
            <p:ph type="title"/>
          </p:nvPr>
        </p:nvSpPr>
        <p:spPr>
          <a:xfrm>
            <a:off x="1043493" y="-138206"/>
            <a:ext cx="9972338" cy="1325563"/>
          </a:xfrm>
        </p:spPr>
        <p:txBody>
          <a:bodyPr rtlCol="0">
            <a:noAutofit/>
          </a:bodyPr>
          <a:lstStyle/>
          <a:p>
            <a:pPr defTabSz="685835">
              <a:defRPr/>
            </a:pPr>
            <a:r>
              <a:rPr lang="fr-FR" sz="4500" b="1" dirty="0">
                <a:solidFill>
                  <a:srgbClr val="674B69"/>
                </a:solidFill>
                <a:latin typeface="Arial" panose="020B0604020202020204" pitchFamily="34" charset="0"/>
                <a:cs typeface="Arial" panose="020B0604020202020204" pitchFamily="34" charset="0"/>
              </a:rPr>
              <a:t>Que trouve-t-on sur les étiquettes ?</a:t>
            </a:r>
          </a:p>
        </p:txBody>
      </p:sp>
      <p:sp>
        <p:nvSpPr>
          <p:cNvPr id="14" name="TextBox 13">
            <a:extLst>
              <a:ext uri="{FF2B5EF4-FFF2-40B4-BE49-F238E27FC236}">
                <a16:creationId xmlns:a16="http://schemas.microsoft.com/office/drawing/2014/main" id="{EBAB8E7E-9F01-4690-8668-9927216F9248}"/>
              </a:ext>
            </a:extLst>
          </p:cNvPr>
          <p:cNvSpPr txBox="1">
            <a:spLocks noChangeArrowheads="1"/>
          </p:cNvSpPr>
          <p:nvPr/>
        </p:nvSpPr>
        <p:spPr bwMode="auto">
          <a:xfrm>
            <a:off x="2292350" y="5707063"/>
            <a:ext cx="7689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225"/>
              </a:spcBef>
              <a:buFont typeface="Arial" panose="020B0604020202020204" pitchFamily="34" charset="0"/>
              <a:buChar char="•"/>
              <a:defRPr sz="900">
                <a:solidFill>
                  <a:schemeClr val="tx1"/>
                </a:solidFill>
                <a:latin typeface="Microsoft Sans Serif" panose="020B0604020202020204" pitchFamily="34" charset="0"/>
              </a:defRPr>
            </a:lvl1pPr>
            <a:lvl2pPr marL="742950" indent="-28575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2pPr>
            <a:lvl3pPr marL="11430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3pPr>
            <a:lvl4pPr marL="16002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4pPr>
            <a:lvl5pPr marL="20574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9pPr>
          </a:lstStyle>
          <a:p>
            <a:pPr eaLnBrk="1" hangingPunct="1">
              <a:lnSpc>
                <a:spcPct val="100000"/>
              </a:lnSpc>
              <a:spcBef>
                <a:spcPct val="0"/>
              </a:spcBef>
              <a:buFontTx/>
              <a:buNone/>
            </a:pPr>
            <a:r>
              <a:rPr lang="fr-FR" altLang="fr-FR" sz="2400">
                <a:solidFill>
                  <a:srgbClr val="674B69"/>
                </a:solidFill>
                <a:latin typeface="Arial" panose="020B0604020202020204" pitchFamily="34" charset="0"/>
              </a:rPr>
              <a:t>Pourquoi ces étiquettes sont-elles importantes ?</a:t>
            </a:r>
          </a:p>
        </p:txBody>
      </p:sp>
      <p:pic>
        <p:nvPicPr>
          <p:cNvPr id="5122" name="Picture 2" descr="Photographie représentant une étiquette">
            <a:extLst>
              <a:ext uri="{FF2B5EF4-FFF2-40B4-BE49-F238E27FC236}">
                <a16:creationId xmlns:a16="http://schemas.microsoft.com/office/drawing/2014/main" id="{1BC71CFB-6C3B-4D19-AC30-06518BE29552}"/>
              </a:ext>
            </a:extLst>
          </p:cNvPr>
          <p:cNvPicPr>
            <a:picLocks noChangeAspect="1" noChangeArrowheads="1"/>
          </p:cNvPicPr>
          <p:nvPr/>
        </p:nvPicPr>
        <p:blipFill>
          <a:blip r:embed="rId4" cstate="print"/>
          <a:srcRect/>
          <a:stretch>
            <a:fillRect/>
          </a:stretch>
        </p:blipFill>
        <p:spPr bwMode="auto">
          <a:xfrm>
            <a:off x="1689065" y="2363652"/>
            <a:ext cx="3079582" cy="2047222"/>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a:extLst>
              <a:ext uri="{FF2B5EF4-FFF2-40B4-BE49-F238E27FC236}">
                <a16:creationId xmlns:a16="http://schemas.microsoft.com/office/drawing/2014/main" id="{C0B5576B-ED77-40A4-B6F5-569EDEA69D0F}"/>
              </a:ext>
            </a:extLst>
          </p:cNvPr>
          <p:cNvSpPr/>
          <p:nvPr/>
        </p:nvSpPr>
        <p:spPr>
          <a:xfrm>
            <a:off x="5356226" y="2041525"/>
            <a:ext cx="2028825" cy="611188"/>
          </a:xfrm>
          <a:prstGeom prst="rect">
            <a:avLst/>
          </a:prstGeom>
          <a:ln w="19050">
            <a:solidFill>
              <a:srgbClr val="674B69"/>
            </a:solidFill>
          </a:ln>
        </p:spPr>
        <p:style>
          <a:lnRef idx="2">
            <a:schemeClr val="accent3"/>
          </a:lnRef>
          <a:fillRef idx="1">
            <a:schemeClr val="lt1"/>
          </a:fillRef>
          <a:effectRef idx="0">
            <a:schemeClr val="accent3"/>
          </a:effectRef>
          <a:fontRef idx="minor">
            <a:schemeClr val="dk1"/>
          </a:fontRef>
        </p:style>
        <p:txBody>
          <a:bodyPr anchor="ctr"/>
          <a:lstStyle/>
          <a:p>
            <a:pPr>
              <a:defRPr/>
            </a:pPr>
            <a:r>
              <a:rPr lang="fr-FR" sz="1600" dirty="0">
                <a:latin typeface="Arial" panose="020B0604020202020204" pitchFamily="34" charset="0"/>
                <a:cs typeface="Arial" panose="020B0604020202020204" pitchFamily="34" charset="0"/>
              </a:rPr>
              <a:t>Identité de l’aliment</a:t>
            </a:r>
            <a:endParaRPr lang="fr-FR" sz="3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0B2BB45-B8C8-4F88-A2B2-03839DB46FB5}"/>
              </a:ext>
            </a:extLst>
          </p:cNvPr>
          <p:cNvSpPr txBox="1"/>
          <p:nvPr/>
        </p:nvSpPr>
        <p:spPr bwMode="auto">
          <a:xfrm>
            <a:off x="7735888" y="1141413"/>
            <a:ext cx="2928937" cy="1077912"/>
          </a:xfrm>
          <a:prstGeom prst="rect">
            <a:avLst/>
          </a:prstGeom>
          <a:noFill/>
        </p:spPr>
        <p:txBody>
          <a:bodyPr>
            <a:spAutoFit/>
          </a:bodyPr>
          <a:lstStyle/>
          <a:p>
            <a:pPr>
              <a:defRPr/>
            </a:pPr>
            <a:r>
              <a:rPr lang="fr-FR" sz="1600" b="1" dirty="0">
                <a:latin typeface="Arial" panose="020B0604020202020204" pitchFamily="34" charset="0"/>
              </a:rPr>
              <a:t>Le type d’aliment</a:t>
            </a:r>
          </a:p>
          <a:p>
            <a:pPr marL="285750" indent="-285750">
              <a:buFont typeface="Arial" panose="020B0604020202020204" pitchFamily="34" charset="0"/>
              <a:buChar char="•"/>
              <a:defRPr/>
            </a:pPr>
            <a:r>
              <a:rPr lang="fr-FR" sz="1600" dirty="0">
                <a:latin typeface="Arial" panose="020B0604020202020204" pitchFamily="34" charset="0"/>
              </a:rPr>
              <a:t>Nom de l’aliment (marque)</a:t>
            </a:r>
          </a:p>
          <a:p>
            <a:pPr marL="285750" indent="-285750">
              <a:buFont typeface="Arial" panose="020B0604020202020204" pitchFamily="34" charset="0"/>
              <a:buChar char="•"/>
              <a:defRPr/>
            </a:pPr>
            <a:r>
              <a:rPr lang="fr-FR" sz="1600" dirty="0">
                <a:latin typeface="Arial" panose="020B0604020202020204" pitchFamily="34" charset="0"/>
              </a:rPr>
              <a:t>Description, provenance, etc.</a:t>
            </a:r>
          </a:p>
        </p:txBody>
      </p:sp>
      <p:sp>
        <p:nvSpPr>
          <p:cNvPr id="8" name="Rectangle 7">
            <a:extLst>
              <a:ext uri="{FF2B5EF4-FFF2-40B4-BE49-F238E27FC236}">
                <a16:creationId xmlns:a16="http://schemas.microsoft.com/office/drawing/2014/main" id="{5BDED9F1-A789-4B1A-A8B4-6EA0404FF9D6}"/>
              </a:ext>
            </a:extLst>
          </p:cNvPr>
          <p:cNvSpPr/>
          <p:nvPr/>
        </p:nvSpPr>
        <p:spPr>
          <a:xfrm>
            <a:off x="5397500" y="2943225"/>
            <a:ext cx="1931988" cy="808038"/>
          </a:xfrm>
          <a:prstGeom prst="rect">
            <a:avLst/>
          </a:prstGeom>
          <a:ln w="19050">
            <a:solidFill>
              <a:srgbClr val="674B69"/>
            </a:solidFill>
          </a:ln>
        </p:spPr>
        <p:style>
          <a:lnRef idx="2">
            <a:schemeClr val="accent4"/>
          </a:lnRef>
          <a:fillRef idx="1">
            <a:schemeClr val="lt1"/>
          </a:fillRef>
          <a:effectRef idx="0">
            <a:schemeClr val="accent4"/>
          </a:effectRef>
          <a:fontRef idx="minor">
            <a:schemeClr val="dk1"/>
          </a:fontRef>
        </p:style>
        <p:txBody>
          <a:bodyPr anchor="ctr"/>
          <a:lstStyle/>
          <a:p>
            <a:pPr>
              <a:defRPr/>
            </a:pPr>
            <a:r>
              <a:rPr lang="fr-FR" sz="1600" dirty="0">
                <a:latin typeface="Arial" panose="020B0604020202020204" pitchFamily="34" charset="0"/>
                <a:cs typeface="Arial" panose="020B0604020202020204" pitchFamily="34" charset="0"/>
              </a:rPr>
              <a:t>Qualité et sécurité</a:t>
            </a:r>
          </a:p>
        </p:txBody>
      </p:sp>
      <p:sp>
        <p:nvSpPr>
          <p:cNvPr id="24" name="TextBox 23">
            <a:extLst>
              <a:ext uri="{FF2B5EF4-FFF2-40B4-BE49-F238E27FC236}">
                <a16:creationId xmlns:a16="http://schemas.microsoft.com/office/drawing/2014/main" id="{E5643BE7-69C4-45FB-93AD-4FD144261722}"/>
              </a:ext>
            </a:extLst>
          </p:cNvPr>
          <p:cNvSpPr txBox="1"/>
          <p:nvPr/>
        </p:nvSpPr>
        <p:spPr bwMode="auto">
          <a:xfrm>
            <a:off x="7694614" y="2247900"/>
            <a:ext cx="3036887" cy="1568450"/>
          </a:xfrm>
          <a:prstGeom prst="rect">
            <a:avLst/>
          </a:prstGeom>
          <a:noFill/>
        </p:spPr>
        <p:txBody>
          <a:bodyPr>
            <a:spAutoFit/>
          </a:bodyPr>
          <a:lstStyle/>
          <a:p>
            <a:pPr>
              <a:defRPr/>
            </a:pPr>
            <a:r>
              <a:rPr lang="fr-FR" sz="1600" b="1" dirty="0">
                <a:latin typeface="Arial" panose="020B0604020202020204" pitchFamily="34" charset="0"/>
              </a:rPr>
              <a:t>Les conseils pour manipuler de manière sure les aliments</a:t>
            </a:r>
          </a:p>
          <a:p>
            <a:pPr marL="171450" indent="-171450">
              <a:buFont typeface="Arial" panose="020B0604020202020204" pitchFamily="34" charset="0"/>
              <a:buChar char="•"/>
              <a:defRPr/>
            </a:pPr>
            <a:r>
              <a:rPr lang="fr-FR" sz="1600" dirty="0">
                <a:latin typeface="Arial" panose="020B0604020202020204" pitchFamily="34" charset="0"/>
              </a:rPr>
              <a:t>Dates (DLC, DDM)</a:t>
            </a:r>
          </a:p>
          <a:p>
            <a:pPr marL="171450" indent="-171450">
              <a:buFont typeface="Arial" panose="020B0604020202020204" pitchFamily="34" charset="0"/>
              <a:buChar char="•"/>
              <a:defRPr/>
            </a:pPr>
            <a:r>
              <a:rPr lang="fr-FR" sz="1600" dirty="0">
                <a:latin typeface="Arial" panose="020B0604020202020204" pitchFamily="34" charset="0"/>
              </a:rPr>
              <a:t>Conditions de conservation</a:t>
            </a:r>
          </a:p>
          <a:p>
            <a:pPr marL="171450" indent="-171450">
              <a:buFont typeface="Arial" panose="020B0604020202020204" pitchFamily="34" charset="0"/>
              <a:buChar char="•"/>
              <a:defRPr/>
            </a:pPr>
            <a:r>
              <a:rPr lang="fr-FR" sz="1600" dirty="0">
                <a:latin typeface="Arial" panose="020B0604020202020204" pitchFamily="34" charset="0"/>
              </a:rPr>
              <a:t>Mode de cuisson</a:t>
            </a:r>
          </a:p>
          <a:p>
            <a:pPr marL="171450" indent="-171450">
              <a:buFont typeface="Arial" panose="020B0604020202020204" pitchFamily="34" charset="0"/>
              <a:buChar char="•"/>
              <a:defRPr/>
            </a:pPr>
            <a:r>
              <a:rPr lang="fr-FR" sz="1600" dirty="0">
                <a:latin typeface="Arial" panose="020B0604020202020204" pitchFamily="34" charset="0"/>
              </a:rPr>
              <a:t>Allergènes</a:t>
            </a:r>
          </a:p>
        </p:txBody>
      </p:sp>
      <p:sp>
        <p:nvSpPr>
          <p:cNvPr id="7" name="Rectangle 6">
            <a:extLst>
              <a:ext uri="{FF2B5EF4-FFF2-40B4-BE49-F238E27FC236}">
                <a16:creationId xmlns:a16="http://schemas.microsoft.com/office/drawing/2014/main" id="{6F4BBCD9-45C9-4A79-B310-8C62A16E42DC}"/>
              </a:ext>
            </a:extLst>
          </p:cNvPr>
          <p:cNvSpPr/>
          <p:nvPr/>
        </p:nvSpPr>
        <p:spPr>
          <a:xfrm>
            <a:off x="5408614" y="4187825"/>
            <a:ext cx="1931987" cy="611188"/>
          </a:xfrm>
          <a:prstGeom prst="rect">
            <a:avLst/>
          </a:prstGeom>
          <a:ln w="19050">
            <a:solidFill>
              <a:srgbClr val="674B69"/>
            </a:solidFill>
          </a:ln>
        </p:spPr>
        <p:style>
          <a:lnRef idx="2">
            <a:schemeClr val="accent1"/>
          </a:lnRef>
          <a:fillRef idx="1">
            <a:schemeClr val="lt1"/>
          </a:fillRef>
          <a:effectRef idx="0">
            <a:schemeClr val="accent1"/>
          </a:effectRef>
          <a:fontRef idx="minor">
            <a:schemeClr val="dk1"/>
          </a:fontRef>
        </p:style>
        <p:txBody>
          <a:bodyPr anchor="ctr"/>
          <a:lstStyle/>
          <a:p>
            <a:pPr>
              <a:defRPr/>
            </a:pPr>
            <a:r>
              <a:rPr lang="fr-FR" sz="1600" dirty="0">
                <a:latin typeface="Arial" panose="020B0604020202020204" pitchFamily="34" charset="0"/>
                <a:cs typeface="Arial" panose="020B0604020202020204" pitchFamily="34" charset="0"/>
              </a:rPr>
              <a:t>Informations nutritionnelles</a:t>
            </a:r>
          </a:p>
        </p:txBody>
      </p:sp>
      <p:sp>
        <p:nvSpPr>
          <p:cNvPr id="23" name="TextBox 22">
            <a:extLst>
              <a:ext uri="{FF2B5EF4-FFF2-40B4-BE49-F238E27FC236}">
                <a16:creationId xmlns:a16="http://schemas.microsoft.com/office/drawing/2014/main" id="{32BCDD28-7B30-47C8-B76C-0010BBA33457}"/>
              </a:ext>
            </a:extLst>
          </p:cNvPr>
          <p:cNvSpPr txBox="1"/>
          <p:nvPr/>
        </p:nvSpPr>
        <p:spPr bwMode="auto">
          <a:xfrm>
            <a:off x="7826376" y="4284663"/>
            <a:ext cx="2928938" cy="1076325"/>
          </a:xfrm>
          <a:prstGeom prst="rect">
            <a:avLst/>
          </a:prstGeom>
          <a:noFill/>
        </p:spPr>
        <p:txBody>
          <a:bodyPr>
            <a:spAutoFit/>
          </a:bodyPr>
          <a:lstStyle/>
          <a:p>
            <a:pPr>
              <a:defRPr/>
            </a:pPr>
            <a:r>
              <a:rPr lang="fr-FR" sz="1600" b="1" dirty="0">
                <a:latin typeface="Arial" panose="020B0604020202020204" pitchFamily="34" charset="0"/>
              </a:rPr>
              <a:t>Ce qu’apporte l’aliment</a:t>
            </a:r>
          </a:p>
          <a:p>
            <a:pPr marL="171450" indent="-171450">
              <a:buFont typeface="Arial" panose="020B0604020202020204" pitchFamily="34" charset="0"/>
              <a:buChar char="•"/>
              <a:defRPr/>
            </a:pPr>
            <a:r>
              <a:rPr lang="fr-FR" sz="1600" dirty="0">
                <a:latin typeface="Arial" panose="020B0604020202020204" pitchFamily="34" charset="0"/>
              </a:rPr>
              <a:t>Ingrédients</a:t>
            </a:r>
          </a:p>
          <a:p>
            <a:pPr marL="171450" indent="-171450">
              <a:buFont typeface="Arial" panose="020B0604020202020204" pitchFamily="34" charset="0"/>
              <a:buChar char="•"/>
              <a:defRPr/>
            </a:pPr>
            <a:r>
              <a:rPr lang="fr-FR" sz="1600" dirty="0">
                <a:latin typeface="Arial" panose="020B0604020202020204" pitchFamily="34" charset="0"/>
              </a:rPr>
              <a:t>Répartition des calories et des éléments nutritifs</a:t>
            </a:r>
          </a:p>
        </p:txBody>
      </p:sp>
      <p:cxnSp>
        <p:nvCxnSpPr>
          <p:cNvPr id="9" name="Straight Arrow Connector 8">
            <a:extLst>
              <a:ext uri="{FF2B5EF4-FFF2-40B4-BE49-F238E27FC236}">
                <a16:creationId xmlns:a16="http://schemas.microsoft.com/office/drawing/2014/main" id="{7211927A-D502-4486-A9C4-4BDF3D9D7C53}"/>
              </a:ext>
              <a:ext uri="{C183D7F6-B498-43B3-948B-1728B52AA6E4}">
                <adec:decorative xmlns:adec="http://schemas.microsoft.com/office/drawing/2017/decorative" val="1"/>
              </a:ext>
            </a:extLst>
          </p:cNvPr>
          <p:cNvCxnSpPr>
            <a:cxnSpLocks/>
          </p:cNvCxnSpPr>
          <p:nvPr/>
        </p:nvCxnSpPr>
        <p:spPr>
          <a:xfrm flipV="1">
            <a:off x="4784725" y="2495550"/>
            <a:ext cx="503238" cy="279400"/>
          </a:xfrm>
          <a:prstGeom prst="straightConnector1">
            <a:avLst/>
          </a:prstGeom>
          <a:ln w="57150">
            <a:solidFill>
              <a:srgbClr val="674B69"/>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4766627-0806-452F-A7D2-226DCD1F19F6}"/>
              </a:ext>
              <a:ext uri="{C183D7F6-B498-43B3-948B-1728B52AA6E4}">
                <adec:decorative xmlns:adec="http://schemas.microsoft.com/office/drawing/2017/decorative" val="1"/>
              </a:ext>
            </a:extLst>
          </p:cNvPr>
          <p:cNvCxnSpPr>
            <a:cxnSpLocks/>
          </p:cNvCxnSpPr>
          <p:nvPr/>
        </p:nvCxnSpPr>
        <p:spPr>
          <a:xfrm>
            <a:off x="4933950" y="3430589"/>
            <a:ext cx="433388" cy="7937"/>
          </a:xfrm>
          <a:prstGeom prst="straightConnector1">
            <a:avLst/>
          </a:prstGeom>
          <a:ln w="57150">
            <a:solidFill>
              <a:srgbClr val="674B69"/>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7B29D9D-ED8E-45B2-AE3A-8258A2988ECD}"/>
              </a:ext>
              <a:ext uri="{C183D7F6-B498-43B3-948B-1728B52AA6E4}">
                <adec:decorative xmlns:adec="http://schemas.microsoft.com/office/drawing/2017/decorative" val="1"/>
              </a:ext>
            </a:extLst>
          </p:cNvPr>
          <p:cNvCxnSpPr>
            <a:cxnSpLocks/>
          </p:cNvCxnSpPr>
          <p:nvPr/>
        </p:nvCxnSpPr>
        <p:spPr>
          <a:xfrm>
            <a:off x="4784725" y="3967164"/>
            <a:ext cx="503238" cy="433387"/>
          </a:xfrm>
          <a:prstGeom prst="straightConnector1">
            <a:avLst/>
          </a:prstGeom>
          <a:ln w="57150">
            <a:solidFill>
              <a:srgbClr val="674B6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D996736-BFAA-4D35-BA5F-9945F5EBF195}"/>
              </a:ext>
              <a:ext uri="{C183D7F6-B498-43B3-948B-1728B52AA6E4}">
                <adec:decorative xmlns:adec="http://schemas.microsoft.com/office/drawing/2017/decorative" val="1"/>
              </a:ext>
            </a:extLst>
          </p:cNvPr>
          <p:cNvCxnSpPr>
            <a:cxnSpLocks/>
          </p:cNvCxnSpPr>
          <p:nvPr/>
        </p:nvCxnSpPr>
        <p:spPr bwMode="auto">
          <a:xfrm flipV="1">
            <a:off x="7288213" y="1671638"/>
            <a:ext cx="354012" cy="225425"/>
          </a:xfrm>
          <a:prstGeom prst="straightConnector1">
            <a:avLst/>
          </a:prstGeom>
          <a:ln w="57150">
            <a:solidFill>
              <a:srgbClr val="674B69"/>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8769BE4-75D3-4892-B602-3B7EC22F028E}"/>
              </a:ext>
              <a:ext uri="{C183D7F6-B498-43B3-948B-1728B52AA6E4}">
                <adec:decorative xmlns:adec="http://schemas.microsoft.com/office/drawing/2017/decorative" val="1"/>
              </a:ext>
            </a:extLst>
          </p:cNvPr>
          <p:cNvSpPr/>
          <p:nvPr/>
        </p:nvSpPr>
        <p:spPr bwMode="auto">
          <a:xfrm>
            <a:off x="7721600" y="1101725"/>
            <a:ext cx="2805113" cy="1025525"/>
          </a:xfrm>
          <a:prstGeom prst="rect">
            <a:avLst/>
          </a:prstGeom>
          <a:noFill/>
          <a:ln w="19050">
            <a:solidFill>
              <a:srgbClr val="674B69"/>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dirty="0">
              <a:latin typeface="Arial" panose="020B0604020202020204" pitchFamily="34" charset="0"/>
              <a:cs typeface="Arial" panose="020B0604020202020204" pitchFamily="34" charset="0"/>
            </a:endParaRPr>
          </a:p>
        </p:txBody>
      </p:sp>
      <p:cxnSp>
        <p:nvCxnSpPr>
          <p:cNvPr id="22" name="Straight Arrow Connector 21">
            <a:extLst>
              <a:ext uri="{FF2B5EF4-FFF2-40B4-BE49-F238E27FC236}">
                <a16:creationId xmlns:a16="http://schemas.microsoft.com/office/drawing/2014/main" id="{084754CB-E93F-41E0-A4EB-6FA6D69FE1B7}"/>
              </a:ext>
              <a:ext uri="{C183D7F6-B498-43B3-948B-1728B52AA6E4}">
                <adec:decorative xmlns:adec="http://schemas.microsoft.com/office/drawing/2017/decorative" val="1"/>
              </a:ext>
            </a:extLst>
          </p:cNvPr>
          <p:cNvCxnSpPr>
            <a:cxnSpLocks/>
          </p:cNvCxnSpPr>
          <p:nvPr/>
        </p:nvCxnSpPr>
        <p:spPr bwMode="auto">
          <a:xfrm>
            <a:off x="7385051" y="4513263"/>
            <a:ext cx="354013" cy="211137"/>
          </a:xfrm>
          <a:prstGeom prst="straightConnector1">
            <a:avLst/>
          </a:prstGeom>
          <a:ln w="57150">
            <a:solidFill>
              <a:srgbClr val="674B69"/>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349C280-B4D8-47FB-8BD4-685F7C9EBF5F}"/>
              </a:ext>
              <a:ext uri="{C183D7F6-B498-43B3-948B-1728B52AA6E4}">
                <adec:decorative xmlns:adec="http://schemas.microsoft.com/office/drawing/2017/decorative" val="1"/>
              </a:ext>
            </a:extLst>
          </p:cNvPr>
          <p:cNvSpPr/>
          <p:nvPr/>
        </p:nvSpPr>
        <p:spPr bwMode="auto">
          <a:xfrm>
            <a:off x="7781926" y="4319588"/>
            <a:ext cx="2805113" cy="1158875"/>
          </a:xfrm>
          <a:prstGeom prst="rect">
            <a:avLst/>
          </a:prstGeom>
          <a:noFill/>
          <a:ln w="19050">
            <a:solidFill>
              <a:srgbClr val="674B69"/>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315F84F5-D3D7-49DC-A3EC-6AFD3051AF78}"/>
              </a:ext>
              <a:ext uri="{C183D7F6-B498-43B3-948B-1728B52AA6E4}">
                <adec:decorative xmlns:adec="http://schemas.microsoft.com/office/drawing/2017/decorative" val="1"/>
              </a:ext>
            </a:extLst>
          </p:cNvPr>
          <p:cNvSpPr/>
          <p:nvPr/>
        </p:nvSpPr>
        <p:spPr>
          <a:xfrm>
            <a:off x="4933951" y="2725739"/>
            <a:ext cx="2760663" cy="1323975"/>
          </a:xfrm>
          <a:prstGeom prst="ellipse">
            <a:avLst/>
          </a:prstGeom>
          <a:noFill/>
          <a:ln w="57150"/>
        </p:spPr>
        <p:style>
          <a:lnRef idx="2">
            <a:schemeClr val="accent3"/>
          </a:lnRef>
          <a:fillRef idx="1">
            <a:schemeClr val="lt1"/>
          </a:fillRef>
          <a:effectRef idx="0">
            <a:schemeClr val="accent3"/>
          </a:effectRef>
          <a:fontRef idx="minor">
            <a:schemeClr val="dk1"/>
          </a:fontRef>
        </p:style>
        <p:txBody>
          <a:bodyPr anchor="ctr"/>
          <a:lstStyle/>
          <a:p>
            <a:pPr algn="ctr">
              <a:defRPr/>
            </a:pPr>
            <a:endParaRPr lang="fr-FR" dirty="0">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1DED18EE-47EE-4724-9C5F-E6E901DF14F1}"/>
              </a:ext>
              <a:ext uri="{C183D7F6-B498-43B3-948B-1728B52AA6E4}">
                <adec:decorative xmlns:adec="http://schemas.microsoft.com/office/drawing/2017/decorative" val="1"/>
              </a:ext>
            </a:extLst>
          </p:cNvPr>
          <p:cNvCxnSpPr>
            <a:cxnSpLocks/>
          </p:cNvCxnSpPr>
          <p:nvPr/>
        </p:nvCxnSpPr>
        <p:spPr bwMode="auto">
          <a:xfrm>
            <a:off x="7288214" y="3362325"/>
            <a:ext cx="417512" cy="0"/>
          </a:xfrm>
          <a:prstGeom prst="straightConnector1">
            <a:avLst/>
          </a:prstGeom>
          <a:ln w="57150">
            <a:solidFill>
              <a:srgbClr val="674B69"/>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EE75CAF-493B-462B-9749-82A9EFE183F7}"/>
              </a:ext>
              <a:ext uri="{C183D7F6-B498-43B3-948B-1728B52AA6E4}">
                <adec:decorative xmlns:adec="http://schemas.microsoft.com/office/drawing/2017/decorative" val="1"/>
              </a:ext>
            </a:extLst>
          </p:cNvPr>
          <p:cNvSpPr/>
          <p:nvPr/>
        </p:nvSpPr>
        <p:spPr bwMode="auto">
          <a:xfrm>
            <a:off x="7786689" y="2760663"/>
            <a:ext cx="2805112" cy="1022350"/>
          </a:xfrm>
          <a:prstGeom prst="rect">
            <a:avLst/>
          </a:prstGeom>
          <a:noFill/>
          <a:ln w="19050">
            <a:solidFill>
              <a:srgbClr val="674B69"/>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fr-FR" dirty="0">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P spid="16" grpId="0"/>
      <p:bldP spid="8" grpId="0" animBg="1"/>
      <p:bldP spid="24" grpId="0"/>
      <p:bldP spid="7" grpId="0" animBg="1"/>
      <p:bldP spid="23" grpId="0"/>
      <p:bldP spid="3" grpId="0" animBg="1"/>
      <p:bldP spid="19" grpId="0" animBg="1"/>
      <p:bldP spid="12"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7EC93-814B-4977-AB20-EB0358FFE4DD}"/>
              </a:ext>
            </a:extLst>
          </p:cNvPr>
          <p:cNvSpPr>
            <a:spLocks noGrp="1"/>
          </p:cNvSpPr>
          <p:nvPr>
            <p:ph type="title"/>
          </p:nvPr>
        </p:nvSpPr>
        <p:spPr>
          <a:xfrm>
            <a:off x="722313" y="127027"/>
            <a:ext cx="11044965" cy="1995487"/>
          </a:xfrm>
        </p:spPr>
        <p:txBody>
          <a:bodyPr rtlCol="0">
            <a:noAutofit/>
          </a:bodyPr>
          <a:lstStyle/>
          <a:p>
            <a:pPr defTabSz="685835">
              <a:defRPr/>
            </a:pPr>
            <a:r>
              <a:rPr lang="fr-FR" sz="3600">
                <a:solidFill>
                  <a:srgbClr val="674B69"/>
                </a:solidFill>
                <a:latin typeface="Arial" panose="020B0604020202020204" pitchFamily="34" charset="0"/>
                <a:cs typeface="Arial" panose="020B0604020202020204" pitchFamily="34" charset="0"/>
              </a:rPr>
              <a:t>A vous de voter :</a:t>
            </a:r>
            <a:br>
              <a:rPr lang="fr-FR" sz="2800">
                <a:solidFill>
                  <a:srgbClr val="DD4758"/>
                </a:solidFill>
                <a:latin typeface="Arial" panose="020B0604020202020204" pitchFamily="34" charset="0"/>
                <a:cs typeface="Arial" panose="020B0604020202020204" pitchFamily="34" charset="0"/>
              </a:rPr>
            </a:br>
            <a:br>
              <a:rPr lang="fr-FR" sz="2800" dirty="0">
                <a:solidFill>
                  <a:srgbClr val="DD4758"/>
                </a:solidFill>
                <a:latin typeface="Arial" panose="020B0604020202020204" pitchFamily="34" charset="0"/>
                <a:cs typeface="Arial" panose="020B0604020202020204" pitchFamily="34" charset="0"/>
              </a:rPr>
            </a:br>
            <a:r>
              <a:rPr lang="fr-FR" sz="3200" dirty="0">
                <a:solidFill>
                  <a:schemeClr val="accent3">
                    <a:lumMod val="75000"/>
                  </a:schemeClr>
                </a:solidFill>
                <a:latin typeface="Arial" panose="020B0604020202020204" pitchFamily="34" charset="0"/>
                <a:cs typeface="Arial" panose="020B0604020202020204" pitchFamily="34" charset="0"/>
              </a:rPr>
              <a:t>1. Que signifie l’étiquette « à consommer de préférence avant le… » ?</a:t>
            </a:r>
            <a:endParaRPr lang="fr-FR" sz="3376" dirty="0">
              <a:solidFill>
                <a:schemeClr val="accent3">
                  <a:lumMod val="75000"/>
                </a:schemeClr>
              </a:solidFill>
              <a:latin typeface="Arial" panose="020B0604020202020204" pitchFamily="34" charset="0"/>
              <a:cs typeface="Arial" panose="020B0604020202020204" pitchFamily="34" charset="0"/>
            </a:endParaRPr>
          </a:p>
        </p:txBody>
      </p:sp>
      <p:sp>
        <p:nvSpPr>
          <p:cNvPr id="22531" name="Content Placeholder 2">
            <a:extLst>
              <a:ext uri="{FF2B5EF4-FFF2-40B4-BE49-F238E27FC236}">
                <a16:creationId xmlns:a16="http://schemas.microsoft.com/office/drawing/2014/main" id="{15895A92-443F-4CFF-B004-C8AB1F26E63D}"/>
              </a:ext>
            </a:extLst>
          </p:cNvPr>
          <p:cNvSpPr>
            <a:spLocks noGrp="1"/>
          </p:cNvSpPr>
          <p:nvPr>
            <p:ph idx="1"/>
          </p:nvPr>
        </p:nvSpPr>
        <p:spPr>
          <a:xfrm>
            <a:off x="863496" y="2425258"/>
            <a:ext cx="10903782" cy="3452812"/>
          </a:xfrm>
        </p:spPr>
        <p:txBody>
          <a:bodyPr>
            <a:normAutofit/>
          </a:bodyPr>
          <a:lstStyle/>
          <a:p>
            <a:pPr marL="457200" indent="-457200">
              <a:spcAft>
                <a:spcPts val="400"/>
              </a:spcAft>
              <a:buFont typeface="Georgia" panose="02040502050405020303" pitchFamily="18" charset="0"/>
              <a:buAutoNum type="alphaLcParenR"/>
            </a:pPr>
            <a:r>
              <a:rPr lang="fr-FR" altLang="fr-FR" sz="2400">
                <a:latin typeface="Arial" panose="020B0604020202020204" pitchFamily="34" charset="0"/>
                <a:cs typeface="Arial" panose="020B0604020202020204" pitchFamily="34" charset="0"/>
              </a:rPr>
              <a:t>L’aliment peut être consommé jusqu’à cette date, mais ne doit pas être consommé au-delà </a:t>
            </a:r>
          </a:p>
          <a:p>
            <a:pPr marL="457200" indent="-457200">
              <a:spcAft>
                <a:spcPts val="400"/>
              </a:spcAft>
              <a:buFont typeface="Georgia" panose="02040502050405020303" pitchFamily="18" charset="0"/>
              <a:buAutoNum type="alphaLcParenR"/>
            </a:pPr>
            <a:r>
              <a:rPr lang="fr-FR" altLang="fr-FR" sz="2400">
                <a:latin typeface="Arial" panose="020B0604020202020204" pitchFamily="34" charset="0"/>
                <a:cs typeface="Arial" panose="020B0604020202020204" pitchFamily="34" charset="0"/>
              </a:rPr>
              <a:t>L’aliment peut être consommé après cette date, mais il ne sera pas nécessairement aussi bon qu’avant </a:t>
            </a:r>
          </a:p>
          <a:p>
            <a:pPr marL="457200" indent="-457200">
              <a:spcAft>
                <a:spcPts val="400"/>
              </a:spcAft>
              <a:buFont typeface="Georgia" panose="02040502050405020303" pitchFamily="18" charset="0"/>
              <a:buAutoNum type="alphaLcParenR"/>
            </a:pPr>
            <a:r>
              <a:rPr lang="fr-FR" altLang="fr-FR" sz="2400">
                <a:latin typeface="Arial" panose="020B0604020202020204" pitchFamily="34" charset="0"/>
                <a:cs typeface="Arial" panose="020B0604020202020204" pitchFamily="34" charset="0"/>
              </a:rPr>
              <a:t>Cela dépend du type d’aliment </a:t>
            </a:r>
          </a:p>
          <a:p>
            <a:pPr marL="457200" indent="-457200">
              <a:spcAft>
                <a:spcPts val="400"/>
              </a:spcAft>
              <a:buFont typeface="Georgia" panose="02040502050405020303" pitchFamily="18" charset="0"/>
              <a:buAutoNum type="alphaLcParenR"/>
            </a:pPr>
            <a:r>
              <a:rPr lang="fr-FR" altLang="fr-FR" sz="2400">
                <a:latin typeface="Arial" panose="020B0604020202020204" pitchFamily="34" charset="0"/>
                <a:cs typeface="Arial" panose="020B0604020202020204" pitchFamily="34" charset="0"/>
              </a:rPr>
              <a:t>Aucune de ces propositions </a:t>
            </a:r>
          </a:p>
          <a:p>
            <a:pPr marL="457200" indent="-457200">
              <a:spcAft>
                <a:spcPts val="400"/>
              </a:spcAft>
              <a:buFont typeface="Georgia" panose="02040502050405020303" pitchFamily="18" charset="0"/>
              <a:buAutoNum type="alphaLcParenR"/>
            </a:pPr>
            <a:r>
              <a:rPr lang="fr-FR" altLang="fr-FR" sz="2400">
                <a:latin typeface="Arial" panose="020B0604020202020204" pitchFamily="34" charset="0"/>
                <a:cs typeface="Arial" panose="020B0604020202020204" pitchFamily="34" charset="0"/>
              </a:rPr>
              <a:t>Je ne sais pas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3CE3A0D-F593-47AB-93DC-8CB8512135C3}"/>
              </a:ext>
            </a:extLst>
          </p:cNvPr>
          <p:cNvSpPr>
            <a:spLocks noGrp="1"/>
          </p:cNvSpPr>
          <p:nvPr>
            <p:ph type="title"/>
          </p:nvPr>
        </p:nvSpPr>
        <p:spPr>
          <a:xfrm>
            <a:off x="719529" y="112037"/>
            <a:ext cx="10732956" cy="1995487"/>
          </a:xfrm>
        </p:spPr>
        <p:txBody>
          <a:bodyPr/>
          <a:lstStyle/>
          <a:p>
            <a:pPr eaLnBrk="1" hangingPunct="1">
              <a:defRPr/>
            </a:pPr>
            <a:r>
              <a:rPr lang="fr-FR" altLang="fr-FR" sz="3600" dirty="0">
                <a:solidFill>
                  <a:srgbClr val="674B69"/>
                </a:solidFill>
                <a:latin typeface="Arial" panose="020B0604020202020204" pitchFamily="34" charset="0"/>
                <a:cs typeface="Arial" panose="020B0604020202020204" pitchFamily="34" charset="0"/>
              </a:rPr>
              <a:t>A vous de voter :</a:t>
            </a:r>
            <a:br>
              <a:rPr lang="fr-FR" altLang="fr-FR" sz="3600" dirty="0">
                <a:solidFill>
                  <a:srgbClr val="674B69"/>
                </a:solidFill>
                <a:latin typeface="Arial" panose="020B0604020202020204" pitchFamily="34" charset="0"/>
                <a:cs typeface="Arial" panose="020B0604020202020204" pitchFamily="34" charset="0"/>
              </a:rPr>
            </a:br>
            <a:br>
              <a:rPr lang="fr-FR" altLang="fr-FR" sz="3200" dirty="0">
                <a:solidFill>
                  <a:srgbClr val="DD4758"/>
                </a:solidFill>
                <a:latin typeface="Arial" panose="020B0604020202020204" pitchFamily="34" charset="0"/>
                <a:cs typeface="Arial" panose="020B0604020202020204" pitchFamily="34" charset="0"/>
              </a:rPr>
            </a:br>
            <a:r>
              <a:rPr lang="fr-FR" altLang="fr-FR" sz="3200" dirty="0">
                <a:solidFill>
                  <a:schemeClr val="accent3">
                    <a:lumMod val="75000"/>
                  </a:schemeClr>
                </a:solidFill>
                <a:latin typeface="Arial" panose="020B0604020202020204" pitchFamily="34" charset="0"/>
                <a:cs typeface="Arial" panose="020B0604020202020204" pitchFamily="34" charset="0"/>
              </a:rPr>
              <a:t>2. Que signifie l’étiquette « à consommer avant le… » ?</a:t>
            </a:r>
            <a:endParaRPr lang="en-GB" altLang="fr-FR" sz="3200" dirty="0">
              <a:solidFill>
                <a:schemeClr val="accent3">
                  <a:lumMod val="75000"/>
                </a:schemeClr>
              </a:solidFill>
              <a:latin typeface="Arial" panose="020B0604020202020204" pitchFamily="34" charset="0"/>
              <a:cs typeface="Arial" panose="020B0604020202020204" pitchFamily="34" charset="0"/>
            </a:endParaRPr>
          </a:p>
        </p:txBody>
      </p:sp>
      <p:sp>
        <p:nvSpPr>
          <p:cNvPr id="24579" name="Content Placeholder 2">
            <a:extLst>
              <a:ext uri="{FF2B5EF4-FFF2-40B4-BE49-F238E27FC236}">
                <a16:creationId xmlns:a16="http://schemas.microsoft.com/office/drawing/2014/main" id="{BC736AA6-4F99-48A5-B7E9-DD365765788F}"/>
              </a:ext>
            </a:extLst>
          </p:cNvPr>
          <p:cNvSpPr>
            <a:spLocks noGrp="1"/>
          </p:cNvSpPr>
          <p:nvPr>
            <p:ph idx="1"/>
          </p:nvPr>
        </p:nvSpPr>
        <p:spPr>
          <a:xfrm>
            <a:off x="719529" y="2302109"/>
            <a:ext cx="10493114" cy="3409950"/>
          </a:xfrm>
        </p:spPr>
        <p:txBody>
          <a:bodyPr>
            <a:normAutofit/>
          </a:bodyPr>
          <a:lstStyle/>
          <a:p>
            <a:pPr marL="457200" indent="-457200">
              <a:spcAft>
                <a:spcPts val="400"/>
              </a:spcAft>
              <a:buFont typeface="Georgia" panose="02040502050405020303" pitchFamily="18" charset="0"/>
              <a:buAutoNum type="alphaLcParenR"/>
            </a:pPr>
            <a:r>
              <a:rPr lang="fr-FR" altLang="fr-FR" sz="2400">
                <a:latin typeface="Arial" panose="020B0604020202020204" pitchFamily="34" charset="0"/>
                <a:cs typeface="Arial" panose="020B0604020202020204" pitchFamily="34" charset="0"/>
              </a:rPr>
              <a:t>L’aliment peut être consommé jusqu’à cette date, mais ne doit pas être consommé au-delà</a:t>
            </a:r>
            <a:r>
              <a:rPr lang="fr-FR" altLang="fr-FR" sz="2400" b="1">
                <a:latin typeface="Arial" panose="020B0604020202020204" pitchFamily="34" charset="0"/>
                <a:cs typeface="Arial" panose="020B0604020202020204" pitchFamily="34" charset="0"/>
              </a:rPr>
              <a:t> </a:t>
            </a:r>
            <a:endParaRPr lang="fr-FR" altLang="fr-FR" sz="2400">
              <a:latin typeface="Arial" panose="020B0604020202020204" pitchFamily="34" charset="0"/>
              <a:cs typeface="Arial" panose="020B0604020202020204" pitchFamily="34" charset="0"/>
            </a:endParaRPr>
          </a:p>
          <a:p>
            <a:pPr marL="457200" indent="-457200">
              <a:spcAft>
                <a:spcPts val="400"/>
              </a:spcAft>
              <a:buFont typeface="Georgia" panose="02040502050405020303" pitchFamily="18" charset="0"/>
              <a:buAutoNum type="alphaLcParenR"/>
            </a:pPr>
            <a:r>
              <a:rPr lang="fr-FR" altLang="fr-FR" sz="2400">
                <a:latin typeface="Arial" panose="020B0604020202020204" pitchFamily="34" charset="0"/>
                <a:cs typeface="Arial" panose="020B0604020202020204" pitchFamily="34" charset="0"/>
              </a:rPr>
              <a:t>L’aliment peut être consommé après cette date, mais il ne sera pas nécessairement aussi bon qu’avant </a:t>
            </a:r>
          </a:p>
          <a:p>
            <a:pPr marL="457200" indent="-457200">
              <a:spcAft>
                <a:spcPts val="400"/>
              </a:spcAft>
              <a:buFont typeface="Georgia" panose="02040502050405020303" pitchFamily="18" charset="0"/>
              <a:buAutoNum type="alphaLcParenR"/>
            </a:pPr>
            <a:r>
              <a:rPr lang="fr-FR" altLang="fr-FR" sz="2400">
                <a:latin typeface="Arial" panose="020B0604020202020204" pitchFamily="34" charset="0"/>
                <a:cs typeface="Arial" panose="020B0604020202020204" pitchFamily="34" charset="0"/>
              </a:rPr>
              <a:t>Cela dépend du type d’aliment  </a:t>
            </a:r>
          </a:p>
          <a:p>
            <a:pPr marL="457200" indent="-457200">
              <a:spcAft>
                <a:spcPts val="400"/>
              </a:spcAft>
              <a:buFont typeface="Georgia" panose="02040502050405020303" pitchFamily="18" charset="0"/>
              <a:buAutoNum type="alphaLcParenR"/>
            </a:pPr>
            <a:r>
              <a:rPr lang="fr-FR" altLang="fr-FR" sz="2400">
                <a:latin typeface="Arial" panose="020B0604020202020204" pitchFamily="34" charset="0"/>
                <a:cs typeface="Arial" panose="020B0604020202020204" pitchFamily="34" charset="0"/>
              </a:rPr>
              <a:t>Aucune de ces propositions</a:t>
            </a:r>
          </a:p>
          <a:p>
            <a:pPr marL="457200" indent="-457200">
              <a:spcAft>
                <a:spcPts val="400"/>
              </a:spcAft>
              <a:buFont typeface="Georgia" panose="02040502050405020303" pitchFamily="18" charset="0"/>
              <a:buAutoNum type="alphaLcParenR"/>
            </a:pPr>
            <a:r>
              <a:rPr lang="fr-FR" altLang="fr-FR" sz="2400">
                <a:latin typeface="Arial" panose="020B0604020202020204" pitchFamily="34" charset="0"/>
                <a:cs typeface="Arial" panose="020B0604020202020204" pitchFamily="34" charset="0"/>
              </a:rPr>
              <a:t>Je ne sais pas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D9EBE-5A0B-4843-9B1E-8A91429C00B0}"/>
              </a:ext>
            </a:extLst>
          </p:cNvPr>
          <p:cNvSpPr>
            <a:spLocks noGrp="1"/>
          </p:cNvSpPr>
          <p:nvPr>
            <p:ph type="title"/>
          </p:nvPr>
        </p:nvSpPr>
        <p:spPr>
          <a:xfrm>
            <a:off x="344246" y="129873"/>
            <a:ext cx="11521440" cy="1014413"/>
          </a:xfrm>
        </p:spPr>
        <p:txBody>
          <a:bodyPr rtlCol="0">
            <a:noAutofit/>
          </a:bodyPr>
          <a:lstStyle/>
          <a:p>
            <a:pPr algn="ctr" defTabSz="685835">
              <a:defRPr/>
            </a:pPr>
            <a:r>
              <a:rPr lang="fr-FR" sz="3600" dirty="0">
                <a:solidFill>
                  <a:srgbClr val="674B69"/>
                </a:solidFill>
                <a:latin typeface="Arial" panose="020B0604020202020204" pitchFamily="34" charset="0"/>
                <a:cs typeface="Arial" panose="020B0604020202020204" pitchFamily="34" charset="0"/>
              </a:rPr>
              <a:t>Quelles sont les bonnes définitions ?</a:t>
            </a:r>
          </a:p>
        </p:txBody>
      </p:sp>
      <p:pic>
        <p:nvPicPr>
          <p:cNvPr id="26628" name="Picture 2" descr="Vidéo : Dates de péremption: comment s'y retrouver? ">
            <a:extLst>
              <a:ext uri="{FF2B5EF4-FFF2-40B4-BE49-F238E27FC236}">
                <a16:creationId xmlns:a16="http://schemas.microsoft.com/office/drawing/2014/main" id="{5038210F-C591-463D-AFEC-B98D45996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3851" y="1089025"/>
            <a:ext cx="6735763" cy="349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9" name="ZoneTexte 4">
            <a:extLst>
              <a:ext uri="{FF2B5EF4-FFF2-40B4-BE49-F238E27FC236}">
                <a16:creationId xmlns:a16="http://schemas.microsoft.com/office/drawing/2014/main" id="{E2B825BE-C239-46FC-99CC-B77BA5A42432}"/>
              </a:ext>
            </a:extLst>
          </p:cNvPr>
          <p:cNvSpPr txBox="1">
            <a:spLocks noChangeArrowheads="1"/>
          </p:cNvSpPr>
          <p:nvPr/>
        </p:nvSpPr>
        <p:spPr bwMode="auto">
          <a:xfrm>
            <a:off x="2192339" y="4746625"/>
            <a:ext cx="7953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225"/>
              </a:spcBef>
              <a:buFont typeface="Arial" panose="020B0604020202020204" pitchFamily="34" charset="0"/>
              <a:buChar char="•"/>
              <a:defRPr sz="900">
                <a:solidFill>
                  <a:schemeClr val="tx1"/>
                </a:solidFill>
                <a:latin typeface="Microsoft Sans Serif" panose="020B0604020202020204" pitchFamily="34" charset="0"/>
              </a:defRPr>
            </a:lvl1pPr>
            <a:lvl2pPr marL="742950" indent="-28575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2pPr>
            <a:lvl3pPr marL="11430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3pPr>
            <a:lvl4pPr marL="16002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4pPr>
            <a:lvl5pPr marL="20574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9pPr>
          </a:lstStyle>
          <a:p>
            <a:pPr algn="ctr" eaLnBrk="1" hangingPunct="1">
              <a:lnSpc>
                <a:spcPct val="100000"/>
              </a:lnSpc>
              <a:spcBef>
                <a:spcPct val="0"/>
              </a:spcBef>
              <a:buFontTx/>
              <a:buNone/>
            </a:pPr>
            <a:r>
              <a:rPr lang="fr-FR" altLang="fr-FR" sz="1800">
                <a:latin typeface="Arial" panose="020B0604020202020204" pitchFamily="34" charset="0"/>
                <a:hlinkClick r:id="rId4"/>
              </a:rPr>
              <a:t>https://www.youtube.com/watch?v=_KeSB4k9M-Q</a:t>
            </a:r>
            <a:r>
              <a:rPr lang="fr-FR" altLang="fr-FR" sz="1800">
                <a:latin typeface="Arial" panose="020B0604020202020204" pitchFamily="34" charset="0"/>
              </a:rPr>
              <a:t> </a:t>
            </a:r>
          </a:p>
        </p:txBody>
      </p:sp>
      <p:sp>
        <p:nvSpPr>
          <p:cNvPr id="8" name="TextBox 7">
            <a:extLst>
              <a:ext uri="{FF2B5EF4-FFF2-40B4-BE49-F238E27FC236}">
                <a16:creationId xmlns:a16="http://schemas.microsoft.com/office/drawing/2014/main" id="{7D30DB80-644E-4273-8BED-94B9D5680C95}"/>
              </a:ext>
            </a:extLst>
          </p:cNvPr>
          <p:cNvSpPr txBox="1"/>
          <p:nvPr/>
        </p:nvSpPr>
        <p:spPr>
          <a:xfrm>
            <a:off x="2085976" y="5329239"/>
            <a:ext cx="8291513" cy="1323975"/>
          </a:xfrm>
          <a:prstGeom prst="rect">
            <a:avLst/>
          </a:prstGeom>
          <a:noFill/>
          <a:ln>
            <a:solidFill>
              <a:srgbClr val="05717D"/>
            </a:solidFill>
          </a:ln>
        </p:spPr>
        <p:txBody>
          <a:bodyPr>
            <a:spAutoFit/>
          </a:bodyPr>
          <a:lstStyle/>
          <a:p>
            <a:pPr>
              <a:defRPr/>
            </a:pPr>
            <a:r>
              <a:rPr lang="fr-FR" sz="2000" dirty="0">
                <a:latin typeface="Arial" panose="020B0604020202020204" pitchFamily="34" charset="0"/>
              </a:rPr>
              <a:t>Après avoir regardé cette vidéo, complétez la fiche d’activité :</a:t>
            </a:r>
          </a:p>
          <a:p>
            <a:pPr marL="285750" indent="-285750">
              <a:buFont typeface="Arial" panose="020B0604020202020204" pitchFamily="34" charset="0"/>
              <a:buChar char="•"/>
              <a:defRPr/>
            </a:pPr>
            <a:r>
              <a:rPr lang="fr-FR" sz="2000" dirty="0">
                <a:latin typeface="Arial" panose="020B0604020202020204" pitchFamily="34" charset="0"/>
              </a:rPr>
              <a:t>Quelles sont les définitions de « à consommer de préférence avant le… » et « à consommer jusqu’au… » ?</a:t>
            </a:r>
          </a:p>
          <a:p>
            <a:pPr marL="285750" indent="-285750">
              <a:buFont typeface="Arial" panose="020B0604020202020204" pitchFamily="34" charset="0"/>
              <a:buChar char="•"/>
              <a:defRPr/>
            </a:pPr>
            <a:r>
              <a:rPr lang="fr-FR" sz="2000" dirty="0">
                <a:latin typeface="Arial" panose="020B0604020202020204" pitchFamily="34" charset="0"/>
              </a:rPr>
              <a:t>Que signifient « sécurité des aliments » et « qualité des aliments »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1BD88-02D6-41FF-9533-47560DBF9B77}"/>
              </a:ext>
            </a:extLst>
          </p:cNvPr>
          <p:cNvSpPr>
            <a:spLocks noGrp="1"/>
          </p:cNvSpPr>
          <p:nvPr>
            <p:ph type="title"/>
          </p:nvPr>
        </p:nvSpPr>
        <p:spPr>
          <a:xfrm>
            <a:off x="539749" y="146843"/>
            <a:ext cx="11212539" cy="1325563"/>
          </a:xfrm>
        </p:spPr>
        <p:txBody>
          <a:bodyPr rtlCol="0">
            <a:noAutofit/>
          </a:bodyPr>
          <a:lstStyle/>
          <a:p>
            <a:pPr defTabSz="685835">
              <a:defRPr/>
            </a:pPr>
            <a:r>
              <a:rPr lang="fr-FR" sz="3600" dirty="0">
                <a:solidFill>
                  <a:srgbClr val="674B69"/>
                </a:solidFill>
                <a:latin typeface="Arial" panose="020B0604020202020204" pitchFamily="34" charset="0"/>
                <a:cs typeface="Arial" panose="020B0604020202020204" pitchFamily="34" charset="0"/>
              </a:rPr>
              <a:t>Que se passe-t-il si nous ne tenons pas compte des étiquettes ?</a:t>
            </a:r>
          </a:p>
        </p:txBody>
      </p:sp>
      <p:pic>
        <p:nvPicPr>
          <p:cNvPr id="28676" name="Picture 2">
            <a:extLst>
              <a:ext uri="{FF2B5EF4-FFF2-40B4-BE49-F238E27FC236}">
                <a16:creationId xmlns:a16="http://schemas.microsoft.com/office/drawing/2014/main" id="{FBB37CB0-5BDD-420C-8FA8-F96C270D3AD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076" y="4075114"/>
            <a:ext cx="3717925"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5E4A3651-B8F1-4519-BF27-A8DBB94D5333}"/>
              </a:ext>
            </a:extLst>
          </p:cNvPr>
          <p:cNvSpPr/>
          <p:nvPr/>
        </p:nvSpPr>
        <p:spPr>
          <a:xfrm>
            <a:off x="539748" y="1472406"/>
            <a:ext cx="10807805" cy="1846262"/>
          </a:xfrm>
          <a:prstGeom prst="rect">
            <a:avLst/>
          </a:prstGeom>
        </p:spPr>
        <p:txBody>
          <a:bodyPr wrap="square">
            <a:spAutoFit/>
          </a:bodyPr>
          <a:lstStyle/>
          <a:p>
            <a:pPr>
              <a:defRPr/>
            </a:pPr>
            <a:r>
              <a:rPr lang="fr-FR" sz="2400" b="1" dirty="0">
                <a:latin typeface="Arial" panose="020B0604020202020204" pitchFamily="34" charset="0"/>
              </a:rPr>
              <a:t>Discutez par groupe de 2 puis partagez avec la classe :</a:t>
            </a:r>
          </a:p>
          <a:p>
            <a:pPr marL="342900" indent="-342900">
              <a:buFont typeface="Arial" panose="020B0604020202020204" pitchFamily="34" charset="0"/>
              <a:buChar char="•"/>
              <a:defRPr/>
            </a:pPr>
            <a:r>
              <a:rPr lang="fr-FR" sz="2250" dirty="0">
                <a:latin typeface="Arial" panose="020B0604020202020204" pitchFamily="34" charset="0"/>
              </a:rPr>
              <a:t>Existe-il des conséquences si on consomme des aliments après la date limite de consommation ?</a:t>
            </a:r>
            <a:endParaRPr lang="fr-FR" sz="2400" dirty="0">
              <a:latin typeface="Arial" panose="020B0604020202020204" pitchFamily="34" charset="0"/>
            </a:endParaRPr>
          </a:p>
          <a:p>
            <a:pPr marL="342900" indent="-342900">
              <a:buFont typeface="Arial" panose="020B0604020202020204" pitchFamily="34" charset="0"/>
              <a:buChar char="•"/>
              <a:defRPr/>
            </a:pPr>
            <a:r>
              <a:rPr lang="fr-FR" sz="2250" dirty="0">
                <a:latin typeface="Arial" panose="020B0604020202020204" pitchFamily="34" charset="0"/>
              </a:rPr>
              <a:t>Existe-il des conséquences si on consomme des aliments au-delà de la date de durabilité minimale ?</a:t>
            </a:r>
          </a:p>
        </p:txBody>
      </p:sp>
      <p:sp>
        <p:nvSpPr>
          <p:cNvPr id="6" name="Rectangle 5">
            <a:extLst>
              <a:ext uri="{FF2B5EF4-FFF2-40B4-BE49-F238E27FC236}">
                <a16:creationId xmlns:a16="http://schemas.microsoft.com/office/drawing/2014/main" id="{0B7FF268-4102-481E-B21B-6CC60675905D}"/>
              </a:ext>
            </a:extLst>
          </p:cNvPr>
          <p:cNvSpPr/>
          <p:nvPr/>
        </p:nvSpPr>
        <p:spPr>
          <a:xfrm>
            <a:off x="279451" y="3575449"/>
            <a:ext cx="5664199" cy="2885405"/>
          </a:xfrm>
          <a:prstGeom prst="rect">
            <a:avLst/>
          </a:prstGeom>
        </p:spPr>
        <p:txBody>
          <a:bodyPr wrap="square">
            <a:spAutoFit/>
          </a:bodyPr>
          <a:lstStyle/>
          <a:p>
            <a:pPr lvl="1">
              <a:defRPr/>
            </a:pPr>
            <a:r>
              <a:rPr lang="fr-FR" sz="2250" b="1" dirty="0">
                <a:latin typeface="Arial" panose="020B0604020202020204" pitchFamily="34" charset="0"/>
              </a:rPr>
              <a:t>Pour l’ensemble de la classe, votez:</a:t>
            </a:r>
          </a:p>
          <a:p>
            <a:pPr marL="571500" lvl="1" indent="-342900">
              <a:buFont typeface="Arial" panose="020B0604020202020204" pitchFamily="34" charset="0"/>
              <a:buChar char="•"/>
              <a:defRPr/>
            </a:pPr>
            <a:r>
              <a:rPr lang="fr-FR" sz="2250" dirty="0">
                <a:latin typeface="Arial" panose="020B0604020202020204" pitchFamily="34" charset="0"/>
              </a:rPr>
              <a:t>Jetteriez-vous à la poubelle des aliments ayant dépassé la date de durabilité minimale ?</a:t>
            </a:r>
          </a:p>
          <a:p>
            <a:pPr lvl="1">
              <a:defRPr/>
            </a:pPr>
            <a:endParaRPr lang="fr-FR" sz="2400" dirty="0">
              <a:latin typeface="Arial" panose="020B0604020202020204" pitchFamily="34" charset="0"/>
            </a:endParaRPr>
          </a:p>
          <a:p>
            <a:pPr marL="571500" lvl="1" indent="-342900">
              <a:buFont typeface="Arial" panose="020B0604020202020204" pitchFamily="34" charset="0"/>
              <a:buChar char="•"/>
              <a:defRPr/>
            </a:pPr>
            <a:r>
              <a:rPr lang="fr-FR" sz="2250" dirty="0">
                <a:latin typeface="Arial" panose="020B0604020202020204" pitchFamily="34" charset="0"/>
              </a:rPr>
              <a:t>Jetteriez-vous à la poubelle des aliments ayant dépassé la date limite de consommation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1589-F6AE-4197-B73C-740D186CF7C8}"/>
              </a:ext>
            </a:extLst>
          </p:cNvPr>
          <p:cNvSpPr>
            <a:spLocks noGrp="1"/>
          </p:cNvSpPr>
          <p:nvPr>
            <p:ph type="title"/>
          </p:nvPr>
        </p:nvSpPr>
        <p:spPr>
          <a:xfrm>
            <a:off x="399257" y="166686"/>
            <a:ext cx="7886700" cy="1325562"/>
          </a:xfrm>
        </p:spPr>
        <p:txBody>
          <a:bodyPr rtlCol="0">
            <a:noAutofit/>
          </a:bodyPr>
          <a:lstStyle/>
          <a:p>
            <a:pPr defTabSz="685835">
              <a:defRPr/>
            </a:pPr>
            <a:r>
              <a:rPr lang="fr-FR" sz="3600">
                <a:solidFill>
                  <a:srgbClr val="674B69"/>
                </a:solidFill>
                <a:latin typeface="Arial" panose="020B0604020202020204" pitchFamily="34" charset="0"/>
                <a:cs typeface="Arial" panose="020B0604020202020204" pitchFamily="34" charset="0"/>
              </a:rPr>
              <a:t>Le gaspillage alimentaire est un problème majeur</a:t>
            </a:r>
          </a:p>
        </p:txBody>
      </p:sp>
      <p:sp>
        <p:nvSpPr>
          <p:cNvPr id="3" name="Rectangle 2">
            <a:extLst>
              <a:ext uri="{FF2B5EF4-FFF2-40B4-BE49-F238E27FC236}">
                <a16:creationId xmlns:a16="http://schemas.microsoft.com/office/drawing/2014/main" id="{5BCE7A85-454A-4364-B388-FA26DE7B5A65}"/>
              </a:ext>
            </a:extLst>
          </p:cNvPr>
          <p:cNvSpPr/>
          <p:nvPr/>
        </p:nvSpPr>
        <p:spPr>
          <a:xfrm>
            <a:off x="317939" y="3507893"/>
            <a:ext cx="11429412" cy="2862322"/>
          </a:xfrm>
          <a:prstGeom prst="rect">
            <a:avLst/>
          </a:prstGeom>
        </p:spPr>
        <p:txBody>
          <a:bodyPr wrap="square">
            <a:spAutoFit/>
          </a:bodyPr>
          <a:lstStyle/>
          <a:p>
            <a:pPr marL="171450" indent="-171450">
              <a:buFont typeface="Arial" panose="020B0604020202020204" pitchFamily="34" charset="0"/>
              <a:buChar char="•"/>
              <a:defRPr/>
            </a:pPr>
            <a:r>
              <a:rPr lang="fr-FR" sz="2000" dirty="0">
                <a:latin typeface="Arial" panose="020B0604020202020204" pitchFamily="34" charset="0"/>
              </a:rPr>
              <a:t>En France le gaspillage alimentaire représente </a:t>
            </a:r>
            <a:r>
              <a:rPr lang="fr-FR" sz="2000" b="1" dirty="0">
                <a:latin typeface="Arial" panose="020B0604020202020204" pitchFamily="34" charset="0"/>
              </a:rPr>
              <a:t>10 millions de tonnes par an, </a:t>
            </a:r>
            <a:r>
              <a:rPr lang="fr-FR" sz="2000" dirty="0">
                <a:latin typeface="Arial" panose="020B0604020202020204" pitchFamily="34" charset="0"/>
              </a:rPr>
              <a:t>dont</a:t>
            </a:r>
            <a:r>
              <a:rPr lang="fr-FR" sz="2000" b="1" dirty="0">
                <a:latin typeface="Arial" panose="020B0604020202020204" pitchFamily="34" charset="0"/>
              </a:rPr>
              <a:t> 2 millions de tonnes à la maison</a:t>
            </a:r>
            <a:r>
              <a:rPr lang="fr-FR" sz="2000" dirty="0">
                <a:latin typeface="Arial" panose="020B0604020202020204" pitchFamily="34" charset="0"/>
              </a:rPr>
              <a:t>. Cela coûte à chacun d’entre nous </a:t>
            </a:r>
            <a:r>
              <a:rPr lang="fr-FR" sz="2000" b="1" dirty="0">
                <a:latin typeface="Arial" panose="020B0604020202020204" pitchFamily="34" charset="0"/>
              </a:rPr>
              <a:t>159€</a:t>
            </a:r>
            <a:r>
              <a:rPr lang="fr-FR" sz="2000" dirty="0">
                <a:latin typeface="Arial" panose="020B0604020202020204" pitchFamily="34" charset="0"/>
              </a:rPr>
              <a:t> par an</a:t>
            </a:r>
          </a:p>
          <a:p>
            <a:pPr marL="171450" indent="-171450">
              <a:buFont typeface="Arial" panose="020B0604020202020204" pitchFamily="34" charset="0"/>
              <a:buChar char="•"/>
              <a:defRPr/>
            </a:pPr>
            <a:endParaRPr lang="fr-FR" sz="2000" dirty="0">
              <a:latin typeface="Arial" panose="020B0604020202020204" pitchFamily="34" charset="0"/>
            </a:endParaRPr>
          </a:p>
          <a:p>
            <a:pPr marL="171450" indent="-171450">
              <a:buFont typeface="Arial" panose="020B0604020202020204" pitchFamily="34" charset="0"/>
              <a:buChar char="•"/>
              <a:defRPr/>
            </a:pPr>
            <a:r>
              <a:rPr lang="fr-FR" sz="2000" dirty="0">
                <a:latin typeface="Arial" panose="020B0604020202020204" pitchFamily="34" charset="0"/>
              </a:rPr>
              <a:t>Près d'un tiers de la production alimentaire dans le monde est perdue ou gaspillée</a:t>
            </a:r>
          </a:p>
          <a:p>
            <a:pPr marL="171450" indent="-171450">
              <a:buFont typeface="Arial" panose="020B0604020202020204" pitchFamily="34" charset="0"/>
              <a:buChar char="•"/>
              <a:defRPr/>
            </a:pPr>
            <a:endParaRPr lang="fr-FR" sz="2000" dirty="0">
              <a:latin typeface="Arial" panose="020B0604020202020204" pitchFamily="34" charset="0"/>
            </a:endParaRPr>
          </a:p>
          <a:p>
            <a:pPr marL="171450" indent="-171450">
              <a:buFont typeface="Arial" panose="020B0604020202020204" pitchFamily="34" charset="0"/>
              <a:buChar char="•"/>
              <a:defRPr/>
            </a:pPr>
            <a:r>
              <a:rPr lang="fr-FR" sz="2000" dirty="0">
                <a:latin typeface="Arial" panose="020B0604020202020204" pitchFamily="34" charset="0"/>
              </a:rPr>
              <a:t>En 2050, la population mondiale pourrait atteindre plus de 9,5 milliards </a:t>
            </a:r>
          </a:p>
          <a:p>
            <a:pPr>
              <a:defRPr/>
            </a:pPr>
            <a:endParaRPr lang="fr-FR" sz="2000" b="1" dirty="0">
              <a:latin typeface="Arial" panose="020B0604020202020204" pitchFamily="34" charset="0"/>
            </a:endParaRPr>
          </a:p>
          <a:p>
            <a:pPr>
              <a:defRPr/>
            </a:pPr>
            <a:endParaRPr lang="fr-FR" sz="2000" b="1" dirty="0">
              <a:latin typeface="Arial" panose="020B0604020202020204" pitchFamily="34" charset="0"/>
            </a:endParaRPr>
          </a:p>
          <a:p>
            <a:pPr>
              <a:defRPr/>
            </a:pPr>
            <a:r>
              <a:rPr lang="fr-FR" sz="2000" b="1" dirty="0">
                <a:latin typeface="Arial" panose="020B0604020202020204" pitchFamily="34" charset="0"/>
              </a:rPr>
              <a:t>Que pouvons-nous faire en tant que consommateurs pour réduire le gaspillage alimentaire ?</a:t>
            </a:r>
          </a:p>
        </p:txBody>
      </p:sp>
      <p:sp>
        <p:nvSpPr>
          <p:cNvPr id="30724" name="Espace réservé du contenu 5">
            <a:extLst>
              <a:ext uri="{FF2B5EF4-FFF2-40B4-BE49-F238E27FC236}">
                <a16:creationId xmlns:a16="http://schemas.microsoft.com/office/drawing/2014/main" id="{3A7C502F-5FBF-4E36-9A75-9376F69B1591}"/>
              </a:ext>
            </a:extLst>
          </p:cNvPr>
          <p:cNvSpPr>
            <a:spLocks noGrp="1"/>
          </p:cNvSpPr>
          <p:nvPr>
            <p:ph idx="1"/>
          </p:nvPr>
        </p:nvSpPr>
        <p:spPr>
          <a:xfrm>
            <a:off x="619153" y="2736054"/>
            <a:ext cx="7886700" cy="520700"/>
          </a:xfrm>
        </p:spPr>
        <p:txBody>
          <a:bodyPr/>
          <a:lstStyle/>
          <a:p>
            <a:pPr marL="0" indent="0">
              <a:buNone/>
            </a:pPr>
            <a:r>
              <a:rPr lang="fr-FR" altLang="fr-FR" sz="2000">
                <a:latin typeface="Arial" panose="020B0604020202020204" pitchFamily="34" charset="0"/>
                <a:cs typeface="Arial" panose="020B0604020202020204" pitchFamily="34" charset="0"/>
                <a:hlinkClick r:id="rId3"/>
              </a:rPr>
              <a:t>https://www.youtube.com/watch?v=59FH0MkMxf4</a:t>
            </a:r>
            <a:r>
              <a:rPr lang="fr-FR" altLang="fr-FR" sz="2000">
                <a:latin typeface="Arial" panose="020B0604020202020204" pitchFamily="34" charset="0"/>
                <a:cs typeface="Arial" panose="020B0604020202020204" pitchFamily="34" charset="0"/>
              </a:rPr>
              <a:t> </a:t>
            </a:r>
          </a:p>
        </p:txBody>
      </p:sp>
      <p:pic>
        <p:nvPicPr>
          <p:cNvPr id="30725" name="Picture 2">
            <a:extLst>
              <a:ext uri="{FF2B5EF4-FFF2-40B4-BE49-F238E27FC236}">
                <a16:creationId xmlns:a16="http://schemas.microsoft.com/office/drawing/2014/main" id="{6BE10B6C-887A-4D73-AD99-F887F8EB8D15}"/>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6277" y="166686"/>
            <a:ext cx="4338637" cy="220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17F121BC-A49F-4B8B-A826-BD70E8070CCC}"/>
              </a:ext>
            </a:extLst>
          </p:cNvPr>
          <p:cNvSpPr>
            <a:spLocks noGrp="1"/>
          </p:cNvSpPr>
          <p:nvPr>
            <p:ph type="title"/>
          </p:nvPr>
        </p:nvSpPr>
        <p:spPr>
          <a:xfrm>
            <a:off x="380193" y="109539"/>
            <a:ext cx="7650970" cy="1122363"/>
          </a:xfrm>
        </p:spPr>
        <p:txBody>
          <a:bodyPr>
            <a:noAutofit/>
          </a:bodyPr>
          <a:lstStyle/>
          <a:p>
            <a:pPr eaLnBrk="1" hangingPunct="1"/>
            <a:r>
              <a:rPr lang="fr-FR" altLang="fr-FR" sz="3600">
                <a:solidFill>
                  <a:srgbClr val="674B69"/>
                </a:solidFill>
                <a:latin typeface="Arial" panose="020B0604020202020204" pitchFamily="34" charset="0"/>
                <a:cs typeface="Arial" panose="020B0604020202020204" pitchFamily="34" charset="0"/>
              </a:rPr>
              <a:t>Limiter le gaspillage alimentaire grâce à la congélation</a:t>
            </a:r>
          </a:p>
        </p:txBody>
      </p:sp>
      <p:sp>
        <p:nvSpPr>
          <p:cNvPr id="32772" name="TextBox 6">
            <a:extLst>
              <a:ext uri="{FF2B5EF4-FFF2-40B4-BE49-F238E27FC236}">
                <a16:creationId xmlns:a16="http://schemas.microsoft.com/office/drawing/2014/main" id="{CC2E37D9-9693-44F0-B460-086E3C542916}"/>
              </a:ext>
            </a:extLst>
          </p:cNvPr>
          <p:cNvSpPr txBox="1">
            <a:spLocks noChangeArrowheads="1"/>
          </p:cNvSpPr>
          <p:nvPr/>
        </p:nvSpPr>
        <p:spPr bwMode="auto">
          <a:xfrm>
            <a:off x="529887" y="1231902"/>
            <a:ext cx="7501276"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18000"/>
              </a:lnSpc>
              <a:spcBef>
                <a:spcPts val="225"/>
              </a:spcBef>
              <a:buFont typeface="Arial" panose="020B0604020202020204" pitchFamily="34" charset="0"/>
              <a:buChar char="•"/>
              <a:defRPr sz="900">
                <a:solidFill>
                  <a:schemeClr val="tx1"/>
                </a:solidFill>
                <a:latin typeface="Microsoft Sans Serif" panose="020B0604020202020204" pitchFamily="34" charset="0"/>
              </a:defRPr>
            </a:lvl1pPr>
            <a:lvl2pPr marL="742950" indent="-28575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2pPr>
            <a:lvl3pPr marL="11430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3pPr>
            <a:lvl4pPr marL="16002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4pPr>
            <a:lvl5pPr marL="2057400" indent="-228600">
              <a:lnSpc>
                <a:spcPct val="118000"/>
              </a:lnSpc>
              <a:spcBef>
                <a:spcPts val="375"/>
              </a:spcBef>
              <a:buFont typeface="Arial" panose="020B0604020202020204" pitchFamily="34" charset="0"/>
              <a:buChar char="•"/>
              <a:defRPr sz="700">
                <a:solidFill>
                  <a:schemeClr val="tx1"/>
                </a:solidFill>
                <a:latin typeface="Microsoft Sans Serif" panose="020B0604020202020204" pitchFamily="34" charset="0"/>
              </a:defRPr>
            </a:lvl5pPr>
            <a:lvl6pPr marL="25146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6pPr>
            <a:lvl7pPr marL="29718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7pPr>
            <a:lvl8pPr marL="34290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8pPr>
            <a:lvl9pPr marL="3886200" indent="-228600" defTabSz="228600" eaLnBrk="0" fontAlgn="base" hangingPunct="0">
              <a:lnSpc>
                <a:spcPct val="118000"/>
              </a:lnSpc>
              <a:spcBef>
                <a:spcPts val="375"/>
              </a:spcBef>
              <a:spcAft>
                <a:spcPct val="0"/>
              </a:spcAft>
              <a:buFont typeface="Arial" panose="020B0604020202020204" pitchFamily="34" charset="0"/>
              <a:buChar char="•"/>
              <a:defRPr sz="700">
                <a:solidFill>
                  <a:schemeClr val="tx1"/>
                </a:solidFill>
                <a:latin typeface="Microsoft Sans Serif" panose="020B0604020202020204" pitchFamily="34" charset="0"/>
              </a:defRPr>
            </a:lvl9pPr>
          </a:lstStyle>
          <a:p>
            <a:pPr eaLnBrk="1" hangingPunct="1">
              <a:lnSpc>
                <a:spcPct val="100000"/>
              </a:lnSpc>
              <a:spcBef>
                <a:spcPct val="0"/>
              </a:spcBef>
            </a:pPr>
            <a:r>
              <a:rPr lang="fr-FR" altLang="fr-FR" sz="2000">
                <a:latin typeface="Arial" panose="020B0604020202020204" pitchFamily="34" charset="0"/>
              </a:rPr>
              <a:t>Comment la congélation permet-elle de conserver des aliments sans risques ?</a:t>
            </a:r>
          </a:p>
        </p:txBody>
      </p:sp>
      <p:sp>
        <p:nvSpPr>
          <p:cNvPr id="8" name="Rectangle 7">
            <a:extLst>
              <a:ext uri="{FF2B5EF4-FFF2-40B4-BE49-F238E27FC236}">
                <a16:creationId xmlns:a16="http://schemas.microsoft.com/office/drawing/2014/main" id="{F98575CA-C4D2-4DF5-96C2-02F7EEBC79A3}"/>
              </a:ext>
            </a:extLst>
          </p:cNvPr>
          <p:cNvSpPr/>
          <p:nvPr/>
        </p:nvSpPr>
        <p:spPr>
          <a:xfrm>
            <a:off x="810876" y="1955801"/>
            <a:ext cx="6342959" cy="92233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defRPr/>
            </a:pPr>
            <a:r>
              <a:rPr lang="fr-FR" dirty="0">
                <a:latin typeface="Arial" panose="020B0604020202020204" pitchFamily="34" charset="0"/>
                <a:cs typeface="Arial" panose="020B0604020202020204" pitchFamily="34" charset="0"/>
              </a:rPr>
              <a:t>La congélation empêche les microbes pathogènes comme les bactéries de se multiplier dans les aliments, mais la plupart des microbes y survivent.</a:t>
            </a:r>
          </a:p>
        </p:txBody>
      </p:sp>
      <p:sp>
        <p:nvSpPr>
          <p:cNvPr id="5" name="Rectangle 4">
            <a:extLst>
              <a:ext uri="{FF2B5EF4-FFF2-40B4-BE49-F238E27FC236}">
                <a16:creationId xmlns:a16="http://schemas.microsoft.com/office/drawing/2014/main" id="{B0BFD46E-8F03-4540-8800-09166BE55C77}"/>
              </a:ext>
            </a:extLst>
          </p:cNvPr>
          <p:cNvSpPr/>
          <p:nvPr/>
        </p:nvSpPr>
        <p:spPr>
          <a:xfrm>
            <a:off x="534651" y="2973389"/>
            <a:ext cx="11331034" cy="4093428"/>
          </a:xfrm>
          <a:prstGeom prst="rect">
            <a:avLst/>
          </a:prstGeom>
        </p:spPr>
        <p:txBody>
          <a:bodyPr wrap="square">
            <a:spAutoFit/>
          </a:bodyPr>
          <a:lstStyle/>
          <a:p>
            <a:pPr marL="342900" indent="-342900">
              <a:buFont typeface="Arial" panose="020B0604020202020204" pitchFamily="34" charset="0"/>
              <a:buChar char="•"/>
              <a:defRPr/>
            </a:pPr>
            <a:endParaRPr lang="fr-FR" sz="2000">
              <a:latin typeface="Arial" panose="020B0604020202020204" pitchFamily="34" charset="0"/>
            </a:endParaRPr>
          </a:p>
          <a:p>
            <a:pPr marL="342900" indent="-342900">
              <a:buFont typeface="Arial" panose="020B0604020202020204" pitchFamily="34" charset="0"/>
              <a:buChar char="•"/>
              <a:defRPr/>
            </a:pPr>
            <a:r>
              <a:rPr lang="fr-FR" sz="2000">
                <a:latin typeface="Arial" panose="020B0604020202020204" pitchFamily="34" charset="0"/>
              </a:rPr>
              <a:t>Comment </a:t>
            </a:r>
            <a:r>
              <a:rPr lang="fr-FR" sz="2000" dirty="0">
                <a:latin typeface="Arial" panose="020B0604020202020204" pitchFamily="34" charset="0"/>
              </a:rPr>
              <a:t>limiter les risques quand on </a:t>
            </a:r>
            <a:r>
              <a:rPr lang="fr-FR" sz="2000">
                <a:latin typeface="Arial" panose="020B0604020202020204" pitchFamily="34" charset="0"/>
              </a:rPr>
              <a:t>décongèle les </a:t>
            </a:r>
            <a:r>
              <a:rPr lang="fr-FR" sz="2000" dirty="0">
                <a:latin typeface="Arial" panose="020B0604020202020204" pitchFamily="34" charset="0"/>
              </a:rPr>
              <a:t>aliments ?</a:t>
            </a:r>
          </a:p>
          <a:p>
            <a:pPr>
              <a:defRPr/>
            </a:pPr>
            <a:endParaRPr lang="fr-FR" sz="2000" dirty="0">
              <a:latin typeface="Arial" panose="020B0604020202020204" pitchFamily="34" charset="0"/>
            </a:endParaRPr>
          </a:p>
          <a:p>
            <a:pPr>
              <a:defRPr/>
            </a:pPr>
            <a:endParaRPr lang="fr-FR" sz="2000" dirty="0">
              <a:latin typeface="Arial" panose="020B0604020202020204" pitchFamily="34" charset="0"/>
            </a:endParaRPr>
          </a:p>
          <a:p>
            <a:pPr>
              <a:defRPr/>
            </a:pPr>
            <a:endParaRPr lang="fr-FR" sz="2000" dirty="0">
              <a:latin typeface="Arial" panose="020B0604020202020204" pitchFamily="34" charset="0"/>
            </a:endParaRPr>
          </a:p>
          <a:p>
            <a:pPr>
              <a:defRPr/>
            </a:pPr>
            <a:endParaRPr lang="fr-FR" sz="2000" dirty="0">
              <a:latin typeface="Arial" panose="020B0604020202020204" pitchFamily="34" charset="0"/>
            </a:endParaRPr>
          </a:p>
          <a:p>
            <a:pPr>
              <a:defRPr/>
            </a:pPr>
            <a:endParaRPr lang="fr-FR" sz="2000" dirty="0">
              <a:latin typeface="Arial" panose="020B0604020202020204" pitchFamily="34" charset="0"/>
            </a:endParaRPr>
          </a:p>
          <a:p>
            <a:pPr>
              <a:defRPr/>
            </a:pPr>
            <a:endParaRPr lang="fr-FR" sz="2000" dirty="0">
              <a:latin typeface="Arial" panose="020B0604020202020204" pitchFamily="34" charset="0"/>
            </a:endParaRPr>
          </a:p>
          <a:p>
            <a:pPr marL="342900" indent="-342900">
              <a:buFont typeface="Arial" panose="020B0604020202020204" pitchFamily="34" charset="0"/>
              <a:buChar char="•"/>
              <a:defRPr/>
            </a:pPr>
            <a:endParaRPr lang="fr-FR" sz="2000" dirty="0">
              <a:latin typeface="Arial" panose="020B0604020202020204" pitchFamily="34" charset="0"/>
            </a:endParaRPr>
          </a:p>
          <a:p>
            <a:pPr marL="342900" indent="-342900">
              <a:buFont typeface="Arial" panose="020B0604020202020204" pitchFamily="34" charset="0"/>
              <a:buChar char="•"/>
              <a:defRPr/>
            </a:pPr>
            <a:r>
              <a:rPr lang="fr-FR" sz="2000" dirty="0">
                <a:latin typeface="Arial" panose="020B0604020202020204" pitchFamily="34" charset="0"/>
              </a:rPr>
              <a:t>Il faut prévoir de consommer les aliments congelés dans les 6 mois pour éviter le gaspillage – On pourra les consommer sans risque au delà des 6 mois, mais ils seront peut être de </a:t>
            </a:r>
            <a:r>
              <a:rPr lang="fr-FR" sz="2000">
                <a:latin typeface="Arial" panose="020B0604020202020204" pitchFamily="34" charset="0"/>
              </a:rPr>
              <a:t>moindre qualité.</a:t>
            </a:r>
            <a:endParaRPr lang="fr-FR" sz="2000" dirty="0">
              <a:latin typeface="Arial" panose="020B0604020202020204" pitchFamily="34" charset="0"/>
            </a:endParaRPr>
          </a:p>
          <a:p>
            <a:pPr lvl="1">
              <a:defRPr/>
            </a:pPr>
            <a:endParaRPr lang="fr-FR" sz="2000" dirty="0">
              <a:latin typeface="Arial" panose="020B0604020202020204" pitchFamily="34" charset="0"/>
            </a:endParaRPr>
          </a:p>
        </p:txBody>
      </p:sp>
      <p:sp>
        <p:nvSpPr>
          <p:cNvPr id="9" name="Rectangle 8">
            <a:extLst>
              <a:ext uri="{FF2B5EF4-FFF2-40B4-BE49-F238E27FC236}">
                <a16:creationId xmlns:a16="http://schemas.microsoft.com/office/drawing/2014/main" id="{6B5E3277-7508-4AC9-B1D3-3E7EB56A371B}"/>
              </a:ext>
            </a:extLst>
          </p:cNvPr>
          <p:cNvSpPr/>
          <p:nvPr/>
        </p:nvSpPr>
        <p:spPr>
          <a:xfrm>
            <a:off x="694988" y="3761329"/>
            <a:ext cx="8877300" cy="64611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fr-FR" dirty="0">
                <a:latin typeface="Arial" panose="020B0604020202020204" pitchFamily="34" charset="0"/>
                <a:cs typeface="Arial" panose="020B0604020202020204" pitchFamily="34" charset="0"/>
              </a:rPr>
              <a:t>La congélation interrompt la multiplication microbienne mais les bactéries ne sont pas détruites, et il faut donc consommer rapidement les aliments décongelés. </a:t>
            </a:r>
          </a:p>
        </p:txBody>
      </p:sp>
      <p:sp>
        <p:nvSpPr>
          <p:cNvPr id="11" name="Rectangle 10">
            <a:extLst>
              <a:ext uri="{FF2B5EF4-FFF2-40B4-BE49-F238E27FC236}">
                <a16:creationId xmlns:a16="http://schemas.microsoft.com/office/drawing/2014/main" id="{EADC3E0C-AE59-4FB3-A544-4D9BF213C435}"/>
              </a:ext>
            </a:extLst>
          </p:cNvPr>
          <p:cNvSpPr/>
          <p:nvPr/>
        </p:nvSpPr>
        <p:spPr>
          <a:xfrm>
            <a:off x="694988" y="4591052"/>
            <a:ext cx="8877300" cy="92392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fr-FR" dirty="0">
                <a:latin typeface="Arial" panose="020B0604020202020204" pitchFamily="34" charset="0"/>
                <a:cs typeface="Arial" panose="020B0604020202020204" pitchFamily="34" charset="0"/>
              </a:rPr>
              <a:t>Toujours décongeler les aliments dans le réfrigérateur (si vous êtes pressés : au micro-onde ou à l’eau chaude), jamais à température ambiante (à température ambiante, les microbes vont de nouveau pouvoir se </a:t>
            </a:r>
            <a:r>
              <a:rPr lang="fr-FR">
                <a:latin typeface="Arial" panose="020B0604020202020204" pitchFamily="34" charset="0"/>
                <a:cs typeface="Arial" panose="020B0604020202020204" pitchFamily="34" charset="0"/>
              </a:rPr>
              <a:t>multiplier).</a:t>
            </a:r>
            <a:endParaRPr lang="fr-FR" dirty="0">
              <a:latin typeface="Arial" panose="020B0604020202020204" pitchFamily="34" charset="0"/>
              <a:cs typeface="Arial" panose="020B0604020202020204" pitchFamily="34" charset="0"/>
            </a:endParaRPr>
          </a:p>
        </p:txBody>
      </p:sp>
      <p:pic>
        <p:nvPicPr>
          <p:cNvPr id="32776" name="Picture 2">
            <a:extLst>
              <a:ext uri="{FF2B5EF4-FFF2-40B4-BE49-F238E27FC236}">
                <a16:creationId xmlns:a16="http://schemas.microsoft.com/office/drawing/2014/main" id="{03FA0E31-6995-42E4-8DAE-6D1B1CC7096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3808" y="159547"/>
            <a:ext cx="2381250" cy="208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7" name="Picture 3">
            <a:extLst>
              <a:ext uri="{FF2B5EF4-FFF2-40B4-BE49-F238E27FC236}">
                <a16:creationId xmlns:a16="http://schemas.microsoft.com/office/drawing/2014/main" id="{7DD0EDC6-3499-4E75-B6C3-F96256DE6CC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6015" y="2313779"/>
            <a:ext cx="2636837" cy="143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1292</Words>
  <Application>Microsoft Office PowerPoint</Application>
  <PresentationFormat>Grand écran</PresentationFormat>
  <Paragraphs>123</Paragraphs>
  <Slides>10</Slides>
  <Notes>10</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10</vt:i4>
      </vt:variant>
    </vt:vector>
  </HeadingPairs>
  <TitlesOfParts>
    <vt:vector size="16" baseType="lpstr">
      <vt:lpstr>Arial</vt:lpstr>
      <vt:lpstr>Calibri</vt:lpstr>
      <vt:lpstr>Calibri Light</vt:lpstr>
      <vt:lpstr>Georgia</vt:lpstr>
      <vt:lpstr>Office Theme</vt:lpstr>
      <vt:lpstr>Photoshop.Image.13</vt:lpstr>
      <vt:lpstr>Hygiène des aliments</vt:lpstr>
      <vt:lpstr>Objectifs d’apprentissage </vt:lpstr>
      <vt:lpstr>Que trouve-t-on sur les étiquettes ?</vt:lpstr>
      <vt:lpstr>A vous de voter :  1. Que signifie l’étiquette « à consommer de préférence avant le… » ?</vt:lpstr>
      <vt:lpstr>A vous de voter :  2. Que signifie l’étiquette « à consommer avant le… » ?</vt:lpstr>
      <vt:lpstr>Quelles sont les bonnes définitions ?</vt:lpstr>
      <vt:lpstr>Que se passe-t-il si nous ne tenons pas compte des étiquettes ?</vt:lpstr>
      <vt:lpstr>Le gaspillage alimentaire est un problème majeur</vt:lpstr>
      <vt:lpstr>Limiter le gaspillage alimentaire grâce à la congélation</vt:lpstr>
      <vt:lpstr>Eviter le gaspillage alimentaire ou les infections d’origine alimentaire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Hygiène des aliments</dc:title>
  <dc:creator>Brieze Read</dc:creator>
  <cp:lastModifiedBy>virginie Hugues</cp:lastModifiedBy>
  <cp:revision>5</cp:revision>
  <cp:lastPrinted>2022-09-23T12:44:46Z</cp:lastPrinted>
  <dcterms:created xsi:type="dcterms:W3CDTF">2022-08-30T14:41:47Z</dcterms:created>
  <dcterms:modified xsi:type="dcterms:W3CDTF">2023-01-17T07:38:43Z</dcterms:modified>
</cp:coreProperties>
</file>