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9" r:id="rId3"/>
    <p:sldId id="291" r:id="rId4"/>
    <p:sldId id="261" r:id="rId5"/>
    <p:sldId id="295" r:id="rId6"/>
    <p:sldId id="303" r:id="rId7"/>
    <p:sldId id="300" r:id="rId8"/>
    <p:sldId id="298" r:id="rId9"/>
    <p:sldId id="301" r:id="rId10"/>
    <p:sldId id="302" r:id="rId11"/>
    <p:sldId id="280" r:id="rId12"/>
    <p:sldId id="304" r:id="rId13"/>
    <p:sldId id="277" r:id="rId14"/>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F6E"/>
    <a:srgbClr val="007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93" autoAdjust="0"/>
    <p:restoredTop sz="86385" autoAdjust="0"/>
  </p:normalViewPr>
  <p:slideViewPr>
    <p:cSldViewPr snapToGrid="0">
      <p:cViewPr varScale="1">
        <p:scale>
          <a:sx n="89" d="100"/>
          <a:sy n="89" d="100"/>
        </p:scale>
        <p:origin x="1224" y="84"/>
      </p:cViewPr>
      <p:guideLst/>
    </p:cSldViewPr>
  </p:slideViewPr>
  <p:outlineViewPr>
    <p:cViewPr>
      <p:scale>
        <a:sx n="33" d="100"/>
        <a:sy n="33" d="100"/>
      </p:scale>
      <p:origin x="0" y="-10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CD875420-D0C5-485C-86AD-29E0AC20822B}"/>
    <pc:docChg chg="modSld">
      <pc:chgData name="virginie Hugues" userId="f5ff6c274e13bc49" providerId="LiveId" clId="{CD875420-D0C5-485C-86AD-29E0AC20822B}" dt="2022-10-20T12:24:53.700" v="27" actId="1035"/>
      <pc:docMkLst>
        <pc:docMk/>
      </pc:docMkLst>
      <pc:sldChg chg="modSp mod">
        <pc:chgData name="virginie Hugues" userId="f5ff6c274e13bc49" providerId="LiveId" clId="{CD875420-D0C5-485C-86AD-29E0AC20822B}" dt="2022-10-20T12:24:53.700" v="27" actId="1035"/>
        <pc:sldMkLst>
          <pc:docMk/>
          <pc:sldMk cId="0" sldId="291"/>
        </pc:sldMkLst>
        <pc:spChg chg="mod">
          <ac:chgData name="virginie Hugues" userId="f5ff6c274e13bc49" providerId="LiveId" clId="{CD875420-D0C5-485C-86AD-29E0AC20822B}" dt="2022-10-20T12:24:50.780" v="18" actId="1035"/>
          <ac:spMkLst>
            <pc:docMk/>
            <pc:sldMk cId="0" sldId="291"/>
            <ac:spMk id="4" creationId="{AA414A24-7F44-4F8E-B94E-52B80ABEF973}"/>
          </ac:spMkLst>
        </pc:spChg>
        <pc:spChg chg="mod">
          <ac:chgData name="virginie Hugues" userId="f5ff6c274e13bc49" providerId="LiveId" clId="{CD875420-D0C5-485C-86AD-29E0AC20822B}" dt="2022-10-20T12:24:53.700" v="27" actId="1035"/>
          <ac:spMkLst>
            <pc:docMk/>
            <pc:sldMk cId="0" sldId="291"/>
            <ac:spMk id="5" creationId="{A059705C-C5C4-42FC-AB35-992F4D919D3C}"/>
          </ac:spMkLst>
        </pc:spChg>
        <pc:spChg chg="mod">
          <ac:chgData name="virginie Hugues" userId="f5ff6c274e13bc49" providerId="LiveId" clId="{CD875420-D0C5-485C-86AD-29E0AC20822B}" dt="2022-10-20T12:24:47.025" v="9" actId="404"/>
          <ac:spMkLst>
            <pc:docMk/>
            <pc:sldMk cId="0" sldId="291"/>
            <ac:spMk id="29702" creationId="{513BD907-4539-4FEA-880A-BE33CC36BF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04044F42-79AB-4228-AE62-D05AF4933EF1}" type="datetimeFigureOut">
              <a:rPr lang="en-GB" smtClean="0"/>
              <a:t>17/01/2023</a:t>
            </a:fld>
            <a:endParaRPr lang="en-GB"/>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01A7D3B7-78E0-49C5-B6AA-AEE3570E2B36}" type="slidenum">
              <a:rPr lang="en-GB" smtClean="0"/>
              <a:t>‹N°›</a:t>
            </a:fld>
            <a:endParaRPr lang="en-GB"/>
          </a:p>
        </p:txBody>
      </p:sp>
    </p:spTree>
    <p:extLst>
      <p:ext uri="{BB962C8B-B14F-4D97-AF65-F5344CB8AC3E}">
        <p14:creationId xmlns:p14="http://schemas.microsoft.com/office/powerpoint/2010/main" val="357634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A7D3B7-78E0-49C5-B6AA-AEE3570E2B36}" type="slidenum">
              <a:rPr lang="en-GB" smtClean="0"/>
              <a:t>3</a:t>
            </a:fld>
            <a:endParaRPr lang="en-GB"/>
          </a:p>
        </p:txBody>
      </p:sp>
    </p:spTree>
    <p:extLst>
      <p:ext uri="{BB962C8B-B14F-4D97-AF65-F5344CB8AC3E}">
        <p14:creationId xmlns:p14="http://schemas.microsoft.com/office/powerpoint/2010/main" val="291369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AEEB34C-A192-4AFF-88BB-2F6B02611F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D9AFCA3-7E7B-4606-9337-146D114BC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Cette activité peut également être donnée comme devoir à la maison, si le temps manque. </a:t>
            </a:r>
            <a:endParaRPr lang="en-GB" altLang="fr-FR"/>
          </a:p>
          <a:p>
            <a:pPr eaLnBrk="1" hangingPunct="1">
              <a:spcBef>
                <a:spcPct val="0"/>
              </a:spcBef>
            </a:pPr>
            <a:endParaRPr lang="en-GB" altLang="fr-FR"/>
          </a:p>
        </p:txBody>
      </p:sp>
      <p:sp>
        <p:nvSpPr>
          <p:cNvPr id="48132" name="Slide Number Placeholder 3">
            <a:extLst>
              <a:ext uri="{FF2B5EF4-FFF2-40B4-BE49-F238E27FC236}">
                <a16:creationId xmlns:a16="http://schemas.microsoft.com/office/drawing/2014/main" id="{A1DD76CE-5499-40AA-A21B-E225158601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203B2C-C4EF-4A2A-A325-CEC098AC1790}" type="slidenum">
              <a:rPr lang="en-GB" altLang="fr-FR"/>
              <a:pPr>
                <a:spcBef>
                  <a:spcPct val="0"/>
                </a:spcBef>
              </a:pPr>
              <a:t>12</a:t>
            </a:fld>
            <a:endParaRPr lang="en-GB"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1FF46BC-6BE6-44CE-964B-0EDAA7BA68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76CE796-C0A1-49D4-97D5-87953238CB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
        <p:nvSpPr>
          <p:cNvPr id="50180" name="Slide Number Placeholder 3">
            <a:extLst>
              <a:ext uri="{FF2B5EF4-FFF2-40B4-BE49-F238E27FC236}">
                <a16:creationId xmlns:a16="http://schemas.microsoft.com/office/drawing/2014/main" id="{6961AAE6-CDF8-44BE-BD97-15A16C5B3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48D5A0-8125-4789-9EE4-511CDCF1AEE8}" type="slidenum">
              <a:rPr lang="en-GB" altLang="fr-FR"/>
              <a:pPr>
                <a:spcBef>
                  <a:spcPct val="0"/>
                </a:spcBef>
              </a:pPr>
              <a:t>13</a:t>
            </a:fld>
            <a:endParaRPr lang="en-GB"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A57CC51-E213-432E-90DE-F693C7B834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23F0C68-81E5-47D7-86A2-5CBE5A2A97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Découpez les différentes déclarations et demandez aux élèves de les faire correspondre aux quatre différents types de microbes : bactéries, champignons, virus et parasites.</a:t>
            </a:r>
            <a:endParaRPr lang="en-GB" altLang="fr-FR"/>
          </a:p>
        </p:txBody>
      </p:sp>
      <p:sp>
        <p:nvSpPr>
          <p:cNvPr id="32772" name="Slide Number Placeholder 3">
            <a:extLst>
              <a:ext uri="{FF2B5EF4-FFF2-40B4-BE49-F238E27FC236}">
                <a16:creationId xmlns:a16="http://schemas.microsoft.com/office/drawing/2014/main" id="{39E0E41F-7B24-4266-BAB4-E9D262165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9126A4-2DA4-4285-A8E3-5EDD67D1361E}" type="slidenum">
              <a:rPr lang="en-GB" altLang="fr-FR"/>
              <a:pPr>
                <a:spcBef>
                  <a:spcPct val="0"/>
                </a:spcBef>
              </a:pPr>
              <a:t>4</a:t>
            </a:fld>
            <a:endParaRPr lang="en-GB"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5F5F523-7083-402E-A0AC-51759C58D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DA825A2-F087-4410-A90F-8399CD1D4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Cachez cette diapositive pendant que les élèves font l'activité. </a:t>
            </a:r>
          </a:p>
          <a:p>
            <a:pPr eaLnBrk="1" hangingPunct="1">
              <a:spcBef>
                <a:spcPct val="0"/>
              </a:spcBef>
            </a:pPr>
            <a:r>
              <a:rPr lang="fr-FR" altLang="fr-FR"/>
              <a:t>Demandez aux élèves de faire correspondre les différentes affirmations aux quatre différents types de microbes : bactéries, champignons, virus et parasites. </a:t>
            </a:r>
          </a:p>
          <a:p>
            <a:pPr eaLnBrk="1" hangingPunct="1">
              <a:spcBef>
                <a:spcPct val="0"/>
              </a:spcBef>
            </a:pPr>
            <a:r>
              <a:rPr lang="fr-FR" altLang="fr-FR"/>
              <a:t>Les réponses à l'activité d'appariement se trouvent sous chaque titre. </a:t>
            </a:r>
          </a:p>
          <a:p>
            <a:pPr eaLnBrk="1" hangingPunct="1">
              <a:spcBef>
                <a:spcPct val="0"/>
              </a:spcBef>
            </a:pPr>
            <a:r>
              <a:rPr lang="fr-FR" altLang="fr-FR"/>
              <a:t>Passez en revue les réponses en classe. </a:t>
            </a:r>
            <a:endParaRPr lang="en-GB" altLang="fr-FR"/>
          </a:p>
        </p:txBody>
      </p:sp>
      <p:sp>
        <p:nvSpPr>
          <p:cNvPr id="34820" name="Slide Number Placeholder 3">
            <a:extLst>
              <a:ext uri="{FF2B5EF4-FFF2-40B4-BE49-F238E27FC236}">
                <a16:creationId xmlns:a16="http://schemas.microsoft.com/office/drawing/2014/main" id="{7BDF337D-BDF7-48C6-B901-730DA336B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0588F0-9714-43E8-8234-64C74E1DFA62}" type="slidenum">
              <a:rPr lang="en-GB" altLang="fr-FR"/>
              <a:pPr>
                <a:spcBef>
                  <a:spcPct val="0"/>
                </a:spcBef>
              </a:pPr>
              <a:t>5</a:t>
            </a:fld>
            <a:endParaRPr lang="en-GB"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FAEB6E7-18A8-4EC6-ADA2-B3E5D1478D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F3D0576-97C6-4719-90A3-51E7C09E7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
        <p:nvSpPr>
          <p:cNvPr id="36868" name="Slide Number Placeholder 3">
            <a:extLst>
              <a:ext uri="{FF2B5EF4-FFF2-40B4-BE49-F238E27FC236}">
                <a16:creationId xmlns:a16="http://schemas.microsoft.com/office/drawing/2014/main" id="{BBE8677A-AF8F-4230-B814-7DA28F1EFE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442319-D9EA-4408-9C17-6C8EE16530CF}" type="slidenum">
              <a:rPr lang="en-GB" altLang="fr-FR"/>
              <a:pPr>
                <a:spcBef>
                  <a:spcPct val="0"/>
                </a:spcBef>
              </a:pPr>
              <a:t>6</a:t>
            </a:fld>
            <a:endParaRPr lang="en-GB"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891B639-731D-4BF2-BDFA-69A801E591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2846E56-24AB-45B9-AA08-20DE56755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
        <p:nvSpPr>
          <p:cNvPr id="38916" name="Slide Number Placeholder 3">
            <a:extLst>
              <a:ext uri="{FF2B5EF4-FFF2-40B4-BE49-F238E27FC236}">
                <a16:creationId xmlns:a16="http://schemas.microsoft.com/office/drawing/2014/main" id="{C3E1EAB5-20DB-4521-8A34-AFDE66BA4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725A29-EE78-482D-9411-812AB30F562A}" type="slidenum">
              <a:rPr lang="en-GB" altLang="fr-FR"/>
              <a:pPr>
                <a:spcBef>
                  <a:spcPct val="0"/>
                </a:spcBef>
              </a:pPr>
              <a:t>7</a:t>
            </a:fld>
            <a:endParaRPr lang="en-GB"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1">
            <a:extLst>
              <a:ext uri="{FF2B5EF4-FFF2-40B4-BE49-F238E27FC236}">
                <a16:creationId xmlns:a16="http://schemas.microsoft.com/office/drawing/2014/main" id="{40880518-F045-48A5-9736-AE0D24A6F2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283CDE3-ABA1-4DB3-B822-1EE8E1539C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AEA5804-1B98-4B13-95AE-72F3DF0F98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fr-FR" altLang="fr-FR"/>
              <a:t>Les exemples présentés sur cette diapositive sont des aliments et des boissons courants tels que le pain, la bière, le vin, les spiritueux et le vinaigre, dont la production repose sur des microbes utiles. </a:t>
            </a:r>
          </a:p>
          <a:p>
            <a:pPr eaLnBrk="1" hangingPunct="1">
              <a:spcBef>
                <a:spcPct val="0"/>
              </a:spcBef>
              <a:buFont typeface="Wingdings" panose="05000000000000000000" pitchFamily="2" charset="2"/>
              <a:buNone/>
            </a:pPr>
            <a:r>
              <a:rPr lang="fr-FR" altLang="fr-FR"/>
              <a:t>Saccharomyces cerevisiae est la levure la plus couramment utilisée.</a:t>
            </a:r>
          </a:p>
          <a:p>
            <a:pPr eaLnBrk="1" hangingPunct="1">
              <a:spcBef>
                <a:spcPct val="0"/>
              </a:spcBef>
              <a:buFont typeface="Wingdings" panose="05000000000000000000" pitchFamily="2" charset="2"/>
              <a:buNone/>
            </a:pPr>
            <a:r>
              <a:rPr lang="fr-FR" altLang="fr-FR"/>
              <a:t>Les bactéries de l'espèce Lactobacillus sont utilisées dans les produits laitiers et se trouvent naturellement dans notre intestin.</a:t>
            </a:r>
          </a:p>
          <a:p>
            <a:pPr eaLnBrk="1" hangingPunct="1">
              <a:spcBef>
                <a:spcPct val="0"/>
              </a:spcBef>
            </a:pPr>
            <a:endParaRPr lang="en-GB" altLang="fr-FR"/>
          </a:p>
        </p:txBody>
      </p:sp>
      <p:sp>
        <p:nvSpPr>
          <p:cNvPr id="43012" name="Slide Number Placeholder 3">
            <a:extLst>
              <a:ext uri="{FF2B5EF4-FFF2-40B4-BE49-F238E27FC236}">
                <a16:creationId xmlns:a16="http://schemas.microsoft.com/office/drawing/2014/main" id="{6B1D184D-EE1F-4965-9F7F-1F8F0A8978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1A70CB-4FA5-42CB-91CA-E737661F064B}" type="slidenum">
              <a:rPr lang="en-GB" altLang="fr-FR"/>
              <a:pPr>
                <a:spcBef>
                  <a:spcPct val="0"/>
                </a:spcBef>
              </a:pPr>
              <a:t>9</a:t>
            </a:fld>
            <a:endParaRPr lang="en-GB"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F875DE9-4BD0-430E-89B3-3705A0F2B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7E1D9A7-0482-45DB-B35A-5FF1952D95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Cette diapositive contient d'autres exemples d'aliments provenant du monde entier qui sont fabriqués à partir de microbes utiles intervenant dans un processus de fermentation. Beaucoup d'entre eux ne sont peut-être pas connus des élèves, mais certains peuvent en avoir entendu parler.</a:t>
            </a:r>
          </a:p>
          <a:p>
            <a:pPr eaLnBrk="1" hangingPunct="1">
              <a:spcBef>
                <a:spcPct val="0"/>
              </a:spcBef>
            </a:pPr>
            <a:r>
              <a:rPr lang="fr-FR" altLang="fr-FR"/>
              <a:t>Demandez aux élèves lesquels de ces exemples ils ont connaissent. </a:t>
            </a:r>
            <a:endParaRPr lang="en-GB" altLang="fr-FR"/>
          </a:p>
        </p:txBody>
      </p:sp>
      <p:sp>
        <p:nvSpPr>
          <p:cNvPr id="45060" name="Slide Number Placeholder 3">
            <a:extLst>
              <a:ext uri="{FF2B5EF4-FFF2-40B4-BE49-F238E27FC236}">
                <a16:creationId xmlns:a16="http://schemas.microsoft.com/office/drawing/2014/main" id="{274E4976-3F5B-4D64-9A0B-229C1F080F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E9E517-782A-4EA3-A41F-9CB4BA11DDD1}" type="slidenum">
              <a:rPr lang="en-GB" altLang="fr-FR"/>
              <a:pPr>
                <a:spcBef>
                  <a:spcPct val="0"/>
                </a:spcBef>
              </a:pPr>
              <a:t>10</a:t>
            </a:fld>
            <a:endParaRPr lang="en-GB"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1A7D3B7-78E0-49C5-B6AA-AEE3570E2B36}" type="slidenum">
              <a:rPr lang="en-GB" smtClean="0"/>
              <a:t>11</a:t>
            </a:fld>
            <a:endParaRPr lang="en-GB"/>
          </a:p>
        </p:txBody>
      </p:sp>
    </p:spTree>
    <p:extLst>
      <p:ext uri="{BB962C8B-B14F-4D97-AF65-F5344CB8AC3E}">
        <p14:creationId xmlns:p14="http://schemas.microsoft.com/office/powerpoint/2010/main" val="143223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1859-7F74-4E39-B341-15705480CC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A08EC0-DFA2-4C7D-900D-28FA660E6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A14F92-32CB-4391-AB81-52B4FF81D1D8}"/>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5" name="Footer Placeholder 4">
            <a:extLst>
              <a:ext uri="{FF2B5EF4-FFF2-40B4-BE49-F238E27FC236}">
                <a16:creationId xmlns:a16="http://schemas.microsoft.com/office/drawing/2014/main" id="{869417DF-E040-47FF-9C4E-F61973D4F2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F1173-CBA1-46C4-8904-4F835CFB36B9}"/>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341287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9BE3-4100-44E7-B1CB-98792F2A9F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A9D75C-77D1-4DE5-906A-FCDFE985F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C2F17-9ADC-44B8-9042-6FB8493A68CE}"/>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5" name="Footer Placeholder 4">
            <a:extLst>
              <a:ext uri="{FF2B5EF4-FFF2-40B4-BE49-F238E27FC236}">
                <a16:creationId xmlns:a16="http://schemas.microsoft.com/office/drawing/2014/main" id="{77BFF107-04AE-4746-AA4F-3607549A5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6891E-390A-4406-9BD1-DFF9493C58E5}"/>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253493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289135-E51B-4C40-A1E4-FD5E2B48E8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826028-BF9A-4DAC-9135-C2A1C4BFC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D3511-218E-4A67-A59C-0CCC3DBE2B8F}"/>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5" name="Footer Placeholder 4">
            <a:extLst>
              <a:ext uri="{FF2B5EF4-FFF2-40B4-BE49-F238E27FC236}">
                <a16:creationId xmlns:a16="http://schemas.microsoft.com/office/drawing/2014/main" id="{3BD7B6C8-616D-41BB-B02D-542434C30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270661-4121-4446-872B-11E94080D29A}"/>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101537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8" y="1971316"/>
            <a:ext cx="7305551" cy="853891"/>
          </a:xfrm>
        </p:spPr>
        <p:txBody>
          <a:bodyPr tIns="18481" anchor="b"/>
          <a:lstStyle>
            <a:lvl1pPr marL="0" indent="0">
              <a:lnSpc>
                <a:spcPct val="100000"/>
              </a:lnSpc>
              <a:buNone/>
              <a:defRPr sz="4126" b="1">
                <a:solidFill>
                  <a:schemeClr val="bg1"/>
                </a:solidFill>
                <a:latin typeface="+mj-lt"/>
              </a:defRPr>
            </a:lvl1pPr>
          </a:lstStyle>
          <a:p>
            <a:pPr lvl="0"/>
            <a:r>
              <a:rPr lang="en-US"/>
              <a:t>Edit Master text styles</a:t>
            </a:r>
          </a:p>
        </p:txBody>
      </p:sp>
      <p:sp>
        <p:nvSpPr>
          <p:cNvPr id="12" name="Plassholder for tekst 11"/>
          <p:cNvSpPr>
            <a:spLocks noGrp="1"/>
          </p:cNvSpPr>
          <p:nvPr>
            <p:ph type="body" sz="quarter" idx="13"/>
          </p:nvPr>
        </p:nvSpPr>
        <p:spPr>
          <a:xfrm>
            <a:off x="688777" y="3238444"/>
            <a:ext cx="7305551"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en-US"/>
              <a:t>Edit Master text styles</a:t>
            </a:r>
          </a:p>
        </p:txBody>
      </p:sp>
      <p:sp>
        <p:nvSpPr>
          <p:cNvPr id="4" name="Plassholder for bunntekst 6">
            <a:extLst>
              <a:ext uri="{FF2B5EF4-FFF2-40B4-BE49-F238E27FC236}">
                <a16:creationId xmlns:a16="http://schemas.microsoft.com/office/drawing/2014/main" id="{7193BC57-F1BC-443D-9FCE-F73C21952D25}"/>
              </a:ext>
            </a:extLst>
          </p:cNvPr>
          <p:cNvSpPr>
            <a:spLocks noGrp="1"/>
          </p:cNvSpPr>
          <p:nvPr>
            <p:ph type="ftr" sz="quarter" idx="14"/>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304500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FB04-DD59-44B3-8FFB-05D14E2045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510AE-38AF-49DF-B794-2DBA5F4D3F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C05533-7E04-4BC3-93B2-7BC0DF7ED83E}"/>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5" name="Footer Placeholder 4">
            <a:extLst>
              <a:ext uri="{FF2B5EF4-FFF2-40B4-BE49-F238E27FC236}">
                <a16:creationId xmlns:a16="http://schemas.microsoft.com/office/drawing/2014/main" id="{3F54D314-E8B8-4ADB-875D-E04AD0EA0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1CCB5A-0D19-409B-9600-E3D5C45EF15E}"/>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243440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9079-E030-4F62-A3A3-DB014ED79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458E55-8FAF-43AE-9596-C091B1107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DC084-068F-4ECD-95BB-6A66D2A85CAB}"/>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5" name="Footer Placeholder 4">
            <a:extLst>
              <a:ext uri="{FF2B5EF4-FFF2-40B4-BE49-F238E27FC236}">
                <a16:creationId xmlns:a16="http://schemas.microsoft.com/office/drawing/2014/main" id="{553069A8-1835-4E51-BCFD-39366813B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AF5FD-1D11-45D8-9864-55AD49F60603}"/>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274927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6978-63B2-4ED9-B33E-F7F5892DA4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CCF7A2-99D3-4691-A7D9-74FB6B6DA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A53D87-6F36-4380-A9D9-F85D4E2776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A7A043-8013-4655-8605-9900B9545A33}"/>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6" name="Footer Placeholder 5">
            <a:extLst>
              <a:ext uri="{FF2B5EF4-FFF2-40B4-BE49-F238E27FC236}">
                <a16:creationId xmlns:a16="http://schemas.microsoft.com/office/drawing/2014/main" id="{E9F81277-C806-48B7-910B-5AE81179B0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3E041-F966-4F8C-B286-D895E0E590ED}"/>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415560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9282-3F30-425B-B28F-33930663E3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153531-A4E6-4697-A130-BA0687199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320C1-94B2-44A8-9C7A-5AB354407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9A2B01-6584-4DE8-B00A-D12368C6F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8AB734-8ABA-4DE3-9500-BE84D6EE70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EE54CCA-77B4-46C3-A75C-02E496015435}"/>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8" name="Footer Placeholder 7">
            <a:extLst>
              <a:ext uri="{FF2B5EF4-FFF2-40B4-BE49-F238E27FC236}">
                <a16:creationId xmlns:a16="http://schemas.microsoft.com/office/drawing/2014/main" id="{E47F4EA9-09E1-438E-BBC6-0F0A27397D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10E375-9886-4327-A941-3D2511386B5C}"/>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389469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D51A-5CD1-40CD-9100-14D7B6425A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D11B4F-A6FA-4B09-ADF4-8B355D1CDB41}"/>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4" name="Footer Placeholder 3">
            <a:extLst>
              <a:ext uri="{FF2B5EF4-FFF2-40B4-BE49-F238E27FC236}">
                <a16:creationId xmlns:a16="http://schemas.microsoft.com/office/drawing/2014/main" id="{943134E7-286D-48B6-A437-BAD759377C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47C713-AF30-4DE4-A111-E9C39B6A8CDD}"/>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263260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B62A8-3634-4CDF-A1E9-7A80AFC906FA}"/>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3" name="Footer Placeholder 2">
            <a:extLst>
              <a:ext uri="{FF2B5EF4-FFF2-40B4-BE49-F238E27FC236}">
                <a16:creationId xmlns:a16="http://schemas.microsoft.com/office/drawing/2014/main" id="{C3F8D8A9-A401-4191-BD01-16490796B3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BBC33D-3222-485F-91A7-C50802C22D4E}"/>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119477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652F-0964-4D5D-894C-009D770FD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DC1898-2B4C-4040-A563-8A98B87AF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D08F6-4049-4D68-ABC5-372B96CA6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66CD93-9BA0-4389-880B-BF71017BF68E}"/>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6" name="Footer Placeholder 5">
            <a:extLst>
              <a:ext uri="{FF2B5EF4-FFF2-40B4-BE49-F238E27FC236}">
                <a16:creationId xmlns:a16="http://schemas.microsoft.com/office/drawing/2014/main" id="{A127375A-1066-4F9F-98EB-13A6F1B67E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2012CE-6E74-400E-9B1D-A594003852E1}"/>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33251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7E45-A36C-4839-A99E-5946DAB02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740A1D-3C4B-45D0-8526-03E78A9F0B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A1DAAA-D02C-46CE-8AAE-6577FDFAB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B5C1E-4937-4E5B-BD79-9BA035A25293}"/>
              </a:ext>
            </a:extLst>
          </p:cNvPr>
          <p:cNvSpPr>
            <a:spLocks noGrp="1"/>
          </p:cNvSpPr>
          <p:nvPr>
            <p:ph type="dt" sz="half" idx="10"/>
          </p:nvPr>
        </p:nvSpPr>
        <p:spPr/>
        <p:txBody>
          <a:bodyPr/>
          <a:lstStyle/>
          <a:p>
            <a:fld id="{C3655637-4359-49F3-B074-5616062547CE}" type="datetimeFigureOut">
              <a:rPr lang="en-GB" smtClean="0"/>
              <a:t>17/01/2023</a:t>
            </a:fld>
            <a:endParaRPr lang="en-GB"/>
          </a:p>
        </p:txBody>
      </p:sp>
      <p:sp>
        <p:nvSpPr>
          <p:cNvPr id="6" name="Footer Placeholder 5">
            <a:extLst>
              <a:ext uri="{FF2B5EF4-FFF2-40B4-BE49-F238E27FC236}">
                <a16:creationId xmlns:a16="http://schemas.microsoft.com/office/drawing/2014/main" id="{55B92310-8709-448F-B528-47C982872F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0F2152-3DF6-4AB1-BFE4-EB0D5BD0A2BD}"/>
              </a:ext>
            </a:extLst>
          </p:cNvPr>
          <p:cNvSpPr>
            <a:spLocks noGrp="1"/>
          </p:cNvSpPr>
          <p:nvPr>
            <p:ph type="sldNum" sz="quarter" idx="12"/>
          </p:nvPr>
        </p:nvSpPr>
        <p:spPr/>
        <p:txBody>
          <a:bodyPr/>
          <a:lstStyle/>
          <a:p>
            <a:fld id="{A54A1FEB-63E1-492A-A172-509C7685969C}" type="slidenum">
              <a:rPr lang="en-GB" smtClean="0"/>
              <a:t>‹N°›</a:t>
            </a:fld>
            <a:endParaRPr lang="en-GB"/>
          </a:p>
        </p:txBody>
      </p:sp>
    </p:spTree>
    <p:extLst>
      <p:ext uri="{BB962C8B-B14F-4D97-AF65-F5344CB8AC3E}">
        <p14:creationId xmlns:p14="http://schemas.microsoft.com/office/powerpoint/2010/main" val="370763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A0DA7-63C0-4C01-852E-32939DC15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51DF4D-658C-4176-9614-2F822213B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5DA1EB-22AF-44CF-A8BB-CD575A61A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55637-4359-49F3-B074-5616062547CE}" type="datetimeFigureOut">
              <a:rPr lang="en-GB" smtClean="0"/>
              <a:t>17/01/2023</a:t>
            </a:fld>
            <a:endParaRPr lang="en-GB"/>
          </a:p>
        </p:txBody>
      </p:sp>
      <p:sp>
        <p:nvSpPr>
          <p:cNvPr id="5" name="Footer Placeholder 4">
            <a:extLst>
              <a:ext uri="{FF2B5EF4-FFF2-40B4-BE49-F238E27FC236}">
                <a16:creationId xmlns:a16="http://schemas.microsoft.com/office/drawing/2014/main" id="{54CDA70F-BEF7-4E54-9557-4E480602A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9E8C58-0D26-4E15-9184-CB67C5054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A1FEB-63E1-492A-A172-509C7685969C}" type="slidenum">
              <a:rPr lang="en-GB" smtClean="0"/>
              <a:t>‹N°›</a:t>
            </a:fld>
            <a:endParaRPr lang="en-GB"/>
          </a:p>
        </p:txBody>
      </p:sp>
    </p:spTree>
    <p:extLst>
      <p:ext uri="{BB962C8B-B14F-4D97-AF65-F5344CB8AC3E}">
        <p14:creationId xmlns:p14="http://schemas.microsoft.com/office/powerpoint/2010/main" val="33297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E3CD-F6D2-4D08-A57A-8F656FE6ABA1}"/>
              </a:ext>
            </a:extLst>
          </p:cNvPr>
          <p:cNvSpPr>
            <a:spLocks noGrp="1"/>
          </p:cNvSpPr>
          <p:nvPr>
            <p:ph type="title"/>
          </p:nvPr>
        </p:nvSpPr>
        <p:spPr>
          <a:xfrm>
            <a:off x="2094739" y="1603375"/>
            <a:ext cx="8269224" cy="1325563"/>
          </a:xfrm>
        </p:spPr>
        <p:txBody>
          <a:bodyPr>
            <a:normAutofit/>
          </a:bodyPr>
          <a:lstStyle/>
          <a:p>
            <a:pPr rtl="0" eaLnBrk="1" latinLnBrk="0" hangingPunct="1"/>
            <a:r>
              <a:rPr lang="en-GB" sz="6000" b="1" kern="1200" dirty="0" err="1">
                <a:effectLst/>
                <a:latin typeface="Arial" panose="020B0604020202020204" pitchFamily="34" charset="0"/>
                <a:ea typeface="Calibri" panose="020F0502020204030204" pitchFamily="34" charset="0"/>
                <a:cs typeface="+mn-cs"/>
              </a:rPr>
              <a:t>Hygiène</a:t>
            </a:r>
            <a:r>
              <a:rPr lang="en-GB" sz="6000" b="1" kern="1200" dirty="0">
                <a:effectLst/>
                <a:latin typeface="Arial" panose="020B0604020202020204" pitchFamily="34" charset="0"/>
                <a:ea typeface="Calibri" panose="020F0502020204030204" pitchFamily="34" charset="0"/>
                <a:cs typeface="+mn-cs"/>
              </a:rPr>
              <a:t> des aliments</a:t>
            </a:r>
            <a:endParaRPr lang="en-GB" dirty="0"/>
          </a:p>
        </p:txBody>
      </p:sp>
      <p:sp>
        <p:nvSpPr>
          <p:cNvPr id="28674" name="Rectangle 4">
            <a:extLst>
              <a:ext uri="{FF2B5EF4-FFF2-40B4-BE49-F238E27FC236}">
                <a16:creationId xmlns:a16="http://schemas.microsoft.com/office/drawing/2014/main" id="{939D6DAB-B98C-42EC-935B-F2739BB9BD73}"/>
              </a:ext>
            </a:extLst>
          </p:cNvPr>
          <p:cNvSpPr>
            <a:spLocks noChangeArrowheads="1"/>
          </p:cNvSpPr>
          <p:nvPr/>
        </p:nvSpPr>
        <p:spPr bwMode="auto">
          <a:xfrm>
            <a:off x="3720991" y="1332101"/>
            <a:ext cx="475001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algn="ctr">
              <a:lnSpc>
                <a:spcPct val="100000"/>
              </a:lnSpc>
              <a:spcBef>
                <a:spcPct val="0"/>
              </a:spcBef>
              <a:buNone/>
            </a:pPr>
            <a:endParaRPr lang="en-GB" altLang="en-US" sz="6000" b="1" dirty="0">
              <a:solidFill>
                <a:srgbClr val="00707C"/>
              </a:solidFill>
              <a:latin typeface="Arial" panose="020B0604020202020204" pitchFamily="34" charset="0"/>
              <a:ea typeface="Calibri" panose="020F0502020204030204" pitchFamily="34" charset="0"/>
            </a:endParaRPr>
          </a:p>
          <a:p>
            <a:pPr algn="ctr">
              <a:lnSpc>
                <a:spcPct val="100000"/>
              </a:lnSpc>
              <a:spcBef>
                <a:spcPct val="0"/>
              </a:spcBef>
              <a:buNone/>
            </a:pPr>
            <a:endParaRPr lang="en-GB" altLang="en-US" sz="6000" b="1" dirty="0">
              <a:solidFill>
                <a:srgbClr val="00707C"/>
              </a:solidFill>
              <a:latin typeface="Arial" panose="020B0604020202020204" pitchFamily="34" charset="0"/>
              <a:ea typeface="Calibri" panose="020F0502020204030204" pitchFamily="34" charset="0"/>
            </a:endParaRPr>
          </a:p>
          <a:p>
            <a:pPr algn="ctr">
              <a:lnSpc>
                <a:spcPct val="100000"/>
              </a:lnSpc>
              <a:spcBef>
                <a:spcPct val="0"/>
              </a:spcBef>
              <a:buNone/>
            </a:pPr>
            <a:endParaRPr lang="en-GB" altLang="en-US" sz="3200" b="1" dirty="0">
              <a:solidFill>
                <a:srgbClr val="00707C"/>
              </a:solidFill>
              <a:latin typeface="Arial" panose="020B0604020202020204" pitchFamily="34" charset="0"/>
              <a:ea typeface="Calibri" panose="020F0502020204030204" pitchFamily="34" charset="0"/>
            </a:endParaRPr>
          </a:p>
          <a:p>
            <a:pPr algn="ctr">
              <a:lnSpc>
                <a:spcPct val="100000"/>
              </a:lnSpc>
              <a:spcBef>
                <a:spcPct val="0"/>
              </a:spcBef>
              <a:buNone/>
            </a:pPr>
            <a:endParaRPr lang="en-GB" altLang="en-US" sz="3200" b="1" dirty="0">
              <a:solidFill>
                <a:srgbClr val="00707C"/>
              </a:solidFill>
              <a:latin typeface="Arial" panose="020B0604020202020204" pitchFamily="34" charset="0"/>
              <a:ea typeface="Calibri" panose="020F0502020204030204" pitchFamily="34" charset="0"/>
            </a:endParaRPr>
          </a:p>
          <a:p>
            <a:pPr algn="ctr">
              <a:lnSpc>
                <a:spcPct val="100000"/>
              </a:lnSpc>
              <a:spcBef>
                <a:spcPct val="0"/>
              </a:spcBef>
              <a:buNone/>
            </a:pPr>
            <a:endParaRPr lang="en-GB" altLang="en-US" sz="3600" b="1" dirty="0">
              <a:solidFill>
                <a:srgbClr val="1E9399"/>
              </a:solidFill>
              <a:latin typeface="Arial" panose="020B0604020202020204" pitchFamily="34" charset="0"/>
              <a:ea typeface="Calibri" panose="020F0502020204030204" pitchFamily="34" charset="0"/>
            </a:endParaRPr>
          </a:p>
          <a:p>
            <a:pPr algn="ctr">
              <a:lnSpc>
                <a:spcPct val="100000"/>
              </a:lnSpc>
              <a:spcBef>
                <a:spcPct val="0"/>
              </a:spcBef>
              <a:buNone/>
            </a:pPr>
            <a:r>
              <a:rPr lang="en-GB" altLang="en-US" sz="3600" b="1" dirty="0">
                <a:latin typeface="Arial" panose="020B0604020202020204" pitchFamily="34" charset="0"/>
                <a:ea typeface="Calibri" panose="020F0502020204030204" pitchFamily="34" charset="0"/>
              </a:rPr>
              <a:t>Microbes et aliments</a:t>
            </a:r>
            <a:endParaRPr lang="en-GB" altLang="en-US" sz="3200" dirty="0">
              <a:latin typeface="Arial" panose="020B0604020202020204" pitchFamily="34" charset="0"/>
              <a:ea typeface="Calibri" panose="020F0502020204030204" pitchFamily="34" charset="0"/>
            </a:endParaRPr>
          </a:p>
        </p:txBody>
      </p:sp>
      <p:graphicFrame>
        <p:nvGraphicFramePr>
          <p:cNvPr id="28675" name="Object 5">
            <a:extLst>
              <a:ext uri="{FF2B5EF4-FFF2-40B4-BE49-F238E27FC236}">
                <a16:creationId xmlns:a16="http://schemas.microsoft.com/office/drawing/2014/main" id="{69D7610A-94D5-429D-85A2-37646BADC41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918988"/>
              </p:ext>
            </p:extLst>
          </p:nvPr>
        </p:nvGraphicFramePr>
        <p:xfrm>
          <a:off x="1963739" y="377826"/>
          <a:ext cx="2713037" cy="538163"/>
        </p:xfrm>
        <a:graphic>
          <a:graphicData uri="http://schemas.openxmlformats.org/presentationml/2006/ole">
            <mc:AlternateContent xmlns:mc="http://schemas.openxmlformats.org/markup-compatibility/2006">
              <mc:Choice xmlns:v="urn:schemas-microsoft-com:vml" Requires="v">
                <p:oleObj r:id="rId2" imgW="4572000" imgH="914400" progId="Photoshop.Image.13">
                  <p:embed/>
                </p:oleObj>
              </mc:Choice>
              <mc:Fallback>
                <p:oleObj r:id="rId2" imgW="4572000" imgH="914400" progId="Photoshop.Image.13">
                  <p:embed/>
                  <p:pic>
                    <p:nvPicPr>
                      <p:cNvPr id="28675" name="Object 5">
                        <a:extLst>
                          <a:ext uri="{FF2B5EF4-FFF2-40B4-BE49-F238E27FC236}">
                            <a16:creationId xmlns:a16="http://schemas.microsoft.com/office/drawing/2014/main" id="{69D7610A-94D5-429D-85A2-37646BADC41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39" y="377826"/>
                        <a:ext cx="271303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76" name="Content Placeholder 10">
            <a:extLst>
              <a:ext uri="{FF2B5EF4-FFF2-40B4-BE49-F238E27FC236}">
                <a16:creationId xmlns:a16="http://schemas.microsoft.com/office/drawing/2014/main" id="{947AF48A-9881-4852-A976-E58C4B2EE3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7914" y="2928938"/>
            <a:ext cx="52228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a:extLst>
              <a:ext uri="{FF2B5EF4-FFF2-40B4-BE49-F238E27FC236}">
                <a16:creationId xmlns:a16="http://schemas.microsoft.com/office/drawing/2014/main" id="{7C045EAA-00BD-43C0-BE06-4FD12FE0DF6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36038" y="5643564"/>
            <a:ext cx="1530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9">
            <a:extLst>
              <a:ext uri="{FF2B5EF4-FFF2-40B4-BE49-F238E27FC236}">
                <a16:creationId xmlns:a16="http://schemas.microsoft.com/office/drawing/2014/main" id="{AFFFCE38-CD65-4EDA-8E01-0572A2754FB5}"/>
              </a:ext>
            </a:extLst>
          </p:cNvPr>
          <p:cNvSpPr>
            <a:spLocks noChangeArrowheads="1"/>
          </p:cNvSpPr>
          <p:nvPr/>
        </p:nvSpPr>
        <p:spPr bwMode="auto">
          <a:xfrm>
            <a:off x="6096000" y="5737225"/>
            <a:ext cx="2840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en-GB" altLang="fr-FR" sz="1200">
                <a:latin typeface="Arial" panose="020B0604020202020204" pitchFamily="34" charset="0"/>
              </a:rPr>
              <a:t>Ce projet a été financé par le programme Européen de recherche et d’innovation Horizon 2020 aux termes d’un accord de subvention No 727580.</a:t>
            </a:r>
            <a:endParaRPr lang="en-GB" altLang="fr-FR" sz="1100">
              <a:latin typeface="Calibri" panose="020F0502020204030204" pitchFamily="34" charset="0"/>
            </a:endParaRPr>
          </a:p>
        </p:txBody>
      </p:sp>
      <p:pic>
        <p:nvPicPr>
          <p:cNvPr id="3" name="Image 2">
            <a:extLst>
              <a:ext uri="{FF2B5EF4-FFF2-40B4-BE49-F238E27FC236}">
                <a16:creationId xmlns:a16="http://schemas.microsoft.com/office/drawing/2014/main" id="{534C2E90-BC78-0521-8423-7B752A962C4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2392" y="151607"/>
            <a:ext cx="1666875"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BAD0-85BB-4F70-939C-CFAA1EFA9705}"/>
              </a:ext>
            </a:extLst>
          </p:cNvPr>
          <p:cNvSpPr>
            <a:spLocks noGrp="1"/>
          </p:cNvSpPr>
          <p:nvPr>
            <p:ph type="title" idx="4294967295"/>
          </p:nvPr>
        </p:nvSpPr>
        <p:spPr>
          <a:xfrm>
            <a:off x="337420" y="19664"/>
            <a:ext cx="10515600" cy="885030"/>
          </a:xfrm>
        </p:spPr>
        <p:txBody>
          <a:bodyPr/>
          <a:lstStyle/>
          <a:p>
            <a:pPr rtl="0" eaLnBrk="1" latinLnBrk="0" hangingPunct="1"/>
            <a:r>
              <a:rPr lang="fr-FR" sz="3600" b="1" dirty="0">
                <a:solidFill>
                  <a:srgbClr val="6D5F6E"/>
                </a:solidFill>
                <a:latin typeface="Arial" panose="020B0604020202020204" pitchFamily="34" charset="0"/>
                <a:cs typeface="Arial" panose="020B0604020202020204" pitchFamily="34" charset="0"/>
              </a:rPr>
              <a:t>Autres exemples de </a:t>
            </a:r>
            <a:r>
              <a:rPr lang="fr-FR" sz="3600" b="1">
                <a:solidFill>
                  <a:srgbClr val="6D5F6E"/>
                </a:solidFill>
                <a:latin typeface="Arial" panose="020B0604020202020204" pitchFamily="34" charset="0"/>
                <a:cs typeface="Arial" panose="020B0604020202020204" pitchFamily="34" charset="0"/>
              </a:rPr>
              <a:t>microbes utiles</a:t>
            </a:r>
            <a:endParaRPr lang="en-GB" sz="3600" b="1" dirty="0">
              <a:solidFill>
                <a:srgbClr val="6D5F6E"/>
              </a:solidFill>
              <a:latin typeface="Arial" panose="020B0604020202020204" pitchFamily="34" charset="0"/>
              <a:cs typeface="Arial" panose="020B0604020202020204" pitchFamily="34" charset="0"/>
            </a:endParaRPr>
          </a:p>
        </p:txBody>
      </p:sp>
      <p:pic>
        <p:nvPicPr>
          <p:cNvPr id="44034" name="Picture 2">
            <a:extLst>
              <a:ext uri="{FF2B5EF4-FFF2-40B4-BE49-F238E27FC236}">
                <a16:creationId xmlns:a16="http://schemas.microsoft.com/office/drawing/2014/main" id="{6942553D-46F0-4CF0-8F0C-19342A798FE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998" y="5273686"/>
            <a:ext cx="18208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a:extLst>
              <a:ext uri="{FF2B5EF4-FFF2-40B4-BE49-F238E27FC236}">
                <a16:creationId xmlns:a16="http://schemas.microsoft.com/office/drawing/2014/main" id="{CFD5C5E0-DBFC-4142-8F6E-E6B3C228216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7385" y="2279119"/>
            <a:ext cx="15144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ZoneTexte 1">
            <a:extLst>
              <a:ext uri="{FF2B5EF4-FFF2-40B4-BE49-F238E27FC236}">
                <a16:creationId xmlns:a16="http://schemas.microsoft.com/office/drawing/2014/main" id="{EC3F89A0-127C-4DB1-B8D6-F930C27B4135}"/>
              </a:ext>
            </a:extLst>
          </p:cNvPr>
          <p:cNvSpPr txBox="1">
            <a:spLocks noChangeArrowheads="1"/>
          </p:cNvSpPr>
          <p:nvPr/>
        </p:nvSpPr>
        <p:spPr bwMode="auto">
          <a:xfrm>
            <a:off x="2524125" y="813814"/>
            <a:ext cx="77709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sz="2000">
                <a:latin typeface="Arial" panose="020B0604020202020204" pitchFamily="34" charset="0"/>
              </a:rPr>
              <a:t>De nombreux plats de légumes, olives, kimchi, et choucroute sont fermentés à l’aide de bactéries lactiques de type </a:t>
            </a:r>
            <a:r>
              <a:rPr lang="fr-FR" altLang="fr-FR" sz="2000" i="1">
                <a:latin typeface="Arial" panose="020B0604020202020204" pitchFamily="34" charset="0"/>
              </a:rPr>
              <a:t>Lactobacillus.</a:t>
            </a:r>
            <a:endParaRPr lang="fr-FR" altLang="fr-FR" sz="2000">
              <a:latin typeface="Arial" panose="020B0604020202020204" pitchFamily="34" charset="0"/>
            </a:endParaRPr>
          </a:p>
          <a:p>
            <a:pPr eaLnBrk="1" hangingPunct="1">
              <a:lnSpc>
                <a:spcPct val="100000"/>
              </a:lnSpc>
              <a:spcBef>
                <a:spcPct val="0"/>
              </a:spcBef>
              <a:buFontTx/>
              <a:buNone/>
            </a:pPr>
            <a:endParaRPr lang="da-DK" altLang="fr-FR" sz="2000">
              <a:latin typeface="Arial" panose="020B0604020202020204" pitchFamily="34" charset="0"/>
            </a:endParaRPr>
          </a:p>
          <a:p>
            <a:pPr eaLnBrk="1" hangingPunct="1">
              <a:lnSpc>
                <a:spcPct val="100000"/>
              </a:lnSpc>
              <a:spcBef>
                <a:spcPct val="0"/>
              </a:spcBef>
              <a:buFontTx/>
              <a:buNone/>
            </a:pPr>
            <a:r>
              <a:rPr lang="da-DK" altLang="fr-FR" sz="2000">
                <a:latin typeface="Arial" panose="020B0604020202020204" pitchFamily="34" charset="0"/>
              </a:rPr>
              <a:t>Les salaisons traditionnelles fermentées comme le saucisson sont aussi fabriquées à l’aide de bactéries lactiques comme acidifiants mais aussi avec d’autres microorganismes comme des staphylocoques à coagulase négative.</a:t>
            </a:r>
            <a:endParaRPr lang="en-GB" altLang="fr-FR" sz="2000">
              <a:latin typeface="Arial" panose="020B0604020202020204" pitchFamily="34" charset="0"/>
            </a:endParaRPr>
          </a:p>
          <a:p>
            <a:pPr>
              <a:lnSpc>
                <a:spcPct val="100000"/>
              </a:lnSpc>
              <a:spcBef>
                <a:spcPct val="0"/>
              </a:spcBef>
              <a:buFontTx/>
              <a:buNone/>
            </a:pPr>
            <a:endParaRPr lang="en-GB" altLang="fr-FR" sz="2000">
              <a:latin typeface="Arial" panose="020B0604020202020204" pitchFamily="34" charset="0"/>
            </a:endParaRPr>
          </a:p>
          <a:p>
            <a:pPr>
              <a:lnSpc>
                <a:spcPct val="100000"/>
              </a:lnSpc>
              <a:spcBef>
                <a:spcPct val="0"/>
              </a:spcBef>
              <a:buFontTx/>
              <a:buNone/>
            </a:pPr>
            <a:r>
              <a:rPr lang="fr-FR" altLang="fr-FR" sz="2000">
                <a:latin typeface="Arial" panose="020B0604020202020204" pitchFamily="34" charset="0"/>
              </a:rPr>
              <a:t>La sauce au soja provient d’une moisissure (</a:t>
            </a:r>
            <a:r>
              <a:rPr lang="fr-FR" altLang="fr-FR" sz="2000" i="1">
                <a:latin typeface="Arial" panose="020B0604020202020204" pitchFamily="34" charset="0"/>
              </a:rPr>
              <a:t>Aspergillus oryzae</a:t>
            </a:r>
            <a:r>
              <a:rPr lang="fr-FR" altLang="fr-FR" sz="2000">
                <a:latin typeface="Arial" panose="020B0604020202020204" pitchFamily="34" charset="0"/>
              </a:rPr>
              <a:t>). Elle est fabriquée à partir de graines de soja fermentées auxquelles on ajoute des levures.</a:t>
            </a:r>
            <a:endParaRPr lang="en-GB" altLang="fr-FR" sz="2000">
              <a:latin typeface="Arial" panose="020B0604020202020204" pitchFamily="34" charset="0"/>
            </a:endParaRPr>
          </a:p>
          <a:p>
            <a:pPr>
              <a:lnSpc>
                <a:spcPct val="100000"/>
              </a:lnSpc>
              <a:spcBef>
                <a:spcPct val="0"/>
              </a:spcBef>
              <a:buFontTx/>
              <a:buNone/>
            </a:pPr>
            <a:endParaRPr lang="en-GB" altLang="fr-FR" sz="2000">
              <a:solidFill>
                <a:srgbClr val="00707C"/>
              </a:solidFill>
              <a:latin typeface="Arial" panose="020B0604020202020204" pitchFamily="34" charset="0"/>
            </a:endParaRPr>
          </a:p>
        </p:txBody>
      </p:sp>
      <p:pic>
        <p:nvPicPr>
          <p:cNvPr id="44037" name="Picture 8">
            <a:extLst>
              <a:ext uri="{FF2B5EF4-FFF2-40B4-BE49-F238E27FC236}">
                <a16:creationId xmlns:a16="http://schemas.microsoft.com/office/drawing/2014/main" id="{8B348B68-770A-4415-87B0-C35975048EA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20" y="3170753"/>
            <a:ext cx="2084388"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Image 2">
            <a:extLst>
              <a:ext uri="{FF2B5EF4-FFF2-40B4-BE49-F238E27FC236}">
                <a16:creationId xmlns:a16="http://schemas.microsoft.com/office/drawing/2014/main" id="{EC9C3B8E-9075-42EA-851E-9EE719A9E08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82" y="4925378"/>
            <a:ext cx="16811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0">
            <a:extLst>
              <a:ext uri="{FF2B5EF4-FFF2-40B4-BE49-F238E27FC236}">
                <a16:creationId xmlns:a16="http://schemas.microsoft.com/office/drawing/2014/main" id="{B968A900-D439-4FBE-8277-9F0AA7560D9B}"/>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420" y="897969"/>
            <a:ext cx="19954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TextBox 6">
            <a:extLst>
              <a:ext uri="{FF2B5EF4-FFF2-40B4-BE49-F238E27FC236}">
                <a16:creationId xmlns:a16="http://schemas.microsoft.com/office/drawing/2014/main" id="{48856720-8653-46B1-9D17-69791B08C36E}"/>
              </a:ext>
            </a:extLst>
          </p:cNvPr>
          <p:cNvSpPr txBox="1">
            <a:spLocks noChangeArrowheads="1"/>
          </p:cNvSpPr>
          <p:nvPr/>
        </p:nvSpPr>
        <p:spPr bwMode="auto">
          <a:xfrm>
            <a:off x="2524125" y="4689476"/>
            <a:ext cx="7394425"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a:lnSpc>
                <a:spcPct val="100000"/>
              </a:lnSpc>
              <a:spcBef>
                <a:spcPct val="0"/>
              </a:spcBef>
              <a:buFontTx/>
              <a:buNone/>
            </a:pPr>
            <a:r>
              <a:rPr lang="fr-FR" altLang="fr-FR" sz="2000">
                <a:latin typeface="Arial" panose="020B0604020202020204" pitchFamily="34" charset="0"/>
              </a:rPr>
              <a:t>Le “Natto” japonais (à base de graines de soja fermentées) est fabriqué avec </a:t>
            </a:r>
            <a:r>
              <a:rPr lang="fr-FR" altLang="fr-FR" sz="2000" i="1">
                <a:latin typeface="Arial" panose="020B0604020202020204" pitchFamily="34" charset="0"/>
              </a:rPr>
              <a:t>Bacillus</a:t>
            </a:r>
            <a:r>
              <a:rPr lang="fr-FR" altLang="fr-FR" sz="2000">
                <a:latin typeface="Arial" panose="020B0604020202020204" pitchFamily="34" charset="0"/>
              </a:rPr>
              <a:t> spp qui lui donne un aspect gluant et filant. Ces bactéries ont une odeur âcre et forte.</a:t>
            </a:r>
          </a:p>
          <a:p>
            <a:pPr>
              <a:lnSpc>
                <a:spcPct val="100000"/>
              </a:lnSpc>
              <a:spcBef>
                <a:spcPct val="0"/>
              </a:spcBef>
              <a:buFontTx/>
              <a:buNone/>
            </a:pPr>
            <a:endParaRPr lang="fr-FR" altLang="fr-FR" sz="2000">
              <a:latin typeface="Arial" panose="020B0604020202020204" pitchFamily="34" charset="0"/>
            </a:endParaRPr>
          </a:p>
          <a:p>
            <a:pPr>
              <a:lnSpc>
                <a:spcPct val="100000"/>
              </a:lnSpc>
              <a:spcBef>
                <a:spcPct val="0"/>
              </a:spcBef>
              <a:buFontTx/>
              <a:buNone/>
            </a:pPr>
            <a:r>
              <a:rPr lang="fr-FR" altLang="fr-FR" sz="2000">
                <a:latin typeface="Arial" panose="020B0604020202020204" pitchFamily="34" charset="0"/>
              </a:rPr>
              <a:t>Au Nigeria, l’ “Ugba” est fabriquée à  base de graines huileuses fermentées.</a:t>
            </a:r>
            <a:endParaRPr lang="en-GB" altLang="fr-FR" sz="2000">
              <a:solidFill>
                <a:srgbClr val="00707C"/>
              </a:solidFill>
              <a:latin typeface="Arial" panose="020B0604020202020204" pitchFamily="34" charset="0"/>
            </a:endParaRPr>
          </a:p>
          <a:p>
            <a:pPr>
              <a:lnSpc>
                <a:spcPct val="100000"/>
              </a:lnSpc>
              <a:spcBef>
                <a:spcPct val="0"/>
              </a:spcBef>
              <a:buFontTx/>
              <a:buNone/>
            </a:pPr>
            <a:endParaRPr lang="en-GB" altLang="fr-FR">
              <a:solidFill>
                <a:srgbClr val="00707C"/>
              </a:solidFill>
              <a:latin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1C97F1F-1621-4665-8213-D3C5DAA3520F}"/>
              </a:ext>
            </a:extLst>
          </p:cNvPr>
          <p:cNvSpPr>
            <a:spLocks noGrp="1"/>
          </p:cNvSpPr>
          <p:nvPr>
            <p:ph type="title"/>
          </p:nvPr>
        </p:nvSpPr>
        <p:spPr>
          <a:xfrm>
            <a:off x="559398" y="160338"/>
            <a:ext cx="11091133" cy="1155700"/>
          </a:xfrm>
        </p:spPr>
        <p:txBody>
          <a:bodyPr>
            <a:normAutofit/>
          </a:bodyPr>
          <a:lstStyle/>
          <a:p>
            <a:pPr eaLnBrk="1" hangingPunct="1"/>
            <a:r>
              <a:rPr lang="fr-FR" altLang="fr-FR" sz="3600" b="1">
                <a:solidFill>
                  <a:srgbClr val="6D5F6E"/>
                </a:solidFill>
                <a:latin typeface="Arial" panose="020B0604020202020204" pitchFamily="34" charset="0"/>
                <a:cs typeface="Arial" panose="020B0604020202020204" pitchFamily="34" charset="0"/>
              </a:rPr>
              <a:t>Etude de cas : une mise en garde à prendre au sérieux</a:t>
            </a:r>
          </a:p>
        </p:txBody>
      </p:sp>
      <p:sp>
        <p:nvSpPr>
          <p:cNvPr id="3" name="Content Placeholder 2">
            <a:extLst>
              <a:ext uri="{FF2B5EF4-FFF2-40B4-BE49-F238E27FC236}">
                <a16:creationId xmlns:a16="http://schemas.microsoft.com/office/drawing/2014/main" id="{25281B07-734F-47A6-9ECB-58028CCC389F}"/>
              </a:ext>
            </a:extLst>
          </p:cNvPr>
          <p:cNvSpPr>
            <a:spLocks noGrp="1"/>
          </p:cNvSpPr>
          <p:nvPr>
            <p:ph idx="1"/>
          </p:nvPr>
        </p:nvSpPr>
        <p:spPr>
          <a:xfrm>
            <a:off x="559398" y="1403351"/>
            <a:ext cx="7379746" cy="5368925"/>
          </a:xfrm>
        </p:spPr>
        <p:txBody>
          <a:bodyPr rtlCol="0">
            <a:normAutofit/>
          </a:bodyPr>
          <a:lstStyle/>
          <a:p>
            <a:pPr marL="81017" indent="-81017" defTabSz="685835">
              <a:defRPr/>
            </a:pPr>
            <a:r>
              <a:rPr lang="en-GB" sz="20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En 2008, un homme de 20 ans est mort à Bruxelles en Belgique 10 heures après avoir consommé des spaghettis à la </a:t>
            </a:r>
            <a:r>
              <a:rPr lang="fr-FR" sz="2400">
                <a:latin typeface="Arial" panose="020B0604020202020204" pitchFamily="34" charset="0"/>
                <a:cs typeface="Arial" panose="020B0604020202020204" pitchFamily="34" charset="0"/>
              </a:rPr>
              <a:t>sauce tomate.</a:t>
            </a:r>
            <a:endParaRPr lang="fr-FR" sz="2400" dirty="0">
              <a:latin typeface="Arial" panose="020B0604020202020204" pitchFamily="34" charset="0"/>
              <a:cs typeface="Arial" panose="020B0604020202020204" pitchFamily="34" charset="0"/>
            </a:endParaRPr>
          </a:p>
          <a:p>
            <a:pPr marL="81017" indent="-81017" defTabSz="685835">
              <a:defRPr/>
            </a:pPr>
            <a:r>
              <a:rPr lang="fr-FR" sz="2400" dirty="0">
                <a:latin typeface="Arial" panose="020B0604020202020204" pitchFamily="34" charset="0"/>
                <a:cs typeface="Arial" panose="020B0604020202020204" pitchFamily="34" charset="0"/>
              </a:rPr>
              <a:t> Le plat était resté à température ambiante pendant 5 jours puis a été réchauffé au micro-ondes avant </a:t>
            </a:r>
            <a:r>
              <a:rPr lang="fr-FR" sz="2400">
                <a:latin typeface="Arial" panose="020B0604020202020204" pitchFamily="34" charset="0"/>
                <a:cs typeface="Arial" panose="020B0604020202020204" pitchFamily="34" charset="0"/>
              </a:rPr>
              <a:t>d’être consommé. </a:t>
            </a:r>
            <a:endParaRPr lang="fr-FR" sz="2400" dirty="0">
              <a:latin typeface="Arial" panose="020B0604020202020204" pitchFamily="34" charset="0"/>
              <a:cs typeface="Arial" panose="020B0604020202020204" pitchFamily="34" charset="0"/>
            </a:endParaRPr>
          </a:p>
          <a:p>
            <a:pPr marL="81017" indent="-81017" defTabSz="685835">
              <a:defRPr/>
            </a:pPr>
            <a:r>
              <a:rPr lang="fr-FR" sz="2400" dirty="0">
                <a:latin typeface="Arial" panose="020B0604020202020204" pitchFamily="34" charset="0"/>
                <a:cs typeface="Arial" panose="020B0604020202020204" pitchFamily="34" charset="0"/>
              </a:rPr>
              <a:t> Le coupable : une bactérie nommée </a:t>
            </a:r>
            <a:r>
              <a:rPr lang="fr-FR" sz="2400" i="1" dirty="0">
                <a:latin typeface="Arial" panose="020B0604020202020204" pitchFamily="34" charset="0"/>
                <a:cs typeface="Arial" panose="020B0604020202020204" pitchFamily="34" charset="0"/>
              </a:rPr>
              <a:t>Bacillus cereus</a:t>
            </a:r>
            <a:r>
              <a:rPr lang="fr-FR" sz="2400" dirty="0">
                <a:latin typeface="Arial" panose="020B0604020202020204" pitchFamily="34" charset="0"/>
                <a:cs typeface="Arial" panose="020B0604020202020204" pitchFamily="34" charset="0"/>
              </a:rPr>
              <a:t> qui peut souvent contaminer le riz et </a:t>
            </a:r>
            <a:r>
              <a:rPr lang="fr-FR" sz="2400">
                <a:latin typeface="Arial" panose="020B0604020202020204" pitchFamily="34" charset="0"/>
                <a:cs typeface="Arial" panose="020B0604020202020204" pitchFamily="34" charset="0"/>
              </a:rPr>
              <a:t>les pâtes.</a:t>
            </a:r>
            <a:endParaRPr lang="fr-FR" sz="2400" dirty="0">
              <a:latin typeface="Arial" panose="020B0604020202020204" pitchFamily="34" charset="0"/>
              <a:cs typeface="Arial" panose="020B0604020202020204" pitchFamily="34" charset="0"/>
            </a:endParaRPr>
          </a:p>
          <a:p>
            <a:pPr marL="81017" indent="-81017" defTabSz="685835">
              <a:defRPr/>
            </a:pPr>
            <a:endParaRPr lang="fr-FR" sz="2400" i="1" dirty="0">
              <a:latin typeface="Arial" panose="020B0604020202020204" pitchFamily="34" charset="0"/>
              <a:cs typeface="Arial" panose="020B0604020202020204" pitchFamily="34" charset="0"/>
            </a:endParaRPr>
          </a:p>
          <a:p>
            <a:pPr marL="0" indent="0" defTabSz="685835">
              <a:buNone/>
              <a:defRPr/>
            </a:pPr>
            <a:r>
              <a:rPr lang="fr-FR" sz="2400" b="1" dirty="0">
                <a:latin typeface="Arial" panose="020B0604020202020204" pitchFamily="34" charset="0"/>
                <a:cs typeface="Arial" panose="020B0604020202020204" pitchFamily="34" charset="0"/>
              </a:rPr>
              <a:t>Par groupe de deux, lisez l’étude de cas sur </a:t>
            </a:r>
            <a:r>
              <a:rPr lang="fr-FR" sz="2400" b="1" i="1" dirty="0">
                <a:latin typeface="Arial" panose="020B0604020202020204" pitchFamily="34" charset="0"/>
                <a:cs typeface="Arial" panose="020B0604020202020204" pitchFamily="34" charset="0"/>
              </a:rPr>
              <a:t>Bacillus cereus </a:t>
            </a:r>
            <a:r>
              <a:rPr lang="fr-FR" sz="2400" b="1" dirty="0">
                <a:latin typeface="Arial" panose="020B0604020202020204" pitchFamily="34" charset="0"/>
                <a:cs typeface="Arial" panose="020B0604020202020204" pitchFamily="34" charset="0"/>
              </a:rPr>
              <a:t>et répondez aux questions. </a:t>
            </a:r>
          </a:p>
          <a:p>
            <a:pPr marL="0" indent="0" defTabSz="685835">
              <a:buNone/>
              <a:defRPr/>
            </a:pPr>
            <a:r>
              <a:rPr lang="fr-FR" sz="2400" b="1" dirty="0">
                <a:latin typeface="Arial" panose="020B0604020202020204" pitchFamily="34" charset="0"/>
                <a:cs typeface="Arial" panose="020B0604020202020204" pitchFamily="34" charset="0"/>
              </a:rPr>
              <a:t>Partagez vos réponses et vos réflexions avec </a:t>
            </a:r>
            <a:r>
              <a:rPr lang="fr-FR" sz="2400" b="1">
                <a:latin typeface="Arial" panose="020B0604020202020204" pitchFamily="34" charset="0"/>
                <a:cs typeface="Arial" panose="020B0604020202020204" pitchFamily="34" charset="0"/>
              </a:rPr>
              <a:t>la classe.</a:t>
            </a:r>
            <a:endParaRPr lang="fr-FR" sz="2400" b="1" dirty="0">
              <a:latin typeface="Arial" panose="020B0604020202020204" pitchFamily="34" charset="0"/>
              <a:cs typeface="Arial" panose="020B0604020202020204" pitchFamily="34" charset="0"/>
            </a:endParaRPr>
          </a:p>
        </p:txBody>
      </p:sp>
      <p:pic>
        <p:nvPicPr>
          <p:cNvPr id="46084" name="Picture 2">
            <a:extLst>
              <a:ext uri="{FF2B5EF4-FFF2-40B4-BE49-F238E27FC236}">
                <a16:creationId xmlns:a16="http://schemas.microsoft.com/office/drawing/2014/main" id="{D42D28F3-6B18-4326-A80B-E3186D2CB0B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91" r="39810" b="2"/>
          <a:stretch>
            <a:fillRect/>
          </a:stretch>
        </p:blipFill>
        <p:spPr bwMode="auto">
          <a:xfrm>
            <a:off x="8134612" y="1403351"/>
            <a:ext cx="3684588"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BD77-563B-4A77-97F0-07348FB8A23F}"/>
              </a:ext>
            </a:extLst>
          </p:cNvPr>
          <p:cNvSpPr>
            <a:spLocks noGrp="1"/>
          </p:cNvSpPr>
          <p:nvPr>
            <p:ph type="ctrTitle"/>
          </p:nvPr>
        </p:nvSpPr>
        <p:spPr>
          <a:xfrm>
            <a:off x="172121" y="-1128371"/>
            <a:ext cx="11811897" cy="2387600"/>
          </a:xfrm>
        </p:spPr>
        <p:txBody>
          <a:bodyPr/>
          <a:lstStyle/>
          <a:p>
            <a:pPr rtl="0" eaLnBrk="1" latinLnBrk="0" hangingPunct="1"/>
            <a:r>
              <a:rPr lang="fr-FR" sz="3600" b="1" dirty="0">
                <a:solidFill>
                  <a:srgbClr val="6D5F6E"/>
                </a:solidFill>
                <a:latin typeface="Arial" panose="020B0604020202020204" pitchFamily="34" charset="0"/>
                <a:cs typeface="Arial" panose="020B0604020202020204" pitchFamily="34" charset="0"/>
              </a:rPr>
              <a:t>Activité complémentaire – les 5 principaux </a:t>
            </a:r>
            <a:r>
              <a:rPr lang="fr-FR" sz="3600" b="1">
                <a:solidFill>
                  <a:srgbClr val="6D5F6E"/>
                </a:solidFill>
                <a:latin typeface="Arial" panose="020B0604020202020204" pitchFamily="34" charset="0"/>
                <a:cs typeface="Arial" panose="020B0604020202020204" pitchFamily="34" charset="0"/>
              </a:rPr>
              <a:t>microbes pathogènes</a:t>
            </a:r>
            <a:endParaRPr lang="en-GB" sz="3600" b="1" dirty="0">
              <a:solidFill>
                <a:srgbClr val="6D5F6E"/>
              </a:solidFill>
              <a:latin typeface="Arial" panose="020B0604020202020204" pitchFamily="34" charset="0"/>
              <a:cs typeface="Arial" panose="020B0604020202020204" pitchFamily="34" charset="0"/>
            </a:endParaRPr>
          </a:p>
        </p:txBody>
      </p:sp>
      <p:sp>
        <p:nvSpPr>
          <p:cNvPr id="47108" name="TextBox 9">
            <a:extLst>
              <a:ext uri="{FF2B5EF4-FFF2-40B4-BE49-F238E27FC236}">
                <a16:creationId xmlns:a16="http://schemas.microsoft.com/office/drawing/2014/main" id="{998DDCE6-411F-4916-B943-B114135CD632}"/>
              </a:ext>
            </a:extLst>
          </p:cNvPr>
          <p:cNvSpPr txBox="1">
            <a:spLocks noChangeArrowheads="1"/>
          </p:cNvSpPr>
          <p:nvPr/>
        </p:nvSpPr>
        <p:spPr bwMode="auto">
          <a:xfrm>
            <a:off x="710005" y="1445990"/>
            <a:ext cx="10897495" cy="25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spcAft>
                <a:spcPts val="1000"/>
              </a:spcAft>
            </a:pPr>
            <a:r>
              <a:rPr lang="fr-FR" altLang="fr-FR" sz="2400">
                <a:latin typeface="Arial" panose="020B0604020202020204" pitchFamily="34" charset="0"/>
              </a:rPr>
              <a:t>Les 5 pathogènes le plus souvent responsables d’infections d’origine alimentaire en Europe sont listés ci-dessous.</a:t>
            </a:r>
          </a:p>
          <a:p>
            <a:pPr eaLnBrk="1" hangingPunct="1">
              <a:lnSpc>
                <a:spcPct val="100000"/>
              </a:lnSpc>
              <a:spcBef>
                <a:spcPct val="0"/>
              </a:spcBef>
              <a:spcAft>
                <a:spcPts val="1000"/>
              </a:spcAft>
            </a:pPr>
            <a:r>
              <a:rPr lang="fr-FR" altLang="fr-FR" sz="2400">
                <a:latin typeface="Arial" panose="020B0604020202020204" pitchFamily="34" charset="0"/>
              </a:rPr>
              <a:t>La classe sera divisée en 5 groupes et chaque groupe se verra attribué un de ces microbes et devra créer un poster ou une fiche le décrivant.</a:t>
            </a:r>
          </a:p>
          <a:p>
            <a:pPr eaLnBrk="1" hangingPunct="1">
              <a:lnSpc>
                <a:spcPct val="100000"/>
              </a:lnSpc>
              <a:spcBef>
                <a:spcPct val="0"/>
              </a:spcBef>
            </a:pPr>
            <a:r>
              <a:rPr lang="fr-FR" altLang="fr-FR" sz="2400">
                <a:latin typeface="Arial" panose="020B0604020202020204" pitchFamily="34" charset="0"/>
              </a:rPr>
              <a:t>Suivez les instructions pour savoir ce que doit contenir votre poster/fiche descriptive.</a:t>
            </a:r>
            <a:endParaRPr lang="fr-FR" altLang="fr-FR" sz="2800">
              <a:latin typeface="Arial" panose="020B0604020202020204" pitchFamily="34" charset="0"/>
            </a:endParaRPr>
          </a:p>
        </p:txBody>
      </p:sp>
      <p:grpSp>
        <p:nvGrpSpPr>
          <p:cNvPr id="47106" name="Group 1" descr="Schéma de Salmonella">
            <a:extLst>
              <a:ext uri="{FF2B5EF4-FFF2-40B4-BE49-F238E27FC236}">
                <a16:creationId xmlns:a16="http://schemas.microsoft.com/office/drawing/2014/main" id="{486C3F59-F3D5-4263-81FB-E0C879E4BD32}"/>
              </a:ext>
            </a:extLst>
          </p:cNvPr>
          <p:cNvGrpSpPr>
            <a:grpSpLocks/>
          </p:cNvGrpSpPr>
          <p:nvPr/>
        </p:nvGrpSpPr>
        <p:grpSpPr bwMode="auto">
          <a:xfrm>
            <a:off x="1963739" y="4667250"/>
            <a:ext cx="1481137" cy="1384300"/>
            <a:chOff x="2160747" y="4236595"/>
            <a:chExt cx="1482272" cy="1385280"/>
          </a:xfrm>
        </p:grpSpPr>
        <p:sp>
          <p:nvSpPr>
            <p:cNvPr id="4" name="Text Placeholder 3">
              <a:extLst>
                <a:ext uri="{FF2B5EF4-FFF2-40B4-BE49-F238E27FC236}">
                  <a16:creationId xmlns:a16="http://schemas.microsoft.com/office/drawing/2014/main" id="{A82924F4-3A90-4B71-8FE7-11698D69CA11}"/>
                </a:ext>
              </a:extLst>
            </p:cNvPr>
            <p:cNvSpPr txBox="1">
              <a:spLocks/>
            </p:cNvSpPr>
            <p:nvPr/>
          </p:nvSpPr>
          <p:spPr>
            <a:xfrm>
              <a:off x="2160747" y="5445538"/>
              <a:ext cx="1482272" cy="176337"/>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solidFill>
                    <a:schemeClr val="accent3">
                      <a:lumMod val="75000"/>
                    </a:schemeClr>
                  </a:solidFill>
                  <a:latin typeface="Arial" panose="020B0604020202020204" pitchFamily="34" charset="0"/>
                  <a:cs typeface="Arial" panose="020B0604020202020204" pitchFamily="34" charset="0"/>
                </a:rPr>
                <a:t>Salmonella</a:t>
              </a:r>
            </a:p>
          </p:txBody>
        </p:sp>
        <p:pic>
          <p:nvPicPr>
            <p:cNvPr id="47122" name="Content Placeholder 10">
              <a:extLst>
                <a:ext uri="{FF2B5EF4-FFF2-40B4-BE49-F238E27FC236}">
                  <a16:creationId xmlns:a16="http://schemas.microsoft.com/office/drawing/2014/main" id="{1C8C4894-BB2B-4D9B-A76C-7FB8D4C722B0}"/>
                </a:ext>
              </a:extLst>
            </p:cNvPr>
            <p:cNvPicPr>
              <a:picLocks noChangeAspect="1"/>
            </p:cNvPicPr>
            <p:nvPr/>
          </p:nvPicPr>
          <p:blipFill>
            <a:blip r:embed="rId3">
              <a:extLst>
                <a:ext uri="{28A0092B-C50C-407E-A947-70E740481C1C}">
                  <a14:useLocalDpi xmlns:a14="http://schemas.microsoft.com/office/drawing/2010/main" val="0"/>
                </a:ext>
              </a:extLst>
            </a:blip>
            <a:srcRect r="84319"/>
            <a:stretch>
              <a:fillRect/>
            </a:stretch>
          </p:blipFill>
          <p:spPr bwMode="auto">
            <a:xfrm>
              <a:off x="2265018" y="4236595"/>
              <a:ext cx="818751" cy="11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09" name="Group 2" descr="Schéma de Campylobacter">
            <a:extLst>
              <a:ext uri="{FF2B5EF4-FFF2-40B4-BE49-F238E27FC236}">
                <a16:creationId xmlns:a16="http://schemas.microsoft.com/office/drawing/2014/main" id="{2604B32C-670E-4F8D-8D4D-7787530828D0}"/>
              </a:ext>
            </a:extLst>
          </p:cNvPr>
          <p:cNvGrpSpPr>
            <a:grpSpLocks/>
          </p:cNvGrpSpPr>
          <p:nvPr/>
        </p:nvGrpSpPr>
        <p:grpSpPr bwMode="auto">
          <a:xfrm>
            <a:off x="3390900" y="4727576"/>
            <a:ext cx="1766888" cy="1236663"/>
            <a:chOff x="3166811" y="4299983"/>
            <a:chExt cx="1767309" cy="1235942"/>
          </a:xfrm>
        </p:grpSpPr>
        <p:sp>
          <p:nvSpPr>
            <p:cNvPr id="5" name="Text Placeholder 3">
              <a:extLst>
                <a:ext uri="{FF2B5EF4-FFF2-40B4-BE49-F238E27FC236}">
                  <a16:creationId xmlns:a16="http://schemas.microsoft.com/office/drawing/2014/main" id="{895E9793-637D-4A45-868F-32A69CB8657A}"/>
                </a:ext>
              </a:extLst>
            </p:cNvPr>
            <p:cNvSpPr txBox="1">
              <a:spLocks/>
            </p:cNvSpPr>
            <p:nvPr/>
          </p:nvSpPr>
          <p:spPr>
            <a:xfrm>
              <a:off x="3166811" y="5359815"/>
              <a:ext cx="1767309" cy="176110"/>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solidFill>
                    <a:schemeClr val="accent3">
                      <a:lumMod val="75000"/>
                    </a:schemeClr>
                  </a:solidFill>
                  <a:latin typeface="Arial" panose="020B0604020202020204" pitchFamily="34" charset="0"/>
                  <a:cs typeface="Arial" panose="020B0604020202020204" pitchFamily="34" charset="0"/>
                </a:rPr>
                <a:t>Campylobacter</a:t>
              </a:r>
            </a:p>
          </p:txBody>
        </p:sp>
        <p:pic>
          <p:nvPicPr>
            <p:cNvPr id="47120" name="Content Placeholder 10">
              <a:extLst>
                <a:ext uri="{FF2B5EF4-FFF2-40B4-BE49-F238E27FC236}">
                  <a16:creationId xmlns:a16="http://schemas.microsoft.com/office/drawing/2014/main" id="{82D02E91-2B76-4B55-AD8C-2BFE481BF262}"/>
                </a:ext>
              </a:extLst>
            </p:cNvPr>
            <p:cNvPicPr>
              <a:picLocks noChangeAspect="1"/>
            </p:cNvPicPr>
            <p:nvPr/>
          </p:nvPicPr>
          <p:blipFill>
            <a:blip r:embed="rId3">
              <a:extLst>
                <a:ext uri="{28A0092B-C50C-407E-A947-70E740481C1C}">
                  <a14:useLocalDpi xmlns:a14="http://schemas.microsoft.com/office/drawing/2010/main" val="0"/>
                </a:ext>
              </a:extLst>
            </a:blip>
            <a:srcRect l="18867" r="60495"/>
            <a:stretch>
              <a:fillRect/>
            </a:stretch>
          </p:blipFill>
          <p:spPr bwMode="auto">
            <a:xfrm>
              <a:off x="3188005" y="4299983"/>
              <a:ext cx="1077595" cy="11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2" name="Group 10" descr="Schéma de Toxoplasma">
            <a:extLst>
              <a:ext uri="{FF2B5EF4-FFF2-40B4-BE49-F238E27FC236}">
                <a16:creationId xmlns:a16="http://schemas.microsoft.com/office/drawing/2014/main" id="{F0A6EA2E-3D8B-414F-AD40-AD75E1199927}"/>
              </a:ext>
            </a:extLst>
          </p:cNvPr>
          <p:cNvGrpSpPr>
            <a:grpSpLocks/>
          </p:cNvGrpSpPr>
          <p:nvPr/>
        </p:nvGrpSpPr>
        <p:grpSpPr bwMode="auto">
          <a:xfrm>
            <a:off x="5157789" y="4398964"/>
            <a:ext cx="1766887" cy="1633537"/>
            <a:chOff x="4489753" y="4081167"/>
            <a:chExt cx="1625521" cy="1472009"/>
          </a:xfrm>
        </p:grpSpPr>
        <p:sp>
          <p:nvSpPr>
            <p:cNvPr id="6" name="Text Placeholder 3">
              <a:extLst>
                <a:ext uri="{FF2B5EF4-FFF2-40B4-BE49-F238E27FC236}">
                  <a16:creationId xmlns:a16="http://schemas.microsoft.com/office/drawing/2014/main" id="{5B23795E-C458-420C-8B4F-DBAF6418E7E2}"/>
                </a:ext>
              </a:extLst>
            </p:cNvPr>
            <p:cNvSpPr txBox="1">
              <a:spLocks/>
            </p:cNvSpPr>
            <p:nvPr/>
          </p:nvSpPr>
          <p:spPr>
            <a:xfrm>
              <a:off x="4533568" y="5377222"/>
              <a:ext cx="1581706" cy="175954"/>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solidFill>
                    <a:schemeClr val="accent3">
                      <a:lumMod val="75000"/>
                    </a:schemeClr>
                  </a:solidFill>
                  <a:latin typeface="Arial" panose="020B0604020202020204" pitchFamily="34" charset="0"/>
                  <a:cs typeface="Arial" panose="020B0604020202020204" pitchFamily="34" charset="0"/>
                </a:rPr>
                <a:t>Toxoplasma</a:t>
              </a:r>
            </a:p>
          </p:txBody>
        </p:sp>
        <p:pic>
          <p:nvPicPr>
            <p:cNvPr id="47114" name="Content Placeholder 10">
              <a:extLst>
                <a:ext uri="{FF2B5EF4-FFF2-40B4-BE49-F238E27FC236}">
                  <a16:creationId xmlns:a16="http://schemas.microsoft.com/office/drawing/2014/main" id="{9D2B24B5-825C-4F28-9DA5-CF2DB0C96D3C}"/>
                </a:ext>
              </a:extLst>
            </p:cNvPr>
            <p:cNvPicPr>
              <a:picLocks noChangeAspect="1"/>
            </p:cNvPicPr>
            <p:nvPr/>
          </p:nvPicPr>
          <p:blipFill>
            <a:blip r:embed="rId3">
              <a:extLst>
                <a:ext uri="{28A0092B-C50C-407E-A947-70E740481C1C}">
                  <a14:useLocalDpi xmlns:a14="http://schemas.microsoft.com/office/drawing/2010/main" val="0"/>
                </a:ext>
              </a:extLst>
            </a:blip>
            <a:srcRect l="42458" r="38205"/>
            <a:stretch>
              <a:fillRect/>
            </a:stretch>
          </p:blipFill>
          <p:spPr bwMode="auto">
            <a:xfrm>
              <a:off x="4489753" y="4081167"/>
              <a:ext cx="1009679" cy="11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0" name="Group 16" descr="Schéma de Norovirus">
            <a:extLst>
              <a:ext uri="{FF2B5EF4-FFF2-40B4-BE49-F238E27FC236}">
                <a16:creationId xmlns:a16="http://schemas.microsoft.com/office/drawing/2014/main" id="{CFCCEA65-29C6-465D-AA65-7ABC35A6170F}"/>
              </a:ext>
            </a:extLst>
          </p:cNvPr>
          <p:cNvGrpSpPr>
            <a:grpSpLocks/>
          </p:cNvGrpSpPr>
          <p:nvPr/>
        </p:nvGrpSpPr>
        <p:grpSpPr bwMode="auto">
          <a:xfrm>
            <a:off x="7088189" y="4589464"/>
            <a:ext cx="1450975" cy="1387475"/>
            <a:chOff x="5824960" y="4147788"/>
            <a:chExt cx="1450082" cy="1388137"/>
          </a:xfrm>
        </p:grpSpPr>
        <p:sp>
          <p:nvSpPr>
            <p:cNvPr id="7" name="Text Placeholder 3">
              <a:extLst>
                <a:ext uri="{FF2B5EF4-FFF2-40B4-BE49-F238E27FC236}">
                  <a16:creationId xmlns:a16="http://schemas.microsoft.com/office/drawing/2014/main" id="{38DB60C9-C608-4F23-882C-8EE1560ECFF1}"/>
                </a:ext>
              </a:extLst>
            </p:cNvPr>
            <p:cNvSpPr txBox="1">
              <a:spLocks/>
            </p:cNvSpPr>
            <p:nvPr/>
          </p:nvSpPr>
          <p:spPr>
            <a:xfrm>
              <a:off x="5824960" y="5359628"/>
              <a:ext cx="1450082" cy="176297"/>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solidFill>
                    <a:schemeClr val="accent3">
                      <a:lumMod val="75000"/>
                    </a:schemeClr>
                  </a:solidFill>
                  <a:latin typeface="Arial" panose="020B0604020202020204" pitchFamily="34" charset="0"/>
                  <a:cs typeface="Arial" panose="020B0604020202020204" pitchFamily="34" charset="0"/>
                </a:rPr>
                <a:t>Norovirus</a:t>
              </a:r>
            </a:p>
          </p:txBody>
        </p:sp>
        <p:pic>
          <p:nvPicPr>
            <p:cNvPr id="47118" name="Content Placeholder 10">
              <a:extLst>
                <a:ext uri="{FF2B5EF4-FFF2-40B4-BE49-F238E27FC236}">
                  <a16:creationId xmlns:a16="http://schemas.microsoft.com/office/drawing/2014/main" id="{037FDA67-09A1-4738-B2C6-995FAC5FFD29}"/>
                </a:ext>
              </a:extLst>
            </p:cNvPr>
            <p:cNvPicPr>
              <a:picLocks noChangeAspect="1"/>
            </p:cNvPicPr>
            <p:nvPr/>
          </p:nvPicPr>
          <p:blipFill>
            <a:blip r:embed="rId3">
              <a:extLst>
                <a:ext uri="{28A0092B-C50C-407E-A947-70E740481C1C}">
                  <a14:useLocalDpi xmlns:a14="http://schemas.microsoft.com/office/drawing/2010/main" val="0"/>
                </a:ext>
              </a:extLst>
            </a:blip>
            <a:srcRect l="67795" t="-1025" r="16524" b="1025"/>
            <a:stretch>
              <a:fillRect/>
            </a:stretch>
          </p:blipFill>
          <p:spPr bwMode="auto">
            <a:xfrm>
              <a:off x="5824960" y="4147788"/>
              <a:ext cx="818751" cy="11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1" name="Group 17" descr="Schéma de Listeria">
            <a:extLst>
              <a:ext uri="{FF2B5EF4-FFF2-40B4-BE49-F238E27FC236}">
                <a16:creationId xmlns:a16="http://schemas.microsoft.com/office/drawing/2014/main" id="{57AE5FDD-DF3E-4B1F-84E3-44CBF7DFF90B}"/>
              </a:ext>
            </a:extLst>
          </p:cNvPr>
          <p:cNvGrpSpPr>
            <a:grpSpLocks/>
          </p:cNvGrpSpPr>
          <p:nvPr/>
        </p:nvGrpSpPr>
        <p:grpSpPr bwMode="auto">
          <a:xfrm>
            <a:off x="8851901" y="4714876"/>
            <a:ext cx="1228725" cy="1336675"/>
            <a:chOff x="6773002" y="4196002"/>
            <a:chExt cx="1227998" cy="1337576"/>
          </a:xfrm>
        </p:grpSpPr>
        <p:sp>
          <p:nvSpPr>
            <p:cNvPr id="8" name="Text Placeholder 3">
              <a:extLst>
                <a:ext uri="{FF2B5EF4-FFF2-40B4-BE49-F238E27FC236}">
                  <a16:creationId xmlns:a16="http://schemas.microsoft.com/office/drawing/2014/main" id="{607822A0-980D-4F29-9419-C60179A58EFC}"/>
                </a:ext>
              </a:extLst>
            </p:cNvPr>
            <p:cNvSpPr txBox="1">
              <a:spLocks/>
            </p:cNvSpPr>
            <p:nvPr/>
          </p:nvSpPr>
          <p:spPr>
            <a:xfrm>
              <a:off x="6911033" y="5357247"/>
              <a:ext cx="1089967" cy="176331"/>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solidFill>
                    <a:schemeClr val="accent3">
                      <a:lumMod val="75000"/>
                    </a:schemeClr>
                  </a:solidFill>
                  <a:latin typeface="Arial" panose="020B0604020202020204" pitchFamily="34" charset="0"/>
                  <a:cs typeface="Arial" panose="020B0604020202020204" pitchFamily="34" charset="0"/>
                </a:rPr>
                <a:t>Listeria</a:t>
              </a:r>
            </a:p>
          </p:txBody>
        </p:sp>
        <p:pic>
          <p:nvPicPr>
            <p:cNvPr id="47116" name="Content Placeholder 10">
              <a:extLst>
                <a:ext uri="{FF2B5EF4-FFF2-40B4-BE49-F238E27FC236}">
                  <a16:creationId xmlns:a16="http://schemas.microsoft.com/office/drawing/2014/main" id="{A912C738-5B9D-4626-9730-9781CEC7406B}"/>
                </a:ext>
              </a:extLst>
            </p:cNvPr>
            <p:cNvPicPr>
              <a:picLocks noChangeAspect="1"/>
            </p:cNvPicPr>
            <p:nvPr/>
          </p:nvPicPr>
          <p:blipFill>
            <a:blip r:embed="rId3">
              <a:extLst>
                <a:ext uri="{28A0092B-C50C-407E-A947-70E740481C1C}">
                  <a14:useLocalDpi xmlns:a14="http://schemas.microsoft.com/office/drawing/2010/main" val="0"/>
                </a:ext>
              </a:extLst>
            </a:blip>
            <a:srcRect l="87483" t="-6461" r="-3165" b="6461"/>
            <a:stretch>
              <a:fillRect/>
            </a:stretch>
          </p:blipFill>
          <p:spPr bwMode="auto">
            <a:xfrm>
              <a:off x="6773002" y="4196002"/>
              <a:ext cx="818751" cy="11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FA42-FA75-48A9-87F5-BF044BF04A3D}"/>
              </a:ext>
            </a:extLst>
          </p:cNvPr>
          <p:cNvSpPr>
            <a:spLocks noGrp="1"/>
          </p:cNvSpPr>
          <p:nvPr>
            <p:ph type="title"/>
          </p:nvPr>
        </p:nvSpPr>
        <p:spPr>
          <a:xfrm>
            <a:off x="537882" y="85607"/>
            <a:ext cx="11349318" cy="850310"/>
          </a:xfrm>
        </p:spPr>
        <p:txBody>
          <a:bodyPr/>
          <a:lstStyle/>
          <a:p>
            <a:pPr rtl="0" eaLnBrk="1" latinLnBrk="0" hangingPunct="1"/>
            <a:r>
              <a:rPr lang="en-GB" sz="3600" b="1">
                <a:solidFill>
                  <a:srgbClr val="6D5F6E"/>
                </a:solidFill>
                <a:latin typeface="Arial" panose="020B0604020202020204" pitchFamily="34" charset="0"/>
                <a:cs typeface="Arial" panose="020B0604020202020204" pitchFamily="34" charset="0"/>
              </a:rPr>
              <a:t>Activité</a:t>
            </a:r>
            <a:r>
              <a:rPr lang="en-GB" sz="3600" b="1" dirty="0">
                <a:solidFill>
                  <a:srgbClr val="6D5F6E"/>
                </a:solidFill>
                <a:latin typeface="Arial" panose="020B0604020202020204" pitchFamily="34" charset="0"/>
                <a:cs typeface="Arial" panose="020B0604020202020204" pitchFamily="34" charset="0"/>
              </a:rPr>
              <a:t> </a:t>
            </a:r>
            <a:r>
              <a:rPr lang="en-GB" sz="3600" b="1">
                <a:solidFill>
                  <a:srgbClr val="6D5F6E"/>
                </a:solidFill>
                <a:latin typeface="Arial" panose="020B0604020202020204" pitchFamily="34" charset="0"/>
                <a:cs typeface="Arial" panose="020B0604020202020204" pitchFamily="34" charset="0"/>
              </a:rPr>
              <a:t>de groupe</a:t>
            </a:r>
            <a:r>
              <a:rPr lang="en-GB" sz="3600" b="1" dirty="0">
                <a:solidFill>
                  <a:srgbClr val="6D5F6E"/>
                </a:solidFill>
                <a:latin typeface="Arial" panose="020B0604020202020204" pitchFamily="34" charset="0"/>
                <a:cs typeface="Arial" panose="020B0604020202020204" pitchFamily="34" charset="0"/>
              </a:rPr>
              <a:t> – les </a:t>
            </a:r>
            <a:r>
              <a:rPr lang="en-GB" sz="3600" b="1">
                <a:solidFill>
                  <a:srgbClr val="6D5F6E"/>
                </a:solidFill>
                <a:latin typeface="Arial" panose="020B0604020202020204" pitchFamily="34" charset="0"/>
                <a:cs typeface="Arial" panose="020B0604020202020204" pitchFamily="34" charset="0"/>
              </a:rPr>
              <a:t>5 principaux pathogènes</a:t>
            </a:r>
            <a:endParaRPr lang="en-GB" sz="3600" b="1" dirty="0">
              <a:solidFill>
                <a:srgbClr val="6D5F6E"/>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D83AB3A-508F-4A65-94AA-C67F94ADE7C1}"/>
              </a:ext>
            </a:extLst>
          </p:cNvPr>
          <p:cNvSpPr txBox="1">
            <a:spLocks noGrp="1"/>
          </p:cNvSpPr>
          <p:nvPr>
            <p:ph idx="1"/>
          </p:nvPr>
        </p:nvSpPr>
        <p:spPr>
          <a:xfrm>
            <a:off x="537882" y="879359"/>
            <a:ext cx="11187953" cy="5914440"/>
          </a:xfrm>
        </p:spPr>
        <p:txBody>
          <a:bodyPr wrap="square" rtlCol="0">
            <a:spAutoFit/>
          </a:bodyPr>
          <a:lstStyle/>
          <a:p>
            <a:pPr marL="0" indent="0" defTabSz="685835">
              <a:buNone/>
              <a:defRPr/>
            </a:pPr>
            <a:r>
              <a:rPr lang="fr-FR" sz="2400" dirty="0">
                <a:latin typeface="Arial" panose="020B0604020202020204" pitchFamily="34" charset="0"/>
                <a:cs typeface="Arial" panose="020B0604020202020204" pitchFamily="34" charset="0"/>
              </a:rPr>
              <a:t>Votre poster doit présenter les caractéristiques suivantes de votre microbe :</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Sa catégorie</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La maladie qu’il provoque</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Le nombre de personnes malades chaque année à cause de lui</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Le nombre de personnes qui meurent chaque année à cause de lui</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Les personnes les plus à risque </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Son mode de propagation</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Le traitement pour la maladie qu’il provoque</a:t>
            </a:r>
          </a:p>
          <a:p>
            <a:pPr marL="457200" indent="-457200" defTabSz="685835">
              <a:buFont typeface="+mj-lt"/>
              <a:buAutoNum type="arabicPeriod"/>
              <a:defRPr/>
            </a:pPr>
            <a:r>
              <a:rPr lang="fr-FR" sz="2000" dirty="0">
                <a:latin typeface="Arial" panose="020B0604020202020204" pitchFamily="34" charset="0"/>
                <a:cs typeface="Arial" panose="020B0604020202020204" pitchFamily="34" charset="0"/>
              </a:rPr>
              <a:t>Où on peut le trouver</a:t>
            </a:r>
          </a:p>
          <a:p>
            <a:pPr marL="457200" indent="-457200" defTabSz="685835">
              <a:spcAft>
                <a:spcPts val="1000"/>
              </a:spcAft>
              <a:buFont typeface="+mj-lt"/>
              <a:buAutoNum type="arabicPeriod"/>
              <a:defRPr/>
            </a:pPr>
            <a:r>
              <a:rPr lang="fr-FR" sz="2000" dirty="0">
                <a:latin typeface="Arial" panose="020B0604020202020204" pitchFamily="34" charset="0"/>
                <a:cs typeface="Arial" panose="020B0604020202020204" pitchFamily="34" charset="0"/>
              </a:rPr>
              <a:t>Les solutions pour éviter d’être infecté</a:t>
            </a:r>
          </a:p>
          <a:p>
            <a:pPr marL="0" indent="0" defTabSz="685835">
              <a:buNone/>
              <a:defRPr/>
            </a:pPr>
            <a:r>
              <a:rPr lang="fr-FR" sz="2400" dirty="0">
                <a:latin typeface="Arial" panose="020B0604020202020204" pitchFamily="34" charset="0"/>
                <a:cs typeface="Arial" panose="020B0604020202020204" pitchFamily="34" charset="0"/>
              </a:rPr>
              <a:t>Chaque groupe présentera son poster/sa fiche à </a:t>
            </a:r>
            <a:r>
              <a:rPr lang="fr-FR" sz="2400">
                <a:latin typeface="Arial" panose="020B0604020202020204" pitchFamily="34" charset="0"/>
                <a:cs typeface="Arial" panose="020B0604020202020204" pitchFamily="34" charset="0"/>
              </a:rPr>
              <a:t>la classe.</a:t>
            </a:r>
            <a:endParaRPr lang="fr-FR" sz="2400" dirty="0">
              <a:latin typeface="Arial" panose="020B0604020202020204" pitchFamily="34" charset="0"/>
              <a:cs typeface="Arial" panose="020B0604020202020204" pitchFamily="34" charset="0"/>
            </a:endParaRPr>
          </a:p>
          <a:p>
            <a:pPr marL="0" indent="0" defTabSz="685835">
              <a:buNone/>
              <a:defRPr/>
            </a:pPr>
            <a:r>
              <a:rPr lang="fr-FR" sz="2400" dirty="0">
                <a:latin typeface="Arial" panose="020B0604020202020204" pitchFamily="34" charset="0"/>
                <a:cs typeface="Arial" panose="020B0604020202020204" pitchFamily="34" charset="0"/>
              </a:rPr>
              <a:t>Le reste de la classe écoutera attentivement et complètera le document de travail pour </a:t>
            </a:r>
            <a:r>
              <a:rPr lang="fr-FR" sz="2400">
                <a:latin typeface="Arial" panose="020B0604020202020204" pitchFamily="34" charset="0"/>
                <a:cs typeface="Arial" panose="020B0604020202020204" pitchFamily="34" charset="0"/>
              </a:rPr>
              <a:t>chaque présentation.</a:t>
            </a:r>
            <a:endParaRPr lang="fr-FR" sz="2400" dirty="0">
              <a:latin typeface="Arial" panose="020B0604020202020204" pitchFamily="34" charset="0"/>
              <a:cs typeface="Arial" panose="020B0604020202020204" pitchFamily="34" charset="0"/>
            </a:endParaRPr>
          </a:p>
          <a:p>
            <a:pPr marL="342900" indent="-342900" defTabSz="685835">
              <a:defRPr/>
            </a:pPr>
            <a:endParaRPr lang="en-GB" sz="24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CE85-34D7-4F79-9F39-2544899828C5}"/>
              </a:ext>
            </a:extLst>
          </p:cNvPr>
          <p:cNvSpPr>
            <a:spLocks noGrp="1"/>
          </p:cNvSpPr>
          <p:nvPr>
            <p:ph type="title"/>
          </p:nvPr>
        </p:nvSpPr>
        <p:spPr>
          <a:xfrm>
            <a:off x="647474" y="92414"/>
            <a:ext cx="7886700" cy="1325563"/>
          </a:xfrm>
        </p:spPr>
        <p:txBody>
          <a:bodyPr rtlCol="0">
            <a:noAutofit/>
          </a:bodyPr>
          <a:lstStyle/>
          <a:p>
            <a:pPr defTabSz="685835">
              <a:defRPr/>
            </a:pPr>
            <a:r>
              <a:rPr lang="fr-FR" sz="4501" b="1">
                <a:solidFill>
                  <a:srgbClr val="674B69"/>
                </a:solidFill>
                <a:latin typeface="Arial" panose="020B0604020202020204" pitchFamily="34" charset="0"/>
                <a:cs typeface="Arial" panose="020B0604020202020204" pitchFamily="34" charset="0"/>
              </a:rPr>
              <a:t>Objectifs d’apprentissage</a:t>
            </a:r>
          </a:p>
        </p:txBody>
      </p:sp>
      <p:sp>
        <p:nvSpPr>
          <p:cNvPr id="3" name="Content Placeholder 2">
            <a:extLst>
              <a:ext uri="{FF2B5EF4-FFF2-40B4-BE49-F238E27FC236}">
                <a16:creationId xmlns:a16="http://schemas.microsoft.com/office/drawing/2014/main" id="{FC021936-3BC8-4002-9C79-73C2DC32D4EB}"/>
              </a:ext>
            </a:extLst>
          </p:cNvPr>
          <p:cNvSpPr>
            <a:spLocks noGrp="1"/>
          </p:cNvSpPr>
          <p:nvPr>
            <p:ph idx="1"/>
          </p:nvPr>
        </p:nvSpPr>
        <p:spPr>
          <a:xfrm>
            <a:off x="233251" y="1708432"/>
            <a:ext cx="11393715" cy="4027487"/>
          </a:xfrm>
        </p:spPr>
        <p:txBody>
          <a:bodyPr rtlCol="0">
            <a:noAutofit/>
          </a:bodyPr>
          <a:lstStyle/>
          <a:p>
            <a:pPr lvl="1" algn="just" defTabSz="685835">
              <a:spcAft>
                <a:spcPts val="1000"/>
              </a:spcAft>
              <a:buFont typeface="Arial" charset="0"/>
              <a:buChar char="•"/>
              <a:defRPr/>
            </a:pPr>
            <a:r>
              <a:rPr lang="fr-FR" sz="2800">
                <a:latin typeface="Arial" panose="020B0604020202020204" pitchFamily="34" charset="0"/>
                <a:cs typeface="Arial" panose="020B0604020202020204" pitchFamily="34" charset="0"/>
              </a:rPr>
              <a:t>Comprendre </a:t>
            </a:r>
            <a:r>
              <a:rPr lang="fr-FR" sz="2800" dirty="0">
                <a:latin typeface="Arial" panose="020B0604020202020204" pitchFamily="34" charset="0"/>
                <a:cs typeface="Arial" panose="020B0604020202020204" pitchFamily="34" charset="0"/>
              </a:rPr>
              <a:t>qu’il existe quatre types de microbes pathogènes différents pouvant provoquer des infections d’origine alimentaire ; </a:t>
            </a:r>
          </a:p>
          <a:p>
            <a:pPr marL="514404" lvl="1" indent="-81017" algn="just" defTabSz="685835">
              <a:spcAft>
                <a:spcPts val="1000"/>
              </a:spcAft>
              <a:defRPr/>
            </a:pPr>
            <a:r>
              <a:rPr lang="fr-FR" sz="2800" dirty="0">
                <a:latin typeface="Arial" panose="020B0604020202020204" pitchFamily="34" charset="0"/>
                <a:cs typeface="Arial" panose="020B0604020202020204" pitchFamily="34" charset="0"/>
              </a:rPr>
              <a:t> Connaître les différences entre les virus, les bactéries, les parasites et les champignons ;</a:t>
            </a:r>
          </a:p>
          <a:p>
            <a:pPr marL="514404" lvl="1" indent="-81017" algn="just" defTabSz="685835">
              <a:spcAft>
                <a:spcPts val="1000"/>
              </a:spcAft>
              <a:defRPr/>
            </a:pPr>
            <a:r>
              <a:rPr lang="fr-FR" sz="2800" dirty="0">
                <a:latin typeface="Arial" panose="020B0604020202020204" pitchFamily="34" charset="0"/>
                <a:cs typeface="Arial" panose="020B0604020202020204" pitchFamily="34" charset="0"/>
              </a:rPr>
              <a:t> Comprendre qu’il existe des microbes utiles dans les aliments ;</a:t>
            </a:r>
          </a:p>
          <a:p>
            <a:pPr marL="514404" lvl="1" indent="-81017" algn="just" defTabSz="685835">
              <a:defRPr/>
            </a:pPr>
            <a:r>
              <a:rPr lang="fr-FR" sz="2800" dirty="0">
                <a:latin typeface="Arial" panose="020B0604020202020204" pitchFamily="34" charset="0"/>
                <a:cs typeface="Arial" panose="020B0604020202020204" pitchFamily="34" charset="0"/>
              </a:rPr>
              <a:t> Déterminer l’importance de manipuler correctement les aliments pour éviter les infections d’origine alimentaire.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0175-599A-42B8-A885-C00B3A15026C}"/>
              </a:ext>
            </a:extLst>
          </p:cNvPr>
          <p:cNvSpPr>
            <a:spLocks noGrp="1"/>
          </p:cNvSpPr>
          <p:nvPr>
            <p:ph type="title"/>
          </p:nvPr>
        </p:nvSpPr>
        <p:spPr>
          <a:xfrm>
            <a:off x="764531" y="-191294"/>
            <a:ext cx="8890000" cy="1325563"/>
          </a:xfrm>
        </p:spPr>
        <p:txBody>
          <a:bodyPr rtlCol="0">
            <a:noAutofit/>
          </a:bodyPr>
          <a:lstStyle/>
          <a:p>
            <a:pPr defTabSz="685835">
              <a:defRPr/>
            </a:pPr>
            <a:r>
              <a:rPr lang="en-GB" sz="4501" b="1">
                <a:solidFill>
                  <a:srgbClr val="674B69"/>
                </a:solidFill>
                <a:latin typeface="Arial" panose="020B0604020202020204" pitchFamily="34" charset="0"/>
                <a:cs typeface="Arial" panose="020B0604020202020204" pitchFamily="34" charset="0"/>
              </a:rPr>
              <a:t>Infection d’origine</a:t>
            </a:r>
            <a:r>
              <a:rPr lang="en-GB" sz="4501" b="1" dirty="0">
                <a:solidFill>
                  <a:srgbClr val="674B69"/>
                </a:solidFill>
                <a:latin typeface="Arial" panose="020B0604020202020204" pitchFamily="34" charset="0"/>
                <a:cs typeface="Arial" panose="020B0604020202020204" pitchFamily="34" charset="0"/>
              </a:rPr>
              <a:t> </a:t>
            </a:r>
            <a:r>
              <a:rPr lang="fr-FR" sz="4501" b="1" dirty="0">
                <a:solidFill>
                  <a:srgbClr val="674B69"/>
                </a:solidFill>
                <a:latin typeface="Arial" panose="020B0604020202020204" pitchFamily="34" charset="0"/>
                <a:cs typeface="Arial" panose="020B0604020202020204" pitchFamily="34" charset="0"/>
              </a:rPr>
              <a:t>alimentaire</a:t>
            </a:r>
          </a:p>
        </p:txBody>
      </p:sp>
      <p:sp>
        <p:nvSpPr>
          <p:cNvPr id="30727" name="Rectangle 7">
            <a:extLst>
              <a:ext uri="{FF2B5EF4-FFF2-40B4-BE49-F238E27FC236}">
                <a16:creationId xmlns:a16="http://schemas.microsoft.com/office/drawing/2014/main" id="{95CEFBB5-FBFA-44F2-90BA-3244F3CD659E}"/>
              </a:ext>
            </a:extLst>
          </p:cNvPr>
          <p:cNvSpPr>
            <a:spLocks noChangeArrowheads="1"/>
          </p:cNvSpPr>
          <p:nvPr/>
        </p:nvSpPr>
        <p:spPr bwMode="auto">
          <a:xfrm>
            <a:off x="764531" y="757948"/>
            <a:ext cx="6855469"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spcAft>
                <a:spcPts val="1000"/>
              </a:spcAft>
            </a:pPr>
            <a:r>
              <a:rPr lang="fr-FR" altLang="fr-FR" sz="2000">
                <a:latin typeface="Arial" panose="020B0604020202020204" pitchFamily="34" charset="0"/>
              </a:rPr>
              <a:t>Les infections d’origine alimentaire sont provoquées par l’absorption d’aliments contaminés par des </a:t>
            </a:r>
            <a:r>
              <a:rPr lang="fr-FR" altLang="fr-FR" sz="2000" b="1">
                <a:latin typeface="Arial" panose="020B0604020202020204" pitchFamily="34" charset="0"/>
              </a:rPr>
              <a:t>microbes pathogènes.</a:t>
            </a:r>
          </a:p>
          <a:p>
            <a:pPr eaLnBrk="1" hangingPunct="1">
              <a:lnSpc>
                <a:spcPct val="100000"/>
              </a:lnSpc>
              <a:spcBef>
                <a:spcPct val="0"/>
              </a:spcBef>
            </a:pPr>
            <a:r>
              <a:rPr lang="fr-FR" altLang="fr-FR" sz="2000">
                <a:latin typeface="Arial" panose="020B0604020202020204" pitchFamily="34" charset="0"/>
              </a:rPr>
              <a:t>Chaque année, 1 personne sur 10 dans le monde est touchée par une infection d’origine alimentaire et </a:t>
            </a:r>
          </a:p>
          <a:p>
            <a:pPr marL="0" indent="0" eaLnBrk="1" hangingPunct="1">
              <a:lnSpc>
                <a:spcPct val="100000"/>
              </a:lnSpc>
              <a:spcBef>
                <a:spcPct val="0"/>
              </a:spcBef>
              <a:buNone/>
            </a:pPr>
            <a:r>
              <a:rPr lang="fr-FR" altLang="fr-FR" sz="2000">
                <a:latin typeface="Arial" panose="020B0604020202020204" pitchFamily="34" charset="0"/>
              </a:rPr>
              <a:t>    420 000 personnes en meurent.</a:t>
            </a:r>
          </a:p>
        </p:txBody>
      </p:sp>
      <p:sp>
        <p:nvSpPr>
          <p:cNvPr id="29702" name="Rectangle 6">
            <a:extLst>
              <a:ext uri="{FF2B5EF4-FFF2-40B4-BE49-F238E27FC236}">
                <a16:creationId xmlns:a16="http://schemas.microsoft.com/office/drawing/2014/main" id="{513BD907-4539-4FEA-880A-BE33CC36BFC6}"/>
              </a:ext>
            </a:extLst>
          </p:cNvPr>
          <p:cNvSpPr>
            <a:spLocks noChangeArrowheads="1"/>
          </p:cNvSpPr>
          <p:nvPr/>
        </p:nvSpPr>
        <p:spPr bwMode="auto">
          <a:xfrm>
            <a:off x="764531" y="2789223"/>
            <a:ext cx="9708207" cy="2282676"/>
          </a:xfrm>
          <a:prstGeom prst="rect">
            <a:avLst/>
          </a:prstGeom>
          <a:noFill/>
          <a:ln>
            <a:noFill/>
          </a:ln>
        </p:spPr>
        <p:txBody>
          <a:bodyPr wrap="square">
            <a:spAutoFit/>
          </a:bodyPr>
          <a:lstStyle>
            <a:lvl1pPr defTabSz="142875">
              <a:defRPr sz="900">
                <a:solidFill>
                  <a:schemeClr val="tx1"/>
                </a:solidFill>
                <a:latin typeface="Microsoft Sans Serif" pitchFamily="34" charset="0"/>
              </a:defRPr>
            </a:lvl1pPr>
            <a:lvl2pPr marL="742950" indent="-285750" defTabSz="142875">
              <a:defRPr sz="900">
                <a:solidFill>
                  <a:schemeClr val="tx1"/>
                </a:solidFill>
                <a:latin typeface="Microsoft Sans Serif" pitchFamily="34" charset="0"/>
              </a:defRPr>
            </a:lvl2pPr>
            <a:lvl3pPr marL="1143000" indent="-228600" defTabSz="142875">
              <a:defRPr sz="900">
                <a:solidFill>
                  <a:schemeClr val="tx1"/>
                </a:solidFill>
                <a:latin typeface="Microsoft Sans Serif" pitchFamily="34" charset="0"/>
              </a:defRPr>
            </a:lvl3pPr>
            <a:lvl4pPr marL="1600200" indent="-228600" defTabSz="142875">
              <a:defRPr sz="900">
                <a:solidFill>
                  <a:schemeClr val="tx1"/>
                </a:solidFill>
                <a:latin typeface="Microsoft Sans Serif" pitchFamily="34" charset="0"/>
              </a:defRPr>
            </a:lvl4pPr>
            <a:lvl5pPr marL="2057400" indent="-228600" defTabSz="142875">
              <a:defRPr sz="900">
                <a:solidFill>
                  <a:schemeClr val="tx1"/>
                </a:solidFill>
                <a:latin typeface="Microsoft Sans Serif" pitchFamily="34" charset="0"/>
              </a:defRPr>
            </a:lvl5pPr>
            <a:lvl6pPr marL="2514600" indent="-228600" defTabSz="142875" fontAlgn="base">
              <a:spcBef>
                <a:spcPct val="0"/>
              </a:spcBef>
              <a:spcAft>
                <a:spcPct val="0"/>
              </a:spcAft>
              <a:defRPr sz="900">
                <a:solidFill>
                  <a:schemeClr val="tx1"/>
                </a:solidFill>
                <a:latin typeface="Microsoft Sans Serif" pitchFamily="34" charset="0"/>
              </a:defRPr>
            </a:lvl6pPr>
            <a:lvl7pPr marL="2971800" indent="-228600" defTabSz="142875" fontAlgn="base">
              <a:spcBef>
                <a:spcPct val="0"/>
              </a:spcBef>
              <a:spcAft>
                <a:spcPct val="0"/>
              </a:spcAft>
              <a:defRPr sz="900">
                <a:solidFill>
                  <a:schemeClr val="tx1"/>
                </a:solidFill>
                <a:latin typeface="Microsoft Sans Serif" pitchFamily="34" charset="0"/>
              </a:defRPr>
            </a:lvl7pPr>
            <a:lvl8pPr marL="3429000" indent="-228600" defTabSz="142875" fontAlgn="base">
              <a:spcBef>
                <a:spcPct val="0"/>
              </a:spcBef>
              <a:spcAft>
                <a:spcPct val="0"/>
              </a:spcAft>
              <a:defRPr sz="900">
                <a:solidFill>
                  <a:schemeClr val="tx1"/>
                </a:solidFill>
                <a:latin typeface="Microsoft Sans Serif" pitchFamily="34" charset="0"/>
              </a:defRPr>
            </a:lvl8pPr>
            <a:lvl9pPr marL="3886200" indent="-228600" defTabSz="142875" fontAlgn="base">
              <a:spcBef>
                <a:spcPct val="0"/>
              </a:spcBef>
              <a:spcAft>
                <a:spcPct val="0"/>
              </a:spcAft>
              <a:defRPr sz="900">
                <a:solidFill>
                  <a:schemeClr val="tx1"/>
                </a:solidFill>
                <a:latin typeface="Microsoft Sans Serif" pitchFamily="34" charset="0"/>
              </a:defRPr>
            </a:lvl9pPr>
          </a:lstStyle>
          <a:p>
            <a:pPr marL="342900" indent="-342900">
              <a:spcAft>
                <a:spcPts val="1000"/>
              </a:spcAft>
              <a:buFont typeface="Arial" panose="020B0604020202020204" pitchFamily="34" charset="0"/>
              <a:buChar char="•"/>
              <a:defRPr/>
            </a:pPr>
            <a:r>
              <a:rPr lang="fr-FR" altLang="fr-FR" sz="2000" dirty="0">
                <a:latin typeface="Arial" panose="020B0604020202020204" pitchFamily="34" charset="0"/>
              </a:rPr>
              <a:t>Pour la plupart des gens, ce n’est pas grave et on guérit en </a:t>
            </a:r>
            <a:r>
              <a:rPr lang="fr-FR" altLang="fr-FR" sz="2000">
                <a:latin typeface="Arial" panose="020B0604020202020204" pitchFamily="34" charset="0"/>
              </a:rPr>
              <a:t>une semaine.</a:t>
            </a:r>
            <a:endParaRPr lang="fr-FR" altLang="fr-FR" sz="2000" dirty="0">
              <a:latin typeface="Arial" panose="020B0604020202020204" pitchFamily="34" charset="0"/>
            </a:endParaRPr>
          </a:p>
          <a:p>
            <a:pPr marL="342900" indent="-342900">
              <a:buFont typeface="Arial" panose="020B0604020202020204" pitchFamily="34" charset="0"/>
              <a:buChar char="•"/>
              <a:defRPr/>
            </a:pPr>
            <a:r>
              <a:rPr lang="fr-FR" altLang="fr-FR" sz="2000" dirty="0">
                <a:latin typeface="Arial" panose="020B0604020202020204" pitchFamily="34" charset="0"/>
              </a:rPr>
              <a:t>L’infection peut être grave chez les personnes dont le système immunitaire est affaibli, chez les personnes âgées de plus de 65 ans ou chez les jeunes enfants (de moins de 5 ans).</a:t>
            </a:r>
          </a:p>
          <a:p>
            <a:pPr marL="342900" indent="-342900">
              <a:buFont typeface="Arial" panose="020B0604020202020204" pitchFamily="34" charset="0"/>
              <a:buChar char="•"/>
              <a:defRPr/>
            </a:pPr>
            <a:endParaRPr lang="fr-FR" altLang="fr-FR" sz="1100" dirty="0">
              <a:latin typeface="Arial" panose="020B0604020202020204" pitchFamily="34" charset="0"/>
            </a:endParaRPr>
          </a:p>
          <a:p>
            <a:pPr eaLnBrk="1" hangingPunct="1">
              <a:defRPr/>
            </a:pPr>
            <a:r>
              <a:rPr lang="fr-FR" altLang="fr-FR" sz="2000" b="1" u="sng" dirty="0">
                <a:latin typeface="Arial" panose="020B0604020202020204" pitchFamily="34" charset="0"/>
              </a:rPr>
              <a:t>Quels sont les symptômes d’une infection d’origine alimentaire ? </a:t>
            </a:r>
          </a:p>
          <a:p>
            <a:pPr eaLnBrk="1" hangingPunct="1">
              <a:defRPr/>
            </a:pPr>
            <a:r>
              <a:rPr lang="fr-FR" altLang="fr-FR" sz="2000" b="1" u="sng" dirty="0">
                <a:latin typeface="Arial" panose="020B0604020202020204" pitchFamily="34" charset="0"/>
              </a:rPr>
              <a:t>Quel </a:t>
            </a:r>
            <a:r>
              <a:rPr lang="fr-FR" altLang="fr-FR" sz="2000" b="1" u="sng">
                <a:latin typeface="Arial" panose="020B0604020202020204" pitchFamily="34" charset="0"/>
              </a:rPr>
              <a:t>est la </a:t>
            </a:r>
            <a:r>
              <a:rPr lang="fr-FR" altLang="fr-FR" sz="2000" b="1" u="sng" dirty="0">
                <a:latin typeface="Arial" panose="020B0604020202020204" pitchFamily="34" charset="0"/>
              </a:rPr>
              <a:t>durée des symptômes ?</a:t>
            </a:r>
          </a:p>
        </p:txBody>
      </p:sp>
      <p:sp>
        <p:nvSpPr>
          <p:cNvPr id="4" name="Rectangle 3">
            <a:extLst>
              <a:ext uri="{FF2B5EF4-FFF2-40B4-BE49-F238E27FC236}">
                <a16:creationId xmlns:a16="http://schemas.microsoft.com/office/drawing/2014/main" id="{AA414A24-7F44-4F8E-B94E-52B80ABEF973}"/>
              </a:ext>
            </a:extLst>
          </p:cNvPr>
          <p:cNvSpPr/>
          <p:nvPr/>
        </p:nvSpPr>
        <p:spPr>
          <a:xfrm>
            <a:off x="1633539" y="5106276"/>
            <a:ext cx="3946525" cy="14779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lvl="1">
              <a:defRPr/>
            </a:pPr>
            <a:r>
              <a:rPr lang="fr-FR" dirty="0">
                <a:solidFill>
                  <a:schemeClr val="tx1"/>
                </a:solidFill>
                <a:latin typeface="Arial" panose="020B0604020202020204" pitchFamily="34" charset="0"/>
                <a:cs typeface="Arial" panose="020B0604020202020204" pitchFamily="34" charset="0"/>
              </a:rPr>
              <a:t>Symptômes courants :</a:t>
            </a:r>
          </a:p>
          <a:p>
            <a:pPr marL="800100" lvl="2" indent="-342900">
              <a:buFont typeface="Arial" panose="020B0604020202020204" pitchFamily="34" charset="0"/>
              <a:buChar char="•"/>
              <a:defRPr/>
            </a:pPr>
            <a:r>
              <a:rPr lang="fr-FR" dirty="0">
                <a:solidFill>
                  <a:schemeClr val="tx1"/>
                </a:solidFill>
                <a:latin typeface="Arial" panose="020B0604020202020204" pitchFamily="34" charset="0"/>
                <a:cs typeface="Arial" panose="020B0604020202020204" pitchFamily="34" charset="0"/>
              </a:rPr>
              <a:t>Vomissements</a:t>
            </a:r>
          </a:p>
          <a:p>
            <a:pPr marL="800100" lvl="2" indent="-342900">
              <a:buFont typeface="Arial" panose="020B0604020202020204" pitchFamily="34" charset="0"/>
              <a:buChar char="•"/>
              <a:defRPr/>
            </a:pPr>
            <a:r>
              <a:rPr lang="fr-FR" dirty="0">
                <a:solidFill>
                  <a:schemeClr val="tx1"/>
                </a:solidFill>
                <a:latin typeface="Arial" panose="020B0604020202020204" pitchFamily="34" charset="0"/>
                <a:cs typeface="Arial" panose="020B0604020202020204" pitchFamily="34" charset="0"/>
              </a:rPr>
              <a:t>Crampes d’estomac</a:t>
            </a:r>
          </a:p>
          <a:p>
            <a:pPr marL="800100" lvl="2" indent="-342900">
              <a:buFont typeface="Arial" panose="020B0604020202020204" pitchFamily="34" charset="0"/>
              <a:buChar char="•"/>
              <a:defRPr/>
            </a:pPr>
            <a:r>
              <a:rPr lang="fr-FR" dirty="0">
                <a:solidFill>
                  <a:schemeClr val="tx1"/>
                </a:solidFill>
                <a:latin typeface="Arial" panose="020B0604020202020204" pitchFamily="34" charset="0"/>
                <a:cs typeface="Arial" panose="020B0604020202020204" pitchFamily="34" charset="0"/>
              </a:rPr>
              <a:t>Diarrhée </a:t>
            </a:r>
          </a:p>
          <a:p>
            <a:pPr marL="800100" lvl="2" indent="-342900">
              <a:buFont typeface="Arial" panose="020B0604020202020204" pitchFamily="34" charset="0"/>
              <a:buChar char="•"/>
              <a:defRPr/>
            </a:pPr>
            <a:r>
              <a:rPr lang="fr-FR" dirty="0">
                <a:solidFill>
                  <a:schemeClr val="tx1"/>
                </a:solidFill>
                <a:latin typeface="Arial" panose="020B0604020202020204" pitchFamily="34" charset="0"/>
                <a:cs typeface="Arial" panose="020B0604020202020204" pitchFamily="34" charset="0"/>
              </a:rPr>
              <a:t>Fièvre</a:t>
            </a:r>
          </a:p>
        </p:txBody>
      </p:sp>
      <p:sp>
        <p:nvSpPr>
          <p:cNvPr id="5" name="Rectangle 4">
            <a:extLst>
              <a:ext uri="{FF2B5EF4-FFF2-40B4-BE49-F238E27FC236}">
                <a16:creationId xmlns:a16="http://schemas.microsoft.com/office/drawing/2014/main" id="{A059705C-C5C4-42FC-AB35-992F4D919D3C}"/>
              </a:ext>
            </a:extLst>
          </p:cNvPr>
          <p:cNvSpPr/>
          <p:nvPr/>
        </p:nvSpPr>
        <p:spPr>
          <a:xfrm>
            <a:off x="5821363" y="5111002"/>
            <a:ext cx="4651375" cy="14779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514350" lvl="1" indent="-285750">
              <a:buFont typeface="Arial" panose="020B0604020202020204" pitchFamily="34" charset="0"/>
              <a:buChar char="•"/>
              <a:defRPr/>
            </a:pPr>
            <a:r>
              <a:rPr lang="fr-FR" dirty="0">
                <a:solidFill>
                  <a:schemeClr val="tx1"/>
                </a:solidFill>
                <a:latin typeface="Arial" panose="020B0604020202020204" pitchFamily="34" charset="0"/>
                <a:cs typeface="Arial" panose="020B0604020202020204" pitchFamily="34" charset="0"/>
              </a:rPr>
              <a:t>Les symptômes durent habituellement de quelques heures à quelques jours</a:t>
            </a:r>
          </a:p>
          <a:p>
            <a:pPr marL="514350" lvl="1" indent="-285750">
              <a:buFont typeface="Arial" panose="020B0604020202020204" pitchFamily="34" charset="0"/>
              <a:buChar char="•"/>
              <a:defRPr/>
            </a:pPr>
            <a:r>
              <a:rPr lang="fr-FR" dirty="0">
                <a:solidFill>
                  <a:schemeClr val="tx1"/>
                </a:solidFill>
                <a:latin typeface="Arial" panose="020B0604020202020204" pitchFamily="34" charset="0"/>
                <a:cs typeface="Arial" panose="020B0604020202020204" pitchFamily="34" charset="0"/>
              </a:rPr>
              <a:t>Dans certains cas, ils peuvent durer plus d’une semaine selon la cause</a:t>
            </a:r>
          </a:p>
          <a:p>
            <a:pPr marL="514350" lvl="1" indent="-285750">
              <a:buFont typeface="Arial" panose="020B0604020202020204" pitchFamily="34" charset="0"/>
              <a:buChar char="•"/>
              <a:defRPr/>
            </a:pPr>
            <a:endParaRPr lang="fr-FR" dirty="0">
              <a:solidFill>
                <a:schemeClr val="tx1"/>
              </a:solidFill>
              <a:latin typeface="Arial" panose="020B0604020202020204" pitchFamily="34" charset="0"/>
              <a:cs typeface="Arial" panose="020B0604020202020204" pitchFamily="34" charset="0"/>
            </a:endParaRPr>
          </a:p>
        </p:txBody>
      </p:sp>
      <p:pic>
        <p:nvPicPr>
          <p:cNvPr id="30725" name="Picture 2">
            <a:extLst>
              <a:ext uri="{FF2B5EF4-FFF2-40B4-BE49-F238E27FC236}">
                <a16:creationId xmlns:a16="http://schemas.microsoft.com/office/drawing/2014/main" id="{E28B6371-67F1-4BAD-9D41-224BD2E502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05" t="-2" r="310" b="11771"/>
          <a:stretch>
            <a:fillRect/>
          </a:stretch>
        </p:blipFill>
        <p:spPr bwMode="auto">
          <a:xfrm>
            <a:off x="7285038" y="841375"/>
            <a:ext cx="33829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FEB1-AE84-438C-A45E-01E963F2B77B}"/>
              </a:ext>
            </a:extLst>
          </p:cNvPr>
          <p:cNvSpPr>
            <a:spLocks noGrp="1"/>
          </p:cNvSpPr>
          <p:nvPr>
            <p:ph type="title"/>
          </p:nvPr>
        </p:nvSpPr>
        <p:spPr>
          <a:xfrm>
            <a:off x="600556" y="88730"/>
            <a:ext cx="10515600" cy="900973"/>
          </a:xfrm>
        </p:spPr>
        <p:txBody>
          <a:bodyPr>
            <a:normAutofit/>
          </a:bodyPr>
          <a:lstStyle/>
          <a:p>
            <a:pPr defTabSz="685835">
              <a:defRPr/>
            </a:pPr>
            <a:r>
              <a:rPr lang="en-US" sz="4501" b="1">
                <a:solidFill>
                  <a:srgbClr val="674B69"/>
                </a:solidFill>
                <a:latin typeface="Arial" panose="020B0604020202020204" pitchFamily="34" charset="0"/>
                <a:cs typeface="Arial" panose="020B0604020202020204" pitchFamily="34" charset="0"/>
              </a:rPr>
              <a:t>Microbes</a:t>
            </a:r>
            <a:endParaRPr lang="en-GB" sz="4501" b="1" dirty="0">
              <a:solidFill>
                <a:srgbClr val="674B69"/>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DBB96403-286B-469A-BB01-7F19EE14EA7E}"/>
              </a:ext>
              <a:ext uri="{C183D7F6-B498-43B3-948B-1728B52AA6E4}">
                <adec:decorative xmlns:adec="http://schemas.microsoft.com/office/drawing/2017/decorative" val="1"/>
              </a:ext>
            </a:extLst>
          </p:cNvPr>
          <p:cNvPicPr>
            <a:picLocks noChangeAspect="1" noChangeArrowheads="1"/>
          </p:cNvPicPr>
          <p:nvPr/>
        </p:nvPicPr>
        <p:blipFill rotWithShape="1">
          <a:blip r:embed="rId3"/>
          <a:srcRect l="28545" r="16221" b="-1"/>
          <a:stretch/>
        </p:blipFill>
        <p:spPr bwMode="auto">
          <a:xfrm>
            <a:off x="9133148" y="0"/>
            <a:ext cx="3069703" cy="44461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31748" name="Content Placeholder 2">
            <a:extLst>
              <a:ext uri="{FF2B5EF4-FFF2-40B4-BE49-F238E27FC236}">
                <a16:creationId xmlns:a16="http://schemas.microsoft.com/office/drawing/2014/main" id="{C4F1C7EB-13D1-42BB-A75C-E1FF9F749331}"/>
              </a:ext>
            </a:extLst>
          </p:cNvPr>
          <p:cNvSpPr>
            <a:spLocks noGrp="1"/>
          </p:cNvSpPr>
          <p:nvPr>
            <p:ph idx="1"/>
          </p:nvPr>
        </p:nvSpPr>
        <p:spPr>
          <a:xfrm>
            <a:off x="600556" y="928804"/>
            <a:ext cx="8108729" cy="2763838"/>
          </a:xfrm>
        </p:spPr>
        <p:txBody>
          <a:bodyPr vert="horz" lIns="91440" tIns="45720" rIns="91440" bIns="45720" rtlCol="0">
            <a:normAutofit/>
          </a:bodyPr>
          <a:lstStyle/>
          <a:p>
            <a:pPr eaLnBrk="1" hangingPunct="1">
              <a:spcAft>
                <a:spcPts val="1000"/>
              </a:spcAft>
            </a:pPr>
            <a:r>
              <a:rPr lang="en-US" altLang="en-US" sz="2200">
                <a:latin typeface="Arial" panose="020B0604020202020204" pitchFamily="34" charset="0"/>
                <a:cs typeface="Arial" panose="020B0604020202020204" pitchFamily="34" charset="0"/>
              </a:rPr>
              <a:t> </a:t>
            </a:r>
            <a:r>
              <a:rPr lang="fr-FR" altLang="en-US" sz="2000">
                <a:latin typeface="Arial" panose="020B0604020202020204" pitchFamily="34" charset="0"/>
                <a:cs typeface="Arial" panose="020B0604020202020204" pitchFamily="34" charset="0"/>
              </a:rPr>
              <a:t>Les microbes sont des organismes unicellulaires, trop petits pour être vus à l’œil nu.</a:t>
            </a:r>
          </a:p>
          <a:p>
            <a:pPr eaLnBrk="1" hangingPunct="1"/>
            <a:r>
              <a:rPr lang="fr-FR" altLang="en-US" sz="2000">
                <a:latin typeface="Arial" panose="020B0604020202020204" pitchFamily="34" charset="0"/>
                <a:cs typeface="Arial" panose="020B0604020202020204" pitchFamily="34" charset="0"/>
              </a:rPr>
              <a:t> Il existe différents types de microbes :</a:t>
            </a:r>
          </a:p>
          <a:p>
            <a:pPr marL="876300" lvl="1" indent="-457200">
              <a:buFont typeface="Georgia" panose="02040502050405020303" pitchFamily="18" charset="0"/>
              <a:buAutoNum type="arabicPeriod"/>
            </a:pPr>
            <a:r>
              <a:rPr lang="fr-FR" altLang="en-US" sz="2000">
                <a:latin typeface="Arial" panose="020B0604020202020204" pitchFamily="34" charset="0"/>
                <a:cs typeface="Arial" panose="020B0604020202020204" pitchFamily="34" charset="0"/>
              </a:rPr>
              <a:t>Bactéries</a:t>
            </a:r>
          </a:p>
          <a:p>
            <a:pPr marL="876300" lvl="1" indent="-457200">
              <a:buFont typeface="Georgia" panose="02040502050405020303" pitchFamily="18" charset="0"/>
              <a:buAutoNum type="arabicPeriod"/>
            </a:pPr>
            <a:r>
              <a:rPr lang="fr-FR" altLang="en-US" sz="2000">
                <a:latin typeface="Arial" panose="020B0604020202020204" pitchFamily="34" charset="0"/>
                <a:cs typeface="Arial" panose="020B0604020202020204" pitchFamily="34" charset="0"/>
              </a:rPr>
              <a:t>Virus </a:t>
            </a:r>
          </a:p>
          <a:p>
            <a:pPr marL="876300" lvl="1" indent="-457200">
              <a:buFont typeface="Georgia" panose="02040502050405020303" pitchFamily="18" charset="0"/>
              <a:buAutoNum type="arabicPeriod"/>
            </a:pPr>
            <a:r>
              <a:rPr lang="fr-FR" altLang="en-US" sz="2000">
                <a:latin typeface="Arial" panose="020B0604020202020204" pitchFamily="34" charset="0"/>
                <a:cs typeface="Arial" panose="020B0604020202020204" pitchFamily="34" charset="0"/>
              </a:rPr>
              <a:t>Certains champignons</a:t>
            </a:r>
          </a:p>
          <a:p>
            <a:pPr marL="876300" lvl="1" indent="-457200">
              <a:buFont typeface="Georgia" panose="02040502050405020303" pitchFamily="18" charset="0"/>
              <a:buAutoNum type="arabicPeriod"/>
            </a:pPr>
            <a:r>
              <a:rPr lang="fr-FR" altLang="en-US" sz="2000">
                <a:latin typeface="Arial" panose="020B0604020202020204" pitchFamily="34" charset="0"/>
                <a:cs typeface="Arial" panose="020B0604020202020204" pitchFamily="34" charset="0"/>
              </a:rPr>
              <a:t>Certains protozoaires / parasites</a:t>
            </a:r>
          </a:p>
        </p:txBody>
      </p:sp>
      <p:sp>
        <p:nvSpPr>
          <p:cNvPr id="31749" name="Rectangle 7">
            <a:extLst>
              <a:ext uri="{FF2B5EF4-FFF2-40B4-BE49-F238E27FC236}">
                <a16:creationId xmlns:a16="http://schemas.microsoft.com/office/drawing/2014/main" id="{3B248129-F41D-4BDD-BEDC-CFFC50390FE6}"/>
              </a:ext>
            </a:extLst>
          </p:cNvPr>
          <p:cNvSpPr>
            <a:spLocks noChangeArrowheads="1"/>
          </p:cNvSpPr>
          <p:nvPr/>
        </p:nvSpPr>
        <p:spPr bwMode="auto">
          <a:xfrm>
            <a:off x="600556" y="3542037"/>
            <a:ext cx="9088438" cy="2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spcAft>
                <a:spcPts val="1000"/>
              </a:spcAft>
            </a:pPr>
            <a:r>
              <a:rPr lang="fr-FR" altLang="en-US" sz="2000">
                <a:latin typeface="Arial" panose="020B0604020202020204" pitchFamily="34" charset="0"/>
              </a:rPr>
              <a:t>Les microbes sont partout, y compris dans nos aliments.</a:t>
            </a:r>
          </a:p>
          <a:p>
            <a:pPr eaLnBrk="1" hangingPunct="1">
              <a:lnSpc>
                <a:spcPct val="100000"/>
              </a:lnSpc>
              <a:spcBef>
                <a:spcPct val="0"/>
              </a:spcBef>
              <a:spcAft>
                <a:spcPts val="1000"/>
              </a:spcAft>
            </a:pPr>
            <a:r>
              <a:rPr lang="fr-FR" altLang="en-US" sz="2000">
                <a:latin typeface="Arial" panose="020B0604020202020204" pitchFamily="34" charset="0"/>
              </a:rPr>
              <a:t>La plupart des microbes sont inoffensifs voire même bénéfiques.</a:t>
            </a:r>
          </a:p>
          <a:p>
            <a:pPr eaLnBrk="1" hangingPunct="1">
              <a:lnSpc>
                <a:spcPct val="100000"/>
              </a:lnSpc>
              <a:spcBef>
                <a:spcPct val="0"/>
              </a:spcBef>
              <a:spcAft>
                <a:spcPts val="1000"/>
              </a:spcAft>
            </a:pPr>
            <a:r>
              <a:rPr lang="fr-FR" altLang="en-US" sz="2000">
                <a:latin typeface="Arial" panose="020B0604020202020204" pitchFamily="34" charset="0"/>
              </a:rPr>
              <a:t>Quand les microbes nous rendent malades, ils sont dits </a:t>
            </a:r>
            <a:r>
              <a:rPr lang="fr-FR" altLang="en-US" sz="2000" b="1" u="sng">
                <a:latin typeface="Arial" panose="020B0604020202020204" pitchFamily="34" charset="0"/>
              </a:rPr>
              <a:t>« pathogènes »</a:t>
            </a:r>
            <a:r>
              <a:rPr lang="fr-FR" altLang="en-US" sz="2000">
                <a:latin typeface="Arial" panose="020B0604020202020204" pitchFamily="34" charset="0"/>
              </a:rPr>
              <a:t>.</a:t>
            </a:r>
          </a:p>
          <a:p>
            <a:pPr eaLnBrk="1" hangingPunct="1">
              <a:lnSpc>
                <a:spcPct val="100000"/>
              </a:lnSpc>
              <a:spcBef>
                <a:spcPct val="0"/>
              </a:spcBef>
              <a:spcAft>
                <a:spcPts val="1000"/>
              </a:spcAft>
            </a:pPr>
            <a:r>
              <a:rPr lang="fr-FR" altLang="en-US" sz="2000">
                <a:latin typeface="Arial" panose="020B0604020202020204" pitchFamily="34" charset="0"/>
              </a:rPr>
              <a:t>On estime qu’il existe près de 200 microbes pathogènes pouvant être transmis par les aliments !</a:t>
            </a:r>
          </a:p>
          <a:p>
            <a:pPr eaLnBrk="1" hangingPunct="1">
              <a:lnSpc>
                <a:spcPct val="100000"/>
              </a:lnSpc>
              <a:spcBef>
                <a:spcPct val="0"/>
              </a:spcBef>
              <a:spcAft>
                <a:spcPts val="1000"/>
              </a:spcAft>
            </a:pPr>
            <a:r>
              <a:rPr lang="fr-FR" altLang="en-US" sz="2000" b="1" u="sng">
                <a:latin typeface="Arial" panose="020B0604020202020204" pitchFamily="34" charset="0"/>
              </a:rPr>
              <a:t>Maintenant jouons à un jeu d’appariement rapide pour réviser sur les microbes.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3A10-48A4-42BB-900C-FEAD11DEE6C4}"/>
              </a:ext>
            </a:extLst>
          </p:cNvPr>
          <p:cNvSpPr>
            <a:spLocks noGrp="1"/>
          </p:cNvSpPr>
          <p:nvPr>
            <p:ph type="title"/>
          </p:nvPr>
        </p:nvSpPr>
        <p:spPr>
          <a:xfrm>
            <a:off x="606552" y="-1320007"/>
            <a:ext cx="10515600" cy="132556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Bactéries &amp; </a:t>
            </a:r>
            <a:r>
              <a:rPr lang="en-GB" sz="4400" kern="1200" dirty="0">
                <a:solidFill>
                  <a:schemeClr val="tx1"/>
                </a:solidFill>
                <a:effectLst/>
                <a:latin typeface="+mj-lt"/>
                <a:ea typeface="+mj-ea"/>
                <a:cs typeface="+mj-cs"/>
              </a:rPr>
              <a:t>Champignons</a:t>
            </a:r>
            <a:endParaRPr lang="en-GB" dirty="0"/>
          </a:p>
        </p:txBody>
      </p:sp>
      <p:sp>
        <p:nvSpPr>
          <p:cNvPr id="4" name="Rectangle 3">
            <a:extLst>
              <a:ext uri="{FF2B5EF4-FFF2-40B4-BE49-F238E27FC236}">
                <a16:creationId xmlns:a16="http://schemas.microsoft.com/office/drawing/2014/main" id="{2E345B1F-5B45-4A61-A61A-3B336E067C03}"/>
              </a:ext>
            </a:extLst>
          </p:cNvPr>
          <p:cNvSpPr/>
          <p:nvPr/>
        </p:nvSpPr>
        <p:spPr>
          <a:xfrm>
            <a:off x="294042" y="109538"/>
            <a:ext cx="5701947" cy="5397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lnSpc>
                <a:spcPct val="107000"/>
              </a:lnSpc>
              <a:spcAft>
                <a:spcPts val="800"/>
              </a:spcAft>
              <a:defRPr/>
            </a:pPr>
            <a:r>
              <a:rPr lang="fr-FR" sz="3600" dirty="0">
                <a:latin typeface="Arial" panose="020B0604020202020204" pitchFamily="34" charset="0"/>
                <a:ea typeface="Calibri" panose="020F0502020204030204" pitchFamily="34" charset="0"/>
                <a:cs typeface="Arial" panose="020B0604020202020204" pitchFamily="34" charset="0"/>
              </a:rPr>
              <a:t>Bactéries</a:t>
            </a:r>
            <a:endParaRPr lang="fr-FR" sz="11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23CED877-B110-48EE-B85F-5EB90487D922}"/>
              </a:ext>
            </a:extLst>
          </p:cNvPr>
          <p:cNvGraphicFramePr>
            <a:graphicFrameLocks noGrp="1"/>
          </p:cNvGraphicFramePr>
          <p:nvPr>
            <p:extLst>
              <p:ext uri="{D42A27DB-BD31-4B8C-83A1-F6EECF244321}">
                <p14:modId xmlns:p14="http://schemas.microsoft.com/office/powerpoint/2010/main" val="2541502315"/>
              </p:ext>
            </p:extLst>
          </p:nvPr>
        </p:nvGraphicFramePr>
        <p:xfrm>
          <a:off x="294042" y="850902"/>
          <a:ext cx="5701948" cy="5191013"/>
        </p:xfrm>
        <a:graphic>
          <a:graphicData uri="http://schemas.openxmlformats.org/drawingml/2006/table">
            <a:tbl>
              <a:tblPr firstRow="1" firstCol="1" bandRow="1">
                <a:tableStyleId>{5C22544A-7EE6-4342-B048-85BDC9FD1C3A}</a:tableStyleId>
              </a:tblPr>
              <a:tblGrid>
                <a:gridCol w="5701948">
                  <a:extLst>
                    <a:ext uri="{9D8B030D-6E8A-4147-A177-3AD203B41FA5}">
                      <a16:colId xmlns:a16="http://schemas.microsoft.com/office/drawing/2014/main" val="20000"/>
                    </a:ext>
                  </a:extLst>
                </a:gridCol>
              </a:tblGrid>
              <a:tr h="975670">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Elles peuvent être pathogènes (provoquer des infections) ou bénéfiques (utilisation dans l’industrie agro-alimentaire, flore </a:t>
                      </a:r>
                      <a:r>
                        <a:rPr lang="fr-FR" sz="1400" b="0" noProof="0">
                          <a:solidFill>
                            <a:schemeClr val="tx1"/>
                          </a:solidFill>
                          <a:effectLst/>
                          <a:latin typeface="Arial" panose="020B0604020202020204" pitchFamily="34" charset="0"/>
                          <a:cs typeface="Arial" panose="020B0604020202020204" pitchFamily="34" charset="0"/>
                        </a:rPr>
                        <a:t>intestinale).</a:t>
                      </a: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endParaRPr lang="fr-FR" sz="1400" b="0" i="1" noProof="0" dirty="0">
                        <a:solidFill>
                          <a:srgbClr val="FF0000"/>
                        </a:solidFill>
                        <a:effectLst/>
                        <a:latin typeface="Arial" panose="020B060402020202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75670">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Elles se multiplient dans les milieux humides et nutritifs (sucre, matières grasses, protéines), par exemple dans les aliments, les égouts, les plaies.</a:t>
                      </a:r>
                    </a:p>
                    <a:p>
                      <a:pPr>
                        <a:lnSpc>
                          <a:spcPct val="107000"/>
                        </a:lnSpc>
                        <a:spcAft>
                          <a:spcPts val="0"/>
                        </a:spcAft>
                        <a:tabLst>
                          <a:tab pos="1412875" algn="l"/>
                        </a:tabLst>
                      </a:pPr>
                      <a:endParaRPr lang="fr-FR" sz="1400" b="0" strike="sngStrike" noProof="0" dirty="0">
                        <a:solidFill>
                          <a:schemeClr val="tx1"/>
                        </a:solidFill>
                        <a:effectLst/>
                        <a:latin typeface="Arial" panose="020B060402020202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67666">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Elles se propagent directement d’une personne à l’autre ou par l’intermédiaire des aliments, de l’eau, de la terre et du sang. </a:t>
                      </a: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La plupart sont détruites par les hautes températures et la cuisson. </a:t>
                      </a: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La plupart ne sont pas détruites par la congélation, mais les basses températures peuvent freiner leur multiplication.</a:t>
                      </a:r>
                    </a:p>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3669">
                <a:tc>
                  <a:txBody>
                    <a:bodyPr/>
                    <a:lstStyle/>
                    <a:p>
                      <a:pPr>
                        <a:lnSpc>
                          <a:spcPct val="107000"/>
                        </a:lnSpc>
                        <a:spcAft>
                          <a:spcPts val="0"/>
                        </a:spcAft>
                        <a:tabLst>
                          <a:tab pos="1412875" algn="l"/>
                        </a:tabLst>
                      </a:pPr>
                      <a:endParaRPr lang="fr-FR" sz="1400" b="0" i="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i="0" noProof="0" dirty="0">
                          <a:solidFill>
                            <a:schemeClr val="tx1"/>
                          </a:solidFill>
                          <a:effectLst/>
                          <a:latin typeface="Arial" panose="020B0604020202020204" pitchFamily="34" charset="0"/>
                          <a:cs typeface="Arial" panose="020B0604020202020204" pitchFamily="34" charset="0"/>
                        </a:rPr>
                        <a:t>Exemples: </a:t>
                      </a:r>
                      <a:r>
                        <a:rPr lang="fr-FR" sz="1400" b="0" i="1" noProof="0" dirty="0" err="1">
                          <a:solidFill>
                            <a:schemeClr val="tx1"/>
                          </a:solidFill>
                          <a:effectLst/>
                          <a:latin typeface="Arial" panose="020B0604020202020204" pitchFamily="34" charset="0"/>
                          <a:cs typeface="Arial" panose="020B0604020202020204" pitchFamily="34" charset="0"/>
                        </a:rPr>
                        <a:t>Campylobacter</a:t>
                      </a:r>
                      <a:r>
                        <a:rPr lang="fr-FR" sz="1400" b="0" noProof="0" dirty="0">
                          <a:solidFill>
                            <a:schemeClr val="tx1"/>
                          </a:solidFill>
                          <a:effectLst/>
                          <a:latin typeface="Arial" panose="020B0604020202020204" pitchFamily="34" charset="0"/>
                          <a:cs typeface="Arial" panose="020B0604020202020204" pitchFamily="34" charset="0"/>
                        </a:rPr>
                        <a:t>  et </a:t>
                      </a:r>
                      <a:r>
                        <a:rPr lang="fr-FR" sz="1400" b="0" i="1" noProof="0" dirty="0">
                          <a:solidFill>
                            <a:schemeClr val="tx1"/>
                          </a:solidFill>
                          <a:effectLst/>
                          <a:latin typeface="Arial" panose="020B0604020202020204" pitchFamily="34" charset="0"/>
                          <a:cs typeface="Arial" panose="020B0604020202020204" pitchFamily="34" charset="0"/>
                        </a:rPr>
                        <a:t>Salmonella</a:t>
                      </a:r>
                      <a:r>
                        <a:rPr lang="fr-FR" sz="1400" b="0" noProof="0" dirty="0">
                          <a:solidFill>
                            <a:schemeClr val="tx1"/>
                          </a:solidFill>
                          <a:effectLst/>
                          <a:latin typeface="Arial" panose="020B0604020202020204" pitchFamily="34" charset="0"/>
                          <a:cs typeface="Arial" panose="020B0604020202020204" pitchFamily="34" charset="0"/>
                        </a:rPr>
                        <a:t>  provoquent des infections d’origine alimentaire. Les bactéries lactiques sont utilisées pour produire le yaourt, la sauce au soja</a:t>
                      </a:r>
                      <a:r>
                        <a:rPr lang="fr-FR" sz="1400" b="0" baseline="0" noProof="0" dirty="0">
                          <a:solidFill>
                            <a:schemeClr val="tx1"/>
                          </a:solidFill>
                          <a:effectLst/>
                          <a:latin typeface="Arial" panose="020B0604020202020204" pitchFamily="34" charset="0"/>
                          <a:cs typeface="Arial" panose="020B0604020202020204" pitchFamily="34" charset="0"/>
                        </a:rPr>
                        <a:t> </a:t>
                      </a:r>
                      <a:r>
                        <a:rPr lang="fr-FR" sz="1400" b="0" noProof="0" dirty="0">
                          <a:solidFill>
                            <a:schemeClr val="tx1"/>
                          </a:solidFill>
                          <a:effectLst/>
                          <a:latin typeface="Arial" panose="020B0604020202020204" pitchFamily="34" charset="0"/>
                          <a:cs typeface="Arial" panose="020B0604020202020204" pitchFamily="34" charset="0"/>
                        </a:rPr>
                        <a:t>et le saucisson. </a:t>
                      </a:r>
                    </a:p>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69A636CD-5993-4939-B1C1-5EF7574AF412}"/>
              </a:ext>
            </a:extLst>
          </p:cNvPr>
          <p:cNvSpPr/>
          <p:nvPr/>
        </p:nvSpPr>
        <p:spPr>
          <a:xfrm>
            <a:off x="6196012" y="109538"/>
            <a:ext cx="5701945" cy="5397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lnSpc>
                <a:spcPct val="107000"/>
              </a:lnSpc>
              <a:spcAft>
                <a:spcPts val="800"/>
              </a:spcAft>
              <a:defRPr/>
            </a:pPr>
            <a:r>
              <a:rPr lang="en-GB" sz="3600" dirty="0">
                <a:latin typeface="Arial" panose="020B0604020202020204" pitchFamily="34" charset="0"/>
                <a:ea typeface="Calibri" panose="020F0502020204030204" pitchFamily="34" charset="0"/>
                <a:cs typeface="Arial" panose="020B0604020202020204" pitchFamily="34" charset="0"/>
              </a:rPr>
              <a:t>Champignons</a:t>
            </a:r>
            <a:endParaRPr lang="en-GB" sz="11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F5F256A0-F3A3-456D-99DB-C9A00A6E1BE8}"/>
              </a:ext>
            </a:extLst>
          </p:cNvPr>
          <p:cNvGraphicFramePr>
            <a:graphicFrameLocks noGrp="1"/>
          </p:cNvGraphicFramePr>
          <p:nvPr>
            <p:extLst>
              <p:ext uri="{D42A27DB-BD31-4B8C-83A1-F6EECF244321}">
                <p14:modId xmlns:p14="http://schemas.microsoft.com/office/powerpoint/2010/main" val="2004836413"/>
              </p:ext>
            </p:extLst>
          </p:nvPr>
        </p:nvGraphicFramePr>
        <p:xfrm>
          <a:off x="6161088" y="850902"/>
          <a:ext cx="5736870" cy="5611445"/>
        </p:xfrm>
        <a:graphic>
          <a:graphicData uri="http://schemas.openxmlformats.org/drawingml/2006/table">
            <a:tbl>
              <a:tblPr firstRow="1"/>
              <a:tblGrid>
                <a:gridCol w="5736870">
                  <a:extLst>
                    <a:ext uri="{9D8B030D-6E8A-4147-A177-3AD203B41FA5}">
                      <a16:colId xmlns:a16="http://schemas.microsoft.com/office/drawing/2014/main" val="20000"/>
                    </a:ext>
                  </a:extLst>
                </a:gridCol>
              </a:tblGrid>
              <a:tr h="1122159">
                <a:tc>
                  <a:txBody>
                    <a:bodyPr/>
                    <a:lstStyle>
                      <a:lvl1pPr defTabSz="685800">
                        <a:lnSpc>
                          <a:spcPct val="118000"/>
                        </a:lnSpc>
                        <a:spcBef>
                          <a:spcPts val="225"/>
                        </a:spcBef>
                        <a:buFont typeface="Arial" charset="0"/>
                        <a:tabLst>
                          <a:tab pos="1412875" algn="l"/>
                        </a:tabLst>
                        <a:defRPr sz="800">
                          <a:solidFill>
                            <a:schemeClr val="tx1"/>
                          </a:solidFill>
                          <a:latin typeface="Microsoft Sans Serif" pitchFamily="34" charset="0"/>
                        </a:defRPr>
                      </a:lvl1pPr>
                      <a:lvl2pPr marL="742950" indent="-285750" defTabSz="685800">
                        <a:lnSpc>
                          <a:spcPct val="118000"/>
                        </a:lnSpc>
                        <a:spcBef>
                          <a:spcPts val="375"/>
                        </a:spcBef>
                        <a:buFont typeface="Arial" charset="0"/>
                        <a:tabLst>
                          <a:tab pos="1412875" algn="l"/>
                        </a:tabLst>
                        <a:defRPr sz="600">
                          <a:solidFill>
                            <a:schemeClr val="tx1"/>
                          </a:solidFill>
                          <a:latin typeface="Microsoft Sans Serif" pitchFamily="34" charset="0"/>
                        </a:defRPr>
                      </a:lvl2pPr>
                      <a:lvl3pPr marL="1143000" indent="-228600" defTabSz="685800">
                        <a:lnSpc>
                          <a:spcPct val="118000"/>
                        </a:lnSpc>
                        <a:spcBef>
                          <a:spcPts val="375"/>
                        </a:spcBef>
                        <a:buFont typeface="Arial" charset="0"/>
                        <a:tabLst>
                          <a:tab pos="1412875" algn="l"/>
                        </a:tabLst>
                        <a:defRPr sz="600">
                          <a:solidFill>
                            <a:schemeClr val="tx1"/>
                          </a:solidFill>
                          <a:latin typeface="Microsoft Sans Serif" pitchFamily="34" charset="0"/>
                        </a:defRPr>
                      </a:lvl3pPr>
                      <a:lvl4pPr marL="1600200" indent="-228600" defTabSz="685800">
                        <a:lnSpc>
                          <a:spcPct val="118000"/>
                        </a:lnSpc>
                        <a:spcBef>
                          <a:spcPts val="375"/>
                        </a:spcBef>
                        <a:buFont typeface="Arial" charset="0"/>
                        <a:tabLst>
                          <a:tab pos="1412875" algn="l"/>
                        </a:tabLst>
                        <a:defRPr sz="600">
                          <a:solidFill>
                            <a:schemeClr val="tx1"/>
                          </a:solidFill>
                          <a:latin typeface="Microsoft Sans Serif" pitchFamily="34" charset="0"/>
                        </a:defRPr>
                      </a:lvl4pPr>
                      <a:lvl5pPr marL="2057400" indent="-228600" defTabSz="685800">
                        <a:lnSpc>
                          <a:spcPct val="118000"/>
                        </a:lnSpc>
                        <a:spcBef>
                          <a:spcPts val="375"/>
                        </a:spcBef>
                        <a:buFont typeface="Arial" charset="0"/>
                        <a:tabLst>
                          <a:tab pos="1412875" algn="l"/>
                        </a:tabLst>
                        <a:defRPr sz="600">
                          <a:solidFill>
                            <a:schemeClr val="tx1"/>
                          </a:solidFill>
                          <a:latin typeface="Microsoft Sans Serif" pitchFamily="34" charset="0"/>
                        </a:defRPr>
                      </a:lvl5pPr>
                      <a:lvl6pPr marL="25146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6pPr>
                      <a:lvl7pPr marL="29718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7pPr>
                      <a:lvl8pPr marL="34290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8pPr>
                      <a:lvl9pPr marL="38862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9pPr>
                    </a:lstStyle>
                    <a:p>
                      <a:pPr marL="0" marR="0" lvl="0" indent="0" algn="l" defTabSz="685800" rtl="0" eaLnBrk="1" fontAlgn="base" latinLnBrk="0" hangingPunct="1">
                        <a:lnSpc>
                          <a:spcPct val="107000"/>
                        </a:lnSpc>
                        <a:spcBef>
                          <a:spcPct val="0"/>
                        </a:spcBef>
                        <a:spcAft>
                          <a:spcPts val="0"/>
                        </a:spcAft>
                        <a:buClrTx/>
                        <a:buSzTx/>
                        <a:buFontTx/>
                        <a:buNone/>
                        <a:tabLst>
                          <a:tab pos="1412875" algn="l"/>
                        </a:tabLst>
                      </a:pPr>
                      <a:endParaRPr lang="fr-FR" altLang="fr-FR" sz="14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685800" rtl="0" eaLnBrk="1" fontAlgn="base" latinLnBrk="0" hangingPunct="1">
                        <a:lnSpc>
                          <a:spcPct val="107000"/>
                        </a:lnSpc>
                        <a:spcBef>
                          <a:spcPct val="0"/>
                        </a:spcBef>
                        <a:spcAft>
                          <a:spcPts val="0"/>
                        </a:spcAft>
                        <a:buClrTx/>
                        <a:buSzTx/>
                        <a:buFontTx/>
                        <a:buNone/>
                        <a:tabLst>
                          <a:tab pos="1412875" algn="l"/>
                        </a:tabLst>
                      </a:pP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Les plus grands des microbes. Ils peuvent être nuisibles (provoquer des infections) ou bénéfiques/utiles (décomposition – “recyclage” de matières organiques, fabrication de pain, fromage, </a:t>
                      </a: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médicaments).</a:t>
                      </a: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22438">
                <a:tc>
                  <a:txBody>
                    <a:bodyPr/>
                    <a:lstStyle>
                      <a:lvl1pPr defTabSz="685800">
                        <a:lnSpc>
                          <a:spcPct val="118000"/>
                        </a:lnSpc>
                        <a:spcBef>
                          <a:spcPts val="225"/>
                        </a:spcBef>
                        <a:buFont typeface="Arial" charset="0"/>
                        <a:tabLst>
                          <a:tab pos="1412875" algn="l"/>
                        </a:tabLst>
                        <a:defRPr sz="800">
                          <a:solidFill>
                            <a:schemeClr val="tx1"/>
                          </a:solidFill>
                          <a:latin typeface="Microsoft Sans Serif" pitchFamily="34" charset="0"/>
                        </a:defRPr>
                      </a:lvl1pPr>
                      <a:lvl2pPr marL="742950" indent="-285750" defTabSz="685800">
                        <a:lnSpc>
                          <a:spcPct val="118000"/>
                        </a:lnSpc>
                        <a:spcBef>
                          <a:spcPts val="375"/>
                        </a:spcBef>
                        <a:buFont typeface="Arial" charset="0"/>
                        <a:tabLst>
                          <a:tab pos="1412875" algn="l"/>
                        </a:tabLst>
                        <a:defRPr sz="600">
                          <a:solidFill>
                            <a:schemeClr val="tx1"/>
                          </a:solidFill>
                          <a:latin typeface="Microsoft Sans Serif" pitchFamily="34" charset="0"/>
                        </a:defRPr>
                      </a:lvl2pPr>
                      <a:lvl3pPr marL="1143000" indent="-228600" defTabSz="685800">
                        <a:lnSpc>
                          <a:spcPct val="118000"/>
                        </a:lnSpc>
                        <a:spcBef>
                          <a:spcPts val="375"/>
                        </a:spcBef>
                        <a:buFont typeface="Arial" charset="0"/>
                        <a:tabLst>
                          <a:tab pos="1412875" algn="l"/>
                        </a:tabLst>
                        <a:defRPr sz="600">
                          <a:solidFill>
                            <a:schemeClr val="tx1"/>
                          </a:solidFill>
                          <a:latin typeface="Microsoft Sans Serif" pitchFamily="34" charset="0"/>
                        </a:defRPr>
                      </a:lvl3pPr>
                      <a:lvl4pPr marL="1600200" indent="-228600" defTabSz="685800">
                        <a:lnSpc>
                          <a:spcPct val="118000"/>
                        </a:lnSpc>
                        <a:spcBef>
                          <a:spcPts val="375"/>
                        </a:spcBef>
                        <a:buFont typeface="Arial" charset="0"/>
                        <a:tabLst>
                          <a:tab pos="1412875" algn="l"/>
                        </a:tabLst>
                        <a:defRPr sz="600">
                          <a:solidFill>
                            <a:schemeClr val="tx1"/>
                          </a:solidFill>
                          <a:latin typeface="Microsoft Sans Serif" pitchFamily="34" charset="0"/>
                        </a:defRPr>
                      </a:lvl4pPr>
                      <a:lvl5pPr marL="2057400" indent="-228600" defTabSz="685800">
                        <a:lnSpc>
                          <a:spcPct val="118000"/>
                        </a:lnSpc>
                        <a:spcBef>
                          <a:spcPts val="375"/>
                        </a:spcBef>
                        <a:buFont typeface="Arial" charset="0"/>
                        <a:tabLst>
                          <a:tab pos="1412875" algn="l"/>
                        </a:tabLst>
                        <a:defRPr sz="600">
                          <a:solidFill>
                            <a:schemeClr val="tx1"/>
                          </a:solidFill>
                          <a:latin typeface="Microsoft Sans Serif" pitchFamily="34" charset="0"/>
                        </a:defRPr>
                      </a:lvl5pPr>
                      <a:lvl6pPr marL="25146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6pPr>
                      <a:lvl7pPr marL="29718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7pPr>
                      <a:lvl8pPr marL="34290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8pPr>
                      <a:lvl9pPr marL="3886200" indent="-228600" defTabSz="6858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9pPr>
                    </a:lstStyle>
                    <a:p>
                      <a:pPr marL="0" marR="0" lvl="0" indent="0" algn="l" defTabSz="685800" rtl="0" eaLnBrk="1" fontAlgn="base" latinLnBrk="0" hangingPunct="1">
                        <a:lnSpc>
                          <a:spcPct val="107000"/>
                        </a:lnSpc>
                        <a:spcBef>
                          <a:spcPct val="0"/>
                        </a:spcBef>
                        <a:spcAft>
                          <a:spcPts val="0"/>
                        </a:spcAft>
                        <a:buClrTx/>
                        <a:buSzTx/>
                        <a:buFontTx/>
                        <a:buNone/>
                        <a:tabLst>
                          <a:tab pos="1412875" algn="l"/>
                        </a:tabLst>
                      </a:pP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7000"/>
                        </a:lnSpc>
                        <a:spcBef>
                          <a:spcPct val="0"/>
                        </a:spcBef>
                        <a:spcAft>
                          <a:spcPts val="0"/>
                        </a:spcAft>
                        <a:buClrTx/>
                        <a:buSzTx/>
                        <a:buFontTx/>
                        <a:buNone/>
                        <a:tabLst>
                          <a:tab pos="1412875" algn="l"/>
                        </a:tabLst>
                      </a:pP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Ils se multiplient dans les milieux nutritifs : aliments, matériaux de construction humides.</a:t>
                      </a:r>
                    </a:p>
                    <a:p>
                      <a:pPr marL="0" marR="0" lvl="0" indent="0" algn="l" defTabSz="685800" rtl="0" eaLnBrk="1" fontAlgn="base" latinLnBrk="0" hangingPunct="1">
                        <a:lnSpc>
                          <a:spcPct val="107000"/>
                        </a:lnSpc>
                        <a:spcBef>
                          <a:spcPct val="0"/>
                        </a:spcBef>
                        <a:spcAft>
                          <a:spcPts val="0"/>
                        </a:spcAft>
                        <a:buClrTx/>
                        <a:buSzTx/>
                        <a:buFontTx/>
                        <a:buNone/>
                        <a:tabLst>
                          <a:tab pos="1412875" algn="l"/>
                        </a:tabLst>
                      </a:pP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685800" rtl="0" eaLnBrk="1" fontAlgn="base" latinLnBrk="0" hangingPunct="1">
                        <a:lnSpc>
                          <a:spcPct val="107000"/>
                        </a:lnSpc>
                        <a:spcBef>
                          <a:spcPct val="0"/>
                        </a:spcBef>
                        <a:spcAft>
                          <a:spcPts val="0"/>
                        </a:spcAft>
                        <a:buClrTx/>
                        <a:buSzTx/>
                        <a:buFontTx/>
                        <a:buNone/>
                        <a:tabLst>
                          <a:tab pos="1412875" algn="l"/>
                        </a:tabLst>
                      </a:pP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Les moisissures se propagent par les spores et les aliments peuvent être contaminés par l’air. Les aliments sur lesquels on voit des moisissures (restes, pain, confiture) sont impropres à la consommation même s’ils ne représentent pas de danger pour la santé humaine.</a:t>
                      </a:r>
                    </a:p>
                    <a:p>
                      <a:pPr marL="0" marR="0" lvl="0" indent="0" algn="l" defTabSz="685800" rtl="0" eaLnBrk="1" fontAlgn="base" latinLnBrk="0" hangingPunct="1">
                        <a:lnSpc>
                          <a:spcPct val="107000"/>
                        </a:lnSpc>
                        <a:spcBef>
                          <a:spcPct val="0"/>
                        </a:spcBef>
                        <a:spcAft>
                          <a:spcPts val="0"/>
                        </a:spcAft>
                        <a:buClrTx/>
                        <a:buSzTx/>
                        <a:buFontTx/>
                        <a:buNone/>
                        <a:tabLst>
                          <a:tab pos="1412875" algn="l"/>
                        </a:tabLst>
                      </a:pP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27327">
                <a:tc>
                  <a:txBody>
                    <a:bodyPr/>
                    <a:lstStyle>
                      <a:lvl1pPr>
                        <a:lnSpc>
                          <a:spcPct val="118000"/>
                        </a:lnSpc>
                        <a:spcBef>
                          <a:spcPts val="225"/>
                        </a:spcBef>
                        <a:buFont typeface="Arial" charset="0"/>
                        <a:tabLst>
                          <a:tab pos="1412875" algn="l"/>
                        </a:tabLst>
                        <a:defRPr sz="800">
                          <a:solidFill>
                            <a:schemeClr val="tx1"/>
                          </a:solidFill>
                          <a:latin typeface="Microsoft Sans Serif" pitchFamily="34" charset="0"/>
                        </a:defRPr>
                      </a:lvl1pPr>
                      <a:lvl2pPr marL="742950" indent="-285750">
                        <a:lnSpc>
                          <a:spcPct val="118000"/>
                        </a:lnSpc>
                        <a:spcBef>
                          <a:spcPts val="375"/>
                        </a:spcBef>
                        <a:buFont typeface="Arial" charset="0"/>
                        <a:tabLst>
                          <a:tab pos="1412875" algn="l"/>
                        </a:tabLst>
                        <a:defRPr sz="600">
                          <a:solidFill>
                            <a:schemeClr val="tx1"/>
                          </a:solidFill>
                          <a:latin typeface="Microsoft Sans Serif" pitchFamily="34" charset="0"/>
                        </a:defRPr>
                      </a:lvl2pPr>
                      <a:lvl3pPr marL="1143000" indent="-228600">
                        <a:lnSpc>
                          <a:spcPct val="118000"/>
                        </a:lnSpc>
                        <a:spcBef>
                          <a:spcPts val="375"/>
                        </a:spcBef>
                        <a:buFont typeface="Arial" charset="0"/>
                        <a:tabLst>
                          <a:tab pos="1412875" algn="l"/>
                        </a:tabLst>
                        <a:defRPr sz="600">
                          <a:solidFill>
                            <a:schemeClr val="tx1"/>
                          </a:solidFill>
                          <a:latin typeface="Microsoft Sans Serif" pitchFamily="34" charset="0"/>
                        </a:defRPr>
                      </a:lvl3pPr>
                      <a:lvl4pPr marL="1600200" indent="-228600">
                        <a:lnSpc>
                          <a:spcPct val="118000"/>
                        </a:lnSpc>
                        <a:spcBef>
                          <a:spcPts val="375"/>
                        </a:spcBef>
                        <a:buFont typeface="Arial" charset="0"/>
                        <a:tabLst>
                          <a:tab pos="1412875" algn="l"/>
                        </a:tabLst>
                        <a:defRPr sz="600">
                          <a:solidFill>
                            <a:schemeClr val="tx1"/>
                          </a:solidFill>
                          <a:latin typeface="Microsoft Sans Serif" pitchFamily="34" charset="0"/>
                        </a:defRPr>
                      </a:lvl4pPr>
                      <a:lvl5pPr marL="2057400" indent="-228600">
                        <a:lnSpc>
                          <a:spcPct val="118000"/>
                        </a:lnSpc>
                        <a:spcBef>
                          <a:spcPts val="375"/>
                        </a:spcBef>
                        <a:buFont typeface="Arial" charset="0"/>
                        <a:tabLst>
                          <a:tab pos="1412875" algn="l"/>
                        </a:tabLst>
                        <a:defRPr sz="600">
                          <a:solidFill>
                            <a:schemeClr val="tx1"/>
                          </a:solidFill>
                          <a:latin typeface="Microsoft Sans Serif" pitchFamily="34" charset="0"/>
                        </a:defRPr>
                      </a:lvl5pPr>
                      <a:lvl6pPr marL="25146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6pPr>
                      <a:lvl7pPr marL="29718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7pPr>
                      <a:lvl8pPr marL="34290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8pPr>
                      <a:lvl9pPr marL="38862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9pPr>
                    </a:lstStyle>
                    <a:p>
                      <a:pPr marL="0" marR="0" lvl="0" indent="0" algn="l" defTabSz="914400" rtl="0" eaLnBrk="1" fontAlgn="base" latinLnBrk="0" hangingPunct="1">
                        <a:lnSpc>
                          <a:spcPct val="107000"/>
                        </a:lnSpc>
                        <a:spcBef>
                          <a:spcPct val="0"/>
                        </a:spcBef>
                        <a:spcAft>
                          <a:spcPts val="0"/>
                        </a:spcAft>
                        <a:buClrTx/>
                        <a:buSzTx/>
                        <a:buFontTx/>
                        <a:buNone/>
                        <a:tabLst>
                          <a:tab pos="1412875" algn="l"/>
                        </a:tabLst>
                      </a:pP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7000"/>
                        </a:lnSpc>
                        <a:spcBef>
                          <a:spcPct val="0"/>
                        </a:spcBef>
                        <a:spcAft>
                          <a:spcPts val="0"/>
                        </a:spcAft>
                        <a:buClrTx/>
                        <a:buSzTx/>
                        <a:buFontTx/>
                        <a:buNone/>
                        <a:tabLst>
                          <a:tab pos="1412875" algn="l"/>
                        </a:tabLst>
                      </a:pP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Les champignons tolèrent assez bien la chaleur. Ils ne sont pas détruits par la congélation. Les basses températures peuvent freiner leur multiplication. </a:t>
                      </a:r>
                    </a:p>
                    <a:p>
                      <a:pPr marL="0" marR="0" lvl="0" indent="0" algn="l" defTabSz="914400" rtl="0" eaLnBrk="1" fontAlgn="base" latinLnBrk="0" hangingPunct="1">
                        <a:lnSpc>
                          <a:spcPct val="107000"/>
                        </a:lnSpc>
                        <a:spcBef>
                          <a:spcPct val="0"/>
                        </a:spcBef>
                        <a:spcAft>
                          <a:spcPts val="0"/>
                        </a:spcAft>
                        <a:buClrTx/>
                        <a:buSzTx/>
                        <a:buFontTx/>
                        <a:buNone/>
                        <a:tabLst>
                          <a:tab pos="1412875" algn="l"/>
                        </a:tabLst>
                      </a:pP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26478">
                <a:tc>
                  <a:txBody>
                    <a:bodyPr/>
                    <a:lstStyle>
                      <a:lvl1pPr>
                        <a:lnSpc>
                          <a:spcPct val="118000"/>
                        </a:lnSpc>
                        <a:spcBef>
                          <a:spcPts val="225"/>
                        </a:spcBef>
                        <a:buFont typeface="Arial" charset="0"/>
                        <a:tabLst>
                          <a:tab pos="1412875" algn="l"/>
                        </a:tabLst>
                        <a:defRPr sz="800">
                          <a:solidFill>
                            <a:schemeClr val="tx1"/>
                          </a:solidFill>
                          <a:latin typeface="Microsoft Sans Serif" pitchFamily="34" charset="0"/>
                        </a:defRPr>
                      </a:lvl1pPr>
                      <a:lvl2pPr marL="742950" indent="-285750">
                        <a:lnSpc>
                          <a:spcPct val="118000"/>
                        </a:lnSpc>
                        <a:spcBef>
                          <a:spcPts val="375"/>
                        </a:spcBef>
                        <a:buFont typeface="Arial" charset="0"/>
                        <a:tabLst>
                          <a:tab pos="1412875" algn="l"/>
                        </a:tabLst>
                        <a:defRPr sz="600">
                          <a:solidFill>
                            <a:schemeClr val="tx1"/>
                          </a:solidFill>
                          <a:latin typeface="Microsoft Sans Serif" pitchFamily="34" charset="0"/>
                        </a:defRPr>
                      </a:lvl2pPr>
                      <a:lvl3pPr marL="1143000" indent="-228600">
                        <a:lnSpc>
                          <a:spcPct val="118000"/>
                        </a:lnSpc>
                        <a:spcBef>
                          <a:spcPts val="375"/>
                        </a:spcBef>
                        <a:buFont typeface="Arial" charset="0"/>
                        <a:tabLst>
                          <a:tab pos="1412875" algn="l"/>
                        </a:tabLst>
                        <a:defRPr sz="600">
                          <a:solidFill>
                            <a:schemeClr val="tx1"/>
                          </a:solidFill>
                          <a:latin typeface="Microsoft Sans Serif" pitchFamily="34" charset="0"/>
                        </a:defRPr>
                      </a:lvl3pPr>
                      <a:lvl4pPr marL="1600200" indent="-228600">
                        <a:lnSpc>
                          <a:spcPct val="118000"/>
                        </a:lnSpc>
                        <a:spcBef>
                          <a:spcPts val="375"/>
                        </a:spcBef>
                        <a:buFont typeface="Arial" charset="0"/>
                        <a:tabLst>
                          <a:tab pos="1412875" algn="l"/>
                        </a:tabLst>
                        <a:defRPr sz="600">
                          <a:solidFill>
                            <a:schemeClr val="tx1"/>
                          </a:solidFill>
                          <a:latin typeface="Microsoft Sans Serif" pitchFamily="34" charset="0"/>
                        </a:defRPr>
                      </a:lvl4pPr>
                      <a:lvl5pPr marL="2057400" indent="-228600">
                        <a:lnSpc>
                          <a:spcPct val="118000"/>
                        </a:lnSpc>
                        <a:spcBef>
                          <a:spcPts val="375"/>
                        </a:spcBef>
                        <a:buFont typeface="Arial" charset="0"/>
                        <a:tabLst>
                          <a:tab pos="1412875" algn="l"/>
                        </a:tabLst>
                        <a:defRPr sz="600">
                          <a:solidFill>
                            <a:schemeClr val="tx1"/>
                          </a:solidFill>
                          <a:latin typeface="Microsoft Sans Serif" pitchFamily="34" charset="0"/>
                        </a:defRPr>
                      </a:lvl5pPr>
                      <a:lvl6pPr marL="25146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6pPr>
                      <a:lvl7pPr marL="29718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7pPr>
                      <a:lvl8pPr marL="34290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8pPr>
                      <a:lvl9pPr marL="3886200" indent="-228600" fontAlgn="base">
                        <a:lnSpc>
                          <a:spcPct val="118000"/>
                        </a:lnSpc>
                        <a:spcBef>
                          <a:spcPts val="375"/>
                        </a:spcBef>
                        <a:spcAft>
                          <a:spcPct val="0"/>
                        </a:spcAft>
                        <a:buFont typeface="Arial" charset="0"/>
                        <a:tabLst>
                          <a:tab pos="1412875" algn="l"/>
                        </a:tabLst>
                        <a:defRPr sz="600">
                          <a:solidFill>
                            <a:schemeClr val="tx1"/>
                          </a:solidFill>
                          <a:latin typeface="Microsoft Sans Serif" pitchFamily="34" charset="0"/>
                        </a:defRPr>
                      </a:lvl9pPr>
                    </a:lstStyle>
                    <a:p>
                      <a:pPr marL="0" marR="0" lvl="0" indent="0" algn="l" defTabSz="914400" rtl="0" eaLnBrk="1" fontAlgn="base" latinLnBrk="0" hangingPunct="1">
                        <a:lnSpc>
                          <a:spcPct val="107000"/>
                        </a:lnSpc>
                        <a:spcBef>
                          <a:spcPct val="0"/>
                        </a:spcBef>
                        <a:spcAft>
                          <a:spcPts val="0"/>
                        </a:spcAft>
                        <a:buClrTx/>
                        <a:buSzTx/>
                        <a:buFontTx/>
                        <a:buNone/>
                        <a:tabLst>
                          <a:tab pos="1412875" algn="l"/>
                        </a:tabLst>
                      </a:pP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7000"/>
                        </a:lnSpc>
                        <a:spcBef>
                          <a:spcPct val="0"/>
                        </a:spcBef>
                        <a:spcAft>
                          <a:spcPts val="0"/>
                        </a:spcAft>
                        <a:buClrTx/>
                        <a:buSzTx/>
                        <a:buFontTx/>
                        <a:buNone/>
                        <a:tabLst>
                          <a:tab pos="1412875" algn="l"/>
                        </a:tabLst>
                      </a:pP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Exemples: </a:t>
                      </a:r>
                      <a:r>
                        <a:rPr kumimoji="0" lang="fr-FR" altLang="fr-FR"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Aspergillus </a:t>
                      </a:r>
                      <a:r>
                        <a:rPr kumimoji="0" lang="fr-FR" altLang="fr-FR" sz="14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flavus</a:t>
                      </a:r>
                      <a:r>
                        <a:rPr kumimoji="0" lang="fr-FR" altLang="fr-FR"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qui produit des aflatoxines dans les aliments (ex. noix). </a:t>
                      </a:r>
                      <a:r>
                        <a:rPr kumimoji="0" lang="fr-FR" altLang="fr-FR"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Saccharomyces cerevisiae  </a:t>
                      </a: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(levure) utilisé en boulangerie et </a:t>
                      </a:r>
                      <a:r>
                        <a:rPr kumimoji="0" lang="fr-FR" altLang="fr-FR"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Penicillium </a:t>
                      </a:r>
                      <a:r>
                        <a:rPr kumimoji="0" lang="fr-FR" altLang="fr-FR" sz="14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camemberti</a:t>
                      </a:r>
                      <a:r>
                        <a:rPr kumimoji="0" lang="fr-FR" altLang="fr-FR"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pour fabriquer le Camembert et le </a:t>
                      </a: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Brie.</a:t>
                      </a:r>
                      <a:endParaRPr kumimoji="0" lang="fr-FR" alt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1435" marR="51435" marT="0" marB="0" horzOverflow="overflow">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700F-B4E8-4A11-8406-0620454E71B0}"/>
              </a:ext>
            </a:extLst>
          </p:cNvPr>
          <p:cNvSpPr>
            <a:spLocks noGrp="1"/>
          </p:cNvSpPr>
          <p:nvPr>
            <p:ph type="title"/>
          </p:nvPr>
        </p:nvSpPr>
        <p:spPr>
          <a:xfrm>
            <a:off x="491217" y="-1022159"/>
            <a:ext cx="10515600" cy="1325563"/>
          </a:xfrm>
        </p:spPr>
        <p:txBody>
          <a:bodyPr/>
          <a:lstStyle/>
          <a:p>
            <a:r>
              <a:rPr lang="en-GB" sz="3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Virus &amp; </a:t>
            </a:r>
            <a:r>
              <a:rPr lang="en-GB" sz="3600" dirty="0">
                <a:latin typeface="Arial" panose="020B0604020202020204" pitchFamily="34" charset="0"/>
                <a:ea typeface="Calibri" panose="020F0502020204030204" pitchFamily="34" charset="0"/>
                <a:cs typeface="Arial" panose="020B0604020202020204" pitchFamily="34" charset="0"/>
              </a:rPr>
              <a:t>Parasites</a:t>
            </a:r>
            <a:endParaRPr lang="en-GB" dirty="0"/>
          </a:p>
        </p:txBody>
      </p:sp>
      <p:sp>
        <p:nvSpPr>
          <p:cNvPr id="9" name="Rectangle 8">
            <a:extLst>
              <a:ext uri="{FF2B5EF4-FFF2-40B4-BE49-F238E27FC236}">
                <a16:creationId xmlns:a16="http://schemas.microsoft.com/office/drawing/2014/main" id="{242E5E04-6F5D-476A-8F55-D10F19FFD2CB}"/>
              </a:ext>
            </a:extLst>
          </p:cNvPr>
          <p:cNvSpPr/>
          <p:nvPr/>
        </p:nvSpPr>
        <p:spPr>
          <a:xfrm>
            <a:off x="280153" y="200114"/>
            <a:ext cx="5655510" cy="5397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lnSpc>
                <a:spcPct val="107000"/>
              </a:lnSpc>
              <a:spcAft>
                <a:spcPts val="800"/>
              </a:spcAft>
              <a:defRPr/>
            </a:pPr>
            <a:r>
              <a:rPr lang="en-GB" sz="3600" dirty="0">
                <a:latin typeface="Arial" panose="020B0604020202020204" pitchFamily="34" charset="0"/>
                <a:ea typeface="Calibri" panose="020F0502020204030204" pitchFamily="34" charset="0"/>
                <a:cs typeface="Arial" panose="020B0604020202020204" pitchFamily="34" charset="0"/>
              </a:rPr>
              <a:t>Virus</a:t>
            </a:r>
            <a:endParaRPr lang="en-GB" sz="11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28FE5D23-1D41-4DF3-8705-E213AF8F778A}"/>
              </a:ext>
            </a:extLst>
          </p:cNvPr>
          <p:cNvGraphicFramePr>
            <a:graphicFrameLocks noGrp="1"/>
          </p:cNvGraphicFramePr>
          <p:nvPr>
            <p:extLst>
              <p:ext uri="{D42A27DB-BD31-4B8C-83A1-F6EECF244321}">
                <p14:modId xmlns:p14="http://schemas.microsoft.com/office/powerpoint/2010/main" val="154255237"/>
              </p:ext>
            </p:extLst>
          </p:nvPr>
        </p:nvGraphicFramePr>
        <p:xfrm>
          <a:off x="280153" y="922427"/>
          <a:ext cx="5639554" cy="4271075"/>
        </p:xfrm>
        <a:graphic>
          <a:graphicData uri="http://schemas.openxmlformats.org/drawingml/2006/table">
            <a:tbl>
              <a:tblPr firstRow="1" firstCol="1" bandRow="1">
                <a:tableStyleId>{5C22544A-7EE6-4342-B048-85BDC9FD1C3A}</a:tableStyleId>
              </a:tblPr>
              <a:tblGrid>
                <a:gridCol w="5639554">
                  <a:extLst>
                    <a:ext uri="{9D8B030D-6E8A-4147-A177-3AD203B41FA5}">
                      <a16:colId xmlns:a16="http://schemas.microsoft.com/office/drawing/2014/main" val="20000"/>
                    </a:ext>
                  </a:extLst>
                </a:gridCol>
              </a:tblGrid>
              <a:tr h="581374">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Le plus petit de tous les microbes. </a:t>
                      </a:r>
                    </a:p>
                    <a:p>
                      <a:pPr>
                        <a:lnSpc>
                          <a:spcPct val="107000"/>
                        </a:lnSpc>
                        <a:spcAft>
                          <a:spcPts val="0"/>
                        </a:spcAft>
                        <a:tabLst>
                          <a:tab pos="1412875" algn="l"/>
                        </a:tabLst>
                      </a:pPr>
                      <a:endParaRPr lang="fr-FR" sz="1400" b="0" strike="sngStrike" noProof="0" dirty="0">
                        <a:solidFill>
                          <a:schemeClr val="tx1"/>
                        </a:solidFill>
                        <a:effectLst/>
                        <a:latin typeface="Arial" panose="020B060402020202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9954">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Il ne peut pas se multiplier ni survivre sans un hôte (humain</a:t>
                      </a:r>
                      <a:r>
                        <a:rPr lang="fr-FR" sz="1400" b="0" baseline="0" noProof="0" dirty="0">
                          <a:solidFill>
                            <a:schemeClr val="tx1"/>
                          </a:solidFill>
                          <a:effectLst/>
                          <a:latin typeface="Arial" panose="020B0604020202020204" pitchFamily="34" charset="0"/>
                          <a:cs typeface="Arial" panose="020B0604020202020204" pitchFamily="34" charset="0"/>
                        </a:rPr>
                        <a:t>, </a:t>
                      </a:r>
                      <a:r>
                        <a:rPr lang="fr-FR" sz="1400" b="0" noProof="0" dirty="0">
                          <a:solidFill>
                            <a:schemeClr val="tx1"/>
                          </a:solidFill>
                          <a:effectLst/>
                          <a:latin typeface="Arial" panose="020B0604020202020204" pitchFamily="34" charset="0"/>
                          <a:cs typeface="Arial" panose="020B0604020202020204" pitchFamily="34" charset="0"/>
                        </a:rPr>
                        <a:t>animal ou autre microbe).</a:t>
                      </a:r>
                    </a:p>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72857">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Ils se propagent d’une personne à l’autre à travers l’air (par exemple par les éternuements), les surfaces inertes, les vomissements, les selles, ou les autres liquides corporels (ex. sang ou salive). </a:t>
                      </a:r>
                    </a:p>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Ils sont détruits par la cuisson. Ils ne peuvent se multiplier dans les aliments, mais ils peuvent y survivre. </a:t>
                      </a:r>
                    </a:p>
                    <a:p>
                      <a:pPr>
                        <a:lnSpc>
                          <a:spcPct val="107000"/>
                        </a:lnSpc>
                        <a:spcAft>
                          <a:spcPts val="0"/>
                        </a:spcAft>
                        <a:tabLst>
                          <a:tab pos="1412875" algn="l"/>
                        </a:tabLst>
                      </a:pPr>
                      <a:endParaRPr lang="fr-FR" sz="1400" b="0" strike="sngStrike" noProof="0" dirty="0">
                        <a:solidFill>
                          <a:schemeClr val="tx1"/>
                        </a:solidFill>
                        <a:effectLst/>
                        <a:latin typeface="Arial" panose="020B060402020202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79954">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Exemple : Norovirus dans les huîtres </a:t>
                      </a:r>
                      <a:r>
                        <a:rPr lang="fr-FR" sz="1400" b="0" noProof="0">
                          <a:solidFill>
                            <a:schemeClr val="tx1"/>
                          </a:solidFill>
                          <a:effectLst/>
                          <a:latin typeface="Arial" panose="020B0604020202020204" pitchFamily="34" charset="0"/>
                          <a:cs typeface="Arial" panose="020B0604020202020204" pitchFamily="34" charset="0"/>
                        </a:rPr>
                        <a:t>ou certains fruits (</a:t>
                      </a:r>
                      <a:r>
                        <a:rPr lang="fr-FR" sz="1400" b="0" noProof="0" dirty="0">
                          <a:solidFill>
                            <a:schemeClr val="tx1"/>
                          </a:solidFill>
                          <a:effectLst/>
                          <a:latin typeface="Arial" panose="020B0604020202020204" pitchFamily="34" charset="0"/>
                          <a:cs typeface="Arial" panose="020B0604020202020204" pitchFamily="34" charset="0"/>
                        </a:rPr>
                        <a:t>fraises,</a:t>
                      </a:r>
                      <a:r>
                        <a:rPr lang="fr-FR" sz="1400" b="0" baseline="0" noProof="0" dirty="0">
                          <a:solidFill>
                            <a:schemeClr val="tx1"/>
                          </a:solidFill>
                          <a:effectLst/>
                          <a:latin typeface="Arial" panose="020B0604020202020204" pitchFamily="34" charset="0"/>
                          <a:cs typeface="Arial" panose="020B0604020202020204" pitchFamily="34" charset="0"/>
                        </a:rPr>
                        <a:t> framboises</a:t>
                      </a:r>
                      <a:r>
                        <a:rPr lang="fr-FR" sz="1400" b="0" noProof="0" dirty="0">
                          <a:solidFill>
                            <a:schemeClr val="tx1"/>
                          </a:solidFill>
                          <a:effectLst/>
                          <a:latin typeface="Arial" panose="020B0604020202020204" pitchFamily="34" charset="0"/>
                          <a:cs typeface="Arial" panose="020B0604020202020204" pitchFamily="34" charset="0"/>
                        </a:rPr>
                        <a:t>).</a:t>
                      </a:r>
                    </a:p>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txBody>
                  <a:tcPr marL="51435" marR="51435"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9131F98E-82BB-4129-AD9E-70262DF35101}"/>
              </a:ext>
            </a:extLst>
          </p:cNvPr>
          <p:cNvSpPr/>
          <p:nvPr/>
        </p:nvSpPr>
        <p:spPr>
          <a:xfrm>
            <a:off x="6164263" y="200114"/>
            <a:ext cx="5747584" cy="5397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lnSpc>
                <a:spcPct val="107000"/>
              </a:lnSpc>
              <a:spcAft>
                <a:spcPts val="800"/>
              </a:spcAft>
              <a:defRPr/>
            </a:pPr>
            <a:r>
              <a:rPr lang="en-GB" sz="3600" dirty="0">
                <a:latin typeface="Arial" panose="020B0604020202020204" pitchFamily="34" charset="0"/>
                <a:ea typeface="Calibri" panose="020F0502020204030204" pitchFamily="34" charset="0"/>
                <a:cs typeface="Arial" panose="020B0604020202020204" pitchFamily="34" charset="0"/>
              </a:rPr>
              <a:t>Parasites</a:t>
            </a:r>
            <a:endParaRPr lang="en-GB" sz="11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8ED7DE36-4E42-46E7-9D32-FB2462EAA770}"/>
              </a:ext>
            </a:extLst>
          </p:cNvPr>
          <p:cNvGraphicFramePr>
            <a:graphicFrameLocks noGrp="1"/>
          </p:cNvGraphicFramePr>
          <p:nvPr>
            <p:extLst>
              <p:ext uri="{D42A27DB-BD31-4B8C-83A1-F6EECF244321}">
                <p14:modId xmlns:p14="http://schemas.microsoft.com/office/powerpoint/2010/main" val="1383385546"/>
              </p:ext>
            </p:extLst>
          </p:nvPr>
        </p:nvGraphicFramePr>
        <p:xfrm>
          <a:off x="6164262" y="925601"/>
          <a:ext cx="5747585" cy="3978198"/>
        </p:xfrm>
        <a:graphic>
          <a:graphicData uri="http://schemas.openxmlformats.org/drawingml/2006/table">
            <a:tbl>
              <a:tblPr firstRow="1" firstCol="1" bandRow="1">
                <a:tableStyleId>{5C22544A-7EE6-4342-B048-85BDC9FD1C3A}</a:tableStyleId>
              </a:tblPr>
              <a:tblGrid>
                <a:gridCol w="5747585">
                  <a:extLst>
                    <a:ext uri="{9D8B030D-6E8A-4147-A177-3AD203B41FA5}">
                      <a16:colId xmlns:a16="http://schemas.microsoft.com/office/drawing/2014/main" val="20000"/>
                    </a:ext>
                  </a:extLst>
                </a:gridCol>
              </a:tblGrid>
              <a:tr h="978401">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Leur taille est variable. Ils peuvent être nocifs. </a:t>
                      </a: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Ils ne peuvent pas se développer à l’extérieur d’un hôte (humain ou animal).</a:t>
                      </a:r>
                    </a:p>
                    <a:p>
                      <a:pPr>
                        <a:lnSpc>
                          <a:spcPct val="107000"/>
                        </a:lnSpc>
                        <a:spcAft>
                          <a:spcPts val="0"/>
                        </a:spcAft>
                        <a:tabLst>
                          <a:tab pos="1412875" algn="l"/>
                        </a:tabLst>
                      </a:pPr>
                      <a:endParaRPr lang="fr-FR" sz="1400" b="0" noProof="0" dirty="0">
                        <a:solidFill>
                          <a:srgbClr val="C00000"/>
                        </a:solidFill>
                        <a:effectLst/>
                        <a:latin typeface="Arial" panose="020B0604020202020204" pitchFamily="34" charset="0"/>
                        <a:cs typeface="Arial" panose="020B0604020202020204" pitchFamily="34" charset="0"/>
                      </a:endParaRPr>
                    </a:p>
                  </a:txBody>
                  <a:tcPr marL="51424" marR="51424"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78401">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endParaRPr lang="fr-FR" sz="1400" b="0"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fr-FR" sz="1400" b="0" noProof="0" dirty="0">
                          <a:solidFill>
                            <a:schemeClr val="tx1"/>
                          </a:solidFill>
                          <a:effectLst/>
                          <a:latin typeface="Arial" panose="020B0604020202020204" pitchFamily="34" charset="0"/>
                          <a:cs typeface="Arial" panose="020B0604020202020204" pitchFamily="34" charset="0"/>
                        </a:rPr>
                        <a:t>Ils peuvent se propager entre animaux et humains par l’intermédiaire d’aliments, d’eau, de terre ou de sang contaminés.</a:t>
                      </a: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endParaRPr lang="fr-FR" sz="1400" b="0" noProof="0" dirty="0">
                        <a:solidFill>
                          <a:schemeClr val="accent6">
                            <a:lumMod val="50000"/>
                          </a:schemeClr>
                        </a:solidFill>
                        <a:effectLst/>
                        <a:latin typeface="Arial" panose="020B0604020202020204" pitchFamily="34" charset="0"/>
                        <a:cs typeface="Arial" panose="020B0604020202020204" pitchFamily="34" charset="0"/>
                      </a:endParaRPr>
                    </a:p>
                  </a:txBody>
                  <a:tcPr marL="51424" marR="51424"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78401">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Ils sont détruits par la cuisson et la congélation. Ils ne se multiplient pas dans les aliments mais sont capables d’y survivre.</a:t>
                      </a:r>
                    </a:p>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txBody>
                  <a:tcPr marL="51424" marR="51424"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2721">
                <a:tc>
                  <a:txBody>
                    <a:bodyPr/>
                    <a:lstStyle/>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r>
                        <a:rPr lang="fr-FR" sz="1400" b="0" noProof="0" dirty="0">
                          <a:solidFill>
                            <a:schemeClr val="tx1"/>
                          </a:solidFill>
                          <a:effectLst/>
                          <a:latin typeface="Arial" panose="020B0604020202020204" pitchFamily="34" charset="0"/>
                          <a:cs typeface="Arial" panose="020B0604020202020204" pitchFamily="34" charset="0"/>
                        </a:rPr>
                        <a:t>Exemples: </a:t>
                      </a:r>
                      <a:r>
                        <a:rPr lang="fr-FR" sz="1400" b="0" i="1" noProof="0" dirty="0">
                          <a:solidFill>
                            <a:schemeClr val="tx1"/>
                          </a:solidFill>
                          <a:effectLst/>
                          <a:latin typeface="Arial" panose="020B0604020202020204" pitchFamily="34" charset="0"/>
                          <a:cs typeface="Arial" panose="020B0604020202020204" pitchFamily="34" charset="0"/>
                        </a:rPr>
                        <a:t>Toxoplasma</a:t>
                      </a:r>
                      <a:r>
                        <a:rPr lang="fr-FR" sz="1400" b="0" noProof="0" dirty="0">
                          <a:solidFill>
                            <a:schemeClr val="tx1"/>
                          </a:solidFill>
                          <a:effectLst/>
                          <a:latin typeface="Arial" panose="020B0604020202020204" pitchFamily="34" charset="0"/>
                          <a:cs typeface="Arial" panose="020B0604020202020204" pitchFamily="34" charset="0"/>
                        </a:rPr>
                        <a:t> dans la viande et les légumes, vers intestinaux (ex. </a:t>
                      </a:r>
                      <a:r>
                        <a:rPr lang="fr-FR" sz="1400" b="0" noProof="0">
                          <a:solidFill>
                            <a:schemeClr val="tx1"/>
                          </a:solidFill>
                          <a:effectLst/>
                          <a:latin typeface="Arial" panose="020B0604020202020204" pitchFamily="34" charset="0"/>
                          <a:cs typeface="Arial" panose="020B0604020202020204" pitchFamily="34" charset="0"/>
                        </a:rPr>
                        <a:t>nématodes).</a:t>
                      </a:r>
                      <a:endParaRPr lang="fr-FR" sz="1400" b="0" noProof="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tabLst>
                          <a:tab pos="1412875" algn="l"/>
                        </a:tabLst>
                      </a:pPr>
                      <a:endParaRPr lang="fr-FR" sz="1400" b="0" noProof="0" dirty="0">
                        <a:solidFill>
                          <a:schemeClr val="tx1"/>
                        </a:solidFill>
                        <a:effectLst/>
                        <a:latin typeface="Arial" panose="020B0604020202020204" pitchFamily="34" charset="0"/>
                        <a:cs typeface="Arial" panose="020B0604020202020204" pitchFamily="34" charset="0"/>
                      </a:endParaRPr>
                    </a:p>
                  </a:txBody>
                  <a:tcPr marL="51424" marR="51424" marT="0" marB="0">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804E-9337-49E4-9030-60DFCBA8B33A}"/>
              </a:ext>
            </a:extLst>
          </p:cNvPr>
          <p:cNvSpPr>
            <a:spLocks noGrp="1"/>
          </p:cNvSpPr>
          <p:nvPr>
            <p:ph type="title"/>
          </p:nvPr>
        </p:nvSpPr>
        <p:spPr>
          <a:xfrm>
            <a:off x="462579" y="70746"/>
            <a:ext cx="7886700" cy="920750"/>
          </a:xfrm>
        </p:spPr>
        <p:txBody>
          <a:bodyPr rtlCol="0">
            <a:noAutofit/>
          </a:bodyPr>
          <a:lstStyle/>
          <a:p>
            <a:pPr defTabSz="228600">
              <a:spcBef>
                <a:spcPts val="0"/>
              </a:spcBef>
              <a:spcAft>
                <a:spcPts val="600"/>
              </a:spcAft>
              <a:defRPr/>
            </a:pPr>
            <a:r>
              <a:rPr lang="en-GB" sz="3376">
                <a:latin typeface="Arial" panose="020B0604020202020204" pitchFamily="34" charset="0"/>
                <a:cs typeface="Arial" panose="020B0604020202020204" pitchFamily="34" charset="0"/>
              </a:rPr>
              <a:t> </a:t>
            </a:r>
            <a:r>
              <a:rPr lang="en-US" sz="4501" b="1">
                <a:solidFill>
                  <a:srgbClr val="6D5F6E"/>
                </a:solidFill>
                <a:latin typeface="Arial" panose="020B0604020202020204" pitchFamily="34" charset="0"/>
                <a:cs typeface="Arial" panose="020B0604020202020204" pitchFamily="34" charset="0"/>
              </a:rPr>
              <a:t>Spores </a:t>
            </a:r>
            <a:endParaRPr lang="en-GB" sz="4501" b="1" dirty="0">
              <a:solidFill>
                <a:srgbClr val="6D5F6E"/>
              </a:solidFill>
              <a:latin typeface="Arial" panose="020B0604020202020204" pitchFamily="34" charset="0"/>
              <a:cs typeface="Arial" panose="020B0604020202020204" pitchFamily="34" charset="0"/>
            </a:endParaRPr>
          </a:p>
        </p:txBody>
      </p:sp>
      <p:sp>
        <p:nvSpPr>
          <p:cNvPr id="32771" name="Content Placeholder 2">
            <a:extLst>
              <a:ext uri="{FF2B5EF4-FFF2-40B4-BE49-F238E27FC236}">
                <a16:creationId xmlns:a16="http://schemas.microsoft.com/office/drawing/2014/main" id="{3D2A7AB6-C528-4A7A-A4D3-1CE94EFCEB17}"/>
              </a:ext>
            </a:extLst>
          </p:cNvPr>
          <p:cNvSpPr txBox="1">
            <a:spLocks/>
          </p:cNvSpPr>
          <p:nvPr/>
        </p:nvSpPr>
        <p:spPr bwMode="auto">
          <a:xfrm>
            <a:off x="462579" y="976313"/>
            <a:ext cx="8035962" cy="3311525"/>
          </a:xfrm>
          <a:prstGeom prst="rect">
            <a:avLst/>
          </a:prstGeom>
          <a:noFill/>
          <a:ln>
            <a:noFill/>
          </a:ln>
        </p:spPr>
        <p:txBody>
          <a:bodyPr/>
          <a:lstStyle>
            <a:lvl1pPr marL="80963" indent="-80963" defTabSz="685800">
              <a:lnSpc>
                <a:spcPct val="118000"/>
              </a:lnSpc>
              <a:spcBef>
                <a:spcPts val="225"/>
              </a:spcBef>
              <a:buFont typeface="Arial" charset="0"/>
              <a:buChar char="•"/>
              <a:defRPr sz="900">
                <a:solidFill>
                  <a:schemeClr val="tx1"/>
                </a:solidFill>
                <a:latin typeface="Microsoft Sans Serif" pitchFamily="34" charset="0"/>
              </a:defRPr>
            </a:lvl1pPr>
            <a:lvl2pPr marL="774700" indent="-342900" defTabSz="685800">
              <a:lnSpc>
                <a:spcPct val="118000"/>
              </a:lnSpc>
              <a:spcBef>
                <a:spcPts val="375"/>
              </a:spcBef>
              <a:buFont typeface="Arial" charset="0"/>
              <a:buChar char="•"/>
              <a:defRPr sz="700">
                <a:solidFill>
                  <a:schemeClr val="tx1"/>
                </a:solidFill>
                <a:latin typeface="Microsoft Sans Serif" pitchFamily="34" charset="0"/>
              </a:defRPr>
            </a:lvl2pPr>
            <a:lvl3pPr marL="857250" indent="-93663" defTabSz="685800">
              <a:lnSpc>
                <a:spcPct val="118000"/>
              </a:lnSpc>
              <a:spcBef>
                <a:spcPts val="375"/>
              </a:spcBef>
              <a:buFont typeface="Arial" charset="0"/>
              <a:buChar char="•"/>
              <a:defRPr sz="700">
                <a:solidFill>
                  <a:schemeClr val="tx1"/>
                </a:solidFill>
                <a:latin typeface="Microsoft Sans Serif" pitchFamily="34" charset="0"/>
              </a:defRPr>
            </a:lvl3pPr>
            <a:lvl4pPr marL="1200150" indent="-93663" defTabSz="685800">
              <a:lnSpc>
                <a:spcPct val="118000"/>
              </a:lnSpc>
              <a:spcBef>
                <a:spcPts val="375"/>
              </a:spcBef>
              <a:buFont typeface="Arial" charset="0"/>
              <a:buChar char="•"/>
              <a:defRPr sz="700">
                <a:solidFill>
                  <a:schemeClr val="tx1"/>
                </a:solidFill>
                <a:latin typeface="Microsoft Sans Serif" pitchFamily="34" charset="0"/>
              </a:defRPr>
            </a:lvl4pPr>
            <a:lvl5pPr marL="1543050" indent="-93663" defTabSz="685800">
              <a:lnSpc>
                <a:spcPct val="118000"/>
              </a:lnSpc>
              <a:spcBef>
                <a:spcPts val="375"/>
              </a:spcBef>
              <a:buFont typeface="Arial" charset="0"/>
              <a:buChar char="•"/>
              <a:defRPr sz="700">
                <a:solidFill>
                  <a:schemeClr val="tx1"/>
                </a:solidFill>
                <a:latin typeface="Microsoft Sans Serif" pitchFamily="34" charset="0"/>
              </a:defRPr>
            </a:lvl5pPr>
            <a:lvl6pPr marL="2000250" indent="-93663" defTabSz="685800" fontAlgn="base">
              <a:lnSpc>
                <a:spcPct val="118000"/>
              </a:lnSpc>
              <a:spcBef>
                <a:spcPts val="375"/>
              </a:spcBef>
              <a:spcAft>
                <a:spcPct val="0"/>
              </a:spcAft>
              <a:buFont typeface="Arial" charset="0"/>
              <a:buChar char="•"/>
              <a:defRPr sz="700">
                <a:solidFill>
                  <a:schemeClr val="tx1"/>
                </a:solidFill>
                <a:latin typeface="Microsoft Sans Serif" pitchFamily="34" charset="0"/>
              </a:defRPr>
            </a:lvl6pPr>
            <a:lvl7pPr marL="2457450" indent="-93663" defTabSz="685800" fontAlgn="base">
              <a:lnSpc>
                <a:spcPct val="118000"/>
              </a:lnSpc>
              <a:spcBef>
                <a:spcPts val="375"/>
              </a:spcBef>
              <a:spcAft>
                <a:spcPct val="0"/>
              </a:spcAft>
              <a:buFont typeface="Arial" charset="0"/>
              <a:buChar char="•"/>
              <a:defRPr sz="700">
                <a:solidFill>
                  <a:schemeClr val="tx1"/>
                </a:solidFill>
                <a:latin typeface="Microsoft Sans Serif" pitchFamily="34" charset="0"/>
              </a:defRPr>
            </a:lvl7pPr>
            <a:lvl8pPr marL="2914650" indent="-93663" defTabSz="685800" fontAlgn="base">
              <a:lnSpc>
                <a:spcPct val="118000"/>
              </a:lnSpc>
              <a:spcBef>
                <a:spcPts val="375"/>
              </a:spcBef>
              <a:spcAft>
                <a:spcPct val="0"/>
              </a:spcAft>
              <a:buFont typeface="Arial" charset="0"/>
              <a:buChar char="•"/>
              <a:defRPr sz="700">
                <a:solidFill>
                  <a:schemeClr val="tx1"/>
                </a:solidFill>
                <a:latin typeface="Microsoft Sans Serif" pitchFamily="34" charset="0"/>
              </a:defRPr>
            </a:lvl8pPr>
            <a:lvl9pPr marL="3371850" indent="-93663" defTabSz="685800" fontAlgn="base">
              <a:lnSpc>
                <a:spcPct val="118000"/>
              </a:lnSpc>
              <a:spcBef>
                <a:spcPts val="375"/>
              </a:spcBef>
              <a:spcAft>
                <a:spcPct val="0"/>
              </a:spcAft>
              <a:buFont typeface="Arial" charset="0"/>
              <a:buChar char="•"/>
              <a:defRPr sz="700">
                <a:solidFill>
                  <a:schemeClr val="tx1"/>
                </a:solidFill>
                <a:latin typeface="Microsoft Sans Serif" pitchFamily="34" charset="0"/>
              </a:defRPr>
            </a:lvl9pPr>
          </a:lstStyle>
          <a:p>
            <a:pPr eaLnBrk="1" hangingPunct="1">
              <a:spcAft>
                <a:spcPts val="600"/>
              </a:spcAft>
              <a:defRPr/>
            </a:pPr>
            <a:r>
              <a:rPr lang="en-US" altLang="en-US" sz="2200" dirty="0">
                <a:latin typeface="Arial" panose="020B0604020202020204" pitchFamily="34" charset="0"/>
              </a:rPr>
              <a:t> </a:t>
            </a:r>
            <a:r>
              <a:rPr lang="fr-FR" altLang="en-US" sz="2400" dirty="0">
                <a:latin typeface="Arial" panose="020B0604020202020204" pitchFamily="34" charset="0"/>
              </a:rPr>
              <a:t>Certaines bactéries peuvent survivre longtemps sans eau ni nutriment en fabriquant </a:t>
            </a:r>
            <a:r>
              <a:rPr lang="fr-FR" altLang="en-US" sz="2400">
                <a:latin typeface="Arial" panose="020B0604020202020204" pitchFamily="34" charset="0"/>
              </a:rPr>
              <a:t>des spores.</a:t>
            </a:r>
            <a:endParaRPr lang="fr-FR" altLang="en-US" sz="2400" dirty="0">
              <a:latin typeface="Arial" panose="020B0604020202020204" pitchFamily="34" charset="0"/>
            </a:endParaRPr>
          </a:p>
          <a:p>
            <a:pPr eaLnBrk="1" hangingPunct="1">
              <a:defRPr/>
            </a:pPr>
            <a:r>
              <a:rPr lang="fr-FR" altLang="en-US" sz="2400" dirty="0">
                <a:latin typeface="Arial" panose="020B0604020202020204" pitchFamily="34" charset="0"/>
              </a:rPr>
              <a:t> Ces spores ont une carapace extérieure qui protège la bactérie de conditions défavorables :</a:t>
            </a:r>
          </a:p>
          <a:p>
            <a:pPr lvl="1" eaLnBrk="1" hangingPunct="1">
              <a:defRPr/>
            </a:pPr>
            <a:r>
              <a:rPr lang="fr-FR" altLang="en-US" sz="2400" dirty="0">
                <a:latin typeface="Arial" panose="020B0604020202020204" pitchFamily="34" charset="0"/>
              </a:rPr>
              <a:t>Chaleur extrême (non détruites par l’ébullition à  100°C)</a:t>
            </a:r>
          </a:p>
          <a:p>
            <a:pPr lvl="1" eaLnBrk="1" hangingPunct="1">
              <a:defRPr/>
            </a:pPr>
            <a:r>
              <a:rPr lang="fr-FR" altLang="en-US" sz="2400" dirty="0">
                <a:latin typeface="Arial" panose="020B0604020202020204" pitchFamily="34" charset="0"/>
              </a:rPr>
              <a:t>Déshydratation</a:t>
            </a:r>
          </a:p>
          <a:p>
            <a:pPr lvl="1" eaLnBrk="1" hangingPunct="1">
              <a:defRPr/>
            </a:pPr>
            <a:r>
              <a:rPr lang="fr-FR" altLang="en-US" sz="2400" dirty="0">
                <a:latin typeface="Arial" panose="020B0604020202020204" pitchFamily="34" charset="0"/>
              </a:rPr>
              <a:t>Désinfectants </a:t>
            </a:r>
            <a:endParaRPr lang="fr-FR" altLang="en-US" sz="2000" dirty="0">
              <a:latin typeface="Arial" panose="020B0604020202020204" pitchFamily="34" charset="0"/>
            </a:endParaRPr>
          </a:p>
        </p:txBody>
      </p:sp>
      <p:sp>
        <p:nvSpPr>
          <p:cNvPr id="37892" name="Content Placeholder 2">
            <a:extLst>
              <a:ext uri="{FF2B5EF4-FFF2-40B4-BE49-F238E27FC236}">
                <a16:creationId xmlns:a16="http://schemas.microsoft.com/office/drawing/2014/main" id="{8FEB12FE-CFCB-4AE0-9AC7-6AF2CB3A6DDD}"/>
              </a:ext>
            </a:extLst>
          </p:cNvPr>
          <p:cNvSpPr txBox="1">
            <a:spLocks/>
          </p:cNvSpPr>
          <p:nvPr/>
        </p:nvSpPr>
        <p:spPr bwMode="auto">
          <a:xfrm>
            <a:off x="462579" y="4918115"/>
            <a:ext cx="10862757"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514350" indent="-93663"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857250" indent="-93663"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200150" indent="-93663"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1543050" indent="-93663" defTabSz="6858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000250" indent="-93663"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457450" indent="-93663"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2914650" indent="-93663"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371850" indent="-93663" defTabSz="6858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buFont typeface="Arial" panose="020B0604020202020204" pitchFamily="34" charset="0"/>
              <a:buNone/>
            </a:pPr>
            <a:r>
              <a:rPr lang="fr-FR" altLang="en-US" sz="2400">
                <a:latin typeface="Arial" panose="020B0604020202020204" pitchFamily="34" charset="0"/>
              </a:rPr>
              <a:t>Lorsque les conditions sont plus favorables, ces spores peuvent être activées et commencer à se multiplier – ceci peut se produire quand les aliments sont refroidis lentement à température ambiante.</a:t>
            </a:r>
          </a:p>
          <a:p>
            <a:pPr eaLnBrk="1" hangingPunct="1">
              <a:buFont typeface="Arial" panose="020B0604020202020204" pitchFamily="34" charset="0"/>
              <a:buNone/>
            </a:pPr>
            <a:endParaRPr lang="en-US" altLang="en-US" sz="2200">
              <a:latin typeface="Arial" panose="020B0604020202020204" pitchFamily="34" charset="0"/>
            </a:endParaRPr>
          </a:p>
        </p:txBody>
      </p:sp>
      <p:pic>
        <p:nvPicPr>
          <p:cNvPr id="37893" name="Picture 2">
            <a:extLst>
              <a:ext uri="{FF2B5EF4-FFF2-40B4-BE49-F238E27FC236}">
                <a16:creationId xmlns:a16="http://schemas.microsoft.com/office/drawing/2014/main" id="{D1D8DCA2-4149-4F3C-9C74-462C4DE5DFD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49"/>
          <a:stretch>
            <a:fillRect/>
          </a:stretch>
        </p:blipFill>
        <p:spPr bwMode="auto">
          <a:xfrm>
            <a:off x="8735210" y="2131239"/>
            <a:ext cx="2314015" cy="192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9F6D-A427-48F7-8841-AAF67AF70A07}"/>
              </a:ext>
            </a:extLst>
          </p:cNvPr>
          <p:cNvSpPr>
            <a:spLocks noGrp="1"/>
          </p:cNvSpPr>
          <p:nvPr>
            <p:ph type="title"/>
          </p:nvPr>
        </p:nvSpPr>
        <p:spPr>
          <a:xfrm>
            <a:off x="676835" y="57149"/>
            <a:ext cx="10515600" cy="889001"/>
          </a:xfrm>
        </p:spPr>
        <p:txBody>
          <a:bodyPr/>
          <a:lstStyle/>
          <a:p>
            <a:pPr rtl="0" eaLnBrk="1" latinLnBrk="0" hangingPunct="1"/>
            <a:r>
              <a:rPr lang="fr-FR" sz="3600" b="1" dirty="0">
                <a:solidFill>
                  <a:srgbClr val="6D5F6E"/>
                </a:solidFill>
                <a:latin typeface="Arial" panose="020B0604020202020204" pitchFamily="34" charset="0"/>
                <a:cs typeface="Arial" panose="020B0604020202020204" pitchFamily="34" charset="0"/>
              </a:rPr>
              <a:t>Les microbes sont-ils toujours </a:t>
            </a:r>
            <a:r>
              <a:rPr lang="fr-FR" sz="3600" b="1">
                <a:solidFill>
                  <a:srgbClr val="6D5F6E"/>
                </a:solidFill>
                <a:latin typeface="Arial" panose="020B0604020202020204" pitchFamily="34" charset="0"/>
                <a:cs typeface="Arial" panose="020B0604020202020204" pitchFamily="34" charset="0"/>
              </a:rPr>
              <a:t>pathogènes ?</a:t>
            </a:r>
            <a:endParaRPr lang="en-GB" sz="3600" b="1" dirty="0">
              <a:solidFill>
                <a:srgbClr val="6D5F6E"/>
              </a:solidFill>
              <a:latin typeface="Arial" panose="020B0604020202020204" pitchFamily="34" charset="0"/>
              <a:cs typeface="Arial" panose="020B0604020202020204" pitchFamily="34" charset="0"/>
            </a:endParaRPr>
          </a:p>
        </p:txBody>
      </p:sp>
      <p:sp>
        <p:nvSpPr>
          <p:cNvPr id="5" name="Content Placeholder 7">
            <a:extLst>
              <a:ext uri="{FF2B5EF4-FFF2-40B4-BE49-F238E27FC236}">
                <a16:creationId xmlns:a16="http://schemas.microsoft.com/office/drawing/2014/main" id="{A2F4BCE4-AFAF-4220-937D-7295163F2D6F}"/>
              </a:ext>
            </a:extLst>
          </p:cNvPr>
          <p:cNvSpPr txBox="1">
            <a:spLocks/>
          </p:cNvSpPr>
          <p:nvPr/>
        </p:nvSpPr>
        <p:spPr>
          <a:xfrm>
            <a:off x="764299" y="946150"/>
            <a:ext cx="10750866" cy="5745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sz="2400" b="1" u="sng" dirty="0">
                <a:latin typeface="Arial" panose="020B0604020202020204" pitchFamily="34" charset="0"/>
                <a:cs typeface="Arial" panose="020B0604020202020204" pitchFamily="34" charset="0"/>
              </a:rPr>
              <a:t>Quand les microbes peuvent-ils nous être utiles ou bénéfiques ?</a:t>
            </a:r>
          </a:p>
          <a:p>
            <a:pPr marL="114300" indent="-342900">
              <a:defRPr/>
            </a:pPr>
            <a:r>
              <a:rPr lang="fr-FR" sz="2400" dirty="0">
                <a:latin typeface="Arial" panose="020B0604020202020204" pitchFamily="34" charset="0"/>
                <a:cs typeface="Arial" panose="020B0604020202020204" pitchFamily="34" charset="0"/>
              </a:rPr>
              <a:t>Nous utilisons des microbes pour préparer des aliments depuis des milliers d’années lors d’un processus </a:t>
            </a:r>
            <a:r>
              <a:rPr lang="fr-FR" sz="2400">
                <a:latin typeface="Arial" panose="020B0604020202020204" pitchFamily="34" charset="0"/>
                <a:cs typeface="Arial" panose="020B0604020202020204" pitchFamily="34" charset="0"/>
              </a:rPr>
              <a:t>appelé fermentation.</a:t>
            </a:r>
            <a:endParaRPr lang="fr-FR" sz="2400" dirty="0">
              <a:latin typeface="Arial" panose="020B0604020202020204" pitchFamily="34" charset="0"/>
              <a:cs typeface="Arial" panose="020B0604020202020204" pitchFamily="34" charset="0"/>
            </a:endParaRPr>
          </a:p>
          <a:p>
            <a:pPr marL="114300" indent="-342900">
              <a:defRPr/>
            </a:pPr>
            <a:r>
              <a:rPr lang="fr-FR" sz="2400" dirty="0">
                <a:latin typeface="Arial" panose="020B0604020202020204" pitchFamily="34" charset="0"/>
                <a:cs typeface="Arial" panose="020B0604020202020204" pitchFamily="34" charset="0"/>
              </a:rPr>
              <a:t>Des microbes vivent naturellement dans notre corps (surtout dans notre   intestin) et sont essentiels à notre survie.</a:t>
            </a:r>
          </a:p>
          <a:p>
            <a:pPr marL="114300" indent="-342900">
              <a:defRPr/>
            </a:pPr>
            <a:r>
              <a:rPr lang="fr-FR" sz="2400" dirty="0">
                <a:latin typeface="Arial" panose="020B0604020202020204" pitchFamily="34" charset="0"/>
                <a:cs typeface="Arial" panose="020B0604020202020204" pitchFamily="34" charset="0"/>
              </a:rPr>
              <a:t>La pénicilline (un antibiotique) est fabriquée à partir </a:t>
            </a:r>
            <a:r>
              <a:rPr lang="fr-FR" sz="2400">
                <a:latin typeface="Arial" panose="020B0604020202020204" pitchFamily="34" charset="0"/>
                <a:cs typeface="Arial" panose="020B0604020202020204" pitchFamily="34" charset="0"/>
              </a:rPr>
              <a:t>d’une moisissure.</a:t>
            </a:r>
            <a:endParaRPr lang="fr-FR" sz="2400" dirty="0">
              <a:latin typeface="Arial" panose="020B0604020202020204" pitchFamily="34" charset="0"/>
              <a:cs typeface="Arial" panose="020B0604020202020204" pitchFamily="34" charset="0"/>
            </a:endParaRPr>
          </a:p>
          <a:p>
            <a:pPr marL="114300" indent="-342900">
              <a:defRPr/>
            </a:pPr>
            <a:r>
              <a:rPr lang="fr-FR" sz="2400" dirty="0">
                <a:latin typeface="Arial" panose="020B0604020202020204" pitchFamily="34" charset="0"/>
                <a:cs typeface="Arial" panose="020B0604020202020204" pitchFamily="34" charset="0"/>
              </a:rPr>
              <a:t>Les</a:t>
            </a:r>
            <a:r>
              <a:rPr lang="fr-FR" sz="2400" i="1" dirty="0">
                <a:latin typeface="Arial" panose="020B0604020202020204" pitchFamily="34" charset="0"/>
                <a:cs typeface="Arial" panose="020B0604020202020204" pitchFamily="34" charset="0"/>
              </a:rPr>
              <a:t> Lactobacillus</a:t>
            </a:r>
            <a:r>
              <a:rPr lang="fr-FR" sz="2400" dirty="0">
                <a:latin typeface="Arial" panose="020B0604020202020204" pitchFamily="34" charset="0"/>
                <a:cs typeface="Arial" panose="020B0604020202020204" pitchFamily="34" charset="0"/>
              </a:rPr>
              <a:t> sont présents dans l’intestin et aident à </a:t>
            </a:r>
            <a:r>
              <a:rPr lang="fr-FR" sz="2400">
                <a:latin typeface="Arial" panose="020B0604020202020204" pitchFamily="34" charset="0"/>
                <a:cs typeface="Arial" panose="020B0604020202020204" pitchFamily="34" charset="0"/>
              </a:rPr>
              <a:t>la digestion.</a:t>
            </a:r>
            <a:endParaRPr lang="fr-FR"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p:txBody>
      </p:sp>
      <p:pic>
        <p:nvPicPr>
          <p:cNvPr id="39940" name="Picture 5">
            <a:extLst>
              <a:ext uri="{FF2B5EF4-FFF2-40B4-BE49-F238E27FC236}">
                <a16:creationId xmlns:a16="http://schemas.microsoft.com/office/drawing/2014/main" id="{2BA9537C-AE86-444F-8C00-5CCD3141C3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4169500"/>
            <a:ext cx="31305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a:extLst>
              <a:ext uri="{FF2B5EF4-FFF2-40B4-BE49-F238E27FC236}">
                <a16:creationId xmlns:a16="http://schemas.microsoft.com/office/drawing/2014/main" id="{E01D44B9-2E27-4FB7-9F17-04AAAF16A82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1" y="4169500"/>
            <a:ext cx="3148013"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8">
            <a:extLst>
              <a:ext uri="{FF2B5EF4-FFF2-40B4-BE49-F238E27FC236}">
                <a16:creationId xmlns:a16="http://schemas.microsoft.com/office/drawing/2014/main" id="{95E417DF-72EC-42F7-9F09-2D9A4B871C0C}"/>
              </a:ext>
              <a:ext uri="{C183D7F6-B498-43B3-948B-1728B52AA6E4}">
                <adec:decorative xmlns:adec="http://schemas.microsoft.com/office/drawing/2017/decorative" val="1"/>
              </a:ext>
            </a:extLst>
          </p:cNvPr>
          <p:cNvSpPr txBox="1">
            <a:spLocks noChangeArrowheads="1"/>
          </p:cNvSpPr>
          <p:nvPr/>
        </p:nvSpPr>
        <p:spPr bwMode="auto">
          <a:xfrm>
            <a:off x="2698750" y="6238013"/>
            <a:ext cx="173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en-GB" altLang="fr-FR" sz="1200" i="1">
                <a:latin typeface="Arial" panose="020B0604020202020204" pitchFamily="34" charset="0"/>
              </a:rPr>
              <a:t>Lactobaccilus </a:t>
            </a:r>
          </a:p>
        </p:txBody>
      </p:sp>
      <p:sp>
        <p:nvSpPr>
          <p:cNvPr id="39943" name="TextBox 9">
            <a:extLst>
              <a:ext uri="{FF2B5EF4-FFF2-40B4-BE49-F238E27FC236}">
                <a16:creationId xmlns:a16="http://schemas.microsoft.com/office/drawing/2014/main" id="{CE92A3F4-6F3D-4F86-A053-9B6A245ACAEF}"/>
              </a:ext>
              <a:ext uri="{C183D7F6-B498-43B3-948B-1728B52AA6E4}">
                <adec:decorative xmlns:adec="http://schemas.microsoft.com/office/drawing/2017/decorative" val="1"/>
              </a:ext>
            </a:extLst>
          </p:cNvPr>
          <p:cNvSpPr txBox="1">
            <a:spLocks noChangeArrowheads="1"/>
          </p:cNvSpPr>
          <p:nvPr/>
        </p:nvSpPr>
        <p:spPr bwMode="auto">
          <a:xfrm>
            <a:off x="6146800" y="6238013"/>
            <a:ext cx="173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en-GB" altLang="fr-FR" sz="1200" i="1">
                <a:latin typeface="Arial" panose="020B0604020202020204" pitchFamily="34" charset="0"/>
              </a:rPr>
              <a:t>Penicillium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72CF-E600-4DBA-B1D7-772A76BA8832}"/>
              </a:ext>
            </a:extLst>
          </p:cNvPr>
          <p:cNvSpPr>
            <a:spLocks noGrp="1"/>
          </p:cNvSpPr>
          <p:nvPr>
            <p:ph type="title" idx="4294967295"/>
          </p:nvPr>
        </p:nvSpPr>
        <p:spPr>
          <a:xfrm>
            <a:off x="515470" y="206331"/>
            <a:ext cx="10515600" cy="696753"/>
          </a:xfrm>
        </p:spPr>
        <p:txBody>
          <a:bodyPr/>
          <a:lstStyle/>
          <a:p>
            <a:pPr rtl="0" eaLnBrk="1" latinLnBrk="0" hangingPunct="1"/>
            <a:r>
              <a:rPr lang="fr-FR" sz="3600" b="1" dirty="0">
                <a:solidFill>
                  <a:srgbClr val="6D5F6E"/>
                </a:solidFill>
                <a:latin typeface="Arial" panose="020B0604020202020204" pitchFamily="34" charset="0"/>
                <a:cs typeface="Arial" panose="020B0604020202020204" pitchFamily="34" charset="0"/>
              </a:rPr>
              <a:t>Exemples de </a:t>
            </a:r>
            <a:r>
              <a:rPr lang="fr-FR" sz="3600" b="1">
                <a:solidFill>
                  <a:srgbClr val="6D5F6E"/>
                </a:solidFill>
                <a:latin typeface="Arial" panose="020B0604020202020204" pitchFamily="34" charset="0"/>
                <a:cs typeface="Arial" panose="020B0604020202020204" pitchFamily="34" charset="0"/>
              </a:rPr>
              <a:t>microbes utiles</a:t>
            </a:r>
            <a:endParaRPr lang="en-GB" sz="3600" b="1" dirty="0">
              <a:solidFill>
                <a:srgbClr val="6D5F6E"/>
              </a:solidFill>
              <a:latin typeface="Arial" panose="020B0604020202020204" pitchFamily="34" charset="0"/>
              <a:cs typeface="Arial" panose="020B0604020202020204" pitchFamily="34" charset="0"/>
            </a:endParaRPr>
          </a:p>
        </p:txBody>
      </p:sp>
      <p:pic>
        <p:nvPicPr>
          <p:cNvPr id="41986" name="Image 27">
            <a:extLst>
              <a:ext uri="{FF2B5EF4-FFF2-40B4-BE49-F238E27FC236}">
                <a16:creationId xmlns:a16="http://schemas.microsoft.com/office/drawing/2014/main" id="{2E203FDD-26F5-4A5F-9F55-0F393A706AF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5167" y="1596249"/>
            <a:ext cx="7445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ZoneTexte 1">
            <a:extLst>
              <a:ext uri="{FF2B5EF4-FFF2-40B4-BE49-F238E27FC236}">
                <a16:creationId xmlns:a16="http://schemas.microsoft.com/office/drawing/2014/main" id="{52B36F1E-907A-4419-ACD3-7C6EC36E02D9}"/>
              </a:ext>
            </a:extLst>
          </p:cNvPr>
          <p:cNvSpPr txBox="1">
            <a:spLocks noChangeArrowheads="1"/>
          </p:cNvSpPr>
          <p:nvPr/>
        </p:nvSpPr>
        <p:spPr bwMode="auto">
          <a:xfrm>
            <a:off x="3313354" y="527559"/>
            <a:ext cx="7551869"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endParaRPr lang="en-GB" altLang="fr-FR" sz="1800" dirty="0">
              <a:latin typeface="Arial" panose="020B0604020202020204" pitchFamily="34" charset="0"/>
            </a:endParaRPr>
          </a:p>
          <a:p>
            <a:pPr eaLnBrk="1" hangingPunct="1">
              <a:lnSpc>
                <a:spcPct val="100000"/>
              </a:lnSpc>
              <a:spcBef>
                <a:spcPct val="0"/>
              </a:spcBef>
              <a:buFontTx/>
              <a:buNone/>
            </a:pPr>
            <a:r>
              <a:rPr lang="fr-FR" altLang="fr-FR" sz="2000">
                <a:latin typeface="Arial" panose="020B0604020202020204" pitchFamily="34" charset="0"/>
              </a:rPr>
              <a:t>Le </a:t>
            </a:r>
            <a:r>
              <a:rPr lang="fr-FR" altLang="fr-FR" sz="2000" dirty="0">
                <a:latin typeface="Arial" panose="020B0604020202020204" pitchFamily="34" charset="0"/>
              </a:rPr>
              <a:t>pain, la bière, le vin et les alcools sont fabriqués à l’aide de levure (classiquement </a:t>
            </a:r>
            <a:r>
              <a:rPr lang="fr-FR" altLang="fr-FR" sz="2000" i="1" dirty="0">
                <a:latin typeface="Arial" panose="020B0604020202020204" pitchFamily="34" charset="0"/>
              </a:rPr>
              <a:t>Saccharomyces cerevisiae).</a:t>
            </a:r>
          </a:p>
          <a:p>
            <a:pPr eaLnBrk="1" hangingPunct="1">
              <a:lnSpc>
                <a:spcPct val="100000"/>
              </a:lnSpc>
              <a:spcBef>
                <a:spcPct val="0"/>
              </a:spcBef>
              <a:buFontTx/>
              <a:buNone/>
            </a:pPr>
            <a:endParaRPr lang="fr-FR" altLang="fr-FR" sz="2000" dirty="0">
              <a:latin typeface="Arial" panose="020B0604020202020204" pitchFamily="34" charset="0"/>
            </a:endParaRPr>
          </a:p>
          <a:p>
            <a:pPr eaLnBrk="1" hangingPunct="1">
              <a:lnSpc>
                <a:spcPct val="100000"/>
              </a:lnSpc>
              <a:spcBef>
                <a:spcPct val="0"/>
              </a:spcBef>
              <a:buFontTx/>
              <a:buNone/>
            </a:pPr>
            <a:r>
              <a:rPr lang="fr-FR" altLang="fr-FR" sz="2000" dirty="0">
                <a:latin typeface="Arial" panose="020B0604020202020204" pitchFamily="34" charset="0"/>
              </a:rPr>
              <a:t>Le vinaigre résulte d’une fermentation plus poussée du vin grâce </a:t>
            </a:r>
            <a:r>
              <a:rPr lang="fr-FR" altLang="fr-FR" sz="2000">
                <a:latin typeface="Arial" panose="020B0604020202020204" pitchFamily="34" charset="0"/>
              </a:rPr>
              <a:t>à </a:t>
            </a:r>
            <a:r>
              <a:rPr lang="fr-FR" altLang="fr-FR" sz="2000" i="1">
                <a:latin typeface="Arial" panose="020B0604020202020204" pitchFamily="34" charset="0"/>
              </a:rPr>
              <a:t>Acetobacter.</a:t>
            </a:r>
            <a:endParaRPr lang="fr-FR" altLang="fr-FR" sz="2000" dirty="0">
              <a:latin typeface="Arial" panose="020B0604020202020204" pitchFamily="34" charset="0"/>
            </a:endParaRPr>
          </a:p>
          <a:p>
            <a:pPr eaLnBrk="1" hangingPunct="1">
              <a:lnSpc>
                <a:spcPct val="100000"/>
              </a:lnSpc>
              <a:spcBef>
                <a:spcPct val="0"/>
              </a:spcBef>
              <a:buFontTx/>
              <a:buNone/>
            </a:pPr>
            <a:endParaRPr lang="fr-FR" altLang="fr-FR" sz="2000" dirty="0">
              <a:latin typeface="Arial" panose="020B0604020202020204" pitchFamily="34" charset="0"/>
            </a:endParaRPr>
          </a:p>
          <a:p>
            <a:pPr eaLnBrk="1" hangingPunct="1">
              <a:lnSpc>
                <a:spcPct val="100000"/>
              </a:lnSpc>
              <a:spcBef>
                <a:spcPct val="0"/>
              </a:spcBef>
              <a:buFontTx/>
              <a:buNone/>
            </a:pPr>
            <a:r>
              <a:rPr lang="fr-FR" altLang="fr-FR" sz="2000" dirty="0">
                <a:latin typeface="Arial" panose="020B0604020202020204" pitchFamily="34" charset="0"/>
              </a:rPr>
              <a:t>Les produits frais fermentés comme le yaourt sont fabriqués avec deux types de bactéries lactiques : </a:t>
            </a:r>
            <a:r>
              <a:rPr lang="fr-FR" altLang="fr-FR" sz="2000" i="1" dirty="0">
                <a:latin typeface="Arial" panose="020B0604020202020204" pitchFamily="34" charset="0"/>
              </a:rPr>
              <a:t>Streptococcus thermophilus et</a:t>
            </a:r>
            <a:r>
              <a:rPr lang="fr-FR" altLang="fr-FR" sz="2000" dirty="0">
                <a:latin typeface="Arial" panose="020B0604020202020204" pitchFamily="34" charset="0"/>
              </a:rPr>
              <a:t> </a:t>
            </a:r>
            <a:r>
              <a:rPr lang="fr-FR" altLang="fr-FR" sz="2000" i="1" dirty="0">
                <a:latin typeface="Arial" panose="020B0604020202020204" pitchFamily="34" charset="0"/>
              </a:rPr>
              <a:t>Lactobacillus bulgaricus</a:t>
            </a:r>
            <a:r>
              <a:rPr lang="fr-FR" altLang="fr-FR" sz="2000" dirty="0">
                <a:latin typeface="Arial" panose="020B0604020202020204" pitchFamily="34" charset="0"/>
              </a:rPr>
              <a:t>. Elles métabolisent le lactose, sucre présent dans le lait et fabriquent de l’acide lactique. Cet acide condense les protéines du lait, lui donnant une consistance épaisse.</a:t>
            </a:r>
            <a:endParaRPr lang="fr-FR" altLang="fr-FR" sz="1000" dirty="0">
              <a:latin typeface="Arial" panose="020B0604020202020204" pitchFamily="34" charset="0"/>
            </a:endParaRPr>
          </a:p>
        </p:txBody>
      </p:sp>
      <p:pic>
        <p:nvPicPr>
          <p:cNvPr id="41988" name="Picture 4">
            <a:extLst>
              <a:ext uri="{FF2B5EF4-FFF2-40B4-BE49-F238E27FC236}">
                <a16:creationId xmlns:a16="http://schemas.microsoft.com/office/drawing/2014/main" id="{DB612E4E-4058-4E94-9291-EED920ED083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2" y="2694782"/>
            <a:ext cx="2449512"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a:extLst>
              <a:ext uri="{FF2B5EF4-FFF2-40B4-BE49-F238E27FC236}">
                <a16:creationId xmlns:a16="http://schemas.microsoft.com/office/drawing/2014/main" id="{D582E0C9-3D2D-4892-A8BA-6F087386F66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6461" y="4833144"/>
            <a:ext cx="27209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age 5">
            <a:extLst>
              <a:ext uri="{FF2B5EF4-FFF2-40B4-BE49-F238E27FC236}">
                <a16:creationId xmlns:a16="http://schemas.microsoft.com/office/drawing/2014/main" id="{496FEF41-4AAC-4E61-95CA-39F6F0FD6F4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32" y="1051538"/>
            <a:ext cx="18192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2">
            <a:extLst>
              <a:ext uri="{FF2B5EF4-FFF2-40B4-BE49-F238E27FC236}">
                <a16:creationId xmlns:a16="http://schemas.microsoft.com/office/drawing/2014/main" id="{DBE9E342-5D5E-439B-A190-E629F157A686}"/>
              </a:ext>
            </a:extLst>
          </p:cNvPr>
          <p:cNvSpPr txBox="1">
            <a:spLocks noChangeArrowheads="1"/>
          </p:cNvSpPr>
          <p:nvPr/>
        </p:nvSpPr>
        <p:spPr bwMode="auto">
          <a:xfrm>
            <a:off x="515470" y="4959483"/>
            <a:ext cx="800458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sz="2000">
                <a:latin typeface="Arial" panose="020B0604020202020204" pitchFamily="34" charset="0"/>
              </a:rPr>
              <a:t>Le fromage est fabriqué à l’aide de différentes bactéries lactiques (</a:t>
            </a:r>
            <a:r>
              <a:rPr lang="fr-FR" altLang="fr-FR" sz="2000" i="1">
                <a:latin typeface="Arial" panose="020B0604020202020204" pitchFamily="34" charset="0"/>
              </a:rPr>
              <a:t>Lactococcus</a:t>
            </a:r>
            <a:r>
              <a:rPr lang="fr-FR" altLang="fr-FR" sz="2000">
                <a:latin typeface="Arial" panose="020B0604020202020204" pitchFamily="34" charset="0"/>
              </a:rPr>
              <a:t>, </a:t>
            </a:r>
            <a:r>
              <a:rPr lang="fr-FR" altLang="fr-FR" sz="2000" i="1">
                <a:latin typeface="Arial" panose="020B0604020202020204" pitchFamily="34" charset="0"/>
              </a:rPr>
              <a:t>Lactobacillus</a:t>
            </a:r>
            <a:r>
              <a:rPr lang="fr-FR" altLang="fr-FR" sz="2000">
                <a:latin typeface="Arial" panose="020B0604020202020204" pitchFamily="34" charset="0"/>
              </a:rPr>
              <a:t> ou </a:t>
            </a:r>
            <a:r>
              <a:rPr lang="fr-FR" altLang="fr-FR" sz="2000" i="1">
                <a:latin typeface="Arial" panose="020B0604020202020204" pitchFamily="34" charset="0"/>
              </a:rPr>
              <a:t>Streptococcus</a:t>
            </a:r>
            <a:r>
              <a:rPr lang="fr-FR" altLang="fr-FR" sz="2000">
                <a:latin typeface="Arial" panose="020B0604020202020204" pitchFamily="34" charset="0"/>
              </a:rPr>
              <a:t>) mais il peut aussi contenir </a:t>
            </a:r>
            <a:r>
              <a:rPr lang="fr-FR" altLang="fr-FR" sz="2000" i="1">
                <a:latin typeface="Arial" panose="020B0604020202020204" pitchFamily="34" charset="0"/>
              </a:rPr>
              <a:t>Propionibacterium sp.</a:t>
            </a:r>
            <a:r>
              <a:rPr lang="fr-FR" altLang="fr-FR" sz="2000">
                <a:latin typeface="Arial" panose="020B0604020202020204" pitchFamily="34" charset="0"/>
              </a:rPr>
              <a:t> comme dans l’Emmental. Le Brie, le Camembert et les fromages bleus sont fabriqués avec des moisissures de </a:t>
            </a:r>
            <a:r>
              <a:rPr lang="fr-FR" altLang="fr-FR" sz="2000" i="1">
                <a:latin typeface="Arial" panose="020B0604020202020204" pitchFamily="34" charset="0"/>
              </a:rPr>
              <a:t>Penicillium</a:t>
            </a:r>
            <a:r>
              <a:rPr lang="fr-FR" altLang="fr-FR" sz="2000">
                <a:latin typeface="Arial" panose="020B0604020202020204" pitchFamily="34" charset="0"/>
              </a:rPr>
              <a:t>. </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1769</Words>
  <Application>Microsoft Office PowerPoint</Application>
  <PresentationFormat>Grand écran</PresentationFormat>
  <Paragraphs>168</Paragraphs>
  <Slides>13</Slides>
  <Notes>11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0" baseType="lpstr">
      <vt:lpstr>Arial</vt:lpstr>
      <vt:lpstr>Calibri</vt:lpstr>
      <vt:lpstr>Calibri Light</vt:lpstr>
      <vt:lpstr>Georgia</vt:lpstr>
      <vt:lpstr>Wingdings</vt:lpstr>
      <vt:lpstr>Office Theme</vt:lpstr>
      <vt:lpstr>Photoshop.Image.13</vt:lpstr>
      <vt:lpstr>Hygiène des aliments</vt:lpstr>
      <vt:lpstr>Objectifs d’apprentissage</vt:lpstr>
      <vt:lpstr>Infection d’origine alimentaire</vt:lpstr>
      <vt:lpstr>Microbes</vt:lpstr>
      <vt:lpstr>Bactéries &amp; Champignons</vt:lpstr>
      <vt:lpstr>Virus &amp; Parasites</vt:lpstr>
      <vt:lpstr> Spores </vt:lpstr>
      <vt:lpstr>Les microbes sont-ils toujours pathogènes ?</vt:lpstr>
      <vt:lpstr>Exemples de microbes utiles</vt:lpstr>
      <vt:lpstr>Autres exemples de microbes utiles</vt:lpstr>
      <vt:lpstr>Etude de cas : une mise en garde à prendre au sérieux</vt:lpstr>
      <vt:lpstr>Activité complémentaire – les 5 principaux microbes pathogènes</vt:lpstr>
      <vt:lpstr>Activité de groupe – les 5 principaux pathogènes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Brieze Read</dc:creator>
  <cp:lastModifiedBy>virginie Hugues</cp:lastModifiedBy>
  <cp:revision>12</cp:revision>
  <cp:lastPrinted>2022-09-27T08:14:32Z</cp:lastPrinted>
  <dcterms:created xsi:type="dcterms:W3CDTF">2022-08-30T15:54:38Z</dcterms:created>
  <dcterms:modified xsi:type="dcterms:W3CDTF">2023-01-17T09:07:05Z</dcterms:modified>
</cp:coreProperties>
</file>