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5.xml" ContentType="application/vnd.openxmlformats-officedocument.themeOverride+xml"/>
  <Override PartName="/ppt/theme/themeOverride6.xml" ContentType="application/vnd.openxmlformats-officedocument.themeOverr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7.xml" ContentType="application/vnd.openxmlformats-officedocument.themeOverr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2"/>
  </p:notesMasterIdLst>
  <p:sldIdLst>
    <p:sldId id="275" r:id="rId5"/>
    <p:sldId id="486" r:id="rId6"/>
    <p:sldId id="499" r:id="rId7"/>
    <p:sldId id="498" r:id="rId8"/>
    <p:sldId id="500" r:id="rId9"/>
    <p:sldId id="501" r:id="rId10"/>
    <p:sldId id="502" r:id="rId11"/>
    <p:sldId id="503" r:id="rId12"/>
    <p:sldId id="504" r:id="rId13"/>
    <p:sldId id="506" r:id="rId14"/>
    <p:sldId id="507" r:id="rId15"/>
    <p:sldId id="508" r:id="rId16"/>
    <p:sldId id="509" r:id="rId17"/>
    <p:sldId id="510" r:id="rId18"/>
    <p:sldId id="511" r:id="rId19"/>
    <p:sldId id="512" r:id="rId20"/>
    <p:sldId id="514" r:id="rId21"/>
  </p:sldIdLst>
  <p:sldSz cx="12192000" cy="6858000"/>
  <p:notesSz cx="6858000" cy="9144000"/>
  <p:defaultTextStyle>
    <a:defPPr>
      <a:defRPr lang="en-US"/>
    </a:defPPr>
    <a:lvl1pPr algn="l" defTabSz="228600" rtl="0" eaLnBrk="0" fontAlgn="base" hangingPunct="0">
      <a:spcBef>
        <a:spcPct val="0"/>
      </a:spcBef>
      <a:spcAft>
        <a:spcPct val="0"/>
      </a:spcAft>
      <a:defRPr sz="900" kern="1200">
        <a:solidFill>
          <a:schemeClr val="tx1"/>
        </a:solidFill>
        <a:latin typeface="Microsoft Sans Serif" pitchFamily="34" charset="0"/>
        <a:ea typeface="+mn-ea"/>
        <a:cs typeface="Arial" charset="0"/>
      </a:defRPr>
    </a:lvl1pPr>
    <a:lvl2pPr marL="228600" indent="228600" algn="l" defTabSz="228600" rtl="0" eaLnBrk="0" fontAlgn="base" hangingPunct="0">
      <a:spcBef>
        <a:spcPct val="0"/>
      </a:spcBef>
      <a:spcAft>
        <a:spcPct val="0"/>
      </a:spcAft>
      <a:defRPr sz="900" kern="1200">
        <a:solidFill>
          <a:schemeClr val="tx1"/>
        </a:solidFill>
        <a:latin typeface="Microsoft Sans Serif" pitchFamily="34" charset="0"/>
        <a:ea typeface="+mn-ea"/>
        <a:cs typeface="Arial" charset="0"/>
      </a:defRPr>
    </a:lvl2pPr>
    <a:lvl3pPr marL="457200" indent="457200" algn="l" defTabSz="228600" rtl="0" eaLnBrk="0" fontAlgn="base" hangingPunct="0">
      <a:spcBef>
        <a:spcPct val="0"/>
      </a:spcBef>
      <a:spcAft>
        <a:spcPct val="0"/>
      </a:spcAft>
      <a:defRPr sz="900" kern="1200">
        <a:solidFill>
          <a:schemeClr val="tx1"/>
        </a:solidFill>
        <a:latin typeface="Microsoft Sans Serif" pitchFamily="34" charset="0"/>
        <a:ea typeface="+mn-ea"/>
        <a:cs typeface="Arial" charset="0"/>
      </a:defRPr>
    </a:lvl3pPr>
    <a:lvl4pPr marL="685800" indent="685800" algn="l" defTabSz="228600" rtl="0" eaLnBrk="0" fontAlgn="base" hangingPunct="0">
      <a:spcBef>
        <a:spcPct val="0"/>
      </a:spcBef>
      <a:spcAft>
        <a:spcPct val="0"/>
      </a:spcAft>
      <a:defRPr sz="900" kern="1200">
        <a:solidFill>
          <a:schemeClr val="tx1"/>
        </a:solidFill>
        <a:latin typeface="Microsoft Sans Serif" pitchFamily="34" charset="0"/>
        <a:ea typeface="+mn-ea"/>
        <a:cs typeface="Arial" charset="0"/>
      </a:defRPr>
    </a:lvl4pPr>
    <a:lvl5pPr marL="914400" indent="914400" algn="l" defTabSz="228600" rtl="0" eaLnBrk="0" fontAlgn="base" hangingPunct="0">
      <a:spcBef>
        <a:spcPct val="0"/>
      </a:spcBef>
      <a:spcAft>
        <a:spcPct val="0"/>
      </a:spcAft>
      <a:defRPr sz="900" kern="1200">
        <a:solidFill>
          <a:schemeClr val="tx1"/>
        </a:solidFill>
        <a:latin typeface="Microsoft Sans Serif" pitchFamily="34" charset="0"/>
        <a:ea typeface="+mn-ea"/>
        <a:cs typeface="Arial" charset="0"/>
      </a:defRPr>
    </a:lvl5pPr>
    <a:lvl6pPr marL="2286000" algn="l" defTabSz="914400" rtl="0" eaLnBrk="1" latinLnBrk="0" hangingPunct="1">
      <a:defRPr sz="900" kern="1200">
        <a:solidFill>
          <a:schemeClr val="tx1"/>
        </a:solidFill>
        <a:latin typeface="Microsoft Sans Serif" pitchFamily="34" charset="0"/>
        <a:ea typeface="+mn-ea"/>
        <a:cs typeface="Arial" charset="0"/>
      </a:defRPr>
    </a:lvl6pPr>
    <a:lvl7pPr marL="2743200" algn="l" defTabSz="914400" rtl="0" eaLnBrk="1" latinLnBrk="0" hangingPunct="1">
      <a:defRPr sz="900" kern="1200">
        <a:solidFill>
          <a:schemeClr val="tx1"/>
        </a:solidFill>
        <a:latin typeface="Microsoft Sans Serif" pitchFamily="34" charset="0"/>
        <a:ea typeface="+mn-ea"/>
        <a:cs typeface="Arial" charset="0"/>
      </a:defRPr>
    </a:lvl7pPr>
    <a:lvl8pPr marL="3200400" algn="l" defTabSz="914400" rtl="0" eaLnBrk="1" latinLnBrk="0" hangingPunct="1">
      <a:defRPr sz="900" kern="1200">
        <a:solidFill>
          <a:schemeClr val="tx1"/>
        </a:solidFill>
        <a:latin typeface="Microsoft Sans Serif" pitchFamily="34" charset="0"/>
        <a:ea typeface="+mn-ea"/>
        <a:cs typeface="Arial" charset="0"/>
      </a:defRPr>
    </a:lvl8pPr>
    <a:lvl9pPr marL="3657600" algn="l" defTabSz="914400" rtl="0" eaLnBrk="1" latinLnBrk="0" hangingPunct="1">
      <a:defRPr sz="900" kern="1200">
        <a:solidFill>
          <a:schemeClr val="tx1"/>
        </a:solidFill>
        <a:latin typeface="Microsoft Sans Serif"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05" autoAdjust="0"/>
    <p:restoredTop sz="86456" autoAdjust="0"/>
  </p:normalViewPr>
  <p:slideViewPr>
    <p:cSldViewPr snapToGrid="0">
      <p:cViewPr varScale="1">
        <p:scale>
          <a:sx n="58" d="100"/>
          <a:sy n="58" d="100"/>
        </p:scale>
        <p:origin x="1296" y="32"/>
      </p:cViewPr>
      <p:guideLst>
        <p:guide orient="horz" pos="2160"/>
        <p:guide pos="3840"/>
      </p:guideLst>
    </p:cSldViewPr>
  </p:slideViewPr>
  <p:outlineViewPr>
    <p:cViewPr>
      <p:scale>
        <a:sx n="33" d="100"/>
        <a:sy n="33" d="100"/>
      </p:scale>
      <p:origin x="0" y="-5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9723C-99FF-4ABB-805A-6630D8DEA61C}" type="doc">
      <dgm:prSet loTypeId="urn:microsoft.com/office/officeart/2005/8/layout/cycle6" loCatId="cycle" qsTypeId="urn:microsoft.com/office/officeart/2005/8/quickstyle/simple1" qsCatId="simple" csTypeId="urn:microsoft.com/office/officeart/2005/8/colors/accent1_1" csCatId="accent1" phldr="1"/>
      <dgm:spPr/>
      <dgm:t>
        <a:bodyPr/>
        <a:lstStyle/>
        <a:p>
          <a:endParaRPr lang="fr-FR"/>
        </a:p>
      </dgm:t>
    </dgm:pt>
    <dgm:pt modelId="{CB39A364-14A5-4773-9A7E-DE2DDF6A88A6}">
      <dgm:prSet phldrT="[Texte]" custT="1"/>
      <dgm:spPr>
        <a:ln w="19050">
          <a:solidFill>
            <a:schemeClr val="accent1"/>
          </a:solidFill>
        </a:ln>
      </dgm:spPr>
      <dgm:t>
        <a:bodyPr/>
        <a:lstStyle/>
        <a:p>
          <a:r>
            <a:rPr lang="el-GR" sz="1200" dirty="0">
              <a:solidFill>
                <a:schemeClr val="accent1"/>
              </a:solidFill>
              <a:latin typeface="Arial" panose="020B0604020202020204" pitchFamily="34" charset="0"/>
              <a:cs typeface="Arial" panose="020B0604020202020204" pitchFamily="34" charset="0"/>
            </a:rPr>
            <a:t>Διατροφή</a:t>
          </a:r>
          <a:endParaRPr lang="fr-FR" sz="1200" dirty="0">
            <a:solidFill>
              <a:schemeClr val="accent1"/>
            </a:solidFill>
            <a:latin typeface="Arial" panose="020B0604020202020204" pitchFamily="34" charset="0"/>
            <a:cs typeface="Arial" panose="020B0604020202020204" pitchFamily="34" charset="0"/>
          </a:endParaRPr>
        </a:p>
      </dgm:t>
    </dgm:pt>
    <dgm:pt modelId="{C06EF9BC-2902-4010-BCC0-A2BFB7F0DEBD}" type="parTrans" cxnId="{5EE3F69C-96E0-4F9B-8028-FA3FDAA3E715}">
      <dgm:prSet/>
      <dgm:spPr/>
      <dgm:t>
        <a:bodyPr/>
        <a:lstStyle/>
        <a:p>
          <a:endParaRPr lang="fr-FR"/>
        </a:p>
      </dgm:t>
    </dgm:pt>
    <dgm:pt modelId="{92A25865-8096-4796-A9A4-B85588A6BC6B}" type="sibTrans" cxnId="{5EE3F69C-96E0-4F9B-8028-FA3FDAA3E715}">
      <dgm:prSet/>
      <dgm:spPr/>
      <dgm:t>
        <a:bodyPr/>
        <a:lstStyle/>
        <a:p>
          <a:endParaRPr lang="fr-FR"/>
        </a:p>
      </dgm:t>
    </dgm:pt>
    <dgm:pt modelId="{82D7CD06-056F-463A-81F8-2E0CE4EC1394}">
      <dgm:prSet phldrT="[Texte]" custT="1"/>
      <dgm:spPr>
        <a:ln w="19050">
          <a:solidFill>
            <a:schemeClr val="accent1"/>
          </a:solidFill>
        </a:ln>
      </dgm:spPr>
      <dgm:t>
        <a:bodyPr/>
        <a:lstStyle/>
        <a:p>
          <a:r>
            <a:rPr lang="el-GR" sz="1200" dirty="0">
              <a:solidFill>
                <a:schemeClr val="accent1"/>
              </a:solidFill>
              <a:latin typeface="Arial" panose="020B0604020202020204" pitchFamily="34" charset="0"/>
              <a:cs typeface="Arial" panose="020B0604020202020204" pitchFamily="34" charset="0"/>
            </a:rPr>
            <a:t>Μικροβιολογία</a:t>
          </a:r>
          <a:endParaRPr lang="fr-FR" sz="1200" dirty="0">
            <a:solidFill>
              <a:schemeClr val="accent1"/>
            </a:solidFill>
            <a:latin typeface="Arial" panose="020B0604020202020204" pitchFamily="34" charset="0"/>
            <a:cs typeface="Arial" panose="020B0604020202020204" pitchFamily="34" charset="0"/>
          </a:endParaRPr>
        </a:p>
      </dgm:t>
    </dgm:pt>
    <dgm:pt modelId="{C7AAB3BF-408D-4E92-AD80-386FD87888D9}" type="parTrans" cxnId="{9AA46462-C880-425C-A502-A590AEE56F5B}">
      <dgm:prSet/>
      <dgm:spPr/>
      <dgm:t>
        <a:bodyPr/>
        <a:lstStyle/>
        <a:p>
          <a:endParaRPr lang="fr-FR"/>
        </a:p>
      </dgm:t>
    </dgm:pt>
    <dgm:pt modelId="{7FE3BFAB-1DA1-4938-8992-F812E8A32EA2}" type="sibTrans" cxnId="{9AA46462-C880-425C-A502-A590AEE56F5B}">
      <dgm:prSet/>
      <dgm:spPr/>
      <dgm:t>
        <a:bodyPr/>
        <a:lstStyle/>
        <a:p>
          <a:endParaRPr lang="fr-FR"/>
        </a:p>
      </dgm:t>
    </dgm:pt>
    <dgm:pt modelId="{AF84FB35-3243-44AE-AD8F-A9B70AE5D106}">
      <dgm:prSet phldrT="[Texte]" custT="1"/>
      <dgm:spPr>
        <a:ln w="19050">
          <a:solidFill>
            <a:schemeClr val="accent1"/>
          </a:solidFill>
        </a:ln>
      </dgm:spPr>
      <dgm:t>
        <a:bodyPr/>
        <a:lstStyle/>
        <a:p>
          <a:r>
            <a:rPr lang="el-GR" sz="1200" dirty="0">
              <a:solidFill>
                <a:schemeClr val="accent1"/>
              </a:solidFill>
              <a:latin typeface="Arial" panose="020B0604020202020204" pitchFamily="34" charset="0"/>
              <a:cs typeface="Arial" panose="020B0604020202020204" pitchFamily="34" charset="0"/>
            </a:rPr>
            <a:t>Οικολογία</a:t>
          </a:r>
          <a:endParaRPr lang="fr-FR" sz="1200" dirty="0">
            <a:solidFill>
              <a:schemeClr val="accent1"/>
            </a:solidFill>
            <a:latin typeface="Arial" panose="020B0604020202020204" pitchFamily="34" charset="0"/>
            <a:cs typeface="Arial" panose="020B0604020202020204" pitchFamily="34" charset="0"/>
          </a:endParaRPr>
        </a:p>
      </dgm:t>
    </dgm:pt>
    <dgm:pt modelId="{6A8B7C9F-B4BD-4526-A06B-7E0A3E527CED}" type="parTrans" cxnId="{4838C4F9-03A2-450E-844E-76840BAF8D72}">
      <dgm:prSet/>
      <dgm:spPr/>
      <dgm:t>
        <a:bodyPr/>
        <a:lstStyle/>
        <a:p>
          <a:endParaRPr lang="fr-FR"/>
        </a:p>
      </dgm:t>
    </dgm:pt>
    <dgm:pt modelId="{212ED662-EF8D-4630-8D16-D4E682BB7BD3}" type="sibTrans" cxnId="{4838C4F9-03A2-450E-844E-76840BAF8D72}">
      <dgm:prSet/>
      <dgm:spPr/>
      <dgm:t>
        <a:bodyPr/>
        <a:lstStyle/>
        <a:p>
          <a:endParaRPr lang="fr-FR"/>
        </a:p>
      </dgm:t>
    </dgm:pt>
    <dgm:pt modelId="{74065A53-27E0-43C8-82C3-DD8401724F5A}">
      <dgm:prSet phldrT="[Texte]" custT="1"/>
      <dgm:spPr>
        <a:ln w="19050">
          <a:solidFill>
            <a:schemeClr val="accent1"/>
          </a:solidFill>
        </a:ln>
      </dgm:spPr>
      <dgm:t>
        <a:bodyPr/>
        <a:lstStyle/>
        <a:p>
          <a:r>
            <a:rPr lang="el-GR" sz="1200" dirty="0">
              <a:solidFill>
                <a:schemeClr val="accent1"/>
              </a:solidFill>
              <a:latin typeface="Arial" panose="020B0604020202020204" pitchFamily="34" charset="0"/>
              <a:cs typeface="Arial" panose="020B0604020202020204" pitchFamily="34" charset="0"/>
            </a:rPr>
            <a:t>Αλλεργία</a:t>
          </a:r>
          <a:endParaRPr lang="fr-FR" sz="1200" dirty="0">
            <a:solidFill>
              <a:schemeClr val="accent1"/>
            </a:solidFill>
            <a:latin typeface="Arial" panose="020B0604020202020204" pitchFamily="34" charset="0"/>
            <a:cs typeface="Arial" panose="020B0604020202020204" pitchFamily="34" charset="0"/>
          </a:endParaRPr>
        </a:p>
      </dgm:t>
    </dgm:pt>
    <dgm:pt modelId="{980D067D-5BF9-431E-BF17-8546DB707820}" type="parTrans" cxnId="{CD6026F4-B3AE-4311-AAE4-6F528DBE5E64}">
      <dgm:prSet/>
      <dgm:spPr/>
      <dgm:t>
        <a:bodyPr/>
        <a:lstStyle/>
        <a:p>
          <a:endParaRPr lang="fr-FR"/>
        </a:p>
      </dgm:t>
    </dgm:pt>
    <dgm:pt modelId="{97BAB8A4-34B9-4E74-B4F2-E8E88425A249}" type="sibTrans" cxnId="{CD6026F4-B3AE-4311-AAE4-6F528DBE5E64}">
      <dgm:prSet/>
      <dgm:spPr/>
      <dgm:t>
        <a:bodyPr/>
        <a:lstStyle/>
        <a:p>
          <a:endParaRPr lang="fr-FR"/>
        </a:p>
      </dgm:t>
    </dgm:pt>
    <dgm:pt modelId="{AA4AA746-C64B-493A-BCE8-EECD9F47F094}">
      <dgm:prSet phldrT="[Texte]" custT="1"/>
      <dgm:spPr>
        <a:ln w="19050">
          <a:solidFill>
            <a:schemeClr val="accent1"/>
          </a:solidFill>
        </a:ln>
      </dgm:spPr>
      <dgm:t>
        <a:bodyPr/>
        <a:lstStyle/>
        <a:p>
          <a:r>
            <a:rPr lang="el-GR" sz="1200" dirty="0">
              <a:solidFill>
                <a:schemeClr val="accent1"/>
              </a:solidFill>
              <a:latin typeface="Arial" panose="020B0604020202020204" pitchFamily="34" charset="0"/>
              <a:cs typeface="Arial" panose="020B0604020202020204" pitchFamily="34" charset="0"/>
            </a:rPr>
            <a:t>Πολιτιστική προσέγγιση</a:t>
          </a:r>
          <a:endParaRPr lang="fr-FR" sz="1200" dirty="0">
            <a:solidFill>
              <a:schemeClr val="accent1"/>
            </a:solidFill>
            <a:latin typeface="Arial" panose="020B0604020202020204" pitchFamily="34" charset="0"/>
            <a:cs typeface="Arial" panose="020B0604020202020204" pitchFamily="34" charset="0"/>
          </a:endParaRPr>
        </a:p>
      </dgm:t>
    </dgm:pt>
    <dgm:pt modelId="{C5FCEAAE-A363-40AD-8C75-760ED403E002}" type="parTrans" cxnId="{4F5284D1-1725-461D-80C7-72DB689090E8}">
      <dgm:prSet/>
      <dgm:spPr/>
      <dgm:t>
        <a:bodyPr/>
        <a:lstStyle/>
        <a:p>
          <a:endParaRPr lang="fr-FR"/>
        </a:p>
      </dgm:t>
    </dgm:pt>
    <dgm:pt modelId="{841160C0-3F8F-42CE-9422-EB053E72F2E4}" type="sibTrans" cxnId="{4F5284D1-1725-461D-80C7-72DB689090E8}">
      <dgm:prSet/>
      <dgm:spPr/>
      <dgm:t>
        <a:bodyPr/>
        <a:lstStyle/>
        <a:p>
          <a:endParaRPr lang="fr-FR"/>
        </a:p>
      </dgm:t>
    </dgm:pt>
    <dgm:pt modelId="{48485B9D-7AA5-430A-9ADA-C7502E170237}" type="pres">
      <dgm:prSet presAssocID="{D1D9723C-99FF-4ABB-805A-6630D8DEA61C}" presName="cycle" presStyleCnt="0">
        <dgm:presLayoutVars>
          <dgm:dir/>
          <dgm:resizeHandles val="exact"/>
        </dgm:presLayoutVars>
      </dgm:prSet>
      <dgm:spPr/>
    </dgm:pt>
    <dgm:pt modelId="{ACAAEF64-A17B-40DD-8112-43560815162C}" type="pres">
      <dgm:prSet presAssocID="{CB39A364-14A5-4773-9A7E-DE2DDF6A88A6}" presName="node" presStyleLbl="node1" presStyleIdx="0" presStyleCnt="5" custScaleX="116119">
        <dgm:presLayoutVars>
          <dgm:bulletEnabled val="1"/>
        </dgm:presLayoutVars>
      </dgm:prSet>
      <dgm:spPr/>
    </dgm:pt>
    <dgm:pt modelId="{64F00E20-A177-4306-8D9D-95FA026824D3}" type="pres">
      <dgm:prSet presAssocID="{CB39A364-14A5-4773-9A7E-DE2DDF6A88A6}" presName="spNode" presStyleCnt="0"/>
      <dgm:spPr/>
    </dgm:pt>
    <dgm:pt modelId="{C13A4844-B458-417D-9E28-4C7C133CEE82}" type="pres">
      <dgm:prSet presAssocID="{92A25865-8096-4796-A9A4-B85588A6BC6B}" presName="sibTrans" presStyleLbl="sibTrans1D1" presStyleIdx="0" presStyleCnt="5"/>
      <dgm:spPr/>
    </dgm:pt>
    <dgm:pt modelId="{F1C6858D-CF39-4461-95DF-C197EE067386}" type="pres">
      <dgm:prSet presAssocID="{82D7CD06-056F-463A-81F8-2E0CE4EC1394}" presName="node" presStyleLbl="node1" presStyleIdx="1" presStyleCnt="5" custScaleX="109454">
        <dgm:presLayoutVars>
          <dgm:bulletEnabled val="1"/>
        </dgm:presLayoutVars>
      </dgm:prSet>
      <dgm:spPr/>
    </dgm:pt>
    <dgm:pt modelId="{E948A74B-2944-46BE-95E6-5579DBC9DEFB}" type="pres">
      <dgm:prSet presAssocID="{82D7CD06-056F-463A-81F8-2E0CE4EC1394}" presName="spNode" presStyleCnt="0"/>
      <dgm:spPr/>
    </dgm:pt>
    <dgm:pt modelId="{B2DAEC2F-B782-4A63-B962-0F08C82DEE8C}" type="pres">
      <dgm:prSet presAssocID="{7FE3BFAB-1DA1-4938-8992-F812E8A32EA2}" presName="sibTrans" presStyleLbl="sibTrans1D1" presStyleIdx="1" presStyleCnt="5"/>
      <dgm:spPr/>
    </dgm:pt>
    <dgm:pt modelId="{FE203F19-8536-4671-A65A-9B7B0D87C89D}" type="pres">
      <dgm:prSet presAssocID="{AF84FB35-3243-44AE-AD8F-A9B70AE5D106}" presName="node" presStyleLbl="node1" presStyleIdx="2" presStyleCnt="5" custScaleX="115658">
        <dgm:presLayoutVars>
          <dgm:bulletEnabled val="1"/>
        </dgm:presLayoutVars>
      </dgm:prSet>
      <dgm:spPr/>
    </dgm:pt>
    <dgm:pt modelId="{DF0C54F9-0A50-40ED-801C-14264A77E37D}" type="pres">
      <dgm:prSet presAssocID="{AF84FB35-3243-44AE-AD8F-A9B70AE5D106}" presName="spNode" presStyleCnt="0"/>
      <dgm:spPr/>
    </dgm:pt>
    <dgm:pt modelId="{16681F37-748E-450E-92DA-7257388C4F51}" type="pres">
      <dgm:prSet presAssocID="{212ED662-EF8D-4630-8D16-D4E682BB7BD3}" presName="sibTrans" presStyleLbl="sibTrans1D1" presStyleIdx="2" presStyleCnt="5"/>
      <dgm:spPr/>
    </dgm:pt>
    <dgm:pt modelId="{D7194ED6-DF94-4E71-B5F0-330674AC788C}" type="pres">
      <dgm:prSet presAssocID="{74065A53-27E0-43C8-82C3-DD8401724F5A}" presName="node" presStyleLbl="node1" presStyleIdx="3" presStyleCnt="5" custScaleX="120735">
        <dgm:presLayoutVars>
          <dgm:bulletEnabled val="1"/>
        </dgm:presLayoutVars>
      </dgm:prSet>
      <dgm:spPr/>
    </dgm:pt>
    <dgm:pt modelId="{0F814B39-285F-4B86-A74F-C520ED423272}" type="pres">
      <dgm:prSet presAssocID="{74065A53-27E0-43C8-82C3-DD8401724F5A}" presName="spNode" presStyleCnt="0"/>
      <dgm:spPr/>
    </dgm:pt>
    <dgm:pt modelId="{EB859730-7D13-46CD-9BDE-28C59C46EF95}" type="pres">
      <dgm:prSet presAssocID="{97BAB8A4-34B9-4E74-B4F2-E8E88425A249}" presName="sibTrans" presStyleLbl="sibTrans1D1" presStyleIdx="3" presStyleCnt="5"/>
      <dgm:spPr/>
    </dgm:pt>
    <dgm:pt modelId="{6904846F-9FF8-4819-8F5D-E9906C565D0E}" type="pres">
      <dgm:prSet presAssocID="{AA4AA746-C64B-493A-BCE8-EECD9F47F094}" presName="node" presStyleLbl="node1" presStyleIdx="4" presStyleCnt="5" custScaleX="119803">
        <dgm:presLayoutVars>
          <dgm:bulletEnabled val="1"/>
        </dgm:presLayoutVars>
      </dgm:prSet>
      <dgm:spPr/>
    </dgm:pt>
    <dgm:pt modelId="{972290EF-DE03-49C3-B367-2B14F770FF46}" type="pres">
      <dgm:prSet presAssocID="{AA4AA746-C64B-493A-BCE8-EECD9F47F094}" presName="spNode" presStyleCnt="0"/>
      <dgm:spPr/>
    </dgm:pt>
    <dgm:pt modelId="{BEBB4BC0-5055-491B-BF7D-5F7EA4AC04CA}" type="pres">
      <dgm:prSet presAssocID="{841160C0-3F8F-42CE-9422-EB053E72F2E4}" presName="sibTrans" presStyleLbl="sibTrans1D1" presStyleIdx="4" presStyleCnt="5"/>
      <dgm:spPr/>
    </dgm:pt>
  </dgm:ptLst>
  <dgm:cxnLst>
    <dgm:cxn modelId="{B24B3605-16B8-400C-B5A0-8906DEB97AA7}" type="presOf" srcId="{97BAB8A4-34B9-4E74-B4F2-E8E88425A249}" destId="{EB859730-7D13-46CD-9BDE-28C59C46EF95}" srcOrd="0" destOrd="0" presId="urn:microsoft.com/office/officeart/2005/8/layout/cycle6"/>
    <dgm:cxn modelId="{A4951B0C-5426-4082-BA5C-54F76F650BD4}" type="presOf" srcId="{D1D9723C-99FF-4ABB-805A-6630D8DEA61C}" destId="{48485B9D-7AA5-430A-9ADA-C7502E170237}" srcOrd="0" destOrd="0" presId="urn:microsoft.com/office/officeart/2005/8/layout/cycle6"/>
    <dgm:cxn modelId="{B75B5010-4079-42A5-8751-F9BE4B00E142}" type="presOf" srcId="{92A25865-8096-4796-A9A4-B85588A6BC6B}" destId="{C13A4844-B458-417D-9E28-4C7C133CEE82}" srcOrd="0" destOrd="0" presId="urn:microsoft.com/office/officeart/2005/8/layout/cycle6"/>
    <dgm:cxn modelId="{6D9D8D12-AC67-4DC3-9200-7547A649D8E3}" type="presOf" srcId="{7FE3BFAB-1DA1-4938-8992-F812E8A32EA2}" destId="{B2DAEC2F-B782-4A63-B962-0F08C82DEE8C}" srcOrd="0" destOrd="0" presId="urn:microsoft.com/office/officeart/2005/8/layout/cycle6"/>
    <dgm:cxn modelId="{3DB31E21-C81C-41BC-97DE-6F37D318793C}" type="presOf" srcId="{82D7CD06-056F-463A-81F8-2E0CE4EC1394}" destId="{F1C6858D-CF39-4461-95DF-C197EE067386}" srcOrd="0" destOrd="0" presId="urn:microsoft.com/office/officeart/2005/8/layout/cycle6"/>
    <dgm:cxn modelId="{9AA46462-C880-425C-A502-A590AEE56F5B}" srcId="{D1D9723C-99FF-4ABB-805A-6630D8DEA61C}" destId="{82D7CD06-056F-463A-81F8-2E0CE4EC1394}" srcOrd="1" destOrd="0" parTransId="{C7AAB3BF-408D-4E92-AD80-386FD87888D9}" sibTransId="{7FE3BFAB-1DA1-4938-8992-F812E8A32EA2}"/>
    <dgm:cxn modelId="{FC94C465-C14B-4D46-881A-732EAA374591}" type="presOf" srcId="{CB39A364-14A5-4773-9A7E-DE2DDF6A88A6}" destId="{ACAAEF64-A17B-40DD-8112-43560815162C}" srcOrd="0" destOrd="0" presId="urn:microsoft.com/office/officeart/2005/8/layout/cycle6"/>
    <dgm:cxn modelId="{DB31E468-2DF9-4414-BCC5-B1A3C53551A0}" type="presOf" srcId="{841160C0-3F8F-42CE-9422-EB053E72F2E4}" destId="{BEBB4BC0-5055-491B-BF7D-5F7EA4AC04CA}" srcOrd="0" destOrd="0" presId="urn:microsoft.com/office/officeart/2005/8/layout/cycle6"/>
    <dgm:cxn modelId="{C8F85049-DE93-40CE-BFFF-63ACA3EB1F13}" type="presOf" srcId="{AF84FB35-3243-44AE-AD8F-A9B70AE5D106}" destId="{FE203F19-8536-4671-A65A-9B7B0D87C89D}" srcOrd="0" destOrd="0" presId="urn:microsoft.com/office/officeart/2005/8/layout/cycle6"/>
    <dgm:cxn modelId="{C6A79999-8A99-4F1B-9906-98A05B6A2C14}" type="presOf" srcId="{212ED662-EF8D-4630-8D16-D4E682BB7BD3}" destId="{16681F37-748E-450E-92DA-7257388C4F51}" srcOrd="0" destOrd="0" presId="urn:microsoft.com/office/officeart/2005/8/layout/cycle6"/>
    <dgm:cxn modelId="{5EE3F69C-96E0-4F9B-8028-FA3FDAA3E715}" srcId="{D1D9723C-99FF-4ABB-805A-6630D8DEA61C}" destId="{CB39A364-14A5-4773-9A7E-DE2DDF6A88A6}" srcOrd="0" destOrd="0" parTransId="{C06EF9BC-2902-4010-BCC0-A2BFB7F0DEBD}" sibTransId="{92A25865-8096-4796-A9A4-B85588A6BC6B}"/>
    <dgm:cxn modelId="{4F5284D1-1725-461D-80C7-72DB689090E8}" srcId="{D1D9723C-99FF-4ABB-805A-6630D8DEA61C}" destId="{AA4AA746-C64B-493A-BCE8-EECD9F47F094}" srcOrd="4" destOrd="0" parTransId="{C5FCEAAE-A363-40AD-8C75-760ED403E002}" sibTransId="{841160C0-3F8F-42CE-9422-EB053E72F2E4}"/>
    <dgm:cxn modelId="{CDF77EE0-7450-4DE1-9CD5-79E95C38B4BD}" type="presOf" srcId="{74065A53-27E0-43C8-82C3-DD8401724F5A}" destId="{D7194ED6-DF94-4E71-B5F0-330674AC788C}" srcOrd="0" destOrd="0" presId="urn:microsoft.com/office/officeart/2005/8/layout/cycle6"/>
    <dgm:cxn modelId="{CD6026F4-B3AE-4311-AAE4-6F528DBE5E64}" srcId="{D1D9723C-99FF-4ABB-805A-6630D8DEA61C}" destId="{74065A53-27E0-43C8-82C3-DD8401724F5A}" srcOrd="3" destOrd="0" parTransId="{980D067D-5BF9-431E-BF17-8546DB707820}" sibTransId="{97BAB8A4-34B9-4E74-B4F2-E8E88425A249}"/>
    <dgm:cxn modelId="{CB42E0F6-7AAC-467E-89AA-C065657E6A8D}" type="presOf" srcId="{AA4AA746-C64B-493A-BCE8-EECD9F47F094}" destId="{6904846F-9FF8-4819-8F5D-E9906C565D0E}" srcOrd="0" destOrd="0" presId="urn:microsoft.com/office/officeart/2005/8/layout/cycle6"/>
    <dgm:cxn modelId="{4838C4F9-03A2-450E-844E-76840BAF8D72}" srcId="{D1D9723C-99FF-4ABB-805A-6630D8DEA61C}" destId="{AF84FB35-3243-44AE-AD8F-A9B70AE5D106}" srcOrd="2" destOrd="0" parTransId="{6A8B7C9F-B4BD-4526-A06B-7E0A3E527CED}" sibTransId="{212ED662-EF8D-4630-8D16-D4E682BB7BD3}"/>
    <dgm:cxn modelId="{5F547202-C427-4B6F-80A5-CDF773F166A5}" type="presParOf" srcId="{48485B9D-7AA5-430A-9ADA-C7502E170237}" destId="{ACAAEF64-A17B-40DD-8112-43560815162C}" srcOrd="0" destOrd="0" presId="urn:microsoft.com/office/officeart/2005/8/layout/cycle6"/>
    <dgm:cxn modelId="{65B72863-CC60-4E54-B2B4-50201A2F479B}" type="presParOf" srcId="{48485B9D-7AA5-430A-9ADA-C7502E170237}" destId="{64F00E20-A177-4306-8D9D-95FA026824D3}" srcOrd="1" destOrd="0" presId="urn:microsoft.com/office/officeart/2005/8/layout/cycle6"/>
    <dgm:cxn modelId="{6FEAE9BE-D363-47AB-B286-28D70E647046}" type="presParOf" srcId="{48485B9D-7AA5-430A-9ADA-C7502E170237}" destId="{C13A4844-B458-417D-9E28-4C7C133CEE82}" srcOrd="2" destOrd="0" presId="urn:microsoft.com/office/officeart/2005/8/layout/cycle6"/>
    <dgm:cxn modelId="{AF867C3D-3FBD-4D47-87C1-612845F478AA}" type="presParOf" srcId="{48485B9D-7AA5-430A-9ADA-C7502E170237}" destId="{F1C6858D-CF39-4461-95DF-C197EE067386}" srcOrd="3" destOrd="0" presId="urn:microsoft.com/office/officeart/2005/8/layout/cycle6"/>
    <dgm:cxn modelId="{DCE7A2B2-F3B5-4C9B-B7B1-3687BC99E1F9}" type="presParOf" srcId="{48485B9D-7AA5-430A-9ADA-C7502E170237}" destId="{E948A74B-2944-46BE-95E6-5579DBC9DEFB}" srcOrd="4" destOrd="0" presId="urn:microsoft.com/office/officeart/2005/8/layout/cycle6"/>
    <dgm:cxn modelId="{30532B1D-B24C-4022-8D00-68194A56EE7C}" type="presParOf" srcId="{48485B9D-7AA5-430A-9ADA-C7502E170237}" destId="{B2DAEC2F-B782-4A63-B962-0F08C82DEE8C}" srcOrd="5" destOrd="0" presId="urn:microsoft.com/office/officeart/2005/8/layout/cycle6"/>
    <dgm:cxn modelId="{1417FB47-4643-4BED-86C9-2283F6741B9C}" type="presParOf" srcId="{48485B9D-7AA5-430A-9ADA-C7502E170237}" destId="{FE203F19-8536-4671-A65A-9B7B0D87C89D}" srcOrd="6" destOrd="0" presId="urn:microsoft.com/office/officeart/2005/8/layout/cycle6"/>
    <dgm:cxn modelId="{610C8AA9-8A9C-47A5-9780-30235B9AE249}" type="presParOf" srcId="{48485B9D-7AA5-430A-9ADA-C7502E170237}" destId="{DF0C54F9-0A50-40ED-801C-14264A77E37D}" srcOrd="7" destOrd="0" presId="urn:microsoft.com/office/officeart/2005/8/layout/cycle6"/>
    <dgm:cxn modelId="{DEA35A9D-EEAD-481B-98D2-B69AE5F0B810}" type="presParOf" srcId="{48485B9D-7AA5-430A-9ADA-C7502E170237}" destId="{16681F37-748E-450E-92DA-7257388C4F51}" srcOrd="8" destOrd="0" presId="urn:microsoft.com/office/officeart/2005/8/layout/cycle6"/>
    <dgm:cxn modelId="{7DCEE92F-F402-489F-B738-E7D6CFC39D18}" type="presParOf" srcId="{48485B9D-7AA5-430A-9ADA-C7502E170237}" destId="{D7194ED6-DF94-4E71-B5F0-330674AC788C}" srcOrd="9" destOrd="0" presId="urn:microsoft.com/office/officeart/2005/8/layout/cycle6"/>
    <dgm:cxn modelId="{C2146E5F-C6C1-41C1-BA7B-6DA9410C883F}" type="presParOf" srcId="{48485B9D-7AA5-430A-9ADA-C7502E170237}" destId="{0F814B39-285F-4B86-A74F-C520ED423272}" srcOrd="10" destOrd="0" presId="urn:microsoft.com/office/officeart/2005/8/layout/cycle6"/>
    <dgm:cxn modelId="{F3154B63-6B8B-44D5-9636-47E695AF56D3}" type="presParOf" srcId="{48485B9D-7AA5-430A-9ADA-C7502E170237}" destId="{EB859730-7D13-46CD-9BDE-28C59C46EF95}" srcOrd="11" destOrd="0" presId="urn:microsoft.com/office/officeart/2005/8/layout/cycle6"/>
    <dgm:cxn modelId="{826EAE00-B44E-47C3-BE3A-F5EAE9F334EB}" type="presParOf" srcId="{48485B9D-7AA5-430A-9ADA-C7502E170237}" destId="{6904846F-9FF8-4819-8F5D-E9906C565D0E}" srcOrd="12" destOrd="0" presId="urn:microsoft.com/office/officeart/2005/8/layout/cycle6"/>
    <dgm:cxn modelId="{0D25877B-4807-49A6-ACBB-A2E13CBF4FC8}" type="presParOf" srcId="{48485B9D-7AA5-430A-9ADA-C7502E170237}" destId="{972290EF-DE03-49C3-B367-2B14F770FF46}" srcOrd="13" destOrd="0" presId="urn:microsoft.com/office/officeart/2005/8/layout/cycle6"/>
    <dgm:cxn modelId="{D79F167A-D408-4C84-9146-7D868562BB3D}" type="presParOf" srcId="{48485B9D-7AA5-430A-9ADA-C7502E170237}" destId="{BEBB4BC0-5055-491B-BF7D-5F7EA4AC04CA}" srcOrd="14"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65F9E8-F481-4BF7-B088-CB2CA9F03DC3}" type="doc">
      <dgm:prSet loTypeId="urn:microsoft.com/office/officeart/2005/8/layout/radial4" loCatId="relationship" qsTypeId="urn:microsoft.com/office/officeart/2005/8/quickstyle/simple1" qsCatId="simple" csTypeId="urn:microsoft.com/office/officeart/2005/8/colors/accent0_2" csCatId="mainScheme" phldr="1"/>
      <dgm:spPr/>
      <dgm:t>
        <a:bodyPr/>
        <a:lstStyle/>
        <a:p>
          <a:endParaRPr lang="fr-FR"/>
        </a:p>
      </dgm:t>
    </dgm:pt>
    <dgm:pt modelId="{F2AC70FA-D0C2-486A-A342-E36892E5E981}">
      <dgm:prSet phldrT="[Texte]" custT="1"/>
      <dgm:spPr/>
      <dgm:t>
        <a:bodyPr/>
        <a:lstStyle/>
        <a:p>
          <a:r>
            <a:rPr lang="el-GR" sz="1200" b="1" dirty="0">
              <a:latin typeface="Arial" panose="020B0604020202020204" pitchFamily="34" charset="0"/>
              <a:cs typeface="Arial" panose="020B0604020202020204" pitchFamily="34" charset="0"/>
            </a:rPr>
            <a:t>Αποφυγή / καθυστέρηση αλλοίωσης </a:t>
          </a:r>
          <a:endParaRPr lang="fr-FR" sz="1200" b="1" dirty="0">
            <a:latin typeface="Arial" panose="020B0604020202020204" pitchFamily="34" charset="0"/>
            <a:cs typeface="Arial" panose="020B0604020202020204" pitchFamily="34" charset="0"/>
          </a:endParaRPr>
        </a:p>
      </dgm:t>
    </dgm:pt>
    <dgm:pt modelId="{9086C208-A615-4EA9-8496-DD638497FA4D}" type="parTrans" cxnId="{D8B30FC8-B336-49FC-B261-D3C44E45C6AA}">
      <dgm:prSet/>
      <dgm:spPr/>
      <dgm:t>
        <a:bodyPr/>
        <a:lstStyle/>
        <a:p>
          <a:endParaRPr lang="fr-FR"/>
        </a:p>
      </dgm:t>
    </dgm:pt>
    <dgm:pt modelId="{8EF803A7-4CF8-462E-92E8-567542EE1897}" type="sibTrans" cxnId="{D8B30FC8-B336-49FC-B261-D3C44E45C6AA}">
      <dgm:prSet/>
      <dgm:spPr/>
      <dgm:t>
        <a:bodyPr/>
        <a:lstStyle/>
        <a:p>
          <a:endParaRPr lang="fr-FR"/>
        </a:p>
      </dgm:t>
    </dgm:pt>
    <dgm:pt modelId="{DD85ADC9-FDC8-4F65-B189-C3373011DBE8}">
      <dgm:prSet phldrT="[Texte]" custT="1"/>
      <dgm:spPr/>
      <dgm:t>
        <a:bodyPr/>
        <a:lstStyle/>
        <a:p>
          <a:r>
            <a:rPr lang="el-GR" sz="1200" b="1" dirty="0">
              <a:latin typeface="Arial" panose="020B0604020202020204" pitchFamily="34" charset="0"/>
              <a:cs typeface="Arial" panose="020B0604020202020204" pitchFamily="34" charset="0"/>
            </a:rPr>
            <a:t>Επεξεργασία</a:t>
          </a:r>
          <a:r>
            <a:rPr lang="fr-FR" sz="1200" dirty="0">
              <a:latin typeface="Arial" panose="020B0604020202020204" pitchFamily="34" charset="0"/>
              <a:cs typeface="Arial" panose="020B0604020202020204" pitchFamily="34" charset="0"/>
            </a:rPr>
            <a:t>:</a:t>
          </a:r>
        </a:p>
      </dgm:t>
    </dgm:pt>
    <dgm:pt modelId="{69903DD8-8DC8-4ECB-AF02-F6091BEF6518}" type="parTrans" cxnId="{334175C2-9F3F-4428-82FD-EB9E90D3F6B4}">
      <dgm:prSet/>
      <dgm:spPr/>
      <dgm:t>
        <a:bodyPr/>
        <a:lstStyle/>
        <a:p>
          <a:endParaRPr lang="fr-FR"/>
        </a:p>
      </dgm:t>
    </dgm:pt>
    <dgm:pt modelId="{0C7825C2-2264-40C6-BAB0-A04C3E0FFEA1}" type="sibTrans" cxnId="{334175C2-9F3F-4428-82FD-EB9E90D3F6B4}">
      <dgm:prSet/>
      <dgm:spPr/>
      <dgm:t>
        <a:bodyPr/>
        <a:lstStyle/>
        <a:p>
          <a:endParaRPr lang="fr-FR"/>
        </a:p>
      </dgm:t>
    </dgm:pt>
    <dgm:pt modelId="{8B44B44A-D68D-4783-8675-8CCE44617C32}">
      <dgm:prSet phldrT="[Texte]" custT="1"/>
      <dgm:spPr/>
      <dgm:t>
        <a:bodyPr/>
        <a:lstStyle/>
        <a:p>
          <a:r>
            <a:rPr lang="el-GR" sz="1200" b="1" dirty="0">
              <a:latin typeface="Arial" panose="020B0604020202020204" pitchFamily="34" charset="0"/>
              <a:cs typeface="Arial" panose="020B0604020202020204" pitchFamily="34" charset="0"/>
            </a:rPr>
            <a:t>Στο σπίτι</a:t>
          </a:r>
          <a:r>
            <a:rPr lang="fr-FR" sz="1200" dirty="0">
              <a:latin typeface="Arial" panose="020B0604020202020204" pitchFamily="34" charset="0"/>
              <a:cs typeface="Arial" panose="020B0604020202020204" pitchFamily="34" charset="0"/>
            </a:rPr>
            <a:t>:</a:t>
          </a:r>
        </a:p>
      </dgm:t>
    </dgm:pt>
    <dgm:pt modelId="{2D5EFDD9-006E-455A-AA5D-19478DE8533A}" type="parTrans" cxnId="{18D55D5A-BCC1-42D9-B7B4-7684B0E9FD54}">
      <dgm:prSet/>
      <dgm:spPr/>
      <dgm:t>
        <a:bodyPr/>
        <a:lstStyle/>
        <a:p>
          <a:endParaRPr lang="fr-FR"/>
        </a:p>
      </dgm:t>
    </dgm:pt>
    <dgm:pt modelId="{C033A23F-9CAD-4926-A8C7-06C672C022BD}" type="sibTrans" cxnId="{18D55D5A-BCC1-42D9-B7B4-7684B0E9FD54}">
      <dgm:prSet/>
      <dgm:spPr/>
      <dgm:t>
        <a:bodyPr/>
        <a:lstStyle/>
        <a:p>
          <a:endParaRPr lang="fr-FR"/>
        </a:p>
      </dgm:t>
    </dgm:pt>
    <dgm:pt modelId="{342A6987-BE96-4E7B-A518-4A34686FCF3A}">
      <dgm:prSet phldrT="[Texte]" custT="1"/>
      <dgm:spPr/>
      <dgm:t>
        <a:bodyPr/>
        <a:lstStyle/>
        <a:p>
          <a:r>
            <a:rPr lang="el-GR" sz="1200" dirty="0">
              <a:latin typeface="Arial" panose="020B0604020202020204" pitchFamily="34" charset="0"/>
              <a:cs typeface="Arial" panose="020B0604020202020204" pitchFamily="34" charset="0"/>
            </a:rPr>
            <a:t>Συνδυασμός εμποδίων</a:t>
          </a:r>
          <a:endParaRPr lang="fr-FR" sz="1200" dirty="0">
            <a:latin typeface="Arial" panose="020B0604020202020204" pitchFamily="34" charset="0"/>
            <a:cs typeface="Arial" panose="020B0604020202020204" pitchFamily="34" charset="0"/>
          </a:endParaRPr>
        </a:p>
      </dgm:t>
    </dgm:pt>
    <dgm:pt modelId="{57A8754C-D0CE-4762-A136-BE1DBC8F019A}" type="parTrans" cxnId="{6E400603-40D0-4412-886A-4EE896480CA6}">
      <dgm:prSet/>
      <dgm:spPr/>
      <dgm:t>
        <a:bodyPr/>
        <a:lstStyle/>
        <a:p>
          <a:endParaRPr lang="fr-FR"/>
        </a:p>
      </dgm:t>
    </dgm:pt>
    <dgm:pt modelId="{A2FFFAE7-137E-4171-A5D0-2CF7DE9BCA14}" type="sibTrans" cxnId="{6E400603-40D0-4412-886A-4EE896480CA6}">
      <dgm:prSet/>
      <dgm:spPr/>
      <dgm:t>
        <a:bodyPr/>
        <a:lstStyle/>
        <a:p>
          <a:endParaRPr lang="fr-FR"/>
        </a:p>
      </dgm:t>
    </dgm:pt>
    <dgm:pt modelId="{06EFD435-25C3-4983-9F96-D38A1FE8F07D}">
      <dgm:prSet custT="1"/>
      <dgm:spPr/>
      <dgm:t>
        <a:bodyPr/>
        <a:lstStyle/>
        <a:p>
          <a:r>
            <a:rPr lang="el-GR" sz="1200" dirty="0">
              <a:latin typeface="Arial" panose="020B0604020202020204" pitchFamily="34" charset="0"/>
              <a:cs typeface="Arial" panose="020B0604020202020204" pitchFamily="34" charset="0"/>
            </a:rPr>
            <a:t>Τρόφιμα επεξεργασμένα σε υψηλή θερμοκρασία</a:t>
          </a:r>
          <a:endParaRPr lang="fr-FR" sz="1200" dirty="0">
            <a:latin typeface="Arial" panose="020B0604020202020204" pitchFamily="34" charset="0"/>
            <a:cs typeface="Arial" panose="020B0604020202020204" pitchFamily="34" charset="0"/>
          </a:endParaRPr>
        </a:p>
      </dgm:t>
    </dgm:pt>
    <dgm:pt modelId="{3ECE124C-E823-4C23-84D5-E7ECC4D1B944}" type="parTrans" cxnId="{BA1709E0-7D66-4CEE-898E-C0A5EACE926B}">
      <dgm:prSet/>
      <dgm:spPr/>
      <dgm:t>
        <a:bodyPr/>
        <a:lstStyle/>
        <a:p>
          <a:endParaRPr lang="fr-FR"/>
        </a:p>
      </dgm:t>
    </dgm:pt>
    <dgm:pt modelId="{38D2F64D-11B1-4592-B8AA-D8DFD417BEAC}" type="sibTrans" cxnId="{BA1709E0-7D66-4CEE-898E-C0A5EACE926B}">
      <dgm:prSet/>
      <dgm:spPr/>
      <dgm:t>
        <a:bodyPr/>
        <a:lstStyle/>
        <a:p>
          <a:endParaRPr lang="fr-FR"/>
        </a:p>
      </dgm:t>
    </dgm:pt>
    <dgm:pt modelId="{2C07386B-52BB-4556-9C2D-43399BBD22F2}">
      <dgm:prSet custT="1"/>
      <dgm:spPr/>
      <dgm:t>
        <a:bodyPr/>
        <a:lstStyle/>
        <a:p>
          <a:r>
            <a:rPr lang="el-GR" sz="1200" dirty="0">
              <a:latin typeface="Arial" panose="020B0604020202020204" pitchFamily="34" charset="0"/>
              <a:cs typeface="Arial" panose="020B0604020202020204" pitchFamily="34" charset="0"/>
            </a:rPr>
            <a:t>Συσκευασία σε κενό αέρος</a:t>
          </a:r>
          <a:endParaRPr lang="fr-FR" sz="1200" dirty="0">
            <a:latin typeface="Arial" panose="020B0604020202020204" pitchFamily="34" charset="0"/>
            <a:cs typeface="Arial" panose="020B0604020202020204" pitchFamily="34" charset="0"/>
          </a:endParaRPr>
        </a:p>
      </dgm:t>
    </dgm:pt>
    <dgm:pt modelId="{35CB0309-3BCB-4765-B848-FFA84120DFB3}" type="parTrans" cxnId="{4503A7F6-8811-4CCC-926D-0C9187BABFED}">
      <dgm:prSet/>
      <dgm:spPr/>
      <dgm:t>
        <a:bodyPr/>
        <a:lstStyle/>
        <a:p>
          <a:endParaRPr lang="fr-FR"/>
        </a:p>
      </dgm:t>
    </dgm:pt>
    <dgm:pt modelId="{84381A65-834B-4E4A-93E1-607D6F7A86D4}" type="sibTrans" cxnId="{4503A7F6-8811-4CCC-926D-0C9187BABFED}">
      <dgm:prSet/>
      <dgm:spPr/>
      <dgm:t>
        <a:bodyPr/>
        <a:lstStyle/>
        <a:p>
          <a:endParaRPr lang="fr-FR"/>
        </a:p>
      </dgm:t>
    </dgm:pt>
    <dgm:pt modelId="{FEB457FC-D20B-4442-9D24-36DCDF7C2F9E}">
      <dgm:prSet custT="1"/>
      <dgm:spPr/>
      <dgm:t>
        <a:bodyPr/>
        <a:lstStyle/>
        <a:p>
          <a:r>
            <a:rPr lang="el-GR" sz="1200" dirty="0">
              <a:latin typeface="Arial" panose="020B0604020202020204" pitchFamily="34" charset="0"/>
              <a:cs typeface="Arial" panose="020B0604020202020204" pitchFamily="34" charset="0"/>
            </a:rPr>
            <a:t>Διατήρηση των τροφίμων σε πολύ καθαρό περιβάλλον</a:t>
          </a:r>
          <a:endParaRPr lang="fr-FR" sz="1200" dirty="0">
            <a:latin typeface="Arial" panose="020B0604020202020204" pitchFamily="34" charset="0"/>
            <a:cs typeface="Arial" panose="020B0604020202020204" pitchFamily="34" charset="0"/>
          </a:endParaRPr>
        </a:p>
      </dgm:t>
    </dgm:pt>
    <dgm:pt modelId="{6C96483D-48E6-46D8-B623-74E00372F174}" type="parTrans" cxnId="{9C4C1B8B-AE3B-41D9-8F18-E62F48B51F15}">
      <dgm:prSet/>
      <dgm:spPr/>
      <dgm:t>
        <a:bodyPr/>
        <a:lstStyle/>
        <a:p>
          <a:endParaRPr lang="fr-FR"/>
        </a:p>
      </dgm:t>
    </dgm:pt>
    <dgm:pt modelId="{3F961C96-2884-45C1-BF9B-7F4B14291FA8}" type="sibTrans" cxnId="{9C4C1B8B-AE3B-41D9-8F18-E62F48B51F15}">
      <dgm:prSet/>
      <dgm:spPr/>
      <dgm:t>
        <a:bodyPr/>
        <a:lstStyle/>
        <a:p>
          <a:endParaRPr lang="fr-FR"/>
        </a:p>
      </dgm:t>
    </dgm:pt>
    <dgm:pt modelId="{6D5EE0D1-0641-4B65-BAAC-49C7334DC71A}">
      <dgm:prSet custT="1"/>
      <dgm:spPr/>
      <dgm:t>
        <a:bodyPr/>
        <a:lstStyle/>
        <a:p>
          <a:endParaRPr lang="fr-FR" sz="1200" dirty="0">
            <a:solidFill>
              <a:schemeClr val="accent1"/>
            </a:solidFill>
            <a:latin typeface="Arial" panose="020B0604020202020204" pitchFamily="34" charset="0"/>
            <a:cs typeface="Arial" panose="020B0604020202020204" pitchFamily="34" charset="0"/>
          </a:endParaRPr>
        </a:p>
      </dgm:t>
    </dgm:pt>
    <dgm:pt modelId="{31176E45-73A6-474B-BDEE-78AE2B408075}" type="parTrans" cxnId="{3CFCC36A-014D-42AA-B0C4-041303F254D0}">
      <dgm:prSet/>
      <dgm:spPr/>
      <dgm:t>
        <a:bodyPr/>
        <a:lstStyle/>
        <a:p>
          <a:endParaRPr lang="fr-FR"/>
        </a:p>
      </dgm:t>
    </dgm:pt>
    <dgm:pt modelId="{EB1E26A4-D60F-4690-8277-1CDA3CB7F256}" type="sibTrans" cxnId="{3CFCC36A-014D-42AA-B0C4-041303F254D0}">
      <dgm:prSet/>
      <dgm:spPr/>
      <dgm:t>
        <a:bodyPr/>
        <a:lstStyle/>
        <a:p>
          <a:endParaRPr lang="fr-FR"/>
        </a:p>
      </dgm:t>
    </dgm:pt>
    <dgm:pt modelId="{19AB1DC6-9BE9-46D0-B9EA-582BA5F9F8C6}">
      <dgm:prSet custT="1"/>
      <dgm:spPr/>
      <dgm:t>
        <a:bodyPr/>
        <a:lstStyle/>
        <a:p>
          <a:r>
            <a:rPr lang="el-GR" sz="1200" dirty="0">
              <a:latin typeface="Arial" panose="020B0604020202020204" pitchFamily="34" charset="0"/>
              <a:cs typeface="Arial" panose="020B0604020202020204" pitchFamily="34" charset="0"/>
            </a:rPr>
            <a:t>Τήρηση ημερομηνιών λήξης</a:t>
          </a:r>
          <a:endParaRPr lang="fr-FR" sz="1200" dirty="0">
            <a:latin typeface="Arial" panose="020B0604020202020204" pitchFamily="34" charset="0"/>
            <a:cs typeface="Arial" panose="020B0604020202020204" pitchFamily="34" charset="0"/>
          </a:endParaRPr>
        </a:p>
      </dgm:t>
    </dgm:pt>
    <dgm:pt modelId="{85690F86-34F5-43A4-BE45-269B72C7C6F9}" type="parTrans" cxnId="{063BA15F-0A5D-4EBD-9F4A-5751C4D93623}">
      <dgm:prSet/>
      <dgm:spPr/>
      <dgm:t>
        <a:bodyPr/>
        <a:lstStyle/>
        <a:p>
          <a:endParaRPr lang="fr-FR"/>
        </a:p>
      </dgm:t>
    </dgm:pt>
    <dgm:pt modelId="{58162BFA-CC46-489D-8EEB-49D3A582D916}" type="sibTrans" cxnId="{063BA15F-0A5D-4EBD-9F4A-5751C4D93623}">
      <dgm:prSet/>
      <dgm:spPr/>
      <dgm:t>
        <a:bodyPr/>
        <a:lstStyle/>
        <a:p>
          <a:endParaRPr lang="fr-FR"/>
        </a:p>
      </dgm:t>
    </dgm:pt>
    <dgm:pt modelId="{876EE228-A440-4778-BD5D-46CB11E7E85E}">
      <dgm:prSet custT="1"/>
      <dgm:spPr/>
      <dgm:t>
        <a:bodyPr/>
        <a:lstStyle/>
        <a:p>
          <a:r>
            <a:rPr lang="el-GR" sz="1200" dirty="0">
              <a:latin typeface="Arial" panose="020B0604020202020204" pitchFamily="34" charset="0"/>
              <a:cs typeface="Arial" panose="020B0604020202020204" pitchFamily="34" charset="0"/>
            </a:rPr>
            <a:t>Διατήρηση φρέσκων τροφίμων στο ψυγείο</a:t>
          </a:r>
          <a:endParaRPr lang="fr-FR" sz="1200" dirty="0">
            <a:latin typeface="Arial" panose="020B0604020202020204" pitchFamily="34" charset="0"/>
            <a:cs typeface="Arial" panose="020B0604020202020204" pitchFamily="34" charset="0"/>
          </a:endParaRPr>
        </a:p>
      </dgm:t>
    </dgm:pt>
    <dgm:pt modelId="{A6339FE7-82A1-4C72-B1A4-BF0BA13E6C11}" type="parTrans" cxnId="{96055B59-895C-4B91-B763-2B836CC8FB6B}">
      <dgm:prSet/>
      <dgm:spPr/>
      <dgm:t>
        <a:bodyPr/>
        <a:lstStyle/>
        <a:p>
          <a:endParaRPr lang="fr-FR"/>
        </a:p>
      </dgm:t>
    </dgm:pt>
    <dgm:pt modelId="{FB70CD78-F975-482C-A26B-1F1D40A9F1C4}" type="sibTrans" cxnId="{96055B59-895C-4B91-B763-2B836CC8FB6B}">
      <dgm:prSet/>
      <dgm:spPr/>
      <dgm:t>
        <a:bodyPr/>
        <a:lstStyle/>
        <a:p>
          <a:endParaRPr lang="fr-FR"/>
        </a:p>
      </dgm:t>
    </dgm:pt>
    <dgm:pt modelId="{BF557340-8D86-4ACF-89B5-2391FCEBE26A}">
      <dgm:prSet custT="1"/>
      <dgm:spPr/>
      <dgm:t>
        <a:bodyPr/>
        <a:lstStyle/>
        <a:p>
          <a:r>
            <a:rPr lang="el-GR" sz="1200" dirty="0">
              <a:latin typeface="Arial" panose="020B0604020202020204" pitchFamily="34" charset="0"/>
              <a:cs typeface="Arial" panose="020B0604020202020204" pitchFamily="34" charset="0"/>
            </a:rPr>
            <a:t>Μαγείρεμα τροφίμων</a:t>
          </a:r>
          <a:endParaRPr lang="fr-FR" sz="1200" dirty="0">
            <a:latin typeface="Arial" panose="020B0604020202020204" pitchFamily="34" charset="0"/>
            <a:cs typeface="Arial" panose="020B0604020202020204" pitchFamily="34" charset="0"/>
          </a:endParaRPr>
        </a:p>
      </dgm:t>
    </dgm:pt>
    <dgm:pt modelId="{A1479BCC-A8DA-4BFD-ABF1-8A91551A110C}" type="parTrans" cxnId="{9B283B86-2AA1-45A3-9E89-9669D8890A4B}">
      <dgm:prSet/>
      <dgm:spPr/>
      <dgm:t>
        <a:bodyPr/>
        <a:lstStyle/>
        <a:p>
          <a:endParaRPr lang="fr-FR"/>
        </a:p>
      </dgm:t>
    </dgm:pt>
    <dgm:pt modelId="{10DB6D3B-CDED-42D6-A8E7-67EF88A7B47F}" type="sibTrans" cxnId="{9B283B86-2AA1-45A3-9E89-9669D8890A4B}">
      <dgm:prSet/>
      <dgm:spPr/>
      <dgm:t>
        <a:bodyPr/>
        <a:lstStyle/>
        <a:p>
          <a:endParaRPr lang="fr-FR"/>
        </a:p>
      </dgm:t>
    </dgm:pt>
    <dgm:pt modelId="{D16066AE-903F-41F0-87D5-277C09E355F1}" type="pres">
      <dgm:prSet presAssocID="{3265F9E8-F481-4BF7-B088-CB2CA9F03DC3}" presName="cycle" presStyleCnt="0">
        <dgm:presLayoutVars>
          <dgm:chMax val="1"/>
          <dgm:dir/>
          <dgm:animLvl val="ctr"/>
          <dgm:resizeHandles val="exact"/>
        </dgm:presLayoutVars>
      </dgm:prSet>
      <dgm:spPr/>
    </dgm:pt>
    <dgm:pt modelId="{86605A60-C007-4E18-9B87-61FAC01694AB}" type="pres">
      <dgm:prSet presAssocID="{F2AC70FA-D0C2-486A-A342-E36892E5E981}" presName="centerShape" presStyleLbl="node0" presStyleIdx="0" presStyleCnt="1" custScaleX="119550" custScaleY="59838" custLinFactNeighborX="-5832" custLinFactNeighborY="2710"/>
      <dgm:spPr/>
    </dgm:pt>
    <dgm:pt modelId="{80DB76A1-8A1E-4BFF-8750-64FDB322CA31}" type="pres">
      <dgm:prSet presAssocID="{69903DD8-8DC8-4ECB-AF02-F6091BEF6518}" presName="parTrans" presStyleLbl="bgSibTrans2D1" presStyleIdx="0" presStyleCnt="3"/>
      <dgm:spPr/>
    </dgm:pt>
    <dgm:pt modelId="{6E905C3A-E135-4F30-BBFA-89B9F179E775}" type="pres">
      <dgm:prSet presAssocID="{DD85ADC9-FDC8-4F65-B189-C3373011DBE8}" presName="node" presStyleLbl="node1" presStyleIdx="0" presStyleCnt="3" custScaleX="125007" custScaleY="123460" custRadScaleRad="124934" custRadScaleInc="-35710">
        <dgm:presLayoutVars>
          <dgm:bulletEnabled val="1"/>
        </dgm:presLayoutVars>
      </dgm:prSet>
      <dgm:spPr/>
    </dgm:pt>
    <dgm:pt modelId="{2138B041-541E-41A9-B8B1-520428D6A794}" type="pres">
      <dgm:prSet presAssocID="{2D5EFDD9-006E-455A-AA5D-19478DE8533A}" presName="parTrans" presStyleLbl="bgSibTrans2D1" presStyleIdx="1" presStyleCnt="3"/>
      <dgm:spPr/>
    </dgm:pt>
    <dgm:pt modelId="{0C4CA398-7DA0-4458-B65F-BF71E044F8B6}" type="pres">
      <dgm:prSet presAssocID="{8B44B44A-D68D-4783-8675-8CCE44617C32}" presName="node" presStyleLbl="node1" presStyleIdx="1" presStyleCnt="3" custScaleX="122377" custScaleY="190331" custRadScaleRad="105669" custRadScaleInc="118286">
        <dgm:presLayoutVars>
          <dgm:bulletEnabled val="1"/>
        </dgm:presLayoutVars>
      </dgm:prSet>
      <dgm:spPr/>
    </dgm:pt>
    <dgm:pt modelId="{B8BB1EB8-6490-42FE-95A2-439789664BDF}" type="pres">
      <dgm:prSet presAssocID="{57A8754C-D0CE-4762-A136-BE1DBC8F019A}" presName="parTrans" presStyleLbl="bgSibTrans2D1" presStyleIdx="2" presStyleCnt="3" custLinFactNeighborX="0" custLinFactNeighborY="4930"/>
      <dgm:spPr/>
    </dgm:pt>
    <dgm:pt modelId="{88931C25-5B35-4245-A305-FF6B1658041A}" type="pres">
      <dgm:prSet presAssocID="{342A6987-BE96-4E7B-A518-4A34686FCF3A}" presName="node" presStyleLbl="node1" presStyleIdx="2" presStyleCnt="3" custScaleY="41275" custRadScaleRad="70494" custRadScaleInc="-113593">
        <dgm:presLayoutVars>
          <dgm:bulletEnabled val="1"/>
        </dgm:presLayoutVars>
      </dgm:prSet>
      <dgm:spPr/>
    </dgm:pt>
  </dgm:ptLst>
  <dgm:cxnLst>
    <dgm:cxn modelId="{6E400603-40D0-4412-886A-4EE896480CA6}" srcId="{F2AC70FA-D0C2-486A-A342-E36892E5E981}" destId="{342A6987-BE96-4E7B-A518-4A34686FCF3A}" srcOrd="2" destOrd="0" parTransId="{57A8754C-D0CE-4762-A136-BE1DBC8F019A}" sibTransId="{A2FFFAE7-137E-4171-A5D0-2CF7DE9BCA14}"/>
    <dgm:cxn modelId="{C6E36509-6B25-4283-8698-2755FA2DA56F}" type="presOf" srcId="{DD85ADC9-FDC8-4F65-B189-C3373011DBE8}" destId="{6E905C3A-E135-4F30-BBFA-89B9F179E775}" srcOrd="0" destOrd="0" presId="urn:microsoft.com/office/officeart/2005/8/layout/radial4"/>
    <dgm:cxn modelId="{063BA15F-0A5D-4EBD-9F4A-5751C4D93623}" srcId="{8B44B44A-D68D-4783-8675-8CCE44617C32}" destId="{19AB1DC6-9BE9-46D0-B9EA-582BA5F9F8C6}" srcOrd="1" destOrd="0" parTransId="{85690F86-34F5-43A4-BE45-269B72C7C6F9}" sibTransId="{58162BFA-CC46-489D-8EEB-49D3A582D916}"/>
    <dgm:cxn modelId="{3056D662-3466-47BF-AF25-FB8E63DF6EC7}" type="presOf" srcId="{69903DD8-8DC8-4ECB-AF02-F6091BEF6518}" destId="{80DB76A1-8A1E-4BFF-8750-64FDB322CA31}" srcOrd="0" destOrd="0" presId="urn:microsoft.com/office/officeart/2005/8/layout/radial4"/>
    <dgm:cxn modelId="{AF124644-7CD2-4CF2-A6CC-ED7F83651744}" type="presOf" srcId="{6D5EE0D1-0641-4B65-BAAC-49C7334DC71A}" destId="{0C4CA398-7DA0-4458-B65F-BF71E044F8B6}" srcOrd="0" destOrd="5" presId="urn:microsoft.com/office/officeart/2005/8/layout/radial4"/>
    <dgm:cxn modelId="{B9DFA245-8AEE-4248-9CE4-62CFA1067EBF}" type="presOf" srcId="{57A8754C-D0CE-4762-A136-BE1DBC8F019A}" destId="{B8BB1EB8-6490-42FE-95A2-439789664BDF}" srcOrd="0" destOrd="0" presId="urn:microsoft.com/office/officeart/2005/8/layout/radial4"/>
    <dgm:cxn modelId="{3CFCC36A-014D-42AA-B0C4-041303F254D0}" srcId="{8B44B44A-D68D-4783-8675-8CCE44617C32}" destId="{6D5EE0D1-0641-4B65-BAAC-49C7334DC71A}" srcOrd="4" destOrd="0" parTransId="{31176E45-73A6-474B-BDEE-78AE2B408075}" sibTransId="{EB1E26A4-D60F-4690-8277-1CDA3CB7F256}"/>
    <dgm:cxn modelId="{96055B59-895C-4B91-B763-2B836CC8FB6B}" srcId="{8B44B44A-D68D-4783-8675-8CCE44617C32}" destId="{876EE228-A440-4778-BD5D-46CB11E7E85E}" srcOrd="2" destOrd="0" parTransId="{A6339FE7-82A1-4C72-B1A4-BF0BA13E6C11}" sibTransId="{FB70CD78-F975-482C-A26B-1F1D40A9F1C4}"/>
    <dgm:cxn modelId="{18D55D5A-BCC1-42D9-B7B4-7684B0E9FD54}" srcId="{F2AC70FA-D0C2-486A-A342-E36892E5E981}" destId="{8B44B44A-D68D-4783-8675-8CCE44617C32}" srcOrd="1" destOrd="0" parTransId="{2D5EFDD9-006E-455A-AA5D-19478DE8533A}" sibTransId="{C033A23F-9CAD-4926-A8C7-06C672C022BD}"/>
    <dgm:cxn modelId="{4A0DF37D-319A-47EA-AC32-B7A5150FD3BA}" type="presOf" srcId="{FEB457FC-D20B-4442-9D24-36DCDF7C2F9E}" destId="{0C4CA398-7DA0-4458-B65F-BF71E044F8B6}" srcOrd="0" destOrd="1" presId="urn:microsoft.com/office/officeart/2005/8/layout/radial4"/>
    <dgm:cxn modelId="{8296CF80-324C-4EE5-AB40-9611487F20C3}" type="presOf" srcId="{2D5EFDD9-006E-455A-AA5D-19478DE8533A}" destId="{2138B041-541E-41A9-B8B1-520428D6A794}" srcOrd="0" destOrd="0" presId="urn:microsoft.com/office/officeart/2005/8/layout/radial4"/>
    <dgm:cxn modelId="{9B283B86-2AA1-45A3-9E89-9669D8890A4B}" srcId="{8B44B44A-D68D-4783-8675-8CCE44617C32}" destId="{BF557340-8D86-4ACF-89B5-2391FCEBE26A}" srcOrd="3" destOrd="0" parTransId="{A1479BCC-A8DA-4BFD-ABF1-8A91551A110C}" sibTransId="{10DB6D3B-CDED-42D6-A8E7-67EF88A7B47F}"/>
    <dgm:cxn modelId="{9C4C1B8B-AE3B-41D9-8F18-E62F48B51F15}" srcId="{8B44B44A-D68D-4783-8675-8CCE44617C32}" destId="{FEB457FC-D20B-4442-9D24-36DCDF7C2F9E}" srcOrd="0" destOrd="0" parTransId="{6C96483D-48E6-46D8-B623-74E00372F174}" sibTransId="{3F961C96-2884-45C1-BF9B-7F4B14291FA8}"/>
    <dgm:cxn modelId="{3D42AFA7-CBF3-42F9-BBC8-66FFEC9C0498}" type="presOf" srcId="{2C07386B-52BB-4556-9C2D-43399BBD22F2}" destId="{6E905C3A-E135-4F30-BBFA-89B9F179E775}" srcOrd="0" destOrd="2" presId="urn:microsoft.com/office/officeart/2005/8/layout/radial4"/>
    <dgm:cxn modelId="{F7C570A8-D939-4B9E-911F-2861BF8156D8}" type="presOf" srcId="{F2AC70FA-D0C2-486A-A342-E36892E5E981}" destId="{86605A60-C007-4E18-9B87-61FAC01694AB}" srcOrd="0" destOrd="0" presId="urn:microsoft.com/office/officeart/2005/8/layout/radial4"/>
    <dgm:cxn modelId="{B902CAB6-7B34-4183-B5F0-53B3F82DA21D}" type="presOf" srcId="{19AB1DC6-9BE9-46D0-B9EA-582BA5F9F8C6}" destId="{0C4CA398-7DA0-4458-B65F-BF71E044F8B6}" srcOrd="0" destOrd="2" presId="urn:microsoft.com/office/officeart/2005/8/layout/radial4"/>
    <dgm:cxn modelId="{752D5BB7-0149-4452-A1F9-BD6144AAD1B0}" type="presOf" srcId="{8B44B44A-D68D-4783-8675-8CCE44617C32}" destId="{0C4CA398-7DA0-4458-B65F-BF71E044F8B6}" srcOrd="0" destOrd="0" presId="urn:microsoft.com/office/officeart/2005/8/layout/radial4"/>
    <dgm:cxn modelId="{334175C2-9F3F-4428-82FD-EB9E90D3F6B4}" srcId="{F2AC70FA-D0C2-486A-A342-E36892E5E981}" destId="{DD85ADC9-FDC8-4F65-B189-C3373011DBE8}" srcOrd="0" destOrd="0" parTransId="{69903DD8-8DC8-4ECB-AF02-F6091BEF6518}" sibTransId="{0C7825C2-2264-40C6-BAB0-A04C3E0FFEA1}"/>
    <dgm:cxn modelId="{D8B30FC8-B336-49FC-B261-D3C44E45C6AA}" srcId="{3265F9E8-F481-4BF7-B088-CB2CA9F03DC3}" destId="{F2AC70FA-D0C2-486A-A342-E36892E5E981}" srcOrd="0" destOrd="0" parTransId="{9086C208-A615-4EA9-8496-DD638497FA4D}" sibTransId="{8EF803A7-4CF8-462E-92E8-567542EE1897}"/>
    <dgm:cxn modelId="{93B179CC-0AFF-46AB-B307-4819B8CDBD79}" type="presOf" srcId="{876EE228-A440-4778-BD5D-46CB11E7E85E}" destId="{0C4CA398-7DA0-4458-B65F-BF71E044F8B6}" srcOrd="0" destOrd="3" presId="urn:microsoft.com/office/officeart/2005/8/layout/radial4"/>
    <dgm:cxn modelId="{353304DF-EDD4-4526-A8BD-05FC0EA3CCB2}" type="presOf" srcId="{3265F9E8-F481-4BF7-B088-CB2CA9F03DC3}" destId="{D16066AE-903F-41F0-87D5-277C09E355F1}" srcOrd="0" destOrd="0" presId="urn:microsoft.com/office/officeart/2005/8/layout/radial4"/>
    <dgm:cxn modelId="{BA1709E0-7D66-4CEE-898E-C0A5EACE926B}" srcId="{DD85ADC9-FDC8-4F65-B189-C3373011DBE8}" destId="{06EFD435-25C3-4983-9F96-D38A1FE8F07D}" srcOrd="0" destOrd="0" parTransId="{3ECE124C-E823-4C23-84D5-E7ECC4D1B944}" sibTransId="{38D2F64D-11B1-4592-B8AA-D8DFD417BEAC}"/>
    <dgm:cxn modelId="{985AB7E1-CD9E-4B4A-AE89-64AE4726A0F6}" type="presOf" srcId="{342A6987-BE96-4E7B-A518-4A34686FCF3A}" destId="{88931C25-5B35-4245-A305-FF6B1658041A}" srcOrd="0" destOrd="0" presId="urn:microsoft.com/office/officeart/2005/8/layout/radial4"/>
    <dgm:cxn modelId="{B70723E4-2182-4A77-BF21-8424E15AA4FA}" type="presOf" srcId="{BF557340-8D86-4ACF-89B5-2391FCEBE26A}" destId="{0C4CA398-7DA0-4458-B65F-BF71E044F8B6}" srcOrd="0" destOrd="4" presId="urn:microsoft.com/office/officeart/2005/8/layout/radial4"/>
    <dgm:cxn modelId="{4503A7F6-8811-4CCC-926D-0C9187BABFED}" srcId="{DD85ADC9-FDC8-4F65-B189-C3373011DBE8}" destId="{2C07386B-52BB-4556-9C2D-43399BBD22F2}" srcOrd="1" destOrd="0" parTransId="{35CB0309-3BCB-4765-B848-FFA84120DFB3}" sibTransId="{84381A65-834B-4E4A-93E1-607D6F7A86D4}"/>
    <dgm:cxn modelId="{44E05DFB-FAA0-47B6-89B6-347330E601EF}" type="presOf" srcId="{06EFD435-25C3-4983-9F96-D38A1FE8F07D}" destId="{6E905C3A-E135-4F30-BBFA-89B9F179E775}" srcOrd="0" destOrd="1" presId="urn:microsoft.com/office/officeart/2005/8/layout/radial4"/>
    <dgm:cxn modelId="{379094C6-D92A-4588-B38F-99A6ECE6A815}" type="presParOf" srcId="{D16066AE-903F-41F0-87D5-277C09E355F1}" destId="{86605A60-C007-4E18-9B87-61FAC01694AB}" srcOrd="0" destOrd="0" presId="urn:microsoft.com/office/officeart/2005/8/layout/radial4"/>
    <dgm:cxn modelId="{CB5B8294-AD6F-4118-BE74-0209C288EAB8}" type="presParOf" srcId="{D16066AE-903F-41F0-87D5-277C09E355F1}" destId="{80DB76A1-8A1E-4BFF-8750-64FDB322CA31}" srcOrd="1" destOrd="0" presId="urn:microsoft.com/office/officeart/2005/8/layout/radial4"/>
    <dgm:cxn modelId="{A1551DAD-D0B4-4CC5-AD3E-717F36F95EC4}" type="presParOf" srcId="{D16066AE-903F-41F0-87D5-277C09E355F1}" destId="{6E905C3A-E135-4F30-BBFA-89B9F179E775}" srcOrd="2" destOrd="0" presId="urn:microsoft.com/office/officeart/2005/8/layout/radial4"/>
    <dgm:cxn modelId="{9170F575-6A9F-4F41-B6E2-9DEFE0E4846D}" type="presParOf" srcId="{D16066AE-903F-41F0-87D5-277C09E355F1}" destId="{2138B041-541E-41A9-B8B1-520428D6A794}" srcOrd="3" destOrd="0" presId="urn:microsoft.com/office/officeart/2005/8/layout/radial4"/>
    <dgm:cxn modelId="{C61F5A8B-6A3A-40EF-84A5-1F6118467E75}" type="presParOf" srcId="{D16066AE-903F-41F0-87D5-277C09E355F1}" destId="{0C4CA398-7DA0-4458-B65F-BF71E044F8B6}" srcOrd="4" destOrd="0" presId="urn:microsoft.com/office/officeart/2005/8/layout/radial4"/>
    <dgm:cxn modelId="{0E89D1E8-3C1C-49E5-A8C9-A8501E8AC0AD}" type="presParOf" srcId="{D16066AE-903F-41F0-87D5-277C09E355F1}" destId="{B8BB1EB8-6490-42FE-95A2-439789664BDF}" srcOrd="5" destOrd="0" presId="urn:microsoft.com/office/officeart/2005/8/layout/radial4"/>
    <dgm:cxn modelId="{78C18B4F-62CA-4E52-B9E0-2E87D923DF79}" type="presParOf" srcId="{D16066AE-903F-41F0-87D5-277C09E355F1}" destId="{88931C25-5B35-4245-A305-FF6B1658041A}"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4DE51C-4982-4D99-8E49-014B727CA27D}" type="doc">
      <dgm:prSet loTypeId="urn:microsoft.com/office/officeart/2008/layout/RadialCluster" loCatId="cycle" qsTypeId="urn:microsoft.com/office/officeart/2005/8/quickstyle/simple1" qsCatId="simple" csTypeId="urn:microsoft.com/office/officeart/2005/8/colors/accent0_2" csCatId="mainScheme" phldr="1"/>
      <dgm:spPr/>
      <dgm:t>
        <a:bodyPr/>
        <a:lstStyle/>
        <a:p>
          <a:endParaRPr lang="fr-FR"/>
        </a:p>
      </dgm:t>
    </dgm:pt>
    <dgm:pt modelId="{F714C188-DB50-459B-AFCF-9B85289E3016}">
      <dgm:prSet phldrT="[Texte]" custT="1"/>
      <dgm:spPr/>
      <dgm:t>
        <a:bodyPr/>
        <a:lstStyle/>
        <a:p>
          <a:r>
            <a:rPr lang="el-GR" sz="1400" dirty="0">
              <a:latin typeface="Arial" panose="020B0604020202020204" pitchFamily="34" charset="0"/>
              <a:cs typeface="Arial" panose="020B0604020202020204" pitchFamily="34" charset="0"/>
            </a:rPr>
            <a:t>Οφέλη χρήσιμων μικροβίων </a:t>
          </a:r>
          <a:endParaRPr lang="fr-FR" sz="1400" dirty="0">
            <a:latin typeface="Arial" panose="020B0604020202020204" pitchFamily="34" charset="0"/>
            <a:cs typeface="Arial" panose="020B0604020202020204" pitchFamily="34" charset="0"/>
          </a:endParaRPr>
        </a:p>
      </dgm:t>
    </dgm:pt>
    <dgm:pt modelId="{25063674-1E1E-43EC-B138-A1810715538F}" type="parTrans" cxnId="{214B848E-971E-4CBD-BE17-B1D047CA8D04}">
      <dgm:prSet/>
      <dgm:spPr/>
      <dgm:t>
        <a:bodyPr/>
        <a:lstStyle/>
        <a:p>
          <a:endParaRPr lang="fr-FR"/>
        </a:p>
      </dgm:t>
    </dgm:pt>
    <dgm:pt modelId="{E8FC6AD6-0739-47CD-BF9E-3EE5D3232DEC}" type="sibTrans" cxnId="{214B848E-971E-4CBD-BE17-B1D047CA8D04}">
      <dgm:prSet/>
      <dgm:spPr/>
      <dgm:t>
        <a:bodyPr/>
        <a:lstStyle/>
        <a:p>
          <a:endParaRPr lang="fr-FR"/>
        </a:p>
      </dgm:t>
    </dgm:pt>
    <dgm:pt modelId="{A2C134BE-98E9-4D07-AAC3-AC0D439428B9}">
      <dgm:prSet phldrT="[Texte]" custT="1"/>
      <dgm:spPr/>
      <dgm:t>
        <a:bodyPr/>
        <a:lstStyle/>
        <a:p>
          <a:r>
            <a:rPr lang="el-GR" sz="1200" kern="1200" dirty="0">
              <a:latin typeface="Arial" panose="020B0604020202020204" pitchFamily="34" charset="0"/>
              <a:cs typeface="Arial" panose="020B0604020202020204" pitchFamily="34" charset="0"/>
            </a:rPr>
            <a:t>Βελτίωση της γαστρεντερικής υγείας, μείωση του κινδύνου για διαβήτη τύπου 2 και καρδιαγγειακά νοσήματα</a:t>
          </a:r>
          <a:endParaRPr lang="fr-FR" sz="1200" kern="1200" dirty="0">
            <a:solidFill>
              <a:srgbClr val="00707C">
                <a:hueOff val="0"/>
                <a:satOff val="0"/>
                <a:lumOff val="0"/>
                <a:alphaOff val="0"/>
              </a:srgbClr>
            </a:solidFill>
            <a:latin typeface="Arial" panose="020B0604020202020204" pitchFamily="34" charset="0"/>
            <a:ea typeface="+mn-ea"/>
            <a:cs typeface="Arial" panose="020B0604020202020204" pitchFamily="34" charset="0"/>
          </a:endParaRPr>
        </a:p>
      </dgm:t>
    </dgm:pt>
    <dgm:pt modelId="{A1BA3C45-8C97-4E24-BBDE-10FB2C44F5E5}" type="parTrans" cxnId="{10F9BD1D-FBAD-4F57-9206-C847185C6AAE}">
      <dgm:prSet/>
      <dgm:spPr/>
      <dgm:t>
        <a:bodyPr/>
        <a:lstStyle/>
        <a:p>
          <a:endParaRPr lang="fr-FR"/>
        </a:p>
      </dgm:t>
    </dgm:pt>
    <dgm:pt modelId="{D4DA1AC9-3321-411C-AD8C-B440CDC2C4D7}" type="sibTrans" cxnId="{10F9BD1D-FBAD-4F57-9206-C847185C6AAE}">
      <dgm:prSet/>
      <dgm:spPr/>
      <dgm:t>
        <a:bodyPr/>
        <a:lstStyle/>
        <a:p>
          <a:endParaRPr lang="fr-FR"/>
        </a:p>
      </dgm:t>
    </dgm:pt>
    <dgm:pt modelId="{C5345014-863C-4D63-81D5-357C91AE931E}">
      <dgm:prSet phldrT="[Texte]" custT="1"/>
      <dgm:spPr/>
      <dgm:t>
        <a:bodyPr/>
        <a:lstStyle/>
        <a:p>
          <a:r>
            <a:rPr lang="el-GR" sz="1200" dirty="0">
              <a:latin typeface="Arial" panose="020B0604020202020204" pitchFamily="34" charset="0"/>
              <a:cs typeface="Arial" panose="020B0604020202020204" pitchFamily="34" charset="0"/>
            </a:rPr>
            <a:t>Διατήρηση  των </a:t>
          </a:r>
          <a:r>
            <a:rPr lang="el-GR" sz="1200" dirty="0" err="1">
              <a:latin typeface="Arial" panose="020B0604020202020204" pitchFamily="34" charset="0"/>
              <a:cs typeface="Arial" panose="020B0604020202020204" pitchFamily="34" charset="0"/>
            </a:rPr>
            <a:t>μικροβιωμάτων</a:t>
          </a:r>
          <a:endParaRPr lang="fr-FR" sz="1200" dirty="0">
            <a:latin typeface="Arial" panose="020B0604020202020204" pitchFamily="34" charset="0"/>
            <a:cs typeface="Arial" panose="020B0604020202020204" pitchFamily="34" charset="0"/>
          </a:endParaRPr>
        </a:p>
      </dgm:t>
    </dgm:pt>
    <dgm:pt modelId="{590BF801-35FA-4BD2-9AD1-AB7589320E17}" type="parTrans" cxnId="{12A39C9A-BFA8-477D-BFC5-F5E94A832D09}">
      <dgm:prSet/>
      <dgm:spPr/>
      <dgm:t>
        <a:bodyPr/>
        <a:lstStyle/>
        <a:p>
          <a:endParaRPr lang="fr-FR"/>
        </a:p>
      </dgm:t>
    </dgm:pt>
    <dgm:pt modelId="{A5440F21-6D2C-4B81-87CF-0FCCBBD5D0CF}" type="sibTrans" cxnId="{12A39C9A-BFA8-477D-BFC5-F5E94A832D09}">
      <dgm:prSet/>
      <dgm:spPr/>
      <dgm:t>
        <a:bodyPr/>
        <a:lstStyle/>
        <a:p>
          <a:endParaRPr lang="fr-FR"/>
        </a:p>
      </dgm:t>
    </dgm:pt>
    <dgm:pt modelId="{F57EFE56-9C58-44A7-BF65-B9A8D69EA9F9}">
      <dgm:prSet phldrT="[Texte]" custT="1"/>
      <dgm:spPr/>
      <dgm:t>
        <a:bodyPr/>
        <a:lstStyle/>
        <a:p>
          <a:r>
            <a:rPr lang="el-GR" sz="1200">
              <a:latin typeface="Arial" panose="020B0604020202020204" pitchFamily="34" charset="0"/>
              <a:cs typeface="Arial" panose="020B0604020202020204" pitchFamily="34" charset="0"/>
            </a:rPr>
            <a:t>Κάποια τρόφιμα γίνονται περισσότερο εύπεπτα και μειώνεται η τοξικότητα</a:t>
          </a:r>
          <a:endParaRPr lang="fr-FR" sz="1200" dirty="0">
            <a:latin typeface="Arial" panose="020B0604020202020204" pitchFamily="34" charset="0"/>
            <a:cs typeface="Arial" panose="020B0604020202020204" pitchFamily="34" charset="0"/>
          </a:endParaRPr>
        </a:p>
      </dgm:t>
    </dgm:pt>
    <dgm:pt modelId="{25B3B452-7007-4E5D-AFF2-A6F723D8B344}" type="parTrans" cxnId="{CF63AA0F-6B79-4FFC-B2B4-AD1D94912A50}">
      <dgm:prSet/>
      <dgm:spPr/>
      <dgm:t>
        <a:bodyPr/>
        <a:lstStyle/>
        <a:p>
          <a:endParaRPr lang="fr-FR"/>
        </a:p>
      </dgm:t>
    </dgm:pt>
    <dgm:pt modelId="{EF6C6A0C-3EDB-4BC1-9FE9-FF8016FDC6AE}" type="sibTrans" cxnId="{CF63AA0F-6B79-4FFC-B2B4-AD1D94912A50}">
      <dgm:prSet/>
      <dgm:spPr/>
      <dgm:t>
        <a:bodyPr/>
        <a:lstStyle/>
        <a:p>
          <a:endParaRPr lang="fr-FR"/>
        </a:p>
      </dgm:t>
    </dgm:pt>
    <dgm:pt modelId="{F08C8AEA-46E0-4B4E-8A0B-E5354E7AFD66}">
      <dgm:prSet custT="1"/>
      <dgm:spPr/>
      <dgm:t>
        <a:bodyPr/>
        <a:lstStyle/>
        <a:p>
          <a:r>
            <a:rPr lang="el-GR" sz="1200" dirty="0">
              <a:latin typeface="Arial" panose="020B0604020202020204" pitchFamily="34" charset="0"/>
              <a:cs typeface="Arial" panose="020B0604020202020204" pitchFamily="34" charset="0"/>
            </a:rPr>
            <a:t>Συντήρηση και μικροβιολογική ασφάλεια των τροφίμων</a:t>
          </a:r>
          <a:endParaRPr lang="fr-FR" sz="1200" dirty="0">
            <a:latin typeface="Arial" panose="020B0604020202020204" pitchFamily="34" charset="0"/>
            <a:cs typeface="Arial" panose="020B0604020202020204" pitchFamily="34" charset="0"/>
          </a:endParaRPr>
        </a:p>
      </dgm:t>
    </dgm:pt>
    <dgm:pt modelId="{86970415-CDB1-4CC9-A3AF-5913D1F9A347}" type="parTrans" cxnId="{FC1D8CAA-1203-4D2B-B043-0D21E2A79793}">
      <dgm:prSet/>
      <dgm:spPr/>
      <dgm:t>
        <a:bodyPr/>
        <a:lstStyle/>
        <a:p>
          <a:endParaRPr lang="fr-FR"/>
        </a:p>
      </dgm:t>
    </dgm:pt>
    <dgm:pt modelId="{BF1AF919-96DB-4DD1-8682-3630A13BC31E}" type="sibTrans" cxnId="{FC1D8CAA-1203-4D2B-B043-0D21E2A79793}">
      <dgm:prSet/>
      <dgm:spPr/>
      <dgm:t>
        <a:bodyPr/>
        <a:lstStyle/>
        <a:p>
          <a:endParaRPr lang="fr-FR"/>
        </a:p>
      </dgm:t>
    </dgm:pt>
    <dgm:pt modelId="{C1F4BF36-F119-40DA-A7B6-B48D67212787}" type="pres">
      <dgm:prSet presAssocID="{7A4DE51C-4982-4D99-8E49-014B727CA27D}" presName="Name0" presStyleCnt="0">
        <dgm:presLayoutVars>
          <dgm:chMax val="1"/>
          <dgm:chPref val="1"/>
          <dgm:dir/>
          <dgm:animOne val="branch"/>
          <dgm:animLvl val="lvl"/>
        </dgm:presLayoutVars>
      </dgm:prSet>
      <dgm:spPr/>
    </dgm:pt>
    <dgm:pt modelId="{CBC3D5DB-BEA3-4969-B89E-B876F19634B6}" type="pres">
      <dgm:prSet presAssocID="{F714C188-DB50-459B-AFCF-9B85289E3016}" presName="singleCycle" presStyleCnt="0"/>
      <dgm:spPr/>
    </dgm:pt>
    <dgm:pt modelId="{BD49B4FE-02EC-45A9-A328-E473654EEE37}" type="pres">
      <dgm:prSet presAssocID="{F714C188-DB50-459B-AFCF-9B85289E3016}" presName="singleCenter" presStyleLbl="node1" presStyleIdx="0" presStyleCnt="5" custScaleX="140624" custScaleY="153532" custLinFactNeighborX="-15900" custLinFactNeighborY="8718">
        <dgm:presLayoutVars>
          <dgm:chMax val="7"/>
          <dgm:chPref val="7"/>
        </dgm:presLayoutVars>
      </dgm:prSet>
      <dgm:spPr/>
    </dgm:pt>
    <dgm:pt modelId="{2D485984-CD31-4BAA-B94C-8D5D99C5FC98}" type="pres">
      <dgm:prSet presAssocID="{A1BA3C45-8C97-4E24-BBDE-10FB2C44F5E5}" presName="Name56" presStyleLbl="parChTrans1D2" presStyleIdx="0" presStyleCnt="4"/>
      <dgm:spPr/>
    </dgm:pt>
    <dgm:pt modelId="{BAB88AFA-E1D9-4944-B8C8-A967D130E4CB}" type="pres">
      <dgm:prSet presAssocID="{A2C134BE-98E9-4D07-AAC3-AC0D439428B9}" presName="text0" presStyleLbl="node1" presStyleIdx="1" presStyleCnt="5" custScaleX="357186" custScaleY="145959" custRadScaleRad="255734" custRadScaleInc="184400">
        <dgm:presLayoutVars>
          <dgm:bulletEnabled val="1"/>
        </dgm:presLayoutVars>
      </dgm:prSet>
      <dgm:spPr/>
    </dgm:pt>
    <dgm:pt modelId="{B0087A10-4380-4FA1-99DD-B1050E79D2B9}" type="pres">
      <dgm:prSet presAssocID="{590BF801-35FA-4BD2-9AD1-AB7589320E17}" presName="Name56" presStyleLbl="parChTrans1D2" presStyleIdx="1" presStyleCnt="4"/>
      <dgm:spPr/>
    </dgm:pt>
    <dgm:pt modelId="{485AB8E9-4E5F-43CF-B6A8-D4DF23D7FBF0}" type="pres">
      <dgm:prSet presAssocID="{C5345014-863C-4D63-81D5-357C91AE931E}" presName="text0" presStyleLbl="node1" presStyleIdx="2" presStyleCnt="5" custScaleX="357956" custScaleY="120682" custRadScaleRad="257596" custRadScaleInc="30541">
        <dgm:presLayoutVars>
          <dgm:bulletEnabled val="1"/>
        </dgm:presLayoutVars>
      </dgm:prSet>
      <dgm:spPr/>
    </dgm:pt>
    <dgm:pt modelId="{6C746583-3C05-434F-B448-EA2E21CCB614}" type="pres">
      <dgm:prSet presAssocID="{25B3B452-7007-4E5D-AFF2-A6F723D8B344}" presName="Name56" presStyleLbl="parChTrans1D2" presStyleIdx="2" presStyleCnt="4"/>
      <dgm:spPr/>
    </dgm:pt>
    <dgm:pt modelId="{3C12AD71-242A-407B-A934-FBB8C6064C7C}" type="pres">
      <dgm:prSet presAssocID="{F57EFE56-9C58-44A7-BF65-B9A8D69EA9F9}" presName="text0" presStyleLbl="node1" presStyleIdx="3" presStyleCnt="5" custScaleX="345492" custScaleY="133863" custRadScaleRad="312305" custRadScaleInc="175492">
        <dgm:presLayoutVars>
          <dgm:bulletEnabled val="1"/>
        </dgm:presLayoutVars>
      </dgm:prSet>
      <dgm:spPr/>
    </dgm:pt>
    <dgm:pt modelId="{FC665180-3711-4C21-A2E0-2B27570FBB36}" type="pres">
      <dgm:prSet presAssocID="{86970415-CDB1-4CC9-A3AF-5913D1F9A347}" presName="Name56" presStyleLbl="parChTrans1D2" presStyleIdx="3" presStyleCnt="4"/>
      <dgm:spPr/>
    </dgm:pt>
    <dgm:pt modelId="{2BBFF3E5-DDA8-4201-8807-AB1CA5B87E26}" type="pres">
      <dgm:prSet presAssocID="{F08C8AEA-46E0-4B4E-8A0B-E5354E7AFD66}" presName="text0" presStyleLbl="node1" presStyleIdx="4" presStyleCnt="5" custScaleX="327231" custScaleY="143401" custRadScaleRad="314073" custRadScaleInc="15481">
        <dgm:presLayoutVars>
          <dgm:bulletEnabled val="1"/>
        </dgm:presLayoutVars>
      </dgm:prSet>
      <dgm:spPr/>
    </dgm:pt>
  </dgm:ptLst>
  <dgm:cxnLst>
    <dgm:cxn modelId="{85616B0E-23BE-44BF-B194-D194917B6B2B}" type="presOf" srcId="{C5345014-863C-4D63-81D5-357C91AE931E}" destId="{485AB8E9-4E5F-43CF-B6A8-D4DF23D7FBF0}" srcOrd="0" destOrd="0" presId="urn:microsoft.com/office/officeart/2008/layout/RadialCluster"/>
    <dgm:cxn modelId="{CF63AA0F-6B79-4FFC-B2B4-AD1D94912A50}" srcId="{F714C188-DB50-459B-AFCF-9B85289E3016}" destId="{F57EFE56-9C58-44A7-BF65-B9A8D69EA9F9}" srcOrd="2" destOrd="0" parTransId="{25B3B452-7007-4E5D-AFF2-A6F723D8B344}" sibTransId="{EF6C6A0C-3EDB-4BC1-9FE9-FF8016FDC6AE}"/>
    <dgm:cxn modelId="{10F9BD1D-FBAD-4F57-9206-C847185C6AAE}" srcId="{F714C188-DB50-459B-AFCF-9B85289E3016}" destId="{A2C134BE-98E9-4D07-AAC3-AC0D439428B9}" srcOrd="0" destOrd="0" parTransId="{A1BA3C45-8C97-4E24-BBDE-10FB2C44F5E5}" sibTransId="{D4DA1AC9-3321-411C-AD8C-B440CDC2C4D7}"/>
    <dgm:cxn modelId="{94E0F23E-0423-44E8-9104-DE8FE07DBA01}" type="presOf" srcId="{F08C8AEA-46E0-4B4E-8A0B-E5354E7AFD66}" destId="{2BBFF3E5-DDA8-4201-8807-AB1CA5B87E26}" srcOrd="0" destOrd="0" presId="urn:microsoft.com/office/officeart/2008/layout/RadialCluster"/>
    <dgm:cxn modelId="{599FEB41-1818-4D33-9E6C-FC9FBF921F78}" type="presOf" srcId="{F714C188-DB50-459B-AFCF-9B85289E3016}" destId="{BD49B4FE-02EC-45A9-A328-E473654EEE37}" srcOrd="0" destOrd="0" presId="urn:microsoft.com/office/officeart/2008/layout/RadialCluster"/>
    <dgm:cxn modelId="{214B848E-971E-4CBD-BE17-B1D047CA8D04}" srcId="{7A4DE51C-4982-4D99-8E49-014B727CA27D}" destId="{F714C188-DB50-459B-AFCF-9B85289E3016}" srcOrd="0" destOrd="0" parTransId="{25063674-1E1E-43EC-B138-A1810715538F}" sibTransId="{E8FC6AD6-0739-47CD-BF9E-3EE5D3232DEC}"/>
    <dgm:cxn modelId="{12A39C9A-BFA8-477D-BFC5-F5E94A832D09}" srcId="{F714C188-DB50-459B-AFCF-9B85289E3016}" destId="{C5345014-863C-4D63-81D5-357C91AE931E}" srcOrd="1" destOrd="0" parTransId="{590BF801-35FA-4BD2-9AD1-AB7589320E17}" sibTransId="{A5440F21-6D2C-4B81-87CF-0FCCBBD5D0CF}"/>
    <dgm:cxn modelId="{3C981F9F-0796-4F0A-A381-7B4B1D246E2A}" type="presOf" srcId="{F57EFE56-9C58-44A7-BF65-B9A8D69EA9F9}" destId="{3C12AD71-242A-407B-A934-FBB8C6064C7C}" srcOrd="0" destOrd="0" presId="urn:microsoft.com/office/officeart/2008/layout/RadialCluster"/>
    <dgm:cxn modelId="{FC1D8CAA-1203-4D2B-B043-0D21E2A79793}" srcId="{F714C188-DB50-459B-AFCF-9B85289E3016}" destId="{F08C8AEA-46E0-4B4E-8A0B-E5354E7AFD66}" srcOrd="3" destOrd="0" parTransId="{86970415-CDB1-4CC9-A3AF-5913D1F9A347}" sibTransId="{BF1AF919-96DB-4DD1-8682-3630A13BC31E}"/>
    <dgm:cxn modelId="{70AE71B2-27C1-4798-872A-A8D0FBD90141}" type="presOf" srcId="{25B3B452-7007-4E5D-AFF2-A6F723D8B344}" destId="{6C746583-3C05-434F-B448-EA2E21CCB614}" srcOrd="0" destOrd="0" presId="urn:microsoft.com/office/officeart/2008/layout/RadialCluster"/>
    <dgm:cxn modelId="{5F9808DA-4694-4DB4-B074-B71D1144EF4D}" type="presOf" srcId="{590BF801-35FA-4BD2-9AD1-AB7589320E17}" destId="{B0087A10-4380-4FA1-99DD-B1050E79D2B9}" srcOrd="0" destOrd="0" presId="urn:microsoft.com/office/officeart/2008/layout/RadialCluster"/>
    <dgm:cxn modelId="{6E6724DB-DCF5-43A2-865C-D04BBFEC8FDA}" type="presOf" srcId="{A2C134BE-98E9-4D07-AAC3-AC0D439428B9}" destId="{BAB88AFA-E1D9-4944-B8C8-A967D130E4CB}" srcOrd="0" destOrd="0" presId="urn:microsoft.com/office/officeart/2008/layout/RadialCluster"/>
    <dgm:cxn modelId="{DD41DEE5-3DC7-4440-B045-22364BB846DE}" type="presOf" srcId="{7A4DE51C-4982-4D99-8E49-014B727CA27D}" destId="{C1F4BF36-F119-40DA-A7B6-B48D67212787}" srcOrd="0" destOrd="0" presId="urn:microsoft.com/office/officeart/2008/layout/RadialCluster"/>
    <dgm:cxn modelId="{C314D2F8-0319-4E22-92C6-C48D23F9CFFF}" type="presOf" srcId="{86970415-CDB1-4CC9-A3AF-5913D1F9A347}" destId="{FC665180-3711-4C21-A2E0-2B27570FBB36}" srcOrd="0" destOrd="0" presId="urn:microsoft.com/office/officeart/2008/layout/RadialCluster"/>
    <dgm:cxn modelId="{A6B80CFF-E4EC-4921-BE75-93D6E1A3A2DC}" type="presOf" srcId="{A1BA3C45-8C97-4E24-BBDE-10FB2C44F5E5}" destId="{2D485984-CD31-4BAA-B94C-8D5D99C5FC98}" srcOrd="0" destOrd="0" presId="urn:microsoft.com/office/officeart/2008/layout/RadialCluster"/>
    <dgm:cxn modelId="{ECB69344-1334-4DC8-B5E3-616D835DD3F7}" type="presParOf" srcId="{C1F4BF36-F119-40DA-A7B6-B48D67212787}" destId="{CBC3D5DB-BEA3-4969-B89E-B876F19634B6}" srcOrd="0" destOrd="0" presId="urn:microsoft.com/office/officeart/2008/layout/RadialCluster"/>
    <dgm:cxn modelId="{897FEAC4-6DC8-496A-BB37-0AE95B7B35B5}" type="presParOf" srcId="{CBC3D5DB-BEA3-4969-B89E-B876F19634B6}" destId="{BD49B4FE-02EC-45A9-A328-E473654EEE37}" srcOrd="0" destOrd="0" presId="urn:microsoft.com/office/officeart/2008/layout/RadialCluster"/>
    <dgm:cxn modelId="{079A567A-C98C-43D2-8E4A-1F6523C8C764}" type="presParOf" srcId="{CBC3D5DB-BEA3-4969-B89E-B876F19634B6}" destId="{2D485984-CD31-4BAA-B94C-8D5D99C5FC98}" srcOrd="1" destOrd="0" presId="urn:microsoft.com/office/officeart/2008/layout/RadialCluster"/>
    <dgm:cxn modelId="{6FAEB8DF-B146-4BDA-B3B9-BAED963A8197}" type="presParOf" srcId="{CBC3D5DB-BEA3-4969-B89E-B876F19634B6}" destId="{BAB88AFA-E1D9-4944-B8C8-A967D130E4CB}" srcOrd="2" destOrd="0" presId="urn:microsoft.com/office/officeart/2008/layout/RadialCluster"/>
    <dgm:cxn modelId="{33030899-AC17-4929-8966-8BC0D03EBCD8}" type="presParOf" srcId="{CBC3D5DB-BEA3-4969-B89E-B876F19634B6}" destId="{B0087A10-4380-4FA1-99DD-B1050E79D2B9}" srcOrd="3" destOrd="0" presId="urn:microsoft.com/office/officeart/2008/layout/RadialCluster"/>
    <dgm:cxn modelId="{0337DC6A-1C5C-42EC-AB77-C71EC9DE4E7F}" type="presParOf" srcId="{CBC3D5DB-BEA3-4969-B89E-B876F19634B6}" destId="{485AB8E9-4E5F-43CF-B6A8-D4DF23D7FBF0}" srcOrd="4" destOrd="0" presId="urn:microsoft.com/office/officeart/2008/layout/RadialCluster"/>
    <dgm:cxn modelId="{52B6A88E-D2C5-4BEE-A38F-D6197DBA2B9C}" type="presParOf" srcId="{CBC3D5DB-BEA3-4969-B89E-B876F19634B6}" destId="{6C746583-3C05-434F-B448-EA2E21CCB614}" srcOrd="5" destOrd="0" presId="urn:microsoft.com/office/officeart/2008/layout/RadialCluster"/>
    <dgm:cxn modelId="{BB873372-3E12-4A2C-A1AC-25712B2BE53C}" type="presParOf" srcId="{CBC3D5DB-BEA3-4969-B89E-B876F19634B6}" destId="{3C12AD71-242A-407B-A934-FBB8C6064C7C}" srcOrd="6" destOrd="0" presId="urn:microsoft.com/office/officeart/2008/layout/RadialCluster"/>
    <dgm:cxn modelId="{8DBEC96F-8D86-4B00-8BC6-0AFA890F7FD2}" type="presParOf" srcId="{CBC3D5DB-BEA3-4969-B89E-B876F19634B6}" destId="{FC665180-3711-4C21-A2E0-2B27570FBB36}" srcOrd="7" destOrd="0" presId="urn:microsoft.com/office/officeart/2008/layout/RadialCluster"/>
    <dgm:cxn modelId="{D33876F0-DCCD-4784-A9AF-51A5C9EE9DFB}" type="presParOf" srcId="{CBC3D5DB-BEA3-4969-B89E-B876F19634B6}" destId="{2BBFF3E5-DDA8-4201-8807-AB1CA5B87E26}" srcOrd="8" destOrd="0" presId="urn:microsoft.com/office/officeart/2008/layout/RadialCluster"/>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64D80A-65F0-4E8C-874D-B917FA9FEA24}"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fr-FR"/>
        </a:p>
      </dgm:t>
    </dgm:pt>
    <dgm:pt modelId="{3F6484D7-C2DF-4665-840B-032855044844}">
      <dgm:prSet phldrT="[Texte]" custT="1"/>
      <dgm:spPr/>
      <dgm:t>
        <a:bodyPr/>
        <a:lstStyle/>
        <a:p>
          <a:r>
            <a:rPr lang="el-GR" sz="2000" b="1" dirty="0">
              <a:solidFill>
                <a:schemeClr val="accent1"/>
              </a:solidFill>
              <a:latin typeface="Arial" panose="020B0604020202020204" pitchFamily="34" charset="0"/>
              <a:cs typeface="Arial" panose="020B0604020202020204" pitchFamily="34" charset="0"/>
            </a:rPr>
            <a:t>Στην αγορά</a:t>
          </a:r>
          <a:endParaRPr lang="fr-FR" sz="2000" b="1" dirty="0">
            <a:solidFill>
              <a:schemeClr val="accent1"/>
            </a:solidFill>
            <a:latin typeface="Arial" panose="020B0604020202020204" pitchFamily="34" charset="0"/>
            <a:cs typeface="Arial" panose="020B0604020202020204" pitchFamily="34" charset="0"/>
          </a:endParaRPr>
        </a:p>
      </dgm:t>
    </dgm:pt>
    <dgm:pt modelId="{13DBD579-5858-4EEC-B161-8BFABEB62060}" type="parTrans" cxnId="{F2875CF5-F708-4265-BA58-DEB03C5528D9}">
      <dgm:prSet/>
      <dgm:spPr/>
      <dgm:t>
        <a:bodyPr/>
        <a:lstStyle/>
        <a:p>
          <a:endParaRPr lang="fr-FR">
            <a:latin typeface="Arial" panose="020B0604020202020204" pitchFamily="34" charset="0"/>
            <a:cs typeface="Arial" panose="020B0604020202020204" pitchFamily="34" charset="0"/>
          </a:endParaRPr>
        </a:p>
      </dgm:t>
    </dgm:pt>
    <dgm:pt modelId="{C8EDCAB1-78A9-46F0-9E80-8460295236BA}" type="sibTrans" cxnId="{F2875CF5-F708-4265-BA58-DEB03C5528D9}">
      <dgm:prSet/>
      <dgm:spPr/>
      <dgm:t>
        <a:bodyPr/>
        <a:lstStyle/>
        <a:p>
          <a:endParaRPr lang="fr-FR">
            <a:latin typeface="Arial" panose="020B0604020202020204" pitchFamily="34" charset="0"/>
            <a:cs typeface="Arial" panose="020B0604020202020204" pitchFamily="34" charset="0"/>
          </a:endParaRPr>
        </a:p>
      </dgm:t>
    </dgm:pt>
    <dgm:pt modelId="{43A2FA60-F07F-4847-86D8-CB09D40D85D7}">
      <dgm:prSet phldrT="[Texte]" custT="1"/>
      <dgm:spPr>
        <a:noFill/>
      </dgm:spPr>
      <dgm:t>
        <a:bodyPr/>
        <a:lstStyle/>
        <a:p>
          <a:r>
            <a:rPr lang="el-GR" sz="1200" dirty="0">
              <a:solidFill>
                <a:schemeClr val="accent1"/>
              </a:solidFill>
              <a:latin typeface="Arial" panose="020B0604020202020204" pitchFamily="34" charset="0"/>
              <a:cs typeface="Arial" panose="020B0604020202020204" pitchFamily="34" charset="0"/>
            </a:rPr>
            <a:t>Σχεδίαζε τις αγορές/ψώνια σου</a:t>
          </a:r>
          <a:endParaRPr lang="fr-FR" sz="1200" dirty="0">
            <a:solidFill>
              <a:schemeClr val="accent1"/>
            </a:solidFill>
            <a:latin typeface="Arial" panose="020B0604020202020204" pitchFamily="34" charset="0"/>
            <a:cs typeface="Arial" panose="020B0604020202020204" pitchFamily="34" charset="0"/>
          </a:endParaRPr>
        </a:p>
      </dgm:t>
    </dgm:pt>
    <dgm:pt modelId="{5490F00C-1198-4FD2-8775-3C6D9B5689E2}" type="parTrans" cxnId="{830113B0-7092-43F1-9C95-96AB456A83D2}">
      <dgm:prSet/>
      <dgm:spPr/>
      <dgm:t>
        <a:bodyPr/>
        <a:lstStyle/>
        <a:p>
          <a:endParaRPr lang="fr-FR">
            <a:latin typeface="Arial" panose="020B0604020202020204" pitchFamily="34" charset="0"/>
            <a:cs typeface="Arial" panose="020B0604020202020204" pitchFamily="34" charset="0"/>
          </a:endParaRPr>
        </a:p>
      </dgm:t>
    </dgm:pt>
    <dgm:pt modelId="{E812D9B5-B83F-4A4E-9C68-0AD99BF3166A}" type="sibTrans" cxnId="{830113B0-7092-43F1-9C95-96AB456A83D2}">
      <dgm:prSet/>
      <dgm:spPr/>
      <dgm:t>
        <a:bodyPr/>
        <a:lstStyle/>
        <a:p>
          <a:endParaRPr lang="fr-FR">
            <a:latin typeface="Arial" panose="020B0604020202020204" pitchFamily="34" charset="0"/>
            <a:cs typeface="Arial" panose="020B0604020202020204" pitchFamily="34" charset="0"/>
          </a:endParaRPr>
        </a:p>
      </dgm:t>
    </dgm:pt>
    <dgm:pt modelId="{F3D8B0DC-6B66-4AB0-908C-C87954DC5882}">
      <dgm:prSet phldrT="[Texte]" custT="1"/>
      <dgm:spPr>
        <a:noFill/>
      </dgm:spPr>
      <dgm:t>
        <a:bodyPr/>
        <a:lstStyle/>
        <a:p>
          <a:r>
            <a:rPr lang="el-GR" sz="1200" dirty="0">
              <a:solidFill>
                <a:schemeClr val="accent1"/>
              </a:solidFill>
              <a:latin typeface="Arial" panose="020B0604020202020204" pitchFamily="34" charset="0"/>
              <a:cs typeface="Arial" panose="020B0604020202020204" pitchFamily="34" charset="0"/>
            </a:rPr>
            <a:t>Έλεγχε τις ημερομηνίες στις ετικέτες</a:t>
          </a:r>
          <a:endParaRPr lang="fr-FR" sz="1200" dirty="0">
            <a:solidFill>
              <a:schemeClr val="accent1"/>
            </a:solidFill>
            <a:latin typeface="Arial" panose="020B0604020202020204" pitchFamily="34" charset="0"/>
            <a:cs typeface="Arial" panose="020B0604020202020204" pitchFamily="34" charset="0"/>
          </a:endParaRPr>
        </a:p>
      </dgm:t>
    </dgm:pt>
    <dgm:pt modelId="{0FA8B7F3-ED1C-4171-9B3B-6213073B2A38}" type="parTrans" cxnId="{7C4FD882-EABD-4C82-9B50-45A590C07C65}">
      <dgm:prSet/>
      <dgm:spPr/>
      <dgm:t>
        <a:bodyPr/>
        <a:lstStyle/>
        <a:p>
          <a:endParaRPr lang="fr-FR">
            <a:latin typeface="Arial" panose="020B0604020202020204" pitchFamily="34" charset="0"/>
            <a:cs typeface="Arial" panose="020B0604020202020204" pitchFamily="34" charset="0"/>
          </a:endParaRPr>
        </a:p>
      </dgm:t>
    </dgm:pt>
    <dgm:pt modelId="{72C85143-2815-4E7E-892B-29CFDB943097}" type="sibTrans" cxnId="{7C4FD882-EABD-4C82-9B50-45A590C07C65}">
      <dgm:prSet/>
      <dgm:spPr/>
      <dgm:t>
        <a:bodyPr/>
        <a:lstStyle/>
        <a:p>
          <a:endParaRPr lang="fr-FR">
            <a:latin typeface="Arial" panose="020B0604020202020204" pitchFamily="34" charset="0"/>
            <a:cs typeface="Arial" panose="020B0604020202020204" pitchFamily="34" charset="0"/>
          </a:endParaRPr>
        </a:p>
      </dgm:t>
    </dgm:pt>
    <dgm:pt modelId="{F6CCD23D-5E67-42C4-8024-CCDDAE8A3EB6}">
      <dgm:prSet phldrT="[Texte]" custT="1"/>
      <dgm:spPr/>
      <dgm:t>
        <a:bodyPr/>
        <a:lstStyle/>
        <a:p>
          <a:r>
            <a:rPr lang="el-GR" sz="2000" b="1" dirty="0">
              <a:solidFill>
                <a:schemeClr val="accent1"/>
              </a:solidFill>
              <a:latin typeface="Arial" panose="020B0604020202020204" pitchFamily="34" charset="0"/>
              <a:cs typeface="Arial" panose="020B0604020202020204" pitchFamily="34" charset="0"/>
            </a:rPr>
            <a:t>Στο σπίτι</a:t>
          </a:r>
          <a:endParaRPr lang="fr-FR" sz="2000" b="1" dirty="0">
            <a:solidFill>
              <a:schemeClr val="accent1"/>
            </a:solidFill>
            <a:latin typeface="Arial" panose="020B0604020202020204" pitchFamily="34" charset="0"/>
            <a:cs typeface="Arial" panose="020B0604020202020204" pitchFamily="34" charset="0"/>
          </a:endParaRPr>
        </a:p>
      </dgm:t>
    </dgm:pt>
    <dgm:pt modelId="{3CFC3E0C-FEC1-4343-B1EE-F41174DE66C5}" type="parTrans" cxnId="{B522A8A5-A203-435B-9E16-A34742E94F19}">
      <dgm:prSet/>
      <dgm:spPr/>
      <dgm:t>
        <a:bodyPr/>
        <a:lstStyle/>
        <a:p>
          <a:endParaRPr lang="fr-FR">
            <a:latin typeface="Arial" panose="020B0604020202020204" pitchFamily="34" charset="0"/>
            <a:cs typeface="Arial" panose="020B0604020202020204" pitchFamily="34" charset="0"/>
          </a:endParaRPr>
        </a:p>
      </dgm:t>
    </dgm:pt>
    <dgm:pt modelId="{DBDBFAF7-961F-4CC7-82DA-519C9FBD892D}" type="sibTrans" cxnId="{B522A8A5-A203-435B-9E16-A34742E94F19}">
      <dgm:prSet/>
      <dgm:spPr/>
      <dgm:t>
        <a:bodyPr/>
        <a:lstStyle/>
        <a:p>
          <a:endParaRPr lang="fr-FR">
            <a:latin typeface="Arial" panose="020B0604020202020204" pitchFamily="34" charset="0"/>
            <a:cs typeface="Arial" panose="020B0604020202020204" pitchFamily="34" charset="0"/>
          </a:endParaRPr>
        </a:p>
      </dgm:t>
    </dgm:pt>
    <dgm:pt modelId="{339393BE-CED6-43A5-9EBB-37A9927C0E6A}">
      <dgm:prSet phldrT="[Texte]" custT="1"/>
      <dgm:spPr>
        <a:noFill/>
      </dgm:spPr>
      <dgm:t>
        <a:bodyPr/>
        <a:lstStyle/>
        <a:p>
          <a:r>
            <a:rPr lang="el-GR" sz="1200" dirty="0">
              <a:solidFill>
                <a:schemeClr val="accent1"/>
              </a:solidFill>
              <a:latin typeface="Arial" panose="020B0604020202020204" pitchFamily="34" charset="0"/>
              <a:cs typeface="Arial" panose="020B0604020202020204" pitchFamily="34" charset="0"/>
            </a:rPr>
            <a:t>Αποθήκευε τα τρόφιμα σύμφωνα με τις οδηγίες στην συσκευασία</a:t>
          </a:r>
          <a:endParaRPr lang="fr-FR" sz="1200" dirty="0">
            <a:solidFill>
              <a:schemeClr val="accent1"/>
            </a:solidFill>
            <a:latin typeface="Arial" panose="020B0604020202020204" pitchFamily="34" charset="0"/>
            <a:cs typeface="Arial" panose="020B0604020202020204" pitchFamily="34" charset="0"/>
          </a:endParaRPr>
        </a:p>
      </dgm:t>
    </dgm:pt>
    <dgm:pt modelId="{0C59BB21-B04E-463C-A552-7C945A0E4920}" type="parTrans" cxnId="{76199B4B-B27D-4348-BEB0-E155AE97F172}">
      <dgm:prSet/>
      <dgm:spPr/>
      <dgm:t>
        <a:bodyPr/>
        <a:lstStyle/>
        <a:p>
          <a:endParaRPr lang="fr-FR">
            <a:latin typeface="Arial" panose="020B0604020202020204" pitchFamily="34" charset="0"/>
            <a:cs typeface="Arial" panose="020B0604020202020204" pitchFamily="34" charset="0"/>
          </a:endParaRPr>
        </a:p>
      </dgm:t>
    </dgm:pt>
    <dgm:pt modelId="{3C23A8DD-6233-44B5-9922-1EA0E1AA943F}" type="sibTrans" cxnId="{76199B4B-B27D-4348-BEB0-E155AE97F172}">
      <dgm:prSet/>
      <dgm:spPr/>
      <dgm:t>
        <a:bodyPr/>
        <a:lstStyle/>
        <a:p>
          <a:endParaRPr lang="fr-FR">
            <a:latin typeface="Arial" panose="020B0604020202020204" pitchFamily="34" charset="0"/>
            <a:cs typeface="Arial" panose="020B0604020202020204" pitchFamily="34" charset="0"/>
          </a:endParaRPr>
        </a:p>
      </dgm:t>
    </dgm:pt>
    <dgm:pt modelId="{C8BDE8FC-CC2A-49B6-BBA0-1FEC3DA7C4AB}">
      <dgm:prSet phldrT="[Texte]" custT="1"/>
      <dgm:spPr>
        <a:noFill/>
      </dgm:spPr>
      <dgm:t>
        <a:bodyPr/>
        <a:lstStyle/>
        <a:p>
          <a:r>
            <a:rPr lang="el-GR" sz="1200" dirty="0">
              <a:solidFill>
                <a:schemeClr val="accent1"/>
              </a:solidFill>
              <a:latin typeface="Arial" panose="020B0604020202020204" pitchFamily="34" charset="0"/>
              <a:cs typeface="Arial" panose="020B0604020202020204" pitchFamily="34" charset="0"/>
            </a:rPr>
            <a:t>Επανατοποθέτησε </a:t>
          </a:r>
          <a:r>
            <a:rPr lang="fr-FR" sz="1200" dirty="0">
              <a:solidFill>
                <a:schemeClr val="accent1"/>
              </a:solidFill>
              <a:latin typeface="Arial" panose="020B0604020202020204" pitchFamily="34" charset="0"/>
              <a:cs typeface="Arial" panose="020B0604020202020204" pitchFamily="34" charset="0"/>
            </a:rPr>
            <a:t>(</a:t>
          </a:r>
          <a:r>
            <a:rPr lang="el-GR" sz="1200" dirty="0">
              <a:solidFill>
                <a:schemeClr val="accent1"/>
              </a:solidFill>
              <a:latin typeface="Arial" panose="020B0604020202020204" pitchFamily="34" charset="0"/>
              <a:cs typeface="Arial" panose="020B0604020202020204" pitchFamily="34" charset="0"/>
            </a:rPr>
            <a:t>νέα τρόφιμα πίσω </a:t>
          </a:r>
          <a:r>
            <a:rPr lang="fr-FR" sz="1200" dirty="0">
              <a:solidFill>
                <a:schemeClr val="accent1"/>
              </a:solidFill>
              <a:latin typeface="Arial" panose="020B0604020202020204" pitchFamily="34" charset="0"/>
              <a:cs typeface="Arial" panose="020B0604020202020204" pitchFamily="34" charset="0"/>
            </a:rPr>
            <a:t>– </a:t>
          </a:r>
          <a:r>
            <a:rPr lang="el-GR" sz="1200" dirty="0">
              <a:solidFill>
                <a:schemeClr val="accent1"/>
              </a:solidFill>
              <a:latin typeface="Arial" panose="020B0604020202020204" pitchFamily="34" charset="0"/>
              <a:cs typeface="Arial" panose="020B0604020202020204" pitchFamily="34" charset="0"/>
            </a:rPr>
            <a:t>έλεγχε τις ημερομηνίες</a:t>
          </a:r>
          <a:r>
            <a:rPr lang="fr-FR" sz="1200" dirty="0">
              <a:solidFill>
                <a:schemeClr val="accent1"/>
              </a:solidFill>
              <a:latin typeface="Arial" panose="020B0604020202020204" pitchFamily="34" charset="0"/>
              <a:cs typeface="Arial" panose="020B0604020202020204" pitchFamily="34" charset="0"/>
            </a:rPr>
            <a:t>)</a:t>
          </a:r>
        </a:p>
      </dgm:t>
    </dgm:pt>
    <dgm:pt modelId="{E5E61D39-BA04-4085-AF4C-1774D4E4D32A}" type="parTrans" cxnId="{0FCF2909-045F-4179-8837-8C8D8D16FC41}">
      <dgm:prSet/>
      <dgm:spPr/>
      <dgm:t>
        <a:bodyPr/>
        <a:lstStyle/>
        <a:p>
          <a:endParaRPr lang="fr-FR">
            <a:latin typeface="Arial" panose="020B0604020202020204" pitchFamily="34" charset="0"/>
            <a:cs typeface="Arial" panose="020B0604020202020204" pitchFamily="34" charset="0"/>
          </a:endParaRPr>
        </a:p>
      </dgm:t>
    </dgm:pt>
    <dgm:pt modelId="{C95326A6-96AF-492A-8415-ABB011982C07}" type="sibTrans" cxnId="{0FCF2909-045F-4179-8837-8C8D8D16FC41}">
      <dgm:prSet/>
      <dgm:spPr/>
      <dgm:t>
        <a:bodyPr/>
        <a:lstStyle/>
        <a:p>
          <a:endParaRPr lang="fr-FR">
            <a:latin typeface="Arial" panose="020B0604020202020204" pitchFamily="34" charset="0"/>
            <a:cs typeface="Arial" panose="020B0604020202020204" pitchFamily="34" charset="0"/>
          </a:endParaRPr>
        </a:p>
      </dgm:t>
    </dgm:pt>
    <dgm:pt modelId="{9637C0C3-52B1-429C-8112-F0EF361FAD0E}">
      <dgm:prSet custT="1"/>
      <dgm:spPr>
        <a:noFill/>
      </dgm:spPr>
      <dgm:t>
        <a:bodyPr/>
        <a:lstStyle/>
        <a:p>
          <a:r>
            <a:rPr lang="el-GR" sz="1200" dirty="0">
              <a:solidFill>
                <a:schemeClr val="accent1"/>
              </a:solidFill>
              <a:latin typeface="Arial" panose="020B0604020202020204" pitchFamily="34" charset="0"/>
              <a:cs typeface="Arial" panose="020B0604020202020204" pitchFamily="34" charset="0"/>
            </a:rPr>
            <a:t>Διατήρησε την ψυχρή αλυσίδα</a:t>
          </a:r>
          <a:endParaRPr lang="fr-FR" sz="1200" dirty="0">
            <a:solidFill>
              <a:schemeClr val="accent1"/>
            </a:solidFill>
            <a:latin typeface="Arial" panose="020B0604020202020204" pitchFamily="34" charset="0"/>
            <a:cs typeface="Arial" panose="020B0604020202020204" pitchFamily="34" charset="0"/>
          </a:endParaRPr>
        </a:p>
      </dgm:t>
    </dgm:pt>
    <dgm:pt modelId="{8B6061E8-0DDC-45ED-99A9-28552BC14B2E}" type="parTrans" cxnId="{75ADFE27-479D-42D0-A9C0-74B93258839C}">
      <dgm:prSet/>
      <dgm:spPr/>
      <dgm:t>
        <a:bodyPr/>
        <a:lstStyle/>
        <a:p>
          <a:endParaRPr lang="fr-FR">
            <a:latin typeface="Arial" panose="020B0604020202020204" pitchFamily="34" charset="0"/>
            <a:cs typeface="Arial" panose="020B0604020202020204" pitchFamily="34" charset="0"/>
          </a:endParaRPr>
        </a:p>
      </dgm:t>
    </dgm:pt>
    <dgm:pt modelId="{38C6CFF1-4C9C-463C-A412-9346A48E4CEE}" type="sibTrans" cxnId="{75ADFE27-479D-42D0-A9C0-74B93258839C}">
      <dgm:prSet/>
      <dgm:spPr/>
      <dgm:t>
        <a:bodyPr/>
        <a:lstStyle/>
        <a:p>
          <a:endParaRPr lang="fr-FR">
            <a:latin typeface="Arial" panose="020B0604020202020204" pitchFamily="34" charset="0"/>
            <a:cs typeface="Arial" panose="020B0604020202020204" pitchFamily="34" charset="0"/>
          </a:endParaRPr>
        </a:p>
      </dgm:t>
    </dgm:pt>
    <dgm:pt modelId="{FE3DAC03-5FCA-4613-AECD-82C2AC11B0A4}">
      <dgm:prSet custT="1"/>
      <dgm:spPr>
        <a:noFill/>
      </dgm:spPr>
      <dgm:t>
        <a:bodyPr/>
        <a:lstStyle/>
        <a:p>
          <a:r>
            <a:rPr lang="el-GR" sz="1200" dirty="0">
              <a:solidFill>
                <a:schemeClr val="accent1"/>
              </a:solidFill>
              <a:latin typeface="Arial" panose="020B0604020202020204" pitchFamily="34" charset="0"/>
              <a:cs typeface="Arial" panose="020B0604020202020204" pitchFamily="34" charset="0"/>
            </a:rPr>
            <a:t>Σέρβιρε μικρές ποσότητες φαγητού και χρησιμοποίησε τα περισσεύματα</a:t>
          </a:r>
          <a:endParaRPr lang="fr-FR" sz="1200" dirty="0">
            <a:solidFill>
              <a:schemeClr val="accent1"/>
            </a:solidFill>
            <a:latin typeface="Arial" panose="020B0604020202020204" pitchFamily="34" charset="0"/>
            <a:cs typeface="Arial" panose="020B0604020202020204" pitchFamily="34" charset="0"/>
          </a:endParaRPr>
        </a:p>
      </dgm:t>
    </dgm:pt>
    <dgm:pt modelId="{F8F3DA9A-B7FA-4AF0-93BF-9A21E005B5F5}" type="parTrans" cxnId="{CA494909-39C5-48C2-8479-669B03A12B6A}">
      <dgm:prSet/>
      <dgm:spPr/>
      <dgm:t>
        <a:bodyPr/>
        <a:lstStyle/>
        <a:p>
          <a:endParaRPr lang="fr-FR">
            <a:latin typeface="Arial" panose="020B0604020202020204" pitchFamily="34" charset="0"/>
            <a:cs typeface="Arial" panose="020B0604020202020204" pitchFamily="34" charset="0"/>
          </a:endParaRPr>
        </a:p>
      </dgm:t>
    </dgm:pt>
    <dgm:pt modelId="{5C972419-1512-4E66-AF74-2CED5D54776A}" type="sibTrans" cxnId="{CA494909-39C5-48C2-8479-669B03A12B6A}">
      <dgm:prSet/>
      <dgm:spPr/>
      <dgm:t>
        <a:bodyPr/>
        <a:lstStyle/>
        <a:p>
          <a:endParaRPr lang="fr-FR">
            <a:latin typeface="Arial" panose="020B0604020202020204" pitchFamily="34" charset="0"/>
            <a:cs typeface="Arial" panose="020B0604020202020204" pitchFamily="34" charset="0"/>
          </a:endParaRPr>
        </a:p>
      </dgm:t>
    </dgm:pt>
    <dgm:pt modelId="{0CB79830-D64A-4AF8-A76A-B80B2A06C249}">
      <dgm:prSet custT="1"/>
      <dgm:spPr>
        <a:noFill/>
      </dgm:spPr>
      <dgm:t>
        <a:bodyPr/>
        <a:lstStyle/>
        <a:p>
          <a:r>
            <a:rPr lang="el-GR" sz="1200" dirty="0">
              <a:solidFill>
                <a:schemeClr val="accent1"/>
              </a:solidFill>
              <a:latin typeface="Arial" panose="020B0604020202020204" pitchFamily="34" charset="0"/>
              <a:cs typeface="Arial" panose="020B0604020202020204" pitchFamily="34" charset="0"/>
            </a:rPr>
            <a:t>Κατάψυξε </a:t>
          </a:r>
          <a:r>
            <a:rPr lang="fr-FR" sz="1200" dirty="0">
              <a:solidFill>
                <a:schemeClr val="accent1"/>
              </a:solidFill>
              <a:latin typeface="Arial" panose="020B0604020202020204" pitchFamily="34" charset="0"/>
              <a:cs typeface="Arial" panose="020B0604020202020204" pitchFamily="34" charset="0"/>
            </a:rPr>
            <a:t>(</a:t>
          </a:r>
          <a:r>
            <a:rPr lang="el-GR" sz="1200" dirty="0">
              <a:solidFill>
                <a:schemeClr val="accent1"/>
              </a:solidFill>
              <a:latin typeface="Arial" panose="020B0604020202020204" pitchFamily="34" charset="0"/>
              <a:cs typeface="Arial" panose="020B0604020202020204" pitchFamily="34" charset="0"/>
            </a:rPr>
            <a:t>εκτός αν αναφέρεται στην συσκευασία  «μη κατάλληλο για κατάψυξη σε σπίτι»</a:t>
          </a:r>
          <a:r>
            <a:rPr lang="fr-FR" sz="1200" dirty="0">
              <a:solidFill>
                <a:schemeClr val="accent1"/>
              </a:solidFill>
              <a:latin typeface="Arial" panose="020B0604020202020204" pitchFamily="34" charset="0"/>
              <a:cs typeface="Arial" panose="020B0604020202020204" pitchFamily="34" charset="0"/>
            </a:rPr>
            <a:t>)</a:t>
          </a:r>
        </a:p>
      </dgm:t>
    </dgm:pt>
    <dgm:pt modelId="{6384666F-EEDD-4849-9BAE-057FA5760CA2}" type="parTrans" cxnId="{1432F113-5A50-4C8A-AB49-326DAB93690B}">
      <dgm:prSet/>
      <dgm:spPr/>
      <dgm:t>
        <a:bodyPr/>
        <a:lstStyle/>
        <a:p>
          <a:endParaRPr lang="fr-FR">
            <a:latin typeface="Arial" panose="020B0604020202020204" pitchFamily="34" charset="0"/>
            <a:cs typeface="Arial" panose="020B0604020202020204" pitchFamily="34" charset="0"/>
          </a:endParaRPr>
        </a:p>
      </dgm:t>
    </dgm:pt>
    <dgm:pt modelId="{86BE77AD-8D0E-4EC8-A7C4-0EE56279A1C1}" type="sibTrans" cxnId="{1432F113-5A50-4C8A-AB49-326DAB93690B}">
      <dgm:prSet/>
      <dgm:spPr/>
      <dgm:t>
        <a:bodyPr/>
        <a:lstStyle/>
        <a:p>
          <a:endParaRPr lang="fr-FR">
            <a:latin typeface="Arial" panose="020B0604020202020204" pitchFamily="34" charset="0"/>
            <a:cs typeface="Arial" panose="020B0604020202020204" pitchFamily="34" charset="0"/>
          </a:endParaRPr>
        </a:p>
      </dgm:t>
    </dgm:pt>
    <dgm:pt modelId="{5980F1B0-AF68-4651-A5B3-552D56104BC1}" type="pres">
      <dgm:prSet presAssocID="{BD64D80A-65F0-4E8C-874D-B917FA9FEA24}" presName="diagram" presStyleCnt="0">
        <dgm:presLayoutVars>
          <dgm:chPref val="1"/>
          <dgm:dir/>
          <dgm:animOne val="branch"/>
          <dgm:animLvl val="lvl"/>
          <dgm:resizeHandles/>
        </dgm:presLayoutVars>
      </dgm:prSet>
      <dgm:spPr/>
    </dgm:pt>
    <dgm:pt modelId="{145D4BD8-695F-43E5-AAAA-2E37492557D1}" type="pres">
      <dgm:prSet presAssocID="{3F6484D7-C2DF-4665-840B-032855044844}" presName="root" presStyleCnt="0"/>
      <dgm:spPr/>
    </dgm:pt>
    <dgm:pt modelId="{A6B09EBC-9F59-4DB5-A13B-E887D9F61A16}" type="pres">
      <dgm:prSet presAssocID="{3F6484D7-C2DF-4665-840B-032855044844}" presName="rootComposite" presStyleCnt="0"/>
      <dgm:spPr/>
    </dgm:pt>
    <dgm:pt modelId="{2E0ADBC8-FB50-47CE-B010-86386ED522FE}" type="pres">
      <dgm:prSet presAssocID="{3F6484D7-C2DF-4665-840B-032855044844}" presName="rootText" presStyleLbl="node1" presStyleIdx="0" presStyleCnt="2" custScaleX="124870"/>
      <dgm:spPr/>
    </dgm:pt>
    <dgm:pt modelId="{924EE807-802C-4823-AA43-8AFF881CBBC8}" type="pres">
      <dgm:prSet presAssocID="{3F6484D7-C2DF-4665-840B-032855044844}" presName="rootConnector" presStyleLbl="node1" presStyleIdx="0" presStyleCnt="2"/>
      <dgm:spPr/>
    </dgm:pt>
    <dgm:pt modelId="{C76527B7-7DF9-4CCD-805B-4B76C9D52114}" type="pres">
      <dgm:prSet presAssocID="{3F6484D7-C2DF-4665-840B-032855044844}" presName="childShape" presStyleCnt="0"/>
      <dgm:spPr/>
    </dgm:pt>
    <dgm:pt modelId="{D92892A8-B55B-4011-AB4D-DBC3FF64F125}" type="pres">
      <dgm:prSet presAssocID="{5490F00C-1198-4FD2-8775-3C6D9B5689E2}" presName="Name13" presStyleLbl="parChTrans1D2" presStyleIdx="0" presStyleCnt="7"/>
      <dgm:spPr/>
    </dgm:pt>
    <dgm:pt modelId="{8F114570-05CC-46C8-8F1E-50DAA8533CDB}" type="pres">
      <dgm:prSet presAssocID="{43A2FA60-F07F-4847-86D8-CB09D40D85D7}" presName="childText" presStyleLbl="bgAcc1" presStyleIdx="0" presStyleCnt="7" custScaleX="136522">
        <dgm:presLayoutVars>
          <dgm:bulletEnabled val="1"/>
        </dgm:presLayoutVars>
      </dgm:prSet>
      <dgm:spPr/>
    </dgm:pt>
    <dgm:pt modelId="{DF43DD14-7EA3-4385-8B27-F046D8CB1617}" type="pres">
      <dgm:prSet presAssocID="{0FA8B7F3-ED1C-4171-9B3B-6213073B2A38}" presName="Name13" presStyleLbl="parChTrans1D2" presStyleIdx="1" presStyleCnt="7"/>
      <dgm:spPr/>
    </dgm:pt>
    <dgm:pt modelId="{DBF258E0-6C23-4F54-B321-B73611985F90}" type="pres">
      <dgm:prSet presAssocID="{F3D8B0DC-6B66-4AB0-908C-C87954DC5882}" presName="childText" presStyleLbl="bgAcc1" presStyleIdx="1" presStyleCnt="7" custScaleX="119215">
        <dgm:presLayoutVars>
          <dgm:bulletEnabled val="1"/>
        </dgm:presLayoutVars>
      </dgm:prSet>
      <dgm:spPr/>
    </dgm:pt>
    <dgm:pt modelId="{ADBB1816-F863-48FF-B1E4-00CA4C07D93C}" type="pres">
      <dgm:prSet presAssocID="{8B6061E8-0DDC-45ED-99A9-28552BC14B2E}" presName="Name13" presStyleLbl="parChTrans1D2" presStyleIdx="2" presStyleCnt="7"/>
      <dgm:spPr/>
    </dgm:pt>
    <dgm:pt modelId="{114927D3-C165-478A-9096-027099A54310}" type="pres">
      <dgm:prSet presAssocID="{9637C0C3-52B1-429C-8112-F0EF361FAD0E}" presName="childText" presStyleLbl="bgAcc1" presStyleIdx="2" presStyleCnt="7" custScaleX="116455">
        <dgm:presLayoutVars>
          <dgm:bulletEnabled val="1"/>
        </dgm:presLayoutVars>
      </dgm:prSet>
      <dgm:spPr/>
    </dgm:pt>
    <dgm:pt modelId="{25A7B35D-30E0-4FED-961D-8A5C20FD03BA}" type="pres">
      <dgm:prSet presAssocID="{F6CCD23D-5E67-42C4-8024-CCDDAE8A3EB6}" presName="root" presStyleCnt="0"/>
      <dgm:spPr/>
    </dgm:pt>
    <dgm:pt modelId="{C879C28D-DDD5-415D-8E3F-11A6F05D52DB}" type="pres">
      <dgm:prSet presAssocID="{F6CCD23D-5E67-42C4-8024-CCDDAE8A3EB6}" presName="rootComposite" presStyleCnt="0"/>
      <dgm:spPr/>
    </dgm:pt>
    <dgm:pt modelId="{85A11FE6-6D56-4B3A-B9F0-531338A6125A}" type="pres">
      <dgm:prSet presAssocID="{F6CCD23D-5E67-42C4-8024-CCDDAE8A3EB6}" presName="rootText" presStyleLbl="node1" presStyleIdx="1" presStyleCnt="2"/>
      <dgm:spPr/>
    </dgm:pt>
    <dgm:pt modelId="{3992064A-F1E6-4666-B10C-0F0610DEA861}" type="pres">
      <dgm:prSet presAssocID="{F6CCD23D-5E67-42C4-8024-CCDDAE8A3EB6}" presName="rootConnector" presStyleLbl="node1" presStyleIdx="1" presStyleCnt="2"/>
      <dgm:spPr/>
    </dgm:pt>
    <dgm:pt modelId="{80432DDF-A21B-4BC4-B4AB-2830EE9C3B3C}" type="pres">
      <dgm:prSet presAssocID="{F6CCD23D-5E67-42C4-8024-CCDDAE8A3EB6}" presName="childShape" presStyleCnt="0"/>
      <dgm:spPr/>
    </dgm:pt>
    <dgm:pt modelId="{7250DE86-7866-4392-99B2-D8DDBB80C3AF}" type="pres">
      <dgm:prSet presAssocID="{0C59BB21-B04E-463C-A552-7C945A0E4920}" presName="Name13" presStyleLbl="parChTrans1D2" presStyleIdx="3" presStyleCnt="7"/>
      <dgm:spPr/>
    </dgm:pt>
    <dgm:pt modelId="{0DAB6559-2547-48C2-82F9-FAFA5167766F}" type="pres">
      <dgm:prSet presAssocID="{339393BE-CED6-43A5-9EBB-37A9927C0E6A}" presName="childText" presStyleLbl="bgAcc1" presStyleIdx="3" presStyleCnt="7" custScaleX="130606">
        <dgm:presLayoutVars>
          <dgm:bulletEnabled val="1"/>
        </dgm:presLayoutVars>
      </dgm:prSet>
      <dgm:spPr/>
    </dgm:pt>
    <dgm:pt modelId="{59160DF7-CCD8-4E63-AFEB-033E74262707}" type="pres">
      <dgm:prSet presAssocID="{E5E61D39-BA04-4085-AF4C-1774D4E4D32A}" presName="Name13" presStyleLbl="parChTrans1D2" presStyleIdx="4" presStyleCnt="7"/>
      <dgm:spPr/>
    </dgm:pt>
    <dgm:pt modelId="{6241F652-158F-41D6-9285-43C5835A9D9D}" type="pres">
      <dgm:prSet presAssocID="{C8BDE8FC-CC2A-49B6-BBA0-1FEC3DA7C4AB}" presName="childText" presStyleLbl="bgAcc1" presStyleIdx="4" presStyleCnt="7" custScaleX="130606">
        <dgm:presLayoutVars>
          <dgm:bulletEnabled val="1"/>
        </dgm:presLayoutVars>
      </dgm:prSet>
      <dgm:spPr/>
    </dgm:pt>
    <dgm:pt modelId="{4E251414-837B-414A-98F9-F9032EAE58D1}" type="pres">
      <dgm:prSet presAssocID="{F8F3DA9A-B7FA-4AF0-93BF-9A21E005B5F5}" presName="Name13" presStyleLbl="parChTrans1D2" presStyleIdx="5" presStyleCnt="7"/>
      <dgm:spPr/>
    </dgm:pt>
    <dgm:pt modelId="{9FBCEE8B-0EA2-4243-81A2-DD14E57EA676}" type="pres">
      <dgm:prSet presAssocID="{FE3DAC03-5FCA-4613-AECD-82C2AC11B0A4}" presName="childText" presStyleLbl="bgAcc1" presStyleIdx="5" presStyleCnt="7" custScaleX="130606">
        <dgm:presLayoutVars>
          <dgm:bulletEnabled val="1"/>
        </dgm:presLayoutVars>
      </dgm:prSet>
      <dgm:spPr/>
    </dgm:pt>
    <dgm:pt modelId="{6905FB7B-1D84-4055-86CE-0D59480C7136}" type="pres">
      <dgm:prSet presAssocID="{6384666F-EEDD-4849-9BAE-057FA5760CA2}" presName="Name13" presStyleLbl="parChTrans1D2" presStyleIdx="6" presStyleCnt="7"/>
      <dgm:spPr/>
    </dgm:pt>
    <dgm:pt modelId="{04EA0294-8948-4637-95C0-158F3FEC9C92}" type="pres">
      <dgm:prSet presAssocID="{0CB79830-D64A-4AF8-A76A-B80B2A06C249}" presName="childText" presStyleLbl="bgAcc1" presStyleIdx="6" presStyleCnt="7" custScaleX="139282" custScaleY="116734">
        <dgm:presLayoutVars>
          <dgm:bulletEnabled val="1"/>
        </dgm:presLayoutVars>
      </dgm:prSet>
      <dgm:spPr/>
    </dgm:pt>
  </dgm:ptLst>
  <dgm:cxnLst>
    <dgm:cxn modelId="{0FCF2909-045F-4179-8837-8C8D8D16FC41}" srcId="{F6CCD23D-5E67-42C4-8024-CCDDAE8A3EB6}" destId="{C8BDE8FC-CC2A-49B6-BBA0-1FEC3DA7C4AB}" srcOrd="1" destOrd="0" parTransId="{E5E61D39-BA04-4085-AF4C-1774D4E4D32A}" sibTransId="{C95326A6-96AF-492A-8415-ABB011982C07}"/>
    <dgm:cxn modelId="{CA494909-39C5-48C2-8479-669B03A12B6A}" srcId="{F6CCD23D-5E67-42C4-8024-CCDDAE8A3EB6}" destId="{FE3DAC03-5FCA-4613-AECD-82C2AC11B0A4}" srcOrd="2" destOrd="0" parTransId="{F8F3DA9A-B7FA-4AF0-93BF-9A21E005B5F5}" sibTransId="{5C972419-1512-4E66-AF74-2CED5D54776A}"/>
    <dgm:cxn modelId="{1432F113-5A50-4C8A-AB49-326DAB93690B}" srcId="{F6CCD23D-5E67-42C4-8024-CCDDAE8A3EB6}" destId="{0CB79830-D64A-4AF8-A76A-B80B2A06C249}" srcOrd="3" destOrd="0" parTransId="{6384666F-EEDD-4849-9BAE-057FA5760CA2}" sibTransId="{86BE77AD-8D0E-4EC8-A7C4-0EE56279A1C1}"/>
    <dgm:cxn modelId="{715E791C-B179-4F73-83E9-253F92DBEF2F}" type="presOf" srcId="{9637C0C3-52B1-429C-8112-F0EF361FAD0E}" destId="{114927D3-C165-478A-9096-027099A54310}" srcOrd="0" destOrd="0" presId="urn:microsoft.com/office/officeart/2005/8/layout/hierarchy3"/>
    <dgm:cxn modelId="{0574C026-4F2E-4A40-97FF-399238A7FBF5}" type="presOf" srcId="{3F6484D7-C2DF-4665-840B-032855044844}" destId="{2E0ADBC8-FB50-47CE-B010-86386ED522FE}" srcOrd="0" destOrd="0" presId="urn:microsoft.com/office/officeart/2005/8/layout/hierarchy3"/>
    <dgm:cxn modelId="{75ADFE27-479D-42D0-A9C0-74B93258839C}" srcId="{3F6484D7-C2DF-4665-840B-032855044844}" destId="{9637C0C3-52B1-429C-8112-F0EF361FAD0E}" srcOrd="2" destOrd="0" parTransId="{8B6061E8-0DDC-45ED-99A9-28552BC14B2E}" sibTransId="{38C6CFF1-4C9C-463C-A412-9346A48E4CEE}"/>
    <dgm:cxn modelId="{836DAE2F-12C4-4FA2-B76C-9539EFC34619}" type="presOf" srcId="{BD64D80A-65F0-4E8C-874D-B917FA9FEA24}" destId="{5980F1B0-AF68-4651-A5B3-552D56104BC1}" srcOrd="0" destOrd="0" presId="urn:microsoft.com/office/officeart/2005/8/layout/hierarchy3"/>
    <dgm:cxn modelId="{DF1C5546-93DC-4865-8AC2-797FA228C181}" type="presOf" srcId="{0FA8B7F3-ED1C-4171-9B3B-6213073B2A38}" destId="{DF43DD14-7EA3-4385-8B27-F046D8CB1617}" srcOrd="0" destOrd="0" presId="urn:microsoft.com/office/officeart/2005/8/layout/hierarchy3"/>
    <dgm:cxn modelId="{818C5546-6377-4C7C-8550-DE4C98730958}" type="presOf" srcId="{339393BE-CED6-43A5-9EBB-37A9927C0E6A}" destId="{0DAB6559-2547-48C2-82F9-FAFA5167766F}" srcOrd="0" destOrd="0" presId="urn:microsoft.com/office/officeart/2005/8/layout/hierarchy3"/>
    <dgm:cxn modelId="{76199B4B-B27D-4348-BEB0-E155AE97F172}" srcId="{F6CCD23D-5E67-42C4-8024-CCDDAE8A3EB6}" destId="{339393BE-CED6-43A5-9EBB-37A9927C0E6A}" srcOrd="0" destOrd="0" parTransId="{0C59BB21-B04E-463C-A552-7C945A0E4920}" sibTransId="{3C23A8DD-6233-44B5-9922-1EA0E1AA943F}"/>
    <dgm:cxn modelId="{B77ABC55-2E95-4657-92F2-1AED885E950E}" type="presOf" srcId="{6384666F-EEDD-4849-9BAE-057FA5760CA2}" destId="{6905FB7B-1D84-4055-86CE-0D59480C7136}" srcOrd="0" destOrd="0" presId="urn:microsoft.com/office/officeart/2005/8/layout/hierarchy3"/>
    <dgm:cxn modelId="{7C4FD882-EABD-4C82-9B50-45A590C07C65}" srcId="{3F6484D7-C2DF-4665-840B-032855044844}" destId="{F3D8B0DC-6B66-4AB0-908C-C87954DC5882}" srcOrd="1" destOrd="0" parTransId="{0FA8B7F3-ED1C-4171-9B3B-6213073B2A38}" sibTransId="{72C85143-2815-4E7E-892B-29CFDB943097}"/>
    <dgm:cxn modelId="{48E92A83-11AA-4F9B-BA90-BD94CEA1D739}" type="presOf" srcId="{F6CCD23D-5E67-42C4-8024-CCDDAE8A3EB6}" destId="{85A11FE6-6D56-4B3A-B9F0-531338A6125A}" srcOrd="0" destOrd="0" presId="urn:microsoft.com/office/officeart/2005/8/layout/hierarchy3"/>
    <dgm:cxn modelId="{10781F85-66E0-403E-9844-C0FC6538CF04}" type="presOf" srcId="{FE3DAC03-5FCA-4613-AECD-82C2AC11B0A4}" destId="{9FBCEE8B-0EA2-4243-81A2-DD14E57EA676}" srcOrd="0" destOrd="0" presId="urn:microsoft.com/office/officeart/2005/8/layout/hierarchy3"/>
    <dgm:cxn modelId="{455F898A-C605-4332-AE8F-FD57DD792812}" type="presOf" srcId="{F3D8B0DC-6B66-4AB0-908C-C87954DC5882}" destId="{DBF258E0-6C23-4F54-B321-B73611985F90}" srcOrd="0" destOrd="0" presId="urn:microsoft.com/office/officeart/2005/8/layout/hierarchy3"/>
    <dgm:cxn modelId="{A1D4A18F-59F7-4388-9ADF-6955CA5070A4}" type="presOf" srcId="{43A2FA60-F07F-4847-86D8-CB09D40D85D7}" destId="{8F114570-05CC-46C8-8F1E-50DAA8533CDB}" srcOrd="0" destOrd="0" presId="urn:microsoft.com/office/officeart/2005/8/layout/hierarchy3"/>
    <dgm:cxn modelId="{4A881594-6E00-4AEA-AC7D-99A300D3146E}" type="presOf" srcId="{0C59BB21-B04E-463C-A552-7C945A0E4920}" destId="{7250DE86-7866-4392-99B2-D8DDBB80C3AF}" srcOrd="0" destOrd="0" presId="urn:microsoft.com/office/officeart/2005/8/layout/hierarchy3"/>
    <dgm:cxn modelId="{57290D9B-709F-45BA-A8D7-6DCDE3981694}" type="presOf" srcId="{E5E61D39-BA04-4085-AF4C-1774D4E4D32A}" destId="{59160DF7-CCD8-4E63-AFEB-033E74262707}" srcOrd="0" destOrd="0" presId="urn:microsoft.com/office/officeart/2005/8/layout/hierarchy3"/>
    <dgm:cxn modelId="{834A4F9D-A429-4979-81AC-7985BE5F106C}" type="presOf" srcId="{3F6484D7-C2DF-4665-840B-032855044844}" destId="{924EE807-802C-4823-AA43-8AFF881CBBC8}" srcOrd="1" destOrd="0" presId="urn:microsoft.com/office/officeart/2005/8/layout/hierarchy3"/>
    <dgm:cxn modelId="{B522A8A5-A203-435B-9E16-A34742E94F19}" srcId="{BD64D80A-65F0-4E8C-874D-B917FA9FEA24}" destId="{F6CCD23D-5E67-42C4-8024-CCDDAE8A3EB6}" srcOrd="1" destOrd="0" parTransId="{3CFC3E0C-FEC1-4343-B1EE-F41174DE66C5}" sibTransId="{DBDBFAF7-961F-4CC7-82DA-519C9FBD892D}"/>
    <dgm:cxn modelId="{89027CAA-2870-4992-93B1-9BC1DDC48481}" type="presOf" srcId="{F6CCD23D-5E67-42C4-8024-CCDDAE8A3EB6}" destId="{3992064A-F1E6-4666-B10C-0F0610DEA861}" srcOrd="1" destOrd="0" presId="urn:microsoft.com/office/officeart/2005/8/layout/hierarchy3"/>
    <dgm:cxn modelId="{830113B0-7092-43F1-9C95-96AB456A83D2}" srcId="{3F6484D7-C2DF-4665-840B-032855044844}" destId="{43A2FA60-F07F-4847-86D8-CB09D40D85D7}" srcOrd="0" destOrd="0" parTransId="{5490F00C-1198-4FD2-8775-3C6D9B5689E2}" sibTransId="{E812D9B5-B83F-4A4E-9C68-0AD99BF3166A}"/>
    <dgm:cxn modelId="{CAF96DB5-8DB1-4265-9EC6-74EA7945111C}" type="presOf" srcId="{C8BDE8FC-CC2A-49B6-BBA0-1FEC3DA7C4AB}" destId="{6241F652-158F-41D6-9285-43C5835A9D9D}" srcOrd="0" destOrd="0" presId="urn:microsoft.com/office/officeart/2005/8/layout/hierarchy3"/>
    <dgm:cxn modelId="{78AA9DCC-F47E-48EE-A259-B7DDBC4B992F}" type="presOf" srcId="{8B6061E8-0DDC-45ED-99A9-28552BC14B2E}" destId="{ADBB1816-F863-48FF-B1E4-00CA4C07D93C}" srcOrd="0" destOrd="0" presId="urn:microsoft.com/office/officeart/2005/8/layout/hierarchy3"/>
    <dgm:cxn modelId="{226128D9-BE58-42DC-B882-130F1670BFFB}" type="presOf" srcId="{F8F3DA9A-B7FA-4AF0-93BF-9A21E005B5F5}" destId="{4E251414-837B-414A-98F9-F9032EAE58D1}" srcOrd="0" destOrd="0" presId="urn:microsoft.com/office/officeart/2005/8/layout/hierarchy3"/>
    <dgm:cxn modelId="{9523F7F0-4A2D-4966-B028-1A9239896A70}" type="presOf" srcId="{5490F00C-1198-4FD2-8775-3C6D9B5689E2}" destId="{D92892A8-B55B-4011-AB4D-DBC3FF64F125}" srcOrd="0" destOrd="0" presId="urn:microsoft.com/office/officeart/2005/8/layout/hierarchy3"/>
    <dgm:cxn modelId="{9D0216F5-4497-423B-BA24-14A0BDEE69A0}" type="presOf" srcId="{0CB79830-D64A-4AF8-A76A-B80B2A06C249}" destId="{04EA0294-8948-4637-95C0-158F3FEC9C92}" srcOrd="0" destOrd="0" presId="urn:microsoft.com/office/officeart/2005/8/layout/hierarchy3"/>
    <dgm:cxn modelId="{F2875CF5-F708-4265-BA58-DEB03C5528D9}" srcId="{BD64D80A-65F0-4E8C-874D-B917FA9FEA24}" destId="{3F6484D7-C2DF-4665-840B-032855044844}" srcOrd="0" destOrd="0" parTransId="{13DBD579-5858-4EEC-B161-8BFABEB62060}" sibTransId="{C8EDCAB1-78A9-46F0-9E80-8460295236BA}"/>
    <dgm:cxn modelId="{BECE765A-F7B1-4991-B415-BC3F86CFD3DE}" type="presParOf" srcId="{5980F1B0-AF68-4651-A5B3-552D56104BC1}" destId="{145D4BD8-695F-43E5-AAAA-2E37492557D1}" srcOrd="0" destOrd="0" presId="urn:microsoft.com/office/officeart/2005/8/layout/hierarchy3"/>
    <dgm:cxn modelId="{E46CB5AD-7F0E-4C04-8B23-3E26E4998A37}" type="presParOf" srcId="{145D4BD8-695F-43E5-AAAA-2E37492557D1}" destId="{A6B09EBC-9F59-4DB5-A13B-E887D9F61A16}" srcOrd="0" destOrd="0" presId="urn:microsoft.com/office/officeart/2005/8/layout/hierarchy3"/>
    <dgm:cxn modelId="{396E8B2F-3F56-48FB-AD95-5EE29225D246}" type="presParOf" srcId="{A6B09EBC-9F59-4DB5-A13B-E887D9F61A16}" destId="{2E0ADBC8-FB50-47CE-B010-86386ED522FE}" srcOrd="0" destOrd="0" presId="urn:microsoft.com/office/officeart/2005/8/layout/hierarchy3"/>
    <dgm:cxn modelId="{8F9667D7-7622-42AF-B1D3-EEDC9379ED1A}" type="presParOf" srcId="{A6B09EBC-9F59-4DB5-A13B-E887D9F61A16}" destId="{924EE807-802C-4823-AA43-8AFF881CBBC8}" srcOrd="1" destOrd="0" presId="urn:microsoft.com/office/officeart/2005/8/layout/hierarchy3"/>
    <dgm:cxn modelId="{8FC0F0AE-CC36-40C6-A883-AFD4D89DD04C}" type="presParOf" srcId="{145D4BD8-695F-43E5-AAAA-2E37492557D1}" destId="{C76527B7-7DF9-4CCD-805B-4B76C9D52114}" srcOrd="1" destOrd="0" presId="urn:microsoft.com/office/officeart/2005/8/layout/hierarchy3"/>
    <dgm:cxn modelId="{FCE27F27-E26C-44F8-BDDC-58BE94DED3BF}" type="presParOf" srcId="{C76527B7-7DF9-4CCD-805B-4B76C9D52114}" destId="{D92892A8-B55B-4011-AB4D-DBC3FF64F125}" srcOrd="0" destOrd="0" presId="urn:microsoft.com/office/officeart/2005/8/layout/hierarchy3"/>
    <dgm:cxn modelId="{4E06E9DE-0E73-4ACE-BEC3-1E8BA1EA48C2}" type="presParOf" srcId="{C76527B7-7DF9-4CCD-805B-4B76C9D52114}" destId="{8F114570-05CC-46C8-8F1E-50DAA8533CDB}" srcOrd="1" destOrd="0" presId="urn:microsoft.com/office/officeart/2005/8/layout/hierarchy3"/>
    <dgm:cxn modelId="{7756A404-D40E-4B1B-ACC5-63AB2ABC5971}" type="presParOf" srcId="{C76527B7-7DF9-4CCD-805B-4B76C9D52114}" destId="{DF43DD14-7EA3-4385-8B27-F046D8CB1617}" srcOrd="2" destOrd="0" presId="urn:microsoft.com/office/officeart/2005/8/layout/hierarchy3"/>
    <dgm:cxn modelId="{01B96848-E246-4FBA-9B3C-211982AC7D21}" type="presParOf" srcId="{C76527B7-7DF9-4CCD-805B-4B76C9D52114}" destId="{DBF258E0-6C23-4F54-B321-B73611985F90}" srcOrd="3" destOrd="0" presId="urn:microsoft.com/office/officeart/2005/8/layout/hierarchy3"/>
    <dgm:cxn modelId="{178A63E4-DD92-49CF-9B46-AF97A33C2E51}" type="presParOf" srcId="{C76527B7-7DF9-4CCD-805B-4B76C9D52114}" destId="{ADBB1816-F863-48FF-B1E4-00CA4C07D93C}" srcOrd="4" destOrd="0" presId="urn:microsoft.com/office/officeart/2005/8/layout/hierarchy3"/>
    <dgm:cxn modelId="{1F22B6E5-3797-4662-A219-86C429590E86}" type="presParOf" srcId="{C76527B7-7DF9-4CCD-805B-4B76C9D52114}" destId="{114927D3-C165-478A-9096-027099A54310}" srcOrd="5" destOrd="0" presId="urn:microsoft.com/office/officeart/2005/8/layout/hierarchy3"/>
    <dgm:cxn modelId="{C679B844-D81B-4CEA-95FC-F83C863CDC71}" type="presParOf" srcId="{5980F1B0-AF68-4651-A5B3-552D56104BC1}" destId="{25A7B35D-30E0-4FED-961D-8A5C20FD03BA}" srcOrd="1" destOrd="0" presId="urn:microsoft.com/office/officeart/2005/8/layout/hierarchy3"/>
    <dgm:cxn modelId="{36911EF3-497D-4863-9635-D904A390FB99}" type="presParOf" srcId="{25A7B35D-30E0-4FED-961D-8A5C20FD03BA}" destId="{C879C28D-DDD5-415D-8E3F-11A6F05D52DB}" srcOrd="0" destOrd="0" presId="urn:microsoft.com/office/officeart/2005/8/layout/hierarchy3"/>
    <dgm:cxn modelId="{8FFED247-DF08-4EAB-A9F9-C3D8CD817345}" type="presParOf" srcId="{C879C28D-DDD5-415D-8E3F-11A6F05D52DB}" destId="{85A11FE6-6D56-4B3A-B9F0-531338A6125A}" srcOrd="0" destOrd="0" presId="urn:microsoft.com/office/officeart/2005/8/layout/hierarchy3"/>
    <dgm:cxn modelId="{E9952080-6FE7-4348-9D68-C10AC6771CC2}" type="presParOf" srcId="{C879C28D-DDD5-415D-8E3F-11A6F05D52DB}" destId="{3992064A-F1E6-4666-B10C-0F0610DEA861}" srcOrd="1" destOrd="0" presId="urn:microsoft.com/office/officeart/2005/8/layout/hierarchy3"/>
    <dgm:cxn modelId="{20E8CA3F-B3A4-48AB-A33A-415890AD6BD0}" type="presParOf" srcId="{25A7B35D-30E0-4FED-961D-8A5C20FD03BA}" destId="{80432DDF-A21B-4BC4-B4AB-2830EE9C3B3C}" srcOrd="1" destOrd="0" presId="urn:microsoft.com/office/officeart/2005/8/layout/hierarchy3"/>
    <dgm:cxn modelId="{FFDA05D1-07C7-4B42-B824-7D0F6FBACC03}" type="presParOf" srcId="{80432DDF-A21B-4BC4-B4AB-2830EE9C3B3C}" destId="{7250DE86-7866-4392-99B2-D8DDBB80C3AF}" srcOrd="0" destOrd="0" presId="urn:microsoft.com/office/officeart/2005/8/layout/hierarchy3"/>
    <dgm:cxn modelId="{3B14EB34-2460-4281-8BA9-5C4B82A2DA35}" type="presParOf" srcId="{80432DDF-A21B-4BC4-B4AB-2830EE9C3B3C}" destId="{0DAB6559-2547-48C2-82F9-FAFA5167766F}" srcOrd="1" destOrd="0" presId="urn:microsoft.com/office/officeart/2005/8/layout/hierarchy3"/>
    <dgm:cxn modelId="{AE1A9174-3E8C-46DC-8248-AC085FA4B6D7}" type="presParOf" srcId="{80432DDF-A21B-4BC4-B4AB-2830EE9C3B3C}" destId="{59160DF7-CCD8-4E63-AFEB-033E74262707}" srcOrd="2" destOrd="0" presId="urn:microsoft.com/office/officeart/2005/8/layout/hierarchy3"/>
    <dgm:cxn modelId="{802BB0E2-A68B-4CB2-B804-1BB5D0F5E915}" type="presParOf" srcId="{80432DDF-A21B-4BC4-B4AB-2830EE9C3B3C}" destId="{6241F652-158F-41D6-9285-43C5835A9D9D}" srcOrd="3" destOrd="0" presId="urn:microsoft.com/office/officeart/2005/8/layout/hierarchy3"/>
    <dgm:cxn modelId="{50285706-3962-487C-A347-7C21861DF5E8}" type="presParOf" srcId="{80432DDF-A21B-4BC4-B4AB-2830EE9C3B3C}" destId="{4E251414-837B-414A-98F9-F9032EAE58D1}" srcOrd="4" destOrd="0" presId="urn:microsoft.com/office/officeart/2005/8/layout/hierarchy3"/>
    <dgm:cxn modelId="{DA9F25D0-F1B8-49DA-A34F-CAC26D8E2F1A}" type="presParOf" srcId="{80432DDF-A21B-4BC4-B4AB-2830EE9C3B3C}" destId="{9FBCEE8B-0EA2-4243-81A2-DD14E57EA676}" srcOrd="5" destOrd="0" presId="urn:microsoft.com/office/officeart/2005/8/layout/hierarchy3"/>
    <dgm:cxn modelId="{19269786-45DE-42D3-B684-BDC6B3A55E9E}" type="presParOf" srcId="{80432DDF-A21B-4BC4-B4AB-2830EE9C3B3C}" destId="{6905FB7B-1D84-4055-86CE-0D59480C7136}" srcOrd="6" destOrd="0" presId="urn:microsoft.com/office/officeart/2005/8/layout/hierarchy3"/>
    <dgm:cxn modelId="{FED4085E-AD93-47B1-BAFB-94C73B6483DD}" type="presParOf" srcId="{80432DDF-A21B-4BC4-B4AB-2830EE9C3B3C}" destId="{04EA0294-8948-4637-95C0-158F3FEC9C92}" srcOrd="7" destOrd="0" presId="urn:microsoft.com/office/officeart/2005/8/layout/hierarchy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4DE51C-4982-4D99-8E49-014B727CA27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fr-FR"/>
        </a:p>
      </dgm:t>
    </dgm:pt>
    <dgm:pt modelId="{F714C188-DB50-459B-AFCF-9B85289E3016}">
      <dgm:prSet phldrT="[Texte]" custT="1"/>
      <dgm:spPr>
        <a:noFill/>
        <a:ln w="28575"/>
      </dgm:spPr>
      <dgm:t>
        <a:bodyPr/>
        <a:lstStyle/>
        <a:p>
          <a:r>
            <a:rPr lang="el-GR" sz="1400" b="1" dirty="0">
              <a:solidFill>
                <a:schemeClr val="tx1"/>
              </a:solidFill>
            </a:rPr>
            <a:t>Πως να περιορίσουμε την μετάδοση λοιμώξεων στο «Ταξίδι των Τροφίμων»</a:t>
          </a:r>
          <a:endParaRPr lang="fr-FR" sz="1400" b="1" dirty="0">
            <a:solidFill>
              <a:schemeClr val="tx1"/>
            </a:solidFill>
          </a:endParaRPr>
        </a:p>
      </dgm:t>
    </dgm:pt>
    <dgm:pt modelId="{25063674-1E1E-43EC-B138-A1810715538F}" type="parTrans" cxnId="{214B848E-971E-4CBD-BE17-B1D047CA8D04}">
      <dgm:prSet/>
      <dgm:spPr/>
      <dgm:t>
        <a:bodyPr/>
        <a:lstStyle/>
        <a:p>
          <a:endParaRPr lang="fr-FR">
            <a:solidFill>
              <a:schemeClr val="accent1"/>
            </a:solidFill>
          </a:endParaRPr>
        </a:p>
      </dgm:t>
    </dgm:pt>
    <dgm:pt modelId="{E8FC6AD6-0739-47CD-BF9E-3EE5D3232DEC}" type="sibTrans" cxnId="{214B848E-971E-4CBD-BE17-B1D047CA8D04}">
      <dgm:prSet/>
      <dgm:spPr/>
      <dgm:t>
        <a:bodyPr/>
        <a:lstStyle/>
        <a:p>
          <a:endParaRPr lang="fr-FR">
            <a:solidFill>
              <a:schemeClr val="accent1"/>
            </a:solidFill>
          </a:endParaRPr>
        </a:p>
      </dgm:t>
    </dgm:pt>
    <dgm:pt modelId="{A2C134BE-98E9-4D07-AAC3-AC0D439428B9}">
      <dgm:prSet phldrT="[Texte]" custT="1"/>
      <dgm:spPr>
        <a:noFill/>
        <a:ln w="28575">
          <a:solidFill>
            <a:schemeClr val="accent1"/>
          </a:solidFill>
        </a:ln>
      </dgm:spPr>
      <dgm:t>
        <a:bodyPr/>
        <a:lstStyle/>
        <a:p>
          <a:r>
            <a:rPr lang="el-GR" sz="1400" b="1" dirty="0">
              <a:solidFill>
                <a:schemeClr val="accent1"/>
              </a:solidFill>
              <a:latin typeface="Arial" panose="020B0604020202020204" pitchFamily="34" charset="0"/>
              <a:cs typeface="Arial" panose="020B0604020202020204" pitchFamily="34" charset="0"/>
            </a:rPr>
            <a:t>Αποφυγή διασταυρούμενης επιμόλυνσης</a:t>
          </a:r>
          <a:endParaRPr lang="fr-FR" sz="1400" b="1" dirty="0">
            <a:solidFill>
              <a:schemeClr val="accent1"/>
            </a:solidFill>
            <a:latin typeface="Arial" panose="020B0604020202020204" pitchFamily="34" charset="0"/>
            <a:cs typeface="Arial" panose="020B0604020202020204" pitchFamily="34" charset="0"/>
          </a:endParaRPr>
        </a:p>
      </dgm:t>
    </dgm:pt>
    <dgm:pt modelId="{A1BA3C45-8C97-4E24-BBDE-10FB2C44F5E5}" type="parTrans" cxnId="{10F9BD1D-FBAD-4F57-9206-C847185C6AAE}">
      <dgm:prSet/>
      <dgm:spPr>
        <a:ln>
          <a:solidFill>
            <a:schemeClr val="tx1"/>
          </a:solidFill>
        </a:ln>
      </dgm:spPr>
      <dgm:t>
        <a:bodyPr/>
        <a:lstStyle/>
        <a:p>
          <a:endParaRPr lang="fr-FR">
            <a:solidFill>
              <a:schemeClr val="accent1"/>
            </a:solidFill>
          </a:endParaRPr>
        </a:p>
      </dgm:t>
    </dgm:pt>
    <dgm:pt modelId="{D4DA1AC9-3321-411C-AD8C-B440CDC2C4D7}" type="sibTrans" cxnId="{10F9BD1D-FBAD-4F57-9206-C847185C6AAE}">
      <dgm:prSet/>
      <dgm:spPr/>
      <dgm:t>
        <a:bodyPr/>
        <a:lstStyle/>
        <a:p>
          <a:endParaRPr lang="fr-FR">
            <a:solidFill>
              <a:schemeClr val="accent1"/>
            </a:solidFill>
          </a:endParaRPr>
        </a:p>
      </dgm:t>
    </dgm:pt>
    <dgm:pt modelId="{C291C261-D5DC-44AC-8C8E-A1A996628E2F}">
      <dgm:prSet phldrT="[Texte]" custT="1"/>
      <dgm:spPr>
        <a:noFill/>
        <a:ln w="28575">
          <a:solidFill>
            <a:schemeClr val="accent1"/>
          </a:solidFill>
        </a:ln>
      </dgm:spPr>
      <dgm:t>
        <a:bodyPr anchor="t"/>
        <a:lstStyle/>
        <a:p>
          <a:r>
            <a:rPr lang="el-GR" sz="1200" dirty="0">
              <a:solidFill>
                <a:schemeClr val="accent1"/>
              </a:solidFill>
              <a:latin typeface="Arial" panose="020B0604020202020204" pitchFamily="34" charset="0"/>
              <a:cs typeface="Arial" panose="020B0604020202020204" pitchFamily="34" charset="0"/>
            </a:rPr>
            <a:t>Τήρηση κανόνων υγιεινής</a:t>
          </a:r>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dgm:t>
    </dgm:pt>
    <dgm:pt modelId="{E81DDD8A-A4AF-404F-B238-3804FB5AC064}" type="parTrans" cxnId="{976A950F-CCD6-4638-8FE2-7D8A10B5A49E}">
      <dgm:prSet/>
      <dgm:spPr>
        <a:ln>
          <a:solidFill>
            <a:schemeClr val="tx1"/>
          </a:solidFill>
        </a:ln>
      </dgm:spPr>
      <dgm:t>
        <a:bodyPr/>
        <a:lstStyle/>
        <a:p>
          <a:endParaRPr lang="fr-FR">
            <a:solidFill>
              <a:schemeClr val="accent1"/>
            </a:solidFill>
          </a:endParaRPr>
        </a:p>
      </dgm:t>
    </dgm:pt>
    <dgm:pt modelId="{FE89C581-5FFB-421E-A6AA-D05FFD679773}" type="sibTrans" cxnId="{976A950F-CCD6-4638-8FE2-7D8A10B5A49E}">
      <dgm:prSet/>
      <dgm:spPr/>
      <dgm:t>
        <a:bodyPr/>
        <a:lstStyle/>
        <a:p>
          <a:endParaRPr lang="fr-FR">
            <a:solidFill>
              <a:schemeClr val="accent1"/>
            </a:solidFill>
          </a:endParaRPr>
        </a:p>
      </dgm:t>
    </dgm:pt>
    <dgm:pt modelId="{1E195471-40CD-4790-9481-37F3307D5883}">
      <dgm:prSet phldrT="[Texte]" custT="1"/>
      <dgm:spPr>
        <a:noFill/>
        <a:ln w="28575">
          <a:solidFill>
            <a:schemeClr val="accent1"/>
          </a:solidFill>
        </a:ln>
      </dgm:spPr>
      <dgm:t>
        <a:bodyPr anchor="t"/>
        <a:lstStyle/>
        <a:p>
          <a:r>
            <a:rPr lang="el-GR" sz="1100" dirty="0">
              <a:solidFill>
                <a:schemeClr val="accent1"/>
              </a:solidFill>
              <a:latin typeface="Arial" panose="020B0604020202020204" pitchFamily="34" charset="0"/>
              <a:cs typeface="Arial" panose="020B0604020202020204" pitchFamily="34" charset="0"/>
            </a:rPr>
            <a:t>Αποθήκευση τροφίμων ξεχωριστά</a:t>
          </a:r>
          <a:endParaRPr lang="fr-FR" sz="1100" dirty="0">
            <a:solidFill>
              <a:schemeClr val="accent1"/>
            </a:solidFill>
            <a:latin typeface="Arial" panose="020B0604020202020204" pitchFamily="34" charset="0"/>
            <a:cs typeface="Arial" panose="020B0604020202020204" pitchFamily="34" charset="0"/>
          </a:endParaRPr>
        </a:p>
        <a:p>
          <a:endParaRPr lang="fr-FR" sz="1100" dirty="0">
            <a:solidFill>
              <a:schemeClr val="accent1"/>
            </a:solidFill>
            <a:latin typeface="Arial" panose="020B0604020202020204" pitchFamily="34" charset="0"/>
            <a:cs typeface="Arial" panose="020B0604020202020204" pitchFamily="34" charset="0"/>
          </a:endParaRPr>
        </a:p>
      </dgm:t>
    </dgm:pt>
    <dgm:pt modelId="{ADC0A27E-EEB3-4EDE-B501-701CAFD01A5D}" type="parTrans" cxnId="{0DDDBAD8-720B-4CCF-899C-CC5F21BAECC9}">
      <dgm:prSet/>
      <dgm:spPr>
        <a:ln>
          <a:solidFill>
            <a:schemeClr val="tx1"/>
          </a:solidFill>
        </a:ln>
      </dgm:spPr>
      <dgm:t>
        <a:bodyPr/>
        <a:lstStyle/>
        <a:p>
          <a:endParaRPr lang="fr-FR">
            <a:solidFill>
              <a:schemeClr val="accent1"/>
            </a:solidFill>
          </a:endParaRPr>
        </a:p>
      </dgm:t>
    </dgm:pt>
    <dgm:pt modelId="{4D02DF86-333F-4116-910A-5D9CA49B29C4}" type="sibTrans" cxnId="{0DDDBAD8-720B-4CCF-899C-CC5F21BAECC9}">
      <dgm:prSet/>
      <dgm:spPr/>
      <dgm:t>
        <a:bodyPr/>
        <a:lstStyle/>
        <a:p>
          <a:endParaRPr lang="fr-FR">
            <a:solidFill>
              <a:schemeClr val="accent1"/>
            </a:solidFill>
          </a:endParaRPr>
        </a:p>
      </dgm:t>
    </dgm:pt>
    <dgm:pt modelId="{DF916143-DBC0-4724-A707-B6FF3C23DA78}">
      <dgm:prSet phldrT="[Texte]" custT="1"/>
      <dgm:spPr>
        <a:noFill/>
        <a:ln w="28575">
          <a:solidFill>
            <a:schemeClr val="accent4">
              <a:lumMod val="25000"/>
            </a:schemeClr>
          </a:solidFill>
        </a:ln>
      </dgm:spPr>
      <dgm:t>
        <a:bodyPr/>
        <a:lstStyle/>
        <a:p>
          <a:r>
            <a:rPr lang="el-GR" sz="1400" b="1" dirty="0">
              <a:solidFill>
                <a:schemeClr val="accent4">
                  <a:lumMod val="25000"/>
                </a:schemeClr>
              </a:solidFill>
              <a:latin typeface="Arial" panose="020B0604020202020204" pitchFamily="34" charset="0"/>
              <a:cs typeface="Arial" panose="020B0604020202020204" pitchFamily="34" charset="0"/>
            </a:rPr>
            <a:t>Παρακολούθηση της διαδικασίας μαγειρέματος</a:t>
          </a:r>
          <a:endParaRPr lang="fr-FR" sz="1400" b="1" dirty="0">
            <a:solidFill>
              <a:schemeClr val="accent4">
                <a:lumMod val="25000"/>
              </a:schemeClr>
            </a:solidFill>
            <a:latin typeface="Arial" panose="020B0604020202020204" pitchFamily="34" charset="0"/>
            <a:cs typeface="Arial" panose="020B0604020202020204" pitchFamily="34" charset="0"/>
          </a:endParaRPr>
        </a:p>
      </dgm:t>
    </dgm:pt>
    <dgm:pt modelId="{2C04149A-9447-4623-B3E8-869AA45664AE}" type="parTrans" cxnId="{2CA9736D-1BA4-43CC-9FFF-0297384CEA0D}">
      <dgm:prSet/>
      <dgm:spPr>
        <a:ln>
          <a:solidFill>
            <a:schemeClr val="tx1"/>
          </a:solidFill>
        </a:ln>
      </dgm:spPr>
      <dgm:t>
        <a:bodyPr/>
        <a:lstStyle/>
        <a:p>
          <a:endParaRPr lang="fr-FR">
            <a:solidFill>
              <a:schemeClr val="accent1"/>
            </a:solidFill>
          </a:endParaRPr>
        </a:p>
      </dgm:t>
    </dgm:pt>
    <dgm:pt modelId="{56AEE368-4FF6-4943-B0E2-ABF448C4B56F}" type="sibTrans" cxnId="{2CA9736D-1BA4-43CC-9FFF-0297384CEA0D}">
      <dgm:prSet/>
      <dgm:spPr/>
      <dgm:t>
        <a:bodyPr/>
        <a:lstStyle/>
        <a:p>
          <a:endParaRPr lang="fr-FR">
            <a:solidFill>
              <a:schemeClr val="accent1"/>
            </a:solidFill>
          </a:endParaRPr>
        </a:p>
      </dgm:t>
    </dgm:pt>
    <dgm:pt modelId="{4BF59079-399D-4591-A89C-7BD065842F33}">
      <dgm:prSet phldrT="[Texte]" custT="1"/>
      <dgm:spPr>
        <a:noFill/>
        <a:ln w="28575">
          <a:solidFill>
            <a:schemeClr val="accent3">
              <a:lumMod val="75000"/>
            </a:schemeClr>
          </a:solidFill>
        </a:ln>
      </dgm:spPr>
      <dgm:t>
        <a:bodyPr/>
        <a:lstStyle/>
        <a:p>
          <a:r>
            <a:rPr lang="el-GR" sz="1400" b="1" dirty="0">
              <a:solidFill>
                <a:schemeClr val="accent3">
                  <a:lumMod val="75000"/>
                </a:schemeClr>
              </a:solidFill>
              <a:latin typeface="Arial" panose="020B0604020202020204" pitchFamily="34" charset="0"/>
              <a:cs typeface="Arial" panose="020B0604020202020204" pitchFamily="34" charset="0"/>
            </a:rPr>
            <a:t>Περιορισμός της ανάπτυξης μικροβίων</a:t>
          </a:r>
          <a:endParaRPr lang="fr-FR" sz="1400" b="1" dirty="0">
            <a:solidFill>
              <a:schemeClr val="accent3">
                <a:lumMod val="75000"/>
              </a:schemeClr>
            </a:solidFill>
            <a:latin typeface="Arial" panose="020B0604020202020204" pitchFamily="34" charset="0"/>
            <a:cs typeface="Arial" panose="020B0604020202020204" pitchFamily="34" charset="0"/>
          </a:endParaRPr>
        </a:p>
      </dgm:t>
    </dgm:pt>
    <dgm:pt modelId="{859BF850-67F9-4DBE-A906-9A37C3D7700D}" type="parTrans" cxnId="{284EAE6C-1253-42D7-ADC6-9C0AF3BB657E}">
      <dgm:prSet/>
      <dgm:spPr>
        <a:ln>
          <a:solidFill>
            <a:schemeClr val="tx1"/>
          </a:solidFill>
        </a:ln>
      </dgm:spPr>
      <dgm:t>
        <a:bodyPr/>
        <a:lstStyle/>
        <a:p>
          <a:endParaRPr lang="fr-FR">
            <a:solidFill>
              <a:schemeClr val="accent1"/>
            </a:solidFill>
          </a:endParaRPr>
        </a:p>
      </dgm:t>
    </dgm:pt>
    <dgm:pt modelId="{9AD6DB45-D3FF-45CF-9367-976223B9F2F9}" type="sibTrans" cxnId="{284EAE6C-1253-42D7-ADC6-9C0AF3BB657E}">
      <dgm:prSet/>
      <dgm:spPr/>
      <dgm:t>
        <a:bodyPr/>
        <a:lstStyle/>
        <a:p>
          <a:endParaRPr lang="fr-FR">
            <a:solidFill>
              <a:schemeClr val="accent1"/>
            </a:solidFill>
          </a:endParaRPr>
        </a:p>
      </dgm:t>
    </dgm:pt>
    <dgm:pt modelId="{E714A87C-D6B0-4E47-8BD2-CDE780DEBB8B}">
      <dgm:prSet phldrT="[Texte]" custT="1"/>
      <dgm:spPr>
        <a:noFill/>
        <a:ln w="28575">
          <a:solidFill>
            <a:schemeClr val="accent4">
              <a:lumMod val="25000"/>
            </a:schemeClr>
          </a:solidFill>
        </a:ln>
      </dgm:spPr>
      <dgm:t>
        <a:bodyPr anchor="t"/>
        <a:lstStyle/>
        <a:p>
          <a:r>
            <a:rPr lang="el-GR" sz="1200" dirty="0">
              <a:solidFill>
                <a:schemeClr val="accent4">
                  <a:lumMod val="25000"/>
                </a:schemeClr>
              </a:solidFill>
              <a:latin typeface="Arial" panose="020B0604020202020204" pitchFamily="34" charset="0"/>
              <a:cs typeface="Arial" panose="020B0604020202020204" pitchFamily="34" charset="0"/>
            </a:rPr>
            <a:t>Διατήρηση της ελάχιστης θερμοκρασίας σε όλα τα μέρη του τροφίμου</a:t>
          </a:r>
          <a:endParaRPr lang="fr-FR" sz="1200" dirty="0">
            <a:solidFill>
              <a:schemeClr val="accent4">
                <a:lumMod val="25000"/>
              </a:schemeClr>
            </a:solidFill>
            <a:latin typeface="Arial" panose="020B0604020202020204" pitchFamily="34" charset="0"/>
            <a:cs typeface="Arial" panose="020B0604020202020204" pitchFamily="34" charset="0"/>
          </a:endParaRPr>
        </a:p>
      </dgm:t>
    </dgm:pt>
    <dgm:pt modelId="{83484C8A-5772-43CF-9606-FB5FBD2673B7}" type="parTrans" cxnId="{6BC9733A-4C61-4BF5-889E-D4FE6699C44B}">
      <dgm:prSet/>
      <dgm:spPr>
        <a:ln>
          <a:solidFill>
            <a:schemeClr val="tx1"/>
          </a:solidFill>
        </a:ln>
      </dgm:spPr>
      <dgm:t>
        <a:bodyPr/>
        <a:lstStyle/>
        <a:p>
          <a:endParaRPr lang="fr-FR">
            <a:solidFill>
              <a:schemeClr val="accent1"/>
            </a:solidFill>
          </a:endParaRPr>
        </a:p>
      </dgm:t>
    </dgm:pt>
    <dgm:pt modelId="{0478850C-9BC3-418E-ABAB-D3BF4FFCC7C5}" type="sibTrans" cxnId="{6BC9733A-4C61-4BF5-889E-D4FE6699C44B}">
      <dgm:prSet/>
      <dgm:spPr/>
      <dgm:t>
        <a:bodyPr/>
        <a:lstStyle/>
        <a:p>
          <a:endParaRPr lang="fr-FR">
            <a:solidFill>
              <a:schemeClr val="accent1"/>
            </a:solidFill>
          </a:endParaRPr>
        </a:p>
      </dgm:t>
    </dgm:pt>
    <dgm:pt modelId="{E0E51175-C3DC-4BAF-B662-A281E8D4DF64}">
      <dgm:prSet phldrT="[Texte]" custT="1"/>
      <dgm:spPr>
        <a:noFill/>
        <a:ln w="28575">
          <a:solidFill>
            <a:schemeClr val="accent4">
              <a:lumMod val="25000"/>
            </a:schemeClr>
          </a:solidFill>
        </a:ln>
      </dgm:spPr>
      <dgm:t>
        <a:bodyPr anchor="t"/>
        <a:lstStyle/>
        <a:p>
          <a:r>
            <a:rPr lang="el-GR" sz="1200" dirty="0">
              <a:solidFill>
                <a:schemeClr val="accent4">
                  <a:lumMod val="25000"/>
                </a:schemeClr>
              </a:solidFill>
              <a:latin typeface="Arial" panose="020B0604020202020204" pitchFamily="34" charset="0"/>
              <a:cs typeface="Arial" panose="020B0604020202020204" pitchFamily="34" charset="0"/>
            </a:rPr>
            <a:t>Ομοιογενές μαγείρεμα</a:t>
          </a:r>
          <a:r>
            <a:rPr lang="en-US" sz="1200" dirty="0">
              <a:solidFill>
                <a:schemeClr val="accent4">
                  <a:lumMod val="25000"/>
                </a:schemeClr>
              </a:solidFill>
              <a:latin typeface="Arial" panose="020B0604020202020204" pitchFamily="34" charset="0"/>
              <a:cs typeface="Arial" panose="020B0604020202020204" pitchFamily="34" charset="0"/>
            </a:rPr>
            <a:t>: </a:t>
          </a:r>
          <a:r>
            <a:rPr lang="el-GR" sz="1200" dirty="0">
              <a:solidFill>
                <a:schemeClr val="accent4">
                  <a:lumMod val="25000"/>
                </a:schemeClr>
              </a:solidFill>
              <a:latin typeface="Arial" panose="020B0604020202020204" pitchFamily="34" charset="0"/>
              <a:cs typeface="Arial" panose="020B0604020202020204" pitchFamily="34" charset="0"/>
            </a:rPr>
            <a:t>αποφυγή κρύων σημείων</a:t>
          </a:r>
          <a:endParaRPr lang="fr-FR" sz="1200" dirty="0">
            <a:solidFill>
              <a:schemeClr val="accent4">
                <a:lumMod val="25000"/>
              </a:schemeClr>
            </a:solidFill>
            <a:latin typeface="Arial" panose="020B0604020202020204" pitchFamily="34" charset="0"/>
            <a:cs typeface="Arial" panose="020B0604020202020204" pitchFamily="34" charset="0"/>
          </a:endParaRPr>
        </a:p>
      </dgm:t>
    </dgm:pt>
    <dgm:pt modelId="{7CE73C51-6C91-4637-9811-A0D8146C500D}" type="parTrans" cxnId="{02FB6152-6F5C-41DB-82B3-AE20E749D946}">
      <dgm:prSet/>
      <dgm:spPr>
        <a:ln>
          <a:solidFill>
            <a:schemeClr val="tx1"/>
          </a:solidFill>
        </a:ln>
      </dgm:spPr>
      <dgm:t>
        <a:bodyPr/>
        <a:lstStyle/>
        <a:p>
          <a:endParaRPr lang="fr-FR">
            <a:solidFill>
              <a:schemeClr val="accent1"/>
            </a:solidFill>
          </a:endParaRPr>
        </a:p>
      </dgm:t>
    </dgm:pt>
    <dgm:pt modelId="{729F88F4-B6F6-4390-BCF6-60FC78FEBC6C}" type="sibTrans" cxnId="{02FB6152-6F5C-41DB-82B3-AE20E749D946}">
      <dgm:prSet/>
      <dgm:spPr/>
      <dgm:t>
        <a:bodyPr/>
        <a:lstStyle/>
        <a:p>
          <a:endParaRPr lang="fr-FR">
            <a:solidFill>
              <a:schemeClr val="accent1"/>
            </a:solidFill>
          </a:endParaRPr>
        </a:p>
      </dgm:t>
    </dgm:pt>
    <dgm:pt modelId="{52A2B234-939E-4805-B670-C1DF519C6A0E}">
      <dgm:prSet phldrT="[Texte]" custT="1"/>
      <dgm:spPr>
        <a:noFill/>
        <a:ln w="28575">
          <a:solidFill>
            <a:schemeClr val="accent3">
              <a:lumMod val="75000"/>
            </a:schemeClr>
          </a:solidFill>
        </a:ln>
      </dgm:spPr>
      <dgm:t>
        <a:bodyPr anchor="t"/>
        <a:lstStyle/>
        <a:p>
          <a:r>
            <a:rPr lang="el-GR" sz="1200" dirty="0">
              <a:solidFill>
                <a:schemeClr val="accent3">
                  <a:lumMod val="75000"/>
                </a:schemeClr>
              </a:solidFill>
              <a:latin typeface="Arial" panose="020B0604020202020204" pitchFamily="34" charset="0"/>
              <a:cs typeface="Arial" panose="020B0604020202020204" pitchFamily="34" charset="0"/>
            </a:rPr>
            <a:t>Διατήρηση ψυχρής αλυσίδας</a:t>
          </a:r>
          <a:endParaRPr lang="fr-FR" sz="1200" dirty="0">
            <a:solidFill>
              <a:schemeClr val="accent3">
                <a:lumMod val="75000"/>
              </a:schemeClr>
            </a:solidFill>
            <a:latin typeface="Arial" panose="020B0604020202020204" pitchFamily="34" charset="0"/>
            <a:cs typeface="Arial" panose="020B0604020202020204" pitchFamily="34" charset="0"/>
          </a:endParaRPr>
        </a:p>
      </dgm:t>
    </dgm:pt>
    <dgm:pt modelId="{7340DF1A-42FD-4233-84CD-11DE510AB7A9}" type="parTrans" cxnId="{F1C095AB-2746-4DD3-8C12-0475243F0596}">
      <dgm:prSet/>
      <dgm:spPr>
        <a:ln>
          <a:solidFill>
            <a:schemeClr val="tx1"/>
          </a:solidFill>
        </a:ln>
      </dgm:spPr>
      <dgm:t>
        <a:bodyPr/>
        <a:lstStyle/>
        <a:p>
          <a:endParaRPr lang="fr-FR">
            <a:solidFill>
              <a:schemeClr val="accent1"/>
            </a:solidFill>
          </a:endParaRPr>
        </a:p>
      </dgm:t>
    </dgm:pt>
    <dgm:pt modelId="{083C80BA-4181-4535-B28E-7A64C17D0A9C}" type="sibTrans" cxnId="{F1C095AB-2746-4DD3-8C12-0475243F0596}">
      <dgm:prSet/>
      <dgm:spPr/>
      <dgm:t>
        <a:bodyPr/>
        <a:lstStyle/>
        <a:p>
          <a:endParaRPr lang="fr-FR">
            <a:solidFill>
              <a:schemeClr val="accent1"/>
            </a:solidFill>
          </a:endParaRPr>
        </a:p>
      </dgm:t>
    </dgm:pt>
    <dgm:pt modelId="{E7949680-46D2-4653-80C6-CDC10D3D50F4}">
      <dgm:prSet phldrT="[Texte]" custT="1"/>
      <dgm:spPr>
        <a:noFill/>
        <a:ln w="28575">
          <a:solidFill>
            <a:schemeClr val="accent3">
              <a:lumMod val="75000"/>
            </a:schemeClr>
          </a:solidFill>
        </a:ln>
      </dgm:spPr>
      <dgm:t>
        <a:bodyPr anchor="t"/>
        <a:lstStyle/>
        <a:p>
          <a:r>
            <a:rPr lang="el-GR" sz="1200" dirty="0">
              <a:solidFill>
                <a:schemeClr val="accent3">
                  <a:lumMod val="75000"/>
                </a:schemeClr>
              </a:solidFill>
              <a:latin typeface="Arial" panose="020B0604020202020204" pitchFamily="34" charset="0"/>
              <a:cs typeface="Arial" panose="020B0604020202020204" pitchFamily="34" charset="0"/>
            </a:rPr>
            <a:t>Διαδικασία κατάψυξης</a:t>
          </a:r>
          <a:endParaRPr lang="fr-FR" sz="1200" dirty="0">
            <a:solidFill>
              <a:schemeClr val="accent3">
                <a:lumMod val="75000"/>
              </a:schemeClr>
            </a:solidFill>
            <a:latin typeface="Arial" panose="020B0604020202020204" pitchFamily="34" charset="0"/>
            <a:cs typeface="Arial" panose="020B0604020202020204" pitchFamily="34" charset="0"/>
          </a:endParaRPr>
        </a:p>
      </dgm:t>
    </dgm:pt>
    <dgm:pt modelId="{02403CAB-E958-4D61-AD00-C70AC965E527}" type="parTrans" cxnId="{92BB4B93-9B2D-4701-BF1C-FFAAE21A5BC9}">
      <dgm:prSet/>
      <dgm:spPr>
        <a:ln>
          <a:solidFill>
            <a:schemeClr val="tx1"/>
          </a:solidFill>
        </a:ln>
      </dgm:spPr>
      <dgm:t>
        <a:bodyPr/>
        <a:lstStyle/>
        <a:p>
          <a:endParaRPr lang="fr-FR">
            <a:solidFill>
              <a:schemeClr val="accent1"/>
            </a:solidFill>
          </a:endParaRPr>
        </a:p>
      </dgm:t>
    </dgm:pt>
    <dgm:pt modelId="{463144D3-E707-4A99-8B77-9D8D0CC7CF53}" type="sibTrans" cxnId="{92BB4B93-9B2D-4701-BF1C-FFAAE21A5BC9}">
      <dgm:prSet/>
      <dgm:spPr/>
      <dgm:t>
        <a:bodyPr/>
        <a:lstStyle/>
        <a:p>
          <a:endParaRPr lang="fr-FR">
            <a:solidFill>
              <a:schemeClr val="accent1"/>
            </a:solidFill>
          </a:endParaRPr>
        </a:p>
      </dgm:t>
    </dgm:pt>
    <dgm:pt modelId="{B8DEAC4F-C0AE-48C4-9120-9B1C2A4F2062}">
      <dgm:prSet phldrT="[Texte]" custT="1"/>
      <dgm:spPr/>
      <dgm:t>
        <a:bodyPr/>
        <a:lstStyle/>
        <a:p>
          <a:endParaRPr lang="fr-FR" sz="1100" dirty="0">
            <a:solidFill>
              <a:schemeClr val="accent1"/>
            </a:solidFill>
          </a:endParaRPr>
        </a:p>
      </dgm:t>
    </dgm:pt>
    <dgm:pt modelId="{2C061A30-3317-4144-B5DA-FAB3591E8672}" type="parTrans" cxnId="{413F0E89-565C-48E3-98D2-9659EC094F3C}">
      <dgm:prSet/>
      <dgm:spPr/>
      <dgm:t>
        <a:bodyPr/>
        <a:lstStyle/>
        <a:p>
          <a:endParaRPr lang="fr-FR">
            <a:solidFill>
              <a:schemeClr val="accent1"/>
            </a:solidFill>
          </a:endParaRPr>
        </a:p>
      </dgm:t>
    </dgm:pt>
    <dgm:pt modelId="{4A0BCBBE-94B2-4E98-9477-353B8DA0564C}" type="sibTrans" cxnId="{413F0E89-565C-48E3-98D2-9659EC094F3C}">
      <dgm:prSet/>
      <dgm:spPr/>
      <dgm:t>
        <a:bodyPr/>
        <a:lstStyle/>
        <a:p>
          <a:endParaRPr lang="fr-FR">
            <a:solidFill>
              <a:schemeClr val="accent1"/>
            </a:solidFill>
          </a:endParaRPr>
        </a:p>
      </dgm:t>
    </dgm:pt>
    <dgm:pt modelId="{1392157C-2588-4CB1-B729-0300A650F357}">
      <dgm:prSet phldrT="[Texte]" custT="1"/>
      <dgm:spPr>
        <a:noFill/>
        <a:ln w="28575">
          <a:solidFill>
            <a:schemeClr val="accent3">
              <a:lumMod val="75000"/>
            </a:schemeClr>
          </a:solidFill>
        </a:ln>
      </dgm:spPr>
      <dgm:t>
        <a:bodyPr anchor="t"/>
        <a:lstStyle/>
        <a:p>
          <a:r>
            <a:rPr lang="el-GR" sz="1200" dirty="0">
              <a:solidFill>
                <a:schemeClr val="accent3">
                  <a:lumMod val="75000"/>
                </a:schemeClr>
              </a:solidFill>
              <a:latin typeface="Arial" panose="020B0604020202020204" pitchFamily="34" charset="0"/>
              <a:cs typeface="Arial" panose="020B0604020202020204" pitchFamily="34" charset="0"/>
            </a:rPr>
            <a:t>Χειρισμός αυγών</a:t>
          </a:r>
          <a:endParaRPr lang="fr-FR" sz="1200" dirty="0">
            <a:solidFill>
              <a:schemeClr val="accent3">
                <a:lumMod val="75000"/>
              </a:schemeClr>
            </a:solidFill>
            <a:latin typeface="Arial" panose="020B0604020202020204" pitchFamily="34" charset="0"/>
            <a:cs typeface="Arial" panose="020B0604020202020204" pitchFamily="34" charset="0"/>
          </a:endParaRPr>
        </a:p>
      </dgm:t>
    </dgm:pt>
    <dgm:pt modelId="{7B49AAC2-B60A-4C43-B8EE-26512031B785}" type="parTrans" cxnId="{9572C6EC-044D-4F04-B66B-8D75A3574F8F}">
      <dgm:prSet/>
      <dgm:spPr>
        <a:ln>
          <a:solidFill>
            <a:schemeClr val="tx1"/>
          </a:solidFill>
        </a:ln>
      </dgm:spPr>
      <dgm:t>
        <a:bodyPr/>
        <a:lstStyle/>
        <a:p>
          <a:endParaRPr lang="fr-FR">
            <a:solidFill>
              <a:schemeClr val="accent1"/>
            </a:solidFill>
          </a:endParaRPr>
        </a:p>
      </dgm:t>
    </dgm:pt>
    <dgm:pt modelId="{90289004-6A2B-48A6-89A2-3696EA4140D2}" type="sibTrans" cxnId="{9572C6EC-044D-4F04-B66B-8D75A3574F8F}">
      <dgm:prSet/>
      <dgm:spPr/>
      <dgm:t>
        <a:bodyPr/>
        <a:lstStyle/>
        <a:p>
          <a:endParaRPr lang="fr-FR">
            <a:solidFill>
              <a:schemeClr val="accent1"/>
            </a:solidFill>
          </a:endParaRPr>
        </a:p>
      </dgm:t>
    </dgm:pt>
    <dgm:pt modelId="{C1F4BF36-F119-40DA-A7B6-B48D67212787}" type="pres">
      <dgm:prSet presAssocID="{7A4DE51C-4982-4D99-8E49-014B727CA27D}" presName="Name0" presStyleCnt="0">
        <dgm:presLayoutVars>
          <dgm:chMax val="1"/>
          <dgm:chPref val="1"/>
          <dgm:dir/>
          <dgm:animOne val="branch"/>
          <dgm:animLvl val="lvl"/>
        </dgm:presLayoutVars>
      </dgm:prSet>
      <dgm:spPr/>
    </dgm:pt>
    <dgm:pt modelId="{527F99AE-307F-4000-B0E9-803DF57C7976}" type="pres">
      <dgm:prSet presAssocID="{F714C188-DB50-459B-AFCF-9B85289E3016}" presName="textCenter" presStyleLbl="node1" presStyleIdx="0" presStyleCnt="11" custScaleX="206204" custScaleY="56092" custLinFactNeighborX="1224" custLinFactNeighborY="-32061"/>
      <dgm:spPr/>
    </dgm:pt>
    <dgm:pt modelId="{63F0D84A-59BA-42F0-8239-ED728721A6FD}" type="pres">
      <dgm:prSet presAssocID="{F714C188-DB50-459B-AFCF-9B85289E3016}" presName="cycle_1" presStyleCnt="0"/>
      <dgm:spPr/>
    </dgm:pt>
    <dgm:pt modelId="{89CDE61E-CFAE-4F62-AC06-EB203917B1C1}" type="pres">
      <dgm:prSet presAssocID="{A2C134BE-98E9-4D07-AAC3-AC0D439428B9}" presName="childCenter1" presStyleLbl="node1" presStyleIdx="1" presStyleCnt="11" custScaleX="367393" custScaleY="65705" custLinFactNeighborX="5351" custLinFactNeighborY="-3115"/>
      <dgm:spPr/>
    </dgm:pt>
    <dgm:pt modelId="{7A50E2E9-CE9B-4701-8F71-33D5D56C9B68}" type="pres">
      <dgm:prSet presAssocID="{E81DDD8A-A4AF-404F-B238-3804FB5AC064}" presName="Name141" presStyleLbl="parChTrans1D3" presStyleIdx="0" presStyleCnt="7"/>
      <dgm:spPr/>
    </dgm:pt>
    <dgm:pt modelId="{412B3DBD-35F8-4C1E-B35B-D7EBD34B75CF}" type="pres">
      <dgm:prSet presAssocID="{C291C261-D5DC-44AC-8C8E-A1A996628E2F}" presName="text1" presStyleLbl="node1" presStyleIdx="2" presStyleCnt="11" custScaleX="273886" custScaleY="125159" custRadScaleRad="77820" custRadScaleInc="36710">
        <dgm:presLayoutVars>
          <dgm:bulletEnabled val="1"/>
        </dgm:presLayoutVars>
      </dgm:prSet>
      <dgm:spPr/>
    </dgm:pt>
    <dgm:pt modelId="{7AF4BAD7-9605-4FA7-B827-A32DD5234F44}" type="pres">
      <dgm:prSet presAssocID="{ADC0A27E-EEB3-4EDE-B501-701CAFD01A5D}" presName="Name141" presStyleLbl="parChTrans1D3" presStyleIdx="1" presStyleCnt="7"/>
      <dgm:spPr/>
    </dgm:pt>
    <dgm:pt modelId="{7E4AFAF5-D218-4D67-942D-DF515A26957D}" type="pres">
      <dgm:prSet presAssocID="{1E195471-40CD-4790-9481-37F3307D5883}" presName="text1" presStyleLbl="node1" presStyleIdx="3" presStyleCnt="11" custScaleX="296531" custScaleY="122453" custRadScaleRad="164283" custRadScaleInc="20384">
        <dgm:presLayoutVars>
          <dgm:bulletEnabled val="1"/>
        </dgm:presLayoutVars>
      </dgm:prSet>
      <dgm:spPr/>
    </dgm:pt>
    <dgm:pt modelId="{8EFB375E-C85D-498B-A43B-93CE7D4904A2}" type="pres">
      <dgm:prSet presAssocID="{A1BA3C45-8C97-4E24-BBDE-10FB2C44F5E5}" presName="Name144" presStyleLbl="parChTrans1D2" presStyleIdx="0" presStyleCnt="3"/>
      <dgm:spPr/>
    </dgm:pt>
    <dgm:pt modelId="{9761516D-5ED5-483C-BB8F-2E222E16795D}" type="pres">
      <dgm:prSet presAssocID="{F714C188-DB50-459B-AFCF-9B85289E3016}" presName="cycle_2" presStyleCnt="0"/>
      <dgm:spPr/>
    </dgm:pt>
    <dgm:pt modelId="{7B88D125-D959-4DE6-B7EE-97E6AAD9D92C}" type="pres">
      <dgm:prSet presAssocID="{DF916143-DBC0-4724-A707-B6FF3C23DA78}" presName="childCenter2" presStyleLbl="node1" presStyleIdx="4" presStyleCnt="11" custScaleX="207882" custScaleY="89848" custLinFactNeighborX="-94481" custLinFactNeighborY="-10582"/>
      <dgm:spPr/>
    </dgm:pt>
    <dgm:pt modelId="{EB40F704-B2FA-4671-AE1A-4E757F40C158}" type="pres">
      <dgm:prSet presAssocID="{83484C8A-5772-43CF-9606-FB5FBD2673B7}" presName="Name218" presStyleLbl="parChTrans1D3" presStyleIdx="2" presStyleCnt="7"/>
      <dgm:spPr/>
    </dgm:pt>
    <dgm:pt modelId="{7076EC9A-DC65-438C-B7EA-77E1BFFF2750}" type="pres">
      <dgm:prSet presAssocID="{E714A87C-D6B0-4E47-8BD2-CDE780DEBB8B}" presName="text2" presStyleLbl="node1" presStyleIdx="5" presStyleCnt="11" custScaleX="250955" custScaleY="167184" custRadScaleRad="336927" custRadScaleInc="-187642">
        <dgm:presLayoutVars>
          <dgm:bulletEnabled val="1"/>
        </dgm:presLayoutVars>
      </dgm:prSet>
      <dgm:spPr/>
    </dgm:pt>
    <dgm:pt modelId="{21C46B8A-E33E-4192-8460-1DCDF6C1ACBE}" type="pres">
      <dgm:prSet presAssocID="{7CE73C51-6C91-4637-9811-A0D8146C500D}" presName="Name218" presStyleLbl="parChTrans1D3" presStyleIdx="3" presStyleCnt="7"/>
      <dgm:spPr/>
    </dgm:pt>
    <dgm:pt modelId="{75B7FB6C-2109-4421-83E2-7DE06AD17605}" type="pres">
      <dgm:prSet presAssocID="{E0E51175-C3DC-4BAF-B662-A281E8D4DF64}" presName="text2" presStyleLbl="node1" presStyleIdx="6" presStyleCnt="11" custScaleX="282455" custScaleY="146060" custRadScaleRad="135245" custRadScaleInc="82950">
        <dgm:presLayoutVars>
          <dgm:bulletEnabled val="1"/>
        </dgm:presLayoutVars>
      </dgm:prSet>
      <dgm:spPr/>
    </dgm:pt>
    <dgm:pt modelId="{5BC6B0B7-C4A4-4BD5-96D2-09CC20D2EF3F}" type="pres">
      <dgm:prSet presAssocID="{2C04149A-9447-4623-B3E8-869AA45664AE}" presName="Name221" presStyleLbl="parChTrans1D2" presStyleIdx="1" presStyleCnt="3"/>
      <dgm:spPr/>
    </dgm:pt>
    <dgm:pt modelId="{CA1E13A1-B11C-43E8-9E45-6CBA2415E1DE}" type="pres">
      <dgm:prSet presAssocID="{F714C188-DB50-459B-AFCF-9B85289E3016}" presName="cycle_3" presStyleCnt="0"/>
      <dgm:spPr/>
    </dgm:pt>
    <dgm:pt modelId="{62985D7B-965E-4465-8964-6D2B29B3D2FE}" type="pres">
      <dgm:prSet presAssocID="{4BF59079-399D-4591-A89C-7BD065842F33}" presName="childCenter3" presStyleLbl="node1" presStyleIdx="7" presStyleCnt="11" custScaleX="277532" custScaleY="60630" custLinFactNeighborX="96660" custLinFactNeighborY="-8979"/>
      <dgm:spPr/>
    </dgm:pt>
    <dgm:pt modelId="{4BF914B3-FFEB-4243-9FC7-147BE3AFF3DD}" type="pres">
      <dgm:prSet presAssocID="{7B49AAC2-B60A-4C43-B8EE-26512031B785}" presName="Name285" presStyleLbl="parChTrans1D3" presStyleIdx="4" presStyleCnt="7"/>
      <dgm:spPr/>
    </dgm:pt>
    <dgm:pt modelId="{4420813B-D58A-4C1E-88AE-53FAA4A52473}" type="pres">
      <dgm:prSet presAssocID="{1392157C-2588-4CB1-B729-0300A650F357}" presName="text3" presStyleLbl="node1" presStyleIdx="8" presStyleCnt="11" custScaleX="218488" custScaleY="135705" custRadScaleRad="365808" custRadScaleInc="-97125">
        <dgm:presLayoutVars>
          <dgm:bulletEnabled val="1"/>
        </dgm:presLayoutVars>
      </dgm:prSet>
      <dgm:spPr/>
    </dgm:pt>
    <dgm:pt modelId="{29522D3D-C6CE-40AD-898A-E721BA0B90F9}" type="pres">
      <dgm:prSet presAssocID="{7340DF1A-42FD-4233-84CD-11DE510AB7A9}" presName="Name285" presStyleLbl="parChTrans1D3" presStyleIdx="5" presStyleCnt="7"/>
      <dgm:spPr/>
    </dgm:pt>
    <dgm:pt modelId="{6F043439-34F6-4308-BA4C-7A7F18D11F98}" type="pres">
      <dgm:prSet presAssocID="{52A2B234-939E-4805-B670-C1DF519C6A0E}" presName="text3" presStyleLbl="node1" presStyleIdx="9" presStyleCnt="11" custScaleX="215853" custScaleY="123257" custRadScaleRad="295047" custRadScaleInc="-294955">
        <dgm:presLayoutVars>
          <dgm:bulletEnabled val="1"/>
        </dgm:presLayoutVars>
      </dgm:prSet>
      <dgm:spPr/>
    </dgm:pt>
    <dgm:pt modelId="{C9252BAA-335B-4E5F-AE88-1FB37A5DBDE6}" type="pres">
      <dgm:prSet presAssocID="{02403CAB-E958-4D61-AD00-C70AC965E527}" presName="Name285" presStyleLbl="parChTrans1D3" presStyleIdx="6" presStyleCnt="7"/>
      <dgm:spPr/>
    </dgm:pt>
    <dgm:pt modelId="{EF05778C-B510-4529-8E2E-1870E1A11946}" type="pres">
      <dgm:prSet presAssocID="{E7949680-46D2-4653-80C6-CDC10D3D50F4}" presName="text3" presStyleLbl="node1" presStyleIdx="10" presStyleCnt="11" custScaleX="202356" custScaleY="124361" custRadScaleRad="195831" custRadScaleInc="226516">
        <dgm:presLayoutVars>
          <dgm:bulletEnabled val="1"/>
        </dgm:presLayoutVars>
      </dgm:prSet>
      <dgm:spPr/>
    </dgm:pt>
    <dgm:pt modelId="{C80B2FB2-C8CF-4CDF-BFC1-906B9B57FCED}" type="pres">
      <dgm:prSet presAssocID="{859BF850-67F9-4DBE-A906-9A37C3D7700D}" presName="Name288" presStyleLbl="parChTrans1D2" presStyleIdx="2" presStyleCnt="3"/>
      <dgm:spPr/>
    </dgm:pt>
  </dgm:ptLst>
  <dgm:cxnLst>
    <dgm:cxn modelId="{6B992C06-67CA-43F3-9FB8-AE28FD9E5759}" type="presOf" srcId="{7340DF1A-42FD-4233-84CD-11DE510AB7A9}" destId="{29522D3D-C6CE-40AD-898A-E721BA0B90F9}" srcOrd="0" destOrd="0" presId="urn:microsoft.com/office/officeart/2008/layout/RadialCluster"/>
    <dgm:cxn modelId="{976A950F-CCD6-4638-8FE2-7D8A10B5A49E}" srcId="{A2C134BE-98E9-4D07-AAC3-AC0D439428B9}" destId="{C291C261-D5DC-44AC-8C8E-A1A996628E2F}" srcOrd="0" destOrd="0" parTransId="{E81DDD8A-A4AF-404F-B238-3804FB5AC064}" sibTransId="{FE89C581-5FFB-421E-A6AA-D05FFD679773}"/>
    <dgm:cxn modelId="{ADB69F15-B919-4980-A8B0-5AACB0C9493F}" type="presOf" srcId="{859BF850-67F9-4DBE-A906-9A37C3D7700D}" destId="{C80B2FB2-C8CF-4CDF-BFC1-906B9B57FCED}" srcOrd="0" destOrd="0" presId="urn:microsoft.com/office/officeart/2008/layout/RadialCluster"/>
    <dgm:cxn modelId="{10F9BD1D-FBAD-4F57-9206-C847185C6AAE}" srcId="{F714C188-DB50-459B-AFCF-9B85289E3016}" destId="{A2C134BE-98E9-4D07-AAC3-AC0D439428B9}" srcOrd="0" destOrd="0" parTransId="{A1BA3C45-8C97-4E24-BBDE-10FB2C44F5E5}" sibTransId="{D4DA1AC9-3321-411C-AD8C-B440CDC2C4D7}"/>
    <dgm:cxn modelId="{0574721F-D6BC-4B59-8C7D-F139673FDD65}" type="presOf" srcId="{7CE73C51-6C91-4637-9811-A0D8146C500D}" destId="{21C46B8A-E33E-4192-8460-1DCDF6C1ACBE}" srcOrd="0" destOrd="0" presId="urn:microsoft.com/office/officeart/2008/layout/RadialCluster"/>
    <dgm:cxn modelId="{F65DF321-735D-4DE3-B0C6-58DF905B6C39}" type="presOf" srcId="{E714A87C-D6B0-4E47-8BD2-CDE780DEBB8B}" destId="{7076EC9A-DC65-438C-B7EA-77E1BFFF2750}" srcOrd="0" destOrd="0" presId="urn:microsoft.com/office/officeart/2008/layout/RadialCluster"/>
    <dgm:cxn modelId="{D07D9B26-93F3-4489-90EB-6B9E0B13699B}" type="presOf" srcId="{E0E51175-C3DC-4BAF-B662-A281E8D4DF64}" destId="{75B7FB6C-2109-4421-83E2-7DE06AD17605}" srcOrd="0" destOrd="0" presId="urn:microsoft.com/office/officeart/2008/layout/RadialCluster"/>
    <dgm:cxn modelId="{6BC9733A-4C61-4BF5-889E-D4FE6699C44B}" srcId="{DF916143-DBC0-4724-A707-B6FF3C23DA78}" destId="{E714A87C-D6B0-4E47-8BD2-CDE780DEBB8B}" srcOrd="0" destOrd="0" parTransId="{83484C8A-5772-43CF-9606-FB5FBD2673B7}" sibTransId="{0478850C-9BC3-418E-ABAB-D3BF4FFCC7C5}"/>
    <dgm:cxn modelId="{6285675E-5E3B-4BB4-92B5-088BE9ED1E2D}" type="presOf" srcId="{02403CAB-E958-4D61-AD00-C70AC965E527}" destId="{C9252BAA-335B-4E5F-AE88-1FB37A5DBDE6}" srcOrd="0" destOrd="0" presId="urn:microsoft.com/office/officeart/2008/layout/RadialCluster"/>
    <dgm:cxn modelId="{A7525D45-667D-499A-BCF2-D251A103E42D}" type="presOf" srcId="{C291C261-D5DC-44AC-8C8E-A1A996628E2F}" destId="{412B3DBD-35F8-4C1E-B35B-D7EBD34B75CF}" srcOrd="0" destOrd="0" presId="urn:microsoft.com/office/officeart/2008/layout/RadialCluster"/>
    <dgm:cxn modelId="{DDAAC068-0766-46ED-AFF7-A5E085650B17}" type="presOf" srcId="{DF916143-DBC0-4724-A707-B6FF3C23DA78}" destId="{7B88D125-D959-4DE6-B7EE-97E6AAD9D92C}" srcOrd="0" destOrd="0" presId="urn:microsoft.com/office/officeart/2008/layout/RadialCluster"/>
    <dgm:cxn modelId="{284EAE6C-1253-42D7-ADC6-9C0AF3BB657E}" srcId="{F714C188-DB50-459B-AFCF-9B85289E3016}" destId="{4BF59079-399D-4591-A89C-7BD065842F33}" srcOrd="2" destOrd="0" parTransId="{859BF850-67F9-4DBE-A906-9A37C3D7700D}" sibTransId="{9AD6DB45-D3FF-45CF-9367-976223B9F2F9}"/>
    <dgm:cxn modelId="{2CA9736D-1BA4-43CC-9FFF-0297384CEA0D}" srcId="{F714C188-DB50-459B-AFCF-9B85289E3016}" destId="{DF916143-DBC0-4724-A707-B6FF3C23DA78}" srcOrd="1" destOrd="0" parTransId="{2C04149A-9447-4623-B3E8-869AA45664AE}" sibTransId="{56AEE368-4FF6-4943-B0E2-ABF448C4B56F}"/>
    <dgm:cxn modelId="{02FB6152-6F5C-41DB-82B3-AE20E749D946}" srcId="{DF916143-DBC0-4724-A707-B6FF3C23DA78}" destId="{E0E51175-C3DC-4BAF-B662-A281E8D4DF64}" srcOrd="1" destOrd="0" parTransId="{7CE73C51-6C91-4637-9811-A0D8146C500D}" sibTransId="{729F88F4-B6F6-4390-BCF6-60FC78FEBC6C}"/>
    <dgm:cxn modelId="{6737E752-8AB7-4617-9A90-B95366D72469}" type="presOf" srcId="{2C04149A-9447-4623-B3E8-869AA45664AE}" destId="{5BC6B0B7-C4A4-4BD5-96D2-09CC20D2EF3F}" srcOrd="0" destOrd="0" presId="urn:microsoft.com/office/officeart/2008/layout/RadialCluster"/>
    <dgm:cxn modelId="{413F0E89-565C-48E3-98D2-9659EC094F3C}" srcId="{7A4DE51C-4982-4D99-8E49-014B727CA27D}" destId="{B8DEAC4F-C0AE-48C4-9120-9B1C2A4F2062}" srcOrd="1" destOrd="0" parTransId="{2C061A30-3317-4144-B5DA-FAB3591E8672}" sibTransId="{4A0BCBBE-94B2-4E98-9477-353B8DA0564C}"/>
    <dgm:cxn modelId="{287B728C-17AC-4021-9C96-DDE40B72159E}" type="presOf" srcId="{F714C188-DB50-459B-AFCF-9B85289E3016}" destId="{527F99AE-307F-4000-B0E9-803DF57C7976}" srcOrd="0" destOrd="0" presId="urn:microsoft.com/office/officeart/2008/layout/RadialCluster"/>
    <dgm:cxn modelId="{214B848E-971E-4CBD-BE17-B1D047CA8D04}" srcId="{7A4DE51C-4982-4D99-8E49-014B727CA27D}" destId="{F714C188-DB50-459B-AFCF-9B85289E3016}" srcOrd="0" destOrd="0" parTransId="{25063674-1E1E-43EC-B138-A1810715538F}" sibTransId="{E8FC6AD6-0739-47CD-BF9E-3EE5D3232DEC}"/>
    <dgm:cxn modelId="{92BB4B93-9B2D-4701-BF1C-FFAAE21A5BC9}" srcId="{4BF59079-399D-4591-A89C-7BD065842F33}" destId="{E7949680-46D2-4653-80C6-CDC10D3D50F4}" srcOrd="2" destOrd="0" parTransId="{02403CAB-E958-4D61-AD00-C70AC965E527}" sibTransId="{463144D3-E707-4A99-8B77-9D8D0CC7CF53}"/>
    <dgm:cxn modelId="{6AA18C97-4471-4F46-921E-F1DD93AD2B50}" type="presOf" srcId="{ADC0A27E-EEB3-4EDE-B501-701CAFD01A5D}" destId="{7AF4BAD7-9605-4FA7-B827-A32DD5234F44}" srcOrd="0" destOrd="0" presId="urn:microsoft.com/office/officeart/2008/layout/RadialCluster"/>
    <dgm:cxn modelId="{26567D99-AA16-4635-8FA2-20BB1F6246A4}" type="presOf" srcId="{E81DDD8A-A4AF-404F-B238-3804FB5AC064}" destId="{7A50E2E9-CE9B-4701-8F71-33D5D56C9B68}" srcOrd="0" destOrd="0" presId="urn:microsoft.com/office/officeart/2008/layout/RadialCluster"/>
    <dgm:cxn modelId="{2FF6B89D-0B7F-4A21-8481-154FA50933D4}" type="presOf" srcId="{E7949680-46D2-4653-80C6-CDC10D3D50F4}" destId="{EF05778C-B510-4529-8E2E-1870E1A11946}" srcOrd="0" destOrd="0" presId="urn:microsoft.com/office/officeart/2008/layout/RadialCluster"/>
    <dgm:cxn modelId="{68BB33A0-8218-4169-8A41-F69450EF6DCB}" type="presOf" srcId="{7A4DE51C-4982-4D99-8E49-014B727CA27D}" destId="{C1F4BF36-F119-40DA-A7B6-B48D67212787}" srcOrd="0" destOrd="0" presId="urn:microsoft.com/office/officeart/2008/layout/RadialCluster"/>
    <dgm:cxn modelId="{FB93BFA2-3C27-4366-873A-67BE6CA80BDE}" type="presOf" srcId="{4BF59079-399D-4591-A89C-7BD065842F33}" destId="{62985D7B-965E-4465-8964-6D2B29B3D2FE}" srcOrd="0" destOrd="0" presId="urn:microsoft.com/office/officeart/2008/layout/RadialCluster"/>
    <dgm:cxn modelId="{F1C095AB-2746-4DD3-8C12-0475243F0596}" srcId="{4BF59079-399D-4591-A89C-7BD065842F33}" destId="{52A2B234-939E-4805-B670-C1DF519C6A0E}" srcOrd="1" destOrd="0" parTransId="{7340DF1A-42FD-4233-84CD-11DE510AB7A9}" sibTransId="{083C80BA-4181-4535-B28E-7A64C17D0A9C}"/>
    <dgm:cxn modelId="{A87CEEC3-22F8-4A4D-90F5-592574D21CAE}" type="presOf" srcId="{A2C134BE-98E9-4D07-AAC3-AC0D439428B9}" destId="{89CDE61E-CFAE-4F62-AC06-EB203917B1C1}" srcOrd="0" destOrd="0" presId="urn:microsoft.com/office/officeart/2008/layout/RadialCluster"/>
    <dgm:cxn modelId="{3977F1C6-4B0A-40B6-BB50-01C998AFED99}" type="presOf" srcId="{83484C8A-5772-43CF-9606-FB5FBD2673B7}" destId="{EB40F704-B2FA-4671-AE1A-4E757F40C158}" srcOrd="0" destOrd="0" presId="urn:microsoft.com/office/officeart/2008/layout/RadialCluster"/>
    <dgm:cxn modelId="{1E8F2CCA-08E3-403A-BBA1-859D309A18F7}" type="presOf" srcId="{7B49AAC2-B60A-4C43-B8EE-26512031B785}" destId="{4BF914B3-FFEB-4243-9FC7-147BE3AFF3DD}" srcOrd="0" destOrd="0" presId="urn:microsoft.com/office/officeart/2008/layout/RadialCluster"/>
    <dgm:cxn modelId="{292259CB-E6AA-48FD-9F45-E173C92F1841}" type="presOf" srcId="{A1BA3C45-8C97-4E24-BBDE-10FB2C44F5E5}" destId="{8EFB375E-C85D-498B-A43B-93CE7D4904A2}" srcOrd="0" destOrd="0" presId="urn:microsoft.com/office/officeart/2008/layout/RadialCluster"/>
    <dgm:cxn modelId="{0DDDBAD8-720B-4CCF-899C-CC5F21BAECC9}" srcId="{A2C134BE-98E9-4D07-AAC3-AC0D439428B9}" destId="{1E195471-40CD-4790-9481-37F3307D5883}" srcOrd="1" destOrd="0" parTransId="{ADC0A27E-EEB3-4EDE-B501-701CAFD01A5D}" sibTransId="{4D02DF86-333F-4116-910A-5D9CA49B29C4}"/>
    <dgm:cxn modelId="{BEC0F8DC-B7C6-4C72-83CA-7B80C8DD27FA}" type="presOf" srcId="{52A2B234-939E-4805-B670-C1DF519C6A0E}" destId="{6F043439-34F6-4308-BA4C-7A7F18D11F98}" srcOrd="0" destOrd="0" presId="urn:microsoft.com/office/officeart/2008/layout/RadialCluster"/>
    <dgm:cxn modelId="{C103EEE4-DAFA-4F89-9733-0B95C6A0ACD6}" type="presOf" srcId="{1392157C-2588-4CB1-B729-0300A650F357}" destId="{4420813B-D58A-4C1E-88AE-53FAA4A52473}" srcOrd="0" destOrd="0" presId="urn:microsoft.com/office/officeart/2008/layout/RadialCluster"/>
    <dgm:cxn modelId="{9572C6EC-044D-4F04-B66B-8D75A3574F8F}" srcId="{4BF59079-399D-4591-A89C-7BD065842F33}" destId="{1392157C-2588-4CB1-B729-0300A650F357}" srcOrd="0" destOrd="0" parTransId="{7B49AAC2-B60A-4C43-B8EE-26512031B785}" sibTransId="{90289004-6A2B-48A6-89A2-3696EA4140D2}"/>
    <dgm:cxn modelId="{C62F7EFA-388A-4F76-B090-8E3A2F88013C}" type="presOf" srcId="{1E195471-40CD-4790-9481-37F3307D5883}" destId="{7E4AFAF5-D218-4D67-942D-DF515A26957D}" srcOrd="0" destOrd="0" presId="urn:microsoft.com/office/officeart/2008/layout/RadialCluster"/>
    <dgm:cxn modelId="{F7F87C5F-552C-4F0B-AD3F-2FA8C0A5ECDD}" type="presParOf" srcId="{C1F4BF36-F119-40DA-A7B6-B48D67212787}" destId="{527F99AE-307F-4000-B0E9-803DF57C7976}" srcOrd="0" destOrd="0" presId="urn:microsoft.com/office/officeart/2008/layout/RadialCluster"/>
    <dgm:cxn modelId="{1DC640FB-26D1-4BE6-8CDC-E4FF6CFF0F0B}" type="presParOf" srcId="{C1F4BF36-F119-40DA-A7B6-B48D67212787}" destId="{63F0D84A-59BA-42F0-8239-ED728721A6FD}" srcOrd="1" destOrd="0" presId="urn:microsoft.com/office/officeart/2008/layout/RadialCluster"/>
    <dgm:cxn modelId="{65C52737-0718-4F81-B67C-061B5E1D4702}" type="presParOf" srcId="{63F0D84A-59BA-42F0-8239-ED728721A6FD}" destId="{89CDE61E-CFAE-4F62-AC06-EB203917B1C1}" srcOrd="0" destOrd="0" presId="urn:microsoft.com/office/officeart/2008/layout/RadialCluster"/>
    <dgm:cxn modelId="{58A670D0-5CFA-4AA7-A9AE-712942B0A227}" type="presParOf" srcId="{63F0D84A-59BA-42F0-8239-ED728721A6FD}" destId="{7A50E2E9-CE9B-4701-8F71-33D5D56C9B68}" srcOrd="1" destOrd="0" presId="urn:microsoft.com/office/officeart/2008/layout/RadialCluster"/>
    <dgm:cxn modelId="{10543CD2-F77A-410E-A01C-A6C6AFA99AC5}" type="presParOf" srcId="{63F0D84A-59BA-42F0-8239-ED728721A6FD}" destId="{412B3DBD-35F8-4C1E-B35B-D7EBD34B75CF}" srcOrd="2" destOrd="0" presId="urn:microsoft.com/office/officeart/2008/layout/RadialCluster"/>
    <dgm:cxn modelId="{A6B3EF25-1D90-4332-A341-139B8D7CE2C8}" type="presParOf" srcId="{63F0D84A-59BA-42F0-8239-ED728721A6FD}" destId="{7AF4BAD7-9605-4FA7-B827-A32DD5234F44}" srcOrd="3" destOrd="0" presId="urn:microsoft.com/office/officeart/2008/layout/RadialCluster"/>
    <dgm:cxn modelId="{067F4FB1-2E42-4EBD-8113-31C098CF4576}" type="presParOf" srcId="{63F0D84A-59BA-42F0-8239-ED728721A6FD}" destId="{7E4AFAF5-D218-4D67-942D-DF515A26957D}" srcOrd="4" destOrd="0" presId="urn:microsoft.com/office/officeart/2008/layout/RadialCluster"/>
    <dgm:cxn modelId="{D23C5A79-B701-41C6-BC68-192D19431E89}" type="presParOf" srcId="{C1F4BF36-F119-40DA-A7B6-B48D67212787}" destId="{8EFB375E-C85D-498B-A43B-93CE7D4904A2}" srcOrd="2" destOrd="0" presId="urn:microsoft.com/office/officeart/2008/layout/RadialCluster"/>
    <dgm:cxn modelId="{B262FB8D-A388-49C7-A008-E2678E3AFDF9}" type="presParOf" srcId="{C1F4BF36-F119-40DA-A7B6-B48D67212787}" destId="{9761516D-5ED5-483C-BB8F-2E222E16795D}" srcOrd="3" destOrd="0" presId="urn:microsoft.com/office/officeart/2008/layout/RadialCluster"/>
    <dgm:cxn modelId="{058A3312-220C-469D-B956-47B95EAB3A63}" type="presParOf" srcId="{9761516D-5ED5-483C-BB8F-2E222E16795D}" destId="{7B88D125-D959-4DE6-B7EE-97E6AAD9D92C}" srcOrd="0" destOrd="0" presId="urn:microsoft.com/office/officeart/2008/layout/RadialCluster"/>
    <dgm:cxn modelId="{76FB9570-9A4C-419C-8401-8C3272782F3E}" type="presParOf" srcId="{9761516D-5ED5-483C-BB8F-2E222E16795D}" destId="{EB40F704-B2FA-4671-AE1A-4E757F40C158}" srcOrd="1" destOrd="0" presId="urn:microsoft.com/office/officeart/2008/layout/RadialCluster"/>
    <dgm:cxn modelId="{8CC2DD04-EE98-46C6-A80F-A50EE12896EB}" type="presParOf" srcId="{9761516D-5ED5-483C-BB8F-2E222E16795D}" destId="{7076EC9A-DC65-438C-B7EA-77E1BFFF2750}" srcOrd="2" destOrd="0" presId="urn:microsoft.com/office/officeart/2008/layout/RadialCluster"/>
    <dgm:cxn modelId="{026B2D11-FAE8-4545-822D-A2A13967BCB0}" type="presParOf" srcId="{9761516D-5ED5-483C-BB8F-2E222E16795D}" destId="{21C46B8A-E33E-4192-8460-1DCDF6C1ACBE}" srcOrd="3" destOrd="0" presId="urn:microsoft.com/office/officeart/2008/layout/RadialCluster"/>
    <dgm:cxn modelId="{57AB2D82-DFE9-4545-93D6-FC81CF36B25A}" type="presParOf" srcId="{9761516D-5ED5-483C-BB8F-2E222E16795D}" destId="{75B7FB6C-2109-4421-83E2-7DE06AD17605}" srcOrd="4" destOrd="0" presId="urn:microsoft.com/office/officeart/2008/layout/RadialCluster"/>
    <dgm:cxn modelId="{6D0A5BE1-118B-405D-87CD-FDAEBE729D4B}" type="presParOf" srcId="{C1F4BF36-F119-40DA-A7B6-B48D67212787}" destId="{5BC6B0B7-C4A4-4BD5-96D2-09CC20D2EF3F}" srcOrd="4" destOrd="0" presId="urn:microsoft.com/office/officeart/2008/layout/RadialCluster"/>
    <dgm:cxn modelId="{AC8C8C5F-B97F-4810-B276-17A4816A7C47}" type="presParOf" srcId="{C1F4BF36-F119-40DA-A7B6-B48D67212787}" destId="{CA1E13A1-B11C-43E8-9E45-6CBA2415E1DE}" srcOrd="5" destOrd="0" presId="urn:microsoft.com/office/officeart/2008/layout/RadialCluster"/>
    <dgm:cxn modelId="{4DAD3529-9A96-4364-AA5E-F0DCEAB61F58}" type="presParOf" srcId="{CA1E13A1-B11C-43E8-9E45-6CBA2415E1DE}" destId="{62985D7B-965E-4465-8964-6D2B29B3D2FE}" srcOrd="0" destOrd="0" presId="urn:microsoft.com/office/officeart/2008/layout/RadialCluster"/>
    <dgm:cxn modelId="{5A5E1E99-DEF9-4618-87C7-C965BEBAC64C}" type="presParOf" srcId="{CA1E13A1-B11C-43E8-9E45-6CBA2415E1DE}" destId="{4BF914B3-FFEB-4243-9FC7-147BE3AFF3DD}" srcOrd="1" destOrd="0" presId="urn:microsoft.com/office/officeart/2008/layout/RadialCluster"/>
    <dgm:cxn modelId="{8ADE143F-E089-4BFE-9A3D-2DED931F088E}" type="presParOf" srcId="{CA1E13A1-B11C-43E8-9E45-6CBA2415E1DE}" destId="{4420813B-D58A-4C1E-88AE-53FAA4A52473}" srcOrd="2" destOrd="0" presId="urn:microsoft.com/office/officeart/2008/layout/RadialCluster"/>
    <dgm:cxn modelId="{399649DC-5134-48B4-B532-C85C7B32AD02}" type="presParOf" srcId="{CA1E13A1-B11C-43E8-9E45-6CBA2415E1DE}" destId="{29522D3D-C6CE-40AD-898A-E721BA0B90F9}" srcOrd="3" destOrd="0" presId="urn:microsoft.com/office/officeart/2008/layout/RadialCluster"/>
    <dgm:cxn modelId="{848A9110-465E-46E8-BE8A-443B20B85C0E}" type="presParOf" srcId="{CA1E13A1-B11C-43E8-9E45-6CBA2415E1DE}" destId="{6F043439-34F6-4308-BA4C-7A7F18D11F98}" srcOrd="4" destOrd="0" presId="urn:microsoft.com/office/officeart/2008/layout/RadialCluster"/>
    <dgm:cxn modelId="{362B785F-52DE-46A3-8A6D-E3678741C9C0}" type="presParOf" srcId="{CA1E13A1-B11C-43E8-9E45-6CBA2415E1DE}" destId="{C9252BAA-335B-4E5F-AE88-1FB37A5DBDE6}" srcOrd="5" destOrd="0" presId="urn:microsoft.com/office/officeart/2008/layout/RadialCluster"/>
    <dgm:cxn modelId="{064A527D-16BA-4C7F-ADE3-95A6BF9339E9}" type="presParOf" srcId="{CA1E13A1-B11C-43E8-9E45-6CBA2415E1DE}" destId="{EF05778C-B510-4529-8E2E-1870E1A11946}" srcOrd="6" destOrd="0" presId="urn:microsoft.com/office/officeart/2008/layout/RadialCluster"/>
    <dgm:cxn modelId="{5DA1C3A5-4B04-4287-8BAB-A225BBD2B058}" type="presParOf" srcId="{C1F4BF36-F119-40DA-A7B6-B48D67212787}" destId="{C80B2FB2-C8CF-4CDF-BFC1-906B9B57FCED}" srcOrd="6" destOrd="0" presId="urn:microsoft.com/office/officeart/2008/layout/RadialCluster"/>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AEF64-A17B-40DD-8112-43560815162C}">
      <dsp:nvSpPr>
        <dsp:cNvPr id="0" name=""/>
        <dsp:cNvSpPr/>
      </dsp:nvSpPr>
      <dsp:spPr>
        <a:xfrm>
          <a:off x="1440244" y="373319"/>
          <a:ext cx="1416241" cy="792770"/>
        </a:xfrm>
        <a:prstGeom prst="round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accent1"/>
              </a:solidFill>
              <a:latin typeface="Arial" panose="020B0604020202020204" pitchFamily="34" charset="0"/>
              <a:cs typeface="Arial" panose="020B0604020202020204" pitchFamily="34" charset="0"/>
            </a:rPr>
            <a:t>Διατροφή</a:t>
          </a:r>
          <a:endParaRPr lang="fr-FR" sz="1200" kern="1200" dirty="0">
            <a:solidFill>
              <a:schemeClr val="accent1"/>
            </a:solidFill>
            <a:latin typeface="Arial" panose="020B0604020202020204" pitchFamily="34" charset="0"/>
            <a:cs typeface="Arial" panose="020B0604020202020204" pitchFamily="34" charset="0"/>
          </a:endParaRPr>
        </a:p>
      </dsp:txBody>
      <dsp:txXfrm>
        <a:off x="1478944" y="412019"/>
        <a:ext cx="1338841" cy="715370"/>
      </dsp:txXfrm>
    </dsp:sp>
    <dsp:sp modelId="{C13A4844-B458-417D-9E28-4C7C133CEE82}">
      <dsp:nvSpPr>
        <dsp:cNvPr id="0" name=""/>
        <dsp:cNvSpPr/>
      </dsp:nvSpPr>
      <dsp:spPr>
        <a:xfrm>
          <a:off x="564201" y="769705"/>
          <a:ext cx="3168328" cy="3168328"/>
        </a:xfrm>
        <a:custGeom>
          <a:avLst/>
          <a:gdLst/>
          <a:ahLst/>
          <a:cxnLst/>
          <a:rect l="0" t="0" r="0" b="0"/>
          <a:pathLst>
            <a:path>
              <a:moveTo>
                <a:pt x="2299478" y="170692"/>
              </a:moveTo>
              <a:arcTo wR="1584164" hR="1584164" stAng="17810554" swAng="173180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1C6858D-CF39-4461-95DF-C197EE067386}">
      <dsp:nvSpPr>
        <dsp:cNvPr id="0" name=""/>
        <dsp:cNvSpPr/>
      </dsp:nvSpPr>
      <dsp:spPr>
        <a:xfrm>
          <a:off x="2987519" y="1467950"/>
          <a:ext cx="1334951" cy="792770"/>
        </a:xfrm>
        <a:prstGeom prst="round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accent1"/>
              </a:solidFill>
              <a:latin typeface="Arial" panose="020B0604020202020204" pitchFamily="34" charset="0"/>
              <a:cs typeface="Arial" panose="020B0604020202020204" pitchFamily="34" charset="0"/>
            </a:rPr>
            <a:t>Μικροβιολογία</a:t>
          </a:r>
          <a:endParaRPr lang="fr-FR" sz="1200" kern="1200" dirty="0">
            <a:solidFill>
              <a:schemeClr val="accent1"/>
            </a:solidFill>
            <a:latin typeface="Arial" panose="020B0604020202020204" pitchFamily="34" charset="0"/>
            <a:cs typeface="Arial" panose="020B0604020202020204" pitchFamily="34" charset="0"/>
          </a:endParaRPr>
        </a:p>
      </dsp:txBody>
      <dsp:txXfrm>
        <a:off x="3026219" y="1506650"/>
        <a:ext cx="1257551" cy="715370"/>
      </dsp:txXfrm>
    </dsp:sp>
    <dsp:sp modelId="{B2DAEC2F-B782-4A63-B962-0F08C82DEE8C}">
      <dsp:nvSpPr>
        <dsp:cNvPr id="0" name=""/>
        <dsp:cNvSpPr/>
      </dsp:nvSpPr>
      <dsp:spPr>
        <a:xfrm>
          <a:off x="564201" y="769705"/>
          <a:ext cx="3168328" cy="3168328"/>
        </a:xfrm>
        <a:custGeom>
          <a:avLst/>
          <a:gdLst/>
          <a:ahLst/>
          <a:cxnLst/>
          <a:rect l="0" t="0" r="0" b="0"/>
          <a:pathLst>
            <a:path>
              <a:moveTo>
                <a:pt x="3166151" y="1501143"/>
              </a:moveTo>
              <a:arcTo wR="1584164" hR="1584164" stAng="21419756" swAng="219660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E203F19-8536-4671-A65A-9B7B0D87C89D}">
      <dsp:nvSpPr>
        <dsp:cNvPr id="0" name=""/>
        <dsp:cNvSpPr/>
      </dsp:nvSpPr>
      <dsp:spPr>
        <a:xfrm>
          <a:off x="2374204" y="3239099"/>
          <a:ext cx="1410618" cy="792770"/>
        </a:xfrm>
        <a:prstGeom prst="round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accent1"/>
              </a:solidFill>
              <a:latin typeface="Arial" panose="020B0604020202020204" pitchFamily="34" charset="0"/>
              <a:cs typeface="Arial" panose="020B0604020202020204" pitchFamily="34" charset="0"/>
            </a:rPr>
            <a:t>Οικολογία</a:t>
          </a:r>
          <a:endParaRPr lang="fr-FR" sz="1200" kern="1200" dirty="0">
            <a:solidFill>
              <a:schemeClr val="accent1"/>
            </a:solidFill>
            <a:latin typeface="Arial" panose="020B0604020202020204" pitchFamily="34" charset="0"/>
            <a:cs typeface="Arial" panose="020B0604020202020204" pitchFamily="34" charset="0"/>
          </a:endParaRPr>
        </a:p>
      </dsp:txBody>
      <dsp:txXfrm>
        <a:off x="2412904" y="3277799"/>
        <a:ext cx="1333218" cy="715370"/>
      </dsp:txXfrm>
    </dsp:sp>
    <dsp:sp modelId="{16681F37-748E-450E-92DA-7257388C4F51}">
      <dsp:nvSpPr>
        <dsp:cNvPr id="0" name=""/>
        <dsp:cNvSpPr/>
      </dsp:nvSpPr>
      <dsp:spPr>
        <a:xfrm>
          <a:off x="564201" y="769705"/>
          <a:ext cx="3168328" cy="3168328"/>
        </a:xfrm>
        <a:custGeom>
          <a:avLst/>
          <a:gdLst/>
          <a:ahLst/>
          <a:cxnLst/>
          <a:rect l="0" t="0" r="0" b="0"/>
          <a:pathLst>
            <a:path>
              <a:moveTo>
                <a:pt x="1805838" y="3152742"/>
              </a:moveTo>
              <a:arcTo wR="1584164" hR="1584164" stAng="4917368" swAng="89747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7194ED6-DF94-4E71-B5F0-330674AC788C}">
      <dsp:nvSpPr>
        <dsp:cNvPr id="0" name=""/>
        <dsp:cNvSpPr/>
      </dsp:nvSpPr>
      <dsp:spPr>
        <a:xfrm>
          <a:off x="480946" y="3239099"/>
          <a:ext cx="1472540" cy="792770"/>
        </a:xfrm>
        <a:prstGeom prst="round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accent1"/>
              </a:solidFill>
              <a:latin typeface="Arial" panose="020B0604020202020204" pitchFamily="34" charset="0"/>
              <a:cs typeface="Arial" panose="020B0604020202020204" pitchFamily="34" charset="0"/>
            </a:rPr>
            <a:t>Αλλεργία</a:t>
          </a:r>
          <a:endParaRPr lang="fr-FR" sz="1200" kern="1200" dirty="0">
            <a:solidFill>
              <a:schemeClr val="accent1"/>
            </a:solidFill>
            <a:latin typeface="Arial" panose="020B0604020202020204" pitchFamily="34" charset="0"/>
            <a:cs typeface="Arial" panose="020B0604020202020204" pitchFamily="34" charset="0"/>
          </a:endParaRPr>
        </a:p>
      </dsp:txBody>
      <dsp:txXfrm>
        <a:off x="519646" y="3277799"/>
        <a:ext cx="1395140" cy="715370"/>
      </dsp:txXfrm>
    </dsp:sp>
    <dsp:sp modelId="{EB859730-7D13-46CD-9BDE-28C59C46EF95}">
      <dsp:nvSpPr>
        <dsp:cNvPr id="0" name=""/>
        <dsp:cNvSpPr/>
      </dsp:nvSpPr>
      <dsp:spPr>
        <a:xfrm>
          <a:off x="564201" y="769705"/>
          <a:ext cx="3168328" cy="3168328"/>
        </a:xfrm>
        <a:custGeom>
          <a:avLst/>
          <a:gdLst/>
          <a:ahLst/>
          <a:cxnLst/>
          <a:rect l="0" t="0" r="0" b="0"/>
          <a:pathLst>
            <a:path>
              <a:moveTo>
                <a:pt x="264771" y="2460964"/>
              </a:moveTo>
              <a:arcTo wR="1584164" hR="1584164" stAng="8783641" swAng="219660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904846F-9FF8-4819-8F5D-E9906C565D0E}">
      <dsp:nvSpPr>
        <dsp:cNvPr id="0" name=""/>
        <dsp:cNvSpPr/>
      </dsp:nvSpPr>
      <dsp:spPr>
        <a:xfrm>
          <a:off x="-88850" y="1467950"/>
          <a:ext cx="1461172" cy="792770"/>
        </a:xfrm>
        <a:prstGeom prst="round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accent1"/>
              </a:solidFill>
              <a:latin typeface="Arial" panose="020B0604020202020204" pitchFamily="34" charset="0"/>
              <a:cs typeface="Arial" panose="020B0604020202020204" pitchFamily="34" charset="0"/>
            </a:rPr>
            <a:t>Πολιτιστική προσέγγιση</a:t>
          </a:r>
          <a:endParaRPr lang="fr-FR" sz="1200" kern="1200" dirty="0">
            <a:solidFill>
              <a:schemeClr val="accent1"/>
            </a:solidFill>
            <a:latin typeface="Arial" panose="020B0604020202020204" pitchFamily="34" charset="0"/>
            <a:cs typeface="Arial" panose="020B0604020202020204" pitchFamily="34" charset="0"/>
          </a:endParaRPr>
        </a:p>
      </dsp:txBody>
      <dsp:txXfrm>
        <a:off x="-50150" y="1506650"/>
        <a:ext cx="1383772" cy="715370"/>
      </dsp:txXfrm>
    </dsp:sp>
    <dsp:sp modelId="{BEBB4BC0-5055-491B-BF7D-5F7EA4AC04CA}">
      <dsp:nvSpPr>
        <dsp:cNvPr id="0" name=""/>
        <dsp:cNvSpPr/>
      </dsp:nvSpPr>
      <dsp:spPr>
        <a:xfrm>
          <a:off x="564201" y="769705"/>
          <a:ext cx="3168328" cy="3168328"/>
        </a:xfrm>
        <a:custGeom>
          <a:avLst/>
          <a:gdLst/>
          <a:ahLst/>
          <a:cxnLst/>
          <a:rect l="0" t="0" r="0" b="0"/>
          <a:pathLst>
            <a:path>
              <a:moveTo>
                <a:pt x="275396" y="691581"/>
              </a:moveTo>
              <a:arcTo wR="1584164" hR="1584164" stAng="12857645" swAng="173180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05A60-C007-4E18-9B87-61FAC01694AB}">
      <dsp:nvSpPr>
        <dsp:cNvPr id="0" name=""/>
        <dsp:cNvSpPr/>
      </dsp:nvSpPr>
      <dsp:spPr>
        <a:xfrm>
          <a:off x="2116166" y="2356585"/>
          <a:ext cx="1691396" cy="846589"/>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sz="1200" b="1" kern="1200" dirty="0">
              <a:latin typeface="Arial" panose="020B0604020202020204" pitchFamily="34" charset="0"/>
              <a:cs typeface="Arial" panose="020B0604020202020204" pitchFamily="34" charset="0"/>
            </a:rPr>
            <a:t>Αποφυγή / καθυστέρηση αλλοίωσης </a:t>
          </a:r>
          <a:endParaRPr lang="fr-FR" sz="1200" b="1" kern="1200" dirty="0">
            <a:latin typeface="Arial" panose="020B0604020202020204" pitchFamily="34" charset="0"/>
            <a:cs typeface="Arial" panose="020B0604020202020204" pitchFamily="34" charset="0"/>
          </a:endParaRPr>
        </a:p>
      </dsp:txBody>
      <dsp:txXfrm>
        <a:off x="2363865" y="2480565"/>
        <a:ext cx="1195998" cy="598629"/>
      </dsp:txXfrm>
    </dsp:sp>
    <dsp:sp modelId="{80DB76A1-8A1E-4BFF-8750-64FDB322CA31}">
      <dsp:nvSpPr>
        <dsp:cNvPr id="0" name=""/>
        <dsp:cNvSpPr/>
      </dsp:nvSpPr>
      <dsp:spPr>
        <a:xfrm rot="11697270">
          <a:off x="901757" y="2196867"/>
          <a:ext cx="1264314" cy="40321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05C3A-E135-4F30-BBFA-89B9F179E775}">
      <dsp:nvSpPr>
        <dsp:cNvPr id="0" name=""/>
        <dsp:cNvSpPr/>
      </dsp:nvSpPr>
      <dsp:spPr>
        <a:xfrm>
          <a:off x="83082" y="1571595"/>
          <a:ext cx="1680171" cy="132750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l" defTabSz="533400">
            <a:lnSpc>
              <a:spcPct val="90000"/>
            </a:lnSpc>
            <a:spcBef>
              <a:spcPct val="0"/>
            </a:spcBef>
            <a:spcAft>
              <a:spcPct val="35000"/>
            </a:spcAft>
            <a:buNone/>
          </a:pPr>
          <a:r>
            <a:rPr lang="el-GR" sz="1200" b="1" kern="1200" dirty="0">
              <a:latin typeface="Arial" panose="020B0604020202020204" pitchFamily="34" charset="0"/>
              <a:cs typeface="Arial" panose="020B0604020202020204" pitchFamily="34" charset="0"/>
            </a:rPr>
            <a:t>Επεξεργασία</a:t>
          </a:r>
          <a:r>
            <a:rPr lang="fr-FR" sz="1200" kern="1200" dirty="0">
              <a:latin typeface="Arial" panose="020B0604020202020204" pitchFamily="34" charset="0"/>
              <a:cs typeface="Arial" panose="020B0604020202020204" pitchFamily="34" charset="0"/>
            </a:rPr>
            <a:t>:</a:t>
          </a:r>
        </a:p>
        <a:p>
          <a:pPr marL="114300" lvl="1" indent="-114300" algn="l" defTabSz="533400">
            <a:lnSpc>
              <a:spcPct val="90000"/>
            </a:lnSpc>
            <a:spcBef>
              <a:spcPct val="0"/>
            </a:spcBef>
            <a:spcAft>
              <a:spcPct val="15000"/>
            </a:spcAft>
            <a:buChar char="•"/>
          </a:pPr>
          <a:r>
            <a:rPr lang="el-GR" sz="1200" kern="1200" dirty="0">
              <a:latin typeface="Arial" panose="020B0604020202020204" pitchFamily="34" charset="0"/>
              <a:cs typeface="Arial" panose="020B0604020202020204" pitchFamily="34" charset="0"/>
            </a:rPr>
            <a:t>Τρόφιμα επεξεργασμένα σε υψηλή θερμοκρασία</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l-GR" sz="1200" kern="1200" dirty="0">
              <a:latin typeface="Arial" panose="020B0604020202020204" pitchFamily="34" charset="0"/>
              <a:cs typeface="Arial" panose="020B0604020202020204" pitchFamily="34" charset="0"/>
            </a:rPr>
            <a:t>Συσκευασία σε κενό αέρος</a:t>
          </a:r>
          <a:endParaRPr lang="fr-FR" sz="1200" kern="1200" dirty="0">
            <a:latin typeface="Arial" panose="020B0604020202020204" pitchFamily="34" charset="0"/>
            <a:cs typeface="Arial" panose="020B0604020202020204" pitchFamily="34" charset="0"/>
          </a:endParaRPr>
        </a:p>
      </dsp:txBody>
      <dsp:txXfrm>
        <a:off x="121963" y="1610476"/>
        <a:ext cx="1602409" cy="1249741"/>
      </dsp:txXfrm>
    </dsp:sp>
    <dsp:sp modelId="{2138B041-541E-41A9-B8B1-520428D6A794}">
      <dsp:nvSpPr>
        <dsp:cNvPr id="0" name=""/>
        <dsp:cNvSpPr/>
      </dsp:nvSpPr>
      <dsp:spPr>
        <a:xfrm rot="20479210">
          <a:off x="3702049" y="2096842"/>
          <a:ext cx="1367561" cy="40321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4CA398-7DA0-4458-B65F-BF71E044F8B6}">
      <dsp:nvSpPr>
        <dsp:cNvPr id="0" name=""/>
        <dsp:cNvSpPr/>
      </dsp:nvSpPr>
      <dsp:spPr>
        <a:xfrm>
          <a:off x="4211179" y="1056184"/>
          <a:ext cx="1644822" cy="20465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l" defTabSz="533400">
            <a:lnSpc>
              <a:spcPct val="90000"/>
            </a:lnSpc>
            <a:spcBef>
              <a:spcPct val="0"/>
            </a:spcBef>
            <a:spcAft>
              <a:spcPct val="35000"/>
            </a:spcAft>
            <a:buNone/>
          </a:pPr>
          <a:r>
            <a:rPr lang="el-GR" sz="1200" b="1" kern="1200" dirty="0">
              <a:latin typeface="Arial" panose="020B0604020202020204" pitchFamily="34" charset="0"/>
              <a:cs typeface="Arial" panose="020B0604020202020204" pitchFamily="34" charset="0"/>
            </a:rPr>
            <a:t>Στο σπίτι</a:t>
          </a:r>
          <a:r>
            <a:rPr lang="fr-FR" sz="1200" kern="1200" dirty="0">
              <a:latin typeface="Arial" panose="020B0604020202020204" pitchFamily="34" charset="0"/>
              <a:cs typeface="Arial" panose="020B0604020202020204" pitchFamily="34" charset="0"/>
            </a:rPr>
            <a:t>:</a:t>
          </a:r>
        </a:p>
        <a:p>
          <a:pPr marL="114300" lvl="1" indent="-114300" algn="l" defTabSz="533400">
            <a:lnSpc>
              <a:spcPct val="90000"/>
            </a:lnSpc>
            <a:spcBef>
              <a:spcPct val="0"/>
            </a:spcBef>
            <a:spcAft>
              <a:spcPct val="15000"/>
            </a:spcAft>
            <a:buChar char="•"/>
          </a:pPr>
          <a:r>
            <a:rPr lang="el-GR" sz="1200" kern="1200" dirty="0">
              <a:latin typeface="Arial" panose="020B0604020202020204" pitchFamily="34" charset="0"/>
              <a:cs typeface="Arial" panose="020B0604020202020204" pitchFamily="34" charset="0"/>
            </a:rPr>
            <a:t>Διατήρηση των τροφίμων σε πολύ καθαρό περιβάλλον</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l-GR" sz="1200" kern="1200" dirty="0">
              <a:latin typeface="Arial" panose="020B0604020202020204" pitchFamily="34" charset="0"/>
              <a:cs typeface="Arial" panose="020B0604020202020204" pitchFamily="34" charset="0"/>
            </a:rPr>
            <a:t>Τήρηση ημερομηνιών λήξης</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l-GR" sz="1200" kern="1200" dirty="0">
              <a:latin typeface="Arial" panose="020B0604020202020204" pitchFamily="34" charset="0"/>
              <a:cs typeface="Arial" panose="020B0604020202020204" pitchFamily="34" charset="0"/>
            </a:rPr>
            <a:t>Διατήρηση φρέσκων τροφίμων στο ψυγείο</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l-GR" sz="1200" kern="1200" dirty="0">
              <a:latin typeface="Arial" panose="020B0604020202020204" pitchFamily="34" charset="0"/>
              <a:cs typeface="Arial" panose="020B0604020202020204" pitchFamily="34" charset="0"/>
            </a:rPr>
            <a:t>Μαγείρεμα τροφίμων</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fr-FR" sz="1200" kern="1200" dirty="0">
            <a:solidFill>
              <a:schemeClr val="accent1"/>
            </a:solidFill>
            <a:latin typeface="Arial" panose="020B0604020202020204" pitchFamily="34" charset="0"/>
            <a:cs typeface="Arial" panose="020B0604020202020204" pitchFamily="34" charset="0"/>
          </a:endParaRPr>
        </a:p>
      </dsp:txBody>
      <dsp:txXfrm>
        <a:off x="4259354" y="1104359"/>
        <a:ext cx="1548472" cy="1950183"/>
      </dsp:txXfrm>
    </dsp:sp>
    <dsp:sp modelId="{B8BB1EB8-6490-42FE-95A2-439789664BDF}">
      <dsp:nvSpPr>
        <dsp:cNvPr id="0" name=""/>
        <dsp:cNvSpPr/>
      </dsp:nvSpPr>
      <dsp:spPr>
        <a:xfrm rot="15980922">
          <a:off x="2502957" y="1725806"/>
          <a:ext cx="806479" cy="40321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931C25-5B35-4245-A305-FF6B1658041A}">
      <dsp:nvSpPr>
        <dsp:cNvPr id="0" name=""/>
        <dsp:cNvSpPr/>
      </dsp:nvSpPr>
      <dsp:spPr>
        <a:xfrm>
          <a:off x="2208485" y="1283210"/>
          <a:ext cx="1344062" cy="44380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l-GR" sz="1200" kern="1200" dirty="0">
              <a:latin typeface="Arial" panose="020B0604020202020204" pitchFamily="34" charset="0"/>
              <a:cs typeface="Arial" panose="020B0604020202020204" pitchFamily="34" charset="0"/>
            </a:rPr>
            <a:t>Συνδυασμός εμποδίων</a:t>
          </a:r>
          <a:endParaRPr lang="fr-FR" sz="1200" kern="1200" dirty="0">
            <a:latin typeface="Arial" panose="020B0604020202020204" pitchFamily="34" charset="0"/>
            <a:cs typeface="Arial" panose="020B0604020202020204" pitchFamily="34" charset="0"/>
          </a:endParaRPr>
        </a:p>
      </dsp:txBody>
      <dsp:txXfrm>
        <a:off x="2221484" y="1296209"/>
        <a:ext cx="1318064" cy="4178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9B4FE-02EC-45A9-A328-E473654EEE37}">
      <dsp:nvSpPr>
        <dsp:cNvPr id="0" name=""/>
        <dsp:cNvSpPr/>
      </dsp:nvSpPr>
      <dsp:spPr>
        <a:xfrm>
          <a:off x="4313817" y="1043482"/>
          <a:ext cx="1274428" cy="139140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l-GR" sz="1400" kern="1200" dirty="0">
              <a:latin typeface="Arial" panose="020B0604020202020204" pitchFamily="34" charset="0"/>
              <a:cs typeface="Arial" panose="020B0604020202020204" pitchFamily="34" charset="0"/>
            </a:rPr>
            <a:t>Οφέλη χρήσιμων μικροβίων </a:t>
          </a:r>
          <a:endParaRPr lang="fr-FR" sz="1400" kern="1200" dirty="0">
            <a:latin typeface="Arial" panose="020B0604020202020204" pitchFamily="34" charset="0"/>
            <a:cs typeface="Arial" panose="020B0604020202020204" pitchFamily="34" charset="0"/>
          </a:endParaRPr>
        </a:p>
      </dsp:txBody>
      <dsp:txXfrm>
        <a:off x="4376029" y="1105694"/>
        <a:ext cx="1150004" cy="1266985"/>
      </dsp:txXfrm>
    </dsp:sp>
    <dsp:sp modelId="{2D485984-CD31-4BAA-B94C-8D5D99C5FC98}">
      <dsp:nvSpPr>
        <dsp:cNvPr id="0" name=""/>
        <dsp:cNvSpPr/>
      </dsp:nvSpPr>
      <dsp:spPr>
        <a:xfrm rot="21019528">
          <a:off x="5575806" y="1483557"/>
          <a:ext cx="1749464" cy="0"/>
        </a:xfrm>
        <a:custGeom>
          <a:avLst/>
          <a:gdLst/>
          <a:ahLst/>
          <a:cxnLst/>
          <a:rect l="0" t="0" r="0" b="0"/>
          <a:pathLst>
            <a:path>
              <a:moveTo>
                <a:pt x="0" y="0"/>
              </a:moveTo>
              <a:lnTo>
                <a:pt x="1749464"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B88AFA-E1D9-4944-B8C8-A967D130E4CB}">
      <dsp:nvSpPr>
        <dsp:cNvPr id="0" name=""/>
        <dsp:cNvSpPr/>
      </dsp:nvSpPr>
      <dsp:spPr>
        <a:xfrm>
          <a:off x="7312830" y="708560"/>
          <a:ext cx="2168829" cy="88626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l-GR" sz="1200" kern="1200" dirty="0">
              <a:latin typeface="Arial" panose="020B0604020202020204" pitchFamily="34" charset="0"/>
              <a:cs typeface="Arial" panose="020B0604020202020204" pitchFamily="34" charset="0"/>
            </a:rPr>
            <a:t>Βελτίωση της γαστρεντερικής υγείας, μείωση του κινδύνου για διαβήτη τύπου 2 και καρδιαγγειακά νοσήματα</a:t>
          </a:r>
          <a:endParaRPr lang="fr-FR" sz="1200" kern="1200" dirty="0">
            <a:solidFill>
              <a:srgbClr val="00707C">
                <a:hueOff val="0"/>
                <a:satOff val="0"/>
                <a:lumOff val="0"/>
                <a:alphaOff val="0"/>
              </a:srgbClr>
            </a:solidFill>
            <a:latin typeface="Arial" panose="020B0604020202020204" pitchFamily="34" charset="0"/>
            <a:ea typeface="+mn-ea"/>
            <a:cs typeface="Arial" panose="020B0604020202020204" pitchFamily="34" charset="0"/>
          </a:endParaRPr>
        </a:p>
      </dsp:txBody>
      <dsp:txXfrm>
        <a:off x="7356094" y="751824"/>
        <a:ext cx="2082301" cy="799733"/>
      </dsp:txXfrm>
    </dsp:sp>
    <dsp:sp modelId="{B0087A10-4380-4FA1-99DD-B1050E79D2B9}">
      <dsp:nvSpPr>
        <dsp:cNvPr id="0" name=""/>
        <dsp:cNvSpPr/>
      </dsp:nvSpPr>
      <dsp:spPr>
        <a:xfrm rot="529228">
          <a:off x="5578200" y="1968323"/>
          <a:ext cx="1698949" cy="0"/>
        </a:xfrm>
        <a:custGeom>
          <a:avLst/>
          <a:gdLst/>
          <a:ahLst/>
          <a:cxnLst/>
          <a:rect l="0" t="0" r="0" b="0"/>
          <a:pathLst>
            <a:path>
              <a:moveTo>
                <a:pt x="0" y="0"/>
              </a:moveTo>
              <a:lnTo>
                <a:pt x="1698949"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5AB8E9-4E5F-43CF-B6A8-D4DF23D7FBF0}">
      <dsp:nvSpPr>
        <dsp:cNvPr id="0" name=""/>
        <dsp:cNvSpPr/>
      </dsp:nvSpPr>
      <dsp:spPr>
        <a:xfrm>
          <a:off x="7267103" y="1900827"/>
          <a:ext cx="2173504" cy="73277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l-GR" sz="1200" kern="1200" dirty="0">
              <a:latin typeface="Arial" panose="020B0604020202020204" pitchFamily="34" charset="0"/>
              <a:cs typeface="Arial" panose="020B0604020202020204" pitchFamily="34" charset="0"/>
            </a:rPr>
            <a:t>Διατήρηση  των </a:t>
          </a:r>
          <a:r>
            <a:rPr lang="el-GR" sz="1200" kern="1200" dirty="0" err="1">
              <a:latin typeface="Arial" panose="020B0604020202020204" pitchFamily="34" charset="0"/>
              <a:cs typeface="Arial" panose="020B0604020202020204" pitchFamily="34" charset="0"/>
            </a:rPr>
            <a:t>μικροβιωμάτων</a:t>
          </a:r>
          <a:endParaRPr lang="fr-FR" sz="1200" kern="1200" dirty="0">
            <a:latin typeface="Arial" panose="020B0604020202020204" pitchFamily="34" charset="0"/>
            <a:cs typeface="Arial" panose="020B0604020202020204" pitchFamily="34" charset="0"/>
          </a:endParaRPr>
        </a:p>
      </dsp:txBody>
      <dsp:txXfrm>
        <a:off x="7302874" y="1936598"/>
        <a:ext cx="2101962" cy="661237"/>
      </dsp:txXfrm>
    </dsp:sp>
    <dsp:sp modelId="{6C746583-3C05-434F-B448-EA2E21CCB614}">
      <dsp:nvSpPr>
        <dsp:cNvPr id="0" name=""/>
        <dsp:cNvSpPr/>
      </dsp:nvSpPr>
      <dsp:spPr>
        <a:xfrm rot="10274737">
          <a:off x="2675402" y="1962726"/>
          <a:ext cx="1648014" cy="0"/>
        </a:xfrm>
        <a:custGeom>
          <a:avLst/>
          <a:gdLst/>
          <a:ahLst/>
          <a:cxnLst/>
          <a:rect l="0" t="0" r="0" b="0"/>
          <a:pathLst>
            <a:path>
              <a:moveTo>
                <a:pt x="0" y="0"/>
              </a:moveTo>
              <a:lnTo>
                <a:pt x="1648014"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12AD71-242A-407B-A934-FBB8C6064C7C}">
      <dsp:nvSpPr>
        <dsp:cNvPr id="0" name=""/>
        <dsp:cNvSpPr/>
      </dsp:nvSpPr>
      <dsp:spPr>
        <a:xfrm>
          <a:off x="587178" y="1843257"/>
          <a:ext cx="2097823" cy="812814"/>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l-GR" sz="1200" kern="1200">
              <a:latin typeface="Arial" panose="020B0604020202020204" pitchFamily="34" charset="0"/>
              <a:cs typeface="Arial" panose="020B0604020202020204" pitchFamily="34" charset="0"/>
            </a:rPr>
            <a:t>Κάποια τρόφιμα γίνονται περισσότερο εύπεπτα και μειώνεται η τοξικότητα</a:t>
          </a:r>
          <a:endParaRPr lang="fr-FR" sz="1200" kern="1200" dirty="0">
            <a:latin typeface="Arial" panose="020B0604020202020204" pitchFamily="34" charset="0"/>
            <a:cs typeface="Arial" panose="020B0604020202020204" pitchFamily="34" charset="0"/>
          </a:endParaRPr>
        </a:p>
      </dsp:txBody>
      <dsp:txXfrm>
        <a:off x="626856" y="1882935"/>
        <a:ext cx="2018467" cy="733458"/>
      </dsp:txXfrm>
    </dsp:sp>
    <dsp:sp modelId="{FC665180-3711-4C21-A2E0-2B27570FBB36}">
      <dsp:nvSpPr>
        <dsp:cNvPr id="0" name=""/>
        <dsp:cNvSpPr/>
      </dsp:nvSpPr>
      <dsp:spPr>
        <a:xfrm rot="11473145">
          <a:off x="2549594" y="1439514"/>
          <a:ext cx="1781242" cy="0"/>
        </a:xfrm>
        <a:custGeom>
          <a:avLst/>
          <a:gdLst/>
          <a:ahLst/>
          <a:cxnLst/>
          <a:rect l="0" t="0" r="0" b="0"/>
          <a:pathLst>
            <a:path>
              <a:moveTo>
                <a:pt x="0" y="0"/>
              </a:moveTo>
              <a:lnTo>
                <a:pt x="1781242"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BFF3E5-DDA8-4201-8807-AB1CA5B87E26}">
      <dsp:nvSpPr>
        <dsp:cNvPr id="0" name=""/>
        <dsp:cNvSpPr/>
      </dsp:nvSpPr>
      <dsp:spPr>
        <a:xfrm>
          <a:off x="579671" y="633813"/>
          <a:ext cx="1986942" cy="87072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l-GR" sz="1200" kern="1200" dirty="0">
              <a:latin typeface="Arial" panose="020B0604020202020204" pitchFamily="34" charset="0"/>
              <a:cs typeface="Arial" panose="020B0604020202020204" pitchFamily="34" charset="0"/>
            </a:rPr>
            <a:t>Συντήρηση και μικροβιολογική ασφάλεια των τροφίμων</a:t>
          </a:r>
          <a:endParaRPr lang="fr-FR" sz="1200" kern="1200" dirty="0">
            <a:latin typeface="Arial" panose="020B0604020202020204" pitchFamily="34" charset="0"/>
            <a:cs typeface="Arial" panose="020B0604020202020204" pitchFamily="34" charset="0"/>
          </a:endParaRPr>
        </a:p>
      </dsp:txBody>
      <dsp:txXfrm>
        <a:off x="622176" y="676318"/>
        <a:ext cx="1901932" cy="7857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ADBC8-FB50-47CE-B010-86386ED522FE}">
      <dsp:nvSpPr>
        <dsp:cNvPr id="0" name=""/>
        <dsp:cNvSpPr/>
      </dsp:nvSpPr>
      <dsp:spPr>
        <a:xfrm>
          <a:off x="357625" y="2441"/>
          <a:ext cx="1862060" cy="74559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accent1"/>
              </a:solidFill>
              <a:latin typeface="Arial" panose="020B0604020202020204" pitchFamily="34" charset="0"/>
              <a:cs typeface="Arial" panose="020B0604020202020204" pitchFamily="34" charset="0"/>
            </a:rPr>
            <a:t>Στην αγορά</a:t>
          </a:r>
          <a:endParaRPr lang="fr-FR" sz="2000" b="1" kern="1200" dirty="0">
            <a:solidFill>
              <a:schemeClr val="accent1"/>
            </a:solidFill>
            <a:latin typeface="Arial" panose="020B0604020202020204" pitchFamily="34" charset="0"/>
            <a:cs typeface="Arial" panose="020B0604020202020204" pitchFamily="34" charset="0"/>
          </a:endParaRPr>
        </a:p>
      </dsp:txBody>
      <dsp:txXfrm>
        <a:off x="379463" y="24279"/>
        <a:ext cx="1818384" cy="701923"/>
      </dsp:txXfrm>
    </dsp:sp>
    <dsp:sp modelId="{D92892A8-B55B-4011-AB4D-DBC3FF64F125}">
      <dsp:nvSpPr>
        <dsp:cNvPr id="0" name=""/>
        <dsp:cNvSpPr/>
      </dsp:nvSpPr>
      <dsp:spPr>
        <a:xfrm>
          <a:off x="543831" y="748041"/>
          <a:ext cx="186206" cy="559199"/>
        </a:xfrm>
        <a:custGeom>
          <a:avLst/>
          <a:gdLst/>
          <a:ahLst/>
          <a:cxnLst/>
          <a:rect l="0" t="0" r="0" b="0"/>
          <a:pathLst>
            <a:path>
              <a:moveTo>
                <a:pt x="0" y="0"/>
              </a:moveTo>
              <a:lnTo>
                <a:pt x="0" y="559199"/>
              </a:lnTo>
              <a:lnTo>
                <a:pt x="186206" y="5591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114570-05CC-46C8-8F1E-50DAA8533CDB}">
      <dsp:nvSpPr>
        <dsp:cNvPr id="0" name=""/>
        <dsp:cNvSpPr/>
      </dsp:nvSpPr>
      <dsp:spPr>
        <a:xfrm>
          <a:off x="730037" y="934441"/>
          <a:ext cx="1628651" cy="745599"/>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accent1"/>
              </a:solidFill>
              <a:latin typeface="Arial" panose="020B0604020202020204" pitchFamily="34" charset="0"/>
              <a:cs typeface="Arial" panose="020B0604020202020204" pitchFamily="34" charset="0"/>
            </a:rPr>
            <a:t>Σχεδίαζε τις αγορές/ψώνια σου</a:t>
          </a:r>
          <a:endParaRPr lang="fr-FR" sz="1200" kern="1200" dirty="0">
            <a:solidFill>
              <a:schemeClr val="accent1"/>
            </a:solidFill>
            <a:latin typeface="Arial" panose="020B0604020202020204" pitchFamily="34" charset="0"/>
            <a:cs typeface="Arial" panose="020B0604020202020204" pitchFamily="34" charset="0"/>
          </a:endParaRPr>
        </a:p>
      </dsp:txBody>
      <dsp:txXfrm>
        <a:off x="751875" y="956279"/>
        <a:ext cx="1584975" cy="701923"/>
      </dsp:txXfrm>
    </dsp:sp>
    <dsp:sp modelId="{DF43DD14-7EA3-4385-8B27-F046D8CB1617}">
      <dsp:nvSpPr>
        <dsp:cNvPr id="0" name=""/>
        <dsp:cNvSpPr/>
      </dsp:nvSpPr>
      <dsp:spPr>
        <a:xfrm>
          <a:off x="543831" y="748041"/>
          <a:ext cx="186206" cy="1491199"/>
        </a:xfrm>
        <a:custGeom>
          <a:avLst/>
          <a:gdLst/>
          <a:ahLst/>
          <a:cxnLst/>
          <a:rect l="0" t="0" r="0" b="0"/>
          <a:pathLst>
            <a:path>
              <a:moveTo>
                <a:pt x="0" y="0"/>
              </a:moveTo>
              <a:lnTo>
                <a:pt x="0" y="1491199"/>
              </a:lnTo>
              <a:lnTo>
                <a:pt x="186206" y="14911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F258E0-6C23-4F54-B321-B73611985F90}">
      <dsp:nvSpPr>
        <dsp:cNvPr id="0" name=""/>
        <dsp:cNvSpPr/>
      </dsp:nvSpPr>
      <dsp:spPr>
        <a:xfrm>
          <a:off x="730037" y="1866440"/>
          <a:ext cx="1422186" cy="745599"/>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accent1"/>
              </a:solidFill>
              <a:latin typeface="Arial" panose="020B0604020202020204" pitchFamily="34" charset="0"/>
              <a:cs typeface="Arial" panose="020B0604020202020204" pitchFamily="34" charset="0"/>
            </a:rPr>
            <a:t>Έλεγχε τις ημερομηνίες στις ετικέτες</a:t>
          </a:r>
          <a:endParaRPr lang="fr-FR" sz="1200" kern="1200" dirty="0">
            <a:solidFill>
              <a:schemeClr val="accent1"/>
            </a:solidFill>
            <a:latin typeface="Arial" panose="020B0604020202020204" pitchFamily="34" charset="0"/>
            <a:cs typeface="Arial" panose="020B0604020202020204" pitchFamily="34" charset="0"/>
          </a:endParaRPr>
        </a:p>
      </dsp:txBody>
      <dsp:txXfrm>
        <a:off x="751875" y="1888278"/>
        <a:ext cx="1378510" cy="701923"/>
      </dsp:txXfrm>
    </dsp:sp>
    <dsp:sp modelId="{ADBB1816-F863-48FF-B1E4-00CA4C07D93C}">
      <dsp:nvSpPr>
        <dsp:cNvPr id="0" name=""/>
        <dsp:cNvSpPr/>
      </dsp:nvSpPr>
      <dsp:spPr>
        <a:xfrm>
          <a:off x="543831" y="748041"/>
          <a:ext cx="186206" cy="2423198"/>
        </a:xfrm>
        <a:custGeom>
          <a:avLst/>
          <a:gdLst/>
          <a:ahLst/>
          <a:cxnLst/>
          <a:rect l="0" t="0" r="0" b="0"/>
          <a:pathLst>
            <a:path>
              <a:moveTo>
                <a:pt x="0" y="0"/>
              </a:moveTo>
              <a:lnTo>
                <a:pt x="0" y="2423198"/>
              </a:lnTo>
              <a:lnTo>
                <a:pt x="186206" y="24231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4927D3-C165-478A-9096-027099A54310}">
      <dsp:nvSpPr>
        <dsp:cNvPr id="0" name=""/>
        <dsp:cNvSpPr/>
      </dsp:nvSpPr>
      <dsp:spPr>
        <a:xfrm>
          <a:off x="730037" y="2798440"/>
          <a:ext cx="1389260" cy="745599"/>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accent1"/>
              </a:solidFill>
              <a:latin typeface="Arial" panose="020B0604020202020204" pitchFamily="34" charset="0"/>
              <a:cs typeface="Arial" panose="020B0604020202020204" pitchFamily="34" charset="0"/>
            </a:rPr>
            <a:t>Διατήρησε την ψυχρή αλυσίδα</a:t>
          </a:r>
          <a:endParaRPr lang="fr-FR" sz="1200" kern="1200" dirty="0">
            <a:solidFill>
              <a:schemeClr val="accent1"/>
            </a:solidFill>
            <a:latin typeface="Arial" panose="020B0604020202020204" pitchFamily="34" charset="0"/>
            <a:cs typeface="Arial" panose="020B0604020202020204" pitchFamily="34" charset="0"/>
          </a:endParaRPr>
        </a:p>
      </dsp:txBody>
      <dsp:txXfrm>
        <a:off x="751875" y="2820278"/>
        <a:ext cx="1345584" cy="701923"/>
      </dsp:txXfrm>
    </dsp:sp>
    <dsp:sp modelId="{85A11FE6-6D56-4B3A-B9F0-531338A6125A}">
      <dsp:nvSpPr>
        <dsp:cNvPr id="0" name=""/>
        <dsp:cNvSpPr/>
      </dsp:nvSpPr>
      <dsp:spPr>
        <a:xfrm>
          <a:off x="2592485" y="2441"/>
          <a:ext cx="1491199" cy="74559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accent1"/>
              </a:solidFill>
              <a:latin typeface="Arial" panose="020B0604020202020204" pitchFamily="34" charset="0"/>
              <a:cs typeface="Arial" panose="020B0604020202020204" pitchFamily="34" charset="0"/>
            </a:rPr>
            <a:t>Στο σπίτι</a:t>
          </a:r>
          <a:endParaRPr lang="fr-FR" sz="2000" b="1" kern="1200" dirty="0">
            <a:solidFill>
              <a:schemeClr val="accent1"/>
            </a:solidFill>
            <a:latin typeface="Arial" panose="020B0604020202020204" pitchFamily="34" charset="0"/>
            <a:cs typeface="Arial" panose="020B0604020202020204" pitchFamily="34" charset="0"/>
          </a:endParaRPr>
        </a:p>
      </dsp:txBody>
      <dsp:txXfrm>
        <a:off x="2614323" y="24279"/>
        <a:ext cx="1447523" cy="701923"/>
      </dsp:txXfrm>
    </dsp:sp>
    <dsp:sp modelId="{7250DE86-7866-4392-99B2-D8DDBB80C3AF}">
      <dsp:nvSpPr>
        <dsp:cNvPr id="0" name=""/>
        <dsp:cNvSpPr/>
      </dsp:nvSpPr>
      <dsp:spPr>
        <a:xfrm>
          <a:off x="2741605" y="748041"/>
          <a:ext cx="149119" cy="559199"/>
        </a:xfrm>
        <a:custGeom>
          <a:avLst/>
          <a:gdLst/>
          <a:ahLst/>
          <a:cxnLst/>
          <a:rect l="0" t="0" r="0" b="0"/>
          <a:pathLst>
            <a:path>
              <a:moveTo>
                <a:pt x="0" y="0"/>
              </a:moveTo>
              <a:lnTo>
                <a:pt x="0" y="559199"/>
              </a:lnTo>
              <a:lnTo>
                <a:pt x="149119" y="5591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AB6559-2547-48C2-82F9-FAFA5167766F}">
      <dsp:nvSpPr>
        <dsp:cNvPr id="0" name=""/>
        <dsp:cNvSpPr/>
      </dsp:nvSpPr>
      <dsp:spPr>
        <a:xfrm>
          <a:off x="2890725" y="934441"/>
          <a:ext cx="1558076" cy="745599"/>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accent1"/>
              </a:solidFill>
              <a:latin typeface="Arial" panose="020B0604020202020204" pitchFamily="34" charset="0"/>
              <a:cs typeface="Arial" panose="020B0604020202020204" pitchFamily="34" charset="0"/>
            </a:rPr>
            <a:t>Αποθήκευε τα τρόφιμα σύμφωνα με τις οδηγίες στην συσκευασία</a:t>
          </a:r>
          <a:endParaRPr lang="fr-FR" sz="1200" kern="1200" dirty="0">
            <a:solidFill>
              <a:schemeClr val="accent1"/>
            </a:solidFill>
            <a:latin typeface="Arial" panose="020B0604020202020204" pitchFamily="34" charset="0"/>
            <a:cs typeface="Arial" panose="020B0604020202020204" pitchFamily="34" charset="0"/>
          </a:endParaRPr>
        </a:p>
      </dsp:txBody>
      <dsp:txXfrm>
        <a:off x="2912563" y="956279"/>
        <a:ext cx="1514400" cy="701923"/>
      </dsp:txXfrm>
    </dsp:sp>
    <dsp:sp modelId="{59160DF7-CCD8-4E63-AFEB-033E74262707}">
      <dsp:nvSpPr>
        <dsp:cNvPr id="0" name=""/>
        <dsp:cNvSpPr/>
      </dsp:nvSpPr>
      <dsp:spPr>
        <a:xfrm>
          <a:off x="2741605" y="748041"/>
          <a:ext cx="149119" cy="1491199"/>
        </a:xfrm>
        <a:custGeom>
          <a:avLst/>
          <a:gdLst/>
          <a:ahLst/>
          <a:cxnLst/>
          <a:rect l="0" t="0" r="0" b="0"/>
          <a:pathLst>
            <a:path>
              <a:moveTo>
                <a:pt x="0" y="0"/>
              </a:moveTo>
              <a:lnTo>
                <a:pt x="0" y="1491199"/>
              </a:lnTo>
              <a:lnTo>
                <a:pt x="149119" y="14911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41F652-158F-41D6-9285-43C5835A9D9D}">
      <dsp:nvSpPr>
        <dsp:cNvPr id="0" name=""/>
        <dsp:cNvSpPr/>
      </dsp:nvSpPr>
      <dsp:spPr>
        <a:xfrm>
          <a:off x="2890725" y="1866440"/>
          <a:ext cx="1558076" cy="745599"/>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accent1"/>
              </a:solidFill>
              <a:latin typeface="Arial" panose="020B0604020202020204" pitchFamily="34" charset="0"/>
              <a:cs typeface="Arial" panose="020B0604020202020204" pitchFamily="34" charset="0"/>
            </a:rPr>
            <a:t>Επανατοποθέτησε </a:t>
          </a:r>
          <a:r>
            <a:rPr lang="fr-FR" sz="1200" kern="1200" dirty="0">
              <a:solidFill>
                <a:schemeClr val="accent1"/>
              </a:solidFill>
              <a:latin typeface="Arial" panose="020B0604020202020204" pitchFamily="34" charset="0"/>
              <a:cs typeface="Arial" panose="020B0604020202020204" pitchFamily="34" charset="0"/>
            </a:rPr>
            <a:t>(</a:t>
          </a:r>
          <a:r>
            <a:rPr lang="el-GR" sz="1200" kern="1200" dirty="0">
              <a:solidFill>
                <a:schemeClr val="accent1"/>
              </a:solidFill>
              <a:latin typeface="Arial" panose="020B0604020202020204" pitchFamily="34" charset="0"/>
              <a:cs typeface="Arial" panose="020B0604020202020204" pitchFamily="34" charset="0"/>
            </a:rPr>
            <a:t>νέα τρόφιμα πίσω </a:t>
          </a:r>
          <a:r>
            <a:rPr lang="fr-FR" sz="1200" kern="1200" dirty="0">
              <a:solidFill>
                <a:schemeClr val="accent1"/>
              </a:solidFill>
              <a:latin typeface="Arial" panose="020B0604020202020204" pitchFamily="34" charset="0"/>
              <a:cs typeface="Arial" panose="020B0604020202020204" pitchFamily="34" charset="0"/>
            </a:rPr>
            <a:t>– </a:t>
          </a:r>
          <a:r>
            <a:rPr lang="el-GR" sz="1200" kern="1200" dirty="0">
              <a:solidFill>
                <a:schemeClr val="accent1"/>
              </a:solidFill>
              <a:latin typeface="Arial" panose="020B0604020202020204" pitchFamily="34" charset="0"/>
              <a:cs typeface="Arial" panose="020B0604020202020204" pitchFamily="34" charset="0"/>
            </a:rPr>
            <a:t>έλεγχε τις ημερομηνίες</a:t>
          </a:r>
          <a:r>
            <a:rPr lang="fr-FR" sz="1200" kern="1200" dirty="0">
              <a:solidFill>
                <a:schemeClr val="accent1"/>
              </a:solidFill>
              <a:latin typeface="Arial" panose="020B0604020202020204" pitchFamily="34" charset="0"/>
              <a:cs typeface="Arial" panose="020B0604020202020204" pitchFamily="34" charset="0"/>
            </a:rPr>
            <a:t>)</a:t>
          </a:r>
        </a:p>
      </dsp:txBody>
      <dsp:txXfrm>
        <a:off x="2912563" y="1888278"/>
        <a:ext cx="1514400" cy="701923"/>
      </dsp:txXfrm>
    </dsp:sp>
    <dsp:sp modelId="{4E251414-837B-414A-98F9-F9032EAE58D1}">
      <dsp:nvSpPr>
        <dsp:cNvPr id="0" name=""/>
        <dsp:cNvSpPr/>
      </dsp:nvSpPr>
      <dsp:spPr>
        <a:xfrm>
          <a:off x="2741605" y="748041"/>
          <a:ext cx="149119" cy="2423198"/>
        </a:xfrm>
        <a:custGeom>
          <a:avLst/>
          <a:gdLst/>
          <a:ahLst/>
          <a:cxnLst/>
          <a:rect l="0" t="0" r="0" b="0"/>
          <a:pathLst>
            <a:path>
              <a:moveTo>
                <a:pt x="0" y="0"/>
              </a:moveTo>
              <a:lnTo>
                <a:pt x="0" y="2423198"/>
              </a:lnTo>
              <a:lnTo>
                <a:pt x="149119" y="24231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BCEE8B-0EA2-4243-81A2-DD14E57EA676}">
      <dsp:nvSpPr>
        <dsp:cNvPr id="0" name=""/>
        <dsp:cNvSpPr/>
      </dsp:nvSpPr>
      <dsp:spPr>
        <a:xfrm>
          <a:off x="2890725" y="2798440"/>
          <a:ext cx="1558076" cy="745599"/>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accent1"/>
              </a:solidFill>
              <a:latin typeface="Arial" panose="020B0604020202020204" pitchFamily="34" charset="0"/>
              <a:cs typeface="Arial" panose="020B0604020202020204" pitchFamily="34" charset="0"/>
            </a:rPr>
            <a:t>Σέρβιρε μικρές ποσότητες φαγητού και χρησιμοποίησε τα περισσεύματα</a:t>
          </a:r>
          <a:endParaRPr lang="fr-FR" sz="1200" kern="1200" dirty="0">
            <a:solidFill>
              <a:schemeClr val="accent1"/>
            </a:solidFill>
            <a:latin typeface="Arial" panose="020B0604020202020204" pitchFamily="34" charset="0"/>
            <a:cs typeface="Arial" panose="020B0604020202020204" pitchFamily="34" charset="0"/>
          </a:endParaRPr>
        </a:p>
      </dsp:txBody>
      <dsp:txXfrm>
        <a:off x="2912563" y="2820278"/>
        <a:ext cx="1514400" cy="701923"/>
      </dsp:txXfrm>
    </dsp:sp>
    <dsp:sp modelId="{6905FB7B-1D84-4055-86CE-0D59480C7136}">
      <dsp:nvSpPr>
        <dsp:cNvPr id="0" name=""/>
        <dsp:cNvSpPr/>
      </dsp:nvSpPr>
      <dsp:spPr>
        <a:xfrm>
          <a:off x="2741605" y="748041"/>
          <a:ext cx="149119" cy="3417582"/>
        </a:xfrm>
        <a:custGeom>
          <a:avLst/>
          <a:gdLst/>
          <a:ahLst/>
          <a:cxnLst/>
          <a:rect l="0" t="0" r="0" b="0"/>
          <a:pathLst>
            <a:path>
              <a:moveTo>
                <a:pt x="0" y="0"/>
              </a:moveTo>
              <a:lnTo>
                <a:pt x="0" y="3417582"/>
              </a:lnTo>
              <a:lnTo>
                <a:pt x="149119" y="34175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EA0294-8948-4637-95C0-158F3FEC9C92}">
      <dsp:nvSpPr>
        <dsp:cNvPr id="0" name=""/>
        <dsp:cNvSpPr/>
      </dsp:nvSpPr>
      <dsp:spPr>
        <a:xfrm>
          <a:off x="2890725" y="3730439"/>
          <a:ext cx="1661577" cy="870368"/>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accent1"/>
              </a:solidFill>
              <a:latin typeface="Arial" panose="020B0604020202020204" pitchFamily="34" charset="0"/>
              <a:cs typeface="Arial" panose="020B0604020202020204" pitchFamily="34" charset="0"/>
            </a:rPr>
            <a:t>Κατάψυξε </a:t>
          </a:r>
          <a:r>
            <a:rPr lang="fr-FR" sz="1200" kern="1200" dirty="0">
              <a:solidFill>
                <a:schemeClr val="accent1"/>
              </a:solidFill>
              <a:latin typeface="Arial" panose="020B0604020202020204" pitchFamily="34" charset="0"/>
              <a:cs typeface="Arial" panose="020B0604020202020204" pitchFamily="34" charset="0"/>
            </a:rPr>
            <a:t>(</a:t>
          </a:r>
          <a:r>
            <a:rPr lang="el-GR" sz="1200" kern="1200" dirty="0">
              <a:solidFill>
                <a:schemeClr val="accent1"/>
              </a:solidFill>
              <a:latin typeface="Arial" panose="020B0604020202020204" pitchFamily="34" charset="0"/>
              <a:cs typeface="Arial" panose="020B0604020202020204" pitchFamily="34" charset="0"/>
            </a:rPr>
            <a:t>εκτός αν αναφέρεται στην συσκευασία  «μη κατάλληλο για κατάψυξη σε σπίτι»</a:t>
          </a:r>
          <a:r>
            <a:rPr lang="fr-FR" sz="1200" kern="1200" dirty="0">
              <a:solidFill>
                <a:schemeClr val="accent1"/>
              </a:solidFill>
              <a:latin typeface="Arial" panose="020B0604020202020204" pitchFamily="34" charset="0"/>
              <a:cs typeface="Arial" panose="020B0604020202020204" pitchFamily="34" charset="0"/>
            </a:rPr>
            <a:t>)</a:t>
          </a:r>
        </a:p>
      </dsp:txBody>
      <dsp:txXfrm>
        <a:off x="2916217" y="3755931"/>
        <a:ext cx="1610593" cy="8193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B2FB2-C8CF-4CDF-BFC1-906B9B57FCED}">
      <dsp:nvSpPr>
        <dsp:cNvPr id="0" name=""/>
        <dsp:cNvSpPr/>
      </dsp:nvSpPr>
      <dsp:spPr>
        <a:xfrm rot="2673534">
          <a:off x="5347356" y="3246592"/>
          <a:ext cx="877720" cy="0"/>
        </a:xfrm>
        <a:custGeom>
          <a:avLst/>
          <a:gdLst/>
          <a:ahLst/>
          <a:cxnLst/>
          <a:rect l="0" t="0" r="0" b="0"/>
          <a:pathLst>
            <a:path>
              <a:moveTo>
                <a:pt x="0" y="0"/>
              </a:moveTo>
              <a:lnTo>
                <a:pt x="877720"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BC6B0B7-C4A4-4BD5-96D2-09CC20D2EF3F}">
      <dsp:nvSpPr>
        <dsp:cNvPr id="0" name=""/>
        <dsp:cNvSpPr/>
      </dsp:nvSpPr>
      <dsp:spPr>
        <a:xfrm rot="9708234">
          <a:off x="3737740" y="3001197"/>
          <a:ext cx="400467" cy="0"/>
        </a:xfrm>
        <a:custGeom>
          <a:avLst/>
          <a:gdLst/>
          <a:ahLst/>
          <a:cxnLst/>
          <a:rect l="0" t="0" r="0" b="0"/>
          <a:pathLst>
            <a:path>
              <a:moveTo>
                <a:pt x="0" y="0"/>
              </a:moveTo>
              <a:lnTo>
                <a:pt x="400467"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8EFB375E-C85D-498B-A43B-93CE7D4904A2}">
      <dsp:nvSpPr>
        <dsp:cNvPr id="0" name=""/>
        <dsp:cNvSpPr/>
      </dsp:nvSpPr>
      <dsp:spPr>
        <a:xfrm rot="16479793">
          <a:off x="4908926" y="1998993"/>
          <a:ext cx="555009" cy="0"/>
        </a:xfrm>
        <a:custGeom>
          <a:avLst/>
          <a:gdLst/>
          <a:ahLst/>
          <a:cxnLst/>
          <a:rect l="0" t="0" r="0" b="0"/>
          <a:pathLst>
            <a:path>
              <a:moveTo>
                <a:pt x="0" y="0"/>
              </a:moveTo>
              <a:lnTo>
                <a:pt x="555009"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27F99AE-307F-4000-B0E9-803DF57C7976}">
      <dsp:nvSpPr>
        <dsp:cNvPr id="0" name=""/>
        <dsp:cNvSpPr/>
      </dsp:nvSpPr>
      <dsp:spPr>
        <a:xfrm>
          <a:off x="3918008" y="2275579"/>
          <a:ext cx="2437635" cy="663090"/>
        </a:xfrm>
        <a:prstGeom prst="roundRect">
          <a:avLst/>
        </a:prstGeom>
        <a:no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Πως να περιορίσουμε την μετάδοση λοιμώξεων στο «Ταξίδι των Τροφίμων»</a:t>
          </a:r>
          <a:endParaRPr lang="fr-FR" sz="1400" b="1" kern="1200" dirty="0">
            <a:solidFill>
              <a:schemeClr val="tx1"/>
            </a:solidFill>
          </a:endParaRPr>
        </a:p>
      </dsp:txBody>
      <dsp:txXfrm>
        <a:off x="3950377" y="2307948"/>
        <a:ext cx="2372897" cy="598352"/>
      </dsp:txXfrm>
    </dsp:sp>
    <dsp:sp modelId="{89CDE61E-CFAE-4F62-AC06-EB203917B1C1}">
      <dsp:nvSpPr>
        <dsp:cNvPr id="0" name=""/>
        <dsp:cNvSpPr/>
      </dsp:nvSpPr>
      <dsp:spPr>
        <a:xfrm>
          <a:off x="3839673" y="1225376"/>
          <a:ext cx="2779177" cy="497031"/>
        </a:xfrm>
        <a:prstGeom prst="roundRect">
          <a:avLst/>
        </a:prstGeom>
        <a:no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accent1"/>
              </a:solidFill>
              <a:latin typeface="Arial" panose="020B0604020202020204" pitchFamily="34" charset="0"/>
              <a:cs typeface="Arial" panose="020B0604020202020204" pitchFamily="34" charset="0"/>
            </a:rPr>
            <a:t>Αποφυγή διασταυρούμενης επιμόλυνσης</a:t>
          </a:r>
          <a:endParaRPr lang="fr-FR" sz="1400" b="1" kern="1200" dirty="0">
            <a:solidFill>
              <a:schemeClr val="accent1"/>
            </a:solidFill>
            <a:latin typeface="Arial" panose="020B0604020202020204" pitchFamily="34" charset="0"/>
            <a:cs typeface="Arial" panose="020B0604020202020204" pitchFamily="34" charset="0"/>
          </a:endParaRPr>
        </a:p>
      </dsp:txBody>
      <dsp:txXfrm>
        <a:off x="3863936" y="1249639"/>
        <a:ext cx="2730651" cy="448505"/>
      </dsp:txXfrm>
    </dsp:sp>
    <dsp:sp modelId="{7A50E2E9-CE9B-4701-8F71-33D5D56C9B68}">
      <dsp:nvSpPr>
        <dsp:cNvPr id="0" name=""/>
        <dsp:cNvSpPr/>
      </dsp:nvSpPr>
      <dsp:spPr>
        <a:xfrm rot="14940103">
          <a:off x="4947590" y="1097342"/>
          <a:ext cx="274282" cy="0"/>
        </a:xfrm>
        <a:custGeom>
          <a:avLst/>
          <a:gdLst/>
          <a:ahLst/>
          <a:cxnLst/>
          <a:rect l="0" t="0" r="0" b="0"/>
          <a:pathLst>
            <a:path>
              <a:moveTo>
                <a:pt x="0" y="0"/>
              </a:moveTo>
              <a:lnTo>
                <a:pt x="274282"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12B3DBD-35F8-4C1E-B35B-D7EBD34B75CF}">
      <dsp:nvSpPr>
        <dsp:cNvPr id="0" name=""/>
        <dsp:cNvSpPr/>
      </dsp:nvSpPr>
      <dsp:spPr>
        <a:xfrm>
          <a:off x="3817970" y="22531"/>
          <a:ext cx="2071835" cy="946776"/>
        </a:xfrm>
        <a:prstGeom prst="roundRect">
          <a:avLst/>
        </a:prstGeom>
        <a:no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el-GR" sz="1200" kern="1200" dirty="0">
              <a:solidFill>
                <a:schemeClr val="accent1"/>
              </a:solidFill>
              <a:latin typeface="Arial" panose="020B0604020202020204" pitchFamily="34" charset="0"/>
              <a:cs typeface="Arial" panose="020B0604020202020204" pitchFamily="34" charset="0"/>
            </a:rPr>
            <a:t>Τήρηση κανόνων υγιεινής</a:t>
          </a:r>
          <a:endParaRPr lang="fr-FR" sz="1200" kern="1200" dirty="0">
            <a:solidFill>
              <a:schemeClr val="accent1"/>
            </a:solidFill>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endParaRPr lang="fr-FR" sz="1200" kern="1200" dirty="0">
            <a:solidFill>
              <a:schemeClr val="accent1"/>
            </a:solidFill>
            <a:latin typeface="Arial" panose="020B0604020202020204" pitchFamily="34" charset="0"/>
            <a:cs typeface="Arial" panose="020B0604020202020204" pitchFamily="34" charset="0"/>
          </a:endParaRPr>
        </a:p>
      </dsp:txBody>
      <dsp:txXfrm>
        <a:off x="3864188" y="68749"/>
        <a:ext cx="1979399" cy="854340"/>
      </dsp:txXfrm>
    </dsp:sp>
    <dsp:sp modelId="{7AF4BAD7-9605-4FA7-B827-A32DD5234F44}">
      <dsp:nvSpPr>
        <dsp:cNvPr id="0" name=""/>
        <dsp:cNvSpPr/>
      </dsp:nvSpPr>
      <dsp:spPr>
        <a:xfrm rot="20018090">
          <a:off x="5703456" y="1109236"/>
          <a:ext cx="523046" cy="0"/>
        </a:xfrm>
        <a:custGeom>
          <a:avLst/>
          <a:gdLst/>
          <a:ahLst/>
          <a:cxnLst/>
          <a:rect l="0" t="0" r="0" b="0"/>
          <a:pathLst>
            <a:path>
              <a:moveTo>
                <a:pt x="0" y="0"/>
              </a:moveTo>
              <a:lnTo>
                <a:pt x="523046"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E4AFAF5-D218-4D67-942D-DF515A26957D}">
      <dsp:nvSpPr>
        <dsp:cNvPr id="0" name=""/>
        <dsp:cNvSpPr/>
      </dsp:nvSpPr>
      <dsp:spPr>
        <a:xfrm>
          <a:off x="6012174" y="66789"/>
          <a:ext cx="2243135" cy="926306"/>
        </a:xfrm>
        <a:prstGeom prst="roundRect">
          <a:avLst/>
        </a:prstGeom>
        <a:no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t" anchorCtr="0">
          <a:noAutofit/>
        </a:bodyPr>
        <a:lstStyle/>
        <a:p>
          <a:pPr marL="0" lvl="0" indent="0" algn="ctr" defTabSz="488950">
            <a:lnSpc>
              <a:spcPct val="90000"/>
            </a:lnSpc>
            <a:spcBef>
              <a:spcPct val="0"/>
            </a:spcBef>
            <a:spcAft>
              <a:spcPct val="35000"/>
            </a:spcAft>
            <a:buNone/>
          </a:pPr>
          <a:r>
            <a:rPr lang="el-GR" sz="1100" kern="1200" dirty="0">
              <a:solidFill>
                <a:schemeClr val="accent1"/>
              </a:solidFill>
              <a:latin typeface="Arial" panose="020B0604020202020204" pitchFamily="34" charset="0"/>
              <a:cs typeface="Arial" panose="020B0604020202020204" pitchFamily="34" charset="0"/>
            </a:rPr>
            <a:t>Αποθήκευση τροφίμων ξεχωριστά</a:t>
          </a:r>
          <a:endParaRPr lang="fr-FR" sz="1100" kern="1200" dirty="0">
            <a:solidFill>
              <a:schemeClr val="accent1"/>
            </a:solidFill>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endParaRPr lang="fr-FR" sz="1100" kern="1200" dirty="0">
            <a:solidFill>
              <a:schemeClr val="accent1"/>
            </a:solidFill>
            <a:latin typeface="Arial" panose="020B0604020202020204" pitchFamily="34" charset="0"/>
            <a:cs typeface="Arial" panose="020B0604020202020204" pitchFamily="34" charset="0"/>
          </a:endParaRPr>
        </a:p>
      </dsp:txBody>
      <dsp:txXfrm>
        <a:off x="6057393" y="112008"/>
        <a:ext cx="2152697" cy="835868"/>
      </dsp:txXfrm>
    </dsp:sp>
    <dsp:sp modelId="{7B88D125-D959-4DE6-B7EE-97E6AAD9D92C}">
      <dsp:nvSpPr>
        <dsp:cNvPr id="0" name=""/>
        <dsp:cNvSpPr/>
      </dsp:nvSpPr>
      <dsp:spPr>
        <a:xfrm>
          <a:off x="2101247" y="2978518"/>
          <a:ext cx="1646506" cy="711631"/>
        </a:xfrm>
        <a:prstGeom prst="roundRect">
          <a:avLst/>
        </a:prstGeom>
        <a:noFill/>
        <a:ln w="28575" cap="flat" cmpd="sng" algn="ctr">
          <a:solidFill>
            <a:schemeClr val="accent4">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accent4">
                  <a:lumMod val="25000"/>
                </a:schemeClr>
              </a:solidFill>
              <a:latin typeface="Arial" panose="020B0604020202020204" pitchFamily="34" charset="0"/>
              <a:cs typeface="Arial" panose="020B0604020202020204" pitchFamily="34" charset="0"/>
            </a:rPr>
            <a:t>Παρακολούθηση της διαδικασίας μαγειρέματος</a:t>
          </a:r>
          <a:endParaRPr lang="fr-FR" sz="1400" b="1" kern="1200" dirty="0">
            <a:solidFill>
              <a:schemeClr val="accent4">
                <a:lumMod val="25000"/>
              </a:schemeClr>
            </a:solidFill>
            <a:latin typeface="Arial" panose="020B0604020202020204" pitchFamily="34" charset="0"/>
            <a:cs typeface="Arial" panose="020B0604020202020204" pitchFamily="34" charset="0"/>
          </a:endParaRPr>
        </a:p>
      </dsp:txBody>
      <dsp:txXfrm>
        <a:off x="2135986" y="3013257"/>
        <a:ext cx="1577028" cy="642153"/>
      </dsp:txXfrm>
    </dsp:sp>
    <dsp:sp modelId="{EB40F704-B2FA-4671-AE1A-4E757F40C158}">
      <dsp:nvSpPr>
        <dsp:cNvPr id="0" name=""/>
        <dsp:cNvSpPr/>
      </dsp:nvSpPr>
      <dsp:spPr>
        <a:xfrm rot="9734187">
          <a:off x="1984818" y="3616268"/>
          <a:ext cx="119272" cy="0"/>
        </a:xfrm>
        <a:custGeom>
          <a:avLst/>
          <a:gdLst/>
          <a:ahLst/>
          <a:cxnLst/>
          <a:rect l="0" t="0" r="0" b="0"/>
          <a:pathLst>
            <a:path>
              <a:moveTo>
                <a:pt x="0" y="0"/>
              </a:moveTo>
              <a:lnTo>
                <a:pt x="119272"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076EC9A-DC65-438C-B7EA-77E1BFFF2750}">
      <dsp:nvSpPr>
        <dsp:cNvPr id="0" name=""/>
        <dsp:cNvSpPr/>
      </dsp:nvSpPr>
      <dsp:spPr>
        <a:xfrm>
          <a:off x="0" y="3290768"/>
          <a:ext cx="1987661" cy="1324162"/>
        </a:xfrm>
        <a:prstGeom prst="roundRect">
          <a:avLst/>
        </a:prstGeom>
        <a:noFill/>
        <a:ln w="28575" cap="flat" cmpd="sng" algn="ctr">
          <a:solidFill>
            <a:schemeClr val="accent4">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el-GR" sz="1200" kern="1200" dirty="0">
              <a:solidFill>
                <a:schemeClr val="accent4">
                  <a:lumMod val="25000"/>
                </a:schemeClr>
              </a:solidFill>
              <a:latin typeface="Arial" panose="020B0604020202020204" pitchFamily="34" charset="0"/>
              <a:cs typeface="Arial" panose="020B0604020202020204" pitchFamily="34" charset="0"/>
            </a:rPr>
            <a:t>Διατήρηση της ελάχιστης θερμοκρασίας σε όλα τα μέρη του τροφίμου</a:t>
          </a:r>
          <a:endParaRPr lang="fr-FR" sz="1200" kern="1200" dirty="0">
            <a:solidFill>
              <a:schemeClr val="accent4">
                <a:lumMod val="25000"/>
              </a:schemeClr>
            </a:solidFill>
            <a:latin typeface="Arial" panose="020B0604020202020204" pitchFamily="34" charset="0"/>
            <a:cs typeface="Arial" panose="020B0604020202020204" pitchFamily="34" charset="0"/>
          </a:endParaRPr>
        </a:p>
      </dsp:txBody>
      <dsp:txXfrm>
        <a:off x="64640" y="3355408"/>
        <a:ext cx="1858381" cy="1194882"/>
      </dsp:txXfrm>
    </dsp:sp>
    <dsp:sp modelId="{21C46B8A-E33E-4192-8460-1DCDF6C1ACBE}">
      <dsp:nvSpPr>
        <dsp:cNvPr id="0" name=""/>
        <dsp:cNvSpPr/>
      </dsp:nvSpPr>
      <dsp:spPr>
        <a:xfrm rot="3065164">
          <a:off x="3134050" y="3852737"/>
          <a:ext cx="417914" cy="0"/>
        </a:xfrm>
        <a:custGeom>
          <a:avLst/>
          <a:gdLst/>
          <a:ahLst/>
          <a:cxnLst/>
          <a:rect l="0" t="0" r="0" b="0"/>
          <a:pathLst>
            <a:path>
              <a:moveTo>
                <a:pt x="0" y="0"/>
              </a:moveTo>
              <a:lnTo>
                <a:pt x="417914"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5B7FB6C-2109-4421-83E2-7DE06AD17605}">
      <dsp:nvSpPr>
        <dsp:cNvPr id="0" name=""/>
        <dsp:cNvSpPr/>
      </dsp:nvSpPr>
      <dsp:spPr>
        <a:xfrm>
          <a:off x="2822650" y="4015324"/>
          <a:ext cx="2237153" cy="1156852"/>
        </a:xfrm>
        <a:prstGeom prst="roundRect">
          <a:avLst/>
        </a:prstGeom>
        <a:noFill/>
        <a:ln w="28575" cap="flat" cmpd="sng" algn="ctr">
          <a:solidFill>
            <a:schemeClr val="accent4">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el-GR" sz="1200" kern="1200" dirty="0">
              <a:solidFill>
                <a:schemeClr val="accent4">
                  <a:lumMod val="25000"/>
                </a:schemeClr>
              </a:solidFill>
              <a:latin typeface="Arial" panose="020B0604020202020204" pitchFamily="34" charset="0"/>
              <a:cs typeface="Arial" panose="020B0604020202020204" pitchFamily="34" charset="0"/>
            </a:rPr>
            <a:t>Ομοιογενές μαγείρεμα</a:t>
          </a:r>
          <a:r>
            <a:rPr lang="en-US" sz="1200" kern="1200" dirty="0">
              <a:solidFill>
                <a:schemeClr val="accent4">
                  <a:lumMod val="25000"/>
                </a:schemeClr>
              </a:solidFill>
              <a:latin typeface="Arial" panose="020B0604020202020204" pitchFamily="34" charset="0"/>
              <a:cs typeface="Arial" panose="020B0604020202020204" pitchFamily="34" charset="0"/>
            </a:rPr>
            <a:t>: </a:t>
          </a:r>
          <a:r>
            <a:rPr lang="el-GR" sz="1200" kern="1200" dirty="0">
              <a:solidFill>
                <a:schemeClr val="accent4">
                  <a:lumMod val="25000"/>
                </a:schemeClr>
              </a:solidFill>
              <a:latin typeface="Arial" panose="020B0604020202020204" pitchFamily="34" charset="0"/>
              <a:cs typeface="Arial" panose="020B0604020202020204" pitchFamily="34" charset="0"/>
            </a:rPr>
            <a:t>αποφυγή κρύων σημείων</a:t>
          </a:r>
          <a:endParaRPr lang="fr-FR" sz="1200" kern="1200" dirty="0">
            <a:solidFill>
              <a:schemeClr val="accent4">
                <a:lumMod val="25000"/>
              </a:schemeClr>
            </a:solidFill>
            <a:latin typeface="Arial" panose="020B0604020202020204" pitchFamily="34" charset="0"/>
            <a:cs typeface="Arial" panose="020B0604020202020204" pitchFamily="34" charset="0"/>
          </a:endParaRPr>
        </a:p>
      </dsp:txBody>
      <dsp:txXfrm>
        <a:off x="2879123" y="4071797"/>
        <a:ext cx="2124207" cy="1043906"/>
      </dsp:txXfrm>
    </dsp:sp>
    <dsp:sp modelId="{62985D7B-965E-4465-8964-6D2B29B3D2FE}">
      <dsp:nvSpPr>
        <dsp:cNvPr id="0" name=""/>
        <dsp:cNvSpPr/>
      </dsp:nvSpPr>
      <dsp:spPr>
        <a:xfrm>
          <a:off x="5243669" y="3554515"/>
          <a:ext cx="2198161" cy="480213"/>
        </a:xfrm>
        <a:prstGeom prst="roundRect">
          <a:avLst/>
        </a:prstGeom>
        <a:noFill/>
        <a:ln w="28575"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accent3">
                  <a:lumMod val="75000"/>
                </a:schemeClr>
              </a:solidFill>
              <a:latin typeface="Arial" panose="020B0604020202020204" pitchFamily="34" charset="0"/>
              <a:cs typeface="Arial" panose="020B0604020202020204" pitchFamily="34" charset="0"/>
            </a:rPr>
            <a:t>Περιορισμός της ανάπτυξης μικροβίων</a:t>
          </a:r>
          <a:endParaRPr lang="fr-FR" sz="1400" b="1" kern="1200" dirty="0">
            <a:solidFill>
              <a:schemeClr val="accent3">
                <a:lumMod val="75000"/>
              </a:schemeClr>
            </a:solidFill>
            <a:latin typeface="Arial" panose="020B0604020202020204" pitchFamily="34" charset="0"/>
            <a:cs typeface="Arial" panose="020B0604020202020204" pitchFamily="34" charset="0"/>
          </a:endParaRPr>
        </a:p>
      </dsp:txBody>
      <dsp:txXfrm>
        <a:off x="5267111" y="3577957"/>
        <a:ext cx="2151277" cy="433329"/>
      </dsp:txXfrm>
    </dsp:sp>
    <dsp:sp modelId="{4BF914B3-FFEB-4243-9FC7-147BE3AFF3DD}">
      <dsp:nvSpPr>
        <dsp:cNvPr id="0" name=""/>
        <dsp:cNvSpPr/>
      </dsp:nvSpPr>
      <dsp:spPr>
        <a:xfrm rot="572578">
          <a:off x="7439927" y="4002198"/>
          <a:ext cx="275131" cy="0"/>
        </a:xfrm>
        <a:custGeom>
          <a:avLst/>
          <a:gdLst/>
          <a:ahLst/>
          <a:cxnLst/>
          <a:rect l="0" t="0" r="0" b="0"/>
          <a:pathLst>
            <a:path>
              <a:moveTo>
                <a:pt x="0" y="0"/>
              </a:moveTo>
              <a:lnTo>
                <a:pt x="275131"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420813B-D58A-4C1E-88AE-53FAA4A52473}">
      <dsp:nvSpPr>
        <dsp:cNvPr id="0" name=""/>
        <dsp:cNvSpPr/>
      </dsp:nvSpPr>
      <dsp:spPr>
        <a:xfrm>
          <a:off x="7713155" y="3633048"/>
          <a:ext cx="1730510" cy="1074836"/>
        </a:xfrm>
        <a:prstGeom prst="roundRect">
          <a:avLst/>
        </a:prstGeom>
        <a:noFill/>
        <a:ln w="28575"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el-GR" sz="1200" kern="1200" dirty="0">
              <a:solidFill>
                <a:schemeClr val="accent3">
                  <a:lumMod val="75000"/>
                </a:schemeClr>
              </a:solidFill>
              <a:latin typeface="Arial" panose="020B0604020202020204" pitchFamily="34" charset="0"/>
              <a:cs typeface="Arial" panose="020B0604020202020204" pitchFamily="34" charset="0"/>
            </a:rPr>
            <a:t>Χειρισμός αυγών</a:t>
          </a:r>
          <a:endParaRPr lang="fr-FR" sz="1200" kern="1200" dirty="0">
            <a:solidFill>
              <a:schemeClr val="accent3">
                <a:lumMod val="75000"/>
              </a:schemeClr>
            </a:solidFill>
            <a:latin typeface="Arial" panose="020B0604020202020204" pitchFamily="34" charset="0"/>
            <a:cs typeface="Arial" panose="020B0604020202020204" pitchFamily="34" charset="0"/>
          </a:endParaRPr>
        </a:p>
      </dsp:txBody>
      <dsp:txXfrm>
        <a:off x="7765624" y="3685517"/>
        <a:ext cx="1625572" cy="969898"/>
      </dsp:txXfrm>
    </dsp:sp>
    <dsp:sp modelId="{29522D3D-C6CE-40AD-898A-E721BA0B90F9}">
      <dsp:nvSpPr>
        <dsp:cNvPr id="0" name=""/>
        <dsp:cNvSpPr/>
      </dsp:nvSpPr>
      <dsp:spPr>
        <a:xfrm rot="18060266">
          <a:off x="6267830" y="3167018"/>
          <a:ext cx="904174" cy="0"/>
        </a:xfrm>
        <a:custGeom>
          <a:avLst/>
          <a:gdLst/>
          <a:ahLst/>
          <a:cxnLst/>
          <a:rect l="0" t="0" r="0" b="0"/>
          <a:pathLst>
            <a:path>
              <a:moveTo>
                <a:pt x="0" y="0"/>
              </a:moveTo>
              <a:lnTo>
                <a:pt x="904174"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6F043439-34F6-4308-BA4C-7A7F18D11F98}">
      <dsp:nvSpPr>
        <dsp:cNvPr id="0" name=""/>
        <dsp:cNvSpPr/>
      </dsp:nvSpPr>
      <dsp:spPr>
        <a:xfrm>
          <a:off x="6391314" y="1803279"/>
          <a:ext cx="1709639" cy="976243"/>
        </a:xfrm>
        <a:prstGeom prst="roundRect">
          <a:avLst/>
        </a:prstGeom>
        <a:noFill/>
        <a:ln w="28575"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el-GR" sz="1200" kern="1200" dirty="0">
              <a:solidFill>
                <a:schemeClr val="accent3">
                  <a:lumMod val="75000"/>
                </a:schemeClr>
              </a:solidFill>
              <a:latin typeface="Arial" panose="020B0604020202020204" pitchFamily="34" charset="0"/>
              <a:cs typeface="Arial" panose="020B0604020202020204" pitchFamily="34" charset="0"/>
            </a:rPr>
            <a:t>Διατήρηση ψυχρής αλυσίδας</a:t>
          </a:r>
          <a:endParaRPr lang="fr-FR" sz="1200" kern="1200" dirty="0">
            <a:solidFill>
              <a:schemeClr val="accent3">
                <a:lumMod val="75000"/>
              </a:schemeClr>
            </a:solidFill>
            <a:latin typeface="Arial" panose="020B0604020202020204" pitchFamily="34" charset="0"/>
            <a:cs typeface="Arial" panose="020B0604020202020204" pitchFamily="34" charset="0"/>
          </a:endParaRPr>
        </a:p>
      </dsp:txBody>
      <dsp:txXfrm>
        <a:off x="6438970" y="1850935"/>
        <a:ext cx="1614327" cy="880931"/>
      </dsp:txXfrm>
    </dsp:sp>
    <dsp:sp modelId="{C9252BAA-335B-4E5F-AE88-1FB37A5DBDE6}">
      <dsp:nvSpPr>
        <dsp:cNvPr id="0" name=""/>
        <dsp:cNvSpPr/>
      </dsp:nvSpPr>
      <dsp:spPr>
        <a:xfrm rot="5639079">
          <a:off x="6220517" y="4133142"/>
          <a:ext cx="197304" cy="0"/>
        </a:xfrm>
        <a:custGeom>
          <a:avLst/>
          <a:gdLst/>
          <a:ahLst/>
          <a:cxnLst/>
          <a:rect l="0" t="0" r="0" b="0"/>
          <a:pathLst>
            <a:path>
              <a:moveTo>
                <a:pt x="0" y="0"/>
              </a:moveTo>
              <a:lnTo>
                <a:pt x="197304"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EF05778C-B510-4529-8E2E-1870E1A11946}">
      <dsp:nvSpPr>
        <dsp:cNvPr id="0" name=""/>
        <dsp:cNvSpPr/>
      </dsp:nvSpPr>
      <dsp:spPr>
        <a:xfrm>
          <a:off x="5476639" y="4231555"/>
          <a:ext cx="1602738" cy="984987"/>
        </a:xfrm>
        <a:prstGeom prst="roundRect">
          <a:avLst/>
        </a:prstGeom>
        <a:noFill/>
        <a:ln w="28575"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el-GR" sz="1200" kern="1200" dirty="0">
              <a:solidFill>
                <a:schemeClr val="accent3">
                  <a:lumMod val="75000"/>
                </a:schemeClr>
              </a:solidFill>
              <a:latin typeface="Arial" panose="020B0604020202020204" pitchFamily="34" charset="0"/>
              <a:cs typeface="Arial" panose="020B0604020202020204" pitchFamily="34" charset="0"/>
            </a:rPr>
            <a:t>Διαδικασία κατάψυξης</a:t>
          </a:r>
          <a:endParaRPr lang="fr-FR" sz="1200" kern="1200" dirty="0">
            <a:solidFill>
              <a:schemeClr val="accent3">
                <a:lumMod val="75000"/>
              </a:schemeClr>
            </a:solidFill>
            <a:latin typeface="Arial" panose="020B0604020202020204" pitchFamily="34" charset="0"/>
            <a:cs typeface="Arial" panose="020B0604020202020204" pitchFamily="34" charset="0"/>
          </a:endParaRPr>
        </a:p>
      </dsp:txBody>
      <dsp:txXfrm>
        <a:off x="5524722" y="4279638"/>
        <a:ext cx="1506572" cy="888821"/>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cs typeface="+mn-cs"/>
              </a:defRPr>
            </a:lvl1pPr>
          </a:lstStyle>
          <a:p>
            <a:pPr>
              <a:defRPr/>
            </a:pP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cs typeface="+mn-cs"/>
              </a:defRPr>
            </a:lvl1pPr>
          </a:lstStyle>
          <a:p>
            <a:pPr>
              <a:defRPr/>
            </a:pPr>
            <a:fld id="{CD2AF300-953C-49EB-BD62-EDB6D244B865}" type="datetimeFigureOut">
              <a:rPr lang="fr-FR"/>
              <a:pPr>
                <a:defRPr/>
              </a:pPr>
              <a:t>21/03/2022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4965304-C15F-4337-9A13-20C7DEA576CE}" type="slidenum">
              <a:rPr lang="fr-FR" altLang="fr-FR"/>
              <a:pPr/>
              <a:t>‹#›</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Οι ενότητες σε βαθύ πράσινο</a:t>
            </a:r>
            <a:r>
              <a:rPr lang="el-GR" baseline="0" dirty="0"/>
              <a:t> χρώμα πλαισίου αφορούν στην εκπαίδευση των εκπαιδευτικών και οι ενότητες σε κόκκινο χρώμα πλαισίου αφορούν στο εκπαιδευτικό υλικό των μαθητών. Τα βέλη δείχνουν την σύνδεση των ενοτήτων εκπαίδευσης των εκπαιδευτικών με το εκπαιδευτικό υλικό των μαθητών</a:t>
            </a:r>
            <a:endParaRPr lang="el-GR" dirty="0"/>
          </a:p>
        </p:txBody>
      </p:sp>
      <p:sp>
        <p:nvSpPr>
          <p:cNvPr id="4" name="3 - Θέση αριθμού διαφάνειας"/>
          <p:cNvSpPr>
            <a:spLocks noGrp="1"/>
          </p:cNvSpPr>
          <p:nvPr>
            <p:ph type="sldNum" sz="quarter" idx="10"/>
          </p:nvPr>
        </p:nvSpPr>
        <p:spPr/>
        <p:txBody>
          <a:bodyPr/>
          <a:lstStyle/>
          <a:p>
            <a:fld id="{B4965304-C15F-4337-9A13-20C7DEA576CE}" type="slidenum">
              <a:rPr lang="fr-FR" altLang="fr-FR" smtClean="0"/>
              <a:pPr/>
              <a:t>2</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not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a:p>
        </p:txBody>
      </p:sp>
      <p:sp>
        <p:nvSpPr>
          <p:cNvPr id="18436" name="Espace réservé du numéro de diapositive 3"/>
          <p:cNvSpPr>
            <a:spLocks noGrp="1"/>
          </p:cNvSpPr>
          <p:nvPr>
            <p:ph type="sldNum" sz="quarter" idx="5"/>
          </p:nvPr>
        </p:nvSpPr>
        <p:spPr bwMode="auto">
          <a:noFill/>
          <a:ln>
            <a:miter lim="800000"/>
            <a:headEnd/>
            <a:tailEnd/>
          </a:ln>
        </p:spPr>
        <p:txBody>
          <a:bodyPr/>
          <a:lstStyle/>
          <a:p>
            <a:fld id="{2B0C8EA4-3B38-4C6C-BA5B-E9FC0468BE6A}" type="slidenum">
              <a:rPr lang="fr-FR" altLang="fr-FR"/>
              <a:pPr/>
              <a:t>4</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4965304-C15F-4337-9A13-20C7DEA576CE}" type="slidenum">
              <a:rPr lang="fr-FR" altLang="fr-FR" smtClean="0"/>
              <a:pPr/>
              <a:t>7</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4965304-C15F-4337-9A13-20C7DEA576CE}" type="slidenum">
              <a:rPr lang="fr-FR" altLang="fr-FR" smtClean="0"/>
              <a:pPr/>
              <a:t>9</a:t>
            </a:fld>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6627" name="Espace réservé des notes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a:p>
        </p:txBody>
      </p:sp>
      <p:sp>
        <p:nvSpPr>
          <p:cNvPr id="26628" name="Espace réservé du numéro de diapositive 3"/>
          <p:cNvSpPr>
            <a:spLocks noGrp="1" noChangeArrowheads="1"/>
          </p:cNvSpPr>
          <p:nvPr>
            <p:ph type="sldNum" sz="quarter" idx="5"/>
          </p:nvPr>
        </p:nvSpPr>
        <p:spPr bwMode="auto">
          <a:noFill/>
          <a:ln>
            <a:miter lim="800000"/>
            <a:headEnd/>
            <a:tailEnd/>
          </a:ln>
        </p:spPr>
        <p:txBody>
          <a:bodyPr/>
          <a:lstStyle/>
          <a:p>
            <a:fld id="{D3B74C09-EF30-4148-891F-A9BC07075B9B}" type="slidenum">
              <a:rPr lang="fr-FR" altLang="fr-FR"/>
              <a:pPr/>
              <a:t>11</a:t>
            </a:fld>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8675" name="Espace réservé des notes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a:p>
        </p:txBody>
      </p:sp>
      <p:sp>
        <p:nvSpPr>
          <p:cNvPr id="28676" name="Espace réservé du numéro de diapositive 3"/>
          <p:cNvSpPr>
            <a:spLocks noGrp="1" noChangeArrowheads="1"/>
          </p:cNvSpPr>
          <p:nvPr>
            <p:ph type="sldNum" sz="quarter" idx="5"/>
          </p:nvPr>
        </p:nvSpPr>
        <p:spPr bwMode="auto">
          <a:noFill/>
          <a:ln>
            <a:miter lim="800000"/>
            <a:headEnd/>
            <a:tailEnd/>
          </a:ln>
        </p:spPr>
        <p:txBody>
          <a:bodyPr/>
          <a:lstStyle/>
          <a:p>
            <a:fld id="{8D7C30D3-7BAC-416D-801D-F55B5B574B1F}" type="slidenum">
              <a:rPr lang="fr-FR" altLang="fr-FR"/>
              <a:pPr/>
              <a:t>12</a:t>
            </a:fld>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2771" name="Espace réservé des not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a:p>
        </p:txBody>
      </p:sp>
      <p:sp>
        <p:nvSpPr>
          <p:cNvPr id="32772" name="Espace réservé du numéro de diapositive 3"/>
          <p:cNvSpPr>
            <a:spLocks noGrp="1"/>
          </p:cNvSpPr>
          <p:nvPr>
            <p:ph type="sldNum" sz="quarter" idx="5"/>
          </p:nvPr>
        </p:nvSpPr>
        <p:spPr bwMode="auto">
          <a:noFill/>
          <a:ln>
            <a:miter lim="800000"/>
            <a:headEnd/>
            <a:tailEnd/>
          </a:ln>
        </p:spPr>
        <p:txBody>
          <a:bodyPr/>
          <a:lstStyle/>
          <a:p>
            <a:fld id="{2415B656-AE7D-4F68-A77F-9B822A006393}" type="slidenum">
              <a:rPr lang="fr-FR" altLang="fr-FR"/>
              <a:pPr/>
              <a:t>15</a:t>
            </a:fld>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4965304-C15F-4337-9A13-20C7DEA576CE}" type="slidenum">
              <a:rPr lang="fr-FR" altLang="fr-FR" smtClean="0"/>
              <a:pPr/>
              <a:t>16</a:t>
            </a:fld>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b="1" dirty="0">
                <a:solidFill>
                  <a:schemeClr val="tx1"/>
                </a:solidFill>
              </a:rPr>
              <a:t>Πως να περιορίσουμε την μετάδοση λοιμώξεων στο «Ταξίδι των Τροφίμων»:</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200" b="1"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l-GR" sz="1200" b="1" dirty="0">
                <a:solidFill>
                  <a:schemeClr val="accent1"/>
                </a:solidFill>
                <a:latin typeface="Arial" panose="020B0604020202020204" pitchFamily="34" charset="0"/>
                <a:cs typeface="Arial" panose="020B0604020202020204" pitchFamily="34" charset="0"/>
              </a:rPr>
              <a:t>Αποφυγή διασταυρούμενης επιμόλυνσης</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l-GR" sz="1200" dirty="0">
                <a:solidFill>
                  <a:schemeClr val="accent1"/>
                </a:solidFill>
                <a:latin typeface="Arial" panose="020B0604020202020204" pitchFamily="34" charset="0"/>
                <a:cs typeface="Arial" panose="020B0604020202020204" pitchFamily="34" charset="0"/>
              </a:rPr>
              <a:t>Τήρηση κανόνων υγιεινής</a:t>
            </a:r>
            <a:endParaRPr lang="fr-FR" sz="1200" dirty="0">
              <a:solidFill>
                <a:schemeClr val="accent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l-GR" sz="1200" dirty="0">
                <a:solidFill>
                  <a:schemeClr val="accent1"/>
                </a:solidFill>
                <a:latin typeface="Arial" panose="020B0604020202020204" pitchFamily="34" charset="0"/>
                <a:cs typeface="Arial" panose="020B0604020202020204" pitchFamily="34" charset="0"/>
              </a:rPr>
              <a:t>Αποθήκευση τροφίμων ξεχωριστά</a:t>
            </a:r>
            <a:endParaRPr lang="fr-FR" sz="1200" dirty="0">
              <a:solidFill>
                <a:schemeClr val="accent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fr-FR" sz="1200" b="1" dirty="0">
              <a:solidFill>
                <a:schemeClr val="accent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l-GR" sz="1200" b="1" dirty="0">
                <a:solidFill>
                  <a:schemeClr val="accent3">
                    <a:lumMod val="75000"/>
                  </a:schemeClr>
                </a:solidFill>
                <a:latin typeface="Arial" panose="020B0604020202020204" pitchFamily="34" charset="0"/>
                <a:cs typeface="Arial" panose="020B0604020202020204" pitchFamily="34" charset="0"/>
              </a:rPr>
              <a:t>Περιορισμός της ανάπτυξης μικροβίων</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l-GR" sz="1200" dirty="0">
                <a:solidFill>
                  <a:schemeClr val="accent3">
                    <a:lumMod val="75000"/>
                  </a:schemeClr>
                </a:solidFill>
                <a:latin typeface="Arial" panose="020B0604020202020204" pitchFamily="34" charset="0"/>
                <a:cs typeface="Arial" panose="020B0604020202020204" pitchFamily="34" charset="0"/>
              </a:rPr>
              <a:t>Διατήρηση ψυχρής αλυσίδας</a:t>
            </a:r>
            <a:endParaRPr lang="fr-FR" sz="1200" dirty="0">
              <a:solidFill>
                <a:schemeClr val="accent3">
                  <a:lumMod val="75000"/>
                </a:schemeClr>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l-GR" sz="1200" dirty="0">
                <a:solidFill>
                  <a:schemeClr val="accent3">
                    <a:lumMod val="75000"/>
                  </a:schemeClr>
                </a:solidFill>
                <a:latin typeface="Arial" panose="020B0604020202020204" pitchFamily="34" charset="0"/>
                <a:cs typeface="Arial" panose="020B0604020202020204" pitchFamily="34" charset="0"/>
              </a:rPr>
              <a:t>Χειρισμός αυγών</a:t>
            </a:r>
            <a:endParaRPr lang="fr-FR" sz="1200" dirty="0">
              <a:solidFill>
                <a:schemeClr val="accent3">
                  <a:lumMod val="75000"/>
                </a:schemeClr>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l-GR" sz="1200" dirty="0">
                <a:solidFill>
                  <a:schemeClr val="accent3">
                    <a:lumMod val="75000"/>
                  </a:schemeClr>
                </a:solidFill>
                <a:latin typeface="Arial" panose="020B0604020202020204" pitchFamily="34" charset="0"/>
                <a:cs typeface="Arial" panose="020B0604020202020204" pitchFamily="34" charset="0"/>
              </a:rPr>
              <a:t>Διαδικασία κατάψυξης</a:t>
            </a:r>
            <a:endParaRPr lang="fr-FR" sz="1200" dirty="0">
              <a:solidFill>
                <a:schemeClr val="accent3">
                  <a:lumMod val="75000"/>
                </a:schemeClr>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fr-FR" sz="1200" b="1" dirty="0">
              <a:solidFill>
                <a:schemeClr val="accent3">
                  <a:lumMod val="75000"/>
                </a:schemeClr>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l-GR" sz="1200" b="1" dirty="0">
                <a:solidFill>
                  <a:schemeClr val="accent4">
                    <a:lumMod val="25000"/>
                  </a:schemeClr>
                </a:solidFill>
                <a:latin typeface="Arial" panose="020B0604020202020204" pitchFamily="34" charset="0"/>
                <a:cs typeface="Arial" panose="020B0604020202020204" pitchFamily="34" charset="0"/>
              </a:rPr>
              <a:t>Παρακολούθηση της διαδικασίας μαγειρέματος</a:t>
            </a:r>
            <a:endParaRPr lang="fr-FR" sz="1200" b="1" dirty="0">
              <a:solidFill>
                <a:schemeClr val="accent4">
                  <a:lumMod val="25000"/>
                </a:schemeClr>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l-GR" sz="1200" dirty="0">
                <a:solidFill>
                  <a:schemeClr val="accent4">
                    <a:lumMod val="25000"/>
                  </a:schemeClr>
                </a:solidFill>
                <a:latin typeface="Arial" panose="020B0604020202020204" pitchFamily="34" charset="0"/>
                <a:cs typeface="Arial" panose="020B0604020202020204" pitchFamily="34" charset="0"/>
              </a:rPr>
              <a:t>Διατήρηση της ελάχιστης θερμοκρασίας σε όλα τα μέρη του τροφίμου</a:t>
            </a:r>
            <a:endParaRPr lang="fr-FR" sz="1200" dirty="0">
              <a:solidFill>
                <a:schemeClr val="accent4">
                  <a:lumMod val="25000"/>
                </a:schemeClr>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l-GR" sz="1200" dirty="0">
                <a:solidFill>
                  <a:schemeClr val="accent4">
                    <a:lumMod val="25000"/>
                  </a:schemeClr>
                </a:solidFill>
                <a:latin typeface="Arial" panose="020B0604020202020204" pitchFamily="34" charset="0"/>
                <a:cs typeface="Arial" panose="020B0604020202020204" pitchFamily="34" charset="0"/>
              </a:rPr>
              <a:t>Ομοιογενές μαγείρεμα</a:t>
            </a:r>
            <a:r>
              <a:rPr lang="en-US" sz="1200" dirty="0">
                <a:solidFill>
                  <a:schemeClr val="accent4">
                    <a:lumMod val="25000"/>
                  </a:schemeClr>
                </a:solidFill>
                <a:latin typeface="Arial" panose="020B0604020202020204" pitchFamily="34" charset="0"/>
                <a:cs typeface="Arial" panose="020B0604020202020204" pitchFamily="34" charset="0"/>
              </a:rPr>
              <a:t>: </a:t>
            </a:r>
            <a:r>
              <a:rPr lang="el-GR" sz="1200" dirty="0">
                <a:solidFill>
                  <a:schemeClr val="accent4">
                    <a:lumMod val="25000"/>
                  </a:schemeClr>
                </a:solidFill>
                <a:latin typeface="Arial" panose="020B0604020202020204" pitchFamily="34" charset="0"/>
                <a:cs typeface="Arial" panose="020B0604020202020204" pitchFamily="34" charset="0"/>
              </a:rPr>
              <a:t>αποφυγή κρύων σημείων</a:t>
            </a:r>
            <a:endParaRPr lang="fr-FR" sz="1200" dirty="0">
              <a:solidFill>
                <a:schemeClr val="accent4">
                  <a:lumMod val="25000"/>
                </a:schemeClr>
              </a:solidFill>
              <a:latin typeface="Arial" panose="020B0604020202020204" pitchFamily="34" charset="0"/>
              <a:cs typeface="Arial" panose="020B0604020202020204" pitchFamily="34" charset="0"/>
            </a:endParaRPr>
          </a:p>
          <a:p>
            <a:endParaRPr lang="el-GR" dirty="0"/>
          </a:p>
        </p:txBody>
      </p:sp>
      <p:sp>
        <p:nvSpPr>
          <p:cNvPr id="4" name="3 - Θέση αριθμού διαφάνειας"/>
          <p:cNvSpPr>
            <a:spLocks noGrp="1"/>
          </p:cNvSpPr>
          <p:nvPr>
            <p:ph type="sldNum" sz="quarter" idx="10"/>
          </p:nvPr>
        </p:nvSpPr>
        <p:spPr/>
        <p:txBody>
          <a:bodyPr/>
          <a:lstStyle/>
          <a:p>
            <a:fld id="{B4965304-C15F-4337-9A13-20C7DEA576CE}" type="slidenum">
              <a:rPr lang="fr-FR" altLang="fr-FR" smtClean="0"/>
              <a:pPr/>
              <a:t>17</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pic>
        <p:nvPicPr>
          <p:cNvPr id="4" name="Bilde 7"/>
          <p:cNvPicPr>
            <a:picLocks noChangeAspect="1" noChangeArrowheads="1"/>
          </p:cNvPicPr>
          <p:nvPr/>
        </p:nvPicPr>
        <p:blipFill>
          <a:blip r:embed="rId2" cstate="print"/>
          <a:srcRect/>
          <a:stretch>
            <a:fillRect/>
          </a:stretch>
        </p:blipFill>
        <p:spPr bwMode="auto">
          <a:xfrm>
            <a:off x="2127250" y="2379663"/>
            <a:ext cx="7937500" cy="1019175"/>
          </a:xfrm>
          <a:prstGeom prst="rect">
            <a:avLst/>
          </a:prstGeom>
          <a:noFill/>
          <a:ln w="9525">
            <a:noFill/>
            <a:miter lim="800000"/>
            <a:headEnd/>
            <a:tailEnd/>
          </a:ln>
        </p:spPr>
      </p:pic>
      <p:pic>
        <p:nvPicPr>
          <p:cNvPr id="5" name="Picture 3" descr="A close up of a flower&#10;&#10;Description generated with high confidence"/>
          <p:cNvPicPr>
            <a:picLocks noChangeAspect="1" noChangeArrowheads="1"/>
          </p:cNvPicPr>
          <p:nvPr/>
        </p:nvPicPr>
        <p:blipFill>
          <a:blip r:embed="rId3" cstate="print"/>
          <a:srcRect/>
          <a:stretch>
            <a:fillRect/>
          </a:stretch>
        </p:blipFill>
        <p:spPr bwMode="auto">
          <a:xfrm>
            <a:off x="10980738" y="5913438"/>
            <a:ext cx="817562" cy="549275"/>
          </a:xfrm>
          <a:prstGeom prst="rect">
            <a:avLst/>
          </a:prstGeom>
          <a:noFill/>
          <a:ln w="9525">
            <a:noFill/>
            <a:miter lim="800000"/>
            <a:headEnd/>
            <a:tailEnd/>
          </a:ln>
        </p:spPr>
      </p:pic>
      <p:sp>
        <p:nvSpPr>
          <p:cNvPr id="6" name="TextBox 4"/>
          <p:cNvSpPr txBox="1"/>
          <p:nvPr/>
        </p:nvSpPr>
        <p:spPr>
          <a:xfrm>
            <a:off x="8758238" y="5870575"/>
            <a:ext cx="2171700" cy="615950"/>
          </a:xfrm>
          <a:prstGeom prst="rect">
            <a:avLst/>
          </a:prstGeom>
          <a:noFill/>
        </p:spPr>
        <p:txBody>
          <a:bodyPr>
            <a:spAutoFit/>
          </a:bodyPr>
          <a:lstStyle/>
          <a:p>
            <a:pPr algn="r" eaLnBrk="1" fontAlgn="auto" hangingPunct="1">
              <a:spcBef>
                <a:spcPts val="0"/>
              </a:spcBef>
              <a:spcAft>
                <a:spcPts val="0"/>
              </a:spcAft>
              <a:defRPr/>
            </a:pPr>
            <a:r>
              <a:rPr lang="en-GB" sz="850" dirty="0">
                <a:solidFill>
                  <a:schemeClr val="tx1">
                    <a:lumMod val="50000"/>
                    <a:lumOff val="50000"/>
                  </a:schemeClr>
                </a:solidFill>
                <a:latin typeface="+mn-lt"/>
                <a:cs typeface="+mn-cs"/>
              </a:rPr>
              <a:t>The project has received funding from the European Union's Horizon 2020 research and innovation programme under grant agreement No 727580</a:t>
            </a:r>
          </a:p>
        </p:txBody>
      </p:sp>
      <p:sp>
        <p:nvSpPr>
          <p:cNvPr id="3" name="Subtitle 2"/>
          <p:cNvSpPr>
            <a:spLocks noGrp="1"/>
          </p:cNvSpPr>
          <p:nvPr>
            <p:ph type="subTitle" idx="1"/>
          </p:nvPr>
        </p:nvSpPr>
        <p:spPr>
          <a:xfrm>
            <a:off x="1524000" y="4140479"/>
            <a:ext cx="9144000" cy="1320521"/>
          </a:xfrm>
        </p:spPr>
        <p:txBody>
          <a:bodyPr/>
          <a:lstStyle>
            <a:lvl1pPr marL="0" indent="0" algn="ctr">
              <a:buNone/>
              <a:defRPr sz="2400" b="1">
                <a:solidFill>
                  <a:srgbClr val="006F7B"/>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noProof="0"/>
              <a:t>Modifiez le style des sous-titres du masque</a:t>
            </a:r>
            <a:endParaRPr lang="en-GB" noProof="0"/>
          </a:p>
        </p:txBody>
      </p:sp>
      <p:sp>
        <p:nvSpPr>
          <p:cNvPr id="7" name="Plassholder for bunntekst 8"/>
          <p:cNvSpPr>
            <a:spLocks noGrp="1"/>
          </p:cNvSpPr>
          <p:nvPr>
            <p:ph type="ftr" sz="quarter" idx="10"/>
          </p:nvPr>
        </p:nvSpPr>
        <p:spPr/>
        <p:txBody>
          <a:bodyPr/>
          <a:lstStyle>
            <a:lvl1pPr>
              <a:defRPr/>
            </a:lvl1pPr>
          </a:lstStyle>
          <a:p>
            <a:pPr>
              <a:defRPr/>
            </a:pP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5" name="object 2"/>
          <p:cNvSpPr/>
          <p:nvPr/>
        </p:nvSpPr>
        <p:spPr>
          <a:xfrm>
            <a:off x="2051050" y="0"/>
            <a:ext cx="1014095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1324">
              <a:latin typeface="+mn-lt"/>
              <a:cs typeface="+mn-cs"/>
            </a:endParaRPr>
          </a:p>
        </p:txBody>
      </p:sp>
      <p:sp>
        <p:nvSpPr>
          <p:cNvPr id="2" name="Plassholder for tekst 1"/>
          <p:cNvSpPr>
            <a:spLocks noGrp="1"/>
          </p:cNvSpPr>
          <p:nvPr>
            <p:ph type="body" idx="11"/>
          </p:nvPr>
        </p:nvSpPr>
        <p:spPr>
          <a:xfrm>
            <a:off x="688795" y="3244058"/>
            <a:ext cx="2980058" cy="3014072"/>
          </a:xfrm>
        </p:spPr>
        <p:txBody>
          <a:bodyPr tIns="14631"/>
          <a:lstStyle/>
          <a:p>
            <a:pPr lvl="0"/>
            <a:r>
              <a:rPr lang="fr-FR"/>
              <a:t>Cliquez pour modifier les styles du texte du masque</a:t>
            </a:r>
          </a:p>
        </p:txBody>
      </p:sp>
      <p:sp>
        <p:nvSpPr>
          <p:cNvPr id="7" name="Plassholder for bilde 6"/>
          <p:cNvSpPr>
            <a:spLocks noGrp="1"/>
          </p:cNvSpPr>
          <p:nvPr>
            <p:ph type="pic" sz="quarter" idx="12"/>
          </p:nvPr>
        </p:nvSpPr>
        <p:spPr>
          <a:xfrm>
            <a:off x="5069460" y="979313"/>
            <a:ext cx="3760690"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8" name="Plassholder for bilde 6"/>
          <p:cNvSpPr>
            <a:spLocks noGrp="1"/>
          </p:cNvSpPr>
          <p:nvPr>
            <p:ph type="pic" sz="quarter" idx="13"/>
          </p:nvPr>
        </p:nvSpPr>
        <p:spPr>
          <a:xfrm>
            <a:off x="6192806" y="3773237"/>
            <a:ext cx="3760690"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6" name="Plassholder for bunntekst 4"/>
          <p:cNvSpPr>
            <a:spLocks noGrp="1"/>
          </p:cNvSpPr>
          <p:nvPr>
            <p:ph type="ftr" sz="quarter" idx="14"/>
          </p:nvPr>
        </p:nvSpPr>
        <p:spPr/>
        <p:txBody>
          <a:bodyPr/>
          <a:lstStyle>
            <a:lvl1pPr>
              <a:defRPr>
                <a:solidFill>
                  <a:srgbClr val="8FB6BC"/>
                </a:solidFill>
              </a:defRPr>
            </a:lvl1pPr>
          </a:lstStyle>
          <a:p>
            <a:pPr>
              <a:defRPr/>
            </a:pP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4" name="Plassholder for bunntekst 4"/>
          <p:cNvSpPr>
            <a:spLocks noGrp="1"/>
          </p:cNvSpPr>
          <p:nvPr>
            <p:ph type="ftr" sz="quarter" idx="13"/>
          </p:nvPr>
        </p:nvSpPr>
        <p:spPr/>
        <p:txBody>
          <a:bodyPr/>
          <a:lstStyle>
            <a:lvl1pPr>
              <a:defRPr>
                <a:solidFill>
                  <a:schemeClr val="bg1"/>
                </a:solidFill>
              </a:defRPr>
            </a:lvl1pPr>
          </a:lstStyle>
          <a:p>
            <a:pPr>
              <a:defRPr/>
            </a:pP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object 2"/>
          <p:cNvSpPr/>
          <p:nvPr/>
        </p:nvSpPr>
        <p:spPr>
          <a:xfrm>
            <a:off x="2051050" y="0"/>
            <a:ext cx="1014095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1324">
              <a:latin typeface="+mn-lt"/>
              <a:cs typeface="+mn-cs"/>
            </a:endParaRPr>
          </a:p>
        </p:txBody>
      </p:sp>
      <p:sp>
        <p:nvSpPr>
          <p:cNvPr id="3" name="Plassholder for bunntekst 4"/>
          <p:cNvSpPr>
            <a:spLocks noGrp="1"/>
          </p:cNvSpPr>
          <p:nvPr>
            <p:ph type="ftr" sz="quarter" idx="10"/>
          </p:nvPr>
        </p:nvSpPr>
        <p:spPr/>
        <p:txBody>
          <a:bodyPr/>
          <a:lstStyle>
            <a:lvl1pPr>
              <a:defRPr>
                <a:solidFill>
                  <a:srgbClr val="8FB6BC"/>
                </a:solidFill>
              </a:defRPr>
            </a:lvl1pPr>
          </a:lstStyle>
          <a:p>
            <a:pPr>
              <a:defRPr/>
            </a:pP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GB"/>
          </a:p>
        </p:txBody>
      </p:sp>
      <p:sp>
        <p:nvSpPr>
          <p:cNvPr id="4" name="Footer Placeholder 4"/>
          <p:cNvSpPr>
            <a:spLocks noGrp="1"/>
          </p:cNvSpPr>
          <p:nvPr>
            <p:ph type="ftr" sz="quarter" idx="10"/>
          </p:nvPr>
        </p:nvSpPr>
        <p:spPr/>
        <p:txBody>
          <a:bodyPr/>
          <a:lstStyle>
            <a:lvl1pPr>
              <a:defRPr/>
            </a:lvl1pPr>
          </a:lstStyle>
          <a:p>
            <a:pPr>
              <a:defRPr/>
            </a:pP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3" name="Subtitle 2"/>
          <p:cNvSpPr>
            <a:spLocks noGrp="1"/>
          </p:cNvSpPr>
          <p:nvPr>
            <p:ph type="subTitle" idx="1"/>
          </p:nvPr>
        </p:nvSpPr>
        <p:spPr>
          <a:xfrm>
            <a:off x="1524000" y="4140479"/>
            <a:ext cx="9144000" cy="1655762"/>
          </a:xfrm>
        </p:spPr>
        <p:txBody>
          <a:bodyPr/>
          <a:lstStyle>
            <a:lvl1pPr marL="0" indent="0" algn="ctr">
              <a:buNone/>
              <a:defRPr sz="2400" b="1">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a:t>Modifiez le style des sous-titres du masque</a:t>
            </a:r>
            <a:endParaRPr lang="en-US" dirty="0"/>
          </a:p>
        </p:txBody>
      </p:sp>
      <p:sp>
        <p:nvSpPr>
          <p:cNvPr id="5" name="Plassholder for tekst 4"/>
          <p:cNvSpPr>
            <a:spLocks noGrp="1"/>
          </p:cNvSpPr>
          <p:nvPr>
            <p:ph type="body" sz="quarter" idx="13"/>
          </p:nvPr>
        </p:nvSpPr>
        <p:spPr>
          <a:xfrm>
            <a:off x="2126598" y="2380173"/>
            <a:ext cx="7938804" cy="1018152"/>
          </a:xfrm>
          <a:prstGeom prst="rect">
            <a:avLst/>
          </a:prstGeom>
          <a:blipFill>
            <a:blip r:embed="rId2" cstate="prin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fr-FR"/>
              <a:t>Cliquez pour modifier les styles du texte du masque</a:t>
            </a:r>
          </a:p>
        </p:txBody>
      </p:sp>
      <p:sp>
        <p:nvSpPr>
          <p:cNvPr id="6" name="Plassholder for bunntekst 8"/>
          <p:cNvSpPr>
            <a:spLocks noGrp="1"/>
          </p:cNvSpPr>
          <p:nvPr>
            <p:ph type="ftr" sz="quarter" idx="14"/>
          </p:nvPr>
        </p:nvSpPr>
        <p:spPr/>
        <p:txBody>
          <a:bodyPr/>
          <a:lstStyle>
            <a:lvl1pPr>
              <a:defRPr>
                <a:solidFill>
                  <a:schemeClr val="bg1"/>
                </a:solidFill>
              </a:defRPr>
            </a:lvl1pPr>
          </a:lstStyle>
          <a:p>
            <a:pPr>
              <a:defRPr/>
            </a:pP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Section">
    <p:spTree>
      <p:nvGrpSpPr>
        <p:cNvPr id="1" name=""/>
        <p:cNvGrpSpPr/>
        <p:nvPr/>
      </p:nvGrpSpPr>
      <p:grpSpPr>
        <a:xfrm>
          <a:off x="0" y="0"/>
          <a:ext cx="0" cy="0"/>
          <a:chOff x="0" y="0"/>
          <a:chExt cx="0" cy="0"/>
        </a:xfrm>
      </p:grpSpPr>
      <p:sp>
        <p:nvSpPr>
          <p:cNvPr id="9" name="Plassholder for tekst 8"/>
          <p:cNvSpPr>
            <a:spLocks noGrp="1"/>
          </p:cNvSpPr>
          <p:nvPr>
            <p:ph type="body" idx="11"/>
          </p:nvPr>
        </p:nvSpPr>
        <p:spPr>
          <a:xfrm>
            <a:off x="688776" y="1971314"/>
            <a:ext cx="7305551" cy="853891"/>
          </a:xfrm>
        </p:spPr>
        <p:txBody>
          <a:bodyPr tIns="18481" anchor="b"/>
          <a:lstStyle>
            <a:lvl1pPr marL="0" indent="0">
              <a:lnSpc>
                <a:spcPct val="100000"/>
              </a:lnSpc>
              <a:buNone/>
              <a:defRPr sz="5501"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775" y="3238442"/>
            <a:ext cx="7305551" cy="1065777"/>
          </a:xfrm>
          <a:prstGeom prst="rect">
            <a:avLst/>
          </a:prstGeom>
        </p:spPr>
        <p:txBody>
          <a:bodyPr tIns="13861"/>
          <a:lstStyle>
            <a:lvl1pPr marL="0" indent="0">
              <a:lnSpc>
                <a:spcPct val="122000"/>
              </a:lnSpc>
              <a:spcBef>
                <a:spcPts val="58"/>
              </a:spcBef>
              <a:buNone/>
              <a:defRPr sz="1900">
                <a:solidFill>
                  <a:schemeClr val="bg1"/>
                </a:solidFill>
              </a:defRPr>
            </a:lvl1pPr>
          </a:lstStyle>
          <a:p>
            <a:pPr lvl="0"/>
            <a:r>
              <a:rPr lang="fr-FR"/>
              <a:t>Cliquez pour modifier les styles du texte du masque</a:t>
            </a:r>
          </a:p>
        </p:txBody>
      </p:sp>
      <p:sp>
        <p:nvSpPr>
          <p:cNvPr id="4" name="Plassholder for bunntekst 6"/>
          <p:cNvSpPr>
            <a:spLocks noGrp="1"/>
          </p:cNvSpPr>
          <p:nvPr>
            <p:ph type="ftr" sz="quarter" idx="14"/>
          </p:nvPr>
        </p:nvSpPr>
        <p:spPr/>
        <p:txBody>
          <a:bodyPr/>
          <a:lstStyle>
            <a:lvl1pPr>
              <a:defRPr>
                <a:solidFill>
                  <a:schemeClr val="bg1"/>
                </a:solidFill>
              </a:defRPr>
            </a:lvl1pPr>
          </a:lstStyle>
          <a:p>
            <a:pPr>
              <a:defRPr/>
            </a:pP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w/ Picture">
    <p:spTree>
      <p:nvGrpSpPr>
        <p:cNvPr id="1" name=""/>
        <p:cNvGrpSpPr/>
        <p:nvPr/>
      </p:nvGrpSpPr>
      <p:grpSpPr>
        <a:xfrm>
          <a:off x="0" y="0"/>
          <a:ext cx="0" cy="0"/>
          <a:chOff x="0" y="0"/>
          <a:chExt cx="0" cy="0"/>
        </a:xfrm>
      </p:grpSpPr>
      <p:sp>
        <p:nvSpPr>
          <p:cNvPr id="6"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9" name="Plassholder for tekst 8"/>
          <p:cNvSpPr>
            <a:spLocks noGrp="1"/>
          </p:cNvSpPr>
          <p:nvPr>
            <p:ph type="body" idx="11"/>
          </p:nvPr>
        </p:nvSpPr>
        <p:spPr>
          <a:xfrm>
            <a:off x="688776" y="1971314"/>
            <a:ext cx="7305551" cy="853891"/>
          </a:xfrm>
        </p:spPr>
        <p:txBody>
          <a:bodyPr tIns="18481" anchor="b"/>
          <a:lstStyle>
            <a:lvl1pPr marL="0" indent="0">
              <a:lnSpc>
                <a:spcPct val="100000"/>
              </a:lnSpc>
              <a:buNone/>
              <a:defRPr sz="5501"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775" y="3238442"/>
            <a:ext cx="7305551" cy="1065777"/>
          </a:xfrm>
          <a:prstGeom prst="rect">
            <a:avLst/>
          </a:prstGeom>
        </p:spPr>
        <p:txBody>
          <a:bodyPr tIns="13861"/>
          <a:lstStyle>
            <a:lvl1pPr marL="0" indent="0">
              <a:lnSpc>
                <a:spcPct val="122000"/>
              </a:lnSpc>
              <a:spcBef>
                <a:spcPts val="58"/>
              </a:spcBef>
              <a:buNone/>
              <a:defRPr sz="1900">
                <a:solidFill>
                  <a:schemeClr val="bg1"/>
                </a:solidFill>
              </a:defRPr>
            </a:lvl1pPr>
          </a:lstStyle>
          <a:p>
            <a:pPr lvl="0"/>
            <a:r>
              <a:rPr lang="fr-FR"/>
              <a:t>Cliquez pour modifier les styles du texte du masque</a:t>
            </a:r>
          </a:p>
        </p:txBody>
      </p:sp>
      <p:sp>
        <p:nvSpPr>
          <p:cNvPr id="5" name="Plassholder for bunntekst 6"/>
          <p:cNvSpPr>
            <a:spLocks noGrp="1"/>
          </p:cNvSpPr>
          <p:nvPr>
            <p:ph type="ftr" sz="quarter" idx="14"/>
          </p:nvPr>
        </p:nvSpPr>
        <p:spPr/>
        <p:txBody>
          <a:bodyPr/>
          <a:lstStyle>
            <a:lvl1pPr>
              <a:defRPr>
                <a:solidFill>
                  <a:schemeClr val="bg1"/>
                </a:solidFill>
              </a:defRPr>
            </a:lvl1pPr>
          </a:lstStyle>
          <a:p>
            <a:pP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6" name="object 2"/>
          <p:cNvSpPr/>
          <p:nvPr/>
        </p:nvSpPr>
        <p:spPr>
          <a:xfrm>
            <a:off x="7951788" y="0"/>
            <a:ext cx="424021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cs typeface="+mn-cs"/>
            </a:endParaRPr>
          </a:p>
        </p:txBody>
      </p:sp>
      <p:sp>
        <p:nvSpPr>
          <p:cNvPr id="2" name="Title 1"/>
          <p:cNvSpPr>
            <a:spLocks noGrp="1"/>
          </p:cNvSpPr>
          <p:nvPr>
            <p:ph type="title"/>
          </p:nvPr>
        </p:nvSpPr>
        <p:spPr>
          <a:xfrm>
            <a:off x="689490" y="894704"/>
            <a:ext cx="62020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7" name="Plassholder for bunntekst 6"/>
          <p:cNvSpPr>
            <a:spLocks noGrp="1"/>
          </p:cNvSpPr>
          <p:nvPr>
            <p:ph type="ftr" sz="quarter" idx="14"/>
          </p:nvPr>
        </p:nvSpPr>
        <p:spPr/>
        <p:txBody>
          <a:bodyPr/>
          <a:lstStyle>
            <a:lvl1pPr>
              <a:defRPr/>
            </a:lvl1pPr>
          </a:lstStyle>
          <a:p>
            <a:pPr>
              <a:defRPr/>
            </a:pP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p:cNvSpPr>
            <a:spLocks noGrp="1"/>
          </p:cNvSpPr>
          <p:nvPr>
            <p:ph type="pic" sz="quarter" idx="14"/>
          </p:nvPr>
        </p:nvSpPr>
        <p:spPr>
          <a:xfrm>
            <a:off x="7952880" y="0"/>
            <a:ext cx="423912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rtlCol="0">
            <a:noAutofit/>
          </a:bodyPr>
          <a:lstStyle>
            <a:lvl1pPr marL="0" indent="0" algn="r">
              <a:buNone/>
              <a:defRPr/>
            </a:lvl1pPr>
          </a:lstStyle>
          <a:p>
            <a:pPr lvl="0"/>
            <a:r>
              <a:rPr lang="fr-FR" noProof="0"/>
              <a:t>Cliquez sur l'icône pour ajouter une image</a:t>
            </a:r>
            <a:endParaRPr lang="nb-NO" noProof="0" dirty="0"/>
          </a:p>
        </p:txBody>
      </p:sp>
      <p:sp>
        <p:nvSpPr>
          <p:cNvPr id="2" name="Title 1"/>
          <p:cNvSpPr>
            <a:spLocks noGrp="1"/>
          </p:cNvSpPr>
          <p:nvPr>
            <p:ph type="title"/>
          </p:nvPr>
        </p:nvSpPr>
        <p:spPr>
          <a:xfrm>
            <a:off x="689490" y="894704"/>
            <a:ext cx="62020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7" name="Footer Placeholder 4"/>
          <p:cNvSpPr>
            <a:spLocks noGrp="1"/>
          </p:cNvSpPr>
          <p:nvPr>
            <p:ph type="ftr" sz="quarter" idx="15"/>
          </p:nvPr>
        </p:nvSpPr>
        <p:spPr/>
        <p:txBody>
          <a:bodyPr/>
          <a:lstStyle>
            <a:lvl1pPr>
              <a:defRPr/>
            </a:lvl1pPr>
          </a:lstStyle>
          <a:p>
            <a:pPr>
              <a:defRPr/>
            </a:pP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7" name="object 2"/>
          <p:cNvSpPr/>
          <p:nvPr/>
        </p:nvSpPr>
        <p:spPr>
          <a:xfrm>
            <a:off x="7951788" y="0"/>
            <a:ext cx="424021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cs typeface="+mn-cs"/>
            </a:endParaRPr>
          </a:p>
        </p:txBody>
      </p:sp>
      <p:sp>
        <p:nvSpPr>
          <p:cNvPr id="2" name="Title 1"/>
          <p:cNvSpPr>
            <a:spLocks noGrp="1"/>
          </p:cNvSpPr>
          <p:nvPr>
            <p:ph type="title"/>
          </p:nvPr>
        </p:nvSpPr>
        <p:spPr>
          <a:xfrm>
            <a:off x="689490" y="894704"/>
            <a:ext cx="6202001" cy="1325563"/>
          </a:xfrm>
        </p:spPr>
        <p:txBody>
          <a:bodyPr/>
          <a:lstStyle/>
          <a:p>
            <a:r>
              <a:rPr lang="fr-FR" noProof="0"/>
              <a:t>Modifiez le style du titre</a:t>
            </a:r>
            <a:endParaRPr lang="en-GB" noProof="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3" name="Plassholder for tekst 2"/>
          <p:cNvSpPr>
            <a:spLocks noGrp="1"/>
          </p:cNvSpPr>
          <p:nvPr>
            <p:ph type="body" sz="quarter" idx="14"/>
          </p:nvPr>
        </p:nvSpPr>
        <p:spPr>
          <a:xfrm>
            <a:off x="8158060" y="2469154"/>
            <a:ext cx="3171437" cy="2084479"/>
          </a:xfrm>
          <a:prstGeom prst="rect">
            <a:avLst/>
          </a:prstGeom>
        </p:spPr>
        <p:txBody>
          <a:bodyPr tIns="14631" anchor="ctr"/>
          <a:lstStyle>
            <a:lvl1pPr marL="0" indent="0" algn="l">
              <a:lnSpc>
                <a:spcPct val="106000"/>
              </a:lnSpc>
              <a:spcBef>
                <a:spcPts val="58"/>
              </a:spcBef>
              <a:buNone/>
              <a:defRPr sz="2551">
                <a:solidFill>
                  <a:srgbClr val="8FB6BC"/>
                </a:solidFill>
                <a:latin typeface="+mj-lt"/>
              </a:defRPr>
            </a:lvl1pPr>
          </a:lstStyle>
          <a:p>
            <a:pPr lvl="0"/>
            <a:r>
              <a:rPr lang="fr-FR" noProof="0"/>
              <a:t>Cliquez pour modifier les styles du texte du masque</a:t>
            </a:r>
          </a:p>
        </p:txBody>
      </p:sp>
      <p:sp>
        <p:nvSpPr>
          <p:cNvPr id="8" name="Plassholder for bunntekst 6"/>
          <p:cNvSpPr>
            <a:spLocks noGrp="1"/>
          </p:cNvSpPr>
          <p:nvPr>
            <p:ph type="ftr" sz="quarter" idx="15"/>
          </p:nvPr>
        </p:nvSpPr>
        <p:spPr/>
        <p:txBody>
          <a:bodyPr/>
          <a:lstStyle>
            <a:lvl1pPr>
              <a:defRPr/>
            </a:lvl1pPr>
          </a:lstStyle>
          <a:p>
            <a:pPr>
              <a:defRPr/>
            </a:pP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green">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409" y="2411115"/>
            <a:ext cx="8673181" cy="1770267"/>
          </a:xfrm>
        </p:spPr>
        <p:txBody>
          <a:bodyPr anchor="ctr" anchorCtr="1"/>
          <a:lstStyle>
            <a:lvl1pPr marL="0" indent="0" algn="ctr">
              <a:lnSpc>
                <a:spcPts val="6351"/>
              </a:lnSpc>
              <a:buNone/>
              <a:defRPr sz="5151">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7938" y="4855773"/>
            <a:ext cx="2784680" cy="199846"/>
          </a:xfrm>
          <a:prstGeom prst="rect">
            <a:avLst/>
          </a:prstGeom>
        </p:spPr>
        <p:txBody>
          <a:bodyPr tIns="16941"/>
          <a:lstStyle>
            <a:lvl1pPr marL="0" indent="0">
              <a:buNone/>
              <a:defRPr sz="1250">
                <a:solidFill>
                  <a:srgbClr val="EBF7F3"/>
                </a:solidFill>
              </a:defRPr>
            </a:lvl1pPr>
          </a:lstStyle>
          <a:p>
            <a:pPr lvl="0"/>
            <a:r>
              <a:rPr lang="fr-FR"/>
              <a:t>Cliquez pour modifier les styles du texte du masque</a:t>
            </a:r>
          </a:p>
        </p:txBody>
      </p:sp>
      <p:sp>
        <p:nvSpPr>
          <p:cNvPr id="4" name="Plassholder for bunntekst 4"/>
          <p:cNvSpPr>
            <a:spLocks noGrp="1"/>
          </p:cNvSpPr>
          <p:nvPr>
            <p:ph type="ftr" sz="quarter" idx="13"/>
          </p:nvPr>
        </p:nvSpPr>
        <p:spPr/>
        <p:txBody>
          <a:bodyPr/>
          <a:lstStyle>
            <a:lvl1pPr>
              <a:defRPr>
                <a:solidFill>
                  <a:srgbClr val="EBF7F3"/>
                </a:solidFill>
              </a:defRPr>
            </a:lvl1pPr>
          </a:lstStyle>
          <a:p>
            <a:pPr>
              <a:defRPr/>
            </a:pP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ation pink">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409" y="2411115"/>
            <a:ext cx="8673181" cy="1770267"/>
          </a:xfrm>
        </p:spPr>
        <p:txBody>
          <a:bodyPr anchor="ctr" anchorCtr="1"/>
          <a:lstStyle>
            <a:lvl1pPr marL="0" indent="0" algn="ctr">
              <a:lnSpc>
                <a:spcPts val="6351"/>
              </a:lnSpc>
              <a:buNone/>
              <a:defRPr sz="5151">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7938" y="4855773"/>
            <a:ext cx="2784680" cy="199846"/>
          </a:xfrm>
          <a:prstGeom prst="rect">
            <a:avLst/>
          </a:prstGeom>
        </p:spPr>
        <p:txBody>
          <a:bodyPr tIns="16941"/>
          <a:lstStyle>
            <a:lvl1pPr marL="0" indent="0">
              <a:buNone/>
              <a:defRPr sz="1250">
                <a:solidFill>
                  <a:srgbClr val="EBF7F3"/>
                </a:solidFill>
              </a:defRPr>
            </a:lvl1pPr>
          </a:lstStyle>
          <a:p>
            <a:pPr lvl="0"/>
            <a:r>
              <a:rPr lang="fr-FR"/>
              <a:t>Cliquez pour modifier les styles du texte du masque</a:t>
            </a:r>
          </a:p>
        </p:txBody>
      </p:sp>
      <p:sp>
        <p:nvSpPr>
          <p:cNvPr id="4" name="Plassholder for bunntekst 4"/>
          <p:cNvSpPr>
            <a:spLocks noGrp="1"/>
          </p:cNvSpPr>
          <p:nvPr>
            <p:ph type="ftr" sz="quarter" idx="13"/>
          </p:nvPr>
        </p:nvSpPr>
        <p:spPr/>
        <p:txBody>
          <a:bodyPr/>
          <a:lstStyle>
            <a:lvl1pPr>
              <a:defRPr>
                <a:solidFill>
                  <a:srgbClr val="EBF7F3"/>
                </a:solidFill>
              </a:defRPr>
            </a:lvl1pPr>
          </a:lstStyle>
          <a:p>
            <a:pPr>
              <a:defRPr/>
            </a:pP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88975" y="895350"/>
            <a:ext cx="10515600" cy="1325563"/>
          </a:xfrm>
          <a:prstGeom prst="rect">
            <a:avLst/>
          </a:prstGeom>
          <a:noFill/>
          <a:ln w="9525">
            <a:noFill/>
            <a:miter lim="800000"/>
            <a:headEnd/>
            <a:tailEnd/>
          </a:ln>
        </p:spPr>
        <p:txBody>
          <a:bodyPr vert="horz" wrap="square" lIns="0" tIns="100800" rIns="0" bIns="0" numCol="1" anchor="t" anchorCtr="0" compatLnSpc="1">
            <a:prstTxWarp prst="textNoShape">
              <a:avLst/>
            </a:prstTxWarp>
          </a:bodyPr>
          <a:lstStyle/>
          <a:p>
            <a:pPr lvl="0"/>
            <a:endParaRPr lang="fr-FR" altLang="fr-FR"/>
          </a:p>
        </p:txBody>
      </p:sp>
      <p:sp>
        <p:nvSpPr>
          <p:cNvPr id="1027" name="Text Placeholder 2"/>
          <p:cNvSpPr>
            <a:spLocks noGrp="1" noChangeArrowheads="1"/>
          </p:cNvSpPr>
          <p:nvPr>
            <p:ph type="body" idx="1"/>
          </p:nvPr>
        </p:nvSpPr>
        <p:spPr bwMode="auto">
          <a:xfrm>
            <a:off x="688975" y="3243263"/>
            <a:ext cx="10515600" cy="2138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fr-FR"/>
              <a:t>Rediger tekststiler i malen</a:t>
            </a:r>
          </a:p>
          <a:p>
            <a:pPr lvl="1"/>
            <a:r>
              <a:rPr lang="en-GB" altLang="fr-FR"/>
              <a:t>Andre nivå</a:t>
            </a:r>
          </a:p>
          <a:p>
            <a:pPr lvl="2"/>
            <a:r>
              <a:rPr lang="en-GB" altLang="fr-FR"/>
              <a:t>Tredje nivå</a:t>
            </a:r>
          </a:p>
          <a:p>
            <a:pPr lvl="3"/>
            <a:r>
              <a:rPr lang="en-GB" altLang="fr-FR"/>
              <a:t>Fjerde nivå</a:t>
            </a:r>
          </a:p>
          <a:p>
            <a:pPr lvl="4"/>
            <a:r>
              <a:rPr lang="en-GB" altLang="fr-FR"/>
              <a:t>Femte nivå</a:t>
            </a:r>
          </a:p>
        </p:txBody>
      </p:sp>
      <p:sp>
        <p:nvSpPr>
          <p:cNvPr id="5" name="Footer Placeholder 4"/>
          <p:cNvSpPr>
            <a:spLocks noGrp="1"/>
          </p:cNvSpPr>
          <p:nvPr>
            <p:ph type="ftr" sz="quarter" idx="3"/>
          </p:nvPr>
        </p:nvSpPr>
        <p:spPr>
          <a:xfrm>
            <a:off x="3205163" y="285750"/>
            <a:ext cx="5781675" cy="149225"/>
          </a:xfrm>
          <a:prstGeom prst="rect">
            <a:avLst/>
          </a:prstGeom>
        </p:spPr>
        <p:txBody>
          <a:bodyPr vert="horz" wrap="square" lIns="0" tIns="18000" rIns="0" bIns="0" rtlCol="0" anchor="t" anchorCtr="0">
            <a:spAutoFit/>
          </a:bodyPr>
          <a:lstStyle>
            <a:lvl1pPr algn="ctr" eaLnBrk="1" fontAlgn="auto" hangingPunct="1">
              <a:spcBef>
                <a:spcPts val="0"/>
              </a:spcBef>
              <a:spcAft>
                <a:spcPts val="0"/>
              </a:spcAft>
              <a:defRPr sz="850" spc="5" baseline="0">
                <a:solidFill>
                  <a:srgbClr val="9B9B9B"/>
                </a:solidFill>
                <a:latin typeface="+mn-lt"/>
                <a:cs typeface="+mn-cs"/>
              </a:defRPr>
            </a:lvl1pPr>
          </a:lstStyle>
          <a:p>
            <a:pPr>
              <a:defRPr/>
            </a:pPr>
            <a:endParaRPr lang="fr-FR"/>
          </a:p>
        </p:txBody>
      </p:sp>
    </p:spTree>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45" r:id="rId6"/>
    <p:sldLayoutId id="2147484453" r:id="rId7"/>
    <p:sldLayoutId id="2147484454" r:id="rId8"/>
    <p:sldLayoutId id="2147484455" r:id="rId9"/>
    <p:sldLayoutId id="2147484456" r:id="rId10"/>
    <p:sldLayoutId id="2147484457" r:id="rId11"/>
    <p:sldLayoutId id="2147484458" r:id="rId12"/>
    <p:sldLayoutId id="2147484446" r:id="rId13"/>
    <p:sldLayoutId id="2147484447" r:id="rId14"/>
  </p:sldLayoutIdLst>
  <p:txStyles>
    <p:titleStyle>
      <a:lvl1pPr algn="l" rtl="0" eaLnBrk="0" fontAlgn="base" hangingPunct="0">
        <a:lnSpc>
          <a:spcPts val="5250"/>
        </a:lnSpc>
        <a:spcBef>
          <a:spcPct val="0"/>
        </a:spcBef>
        <a:spcAft>
          <a:spcPct val="0"/>
        </a:spcAft>
        <a:defRPr sz="4500" b="1" kern="1200">
          <a:solidFill>
            <a:srgbClr val="00707C"/>
          </a:solidFill>
          <a:latin typeface="+mj-lt"/>
          <a:ea typeface="+mj-ea"/>
          <a:cs typeface="+mj-cs"/>
        </a:defRPr>
      </a:lvl1pPr>
      <a:lvl2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2pPr>
      <a:lvl3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3pPr>
      <a:lvl4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4pPr>
      <a:lvl5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5pPr>
      <a:lvl6pPr marL="457200" algn="l" rtl="0" fontAlgn="base">
        <a:lnSpc>
          <a:spcPts val="5250"/>
        </a:lnSpc>
        <a:spcBef>
          <a:spcPct val="0"/>
        </a:spcBef>
        <a:spcAft>
          <a:spcPct val="0"/>
        </a:spcAft>
        <a:defRPr sz="4500" b="1">
          <a:solidFill>
            <a:srgbClr val="00707C"/>
          </a:solidFill>
          <a:latin typeface="Georgia" panose="02040502050405020303" pitchFamily="18" charset="0"/>
        </a:defRPr>
      </a:lvl6pPr>
      <a:lvl7pPr marL="914400" algn="l" rtl="0" fontAlgn="base">
        <a:lnSpc>
          <a:spcPts val="5250"/>
        </a:lnSpc>
        <a:spcBef>
          <a:spcPct val="0"/>
        </a:spcBef>
        <a:spcAft>
          <a:spcPct val="0"/>
        </a:spcAft>
        <a:defRPr sz="4500" b="1">
          <a:solidFill>
            <a:srgbClr val="00707C"/>
          </a:solidFill>
          <a:latin typeface="Georgia" panose="02040502050405020303" pitchFamily="18" charset="0"/>
        </a:defRPr>
      </a:lvl7pPr>
      <a:lvl8pPr marL="1371600" algn="l" rtl="0" fontAlgn="base">
        <a:lnSpc>
          <a:spcPts val="5250"/>
        </a:lnSpc>
        <a:spcBef>
          <a:spcPct val="0"/>
        </a:spcBef>
        <a:spcAft>
          <a:spcPct val="0"/>
        </a:spcAft>
        <a:defRPr sz="4500" b="1">
          <a:solidFill>
            <a:srgbClr val="00707C"/>
          </a:solidFill>
          <a:latin typeface="Georgia" panose="02040502050405020303" pitchFamily="18" charset="0"/>
        </a:defRPr>
      </a:lvl8pPr>
      <a:lvl9pPr marL="1828800" algn="l" rtl="0" fontAlgn="base">
        <a:lnSpc>
          <a:spcPts val="5250"/>
        </a:lnSpc>
        <a:spcBef>
          <a:spcPct val="0"/>
        </a:spcBef>
        <a:spcAft>
          <a:spcPct val="0"/>
        </a:spcAft>
        <a:defRPr sz="4500" b="1">
          <a:solidFill>
            <a:srgbClr val="00707C"/>
          </a:solidFill>
          <a:latin typeface="Georgia" panose="02040502050405020303" pitchFamily="18" charset="0"/>
        </a:defRPr>
      </a:lvl9pPr>
    </p:titleStyle>
    <p:bodyStyle>
      <a:lvl1pPr marL="107950" indent="-107950" algn="l" rtl="0" eaLnBrk="0" fontAlgn="base" hangingPunct="0">
        <a:lnSpc>
          <a:spcPct val="118000"/>
        </a:lnSpc>
        <a:spcBef>
          <a:spcPts val="300"/>
        </a:spcBef>
        <a:spcAft>
          <a:spcPct val="0"/>
        </a:spcAft>
        <a:buFont typeface="Arial" charset="0"/>
        <a:buChar char="•"/>
        <a:defRPr sz="1200" kern="1200">
          <a:solidFill>
            <a:schemeClr val="tx1"/>
          </a:solidFill>
          <a:latin typeface="+mn-lt"/>
          <a:ea typeface="+mn-ea"/>
          <a:cs typeface="+mn-cs"/>
        </a:defRPr>
      </a:lvl1pPr>
      <a:lvl2pPr marL="685800" indent="-125413" algn="l" rtl="0" eaLnBrk="0" fontAlgn="base" hangingPunct="0">
        <a:lnSpc>
          <a:spcPct val="118000"/>
        </a:lnSpc>
        <a:spcBef>
          <a:spcPts val="500"/>
        </a:spcBef>
        <a:spcAft>
          <a:spcPct val="0"/>
        </a:spcAft>
        <a:buFont typeface="Arial" charset="0"/>
        <a:buChar char="•"/>
        <a:defRPr sz="1000" kern="1200">
          <a:solidFill>
            <a:schemeClr val="tx1"/>
          </a:solidFill>
          <a:latin typeface="+mn-lt"/>
          <a:ea typeface="+mn-ea"/>
          <a:cs typeface="+mn-cs"/>
        </a:defRPr>
      </a:lvl2pPr>
      <a:lvl3pPr marL="1143000" indent="-125413" algn="l" rtl="0" eaLnBrk="0" fontAlgn="base" hangingPunct="0">
        <a:lnSpc>
          <a:spcPct val="118000"/>
        </a:lnSpc>
        <a:spcBef>
          <a:spcPts val="500"/>
        </a:spcBef>
        <a:spcAft>
          <a:spcPct val="0"/>
        </a:spcAft>
        <a:buFont typeface="Arial" charset="0"/>
        <a:buChar char="•"/>
        <a:defRPr sz="1000" kern="1200">
          <a:solidFill>
            <a:schemeClr val="tx1"/>
          </a:solidFill>
          <a:latin typeface="+mn-lt"/>
          <a:ea typeface="+mn-ea"/>
          <a:cs typeface="+mn-cs"/>
        </a:defRPr>
      </a:lvl3pPr>
      <a:lvl4pPr marL="1600200" indent="-125413" algn="l" rtl="0" eaLnBrk="0" fontAlgn="base" hangingPunct="0">
        <a:lnSpc>
          <a:spcPct val="118000"/>
        </a:lnSpc>
        <a:spcBef>
          <a:spcPts val="500"/>
        </a:spcBef>
        <a:spcAft>
          <a:spcPct val="0"/>
        </a:spcAft>
        <a:buFont typeface="Arial" charset="0"/>
        <a:buChar char="•"/>
        <a:defRPr sz="1000" kern="1200">
          <a:solidFill>
            <a:schemeClr val="tx1"/>
          </a:solidFill>
          <a:latin typeface="+mn-lt"/>
          <a:ea typeface="+mn-ea"/>
          <a:cs typeface="+mn-cs"/>
        </a:defRPr>
      </a:lvl4pPr>
      <a:lvl5pPr marL="2057400" indent="-125413" algn="l" rtl="0" eaLnBrk="0" fontAlgn="base" hangingPunct="0">
        <a:lnSpc>
          <a:spcPct val="118000"/>
        </a:lnSpc>
        <a:spcBef>
          <a:spcPts val="500"/>
        </a:spcBef>
        <a:spcAft>
          <a:spcPct val="0"/>
        </a:spcAft>
        <a:buFont typeface="Arial"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 Target="slide2.xml"/><Relationship Id="rId7" Type="http://schemas.openxmlformats.org/officeDocument/2006/relationships/diagramQuickStyle" Target="../diagrams/quickStyle1.xml"/><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notesSlide" Target="../notesSlides/notesSlide5.xml"/><Relationship Id="rId7" Type="http://schemas.openxmlformats.org/officeDocument/2006/relationships/image" Target="../media/image48.png"/><Relationship Id="rId2" Type="http://schemas.openxmlformats.org/officeDocument/2006/relationships/slideLayout" Target="../slideLayouts/slideLayout3.xml"/><Relationship Id="rId1" Type="http://schemas.openxmlformats.org/officeDocument/2006/relationships/themeOverride" Target="../theme/themeOverride2.xml"/><Relationship Id="rId6" Type="http://schemas.openxmlformats.org/officeDocument/2006/relationships/image" Target="../media/image47.jpeg"/><Relationship Id="rId5" Type="http://schemas.openxmlformats.org/officeDocument/2006/relationships/image" Target="../media/image4.png"/><Relationship Id="rId4" Type="http://schemas.openxmlformats.org/officeDocument/2006/relationships/slide" Target="slide2.xml"/><Relationship Id="rId9" Type="http://schemas.openxmlformats.org/officeDocument/2006/relationships/image" Target="../media/image50.jpe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6.xml"/><Relationship Id="rId7" Type="http://schemas.openxmlformats.org/officeDocument/2006/relationships/image" Target="../media/image52.jpeg"/><Relationship Id="rId2" Type="http://schemas.openxmlformats.org/officeDocument/2006/relationships/slideLayout" Target="../slideLayouts/slideLayout3.xml"/><Relationship Id="rId1" Type="http://schemas.openxmlformats.org/officeDocument/2006/relationships/themeOverride" Target="../theme/themeOverride3.xml"/><Relationship Id="rId6" Type="http://schemas.openxmlformats.org/officeDocument/2006/relationships/image" Target="../media/image51.jpeg"/><Relationship Id="rId5" Type="http://schemas.openxmlformats.org/officeDocument/2006/relationships/image" Target="../media/image4.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 Target="slide2.xml"/><Relationship Id="rId7" Type="http://schemas.openxmlformats.org/officeDocument/2006/relationships/diagramQuickStyle" Target="../diagrams/quickStyle2.xml"/><Relationship Id="rId2" Type="http://schemas.openxmlformats.org/officeDocument/2006/relationships/slideLayout" Target="../slideLayouts/slideLayout3.xml"/><Relationship Id="rId1" Type="http://schemas.openxmlformats.org/officeDocument/2006/relationships/themeOverride" Target="../theme/themeOverride4.xml"/><Relationship Id="rId6" Type="http://schemas.openxmlformats.org/officeDocument/2006/relationships/diagramLayout" Target="../diagrams/layout2.xml"/><Relationship Id="rId11" Type="http://schemas.openxmlformats.org/officeDocument/2006/relationships/image" Target="../media/image55.jpeg"/><Relationship Id="rId5" Type="http://schemas.openxmlformats.org/officeDocument/2006/relationships/diagramData" Target="../diagrams/data2.xml"/><Relationship Id="rId10" Type="http://schemas.openxmlformats.org/officeDocument/2006/relationships/image" Target="../media/image54.jpeg"/><Relationship Id="rId4" Type="http://schemas.openxmlformats.org/officeDocument/2006/relationships/image" Target="../media/image4.pn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slide" Target="slide2.xml"/><Relationship Id="rId7" Type="http://schemas.openxmlformats.org/officeDocument/2006/relationships/image" Target="../media/image58.png"/><Relationship Id="rId2" Type="http://schemas.openxmlformats.org/officeDocument/2006/relationships/slideLayout" Target="../slideLayouts/slideLayout3.xml"/><Relationship Id="rId1" Type="http://schemas.openxmlformats.org/officeDocument/2006/relationships/themeOverride" Target="../theme/themeOverride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4.png"/><Relationship Id="rId9" Type="http://schemas.openxmlformats.org/officeDocument/2006/relationships/image" Target="../media/image60.jpe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notesSlide" Target="../notesSlides/notesSlide7.xml"/><Relationship Id="rId7" Type="http://schemas.openxmlformats.org/officeDocument/2006/relationships/diagramLayout" Target="../diagrams/layout3.xml"/><Relationship Id="rId2" Type="http://schemas.openxmlformats.org/officeDocument/2006/relationships/slideLayout" Target="../slideLayouts/slideLayout3.xml"/><Relationship Id="rId1" Type="http://schemas.openxmlformats.org/officeDocument/2006/relationships/themeOverride" Target="../theme/themeOverride6.xml"/><Relationship Id="rId6" Type="http://schemas.openxmlformats.org/officeDocument/2006/relationships/diagramData" Target="../diagrams/data3.xml"/><Relationship Id="rId5" Type="http://schemas.openxmlformats.org/officeDocument/2006/relationships/image" Target="../media/image4.png"/><Relationship Id="rId10" Type="http://schemas.microsoft.com/office/2007/relationships/diagramDrawing" Target="../diagrams/drawing3.xml"/><Relationship Id="rId4" Type="http://schemas.openxmlformats.org/officeDocument/2006/relationships/slide" Target="slide2.xml"/><Relationship Id="rId9" Type="http://schemas.openxmlformats.org/officeDocument/2006/relationships/diagramColors" Target="../diagrams/colors3.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notesSlide" Target="../notesSlides/notesSlide8.xml"/><Relationship Id="rId7" Type="http://schemas.openxmlformats.org/officeDocument/2006/relationships/diagramLayout" Target="../diagrams/layout4.xml"/><Relationship Id="rId2" Type="http://schemas.openxmlformats.org/officeDocument/2006/relationships/slideLayout" Target="../slideLayouts/slideLayout3.xml"/><Relationship Id="rId1" Type="http://schemas.openxmlformats.org/officeDocument/2006/relationships/themeOverride" Target="../theme/themeOverride7.xml"/><Relationship Id="rId6" Type="http://schemas.openxmlformats.org/officeDocument/2006/relationships/diagramData" Target="../diagrams/data4.xml"/><Relationship Id="rId5" Type="http://schemas.openxmlformats.org/officeDocument/2006/relationships/image" Target="../media/image4.png"/><Relationship Id="rId10" Type="http://schemas.microsoft.com/office/2007/relationships/diagramDrawing" Target="../diagrams/drawing4.xml"/><Relationship Id="rId4" Type="http://schemas.openxmlformats.org/officeDocument/2006/relationships/slide" Target="slide2.xml"/><Relationship Id="rId9" Type="http://schemas.openxmlformats.org/officeDocument/2006/relationships/diagramColors" Target="../diagrams/colors4.xml"/></Relationships>
</file>

<file path=ppt/slides/_rels/slide17.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diagramLayout" Target="../diagrams/layout5.xml"/><Relationship Id="rId3" Type="http://schemas.openxmlformats.org/officeDocument/2006/relationships/slide" Target="slide2.xml"/><Relationship Id="rId7" Type="http://schemas.openxmlformats.org/officeDocument/2006/relationships/image" Target="../media/image63.jpeg"/><Relationship Id="rId12" Type="http://schemas.openxmlformats.org/officeDocument/2006/relationships/diagramData" Target="../diagrams/data5.xml"/><Relationship Id="rId2" Type="http://schemas.openxmlformats.org/officeDocument/2006/relationships/notesSlide" Target="../notesSlides/notesSlide9.xml"/><Relationship Id="rId16" Type="http://schemas.microsoft.com/office/2007/relationships/diagramDrawing" Target="../diagrams/drawing5.xml"/><Relationship Id="rId1" Type="http://schemas.openxmlformats.org/officeDocument/2006/relationships/slideLayout" Target="../slideLayouts/slideLayout3.xml"/><Relationship Id="rId6" Type="http://schemas.openxmlformats.org/officeDocument/2006/relationships/image" Target="../media/image62.jpe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diagramColors" Target="../diagrams/colors5.xml"/><Relationship Id="rId10" Type="http://schemas.openxmlformats.org/officeDocument/2006/relationships/image" Target="../media/image66.jpeg"/><Relationship Id="rId4" Type="http://schemas.openxmlformats.org/officeDocument/2006/relationships/image" Target="../media/image4.png"/><Relationship Id="rId9" Type="http://schemas.openxmlformats.org/officeDocument/2006/relationships/image" Target="../media/image65.png"/><Relationship Id="rId1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3.xml"/><Relationship Id="rId3" Type="http://schemas.openxmlformats.org/officeDocument/2006/relationships/slide" Target="slide1.xml"/><Relationship Id="rId7" Type="http://schemas.openxmlformats.org/officeDocument/2006/relationships/slide" Target="slide7.xml"/><Relationship Id="rId12"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slide" Target="slide9.xml"/><Relationship Id="rId11" Type="http://schemas.openxmlformats.org/officeDocument/2006/relationships/slide" Target="slide16.xml"/><Relationship Id="rId5" Type="http://schemas.openxmlformats.org/officeDocument/2006/relationships/slide" Target="slide8.xml"/><Relationship Id="rId15" Type="http://schemas.openxmlformats.org/officeDocument/2006/relationships/slide" Target="slide10.xml"/><Relationship Id="rId10" Type="http://schemas.openxmlformats.org/officeDocument/2006/relationships/slide" Target="slide6.xml"/><Relationship Id="rId4" Type="http://schemas.openxmlformats.org/officeDocument/2006/relationships/image" Target="../media/image4.png"/><Relationship Id="rId9" Type="http://schemas.openxmlformats.org/officeDocument/2006/relationships/slide" Target="slide5.xml"/><Relationship Id="rId14" Type="http://schemas.openxmlformats.org/officeDocument/2006/relationships/slide" Target="slide1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 Target="slide2.xml"/><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slide" Target="slide4.xml"/><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 Target="slide2.xml"/><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4.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slide" Target="slide2.xml"/><Relationship Id="rId7"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e 3" descr="Barre de navigation"/>
          <p:cNvGrpSpPr>
            <a:grpSpLocks/>
          </p:cNvGrpSpPr>
          <p:nvPr/>
        </p:nvGrpSpPr>
        <p:grpSpPr bwMode="auto">
          <a:xfrm>
            <a:off x="-41275" y="6016625"/>
            <a:ext cx="12276138" cy="887413"/>
            <a:chOff x="-41565" y="6016088"/>
            <a:chExt cx="12276859" cy="888671"/>
          </a:xfrm>
        </p:grpSpPr>
        <p:sp>
          <p:nvSpPr>
            <p:cNvPr id="14343" name="ZoneTexte 4"/>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14344" name="ZoneTexte 5"/>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7" name="Rectangle 6"/>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 name="Bouton d’action : vide 7">
              <a:hlinkClick r:id="" action="ppaction://hlinkshowjump?jump=endshow" highlightClick="1"/>
            </p:cNvPr>
            <p:cNvSpPr/>
            <p:nvPr/>
          </p:nvSpPr>
          <p:spPr>
            <a:xfrm>
              <a:off x="5713461" y="6154397"/>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sp>
          <p:nvSpPr>
            <p:cNvPr id="14347" name="ZoneTexte 8"/>
            <p:cNvSpPr txBox="1">
              <a:spLocks noChangeArrowheads="1"/>
            </p:cNvSpPr>
            <p:nvPr/>
          </p:nvSpPr>
          <p:spPr bwMode="auto">
            <a:xfrm>
              <a:off x="6019759" y="6155069"/>
              <a:ext cx="2635845" cy="276999"/>
            </a:xfrm>
            <a:prstGeom prst="rect">
              <a:avLst/>
            </a:prstGeom>
            <a:noFill/>
            <a:ln w="9525">
              <a:noFill/>
              <a:miter lim="800000"/>
              <a:headEnd/>
              <a:tailEnd/>
            </a:ln>
          </p:spPr>
          <p:txBody>
            <a:bodyPr>
              <a:spAutoFit/>
            </a:bodyPr>
            <a:lstStyle/>
            <a:p>
              <a:pPr eaLnBrk="1" hangingPunct="1"/>
              <a:r>
                <a:rPr lang="el-GR" altLang="fr-FR" sz="1200" dirty="0">
                  <a:solidFill>
                    <a:schemeClr val="bg1"/>
                  </a:solidFill>
                </a:rPr>
                <a:t>Κλείσιμο</a:t>
              </a:r>
              <a:endParaRPr lang="fr-FR" altLang="fr-FR" sz="1200" dirty="0">
                <a:solidFill>
                  <a:schemeClr val="bg1"/>
                </a:solidFill>
              </a:endParaRPr>
            </a:p>
          </p:txBody>
        </p:sp>
        <p:sp>
          <p:nvSpPr>
            <p:cNvPr id="14348" name="ZoneTexte 9"/>
            <p:cNvSpPr txBox="1">
              <a:spLocks noChangeArrowheads="1"/>
            </p:cNvSpPr>
            <p:nvPr/>
          </p:nvSpPr>
          <p:spPr bwMode="auto">
            <a:xfrm>
              <a:off x="9637568" y="6135725"/>
              <a:ext cx="2071327" cy="277392"/>
            </a:xfrm>
            <a:prstGeom prst="rect">
              <a:avLst/>
            </a:prstGeom>
            <a:noFill/>
            <a:ln w="9525">
              <a:noFill/>
              <a:miter lim="800000"/>
              <a:headEnd/>
              <a:tailEnd/>
            </a:ln>
          </p:spPr>
          <p:txBody>
            <a:bodyPr>
              <a:spAutoFit/>
            </a:bodyPr>
            <a:lstStyle/>
            <a:p>
              <a:pPr eaLnBrk="1" hangingPunct="1"/>
              <a:r>
                <a:rPr lang="fr-FR" altLang="fr-FR" sz="1200" dirty="0">
                  <a:solidFill>
                    <a:schemeClr val="bg1"/>
                  </a:solidFill>
                </a:rPr>
                <a:t>   </a:t>
              </a:r>
              <a:r>
                <a:rPr lang="fr-FR" altLang="fr-FR" sz="1200" dirty="0" err="1"/>
                <a:t>Previous</a:t>
              </a:r>
              <a:r>
                <a:rPr lang="fr-FR" altLang="fr-FR" sz="1200" dirty="0">
                  <a:solidFill>
                    <a:schemeClr val="bg1"/>
                  </a:solidFill>
                </a:rPr>
                <a:t>         </a:t>
              </a:r>
              <a:r>
                <a:rPr lang="el-GR" altLang="fr-FR" sz="1200" dirty="0">
                  <a:solidFill>
                    <a:schemeClr val="bg1"/>
                  </a:solidFill>
                </a:rPr>
                <a:t>Επόμενο</a:t>
              </a:r>
              <a:endParaRPr lang="fr-FR" altLang="fr-FR" sz="1200" dirty="0">
                <a:solidFill>
                  <a:schemeClr val="bg1"/>
                </a:solidFill>
              </a:endParaRPr>
            </a:p>
          </p:txBody>
        </p:sp>
        <p:sp>
          <p:nvSpPr>
            <p:cNvPr id="11" name="Bouton d’action : vide 10">
              <a:hlinkClick r:id="" action="ppaction://hlinkshowjump?jump=nextslide" highlightClick="1"/>
            </p:cNvPr>
            <p:cNvSpPr/>
            <p:nvPr/>
          </p:nvSpPr>
          <p:spPr>
            <a:xfrm>
              <a:off x="11555804" y="6133730"/>
              <a:ext cx="306405" cy="26866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&gt;</a:t>
              </a:r>
            </a:p>
          </p:txBody>
        </p:sp>
        <p:pic>
          <p:nvPicPr>
            <p:cNvPr id="14350" name="Image 11"/>
            <p:cNvPicPr>
              <a:picLocks noChangeAspect="1" noChangeArrowheads="1"/>
            </p:cNvPicPr>
            <p:nvPr/>
          </p:nvPicPr>
          <p:blipFill>
            <a:blip r:embed="rId2" cstate="print"/>
            <a:srcRect/>
            <a:stretch>
              <a:fillRect/>
            </a:stretch>
          </p:blipFill>
          <p:spPr bwMode="auto">
            <a:xfrm>
              <a:off x="45516" y="6063782"/>
              <a:ext cx="1890517" cy="413583"/>
            </a:xfrm>
            <a:prstGeom prst="rect">
              <a:avLst/>
            </a:prstGeom>
            <a:noFill/>
            <a:ln w="9525">
              <a:noFill/>
              <a:miter lim="800000"/>
              <a:headEnd/>
              <a:tailEnd/>
            </a:ln>
          </p:spPr>
        </p:pic>
      </p:grpSp>
      <p:pic>
        <p:nvPicPr>
          <p:cNvPr id="1433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97614" y="231124"/>
            <a:ext cx="2233397" cy="1192863"/>
          </a:xfrm>
          <a:prstGeom prst="rect">
            <a:avLst/>
          </a:prstGeom>
          <a:noFill/>
          <a:ln w="9525">
            <a:noFill/>
            <a:miter lim="800000"/>
            <a:headEnd/>
            <a:tailEnd/>
          </a:ln>
        </p:spPr>
      </p:pic>
      <p:pic>
        <p:nvPicPr>
          <p:cNvPr id="44038" name="Image 12" descr="Σημαία Ευρωπαικής Ένωσης και κείμενο &quot;Το έργο επιχορηγείται από το πρόγραμμα έρευνας και καινοτομίας της Ευρωπαϊκής ένωσης Horizon 2020 με την σύμβαση Νο 727580&quot;"/>
          <p:cNvPicPr>
            <a:picLocks noChangeAspect="1" noChangeArrowheads="1"/>
          </p:cNvPicPr>
          <p:nvPr/>
        </p:nvPicPr>
        <p:blipFill>
          <a:blip r:embed="rId4" cstate="print"/>
          <a:srcRect/>
          <a:stretch>
            <a:fillRect/>
          </a:stretch>
        </p:blipFill>
        <p:spPr bwMode="auto">
          <a:xfrm>
            <a:off x="8932863" y="28575"/>
            <a:ext cx="3259137" cy="833438"/>
          </a:xfrm>
          <a:prstGeom prst="rect">
            <a:avLst/>
          </a:prstGeom>
          <a:noFill/>
          <a:ln w="9525">
            <a:noFill/>
            <a:miter lim="800000"/>
            <a:headEnd/>
            <a:tailEnd/>
          </a:ln>
        </p:spPr>
      </p:pic>
      <p:pic>
        <p:nvPicPr>
          <p:cNvPr id="14341" name="Image 1" descr="Λογότυπο SafeConsume&#10;"/>
          <p:cNvPicPr>
            <a:picLocks noChangeAspect="1" noChangeArrowheads="1"/>
          </p:cNvPicPr>
          <p:nvPr/>
        </p:nvPicPr>
        <p:blipFill>
          <a:blip r:embed="rId5" cstate="print"/>
          <a:srcRect/>
          <a:stretch>
            <a:fillRect/>
          </a:stretch>
        </p:blipFill>
        <p:spPr bwMode="auto">
          <a:xfrm>
            <a:off x="1458913" y="1606550"/>
            <a:ext cx="9274175" cy="1735138"/>
          </a:xfrm>
          <a:prstGeom prst="rect">
            <a:avLst/>
          </a:prstGeom>
          <a:noFill/>
          <a:ln w="9525">
            <a:noFill/>
            <a:miter lim="800000"/>
            <a:headEnd/>
            <a:tailEnd/>
          </a:ln>
        </p:spPr>
      </p:pic>
      <p:sp>
        <p:nvSpPr>
          <p:cNvPr id="13316" name="Titre 1"/>
          <p:cNvSpPr txBox="1">
            <a:spLocks noGrp="1" noChangeArrowheads="1"/>
          </p:cNvSpPr>
          <p:nvPr>
            <p:ph type="title" idx="4294967295"/>
          </p:nvPr>
        </p:nvSpPr>
        <p:spPr>
          <a:xfrm>
            <a:off x="46038" y="3706813"/>
            <a:ext cx="12034837" cy="1325562"/>
          </a:xfrm>
        </p:spPr>
        <p:txBody>
          <a:bodyPr rot="0" spcFirstLastPara="0" vertOverflow="overflow" horzOverflow="overflow" lIns="91440" tIns="45720" rIns="91440" bIns="45720" spcCol="0" rtlCol="0" fromWordArt="0" forceAA="0">
            <a:no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defRPr/>
            </a:pPr>
            <a:r>
              <a:rPr lang="el-GR" altLang="fr-FR" sz="3200" dirty="0">
                <a:solidFill>
                  <a:srgbClr val="00707C"/>
                </a:solidFill>
                <a:latin typeface="Arial" panose="020B0604020202020204" pitchFamily="34" charset="0"/>
                <a:ea typeface="+mn-ea"/>
                <a:cs typeface="Arial" panose="020B0604020202020204" pitchFamily="34" charset="0"/>
              </a:rPr>
              <a:t>Διδασκαλία Υγιεινής Τροφίμων</a:t>
            </a:r>
            <a:br>
              <a:rPr lang="en-US" altLang="fr-FR" sz="3200" dirty="0">
                <a:solidFill>
                  <a:srgbClr val="00707C"/>
                </a:solidFill>
                <a:latin typeface="Arial" panose="020B0604020202020204" pitchFamily="34" charset="0"/>
                <a:ea typeface="+mn-ea"/>
                <a:cs typeface="Arial" panose="020B0604020202020204" pitchFamily="34" charset="0"/>
              </a:rPr>
            </a:br>
            <a:r>
              <a:rPr lang="el-GR" altLang="fr-FR" sz="3200" dirty="0">
                <a:solidFill>
                  <a:srgbClr val="00707C"/>
                </a:solidFill>
                <a:latin typeface="Arial" panose="020B0604020202020204" pitchFamily="34" charset="0"/>
                <a:ea typeface="+mn-ea"/>
                <a:cs typeface="Arial" panose="020B0604020202020204" pitchFamily="34" charset="0"/>
              </a:rPr>
              <a:t>Επισκόπηση και Σύνδεσμοι</a:t>
            </a:r>
            <a:endParaRPr lang="fr-FR" altLang="fr-FR" sz="3200" dirty="0">
              <a:solidFill>
                <a:srgbClr val="00707C"/>
              </a:solidFill>
              <a:latin typeface="Arial" panose="020B0604020202020204" pitchFamily="34" charset="0"/>
              <a:ea typeface="+mn-ea"/>
              <a:cs typeface="Arial" panose="020B0604020202020204" pitchFamily="34" charset="0"/>
            </a:endParaRPr>
          </a:p>
        </p:txBody>
      </p:sp>
      <p:sp>
        <p:nvSpPr>
          <p:cNvPr id="15" name="14 - Ορθογώνιο"/>
          <p:cNvSpPr/>
          <p:nvPr/>
        </p:nvSpPr>
        <p:spPr>
          <a:xfrm>
            <a:off x="7439186" y="253161"/>
            <a:ext cx="3704095" cy="646331"/>
          </a:xfrm>
          <a:prstGeom prst="rect">
            <a:avLst/>
          </a:prstGeom>
          <a:solidFill>
            <a:schemeClr val="bg1"/>
          </a:solidFill>
        </p:spPr>
        <p:txBody>
          <a:bodyPr wrap="square">
            <a:spAutoFit/>
          </a:bodyPr>
          <a:lstStyle/>
          <a:p>
            <a:r>
              <a:rPr lang="el-GR" sz="1200" dirty="0"/>
              <a:t>Το έργο επιχορηγείται από το πρόγραμμα έρευνας και καινοτομίας της Ευρωπαϊκής ένωσης </a:t>
            </a:r>
            <a:r>
              <a:rPr lang="el-GR" sz="1200" dirty="0" err="1"/>
              <a:t>Horizon</a:t>
            </a:r>
            <a:r>
              <a:rPr lang="el-GR" sz="1200" dirty="0"/>
              <a:t> 2020 με την σύμβαση </a:t>
            </a:r>
            <a:r>
              <a:rPr lang="el-GR" sz="1200" dirty="0" err="1"/>
              <a:t>Νο</a:t>
            </a:r>
            <a:r>
              <a:rPr lang="el-GR" sz="1200" dirty="0"/>
              <a:t> 727580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578" name="Groupe 17" descr="Barre de navigation"/>
          <p:cNvGrpSpPr>
            <a:grpSpLocks/>
          </p:cNvGrpSpPr>
          <p:nvPr/>
        </p:nvGrpSpPr>
        <p:grpSpPr bwMode="auto">
          <a:xfrm>
            <a:off x="-41275" y="6135688"/>
            <a:ext cx="12276138" cy="768350"/>
            <a:chOff x="-41565" y="6016088"/>
            <a:chExt cx="12276859" cy="888671"/>
          </a:xfrm>
        </p:grpSpPr>
        <p:sp>
          <p:nvSpPr>
            <p:cNvPr id="24584"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defTabSz="914400" eaLnBrk="1" hangingPunct="1"/>
              <a:r>
                <a:rPr lang="fr-FR" altLang="fr-FR" sz="1200">
                  <a:solidFill>
                    <a:srgbClr val="FFFFFF"/>
                  </a:solidFill>
                </a:rPr>
                <a:t>Close</a:t>
              </a:r>
            </a:p>
          </p:txBody>
        </p:sp>
        <p:sp>
          <p:nvSpPr>
            <p:cNvPr id="24585"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defTabSz="914400" eaLnBrk="1" hangingPunct="1"/>
              <a:r>
                <a:rPr lang="fr-FR" altLang="fr-FR" sz="1200">
                  <a:solidFill>
                    <a:srgbClr val="FFFFFF"/>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fr-FR" sz="1800">
                <a:solidFill>
                  <a:srgbClr val="FFFFFF"/>
                </a:solidFill>
              </a:endParaRPr>
            </a:p>
          </p:txBody>
        </p:sp>
        <p:sp>
          <p:nvSpPr>
            <p:cNvPr id="22" name="Bouton d’action : vide 21">
              <a:hlinkClick r:id="rId3" action="ppaction://hlinksldjump" highlightClick="1"/>
            </p:cNvPr>
            <p:cNvSpPr/>
            <p:nvPr/>
          </p:nvSpPr>
          <p:spPr>
            <a:xfrm>
              <a:off x="5713461" y="6153795"/>
              <a:ext cx="306405"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X</a:t>
              </a:r>
            </a:p>
          </p:txBody>
        </p:sp>
        <p:sp>
          <p:nvSpPr>
            <p:cNvPr id="24588" name="ZoneTexte 22"/>
            <p:cNvSpPr txBox="1">
              <a:spLocks noChangeArrowheads="1"/>
            </p:cNvSpPr>
            <p:nvPr/>
          </p:nvSpPr>
          <p:spPr bwMode="auto">
            <a:xfrm>
              <a:off x="6019758" y="6155069"/>
              <a:ext cx="1714063" cy="358791"/>
            </a:xfrm>
            <a:prstGeom prst="rect">
              <a:avLst/>
            </a:prstGeom>
            <a:noFill/>
            <a:ln w="9525">
              <a:noFill/>
              <a:miter lim="800000"/>
              <a:headEnd/>
              <a:tailEnd/>
            </a:ln>
          </p:spPr>
          <p:txBody>
            <a:bodyPr wrap="square">
              <a:spAutoFit/>
            </a:bodyPr>
            <a:lstStyle/>
            <a:p>
              <a:pPr eaLnBrk="1" hangingPunct="1">
                <a:lnSpc>
                  <a:spcPct val="118000"/>
                </a:lnSpc>
                <a:spcBef>
                  <a:spcPts val="300"/>
                </a:spcBef>
                <a:buFont typeface="Arial" charset="0"/>
                <a:buNone/>
              </a:pPr>
              <a:r>
                <a:rPr lang="el-GR" altLang="fr-FR" sz="1200" dirty="0">
                  <a:solidFill>
                    <a:schemeClr val="bg1"/>
                  </a:solidFill>
                  <a:latin typeface="Arial" charset="0"/>
                </a:rPr>
                <a:t>Πίσω στο κύριο Μενού</a:t>
              </a:r>
              <a:endParaRPr lang="fr-FR" altLang="fr-FR" sz="1200" dirty="0">
                <a:solidFill>
                  <a:schemeClr val="bg1"/>
                </a:solidFill>
                <a:latin typeface="Arial" charset="0"/>
              </a:endParaRPr>
            </a:p>
          </p:txBody>
        </p:sp>
        <p:pic>
          <p:nvPicPr>
            <p:cNvPr id="24589" name="Image 25"/>
            <p:cNvPicPr>
              <a:picLocks noChangeAspect="1" noChangeArrowheads="1"/>
            </p:cNvPicPr>
            <p:nvPr/>
          </p:nvPicPr>
          <p:blipFill>
            <a:blip r:embed="rId4" cstate="print"/>
            <a:srcRect/>
            <a:stretch>
              <a:fillRect/>
            </a:stretch>
          </p:blipFill>
          <p:spPr bwMode="auto">
            <a:xfrm>
              <a:off x="45516" y="6063782"/>
              <a:ext cx="1890517" cy="413583"/>
            </a:xfrm>
            <a:prstGeom prst="rect">
              <a:avLst/>
            </a:prstGeom>
            <a:noFill/>
            <a:ln w="9525">
              <a:noFill/>
              <a:miter lim="800000"/>
              <a:headEnd/>
              <a:tailEnd/>
            </a:ln>
          </p:spPr>
        </p:pic>
      </p:grpSp>
      <p:sp>
        <p:nvSpPr>
          <p:cNvPr id="24579" name="Forme automatique 2"/>
          <p:cNvSpPr>
            <a:spLocks noChangeArrowheads="1"/>
          </p:cNvSpPr>
          <p:nvPr/>
        </p:nvSpPr>
        <p:spPr bwMode="auto">
          <a:xfrm>
            <a:off x="7002463" y="581025"/>
            <a:ext cx="4964112" cy="5429250"/>
          </a:xfrm>
          <a:prstGeom prst="bracketPair">
            <a:avLst>
              <a:gd name="adj" fmla="val 8051"/>
            </a:avLst>
          </a:prstGeom>
          <a:noFill/>
          <a:ln w="38100">
            <a:solidFill>
              <a:schemeClr val="accent1"/>
            </a:solidFill>
            <a:round/>
            <a:headEnd/>
            <a:tailEnd/>
          </a:ln>
          <a:effectLst/>
        </p:spPr>
        <p:txBody>
          <a:bodyPr lIns="45720" rIns="45720"/>
          <a:lstStyle/>
          <a:p>
            <a:pPr algn="ctr" defTabSz="914400" eaLnBrk="1" hangingPunct="1">
              <a:spcAft>
                <a:spcPts val="1000"/>
              </a:spcAft>
            </a:pPr>
            <a:r>
              <a:rPr lang="el-GR" altLang="fr-FR" sz="1800" b="1" dirty="0">
                <a:solidFill>
                  <a:srgbClr val="00707C"/>
                </a:solidFill>
                <a:latin typeface="Arial" charset="0"/>
              </a:rPr>
              <a:t>Σφαιρική οπτική</a:t>
            </a:r>
            <a:endParaRPr lang="fr-FR" altLang="fr-FR" sz="1800" b="1" dirty="0">
              <a:solidFill>
                <a:srgbClr val="00707C"/>
              </a:solidFill>
              <a:latin typeface="Arial" charset="0"/>
            </a:endParaRPr>
          </a:p>
          <a:p>
            <a:pPr algn="ctr" defTabSz="914400" eaLnBrk="1" hangingPunct="1">
              <a:spcAft>
                <a:spcPts val="1000"/>
              </a:spcAft>
            </a:pPr>
            <a:endParaRPr lang="fr-FR" altLang="fr-FR" sz="1600" b="1" dirty="0">
              <a:solidFill>
                <a:srgbClr val="000000"/>
              </a:solidFill>
              <a:latin typeface="Arial" charset="0"/>
            </a:endParaRPr>
          </a:p>
          <a:p>
            <a:pPr defTabSz="914400" eaLnBrk="1" hangingPunct="1"/>
            <a:endParaRPr lang="fr-FR" altLang="fr-FR" sz="1800" dirty="0">
              <a:solidFill>
                <a:srgbClr val="000000"/>
              </a:solidFill>
              <a:latin typeface="Arial" charset="0"/>
            </a:endParaRPr>
          </a:p>
        </p:txBody>
      </p:sp>
      <p:graphicFrame>
        <p:nvGraphicFramePr>
          <p:cNvPr id="2" name="Diagramme 1" descr="Σφαιρική προσέγγιση για Διατροφή, Μικροβιολογία, Οικολογία, Αλλεργία και Πολιτιστική προσέγγιση"/>
          <p:cNvGraphicFramePr/>
          <p:nvPr/>
        </p:nvGraphicFramePr>
        <p:xfrm>
          <a:off x="7447085" y="1170579"/>
          <a:ext cx="4233620" cy="44577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3433" name="Forme automatique 2"/>
          <p:cNvSpPr>
            <a:spLocks noChangeArrowheads="1"/>
          </p:cNvSpPr>
          <p:nvPr/>
        </p:nvSpPr>
        <p:spPr bwMode="auto">
          <a:xfrm>
            <a:off x="204761" y="622023"/>
            <a:ext cx="6472263" cy="3329775"/>
          </a:xfrm>
          <a:prstGeom prst="bracketPair">
            <a:avLst>
              <a:gd name="adj" fmla="val 8051"/>
            </a:avLst>
          </a:prstGeom>
          <a:noFill/>
          <a:ln w="38100">
            <a:solidFill>
              <a:schemeClr val="accent1"/>
            </a:solidFill>
            <a:round/>
            <a:headEnd/>
            <a:tailEnd/>
          </a:ln>
          <a:effectLst/>
        </p:spPr>
        <p:txBody>
          <a:bodyPr lIns="45720" rIns="45720"/>
          <a:lstStyle>
            <a:lvl1pPr eaLnBrk="0" hangingPunct="0">
              <a:defRPr>
                <a:solidFill>
                  <a:schemeClr val="tx1"/>
                </a:solidFill>
                <a:latin typeface="Calibri" pitchFamily="34" charset="0"/>
              </a:defRPr>
            </a:lvl1pPr>
            <a:lvl2pPr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457200" lvl="1" indent="0" algn="ctr" defTabSz="914400" eaLnBrk="1" hangingPunct="1">
              <a:spcAft>
                <a:spcPts val="1000"/>
              </a:spcAft>
              <a:defRPr/>
            </a:pPr>
            <a:r>
              <a:rPr lang="el-GR" altLang="fr-FR" sz="1800" b="1" dirty="0">
                <a:solidFill>
                  <a:srgbClr val="00707C"/>
                </a:solidFill>
                <a:latin typeface="Arial" charset="0"/>
              </a:rPr>
              <a:t>Κίνδυνοι </a:t>
            </a:r>
            <a:r>
              <a:rPr lang="el-GR" altLang="fr-FR" sz="1800" b="1" dirty="0" err="1">
                <a:solidFill>
                  <a:srgbClr val="00707C"/>
                </a:solidFill>
                <a:latin typeface="Arial" charset="0"/>
              </a:rPr>
              <a:t>τροφιμογενών</a:t>
            </a:r>
            <a:r>
              <a:rPr lang="el-GR" altLang="fr-FR" sz="1800" b="1" dirty="0">
                <a:solidFill>
                  <a:srgbClr val="00707C"/>
                </a:solidFill>
                <a:latin typeface="Arial" charset="0"/>
              </a:rPr>
              <a:t> νοσημάτων</a:t>
            </a:r>
            <a:endParaRPr lang="fr-FR" altLang="fr-FR" sz="1400" dirty="0">
              <a:solidFill>
                <a:srgbClr val="FFFFFF"/>
              </a:solidFill>
              <a:latin typeface="Arial" charset="0"/>
            </a:endParaRPr>
          </a:p>
          <a:p>
            <a:pPr algn="just" defTabSz="914400" eaLnBrk="1" hangingPunct="1">
              <a:defRPr/>
            </a:pPr>
            <a:r>
              <a:rPr lang="el-GR" altLang="fr-FR" sz="1400" dirty="0">
                <a:solidFill>
                  <a:schemeClr val="accent1"/>
                </a:solidFill>
                <a:latin typeface="Arial" charset="0"/>
              </a:rPr>
              <a:t>Πρόσφατες μελέτες του Π.Ο.Υ. εκτιμούν ότι τα βακτήρια, τα παράσιτα, οι τοξίνες και τα αλλεργιογόνα στα τρόφιμα ευθύνονται για </a:t>
            </a:r>
            <a:r>
              <a:rPr lang="en-US" altLang="fr-FR" sz="1400" dirty="0">
                <a:solidFill>
                  <a:schemeClr val="accent1"/>
                </a:solidFill>
                <a:latin typeface="Arial" charset="0"/>
              </a:rPr>
              <a:t>23 </a:t>
            </a:r>
            <a:r>
              <a:rPr lang="el-GR" altLang="fr-FR" sz="1400" dirty="0">
                <a:solidFill>
                  <a:schemeClr val="accent1"/>
                </a:solidFill>
                <a:latin typeface="Arial" charset="0"/>
              </a:rPr>
              <a:t>εκατομμύρια περιστατικά ασθενειών και 500</a:t>
            </a:r>
            <a:r>
              <a:rPr lang="en-US" altLang="fr-FR" sz="1400" dirty="0">
                <a:solidFill>
                  <a:schemeClr val="accent1"/>
                </a:solidFill>
                <a:latin typeface="Arial" charset="0"/>
              </a:rPr>
              <a:t>0 </a:t>
            </a:r>
            <a:r>
              <a:rPr lang="el-GR" altLang="fr-FR" sz="1400" dirty="0">
                <a:solidFill>
                  <a:schemeClr val="accent1"/>
                </a:solidFill>
                <a:latin typeface="Arial" charset="0"/>
              </a:rPr>
              <a:t>θανάτους στην Ευρώπη κάθε χρόνο</a:t>
            </a:r>
            <a:r>
              <a:rPr lang="en-US" altLang="fr-FR" sz="1400" dirty="0">
                <a:solidFill>
                  <a:schemeClr val="accent1"/>
                </a:solidFill>
                <a:latin typeface="Arial" charset="0"/>
              </a:rPr>
              <a:t>.</a:t>
            </a:r>
            <a:endParaRPr lang="fr-FR" altLang="fr-FR" sz="1400" dirty="0">
              <a:solidFill>
                <a:schemeClr val="accent1"/>
              </a:solidFill>
              <a:latin typeface="Arial" charset="0"/>
            </a:endParaRPr>
          </a:p>
          <a:p>
            <a:pPr algn="just" defTabSz="914400" eaLnBrk="1" hangingPunct="1">
              <a:defRPr/>
            </a:pPr>
            <a:endParaRPr lang="fr-FR" altLang="fr-FR" sz="1400" dirty="0">
              <a:solidFill>
                <a:schemeClr val="accent1"/>
              </a:solidFill>
              <a:latin typeface="Arial" charset="0"/>
            </a:endParaRPr>
          </a:p>
          <a:p>
            <a:pPr algn="just" defTabSz="914400" eaLnBrk="1" hangingPunct="1">
              <a:defRPr/>
            </a:pPr>
            <a:r>
              <a:rPr lang="el-GR" altLang="fr-FR" sz="1400" dirty="0">
                <a:solidFill>
                  <a:schemeClr val="accent1"/>
                </a:solidFill>
                <a:latin typeface="Arial" charset="0"/>
              </a:rPr>
              <a:t>Το </a:t>
            </a:r>
            <a:r>
              <a:rPr lang="fr-FR" altLang="fr-FR" sz="1400" dirty="0">
                <a:solidFill>
                  <a:schemeClr val="accent1"/>
                </a:solidFill>
                <a:latin typeface="Arial" charset="0"/>
              </a:rPr>
              <a:t>40%  </a:t>
            </a:r>
            <a:r>
              <a:rPr lang="el-GR" altLang="fr-FR" sz="1400" dirty="0">
                <a:solidFill>
                  <a:schemeClr val="accent1"/>
                </a:solidFill>
                <a:latin typeface="Arial" charset="0"/>
              </a:rPr>
              <a:t>των </a:t>
            </a:r>
            <a:r>
              <a:rPr lang="el-GR" altLang="fr-FR" sz="1400" dirty="0" err="1">
                <a:solidFill>
                  <a:schemeClr val="accent1"/>
                </a:solidFill>
                <a:latin typeface="Arial" charset="0"/>
              </a:rPr>
              <a:t>τροφιμογενών</a:t>
            </a:r>
            <a:r>
              <a:rPr lang="el-GR" altLang="fr-FR" sz="1400" dirty="0">
                <a:solidFill>
                  <a:schemeClr val="accent1"/>
                </a:solidFill>
                <a:latin typeface="Arial" charset="0"/>
              </a:rPr>
              <a:t> επιδημικών εξάρσεων συμβαίνουν στο σπίτι εξαιτίας :</a:t>
            </a:r>
            <a:endParaRPr lang="fr-FR" altLang="fr-FR" sz="1400" dirty="0">
              <a:solidFill>
                <a:schemeClr val="accent1"/>
              </a:solidFill>
              <a:latin typeface="Arial" charset="0"/>
            </a:endParaRPr>
          </a:p>
          <a:p>
            <a:pPr marL="628650" lvl="1" indent="-171450" algn="just" defTabSz="914400" eaLnBrk="1" hangingPunct="1">
              <a:buFont typeface="Wingdings" panose="05000000000000000000" pitchFamily="2" charset="2"/>
              <a:buChar char="Ø"/>
              <a:defRPr/>
            </a:pPr>
            <a:r>
              <a:rPr lang="el-GR" altLang="fr-FR" sz="1400" dirty="0">
                <a:solidFill>
                  <a:schemeClr val="accent1"/>
                </a:solidFill>
                <a:latin typeface="Arial" charset="0"/>
              </a:rPr>
              <a:t>της ελλιπούς υγιεινής</a:t>
            </a:r>
            <a:endParaRPr lang="fr-FR" altLang="fr-FR" sz="1400" dirty="0">
              <a:solidFill>
                <a:schemeClr val="accent1"/>
              </a:solidFill>
              <a:latin typeface="Arial" charset="0"/>
            </a:endParaRPr>
          </a:p>
          <a:p>
            <a:pPr marL="628650" lvl="1" indent="-171450" algn="just" defTabSz="914400" eaLnBrk="1" hangingPunct="1">
              <a:buFont typeface="Wingdings" panose="05000000000000000000" pitchFamily="2" charset="2"/>
              <a:buChar char="Ø"/>
              <a:defRPr/>
            </a:pPr>
            <a:r>
              <a:rPr lang="el-GR" altLang="fr-FR" sz="1400" dirty="0">
                <a:solidFill>
                  <a:schemeClr val="accent1"/>
                </a:solidFill>
                <a:latin typeface="Arial" charset="0"/>
              </a:rPr>
              <a:t>της ανεπαρκούς θέρμανσης και ψύξης </a:t>
            </a:r>
            <a:endParaRPr lang="fr-FR" altLang="fr-FR" sz="1400" dirty="0">
              <a:solidFill>
                <a:schemeClr val="accent1"/>
              </a:solidFill>
              <a:latin typeface="Arial" charset="0"/>
            </a:endParaRPr>
          </a:p>
          <a:p>
            <a:pPr marL="457200" lvl="1" indent="0" algn="just" defTabSz="914400" eaLnBrk="1" hangingPunct="1">
              <a:defRPr/>
            </a:pPr>
            <a:endParaRPr lang="fr-FR" altLang="fr-FR" sz="1400" dirty="0">
              <a:solidFill>
                <a:schemeClr val="accent1"/>
              </a:solidFill>
              <a:latin typeface="Arial" charset="0"/>
            </a:endParaRPr>
          </a:p>
          <a:p>
            <a:pPr algn="just" defTabSz="914400" eaLnBrk="1" hangingPunct="1">
              <a:defRPr/>
            </a:pPr>
            <a:r>
              <a:rPr lang="el-GR" altLang="fr-FR" sz="1400" dirty="0">
                <a:solidFill>
                  <a:schemeClr val="accent1"/>
                </a:solidFill>
                <a:latin typeface="Arial" charset="0"/>
              </a:rPr>
              <a:t>Οι ίδιοι οι καταναλωτές</a:t>
            </a:r>
            <a:r>
              <a:rPr lang="fr-FR" altLang="fr-FR" sz="1400" dirty="0">
                <a:solidFill>
                  <a:schemeClr val="accent1"/>
                </a:solidFill>
                <a:latin typeface="Arial" charset="0"/>
              </a:rPr>
              <a:t>, </a:t>
            </a:r>
            <a:r>
              <a:rPr lang="el-GR" altLang="fr-FR" sz="1400" dirty="0">
                <a:solidFill>
                  <a:schemeClr val="accent1"/>
                </a:solidFill>
                <a:latin typeface="Arial" charset="0"/>
              </a:rPr>
              <a:t>με την ασφαλή συμπεριφορά </a:t>
            </a:r>
            <a:r>
              <a:rPr lang="fr-FR" altLang="fr-FR" sz="1400" dirty="0">
                <a:solidFill>
                  <a:schemeClr val="accent1"/>
                </a:solidFill>
                <a:latin typeface="Arial" charset="0"/>
              </a:rPr>
              <a:t>(</a:t>
            </a:r>
            <a:r>
              <a:rPr lang="el-GR" altLang="fr-FR" sz="1400" dirty="0">
                <a:solidFill>
                  <a:schemeClr val="accent1"/>
                </a:solidFill>
                <a:latin typeface="Arial" charset="0"/>
              </a:rPr>
              <a:t>επιλογή τροφίμων</a:t>
            </a:r>
            <a:r>
              <a:rPr lang="fr-FR" altLang="fr-FR" sz="1400" dirty="0">
                <a:solidFill>
                  <a:schemeClr val="accent1"/>
                </a:solidFill>
                <a:latin typeface="Arial" charset="0"/>
              </a:rPr>
              <a:t>, </a:t>
            </a:r>
            <a:r>
              <a:rPr lang="el-GR" altLang="fr-FR" sz="1400" dirty="0">
                <a:solidFill>
                  <a:schemeClr val="accent1"/>
                </a:solidFill>
                <a:latin typeface="Arial" charset="0"/>
              </a:rPr>
              <a:t>αποθήκευση και προετοιμασία</a:t>
            </a:r>
            <a:r>
              <a:rPr lang="fr-FR" altLang="fr-FR" sz="1400" dirty="0">
                <a:solidFill>
                  <a:schemeClr val="accent1"/>
                </a:solidFill>
                <a:latin typeface="Arial" charset="0"/>
              </a:rPr>
              <a:t>), </a:t>
            </a:r>
            <a:r>
              <a:rPr lang="el-GR" altLang="fr-FR" sz="1400" dirty="0">
                <a:solidFill>
                  <a:schemeClr val="accent1"/>
                </a:solidFill>
                <a:latin typeface="Arial" charset="0"/>
              </a:rPr>
              <a:t>μπορούν εν μέρει ή ολοκληρωτικά να εξαλείψουν τον κίνδυνο.</a:t>
            </a:r>
            <a:endParaRPr lang="fr-FR" altLang="fr-FR" sz="1400" dirty="0">
              <a:solidFill>
                <a:schemeClr val="accent1"/>
              </a:solidFill>
              <a:latin typeface="Arial" charset="0"/>
            </a:endParaRPr>
          </a:p>
        </p:txBody>
      </p:sp>
      <p:sp>
        <p:nvSpPr>
          <p:cNvPr id="103434" name="Forme automatique 2"/>
          <p:cNvSpPr>
            <a:spLocks noChangeArrowheads="1"/>
          </p:cNvSpPr>
          <p:nvPr/>
        </p:nvSpPr>
        <p:spPr bwMode="auto">
          <a:xfrm>
            <a:off x="219074" y="3943350"/>
            <a:ext cx="6486525" cy="2066925"/>
          </a:xfrm>
          <a:prstGeom prst="bracketPair">
            <a:avLst>
              <a:gd name="adj" fmla="val 8051"/>
            </a:avLst>
          </a:prstGeom>
          <a:noFill/>
          <a:ln w="38100">
            <a:solidFill>
              <a:schemeClr val="accent1"/>
            </a:solidFill>
            <a:round/>
            <a:headEnd/>
            <a:tailEnd/>
          </a:ln>
          <a:effectLst/>
        </p:spPr>
        <p:txBody>
          <a:bodyPr lIns="45720" rIns="45720"/>
          <a:lstStyle>
            <a:lvl1pPr eaLnBrk="0" hangingPunct="0">
              <a:defRPr>
                <a:solidFill>
                  <a:schemeClr val="tx1"/>
                </a:solidFill>
                <a:latin typeface="Calibri" pitchFamily="34" charset="0"/>
              </a:defRPr>
            </a:lvl1pPr>
            <a:lvl2pPr eaLnBrk="0" hangingPunct="0">
              <a:defRPr>
                <a:solidFill>
                  <a:schemeClr val="tx1"/>
                </a:solidFill>
                <a:latin typeface="Calibri" pitchFamily="34" charset="0"/>
              </a:defRPr>
            </a:lvl2pPr>
            <a:lvl3pPr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400" eaLnBrk="1" hangingPunct="1">
              <a:spcAft>
                <a:spcPts val="0"/>
              </a:spcAft>
              <a:defRPr/>
            </a:pPr>
            <a:r>
              <a:rPr lang="el-GR" altLang="fr-FR" sz="1800" b="1" dirty="0">
                <a:solidFill>
                  <a:schemeClr val="accent1"/>
                </a:solidFill>
                <a:latin typeface="Arial" charset="0"/>
              </a:rPr>
              <a:t>Κύρια μικρόβια που οδηγούν σε τροφιμογενή νοσήματα</a:t>
            </a:r>
            <a:endParaRPr lang="en-US" altLang="fr-FR" sz="1800" b="1" dirty="0">
              <a:solidFill>
                <a:schemeClr val="accent1"/>
              </a:solidFill>
              <a:latin typeface="Arial" charset="0"/>
            </a:endParaRPr>
          </a:p>
          <a:p>
            <a:pPr algn="ctr" defTabSz="914400" eaLnBrk="1" hangingPunct="1">
              <a:spcAft>
                <a:spcPts val="0"/>
              </a:spcAft>
              <a:defRPr/>
            </a:pPr>
            <a:endParaRPr lang="fr-FR" altLang="fr-FR" sz="1400" dirty="0">
              <a:solidFill>
                <a:schemeClr val="accent1"/>
              </a:solidFill>
              <a:latin typeface="Arial" charset="0"/>
            </a:endParaRPr>
          </a:p>
          <a:p>
            <a:pPr marL="514350" indent="-285750" defTabSz="914400" eaLnBrk="1" hangingPunct="1">
              <a:buFont typeface="Wingdings" panose="05000000000000000000" pitchFamily="2" charset="2"/>
              <a:buChar char="Ø"/>
              <a:defRPr/>
            </a:pPr>
            <a:r>
              <a:rPr lang="fr-FR" altLang="fr-FR" sz="1400" i="1" dirty="0">
                <a:solidFill>
                  <a:schemeClr val="accent1"/>
                </a:solidFill>
                <a:latin typeface="Arial" charset="0"/>
              </a:rPr>
              <a:t>Salmonella</a:t>
            </a:r>
            <a:r>
              <a:rPr lang="el-GR" altLang="fr-FR" sz="1400" i="1" dirty="0">
                <a:solidFill>
                  <a:schemeClr val="accent1"/>
                </a:solidFill>
                <a:latin typeface="Arial" charset="0"/>
              </a:rPr>
              <a:t> (</a:t>
            </a:r>
            <a:r>
              <a:rPr lang="el-GR" altLang="fr-FR" sz="1400" i="1" dirty="0" err="1">
                <a:solidFill>
                  <a:schemeClr val="accent1"/>
                </a:solidFill>
                <a:latin typeface="Arial" charset="0"/>
              </a:rPr>
              <a:t>Σαλμονέλλα</a:t>
            </a:r>
            <a:r>
              <a:rPr lang="el-GR" altLang="fr-FR" sz="1400" i="1" dirty="0">
                <a:solidFill>
                  <a:schemeClr val="accent1"/>
                </a:solidFill>
                <a:latin typeface="Arial" charset="0"/>
              </a:rPr>
              <a:t>)</a:t>
            </a:r>
            <a:endParaRPr lang="fr-FR" altLang="fr-FR" sz="1400" i="1" dirty="0">
              <a:solidFill>
                <a:schemeClr val="accent1"/>
              </a:solidFill>
              <a:latin typeface="Arial" charset="0"/>
            </a:endParaRPr>
          </a:p>
          <a:p>
            <a:pPr marL="514350" indent="-285750" defTabSz="914400" eaLnBrk="1" hangingPunct="1">
              <a:buFont typeface="Wingdings" panose="05000000000000000000" pitchFamily="2" charset="2"/>
              <a:buChar char="Ø"/>
              <a:defRPr/>
            </a:pPr>
            <a:r>
              <a:rPr lang="fr-FR" altLang="fr-FR" sz="1400" i="1" dirty="0" err="1">
                <a:solidFill>
                  <a:schemeClr val="accent1"/>
                </a:solidFill>
                <a:latin typeface="Arial" charset="0"/>
              </a:rPr>
              <a:t>Campylobacter</a:t>
            </a:r>
            <a:r>
              <a:rPr lang="el-GR" altLang="fr-FR" sz="1400" i="1" dirty="0">
                <a:solidFill>
                  <a:schemeClr val="accent1"/>
                </a:solidFill>
                <a:latin typeface="Arial" charset="0"/>
              </a:rPr>
              <a:t> (</a:t>
            </a:r>
            <a:r>
              <a:rPr lang="el-GR" altLang="fr-FR" sz="1400" i="1" dirty="0" err="1">
                <a:solidFill>
                  <a:schemeClr val="accent1"/>
                </a:solidFill>
                <a:latin typeface="Arial" charset="0"/>
              </a:rPr>
              <a:t>Καμπυλοβακτηρίδιο</a:t>
            </a:r>
            <a:r>
              <a:rPr lang="el-GR" altLang="fr-FR" sz="1400" i="1" dirty="0">
                <a:solidFill>
                  <a:schemeClr val="accent1"/>
                </a:solidFill>
                <a:latin typeface="Arial" charset="0"/>
              </a:rPr>
              <a:t>)</a:t>
            </a:r>
            <a:endParaRPr lang="fr-FR" altLang="fr-FR" sz="1400" i="1" dirty="0">
              <a:solidFill>
                <a:schemeClr val="accent1"/>
              </a:solidFill>
              <a:latin typeface="Arial" charset="0"/>
            </a:endParaRPr>
          </a:p>
          <a:p>
            <a:pPr marL="514350" indent="-285750" defTabSz="914400" eaLnBrk="1" hangingPunct="1">
              <a:buFont typeface="Wingdings" panose="05000000000000000000" pitchFamily="2" charset="2"/>
              <a:buChar char="Ø"/>
              <a:defRPr/>
            </a:pPr>
            <a:r>
              <a:rPr lang="fr-FR" altLang="fr-FR" sz="1400" i="1" dirty="0" err="1">
                <a:solidFill>
                  <a:schemeClr val="accent1"/>
                </a:solidFill>
                <a:latin typeface="Arial" charset="0"/>
              </a:rPr>
              <a:t>Toxoplasma</a:t>
            </a:r>
            <a:r>
              <a:rPr lang="el-GR" altLang="fr-FR" sz="1400" i="1" dirty="0">
                <a:solidFill>
                  <a:schemeClr val="accent1"/>
                </a:solidFill>
                <a:latin typeface="Arial" charset="0"/>
              </a:rPr>
              <a:t> (Τοξόπλασμα)</a:t>
            </a:r>
            <a:endParaRPr lang="fr-FR" altLang="fr-FR" sz="1400" i="1" dirty="0">
              <a:solidFill>
                <a:schemeClr val="accent1"/>
              </a:solidFill>
              <a:latin typeface="Arial" charset="0"/>
            </a:endParaRPr>
          </a:p>
          <a:p>
            <a:pPr marL="514350" indent="-285750" defTabSz="914400" eaLnBrk="1" hangingPunct="1">
              <a:buFont typeface="Wingdings" panose="05000000000000000000" pitchFamily="2" charset="2"/>
              <a:buChar char="Ø"/>
              <a:defRPr/>
            </a:pPr>
            <a:r>
              <a:rPr lang="fr-FR" altLang="fr-FR" sz="1400" dirty="0" err="1">
                <a:solidFill>
                  <a:schemeClr val="accent1"/>
                </a:solidFill>
                <a:latin typeface="Arial" charset="0"/>
              </a:rPr>
              <a:t>Norovirus</a:t>
            </a:r>
            <a:r>
              <a:rPr lang="el-GR" altLang="fr-FR" sz="1400" dirty="0">
                <a:solidFill>
                  <a:schemeClr val="accent1"/>
                </a:solidFill>
                <a:latin typeface="Arial" charset="0"/>
              </a:rPr>
              <a:t> (Νοροϊός)</a:t>
            </a:r>
            <a:endParaRPr lang="fr-FR" altLang="fr-FR" sz="1400" dirty="0">
              <a:solidFill>
                <a:schemeClr val="accent1"/>
              </a:solidFill>
              <a:latin typeface="Arial" charset="0"/>
            </a:endParaRPr>
          </a:p>
          <a:p>
            <a:pPr marL="514350" indent="-285750" defTabSz="914400" eaLnBrk="1" hangingPunct="1">
              <a:buFont typeface="Wingdings" panose="05000000000000000000" pitchFamily="2" charset="2"/>
              <a:buChar char="Ø"/>
              <a:defRPr/>
            </a:pPr>
            <a:r>
              <a:rPr lang="fr-FR" altLang="fr-FR" sz="1400" i="1" dirty="0">
                <a:solidFill>
                  <a:schemeClr val="accent1"/>
                </a:solidFill>
                <a:latin typeface="Arial" charset="0"/>
              </a:rPr>
              <a:t>Listeria</a:t>
            </a:r>
            <a:r>
              <a:rPr lang="el-GR" altLang="fr-FR" sz="1400" i="1" dirty="0">
                <a:solidFill>
                  <a:schemeClr val="accent1"/>
                </a:solidFill>
                <a:latin typeface="Arial" charset="0"/>
              </a:rPr>
              <a:t> (</a:t>
            </a:r>
            <a:r>
              <a:rPr lang="el-GR" altLang="fr-FR" sz="1400" i="1" dirty="0" err="1">
                <a:solidFill>
                  <a:schemeClr val="accent1"/>
                </a:solidFill>
                <a:latin typeface="Arial" charset="0"/>
              </a:rPr>
              <a:t>Λιστέρια</a:t>
            </a:r>
            <a:r>
              <a:rPr lang="el-GR" altLang="fr-FR" sz="1400" i="1" dirty="0">
                <a:solidFill>
                  <a:schemeClr val="accent1"/>
                </a:solidFill>
                <a:latin typeface="Arial" charset="0"/>
              </a:rPr>
              <a:t>)</a:t>
            </a:r>
            <a:endParaRPr lang="fr-FR" altLang="fr-FR" sz="1400" i="1" dirty="0">
              <a:solidFill>
                <a:schemeClr val="accent1"/>
              </a:solidFill>
              <a:latin typeface="Arial" charset="0"/>
            </a:endParaRPr>
          </a:p>
        </p:txBody>
      </p:sp>
      <p:sp>
        <p:nvSpPr>
          <p:cNvPr id="3" name="ZoneTexte 3"/>
          <p:cNvSpPr txBox="1">
            <a:spLocks noGrp="1" noChangeArrowheads="1"/>
          </p:cNvSpPr>
          <p:nvPr>
            <p:ph type="title" idx="4294967295"/>
          </p:nvPr>
        </p:nvSpPr>
        <p:spPr>
          <a:xfrm>
            <a:off x="228600" y="0"/>
            <a:ext cx="11696700" cy="584200"/>
          </a:xfrm>
        </p:spPr>
        <p:txBody>
          <a:bodyPr rot="0" spcFirstLastPara="0" vertOverflow="overflow" horzOverflow="overflow" wrap="square" lIns="91440" tIns="45720" rIns="91440" bIns="45720" spcCol="0" rtlCol="0" fromWordArt="0" forceAA="0">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lnSpc>
                <a:spcPct val="100000"/>
              </a:lnSpc>
              <a:defRPr/>
            </a:pPr>
            <a:r>
              <a:rPr lang="el-GR" altLang="fr-FR" sz="3200" dirty="0">
                <a:solidFill>
                  <a:srgbClr val="00707C"/>
                </a:solidFill>
                <a:latin typeface="Arial" panose="020B0604020202020204" pitchFamily="34" charset="0"/>
                <a:ea typeface="+mn-ea"/>
                <a:cs typeface="Arial" panose="020B0604020202020204" pitchFamily="34" charset="0"/>
              </a:rPr>
              <a:t>Εισαγωγή</a:t>
            </a:r>
            <a:endParaRPr lang="fr-FR" altLang="fr-FR" sz="3200" dirty="0">
              <a:solidFill>
                <a:srgbClr val="00707C"/>
              </a:solidFill>
              <a:latin typeface="Arial" panose="020B060402020202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400050"/>
          <a:ext cx="12191999" cy="6138947"/>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2181225">
                  <a:extLst>
                    <a:ext uri="{9D8B030D-6E8A-4147-A177-3AD203B41FA5}">
                      <a16:colId xmlns:a16="http://schemas.microsoft.com/office/drawing/2014/main" val="20003"/>
                    </a:ext>
                  </a:extLst>
                </a:gridCol>
                <a:gridCol w="1638300">
                  <a:extLst>
                    <a:ext uri="{9D8B030D-6E8A-4147-A177-3AD203B41FA5}">
                      <a16:colId xmlns:a16="http://schemas.microsoft.com/office/drawing/2014/main" val="20004"/>
                    </a:ext>
                  </a:extLst>
                </a:gridCol>
                <a:gridCol w="1685925">
                  <a:extLst>
                    <a:ext uri="{9D8B030D-6E8A-4147-A177-3AD203B41FA5}">
                      <a16:colId xmlns:a16="http://schemas.microsoft.com/office/drawing/2014/main" val="20005"/>
                    </a:ext>
                  </a:extLst>
                </a:gridCol>
                <a:gridCol w="2609849">
                  <a:extLst>
                    <a:ext uri="{9D8B030D-6E8A-4147-A177-3AD203B41FA5}">
                      <a16:colId xmlns:a16="http://schemas.microsoft.com/office/drawing/2014/main" val="20006"/>
                    </a:ext>
                  </a:extLst>
                </a:gridCol>
              </a:tblGrid>
              <a:tr h="499875">
                <a:tc>
                  <a:txBody>
                    <a:bodyPr/>
                    <a:lstStyle/>
                    <a:p>
                      <a:pPr algn="ctr"/>
                      <a:r>
                        <a:rPr lang="el-GR" sz="1400" dirty="0">
                          <a:solidFill>
                            <a:schemeClr val="accent1"/>
                          </a:solidFill>
                          <a:latin typeface="Arial" panose="020B0604020202020204" pitchFamily="34" charset="0"/>
                          <a:cs typeface="Arial" panose="020B0604020202020204" pitchFamily="34" charset="0"/>
                        </a:rPr>
                        <a:t>Όνομα</a:t>
                      </a:r>
                      <a:endParaRPr lang="fr-FR" sz="1400" dirty="0">
                        <a:solidFill>
                          <a:schemeClr val="accent1"/>
                        </a:solidFill>
                        <a:latin typeface="Arial" panose="020B0604020202020204" pitchFamily="34" charset="0"/>
                        <a:cs typeface="Arial" panose="020B0604020202020204"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1400" dirty="0">
                          <a:solidFill>
                            <a:schemeClr val="accent1"/>
                          </a:solidFill>
                          <a:latin typeface="Arial" panose="020B0604020202020204" pitchFamily="34" charset="0"/>
                          <a:cs typeface="Arial" panose="020B0604020202020204" pitchFamily="34" charset="0"/>
                        </a:rPr>
                        <a:t>Τύπος μικροβίου</a:t>
                      </a:r>
                      <a:endParaRPr lang="fr-FR" sz="1400" dirty="0">
                        <a:solidFill>
                          <a:schemeClr val="accent1"/>
                        </a:solidFill>
                        <a:latin typeface="Arial" panose="020B0604020202020204" pitchFamily="34" charset="0"/>
                        <a:cs typeface="Arial" panose="020B0604020202020204"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1400" dirty="0">
                          <a:solidFill>
                            <a:schemeClr val="accent1"/>
                          </a:solidFill>
                          <a:latin typeface="Arial" panose="020B0604020202020204" pitchFamily="34" charset="0"/>
                          <a:cs typeface="Arial" panose="020B0604020202020204" pitchFamily="34" charset="0"/>
                        </a:rPr>
                        <a:t>Περιβάλλον που βρίσκεται</a:t>
                      </a:r>
                      <a:endParaRPr lang="fr-FR" sz="1400" dirty="0">
                        <a:solidFill>
                          <a:schemeClr val="accent1"/>
                        </a:solidFill>
                        <a:latin typeface="Arial" panose="020B0604020202020204" pitchFamily="34" charset="0"/>
                        <a:cs typeface="Arial" panose="020B0604020202020204"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1400" dirty="0">
                          <a:solidFill>
                            <a:schemeClr val="accent1"/>
                          </a:solidFill>
                          <a:latin typeface="Arial" panose="020B0604020202020204" pitchFamily="34" charset="0"/>
                          <a:cs typeface="Arial" panose="020B0604020202020204" pitchFamily="34" charset="0"/>
                        </a:rPr>
                        <a:t>Μετάδοση</a:t>
                      </a:r>
                      <a:endParaRPr lang="fr-FR" sz="1400" dirty="0">
                        <a:solidFill>
                          <a:schemeClr val="accent1"/>
                        </a:solidFill>
                        <a:latin typeface="Arial" panose="020B0604020202020204" pitchFamily="34" charset="0"/>
                        <a:cs typeface="Arial" panose="020B0604020202020204"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1400" dirty="0">
                          <a:solidFill>
                            <a:schemeClr val="accent1"/>
                          </a:solidFill>
                          <a:latin typeface="Arial" panose="020B0604020202020204" pitchFamily="34" charset="0"/>
                          <a:cs typeface="Arial" panose="020B0604020202020204" pitchFamily="34" charset="0"/>
                        </a:rPr>
                        <a:t>Συμπτώματα</a:t>
                      </a:r>
                      <a:endParaRPr lang="fr-FR" sz="1400" dirty="0">
                        <a:solidFill>
                          <a:schemeClr val="accent1"/>
                        </a:solidFill>
                        <a:latin typeface="Arial" panose="020B0604020202020204" pitchFamily="34" charset="0"/>
                        <a:cs typeface="Arial" panose="020B0604020202020204"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1400" dirty="0">
                          <a:solidFill>
                            <a:schemeClr val="accent1"/>
                          </a:solidFill>
                          <a:latin typeface="Arial" panose="020B0604020202020204" pitchFamily="34" charset="0"/>
                          <a:cs typeface="Arial" panose="020B0604020202020204" pitchFamily="34" charset="0"/>
                        </a:rPr>
                        <a:t>Θεραπεία</a:t>
                      </a:r>
                      <a:endParaRPr lang="fr-FR" sz="1400" dirty="0">
                        <a:solidFill>
                          <a:schemeClr val="accent1"/>
                        </a:solidFill>
                        <a:latin typeface="Arial" panose="020B0604020202020204" pitchFamily="34" charset="0"/>
                        <a:cs typeface="Arial" panose="020B0604020202020204"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1400" dirty="0">
                          <a:solidFill>
                            <a:schemeClr val="accent1"/>
                          </a:solidFill>
                          <a:latin typeface="Arial" panose="020B0604020202020204" pitchFamily="34" charset="0"/>
                          <a:cs typeface="Arial" panose="020B0604020202020204" pitchFamily="34" charset="0"/>
                        </a:rPr>
                        <a:t>Δραστηριότητες περιορισμού</a:t>
                      </a:r>
                      <a:endParaRPr lang="fr-FR" sz="1400" dirty="0">
                        <a:solidFill>
                          <a:schemeClr val="accent1"/>
                        </a:solidFill>
                        <a:latin typeface="Arial" panose="020B0604020202020204" pitchFamily="34" charset="0"/>
                        <a:cs typeface="Arial" panose="020B0604020202020204"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99698">
                <a:tc>
                  <a:txBody>
                    <a:bodyPr/>
                    <a:lstStyle/>
                    <a:p>
                      <a:r>
                        <a:rPr lang="el-GR" sz="1200" b="1" dirty="0">
                          <a:solidFill>
                            <a:schemeClr val="accent1"/>
                          </a:solidFill>
                          <a:latin typeface="Arial" panose="020B0604020202020204" pitchFamily="34" charset="0"/>
                          <a:cs typeface="Arial" panose="020B0604020202020204" pitchFamily="34" charset="0"/>
                        </a:rPr>
                        <a:t>Νοροϊός</a:t>
                      </a:r>
                      <a:endParaRPr lang="fr-FR" sz="1200" b="1"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itchFamily="34" charset="0"/>
                          <a:cs typeface="Arial" pitchFamily="34" charset="0"/>
                        </a:rPr>
                        <a:t>Ιός</a:t>
                      </a:r>
                      <a:endParaRPr lang="fr-FR" sz="1200" dirty="0">
                        <a:solidFill>
                          <a:schemeClr val="accent1"/>
                        </a:solidFill>
                        <a:latin typeface="Arial" pitchFamily="34" charset="0"/>
                        <a:cs typeface="Arial" pitchFamily="34" charset="0"/>
                      </a:endParaRPr>
                    </a:p>
                    <a:p>
                      <a:endParaRPr lang="fr-FR" sz="1200" dirty="0">
                        <a:solidFill>
                          <a:schemeClr val="accent1"/>
                        </a:solidFill>
                        <a:latin typeface="Arial" pitchFamily="34" charset="0"/>
                        <a:cs typeface="Arial" pitchFamily="34" charset="0"/>
                      </a:endParaRPr>
                    </a:p>
                    <a:p>
                      <a:endParaRPr lang="fr-FR" sz="1200" dirty="0">
                        <a:solidFill>
                          <a:schemeClr val="accent1"/>
                        </a:solidFill>
                        <a:latin typeface="Arial" pitchFamily="34" charset="0"/>
                        <a:cs typeface="Arial"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itchFamily="34" charset="0"/>
                          <a:cs typeface="Arial" pitchFamily="34" charset="0"/>
                        </a:rPr>
                        <a:t>Άνθρωπος</a:t>
                      </a:r>
                      <a:endParaRPr lang="fr-FR" sz="1200" dirty="0">
                        <a:solidFill>
                          <a:schemeClr val="accent1"/>
                        </a:solidFill>
                        <a:latin typeface="Arial" pitchFamily="34" charset="0"/>
                        <a:cs typeface="Arial"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itchFamily="34" charset="0"/>
                          <a:cs typeface="Arial" pitchFamily="34" charset="0"/>
                        </a:rPr>
                        <a:t>Με τα χέρια</a:t>
                      </a:r>
                      <a:r>
                        <a:rPr lang="fr-FR" sz="1200" dirty="0">
                          <a:solidFill>
                            <a:schemeClr val="accent1"/>
                          </a:solidFill>
                          <a:latin typeface="Arial" pitchFamily="34" charset="0"/>
                          <a:cs typeface="Arial" pitchFamily="34" charset="0"/>
                        </a:rPr>
                        <a:t>, </a:t>
                      </a:r>
                      <a:r>
                        <a:rPr lang="el-GR" sz="1200" dirty="0">
                          <a:solidFill>
                            <a:schemeClr val="accent1"/>
                          </a:solidFill>
                          <a:latin typeface="Arial" pitchFamily="34" charset="0"/>
                          <a:cs typeface="Arial" pitchFamily="34" charset="0"/>
                        </a:rPr>
                        <a:t>τον εμετό, τα κόπρανα,</a:t>
                      </a:r>
                      <a:r>
                        <a:rPr lang="fr-FR" sz="1200" dirty="0">
                          <a:solidFill>
                            <a:schemeClr val="accent1"/>
                          </a:solidFill>
                          <a:latin typeface="Arial" pitchFamily="34" charset="0"/>
                          <a:cs typeface="Arial" pitchFamily="34" charset="0"/>
                        </a:rPr>
                        <a:t> </a:t>
                      </a:r>
                      <a:r>
                        <a:rPr lang="el-GR" sz="1200" dirty="0">
                          <a:solidFill>
                            <a:schemeClr val="accent1"/>
                          </a:solidFill>
                          <a:latin typeface="Arial" pitchFamily="34" charset="0"/>
                          <a:cs typeface="Arial" pitchFamily="34" charset="0"/>
                        </a:rPr>
                        <a:t>τα λύματα</a:t>
                      </a:r>
                      <a:endParaRPr lang="fr-FR" sz="1200" dirty="0">
                        <a:solidFill>
                          <a:schemeClr val="accent1"/>
                        </a:solidFill>
                        <a:latin typeface="Arial" pitchFamily="34" charset="0"/>
                        <a:cs typeface="Arial" pitchFamily="34" charset="0"/>
                      </a:endParaRPr>
                    </a:p>
                    <a:p>
                      <a:r>
                        <a:rPr lang="el-GR" sz="1200" dirty="0">
                          <a:solidFill>
                            <a:schemeClr val="accent1"/>
                          </a:solidFill>
                          <a:latin typeface="Arial" pitchFamily="34" charset="0"/>
                          <a:cs typeface="Arial" pitchFamily="34" charset="0"/>
                        </a:rPr>
                        <a:t>Με τα τρόφιμα </a:t>
                      </a:r>
                      <a:r>
                        <a:rPr lang="en-US" sz="1200" dirty="0">
                          <a:solidFill>
                            <a:schemeClr val="accent1"/>
                          </a:solidFill>
                          <a:latin typeface="Arial" pitchFamily="34" charset="0"/>
                          <a:cs typeface="Arial" pitchFamily="34" charset="0"/>
                        </a:rPr>
                        <a:t>(</a:t>
                      </a:r>
                      <a:r>
                        <a:rPr lang="el-GR" sz="1200" dirty="0">
                          <a:solidFill>
                            <a:schemeClr val="accent1"/>
                          </a:solidFill>
                          <a:latin typeface="Arial" pitchFamily="34" charset="0"/>
                          <a:cs typeface="Arial" pitchFamily="34" charset="0"/>
                        </a:rPr>
                        <a:t>επιμολυσμένα από τα χέρια μολυσμένου ατόμου</a:t>
                      </a:r>
                      <a:r>
                        <a:rPr lang="en-US" sz="1200" dirty="0">
                          <a:solidFill>
                            <a:schemeClr val="accent1"/>
                          </a:solidFill>
                          <a:latin typeface="Arial" pitchFamily="34" charset="0"/>
                          <a:cs typeface="Arial" pitchFamily="34" charset="0"/>
                        </a:rPr>
                        <a:t>, </a:t>
                      </a:r>
                      <a:r>
                        <a:rPr lang="el-GR" sz="1200" dirty="0">
                          <a:solidFill>
                            <a:schemeClr val="accent1"/>
                          </a:solidFill>
                          <a:latin typeface="Arial" pitchFamily="34" charset="0"/>
                          <a:cs typeface="Arial" pitchFamily="34" charset="0"/>
                        </a:rPr>
                        <a:t>φρούτα/λαχανικά επιμολυσμένα κατά την άρδευση</a:t>
                      </a:r>
                      <a:r>
                        <a:rPr lang="en-US" sz="1200" dirty="0">
                          <a:solidFill>
                            <a:schemeClr val="accent1"/>
                          </a:solidFill>
                          <a:latin typeface="Arial" pitchFamily="34" charset="0"/>
                          <a:cs typeface="Arial" pitchFamily="34" charset="0"/>
                        </a:rPr>
                        <a:t>, </a:t>
                      </a:r>
                      <a:r>
                        <a:rPr lang="el-GR" sz="1200" dirty="0">
                          <a:solidFill>
                            <a:schemeClr val="accent1"/>
                          </a:solidFill>
                          <a:latin typeface="Arial" pitchFamily="34" charset="0"/>
                          <a:cs typeface="Arial" pitchFamily="34" charset="0"/>
                        </a:rPr>
                        <a:t>δίλοβα όστρακα</a:t>
                      </a:r>
                      <a:r>
                        <a:rPr lang="en-US" sz="1200" dirty="0">
                          <a:solidFill>
                            <a:schemeClr val="accent1"/>
                          </a:solidFill>
                          <a:latin typeface="Arial" pitchFamily="34" charset="0"/>
                          <a:cs typeface="Arial" pitchFamily="34" charset="0"/>
                        </a:rPr>
                        <a:t>)</a:t>
                      </a:r>
                      <a:endParaRPr lang="fr-FR" sz="1200" dirty="0">
                        <a:solidFill>
                          <a:schemeClr val="accent1"/>
                        </a:solidFill>
                        <a:latin typeface="Arial" pitchFamily="34" charset="0"/>
                        <a:cs typeface="Arial"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itchFamily="34" charset="0"/>
                          <a:cs typeface="Arial" pitchFamily="34" charset="0"/>
                        </a:rPr>
                        <a:t>Μέσα σε 2-3 ημέρες</a:t>
                      </a:r>
                      <a:endParaRPr lang="fr-FR" sz="1200" dirty="0">
                        <a:solidFill>
                          <a:schemeClr val="accent1"/>
                        </a:solidFill>
                        <a:latin typeface="Arial" pitchFamily="34" charset="0"/>
                        <a:cs typeface="Arial" pitchFamily="34" charset="0"/>
                      </a:endParaRPr>
                    </a:p>
                    <a:p>
                      <a:r>
                        <a:rPr lang="el-GR" sz="1200" dirty="0">
                          <a:solidFill>
                            <a:schemeClr val="accent1"/>
                          </a:solidFill>
                          <a:latin typeface="Arial" pitchFamily="34" charset="0"/>
                          <a:cs typeface="Arial" pitchFamily="34" charset="0"/>
                        </a:rPr>
                        <a:t>Οξεία γαστρεντερίτιδα:</a:t>
                      </a:r>
                      <a:r>
                        <a:rPr lang="el-GR" sz="1200" baseline="0" dirty="0">
                          <a:solidFill>
                            <a:schemeClr val="accent1"/>
                          </a:solidFill>
                          <a:latin typeface="Arial" pitchFamily="34" charset="0"/>
                          <a:cs typeface="Arial" pitchFamily="34" charset="0"/>
                        </a:rPr>
                        <a:t> </a:t>
                      </a:r>
                      <a:r>
                        <a:rPr lang="fr-FR" sz="1200" dirty="0">
                          <a:solidFill>
                            <a:schemeClr val="accent1"/>
                          </a:solidFill>
                          <a:latin typeface="Arial" pitchFamily="34" charset="0"/>
                          <a:cs typeface="Arial" pitchFamily="34" charset="0"/>
                        </a:rPr>
                        <a:t> </a:t>
                      </a:r>
                      <a:r>
                        <a:rPr lang="el-GR" sz="1200" dirty="0">
                          <a:solidFill>
                            <a:schemeClr val="accent1"/>
                          </a:solidFill>
                          <a:latin typeface="Arial" pitchFamily="34" charset="0"/>
                          <a:cs typeface="Arial" pitchFamily="34" charset="0"/>
                        </a:rPr>
                        <a:t>διάρροια</a:t>
                      </a:r>
                      <a:r>
                        <a:rPr lang="fr-FR" sz="1200" dirty="0">
                          <a:solidFill>
                            <a:schemeClr val="accent1"/>
                          </a:solidFill>
                          <a:latin typeface="Arial" pitchFamily="34" charset="0"/>
                          <a:cs typeface="Arial" pitchFamily="34" charset="0"/>
                        </a:rPr>
                        <a:t>, </a:t>
                      </a:r>
                      <a:r>
                        <a:rPr lang="el-GR" sz="1200" dirty="0">
                          <a:solidFill>
                            <a:schemeClr val="accent1"/>
                          </a:solidFill>
                          <a:latin typeface="Arial" pitchFamily="34" charset="0"/>
                          <a:cs typeface="Arial" pitchFamily="34" charset="0"/>
                        </a:rPr>
                        <a:t>εμετός/ναυτία</a:t>
                      </a:r>
                      <a:r>
                        <a:rPr lang="fr-FR" sz="1200" dirty="0">
                          <a:solidFill>
                            <a:schemeClr val="accent1"/>
                          </a:solidFill>
                          <a:latin typeface="Arial" pitchFamily="34" charset="0"/>
                          <a:cs typeface="Arial" pitchFamily="34" charset="0"/>
                        </a:rPr>
                        <a:t>, </a:t>
                      </a:r>
                      <a:r>
                        <a:rPr lang="el-GR" sz="1200" dirty="0">
                          <a:solidFill>
                            <a:schemeClr val="accent1"/>
                          </a:solidFill>
                          <a:latin typeface="Arial" pitchFamily="34" charset="0"/>
                          <a:cs typeface="Arial" pitchFamily="34" charset="0"/>
                        </a:rPr>
                        <a:t>κοιλιακός πόνος</a:t>
                      </a:r>
                      <a:r>
                        <a:rPr lang="fr-FR" sz="1200" dirty="0">
                          <a:solidFill>
                            <a:schemeClr val="accent1"/>
                          </a:solidFill>
                          <a:latin typeface="Arial" pitchFamily="34" charset="0"/>
                          <a:cs typeface="Arial" pitchFamily="34" charset="0"/>
                        </a:rPr>
                        <a:t>,</a:t>
                      </a:r>
                      <a:r>
                        <a:rPr lang="fr-FR" sz="1200" baseline="0" dirty="0">
                          <a:solidFill>
                            <a:schemeClr val="accent1"/>
                          </a:solidFill>
                          <a:latin typeface="Arial" pitchFamily="34" charset="0"/>
                          <a:cs typeface="Arial" pitchFamily="34" charset="0"/>
                        </a:rPr>
                        <a:t> </a:t>
                      </a:r>
                      <a:r>
                        <a:rPr lang="el-GR" sz="1200" baseline="0" dirty="0">
                          <a:solidFill>
                            <a:schemeClr val="accent1"/>
                          </a:solidFill>
                          <a:latin typeface="Arial" pitchFamily="34" charset="0"/>
                          <a:cs typeface="Arial" pitchFamily="34" charset="0"/>
                        </a:rPr>
                        <a:t>πονοκέφαλος</a:t>
                      </a:r>
                      <a:r>
                        <a:rPr lang="fr-FR" sz="1200" baseline="0" dirty="0">
                          <a:solidFill>
                            <a:schemeClr val="accent1"/>
                          </a:solidFill>
                          <a:latin typeface="Arial" pitchFamily="34" charset="0"/>
                          <a:cs typeface="Arial" pitchFamily="34" charset="0"/>
                        </a:rPr>
                        <a:t>, </a:t>
                      </a:r>
                      <a:r>
                        <a:rPr lang="el-GR" sz="1200" baseline="0" dirty="0">
                          <a:solidFill>
                            <a:schemeClr val="accent1"/>
                          </a:solidFill>
                          <a:latin typeface="Arial" pitchFamily="34" charset="0"/>
                          <a:cs typeface="Arial" pitchFamily="34" charset="0"/>
                        </a:rPr>
                        <a:t>πυρετός</a:t>
                      </a:r>
                      <a:endParaRPr lang="fr-FR" sz="1200" dirty="0">
                        <a:solidFill>
                          <a:schemeClr val="accent1"/>
                        </a:solidFill>
                        <a:latin typeface="Arial" pitchFamily="34" charset="0"/>
                        <a:cs typeface="Arial"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itchFamily="34" charset="0"/>
                          <a:cs typeface="Arial" pitchFamily="34" charset="0"/>
                        </a:rPr>
                        <a:t>Όχι</a:t>
                      </a:r>
                      <a:r>
                        <a:rPr lang="el-GR" sz="1200" baseline="0" dirty="0">
                          <a:solidFill>
                            <a:schemeClr val="accent1"/>
                          </a:solidFill>
                          <a:latin typeface="Arial" pitchFamily="34" charset="0"/>
                          <a:cs typeface="Arial" pitchFamily="34" charset="0"/>
                        </a:rPr>
                        <a:t> φάρμακα</a:t>
                      </a:r>
                      <a:endParaRPr lang="fr-FR" sz="1200" dirty="0">
                        <a:solidFill>
                          <a:schemeClr val="accent1"/>
                        </a:solidFill>
                        <a:latin typeface="Arial" pitchFamily="34" charset="0"/>
                        <a:cs typeface="Arial" pitchFamily="34" charset="0"/>
                      </a:endParaRPr>
                    </a:p>
                    <a:p>
                      <a:r>
                        <a:rPr lang="el-GR" sz="1200" dirty="0">
                          <a:solidFill>
                            <a:schemeClr val="accent1"/>
                          </a:solidFill>
                          <a:latin typeface="Arial" pitchFamily="34" charset="0"/>
                          <a:cs typeface="Arial" pitchFamily="34" charset="0"/>
                        </a:rPr>
                        <a:t>Κατανάλωση άφθονου νερού </a:t>
                      </a:r>
                      <a:r>
                        <a:rPr lang="fr-FR" sz="1200" dirty="0">
                          <a:solidFill>
                            <a:schemeClr val="accent1"/>
                          </a:solidFill>
                          <a:latin typeface="Arial" pitchFamily="34" charset="0"/>
                          <a:cs typeface="Arial" pitchFamily="34" charset="0"/>
                        </a:rPr>
                        <a:t>(</a:t>
                      </a:r>
                      <a:r>
                        <a:rPr lang="el-GR" sz="1200" dirty="0">
                          <a:solidFill>
                            <a:schemeClr val="accent1"/>
                          </a:solidFill>
                          <a:latin typeface="Arial" pitchFamily="34" charset="0"/>
                          <a:cs typeface="Arial" pitchFamily="34" charset="0"/>
                        </a:rPr>
                        <a:t>για αποφυγή αφυδάτωσης</a:t>
                      </a:r>
                      <a:r>
                        <a:rPr lang="fr-FR" sz="1200" dirty="0">
                          <a:solidFill>
                            <a:schemeClr val="accent1"/>
                          </a:solidFill>
                          <a:latin typeface="Arial" pitchFamily="34" charset="0"/>
                          <a:cs typeface="Arial" pitchFamily="34" charset="0"/>
                        </a:rPr>
                        <a:t>)</a:t>
                      </a: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itchFamily="34" charset="0"/>
                          <a:cs typeface="Arial" pitchFamily="34" charset="0"/>
                        </a:rPr>
                        <a:t>Σχολαστικό πλύσιμο</a:t>
                      </a:r>
                      <a:r>
                        <a:rPr lang="el-GR" sz="1200" baseline="0" dirty="0">
                          <a:solidFill>
                            <a:schemeClr val="accent1"/>
                          </a:solidFill>
                          <a:latin typeface="Arial" pitchFamily="34" charset="0"/>
                          <a:cs typeface="Arial" pitchFamily="34" charset="0"/>
                        </a:rPr>
                        <a:t> φρούτων και λαχανικών</a:t>
                      </a:r>
                      <a:endParaRPr lang="fr-FR" sz="1200" dirty="0">
                        <a:solidFill>
                          <a:schemeClr val="accent1"/>
                        </a:solidFill>
                        <a:latin typeface="Arial" pitchFamily="34" charset="0"/>
                        <a:cs typeface="Arial" pitchFamily="34" charset="0"/>
                      </a:endParaRPr>
                    </a:p>
                    <a:p>
                      <a:r>
                        <a:rPr lang="el-GR" sz="1200" dirty="0">
                          <a:solidFill>
                            <a:schemeClr val="accent1"/>
                          </a:solidFill>
                          <a:latin typeface="Arial" pitchFamily="34" charset="0"/>
                          <a:cs typeface="Arial" pitchFamily="34" charset="0"/>
                        </a:rPr>
                        <a:t>Κατανάλωση δίλοβων οστράκων καλά μαγειρεμένων</a:t>
                      </a:r>
                      <a:endParaRPr lang="fr-FR" sz="1200" baseline="0" dirty="0">
                        <a:solidFill>
                          <a:schemeClr val="accent1"/>
                        </a:solidFill>
                        <a:latin typeface="Arial" pitchFamily="34" charset="0"/>
                        <a:cs typeface="Arial" pitchFamily="34" charset="0"/>
                      </a:endParaRPr>
                    </a:p>
                    <a:p>
                      <a:r>
                        <a:rPr lang="el-GR" sz="1200" baseline="0" dirty="0">
                          <a:solidFill>
                            <a:schemeClr val="accent1"/>
                          </a:solidFill>
                          <a:latin typeface="Arial" pitchFamily="34" charset="0"/>
                          <a:cs typeface="Arial" pitchFamily="34" charset="0"/>
                        </a:rPr>
                        <a:t>Πλύσιμο χεριών με σαπούνι</a:t>
                      </a:r>
                      <a:endParaRPr lang="fr-FR" sz="1200" baseline="0" dirty="0">
                        <a:solidFill>
                          <a:schemeClr val="accent1"/>
                        </a:solidFill>
                        <a:latin typeface="Arial" pitchFamily="34" charset="0"/>
                        <a:cs typeface="Arial" pitchFamily="34" charset="0"/>
                      </a:endParaRPr>
                    </a:p>
                    <a:p>
                      <a:r>
                        <a:rPr lang="el-GR" sz="1200" baseline="0" dirty="0">
                          <a:solidFill>
                            <a:schemeClr val="accent1"/>
                          </a:solidFill>
                          <a:latin typeface="Arial" pitchFamily="34" charset="0"/>
                          <a:cs typeface="Arial" pitchFamily="34" charset="0"/>
                        </a:rPr>
                        <a:t>Απολύμανση επιφανειών</a:t>
                      </a:r>
                      <a:endParaRPr lang="fr-FR" sz="1200" baseline="0" dirty="0">
                        <a:solidFill>
                          <a:schemeClr val="accent1"/>
                        </a:solidFill>
                        <a:latin typeface="Arial" pitchFamily="34" charset="0"/>
                        <a:cs typeface="Arial" pitchFamily="34" charset="0"/>
                      </a:endParaRPr>
                    </a:p>
                    <a:p>
                      <a:r>
                        <a:rPr lang="el-GR" sz="1200" baseline="0" dirty="0">
                          <a:solidFill>
                            <a:schemeClr val="accent1"/>
                          </a:solidFill>
                          <a:latin typeface="Arial" pitchFamily="34" charset="0"/>
                          <a:cs typeface="Arial" pitchFamily="34" charset="0"/>
                        </a:rPr>
                        <a:t>Αποφυγή προετοιμασίας φαγητού από ασθενή</a:t>
                      </a:r>
                      <a:endParaRPr lang="fr-FR" sz="1200" dirty="0">
                        <a:solidFill>
                          <a:schemeClr val="accent1"/>
                        </a:solidFill>
                        <a:latin typeface="Arial" pitchFamily="34" charset="0"/>
                        <a:cs typeface="Arial"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23259">
                <a:tc>
                  <a:txBody>
                    <a:bodyPr/>
                    <a:lstStyle/>
                    <a:p>
                      <a:r>
                        <a:rPr lang="fr-FR" sz="1200" b="1" i="1" dirty="0" err="1">
                          <a:solidFill>
                            <a:schemeClr val="accent1"/>
                          </a:solidFill>
                          <a:latin typeface="Arial" panose="020B0604020202020204" pitchFamily="34" charset="0"/>
                          <a:cs typeface="Arial" panose="020B0604020202020204" pitchFamily="34" charset="0"/>
                        </a:rPr>
                        <a:t>Toxoplasma</a:t>
                      </a:r>
                      <a:r>
                        <a:rPr lang="fr-FR" sz="1200" b="1" i="1" dirty="0">
                          <a:solidFill>
                            <a:schemeClr val="accent1"/>
                          </a:solidFill>
                          <a:latin typeface="Arial" panose="020B0604020202020204" pitchFamily="34" charset="0"/>
                          <a:cs typeface="Arial" panose="020B0604020202020204" pitchFamily="34" charset="0"/>
                        </a:rPr>
                        <a:t> </a:t>
                      </a:r>
                      <a:r>
                        <a:rPr lang="fr-FR" sz="1200" b="1" i="1" dirty="0" err="1">
                          <a:solidFill>
                            <a:schemeClr val="accent1"/>
                          </a:solidFill>
                          <a:latin typeface="Arial" panose="020B0604020202020204" pitchFamily="34" charset="0"/>
                          <a:cs typeface="Arial" panose="020B0604020202020204" pitchFamily="34" charset="0"/>
                        </a:rPr>
                        <a:t>gondii</a:t>
                      </a:r>
                      <a:endParaRPr lang="fr-FR" sz="1200" b="1" i="1"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itchFamily="34" charset="0"/>
                          <a:cs typeface="Arial" pitchFamily="34" charset="0"/>
                        </a:rPr>
                        <a:t>Παράσιτο</a:t>
                      </a:r>
                      <a:endParaRPr lang="fr-FR" sz="1200" dirty="0">
                        <a:solidFill>
                          <a:schemeClr val="accent1"/>
                        </a:solidFill>
                        <a:latin typeface="Arial" pitchFamily="34" charset="0"/>
                        <a:cs typeface="Arial"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itchFamily="34" charset="0"/>
                          <a:cs typeface="Arial" pitchFamily="34" charset="0"/>
                        </a:rPr>
                        <a:t>Ζώα </a:t>
                      </a:r>
                      <a:r>
                        <a:rPr lang="fr-FR" sz="1200" dirty="0">
                          <a:solidFill>
                            <a:schemeClr val="accent1"/>
                          </a:solidFill>
                          <a:latin typeface="Arial" pitchFamily="34" charset="0"/>
                          <a:cs typeface="Arial" pitchFamily="34" charset="0"/>
                        </a:rPr>
                        <a:t>(</a:t>
                      </a:r>
                      <a:r>
                        <a:rPr lang="el-GR" sz="1200" dirty="0">
                          <a:solidFill>
                            <a:schemeClr val="accent1"/>
                          </a:solidFill>
                          <a:latin typeface="Arial" pitchFamily="34" charset="0"/>
                          <a:cs typeface="Arial" pitchFamily="34" charset="0"/>
                        </a:rPr>
                        <a:t>γάτες</a:t>
                      </a:r>
                      <a:r>
                        <a:rPr lang="fr-FR" sz="1200" dirty="0">
                          <a:solidFill>
                            <a:schemeClr val="accent1"/>
                          </a:solidFill>
                          <a:latin typeface="Arial" pitchFamily="34" charset="0"/>
                          <a:cs typeface="Arial" pitchFamily="34" charset="0"/>
                        </a:rPr>
                        <a:t>)</a:t>
                      </a: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baseline="0" dirty="0">
                          <a:solidFill>
                            <a:schemeClr val="accent1"/>
                          </a:solidFill>
                          <a:latin typeface="Arial" pitchFamily="34" charset="0"/>
                          <a:cs typeface="Arial" pitchFamily="34" charset="0"/>
                        </a:rPr>
                        <a:t>Κατανάλωση ωμού ή μισοψημένου κρέατος, άπλυτων φρούτων και λαχανικών</a:t>
                      </a:r>
                      <a:endParaRPr lang="fr-FR" sz="1200" baseline="0" dirty="0">
                        <a:solidFill>
                          <a:schemeClr val="accent1"/>
                        </a:solidFill>
                        <a:latin typeface="Arial" pitchFamily="34" charset="0"/>
                        <a:cs typeface="Arial" pitchFamily="34" charset="0"/>
                      </a:endParaRPr>
                    </a:p>
                    <a:p>
                      <a:r>
                        <a:rPr lang="el-GR" sz="1200" baseline="0" dirty="0">
                          <a:solidFill>
                            <a:schemeClr val="accent1"/>
                          </a:solidFill>
                          <a:latin typeface="Arial" pitchFamily="34" charset="0"/>
                          <a:cs typeface="Arial" pitchFamily="34" charset="0"/>
                        </a:rPr>
                        <a:t>Άμεση μετάδοση από μολυσμένη γάτα</a:t>
                      </a:r>
                      <a:endParaRPr lang="fr-FR" sz="1200" dirty="0">
                        <a:solidFill>
                          <a:schemeClr val="accent1"/>
                        </a:solidFill>
                        <a:latin typeface="Arial" pitchFamily="34" charset="0"/>
                        <a:cs typeface="Arial"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itchFamily="34" charset="0"/>
                          <a:cs typeface="Arial" pitchFamily="34" charset="0"/>
                        </a:rPr>
                        <a:t>Συνήθως χωρίς συμπτώματα. </a:t>
                      </a:r>
                    </a:p>
                    <a:p>
                      <a:r>
                        <a:rPr lang="el-GR" sz="1200" dirty="0">
                          <a:solidFill>
                            <a:schemeClr val="accent1"/>
                          </a:solidFill>
                          <a:latin typeface="Arial" pitchFamily="34" charset="0"/>
                          <a:cs typeface="Arial" pitchFamily="34" charset="0"/>
                        </a:rPr>
                        <a:t>Κίνδυνοι για τα έμβρυα και τα </a:t>
                      </a:r>
                      <a:r>
                        <a:rPr lang="el-GR" sz="1200" dirty="0" err="1">
                          <a:solidFill>
                            <a:schemeClr val="accent1"/>
                          </a:solidFill>
                          <a:latin typeface="Arial" pitchFamily="34" charset="0"/>
                          <a:cs typeface="Arial" pitchFamily="34" charset="0"/>
                        </a:rPr>
                        <a:t>ανοσοκατασταλμένα</a:t>
                      </a:r>
                      <a:r>
                        <a:rPr lang="el-GR" sz="1200" dirty="0">
                          <a:solidFill>
                            <a:schemeClr val="accent1"/>
                          </a:solidFill>
                          <a:latin typeface="Arial" pitchFamily="34" charset="0"/>
                          <a:cs typeface="Arial" pitchFamily="34" charset="0"/>
                        </a:rPr>
                        <a:t> άτομα</a:t>
                      </a:r>
                      <a:endParaRPr lang="fr-FR" sz="1200" dirty="0">
                        <a:solidFill>
                          <a:schemeClr val="accent1"/>
                        </a:solidFill>
                        <a:latin typeface="Arial" pitchFamily="34" charset="0"/>
                        <a:cs typeface="Arial"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itchFamily="34" charset="0"/>
                          <a:cs typeface="Arial" pitchFamily="34" charset="0"/>
                        </a:rPr>
                        <a:t>Αντιπαρασιτικά φάρμακα </a:t>
                      </a:r>
                      <a:r>
                        <a:rPr lang="fr-FR" sz="1200" dirty="0">
                          <a:solidFill>
                            <a:schemeClr val="accent1"/>
                          </a:solidFill>
                          <a:latin typeface="Arial" pitchFamily="34" charset="0"/>
                          <a:cs typeface="Arial" pitchFamily="34" charset="0"/>
                        </a:rPr>
                        <a:t>(</a:t>
                      </a:r>
                      <a:r>
                        <a:rPr lang="el-GR" sz="1200" dirty="0">
                          <a:solidFill>
                            <a:schemeClr val="accent1"/>
                          </a:solidFill>
                          <a:latin typeface="Arial" pitchFamily="34" charset="0"/>
                          <a:cs typeface="Arial" pitchFamily="34" charset="0"/>
                        </a:rPr>
                        <a:t>μπορεί να διαρκέσει αρκετούς μήνες</a:t>
                      </a:r>
                      <a:r>
                        <a:rPr lang="fr-FR" sz="1200" dirty="0">
                          <a:solidFill>
                            <a:schemeClr val="accent1"/>
                          </a:solidFill>
                          <a:latin typeface="Arial" pitchFamily="34" charset="0"/>
                          <a:cs typeface="Arial" pitchFamily="34" charset="0"/>
                        </a:rPr>
                        <a:t>)</a:t>
                      </a: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itchFamily="34" charset="0"/>
                          <a:cs typeface="Arial" pitchFamily="34" charset="0"/>
                        </a:rPr>
                        <a:t>Αποφυγή επαφής με την άμμο της γάτας</a:t>
                      </a:r>
                      <a:endParaRPr lang="fr-FR" sz="1200" dirty="0">
                        <a:solidFill>
                          <a:schemeClr val="accent1"/>
                        </a:solidFill>
                        <a:latin typeface="Arial" pitchFamily="34" charset="0"/>
                        <a:cs typeface="Arial" pitchFamily="34" charset="0"/>
                      </a:endParaRPr>
                    </a:p>
                    <a:p>
                      <a:r>
                        <a:rPr lang="el-GR" sz="1200" baseline="0" dirty="0">
                          <a:solidFill>
                            <a:schemeClr val="accent1"/>
                          </a:solidFill>
                          <a:latin typeface="Arial" pitchFamily="34" charset="0"/>
                          <a:cs typeface="Arial" pitchFamily="34" charset="0"/>
                        </a:rPr>
                        <a:t>Πλύσιμο χεριών με σαπούνι</a:t>
                      </a:r>
                      <a:endParaRPr lang="fr-FR" sz="1200" baseline="0" dirty="0">
                        <a:solidFill>
                          <a:schemeClr val="accent1"/>
                        </a:solidFill>
                        <a:latin typeface="Arial" pitchFamily="34" charset="0"/>
                        <a:cs typeface="Arial" pitchFamily="34" charset="0"/>
                      </a:endParaRPr>
                    </a:p>
                    <a:p>
                      <a:r>
                        <a:rPr lang="el-GR" sz="1200" dirty="0">
                          <a:solidFill>
                            <a:schemeClr val="accent1"/>
                          </a:solidFill>
                          <a:latin typeface="Arial" pitchFamily="34" charset="0"/>
                          <a:cs typeface="Arial" pitchFamily="34" charset="0"/>
                        </a:rPr>
                        <a:t>Πλύσιμο ωμών φρούτων και λαχανικών</a:t>
                      </a:r>
                      <a:endParaRPr lang="fr-FR" sz="1200" dirty="0">
                        <a:solidFill>
                          <a:schemeClr val="accent1"/>
                        </a:solidFill>
                        <a:latin typeface="Arial" pitchFamily="34" charset="0"/>
                        <a:cs typeface="Arial" pitchFamily="34" charset="0"/>
                      </a:endParaRPr>
                    </a:p>
                    <a:p>
                      <a:r>
                        <a:rPr lang="el-GR" sz="1200" dirty="0">
                          <a:solidFill>
                            <a:schemeClr val="accent1"/>
                          </a:solidFill>
                          <a:latin typeface="Arial" pitchFamily="34" charset="0"/>
                          <a:cs typeface="Arial" pitchFamily="34" charset="0"/>
                        </a:rPr>
                        <a:t>Μαγείρεμα κρέατος </a:t>
                      </a:r>
                      <a:r>
                        <a:rPr lang="fr-FR" sz="1200" dirty="0">
                          <a:solidFill>
                            <a:schemeClr val="accent1"/>
                          </a:solidFill>
                          <a:latin typeface="Arial" pitchFamily="34" charset="0"/>
                          <a:cs typeface="Arial" pitchFamily="34" charset="0"/>
                        </a:rPr>
                        <a:t>(&gt;</a:t>
                      </a:r>
                      <a:r>
                        <a:rPr lang="fr-FR" sz="1200" baseline="0" dirty="0">
                          <a:solidFill>
                            <a:schemeClr val="accent1"/>
                          </a:solidFill>
                          <a:latin typeface="Arial" pitchFamily="34" charset="0"/>
                          <a:cs typeface="Arial" pitchFamily="34" charset="0"/>
                        </a:rPr>
                        <a:t> </a:t>
                      </a:r>
                      <a:r>
                        <a:rPr lang="fr-FR" sz="1200" dirty="0">
                          <a:solidFill>
                            <a:schemeClr val="accent1"/>
                          </a:solidFill>
                          <a:latin typeface="Arial" pitchFamily="34" charset="0"/>
                          <a:cs typeface="Arial" pitchFamily="34" charset="0"/>
                        </a:rPr>
                        <a:t> 70°C) </a:t>
                      </a:r>
                      <a:r>
                        <a:rPr lang="el-GR" sz="1200" dirty="0">
                          <a:solidFill>
                            <a:schemeClr val="accent1"/>
                          </a:solidFill>
                          <a:latin typeface="Arial" pitchFamily="34" charset="0"/>
                          <a:cs typeface="Arial" pitchFamily="34" charset="0"/>
                        </a:rPr>
                        <a:t>ή κατάψυξη κρέατος </a:t>
                      </a:r>
                      <a:r>
                        <a:rPr lang="fr-FR" sz="1200" dirty="0">
                          <a:solidFill>
                            <a:schemeClr val="accent1"/>
                          </a:solidFill>
                          <a:latin typeface="Arial" pitchFamily="34" charset="0"/>
                          <a:cs typeface="Arial" pitchFamily="34" charset="0"/>
                        </a:rPr>
                        <a:t>(&lt;  -12°C)</a:t>
                      </a: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323259">
                <a:tc>
                  <a:txBody>
                    <a:bodyPr/>
                    <a:lstStyle/>
                    <a:p>
                      <a:r>
                        <a:rPr lang="fr-FR" sz="1200" b="1" i="1" dirty="0" err="1">
                          <a:solidFill>
                            <a:schemeClr val="accent1"/>
                          </a:solidFill>
                          <a:latin typeface="Arial" panose="020B0604020202020204" pitchFamily="34" charset="0"/>
                          <a:cs typeface="Arial" panose="020B0604020202020204" pitchFamily="34" charset="0"/>
                        </a:rPr>
                        <a:t>Campylobacter</a:t>
                      </a:r>
                      <a:endParaRPr lang="fr-FR" sz="1200" b="1" i="1"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itchFamily="34" charset="0"/>
                          <a:cs typeface="Arial" pitchFamily="34" charset="0"/>
                        </a:rPr>
                        <a:t>Βακτήριο</a:t>
                      </a:r>
                      <a:endParaRPr lang="fr-FR" sz="1200" dirty="0">
                        <a:solidFill>
                          <a:schemeClr val="accent1"/>
                        </a:solidFill>
                        <a:latin typeface="Arial" pitchFamily="34" charset="0"/>
                        <a:cs typeface="Arial"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itchFamily="34" charset="0"/>
                          <a:cs typeface="Arial" pitchFamily="34" charset="0"/>
                        </a:rPr>
                        <a:t>Πεπτικό σύστημα ζώων</a:t>
                      </a:r>
                      <a:r>
                        <a:rPr lang="fr-FR" sz="1200" dirty="0">
                          <a:solidFill>
                            <a:schemeClr val="accent1"/>
                          </a:solidFill>
                          <a:latin typeface="Arial" pitchFamily="34" charset="0"/>
                          <a:cs typeface="Arial" pitchFamily="34" charset="0"/>
                        </a:rPr>
                        <a:t>, </a:t>
                      </a:r>
                      <a:r>
                        <a:rPr lang="el-GR" sz="1200" dirty="0">
                          <a:solidFill>
                            <a:schemeClr val="accent1"/>
                          </a:solidFill>
                          <a:latin typeface="Arial" pitchFamily="34" charset="0"/>
                          <a:cs typeface="Arial" pitchFamily="34" charset="0"/>
                        </a:rPr>
                        <a:t>ιδιαίτερα οικόσιτων πουλερικών </a:t>
                      </a:r>
                      <a:endParaRPr lang="fr-FR" sz="1200" dirty="0">
                        <a:solidFill>
                          <a:schemeClr val="accent1"/>
                        </a:solidFill>
                        <a:latin typeface="Arial" pitchFamily="34" charset="0"/>
                        <a:cs typeface="Arial"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46" rtl="0" eaLnBrk="1" fontAlgn="auto" latinLnBrk="0" hangingPunct="1">
                        <a:lnSpc>
                          <a:spcPct val="100000"/>
                        </a:lnSpc>
                        <a:spcBef>
                          <a:spcPts val="0"/>
                        </a:spcBef>
                        <a:spcAft>
                          <a:spcPts val="0"/>
                        </a:spcAft>
                        <a:buClrTx/>
                        <a:buSzTx/>
                        <a:buFontTx/>
                        <a:buNone/>
                        <a:tabLst/>
                        <a:defRPr/>
                      </a:pPr>
                      <a:r>
                        <a:rPr lang="el-GR" sz="1200" dirty="0">
                          <a:solidFill>
                            <a:schemeClr val="accent1"/>
                          </a:solidFill>
                          <a:latin typeface="Arial" pitchFamily="34" charset="0"/>
                          <a:cs typeface="Arial" pitchFamily="34" charset="0"/>
                        </a:rPr>
                        <a:t>Ωμό ή μισοψημένο κοτόπουλο</a:t>
                      </a:r>
                    </a:p>
                    <a:p>
                      <a:pPr marL="0" marR="0" indent="0" algn="l" defTabSz="914446" rtl="0" eaLnBrk="1" fontAlgn="auto" latinLnBrk="0" hangingPunct="1">
                        <a:lnSpc>
                          <a:spcPct val="100000"/>
                        </a:lnSpc>
                        <a:spcBef>
                          <a:spcPts val="0"/>
                        </a:spcBef>
                        <a:spcAft>
                          <a:spcPts val="0"/>
                        </a:spcAft>
                        <a:buClrTx/>
                        <a:buSzTx/>
                        <a:buFontTx/>
                        <a:buNone/>
                        <a:tabLst/>
                        <a:defRPr/>
                      </a:pPr>
                      <a:r>
                        <a:rPr lang="el-GR" sz="1200" dirty="0">
                          <a:solidFill>
                            <a:schemeClr val="accent1"/>
                          </a:solidFill>
                          <a:latin typeface="Arial" pitchFamily="34" charset="0"/>
                          <a:cs typeface="Arial" pitchFamily="34" charset="0"/>
                        </a:rPr>
                        <a:t>Κρέας και γάλα</a:t>
                      </a:r>
                      <a:endParaRPr lang="fr-FR" sz="1200" dirty="0">
                        <a:solidFill>
                          <a:schemeClr val="accent1"/>
                        </a:solidFill>
                        <a:latin typeface="Arial" pitchFamily="34" charset="0"/>
                        <a:cs typeface="Arial" pitchFamily="34" charset="0"/>
                      </a:endParaRPr>
                    </a:p>
                    <a:p>
                      <a:pPr marL="0" marR="0" indent="0" algn="l" defTabSz="914446" rtl="0" eaLnBrk="1" fontAlgn="auto" latinLnBrk="0" hangingPunct="1">
                        <a:lnSpc>
                          <a:spcPct val="100000"/>
                        </a:lnSpc>
                        <a:spcBef>
                          <a:spcPts val="0"/>
                        </a:spcBef>
                        <a:spcAft>
                          <a:spcPts val="0"/>
                        </a:spcAft>
                        <a:buClrTx/>
                        <a:buSzTx/>
                        <a:buFontTx/>
                        <a:buNone/>
                        <a:tabLst/>
                        <a:defRPr/>
                      </a:pPr>
                      <a:r>
                        <a:rPr lang="el-GR" sz="1200" baseline="0" dirty="0">
                          <a:solidFill>
                            <a:schemeClr val="accent1"/>
                          </a:solidFill>
                          <a:latin typeface="Arial" pitchFamily="34" charset="0"/>
                          <a:cs typeface="Arial" pitchFamily="34" charset="0"/>
                        </a:rPr>
                        <a:t>Διασταυρούμενη επιμόλυνση</a:t>
                      </a:r>
                      <a:endParaRPr lang="fr-FR" sz="1200" dirty="0">
                        <a:solidFill>
                          <a:schemeClr val="accent1"/>
                        </a:solidFill>
                        <a:latin typeface="Arial" pitchFamily="34" charset="0"/>
                        <a:cs typeface="Arial"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itchFamily="34" charset="0"/>
                          <a:cs typeface="Arial" pitchFamily="34" charset="0"/>
                        </a:rPr>
                        <a:t>Μέσα σε 2-5 ημέρες</a:t>
                      </a:r>
                      <a:endParaRPr lang="fr-FR" sz="1200" dirty="0">
                        <a:solidFill>
                          <a:schemeClr val="accent1"/>
                        </a:solidFill>
                        <a:latin typeface="Arial" pitchFamily="34" charset="0"/>
                        <a:cs typeface="Arial" pitchFamily="34" charset="0"/>
                      </a:endParaRPr>
                    </a:p>
                    <a:p>
                      <a:r>
                        <a:rPr lang="el-GR" sz="1200" dirty="0">
                          <a:solidFill>
                            <a:schemeClr val="accent1"/>
                          </a:solidFill>
                          <a:latin typeface="Arial" pitchFamily="34" charset="0"/>
                          <a:cs typeface="Arial" pitchFamily="34" charset="0"/>
                        </a:rPr>
                        <a:t>Οξεία γαστρεντερίτιδα </a:t>
                      </a:r>
                      <a:r>
                        <a:rPr lang="el-GR" sz="1200" dirty="0" err="1">
                          <a:solidFill>
                            <a:schemeClr val="accent1"/>
                          </a:solidFill>
                          <a:latin typeface="Arial" pitchFamily="34" charset="0"/>
                          <a:cs typeface="Arial" pitchFamily="34" charset="0"/>
                        </a:rPr>
                        <a:t>Συστημικές</a:t>
                      </a:r>
                      <a:r>
                        <a:rPr lang="el-GR" sz="1200" dirty="0">
                          <a:solidFill>
                            <a:schemeClr val="accent1"/>
                          </a:solidFill>
                          <a:latin typeface="Arial" pitchFamily="34" charset="0"/>
                          <a:cs typeface="Arial" pitchFamily="34" charset="0"/>
                        </a:rPr>
                        <a:t> λοιμώξεις </a:t>
                      </a:r>
                      <a:r>
                        <a:rPr lang="fr-FR" sz="1200" dirty="0">
                          <a:solidFill>
                            <a:schemeClr val="accent1"/>
                          </a:solidFill>
                          <a:latin typeface="Arial" pitchFamily="34" charset="0"/>
                          <a:cs typeface="Arial" pitchFamily="34" charset="0"/>
                        </a:rPr>
                        <a:t>(</a:t>
                      </a:r>
                      <a:r>
                        <a:rPr lang="el-GR" sz="1200" dirty="0">
                          <a:solidFill>
                            <a:schemeClr val="accent1"/>
                          </a:solidFill>
                          <a:latin typeface="Arial" pitchFamily="34" charset="0"/>
                          <a:cs typeface="Arial" pitchFamily="34" charset="0"/>
                        </a:rPr>
                        <a:t>πολύ σπάνια</a:t>
                      </a:r>
                      <a:r>
                        <a:rPr lang="fr-FR" sz="1200" dirty="0">
                          <a:solidFill>
                            <a:schemeClr val="accent1"/>
                          </a:solidFill>
                          <a:latin typeface="Arial" pitchFamily="34" charset="0"/>
                          <a:cs typeface="Arial" pitchFamily="34" charset="0"/>
                        </a:rPr>
                        <a:t>)</a:t>
                      </a: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itchFamily="34" charset="0"/>
                          <a:cs typeface="Arial" pitchFamily="34" charset="0"/>
                        </a:rPr>
                        <a:t>Στις περισσότερες</a:t>
                      </a:r>
                      <a:r>
                        <a:rPr lang="el-GR" sz="1200" baseline="0" dirty="0">
                          <a:solidFill>
                            <a:schemeClr val="accent1"/>
                          </a:solidFill>
                          <a:latin typeface="Arial" pitchFamily="34" charset="0"/>
                          <a:cs typeface="Arial" pitchFamily="34" charset="0"/>
                        </a:rPr>
                        <a:t> περιπτώσεις, καμιά θεραπεία </a:t>
                      </a:r>
                      <a:endParaRPr lang="fr-FR" sz="1200" dirty="0">
                        <a:solidFill>
                          <a:schemeClr val="accent1"/>
                        </a:solidFill>
                        <a:latin typeface="Arial" pitchFamily="34" charset="0"/>
                        <a:cs typeface="Arial" pitchFamily="34" charset="0"/>
                      </a:endParaRPr>
                    </a:p>
                    <a:p>
                      <a:r>
                        <a:rPr lang="el-GR" sz="1200" dirty="0">
                          <a:solidFill>
                            <a:schemeClr val="accent1"/>
                          </a:solidFill>
                          <a:latin typeface="Arial" pitchFamily="34" charset="0"/>
                          <a:cs typeface="Arial" pitchFamily="34" charset="0"/>
                        </a:rPr>
                        <a:t>Αντιβιοτικά </a:t>
                      </a:r>
                      <a:r>
                        <a:rPr lang="fr-FR" sz="1200" dirty="0">
                          <a:solidFill>
                            <a:schemeClr val="accent1"/>
                          </a:solidFill>
                          <a:latin typeface="Arial" pitchFamily="34" charset="0"/>
                          <a:cs typeface="Arial" pitchFamily="34" charset="0"/>
                        </a:rPr>
                        <a:t>(</a:t>
                      </a:r>
                      <a:r>
                        <a:rPr lang="el-GR" sz="1200" dirty="0">
                          <a:solidFill>
                            <a:schemeClr val="accent1"/>
                          </a:solidFill>
                          <a:latin typeface="Arial" pitchFamily="34" charset="0"/>
                          <a:cs typeface="Arial" pitchFamily="34" charset="0"/>
                        </a:rPr>
                        <a:t>βαριές περιπτώσεις</a:t>
                      </a:r>
                      <a:r>
                        <a:rPr lang="fr-FR" sz="1200" dirty="0">
                          <a:solidFill>
                            <a:schemeClr val="accent1"/>
                          </a:solidFill>
                          <a:latin typeface="Arial" pitchFamily="34" charset="0"/>
                          <a:cs typeface="Arial" pitchFamily="34" charset="0"/>
                        </a:rPr>
                        <a:t>)</a:t>
                      </a: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itchFamily="34" charset="0"/>
                          <a:cs typeface="Arial" pitchFamily="34" charset="0"/>
                        </a:rPr>
                        <a:t>Κατανάλωση καλά</a:t>
                      </a:r>
                      <a:r>
                        <a:rPr lang="el-GR" sz="1200" baseline="0" dirty="0">
                          <a:solidFill>
                            <a:schemeClr val="accent1"/>
                          </a:solidFill>
                          <a:latin typeface="Arial" pitchFamily="34" charset="0"/>
                          <a:cs typeface="Arial" pitchFamily="34" charset="0"/>
                        </a:rPr>
                        <a:t> μαγειρεμένου κοτόπουλου</a:t>
                      </a:r>
                      <a:endParaRPr lang="fr-FR" sz="1200" dirty="0">
                        <a:solidFill>
                          <a:schemeClr val="accent1"/>
                        </a:solidFill>
                        <a:latin typeface="Arial" pitchFamily="34" charset="0"/>
                        <a:cs typeface="Arial" pitchFamily="34" charset="0"/>
                      </a:endParaRPr>
                    </a:p>
                    <a:p>
                      <a:r>
                        <a:rPr lang="el-GR" sz="1200" dirty="0">
                          <a:solidFill>
                            <a:schemeClr val="accent1"/>
                          </a:solidFill>
                          <a:latin typeface="Arial" pitchFamily="34" charset="0"/>
                          <a:cs typeface="Arial" pitchFamily="34" charset="0"/>
                        </a:rPr>
                        <a:t>Όχι πλύσιμο ωμού κοτόπουλου</a:t>
                      </a:r>
                      <a:endParaRPr lang="fr-FR" sz="1200" baseline="0" dirty="0">
                        <a:solidFill>
                          <a:schemeClr val="accent1"/>
                        </a:solidFill>
                        <a:latin typeface="Arial" pitchFamily="34" charset="0"/>
                        <a:cs typeface="Arial" pitchFamily="34" charset="0"/>
                      </a:endParaRPr>
                    </a:p>
                    <a:p>
                      <a:r>
                        <a:rPr lang="el-GR" sz="1200" baseline="0" dirty="0">
                          <a:solidFill>
                            <a:schemeClr val="accent1"/>
                          </a:solidFill>
                          <a:latin typeface="Arial" pitchFamily="34" charset="0"/>
                          <a:cs typeface="Arial" pitchFamily="34" charset="0"/>
                        </a:rPr>
                        <a:t>Πλύσιμο χεριών με σαπούνι</a:t>
                      </a:r>
                      <a:endParaRPr lang="fr-FR" sz="1200" baseline="0" dirty="0">
                        <a:solidFill>
                          <a:schemeClr val="accent1"/>
                        </a:solidFill>
                        <a:latin typeface="Arial" pitchFamily="34" charset="0"/>
                        <a:cs typeface="Arial" pitchFamily="34" charset="0"/>
                      </a:endParaRPr>
                    </a:p>
                    <a:p>
                      <a:r>
                        <a:rPr lang="el-GR" sz="1200" baseline="0" dirty="0">
                          <a:solidFill>
                            <a:schemeClr val="accent1"/>
                          </a:solidFill>
                          <a:latin typeface="Arial" pitchFamily="34" charset="0"/>
                          <a:cs typeface="Arial" pitchFamily="34" charset="0"/>
                        </a:rPr>
                        <a:t>Πλύσιμο εργαλείων και επιφανειών σχολαστικά, χρήση ξεχωριστών σανίδων κοπής</a:t>
                      </a:r>
                      <a:endParaRPr lang="fr-FR" sz="1200" dirty="0">
                        <a:solidFill>
                          <a:schemeClr val="accent1"/>
                        </a:solidFill>
                        <a:latin typeface="Arial" pitchFamily="34" charset="0"/>
                        <a:cs typeface="Arial"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323259">
                <a:tc>
                  <a:txBody>
                    <a:bodyPr/>
                    <a:lstStyle/>
                    <a:p>
                      <a:r>
                        <a:rPr lang="fr-FR" sz="1200" b="1" i="1" dirty="0">
                          <a:solidFill>
                            <a:schemeClr val="accent1"/>
                          </a:solidFill>
                          <a:latin typeface="Arial" panose="020B0604020202020204" pitchFamily="34" charset="0"/>
                          <a:cs typeface="Arial" panose="020B0604020202020204" pitchFamily="34" charset="0"/>
                        </a:rPr>
                        <a:t>Salmonella</a:t>
                      </a: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itchFamily="34" charset="0"/>
                          <a:cs typeface="Arial" pitchFamily="34" charset="0"/>
                        </a:rPr>
                        <a:t>Βακτήριο</a:t>
                      </a:r>
                      <a:endParaRPr lang="fr-FR" sz="1200" dirty="0">
                        <a:solidFill>
                          <a:schemeClr val="accent1"/>
                        </a:solidFill>
                        <a:latin typeface="Arial" pitchFamily="34" charset="0"/>
                        <a:cs typeface="Arial"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46" rtl="0" eaLnBrk="1" fontAlgn="auto" latinLnBrk="0" hangingPunct="1">
                        <a:lnSpc>
                          <a:spcPct val="100000"/>
                        </a:lnSpc>
                        <a:spcBef>
                          <a:spcPts val="0"/>
                        </a:spcBef>
                        <a:spcAft>
                          <a:spcPts val="0"/>
                        </a:spcAft>
                        <a:buClrTx/>
                        <a:buSzTx/>
                        <a:buFontTx/>
                        <a:buNone/>
                        <a:tabLst/>
                        <a:defRPr/>
                      </a:pPr>
                      <a:r>
                        <a:rPr lang="el-GR" sz="1200" dirty="0">
                          <a:solidFill>
                            <a:schemeClr val="accent1"/>
                          </a:solidFill>
                          <a:latin typeface="Arial" pitchFamily="34" charset="0"/>
                          <a:cs typeface="Arial" pitchFamily="34" charset="0"/>
                        </a:rPr>
                        <a:t>Πεπτικό σύστημα ζώων (ιδιαίτερα πουλερικών,</a:t>
                      </a:r>
                      <a:r>
                        <a:rPr lang="el-GR" sz="1200" baseline="0" dirty="0">
                          <a:solidFill>
                            <a:schemeClr val="accent1"/>
                          </a:solidFill>
                          <a:latin typeface="Arial" pitchFamily="34" charset="0"/>
                          <a:cs typeface="Arial" pitchFamily="34" charset="0"/>
                        </a:rPr>
                        <a:t> χοίρων και αιγοπροβάτων)</a:t>
                      </a:r>
                      <a:endParaRPr lang="fr-FR" sz="1200" dirty="0">
                        <a:solidFill>
                          <a:schemeClr val="accent1"/>
                        </a:solidFill>
                        <a:latin typeface="Arial" pitchFamily="34" charset="0"/>
                        <a:cs typeface="Arial" pitchFamily="34" charset="0"/>
                      </a:endParaRPr>
                    </a:p>
                    <a:p>
                      <a:endParaRPr lang="fr-FR" sz="1200" dirty="0">
                        <a:solidFill>
                          <a:schemeClr val="accent1"/>
                        </a:solidFill>
                        <a:latin typeface="Arial" pitchFamily="34" charset="0"/>
                        <a:cs typeface="Arial"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itchFamily="34" charset="0"/>
                          <a:cs typeface="Arial" pitchFamily="34" charset="0"/>
                        </a:rPr>
                        <a:t>Αυγά και προϊόντα αυγών</a:t>
                      </a:r>
                      <a:endParaRPr lang="fr-FR" sz="1200" baseline="0" dirty="0">
                        <a:solidFill>
                          <a:schemeClr val="accent1"/>
                        </a:solidFill>
                        <a:latin typeface="Arial" pitchFamily="34" charset="0"/>
                        <a:cs typeface="Arial" pitchFamily="34" charset="0"/>
                      </a:endParaRPr>
                    </a:p>
                    <a:p>
                      <a:r>
                        <a:rPr lang="el-GR" sz="1200" baseline="0" dirty="0">
                          <a:solidFill>
                            <a:schemeClr val="accent1"/>
                          </a:solidFill>
                          <a:latin typeface="Arial" pitchFamily="34" charset="0"/>
                          <a:cs typeface="Arial" pitchFamily="34" charset="0"/>
                        </a:rPr>
                        <a:t>Κρέατα και προϊόντα κρέατος</a:t>
                      </a:r>
                      <a:endParaRPr lang="fr-FR" sz="1200" baseline="0" dirty="0">
                        <a:solidFill>
                          <a:schemeClr val="accent1"/>
                        </a:solidFill>
                        <a:latin typeface="Arial" pitchFamily="34" charset="0"/>
                        <a:cs typeface="Arial" pitchFamily="34" charset="0"/>
                      </a:endParaRPr>
                    </a:p>
                    <a:p>
                      <a:r>
                        <a:rPr lang="el-GR" sz="1200" baseline="0" dirty="0">
                          <a:solidFill>
                            <a:schemeClr val="accent1"/>
                          </a:solidFill>
                          <a:latin typeface="Arial" pitchFamily="34" charset="0"/>
                          <a:cs typeface="Arial" pitchFamily="34" charset="0"/>
                        </a:rPr>
                        <a:t>Γαλακτοκομικά προϊόντα</a:t>
                      </a:r>
                      <a:endParaRPr lang="fr-FR" sz="1200" dirty="0">
                        <a:solidFill>
                          <a:schemeClr val="accent1"/>
                        </a:solidFill>
                        <a:latin typeface="Arial" pitchFamily="34" charset="0"/>
                        <a:cs typeface="Arial"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itchFamily="34" charset="0"/>
                          <a:cs typeface="Arial" pitchFamily="34" charset="0"/>
                        </a:rPr>
                        <a:t>Οξεία γαστρεντερίτιδα </a:t>
                      </a:r>
                      <a:endParaRPr lang="fr-FR" sz="1200" dirty="0">
                        <a:solidFill>
                          <a:schemeClr val="accent1"/>
                        </a:solidFill>
                        <a:latin typeface="Arial" pitchFamily="34" charset="0"/>
                        <a:cs typeface="Arial"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itchFamily="34" charset="0"/>
                          <a:cs typeface="Arial" pitchFamily="34" charset="0"/>
                        </a:rPr>
                        <a:t>Καμιά θεραπεία </a:t>
                      </a:r>
                      <a:r>
                        <a:rPr lang="fr-FR" sz="1200" baseline="0" dirty="0">
                          <a:solidFill>
                            <a:schemeClr val="accent1"/>
                          </a:solidFill>
                          <a:latin typeface="Arial" pitchFamily="34" charset="0"/>
                          <a:cs typeface="Arial" pitchFamily="34" charset="0"/>
                        </a:rPr>
                        <a:t>(</a:t>
                      </a:r>
                      <a:r>
                        <a:rPr lang="el-GR" sz="1200" baseline="0" dirty="0">
                          <a:solidFill>
                            <a:schemeClr val="accent1"/>
                          </a:solidFill>
                          <a:latin typeface="Arial" pitchFamily="34" charset="0"/>
                          <a:cs typeface="Arial" pitchFamily="34" charset="0"/>
                        </a:rPr>
                        <a:t>κατανάλωση άφθονου νερού</a:t>
                      </a:r>
                      <a:r>
                        <a:rPr lang="fr-FR" sz="1200" baseline="0" dirty="0">
                          <a:solidFill>
                            <a:schemeClr val="accent1"/>
                          </a:solidFill>
                          <a:latin typeface="Arial" pitchFamily="34" charset="0"/>
                          <a:cs typeface="Arial" pitchFamily="34" charset="0"/>
                        </a:rPr>
                        <a:t>)</a:t>
                      </a:r>
                    </a:p>
                    <a:p>
                      <a:r>
                        <a:rPr lang="el-GR" sz="1200" baseline="0" dirty="0">
                          <a:solidFill>
                            <a:schemeClr val="accent1"/>
                          </a:solidFill>
                          <a:latin typeface="Arial" pitchFamily="34" charset="0"/>
                          <a:cs typeface="Arial" pitchFamily="34" charset="0"/>
                        </a:rPr>
                        <a:t>Αντιβιοτικά </a:t>
                      </a:r>
                      <a:r>
                        <a:rPr lang="fr-FR" sz="1200" baseline="0" dirty="0">
                          <a:solidFill>
                            <a:schemeClr val="accent1"/>
                          </a:solidFill>
                          <a:latin typeface="Arial" pitchFamily="34" charset="0"/>
                          <a:cs typeface="Arial" pitchFamily="34" charset="0"/>
                        </a:rPr>
                        <a:t>(</a:t>
                      </a:r>
                      <a:r>
                        <a:rPr lang="el-GR" sz="1200" baseline="0" dirty="0">
                          <a:solidFill>
                            <a:schemeClr val="accent1"/>
                          </a:solidFill>
                          <a:latin typeface="Arial" pitchFamily="34" charset="0"/>
                          <a:cs typeface="Arial" pitchFamily="34" charset="0"/>
                        </a:rPr>
                        <a:t>σπάνια)</a:t>
                      </a:r>
                      <a:endParaRPr lang="fr-FR" sz="1200" dirty="0">
                        <a:solidFill>
                          <a:schemeClr val="accent1"/>
                        </a:solidFill>
                        <a:latin typeface="Arial" pitchFamily="34" charset="0"/>
                        <a:cs typeface="Arial"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itchFamily="34" charset="0"/>
                          <a:cs typeface="Arial" pitchFamily="34" charset="0"/>
                        </a:rPr>
                        <a:t>Αποφυγή κατανάλωσης</a:t>
                      </a:r>
                      <a:r>
                        <a:rPr lang="el-GR" sz="1200" baseline="0" dirty="0">
                          <a:solidFill>
                            <a:schemeClr val="accent1"/>
                          </a:solidFill>
                          <a:latin typeface="Arial" pitchFamily="34" charset="0"/>
                          <a:cs typeface="Arial" pitchFamily="34" charset="0"/>
                        </a:rPr>
                        <a:t> ωμών ή μισοψημένων αυγών </a:t>
                      </a:r>
                      <a:r>
                        <a:rPr lang="fr-FR" sz="1200" dirty="0">
                          <a:solidFill>
                            <a:schemeClr val="accent1"/>
                          </a:solidFill>
                          <a:latin typeface="Arial" pitchFamily="34" charset="0"/>
                          <a:cs typeface="Arial" pitchFamily="34" charset="0"/>
                        </a:rPr>
                        <a:t>(</a:t>
                      </a:r>
                      <a:r>
                        <a:rPr lang="el-GR" sz="1200" dirty="0">
                          <a:solidFill>
                            <a:schemeClr val="accent1"/>
                          </a:solidFill>
                          <a:latin typeface="Arial" pitchFamily="34" charset="0"/>
                          <a:cs typeface="Arial" pitchFamily="34" charset="0"/>
                        </a:rPr>
                        <a:t>ή χρήση παστεριωμένων αυγών</a:t>
                      </a:r>
                      <a:r>
                        <a:rPr lang="fr-FR" sz="1200" baseline="0" dirty="0">
                          <a:solidFill>
                            <a:schemeClr val="accent1"/>
                          </a:solidFill>
                          <a:latin typeface="Arial" pitchFamily="34" charset="0"/>
                          <a:cs typeface="Arial" pitchFamily="34" charset="0"/>
                        </a:rPr>
                        <a:t>) </a:t>
                      </a:r>
                      <a:r>
                        <a:rPr lang="el-GR" sz="1200" dirty="0">
                          <a:solidFill>
                            <a:schemeClr val="accent1"/>
                          </a:solidFill>
                          <a:latin typeface="Arial" pitchFamily="34" charset="0"/>
                          <a:cs typeface="Arial" pitchFamily="34" charset="0"/>
                        </a:rPr>
                        <a:t>και κρέατος</a:t>
                      </a:r>
                      <a:endParaRPr lang="fr-FR" sz="1200" dirty="0">
                        <a:solidFill>
                          <a:schemeClr val="accent1"/>
                        </a:solidFill>
                        <a:latin typeface="Arial" pitchFamily="34" charset="0"/>
                        <a:cs typeface="Arial" pitchFamily="34" charset="0"/>
                      </a:endParaRPr>
                    </a:p>
                    <a:p>
                      <a:r>
                        <a:rPr lang="el-GR" sz="1200" dirty="0">
                          <a:solidFill>
                            <a:schemeClr val="accent1"/>
                          </a:solidFill>
                          <a:latin typeface="Arial" pitchFamily="34" charset="0"/>
                          <a:cs typeface="Arial" pitchFamily="34" charset="0"/>
                        </a:rPr>
                        <a:t>Διατήρηση</a:t>
                      </a:r>
                      <a:r>
                        <a:rPr lang="el-GR" sz="1200" baseline="0" dirty="0">
                          <a:solidFill>
                            <a:schemeClr val="accent1"/>
                          </a:solidFill>
                          <a:latin typeface="Arial" pitchFamily="34" charset="0"/>
                          <a:cs typeface="Arial" pitchFamily="34" charset="0"/>
                        </a:rPr>
                        <a:t> αυγών στο ψυγείο</a:t>
                      </a:r>
                      <a:endParaRPr lang="fr-FR" sz="1200" dirty="0">
                        <a:solidFill>
                          <a:schemeClr val="accent1"/>
                        </a:solidFill>
                        <a:latin typeface="Arial" pitchFamily="34" charset="0"/>
                        <a:cs typeface="Arial"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pSp>
        <p:nvGrpSpPr>
          <p:cNvPr id="25652" name="Groupe 17" descr="Barre de navigation"/>
          <p:cNvGrpSpPr>
            <a:grpSpLocks/>
          </p:cNvGrpSpPr>
          <p:nvPr/>
        </p:nvGrpSpPr>
        <p:grpSpPr bwMode="auto">
          <a:xfrm>
            <a:off x="-41275" y="6135688"/>
            <a:ext cx="12276138" cy="768350"/>
            <a:chOff x="-41565" y="6016088"/>
            <a:chExt cx="12276859" cy="888671"/>
          </a:xfrm>
        </p:grpSpPr>
        <p:sp>
          <p:nvSpPr>
            <p:cNvPr id="25658"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defTabSz="914400" eaLnBrk="1" hangingPunct="1"/>
              <a:r>
                <a:rPr lang="fr-FR" altLang="fr-FR" sz="1200">
                  <a:solidFill>
                    <a:srgbClr val="FFFFFF"/>
                  </a:solidFill>
                </a:rPr>
                <a:t>Close</a:t>
              </a:r>
            </a:p>
          </p:txBody>
        </p:sp>
        <p:sp>
          <p:nvSpPr>
            <p:cNvPr id="25659"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defTabSz="914400" eaLnBrk="1" hangingPunct="1"/>
              <a:r>
                <a:rPr lang="fr-FR" altLang="fr-FR" sz="1200">
                  <a:solidFill>
                    <a:srgbClr val="FFFFFF"/>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fr-FR" sz="1800">
                <a:solidFill>
                  <a:srgbClr val="FFFFFF"/>
                </a:solidFill>
              </a:endParaRPr>
            </a:p>
          </p:txBody>
        </p:sp>
        <p:sp>
          <p:nvSpPr>
            <p:cNvPr id="22" name="Bouton d’action : vide 21">
              <a:hlinkClick r:id="rId4" action="ppaction://hlinksldjump" highlightClick="1"/>
            </p:cNvPr>
            <p:cNvSpPr/>
            <p:nvPr/>
          </p:nvSpPr>
          <p:spPr>
            <a:xfrm>
              <a:off x="5713461" y="6153795"/>
              <a:ext cx="306405"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X</a:t>
              </a:r>
            </a:p>
          </p:txBody>
        </p:sp>
        <p:sp>
          <p:nvSpPr>
            <p:cNvPr id="25662" name="ZoneTexte 22"/>
            <p:cNvSpPr txBox="1">
              <a:spLocks noChangeArrowheads="1"/>
            </p:cNvSpPr>
            <p:nvPr/>
          </p:nvSpPr>
          <p:spPr bwMode="auto">
            <a:xfrm>
              <a:off x="6019758" y="6155069"/>
              <a:ext cx="1683064" cy="320376"/>
            </a:xfrm>
            <a:prstGeom prst="rect">
              <a:avLst/>
            </a:prstGeom>
            <a:noFill/>
            <a:ln w="9525">
              <a:noFill/>
              <a:miter lim="800000"/>
              <a:headEnd/>
              <a:tailEnd/>
            </a:ln>
          </p:spPr>
          <p:txBody>
            <a:bodyPr wrap="square">
              <a:spAutoFit/>
            </a:bodyPr>
            <a:lstStyle/>
            <a:p>
              <a:pPr eaLnBrk="1" hangingPunct="1"/>
              <a:r>
                <a:rPr lang="el-GR" altLang="fr-FR" sz="1200" dirty="0">
                  <a:solidFill>
                    <a:schemeClr val="bg1"/>
                  </a:solidFill>
                  <a:latin typeface="Arial" charset="0"/>
                </a:rPr>
                <a:t>Πίσω στο κύριο μενού</a:t>
              </a:r>
              <a:endParaRPr lang="fr-FR" altLang="fr-FR" sz="1200" dirty="0">
                <a:solidFill>
                  <a:schemeClr val="bg1"/>
                </a:solidFill>
                <a:latin typeface="Arial" charset="0"/>
              </a:endParaRPr>
            </a:p>
          </p:txBody>
        </p:sp>
        <p:sp>
          <p:nvSpPr>
            <p:cNvPr id="25663" name="ZoneTexte 23"/>
            <p:cNvSpPr txBox="1">
              <a:spLocks noChangeArrowheads="1"/>
            </p:cNvSpPr>
            <p:nvPr/>
          </p:nvSpPr>
          <p:spPr bwMode="auto">
            <a:xfrm>
              <a:off x="9486840" y="6135725"/>
              <a:ext cx="2071327" cy="320376"/>
            </a:xfrm>
            <a:prstGeom prst="rect">
              <a:avLst/>
            </a:prstGeom>
            <a:noFill/>
            <a:ln w="9525">
              <a:noFill/>
              <a:miter lim="800000"/>
              <a:headEnd/>
              <a:tailEnd/>
            </a:ln>
          </p:spPr>
          <p:txBody>
            <a:bodyPr>
              <a:spAutoFit/>
            </a:bodyPr>
            <a:lstStyle/>
            <a:p>
              <a:pPr algn="r" defTabSz="914400" eaLnBrk="1" hangingPunct="1"/>
              <a:r>
                <a:rPr lang="fr-FR" altLang="fr-FR" sz="1200" dirty="0">
                  <a:solidFill>
                    <a:srgbClr val="FFFFFF"/>
                  </a:solidFill>
                  <a:latin typeface="Arial" charset="0"/>
                </a:rPr>
                <a:t>	</a:t>
              </a:r>
              <a:r>
                <a:rPr lang="el-GR" altLang="fr-FR" sz="1200" dirty="0">
                  <a:solidFill>
                    <a:srgbClr val="FFFFFF"/>
                  </a:solidFill>
                  <a:latin typeface="Arial" charset="0"/>
                </a:rPr>
                <a:t>Επόμενο</a:t>
              </a:r>
              <a:endParaRPr lang="fr-FR" altLang="fr-FR" sz="1200" dirty="0">
                <a:solidFill>
                  <a:srgbClr val="FFFFFF"/>
                </a:solidFill>
                <a:latin typeface="Arial" charset="0"/>
              </a:endParaRPr>
            </a:p>
          </p:txBody>
        </p:sp>
        <p:sp>
          <p:nvSpPr>
            <p:cNvPr id="25" name="Bouton d’action : vide 24">
              <a:hlinkClick r:id="" action="ppaction://hlinkshowjump?jump=nextslide" highlightClick="1"/>
            </p:cNvPr>
            <p:cNvSpPr/>
            <p:nvPr/>
          </p:nvSpPr>
          <p:spPr>
            <a:xfrm>
              <a:off x="11555804" y="6133598"/>
              <a:ext cx="306405" cy="26807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a:solidFill>
                    <a:prstClr val="black"/>
                  </a:solidFill>
                </a:rPr>
                <a:t>&gt;</a:t>
              </a:r>
            </a:p>
          </p:txBody>
        </p:sp>
        <p:pic>
          <p:nvPicPr>
            <p:cNvPr id="25665" name="Image 25"/>
            <p:cNvPicPr>
              <a:picLocks noChangeAspect="1" noChangeArrowheads="1"/>
            </p:cNvPicPr>
            <p:nvPr/>
          </p:nvPicPr>
          <p:blipFill>
            <a:blip r:embed="rId5" cstate="print"/>
            <a:srcRect/>
            <a:stretch>
              <a:fillRect/>
            </a:stretch>
          </p:blipFill>
          <p:spPr bwMode="auto">
            <a:xfrm>
              <a:off x="45516" y="6063782"/>
              <a:ext cx="1890517" cy="413583"/>
            </a:xfrm>
            <a:prstGeom prst="rect">
              <a:avLst/>
            </a:prstGeom>
            <a:noFill/>
            <a:ln w="9525">
              <a:noFill/>
              <a:miter lim="800000"/>
              <a:headEnd/>
              <a:tailEnd/>
            </a:ln>
          </p:spPr>
        </p:pic>
      </p:grpSp>
      <p:pic>
        <p:nvPicPr>
          <p:cNvPr id="25653" name="Image 27" descr="Εικόνα στο μικροσκόπιο:  Salmonella "/>
          <p:cNvPicPr>
            <a:picLocks noChangeAspect="1" noChangeArrowheads="1"/>
          </p:cNvPicPr>
          <p:nvPr/>
        </p:nvPicPr>
        <p:blipFill>
          <a:blip r:embed="rId6" cstate="print"/>
          <a:srcRect/>
          <a:stretch>
            <a:fillRect/>
          </a:stretch>
        </p:blipFill>
        <p:spPr bwMode="auto">
          <a:xfrm>
            <a:off x="266027" y="5454328"/>
            <a:ext cx="966787" cy="684212"/>
          </a:xfrm>
          <a:prstGeom prst="rect">
            <a:avLst/>
          </a:prstGeom>
          <a:noFill/>
          <a:ln w="9525">
            <a:noFill/>
            <a:miter lim="800000"/>
            <a:headEnd/>
            <a:tailEnd/>
          </a:ln>
        </p:spPr>
      </p:pic>
      <p:pic>
        <p:nvPicPr>
          <p:cNvPr id="25654" name="Image 15" descr="Εικόνα στο μικροσκόπιο:  Campylobacter"/>
          <p:cNvPicPr>
            <a:picLocks noChangeAspect="1" noChangeArrowheads="1"/>
          </p:cNvPicPr>
          <p:nvPr/>
        </p:nvPicPr>
        <p:blipFill>
          <a:blip r:embed="rId7" cstate="print"/>
          <a:srcRect/>
          <a:stretch>
            <a:fillRect/>
          </a:stretch>
        </p:blipFill>
        <p:spPr bwMode="auto">
          <a:xfrm>
            <a:off x="252601" y="4197750"/>
            <a:ext cx="958850" cy="749300"/>
          </a:xfrm>
          <a:prstGeom prst="rect">
            <a:avLst/>
          </a:prstGeom>
          <a:noFill/>
          <a:ln w="9525">
            <a:noFill/>
            <a:miter lim="800000"/>
            <a:headEnd/>
            <a:tailEnd/>
          </a:ln>
        </p:spPr>
      </p:pic>
      <p:pic>
        <p:nvPicPr>
          <p:cNvPr id="25655" name="Image 13" descr="Εικόνα στο μικροσκόπιο: Toxoplasma gondii "/>
          <p:cNvPicPr>
            <a:picLocks noChangeAspect="1" noChangeArrowheads="1"/>
          </p:cNvPicPr>
          <p:nvPr/>
        </p:nvPicPr>
        <p:blipFill>
          <a:blip r:embed="rId8" cstate="print"/>
          <a:srcRect/>
          <a:stretch>
            <a:fillRect/>
          </a:stretch>
        </p:blipFill>
        <p:spPr bwMode="auto">
          <a:xfrm>
            <a:off x="256491" y="2970003"/>
            <a:ext cx="944562" cy="758825"/>
          </a:xfrm>
          <a:prstGeom prst="rect">
            <a:avLst/>
          </a:prstGeom>
          <a:noFill/>
          <a:ln w="9525">
            <a:noFill/>
            <a:miter lim="800000"/>
            <a:headEnd/>
            <a:tailEnd/>
          </a:ln>
        </p:spPr>
      </p:pic>
      <p:pic>
        <p:nvPicPr>
          <p:cNvPr id="25656" name="Picture 2" descr="Εικόνα Νοροϊού στο μικροσκόπιο"/>
          <p:cNvPicPr>
            <a:picLocks noChangeAspect="1" noChangeArrowheads="1"/>
          </p:cNvPicPr>
          <p:nvPr/>
        </p:nvPicPr>
        <p:blipFill>
          <a:blip r:embed="rId9" cstate="print"/>
          <a:srcRect/>
          <a:stretch>
            <a:fillRect/>
          </a:stretch>
        </p:blipFill>
        <p:spPr bwMode="auto">
          <a:xfrm>
            <a:off x="215141" y="1302234"/>
            <a:ext cx="936625" cy="681037"/>
          </a:xfrm>
          <a:prstGeom prst="rect">
            <a:avLst/>
          </a:prstGeom>
          <a:noFill/>
          <a:ln w="9525">
            <a:noFill/>
            <a:miter lim="800000"/>
            <a:headEnd/>
            <a:tailEnd/>
          </a:ln>
        </p:spPr>
      </p:pic>
      <p:sp>
        <p:nvSpPr>
          <p:cNvPr id="23554" name="ZoneTexte 3"/>
          <p:cNvSpPr txBox="1">
            <a:spLocks noGrp="1" noChangeArrowheads="1"/>
          </p:cNvSpPr>
          <p:nvPr>
            <p:ph type="title" idx="4294967295"/>
          </p:nvPr>
        </p:nvSpPr>
        <p:spPr>
          <a:xfrm>
            <a:off x="0" y="0"/>
            <a:ext cx="12276138" cy="461665"/>
          </a:xfrm>
        </p:spPr>
        <p:txBody>
          <a:bodyPr rot="0" spcFirstLastPara="0" vertOverflow="overflow" horzOverflow="overflow" wrap="square" lIns="91440" tIns="45720" rIns="91440" bIns="45720" spcCol="0" rtlCol="0" fromWordArt="0" forceAA="0">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lnSpc>
                <a:spcPct val="100000"/>
              </a:lnSpc>
              <a:defRPr/>
            </a:pPr>
            <a:r>
              <a:rPr lang="el-GR" altLang="fr-FR" sz="2400" dirty="0">
                <a:solidFill>
                  <a:srgbClr val="00707C"/>
                </a:solidFill>
                <a:latin typeface="Arial" panose="020B0604020202020204" pitchFamily="34" charset="0"/>
                <a:ea typeface="+mn-ea"/>
                <a:cs typeface="Arial" panose="020B0604020202020204" pitchFamily="34" charset="0"/>
              </a:rPr>
              <a:t>Μικροβιολογική προσέγγιση</a:t>
            </a:r>
            <a:r>
              <a:rPr lang="fr-FR" altLang="fr-FR" sz="2400" dirty="0">
                <a:solidFill>
                  <a:srgbClr val="00707C"/>
                </a:solidFill>
                <a:latin typeface="Arial" panose="020B0604020202020204" pitchFamily="34" charset="0"/>
                <a:ea typeface="+mn-ea"/>
                <a:cs typeface="Arial" panose="020B0604020202020204" pitchFamily="34" charset="0"/>
              </a:rPr>
              <a:t>- </a:t>
            </a:r>
            <a:r>
              <a:rPr lang="el-GR" altLang="fr-FR" sz="2400" dirty="0">
                <a:solidFill>
                  <a:srgbClr val="00707C"/>
                </a:solidFill>
                <a:latin typeface="Arial" panose="020B0604020202020204" pitchFamily="34" charset="0"/>
                <a:ea typeface="+mn-ea"/>
                <a:cs typeface="Arial" panose="020B0604020202020204" pitchFamily="34" charset="0"/>
              </a:rPr>
              <a:t>Βλαβερά μικρόβια</a:t>
            </a:r>
            <a:endParaRPr lang="fr-FR" altLang="fr-FR" sz="2400" dirty="0">
              <a:solidFill>
                <a:srgbClr val="00707C"/>
              </a:solidFill>
              <a:latin typeface="Arial" panose="020B060402020202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46038" y="366713"/>
          <a:ext cx="12145962" cy="5760712"/>
        </p:xfrm>
        <a:graphic>
          <a:graphicData uri="http://schemas.openxmlformats.org/drawingml/2006/table">
            <a:tbl>
              <a:tblPr firstRow="1" bandRow="1">
                <a:tableStyleId>{5C22544A-7EE6-4342-B048-85BDC9FD1C3A}</a:tableStyleId>
              </a:tblPr>
              <a:tblGrid>
                <a:gridCol w="1554162">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190625">
                  <a:extLst>
                    <a:ext uri="{9D8B030D-6E8A-4147-A177-3AD203B41FA5}">
                      <a16:colId xmlns:a16="http://schemas.microsoft.com/office/drawing/2014/main" val="20002"/>
                    </a:ext>
                  </a:extLst>
                </a:gridCol>
                <a:gridCol w="1971675">
                  <a:extLst>
                    <a:ext uri="{9D8B030D-6E8A-4147-A177-3AD203B41FA5}">
                      <a16:colId xmlns:a16="http://schemas.microsoft.com/office/drawing/2014/main" val="20003"/>
                    </a:ext>
                  </a:extLst>
                </a:gridCol>
                <a:gridCol w="1428750">
                  <a:extLst>
                    <a:ext uri="{9D8B030D-6E8A-4147-A177-3AD203B41FA5}">
                      <a16:colId xmlns:a16="http://schemas.microsoft.com/office/drawing/2014/main" val="20004"/>
                    </a:ext>
                  </a:extLst>
                </a:gridCol>
                <a:gridCol w="1343025">
                  <a:extLst>
                    <a:ext uri="{9D8B030D-6E8A-4147-A177-3AD203B41FA5}">
                      <a16:colId xmlns:a16="http://schemas.microsoft.com/office/drawing/2014/main" val="20005"/>
                    </a:ext>
                  </a:extLst>
                </a:gridCol>
                <a:gridCol w="3609975">
                  <a:extLst>
                    <a:ext uri="{9D8B030D-6E8A-4147-A177-3AD203B41FA5}">
                      <a16:colId xmlns:a16="http://schemas.microsoft.com/office/drawing/2014/main" val="20006"/>
                    </a:ext>
                  </a:extLst>
                </a:gridCol>
              </a:tblGrid>
              <a:tr h="518238">
                <a:tc>
                  <a:txBody>
                    <a:bodyPr/>
                    <a:lstStyle/>
                    <a:p>
                      <a:pPr algn="ctr"/>
                      <a:r>
                        <a:rPr lang="el-GR" sz="1400" dirty="0">
                          <a:solidFill>
                            <a:schemeClr val="accent1"/>
                          </a:solidFill>
                          <a:latin typeface="Arial" panose="020B0604020202020204" pitchFamily="34" charset="0"/>
                          <a:cs typeface="Arial" panose="020B0604020202020204" pitchFamily="34" charset="0"/>
                        </a:rPr>
                        <a:t>Όνομα</a:t>
                      </a:r>
                      <a:endParaRPr lang="fr-FR" sz="1400" dirty="0">
                        <a:solidFill>
                          <a:schemeClr val="accent1"/>
                        </a:solidFill>
                        <a:latin typeface="Arial" panose="020B0604020202020204" pitchFamily="34" charset="0"/>
                        <a:cs typeface="Arial" panose="020B0604020202020204"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1400" dirty="0">
                          <a:solidFill>
                            <a:schemeClr val="accent1"/>
                          </a:solidFill>
                          <a:latin typeface="Arial" panose="020B0604020202020204" pitchFamily="34" charset="0"/>
                          <a:cs typeface="Arial" panose="020B0604020202020204" pitchFamily="34" charset="0"/>
                        </a:rPr>
                        <a:t>Τύπος μικροβίου</a:t>
                      </a:r>
                      <a:endParaRPr lang="fr-FR" sz="1400" dirty="0">
                        <a:solidFill>
                          <a:schemeClr val="accent1"/>
                        </a:solidFill>
                        <a:latin typeface="Arial" panose="020B0604020202020204" pitchFamily="34" charset="0"/>
                        <a:cs typeface="Arial" panose="020B0604020202020204"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1400" dirty="0">
                          <a:solidFill>
                            <a:schemeClr val="accent1"/>
                          </a:solidFill>
                          <a:latin typeface="Arial" panose="020B0604020202020204" pitchFamily="34" charset="0"/>
                          <a:cs typeface="Arial" panose="020B0604020202020204" pitchFamily="34" charset="0"/>
                        </a:rPr>
                        <a:t>Περιβάλλον που βρίσκεται</a:t>
                      </a:r>
                      <a:endParaRPr lang="fr-FR" sz="1400" dirty="0">
                        <a:solidFill>
                          <a:schemeClr val="accent1"/>
                        </a:solidFill>
                        <a:latin typeface="Arial" panose="020B0604020202020204" pitchFamily="34" charset="0"/>
                        <a:cs typeface="Arial" panose="020B0604020202020204"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1400" dirty="0">
                          <a:solidFill>
                            <a:schemeClr val="accent1"/>
                          </a:solidFill>
                          <a:latin typeface="Arial" panose="020B0604020202020204" pitchFamily="34" charset="0"/>
                          <a:cs typeface="Arial" panose="020B0604020202020204" pitchFamily="34" charset="0"/>
                        </a:rPr>
                        <a:t>Μετάδοση</a:t>
                      </a:r>
                      <a:endParaRPr lang="fr-FR" sz="1400" dirty="0">
                        <a:solidFill>
                          <a:schemeClr val="accent1"/>
                        </a:solidFill>
                        <a:latin typeface="Arial" panose="020B0604020202020204" pitchFamily="34" charset="0"/>
                        <a:cs typeface="Arial" panose="020B0604020202020204"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1400" dirty="0">
                          <a:solidFill>
                            <a:schemeClr val="accent1"/>
                          </a:solidFill>
                          <a:latin typeface="Arial" panose="020B0604020202020204" pitchFamily="34" charset="0"/>
                          <a:cs typeface="Arial" panose="020B0604020202020204" pitchFamily="34" charset="0"/>
                        </a:rPr>
                        <a:t>Συμπτώματα</a:t>
                      </a:r>
                      <a:endParaRPr lang="fr-FR" sz="1400" dirty="0">
                        <a:solidFill>
                          <a:schemeClr val="accent1"/>
                        </a:solidFill>
                        <a:latin typeface="Arial" panose="020B0604020202020204" pitchFamily="34" charset="0"/>
                        <a:cs typeface="Arial" panose="020B0604020202020204"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1400" dirty="0">
                          <a:solidFill>
                            <a:schemeClr val="accent1"/>
                          </a:solidFill>
                          <a:latin typeface="Arial" panose="020B0604020202020204" pitchFamily="34" charset="0"/>
                          <a:cs typeface="Arial" panose="020B0604020202020204" pitchFamily="34" charset="0"/>
                        </a:rPr>
                        <a:t>Θεραπεία</a:t>
                      </a:r>
                      <a:endParaRPr lang="fr-FR" sz="1400" dirty="0">
                        <a:solidFill>
                          <a:schemeClr val="accent1"/>
                        </a:solidFill>
                        <a:latin typeface="Arial" panose="020B0604020202020204" pitchFamily="34" charset="0"/>
                        <a:cs typeface="Arial" panose="020B0604020202020204"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1400" dirty="0">
                          <a:solidFill>
                            <a:schemeClr val="accent1"/>
                          </a:solidFill>
                          <a:latin typeface="Arial" panose="020B0604020202020204" pitchFamily="34" charset="0"/>
                          <a:cs typeface="Arial" panose="020B0604020202020204" pitchFamily="34" charset="0"/>
                        </a:rPr>
                        <a:t>Δραστηριότητες περιορισμού</a:t>
                      </a:r>
                      <a:endParaRPr lang="fr-FR" sz="1400" dirty="0">
                        <a:solidFill>
                          <a:schemeClr val="accent1"/>
                        </a:solidFill>
                        <a:latin typeface="Arial" panose="020B0604020202020204" pitchFamily="34" charset="0"/>
                        <a:cs typeface="Arial" panose="020B0604020202020204" pitchFamily="34" charset="0"/>
                      </a:endParaRPr>
                    </a:p>
                  </a:txBody>
                  <a:tcPr marL="91442" marR="91442"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892655">
                <a:tc>
                  <a:txBody>
                    <a:bodyPr/>
                    <a:lstStyle/>
                    <a:p>
                      <a:r>
                        <a:rPr lang="fr-FR" sz="1200" b="1" i="1" dirty="0">
                          <a:solidFill>
                            <a:schemeClr val="accent1"/>
                          </a:solidFill>
                          <a:latin typeface="Arial" panose="020B0604020202020204" pitchFamily="34" charset="0"/>
                          <a:cs typeface="Arial" panose="020B0604020202020204" pitchFamily="34" charset="0"/>
                        </a:rPr>
                        <a:t>Listeria</a:t>
                      </a: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anose="020B0604020202020204" pitchFamily="34" charset="0"/>
                          <a:cs typeface="Arial" panose="020B0604020202020204" pitchFamily="34" charset="0"/>
                        </a:rPr>
                        <a:t>Βακτήριο</a:t>
                      </a:r>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anose="020B0604020202020204" pitchFamily="34" charset="0"/>
                          <a:cs typeface="Arial" panose="020B0604020202020204" pitchFamily="34" charset="0"/>
                        </a:rPr>
                        <a:t>Έδαφος</a:t>
                      </a:r>
                      <a:r>
                        <a:rPr lang="fr-FR" sz="1200" dirty="0">
                          <a:solidFill>
                            <a:schemeClr val="accent1"/>
                          </a:solidFill>
                          <a:latin typeface="Arial" panose="020B0604020202020204" pitchFamily="34" charset="0"/>
                          <a:cs typeface="Arial" panose="020B0604020202020204" pitchFamily="34" charset="0"/>
                        </a:rPr>
                        <a:t>, </a:t>
                      </a:r>
                      <a:r>
                        <a:rPr lang="el-GR" sz="1200" dirty="0">
                          <a:solidFill>
                            <a:schemeClr val="accent1"/>
                          </a:solidFill>
                          <a:latin typeface="Arial" panose="020B0604020202020204" pitchFamily="34" charset="0"/>
                          <a:cs typeface="Arial" panose="020B0604020202020204" pitchFamily="34" charset="0"/>
                        </a:rPr>
                        <a:t>νερά</a:t>
                      </a:r>
                      <a:r>
                        <a:rPr lang="fr-FR" sz="1200" dirty="0">
                          <a:solidFill>
                            <a:schemeClr val="accent1"/>
                          </a:solidFill>
                          <a:latin typeface="Arial" panose="020B0604020202020204" pitchFamily="34" charset="0"/>
                          <a:cs typeface="Arial" panose="020B0604020202020204" pitchFamily="34" charset="0"/>
                        </a:rPr>
                        <a:t>, </a:t>
                      </a:r>
                      <a:r>
                        <a:rPr lang="el-GR" sz="1200" dirty="0">
                          <a:solidFill>
                            <a:schemeClr val="accent1"/>
                          </a:solidFill>
                          <a:latin typeface="Arial" panose="020B0604020202020204" pitchFamily="34" charset="0"/>
                          <a:cs typeface="Arial" panose="020B0604020202020204" pitchFamily="34" charset="0"/>
                        </a:rPr>
                        <a:t>φυτά σε αποσύνθεση.</a:t>
                      </a:r>
                      <a:endParaRPr lang="fr-FR" sz="1200" dirty="0">
                        <a:solidFill>
                          <a:schemeClr val="accent1"/>
                        </a:solidFill>
                        <a:latin typeface="Arial" panose="020B0604020202020204" pitchFamily="34" charset="0"/>
                        <a:cs typeface="Arial" panose="020B0604020202020204" pitchFamily="34" charset="0"/>
                      </a:endParaRPr>
                    </a:p>
                    <a:p>
                      <a:r>
                        <a:rPr lang="el-GR" sz="1200" dirty="0">
                          <a:solidFill>
                            <a:schemeClr val="accent1"/>
                          </a:solidFill>
                          <a:latin typeface="Arial" panose="020B0604020202020204" pitchFamily="34" charset="0"/>
                          <a:cs typeface="Arial" panose="020B0604020202020204" pitchFamily="34" charset="0"/>
                        </a:rPr>
                        <a:t>Μπορεί να πολλαπλασιαστεί σε χαμηλή θερμοκρασία </a:t>
                      </a:r>
                      <a:r>
                        <a:rPr lang="fr-FR" sz="1200" dirty="0">
                          <a:solidFill>
                            <a:schemeClr val="accent1"/>
                          </a:solidFill>
                          <a:latin typeface="Arial" panose="020B0604020202020204" pitchFamily="34" charset="0"/>
                          <a:cs typeface="Arial" panose="020B0604020202020204" pitchFamily="34" charset="0"/>
                        </a:rPr>
                        <a:t>(1-2°)</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anose="020B0604020202020204" pitchFamily="34" charset="0"/>
                          <a:cs typeface="Arial" panose="020B0604020202020204" pitchFamily="34" charset="0"/>
                        </a:rPr>
                        <a:t>Έτοιμα για κατανάλωση φαγητά</a:t>
                      </a:r>
                      <a:endParaRPr lang="fr-FR" sz="1200" baseline="0" dirty="0">
                        <a:solidFill>
                          <a:schemeClr val="accent1"/>
                        </a:solidFill>
                        <a:latin typeface="Arial" panose="020B0604020202020204" pitchFamily="34" charset="0"/>
                        <a:cs typeface="Arial" panose="020B0604020202020204" pitchFamily="34" charset="0"/>
                      </a:endParaRPr>
                    </a:p>
                    <a:p>
                      <a:r>
                        <a:rPr lang="el-GR" sz="1200" baseline="0" dirty="0">
                          <a:solidFill>
                            <a:schemeClr val="accent1"/>
                          </a:solidFill>
                          <a:latin typeface="Arial" panose="020B0604020202020204" pitchFamily="34" charset="0"/>
                          <a:cs typeface="Arial" panose="020B0604020202020204" pitchFamily="34" charset="0"/>
                        </a:rPr>
                        <a:t>Αποικισμός επιφανειών </a:t>
                      </a:r>
                      <a:r>
                        <a:rPr lang="fr-FR" sz="1200" baseline="0" dirty="0">
                          <a:solidFill>
                            <a:schemeClr val="accent1"/>
                          </a:solidFill>
                          <a:latin typeface="Arial" panose="020B0604020202020204" pitchFamily="34" charset="0"/>
                          <a:cs typeface="Arial" panose="020B0604020202020204" pitchFamily="34" charset="0"/>
                        </a:rPr>
                        <a:t>(</a:t>
                      </a:r>
                      <a:r>
                        <a:rPr lang="el-GR" sz="1200" baseline="0" dirty="0">
                          <a:solidFill>
                            <a:schemeClr val="accent1"/>
                          </a:solidFill>
                          <a:latin typeface="Arial" panose="020B0604020202020204" pitchFamily="34" charset="0"/>
                          <a:cs typeface="Arial" panose="020B0604020202020204" pitchFamily="34" charset="0"/>
                        </a:rPr>
                        <a:t>π.χ. ψυγείο</a:t>
                      </a:r>
                      <a:r>
                        <a:rPr lang="fr-FR" sz="1200" baseline="0" dirty="0">
                          <a:solidFill>
                            <a:schemeClr val="accent1"/>
                          </a:solidFill>
                          <a:latin typeface="Arial" panose="020B0604020202020204" pitchFamily="34" charset="0"/>
                          <a:cs typeface="Arial" panose="020B0604020202020204" pitchFamily="34" charset="0"/>
                        </a:rPr>
                        <a:t>)</a:t>
                      </a:r>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baseline="0" dirty="0">
                          <a:solidFill>
                            <a:schemeClr val="accent1"/>
                          </a:solidFill>
                          <a:latin typeface="Arial" panose="020B0604020202020204" pitchFamily="34" charset="0"/>
                          <a:cs typeface="Arial" panose="020B0604020202020204" pitchFamily="34" charset="0"/>
                        </a:rPr>
                        <a:t>Βακτηριαιμία</a:t>
                      </a:r>
                      <a:r>
                        <a:rPr lang="fr-FR" sz="1200" baseline="0" dirty="0">
                          <a:solidFill>
                            <a:schemeClr val="accent1"/>
                          </a:solidFill>
                          <a:latin typeface="Arial" panose="020B0604020202020204" pitchFamily="34" charset="0"/>
                          <a:cs typeface="Arial" panose="020B0604020202020204" pitchFamily="34" charset="0"/>
                        </a:rPr>
                        <a:t>, </a:t>
                      </a:r>
                      <a:r>
                        <a:rPr lang="el-GR" sz="1200" baseline="0" dirty="0">
                          <a:solidFill>
                            <a:schemeClr val="accent1"/>
                          </a:solidFill>
                          <a:latin typeface="Arial" panose="020B0604020202020204" pitchFamily="34" charset="0"/>
                          <a:cs typeface="Arial" panose="020B0604020202020204" pitchFamily="34" charset="0"/>
                        </a:rPr>
                        <a:t>μηνιγγίτιδα</a:t>
                      </a:r>
                      <a:r>
                        <a:rPr lang="fr-FR" sz="1200" baseline="0" dirty="0">
                          <a:solidFill>
                            <a:schemeClr val="accent1"/>
                          </a:solidFill>
                          <a:latin typeface="Arial" panose="020B0604020202020204" pitchFamily="34" charset="0"/>
                          <a:cs typeface="Arial" panose="020B0604020202020204" pitchFamily="34" charset="0"/>
                        </a:rPr>
                        <a:t>,</a:t>
                      </a:r>
                    </a:p>
                    <a:p>
                      <a:r>
                        <a:rPr lang="el-GR" sz="1200" baseline="0" dirty="0">
                          <a:solidFill>
                            <a:schemeClr val="accent1"/>
                          </a:solidFill>
                          <a:latin typeface="Arial" panose="020B0604020202020204" pitchFamily="34" charset="0"/>
                          <a:cs typeface="Arial" panose="020B0604020202020204" pitchFamily="34" charset="0"/>
                        </a:rPr>
                        <a:t>απόστημα εγκεφάλου ή άλλες τοπικές λοιμώξεις</a:t>
                      </a:r>
                      <a:endParaRPr lang="fr-FR" sz="1200" baseline="0" dirty="0">
                        <a:solidFill>
                          <a:schemeClr val="accent1"/>
                        </a:solidFill>
                        <a:latin typeface="Arial" panose="020B0604020202020204" pitchFamily="34" charset="0"/>
                        <a:cs typeface="Arial" panose="020B0604020202020204" pitchFamily="34" charset="0"/>
                      </a:endParaRPr>
                    </a:p>
                    <a:p>
                      <a:r>
                        <a:rPr lang="el-GR" sz="1200" baseline="0" dirty="0">
                          <a:solidFill>
                            <a:schemeClr val="accent1"/>
                          </a:solidFill>
                          <a:latin typeface="Arial" panose="020B0604020202020204" pitchFamily="34" charset="0"/>
                          <a:cs typeface="Arial" panose="020B0604020202020204" pitchFamily="34" charset="0"/>
                        </a:rPr>
                        <a:t>Πρόωρος τοκετός</a:t>
                      </a:r>
                      <a:r>
                        <a:rPr lang="fr-FR" sz="1200" baseline="0" dirty="0">
                          <a:solidFill>
                            <a:schemeClr val="accent1"/>
                          </a:solidFill>
                          <a:latin typeface="Arial" panose="020B0604020202020204" pitchFamily="34" charset="0"/>
                          <a:cs typeface="Arial" panose="020B0604020202020204" pitchFamily="34" charset="0"/>
                        </a:rPr>
                        <a:t>, </a:t>
                      </a:r>
                      <a:r>
                        <a:rPr lang="el-GR" sz="1200" baseline="0" dirty="0">
                          <a:solidFill>
                            <a:schemeClr val="accent1"/>
                          </a:solidFill>
                          <a:latin typeface="Arial" panose="020B0604020202020204" pitchFamily="34" charset="0"/>
                          <a:cs typeface="Arial" panose="020B0604020202020204" pitchFamily="34" charset="0"/>
                        </a:rPr>
                        <a:t>αποβολή</a:t>
                      </a:r>
                      <a:r>
                        <a:rPr lang="fr-FR" sz="1200" baseline="0" dirty="0">
                          <a:solidFill>
                            <a:schemeClr val="accent1"/>
                          </a:solidFill>
                          <a:latin typeface="Arial" panose="020B0604020202020204" pitchFamily="34" charset="0"/>
                          <a:cs typeface="Arial" panose="020B0604020202020204" pitchFamily="34" charset="0"/>
                        </a:rPr>
                        <a:t>, </a:t>
                      </a:r>
                      <a:r>
                        <a:rPr lang="el-GR" sz="1200" baseline="0" dirty="0">
                          <a:solidFill>
                            <a:schemeClr val="accent1"/>
                          </a:solidFill>
                          <a:latin typeface="Arial" panose="020B0604020202020204" pitchFamily="34" charset="0"/>
                          <a:cs typeface="Arial" panose="020B0604020202020204" pitchFamily="34" charset="0"/>
                        </a:rPr>
                        <a:t>λοιμώξεις νεογνών</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anose="020B0604020202020204" pitchFamily="34" charset="0"/>
                          <a:cs typeface="Arial" panose="020B0604020202020204" pitchFamily="34" charset="0"/>
                        </a:rPr>
                        <a:t>Αντιβιοτικά </a:t>
                      </a:r>
                      <a:r>
                        <a:rPr lang="fr-FR" sz="1200" dirty="0">
                          <a:solidFill>
                            <a:schemeClr val="accent1"/>
                          </a:solidFill>
                          <a:latin typeface="Arial" panose="020B0604020202020204" pitchFamily="34" charset="0"/>
                          <a:cs typeface="Arial" panose="020B0604020202020204" pitchFamily="34" charset="0"/>
                        </a:rPr>
                        <a:t>(</a:t>
                      </a:r>
                      <a:r>
                        <a:rPr lang="el-GR" sz="1200" dirty="0">
                          <a:solidFill>
                            <a:schemeClr val="accent1"/>
                          </a:solidFill>
                          <a:latin typeface="Arial" panose="020B0604020202020204" pitchFamily="34" charset="0"/>
                          <a:cs typeface="Arial" panose="020B0604020202020204" pitchFamily="34" charset="0"/>
                        </a:rPr>
                        <a:t>πρέπει να χορηγηθούν νωρίς </a:t>
                      </a:r>
                      <a:r>
                        <a:rPr lang="el-GR" sz="1200" baseline="0" dirty="0">
                          <a:solidFill>
                            <a:schemeClr val="accent1"/>
                          </a:solidFill>
                          <a:latin typeface="Arial" panose="020B0604020202020204" pitchFamily="34" charset="0"/>
                          <a:cs typeface="Arial" panose="020B0604020202020204" pitchFamily="34" charset="0"/>
                        </a:rPr>
                        <a:t>και δεν επιτρέπουν πάντα την αποφυγή θνητότητας</a:t>
                      </a:r>
                      <a:r>
                        <a:rPr lang="fr-FR" sz="1200" baseline="0" dirty="0">
                          <a:solidFill>
                            <a:schemeClr val="accent1"/>
                          </a:solidFill>
                          <a:latin typeface="Arial" panose="020B0604020202020204" pitchFamily="34" charset="0"/>
                          <a:cs typeface="Arial" panose="020B0604020202020204" pitchFamily="34" charset="0"/>
                        </a:rPr>
                        <a:t>)</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anose="020B0604020202020204" pitchFamily="34" charset="0"/>
                          <a:cs typeface="Arial" panose="020B0604020202020204" pitchFamily="34" charset="0"/>
                        </a:rPr>
                        <a:t>Διατήρηση έτοιμων</a:t>
                      </a:r>
                      <a:r>
                        <a:rPr lang="el-GR" sz="1200" baseline="0" dirty="0">
                          <a:solidFill>
                            <a:schemeClr val="accent1"/>
                          </a:solidFill>
                          <a:latin typeface="Arial" panose="020B0604020202020204" pitchFamily="34" charset="0"/>
                          <a:cs typeface="Arial" panose="020B0604020202020204" pitchFamily="34" charset="0"/>
                        </a:rPr>
                        <a:t> για κατανάλωση τροφίμων στο ψυγείο</a:t>
                      </a:r>
                      <a:endParaRPr lang="fr-FR" sz="1200" baseline="0" dirty="0">
                        <a:solidFill>
                          <a:schemeClr val="accent1"/>
                        </a:solidFill>
                        <a:latin typeface="Arial" panose="020B0604020202020204" pitchFamily="34" charset="0"/>
                        <a:cs typeface="Arial" panose="020B0604020202020204" pitchFamily="34" charset="0"/>
                      </a:endParaRPr>
                    </a:p>
                    <a:p>
                      <a:r>
                        <a:rPr lang="el-GR" sz="1200" baseline="0" dirty="0">
                          <a:solidFill>
                            <a:schemeClr val="accent1"/>
                          </a:solidFill>
                          <a:latin typeface="Arial" panose="020B0604020202020204" pitchFamily="34" charset="0"/>
                          <a:cs typeface="Arial" panose="020B0604020202020204" pitchFamily="34" charset="0"/>
                        </a:rPr>
                        <a:t>Σχολαστικό πλύσιμο ωμών λαχανικών, φρούτων και πράσινης σαλάτας αλλά επίσης και επιφανειών και εργαλείων</a:t>
                      </a:r>
                      <a:endParaRPr lang="fr-FR" sz="1200" baseline="0" dirty="0">
                        <a:solidFill>
                          <a:schemeClr val="accent1"/>
                        </a:solidFill>
                        <a:latin typeface="Arial" panose="020B0604020202020204" pitchFamily="34" charset="0"/>
                        <a:cs typeface="Arial" panose="020B0604020202020204" pitchFamily="34" charset="0"/>
                      </a:endParaRPr>
                    </a:p>
                    <a:p>
                      <a:r>
                        <a:rPr lang="el-GR" sz="1200" baseline="0" dirty="0">
                          <a:solidFill>
                            <a:schemeClr val="accent1"/>
                          </a:solidFill>
                          <a:latin typeface="Arial" panose="020B0604020202020204" pitchFamily="34" charset="0"/>
                          <a:cs typeface="Arial" panose="020B0604020202020204" pitchFamily="34" charset="0"/>
                        </a:rPr>
                        <a:t>Έγκυες</a:t>
                      </a:r>
                      <a:r>
                        <a:rPr lang="fr-FR" sz="1200" baseline="0" dirty="0">
                          <a:solidFill>
                            <a:schemeClr val="accent1"/>
                          </a:solidFill>
                          <a:latin typeface="Arial" panose="020B0604020202020204" pitchFamily="34" charset="0"/>
                          <a:cs typeface="Arial" panose="020B0604020202020204" pitchFamily="34" charset="0"/>
                        </a:rPr>
                        <a:t>: </a:t>
                      </a:r>
                      <a:r>
                        <a:rPr lang="el-GR" sz="1200" baseline="0" dirty="0">
                          <a:solidFill>
                            <a:schemeClr val="accent1"/>
                          </a:solidFill>
                          <a:latin typeface="Arial" panose="020B0604020202020204" pitchFamily="34" charset="0"/>
                          <a:cs typeface="Arial" panose="020B0604020202020204" pitchFamily="34" charset="0"/>
                        </a:rPr>
                        <a:t>αποφυγή κάποιων έτοιμων για κατανάλωση τροφίμων </a:t>
                      </a:r>
                      <a:r>
                        <a:rPr lang="fr-FR" sz="1200" baseline="0" dirty="0">
                          <a:solidFill>
                            <a:schemeClr val="accent1"/>
                          </a:solidFill>
                          <a:latin typeface="Arial" panose="020B0604020202020204" pitchFamily="34" charset="0"/>
                          <a:cs typeface="Arial" panose="020B0604020202020204" pitchFamily="34" charset="0"/>
                        </a:rPr>
                        <a:t>(</a:t>
                      </a:r>
                      <a:r>
                        <a:rPr lang="el-GR" sz="1200" baseline="0" dirty="0">
                          <a:solidFill>
                            <a:schemeClr val="accent1"/>
                          </a:solidFill>
                          <a:latin typeface="Arial" panose="020B0604020202020204" pitchFamily="34" charset="0"/>
                          <a:cs typeface="Arial" panose="020B0604020202020204" pitchFamily="34" charset="0"/>
                        </a:rPr>
                        <a:t>τυριά από μη παστεριωμένο γάλα</a:t>
                      </a:r>
                      <a:r>
                        <a:rPr lang="fr-FR" sz="1200" baseline="0" dirty="0">
                          <a:solidFill>
                            <a:schemeClr val="accent1"/>
                          </a:solidFill>
                          <a:latin typeface="Arial" panose="020B0604020202020204" pitchFamily="34" charset="0"/>
                          <a:cs typeface="Arial" panose="020B0604020202020204" pitchFamily="34" charset="0"/>
                        </a:rPr>
                        <a:t>, </a:t>
                      </a:r>
                      <a:r>
                        <a:rPr lang="el-GR" sz="1200" baseline="0" dirty="0">
                          <a:solidFill>
                            <a:schemeClr val="accent1"/>
                          </a:solidFill>
                          <a:latin typeface="Arial" panose="020B0604020202020204" pitchFamily="34" charset="0"/>
                          <a:cs typeface="Arial" panose="020B0604020202020204" pitchFamily="34" charset="0"/>
                        </a:rPr>
                        <a:t>αλλαντικά</a:t>
                      </a:r>
                      <a:r>
                        <a:rPr lang="fr-FR" sz="1200" baseline="0" dirty="0">
                          <a:solidFill>
                            <a:schemeClr val="accent1"/>
                          </a:solidFill>
                          <a:latin typeface="Arial" panose="020B0604020202020204" pitchFamily="34" charset="0"/>
                          <a:cs typeface="Arial" panose="020B0604020202020204" pitchFamily="34" charset="0"/>
                        </a:rPr>
                        <a:t>, </a:t>
                      </a:r>
                      <a:r>
                        <a:rPr lang="el-GR" sz="1200" baseline="0" dirty="0">
                          <a:solidFill>
                            <a:schemeClr val="accent1"/>
                          </a:solidFill>
                          <a:latin typeface="Arial" panose="020B0604020202020204" pitchFamily="34" charset="0"/>
                          <a:cs typeface="Arial" panose="020B0604020202020204" pitchFamily="34" charset="0"/>
                        </a:rPr>
                        <a:t>ωμό ή καπνιστό ψάρι</a:t>
                      </a:r>
                      <a:r>
                        <a:rPr lang="fr-FR" sz="1200" baseline="0" dirty="0">
                          <a:solidFill>
                            <a:schemeClr val="accent1"/>
                          </a:solidFill>
                          <a:latin typeface="Arial" panose="020B0604020202020204" pitchFamily="34" charset="0"/>
                          <a:cs typeface="Arial" panose="020B0604020202020204" pitchFamily="34" charset="0"/>
                        </a:rPr>
                        <a:t> </a:t>
                      </a:r>
                      <a:r>
                        <a:rPr lang="el-GR" sz="1200" baseline="0" dirty="0">
                          <a:solidFill>
                            <a:schemeClr val="accent1"/>
                          </a:solidFill>
                          <a:latin typeface="Arial" panose="020B0604020202020204" pitchFamily="34" charset="0"/>
                          <a:cs typeface="Arial" panose="020B0604020202020204" pitchFamily="34" charset="0"/>
                        </a:rPr>
                        <a:t>και παρασκευάσματα θαλασσινών</a:t>
                      </a:r>
                      <a:r>
                        <a:rPr lang="fr-FR" sz="1200" baseline="0" dirty="0">
                          <a:solidFill>
                            <a:schemeClr val="accent1"/>
                          </a:solidFill>
                          <a:latin typeface="Arial" panose="020B0604020202020204" pitchFamily="34" charset="0"/>
                          <a:cs typeface="Arial" panose="020B0604020202020204" pitchFamily="34" charset="0"/>
                        </a:rPr>
                        <a:t>, </a:t>
                      </a:r>
                      <a:r>
                        <a:rPr lang="el-GR" sz="1200" baseline="0" dirty="0">
                          <a:solidFill>
                            <a:schemeClr val="accent1"/>
                          </a:solidFill>
                          <a:latin typeface="Arial" panose="020B0604020202020204" pitchFamily="34" charset="0"/>
                          <a:cs typeface="Arial" panose="020B0604020202020204" pitchFamily="34" charset="0"/>
                        </a:rPr>
                        <a:t>φύτρα σπόρων</a:t>
                      </a:r>
                      <a:r>
                        <a:rPr lang="fr-FR" sz="1200" baseline="0" dirty="0">
                          <a:solidFill>
                            <a:schemeClr val="accent1"/>
                          </a:solidFill>
                          <a:latin typeface="Arial" panose="020B0604020202020204" pitchFamily="34" charset="0"/>
                          <a:cs typeface="Arial" panose="020B0604020202020204" pitchFamily="34" charset="0"/>
                        </a:rPr>
                        <a:t>, </a:t>
                      </a:r>
                      <a:r>
                        <a:rPr lang="el-GR" sz="1200" baseline="0" dirty="0">
                          <a:solidFill>
                            <a:schemeClr val="accent1"/>
                          </a:solidFill>
                          <a:latin typeface="Arial" panose="020B0604020202020204" pitchFamily="34" charset="0"/>
                          <a:cs typeface="Arial" panose="020B0604020202020204" pitchFamily="34" charset="0"/>
                        </a:rPr>
                        <a:t>ωμό κρέας</a:t>
                      </a:r>
                      <a:r>
                        <a:rPr lang="fr-FR" sz="1200" baseline="0" dirty="0">
                          <a:solidFill>
                            <a:schemeClr val="accent1"/>
                          </a:solidFill>
                          <a:latin typeface="Arial" panose="020B0604020202020204" pitchFamily="34" charset="0"/>
                          <a:cs typeface="Arial" panose="020B0604020202020204" pitchFamily="34" charset="0"/>
                        </a:rPr>
                        <a:t>)</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11965">
                <a:tc>
                  <a:txBody>
                    <a:bodyPr/>
                    <a:lstStyle/>
                    <a:p>
                      <a:r>
                        <a:rPr lang="fr-FR" sz="1200" b="1" i="1" dirty="0">
                          <a:solidFill>
                            <a:schemeClr val="accent1"/>
                          </a:solidFill>
                          <a:latin typeface="Arial" panose="020B0604020202020204" pitchFamily="34" charset="0"/>
                          <a:cs typeface="Arial" panose="020B0604020202020204" pitchFamily="34" charset="0"/>
                        </a:rPr>
                        <a:t>Bacillus </a:t>
                      </a:r>
                      <a:r>
                        <a:rPr lang="fr-FR" sz="1200" b="1" i="1" dirty="0" err="1">
                          <a:solidFill>
                            <a:schemeClr val="accent1"/>
                          </a:solidFill>
                          <a:latin typeface="Arial" panose="020B0604020202020204" pitchFamily="34" charset="0"/>
                          <a:cs typeface="Arial" panose="020B0604020202020204" pitchFamily="34" charset="0"/>
                        </a:rPr>
                        <a:t>cereus</a:t>
                      </a:r>
                      <a:endParaRPr lang="fr-FR" sz="1200" b="1" i="1"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anose="020B0604020202020204" pitchFamily="34" charset="0"/>
                          <a:cs typeface="Arial" panose="020B0604020202020204" pitchFamily="34" charset="0"/>
                        </a:rPr>
                        <a:t>Βακτήριο</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anose="020B0604020202020204" pitchFamily="34" charset="0"/>
                          <a:cs typeface="Arial" panose="020B0604020202020204" pitchFamily="34" charset="0"/>
                        </a:rPr>
                        <a:t>Έδαφος</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baseline="0" dirty="0">
                          <a:solidFill>
                            <a:schemeClr val="accent1"/>
                          </a:solidFill>
                          <a:latin typeface="Arial" panose="020B0604020202020204" pitchFamily="34" charset="0"/>
                          <a:cs typeface="Arial" panose="020B0604020202020204" pitchFamily="34" charset="0"/>
                        </a:rPr>
                        <a:t>Σπόρια και τοξίνες ανθεκτικά στην θερμότητα </a:t>
                      </a:r>
                      <a:endParaRPr lang="fr-FR" sz="1200" baseline="0" dirty="0">
                        <a:solidFill>
                          <a:schemeClr val="accent1"/>
                        </a:solidFill>
                        <a:latin typeface="Arial" panose="020B0604020202020204" pitchFamily="34" charset="0"/>
                        <a:cs typeface="Arial" panose="020B0604020202020204" pitchFamily="34" charset="0"/>
                      </a:endParaRPr>
                    </a:p>
                    <a:p>
                      <a:r>
                        <a:rPr lang="el-GR" sz="1200" baseline="0" dirty="0">
                          <a:solidFill>
                            <a:schemeClr val="accent1"/>
                          </a:solidFill>
                          <a:latin typeface="Arial" panose="020B0604020202020204" pitchFamily="34" charset="0"/>
                          <a:cs typeface="Arial" panose="020B0604020202020204" pitchFamily="34" charset="0"/>
                        </a:rPr>
                        <a:t>Μαγειρεμένα ή παστεριωμένα τρόφιμα που δεν τοποθετήθηκαν στο ψυγείο σύντομα</a:t>
                      </a:r>
                      <a:endParaRPr lang="fr-FR" sz="1200" baseline="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anose="020B0604020202020204" pitchFamily="34" charset="0"/>
                          <a:cs typeface="Arial" panose="020B0604020202020204" pitchFamily="34" charset="0"/>
                        </a:rPr>
                        <a:t>Διάρροια</a:t>
                      </a:r>
                      <a:r>
                        <a:rPr lang="fr-FR" sz="1200" dirty="0">
                          <a:solidFill>
                            <a:schemeClr val="accent1"/>
                          </a:solidFill>
                          <a:latin typeface="Arial" panose="020B0604020202020204" pitchFamily="34" charset="0"/>
                          <a:cs typeface="Arial" panose="020B0604020202020204" pitchFamily="34" charset="0"/>
                        </a:rPr>
                        <a:t>, </a:t>
                      </a:r>
                      <a:r>
                        <a:rPr lang="el-GR" sz="1200" dirty="0">
                          <a:solidFill>
                            <a:schemeClr val="accent1"/>
                          </a:solidFill>
                          <a:latin typeface="Arial" panose="020B0604020202020204" pitchFamily="34" charset="0"/>
                          <a:cs typeface="Arial" panose="020B0604020202020204" pitchFamily="34" charset="0"/>
                        </a:rPr>
                        <a:t>εμετός</a:t>
                      </a:r>
                      <a:r>
                        <a:rPr lang="fr-FR" sz="1200" dirty="0">
                          <a:solidFill>
                            <a:schemeClr val="accent1"/>
                          </a:solidFill>
                          <a:latin typeface="Arial" panose="020B0604020202020204" pitchFamily="34" charset="0"/>
                          <a:cs typeface="Arial" panose="020B0604020202020204" pitchFamily="34" charset="0"/>
                        </a:rPr>
                        <a:t>, </a:t>
                      </a:r>
                      <a:r>
                        <a:rPr lang="el-GR" sz="1200" dirty="0">
                          <a:solidFill>
                            <a:schemeClr val="accent1"/>
                          </a:solidFill>
                          <a:latin typeface="Arial" panose="020B0604020202020204" pitchFamily="34" charset="0"/>
                          <a:cs typeface="Arial" panose="020B0604020202020204" pitchFamily="34" charset="0"/>
                        </a:rPr>
                        <a:t>ναυτία</a:t>
                      </a:r>
                      <a:r>
                        <a:rPr lang="fr-FR" sz="1200" dirty="0">
                          <a:solidFill>
                            <a:schemeClr val="accent1"/>
                          </a:solidFill>
                          <a:latin typeface="Arial" panose="020B0604020202020204" pitchFamily="34" charset="0"/>
                          <a:cs typeface="Arial" panose="020B0604020202020204" pitchFamily="34" charset="0"/>
                        </a:rPr>
                        <a:t>, </a:t>
                      </a:r>
                      <a:r>
                        <a:rPr lang="el-GR" sz="1200" dirty="0">
                          <a:solidFill>
                            <a:schemeClr val="accent1"/>
                          </a:solidFill>
                          <a:latin typeface="Arial" panose="020B0604020202020204" pitchFamily="34" charset="0"/>
                          <a:cs typeface="Arial" panose="020B0604020202020204" pitchFamily="34" charset="0"/>
                        </a:rPr>
                        <a:t>κοιλιακός πόνος</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anose="020B0604020202020204" pitchFamily="34" charset="0"/>
                          <a:cs typeface="Arial" panose="020B0604020202020204" pitchFamily="34" charset="0"/>
                        </a:rPr>
                        <a:t>Χωρίς φάρμακα</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anose="020B0604020202020204" pitchFamily="34" charset="0"/>
                          <a:cs typeface="Arial" panose="020B0604020202020204" pitchFamily="34" charset="0"/>
                        </a:rPr>
                        <a:t>Τοποθέτηση στο ψυγείο σύντομα μετά το μαγείρεμα </a:t>
                      </a:r>
                      <a:endParaRPr lang="fr-FR" sz="1200" baseline="0" dirty="0">
                        <a:solidFill>
                          <a:schemeClr val="accent1"/>
                        </a:solidFill>
                        <a:latin typeface="Arial" panose="020B0604020202020204" pitchFamily="34" charset="0"/>
                        <a:cs typeface="Arial" panose="020B0604020202020204" pitchFamily="34" charset="0"/>
                      </a:endParaRPr>
                    </a:p>
                    <a:p>
                      <a:r>
                        <a:rPr lang="el-GR" sz="1200" baseline="0" dirty="0">
                          <a:solidFill>
                            <a:schemeClr val="accent1"/>
                          </a:solidFill>
                          <a:latin typeface="Arial" panose="020B0604020202020204" pitchFamily="34" charset="0"/>
                          <a:cs typeface="Arial" panose="020B0604020202020204" pitchFamily="34" charset="0"/>
                        </a:rPr>
                        <a:t>Έλεγχος της θερμοκρασίας του ψυγείου</a:t>
                      </a:r>
                      <a:endParaRPr lang="fr-FR" sz="1200" baseline="0" dirty="0">
                        <a:solidFill>
                          <a:schemeClr val="accent1"/>
                        </a:solidFill>
                        <a:latin typeface="Arial" panose="020B0604020202020204" pitchFamily="34" charset="0"/>
                        <a:cs typeface="Arial" panose="020B0604020202020204" pitchFamily="34" charset="0"/>
                      </a:endParaRPr>
                    </a:p>
                    <a:p>
                      <a:r>
                        <a:rPr lang="el-GR" sz="1200" baseline="0" dirty="0">
                          <a:solidFill>
                            <a:schemeClr val="accent1"/>
                          </a:solidFill>
                          <a:latin typeface="Arial" panose="020B0604020202020204" pitchFamily="34" charset="0"/>
                          <a:cs typeface="Arial" panose="020B0604020202020204" pitchFamily="34" charset="0"/>
                        </a:rPr>
                        <a:t>Τήρηση της ημερομηνίας «Ανάλωση μέχρι»</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546875">
                <a:tc>
                  <a:txBody>
                    <a:bodyPr/>
                    <a:lstStyle/>
                    <a:p>
                      <a:pPr marL="0" marR="0" indent="0" algn="l" defTabSz="914446" rtl="0" eaLnBrk="1" fontAlgn="auto" latinLnBrk="0" hangingPunct="1">
                        <a:lnSpc>
                          <a:spcPct val="100000"/>
                        </a:lnSpc>
                        <a:spcBef>
                          <a:spcPts val="0"/>
                        </a:spcBef>
                        <a:spcAft>
                          <a:spcPts val="0"/>
                        </a:spcAft>
                        <a:buClrTx/>
                        <a:buSzTx/>
                        <a:buFontTx/>
                        <a:buNone/>
                        <a:tabLst/>
                        <a:defRPr/>
                      </a:pPr>
                      <a:r>
                        <a:rPr lang="fr-FR" sz="1200" b="1" i="1" dirty="0" err="1">
                          <a:solidFill>
                            <a:schemeClr val="accent1"/>
                          </a:solidFill>
                          <a:latin typeface="Arial" panose="020B0604020202020204" pitchFamily="34" charset="0"/>
                          <a:cs typeface="Arial" panose="020B0604020202020204" pitchFamily="34" charset="0"/>
                        </a:rPr>
                        <a:t>E.coli</a:t>
                      </a:r>
                      <a:r>
                        <a:rPr lang="fr-FR" sz="1200" b="1" i="1" dirty="0">
                          <a:solidFill>
                            <a:schemeClr val="accent1"/>
                          </a:solidFill>
                          <a:latin typeface="Arial" panose="020B0604020202020204" pitchFamily="34" charset="0"/>
                          <a:cs typeface="Arial" panose="020B0604020202020204" pitchFamily="34" charset="0"/>
                        </a:rPr>
                        <a:t> </a:t>
                      </a:r>
                      <a:r>
                        <a:rPr lang="el-GR" sz="1200" b="1" i="0" kern="1200" dirty="0">
                          <a:solidFill>
                            <a:schemeClr val="accent1"/>
                          </a:solidFill>
                          <a:latin typeface="Arial" panose="020B0604020202020204" pitchFamily="34" charset="0"/>
                          <a:ea typeface="+mn-ea"/>
                          <a:cs typeface="Arial" panose="020B0604020202020204" pitchFamily="34" charset="0"/>
                        </a:rPr>
                        <a:t>που παράγει</a:t>
                      </a:r>
                      <a:r>
                        <a:rPr lang="el-GR" sz="1200" b="1" i="0" kern="1200" baseline="0" dirty="0">
                          <a:solidFill>
                            <a:schemeClr val="accent1"/>
                          </a:solidFill>
                          <a:latin typeface="Arial" panose="020B0604020202020204" pitchFamily="34" charset="0"/>
                          <a:ea typeface="+mn-ea"/>
                          <a:cs typeface="Arial" panose="020B0604020202020204" pitchFamily="34" charset="0"/>
                        </a:rPr>
                        <a:t> </a:t>
                      </a:r>
                      <a:r>
                        <a:rPr lang="el-GR" sz="1200" b="1" i="0" kern="1200" dirty="0" err="1">
                          <a:solidFill>
                            <a:schemeClr val="accent1"/>
                          </a:solidFill>
                          <a:latin typeface="Arial" panose="020B0604020202020204" pitchFamily="34" charset="0"/>
                          <a:ea typeface="+mn-ea"/>
                          <a:cs typeface="Arial" panose="020B0604020202020204" pitchFamily="34" charset="0"/>
                        </a:rPr>
                        <a:t>σιγκατοξίνες</a:t>
                      </a:r>
                      <a:r>
                        <a:rPr lang="el-GR" sz="1200" b="1" i="0" kern="1200" dirty="0">
                          <a:solidFill>
                            <a:schemeClr val="accent1"/>
                          </a:solidFill>
                          <a:latin typeface="Arial" panose="020B0604020202020204" pitchFamily="34" charset="0"/>
                          <a:ea typeface="+mn-ea"/>
                          <a:cs typeface="Arial" panose="020B0604020202020204" pitchFamily="34" charset="0"/>
                        </a:rPr>
                        <a:t> </a:t>
                      </a:r>
                      <a:r>
                        <a:rPr lang="en-GB" sz="1200" b="1" i="0" kern="1200" dirty="0">
                          <a:solidFill>
                            <a:schemeClr val="accent1"/>
                          </a:solidFill>
                          <a:latin typeface="Arial" panose="020B0604020202020204" pitchFamily="34" charset="0"/>
                          <a:ea typeface="+mn-ea"/>
                          <a:cs typeface="Arial" panose="020B0604020202020204" pitchFamily="34" charset="0"/>
                        </a:rPr>
                        <a:t>(STEC or VTEC) </a:t>
                      </a:r>
                      <a:r>
                        <a:rPr lang="fr-FR" sz="1200" b="1" i="0" kern="1200" dirty="0">
                          <a:solidFill>
                            <a:schemeClr val="accent1"/>
                          </a:solidFill>
                          <a:latin typeface="Arial" panose="020B0604020202020204" pitchFamily="34" charset="0"/>
                          <a:ea typeface="+mn-ea"/>
                          <a:cs typeface="Arial" panose="020B0604020202020204" pitchFamily="34" charset="0"/>
                        </a:rPr>
                        <a:t> </a:t>
                      </a:r>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anose="020B0604020202020204" pitchFamily="34" charset="0"/>
                          <a:cs typeface="Arial" panose="020B0604020202020204" pitchFamily="34" charset="0"/>
                        </a:rPr>
                        <a:t>Βακτήριο</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anose="020B0604020202020204" pitchFamily="34" charset="0"/>
                          <a:cs typeface="Arial" panose="020B0604020202020204" pitchFamily="34" charset="0"/>
                        </a:rPr>
                        <a:t>Φυσιολογικός κάτοικος του εντέρου του ανθρώπου και των ζώων</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anose="020B0604020202020204" pitchFamily="34" charset="0"/>
                          <a:cs typeface="Arial" panose="020B0604020202020204" pitchFamily="34" charset="0"/>
                        </a:rPr>
                        <a:t>Μη παστεριωμένο γάλα και γαλακτοκομικά</a:t>
                      </a:r>
                      <a:r>
                        <a:rPr lang="el-GR" sz="1200" baseline="0" dirty="0">
                          <a:solidFill>
                            <a:schemeClr val="accent1"/>
                          </a:solidFill>
                          <a:latin typeface="Arial" panose="020B0604020202020204" pitchFamily="34" charset="0"/>
                          <a:cs typeface="Arial" panose="020B0604020202020204" pitchFamily="34" charset="0"/>
                        </a:rPr>
                        <a:t> προϊόντα, </a:t>
                      </a:r>
                      <a:r>
                        <a:rPr lang="el-GR" sz="1200" dirty="0">
                          <a:solidFill>
                            <a:schemeClr val="accent1"/>
                          </a:solidFill>
                          <a:latin typeface="Arial" panose="020B0604020202020204" pitchFamily="34" charset="0"/>
                          <a:cs typeface="Arial" panose="020B0604020202020204" pitchFamily="34" charset="0"/>
                        </a:rPr>
                        <a:t>ωμό κρέας και το περιβάλλον (από κόπρανα</a:t>
                      </a:r>
                      <a:r>
                        <a:rPr lang="el-GR" sz="1200" baseline="0" dirty="0">
                          <a:solidFill>
                            <a:schemeClr val="accent1"/>
                          </a:solidFill>
                          <a:latin typeface="Arial" panose="020B0604020202020204" pitchFamily="34" charset="0"/>
                          <a:cs typeface="Arial" panose="020B0604020202020204" pitchFamily="34" charset="0"/>
                        </a:rPr>
                        <a:t> ζώων που μολύνουν το νερό, φρούτα και λαχανικά</a:t>
                      </a:r>
                      <a:r>
                        <a:rPr lang="fr-FR" sz="1200" baseline="0" dirty="0">
                          <a:solidFill>
                            <a:schemeClr val="accent1"/>
                          </a:solidFill>
                          <a:latin typeface="Arial" panose="020B0604020202020204" pitchFamily="34" charset="0"/>
                          <a:cs typeface="Arial" panose="020B0604020202020204" pitchFamily="34" charset="0"/>
                        </a:rPr>
                        <a:t>, </a:t>
                      </a:r>
                      <a:r>
                        <a:rPr lang="el-GR" sz="1200" baseline="0" dirty="0">
                          <a:solidFill>
                            <a:schemeClr val="accent1"/>
                          </a:solidFill>
                          <a:latin typeface="Arial" panose="020B0604020202020204" pitchFamily="34" charset="0"/>
                          <a:cs typeface="Arial" panose="020B0604020202020204" pitchFamily="34" charset="0"/>
                        </a:rPr>
                        <a:t>δημητριακά και σπόρους)</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anose="020B0604020202020204" pitchFamily="34" charset="0"/>
                          <a:cs typeface="Arial" panose="020B0604020202020204" pitchFamily="34" charset="0"/>
                        </a:rPr>
                        <a:t>Διάρροια</a:t>
                      </a:r>
                      <a:r>
                        <a:rPr lang="fr-FR" sz="1200" dirty="0">
                          <a:solidFill>
                            <a:schemeClr val="accent1"/>
                          </a:solidFill>
                          <a:latin typeface="Arial" panose="020B0604020202020204" pitchFamily="34" charset="0"/>
                          <a:cs typeface="Arial" panose="020B0604020202020204" pitchFamily="34" charset="0"/>
                        </a:rPr>
                        <a:t>,</a:t>
                      </a:r>
                      <a:r>
                        <a:rPr lang="fr-FR" sz="1200" baseline="0" dirty="0">
                          <a:solidFill>
                            <a:schemeClr val="accent1"/>
                          </a:solidFill>
                          <a:latin typeface="Arial" panose="020B0604020202020204" pitchFamily="34" charset="0"/>
                          <a:cs typeface="Arial" panose="020B0604020202020204" pitchFamily="34" charset="0"/>
                        </a:rPr>
                        <a:t> </a:t>
                      </a:r>
                      <a:r>
                        <a:rPr lang="el-GR" sz="1200" baseline="0" dirty="0">
                          <a:solidFill>
                            <a:schemeClr val="accent1"/>
                          </a:solidFill>
                          <a:latin typeface="Arial" panose="020B0604020202020204" pitchFamily="34" charset="0"/>
                          <a:cs typeface="Arial" panose="020B0604020202020204" pitchFamily="34" charset="0"/>
                        </a:rPr>
                        <a:t>αιματηρή μερικές φορές</a:t>
                      </a:r>
                      <a:r>
                        <a:rPr lang="fr-FR" sz="1200" baseline="0" dirty="0">
                          <a:solidFill>
                            <a:schemeClr val="accent1"/>
                          </a:solidFill>
                          <a:latin typeface="Arial" panose="020B0604020202020204" pitchFamily="34" charset="0"/>
                          <a:cs typeface="Arial" panose="020B0604020202020204" pitchFamily="34" charset="0"/>
                        </a:rPr>
                        <a:t>, </a:t>
                      </a:r>
                      <a:r>
                        <a:rPr lang="el-GR" sz="1200" baseline="0" dirty="0">
                          <a:solidFill>
                            <a:schemeClr val="accent1"/>
                          </a:solidFill>
                          <a:latin typeface="Arial" panose="020B0604020202020204" pitchFamily="34" charset="0"/>
                          <a:cs typeface="Arial" panose="020B0604020202020204" pitchFamily="34" charset="0"/>
                        </a:rPr>
                        <a:t>κοιλιακός πόνος, πυρετός.</a:t>
                      </a:r>
                      <a:endParaRPr lang="fr-FR" sz="1200" baseline="0" dirty="0">
                        <a:solidFill>
                          <a:schemeClr val="accent1"/>
                        </a:solidFill>
                        <a:latin typeface="Arial" panose="020B0604020202020204" pitchFamily="34" charset="0"/>
                        <a:cs typeface="Arial" panose="020B0604020202020204" pitchFamily="34" charset="0"/>
                      </a:endParaRPr>
                    </a:p>
                    <a:p>
                      <a:r>
                        <a:rPr lang="el-GR" sz="1200" baseline="0" dirty="0">
                          <a:solidFill>
                            <a:schemeClr val="accent1"/>
                          </a:solidFill>
                          <a:latin typeface="Arial" panose="020B0604020202020204" pitchFamily="34" charset="0"/>
                          <a:cs typeface="Arial" panose="020B0604020202020204" pitchFamily="34" charset="0"/>
                        </a:rPr>
                        <a:t>Μερικές φορές αιμολυτικό ουραιμικό σύνδρομο </a:t>
                      </a:r>
                      <a:r>
                        <a:rPr lang="fr-FR" sz="1200" baseline="0" dirty="0">
                          <a:solidFill>
                            <a:schemeClr val="accent1"/>
                          </a:solidFill>
                          <a:latin typeface="Arial" panose="020B0604020202020204" pitchFamily="34" charset="0"/>
                          <a:cs typeface="Arial" panose="020B0604020202020204" pitchFamily="34" charset="0"/>
                        </a:rPr>
                        <a:t>(HUS)</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anose="020B0604020202020204" pitchFamily="34" charset="0"/>
                          <a:cs typeface="Arial" panose="020B0604020202020204" pitchFamily="34" charset="0"/>
                        </a:rPr>
                        <a:t>Υποστηρικτική</a:t>
                      </a:r>
                      <a:r>
                        <a:rPr lang="fr-FR" sz="1200" dirty="0">
                          <a:solidFill>
                            <a:schemeClr val="accent1"/>
                          </a:solidFill>
                          <a:latin typeface="Arial" panose="020B0604020202020204" pitchFamily="34" charset="0"/>
                          <a:cs typeface="Arial" panose="020B0604020202020204" pitchFamily="34" charset="0"/>
                        </a:rPr>
                        <a:t>, </a:t>
                      </a:r>
                      <a:r>
                        <a:rPr lang="el-GR" sz="1200" dirty="0">
                          <a:solidFill>
                            <a:schemeClr val="accent1"/>
                          </a:solidFill>
                          <a:latin typeface="Arial" panose="020B0604020202020204" pitchFamily="34" charset="0"/>
                          <a:cs typeface="Arial" panose="020B0604020202020204" pitchFamily="34" charset="0"/>
                        </a:rPr>
                        <a:t>μη ειδική θεραπεία</a:t>
                      </a:r>
                      <a:endParaRPr lang="fr-FR" sz="1200" dirty="0">
                        <a:solidFill>
                          <a:schemeClr val="accent1"/>
                        </a:solidFill>
                        <a:latin typeface="Arial" panose="020B0604020202020204" pitchFamily="34" charset="0"/>
                        <a:cs typeface="Arial" panose="020B0604020202020204" pitchFamily="34" charset="0"/>
                      </a:endParaRPr>
                    </a:p>
                    <a:p>
                      <a:r>
                        <a:rPr lang="el-GR" sz="1200" dirty="0">
                          <a:solidFill>
                            <a:schemeClr val="accent1"/>
                          </a:solidFill>
                          <a:latin typeface="Arial" panose="020B0604020202020204" pitchFamily="34" charset="0"/>
                          <a:cs typeface="Arial" panose="020B0604020202020204" pitchFamily="34" charset="0"/>
                        </a:rPr>
                        <a:t>Αποφυγή αντιβιοτικών</a:t>
                      </a:r>
                      <a:r>
                        <a:rPr lang="el-GR" sz="1200" baseline="0" dirty="0">
                          <a:solidFill>
                            <a:schemeClr val="accent1"/>
                          </a:solidFill>
                          <a:latin typeface="Arial" panose="020B0604020202020204" pitchFamily="34" charset="0"/>
                          <a:cs typeface="Arial" panose="020B0604020202020204" pitchFamily="34" charset="0"/>
                        </a:rPr>
                        <a:t> και </a:t>
                      </a:r>
                      <a:r>
                        <a:rPr lang="el-GR" sz="1200" baseline="0" dirty="0" err="1">
                          <a:solidFill>
                            <a:schemeClr val="accent1"/>
                          </a:solidFill>
                          <a:latin typeface="Arial" panose="020B0604020202020204" pitchFamily="34" charset="0"/>
                          <a:cs typeface="Arial" panose="020B0604020202020204" pitchFamily="34" charset="0"/>
                        </a:rPr>
                        <a:t>αντιδιαρροϊκών</a:t>
                      </a:r>
                      <a:r>
                        <a:rPr lang="el-GR" sz="1200" baseline="0" dirty="0">
                          <a:solidFill>
                            <a:schemeClr val="accent1"/>
                          </a:solidFill>
                          <a:latin typeface="Arial" panose="020B0604020202020204" pitchFamily="34" charset="0"/>
                          <a:cs typeface="Arial" panose="020B0604020202020204" pitchFamily="34" charset="0"/>
                        </a:rPr>
                        <a:t> </a:t>
                      </a:r>
                      <a:r>
                        <a:rPr lang="fr-FR" sz="1200" dirty="0">
                          <a:solidFill>
                            <a:schemeClr val="accent1"/>
                          </a:solidFill>
                          <a:latin typeface="Arial" panose="020B0604020202020204" pitchFamily="34" charset="0"/>
                          <a:cs typeface="Arial" panose="020B0604020202020204" pitchFamily="34" charset="0"/>
                        </a:rPr>
                        <a:t>(</a:t>
                      </a:r>
                      <a:r>
                        <a:rPr lang="el-GR" sz="1200" dirty="0">
                          <a:solidFill>
                            <a:schemeClr val="accent1"/>
                          </a:solidFill>
                          <a:latin typeface="Arial" panose="020B0604020202020204" pitchFamily="34" charset="0"/>
                          <a:cs typeface="Arial" panose="020B0604020202020204" pitchFamily="34" charset="0"/>
                        </a:rPr>
                        <a:t>αυξάνεται ο κίνδυνος εμφάνισης </a:t>
                      </a:r>
                      <a:r>
                        <a:rPr lang="fr-FR" sz="1200" baseline="0" dirty="0">
                          <a:solidFill>
                            <a:schemeClr val="accent1"/>
                          </a:solidFill>
                          <a:latin typeface="Arial" panose="020B0604020202020204" pitchFamily="34" charset="0"/>
                          <a:cs typeface="Arial" panose="020B0604020202020204" pitchFamily="34" charset="0"/>
                        </a:rPr>
                        <a:t>HUS</a:t>
                      </a:r>
                      <a:r>
                        <a:rPr lang="fr-FR" sz="1200" dirty="0">
                          <a:solidFill>
                            <a:schemeClr val="accent1"/>
                          </a:solidFill>
                          <a:latin typeface="Arial" panose="020B0604020202020204" pitchFamily="34" charset="0"/>
                          <a:cs typeface="Arial" panose="020B0604020202020204" pitchFamily="34" charset="0"/>
                        </a:rPr>
                        <a:t>)</a:t>
                      </a: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200" dirty="0">
                          <a:solidFill>
                            <a:schemeClr val="accent1"/>
                          </a:solidFill>
                          <a:latin typeface="Arial" panose="020B0604020202020204" pitchFamily="34" charset="0"/>
                          <a:cs typeface="Arial" panose="020B0604020202020204" pitchFamily="34" charset="0"/>
                        </a:rPr>
                        <a:t>Αποφυγή κατανάλωσης ωμού ή </a:t>
                      </a:r>
                      <a:r>
                        <a:rPr lang="el-GR" sz="1200" dirty="0" err="1">
                          <a:solidFill>
                            <a:schemeClr val="accent1"/>
                          </a:solidFill>
                          <a:latin typeface="Arial" panose="020B0604020202020204" pitchFamily="34" charset="0"/>
                          <a:cs typeface="Arial" panose="020B0604020202020204" pitchFamily="34" charset="0"/>
                        </a:rPr>
                        <a:t>μισομαγειρεμένου</a:t>
                      </a:r>
                      <a:r>
                        <a:rPr lang="el-GR" sz="1200" dirty="0">
                          <a:solidFill>
                            <a:schemeClr val="accent1"/>
                          </a:solidFill>
                          <a:latin typeface="Arial" panose="020B0604020202020204" pitchFamily="34" charset="0"/>
                          <a:cs typeface="Arial" panose="020B0604020202020204" pitchFamily="34" charset="0"/>
                        </a:rPr>
                        <a:t> κρέατος και μη παστεριωμένου γάλακτος ιδιαίτερα</a:t>
                      </a:r>
                      <a:r>
                        <a:rPr lang="el-GR" sz="1200" baseline="0" dirty="0">
                          <a:solidFill>
                            <a:schemeClr val="accent1"/>
                          </a:solidFill>
                          <a:latin typeface="Arial" panose="020B0604020202020204" pitchFamily="34" charset="0"/>
                          <a:cs typeface="Arial" panose="020B0604020202020204" pitchFamily="34" charset="0"/>
                        </a:rPr>
                        <a:t> από μικρά παιδιά</a:t>
                      </a:r>
                      <a:endParaRPr lang="fr-FR" sz="1200" dirty="0">
                        <a:solidFill>
                          <a:schemeClr val="accent1"/>
                        </a:solidFill>
                        <a:latin typeface="Arial" panose="020B0604020202020204" pitchFamily="34" charset="0"/>
                        <a:cs typeface="Arial" panose="020B0604020202020204" pitchFamily="34" charset="0"/>
                      </a:endParaRPr>
                    </a:p>
                    <a:p>
                      <a:r>
                        <a:rPr lang="el-GR" sz="1200" dirty="0">
                          <a:solidFill>
                            <a:schemeClr val="accent1"/>
                          </a:solidFill>
                          <a:latin typeface="Arial" panose="020B0604020202020204" pitchFamily="34" charset="0"/>
                          <a:cs typeface="Arial" panose="020B0604020202020204" pitchFamily="34" charset="0"/>
                        </a:rPr>
                        <a:t>Πλύσιμο φρούτων και λαχανικών</a:t>
                      </a:r>
                      <a:endParaRPr lang="fr-FR" sz="1200" dirty="0">
                        <a:solidFill>
                          <a:schemeClr val="accent1"/>
                        </a:solidFill>
                        <a:latin typeface="Arial" panose="020B0604020202020204" pitchFamily="34" charset="0"/>
                        <a:cs typeface="Arial" panose="020B0604020202020204" pitchFamily="34" charset="0"/>
                      </a:endParaRPr>
                    </a:p>
                    <a:p>
                      <a:r>
                        <a:rPr lang="el-GR" sz="1200" dirty="0">
                          <a:solidFill>
                            <a:schemeClr val="accent1"/>
                          </a:solidFill>
                          <a:latin typeface="Arial" panose="020B0604020202020204" pitchFamily="34" charset="0"/>
                          <a:cs typeface="Arial" panose="020B0604020202020204" pitchFamily="34" charset="0"/>
                        </a:rPr>
                        <a:t>Αποφυγή κατανάλωσης ωμής ζύμης κέικ</a:t>
                      </a:r>
                      <a:endParaRPr lang="fr-FR" sz="1200" dirty="0">
                        <a:solidFill>
                          <a:schemeClr val="accent1"/>
                        </a:solidFill>
                        <a:latin typeface="Arial" panose="020B0604020202020204" pitchFamily="34" charset="0"/>
                        <a:cs typeface="Arial" panose="020B0604020202020204" pitchFamily="34" charset="0"/>
                      </a:endParaRPr>
                    </a:p>
                    <a:p>
                      <a:r>
                        <a:rPr lang="el-GR" sz="1200" dirty="0">
                          <a:solidFill>
                            <a:schemeClr val="accent1"/>
                          </a:solidFill>
                          <a:latin typeface="Arial" panose="020B0604020202020204" pitchFamily="34" charset="0"/>
                          <a:cs typeface="Arial" panose="020B0604020202020204" pitchFamily="34" charset="0"/>
                        </a:rPr>
                        <a:t>Πλύσιμο χεριών με σαπούνι</a:t>
                      </a:r>
                      <a:endParaRPr lang="fr-FR" sz="1200" dirty="0">
                        <a:solidFill>
                          <a:schemeClr val="accent1"/>
                        </a:solidFill>
                        <a:latin typeface="Arial" panose="020B0604020202020204" pitchFamily="34" charset="0"/>
                        <a:cs typeface="Arial" panose="020B0604020202020204" pitchFamily="34" charset="0"/>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pSp>
        <p:nvGrpSpPr>
          <p:cNvPr id="27692" name="Groupe 17" descr="Barre de navigation"/>
          <p:cNvGrpSpPr>
            <a:grpSpLocks/>
          </p:cNvGrpSpPr>
          <p:nvPr/>
        </p:nvGrpSpPr>
        <p:grpSpPr bwMode="auto">
          <a:xfrm>
            <a:off x="-41275" y="6135688"/>
            <a:ext cx="12276138" cy="768350"/>
            <a:chOff x="-41565" y="6016088"/>
            <a:chExt cx="12276859" cy="888671"/>
          </a:xfrm>
        </p:grpSpPr>
        <p:sp>
          <p:nvSpPr>
            <p:cNvPr id="27697"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defTabSz="914400" eaLnBrk="1" hangingPunct="1"/>
              <a:r>
                <a:rPr lang="fr-FR" altLang="fr-FR" sz="1200">
                  <a:solidFill>
                    <a:srgbClr val="FFFFFF"/>
                  </a:solidFill>
                </a:rPr>
                <a:t>Close</a:t>
              </a:r>
            </a:p>
          </p:txBody>
        </p:sp>
        <p:sp>
          <p:nvSpPr>
            <p:cNvPr id="27698"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defTabSz="914400" eaLnBrk="1" hangingPunct="1"/>
              <a:r>
                <a:rPr lang="fr-FR" altLang="fr-FR" sz="1200">
                  <a:solidFill>
                    <a:srgbClr val="FFFFFF"/>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fr-FR" sz="1800">
                <a:solidFill>
                  <a:srgbClr val="FFFFFF"/>
                </a:solidFill>
              </a:endParaRPr>
            </a:p>
          </p:txBody>
        </p:sp>
        <p:sp>
          <p:nvSpPr>
            <p:cNvPr id="22" name="Bouton d’action : vide 21">
              <a:hlinkClick r:id="rId4" action="ppaction://hlinksldjump" highlightClick="1"/>
            </p:cNvPr>
            <p:cNvSpPr/>
            <p:nvPr/>
          </p:nvSpPr>
          <p:spPr>
            <a:xfrm>
              <a:off x="5713461" y="6153795"/>
              <a:ext cx="306405"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X</a:t>
              </a:r>
            </a:p>
          </p:txBody>
        </p:sp>
        <p:sp>
          <p:nvSpPr>
            <p:cNvPr id="27701" name="ZoneTexte 22"/>
            <p:cNvSpPr txBox="1">
              <a:spLocks noChangeArrowheads="1"/>
            </p:cNvSpPr>
            <p:nvPr/>
          </p:nvSpPr>
          <p:spPr bwMode="auto">
            <a:xfrm>
              <a:off x="6019758" y="6155069"/>
              <a:ext cx="1791558" cy="320376"/>
            </a:xfrm>
            <a:prstGeom prst="rect">
              <a:avLst/>
            </a:prstGeom>
            <a:noFill/>
            <a:ln w="9525">
              <a:noFill/>
              <a:miter lim="800000"/>
              <a:headEnd/>
              <a:tailEnd/>
            </a:ln>
          </p:spPr>
          <p:txBody>
            <a:bodyPr wrap="square">
              <a:spAutoFit/>
            </a:bodyPr>
            <a:lstStyle/>
            <a:p>
              <a:pPr eaLnBrk="1" hangingPunct="1"/>
              <a:r>
                <a:rPr lang="el-GR" altLang="fr-FR" sz="1200" dirty="0">
                  <a:solidFill>
                    <a:schemeClr val="bg1"/>
                  </a:solidFill>
                  <a:latin typeface="Arial" charset="0"/>
                </a:rPr>
                <a:t>Πίσω στο κύριο Μενού</a:t>
              </a:r>
              <a:endParaRPr lang="fr-FR" altLang="fr-FR" sz="1200" dirty="0">
                <a:solidFill>
                  <a:schemeClr val="bg1"/>
                </a:solidFill>
                <a:latin typeface="Arial" charset="0"/>
              </a:endParaRPr>
            </a:p>
          </p:txBody>
        </p:sp>
        <p:sp>
          <p:nvSpPr>
            <p:cNvPr id="27702" name="ZoneTexte 23"/>
            <p:cNvSpPr txBox="1">
              <a:spLocks noChangeArrowheads="1"/>
            </p:cNvSpPr>
            <p:nvPr/>
          </p:nvSpPr>
          <p:spPr bwMode="auto">
            <a:xfrm>
              <a:off x="9745948" y="6135725"/>
              <a:ext cx="1809856" cy="320376"/>
            </a:xfrm>
            <a:prstGeom prst="rect">
              <a:avLst/>
            </a:prstGeom>
            <a:noFill/>
            <a:ln w="9525">
              <a:noFill/>
              <a:miter lim="800000"/>
              <a:headEnd/>
              <a:tailEnd/>
            </a:ln>
          </p:spPr>
          <p:txBody>
            <a:bodyPr>
              <a:spAutoFit/>
            </a:bodyPr>
            <a:lstStyle/>
            <a:p>
              <a:pPr defTabSz="914400" eaLnBrk="1" hangingPunct="1"/>
              <a:r>
                <a:rPr lang="el-GR" altLang="fr-FR" sz="1200" dirty="0">
                  <a:solidFill>
                    <a:srgbClr val="FFFFFF"/>
                  </a:solidFill>
                </a:rPr>
                <a:t>Προηγούμενο</a:t>
              </a:r>
              <a:r>
                <a:rPr lang="fr-FR" altLang="fr-FR" sz="1200" dirty="0">
                  <a:solidFill>
                    <a:srgbClr val="FFFFFF"/>
                  </a:solidFill>
                </a:rPr>
                <a:t>  </a:t>
              </a:r>
              <a:r>
                <a:rPr lang="el-GR" altLang="fr-FR" sz="1200" dirty="0">
                  <a:solidFill>
                    <a:srgbClr val="FFFFFF"/>
                  </a:solidFill>
                </a:rPr>
                <a:t>Επόμενο</a:t>
              </a:r>
              <a:endParaRPr lang="fr-FR" altLang="fr-FR" sz="1200" dirty="0">
                <a:solidFill>
                  <a:srgbClr val="FFFFFF"/>
                </a:solidFill>
              </a:endParaRPr>
            </a:p>
          </p:txBody>
        </p:sp>
        <p:sp>
          <p:nvSpPr>
            <p:cNvPr id="25" name="Bouton d’action : vide 24">
              <a:hlinkClick r:id="" action="ppaction://hlinkshowjump?jump=nextslide" highlightClick="1"/>
            </p:cNvPr>
            <p:cNvSpPr/>
            <p:nvPr/>
          </p:nvSpPr>
          <p:spPr>
            <a:xfrm>
              <a:off x="11555804" y="6133598"/>
              <a:ext cx="306405" cy="26807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&gt;</a:t>
              </a:r>
            </a:p>
          </p:txBody>
        </p:sp>
        <p:pic>
          <p:nvPicPr>
            <p:cNvPr id="27704" name="Image 25"/>
            <p:cNvPicPr>
              <a:picLocks noChangeAspect="1" noChangeArrowheads="1"/>
            </p:cNvPicPr>
            <p:nvPr/>
          </p:nvPicPr>
          <p:blipFill>
            <a:blip r:embed="rId5" cstate="print"/>
            <a:srcRect/>
            <a:stretch>
              <a:fillRect/>
            </a:stretch>
          </p:blipFill>
          <p:spPr bwMode="auto">
            <a:xfrm>
              <a:off x="45516" y="6063782"/>
              <a:ext cx="1890517" cy="413583"/>
            </a:xfrm>
            <a:prstGeom prst="rect">
              <a:avLst/>
            </a:prstGeom>
            <a:noFill/>
            <a:ln w="9525">
              <a:noFill/>
              <a:miter lim="800000"/>
              <a:headEnd/>
              <a:tailEnd/>
            </a:ln>
          </p:spPr>
        </p:pic>
        <p:sp>
          <p:nvSpPr>
            <p:cNvPr id="27" name="Bouton d’action : vide 26">
              <a:hlinkClick r:id="" action="ppaction://hlinkshowjump?jump=previousslide" highlightClick="1"/>
            </p:cNvPr>
            <p:cNvSpPr/>
            <p:nvPr/>
          </p:nvSpPr>
          <p:spPr>
            <a:xfrm>
              <a:off x="9439542" y="6153795"/>
              <a:ext cx="306406"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&lt;</a:t>
              </a:r>
            </a:p>
          </p:txBody>
        </p:sp>
      </p:grpSp>
      <p:pic>
        <p:nvPicPr>
          <p:cNvPr id="27693" name="Picture 2" descr="Εικόνα στο μικροσκόπιο:  Escherichia coli "/>
          <p:cNvPicPr>
            <a:picLocks noChangeAspect="1" noChangeArrowheads="1"/>
          </p:cNvPicPr>
          <p:nvPr/>
        </p:nvPicPr>
        <p:blipFill>
          <a:blip r:embed="rId6" cstate="print"/>
          <a:srcRect/>
          <a:stretch>
            <a:fillRect/>
          </a:stretch>
        </p:blipFill>
        <p:spPr bwMode="auto">
          <a:xfrm>
            <a:off x="309797" y="5171113"/>
            <a:ext cx="1022529" cy="939746"/>
          </a:xfrm>
          <a:prstGeom prst="rect">
            <a:avLst/>
          </a:prstGeom>
          <a:noFill/>
          <a:ln w="9525">
            <a:noFill/>
            <a:miter lim="800000"/>
            <a:headEnd/>
            <a:tailEnd/>
          </a:ln>
        </p:spPr>
      </p:pic>
      <p:pic>
        <p:nvPicPr>
          <p:cNvPr id="27694" name="Image 28" descr="Εικόνα στο μικροσκόπιο: Bacillus cereus "/>
          <p:cNvPicPr>
            <a:picLocks noChangeAspect="1" noChangeArrowheads="1"/>
          </p:cNvPicPr>
          <p:nvPr/>
        </p:nvPicPr>
        <p:blipFill>
          <a:blip r:embed="rId7" cstate="print"/>
          <a:srcRect/>
          <a:stretch>
            <a:fillRect/>
          </a:stretch>
        </p:blipFill>
        <p:spPr bwMode="auto">
          <a:xfrm>
            <a:off x="304800" y="3311128"/>
            <a:ext cx="1090612" cy="1041400"/>
          </a:xfrm>
          <a:prstGeom prst="rect">
            <a:avLst/>
          </a:prstGeom>
          <a:noFill/>
          <a:ln w="9525">
            <a:noFill/>
            <a:miter lim="800000"/>
            <a:headEnd/>
            <a:tailEnd/>
          </a:ln>
        </p:spPr>
      </p:pic>
      <p:pic>
        <p:nvPicPr>
          <p:cNvPr id="27695" name="Image 3" descr="Εικόνα στο μικροσκόπιο:  Listeria"/>
          <p:cNvPicPr>
            <a:picLocks noChangeAspect="1" noChangeArrowheads="1"/>
          </p:cNvPicPr>
          <p:nvPr/>
        </p:nvPicPr>
        <p:blipFill>
          <a:blip r:embed="rId8" cstate="print"/>
          <a:srcRect/>
          <a:stretch>
            <a:fillRect/>
          </a:stretch>
        </p:blipFill>
        <p:spPr bwMode="auto">
          <a:xfrm>
            <a:off x="266847" y="1511378"/>
            <a:ext cx="1090612" cy="1135062"/>
          </a:xfrm>
          <a:prstGeom prst="rect">
            <a:avLst/>
          </a:prstGeom>
          <a:noFill/>
          <a:ln w="9525">
            <a:noFill/>
            <a:miter lim="800000"/>
            <a:headEnd/>
            <a:tailEnd/>
          </a:ln>
        </p:spPr>
      </p:pic>
      <p:sp>
        <p:nvSpPr>
          <p:cNvPr id="24578" name="ZoneTexte 3"/>
          <p:cNvSpPr txBox="1">
            <a:spLocks noGrp="1" noChangeArrowheads="1"/>
          </p:cNvSpPr>
          <p:nvPr>
            <p:ph type="title" idx="4294967295"/>
          </p:nvPr>
        </p:nvSpPr>
        <p:spPr>
          <a:xfrm>
            <a:off x="0" y="0"/>
            <a:ext cx="12276138" cy="461665"/>
          </a:xfrm>
        </p:spPr>
        <p:txBody>
          <a:bodyPr rot="0" spcFirstLastPara="0" vertOverflow="overflow" horzOverflow="overflow" lIns="91440" tIns="45720" rIns="91440" bIns="45720" spcCol="0" rtlCol="0" fromWordArt="0" forceAA="0">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lnSpc>
                <a:spcPct val="100000"/>
              </a:lnSpc>
              <a:defRPr/>
            </a:pPr>
            <a:r>
              <a:rPr lang="el-GR" altLang="fr-FR" sz="2400" dirty="0">
                <a:solidFill>
                  <a:srgbClr val="00707C"/>
                </a:solidFill>
                <a:latin typeface="Arial" panose="020B0604020202020204" pitchFamily="34" charset="0"/>
                <a:cs typeface="Arial" panose="020B0604020202020204" pitchFamily="34" charset="0"/>
              </a:rPr>
              <a:t>Μικροβιολογική προσέγγιση</a:t>
            </a:r>
            <a:r>
              <a:rPr lang="fr-FR" altLang="fr-FR" sz="2400" dirty="0">
                <a:solidFill>
                  <a:srgbClr val="00707C"/>
                </a:solidFill>
                <a:latin typeface="Arial" panose="020B0604020202020204" pitchFamily="34" charset="0"/>
                <a:cs typeface="Arial" panose="020B0604020202020204" pitchFamily="34" charset="0"/>
              </a:rPr>
              <a:t>- </a:t>
            </a:r>
            <a:r>
              <a:rPr lang="el-GR" altLang="fr-FR" sz="2400" dirty="0">
                <a:solidFill>
                  <a:srgbClr val="00707C"/>
                </a:solidFill>
                <a:latin typeface="Arial" panose="020B0604020202020204" pitchFamily="34" charset="0"/>
                <a:cs typeface="Arial" panose="020B0604020202020204" pitchFamily="34" charset="0"/>
              </a:rPr>
              <a:t>Βλαβερά μικρόβια</a:t>
            </a:r>
            <a:endParaRPr lang="fr-FR" altLang="fr-FR" sz="2400" dirty="0">
              <a:solidFill>
                <a:srgbClr val="00707C"/>
              </a:solidFill>
              <a:latin typeface="Arial" panose="020B060402020202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e 17" descr="Barre de navigation"/>
          <p:cNvGrpSpPr>
            <a:grpSpLocks/>
          </p:cNvGrpSpPr>
          <p:nvPr/>
        </p:nvGrpSpPr>
        <p:grpSpPr bwMode="auto">
          <a:xfrm>
            <a:off x="-41275" y="6135688"/>
            <a:ext cx="12276138" cy="768350"/>
            <a:chOff x="-41565" y="6016088"/>
            <a:chExt cx="12276859" cy="888671"/>
          </a:xfrm>
        </p:grpSpPr>
        <p:sp>
          <p:nvSpPr>
            <p:cNvPr id="29708"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defTabSz="914400" eaLnBrk="1" hangingPunct="1"/>
              <a:r>
                <a:rPr lang="fr-FR" altLang="fr-FR" sz="1200">
                  <a:solidFill>
                    <a:srgbClr val="FFFFFF"/>
                  </a:solidFill>
                </a:rPr>
                <a:t>Close</a:t>
              </a:r>
            </a:p>
          </p:txBody>
        </p:sp>
        <p:sp>
          <p:nvSpPr>
            <p:cNvPr id="29709"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defTabSz="914400" eaLnBrk="1" hangingPunct="1"/>
              <a:r>
                <a:rPr lang="fr-FR" altLang="fr-FR" sz="1200">
                  <a:solidFill>
                    <a:srgbClr val="FFFFFF"/>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fr-FR" sz="1800">
                <a:solidFill>
                  <a:srgbClr val="FFFFFF"/>
                </a:solidFill>
              </a:endParaRPr>
            </a:p>
          </p:txBody>
        </p:sp>
        <p:sp>
          <p:nvSpPr>
            <p:cNvPr id="22" name="Bouton d’action : vide 21">
              <a:hlinkClick r:id="rId3" action="ppaction://hlinksldjump" highlightClick="1"/>
            </p:cNvPr>
            <p:cNvSpPr/>
            <p:nvPr/>
          </p:nvSpPr>
          <p:spPr>
            <a:xfrm>
              <a:off x="5713461" y="6153795"/>
              <a:ext cx="306405"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X</a:t>
              </a:r>
            </a:p>
          </p:txBody>
        </p:sp>
        <p:sp>
          <p:nvSpPr>
            <p:cNvPr id="29712" name="ZoneTexte 22"/>
            <p:cNvSpPr txBox="1">
              <a:spLocks noChangeArrowheads="1"/>
            </p:cNvSpPr>
            <p:nvPr/>
          </p:nvSpPr>
          <p:spPr bwMode="auto">
            <a:xfrm>
              <a:off x="6019759" y="6155069"/>
              <a:ext cx="1760559" cy="320376"/>
            </a:xfrm>
            <a:prstGeom prst="rect">
              <a:avLst/>
            </a:prstGeom>
            <a:noFill/>
            <a:ln w="9525">
              <a:noFill/>
              <a:miter lim="800000"/>
              <a:headEnd/>
              <a:tailEnd/>
            </a:ln>
          </p:spPr>
          <p:txBody>
            <a:bodyPr wrap="square">
              <a:spAutoFit/>
            </a:bodyPr>
            <a:lstStyle/>
            <a:p>
              <a:pPr eaLnBrk="1" hangingPunct="1"/>
              <a:r>
                <a:rPr lang="el-GR" altLang="fr-FR" sz="1200" dirty="0">
                  <a:solidFill>
                    <a:schemeClr val="bg1"/>
                  </a:solidFill>
                  <a:latin typeface="Arial" charset="0"/>
                </a:rPr>
                <a:t>Πίσω στο κύριο Μενού</a:t>
              </a:r>
              <a:endParaRPr lang="fr-FR" altLang="fr-FR" sz="1200" dirty="0">
                <a:solidFill>
                  <a:schemeClr val="bg1"/>
                </a:solidFill>
                <a:latin typeface="Arial" charset="0"/>
              </a:endParaRPr>
            </a:p>
          </p:txBody>
        </p:sp>
        <p:sp>
          <p:nvSpPr>
            <p:cNvPr id="25" name="Bouton d’action : vide 24">
              <a:hlinkClick r:id="" action="ppaction://hlinkshowjump?jump=nextslide" highlightClick="1"/>
            </p:cNvPr>
            <p:cNvSpPr/>
            <p:nvPr/>
          </p:nvSpPr>
          <p:spPr>
            <a:xfrm>
              <a:off x="11555804" y="6133598"/>
              <a:ext cx="306405" cy="26807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a:solidFill>
                    <a:prstClr val="black"/>
                  </a:solidFill>
                </a:rPr>
                <a:t>&gt;</a:t>
              </a:r>
            </a:p>
          </p:txBody>
        </p:sp>
        <p:pic>
          <p:nvPicPr>
            <p:cNvPr id="29714" name="Image 25"/>
            <p:cNvPicPr>
              <a:picLocks noChangeAspect="1" noChangeArrowheads="1"/>
            </p:cNvPicPr>
            <p:nvPr/>
          </p:nvPicPr>
          <p:blipFill>
            <a:blip r:embed="rId4" cstate="print"/>
            <a:srcRect/>
            <a:stretch>
              <a:fillRect/>
            </a:stretch>
          </p:blipFill>
          <p:spPr bwMode="auto">
            <a:xfrm>
              <a:off x="45516" y="6063782"/>
              <a:ext cx="1890517" cy="413583"/>
            </a:xfrm>
            <a:prstGeom prst="rect">
              <a:avLst/>
            </a:prstGeom>
            <a:noFill/>
            <a:ln w="9525">
              <a:noFill/>
              <a:miter lim="800000"/>
              <a:headEnd/>
              <a:tailEnd/>
            </a:ln>
          </p:spPr>
        </p:pic>
        <p:sp>
          <p:nvSpPr>
            <p:cNvPr id="27" name="Bouton d’action : vide 26">
              <a:hlinkClick r:id="" action="ppaction://hlinkshowjump?jump=previousslide" highlightClick="1"/>
            </p:cNvPr>
            <p:cNvSpPr/>
            <p:nvPr/>
          </p:nvSpPr>
          <p:spPr>
            <a:xfrm>
              <a:off x="9439542" y="6153795"/>
              <a:ext cx="306406"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a:solidFill>
                    <a:prstClr val="black"/>
                  </a:solidFill>
                </a:rPr>
                <a:t>&lt;</a:t>
              </a:r>
            </a:p>
          </p:txBody>
        </p:sp>
      </p:grpSp>
      <p:sp>
        <p:nvSpPr>
          <p:cNvPr id="29699" name="Forme automatique 2"/>
          <p:cNvSpPr>
            <a:spLocks noChangeArrowheads="1"/>
          </p:cNvSpPr>
          <p:nvPr/>
        </p:nvSpPr>
        <p:spPr bwMode="auto">
          <a:xfrm>
            <a:off x="5591175" y="3429000"/>
            <a:ext cx="6415088" cy="2593975"/>
          </a:xfrm>
          <a:prstGeom prst="bracketPair">
            <a:avLst>
              <a:gd name="adj" fmla="val 8051"/>
            </a:avLst>
          </a:prstGeom>
          <a:noFill/>
          <a:ln w="38100">
            <a:solidFill>
              <a:schemeClr val="accent1"/>
            </a:solidFill>
            <a:round/>
            <a:headEnd/>
            <a:tailEnd/>
          </a:ln>
          <a:effectLst/>
        </p:spPr>
        <p:txBody>
          <a:bodyPr lIns="45720" rIns="45720"/>
          <a:lstStyle/>
          <a:p>
            <a:pPr algn="ctr" defTabSz="914400"/>
            <a:r>
              <a:rPr lang="el-GR" altLang="fr-FR" sz="2000" b="1" dirty="0">
                <a:solidFill>
                  <a:srgbClr val="00707C"/>
                </a:solidFill>
                <a:latin typeface="Arial" charset="0"/>
              </a:rPr>
              <a:t>Πώς αποφεύγεται;</a:t>
            </a:r>
            <a:endParaRPr lang="fr-FR" altLang="fr-FR" sz="2000" b="1" dirty="0">
              <a:solidFill>
                <a:srgbClr val="00707C"/>
              </a:solidFill>
              <a:latin typeface="Arial" charset="0"/>
            </a:endParaRPr>
          </a:p>
          <a:p>
            <a:pPr defTabSz="914400"/>
            <a:endParaRPr lang="fr-FR" altLang="fr-FR" sz="2000" dirty="0">
              <a:solidFill>
                <a:srgbClr val="000000"/>
              </a:solidFill>
              <a:latin typeface="Arial" charset="0"/>
              <a:sym typeface="Wingdings" pitchFamily="2" charset="2"/>
            </a:endParaRPr>
          </a:p>
          <a:p>
            <a:pPr defTabSz="914400"/>
            <a:endParaRPr lang="fr-FR" altLang="fr-FR" sz="2000" dirty="0">
              <a:solidFill>
                <a:srgbClr val="000000"/>
              </a:solidFill>
              <a:latin typeface="Arial" charset="0"/>
              <a:sym typeface="Wingdings" pitchFamily="2" charset="2"/>
            </a:endParaRPr>
          </a:p>
          <a:p>
            <a:pPr defTabSz="914400"/>
            <a:endParaRPr lang="fr-FR" altLang="fr-FR" sz="2000" dirty="0">
              <a:solidFill>
                <a:srgbClr val="000000"/>
              </a:solidFill>
              <a:latin typeface="Arial" charset="0"/>
              <a:sym typeface="Wingdings" pitchFamily="2" charset="2"/>
            </a:endParaRPr>
          </a:p>
          <a:p>
            <a:pPr defTabSz="914400"/>
            <a:r>
              <a:rPr lang="fr-FR" altLang="fr-FR" sz="2000" dirty="0">
                <a:solidFill>
                  <a:srgbClr val="000000"/>
                </a:solidFill>
                <a:latin typeface="Arial" charset="0"/>
                <a:sym typeface="Wingdings" pitchFamily="2" charset="2"/>
              </a:rPr>
              <a:t>		</a:t>
            </a:r>
            <a:r>
              <a:rPr lang="fr-FR" altLang="fr-FR" sz="1800" dirty="0">
                <a:solidFill>
                  <a:srgbClr val="000000"/>
                </a:solidFill>
                <a:latin typeface="Arial" charset="0"/>
                <a:sym typeface="Wingdings" pitchFamily="2" charset="2"/>
              </a:rPr>
              <a:t>							</a:t>
            </a:r>
            <a:endParaRPr lang="fr-FR" altLang="fr-FR" sz="1800" dirty="0">
              <a:solidFill>
                <a:srgbClr val="000000"/>
              </a:solidFill>
              <a:latin typeface="Arial" charset="0"/>
            </a:endParaRPr>
          </a:p>
        </p:txBody>
      </p:sp>
      <p:graphicFrame>
        <p:nvGraphicFramePr>
          <p:cNvPr id="2" name="Diagramme 1" descr="Διάγραμμα : Πως αποφεύγεται/επιβραδύνεται η αλλοίωση των τροφίμων"/>
          <p:cNvGraphicFramePr/>
          <p:nvPr/>
        </p:nvGraphicFramePr>
        <p:xfrm>
          <a:off x="5735744" y="2850827"/>
          <a:ext cx="6188891" cy="31027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0427" name="Forme automatique 2"/>
          <p:cNvSpPr>
            <a:spLocks noChangeArrowheads="1"/>
          </p:cNvSpPr>
          <p:nvPr/>
        </p:nvSpPr>
        <p:spPr bwMode="auto">
          <a:xfrm>
            <a:off x="5591174" y="979487"/>
            <a:ext cx="6375539" cy="2407769"/>
          </a:xfrm>
          <a:prstGeom prst="bracketPair">
            <a:avLst>
              <a:gd name="adj" fmla="val 8051"/>
            </a:avLst>
          </a:prstGeom>
          <a:noFill/>
          <a:ln w="38100">
            <a:solidFill>
              <a:schemeClr val="accent1"/>
            </a:solidFill>
            <a:round/>
            <a:headEnd/>
            <a:tailEnd/>
          </a:ln>
          <a:effectLst/>
        </p:spPr>
        <p:txBody>
          <a:bodyPr lIns="45720" rIns="45720"/>
          <a:lstStyle>
            <a:lvl1pPr eaLnBrk="0" hangingPunct="0">
              <a:lnSpc>
                <a:spcPct val="118000"/>
              </a:lnSpc>
              <a:spcBef>
                <a:spcPts val="300"/>
              </a:spcBef>
              <a:buFont typeface="Arial" charset="0"/>
              <a:buChar char="•"/>
              <a:defRPr sz="1200">
                <a:solidFill>
                  <a:schemeClr val="tx1"/>
                </a:solidFill>
                <a:latin typeface="Microsoft Sans Serif" pitchFamily="34" charset="0"/>
              </a:defRPr>
            </a:lvl1pPr>
            <a:lvl2pPr marL="914400" indent="-171450" eaLnBrk="0" hangingPunct="0">
              <a:lnSpc>
                <a:spcPct val="118000"/>
              </a:lnSpc>
              <a:spcBef>
                <a:spcPts val="500"/>
              </a:spcBef>
              <a:buFont typeface="Arial" charset="0"/>
              <a:buChar char="•"/>
              <a:defRPr sz="1000">
                <a:solidFill>
                  <a:schemeClr val="tx1"/>
                </a:solidFill>
                <a:latin typeface="Microsoft Sans Serif" pitchFamily="34" charset="0"/>
              </a:defRPr>
            </a:lvl2pPr>
            <a:lvl3pPr marL="1143000" indent="-228600" eaLnBrk="0" hangingPunct="0">
              <a:lnSpc>
                <a:spcPct val="118000"/>
              </a:lnSpc>
              <a:spcBef>
                <a:spcPts val="500"/>
              </a:spcBef>
              <a:buFont typeface="Arial" charset="0"/>
              <a:buChar char="•"/>
              <a:defRPr sz="1000">
                <a:solidFill>
                  <a:schemeClr val="tx1"/>
                </a:solidFill>
                <a:latin typeface="Microsoft Sans Serif" pitchFamily="34" charset="0"/>
              </a:defRPr>
            </a:lvl3pPr>
            <a:lvl4pPr marL="1600200" indent="-228600" eaLnBrk="0" hangingPunct="0">
              <a:lnSpc>
                <a:spcPct val="118000"/>
              </a:lnSpc>
              <a:spcBef>
                <a:spcPts val="500"/>
              </a:spcBef>
              <a:buFont typeface="Arial" charset="0"/>
              <a:buChar char="•"/>
              <a:defRPr sz="1000">
                <a:solidFill>
                  <a:schemeClr val="tx1"/>
                </a:solidFill>
                <a:latin typeface="Microsoft Sans Serif" pitchFamily="34" charset="0"/>
              </a:defRPr>
            </a:lvl4pPr>
            <a:lvl5pPr marL="2057400" indent="-228600" eaLnBrk="0" hangingPunct="0">
              <a:lnSpc>
                <a:spcPct val="118000"/>
              </a:lnSpc>
              <a:spcBef>
                <a:spcPts val="500"/>
              </a:spcBef>
              <a:buFont typeface="Arial" charset="0"/>
              <a:buChar char="•"/>
              <a:defRPr sz="1000">
                <a:solidFill>
                  <a:schemeClr val="tx1"/>
                </a:solidFill>
                <a:latin typeface="Microsoft Sans Serif" pitchFamily="34" charset="0"/>
              </a:defRPr>
            </a:lvl5pPr>
            <a:lvl6pPr marL="25146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6pPr>
            <a:lvl7pPr marL="29718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7pPr>
            <a:lvl8pPr marL="34290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8pPr>
            <a:lvl9pPr marL="38862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9pPr>
          </a:lstStyle>
          <a:p>
            <a:pPr algn="ctr" defTabSz="914400">
              <a:lnSpc>
                <a:spcPct val="100000"/>
              </a:lnSpc>
              <a:spcBef>
                <a:spcPct val="0"/>
              </a:spcBef>
              <a:buFontTx/>
              <a:buNone/>
              <a:defRPr/>
            </a:pPr>
            <a:r>
              <a:rPr lang="el-GR" altLang="fr-FR" sz="2000" b="1" dirty="0">
                <a:solidFill>
                  <a:schemeClr val="accent1"/>
                </a:solidFill>
                <a:latin typeface="Arial" panose="020B0604020202020204" pitchFamily="34" charset="0"/>
                <a:cs typeface="Arial" panose="020B0604020202020204" pitchFamily="34" charset="0"/>
              </a:rPr>
              <a:t>Τι είναι η αλλοίωση των τροφίμων;</a:t>
            </a:r>
            <a:endParaRPr lang="fr-FR" altLang="fr-FR" sz="2000" dirty="0">
              <a:solidFill>
                <a:schemeClr val="accent1"/>
              </a:solidFill>
              <a:latin typeface="Arial" panose="020B0604020202020204" pitchFamily="34" charset="0"/>
              <a:cs typeface="Arial" panose="020B0604020202020204" pitchFamily="34" charset="0"/>
              <a:sym typeface="Wingdings" pitchFamily="2" charset="2"/>
            </a:endParaRPr>
          </a:p>
          <a:p>
            <a:pPr defTabSz="914400">
              <a:lnSpc>
                <a:spcPct val="100000"/>
              </a:lnSpc>
              <a:spcBef>
                <a:spcPct val="0"/>
              </a:spcBef>
              <a:buFontTx/>
              <a:buNone/>
              <a:defRPr/>
            </a:pPr>
            <a:endParaRPr lang="fr-FR" altLang="fr-FR" sz="1400" dirty="0">
              <a:solidFill>
                <a:schemeClr val="accent1"/>
              </a:solidFill>
              <a:latin typeface="Arial" panose="020B0604020202020204" pitchFamily="34" charset="0"/>
              <a:cs typeface="Arial" panose="020B0604020202020204" pitchFamily="34" charset="0"/>
            </a:endParaRPr>
          </a:p>
          <a:p>
            <a:pPr defTabSz="914400">
              <a:lnSpc>
                <a:spcPct val="100000"/>
              </a:lnSpc>
              <a:spcBef>
                <a:spcPct val="0"/>
              </a:spcBef>
              <a:buFontTx/>
              <a:buNone/>
              <a:defRPr/>
            </a:pPr>
            <a:r>
              <a:rPr lang="el-GR" altLang="fr-FR" sz="1400" dirty="0">
                <a:solidFill>
                  <a:schemeClr val="accent1"/>
                </a:solidFill>
                <a:latin typeface="Arial" panose="020B0604020202020204" pitchFamily="34" charset="0"/>
                <a:cs typeface="Arial" panose="020B0604020202020204" pitchFamily="34" charset="0"/>
              </a:rPr>
              <a:t>Εξαιτίας της αλλοίωσης των τροφίμων</a:t>
            </a:r>
            <a:r>
              <a:rPr lang="en-US" altLang="fr-FR" sz="1400" dirty="0">
                <a:solidFill>
                  <a:schemeClr val="accent1"/>
                </a:solidFill>
                <a:latin typeface="Arial" panose="020B0604020202020204" pitchFamily="34" charset="0"/>
                <a:cs typeface="Arial" panose="020B0604020202020204" pitchFamily="34" charset="0"/>
              </a:rPr>
              <a:t>, </a:t>
            </a:r>
            <a:r>
              <a:rPr lang="el-GR" altLang="fr-FR" sz="1400" dirty="0">
                <a:solidFill>
                  <a:schemeClr val="accent1"/>
                </a:solidFill>
                <a:latin typeface="Arial" panose="020B0604020202020204" pitchFamily="34" charset="0"/>
                <a:cs typeface="Arial" panose="020B0604020202020204" pitchFamily="34" charset="0"/>
              </a:rPr>
              <a:t>το ένα τρίτο της παγκόσμιας παραγωγής τροφίμων χάνεται κάθε χρόνο</a:t>
            </a:r>
            <a:r>
              <a:rPr lang="en-US" altLang="fr-FR" sz="1400" dirty="0">
                <a:solidFill>
                  <a:schemeClr val="accent1"/>
                </a:solidFill>
                <a:latin typeface="Arial" panose="020B0604020202020204" pitchFamily="34" charset="0"/>
                <a:cs typeface="Arial" panose="020B0604020202020204" pitchFamily="34" charset="0"/>
              </a:rPr>
              <a:t>. </a:t>
            </a:r>
          </a:p>
          <a:p>
            <a:pPr defTabSz="914400">
              <a:lnSpc>
                <a:spcPct val="100000"/>
              </a:lnSpc>
              <a:spcBef>
                <a:spcPct val="0"/>
              </a:spcBef>
              <a:buFontTx/>
              <a:buNone/>
              <a:defRPr/>
            </a:pPr>
            <a:r>
              <a:rPr lang="el-GR" altLang="fr-FR" sz="1400" b="1" dirty="0">
                <a:solidFill>
                  <a:schemeClr val="accent1"/>
                </a:solidFill>
                <a:latin typeface="Arial" panose="020B0604020202020204" pitchFamily="34" charset="0"/>
                <a:cs typeface="Arial" panose="020B0604020202020204" pitchFamily="34" charset="0"/>
                <a:sym typeface="Wingdings" pitchFamily="2" charset="2"/>
              </a:rPr>
              <a:t>Κύριες αιτίες</a:t>
            </a:r>
            <a:r>
              <a:rPr lang="en-US" altLang="fr-FR" sz="1400" b="1" dirty="0">
                <a:solidFill>
                  <a:schemeClr val="accent1"/>
                </a:solidFill>
                <a:latin typeface="Arial" panose="020B0604020202020204" pitchFamily="34" charset="0"/>
                <a:cs typeface="Arial" panose="020B0604020202020204" pitchFamily="34" charset="0"/>
                <a:sym typeface="Wingdings" pitchFamily="2" charset="2"/>
              </a:rPr>
              <a:t>:</a:t>
            </a:r>
          </a:p>
          <a:p>
            <a:pPr marL="171450" defTabSz="914400">
              <a:lnSpc>
                <a:spcPct val="100000"/>
              </a:lnSpc>
              <a:spcBef>
                <a:spcPct val="0"/>
              </a:spcBef>
              <a:buFont typeface="Wingdings" panose="05000000000000000000" pitchFamily="2" charset="2"/>
              <a:buChar char="Ø"/>
              <a:defRPr/>
            </a:pPr>
            <a:r>
              <a:rPr lang="en-US" altLang="fr-FR" sz="1400" b="1" dirty="0">
                <a:solidFill>
                  <a:schemeClr val="accent1"/>
                </a:solidFill>
                <a:latin typeface="Arial" panose="020B0604020202020204" pitchFamily="34" charset="0"/>
                <a:cs typeface="Arial" panose="020B0604020202020204" pitchFamily="34" charset="0"/>
                <a:sym typeface="Wingdings" pitchFamily="2" charset="2"/>
              </a:rPr>
              <a:t> </a:t>
            </a:r>
            <a:r>
              <a:rPr lang="el-GR" altLang="fr-FR" sz="1400" dirty="0">
                <a:solidFill>
                  <a:schemeClr val="accent1"/>
                </a:solidFill>
                <a:latin typeface="Arial" panose="020B0604020202020204" pitchFamily="34" charset="0"/>
                <a:cs typeface="Arial" panose="020B0604020202020204" pitchFamily="34" charset="0"/>
                <a:sym typeface="Wingdings" pitchFamily="2" charset="2"/>
              </a:rPr>
              <a:t>Φυσικοχημικές αιτίες</a:t>
            </a:r>
            <a:r>
              <a:rPr lang="en-US" altLang="fr-FR" sz="1400" dirty="0">
                <a:solidFill>
                  <a:schemeClr val="accent1"/>
                </a:solidFill>
                <a:latin typeface="Arial" panose="020B0604020202020204" pitchFamily="34" charset="0"/>
                <a:cs typeface="Arial" panose="020B0604020202020204" pitchFamily="34" charset="0"/>
                <a:sym typeface="Wingdings" pitchFamily="2" charset="2"/>
              </a:rPr>
              <a:t>: </a:t>
            </a:r>
            <a:r>
              <a:rPr lang="el-GR" altLang="fr-FR" sz="1400" dirty="0">
                <a:solidFill>
                  <a:schemeClr val="accent1"/>
                </a:solidFill>
                <a:latin typeface="Arial" panose="020B0604020202020204" pitchFamily="34" charset="0"/>
                <a:cs typeface="Arial" panose="020B0604020202020204" pitchFamily="34" charset="0"/>
                <a:sym typeface="Wingdings" pitchFamily="2" charset="2"/>
              </a:rPr>
              <a:t>φως/οξυγόνο</a:t>
            </a:r>
            <a:endParaRPr lang="en-US" altLang="fr-FR" sz="1400" dirty="0">
              <a:solidFill>
                <a:schemeClr val="accent1"/>
              </a:solidFill>
              <a:latin typeface="Arial" panose="020B0604020202020204" pitchFamily="34" charset="0"/>
              <a:cs typeface="Arial" panose="020B0604020202020204" pitchFamily="34" charset="0"/>
              <a:sym typeface="Wingdings" pitchFamily="2" charset="2"/>
            </a:endParaRPr>
          </a:p>
          <a:p>
            <a:pPr marL="171450" defTabSz="914400">
              <a:lnSpc>
                <a:spcPct val="100000"/>
              </a:lnSpc>
              <a:spcBef>
                <a:spcPct val="0"/>
              </a:spcBef>
              <a:buFont typeface="Wingdings" panose="05000000000000000000" pitchFamily="2" charset="2"/>
              <a:buChar char="Ø"/>
              <a:defRPr/>
            </a:pPr>
            <a:r>
              <a:rPr lang="en-US" altLang="fr-FR" sz="1400" dirty="0">
                <a:solidFill>
                  <a:schemeClr val="accent1"/>
                </a:solidFill>
                <a:latin typeface="Arial" panose="020B0604020202020204" pitchFamily="34" charset="0"/>
                <a:cs typeface="Arial" panose="020B0604020202020204" pitchFamily="34" charset="0"/>
                <a:sym typeface="Wingdings" pitchFamily="2" charset="2"/>
              </a:rPr>
              <a:t> </a:t>
            </a:r>
            <a:r>
              <a:rPr lang="el-GR" altLang="fr-FR" sz="1400" dirty="0">
                <a:solidFill>
                  <a:schemeClr val="accent1"/>
                </a:solidFill>
                <a:latin typeface="Arial" panose="020B0604020202020204" pitchFamily="34" charset="0"/>
                <a:cs typeface="Arial" panose="020B0604020202020204" pitchFamily="34" charset="0"/>
                <a:sym typeface="Wingdings" pitchFamily="2" charset="2"/>
              </a:rPr>
              <a:t>Φυσικές αιτίες</a:t>
            </a:r>
            <a:r>
              <a:rPr lang="en-US" altLang="fr-FR" sz="1400" dirty="0">
                <a:solidFill>
                  <a:schemeClr val="accent1"/>
                </a:solidFill>
                <a:latin typeface="Arial" panose="020B0604020202020204" pitchFamily="34" charset="0"/>
                <a:cs typeface="Arial" panose="020B0604020202020204" pitchFamily="34" charset="0"/>
                <a:sym typeface="Wingdings" pitchFamily="2" charset="2"/>
              </a:rPr>
              <a:t>: </a:t>
            </a:r>
            <a:r>
              <a:rPr lang="el-GR" altLang="fr-FR" sz="1400" dirty="0">
                <a:solidFill>
                  <a:schemeClr val="accent1"/>
                </a:solidFill>
                <a:latin typeface="Arial" panose="020B0604020202020204" pitchFamily="34" charset="0"/>
                <a:cs typeface="Arial" panose="020B0604020202020204" pitchFamily="34" charset="0"/>
                <a:sym typeface="Wingdings" pitchFamily="2" charset="2"/>
              </a:rPr>
              <a:t>απώλεια νερού</a:t>
            </a:r>
            <a:r>
              <a:rPr lang="en-US" altLang="fr-FR" sz="1400" dirty="0">
                <a:solidFill>
                  <a:schemeClr val="accent1"/>
                </a:solidFill>
                <a:latin typeface="Arial" panose="020B0604020202020204" pitchFamily="34" charset="0"/>
                <a:cs typeface="Arial" panose="020B0604020202020204" pitchFamily="34" charset="0"/>
                <a:sym typeface="Wingdings" pitchFamily="2" charset="2"/>
              </a:rPr>
              <a:t>/ </a:t>
            </a:r>
            <a:r>
              <a:rPr lang="el-GR" altLang="fr-FR" sz="1400" dirty="0">
                <a:solidFill>
                  <a:schemeClr val="accent1"/>
                </a:solidFill>
                <a:latin typeface="Arial" panose="020B0604020202020204" pitchFamily="34" charset="0"/>
                <a:cs typeface="Arial" panose="020B0604020202020204" pitchFamily="34" charset="0"/>
                <a:sym typeface="Wingdings" pitchFamily="2" charset="2"/>
              </a:rPr>
              <a:t>μετακίνηση υγρού μέσα στα τρόφιμα</a:t>
            </a:r>
            <a:r>
              <a:rPr lang="en-US" altLang="fr-FR" sz="1400" dirty="0">
                <a:solidFill>
                  <a:schemeClr val="accent1"/>
                </a:solidFill>
                <a:latin typeface="Arial" panose="020B0604020202020204" pitchFamily="34" charset="0"/>
                <a:cs typeface="Arial" panose="020B0604020202020204" pitchFamily="34" charset="0"/>
                <a:sym typeface="Wingdings" pitchFamily="2" charset="2"/>
              </a:rPr>
              <a:t> </a:t>
            </a:r>
          </a:p>
          <a:p>
            <a:pPr marL="171450" defTabSz="914400">
              <a:lnSpc>
                <a:spcPct val="100000"/>
              </a:lnSpc>
              <a:spcBef>
                <a:spcPct val="0"/>
              </a:spcBef>
              <a:buFont typeface="Wingdings" panose="05000000000000000000" pitchFamily="2" charset="2"/>
              <a:buChar char="Ø"/>
              <a:defRPr/>
            </a:pPr>
            <a:r>
              <a:rPr lang="en-US" altLang="fr-FR" sz="1400" dirty="0">
                <a:solidFill>
                  <a:schemeClr val="accent1"/>
                </a:solidFill>
                <a:latin typeface="Arial" panose="020B0604020202020204" pitchFamily="34" charset="0"/>
                <a:cs typeface="Arial" panose="020B0604020202020204" pitchFamily="34" charset="0"/>
                <a:sym typeface="Wingdings" pitchFamily="2" charset="2"/>
              </a:rPr>
              <a:t> </a:t>
            </a:r>
            <a:r>
              <a:rPr lang="el-GR" altLang="fr-FR" sz="1400" dirty="0">
                <a:solidFill>
                  <a:schemeClr val="accent1"/>
                </a:solidFill>
                <a:latin typeface="Arial" panose="020B0604020202020204" pitchFamily="34" charset="0"/>
                <a:cs typeface="Arial" panose="020B0604020202020204" pitchFamily="34" charset="0"/>
                <a:sym typeface="Wingdings" pitchFamily="2" charset="2"/>
              </a:rPr>
              <a:t>Μικροβιακές αιτίες</a:t>
            </a:r>
          </a:p>
          <a:p>
            <a:pPr marL="171450" defTabSz="914400">
              <a:lnSpc>
                <a:spcPct val="100000"/>
              </a:lnSpc>
              <a:spcBef>
                <a:spcPct val="0"/>
              </a:spcBef>
              <a:buFont typeface="Wingdings" panose="05000000000000000000" pitchFamily="2" charset="2"/>
              <a:buChar char="Ø"/>
              <a:defRPr/>
            </a:pPr>
            <a:r>
              <a:rPr lang="el-GR" altLang="fr-FR" sz="1400" dirty="0">
                <a:solidFill>
                  <a:schemeClr val="accent1"/>
                </a:solidFill>
                <a:latin typeface="Arial" panose="020B0604020202020204" pitchFamily="34" charset="0"/>
                <a:cs typeface="Arial" panose="020B0604020202020204" pitchFamily="34" charset="0"/>
                <a:sym typeface="Wingdings" pitchFamily="2" charset="2"/>
              </a:rPr>
              <a:t> Πολιτιστικές προσεγγίσεις</a:t>
            </a:r>
            <a:endParaRPr lang="en-US" altLang="fr-FR" sz="1400" dirty="0">
              <a:solidFill>
                <a:schemeClr val="accent1"/>
              </a:solidFill>
              <a:latin typeface="Arial" panose="020B0604020202020204" pitchFamily="34" charset="0"/>
              <a:cs typeface="Arial" panose="020B0604020202020204" pitchFamily="34" charset="0"/>
              <a:sym typeface="Wingdings" pitchFamily="2" charset="2"/>
            </a:endParaRPr>
          </a:p>
          <a:p>
            <a:pPr defTabSz="914400">
              <a:lnSpc>
                <a:spcPct val="100000"/>
              </a:lnSpc>
              <a:spcBef>
                <a:spcPct val="0"/>
              </a:spcBef>
              <a:buFontTx/>
              <a:buNone/>
              <a:defRPr/>
            </a:pPr>
            <a:endParaRPr lang="fr-FR" altLang="fr-FR" sz="2000" dirty="0">
              <a:solidFill>
                <a:schemeClr val="accent1"/>
              </a:solidFill>
              <a:latin typeface="Arial" panose="020B0604020202020204" pitchFamily="34" charset="0"/>
              <a:cs typeface="Arial" panose="020B0604020202020204" pitchFamily="34" charset="0"/>
              <a:sym typeface="Wingdings" pitchFamily="2" charset="2"/>
            </a:endParaRPr>
          </a:p>
          <a:p>
            <a:pPr defTabSz="914400">
              <a:lnSpc>
                <a:spcPct val="100000"/>
              </a:lnSpc>
              <a:spcBef>
                <a:spcPct val="0"/>
              </a:spcBef>
              <a:buFontTx/>
              <a:buNone/>
              <a:defRPr/>
            </a:pPr>
            <a:endParaRPr lang="fr-FR" altLang="fr-FR" sz="2000" dirty="0">
              <a:solidFill>
                <a:schemeClr val="accent1"/>
              </a:solidFill>
              <a:latin typeface="Arial" panose="020B0604020202020204" pitchFamily="34" charset="0"/>
              <a:cs typeface="Arial" panose="020B0604020202020204" pitchFamily="34" charset="0"/>
              <a:sym typeface="Wingdings" pitchFamily="2" charset="2"/>
            </a:endParaRPr>
          </a:p>
          <a:p>
            <a:pPr defTabSz="914400">
              <a:lnSpc>
                <a:spcPct val="100000"/>
              </a:lnSpc>
              <a:spcBef>
                <a:spcPct val="0"/>
              </a:spcBef>
              <a:buFontTx/>
              <a:buNone/>
              <a:defRPr/>
            </a:pPr>
            <a:r>
              <a:rPr lang="fr-FR" altLang="fr-FR" sz="2000" dirty="0">
                <a:solidFill>
                  <a:schemeClr val="accent1"/>
                </a:solidFill>
                <a:latin typeface="Arial" panose="020B0604020202020204" pitchFamily="34" charset="0"/>
                <a:cs typeface="Arial" panose="020B0604020202020204" pitchFamily="34" charset="0"/>
                <a:sym typeface="Wingdings" pitchFamily="2" charset="2"/>
              </a:rPr>
              <a:t>		</a:t>
            </a:r>
            <a:r>
              <a:rPr lang="fr-FR" altLang="fr-FR" sz="1800" dirty="0">
                <a:solidFill>
                  <a:schemeClr val="accent1"/>
                </a:solidFill>
                <a:latin typeface="Arial" panose="020B0604020202020204" pitchFamily="34" charset="0"/>
                <a:cs typeface="Arial" panose="020B0604020202020204" pitchFamily="34" charset="0"/>
                <a:sym typeface="Wingdings" pitchFamily="2" charset="2"/>
              </a:rPr>
              <a:t>							</a:t>
            </a:r>
            <a:endParaRPr lang="fr-FR" altLang="fr-FR" sz="1800" dirty="0">
              <a:solidFill>
                <a:schemeClr val="accent1"/>
              </a:solidFill>
              <a:latin typeface="Arial" panose="020B0604020202020204" pitchFamily="34" charset="0"/>
              <a:cs typeface="Arial" panose="020B0604020202020204" pitchFamily="34" charset="0"/>
            </a:endParaRPr>
          </a:p>
        </p:txBody>
      </p:sp>
      <p:pic>
        <p:nvPicPr>
          <p:cNvPr id="29702" name="Picture 10" descr="One brown piece of raw meat among red pieces of raw meat"/>
          <p:cNvPicPr>
            <a:picLocks noChangeAspect="1" noChangeArrowheads="1"/>
          </p:cNvPicPr>
          <p:nvPr/>
        </p:nvPicPr>
        <p:blipFill>
          <a:blip r:embed="rId10" cstate="print"/>
          <a:srcRect/>
          <a:stretch>
            <a:fillRect/>
          </a:stretch>
        </p:blipFill>
        <p:spPr bwMode="auto">
          <a:xfrm>
            <a:off x="1936750" y="4014788"/>
            <a:ext cx="1377950" cy="693737"/>
          </a:xfrm>
          <a:prstGeom prst="rect">
            <a:avLst/>
          </a:prstGeom>
          <a:noFill/>
          <a:ln w="9525">
            <a:noFill/>
            <a:miter lim="800000"/>
            <a:headEnd/>
            <a:tailEnd/>
          </a:ln>
          <a:effectLst/>
        </p:spPr>
      </p:pic>
      <p:sp>
        <p:nvSpPr>
          <p:cNvPr id="28" name="Forme automatique 2"/>
          <p:cNvSpPr>
            <a:spLocks noChangeArrowheads="1"/>
          </p:cNvSpPr>
          <p:nvPr/>
        </p:nvSpPr>
        <p:spPr bwMode="auto">
          <a:xfrm>
            <a:off x="177800" y="3600450"/>
            <a:ext cx="5106988" cy="2332038"/>
          </a:xfrm>
          <a:prstGeom prst="bracketPair">
            <a:avLst>
              <a:gd name="adj" fmla="val 8051"/>
            </a:avLst>
          </a:prstGeom>
          <a:noFill/>
          <a:ln w="38100">
            <a:solidFill>
              <a:schemeClr val="accent1"/>
            </a:solidFill>
            <a:round/>
            <a:headEnd/>
            <a:tailEnd/>
          </a:ln>
          <a:effectLst/>
        </p:spPr>
        <p:txBody>
          <a:bodyPr lIns="45720" rIns="45720"/>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400">
              <a:defRPr/>
            </a:pPr>
            <a:r>
              <a:rPr lang="el-GR" altLang="fr-FR" sz="2000" b="1" dirty="0">
                <a:solidFill>
                  <a:schemeClr val="accent1"/>
                </a:solidFill>
                <a:latin typeface="Arial" panose="020B0604020202020204" pitchFamily="34" charset="0"/>
                <a:cs typeface="Arial" panose="020B0604020202020204" pitchFamily="34" charset="0"/>
              </a:rPr>
              <a:t>Βακτήρια</a:t>
            </a:r>
            <a:endParaRPr lang="fr-FR" altLang="fr-FR" sz="2000" b="1" dirty="0">
              <a:solidFill>
                <a:schemeClr val="accent1"/>
              </a:solidFill>
              <a:latin typeface="Arial" panose="020B0604020202020204" pitchFamily="34" charset="0"/>
              <a:cs typeface="Arial" panose="020B0604020202020204" pitchFamily="34" charset="0"/>
            </a:endParaRPr>
          </a:p>
          <a:p>
            <a:pPr algn="ctr" defTabSz="914400">
              <a:defRPr/>
            </a:pPr>
            <a:r>
              <a:rPr lang="fr-FR" altLang="fr-FR" sz="1800" dirty="0">
                <a:solidFill>
                  <a:schemeClr val="accent1"/>
                </a:solidFill>
                <a:latin typeface="Arial" panose="020B0604020202020204" pitchFamily="34" charset="0"/>
                <a:cs typeface="Arial" panose="020B0604020202020204" pitchFamily="34" charset="0"/>
              </a:rPr>
              <a:t>	</a:t>
            </a:r>
          </a:p>
          <a:p>
            <a:pPr defTabSz="914400">
              <a:defRPr/>
            </a:pPr>
            <a:endParaRPr lang="fr-F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endParaRPr>
          </a:p>
          <a:p>
            <a:pPr defTabSz="914400">
              <a:defRPr/>
            </a:pPr>
            <a:endParaRPr lang="fr-F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endParaRPr>
          </a:p>
          <a:p>
            <a:pPr defTabSz="914400">
              <a:defRPr/>
            </a:pPr>
            <a:endParaRPr lang="fr-F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endParaRPr>
          </a:p>
          <a:p>
            <a:pPr defTabSz="914400">
              <a:defRPr/>
            </a:pPr>
            <a:r>
              <a:rPr lang="fr-F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rPr>
              <a:t>Φρέσκα λαχανικά</a:t>
            </a:r>
            <a:r>
              <a:rPr lang="fr-F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rPr>
              <a:t>		 </a:t>
            </a:r>
            <a:r>
              <a:rPr lang="el-G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rPr>
              <a:t>Κονσέρβες τροφίμων</a:t>
            </a:r>
            <a:endParaRPr lang="fr-F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endParaRPr>
          </a:p>
          <a:p>
            <a:pPr marL="171450" indent="-171450" defTabSz="914400">
              <a:buFont typeface="Wingdings" pitchFamily="2" charset="2"/>
              <a:buChar char="à"/>
              <a:defRPr/>
            </a:pPr>
            <a:r>
              <a:rPr lang="el-G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rPr>
              <a:t>Φρέσκο κρέας και ψάρια</a:t>
            </a:r>
            <a:r>
              <a:rPr lang="fr-F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rPr>
              <a:t>	 </a:t>
            </a:r>
            <a:r>
              <a:rPr lang="el-G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rPr>
              <a:t>Φαγητό έτοιμο για </a:t>
            </a:r>
            <a:endParaRPr lang="fr-F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endParaRPr>
          </a:p>
          <a:p>
            <a:pPr marL="171450" indent="-171450" defTabSz="914400">
              <a:buFont typeface="Wingdings" pitchFamily="2" charset="2"/>
              <a:buChar char="à"/>
              <a:defRPr/>
            </a:pPr>
            <a:r>
              <a:rPr lang="el-G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rPr>
              <a:t>Γάλα και τυριά</a:t>
            </a:r>
            <a:r>
              <a:rPr lang="fr-F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rPr>
              <a:t>κατανάλωση</a:t>
            </a:r>
            <a:endParaRPr lang="fr-F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endParaRPr>
          </a:p>
          <a:p>
            <a:pPr defTabSz="914400">
              <a:defRPr/>
            </a:pPr>
            <a:r>
              <a:rPr lang="fr-F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rPr>
              <a:t>Γλυκά</a:t>
            </a:r>
            <a:r>
              <a:rPr lang="fr-F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rPr>
              <a:t>			 </a:t>
            </a:r>
            <a:r>
              <a:rPr lang="el-G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rPr>
              <a:t>Περισσεύματα φαγητού</a:t>
            </a:r>
            <a:endParaRPr lang="fr-F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endParaRPr>
          </a:p>
          <a:p>
            <a:pPr defTabSz="914400">
              <a:defRPr/>
            </a:pPr>
            <a:endParaRPr lang="fr-FR" altLang="fr-FR" sz="2000" dirty="0">
              <a:solidFill>
                <a:schemeClr val="accent1"/>
              </a:solidFill>
              <a:latin typeface="Arial" panose="020B0604020202020204" pitchFamily="34" charset="0"/>
              <a:cs typeface="Arial" panose="020B0604020202020204" pitchFamily="34" charset="0"/>
              <a:sym typeface="Wingdings" panose="05000000000000000000" pitchFamily="2" charset="2"/>
            </a:endParaRPr>
          </a:p>
          <a:p>
            <a:pPr defTabSz="914400">
              <a:defRPr/>
            </a:pPr>
            <a:endParaRPr lang="fr-FR" altLang="fr-FR" sz="2000" dirty="0">
              <a:solidFill>
                <a:schemeClr val="accent1"/>
              </a:solidFill>
              <a:latin typeface="Arial" panose="020B0604020202020204" pitchFamily="34" charset="0"/>
              <a:cs typeface="Arial" panose="020B0604020202020204" pitchFamily="34" charset="0"/>
              <a:sym typeface="Wingdings" panose="05000000000000000000" pitchFamily="2" charset="2"/>
            </a:endParaRPr>
          </a:p>
          <a:p>
            <a:pPr defTabSz="914400">
              <a:defRPr/>
            </a:pPr>
            <a:endParaRPr lang="fr-FR" altLang="fr-FR" sz="2000" dirty="0">
              <a:solidFill>
                <a:schemeClr val="accent1"/>
              </a:solidFill>
              <a:latin typeface="Arial" panose="020B0604020202020204" pitchFamily="34" charset="0"/>
              <a:cs typeface="Arial" panose="020B0604020202020204" pitchFamily="34" charset="0"/>
              <a:sym typeface="Wingdings" panose="05000000000000000000" pitchFamily="2" charset="2"/>
            </a:endParaRPr>
          </a:p>
          <a:p>
            <a:pPr defTabSz="914400">
              <a:defRPr/>
            </a:pPr>
            <a:endParaRPr lang="fr-FR" altLang="fr-FR" sz="2000" dirty="0">
              <a:solidFill>
                <a:schemeClr val="accent1"/>
              </a:solidFill>
              <a:latin typeface="Arial" panose="020B0604020202020204" pitchFamily="34" charset="0"/>
              <a:cs typeface="Arial" panose="020B0604020202020204" pitchFamily="34" charset="0"/>
              <a:sym typeface="Wingdings" panose="05000000000000000000" pitchFamily="2" charset="2"/>
            </a:endParaRPr>
          </a:p>
          <a:p>
            <a:pPr defTabSz="914400">
              <a:defRPr/>
            </a:pPr>
            <a:endParaRPr lang="fr-FR" altLang="fr-FR" sz="2000" dirty="0">
              <a:solidFill>
                <a:schemeClr val="accent1"/>
              </a:solidFill>
              <a:latin typeface="Arial" panose="020B0604020202020204" pitchFamily="34" charset="0"/>
              <a:cs typeface="Arial" panose="020B0604020202020204" pitchFamily="34" charset="0"/>
              <a:sym typeface="Wingdings" panose="05000000000000000000" pitchFamily="2" charset="2"/>
            </a:endParaRPr>
          </a:p>
          <a:p>
            <a:pPr defTabSz="914400">
              <a:defRPr/>
            </a:pPr>
            <a:r>
              <a:rPr lang="fr-FR" altLang="fr-FR" sz="2000"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fr-FR" altLang="fr-FR" sz="1800" dirty="0">
                <a:solidFill>
                  <a:schemeClr val="accent1"/>
                </a:solidFill>
                <a:latin typeface="Arial" panose="020B0604020202020204" pitchFamily="34" charset="0"/>
                <a:cs typeface="Arial" panose="020B0604020202020204" pitchFamily="34" charset="0"/>
                <a:sym typeface="Wingdings" panose="05000000000000000000" pitchFamily="2" charset="2"/>
              </a:rPr>
              <a:t>								</a:t>
            </a:r>
            <a:endParaRPr lang="fr-FR" altLang="fr-FR" sz="1800" dirty="0">
              <a:solidFill>
                <a:schemeClr val="accent1"/>
              </a:solidFill>
              <a:latin typeface="Arial" panose="020B0604020202020204" pitchFamily="34" charset="0"/>
              <a:cs typeface="Arial" panose="020B0604020202020204" pitchFamily="34" charset="0"/>
            </a:endParaRPr>
          </a:p>
        </p:txBody>
      </p:sp>
      <p:pic>
        <p:nvPicPr>
          <p:cNvPr id="29704" name="Picture 8" descr="Oranges with molds"/>
          <p:cNvPicPr>
            <a:picLocks noChangeAspect="1" noChangeArrowheads="1"/>
          </p:cNvPicPr>
          <p:nvPr/>
        </p:nvPicPr>
        <p:blipFill>
          <a:blip r:embed="rId11" cstate="print"/>
          <a:srcRect/>
          <a:stretch>
            <a:fillRect/>
          </a:stretch>
        </p:blipFill>
        <p:spPr bwMode="auto">
          <a:xfrm>
            <a:off x="1539875" y="1677988"/>
            <a:ext cx="1309688" cy="695325"/>
          </a:xfrm>
          <a:prstGeom prst="rect">
            <a:avLst/>
          </a:prstGeom>
          <a:noFill/>
          <a:ln w="9525">
            <a:noFill/>
            <a:miter lim="800000"/>
            <a:headEnd/>
            <a:tailEnd/>
          </a:ln>
          <a:effectLst/>
        </p:spPr>
      </p:pic>
      <p:sp>
        <p:nvSpPr>
          <p:cNvPr id="29705" name="Forme automatique 2"/>
          <p:cNvSpPr>
            <a:spLocks noChangeArrowheads="1"/>
          </p:cNvSpPr>
          <p:nvPr/>
        </p:nvSpPr>
        <p:spPr bwMode="auto">
          <a:xfrm>
            <a:off x="177800" y="1128713"/>
            <a:ext cx="5106988" cy="2273300"/>
          </a:xfrm>
          <a:prstGeom prst="bracketPair">
            <a:avLst>
              <a:gd name="adj" fmla="val 8051"/>
            </a:avLst>
          </a:prstGeom>
          <a:noFill/>
          <a:ln w="38100">
            <a:solidFill>
              <a:schemeClr val="accent1"/>
            </a:solidFill>
            <a:round/>
            <a:headEnd/>
            <a:tailEnd/>
          </a:ln>
          <a:effectLst/>
        </p:spPr>
        <p:txBody>
          <a:bodyPr lIns="45720" rIns="45720"/>
          <a:lstStyle/>
          <a:p>
            <a:pPr defTabSz="914400"/>
            <a:r>
              <a:rPr lang="fr-FR" altLang="fr-FR" sz="2000" b="1" dirty="0">
                <a:solidFill>
                  <a:schemeClr val="accent1"/>
                </a:solidFill>
                <a:latin typeface="Arial" charset="0"/>
              </a:rPr>
              <a:t>	          </a:t>
            </a:r>
            <a:r>
              <a:rPr lang="el-GR" altLang="fr-FR" sz="2000" b="1" dirty="0">
                <a:solidFill>
                  <a:schemeClr val="accent1"/>
                </a:solidFill>
                <a:latin typeface="Arial" charset="0"/>
              </a:rPr>
              <a:t>Μύκητες</a:t>
            </a:r>
            <a:endParaRPr lang="fr-FR" altLang="fr-FR" sz="2000" b="1" dirty="0">
              <a:solidFill>
                <a:schemeClr val="accent1"/>
              </a:solidFill>
              <a:latin typeface="Arial" charset="0"/>
            </a:endParaRPr>
          </a:p>
          <a:p>
            <a:pPr algn="ctr" defTabSz="914400"/>
            <a:endParaRPr lang="fr-FR" altLang="fr-FR" sz="2000" b="1" dirty="0">
              <a:solidFill>
                <a:schemeClr val="accent1"/>
              </a:solidFill>
              <a:latin typeface="Arial" charset="0"/>
            </a:endParaRPr>
          </a:p>
          <a:p>
            <a:pPr algn="ctr" defTabSz="914400"/>
            <a:endParaRPr lang="fr-FR" altLang="fr-FR" sz="2000" b="1" dirty="0">
              <a:solidFill>
                <a:schemeClr val="accent1"/>
              </a:solidFill>
              <a:latin typeface="Arial" charset="0"/>
            </a:endParaRPr>
          </a:p>
          <a:p>
            <a:pPr defTabSz="914400"/>
            <a:endParaRPr lang="fr-FR" altLang="fr-FR" sz="1400" b="1" dirty="0">
              <a:solidFill>
                <a:schemeClr val="accent1"/>
              </a:solidFill>
              <a:latin typeface="Arial" charset="0"/>
            </a:endParaRPr>
          </a:p>
          <a:p>
            <a:pPr defTabSz="914400"/>
            <a:r>
              <a:rPr lang="el-GR" altLang="fr-FR" sz="1600" b="1" dirty="0">
                <a:solidFill>
                  <a:schemeClr val="accent1"/>
                </a:solidFill>
                <a:latin typeface="Arial" charset="0"/>
              </a:rPr>
              <a:t>Σακχαρομύκητες</a:t>
            </a:r>
            <a:r>
              <a:rPr lang="fr-FR" altLang="fr-FR" sz="1600" dirty="0">
                <a:solidFill>
                  <a:schemeClr val="accent1"/>
                </a:solidFill>
                <a:latin typeface="Arial" charset="0"/>
              </a:rPr>
              <a:t>		</a:t>
            </a:r>
            <a:r>
              <a:rPr lang="el-GR" altLang="fr-FR" sz="1600" dirty="0">
                <a:solidFill>
                  <a:schemeClr val="accent1"/>
                </a:solidFill>
                <a:latin typeface="Arial" charset="0"/>
              </a:rPr>
              <a:t>	</a:t>
            </a:r>
            <a:r>
              <a:rPr lang="el-GR" altLang="fr-FR" sz="1600" b="1" dirty="0">
                <a:solidFill>
                  <a:schemeClr val="accent1"/>
                </a:solidFill>
                <a:latin typeface="Arial" charset="0"/>
              </a:rPr>
              <a:t>Μούχλα</a:t>
            </a:r>
            <a:r>
              <a:rPr lang="fr-FR" altLang="fr-FR" sz="1800" dirty="0">
                <a:solidFill>
                  <a:schemeClr val="accent1"/>
                </a:solidFill>
                <a:latin typeface="Arial" charset="0"/>
              </a:rPr>
              <a:t>	</a:t>
            </a:r>
          </a:p>
          <a:p>
            <a:pPr defTabSz="914400"/>
            <a:r>
              <a:rPr lang="fr-FR" altLang="fr-FR" sz="1400" dirty="0">
                <a:solidFill>
                  <a:schemeClr val="accent1"/>
                </a:solidFill>
                <a:latin typeface="Arial" charset="0"/>
                <a:sym typeface="Wingdings" pitchFamily="2" charset="2"/>
              </a:rPr>
              <a:t> </a:t>
            </a:r>
            <a:r>
              <a:rPr lang="el-GR" altLang="fr-FR" sz="1400" dirty="0">
                <a:solidFill>
                  <a:schemeClr val="accent1"/>
                </a:solidFill>
                <a:latin typeface="Arial" charset="0"/>
                <a:sym typeface="Wingdings" pitchFamily="2" charset="2"/>
              </a:rPr>
              <a:t>Φρουτοσαλάτες</a:t>
            </a:r>
            <a:r>
              <a:rPr lang="fr-FR" altLang="fr-FR" sz="1400" dirty="0">
                <a:solidFill>
                  <a:schemeClr val="accent1"/>
                </a:solidFill>
                <a:latin typeface="Arial" charset="0"/>
                <a:sym typeface="Wingdings" pitchFamily="2" charset="2"/>
              </a:rPr>
              <a:t>		 </a:t>
            </a:r>
            <a:r>
              <a:rPr lang="el-GR" altLang="fr-FR" sz="1400" dirty="0">
                <a:solidFill>
                  <a:schemeClr val="accent1"/>
                </a:solidFill>
                <a:latin typeface="Arial" charset="0"/>
                <a:sym typeface="Wingdings" pitchFamily="2" charset="2"/>
              </a:rPr>
              <a:t>Φρούτα και λαχανικά</a:t>
            </a:r>
            <a:endParaRPr lang="fr-FR" altLang="fr-FR" sz="1400" dirty="0">
              <a:solidFill>
                <a:schemeClr val="accent1"/>
              </a:solidFill>
              <a:latin typeface="Arial" charset="0"/>
              <a:sym typeface="Wingdings" pitchFamily="2" charset="2"/>
            </a:endParaRPr>
          </a:p>
          <a:p>
            <a:pPr defTabSz="914400"/>
            <a:r>
              <a:rPr lang="fr-FR" altLang="fr-FR" sz="1400" dirty="0">
                <a:solidFill>
                  <a:schemeClr val="accent1"/>
                </a:solidFill>
                <a:latin typeface="Arial" charset="0"/>
                <a:sym typeface="Wingdings" pitchFamily="2" charset="2"/>
              </a:rPr>
              <a:t> </a:t>
            </a:r>
            <a:r>
              <a:rPr lang="el-GR" altLang="fr-FR" sz="1400" dirty="0">
                <a:solidFill>
                  <a:schemeClr val="accent1"/>
                </a:solidFill>
                <a:latin typeface="Arial" charset="0"/>
                <a:sym typeface="Wingdings" pitchFamily="2" charset="2"/>
              </a:rPr>
              <a:t>Χυμοί φρούτων</a:t>
            </a:r>
            <a:r>
              <a:rPr lang="fr-FR" altLang="fr-FR" sz="1400" dirty="0">
                <a:solidFill>
                  <a:schemeClr val="accent1"/>
                </a:solidFill>
                <a:latin typeface="Arial" charset="0"/>
                <a:sym typeface="Wingdings" pitchFamily="2" charset="2"/>
              </a:rPr>
              <a:t>		 </a:t>
            </a:r>
            <a:r>
              <a:rPr lang="el-GR" altLang="fr-FR" sz="1400" dirty="0">
                <a:solidFill>
                  <a:schemeClr val="accent1"/>
                </a:solidFill>
                <a:latin typeface="Arial" charset="0"/>
                <a:sym typeface="Wingdings" pitchFamily="2" charset="2"/>
              </a:rPr>
              <a:t>Μουχλιασμένο ψωμί</a:t>
            </a:r>
            <a:endParaRPr lang="fr-FR" altLang="fr-FR" sz="1400" dirty="0">
              <a:solidFill>
                <a:schemeClr val="accent1"/>
              </a:solidFill>
              <a:latin typeface="Arial" charset="0"/>
              <a:sym typeface="Wingdings" pitchFamily="2" charset="2"/>
            </a:endParaRPr>
          </a:p>
          <a:p>
            <a:pPr defTabSz="914400"/>
            <a:r>
              <a:rPr lang="fr-FR" altLang="fr-FR" sz="1400" dirty="0">
                <a:solidFill>
                  <a:schemeClr val="accent1"/>
                </a:solidFill>
                <a:latin typeface="Arial" charset="0"/>
                <a:sym typeface="Wingdings" pitchFamily="2" charset="2"/>
              </a:rPr>
              <a:t> </a:t>
            </a:r>
            <a:r>
              <a:rPr lang="el-GR" altLang="fr-FR" sz="1400" dirty="0">
                <a:solidFill>
                  <a:schemeClr val="accent1"/>
                </a:solidFill>
                <a:latin typeface="Arial" charset="0"/>
                <a:sym typeface="Wingdings" pitchFamily="2" charset="2"/>
              </a:rPr>
              <a:t>Ζαχαρούχα ροφήματα</a:t>
            </a:r>
            <a:endParaRPr lang="fr-FR" altLang="fr-FR" sz="1400" dirty="0">
              <a:solidFill>
                <a:schemeClr val="accent1"/>
              </a:solidFill>
              <a:latin typeface="Arial" charset="0"/>
              <a:sym typeface="Wingdings" pitchFamily="2" charset="2"/>
            </a:endParaRPr>
          </a:p>
          <a:p>
            <a:pPr defTabSz="914400"/>
            <a:endParaRPr lang="fr-FR" altLang="fr-FR" sz="2000" dirty="0">
              <a:solidFill>
                <a:schemeClr val="accent1"/>
              </a:solidFill>
              <a:latin typeface="Arial" charset="0"/>
              <a:sym typeface="Wingdings" pitchFamily="2" charset="2"/>
            </a:endParaRPr>
          </a:p>
          <a:p>
            <a:pPr defTabSz="914400"/>
            <a:endParaRPr lang="fr-FR" altLang="fr-FR" sz="2000" dirty="0">
              <a:solidFill>
                <a:schemeClr val="accent1"/>
              </a:solidFill>
              <a:latin typeface="Arial" charset="0"/>
              <a:sym typeface="Wingdings" pitchFamily="2" charset="2"/>
            </a:endParaRPr>
          </a:p>
          <a:p>
            <a:pPr defTabSz="914400"/>
            <a:endParaRPr lang="fr-FR" altLang="fr-FR" sz="2000" dirty="0">
              <a:solidFill>
                <a:schemeClr val="accent1"/>
              </a:solidFill>
              <a:latin typeface="Arial" charset="0"/>
              <a:sym typeface="Wingdings" pitchFamily="2" charset="2"/>
            </a:endParaRPr>
          </a:p>
          <a:p>
            <a:pPr defTabSz="914400"/>
            <a:endParaRPr lang="fr-FR" altLang="fr-FR" sz="2000" dirty="0">
              <a:solidFill>
                <a:schemeClr val="accent1"/>
              </a:solidFill>
              <a:latin typeface="Arial" charset="0"/>
              <a:sym typeface="Wingdings" pitchFamily="2" charset="2"/>
            </a:endParaRPr>
          </a:p>
          <a:p>
            <a:pPr defTabSz="914400"/>
            <a:endParaRPr lang="fr-FR" altLang="fr-FR" sz="2000" dirty="0">
              <a:solidFill>
                <a:schemeClr val="accent1"/>
              </a:solidFill>
              <a:latin typeface="Arial" charset="0"/>
              <a:sym typeface="Wingdings" pitchFamily="2" charset="2"/>
            </a:endParaRPr>
          </a:p>
          <a:p>
            <a:pPr defTabSz="914400"/>
            <a:r>
              <a:rPr lang="fr-FR" altLang="fr-FR" sz="2000" dirty="0">
                <a:solidFill>
                  <a:schemeClr val="accent1"/>
                </a:solidFill>
                <a:latin typeface="Arial" charset="0"/>
                <a:sym typeface="Wingdings" pitchFamily="2" charset="2"/>
              </a:rPr>
              <a:t>		</a:t>
            </a:r>
            <a:r>
              <a:rPr lang="fr-FR" altLang="fr-FR" sz="1800" dirty="0">
                <a:solidFill>
                  <a:schemeClr val="accent1"/>
                </a:solidFill>
                <a:latin typeface="Arial" charset="0"/>
                <a:sym typeface="Wingdings" pitchFamily="2" charset="2"/>
              </a:rPr>
              <a:t>							</a:t>
            </a:r>
            <a:endParaRPr lang="fr-FR" altLang="fr-FR" sz="1800" dirty="0">
              <a:solidFill>
                <a:schemeClr val="accent1"/>
              </a:solidFill>
              <a:latin typeface="Arial" charset="0"/>
            </a:endParaRPr>
          </a:p>
        </p:txBody>
      </p:sp>
      <p:sp>
        <p:nvSpPr>
          <p:cNvPr id="3" name="ZoneTexte 3"/>
          <p:cNvSpPr txBox="1">
            <a:spLocks noGrp="1" noChangeArrowheads="1"/>
          </p:cNvSpPr>
          <p:nvPr>
            <p:ph type="title" idx="4294967295"/>
          </p:nvPr>
        </p:nvSpPr>
        <p:spPr>
          <a:xfrm>
            <a:off x="0" y="-34925"/>
            <a:ext cx="12192000" cy="1016000"/>
          </a:xfrm>
        </p:spPr>
        <p:txBody>
          <a:bodyPr rot="0" spcFirstLastPara="0" vertOverflow="overflow" horzOverflow="overflow" lIns="91440" tIns="45720" rIns="91440" bIns="45720" spcCol="0" rtlCol="0" fromWordArt="0" forceAA="0">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lnSpc>
                <a:spcPct val="100000"/>
              </a:lnSpc>
              <a:defRPr/>
            </a:pPr>
            <a:r>
              <a:rPr lang="el-GR" altLang="fr-FR" sz="3200" dirty="0">
                <a:solidFill>
                  <a:srgbClr val="00707C"/>
                </a:solidFill>
                <a:latin typeface="Arial" panose="020B0604020202020204" pitchFamily="34" charset="0"/>
                <a:ea typeface="+mn-ea"/>
                <a:cs typeface="Arial" panose="020B0604020202020204" pitchFamily="34" charset="0"/>
              </a:rPr>
              <a:t>Μικροβιολογική προσέγγιση</a:t>
            </a:r>
            <a:br>
              <a:rPr lang="fr-FR" altLang="fr-FR" sz="3200" dirty="0">
                <a:solidFill>
                  <a:srgbClr val="00707C"/>
                </a:solidFill>
                <a:latin typeface="Arial" panose="020B0604020202020204" pitchFamily="34" charset="0"/>
                <a:ea typeface="+mn-ea"/>
                <a:cs typeface="Arial" panose="020B0604020202020204" pitchFamily="34" charset="0"/>
              </a:rPr>
            </a:br>
            <a:r>
              <a:rPr lang="el-GR" altLang="fr-FR" sz="2800" dirty="0">
                <a:solidFill>
                  <a:srgbClr val="00707C"/>
                </a:solidFill>
                <a:latin typeface="Arial" panose="020B0604020202020204" pitchFamily="34" charset="0"/>
                <a:ea typeface="+mn-ea"/>
                <a:cs typeface="Arial" panose="020B0604020202020204" pitchFamily="34" charset="0"/>
              </a:rPr>
              <a:t>Αλλοίωση τροφίμων</a:t>
            </a:r>
            <a:endParaRPr lang="fr-FR" altLang="fr-FR" sz="2800" dirty="0">
              <a:solidFill>
                <a:srgbClr val="00707C"/>
              </a:solidFill>
              <a:latin typeface="Arial" panose="020B0604020202020204" pitchFamily="34" charset="0"/>
              <a:ea typeface="+mn-ea"/>
              <a:cs typeface="Arial" panose="020B0604020202020204" pitchFamily="34" charset="0"/>
            </a:endParaRPr>
          </a:p>
        </p:txBody>
      </p:sp>
      <p:sp>
        <p:nvSpPr>
          <p:cNvPr id="29707" name="ZoneTexte 23"/>
          <p:cNvSpPr txBox="1">
            <a:spLocks noChangeArrowheads="1"/>
          </p:cNvSpPr>
          <p:nvPr/>
        </p:nvSpPr>
        <p:spPr bwMode="auto">
          <a:xfrm>
            <a:off x="9745663" y="6238875"/>
            <a:ext cx="1809750" cy="277813"/>
          </a:xfrm>
          <a:prstGeom prst="rect">
            <a:avLst/>
          </a:prstGeom>
          <a:noFill/>
          <a:ln w="9525">
            <a:noFill/>
            <a:miter lim="800000"/>
            <a:headEnd/>
            <a:tailEnd/>
          </a:ln>
        </p:spPr>
        <p:txBody>
          <a:bodyPr>
            <a:spAutoFit/>
          </a:bodyPr>
          <a:lstStyle/>
          <a:p>
            <a:pPr defTabSz="914400" eaLnBrk="1" hangingPunct="1"/>
            <a:r>
              <a:rPr lang="el-GR" altLang="fr-FR" sz="1200" dirty="0">
                <a:solidFill>
                  <a:srgbClr val="FFFFFF"/>
                </a:solidFill>
              </a:rPr>
              <a:t>Προηγούμενο</a:t>
            </a:r>
            <a:r>
              <a:rPr lang="fr-FR" altLang="fr-FR" sz="1200" dirty="0">
                <a:solidFill>
                  <a:srgbClr val="FFFFFF"/>
                </a:solidFill>
              </a:rPr>
              <a:t>  </a:t>
            </a:r>
            <a:r>
              <a:rPr lang="el-GR" altLang="fr-FR" sz="1200" dirty="0">
                <a:solidFill>
                  <a:srgbClr val="FFFFFF"/>
                </a:solidFill>
              </a:rPr>
              <a:t>Επόμενο</a:t>
            </a:r>
            <a:endParaRPr lang="fr-FR" altLang="fr-FR" sz="120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Forme automatique 2"/>
          <p:cNvSpPr>
            <a:spLocks noChangeArrowheads="1"/>
          </p:cNvSpPr>
          <p:nvPr/>
        </p:nvSpPr>
        <p:spPr bwMode="auto">
          <a:xfrm>
            <a:off x="211138" y="1019175"/>
            <a:ext cx="11907837" cy="5081588"/>
          </a:xfrm>
          <a:prstGeom prst="bracketPair">
            <a:avLst>
              <a:gd name="adj" fmla="val 8051"/>
            </a:avLst>
          </a:prstGeom>
          <a:noFill/>
          <a:ln w="38100">
            <a:solidFill>
              <a:schemeClr val="accent1"/>
            </a:solidFill>
            <a:round/>
            <a:headEnd/>
            <a:tailEnd/>
          </a:ln>
          <a:effectLst/>
        </p:spPr>
        <p:txBody>
          <a:bodyPr lIns="45720" rIns="45720"/>
          <a:lstStyle/>
          <a:p>
            <a:pPr algn="ctr" defTabSz="914400"/>
            <a:r>
              <a:rPr lang="el-GR" altLang="fr-FR" sz="2000" b="1" u="sng" dirty="0">
                <a:solidFill>
                  <a:schemeClr val="accent1"/>
                </a:solidFill>
                <a:latin typeface="Arial" charset="0"/>
              </a:rPr>
              <a:t>Εμπλεκόμενοι μικροοργανισμοί:</a:t>
            </a:r>
            <a:endParaRPr lang="fr-FR" altLang="fr-FR" sz="2000" b="1" u="sng" dirty="0">
              <a:solidFill>
                <a:schemeClr val="accent1"/>
              </a:solidFill>
              <a:latin typeface="Arial" charset="0"/>
            </a:endParaRPr>
          </a:p>
          <a:p>
            <a:pPr defTabSz="914400"/>
            <a:endParaRPr lang="fr-FR" altLang="fr-FR" sz="1400" b="1" dirty="0">
              <a:solidFill>
                <a:schemeClr val="accent1"/>
              </a:solidFill>
              <a:latin typeface="Arial" charset="0"/>
            </a:endParaRPr>
          </a:p>
          <a:p>
            <a:pPr defTabSz="914400"/>
            <a:r>
              <a:rPr lang="el-GR" altLang="fr-FR" sz="2000" b="1" dirty="0">
                <a:solidFill>
                  <a:schemeClr val="accent1"/>
                </a:solidFill>
                <a:latin typeface="Arial" charset="0"/>
              </a:rPr>
              <a:t>Σακχαρομύκητες</a:t>
            </a:r>
            <a:r>
              <a:rPr lang="fr-FR" altLang="fr-FR" sz="2000" dirty="0">
                <a:solidFill>
                  <a:schemeClr val="accent1"/>
                </a:solidFill>
                <a:latin typeface="Arial" charset="0"/>
              </a:rPr>
              <a:t>		</a:t>
            </a:r>
            <a:r>
              <a:rPr lang="el-GR" altLang="fr-FR" sz="2000" b="1" dirty="0">
                <a:solidFill>
                  <a:schemeClr val="accent1"/>
                </a:solidFill>
                <a:latin typeface="Arial" charset="0"/>
              </a:rPr>
              <a:t>Βακτήρια γαλακτικού οξέος</a:t>
            </a:r>
            <a:r>
              <a:rPr lang="fr-FR" altLang="fr-FR" sz="2000" dirty="0">
                <a:solidFill>
                  <a:schemeClr val="accent1"/>
                </a:solidFill>
                <a:latin typeface="Arial" charset="0"/>
              </a:rPr>
              <a:t>			</a:t>
            </a:r>
            <a:r>
              <a:rPr lang="fr-FR" altLang="fr-FR" sz="2000" b="1" dirty="0" err="1">
                <a:solidFill>
                  <a:schemeClr val="accent1"/>
                </a:solidFill>
                <a:latin typeface="Arial" charset="0"/>
              </a:rPr>
              <a:t>Acetobacter</a:t>
            </a:r>
            <a:r>
              <a:rPr lang="fr-FR" altLang="fr-FR" sz="2000" dirty="0">
                <a:solidFill>
                  <a:schemeClr val="accent1"/>
                </a:solidFill>
                <a:latin typeface="Arial" charset="0"/>
              </a:rPr>
              <a:t>	</a:t>
            </a:r>
          </a:p>
          <a:p>
            <a:pPr defTabSz="914400">
              <a:buFont typeface="Wingdings" pitchFamily="2" charset="2"/>
              <a:buChar char="à"/>
            </a:pPr>
            <a:r>
              <a:rPr lang="el-GR" altLang="fr-FR" sz="1800" dirty="0">
                <a:solidFill>
                  <a:schemeClr val="accent1"/>
                </a:solidFill>
                <a:latin typeface="Arial" charset="0"/>
                <a:sym typeface="Wingdings" pitchFamily="2" charset="2"/>
              </a:rPr>
              <a:t>ψωμί</a:t>
            </a:r>
            <a:r>
              <a:rPr lang="fr-FR" altLang="fr-FR" sz="1800" dirty="0">
                <a:solidFill>
                  <a:schemeClr val="accent1"/>
                </a:solidFill>
                <a:latin typeface="Arial" charset="0"/>
                <a:sym typeface="Wingdings" pitchFamily="2" charset="2"/>
              </a:rPr>
              <a:t>, </a:t>
            </a:r>
            <a:r>
              <a:rPr lang="el-GR" altLang="fr-FR" sz="1800" dirty="0">
                <a:solidFill>
                  <a:schemeClr val="accent1"/>
                </a:solidFill>
                <a:latin typeface="Arial" charset="0"/>
                <a:sym typeface="Wingdings" pitchFamily="2" charset="2"/>
              </a:rPr>
              <a:t>κρασί</a:t>
            </a:r>
            <a:r>
              <a:rPr lang="fr-FR" altLang="fr-FR" sz="1800" dirty="0">
                <a:solidFill>
                  <a:schemeClr val="accent1"/>
                </a:solidFill>
                <a:latin typeface="Arial" charset="0"/>
                <a:sym typeface="Wingdings" pitchFamily="2" charset="2"/>
              </a:rPr>
              <a:t>, </a:t>
            </a:r>
            <a:r>
              <a:rPr lang="el-GR" altLang="fr-FR" sz="1800" dirty="0">
                <a:solidFill>
                  <a:schemeClr val="accent1"/>
                </a:solidFill>
                <a:latin typeface="Arial" charset="0"/>
                <a:sym typeface="Wingdings" pitchFamily="2" charset="2"/>
              </a:rPr>
              <a:t>μπύρα 		</a:t>
            </a:r>
            <a:r>
              <a:rPr lang="fr-FR" altLang="fr-FR" sz="1800" dirty="0">
                <a:solidFill>
                  <a:schemeClr val="accent1"/>
                </a:solidFill>
                <a:latin typeface="Arial" charset="0"/>
                <a:sym typeface="Wingdings" pitchFamily="2" charset="2"/>
              </a:rPr>
              <a:t> </a:t>
            </a:r>
            <a:r>
              <a:rPr lang="el-GR" altLang="fr-FR" sz="1800" dirty="0">
                <a:solidFill>
                  <a:schemeClr val="accent1"/>
                </a:solidFill>
                <a:latin typeface="Arial" charset="0"/>
                <a:sym typeface="Wingdings" pitchFamily="2" charset="2"/>
              </a:rPr>
              <a:t>γαλακτοκομικά και προϊόντα ζύμωσης</a:t>
            </a:r>
            <a:r>
              <a:rPr lang="fr-FR" altLang="fr-FR" sz="1800" dirty="0">
                <a:solidFill>
                  <a:schemeClr val="accent1"/>
                </a:solidFill>
                <a:latin typeface="Arial" charset="0"/>
                <a:sym typeface="Wingdings" pitchFamily="2" charset="2"/>
              </a:rPr>
              <a:t>	</a:t>
            </a:r>
            <a:r>
              <a:rPr lang="el-GR" altLang="fr-FR" sz="1800" dirty="0">
                <a:solidFill>
                  <a:schemeClr val="accent1"/>
                </a:solidFill>
                <a:latin typeface="Arial" charset="0"/>
                <a:sym typeface="Wingdings" pitchFamily="2" charset="2"/>
              </a:rPr>
              <a:t>	</a:t>
            </a:r>
            <a:r>
              <a:rPr lang="fr-FR" altLang="fr-FR" sz="1800" dirty="0">
                <a:solidFill>
                  <a:schemeClr val="accent1"/>
                </a:solidFill>
                <a:latin typeface="Arial" charset="0"/>
                <a:sym typeface="Wingdings" pitchFamily="2" charset="2"/>
              </a:rPr>
              <a:t> </a:t>
            </a:r>
            <a:r>
              <a:rPr lang="el-GR" altLang="fr-FR" sz="1800" dirty="0">
                <a:solidFill>
                  <a:schemeClr val="accent1"/>
                </a:solidFill>
                <a:latin typeface="Arial" charset="0"/>
                <a:sym typeface="Wingdings" pitchFamily="2" charset="2"/>
              </a:rPr>
              <a:t>ξύδι</a:t>
            </a:r>
            <a:r>
              <a:rPr lang="fr-FR" altLang="fr-FR" sz="1800" dirty="0">
                <a:solidFill>
                  <a:schemeClr val="accent1"/>
                </a:solidFill>
                <a:latin typeface="Arial" charset="0"/>
                <a:sym typeface="Wingdings" pitchFamily="2" charset="2"/>
              </a:rPr>
              <a:t>	</a:t>
            </a:r>
            <a:endParaRPr lang="el-GR" altLang="fr-FR" sz="1800" dirty="0">
              <a:solidFill>
                <a:schemeClr val="accent1"/>
              </a:solidFill>
              <a:latin typeface="Arial" charset="0"/>
              <a:sym typeface="Wingdings" pitchFamily="2" charset="2"/>
            </a:endParaRPr>
          </a:p>
          <a:p>
            <a:pPr defTabSz="914400"/>
            <a:r>
              <a:rPr lang="el-GR" altLang="fr-FR" sz="1800" dirty="0">
                <a:solidFill>
                  <a:schemeClr val="accent1"/>
                </a:solidFill>
                <a:latin typeface="Arial" charset="0"/>
                <a:sym typeface="Wingdings" pitchFamily="2" charset="2"/>
              </a:rPr>
              <a:t>και οινοπνευματώδη</a:t>
            </a:r>
            <a:r>
              <a:rPr lang="fr-FR" altLang="fr-FR" sz="1800" dirty="0">
                <a:solidFill>
                  <a:schemeClr val="accent1"/>
                </a:solidFill>
                <a:latin typeface="Arial" charset="0"/>
                <a:sym typeface="Wingdings" pitchFamily="2" charset="2"/>
              </a:rPr>
              <a:t>			</a:t>
            </a:r>
          </a:p>
          <a:p>
            <a:pPr defTabSz="914400"/>
            <a:endParaRPr lang="fr-FR" altLang="fr-FR" sz="2000" dirty="0">
              <a:solidFill>
                <a:schemeClr val="accent1"/>
              </a:solidFill>
              <a:latin typeface="Arial" charset="0"/>
              <a:sym typeface="Wingdings" pitchFamily="2" charset="2"/>
            </a:endParaRPr>
          </a:p>
          <a:p>
            <a:pPr defTabSz="914400"/>
            <a:endParaRPr lang="fr-FR" altLang="fr-FR" sz="2000" dirty="0">
              <a:solidFill>
                <a:schemeClr val="accent1"/>
              </a:solidFill>
              <a:latin typeface="Arial" charset="0"/>
              <a:sym typeface="Wingdings" pitchFamily="2" charset="2"/>
            </a:endParaRPr>
          </a:p>
          <a:p>
            <a:pPr defTabSz="914400"/>
            <a:endParaRPr lang="fr-FR" altLang="fr-FR" sz="2000" dirty="0">
              <a:solidFill>
                <a:schemeClr val="accent1"/>
              </a:solidFill>
              <a:latin typeface="Arial" charset="0"/>
              <a:sym typeface="Wingdings" pitchFamily="2" charset="2"/>
            </a:endParaRPr>
          </a:p>
          <a:p>
            <a:pPr defTabSz="914400"/>
            <a:endParaRPr lang="fr-FR" altLang="fr-FR" sz="2000" dirty="0">
              <a:solidFill>
                <a:schemeClr val="accent1"/>
              </a:solidFill>
              <a:latin typeface="Arial" charset="0"/>
              <a:sym typeface="Wingdings" pitchFamily="2" charset="2"/>
            </a:endParaRPr>
          </a:p>
          <a:p>
            <a:pPr defTabSz="914400"/>
            <a:endParaRPr lang="fr-FR" altLang="fr-FR" sz="2000" dirty="0">
              <a:solidFill>
                <a:schemeClr val="accent1"/>
              </a:solidFill>
              <a:latin typeface="Arial" charset="0"/>
              <a:sym typeface="Wingdings" pitchFamily="2" charset="2"/>
            </a:endParaRPr>
          </a:p>
          <a:p>
            <a:pPr defTabSz="914400"/>
            <a:r>
              <a:rPr lang="fr-FR" altLang="fr-FR" sz="2000" dirty="0">
                <a:solidFill>
                  <a:schemeClr val="accent1"/>
                </a:solidFill>
                <a:latin typeface="Arial" charset="0"/>
                <a:sym typeface="Wingdings" pitchFamily="2" charset="2"/>
              </a:rPr>
              <a:t>		</a:t>
            </a:r>
            <a:r>
              <a:rPr lang="fr-FR" altLang="fr-FR" sz="2000" b="1" dirty="0">
                <a:solidFill>
                  <a:schemeClr val="accent1"/>
                </a:solidFill>
                <a:latin typeface="Arial" charset="0"/>
                <a:sym typeface="Wingdings" pitchFamily="2" charset="2"/>
              </a:rPr>
              <a:t>Aspergillus </a:t>
            </a:r>
            <a:r>
              <a:rPr lang="fr-FR" altLang="fr-FR" sz="2000" b="1" dirty="0" err="1">
                <a:solidFill>
                  <a:schemeClr val="accent1"/>
                </a:solidFill>
                <a:latin typeface="Arial" charset="0"/>
                <a:sym typeface="Wingdings" pitchFamily="2" charset="2"/>
              </a:rPr>
              <a:t>oryzae</a:t>
            </a:r>
            <a:r>
              <a:rPr lang="fr-FR" altLang="fr-FR" sz="2000" b="1" dirty="0">
                <a:solidFill>
                  <a:schemeClr val="accent1"/>
                </a:solidFill>
                <a:latin typeface="Arial" charset="0"/>
                <a:sym typeface="Wingdings" pitchFamily="2" charset="2"/>
              </a:rPr>
              <a:t>	</a:t>
            </a:r>
            <a:r>
              <a:rPr lang="fr-FR" altLang="fr-FR" sz="2000" dirty="0">
                <a:solidFill>
                  <a:schemeClr val="accent1"/>
                </a:solidFill>
                <a:latin typeface="Arial" charset="0"/>
                <a:sym typeface="Wingdings" pitchFamily="2" charset="2"/>
              </a:rPr>
              <a:t>		</a:t>
            </a:r>
            <a:r>
              <a:rPr lang="fr-FR" altLang="fr-FR" sz="2000" b="1" dirty="0" err="1">
                <a:solidFill>
                  <a:schemeClr val="accent1"/>
                </a:solidFill>
                <a:latin typeface="Arial" charset="0"/>
                <a:sym typeface="Wingdings" pitchFamily="2" charset="2"/>
              </a:rPr>
              <a:t>Bacillus</a:t>
            </a:r>
            <a:r>
              <a:rPr lang="fr-FR" altLang="fr-FR" sz="2000" b="1" dirty="0">
                <a:solidFill>
                  <a:schemeClr val="accent1"/>
                </a:solidFill>
                <a:latin typeface="Arial" charset="0"/>
                <a:sym typeface="Wingdings" pitchFamily="2" charset="2"/>
              </a:rPr>
              <a:t> </a:t>
            </a:r>
            <a:r>
              <a:rPr lang="fr-FR" altLang="fr-FR" sz="2000" b="1" dirty="0" err="1">
                <a:solidFill>
                  <a:schemeClr val="accent1"/>
                </a:solidFill>
                <a:latin typeface="Arial" charset="0"/>
                <a:sym typeface="Wingdings" pitchFamily="2" charset="2"/>
              </a:rPr>
              <a:t>subtilis</a:t>
            </a:r>
            <a:endParaRPr lang="fr-FR" altLang="fr-FR" sz="2000" b="1" dirty="0">
              <a:solidFill>
                <a:schemeClr val="accent1"/>
              </a:solidFill>
              <a:latin typeface="Arial" charset="0"/>
              <a:sym typeface="Wingdings" pitchFamily="2" charset="2"/>
            </a:endParaRPr>
          </a:p>
          <a:p>
            <a:pPr defTabSz="914400"/>
            <a:r>
              <a:rPr lang="fr-FR" altLang="fr-FR" sz="2000" dirty="0">
                <a:solidFill>
                  <a:schemeClr val="accent1"/>
                </a:solidFill>
                <a:latin typeface="Arial" charset="0"/>
                <a:sym typeface="Wingdings" pitchFamily="2" charset="2"/>
              </a:rPr>
              <a:t>		 </a:t>
            </a:r>
            <a:r>
              <a:rPr lang="el-GR" altLang="fr-FR" sz="1800" dirty="0">
                <a:solidFill>
                  <a:schemeClr val="accent1"/>
                </a:solidFill>
                <a:latin typeface="Arial" charset="0"/>
                <a:sym typeface="Wingdings" pitchFamily="2" charset="2"/>
              </a:rPr>
              <a:t>σάλτσα σόγιας</a:t>
            </a:r>
            <a:r>
              <a:rPr lang="fr-FR" altLang="fr-FR" sz="1800" dirty="0">
                <a:solidFill>
                  <a:schemeClr val="accent1"/>
                </a:solidFill>
                <a:latin typeface="Arial" charset="0"/>
                <a:sym typeface="Wingdings" pitchFamily="2" charset="2"/>
              </a:rPr>
              <a:t>				 </a:t>
            </a:r>
            <a:r>
              <a:rPr lang="el-GR" altLang="fr-FR" sz="1800" dirty="0">
                <a:solidFill>
                  <a:schemeClr val="accent1"/>
                </a:solidFill>
                <a:latin typeface="Arial" charset="0"/>
                <a:sym typeface="Wingdings" pitchFamily="2" charset="2"/>
              </a:rPr>
              <a:t>Ιαπωνικό</a:t>
            </a:r>
            <a:r>
              <a:rPr lang="fr-FR" altLang="fr-FR" sz="1800" dirty="0">
                <a:solidFill>
                  <a:schemeClr val="accent1"/>
                </a:solidFill>
                <a:latin typeface="Arial" charset="0"/>
                <a:sym typeface="Wingdings" pitchFamily="2" charset="2"/>
              </a:rPr>
              <a:t> « </a:t>
            </a:r>
            <a:r>
              <a:rPr lang="fr-FR" altLang="fr-FR" sz="1800" dirty="0" err="1">
                <a:solidFill>
                  <a:schemeClr val="accent1"/>
                </a:solidFill>
                <a:latin typeface="Arial" charset="0"/>
                <a:sym typeface="Wingdings" pitchFamily="2" charset="2"/>
              </a:rPr>
              <a:t>Natto</a:t>
            </a:r>
            <a:r>
              <a:rPr lang="fr-FR" altLang="fr-FR" sz="1800" dirty="0">
                <a:solidFill>
                  <a:schemeClr val="accent1"/>
                </a:solidFill>
                <a:latin typeface="Arial" charset="0"/>
                <a:sym typeface="Wingdings" pitchFamily="2" charset="2"/>
              </a:rPr>
              <a:t> »</a:t>
            </a:r>
          </a:p>
          <a:p>
            <a:pPr defTabSz="914400"/>
            <a:r>
              <a:rPr lang="fr-FR" altLang="fr-FR" sz="1800" dirty="0">
                <a:solidFill>
                  <a:schemeClr val="accent1"/>
                </a:solidFill>
                <a:latin typeface="Arial" charset="0"/>
                <a:sym typeface="Wingdings" pitchFamily="2" charset="2"/>
              </a:rPr>
              <a:t>					</a:t>
            </a:r>
            <a:endParaRPr lang="fr-FR" altLang="fr-FR" sz="1800" dirty="0">
              <a:solidFill>
                <a:schemeClr val="accent1"/>
              </a:solidFill>
              <a:latin typeface="Arial" charset="0"/>
            </a:endParaRPr>
          </a:p>
        </p:txBody>
      </p:sp>
      <p:grpSp>
        <p:nvGrpSpPr>
          <p:cNvPr id="30723" name="Groupe 17" descr="Navigation tool"/>
          <p:cNvGrpSpPr>
            <a:grpSpLocks/>
          </p:cNvGrpSpPr>
          <p:nvPr/>
        </p:nvGrpSpPr>
        <p:grpSpPr bwMode="auto">
          <a:xfrm>
            <a:off x="-41275" y="6135688"/>
            <a:ext cx="12276138" cy="768350"/>
            <a:chOff x="-41565" y="6016088"/>
            <a:chExt cx="12276859" cy="888671"/>
          </a:xfrm>
        </p:grpSpPr>
        <p:sp>
          <p:nvSpPr>
            <p:cNvPr id="30731"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defTabSz="914400" eaLnBrk="1" hangingPunct="1"/>
              <a:r>
                <a:rPr lang="fr-FR" altLang="fr-FR" sz="1200">
                  <a:solidFill>
                    <a:srgbClr val="FFFFFF"/>
                  </a:solidFill>
                </a:rPr>
                <a:t>Close</a:t>
              </a:r>
            </a:p>
          </p:txBody>
        </p:sp>
        <p:sp>
          <p:nvSpPr>
            <p:cNvPr id="30732"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defTabSz="914400" eaLnBrk="1" hangingPunct="1"/>
              <a:r>
                <a:rPr lang="fr-FR" altLang="fr-FR" sz="1200">
                  <a:solidFill>
                    <a:srgbClr val="FFFFFF"/>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fr-FR" sz="1800">
                <a:solidFill>
                  <a:srgbClr val="FFFFFF"/>
                </a:solidFill>
              </a:endParaRPr>
            </a:p>
          </p:txBody>
        </p:sp>
        <p:sp>
          <p:nvSpPr>
            <p:cNvPr id="22" name="Bouton d’action : vide 21">
              <a:hlinkClick r:id="rId3" action="ppaction://hlinksldjump" highlightClick="1"/>
            </p:cNvPr>
            <p:cNvSpPr/>
            <p:nvPr/>
          </p:nvSpPr>
          <p:spPr>
            <a:xfrm>
              <a:off x="5713461" y="6153795"/>
              <a:ext cx="306405"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X</a:t>
              </a:r>
            </a:p>
          </p:txBody>
        </p:sp>
        <p:sp>
          <p:nvSpPr>
            <p:cNvPr id="30735" name="ZoneTexte 22"/>
            <p:cNvSpPr txBox="1">
              <a:spLocks noChangeArrowheads="1"/>
            </p:cNvSpPr>
            <p:nvPr/>
          </p:nvSpPr>
          <p:spPr bwMode="auto">
            <a:xfrm>
              <a:off x="6019759" y="6155069"/>
              <a:ext cx="2008547" cy="320376"/>
            </a:xfrm>
            <a:prstGeom prst="rect">
              <a:avLst/>
            </a:prstGeom>
            <a:noFill/>
            <a:ln w="9525">
              <a:noFill/>
              <a:miter lim="800000"/>
              <a:headEnd/>
              <a:tailEnd/>
            </a:ln>
          </p:spPr>
          <p:txBody>
            <a:bodyPr wrap="square">
              <a:spAutoFit/>
            </a:bodyPr>
            <a:lstStyle/>
            <a:p>
              <a:pPr eaLnBrk="1" hangingPunct="1"/>
              <a:r>
                <a:rPr lang="el-GR" altLang="fr-FR" sz="1200" dirty="0">
                  <a:solidFill>
                    <a:schemeClr val="bg1"/>
                  </a:solidFill>
                  <a:latin typeface="Arial" charset="0"/>
                </a:rPr>
                <a:t>Πίσω στο κύριο Μενού</a:t>
              </a:r>
              <a:endParaRPr lang="fr-FR" altLang="fr-FR" sz="1200" dirty="0">
                <a:solidFill>
                  <a:schemeClr val="bg1"/>
                </a:solidFill>
                <a:latin typeface="Arial" charset="0"/>
              </a:endParaRPr>
            </a:p>
          </p:txBody>
        </p:sp>
        <p:sp>
          <p:nvSpPr>
            <p:cNvPr id="25" name="Bouton d’action : vide 24">
              <a:hlinkClick r:id="" action="ppaction://hlinkshowjump?jump=nextslide" highlightClick="1"/>
            </p:cNvPr>
            <p:cNvSpPr/>
            <p:nvPr/>
          </p:nvSpPr>
          <p:spPr>
            <a:xfrm>
              <a:off x="11555804" y="6133598"/>
              <a:ext cx="306405" cy="26807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&gt;</a:t>
              </a:r>
            </a:p>
          </p:txBody>
        </p:sp>
        <p:pic>
          <p:nvPicPr>
            <p:cNvPr id="30737" name="Image 25"/>
            <p:cNvPicPr>
              <a:picLocks noChangeAspect="1" noChangeArrowheads="1"/>
            </p:cNvPicPr>
            <p:nvPr/>
          </p:nvPicPr>
          <p:blipFill>
            <a:blip r:embed="rId4" cstate="print"/>
            <a:srcRect/>
            <a:stretch>
              <a:fillRect/>
            </a:stretch>
          </p:blipFill>
          <p:spPr bwMode="auto">
            <a:xfrm>
              <a:off x="45516" y="6063782"/>
              <a:ext cx="1890517" cy="413583"/>
            </a:xfrm>
            <a:prstGeom prst="rect">
              <a:avLst/>
            </a:prstGeom>
            <a:noFill/>
            <a:ln w="9525">
              <a:noFill/>
              <a:miter lim="800000"/>
              <a:headEnd/>
              <a:tailEnd/>
            </a:ln>
          </p:spPr>
        </p:pic>
        <p:sp>
          <p:nvSpPr>
            <p:cNvPr id="27" name="Bouton d’action : vide 26">
              <a:hlinkClick r:id="" action="ppaction://hlinkshowjump?jump=previousslide" highlightClick="1"/>
            </p:cNvPr>
            <p:cNvSpPr/>
            <p:nvPr/>
          </p:nvSpPr>
          <p:spPr>
            <a:xfrm>
              <a:off x="9439542" y="6153795"/>
              <a:ext cx="306406"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&lt;</a:t>
              </a:r>
            </a:p>
          </p:txBody>
        </p:sp>
      </p:grpSp>
      <p:pic>
        <p:nvPicPr>
          <p:cNvPr id="30724" name="Image 1" descr="Εικονα Bacillus subtilis στο μικροσκόπιο"/>
          <p:cNvPicPr>
            <a:picLocks noChangeAspect="1" noChangeArrowheads="1"/>
          </p:cNvPicPr>
          <p:nvPr/>
        </p:nvPicPr>
        <p:blipFill>
          <a:blip r:embed="rId5" cstate="print"/>
          <a:srcRect/>
          <a:stretch>
            <a:fillRect/>
          </a:stretch>
        </p:blipFill>
        <p:spPr bwMode="auto">
          <a:xfrm>
            <a:off x="9258730" y="4552626"/>
            <a:ext cx="1628775" cy="1233488"/>
          </a:xfrm>
          <a:prstGeom prst="rect">
            <a:avLst/>
          </a:prstGeom>
          <a:noFill/>
          <a:ln w="9525">
            <a:noFill/>
            <a:miter lim="800000"/>
            <a:headEnd/>
            <a:tailEnd/>
          </a:ln>
        </p:spPr>
      </p:pic>
      <p:pic>
        <p:nvPicPr>
          <p:cNvPr id="30725" name="Image 1" descr="Εικόνα Aspergillus oryzae στο μικροσκόπιο"/>
          <p:cNvPicPr>
            <a:picLocks noChangeAspect="1" noChangeArrowheads="1"/>
          </p:cNvPicPr>
          <p:nvPr/>
        </p:nvPicPr>
        <p:blipFill>
          <a:blip r:embed="rId6" cstate="print"/>
          <a:srcRect/>
          <a:stretch>
            <a:fillRect/>
          </a:stretch>
        </p:blipFill>
        <p:spPr bwMode="auto">
          <a:xfrm>
            <a:off x="3860182" y="4726284"/>
            <a:ext cx="1595437" cy="1265238"/>
          </a:xfrm>
          <a:prstGeom prst="rect">
            <a:avLst/>
          </a:prstGeom>
          <a:noFill/>
          <a:ln w="9525">
            <a:noFill/>
            <a:miter lim="800000"/>
            <a:headEnd/>
            <a:tailEnd/>
          </a:ln>
        </p:spPr>
      </p:pic>
      <p:pic>
        <p:nvPicPr>
          <p:cNvPr id="30726" name="Image 1" descr="εικόνα Acetobacter στο μικροσκόπιο"/>
          <p:cNvPicPr>
            <a:picLocks noChangeAspect="1" noChangeArrowheads="1"/>
          </p:cNvPicPr>
          <p:nvPr/>
        </p:nvPicPr>
        <p:blipFill>
          <a:blip r:embed="rId7" cstate="print"/>
          <a:srcRect/>
          <a:stretch>
            <a:fillRect/>
          </a:stretch>
        </p:blipFill>
        <p:spPr bwMode="auto">
          <a:xfrm>
            <a:off x="9551988" y="2450427"/>
            <a:ext cx="1462087" cy="1387475"/>
          </a:xfrm>
          <a:prstGeom prst="rect">
            <a:avLst/>
          </a:prstGeom>
          <a:noFill/>
          <a:ln w="9525">
            <a:noFill/>
            <a:miter lim="800000"/>
            <a:headEnd/>
            <a:tailEnd/>
          </a:ln>
        </p:spPr>
      </p:pic>
      <p:pic>
        <p:nvPicPr>
          <p:cNvPr id="30727" name="Picture 19" descr="Εικόνα γαλακτοβακτηρίων στο μικροσκόπιο"/>
          <p:cNvPicPr>
            <a:picLocks noChangeAspect="1" noChangeArrowheads="1"/>
          </p:cNvPicPr>
          <p:nvPr/>
        </p:nvPicPr>
        <p:blipFill>
          <a:blip r:embed="rId8" cstate="print"/>
          <a:srcRect/>
          <a:stretch>
            <a:fillRect/>
          </a:stretch>
        </p:blipFill>
        <p:spPr bwMode="auto">
          <a:xfrm>
            <a:off x="4851615" y="2516805"/>
            <a:ext cx="2057400" cy="1387475"/>
          </a:xfrm>
          <a:prstGeom prst="rect">
            <a:avLst/>
          </a:prstGeom>
          <a:noFill/>
          <a:ln w="9525">
            <a:noFill/>
            <a:miter lim="800000"/>
            <a:headEnd/>
            <a:tailEnd/>
          </a:ln>
        </p:spPr>
      </p:pic>
      <p:pic>
        <p:nvPicPr>
          <p:cNvPr id="30728" name="Picture 2" descr="Εικόνα κυττάρψων σακχαρομύκητα στο μικροσκόπιο"/>
          <p:cNvPicPr>
            <a:picLocks noChangeAspect="1" noChangeArrowheads="1"/>
          </p:cNvPicPr>
          <p:nvPr/>
        </p:nvPicPr>
        <p:blipFill>
          <a:blip r:embed="rId9" cstate="print"/>
          <a:srcRect/>
          <a:stretch>
            <a:fillRect/>
          </a:stretch>
        </p:blipFill>
        <p:spPr bwMode="auto">
          <a:xfrm>
            <a:off x="497426" y="2682903"/>
            <a:ext cx="1366837" cy="1366837"/>
          </a:xfrm>
          <a:prstGeom prst="rect">
            <a:avLst/>
          </a:prstGeom>
          <a:noFill/>
          <a:ln w="9525">
            <a:noFill/>
            <a:miter lim="800000"/>
            <a:headEnd/>
            <a:tailEnd/>
          </a:ln>
        </p:spPr>
      </p:pic>
      <p:sp>
        <p:nvSpPr>
          <p:cNvPr id="2" name="ZoneTexte 3"/>
          <p:cNvSpPr txBox="1">
            <a:spLocks noGrp="1" noChangeArrowheads="1"/>
          </p:cNvSpPr>
          <p:nvPr>
            <p:ph type="title" idx="4294967295"/>
          </p:nvPr>
        </p:nvSpPr>
        <p:spPr>
          <a:xfrm>
            <a:off x="-41275" y="25400"/>
            <a:ext cx="12276138" cy="1016000"/>
          </a:xfrm>
        </p:spPr>
        <p:txBody>
          <a:bodyPr rot="0" spcFirstLastPara="0" vertOverflow="overflow" horzOverflow="overflow" lIns="91440" tIns="45720" rIns="91440" bIns="45720" spcCol="0" rtlCol="0" fromWordArt="0" forceAA="0">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lnSpc>
                <a:spcPct val="100000"/>
              </a:lnSpc>
              <a:defRPr/>
            </a:pPr>
            <a:r>
              <a:rPr lang="el-GR" altLang="fr-FR" sz="3200" dirty="0">
                <a:solidFill>
                  <a:srgbClr val="00707C"/>
                </a:solidFill>
                <a:latin typeface="Arial" panose="020B0604020202020204" pitchFamily="34" charset="0"/>
                <a:ea typeface="+mn-ea"/>
                <a:cs typeface="Arial" panose="020B0604020202020204" pitchFamily="34" charset="0"/>
              </a:rPr>
              <a:t>Μικροβιολογική προσέγγιση</a:t>
            </a:r>
            <a:br>
              <a:rPr lang="fr-FR" altLang="fr-FR" sz="3200" dirty="0">
                <a:solidFill>
                  <a:srgbClr val="00707C"/>
                </a:solidFill>
                <a:latin typeface="Arial" panose="020B0604020202020204" pitchFamily="34" charset="0"/>
                <a:ea typeface="+mn-ea"/>
                <a:cs typeface="Arial" panose="020B0604020202020204" pitchFamily="34" charset="0"/>
              </a:rPr>
            </a:br>
            <a:r>
              <a:rPr lang="el-GR" altLang="fr-FR" sz="2800" dirty="0">
                <a:solidFill>
                  <a:srgbClr val="00707C"/>
                </a:solidFill>
                <a:latin typeface="Arial" panose="020B0604020202020204" pitchFamily="34" charset="0"/>
                <a:ea typeface="+mn-ea"/>
                <a:cs typeface="Arial" panose="020B0604020202020204" pitchFamily="34" charset="0"/>
              </a:rPr>
              <a:t>Ωφέλιμα μικρόβια</a:t>
            </a:r>
            <a:endParaRPr lang="fr-FR" altLang="fr-FR" sz="2800" dirty="0">
              <a:solidFill>
                <a:srgbClr val="00707C"/>
              </a:solidFill>
              <a:latin typeface="Arial" panose="020B0604020202020204" pitchFamily="34" charset="0"/>
              <a:ea typeface="+mn-ea"/>
              <a:cs typeface="Arial" panose="020B0604020202020204" pitchFamily="34" charset="0"/>
            </a:endParaRPr>
          </a:p>
        </p:txBody>
      </p:sp>
      <p:sp>
        <p:nvSpPr>
          <p:cNvPr id="30730" name="ZoneTexte 23"/>
          <p:cNvSpPr txBox="1">
            <a:spLocks noChangeArrowheads="1"/>
          </p:cNvSpPr>
          <p:nvPr/>
        </p:nvSpPr>
        <p:spPr bwMode="auto">
          <a:xfrm>
            <a:off x="9745663" y="6238875"/>
            <a:ext cx="1809750" cy="277813"/>
          </a:xfrm>
          <a:prstGeom prst="rect">
            <a:avLst/>
          </a:prstGeom>
          <a:noFill/>
          <a:ln w="9525">
            <a:noFill/>
            <a:miter lim="800000"/>
            <a:headEnd/>
            <a:tailEnd/>
          </a:ln>
        </p:spPr>
        <p:txBody>
          <a:bodyPr>
            <a:spAutoFit/>
          </a:bodyPr>
          <a:lstStyle/>
          <a:p>
            <a:pPr defTabSz="914400" eaLnBrk="1" hangingPunct="1"/>
            <a:r>
              <a:rPr lang="el-GR" altLang="fr-FR" sz="1200" dirty="0">
                <a:solidFill>
                  <a:srgbClr val="FFFFFF"/>
                </a:solidFill>
              </a:rPr>
              <a:t>Προηγούμενο</a:t>
            </a:r>
            <a:r>
              <a:rPr lang="fr-FR" altLang="fr-FR" sz="1200" dirty="0">
                <a:solidFill>
                  <a:srgbClr val="FFFFFF"/>
                </a:solidFill>
              </a:rPr>
              <a:t>  </a:t>
            </a:r>
            <a:r>
              <a:rPr lang="el-GR" altLang="fr-FR" sz="1200" dirty="0">
                <a:solidFill>
                  <a:srgbClr val="FFFFFF"/>
                </a:solidFill>
              </a:rPr>
              <a:t>Επόμενο</a:t>
            </a:r>
            <a:endParaRPr lang="fr-FR" altLang="fr-FR" sz="120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2" name="Forme automatique 2"/>
          <p:cNvSpPr>
            <a:spLocks noChangeArrowheads="1"/>
          </p:cNvSpPr>
          <p:nvPr/>
        </p:nvSpPr>
        <p:spPr bwMode="auto">
          <a:xfrm>
            <a:off x="360363" y="1128713"/>
            <a:ext cx="11501437" cy="2038350"/>
          </a:xfrm>
          <a:prstGeom prst="bracketPair">
            <a:avLst>
              <a:gd name="adj" fmla="val 8051"/>
            </a:avLst>
          </a:prstGeom>
          <a:noFill/>
          <a:ln w="38100">
            <a:solidFill>
              <a:schemeClr val="accent1"/>
            </a:solidFill>
            <a:round/>
            <a:headEnd/>
            <a:tailEnd/>
          </a:ln>
          <a:effec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ctr" defTabSz="914400">
              <a:lnSpc>
                <a:spcPct val="100000"/>
              </a:lnSpc>
              <a:spcBef>
                <a:spcPct val="0"/>
              </a:spcBef>
              <a:buFontTx/>
              <a:buNone/>
              <a:defRPr/>
            </a:pPr>
            <a:r>
              <a:rPr lang="el-GR" altLang="fr-FR" sz="2000" b="1" dirty="0">
                <a:solidFill>
                  <a:srgbClr val="00707C"/>
                </a:solidFill>
                <a:latin typeface="Arial" panose="020B0604020202020204" pitchFamily="34" charset="0"/>
                <a:cs typeface="Arial" panose="020B0604020202020204" pitchFamily="34" charset="0"/>
              </a:rPr>
              <a:t>Πώς;</a:t>
            </a:r>
            <a:endParaRPr lang="fr-FR" altLang="fr-FR" sz="2000" b="1" dirty="0">
              <a:solidFill>
                <a:srgbClr val="00707C"/>
              </a:solidFill>
              <a:latin typeface="Arial" panose="020B0604020202020204" pitchFamily="34" charset="0"/>
              <a:cs typeface="Arial" panose="020B0604020202020204" pitchFamily="34" charset="0"/>
            </a:endParaRPr>
          </a:p>
          <a:p>
            <a:pPr algn="just" defTabSz="914400">
              <a:lnSpc>
                <a:spcPct val="100000"/>
              </a:lnSpc>
              <a:spcBef>
                <a:spcPct val="0"/>
              </a:spcBef>
              <a:buFontTx/>
              <a:buNone/>
              <a:defRPr/>
            </a:pPr>
            <a:endParaRPr lang="en-US" altLang="fr-FR" sz="1400" dirty="0">
              <a:solidFill>
                <a:schemeClr val="accent1"/>
              </a:solidFill>
              <a:latin typeface="Arial" panose="020B0604020202020204" pitchFamily="34" charset="0"/>
              <a:cs typeface="Arial" panose="020B0604020202020204" pitchFamily="34" charset="0"/>
            </a:endParaRPr>
          </a:p>
          <a:p>
            <a:pPr marL="285750" indent="-285750" algn="just" defTabSz="914400">
              <a:lnSpc>
                <a:spcPct val="100000"/>
              </a:lnSpc>
              <a:spcBef>
                <a:spcPct val="0"/>
              </a:spcBef>
              <a:buFont typeface="Wingdings" panose="05000000000000000000" pitchFamily="2" charset="2"/>
              <a:buChar char="Ø"/>
              <a:defRPr/>
            </a:pPr>
            <a:r>
              <a:rPr lang="el-GR" altLang="fr-FR" sz="1400" dirty="0">
                <a:solidFill>
                  <a:schemeClr val="accent1"/>
                </a:solidFill>
                <a:latin typeface="Arial" panose="020B0604020202020204" pitchFamily="34" charset="0"/>
                <a:cs typeface="Arial" panose="020B0604020202020204" pitchFamily="34" charset="0"/>
              </a:rPr>
              <a:t>Η ζύμωση είναι μια διαδικασία μεταβολισμού στην οποία ένας μικροοργανισμός μετατρέπει έναν υδατάνθρακα όπως το άμυλο ή σάκχαρα σε αλκοόλη ή οξύ. Για παράδειγμα, η μαγιά προκαλεί ζύμωση για να αποκτήσει ενέργεια μετατρέποντας το σάκχαρο σε αλκοόλη. Τα βακτήρια προκαλούν ζύμωση μετατρέποντας τους υδατάνθρακες σε γαλακτικό οξύ.</a:t>
            </a:r>
            <a:r>
              <a:rPr lang="en-US" altLang="fr-FR" sz="1400" dirty="0">
                <a:solidFill>
                  <a:schemeClr val="accent1"/>
                </a:solidFill>
                <a:latin typeface="Arial" panose="020B0604020202020204" pitchFamily="34" charset="0"/>
                <a:cs typeface="Arial" panose="020B0604020202020204" pitchFamily="34" charset="0"/>
              </a:rPr>
              <a:t> </a:t>
            </a:r>
          </a:p>
          <a:p>
            <a:pPr algn="just" defTabSz="914400">
              <a:lnSpc>
                <a:spcPct val="100000"/>
              </a:lnSpc>
              <a:spcBef>
                <a:spcPct val="0"/>
              </a:spcBef>
              <a:buFont typeface="Arial" panose="020B0604020202020204" pitchFamily="34" charset="0"/>
              <a:buNone/>
              <a:defRPr/>
            </a:pPr>
            <a:endParaRPr lang="en-US" altLang="fr-FR" sz="1400" dirty="0">
              <a:solidFill>
                <a:schemeClr val="accent1"/>
              </a:solidFill>
              <a:latin typeface="Arial" panose="020B0604020202020204" pitchFamily="34" charset="0"/>
              <a:cs typeface="Arial" panose="020B0604020202020204" pitchFamily="34" charset="0"/>
            </a:endParaRPr>
          </a:p>
          <a:p>
            <a:pPr marL="285750" indent="-285750" algn="just" defTabSz="914400">
              <a:lnSpc>
                <a:spcPct val="100000"/>
              </a:lnSpc>
              <a:spcBef>
                <a:spcPct val="0"/>
              </a:spcBef>
              <a:buFont typeface="Wingdings" panose="05000000000000000000" pitchFamily="2" charset="2"/>
              <a:buChar char="Ø"/>
              <a:defRPr/>
            </a:pPr>
            <a:r>
              <a:rPr lang="el-GR" altLang="fr-FR" sz="1400" dirty="0">
                <a:solidFill>
                  <a:schemeClr val="accent1"/>
                </a:solidFill>
                <a:latin typeface="Arial" panose="020B0604020202020204" pitchFamily="34" charset="0"/>
                <a:cs typeface="Arial" panose="020B0604020202020204" pitchFamily="34" charset="0"/>
              </a:rPr>
              <a:t>Οι μικροβιακές ζυμώσεις έχουν βοηθήσει στην διατήρηση των τροφίμων από τα αρχαία χρόνια και οι άνθρωποι εφάρμοζαν ζύμωση για να παρασκευάσουν προϊόντα όπως κρασί, </a:t>
            </a:r>
            <a:r>
              <a:rPr lang="el-GR" altLang="fr-FR" sz="1400" dirty="0" err="1">
                <a:solidFill>
                  <a:schemeClr val="accent1"/>
                </a:solidFill>
                <a:latin typeface="Arial" panose="020B0604020202020204" pitchFamily="34" charset="0"/>
                <a:cs typeface="Arial" panose="020B0604020202020204" pitchFamily="34" charset="0"/>
              </a:rPr>
              <a:t>υδρόμελο</a:t>
            </a:r>
            <a:r>
              <a:rPr lang="el-GR" altLang="fr-FR" sz="1400" dirty="0">
                <a:solidFill>
                  <a:schemeClr val="accent1"/>
                </a:solidFill>
                <a:latin typeface="Arial" panose="020B0604020202020204" pitchFamily="34" charset="0"/>
                <a:cs typeface="Arial" panose="020B0604020202020204" pitchFamily="34" charset="0"/>
              </a:rPr>
              <a:t>, τυριά, και μπύρα πολύ πριν γίνει κατανοητή η βιοχημική διαδικασία.</a:t>
            </a:r>
            <a:r>
              <a:rPr lang="en-US" altLang="fr-FR" sz="1400" dirty="0">
                <a:solidFill>
                  <a:schemeClr val="accent1"/>
                </a:solidFill>
                <a:latin typeface="Arial" panose="020B0604020202020204" pitchFamily="34" charset="0"/>
                <a:cs typeface="Arial" panose="020B0604020202020204" pitchFamily="34" charset="0"/>
              </a:rPr>
              <a:t> </a:t>
            </a:r>
          </a:p>
          <a:p>
            <a:pPr algn="just" defTabSz="914400">
              <a:lnSpc>
                <a:spcPct val="100000"/>
              </a:lnSpc>
              <a:spcBef>
                <a:spcPct val="0"/>
              </a:spcBef>
              <a:buFontTx/>
              <a:buNone/>
              <a:defRPr/>
            </a:pPr>
            <a:endParaRPr lang="fr-FR" altLang="fr-FR" sz="1600" b="1" dirty="0">
              <a:solidFill>
                <a:srgbClr val="000000"/>
              </a:solidFill>
              <a:latin typeface="Arial" panose="020B0604020202020204" pitchFamily="34" charset="0"/>
              <a:cs typeface="Arial" panose="020B0604020202020204" pitchFamily="34" charset="0"/>
            </a:endParaRPr>
          </a:p>
          <a:p>
            <a:pPr algn="just" defTabSz="914400">
              <a:lnSpc>
                <a:spcPct val="100000"/>
              </a:lnSpc>
              <a:spcBef>
                <a:spcPct val="0"/>
              </a:spcBef>
              <a:buFontTx/>
              <a:buNone/>
              <a:defRPr/>
            </a:pPr>
            <a:r>
              <a:rPr lang="fr-FR" altLang="fr-FR" sz="2400" b="1" dirty="0">
                <a:solidFill>
                  <a:srgbClr val="000000"/>
                </a:solidFill>
                <a:latin typeface="Arial" panose="020B0604020202020204" pitchFamily="34" charset="0"/>
                <a:cs typeface="Arial" panose="020B0604020202020204" pitchFamily="34" charset="0"/>
              </a:rPr>
              <a:t>	</a:t>
            </a:r>
            <a:endParaRPr lang="fr-FR" altLang="fr-FR" sz="2400" dirty="0">
              <a:solidFill>
                <a:srgbClr val="000000"/>
              </a:solidFill>
              <a:latin typeface="Arial" panose="020B0604020202020204" pitchFamily="34" charset="0"/>
              <a:cs typeface="Arial" panose="020B0604020202020204" pitchFamily="34" charset="0"/>
            </a:endParaRPr>
          </a:p>
        </p:txBody>
      </p:sp>
      <p:grpSp>
        <p:nvGrpSpPr>
          <p:cNvPr id="31747" name="Groupe 17" descr="Navigation tool"/>
          <p:cNvGrpSpPr>
            <a:grpSpLocks/>
          </p:cNvGrpSpPr>
          <p:nvPr/>
        </p:nvGrpSpPr>
        <p:grpSpPr bwMode="auto">
          <a:xfrm>
            <a:off x="-69850" y="6124575"/>
            <a:ext cx="12276138" cy="768350"/>
            <a:chOff x="-41565" y="6016088"/>
            <a:chExt cx="12276859" cy="888671"/>
          </a:xfrm>
        </p:grpSpPr>
        <p:sp>
          <p:nvSpPr>
            <p:cNvPr id="31752"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defTabSz="914400" eaLnBrk="1" hangingPunct="1"/>
              <a:r>
                <a:rPr lang="fr-FR" altLang="fr-FR" sz="1200">
                  <a:solidFill>
                    <a:srgbClr val="FFFFFF"/>
                  </a:solidFill>
                </a:rPr>
                <a:t>Close</a:t>
              </a:r>
            </a:p>
          </p:txBody>
        </p:sp>
        <p:sp>
          <p:nvSpPr>
            <p:cNvPr id="31753"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defTabSz="914400" eaLnBrk="1" hangingPunct="1"/>
              <a:r>
                <a:rPr lang="fr-FR" altLang="fr-FR" sz="1200">
                  <a:solidFill>
                    <a:srgbClr val="FFFFFF"/>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fr-FR" sz="1800">
                <a:solidFill>
                  <a:srgbClr val="FFFFFF"/>
                </a:solidFill>
              </a:endParaRPr>
            </a:p>
          </p:txBody>
        </p:sp>
        <p:sp>
          <p:nvSpPr>
            <p:cNvPr id="22" name="Bouton d’action : vide 21">
              <a:hlinkClick r:id="rId4" action="ppaction://hlinksldjump" highlightClick="1"/>
            </p:cNvPr>
            <p:cNvSpPr/>
            <p:nvPr/>
          </p:nvSpPr>
          <p:spPr>
            <a:xfrm>
              <a:off x="5713461" y="6153796"/>
              <a:ext cx="306405"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X</a:t>
              </a:r>
            </a:p>
          </p:txBody>
        </p:sp>
        <p:sp>
          <p:nvSpPr>
            <p:cNvPr id="31756" name="ZoneTexte 22"/>
            <p:cNvSpPr txBox="1">
              <a:spLocks noChangeArrowheads="1"/>
            </p:cNvSpPr>
            <p:nvPr/>
          </p:nvSpPr>
          <p:spPr bwMode="auto">
            <a:xfrm>
              <a:off x="6019759" y="6155069"/>
              <a:ext cx="1820135" cy="320376"/>
            </a:xfrm>
            <a:prstGeom prst="rect">
              <a:avLst/>
            </a:prstGeom>
            <a:noFill/>
            <a:ln w="9525">
              <a:noFill/>
              <a:miter lim="800000"/>
              <a:headEnd/>
              <a:tailEnd/>
            </a:ln>
          </p:spPr>
          <p:txBody>
            <a:bodyPr wrap="square">
              <a:spAutoFit/>
            </a:bodyPr>
            <a:lstStyle/>
            <a:p>
              <a:pPr eaLnBrk="1" hangingPunct="1"/>
              <a:r>
                <a:rPr lang="el-GR" altLang="fr-FR" sz="1200" dirty="0">
                  <a:solidFill>
                    <a:schemeClr val="bg1"/>
                  </a:solidFill>
                  <a:latin typeface="Arial" charset="0"/>
                </a:rPr>
                <a:t>Πίσω στο κύριο Μενού</a:t>
              </a:r>
              <a:endParaRPr lang="fr-FR" altLang="fr-FR" sz="1200" dirty="0">
                <a:solidFill>
                  <a:schemeClr val="bg1"/>
                </a:solidFill>
                <a:latin typeface="Arial" charset="0"/>
              </a:endParaRPr>
            </a:p>
          </p:txBody>
        </p:sp>
        <p:sp>
          <p:nvSpPr>
            <p:cNvPr id="31757" name="ZoneTexte 23"/>
            <p:cNvSpPr txBox="1">
              <a:spLocks noChangeArrowheads="1"/>
            </p:cNvSpPr>
            <p:nvPr/>
          </p:nvSpPr>
          <p:spPr bwMode="auto">
            <a:xfrm>
              <a:off x="9748103" y="6135725"/>
              <a:ext cx="2071327" cy="320376"/>
            </a:xfrm>
            <a:prstGeom prst="rect">
              <a:avLst/>
            </a:prstGeom>
            <a:noFill/>
            <a:ln w="9525">
              <a:noFill/>
              <a:miter lim="800000"/>
              <a:headEnd/>
              <a:tailEnd/>
            </a:ln>
          </p:spPr>
          <p:txBody>
            <a:bodyPr>
              <a:spAutoFit/>
            </a:bodyPr>
            <a:lstStyle/>
            <a:p>
              <a:pPr defTabSz="914400" eaLnBrk="1" hangingPunct="1"/>
              <a:r>
                <a:rPr lang="el-GR" altLang="fr-FR" sz="1200" dirty="0">
                  <a:solidFill>
                    <a:srgbClr val="FFFFFF"/>
                  </a:solidFill>
                  <a:latin typeface="Arial" charset="0"/>
                </a:rPr>
                <a:t>Προηγούμενο</a:t>
              </a:r>
              <a:endParaRPr lang="fr-FR" altLang="fr-FR" sz="1200" dirty="0">
                <a:solidFill>
                  <a:srgbClr val="FFFFFF"/>
                </a:solidFill>
                <a:latin typeface="Arial" charset="0"/>
              </a:endParaRPr>
            </a:p>
          </p:txBody>
        </p:sp>
        <p:pic>
          <p:nvPicPr>
            <p:cNvPr id="31758" name="Image 25"/>
            <p:cNvPicPr>
              <a:picLocks noChangeAspect="1" noChangeArrowheads="1"/>
            </p:cNvPicPr>
            <p:nvPr/>
          </p:nvPicPr>
          <p:blipFill>
            <a:blip r:embed="rId5" cstate="print"/>
            <a:srcRect/>
            <a:stretch>
              <a:fillRect/>
            </a:stretch>
          </p:blipFill>
          <p:spPr bwMode="auto">
            <a:xfrm>
              <a:off x="45516" y="6063782"/>
              <a:ext cx="1890517" cy="413583"/>
            </a:xfrm>
            <a:prstGeom prst="rect">
              <a:avLst/>
            </a:prstGeom>
            <a:noFill/>
            <a:ln w="9525">
              <a:noFill/>
              <a:miter lim="800000"/>
              <a:headEnd/>
              <a:tailEnd/>
            </a:ln>
          </p:spPr>
        </p:pic>
        <p:sp>
          <p:nvSpPr>
            <p:cNvPr id="27" name="Bouton d’action : vide 26">
              <a:hlinkClick r:id="" action="ppaction://hlinkshowjump?jump=previousslide" highlightClick="1"/>
            </p:cNvPr>
            <p:cNvSpPr/>
            <p:nvPr/>
          </p:nvSpPr>
          <p:spPr>
            <a:xfrm>
              <a:off x="9439542" y="6153796"/>
              <a:ext cx="306406"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&lt;</a:t>
              </a:r>
            </a:p>
          </p:txBody>
        </p:sp>
      </p:grpSp>
      <p:sp>
        <p:nvSpPr>
          <p:cNvPr id="31748" name="Forme automatique 2"/>
          <p:cNvSpPr>
            <a:spLocks noChangeArrowheads="1"/>
          </p:cNvSpPr>
          <p:nvPr/>
        </p:nvSpPr>
        <p:spPr bwMode="auto">
          <a:xfrm>
            <a:off x="360363" y="3429000"/>
            <a:ext cx="11501437" cy="2371725"/>
          </a:xfrm>
          <a:prstGeom prst="bracketPair">
            <a:avLst>
              <a:gd name="adj" fmla="val 8051"/>
            </a:avLst>
          </a:prstGeom>
          <a:noFill/>
          <a:ln w="38100">
            <a:solidFill>
              <a:schemeClr val="accent1"/>
            </a:solidFill>
            <a:round/>
            <a:headEnd/>
            <a:tailEnd/>
          </a:ln>
          <a:effectLst/>
        </p:spPr>
        <p:txBody>
          <a:bodyPr lIns="45720" rIns="45720"/>
          <a:lstStyle/>
          <a:p>
            <a:pPr algn="ctr" defTabSz="914400"/>
            <a:r>
              <a:rPr lang="el-GR" altLang="fr-FR" sz="2000" b="1" dirty="0">
                <a:solidFill>
                  <a:srgbClr val="00707C"/>
                </a:solidFill>
                <a:latin typeface="Arial" charset="0"/>
              </a:rPr>
              <a:t>Γιατί;</a:t>
            </a:r>
            <a:endParaRPr lang="fr-FR" altLang="fr-FR" sz="1600" b="1" dirty="0">
              <a:solidFill>
                <a:srgbClr val="000000"/>
              </a:solidFill>
              <a:latin typeface="Arial" charset="0"/>
            </a:endParaRPr>
          </a:p>
          <a:p>
            <a:pPr defTabSz="914400"/>
            <a:r>
              <a:rPr lang="fr-FR" altLang="fr-FR" sz="2400" b="1" dirty="0">
                <a:solidFill>
                  <a:srgbClr val="000000"/>
                </a:solidFill>
                <a:latin typeface="Arial" charset="0"/>
              </a:rPr>
              <a:t>	</a:t>
            </a:r>
            <a:endParaRPr lang="fr-FR" altLang="fr-FR" sz="2400" dirty="0">
              <a:solidFill>
                <a:srgbClr val="000000"/>
              </a:solidFill>
              <a:latin typeface="Arial" charset="0"/>
            </a:endParaRPr>
          </a:p>
        </p:txBody>
      </p:sp>
      <p:graphicFrame>
        <p:nvGraphicFramePr>
          <p:cNvPr id="3" name="Diagramme 2" descr="Διάγραμμα για την χρησιμότητα των ωφέλιμων μικροβίων"/>
          <p:cNvGraphicFramePr/>
          <p:nvPr/>
        </p:nvGraphicFramePr>
        <p:xfrm>
          <a:off x="1022015" y="3103686"/>
          <a:ext cx="10762734" cy="302089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9" name="Rectangle 28"/>
          <p:cNvSpPr/>
          <p:nvPr/>
        </p:nvSpPr>
        <p:spPr bwMode="auto">
          <a:xfrm>
            <a:off x="5216525" y="3008313"/>
            <a:ext cx="2887663" cy="8286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650" name="ZoneTexte 3"/>
          <p:cNvSpPr txBox="1">
            <a:spLocks noGrp="1" noChangeArrowheads="1"/>
          </p:cNvSpPr>
          <p:nvPr>
            <p:ph type="title" idx="4294967295"/>
          </p:nvPr>
        </p:nvSpPr>
        <p:spPr>
          <a:xfrm>
            <a:off x="0" y="25400"/>
            <a:ext cx="12234863" cy="1016000"/>
          </a:xfrm>
        </p:spPr>
        <p:txBody>
          <a:bodyPr rot="0" spcFirstLastPara="0" vertOverflow="overflow" horzOverflow="overflow" lIns="91440" tIns="45720" rIns="91440" bIns="45720" spcCol="0" rtlCol="0" fromWordArt="0" forceAA="0">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lnSpc>
                <a:spcPct val="100000"/>
              </a:lnSpc>
              <a:defRPr/>
            </a:pPr>
            <a:r>
              <a:rPr lang="el-GR" altLang="fr-FR" sz="3200" dirty="0">
                <a:solidFill>
                  <a:srgbClr val="00707C"/>
                </a:solidFill>
                <a:latin typeface="Arial" panose="020B0604020202020204" pitchFamily="34" charset="0"/>
                <a:ea typeface="+mn-ea"/>
                <a:cs typeface="Arial" panose="020B0604020202020204" pitchFamily="34" charset="0"/>
              </a:rPr>
              <a:t>Μικροβιολογική προσέγγιση</a:t>
            </a:r>
            <a:br>
              <a:rPr lang="fr-FR" altLang="fr-FR" sz="3200" dirty="0">
                <a:solidFill>
                  <a:srgbClr val="00707C"/>
                </a:solidFill>
                <a:latin typeface="Arial" panose="020B0604020202020204" pitchFamily="34" charset="0"/>
                <a:ea typeface="+mn-ea"/>
                <a:cs typeface="Arial" panose="020B0604020202020204" pitchFamily="34" charset="0"/>
              </a:rPr>
            </a:br>
            <a:r>
              <a:rPr lang="el-GR" altLang="fr-FR" sz="2800" dirty="0">
                <a:solidFill>
                  <a:srgbClr val="00707C"/>
                </a:solidFill>
                <a:latin typeface="Arial" panose="020B0604020202020204" pitchFamily="34" charset="0"/>
                <a:ea typeface="+mn-ea"/>
                <a:cs typeface="Arial" panose="020B0604020202020204" pitchFamily="34" charset="0"/>
              </a:rPr>
              <a:t>Ωφέλιμα μικρόβια</a:t>
            </a:r>
            <a:endParaRPr lang="fr-FR" altLang="fr-FR" sz="2800" dirty="0">
              <a:solidFill>
                <a:srgbClr val="00707C"/>
              </a:solidFill>
              <a:latin typeface="Arial" panose="020B060402020202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794" name="Groupe 17" descr="Navigation tool"/>
          <p:cNvGrpSpPr>
            <a:grpSpLocks/>
          </p:cNvGrpSpPr>
          <p:nvPr/>
        </p:nvGrpSpPr>
        <p:grpSpPr bwMode="auto">
          <a:xfrm>
            <a:off x="-41275" y="6135688"/>
            <a:ext cx="12276138" cy="768350"/>
            <a:chOff x="-41565" y="6016088"/>
            <a:chExt cx="12276859" cy="888671"/>
          </a:xfrm>
        </p:grpSpPr>
        <p:sp>
          <p:nvSpPr>
            <p:cNvPr id="33800"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defTabSz="914400" eaLnBrk="1" hangingPunct="1"/>
              <a:r>
                <a:rPr lang="fr-FR" altLang="fr-FR" sz="1200">
                  <a:solidFill>
                    <a:srgbClr val="FFFFFF"/>
                  </a:solidFill>
                </a:rPr>
                <a:t>Close</a:t>
              </a:r>
            </a:p>
          </p:txBody>
        </p:sp>
        <p:sp>
          <p:nvSpPr>
            <p:cNvPr id="33801"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defTabSz="914400" eaLnBrk="1" hangingPunct="1"/>
              <a:r>
                <a:rPr lang="fr-FR" altLang="fr-FR" sz="1200">
                  <a:solidFill>
                    <a:srgbClr val="FFFFFF"/>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fr-FR" sz="1800">
                <a:solidFill>
                  <a:srgbClr val="FFFFFF"/>
                </a:solidFill>
              </a:endParaRPr>
            </a:p>
          </p:txBody>
        </p:sp>
        <p:sp>
          <p:nvSpPr>
            <p:cNvPr id="22" name="Bouton d’action : vide 21">
              <a:hlinkClick r:id="rId4" action="ppaction://hlinksldjump" highlightClick="1"/>
            </p:cNvPr>
            <p:cNvSpPr/>
            <p:nvPr/>
          </p:nvSpPr>
          <p:spPr>
            <a:xfrm>
              <a:off x="5713461" y="6153795"/>
              <a:ext cx="306405"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X</a:t>
              </a:r>
            </a:p>
          </p:txBody>
        </p:sp>
        <p:sp>
          <p:nvSpPr>
            <p:cNvPr id="33804" name="ZoneTexte 22"/>
            <p:cNvSpPr txBox="1">
              <a:spLocks noChangeArrowheads="1"/>
            </p:cNvSpPr>
            <p:nvPr/>
          </p:nvSpPr>
          <p:spPr bwMode="auto">
            <a:xfrm>
              <a:off x="6019759" y="6155069"/>
              <a:ext cx="1745060" cy="320376"/>
            </a:xfrm>
            <a:prstGeom prst="rect">
              <a:avLst/>
            </a:prstGeom>
            <a:noFill/>
            <a:ln w="9525">
              <a:noFill/>
              <a:miter lim="800000"/>
              <a:headEnd/>
              <a:tailEnd/>
            </a:ln>
          </p:spPr>
          <p:txBody>
            <a:bodyPr wrap="square">
              <a:spAutoFit/>
            </a:bodyPr>
            <a:lstStyle/>
            <a:p>
              <a:pPr eaLnBrk="1" hangingPunct="1"/>
              <a:r>
                <a:rPr lang="el-GR" altLang="fr-FR" sz="1200" dirty="0">
                  <a:solidFill>
                    <a:schemeClr val="bg1"/>
                  </a:solidFill>
                  <a:latin typeface="Arial" charset="0"/>
                </a:rPr>
                <a:t>Πίσω στο κύριο Μενού</a:t>
              </a:r>
              <a:endParaRPr lang="fr-FR" altLang="fr-FR" sz="1200" dirty="0">
                <a:solidFill>
                  <a:schemeClr val="bg1"/>
                </a:solidFill>
                <a:latin typeface="Arial" charset="0"/>
              </a:endParaRPr>
            </a:p>
          </p:txBody>
        </p:sp>
        <p:pic>
          <p:nvPicPr>
            <p:cNvPr id="33805" name="Image 25"/>
            <p:cNvPicPr>
              <a:picLocks noChangeAspect="1" noChangeArrowheads="1"/>
            </p:cNvPicPr>
            <p:nvPr/>
          </p:nvPicPr>
          <p:blipFill>
            <a:blip r:embed="rId5" cstate="print"/>
            <a:srcRect/>
            <a:stretch>
              <a:fillRect/>
            </a:stretch>
          </p:blipFill>
          <p:spPr bwMode="auto">
            <a:xfrm>
              <a:off x="45516" y="6063782"/>
              <a:ext cx="1890517" cy="413583"/>
            </a:xfrm>
            <a:prstGeom prst="rect">
              <a:avLst/>
            </a:prstGeom>
            <a:noFill/>
            <a:ln w="9525">
              <a:noFill/>
              <a:miter lim="800000"/>
              <a:headEnd/>
              <a:tailEnd/>
            </a:ln>
          </p:spPr>
        </p:pic>
      </p:grpSp>
      <p:graphicFrame>
        <p:nvGraphicFramePr>
          <p:cNvPr id="5" name="Diagramme 4" descr="διάγραμμα για την μείωση της σπατάλης τροφίμων"/>
          <p:cNvGraphicFramePr/>
          <p:nvPr/>
        </p:nvGraphicFramePr>
        <p:xfrm>
          <a:off x="6788426" y="1428862"/>
          <a:ext cx="4909929" cy="46032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3796" name="Forme automatique 2"/>
          <p:cNvSpPr>
            <a:spLocks noChangeArrowheads="1"/>
          </p:cNvSpPr>
          <p:nvPr/>
        </p:nvSpPr>
        <p:spPr bwMode="auto">
          <a:xfrm>
            <a:off x="6857999" y="638175"/>
            <a:ext cx="5249863" cy="5245100"/>
          </a:xfrm>
          <a:prstGeom prst="bracketPair">
            <a:avLst>
              <a:gd name="adj" fmla="val 8051"/>
            </a:avLst>
          </a:prstGeom>
          <a:noFill/>
          <a:ln w="38100">
            <a:solidFill>
              <a:schemeClr val="accent1"/>
            </a:solidFill>
            <a:round/>
            <a:headEnd/>
            <a:tailEnd/>
          </a:ln>
          <a:effectLst/>
        </p:spPr>
        <p:txBody>
          <a:bodyPr lIns="45720" rIns="45720"/>
          <a:lstStyle/>
          <a:p>
            <a:pPr algn="ctr" defTabSz="914400"/>
            <a:r>
              <a:rPr lang="el-GR" altLang="fr-FR" sz="2000" b="1" dirty="0">
                <a:solidFill>
                  <a:srgbClr val="00707C"/>
                </a:solidFill>
                <a:latin typeface="Arial" charset="0"/>
              </a:rPr>
              <a:t>Πώς μπορούμε να μειώσουμε την σπατάλη τροφίμων;</a:t>
            </a:r>
            <a:endParaRPr lang="fr-FR" altLang="fr-FR" sz="2000" b="1" dirty="0">
              <a:solidFill>
                <a:srgbClr val="00707C"/>
              </a:solidFill>
              <a:latin typeface="Arial" charset="0"/>
            </a:endParaRPr>
          </a:p>
          <a:p>
            <a:pPr defTabSz="914400"/>
            <a:endParaRPr lang="fr-FR" altLang="fr-FR" sz="1600" b="1" dirty="0">
              <a:solidFill>
                <a:srgbClr val="000000"/>
              </a:solidFill>
              <a:latin typeface="Arial" charset="0"/>
            </a:endParaRPr>
          </a:p>
          <a:p>
            <a:pPr defTabSz="914400"/>
            <a:r>
              <a:rPr lang="fr-FR" altLang="fr-FR" sz="2400" b="1" dirty="0">
                <a:solidFill>
                  <a:srgbClr val="000000"/>
                </a:solidFill>
                <a:latin typeface="Arial" charset="0"/>
              </a:rPr>
              <a:t>	</a:t>
            </a:r>
            <a:endParaRPr lang="fr-FR" altLang="fr-FR" sz="2400" dirty="0">
              <a:solidFill>
                <a:srgbClr val="000000"/>
              </a:solidFill>
              <a:latin typeface="Arial" charset="0"/>
            </a:endParaRPr>
          </a:p>
        </p:txBody>
      </p:sp>
      <p:sp>
        <p:nvSpPr>
          <p:cNvPr id="38" name="Forme automatique 2"/>
          <p:cNvSpPr>
            <a:spLocks noChangeArrowheads="1"/>
          </p:cNvSpPr>
          <p:nvPr/>
        </p:nvSpPr>
        <p:spPr bwMode="auto">
          <a:xfrm>
            <a:off x="185738" y="4225925"/>
            <a:ext cx="6500812" cy="1831975"/>
          </a:xfrm>
          <a:prstGeom prst="bracketPair">
            <a:avLst>
              <a:gd name="adj" fmla="val 8051"/>
            </a:avLst>
          </a:prstGeom>
          <a:noFill/>
          <a:ln w="38100">
            <a:solidFill>
              <a:schemeClr val="accent1"/>
            </a:solidFill>
            <a:round/>
            <a:headEnd/>
            <a:tailEnd/>
          </a:ln>
          <a:effectLst/>
        </p:spPr>
        <p:txBody>
          <a:bodyPr lIns="45720" rIns="45720"/>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400">
              <a:defRPr/>
            </a:pPr>
            <a:r>
              <a:rPr lang="el-GR" altLang="fr-FR" sz="2000" b="1" dirty="0">
                <a:solidFill>
                  <a:schemeClr val="accent1"/>
                </a:solidFill>
                <a:latin typeface="Arial" panose="020B0604020202020204" pitchFamily="34" charset="0"/>
                <a:cs typeface="Arial" panose="020B0604020202020204" pitchFamily="34" charset="0"/>
              </a:rPr>
              <a:t>Σπατάλη τροφίμων</a:t>
            </a:r>
            <a:endParaRPr lang="fr-FR" altLang="fr-FR" sz="2000" b="1" dirty="0">
              <a:solidFill>
                <a:schemeClr val="accent1"/>
              </a:solidFill>
              <a:latin typeface="Arial" panose="020B0604020202020204" pitchFamily="34" charset="0"/>
              <a:cs typeface="Arial" panose="020B0604020202020204" pitchFamily="34" charset="0"/>
            </a:endParaRPr>
          </a:p>
          <a:p>
            <a:pPr marL="171450" indent="-171450" defTabSz="914400">
              <a:buFont typeface="Wingdings" pitchFamily="2" charset="2"/>
              <a:buChar char="à"/>
              <a:defRPr/>
            </a:pPr>
            <a:r>
              <a:rPr lang="fr-FR" altLang="fr-FR" sz="1400" b="1" dirty="0">
                <a:solidFill>
                  <a:schemeClr val="accent1"/>
                </a:solidFill>
                <a:latin typeface="Arial" panose="020B0604020202020204" pitchFamily="34" charset="0"/>
                <a:cs typeface="Arial" panose="020B0604020202020204" pitchFamily="34" charset="0"/>
                <a:sym typeface="Wingdings" panose="05000000000000000000" pitchFamily="2" charset="2"/>
              </a:rPr>
              <a:t>1/3 </a:t>
            </a:r>
            <a:r>
              <a:rPr lang="el-G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rPr>
              <a:t>της παγκόσμιας παραγωγής τροφίμων χάνεται ή/και σπαταλιέται κάθε χρόνο </a:t>
            </a:r>
            <a:r>
              <a:rPr lang="fr-FR" altLang="fr-FR" sz="1400" b="1" dirty="0">
                <a:solidFill>
                  <a:schemeClr val="accent1"/>
                </a:solidFill>
                <a:latin typeface="Arial" panose="020B0604020202020204" pitchFamily="34" charset="0"/>
                <a:cs typeface="Arial" panose="020B0604020202020204" pitchFamily="34" charset="0"/>
                <a:sym typeface="Wingdings" panose="05000000000000000000" pitchFamily="2" charset="2"/>
              </a:rPr>
              <a:t>(1,3 </a:t>
            </a:r>
            <a:r>
              <a:rPr lang="el-GR" altLang="fr-FR" sz="1400" b="1" dirty="0">
                <a:solidFill>
                  <a:schemeClr val="accent1"/>
                </a:solidFill>
                <a:latin typeface="Arial" panose="020B0604020202020204" pitchFamily="34" charset="0"/>
                <a:cs typeface="Arial" panose="020B0604020202020204" pitchFamily="34" charset="0"/>
                <a:sym typeface="Wingdings" panose="05000000000000000000" pitchFamily="2" charset="2"/>
              </a:rPr>
              <a:t>δισεκατομμύρια τόνοι τον χρόνο</a:t>
            </a:r>
            <a:r>
              <a:rPr lang="fr-FR" altLang="fr-FR" sz="1400" b="1" dirty="0">
                <a:solidFill>
                  <a:schemeClr val="accent1"/>
                </a:solidFill>
                <a:latin typeface="Arial" panose="020B0604020202020204" pitchFamily="34" charset="0"/>
                <a:cs typeface="Arial" panose="020B0604020202020204" pitchFamily="34" charset="0"/>
                <a:sym typeface="Wingdings" panose="05000000000000000000" pitchFamily="2" charset="2"/>
              </a:rPr>
              <a:t>)</a:t>
            </a:r>
            <a:endParaRPr lang="fr-F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endParaRPr>
          </a:p>
          <a:p>
            <a:pPr marL="171450" indent="-171450" defTabSz="914400">
              <a:buFont typeface="Wingdings" pitchFamily="2" charset="2"/>
              <a:buChar char="à"/>
              <a:defRPr/>
            </a:pPr>
            <a:r>
              <a:rPr lang="fr-FR" altLang="fr-FR" sz="1400" b="1" dirty="0">
                <a:solidFill>
                  <a:schemeClr val="accent1"/>
                </a:solidFill>
                <a:latin typeface="Arial" panose="020B0604020202020204" pitchFamily="34" charset="0"/>
                <a:cs typeface="Arial" panose="020B0604020202020204" pitchFamily="34" charset="0"/>
                <a:sym typeface="Wingdings" panose="05000000000000000000" pitchFamily="2" charset="2"/>
              </a:rPr>
              <a:t>280 </a:t>
            </a:r>
            <a:r>
              <a:rPr lang="el-GR" altLang="fr-FR" sz="1400" b="1" dirty="0">
                <a:solidFill>
                  <a:schemeClr val="accent1"/>
                </a:solidFill>
                <a:latin typeface="Arial" panose="020B0604020202020204" pitchFamily="34" charset="0"/>
                <a:cs typeface="Arial" panose="020B0604020202020204" pitchFamily="34" charset="0"/>
                <a:sym typeface="Wingdings" panose="05000000000000000000" pitchFamily="2" charset="2"/>
              </a:rPr>
              <a:t>κιλά</a:t>
            </a:r>
            <a:r>
              <a:rPr lang="fr-FR" altLang="fr-FR" sz="1400" b="1" dirty="0">
                <a:solidFill>
                  <a:schemeClr val="accent1"/>
                </a:solidFill>
                <a:latin typeface="Arial" panose="020B0604020202020204" pitchFamily="34" charset="0"/>
                <a:cs typeface="Arial" panose="020B0604020202020204" pitchFamily="34" charset="0"/>
                <a:sym typeface="Wingdings" panose="05000000000000000000" pitchFamily="2" charset="2"/>
              </a:rPr>
              <a:t>/</a:t>
            </a:r>
            <a:r>
              <a:rPr lang="el-GR" altLang="fr-FR" sz="1400" b="1" dirty="0">
                <a:solidFill>
                  <a:schemeClr val="accent1"/>
                </a:solidFill>
                <a:latin typeface="Arial" panose="020B0604020202020204" pitchFamily="34" charset="0"/>
                <a:cs typeface="Arial" panose="020B0604020202020204" pitchFamily="34" charset="0"/>
                <a:sym typeface="Wingdings" panose="05000000000000000000" pitchFamily="2" charset="2"/>
              </a:rPr>
              <a:t>χρόνο</a:t>
            </a:r>
            <a:r>
              <a:rPr lang="fr-FR" altLang="fr-FR" sz="1400" b="1"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altLang="fr-FR" sz="1400" b="1" dirty="0">
                <a:solidFill>
                  <a:schemeClr val="accent1"/>
                </a:solidFill>
                <a:latin typeface="Arial" panose="020B0604020202020204" pitchFamily="34" charset="0"/>
                <a:cs typeface="Arial" panose="020B0604020202020204" pitchFamily="34" charset="0"/>
                <a:sym typeface="Wingdings" panose="05000000000000000000" pitchFamily="2" charset="2"/>
              </a:rPr>
              <a:t>κατά κεφαλήν </a:t>
            </a:r>
            <a:r>
              <a:rPr lang="el-G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rPr>
              <a:t>απώλειας τροφίμων στην Ευρώπη</a:t>
            </a:r>
            <a:endParaRPr lang="fr-F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endParaRPr>
          </a:p>
          <a:p>
            <a:pPr marL="171450" indent="-171450" defTabSz="914400">
              <a:buFont typeface="Wingdings" pitchFamily="2" charset="2"/>
              <a:buChar char="à"/>
              <a:defRPr/>
            </a:pPr>
            <a:r>
              <a:rPr lang="fr-FR" altLang="fr-FR" sz="1400" b="1" dirty="0">
                <a:solidFill>
                  <a:schemeClr val="accent1"/>
                </a:solidFill>
                <a:latin typeface="Arial" panose="020B0604020202020204" pitchFamily="34" charset="0"/>
                <a:cs typeface="Arial" panose="020B0604020202020204" pitchFamily="34" charset="0"/>
                <a:sym typeface="Wingdings" panose="05000000000000000000" pitchFamily="2" charset="2"/>
              </a:rPr>
              <a:t>95 </a:t>
            </a:r>
            <a:r>
              <a:rPr lang="el-GR" altLang="fr-FR" sz="1400" b="1" dirty="0">
                <a:solidFill>
                  <a:schemeClr val="accent1"/>
                </a:solidFill>
                <a:latin typeface="Arial" panose="020B0604020202020204" pitchFamily="34" charset="0"/>
                <a:cs typeface="Arial" panose="020B0604020202020204" pitchFamily="34" charset="0"/>
                <a:sym typeface="Wingdings" panose="05000000000000000000" pitchFamily="2" charset="2"/>
              </a:rPr>
              <a:t>κιλά/χρόνο</a:t>
            </a:r>
            <a:r>
              <a:rPr lang="fr-FR" altLang="fr-FR" sz="1400" b="1"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altLang="fr-FR" sz="1400" b="1" dirty="0">
                <a:solidFill>
                  <a:schemeClr val="accent1"/>
                </a:solidFill>
                <a:latin typeface="Arial" panose="020B0604020202020204" pitchFamily="34" charset="0"/>
                <a:cs typeface="Arial" panose="020B0604020202020204" pitchFamily="34" charset="0"/>
                <a:sym typeface="Wingdings" panose="05000000000000000000" pitchFamily="2" charset="2"/>
              </a:rPr>
              <a:t>κατά κεφαλήν </a:t>
            </a:r>
            <a:r>
              <a:rPr lang="el-G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rPr>
              <a:t>σπατάλης τροφίμων οφείλεται στους καταναλωτές</a:t>
            </a:r>
            <a:endParaRPr lang="fr-F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endParaRPr>
          </a:p>
          <a:p>
            <a:pPr marL="171450" indent="-171450" defTabSz="914400">
              <a:buFont typeface="Wingdings" pitchFamily="2" charset="2"/>
              <a:buChar char="à"/>
              <a:defRPr/>
            </a:pPr>
            <a:r>
              <a:rPr lang="fr-FR" altLang="fr-FR" sz="1400" b="1" dirty="0">
                <a:solidFill>
                  <a:schemeClr val="accent1"/>
                </a:solidFill>
                <a:latin typeface="Arial" panose="020B0604020202020204" pitchFamily="34" charset="0"/>
                <a:cs typeface="Arial" panose="020B0604020202020204" pitchFamily="34" charset="0"/>
                <a:sym typeface="Wingdings" panose="05000000000000000000" pitchFamily="2" charset="2"/>
              </a:rPr>
              <a:t>10% </a:t>
            </a:r>
            <a:r>
              <a:rPr lang="el-GR" altLang="fr-FR" sz="1400" dirty="0">
                <a:solidFill>
                  <a:schemeClr val="accent1"/>
                </a:solidFill>
                <a:latin typeface="Arial" panose="020B0604020202020204" pitchFamily="34" charset="0"/>
                <a:cs typeface="Arial" panose="020B0604020202020204" pitchFamily="34" charset="0"/>
                <a:sym typeface="Wingdings" panose="05000000000000000000" pitchFamily="2" charset="2"/>
              </a:rPr>
              <a:t>της σπατάλης τροφίμων οφείλεται στις ετικέτες τροφίμων</a:t>
            </a:r>
            <a:endParaRPr lang="fr-FR" altLang="fr-FR" sz="1400" dirty="0">
              <a:solidFill>
                <a:schemeClr val="accent1"/>
              </a:solidFill>
              <a:latin typeface="Arial" panose="020B0604020202020204" pitchFamily="34" charset="0"/>
              <a:cs typeface="Arial" panose="020B0604020202020204" pitchFamily="34" charset="0"/>
            </a:endParaRPr>
          </a:p>
          <a:p>
            <a:pPr defTabSz="914400">
              <a:defRPr/>
            </a:pPr>
            <a:r>
              <a:rPr lang="fr-FR" altLang="fr-FR" sz="2400" b="1" dirty="0">
                <a:solidFill>
                  <a:schemeClr val="accent1"/>
                </a:solidFill>
                <a:latin typeface="Arial" panose="020B0604020202020204" pitchFamily="34" charset="0"/>
                <a:cs typeface="Arial" panose="020B0604020202020204" pitchFamily="34" charset="0"/>
              </a:rPr>
              <a:t>	</a:t>
            </a:r>
            <a:endParaRPr lang="fr-FR" altLang="fr-FR" sz="2400" dirty="0">
              <a:solidFill>
                <a:schemeClr val="accent1"/>
              </a:solidFill>
              <a:latin typeface="Arial" panose="020B0604020202020204" pitchFamily="34" charset="0"/>
              <a:cs typeface="Arial" panose="020B0604020202020204" pitchFamily="34" charset="0"/>
            </a:endParaRPr>
          </a:p>
        </p:txBody>
      </p:sp>
      <p:sp>
        <p:nvSpPr>
          <p:cNvPr id="63495" name="Forme automatique 2"/>
          <p:cNvSpPr>
            <a:spLocks noChangeArrowheads="1"/>
          </p:cNvSpPr>
          <p:nvPr/>
        </p:nvSpPr>
        <p:spPr bwMode="auto">
          <a:xfrm>
            <a:off x="128587" y="514350"/>
            <a:ext cx="6615113" cy="3573463"/>
          </a:xfrm>
          <a:prstGeom prst="bracketPair">
            <a:avLst>
              <a:gd name="adj" fmla="val 8051"/>
            </a:avLst>
          </a:prstGeom>
          <a:noFill/>
          <a:ln w="38100">
            <a:solidFill>
              <a:schemeClr val="accent1"/>
            </a:solidFill>
            <a:round/>
            <a:headEnd/>
            <a:tailEnd/>
          </a:ln>
          <a:effectLst/>
        </p:spPr>
        <p:txBody>
          <a:bodyPr lIns="45720" rIns="45720"/>
          <a:lstStyle>
            <a:lvl1pPr eaLnBrk="0" hangingPunct="0">
              <a:lnSpc>
                <a:spcPct val="118000"/>
              </a:lnSpc>
              <a:spcBef>
                <a:spcPts val="300"/>
              </a:spcBef>
              <a:buFont typeface="Arial" charset="0"/>
              <a:buChar char="•"/>
              <a:defRPr sz="1200">
                <a:solidFill>
                  <a:schemeClr val="tx1"/>
                </a:solidFill>
                <a:latin typeface="Microsoft Sans Serif" pitchFamily="34" charset="0"/>
              </a:defRPr>
            </a:lvl1pPr>
            <a:lvl2pPr marL="914400" indent="-171450" eaLnBrk="0" hangingPunct="0">
              <a:lnSpc>
                <a:spcPct val="118000"/>
              </a:lnSpc>
              <a:spcBef>
                <a:spcPts val="500"/>
              </a:spcBef>
              <a:buFont typeface="Arial" charset="0"/>
              <a:buChar char="•"/>
              <a:defRPr sz="1000">
                <a:solidFill>
                  <a:schemeClr val="tx1"/>
                </a:solidFill>
                <a:latin typeface="Microsoft Sans Serif" pitchFamily="34" charset="0"/>
              </a:defRPr>
            </a:lvl2pPr>
            <a:lvl3pPr marL="1314450" indent="-171450" eaLnBrk="0" hangingPunct="0">
              <a:lnSpc>
                <a:spcPct val="118000"/>
              </a:lnSpc>
              <a:spcBef>
                <a:spcPts val="500"/>
              </a:spcBef>
              <a:buFont typeface="Arial" charset="0"/>
              <a:buChar char="•"/>
              <a:defRPr sz="1000">
                <a:solidFill>
                  <a:schemeClr val="tx1"/>
                </a:solidFill>
                <a:latin typeface="Microsoft Sans Serif" pitchFamily="34" charset="0"/>
              </a:defRPr>
            </a:lvl3pPr>
            <a:lvl4pPr marL="1600200" indent="-228600" eaLnBrk="0" hangingPunct="0">
              <a:lnSpc>
                <a:spcPct val="118000"/>
              </a:lnSpc>
              <a:spcBef>
                <a:spcPts val="500"/>
              </a:spcBef>
              <a:buFont typeface="Arial" charset="0"/>
              <a:buChar char="•"/>
              <a:defRPr sz="1000">
                <a:solidFill>
                  <a:schemeClr val="tx1"/>
                </a:solidFill>
                <a:latin typeface="Microsoft Sans Serif" pitchFamily="34" charset="0"/>
              </a:defRPr>
            </a:lvl4pPr>
            <a:lvl5pPr marL="2057400" indent="-228600" eaLnBrk="0" hangingPunct="0">
              <a:lnSpc>
                <a:spcPct val="118000"/>
              </a:lnSpc>
              <a:spcBef>
                <a:spcPts val="500"/>
              </a:spcBef>
              <a:buFont typeface="Arial" charset="0"/>
              <a:buChar char="•"/>
              <a:defRPr sz="1000">
                <a:solidFill>
                  <a:schemeClr val="tx1"/>
                </a:solidFill>
                <a:latin typeface="Microsoft Sans Serif" pitchFamily="34" charset="0"/>
              </a:defRPr>
            </a:lvl5pPr>
            <a:lvl6pPr marL="25146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6pPr>
            <a:lvl7pPr marL="29718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7pPr>
            <a:lvl8pPr marL="34290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8pPr>
            <a:lvl9pPr marL="38862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9pPr>
          </a:lstStyle>
          <a:p>
            <a:pPr algn="ctr" defTabSz="914400">
              <a:lnSpc>
                <a:spcPct val="100000"/>
              </a:lnSpc>
              <a:spcBef>
                <a:spcPct val="0"/>
              </a:spcBef>
              <a:buFontTx/>
              <a:buNone/>
              <a:defRPr/>
            </a:pPr>
            <a:r>
              <a:rPr lang="el-GR" altLang="fr-FR" sz="2000" b="1" dirty="0">
                <a:solidFill>
                  <a:schemeClr val="accent1"/>
                </a:solidFill>
                <a:latin typeface="Arial" panose="020B0604020202020204" pitchFamily="34" charset="0"/>
                <a:cs typeface="Arial" panose="020B0604020202020204" pitchFamily="34" charset="0"/>
              </a:rPr>
              <a:t>Ετικέτες </a:t>
            </a:r>
            <a:endParaRPr lang="fr-FR" altLang="fr-FR" sz="2000" b="1" dirty="0">
              <a:solidFill>
                <a:schemeClr val="accent1"/>
              </a:solidFill>
              <a:latin typeface="Arial" panose="020B0604020202020204" pitchFamily="34" charset="0"/>
              <a:cs typeface="Arial" panose="020B0604020202020204" pitchFamily="34" charset="0"/>
            </a:endParaRPr>
          </a:p>
          <a:p>
            <a:pPr defTabSz="914400">
              <a:lnSpc>
                <a:spcPct val="100000"/>
              </a:lnSpc>
              <a:spcBef>
                <a:spcPct val="0"/>
              </a:spcBef>
              <a:buFontTx/>
              <a:buNone/>
              <a:defRPr/>
            </a:pPr>
            <a:r>
              <a:rPr lang="el-GR" altLang="fr-FR" sz="1400" dirty="0">
                <a:solidFill>
                  <a:schemeClr val="accent1"/>
                </a:solidFill>
                <a:latin typeface="Arial" panose="020B0604020202020204" pitchFamily="34" charset="0"/>
                <a:cs typeface="Arial" panose="020B0604020202020204" pitchFamily="34" charset="0"/>
              </a:rPr>
              <a:t>Οι ετικέτες διακρίνονται σε τρείς κύριες κατηγορίες</a:t>
            </a:r>
            <a:r>
              <a:rPr lang="fr-FR" altLang="fr-FR" sz="1400" dirty="0">
                <a:solidFill>
                  <a:schemeClr val="accent1"/>
                </a:solidFill>
                <a:latin typeface="Arial" panose="020B0604020202020204" pitchFamily="34" charset="0"/>
                <a:cs typeface="Arial" panose="020B0604020202020204" pitchFamily="34" charset="0"/>
              </a:rPr>
              <a:t>: </a:t>
            </a:r>
          </a:p>
          <a:p>
            <a:pPr marL="171450" defTabSz="914400">
              <a:lnSpc>
                <a:spcPct val="100000"/>
              </a:lnSpc>
              <a:spcBef>
                <a:spcPct val="0"/>
              </a:spcBef>
              <a:buFont typeface="Wingdings" panose="05000000000000000000" pitchFamily="2" charset="2"/>
              <a:buChar char="Ø"/>
              <a:defRPr/>
            </a:pPr>
            <a:r>
              <a:rPr lang="fr-FR" altLang="fr-FR" sz="1400" dirty="0">
                <a:solidFill>
                  <a:schemeClr val="accent1"/>
                </a:solidFill>
                <a:latin typeface="Arial" panose="020B0604020202020204" pitchFamily="34" charset="0"/>
                <a:cs typeface="Arial" panose="020B0604020202020204" pitchFamily="34" charset="0"/>
              </a:rPr>
              <a:t> </a:t>
            </a:r>
            <a:r>
              <a:rPr lang="el-GR" altLang="fr-FR" sz="1400" b="1" dirty="0">
                <a:solidFill>
                  <a:schemeClr val="accent1"/>
                </a:solidFill>
                <a:latin typeface="Arial" panose="020B0604020202020204" pitchFamily="34" charset="0"/>
                <a:cs typeface="Arial" panose="020B0604020202020204" pitchFamily="34" charset="0"/>
              </a:rPr>
              <a:t>Ταυτότητα τροφίμου </a:t>
            </a:r>
            <a:r>
              <a:rPr lang="fr-FR" altLang="fr-FR" sz="1400" dirty="0">
                <a:solidFill>
                  <a:schemeClr val="accent1"/>
                </a:solidFill>
                <a:latin typeface="Arial" panose="020B0604020202020204" pitchFamily="34" charset="0"/>
                <a:cs typeface="Arial" panose="020B0604020202020204" pitchFamily="34" charset="0"/>
              </a:rPr>
              <a:t>(</a:t>
            </a:r>
            <a:r>
              <a:rPr lang="el-GR" altLang="fr-FR" sz="1400" dirty="0">
                <a:solidFill>
                  <a:schemeClr val="accent1"/>
                </a:solidFill>
                <a:latin typeface="Arial" panose="020B0604020202020204" pitchFamily="34" charset="0"/>
                <a:cs typeface="Arial" panose="020B0604020202020204" pitchFamily="34" charset="0"/>
              </a:rPr>
              <a:t>ονομασία</a:t>
            </a:r>
            <a:r>
              <a:rPr lang="fr-FR" altLang="fr-FR" sz="1400" dirty="0">
                <a:solidFill>
                  <a:schemeClr val="accent1"/>
                </a:solidFill>
                <a:latin typeface="Arial" panose="020B0604020202020204" pitchFamily="34" charset="0"/>
                <a:cs typeface="Arial" panose="020B0604020202020204" pitchFamily="34" charset="0"/>
              </a:rPr>
              <a:t>, </a:t>
            </a:r>
            <a:r>
              <a:rPr lang="el-GR" altLang="fr-FR" sz="1400" dirty="0">
                <a:solidFill>
                  <a:schemeClr val="accent1"/>
                </a:solidFill>
                <a:latin typeface="Arial" panose="020B0604020202020204" pitchFamily="34" charset="0"/>
                <a:cs typeface="Arial" panose="020B0604020202020204" pitchFamily="34" charset="0"/>
              </a:rPr>
              <a:t>περιγραφή</a:t>
            </a:r>
            <a:r>
              <a:rPr lang="fr-FR" altLang="fr-FR" sz="1400" dirty="0">
                <a:solidFill>
                  <a:schemeClr val="accent1"/>
                </a:solidFill>
                <a:latin typeface="Arial" panose="020B0604020202020204" pitchFamily="34" charset="0"/>
                <a:cs typeface="Arial" panose="020B0604020202020204" pitchFamily="34" charset="0"/>
              </a:rPr>
              <a:t>, </a:t>
            </a:r>
            <a:r>
              <a:rPr lang="el-GR" altLang="fr-FR" sz="1400" dirty="0">
                <a:solidFill>
                  <a:schemeClr val="accent1"/>
                </a:solidFill>
                <a:latin typeface="Arial" panose="020B0604020202020204" pitchFamily="34" charset="0"/>
                <a:cs typeface="Arial" panose="020B0604020202020204" pitchFamily="34" charset="0"/>
              </a:rPr>
              <a:t>προέλευση, </a:t>
            </a:r>
            <a:r>
              <a:rPr lang="el-GR" altLang="fr-FR" sz="1400" dirty="0" err="1">
                <a:solidFill>
                  <a:schemeClr val="accent1"/>
                </a:solidFill>
                <a:latin typeface="Arial" panose="020B0604020202020204" pitchFamily="34" charset="0"/>
                <a:cs typeface="Arial" panose="020B0604020202020204" pitchFamily="34" charset="0"/>
              </a:rPr>
              <a:t>κ.λπ</a:t>
            </a:r>
            <a:r>
              <a:rPr lang="fr-FR" altLang="fr-FR" sz="1400" dirty="0">
                <a:solidFill>
                  <a:schemeClr val="accent1"/>
                </a:solidFill>
                <a:latin typeface="Arial" panose="020B0604020202020204" pitchFamily="34" charset="0"/>
                <a:cs typeface="Arial" panose="020B0604020202020204" pitchFamily="34" charset="0"/>
              </a:rPr>
              <a:t>.)</a:t>
            </a:r>
          </a:p>
          <a:p>
            <a:pPr marL="171450" defTabSz="914400">
              <a:lnSpc>
                <a:spcPct val="100000"/>
              </a:lnSpc>
              <a:spcBef>
                <a:spcPct val="0"/>
              </a:spcBef>
              <a:buFont typeface="Wingdings" panose="05000000000000000000" pitchFamily="2" charset="2"/>
              <a:buChar char="Ø"/>
              <a:defRPr/>
            </a:pPr>
            <a:r>
              <a:rPr lang="fr-FR" altLang="fr-FR" sz="1400" dirty="0">
                <a:solidFill>
                  <a:schemeClr val="accent1"/>
                </a:solidFill>
                <a:latin typeface="Arial" panose="020B0604020202020204" pitchFamily="34" charset="0"/>
                <a:cs typeface="Arial" panose="020B0604020202020204" pitchFamily="34" charset="0"/>
              </a:rPr>
              <a:t> </a:t>
            </a:r>
            <a:r>
              <a:rPr lang="el-GR" altLang="fr-FR" sz="1400" b="1" dirty="0">
                <a:solidFill>
                  <a:schemeClr val="accent1"/>
                </a:solidFill>
                <a:latin typeface="Arial" panose="020B0604020202020204" pitchFamily="34" charset="0"/>
                <a:cs typeface="Arial" panose="020B0604020202020204" pitchFamily="34" charset="0"/>
              </a:rPr>
              <a:t>Διατροφικά στοιχεία </a:t>
            </a:r>
            <a:r>
              <a:rPr lang="fr-FR" altLang="fr-FR" sz="1400" dirty="0">
                <a:solidFill>
                  <a:schemeClr val="accent1"/>
                </a:solidFill>
                <a:latin typeface="Arial" panose="020B0604020202020204" pitchFamily="34" charset="0"/>
                <a:cs typeface="Arial" panose="020B0604020202020204" pitchFamily="34" charset="0"/>
              </a:rPr>
              <a:t>(</a:t>
            </a:r>
            <a:r>
              <a:rPr lang="el-GR" altLang="fr-FR" sz="1400" dirty="0">
                <a:solidFill>
                  <a:schemeClr val="accent1"/>
                </a:solidFill>
                <a:latin typeface="Arial" panose="020B0604020202020204" pitchFamily="34" charset="0"/>
                <a:cs typeface="Arial" panose="020B0604020202020204" pitchFamily="34" charset="0"/>
              </a:rPr>
              <a:t>συστατικά</a:t>
            </a:r>
            <a:r>
              <a:rPr lang="fr-FR" altLang="fr-FR" sz="1400" dirty="0">
                <a:solidFill>
                  <a:schemeClr val="accent1"/>
                </a:solidFill>
                <a:latin typeface="Arial" panose="020B0604020202020204" pitchFamily="34" charset="0"/>
                <a:cs typeface="Arial" panose="020B0604020202020204" pitchFamily="34" charset="0"/>
              </a:rPr>
              <a:t>, </a:t>
            </a:r>
            <a:r>
              <a:rPr lang="el-GR" altLang="fr-FR" sz="1400" dirty="0">
                <a:solidFill>
                  <a:schemeClr val="accent1"/>
                </a:solidFill>
                <a:latin typeface="Arial" panose="020B0604020202020204" pitchFamily="34" charset="0"/>
                <a:cs typeface="Arial" panose="020B0604020202020204" pitchFamily="34" charset="0"/>
              </a:rPr>
              <a:t>διατροφική αξία</a:t>
            </a:r>
            <a:r>
              <a:rPr lang="fr-FR" altLang="fr-FR" sz="1400" dirty="0">
                <a:solidFill>
                  <a:schemeClr val="accent1"/>
                </a:solidFill>
                <a:latin typeface="Arial" panose="020B0604020202020204" pitchFamily="34" charset="0"/>
                <a:cs typeface="Arial" panose="020B0604020202020204" pitchFamily="34" charset="0"/>
              </a:rPr>
              <a:t>, </a:t>
            </a:r>
            <a:r>
              <a:rPr lang="el-GR" altLang="fr-FR" sz="1400" dirty="0" err="1">
                <a:solidFill>
                  <a:schemeClr val="accent1"/>
                </a:solidFill>
                <a:latin typeface="Arial" panose="020B0604020202020204" pitchFamily="34" charset="0"/>
                <a:cs typeface="Arial" panose="020B0604020202020204" pitchFamily="34" charset="0"/>
              </a:rPr>
              <a:t>κ.λπ</a:t>
            </a:r>
            <a:r>
              <a:rPr lang="fr-FR" altLang="fr-FR" sz="1400" dirty="0">
                <a:solidFill>
                  <a:schemeClr val="accent1"/>
                </a:solidFill>
                <a:latin typeface="Arial" panose="020B0604020202020204" pitchFamily="34" charset="0"/>
                <a:cs typeface="Arial" panose="020B0604020202020204" pitchFamily="34" charset="0"/>
              </a:rPr>
              <a:t>.)</a:t>
            </a:r>
          </a:p>
          <a:p>
            <a:pPr marL="171450" defTabSz="914400">
              <a:lnSpc>
                <a:spcPct val="100000"/>
              </a:lnSpc>
              <a:spcBef>
                <a:spcPct val="0"/>
              </a:spcBef>
              <a:buFont typeface="Wingdings" panose="05000000000000000000" pitchFamily="2" charset="2"/>
              <a:buChar char="Ø"/>
              <a:defRPr/>
            </a:pPr>
            <a:r>
              <a:rPr lang="fr-FR" altLang="fr-FR" sz="1400" dirty="0">
                <a:solidFill>
                  <a:schemeClr val="accent1"/>
                </a:solidFill>
                <a:latin typeface="Arial" panose="020B0604020202020204" pitchFamily="34" charset="0"/>
                <a:cs typeface="Arial" panose="020B0604020202020204" pitchFamily="34" charset="0"/>
              </a:rPr>
              <a:t> </a:t>
            </a:r>
            <a:r>
              <a:rPr lang="el-GR" altLang="fr-FR" sz="1400" b="1" dirty="0">
                <a:solidFill>
                  <a:schemeClr val="accent1"/>
                </a:solidFill>
                <a:latin typeface="Arial" panose="020B0604020202020204" pitchFamily="34" charset="0"/>
                <a:cs typeface="Arial" panose="020B0604020202020204" pitchFamily="34" charset="0"/>
              </a:rPr>
              <a:t>Υγιεινή και Ασφάλεια </a:t>
            </a:r>
            <a:r>
              <a:rPr lang="fr-FR" altLang="fr-FR" sz="1400" dirty="0">
                <a:solidFill>
                  <a:schemeClr val="accent1"/>
                </a:solidFill>
                <a:latin typeface="Arial" panose="020B0604020202020204" pitchFamily="34" charset="0"/>
                <a:cs typeface="Arial" panose="020B0604020202020204" pitchFamily="34" charset="0"/>
              </a:rPr>
              <a:t>(</a:t>
            </a:r>
            <a:r>
              <a:rPr lang="el-GR" altLang="fr-FR" sz="1400" dirty="0">
                <a:solidFill>
                  <a:schemeClr val="accent1"/>
                </a:solidFill>
                <a:latin typeface="Arial" panose="020B0604020202020204" pitchFamily="34" charset="0"/>
                <a:cs typeface="Arial" panose="020B0604020202020204" pitchFamily="34" charset="0"/>
              </a:rPr>
              <a:t>ελάχιστη ημερομηνία  διατήρησης</a:t>
            </a:r>
            <a:r>
              <a:rPr lang="fr-FR" altLang="fr-FR" sz="1400" dirty="0">
                <a:solidFill>
                  <a:schemeClr val="accent1"/>
                </a:solidFill>
                <a:latin typeface="Arial" panose="020B0604020202020204" pitchFamily="34" charset="0"/>
                <a:cs typeface="Arial" panose="020B0604020202020204" pitchFamily="34" charset="0"/>
              </a:rPr>
              <a:t>, </a:t>
            </a:r>
            <a:r>
              <a:rPr lang="el-GR" altLang="fr-FR" sz="1400" dirty="0">
                <a:solidFill>
                  <a:schemeClr val="accent1"/>
                </a:solidFill>
                <a:latin typeface="Arial" panose="020B0604020202020204" pitchFamily="34" charset="0"/>
                <a:cs typeface="Arial" panose="020B0604020202020204" pitchFamily="34" charset="0"/>
              </a:rPr>
              <a:t>ειδικές συνθήκες αποθήκευσης,</a:t>
            </a:r>
            <a:r>
              <a:rPr lang="fr-FR" altLang="fr-FR" sz="1400" dirty="0">
                <a:solidFill>
                  <a:schemeClr val="accent1"/>
                </a:solidFill>
                <a:latin typeface="Arial" panose="020B0604020202020204" pitchFamily="34" charset="0"/>
                <a:cs typeface="Arial" panose="020B0604020202020204" pitchFamily="34" charset="0"/>
              </a:rPr>
              <a:t> </a:t>
            </a:r>
            <a:r>
              <a:rPr lang="el-GR" altLang="fr-FR" sz="1400" dirty="0">
                <a:solidFill>
                  <a:schemeClr val="accent1"/>
                </a:solidFill>
                <a:latin typeface="Arial" panose="020B0604020202020204" pitchFamily="34" charset="0"/>
                <a:cs typeface="Arial" panose="020B0604020202020204" pitchFamily="34" charset="0"/>
              </a:rPr>
              <a:t>αλλεργιογόνα</a:t>
            </a:r>
            <a:r>
              <a:rPr lang="fr-FR" altLang="fr-FR" sz="1400" dirty="0">
                <a:solidFill>
                  <a:schemeClr val="accent1"/>
                </a:solidFill>
                <a:latin typeface="Arial" panose="020B0604020202020204" pitchFamily="34" charset="0"/>
                <a:cs typeface="Arial" panose="020B0604020202020204" pitchFamily="34" charset="0"/>
              </a:rPr>
              <a:t>, </a:t>
            </a:r>
            <a:r>
              <a:rPr lang="el-GR" altLang="fr-FR" sz="1400" dirty="0" err="1">
                <a:solidFill>
                  <a:schemeClr val="accent1"/>
                </a:solidFill>
                <a:latin typeface="Arial" panose="020B0604020202020204" pitchFamily="34" charset="0"/>
                <a:cs typeface="Arial" panose="020B0604020202020204" pitchFamily="34" charset="0"/>
              </a:rPr>
              <a:t>κ.λπ</a:t>
            </a:r>
            <a:r>
              <a:rPr lang="fr-FR" altLang="fr-FR" sz="1400" dirty="0">
                <a:solidFill>
                  <a:schemeClr val="accent1"/>
                </a:solidFill>
                <a:latin typeface="Arial" panose="020B0604020202020204" pitchFamily="34" charset="0"/>
                <a:cs typeface="Arial" panose="020B0604020202020204" pitchFamily="34" charset="0"/>
              </a:rPr>
              <a:t>.) </a:t>
            </a:r>
            <a:r>
              <a:rPr lang="el-GR" altLang="fr-FR" sz="1400" dirty="0">
                <a:solidFill>
                  <a:schemeClr val="accent1"/>
                </a:solidFill>
                <a:latin typeface="Arial" panose="020B0604020202020204" pitchFamily="34" charset="0"/>
                <a:cs typeface="Arial" panose="020B0604020202020204" pitchFamily="34" charset="0"/>
              </a:rPr>
              <a:t>συμπεριλαμβανομένων</a:t>
            </a:r>
            <a:r>
              <a:rPr lang="fr-FR" altLang="fr-FR" sz="1400" dirty="0">
                <a:solidFill>
                  <a:schemeClr val="accent1"/>
                </a:solidFill>
                <a:latin typeface="Arial" panose="020B0604020202020204" pitchFamily="34" charset="0"/>
                <a:cs typeface="Arial" panose="020B0604020202020204" pitchFamily="34" charset="0"/>
              </a:rPr>
              <a:t>:</a:t>
            </a:r>
          </a:p>
          <a:p>
            <a:pPr marL="542925" lvl="2" indent="-180975" defTabSz="914400">
              <a:lnSpc>
                <a:spcPct val="100000"/>
              </a:lnSpc>
              <a:spcBef>
                <a:spcPct val="0"/>
              </a:spcBef>
              <a:buFont typeface="Courier New" pitchFamily="49" charset="0"/>
              <a:buChar char="o"/>
              <a:defRPr/>
            </a:pPr>
            <a:r>
              <a:rPr lang="fr-FR" altLang="fr-FR" sz="1400" dirty="0">
                <a:solidFill>
                  <a:schemeClr val="accent1"/>
                </a:solidFill>
                <a:latin typeface="Arial" panose="020B0604020202020204" pitchFamily="34" charset="0"/>
                <a:cs typeface="Arial" panose="020B0604020202020204" pitchFamily="34" charset="0"/>
              </a:rPr>
              <a:t>« </a:t>
            </a:r>
            <a:r>
              <a:rPr lang="el-GR" altLang="fr-FR" sz="1400" dirty="0">
                <a:solidFill>
                  <a:schemeClr val="accent1"/>
                </a:solidFill>
                <a:latin typeface="Arial" panose="020B0604020202020204" pitchFamily="34" charset="0"/>
                <a:cs typeface="Arial" panose="020B0604020202020204" pitchFamily="34" charset="0"/>
              </a:rPr>
              <a:t>Ανάλωση μέχρι</a:t>
            </a:r>
            <a:r>
              <a:rPr lang="fr-FR" altLang="fr-FR" sz="1400" dirty="0">
                <a:solidFill>
                  <a:schemeClr val="accent1"/>
                </a:solidFill>
                <a:latin typeface="Arial" panose="020B0604020202020204" pitchFamily="34" charset="0"/>
                <a:cs typeface="Arial" panose="020B0604020202020204" pitchFamily="34" charset="0"/>
              </a:rPr>
              <a:t>»</a:t>
            </a:r>
            <a:r>
              <a:rPr lang="fr-FR" altLang="fr-FR" sz="1400" dirty="0">
                <a:solidFill>
                  <a:schemeClr val="accent1"/>
                </a:solidFill>
                <a:latin typeface="Arial" panose="020B0604020202020204" pitchFamily="34" charset="0"/>
                <a:cs typeface="Arial" panose="020B0604020202020204" pitchFamily="34" charset="0"/>
                <a:sym typeface="Wingdings" pitchFamily="2" charset="2"/>
              </a:rPr>
              <a:t> </a:t>
            </a:r>
            <a:r>
              <a:rPr lang="el-GR" altLang="fr-FR" sz="1400" dirty="0">
                <a:solidFill>
                  <a:schemeClr val="accent1"/>
                </a:solidFill>
                <a:latin typeface="Arial" panose="020B0604020202020204" pitchFamily="34" charset="0"/>
                <a:cs typeface="Arial" panose="020B0604020202020204" pitchFamily="34" charset="0"/>
                <a:sym typeface="Wingdings" pitchFamily="2" charset="2"/>
              </a:rPr>
              <a:t>υποδεικνύει την ημερομηνία μέχρι την οποία το τρόφιμο μπορεί να καταναλωθεί με ασφάλεια χωρίς κινδύνους για την υγεία</a:t>
            </a:r>
            <a:endParaRPr lang="fr-FR" altLang="fr-FR" sz="1400" dirty="0">
              <a:solidFill>
                <a:schemeClr val="accent1"/>
              </a:solidFill>
              <a:latin typeface="Arial" panose="020B0604020202020204" pitchFamily="34" charset="0"/>
              <a:cs typeface="Arial" panose="020B0604020202020204" pitchFamily="34" charset="0"/>
            </a:endParaRPr>
          </a:p>
          <a:p>
            <a:pPr marL="542925" lvl="2" indent="-180975" defTabSz="914400">
              <a:lnSpc>
                <a:spcPct val="100000"/>
              </a:lnSpc>
              <a:spcBef>
                <a:spcPct val="0"/>
              </a:spcBef>
              <a:buFont typeface="Courier New" pitchFamily="49" charset="0"/>
              <a:buChar char="o"/>
              <a:defRPr/>
            </a:pPr>
            <a:r>
              <a:rPr lang="fr-FR" altLang="fr-FR" sz="1400" dirty="0">
                <a:solidFill>
                  <a:schemeClr val="accent1"/>
                </a:solidFill>
                <a:latin typeface="Arial" panose="020B0604020202020204" pitchFamily="34" charset="0"/>
                <a:cs typeface="Arial" panose="020B0604020202020204" pitchFamily="34" charset="0"/>
              </a:rPr>
              <a:t>« </a:t>
            </a:r>
            <a:r>
              <a:rPr lang="el-GR" altLang="fr-FR" sz="1400" dirty="0">
                <a:solidFill>
                  <a:schemeClr val="accent1"/>
                </a:solidFill>
                <a:latin typeface="Arial" panose="020B0604020202020204" pitchFamily="34" charset="0"/>
                <a:cs typeface="Arial" panose="020B0604020202020204" pitchFamily="34" charset="0"/>
              </a:rPr>
              <a:t>Ανάλωση κατά προτίμηση πριν</a:t>
            </a:r>
            <a:r>
              <a:rPr lang="fr-FR" altLang="fr-FR" sz="1400" dirty="0">
                <a:solidFill>
                  <a:schemeClr val="accent1"/>
                </a:solidFill>
                <a:latin typeface="Arial" panose="020B0604020202020204" pitchFamily="34" charset="0"/>
                <a:cs typeface="Arial" panose="020B0604020202020204" pitchFamily="34" charset="0"/>
              </a:rPr>
              <a:t>» </a:t>
            </a:r>
            <a:r>
              <a:rPr lang="el-GR" altLang="fr-FR" sz="1400" dirty="0">
                <a:solidFill>
                  <a:schemeClr val="accent1"/>
                </a:solidFill>
                <a:latin typeface="Arial" panose="020B0604020202020204" pitchFamily="34" charset="0"/>
                <a:cs typeface="Arial" panose="020B0604020202020204" pitchFamily="34" charset="0"/>
              </a:rPr>
              <a:t>υποδεικνύει την ημερομηνία μέχρι την οποία το τρόφιμο διατηρεί την αναμενόμενη ποιότητα (κατανάλωση του τροφίμου μετά από αυτή την ημερομηνία δεν σημαίνει ότι  θα αρρωστήσεις αλλά ότι η γεύση ίσως δεν είναι τόσο καλή) </a:t>
            </a:r>
            <a:endParaRPr lang="fr-FR" altLang="fr-FR" sz="1400" dirty="0">
              <a:solidFill>
                <a:schemeClr val="accent1"/>
              </a:solidFill>
              <a:latin typeface="Arial" panose="020B0604020202020204" pitchFamily="34" charset="0"/>
              <a:cs typeface="Arial" panose="020B0604020202020204" pitchFamily="34" charset="0"/>
            </a:endParaRPr>
          </a:p>
          <a:p>
            <a:pPr marL="542925" lvl="2" indent="-180975" defTabSz="914400">
              <a:lnSpc>
                <a:spcPct val="100000"/>
              </a:lnSpc>
              <a:spcBef>
                <a:spcPct val="0"/>
              </a:spcBef>
              <a:buFont typeface="Courier New" pitchFamily="49" charset="0"/>
              <a:buChar char="o"/>
              <a:defRPr/>
            </a:pPr>
            <a:r>
              <a:rPr lang="fr-FR" altLang="fr-FR" sz="1400" dirty="0">
                <a:solidFill>
                  <a:schemeClr val="accent1"/>
                </a:solidFill>
                <a:latin typeface="Arial" panose="020B0604020202020204" pitchFamily="34" charset="0"/>
                <a:cs typeface="Arial" panose="020B0604020202020204" pitchFamily="34" charset="0"/>
              </a:rPr>
              <a:t>«</a:t>
            </a:r>
            <a:r>
              <a:rPr lang="el-GR" altLang="fr-FR" sz="1400" dirty="0">
                <a:solidFill>
                  <a:schemeClr val="accent1"/>
                </a:solidFill>
                <a:latin typeface="Arial" panose="020B0604020202020204" pitchFamily="34" charset="0"/>
                <a:cs typeface="Arial" panose="020B0604020202020204" pitchFamily="34" charset="0"/>
              </a:rPr>
              <a:t>Διάθεση μέχρι»</a:t>
            </a:r>
            <a:endParaRPr lang="fr-FR" altLang="fr-FR" sz="1400" dirty="0">
              <a:solidFill>
                <a:schemeClr val="accent1"/>
              </a:solidFill>
              <a:latin typeface="Arial" panose="020B0604020202020204" pitchFamily="34" charset="0"/>
              <a:cs typeface="Arial" panose="020B0604020202020204" pitchFamily="34" charset="0"/>
            </a:endParaRPr>
          </a:p>
          <a:p>
            <a:pPr marL="542925" lvl="2" indent="-180975" defTabSz="914400">
              <a:lnSpc>
                <a:spcPct val="100000"/>
              </a:lnSpc>
              <a:spcBef>
                <a:spcPct val="0"/>
              </a:spcBef>
              <a:buFont typeface="Courier New" pitchFamily="49" charset="0"/>
              <a:buChar char="o"/>
              <a:defRPr/>
            </a:pPr>
            <a:r>
              <a:rPr lang="fr-FR" altLang="fr-FR" sz="1400" dirty="0">
                <a:solidFill>
                  <a:schemeClr val="accent1"/>
                </a:solidFill>
                <a:latin typeface="Arial" panose="020B0604020202020204" pitchFamily="34" charset="0"/>
                <a:cs typeface="Arial" panose="020B0604020202020204" pitchFamily="34" charset="0"/>
              </a:rPr>
              <a:t>«</a:t>
            </a:r>
            <a:r>
              <a:rPr lang="el-GR" altLang="fr-FR" sz="1400" dirty="0">
                <a:solidFill>
                  <a:schemeClr val="accent1"/>
                </a:solidFill>
                <a:latin typeface="Arial" panose="020B0604020202020204" pitchFamily="34" charset="0"/>
                <a:cs typeface="Arial" panose="020B0604020202020204" pitchFamily="34" charset="0"/>
              </a:rPr>
              <a:t>Κατανάλωση μέσα σε 3 ημέρες από το άνοιγμα</a:t>
            </a:r>
            <a:r>
              <a:rPr lang="fr-FR" altLang="fr-FR" sz="1400" dirty="0">
                <a:solidFill>
                  <a:schemeClr val="accent1"/>
                </a:solidFill>
                <a:latin typeface="Arial" panose="020B0604020202020204" pitchFamily="34" charset="0"/>
                <a:cs typeface="Arial" panose="020B0604020202020204" pitchFamily="34" charset="0"/>
              </a:rPr>
              <a:t> »</a:t>
            </a:r>
          </a:p>
          <a:p>
            <a:pPr marL="542925" lvl="2" indent="-180975" defTabSz="914400">
              <a:lnSpc>
                <a:spcPct val="100000"/>
              </a:lnSpc>
              <a:spcBef>
                <a:spcPct val="0"/>
              </a:spcBef>
              <a:buFont typeface="Courier New" pitchFamily="49" charset="0"/>
              <a:buChar char="o"/>
              <a:defRPr/>
            </a:pPr>
            <a:r>
              <a:rPr lang="fr-FR" altLang="fr-FR" sz="1400" dirty="0">
                <a:solidFill>
                  <a:schemeClr val="accent1"/>
                </a:solidFill>
                <a:latin typeface="Arial" panose="020B0604020202020204" pitchFamily="34" charset="0"/>
                <a:cs typeface="Arial" panose="020B0604020202020204" pitchFamily="34" charset="0"/>
              </a:rPr>
              <a:t>« </a:t>
            </a:r>
            <a:r>
              <a:rPr lang="el-GR" altLang="fr-FR" sz="1400" dirty="0">
                <a:solidFill>
                  <a:schemeClr val="accent1"/>
                </a:solidFill>
                <a:latin typeface="Arial" panose="020B0604020202020204" pitchFamily="34" charset="0"/>
                <a:cs typeface="Arial" panose="020B0604020202020204" pitchFamily="34" charset="0"/>
              </a:rPr>
              <a:t>Διατήρηση στο ψυγείο μετά το άνοιγμα</a:t>
            </a:r>
            <a:r>
              <a:rPr lang="fr-FR" altLang="fr-FR" sz="1400" dirty="0">
                <a:solidFill>
                  <a:schemeClr val="accent1"/>
                </a:solidFill>
                <a:latin typeface="Arial" panose="020B0604020202020204" pitchFamily="34" charset="0"/>
                <a:cs typeface="Arial" panose="020B0604020202020204" pitchFamily="34" charset="0"/>
              </a:rPr>
              <a:t>»</a:t>
            </a:r>
          </a:p>
          <a:p>
            <a:pPr defTabSz="914400">
              <a:lnSpc>
                <a:spcPct val="100000"/>
              </a:lnSpc>
              <a:spcBef>
                <a:spcPct val="0"/>
              </a:spcBef>
              <a:buFontTx/>
              <a:buNone/>
              <a:defRPr/>
            </a:pPr>
            <a:endParaRPr lang="fr-FR" altLang="fr-FR" sz="1600" b="1" dirty="0">
              <a:solidFill>
                <a:schemeClr val="accent1"/>
              </a:solidFill>
              <a:latin typeface="Arial" panose="020B0604020202020204" pitchFamily="34" charset="0"/>
              <a:cs typeface="Arial" panose="020B0604020202020204" pitchFamily="34" charset="0"/>
            </a:endParaRPr>
          </a:p>
          <a:p>
            <a:pPr defTabSz="914400">
              <a:lnSpc>
                <a:spcPct val="100000"/>
              </a:lnSpc>
              <a:spcBef>
                <a:spcPct val="0"/>
              </a:spcBef>
              <a:buFontTx/>
              <a:buNone/>
              <a:defRPr/>
            </a:pPr>
            <a:r>
              <a:rPr lang="fr-FR" altLang="fr-FR" sz="2400" b="1" dirty="0">
                <a:solidFill>
                  <a:schemeClr val="accent1"/>
                </a:solidFill>
                <a:latin typeface="Arial" panose="020B0604020202020204" pitchFamily="34" charset="0"/>
                <a:cs typeface="Arial" panose="020B0604020202020204" pitchFamily="34" charset="0"/>
              </a:rPr>
              <a:t>	</a:t>
            </a:r>
            <a:endParaRPr lang="fr-FR" altLang="fr-FR" sz="2400" dirty="0">
              <a:solidFill>
                <a:schemeClr val="accent1"/>
              </a:solidFill>
              <a:latin typeface="Arial" panose="020B0604020202020204" pitchFamily="34" charset="0"/>
              <a:cs typeface="Arial" panose="020B0604020202020204" pitchFamily="34" charset="0"/>
            </a:endParaRPr>
          </a:p>
        </p:txBody>
      </p:sp>
      <p:sp>
        <p:nvSpPr>
          <p:cNvPr id="2" name="ZoneTexte 3"/>
          <p:cNvSpPr txBox="1">
            <a:spLocks noGrp="1" noChangeArrowheads="1"/>
          </p:cNvSpPr>
          <p:nvPr>
            <p:ph type="title" idx="4294967295"/>
          </p:nvPr>
        </p:nvSpPr>
        <p:spPr>
          <a:xfrm>
            <a:off x="0" y="0"/>
            <a:ext cx="12276138" cy="584200"/>
          </a:xfrm>
        </p:spPr>
        <p:txBody>
          <a:bodyPr rot="0" spcFirstLastPara="0" vertOverflow="overflow" horzOverflow="overflow" lIns="91440" tIns="45720" rIns="91440" bIns="45720" spcCol="0" rtlCol="0" fromWordArt="0" forceAA="0">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lnSpc>
                <a:spcPct val="100000"/>
              </a:lnSpc>
              <a:defRPr/>
            </a:pPr>
            <a:r>
              <a:rPr lang="el-GR" altLang="fr-FR" sz="3200" dirty="0">
                <a:solidFill>
                  <a:srgbClr val="00707C"/>
                </a:solidFill>
                <a:latin typeface="Arial" panose="020B0604020202020204" pitchFamily="34" charset="0"/>
                <a:ea typeface="+mn-ea"/>
                <a:cs typeface="Arial" panose="020B0604020202020204" pitchFamily="34" charset="0"/>
              </a:rPr>
              <a:t>Ετικέτες τροφίμων</a:t>
            </a:r>
            <a:endParaRPr lang="fr-FR" altLang="fr-FR" sz="2800" dirty="0">
              <a:solidFill>
                <a:srgbClr val="00707C"/>
              </a:solidFill>
              <a:latin typeface="Arial" panose="020B0604020202020204"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e 17" descr="Navigation tool"/>
          <p:cNvGrpSpPr>
            <a:grpSpLocks/>
          </p:cNvGrpSpPr>
          <p:nvPr/>
        </p:nvGrpSpPr>
        <p:grpSpPr bwMode="auto">
          <a:xfrm>
            <a:off x="-41275" y="6135688"/>
            <a:ext cx="12276138" cy="768350"/>
            <a:chOff x="-41565" y="6016088"/>
            <a:chExt cx="12276859" cy="888671"/>
          </a:xfrm>
        </p:grpSpPr>
        <p:sp>
          <p:nvSpPr>
            <p:cNvPr id="34835"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defTabSz="914400" eaLnBrk="1" hangingPunct="1"/>
              <a:r>
                <a:rPr lang="fr-FR" altLang="fr-FR" sz="1200">
                  <a:solidFill>
                    <a:srgbClr val="FFFFFF"/>
                  </a:solidFill>
                </a:rPr>
                <a:t>Close</a:t>
              </a:r>
            </a:p>
          </p:txBody>
        </p:sp>
        <p:sp>
          <p:nvSpPr>
            <p:cNvPr id="34836"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defTabSz="914400" eaLnBrk="1" hangingPunct="1"/>
              <a:r>
                <a:rPr lang="fr-FR" altLang="fr-FR" sz="1200">
                  <a:solidFill>
                    <a:srgbClr val="FFFFFF"/>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fr-FR" sz="1800">
                <a:solidFill>
                  <a:srgbClr val="FFFFFF"/>
                </a:solidFill>
              </a:endParaRPr>
            </a:p>
          </p:txBody>
        </p:sp>
        <p:sp>
          <p:nvSpPr>
            <p:cNvPr id="22" name="Bouton d’action : vide 21">
              <a:hlinkClick r:id="rId3" action="ppaction://hlinksldjump" highlightClick="1"/>
            </p:cNvPr>
            <p:cNvSpPr/>
            <p:nvPr/>
          </p:nvSpPr>
          <p:spPr>
            <a:xfrm>
              <a:off x="5713461" y="6153795"/>
              <a:ext cx="306405" cy="27174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914400" eaLnBrk="1" fontAlgn="auto" hangingPunct="1">
                <a:spcBef>
                  <a:spcPts val="0"/>
                </a:spcBef>
                <a:spcAft>
                  <a:spcPts val="0"/>
                </a:spcAft>
                <a:defRPr/>
              </a:pPr>
              <a:r>
                <a:rPr lang="fr-FR" sz="1800" dirty="0">
                  <a:solidFill>
                    <a:prstClr val="black"/>
                  </a:solidFill>
                </a:rPr>
                <a:t>X</a:t>
              </a:r>
            </a:p>
          </p:txBody>
        </p:sp>
        <p:sp>
          <p:nvSpPr>
            <p:cNvPr id="34839" name="ZoneTexte 22"/>
            <p:cNvSpPr txBox="1">
              <a:spLocks noChangeArrowheads="1"/>
            </p:cNvSpPr>
            <p:nvPr/>
          </p:nvSpPr>
          <p:spPr bwMode="auto">
            <a:xfrm>
              <a:off x="6019759" y="6155069"/>
              <a:ext cx="1745060" cy="358791"/>
            </a:xfrm>
            <a:prstGeom prst="rect">
              <a:avLst/>
            </a:prstGeom>
            <a:noFill/>
            <a:ln w="9525">
              <a:noFill/>
              <a:miter lim="800000"/>
              <a:headEnd/>
              <a:tailEnd/>
            </a:ln>
          </p:spPr>
          <p:txBody>
            <a:bodyPr wrap="square">
              <a:spAutoFit/>
            </a:bodyPr>
            <a:lstStyle/>
            <a:p>
              <a:pPr eaLnBrk="1" hangingPunct="1">
                <a:lnSpc>
                  <a:spcPct val="118000"/>
                </a:lnSpc>
                <a:spcBef>
                  <a:spcPts val="300"/>
                </a:spcBef>
                <a:buFont typeface="Arial" charset="0"/>
                <a:buNone/>
              </a:pPr>
              <a:r>
                <a:rPr lang="el-GR" altLang="fr-FR" sz="1200" dirty="0">
                  <a:solidFill>
                    <a:schemeClr val="bg1"/>
                  </a:solidFill>
                  <a:latin typeface="Arial" charset="0"/>
                </a:rPr>
                <a:t>Πίσω στο κύριο Μενού</a:t>
              </a:r>
              <a:endParaRPr lang="fr-FR" altLang="fr-FR" sz="1200" dirty="0">
                <a:solidFill>
                  <a:schemeClr val="bg1"/>
                </a:solidFill>
                <a:latin typeface="Arial" charset="0"/>
              </a:endParaRPr>
            </a:p>
          </p:txBody>
        </p:sp>
        <p:pic>
          <p:nvPicPr>
            <p:cNvPr id="34840" name="Image 25"/>
            <p:cNvPicPr>
              <a:picLocks noChangeAspect="1" noChangeArrowheads="1"/>
            </p:cNvPicPr>
            <p:nvPr/>
          </p:nvPicPr>
          <p:blipFill>
            <a:blip r:embed="rId4" cstate="print"/>
            <a:srcRect/>
            <a:stretch>
              <a:fillRect/>
            </a:stretch>
          </p:blipFill>
          <p:spPr bwMode="auto">
            <a:xfrm>
              <a:off x="45516" y="6063782"/>
              <a:ext cx="1890517" cy="413583"/>
            </a:xfrm>
            <a:prstGeom prst="rect">
              <a:avLst/>
            </a:prstGeom>
            <a:noFill/>
            <a:ln w="9525">
              <a:noFill/>
              <a:miter lim="800000"/>
              <a:headEnd/>
              <a:tailEnd/>
            </a:ln>
          </p:spPr>
        </p:pic>
      </p:grpSp>
      <p:sp>
        <p:nvSpPr>
          <p:cNvPr id="38" name="ZoneTexte 37"/>
          <p:cNvSpPr txBox="1"/>
          <p:nvPr/>
        </p:nvSpPr>
        <p:spPr>
          <a:xfrm>
            <a:off x="25400" y="5162550"/>
            <a:ext cx="3157538" cy="1015663"/>
          </a:xfrm>
          <a:prstGeom prst="rect">
            <a:avLst/>
          </a:prstGeom>
          <a:noFill/>
        </p:spPr>
        <p:txBody>
          <a:bodyPr>
            <a:spAutoFit/>
          </a:bodyPr>
          <a:lstStyle/>
          <a:p>
            <a:pPr marL="171450" indent="-171450" defTabSz="914400" eaLnBrk="1" hangingPunct="1">
              <a:buFont typeface="Wingdings" panose="05000000000000000000" pitchFamily="2" charset="2"/>
              <a:buChar char="Ø"/>
              <a:defRPr/>
            </a:pPr>
            <a:r>
              <a:rPr lang="el-GR" sz="1200" dirty="0">
                <a:solidFill>
                  <a:schemeClr val="accent4">
                    <a:lumMod val="25000"/>
                  </a:schemeClr>
                </a:solidFill>
                <a:latin typeface="Arial" panose="020B0604020202020204" pitchFamily="34" charset="0"/>
                <a:cs typeface="Arial" panose="020B0604020202020204" pitchFamily="34" charset="0"/>
              </a:rPr>
              <a:t>Χρησιμοποιείτε θερμόμετρο μαγειρικής</a:t>
            </a:r>
            <a:endParaRPr lang="en-US" sz="1200" dirty="0">
              <a:solidFill>
                <a:schemeClr val="accent4">
                  <a:lumMod val="25000"/>
                </a:schemeClr>
              </a:solidFill>
              <a:latin typeface="Arial" panose="020B0604020202020204" pitchFamily="34" charset="0"/>
              <a:cs typeface="Arial" panose="020B0604020202020204" pitchFamily="34" charset="0"/>
            </a:endParaRPr>
          </a:p>
          <a:p>
            <a:pPr defTabSz="914400" eaLnBrk="1" hangingPunct="1">
              <a:defRPr/>
            </a:pPr>
            <a:r>
              <a:rPr lang="en-US" sz="1200" dirty="0">
                <a:solidFill>
                  <a:schemeClr val="accent4">
                    <a:lumMod val="25000"/>
                  </a:schemeClr>
                </a:solidFill>
                <a:latin typeface="Arial" panose="020B0604020202020204" pitchFamily="34" charset="0"/>
                <a:cs typeface="Arial" panose="020B0604020202020204" pitchFamily="34" charset="0"/>
              </a:rPr>
              <a:t>   (75°C </a:t>
            </a:r>
            <a:r>
              <a:rPr lang="el-GR" sz="1200" dirty="0">
                <a:solidFill>
                  <a:schemeClr val="accent4">
                    <a:lumMod val="25000"/>
                  </a:schemeClr>
                </a:solidFill>
                <a:latin typeface="Arial" panose="020B0604020202020204" pitchFamily="34" charset="0"/>
                <a:cs typeface="Arial" panose="020B0604020202020204" pitchFamily="34" charset="0"/>
              </a:rPr>
              <a:t>για πουλερικά/χοιρινό/μπιφτέκια</a:t>
            </a:r>
            <a:r>
              <a:rPr lang="en-US" sz="1200" dirty="0">
                <a:solidFill>
                  <a:schemeClr val="accent4">
                    <a:lumMod val="25000"/>
                  </a:schemeClr>
                </a:solidFill>
                <a:latin typeface="Arial" panose="020B0604020202020204" pitchFamily="34" charset="0"/>
                <a:cs typeface="Arial" panose="020B0604020202020204" pitchFamily="34" charset="0"/>
              </a:rPr>
              <a:t>  </a:t>
            </a:r>
          </a:p>
          <a:p>
            <a:pPr defTabSz="914400" eaLnBrk="1" hangingPunct="1">
              <a:defRPr/>
            </a:pPr>
            <a:r>
              <a:rPr lang="en-US" sz="1200" dirty="0">
                <a:solidFill>
                  <a:schemeClr val="accent4">
                    <a:lumMod val="25000"/>
                  </a:schemeClr>
                </a:solidFill>
                <a:latin typeface="Arial" panose="020B0604020202020204" pitchFamily="34" charset="0"/>
                <a:cs typeface="Arial" panose="020B0604020202020204" pitchFamily="34" charset="0"/>
              </a:rPr>
              <a:t>    65°C </a:t>
            </a:r>
            <a:r>
              <a:rPr lang="el-GR" sz="1200" dirty="0">
                <a:solidFill>
                  <a:schemeClr val="accent4">
                    <a:lumMod val="25000"/>
                  </a:schemeClr>
                </a:solidFill>
                <a:latin typeface="Arial" panose="020B0604020202020204" pitchFamily="34" charset="0"/>
                <a:cs typeface="Arial" panose="020B0604020202020204" pitchFamily="34" charset="0"/>
              </a:rPr>
              <a:t>για κόκκινο κρέας</a:t>
            </a:r>
            <a:r>
              <a:rPr lang="en-US" sz="1200" dirty="0">
                <a:solidFill>
                  <a:schemeClr val="accent4">
                    <a:lumMod val="25000"/>
                  </a:schemeClr>
                </a:solidFill>
                <a:latin typeface="Arial" panose="020B0604020202020204" pitchFamily="34" charset="0"/>
                <a:cs typeface="Arial" panose="020B0604020202020204" pitchFamily="34" charset="0"/>
              </a:rPr>
              <a:t>)</a:t>
            </a:r>
          </a:p>
          <a:p>
            <a:pPr marL="171450" indent="-171450" defTabSz="914400" eaLnBrk="1" hangingPunct="1">
              <a:buFont typeface="Wingdings" panose="05000000000000000000" pitchFamily="2" charset="2"/>
              <a:buChar char="Ø"/>
              <a:defRPr/>
            </a:pPr>
            <a:r>
              <a:rPr lang="el-GR" sz="1200" dirty="0">
                <a:solidFill>
                  <a:schemeClr val="accent4">
                    <a:lumMod val="25000"/>
                  </a:schemeClr>
                </a:solidFill>
                <a:latin typeface="Arial" panose="020B0604020202020204" pitchFamily="34" charset="0"/>
                <a:cs typeface="Arial" panose="020B0604020202020204" pitchFamily="34" charset="0"/>
              </a:rPr>
              <a:t>Το εσωτερικό του κρέατος δεν πρέπει να είναι ροζ ή γυαλιστερό</a:t>
            </a:r>
            <a:endParaRPr lang="fr-FR" sz="1200" dirty="0">
              <a:solidFill>
                <a:schemeClr val="accent4">
                  <a:lumMod val="25000"/>
                </a:schemeClr>
              </a:solidFill>
              <a:latin typeface="Arial" panose="020B0604020202020204" pitchFamily="34" charset="0"/>
              <a:cs typeface="Arial" panose="020B0604020202020204" pitchFamily="34" charset="0"/>
            </a:endParaRPr>
          </a:p>
        </p:txBody>
      </p:sp>
      <p:pic>
        <p:nvPicPr>
          <p:cNvPr id="34820" name="Picture 8" descr="Cooking thermometer"/>
          <p:cNvPicPr>
            <a:picLocks noChangeAspect="1" noChangeArrowheads="1"/>
          </p:cNvPicPr>
          <p:nvPr/>
        </p:nvPicPr>
        <p:blipFill>
          <a:blip r:embed="rId5" cstate="print"/>
          <a:srcRect/>
          <a:stretch>
            <a:fillRect/>
          </a:stretch>
        </p:blipFill>
        <p:spPr bwMode="auto">
          <a:xfrm>
            <a:off x="1252538" y="4438650"/>
            <a:ext cx="684212" cy="685800"/>
          </a:xfrm>
          <a:prstGeom prst="rect">
            <a:avLst/>
          </a:prstGeom>
          <a:noFill/>
          <a:ln w="9525">
            <a:noFill/>
            <a:miter lim="800000"/>
            <a:headEnd/>
            <a:tailEnd/>
          </a:ln>
        </p:spPr>
      </p:pic>
      <p:sp>
        <p:nvSpPr>
          <p:cNvPr id="39" name="ZoneTexte 38"/>
          <p:cNvSpPr txBox="1"/>
          <p:nvPr/>
        </p:nvSpPr>
        <p:spPr>
          <a:xfrm>
            <a:off x="3240088" y="5680075"/>
            <a:ext cx="3465512" cy="461665"/>
          </a:xfrm>
          <a:prstGeom prst="rect">
            <a:avLst/>
          </a:prstGeom>
          <a:noFill/>
        </p:spPr>
        <p:txBody>
          <a:bodyPr wrap="square">
            <a:spAutoFit/>
          </a:bodyPr>
          <a:lstStyle/>
          <a:p>
            <a:pPr marL="171450" indent="-171450" defTabSz="914400" eaLnBrk="1" hangingPunct="1">
              <a:buFont typeface="Wingdings" panose="05000000000000000000" pitchFamily="2" charset="2"/>
              <a:buChar char="Ø"/>
              <a:defRPr/>
            </a:pPr>
            <a:r>
              <a:rPr lang="el-GR" sz="1200" dirty="0">
                <a:solidFill>
                  <a:schemeClr val="accent4">
                    <a:lumMod val="25000"/>
                  </a:schemeClr>
                </a:solidFill>
                <a:latin typeface="Arial" panose="020B0604020202020204" pitchFamily="34" charset="0"/>
                <a:cs typeface="Arial" panose="020B0604020202020204" pitchFamily="34" charset="0"/>
              </a:rPr>
              <a:t>Να είστε προσεκτικοί στην χρήση ψησταριάς</a:t>
            </a:r>
            <a:endParaRPr lang="en-US" sz="1200" dirty="0">
              <a:solidFill>
                <a:schemeClr val="accent4">
                  <a:lumMod val="25000"/>
                </a:schemeClr>
              </a:solidFill>
              <a:latin typeface="Arial" panose="020B0604020202020204" pitchFamily="34" charset="0"/>
              <a:cs typeface="Arial" panose="020B0604020202020204" pitchFamily="34" charset="0"/>
            </a:endParaRPr>
          </a:p>
          <a:p>
            <a:pPr marL="171450" indent="-171450" defTabSz="914400" eaLnBrk="1" hangingPunct="1">
              <a:buFont typeface="Wingdings" panose="05000000000000000000" pitchFamily="2" charset="2"/>
              <a:buChar char="Ø"/>
              <a:defRPr/>
            </a:pPr>
            <a:r>
              <a:rPr lang="el-GR" sz="1200" dirty="0">
                <a:solidFill>
                  <a:schemeClr val="accent4">
                    <a:lumMod val="25000"/>
                  </a:schemeClr>
                </a:solidFill>
                <a:latin typeface="Arial" panose="020B0604020202020204" pitchFamily="34" charset="0"/>
                <a:cs typeface="Arial" panose="020B0604020202020204" pitchFamily="34" charset="0"/>
              </a:rPr>
              <a:t>Χρησιμοποιείτε σκεύος με κάλυμμα</a:t>
            </a:r>
            <a:endParaRPr lang="fr-FR" sz="1200" dirty="0">
              <a:solidFill>
                <a:schemeClr val="accent4">
                  <a:lumMod val="25000"/>
                </a:schemeClr>
              </a:solidFill>
              <a:latin typeface="Arial" panose="020B0604020202020204" pitchFamily="34" charset="0"/>
              <a:cs typeface="Arial" panose="020B0604020202020204" pitchFamily="34" charset="0"/>
            </a:endParaRPr>
          </a:p>
        </p:txBody>
      </p:sp>
      <p:pic>
        <p:nvPicPr>
          <p:cNvPr id="34822" name="Picture 7" descr="Covered container"/>
          <p:cNvPicPr>
            <a:picLocks noChangeAspect="1" noChangeArrowheads="1"/>
          </p:cNvPicPr>
          <p:nvPr/>
        </p:nvPicPr>
        <p:blipFill>
          <a:blip r:embed="rId6" cstate="print"/>
          <a:srcRect/>
          <a:stretch>
            <a:fillRect/>
          </a:stretch>
        </p:blipFill>
        <p:spPr bwMode="auto">
          <a:xfrm>
            <a:off x="4308475" y="4940300"/>
            <a:ext cx="576263" cy="687388"/>
          </a:xfrm>
          <a:prstGeom prst="rect">
            <a:avLst/>
          </a:prstGeom>
          <a:noFill/>
          <a:ln w="9525">
            <a:noFill/>
            <a:miter lim="800000"/>
            <a:headEnd/>
            <a:tailEnd/>
          </a:ln>
        </p:spPr>
      </p:pic>
      <p:sp>
        <p:nvSpPr>
          <p:cNvPr id="13323" name="ZoneTexte 39"/>
          <p:cNvSpPr txBox="1">
            <a:spLocks noChangeArrowheads="1"/>
          </p:cNvSpPr>
          <p:nvPr/>
        </p:nvSpPr>
        <p:spPr bwMode="auto">
          <a:xfrm>
            <a:off x="7553325" y="5246688"/>
            <a:ext cx="2157413" cy="830997"/>
          </a:xfrm>
          <a:prstGeom prst="rect">
            <a:avLst/>
          </a:prstGeom>
          <a:noFill/>
          <a:ln>
            <a:noFill/>
          </a:ln>
        </p:spPr>
        <p:txBody>
          <a:bodyPr wrap="square">
            <a:spAutoFit/>
          </a:bodyPr>
          <a:lstStyle>
            <a:lvl1pPr marL="171450" indent="-171450">
              <a:defRPr sz="900">
                <a:solidFill>
                  <a:schemeClr val="tx1"/>
                </a:solidFill>
                <a:latin typeface="Microsoft Sans Serif" pitchFamily="34" charset="0"/>
              </a:defRPr>
            </a:lvl1pPr>
            <a:lvl2pPr>
              <a:defRPr sz="900">
                <a:solidFill>
                  <a:schemeClr val="tx1"/>
                </a:solidFill>
                <a:latin typeface="Microsoft Sans Serif" pitchFamily="34" charset="0"/>
              </a:defRPr>
            </a:lvl2pPr>
            <a:lvl3pPr>
              <a:defRPr sz="900">
                <a:solidFill>
                  <a:schemeClr val="tx1"/>
                </a:solidFill>
                <a:latin typeface="Microsoft Sans Serif" pitchFamily="34" charset="0"/>
              </a:defRPr>
            </a:lvl3pPr>
            <a:lvl4pPr>
              <a:defRPr sz="900">
                <a:solidFill>
                  <a:schemeClr val="tx1"/>
                </a:solidFill>
                <a:latin typeface="Microsoft Sans Serif" pitchFamily="34" charset="0"/>
              </a:defRPr>
            </a:lvl4pPr>
            <a:lvl5pPr>
              <a:defRPr sz="900">
                <a:solidFill>
                  <a:schemeClr val="tx1"/>
                </a:solidFill>
                <a:latin typeface="Microsoft Sans Serif" pitchFamily="34" charset="0"/>
              </a:defRPr>
            </a:lvl5pPr>
            <a:lvl6pPr marL="1371600" indent="914400" eaLnBrk="0" fontAlgn="base" hangingPunct="0">
              <a:spcBef>
                <a:spcPct val="0"/>
              </a:spcBef>
              <a:spcAft>
                <a:spcPct val="0"/>
              </a:spcAft>
              <a:defRPr sz="900">
                <a:solidFill>
                  <a:schemeClr val="tx1"/>
                </a:solidFill>
                <a:latin typeface="Microsoft Sans Serif" pitchFamily="34" charset="0"/>
              </a:defRPr>
            </a:lvl6pPr>
            <a:lvl7pPr marL="1828800" indent="914400" eaLnBrk="0" fontAlgn="base" hangingPunct="0">
              <a:spcBef>
                <a:spcPct val="0"/>
              </a:spcBef>
              <a:spcAft>
                <a:spcPct val="0"/>
              </a:spcAft>
              <a:defRPr sz="900">
                <a:solidFill>
                  <a:schemeClr val="tx1"/>
                </a:solidFill>
                <a:latin typeface="Microsoft Sans Serif" pitchFamily="34" charset="0"/>
              </a:defRPr>
            </a:lvl7pPr>
            <a:lvl8pPr marL="2286000" indent="914400" eaLnBrk="0" fontAlgn="base" hangingPunct="0">
              <a:spcBef>
                <a:spcPct val="0"/>
              </a:spcBef>
              <a:spcAft>
                <a:spcPct val="0"/>
              </a:spcAft>
              <a:defRPr sz="900">
                <a:solidFill>
                  <a:schemeClr val="tx1"/>
                </a:solidFill>
                <a:latin typeface="Microsoft Sans Serif" pitchFamily="34" charset="0"/>
              </a:defRPr>
            </a:lvl8pPr>
            <a:lvl9pPr marL="2743200" indent="914400" eaLnBrk="0" fontAlgn="base" hangingPunct="0">
              <a:spcBef>
                <a:spcPct val="0"/>
              </a:spcBef>
              <a:spcAft>
                <a:spcPct val="0"/>
              </a:spcAft>
              <a:defRPr sz="900">
                <a:solidFill>
                  <a:schemeClr val="tx1"/>
                </a:solidFill>
                <a:latin typeface="Microsoft Sans Serif" pitchFamily="34" charset="0"/>
              </a:defRPr>
            </a:lvl9pPr>
          </a:lstStyle>
          <a:p>
            <a:pPr defTabSz="914400" eaLnBrk="1" hangingPunct="1">
              <a:buFont typeface="Wingdings" pitchFamily="2" charset="2"/>
              <a:buChar char="Ø"/>
              <a:defRPr/>
            </a:pPr>
            <a:r>
              <a:rPr lang="el-GR" altLang="fr-FR" sz="1200" b="1" dirty="0">
                <a:solidFill>
                  <a:schemeClr val="accent3">
                    <a:lumMod val="75000"/>
                  </a:schemeClr>
                </a:solidFill>
                <a:latin typeface="Arial" charset="0"/>
              </a:rPr>
              <a:t>Μην </a:t>
            </a:r>
            <a:r>
              <a:rPr lang="el-GR" altLang="fr-FR" sz="1200" dirty="0">
                <a:solidFill>
                  <a:schemeClr val="accent3">
                    <a:lumMod val="75000"/>
                  </a:schemeClr>
                </a:solidFill>
                <a:latin typeface="Arial" charset="0"/>
              </a:rPr>
              <a:t>καταψύχετε ξανά</a:t>
            </a:r>
            <a:endParaRPr lang="en-US" altLang="fr-FR" sz="1200" dirty="0">
              <a:solidFill>
                <a:schemeClr val="accent3">
                  <a:lumMod val="75000"/>
                </a:schemeClr>
              </a:solidFill>
              <a:latin typeface="Arial" charset="0"/>
            </a:endParaRPr>
          </a:p>
          <a:p>
            <a:pPr defTabSz="914400" eaLnBrk="1" hangingPunct="1">
              <a:buFont typeface="Wingdings" pitchFamily="2" charset="2"/>
              <a:buChar char="Ø"/>
              <a:defRPr/>
            </a:pPr>
            <a:r>
              <a:rPr lang="el-GR" altLang="fr-FR" sz="1200" dirty="0">
                <a:solidFill>
                  <a:schemeClr val="accent3">
                    <a:lumMod val="75000"/>
                  </a:schemeClr>
                </a:solidFill>
                <a:latin typeface="Arial" charset="0"/>
              </a:rPr>
              <a:t>Αποψύχετε στο ψυγείο, σε φούρνο μικροκυμάτων ή σε ζεστό νερό</a:t>
            </a:r>
            <a:endParaRPr lang="fr-FR" altLang="fr-FR" sz="1200" dirty="0">
              <a:solidFill>
                <a:schemeClr val="accent3">
                  <a:lumMod val="75000"/>
                </a:schemeClr>
              </a:solidFill>
              <a:latin typeface="Arial" charset="0"/>
            </a:endParaRPr>
          </a:p>
        </p:txBody>
      </p:sp>
      <p:pic>
        <p:nvPicPr>
          <p:cNvPr id="34824" name="Picture 6" descr="Frozen food"/>
          <p:cNvPicPr>
            <a:picLocks noChangeAspect="1" noChangeArrowheads="1"/>
          </p:cNvPicPr>
          <p:nvPr/>
        </p:nvPicPr>
        <p:blipFill>
          <a:blip r:embed="rId7" cstate="print"/>
          <a:srcRect/>
          <a:stretch>
            <a:fillRect/>
          </a:stretch>
        </p:blipFill>
        <p:spPr bwMode="auto">
          <a:xfrm>
            <a:off x="6480175" y="5118100"/>
            <a:ext cx="600075" cy="596900"/>
          </a:xfrm>
          <a:prstGeom prst="rect">
            <a:avLst/>
          </a:prstGeom>
          <a:noFill/>
          <a:ln w="9525">
            <a:noFill/>
            <a:miter lim="800000"/>
            <a:headEnd/>
            <a:tailEnd/>
          </a:ln>
        </p:spPr>
      </p:pic>
      <p:sp>
        <p:nvSpPr>
          <p:cNvPr id="13324" name="ZoneTexte 40"/>
          <p:cNvSpPr txBox="1">
            <a:spLocks noChangeArrowheads="1"/>
          </p:cNvSpPr>
          <p:nvPr/>
        </p:nvSpPr>
        <p:spPr bwMode="auto">
          <a:xfrm>
            <a:off x="9934575" y="3970338"/>
            <a:ext cx="2257425" cy="2308324"/>
          </a:xfrm>
          <a:prstGeom prst="rect">
            <a:avLst/>
          </a:prstGeom>
          <a:noFill/>
          <a:ln>
            <a:noFill/>
          </a:ln>
        </p:spPr>
        <p:txBody>
          <a:bodyPr>
            <a:spAutoFit/>
          </a:bodyPr>
          <a:lstStyle>
            <a:lvl1pPr marL="171450" indent="-171450">
              <a:defRPr sz="900">
                <a:solidFill>
                  <a:schemeClr val="tx1"/>
                </a:solidFill>
                <a:latin typeface="Microsoft Sans Serif" pitchFamily="34" charset="0"/>
              </a:defRPr>
            </a:lvl1pPr>
            <a:lvl2pPr>
              <a:defRPr sz="900">
                <a:solidFill>
                  <a:schemeClr val="tx1"/>
                </a:solidFill>
                <a:latin typeface="Microsoft Sans Serif" pitchFamily="34" charset="0"/>
              </a:defRPr>
            </a:lvl2pPr>
            <a:lvl3pPr>
              <a:defRPr sz="900">
                <a:solidFill>
                  <a:schemeClr val="tx1"/>
                </a:solidFill>
                <a:latin typeface="Microsoft Sans Serif" pitchFamily="34" charset="0"/>
              </a:defRPr>
            </a:lvl3pPr>
            <a:lvl4pPr>
              <a:defRPr sz="900">
                <a:solidFill>
                  <a:schemeClr val="tx1"/>
                </a:solidFill>
                <a:latin typeface="Microsoft Sans Serif" pitchFamily="34" charset="0"/>
              </a:defRPr>
            </a:lvl4pPr>
            <a:lvl5pPr>
              <a:defRPr sz="900">
                <a:solidFill>
                  <a:schemeClr val="tx1"/>
                </a:solidFill>
                <a:latin typeface="Microsoft Sans Serif" pitchFamily="34" charset="0"/>
              </a:defRPr>
            </a:lvl5pPr>
            <a:lvl6pPr marL="1371600" indent="914400" eaLnBrk="0" fontAlgn="base" hangingPunct="0">
              <a:spcBef>
                <a:spcPct val="0"/>
              </a:spcBef>
              <a:spcAft>
                <a:spcPct val="0"/>
              </a:spcAft>
              <a:defRPr sz="900">
                <a:solidFill>
                  <a:schemeClr val="tx1"/>
                </a:solidFill>
                <a:latin typeface="Microsoft Sans Serif" pitchFamily="34" charset="0"/>
              </a:defRPr>
            </a:lvl6pPr>
            <a:lvl7pPr marL="1828800" indent="914400" eaLnBrk="0" fontAlgn="base" hangingPunct="0">
              <a:spcBef>
                <a:spcPct val="0"/>
              </a:spcBef>
              <a:spcAft>
                <a:spcPct val="0"/>
              </a:spcAft>
              <a:defRPr sz="900">
                <a:solidFill>
                  <a:schemeClr val="tx1"/>
                </a:solidFill>
                <a:latin typeface="Microsoft Sans Serif" pitchFamily="34" charset="0"/>
              </a:defRPr>
            </a:lvl7pPr>
            <a:lvl8pPr marL="2286000" indent="914400" eaLnBrk="0" fontAlgn="base" hangingPunct="0">
              <a:spcBef>
                <a:spcPct val="0"/>
              </a:spcBef>
              <a:spcAft>
                <a:spcPct val="0"/>
              </a:spcAft>
              <a:defRPr sz="900">
                <a:solidFill>
                  <a:schemeClr val="tx1"/>
                </a:solidFill>
                <a:latin typeface="Microsoft Sans Serif" pitchFamily="34" charset="0"/>
              </a:defRPr>
            </a:lvl8pPr>
            <a:lvl9pPr marL="2743200" indent="914400" eaLnBrk="0" fontAlgn="base" hangingPunct="0">
              <a:spcBef>
                <a:spcPct val="0"/>
              </a:spcBef>
              <a:spcAft>
                <a:spcPct val="0"/>
              </a:spcAft>
              <a:defRPr sz="900">
                <a:solidFill>
                  <a:schemeClr val="tx1"/>
                </a:solidFill>
                <a:latin typeface="Microsoft Sans Serif" pitchFamily="34" charset="0"/>
              </a:defRPr>
            </a:lvl9pPr>
          </a:lstStyle>
          <a:p>
            <a:pPr defTabSz="914400" eaLnBrk="1" hangingPunct="1">
              <a:buFont typeface="Wingdings" pitchFamily="2" charset="2"/>
              <a:buChar char="Ø"/>
              <a:defRPr/>
            </a:pPr>
            <a:r>
              <a:rPr lang="el-GR" altLang="fr-FR" sz="1200" dirty="0">
                <a:solidFill>
                  <a:schemeClr val="accent3">
                    <a:lumMod val="75000"/>
                  </a:schemeClr>
                </a:solidFill>
                <a:latin typeface="Arial" charset="0"/>
              </a:rPr>
              <a:t>Τοποθετείτε τα αυγά στο ψυγείο</a:t>
            </a:r>
            <a:r>
              <a:rPr lang="en-US" altLang="fr-FR" sz="1200" dirty="0">
                <a:solidFill>
                  <a:schemeClr val="accent3">
                    <a:lumMod val="75000"/>
                  </a:schemeClr>
                </a:solidFill>
                <a:latin typeface="Arial" charset="0"/>
              </a:rPr>
              <a:t> (</a:t>
            </a:r>
            <a:r>
              <a:rPr lang="el-GR" altLang="fr-FR" sz="1200" dirty="0">
                <a:solidFill>
                  <a:schemeClr val="accent3">
                    <a:lumMod val="75000"/>
                  </a:schemeClr>
                </a:solidFill>
                <a:latin typeface="Arial" charset="0"/>
              </a:rPr>
              <a:t>όχι στην πόρτα</a:t>
            </a:r>
            <a:r>
              <a:rPr lang="en-US" altLang="fr-FR" sz="1200" dirty="0">
                <a:solidFill>
                  <a:schemeClr val="accent3">
                    <a:lumMod val="75000"/>
                  </a:schemeClr>
                </a:solidFill>
                <a:latin typeface="Arial" charset="0"/>
              </a:rPr>
              <a:t>)</a:t>
            </a:r>
          </a:p>
          <a:p>
            <a:pPr defTabSz="914400" eaLnBrk="1" hangingPunct="1">
              <a:buFont typeface="Wingdings" pitchFamily="2" charset="2"/>
              <a:buChar char="Ø"/>
              <a:defRPr/>
            </a:pPr>
            <a:r>
              <a:rPr lang="el-GR" altLang="fr-FR" sz="1200" dirty="0">
                <a:solidFill>
                  <a:schemeClr val="accent3">
                    <a:lumMod val="75000"/>
                  </a:schemeClr>
                </a:solidFill>
                <a:latin typeface="Arial" charset="0"/>
              </a:rPr>
              <a:t>Χρησιμοποιείτε κατά προτίμηση παστεριωμένα αυγά</a:t>
            </a:r>
            <a:r>
              <a:rPr lang="en-US" altLang="fr-FR" sz="1200" dirty="0">
                <a:solidFill>
                  <a:schemeClr val="accent3">
                    <a:lumMod val="75000"/>
                  </a:schemeClr>
                </a:solidFill>
                <a:latin typeface="Arial" charset="0"/>
              </a:rPr>
              <a:t> </a:t>
            </a:r>
          </a:p>
          <a:p>
            <a:pPr defTabSz="914400" eaLnBrk="1" hangingPunct="1">
              <a:buFont typeface="Wingdings" pitchFamily="2" charset="2"/>
              <a:buChar char="Ø"/>
              <a:defRPr/>
            </a:pPr>
            <a:r>
              <a:rPr lang="el-GR" altLang="fr-FR" sz="1200" dirty="0">
                <a:solidFill>
                  <a:schemeClr val="accent3">
                    <a:lumMod val="75000"/>
                  </a:schemeClr>
                </a:solidFill>
                <a:latin typeface="Arial" charset="0"/>
              </a:rPr>
              <a:t>Ελέγχετε τις ημερομηνίες και </a:t>
            </a:r>
            <a:r>
              <a:rPr lang="el-GR" altLang="fr-FR" sz="1200" b="1" dirty="0">
                <a:solidFill>
                  <a:schemeClr val="accent3">
                    <a:lumMod val="75000"/>
                  </a:schemeClr>
                </a:solidFill>
                <a:latin typeface="Arial" charset="0"/>
              </a:rPr>
              <a:t>μην</a:t>
            </a:r>
            <a:r>
              <a:rPr lang="el-GR" altLang="fr-FR" sz="1200" dirty="0">
                <a:solidFill>
                  <a:schemeClr val="accent3">
                    <a:lumMod val="75000"/>
                  </a:schemeClr>
                </a:solidFill>
                <a:latin typeface="Arial" charset="0"/>
              </a:rPr>
              <a:t> αγοράζετε λερωμένα αυγά ή λερωμένες συσκευασίες</a:t>
            </a:r>
            <a:endParaRPr lang="en-US" altLang="fr-FR" sz="1200" dirty="0">
              <a:solidFill>
                <a:schemeClr val="accent3">
                  <a:lumMod val="75000"/>
                </a:schemeClr>
              </a:solidFill>
              <a:latin typeface="Arial" charset="0"/>
            </a:endParaRPr>
          </a:p>
          <a:p>
            <a:pPr defTabSz="914400" eaLnBrk="1" hangingPunct="1">
              <a:buFont typeface="Wingdings" pitchFamily="2" charset="2"/>
              <a:buChar char="Ø"/>
              <a:defRPr/>
            </a:pPr>
            <a:r>
              <a:rPr lang="el-GR" altLang="fr-FR" sz="1200" dirty="0">
                <a:solidFill>
                  <a:schemeClr val="accent3">
                    <a:lumMod val="75000"/>
                  </a:schemeClr>
                </a:solidFill>
                <a:latin typeface="Arial" charset="0"/>
              </a:rPr>
              <a:t>Αυγά από κότες της αυλής είναι πιο επικίνδυνα </a:t>
            </a:r>
            <a:r>
              <a:rPr lang="en-US" altLang="fr-FR" sz="1200" dirty="0">
                <a:solidFill>
                  <a:schemeClr val="accent3">
                    <a:lumMod val="75000"/>
                  </a:schemeClr>
                </a:solidFill>
                <a:latin typeface="Arial" charset="0"/>
              </a:rPr>
              <a:t>(</a:t>
            </a:r>
            <a:r>
              <a:rPr lang="en-US" altLang="fr-FR" sz="1200" i="1" dirty="0">
                <a:solidFill>
                  <a:schemeClr val="accent3">
                    <a:lumMod val="75000"/>
                  </a:schemeClr>
                </a:solidFill>
                <a:latin typeface="Arial" charset="0"/>
              </a:rPr>
              <a:t>Salmonella </a:t>
            </a:r>
            <a:r>
              <a:rPr lang="en-US" altLang="fr-FR" sz="1200" i="1" dirty="0" err="1">
                <a:solidFill>
                  <a:schemeClr val="accent3">
                    <a:lumMod val="75000"/>
                  </a:schemeClr>
                </a:solidFill>
                <a:latin typeface="Arial" charset="0"/>
              </a:rPr>
              <a:t>enterica</a:t>
            </a:r>
            <a:r>
              <a:rPr lang="en-US" altLang="fr-FR" sz="1200" dirty="0">
                <a:solidFill>
                  <a:schemeClr val="accent3">
                    <a:lumMod val="75000"/>
                  </a:schemeClr>
                </a:solidFill>
                <a:latin typeface="Arial" charset="0"/>
              </a:rPr>
              <a:t>)</a:t>
            </a:r>
          </a:p>
        </p:txBody>
      </p:sp>
      <p:pic>
        <p:nvPicPr>
          <p:cNvPr id="34826" name="Picture 4" descr="Eggs"/>
          <p:cNvPicPr>
            <a:picLocks noChangeAspect="1" noChangeArrowheads="1"/>
          </p:cNvPicPr>
          <p:nvPr/>
        </p:nvPicPr>
        <p:blipFill>
          <a:blip r:embed="rId8" cstate="print"/>
          <a:srcRect/>
          <a:stretch>
            <a:fillRect/>
          </a:stretch>
        </p:blipFill>
        <p:spPr bwMode="auto">
          <a:xfrm>
            <a:off x="8518525" y="4479925"/>
            <a:ext cx="1192213" cy="625475"/>
          </a:xfrm>
          <a:prstGeom prst="rect">
            <a:avLst/>
          </a:prstGeom>
          <a:noFill/>
          <a:ln w="9525">
            <a:noFill/>
            <a:miter lim="800000"/>
            <a:headEnd/>
            <a:tailEnd/>
          </a:ln>
        </p:spPr>
      </p:pic>
      <p:sp>
        <p:nvSpPr>
          <p:cNvPr id="13325" name="ZoneTexte 41"/>
          <p:cNvSpPr txBox="1">
            <a:spLocks noChangeArrowheads="1"/>
          </p:cNvSpPr>
          <p:nvPr/>
        </p:nvSpPr>
        <p:spPr bwMode="auto">
          <a:xfrm>
            <a:off x="8616950" y="1501775"/>
            <a:ext cx="3575050" cy="2677656"/>
          </a:xfrm>
          <a:prstGeom prst="rect">
            <a:avLst/>
          </a:prstGeom>
          <a:noFill/>
          <a:ln>
            <a:noFill/>
          </a:ln>
        </p:spPr>
        <p:txBody>
          <a:bodyPr>
            <a:spAutoFit/>
          </a:bodyPr>
          <a:lstStyle>
            <a:lvl1pPr marL="171450" indent="-171450">
              <a:defRPr sz="900">
                <a:solidFill>
                  <a:schemeClr val="tx1"/>
                </a:solidFill>
                <a:latin typeface="Microsoft Sans Serif" pitchFamily="34" charset="0"/>
              </a:defRPr>
            </a:lvl1pPr>
            <a:lvl2pPr marL="628650" indent="-171450">
              <a:defRPr sz="900">
                <a:solidFill>
                  <a:schemeClr val="tx1"/>
                </a:solidFill>
                <a:latin typeface="Microsoft Sans Serif" pitchFamily="34" charset="0"/>
              </a:defRPr>
            </a:lvl2pPr>
            <a:lvl3pPr>
              <a:defRPr sz="900">
                <a:solidFill>
                  <a:schemeClr val="tx1"/>
                </a:solidFill>
                <a:latin typeface="Microsoft Sans Serif" pitchFamily="34" charset="0"/>
              </a:defRPr>
            </a:lvl3pPr>
            <a:lvl4pPr>
              <a:defRPr sz="900">
                <a:solidFill>
                  <a:schemeClr val="tx1"/>
                </a:solidFill>
                <a:latin typeface="Microsoft Sans Serif" pitchFamily="34" charset="0"/>
              </a:defRPr>
            </a:lvl4pPr>
            <a:lvl5pPr>
              <a:defRPr sz="900">
                <a:solidFill>
                  <a:schemeClr val="tx1"/>
                </a:solidFill>
                <a:latin typeface="Microsoft Sans Serif" pitchFamily="34" charset="0"/>
              </a:defRPr>
            </a:lvl5pPr>
            <a:lvl6pPr marL="1371600" indent="914400" eaLnBrk="0" fontAlgn="base" hangingPunct="0">
              <a:spcBef>
                <a:spcPct val="0"/>
              </a:spcBef>
              <a:spcAft>
                <a:spcPct val="0"/>
              </a:spcAft>
              <a:defRPr sz="900">
                <a:solidFill>
                  <a:schemeClr val="tx1"/>
                </a:solidFill>
                <a:latin typeface="Microsoft Sans Serif" pitchFamily="34" charset="0"/>
              </a:defRPr>
            </a:lvl6pPr>
            <a:lvl7pPr marL="1828800" indent="914400" eaLnBrk="0" fontAlgn="base" hangingPunct="0">
              <a:spcBef>
                <a:spcPct val="0"/>
              </a:spcBef>
              <a:spcAft>
                <a:spcPct val="0"/>
              </a:spcAft>
              <a:defRPr sz="900">
                <a:solidFill>
                  <a:schemeClr val="tx1"/>
                </a:solidFill>
                <a:latin typeface="Microsoft Sans Serif" pitchFamily="34" charset="0"/>
              </a:defRPr>
            </a:lvl7pPr>
            <a:lvl8pPr marL="2286000" indent="914400" eaLnBrk="0" fontAlgn="base" hangingPunct="0">
              <a:spcBef>
                <a:spcPct val="0"/>
              </a:spcBef>
              <a:spcAft>
                <a:spcPct val="0"/>
              </a:spcAft>
              <a:defRPr sz="900">
                <a:solidFill>
                  <a:schemeClr val="tx1"/>
                </a:solidFill>
                <a:latin typeface="Microsoft Sans Serif" pitchFamily="34" charset="0"/>
              </a:defRPr>
            </a:lvl8pPr>
            <a:lvl9pPr marL="2743200" indent="914400" eaLnBrk="0" fontAlgn="base" hangingPunct="0">
              <a:spcBef>
                <a:spcPct val="0"/>
              </a:spcBef>
              <a:spcAft>
                <a:spcPct val="0"/>
              </a:spcAft>
              <a:defRPr sz="900">
                <a:solidFill>
                  <a:schemeClr val="tx1"/>
                </a:solidFill>
                <a:latin typeface="Microsoft Sans Serif" pitchFamily="34" charset="0"/>
              </a:defRPr>
            </a:lvl9pPr>
          </a:lstStyle>
          <a:p>
            <a:pPr defTabSz="914400" eaLnBrk="1" hangingPunct="1">
              <a:buFont typeface="Wingdings" pitchFamily="2" charset="2"/>
              <a:buChar char="Ø"/>
              <a:defRPr/>
            </a:pPr>
            <a:r>
              <a:rPr lang="el-GR" altLang="fr-FR" sz="1200" u="sng" dirty="0">
                <a:solidFill>
                  <a:schemeClr val="accent3">
                    <a:lumMod val="75000"/>
                  </a:schemeClr>
                </a:solidFill>
                <a:latin typeface="Arial" charset="0"/>
              </a:rPr>
              <a:t>Την ημέρα της αγοράς</a:t>
            </a:r>
            <a:endParaRPr lang="en-US" altLang="fr-FR" sz="1200" u="sng" dirty="0">
              <a:solidFill>
                <a:schemeClr val="accent3">
                  <a:lumMod val="75000"/>
                </a:schemeClr>
              </a:solidFill>
              <a:latin typeface="Arial" charset="0"/>
            </a:endParaRPr>
          </a:p>
          <a:p>
            <a:pPr defTabSz="914400" eaLnBrk="1" hangingPunct="1">
              <a:buFont typeface="Courier New" pitchFamily="49" charset="0"/>
              <a:buChar char="o"/>
              <a:defRPr/>
            </a:pPr>
            <a:r>
              <a:rPr lang="el-GR" altLang="fr-FR" sz="1200" dirty="0">
                <a:solidFill>
                  <a:schemeClr val="accent3">
                    <a:lumMod val="75000"/>
                  </a:schemeClr>
                </a:solidFill>
                <a:latin typeface="Arial" charset="0"/>
              </a:rPr>
              <a:t>Αγοράζετε φρέσκα και κατεψυγμένα τελευταία και χρησιμοποιείτε ισοθερμικές τσάντες</a:t>
            </a:r>
            <a:endParaRPr lang="en-US" altLang="fr-FR" sz="1200" dirty="0">
              <a:solidFill>
                <a:schemeClr val="accent3">
                  <a:lumMod val="75000"/>
                </a:schemeClr>
              </a:solidFill>
              <a:latin typeface="Arial" charset="0"/>
            </a:endParaRPr>
          </a:p>
          <a:p>
            <a:pPr defTabSz="914400" eaLnBrk="1" hangingPunct="1">
              <a:buFont typeface="Courier New" pitchFamily="49" charset="0"/>
              <a:buChar char="o"/>
              <a:defRPr/>
            </a:pPr>
            <a:r>
              <a:rPr lang="el-GR" altLang="fr-FR" sz="1200" dirty="0">
                <a:solidFill>
                  <a:schemeClr val="accent3">
                    <a:lumMod val="75000"/>
                  </a:schemeClr>
                </a:solidFill>
                <a:latin typeface="Arial" charset="0"/>
              </a:rPr>
              <a:t>Μεταφέρετε γρήγορα στο σπίτι</a:t>
            </a:r>
            <a:endParaRPr lang="en-US" altLang="fr-FR" sz="1200" dirty="0">
              <a:solidFill>
                <a:schemeClr val="accent3">
                  <a:lumMod val="75000"/>
                </a:schemeClr>
              </a:solidFill>
              <a:latin typeface="Arial" charset="0"/>
            </a:endParaRPr>
          </a:p>
          <a:p>
            <a:pPr defTabSz="914400" eaLnBrk="1" hangingPunct="1">
              <a:buFont typeface="Courier New" pitchFamily="49" charset="0"/>
              <a:buChar char="o"/>
              <a:defRPr/>
            </a:pPr>
            <a:r>
              <a:rPr lang="el-GR" altLang="fr-FR" sz="1200" dirty="0">
                <a:solidFill>
                  <a:schemeClr val="accent3">
                    <a:lumMod val="75000"/>
                  </a:schemeClr>
                </a:solidFill>
                <a:latin typeface="Arial" charset="0"/>
              </a:rPr>
              <a:t>Βάζετε πρώτα στο ψυγείο τα φρέσκα και κατεψυγμένα τρόφιμα</a:t>
            </a:r>
            <a:endParaRPr lang="en-US" altLang="fr-FR" sz="1200" dirty="0">
              <a:solidFill>
                <a:schemeClr val="accent3">
                  <a:lumMod val="75000"/>
                </a:schemeClr>
              </a:solidFill>
              <a:latin typeface="Arial" charset="0"/>
            </a:endParaRPr>
          </a:p>
          <a:p>
            <a:pPr defTabSz="914400" eaLnBrk="1" hangingPunct="1">
              <a:buFont typeface="Wingdings" pitchFamily="2" charset="2"/>
              <a:buChar char="Ø"/>
              <a:defRPr/>
            </a:pPr>
            <a:r>
              <a:rPr lang="el-GR" altLang="fr-FR" sz="1200" u="sng" dirty="0">
                <a:solidFill>
                  <a:schemeClr val="accent3">
                    <a:lumMod val="75000"/>
                  </a:schemeClr>
                </a:solidFill>
                <a:latin typeface="Arial" charset="0"/>
              </a:rPr>
              <a:t>Μέσα στο ψυγείο</a:t>
            </a:r>
            <a:endParaRPr lang="en-US" altLang="fr-FR" sz="1200" u="sng" dirty="0">
              <a:solidFill>
                <a:schemeClr val="accent3">
                  <a:lumMod val="75000"/>
                </a:schemeClr>
              </a:solidFill>
              <a:latin typeface="Arial" charset="0"/>
            </a:endParaRPr>
          </a:p>
          <a:p>
            <a:pPr defTabSz="914400" eaLnBrk="1" hangingPunct="1">
              <a:buFont typeface="Courier New" pitchFamily="49" charset="0"/>
              <a:buChar char="o"/>
              <a:defRPr/>
            </a:pPr>
            <a:r>
              <a:rPr lang="el-GR" altLang="fr-FR" sz="1200" dirty="0">
                <a:solidFill>
                  <a:schemeClr val="accent3">
                    <a:lumMod val="75000"/>
                  </a:schemeClr>
                </a:solidFill>
                <a:latin typeface="Arial" charset="0"/>
              </a:rPr>
              <a:t>Ελέγχετε την θερμοκρασία του ψυγείου</a:t>
            </a:r>
            <a:r>
              <a:rPr lang="en-US" altLang="fr-FR" sz="1200" dirty="0">
                <a:solidFill>
                  <a:schemeClr val="accent3">
                    <a:lumMod val="75000"/>
                  </a:schemeClr>
                </a:solidFill>
                <a:latin typeface="Arial" charset="0"/>
              </a:rPr>
              <a:t> (≤ 4°C)</a:t>
            </a:r>
          </a:p>
          <a:p>
            <a:pPr defTabSz="914400" eaLnBrk="1" hangingPunct="1">
              <a:buFont typeface="Courier New" pitchFamily="49" charset="0"/>
              <a:buChar char="o"/>
              <a:defRPr/>
            </a:pPr>
            <a:r>
              <a:rPr lang="el-GR" altLang="fr-FR" sz="1200" dirty="0">
                <a:solidFill>
                  <a:schemeClr val="accent3">
                    <a:lumMod val="75000"/>
                  </a:schemeClr>
                </a:solidFill>
                <a:latin typeface="Arial" charset="0"/>
              </a:rPr>
              <a:t>Τοποθετείτε τα ευαίσθητα τρόφιμα στις ψυχρότερες περιοχές</a:t>
            </a:r>
            <a:endParaRPr lang="en-US" altLang="fr-FR" sz="1200" dirty="0">
              <a:solidFill>
                <a:schemeClr val="accent3">
                  <a:lumMod val="75000"/>
                </a:schemeClr>
              </a:solidFill>
              <a:latin typeface="Arial" charset="0"/>
            </a:endParaRPr>
          </a:p>
          <a:p>
            <a:pPr defTabSz="914400" eaLnBrk="1" hangingPunct="1">
              <a:buFont typeface="Courier New" pitchFamily="49" charset="0"/>
              <a:buChar char="o"/>
              <a:defRPr/>
            </a:pPr>
            <a:r>
              <a:rPr lang="el-GR" altLang="fr-FR" sz="1200" dirty="0">
                <a:solidFill>
                  <a:schemeClr val="accent3">
                    <a:lumMod val="75000"/>
                  </a:schemeClr>
                </a:solidFill>
                <a:latin typeface="Arial" charset="0"/>
              </a:rPr>
              <a:t>Εντοπίζετε τις ημερομηνίες «Ανάλωση μέχρι»</a:t>
            </a:r>
            <a:endParaRPr lang="en-US" altLang="fr-FR" sz="1200" dirty="0">
              <a:solidFill>
                <a:schemeClr val="accent3">
                  <a:lumMod val="75000"/>
                </a:schemeClr>
              </a:solidFill>
              <a:latin typeface="Arial" charset="0"/>
            </a:endParaRPr>
          </a:p>
          <a:p>
            <a:pPr defTabSz="914400" eaLnBrk="1" hangingPunct="1">
              <a:buFont typeface="Courier New" pitchFamily="49" charset="0"/>
              <a:buChar char="o"/>
              <a:defRPr/>
            </a:pPr>
            <a:r>
              <a:rPr lang="el-GR" altLang="fr-FR" sz="1200" dirty="0">
                <a:solidFill>
                  <a:schemeClr val="accent3">
                    <a:lumMod val="75000"/>
                  </a:schemeClr>
                </a:solidFill>
                <a:latin typeface="Arial" charset="0"/>
              </a:rPr>
              <a:t>Τηρείτε τον κανόνα</a:t>
            </a:r>
            <a:r>
              <a:rPr lang="en-US" altLang="fr-FR" sz="1200" dirty="0">
                <a:solidFill>
                  <a:schemeClr val="accent3">
                    <a:lumMod val="75000"/>
                  </a:schemeClr>
                </a:solidFill>
                <a:latin typeface="Arial" charset="0"/>
              </a:rPr>
              <a:t> 1,2,3,4 </a:t>
            </a:r>
            <a:r>
              <a:rPr lang="el-GR" altLang="fr-FR" sz="1200" dirty="0">
                <a:solidFill>
                  <a:schemeClr val="accent3">
                    <a:lumMod val="75000"/>
                  </a:schemeClr>
                </a:solidFill>
                <a:latin typeface="Arial" charset="0"/>
              </a:rPr>
              <a:t>για τα περισσεύματα</a:t>
            </a:r>
            <a:endParaRPr lang="en-US" altLang="fr-FR" sz="1200" dirty="0">
              <a:solidFill>
                <a:schemeClr val="accent3">
                  <a:lumMod val="75000"/>
                </a:schemeClr>
              </a:solidFill>
              <a:latin typeface="Arial" charset="0"/>
            </a:endParaRPr>
          </a:p>
          <a:p>
            <a:pPr defTabSz="914400" eaLnBrk="1" hangingPunct="1">
              <a:buFont typeface="Courier New" pitchFamily="49" charset="0"/>
              <a:buChar char="o"/>
              <a:defRPr/>
            </a:pPr>
            <a:r>
              <a:rPr lang="el-GR" altLang="fr-FR" sz="1200" b="1" dirty="0">
                <a:solidFill>
                  <a:schemeClr val="accent3">
                    <a:lumMod val="75000"/>
                  </a:schemeClr>
                </a:solidFill>
                <a:latin typeface="Arial" charset="0"/>
              </a:rPr>
              <a:t>Μην</a:t>
            </a:r>
            <a:r>
              <a:rPr lang="en-US" altLang="fr-FR" sz="1200" b="1" dirty="0">
                <a:solidFill>
                  <a:schemeClr val="accent3">
                    <a:lumMod val="75000"/>
                  </a:schemeClr>
                </a:solidFill>
                <a:latin typeface="Arial" charset="0"/>
              </a:rPr>
              <a:t> </a:t>
            </a:r>
            <a:r>
              <a:rPr lang="el-GR" altLang="fr-FR" sz="1200" dirty="0">
                <a:solidFill>
                  <a:schemeClr val="accent3">
                    <a:lumMod val="75000"/>
                  </a:schemeClr>
                </a:solidFill>
                <a:latin typeface="Arial" charset="0"/>
              </a:rPr>
              <a:t>τοποθετείτε πολύ ζεστό φαγητό στο ψυγείο</a:t>
            </a:r>
            <a:endParaRPr lang="fr-FR" altLang="fr-FR" sz="1200" dirty="0">
              <a:solidFill>
                <a:schemeClr val="accent3">
                  <a:lumMod val="75000"/>
                </a:schemeClr>
              </a:solidFill>
              <a:latin typeface="Arial" charset="0"/>
            </a:endParaRPr>
          </a:p>
        </p:txBody>
      </p:sp>
      <p:pic>
        <p:nvPicPr>
          <p:cNvPr id="34828" name="Picture 5" descr="Cold chain"/>
          <p:cNvPicPr>
            <a:picLocks noChangeAspect="1" noChangeArrowheads="1"/>
          </p:cNvPicPr>
          <p:nvPr/>
        </p:nvPicPr>
        <p:blipFill>
          <a:blip r:embed="rId9" cstate="print"/>
          <a:srcRect/>
          <a:stretch>
            <a:fillRect/>
          </a:stretch>
        </p:blipFill>
        <p:spPr bwMode="auto">
          <a:xfrm>
            <a:off x="7178675" y="2586038"/>
            <a:ext cx="1035050" cy="635000"/>
          </a:xfrm>
          <a:prstGeom prst="rect">
            <a:avLst/>
          </a:prstGeom>
          <a:noFill/>
          <a:ln w="9525">
            <a:noFill/>
            <a:miter lim="800000"/>
            <a:headEnd/>
            <a:tailEnd/>
          </a:ln>
        </p:spPr>
      </p:pic>
      <p:sp>
        <p:nvSpPr>
          <p:cNvPr id="34829" name="ZoneTexte 6"/>
          <p:cNvSpPr txBox="1">
            <a:spLocks noChangeArrowheads="1"/>
          </p:cNvSpPr>
          <p:nvPr/>
        </p:nvSpPr>
        <p:spPr bwMode="auto">
          <a:xfrm>
            <a:off x="8782050" y="527050"/>
            <a:ext cx="3409950" cy="1015663"/>
          </a:xfrm>
          <a:prstGeom prst="rect">
            <a:avLst/>
          </a:prstGeom>
          <a:noFill/>
          <a:ln w="9525">
            <a:noFill/>
            <a:miter lim="800000"/>
            <a:headEnd/>
            <a:tailEnd/>
          </a:ln>
        </p:spPr>
        <p:txBody>
          <a:bodyPr>
            <a:spAutoFit/>
          </a:bodyPr>
          <a:lstStyle/>
          <a:p>
            <a:pPr marL="171450" indent="-171450" defTabSz="914400" eaLnBrk="1" hangingPunct="1">
              <a:buFont typeface="Wingdings" pitchFamily="2" charset="2"/>
              <a:buChar char="Ø"/>
            </a:pPr>
            <a:r>
              <a:rPr lang="el-GR" altLang="fr-FR" sz="1200" dirty="0">
                <a:solidFill>
                  <a:schemeClr val="accent1"/>
                </a:solidFill>
                <a:latin typeface="Arial" charset="0"/>
              </a:rPr>
              <a:t>Αποθηκεύετε τα ωμά τρόφιμα χωριστά από τα λαχανικά και τα έτοιμα για κατανάλωση φαγητά κατά την αγορά, την συσκευασία, την μεταφορά και τοποθέτηση στο ψυγείο</a:t>
            </a:r>
            <a:endParaRPr lang="en-US" altLang="fr-FR" sz="1200" dirty="0">
              <a:solidFill>
                <a:schemeClr val="accent1"/>
              </a:solidFill>
              <a:latin typeface="Arial" charset="0"/>
            </a:endParaRPr>
          </a:p>
          <a:p>
            <a:pPr marL="171450" indent="-171450" defTabSz="914400" eaLnBrk="1" hangingPunct="1">
              <a:buFont typeface="Wingdings" pitchFamily="2" charset="2"/>
              <a:buChar char="Ø"/>
            </a:pPr>
            <a:r>
              <a:rPr lang="el-GR" altLang="fr-FR" sz="1200" dirty="0">
                <a:solidFill>
                  <a:schemeClr val="accent1"/>
                </a:solidFill>
                <a:latin typeface="Arial" charset="0"/>
              </a:rPr>
              <a:t>Πετάτε την συσκευασία των ωμών τροφίμων</a:t>
            </a:r>
            <a:endParaRPr lang="fr-FR" altLang="fr-FR" sz="1200" dirty="0">
              <a:solidFill>
                <a:schemeClr val="accent1"/>
              </a:solidFill>
              <a:latin typeface="Arial" charset="0"/>
            </a:endParaRPr>
          </a:p>
        </p:txBody>
      </p:sp>
      <p:pic>
        <p:nvPicPr>
          <p:cNvPr id="34830" name="Picture 2" descr="Storage in fridge"/>
          <p:cNvPicPr>
            <a:picLocks noChangeAspect="1" noChangeArrowheads="1"/>
          </p:cNvPicPr>
          <p:nvPr/>
        </p:nvPicPr>
        <p:blipFill>
          <a:blip r:embed="rId10" cstate="print"/>
          <a:srcRect/>
          <a:stretch>
            <a:fillRect/>
          </a:stretch>
        </p:blipFill>
        <p:spPr bwMode="auto">
          <a:xfrm>
            <a:off x="7058025" y="912071"/>
            <a:ext cx="1019175" cy="567479"/>
          </a:xfrm>
          <a:prstGeom prst="rect">
            <a:avLst/>
          </a:prstGeom>
          <a:noFill/>
          <a:ln w="9525">
            <a:noFill/>
            <a:miter lim="800000"/>
            <a:headEnd/>
            <a:tailEnd/>
          </a:ln>
        </p:spPr>
      </p:pic>
      <p:sp>
        <p:nvSpPr>
          <p:cNvPr id="29703" name="ZoneTexte 4"/>
          <p:cNvSpPr txBox="1">
            <a:spLocks noChangeArrowheads="1"/>
          </p:cNvSpPr>
          <p:nvPr/>
        </p:nvSpPr>
        <p:spPr bwMode="auto">
          <a:xfrm>
            <a:off x="0" y="238125"/>
            <a:ext cx="4433886" cy="3416320"/>
          </a:xfrm>
          <a:prstGeom prst="rect">
            <a:avLst/>
          </a:prstGeom>
          <a:noFill/>
          <a:ln>
            <a:noFill/>
          </a:ln>
        </p:spPr>
        <p:txBody>
          <a:bodyPr wrap="square">
            <a:spAutoFit/>
          </a:bodyPr>
          <a:lstStyle>
            <a:lvl1pPr marL="171450" indent="-171450">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628650" indent="-1714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defTabSz="914400" eaLnBrk="1" hangingPunct="1">
              <a:lnSpc>
                <a:spcPct val="100000"/>
              </a:lnSpc>
              <a:spcBef>
                <a:spcPct val="0"/>
              </a:spcBef>
              <a:buFont typeface="Wingdings" panose="05000000000000000000" pitchFamily="2" charset="2"/>
              <a:buChar char="Ø"/>
              <a:defRPr/>
            </a:pPr>
            <a:r>
              <a:rPr lang="el-GR" altLang="fr-FR" u="sng" dirty="0">
                <a:solidFill>
                  <a:schemeClr val="accent1"/>
                </a:solidFill>
                <a:latin typeface="Arial" panose="020B0604020202020204" pitchFamily="34" charset="0"/>
                <a:cs typeface="Arial" panose="020B0604020202020204" pitchFamily="34" charset="0"/>
              </a:rPr>
              <a:t>Στα</a:t>
            </a:r>
            <a:r>
              <a:rPr lang="en-US" altLang="fr-FR" u="sng" dirty="0">
                <a:solidFill>
                  <a:schemeClr val="accent1"/>
                </a:solidFill>
                <a:latin typeface="Arial" panose="020B0604020202020204" pitchFamily="34" charset="0"/>
                <a:cs typeface="Arial" panose="020B0604020202020204" pitchFamily="34" charset="0"/>
              </a:rPr>
              <a:t> </a:t>
            </a:r>
            <a:r>
              <a:rPr lang="el-GR" altLang="fr-FR" u="sng" dirty="0">
                <a:solidFill>
                  <a:schemeClr val="accent1"/>
                </a:solidFill>
                <a:latin typeface="Arial" panose="020B0604020202020204" pitchFamily="34" charset="0"/>
                <a:cs typeface="Arial" panose="020B0604020202020204" pitchFamily="34" charset="0"/>
              </a:rPr>
              <a:t>εργαλεία</a:t>
            </a:r>
            <a:endParaRPr lang="en-US" altLang="fr-FR" u="sng" dirty="0">
              <a:solidFill>
                <a:schemeClr val="accent1"/>
              </a:solidFill>
              <a:latin typeface="Arial" panose="020B0604020202020204" pitchFamily="34" charset="0"/>
              <a:cs typeface="Arial" panose="020B0604020202020204" pitchFamily="34" charset="0"/>
            </a:endParaRPr>
          </a:p>
          <a:p>
            <a:pPr defTabSz="914400" eaLnBrk="1" hangingPunct="1">
              <a:lnSpc>
                <a:spcPct val="100000"/>
              </a:lnSpc>
              <a:spcBef>
                <a:spcPct val="0"/>
              </a:spcBef>
              <a:buFont typeface="Courier New" panose="02070309020205020404" pitchFamily="49" charset="0"/>
              <a:buChar char="o"/>
              <a:defRPr/>
            </a:pPr>
            <a:r>
              <a:rPr lang="el-GR" altLang="fr-FR" dirty="0">
                <a:solidFill>
                  <a:schemeClr val="accent1"/>
                </a:solidFill>
                <a:latin typeface="Arial" panose="020B0604020202020204" pitchFamily="34" charset="0"/>
                <a:cs typeface="Arial" panose="020B0604020202020204" pitchFamily="34" charset="0"/>
              </a:rPr>
              <a:t>Χρησιμοποιείτε ξεχωριστές σανίδες κοπής /εργαλεία για τα κρέατα και τα λαχανικά (ή πλύνετε τα σχολαστικά)</a:t>
            </a:r>
            <a:endParaRPr lang="en-US" altLang="fr-FR" dirty="0">
              <a:solidFill>
                <a:schemeClr val="accent1"/>
              </a:solidFill>
              <a:latin typeface="Arial" panose="020B0604020202020204" pitchFamily="34" charset="0"/>
              <a:cs typeface="Arial" panose="020B0604020202020204" pitchFamily="34" charset="0"/>
            </a:endParaRPr>
          </a:p>
          <a:p>
            <a:pPr defTabSz="914400" eaLnBrk="1" hangingPunct="1">
              <a:lnSpc>
                <a:spcPct val="100000"/>
              </a:lnSpc>
              <a:spcBef>
                <a:spcPct val="0"/>
              </a:spcBef>
              <a:buFont typeface="Courier New" panose="02070309020205020404" pitchFamily="49" charset="0"/>
              <a:buChar char="o"/>
              <a:defRPr/>
            </a:pPr>
            <a:r>
              <a:rPr lang="el-GR" altLang="fr-FR" b="1" dirty="0">
                <a:solidFill>
                  <a:schemeClr val="accent1"/>
                </a:solidFill>
                <a:latin typeface="Arial" panose="020B0604020202020204" pitchFamily="34" charset="0"/>
                <a:cs typeface="Arial" panose="020B0604020202020204" pitchFamily="34" charset="0"/>
              </a:rPr>
              <a:t>Μην </a:t>
            </a:r>
            <a:r>
              <a:rPr lang="el-GR" altLang="fr-FR" dirty="0">
                <a:solidFill>
                  <a:schemeClr val="accent1"/>
                </a:solidFill>
                <a:latin typeface="Arial" panose="020B0604020202020204" pitchFamily="34" charset="0"/>
                <a:cs typeface="Arial" panose="020B0604020202020204" pitchFamily="34" charset="0"/>
              </a:rPr>
              <a:t>τοποθετείτε το μαγειρεμένο κρέας σε πιάτο που είχατε τοποθετήσει ωμό κρέας</a:t>
            </a:r>
            <a:endParaRPr lang="en-US" altLang="fr-FR" dirty="0">
              <a:solidFill>
                <a:schemeClr val="accent1"/>
              </a:solidFill>
              <a:latin typeface="Arial" panose="020B0604020202020204" pitchFamily="34" charset="0"/>
              <a:cs typeface="Arial" panose="020B0604020202020204" pitchFamily="34" charset="0"/>
            </a:endParaRPr>
          </a:p>
          <a:p>
            <a:pPr defTabSz="914400" eaLnBrk="1" hangingPunct="1">
              <a:lnSpc>
                <a:spcPct val="100000"/>
              </a:lnSpc>
              <a:spcBef>
                <a:spcPct val="0"/>
              </a:spcBef>
              <a:buFont typeface="Courier New" panose="02070309020205020404" pitchFamily="49" charset="0"/>
              <a:buChar char="o"/>
              <a:defRPr/>
            </a:pPr>
            <a:r>
              <a:rPr lang="el-GR" altLang="fr-FR" dirty="0">
                <a:solidFill>
                  <a:schemeClr val="accent1"/>
                </a:solidFill>
                <a:latin typeface="Arial" panose="020B0604020202020204" pitchFamily="34" charset="0"/>
                <a:cs typeface="Arial" panose="020B0604020202020204" pitchFamily="34" charset="0"/>
              </a:rPr>
              <a:t>Πλένετε όλα τα εργαλεία μετά την επαφή τους με ωμά πουλερικά/κρέας</a:t>
            </a:r>
            <a:endParaRPr lang="en-US" altLang="fr-FR" dirty="0">
              <a:solidFill>
                <a:schemeClr val="accent1"/>
              </a:solidFill>
              <a:latin typeface="Arial" panose="020B0604020202020204" pitchFamily="34" charset="0"/>
              <a:cs typeface="Arial" panose="020B0604020202020204" pitchFamily="34" charset="0"/>
            </a:endParaRPr>
          </a:p>
          <a:p>
            <a:pPr defTabSz="914400" eaLnBrk="1" hangingPunct="1">
              <a:lnSpc>
                <a:spcPct val="100000"/>
              </a:lnSpc>
              <a:spcBef>
                <a:spcPct val="0"/>
              </a:spcBef>
              <a:buFont typeface="Courier New" panose="02070309020205020404" pitchFamily="49" charset="0"/>
              <a:buChar char="o"/>
              <a:defRPr/>
            </a:pPr>
            <a:r>
              <a:rPr lang="el-GR" altLang="fr-FR" dirty="0">
                <a:solidFill>
                  <a:schemeClr val="accent1"/>
                </a:solidFill>
                <a:latin typeface="Arial" panose="020B0604020202020204" pitchFamily="34" charset="0"/>
                <a:cs typeface="Arial" panose="020B0604020202020204" pitchFamily="34" charset="0"/>
              </a:rPr>
              <a:t>Καθαρίζετε το ψυγείο τακτικά</a:t>
            </a:r>
            <a:endParaRPr lang="en-US" altLang="fr-FR" dirty="0">
              <a:solidFill>
                <a:schemeClr val="accent1"/>
              </a:solidFill>
              <a:latin typeface="Arial" panose="020B0604020202020204" pitchFamily="34" charset="0"/>
              <a:cs typeface="Arial" panose="020B0604020202020204" pitchFamily="34" charset="0"/>
            </a:endParaRPr>
          </a:p>
          <a:p>
            <a:pPr defTabSz="914400" eaLnBrk="1" hangingPunct="1">
              <a:lnSpc>
                <a:spcPct val="100000"/>
              </a:lnSpc>
              <a:spcBef>
                <a:spcPct val="0"/>
              </a:spcBef>
              <a:buFont typeface="Courier New" panose="02070309020205020404" pitchFamily="49" charset="0"/>
              <a:buChar char="o"/>
              <a:defRPr/>
            </a:pPr>
            <a:r>
              <a:rPr lang="el-GR" altLang="fr-FR" dirty="0">
                <a:solidFill>
                  <a:schemeClr val="accent1"/>
                </a:solidFill>
                <a:latin typeface="Arial" panose="020B0604020202020204" pitchFamily="34" charset="0"/>
                <a:cs typeface="Arial" panose="020B0604020202020204" pitchFamily="34" charset="0"/>
              </a:rPr>
              <a:t>Αλλάζετε ή πλένετε τα σφουγγάρια τακτικά</a:t>
            </a:r>
            <a:endParaRPr lang="en-US" altLang="fr-FR" dirty="0">
              <a:solidFill>
                <a:schemeClr val="accent1"/>
              </a:solidFill>
              <a:latin typeface="Arial" panose="020B0604020202020204" pitchFamily="34" charset="0"/>
              <a:cs typeface="Arial" panose="020B0604020202020204" pitchFamily="34" charset="0"/>
            </a:endParaRPr>
          </a:p>
          <a:p>
            <a:pPr defTabSz="914400" eaLnBrk="1" hangingPunct="1">
              <a:lnSpc>
                <a:spcPct val="100000"/>
              </a:lnSpc>
              <a:spcBef>
                <a:spcPct val="0"/>
              </a:spcBef>
              <a:buFont typeface="Wingdings" panose="05000000000000000000" pitchFamily="2" charset="2"/>
              <a:buChar char="Ø"/>
              <a:defRPr/>
            </a:pPr>
            <a:r>
              <a:rPr lang="el-GR" altLang="fr-FR" u="sng" dirty="0">
                <a:solidFill>
                  <a:schemeClr val="accent1"/>
                </a:solidFill>
                <a:latin typeface="Arial" panose="020B0604020202020204" pitchFamily="34" charset="0"/>
                <a:cs typeface="Arial" panose="020B0604020202020204" pitchFamily="34" charset="0"/>
              </a:rPr>
              <a:t>Στα</a:t>
            </a:r>
            <a:r>
              <a:rPr lang="en-US" altLang="fr-FR" u="sng" dirty="0">
                <a:solidFill>
                  <a:schemeClr val="accent1"/>
                </a:solidFill>
                <a:latin typeface="Arial" panose="020B0604020202020204" pitchFamily="34" charset="0"/>
                <a:cs typeface="Arial" panose="020B0604020202020204" pitchFamily="34" charset="0"/>
              </a:rPr>
              <a:t> </a:t>
            </a:r>
            <a:r>
              <a:rPr lang="el-GR" altLang="fr-FR" u="sng" dirty="0">
                <a:solidFill>
                  <a:schemeClr val="accent1"/>
                </a:solidFill>
                <a:latin typeface="Arial" panose="020B0604020202020204" pitchFamily="34" charset="0"/>
                <a:cs typeface="Arial" panose="020B0604020202020204" pitchFamily="34" charset="0"/>
              </a:rPr>
              <a:t>τρόφιμα</a:t>
            </a:r>
            <a:endParaRPr lang="en-US" altLang="fr-FR" u="sng" dirty="0">
              <a:solidFill>
                <a:schemeClr val="accent1"/>
              </a:solidFill>
              <a:latin typeface="Arial" panose="020B0604020202020204" pitchFamily="34" charset="0"/>
              <a:cs typeface="Arial" panose="020B0604020202020204" pitchFamily="34" charset="0"/>
            </a:endParaRPr>
          </a:p>
          <a:p>
            <a:pPr defTabSz="914400" eaLnBrk="1" hangingPunct="1">
              <a:lnSpc>
                <a:spcPct val="100000"/>
              </a:lnSpc>
              <a:spcBef>
                <a:spcPct val="0"/>
              </a:spcBef>
              <a:buFont typeface="Courier New" panose="02070309020205020404" pitchFamily="49" charset="0"/>
              <a:buChar char="o"/>
              <a:defRPr/>
            </a:pPr>
            <a:r>
              <a:rPr lang="el-GR" altLang="fr-FR" b="1" dirty="0">
                <a:solidFill>
                  <a:schemeClr val="accent1"/>
                </a:solidFill>
                <a:latin typeface="Arial" panose="020B0604020202020204" pitchFamily="34" charset="0"/>
                <a:cs typeface="Arial" panose="020B0604020202020204" pitchFamily="34" charset="0"/>
              </a:rPr>
              <a:t>Μην </a:t>
            </a:r>
            <a:r>
              <a:rPr lang="el-GR" altLang="fr-FR" dirty="0">
                <a:solidFill>
                  <a:schemeClr val="accent1"/>
                </a:solidFill>
                <a:latin typeface="Arial" panose="020B0604020202020204" pitchFamily="34" charset="0"/>
                <a:cs typeface="Arial" panose="020B0604020202020204" pitchFamily="34" charset="0"/>
              </a:rPr>
              <a:t>πλένετε το κρέας</a:t>
            </a:r>
            <a:endParaRPr lang="en-US" altLang="fr-FR" dirty="0">
              <a:solidFill>
                <a:schemeClr val="accent1"/>
              </a:solidFill>
              <a:latin typeface="Arial" panose="020B0604020202020204" pitchFamily="34" charset="0"/>
              <a:cs typeface="Arial" panose="020B0604020202020204" pitchFamily="34" charset="0"/>
            </a:endParaRPr>
          </a:p>
          <a:p>
            <a:pPr defTabSz="914400" eaLnBrk="1" hangingPunct="1">
              <a:lnSpc>
                <a:spcPct val="100000"/>
              </a:lnSpc>
              <a:spcBef>
                <a:spcPct val="0"/>
              </a:spcBef>
              <a:buFont typeface="Courier New" panose="02070309020205020404" pitchFamily="49" charset="0"/>
              <a:buChar char="o"/>
              <a:defRPr/>
            </a:pPr>
            <a:r>
              <a:rPr lang="el-GR" altLang="fr-FR" dirty="0">
                <a:solidFill>
                  <a:schemeClr val="accent1"/>
                </a:solidFill>
                <a:latin typeface="Arial" panose="020B0604020202020204" pitchFamily="34" charset="0"/>
                <a:cs typeface="Arial" panose="020B0604020202020204" pitchFamily="34" charset="0"/>
              </a:rPr>
              <a:t>Πλένετε τα φρούτα και τα λαχανικά σχολαστικά</a:t>
            </a:r>
            <a:endParaRPr lang="en-US" altLang="fr-FR" sz="1400" dirty="0">
              <a:solidFill>
                <a:schemeClr val="accent1"/>
              </a:solidFill>
              <a:latin typeface="Arial" panose="020B0604020202020204" pitchFamily="34" charset="0"/>
              <a:cs typeface="Arial" panose="020B0604020202020204" pitchFamily="34" charset="0"/>
            </a:endParaRPr>
          </a:p>
          <a:p>
            <a:pPr defTabSz="914400" eaLnBrk="1" hangingPunct="1">
              <a:lnSpc>
                <a:spcPct val="100000"/>
              </a:lnSpc>
              <a:spcBef>
                <a:spcPct val="0"/>
              </a:spcBef>
              <a:buFont typeface="Wingdings" panose="05000000000000000000" pitchFamily="2" charset="2"/>
              <a:buChar char="Ø"/>
              <a:defRPr/>
            </a:pPr>
            <a:r>
              <a:rPr lang="el-GR" altLang="fr-FR" u="sng" dirty="0">
                <a:solidFill>
                  <a:schemeClr val="accent1"/>
                </a:solidFill>
                <a:latin typeface="Arial" panose="020B0604020202020204" pitchFamily="34" charset="0"/>
                <a:cs typeface="Arial" panose="020B0604020202020204" pitchFamily="34" charset="0"/>
              </a:rPr>
              <a:t>Στα άτομα</a:t>
            </a:r>
            <a:endParaRPr lang="en-US" altLang="fr-FR" u="sng" dirty="0">
              <a:solidFill>
                <a:schemeClr val="accent1"/>
              </a:solidFill>
              <a:latin typeface="Arial" panose="020B0604020202020204" pitchFamily="34" charset="0"/>
              <a:cs typeface="Arial" panose="020B0604020202020204" pitchFamily="34" charset="0"/>
            </a:endParaRPr>
          </a:p>
          <a:p>
            <a:pPr defTabSz="914400" eaLnBrk="1" hangingPunct="1">
              <a:lnSpc>
                <a:spcPct val="100000"/>
              </a:lnSpc>
              <a:spcBef>
                <a:spcPct val="0"/>
              </a:spcBef>
              <a:buFont typeface="Courier New" panose="02070309020205020404" pitchFamily="49" charset="0"/>
              <a:buChar char="o"/>
              <a:defRPr/>
            </a:pPr>
            <a:r>
              <a:rPr lang="el-GR" altLang="fr-FR" dirty="0">
                <a:solidFill>
                  <a:schemeClr val="accent1"/>
                </a:solidFill>
                <a:latin typeface="Arial" panose="020B0604020202020204" pitchFamily="34" charset="0"/>
                <a:cs typeface="Arial" panose="020B0604020202020204" pitchFamily="34" charset="0"/>
              </a:rPr>
              <a:t>Πλένετε τα χέρια με σαπούνι πριν, κατά την διάρκεια και μετά την προετοιμασία του γεύματος</a:t>
            </a:r>
            <a:endParaRPr lang="en-US" altLang="fr-FR" dirty="0">
              <a:solidFill>
                <a:schemeClr val="accent1"/>
              </a:solidFill>
              <a:latin typeface="Arial" panose="020B0604020202020204" pitchFamily="34" charset="0"/>
              <a:cs typeface="Arial" panose="020B0604020202020204" pitchFamily="34" charset="0"/>
            </a:endParaRPr>
          </a:p>
          <a:p>
            <a:pPr defTabSz="914400" eaLnBrk="1" hangingPunct="1">
              <a:lnSpc>
                <a:spcPct val="100000"/>
              </a:lnSpc>
              <a:spcBef>
                <a:spcPct val="0"/>
              </a:spcBef>
              <a:buFont typeface="Courier New" panose="02070309020205020404" pitchFamily="49" charset="0"/>
              <a:buChar char="o"/>
              <a:defRPr/>
            </a:pPr>
            <a:r>
              <a:rPr lang="el-GR" altLang="fr-FR" dirty="0">
                <a:solidFill>
                  <a:schemeClr val="accent1"/>
                </a:solidFill>
                <a:latin typeface="Arial" panose="020B0604020202020204" pitchFamily="34" charset="0"/>
                <a:cs typeface="Arial" panose="020B0604020202020204" pitchFamily="34" charset="0"/>
              </a:rPr>
              <a:t>Χρησιμοποιείτε καθαρές στεγνές πετσέτες ή χαρτί κουζίνας</a:t>
            </a:r>
            <a:endParaRPr lang="en-US" altLang="fr-FR" dirty="0">
              <a:solidFill>
                <a:schemeClr val="accent1"/>
              </a:solidFill>
              <a:latin typeface="Arial" panose="020B0604020202020204" pitchFamily="34" charset="0"/>
              <a:cs typeface="Arial" panose="020B0604020202020204" pitchFamily="34" charset="0"/>
            </a:endParaRPr>
          </a:p>
          <a:p>
            <a:pPr defTabSz="914400" eaLnBrk="1" hangingPunct="1">
              <a:lnSpc>
                <a:spcPct val="100000"/>
              </a:lnSpc>
              <a:spcBef>
                <a:spcPct val="0"/>
              </a:spcBef>
              <a:buFont typeface="Courier New" panose="02070309020205020404" pitchFamily="49" charset="0"/>
              <a:buChar char="o"/>
              <a:defRPr/>
            </a:pPr>
            <a:r>
              <a:rPr lang="el-GR" altLang="fr-FR" dirty="0">
                <a:solidFill>
                  <a:schemeClr val="accent1"/>
                </a:solidFill>
                <a:latin typeface="Arial" panose="020B0604020202020204" pitchFamily="34" charset="0"/>
                <a:cs typeface="Arial" panose="020B0604020202020204" pitchFamily="34" charset="0"/>
              </a:rPr>
              <a:t>Αποφύγετε την απόσπαση προσοχής </a:t>
            </a:r>
            <a:r>
              <a:rPr lang="en-US" altLang="fr-FR" dirty="0">
                <a:solidFill>
                  <a:schemeClr val="accent1"/>
                </a:solidFill>
                <a:latin typeface="Arial" panose="020B0604020202020204" pitchFamily="34" charset="0"/>
                <a:cs typeface="Arial" panose="020B0604020202020204" pitchFamily="34" charset="0"/>
              </a:rPr>
              <a:t>(</a:t>
            </a:r>
            <a:r>
              <a:rPr lang="el-GR" altLang="fr-FR" dirty="0">
                <a:solidFill>
                  <a:schemeClr val="accent1"/>
                </a:solidFill>
                <a:latin typeface="Arial" panose="020B0604020202020204" pitchFamily="34" charset="0"/>
                <a:cs typeface="Arial" panose="020B0604020202020204" pitchFamily="34" charset="0"/>
              </a:rPr>
              <a:t>τηλέφωνο, κατοικίδια)</a:t>
            </a:r>
            <a:endParaRPr lang="en-US" altLang="fr-FR" dirty="0">
              <a:solidFill>
                <a:schemeClr val="accent1"/>
              </a:solidFill>
              <a:latin typeface="Arial" panose="020B0604020202020204" pitchFamily="34" charset="0"/>
              <a:cs typeface="Arial" panose="020B0604020202020204" pitchFamily="34" charset="0"/>
            </a:endParaRPr>
          </a:p>
          <a:p>
            <a:pPr defTabSz="914400" eaLnBrk="1" hangingPunct="1">
              <a:lnSpc>
                <a:spcPct val="100000"/>
              </a:lnSpc>
              <a:spcBef>
                <a:spcPct val="0"/>
              </a:spcBef>
              <a:buFont typeface="Courier New" panose="02070309020205020404" pitchFamily="49" charset="0"/>
              <a:buChar char="o"/>
              <a:defRPr/>
            </a:pPr>
            <a:r>
              <a:rPr lang="el-GR" altLang="fr-FR" dirty="0">
                <a:solidFill>
                  <a:schemeClr val="accent1"/>
                </a:solidFill>
                <a:latin typeface="Arial" panose="020B0604020202020204" pitchFamily="34" charset="0"/>
                <a:cs typeface="Arial" panose="020B0604020202020204" pitchFamily="34" charset="0"/>
              </a:rPr>
              <a:t>Προτιμάτε κάδους με πετάλι</a:t>
            </a:r>
            <a:endParaRPr lang="en-US" altLang="fr-FR" dirty="0">
              <a:solidFill>
                <a:schemeClr val="accent1"/>
              </a:solidFill>
              <a:latin typeface="Arial" panose="020B0604020202020204" pitchFamily="34" charset="0"/>
              <a:cs typeface="Arial" panose="020B0604020202020204" pitchFamily="34" charset="0"/>
            </a:endParaRPr>
          </a:p>
        </p:txBody>
      </p:sp>
      <p:pic>
        <p:nvPicPr>
          <p:cNvPr id="34832" name="Picture 3" descr="Hygiene rules"/>
          <p:cNvPicPr>
            <a:picLocks noChangeAspect="1" noChangeArrowheads="1"/>
          </p:cNvPicPr>
          <p:nvPr/>
        </p:nvPicPr>
        <p:blipFill>
          <a:blip r:embed="rId11" cstate="print"/>
          <a:srcRect/>
          <a:stretch>
            <a:fillRect/>
          </a:stretch>
        </p:blipFill>
        <p:spPr bwMode="auto">
          <a:xfrm>
            <a:off x="4837113" y="865188"/>
            <a:ext cx="1062037" cy="596900"/>
          </a:xfrm>
          <a:prstGeom prst="rect">
            <a:avLst/>
          </a:prstGeom>
          <a:noFill/>
          <a:ln w="9525">
            <a:noFill/>
            <a:miter lim="800000"/>
            <a:headEnd/>
            <a:tailEnd/>
          </a:ln>
        </p:spPr>
      </p:pic>
      <p:graphicFrame>
        <p:nvGraphicFramePr>
          <p:cNvPr id="3" name="Diagramme 2" descr="Διάγραμμα με τρόπους/προτάσεις/λύσεις περιορισμού της μετάδοσης λοιμώξεων στην διάρκεια του Ταξιδιού των Τροφίμων"/>
          <p:cNvGraphicFramePr/>
          <p:nvPr/>
        </p:nvGraphicFramePr>
        <p:xfrm>
          <a:off x="504826" y="495300"/>
          <a:ext cx="9793288" cy="56292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 name="ZoneTexte 3"/>
          <p:cNvSpPr txBox="1">
            <a:spLocks noGrp="1" noChangeArrowheads="1"/>
          </p:cNvSpPr>
          <p:nvPr>
            <p:ph type="title" idx="4294967295"/>
          </p:nvPr>
        </p:nvSpPr>
        <p:spPr>
          <a:xfrm>
            <a:off x="790576" y="0"/>
            <a:ext cx="10868024" cy="584775"/>
          </a:xfrm>
        </p:spPr>
        <p:txBody>
          <a:bodyPr rot="0" spcFirstLastPara="0" vertOverflow="overflow" horzOverflow="overflow" wrap="square" lIns="91440" tIns="45720" rIns="91440" bIns="45720" spcCol="0" rtlCol="0" fromWordArt="0" forceAA="0">
            <a:spAutoFit/>
          </a:bodyPr>
          <a:lstStyle>
            <a:lvl1pPr>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eaLnBrk="0" fontAlgn="base" hangingPunct="0">
              <a:spcBef>
                <a:spcPct val="0"/>
              </a:spcBef>
              <a:spcAft>
                <a:spcPct val="0"/>
              </a:spcAft>
              <a:defRPr sz="900">
                <a:solidFill>
                  <a:schemeClr val="tx1"/>
                </a:solidFill>
                <a:latin typeface="Microsoft Sans Serif" panose="020B0604020202020204" pitchFamily="34" charset="0"/>
              </a:defRPr>
            </a:lvl9pPr>
          </a:lstStyle>
          <a:p>
            <a:pPr algn="ctr" eaLnBrk="1" hangingPunct="1">
              <a:lnSpc>
                <a:spcPct val="100000"/>
              </a:lnSpc>
              <a:defRPr/>
            </a:pPr>
            <a:r>
              <a:rPr lang="el-GR" altLang="fr-FR" sz="3200" dirty="0">
                <a:solidFill>
                  <a:srgbClr val="00707C"/>
                </a:solidFill>
                <a:latin typeface="Arial" panose="020B0604020202020204" pitchFamily="34" charset="0"/>
                <a:ea typeface="+mn-ea"/>
                <a:cs typeface="Arial" panose="020B0604020202020204" pitchFamily="34" charset="0"/>
              </a:rPr>
              <a:t>Μετάδοση Λοιμώξεων</a:t>
            </a:r>
            <a:endParaRPr lang="fr-FR" altLang="fr-FR" sz="3200" dirty="0">
              <a:solidFill>
                <a:srgbClr val="00707C"/>
              </a:solidFill>
              <a:latin typeface="Arial" panose="020B0604020202020204" pitchFamily="34" charset="0"/>
              <a:ea typeface="+mn-ea"/>
              <a:cs typeface="Arial" panose="020B0604020202020204" pitchFamily="34"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e 26" descr="Barre de navigation"/>
          <p:cNvGrpSpPr>
            <a:grpSpLocks/>
          </p:cNvGrpSpPr>
          <p:nvPr/>
        </p:nvGrpSpPr>
        <p:grpSpPr bwMode="auto">
          <a:xfrm>
            <a:off x="-41275" y="6165850"/>
            <a:ext cx="12276138" cy="733425"/>
            <a:chOff x="-41565" y="6016088"/>
            <a:chExt cx="12276859" cy="888671"/>
          </a:xfrm>
        </p:grpSpPr>
        <p:sp>
          <p:nvSpPr>
            <p:cNvPr id="15387" name="ZoneTexte 27"/>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15388" name="ZoneTexte 28"/>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35" name="Rectangle 34"/>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6" name="Bouton d’action : vide 35">
              <a:hlinkClick r:id="rId3" action="ppaction://hlinksldjump" highlightClick="1"/>
            </p:cNvPr>
            <p:cNvSpPr/>
            <p:nvPr/>
          </p:nvSpPr>
          <p:spPr>
            <a:xfrm>
              <a:off x="5713461" y="6135347"/>
              <a:ext cx="306405" cy="269294"/>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solidFill>
                    <a:schemeClr val="tx1"/>
                  </a:solidFill>
                </a:rPr>
                <a:t>X</a:t>
              </a:r>
            </a:p>
          </p:txBody>
        </p:sp>
        <p:sp>
          <p:nvSpPr>
            <p:cNvPr id="15391" name="ZoneTexte 31"/>
            <p:cNvSpPr txBox="1">
              <a:spLocks noChangeArrowheads="1"/>
            </p:cNvSpPr>
            <p:nvPr/>
          </p:nvSpPr>
          <p:spPr bwMode="auto">
            <a:xfrm>
              <a:off x="6072530" y="6136118"/>
              <a:ext cx="2379365" cy="335632"/>
            </a:xfrm>
            <a:prstGeom prst="rect">
              <a:avLst/>
            </a:prstGeom>
            <a:noFill/>
            <a:ln w="9525">
              <a:noFill/>
              <a:miter lim="800000"/>
              <a:headEnd/>
              <a:tailEnd/>
            </a:ln>
          </p:spPr>
          <p:txBody>
            <a:bodyPr>
              <a:spAutoFit/>
            </a:bodyPr>
            <a:lstStyle/>
            <a:p>
              <a:pPr eaLnBrk="1" hangingPunct="1"/>
              <a:r>
                <a:rPr lang="el-GR" altLang="fr-FR" sz="1200" dirty="0">
                  <a:solidFill>
                    <a:schemeClr val="bg1"/>
                  </a:solidFill>
                  <a:latin typeface="Arial" charset="0"/>
                </a:rPr>
                <a:t>Πίσω στο κύριο Μενού</a:t>
              </a:r>
              <a:endParaRPr lang="fr-FR" altLang="fr-FR" sz="1200" dirty="0">
                <a:solidFill>
                  <a:schemeClr val="bg1"/>
                </a:solidFill>
                <a:latin typeface="Arial" charset="0"/>
              </a:endParaRPr>
            </a:p>
          </p:txBody>
        </p:sp>
        <p:pic>
          <p:nvPicPr>
            <p:cNvPr id="15392" name="Image 34"/>
            <p:cNvPicPr>
              <a:picLocks noChangeAspect="1" noChangeArrowheads="1"/>
            </p:cNvPicPr>
            <p:nvPr/>
          </p:nvPicPr>
          <p:blipFill>
            <a:blip r:embed="rId4" cstate="print"/>
            <a:srcRect/>
            <a:stretch>
              <a:fillRect/>
            </a:stretch>
          </p:blipFill>
          <p:spPr bwMode="auto">
            <a:xfrm>
              <a:off x="45516" y="6063782"/>
              <a:ext cx="1890517" cy="413583"/>
            </a:xfrm>
            <a:prstGeom prst="rect">
              <a:avLst/>
            </a:prstGeom>
            <a:noFill/>
            <a:ln w="9525">
              <a:noFill/>
              <a:miter lim="800000"/>
              <a:headEnd/>
              <a:tailEnd/>
            </a:ln>
          </p:spPr>
        </p:pic>
      </p:grpSp>
      <p:sp>
        <p:nvSpPr>
          <p:cNvPr id="30" name="ZoneTexte 29"/>
          <p:cNvSpPr txBox="1"/>
          <p:nvPr/>
        </p:nvSpPr>
        <p:spPr>
          <a:xfrm>
            <a:off x="9856922" y="5005953"/>
            <a:ext cx="2014780" cy="1191816"/>
          </a:xfrm>
          <a:prstGeom prst="roundRect">
            <a:avLst/>
          </a:prstGeom>
          <a:noFill/>
          <a:ln w="28575">
            <a:solidFill>
              <a:srgbClr val="FF0000"/>
            </a:solidFill>
          </a:ln>
          <a:effectLst>
            <a:outerShdw blurRad="63500" sx="102000" sy="102000" algn="ctr" rotWithShape="0">
              <a:prstClr val="black">
                <a:alpha val="40000"/>
              </a:prstClr>
            </a:outerShdw>
          </a:effectLst>
        </p:spPr>
        <p:txBody>
          <a:bodyPr wrap="square">
            <a:spAutoFit/>
          </a:bodyPr>
          <a:lstStyle>
            <a:defPPr>
              <a:defRPr lang="en-US"/>
            </a:defPPr>
            <a:lvl1pPr algn="ctr">
              <a:defRPr sz="1600" b="1">
                <a:latin typeface="Arial" panose="020B0604020202020204" pitchFamily="34" charset="0"/>
                <a:cs typeface="Arial" panose="020B0604020202020204" pitchFamily="34" charset="0"/>
              </a:defRPr>
            </a:lvl1pPr>
          </a:lstStyle>
          <a:p>
            <a:pPr>
              <a:defRPr/>
            </a:pPr>
            <a:r>
              <a:rPr lang="el-GR" dirty="0">
                <a:hlinkClick r:id="rId5" action="ppaction://hlinksldjump"/>
              </a:rPr>
              <a:t>Λόγοι και Αντίλογοι για την Υγιεινή των Τροφίμων</a:t>
            </a:r>
            <a:endParaRPr lang="fr-FR" dirty="0"/>
          </a:p>
        </p:txBody>
      </p:sp>
      <p:sp>
        <p:nvSpPr>
          <p:cNvPr id="27" name="ZoneTexte 26"/>
          <p:cNvSpPr txBox="1"/>
          <p:nvPr/>
        </p:nvSpPr>
        <p:spPr>
          <a:xfrm>
            <a:off x="10086975" y="4241800"/>
            <a:ext cx="1319778" cy="646986"/>
          </a:xfrm>
          <a:prstGeom prst="roundRect">
            <a:avLst/>
          </a:prstGeom>
          <a:noFill/>
          <a:ln w="28575">
            <a:solidFill>
              <a:srgbClr val="FF0000"/>
            </a:solidFill>
          </a:ln>
          <a:effectLst>
            <a:outerShdw blurRad="63500" sx="102000" sy="102000" algn="ctr" rotWithShape="0">
              <a:prstClr val="black">
                <a:alpha val="40000"/>
              </a:prstClr>
            </a:outerShdw>
          </a:effectLst>
        </p:spPr>
        <p:txBody>
          <a:bodyPr wrap="square">
            <a:spAutoFit/>
          </a:bodyPr>
          <a:lstStyle>
            <a:defPPr>
              <a:defRPr lang="en-US"/>
            </a:defPPr>
            <a:lvl1pPr algn="ctr">
              <a:defRPr sz="1600" b="1">
                <a:latin typeface="Arial" panose="020B0604020202020204" pitchFamily="34" charset="0"/>
                <a:cs typeface="Arial" panose="020B0604020202020204" pitchFamily="34" charset="0"/>
              </a:defRPr>
            </a:lvl1pPr>
          </a:lstStyle>
          <a:p>
            <a:pPr>
              <a:defRPr/>
            </a:pPr>
            <a:r>
              <a:rPr lang="el-GR" dirty="0">
                <a:hlinkClick r:id="rId6" action="ppaction://hlinksldjump"/>
              </a:rPr>
              <a:t>Βιβλίο Συνταγών</a:t>
            </a:r>
            <a:endParaRPr lang="fr-FR" dirty="0"/>
          </a:p>
        </p:txBody>
      </p:sp>
      <p:sp>
        <p:nvSpPr>
          <p:cNvPr id="25" name="ZoneTexte 24"/>
          <p:cNvSpPr txBox="1"/>
          <p:nvPr/>
        </p:nvSpPr>
        <p:spPr>
          <a:xfrm>
            <a:off x="10531366" y="3013075"/>
            <a:ext cx="1308537" cy="919401"/>
          </a:xfrm>
          <a:prstGeom prst="roundRect">
            <a:avLst/>
          </a:prstGeom>
          <a:noFill/>
          <a:ln w="28575">
            <a:solidFill>
              <a:srgbClr val="FF0000"/>
            </a:solidFill>
          </a:ln>
          <a:effectLst>
            <a:outerShdw blurRad="63500" sx="102000" sy="102000" algn="ctr" rotWithShape="0">
              <a:prstClr val="black">
                <a:alpha val="40000"/>
              </a:prstClr>
            </a:outerShdw>
          </a:effectLst>
        </p:spPr>
        <p:txBody>
          <a:bodyPr wrap="square">
            <a:spAutoFit/>
          </a:bodyPr>
          <a:lstStyle>
            <a:defPPr>
              <a:defRPr lang="en-US"/>
            </a:defPPr>
            <a:lvl1pPr algn="ctr">
              <a:defRPr sz="1600" b="1">
                <a:latin typeface="Arial" panose="020B0604020202020204" pitchFamily="34" charset="0"/>
                <a:cs typeface="Arial" panose="020B0604020202020204" pitchFamily="34" charset="0"/>
              </a:defRPr>
            </a:lvl1pPr>
          </a:lstStyle>
          <a:p>
            <a:pPr>
              <a:defRPr/>
            </a:pPr>
            <a:r>
              <a:rPr lang="fr-FR" dirty="0">
                <a:hlinkClick r:id="rId7" action="ppaction://hlinksldjump"/>
              </a:rPr>
              <a:t>T</a:t>
            </a:r>
            <a:r>
              <a:rPr lang="el-GR" dirty="0">
                <a:hlinkClick r:id="rId7" action="ppaction://hlinksldjump"/>
              </a:rPr>
              <a:t>ο Ταξίδι των Τροφίμων</a:t>
            </a:r>
            <a:endParaRPr lang="fr-FR" dirty="0"/>
          </a:p>
        </p:txBody>
      </p:sp>
      <p:sp>
        <p:nvSpPr>
          <p:cNvPr id="6" name="Virage 5" descr="Flèche"/>
          <p:cNvSpPr/>
          <p:nvPr/>
        </p:nvSpPr>
        <p:spPr>
          <a:xfrm rot="10800000">
            <a:off x="11518900" y="2482850"/>
            <a:ext cx="465138" cy="3287713"/>
          </a:xfrm>
          <a:prstGeom prst="ben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9" name="Flèche droite 48" descr="Flèche"/>
          <p:cNvSpPr/>
          <p:nvPr/>
        </p:nvSpPr>
        <p:spPr>
          <a:xfrm rot="5400000">
            <a:off x="10827544" y="2524919"/>
            <a:ext cx="509587" cy="314325"/>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Flèche droite 47" descr="Flèche"/>
          <p:cNvSpPr/>
          <p:nvPr/>
        </p:nvSpPr>
        <p:spPr>
          <a:xfrm rot="5400000">
            <a:off x="9526587" y="3149601"/>
            <a:ext cx="1649413" cy="315912"/>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1" name="Virage 50" descr="Flèche"/>
          <p:cNvSpPr/>
          <p:nvPr/>
        </p:nvSpPr>
        <p:spPr>
          <a:xfrm rot="10800000">
            <a:off x="6134100" y="2470150"/>
            <a:ext cx="3741738" cy="3487738"/>
          </a:xfrm>
          <a:prstGeom prst="bentArrow">
            <a:avLst>
              <a:gd name="adj1" fmla="val 6069"/>
              <a:gd name="adj2" fmla="val 5851"/>
              <a:gd name="adj3" fmla="val 16723"/>
              <a:gd name="adj4" fmla="val 20939"/>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Flèche droite 46" descr="Flèche"/>
          <p:cNvSpPr/>
          <p:nvPr/>
        </p:nvSpPr>
        <p:spPr>
          <a:xfrm rot="6447496">
            <a:off x="7839075" y="3473450"/>
            <a:ext cx="2389188" cy="312738"/>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 name="ZoneTexte 32"/>
          <p:cNvSpPr txBox="1"/>
          <p:nvPr/>
        </p:nvSpPr>
        <p:spPr>
          <a:xfrm>
            <a:off x="9324975" y="1331913"/>
            <a:ext cx="2659063" cy="1021556"/>
          </a:xfrm>
          <a:prstGeom prst="roundRect">
            <a:avLst/>
          </a:prstGeom>
          <a:noFill/>
          <a:ln w="38100">
            <a:solidFill>
              <a:schemeClr val="bg2">
                <a:lumMod val="25000"/>
              </a:schemeClr>
            </a:solidFill>
          </a:ln>
          <a:effectLst>
            <a:outerShdw blurRad="63500" sx="102000" sy="102000" algn="ctr" rotWithShape="0">
              <a:prstClr val="black">
                <a:alpha val="40000"/>
              </a:prstClr>
            </a:outerShdw>
          </a:effectLst>
        </p:spPr>
        <p:txBody>
          <a:bodyPr>
            <a:spAutoFit/>
          </a:bodyPr>
          <a:lstStyle>
            <a:defPPr>
              <a:defRPr lang="en-US"/>
            </a:defPPr>
            <a:lvl1pPr algn="ctr">
              <a:defRPr sz="1800" b="1">
                <a:solidFill>
                  <a:schemeClr val="bg1"/>
                </a:solidFill>
                <a:latin typeface="Arial" panose="020B0604020202020204" pitchFamily="34" charset="0"/>
                <a:cs typeface="Arial" panose="020B0604020202020204" pitchFamily="34" charset="0"/>
              </a:defRPr>
            </a:lvl1pPr>
          </a:lstStyle>
          <a:p>
            <a:pPr>
              <a:defRPr/>
            </a:pPr>
            <a:r>
              <a:rPr lang="el-GR" dirty="0">
                <a:hlinkClick r:id="rId8" action="ppaction://hlinksldjump"/>
              </a:rPr>
              <a:t>Ε</a:t>
            </a:r>
            <a:r>
              <a:rPr lang="fr-FR" dirty="0">
                <a:hlinkClick r:id="rId8" action="ppaction://hlinksldjump"/>
              </a:rPr>
              <a:t>4</a:t>
            </a:r>
          </a:p>
          <a:p>
            <a:pPr>
              <a:defRPr/>
            </a:pPr>
            <a:r>
              <a:rPr lang="el-GR" dirty="0">
                <a:hlinkClick r:id="rId8" action="ppaction://hlinksldjump"/>
              </a:rPr>
              <a:t>Μετάδοση Λοιμώξεων</a:t>
            </a:r>
            <a:endParaRPr lang="fr-FR" dirty="0"/>
          </a:p>
        </p:txBody>
      </p:sp>
      <p:sp>
        <p:nvSpPr>
          <p:cNvPr id="31" name="ZoneTexte 30"/>
          <p:cNvSpPr txBox="1"/>
          <p:nvPr/>
        </p:nvSpPr>
        <p:spPr>
          <a:xfrm>
            <a:off x="6654800" y="4881940"/>
            <a:ext cx="2276098" cy="646986"/>
          </a:xfrm>
          <a:prstGeom prst="roundRect">
            <a:avLst/>
          </a:prstGeom>
          <a:noFill/>
          <a:ln w="28575">
            <a:solidFill>
              <a:srgbClr val="FF0000"/>
            </a:solidFill>
          </a:ln>
          <a:effectLst>
            <a:outerShdw blurRad="63500" sx="102000" sy="102000" algn="ctr" rotWithShape="0">
              <a:prstClr val="black">
                <a:alpha val="40000"/>
              </a:prstClr>
            </a:outerShdw>
          </a:effectLst>
        </p:spPr>
        <p:txBody>
          <a:bodyPr wrap="square">
            <a:spAutoFit/>
          </a:bodyPr>
          <a:lstStyle>
            <a:defPPr>
              <a:defRPr lang="en-US"/>
            </a:defPPr>
            <a:lvl1pPr algn="ctr">
              <a:defRPr sz="1600" b="1">
                <a:latin typeface="Arial" panose="020B0604020202020204" pitchFamily="34" charset="0"/>
                <a:cs typeface="Arial" panose="020B0604020202020204" pitchFamily="34" charset="0"/>
              </a:defRPr>
            </a:lvl1pPr>
          </a:lstStyle>
          <a:p>
            <a:pPr>
              <a:defRPr/>
            </a:pPr>
            <a:r>
              <a:rPr lang="el-GR" dirty="0">
                <a:hlinkClick r:id="rId9" action="ppaction://hlinksldjump"/>
              </a:rPr>
              <a:t>Σενάρια για την Ασφάλεια Τροφίμων</a:t>
            </a:r>
            <a:endParaRPr lang="fr-FR" dirty="0"/>
          </a:p>
        </p:txBody>
      </p:sp>
      <p:sp>
        <p:nvSpPr>
          <p:cNvPr id="24" name="ZoneTexte 23"/>
          <p:cNvSpPr txBox="1"/>
          <p:nvPr/>
        </p:nvSpPr>
        <p:spPr>
          <a:xfrm>
            <a:off x="6472238" y="2865438"/>
            <a:ext cx="1539875" cy="1464231"/>
          </a:xfrm>
          <a:prstGeom prst="roundRect">
            <a:avLst/>
          </a:prstGeom>
          <a:noFill/>
          <a:ln w="28575">
            <a:solidFill>
              <a:srgbClr val="FF0000"/>
            </a:solidFill>
          </a:ln>
          <a:effectLst>
            <a:outerShdw blurRad="63500" sx="102000" sy="102000" algn="ctr" rotWithShape="0">
              <a:prstClr val="black">
                <a:alpha val="40000"/>
              </a:prstClr>
            </a:outerShdw>
          </a:effectLst>
        </p:spPr>
        <p:txBody>
          <a:bodyPr>
            <a:spAutoFit/>
          </a:bodyPr>
          <a:lstStyle>
            <a:defPPr>
              <a:defRPr lang="en-US"/>
            </a:defPPr>
            <a:lvl1pPr algn="ctr">
              <a:defRPr sz="1600" b="1">
                <a:latin typeface="Arial" panose="020B0604020202020204" pitchFamily="34" charset="0"/>
                <a:cs typeface="Arial" panose="020B0604020202020204" pitchFamily="34" charset="0"/>
              </a:defRPr>
            </a:lvl1pPr>
          </a:lstStyle>
          <a:p>
            <a:pPr>
              <a:defRPr/>
            </a:pPr>
            <a:r>
              <a:rPr lang="el-GR" dirty="0">
                <a:hlinkClick r:id="rId10" action="ppaction://hlinksldjump"/>
              </a:rPr>
              <a:t>Υγιεινή των Τροφίμων ΚΑΙ Ποιότητα Τροφίμων</a:t>
            </a:r>
            <a:endParaRPr lang="fr-FR" dirty="0"/>
          </a:p>
        </p:txBody>
      </p:sp>
      <p:sp>
        <p:nvSpPr>
          <p:cNvPr id="52" name="Flèche droite 51" descr="Flèche"/>
          <p:cNvSpPr/>
          <p:nvPr/>
        </p:nvSpPr>
        <p:spPr>
          <a:xfrm rot="5400000">
            <a:off x="7046119" y="3485356"/>
            <a:ext cx="2319338" cy="314325"/>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4" name="Flèche droite 43" descr="Flèche"/>
          <p:cNvSpPr/>
          <p:nvPr/>
        </p:nvSpPr>
        <p:spPr>
          <a:xfrm rot="7811771">
            <a:off x="7174706" y="2483644"/>
            <a:ext cx="385763" cy="282575"/>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 name="ZoneTexte 31"/>
          <p:cNvSpPr txBox="1"/>
          <p:nvPr/>
        </p:nvSpPr>
        <p:spPr>
          <a:xfrm>
            <a:off x="6219825" y="1331913"/>
            <a:ext cx="2697163" cy="1021556"/>
          </a:xfrm>
          <a:prstGeom prst="roundRect">
            <a:avLst/>
          </a:prstGeom>
          <a:noFill/>
          <a:ln w="38100">
            <a:solidFill>
              <a:schemeClr val="bg2">
                <a:lumMod val="25000"/>
              </a:schemeClr>
            </a:solidFill>
          </a:ln>
          <a:effectLst>
            <a:outerShdw blurRad="63500" sx="102000" sy="102000" algn="ctr" rotWithShape="0">
              <a:prstClr val="black">
                <a:alpha val="40000"/>
              </a:prstClr>
            </a:outerShdw>
          </a:effectLst>
        </p:spPr>
        <p:txBody>
          <a:bodyPr>
            <a:spAutoFit/>
          </a:bodyPr>
          <a:lstStyle>
            <a:defPPr>
              <a:defRPr lang="en-US"/>
            </a:defPPr>
            <a:lvl1pPr algn="ctr">
              <a:defRPr sz="1800" b="1">
                <a:solidFill>
                  <a:schemeClr val="bg1"/>
                </a:solidFill>
                <a:latin typeface="Arial" panose="020B0604020202020204" pitchFamily="34" charset="0"/>
                <a:cs typeface="Arial" panose="020B0604020202020204" pitchFamily="34" charset="0"/>
              </a:defRPr>
            </a:lvl1pPr>
          </a:lstStyle>
          <a:p>
            <a:pPr>
              <a:defRPr/>
            </a:pPr>
            <a:r>
              <a:rPr lang="el-GR" dirty="0">
                <a:hlinkClick r:id="rId11" action="ppaction://hlinksldjump"/>
              </a:rPr>
              <a:t>Ε</a:t>
            </a:r>
            <a:r>
              <a:rPr lang="fr-FR" dirty="0">
                <a:hlinkClick r:id="rId11" action="ppaction://hlinksldjump"/>
              </a:rPr>
              <a:t>3</a:t>
            </a:r>
          </a:p>
          <a:p>
            <a:pPr>
              <a:defRPr/>
            </a:pPr>
            <a:r>
              <a:rPr lang="el-GR" dirty="0">
                <a:hlinkClick r:id="rId11" action="ppaction://hlinksldjump"/>
              </a:rPr>
              <a:t>Ετικέτες τροφίμων</a:t>
            </a:r>
            <a:endParaRPr lang="fr-FR" dirty="0"/>
          </a:p>
          <a:p>
            <a:pPr>
              <a:defRPr/>
            </a:pPr>
            <a:endParaRPr lang="fr-FR" dirty="0"/>
          </a:p>
        </p:txBody>
      </p:sp>
      <p:sp>
        <p:nvSpPr>
          <p:cNvPr id="29" name="ZoneTexte 28"/>
          <p:cNvSpPr txBox="1"/>
          <p:nvPr/>
        </p:nvSpPr>
        <p:spPr>
          <a:xfrm>
            <a:off x="2954338" y="5583238"/>
            <a:ext cx="2992437" cy="646986"/>
          </a:xfrm>
          <a:prstGeom prst="roundRect">
            <a:avLst/>
          </a:prstGeom>
          <a:noFill/>
          <a:ln w="28575">
            <a:solidFill>
              <a:srgbClr val="FF0000"/>
            </a:solidFill>
          </a:ln>
          <a:effectLst>
            <a:outerShdw blurRad="63500" sx="102000" sy="102000" algn="ctr" rotWithShape="0">
              <a:prstClr val="black">
                <a:alpha val="40000"/>
              </a:prstClr>
            </a:outerShdw>
          </a:effectLst>
        </p:spPr>
        <p:txBody>
          <a:bodyPr>
            <a:spAutoFit/>
          </a:bodyPr>
          <a:lstStyle>
            <a:defPPr>
              <a:defRPr lang="en-US"/>
            </a:defPPr>
            <a:lvl1pPr algn="ctr">
              <a:defRPr sz="1600" b="1">
                <a:latin typeface="Arial" panose="020B0604020202020204" pitchFamily="34" charset="0"/>
                <a:cs typeface="Arial" panose="020B0604020202020204" pitchFamily="34" charset="0"/>
              </a:defRPr>
            </a:lvl1pPr>
          </a:lstStyle>
          <a:p>
            <a:pPr>
              <a:defRPr/>
            </a:pPr>
            <a:r>
              <a:rPr lang="el-GR" dirty="0">
                <a:hlinkClick r:id="rId12" action="ppaction://hlinksldjump"/>
              </a:rPr>
              <a:t>Διερεύνηση συρροής κρουσμάτων</a:t>
            </a:r>
            <a:endParaRPr lang="fr-FR" dirty="0"/>
          </a:p>
        </p:txBody>
      </p:sp>
      <p:sp>
        <p:nvSpPr>
          <p:cNvPr id="22" name="ZoneTexte 21"/>
          <p:cNvSpPr txBox="1"/>
          <p:nvPr/>
        </p:nvSpPr>
        <p:spPr>
          <a:xfrm>
            <a:off x="2573338" y="3076575"/>
            <a:ext cx="1876425" cy="919401"/>
          </a:xfrm>
          <a:prstGeom prst="roundRect">
            <a:avLst/>
          </a:prstGeom>
          <a:noFill/>
          <a:ln w="28575">
            <a:solidFill>
              <a:srgbClr val="FF0000"/>
            </a:solidFill>
          </a:ln>
          <a:effectLst>
            <a:outerShdw blurRad="63500" sx="102000" sy="102000" algn="ctr" rotWithShape="0">
              <a:prstClr val="black">
                <a:alpha val="40000"/>
              </a:prstClr>
            </a:outerShdw>
          </a:effectLst>
        </p:spPr>
        <p:txBody>
          <a:bodyPr>
            <a:spAutoFit/>
          </a:bodyPr>
          <a:lstStyle/>
          <a:p>
            <a:pPr algn="ctr">
              <a:defRPr/>
            </a:pPr>
            <a:r>
              <a:rPr lang="el-GR" sz="1600" b="1" dirty="0">
                <a:latin typeface="Arial" panose="020B0604020202020204" pitchFamily="34" charset="0"/>
                <a:cs typeface="Arial" panose="020B0604020202020204" pitchFamily="34" charset="0"/>
                <a:hlinkClick r:id="rId13" action="ppaction://hlinksldjump"/>
              </a:rPr>
              <a:t>Ωφέλιμα και Βλαβερά Μικρόβια</a:t>
            </a:r>
            <a:r>
              <a:rPr lang="el-GR" sz="1600" b="1" dirty="0">
                <a:latin typeface="Arial" panose="020B0604020202020204" pitchFamily="34" charset="0"/>
                <a:cs typeface="Arial" panose="020B0604020202020204" pitchFamily="34" charset="0"/>
              </a:rPr>
              <a:t>  </a:t>
            </a:r>
            <a:endParaRPr lang="fr-FR" sz="1600" b="1" dirty="0">
              <a:latin typeface="Arial" panose="020B0604020202020204" pitchFamily="34" charset="0"/>
              <a:cs typeface="Arial" panose="020B0604020202020204" pitchFamily="34" charset="0"/>
            </a:endParaRPr>
          </a:p>
        </p:txBody>
      </p:sp>
      <p:sp>
        <p:nvSpPr>
          <p:cNvPr id="53" name="Flèche droite 52" descr="Flèche"/>
          <p:cNvSpPr/>
          <p:nvPr/>
        </p:nvSpPr>
        <p:spPr>
          <a:xfrm rot="3702229">
            <a:off x="4758533" y="3505993"/>
            <a:ext cx="2571750" cy="341313"/>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 name="Flèche droite 42" descr="Flèche"/>
          <p:cNvSpPr/>
          <p:nvPr/>
        </p:nvSpPr>
        <p:spPr>
          <a:xfrm rot="5400000">
            <a:off x="3357562" y="3776663"/>
            <a:ext cx="3006725" cy="393700"/>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 name="Flèche droite 41" descr="Flèche"/>
          <p:cNvSpPr/>
          <p:nvPr/>
        </p:nvSpPr>
        <p:spPr>
          <a:xfrm rot="7295359">
            <a:off x="3496469" y="2577306"/>
            <a:ext cx="558800" cy="350838"/>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ZoneTexte 20"/>
          <p:cNvSpPr txBox="1"/>
          <p:nvPr/>
        </p:nvSpPr>
        <p:spPr>
          <a:xfrm>
            <a:off x="2989263" y="1331913"/>
            <a:ext cx="2724150" cy="1021556"/>
          </a:xfrm>
          <a:prstGeom prst="roundRect">
            <a:avLst/>
          </a:prstGeom>
          <a:noFill/>
          <a:ln w="38100">
            <a:solidFill>
              <a:schemeClr val="bg2">
                <a:lumMod val="25000"/>
              </a:schemeClr>
            </a:solidFill>
          </a:ln>
          <a:effectLst>
            <a:outerShdw blurRad="63500" sx="102000" sy="102000" algn="ctr" rotWithShape="0">
              <a:prstClr val="black">
                <a:alpha val="40000"/>
              </a:prstClr>
            </a:outerShdw>
          </a:effectLst>
        </p:spPr>
        <p:txBody>
          <a:bodyPr>
            <a:spAutoFit/>
          </a:bodyPr>
          <a:lstStyle>
            <a:defPPr>
              <a:defRPr lang="en-US"/>
            </a:defPPr>
            <a:lvl1pPr algn="ctr">
              <a:defRPr sz="1800" b="1">
                <a:solidFill>
                  <a:schemeClr val="bg1"/>
                </a:solidFill>
                <a:latin typeface="Arial" panose="020B0604020202020204" pitchFamily="34" charset="0"/>
                <a:cs typeface="Arial" panose="020B0604020202020204" pitchFamily="34" charset="0"/>
              </a:defRPr>
            </a:lvl1pPr>
          </a:lstStyle>
          <a:p>
            <a:pPr>
              <a:defRPr/>
            </a:pPr>
            <a:r>
              <a:rPr lang="el-GR" dirty="0">
                <a:hlinkClick r:id="rId14" action="ppaction://hlinksldjump"/>
              </a:rPr>
              <a:t>Ε</a:t>
            </a:r>
            <a:r>
              <a:rPr lang="fr-FR" dirty="0">
                <a:hlinkClick r:id="rId14" action="ppaction://hlinksldjump"/>
              </a:rPr>
              <a:t>2 </a:t>
            </a:r>
          </a:p>
          <a:p>
            <a:pPr>
              <a:defRPr/>
            </a:pPr>
            <a:r>
              <a:rPr lang="fr-FR" dirty="0">
                <a:hlinkClick r:id="rId14" action="ppaction://hlinksldjump"/>
              </a:rPr>
              <a:t>M</a:t>
            </a:r>
            <a:r>
              <a:rPr lang="el-GR" dirty="0" err="1">
                <a:hlinkClick r:id="rId14" action="ppaction://hlinksldjump"/>
              </a:rPr>
              <a:t>ικροβιολογική</a:t>
            </a:r>
            <a:r>
              <a:rPr lang="el-GR" dirty="0">
                <a:hlinkClick r:id="rId14" action="ppaction://hlinksldjump"/>
              </a:rPr>
              <a:t> προσέγγιση</a:t>
            </a:r>
            <a:endParaRPr lang="fr-FR" dirty="0"/>
          </a:p>
        </p:txBody>
      </p:sp>
      <p:sp>
        <p:nvSpPr>
          <p:cNvPr id="4" name="Flèche à angle droit 3" descr="Flèche"/>
          <p:cNvSpPr/>
          <p:nvPr/>
        </p:nvSpPr>
        <p:spPr>
          <a:xfrm rot="5400000">
            <a:off x="19050" y="3260725"/>
            <a:ext cx="3617913" cy="2036763"/>
          </a:xfrm>
          <a:prstGeom prst="bentUpArrow">
            <a:avLst>
              <a:gd name="adj1" fmla="val 13296"/>
              <a:gd name="adj2" fmla="val 16344"/>
              <a:gd name="adj3" fmla="val 24507"/>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Flèche droite 4" descr="Flèche"/>
          <p:cNvSpPr/>
          <p:nvPr/>
        </p:nvSpPr>
        <p:spPr>
          <a:xfrm rot="3176595">
            <a:off x="1898650" y="2570163"/>
            <a:ext cx="752475" cy="393700"/>
          </a:xfrm>
          <a:prstGeom prst="rightArrow">
            <a:avLst/>
          </a:prstGeom>
          <a:solidFill>
            <a:schemeClr val="accent6">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 name="ZoneTexte 1"/>
          <p:cNvSpPr txBox="1"/>
          <p:nvPr/>
        </p:nvSpPr>
        <p:spPr>
          <a:xfrm>
            <a:off x="80963" y="1331913"/>
            <a:ext cx="2492375" cy="1021556"/>
          </a:xfrm>
          <a:prstGeom prst="roundRect">
            <a:avLst/>
          </a:prstGeom>
          <a:noFill/>
          <a:ln w="38100">
            <a:solidFill>
              <a:schemeClr val="bg2">
                <a:lumMod val="25000"/>
              </a:schemeClr>
            </a:solidFill>
          </a:ln>
          <a:effectLst>
            <a:outerShdw blurRad="63500" sx="102000" sy="102000" algn="ctr" rotWithShape="0">
              <a:prstClr val="black">
                <a:alpha val="40000"/>
              </a:prstClr>
            </a:outerShdw>
          </a:effectLst>
        </p:spPr>
        <p:txBody>
          <a:bodyPr>
            <a:spAutoFit/>
          </a:bodyPr>
          <a:lstStyle/>
          <a:p>
            <a:pPr algn="ctr">
              <a:defRPr/>
            </a:pPr>
            <a:r>
              <a:rPr lang="el-GR" sz="1800" b="1" dirty="0">
                <a:solidFill>
                  <a:schemeClr val="bg1"/>
                </a:solidFill>
                <a:latin typeface="Arial" panose="020B0604020202020204" pitchFamily="34" charset="0"/>
                <a:cs typeface="Arial" panose="020B0604020202020204" pitchFamily="34" charset="0"/>
                <a:hlinkClick r:id="rId15" action="ppaction://hlinksldjump"/>
              </a:rPr>
              <a:t>Ε</a:t>
            </a:r>
            <a:r>
              <a:rPr lang="fr-FR" sz="1800" b="1" dirty="0">
                <a:solidFill>
                  <a:schemeClr val="bg1"/>
                </a:solidFill>
                <a:latin typeface="Arial" panose="020B0604020202020204" pitchFamily="34" charset="0"/>
                <a:cs typeface="Arial" panose="020B0604020202020204" pitchFamily="34" charset="0"/>
                <a:hlinkClick r:id="rId15" action="ppaction://hlinksldjump"/>
              </a:rPr>
              <a:t>1</a:t>
            </a:r>
          </a:p>
          <a:p>
            <a:pPr algn="ctr">
              <a:defRPr/>
            </a:pPr>
            <a:r>
              <a:rPr lang="el-GR" sz="1800" b="1" dirty="0">
                <a:solidFill>
                  <a:schemeClr val="bg1"/>
                </a:solidFill>
                <a:latin typeface="Arial" panose="020B0604020202020204" pitchFamily="34" charset="0"/>
                <a:cs typeface="Arial" panose="020B0604020202020204" pitchFamily="34" charset="0"/>
                <a:hlinkClick r:id="rId15" action="ppaction://hlinksldjump"/>
              </a:rPr>
              <a:t>Εισαγωγή</a:t>
            </a:r>
            <a:endParaRPr lang="fr-FR" sz="1800" b="1" dirty="0">
              <a:solidFill>
                <a:schemeClr val="bg1"/>
              </a:solidFill>
              <a:latin typeface="Arial" panose="020B0604020202020204" pitchFamily="34" charset="0"/>
              <a:cs typeface="Arial" panose="020B0604020202020204" pitchFamily="34" charset="0"/>
            </a:endParaRPr>
          </a:p>
          <a:p>
            <a:pPr algn="ctr">
              <a:defRPr/>
            </a:pPr>
            <a:endParaRPr lang="fr-FR" sz="1800" b="1" dirty="0">
              <a:solidFill>
                <a:schemeClr val="bg1"/>
              </a:solidFill>
              <a:latin typeface="Arial" panose="020B0604020202020204" pitchFamily="34" charset="0"/>
              <a:cs typeface="Arial" panose="020B0604020202020204" pitchFamily="34" charset="0"/>
            </a:endParaRPr>
          </a:p>
        </p:txBody>
      </p:sp>
      <p:sp>
        <p:nvSpPr>
          <p:cNvPr id="15386" name="Titre 27"/>
          <p:cNvSpPr>
            <a:spLocks noGrp="1" noChangeArrowheads="1"/>
          </p:cNvSpPr>
          <p:nvPr>
            <p:ph type="title" idx="4294967295"/>
          </p:nvPr>
        </p:nvSpPr>
        <p:spPr>
          <a:xfrm>
            <a:off x="733425" y="168275"/>
            <a:ext cx="10888663" cy="954088"/>
          </a:xfrm>
        </p:spPr>
        <p:txBody>
          <a:bodyPr lIns="91440" tIns="45720" rIns="91440" bIns="45720">
            <a:spAutoFit/>
          </a:bodyPr>
          <a:lstStyle/>
          <a:p>
            <a:pPr algn="ctr" defTabSz="228600" eaLnBrk="1" hangingPunct="1">
              <a:lnSpc>
                <a:spcPct val="100000"/>
              </a:lnSpc>
            </a:pPr>
            <a:r>
              <a:rPr lang="el-GR" altLang="fr-FR" sz="3200" dirty="0">
                <a:latin typeface="Arial" charset="0"/>
                <a:cs typeface="Arial" charset="0"/>
              </a:rPr>
              <a:t>Επισκόπηση και Σύνδεσμοι</a:t>
            </a:r>
            <a:br>
              <a:rPr lang="fr-FR" altLang="fr-FR" sz="3200" dirty="0">
                <a:latin typeface="Arial" charset="0"/>
                <a:cs typeface="Arial" charset="0"/>
              </a:rPr>
            </a:br>
            <a:r>
              <a:rPr lang="el-GR" altLang="fr-FR" sz="2400" dirty="0">
                <a:latin typeface="Arial" charset="0"/>
                <a:cs typeface="Arial" charset="0"/>
              </a:rPr>
              <a:t>Ενότητες εκπαίδευσης εκπαιδευτικών </a:t>
            </a:r>
            <a:r>
              <a:rPr lang="el-GR" altLang="fr-FR" sz="2400" dirty="0">
                <a:solidFill>
                  <a:srgbClr val="FF0000"/>
                </a:solidFill>
                <a:latin typeface="Arial" charset="0"/>
                <a:cs typeface="Arial" charset="0"/>
              </a:rPr>
              <a:t>και εκπαιδευτικό υλικό μαθητών</a:t>
            </a:r>
            <a:endParaRPr lang="fr-FR" altLang="fr-FR" sz="2400" dirty="0">
              <a:solidFill>
                <a:srgbClr val="FF0000"/>
              </a:solidFill>
              <a:latin typeface="Arial"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e 26" descr="Barre de navigation"/>
          <p:cNvGrpSpPr>
            <a:grpSpLocks/>
          </p:cNvGrpSpPr>
          <p:nvPr/>
        </p:nvGrpSpPr>
        <p:grpSpPr bwMode="auto">
          <a:xfrm>
            <a:off x="-41275" y="6011863"/>
            <a:ext cx="12276138" cy="887412"/>
            <a:chOff x="-41565" y="6016088"/>
            <a:chExt cx="12276859" cy="888671"/>
          </a:xfrm>
        </p:grpSpPr>
        <p:sp>
          <p:nvSpPr>
            <p:cNvPr id="16399" name="ZoneTexte 27"/>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16400" name="ZoneTexte 28"/>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35" name="Rectangle 34"/>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6" name="Bouton d’action : vide 35">
              <a:hlinkClick r:id="rId2" action="ppaction://hlinksldjump" highlightClick="1"/>
            </p:cNvPr>
            <p:cNvSpPr/>
            <p:nvPr/>
          </p:nvSpPr>
          <p:spPr>
            <a:xfrm>
              <a:off x="5713461" y="6135319"/>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16403" name="ZoneTexte 31"/>
            <p:cNvSpPr txBox="1">
              <a:spLocks noChangeArrowheads="1"/>
            </p:cNvSpPr>
            <p:nvPr/>
          </p:nvSpPr>
          <p:spPr bwMode="auto">
            <a:xfrm>
              <a:off x="6072530" y="6136118"/>
              <a:ext cx="2379365" cy="276999"/>
            </a:xfrm>
            <a:prstGeom prst="rect">
              <a:avLst/>
            </a:prstGeom>
            <a:noFill/>
            <a:ln w="9525">
              <a:noFill/>
              <a:miter lim="800000"/>
              <a:headEnd/>
              <a:tailEnd/>
            </a:ln>
          </p:spPr>
          <p:txBody>
            <a:bodyPr>
              <a:spAutoFit/>
            </a:bodyPr>
            <a:lstStyle/>
            <a:p>
              <a:pPr eaLnBrk="1" hangingPunct="1"/>
              <a:r>
                <a:rPr lang="el-GR" altLang="fr-FR" sz="1200" dirty="0">
                  <a:solidFill>
                    <a:schemeClr val="bg1"/>
                  </a:solidFill>
                  <a:latin typeface="Arial" charset="0"/>
                </a:rPr>
                <a:t>Πίσω στο κύριο Μενού</a:t>
              </a:r>
              <a:endParaRPr lang="fr-FR" altLang="fr-FR" sz="1200" dirty="0">
                <a:solidFill>
                  <a:schemeClr val="bg1"/>
                </a:solidFill>
                <a:latin typeface="Arial" charset="0"/>
              </a:endParaRPr>
            </a:p>
          </p:txBody>
        </p:sp>
        <p:pic>
          <p:nvPicPr>
            <p:cNvPr id="16404" name="Image 34"/>
            <p:cNvPicPr>
              <a:picLocks noChangeAspect="1" noChangeArrowheads="1"/>
            </p:cNvPicPr>
            <p:nvPr/>
          </p:nvPicPr>
          <p:blipFill>
            <a:blip r:embed="rId3" cstate="print"/>
            <a:srcRect/>
            <a:stretch>
              <a:fillRect/>
            </a:stretch>
          </p:blipFill>
          <p:spPr bwMode="auto">
            <a:xfrm>
              <a:off x="45516" y="6063782"/>
              <a:ext cx="1890517" cy="413583"/>
            </a:xfrm>
            <a:prstGeom prst="rect">
              <a:avLst/>
            </a:prstGeom>
            <a:noFill/>
            <a:ln w="9525">
              <a:noFill/>
              <a:miter lim="800000"/>
              <a:headEnd/>
              <a:tailEnd/>
            </a:ln>
          </p:spPr>
        </p:pic>
      </p:grpSp>
      <p:pic>
        <p:nvPicPr>
          <p:cNvPr id="46088" name="Image 1" descr="Παρουσίαση για τα Βλαβερά μικρόβια (επιπλέον υλικό)&#10;"/>
          <p:cNvPicPr>
            <a:picLocks noChangeAspect="1" noChangeArrowheads="1"/>
          </p:cNvPicPr>
          <p:nvPr/>
        </p:nvPicPr>
        <p:blipFill>
          <a:blip r:embed="rId4" cstate="print"/>
          <a:srcRect/>
          <a:stretch>
            <a:fillRect/>
          </a:stretch>
        </p:blipFill>
        <p:spPr bwMode="auto">
          <a:xfrm>
            <a:off x="9450638" y="4352005"/>
            <a:ext cx="2683407" cy="1475032"/>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8" name="Picture 22" descr="fleche - Conseils &amp; astuces Twitch"/>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rot="18095118">
            <a:off x="9175739" y="5235951"/>
            <a:ext cx="537808" cy="719532"/>
          </a:xfrm>
          <a:prstGeom prst="rect">
            <a:avLst/>
          </a:prstGeom>
          <a:noFill/>
        </p:spPr>
      </p:pic>
      <p:pic>
        <p:nvPicPr>
          <p:cNvPr id="46087" name="Image 2" descr="Μελέτη περίπτωσης : Μια ιστορία προειδοποίησης&#10;"/>
          <p:cNvPicPr>
            <a:picLocks noChangeAspect="1" noChangeArrowheads="1"/>
          </p:cNvPicPr>
          <p:nvPr/>
        </p:nvPicPr>
        <p:blipFill>
          <a:blip r:embed="rId6" cstate="print"/>
          <a:srcRect/>
          <a:stretch>
            <a:fillRect/>
          </a:stretch>
        </p:blipFill>
        <p:spPr bwMode="auto">
          <a:xfrm>
            <a:off x="0" y="2776538"/>
            <a:ext cx="2763838" cy="3216275"/>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382" name="Picture 22" descr="fleche - Conseils &amp; astuces Twitch"/>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rot="5896055" flipH="1">
            <a:off x="2384738" y="4226394"/>
            <a:ext cx="716998" cy="716998"/>
          </a:xfrm>
          <a:prstGeom prst="rect">
            <a:avLst/>
          </a:prstGeom>
          <a:noFill/>
        </p:spPr>
      </p:pic>
      <p:sp>
        <p:nvSpPr>
          <p:cNvPr id="2" name="Rectangle 1" descr="Microbe match activity statement"/>
          <p:cNvSpPr/>
          <p:nvPr/>
        </p:nvSpPr>
        <p:spPr>
          <a:xfrm>
            <a:off x="9285288" y="796925"/>
            <a:ext cx="2906712" cy="177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6392" name="Picture 27" descr="Δραστηριότητα χαρτοκοπτικής - Ιοί"/>
          <p:cNvPicPr>
            <a:picLocks noChangeAspect="1" noChangeArrowheads="1"/>
          </p:cNvPicPr>
          <p:nvPr/>
        </p:nvPicPr>
        <p:blipFill>
          <a:blip r:embed="rId8" cstate="print"/>
          <a:srcRect/>
          <a:stretch>
            <a:fillRect/>
          </a:stretch>
        </p:blipFill>
        <p:spPr bwMode="auto">
          <a:xfrm>
            <a:off x="9285288" y="1825625"/>
            <a:ext cx="2913062" cy="560388"/>
          </a:xfrm>
          <a:prstGeom prst="rect">
            <a:avLst/>
          </a:prstGeom>
          <a:noFill/>
          <a:ln w="9525">
            <a:noFill/>
            <a:miter lim="800000"/>
            <a:headEnd/>
            <a:tailEnd/>
          </a:ln>
        </p:spPr>
      </p:pic>
      <p:pic>
        <p:nvPicPr>
          <p:cNvPr id="16393" name="Picture 26" descr="Δραστηριότητα χαρτοκοπτικής - Βακτήρια"/>
          <p:cNvPicPr>
            <a:picLocks noChangeAspect="1" noChangeArrowheads="1"/>
          </p:cNvPicPr>
          <p:nvPr/>
        </p:nvPicPr>
        <p:blipFill>
          <a:blip r:embed="rId9" cstate="print"/>
          <a:srcRect/>
          <a:stretch>
            <a:fillRect/>
          </a:stretch>
        </p:blipFill>
        <p:spPr bwMode="auto">
          <a:xfrm>
            <a:off x="9285288" y="952500"/>
            <a:ext cx="2898775" cy="735013"/>
          </a:xfrm>
          <a:prstGeom prst="rect">
            <a:avLst/>
          </a:prstGeom>
          <a:noFill/>
          <a:ln w="9525">
            <a:noFill/>
            <a:miter lim="800000"/>
            <a:headEnd/>
            <a:tailEnd/>
          </a:ln>
        </p:spPr>
      </p:pic>
      <p:pic>
        <p:nvPicPr>
          <p:cNvPr id="37" name="Picture 22" descr="fleche - Conseils &amp; astuces Twitch"/>
          <p:cNvPicPr>
            <a:picLocks noChangeAspect="1" noChangeArrowheads="1"/>
          </p:cNvPicPr>
          <p:nvPr/>
        </p:nvPicPr>
        <p:blipFill>
          <a:blip r:embed="rId10" cstate="print">
            <a:duotone>
              <a:schemeClr val="accent3">
                <a:shade val="45000"/>
                <a:satMod val="135000"/>
              </a:schemeClr>
              <a:prstClr val="white"/>
            </a:duotone>
          </a:blip>
          <a:srcRect/>
          <a:stretch>
            <a:fillRect/>
          </a:stretch>
        </p:blipFill>
        <p:spPr bwMode="auto">
          <a:xfrm rot="1726161" flipV="1">
            <a:off x="9461393" y="2256582"/>
            <a:ext cx="855524" cy="855524"/>
          </a:xfrm>
          <a:prstGeom prst="rect">
            <a:avLst/>
          </a:prstGeom>
          <a:noFill/>
        </p:spPr>
      </p:pic>
      <p:sp>
        <p:nvSpPr>
          <p:cNvPr id="26" name="ZoneTexte 25"/>
          <p:cNvSpPr txBox="1"/>
          <p:nvPr/>
        </p:nvSpPr>
        <p:spPr>
          <a:xfrm>
            <a:off x="2647949" y="1805036"/>
            <a:ext cx="6798199" cy="4278094"/>
          </a:xfrm>
          <a:prstGeom prst="rect">
            <a:avLst/>
          </a:prstGeom>
          <a:noFill/>
        </p:spPr>
        <p:txBody>
          <a:bodyPr wrap="square">
            <a:spAutoFit/>
          </a:bodyPr>
          <a:lstStyle/>
          <a:p>
            <a:pPr marL="269875" lvl="1" indent="-269875" algn="just">
              <a:spcBef>
                <a:spcPts val="300"/>
              </a:spcBef>
              <a:buFont typeface="Wingdings" panose="05000000000000000000" pitchFamily="2" charset="2"/>
              <a:buChar char="ü"/>
              <a:defRPr/>
            </a:pPr>
            <a:r>
              <a:rPr lang="el-GR" sz="1200" b="1" dirty="0">
                <a:solidFill>
                  <a:schemeClr val="accent1"/>
                </a:solidFill>
                <a:latin typeface="Arial" panose="020B0604020202020204" pitchFamily="34" charset="0"/>
                <a:cs typeface="Arial" panose="020B0604020202020204" pitchFamily="34" charset="0"/>
              </a:rPr>
              <a:t>Πηγές</a:t>
            </a:r>
            <a:r>
              <a:rPr lang="en-GB" sz="1200" b="1" dirty="0">
                <a:solidFill>
                  <a:schemeClr val="accent1"/>
                </a:solidFill>
                <a:latin typeface="Arial" panose="020B0604020202020204" pitchFamily="34" charset="0"/>
                <a:cs typeface="Arial" panose="020B0604020202020204" pitchFamily="34" charset="0"/>
              </a:rPr>
              <a:t>:</a:t>
            </a:r>
            <a:endParaRPr lang="fr-FR" sz="1200" b="1" dirty="0">
              <a:solidFill>
                <a:schemeClr val="accent1"/>
              </a:solidFill>
              <a:latin typeface="Arial" panose="020B0604020202020204" pitchFamily="34" charset="0"/>
              <a:cs typeface="Arial" panose="020B0604020202020204" pitchFamily="34" charset="0"/>
            </a:endParaRPr>
          </a:p>
          <a:p>
            <a:pPr marL="269875" lvl="1" indent="-269875" algn="just">
              <a:spcBef>
                <a:spcPts val="300"/>
              </a:spcBef>
              <a:buFontTx/>
              <a:buChar char="-"/>
              <a:defRPr/>
            </a:pPr>
            <a:r>
              <a:rPr lang="el-GR" sz="1200" b="1" dirty="0">
                <a:solidFill>
                  <a:schemeClr val="accent1"/>
                </a:solidFill>
                <a:latin typeface="Arial" panose="020B0604020202020204" pitchFamily="34" charset="0"/>
                <a:cs typeface="Arial" panose="020B0604020202020204" pitchFamily="34" charset="0"/>
              </a:rPr>
              <a:t>Φύλλο Εκπαιδευτικού </a:t>
            </a:r>
            <a:r>
              <a:rPr lang="en-US" sz="1200"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sz="1200" dirty="0">
                <a:solidFill>
                  <a:schemeClr val="accent1"/>
                </a:solidFill>
                <a:latin typeface="Arial" panose="020B0604020202020204" pitchFamily="34" charset="0"/>
                <a:cs typeface="Arial" panose="020B0604020202020204" pitchFamily="34" charset="0"/>
                <a:sym typeface="Wingdings" panose="05000000000000000000" pitchFamily="2" charset="2"/>
              </a:rPr>
              <a:t>περιέχει το σχέδιο μαθήματος</a:t>
            </a:r>
            <a:endParaRPr lang="en-US" sz="1200" dirty="0">
              <a:solidFill>
                <a:schemeClr val="accent1"/>
              </a:solidFill>
              <a:latin typeface="Arial" panose="020B0604020202020204" pitchFamily="34" charset="0"/>
              <a:cs typeface="Arial" panose="020B0604020202020204" pitchFamily="34" charset="0"/>
              <a:sym typeface="Wingdings" panose="05000000000000000000" pitchFamily="2" charset="2"/>
            </a:endParaRPr>
          </a:p>
          <a:p>
            <a:pPr marL="269875" lvl="1" indent="-269875" algn="just">
              <a:spcBef>
                <a:spcPts val="300"/>
              </a:spcBef>
              <a:buFontTx/>
              <a:buChar char="-"/>
              <a:defRPr/>
            </a:pPr>
            <a:r>
              <a:rPr lang="el-GR" sz="1200" b="1" dirty="0">
                <a:solidFill>
                  <a:schemeClr val="accent1"/>
                </a:solidFill>
                <a:latin typeface="Arial" panose="020B0604020202020204" pitchFamily="34" charset="0"/>
                <a:cs typeface="Arial" panose="020B0604020202020204" pitchFamily="34" charset="0"/>
              </a:rPr>
              <a:t>Η παρουσίαση «Μικρόβια στα Τρόφιμα» </a:t>
            </a:r>
            <a:r>
              <a:rPr lang="el-GR" sz="1200" dirty="0">
                <a:solidFill>
                  <a:schemeClr val="accent1"/>
                </a:solidFill>
                <a:latin typeface="Arial" panose="020B0604020202020204" pitchFamily="34" charset="0"/>
                <a:cs typeface="Arial" panose="020B0604020202020204" pitchFamily="34" charset="0"/>
              </a:rPr>
              <a:t>συνδέεται με διάφορες δραστηριότητες</a:t>
            </a:r>
            <a:r>
              <a:rPr lang="en-US" sz="1200" dirty="0">
                <a:solidFill>
                  <a:schemeClr val="accent1"/>
                </a:solidFill>
                <a:latin typeface="Arial" panose="020B0604020202020204" pitchFamily="34" charset="0"/>
                <a:cs typeface="Arial" panose="020B0604020202020204" pitchFamily="34" charset="0"/>
              </a:rPr>
              <a:t>:</a:t>
            </a:r>
          </a:p>
          <a:p>
            <a:pPr marL="269875" lvl="2" indent="-269875" algn="just">
              <a:spcBef>
                <a:spcPts val="300"/>
              </a:spcBef>
              <a:buFontTx/>
              <a:buChar char="-"/>
              <a:defRPr/>
            </a:pPr>
            <a:r>
              <a:rPr lang="el-GR" sz="1200" u="sng" dirty="0">
                <a:solidFill>
                  <a:schemeClr val="accent1"/>
                </a:solidFill>
                <a:latin typeface="Arial" panose="020B0604020202020204" pitchFamily="34" charset="0"/>
                <a:cs typeface="Arial" panose="020B0604020202020204" pitchFamily="34" charset="0"/>
              </a:rPr>
              <a:t>Η Διαφάνεια </a:t>
            </a:r>
            <a:r>
              <a:rPr lang="en-US" sz="1200" u="sng" dirty="0">
                <a:solidFill>
                  <a:schemeClr val="accent1"/>
                </a:solidFill>
                <a:latin typeface="Arial" panose="020B0604020202020204" pitchFamily="34" charset="0"/>
                <a:cs typeface="Arial" panose="020B0604020202020204" pitchFamily="34" charset="0"/>
              </a:rPr>
              <a:t>“</a:t>
            </a:r>
            <a:r>
              <a:rPr lang="el-GR" sz="1200" u="sng" dirty="0">
                <a:solidFill>
                  <a:schemeClr val="accent1"/>
                </a:solidFill>
                <a:latin typeface="Arial" panose="020B0604020202020204" pitchFamily="34" charset="0"/>
                <a:cs typeface="Arial" panose="020B0604020202020204" pitchFamily="34" charset="0"/>
              </a:rPr>
              <a:t>Μικρόβια</a:t>
            </a:r>
            <a:r>
              <a:rPr lang="en-US" sz="1200" u="sng" dirty="0">
                <a:solidFill>
                  <a:schemeClr val="accent1"/>
                </a:solidFill>
                <a:latin typeface="Arial" panose="020B0604020202020204" pitchFamily="34" charset="0"/>
                <a:cs typeface="Arial" panose="020B0604020202020204" pitchFamily="34" charset="0"/>
              </a:rPr>
              <a:t>” + </a:t>
            </a:r>
            <a:r>
              <a:rPr lang="el-GR" sz="1200" b="1" u="sng" dirty="0">
                <a:solidFill>
                  <a:schemeClr val="accent1"/>
                </a:solidFill>
                <a:latin typeface="Arial" panose="020B0604020202020204" pitchFamily="34" charset="0"/>
                <a:cs typeface="Arial" panose="020B0604020202020204" pitchFamily="34" charset="0"/>
              </a:rPr>
              <a:t>η Δραστηριότητα «Ταιριάζω τα μικρόβια» </a:t>
            </a:r>
            <a:r>
              <a:rPr lang="en-US" sz="1200"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sz="1200" dirty="0">
                <a:solidFill>
                  <a:schemeClr val="accent1"/>
                </a:solidFill>
                <a:latin typeface="Arial" panose="020B0604020202020204" pitchFamily="34" charset="0"/>
                <a:cs typeface="Arial" panose="020B0604020202020204" pitchFamily="34" charset="0"/>
                <a:sym typeface="Wingdings" panose="05000000000000000000" pitchFamily="2" charset="2"/>
              </a:rPr>
              <a:t>Δίνει στους μαθητές αποκόμματα σχετικά με τα βακτήρια, τους ιούς, τους μύκητες και τα παράσιτα και τους ζητά να ταιριάξουν δηλώσεις σχετικές με αυτούς τους μικροοργανισμούς. </a:t>
            </a:r>
            <a:endParaRPr lang="en-GB" sz="1200" dirty="0">
              <a:solidFill>
                <a:schemeClr val="accent1"/>
              </a:solidFill>
              <a:latin typeface="Arial" panose="020B0604020202020204" pitchFamily="34" charset="0"/>
              <a:ea typeface="Microsoft Sans Serif" panose="020B0604020202020204" pitchFamily="34" charset="0"/>
              <a:cs typeface="Arial" panose="020B0604020202020204" pitchFamily="34" charset="0"/>
            </a:endParaRPr>
          </a:p>
          <a:p>
            <a:pPr marL="269875" lvl="2" indent="-269875" algn="just">
              <a:spcBef>
                <a:spcPts val="300"/>
              </a:spcBef>
              <a:buFontTx/>
              <a:buChar char="-"/>
              <a:defRPr/>
            </a:pPr>
            <a:r>
              <a:rPr lang="el-GR" sz="1200" u="sng" dirty="0">
                <a:solidFill>
                  <a:schemeClr val="accent1"/>
                </a:solidFill>
                <a:latin typeface="Arial" panose="020B0604020202020204" pitchFamily="34" charset="0"/>
                <a:cs typeface="Arial" panose="020B0604020202020204" pitchFamily="34" charset="0"/>
              </a:rPr>
              <a:t>Η Διαφάνεια </a:t>
            </a:r>
            <a:r>
              <a:rPr lang="en-GB" altLang="fr-FR" sz="1200" u="sng" dirty="0">
                <a:solidFill>
                  <a:schemeClr val="accent1"/>
                </a:solidFill>
                <a:latin typeface="Arial" panose="020B0604020202020204" pitchFamily="34" charset="0"/>
                <a:cs typeface="Arial" panose="020B0604020202020204" pitchFamily="34" charset="0"/>
              </a:rPr>
              <a:t>“</a:t>
            </a:r>
            <a:r>
              <a:rPr lang="el-GR" altLang="fr-FR" sz="1200" u="sng" dirty="0">
                <a:solidFill>
                  <a:schemeClr val="accent1"/>
                </a:solidFill>
                <a:latin typeface="Arial" panose="020B0604020202020204" pitchFamily="34" charset="0"/>
                <a:cs typeface="Arial" panose="020B0604020202020204" pitchFamily="34" charset="0"/>
              </a:rPr>
              <a:t>Σπόρια</a:t>
            </a:r>
            <a:r>
              <a:rPr lang="en-GB" altLang="fr-FR" sz="1200" u="sng" dirty="0">
                <a:solidFill>
                  <a:schemeClr val="accent1"/>
                </a:solidFill>
                <a:latin typeface="Arial" panose="020B0604020202020204" pitchFamily="34" charset="0"/>
                <a:cs typeface="Arial" panose="020B0604020202020204" pitchFamily="34" charset="0"/>
              </a:rPr>
              <a:t>” </a:t>
            </a:r>
            <a:r>
              <a:rPr lang="en-GB" altLang="fr-FR" sz="1200" dirty="0">
                <a:solidFill>
                  <a:schemeClr val="accent1"/>
                </a:solidFill>
                <a:latin typeface="Arial" panose="020B0604020202020204" pitchFamily="34" charset="0"/>
                <a:cs typeface="Arial" panose="020B0604020202020204" pitchFamily="34" charset="0"/>
                <a:sym typeface="Wingdings" pitchFamily="2" charset="2"/>
              </a:rPr>
              <a:t> </a:t>
            </a:r>
            <a:r>
              <a:rPr lang="el-GR" altLang="fr-FR" sz="1200" dirty="0">
                <a:solidFill>
                  <a:schemeClr val="accent1"/>
                </a:solidFill>
                <a:latin typeface="Arial" panose="020B0604020202020204" pitchFamily="34" charset="0"/>
                <a:cs typeface="Arial" panose="020B0604020202020204" pitchFamily="34" charset="0"/>
                <a:sym typeface="Wingdings" pitchFamily="2" charset="2"/>
              </a:rPr>
              <a:t>Εξηγεί στους μαθητές ότι κάποια βακτήρια αναπτύσσουν σπόρια τα οποία μπορούν να επιβιώσουν σε δύσκολες συνθήκες και να επιζήσουν χωρίς νερό ή θρεπτικά συστατικά. </a:t>
            </a:r>
            <a:endParaRPr lang="en-US" altLang="fr-FR" sz="1200" dirty="0">
              <a:solidFill>
                <a:schemeClr val="accent1"/>
              </a:solidFill>
              <a:latin typeface="Arial" panose="020B0604020202020204" pitchFamily="34" charset="0"/>
              <a:cs typeface="Arial" panose="020B0604020202020204" pitchFamily="34" charset="0"/>
            </a:endParaRPr>
          </a:p>
          <a:p>
            <a:pPr marL="269875" lvl="2" indent="-269875" algn="just">
              <a:spcBef>
                <a:spcPts val="300"/>
              </a:spcBef>
              <a:buFontTx/>
              <a:buChar char="-"/>
              <a:defRPr/>
            </a:pPr>
            <a:r>
              <a:rPr lang="el-GR" sz="1200" u="sng" dirty="0">
                <a:solidFill>
                  <a:schemeClr val="accent1"/>
                </a:solidFill>
                <a:latin typeface="Arial" panose="020B0604020202020204" pitchFamily="34" charset="0"/>
                <a:cs typeface="Arial" panose="020B0604020202020204" pitchFamily="34" charset="0"/>
              </a:rPr>
              <a:t>Η Διαφάνεια </a:t>
            </a:r>
            <a:r>
              <a:rPr lang="en-GB" altLang="fr-FR" sz="1200" u="sng" dirty="0">
                <a:solidFill>
                  <a:schemeClr val="accent1"/>
                </a:solidFill>
                <a:latin typeface="Arial" panose="020B0604020202020204" pitchFamily="34" charset="0"/>
                <a:cs typeface="Arial" panose="020B0604020202020204" pitchFamily="34" charset="0"/>
              </a:rPr>
              <a:t>“</a:t>
            </a:r>
            <a:r>
              <a:rPr lang="el-GR" altLang="fr-FR" sz="1200" u="sng" dirty="0">
                <a:solidFill>
                  <a:schemeClr val="accent1"/>
                </a:solidFill>
                <a:latin typeface="Arial" panose="020B0604020202020204" pitchFamily="34" charset="0"/>
                <a:cs typeface="Arial" panose="020B0604020202020204" pitchFamily="34" charset="0"/>
              </a:rPr>
              <a:t>Παραδείγματα ωφέλιμων μικροβίων</a:t>
            </a:r>
            <a:r>
              <a:rPr lang="en-GB" altLang="fr-FR" sz="1200" u="sng" dirty="0">
                <a:solidFill>
                  <a:schemeClr val="accent1"/>
                </a:solidFill>
                <a:latin typeface="Arial" panose="020B0604020202020204" pitchFamily="34" charset="0"/>
                <a:cs typeface="Arial" panose="020B0604020202020204" pitchFamily="34" charset="0"/>
              </a:rPr>
              <a:t>” </a:t>
            </a:r>
            <a:r>
              <a:rPr lang="en-GB" altLang="fr-FR" sz="1200" dirty="0">
                <a:solidFill>
                  <a:schemeClr val="accent1"/>
                </a:solidFill>
                <a:latin typeface="Arial" panose="020B0604020202020204" pitchFamily="34" charset="0"/>
                <a:cs typeface="Arial" panose="020B0604020202020204" pitchFamily="34" charset="0"/>
                <a:sym typeface="Wingdings" pitchFamily="2" charset="2"/>
              </a:rPr>
              <a:t> </a:t>
            </a:r>
            <a:r>
              <a:rPr lang="el-GR" altLang="fr-FR" sz="1200" dirty="0">
                <a:solidFill>
                  <a:schemeClr val="accent1"/>
                </a:solidFill>
                <a:latin typeface="Arial" panose="020B0604020202020204" pitchFamily="34" charset="0"/>
                <a:cs typeface="Arial" panose="020B0604020202020204" pitchFamily="34" charset="0"/>
                <a:sym typeface="Wingdings" pitchFamily="2" charset="2"/>
              </a:rPr>
              <a:t>Αναφέρει τα χρήσιμα και ωφέλιμα μικρόβια που μπορούν φυσιολογικά να ζουν μέσα μας και τα τρόφιμα που παρασκευάζονται με μικρόβια ή περιέχουν μικρόβια.</a:t>
            </a:r>
            <a:r>
              <a:rPr lang="en-GB" altLang="fr-FR" sz="1200" dirty="0">
                <a:solidFill>
                  <a:schemeClr val="accent1"/>
                </a:solidFill>
                <a:latin typeface="Arial" panose="020B0604020202020204" pitchFamily="34" charset="0"/>
                <a:cs typeface="Arial" panose="020B0604020202020204" pitchFamily="34" charset="0"/>
              </a:rPr>
              <a:t> </a:t>
            </a:r>
          </a:p>
          <a:p>
            <a:pPr marL="269875" lvl="2" indent="-269875" algn="just">
              <a:spcBef>
                <a:spcPts val="300"/>
              </a:spcBef>
              <a:buFontTx/>
              <a:buChar char="-"/>
              <a:defRPr/>
            </a:pPr>
            <a:r>
              <a:rPr lang="el-GR" sz="1200" u="sng" dirty="0">
                <a:solidFill>
                  <a:schemeClr val="accent1"/>
                </a:solidFill>
                <a:latin typeface="Arial" panose="020B0604020202020204" pitchFamily="34" charset="0"/>
                <a:cs typeface="Arial" panose="020B0604020202020204" pitchFamily="34" charset="0"/>
              </a:rPr>
              <a:t>Η Διαφάνεια </a:t>
            </a:r>
            <a:r>
              <a:rPr lang="en-US" altLang="fr-FR" sz="1200" u="sng" dirty="0">
                <a:solidFill>
                  <a:schemeClr val="accent1"/>
                </a:solidFill>
                <a:latin typeface="Arial" panose="020B0604020202020204" pitchFamily="34" charset="0"/>
                <a:cs typeface="Arial" panose="020B0604020202020204" pitchFamily="34" charset="0"/>
              </a:rPr>
              <a:t>“</a:t>
            </a:r>
            <a:r>
              <a:rPr lang="el-GR" altLang="fr-FR" sz="1200" u="sng" dirty="0">
                <a:solidFill>
                  <a:schemeClr val="accent1"/>
                </a:solidFill>
                <a:latin typeface="Arial" panose="020B0604020202020204" pitchFamily="34" charset="0"/>
                <a:cs typeface="Arial" panose="020B0604020202020204" pitchFamily="34" charset="0"/>
              </a:rPr>
              <a:t>Μελέτη περίπτωσης</a:t>
            </a:r>
            <a:r>
              <a:rPr lang="en-US" altLang="fr-FR" sz="1200" u="sng" dirty="0">
                <a:solidFill>
                  <a:schemeClr val="accent1"/>
                </a:solidFill>
                <a:latin typeface="Arial" panose="020B0604020202020204" pitchFamily="34" charset="0"/>
                <a:cs typeface="Arial" panose="020B0604020202020204" pitchFamily="34" charset="0"/>
              </a:rPr>
              <a:t>: </a:t>
            </a:r>
            <a:r>
              <a:rPr lang="el-GR" altLang="fr-FR" sz="1200" u="sng" dirty="0">
                <a:solidFill>
                  <a:schemeClr val="accent1"/>
                </a:solidFill>
                <a:latin typeface="Arial" panose="020B0604020202020204" pitchFamily="34" charset="0"/>
                <a:cs typeface="Arial" panose="020B0604020202020204" pitchFamily="34" charset="0"/>
              </a:rPr>
              <a:t>Μια ιστορία προειδοποίησης</a:t>
            </a:r>
            <a:r>
              <a:rPr lang="en-US" altLang="fr-FR" sz="1200" u="sng" dirty="0">
                <a:solidFill>
                  <a:schemeClr val="accent1"/>
                </a:solidFill>
                <a:latin typeface="Arial" panose="020B0604020202020204" pitchFamily="34" charset="0"/>
                <a:cs typeface="Arial" panose="020B0604020202020204" pitchFamily="34" charset="0"/>
              </a:rPr>
              <a:t>” </a:t>
            </a:r>
            <a:r>
              <a:rPr lang="en-US" altLang="fr-FR" sz="1200" b="1" dirty="0">
                <a:solidFill>
                  <a:schemeClr val="accent1"/>
                </a:solidFill>
                <a:latin typeface="Arial" panose="020B0604020202020204" pitchFamily="34" charset="0"/>
                <a:cs typeface="Arial" panose="020B0604020202020204" pitchFamily="34" charset="0"/>
              </a:rPr>
              <a:t>+ </a:t>
            </a:r>
            <a:r>
              <a:rPr lang="el-GR" altLang="fr-FR" sz="1200" b="1" dirty="0">
                <a:solidFill>
                  <a:schemeClr val="accent1"/>
                </a:solidFill>
                <a:latin typeface="Arial" panose="020B0604020202020204" pitchFamily="34" charset="0"/>
                <a:cs typeface="Arial" panose="020B0604020202020204" pitchFamily="34" charset="0"/>
              </a:rPr>
              <a:t>το Φύλλο Μαθητή</a:t>
            </a:r>
            <a:r>
              <a:rPr lang="en-US" altLang="fr-FR" sz="1200" b="1" dirty="0">
                <a:solidFill>
                  <a:schemeClr val="accent1"/>
                </a:solidFill>
                <a:latin typeface="Arial" panose="020B0604020202020204" pitchFamily="34" charset="0"/>
                <a:cs typeface="Arial" panose="020B0604020202020204" pitchFamily="34" charset="0"/>
              </a:rPr>
              <a:t>: </a:t>
            </a:r>
            <a:r>
              <a:rPr lang="el-GR" altLang="fr-FR" sz="1200" b="1" dirty="0">
                <a:solidFill>
                  <a:schemeClr val="accent1"/>
                </a:solidFill>
                <a:latin typeface="Arial" panose="020B0604020202020204" pitchFamily="34" charset="0"/>
                <a:cs typeface="Arial" panose="020B0604020202020204" pitchFamily="34" charset="0"/>
              </a:rPr>
              <a:t>Μελέτη περίπτωσης</a:t>
            </a:r>
            <a:r>
              <a:rPr lang="en-US" altLang="fr-FR" sz="1200" b="1" dirty="0">
                <a:solidFill>
                  <a:schemeClr val="accent1"/>
                </a:solidFill>
                <a:latin typeface="Arial" panose="020B0604020202020204" pitchFamily="34" charset="0"/>
                <a:cs typeface="Arial" panose="020B0604020202020204" pitchFamily="34" charset="0"/>
              </a:rPr>
              <a:t>: </a:t>
            </a:r>
            <a:r>
              <a:rPr lang="el-GR" altLang="fr-FR" sz="1200" b="1" dirty="0">
                <a:solidFill>
                  <a:schemeClr val="accent1"/>
                </a:solidFill>
                <a:latin typeface="Arial" panose="020B0604020202020204" pitchFamily="34" charset="0"/>
                <a:cs typeface="Arial" panose="020B0604020202020204" pitchFamily="34" charset="0"/>
              </a:rPr>
              <a:t>Μια ιστορία προειδοποίησης, Φύλλο Εργασίας </a:t>
            </a:r>
            <a:r>
              <a:rPr lang="en-US" altLang="fr-FR" sz="1200" b="1" dirty="0">
                <a:solidFill>
                  <a:schemeClr val="accent1"/>
                </a:solidFill>
                <a:latin typeface="Arial" panose="020B0604020202020204" pitchFamily="34" charset="0"/>
                <a:cs typeface="Arial" panose="020B0604020202020204" pitchFamily="34" charset="0"/>
              </a:rPr>
              <a:t>(1) + </a:t>
            </a:r>
            <a:r>
              <a:rPr lang="el-GR" altLang="fr-FR" sz="1200" b="1" dirty="0">
                <a:solidFill>
                  <a:schemeClr val="accent1"/>
                </a:solidFill>
                <a:latin typeface="Arial" panose="020B0604020202020204" pitchFamily="34" charset="0"/>
                <a:cs typeface="Arial" panose="020B0604020202020204" pitchFamily="34" charset="0"/>
              </a:rPr>
              <a:t>Φύλλο Απαντήσεων </a:t>
            </a:r>
            <a:r>
              <a:rPr lang="en-US" altLang="fr-FR" sz="1200" b="1" dirty="0">
                <a:solidFill>
                  <a:schemeClr val="accent1"/>
                </a:solidFill>
                <a:latin typeface="Arial" panose="020B0604020202020204" pitchFamily="34" charset="0"/>
                <a:cs typeface="Arial" panose="020B0604020202020204" pitchFamily="34" charset="0"/>
              </a:rPr>
              <a:t>(2)</a:t>
            </a:r>
            <a:r>
              <a:rPr lang="en-US" altLang="fr-FR" sz="1200" dirty="0">
                <a:solidFill>
                  <a:schemeClr val="accent1"/>
                </a:solidFill>
                <a:latin typeface="Arial" panose="020B0604020202020204" pitchFamily="34" charset="0"/>
                <a:cs typeface="Arial" panose="020B0604020202020204" pitchFamily="34" charset="0"/>
              </a:rPr>
              <a:t>  </a:t>
            </a:r>
            <a:r>
              <a:rPr lang="en-US" altLang="fr-FR" sz="1200" dirty="0">
                <a:solidFill>
                  <a:schemeClr val="accent1"/>
                </a:solidFill>
                <a:latin typeface="Arial" panose="020B0604020202020204" pitchFamily="34" charset="0"/>
                <a:cs typeface="Arial" panose="020B0604020202020204" pitchFamily="34" charset="0"/>
                <a:sym typeface="Wingdings" pitchFamily="2" charset="2"/>
              </a:rPr>
              <a:t> </a:t>
            </a:r>
            <a:r>
              <a:rPr lang="el-GR" altLang="fr-FR" sz="1200" dirty="0">
                <a:solidFill>
                  <a:schemeClr val="accent1"/>
                </a:solidFill>
                <a:latin typeface="Arial" panose="020B0604020202020204" pitchFamily="34" charset="0"/>
                <a:cs typeface="Arial" panose="020B0604020202020204" pitchFamily="34" charset="0"/>
                <a:sym typeface="Wingdings" pitchFamily="2" charset="2"/>
              </a:rPr>
              <a:t>Οι μαθητές θα εξετάσουν μια μελέτη περίπτωσης για το πώς τα μικρόβια μπορούν να προκαλέσουν </a:t>
            </a:r>
            <a:r>
              <a:rPr lang="el-GR" altLang="fr-FR" sz="1200" dirty="0" err="1">
                <a:solidFill>
                  <a:schemeClr val="accent1"/>
                </a:solidFill>
                <a:latin typeface="Arial" panose="020B0604020202020204" pitchFamily="34" charset="0"/>
                <a:cs typeface="Arial" panose="020B0604020202020204" pitchFamily="34" charset="0"/>
                <a:sym typeface="Wingdings" pitchFamily="2" charset="2"/>
              </a:rPr>
              <a:t>τροφιμογενή</a:t>
            </a:r>
            <a:r>
              <a:rPr lang="el-GR" altLang="fr-FR" sz="1200" dirty="0">
                <a:solidFill>
                  <a:schemeClr val="accent1"/>
                </a:solidFill>
                <a:latin typeface="Arial" panose="020B0604020202020204" pitchFamily="34" charset="0"/>
                <a:cs typeface="Arial" panose="020B0604020202020204" pitchFamily="34" charset="0"/>
                <a:sym typeface="Wingdings" pitchFamily="2" charset="2"/>
              </a:rPr>
              <a:t> νοσήματα. </a:t>
            </a:r>
            <a:endParaRPr lang="en-US" altLang="fr-FR" sz="1200" dirty="0">
              <a:solidFill>
                <a:schemeClr val="accent1"/>
              </a:solidFill>
              <a:latin typeface="Arial" panose="020B0604020202020204" pitchFamily="34" charset="0"/>
              <a:cs typeface="Arial" panose="020B0604020202020204" pitchFamily="34" charset="0"/>
            </a:endParaRPr>
          </a:p>
          <a:p>
            <a:pPr marL="269875" lvl="2" indent="-269875" algn="just">
              <a:spcBef>
                <a:spcPts val="300"/>
              </a:spcBef>
              <a:buFontTx/>
              <a:buChar char="-"/>
              <a:defRPr/>
            </a:pPr>
            <a:r>
              <a:rPr lang="el-GR" sz="1200" u="sng" dirty="0">
                <a:solidFill>
                  <a:schemeClr val="accent1"/>
                </a:solidFill>
                <a:latin typeface="Arial" panose="020B0604020202020204" pitchFamily="34" charset="0"/>
                <a:cs typeface="Arial" panose="020B0604020202020204" pitchFamily="34" charset="0"/>
              </a:rPr>
              <a:t>Η Διαφάνεια </a:t>
            </a:r>
            <a:r>
              <a:rPr lang="en-US" sz="1200" u="sng" dirty="0">
                <a:solidFill>
                  <a:schemeClr val="accent1"/>
                </a:solidFill>
                <a:latin typeface="Arial" panose="020B0604020202020204" pitchFamily="34" charset="0"/>
                <a:cs typeface="Arial" panose="020B0604020202020204" pitchFamily="34" charset="0"/>
              </a:rPr>
              <a:t>“</a:t>
            </a:r>
            <a:r>
              <a:rPr lang="el-GR" sz="1200" u="sng" dirty="0">
                <a:solidFill>
                  <a:schemeClr val="accent1"/>
                </a:solidFill>
                <a:latin typeface="Arial" panose="020B0604020202020204" pitchFamily="34" charset="0"/>
                <a:cs typeface="Arial" panose="020B0604020202020204" pitchFamily="34" charset="0"/>
              </a:rPr>
              <a:t>Επιπλέον Δραστηριότητα: Εργασία ερευνητικής ομάδας</a:t>
            </a:r>
            <a:r>
              <a:rPr lang="en-US" sz="1200" u="sng" dirty="0">
                <a:solidFill>
                  <a:schemeClr val="accent1"/>
                </a:solidFill>
                <a:latin typeface="Arial" panose="020B0604020202020204" pitchFamily="34" charset="0"/>
                <a:cs typeface="Arial" panose="020B0604020202020204" pitchFamily="34" charset="0"/>
              </a:rPr>
              <a:t>” </a:t>
            </a:r>
            <a:r>
              <a:rPr lang="en-US" sz="1200"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sz="1200" dirty="0">
                <a:solidFill>
                  <a:schemeClr val="accent1"/>
                </a:solidFill>
                <a:latin typeface="Arial" panose="020B0604020202020204" pitchFamily="34" charset="0"/>
                <a:cs typeface="Arial" panose="020B0604020202020204" pitchFamily="34" charset="0"/>
                <a:sym typeface="Wingdings" panose="05000000000000000000" pitchFamily="2" charset="2"/>
              </a:rPr>
              <a:t>Επιτρέπει στους μαθητές να δημιουργήσουν μια αφίσα ή ένα αρχείο πληροφοριών για καθένα από τα πέντε κύρια παθογόνα.  Μπορεί επίσης να δοθεί και σαν εργασία για το σπίτι. </a:t>
            </a:r>
            <a:endParaRPr lang="en-US" altLang="fr-FR" sz="1200" dirty="0">
              <a:solidFill>
                <a:schemeClr val="accent1"/>
              </a:solidFill>
              <a:latin typeface="Arial" panose="020B0604020202020204" pitchFamily="34" charset="0"/>
              <a:cs typeface="Arial" panose="020B0604020202020204" pitchFamily="34" charset="0"/>
            </a:endParaRPr>
          </a:p>
          <a:p>
            <a:pPr marL="269875" lvl="1" indent="-269875" algn="just">
              <a:spcBef>
                <a:spcPts val="300"/>
              </a:spcBef>
              <a:buFontTx/>
              <a:buChar char="-"/>
              <a:defRPr/>
            </a:pPr>
            <a:r>
              <a:rPr lang="el-GR" sz="1200" b="1" dirty="0">
                <a:solidFill>
                  <a:schemeClr val="accent1"/>
                </a:solidFill>
                <a:latin typeface="Arial" panose="020B0604020202020204" pitchFamily="34" charset="0"/>
                <a:cs typeface="Arial" panose="020B0604020202020204" pitchFamily="34" charset="0"/>
              </a:rPr>
              <a:t>Η παρουσίαση «Βλαβερά Μικρόβια στα Τρόφιμα» </a:t>
            </a:r>
            <a:r>
              <a:rPr lang="en-US" sz="1200"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sz="1200" dirty="0">
                <a:solidFill>
                  <a:schemeClr val="accent1"/>
                </a:solidFill>
                <a:latin typeface="Arial" panose="020B0604020202020204" pitchFamily="34" charset="0"/>
                <a:cs typeface="Arial" panose="020B0604020202020204" pitchFamily="34" charset="0"/>
                <a:sym typeface="Wingdings" panose="05000000000000000000" pitchFamily="2" charset="2"/>
              </a:rPr>
              <a:t>Δίνει πληροφορίες για τα κύρια τροφιμογενή παθογόνα μικρόβια</a:t>
            </a:r>
            <a:endParaRPr lang="fr-FR" sz="1200" dirty="0">
              <a:latin typeface="Arial" panose="020B0604020202020204" pitchFamily="34" charset="0"/>
              <a:cs typeface="Arial" panose="020B0604020202020204" pitchFamily="34" charset="0"/>
            </a:endParaRPr>
          </a:p>
        </p:txBody>
      </p:sp>
      <p:sp>
        <p:nvSpPr>
          <p:cNvPr id="23" name="ZoneTexte 22"/>
          <p:cNvSpPr txBox="1"/>
          <p:nvPr/>
        </p:nvSpPr>
        <p:spPr>
          <a:xfrm>
            <a:off x="2590800" y="504343"/>
            <a:ext cx="6656568" cy="1384995"/>
          </a:xfrm>
          <a:prstGeom prst="rect">
            <a:avLst/>
          </a:prstGeom>
          <a:noFill/>
        </p:spPr>
        <p:txBody>
          <a:bodyPr wrap="square">
            <a:spAutoFit/>
          </a:bodyPr>
          <a:lstStyle/>
          <a:p>
            <a:pPr marL="285750" lvl="1" indent="-285750" algn="just">
              <a:spcBef>
                <a:spcPts val="300"/>
              </a:spcBef>
              <a:buFont typeface="Wingdings" panose="05000000000000000000" pitchFamily="2" charset="2"/>
              <a:buChar char="ü"/>
              <a:defRPr/>
            </a:pPr>
            <a:r>
              <a:rPr lang="el-GR" sz="1200" b="1" dirty="0">
                <a:solidFill>
                  <a:schemeClr val="accent1"/>
                </a:solidFill>
                <a:latin typeface="Arial" panose="020B0604020202020204" pitchFamily="34" charset="0"/>
                <a:cs typeface="Arial" panose="020B0604020202020204" pitchFamily="34" charset="0"/>
              </a:rPr>
              <a:t>Μαθησιακοί στόχοι </a:t>
            </a:r>
            <a:r>
              <a:rPr lang="en-GB" sz="1200" b="1" dirty="0">
                <a:solidFill>
                  <a:schemeClr val="accent1"/>
                </a:solidFill>
                <a:latin typeface="Arial" panose="020B0604020202020204" pitchFamily="34" charset="0"/>
                <a:cs typeface="Arial" panose="020B0604020202020204" pitchFamily="34" charset="0"/>
              </a:rPr>
              <a:t>:</a:t>
            </a:r>
            <a:endParaRPr lang="fr-FR" sz="1200" dirty="0">
              <a:solidFill>
                <a:schemeClr val="accent1"/>
              </a:solidFill>
              <a:latin typeface="Arial" panose="020B0604020202020204" pitchFamily="34" charset="0"/>
              <a:cs typeface="Arial" panose="020B0604020202020204" pitchFamily="34" charset="0"/>
            </a:endParaRPr>
          </a:p>
          <a:p>
            <a:pPr marL="269875" lvl="1" indent="-182563" algn="just">
              <a:buFontTx/>
              <a:buChar char="-"/>
              <a:defRPr/>
            </a:pPr>
            <a:r>
              <a:rPr lang="el-GR" sz="1200" dirty="0">
                <a:solidFill>
                  <a:schemeClr val="accent1"/>
                </a:solidFill>
                <a:latin typeface="Arial" panose="020B0604020202020204" pitchFamily="34" charset="0"/>
                <a:cs typeface="Arial" panose="020B0604020202020204" pitchFamily="34" charset="0"/>
              </a:rPr>
              <a:t>Να αναγνωρίσουν οι μαθητές τα βλαβερά μικρόβια που συνήθως βρίσκονται στα τρόφιμα</a:t>
            </a:r>
            <a:endParaRPr lang="en-US" sz="1200" dirty="0">
              <a:solidFill>
                <a:schemeClr val="accent1"/>
              </a:solidFill>
              <a:latin typeface="Arial" panose="020B0604020202020204" pitchFamily="34" charset="0"/>
              <a:cs typeface="Arial" panose="020B0604020202020204" pitchFamily="34" charset="0"/>
            </a:endParaRPr>
          </a:p>
          <a:p>
            <a:pPr marL="269875" lvl="1" indent="-182563" algn="just">
              <a:buFontTx/>
              <a:buChar char="-"/>
              <a:defRPr/>
            </a:pPr>
            <a:r>
              <a:rPr lang="el-GR" sz="1200" dirty="0">
                <a:solidFill>
                  <a:schemeClr val="accent1"/>
                </a:solidFill>
                <a:latin typeface="Arial" panose="020B0604020202020204" pitchFamily="34" charset="0"/>
                <a:cs typeface="Arial" panose="020B0604020202020204" pitchFamily="34" charset="0"/>
              </a:rPr>
              <a:t>Να αναγνωρίσουν τις συνθήκες που προάγουν την ανάπτυξη των βλαβερών μικροβίων και πώς να την εμποδίσουν</a:t>
            </a:r>
            <a:endParaRPr lang="en-US" sz="1200" dirty="0">
              <a:solidFill>
                <a:schemeClr val="accent1"/>
              </a:solidFill>
              <a:latin typeface="Arial" panose="020B0604020202020204" pitchFamily="34" charset="0"/>
              <a:cs typeface="Arial" panose="020B0604020202020204" pitchFamily="34" charset="0"/>
            </a:endParaRPr>
          </a:p>
          <a:p>
            <a:pPr marL="269875" lvl="1" indent="-182563" algn="just">
              <a:buFontTx/>
              <a:buChar char="-"/>
              <a:defRPr/>
            </a:pPr>
            <a:r>
              <a:rPr lang="el-GR" sz="1200" dirty="0">
                <a:solidFill>
                  <a:schemeClr val="accent1"/>
                </a:solidFill>
                <a:latin typeface="Arial" panose="020B0604020202020204" pitchFamily="34" charset="0"/>
                <a:cs typeface="Arial" panose="020B0604020202020204" pitchFamily="34" charset="0"/>
              </a:rPr>
              <a:t>Να κατανοήσουν πώς να μεταφέρουν, να αποθηκεύουν και προετοιμάζουν τα τρόφιμα με ασφάλεια</a:t>
            </a:r>
            <a:endParaRPr lang="en-US" sz="1200" dirty="0">
              <a:solidFill>
                <a:schemeClr val="accent1"/>
              </a:solidFill>
              <a:latin typeface="Arial" panose="020B0604020202020204" pitchFamily="34" charset="0"/>
              <a:cs typeface="Arial" panose="020B0604020202020204" pitchFamily="34" charset="0"/>
            </a:endParaRPr>
          </a:p>
          <a:p>
            <a:pPr marL="269875" lvl="1" indent="-182563" algn="just">
              <a:buFontTx/>
              <a:buChar char="-"/>
              <a:defRPr/>
            </a:pPr>
            <a:r>
              <a:rPr lang="el-GR" sz="1200" dirty="0">
                <a:solidFill>
                  <a:schemeClr val="accent1"/>
                </a:solidFill>
                <a:latin typeface="Arial" panose="020B0604020202020204" pitchFamily="34" charset="0"/>
                <a:cs typeface="Arial" panose="020B0604020202020204" pitchFamily="34" charset="0"/>
              </a:rPr>
              <a:t>Να κατανοούν τους κινδύνους και τις συνέπειες της τροφικής δηλητηρίασης</a:t>
            </a:r>
            <a:endParaRPr lang="fr-FR" dirty="0">
              <a:latin typeface="Arial" panose="020B0604020202020204" pitchFamily="34" charset="0"/>
              <a:cs typeface="Arial" panose="020B0604020202020204" pitchFamily="34" charset="0"/>
            </a:endParaRPr>
          </a:p>
        </p:txBody>
      </p:sp>
      <p:pic>
        <p:nvPicPr>
          <p:cNvPr id="46085" name="Image 1" descr="Τα Μικρόβια στα Τρόφιμα - η πρώτη διαφάνεια της παρουσίασης&#10;"/>
          <p:cNvPicPr>
            <a:picLocks noChangeAspect="1" noChangeArrowheads="1"/>
          </p:cNvPicPr>
          <p:nvPr/>
        </p:nvPicPr>
        <p:blipFill>
          <a:blip r:embed="rId11" cstate="print"/>
          <a:srcRect/>
          <a:stretch>
            <a:fillRect/>
          </a:stretch>
        </p:blipFill>
        <p:spPr bwMode="auto">
          <a:xfrm>
            <a:off x="121704" y="284201"/>
            <a:ext cx="2481636" cy="1687223"/>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398" name="Titre 27"/>
          <p:cNvSpPr>
            <a:spLocks noGrp="1" noChangeArrowheads="1"/>
          </p:cNvSpPr>
          <p:nvPr>
            <p:ph type="title" idx="4294967295"/>
          </p:nvPr>
        </p:nvSpPr>
        <p:spPr>
          <a:xfrm>
            <a:off x="3835566" y="0"/>
            <a:ext cx="4767746" cy="584775"/>
          </a:xfrm>
        </p:spPr>
        <p:txBody>
          <a:bodyPr wrap="square" lIns="91440" tIns="45720" rIns="91440" bIns="45720">
            <a:spAutoFit/>
          </a:bodyPr>
          <a:lstStyle/>
          <a:p>
            <a:pPr defTabSz="228600" eaLnBrk="1" hangingPunct="1">
              <a:lnSpc>
                <a:spcPct val="100000"/>
              </a:lnSpc>
            </a:pPr>
            <a:r>
              <a:rPr lang="el-GR" altLang="fr-FR" sz="3200" dirty="0">
                <a:latin typeface="Arial" charset="0"/>
                <a:cs typeface="Arial" charset="0"/>
              </a:rPr>
              <a:t>Μικρόβια στα Τρόφιμα</a:t>
            </a:r>
            <a:endParaRPr lang="fr-FR" altLang="fr-FR" sz="3200" dirty="0">
              <a:latin typeface="Arial" charset="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e 26" descr="Barre de navigation"/>
          <p:cNvGrpSpPr>
            <a:grpSpLocks/>
          </p:cNvGrpSpPr>
          <p:nvPr/>
        </p:nvGrpSpPr>
        <p:grpSpPr bwMode="auto">
          <a:xfrm>
            <a:off x="-41275" y="6011863"/>
            <a:ext cx="12276138" cy="887412"/>
            <a:chOff x="-41565" y="6016088"/>
            <a:chExt cx="12276859" cy="888671"/>
          </a:xfrm>
        </p:grpSpPr>
        <p:sp>
          <p:nvSpPr>
            <p:cNvPr id="17421" name="ZoneTexte 27"/>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17422" name="ZoneTexte 28"/>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35" name="Rectangle 34"/>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6" name="Bouton d’action : vide 35">
              <a:hlinkClick r:id="rId3" action="ppaction://hlinksldjump" highlightClick="1"/>
            </p:cNvPr>
            <p:cNvSpPr/>
            <p:nvPr/>
          </p:nvSpPr>
          <p:spPr>
            <a:xfrm>
              <a:off x="5713461" y="6135319"/>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17425" name="ZoneTexte 31"/>
            <p:cNvSpPr txBox="1">
              <a:spLocks noChangeArrowheads="1"/>
            </p:cNvSpPr>
            <p:nvPr/>
          </p:nvSpPr>
          <p:spPr bwMode="auto">
            <a:xfrm>
              <a:off x="6072530" y="6136118"/>
              <a:ext cx="2379365" cy="276999"/>
            </a:xfrm>
            <a:prstGeom prst="rect">
              <a:avLst/>
            </a:prstGeom>
            <a:noFill/>
            <a:ln w="9525">
              <a:noFill/>
              <a:miter lim="800000"/>
              <a:headEnd/>
              <a:tailEnd/>
            </a:ln>
          </p:spPr>
          <p:txBody>
            <a:bodyPr>
              <a:spAutoFit/>
            </a:bodyPr>
            <a:lstStyle/>
            <a:p>
              <a:pPr eaLnBrk="1" hangingPunct="1"/>
              <a:r>
                <a:rPr lang="el-GR" altLang="fr-FR" sz="1200" dirty="0">
                  <a:solidFill>
                    <a:schemeClr val="bg1"/>
                  </a:solidFill>
                  <a:latin typeface="Arial" charset="0"/>
                </a:rPr>
                <a:t>Πίσω στο κύριο Μενού</a:t>
              </a:r>
              <a:endParaRPr lang="fr-FR" altLang="fr-FR" sz="1200" dirty="0">
                <a:solidFill>
                  <a:schemeClr val="bg1"/>
                </a:solidFill>
                <a:latin typeface="Arial" charset="0"/>
              </a:endParaRPr>
            </a:p>
          </p:txBody>
        </p:sp>
        <p:pic>
          <p:nvPicPr>
            <p:cNvPr id="17426" name="Image 34"/>
            <p:cNvPicPr>
              <a:picLocks noChangeAspect="1" noChangeArrowheads="1"/>
            </p:cNvPicPr>
            <p:nvPr/>
          </p:nvPicPr>
          <p:blipFill>
            <a:blip r:embed="rId4" cstate="print"/>
            <a:srcRect/>
            <a:stretch>
              <a:fillRect/>
            </a:stretch>
          </p:blipFill>
          <p:spPr bwMode="auto">
            <a:xfrm>
              <a:off x="45516" y="6063782"/>
              <a:ext cx="1890517" cy="413583"/>
            </a:xfrm>
            <a:prstGeom prst="rect">
              <a:avLst/>
            </a:prstGeom>
            <a:noFill/>
            <a:ln w="9525">
              <a:noFill/>
              <a:miter lim="800000"/>
              <a:headEnd/>
              <a:tailEnd/>
            </a:ln>
          </p:spPr>
        </p:pic>
      </p:grpSp>
      <p:pic>
        <p:nvPicPr>
          <p:cNvPr id="47111" name="Image 5" descr="Διερεύνηση συρροής κρουσμάτων- Φύλλο Απαντήσεων Μαθητή ">
            <a:hlinkClick r:id="rId5" action="ppaction://hlinksldjump" tooltip="Student answer worksheet An outbreak investigation"/>
          </p:cNvPr>
          <p:cNvPicPr>
            <a:picLocks noChangeAspect="1" noChangeArrowheads="1"/>
          </p:cNvPicPr>
          <p:nvPr/>
        </p:nvPicPr>
        <p:blipFill>
          <a:blip r:embed="rId6" cstate="print"/>
          <a:srcRect/>
          <a:stretch>
            <a:fillRect/>
          </a:stretch>
        </p:blipFill>
        <p:spPr bwMode="auto">
          <a:xfrm>
            <a:off x="9344696" y="4171950"/>
            <a:ext cx="2736850" cy="1606550"/>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2" name="Picture 22" descr="fleche - Conseils &amp; astuces Twitch"/>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rot="19225471">
            <a:off x="8996009" y="4329771"/>
            <a:ext cx="530689" cy="530689"/>
          </a:xfrm>
          <a:prstGeom prst="rect">
            <a:avLst/>
          </a:prstGeom>
          <a:noFill/>
        </p:spPr>
      </p:pic>
      <p:pic>
        <p:nvPicPr>
          <p:cNvPr id="47112" name="Image 1" descr="Διερεύνηση συρροής κρουσμάτων- Φύλλο Εργασίας Μαθητή "/>
          <p:cNvPicPr>
            <a:picLocks noChangeAspect="1" noChangeArrowheads="1"/>
          </p:cNvPicPr>
          <p:nvPr/>
        </p:nvPicPr>
        <p:blipFill>
          <a:blip r:embed="rId8" cstate="print"/>
          <a:srcRect/>
          <a:stretch>
            <a:fillRect/>
          </a:stretch>
        </p:blipFill>
        <p:spPr bwMode="auto">
          <a:xfrm>
            <a:off x="152666" y="3484858"/>
            <a:ext cx="2693988" cy="1768475"/>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 name="Picture 22" descr="fleche - Conseils &amp; astuces Twitch"/>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rot="6765315">
            <a:off x="2443111" y="3982021"/>
            <a:ext cx="532260" cy="532260"/>
          </a:xfrm>
          <a:prstGeom prst="rect">
            <a:avLst/>
          </a:prstGeom>
          <a:noFill/>
        </p:spPr>
      </p:pic>
      <p:pic>
        <p:nvPicPr>
          <p:cNvPr id="47113" name="Image 3" descr="Παρουσίαση για Συρροή κρουσμάτων - Διαφάνεια &quot;Το βραδινό γεύμα&quot;"/>
          <p:cNvPicPr>
            <a:picLocks noChangeAspect="1" noChangeArrowheads="1"/>
          </p:cNvPicPr>
          <p:nvPr/>
        </p:nvPicPr>
        <p:blipFill>
          <a:blip r:embed="rId9" cstate="print"/>
          <a:srcRect/>
          <a:stretch>
            <a:fillRect/>
          </a:stretch>
        </p:blipFill>
        <p:spPr bwMode="auto">
          <a:xfrm>
            <a:off x="9366128" y="945412"/>
            <a:ext cx="2693987" cy="1476375"/>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 name="Picture 22" descr="fleche - Conseils &amp; astuces Twitch"/>
          <p:cNvPicPr>
            <a:picLocks noChangeAspect="1" noChangeArrowheads="1"/>
          </p:cNvPicPr>
          <p:nvPr/>
        </p:nvPicPr>
        <p:blipFill>
          <a:blip r:embed="rId10" cstate="print">
            <a:duotone>
              <a:schemeClr val="accent3">
                <a:shade val="45000"/>
                <a:satMod val="135000"/>
              </a:schemeClr>
              <a:prstClr val="white"/>
            </a:duotone>
          </a:blip>
          <a:srcRect/>
          <a:stretch>
            <a:fillRect/>
          </a:stretch>
        </p:blipFill>
        <p:spPr bwMode="auto">
          <a:xfrm rot="16952795">
            <a:off x="8432252" y="1887905"/>
            <a:ext cx="1067764" cy="1067764"/>
          </a:xfrm>
          <a:prstGeom prst="rect">
            <a:avLst/>
          </a:prstGeom>
          <a:noFill/>
        </p:spPr>
      </p:pic>
      <p:sp>
        <p:nvSpPr>
          <p:cNvPr id="26" name="ZoneTexte 25"/>
          <p:cNvSpPr txBox="1"/>
          <p:nvPr/>
        </p:nvSpPr>
        <p:spPr>
          <a:xfrm>
            <a:off x="2717800" y="2297113"/>
            <a:ext cx="6454775" cy="3231654"/>
          </a:xfrm>
          <a:prstGeom prst="rect">
            <a:avLst/>
          </a:prstGeom>
          <a:noFill/>
        </p:spPr>
        <p:txBody>
          <a:bodyPr>
            <a:spAutoFit/>
          </a:bodyPr>
          <a:lstStyle/>
          <a:p>
            <a:pPr marL="285750" indent="-285750" algn="just">
              <a:buFont typeface="Wingdings" panose="05000000000000000000" pitchFamily="2" charset="2"/>
              <a:buChar char="ü"/>
              <a:defRPr/>
            </a:pPr>
            <a:r>
              <a:rPr lang="el-GR" sz="1200" b="1" dirty="0">
                <a:solidFill>
                  <a:schemeClr val="accent1"/>
                </a:solidFill>
                <a:latin typeface="Arial" panose="020B0604020202020204" pitchFamily="34" charset="0"/>
                <a:cs typeface="Arial" panose="020B0604020202020204" pitchFamily="34" charset="0"/>
              </a:rPr>
              <a:t>Πηγές</a:t>
            </a:r>
            <a:r>
              <a:rPr lang="en-GB" sz="1200" b="1" dirty="0">
                <a:solidFill>
                  <a:schemeClr val="accent1"/>
                </a:solidFill>
                <a:latin typeface="Arial" panose="020B0604020202020204" pitchFamily="34" charset="0"/>
                <a:cs typeface="Arial" panose="020B0604020202020204" pitchFamily="34" charset="0"/>
              </a:rPr>
              <a:t> – </a:t>
            </a:r>
            <a:r>
              <a:rPr lang="el-GR" sz="1200" b="1" dirty="0">
                <a:solidFill>
                  <a:schemeClr val="accent1"/>
                </a:solidFill>
                <a:latin typeface="Arial" panose="020B0604020202020204" pitchFamily="34" charset="0"/>
                <a:cs typeface="Arial" panose="020B0604020202020204" pitchFamily="34" charset="0"/>
              </a:rPr>
              <a:t>Διερεύνηση συρροής κρουσμάτων</a:t>
            </a:r>
            <a:endParaRPr lang="fr-FR"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altLang="fr-FR" sz="1200" b="1" dirty="0">
                <a:solidFill>
                  <a:schemeClr val="accent1"/>
                </a:solidFill>
                <a:latin typeface="Arial" panose="020B0604020202020204" pitchFamily="34" charset="0"/>
                <a:cs typeface="Arial" panose="020B0604020202020204" pitchFamily="34" charset="0"/>
              </a:rPr>
              <a:t>Φύλλο Εκπαιδευτικού </a:t>
            </a:r>
            <a:r>
              <a:rPr lang="en-US" altLang="fr-FR" sz="1200"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altLang="fr-FR" sz="1200" dirty="0">
                <a:solidFill>
                  <a:schemeClr val="accent1"/>
                </a:solidFill>
                <a:latin typeface="Arial" panose="020B0604020202020204" pitchFamily="34" charset="0"/>
                <a:cs typeface="Arial" panose="020B0604020202020204" pitchFamily="34" charset="0"/>
              </a:rPr>
              <a:t>περιέχει το σχέδιο μαθήματος</a:t>
            </a:r>
            <a:endParaRPr lang="en-US" altLang="fr-FR" sz="1200" dirty="0">
              <a:solidFill>
                <a:schemeClr val="accent1"/>
              </a:solidFill>
              <a:latin typeface="Arial" panose="020B0604020202020204" pitchFamily="34" charset="0"/>
              <a:cs typeface="Arial" panose="020B0604020202020204" pitchFamily="34" charset="0"/>
            </a:endParaRPr>
          </a:p>
          <a:p>
            <a:pPr lvl="1" indent="0" algn="just">
              <a:defRPr/>
            </a:pPr>
            <a:endParaRPr lang="en-US" altLang="fr-FR"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b="1" dirty="0">
                <a:solidFill>
                  <a:schemeClr val="accent1"/>
                </a:solidFill>
                <a:latin typeface="Arial" panose="020B0604020202020204" pitchFamily="34" charset="0"/>
                <a:cs typeface="Arial" panose="020B0604020202020204" pitchFamily="34" charset="0"/>
              </a:rPr>
              <a:t>Παρουσίαση</a:t>
            </a:r>
            <a:r>
              <a:rPr lang="en-US" sz="1200" b="1" dirty="0">
                <a:solidFill>
                  <a:schemeClr val="accent1"/>
                </a:solidFill>
                <a:latin typeface="Arial" panose="020B0604020202020204" pitchFamily="34" charset="0"/>
                <a:cs typeface="Arial" panose="020B0604020202020204" pitchFamily="34" charset="0"/>
              </a:rPr>
              <a:t> </a:t>
            </a:r>
            <a:r>
              <a:rPr lang="en-US" sz="1200" b="1"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sz="1200" dirty="0">
                <a:solidFill>
                  <a:schemeClr val="accent1"/>
                </a:solidFill>
                <a:latin typeface="Arial" panose="020B0604020202020204" pitchFamily="34" charset="0"/>
                <a:cs typeface="Arial" panose="020B0604020202020204" pitchFamily="34" charset="0"/>
                <a:sym typeface="Wingdings" panose="05000000000000000000" pitchFamily="2" charset="2"/>
              </a:rPr>
              <a:t>Υπάρχουν ερωτήσεις που συνδέονται με κάθε μέρος της προετοιμασίας των τροφίμων σε βραδινό γεύμα, π.χ.</a:t>
            </a:r>
            <a:r>
              <a:rPr lang="en-US" altLang="fr-FR" sz="1200" dirty="0">
                <a:solidFill>
                  <a:schemeClr val="accent1"/>
                </a:solidFill>
                <a:latin typeface="Arial" panose="020B0604020202020204" pitchFamily="34" charset="0"/>
                <a:cs typeface="Arial" panose="020B0604020202020204" pitchFamily="34" charset="0"/>
              </a:rPr>
              <a:t> </a:t>
            </a:r>
            <a:r>
              <a:rPr lang="el-GR" altLang="fr-FR" sz="1200" dirty="0">
                <a:solidFill>
                  <a:schemeClr val="accent1"/>
                </a:solidFill>
                <a:latin typeface="Arial" panose="020B0604020202020204" pitchFamily="34" charset="0"/>
                <a:cs typeface="Arial" panose="020B0604020202020204" pitchFamily="34" charset="0"/>
              </a:rPr>
              <a:t>προετοιμασία των λαχανικών, και ψήσιμο και σερβίρισμα</a:t>
            </a:r>
            <a:r>
              <a:rPr lang="en-US" altLang="fr-FR" sz="1200" dirty="0">
                <a:solidFill>
                  <a:schemeClr val="accent1"/>
                </a:solidFill>
                <a:latin typeface="Arial" panose="020B0604020202020204" pitchFamily="34" charset="0"/>
                <a:cs typeface="Arial" panose="020B0604020202020204" pitchFamily="34" charset="0"/>
              </a:rPr>
              <a:t>. </a:t>
            </a:r>
            <a:r>
              <a:rPr lang="el-GR" altLang="fr-FR" sz="1200" dirty="0">
                <a:solidFill>
                  <a:schemeClr val="accent1"/>
                </a:solidFill>
                <a:latin typeface="Arial" panose="020B0604020202020204" pitchFamily="34" charset="0"/>
                <a:cs typeface="Arial" panose="020B0604020202020204" pitchFamily="34" charset="0"/>
              </a:rPr>
              <a:t>Αυτή η δραστηριότητα μπορεί να γίνει με το σύνολο της τάξης ή οι μαθητές να δουλέψουν σε ζευγάρια ή μικρές ομάδες για να συζητήσουν την κάθε ερώτηση στην παρουσίαση.</a:t>
            </a:r>
            <a:endParaRPr lang="en-US" altLang="fr-FR" sz="1200" dirty="0">
              <a:solidFill>
                <a:schemeClr val="accent1"/>
              </a:solidFill>
              <a:latin typeface="Arial" panose="020B0604020202020204" pitchFamily="34" charset="0"/>
              <a:cs typeface="Arial" panose="020B0604020202020204" pitchFamily="34" charset="0"/>
            </a:endParaRPr>
          </a:p>
          <a:p>
            <a:pPr lvl="1" indent="0" algn="just">
              <a:defRPr/>
            </a:pPr>
            <a:endParaRPr lang="en-US" altLang="fr-FR"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b="1" dirty="0">
                <a:solidFill>
                  <a:schemeClr val="accent1"/>
                </a:solidFill>
                <a:latin typeface="Arial" panose="020B0604020202020204" pitchFamily="34" charset="0"/>
                <a:cs typeface="Arial" panose="020B0604020202020204" pitchFamily="34" charset="0"/>
              </a:rPr>
              <a:t>Φύλλο Εργασίας Μαθητή </a:t>
            </a:r>
            <a:r>
              <a:rPr lang="en-US" sz="1200" b="1"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sz="1200" dirty="0">
                <a:solidFill>
                  <a:schemeClr val="accent1"/>
                </a:solidFill>
                <a:latin typeface="Arial" panose="020B0604020202020204" pitchFamily="34" charset="0"/>
                <a:cs typeface="Arial" panose="020B0604020202020204" pitchFamily="34" charset="0"/>
                <a:sym typeface="Wingdings" panose="05000000000000000000" pitchFamily="2" charset="2"/>
              </a:rPr>
              <a:t>Ενθαρρύνει τους μαθητές να κρατήσουν σημειώσεις στο φύλλο εργασίας μαθητή, να ανταλλάξουν ιδέες με την υπόλοιπη τάξη και να συζητήσουν τις απαντήσεις τους. </a:t>
            </a:r>
            <a:endParaRPr lang="en-US" altLang="fr-FR" sz="1200" dirty="0">
              <a:solidFill>
                <a:schemeClr val="accent1"/>
              </a:solidFill>
              <a:latin typeface="Arial" panose="020B0604020202020204" pitchFamily="34" charset="0"/>
              <a:cs typeface="Arial" panose="020B0604020202020204" pitchFamily="34" charset="0"/>
            </a:endParaRPr>
          </a:p>
          <a:p>
            <a:pPr lvl="1" indent="0" algn="just">
              <a:defRPr/>
            </a:pPr>
            <a:endParaRPr lang="en-US" altLang="fr-FR"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altLang="fr-FR" sz="1200" b="1" dirty="0">
                <a:solidFill>
                  <a:schemeClr val="accent1"/>
                </a:solidFill>
                <a:latin typeface="Arial" panose="020B0604020202020204" pitchFamily="34" charset="0"/>
                <a:cs typeface="Arial" panose="020B0604020202020204" pitchFamily="34" charset="0"/>
              </a:rPr>
              <a:t>Φύλλο Απαντήσεων Μαθητή </a:t>
            </a:r>
            <a:r>
              <a:rPr lang="en-US" altLang="fr-FR" sz="1200" b="1" dirty="0">
                <a:solidFill>
                  <a:schemeClr val="accent1"/>
                </a:solidFill>
                <a:latin typeface="Arial" panose="020B0604020202020204" pitchFamily="34" charset="0"/>
                <a:cs typeface="Arial" panose="020B0604020202020204" pitchFamily="34" charset="0"/>
                <a:sym typeface="Wingdings" pitchFamily="2" charset="2"/>
              </a:rPr>
              <a:t> </a:t>
            </a:r>
            <a:r>
              <a:rPr lang="el-GR" altLang="fr-FR" sz="1200" dirty="0">
                <a:solidFill>
                  <a:schemeClr val="accent1"/>
                </a:solidFill>
                <a:latin typeface="Arial" panose="020B0604020202020204" pitchFamily="34" charset="0"/>
                <a:cs typeface="Arial" panose="020B0604020202020204" pitchFamily="34" charset="0"/>
                <a:sym typeface="Wingdings" pitchFamily="2" charset="2"/>
              </a:rPr>
              <a:t>Μπορεί να χρησιμοποιηθεί ως οδηγός για συζήτηση και για τον έλεγχο όλων των θεμάτων που έχουν τεθεί κατά την διάρκεια της συζήτησης. </a:t>
            </a:r>
            <a:endParaRPr lang="en-GB" altLang="fr-FR"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endParaRPr lang="en-US" altLang="fr-FR" sz="1200" dirty="0">
              <a:solidFill>
                <a:schemeClr val="accent1"/>
              </a:solidFill>
              <a:latin typeface="Arial" panose="020B0604020202020204" pitchFamily="34" charset="0"/>
              <a:cs typeface="Arial" panose="020B0604020202020204" pitchFamily="34" charset="0"/>
            </a:endParaRPr>
          </a:p>
        </p:txBody>
      </p:sp>
      <p:sp>
        <p:nvSpPr>
          <p:cNvPr id="23" name="ZoneTexte 22"/>
          <p:cNvSpPr txBox="1"/>
          <p:nvPr/>
        </p:nvSpPr>
        <p:spPr>
          <a:xfrm>
            <a:off x="2717800" y="911225"/>
            <a:ext cx="5991225" cy="1384995"/>
          </a:xfrm>
          <a:prstGeom prst="rect">
            <a:avLst/>
          </a:prstGeom>
          <a:noFill/>
        </p:spPr>
        <p:txBody>
          <a:bodyPr>
            <a:spAutoFit/>
          </a:bodyPr>
          <a:lstStyle/>
          <a:p>
            <a:pPr marL="285750" lvl="1" indent="-285750" algn="just">
              <a:spcBef>
                <a:spcPts val="300"/>
              </a:spcBef>
              <a:buFont typeface="Wingdings" panose="05000000000000000000" pitchFamily="2" charset="2"/>
              <a:buChar char="ü"/>
              <a:defRPr/>
            </a:pPr>
            <a:r>
              <a:rPr lang="el-GR" sz="1200" b="1" dirty="0">
                <a:solidFill>
                  <a:schemeClr val="accent1"/>
                </a:solidFill>
                <a:latin typeface="Arial" panose="020B0604020202020204" pitchFamily="34" charset="0"/>
                <a:cs typeface="Arial" panose="020B0604020202020204" pitchFamily="34" charset="0"/>
              </a:rPr>
              <a:t>Μαθησιακοί στόχοι </a:t>
            </a:r>
            <a:r>
              <a:rPr lang="en-GB" sz="1200" b="1" dirty="0">
                <a:solidFill>
                  <a:schemeClr val="accent1"/>
                </a:solidFill>
                <a:latin typeface="Arial" panose="020B0604020202020204" pitchFamily="34" charset="0"/>
                <a:cs typeface="Arial" panose="020B0604020202020204" pitchFamily="34" charset="0"/>
              </a:rPr>
              <a:t>:</a:t>
            </a:r>
            <a:endParaRPr lang="fr-FR"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dirty="0">
                <a:solidFill>
                  <a:schemeClr val="accent1"/>
                </a:solidFill>
                <a:latin typeface="Arial" panose="020B0604020202020204" pitchFamily="34" charset="0"/>
                <a:cs typeface="Arial" panose="020B0604020202020204" pitchFamily="34" charset="0"/>
              </a:rPr>
              <a:t>Ένα </a:t>
            </a:r>
            <a:r>
              <a:rPr lang="el-GR" sz="1200" dirty="0" err="1">
                <a:solidFill>
                  <a:schemeClr val="accent1"/>
                </a:solidFill>
                <a:latin typeface="Arial" panose="020B0604020202020204" pitchFamily="34" charset="0"/>
                <a:cs typeface="Arial" panose="020B0604020202020204" pitchFamily="34" charset="0"/>
              </a:rPr>
              <a:t>τροφιμογενές</a:t>
            </a:r>
            <a:r>
              <a:rPr lang="el-GR" sz="1200" dirty="0">
                <a:solidFill>
                  <a:schemeClr val="accent1"/>
                </a:solidFill>
                <a:latin typeface="Arial" panose="020B0604020202020204" pitchFamily="34" charset="0"/>
                <a:cs typeface="Arial" panose="020B0604020202020204" pitchFamily="34" charset="0"/>
              </a:rPr>
              <a:t> νόσημα μπορεί να προκληθεί από μικρόβια (υπάρχουν τουλάχιστον τέσσερις διαφορετικοί τύποι αυτών των μικροβίων)</a:t>
            </a:r>
            <a:endParaRPr lang="en-US"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dirty="0">
                <a:solidFill>
                  <a:schemeClr val="accent1"/>
                </a:solidFill>
                <a:latin typeface="Arial" panose="020B0604020202020204" pitchFamily="34" charset="0"/>
                <a:cs typeface="Arial" panose="020B0604020202020204" pitchFamily="34" charset="0"/>
              </a:rPr>
              <a:t>Οι διαφορές μεταξύ ιών, βακτηρίων, παρασίτων και μυκήτων. </a:t>
            </a:r>
            <a:endParaRPr lang="en-US"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dirty="0">
                <a:solidFill>
                  <a:schemeClr val="accent1"/>
                </a:solidFill>
                <a:latin typeface="Arial" panose="020B0604020202020204" pitchFamily="34" charset="0"/>
                <a:cs typeface="Arial" panose="020B0604020202020204" pitchFamily="34" charset="0"/>
              </a:rPr>
              <a:t>Υπάρχουν ωφέλιμα μικρόβια στα τρόφιμα</a:t>
            </a:r>
            <a:endParaRPr lang="en-US"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dirty="0">
                <a:solidFill>
                  <a:schemeClr val="accent1"/>
                </a:solidFill>
                <a:latin typeface="Arial" panose="020B0604020202020204" pitchFamily="34" charset="0"/>
                <a:cs typeface="Arial" panose="020B0604020202020204" pitchFamily="34" charset="0"/>
              </a:rPr>
              <a:t>Η σημασία του σωστού χειρισμού των τροφίμων για την αποφυγή </a:t>
            </a:r>
            <a:r>
              <a:rPr lang="el-GR" sz="1200" dirty="0" err="1">
                <a:solidFill>
                  <a:schemeClr val="accent1"/>
                </a:solidFill>
                <a:latin typeface="Arial" panose="020B0604020202020204" pitchFamily="34" charset="0"/>
                <a:cs typeface="Arial" panose="020B0604020202020204" pitchFamily="34" charset="0"/>
              </a:rPr>
              <a:t>τροφιμογενούς</a:t>
            </a:r>
            <a:r>
              <a:rPr lang="el-GR" sz="1200" dirty="0">
                <a:solidFill>
                  <a:schemeClr val="accent1"/>
                </a:solidFill>
                <a:latin typeface="Arial" panose="020B0604020202020204" pitchFamily="34" charset="0"/>
                <a:cs typeface="Arial" panose="020B0604020202020204" pitchFamily="34" charset="0"/>
              </a:rPr>
              <a:t> νοσήματος</a:t>
            </a:r>
            <a:endParaRPr lang="fr-FR" sz="1200" dirty="0">
              <a:latin typeface="Arial" panose="020B0604020202020204" pitchFamily="34" charset="0"/>
              <a:cs typeface="Arial" panose="020B0604020202020204" pitchFamily="34" charset="0"/>
            </a:endParaRPr>
          </a:p>
        </p:txBody>
      </p:sp>
      <p:pic>
        <p:nvPicPr>
          <p:cNvPr id="47110" name="Image 1" descr="Συρροή κρουσμάτων σε ένα βραδινό γεύμα - Πρώτη διαφάνεια παρουσίασης&#10;"/>
          <p:cNvPicPr>
            <a:picLocks noChangeAspect="1" noChangeArrowheads="1"/>
          </p:cNvPicPr>
          <p:nvPr/>
        </p:nvPicPr>
        <p:blipFill>
          <a:blip r:embed="rId11" cstate="print"/>
          <a:srcRect/>
          <a:stretch>
            <a:fillRect/>
          </a:stretch>
        </p:blipFill>
        <p:spPr bwMode="auto">
          <a:xfrm>
            <a:off x="45801" y="119063"/>
            <a:ext cx="2693988" cy="1847850"/>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420" name="Titre 27"/>
          <p:cNvSpPr>
            <a:spLocks noGrp="1" noChangeArrowheads="1"/>
          </p:cNvSpPr>
          <p:nvPr>
            <p:ph type="title" idx="4294967295"/>
          </p:nvPr>
        </p:nvSpPr>
        <p:spPr>
          <a:xfrm>
            <a:off x="3115159" y="119063"/>
            <a:ext cx="7114691" cy="584775"/>
          </a:xfrm>
        </p:spPr>
        <p:txBody>
          <a:bodyPr wrap="square" lIns="91440" tIns="45720" rIns="91440" bIns="45720">
            <a:spAutoFit/>
          </a:bodyPr>
          <a:lstStyle/>
          <a:p>
            <a:pPr defTabSz="228600" eaLnBrk="1" hangingPunct="1">
              <a:lnSpc>
                <a:spcPct val="100000"/>
              </a:lnSpc>
            </a:pPr>
            <a:r>
              <a:rPr lang="el-GR" altLang="fr-FR" sz="3200" dirty="0">
                <a:latin typeface="Arial" charset="0"/>
                <a:cs typeface="Arial" charset="0"/>
              </a:rPr>
              <a:t>Διερεύνηση συρροής κρουσμάτων</a:t>
            </a:r>
            <a:endParaRPr lang="fr-FR" altLang="fr-FR" sz="3200" dirty="0">
              <a:latin typeface="Arial" charset="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e 26" descr="Barre de navigation"/>
          <p:cNvGrpSpPr>
            <a:grpSpLocks/>
          </p:cNvGrpSpPr>
          <p:nvPr/>
        </p:nvGrpSpPr>
        <p:grpSpPr bwMode="auto">
          <a:xfrm>
            <a:off x="-41275" y="6011863"/>
            <a:ext cx="12276138" cy="887412"/>
            <a:chOff x="-41565" y="6016088"/>
            <a:chExt cx="12276859" cy="888671"/>
          </a:xfrm>
        </p:grpSpPr>
        <p:sp>
          <p:nvSpPr>
            <p:cNvPr id="19469" name="ZoneTexte 27"/>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19470" name="ZoneTexte 28"/>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35" name="Rectangle 34"/>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6" name="Bouton d’action : vide 35">
              <a:hlinkClick r:id="rId2" action="ppaction://hlinksldjump" highlightClick="1"/>
            </p:cNvPr>
            <p:cNvSpPr/>
            <p:nvPr/>
          </p:nvSpPr>
          <p:spPr>
            <a:xfrm>
              <a:off x="5713461" y="6135319"/>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19473" name="ZoneTexte 31"/>
            <p:cNvSpPr txBox="1">
              <a:spLocks noChangeArrowheads="1"/>
            </p:cNvSpPr>
            <p:nvPr/>
          </p:nvSpPr>
          <p:spPr bwMode="auto">
            <a:xfrm>
              <a:off x="6072530" y="6136118"/>
              <a:ext cx="2379365" cy="276999"/>
            </a:xfrm>
            <a:prstGeom prst="rect">
              <a:avLst/>
            </a:prstGeom>
            <a:noFill/>
            <a:ln w="9525">
              <a:noFill/>
              <a:miter lim="800000"/>
              <a:headEnd/>
              <a:tailEnd/>
            </a:ln>
          </p:spPr>
          <p:txBody>
            <a:bodyPr>
              <a:spAutoFit/>
            </a:bodyPr>
            <a:lstStyle/>
            <a:p>
              <a:pPr eaLnBrk="1" hangingPunct="1"/>
              <a:r>
                <a:rPr lang="el-GR" altLang="fr-FR" sz="1200" dirty="0">
                  <a:solidFill>
                    <a:schemeClr val="bg1"/>
                  </a:solidFill>
                  <a:latin typeface="Arial" charset="0"/>
                </a:rPr>
                <a:t>Πίσω στο κύριο Μενού</a:t>
              </a:r>
              <a:endParaRPr lang="fr-FR" altLang="fr-FR" sz="1200" dirty="0">
                <a:solidFill>
                  <a:schemeClr val="bg1"/>
                </a:solidFill>
                <a:latin typeface="Arial" charset="0"/>
              </a:endParaRPr>
            </a:p>
          </p:txBody>
        </p:sp>
        <p:pic>
          <p:nvPicPr>
            <p:cNvPr id="19474" name="Image 34"/>
            <p:cNvPicPr>
              <a:picLocks noChangeAspect="1" noChangeArrowheads="1"/>
            </p:cNvPicPr>
            <p:nvPr/>
          </p:nvPicPr>
          <p:blipFill>
            <a:blip r:embed="rId3" cstate="print"/>
            <a:srcRect/>
            <a:stretch>
              <a:fillRect/>
            </a:stretch>
          </p:blipFill>
          <p:spPr bwMode="auto">
            <a:xfrm>
              <a:off x="45516" y="6063782"/>
              <a:ext cx="1890517" cy="413583"/>
            </a:xfrm>
            <a:prstGeom prst="rect">
              <a:avLst/>
            </a:prstGeom>
            <a:noFill/>
            <a:ln w="9525">
              <a:noFill/>
              <a:miter lim="800000"/>
              <a:headEnd/>
              <a:tailEnd/>
            </a:ln>
          </p:spPr>
        </p:pic>
      </p:grpSp>
      <p:pic>
        <p:nvPicPr>
          <p:cNvPr id="48134" name="Image 1" descr="Student Answer Worksheet Food safety scenarios"/>
          <p:cNvPicPr>
            <a:picLocks noChangeAspect="1" noChangeArrowheads="1"/>
          </p:cNvPicPr>
          <p:nvPr/>
        </p:nvPicPr>
        <p:blipFill>
          <a:blip r:embed="rId4" cstate="print"/>
          <a:srcRect/>
          <a:stretch>
            <a:fillRect/>
          </a:stretch>
        </p:blipFill>
        <p:spPr bwMode="auto">
          <a:xfrm>
            <a:off x="9501704" y="3120847"/>
            <a:ext cx="2581275" cy="2686050"/>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2" name="Picture 22" descr="fleche - Conseils &amp; astuces Twitch"/>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rot="17294628">
            <a:off x="9042316" y="4527826"/>
            <a:ext cx="486716" cy="486716"/>
          </a:xfrm>
          <a:prstGeom prst="rect">
            <a:avLst/>
          </a:prstGeom>
          <a:noFill/>
        </p:spPr>
      </p:pic>
      <p:pic>
        <p:nvPicPr>
          <p:cNvPr id="48135" name="Image 5" descr="Student Answer Worksheet Food safety scenarios"/>
          <p:cNvPicPr>
            <a:picLocks noChangeAspect="1" noChangeArrowheads="1"/>
          </p:cNvPicPr>
          <p:nvPr/>
        </p:nvPicPr>
        <p:blipFill>
          <a:blip r:embed="rId6" cstate="print"/>
          <a:srcRect/>
          <a:stretch>
            <a:fillRect/>
          </a:stretch>
        </p:blipFill>
        <p:spPr bwMode="auto">
          <a:xfrm>
            <a:off x="191355" y="4047380"/>
            <a:ext cx="2482850" cy="1822450"/>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 name="Picture 22" descr="fleche - Conseils &amp; astuces Twitch"/>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rot="6765315">
            <a:off x="2671624" y="4464891"/>
            <a:ext cx="472653" cy="472653"/>
          </a:xfrm>
          <a:prstGeom prst="rect">
            <a:avLst/>
          </a:prstGeom>
          <a:noFill/>
        </p:spPr>
      </p:pic>
      <p:pic>
        <p:nvPicPr>
          <p:cNvPr id="48136" name="Image 1" descr="Food safety scenarios PowerPoint - Example with Hannah and the pharmacist"/>
          <p:cNvPicPr>
            <a:picLocks noChangeAspect="1" noChangeArrowheads="1"/>
          </p:cNvPicPr>
          <p:nvPr/>
        </p:nvPicPr>
        <p:blipFill>
          <a:blip r:embed="rId8" cstate="print"/>
          <a:srcRect/>
          <a:stretch>
            <a:fillRect/>
          </a:stretch>
        </p:blipFill>
        <p:spPr bwMode="auto">
          <a:xfrm>
            <a:off x="8885136" y="506105"/>
            <a:ext cx="3192462" cy="2300288"/>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 name="Picture 22" descr="fleche - Conseils &amp; astuces Twitch"/>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rot="15792644">
            <a:off x="8308255" y="2595252"/>
            <a:ext cx="1340218" cy="795468"/>
          </a:xfrm>
          <a:prstGeom prst="rect">
            <a:avLst/>
          </a:prstGeom>
          <a:noFill/>
        </p:spPr>
      </p:pic>
      <p:sp>
        <p:nvSpPr>
          <p:cNvPr id="26" name="ZoneTexte 25"/>
          <p:cNvSpPr txBox="1"/>
          <p:nvPr/>
        </p:nvSpPr>
        <p:spPr>
          <a:xfrm>
            <a:off x="2722563" y="3040063"/>
            <a:ext cx="6454775" cy="2677656"/>
          </a:xfrm>
          <a:prstGeom prst="rect">
            <a:avLst/>
          </a:prstGeom>
          <a:noFill/>
        </p:spPr>
        <p:txBody>
          <a:bodyPr>
            <a:spAutoFit/>
          </a:bodyPr>
          <a:lstStyle/>
          <a:p>
            <a:pPr marL="285750" indent="-285750" algn="just">
              <a:buFont typeface="Wingdings" panose="05000000000000000000" pitchFamily="2" charset="2"/>
              <a:buChar char="ü"/>
              <a:defRPr/>
            </a:pPr>
            <a:r>
              <a:rPr lang="el-GR" sz="1200" b="1" dirty="0">
                <a:solidFill>
                  <a:schemeClr val="accent1"/>
                </a:solidFill>
                <a:latin typeface="Arial" panose="020B0604020202020204" pitchFamily="34" charset="0"/>
                <a:cs typeface="Arial" panose="020B0604020202020204" pitchFamily="34" charset="0"/>
              </a:rPr>
              <a:t>Πηγές</a:t>
            </a:r>
            <a:r>
              <a:rPr lang="en-GB" sz="1200" b="1" dirty="0">
                <a:solidFill>
                  <a:schemeClr val="accent1"/>
                </a:solidFill>
                <a:latin typeface="Arial" panose="020B0604020202020204" pitchFamily="34" charset="0"/>
                <a:cs typeface="Arial" panose="020B0604020202020204" pitchFamily="34" charset="0"/>
              </a:rPr>
              <a:t> –  </a:t>
            </a:r>
            <a:r>
              <a:rPr lang="el-GR" sz="1200" b="1" dirty="0">
                <a:solidFill>
                  <a:schemeClr val="accent1"/>
                </a:solidFill>
                <a:latin typeface="Arial" panose="020B0604020202020204" pitchFamily="34" charset="0"/>
                <a:cs typeface="Arial" panose="020B0604020202020204" pitchFamily="34" charset="0"/>
              </a:rPr>
              <a:t>Σενάρια για την Ασφάλεια Τροφίμων</a:t>
            </a:r>
            <a:endParaRPr lang="fr-FR"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altLang="fr-FR" sz="1200" b="1" dirty="0">
                <a:solidFill>
                  <a:schemeClr val="accent1"/>
                </a:solidFill>
                <a:latin typeface="Arial" panose="020B0604020202020204" pitchFamily="34" charset="0"/>
                <a:cs typeface="Arial" panose="020B0604020202020204" pitchFamily="34" charset="0"/>
              </a:rPr>
              <a:t>Φύλλο Εκπαιδευτικού </a:t>
            </a:r>
            <a:r>
              <a:rPr lang="en-US" altLang="fr-FR" sz="1200"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altLang="fr-FR" sz="1200" dirty="0">
                <a:solidFill>
                  <a:schemeClr val="accent1"/>
                </a:solidFill>
                <a:latin typeface="Arial" panose="020B0604020202020204" pitchFamily="34" charset="0"/>
                <a:cs typeface="Arial" panose="020B0604020202020204" pitchFamily="34" charset="0"/>
              </a:rPr>
              <a:t>περιέχει το σχέδιο μαθήματος</a:t>
            </a:r>
            <a:r>
              <a:rPr lang="en-US" altLang="fr-FR" sz="1200" dirty="0">
                <a:solidFill>
                  <a:schemeClr val="accent1"/>
                </a:solidFill>
                <a:latin typeface="Arial" panose="020B0604020202020204" pitchFamily="34" charset="0"/>
                <a:cs typeface="Arial" panose="020B0604020202020204" pitchFamily="34" charset="0"/>
              </a:rPr>
              <a:t>.</a:t>
            </a:r>
          </a:p>
          <a:p>
            <a:pPr lvl="1" indent="0" algn="just">
              <a:defRPr/>
            </a:pPr>
            <a:endParaRPr lang="en-US" altLang="fr-FR"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b="1" dirty="0">
                <a:solidFill>
                  <a:schemeClr val="accent1"/>
                </a:solidFill>
                <a:latin typeface="Arial" panose="020B0604020202020204" pitchFamily="34" charset="0"/>
                <a:cs typeface="Arial" panose="020B0604020202020204" pitchFamily="34" charset="0"/>
              </a:rPr>
              <a:t>Παρουσίαση</a:t>
            </a:r>
            <a:r>
              <a:rPr lang="en-US" sz="1200" b="1" dirty="0">
                <a:solidFill>
                  <a:schemeClr val="accent1"/>
                </a:solidFill>
                <a:latin typeface="Arial" panose="020B0604020202020204" pitchFamily="34" charset="0"/>
                <a:cs typeface="Arial" panose="020B0604020202020204" pitchFamily="34" charset="0"/>
              </a:rPr>
              <a:t> </a:t>
            </a:r>
            <a:r>
              <a:rPr lang="en-US" sz="1200" b="1"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sz="1200" dirty="0">
                <a:solidFill>
                  <a:schemeClr val="accent1"/>
                </a:solidFill>
                <a:latin typeface="Arial" panose="020B0604020202020204" pitchFamily="34" charset="0"/>
                <a:cs typeface="Arial" panose="020B0604020202020204" pitchFamily="34" charset="0"/>
                <a:sym typeface="Wingdings" panose="05000000000000000000" pitchFamily="2" charset="2"/>
              </a:rPr>
              <a:t>Διατρέχει καθένα από τα σενάρια για την ασφάλεια των τροφίμων.  Κάθε σενάριο παρουσιάζει διαφορετικούς χαρακτήρες σε συνηθισμένες καταστάσεις. </a:t>
            </a:r>
            <a:endParaRPr lang="en-US" altLang="fr-FR"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endParaRPr lang="en-US" altLang="fr-FR"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b="1" dirty="0">
                <a:solidFill>
                  <a:schemeClr val="accent1"/>
                </a:solidFill>
                <a:latin typeface="Arial" panose="020B0604020202020204" pitchFamily="34" charset="0"/>
                <a:cs typeface="Arial" panose="020B0604020202020204" pitchFamily="34" charset="0"/>
              </a:rPr>
              <a:t>Φύλλο Εργασίας Μαθητή </a:t>
            </a:r>
            <a:r>
              <a:rPr lang="en-US" sz="1200" b="1"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sz="1200" dirty="0">
                <a:solidFill>
                  <a:schemeClr val="accent1"/>
                </a:solidFill>
                <a:latin typeface="Arial" panose="020B0604020202020204" pitchFamily="34" charset="0"/>
                <a:cs typeface="Arial" panose="020B0604020202020204" pitchFamily="34" charset="0"/>
                <a:sym typeface="Wingdings" panose="05000000000000000000" pitchFamily="2" charset="2"/>
              </a:rPr>
              <a:t>Ενθαρρύνει τους μαθητές να κρατήσουν σημειώσεις στο φύλλο εργασίας μαθητή, να ανταλλάξουν ιδέες με την υπόλοιπη τάξη και να συζητήσουν τις απαντήσεις τους</a:t>
            </a:r>
            <a:r>
              <a:rPr lang="en-US" altLang="fr-FR" sz="1200" dirty="0">
                <a:solidFill>
                  <a:schemeClr val="accent1"/>
                </a:solidFill>
                <a:latin typeface="Arial" panose="020B0604020202020204" pitchFamily="34" charset="0"/>
                <a:cs typeface="Arial" panose="020B0604020202020204" pitchFamily="34" charset="0"/>
              </a:rPr>
              <a:t>.</a:t>
            </a:r>
          </a:p>
          <a:p>
            <a:pPr lvl="1" indent="0" algn="just">
              <a:defRPr/>
            </a:pPr>
            <a:endParaRPr lang="en-US" altLang="fr-FR"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altLang="fr-FR" sz="1200" b="1" dirty="0">
                <a:solidFill>
                  <a:schemeClr val="accent1"/>
                </a:solidFill>
                <a:latin typeface="Arial" panose="020B0604020202020204" pitchFamily="34" charset="0"/>
                <a:cs typeface="Arial" panose="020B0604020202020204" pitchFamily="34" charset="0"/>
              </a:rPr>
              <a:t>Φύλλο Απαντήσεων Μαθητή </a:t>
            </a:r>
            <a:r>
              <a:rPr lang="en-US" altLang="fr-FR" sz="1200" b="1" dirty="0">
                <a:solidFill>
                  <a:schemeClr val="accent1"/>
                </a:solidFill>
                <a:latin typeface="Arial" panose="020B0604020202020204" pitchFamily="34" charset="0"/>
                <a:cs typeface="Arial" panose="020B0604020202020204" pitchFamily="34" charset="0"/>
                <a:sym typeface="Wingdings" pitchFamily="2" charset="2"/>
              </a:rPr>
              <a:t> </a:t>
            </a:r>
            <a:r>
              <a:rPr lang="el-GR" altLang="fr-FR" sz="1200" dirty="0">
                <a:solidFill>
                  <a:schemeClr val="accent1"/>
                </a:solidFill>
                <a:latin typeface="Arial" panose="020B0604020202020204" pitchFamily="34" charset="0"/>
                <a:cs typeface="Arial" panose="020B0604020202020204" pitchFamily="34" charset="0"/>
                <a:sym typeface="Wingdings" pitchFamily="2" charset="2"/>
              </a:rPr>
              <a:t>Μπορεί να χρησιμοποιηθεί ως οδηγός για συζήτηση και για τον έλεγχο όλων των θεμάτων που έχουν τεθεί κατά την διάρκεια της συζήτησης. </a:t>
            </a:r>
            <a:endParaRPr lang="en-GB" altLang="fr-FR"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endParaRPr lang="en-US" altLang="fr-FR" sz="1200" dirty="0">
              <a:solidFill>
                <a:schemeClr val="accent1"/>
              </a:solidFill>
              <a:latin typeface="Arial" panose="020B0604020202020204" pitchFamily="34" charset="0"/>
              <a:cs typeface="Arial" panose="020B0604020202020204" pitchFamily="34" charset="0"/>
            </a:endParaRPr>
          </a:p>
        </p:txBody>
      </p:sp>
      <p:sp>
        <p:nvSpPr>
          <p:cNvPr id="23" name="ZoneTexte 22"/>
          <p:cNvSpPr txBox="1"/>
          <p:nvPr/>
        </p:nvSpPr>
        <p:spPr>
          <a:xfrm>
            <a:off x="2770270" y="632929"/>
            <a:ext cx="5991225" cy="2492990"/>
          </a:xfrm>
          <a:prstGeom prst="rect">
            <a:avLst/>
          </a:prstGeom>
          <a:noFill/>
        </p:spPr>
        <p:txBody>
          <a:bodyPr>
            <a:spAutoFit/>
          </a:bodyPr>
          <a:lstStyle/>
          <a:p>
            <a:pPr marL="285750" lvl="1" indent="-285750" algn="just">
              <a:spcBef>
                <a:spcPts val="300"/>
              </a:spcBef>
              <a:buFont typeface="Wingdings" panose="05000000000000000000" pitchFamily="2" charset="2"/>
              <a:buChar char="ü"/>
              <a:defRPr/>
            </a:pPr>
            <a:r>
              <a:rPr lang="el-GR" sz="1200" b="1" dirty="0">
                <a:solidFill>
                  <a:schemeClr val="accent1"/>
                </a:solidFill>
                <a:latin typeface="Arial" panose="020B0604020202020204" pitchFamily="34" charset="0"/>
                <a:cs typeface="Arial" panose="020B0604020202020204" pitchFamily="34" charset="0"/>
              </a:rPr>
              <a:t>Μαθησιακοί στόχοι </a:t>
            </a:r>
            <a:r>
              <a:rPr lang="en-GB" sz="1200" b="1" dirty="0">
                <a:solidFill>
                  <a:schemeClr val="accent1"/>
                </a:solidFill>
                <a:latin typeface="Arial" panose="020B0604020202020204" pitchFamily="34" charset="0"/>
                <a:cs typeface="Arial" panose="020B0604020202020204" pitchFamily="34" charset="0"/>
              </a:rPr>
              <a:t>:</a:t>
            </a:r>
            <a:endParaRPr lang="fr-FR"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dirty="0">
                <a:solidFill>
                  <a:schemeClr val="accent1"/>
                </a:solidFill>
                <a:latin typeface="Arial" panose="020B0604020202020204" pitchFamily="34" charset="0"/>
                <a:cs typeface="Arial" panose="020B0604020202020204" pitchFamily="34" charset="0"/>
              </a:rPr>
              <a:t>Να κατανοήσουν οι μαθητές ότι τα </a:t>
            </a:r>
            <a:r>
              <a:rPr lang="el-GR" sz="1200" dirty="0" err="1">
                <a:solidFill>
                  <a:schemeClr val="accent1"/>
                </a:solidFill>
                <a:latin typeface="Arial" panose="020B0604020202020204" pitchFamily="34" charset="0"/>
                <a:cs typeface="Arial" panose="020B0604020202020204" pitchFamily="34" charset="0"/>
              </a:rPr>
              <a:t>τροφιμογενή</a:t>
            </a:r>
            <a:r>
              <a:rPr lang="el-GR" sz="1200" dirty="0">
                <a:solidFill>
                  <a:schemeClr val="accent1"/>
                </a:solidFill>
                <a:latin typeface="Arial" panose="020B0604020202020204" pitchFamily="34" charset="0"/>
                <a:cs typeface="Arial" panose="020B0604020202020204" pitchFamily="34" charset="0"/>
              </a:rPr>
              <a:t> νοσήματα μπορούν να έχουν σοβαρές συνέπειες και δεν συμβάλουν στην ενίσχυση του ανοσοποιητικού συστήματος</a:t>
            </a:r>
            <a:endParaRPr lang="en-US"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dirty="0">
                <a:solidFill>
                  <a:schemeClr val="accent1"/>
                </a:solidFill>
                <a:latin typeface="Arial" panose="020B0604020202020204" pitchFamily="34" charset="0"/>
                <a:cs typeface="Arial" panose="020B0604020202020204" pitchFamily="34" charset="0"/>
              </a:rPr>
              <a:t>Να κατανοήσουν τις συνέπειες της μη τήρησης των κανόνων υγιεινής στο σπίτι, όπως η επιμόλυνση και η πρόληψη της</a:t>
            </a:r>
            <a:endParaRPr lang="en-US"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dirty="0">
                <a:solidFill>
                  <a:schemeClr val="accent1"/>
                </a:solidFill>
                <a:latin typeface="Arial" panose="020B0604020202020204" pitchFamily="34" charset="0"/>
                <a:cs typeface="Arial" panose="020B0604020202020204" pitchFamily="34" charset="0"/>
              </a:rPr>
              <a:t>Να κατανοήσουν τους τύπους των ετικετών τροφίμων και τους λόγους που είναι σημαντικές</a:t>
            </a:r>
            <a:endParaRPr lang="en-US"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dirty="0">
                <a:solidFill>
                  <a:schemeClr val="accent1"/>
                </a:solidFill>
                <a:latin typeface="Arial" panose="020B0604020202020204" pitchFamily="34" charset="0"/>
                <a:cs typeface="Arial" panose="020B0604020202020204" pitchFamily="34" charset="0"/>
              </a:rPr>
              <a:t>Να εξηγήσουν την διαφορά μεταξύ της ασφάλειας τροφίμων και της ποιότητας τροφίμων</a:t>
            </a:r>
            <a:endParaRPr lang="en-US"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dirty="0">
                <a:solidFill>
                  <a:schemeClr val="accent1"/>
                </a:solidFill>
                <a:latin typeface="Arial" panose="020B0604020202020204" pitchFamily="34" charset="0"/>
                <a:cs typeface="Arial" panose="020B0604020202020204" pitchFamily="34" charset="0"/>
              </a:rPr>
              <a:t>Να κατανοήσουν ότι ένα φαγητό που μαγειρεύεται στο σπίτι δεν είναι απαραίτητα περισσότερο ασφαλές από το φαγητό που τρώμε στο εστιατόριο</a:t>
            </a:r>
            <a:endParaRPr lang="en-US" sz="1200" dirty="0">
              <a:solidFill>
                <a:schemeClr val="accent1"/>
              </a:solidFill>
              <a:latin typeface="Arial" panose="020B0604020202020204" pitchFamily="34" charset="0"/>
              <a:cs typeface="Arial" panose="020B0604020202020204" pitchFamily="34" charset="0"/>
            </a:endParaRPr>
          </a:p>
          <a:p>
            <a:pPr algn="just">
              <a:defRPr/>
            </a:pPr>
            <a:endParaRPr lang="fr-FR" sz="1200" dirty="0">
              <a:latin typeface="Arial" panose="020B0604020202020204" pitchFamily="34" charset="0"/>
              <a:cs typeface="Arial" panose="020B0604020202020204" pitchFamily="34" charset="0"/>
            </a:endParaRPr>
          </a:p>
        </p:txBody>
      </p:sp>
      <p:pic>
        <p:nvPicPr>
          <p:cNvPr id="48137" name="Image 1" descr="Food safety scenarios PowerPoint"/>
          <p:cNvPicPr>
            <a:picLocks noChangeAspect="1" noChangeArrowheads="1"/>
          </p:cNvPicPr>
          <p:nvPr/>
        </p:nvPicPr>
        <p:blipFill>
          <a:blip r:embed="rId10" cstate="print"/>
          <a:srcRect/>
          <a:stretch>
            <a:fillRect/>
          </a:stretch>
        </p:blipFill>
        <p:spPr bwMode="auto">
          <a:xfrm>
            <a:off x="115888" y="270669"/>
            <a:ext cx="2606675" cy="1758950"/>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468" name="Titre 27"/>
          <p:cNvSpPr>
            <a:spLocks noGrp="1" noChangeArrowheads="1"/>
          </p:cNvSpPr>
          <p:nvPr>
            <p:ph type="title" idx="4294967295"/>
          </p:nvPr>
        </p:nvSpPr>
        <p:spPr>
          <a:xfrm>
            <a:off x="2780801" y="103627"/>
            <a:ext cx="7775844" cy="584775"/>
          </a:xfrm>
        </p:spPr>
        <p:txBody>
          <a:bodyPr wrap="square" lIns="91440" tIns="45720" rIns="91440" bIns="45720">
            <a:spAutoFit/>
          </a:bodyPr>
          <a:lstStyle/>
          <a:p>
            <a:pPr defTabSz="228600" eaLnBrk="1" hangingPunct="1">
              <a:lnSpc>
                <a:spcPct val="100000"/>
              </a:lnSpc>
            </a:pPr>
            <a:r>
              <a:rPr lang="el-GR" altLang="fr-FR" sz="3200" dirty="0">
                <a:latin typeface="Arial" charset="0"/>
                <a:cs typeface="Arial" charset="0"/>
              </a:rPr>
              <a:t>Σενάρια για την Ασφάλεια Τροφίμων</a:t>
            </a:r>
            <a:endParaRPr lang="fr-FR" altLang="fr-FR" sz="3200" dirty="0">
              <a:latin typeface="Arial" charset="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e 26" descr="Barre de navigation"/>
          <p:cNvGrpSpPr>
            <a:grpSpLocks/>
          </p:cNvGrpSpPr>
          <p:nvPr/>
        </p:nvGrpSpPr>
        <p:grpSpPr bwMode="auto">
          <a:xfrm>
            <a:off x="-41275" y="6011863"/>
            <a:ext cx="12276138" cy="887412"/>
            <a:chOff x="-41565" y="6016088"/>
            <a:chExt cx="12276859" cy="888671"/>
          </a:xfrm>
        </p:grpSpPr>
        <p:sp>
          <p:nvSpPr>
            <p:cNvPr id="20493" name="ZoneTexte 27"/>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20494" name="ZoneTexte 28"/>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35" name="Rectangle 34"/>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6" name="Bouton d’action : vide 35">
              <a:hlinkClick r:id="rId2" action="ppaction://hlinksldjump" highlightClick="1"/>
            </p:cNvPr>
            <p:cNvSpPr/>
            <p:nvPr/>
          </p:nvSpPr>
          <p:spPr>
            <a:xfrm>
              <a:off x="5713461" y="6135319"/>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20497" name="ZoneTexte 31"/>
            <p:cNvSpPr txBox="1">
              <a:spLocks noChangeArrowheads="1"/>
            </p:cNvSpPr>
            <p:nvPr/>
          </p:nvSpPr>
          <p:spPr bwMode="auto">
            <a:xfrm>
              <a:off x="6072530" y="6136118"/>
              <a:ext cx="2379365" cy="276999"/>
            </a:xfrm>
            <a:prstGeom prst="rect">
              <a:avLst/>
            </a:prstGeom>
            <a:noFill/>
            <a:ln w="9525">
              <a:noFill/>
              <a:miter lim="800000"/>
              <a:headEnd/>
              <a:tailEnd/>
            </a:ln>
          </p:spPr>
          <p:txBody>
            <a:bodyPr>
              <a:spAutoFit/>
            </a:bodyPr>
            <a:lstStyle/>
            <a:p>
              <a:pPr eaLnBrk="1" hangingPunct="1"/>
              <a:r>
                <a:rPr lang="el-GR" altLang="fr-FR" sz="1200" dirty="0">
                  <a:solidFill>
                    <a:schemeClr val="bg1"/>
                  </a:solidFill>
                  <a:latin typeface="Arial" charset="0"/>
                </a:rPr>
                <a:t>Πίσω στο κύριο Μενού</a:t>
              </a:r>
              <a:endParaRPr lang="fr-FR" altLang="fr-FR" sz="1200" dirty="0">
                <a:solidFill>
                  <a:schemeClr val="bg1"/>
                </a:solidFill>
                <a:latin typeface="Arial" charset="0"/>
              </a:endParaRPr>
            </a:p>
          </p:txBody>
        </p:sp>
        <p:pic>
          <p:nvPicPr>
            <p:cNvPr id="20498" name="Image 34"/>
            <p:cNvPicPr>
              <a:picLocks noChangeAspect="1" noChangeArrowheads="1"/>
            </p:cNvPicPr>
            <p:nvPr/>
          </p:nvPicPr>
          <p:blipFill>
            <a:blip r:embed="rId3" cstate="print"/>
            <a:srcRect/>
            <a:stretch>
              <a:fillRect/>
            </a:stretch>
          </p:blipFill>
          <p:spPr bwMode="auto">
            <a:xfrm>
              <a:off x="45516" y="6063782"/>
              <a:ext cx="1890517" cy="413583"/>
            </a:xfrm>
            <a:prstGeom prst="rect">
              <a:avLst/>
            </a:prstGeom>
            <a:noFill/>
            <a:ln w="9525">
              <a:noFill/>
              <a:miter lim="800000"/>
              <a:headEnd/>
              <a:tailEnd/>
            </a:ln>
          </p:spPr>
        </p:pic>
      </p:grpSp>
      <p:pic>
        <p:nvPicPr>
          <p:cNvPr id="49160" name="Image 1" descr="Optional student worksheet : Data analysis activity"/>
          <p:cNvPicPr>
            <a:picLocks noChangeAspect="1" noChangeArrowheads="1"/>
          </p:cNvPicPr>
          <p:nvPr/>
        </p:nvPicPr>
        <p:blipFill>
          <a:blip r:embed="rId4" cstate="print"/>
          <a:srcRect/>
          <a:stretch>
            <a:fillRect/>
          </a:stretch>
        </p:blipFill>
        <p:spPr bwMode="auto">
          <a:xfrm>
            <a:off x="10042358" y="4147811"/>
            <a:ext cx="2103936" cy="1765300"/>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 name="Picture 22" descr="fleche - Conseils &amp; astuces Twitch"/>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rot="18968267">
            <a:off x="9506479" y="5386009"/>
            <a:ext cx="610083" cy="409021"/>
          </a:xfrm>
          <a:prstGeom prst="rect">
            <a:avLst/>
          </a:prstGeom>
          <a:noFill/>
        </p:spPr>
      </p:pic>
      <p:pic>
        <p:nvPicPr>
          <p:cNvPr id="49162" name="Image 2" descr="Student Answer Worksheet Food safety versus food quality"/>
          <p:cNvPicPr>
            <a:picLocks noChangeAspect="1" noChangeArrowheads="1"/>
          </p:cNvPicPr>
          <p:nvPr/>
        </p:nvPicPr>
        <p:blipFill>
          <a:blip r:embed="rId6" cstate="print"/>
          <a:srcRect/>
          <a:stretch>
            <a:fillRect/>
          </a:stretch>
        </p:blipFill>
        <p:spPr bwMode="auto">
          <a:xfrm>
            <a:off x="80169" y="3318467"/>
            <a:ext cx="2310105" cy="2538901"/>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4" name="Picture 22" descr="fleche - Conseils &amp; astuces Twitch"/>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rot="9909281">
            <a:off x="2021206" y="4789611"/>
            <a:ext cx="509069" cy="509069"/>
          </a:xfrm>
          <a:prstGeom prst="rect">
            <a:avLst/>
          </a:prstGeom>
          <a:noFill/>
        </p:spPr>
      </p:pic>
      <p:pic>
        <p:nvPicPr>
          <p:cNvPr id="49159" name="Image 1" descr="Student Worksheet Food safety versus food quality"/>
          <p:cNvPicPr>
            <a:picLocks noChangeAspect="1" noChangeArrowheads="1"/>
          </p:cNvPicPr>
          <p:nvPr/>
        </p:nvPicPr>
        <p:blipFill>
          <a:blip r:embed="rId7" cstate="print"/>
          <a:srcRect/>
          <a:stretch>
            <a:fillRect/>
          </a:stretch>
        </p:blipFill>
        <p:spPr bwMode="auto">
          <a:xfrm>
            <a:off x="9833811" y="1495378"/>
            <a:ext cx="2358189" cy="1627188"/>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2" name="Picture 22" descr="fleche - Conseils &amp; astuces Twitch"/>
          <p:cNvPicPr>
            <a:picLocks noChangeAspect="1" noChangeArrowheads="1"/>
          </p:cNvPicPr>
          <p:nvPr/>
        </p:nvPicPr>
        <p:blipFill>
          <a:blip r:embed="rId8" cstate="print">
            <a:duotone>
              <a:schemeClr val="accent3">
                <a:shade val="45000"/>
                <a:satMod val="135000"/>
              </a:schemeClr>
              <a:prstClr val="white"/>
            </a:duotone>
          </a:blip>
          <a:srcRect/>
          <a:stretch>
            <a:fillRect/>
          </a:stretch>
        </p:blipFill>
        <p:spPr bwMode="auto">
          <a:xfrm rot="16490884">
            <a:off x="9400629" y="3410617"/>
            <a:ext cx="1313845" cy="795862"/>
          </a:xfrm>
          <a:prstGeom prst="rect">
            <a:avLst/>
          </a:prstGeom>
          <a:noFill/>
        </p:spPr>
      </p:pic>
      <p:sp>
        <p:nvSpPr>
          <p:cNvPr id="26" name="ZoneTexte 25"/>
          <p:cNvSpPr txBox="1"/>
          <p:nvPr/>
        </p:nvSpPr>
        <p:spPr>
          <a:xfrm>
            <a:off x="2294021" y="1645236"/>
            <a:ext cx="7427495" cy="4154984"/>
          </a:xfrm>
          <a:prstGeom prst="rect">
            <a:avLst/>
          </a:prstGeom>
          <a:noFill/>
        </p:spPr>
        <p:txBody>
          <a:bodyPr wrap="square">
            <a:spAutoFit/>
          </a:bodyPr>
          <a:lstStyle/>
          <a:p>
            <a:pPr marL="285750" indent="-285750" algn="just">
              <a:buFont typeface="Wingdings" panose="05000000000000000000" pitchFamily="2" charset="2"/>
              <a:buChar char="ü"/>
              <a:defRPr/>
            </a:pPr>
            <a:r>
              <a:rPr lang="el-GR" sz="1200" b="1" dirty="0">
                <a:solidFill>
                  <a:schemeClr val="accent1"/>
                </a:solidFill>
                <a:latin typeface="Arial" panose="020B0604020202020204" pitchFamily="34" charset="0"/>
                <a:cs typeface="Arial" panose="020B0604020202020204" pitchFamily="34" charset="0"/>
              </a:rPr>
              <a:t>Πηγές</a:t>
            </a:r>
            <a:r>
              <a:rPr lang="en-GB" sz="1200" b="1" dirty="0">
                <a:solidFill>
                  <a:schemeClr val="accent1"/>
                </a:solidFill>
                <a:latin typeface="Arial" panose="020B0604020202020204" pitchFamily="34" charset="0"/>
                <a:cs typeface="Arial" panose="020B0604020202020204" pitchFamily="34" charset="0"/>
              </a:rPr>
              <a:t>  –  </a:t>
            </a:r>
            <a:r>
              <a:rPr lang="el-GR" sz="1200" b="1" dirty="0">
                <a:solidFill>
                  <a:schemeClr val="accent1"/>
                </a:solidFill>
                <a:latin typeface="Arial" panose="020B0604020202020204" pitchFamily="34" charset="0"/>
                <a:cs typeface="Arial" panose="020B0604020202020204" pitchFamily="34" charset="0"/>
              </a:rPr>
              <a:t>Ασφάλεια Τροφίμων ΚΑΙ Ποιότητα Τροφίμων</a:t>
            </a:r>
            <a:endParaRPr lang="fr-FR" sz="1200" dirty="0">
              <a:solidFill>
                <a:schemeClr val="accent1"/>
              </a:solidFill>
              <a:latin typeface="Arial" panose="020B0604020202020204" pitchFamily="34" charset="0"/>
              <a:cs typeface="Arial" panose="020B0604020202020204" pitchFamily="34" charset="0"/>
            </a:endParaRPr>
          </a:p>
          <a:p>
            <a:pPr marL="176213" lvl="1" indent="-176213" algn="just">
              <a:buFontTx/>
              <a:buChar char="-"/>
              <a:defRPr/>
            </a:pPr>
            <a:r>
              <a:rPr lang="el-GR" altLang="fr-FR" sz="1200" b="1" dirty="0">
                <a:solidFill>
                  <a:schemeClr val="accent1"/>
                </a:solidFill>
                <a:latin typeface="Arial" panose="020B0604020202020204" pitchFamily="34" charset="0"/>
                <a:cs typeface="Arial" panose="020B0604020202020204" pitchFamily="34" charset="0"/>
              </a:rPr>
              <a:t>Φύλλο Εκπαιδευτικού </a:t>
            </a:r>
            <a:r>
              <a:rPr lang="en-US" altLang="fr-FR" sz="1200"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altLang="fr-FR" sz="1200" dirty="0">
                <a:solidFill>
                  <a:schemeClr val="accent1"/>
                </a:solidFill>
                <a:latin typeface="Arial" panose="020B0604020202020204" pitchFamily="34" charset="0"/>
                <a:cs typeface="Arial" panose="020B0604020202020204" pitchFamily="34" charset="0"/>
              </a:rPr>
              <a:t>περιέχει το σχέδιο μαθήματος</a:t>
            </a:r>
            <a:r>
              <a:rPr lang="en-US" altLang="fr-FR" sz="1200" dirty="0">
                <a:solidFill>
                  <a:schemeClr val="accent1"/>
                </a:solidFill>
                <a:latin typeface="Arial" panose="020B0604020202020204" pitchFamily="34" charset="0"/>
                <a:cs typeface="Arial" panose="020B0604020202020204" pitchFamily="34" charset="0"/>
              </a:rPr>
              <a:t>.</a:t>
            </a:r>
          </a:p>
          <a:p>
            <a:pPr marL="176213" lvl="1" indent="-176213" algn="just">
              <a:defRPr/>
            </a:pPr>
            <a:endParaRPr lang="en-US" altLang="fr-FR" sz="800" dirty="0">
              <a:solidFill>
                <a:schemeClr val="accent1"/>
              </a:solidFill>
              <a:latin typeface="Arial" panose="020B0604020202020204" pitchFamily="34" charset="0"/>
              <a:cs typeface="Arial" panose="020B0604020202020204" pitchFamily="34" charset="0"/>
            </a:endParaRPr>
          </a:p>
          <a:p>
            <a:pPr marL="176213" lvl="1" indent="-176213" algn="just">
              <a:buFontTx/>
              <a:buChar char="-"/>
              <a:defRPr/>
            </a:pPr>
            <a:r>
              <a:rPr lang="el-GR" sz="1200" b="1" dirty="0">
                <a:solidFill>
                  <a:schemeClr val="accent1"/>
                </a:solidFill>
                <a:latin typeface="Arial" panose="020B0604020202020204" pitchFamily="34" charset="0"/>
                <a:cs typeface="Arial" panose="020B0604020202020204" pitchFamily="34" charset="0"/>
              </a:rPr>
              <a:t>Παρουσίαση </a:t>
            </a:r>
            <a:r>
              <a:rPr lang="el-GR" sz="1200" dirty="0">
                <a:solidFill>
                  <a:schemeClr val="accent1"/>
                </a:solidFill>
                <a:latin typeface="Arial" panose="020B0604020202020204" pitchFamily="34" charset="0"/>
                <a:cs typeface="Arial" panose="020B0604020202020204" pitchFamily="34" charset="0"/>
                <a:sym typeface="Wingdings" panose="05000000000000000000" pitchFamily="2" charset="2"/>
              </a:rPr>
              <a:t>με διάφορες δραστηριότητες</a:t>
            </a:r>
            <a:r>
              <a:rPr lang="en-US" sz="1200" dirty="0">
                <a:solidFill>
                  <a:schemeClr val="accent1"/>
                </a:solidFill>
                <a:latin typeface="Arial" panose="020B0604020202020204" pitchFamily="34" charset="0"/>
                <a:cs typeface="Arial" panose="020B0604020202020204" pitchFamily="34" charset="0"/>
                <a:sym typeface="Wingdings" panose="05000000000000000000" pitchFamily="2" charset="2"/>
              </a:rPr>
              <a:t>:</a:t>
            </a:r>
          </a:p>
          <a:p>
            <a:pPr marL="176213" lvl="2" indent="-176213" algn="just">
              <a:buFontTx/>
              <a:buChar char="-"/>
              <a:defRPr/>
            </a:pPr>
            <a:r>
              <a:rPr lang="el-GR" altLang="fr-FR" sz="1200" u="sng" dirty="0">
                <a:solidFill>
                  <a:schemeClr val="accent1"/>
                </a:solidFill>
                <a:latin typeface="Arial" panose="020B0604020202020204" pitchFamily="34" charset="0"/>
                <a:cs typeface="Arial" panose="020B0604020202020204" pitchFamily="34" charset="0"/>
                <a:sym typeface="Wingdings" panose="05000000000000000000" pitchFamily="2" charset="2"/>
              </a:rPr>
              <a:t>Η Διαφάνεια </a:t>
            </a:r>
            <a:r>
              <a:rPr lang="en-US" altLang="fr-FR" sz="1200" u="sng" dirty="0">
                <a:solidFill>
                  <a:schemeClr val="accent1"/>
                </a:solidFill>
                <a:latin typeface="Arial" panose="020B0604020202020204" pitchFamily="34" charset="0"/>
                <a:cs typeface="Arial" panose="020B0604020202020204" pitchFamily="34" charset="0"/>
                <a:sym typeface="Wingdings" panose="05000000000000000000" pitchFamily="2" charset="2"/>
              </a:rPr>
              <a:t>“</a:t>
            </a:r>
            <a:r>
              <a:rPr lang="el-GR" altLang="fr-FR" sz="1200" u="sng" dirty="0">
                <a:solidFill>
                  <a:schemeClr val="accent1"/>
                </a:solidFill>
                <a:latin typeface="Arial" panose="020B0604020202020204" pitchFamily="34" charset="0"/>
                <a:cs typeface="Arial" panose="020B0604020202020204" pitchFamily="34" charset="0"/>
                <a:sym typeface="Wingdings" panose="05000000000000000000" pitchFamily="2" charset="2"/>
              </a:rPr>
              <a:t>Περιεχόμενα σε μια ετικέτα</a:t>
            </a:r>
            <a:r>
              <a:rPr lang="en-US" altLang="fr-FR" sz="1200" u="sng"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n-US" altLang="fr-FR" sz="1200"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altLang="fr-FR" sz="1200" dirty="0">
                <a:solidFill>
                  <a:schemeClr val="accent1"/>
                </a:solidFill>
                <a:latin typeface="Arial" panose="020B0604020202020204" pitchFamily="34" charset="0"/>
                <a:cs typeface="Arial" panose="020B0604020202020204" pitchFamily="34" charset="0"/>
              </a:rPr>
              <a:t>Εισάγει στην σημασία των ετικετών τροφίμων</a:t>
            </a:r>
            <a:r>
              <a:rPr lang="en-US" altLang="fr-FR" sz="1200" dirty="0">
                <a:solidFill>
                  <a:schemeClr val="accent1"/>
                </a:solidFill>
                <a:latin typeface="Arial" panose="020B0604020202020204" pitchFamily="34" charset="0"/>
                <a:cs typeface="Arial" panose="020B0604020202020204" pitchFamily="34" charset="0"/>
              </a:rPr>
              <a:t>.</a:t>
            </a:r>
          </a:p>
          <a:p>
            <a:pPr marL="176213" lvl="2" indent="-176213" algn="just">
              <a:defRPr/>
            </a:pPr>
            <a:endParaRPr lang="en-US" altLang="fr-FR" sz="800" dirty="0">
              <a:solidFill>
                <a:schemeClr val="accent1"/>
              </a:solidFill>
              <a:latin typeface="Arial" panose="020B0604020202020204" pitchFamily="34" charset="0"/>
              <a:cs typeface="Arial" panose="020B0604020202020204" pitchFamily="34" charset="0"/>
            </a:endParaRPr>
          </a:p>
          <a:p>
            <a:pPr marL="176213" lvl="2" indent="-176213" algn="just">
              <a:buFontTx/>
              <a:buChar char="-"/>
              <a:defRPr/>
            </a:pPr>
            <a:r>
              <a:rPr lang="el-GR" altLang="fr-FR" sz="1200" u="sng" dirty="0">
                <a:solidFill>
                  <a:schemeClr val="accent1"/>
                </a:solidFill>
                <a:latin typeface="Arial" panose="020B0604020202020204" pitchFamily="34" charset="0"/>
                <a:cs typeface="Arial" panose="020B0604020202020204" pitchFamily="34" charset="0"/>
                <a:sym typeface="Wingdings" panose="05000000000000000000" pitchFamily="2" charset="2"/>
              </a:rPr>
              <a:t>Οι Διαφάνειες </a:t>
            </a:r>
            <a:r>
              <a:rPr lang="en-US" altLang="fr-FR" sz="1200" u="sng" dirty="0">
                <a:solidFill>
                  <a:schemeClr val="accent1"/>
                </a:solidFill>
                <a:latin typeface="Arial" panose="020B0604020202020204" pitchFamily="34" charset="0"/>
                <a:cs typeface="Arial" panose="020B0604020202020204" pitchFamily="34" charset="0"/>
              </a:rPr>
              <a:t>“</a:t>
            </a:r>
            <a:r>
              <a:rPr lang="el-GR" altLang="fr-FR" sz="1200" u="sng" dirty="0">
                <a:solidFill>
                  <a:schemeClr val="accent1"/>
                </a:solidFill>
                <a:latin typeface="Arial" panose="020B0604020202020204" pitchFamily="34" charset="0"/>
                <a:cs typeface="Arial" panose="020B0604020202020204" pitchFamily="34" charset="0"/>
              </a:rPr>
              <a:t>Ρίξε την ψήφο σου</a:t>
            </a:r>
            <a:r>
              <a:rPr lang="en-US" altLang="fr-FR" sz="1200" u="sng" dirty="0">
                <a:solidFill>
                  <a:schemeClr val="accent1"/>
                </a:solidFill>
                <a:latin typeface="Arial" panose="020B0604020202020204" pitchFamily="34" charset="0"/>
                <a:cs typeface="Arial" panose="020B0604020202020204" pitchFamily="34" charset="0"/>
              </a:rPr>
              <a:t>” </a:t>
            </a:r>
            <a:r>
              <a:rPr lang="en-US" altLang="fr-FR" sz="1200"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altLang="fr-FR" sz="1200" dirty="0">
                <a:solidFill>
                  <a:schemeClr val="accent1"/>
                </a:solidFill>
                <a:latin typeface="Arial" panose="020B0604020202020204" pitchFamily="34" charset="0"/>
                <a:cs typeface="Arial" panose="020B0604020202020204" pitchFamily="34" charset="0"/>
                <a:sym typeface="Wingdings" panose="05000000000000000000" pitchFamily="2" charset="2"/>
              </a:rPr>
              <a:t>Ζητούν από τους μαθητές στην τάξη να ψηφίσουν τι νομίζουν ότι σημαίνουν οι ετικέτες  </a:t>
            </a:r>
            <a:r>
              <a:rPr lang="en-GB" sz="1200" dirty="0">
                <a:solidFill>
                  <a:schemeClr val="accent1"/>
                </a:solidFill>
                <a:latin typeface="Arial" panose="020B0604020202020204" pitchFamily="34" charset="0"/>
                <a:ea typeface="Microsoft Sans Serif" panose="020B0604020202020204" pitchFamily="34" charset="0"/>
                <a:cs typeface="Arial" panose="020B0604020202020204" pitchFamily="34" charset="0"/>
              </a:rPr>
              <a:t>“</a:t>
            </a:r>
            <a:r>
              <a:rPr lang="el-GR" sz="1200" dirty="0">
                <a:solidFill>
                  <a:schemeClr val="accent1"/>
                </a:solidFill>
                <a:latin typeface="Arial" panose="020B0604020202020204" pitchFamily="34" charset="0"/>
                <a:ea typeface="Microsoft Sans Serif" panose="020B0604020202020204" pitchFamily="34" charset="0"/>
                <a:cs typeface="Arial" panose="020B0604020202020204" pitchFamily="34" charset="0"/>
              </a:rPr>
              <a:t>Ανάλωση μέχρι</a:t>
            </a:r>
            <a:r>
              <a:rPr lang="en-GB" sz="1200" dirty="0">
                <a:solidFill>
                  <a:schemeClr val="accent1"/>
                </a:solidFill>
                <a:latin typeface="Arial" panose="020B0604020202020204" pitchFamily="34" charset="0"/>
                <a:ea typeface="Microsoft Sans Serif" panose="020B0604020202020204" pitchFamily="34" charset="0"/>
                <a:cs typeface="Arial" panose="020B0604020202020204" pitchFamily="34" charset="0"/>
              </a:rPr>
              <a:t>” </a:t>
            </a:r>
            <a:r>
              <a:rPr lang="el-GR" sz="1200" dirty="0">
                <a:solidFill>
                  <a:schemeClr val="accent1"/>
                </a:solidFill>
                <a:latin typeface="Arial" panose="020B0604020202020204" pitchFamily="34" charset="0"/>
                <a:ea typeface="Microsoft Sans Serif" panose="020B0604020202020204" pitchFamily="34" charset="0"/>
                <a:cs typeface="Arial" panose="020B0604020202020204" pitchFamily="34" charset="0"/>
              </a:rPr>
              <a:t>και </a:t>
            </a:r>
            <a:r>
              <a:rPr lang="en-GB" sz="1200" dirty="0">
                <a:solidFill>
                  <a:schemeClr val="accent1"/>
                </a:solidFill>
                <a:latin typeface="Arial" panose="020B0604020202020204" pitchFamily="34" charset="0"/>
                <a:ea typeface="Microsoft Sans Serif" panose="020B0604020202020204" pitchFamily="34" charset="0"/>
                <a:cs typeface="Arial" panose="020B0604020202020204" pitchFamily="34" charset="0"/>
              </a:rPr>
              <a:t>“</a:t>
            </a:r>
            <a:r>
              <a:rPr lang="el-GR" sz="1200" dirty="0">
                <a:solidFill>
                  <a:schemeClr val="accent1"/>
                </a:solidFill>
                <a:latin typeface="Arial" panose="020B0604020202020204" pitchFamily="34" charset="0"/>
                <a:ea typeface="Microsoft Sans Serif" panose="020B0604020202020204" pitchFamily="34" charset="0"/>
                <a:cs typeface="Arial" panose="020B0604020202020204" pitchFamily="34" charset="0"/>
              </a:rPr>
              <a:t>Ανάλωση κατά προτίμηση πριν</a:t>
            </a:r>
            <a:r>
              <a:rPr lang="en-GB" sz="1200" dirty="0">
                <a:solidFill>
                  <a:schemeClr val="accent1"/>
                </a:solidFill>
                <a:latin typeface="Arial" panose="020B0604020202020204" pitchFamily="34" charset="0"/>
                <a:ea typeface="Microsoft Sans Serif" panose="020B0604020202020204" pitchFamily="34" charset="0"/>
                <a:cs typeface="Arial" panose="020B0604020202020204" pitchFamily="34" charset="0"/>
              </a:rPr>
              <a:t>”.</a:t>
            </a:r>
          </a:p>
          <a:p>
            <a:pPr marL="176213" lvl="2" indent="-176213" algn="just">
              <a:buFontTx/>
              <a:buChar char="-"/>
              <a:defRPr/>
            </a:pPr>
            <a:endParaRPr lang="en-GB" sz="800" dirty="0">
              <a:solidFill>
                <a:schemeClr val="accent1"/>
              </a:solidFill>
              <a:latin typeface="Arial" panose="020B0604020202020204" pitchFamily="34" charset="0"/>
              <a:ea typeface="Microsoft Sans Serif" panose="020B0604020202020204" pitchFamily="34" charset="0"/>
              <a:cs typeface="Arial" panose="020B0604020202020204" pitchFamily="34" charset="0"/>
            </a:endParaRPr>
          </a:p>
          <a:p>
            <a:pPr marL="176213" lvl="2" indent="-176213" algn="just">
              <a:buFontTx/>
              <a:buChar char="-"/>
              <a:defRPr/>
            </a:pPr>
            <a:r>
              <a:rPr lang="el-GR" altLang="fr-FR" sz="1200" u="sng" dirty="0">
                <a:solidFill>
                  <a:schemeClr val="accent1"/>
                </a:solidFill>
                <a:latin typeface="Arial" panose="020B0604020202020204" pitchFamily="34" charset="0"/>
                <a:cs typeface="Arial" panose="020B0604020202020204" pitchFamily="34" charset="0"/>
                <a:sym typeface="Wingdings" panose="05000000000000000000" pitchFamily="2" charset="2"/>
              </a:rPr>
              <a:t>Η Διαφάνεια </a:t>
            </a:r>
            <a:r>
              <a:rPr lang="en-GB" sz="1200" u="sng" dirty="0">
                <a:solidFill>
                  <a:schemeClr val="accent1"/>
                </a:solidFill>
                <a:latin typeface="Arial" panose="020B0604020202020204" pitchFamily="34" charset="0"/>
                <a:cs typeface="Arial" panose="020B0604020202020204" pitchFamily="34" charset="0"/>
              </a:rPr>
              <a:t>“</a:t>
            </a:r>
            <a:r>
              <a:rPr lang="el-GR" sz="1200" u="sng" dirty="0">
                <a:solidFill>
                  <a:schemeClr val="accent1"/>
                </a:solidFill>
                <a:latin typeface="Arial" panose="020B0604020202020204" pitchFamily="34" charset="0"/>
                <a:cs typeface="Arial" panose="020B0604020202020204" pitchFamily="34" charset="0"/>
              </a:rPr>
              <a:t>Τι συμβαίνει όταν δεν ακολουθούμε τις πληροφορίες στις ετικέτες</a:t>
            </a:r>
            <a:r>
              <a:rPr lang="en-GB" sz="1200" u="sng" dirty="0">
                <a:solidFill>
                  <a:schemeClr val="accent1"/>
                </a:solidFill>
                <a:latin typeface="Arial" panose="020B0604020202020204" pitchFamily="34" charset="0"/>
                <a:cs typeface="Arial" panose="020B0604020202020204" pitchFamily="34" charset="0"/>
              </a:rPr>
              <a:t>” </a:t>
            </a:r>
            <a:r>
              <a:rPr lang="en-GB" sz="1200" dirty="0">
                <a:solidFill>
                  <a:schemeClr val="accent1"/>
                </a:solidFill>
                <a:latin typeface="Arial" panose="020B0604020202020204" pitchFamily="34" charset="0"/>
                <a:cs typeface="Arial" panose="020B0604020202020204" pitchFamily="34" charset="0"/>
                <a:sym typeface="Wingdings" panose="05000000000000000000" pitchFamily="2" charset="2"/>
              </a:rPr>
              <a:t></a:t>
            </a:r>
            <a:r>
              <a:rPr lang="el-GR" sz="1200" dirty="0">
                <a:solidFill>
                  <a:schemeClr val="accent1"/>
                </a:solidFill>
                <a:latin typeface="Arial" panose="020B0604020202020204" pitchFamily="34" charset="0"/>
                <a:cs typeface="Arial" panose="020B0604020202020204" pitchFamily="34" charset="0"/>
                <a:sym typeface="Wingdings" panose="05000000000000000000" pitchFamily="2" charset="2"/>
              </a:rPr>
              <a:t> Ζητάει από τους μαθητές να συζητήσουν, σε ζευγάρια, τις συνέπειες της κατανάλωσης τροφίμων που έχει περάσει η ημερομηνία «Ανάλωση μέχρι» και «Ανάλωση κατά προτίμηση πριν» και στην συνέχεια να ψηφίσουν, σηκώνοντας τα χέρια, αν θα πέταγαν τα τρόφιμα που έχει περάσει αυτή η ημερομηνία</a:t>
            </a:r>
            <a:r>
              <a:rPr lang="en-US" sz="1200" dirty="0">
                <a:solidFill>
                  <a:schemeClr val="accent1"/>
                </a:solidFill>
                <a:latin typeface="Arial" panose="020B0604020202020204" pitchFamily="34" charset="0"/>
                <a:cs typeface="Arial" panose="020B0604020202020204" pitchFamily="34" charset="0"/>
                <a:sym typeface="Wingdings" panose="05000000000000000000" pitchFamily="2" charset="2"/>
              </a:rPr>
              <a:t>. </a:t>
            </a:r>
          </a:p>
          <a:p>
            <a:pPr marL="176213" lvl="2" indent="-176213" algn="just">
              <a:buFontTx/>
              <a:buChar char="-"/>
              <a:defRPr/>
            </a:pPr>
            <a:endParaRPr lang="en-US" sz="800" dirty="0">
              <a:solidFill>
                <a:schemeClr val="accent1"/>
              </a:solidFill>
              <a:latin typeface="Arial" panose="020B0604020202020204" pitchFamily="34" charset="0"/>
              <a:cs typeface="Arial" panose="020B0604020202020204" pitchFamily="34" charset="0"/>
              <a:sym typeface="Wingdings" panose="05000000000000000000" pitchFamily="2" charset="2"/>
            </a:endParaRPr>
          </a:p>
          <a:p>
            <a:pPr marL="176213" lvl="2" indent="-176213" algn="just">
              <a:buFontTx/>
              <a:buChar char="-"/>
              <a:defRPr/>
            </a:pPr>
            <a:r>
              <a:rPr lang="el-GR" altLang="fr-FR" sz="1200" u="sng" dirty="0">
                <a:solidFill>
                  <a:schemeClr val="accent1"/>
                </a:solidFill>
                <a:latin typeface="Arial" panose="020B0604020202020204" pitchFamily="34" charset="0"/>
                <a:cs typeface="Arial" panose="020B0604020202020204" pitchFamily="34" charset="0"/>
                <a:sym typeface="Wingdings" panose="05000000000000000000" pitchFamily="2" charset="2"/>
              </a:rPr>
              <a:t>Οι Διαφάνειες </a:t>
            </a:r>
            <a:r>
              <a:rPr lang="en-US" sz="1200" u="sng" dirty="0">
                <a:solidFill>
                  <a:schemeClr val="accent1"/>
                </a:solidFill>
                <a:latin typeface="Arial" panose="020B0604020202020204" pitchFamily="34" charset="0"/>
                <a:cs typeface="Arial" panose="020B0604020202020204" pitchFamily="34" charset="0"/>
                <a:sym typeface="Wingdings" panose="05000000000000000000" pitchFamily="2" charset="2"/>
              </a:rPr>
              <a:t>“</a:t>
            </a:r>
            <a:r>
              <a:rPr lang="el-GR" sz="1200" u="sng" dirty="0">
                <a:solidFill>
                  <a:schemeClr val="accent1"/>
                </a:solidFill>
                <a:latin typeface="Arial" panose="020B0604020202020204" pitchFamily="34" charset="0"/>
                <a:cs typeface="Arial" panose="020B0604020202020204" pitchFamily="34" charset="0"/>
                <a:sym typeface="Wingdings" panose="05000000000000000000" pitchFamily="2" charset="2"/>
              </a:rPr>
              <a:t>Αντιμετώπισε την σπατάλη τροφίμων</a:t>
            </a:r>
            <a:r>
              <a:rPr lang="en-US" sz="1200" u="sng"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n-US" sz="1200"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sz="1200" dirty="0">
                <a:solidFill>
                  <a:schemeClr val="accent1"/>
                </a:solidFill>
                <a:latin typeface="Arial" panose="020B0604020202020204" pitchFamily="34" charset="0"/>
                <a:cs typeface="Arial" panose="020B0604020202020204" pitchFamily="34" charset="0"/>
                <a:sym typeface="Wingdings" panose="05000000000000000000" pitchFamily="2" charset="2"/>
              </a:rPr>
              <a:t>Ανακεφαλαιώνουν μαζί με τους μαθητές πως η κατάψυξη των τροφίμων μπορεί να βοηθήσει στην μείωση της σπατάλης των περισσευμάτων φαγητού ή τροφίμων που έχουν αγοραστεί κοντά στην ημερομηνία «Ανάλωση μέχρι». Εάν ο χρόνος επιτρέπει, ζητήστε τους να συζητήσουν και να ετοιμάσουν μια αφίσα ή έναν χάρτη υπενθύμισης, σε ομάδες. </a:t>
            </a:r>
            <a:endParaRPr lang="en-US" altLang="fr-FR" sz="1200" dirty="0">
              <a:solidFill>
                <a:schemeClr val="accent1"/>
              </a:solidFill>
              <a:latin typeface="Arial" panose="020B0604020202020204" pitchFamily="34" charset="0"/>
              <a:cs typeface="Arial" panose="020B0604020202020204" pitchFamily="34" charset="0"/>
            </a:endParaRPr>
          </a:p>
          <a:p>
            <a:pPr marL="176213" lvl="1" indent="-176213" algn="just">
              <a:defRPr/>
            </a:pPr>
            <a:endParaRPr lang="en-US" altLang="fr-FR" sz="800" dirty="0">
              <a:solidFill>
                <a:schemeClr val="accent1"/>
              </a:solidFill>
              <a:latin typeface="Arial" panose="020B0604020202020204" pitchFamily="34" charset="0"/>
              <a:cs typeface="Arial" panose="020B0604020202020204" pitchFamily="34" charset="0"/>
            </a:endParaRPr>
          </a:p>
          <a:p>
            <a:pPr marL="176213" lvl="1" indent="-176213" algn="just">
              <a:buFontTx/>
              <a:buChar char="-"/>
              <a:defRPr/>
            </a:pPr>
            <a:r>
              <a:rPr lang="el-GR" sz="1200" b="1" dirty="0">
                <a:solidFill>
                  <a:schemeClr val="accent1"/>
                </a:solidFill>
                <a:latin typeface="Arial" panose="020B0604020202020204" pitchFamily="34" charset="0"/>
                <a:cs typeface="Arial" panose="020B0604020202020204" pitchFamily="34" charset="0"/>
              </a:rPr>
              <a:t>Φύλλο Εργασίας Μαθητή </a:t>
            </a:r>
            <a:r>
              <a:rPr lang="en-US" sz="1200" b="1"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sz="1200" dirty="0">
                <a:solidFill>
                  <a:schemeClr val="accent1"/>
                </a:solidFill>
                <a:latin typeface="Arial" panose="020B0604020202020204" pitchFamily="34" charset="0"/>
                <a:cs typeface="Arial" panose="020B0604020202020204" pitchFamily="34" charset="0"/>
                <a:sym typeface="Wingdings" panose="05000000000000000000" pitchFamily="2" charset="2"/>
              </a:rPr>
              <a:t>Ενθαρρύνει τους μαθητές να κρατήσουν σημειώσεις στο φύλλο εργασίας μαθητή, να ανταλλάξουν ιδέες με την υπόλοιπη τάξη και να συζητήσουν τις απαντήσεις τους</a:t>
            </a:r>
            <a:r>
              <a:rPr lang="en-US" altLang="fr-FR" sz="1200" dirty="0">
                <a:solidFill>
                  <a:schemeClr val="accent1"/>
                </a:solidFill>
                <a:latin typeface="Arial" panose="020B0604020202020204" pitchFamily="34" charset="0"/>
                <a:cs typeface="Arial" panose="020B0604020202020204" pitchFamily="34" charset="0"/>
              </a:rPr>
              <a:t>.</a:t>
            </a:r>
          </a:p>
          <a:p>
            <a:pPr marL="176213" lvl="1" indent="-176213" algn="just">
              <a:defRPr/>
            </a:pPr>
            <a:endParaRPr lang="en-US" altLang="fr-FR" sz="800" dirty="0">
              <a:solidFill>
                <a:schemeClr val="accent1"/>
              </a:solidFill>
              <a:latin typeface="Arial" panose="020B0604020202020204" pitchFamily="34" charset="0"/>
              <a:cs typeface="Arial" panose="020B0604020202020204" pitchFamily="34" charset="0"/>
            </a:endParaRPr>
          </a:p>
          <a:p>
            <a:pPr marL="176213" lvl="1" indent="-176213" algn="just">
              <a:buFontTx/>
              <a:buChar char="-"/>
              <a:defRPr/>
            </a:pPr>
            <a:r>
              <a:rPr lang="el-GR" altLang="fr-FR" sz="1200" b="1" dirty="0">
                <a:solidFill>
                  <a:schemeClr val="accent1"/>
                </a:solidFill>
                <a:latin typeface="Arial" panose="020B0604020202020204" pitchFamily="34" charset="0"/>
                <a:cs typeface="Arial" panose="020B0604020202020204" pitchFamily="34" charset="0"/>
              </a:rPr>
              <a:t>Φύλλο Απαντήσεων Μαθητή </a:t>
            </a:r>
            <a:r>
              <a:rPr lang="en-US" altLang="fr-FR" sz="1200" b="1"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altLang="fr-FR" sz="1200" dirty="0">
                <a:solidFill>
                  <a:schemeClr val="accent1"/>
                </a:solidFill>
                <a:latin typeface="Arial" panose="020B0604020202020204" pitchFamily="34" charset="0"/>
                <a:cs typeface="Arial" panose="020B0604020202020204" pitchFamily="34" charset="0"/>
                <a:sym typeface="Wingdings" pitchFamily="2" charset="2"/>
              </a:rPr>
              <a:t>Μπορεί να χρησιμοποιηθεί ως οδηγός για συζήτηση και για τον έλεγχο όλων των θεμάτων που έχουν τεθεί κατά την διάρκεια της συζήτησης. </a:t>
            </a:r>
            <a:endParaRPr lang="en-US" altLang="fr-FR" sz="800" b="1" dirty="0">
              <a:solidFill>
                <a:schemeClr val="accent1"/>
              </a:solidFill>
              <a:latin typeface="Arial" panose="020B0604020202020204" pitchFamily="34" charset="0"/>
              <a:cs typeface="Arial" panose="020B0604020202020204" pitchFamily="34" charset="0"/>
            </a:endParaRPr>
          </a:p>
        </p:txBody>
      </p:sp>
      <p:sp>
        <p:nvSpPr>
          <p:cNvPr id="23" name="ZoneTexte 22"/>
          <p:cNvSpPr txBox="1"/>
          <p:nvPr/>
        </p:nvSpPr>
        <p:spPr>
          <a:xfrm>
            <a:off x="2294021" y="609601"/>
            <a:ext cx="9095873" cy="1204424"/>
          </a:xfrm>
          <a:prstGeom prst="rect">
            <a:avLst/>
          </a:prstGeom>
          <a:noFill/>
        </p:spPr>
        <p:txBody>
          <a:bodyPr wrap="square">
            <a:spAutoFit/>
          </a:bodyPr>
          <a:lstStyle/>
          <a:p>
            <a:pPr marL="285750" lvl="1" indent="-285750" algn="just">
              <a:spcBef>
                <a:spcPts val="300"/>
              </a:spcBef>
              <a:buFont typeface="Wingdings" panose="05000000000000000000" pitchFamily="2" charset="2"/>
              <a:buChar char="ü"/>
              <a:defRPr/>
            </a:pPr>
            <a:r>
              <a:rPr lang="el-GR" sz="1200" b="1" dirty="0">
                <a:solidFill>
                  <a:schemeClr val="accent1"/>
                </a:solidFill>
                <a:latin typeface="Arial" panose="020B0604020202020204" pitchFamily="34" charset="0"/>
                <a:cs typeface="Arial" panose="020B0604020202020204" pitchFamily="34" charset="0"/>
              </a:rPr>
              <a:t>Μαθησιακοί στόχοι </a:t>
            </a:r>
            <a:r>
              <a:rPr lang="en-GB" sz="1200" b="1" dirty="0">
                <a:solidFill>
                  <a:schemeClr val="accent1"/>
                </a:solidFill>
                <a:latin typeface="Arial" panose="020B0604020202020204" pitchFamily="34" charset="0"/>
                <a:cs typeface="Arial" panose="020B0604020202020204" pitchFamily="34" charset="0"/>
              </a:rPr>
              <a:t>:</a:t>
            </a:r>
            <a:endParaRPr lang="fr-FR"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dirty="0">
                <a:solidFill>
                  <a:schemeClr val="accent1"/>
                </a:solidFill>
                <a:latin typeface="Arial" panose="020B0604020202020204" pitchFamily="34" charset="0"/>
                <a:cs typeface="Arial" panose="020B0604020202020204" pitchFamily="34" charset="0"/>
              </a:rPr>
              <a:t>Να κατανοήσουν οι μαθητές τους τύπους των ετικετών τροφίμων και τους λόγους που είναι σημαντικές</a:t>
            </a:r>
            <a:endParaRPr lang="en-US"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dirty="0">
                <a:solidFill>
                  <a:schemeClr val="accent1"/>
                </a:solidFill>
                <a:latin typeface="Arial" panose="020B0604020202020204" pitchFamily="34" charset="0"/>
                <a:cs typeface="Arial" panose="020B0604020202020204" pitchFamily="34" charset="0"/>
              </a:rPr>
              <a:t>Να κατανοήσουν την διαφορά μεταξύ της ασφάλειας τροφίμων και της ποιότητας τροφίμων</a:t>
            </a:r>
            <a:endParaRPr lang="en-US"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dirty="0">
                <a:solidFill>
                  <a:schemeClr val="accent1"/>
                </a:solidFill>
                <a:latin typeface="Arial" panose="020B0604020202020204" pitchFamily="34" charset="0"/>
                <a:cs typeface="Arial" panose="020B0604020202020204" pitchFamily="34" charset="0"/>
              </a:rPr>
              <a:t>Να κατανοήσουν πώς να αποθηκεύουν και να χρησιμοποιούν τα διάφορα είδη τροφίμων</a:t>
            </a:r>
            <a:endParaRPr lang="en-US"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dirty="0">
                <a:solidFill>
                  <a:schemeClr val="accent1"/>
                </a:solidFill>
                <a:latin typeface="Arial" panose="020B0604020202020204" pitchFamily="34" charset="0"/>
                <a:cs typeface="Arial" panose="020B0604020202020204" pitchFamily="34" charset="0"/>
              </a:rPr>
              <a:t>Να κατανοήσουν τις συνέπειες της μη κατάλληλης τήρησης των ετικετών τροφίμων</a:t>
            </a:r>
            <a:endParaRPr lang="en-US" sz="1200" dirty="0">
              <a:solidFill>
                <a:schemeClr val="accent1"/>
              </a:solidFill>
              <a:latin typeface="Arial" panose="020B0604020202020204" pitchFamily="34" charset="0"/>
              <a:cs typeface="Arial" panose="020B0604020202020204" pitchFamily="34" charset="0"/>
            </a:endParaRPr>
          </a:p>
          <a:p>
            <a:pPr algn="just">
              <a:defRPr/>
            </a:pPr>
            <a:endParaRPr lang="fr-FR" sz="1200" dirty="0">
              <a:latin typeface="Arial" panose="020B0604020202020204" pitchFamily="34" charset="0"/>
              <a:cs typeface="Arial" panose="020B0604020202020204" pitchFamily="34" charset="0"/>
            </a:endParaRPr>
          </a:p>
        </p:txBody>
      </p:sp>
      <p:pic>
        <p:nvPicPr>
          <p:cNvPr id="49158" name="Image 1" descr="Food safety versus food quality PowerPoint Front page"/>
          <p:cNvPicPr>
            <a:picLocks noChangeAspect="1" noChangeArrowheads="1"/>
          </p:cNvPicPr>
          <p:nvPr/>
        </p:nvPicPr>
        <p:blipFill>
          <a:blip r:embed="rId9" cstate="print"/>
          <a:srcRect/>
          <a:stretch>
            <a:fillRect/>
          </a:stretch>
        </p:blipFill>
        <p:spPr bwMode="auto">
          <a:xfrm>
            <a:off x="45801" y="390830"/>
            <a:ext cx="2315183" cy="1784839"/>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492" name="Titre 27"/>
          <p:cNvSpPr>
            <a:spLocks noGrp="1" noChangeArrowheads="1"/>
          </p:cNvSpPr>
          <p:nvPr>
            <p:ph type="title" idx="4294967295"/>
          </p:nvPr>
        </p:nvSpPr>
        <p:spPr>
          <a:xfrm>
            <a:off x="2211388" y="11113"/>
            <a:ext cx="9148870" cy="584775"/>
          </a:xfrm>
        </p:spPr>
        <p:txBody>
          <a:bodyPr wrap="square" lIns="91440" tIns="45720" rIns="91440" bIns="45720">
            <a:spAutoFit/>
          </a:bodyPr>
          <a:lstStyle/>
          <a:p>
            <a:pPr defTabSz="228600" eaLnBrk="1" hangingPunct="1">
              <a:lnSpc>
                <a:spcPct val="100000"/>
              </a:lnSpc>
            </a:pPr>
            <a:r>
              <a:rPr lang="el-GR" altLang="fr-FR" sz="3200" dirty="0">
                <a:latin typeface="Arial" charset="0"/>
                <a:cs typeface="Arial" charset="0"/>
              </a:rPr>
              <a:t>Ασφάλεια Τροφίμων ΚΑΙ Ποιότητα Τροφίμων</a:t>
            </a:r>
            <a:endParaRPr lang="fr-FR" altLang="fr-FR" sz="3200" dirty="0">
              <a:latin typeface="Arial" charset="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e 26" descr="Barre de navigation"/>
          <p:cNvGrpSpPr>
            <a:grpSpLocks/>
          </p:cNvGrpSpPr>
          <p:nvPr/>
        </p:nvGrpSpPr>
        <p:grpSpPr bwMode="auto">
          <a:xfrm>
            <a:off x="-41275" y="6011863"/>
            <a:ext cx="12276138" cy="887412"/>
            <a:chOff x="-41565" y="6016088"/>
            <a:chExt cx="12276859" cy="888671"/>
          </a:xfrm>
        </p:grpSpPr>
        <p:sp>
          <p:nvSpPr>
            <p:cNvPr id="21517" name="ZoneTexte 27"/>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21518" name="ZoneTexte 28"/>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35" name="Rectangle 34"/>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6" name="Bouton d’action : vide 35">
              <a:hlinkClick r:id="rId3" action="ppaction://hlinksldjump" highlightClick="1"/>
            </p:cNvPr>
            <p:cNvSpPr/>
            <p:nvPr/>
          </p:nvSpPr>
          <p:spPr>
            <a:xfrm>
              <a:off x="5713461" y="6135319"/>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21521" name="ZoneTexte 31"/>
            <p:cNvSpPr txBox="1">
              <a:spLocks noChangeArrowheads="1"/>
            </p:cNvSpPr>
            <p:nvPr/>
          </p:nvSpPr>
          <p:spPr bwMode="auto">
            <a:xfrm>
              <a:off x="6072530" y="6136118"/>
              <a:ext cx="2379365" cy="276999"/>
            </a:xfrm>
            <a:prstGeom prst="rect">
              <a:avLst/>
            </a:prstGeom>
            <a:noFill/>
            <a:ln w="9525">
              <a:noFill/>
              <a:miter lim="800000"/>
              <a:headEnd/>
              <a:tailEnd/>
            </a:ln>
          </p:spPr>
          <p:txBody>
            <a:bodyPr>
              <a:spAutoFit/>
            </a:bodyPr>
            <a:lstStyle/>
            <a:p>
              <a:pPr eaLnBrk="1" hangingPunct="1"/>
              <a:r>
                <a:rPr lang="el-GR" altLang="fr-FR" sz="1200" dirty="0">
                  <a:solidFill>
                    <a:schemeClr val="bg1"/>
                  </a:solidFill>
                  <a:latin typeface="Arial" charset="0"/>
                </a:rPr>
                <a:t>Πίσω στο κύριο Μενού</a:t>
              </a:r>
              <a:endParaRPr lang="fr-FR" altLang="fr-FR" sz="1200" dirty="0">
                <a:solidFill>
                  <a:schemeClr val="bg1"/>
                </a:solidFill>
                <a:latin typeface="Arial" charset="0"/>
              </a:endParaRPr>
            </a:p>
          </p:txBody>
        </p:sp>
        <p:pic>
          <p:nvPicPr>
            <p:cNvPr id="21522" name="Image 34"/>
            <p:cNvPicPr>
              <a:picLocks noChangeAspect="1" noChangeArrowheads="1"/>
            </p:cNvPicPr>
            <p:nvPr/>
          </p:nvPicPr>
          <p:blipFill>
            <a:blip r:embed="rId4" cstate="print"/>
            <a:srcRect/>
            <a:stretch>
              <a:fillRect/>
            </a:stretch>
          </p:blipFill>
          <p:spPr bwMode="auto">
            <a:xfrm>
              <a:off x="45516" y="6063782"/>
              <a:ext cx="1890517" cy="413583"/>
            </a:xfrm>
            <a:prstGeom prst="rect">
              <a:avLst/>
            </a:prstGeom>
            <a:noFill/>
            <a:ln w="9525">
              <a:noFill/>
              <a:miter lim="800000"/>
              <a:headEnd/>
              <a:tailEnd/>
            </a:ln>
          </p:spPr>
        </p:pic>
      </p:grpSp>
      <p:pic>
        <p:nvPicPr>
          <p:cNvPr id="50187" name="Picture 19" descr="Student Worksheet The food journey"/>
          <p:cNvPicPr>
            <a:picLocks noChangeAspect="1" noChangeArrowheads="1"/>
          </p:cNvPicPr>
          <p:nvPr/>
        </p:nvPicPr>
        <p:blipFill>
          <a:blip r:embed="rId5" cstate="print"/>
          <a:srcRect/>
          <a:stretch>
            <a:fillRect/>
          </a:stretch>
        </p:blipFill>
        <p:spPr bwMode="auto">
          <a:xfrm>
            <a:off x="122237" y="3440286"/>
            <a:ext cx="2890838" cy="2420938"/>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4" name="Picture 22" descr="fleche - Conseils &amp; astuces Twitch"/>
          <p:cNvPicPr>
            <a:picLocks noChangeAspect="1" noChangeArrowheads="1"/>
          </p:cNvPicPr>
          <p:nvPr/>
        </p:nvPicPr>
        <p:blipFill>
          <a:blip r:embed="rId6" cstate="print">
            <a:duotone>
              <a:schemeClr val="accent3">
                <a:shade val="45000"/>
                <a:satMod val="135000"/>
              </a:schemeClr>
              <a:prstClr val="white"/>
            </a:duotone>
          </a:blip>
          <a:srcRect/>
          <a:stretch>
            <a:fillRect/>
          </a:stretch>
        </p:blipFill>
        <p:spPr bwMode="auto">
          <a:xfrm rot="5949404">
            <a:off x="2875151" y="3898176"/>
            <a:ext cx="414653" cy="414653"/>
          </a:xfrm>
          <a:prstGeom prst="rect">
            <a:avLst/>
          </a:prstGeom>
          <a:noFill/>
        </p:spPr>
      </p:pic>
      <p:pic>
        <p:nvPicPr>
          <p:cNvPr id="50183" name="Image 4" descr="The food journey PowerPoint - Slide &quot;Planning and shopping - Risks&quot;"/>
          <p:cNvPicPr>
            <a:picLocks noChangeAspect="1" noChangeArrowheads="1"/>
          </p:cNvPicPr>
          <p:nvPr/>
        </p:nvPicPr>
        <p:blipFill>
          <a:blip r:embed="rId7" cstate="print"/>
          <a:srcRect/>
          <a:stretch>
            <a:fillRect/>
          </a:stretch>
        </p:blipFill>
        <p:spPr bwMode="auto">
          <a:xfrm>
            <a:off x="9192153" y="630238"/>
            <a:ext cx="2860675" cy="2314575"/>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 name="Picture 22" descr="fleche - Conseils &amp; astuces Twitch"/>
          <p:cNvPicPr>
            <a:picLocks noChangeAspect="1" noChangeArrowheads="1"/>
          </p:cNvPicPr>
          <p:nvPr/>
        </p:nvPicPr>
        <p:blipFill>
          <a:blip r:embed="rId8" cstate="print">
            <a:duotone>
              <a:schemeClr val="accent3">
                <a:shade val="45000"/>
                <a:satMod val="135000"/>
              </a:schemeClr>
              <a:prstClr val="white"/>
            </a:duotone>
          </a:blip>
          <a:srcRect/>
          <a:stretch>
            <a:fillRect/>
          </a:stretch>
        </p:blipFill>
        <p:spPr bwMode="auto">
          <a:xfrm rot="16884350">
            <a:off x="9110808" y="2817593"/>
            <a:ext cx="738076" cy="438075"/>
          </a:xfrm>
          <a:prstGeom prst="rect">
            <a:avLst/>
          </a:prstGeom>
          <a:noFill/>
        </p:spPr>
      </p:pic>
      <p:sp>
        <p:nvSpPr>
          <p:cNvPr id="26" name="ZoneTexte 25"/>
          <p:cNvSpPr txBox="1"/>
          <p:nvPr/>
        </p:nvSpPr>
        <p:spPr>
          <a:xfrm>
            <a:off x="2844800" y="2460625"/>
            <a:ext cx="6454775" cy="3600986"/>
          </a:xfrm>
          <a:prstGeom prst="rect">
            <a:avLst/>
          </a:prstGeom>
          <a:noFill/>
        </p:spPr>
        <p:txBody>
          <a:bodyPr>
            <a:spAutoFit/>
          </a:bodyPr>
          <a:lstStyle/>
          <a:p>
            <a:pPr marL="285750" indent="-285750" algn="just">
              <a:buFont typeface="Wingdings" panose="05000000000000000000" pitchFamily="2" charset="2"/>
              <a:buChar char="ü"/>
              <a:defRPr/>
            </a:pPr>
            <a:r>
              <a:rPr lang="el-GR" sz="1200" b="1" dirty="0">
                <a:solidFill>
                  <a:schemeClr val="accent1"/>
                </a:solidFill>
                <a:latin typeface="Arial" panose="020B0604020202020204" pitchFamily="34" charset="0"/>
                <a:cs typeface="Arial" panose="020B0604020202020204" pitchFamily="34" charset="0"/>
              </a:rPr>
              <a:t>Πηγές </a:t>
            </a:r>
            <a:r>
              <a:rPr lang="en-GB" sz="1200" b="1" dirty="0">
                <a:solidFill>
                  <a:schemeClr val="accent1"/>
                </a:solidFill>
                <a:latin typeface="Arial" panose="020B0604020202020204" pitchFamily="34" charset="0"/>
                <a:cs typeface="Arial" panose="020B0604020202020204" pitchFamily="34" charset="0"/>
              </a:rPr>
              <a:t>– </a:t>
            </a:r>
            <a:r>
              <a:rPr lang="el-GR" sz="1200" b="1" dirty="0">
                <a:solidFill>
                  <a:schemeClr val="accent1"/>
                </a:solidFill>
                <a:latin typeface="Arial" panose="020B0604020202020204" pitchFamily="34" charset="0"/>
                <a:cs typeface="Arial" panose="020B0604020202020204" pitchFamily="34" charset="0"/>
              </a:rPr>
              <a:t>Το</a:t>
            </a:r>
            <a:r>
              <a:rPr lang="en-GB" sz="1200" b="1" dirty="0">
                <a:solidFill>
                  <a:schemeClr val="accent1"/>
                </a:solidFill>
                <a:latin typeface="Arial" panose="020B0604020202020204" pitchFamily="34" charset="0"/>
                <a:cs typeface="Arial" panose="020B0604020202020204" pitchFamily="34" charset="0"/>
              </a:rPr>
              <a:t> </a:t>
            </a:r>
            <a:r>
              <a:rPr lang="el-GR" sz="1200" b="1" dirty="0">
                <a:solidFill>
                  <a:schemeClr val="accent1"/>
                </a:solidFill>
                <a:latin typeface="Arial" panose="020B0604020202020204" pitchFamily="34" charset="0"/>
                <a:cs typeface="Arial" panose="020B0604020202020204" pitchFamily="34" charset="0"/>
              </a:rPr>
              <a:t>Ταξίδι των Τροφίμων</a:t>
            </a:r>
            <a:endParaRPr lang="fr-FR"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altLang="fr-FR" sz="1200" b="1" dirty="0">
                <a:solidFill>
                  <a:schemeClr val="accent1"/>
                </a:solidFill>
                <a:latin typeface="Arial" panose="020B0604020202020204" pitchFamily="34" charset="0"/>
                <a:cs typeface="Arial" panose="020B0604020202020204" pitchFamily="34" charset="0"/>
                <a:sym typeface="Wingdings" panose="05000000000000000000" pitchFamily="2" charset="2"/>
              </a:rPr>
              <a:t>Φύλλο Εκπαιδευτικού </a:t>
            </a:r>
            <a:r>
              <a:rPr lang="en-US" altLang="fr-FR" sz="1200"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altLang="fr-FR" sz="1200" dirty="0">
                <a:solidFill>
                  <a:schemeClr val="accent1"/>
                </a:solidFill>
                <a:latin typeface="Arial" panose="020B0604020202020204" pitchFamily="34" charset="0"/>
                <a:cs typeface="Arial" panose="020B0604020202020204" pitchFamily="34" charset="0"/>
                <a:sym typeface="Wingdings" panose="05000000000000000000" pitchFamily="2" charset="2"/>
              </a:rPr>
              <a:t>περιέχει το σχέδιο μαθήματος και όλους τους κινδύνους και τις λύσεις από το Φύλλο Εργασίας Μαθητή</a:t>
            </a:r>
            <a:r>
              <a:rPr lang="en-US" altLang="fr-FR" sz="1200" dirty="0">
                <a:solidFill>
                  <a:schemeClr val="accent1"/>
                </a:solidFill>
                <a:latin typeface="Arial" panose="020B0604020202020204" pitchFamily="34" charset="0"/>
                <a:cs typeface="Arial" panose="020B0604020202020204" pitchFamily="34" charset="0"/>
              </a:rPr>
              <a:t>.</a:t>
            </a:r>
          </a:p>
          <a:p>
            <a:pPr lvl="1" indent="0" algn="just">
              <a:defRPr/>
            </a:pPr>
            <a:endParaRPr lang="en-US" altLang="fr-FR"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b="1" dirty="0">
                <a:solidFill>
                  <a:schemeClr val="accent1"/>
                </a:solidFill>
                <a:latin typeface="Arial" panose="020B0604020202020204" pitchFamily="34" charset="0"/>
                <a:cs typeface="Arial" panose="020B0604020202020204" pitchFamily="34" charset="0"/>
              </a:rPr>
              <a:t>Παρουσίαση</a:t>
            </a:r>
            <a:r>
              <a:rPr lang="en-US" sz="1200" b="1" dirty="0">
                <a:solidFill>
                  <a:schemeClr val="accent1"/>
                </a:solidFill>
                <a:latin typeface="Arial" panose="020B0604020202020204" pitchFamily="34" charset="0"/>
                <a:cs typeface="Arial" panose="020B0604020202020204" pitchFamily="34" charset="0"/>
              </a:rPr>
              <a:t> </a:t>
            </a:r>
            <a:r>
              <a:rPr lang="en-US" sz="1200" b="1"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sz="1200" dirty="0">
                <a:solidFill>
                  <a:schemeClr val="accent1"/>
                </a:solidFill>
                <a:latin typeface="Arial" panose="020B0604020202020204" pitchFamily="34" charset="0"/>
                <a:cs typeface="Arial" panose="020B0604020202020204" pitchFamily="34" charset="0"/>
                <a:sym typeface="Wingdings" panose="05000000000000000000" pitchFamily="2" charset="2"/>
              </a:rPr>
              <a:t>Ε</a:t>
            </a:r>
            <a:r>
              <a:rPr lang="el-GR" altLang="fr-FR" sz="1200" dirty="0">
                <a:solidFill>
                  <a:schemeClr val="accent1"/>
                </a:solidFill>
                <a:latin typeface="Arial" panose="020B0604020202020204" pitchFamily="34" charset="0"/>
                <a:cs typeface="Arial" panose="020B0604020202020204" pitchFamily="34" charset="0"/>
              </a:rPr>
              <a:t>ισάγει στην έννοια της </a:t>
            </a:r>
            <a:r>
              <a:rPr lang="el-GR" altLang="fr-FR" sz="1200" dirty="0" err="1">
                <a:solidFill>
                  <a:schemeClr val="accent1"/>
                </a:solidFill>
                <a:latin typeface="Arial" panose="020B0604020202020204" pitchFamily="34" charset="0"/>
                <a:cs typeface="Arial" panose="020B0604020202020204" pitchFamily="34" charset="0"/>
              </a:rPr>
              <a:t>τροφιμογενούς</a:t>
            </a:r>
            <a:r>
              <a:rPr lang="el-GR" altLang="fr-FR" sz="1200" dirty="0">
                <a:solidFill>
                  <a:schemeClr val="accent1"/>
                </a:solidFill>
                <a:latin typeface="Arial" panose="020B0604020202020204" pitchFamily="34" charset="0"/>
                <a:cs typeface="Arial" panose="020B0604020202020204" pitchFamily="34" charset="0"/>
              </a:rPr>
              <a:t> λοίμωξης και των διαφορετικών κινδύνων που πρέπει να αποφεύγονται σε κάθε στάδιο του ταξιδιού των τροφίμων, από την αγορά μέχρι το σερβίρισμα</a:t>
            </a:r>
            <a:r>
              <a:rPr lang="en-US" altLang="fr-FR" sz="1200" dirty="0">
                <a:solidFill>
                  <a:schemeClr val="accent1"/>
                </a:solidFill>
                <a:latin typeface="Arial" panose="020B0604020202020204" pitchFamily="34" charset="0"/>
                <a:cs typeface="Arial" panose="020B0604020202020204" pitchFamily="34" charset="0"/>
              </a:rPr>
              <a:t>.</a:t>
            </a:r>
          </a:p>
          <a:p>
            <a:pPr lvl="1" indent="0" algn="just">
              <a:defRPr/>
            </a:pPr>
            <a:endParaRPr lang="en-US" altLang="fr-FR"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b="1" dirty="0">
                <a:solidFill>
                  <a:schemeClr val="accent1"/>
                </a:solidFill>
                <a:latin typeface="Arial" panose="020B0604020202020204" pitchFamily="34" charset="0"/>
                <a:cs typeface="Arial" panose="020B0604020202020204" pitchFamily="34" charset="0"/>
              </a:rPr>
              <a:t>Φύλλο Εργασίας Μαθητή </a:t>
            </a:r>
            <a:r>
              <a:rPr lang="en-US" sz="1200" b="1"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sz="1200" dirty="0">
                <a:solidFill>
                  <a:schemeClr val="accent1"/>
                </a:solidFill>
                <a:latin typeface="Arial" panose="020B0604020202020204" pitchFamily="34" charset="0"/>
                <a:cs typeface="Arial" panose="020B0604020202020204" pitchFamily="34" charset="0"/>
                <a:sym typeface="Wingdings" panose="05000000000000000000" pitchFamily="2" charset="2"/>
              </a:rPr>
              <a:t>Χωρίζεται σε ενότητες για κάθε στάδιο του ταξιδιού των τροφίμων. Ζητήστε από τους μαθητές να συμπληρώσουν κάθε ενότητα καθώς διατρέχετε τα στάδια. Εναλλακτικά θα μπορούσατε να ζητήσετε από τους μαθητές να συμπληρώσουν το πλήρες φύλλο εργασίας αφού πρώτα διατρέξετε όλα τα στάδια. </a:t>
            </a:r>
            <a:endParaRPr lang="en-US" altLang="fr-FR" sz="1200" dirty="0">
              <a:solidFill>
                <a:schemeClr val="accent1"/>
              </a:solidFill>
              <a:latin typeface="Arial" panose="020B0604020202020204" pitchFamily="34" charset="0"/>
              <a:cs typeface="Arial" panose="020B0604020202020204" pitchFamily="34" charset="0"/>
            </a:endParaRPr>
          </a:p>
          <a:p>
            <a:pPr lvl="1" indent="0" algn="just">
              <a:defRPr/>
            </a:pPr>
            <a:endParaRPr lang="en-US" altLang="fr-FR"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altLang="fr-FR" sz="1200" b="1" dirty="0">
                <a:solidFill>
                  <a:schemeClr val="accent1"/>
                </a:solidFill>
                <a:latin typeface="Arial" panose="020B0604020202020204" pitchFamily="34" charset="0"/>
                <a:cs typeface="Arial" panose="020B0604020202020204" pitchFamily="34" charset="0"/>
              </a:rPr>
              <a:t>Φύλλο Απαντήσεων Μαθητή </a:t>
            </a:r>
            <a:r>
              <a:rPr lang="en-US" altLang="fr-FR" sz="1200" b="1" dirty="0">
                <a:solidFill>
                  <a:schemeClr val="accent1"/>
                </a:solidFill>
                <a:latin typeface="Arial" panose="020B0604020202020204" pitchFamily="34" charset="0"/>
                <a:cs typeface="Arial" panose="020B0604020202020204" pitchFamily="34" charset="0"/>
                <a:sym typeface="Wingdings" panose="05000000000000000000" pitchFamily="2" charset="2"/>
              </a:rPr>
              <a:t> </a:t>
            </a:r>
            <a:r>
              <a:rPr lang="el-GR" altLang="fr-FR" sz="1200" dirty="0">
                <a:solidFill>
                  <a:schemeClr val="accent1"/>
                </a:solidFill>
                <a:latin typeface="Arial" panose="020B0604020202020204" pitchFamily="34" charset="0"/>
                <a:cs typeface="Arial" panose="020B0604020202020204" pitchFamily="34" charset="0"/>
                <a:sym typeface="Wingdings" pitchFamily="2" charset="2"/>
              </a:rPr>
              <a:t>Μπορεί να χρησιμοποιηθεί ως οδηγός για τον έλεγχο όλων των θεμάτων που έχουν τεθεί</a:t>
            </a:r>
            <a:r>
              <a:rPr lang="en-US" altLang="fr-FR" sz="1200" dirty="0">
                <a:solidFill>
                  <a:schemeClr val="accent1"/>
                </a:solidFill>
                <a:latin typeface="Arial" panose="020B0604020202020204" pitchFamily="34" charset="0"/>
                <a:cs typeface="Arial" panose="020B0604020202020204" pitchFamily="34" charset="0"/>
              </a:rPr>
              <a:t>.</a:t>
            </a:r>
          </a:p>
          <a:p>
            <a:pPr lvl="1" indent="0" algn="just">
              <a:defRPr/>
            </a:pPr>
            <a:endParaRPr lang="en-US" altLang="fr-FR"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altLang="fr-FR" sz="1200" b="1" dirty="0">
                <a:solidFill>
                  <a:schemeClr val="accent1"/>
                </a:solidFill>
                <a:latin typeface="Arial" panose="020B0604020202020204" pitchFamily="34" charset="0"/>
                <a:cs typeface="Arial" panose="020B0604020202020204" pitchFamily="34" charset="0"/>
              </a:rPr>
              <a:t>Κινούμενα σχέδια του </a:t>
            </a:r>
            <a:r>
              <a:rPr lang="en-US" altLang="fr-FR" sz="1200" b="1" dirty="0" err="1">
                <a:solidFill>
                  <a:schemeClr val="accent1"/>
                </a:solidFill>
                <a:latin typeface="Arial" panose="020B0604020202020204" pitchFamily="34" charset="0"/>
                <a:cs typeface="Arial" panose="020B0604020202020204" pitchFamily="34" charset="0"/>
              </a:rPr>
              <a:t>SafeConsume</a:t>
            </a:r>
            <a:r>
              <a:rPr lang="en-US" altLang="fr-FR" sz="1200" b="1" dirty="0">
                <a:solidFill>
                  <a:schemeClr val="accent1"/>
                </a:solidFill>
                <a:latin typeface="Arial" panose="020B0604020202020204" pitchFamily="34" charset="0"/>
                <a:cs typeface="Arial" panose="020B0604020202020204" pitchFamily="34" charset="0"/>
              </a:rPr>
              <a:t> </a:t>
            </a:r>
            <a:r>
              <a:rPr lang="el-GR" altLang="fr-FR" sz="1200" b="1" dirty="0">
                <a:solidFill>
                  <a:schemeClr val="accent1"/>
                </a:solidFill>
                <a:latin typeface="Arial" panose="020B0604020202020204" pitchFamily="34" charset="0"/>
                <a:cs typeface="Arial" panose="020B0604020202020204" pitchFamily="34" charset="0"/>
              </a:rPr>
              <a:t>για το «Ταξίδι των Τροφίμων»</a:t>
            </a:r>
            <a:endParaRPr lang="en-US" altLang="fr-FR" sz="1200" dirty="0">
              <a:solidFill>
                <a:schemeClr val="accent1"/>
              </a:solidFill>
              <a:latin typeface="Arial" panose="020B0604020202020204" pitchFamily="34" charset="0"/>
              <a:cs typeface="Arial" panose="020B0604020202020204" pitchFamily="34" charset="0"/>
              <a:sym typeface="Wingdings" panose="05000000000000000000" pitchFamily="2" charset="2"/>
            </a:endParaRPr>
          </a:p>
          <a:p>
            <a:pPr marL="400050" lvl="1" indent="-171450" algn="just">
              <a:buFontTx/>
              <a:buChar char="-"/>
              <a:defRPr/>
            </a:pPr>
            <a:endParaRPr lang="en-US" altLang="fr-FR" sz="1200" b="1"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endParaRPr lang="en-US" altLang="fr-FR" sz="1200" dirty="0">
              <a:solidFill>
                <a:schemeClr val="accent1"/>
              </a:solidFill>
              <a:latin typeface="Arial" panose="020B0604020202020204" pitchFamily="34" charset="0"/>
              <a:cs typeface="Arial" panose="020B0604020202020204" pitchFamily="34" charset="0"/>
            </a:endParaRPr>
          </a:p>
        </p:txBody>
      </p:sp>
      <p:sp>
        <p:nvSpPr>
          <p:cNvPr id="23" name="ZoneTexte 22"/>
          <p:cNvSpPr txBox="1"/>
          <p:nvPr/>
        </p:nvSpPr>
        <p:spPr>
          <a:xfrm>
            <a:off x="2773363" y="741363"/>
            <a:ext cx="6386540" cy="1938992"/>
          </a:xfrm>
          <a:prstGeom prst="rect">
            <a:avLst/>
          </a:prstGeom>
          <a:noFill/>
        </p:spPr>
        <p:txBody>
          <a:bodyPr wrap="square">
            <a:spAutoFit/>
          </a:bodyPr>
          <a:lstStyle/>
          <a:p>
            <a:pPr marL="285750" lvl="1" indent="-285750" algn="just">
              <a:spcBef>
                <a:spcPts val="300"/>
              </a:spcBef>
              <a:buFont typeface="Wingdings" panose="05000000000000000000" pitchFamily="2" charset="2"/>
              <a:buChar char="ü"/>
              <a:defRPr/>
            </a:pPr>
            <a:r>
              <a:rPr lang="el-GR" sz="1200" b="1" dirty="0">
                <a:solidFill>
                  <a:schemeClr val="accent1"/>
                </a:solidFill>
                <a:latin typeface="Arial" panose="020B0604020202020204" pitchFamily="34" charset="0"/>
                <a:cs typeface="Arial" panose="020B0604020202020204" pitchFamily="34" charset="0"/>
              </a:rPr>
              <a:t>Μαθησιακοί στόχοι </a:t>
            </a:r>
            <a:r>
              <a:rPr lang="en-GB" sz="1200" b="1" dirty="0">
                <a:solidFill>
                  <a:schemeClr val="accent1"/>
                </a:solidFill>
                <a:latin typeface="Arial" panose="020B0604020202020204" pitchFamily="34" charset="0"/>
                <a:cs typeface="Arial" panose="020B0604020202020204" pitchFamily="34" charset="0"/>
              </a:rPr>
              <a:t>:</a:t>
            </a:r>
            <a:endParaRPr lang="fr-FR"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dirty="0">
                <a:solidFill>
                  <a:schemeClr val="accent1"/>
                </a:solidFill>
                <a:latin typeface="Arial" panose="020B0604020202020204" pitchFamily="34" charset="0"/>
                <a:cs typeface="Arial" panose="020B0604020202020204" pitchFamily="34" charset="0"/>
              </a:rPr>
              <a:t>Να κατανοήσουν οι μαθητές ότι υπάρχουν βλαβερά μικρόβια στα τρόφιμα που μπορούν να προκαλέσουν τροφική δηλητηρίαση καθώς και τους κινδύνους και τις συνέπειες της τροφικής δηλητηρίασης</a:t>
            </a:r>
            <a:r>
              <a:rPr lang="en-US" sz="1200" dirty="0">
                <a:solidFill>
                  <a:schemeClr val="accent1"/>
                </a:solidFill>
                <a:latin typeface="Arial" panose="020B0604020202020204" pitchFamily="34" charset="0"/>
                <a:cs typeface="Arial" panose="020B0604020202020204" pitchFamily="34" charset="0"/>
              </a:rPr>
              <a:t> </a:t>
            </a:r>
          </a:p>
          <a:p>
            <a:pPr marL="400050" lvl="1" indent="-171450" algn="just">
              <a:buFontTx/>
              <a:buChar char="-"/>
              <a:defRPr/>
            </a:pPr>
            <a:r>
              <a:rPr lang="el-GR" sz="1200" dirty="0">
                <a:solidFill>
                  <a:schemeClr val="accent1"/>
                </a:solidFill>
                <a:latin typeface="Arial" panose="020B0604020202020204" pitchFamily="34" charset="0"/>
                <a:cs typeface="Arial" panose="020B0604020202020204" pitchFamily="34" charset="0"/>
              </a:rPr>
              <a:t>Να κατανοήσουν την διασταυρούμενη επιμόλυνση και το πώς συμβαίνει και να αναπτύξουν και να εφαρμόζουν δεξιότητες καλής υγιεινής των χεριών και υγιεινής προετοιμασίας των τροφίμων στην καθημερινή ζωή για να διατηρήσουν την υγεία τους</a:t>
            </a:r>
            <a:endParaRPr lang="en-US"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dirty="0">
                <a:solidFill>
                  <a:schemeClr val="accent1"/>
                </a:solidFill>
                <a:latin typeface="Arial" panose="020B0604020202020204" pitchFamily="34" charset="0"/>
                <a:cs typeface="Arial" panose="020B0604020202020204" pitchFamily="34" charset="0"/>
              </a:rPr>
              <a:t>Να  κατανοήσουν την αλυσίδα της λοίμωξης και κρίσιμα σημεία της υγιεινής των τροφίμων</a:t>
            </a:r>
            <a:endParaRPr lang="en-US" sz="1200" dirty="0">
              <a:solidFill>
                <a:schemeClr val="accent1"/>
              </a:solidFill>
              <a:latin typeface="Arial" panose="020B0604020202020204" pitchFamily="34" charset="0"/>
              <a:cs typeface="Arial" panose="020B0604020202020204" pitchFamily="34" charset="0"/>
            </a:endParaRPr>
          </a:p>
          <a:p>
            <a:pPr algn="just">
              <a:defRPr/>
            </a:pPr>
            <a:endParaRPr lang="fr-FR" sz="1200" dirty="0">
              <a:latin typeface="Arial" panose="020B0604020202020204" pitchFamily="34" charset="0"/>
              <a:cs typeface="Arial" panose="020B0604020202020204" pitchFamily="34" charset="0"/>
            </a:endParaRPr>
          </a:p>
        </p:txBody>
      </p:sp>
      <p:pic>
        <p:nvPicPr>
          <p:cNvPr id="50182" name="Image 1" descr="The food journey PowerPoint front page"/>
          <p:cNvPicPr>
            <a:picLocks noChangeAspect="1" noChangeArrowheads="1"/>
          </p:cNvPicPr>
          <p:nvPr/>
        </p:nvPicPr>
        <p:blipFill>
          <a:blip r:embed="rId9" cstate="print"/>
          <a:srcRect/>
          <a:stretch>
            <a:fillRect/>
          </a:stretch>
        </p:blipFill>
        <p:spPr bwMode="auto">
          <a:xfrm>
            <a:off x="122237" y="134327"/>
            <a:ext cx="2722563" cy="2360613"/>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14" name="Titre 27"/>
          <p:cNvSpPr>
            <a:spLocks noGrp="1" noChangeArrowheads="1"/>
          </p:cNvSpPr>
          <p:nvPr>
            <p:ph type="title" idx="4294967295"/>
          </p:nvPr>
        </p:nvSpPr>
        <p:spPr>
          <a:xfrm>
            <a:off x="3775075" y="46038"/>
            <a:ext cx="6454775" cy="584200"/>
          </a:xfrm>
        </p:spPr>
        <p:txBody>
          <a:bodyPr lIns="91440" tIns="45720" rIns="91440" bIns="45720">
            <a:spAutoFit/>
          </a:bodyPr>
          <a:lstStyle/>
          <a:p>
            <a:pPr defTabSz="228600" eaLnBrk="1" hangingPunct="1">
              <a:lnSpc>
                <a:spcPct val="100000"/>
              </a:lnSpc>
            </a:pPr>
            <a:r>
              <a:rPr lang="el-GR" altLang="fr-FR" sz="3200" dirty="0">
                <a:latin typeface="Arial" charset="0"/>
                <a:cs typeface="Arial" charset="0"/>
              </a:rPr>
              <a:t>Το Ταξίδι των Τροφίμων</a:t>
            </a:r>
            <a:endParaRPr lang="fr-FR" altLang="fr-FR" sz="3200" dirty="0">
              <a:latin typeface="Arial" charset="0"/>
              <a:cs typeface="Arial" charset="0"/>
            </a:endParaRPr>
          </a:p>
        </p:txBody>
      </p:sp>
      <p:pic>
        <p:nvPicPr>
          <p:cNvPr id="30" name="Picture 22" descr="fleche - Conseils &amp; astuces Twitch"/>
          <p:cNvPicPr>
            <a:picLocks noChangeAspect="1" noChangeArrowheads="1"/>
          </p:cNvPicPr>
          <p:nvPr/>
        </p:nvPicPr>
        <p:blipFill>
          <a:blip r:embed="rId10" cstate="print">
            <a:duotone>
              <a:schemeClr val="accent3">
                <a:shade val="45000"/>
                <a:satMod val="135000"/>
              </a:schemeClr>
              <a:prstClr val="white"/>
            </a:duotone>
          </a:blip>
          <a:srcRect/>
          <a:stretch>
            <a:fillRect/>
          </a:stretch>
        </p:blipFill>
        <p:spPr bwMode="auto">
          <a:xfrm rot="17975554">
            <a:off x="9293083" y="3990144"/>
            <a:ext cx="459153" cy="459153"/>
          </a:xfrm>
          <a:prstGeom prst="rect">
            <a:avLst/>
          </a:prstGeom>
          <a:noFill/>
        </p:spPr>
      </p:pic>
      <p:pic>
        <p:nvPicPr>
          <p:cNvPr id="1027" name="Picture 3"/>
          <p:cNvPicPr>
            <a:picLocks noChangeAspect="1" noChangeArrowheads="1"/>
          </p:cNvPicPr>
          <p:nvPr/>
        </p:nvPicPr>
        <p:blipFill>
          <a:blip r:embed="rId11" cstate="print"/>
          <a:srcRect/>
          <a:stretch>
            <a:fillRect/>
          </a:stretch>
        </p:blipFill>
        <p:spPr bwMode="auto">
          <a:xfrm>
            <a:off x="9487015" y="3793810"/>
            <a:ext cx="2704985" cy="1998929"/>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e 26" descr="Barre de navigation"/>
          <p:cNvGrpSpPr>
            <a:grpSpLocks/>
          </p:cNvGrpSpPr>
          <p:nvPr/>
        </p:nvGrpSpPr>
        <p:grpSpPr bwMode="auto">
          <a:xfrm>
            <a:off x="-41275" y="6011863"/>
            <a:ext cx="12276138" cy="887412"/>
            <a:chOff x="-41565" y="6016088"/>
            <a:chExt cx="12276859" cy="888671"/>
          </a:xfrm>
        </p:grpSpPr>
        <p:sp>
          <p:nvSpPr>
            <p:cNvPr id="22536" name="ZoneTexte 27"/>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22537" name="ZoneTexte 28"/>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35" name="Rectangle 34"/>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6" name="Bouton d’action : vide 35">
              <a:hlinkClick r:id="rId2" action="ppaction://hlinksldjump" highlightClick="1"/>
            </p:cNvPr>
            <p:cNvSpPr/>
            <p:nvPr/>
          </p:nvSpPr>
          <p:spPr>
            <a:xfrm>
              <a:off x="5713461" y="6135319"/>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22540" name="ZoneTexte 31"/>
            <p:cNvSpPr txBox="1">
              <a:spLocks noChangeArrowheads="1"/>
            </p:cNvSpPr>
            <p:nvPr/>
          </p:nvSpPr>
          <p:spPr bwMode="auto">
            <a:xfrm>
              <a:off x="6072530" y="6136118"/>
              <a:ext cx="2379365" cy="276999"/>
            </a:xfrm>
            <a:prstGeom prst="rect">
              <a:avLst/>
            </a:prstGeom>
            <a:noFill/>
            <a:ln w="9525">
              <a:noFill/>
              <a:miter lim="800000"/>
              <a:headEnd/>
              <a:tailEnd/>
            </a:ln>
          </p:spPr>
          <p:txBody>
            <a:bodyPr>
              <a:spAutoFit/>
            </a:bodyPr>
            <a:lstStyle/>
            <a:p>
              <a:pPr eaLnBrk="1" hangingPunct="1"/>
              <a:r>
                <a:rPr lang="el-GR" altLang="fr-FR" sz="1200" dirty="0">
                  <a:solidFill>
                    <a:schemeClr val="bg1"/>
                  </a:solidFill>
                  <a:latin typeface="Arial" charset="0"/>
                </a:rPr>
                <a:t>Πίσω στο κύριο Μενού</a:t>
              </a:r>
              <a:endParaRPr lang="fr-FR" altLang="fr-FR" sz="1200" dirty="0">
                <a:solidFill>
                  <a:schemeClr val="bg1"/>
                </a:solidFill>
                <a:latin typeface="Arial" charset="0"/>
              </a:endParaRPr>
            </a:p>
          </p:txBody>
        </p:sp>
        <p:pic>
          <p:nvPicPr>
            <p:cNvPr id="22541" name="Image 34"/>
            <p:cNvPicPr>
              <a:picLocks noChangeAspect="1" noChangeArrowheads="1"/>
            </p:cNvPicPr>
            <p:nvPr/>
          </p:nvPicPr>
          <p:blipFill>
            <a:blip r:embed="rId3" cstate="print"/>
            <a:srcRect/>
            <a:stretch>
              <a:fillRect/>
            </a:stretch>
          </p:blipFill>
          <p:spPr bwMode="auto">
            <a:xfrm>
              <a:off x="45516" y="6063782"/>
              <a:ext cx="1890517" cy="413583"/>
            </a:xfrm>
            <a:prstGeom prst="rect">
              <a:avLst/>
            </a:prstGeom>
            <a:noFill/>
            <a:ln w="9525">
              <a:noFill/>
              <a:miter lim="800000"/>
              <a:headEnd/>
              <a:tailEnd/>
            </a:ln>
          </p:spPr>
        </p:pic>
      </p:grpSp>
      <p:pic>
        <p:nvPicPr>
          <p:cNvPr id="51205" name="Image 4" descr="Λόγοι και Αντίλογοι : Ασφάλεια Τροφίμων"/>
          <p:cNvPicPr>
            <a:picLocks noChangeAspect="1" noChangeArrowheads="1"/>
          </p:cNvPicPr>
          <p:nvPr/>
        </p:nvPicPr>
        <p:blipFill>
          <a:blip r:embed="rId4" cstate="print"/>
          <a:srcRect/>
          <a:stretch>
            <a:fillRect/>
          </a:stretch>
        </p:blipFill>
        <p:spPr bwMode="auto">
          <a:xfrm>
            <a:off x="166686" y="300159"/>
            <a:ext cx="3990975" cy="2554288"/>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06" name="Image 4" descr="Λόγοι και Αντίλογοι : Ασφάλεια Τροφίμων- Φσγητό στο σπίτι / Φαγητό εκτός σπιτιού"/>
          <p:cNvPicPr>
            <a:picLocks noChangeAspect="1" noChangeArrowheads="1"/>
          </p:cNvPicPr>
          <p:nvPr/>
        </p:nvPicPr>
        <p:blipFill>
          <a:blip r:embed="rId5" cstate="print"/>
          <a:srcRect/>
          <a:stretch>
            <a:fillRect/>
          </a:stretch>
        </p:blipFill>
        <p:spPr bwMode="auto">
          <a:xfrm>
            <a:off x="2627088" y="2818816"/>
            <a:ext cx="5416550" cy="2978150"/>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07" name="Image 5" descr="Λόγοι και Αντίλογοι : Ασφάλεια Τροφίμων- Κάρτα χαρακτήρα της δραστηριότητας"/>
          <p:cNvPicPr>
            <a:picLocks noChangeAspect="1" noChangeArrowheads="1"/>
          </p:cNvPicPr>
          <p:nvPr/>
        </p:nvPicPr>
        <p:blipFill>
          <a:blip r:embed="rId6" cstate="print"/>
          <a:srcRect/>
          <a:stretch>
            <a:fillRect/>
          </a:stretch>
        </p:blipFill>
        <p:spPr bwMode="auto">
          <a:xfrm>
            <a:off x="9470003" y="1329349"/>
            <a:ext cx="2721997" cy="4265613"/>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ZoneTexte 22"/>
          <p:cNvSpPr txBox="1"/>
          <p:nvPr/>
        </p:nvSpPr>
        <p:spPr>
          <a:xfrm>
            <a:off x="4188141" y="1167788"/>
            <a:ext cx="5424986" cy="1754326"/>
          </a:xfrm>
          <a:prstGeom prst="rect">
            <a:avLst/>
          </a:prstGeom>
          <a:noFill/>
        </p:spPr>
        <p:txBody>
          <a:bodyPr wrap="square">
            <a:spAutoFit/>
          </a:bodyPr>
          <a:lstStyle/>
          <a:p>
            <a:pPr marL="285750" lvl="1" indent="-285750" algn="just">
              <a:spcBef>
                <a:spcPts val="300"/>
              </a:spcBef>
              <a:buFont typeface="Wingdings" panose="05000000000000000000" pitchFamily="2" charset="2"/>
              <a:buChar char="ü"/>
              <a:defRPr/>
            </a:pPr>
            <a:r>
              <a:rPr lang="el-GR" sz="1200" b="1" dirty="0">
                <a:solidFill>
                  <a:schemeClr val="accent1"/>
                </a:solidFill>
                <a:latin typeface="Arial" panose="020B0604020202020204" pitchFamily="34" charset="0"/>
                <a:cs typeface="Arial" panose="020B0604020202020204" pitchFamily="34" charset="0"/>
              </a:rPr>
              <a:t>Μαθησιακοί στόχοι </a:t>
            </a:r>
            <a:r>
              <a:rPr lang="en-GB" sz="1200" b="1" dirty="0">
                <a:solidFill>
                  <a:schemeClr val="accent1"/>
                </a:solidFill>
                <a:latin typeface="Arial" panose="020B0604020202020204" pitchFamily="34" charset="0"/>
                <a:cs typeface="Arial" panose="020B0604020202020204" pitchFamily="34" charset="0"/>
              </a:rPr>
              <a:t>:</a:t>
            </a:r>
            <a:endParaRPr lang="fr-FR"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dirty="0">
                <a:solidFill>
                  <a:schemeClr val="accent1"/>
                </a:solidFill>
                <a:latin typeface="Arial" panose="020B0604020202020204" pitchFamily="34" charset="0"/>
                <a:cs typeface="Arial" panose="020B0604020202020204" pitchFamily="34" charset="0"/>
              </a:rPr>
              <a:t>Οι μαθητές να εξασκηθούν στην συζήτηση και διατύπωση επιχειρημάτων, εκφράζοντας τις απόψεις τους</a:t>
            </a:r>
            <a:endParaRPr lang="en-US"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dirty="0">
                <a:solidFill>
                  <a:schemeClr val="accent1"/>
                </a:solidFill>
                <a:latin typeface="Arial" panose="020B0604020202020204" pitchFamily="34" charset="0"/>
                <a:cs typeface="Arial" panose="020B0604020202020204" pitchFamily="34" charset="0"/>
              </a:rPr>
              <a:t>Να αναλογιστούν τις κοινωνικές και ηθικές διαστάσεις καθώς και τις τεκμηριωμένες πληροφορίες, με έναν ολοκληρωμένο τρόπο</a:t>
            </a:r>
            <a:endParaRPr lang="en-US"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dirty="0">
                <a:solidFill>
                  <a:schemeClr val="accent1"/>
                </a:solidFill>
                <a:latin typeface="Arial" panose="020B0604020202020204" pitchFamily="34" charset="0"/>
                <a:cs typeface="Arial" panose="020B0604020202020204" pitchFamily="34" charset="0"/>
              </a:rPr>
              <a:t>Να σκεφθούν σχετικά με διαφορετικές απόψεις</a:t>
            </a:r>
            <a:endParaRPr lang="en-US"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dirty="0">
                <a:solidFill>
                  <a:schemeClr val="accent1"/>
                </a:solidFill>
                <a:latin typeface="Arial" panose="020B0604020202020204" pitchFamily="34" charset="0"/>
                <a:cs typeface="Arial" panose="020B0604020202020204" pitchFamily="34" charset="0"/>
              </a:rPr>
              <a:t>Να μάθουν να υποστηρίζουν την άποψη τους με τεκμηριωμένες πληροφορίες</a:t>
            </a:r>
            <a:endParaRPr lang="en-US" sz="1200" dirty="0">
              <a:solidFill>
                <a:schemeClr val="accent1"/>
              </a:solidFill>
              <a:latin typeface="Arial" panose="020B0604020202020204" pitchFamily="34" charset="0"/>
              <a:cs typeface="Arial" panose="020B0604020202020204" pitchFamily="34" charset="0"/>
            </a:endParaRPr>
          </a:p>
          <a:p>
            <a:pPr algn="just">
              <a:defRPr/>
            </a:pPr>
            <a:endParaRPr lang="fr-FR" sz="1200" dirty="0">
              <a:latin typeface="Arial" panose="020B0604020202020204" pitchFamily="34" charset="0"/>
              <a:cs typeface="Arial" panose="020B0604020202020204" pitchFamily="34" charset="0"/>
            </a:endParaRPr>
          </a:p>
        </p:txBody>
      </p:sp>
      <p:sp>
        <p:nvSpPr>
          <p:cNvPr id="22535" name="Titre 27"/>
          <p:cNvSpPr>
            <a:spLocks noGrp="1" noChangeArrowheads="1"/>
          </p:cNvSpPr>
          <p:nvPr>
            <p:ph type="title" idx="4294967295"/>
          </p:nvPr>
        </p:nvSpPr>
        <p:spPr>
          <a:xfrm>
            <a:off x="3699382" y="0"/>
            <a:ext cx="7308717" cy="1077218"/>
          </a:xfrm>
        </p:spPr>
        <p:txBody>
          <a:bodyPr wrap="square" lIns="91440" tIns="45720" rIns="91440" bIns="45720">
            <a:spAutoFit/>
          </a:bodyPr>
          <a:lstStyle/>
          <a:p>
            <a:pPr algn="ctr" defTabSz="228600" eaLnBrk="1" hangingPunct="1">
              <a:lnSpc>
                <a:spcPct val="100000"/>
              </a:lnSpc>
            </a:pPr>
            <a:r>
              <a:rPr lang="el-GR" altLang="fr-FR" sz="3200" dirty="0">
                <a:latin typeface="Arial" charset="0"/>
                <a:cs typeface="Arial" charset="0"/>
              </a:rPr>
              <a:t>Λόγοι και Αντίλογοι </a:t>
            </a:r>
            <a:br>
              <a:rPr lang="el-GR" altLang="fr-FR" sz="3200" dirty="0">
                <a:latin typeface="Arial" charset="0"/>
                <a:cs typeface="Arial" charset="0"/>
              </a:rPr>
            </a:br>
            <a:r>
              <a:rPr lang="el-GR" altLang="fr-FR" sz="3200" dirty="0">
                <a:latin typeface="Arial" charset="0"/>
                <a:cs typeface="Arial" charset="0"/>
              </a:rPr>
              <a:t>για την Ασφάλεια των Τροφίμων</a:t>
            </a:r>
            <a:endParaRPr lang="fr-FR" altLang="fr-FR" sz="3200" dirty="0">
              <a:latin typeface="Arial"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e 26" descr="Barre de navigation"/>
          <p:cNvGrpSpPr>
            <a:grpSpLocks/>
          </p:cNvGrpSpPr>
          <p:nvPr/>
        </p:nvGrpSpPr>
        <p:grpSpPr bwMode="auto">
          <a:xfrm>
            <a:off x="-41275" y="6011863"/>
            <a:ext cx="12276138" cy="887412"/>
            <a:chOff x="-41565" y="6016088"/>
            <a:chExt cx="12276859" cy="888671"/>
          </a:xfrm>
        </p:grpSpPr>
        <p:sp>
          <p:nvSpPr>
            <p:cNvPr id="23562" name="ZoneTexte 27"/>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23563" name="ZoneTexte 28"/>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35" name="Rectangle 34"/>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6" name="Bouton d’action : vide 35">
              <a:hlinkClick r:id="rId3" action="ppaction://hlinksldjump" highlightClick="1"/>
            </p:cNvPr>
            <p:cNvSpPr/>
            <p:nvPr/>
          </p:nvSpPr>
          <p:spPr>
            <a:xfrm>
              <a:off x="5713461" y="6135319"/>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23566" name="ZoneTexte 31"/>
            <p:cNvSpPr txBox="1">
              <a:spLocks noChangeArrowheads="1"/>
            </p:cNvSpPr>
            <p:nvPr/>
          </p:nvSpPr>
          <p:spPr bwMode="auto">
            <a:xfrm>
              <a:off x="6072530" y="6136118"/>
              <a:ext cx="2379365" cy="276999"/>
            </a:xfrm>
            <a:prstGeom prst="rect">
              <a:avLst/>
            </a:prstGeom>
            <a:noFill/>
            <a:ln w="9525">
              <a:noFill/>
              <a:miter lim="800000"/>
              <a:headEnd/>
              <a:tailEnd/>
            </a:ln>
          </p:spPr>
          <p:txBody>
            <a:bodyPr>
              <a:spAutoFit/>
            </a:bodyPr>
            <a:lstStyle/>
            <a:p>
              <a:pPr eaLnBrk="1" hangingPunct="1"/>
              <a:r>
                <a:rPr lang="el-GR" altLang="fr-FR" sz="1200" dirty="0">
                  <a:solidFill>
                    <a:schemeClr val="bg1"/>
                  </a:solidFill>
                  <a:latin typeface="Arial" charset="0"/>
                </a:rPr>
                <a:t>Πίσω στο κύριο Μενού</a:t>
              </a:r>
              <a:endParaRPr lang="fr-FR" altLang="fr-FR" sz="1200" dirty="0">
                <a:solidFill>
                  <a:schemeClr val="bg1"/>
                </a:solidFill>
                <a:latin typeface="Arial" charset="0"/>
              </a:endParaRPr>
            </a:p>
          </p:txBody>
        </p:sp>
        <p:pic>
          <p:nvPicPr>
            <p:cNvPr id="23567" name="Image 34"/>
            <p:cNvPicPr>
              <a:picLocks noChangeAspect="1" noChangeArrowheads="1"/>
            </p:cNvPicPr>
            <p:nvPr/>
          </p:nvPicPr>
          <p:blipFill>
            <a:blip r:embed="rId4" cstate="print"/>
            <a:srcRect/>
            <a:stretch>
              <a:fillRect/>
            </a:stretch>
          </p:blipFill>
          <p:spPr bwMode="auto">
            <a:xfrm>
              <a:off x="45516" y="6063782"/>
              <a:ext cx="1890517" cy="413583"/>
            </a:xfrm>
            <a:prstGeom prst="rect">
              <a:avLst/>
            </a:prstGeom>
            <a:noFill/>
            <a:ln w="9525">
              <a:noFill/>
              <a:miter lim="800000"/>
              <a:headEnd/>
              <a:tailEnd/>
            </a:ln>
          </p:spPr>
        </p:pic>
      </p:grpSp>
      <p:pic>
        <p:nvPicPr>
          <p:cNvPr id="52233" name="Image 5" descr="Βιβλίο συνταγών -  Crème brulée / Παρασκευή"/>
          <p:cNvPicPr>
            <a:picLocks noChangeAspect="1" noChangeArrowheads="1"/>
          </p:cNvPicPr>
          <p:nvPr/>
        </p:nvPicPr>
        <p:blipFill>
          <a:blip r:embed="rId5" cstate="print"/>
          <a:srcRect/>
          <a:stretch>
            <a:fillRect/>
          </a:stretch>
        </p:blipFill>
        <p:spPr bwMode="auto">
          <a:xfrm>
            <a:off x="9120528" y="3046758"/>
            <a:ext cx="2948894" cy="2003548"/>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2232" name="Image 4" descr="Βιβλίο συνταγών -  Crème brulée/ Συστατικά"/>
          <p:cNvPicPr>
            <a:picLocks noChangeAspect="1" noChangeArrowheads="1"/>
          </p:cNvPicPr>
          <p:nvPr/>
        </p:nvPicPr>
        <p:blipFill>
          <a:blip r:embed="rId6" cstate="print"/>
          <a:srcRect/>
          <a:stretch>
            <a:fillRect/>
          </a:stretch>
        </p:blipFill>
        <p:spPr bwMode="auto">
          <a:xfrm>
            <a:off x="8875372" y="116811"/>
            <a:ext cx="3194050" cy="2220913"/>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2229" name="Image 1" descr="Βιβλίο συνταγών - Περίληψη"/>
          <p:cNvPicPr>
            <a:picLocks noChangeAspect="1" noChangeArrowheads="1"/>
          </p:cNvPicPr>
          <p:nvPr/>
        </p:nvPicPr>
        <p:blipFill>
          <a:blip r:embed="rId7" cstate="print"/>
          <a:srcRect/>
          <a:stretch>
            <a:fillRect/>
          </a:stretch>
        </p:blipFill>
        <p:spPr bwMode="auto">
          <a:xfrm>
            <a:off x="201611" y="3196472"/>
            <a:ext cx="3706813" cy="2706688"/>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2230" name="Image 1" descr="Βιβλίο συνταγών - Μπροστινό εξώφυλλο"/>
          <p:cNvPicPr>
            <a:picLocks noChangeAspect="1" noChangeArrowheads="1"/>
          </p:cNvPicPr>
          <p:nvPr/>
        </p:nvPicPr>
        <p:blipFill>
          <a:blip r:embed="rId8" cstate="print"/>
          <a:srcRect/>
          <a:stretch>
            <a:fillRect/>
          </a:stretch>
        </p:blipFill>
        <p:spPr bwMode="auto">
          <a:xfrm>
            <a:off x="211015" y="319034"/>
            <a:ext cx="3560885" cy="2528289"/>
          </a:xfrm>
          <a:prstGeom prst="ellipse">
            <a:avLst/>
          </a:prstGeom>
          <a:ln w="9525">
            <a:solidFill>
              <a:schemeClr val="bg2">
                <a:lumMod val="2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ZoneTexte 16"/>
          <p:cNvSpPr txBox="1"/>
          <p:nvPr/>
        </p:nvSpPr>
        <p:spPr>
          <a:xfrm>
            <a:off x="3787942" y="1413209"/>
            <a:ext cx="5226050" cy="4893647"/>
          </a:xfrm>
          <a:prstGeom prst="rect">
            <a:avLst/>
          </a:prstGeom>
          <a:noFill/>
        </p:spPr>
        <p:txBody>
          <a:bodyPr>
            <a:spAutoFit/>
          </a:bodyPr>
          <a:lstStyle/>
          <a:p>
            <a:pPr algn="just">
              <a:defRPr/>
            </a:pPr>
            <a:endParaRPr lang="en-US" sz="1200" dirty="0">
              <a:solidFill>
                <a:schemeClr val="accent1"/>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ü"/>
              <a:defRPr/>
            </a:pPr>
            <a:r>
              <a:rPr lang="el-GR" sz="1200" dirty="0">
                <a:solidFill>
                  <a:schemeClr val="accent1"/>
                </a:solidFill>
                <a:latin typeface="Arial" panose="020B0604020202020204" pitchFamily="34" charset="0"/>
                <a:cs typeface="Arial" panose="020B0604020202020204" pitchFamily="34" charset="0"/>
              </a:rPr>
              <a:t>Κάθε συνταγή περιλαμβάνει οδηγίες βήμα-βήμα, με πρόσθετες πληροφορίες υγιεινής των τροφίμων μεταξύ των βημάτων:</a:t>
            </a:r>
            <a:endParaRPr lang="en-US" sz="1200" dirty="0">
              <a:solidFill>
                <a:schemeClr val="accent1"/>
              </a:solidFill>
              <a:latin typeface="Arial" panose="020B0604020202020204" pitchFamily="34" charset="0"/>
              <a:cs typeface="Arial" panose="020B0604020202020204" pitchFamily="34" charset="0"/>
            </a:endParaRPr>
          </a:p>
          <a:p>
            <a:pPr marL="628650" lvl="2" indent="-171450" algn="just">
              <a:buFontTx/>
              <a:buChar char="-"/>
              <a:defRPr/>
            </a:pPr>
            <a:r>
              <a:rPr lang="el-GR" sz="1200" b="1" dirty="0">
                <a:solidFill>
                  <a:schemeClr val="accent1"/>
                </a:solidFill>
                <a:latin typeface="Arial" panose="020B0604020202020204" pitchFamily="34" charset="0"/>
                <a:cs typeface="Arial" panose="020B0604020202020204" pitchFamily="34" charset="0"/>
              </a:rPr>
              <a:t>Η Ασφάλεια Τροφίμων </a:t>
            </a:r>
            <a:r>
              <a:rPr lang="el-GR" sz="1200" dirty="0">
                <a:solidFill>
                  <a:schemeClr val="accent1"/>
                </a:solidFill>
                <a:latin typeface="Arial" panose="020B0604020202020204" pitchFamily="34" charset="0"/>
                <a:cs typeface="Arial" panose="020B0604020202020204" pitchFamily="34" charset="0"/>
              </a:rPr>
              <a:t>αναφέρεται σε μεθόδους ασφαλούς προετοιμασίας των τροφίμων. Για παράδειγμα, χαράζουμε το πιο παχύ μέρος του κοτόπουλου για να βεβαιωθούμε ότι δεν υπάρχουν ροζ σημεία και ότι τα ζουμιά είναι καθαρά.</a:t>
            </a:r>
            <a:endParaRPr lang="en-US" sz="1200" dirty="0">
              <a:solidFill>
                <a:schemeClr val="accent1"/>
              </a:solidFill>
              <a:latin typeface="Arial" panose="020B0604020202020204" pitchFamily="34" charset="0"/>
              <a:cs typeface="Arial" panose="020B0604020202020204" pitchFamily="34" charset="0"/>
            </a:endParaRPr>
          </a:p>
          <a:p>
            <a:pPr marL="628650" lvl="2" indent="-171450" algn="just">
              <a:buFontTx/>
              <a:buChar char="-"/>
              <a:defRPr/>
            </a:pPr>
            <a:endParaRPr lang="en-US" sz="1200" dirty="0">
              <a:solidFill>
                <a:schemeClr val="accent1"/>
              </a:solidFill>
              <a:latin typeface="Arial" panose="020B0604020202020204" pitchFamily="34" charset="0"/>
              <a:cs typeface="Arial" panose="020B0604020202020204" pitchFamily="34" charset="0"/>
            </a:endParaRPr>
          </a:p>
          <a:p>
            <a:pPr marL="628650" lvl="2" indent="-171450" algn="just">
              <a:buFontTx/>
              <a:buChar char="-"/>
              <a:defRPr/>
            </a:pPr>
            <a:r>
              <a:rPr lang="el-GR" sz="1200" b="1" dirty="0">
                <a:solidFill>
                  <a:schemeClr val="accent1"/>
                </a:solidFill>
                <a:latin typeface="Arial" panose="020B0604020202020204" pitchFamily="34" charset="0"/>
                <a:cs typeface="Arial" panose="020B0604020202020204" pitchFamily="34" charset="0"/>
              </a:rPr>
              <a:t>Η Υγιεινή Εργαλείων </a:t>
            </a:r>
            <a:r>
              <a:rPr lang="el-GR" sz="1200" dirty="0">
                <a:solidFill>
                  <a:schemeClr val="accent1"/>
                </a:solidFill>
                <a:latin typeface="Arial" panose="020B0604020202020204" pitchFamily="34" charset="0"/>
                <a:cs typeface="Arial" panose="020B0604020202020204" pitchFamily="34" charset="0"/>
              </a:rPr>
              <a:t>αναφέρεται στην χρήση εργαλείων όπως μαχαίρια και σανίδες κοπής. Για παράδειγμα, χρησιμοποιούμε ξεχωριστό μαχαίρι και σανίδα κοπής για να κόψουμε το ωμό κοτόπουλο.</a:t>
            </a:r>
            <a:endParaRPr lang="en-US" sz="1200" dirty="0">
              <a:solidFill>
                <a:schemeClr val="accent1"/>
              </a:solidFill>
              <a:latin typeface="Arial" panose="020B0604020202020204" pitchFamily="34" charset="0"/>
              <a:cs typeface="Arial" panose="020B0604020202020204" pitchFamily="34" charset="0"/>
            </a:endParaRPr>
          </a:p>
          <a:p>
            <a:pPr marL="628650" lvl="2" indent="-171450" algn="just">
              <a:buFontTx/>
              <a:buChar char="-"/>
              <a:defRPr/>
            </a:pPr>
            <a:endParaRPr lang="en-US" sz="1200" dirty="0">
              <a:solidFill>
                <a:schemeClr val="accent1"/>
              </a:solidFill>
              <a:latin typeface="Arial" panose="020B0604020202020204" pitchFamily="34" charset="0"/>
              <a:cs typeface="Arial" panose="020B0604020202020204" pitchFamily="34" charset="0"/>
            </a:endParaRPr>
          </a:p>
          <a:p>
            <a:pPr marL="628650" lvl="2" indent="-171450" algn="just">
              <a:buFontTx/>
              <a:buChar char="-"/>
              <a:defRPr/>
            </a:pPr>
            <a:r>
              <a:rPr lang="el-GR" sz="1200" b="1" dirty="0">
                <a:solidFill>
                  <a:schemeClr val="accent1"/>
                </a:solidFill>
                <a:latin typeface="Arial" panose="020B0604020202020204" pitchFamily="34" charset="0"/>
                <a:cs typeface="Arial" panose="020B0604020202020204" pitchFamily="34" charset="0"/>
              </a:rPr>
              <a:t>Η Υγιεινή Επιφανειών</a:t>
            </a:r>
            <a:r>
              <a:rPr lang="en-US" sz="1200" b="1" dirty="0">
                <a:solidFill>
                  <a:schemeClr val="accent1"/>
                </a:solidFill>
                <a:latin typeface="Arial" panose="020B0604020202020204" pitchFamily="34" charset="0"/>
                <a:cs typeface="Arial" panose="020B0604020202020204" pitchFamily="34" charset="0"/>
              </a:rPr>
              <a:t> </a:t>
            </a:r>
            <a:r>
              <a:rPr lang="el-GR" sz="1200" dirty="0">
                <a:solidFill>
                  <a:schemeClr val="accent1"/>
                </a:solidFill>
                <a:latin typeface="Arial" panose="020B0604020202020204" pitchFamily="34" charset="0"/>
                <a:cs typeface="Arial" panose="020B0604020202020204" pitchFamily="34" charset="0"/>
              </a:rPr>
              <a:t>αναφέρεται στις επιφάνειες της κουζίνας ή/και χρήση σφουγγαριών και πετσετών για τα πιάτα. Για παράδειγμα, καθαρίζουμε όλες τις επιφάνειες/ στεγνώνουμε σφουγγάρια και πετσέτες για τα πιάτα.</a:t>
            </a:r>
            <a:endParaRPr lang="en-US" sz="1200" dirty="0">
              <a:solidFill>
                <a:schemeClr val="accent1"/>
              </a:solidFill>
              <a:latin typeface="Arial" panose="020B0604020202020204" pitchFamily="34" charset="0"/>
              <a:cs typeface="Arial" panose="020B0604020202020204" pitchFamily="34" charset="0"/>
            </a:endParaRPr>
          </a:p>
          <a:p>
            <a:pPr lvl="2" indent="0" algn="just">
              <a:defRPr/>
            </a:pPr>
            <a:endParaRPr lang="en-US" sz="1200" dirty="0">
              <a:solidFill>
                <a:schemeClr val="accent1"/>
              </a:solidFill>
              <a:latin typeface="Arial" panose="020B0604020202020204" pitchFamily="34" charset="0"/>
              <a:cs typeface="Arial" panose="020B0604020202020204" pitchFamily="34" charset="0"/>
            </a:endParaRPr>
          </a:p>
          <a:p>
            <a:pPr marL="628650" lvl="2" indent="-171450" algn="just">
              <a:buFontTx/>
              <a:buChar char="-"/>
              <a:defRPr/>
            </a:pPr>
            <a:r>
              <a:rPr lang="el-GR" sz="1200" b="1" dirty="0">
                <a:solidFill>
                  <a:schemeClr val="accent1"/>
                </a:solidFill>
                <a:latin typeface="Arial" panose="020B0604020202020204" pitchFamily="34" charset="0"/>
                <a:cs typeface="Arial" panose="020B0604020202020204" pitchFamily="34" charset="0"/>
              </a:rPr>
              <a:t>Η Ατομική Υγιεινή </a:t>
            </a:r>
            <a:r>
              <a:rPr lang="el-GR" sz="1200" dirty="0">
                <a:solidFill>
                  <a:schemeClr val="accent1"/>
                </a:solidFill>
                <a:latin typeface="Arial" panose="020B0604020202020204" pitchFamily="34" charset="0"/>
                <a:cs typeface="Arial" panose="020B0604020202020204" pitchFamily="34" charset="0"/>
              </a:rPr>
              <a:t>αναφέρεται σε εσάς και πως μπορείτε να διατηρήσετε τον εαυτό σας και τα τρόφιμα ασφαλή. Για παράδειγμα, πλένετε τα χέρια σας μετά το άγγιγμα ωμού κρέατος.</a:t>
            </a:r>
            <a:endParaRPr lang="en-US" sz="1200" dirty="0">
              <a:solidFill>
                <a:schemeClr val="accent1"/>
              </a:solidFill>
              <a:latin typeface="Arial" panose="020B0604020202020204" pitchFamily="34" charset="0"/>
              <a:cs typeface="Arial" panose="020B0604020202020204" pitchFamily="34" charset="0"/>
            </a:endParaRPr>
          </a:p>
          <a:p>
            <a:pPr algn="just">
              <a:defRPr/>
            </a:pPr>
            <a:r>
              <a:rPr lang="el-GR" sz="1200" dirty="0">
                <a:solidFill>
                  <a:schemeClr val="accent1"/>
                </a:solidFill>
                <a:latin typeface="Arial" panose="020B0604020202020204" pitchFamily="34" charset="0"/>
                <a:cs typeface="Arial" panose="020B0604020202020204" pitchFamily="34" charset="0"/>
              </a:rPr>
              <a:t>Οι οδηγίες για την υγιεινή των τροφίμων είναι εκεί για να υπενθυμίζουν την εκτέλεση της συνταγής με τον σωστό τρόπο και την σωστή χρονική στιγμή</a:t>
            </a:r>
            <a:r>
              <a:rPr lang="en-US" sz="1200" dirty="0">
                <a:solidFill>
                  <a:schemeClr val="accent1"/>
                </a:solidFill>
                <a:latin typeface="Arial" panose="020B0604020202020204" pitchFamily="34" charset="0"/>
                <a:cs typeface="Arial" panose="020B0604020202020204" pitchFamily="34" charset="0"/>
              </a:rPr>
              <a:t>. </a:t>
            </a:r>
          </a:p>
          <a:p>
            <a:pPr marL="171450" indent="-171450" algn="just">
              <a:buFontTx/>
              <a:buChar char="-"/>
              <a:defRPr/>
            </a:pPr>
            <a:endParaRPr lang="fr-FR" sz="1200" dirty="0">
              <a:solidFill>
                <a:schemeClr val="accent1"/>
              </a:solidFill>
              <a:latin typeface="Arial" panose="020B0604020202020204" pitchFamily="34" charset="0"/>
              <a:cs typeface="Arial" panose="020B0604020202020204" pitchFamily="34" charset="0"/>
            </a:endParaRPr>
          </a:p>
        </p:txBody>
      </p:sp>
      <p:sp>
        <p:nvSpPr>
          <p:cNvPr id="23" name="ZoneTexte 22"/>
          <p:cNvSpPr txBox="1"/>
          <p:nvPr/>
        </p:nvSpPr>
        <p:spPr>
          <a:xfrm>
            <a:off x="3782929" y="536408"/>
            <a:ext cx="5021179" cy="1200329"/>
          </a:xfrm>
          <a:prstGeom prst="rect">
            <a:avLst/>
          </a:prstGeom>
          <a:noFill/>
        </p:spPr>
        <p:txBody>
          <a:bodyPr wrap="square">
            <a:spAutoFit/>
          </a:bodyPr>
          <a:lstStyle/>
          <a:p>
            <a:pPr marL="285750" lvl="1" indent="-285750" algn="just">
              <a:spcBef>
                <a:spcPts val="300"/>
              </a:spcBef>
              <a:buFont typeface="Wingdings" panose="05000000000000000000" pitchFamily="2" charset="2"/>
              <a:buChar char="ü"/>
              <a:defRPr/>
            </a:pPr>
            <a:r>
              <a:rPr lang="el-GR" sz="1200" b="1" dirty="0">
                <a:solidFill>
                  <a:schemeClr val="accent1"/>
                </a:solidFill>
                <a:latin typeface="Arial" panose="020B0604020202020204" pitchFamily="34" charset="0"/>
                <a:cs typeface="Arial" panose="020B0604020202020204" pitchFamily="34" charset="0"/>
              </a:rPr>
              <a:t>Μαθησιακοί στόχοι</a:t>
            </a:r>
            <a:r>
              <a:rPr lang="en-GB" sz="1200" b="1" dirty="0">
                <a:solidFill>
                  <a:schemeClr val="accent1"/>
                </a:solidFill>
                <a:latin typeface="Arial" panose="020B0604020202020204" pitchFamily="34" charset="0"/>
                <a:cs typeface="Arial" panose="020B0604020202020204" pitchFamily="34" charset="0"/>
              </a:rPr>
              <a:t>:</a:t>
            </a:r>
            <a:endParaRPr lang="fr-FR"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dirty="0">
                <a:solidFill>
                  <a:schemeClr val="accent1"/>
                </a:solidFill>
                <a:latin typeface="Arial" panose="020B0604020202020204" pitchFamily="34" charset="0"/>
                <a:cs typeface="Arial" panose="020B0604020202020204" pitchFamily="34" charset="0"/>
              </a:rPr>
              <a:t>Να κατανοήσουν οι μαθητές την διασταυρούμενη επιμόλυνση και το πως συμβαίνει</a:t>
            </a:r>
            <a:endParaRPr lang="en-US" sz="1200" dirty="0">
              <a:solidFill>
                <a:schemeClr val="accent1"/>
              </a:solidFill>
              <a:latin typeface="Arial" panose="020B0604020202020204" pitchFamily="34" charset="0"/>
              <a:cs typeface="Arial" panose="020B0604020202020204" pitchFamily="34" charset="0"/>
            </a:endParaRPr>
          </a:p>
          <a:p>
            <a:pPr marL="400050" lvl="1" indent="-171450" algn="just">
              <a:buFontTx/>
              <a:buChar char="-"/>
              <a:defRPr/>
            </a:pPr>
            <a:r>
              <a:rPr lang="el-GR" sz="1200" dirty="0">
                <a:solidFill>
                  <a:schemeClr val="accent1"/>
                </a:solidFill>
                <a:latin typeface="Arial" panose="020B0604020202020204" pitchFamily="34" charset="0"/>
                <a:cs typeface="Arial" panose="020B0604020202020204" pitchFamily="34" charset="0"/>
              </a:rPr>
              <a:t>Να αναπτύξουν και να εφαρμόζουν δεξιότητες καλής υγιεινής των χεριών και υγιεινής προετοιμασίας στην καθημερινή ζωή</a:t>
            </a:r>
            <a:r>
              <a:rPr lang="en-US" sz="1200" dirty="0">
                <a:solidFill>
                  <a:schemeClr val="accent1"/>
                </a:solidFill>
                <a:latin typeface="Arial" panose="020B0604020202020204" pitchFamily="34" charset="0"/>
                <a:cs typeface="Arial" panose="020B0604020202020204" pitchFamily="34" charset="0"/>
              </a:rPr>
              <a:t> </a:t>
            </a:r>
          </a:p>
          <a:p>
            <a:pPr algn="just">
              <a:defRPr/>
            </a:pPr>
            <a:endParaRPr lang="fr-FR" sz="1200" dirty="0">
              <a:latin typeface="Arial" panose="020B0604020202020204" pitchFamily="34" charset="0"/>
              <a:cs typeface="Arial" panose="020B0604020202020204" pitchFamily="34" charset="0"/>
            </a:endParaRPr>
          </a:p>
        </p:txBody>
      </p:sp>
      <p:sp>
        <p:nvSpPr>
          <p:cNvPr id="23561" name="Titre 27"/>
          <p:cNvSpPr>
            <a:spLocks noGrp="1" noChangeArrowheads="1"/>
          </p:cNvSpPr>
          <p:nvPr>
            <p:ph type="title" idx="4294967295"/>
          </p:nvPr>
        </p:nvSpPr>
        <p:spPr>
          <a:xfrm>
            <a:off x="4741695" y="0"/>
            <a:ext cx="6454775" cy="584200"/>
          </a:xfrm>
        </p:spPr>
        <p:txBody>
          <a:bodyPr lIns="91440" tIns="45720" rIns="91440" bIns="45720">
            <a:spAutoFit/>
          </a:bodyPr>
          <a:lstStyle/>
          <a:p>
            <a:pPr defTabSz="228600" eaLnBrk="1" hangingPunct="1">
              <a:lnSpc>
                <a:spcPct val="100000"/>
              </a:lnSpc>
            </a:pPr>
            <a:r>
              <a:rPr lang="el-GR" altLang="fr-FR" sz="3200" dirty="0">
                <a:latin typeface="Arial" charset="0"/>
                <a:cs typeface="Arial" charset="0"/>
              </a:rPr>
              <a:t>Βιβλίο συνταγών</a:t>
            </a:r>
            <a:endParaRPr lang="fr-FR" altLang="fr-FR" sz="3200" dirty="0">
              <a:latin typeface="Arial" charset="0"/>
              <a:cs typeface="Arial" charset="0"/>
            </a:endParaRPr>
          </a:p>
        </p:txBody>
      </p:sp>
    </p:spTree>
  </p:cSld>
  <p:clrMapOvr>
    <a:masterClrMapping/>
  </p:clrMapOvr>
</p:sld>
</file>

<file path=ppt/theme/theme1.xml><?xml version="1.0" encoding="utf-8"?>
<a:theme xmlns:a="http://schemas.openxmlformats.org/drawingml/2006/main" name="Tema1">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Georgia"/>
        <a:ea typeface=""/>
        <a:cs typeface=""/>
      </a:majorFont>
      <a:minorFont>
        <a:latin typeface="Microsoft Sans Serif"/>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0E7BD821-AD58-45A2-853D-2D05F1CDADEF}" vid="{46F10311-8BDC-4967-99B2-F1F5E286CD8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ppt/theme/themeOverride2.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ppt/theme/themeOverride3.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ppt/theme/themeOverride4.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ppt/theme/themeOverride5.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ppt/theme/themeOverride6.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ppt/theme/themeOverride7.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501779BA33D24E8149D4B874D12439" ma:contentTypeVersion="10" ma:contentTypeDescription="Create a new document." ma:contentTypeScope="" ma:versionID="4c9363805fa9d57d915737c42785b0f5">
  <xsd:schema xmlns:xsd="http://www.w3.org/2001/XMLSchema" xmlns:xs="http://www.w3.org/2001/XMLSchema" xmlns:p="http://schemas.microsoft.com/office/2006/metadata/properties" xmlns:ns2="1fb14ad6-309a-489a-a37a-efadb6fb7c1d" targetNamespace="http://schemas.microsoft.com/office/2006/metadata/properties" ma:root="true" ma:fieldsID="37e72963be641e46334b69e806042f93" ns2:_="">
    <xsd:import namespace="1fb14ad6-309a-489a-a37a-efadb6fb7c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14ad6-309a-489a-a37a-efadb6fb7c1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4D8443-D268-42D5-B1C4-9FB6D71B109E}">
  <ds:schemaRefs>
    <ds:schemaRef ds:uri="http://schemas.microsoft.com/office/2006/metadata/properties"/>
  </ds:schemaRefs>
</ds:datastoreItem>
</file>

<file path=customXml/itemProps2.xml><?xml version="1.0" encoding="utf-8"?>
<ds:datastoreItem xmlns:ds="http://schemas.openxmlformats.org/officeDocument/2006/customXml" ds:itemID="{1F759FC8-A8A9-4516-A19A-A31CD361B5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14ad6-309a-489a-a37a-efadb6fb7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E0688C-514C-4287-B2C2-B8DCDCE0DB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2381</TotalTime>
  <Words>3541</Words>
  <Application>Microsoft Office PowerPoint</Application>
  <PresentationFormat>Widescreen</PresentationFormat>
  <Paragraphs>532</Paragraphs>
  <Slides>17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Courier New</vt:lpstr>
      <vt:lpstr>Georgia</vt:lpstr>
      <vt:lpstr>Microsoft Sans Serif</vt:lpstr>
      <vt:lpstr>Wingdings</vt:lpstr>
      <vt:lpstr>Tema1</vt:lpstr>
      <vt:lpstr>Διδασκαλία Υγιεινής Τροφίμων Επισκόπηση και Σύνδεσμοι</vt:lpstr>
      <vt:lpstr>Επισκόπηση και Σύνδεσμοι Ενότητες εκπαίδευσης εκπαιδευτικών και εκπαιδευτικό υλικό μαθητών</vt:lpstr>
      <vt:lpstr>Μικρόβια στα Τρόφιμα</vt:lpstr>
      <vt:lpstr>Διερεύνηση συρροής κρουσμάτων</vt:lpstr>
      <vt:lpstr>Σενάρια για την Ασφάλεια Τροφίμων</vt:lpstr>
      <vt:lpstr>Ασφάλεια Τροφίμων ΚΑΙ Ποιότητα Τροφίμων</vt:lpstr>
      <vt:lpstr>Το Ταξίδι των Τροφίμων</vt:lpstr>
      <vt:lpstr>Λόγοι και Αντίλογοι  για την Ασφάλεια των Τροφίμων</vt:lpstr>
      <vt:lpstr>Βιβλίο συνταγών</vt:lpstr>
      <vt:lpstr>Εισαγωγή</vt:lpstr>
      <vt:lpstr>Μικροβιολογική προσέγγιση- Βλαβερά μικρόβια</vt:lpstr>
      <vt:lpstr>Μικροβιολογική προσέγγιση- Βλαβερά μικρόβια</vt:lpstr>
      <vt:lpstr>Μικροβιολογική προσέγγιση Αλλοίωση τροφίμων</vt:lpstr>
      <vt:lpstr>Μικροβιολογική προσέγγιση Ωφέλιμα μικρόβια</vt:lpstr>
      <vt:lpstr>Μικροβιολογική προσέγγιση Ωφέλιμα μικρόβια</vt:lpstr>
      <vt:lpstr>Ετικέτες τροφίμων</vt:lpstr>
      <vt:lpstr>Μετάδοση Λοιμώξεων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A: Useful and harmful microbes</dc:title>
  <dc:creator>virginie Hugues</dc:creator>
  <cp:lastModifiedBy>Ruta Vaitkeviciute</cp:lastModifiedBy>
  <cp:revision>308</cp:revision>
  <dcterms:created xsi:type="dcterms:W3CDTF">2019-05-03T13:27:37Z</dcterms:created>
  <dcterms:modified xsi:type="dcterms:W3CDTF">2022-03-21T11:14:19Z</dcterms:modified>
</cp:coreProperties>
</file>