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62" r:id="rId5"/>
    <p:sldId id="381" r:id="rId6"/>
    <p:sldId id="328" r:id="rId7"/>
    <p:sldId id="340" r:id="rId8"/>
    <p:sldId id="342" r:id="rId9"/>
    <p:sldId id="367" r:id="rId10"/>
    <p:sldId id="368" r:id="rId11"/>
    <p:sldId id="369" r:id="rId12"/>
    <p:sldId id="271" r:id="rId13"/>
    <p:sldId id="339" r:id="rId14"/>
    <p:sldId id="370" r:id="rId15"/>
    <p:sldId id="372" r:id="rId16"/>
    <p:sldId id="373" r:id="rId17"/>
    <p:sldId id="374" r:id="rId18"/>
    <p:sldId id="379" r:id="rId19"/>
    <p:sldId id="341" r:id="rId20"/>
    <p:sldId id="344" r:id="rId21"/>
    <p:sldId id="345" r:id="rId22"/>
    <p:sldId id="346" r:id="rId23"/>
    <p:sldId id="347" r:id="rId24"/>
    <p:sldId id="348" r:id="rId25"/>
    <p:sldId id="366" r:id="rId26"/>
    <p:sldId id="376" r:id="rId27"/>
    <p:sldId id="377" r:id="rId28"/>
    <p:sldId id="380" r:id="rId29"/>
    <p:sldId id="270" r:id="rId30"/>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1pPr>
    <a:lvl2pPr marL="228600" indent="2286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2pPr>
    <a:lvl3pPr marL="457200" indent="4572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3pPr>
    <a:lvl4pPr marL="685800" indent="6858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4pPr>
    <a:lvl5pPr marL="914400" indent="9144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5pPr>
    <a:lvl6pPr marL="2286000" algn="l" defTabSz="914400" rtl="0" eaLnBrk="1" latinLnBrk="0" hangingPunct="1">
      <a:defRPr sz="900" kern="1200">
        <a:solidFill>
          <a:schemeClr val="tx1"/>
        </a:solidFill>
        <a:latin typeface="Microsoft Sans Serif" pitchFamily="34" charset="0"/>
        <a:ea typeface="+mn-ea"/>
        <a:cs typeface="+mn-cs"/>
      </a:defRPr>
    </a:lvl6pPr>
    <a:lvl7pPr marL="2743200" algn="l" defTabSz="914400" rtl="0" eaLnBrk="1" latinLnBrk="0" hangingPunct="1">
      <a:defRPr sz="900" kern="1200">
        <a:solidFill>
          <a:schemeClr val="tx1"/>
        </a:solidFill>
        <a:latin typeface="Microsoft Sans Serif" pitchFamily="34" charset="0"/>
        <a:ea typeface="+mn-ea"/>
        <a:cs typeface="+mn-cs"/>
      </a:defRPr>
    </a:lvl7pPr>
    <a:lvl8pPr marL="3200400" algn="l" defTabSz="914400" rtl="0" eaLnBrk="1" latinLnBrk="0" hangingPunct="1">
      <a:defRPr sz="900" kern="1200">
        <a:solidFill>
          <a:schemeClr val="tx1"/>
        </a:solidFill>
        <a:latin typeface="Microsoft Sans Serif" pitchFamily="34" charset="0"/>
        <a:ea typeface="+mn-ea"/>
        <a:cs typeface="+mn-cs"/>
      </a:defRPr>
    </a:lvl8pPr>
    <a:lvl9pPr marL="3657600" algn="l" defTabSz="914400" rtl="0" eaLnBrk="1" latinLnBrk="0" hangingPunct="1">
      <a:defRPr sz="900" kern="1200">
        <a:solidFill>
          <a:schemeClr val="tx1"/>
        </a:solidFill>
        <a:latin typeface="Microsoft Sans Serif"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92233"/>
    <a:srgbClr val="00707C"/>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1DE78-077E-4767-A7C4-0353F786382E}" v="53" dt="2020-11-23T15:25:30.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4713" autoAdjust="0"/>
  </p:normalViewPr>
  <p:slideViewPr>
    <p:cSldViewPr snapToGrid="0">
      <p:cViewPr varScale="1">
        <p:scale>
          <a:sx n="106" d="100"/>
          <a:sy n="106" d="100"/>
        </p:scale>
        <p:origin x="-11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456CAD-773A-455A-8E06-587924BB940D}" type="datetimeFigureOut">
              <a:rPr lang="fr-FR"/>
              <a:pPr>
                <a:defRPr/>
              </a:pPr>
              <a:t>24/11/2020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68EBEB9-1E7E-442F-835C-3E217B80CBB6}"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16387" name="Espace réservé des notes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p:cNvSpPr>
            <a:spLocks noGrp="1" noChangeArrowheads="1"/>
          </p:cNvSpPr>
          <p:nvPr>
            <p:ph type="sldNum" sz="quarter" idx="5"/>
          </p:nvPr>
        </p:nvSpPr>
        <p:spPr bwMode="auto">
          <a:noFill/>
          <a:ln>
            <a:miter lim="800000"/>
            <a:headEnd/>
            <a:tailEnd/>
          </a:ln>
        </p:spPr>
        <p:txBody>
          <a:bodyPr/>
          <a:lstStyle/>
          <a:p>
            <a:fld id="{08E957D6-224B-489B-836A-465DE1264FBB}" type="slidenum">
              <a:rPr lang="fr-FR" altLang="fr-FR"/>
              <a:pPr/>
              <a:t>1</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p:cNvPicPr>
            <a:picLocks noChangeAspect="1" noChangeArrowheads="1"/>
          </p:cNvPicPr>
          <p:nvPr/>
        </p:nvPicPr>
        <p:blipFill>
          <a:blip r:embed="rId2" cstate="print"/>
          <a:srcRect/>
          <a:stretch>
            <a:fillRect/>
          </a:stretch>
        </p:blipFill>
        <p:spPr bwMode="auto">
          <a:xfrm>
            <a:off x="2127250" y="2379663"/>
            <a:ext cx="7937500" cy="1019175"/>
          </a:xfrm>
          <a:prstGeom prst="rect">
            <a:avLst/>
          </a:prstGeom>
          <a:noFill/>
          <a:ln w="9525">
            <a:noFill/>
            <a:miter lim="800000"/>
            <a:headEnd/>
            <a:tailEnd/>
          </a:ln>
        </p:spPr>
      </p:pic>
      <p:pic>
        <p:nvPicPr>
          <p:cNvPr id="5" name="Picture 3" descr="A close up of a flower&#10;&#10;Description generated with high confidence"/>
          <p:cNvPicPr>
            <a:picLocks noChangeAspect="1" noChangeArrowheads="1"/>
          </p:cNvPicPr>
          <p:nvPr/>
        </p:nvPicPr>
        <p:blipFill>
          <a:blip r:embed="rId3" cstate="print"/>
          <a:srcRect/>
          <a:stretch>
            <a:fillRect/>
          </a:stretch>
        </p:blipFill>
        <p:spPr bwMode="auto">
          <a:xfrm>
            <a:off x="10980738" y="5913438"/>
            <a:ext cx="817562" cy="549275"/>
          </a:xfrm>
          <a:prstGeom prst="rect">
            <a:avLst/>
          </a:prstGeom>
          <a:noFill/>
          <a:ln w="9525">
            <a:noFill/>
            <a:miter lim="800000"/>
            <a:headEnd/>
            <a:tailEnd/>
          </a:ln>
        </p:spPr>
      </p:pic>
      <p:sp>
        <p:nvSpPr>
          <p:cNvPr id="6" name="TextBox 4"/>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p:cNvSpPr>
            <a:spLocks noGrp="1"/>
          </p:cNvSpPr>
          <p:nvPr>
            <p:ph type="ftr" sz="quarter" idx="14"/>
          </p:nvPr>
        </p:nvSpPr>
        <p:spPr/>
        <p:txBody>
          <a:bodyPr/>
          <a:lstStyle>
            <a:lvl1pPr>
              <a:defRPr>
                <a:solidFill>
                  <a:srgbClr val="8FB6BC"/>
                </a:solidFill>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p:cNvSpPr>
            <a:spLocks noGrp="1"/>
          </p:cNvSpPr>
          <p:nvPr>
            <p:ph type="ftr" sz="quarter" idx="13"/>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p:cNvSpPr>
            <a:spLocks noGrp="1"/>
          </p:cNvSpPr>
          <p:nvPr>
            <p:ph type="ftr" sz="quarter" idx="10"/>
          </p:nvPr>
        </p:nvSpPr>
        <p:spPr/>
        <p:txBody>
          <a:bodyPr/>
          <a:lstStyle>
            <a:lvl1pPr>
              <a:defRPr>
                <a:solidFill>
                  <a:srgbClr val="8FB6BC"/>
                </a:solidFill>
              </a:defRPr>
            </a:lvl1pPr>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0" y="0"/>
            <a:ext cx="0" cy="0"/>
          </a:xfrm>
        </p:spPr>
        <p:txBody>
          <a:bodyPr/>
          <a:lstStyle>
            <a:lvl1pPr eaLnBrk="1" fontAlgn="base" hangingPunct="1">
              <a:spcBef>
                <a:spcPct val="0"/>
              </a:spcBef>
              <a:spcAft>
                <a:spcPct val="0"/>
              </a:spcAft>
              <a:defRPr>
                <a:latin typeface="Calibri" pitchFamily="34" charset="0"/>
                <a:cs typeface="Arial" pitchFamily="34" charset="0"/>
              </a:defRPr>
            </a:lvl1pPr>
          </a:lstStyle>
          <a:p>
            <a:pPr>
              <a:defRPr/>
            </a:pPr>
            <a:fld id="{028FF28E-5522-4399-933C-5107F314947A}" type="datetimeFigureOut">
              <a:rPr lang="fr-FR"/>
              <a:pPr>
                <a:defRPr/>
              </a:pPr>
              <a:t>24/11/2020</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6117EED1-2EED-4B5A-A7D8-7BCBDEDBD32F}" type="slidenum">
              <a:rPr lang="fr-FR" altLang="fr-FR"/>
              <a:pPr/>
              <a:t>‹#›</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p:cNvSpPr>
            <a:spLocks noGrp="1"/>
          </p:cNvSpPr>
          <p:nvPr>
            <p:ph type="ftr" sz="quarter" idx="14"/>
          </p:nvPr>
        </p:nvSpPr>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p:cNvSpPr>
            <a:spLocks noGrp="1"/>
          </p:cNvSpPr>
          <p:nvPr>
            <p:ph type="ftr" sz="quarter" idx="13"/>
          </p:nvPr>
        </p:nvSpPr>
        <p:spPr/>
        <p:txBody>
          <a:bodyPr/>
          <a:lstStyle>
            <a:lvl1pPr>
              <a:defRPr>
                <a:solidFill>
                  <a:srgbClr val="EBF7F3"/>
                </a:solidFill>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p:cNvSpPr>
            <a:spLocks noGrp="1"/>
          </p:cNvSpPr>
          <p:nvPr>
            <p:ph type="ftr" sz="quarter" idx="13"/>
          </p:nvPr>
        </p:nvSpPr>
        <p:spPr/>
        <p:txBody>
          <a:bodyPr/>
          <a:lstStyle>
            <a:lvl1pPr>
              <a:defRPr>
                <a:solidFill>
                  <a:srgbClr val="EBF7F3"/>
                </a:solidFill>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88975" y="895350"/>
            <a:ext cx="10515600" cy="1325563"/>
          </a:xfrm>
          <a:prstGeom prst="rect">
            <a:avLst/>
          </a:prstGeom>
          <a:noFill/>
          <a:ln w="9525">
            <a:noFill/>
            <a:miter lim="800000"/>
            <a:headEnd/>
            <a:tailEnd/>
          </a:ln>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p:cNvSpPr>
            <a:spLocks noGrp="1" noChangeArrowheads="1"/>
          </p:cNvSpPr>
          <p:nvPr>
            <p:ph type="body" idx="1"/>
          </p:nvPr>
        </p:nvSpPr>
        <p:spPr bwMode="auto">
          <a:xfrm>
            <a:off x="688975" y="3243263"/>
            <a:ext cx="10515600" cy="213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498" r:id="rId6"/>
    <p:sldLayoutId id="2147484506" r:id="rId7"/>
    <p:sldLayoutId id="2147484507" r:id="rId8"/>
    <p:sldLayoutId id="2147484508" r:id="rId9"/>
    <p:sldLayoutId id="2147484509" r:id="rId10"/>
    <p:sldLayoutId id="2147484510" r:id="rId11"/>
    <p:sldLayoutId id="2147484511" r:id="rId12"/>
    <p:sldLayoutId id="2147484499" r:id="rId13"/>
    <p:sldLayoutId id="2147484500" r:id="rId14"/>
    <p:sldLayoutId id="2147484512" r:id="rId15"/>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6.xml"/><Relationship Id="rId3" Type="http://schemas.openxmlformats.org/officeDocument/2006/relationships/slide" Target="slide3.xml"/><Relationship Id="rId7" Type="http://schemas.openxmlformats.org/officeDocument/2006/relationships/image" Target="../media/image7.png"/><Relationship Id="rId12" Type="http://schemas.openxmlformats.org/officeDocument/2006/relationships/hyperlink" Target="http://www.efet.gr/index.php/el/consumers/ekdoseis" TargetMode="External"/><Relationship Id="rId2" Type="http://schemas.openxmlformats.org/officeDocument/2006/relationships/hyperlink" Target="https://www.nhs.uk/live-well/eat-well/10-ways-to-prevent-food-poisoning/" TargetMode="External"/><Relationship Id="rId16" Type="http://schemas.openxmlformats.org/officeDocument/2006/relationships/hyperlink" Target="https://forms.gle/CzHBcYj6frFMjKGS9" TargetMode="Externa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21.xml"/><Relationship Id="rId14" Type="http://schemas.openxmlformats.org/officeDocument/2006/relationships/hyperlink" Target="https://forms.gle/B2rTUmik4YBi6NjV8"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forms.gle/CzHBcYj6frFMjKGS9"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hyperlink" Target="https://forms.gle/B2rTUmik4YBi6NjV8" TargetMode="External"/><Relationship Id="rId5" Type="http://schemas.openxmlformats.org/officeDocument/2006/relationships/hyperlink" Target="https://www.youtube.com/watch?v=c4wbqWA2qI8" TargetMode="External"/><Relationship Id="rId10" Type="http://schemas.openxmlformats.org/officeDocument/2006/relationships/slide" Target="slide26.xml"/><Relationship Id="rId4" Type="http://schemas.openxmlformats.org/officeDocument/2006/relationships/image" Target="../media/image2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3.xml"/><Relationship Id="rId18" Type="http://schemas.openxmlformats.org/officeDocument/2006/relationships/hyperlink" Target="https://forms.gle/B2rTUmik4YBi6NjV8" TargetMode="External"/><Relationship Id="rId3" Type="http://schemas.openxmlformats.org/officeDocument/2006/relationships/hyperlink" Target="https://www.food.gov.uk/sites/default/files/media/document/prove-it.pdf" TargetMode="External"/><Relationship Id="rId7" Type="http://schemas.openxmlformats.org/officeDocument/2006/relationships/image" Target="../media/image30.png"/><Relationship Id="rId12" Type="http://schemas.openxmlformats.org/officeDocument/2006/relationships/image" Target="../media/image11.png"/><Relationship Id="rId17" Type="http://schemas.openxmlformats.org/officeDocument/2006/relationships/slide" Target="slide26.xml"/><Relationship Id="rId2" Type="http://schemas.openxmlformats.org/officeDocument/2006/relationships/hyperlink" Target="https://www.food.gov.uk/safety-hygiene/cooking-your-food" TargetMode="External"/><Relationship Id="rId16" Type="http://schemas.openxmlformats.org/officeDocument/2006/relationships/image" Target="../media/image26.png"/><Relationship Id="rId20" Type="http://schemas.openxmlformats.org/officeDocument/2006/relationships/hyperlink" Target="https://forms.gle/CzHBcYj6frFMjKGS9" TargetMode="Externa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slide" Target="slide21.xml"/><Relationship Id="rId5" Type="http://schemas.openxmlformats.org/officeDocument/2006/relationships/image" Target="../media/image5.png"/><Relationship Id="rId15" Type="http://schemas.openxmlformats.org/officeDocument/2006/relationships/hyperlink" Target="http://www.efet.gr/index.php/el/consumers/ekdoseis" TargetMode="External"/><Relationship Id="rId10" Type="http://schemas.openxmlformats.org/officeDocument/2006/relationships/image" Target="../media/image7.png"/><Relationship Id="rId1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4" Type="http://schemas.openxmlformats.org/officeDocument/2006/relationships/slide" Target="slide3.xml"/><Relationship Id="rId9" Type="http://schemas.openxmlformats.org/officeDocument/2006/relationships/image" Target="../media/image31.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https://forms.gle/B2rTUmik4YBi6NjV8" TargetMode="External"/><Relationship Id="rId3" Type="http://schemas.openxmlformats.org/officeDocument/2006/relationships/image" Target="../media/image5.png"/><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3.png"/><Relationship Id="rId10" Type="http://schemas.openxmlformats.org/officeDocument/2006/relationships/hyperlink" Target="https://forms.gle/CzHBcYj6frFMjKGS9" TargetMode="External"/><Relationship Id="rId4" Type="http://schemas.openxmlformats.org/officeDocument/2006/relationships/image" Target="../media/image32.png"/><Relationship Id="rId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1.png"/><Relationship Id="rId18"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3" Type="http://schemas.openxmlformats.org/officeDocument/2006/relationships/hyperlink" Target="https://www.food.gov.uk/sites/default/files/media/document/food-and-you-2014-uk-bulletin-2.pdf" TargetMode="External"/><Relationship Id="rId7" Type="http://schemas.openxmlformats.org/officeDocument/2006/relationships/image" Target="../media/image21.png"/><Relationship Id="rId12" Type="http://schemas.openxmlformats.org/officeDocument/2006/relationships/slide" Target="slide21.xml"/><Relationship Id="rId17" Type="http://schemas.openxmlformats.org/officeDocument/2006/relationships/hyperlink" Target="https://forms.gle/B2rTUmik4YBi6NjV8" TargetMode="External"/><Relationship Id="rId2" Type="http://schemas.openxmlformats.org/officeDocument/2006/relationships/hyperlink" Target="https://www.nhs.uk/live-well/eat-well/10-ways-to-prevent-food-poisoning/" TargetMode="External"/><Relationship Id="rId16"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slide" Target="slide19.xml"/><Relationship Id="rId5" Type="http://schemas.openxmlformats.org/officeDocument/2006/relationships/image" Target="../media/image5.png"/><Relationship Id="rId15" Type="http://schemas.openxmlformats.org/officeDocument/2006/relationships/hyperlink" Target="http://www.efet.gr/index.php/el/consumers/ekdoseis" TargetMode="External"/><Relationship Id="rId10" Type="http://schemas.openxmlformats.org/officeDocument/2006/relationships/image" Target="../media/image7.png"/><Relationship Id="rId19" Type="http://schemas.openxmlformats.org/officeDocument/2006/relationships/hyperlink" Target="https://forms.gle/CzHBcYj6frFMjKGS9" TargetMode="External"/><Relationship Id="rId4" Type="http://schemas.openxmlformats.org/officeDocument/2006/relationships/slide" Target="slide3.xml"/><Relationship Id="rId9" Type="http://schemas.openxmlformats.org/officeDocument/2006/relationships/image" Target="../media/image30.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3" Type="http://schemas.openxmlformats.org/officeDocument/2006/relationships/image" Target="../media/image5.png"/><Relationship Id="rId7" Type="http://schemas.openxmlformats.org/officeDocument/2006/relationships/hyperlink" Target="https://forms.gle/B2rTUmik4YBi6NjV8"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image" Target="../media/image7.png"/><Relationship Id="rId4" Type="http://schemas.openxmlformats.org/officeDocument/2006/relationships/image" Target="../media/image36.png"/><Relationship Id="rId9" Type="http://schemas.openxmlformats.org/officeDocument/2006/relationships/hyperlink" Target="https://forms.gle/CzHBcYj6frFMjKGS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orms.gle/B2rTUmik4YBi6NjV8" TargetMode="External"/><Relationship Id="rId3" Type="http://schemas.openxmlformats.org/officeDocument/2006/relationships/image" Target="../media/image5.png"/><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nhs.uk/live-well/eat-well/how-to-store-food-and-leftovers/" TargetMode="External"/><Relationship Id="rId10" Type="http://schemas.openxmlformats.org/officeDocument/2006/relationships/hyperlink" Target="https://forms.gle/CzHBcYj6frFMjKGS9" TargetMode="External"/><Relationship Id="rId4" Type="http://schemas.openxmlformats.org/officeDocument/2006/relationships/image" Target="../media/image37.png"/><Relationship Id="rId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hyperlink" Target="https://forms.gle/CzHBcYj6frFMjKGS9" TargetMode="External"/><Relationship Id="rId5" Type="http://schemas.openxmlformats.org/officeDocument/2006/relationships/image" Target="../media/image7.png"/><Relationship Id="rId10"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4" Type="http://schemas.openxmlformats.org/officeDocument/2006/relationships/image" Target="../media/image39.png"/><Relationship Id="rId9" Type="http://schemas.openxmlformats.org/officeDocument/2006/relationships/hyperlink" Target="https://forms.gle/B2rTUmik4YBi6NjV8" TargetMode="External"/></Relationships>
</file>

<file path=ppt/slides/_rels/slide1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7.png"/><Relationship Id="rId7" Type="http://schemas.openxmlformats.org/officeDocument/2006/relationships/hyperlink" Target="http://ebooks.edu.gr/ebooks/handle/8547/3936" TargetMode="Externa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hyperlink" Target="http://ebooks.edu.gr/ebooks/v/html/8547/2726/Biologia-G-Lykeiou-ThSp_html-apli/" TargetMode="External"/><Relationship Id="rId11" Type="http://schemas.openxmlformats.org/officeDocument/2006/relationships/hyperlink" Target="https://forms.gle/CzHBcYj6frFMjKGS9" TargetMode="External"/><Relationship Id="rId5" Type="http://schemas.openxmlformats.org/officeDocument/2006/relationships/image" Target="../media/image41.png"/><Relationship Id="rId10"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4" Type="http://schemas.openxmlformats.org/officeDocument/2006/relationships/slide" Target="slide3.xml"/><Relationship Id="rId9" Type="http://schemas.openxmlformats.org/officeDocument/2006/relationships/hyperlink" Target="https://forms.gle/B2rTUmik4YBi6NjV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forms.gle/CzHBcYj6frFMjKGS9" TargetMode="External"/><Relationship Id="rId3" Type="http://schemas.openxmlformats.org/officeDocument/2006/relationships/image" Target="../media/image7.png"/><Relationship Id="rId7"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forms.gle/B2rTUmik4YBi6NjV8" TargetMode="External"/><Relationship Id="rId5" Type="http://schemas.openxmlformats.org/officeDocument/2006/relationships/slide" Target="slide26.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s://forms.gle/B2rTUmik4YBi6NjV8" TargetMode="External"/><Relationship Id="rId7" Type="http://schemas.openxmlformats.org/officeDocument/2006/relationships/hyperlink" Target="https://forms.gle/CzHBcYj6frFMjKGS9" TargetMode="External"/><Relationship Id="rId2"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hyperlink" Target="http://www.efet.gr/index.php/el/consumers/ekdoseis" TargetMode="External"/><Relationship Id="rId12" Type="http://schemas.openxmlformats.org/officeDocument/2006/relationships/hyperlink" Target="https://forms.gle/CzHBcYj6frFMjKGS9"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youtube.com/watch?v=dU5HFbXRRko" TargetMode="External"/><Relationship Id="rId11"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5" Type="http://schemas.openxmlformats.org/officeDocument/2006/relationships/image" Target="../media/image24.png"/><Relationship Id="rId10" Type="http://schemas.openxmlformats.org/officeDocument/2006/relationships/hyperlink" Target="https://forms.gle/B2rTUmik4YBi6NjV8" TargetMode="External"/><Relationship Id="rId4" Type="http://schemas.openxmlformats.org/officeDocument/2006/relationships/slide" Target="slide3.xml"/><Relationship Id="rId9" Type="http://schemas.openxmlformats.org/officeDocument/2006/relationships/slide" Target="slide26.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2.png"/><Relationship Id="rId7"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hyperlink" Target="https://forms.gle/CzHBcYj6frFMjKGS9" TargetMode="External"/><Relationship Id="rId5" Type="http://schemas.openxmlformats.org/officeDocument/2006/relationships/image" Target="../media/image44.png"/><Relationship Id="rId10"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4" Type="http://schemas.openxmlformats.org/officeDocument/2006/relationships/image" Target="../media/image43.png"/><Relationship Id="rId9" Type="http://schemas.openxmlformats.org/officeDocument/2006/relationships/hyperlink" Target="https://forms.gle/B2rTUmik4YBi6NjV8"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forms.gle/CzHBcYj6frFMjKGS9" TargetMode="External"/><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hyperlink" Target="https://forms.gle/B2rTUmik4YBi6NjV8" TargetMode="External"/><Relationship Id="rId5" Type="http://schemas.openxmlformats.org/officeDocument/2006/relationships/image" Target="../media/image47.jpeg"/><Relationship Id="rId10" Type="http://schemas.openxmlformats.org/officeDocument/2006/relationships/slide" Target="slide26.xml"/><Relationship Id="rId4" Type="http://schemas.openxmlformats.org/officeDocument/2006/relationships/image" Target="../media/image46.png"/><Relationship Id="rId9"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hyperlink" Target="https://forms.gle/B2rTUmik4YBi6NjV8" TargetMode="External"/><Relationship Id="rId3" Type="http://schemas.openxmlformats.org/officeDocument/2006/relationships/image" Target="../media/image50.png"/><Relationship Id="rId7"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7.png"/><Relationship Id="rId10" Type="http://schemas.openxmlformats.org/officeDocument/2006/relationships/hyperlink" Target="https://forms.gle/CzHBcYj6frFMjKGS9" TargetMode="External"/><Relationship Id="rId4" Type="http://schemas.openxmlformats.org/officeDocument/2006/relationships/image" Target="../media/image51.png"/><Relationship Id="rId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hyperlink" Target="https://forms.gle/CzHBcYj6frFMjKGS9" TargetMode="External"/><Relationship Id="rId2" Type="http://schemas.openxmlformats.org/officeDocument/2006/relationships/hyperlink" Target="https://m.wikihow.com/Pasteurize-Eggs" TargetMode="Externa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5" Type="http://schemas.openxmlformats.org/officeDocument/2006/relationships/image" Target="../media/image53.png"/><Relationship Id="rId10" Type="http://schemas.openxmlformats.org/officeDocument/2006/relationships/hyperlink" Target="https://forms.gle/B2rTUmik4YBi6NjV8" TargetMode="External"/><Relationship Id="rId4" Type="http://schemas.openxmlformats.org/officeDocument/2006/relationships/image" Target="../media/image52.png"/><Relationship Id="rId9" Type="http://schemas.openxmlformats.org/officeDocument/2006/relationships/slide" Target="slide26.xml"/></Relationships>
</file>

<file path=ppt/slides/_rels/slide25.xml.rels><?xml version="1.0" encoding="UTF-8" standalone="yes"?>
<Relationships xmlns="http://schemas.openxmlformats.org/package/2006/relationships"><Relationship Id="rId8" Type="http://schemas.openxmlformats.org/officeDocument/2006/relationships/hyperlink" Target="https://forms.gle/B2rTUmik4YBi6NjV8" TargetMode="External"/><Relationship Id="rId3" Type="http://schemas.openxmlformats.org/officeDocument/2006/relationships/image" Target="../media/image5.png"/><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4.png"/><Relationship Id="rId10" Type="http://schemas.openxmlformats.org/officeDocument/2006/relationships/hyperlink" Target="https://forms.gle/CzHBcYj6frFMjKGS9" TargetMode="External"/><Relationship Id="rId4" Type="http://schemas.openxmlformats.org/officeDocument/2006/relationships/slide" Target="slide25.xml"/><Relationship Id="rId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hyperlink" Target="http://ebooks.edu.gr/ebooks/v/html/8547/2726/Biologia-G-Lykeiou-ThSp_html-apli/" TargetMode="External"/><Relationship Id="rId4" Type="http://schemas.openxmlformats.org/officeDocument/2006/relationships/hyperlink" Target="http://ebooks.edu.gr/ebooks/handle/8547/3936"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hyperlink" Target="https://forms.gle/B2rTUmik4YBi6NjV8" TargetMode="External"/><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slide" Target="slide14.xml"/><Relationship Id="rId17" Type="http://schemas.openxmlformats.org/officeDocument/2006/relationships/slide" Target="slide26.xml"/><Relationship Id="rId2" Type="http://schemas.openxmlformats.org/officeDocument/2006/relationships/image" Target="../media/image8.png"/><Relationship Id="rId16" Type="http://schemas.openxmlformats.org/officeDocument/2006/relationships/image" Target="../media/image7.png"/><Relationship Id="rId20" Type="http://schemas.openxmlformats.org/officeDocument/2006/relationships/hyperlink" Target="https://forms.gle/CzHBcYj6frFMjKGS9" TargetMode="External"/><Relationship Id="rId1" Type="http://schemas.openxmlformats.org/officeDocument/2006/relationships/slideLayout" Target="../slideLayouts/slideLayout15.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slide" Target="slide15.xml"/><Relationship Id="rId10" Type="http://schemas.openxmlformats.org/officeDocument/2006/relationships/slide" Target="slide11.xml"/><Relationship Id="rId1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4" Type="http://schemas.openxmlformats.org/officeDocument/2006/relationships/image" Target="../media/image9.png"/><Relationship Id="rId9" Type="http://schemas.openxmlformats.org/officeDocument/2006/relationships/slide" Target="slide10.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forms.gle/B2rTUmik4YBi6NjV8"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slide" Target="slide26.xml"/><Relationship Id="rId5" Type="http://schemas.openxmlformats.org/officeDocument/2006/relationships/slide" Target="slide16.xml"/><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slide" Target="slide21.xml"/><Relationship Id="rId14" Type="http://schemas.openxmlformats.org/officeDocument/2006/relationships/hyperlink" Target="https://forms.gle/CzHBcYj6frFMjKGS9"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3" Type="http://schemas.openxmlformats.org/officeDocument/2006/relationships/image" Target="../media/image5.png"/><Relationship Id="rId7" Type="http://schemas.openxmlformats.org/officeDocument/2006/relationships/slide" Target="slide19.xml"/><Relationship Id="rId12" Type="http://schemas.openxmlformats.org/officeDocument/2006/relationships/hyperlink" Target="https://forms.gle/B2rTUmik4YBi6NjV8"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slide" Target="slide26.xml"/><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slide" Target="slide21.xml"/><Relationship Id="rId14" Type="http://schemas.openxmlformats.org/officeDocument/2006/relationships/hyperlink" Target="https://forms.gle/CzHBcYj6frFMjKGS9"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forms.gle/CzHBcYj6frFMjKGS9"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hyperlink" Target="https://forms.gle/B2rTUmik4YBi6NjV8" TargetMode="External"/><Relationship Id="rId5" Type="http://schemas.openxmlformats.org/officeDocument/2006/relationships/image" Target="../media/image15.png"/><Relationship Id="rId10" Type="http://schemas.openxmlformats.org/officeDocument/2006/relationships/slide" Target="slide26.xml"/><Relationship Id="rId4" Type="http://schemas.openxmlformats.org/officeDocument/2006/relationships/image" Target="../media/image14.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3" Type="http://schemas.openxmlformats.org/officeDocument/2006/relationships/image" Target="../media/image5.png"/><Relationship Id="rId7" Type="http://schemas.openxmlformats.org/officeDocument/2006/relationships/slide" Target="slide19.xml"/><Relationship Id="rId12" Type="http://schemas.openxmlformats.org/officeDocument/2006/relationships/image" Target="../media/image19.png"/><Relationship Id="rId2" Type="http://schemas.openxmlformats.org/officeDocument/2006/relationships/slide" Target="slide3.xml"/><Relationship Id="rId16" Type="http://schemas.openxmlformats.org/officeDocument/2006/relationships/hyperlink" Target="https://forms.gle/CzHBcYj6frFMjKGS9" TargetMode="Externa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slide" Target="slide23.xml"/><Relationship Id="rId5" Type="http://schemas.openxmlformats.org/officeDocument/2006/relationships/image" Target="../media/image18.png"/><Relationship Id="rId15"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slide" Target="slide21.xml"/><Relationship Id="rId14" Type="http://schemas.openxmlformats.org/officeDocument/2006/relationships/hyperlink" Target="https://forms.gle/B2rTUmik4YBi6NjV8"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26.xml"/><Relationship Id="rId3" Type="http://schemas.openxmlformats.org/officeDocument/2006/relationships/image" Target="../media/image5.png"/><Relationship Id="rId7" Type="http://schemas.openxmlformats.org/officeDocument/2006/relationships/hyperlink" Target="https://www.food.gov.uk/safety-hygiene/chilling" TargetMode="External"/><Relationship Id="rId12" Type="http://schemas.openxmlformats.org/officeDocument/2006/relationships/slide" Target="slide16.xml"/><Relationship Id="rId2" Type="http://schemas.openxmlformats.org/officeDocument/2006/relationships/slide" Target="slide3.xml"/><Relationship Id="rId16" Type="http://schemas.openxmlformats.org/officeDocument/2006/relationships/hyperlink" Target="https://forms.gle/CzHBcYj6frFMjKGS9" TargetMode="External"/><Relationship Id="rId1" Type="http://schemas.openxmlformats.org/officeDocument/2006/relationships/slideLayout" Target="../slideLayouts/slideLayout3.xml"/><Relationship Id="rId6" Type="http://schemas.openxmlformats.org/officeDocument/2006/relationships/hyperlink" Target="https://www.nhs.uk/live-well/eat-well/how-to-store-food-and-leftovers/" TargetMode="External"/><Relationship Id="rId11" Type="http://schemas.openxmlformats.org/officeDocument/2006/relationships/image" Target="../media/image7.png"/><Relationship Id="rId5" Type="http://schemas.openxmlformats.org/officeDocument/2006/relationships/hyperlink" Target="https://efsa.onlinelibrary.wiley.com/doi/10.2903/sp.efsa.2018.EN-1448" TargetMode="External"/><Relationship Id="rId15"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hyperlink" Target="https://forms.gle/B2rTUmik4YBi6NjV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6.xml"/><Relationship Id="rId3" Type="http://schemas.openxmlformats.org/officeDocument/2006/relationships/slide" Target="slide3.xml"/><Relationship Id="rId7" Type="http://schemas.openxmlformats.org/officeDocument/2006/relationships/hyperlink" Target="https://www.youtube.com/watch?v=dU5HFbXRRko" TargetMode="External"/><Relationship Id="rId12" Type="http://schemas.openxmlformats.org/officeDocument/2006/relationships/image" Target="../media/image24.png"/><Relationship Id="rId2" Type="http://schemas.openxmlformats.org/officeDocument/2006/relationships/hyperlink" Target="https://www.nhs.uk/live-well/eat-well/how-to-prepare-and-cook-food-safely/" TargetMode="External"/><Relationship Id="rId16" Type="http://schemas.openxmlformats.org/officeDocument/2006/relationships/hyperlink" Target="https://forms.gle/CzHBcYj6frFMjKGS9" TargetMode="Externa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10" Type="http://schemas.openxmlformats.org/officeDocument/2006/relationships/slide" Target="slide21.xml"/><Relationship Id="rId4" Type="http://schemas.openxmlformats.org/officeDocument/2006/relationships/image" Target="../media/image5.png"/><Relationship Id="rId9" Type="http://schemas.openxmlformats.org/officeDocument/2006/relationships/slide" Target="slide19.xml"/><Relationship Id="rId14" Type="http://schemas.openxmlformats.org/officeDocument/2006/relationships/hyperlink" Target="https://forms.gle/B2rTUmik4YBi6NjV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524000" y="4140200"/>
            <a:ext cx="9144000" cy="1320800"/>
          </a:xfrm>
        </p:spPr>
        <p:txBody>
          <a:bodyPr rtlCol="0">
            <a:noAutofit/>
          </a:bodyPr>
          <a:lstStyle/>
          <a:p>
            <a:pPr defTabSz="914446" eaLnBrk="1" fontAlgn="auto" hangingPunct="1">
              <a:spcAft>
                <a:spcPts val="0"/>
              </a:spcAft>
              <a:buFont typeface="Arial" panose="020B0604020202020204" pitchFamily="34" charset="0"/>
              <a:buNone/>
              <a:defRPr/>
            </a:pPr>
            <a:r>
              <a:rPr lang="el-GR" altLang="fr-FR" sz="3200"/>
              <a:t>Μετάδοση Λοιμώξεων</a:t>
            </a:r>
            <a:endParaRPr lang="fr-FR" sz="3200" dirty="0"/>
          </a:p>
        </p:txBody>
      </p:sp>
      <p:pic>
        <p:nvPicPr>
          <p:cNvPr id="15364" name="Image 13"/>
          <p:cNvPicPr>
            <a:picLocks noChangeAspect="1" noChangeArrowheads="1"/>
          </p:cNvPicPr>
          <p:nvPr/>
        </p:nvPicPr>
        <p:blipFill>
          <a:blip r:embed="rId3" cstate="print"/>
          <a:srcRect/>
          <a:stretch>
            <a:fillRect/>
          </a:stretch>
        </p:blipFill>
        <p:spPr bwMode="auto">
          <a:xfrm>
            <a:off x="8353425" y="5338763"/>
            <a:ext cx="3622675" cy="1038225"/>
          </a:xfrm>
          <a:prstGeom prst="rect">
            <a:avLst/>
          </a:prstGeom>
          <a:noFill/>
          <a:ln w="9525">
            <a:noFill/>
            <a:miter lim="800000"/>
            <a:headEnd/>
            <a:tailEnd/>
          </a:ln>
        </p:spPr>
      </p:pic>
      <p:grpSp>
        <p:nvGrpSpPr>
          <p:cNvPr id="15365" name="Groupe 4"/>
          <p:cNvGrpSpPr>
            <a:grpSpLocks/>
          </p:cNvGrpSpPr>
          <p:nvPr/>
        </p:nvGrpSpPr>
        <p:grpSpPr bwMode="auto">
          <a:xfrm>
            <a:off x="-41275" y="6016625"/>
            <a:ext cx="12276138" cy="887413"/>
            <a:chOff x="-41565" y="6016088"/>
            <a:chExt cx="12276859" cy="888671"/>
          </a:xfrm>
        </p:grpSpPr>
        <p:sp>
          <p:nvSpPr>
            <p:cNvPr id="15367" name="ZoneTexte 5"/>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5368" name="ZoneTexte 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3" name="Rectangle 22"/>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4" name="Bouton d’action : vide 23">
              <a:hlinkClick r:id="" action="ppaction://hlinkshowjump?jump=endshow" highlightClick="1"/>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5371" name="ZoneTexte 24"/>
            <p:cNvSpPr txBox="1">
              <a:spLocks noChangeArrowheads="1"/>
            </p:cNvSpPr>
            <p:nvPr/>
          </p:nvSpPr>
          <p:spPr bwMode="auto">
            <a:xfrm>
              <a:off x="6019759" y="6155069"/>
              <a:ext cx="981963" cy="276999"/>
            </a:xfrm>
            <a:prstGeom prst="rect">
              <a:avLst/>
            </a:prstGeom>
            <a:noFill/>
            <a:ln w="9525">
              <a:noFill/>
              <a:miter lim="800000"/>
              <a:headEnd/>
              <a:tailEnd/>
            </a:ln>
          </p:spPr>
          <p:txBody>
            <a:bodyPr>
              <a:spAutoFit/>
            </a:bodyPr>
            <a:lstStyle/>
            <a:p>
              <a:pPr eaLnBrk="1" hangingPunct="1"/>
              <a:r>
                <a:rPr lang="el-GR" altLang="fr-FR" sz="1200">
                  <a:solidFill>
                    <a:schemeClr val="bg1"/>
                  </a:solidFill>
                </a:rPr>
                <a:t>Κλείσιμο</a:t>
              </a:r>
              <a:endParaRPr lang="fr-FR" altLang="fr-FR" sz="1200">
                <a:solidFill>
                  <a:schemeClr val="bg1"/>
                </a:solidFill>
              </a:endParaRPr>
            </a:p>
          </p:txBody>
        </p:sp>
        <p:sp>
          <p:nvSpPr>
            <p:cNvPr id="27" name="Bouton d’action : vide 26">
              <a:hlinkClick r:id="" action="ppaction://hlinkshowjump?jump=nextslide" highlightClick="1"/>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15373" name="Image 28"/>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15366" name="ZoneTexte 22"/>
          <p:cNvSpPr txBox="1">
            <a:spLocks noChangeArrowheads="1"/>
          </p:cNvSpPr>
          <p:nvPr/>
        </p:nvSpPr>
        <p:spPr bwMode="auto">
          <a:xfrm>
            <a:off x="9794875" y="6107113"/>
            <a:ext cx="1711325" cy="276225"/>
          </a:xfrm>
          <a:prstGeom prst="rect">
            <a:avLst/>
          </a:prstGeom>
          <a:noFill/>
          <a:ln w="9525">
            <a:noFill/>
            <a:miter lim="800000"/>
            <a:headEnd/>
            <a:tailEnd/>
          </a:ln>
        </p:spPr>
        <p:txBody>
          <a:bodyPr>
            <a:spAutoFit/>
          </a:bodyPr>
          <a:lstStyle/>
          <a:p>
            <a:pPr algn="r" eaLnBrk="1" hangingPunct="1"/>
            <a:r>
              <a:rPr lang="el-GR" altLang="fr-FR" sz="1200">
                <a:solidFill>
                  <a:srgbClr val="FFFFFF"/>
                </a:solidFill>
              </a:rPr>
              <a:t>Επόμενο</a:t>
            </a:r>
            <a:endParaRPr lang="fr-FR" altLang="fr-FR" sz="1200">
              <a:solidFill>
                <a:srgbClr val="FFFFFF"/>
              </a:solidFill>
            </a:endParaRPr>
          </a:p>
        </p:txBody>
      </p:sp>
      <p:grpSp>
        <p:nvGrpSpPr>
          <p:cNvPr id="15" name="14 - Ομάδα" descr="Σημαία Ευρωπαικής Ένωσης"/>
          <p:cNvGrpSpPr/>
          <p:nvPr/>
        </p:nvGrpSpPr>
        <p:grpSpPr>
          <a:xfrm>
            <a:off x="8280402" y="135467"/>
            <a:ext cx="3800475" cy="996976"/>
            <a:chOff x="8818961" y="39688"/>
            <a:chExt cx="3261914" cy="1081298"/>
          </a:xfrm>
        </p:grpSpPr>
        <p:pic>
          <p:nvPicPr>
            <p:cNvPr id="15363" name="Image 12" descr="Σημαία Ευρωπαικής ΄Ενωσης"/>
            <p:cNvPicPr>
              <a:picLocks noChangeAspect="1" noChangeArrowheads="1"/>
            </p:cNvPicPr>
            <p:nvPr/>
          </p:nvPicPr>
          <p:blipFill>
            <a:blip r:embed="rId5" cstate="print"/>
            <a:srcRect/>
            <a:stretch>
              <a:fillRect/>
            </a:stretch>
          </p:blipFill>
          <p:spPr bwMode="auto">
            <a:xfrm>
              <a:off x="8821738" y="39688"/>
              <a:ext cx="3259137" cy="833437"/>
            </a:xfrm>
            <a:prstGeom prst="rect">
              <a:avLst/>
            </a:prstGeom>
            <a:noFill/>
            <a:ln w="9525">
              <a:noFill/>
              <a:miter lim="800000"/>
              <a:headEnd/>
              <a:tailEnd/>
            </a:ln>
          </p:spPr>
        </p:pic>
        <p:sp>
          <p:nvSpPr>
            <p:cNvPr id="14" name="13 - TextBox"/>
            <p:cNvSpPr txBox="1"/>
            <p:nvPr/>
          </p:nvSpPr>
          <p:spPr>
            <a:xfrm>
              <a:off x="8818961" y="105323"/>
              <a:ext cx="2207170" cy="1015663"/>
            </a:xfrm>
            <a:prstGeom prst="rect">
              <a:avLst/>
            </a:prstGeom>
            <a:solidFill>
              <a:schemeClr val="bg1"/>
            </a:solidFill>
          </p:spPr>
          <p:txBody>
            <a:bodyPr wrap="square" rtlCol="0">
              <a:spAutoFit/>
            </a:bodyPr>
            <a:lstStyle/>
            <a:p>
              <a:r>
                <a:rPr lang="el-GR" sz="1200" dirty="0">
                  <a:solidFill>
                    <a:srgbClr val="0070C0"/>
                  </a:solidFill>
                </a:rPr>
                <a:t>Το έργο επιχορηγείται από το πρόγραμμα έρευνας και καινοτομίας της Ευρωπαϊκής Ένωσης </a:t>
              </a:r>
              <a:r>
                <a:rPr lang="en-US" sz="1200" dirty="0">
                  <a:solidFill>
                    <a:srgbClr val="0070C0"/>
                  </a:solidFill>
                </a:rPr>
                <a:t>Horizon</a:t>
              </a:r>
              <a:r>
                <a:rPr lang="el-GR" sz="1200" dirty="0">
                  <a:solidFill>
                    <a:srgbClr val="0070C0"/>
                  </a:solidFill>
                </a:rPr>
                <a:t> 2020 με την σύμβαση </a:t>
              </a:r>
              <a:r>
                <a:rPr lang="en-GB" sz="1200" dirty="0">
                  <a:solidFill>
                    <a:srgbClr val="0070C0"/>
                  </a:solidFill>
                </a:rPr>
                <a:t>N° </a:t>
              </a:r>
              <a:r>
                <a:rPr lang="el-GR" sz="1200" dirty="0">
                  <a:solidFill>
                    <a:srgbClr val="0070C0"/>
                  </a:solidFill>
                </a:rPr>
                <a:t> 727580</a:t>
              </a:r>
            </a:p>
          </p:txBody>
        </p:sp>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9115425" cy="784225"/>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Ατομική Υγιεινή</a:t>
            </a:r>
          </a:p>
        </p:txBody>
      </p:sp>
      <p:sp>
        <p:nvSpPr>
          <p:cNvPr id="23555" name="ZoneTexte 13"/>
          <p:cNvSpPr txBox="1">
            <a:spLocks noChangeArrowheads="1"/>
          </p:cNvSpPr>
          <p:nvPr/>
        </p:nvSpPr>
        <p:spPr bwMode="auto">
          <a:xfrm>
            <a:off x="3172044" y="1187012"/>
            <a:ext cx="8828088" cy="5942652"/>
          </a:xfrm>
          <a:prstGeom prst="rect">
            <a:avLst/>
          </a:prstGeom>
          <a:noFill/>
          <a:ln>
            <a:noFill/>
          </a:ln>
        </p:spPr>
        <p:txBody>
          <a:bodyPr wrap="square">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a:spcBef>
                <a:spcPts val="1000"/>
              </a:spcBef>
              <a:buClr>
                <a:schemeClr val="accent1"/>
              </a:buClr>
              <a:buFont typeface="Wingdings" panose="05000000000000000000" pitchFamily="2" charset="2"/>
              <a:buChar char="ü"/>
              <a:defRPr/>
            </a:pPr>
            <a:r>
              <a:rPr lang="el-GR" altLang="fr-FR" sz="1400" dirty="0">
                <a:solidFill>
                  <a:srgbClr val="B92233"/>
                </a:solidFill>
              </a:rPr>
              <a:t>Πλύσιμο των χεριών </a:t>
            </a:r>
            <a:r>
              <a:rPr lang="el-GR" altLang="fr-FR" sz="1400" dirty="0">
                <a:solidFill>
                  <a:srgbClr val="00707C"/>
                </a:solidFill>
              </a:rPr>
              <a:t>πριν και κατά την διάρκεια της προετοιμασίας των τροφίμων (μετά τον χειρισμό ωμού κρέατος/πουλερικών, πριν την προετοιμασία λαχανικών). Πλύνε τα χέρια σου πριν φας</a:t>
            </a:r>
            <a:r>
              <a:rPr lang="en-US" altLang="fr-FR" sz="1400" dirty="0">
                <a:solidFill>
                  <a:srgbClr val="00707C"/>
                </a:solidFill>
              </a:rPr>
              <a:t>. </a:t>
            </a:r>
          </a:p>
          <a:p>
            <a:pPr lvl="2" indent="0">
              <a:spcBef>
                <a:spcPts val="300"/>
              </a:spcBef>
              <a:defRPr/>
            </a:pPr>
            <a:r>
              <a:rPr lang="fr-FR" altLang="fr-FR" sz="1200" dirty="0">
                <a:solidFill>
                  <a:srgbClr val="00707C"/>
                </a:solidFill>
              </a:rPr>
              <a:t> </a:t>
            </a:r>
            <a:r>
              <a:rPr lang="el-GR" altLang="fr-FR" sz="1200" dirty="0">
                <a:solidFill>
                  <a:srgbClr val="00707C"/>
                </a:solidFill>
              </a:rPr>
              <a:t>Τα  ωμά τρόφιμα μπορεί να περιέχουν  παθογόνα που μπορούν να μεταφερθούν στα χέρια κατά την </a:t>
            </a:r>
            <a:endParaRPr lang="fr-FR" altLang="fr-FR" sz="1200" dirty="0">
              <a:solidFill>
                <a:srgbClr val="00707C"/>
              </a:solidFill>
            </a:endParaRPr>
          </a:p>
          <a:p>
            <a:pPr lvl="2" indent="0">
              <a:spcBef>
                <a:spcPts val="300"/>
              </a:spcBef>
              <a:defRPr/>
            </a:pPr>
            <a:r>
              <a:rPr lang="fr-FR" altLang="fr-FR" sz="1200" dirty="0">
                <a:solidFill>
                  <a:srgbClr val="00707C"/>
                </a:solidFill>
              </a:rPr>
              <a:t> </a:t>
            </a:r>
            <a:r>
              <a:rPr lang="el-GR" altLang="fr-FR" sz="1200" dirty="0">
                <a:solidFill>
                  <a:srgbClr val="00707C"/>
                </a:solidFill>
              </a:rPr>
              <a:t>διάρκεια της προετοιμασίας του φαγητού.  Άλλες ενέργειες μπορούν επίσης να μολύνουν τα χέρια </a:t>
            </a:r>
            <a:endParaRPr lang="fr-FR" altLang="fr-FR" sz="1200" dirty="0">
              <a:solidFill>
                <a:srgbClr val="00707C"/>
              </a:solidFill>
            </a:endParaRPr>
          </a:p>
          <a:p>
            <a:pPr lvl="2" indent="0">
              <a:spcBef>
                <a:spcPts val="300"/>
              </a:spcBef>
              <a:defRPr/>
            </a:pPr>
            <a:r>
              <a:rPr lang="fr-FR" altLang="fr-FR" sz="1200" dirty="0">
                <a:solidFill>
                  <a:srgbClr val="00707C"/>
                </a:solidFill>
              </a:rPr>
              <a:t> </a:t>
            </a:r>
            <a:r>
              <a:rPr lang="el-GR" altLang="fr-FR" sz="1200" dirty="0">
                <a:solidFill>
                  <a:srgbClr val="00707C"/>
                </a:solidFill>
              </a:rPr>
              <a:t>(άγγιγμα του κάδου απορριμμάτων,  πόμολων, κατοικίδιων, κ.α.)</a:t>
            </a:r>
            <a:r>
              <a:rPr lang="en-US" altLang="fr-FR" sz="1200" dirty="0">
                <a:solidFill>
                  <a:srgbClr val="00707C"/>
                </a:solidFill>
              </a:rPr>
              <a:t>. </a:t>
            </a:r>
          </a:p>
          <a:p>
            <a:pPr lvl="2" indent="0">
              <a:spcBef>
                <a:spcPts val="300"/>
              </a:spcBef>
              <a:defRPr/>
            </a:pPr>
            <a:r>
              <a:rPr lang="fr-FR" altLang="fr-FR" sz="1200" dirty="0">
                <a:solidFill>
                  <a:schemeClr val="bg1"/>
                </a:solidFill>
              </a:rPr>
              <a:t> </a:t>
            </a:r>
            <a:r>
              <a:rPr lang="el-GR" altLang="fr-FR" sz="1200" dirty="0">
                <a:solidFill>
                  <a:srgbClr val="B92233"/>
                </a:solidFill>
              </a:rPr>
              <a:t>Αν μολυνθούν, τα χέρια μπορεί να μεταδώσουν παθογόνα </a:t>
            </a:r>
            <a:r>
              <a:rPr lang="el-GR" altLang="fr-FR" sz="1200" dirty="0">
                <a:solidFill>
                  <a:srgbClr val="00707C"/>
                </a:solidFill>
              </a:rPr>
              <a:t>βακτήρια σε μαγειρεμένα τρόφιμα ή κατευθείαν στο στόμα καθώς σερβίρουμε ή τρώμε.</a:t>
            </a:r>
            <a:endParaRPr lang="en-US" altLang="fr-FR" sz="1200" dirty="0">
              <a:solidFill>
                <a:srgbClr val="00707C"/>
              </a:solidFill>
            </a:endParaRPr>
          </a:p>
          <a:p>
            <a:pPr lvl="2" indent="0">
              <a:spcBef>
                <a:spcPts val="300"/>
              </a:spcBef>
              <a:defRPr/>
            </a:pPr>
            <a:endParaRPr lang="en-US" altLang="fr-FR" sz="1400" dirty="0">
              <a:solidFill>
                <a:srgbClr val="00707C"/>
              </a:solidFill>
            </a:endParaRPr>
          </a:p>
          <a:p>
            <a:pPr lvl="2" indent="0">
              <a:spcBef>
                <a:spcPts val="1000"/>
              </a:spcBef>
              <a:defRPr/>
            </a:pPr>
            <a:endParaRPr lang="en-US" altLang="fr-FR" sz="1400" dirty="0">
              <a:solidFill>
                <a:srgbClr val="00707C"/>
              </a:solidFill>
            </a:endParaRPr>
          </a:p>
          <a:p>
            <a:pPr lvl="2" indent="0">
              <a:spcBef>
                <a:spcPts val="1000"/>
              </a:spcBef>
              <a:defRPr/>
            </a:pPr>
            <a:endParaRPr lang="en-US" altLang="fr-FR" sz="1400" dirty="0">
              <a:solidFill>
                <a:srgbClr val="00707C"/>
              </a:solidFill>
            </a:endParaRPr>
          </a:p>
          <a:p>
            <a:pPr lvl="1">
              <a:spcBef>
                <a:spcPts val="1000"/>
              </a:spcBef>
              <a:buFont typeface="Wingdings" panose="05000000000000000000" pitchFamily="2" charset="2"/>
              <a:buChar char="ü"/>
              <a:defRPr/>
            </a:pPr>
            <a:r>
              <a:rPr lang="el-GR" altLang="fr-FR" sz="1400" dirty="0">
                <a:solidFill>
                  <a:srgbClr val="00707C"/>
                </a:solidFill>
              </a:rPr>
              <a:t>Χρησιμοποίησε </a:t>
            </a:r>
            <a:r>
              <a:rPr lang="el-GR" altLang="fr-FR" sz="1400" dirty="0">
                <a:solidFill>
                  <a:srgbClr val="B92233"/>
                </a:solidFill>
              </a:rPr>
              <a:t>καθαρές, στεγνές πετσέτες </a:t>
            </a:r>
            <a:r>
              <a:rPr lang="el-GR" altLang="fr-FR" sz="1400" dirty="0">
                <a:solidFill>
                  <a:schemeClr val="bg1"/>
                </a:solidFill>
              </a:rPr>
              <a:t> </a:t>
            </a:r>
            <a:r>
              <a:rPr lang="el-GR" altLang="fr-FR" sz="1400" dirty="0">
                <a:solidFill>
                  <a:srgbClr val="00707C"/>
                </a:solidFill>
              </a:rPr>
              <a:t>ή χαρτί</a:t>
            </a:r>
            <a:r>
              <a:rPr lang="en-US" altLang="fr-FR" sz="1400" dirty="0">
                <a:solidFill>
                  <a:srgbClr val="00707C"/>
                </a:solidFill>
              </a:rPr>
              <a:t>.</a:t>
            </a:r>
          </a:p>
          <a:p>
            <a:pPr marL="228600" lvl="1" indent="0">
              <a:spcBef>
                <a:spcPts val="1000"/>
              </a:spcBef>
              <a:defRPr/>
            </a:pPr>
            <a:endParaRPr lang="el-GR" sz="1400" b="1" u="sng" dirty="0">
              <a:solidFill>
                <a:srgbClr val="00707C"/>
              </a:solidFill>
            </a:endParaRPr>
          </a:p>
          <a:p>
            <a:pPr marL="228600" lvl="1" indent="0">
              <a:spcBef>
                <a:spcPts val="1000"/>
              </a:spcBef>
              <a:defRPr/>
            </a:pPr>
            <a:r>
              <a:rPr lang="el-GR" sz="1400" b="1" u="sng" dirty="0">
                <a:solidFill>
                  <a:srgbClr val="00707C"/>
                </a:solidFill>
              </a:rPr>
              <a:t>Περισσότερες πληροφορίες </a:t>
            </a:r>
            <a:r>
              <a:rPr lang="en-US" sz="1400" b="1" u="sng" dirty="0">
                <a:solidFill>
                  <a:srgbClr val="00707C"/>
                </a:solidFill>
              </a:rPr>
              <a:t>:</a:t>
            </a:r>
          </a:p>
          <a:p>
            <a:pPr marL="228600" lvl="1" indent="0">
              <a:spcBef>
                <a:spcPts val="0"/>
              </a:spcBef>
              <a:defRPr/>
            </a:pPr>
            <a:endParaRPr lang="en-US" altLang="fr-FR" sz="1400" dirty="0">
              <a:solidFill>
                <a:srgbClr val="00707C"/>
              </a:solidFill>
            </a:endParaRPr>
          </a:p>
          <a:p>
            <a:pPr lvl="1">
              <a:spcBef>
                <a:spcPts val="0"/>
              </a:spcBef>
              <a:defRPr/>
            </a:pPr>
            <a:r>
              <a:rPr lang="en-US" altLang="fr-FR" sz="1400" dirty="0">
                <a:solidFill>
                  <a:srgbClr val="00707C"/>
                </a:solidFill>
              </a:rPr>
              <a:t>				</a:t>
            </a:r>
            <a:r>
              <a:rPr lang="en-US" altLang="fr-FR" sz="1200" dirty="0">
                <a:solidFill>
                  <a:srgbClr val="00707C"/>
                </a:solidFill>
                <a:hlinkClick r:id="rId2" tooltip="click here to open the link"/>
              </a:rPr>
              <a:t>10 ways to prevent food poisoning</a:t>
            </a:r>
            <a:endParaRPr lang="el-GR" altLang="fr-FR" sz="1200" dirty="0">
              <a:solidFill>
                <a:srgbClr val="00707C"/>
              </a:solidFill>
            </a:endParaRPr>
          </a:p>
          <a:p>
            <a:pPr lvl="1">
              <a:spcBef>
                <a:spcPts val="0"/>
              </a:spcBef>
              <a:defRPr/>
            </a:pPr>
            <a:endParaRPr lang="el-GR" altLang="fr-FR" sz="1200" dirty="0">
              <a:solidFill>
                <a:srgbClr val="00707C"/>
              </a:solidFill>
            </a:endParaRPr>
          </a:p>
          <a:p>
            <a:pPr lvl="1">
              <a:spcBef>
                <a:spcPts val="0"/>
              </a:spcBef>
              <a:defRPr/>
            </a:pPr>
            <a:endParaRPr lang="el-GR" altLang="fr-FR" sz="1200" dirty="0">
              <a:solidFill>
                <a:srgbClr val="00707C"/>
              </a:solidFill>
            </a:endParaRPr>
          </a:p>
          <a:p>
            <a:pPr lvl="1">
              <a:spcBef>
                <a:spcPts val="0"/>
              </a:spcBef>
              <a:defRPr/>
            </a:pPr>
            <a:endParaRPr lang="el-GR" altLang="fr-FR" sz="1200" dirty="0">
              <a:solidFill>
                <a:srgbClr val="00707C"/>
              </a:solidFill>
            </a:endParaRPr>
          </a:p>
          <a:p>
            <a:pPr lvl="1">
              <a:spcBef>
                <a:spcPts val="0"/>
              </a:spcBef>
              <a:defRPr/>
            </a:pPr>
            <a:endParaRPr lang="el-GR" altLang="fr-FR" sz="1200" dirty="0">
              <a:solidFill>
                <a:srgbClr val="00707C"/>
              </a:solidFill>
            </a:endParaRPr>
          </a:p>
          <a:p>
            <a:pPr lvl="1">
              <a:spcBef>
                <a:spcPts val="0"/>
              </a:spcBef>
              <a:defRPr/>
            </a:pPr>
            <a:endParaRPr lang="en-US" altLang="fr-FR" sz="1200" dirty="0">
              <a:solidFill>
                <a:srgbClr val="00707C"/>
              </a:solidFill>
            </a:endParaRPr>
          </a:p>
          <a:p>
            <a:pPr lvl="1">
              <a:spcBef>
                <a:spcPts val="0"/>
              </a:spcBef>
              <a:defRPr/>
            </a:pPr>
            <a:endParaRPr lang="en-US" altLang="fr-FR" sz="1400" dirty="0">
              <a:solidFill>
                <a:srgbClr val="00707C"/>
              </a:solidFill>
            </a:endParaRPr>
          </a:p>
          <a:p>
            <a:pPr lvl="1" eaLnBrk="1" hangingPunct="1">
              <a:lnSpc>
                <a:spcPct val="150000"/>
              </a:lnSpc>
              <a:spcBef>
                <a:spcPts val="300"/>
              </a:spcBef>
              <a:defRPr/>
            </a:pPr>
            <a:endParaRPr lang="en-GB" altLang="fr-FR" sz="1400" dirty="0">
              <a:solidFill>
                <a:srgbClr val="00707C"/>
              </a:solidFill>
            </a:endParaRPr>
          </a:p>
          <a:p>
            <a:pPr lvl="1" eaLnBrk="1" hangingPunct="1">
              <a:defRPr/>
            </a:pPr>
            <a:endParaRPr lang="en-GB" altLang="fr-FR" sz="1400" dirty="0"/>
          </a:p>
        </p:txBody>
      </p:sp>
      <p:grpSp>
        <p:nvGrpSpPr>
          <p:cNvPr id="25604" name="Groupe 17"/>
          <p:cNvGrpSpPr>
            <a:grpSpLocks/>
          </p:cNvGrpSpPr>
          <p:nvPr/>
        </p:nvGrpSpPr>
        <p:grpSpPr bwMode="auto">
          <a:xfrm>
            <a:off x="-41275" y="6016625"/>
            <a:ext cx="12276138" cy="887413"/>
            <a:chOff x="-41565" y="6016088"/>
            <a:chExt cx="12276859" cy="888671"/>
          </a:xfrm>
        </p:grpSpPr>
        <p:sp>
          <p:nvSpPr>
            <p:cNvPr id="25614"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5615"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3"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5618"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5607" name="Image 3" descr="Ατομική Υγιεινή"/>
          <p:cNvPicPr>
            <a:picLocks noChangeAspect="1"/>
          </p:cNvPicPr>
          <p:nvPr/>
        </p:nvPicPr>
        <p:blipFill>
          <a:blip r:embed="rId5" cstate="print"/>
          <a:srcRect/>
          <a:stretch>
            <a:fillRect/>
          </a:stretch>
        </p:blipFill>
        <p:spPr bwMode="auto">
          <a:xfrm>
            <a:off x="10791825" y="246063"/>
            <a:ext cx="1014413" cy="828675"/>
          </a:xfrm>
          <a:prstGeom prst="rect">
            <a:avLst/>
          </a:prstGeom>
          <a:noFill/>
          <a:ln w="9525">
            <a:noFill/>
            <a:miter lim="800000"/>
            <a:headEnd/>
            <a:tailEnd/>
          </a:ln>
        </p:spPr>
      </p:pic>
      <p:pic>
        <p:nvPicPr>
          <p:cNvPr id="25608" name="Image 18"/>
          <p:cNvPicPr>
            <a:picLocks noChangeAspect="1" noChangeArrowheads="1"/>
          </p:cNvPicPr>
          <p:nvPr/>
        </p:nvPicPr>
        <p:blipFill>
          <a:blip r:embed="rId6" cstate="print"/>
          <a:srcRect/>
          <a:stretch>
            <a:fillRect/>
          </a:stretch>
        </p:blipFill>
        <p:spPr bwMode="auto">
          <a:xfrm>
            <a:off x="3494526" y="4819212"/>
            <a:ext cx="785812" cy="307975"/>
          </a:xfrm>
          <a:prstGeom prst="rect">
            <a:avLst/>
          </a:prstGeom>
          <a:noFill/>
          <a:ln w="9525">
            <a:noFill/>
            <a:miter lim="800000"/>
            <a:headEnd/>
            <a:tailEnd/>
          </a:ln>
        </p:spPr>
      </p:pic>
      <p:pic>
        <p:nvPicPr>
          <p:cNvPr id="25609" name="Image 1" descr="Λογότυπο SafeConsume και τίτλος &quot;Μετάδοση Λοιμώξεων&quot;"/>
          <p:cNvPicPr>
            <a:picLocks noChangeAspect="1" noChangeArrowheads="1"/>
          </p:cNvPicPr>
          <p:nvPr/>
        </p:nvPicPr>
        <p:blipFill>
          <a:blip r:embed="rId7"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8" action="ppaction://hlinksldjump" highlightClick="1"/>
          </p:cNvPr>
          <p:cNvSpPr/>
          <p:nvPr/>
        </p:nvSpPr>
        <p:spPr>
          <a:xfrm>
            <a:off x="9845749" y="2558275"/>
            <a:ext cx="1938338" cy="366712"/>
          </a:xfrm>
          <a:prstGeom prst="actionButtonBlan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Περισσότερες πληροφορίες για την επιμόλυνση</a:t>
            </a:r>
            <a:endParaRPr lang="fr-FR" dirty="0"/>
          </a:p>
        </p:txBody>
      </p:sp>
      <p:pic>
        <p:nvPicPr>
          <p:cNvPr id="25611" name="Image 5" descr="Μπριζόλα από κρέας">
            <a:hlinkClick r:id="rId9" action="ppaction://hlinksldjump"/>
          </p:cNvPr>
          <p:cNvPicPr>
            <a:picLocks noChangeAspect="1" noChangeArrowheads="1"/>
          </p:cNvPicPr>
          <p:nvPr/>
        </p:nvPicPr>
        <p:blipFill>
          <a:blip r:embed="rId10" cstate="print"/>
          <a:srcRect/>
          <a:stretch>
            <a:fillRect/>
          </a:stretch>
        </p:blipFill>
        <p:spPr bwMode="auto">
          <a:xfrm>
            <a:off x="8245217" y="3168762"/>
            <a:ext cx="1181100" cy="914400"/>
          </a:xfrm>
          <a:prstGeom prst="rect">
            <a:avLst/>
          </a:prstGeom>
          <a:noFill/>
          <a:ln w="9525">
            <a:noFill/>
            <a:miter lim="800000"/>
            <a:headEnd/>
            <a:tailEnd/>
          </a:ln>
        </p:spPr>
      </p:pic>
      <p:sp>
        <p:nvSpPr>
          <p:cNvPr id="25612"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grpSp>
        <p:nvGrpSpPr>
          <p:cNvPr id="24" name="23 - Ομάδα"/>
          <p:cNvGrpSpPr/>
          <p:nvPr/>
        </p:nvGrpSpPr>
        <p:grpSpPr>
          <a:xfrm>
            <a:off x="3675833" y="5357540"/>
            <a:ext cx="5035450" cy="408914"/>
            <a:chOff x="3675833" y="5357540"/>
            <a:chExt cx="5035450" cy="408914"/>
          </a:xfrm>
        </p:grpSpPr>
        <p:pic>
          <p:nvPicPr>
            <p:cNvPr id="20" name="19 - Εικόνα" descr="EFET footer-logo.png"/>
            <p:cNvPicPr>
              <a:picLocks noChangeAspect="1"/>
            </p:cNvPicPr>
            <p:nvPr/>
          </p:nvPicPr>
          <p:blipFill>
            <a:blip r:embed="rId11" cstate="print"/>
            <a:stretch>
              <a:fillRect/>
            </a:stretch>
          </p:blipFill>
          <p:spPr>
            <a:xfrm>
              <a:off x="3675833" y="5357540"/>
              <a:ext cx="1274539" cy="408914"/>
            </a:xfrm>
            <a:prstGeom prst="rect">
              <a:avLst/>
            </a:prstGeom>
          </p:spPr>
        </p:pic>
        <p:sp>
          <p:nvSpPr>
            <p:cNvPr id="23" name="22 - Ορθογώνιο"/>
            <p:cNvSpPr/>
            <p:nvPr/>
          </p:nvSpPr>
          <p:spPr>
            <a:xfrm>
              <a:off x="4552772" y="5387313"/>
              <a:ext cx="4158511" cy="276999"/>
            </a:xfrm>
            <a:prstGeom prst="rect">
              <a:avLst/>
            </a:prstGeom>
          </p:spPr>
          <p:txBody>
            <a:bodyPr wrap="none">
              <a:spAutoFit/>
            </a:bodyPr>
            <a:lstStyle/>
            <a:p>
              <a:pPr lvl="1">
                <a:spcBef>
                  <a:spcPts val="0"/>
                </a:spcBef>
                <a:defRPr/>
              </a:pPr>
              <a:r>
                <a:rPr lang="en-US" sz="1200" dirty="0">
                  <a:hlinkClick r:id="rId12"/>
                </a:rPr>
                <a:t>http://www.efet.gr/index.php/el/consumers/ekdoseis</a:t>
              </a:r>
              <a:endParaRPr lang="el-GR" altLang="fr-FR" sz="1200" dirty="0">
                <a:solidFill>
                  <a:srgbClr val="00707C"/>
                </a:solidFill>
              </a:endParaRPr>
            </a:p>
          </p:txBody>
        </p:sp>
      </p:grpSp>
      <p:sp>
        <p:nvSpPr>
          <p:cNvPr id="25" name="ZoneTexte 24">
            <a:extLst>
              <a:ext uri="{FF2B5EF4-FFF2-40B4-BE49-F238E27FC236}">
                <a16:creationId xmlns="" xmlns:a16="http://schemas.microsoft.com/office/drawing/2014/main" id="{C6BC2E9C-EEC5-4424-994F-5C4AFCA0AA03}"/>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3"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4"/>
              </a:rPr>
              <a:t>Έλεγξε τις γνώσεις σ</a:t>
            </a:r>
            <a:r>
              <a:rPr lang="fr-FR" sz="1400">
                <a:solidFill>
                  <a:schemeClr val="accent1"/>
                </a:solidFill>
                <a:latin typeface="+mn-lt"/>
                <a:hlinkClick r:id="rId14"/>
              </a:rPr>
              <a:t>o</a:t>
            </a:r>
            <a:r>
              <a:rPr lang="el-GR" sz="1400">
                <a:solidFill>
                  <a:schemeClr val="accent1"/>
                </a:solidFill>
                <a:latin typeface="+mn-lt"/>
                <a:hlinkClick r:id="rId14"/>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5"/>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6" name="Bouton d’action : vide 25">
            <a:hlinkClick r:id="rId16" highlightClick="1"/>
            <a:extLst>
              <a:ext uri="{FF2B5EF4-FFF2-40B4-BE49-F238E27FC236}">
                <a16:creationId xmlns="" xmlns:a16="http://schemas.microsoft.com/office/drawing/2014/main" id="{B3EE146B-E53D-41A8-8435-B720D6228FAE}"/>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130175"/>
            <a:ext cx="9110663" cy="1477963"/>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Πλύσιμο/</a:t>
            </a:r>
            <a:endParaRPr lang="fr-FR" altLang="fr-FR" sz="4501" b="1">
              <a:solidFill>
                <a:srgbClr val="00707C"/>
              </a:solidFill>
              <a:latin typeface="+mj-lt"/>
              <a:ea typeface="+mj-ea"/>
              <a:cs typeface="+mj-cs"/>
            </a:endParaRPr>
          </a:p>
          <a:p>
            <a:pPr algn="ctr" eaLnBrk="1" fontAlgn="auto" hangingPunct="1">
              <a:spcBef>
                <a:spcPts val="0"/>
              </a:spcBef>
              <a:spcAft>
                <a:spcPts val="0"/>
              </a:spcAft>
              <a:defRPr/>
            </a:pPr>
            <a:r>
              <a:rPr lang="el-GR" altLang="fr-FR" sz="4501" b="1">
                <a:solidFill>
                  <a:srgbClr val="00707C"/>
                </a:solidFill>
                <a:latin typeface="+mj-lt"/>
                <a:ea typeface="+mj-ea"/>
                <a:cs typeface="+mj-cs"/>
              </a:rPr>
              <a:t>Ξέπλυμα τροφίμων</a:t>
            </a:r>
          </a:p>
        </p:txBody>
      </p:sp>
      <p:sp>
        <p:nvSpPr>
          <p:cNvPr id="26627" name="ZoneTexte 13"/>
          <p:cNvSpPr txBox="1">
            <a:spLocks noChangeArrowheads="1"/>
          </p:cNvSpPr>
          <p:nvPr/>
        </p:nvSpPr>
        <p:spPr bwMode="auto">
          <a:xfrm>
            <a:off x="3198813" y="2336800"/>
            <a:ext cx="8828087" cy="884238"/>
          </a:xfrm>
          <a:prstGeom prst="rect">
            <a:avLst/>
          </a:prstGeom>
          <a:noFill/>
          <a:ln w="9525">
            <a:noFill/>
            <a:miter lim="800000"/>
            <a:headEnd/>
            <a:tailEnd/>
          </a:ln>
        </p:spPr>
        <p:txBody>
          <a:bodyPr>
            <a:spAutoFit/>
          </a:bodyPr>
          <a:lstStyle/>
          <a:p>
            <a:pPr marL="514350" lvl="1" indent="-285750">
              <a:buClr>
                <a:schemeClr val="accent1"/>
              </a:buClr>
              <a:buFont typeface="Wingdings" pitchFamily="2" charset="2"/>
              <a:buChar char="ü"/>
            </a:pPr>
            <a:r>
              <a:rPr lang="el-GR" altLang="fr-FR" sz="1400" dirty="0">
                <a:solidFill>
                  <a:srgbClr val="B92233"/>
                </a:solidFill>
              </a:rPr>
              <a:t>Πλύνε τα λαχανικά </a:t>
            </a:r>
            <a:r>
              <a:rPr lang="el-GR" altLang="fr-FR" sz="1400" dirty="0">
                <a:solidFill>
                  <a:srgbClr val="00707C"/>
                </a:solidFill>
              </a:rPr>
              <a:t>προσεκτικά, ιδιαίτερα εάν καταναλώνονται ωμά</a:t>
            </a:r>
            <a:endParaRPr lang="en-US" altLang="fr-FR" sz="1400" dirty="0">
              <a:solidFill>
                <a:srgbClr val="00707C"/>
              </a:solidFill>
            </a:endParaRPr>
          </a:p>
          <a:p>
            <a:pPr marL="514350" lvl="1" indent="-285750" eaLnBrk="1" hangingPunct="1">
              <a:lnSpc>
                <a:spcPct val="150000"/>
              </a:lnSpc>
              <a:spcBef>
                <a:spcPts val="300"/>
              </a:spcBef>
            </a:pPr>
            <a:endParaRPr lang="en-GB" altLang="fr-FR" sz="1400" dirty="0">
              <a:solidFill>
                <a:srgbClr val="00707C"/>
              </a:solidFill>
            </a:endParaRPr>
          </a:p>
          <a:p>
            <a:pPr marL="514350" lvl="1" indent="-285750" eaLnBrk="1" hangingPunct="1">
              <a:buClr>
                <a:schemeClr val="accent1"/>
              </a:buClr>
              <a:buFont typeface="Wingdings" pitchFamily="2" charset="2"/>
              <a:buChar char="ü"/>
            </a:pPr>
            <a:r>
              <a:rPr lang="el-GR" altLang="fr-FR" sz="1400" dirty="0">
                <a:solidFill>
                  <a:srgbClr val="B92233"/>
                </a:solidFill>
              </a:rPr>
              <a:t>Μην πλένεις πουλερικά/κρέας</a:t>
            </a:r>
            <a:r>
              <a:rPr lang="el-GR" altLang="fr-FR" sz="1400" dirty="0">
                <a:solidFill>
                  <a:srgbClr val="00707C"/>
                </a:solidFill>
              </a:rPr>
              <a:t>, ο κίνδυνος επιμόλυνσης είναι μεγάλος</a:t>
            </a:r>
            <a:endParaRPr lang="en-GB" altLang="fr-FR" sz="1400" dirty="0">
              <a:solidFill>
                <a:srgbClr val="00707C"/>
              </a:solidFill>
            </a:endParaRPr>
          </a:p>
        </p:txBody>
      </p:sp>
      <p:grpSp>
        <p:nvGrpSpPr>
          <p:cNvPr id="26628" name="Groupe 17"/>
          <p:cNvGrpSpPr>
            <a:grpSpLocks/>
          </p:cNvGrpSpPr>
          <p:nvPr/>
        </p:nvGrpSpPr>
        <p:grpSpPr bwMode="auto">
          <a:xfrm>
            <a:off x="-41275" y="6016625"/>
            <a:ext cx="12276138" cy="887413"/>
            <a:chOff x="-41565" y="6016088"/>
            <a:chExt cx="12276859" cy="888671"/>
          </a:xfrm>
        </p:grpSpPr>
        <p:sp>
          <p:nvSpPr>
            <p:cNvPr id="26638"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6639"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6642"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6631" name="Image 3" descr="Ξέπλυμα"/>
          <p:cNvPicPr>
            <a:picLocks noChangeAspect="1"/>
          </p:cNvPicPr>
          <p:nvPr/>
        </p:nvPicPr>
        <p:blipFill>
          <a:blip r:embed="rId4" cstate="print"/>
          <a:srcRect/>
          <a:stretch>
            <a:fillRect/>
          </a:stretch>
        </p:blipFill>
        <p:spPr bwMode="auto">
          <a:xfrm>
            <a:off x="10558463" y="296863"/>
            <a:ext cx="1352550" cy="704850"/>
          </a:xfrm>
          <a:prstGeom prst="rect">
            <a:avLst/>
          </a:prstGeom>
          <a:noFill/>
          <a:ln w="9525">
            <a:noFill/>
            <a:miter lim="800000"/>
            <a:headEnd/>
            <a:tailEnd/>
          </a:ln>
        </p:spPr>
      </p:pic>
      <p:pic>
        <p:nvPicPr>
          <p:cNvPr id="26632" name="Image 1" descr="Πως χειριζόμαστε το κοτόπουλο">
            <a:hlinkClick r:id="rId5" tooltip="click here to open the link"/>
          </p:cNvPr>
          <p:cNvPicPr>
            <a:picLocks noChangeAspect="1" noChangeArrowheads="1"/>
          </p:cNvPicPr>
          <p:nvPr/>
        </p:nvPicPr>
        <p:blipFill>
          <a:blip r:embed="rId6" cstate="print"/>
          <a:srcRect/>
          <a:stretch>
            <a:fillRect/>
          </a:stretch>
        </p:blipFill>
        <p:spPr bwMode="auto">
          <a:xfrm>
            <a:off x="3625850" y="4121150"/>
            <a:ext cx="1098550" cy="844550"/>
          </a:xfrm>
          <a:prstGeom prst="rect">
            <a:avLst/>
          </a:prstGeom>
          <a:noFill/>
          <a:ln w="9525">
            <a:noFill/>
            <a:miter lim="800000"/>
            <a:headEnd/>
            <a:tailEnd/>
          </a:ln>
        </p:spPr>
      </p:pic>
      <p:sp>
        <p:nvSpPr>
          <p:cNvPr id="26633" name="Rectangle 1"/>
          <p:cNvSpPr>
            <a:spLocks noChangeArrowheads="1"/>
          </p:cNvSpPr>
          <p:nvPr/>
        </p:nvSpPr>
        <p:spPr bwMode="auto">
          <a:xfrm>
            <a:off x="4784725" y="4092575"/>
            <a:ext cx="6797675" cy="752475"/>
          </a:xfrm>
          <a:prstGeom prst="rect">
            <a:avLst/>
          </a:prstGeom>
          <a:noFill/>
          <a:ln w="9525">
            <a:noFill/>
            <a:miter lim="800000"/>
            <a:headEnd/>
            <a:tailEnd/>
          </a:ln>
        </p:spPr>
        <p:txBody>
          <a:bodyPr>
            <a:spAutoFit/>
          </a:bodyPr>
          <a:lstStyle/>
          <a:p>
            <a:pPr defTabSz="914400" eaLnBrk="1" hangingPunct="1">
              <a:lnSpc>
                <a:spcPct val="150000"/>
              </a:lnSpc>
              <a:spcBef>
                <a:spcPts val="300"/>
              </a:spcBef>
            </a:pPr>
            <a:r>
              <a:rPr lang="en-US" altLang="fr-FR" sz="1400">
                <a:solidFill>
                  <a:srgbClr val="00707C"/>
                </a:solidFill>
              </a:rPr>
              <a:t>Video : </a:t>
            </a:r>
            <a:r>
              <a:rPr lang="en-US" altLang="fr-FR" sz="1400">
                <a:solidFill>
                  <a:srgbClr val="00707C"/>
                </a:solidFill>
                <a:hlinkClick r:id="rId5" tooltip="click here to open the link"/>
              </a:rPr>
              <a:t>See how the </a:t>
            </a:r>
            <a:r>
              <a:rPr lang="en-US" altLang="fr-FR" sz="1400" i="1">
                <a:solidFill>
                  <a:srgbClr val="00707C"/>
                </a:solidFill>
                <a:hlinkClick r:id="rId5" tooltip="click here to open the link"/>
              </a:rPr>
              <a:t>Campylobacter</a:t>
            </a:r>
            <a:r>
              <a:rPr lang="en-US" altLang="fr-FR" sz="1400">
                <a:solidFill>
                  <a:srgbClr val="00707C"/>
                </a:solidFill>
                <a:hlinkClick r:id="rId5" tooltip="click here to open the link"/>
              </a:rPr>
              <a:t> chicken bug spreads in a kitchen</a:t>
            </a:r>
            <a:r>
              <a:rPr lang="en-US" altLang="fr-FR" sz="1400">
                <a:solidFill>
                  <a:srgbClr val="00707C"/>
                </a:solidFill>
              </a:rPr>
              <a:t> </a:t>
            </a:r>
            <a:endParaRPr lang="en-GB" altLang="fr-FR" sz="1400">
              <a:solidFill>
                <a:srgbClr val="00707C"/>
              </a:solidFill>
            </a:endParaRPr>
          </a:p>
          <a:p>
            <a:pPr defTabSz="914400"/>
            <a:r>
              <a:rPr lang="en-GB" altLang="fr-FR" sz="1100">
                <a:solidFill>
                  <a:schemeClr val="accent1"/>
                </a:solidFill>
              </a:rPr>
              <a:t>This video was created by the Hungarian National Food Chain Safety Office for the first World Food Safety Day 2019</a:t>
            </a:r>
            <a:endParaRPr lang="fr-FR" altLang="fr-FR" sz="1100">
              <a:solidFill>
                <a:schemeClr val="accent1"/>
              </a:solidFill>
            </a:endParaRPr>
          </a:p>
        </p:txBody>
      </p:sp>
      <p:pic>
        <p:nvPicPr>
          <p:cNvPr id="26634" name="Image 1" descr="Λογότυπο SafeConsume και τίτλος &quot;Μετάδοση Λοιμώξεων&quot;"/>
          <p:cNvPicPr>
            <a:picLocks noChangeAspect="1" noChangeArrowheads="1"/>
          </p:cNvPicPr>
          <p:nvPr/>
        </p:nvPicPr>
        <p:blipFill>
          <a:blip r:embed="rId7" cstate="print"/>
          <a:srcRect/>
          <a:stretch>
            <a:fillRect/>
          </a:stretch>
        </p:blipFill>
        <p:spPr bwMode="auto">
          <a:xfrm>
            <a:off x="74613" y="147638"/>
            <a:ext cx="2932112" cy="1039812"/>
          </a:xfrm>
          <a:prstGeom prst="rect">
            <a:avLst/>
          </a:prstGeom>
          <a:noFill/>
          <a:ln w="9525">
            <a:noFill/>
            <a:miter lim="800000"/>
            <a:headEnd/>
            <a:tailEnd/>
          </a:ln>
        </p:spPr>
      </p:pic>
      <p:pic>
        <p:nvPicPr>
          <p:cNvPr id="26635" name="Image 1" descr="Χειρισμός κρέατος">
            <a:hlinkClick r:id="rId8" action="ppaction://hlinksldjump"/>
          </p:cNvPr>
          <p:cNvPicPr>
            <a:picLocks noChangeAspect="1" noChangeArrowheads="1"/>
          </p:cNvPicPr>
          <p:nvPr/>
        </p:nvPicPr>
        <p:blipFill>
          <a:blip r:embed="rId9" cstate="print"/>
          <a:srcRect/>
          <a:stretch>
            <a:fillRect/>
          </a:stretch>
        </p:blipFill>
        <p:spPr bwMode="auto">
          <a:xfrm>
            <a:off x="9520238" y="2755900"/>
            <a:ext cx="1181100" cy="914400"/>
          </a:xfrm>
          <a:prstGeom prst="rect">
            <a:avLst/>
          </a:prstGeom>
          <a:noFill/>
          <a:ln w="9525">
            <a:noFill/>
            <a:miter lim="800000"/>
            <a:headEnd/>
            <a:tailEnd/>
          </a:ln>
        </p:spPr>
      </p:pic>
      <p:sp>
        <p:nvSpPr>
          <p:cNvPr id="26636"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9" name="ZoneTexte 18">
            <a:extLst>
              <a:ext uri="{FF2B5EF4-FFF2-40B4-BE49-F238E27FC236}">
                <a16:creationId xmlns="" xmlns:a16="http://schemas.microsoft.com/office/drawing/2014/main" id="{84DEAC04-A0E5-4F9F-9B8E-E5110325DF10}"/>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rPr>
              <a:t>Έλεγξε τις γνώσεις σ</a:t>
            </a:r>
            <a:r>
              <a:rPr lang="fr-FR" sz="1400">
                <a:solidFill>
                  <a:schemeClr val="accent1"/>
                </a:solidFill>
                <a:latin typeface="+mn-lt"/>
                <a:hlinkClick r:id="rId11"/>
              </a:rPr>
              <a:t>o</a:t>
            </a:r>
            <a:r>
              <a:rPr lang="el-GR" sz="1400">
                <a:solidFill>
                  <a:schemeClr val="accent1"/>
                </a:solidFill>
                <a:latin typeface="+mn-lt"/>
                <a:hlinkClick r:id="rId11"/>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2"/>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0" name="Bouton d’action : vide 19">
            <a:hlinkClick r:id="rId13" highlightClick="1"/>
            <a:extLst>
              <a:ext uri="{FF2B5EF4-FFF2-40B4-BE49-F238E27FC236}">
                <a16:creationId xmlns="" xmlns:a16="http://schemas.microsoft.com/office/drawing/2014/main" id="{009DAF38-8757-42DD-AFD3-B67C20F36477}"/>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8548688" cy="1477962"/>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Μαγείρεμα</a:t>
            </a:r>
          </a:p>
          <a:p>
            <a:pPr algn="ctr" eaLnBrk="1" fontAlgn="auto" hangingPunct="1">
              <a:spcBef>
                <a:spcPts val="0"/>
              </a:spcBef>
              <a:spcAft>
                <a:spcPts val="0"/>
              </a:spcAft>
              <a:defRPr/>
            </a:pPr>
            <a:endParaRPr lang="fr-FR" sz="4501" b="1">
              <a:solidFill>
                <a:srgbClr val="00707C"/>
              </a:solidFill>
              <a:latin typeface="+mj-lt"/>
              <a:ea typeface="+mj-ea"/>
              <a:cs typeface="+mj-cs"/>
            </a:endParaRPr>
          </a:p>
        </p:txBody>
      </p:sp>
      <p:sp>
        <p:nvSpPr>
          <p:cNvPr id="23555" name="ZoneTexte 13"/>
          <p:cNvSpPr txBox="1">
            <a:spLocks noChangeArrowheads="1"/>
          </p:cNvSpPr>
          <p:nvPr/>
        </p:nvSpPr>
        <p:spPr bwMode="auto">
          <a:xfrm>
            <a:off x="3151517" y="1568615"/>
            <a:ext cx="8828087" cy="4847481"/>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eaLnBrk="1" hangingPunct="1">
              <a:lnSpc>
                <a:spcPct val="150000"/>
              </a:lnSpc>
              <a:spcBef>
                <a:spcPts val="300"/>
              </a:spcBef>
              <a:buClr>
                <a:schemeClr val="accent1"/>
              </a:buClr>
              <a:buFont typeface="Wingdings" panose="05000000000000000000" pitchFamily="2" charset="2"/>
              <a:buChar char="ü"/>
              <a:defRPr/>
            </a:pPr>
            <a:r>
              <a:rPr lang="el-GR" sz="1400" dirty="0">
                <a:solidFill>
                  <a:srgbClr val="B92233"/>
                </a:solidFill>
              </a:rPr>
              <a:t>Μαγείρευε τα πουλερικά/κρέατα καλά, έλεγξε αν είναι καλά μαγειρεμένα</a:t>
            </a:r>
            <a:endParaRPr lang="en-US" sz="1400" dirty="0">
              <a:solidFill>
                <a:srgbClr val="B92233"/>
              </a:solidFill>
            </a:endParaRPr>
          </a:p>
          <a:p>
            <a:pPr marL="457200" lvl="3" indent="0" eaLnBrk="1" hangingPunct="1">
              <a:spcBef>
                <a:spcPts val="300"/>
              </a:spcBef>
              <a:defRPr/>
            </a:pPr>
            <a:r>
              <a:rPr lang="el-GR" sz="1100" dirty="0">
                <a:solidFill>
                  <a:srgbClr val="00707C"/>
                </a:solidFill>
              </a:rPr>
              <a:t>Για να καταστραφούν τα παθογόνα βακτήρια που μπορεί να βρίσκονται στο ωμό κρέας και τα πουλερικά πρέπει σε όλη τη διάρκεια του μαγειρέματος να έχουμε και να διατηρούμε τη σωστή θερμοκρασία.</a:t>
            </a:r>
            <a:r>
              <a:rPr lang="en-US" sz="1100" dirty="0">
                <a:solidFill>
                  <a:srgbClr val="00707C"/>
                </a:solidFill>
              </a:rPr>
              <a:t> </a:t>
            </a:r>
          </a:p>
          <a:p>
            <a:pPr marL="457200" lvl="3" indent="0" eaLnBrk="1" hangingPunct="1">
              <a:spcBef>
                <a:spcPts val="300"/>
              </a:spcBef>
              <a:defRPr/>
            </a:pPr>
            <a:r>
              <a:rPr lang="el-GR" sz="1100" dirty="0">
                <a:solidFill>
                  <a:srgbClr val="00707C"/>
                </a:solidFill>
              </a:rPr>
              <a:t>Τα παθογόνα βακτήρια  μπορεί να επιβιώσουν σε «κρύα σημεία» (σημεία που δεν φτάνει  εύκολα η θερμοκρασία) των πουλερικών/κρεάτων, το οποίο είναι ιδιαίτερα δύσκολο να αποφευχθεί  κατά το ψήσιμο στα μικροκύματα, στη σχάρα ή σε ανοικτό τηγάνι.</a:t>
            </a:r>
            <a:r>
              <a:rPr lang="en-US" sz="1100" dirty="0">
                <a:solidFill>
                  <a:srgbClr val="00707C"/>
                </a:solidFill>
              </a:rPr>
              <a:t> </a:t>
            </a:r>
          </a:p>
          <a:p>
            <a:pPr marL="457200" lvl="3" indent="0" eaLnBrk="1" hangingPunct="1">
              <a:spcBef>
                <a:spcPts val="300"/>
              </a:spcBef>
              <a:defRPr/>
            </a:pPr>
            <a:r>
              <a:rPr lang="el-GR" sz="1100" dirty="0">
                <a:solidFill>
                  <a:srgbClr val="00707C"/>
                </a:solidFill>
              </a:rPr>
              <a:t>Δεν πρέπει να υπάρχει ροζ υγρό και χρώμα στο κέντρο των μπιφτεκιών, των λουκάνικων ή ανάμεσα στο μπούτι και στο στήθος των πουλερικών.</a:t>
            </a:r>
            <a:r>
              <a:rPr lang="en-US" sz="1100" dirty="0">
                <a:solidFill>
                  <a:srgbClr val="00707C"/>
                </a:solidFill>
              </a:rPr>
              <a:t> </a:t>
            </a:r>
          </a:p>
          <a:p>
            <a:pPr marL="457200" lvl="3" indent="0" eaLnBrk="1" hangingPunct="1">
              <a:spcBef>
                <a:spcPts val="300"/>
              </a:spcBef>
              <a:defRPr/>
            </a:pPr>
            <a:r>
              <a:rPr lang="el-GR" sz="1100" dirty="0">
                <a:solidFill>
                  <a:srgbClr val="00707C"/>
                </a:solidFill>
              </a:rPr>
              <a:t>Ιδανικά, η θερμοκρασία θα πρέπει να ελέγχεται με το ειδικό θερμόμετρο.</a:t>
            </a:r>
            <a:r>
              <a:rPr lang="en-US" sz="1100" dirty="0">
                <a:solidFill>
                  <a:srgbClr val="00707C"/>
                </a:solidFill>
              </a:rPr>
              <a:t> </a:t>
            </a:r>
          </a:p>
          <a:p>
            <a:pPr lvl="1" eaLnBrk="1" hangingPunct="1">
              <a:lnSpc>
                <a:spcPct val="150000"/>
              </a:lnSpc>
              <a:spcBef>
                <a:spcPts val="300"/>
              </a:spcBef>
              <a:defRPr/>
            </a:pPr>
            <a:endParaRPr lang="en-GB" altLang="fr-FR" sz="1400" dirty="0">
              <a:solidFill>
                <a:srgbClr val="00707C"/>
              </a:solidFill>
            </a:endParaRPr>
          </a:p>
          <a:p>
            <a:pPr lvl="1" eaLnBrk="1" hangingPunct="1">
              <a:lnSpc>
                <a:spcPct val="150000"/>
              </a:lnSpc>
              <a:spcBef>
                <a:spcPts val="300"/>
              </a:spcBef>
              <a:defRPr/>
            </a:pPr>
            <a:endParaRPr lang="en-GB" altLang="fr-FR" sz="1400" dirty="0">
              <a:solidFill>
                <a:srgbClr val="00707C"/>
              </a:solidFill>
            </a:endParaRPr>
          </a:p>
          <a:p>
            <a:pPr lvl="1" eaLnBrk="1" hangingPunct="1">
              <a:lnSpc>
                <a:spcPct val="150000"/>
              </a:lnSpc>
              <a:spcBef>
                <a:spcPts val="300"/>
              </a:spcBef>
              <a:defRPr/>
            </a:pPr>
            <a:endParaRPr lang="en-GB" altLang="fr-FR" sz="1400" dirty="0">
              <a:solidFill>
                <a:srgbClr val="00707C"/>
              </a:solidFill>
            </a:endParaRPr>
          </a:p>
          <a:p>
            <a:pPr lvl="1" eaLnBrk="1" hangingPunct="1">
              <a:lnSpc>
                <a:spcPct val="150000"/>
              </a:lnSpc>
              <a:spcBef>
                <a:spcPts val="300"/>
              </a:spcBef>
              <a:defRPr/>
            </a:pPr>
            <a:endParaRPr lang="en-GB" altLang="fr-FR" sz="1400" dirty="0">
              <a:solidFill>
                <a:srgbClr val="00707C"/>
              </a:solidFill>
            </a:endParaRPr>
          </a:p>
          <a:p>
            <a:pPr marL="228600" lvl="1" indent="0" eaLnBrk="1" hangingPunct="1">
              <a:defRPr/>
            </a:pPr>
            <a:r>
              <a:rPr lang="en-US" altLang="fr-FR" sz="1400" dirty="0">
                <a:solidFill>
                  <a:srgbClr val="00707C"/>
                </a:solidFill>
              </a:rPr>
              <a:t> </a:t>
            </a:r>
            <a:endParaRPr lang="el-GR" altLang="fr-FR" sz="1400" dirty="0">
              <a:solidFill>
                <a:srgbClr val="00707C"/>
              </a:solidFill>
            </a:endParaRPr>
          </a:p>
          <a:p>
            <a:pPr marL="228600" lvl="1" indent="0" eaLnBrk="1" hangingPunct="1">
              <a:defRPr/>
            </a:pPr>
            <a:r>
              <a:rPr lang="el-GR" altLang="fr-FR" sz="1400" b="1" u="sng" dirty="0">
                <a:solidFill>
                  <a:srgbClr val="00707C"/>
                </a:solidFill>
              </a:rPr>
              <a:t>Περισσότερες πληροφορίες </a:t>
            </a:r>
            <a:r>
              <a:rPr lang="en-US" altLang="fr-FR" sz="1400" b="1" u="sng" dirty="0">
                <a:solidFill>
                  <a:srgbClr val="00707C"/>
                </a:solidFill>
              </a:rPr>
              <a:t>:</a:t>
            </a:r>
          </a:p>
          <a:p>
            <a:pPr marL="228600" lvl="1" indent="0" eaLnBrk="1" hangingPunct="1">
              <a:defRPr/>
            </a:pPr>
            <a:endParaRPr lang="en-US" altLang="fr-FR" sz="1400" dirty="0">
              <a:solidFill>
                <a:srgbClr val="00707C"/>
              </a:solidFill>
            </a:endParaRPr>
          </a:p>
          <a:p>
            <a:pPr marL="228600" lvl="1" indent="0" eaLnBrk="1" hangingPunct="1">
              <a:defRPr/>
            </a:pPr>
            <a:r>
              <a:rPr lang="en-US" sz="1400" dirty="0">
                <a:solidFill>
                  <a:srgbClr val="00707C"/>
                </a:solidFill>
              </a:rPr>
              <a:t>					</a:t>
            </a:r>
            <a:r>
              <a:rPr lang="en-US" sz="1200" dirty="0">
                <a:solidFill>
                  <a:srgbClr val="00707C"/>
                </a:solidFill>
                <a:hlinkClick r:id="rId2" tooltip="click here to open the link"/>
              </a:rPr>
              <a:t>How to cook your food to prevent food poisoning</a:t>
            </a:r>
            <a:endParaRPr lang="en-US" sz="1200" dirty="0">
              <a:solidFill>
                <a:srgbClr val="00707C"/>
              </a:solidFill>
            </a:endParaRPr>
          </a:p>
          <a:p>
            <a:pPr marL="228600" lvl="1" indent="0" eaLnBrk="1" hangingPunct="1">
              <a:defRPr/>
            </a:pPr>
            <a:r>
              <a:rPr lang="en-US" altLang="fr-FR" sz="1200" dirty="0">
                <a:solidFill>
                  <a:srgbClr val="00707C"/>
                </a:solidFill>
              </a:rPr>
              <a:t>					</a:t>
            </a:r>
            <a:r>
              <a:rPr lang="en-US" altLang="fr-FR" sz="1200" dirty="0">
                <a:solidFill>
                  <a:srgbClr val="00707C"/>
                </a:solidFill>
                <a:hlinkClick r:id="rId3" tooltip="click here to open the link"/>
              </a:rPr>
              <a:t>Information on thermometers</a:t>
            </a:r>
            <a:endParaRPr lang="en-US" altLang="fr-FR" sz="1200" dirty="0">
              <a:solidFill>
                <a:srgbClr val="00707C"/>
              </a:solidFill>
            </a:endParaRPr>
          </a:p>
          <a:p>
            <a:pPr marL="228600" lvl="1" indent="0" eaLnBrk="1" hangingPunct="1">
              <a:defRPr/>
            </a:pPr>
            <a:endParaRPr lang="en-US" altLang="fr-FR" sz="1400" dirty="0">
              <a:solidFill>
                <a:srgbClr val="00707C"/>
              </a:solidFill>
            </a:endParaRPr>
          </a:p>
          <a:p>
            <a:pPr marL="228600" lvl="1" indent="0" eaLnBrk="1" hangingPunct="1">
              <a:defRPr/>
            </a:pPr>
            <a:endParaRPr lang="en-GB" altLang="fr-FR" sz="1400" dirty="0">
              <a:solidFill>
                <a:srgbClr val="00707C"/>
              </a:solidFill>
            </a:endParaRPr>
          </a:p>
        </p:txBody>
      </p:sp>
      <p:grpSp>
        <p:nvGrpSpPr>
          <p:cNvPr id="27652" name="Groupe 17"/>
          <p:cNvGrpSpPr>
            <a:grpSpLocks/>
          </p:cNvGrpSpPr>
          <p:nvPr/>
        </p:nvGrpSpPr>
        <p:grpSpPr bwMode="auto">
          <a:xfrm>
            <a:off x="-41275" y="6016625"/>
            <a:ext cx="12276138" cy="887413"/>
            <a:chOff x="-41565" y="6016088"/>
            <a:chExt cx="12276859" cy="888671"/>
          </a:xfrm>
        </p:grpSpPr>
        <p:sp>
          <p:nvSpPr>
            <p:cNvPr id="27665"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7666"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4"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7669"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7655" name="Image 3" descr="Μαγείρεμα"/>
          <p:cNvPicPr>
            <a:picLocks noChangeAspect="1"/>
          </p:cNvPicPr>
          <p:nvPr/>
        </p:nvPicPr>
        <p:blipFill>
          <a:blip r:embed="rId6" cstate="print"/>
          <a:srcRect/>
          <a:stretch>
            <a:fillRect/>
          </a:stretch>
        </p:blipFill>
        <p:spPr bwMode="auto">
          <a:xfrm>
            <a:off x="9172575" y="25400"/>
            <a:ext cx="1181100" cy="1552575"/>
          </a:xfrm>
          <a:prstGeom prst="rect">
            <a:avLst/>
          </a:prstGeom>
          <a:noFill/>
          <a:ln w="9525">
            <a:noFill/>
            <a:miter lim="800000"/>
            <a:headEnd/>
            <a:tailEnd/>
          </a:ln>
        </p:spPr>
      </p:pic>
      <p:pic>
        <p:nvPicPr>
          <p:cNvPr id="27656" name="Image 2"/>
          <p:cNvPicPr>
            <a:picLocks noChangeAspect="1" noChangeArrowheads="1"/>
          </p:cNvPicPr>
          <p:nvPr/>
        </p:nvPicPr>
        <p:blipFill>
          <a:blip r:embed="rId7" cstate="print"/>
          <a:srcRect/>
          <a:stretch>
            <a:fillRect/>
          </a:stretch>
        </p:blipFill>
        <p:spPr bwMode="auto">
          <a:xfrm>
            <a:off x="3559176" y="5307451"/>
            <a:ext cx="1000125" cy="490537"/>
          </a:xfrm>
          <a:prstGeom prst="rect">
            <a:avLst/>
          </a:prstGeom>
          <a:noFill/>
          <a:ln w="9525">
            <a:noFill/>
            <a:miter lim="800000"/>
            <a:headEnd/>
            <a:tailEnd/>
          </a:ln>
        </p:spPr>
      </p:pic>
      <p:grpSp>
        <p:nvGrpSpPr>
          <p:cNvPr id="27657" name="Groupe 2" descr="κινητό τηλέφωνο"/>
          <p:cNvGrpSpPr>
            <a:grpSpLocks/>
          </p:cNvGrpSpPr>
          <p:nvPr/>
        </p:nvGrpSpPr>
        <p:grpSpPr bwMode="auto">
          <a:xfrm>
            <a:off x="8886825" y="3535363"/>
            <a:ext cx="939800" cy="1187450"/>
            <a:chOff x="9246754" y="3165793"/>
            <a:chExt cx="940666" cy="1187767"/>
          </a:xfrm>
        </p:grpSpPr>
        <p:pic>
          <p:nvPicPr>
            <p:cNvPr id="27663" name="Image 1">
              <a:hlinkClick r:id="rId8" action="ppaction://hlinksldjump"/>
            </p:cNvPr>
            <p:cNvPicPr>
              <a:picLocks noChangeAspect="1" noChangeArrowheads="1"/>
            </p:cNvPicPr>
            <p:nvPr/>
          </p:nvPicPr>
          <p:blipFill>
            <a:blip r:embed="rId9" cstate="print"/>
            <a:srcRect/>
            <a:stretch>
              <a:fillRect/>
            </a:stretch>
          </p:blipFill>
          <p:spPr bwMode="auto">
            <a:xfrm>
              <a:off x="9246754" y="3166723"/>
              <a:ext cx="940666" cy="1186837"/>
            </a:xfrm>
            <a:prstGeom prst="rect">
              <a:avLst/>
            </a:prstGeom>
            <a:noFill/>
            <a:ln w="9525">
              <a:noFill/>
              <a:miter lim="800000"/>
              <a:headEnd/>
              <a:tailEnd/>
            </a:ln>
          </p:spPr>
        </p:pic>
        <p:sp>
          <p:nvSpPr>
            <p:cNvPr id="26" name="Bouton d’action : obtenir des informations 6">
              <a:hlinkClick r:id="rId8" action="ppaction://hlinksldjump" highlightClick="1"/>
            </p:cNvPr>
            <p:cNvSpPr/>
            <p:nvPr/>
          </p:nvSpPr>
          <p:spPr bwMode="auto">
            <a:xfrm>
              <a:off x="9847382" y="3165793"/>
              <a:ext cx="340038" cy="258831"/>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pic>
        <p:nvPicPr>
          <p:cNvPr id="27658" name="Image 1" descr="Λογότυπο SafeConsume και τίτλος &quot;Μετάδοση Λοιμώξεων&quot;"/>
          <p:cNvPicPr>
            <a:picLocks noChangeAspect="1" noChangeArrowheads="1"/>
          </p:cNvPicPr>
          <p:nvPr/>
        </p:nvPicPr>
        <p:blipFill>
          <a:blip r:embed="rId10" cstate="print"/>
          <a:srcRect/>
          <a:stretch>
            <a:fillRect/>
          </a:stretch>
        </p:blipFill>
        <p:spPr bwMode="auto">
          <a:xfrm>
            <a:off x="74613" y="147638"/>
            <a:ext cx="2932112" cy="1039812"/>
          </a:xfrm>
          <a:prstGeom prst="rect">
            <a:avLst/>
          </a:prstGeom>
          <a:noFill/>
          <a:ln w="9525">
            <a:noFill/>
            <a:miter lim="800000"/>
            <a:headEnd/>
            <a:tailEnd/>
          </a:ln>
        </p:spPr>
      </p:pic>
      <p:pic>
        <p:nvPicPr>
          <p:cNvPr id="27659" name="Image 1" descr="χειρισμός του κρέατος">
            <a:hlinkClick r:id="rId11" action="ppaction://hlinksldjump"/>
          </p:cNvPr>
          <p:cNvPicPr>
            <a:picLocks noChangeAspect="1" noChangeArrowheads="1"/>
          </p:cNvPicPr>
          <p:nvPr/>
        </p:nvPicPr>
        <p:blipFill>
          <a:blip r:embed="rId12" cstate="print"/>
          <a:srcRect/>
          <a:stretch>
            <a:fillRect/>
          </a:stretch>
        </p:blipFill>
        <p:spPr bwMode="auto">
          <a:xfrm>
            <a:off x="5453063" y="3756025"/>
            <a:ext cx="1181100" cy="914400"/>
          </a:xfrm>
          <a:prstGeom prst="rect">
            <a:avLst/>
          </a:prstGeom>
          <a:noFill/>
          <a:ln w="9525">
            <a:noFill/>
            <a:miter lim="800000"/>
            <a:headEnd/>
            <a:tailEnd/>
          </a:ln>
        </p:spPr>
      </p:pic>
      <p:sp>
        <p:nvSpPr>
          <p:cNvPr id="27660"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pic>
        <p:nvPicPr>
          <p:cNvPr id="27661" name="Image 7" descr="καρτέλλα με αυγά">
            <a:hlinkClick r:id="rId13" action="ppaction://hlinksldjump"/>
          </p:cNvPr>
          <p:cNvPicPr>
            <a:picLocks noChangeAspect="1" noChangeArrowheads="1"/>
          </p:cNvPicPr>
          <p:nvPr/>
        </p:nvPicPr>
        <p:blipFill>
          <a:blip r:embed="rId14" cstate="print"/>
          <a:srcRect/>
          <a:stretch>
            <a:fillRect/>
          </a:stretch>
        </p:blipFill>
        <p:spPr bwMode="auto">
          <a:xfrm>
            <a:off x="7069138" y="3702050"/>
            <a:ext cx="1381125" cy="962025"/>
          </a:xfrm>
          <a:prstGeom prst="rect">
            <a:avLst/>
          </a:prstGeom>
          <a:noFill/>
          <a:ln w="9525">
            <a:noFill/>
            <a:miter lim="800000"/>
            <a:headEnd/>
            <a:tailEnd/>
          </a:ln>
        </p:spPr>
      </p:pic>
      <p:grpSp>
        <p:nvGrpSpPr>
          <p:cNvPr id="23" name="22 - Ομάδα"/>
          <p:cNvGrpSpPr/>
          <p:nvPr/>
        </p:nvGrpSpPr>
        <p:grpSpPr>
          <a:xfrm>
            <a:off x="6765876" y="4868807"/>
            <a:ext cx="5051215" cy="408914"/>
            <a:chOff x="3786192" y="5341774"/>
            <a:chExt cx="5051215" cy="408914"/>
          </a:xfrm>
          <a:solidFill>
            <a:schemeClr val="bg1"/>
          </a:solidFill>
        </p:grpSpPr>
        <p:sp>
          <p:nvSpPr>
            <p:cNvPr id="24" name="23 - Ορθογώνιο"/>
            <p:cNvSpPr/>
            <p:nvPr/>
          </p:nvSpPr>
          <p:spPr>
            <a:xfrm>
              <a:off x="4678896" y="5387312"/>
              <a:ext cx="4158511" cy="276999"/>
            </a:xfrm>
            <a:prstGeom prst="rect">
              <a:avLst/>
            </a:prstGeom>
            <a:noFill/>
          </p:spPr>
          <p:txBody>
            <a:bodyPr wrap="none">
              <a:spAutoFit/>
            </a:bodyPr>
            <a:lstStyle/>
            <a:p>
              <a:pPr lvl="1">
                <a:spcBef>
                  <a:spcPts val="0"/>
                </a:spcBef>
                <a:defRPr/>
              </a:pPr>
              <a:r>
                <a:rPr lang="en-US" sz="1200" dirty="0">
                  <a:hlinkClick r:id="rId15"/>
                </a:rPr>
                <a:t>http://www.efet.gr/index.php/el/consumers/ekdoseis</a:t>
              </a:r>
              <a:endParaRPr lang="el-GR" altLang="fr-FR" sz="1200" dirty="0">
                <a:solidFill>
                  <a:srgbClr val="00707C"/>
                </a:solidFill>
              </a:endParaRPr>
            </a:p>
          </p:txBody>
        </p:sp>
        <p:pic>
          <p:nvPicPr>
            <p:cNvPr id="25" name="24 - Εικόνα" descr="EFET footer-logo.png"/>
            <p:cNvPicPr>
              <a:picLocks noChangeAspect="1"/>
            </p:cNvPicPr>
            <p:nvPr/>
          </p:nvPicPr>
          <p:blipFill>
            <a:blip r:embed="rId16" cstate="print"/>
            <a:stretch>
              <a:fillRect/>
            </a:stretch>
          </p:blipFill>
          <p:spPr>
            <a:xfrm>
              <a:off x="3786192" y="5341774"/>
              <a:ext cx="1274539" cy="408914"/>
            </a:xfrm>
            <a:prstGeom prst="rect">
              <a:avLst/>
            </a:prstGeom>
            <a:grpFill/>
          </p:spPr>
        </p:pic>
      </p:grpSp>
      <p:sp>
        <p:nvSpPr>
          <p:cNvPr id="27" name="ZoneTexte 26">
            <a:extLst>
              <a:ext uri="{FF2B5EF4-FFF2-40B4-BE49-F238E27FC236}">
                <a16:creationId xmlns="" xmlns:a16="http://schemas.microsoft.com/office/drawing/2014/main" id="{15A8A843-A575-4A1A-BDCB-B494082EBA92}"/>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7"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8"/>
              </a:rPr>
              <a:t>Έλεγξε τις γνώσεις σ</a:t>
            </a:r>
            <a:r>
              <a:rPr lang="fr-FR" sz="1400">
                <a:solidFill>
                  <a:schemeClr val="accent1"/>
                </a:solidFill>
                <a:latin typeface="+mn-lt"/>
                <a:hlinkClick r:id="rId18"/>
              </a:rPr>
              <a:t>o</a:t>
            </a:r>
            <a:r>
              <a:rPr lang="el-GR" sz="1400">
                <a:solidFill>
                  <a:schemeClr val="accent1"/>
                </a:solidFill>
                <a:latin typeface="+mn-lt"/>
                <a:hlinkClick r:id="rId18"/>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9"/>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8" name="Bouton d’action : vide 27">
            <a:hlinkClick r:id="rId20" highlightClick="1"/>
            <a:extLst>
              <a:ext uri="{FF2B5EF4-FFF2-40B4-BE49-F238E27FC236}">
                <a16:creationId xmlns="" xmlns:a16="http://schemas.microsoft.com/office/drawing/2014/main" id="{4D5B5EB9-E967-43FA-9F47-432991EFAE88}"/>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7437438" cy="1477962"/>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Πέταμα στα σκουπίδια</a:t>
            </a:r>
          </a:p>
          <a:p>
            <a:pPr algn="ctr" eaLnBrk="1" fontAlgn="auto" hangingPunct="1">
              <a:spcBef>
                <a:spcPts val="0"/>
              </a:spcBef>
              <a:spcAft>
                <a:spcPts val="0"/>
              </a:spcAft>
              <a:defRPr/>
            </a:pPr>
            <a:endParaRPr lang="fr-FR" sz="4501" b="1">
              <a:solidFill>
                <a:srgbClr val="00707C"/>
              </a:solidFill>
              <a:latin typeface="+mj-lt"/>
              <a:ea typeface="+mj-ea"/>
              <a:cs typeface="+mj-cs"/>
            </a:endParaRPr>
          </a:p>
        </p:txBody>
      </p:sp>
      <p:sp>
        <p:nvSpPr>
          <p:cNvPr id="28675" name="ZoneTexte 13"/>
          <p:cNvSpPr txBox="1">
            <a:spLocks noChangeArrowheads="1"/>
          </p:cNvSpPr>
          <p:nvPr/>
        </p:nvSpPr>
        <p:spPr bwMode="auto">
          <a:xfrm>
            <a:off x="3198813" y="1820863"/>
            <a:ext cx="8828087" cy="954087"/>
          </a:xfrm>
          <a:prstGeom prst="rect">
            <a:avLst/>
          </a:prstGeom>
          <a:noFill/>
          <a:ln w="9525">
            <a:noFill/>
            <a:miter lim="800000"/>
            <a:headEnd/>
            <a:tailEnd/>
          </a:ln>
        </p:spPr>
        <p:txBody>
          <a:bodyPr>
            <a:spAutoFit/>
          </a:bodyPr>
          <a:lstStyle/>
          <a:p>
            <a:pPr marL="514350" lvl="1" indent="-285750" eaLnBrk="1" hangingPunct="1">
              <a:buClr>
                <a:schemeClr val="accent1"/>
              </a:buClr>
              <a:buFont typeface="Wingdings" pitchFamily="2" charset="2"/>
              <a:buChar char="ü"/>
            </a:pPr>
            <a:r>
              <a:rPr lang="el-GR" altLang="fr-FR" sz="1400" dirty="0">
                <a:solidFill>
                  <a:srgbClr val="B92233"/>
                </a:solidFill>
              </a:rPr>
              <a:t>Απέφευγε να χρησιμοποιείς τα χέρια σου, όταν πετάς  </a:t>
            </a:r>
            <a:r>
              <a:rPr lang="el-GR" altLang="fr-FR" sz="1400" dirty="0">
                <a:solidFill>
                  <a:srgbClr val="00707C"/>
                </a:solidFill>
              </a:rPr>
              <a:t>υπολείμματα φαγητού στα σκουπίδια </a:t>
            </a:r>
            <a:endParaRPr lang="en-US" altLang="fr-FR" sz="1400" dirty="0">
              <a:solidFill>
                <a:srgbClr val="00707C"/>
              </a:solidFill>
            </a:endParaRPr>
          </a:p>
          <a:p>
            <a:pPr marL="514350" lvl="1" indent="-285750" eaLnBrk="1" hangingPunct="1">
              <a:buClr>
                <a:schemeClr val="accent1"/>
              </a:buClr>
              <a:buFont typeface="Wingdings" pitchFamily="2" charset="2"/>
              <a:buChar char="ü"/>
            </a:pPr>
            <a:endParaRPr lang="en-US" altLang="fr-FR" sz="1400" dirty="0">
              <a:solidFill>
                <a:srgbClr val="00707C"/>
              </a:solidFill>
            </a:endParaRPr>
          </a:p>
          <a:p>
            <a:pPr marL="514350" lvl="1" indent="-285750" eaLnBrk="1" hangingPunct="1">
              <a:buFont typeface="Wingdings" pitchFamily="2" charset="2"/>
              <a:buChar char="ü"/>
            </a:pPr>
            <a:r>
              <a:rPr lang="el-GR" altLang="fr-FR" sz="1400" dirty="0">
                <a:solidFill>
                  <a:srgbClr val="00707C"/>
                </a:solidFill>
              </a:rPr>
              <a:t>Ένας </a:t>
            </a:r>
            <a:r>
              <a:rPr lang="el-GR" altLang="fr-FR" sz="1400" dirty="0">
                <a:solidFill>
                  <a:srgbClr val="B92233"/>
                </a:solidFill>
              </a:rPr>
              <a:t>κάδος απορριμμάτων με πετάλι </a:t>
            </a:r>
            <a:r>
              <a:rPr lang="el-GR" altLang="fr-FR" sz="1400" dirty="0">
                <a:solidFill>
                  <a:srgbClr val="00707C"/>
                </a:solidFill>
              </a:rPr>
              <a:t>είναι ο καλύτερος τρόπος για να μην μεταφερθούν βακτήρια στα χέρια </a:t>
            </a:r>
            <a:endParaRPr lang="en-US" altLang="fr-FR" sz="1400" dirty="0">
              <a:solidFill>
                <a:srgbClr val="00707C"/>
              </a:solidFill>
            </a:endParaRPr>
          </a:p>
        </p:txBody>
      </p:sp>
      <p:grpSp>
        <p:nvGrpSpPr>
          <p:cNvPr id="28676" name="Groupe 17"/>
          <p:cNvGrpSpPr>
            <a:grpSpLocks/>
          </p:cNvGrpSpPr>
          <p:nvPr/>
        </p:nvGrpSpPr>
        <p:grpSpPr bwMode="auto">
          <a:xfrm>
            <a:off x="-41275" y="6016625"/>
            <a:ext cx="12276138" cy="887413"/>
            <a:chOff x="-41565" y="6016088"/>
            <a:chExt cx="12276859" cy="888671"/>
          </a:xfrm>
        </p:grpSpPr>
        <p:sp>
          <p:nvSpPr>
            <p:cNvPr id="28684"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8685"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8688"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8679" name="Image 3" descr="Πέταμα στα σκουπίδια"/>
          <p:cNvPicPr>
            <a:picLocks noChangeAspect="1"/>
          </p:cNvPicPr>
          <p:nvPr/>
        </p:nvPicPr>
        <p:blipFill>
          <a:blip r:embed="rId4" cstate="print"/>
          <a:srcRect/>
          <a:stretch>
            <a:fillRect/>
          </a:stretch>
        </p:blipFill>
        <p:spPr bwMode="auto">
          <a:xfrm>
            <a:off x="10514013" y="80963"/>
            <a:ext cx="1512887" cy="1428750"/>
          </a:xfrm>
          <a:prstGeom prst="rect">
            <a:avLst/>
          </a:prstGeom>
          <a:noFill/>
          <a:ln w="9525">
            <a:noFill/>
            <a:miter lim="800000"/>
            <a:headEnd/>
            <a:tailEnd/>
          </a:ln>
        </p:spPr>
      </p:pic>
      <p:pic>
        <p:nvPicPr>
          <p:cNvPr id="28680" name="Image 1" descr="Καδος σκουπιδιών"/>
          <p:cNvPicPr>
            <a:picLocks noChangeAspect="1" noChangeArrowheads="1"/>
          </p:cNvPicPr>
          <p:nvPr/>
        </p:nvPicPr>
        <p:blipFill>
          <a:blip r:embed="rId5" cstate="print"/>
          <a:srcRect/>
          <a:stretch>
            <a:fillRect/>
          </a:stretch>
        </p:blipFill>
        <p:spPr bwMode="auto">
          <a:xfrm>
            <a:off x="6389688" y="3005138"/>
            <a:ext cx="1922462" cy="2779712"/>
          </a:xfrm>
          <a:prstGeom prst="rect">
            <a:avLst/>
          </a:prstGeom>
          <a:noFill/>
          <a:ln w="9525">
            <a:noFill/>
            <a:miter lim="800000"/>
            <a:headEnd/>
            <a:tailEnd/>
          </a:ln>
        </p:spPr>
      </p:pic>
      <p:pic>
        <p:nvPicPr>
          <p:cNvPr id="28681" name="Image 1"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28682"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7" name="ZoneTexte 16">
            <a:extLst>
              <a:ext uri="{FF2B5EF4-FFF2-40B4-BE49-F238E27FC236}">
                <a16:creationId xmlns="" xmlns:a16="http://schemas.microsoft.com/office/drawing/2014/main" id="{44D4BC50-FDC3-4EDE-B705-D72403BF09A6}"/>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7"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rPr>
              <a:t>Έλεγξε τις γνώσεις σ</a:t>
            </a:r>
            <a:r>
              <a:rPr lang="fr-FR" sz="1400">
                <a:solidFill>
                  <a:schemeClr val="accent1"/>
                </a:solidFill>
                <a:latin typeface="+mn-lt"/>
                <a:hlinkClick r:id="rId8"/>
              </a:rPr>
              <a:t>o</a:t>
            </a:r>
            <a:r>
              <a:rPr lang="el-GR" sz="1400">
                <a:solidFill>
                  <a:schemeClr val="accent1"/>
                </a:solidFill>
                <a:latin typeface="+mn-lt"/>
                <a:hlinkClick r:id="rId8"/>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18" name="Bouton d’action : vide 17">
            <a:hlinkClick r:id="rId10" highlightClick="1"/>
            <a:extLst>
              <a:ext uri="{FF2B5EF4-FFF2-40B4-BE49-F238E27FC236}">
                <a16:creationId xmlns="" xmlns:a16="http://schemas.microsoft.com/office/drawing/2014/main" id="{08D61B36-8E3E-4992-A6EE-65351DF78742}"/>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94037" y="0"/>
            <a:ext cx="9097963" cy="2170209"/>
          </a:xfrm>
          <a:prstGeom prst="rect">
            <a:avLst/>
          </a:prstGeom>
          <a:noFill/>
        </p:spPr>
        <p:txBody>
          <a:bodyPr>
            <a:spAutoFit/>
          </a:bodyPr>
          <a:lstStyle/>
          <a:p>
            <a:pPr algn="ctr" eaLnBrk="1" fontAlgn="auto" hangingPunct="1">
              <a:spcBef>
                <a:spcPts val="0"/>
              </a:spcBef>
              <a:spcAft>
                <a:spcPts val="0"/>
              </a:spcAft>
              <a:defRPr/>
            </a:pPr>
            <a:r>
              <a:rPr lang="el-GR" altLang="fr-FR" sz="4501" b="1" dirty="0">
                <a:solidFill>
                  <a:srgbClr val="00707C"/>
                </a:solidFill>
                <a:latin typeface="+mj-lt"/>
                <a:ea typeface="+mj-ea"/>
                <a:cs typeface="+mj-cs"/>
              </a:rPr>
              <a:t>Κατανάλωση/Σερβίρισμα τροφίμων</a:t>
            </a:r>
          </a:p>
          <a:p>
            <a:pPr algn="ctr" eaLnBrk="1" fontAlgn="auto" hangingPunct="1">
              <a:spcBef>
                <a:spcPts val="0"/>
              </a:spcBef>
              <a:spcAft>
                <a:spcPts val="0"/>
              </a:spcAft>
              <a:defRPr/>
            </a:pPr>
            <a:r>
              <a:rPr lang="fr-FR" altLang="fr-FR" sz="4501" b="1" dirty="0">
                <a:solidFill>
                  <a:srgbClr val="00707C"/>
                </a:solidFill>
                <a:latin typeface="+mj-lt"/>
                <a:ea typeface="+mj-ea"/>
                <a:cs typeface="+mj-cs"/>
              </a:rPr>
              <a:t> </a:t>
            </a:r>
            <a:endParaRPr lang="fr-FR" sz="4501" b="1" dirty="0">
              <a:solidFill>
                <a:srgbClr val="00707C"/>
              </a:solidFill>
              <a:latin typeface="+mj-lt"/>
              <a:ea typeface="+mj-ea"/>
              <a:cs typeface="+mj-cs"/>
            </a:endParaRPr>
          </a:p>
        </p:txBody>
      </p:sp>
      <p:sp>
        <p:nvSpPr>
          <p:cNvPr id="23555" name="ZoneTexte 13"/>
          <p:cNvSpPr txBox="1">
            <a:spLocks noChangeArrowheads="1"/>
          </p:cNvSpPr>
          <p:nvPr/>
        </p:nvSpPr>
        <p:spPr bwMode="auto">
          <a:xfrm>
            <a:off x="3036888" y="1552575"/>
            <a:ext cx="8828087" cy="4226798"/>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eaLnBrk="1" hangingPunct="1">
              <a:buFont typeface="Wingdings" panose="05000000000000000000" pitchFamily="2" charset="2"/>
              <a:buChar char="ü"/>
              <a:defRPr/>
            </a:pPr>
            <a:endParaRPr lang="en-US" altLang="fr-FR" sz="1400" dirty="0">
              <a:solidFill>
                <a:srgbClr val="00707C"/>
              </a:solidFill>
            </a:endParaRPr>
          </a:p>
          <a:p>
            <a:pPr lvl="1" eaLnBrk="1" hangingPunct="1">
              <a:buClr>
                <a:schemeClr val="accent1"/>
              </a:buClr>
              <a:buFont typeface="Wingdings" panose="05000000000000000000" pitchFamily="2" charset="2"/>
              <a:buChar char="ü"/>
              <a:defRPr/>
            </a:pPr>
            <a:r>
              <a:rPr lang="el-GR" sz="1400" dirty="0">
                <a:solidFill>
                  <a:srgbClr val="B92233"/>
                </a:solidFill>
              </a:rPr>
              <a:t>Πλύνε τα χέρια </a:t>
            </a:r>
            <a:r>
              <a:rPr lang="el-GR" sz="1400" dirty="0">
                <a:solidFill>
                  <a:srgbClr val="00707C"/>
                </a:solidFill>
              </a:rPr>
              <a:t>πριν το φαγητό</a:t>
            </a:r>
            <a:endParaRPr lang="en-US" sz="1400" dirty="0">
              <a:solidFill>
                <a:srgbClr val="00707C"/>
              </a:solidFill>
            </a:endParaRPr>
          </a:p>
          <a:p>
            <a:pPr marL="457200" lvl="3" indent="0" eaLnBrk="1" hangingPunct="1">
              <a:defRPr/>
            </a:pPr>
            <a:r>
              <a:rPr lang="fr-FR" sz="1100" dirty="0">
                <a:solidFill>
                  <a:srgbClr val="00707C"/>
                </a:solidFill>
              </a:rPr>
              <a:t> </a:t>
            </a:r>
            <a:r>
              <a:rPr lang="el-GR" sz="1100" dirty="0">
                <a:solidFill>
                  <a:srgbClr val="00707C"/>
                </a:solidFill>
              </a:rPr>
              <a:t>Τα ωμά τρόφιμα μπορεί να περιέχουν παθογόνα βακτήρια που θα μπορούσαν να μεταφερθούν στα χέρια </a:t>
            </a:r>
            <a:endParaRPr lang="fr-FR" sz="1100" dirty="0">
              <a:solidFill>
                <a:srgbClr val="00707C"/>
              </a:solidFill>
            </a:endParaRPr>
          </a:p>
          <a:p>
            <a:pPr marL="457200" lvl="3" indent="0" eaLnBrk="1" hangingPunct="1">
              <a:defRPr/>
            </a:pPr>
            <a:r>
              <a:rPr lang="fr-FR" sz="1100" dirty="0">
                <a:solidFill>
                  <a:srgbClr val="00707C"/>
                </a:solidFill>
              </a:rPr>
              <a:t> </a:t>
            </a:r>
            <a:r>
              <a:rPr lang="el-GR" sz="1100" dirty="0">
                <a:solidFill>
                  <a:srgbClr val="00707C"/>
                </a:solidFill>
              </a:rPr>
              <a:t>κατά την διάρκεια προετοιμασίας του φαγητού</a:t>
            </a:r>
            <a:r>
              <a:rPr lang="en-US" sz="1100" dirty="0">
                <a:solidFill>
                  <a:srgbClr val="00707C"/>
                </a:solidFill>
              </a:rPr>
              <a:t>. </a:t>
            </a:r>
          </a:p>
          <a:p>
            <a:pPr marL="457200" lvl="3" indent="0" eaLnBrk="1" hangingPunct="1">
              <a:defRPr/>
            </a:pPr>
            <a:r>
              <a:rPr lang="fr-FR" sz="1100" dirty="0">
                <a:solidFill>
                  <a:srgbClr val="00707C"/>
                </a:solidFill>
              </a:rPr>
              <a:t> </a:t>
            </a:r>
            <a:r>
              <a:rPr lang="el-GR" sz="1100" dirty="0">
                <a:solidFill>
                  <a:srgbClr val="00707C"/>
                </a:solidFill>
              </a:rPr>
              <a:t>Άλλες κινήσεις μπορεί να μολύνουν τα χέρια (επαφή με τον κάδο απορριμμάτων, χερούλια πόρτας, άγγιγμα κατοικίδιων, κ.λπ.)</a:t>
            </a:r>
            <a:r>
              <a:rPr lang="fr-FR" sz="1100" dirty="0">
                <a:solidFill>
                  <a:srgbClr val="00707C"/>
                </a:solidFill>
              </a:rPr>
              <a:t>.</a:t>
            </a:r>
            <a:endParaRPr lang="en-US" sz="1100" dirty="0">
              <a:solidFill>
                <a:srgbClr val="00707C"/>
              </a:solidFill>
            </a:endParaRPr>
          </a:p>
          <a:p>
            <a:pPr marL="457200" lvl="3" indent="0" eaLnBrk="1" hangingPunct="1">
              <a:defRPr/>
            </a:pPr>
            <a:r>
              <a:rPr lang="fr-FR" sz="1100" dirty="0">
                <a:solidFill>
                  <a:srgbClr val="00707C"/>
                </a:solidFill>
              </a:rPr>
              <a:t> </a:t>
            </a:r>
            <a:r>
              <a:rPr lang="el-GR" sz="1100" dirty="0">
                <a:solidFill>
                  <a:srgbClr val="00707C"/>
                </a:solidFill>
              </a:rPr>
              <a:t>Αν μολυνθούν, τα χέρια μπορεί να μεταδώσουν παθογόνα σε μαγειρεμένο φαγητό, ή κατευθείαν στο στόμα καθώς σερβίρουμε ή </a:t>
            </a:r>
            <a:r>
              <a:rPr lang="fr-FR" sz="1100" dirty="0">
                <a:solidFill>
                  <a:srgbClr val="00707C"/>
                </a:solidFill>
              </a:rPr>
              <a:t> </a:t>
            </a:r>
          </a:p>
          <a:p>
            <a:pPr marL="457200" lvl="3" indent="0" eaLnBrk="1" hangingPunct="1">
              <a:defRPr/>
            </a:pPr>
            <a:r>
              <a:rPr lang="fr-FR" sz="1100" dirty="0">
                <a:solidFill>
                  <a:srgbClr val="00707C"/>
                </a:solidFill>
              </a:rPr>
              <a:t> </a:t>
            </a:r>
            <a:r>
              <a:rPr lang="el-GR" sz="1100" dirty="0">
                <a:solidFill>
                  <a:srgbClr val="00707C"/>
                </a:solidFill>
              </a:rPr>
              <a:t>τρώμε.</a:t>
            </a:r>
            <a:endParaRPr lang="en-US" sz="1100" dirty="0">
              <a:solidFill>
                <a:srgbClr val="00707C"/>
              </a:solidFill>
            </a:endParaRPr>
          </a:p>
          <a:p>
            <a:pPr marL="457200" lvl="3" indent="0" eaLnBrk="1" hangingPunct="1">
              <a:defRPr/>
            </a:pPr>
            <a:endParaRPr lang="en-US" sz="1000" dirty="0">
              <a:solidFill>
                <a:srgbClr val="00707C"/>
              </a:solidFill>
            </a:endParaRPr>
          </a:p>
          <a:p>
            <a:pPr marL="457200" lvl="3" indent="0" eaLnBrk="1" hangingPunct="1">
              <a:defRPr/>
            </a:pPr>
            <a:endParaRPr lang="en-US" sz="1000" dirty="0">
              <a:solidFill>
                <a:srgbClr val="00707C"/>
              </a:solidFill>
            </a:endParaRPr>
          </a:p>
          <a:p>
            <a:pPr lvl="1" eaLnBrk="1" hangingPunct="1">
              <a:buClr>
                <a:schemeClr val="accent1"/>
              </a:buClr>
              <a:buFont typeface="Wingdings" panose="05000000000000000000" pitchFamily="2" charset="2"/>
              <a:buChar char="ü"/>
              <a:defRPr/>
            </a:pPr>
            <a:r>
              <a:rPr lang="el-GR" altLang="fr-FR" sz="1400" dirty="0">
                <a:solidFill>
                  <a:srgbClr val="B92233"/>
                </a:solidFill>
              </a:rPr>
              <a:t>Ξεχώρισε τα ωμά από τα μαγειρεμένα τρόφιμα</a:t>
            </a:r>
            <a:endParaRPr lang="en-US" altLang="fr-FR" sz="1400" dirty="0">
              <a:solidFill>
                <a:srgbClr val="B92233"/>
              </a:solidFill>
            </a:endParaRPr>
          </a:p>
          <a:p>
            <a:pPr lvl="2" indent="0" eaLnBrk="1" hangingPunct="1">
              <a:spcBef>
                <a:spcPts val="300"/>
              </a:spcBef>
              <a:defRPr/>
            </a:pPr>
            <a:r>
              <a:rPr lang="fr-FR" altLang="fr-FR" sz="1100" dirty="0">
                <a:solidFill>
                  <a:srgbClr val="00707C"/>
                </a:solidFill>
              </a:rPr>
              <a:t> </a:t>
            </a:r>
            <a:r>
              <a:rPr lang="el-GR" altLang="fr-FR" sz="1100" dirty="0">
                <a:solidFill>
                  <a:srgbClr val="00707C"/>
                </a:solidFill>
              </a:rPr>
              <a:t>Τα ωμά τρόφιμα μπορεί να περιέχουν παθογόνα βακτήρια. Αν αυτά μεταδοθούν σε μαγειρεμένο φαγητό δεν θα καταστραφούν   γιατί </a:t>
            </a:r>
            <a:r>
              <a:rPr lang="fr-FR" altLang="fr-FR" sz="1100" dirty="0">
                <a:solidFill>
                  <a:srgbClr val="00707C"/>
                </a:solidFill>
              </a:rPr>
              <a:t> </a:t>
            </a:r>
            <a:r>
              <a:rPr lang="el-GR" altLang="fr-FR" sz="1100" dirty="0">
                <a:solidFill>
                  <a:srgbClr val="00707C"/>
                </a:solidFill>
              </a:rPr>
              <a:t>το φαγητό έχει ήδη μαγειρευτεί και θα μολύνουν όσους το καταναλώσουν.</a:t>
            </a:r>
            <a:r>
              <a:rPr lang="en-US" altLang="fr-FR" sz="1100" dirty="0">
                <a:solidFill>
                  <a:srgbClr val="00707C"/>
                </a:solidFill>
              </a:rPr>
              <a:t> </a:t>
            </a:r>
          </a:p>
          <a:p>
            <a:pPr lvl="2" indent="0" eaLnBrk="1" hangingPunct="1">
              <a:spcBef>
                <a:spcPts val="300"/>
              </a:spcBef>
              <a:defRPr/>
            </a:pPr>
            <a:r>
              <a:rPr lang="fr-FR" altLang="fr-FR" sz="1100" dirty="0">
                <a:solidFill>
                  <a:srgbClr val="00707C"/>
                </a:solidFill>
              </a:rPr>
              <a:t> </a:t>
            </a:r>
            <a:r>
              <a:rPr lang="el-GR" altLang="fr-FR" sz="1100" dirty="0">
                <a:solidFill>
                  <a:srgbClr val="00707C"/>
                </a:solidFill>
              </a:rPr>
              <a:t>Το ξαναζέσταμα του φαγητού δεν αρκεί για να καταστραφούν τα παθογόνα βακτήρια</a:t>
            </a:r>
            <a:r>
              <a:rPr lang="en-US" altLang="fr-FR" sz="1100" dirty="0">
                <a:solidFill>
                  <a:srgbClr val="00707C"/>
                </a:solidFill>
              </a:rPr>
              <a:t>. </a:t>
            </a:r>
          </a:p>
          <a:p>
            <a:pPr lvl="2" indent="0" eaLnBrk="1" hangingPunct="1">
              <a:spcBef>
                <a:spcPts val="300"/>
              </a:spcBef>
              <a:defRPr/>
            </a:pPr>
            <a:r>
              <a:rPr lang="fr-FR" altLang="fr-FR" sz="1100" dirty="0">
                <a:solidFill>
                  <a:srgbClr val="00707C"/>
                </a:solidFill>
              </a:rPr>
              <a:t> </a:t>
            </a:r>
            <a:r>
              <a:rPr lang="el-GR" altLang="fr-FR" sz="1100" dirty="0">
                <a:solidFill>
                  <a:srgbClr val="00707C"/>
                </a:solidFill>
              </a:rPr>
              <a:t>Είναι σημαντικό να διατηρούνται τα ωμά τρόφιμα σε ξεχωριστά και κλειστά σκεύη και να αποφεύγεται κάθε </a:t>
            </a:r>
            <a:endParaRPr lang="fr-FR" altLang="fr-FR" sz="1100" dirty="0">
              <a:solidFill>
                <a:srgbClr val="00707C"/>
              </a:solidFill>
            </a:endParaRPr>
          </a:p>
          <a:p>
            <a:pPr lvl="2" indent="0" eaLnBrk="1" hangingPunct="1">
              <a:spcBef>
                <a:spcPts val="300"/>
              </a:spcBef>
              <a:defRPr/>
            </a:pPr>
            <a:r>
              <a:rPr lang="fr-FR" altLang="fr-FR" sz="1100" dirty="0">
                <a:solidFill>
                  <a:srgbClr val="00707C"/>
                </a:solidFill>
              </a:rPr>
              <a:t> </a:t>
            </a:r>
            <a:r>
              <a:rPr lang="el-GR" altLang="fr-FR" sz="1100" dirty="0">
                <a:solidFill>
                  <a:srgbClr val="00707C"/>
                </a:solidFill>
              </a:rPr>
              <a:t>πιτσίλισμα ζωμού τους, π.χ. από ωμό κρέας</a:t>
            </a:r>
            <a:endParaRPr lang="en-US" sz="1000" dirty="0">
              <a:solidFill>
                <a:srgbClr val="00707C"/>
              </a:solidFill>
            </a:endParaRPr>
          </a:p>
          <a:p>
            <a:pPr marL="228600" lvl="1" indent="0">
              <a:spcBef>
                <a:spcPts val="1000"/>
              </a:spcBef>
              <a:defRPr/>
            </a:pPr>
            <a:r>
              <a:rPr lang="el-GR" sz="1400" b="1" u="sng" dirty="0">
                <a:solidFill>
                  <a:srgbClr val="00707C"/>
                </a:solidFill>
              </a:rPr>
              <a:t>Περισσότερες πληροφορίες </a:t>
            </a:r>
            <a:r>
              <a:rPr lang="en-US" sz="1400" b="1" u="sng" dirty="0">
                <a:solidFill>
                  <a:srgbClr val="00707C"/>
                </a:solidFill>
              </a:rPr>
              <a:t>:</a:t>
            </a:r>
          </a:p>
          <a:p>
            <a:pPr marL="228600" lvl="1" indent="0">
              <a:spcBef>
                <a:spcPts val="1000"/>
              </a:spcBef>
              <a:defRPr/>
            </a:pPr>
            <a:endParaRPr lang="en-US" altLang="fr-FR" sz="100" dirty="0">
              <a:solidFill>
                <a:srgbClr val="00707C"/>
              </a:solidFill>
            </a:endParaRPr>
          </a:p>
          <a:p>
            <a:pPr lvl="1">
              <a:spcBef>
                <a:spcPts val="0"/>
              </a:spcBef>
              <a:defRPr/>
            </a:pPr>
            <a:r>
              <a:rPr lang="en-US" altLang="fr-FR" sz="1400" dirty="0">
                <a:solidFill>
                  <a:srgbClr val="00707C"/>
                </a:solidFill>
              </a:rPr>
              <a:t>					</a:t>
            </a:r>
            <a:r>
              <a:rPr lang="en-US" altLang="fr-FR" sz="1200" dirty="0">
                <a:solidFill>
                  <a:srgbClr val="00707C"/>
                </a:solidFill>
                <a:hlinkClick r:id="rId2" tooltip="click here to open the link"/>
              </a:rPr>
              <a:t>10 ways to prevent food poisoning</a:t>
            </a:r>
            <a:r>
              <a:rPr lang="en-US" altLang="fr-FR" sz="1200" dirty="0">
                <a:solidFill>
                  <a:srgbClr val="00707C"/>
                </a:solidFill>
              </a:rPr>
              <a:t> </a:t>
            </a:r>
          </a:p>
          <a:p>
            <a:pPr lvl="1">
              <a:spcBef>
                <a:spcPts val="0"/>
              </a:spcBef>
              <a:defRPr/>
            </a:pPr>
            <a:endParaRPr lang="en-US" altLang="fr-FR" sz="1200" dirty="0">
              <a:solidFill>
                <a:srgbClr val="00707C"/>
              </a:solidFill>
            </a:endParaRPr>
          </a:p>
          <a:p>
            <a:pPr lvl="1">
              <a:spcBef>
                <a:spcPts val="0"/>
              </a:spcBef>
              <a:defRPr/>
            </a:pPr>
            <a:endParaRPr lang="en-US" altLang="fr-FR" sz="700" dirty="0">
              <a:solidFill>
                <a:srgbClr val="00707C"/>
              </a:solidFill>
            </a:endParaRPr>
          </a:p>
          <a:p>
            <a:pPr marL="457200" lvl="3" indent="0" eaLnBrk="1" hangingPunct="1">
              <a:defRPr/>
            </a:pPr>
            <a:r>
              <a:rPr lang="en-US" sz="1000" dirty="0">
                <a:solidFill>
                  <a:srgbClr val="00707C"/>
                </a:solidFill>
              </a:rPr>
              <a:t>   				</a:t>
            </a:r>
            <a:r>
              <a:rPr lang="en-US" altLang="fr-FR" sz="1200" dirty="0">
                <a:solidFill>
                  <a:srgbClr val="00707C"/>
                </a:solidFill>
                <a:hlinkClick r:id="rId3" tooltip="click here to open the link"/>
              </a:rPr>
              <a:t>Food safety in the home</a:t>
            </a:r>
            <a:endParaRPr lang="en-US" altLang="fr-FR" sz="1200" dirty="0">
              <a:solidFill>
                <a:srgbClr val="00707C"/>
              </a:solidFill>
            </a:endParaRPr>
          </a:p>
          <a:p>
            <a:pPr marL="457200" lvl="3" indent="0" eaLnBrk="1" hangingPunct="1">
              <a:defRPr/>
            </a:pPr>
            <a:endParaRPr lang="en-US" sz="1000" dirty="0">
              <a:solidFill>
                <a:srgbClr val="00707C"/>
              </a:solidFill>
            </a:endParaRPr>
          </a:p>
        </p:txBody>
      </p:sp>
      <p:grpSp>
        <p:nvGrpSpPr>
          <p:cNvPr id="29700" name="Groupe 17"/>
          <p:cNvGrpSpPr>
            <a:grpSpLocks/>
          </p:cNvGrpSpPr>
          <p:nvPr/>
        </p:nvGrpSpPr>
        <p:grpSpPr bwMode="auto">
          <a:xfrm>
            <a:off x="-41275" y="6016625"/>
            <a:ext cx="12276138" cy="887413"/>
            <a:chOff x="-41565" y="6016088"/>
            <a:chExt cx="12276859" cy="888671"/>
          </a:xfrm>
        </p:grpSpPr>
        <p:sp>
          <p:nvSpPr>
            <p:cNvPr id="2971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971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4"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9716"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9703" name="Espace réservé du contenu 3" descr="Κατανάλωση"/>
          <p:cNvPicPr>
            <a:picLocks noChangeAspect="1" noChangeArrowheads="1"/>
          </p:cNvPicPr>
          <p:nvPr/>
        </p:nvPicPr>
        <p:blipFill>
          <a:blip r:embed="rId6" cstate="print"/>
          <a:srcRect/>
          <a:stretch>
            <a:fillRect/>
          </a:stretch>
        </p:blipFill>
        <p:spPr bwMode="auto">
          <a:xfrm>
            <a:off x="3209487" y="781763"/>
            <a:ext cx="1090613" cy="903287"/>
          </a:xfrm>
          <a:prstGeom prst="rect">
            <a:avLst/>
          </a:prstGeom>
          <a:noFill/>
          <a:ln w="9525">
            <a:noFill/>
            <a:miter lim="800000"/>
            <a:headEnd/>
            <a:tailEnd/>
          </a:ln>
        </p:spPr>
      </p:pic>
      <p:pic>
        <p:nvPicPr>
          <p:cNvPr id="29704" name="Image 19"/>
          <p:cNvPicPr>
            <a:picLocks noChangeAspect="1" noChangeArrowheads="1"/>
          </p:cNvPicPr>
          <p:nvPr/>
        </p:nvPicPr>
        <p:blipFill>
          <a:blip r:embed="rId7" cstate="print"/>
          <a:srcRect/>
          <a:stretch>
            <a:fillRect/>
          </a:stretch>
        </p:blipFill>
        <p:spPr bwMode="auto">
          <a:xfrm>
            <a:off x="3605213" y="5111750"/>
            <a:ext cx="787400" cy="306388"/>
          </a:xfrm>
          <a:prstGeom prst="rect">
            <a:avLst/>
          </a:prstGeom>
          <a:noFill/>
          <a:ln w="9525">
            <a:noFill/>
            <a:miter lim="800000"/>
            <a:headEnd/>
            <a:tailEnd/>
          </a:ln>
        </p:spPr>
      </p:pic>
      <p:pic>
        <p:nvPicPr>
          <p:cNvPr id="29705" name="Espace réservé du contenu 3" descr="Σερβίρισμα"/>
          <p:cNvPicPr>
            <a:picLocks noChangeAspect="1" noChangeArrowheads="1"/>
          </p:cNvPicPr>
          <p:nvPr/>
        </p:nvPicPr>
        <p:blipFill>
          <a:blip r:embed="rId8" cstate="print"/>
          <a:srcRect/>
          <a:stretch>
            <a:fillRect/>
          </a:stretch>
        </p:blipFill>
        <p:spPr bwMode="auto">
          <a:xfrm>
            <a:off x="10944498" y="734464"/>
            <a:ext cx="979488" cy="1025525"/>
          </a:xfrm>
          <a:prstGeom prst="rect">
            <a:avLst/>
          </a:prstGeom>
          <a:noFill/>
          <a:ln w="9525">
            <a:noFill/>
            <a:miter lim="800000"/>
            <a:headEnd/>
            <a:tailEnd/>
          </a:ln>
        </p:spPr>
      </p:pic>
      <p:pic>
        <p:nvPicPr>
          <p:cNvPr id="29706" name="Image 22"/>
          <p:cNvPicPr>
            <a:picLocks noChangeAspect="1" noChangeArrowheads="1"/>
          </p:cNvPicPr>
          <p:nvPr/>
        </p:nvPicPr>
        <p:blipFill>
          <a:blip r:embed="rId9" cstate="print"/>
          <a:srcRect/>
          <a:stretch>
            <a:fillRect/>
          </a:stretch>
        </p:blipFill>
        <p:spPr bwMode="auto">
          <a:xfrm>
            <a:off x="3392488" y="5502275"/>
            <a:ext cx="1000125" cy="490538"/>
          </a:xfrm>
          <a:prstGeom prst="rect">
            <a:avLst/>
          </a:prstGeom>
          <a:noFill/>
          <a:ln w="9525">
            <a:noFill/>
            <a:miter lim="800000"/>
            <a:headEnd/>
            <a:tailEnd/>
          </a:ln>
        </p:spPr>
      </p:pic>
      <p:pic>
        <p:nvPicPr>
          <p:cNvPr id="29707" name="Image 1" descr="Λογότυπο SafeConsume και τίτλος &quot;Μετάδοση Λοιμώξεων&quot;"/>
          <p:cNvPicPr>
            <a:picLocks noChangeAspect="1" noChangeArrowheads="1"/>
          </p:cNvPicPr>
          <p:nvPr/>
        </p:nvPicPr>
        <p:blipFill>
          <a:blip r:embed="rId10"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11" action="ppaction://hlinksldjump" highlightClick="1"/>
          </p:cNvPr>
          <p:cNvSpPr/>
          <p:nvPr/>
        </p:nvSpPr>
        <p:spPr>
          <a:xfrm>
            <a:off x="10196513" y="1855788"/>
            <a:ext cx="1938337" cy="366712"/>
          </a:xfrm>
          <a:prstGeom prst="actionButtonBlan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Περισσότερες πληροφορίες για την επιμόλυνση</a:t>
            </a:r>
            <a:endParaRPr lang="fr-FR"/>
          </a:p>
        </p:txBody>
      </p:sp>
      <p:pic>
        <p:nvPicPr>
          <p:cNvPr id="29709" name="Image 5" descr="χειρισμός κρέατος">
            <a:hlinkClick r:id="rId12" action="ppaction://hlinksldjump"/>
          </p:cNvPr>
          <p:cNvPicPr>
            <a:picLocks noChangeAspect="1" noChangeArrowheads="1"/>
          </p:cNvPicPr>
          <p:nvPr/>
        </p:nvPicPr>
        <p:blipFill>
          <a:blip r:embed="rId13" cstate="print"/>
          <a:srcRect/>
          <a:stretch>
            <a:fillRect/>
          </a:stretch>
        </p:blipFill>
        <p:spPr bwMode="auto">
          <a:xfrm>
            <a:off x="10433050" y="3865563"/>
            <a:ext cx="1181100" cy="914400"/>
          </a:xfrm>
          <a:prstGeom prst="rect">
            <a:avLst/>
          </a:prstGeom>
          <a:noFill/>
          <a:ln w="9525">
            <a:noFill/>
            <a:miter lim="800000"/>
            <a:headEnd/>
            <a:tailEnd/>
          </a:ln>
        </p:spPr>
      </p:pic>
      <p:sp>
        <p:nvSpPr>
          <p:cNvPr id="29710"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grpSp>
        <p:nvGrpSpPr>
          <p:cNvPr id="23" name="22 - Ομάδα"/>
          <p:cNvGrpSpPr/>
          <p:nvPr/>
        </p:nvGrpSpPr>
        <p:grpSpPr>
          <a:xfrm>
            <a:off x="6872771" y="5389071"/>
            <a:ext cx="5035450" cy="408914"/>
            <a:chOff x="3675833" y="5357540"/>
            <a:chExt cx="5035450" cy="408914"/>
          </a:xfrm>
        </p:grpSpPr>
        <p:pic>
          <p:nvPicPr>
            <p:cNvPr id="24" name="23 - Εικόνα" descr="EFET footer-logo.png"/>
            <p:cNvPicPr>
              <a:picLocks noChangeAspect="1"/>
            </p:cNvPicPr>
            <p:nvPr/>
          </p:nvPicPr>
          <p:blipFill>
            <a:blip r:embed="rId14" cstate="print"/>
            <a:stretch>
              <a:fillRect/>
            </a:stretch>
          </p:blipFill>
          <p:spPr>
            <a:xfrm>
              <a:off x="3675833" y="5357540"/>
              <a:ext cx="1274539" cy="408914"/>
            </a:xfrm>
            <a:prstGeom prst="rect">
              <a:avLst/>
            </a:prstGeom>
          </p:spPr>
        </p:pic>
        <p:sp>
          <p:nvSpPr>
            <p:cNvPr id="25" name="24 - Ορθογώνιο"/>
            <p:cNvSpPr/>
            <p:nvPr/>
          </p:nvSpPr>
          <p:spPr>
            <a:xfrm>
              <a:off x="4552772" y="5387313"/>
              <a:ext cx="4158511" cy="276999"/>
            </a:xfrm>
            <a:prstGeom prst="rect">
              <a:avLst/>
            </a:prstGeom>
          </p:spPr>
          <p:txBody>
            <a:bodyPr wrap="none">
              <a:spAutoFit/>
            </a:bodyPr>
            <a:lstStyle/>
            <a:p>
              <a:pPr lvl="1">
                <a:spcBef>
                  <a:spcPts val="0"/>
                </a:spcBef>
                <a:defRPr/>
              </a:pPr>
              <a:r>
                <a:rPr lang="en-US" sz="1200" dirty="0">
                  <a:hlinkClick r:id="rId15"/>
                </a:rPr>
                <a:t>http://www.efet.gr/index.php/el/consumers/ekdoseis</a:t>
              </a:r>
              <a:endParaRPr lang="el-GR" altLang="fr-FR" sz="1200" dirty="0">
                <a:solidFill>
                  <a:srgbClr val="00707C"/>
                </a:solidFill>
              </a:endParaRPr>
            </a:p>
          </p:txBody>
        </p:sp>
      </p:grpSp>
      <p:sp>
        <p:nvSpPr>
          <p:cNvPr id="26" name="ZoneTexte 25">
            <a:extLst>
              <a:ext uri="{FF2B5EF4-FFF2-40B4-BE49-F238E27FC236}">
                <a16:creationId xmlns="" xmlns:a16="http://schemas.microsoft.com/office/drawing/2014/main" id="{1FE1504E-B734-439C-AF5A-7D3A6E609FC3}"/>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6"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7"/>
              </a:rPr>
              <a:t>Έλεγξε τις γνώσεις σ</a:t>
            </a:r>
            <a:r>
              <a:rPr lang="fr-FR" sz="1400">
                <a:solidFill>
                  <a:schemeClr val="accent1"/>
                </a:solidFill>
                <a:latin typeface="+mn-lt"/>
                <a:hlinkClick r:id="rId17"/>
              </a:rPr>
              <a:t>o</a:t>
            </a:r>
            <a:r>
              <a:rPr lang="el-GR" sz="1400">
                <a:solidFill>
                  <a:schemeClr val="accent1"/>
                </a:solidFill>
                <a:latin typeface="+mn-lt"/>
                <a:hlinkClick r:id="rId17"/>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8"/>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7" name="Bouton d’action : vide 26">
            <a:hlinkClick r:id="rId19" highlightClick="1"/>
            <a:extLst>
              <a:ext uri="{FF2B5EF4-FFF2-40B4-BE49-F238E27FC236}">
                <a16:creationId xmlns="" xmlns:a16="http://schemas.microsoft.com/office/drawing/2014/main" id="{465C142F-D307-4C66-AFD9-0FC4711A618F}"/>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8548688" cy="1477962"/>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Φύλαξη </a:t>
            </a:r>
            <a:endParaRPr lang="fr-FR" altLang="fr-FR" sz="4501" b="1">
              <a:solidFill>
                <a:srgbClr val="00707C"/>
              </a:solidFill>
              <a:latin typeface="+mj-lt"/>
              <a:ea typeface="+mj-ea"/>
              <a:cs typeface="+mj-cs"/>
            </a:endParaRPr>
          </a:p>
          <a:p>
            <a:pPr algn="ctr" eaLnBrk="1" fontAlgn="auto" hangingPunct="1">
              <a:spcBef>
                <a:spcPts val="0"/>
              </a:spcBef>
              <a:spcAft>
                <a:spcPts val="0"/>
              </a:spcAft>
              <a:defRPr/>
            </a:pPr>
            <a:r>
              <a:rPr lang="el-GR" altLang="fr-FR" sz="4501" b="1">
                <a:solidFill>
                  <a:srgbClr val="00707C"/>
                </a:solidFill>
                <a:latin typeface="+mj-lt"/>
                <a:ea typeface="+mj-ea"/>
                <a:cs typeface="+mj-cs"/>
              </a:rPr>
              <a:t>περισσευμάτων τροφίμων</a:t>
            </a:r>
          </a:p>
        </p:txBody>
      </p:sp>
      <p:sp>
        <p:nvSpPr>
          <p:cNvPr id="29699" name="ZoneTexte 13"/>
          <p:cNvSpPr txBox="1">
            <a:spLocks noChangeArrowheads="1"/>
          </p:cNvSpPr>
          <p:nvPr/>
        </p:nvSpPr>
        <p:spPr bwMode="auto">
          <a:xfrm>
            <a:off x="3198813" y="1546635"/>
            <a:ext cx="8736011" cy="4785926"/>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indent="-285750">
              <a:defRPr sz="900">
                <a:solidFill>
                  <a:schemeClr val="tx1"/>
                </a:solidFill>
                <a:latin typeface="Microsoft Sans Serif" panose="020B0604020202020204" pitchFamily="34" charset="0"/>
              </a:defRPr>
            </a:lvl3pPr>
            <a:lvl4pPr marL="45720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28600" lvl="1" indent="0" eaLnBrk="1" hangingPunct="1">
              <a:defRPr/>
            </a:pPr>
            <a:endParaRPr lang="en-US" altLang="fr-FR" sz="1400" dirty="0">
              <a:solidFill>
                <a:srgbClr val="00707C"/>
              </a:solidFill>
            </a:endParaRPr>
          </a:p>
          <a:p>
            <a:pPr marL="514350" indent="-514350" eaLnBrk="1" fontAlgn="auto" hangingPunct="1">
              <a:spcAft>
                <a:spcPts val="0"/>
              </a:spcAft>
              <a:buFont typeface="+mj-lt"/>
              <a:buAutoNum type="arabicPeriod"/>
              <a:defRPr/>
            </a:pPr>
            <a:r>
              <a:rPr lang="el-GR" sz="1400" dirty="0">
                <a:solidFill>
                  <a:srgbClr val="B92233"/>
                </a:solidFill>
              </a:rPr>
              <a:t>Ξαναζέσταμα μόνο μια φορά </a:t>
            </a:r>
            <a:endParaRPr lang="en-US" sz="1400" dirty="0">
              <a:solidFill>
                <a:srgbClr val="B92233"/>
              </a:solidFill>
            </a:endParaRPr>
          </a:p>
          <a:p>
            <a:pPr marL="514350" indent="-514350" eaLnBrk="1" fontAlgn="auto" hangingPunct="1">
              <a:spcAft>
                <a:spcPts val="0"/>
              </a:spcAft>
              <a:buFont typeface="+mj-lt"/>
              <a:buAutoNum type="arabicPeriod"/>
              <a:defRPr/>
            </a:pPr>
            <a:r>
              <a:rPr lang="el-GR" sz="1400" dirty="0">
                <a:solidFill>
                  <a:srgbClr val="B92233"/>
                </a:solidFill>
              </a:rPr>
              <a:t>Παραμονή σε θερμοκρασία δωματίου όχι περισσότερο από 2 ώρες</a:t>
            </a:r>
            <a:endParaRPr lang="en-US" sz="1400" dirty="0">
              <a:solidFill>
                <a:srgbClr val="B92233"/>
              </a:solidFill>
            </a:endParaRPr>
          </a:p>
          <a:p>
            <a:pPr marL="514350" indent="-514350" eaLnBrk="1" fontAlgn="auto" hangingPunct="1">
              <a:spcAft>
                <a:spcPts val="0"/>
              </a:spcAft>
              <a:buFont typeface="+mj-lt"/>
              <a:buAutoNum type="arabicPeriod"/>
              <a:defRPr/>
            </a:pPr>
            <a:r>
              <a:rPr lang="el-GR" sz="1400" dirty="0">
                <a:solidFill>
                  <a:srgbClr val="B92233"/>
                </a:solidFill>
              </a:rPr>
              <a:t>Κατανάλωση των περισσευμάτων φαγητού μέσα σε 3 μέρες, το αργότερο</a:t>
            </a:r>
            <a:endParaRPr lang="en-US" sz="1400" dirty="0">
              <a:solidFill>
                <a:srgbClr val="B92233"/>
              </a:solidFill>
            </a:endParaRPr>
          </a:p>
          <a:p>
            <a:pPr marL="514350" indent="-514350" eaLnBrk="1" fontAlgn="auto" hangingPunct="1">
              <a:spcAft>
                <a:spcPts val="0"/>
              </a:spcAft>
              <a:buFont typeface="+mj-lt"/>
              <a:buAutoNum type="arabicPeriod"/>
              <a:defRPr/>
            </a:pPr>
            <a:r>
              <a:rPr lang="el-GR" sz="1400" dirty="0">
                <a:solidFill>
                  <a:srgbClr val="B92233"/>
                </a:solidFill>
              </a:rPr>
              <a:t>Διατήρηση στο ψυγείο (≤ 4°C), καταγραφή ημερομηνίας τοποθέτησης στο ψυγείο σε ετικέτα</a:t>
            </a:r>
            <a:endParaRPr lang="en-US" sz="1400" dirty="0">
              <a:solidFill>
                <a:srgbClr val="B92233"/>
              </a:solidFill>
            </a:endParaRPr>
          </a:p>
          <a:p>
            <a:pPr marL="0" indent="0" eaLnBrk="1" fontAlgn="auto" hangingPunct="1">
              <a:spcAft>
                <a:spcPts val="0"/>
              </a:spcAft>
              <a:defRPr/>
            </a:pPr>
            <a:endParaRPr lang="en-US" altLang="fr-FR" sz="1400" dirty="0">
              <a:solidFill>
                <a:srgbClr val="00707C"/>
              </a:solidFill>
            </a:endParaRPr>
          </a:p>
          <a:p>
            <a:pPr marL="0" indent="0" eaLnBrk="1" fontAlgn="auto" hangingPunct="1">
              <a:spcAft>
                <a:spcPts val="0"/>
              </a:spcAft>
              <a:defRPr/>
            </a:pPr>
            <a:endParaRPr lang="en-US" altLang="fr-FR" sz="1400" dirty="0">
              <a:solidFill>
                <a:srgbClr val="00707C"/>
              </a:solidFill>
            </a:endParaRPr>
          </a:p>
          <a:p>
            <a:pPr marL="0" indent="0" eaLnBrk="1" fontAlgn="auto" hangingPunct="1">
              <a:spcAft>
                <a:spcPts val="0"/>
              </a:spcAft>
              <a:defRPr/>
            </a:pPr>
            <a:r>
              <a:rPr lang="el-GR" altLang="fr-FR" sz="1400" u="sng" dirty="0">
                <a:solidFill>
                  <a:srgbClr val="00707C"/>
                </a:solidFill>
              </a:rPr>
              <a:t>Ποιοι είναι οι κίνδυνοι;</a:t>
            </a:r>
            <a:endParaRPr lang="en-US" altLang="fr-FR" sz="1400" u="sng" dirty="0">
              <a:solidFill>
                <a:srgbClr val="00707C"/>
              </a:solidFill>
            </a:endParaRPr>
          </a:p>
          <a:p>
            <a:pPr marL="0" indent="0" eaLnBrk="1" fontAlgn="auto" hangingPunct="1">
              <a:spcAft>
                <a:spcPts val="0"/>
              </a:spcAft>
              <a:defRPr/>
            </a:pPr>
            <a:endParaRPr lang="en-US" altLang="fr-FR" sz="1400" u="sng" dirty="0">
              <a:solidFill>
                <a:srgbClr val="00707C"/>
              </a:solidFill>
            </a:endParaRPr>
          </a:p>
          <a:p>
            <a:pPr marL="285750" indent="-285750" eaLnBrk="1" fontAlgn="auto" hangingPunct="1">
              <a:spcAft>
                <a:spcPts val="0"/>
              </a:spcAft>
              <a:buFont typeface="Wingdings" panose="05000000000000000000" pitchFamily="2" charset="2"/>
              <a:buChar char="ü"/>
              <a:defRPr/>
            </a:pPr>
            <a:r>
              <a:rPr lang="el-GR" sz="1400" dirty="0">
                <a:solidFill>
                  <a:srgbClr val="00707C"/>
                </a:solidFill>
              </a:rPr>
              <a:t>Μερικά είδη </a:t>
            </a:r>
            <a:r>
              <a:rPr lang="el-GR" sz="1400" dirty="0">
                <a:solidFill>
                  <a:srgbClr val="B92233"/>
                </a:solidFill>
              </a:rPr>
              <a:t>παθογόνων βακτηρίων </a:t>
            </a:r>
            <a:r>
              <a:rPr lang="el-GR" sz="1400" dirty="0">
                <a:solidFill>
                  <a:srgbClr val="00707C"/>
                </a:solidFill>
              </a:rPr>
              <a:t>(</a:t>
            </a:r>
            <a:r>
              <a:rPr lang="en-US" sz="1400" i="1" dirty="0">
                <a:solidFill>
                  <a:srgbClr val="00707C"/>
                </a:solidFill>
              </a:rPr>
              <a:t>Bacillus cereus, Clostridium </a:t>
            </a:r>
            <a:r>
              <a:rPr lang="en-US" sz="1400" i="1" dirty="0" err="1">
                <a:solidFill>
                  <a:srgbClr val="00707C"/>
                </a:solidFill>
              </a:rPr>
              <a:t>perfringens</a:t>
            </a:r>
            <a:r>
              <a:rPr lang="en-US" sz="1400" i="1" dirty="0">
                <a:solidFill>
                  <a:srgbClr val="00707C"/>
                </a:solidFill>
              </a:rPr>
              <a:t>, Clostridium </a:t>
            </a:r>
            <a:r>
              <a:rPr lang="en-US" sz="1400" i="1" dirty="0" err="1">
                <a:solidFill>
                  <a:srgbClr val="00707C"/>
                </a:solidFill>
              </a:rPr>
              <a:t>botulinum</a:t>
            </a:r>
            <a:r>
              <a:rPr lang="en-US" sz="1400" dirty="0">
                <a:solidFill>
                  <a:srgbClr val="00707C"/>
                </a:solidFill>
              </a:rPr>
              <a:t>…) </a:t>
            </a:r>
            <a:r>
              <a:rPr lang="el-GR" sz="1400" dirty="0">
                <a:solidFill>
                  <a:srgbClr val="B92233"/>
                </a:solidFill>
              </a:rPr>
              <a:t>παράγουν πολύ ανθεκτικά σωματίδια που λέγονται «σπόρια»</a:t>
            </a:r>
            <a:r>
              <a:rPr lang="en-US" sz="1400" dirty="0">
                <a:solidFill>
                  <a:srgbClr val="B92233"/>
                </a:solidFill>
              </a:rPr>
              <a:t>. </a:t>
            </a:r>
          </a:p>
          <a:p>
            <a:pPr marL="285750" indent="-285750" eaLnBrk="1" fontAlgn="auto" hangingPunct="1">
              <a:spcAft>
                <a:spcPts val="0"/>
              </a:spcAft>
              <a:buFont typeface="Wingdings" panose="05000000000000000000" pitchFamily="2" charset="2"/>
              <a:buChar char="ü"/>
              <a:defRPr/>
            </a:pPr>
            <a:endParaRPr lang="en-US" sz="1400" dirty="0">
              <a:solidFill>
                <a:srgbClr val="00707C"/>
              </a:solidFill>
            </a:endParaRPr>
          </a:p>
          <a:p>
            <a:pPr marL="285750" indent="-285750" eaLnBrk="1" fontAlgn="auto" hangingPunct="1">
              <a:spcAft>
                <a:spcPts val="0"/>
              </a:spcAft>
              <a:buFont typeface="Wingdings" panose="05000000000000000000" pitchFamily="2" charset="2"/>
              <a:buChar char="ü"/>
              <a:defRPr/>
            </a:pPr>
            <a:r>
              <a:rPr lang="el-GR" sz="1400" dirty="0">
                <a:solidFill>
                  <a:srgbClr val="00707C"/>
                </a:solidFill>
              </a:rPr>
              <a:t>Αυτά τα σπόρια μπορεί να βρεθούν στο κρέας, στο γάλα, στα δημητριακά, στα λαχανικά. Τα σπόρια που βρίσκονται στα  τρόφιμα </a:t>
            </a:r>
            <a:r>
              <a:rPr lang="el-GR" sz="1400" dirty="0">
                <a:solidFill>
                  <a:srgbClr val="B92233"/>
                </a:solidFill>
              </a:rPr>
              <a:t>δεν καταστρέφονται στο μαγείρεμα </a:t>
            </a:r>
            <a:r>
              <a:rPr lang="el-GR" sz="1400" dirty="0">
                <a:solidFill>
                  <a:srgbClr val="00707C"/>
                </a:solidFill>
              </a:rPr>
              <a:t>και θα πολλαπλασιαστούν στο μαγειρεμένο φαγητό όταν η θερμοκρασία είναι αρκετά υψηλή</a:t>
            </a:r>
            <a:r>
              <a:rPr lang="en-US" sz="1400" dirty="0">
                <a:solidFill>
                  <a:srgbClr val="00707C"/>
                </a:solidFill>
              </a:rPr>
              <a:t>. </a:t>
            </a:r>
          </a:p>
          <a:p>
            <a:pPr marL="285750" indent="-285750" eaLnBrk="1" fontAlgn="auto" hangingPunct="1">
              <a:spcAft>
                <a:spcPts val="0"/>
              </a:spcAft>
              <a:buFont typeface="Wingdings" panose="05000000000000000000" pitchFamily="2" charset="2"/>
              <a:buChar char="ü"/>
              <a:defRPr/>
            </a:pPr>
            <a:endParaRPr lang="en-US" sz="1400" dirty="0">
              <a:solidFill>
                <a:srgbClr val="00707C"/>
              </a:solidFill>
            </a:endParaRPr>
          </a:p>
          <a:p>
            <a:pPr marL="285750" indent="-285750" eaLnBrk="1" fontAlgn="auto" hangingPunct="1">
              <a:spcAft>
                <a:spcPts val="0"/>
              </a:spcAft>
              <a:buFont typeface="Wingdings" panose="05000000000000000000" pitchFamily="2" charset="2"/>
              <a:buChar char="ü"/>
              <a:defRPr/>
            </a:pPr>
            <a:r>
              <a:rPr lang="el-GR" sz="1400" dirty="0">
                <a:solidFill>
                  <a:srgbClr val="00707C"/>
                </a:solidFill>
              </a:rPr>
              <a:t>Μετά μπορεί να μας μολύνουν, προκαλώντας διάρροια  ή να παράγουν  «φονικές» τοξίνες στα  τρόφιμα</a:t>
            </a:r>
            <a:r>
              <a:rPr lang="en-US" sz="1400" dirty="0">
                <a:solidFill>
                  <a:srgbClr val="00707C"/>
                </a:solidFill>
              </a:rPr>
              <a:t>. </a:t>
            </a:r>
          </a:p>
          <a:p>
            <a:pPr marL="285750" indent="-285750" eaLnBrk="1" fontAlgn="auto" hangingPunct="1">
              <a:spcAft>
                <a:spcPts val="0"/>
              </a:spcAft>
              <a:buFont typeface="Wingdings" panose="05000000000000000000" pitchFamily="2" charset="2"/>
              <a:buChar char="ü"/>
              <a:defRPr/>
            </a:pPr>
            <a:endParaRPr lang="en-US" sz="1400" dirty="0">
              <a:solidFill>
                <a:srgbClr val="00707C"/>
              </a:solidFill>
            </a:endParaRPr>
          </a:p>
          <a:p>
            <a:pPr marL="285750" indent="-285750" eaLnBrk="1" fontAlgn="auto" hangingPunct="1">
              <a:spcAft>
                <a:spcPts val="0"/>
              </a:spcAft>
              <a:buFont typeface="Wingdings" panose="05000000000000000000" pitchFamily="2" charset="2"/>
              <a:buChar char="ü"/>
              <a:defRPr/>
            </a:pPr>
            <a:r>
              <a:rPr lang="el-GR" sz="1400" dirty="0">
                <a:solidFill>
                  <a:srgbClr val="00707C"/>
                </a:solidFill>
              </a:rPr>
              <a:t>Αυτός είναι ο λόγος που τα περισσεύματα του φαγητού πρέπει να «κρυώνουν»  γρήγορα, να διατηρούνται στο ψυγείο και να καταναλώνονται μέσα σε 3 ημέρες</a:t>
            </a:r>
            <a:r>
              <a:rPr lang="en-US" sz="1400" dirty="0">
                <a:solidFill>
                  <a:srgbClr val="00707C"/>
                </a:solidFill>
              </a:rPr>
              <a:t>.</a:t>
            </a:r>
          </a:p>
          <a:p>
            <a:pPr marL="0" indent="0" eaLnBrk="1" fontAlgn="auto" hangingPunct="1">
              <a:spcAft>
                <a:spcPts val="0"/>
              </a:spcAft>
              <a:defRPr/>
            </a:pPr>
            <a:endParaRPr lang="en-US" sz="1400" strike="sngStrike" dirty="0">
              <a:solidFill>
                <a:srgbClr val="00707C"/>
              </a:solidFill>
            </a:endParaRPr>
          </a:p>
          <a:p>
            <a:pPr lvl="3" indent="0" eaLnBrk="1" hangingPunct="1">
              <a:defRPr/>
            </a:pPr>
            <a:endParaRPr lang="en-US" altLang="fr-FR" sz="1100" dirty="0">
              <a:solidFill>
                <a:srgbClr val="00707C"/>
              </a:solidFill>
            </a:endParaRPr>
          </a:p>
        </p:txBody>
      </p:sp>
      <p:grpSp>
        <p:nvGrpSpPr>
          <p:cNvPr id="30724" name="Groupe 17"/>
          <p:cNvGrpSpPr>
            <a:grpSpLocks/>
          </p:cNvGrpSpPr>
          <p:nvPr/>
        </p:nvGrpSpPr>
        <p:grpSpPr bwMode="auto">
          <a:xfrm>
            <a:off x="-41275" y="6016625"/>
            <a:ext cx="12276138" cy="887413"/>
            <a:chOff x="-41565" y="6016088"/>
            <a:chExt cx="12276859" cy="888671"/>
          </a:xfrm>
        </p:grpSpPr>
        <p:sp>
          <p:nvSpPr>
            <p:cNvPr id="30731"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30732"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30735"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30727" name="Image 3" descr="Φύλαξη περισσευμάτων"/>
          <p:cNvPicPr>
            <a:picLocks noChangeAspect="1"/>
          </p:cNvPicPr>
          <p:nvPr/>
        </p:nvPicPr>
        <p:blipFill>
          <a:blip r:embed="rId4" cstate="print"/>
          <a:srcRect/>
          <a:stretch>
            <a:fillRect/>
          </a:stretch>
        </p:blipFill>
        <p:spPr bwMode="auto">
          <a:xfrm>
            <a:off x="8875713" y="271463"/>
            <a:ext cx="2000250" cy="790575"/>
          </a:xfrm>
          <a:prstGeom prst="rect">
            <a:avLst/>
          </a:prstGeom>
          <a:noFill/>
          <a:ln w="9525">
            <a:noFill/>
            <a:miter lim="800000"/>
            <a:headEnd/>
            <a:tailEnd/>
          </a:ln>
        </p:spPr>
      </p:pic>
      <p:pic>
        <p:nvPicPr>
          <p:cNvPr id="30728" name="Image 1" descr="Λογότυπο SafeConsume και τίτλος &quot;Μετάδοση Λοιμώξεων&quot;"/>
          <p:cNvPicPr>
            <a:picLocks noChangeAspect="1" noChangeArrowheads="1"/>
          </p:cNvPicPr>
          <p:nvPr/>
        </p:nvPicPr>
        <p:blipFill>
          <a:blip r:embed="rId5" cstate="print"/>
          <a:srcRect/>
          <a:stretch>
            <a:fillRect/>
          </a:stretch>
        </p:blipFill>
        <p:spPr bwMode="auto">
          <a:xfrm>
            <a:off x="74613" y="147638"/>
            <a:ext cx="2932112" cy="1039812"/>
          </a:xfrm>
          <a:prstGeom prst="rect">
            <a:avLst/>
          </a:prstGeom>
          <a:noFill/>
          <a:ln w="9525">
            <a:noFill/>
            <a:miter lim="800000"/>
            <a:headEnd/>
            <a:tailEnd/>
          </a:ln>
        </p:spPr>
      </p:pic>
      <p:sp>
        <p:nvSpPr>
          <p:cNvPr id="30729"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6" name="ZoneTexte 15">
            <a:extLst>
              <a:ext uri="{FF2B5EF4-FFF2-40B4-BE49-F238E27FC236}">
                <a16:creationId xmlns="" xmlns:a16="http://schemas.microsoft.com/office/drawing/2014/main" id="{6D391E7E-9587-484D-89D9-E17A35626050}"/>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6"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7"/>
              </a:rPr>
              <a:t>Έλεγξε τις γνώσεις σ</a:t>
            </a:r>
            <a:r>
              <a:rPr lang="fr-FR" sz="1400">
                <a:solidFill>
                  <a:schemeClr val="accent1"/>
                </a:solidFill>
                <a:latin typeface="+mn-lt"/>
                <a:hlinkClick r:id="rId7"/>
              </a:rPr>
              <a:t>o</a:t>
            </a:r>
            <a:r>
              <a:rPr lang="el-GR" sz="1400">
                <a:solidFill>
                  <a:schemeClr val="accent1"/>
                </a:solidFill>
                <a:latin typeface="+mn-lt"/>
                <a:hlinkClick r:id="rId7"/>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17" name="Bouton d’action : vide 16">
            <a:hlinkClick r:id="rId9" highlightClick="1"/>
            <a:extLst>
              <a:ext uri="{FF2B5EF4-FFF2-40B4-BE49-F238E27FC236}">
                <a16:creationId xmlns="" xmlns:a16="http://schemas.microsoft.com/office/drawing/2014/main" id="{E9DD831F-C97C-40A0-9F56-F3F784F94A7B}"/>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oneTexte 3"/>
          <p:cNvSpPr txBox="1">
            <a:spLocks noChangeArrowheads="1"/>
          </p:cNvSpPr>
          <p:nvPr/>
        </p:nvSpPr>
        <p:spPr bwMode="auto">
          <a:xfrm>
            <a:off x="3146425" y="41275"/>
            <a:ext cx="8620125" cy="1446213"/>
          </a:xfrm>
          <a:prstGeom prst="rect">
            <a:avLst/>
          </a:prstGeom>
          <a:noFill/>
          <a:ln w="9525">
            <a:noFill/>
            <a:miter lim="800000"/>
            <a:headEnd/>
            <a:tailEnd/>
          </a:ln>
        </p:spPr>
        <p:txBody>
          <a:bodyPr>
            <a:spAutoFit/>
          </a:bodyPr>
          <a:lstStyle/>
          <a:p>
            <a:pPr algn="ctr" eaLnBrk="1" hangingPunct="1"/>
            <a:r>
              <a:rPr lang="el-GR" altLang="fr-FR" sz="4400" b="1">
                <a:solidFill>
                  <a:srgbClr val="00707C"/>
                </a:solidFill>
                <a:latin typeface="Georgia" pitchFamily="18" charset="0"/>
              </a:rPr>
              <a:t>Γιατί είναι σημαντικό να διατηρείται η ψυχρή αλυσίδα;</a:t>
            </a:r>
            <a:endParaRPr lang="fr-FR" altLang="fr-FR" sz="4400" b="1">
              <a:solidFill>
                <a:srgbClr val="00707C"/>
              </a:solidFill>
              <a:latin typeface="Georgia" pitchFamily="18" charset="0"/>
            </a:endParaRPr>
          </a:p>
        </p:txBody>
      </p:sp>
      <p:sp>
        <p:nvSpPr>
          <p:cNvPr id="31747" name="ZoneTexte 13"/>
          <p:cNvSpPr txBox="1">
            <a:spLocks noChangeArrowheads="1"/>
          </p:cNvSpPr>
          <p:nvPr/>
        </p:nvSpPr>
        <p:spPr bwMode="auto">
          <a:xfrm>
            <a:off x="3114675" y="1512888"/>
            <a:ext cx="9031288" cy="3914775"/>
          </a:xfrm>
          <a:prstGeom prst="rect">
            <a:avLst/>
          </a:prstGeom>
          <a:noFill/>
          <a:ln w="9525">
            <a:noFill/>
            <a:miter lim="800000"/>
            <a:headEnd/>
            <a:tailEnd/>
          </a:ln>
        </p:spPr>
        <p:txBody>
          <a:bodyPr>
            <a:spAutoFit/>
          </a:bodyPr>
          <a:lstStyle/>
          <a:p>
            <a:pPr marL="285750" indent="-285750" eaLnBrk="1" hangingPunct="1">
              <a:lnSpc>
                <a:spcPct val="150000"/>
              </a:lnSpc>
              <a:buFont typeface="Wingdings" pitchFamily="2" charset="2"/>
              <a:buChar char="ü"/>
            </a:pPr>
            <a:r>
              <a:rPr lang="el-GR" altLang="da-DK" sz="1200" dirty="0">
                <a:solidFill>
                  <a:srgbClr val="00707C"/>
                </a:solidFill>
              </a:rPr>
              <a:t>Γιατί είναι σημαντικό να διατηρείται η ψυχρή αλυσίδα;</a:t>
            </a:r>
            <a:endParaRPr lang="fr-FR" altLang="da-DK" sz="1200" dirty="0">
              <a:solidFill>
                <a:srgbClr val="00707C"/>
              </a:solidFill>
            </a:endParaRP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Τα μικρόβια αναπτύσσονται γρήγορα</a:t>
            </a:r>
            <a:r>
              <a:rPr lang="el-GR" altLang="fr-FR" sz="1100" dirty="0">
                <a:solidFill>
                  <a:srgbClr val="00707C"/>
                </a:solidFill>
              </a:rPr>
              <a:t>. Αυτό εξαρτάται  κυρίως από  τη θερμοκρασία.</a:t>
            </a:r>
            <a:endParaRPr lang="fr-FR" altLang="fr-FR" sz="1100" dirty="0">
              <a:solidFill>
                <a:srgbClr val="00707C"/>
              </a:solidFill>
            </a:endParaRP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Το ψυγείο και η κατάψυξη δεν καταστρέφουν τα μικρόβια</a:t>
            </a:r>
            <a:r>
              <a:rPr lang="el-GR" altLang="fr-FR" sz="1100" dirty="0">
                <a:solidFill>
                  <a:srgbClr val="00707C"/>
                </a:solidFill>
              </a:rPr>
              <a:t>, αλλά η ανάπτυξη τους θα επιβραδυνθεί ή θα σταματήσει</a:t>
            </a:r>
            <a:r>
              <a:rPr lang="fr-FR" altLang="fr-FR" sz="1100" dirty="0">
                <a:solidFill>
                  <a:srgbClr val="00707C"/>
                </a:solidFill>
              </a:rPr>
              <a:t>.</a:t>
            </a: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Αν η ψυχρή αλυσίδα δεν διατηρηθεί, τα βακτήρια μπορεί να αναπτυχτούν σε μεγάλο βαθμό </a:t>
            </a:r>
            <a:r>
              <a:rPr lang="el-GR" altLang="fr-FR" sz="1100" dirty="0">
                <a:solidFill>
                  <a:srgbClr val="00707C"/>
                </a:solidFill>
              </a:rPr>
              <a:t>και να αυξηθεί ο κίνδυνος τροφικής δηλητηρίασης/λοίμωξης</a:t>
            </a:r>
            <a:r>
              <a:rPr lang="fr-FR" altLang="fr-FR" sz="1100" dirty="0">
                <a:solidFill>
                  <a:srgbClr val="00707C"/>
                </a:solidFill>
              </a:rPr>
              <a:t>.</a:t>
            </a:r>
          </a:p>
          <a:p>
            <a:pPr marL="285750" indent="-285750" eaLnBrk="1" hangingPunct="1">
              <a:lnSpc>
                <a:spcPct val="150000"/>
              </a:lnSpc>
              <a:buFont typeface="Wingdings" pitchFamily="2" charset="2"/>
              <a:buChar char="ü"/>
            </a:pPr>
            <a:r>
              <a:rPr lang="el-GR" altLang="da-DK" sz="1200" dirty="0">
                <a:solidFill>
                  <a:srgbClr val="00707C"/>
                </a:solidFill>
              </a:rPr>
              <a:t>Πώς μπορούμε να διατηρήσουμε την ψυχρή αλυσίδα;</a:t>
            </a:r>
            <a:endParaRPr lang="fr-FR" altLang="da-DK" sz="1200" dirty="0">
              <a:solidFill>
                <a:srgbClr val="00707C"/>
              </a:solidFill>
            </a:endParaRPr>
          </a:p>
          <a:p>
            <a:pPr marL="742950" lvl="1" indent="-285750" eaLnBrk="1" hangingPunct="1">
              <a:lnSpc>
                <a:spcPct val="150000"/>
              </a:lnSpc>
              <a:buFont typeface="Wingdings" pitchFamily="2" charset="2"/>
              <a:buChar char="§"/>
            </a:pPr>
            <a:r>
              <a:rPr lang="el-GR" altLang="fr-FR" sz="1100" dirty="0">
                <a:solidFill>
                  <a:srgbClr val="00707C"/>
                </a:solidFill>
              </a:rPr>
              <a:t>Η χρήση </a:t>
            </a:r>
            <a:r>
              <a:rPr lang="el-GR" altLang="fr-FR" sz="1100" dirty="0">
                <a:solidFill>
                  <a:srgbClr val="B92233"/>
                </a:solidFill>
              </a:rPr>
              <a:t>ισοθερμικών τσαντών </a:t>
            </a:r>
            <a:r>
              <a:rPr lang="el-GR" altLang="fr-FR" sz="1100" dirty="0">
                <a:solidFill>
                  <a:srgbClr val="00707C"/>
                </a:solidFill>
              </a:rPr>
              <a:t>(ή τοποθέτηση κατεψυγμένων και άλλων τροφίμων ψυγείου μαζί) κατά την διάρκεια της μεταφοράς από το κατάστημα στο σπίτι μπορεί να βοηθήσει να επιβραδυνθεί η </a:t>
            </a:r>
            <a:r>
              <a:rPr lang="el-GR" altLang="fr-FR" sz="1100" dirty="0" err="1">
                <a:solidFill>
                  <a:srgbClr val="00707C"/>
                </a:solidFill>
              </a:rPr>
              <a:t>βακτηριακή</a:t>
            </a:r>
            <a:r>
              <a:rPr lang="el-GR" altLang="fr-FR" sz="1100" dirty="0">
                <a:solidFill>
                  <a:srgbClr val="00707C"/>
                </a:solidFill>
              </a:rPr>
              <a:t> ανάπτυξη</a:t>
            </a:r>
            <a:r>
              <a:rPr lang="fr-FR" altLang="fr-FR" sz="1100" dirty="0">
                <a:solidFill>
                  <a:srgbClr val="00707C"/>
                </a:solidFill>
              </a:rPr>
              <a:t>.</a:t>
            </a:r>
          </a:p>
          <a:p>
            <a:pPr marL="742950" lvl="1" indent="-285750" eaLnBrk="1" hangingPunct="1">
              <a:lnSpc>
                <a:spcPct val="150000"/>
              </a:lnSpc>
              <a:buFont typeface="Wingdings" pitchFamily="2" charset="2"/>
              <a:buChar char="§"/>
            </a:pPr>
            <a:r>
              <a:rPr lang="el-GR" altLang="fr-FR" sz="1100" dirty="0">
                <a:solidFill>
                  <a:srgbClr val="00707C"/>
                </a:solidFill>
              </a:rPr>
              <a:t>Με την άφιξη στο σπίτι, </a:t>
            </a:r>
            <a:r>
              <a:rPr lang="el-GR" altLang="fr-FR" sz="1100" dirty="0">
                <a:solidFill>
                  <a:srgbClr val="B92233"/>
                </a:solidFill>
              </a:rPr>
              <a:t>τα κατεψυγμένα και τα τρόφιμα ψυγείου, να τοποθετούνται στο ψυγείο πρώτα από όλα τα ψώνια</a:t>
            </a:r>
            <a:r>
              <a:rPr lang="fr-FR" altLang="fr-FR" sz="1100" dirty="0">
                <a:solidFill>
                  <a:srgbClr val="B92233"/>
                </a:solidFill>
              </a:rPr>
              <a:t>.</a:t>
            </a: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Μην καταψύχεις δύο φορές: </a:t>
            </a:r>
            <a:r>
              <a:rPr lang="el-GR" altLang="fr-FR" sz="1100" dirty="0">
                <a:solidFill>
                  <a:srgbClr val="00707C"/>
                </a:solidFill>
              </a:rPr>
              <a:t>τα παθογόνα βακτήρια μπορεί να πολλαπλασιαστούν στο τρόφιμο που ξεπάγωσε και δεν θα καταστραφούν αν το  τρόφιμο παγώσει ξανά.</a:t>
            </a:r>
            <a:endParaRPr lang="fr-FR" altLang="fr-FR" sz="1100" dirty="0">
              <a:solidFill>
                <a:srgbClr val="00707C"/>
              </a:solidFill>
            </a:endParaRP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Μην τοποθετείς ζεστά τρόφιμα στο ψυγείο: </a:t>
            </a:r>
            <a:r>
              <a:rPr lang="el-GR" altLang="fr-FR" sz="1100" dirty="0">
                <a:solidFill>
                  <a:srgbClr val="00707C"/>
                </a:solidFill>
              </a:rPr>
              <a:t>θα μειώσουν την θερμοκρασία του ψυγείου</a:t>
            </a:r>
            <a:r>
              <a:rPr lang="fr-FR" altLang="fr-FR" sz="1100" dirty="0">
                <a:solidFill>
                  <a:srgbClr val="00707C"/>
                </a:solidFill>
              </a:rPr>
              <a:t>.</a:t>
            </a: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Άφησε τα περισσεύματα του φαγητού να κρυώσουν, το γρηγορότερο δυνατόν </a:t>
            </a:r>
            <a:r>
              <a:rPr lang="el-GR" altLang="fr-FR" sz="1100" dirty="0">
                <a:solidFill>
                  <a:srgbClr val="00707C"/>
                </a:solidFill>
              </a:rPr>
              <a:t>(μέσα σε 2 ώρες) και τοποθέτησε τα στο ψυγείο</a:t>
            </a:r>
            <a:r>
              <a:rPr lang="en-US" altLang="fr-FR" sz="1100" dirty="0">
                <a:solidFill>
                  <a:srgbClr val="00707C"/>
                </a:solidFill>
              </a:rPr>
              <a:t>.</a:t>
            </a:r>
            <a:endParaRPr lang="fr-FR" altLang="fr-FR" sz="1100" dirty="0">
              <a:solidFill>
                <a:srgbClr val="00707C"/>
              </a:solidFill>
            </a:endParaRPr>
          </a:p>
          <a:p>
            <a:pPr marL="742950" lvl="1" indent="-285750" eaLnBrk="1" hangingPunct="1">
              <a:lnSpc>
                <a:spcPct val="150000"/>
              </a:lnSpc>
              <a:buClr>
                <a:srgbClr val="00707C"/>
              </a:buClr>
              <a:buFont typeface="Wingdings" pitchFamily="2" charset="2"/>
              <a:buChar char="§"/>
            </a:pPr>
            <a:r>
              <a:rPr lang="el-GR" altLang="fr-FR" sz="1100" dirty="0">
                <a:solidFill>
                  <a:srgbClr val="B92233"/>
                </a:solidFill>
              </a:rPr>
              <a:t>Απόψυξε τα κατεψυγμένο τρόφιμα μέσα στο ψυγείο: </a:t>
            </a:r>
            <a:r>
              <a:rPr lang="el-GR" altLang="fr-FR" sz="1100" dirty="0">
                <a:solidFill>
                  <a:srgbClr val="00707C"/>
                </a:solidFill>
              </a:rPr>
              <a:t>θα αποφευχθεί η μικροβιακή ανάπτυξη και θα διατηρηθεί η θερμοκρασία του ψυγείου χαμηλή. Αν βιάζεσαι, η απόψυξη μπορεί να γίνει επίσης στον φούρνο μικροκυμάτων ή μέσα σε ζεστό νερό.</a:t>
            </a:r>
            <a:endParaRPr lang="fr-FR" altLang="fr-FR" sz="1100" dirty="0">
              <a:solidFill>
                <a:srgbClr val="00707C"/>
              </a:solidFill>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1750" name="Groupe 27"/>
          <p:cNvGrpSpPr>
            <a:grpSpLocks/>
          </p:cNvGrpSpPr>
          <p:nvPr/>
        </p:nvGrpSpPr>
        <p:grpSpPr bwMode="auto">
          <a:xfrm>
            <a:off x="-41275" y="6016625"/>
            <a:ext cx="12276138" cy="887413"/>
            <a:chOff x="-41275" y="6016625"/>
            <a:chExt cx="12276138" cy="887413"/>
          </a:xfrm>
        </p:grpSpPr>
        <p:grpSp>
          <p:nvGrpSpPr>
            <p:cNvPr id="31757" name="Groupe 17"/>
            <p:cNvGrpSpPr>
              <a:grpSpLocks/>
            </p:cNvGrpSpPr>
            <p:nvPr/>
          </p:nvGrpSpPr>
          <p:grpSpPr bwMode="auto">
            <a:xfrm>
              <a:off x="-41275" y="6016625"/>
              <a:ext cx="12276138" cy="887413"/>
              <a:chOff x="-41565" y="6016088"/>
              <a:chExt cx="12276859" cy="888671"/>
            </a:xfrm>
          </p:grpSpPr>
          <p:sp>
            <p:nvSpPr>
              <p:cNvPr id="31759"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1760"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34" name="Rectangle 33"/>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5" name="Bouton d’action : vide 34">
                <a:hlinkClick r:id="rId2" action="ppaction://hlinksldjump" highlightClick="1"/>
              </p:cNvPr>
              <p:cNvSpPr/>
              <p:nvPr/>
            </p:nvSpPr>
            <p:spPr>
              <a:xfrm>
                <a:off x="5589629"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pic>
            <p:nvPicPr>
              <p:cNvPr id="31763"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30" name="Bouton d’action : vide 29">
              <a:hlinkClick r:id="" action="ppaction://hlinkshowjump?jump=next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grpSp>
      <p:pic>
        <p:nvPicPr>
          <p:cNvPr id="31751" name="Image 1"/>
          <p:cNvPicPr>
            <a:picLocks noChangeAspect="1" noChangeArrowheads="1"/>
          </p:cNvPicPr>
          <p:nvPr/>
        </p:nvPicPr>
        <p:blipFill>
          <a:blip r:embed="rId4" cstate="print"/>
          <a:srcRect/>
          <a:stretch>
            <a:fillRect/>
          </a:stretch>
        </p:blipFill>
        <p:spPr bwMode="auto">
          <a:xfrm>
            <a:off x="6026150" y="5451475"/>
            <a:ext cx="747713" cy="409575"/>
          </a:xfrm>
          <a:prstGeom prst="rect">
            <a:avLst/>
          </a:prstGeom>
          <a:noFill/>
          <a:ln w="9525">
            <a:noFill/>
            <a:miter lim="800000"/>
            <a:headEnd/>
            <a:tailEnd/>
          </a:ln>
        </p:spPr>
      </p:pic>
      <p:sp>
        <p:nvSpPr>
          <p:cNvPr id="31752" name="Rectangle 1"/>
          <p:cNvSpPr>
            <a:spLocks noChangeArrowheads="1"/>
          </p:cNvSpPr>
          <p:nvPr/>
        </p:nvSpPr>
        <p:spPr bwMode="auto">
          <a:xfrm>
            <a:off x="6919913" y="5518150"/>
            <a:ext cx="2305050" cy="276225"/>
          </a:xfrm>
          <a:prstGeom prst="rect">
            <a:avLst/>
          </a:prstGeom>
          <a:noFill/>
          <a:ln w="9525">
            <a:noFill/>
            <a:miter lim="800000"/>
            <a:headEnd/>
            <a:tailEnd/>
          </a:ln>
        </p:spPr>
        <p:txBody>
          <a:bodyPr wrap="none">
            <a:spAutoFit/>
          </a:bodyPr>
          <a:lstStyle/>
          <a:p>
            <a:r>
              <a:rPr lang="en-US" altLang="fr-FR" sz="1200">
                <a:solidFill>
                  <a:srgbClr val="000000"/>
                </a:solidFill>
                <a:hlinkClick r:id="rId5"/>
              </a:rPr>
              <a:t>How to store food and leftovers</a:t>
            </a:r>
            <a:endParaRPr lang="fr-FR" altLang="fr-FR" sz="1200"/>
          </a:p>
        </p:txBody>
      </p:sp>
      <p:pic>
        <p:nvPicPr>
          <p:cNvPr id="31753" name="Image 1"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31754"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1755" name="ZoneTexte 22"/>
          <p:cNvSpPr txBox="1">
            <a:spLocks noChangeArrowheads="1"/>
          </p:cNvSpPr>
          <p:nvPr/>
        </p:nvSpPr>
        <p:spPr bwMode="auto">
          <a:xfrm>
            <a:off x="9802813" y="61325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sp>
        <p:nvSpPr>
          <p:cNvPr id="20" name="ZoneTexte 19">
            <a:extLst>
              <a:ext uri="{FF2B5EF4-FFF2-40B4-BE49-F238E27FC236}">
                <a16:creationId xmlns="" xmlns:a16="http://schemas.microsoft.com/office/drawing/2014/main" id="{42762088-94E3-4DF7-8753-512BA3F11255}"/>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7"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rPr>
              <a:t>Έλεγξε τις γνώσεις σ</a:t>
            </a:r>
            <a:r>
              <a:rPr lang="fr-FR" sz="1400">
                <a:solidFill>
                  <a:schemeClr val="accent1"/>
                </a:solidFill>
                <a:latin typeface="+mn-lt"/>
                <a:hlinkClick r:id="rId8"/>
              </a:rPr>
              <a:t>o</a:t>
            </a:r>
            <a:r>
              <a:rPr lang="el-GR" sz="1400">
                <a:solidFill>
                  <a:schemeClr val="accent1"/>
                </a:solidFill>
                <a:latin typeface="+mn-lt"/>
                <a:hlinkClick r:id="rId8"/>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1" name="Bouton d’action : vide 20">
            <a:hlinkClick r:id="rId10" highlightClick="1"/>
            <a:extLst>
              <a:ext uri="{FF2B5EF4-FFF2-40B4-BE49-F238E27FC236}">
                <a16:creationId xmlns="" xmlns:a16="http://schemas.microsoft.com/office/drawing/2014/main" id="{48320681-A13A-46DF-97B3-DA39E347D167}"/>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e 2"/>
          <p:cNvGrpSpPr>
            <a:grpSpLocks/>
          </p:cNvGrpSpPr>
          <p:nvPr/>
        </p:nvGrpSpPr>
        <p:grpSpPr bwMode="auto">
          <a:xfrm>
            <a:off x="4763" y="25400"/>
            <a:ext cx="3071812" cy="5959475"/>
            <a:chOff x="4763" y="25400"/>
            <a:chExt cx="3071812" cy="5959475"/>
          </a:xfrm>
        </p:grpSpPr>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2771" name="Groupe 5"/>
          <p:cNvGrpSpPr>
            <a:grpSpLocks/>
          </p:cNvGrpSpPr>
          <p:nvPr/>
        </p:nvGrpSpPr>
        <p:grpSpPr bwMode="auto">
          <a:xfrm>
            <a:off x="-41275" y="6016625"/>
            <a:ext cx="12276138" cy="887413"/>
            <a:chOff x="-41275" y="6016625"/>
            <a:chExt cx="12276138" cy="887413"/>
          </a:xfrm>
        </p:grpSpPr>
        <p:grpSp>
          <p:nvGrpSpPr>
            <p:cNvPr id="32779" name="Groupe 36"/>
            <p:cNvGrpSpPr>
              <a:grpSpLocks/>
            </p:cNvGrpSpPr>
            <p:nvPr/>
          </p:nvGrpSpPr>
          <p:grpSpPr bwMode="auto">
            <a:xfrm>
              <a:off x="-41275" y="6016625"/>
              <a:ext cx="12276138" cy="887413"/>
              <a:chOff x="-41275" y="6016625"/>
              <a:chExt cx="12276138" cy="887413"/>
            </a:xfrm>
          </p:grpSpPr>
          <p:grpSp>
            <p:nvGrpSpPr>
              <p:cNvPr id="32781" name="Groupe 17"/>
              <p:cNvGrpSpPr>
                <a:grpSpLocks/>
              </p:cNvGrpSpPr>
              <p:nvPr/>
            </p:nvGrpSpPr>
            <p:grpSpPr bwMode="auto">
              <a:xfrm>
                <a:off x="-41275" y="6016625"/>
                <a:ext cx="12276138" cy="887413"/>
                <a:chOff x="-41565" y="6016088"/>
                <a:chExt cx="12276859" cy="888671"/>
              </a:xfrm>
            </p:grpSpPr>
            <p:sp>
              <p:nvSpPr>
                <p:cNvPr id="32784"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2785"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43" name="Rectangle 42"/>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2787"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sp>
            <p:nvSpPr>
              <p:cNvPr id="39" name="Bouton d’action : vide 38">
                <a:hlinkClick r:id="" action="ppaction://hlinkshowjump?jump=nextslide" highlightClick="1"/>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
            <p:nvSpPr>
              <p:cNvPr id="32783" name="ZoneTexte 22"/>
              <p:cNvSpPr txBox="1">
                <a:spLocks noChangeArrowheads="1"/>
              </p:cNvSpPr>
              <p:nvPr/>
            </p:nvSpPr>
            <p:spPr bwMode="auto">
              <a:xfrm>
                <a:off x="9144000" y="6145535"/>
                <a:ext cx="2362414" cy="276999"/>
              </a:xfrm>
              <a:prstGeom prst="rect">
                <a:avLst/>
              </a:prstGeom>
              <a:noFill/>
              <a:ln w="9525">
                <a:noFill/>
                <a:miter lim="800000"/>
                <a:headEnd/>
                <a:tailEnd/>
              </a:ln>
            </p:spPr>
            <p:txBody>
              <a:bodyPr>
                <a:spAutoFit/>
              </a:bodyPr>
              <a:lstStyle/>
              <a:p>
                <a:pPr algn="r" eaLnBrk="1" hangingPunct="1"/>
                <a:r>
                  <a:rPr lang="el-GR" altLang="fr-FR" sz="1200">
                    <a:solidFill>
                      <a:srgbClr val="FFFFFF"/>
                    </a:solidFill>
                  </a:rPr>
                  <a:t>Προηγούμενο</a:t>
                </a:r>
                <a:r>
                  <a:rPr lang="fr-FR" altLang="fr-FR" sz="1200">
                    <a:solidFill>
                      <a:srgbClr val="FFFFFF"/>
                    </a:solidFill>
                  </a:rPr>
                  <a:t>       </a:t>
                </a:r>
                <a:r>
                  <a:rPr lang="el-GR" altLang="fr-FR" sz="1200">
                    <a:solidFill>
                      <a:srgbClr val="FFFFFF"/>
                    </a:solidFill>
                  </a:rPr>
                  <a:t>Επόμενο</a:t>
                </a:r>
                <a:endParaRPr lang="fr-FR" altLang="fr-FR" sz="1200">
                  <a:solidFill>
                    <a:srgbClr val="FFFFFF"/>
                  </a:solidFill>
                </a:endParaRPr>
              </a:p>
            </p:txBody>
          </p:sp>
        </p:grpSp>
        <p:sp>
          <p:nvSpPr>
            <p:cNvPr id="47" name="Bouton d’action : vide 46">
              <a:hlinkClick r:id="" action="ppaction://hlinkshowjump?jump=previousslide" highlightClick="1"/>
            </p:cNvPr>
            <p:cNvSpPr/>
            <p:nvPr/>
          </p:nvSpPr>
          <p:spPr bwMode="auto">
            <a:xfrm>
              <a:off x="9182100" y="614203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grpSp>
      <p:pic>
        <p:nvPicPr>
          <p:cNvPr id="32772" name="Image 1"/>
          <p:cNvPicPr>
            <a:picLocks noChangeAspect="1" noChangeArrowheads="1"/>
          </p:cNvPicPr>
          <p:nvPr/>
        </p:nvPicPr>
        <p:blipFill>
          <a:blip r:embed="rId3" cstate="print"/>
          <a:srcRect/>
          <a:stretch>
            <a:fillRect/>
          </a:stretch>
        </p:blipFill>
        <p:spPr bwMode="auto">
          <a:xfrm>
            <a:off x="4927600" y="371475"/>
            <a:ext cx="2849563" cy="927100"/>
          </a:xfrm>
          <a:prstGeom prst="rect">
            <a:avLst/>
          </a:prstGeom>
          <a:noFill/>
          <a:ln w="9525">
            <a:noFill/>
            <a:miter lim="800000"/>
            <a:headEnd/>
            <a:tailEnd/>
          </a:ln>
        </p:spPr>
      </p:pic>
      <p:pic>
        <p:nvPicPr>
          <p:cNvPr id="32773" name="Image 2"/>
          <p:cNvPicPr>
            <a:picLocks noChangeAspect="1" noChangeArrowheads="1"/>
          </p:cNvPicPr>
          <p:nvPr/>
        </p:nvPicPr>
        <p:blipFill>
          <a:blip r:embed="rId4" cstate="print"/>
          <a:srcRect/>
          <a:stretch>
            <a:fillRect/>
          </a:stretch>
        </p:blipFill>
        <p:spPr bwMode="auto">
          <a:xfrm>
            <a:off x="3395663" y="2463800"/>
            <a:ext cx="8539162" cy="603250"/>
          </a:xfrm>
          <a:prstGeom prst="rect">
            <a:avLst/>
          </a:prstGeom>
          <a:noFill/>
          <a:ln w="9525">
            <a:noFill/>
            <a:miter lim="800000"/>
            <a:headEnd/>
            <a:tailEnd/>
          </a:ln>
        </p:spPr>
      </p:pic>
      <p:pic>
        <p:nvPicPr>
          <p:cNvPr id="32774" name="Image 1" descr="Λογότυπο SafeConsume και τίτλος &quot;Μετάδοση Λοιμώξεων&quot;"/>
          <p:cNvPicPr>
            <a:picLocks noChangeAspect="1" noChangeArrowheads="1"/>
          </p:cNvPicPr>
          <p:nvPr/>
        </p:nvPicPr>
        <p:blipFill>
          <a:blip r:embed="rId5" cstate="print"/>
          <a:srcRect/>
          <a:stretch>
            <a:fillRect/>
          </a:stretch>
        </p:blipFill>
        <p:spPr bwMode="auto">
          <a:xfrm>
            <a:off x="74613" y="147638"/>
            <a:ext cx="2932112" cy="1039812"/>
          </a:xfrm>
          <a:prstGeom prst="rect">
            <a:avLst/>
          </a:prstGeom>
          <a:noFill/>
          <a:ln w="9525">
            <a:noFill/>
            <a:miter lim="800000"/>
            <a:headEnd/>
            <a:tailEnd/>
          </a:ln>
        </p:spPr>
      </p:pic>
      <p:sp>
        <p:nvSpPr>
          <p:cNvPr id="32775"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6" name="Bouton d’action : vide 5">
            <a:hlinkClick r:id="rId6"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pic>
        <p:nvPicPr>
          <p:cNvPr id="32777" name="Image 7" descr="Κοτόπουλο και Σαλμονέλλα"/>
          <p:cNvPicPr>
            <a:picLocks noChangeAspect="1" noChangeArrowheads="1"/>
          </p:cNvPicPr>
          <p:nvPr/>
        </p:nvPicPr>
        <p:blipFill>
          <a:blip r:embed="rId7" cstate="print"/>
          <a:srcRect/>
          <a:stretch>
            <a:fillRect/>
          </a:stretch>
        </p:blipFill>
        <p:spPr bwMode="auto">
          <a:xfrm>
            <a:off x="3273425" y="233363"/>
            <a:ext cx="8783638" cy="5424487"/>
          </a:xfrm>
          <a:prstGeom prst="rect">
            <a:avLst/>
          </a:prstGeom>
          <a:noFill/>
          <a:ln w="9525">
            <a:noFill/>
            <a:miter lim="800000"/>
            <a:headEnd/>
            <a:tailEnd/>
          </a:ln>
        </p:spPr>
      </p:pic>
      <p:sp>
        <p:nvSpPr>
          <p:cNvPr id="22" name="ZoneTexte 21">
            <a:extLst>
              <a:ext uri="{FF2B5EF4-FFF2-40B4-BE49-F238E27FC236}">
                <a16:creationId xmlns="" xmlns:a16="http://schemas.microsoft.com/office/drawing/2014/main" id="{0E5B507E-C27D-4EA2-8CDD-8BB5F36590CA}"/>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Έλεγξε τις γνώσεις σ</a:t>
            </a:r>
            <a:r>
              <a:rPr lang="fr-FR" sz="1400">
                <a:solidFill>
                  <a:schemeClr val="accent1"/>
                </a:solidFill>
                <a:latin typeface="+mn-lt"/>
                <a:hlinkClick r:id="rId9"/>
              </a:rPr>
              <a:t>o</a:t>
            </a:r>
            <a:r>
              <a:rPr lang="el-GR" sz="1400">
                <a:solidFill>
                  <a:schemeClr val="accent1"/>
                </a:solidFill>
                <a:latin typeface="+mn-lt"/>
                <a:hlinkClick r:id="rId9"/>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3" name="Bouton d’action : vide 22">
            <a:hlinkClick r:id="rId11" highlightClick="1"/>
            <a:extLst>
              <a:ext uri="{FF2B5EF4-FFF2-40B4-BE49-F238E27FC236}">
                <a16:creationId xmlns="" xmlns:a16="http://schemas.microsoft.com/office/drawing/2014/main" id="{346C47BC-47B5-431A-AAA4-5BBA4DF64E94}"/>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e 6"/>
          <p:cNvGrpSpPr>
            <a:grpSpLocks/>
          </p:cNvGrpSpPr>
          <p:nvPr/>
        </p:nvGrpSpPr>
        <p:grpSpPr bwMode="auto">
          <a:xfrm>
            <a:off x="4763" y="25400"/>
            <a:ext cx="3071812" cy="5959475"/>
            <a:chOff x="4763" y="25400"/>
            <a:chExt cx="3071812" cy="5959475"/>
          </a:xfrm>
        </p:grpSpPr>
        <p:sp>
          <p:nvSpPr>
            <p:cNvPr id="11" name="Rectangle 10"/>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9" name="Connecteur droit 8"/>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3795" name="Groupe 52"/>
          <p:cNvGrpSpPr>
            <a:grpSpLocks/>
          </p:cNvGrpSpPr>
          <p:nvPr/>
        </p:nvGrpSpPr>
        <p:grpSpPr bwMode="auto">
          <a:xfrm>
            <a:off x="-41275" y="6016625"/>
            <a:ext cx="12276138" cy="887413"/>
            <a:chOff x="-41275" y="6016625"/>
            <a:chExt cx="12276138" cy="887413"/>
          </a:xfrm>
        </p:grpSpPr>
        <p:grpSp>
          <p:nvGrpSpPr>
            <p:cNvPr id="33802" name="Groupe 17"/>
            <p:cNvGrpSpPr>
              <a:grpSpLocks/>
            </p:cNvGrpSpPr>
            <p:nvPr/>
          </p:nvGrpSpPr>
          <p:grpSpPr bwMode="auto">
            <a:xfrm>
              <a:off x="-41275" y="6016625"/>
              <a:ext cx="12276138" cy="887413"/>
              <a:chOff x="-41565" y="6016088"/>
              <a:chExt cx="12276859" cy="888671"/>
            </a:xfrm>
          </p:grpSpPr>
          <p:sp>
            <p:nvSpPr>
              <p:cNvPr id="33804"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3805"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60" name="Rectangle 59"/>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3807"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sp>
          <p:nvSpPr>
            <p:cNvPr id="56" name="Bouton d’action : vide 55">
              <a:hlinkClick r:id="" action="ppaction://hlinkshowjump?jump=previousslide" highlightClick="1"/>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grpSp>
      <p:pic>
        <p:nvPicPr>
          <p:cNvPr id="33796" name="Image 1" descr="Λογότυπο SafeConsume και τίτλος &quot;Μετάδοση Λοιμώξεων&quot;"/>
          <p:cNvPicPr>
            <a:picLocks noChangeAspect="1" noChangeArrowheads="1"/>
          </p:cNvPicPr>
          <p:nvPr/>
        </p:nvPicPr>
        <p:blipFill>
          <a:blip r:embed="rId3" cstate="print"/>
          <a:srcRect/>
          <a:stretch>
            <a:fillRect/>
          </a:stretch>
        </p:blipFill>
        <p:spPr bwMode="auto">
          <a:xfrm>
            <a:off x="125506" y="156603"/>
            <a:ext cx="2932112" cy="1039812"/>
          </a:xfrm>
          <a:prstGeom prst="rect">
            <a:avLst/>
          </a:prstGeom>
          <a:noFill/>
          <a:ln w="9525">
            <a:noFill/>
            <a:miter lim="800000"/>
            <a:headEnd/>
            <a:tailEnd/>
          </a:ln>
        </p:spPr>
      </p:pic>
      <p:sp>
        <p:nvSpPr>
          <p:cNvPr id="2" name="Bouton d’action : vide 1">
            <a:hlinkClick r:id="rId4"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3798"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3799" name="ZoneTexte 22"/>
          <p:cNvSpPr txBox="1">
            <a:spLocks noChangeArrowheads="1"/>
          </p:cNvSpPr>
          <p:nvPr/>
        </p:nvSpPr>
        <p:spPr bwMode="auto">
          <a:xfrm>
            <a:off x="9802813" y="61198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Προηγούμενο</a:t>
            </a:r>
            <a:endParaRPr lang="fr-FR" altLang="fr-FR" sz="1200">
              <a:solidFill>
                <a:schemeClr val="bg1"/>
              </a:solidFill>
            </a:endParaRPr>
          </a:p>
        </p:txBody>
      </p:sp>
      <p:pic>
        <p:nvPicPr>
          <p:cNvPr id="33800" name="Image 6" descr="Σολωμός και Λιστέρια"/>
          <p:cNvPicPr>
            <a:picLocks noChangeAspect="1" noChangeArrowheads="1"/>
          </p:cNvPicPr>
          <p:nvPr/>
        </p:nvPicPr>
        <p:blipFill>
          <a:blip r:embed="rId5" cstate="print"/>
          <a:srcRect/>
          <a:stretch>
            <a:fillRect/>
          </a:stretch>
        </p:blipFill>
        <p:spPr bwMode="auto">
          <a:xfrm>
            <a:off x="3168650" y="409575"/>
            <a:ext cx="8948738" cy="5140325"/>
          </a:xfrm>
          <a:prstGeom prst="rect">
            <a:avLst/>
          </a:prstGeom>
          <a:noFill/>
          <a:ln w="9525">
            <a:noFill/>
            <a:miter lim="800000"/>
            <a:headEnd/>
            <a:tailEnd/>
          </a:ln>
        </p:spPr>
      </p:pic>
      <p:grpSp>
        <p:nvGrpSpPr>
          <p:cNvPr id="20" name="19 - Ομάδα"/>
          <p:cNvGrpSpPr/>
          <p:nvPr/>
        </p:nvGrpSpPr>
        <p:grpSpPr>
          <a:xfrm>
            <a:off x="3184633" y="5517932"/>
            <a:ext cx="6500650" cy="369332"/>
            <a:chOff x="3184633" y="5517932"/>
            <a:chExt cx="6500650" cy="369332"/>
          </a:xfrm>
        </p:grpSpPr>
        <p:sp>
          <p:nvSpPr>
            <p:cNvPr id="18" name="17 - Ορθογώνιο"/>
            <p:cNvSpPr/>
            <p:nvPr/>
          </p:nvSpPr>
          <p:spPr>
            <a:xfrm>
              <a:off x="5044966" y="5517932"/>
              <a:ext cx="4640317" cy="369332"/>
            </a:xfrm>
            <a:prstGeom prst="rect">
              <a:avLst/>
            </a:prstGeom>
          </p:spPr>
          <p:txBody>
            <a:bodyPr wrap="square">
              <a:spAutoFit/>
            </a:bodyPr>
            <a:lstStyle/>
            <a:p>
              <a:r>
                <a:rPr lang="fr-FR" u="sng" dirty="0">
                  <a:hlinkClick r:id="rId6"/>
                </a:rPr>
                <a:t>http://ebooks.edu.gr/ebooks/v/html/8547/2726/Biologia-G-Lykeiou-ThSp_html-apli/</a:t>
              </a:r>
              <a:endParaRPr lang="el-GR" dirty="0"/>
            </a:p>
            <a:p>
              <a:r>
                <a:rPr lang="fr-FR" u="sng" dirty="0">
                  <a:hlinkClick r:id="rId7"/>
                </a:rPr>
                <a:t>http://ebooks.edu.gr/ebooks/handle/8547/3936</a:t>
              </a:r>
              <a:endParaRPr lang="el-GR" dirty="0"/>
            </a:p>
          </p:txBody>
        </p:sp>
        <p:sp>
          <p:nvSpPr>
            <p:cNvPr id="19" name="18 - TextBox"/>
            <p:cNvSpPr txBox="1"/>
            <p:nvPr/>
          </p:nvSpPr>
          <p:spPr>
            <a:xfrm>
              <a:off x="3184633" y="5580993"/>
              <a:ext cx="1813035" cy="246221"/>
            </a:xfrm>
            <a:prstGeom prst="rect">
              <a:avLst/>
            </a:prstGeom>
            <a:noFill/>
          </p:spPr>
          <p:txBody>
            <a:bodyPr wrap="square" rtlCol="0">
              <a:spAutoFit/>
            </a:bodyPr>
            <a:lstStyle/>
            <a:p>
              <a:r>
                <a:rPr lang="el-GR" sz="1000" b="1" dirty="0">
                  <a:solidFill>
                    <a:srgbClr val="00707C"/>
                  </a:solidFill>
                </a:rPr>
                <a:t>Περισσότερες πληροφορίες:</a:t>
              </a:r>
            </a:p>
          </p:txBody>
        </p:sp>
      </p:grpSp>
      <p:sp>
        <p:nvSpPr>
          <p:cNvPr id="21" name="ZoneTexte 20">
            <a:extLst>
              <a:ext uri="{FF2B5EF4-FFF2-40B4-BE49-F238E27FC236}">
                <a16:creationId xmlns="" xmlns:a16="http://schemas.microsoft.com/office/drawing/2014/main" id="{8E132856-034C-4B74-94EF-E1DD9DE8DB4F}"/>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Έλεγξε τις γνώσεις σ</a:t>
            </a:r>
            <a:r>
              <a:rPr lang="fr-FR" sz="1400">
                <a:solidFill>
                  <a:schemeClr val="accent1"/>
                </a:solidFill>
                <a:latin typeface="+mn-lt"/>
                <a:hlinkClick r:id="rId9"/>
              </a:rPr>
              <a:t>o</a:t>
            </a:r>
            <a:r>
              <a:rPr lang="el-GR" sz="1400">
                <a:solidFill>
                  <a:schemeClr val="accent1"/>
                </a:solidFill>
                <a:latin typeface="+mn-lt"/>
                <a:hlinkClick r:id="rId9"/>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2" name="Bouton d’action : vide 21">
            <a:hlinkClick r:id="rId11" highlightClick="1"/>
            <a:extLst>
              <a:ext uri="{FF2B5EF4-FFF2-40B4-BE49-F238E27FC236}">
                <a16:creationId xmlns="" xmlns:a16="http://schemas.microsoft.com/office/drawing/2014/main" id="{9CA18FEF-54CC-4E0D-B2AC-8FEC4AF64B68}"/>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3"/>
          <p:cNvSpPr txBox="1">
            <a:spLocks noChangeArrowheads="1"/>
          </p:cNvSpPr>
          <p:nvPr/>
        </p:nvSpPr>
        <p:spPr bwMode="auto">
          <a:xfrm>
            <a:off x="3076575" y="279236"/>
            <a:ext cx="9115425" cy="784830"/>
          </a:xfrm>
          <a:prstGeom prst="rect">
            <a:avLst/>
          </a:prstGeom>
          <a:noFill/>
          <a:ln w="9525">
            <a:noFill/>
            <a:miter lim="800000"/>
            <a:headEnd/>
            <a:tailEnd/>
          </a:ln>
        </p:spPr>
        <p:txBody>
          <a:bodyPr>
            <a:spAutoFit/>
          </a:bodyPr>
          <a:lstStyle/>
          <a:p>
            <a:pPr algn="ctr" eaLnBrk="1" hangingPunct="1"/>
            <a:r>
              <a:rPr lang="el-GR" altLang="fr-FR" sz="4500" b="1" dirty="0">
                <a:solidFill>
                  <a:srgbClr val="00707C"/>
                </a:solidFill>
                <a:latin typeface="Georgia" pitchFamily="18" charset="0"/>
              </a:rPr>
              <a:t>Επιμόλυνση</a:t>
            </a:r>
            <a:r>
              <a:rPr lang="en-US" altLang="fr-FR" sz="4500" b="1" dirty="0">
                <a:solidFill>
                  <a:srgbClr val="00707C"/>
                </a:solidFill>
                <a:latin typeface="Georgia" pitchFamily="18" charset="0"/>
              </a:rPr>
              <a:t> </a:t>
            </a:r>
            <a:r>
              <a:rPr lang="el-GR" altLang="fr-FR" sz="4500" b="1" dirty="0">
                <a:solidFill>
                  <a:srgbClr val="00707C"/>
                </a:solidFill>
                <a:latin typeface="Georgia" pitchFamily="18" charset="0"/>
              </a:rPr>
              <a:t>και αποφυγή της</a:t>
            </a:r>
            <a:endParaRPr lang="fr-FR" altLang="fr-FR" sz="4500" b="1" dirty="0">
              <a:solidFill>
                <a:srgbClr val="00707C"/>
              </a:solidFill>
              <a:latin typeface="Georgia" pitchFamily="18" charset="0"/>
            </a:endParaRPr>
          </a:p>
        </p:txBody>
      </p:sp>
      <p:sp>
        <p:nvSpPr>
          <p:cNvPr id="24579" name="ZoneTexte 13"/>
          <p:cNvSpPr txBox="1">
            <a:spLocks noChangeArrowheads="1"/>
          </p:cNvSpPr>
          <p:nvPr/>
        </p:nvSpPr>
        <p:spPr bwMode="auto">
          <a:xfrm>
            <a:off x="3054350" y="1337716"/>
            <a:ext cx="9137650" cy="4900612"/>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eaLnBrk="1" fontAlgn="auto" hangingPunct="1">
              <a:spcAft>
                <a:spcPts val="0"/>
              </a:spcAft>
              <a:buFont typeface="Wingdings" panose="05000000000000000000" pitchFamily="2" charset="2"/>
              <a:buChar char="ü"/>
              <a:defRPr/>
            </a:pPr>
            <a:r>
              <a:rPr lang="el-GR" sz="1400" dirty="0">
                <a:solidFill>
                  <a:srgbClr val="00707C"/>
                </a:solidFill>
              </a:rPr>
              <a:t>Επιμόλυνση συμβαίνει όταν </a:t>
            </a:r>
            <a:r>
              <a:rPr lang="el-GR" sz="1400" dirty="0">
                <a:solidFill>
                  <a:srgbClr val="B92233"/>
                </a:solidFill>
              </a:rPr>
              <a:t>βλαβερά μικρόβια από μολυσμένα τρόφιμα </a:t>
            </a:r>
            <a:r>
              <a:rPr lang="el-GR" sz="1400" dirty="0">
                <a:solidFill>
                  <a:srgbClr val="00707C"/>
                </a:solidFill>
              </a:rPr>
              <a:t>(ωμό κρέας, άπλυτα λαχανικά, κ.α.), άπλυτα χέρια ή αντικείμενα (εργαλεία μαγειρικής, επιφάνειες, πετσέτες, σφουγγάρια, πανιά, σανίδες κοπής, κ.α.) </a:t>
            </a:r>
            <a:r>
              <a:rPr lang="el-GR" sz="1400" dirty="0">
                <a:solidFill>
                  <a:srgbClr val="B92233"/>
                </a:solidFill>
              </a:rPr>
              <a:t>μεταφέρονται σε άλλα τρόφιμα</a:t>
            </a:r>
            <a:r>
              <a:rPr lang="el-GR" sz="1400" dirty="0">
                <a:solidFill>
                  <a:srgbClr val="00707C"/>
                </a:solidFill>
              </a:rPr>
              <a:t>, ιδιαίτερα στα «έτοιμα για κατανάλωση» τρόφιμα. Αυτό αυξάνει το κίνδυνο </a:t>
            </a:r>
            <a:r>
              <a:rPr lang="el-GR" sz="1400" dirty="0">
                <a:solidFill>
                  <a:srgbClr val="B92233"/>
                </a:solidFill>
              </a:rPr>
              <a:t>τροφικής δηλητηρίασης</a:t>
            </a:r>
            <a:r>
              <a:rPr lang="fr-FR" sz="1400" dirty="0">
                <a:solidFill>
                  <a:srgbClr val="00707C"/>
                </a:solidFill>
              </a:rPr>
              <a:t>. </a:t>
            </a:r>
          </a:p>
          <a:p>
            <a:pPr marL="285750" indent="-285750" eaLnBrk="1" fontAlgn="auto" hangingPunct="1">
              <a:spcAft>
                <a:spcPts val="0"/>
              </a:spcAft>
              <a:buFont typeface="Wingdings" panose="05000000000000000000" pitchFamily="2" charset="2"/>
              <a:buChar char="ü"/>
              <a:defRPr/>
            </a:pPr>
            <a:endParaRPr lang="fr-FR" sz="1400" dirty="0">
              <a:solidFill>
                <a:srgbClr val="00707C"/>
              </a:solidFill>
            </a:endParaRPr>
          </a:p>
          <a:p>
            <a:pPr marL="0" indent="0" eaLnBrk="1" fontAlgn="auto" hangingPunct="1">
              <a:spcAft>
                <a:spcPts val="0"/>
              </a:spcAft>
              <a:defRPr/>
            </a:pPr>
            <a:endParaRPr lang="fr-FR" sz="1400" dirty="0">
              <a:solidFill>
                <a:srgbClr val="00707C"/>
              </a:solidFill>
            </a:endParaRPr>
          </a:p>
          <a:p>
            <a:pPr marL="285750" indent="-285750" eaLnBrk="1" fontAlgn="auto" hangingPunct="1">
              <a:spcAft>
                <a:spcPts val="0"/>
              </a:spcAft>
              <a:buFont typeface="Wingdings" panose="05000000000000000000" pitchFamily="2" charset="2"/>
              <a:buChar char="ü"/>
              <a:defRPr/>
            </a:pPr>
            <a:r>
              <a:rPr lang="el-GR" sz="1400" dirty="0">
                <a:solidFill>
                  <a:srgbClr val="00707C"/>
                </a:solidFill>
              </a:rPr>
              <a:t>Η </a:t>
            </a:r>
            <a:r>
              <a:rPr lang="el-GR" sz="1400" dirty="0">
                <a:solidFill>
                  <a:srgbClr val="B92233"/>
                </a:solidFill>
              </a:rPr>
              <a:t>επιμόλυνση μπορεί να αποφευχθεί </a:t>
            </a:r>
            <a:r>
              <a:rPr lang="el-GR" sz="1400" dirty="0">
                <a:solidFill>
                  <a:srgbClr val="00707C"/>
                </a:solidFill>
              </a:rPr>
              <a:t>σε διάφορα στάδια της «διαδρομής των τροφίμων» όταν</a:t>
            </a:r>
            <a:r>
              <a:rPr lang="fr-FR" sz="1400" dirty="0">
                <a:solidFill>
                  <a:srgbClr val="00707C"/>
                </a:solidFill>
              </a:rPr>
              <a:t> :</a:t>
            </a:r>
          </a:p>
          <a:p>
            <a:pPr marL="285750" indent="-285750" eaLnBrk="1" fontAlgn="auto" hangingPunct="1">
              <a:spcAft>
                <a:spcPts val="0"/>
              </a:spcAft>
              <a:buFont typeface="Wingdings" panose="05000000000000000000" pitchFamily="2" charset="2"/>
              <a:buChar char="ü"/>
              <a:defRPr/>
            </a:pPr>
            <a:endParaRPr lang="fr-FR" sz="1400" dirty="0">
              <a:solidFill>
                <a:srgbClr val="00707C"/>
              </a:solidFill>
            </a:endParaRPr>
          </a:p>
          <a:p>
            <a:pPr lvl="1" eaLnBrk="1" fontAlgn="auto" hangingPunct="1">
              <a:spcAft>
                <a:spcPts val="0"/>
              </a:spcAft>
              <a:buClr>
                <a:srgbClr val="00707C"/>
              </a:buClr>
              <a:buFont typeface="Wingdings" panose="05000000000000000000" pitchFamily="2" charset="2"/>
              <a:buChar char="§"/>
              <a:defRPr/>
            </a:pPr>
            <a:r>
              <a:rPr lang="el-GR" sz="1400" dirty="0">
                <a:solidFill>
                  <a:srgbClr val="B92233"/>
                </a:solidFill>
              </a:rPr>
              <a:t>Αγοράζουμε με ασφάλεια</a:t>
            </a:r>
            <a:r>
              <a:rPr lang="fr-FR" sz="1400" dirty="0">
                <a:solidFill>
                  <a:srgbClr val="B92233"/>
                </a:solidFill>
              </a:rPr>
              <a:t>: </a:t>
            </a:r>
          </a:p>
          <a:p>
            <a:pPr marL="228600" lvl="1" indent="0" eaLnBrk="1" fontAlgn="auto" hangingPunct="1">
              <a:spcAft>
                <a:spcPts val="0"/>
              </a:spcAft>
              <a:buClr>
                <a:srgbClr val="00707C"/>
              </a:buClr>
              <a:defRPr/>
            </a:pPr>
            <a:r>
              <a:rPr lang="fr-FR" sz="1400" dirty="0">
                <a:solidFill>
                  <a:srgbClr val="00707C"/>
                </a:solidFill>
              </a:rPr>
              <a:t>	 </a:t>
            </a:r>
            <a:r>
              <a:rPr lang="el-GR" sz="1200" dirty="0">
                <a:solidFill>
                  <a:srgbClr val="00707C"/>
                </a:solidFill>
              </a:rPr>
              <a:t>Διαχώρισε τα ωμά από τα «έτοιμα για κατανάλωση» τρόφιμα μέσα στο καρότσι με τα ψώνια</a:t>
            </a:r>
            <a:r>
              <a:rPr lang="fr-FR" sz="1200" dirty="0">
                <a:solidFill>
                  <a:srgbClr val="00707C"/>
                </a:solidFill>
              </a:rPr>
              <a:t>.</a:t>
            </a:r>
          </a:p>
          <a:p>
            <a:pPr marL="228600" lvl="1" indent="0" eaLnBrk="1" fontAlgn="auto" hangingPunct="1">
              <a:spcAft>
                <a:spcPts val="0"/>
              </a:spcAft>
              <a:buClr>
                <a:srgbClr val="00707C"/>
              </a:buClr>
              <a:defRPr/>
            </a:pPr>
            <a:endParaRPr lang="fr-FR" sz="1400" dirty="0">
              <a:solidFill>
                <a:srgbClr val="00707C"/>
              </a:solidFill>
            </a:endParaRPr>
          </a:p>
          <a:p>
            <a:pPr lvl="1" eaLnBrk="1" fontAlgn="auto" hangingPunct="1">
              <a:spcAft>
                <a:spcPts val="0"/>
              </a:spcAft>
              <a:buClr>
                <a:srgbClr val="00707C"/>
              </a:buClr>
              <a:buFont typeface="Wingdings" panose="05000000000000000000" pitchFamily="2" charset="2"/>
              <a:buChar char="§"/>
              <a:defRPr/>
            </a:pPr>
            <a:r>
              <a:rPr lang="el-GR" sz="1400" dirty="0">
                <a:solidFill>
                  <a:srgbClr val="B92233"/>
                </a:solidFill>
              </a:rPr>
              <a:t>Χρησιμοποιούμε τις τσάντες για τα ψώνια με ασφάλεια</a:t>
            </a:r>
            <a:r>
              <a:rPr lang="fr-FR" sz="1400" dirty="0">
                <a:solidFill>
                  <a:srgbClr val="B92233"/>
                </a:solidFill>
              </a:rPr>
              <a:t>:</a:t>
            </a:r>
          </a:p>
          <a:p>
            <a:pPr marL="342900" lvl="1" indent="-342900" eaLnBrk="1" fontAlgn="auto" hangingPunct="1">
              <a:spcAft>
                <a:spcPts val="0"/>
              </a:spcAft>
              <a:defRPr/>
            </a:pPr>
            <a:r>
              <a:rPr lang="fr-FR" sz="1400" dirty="0">
                <a:solidFill>
                  <a:srgbClr val="00707C"/>
                </a:solidFill>
              </a:rPr>
              <a:t>		 </a:t>
            </a:r>
            <a:r>
              <a:rPr lang="el-GR" sz="1200" dirty="0">
                <a:solidFill>
                  <a:srgbClr val="00707C"/>
                </a:solidFill>
              </a:rPr>
              <a:t>Διαχώρισε τα ωμά από τα «έτοιμα για κατανάλωση» τρόφιμα, χρησιμοποιώντας ξεχωριστές τσάντες για τα ψώνια</a:t>
            </a:r>
            <a:r>
              <a:rPr lang="fr-FR" sz="1200" dirty="0">
                <a:solidFill>
                  <a:srgbClr val="00707C"/>
                </a:solidFill>
              </a:rPr>
              <a:t>.</a:t>
            </a:r>
          </a:p>
          <a:p>
            <a:pPr marL="342900" lvl="1" indent="-342900" eaLnBrk="1" fontAlgn="auto" hangingPunct="1">
              <a:spcAft>
                <a:spcPts val="0"/>
              </a:spcAft>
              <a:defRPr/>
            </a:pPr>
            <a:r>
              <a:rPr lang="fr-FR" sz="1200" dirty="0">
                <a:solidFill>
                  <a:srgbClr val="00707C"/>
                </a:solidFill>
              </a:rPr>
              <a:t>	  	 </a:t>
            </a:r>
            <a:r>
              <a:rPr lang="el-GR" sz="1200" dirty="0">
                <a:solidFill>
                  <a:srgbClr val="00707C"/>
                </a:solidFill>
              </a:rPr>
              <a:t>Τοποθέτησε ετικέτες ή επισήμανε με χρώμα τις (ισοθερμικές) τσάντες, σύμφωνα με την χρήση και πλύνε ή αντικατάστησε </a:t>
            </a:r>
            <a:endParaRPr lang="fr-FR" sz="1200" dirty="0">
              <a:solidFill>
                <a:srgbClr val="00707C"/>
              </a:solidFill>
            </a:endParaRPr>
          </a:p>
          <a:p>
            <a:pPr marL="342900" lvl="1" indent="-342900" eaLnBrk="1" fontAlgn="auto" hangingPunct="1">
              <a:spcAft>
                <a:spcPts val="0"/>
              </a:spcAft>
              <a:defRPr/>
            </a:pPr>
            <a:r>
              <a:rPr lang="fr-FR" sz="1200" dirty="0">
                <a:solidFill>
                  <a:srgbClr val="00707C"/>
                </a:solidFill>
              </a:rPr>
              <a:t>	    </a:t>
            </a:r>
            <a:r>
              <a:rPr lang="el-GR" sz="1200" dirty="0">
                <a:solidFill>
                  <a:srgbClr val="00707C"/>
                </a:solidFill>
              </a:rPr>
              <a:t>τις αν είναι απαραίτητο</a:t>
            </a:r>
            <a:r>
              <a:rPr lang="fr-FR" sz="1200" dirty="0">
                <a:solidFill>
                  <a:srgbClr val="00707C"/>
                </a:solidFill>
              </a:rPr>
              <a:t>.</a:t>
            </a:r>
          </a:p>
          <a:p>
            <a:pPr marL="342900" lvl="1" indent="-342900" eaLnBrk="1" fontAlgn="auto" hangingPunct="1">
              <a:spcAft>
                <a:spcPts val="0"/>
              </a:spcAft>
              <a:defRPr/>
            </a:pPr>
            <a:endParaRPr lang="fr-FR" sz="1400" dirty="0">
              <a:solidFill>
                <a:srgbClr val="00707C"/>
              </a:solidFill>
            </a:endParaRPr>
          </a:p>
          <a:p>
            <a:pPr lvl="1" eaLnBrk="1" fontAlgn="auto" hangingPunct="1">
              <a:spcAft>
                <a:spcPts val="0"/>
              </a:spcAft>
              <a:buClr>
                <a:srgbClr val="00707C"/>
              </a:buClr>
              <a:buFont typeface="Wingdings" panose="05000000000000000000" pitchFamily="2" charset="2"/>
              <a:buChar char="§"/>
              <a:defRPr/>
            </a:pPr>
            <a:r>
              <a:rPr lang="el-GR" sz="1400" dirty="0">
                <a:solidFill>
                  <a:srgbClr val="B92233"/>
                </a:solidFill>
              </a:rPr>
              <a:t>Αποθηκεύουμε τα τρόφιμα με ασφάλεια</a:t>
            </a:r>
            <a:r>
              <a:rPr lang="fr-FR" sz="1400" dirty="0">
                <a:solidFill>
                  <a:srgbClr val="B92233"/>
                </a:solidFill>
              </a:rPr>
              <a:t>:</a:t>
            </a:r>
          </a:p>
          <a:p>
            <a:pPr marL="457200" lvl="3" indent="0" eaLnBrk="1" fontAlgn="auto" hangingPunct="1">
              <a:spcAft>
                <a:spcPts val="0"/>
              </a:spcAft>
              <a:defRPr/>
            </a:pPr>
            <a:r>
              <a:rPr lang="fr-FR" sz="1200" dirty="0">
                <a:solidFill>
                  <a:srgbClr val="00707C"/>
                </a:solidFill>
              </a:rPr>
              <a:t> </a:t>
            </a:r>
            <a:r>
              <a:rPr lang="el-GR" sz="1200" dirty="0">
                <a:solidFill>
                  <a:srgbClr val="00707C"/>
                </a:solidFill>
              </a:rPr>
              <a:t>Διαχώρισε τα ωμά από τα «έτοιμα για κατανάλωση» τρόφιμα</a:t>
            </a:r>
            <a:r>
              <a:rPr lang="fr-FR" sz="1200" dirty="0">
                <a:solidFill>
                  <a:srgbClr val="00707C"/>
                </a:solidFill>
              </a:rPr>
              <a:t>.</a:t>
            </a:r>
          </a:p>
          <a:p>
            <a:pPr marL="457200" lvl="3" indent="0" eaLnBrk="1" fontAlgn="auto" hangingPunct="1">
              <a:spcAft>
                <a:spcPts val="0"/>
              </a:spcAft>
              <a:defRPr/>
            </a:pPr>
            <a:r>
              <a:rPr lang="fr-FR" sz="1200" dirty="0">
                <a:solidFill>
                  <a:srgbClr val="00707C"/>
                </a:solidFill>
              </a:rPr>
              <a:t> </a:t>
            </a:r>
            <a:r>
              <a:rPr lang="el-GR" sz="1200" dirty="0">
                <a:solidFill>
                  <a:srgbClr val="00707C"/>
                </a:solidFill>
              </a:rPr>
              <a:t>Απόφυγε διαρροές και μόλυνση του ψυγείου από ωμά τρόφιμα (τοποθέτησε το ώμο κρέας σε ένα κουτί ή σε ένα μπολ με </a:t>
            </a:r>
            <a:endParaRPr lang="fr-FR" sz="1200" dirty="0">
              <a:solidFill>
                <a:srgbClr val="00707C"/>
              </a:solidFill>
            </a:endParaRPr>
          </a:p>
          <a:p>
            <a:pPr marL="457200" lvl="3" indent="0" eaLnBrk="1" fontAlgn="auto" hangingPunct="1">
              <a:spcAft>
                <a:spcPts val="0"/>
              </a:spcAft>
              <a:defRPr/>
            </a:pPr>
            <a:r>
              <a:rPr lang="fr-FR" sz="1200" dirty="0">
                <a:solidFill>
                  <a:srgbClr val="00707C"/>
                </a:solidFill>
              </a:rPr>
              <a:t> </a:t>
            </a:r>
            <a:r>
              <a:rPr lang="el-GR" sz="1200" dirty="0">
                <a:solidFill>
                  <a:srgbClr val="00707C"/>
                </a:solidFill>
              </a:rPr>
              <a:t>κάλυμμα)</a:t>
            </a:r>
            <a:r>
              <a:rPr lang="fr-FR" sz="1200" dirty="0">
                <a:solidFill>
                  <a:srgbClr val="00707C"/>
                </a:solidFill>
              </a:rPr>
              <a:t>.</a:t>
            </a:r>
          </a:p>
          <a:p>
            <a:pPr marL="457200" lvl="3" indent="0" eaLnBrk="1" fontAlgn="auto" hangingPunct="1">
              <a:spcAft>
                <a:spcPts val="0"/>
              </a:spcAft>
              <a:defRPr/>
            </a:pPr>
            <a:r>
              <a:rPr lang="fr-FR" sz="1200" dirty="0">
                <a:solidFill>
                  <a:srgbClr val="00707C"/>
                </a:solidFill>
              </a:rPr>
              <a:t> </a:t>
            </a:r>
            <a:r>
              <a:rPr lang="el-GR" sz="1200" dirty="0">
                <a:solidFill>
                  <a:srgbClr val="00707C"/>
                </a:solidFill>
              </a:rPr>
              <a:t>Προστάτευσε τα «έτοιμα προς κατανάλωση» τρόφιμα (σε ένα κλειστό κουτί ή πιάτο με κάλυμμα)</a:t>
            </a:r>
            <a:r>
              <a:rPr lang="fr-FR" sz="1200" dirty="0">
                <a:solidFill>
                  <a:srgbClr val="00707C"/>
                </a:solidFill>
              </a:rPr>
              <a:t>.</a:t>
            </a:r>
            <a:endParaRPr lang="en-GB" altLang="fr-FR" sz="1400" dirty="0">
              <a:solidFill>
                <a:srgbClr val="00707C"/>
              </a:solidFill>
            </a:endParaRPr>
          </a:p>
          <a:p>
            <a:pPr lvl="1" eaLnBrk="1" hangingPunct="1">
              <a:defRPr/>
            </a:pPr>
            <a:endParaRPr lang="en-GB" altLang="fr-FR" sz="1400" dirty="0">
              <a:solidFill>
                <a:srgbClr val="00707C"/>
              </a:solidFill>
            </a:endParaRPr>
          </a:p>
          <a:p>
            <a:pPr lvl="3" eaLnBrk="1" hangingPunct="1">
              <a:spcBef>
                <a:spcPts val="300"/>
              </a:spcBef>
              <a:buFont typeface="Wingdings" panose="05000000000000000000" pitchFamily="2" charset="2"/>
              <a:buChar char="ü"/>
              <a:defRPr/>
            </a:pPr>
            <a:endParaRPr lang="fr-FR" altLang="fr-FR" sz="1400" dirty="0">
              <a:solidFill>
                <a:srgbClr val="00707C"/>
              </a:solidFill>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4822" name="Groupe 27"/>
          <p:cNvGrpSpPr>
            <a:grpSpLocks/>
          </p:cNvGrpSpPr>
          <p:nvPr/>
        </p:nvGrpSpPr>
        <p:grpSpPr bwMode="auto">
          <a:xfrm>
            <a:off x="-41275" y="6016625"/>
            <a:ext cx="12276138" cy="887413"/>
            <a:chOff x="-41275" y="6016625"/>
            <a:chExt cx="12276138" cy="887413"/>
          </a:xfrm>
        </p:grpSpPr>
        <p:grpSp>
          <p:nvGrpSpPr>
            <p:cNvPr id="34827" name="Groupe 17"/>
            <p:cNvGrpSpPr>
              <a:grpSpLocks/>
            </p:cNvGrpSpPr>
            <p:nvPr/>
          </p:nvGrpSpPr>
          <p:grpSpPr bwMode="auto">
            <a:xfrm>
              <a:off x="-41275" y="6016625"/>
              <a:ext cx="12276138" cy="887413"/>
              <a:chOff x="-41565" y="6016088"/>
              <a:chExt cx="12276859" cy="888671"/>
            </a:xfrm>
          </p:grpSpPr>
          <p:sp>
            <p:nvSpPr>
              <p:cNvPr id="34830"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4831"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25" name="Rectangle 2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4833"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sp>
          <p:nvSpPr>
            <p:cNvPr id="19" name="Bouton d’action : vide 18">
              <a:hlinkClick r:id="" action="ppaction://hlinkshowjump?jump=next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
          <p:nvSpPr>
            <p:cNvPr id="34829" name="ZoneTexte 22"/>
            <p:cNvSpPr txBox="1">
              <a:spLocks noChangeArrowheads="1"/>
            </p:cNvSpPr>
            <p:nvPr/>
          </p:nvSpPr>
          <p:spPr bwMode="auto">
            <a:xfrm>
              <a:off x="9794804" y="6145535"/>
              <a:ext cx="1711610" cy="276999"/>
            </a:xfrm>
            <a:prstGeom prst="rect">
              <a:avLst/>
            </a:prstGeom>
            <a:noFill/>
            <a:ln w="9525">
              <a:noFill/>
              <a:miter lim="800000"/>
              <a:headEnd/>
              <a:tailEnd/>
            </a:ln>
          </p:spPr>
          <p:txBody>
            <a:bodyPr>
              <a:spAutoFit/>
            </a:bodyPr>
            <a:lstStyle/>
            <a:p>
              <a:pPr algn="r" eaLnBrk="1" hangingPunct="1"/>
              <a:r>
                <a:rPr lang="el-GR" altLang="fr-FR" sz="1200">
                  <a:solidFill>
                    <a:srgbClr val="FFFFFF"/>
                  </a:solidFill>
                </a:rPr>
                <a:t>Επόμενο</a:t>
              </a:r>
              <a:endParaRPr lang="fr-FR" altLang="fr-FR" sz="1200">
                <a:solidFill>
                  <a:srgbClr val="FFFFFF"/>
                </a:solidFill>
              </a:endParaRPr>
            </a:p>
          </p:txBody>
        </p:sp>
      </p:grpSp>
      <p:pic>
        <p:nvPicPr>
          <p:cNvPr id="34823" name="Image 1" descr="Λογότυπο SafeConsume και τίτλος &quot;Μετάδοση Λοιμώξεων&quot;"/>
          <p:cNvPicPr>
            <a:picLocks noChangeAspect="1" noChangeArrowheads="1"/>
          </p:cNvPicPr>
          <p:nvPr/>
        </p:nvPicPr>
        <p:blipFill>
          <a:blip r:embed="rId3"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4"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4825"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8" name="ZoneTexte 17">
            <a:extLst>
              <a:ext uri="{FF2B5EF4-FFF2-40B4-BE49-F238E27FC236}">
                <a16:creationId xmlns="" xmlns:a16="http://schemas.microsoft.com/office/drawing/2014/main" id="{86533EB3-814F-487C-BCBE-365753D7D403}"/>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5"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6"/>
              </a:rPr>
              <a:t>Έλεγξε τις γνώσεις σ</a:t>
            </a:r>
            <a:r>
              <a:rPr lang="fr-FR" sz="1400">
                <a:solidFill>
                  <a:schemeClr val="accent1"/>
                </a:solidFill>
                <a:latin typeface="+mn-lt"/>
                <a:hlinkClick r:id="rId6"/>
              </a:rPr>
              <a:t>o</a:t>
            </a:r>
            <a:r>
              <a:rPr lang="el-GR" sz="1400">
                <a:solidFill>
                  <a:schemeClr val="accent1"/>
                </a:solidFill>
                <a:latin typeface="+mn-lt"/>
                <a:hlinkClick r:id="rId6"/>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7"/>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0" name="Bouton d’action : vide 19">
            <a:hlinkClick r:id="rId8" highlightClick="1"/>
            <a:extLst>
              <a:ext uri="{FF2B5EF4-FFF2-40B4-BE49-F238E27FC236}">
                <a16:creationId xmlns="" xmlns:a16="http://schemas.microsoft.com/office/drawing/2014/main" id="{5014DA1D-3206-49C8-B8C8-DE62284DEEFD}"/>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46038"/>
            <a:ext cx="9115425" cy="830997"/>
          </a:xfrm>
          <a:prstGeom prst="rect">
            <a:avLst/>
          </a:prstGeom>
          <a:noFill/>
        </p:spPr>
        <p:txBody>
          <a:bodyPr>
            <a:spAutoFit/>
          </a:bodyPr>
          <a:lstStyle/>
          <a:p>
            <a:pPr algn="ctr" eaLnBrk="1" fontAlgn="auto" hangingPunct="1">
              <a:spcBef>
                <a:spcPts val="0"/>
              </a:spcBef>
              <a:spcAft>
                <a:spcPts val="0"/>
              </a:spcAft>
              <a:defRPr/>
            </a:pPr>
            <a:r>
              <a:rPr lang="el-GR" sz="4800" b="1" dirty="0">
                <a:solidFill>
                  <a:srgbClr val="00707C"/>
                </a:solidFill>
                <a:latin typeface="+mj-lt"/>
              </a:rPr>
              <a:t>Μαθησιακοί στόχοι</a:t>
            </a:r>
            <a:endParaRPr lang="fr-FR" sz="4501" b="1" dirty="0">
              <a:solidFill>
                <a:srgbClr val="00707C"/>
              </a:solidFill>
              <a:latin typeface="+mj-lt"/>
              <a:ea typeface="+mj-ea"/>
              <a:cs typeface="+mj-cs"/>
            </a:endParaRPr>
          </a:p>
        </p:txBody>
      </p:sp>
      <p:sp>
        <p:nvSpPr>
          <p:cNvPr id="14" name="ZoneTexte 13"/>
          <p:cNvSpPr txBox="1"/>
          <p:nvPr/>
        </p:nvSpPr>
        <p:spPr>
          <a:xfrm>
            <a:off x="3227388" y="938322"/>
            <a:ext cx="8798035" cy="5250155"/>
          </a:xfrm>
          <a:prstGeom prst="rect">
            <a:avLst/>
          </a:prstGeom>
          <a:noFill/>
        </p:spPr>
        <p:txBody>
          <a:bodyPr wrap="square">
            <a:spAutoFit/>
          </a:bodyPr>
          <a:lstStyle/>
          <a:p>
            <a:pPr marL="285750" indent="-285750" eaLnBrk="1" hangingPunct="1">
              <a:lnSpc>
                <a:spcPct val="150000"/>
              </a:lnSpc>
              <a:spcBef>
                <a:spcPts val="1000"/>
              </a:spcBef>
              <a:buClr>
                <a:schemeClr val="accent1"/>
              </a:buClr>
              <a:buFont typeface="Wingdings" panose="05000000000000000000" pitchFamily="2" charset="2"/>
              <a:buChar char="ü"/>
              <a:defRPr/>
            </a:pPr>
            <a:r>
              <a:rPr lang="el-GR" sz="1600" dirty="0">
                <a:solidFill>
                  <a:srgbClr val="B92233"/>
                </a:solidFill>
              </a:rPr>
              <a:t>Να γίνει κατανοητή  στους μαθητές  η αλυσίδα της μόλυνσης και τα κρίσιμα σημεία για την υγιεινή των τροφίμων</a:t>
            </a:r>
            <a:r>
              <a:rPr lang="en-US" sz="1600" dirty="0">
                <a:solidFill>
                  <a:srgbClr val="B92233"/>
                </a:solidFill>
                <a:latin typeface="+mn-lt"/>
              </a:rPr>
              <a:t>: </a:t>
            </a:r>
          </a:p>
          <a:p>
            <a:pPr marL="400050" lvl="1" indent="-1714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00707C"/>
                </a:solidFill>
              </a:rPr>
              <a:t>Να γίνει κατανοητή η  έννοια της διατήρησης της ψυχρής αλυσίδας και πώς να την πραγματοποιήσουμε</a:t>
            </a:r>
            <a:r>
              <a:rPr lang="en-GB" sz="1400" dirty="0">
                <a:solidFill>
                  <a:srgbClr val="00707C"/>
                </a:solidFill>
              </a:rPr>
              <a:t> </a:t>
            </a:r>
          </a:p>
          <a:p>
            <a:pPr marL="400050" lvl="1" indent="-1714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00707C"/>
                </a:solidFill>
              </a:rPr>
              <a:t>Να γίνει κατανοητή η  έννοια της διασταυρούμενης επιμόλυνσης και πώς να την αποφύγουμε</a:t>
            </a:r>
            <a:endParaRPr lang="fr-FR" sz="1400" dirty="0">
              <a:solidFill>
                <a:srgbClr val="00707C"/>
              </a:solidFill>
            </a:endParaRPr>
          </a:p>
          <a:p>
            <a:pPr marL="400050" lvl="1" indent="-1714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00707C"/>
                </a:solidFill>
              </a:rPr>
              <a:t>Να γίνει κατανοητό πώς χειριζόμαστε διαφορετικά είδη κρέατος και αυγά, με ασφάλεια</a:t>
            </a:r>
            <a:endParaRPr lang="en-US" sz="1400" dirty="0">
              <a:solidFill>
                <a:srgbClr val="00707C"/>
              </a:solidFill>
            </a:endParaRPr>
          </a:p>
          <a:p>
            <a:pPr marL="400050" lvl="1" indent="-1714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00707C"/>
                </a:solidFill>
              </a:rPr>
              <a:t>Να γίνει κατανοητός  ο  σωστός τρόπος  να ελέγχονται  τα τρόφιμα, συμπεριλαμβανομένου και του κρέατος, ώστε να είναι ασφαλή για κατανάλωση</a:t>
            </a:r>
            <a:endParaRPr lang="en-US" sz="1400" dirty="0">
              <a:solidFill>
                <a:srgbClr val="00707C"/>
              </a:solidFill>
            </a:endParaRPr>
          </a:p>
          <a:p>
            <a:pPr marL="400050" lvl="1" indent="-1714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00707C"/>
                </a:solidFill>
              </a:rPr>
              <a:t>Να γίνει κατανοητός και να παρουσιαστεί ο σωστός τρόπος χρήσης ενός θερμομέτρου στη μαγειρική </a:t>
            </a:r>
            <a:endParaRPr lang="en-US" sz="1400" dirty="0">
              <a:solidFill>
                <a:srgbClr val="00707C"/>
              </a:solidFill>
            </a:endParaRPr>
          </a:p>
          <a:p>
            <a:pPr marL="400050" lvl="1" indent="-1714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00707C"/>
                </a:solidFill>
              </a:rPr>
              <a:t>Να γίνει κατανοητό και να εφαρμοστεί το στέγνωμα πετσετών και σφουγγαριών, γιατί  παίζει  σημαντικό ρόλο στην μετάδοση λοιμώξεων στην κουζίνα και στην πρόληψη τους.</a:t>
            </a:r>
            <a:endParaRPr lang="en-GB" sz="1200" dirty="0">
              <a:solidFill>
                <a:srgbClr val="00707C"/>
              </a:solidFill>
            </a:endParaRPr>
          </a:p>
          <a:p>
            <a:pPr marL="171450" indent="-171450" eaLnBrk="1" hangingPunct="1">
              <a:lnSpc>
                <a:spcPct val="150000"/>
              </a:lnSpc>
              <a:spcBef>
                <a:spcPts val="1000"/>
              </a:spcBef>
              <a:buClr>
                <a:schemeClr val="accent1"/>
              </a:buClr>
              <a:buFontTx/>
              <a:buChar char="-"/>
              <a:defRPr/>
            </a:pPr>
            <a:endParaRPr lang="fr-FR" dirty="0"/>
          </a:p>
          <a:p>
            <a:pPr eaLnBrk="1" hangingPunct="1">
              <a:lnSpc>
                <a:spcPct val="150000"/>
              </a:lnSpc>
              <a:spcBef>
                <a:spcPts val="1000"/>
              </a:spcBef>
              <a:buClr>
                <a:schemeClr val="accent1"/>
              </a:buClr>
              <a:defRPr/>
            </a:pPr>
            <a:endParaRPr lang="en-US" sz="1200" dirty="0">
              <a:solidFill>
                <a:schemeClr val="accent1"/>
              </a:solidFill>
              <a:latin typeface="+mn-lt"/>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sp>
        <p:nvSpPr>
          <p:cNvPr id="26" name="ZoneTexte 25"/>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2"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3"/>
              </a:rPr>
              <a:t>Έλεγξε τις γνώσεις σ</a:t>
            </a:r>
            <a:r>
              <a:rPr lang="fr-FR" sz="1400">
                <a:solidFill>
                  <a:schemeClr val="accent1"/>
                </a:solidFill>
                <a:latin typeface="+mn-lt"/>
                <a:hlinkClick r:id="rId3"/>
              </a:rPr>
              <a:t>o</a:t>
            </a:r>
            <a:r>
              <a:rPr lang="el-GR" sz="1400">
                <a:solidFill>
                  <a:schemeClr val="accent1"/>
                </a:solidFill>
                <a:latin typeface="+mn-lt"/>
                <a:hlinkClick r:id="rId3"/>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4"/>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grpSp>
        <p:nvGrpSpPr>
          <p:cNvPr id="17415" name="Groupe 4"/>
          <p:cNvGrpSpPr>
            <a:grpSpLocks/>
          </p:cNvGrpSpPr>
          <p:nvPr/>
        </p:nvGrpSpPr>
        <p:grpSpPr bwMode="auto">
          <a:xfrm>
            <a:off x="-41275" y="6016625"/>
            <a:ext cx="12276138" cy="887413"/>
            <a:chOff x="-41565" y="6016088"/>
            <a:chExt cx="12276859" cy="888671"/>
          </a:xfrm>
        </p:grpSpPr>
        <p:sp>
          <p:nvSpPr>
            <p:cNvPr id="17419" name="ZoneTexte 5"/>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7420" name="ZoneTexte 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9" name="Rectangle 28"/>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1" name="Bouton d’action : vide 30">
              <a:hlinkClick r:id="" action="ppaction://hlinkshowjump?jump=endshow" highlightClick="1"/>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7423" name="ZoneTexte 24"/>
            <p:cNvSpPr txBox="1">
              <a:spLocks noChangeArrowheads="1"/>
            </p:cNvSpPr>
            <p:nvPr/>
          </p:nvSpPr>
          <p:spPr bwMode="auto">
            <a:xfrm>
              <a:off x="6019759" y="6155069"/>
              <a:ext cx="981963" cy="276999"/>
            </a:xfrm>
            <a:prstGeom prst="rect">
              <a:avLst/>
            </a:prstGeom>
            <a:noFill/>
            <a:ln w="9525">
              <a:noFill/>
              <a:miter lim="800000"/>
              <a:headEnd/>
              <a:tailEnd/>
            </a:ln>
          </p:spPr>
          <p:txBody>
            <a:bodyPr>
              <a:spAutoFit/>
            </a:bodyPr>
            <a:lstStyle/>
            <a:p>
              <a:pPr eaLnBrk="1" hangingPunct="1"/>
              <a:r>
                <a:rPr lang="el-GR" altLang="fr-FR" sz="1200">
                  <a:solidFill>
                    <a:schemeClr val="bg1"/>
                  </a:solidFill>
                </a:rPr>
                <a:t>Κλείσιμο</a:t>
              </a:r>
              <a:endParaRPr lang="fr-FR" altLang="fr-FR" sz="1200">
                <a:solidFill>
                  <a:schemeClr val="bg1"/>
                </a:solidFill>
              </a:endParaRPr>
            </a:p>
          </p:txBody>
        </p:sp>
        <p:sp>
          <p:nvSpPr>
            <p:cNvPr id="34" name="Bouton d’action : vide 33">
              <a:hlinkClick r:id="" action="ppaction://hlinkshowjump?jump=nextslide" highlightClick="1"/>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17425" name="Image 28"/>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sp>
        <p:nvSpPr>
          <p:cNvPr id="36" name="Bouton d’action : vide 35">
            <a:hlinkClick r:id="" action="ppaction://hlinkshowjump?jump=previousslide" highlightClick="1"/>
          </p:cNvPr>
          <p:cNvSpPr/>
          <p:nvPr/>
        </p:nvSpPr>
        <p:spPr bwMode="auto">
          <a:xfrm>
            <a:off x="9182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pic>
        <p:nvPicPr>
          <p:cNvPr id="17417" name="Image 2"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17418" name="ZoneTexte 22"/>
          <p:cNvSpPr txBox="1">
            <a:spLocks noChangeArrowheads="1"/>
          </p:cNvSpPr>
          <p:nvPr/>
        </p:nvSpPr>
        <p:spPr bwMode="auto">
          <a:xfrm>
            <a:off x="9488488" y="6145213"/>
            <a:ext cx="2017712" cy="277812"/>
          </a:xfrm>
          <a:prstGeom prst="rect">
            <a:avLst/>
          </a:prstGeom>
          <a:noFill/>
          <a:ln w="9525">
            <a:noFill/>
            <a:miter lim="800000"/>
            <a:headEnd/>
            <a:tailEnd/>
          </a:ln>
        </p:spPr>
        <p:txBody>
          <a:bodyPr>
            <a:spAutoFit/>
          </a:bodyPr>
          <a:lstStyle/>
          <a:p>
            <a:pPr algn="r" eaLnBrk="1" hangingPunct="1"/>
            <a:r>
              <a:rPr lang="el-GR" altLang="fr-FR" sz="1200">
                <a:solidFill>
                  <a:srgbClr val="FFFFFF"/>
                </a:solidFill>
              </a:rPr>
              <a:t>Προηγούμενο</a:t>
            </a:r>
            <a:r>
              <a:rPr lang="fr-FR" altLang="fr-FR" sz="1200">
                <a:solidFill>
                  <a:srgbClr val="FFFFFF"/>
                </a:solidFill>
              </a:rPr>
              <a:t>       </a:t>
            </a:r>
            <a:r>
              <a:rPr lang="el-GR" altLang="fr-FR" sz="1200">
                <a:solidFill>
                  <a:srgbClr val="FFFFFF"/>
                </a:solidFill>
              </a:rPr>
              <a:t>Επόμενο</a:t>
            </a:r>
            <a:endParaRPr lang="fr-FR" altLang="fr-FR" sz="1200">
              <a:solidFill>
                <a:srgbClr val="FFFFFF"/>
              </a:solidFill>
            </a:endParaRPr>
          </a:p>
        </p:txBody>
      </p:sp>
      <p:sp>
        <p:nvSpPr>
          <p:cNvPr id="18" name="Bouton d’action : vide 17">
            <a:hlinkClick r:id="rId7" highlightClick="1"/>
            <a:extLst>
              <a:ext uri="{FF2B5EF4-FFF2-40B4-BE49-F238E27FC236}">
                <a16:creationId xmlns="" xmlns:a16="http://schemas.microsoft.com/office/drawing/2014/main" id="{44FF7EC3-9D36-4A48-96C6-F58B68BFD737}"/>
              </a:ext>
            </a:extLst>
          </p:cNvPr>
          <p:cNvSpPr/>
          <p:nvPr/>
        </p:nvSpPr>
        <p:spPr>
          <a:xfrm>
            <a:off x="265996" y="4833066"/>
            <a:ext cx="2342733" cy="707122"/>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sp>
        <p:nvSpPr>
          <p:cNvPr id="35844" name="Rectangle 5"/>
          <p:cNvSpPr>
            <a:spLocks noChangeArrowheads="1"/>
          </p:cNvSpPr>
          <p:nvPr/>
        </p:nvSpPr>
        <p:spPr bwMode="auto">
          <a:xfrm>
            <a:off x="3000703" y="1376472"/>
            <a:ext cx="8936038" cy="1784350"/>
          </a:xfrm>
          <a:prstGeom prst="rect">
            <a:avLst/>
          </a:prstGeom>
          <a:noFill/>
          <a:ln w="9525">
            <a:noFill/>
            <a:miter lim="800000"/>
            <a:headEnd/>
            <a:tailEnd/>
          </a:ln>
        </p:spPr>
        <p:txBody>
          <a:bodyPr>
            <a:spAutoFit/>
          </a:bodyPr>
          <a:lstStyle/>
          <a:p>
            <a:pPr lvl="1" eaLnBrk="1" hangingPunct="1">
              <a:buClr>
                <a:srgbClr val="00707C"/>
              </a:buClr>
              <a:buFont typeface="Wingdings" pitchFamily="2" charset="2"/>
              <a:buChar char="§"/>
            </a:pPr>
            <a:r>
              <a:rPr lang="el-GR" altLang="fr-FR" sz="1400" dirty="0">
                <a:solidFill>
                  <a:srgbClr val="B92233"/>
                </a:solidFill>
              </a:rPr>
              <a:t>Υγιεινή προετοιμασία των τροφίμων</a:t>
            </a:r>
            <a:r>
              <a:rPr lang="fr-FR" altLang="fr-FR" sz="1400" dirty="0">
                <a:solidFill>
                  <a:srgbClr val="B92233"/>
                </a:solidFill>
              </a:rPr>
              <a:t>:</a:t>
            </a:r>
          </a:p>
          <a:p>
            <a:pPr marL="457200" lvl="3" indent="0" eaLnBrk="1" hangingPunct="1"/>
            <a:r>
              <a:rPr lang="fr-FR" altLang="fr-FR" sz="1200" dirty="0">
                <a:solidFill>
                  <a:srgbClr val="00707C"/>
                </a:solidFill>
              </a:rPr>
              <a:t> </a:t>
            </a:r>
            <a:r>
              <a:rPr lang="el-GR" altLang="fr-FR" sz="1200" dirty="0">
                <a:solidFill>
                  <a:srgbClr val="00707C"/>
                </a:solidFill>
              </a:rPr>
              <a:t>Χρησιμοποίησε διαφορετικά εργαλεία μαγειρικής, πιάτα και σανίδες κοπής για το ωμό κρέας, τα λαχανικά και τα «έτοιμα </a:t>
            </a:r>
            <a:r>
              <a:rPr lang="fr-FR" altLang="fr-FR" sz="1200" dirty="0">
                <a:solidFill>
                  <a:srgbClr val="00707C"/>
                </a:solidFill>
              </a:rPr>
              <a:t> </a:t>
            </a:r>
          </a:p>
          <a:p>
            <a:pPr marL="457200" lvl="3" indent="0" eaLnBrk="1" hangingPunct="1"/>
            <a:r>
              <a:rPr lang="fr-FR" altLang="fr-FR" sz="1200" dirty="0">
                <a:solidFill>
                  <a:srgbClr val="00707C"/>
                </a:solidFill>
              </a:rPr>
              <a:t> </a:t>
            </a:r>
            <a:r>
              <a:rPr lang="el-GR" altLang="fr-FR" sz="1200" dirty="0">
                <a:solidFill>
                  <a:srgbClr val="00707C"/>
                </a:solidFill>
              </a:rPr>
              <a:t>για κατανάλωση» τρόφιμα ή πλύνε τα καλά, μεταξύ των σταδίων προετοιμασίας του φαγητού</a:t>
            </a:r>
            <a:r>
              <a:rPr lang="fr-FR" altLang="fr-FR" sz="1200" dirty="0">
                <a:solidFill>
                  <a:srgbClr val="00707C"/>
                </a:solidFill>
              </a:rPr>
              <a:t>.</a:t>
            </a:r>
          </a:p>
          <a:p>
            <a:pPr marL="457200" lvl="3" indent="0" eaLnBrk="1" hangingPunct="1"/>
            <a:r>
              <a:rPr lang="fr-FR" altLang="fr-FR" sz="1200" dirty="0">
                <a:solidFill>
                  <a:srgbClr val="00707C"/>
                </a:solidFill>
              </a:rPr>
              <a:t> </a:t>
            </a:r>
            <a:r>
              <a:rPr lang="el-GR" altLang="fr-FR" sz="1200" dirty="0">
                <a:solidFill>
                  <a:srgbClr val="00707C"/>
                </a:solidFill>
              </a:rPr>
              <a:t>Μην πλένεις το ωμό κρέας ή τις συσκευασίες του κρέατος.</a:t>
            </a:r>
            <a:endParaRPr lang="fr-FR" altLang="fr-FR" sz="1200" dirty="0">
              <a:solidFill>
                <a:srgbClr val="00707C"/>
              </a:solidFill>
            </a:endParaRPr>
          </a:p>
          <a:p>
            <a:pPr marL="457200" lvl="3" indent="0" eaLnBrk="1" hangingPunct="1"/>
            <a:r>
              <a:rPr lang="fr-FR" altLang="fr-FR" sz="1200" dirty="0">
                <a:solidFill>
                  <a:srgbClr val="00707C"/>
                </a:solidFill>
              </a:rPr>
              <a:t> </a:t>
            </a:r>
            <a:r>
              <a:rPr lang="el-GR" altLang="fr-FR" sz="1200" dirty="0">
                <a:solidFill>
                  <a:srgbClr val="00707C"/>
                </a:solidFill>
              </a:rPr>
              <a:t>Μην τοποθετείς  το μαγειρεμένο/ψημένο κρέας στο πιάτο που χρησιμοποιήθηκε για το ωμό κρέας</a:t>
            </a:r>
            <a:r>
              <a:rPr lang="fr-FR" altLang="fr-FR" sz="1200" dirty="0">
                <a:solidFill>
                  <a:srgbClr val="00707C"/>
                </a:solidFill>
              </a:rPr>
              <a:t>.</a:t>
            </a:r>
          </a:p>
          <a:p>
            <a:pPr marL="457200" lvl="3" indent="0" eaLnBrk="1" hangingPunct="1"/>
            <a:r>
              <a:rPr lang="fr-FR" altLang="fr-FR" sz="1200" dirty="0">
                <a:solidFill>
                  <a:srgbClr val="00707C"/>
                </a:solidFill>
              </a:rPr>
              <a:t> </a:t>
            </a:r>
            <a:r>
              <a:rPr lang="el-GR" altLang="fr-FR" sz="1200" dirty="0">
                <a:solidFill>
                  <a:srgbClr val="00707C"/>
                </a:solidFill>
              </a:rPr>
              <a:t>Πλύνε τα χέρια σου καλά με σαπούνι και νερό πριν το μαγείρεμα, πριν πιάσεις τα «έτοιμα για κατανάλωση» τρόφιμα και </a:t>
            </a:r>
            <a:endParaRPr lang="fr-FR" altLang="fr-FR" sz="1200" dirty="0">
              <a:solidFill>
                <a:srgbClr val="00707C"/>
              </a:solidFill>
            </a:endParaRPr>
          </a:p>
          <a:p>
            <a:pPr marL="457200" lvl="3" indent="0" eaLnBrk="1" hangingPunct="1"/>
            <a:r>
              <a:rPr lang="fr-FR" altLang="fr-FR" sz="1200" dirty="0">
                <a:solidFill>
                  <a:srgbClr val="00707C"/>
                </a:solidFill>
              </a:rPr>
              <a:t> </a:t>
            </a:r>
            <a:r>
              <a:rPr lang="el-GR" altLang="fr-FR" sz="1200" dirty="0">
                <a:solidFill>
                  <a:srgbClr val="00707C"/>
                </a:solidFill>
              </a:rPr>
              <a:t>αφού αγγίξεις ωμό κρέας</a:t>
            </a:r>
            <a:r>
              <a:rPr lang="fr-FR" altLang="fr-FR" sz="1200" dirty="0">
                <a:solidFill>
                  <a:srgbClr val="00707C"/>
                </a:solidFill>
              </a:rPr>
              <a:t>.</a:t>
            </a:r>
          </a:p>
          <a:p>
            <a:pPr marL="457200" lvl="3" indent="0" eaLnBrk="1" hangingPunct="1"/>
            <a:r>
              <a:rPr lang="fr-FR" altLang="fr-FR" sz="1200" dirty="0">
                <a:solidFill>
                  <a:srgbClr val="00707C"/>
                </a:solidFill>
              </a:rPr>
              <a:t> </a:t>
            </a:r>
            <a:r>
              <a:rPr lang="el-GR" altLang="fr-FR" sz="1200" dirty="0">
                <a:solidFill>
                  <a:srgbClr val="00707C"/>
                </a:solidFill>
              </a:rPr>
              <a:t>Χρησιμοποίησε καθαρές βούρτσες, σφουγγάρια, πετσέτες και χαρτί για καθάρισμα και σκούπισμα/στέγνωμα. Άφησε τις </a:t>
            </a:r>
            <a:endParaRPr lang="fr-FR" altLang="fr-FR" sz="1200" dirty="0">
              <a:solidFill>
                <a:srgbClr val="00707C"/>
              </a:solidFill>
            </a:endParaRPr>
          </a:p>
          <a:p>
            <a:pPr marL="457200" lvl="3" indent="0" eaLnBrk="1" hangingPunct="1"/>
            <a:r>
              <a:rPr lang="fr-FR" altLang="fr-FR" sz="1200" dirty="0">
                <a:solidFill>
                  <a:srgbClr val="00707C"/>
                </a:solidFill>
              </a:rPr>
              <a:t> </a:t>
            </a:r>
            <a:r>
              <a:rPr lang="el-GR" altLang="fr-FR" sz="1200" dirty="0">
                <a:solidFill>
                  <a:srgbClr val="00707C"/>
                </a:solidFill>
              </a:rPr>
              <a:t>πετσέτες και τα σφουγγάρια να στεγνώσουν μετά τη χρήση</a:t>
            </a:r>
            <a:r>
              <a:rPr lang="fr-FR" altLang="fr-FR" sz="1200" dirty="0">
                <a:solidFill>
                  <a:srgbClr val="00707C"/>
                </a:solidFill>
              </a:rPr>
              <a:t>.</a:t>
            </a:r>
          </a:p>
        </p:txBody>
      </p:sp>
      <p:sp>
        <p:nvSpPr>
          <p:cNvPr id="35845" name="ZoneTexte 6"/>
          <p:cNvSpPr txBox="1">
            <a:spLocks noChangeArrowheads="1"/>
          </p:cNvSpPr>
          <p:nvPr/>
        </p:nvSpPr>
        <p:spPr bwMode="auto">
          <a:xfrm>
            <a:off x="3549650" y="3362981"/>
            <a:ext cx="3613150" cy="277813"/>
          </a:xfrm>
          <a:prstGeom prst="rect">
            <a:avLst/>
          </a:prstGeom>
          <a:noFill/>
          <a:ln w="9525">
            <a:noFill/>
            <a:miter lim="800000"/>
            <a:headEnd/>
            <a:tailEnd/>
          </a:ln>
        </p:spPr>
        <p:txBody>
          <a:bodyPr>
            <a:spAutoFit/>
          </a:bodyPr>
          <a:lstStyle/>
          <a:p>
            <a:r>
              <a:rPr lang="el-GR" altLang="fr-FR" sz="1200" b="1" u="sng" dirty="0">
                <a:solidFill>
                  <a:schemeClr val="accent1"/>
                </a:solidFill>
              </a:rPr>
              <a:t>Παρουσίαση επιμόλυνσης</a:t>
            </a:r>
            <a:r>
              <a:rPr lang="fr-FR" altLang="fr-FR" sz="1200" b="1" u="sng" dirty="0">
                <a:solidFill>
                  <a:schemeClr val="accent1"/>
                </a:solidFill>
              </a:rPr>
              <a:t> :</a:t>
            </a:r>
          </a:p>
        </p:txBody>
      </p:sp>
      <p:grpSp>
        <p:nvGrpSpPr>
          <p:cNvPr id="35846" name="Groupe 27"/>
          <p:cNvGrpSpPr>
            <a:grpSpLocks/>
          </p:cNvGrpSpPr>
          <p:nvPr/>
        </p:nvGrpSpPr>
        <p:grpSpPr bwMode="auto">
          <a:xfrm>
            <a:off x="-41275" y="6016625"/>
            <a:ext cx="12276138" cy="887413"/>
            <a:chOff x="-41275" y="6016625"/>
            <a:chExt cx="12276138" cy="887413"/>
          </a:xfrm>
        </p:grpSpPr>
        <p:grpSp>
          <p:nvGrpSpPr>
            <p:cNvPr id="35855" name="Groupe 17"/>
            <p:cNvGrpSpPr>
              <a:grpSpLocks/>
            </p:cNvGrpSpPr>
            <p:nvPr/>
          </p:nvGrpSpPr>
          <p:grpSpPr bwMode="auto">
            <a:xfrm>
              <a:off x="-41275" y="6016625"/>
              <a:ext cx="12276138" cy="887413"/>
              <a:chOff x="-41565" y="6016088"/>
              <a:chExt cx="12276859" cy="888671"/>
            </a:xfrm>
          </p:grpSpPr>
          <p:sp>
            <p:nvSpPr>
              <p:cNvPr id="35857"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5858"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25" name="Rectangle 2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5860"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sp>
          <p:nvSpPr>
            <p:cNvPr id="21" name="Bouton d’action : vide 20">
              <a:hlinkClick r:id="" action="ppaction://hlinkshowjump?jump=previous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grpSp>
      <p:pic>
        <p:nvPicPr>
          <p:cNvPr id="35847" name="Image 1" descr="Λογότυπο SafeConsume και τίτλος &quot;Μετάδοση Λοιμώξεων&quot;"/>
          <p:cNvPicPr>
            <a:picLocks noChangeAspect="1" noChangeArrowheads="1"/>
          </p:cNvPicPr>
          <p:nvPr/>
        </p:nvPicPr>
        <p:blipFill>
          <a:blip r:embed="rId3"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4"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5849"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5850" name="ZoneTexte 22"/>
          <p:cNvSpPr txBox="1">
            <a:spLocks noChangeArrowheads="1"/>
          </p:cNvSpPr>
          <p:nvPr/>
        </p:nvSpPr>
        <p:spPr bwMode="auto">
          <a:xfrm>
            <a:off x="9802813" y="61325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Προηγούμενο</a:t>
            </a:r>
            <a:endParaRPr lang="fr-FR" altLang="fr-FR" sz="1200">
              <a:solidFill>
                <a:schemeClr val="bg1"/>
              </a:solidFill>
            </a:endParaRPr>
          </a:p>
        </p:txBody>
      </p:sp>
      <p:pic>
        <p:nvPicPr>
          <p:cNvPr id="35852" name="Image 7" descr="Βίντεο για την πρόληψη της λοίμωξης απο Καμπυλοβακτηρίδιο"/>
          <p:cNvPicPr>
            <a:picLocks noChangeAspect="1" noChangeArrowheads="1"/>
          </p:cNvPicPr>
          <p:nvPr/>
        </p:nvPicPr>
        <p:blipFill>
          <a:blip r:embed="rId5" cstate="print"/>
          <a:srcRect/>
          <a:stretch>
            <a:fillRect/>
          </a:stretch>
        </p:blipFill>
        <p:spPr bwMode="auto">
          <a:xfrm>
            <a:off x="3577076" y="3866220"/>
            <a:ext cx="1938337" cy="760412"/>
          </a:xfrm>
          <a:prstGeom prst="rect">
            <a:avLst/>
          </a:prstGeom>
          <a:noFill/>
          <a:ln w="9525">
            <a:noFill/>
            <a:miter lim="800000"/>
            <a:headEnd/>
            <a:tailEnd/>
          </a:ln>
        </p:spPr>
      </p:pic>
      <p:sp>
        <p:nvSpPr>
          <p:cNvPr id="35853" name="ZoneTexte 1"/>
          <p:cNvSpPr txBox="1">
            <a:spLocks noChangeArrowheads="1"/>
          </p:cNvSpPr>
          <p:nvPr/>
        </p:nvSpPr>
        <p:spPr bwMode="auto">
          <a:xfrm>
            <a:off x="5541689" y="3813832"/>
            <a:ext cx="6461125" cy="968375"/>
          </a:xfrm>
          <a:prstGeom prst="rect">
            <a:avLst/>
          </a:prstGeom>
          <a:noFill/>
          <a:ln w="9525">
            <a:noFill/>
            <a:miter lim="800000"/>
            <a:headEnd/>
            <a:tailEnd/>
          </a:ln>
        </p:spPr>
        <p:txBody>
          <a:bodyPr>
            <a:spAutoFit/>
          </a:bodyPr>
          <a:lstStyle/>
          <a:p>
            <a:pPr eaLnBrk="1" hangingPunct="1"/>
            <a:r>
              <a:rPr lang="el-GR" altLang="fr-FR" sz="1200" dirty="0">
                <a:solidFill>
                  <a:srgbClr val="00707C"/>
                </a:solidFill>
                <a:hlinkClick r:id="rId6"/>
              </a:rPr>
              <a:t>H λοίμωξη από το </a:t>
            </a:r>
            <a:r>
              <a:rPr lang="el-GR" altLang="fr-FR" sz="1200" dirty="0" err="1">
                <a:solidFill>
                  <a:srgbClr val="00707C"/>
                </a:solidFill>
                <a:hlinkClick r:id="rId6"/>
              </a:rPr>
              <a:t>Καμπυλοβακτηρίδιο</a:t>
            </a:r>
            <a:r>
              <a:rPr lang="el-GR" altLang="fr-FR" sz="1200" dirty="0">
                <a:solidFill>
                  <a:srgbClr val="00707C"/>
                </a:solidFill>
                <a:hlinkClick r:id="rId6"/>
              </a:rPr>
              <a:t> μπορεί να προληφθεί</a:t>
            </a:r>
            <a:r>
              <a:rPr lang="el-GR" altLang="fr-FR" sz="1200" dirty="0">
                <a:solidFill>
                  <a:srgbClr val="00707C"/>
                </a:solidFill>
              </a:rPr>
              <a:t>: Δημιουργήθηκε από το </a:t>
            </a:r>
            <a:r>
              <a:rPr lang="el-GR" altLang="fr-FR" sz="1200" dirty="0" err="1">
                <a:solidFill>
                  <a:srgbClr val="00707C"/>
                </a:solidFill>
              </a:rPr>
              <a:t>Hungarian</a:t>
            </a:r>
            <a:r>
              <a:rPr lang="el-GR" altLang="fr-FR" sz="1200" dirty="0">
                <a:solidFill>
                  <a:srgbClr val="00707C"/>
                </a:solidFill>
              </a:rPr>
              <a:t> </a:t>
            </a:r>
            <a:r>
              <a:rPr lang="el-GR" altLang="fr-FR" sz="1200" dirty="0" err="1">
                <a:solidFill>
                  <a:srgbClr val="00707C"/>
                </a:solidFill>
              </a:rPr>
              <a:t>National</a:t>
            </a:r>
            <a:r>
              <a:rPr lang="el-GR" altLang="fr-FR" sz="1200" dirty="0">
                <a:solidFill>
                  <a:srgbClr val="00707C"/>
                </a:solidFill>
              </a:rPr>
              <a:t> </a:t>
            </a:r>
            <a:r>
              <a:rPr lang="el-GR" altLang="fr-FR" sz="1200" dirty="0" err="1">
                <a:solidFill>
                  <a:srgbClr val="00707C"/>
                </a:solidFill>
              </a:rPr>
              <a:t>Food</a:t>
            </a:r>
            <a:r>
              <a:rPr lang="el-GR" altLang="fr-FR" sz="1200" dirty="0">
                <a:solidFill>
                  <a:srgbClr val="00707C"/>
                </a:solidFill>
              </a:rPr>
              <a:t> </a:t>
            </a:r>
            <a:r>
              <a:rPr lang="el-GR" altLang="fr-FR" sz="1200" dirty="0" err="1">
                <a:solidFill>
                  <a:srgbClr val="00707C"/>
                </a:solidFill>
              </a:rPr>
              <a:t>Chain</a:t>
            </a:r>
            <a:r>
              <a:rPr lang="el-GR" altLang="fr-FR" sz="1200" dirty="0">
                <a:solidFill>
                  <a:srgbClr val="00707C"/>
                </a:solidFill>
              </a:rPr>
              <a:t> </a:t>
            </a:r>
            <a:r>
              <a:rPr lang="el-GR" altLang="fr-FR" sz="1200" dirty="0" err="1">
                <a:solidFill>
                  <a:srgbClr val="00707C"/>
                </a:solidFill>
              </a:rPr>
              <a:t>Safety</a:t>
            </a:r>
            <a:r>
              <a:rPr lang="el-GR" altLang="fr-FR" sz="1200" dirty="0">
                <a:solidFill>
                  <a:srgbClr val="00707C"/>
                </a:solidFill>
              </a:rPr>
              <a:t> και μεταφράστηκε από το Τμήμα Πολιτικών Δημόσιας Υγείας, της Σχολής Δημόσιας Υγείας, του Πανεπιστημίου Δυτικής Αττικής  (πρώην Εθνική Σχολή Δημόσιας Υγείας).</a:t>
            </a:r>
            <a:endParaRPr lang="fr-FR" altLang="fr-FR" sz="1200" dirty="0">
              <a:solidFill>
                <a:srgbClr val="00707C"/>
              </a:solidFill>
            </a:endParaRPr>
          </a:p>
          <a:p>
            <a:endParaRPr lang="fr-FR" altLang="fr-FR" dirty="0"/>
          </a:p>
        </p:txBody>
      </p:sp>
      <p:grpSp>
        <p:nvGrpSpPr>
          <p:cNvPr id="22" name="21 - Ομάδα"/>
          <p:cNvGrpSpPr/>
          <p:nvPr/>
        </p:nvGrpSpPr>
        <p:grpSpPr>
          <a:xfrm>
            <a:off x="5709586" y="5231414"/>
            <a:ext cx="5051215" cy="408914"/>
            <a:chOff x="3786192" y="5341774"/>
            <a:chExt cx="5051215" cy="408914"/>
          </a:xfrm>
          <a:solidFill>
            <a:schemeClr val="bg1"/>
          </a:solidFill>
        </p:grpSpPr>
        <p:sp>
          <p:nvSpPr>
            <p:cNvPr id="23" name="22 - Ορθογώνιο"/>
            <p:cNvSpPr/>
            <p:nvPr/>
          </p:nvSpPr>
          <p:spPr>
            <a:xfrm>
              <a:off x="4678896" y="5387312"/>
              <a:ext cx="4158511" cy="276999"/>
            </a:xfrm>
            <a:prstGeom prst="rect">
              <a:avLst/>
            </a:prstGeom>
            <a:noFill/>
          </p:spPr>
          <p:txBody>
            <a:bodyPr wrap="none">
              <a:spAutoFit/>
            </a:bodyPr>
            <a:lstStyle/>
            <a:p>
              <a:pPr lvl="1">
                <a:spcBef>
                  <a:spcPts val="0"/>
                </a:spcBef>
                <a:defRPr/>
              </a:pPr>
              <a:r>
                <a:rPr lang="en-US" sz="1200" dirty="0">
                  <a:hlinkClick r:id="rId7"/>
                </a:rPr>
                <a:t>http://www.efet.gr/index.php/el/consumers/ekdoseis</a:t>
              </a:r>
              <a:endParaRPr lang="el-GR" altLang="fr-FR" sz="1200" dirty="0">
                <a:solidFill>
                  <a:srgbClr val="00707C"/>
                </a:solidFill>
              </a:endParaRPr>
            </a:p>
          </p:txBody>
        </p:sp>
        <p:pic>
          <p:nvPicPr>
            <p:cNvPr id="24" name="23 - Εικόνα" descr="EFET footer-logo.png"/>
            <p:cNvPicPr>
              <a:picLocks noChangeAspect="1"/>
            </p:cNvPicPr>
            <p:nvPr/>
          </p:nvPicPr>
          <p:blipFill>
            <a:blip r:embed="rId8" cstate="print"/>
            <a:stretch>
              <a:fillRect/>
            </a:stretch>
          </p:blipFill>
          <p:spPr>
            <a:xfrm>
              <a:off x="3786192" y="5341774"/>
              <a:ext cx="1274539" cy="408914"/>
            </a:xfrm>
            <a:prstGeom prst="rect">
              <a:avLst/>
            </a:prstGeom>
            <a:grpFill/>
          </p:spPr>
        </p:pic>
      </p:grpSp>
      <p:sp>
        <p:nvSpPr>
          <p:cNvPr id="26" name="25 - TextBox"/>
          <p:cNvSpPr txBox="1"/>
          <p:nvPr/>
        </p:nvSpPr>
        <p:spPr>
          <a:xfrm>
            <a:off x="3484179" y="5281448"/>
            <a:ext cx="2317531" cy="276999"/>
          </a:xfrm>
          <a:prstGeom prst="rect">
            <a:avLst/>
          </a:prstGeom>
          <a:noFill/>
        </p:spPr>
        <p:txBody>
          <a:bodyPr wrap="square" rtlCol="0">
            <a:spAutoFit/>
          </a:bodyPr>
          <a:lstStyle/>
          <a:p>
            <a:r>
              <a:rPr lang="el-GR" sz="1200" b="1" dirty="0">
                <a:solidFill>
                  <a:srgbClr val="00707C"/>
                </a:solidFill>
              </a:rPr>
              <a:t>Περισσότερες πληροφορίες:</a:t>
            </a:r>
          </a:p>
        </p:txBody>
      </p:sp>
      <p:sp>
        <p:nvSpPr>
          <p:cNvPr id="27" name="ZoneTexte 3"/>
          <p:cNvSpPr txBox="1">
            <a:spLocks noChangeArrowheads="1"/>
          </p:cNvSpPr>
          <p:nvPr/>
        </p:nvSpPr>
        <p:spPr bwMode="auto">
          <a:xfrm>
            <a:off x="3076575" y="279236"/>
            <a:ext cx="9115425" cy="784830"/>
          </a:xfrm>
          <a:prstGeom prst="rect">
            <a:avLst/>
          </a:prstGeom>
          <a:noFill/>
          <a:ln w="9525">
            <a:noFill/>
            <a:miter lim="800000"/>
            <a:headEnd/>
            <a:tailEnd/>
          </a:ln>
        </p:spPr>
        <p:txBody>
          <a:bodyPr>
            <a:spAutoFit/>
          </a:bodyPr>
          <a:lstStyle/>
          <a:p>
            <a:pPr algn="ctr" eaLnBrk="1" hangingPunct="1"/>
            <a:r>
              <a:rPr lang="el-GR" altLang="fr-FR" sz="4500" b="1" dirty="0">
                <a:solidFill>
                  <a:srgbClr val="00707C"/>
                </a:solidFill>
                <a:latin typeface="Georgia" pitchFamily="18" charset="0"/>
              </a:rPr>
              <a:t>Επιμόλυνση</a:t>
            </a:r>
            <a:r>
              <a:rPr lang="en-US" altLang="fr-FR" sz="4500" b="1" dirty="0">
                <a:solidFill>
                  <a:srgbClr val="00707C"/>
                </a:solidFill>
                <a:latin typeface="Georgia" pitchFamily="18" charset="0"/>
              </a:rPr>
              <a:t> </a:t>
            </a:r>
            <a:r>
              <a:rPr lang="el-GR" altLang="fr-FR" sz="4500" b="1" dirty="0">
                <a:solidFill>
                  <a:srgbClr val="00707C"/>
                </a:solidFill>
                <a:latin typeface="Georgia" pitchFamily="18" charset="0"/>
              </a:rPr>
              <a:t>και αποφυγή της</a:t>
            </a:r>
            <a:endParaRPr lang="fr-FR" altLang="fr-FR" sz="4500" b="1" dirty="0">
              <a:solidFill>
                <a:srgbClr val="00707C"/>
              </a:solidFill>
              <a:latin typeface="Georgia" pitchFamily="18" charset="0"/>
            </a:endParaRPr>
          </a:p>
        </p:txBody>
      </p:sp>
      <p:sp>
        <p:nvSpPr>
          <p:cNvPr id="28" name="ZoneTexte 27">
            <a:extLst>
              <a:ext uri="{FF2B5EF4-FFF2-40B4-BE49-F238E27FC236}">
                <a16:creationId xmlns="" xmlns:a16="http://schemas.microsoft.com/office/drawing/2014/main" id="{F8BD378D-B06B-41E8-B75F-6E29D5C659E2}"/>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rPr>
              <a:t>Έλεγξε τις γνώσεις σ</a:t>
            </a:r>
            <a:r>
              <a:rPr lang="fr-FR" sz="1400">
                <a:solidFill>
                  <a:schemeClr val="accent1"/>
                </a:solidFill>
                <a:latin typeface="+mn-lt"/>
                <a:hlinkClick r:id="rId10"/>
              </a:rPr>
              <a:t>o</a:t>
            </a:r>
            <a:r>
              <a:rPr lang="el-GR" sz="1400">
                <a:solidFill>
                  <a:schemeClr val="accent1"/>
                </a:solidFill>
                <a:latin typeface="+mn-lt"/>
                <a:hlinkClick r:id="rId10"/>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9" name="Bouton d’action : vide 28">
            <a:hlinkClick r:id="rId12" highlightClick="1"/>
            <a:extLst>
              <a:ext uri="{FF2B5EF4-FFF2-40B4-BE49-F238E27FC236}">
                <a16:creationId xmlns="" xmlns:a16="http://schemas.microsoft.com/office/drawing/2014/main" id="{02E9F2E6-EF25-465A-80B0-9B4B2222D991}"/>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oneTexte 3"/>
          <p:cNvSpPr txBox="1">
            <a:spLocks noChangeArrowheads="1"/>
          </p:cNvSpPr>
          <p:nvPr/>
        </p:nvSpPr>
        <p:spPr bwMode="auto">
          <a:xfrm>
            <a:off x="3260725" y="-4763"/>
            <a:ext cx="8931275" cy="784226"/>
          </a:xfrm>
          <a:prstGeom prst="rect">
            <a:avLst/>
          </a:prstGeom>
          <a:noFill/>
          <a:ln w="9525">
            <a:noFill/>
            <a:miter lim="800000"/>
            <a:headEnd/>
            <a:tailEnd/>
          </a:ln>
        </p:spPr>
        <p:txBody>
          <a:bodyPr>
            <a:spAutoFit/>
          </a:bodyPr>
          <a:lstStyle/>
          <a:p>
            <a:pPr algn="ctr" eaLnBrk="1" hangingPunct="1"/>
            <a:r>
              <a:rPr lang="el-GR" altLang="fr-FR" sz="4500" b="1">
                <a:solidFill>
                  <a:srgbClr val="00707C"/>
                </a:solidFill>
                <a:latin typeface="Georgia" pitchFamily="18" charset="0"/>
              </a:rPr>
              <a:t>Χειρισμός του κρέατος</a:t>
            </a:r>
            <a:endParaRPr lang="fr-FR" altLang="fr-FR" sz="4500" b="1">
              <a:solidFill>
                <a:srgbClr val="00707C"/>
              </a:solidFill>
              <a:latin typeface="Georgia" pitchFamily="18" charset="0"/>
            </a:endParaRPr>
          </a:p>
        </p:txBody>
      </p:sp>
      <p:sp>
        <p:nvSpPr>
          <p:cNvPr id="27651" name="ZoneTexte 13"/>
          <p:cNvSpPr txBox="1">
            <a:spLocks noChangeArrowheads="1"/>
          </p:cNvSpPr>
          <p:nvPr/>
        </p:nvSpPr>
        <p:spPr bwMode="auto">
          <a:xfrm>
            <a:off x="3076575" y="1138238"/>
            <a:ext cx="9047163" cy="5048250"/>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buClr>
                <a:srgbClr val="00707C"/>
              </a:buClr>
              <a:buFont typeface="Wingdings" panose="05000000000000000000" pitchFamily="2" charset="2"/>
              <a:buChar char="ü"/>
              <a:defRPr/>
            </a:pPr>
            <a:r>
              <a:rPr lang="el-GR" altLang="fr-FR" sz="1400" dirty="0">
                <a:solidFill>
                  <a:srgbClr val="B92233"/>
                </a:solidFill>
              </a:rPr>
              <a:t>Αποθήκευσε το ώμο κρέας ξεχωριστά από τα λαχανικά </a:t>
            </a:r>
            <a:r>
              <a:rPr lang="el-GR" altLang="fr-FR" sz="1400" dirty="0">
                <a:solidFill>
                  <a:srgbClr val="00707C"/>
                </a:solidFill>
              </a:rPr>
              <a:t>κατά την διάρκεια της  αγοράς,  </a:t>
            </a:r>
            <a:endParaRPr lang="fr-FR" altLang="fr-FR" sz="1400" dirty="0">
              <a:solidFill>
                <a:srgbClr val="00707C"/>
              </a:solidFill>
            </a:endParaRPr>
          </a:p>
          <a:p>
            <a:pPr marL="0" indent="0">
              <a:buClr>
                <a:srgbClr val="00707C"/>
              </a:buClr>
              <a:defRPr/>
            </a:pPr>
            <a:r>
              <a:rPr lang="fr-FR" altLang="fr-FR" sz="1400" dirty="0">
                <a:solidFill>
                  <a:srgbClr val="00707C"/>
                </a:solidFill>
              </a:rPr>
              <a:t>	  </a:t>
            </a:r>
            <a:r>
              <a:rPr lang="el-GR" altLang="fr-FR" sz="1400" dirty="0">
                <a:solidFill>
                  <a:srgbClr val="00707C"/>
                </a:solidFill>
              </a:rPr>
              <a:t>της συσκευασίας και της μεταφοράς</a:t>
            </a:r>
            <a:r>
              <a:rPr lang="en-GB" altLang="fr-FR" sz="1400" dirty="0">
                <a:solidFill>
                  <a:srgbClr val="00707C"/>
                </a:solidFill>
              </a:rPr>
              <a:t>.</a:t>
            </a:r>
          </a:p>
          <a:p>
            <a:pPr>
              <a:buClr>
                <a:srgbClr val="00707C"/>
              </a:buClr>
              <a:buFont typeface="Wingdings" panose="05000000000000000000" pitchFamily="2" charset="2"/>
              <a:buChar char="ü"/>
              <a:defRPr/>
            </a:pPr>
            <a:endParaRPr lang="en-GB" altLang="fr-FR" sz="1400" dirty="0">
              <a:solidFill>
                <a:srgbClr val="00707C"/>
              </a:solidFill>
            </a:endParaRPr>
          </a:p>
          <a:p>
            <a:pPr>
              <a:buClr>
                <a:srgbClr val="00707C"/>
              </a:buClr>
              <a:buFont typeface="Wingdings" panose="05000000000000000000" pitchFamily="2" charset="2"/>
              <a:buChar char="ü"/>
              <a:defRPr/>
            </a:pPr>
            <a:endParaRPr lang="en-GB" altLang="fr-FR" sz="1400" dirty="0">
              <a:solidFill>
                <a:srgbClr val="00707C"/>
              </a:solidFill>
            </a:endParaRPr>
          </a:p>
          <a:p>
            <a:pPr>
              <a:buClr>
                <a:srgbClr val="00707C"/>
              </a:buClr>
              <a:buFont typeface="Wingdings" panose="05000000000000000000" pitchFamily="2" charset="2"/>
              <a:buChar char="ü"/>
              <a:defRPr/>
            </a:pPr>
            <a:r>
              <a:rPr lang="el-GR" altLang="fr-FR" sz="1400" dirty="0">
                <a:solidFill>
                  <a:srgbClr val="B92233"/>
                </a:solidFill>
              </a:rPr>
              <a:t>Η προετοιμασία των φρούτων και λαχανικών που καταναλώνονται ωμά </a:t>
            </a:r>
            <a:r>
              <a:rPr lang="el-GR" altLang="fr-FR" sz="1400" dirty="0">
                <a:solidFill>
                  <a:srgbClr val="00707C"/>
                </a:solidFill>
              </a:rPr>
              <a:t>(π.χ. για μια σαλάτα) </a:t>
            </a:r>
            <a:r>
              <a:rPr lang="el-GR" altLang="fr-FR" sz="1400" dirty="0">
                <a:solidFill>
                  <a:srgbClr val="B92233"/>
                </a:solidFill>
              </a:rPr>
              <a:t>πριν από το ωμό κρέας </a:t>
            </a:r>
            <a:r>
              <a:rPr lang="el-GR" altLang="fr-FR" sz="1400" dirty="0">
                <a:solidFill>
                  <a:srgbClr val="00707C"/>
                </a:solidFill>
              </a:rPr>
              <a:t>περιορίζει τον κίνδυνο μεταφοράς παθογόνων από το ωμό κρέας στα φρούτα και τα λαχανικά (δηλαδή την επιμόλυνση)</a:t>
            </a:r>
            <a:r>
              <a:rPr lang="fr-FR" altLang="fr-FR" sz="1400" dirty="0">
                <a:solidFill>
                  <a:srgbClr val="00707C"/>
                </a:solidFill>
              </a:rPr>
              <a:t>.</a:t>
            </a:r>
          </a:p>
          <a:p>
            <a:pPr>
              <a:buClr>
                <a:srgbClr val="00707C"/>
              </a:buClr>
              <a:buFont typeface="Wingdings" panose="05000000000000000000" pitchFamily="2" charset="2"/>
              <a:buChar char="ü"/>
              <a:defRPr/>
            </a:pPr>
            <a:endParaRPr lang="fr-FR" altLang="fr-FR" sz="1400" dirty="0">
              <a:solidFill>
                <a:srgbClr val="00707C"/>
              </a:solidFill>
            </a:endParaRPr>
          </a:p>
          <a:p>
            <a:pPr marL="0" indent="0">
              <a:buClr>
                <a:srgbClr val="00707C"/>
              </a:buClr>
              <a:defRPr/>
            </a:pPr>
            <a:endParaRPr lang="en-GB" altLang="fr-FR" sz="1400" dirty="0">
              <a:solidFill>
                <a:srgbClr val="00707C"/>
              </a:solidFill>
            </a:endParaRPr>
          </a:p>
          <a:p>
            <a:pPr>
              <a:buClr>
                <a:srgbClr val="00707C"/>
              </a:buClr>
              <a:buFont typeface="Wingdings" panose="05000000000000000000" pitchFamily="2" charset="2"/>
              <a:buChar char="ü"/>
              <a:defRPr/>
            </a:pPr>
            <a:r>
              <a:rPr lang="el-GR" altLang="fr-FR" sz="1400" dirty="0">
                <a:solidFill>
                  <a:srgbClr val="B92233"/>
                </a:solidFill>
              </a:rPr>
              <a:t>Μην πλένεις το ωμό κοτόπουλο/κρέας στο νεροχύτη</a:t>
            </a:r>
            <a:r>
              <a:rPr lang="el-GR" altLang="fr-FR" sz="1400" dirty="0">
                <a:solidFill>
                  <a:srgbClr val="00707C"/>
                </a:solidFill>
              </a:rPr>
              <a:t>. Εάν χρειάζεται να αφαιρέσεις  πιθανή </a:t>
            </a:r>
            <a:endParaRPr lang="fr-FR" altLang="fr-FR" sz="1400" dirty="0">
              <a:solidFill>
                <a:srgbClr val="00707C"/>
              </a:solidFill>
            </a:endParaRPr>
          </a:p>
          <a:p>
            <a:pPr marL="0" indent="0">
              <a:buClr>
                <a:srgbClr val="00707C"/>
              </a:buClr>
              <a:defRPr/>
            </a:pPr>
            <a:r>
              <a:rPr lang="fr-FR" altLang="fr-FR" sz="1400" dirty="0">
                <a:solidFill>
                  <a:srgbClr val="00707C"/>
                </a:solidFill>
              </a:rPr>
              <a:t>	  </a:t>
            </a:r>
            <a:r>
              <a:rPr lang="el-GR" altLang="fr-FR" sz="1400" dirty="0">
                <a:solidFill>
                  <a:srgbClr val="00707C"/>
                </a:solidFill>
              </a:rPr>
              <a:t>«γλίτσα» από το κρέας, προτίμησε χαρτί κουζίνας (ώστε να αποφευχθεί  η </a:t>
            </a:r>
            <a:endParaRPr lang="fr-FR" altLang="fr-FR" sz="1400" dirty="0">
              <a:solidFill>
                <a:srgbClr val="00707C"/>
              </a:solidFill>
            </a:endParaRPr>
          </a:p>
          <a:p>
            <a:pPr marL="0" indent="0">
              <a:buClr>
                <a:srgbClr val="00707C"/>
              </a:buClr>
              <a:defRPr/>
            </a:pPr>
            <a:r>
              <a:rPr lang="fr-FR" altLang="fr-FR" sz="1400" dirty="0">
                <a:solidFill>
                  <a:srgbClr val="00707C"/>
                </a:solidFill>
              </a:rPr>
              <a:t>	  </a:t>
            </a:r>
            <a:r>
              <a:rPr lang="el-GR" altLang="fr-FR" sz="1400" dirty="0">
                <a:solidFill>
                  <a:srgbClr val="00707C"/>
                </a:solidFill>
              </a:rPr>
              <a:t>μετάδοση παθογόνων βακτηρίων, που πιθανά υπάρχουν, από το ωμό κρέας </a:t>
            </a:r>
            <a:endParaRPr lang="fr-FR" altLang="fr-FR" sz="1400" dirty="0">
              <a:solidFill>
                <a:srgbClr val="00707C"/>
              </a:solidFill>
            </a:endParaRPr>
          </a:p>
          <a:p>
            <a:pPr marL="0" indent="0">
              <a:buClr>
                <a:srgbClr val="00707C"/>
              </a:buClr>
              <a:defRPr/>
            </a:pPr>
            <a:r>
              <a:rPr lang="fr-FR" altLang="fr-FR" sz="1400" dirty="0">
                <a:solidFill>
                  <a:srgbClr val="00707C"/>
                </a:solidFill>
              </a:rPr>
              <a:t>	  </a:t>
            </a:r>
            <a:r>
              <a:rPr lang="el-GR" altLang="fr-FR" sz="1400" dirty="0">
                <a:solidFill>
                  <a:srgbClr val="00707C"/>
                </a:solidFill>
              </a:rPr>
              <a:t>στην υπόλοιπη κουζίνα)</a:t>
            </a:r>
            <a:r>
              <a:rPr lang="en-GB" altLang="fr-FR" sz="1400" dirty="0">
                <a:solidFill>
                  <a:srgbClr val="00707C"/>
                </a:solidFill>
              </a:rPr>
              <a:t>.</a:t>
            </a:r>
            <a:endParaRPr lang="fr-FR" altLang="fr-FR" sz="1400" dirty="0">
              <a:solidFill>
                <a:srgbClr val="00707C"/>
              </a:solidFill>
            </a:endParaRPr>
          </a:p>
          <a:p>
            <a:pPr>
              <a:buClr>
                <a:srgbClr val="00707C"/>
              </a:buClr>
              <a:defRPr/>
            </a:pPr>
            <a:endParaRPr lang="fr-FR" altLang="fr-FR" sz="1400" dirty="0">
              <a:solidFill>
                <a:srgbClr val="00707C"/>
              </a:solidFill>
            </a:endParaRPr>
          </a:p>
          <a:p>
            <a:pPr>
              <a:buClr>
                <a:srgbClr val="00707C"/>
              </a:buClr>
              <a:buFont typeface="Wingdings" panose="05000000000000000000" pitchFamily="2" charset="2"/>
              <a:buChar char="ü"/>
              <a:defRPr/>
            </a:pPr>
            <a:endParaRPr lang="fr-FR" altLang="fr-FR" sz="1400" dirty="0">
              <a:solidFill>
                <a:srgbClr val="00707C"/>
              </a:solidFill>
            </a:endParaRPr>
          </a:p>
          <a:p>
            <a:pPr>
              <a:buClr>
                <a:srgbClr val="00707C"/>
              </a:buClr>
              <a:buFont typeface="Wingdings" panose="05000000000000000000" pitchFamily="2" charset="2"/>
              <a:buChar char="ü"/>
              <a:defRPr/>
            </a:pPr>
            <a:r>
              <a:rPr lang="el-GR" altLang="fr-FR" sz="1400" dirty="0">
                <a:solidFill>
                  <a:srgbClr val="B92233"/>
                </a:solidFill>
              </a:rPr>
              <a:t>Πέταξε στα σκουπίδια τη συσκευασία του ωμού κρέατος αμέσως </a:t>
            </a:r>
            <a:r>
              <a:rPr lang="el-GR" altLang="fr-FR" sz="1400" dirty="0">
                <a:solidFill>
                  <a:srgbClr val="00707C"/>
                </a:solidFill>
              </a:rPr>
              <a:t>και μην την πλένεις.</a:t>
            </a:r>
            <a:endParaRPr lang="en-GB" altLang="fr-FR" sz="1400" dirty="0">
              <a:solidFill>
                <a:srgbClr val="00707C"/>
              </a:solidFill>
            </a:endParaRPr>
          </a:p>
          <a:p>
            <a:pPr>
              <a:buClr>
                <a:srgbClr val="00707C"/>
              </a:buClr>
              <a:buFont typeface="Wingdings" panose="05000000000000000000" pitchFamily="2" charset="2"/>
              <a:buChar char="ü"/>
              <a:defRPr/>
            </a:pPr>
            <a:endParaRPr lang="fr-FR" altLang="fr-FR" sz="1400" dirty="0">
              <a:solidFill>
                <a:srgbClr val="00707C"/>
              </a:solidFill>
            </a:endParaRPr>
          </a:p>
          <a:p>
            <a:pPr>
              <a:buClr>
                <a:srgbClr val="00707C"/>
              </a:buClr>
              <a:buFont typeface="Wingdings" panose="05000000000000000000" pitchFamily="2" charset="2"/>
              <a:buChar char="ü"/>
              <a:defRPr/>
            </a:pPr>
            <a:endParaRPr lang="fr-FR" altLang="fr-FR" sz="1400" dirty="0">
              <a:solidFill>
                <a:srgbClr val="00707C"/>
              </a:solidFill>
            </a:endParaRPr>
          </a:p>
          <a:p>
            <a:pPr>
              <a:buClr>
                <a:srgbClr val="00707C"/>
              </a:buClr>
              <a:buFont typeface="Wingdings" panose="05000000000000000000" pitchFamily="2" charset="2"/>
              <a:buChar char="ü"/>
              <a:defRPr/>
            </a:pPr>
            <a:r>
              <a:rPr lang="el-GR" altLang="fr-FR" sz="1400" dirty="0">
                <a:solidFill>
                  <a:srgbClr val="00707C"/>
                </a:solidFill>
              </a:rPr>
              <a:t>Το ωμό κρέας μπορεί να μεταφέρει παθογόνα βακτήρια τα οποία δεν φαίνονται. </a:t>
            </a:r>
            <a:endParaRPr lang="fr-FR" altLang="fr-FR" sz="1400" dirty="0">
              <a:solidFill>
                <a:srgbClr val="00707C"/>
              </a:solidFill>
            </a:endParaRPr>
          </a:p>
          <a:p>
            <a:pPr marL="0" indent="0">
              <a:buClr>
                <a:srgbClr val="00707C"/>
              </a:buClr>
              <a:defRPr/>
            </a:pPr>
            <a:r>
              <a:rPr lang="fr-FR" altLang="fr-FR" sz="1400" dirty="0">
                <a:solidFill>
                  <a:srgbClr val="00707C"/>
                </a:solidFill>
              </a:rPr>
              <a:t>	  </a:t>
            </a:r>
            <a:r>
              <a:rPr lang="el-GR" altLang="fr-FR" sz="1400" dirty="0">
                <a:solidFill>
                  <a:srgbClr val="00707C"/>
                </a:solidFill>
              </a:rPr>
              <a:t>Κατά την διάρκεια των χειρισμών ή της προετοιμασίας  ωμού κρέατος μην </a:t>
            </a:r>
            <a:endParaRPr lang="fr-FR" altLang="fr-FR" sz="1400" dirty="0">
              <a:solidFill>
                <a:srgbClr val="00707C"/>
              </a:solidFill>
            </a:endParaRPr>
          </a:p>
          <a:p>
            <a:pPr marL="0" indent="0">
              <a:buClr>
                <a:srgbClr val="00707C"/>
              </a:buClr>
              <a:defRPr/>
            </a:pPr>
            <a:r>
              <a:rPr lang="fr-FR" altLang="fr-FR" sz="1400" dirty="0">
                <a:solidFill>
                  <a:srgbClr val="00707C"/>
                </a:solidFill>
              </a:rPr>
              <a:t>	  </a:t>
            </a:r>
            <a:r>
              <a:rPr lang="el-GR" altLang="fr-FR" sz="1400" dirty="0">
                <a:solidFill>
                  <a:srgbClr val="00707C"/>
                </a:solidFill>
              </a:rPr>
              <a:t>τοποθετείς τα χέρια σου στο στόμα. </a:t>
            </a:r>
            <a:r>
              <a:rPr lang="el-GR" altLang="fr-FR" sz="1400" dirty="0">
                <a:solidFill>
                  <a:srgbClr val="B92233"/>
                </a:solidFill>
              </a:rPr>
              <a:t>Μην επιτρέπεις σε μικρά παιδιά να αγγίζουν  </a:t>
            </a:r>
            <a:endParaRPr lang="fr-FR" altLang="fr-FR" sz="1400" dirty="0">
              <a:solidFill>
                <a:srgbClr val="B92233"/>
              </a:solidFill>
            </a:endParaRPr>
          </a:p>
          <a:p>
            <a:pPr marL="0" indent="0">
              <a:buClr>
                <a:srgbClr val="00707C"/>
              </a:buClr>
              <a:defRPr/>
            </a:pPr>
            <a:r>
              <a:rPr lang="fr-FR" altLang="fr-FR" sz="1400" dirty="0">
                <a:solidFill>
                  <a:srgbClr val="B92233"/>
                </a:solidFill>
              </a:rPr>
              <a:t>	  </a:t>
            </a:r>
            <a:r>
              <a:rPr lang="el-GR" altLang="fr-FR" sz="1400" dirty="0">
                <a:solidFill>
                  <a:srgbClr val="B92233"/>
                </a:solidFill>
              </a:rPr>
              <a:t>ωμό κρέας.</a:t>
            </a:r>
            <a:endParaRPr lang="fr-FR" altLang="fr-FR" sz="1400" dirty="0">
              <a:solidFill>
                <a:srgbClr val="B92233"/>
              </a:solidFill>
            </a:endParaRPr>
          </a:p>
          <a:p>
            <a:pPr>
              <a:buClr>
                <a:srgbClr val="00707C"/>
              </a:buClr>
              <a:buFont typeface="Wingdings" panose="05000000000000000000" pitchFamily="2" charset="2"/>
              <a:buChar char="ü"/>
              <a:defRPr/>
            </a:pPr>
            <a:endParaRPr lang="fr-FR" altLang="fr-FR" sz="1400" dirty="0">
              <a:solidFill>
                <a:srgbClr val="00707C"/>
              </a:solidFill>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6870" name="Groupe 27"/>
          <p:cNvGrpSpPr>
            <a:grpSpLocks/>
          </p:cNvGrpSpPr>
          <p:nvPr/>
        </p:nvGrpSpPr>
        <p:grpSpPr bwMode="auto">
          <a:xfrm>
            <a:off x="-41275" y="6016625"/>
            <a:ext cx="12276138" cy="887413"/>
            <a:chOff x="-41275" y="6016625"/>
            <a:chExt cx="12276138" cy="887413"/>
          </a:xfrm>
        </p:grpSpPr>
        <p:grpSp>
          <p:nvGrpSpPr>
            <p:cNvPr id="36879" name="Groupe 17"/>
            <p:cNvGrpSpPr>
              <a:grpSpLocks/>
            </p:cNvGrpSpPr>
            <p:nvPr/>
          </p:nvGrpSpPr>
          <p:grpSpPr bwMode="auto">
            <a:xfrm>
              <a:off x="-41275" y="6016625"/>
              <a:ext cx="12276138" cy="887413"/>
              <a:chOff x="-41565" y="6016088"/>
              <a:chExt cx="12276859" cy="888671"/>
            </a:xfrm>
          </p:grpSpPr>
          <p:sp>
            <p:nvSpPr>
              <p:cNvPr id="36881"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6882"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27" name="Rectangle 26"/>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6884"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next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grpSp>
      <p:pic>
        <p:nvPicPr>
          <p:cNvPr id="36871" name="Image 2" descr="συσκευασία και αποθήκευση κρέατος"/>
          <p:cNvPicPr>
            <a:picLocks noChangeAspect="1" noChangeArrowheads="1"/>
          </p:cNvPicPr>
          <p:nvPr/>
        </p:nvPicPr>
        <p:blipFill>
          <a:blip r:embed="rId3" cstate="print"/>
          <a:srcRect/>
          <a:stretch>
            <a:fillRect/>
          </a:stretch>
        </p:blipFill>
        <p:spPr bwMode="auto">
          <a:xfrm>
            <a:off x="10541000" y="746125"/>
            <a:ext cx="928688" cy="1093788"/>
          </a:xfrm>
          <a:prstGeom prst="rect">
            <a:avLst/>
          </a:prstGeom>
          <a:noFill/>
          <a:ln w="9525">
            <a:noFill/>
            <a:miter lim="800000"/>
            <a:headEnd/>
            <a:tailEnd/>
          </a:ln>
        </p:spPr>
      </p:pic>
      <p:pic>
        <p:nvPicPr>
          <p:cNvPr id="36872" name="Image 18" descr="Πλύσιμο στο νεροχύτη του κοτόπουλου και απαγορευτικό σήμα"/>
          <p:cNvPicPr>
            <a:picLocks noChangeAspect="1" noChangeArrowheads="1"/>
          </p:cNvPicPr>
          <p:nvPr/>
        </p:nvPicPr>
        <p:blipFill>
          <a:blip r:embed="rId4" cstate="print"/>
          <a:srcRect t="28120" r="-3" b="-3"/>
          <a:stretch>
            <a:fillRect/>
          </a:stretch>
        </p:blipFill>
        <p:spPr bwMode="auto">
          <a:xfrm>
            <a:off x="9678964" y="3376994"/>
            <a:ext cx="1760537" cy="936625"/>
          </a:xfrm>
          <a:prstGeom prst="rect">
            <a:avLst/>
          </a:prstGeom>
          <a:noFill/>
          <a:ln w="9525">
            <a:noFill/>
            <a:miter lim="800000"/>
            <a:headEnd/>
            <a:tailEnd/>
          </a:ln>
        </p:spPr>
      </p:pic>
      <p:pic>
        <p:nvPicPr>
          <p:cNvPr id="36873" name="Image 1" descr="Τα μικρά παιδιά δεν επιτρέπεται να αγγίζουν ωμό κρέας"/>
          <p:cNvPicPr>
            <a:picLocks noChangeAspect="1" noChangeArrowheads="1"/>
          </p:cNvPicPr>
          <p:nvPr/>
        </p:nvPicPr>
        <p:blipFill>
          <a:blip r:embed="rId5" cstate="print"/>
          <a:srcRect/>
          <a:stretch>
            <a:fillRect/>
          </a:stretch>
        </p:blipFill>
        <p:spPr bwMode="auto">
          <a:xfrm>
            <a:off x="10090150" y="4843463"/>
            <a:ext cx="1760538" cy="993775"/>
          </a:xfrm>
          <a:prstGeom prst="rect">
            <a:avLst/>
          </a:prstGeom>
          <a:noFill/>
          <a:ln w="9525">
            <a:noFill/>
            <a:miter lim="800000"/>
            <a:headEnd/>
            <a:tailEnd/>
          </a:ln>
        </p:spPr>
      </p:pic>
      <p:pic>
        <p:nvPicPr>
          <p:cNvPr id="36874" name="Image 1"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7"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6876"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6877" name="ZoneTexte 22"/>
          <p:cNvSpPr txBox="1">
            <a:spLocks noChangeArrowheads="1"/>
          </p:cNvSpPr>
          <p:nvPr/>
        </p:nvSpPr>
        <p:spPr bwMode="auto">
          <a:xfrm>
            <a:off x="9794875" y="6145213"/>
            <a:ext cx="1711325" cy="277812"/>
          </a:xfrm>
          <a:prstGeom prst="rect">
            <a:avLst/>
          </a:prstGeom>
          <a:noFill/>
          <a:ln w="9525">
            <a:noFill/>
            <a:miter lim="800000"/>
            <a:headEnd/>
            <a:tailEnd/>
          </a:ln>
        </p:spPr>
        <p:txBody>
          <a:bodyPr>
            <a:spAutoFit/>
          </a:bodyPr>
          <a:lstStyle/>
          <a:p>
            <a:pPr algn="r" eaLnBrk="1" hangingPunct="1"/>
            <a:r>
              <a:rPr lang="el-GR" altLang="fr-FR" sz="1200">
                <a:solidFill>
                  <a:srgbClr val="FFFFFF"/>
                </a:solidFill>
              </a:rPr>
              <a:t>Επόμενο</a:t>
            </a:r>
            <a:endParaRPr lang="fr-FR" altLang="fr-FR" sz="1200">
              <a:solidFill>
                <a:srgbClr val="FFFFFF"/>
              </a:solidFill>
            </a:endParaRPr>
          </a:p>
        </p:txBody>
      </p:sp>
      <p:sp>
        <p:nvSpPr>
          <p:cNvPr id="21" name="ZoneTexte 20">
            <a:extLst>
              <a:ext uri="{FF2B5EF4-FFF2-40B4-BE49-F238E27FC236}">
                <a16:creationId xmlns="" xmlns:a16="http://schemas.microsoft.com/office/drawing/2014/main" id="{E0AA37A7-7625-4917-A9EF-720BF767933C}"/>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Έλεγξε τις γνώσεις σ</a:t>
            </a:r>
            <a:r>
              <a:rPr lang="fr-FR" sz="1400">
                <a:solidFill>
                  <a:schemeClr val="accent1"/>
                </a:solidFill>
                <a:latin typeface="+mn-lt"/>
                <a:hlinkClick r:id="rId9"/>
              </a:rPr>
              <a:t>o</a:t>
            </a:r>
            <a:r>
              <a:rPr lang="el-GR" sz="1400">
                <a:solidFill>
                  <a:schemeClr val="accent1"/>
                </a:solidFill>
                <a:latin typeface="+mn-lt"/>
                <a:hlinkClick r:id="rId9"/>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2" name="Bouton d’action : vide 21">
            <a:hlinkClick r:id="rId11" highlightClick="1"/>
            <a:extLst>
              <a:ext uri="{FF2B5EF4-FFF2-40B4-BE49-F238E27FC236}">
                <a16:creationId xmlns="" xmlns:a16="http://schemas.microsoft.com/office/drawing/2014/main" id="{9F740967-BC32-450B-B3DC-27CDE420D409}"/>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3"/>
          <p:cNvSpPr txBox="1">
            <a:spLocks noChangeArrowheads="1"/>
          </p:cNvSpPr>
          <p:nvPr/>
        </p:nvSpPr>
        <p:spPr bwMode="auto">
          <a:xfrm>
            <a:off x="3076575" y="-46038"/>
            <a:ext cx="9115425" cy="784226"/>
          </a:xfrm>
          <a:prstGeom prst="rect">
            <a:avLst/>
          </a:prstGeom>
          <a:noFill/>
          <a:ln w="9525">
            <a:noFill/>
            <a:miter lim="800000"/>
            <a:headEnd/>
            <a:tailEnd/>
          </a:ln>
        </p:spPr>
        <p:txBody>
          <a:bodyPr>
            <a:spAutoFit/>
          </a:bodyPr>
          <a:lstStyle/>
          <a:p>
            <a:pPr algn="ctr" eaLnBrk="1" hangingPunct="1"/>
            <a:r>
              <a:rPr lang="el-GR" altLang="fr-FR" sz="4500" b="1">
                <a:solidFill>
                  <a:srgbClr val="00707C"/>
                </a:solidFill>
                <a:latin typeface="Georgia" pitchFamily="18" charset="0"/>
              </a:rPr>
              <a:t>Χειρισμός του κρέατος</a:t>
            </a:r>
            <a:endParaRPr lang="fr-FR" altLang="fr-FR" sz="4500" b="1">
              <a:solidFill>
                <a:srgbClr val="00707C"/>
              </a:solidFill>
              <a:latin typeface="Georgia" pitchFamily="18" charset="0"/>
            </a:endParaRPr>
          </a:p>
        </p:txBody>
      </p:sp>
      <p:sp>
        <p:nvSpPr>
          <p:cNvPr id="37891" name="ZoneTexte 13"/>
          <p:cNvSpPr txBox="1">
            <a:spLocks noChangeArrowheads="1"/>
          </p:cNvSpPr>
          <p:nvPr/>
        </p:nvSpPr>
        <p:spPr bwMode="auto">
          <a:xfrm>
            <a:off x="2881313" y="712381"/>
            <a:ext cx="7945437" cy="6063069"/>
          </a:xfrm>
          <a:prstGeom prst="rect">
            <a:avLst/>
          </a:prstGeom>
          <a:noFill/>
          <a:ln w="9525">
            <a:noFill/>
            <a:miter lim="800000"/>
            <a:headEnd/>
            <a:tailEnd/>
          </a:ln>
        </p:spPr>
        <p:txBody>
          <a:bodyPr wrap="square">
            <a:spAutoFit/>
          </a:bodyPr>
          <a:lstStyle/>
          <a:p>
            <a:pPr marL="514350" lvl="1" indent="-285750">
              <a:spcBef>
                <a:spcPts val="1000"/>
              </a:spcBef>
              <a:buClr>
                <a:srgbClr val="00707C"/>
              </a:buClr>
              <a:buFont typeface="Wingdings" pitchFamily="2" charset="2"/>
              <a:buChar char="ü"/>
            </a:pPr>
            <a:r>
              <a:rPr lang="el-GR" altLang="fr-FR" sz="1400" dirty="0">
                <a:solidFill>
                  <a:srgbClr val="B92233"/>
                </a:solidFill>
              </a:rPr>
              <a:t>Πλύνε τα χέρια σου προσεκτικά με νερό και σαπούνι, ξέπλυνε τα και σκούπισε τα με μια καθαρή πετσέτα ή με χαρτί κουζίνας, μετά την προετοιμασία ωμού κρέατος </a:t>
            </a:r>
            <a:r>
              <a:rPr lang="el-GR" altLang="fr-FR" sz="1400" dirty="0">
                <a:solidFill>
                  <a:srgbClr val="00707C"/>
                </a:solidFill>
              </a:rPr>
              <a:t>και πριν αγγίξεις/κάνεις  οτιδήποτε άλλο.</a:t>
            </a:r>
            <a:endParaRPr lang="fr-FR" altLang="fr-FR" sz="600" dirty="0">
              <a:solidFill>
                <a:srgbClr val="00707C"/>
              </a:solidFill>
            </a:endParaRPr>
          </a:p>
          <a:p>
            <a:pPr marL="514350" lvl="1" indent="-285750">
              <a:spcBef>
                <a:spcPts val="1000"/>
              </a:spcBef>
              <a:buClr>
                <a:srgbClr val="00707C"/>
              </a:buClr>
              <a:buFont typeface="Wingdings" pitchFamily="2" charset="2"/>
              <a:buChar char="ü"/>
            </a:pPr>
            <a:r>
              <a:rPr lang="el-GR" altLang="fr-FR" sz="1400" dirty="0">
                <a:solidFill>
                  <a:srgbClr val="B92233"/>
                </a:solidFill>
              </a:rPr>
              <a:t>Βάλε στην άκρη (π.χ. στο πλυντήριο πιάτων) ή πλύνε αμέσως  </a:t>
            </a:r>
            <a:r>
              <a:rPr lang="el-GR" altLang="fr-FR" sz="1400" dirty="0">
                <a:solidFill>
                  <a:srgbClr val="00707C"/>
                </a:solidFill>
              </a:rPr>
              <a:t>με σαπούνι και νερό τις </a:t>
            </a:r>
            <a:r>
              <a:rPr lang="el-GR" altLang="fr-FR" sz="1400" dirty="0">
                <a:solidFill>
                  <a:srgbClr val="B92233"/>
                </a:solidFill>
              </a:rPr>
              <a:t>επιφάνειες και τα εργαλεία </a:t>
            </a:r>
            <a:r>
              <a:rPr lang="el-GR" altLang="fr-FR" sz="1400" dirty="0">
                <a:solidFill>
                  <a:srgbClr val="00707C"/>
                </a:solidFill>
              </a:rPr>
              <a:t>μαγειρικής που ήρθαν σε επαφή με το ωμό κρέας ή με τα ζουμιά του ωμού κρέατος (π.χ. πάγκος κουζίνας, σανίδα κοπής, μαχαίρι, κ.α.)</a:t>
            </a:r>
            <a:r>
              <a:rPr lang="en-GB" altLang="fr-FR" sz="1400" dirty="0">
                <a:solidFill>
                  <a:srgbClr val="00707C"/>
                </a:solidFill>
              </a:rPr>
              <a:t>. </a:t>
            </a:r>
            <a:endParaRPr lang="fr-FR" altLang="fr-FR" sz="700" dirty="0">
              <a:solidFill>
                <a:srgbClr val="00707C"/>
              </a:solidFill>
            </a:endParaRPr>
          </a:p>
          <a:p>
            <a:pPr marL="514350" lvl="1" indent="-285750">
              <a:spcBef>
                <a:spcPts val="1000"/>
              </a:spcBef>
              <a:buFont typeface="Wingdings" pitchFamily="2" charset="2"/>
              <a:buChar char="ü"/>
            </a:pPr>
            <a:r>
              <a:rPr lang="el-GR" altLang="fr-FR" sz="1400" dirty="0">
                <a:solidFill>
                  <a:srgbClr val="00707C"/>
                </a:solidFill>
              </a:rPr>
              <a:t>Αν προετοιμάζεις  </a:t>
            </a:r>
            <a:r>
              <a:rPr lang="el-GR" altLang="fr-FR" sz="1400" dirty="0">
                <a:solidFill>
                  <a:srgbClr val="B92233"/>
                </a:solidFill>
              </a:rPr>
              <a:t>φρούτα και λαχανικά που καταναλώνονται ωμά </a:t>
            </a:r>
            <a:r>
              <a:rPr lang="el-GR" altLang="fr-FR" sz="1400" dirty="0">
                <a:solidFill>
                  <a:srgbClr val="00707C"/>
                </a:solidFill>
              </a:rPr>
              <a:t>(π.χ. για μια σαλάτα) μετά την προετοιμασία ωμού κρέατος (π.χ. ενώ το κρέας μαγειρεύεται), </a:t>
            </a:r>
            <a:r>
              <a:rPr lang="el-GR" altLang="fr-FR" sz="1400" dirty="0">
                <a:solidFill>
                  <a:srgbClr val="B92233"/>
                </a:solidFill>
              </a:rPr>
              <a:t>μην χρησιμοποιείς εργαλεία μαγειρικής ή επιφάνειες, που χρησιμοποιήθηκαν προηγουμένως για το ωμό κρέας </a:t>
            </a:r>
            <a:r>
              <a:rPr lang="el-GR" altLang="fr-FR" sz="1400" dirty="0">
                <a:solidFill>
                  <a:srgbClr val="00707C"/>
                </a:solidFill>
              </a:rPr>
              <a:t>(π.χ. μην χρησιμοποιείς το ίδιο μαχαίρι ή την ίδια σανίδα κοπής) εκτός κι αν έχουν πλυθεί πολύ καλά</a:t>
            </a:r>
            <a:r>
              <a:rPr lang="en-GB" altLang="fr-FR" sz="1400" dirty="0">
                <a:solidFill>
                  <a:srgbClr val="00707C"/>
                </a:solidFill>
              </a:rPr>
              <a:t>. </a:t>
            </a:r>
          </a:p>
          <a:p>
            <a:pPr marL="514350" lvl="1" indent="-285750">
              <a:spcBef>
                <a:spcPts val="1000"/>
              </a:spcBef>
              <a:buFont typeface="Wingdings" pitchFamily="2" charset="2"/>
              <a:buChar char="ü"/>
            </a:pPr>
            <a:endParaRPr lang="fr-FR" altLang="fr-FR" dirty="0">
              <a:solidFill>
                <a:srgbClr val="00707C"/>
              </a:solidFill>
            </a:endParaRPr>
          </a:p>
          <a:p>
            <a:pPr marL="514350" lvl="1" indent="-285750">
              <a:spcBef>
                <a:spcPts val="1000"/>
              </a:spcBef>
              <a:buClr>
                <a:srgbClr val="00707C"/>
              </a:buClr>
              <a:buFont typeface="Wingdings" pitchFamily="2" charset="2"/>
              <a:buChar char="ü"/>
            </a:pPr>
            <a:r>
              <a:rPr lang="el-GR" altLang="fr-FR" sz="1400" dirty="0">
                <a:solidFill>
                  <a:srgbClr val="B92233"/>
                </a:solidFill>
              </a:rPr>
              <a:t>Μαγειρεύεις το ωμό κρέας πολύ καλά και ελέγχεις  εάν είναι καλά ψημένο, στο τέλος του μαγειρέματος.</a:t>
            </a:r>
            <a:r>
              <a:rPr lang="en-GB" altLang="fr-FR" sz="1400" dirty="0">
                <a:solidFill>
                  <a:srgbClr val="B92233"/>
                </a:solidFill>
              </a:rPr>
              <a:t> </a:t>
            </a:r>
            <a:r>
              <a:rPr lang="el-GR" altLang="fr-FR" sz="1400" dirty="0">
                <a:solidFill>
                  <a:srgbClr val="00707C"/>
                </a:solidFill>
              </a:rPr>
              <a:t>Το βλέπεις με το μάτι. Κόψε ένα κομμάτι από το πιο παχύ μέρος του κρέατος και βεβαιώσου ότι δεν γυαλίζει, ότι </a:t>
            </a:r>
            <a:r>
              <a:rPr lang="el-GR" altLang="fr-FR" sz="1400" dirty="0">
                <a:solidFill>
                  <a:srgbClr val="B92233"/>
                </a:solidFill>
              </a:rPr>
              <a:t>το χρώμα του έχει αλλάξει  (π.χ. προς το λευκότερο) και δεν υπάρχει ίχνος ροζ χρώματος.</a:t>
            </a:r>
            <a:r>
              <a:rPr lang="en-GB" altLang="fr-FR" sz="1400" dirty="0">
                <a:solidFill>
                  <a:srgbClr val="B92233"/>
                </a:solidFill>
              </a:rPr>
              <a:t> </a:t>
            </a:r>
            <a:r>
              <a:rPr lang="el-GR" altLang="fr-FR" sz="1400" dirty="0">
                <a:solidFill>
                  <a:srgbClr val="B92233"/>
                </a:solidFill>
              </a:rPr>
              <a:t>Αν είναι διαθέσιμο, χρησιμοποίησε ένα θερμόμετρο κρέατος.</a:t>
            </a:r>
            <a:r>
              <a:rPr lang="el-GR" altLang="fr-FR" sz="1400" dirty="0">
                <a:solidFill>
                  <a:srgbClr val="00707C"/>
                </a:solidFill>
              </a:rPr>
              <a:t> Η θερμοκρασία στο κέντρο του κρέατος  πρέπει να είναι τουλάχιστον 75°C για τα πουλερικά, το χοιρινό και τα μπιφτέκια</a:t>
            </a:r>
            <a:r>
              <a:rPr lang="en-GB" altLang="fr-FR" sz="1400" dirty="0">
                <a:solidFill>
                  <a:srgbClr val="00707C"/>
                </a:solidFill>
              </a:rPr>
              <a:t>. </a:t>
            </a:r>
            <a:r>
              <a:rPr lang="el-GR" altLang="fr-FR" sz="1400" dirty="0">
                <a:solidFill>
                  <a:srgbClr val="00707C"/>
                </a:solidFill>
              </a:rPr>
              <a:t>Το κόκκινο κρέας το  μαγειρεύεις μέχρι να μην υπάρχει ροζ χρώμα στο κέντρο του πιο χοντρού μέρους του κρέατος ή μέχρι η θερμοκρασία να φτάσει στους 65°C</a:t>
            </a:r>
            <a:r>
              <a:rPr lang="en-GB" altLang="fr-FR" sz="1400" dirty="0">
                <a:solidFill>
                  <a:srgbClr val="00707C"/>
                </a:solidFill>
              </a:rPr>
              <a:t>. </a:t>
            </a:r>
            <a:r>
              <a:rPr lang="el-GR" altLang="fr-FR" sz="1400" dirty="0">
                <a:solidFill>
                  <a:srgbClr val="00707C"/>
                </a:solidFill>
              </a:rPr>
              <a:t>Αυτό είναι ιδιαίτερα σημαντικό για καταναλωτές που βρίσκονται σε αυξημένο κίνδυνο (μικρά παιδιά, εγκύους, ηλικιωμένους, ασθενείς)</a:t>
            </a:r>
            <a:r>
              <a:rPr lang="en-US" altLang="fr-FR" sz="1400" dirty="0">
                <a:solidFill>
                  <a:srgbClr val="00707C"/>
                </a:solidFill>
              </a:rPr>
              <a:t>. </a:t>
            </a:r>
            <a:endParaRPr lang="fr-FR" altLang="fr-FR" sz="1400" dirty="0">
              <a:solidFill>
                <a:srgbClr val="00707C"/>
              </a:solidFill>
            </a:endParaRPr>
          </a:p>
          <a:p>
            <a:pPr marL="514350" lvl="1" indent="-285750">
              <a:spcBef>
                <a:spcPts val="1000"/>
              </a:spcBef>
              <a:buFont typeface="Wingdings" pitchFamily="2" charset="2"/>
              <a:buChar char="ü"/>
            </a:pPr>
            <a:endParaRPr lang="en-GB" altLang="fr-FR" sz="1400" dirty="0">
              <a:solidFill>
                <a:srgbClr val="00707C"/>
              </a:solidFill>
            </a:endParaRPr>
          </a:p>
          <a:p>
            <a:pPr marL="514350" lvl="1" indent="-285750" eaLnBrk="1" hangingPunct="1"/>
            <a:endParaRPr lang="en-GB" altLang="fr-FR" sz="1400" dirty="0">
              <a:solidFill>
                <a:srgbClr val="000000"/>
              </a:solidFill>
            </a:endParaRPr>
          </a:p>
          <a:p>
            <a:pPr marL="742950" lvl="3" indent="-285750" eaLnBrk="1" hangingPunct="1">
              <a:spcBef>
                <a:spcPts val="300"/>
              </a:spcBef>
              <a:buFont typeface="Wingdings" pitchFamily="2" charset="2"/>
              <a:buChar char="ü"/>
            </a:pPr>
            <a:endParaRPr lang="fr-FR" altLang="fr-FR" sz="1400" dirty="0">
              <a:solidFill>
                <a:srgbClr val="00707C"/>
              </a:solidFill>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7894" name="Groupe 17"/>
          <p:cNvGrpSpPr>
            <a:grpSpLocks/>
          </p:cNvGrpSpPr>
          <p:nvPr/>
        </p:nvGrpSpPr>
        <p:grpSpPr bwMode="auto">
          <a:xfrm>
            <a:off x="-41275" y="6016625"/>
            <a:ext cx="12276138" cy="887413"/>
            <a:chOff x="-41565" y="6016088"/>
            <a:chExt cx="12276859" cy="888671"/>
          </a:xfrm>
        </p:grpSpPr>
        <p:sp>
          <p:nvSpPr>
            <p:cNvPr id="37906"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7907"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25" name="Rectangle 2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7909"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pic>
        <p:nvPicPr>
          <p:cNvPr id="37895" name="Image 2" descr="Πλύσιμο των χεριών"/>
          <p:cNvPicPr>
            <a:picLocks noChangeAspect="1" noChangeArrowheads="1"/>
          </p:cNvPicPr>
          <p:nvPr/>
        </p:nvPicPr>
        <p:blipFill>
          <a:blip r:embed="rId3" cstate="print"/>
          <a:srcRect/>
          <a:stretch>
            <a:fillRect/>
          </a:stretch>
        </p:blipFill>
        <p:spPr bwMode="auto">
          <a:xfrm>
            <a:off x="10798175" y="739775"/>
            <a:ext cx="1289050" cy="1087438"/>
          </a:xfrm>
          <a:prstGeom prst="rect">
            <a:avLst/>
          </a:prstGeom>
          <a:noFill/>
          <a:ln w="9525">
            <a:noFill/>
            <a:miter lim="800000"/>
            <a:headEnd/>
            <a:tailEnd/>
          </a:ln>
        </p:spPr>
      </p:pic>
      <p:pic>
        <p:nvPicPr>
          <p:cNvPr id="37896" name="Image 5" descr="Καλό πλύσιμο των εργαλείων της κουζίνας με σαπούνι και νερό"/>
          <p:cNvPicPr>
            <a:picLocks noChangeAspect="1" noChangeArrowheads="1"/>
          </p:cNvPicPr>
          <p:nvPr/>
        </p:nvPicPr>
        <p:blipFill>
          <a:blip r:embed="rId4" cstate="print"/>
          <a:srcRect/>
          <a:stretch>
            <a:fillRect/>
          </a:stretch>
        </p:blipFill>
        <p:spPr bwMode="auto">
          <a:xfrm>
            <a:off x="10826750" y="1854200"/>
            <a:ext cx="1260475" cy="1087438"/>
          </a:xfrm>
          <a:prstGeom prst="rect">
            <a:avLst/>
          </a:prstGeom>
          <a:noFill/>
          <a:ln w="9525">
            <a:noFill/>
            <a:miter lim="800000"/>
            <a:headEnd/>
            <a:tailEnd/>
          </a:ln>
        </p:spPr>
      </p:pic>
      <p:pic>
        <p:nvPicPr>
          <p:cNvPr id="37897" name="Image 6" descr="Κρέας, λαχανικά και μαχαίρι κουζίνας με απαγορευτικό σήμα στο κέντρο"/>
          <p:cNvPicPr>
            <a:picLocks noChangeAspect="1" noChangeArrowheads="1"/>
          </p:cNvPicPr>
          <p:nvPr/>
        </p:nvPicPr>
        <p:blipFill>
          <a:blip r:embed="rId5" cstate="print"/>
          <a:srcRect/>
          <a:stretch>
            <a:fillRect/>
          </a:stretch>
        </p:blipFill>
        <p:spPr bwMode="auto">
          <a:xfrm>
            <a:off x="6769100" y="3209925"/>
            <a:ext cx="1730375" cy="557213"/>
          </a:xfrm>
          <a:prstGeom prst="rect">
            <a:avLst/>
          </a:prstGeom>
          <a:noFill/>
          <a:ln w="9525">
            <a:noFill/>
            <a:miter lim="800000"/>
            <a:headEnd/>
            <a:tailEnd/>
          </a:ln>
        </p:spPr>
      </p:pic>
      <p:pic>
        <p:nvPicPr>
          <p:cNvPr id="37898" name="Image 7" descr="Κομμάτια κρέας και απαγορευτικό σήμα στο κέντρο"/>
          <p:cNvPicPr>
            <a:picLocks noChangeAspect="1" noChangeArrowheads="1"/>
          </p:cNvPicPr>
          <p:nvPr/>
        </p:nvPicPr>
        <p:blipFill>
          <a:blip r:embed="rId6" cstate="print"/>
          <a:srcRect/>
          <a:stretch>
            <a:fillRect/>
          </a:stretch>
        </p:blipFill>
        <p:spPr bwMode="auto">
          <a:xfrm>
            <a:off x="10823575" y="3797300"/>
            <a:ext cx="1266825" cy="717550"/>
          </a:xfrm>
          <a:prstGeom prst="rect">
            <a:avLst/>
          </a:prstGeom>
          <a:noFill/>
          <a:ln w="9525">
            <a:noFill/>
            <a:miter lim="800000"/>
            <a:headEnd/>
            <a:tailEnd/>
          </a:ln>
        </p:spPr>
      </p:pic>
      <p:pic>
        <p:nvPicPr>
          <p:cNvPr id="37899" name="Image 17" descr="Έλεγχος της θερμοκρασίας στο κέντρο του κρέατος με θερμόμετρο ψησίματος/μαγειρικής"/>
          <p:cNvPicPr>
            <a:picLocks noChangeAspect="1" noChangeArrowheads="1"/>
          </p:cNvPicPr>
          <p:nvPr/>
        </p:nvPicPr>
        <p:blipFill>
          <a:blip r:embed="rId7" cstate="print"/>
          <a:srcRect/>
          <a:stretch>
            <a:fillRect/>
          </a:stretch>
        </p:blipFill>
        <p:spPr bwMode="auto">
          <a:xfrm>
            <a:off x="10820400" y="4606925"/>
            <a:ext cx="1266825" cy="1149350"/>
          </a:xfrm>
          <a:prstGeom prst="rect">
            <a:avLst/>
          </a:prstGeom>
          <a:noFill/>
          <a:ln w="9525">
            <a:noFill/>
            <a:miter lim="800000"/>
            <a:headEnd/>
            <a:tailEnd/>
          </a:ln>
        </p:spPr>
      </p:pic>
      <p:sp>
        <p:nvSpPr>
          <p:cNvPr id="22" name="Bouton d’action : vide 22">
            <a:hlinkClick r:id="" action="ppaction://hlinkshowjump?jump=previous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pic>
        <p:nvPicPr>
          <p:cNvPr id="37901" name="Image 1" descr="Λογότυπο SafeConsume και τίτλος &quot;Μετάδοση Λοιμώξεων&quot;"/>
          <p:cNvPicPr>
            <a:picLocks noChangeAspect="1" noChangeArrowheads="1"/>
          </p:cNvPicPr>
          <p:nvPr/>
        </p:nvPicPr>
        <p:blipFill>
          <a:blip r:embed="rId8"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9"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7903"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7904" name="ZoneTexte 22"/>
          <p:cNvSpPr txBox="1">
            <a:spLocks noChangeArrowheads="1"/>
          </p:cNvSpPr>
          <p:nvPr/>
        </p:nvSpPr>
        <p:spPr bwMode="auto">
          <a:xfrm>
            <a:off x="9802813" y="61325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Προηγούμενο</a:t>
            </a:r>
            <a:endParaRPr lang="fr-FR" altLang="fr-FR" sz="1200">
              <a:solidFill>
                <a:schemeClr val="bg1"/>
              </a:solidFill>
            </a:endParaRPr>
          </a:p>
        </p:txBody>
      </p:sp>
      <p:sp>
        <p:nvSpPr>
          <p:cNvPr id="23" name="ZoneTexte 22">
            <a:extLst>
              <a:ext uri="{FF2B5EF4-FFF2-40B4-BE49-F238E27FC236}">
                <a16:creationId xmlns="" xmlns:a16="http://schemas.microsoft.com/office/drawing/2014/main" id="{79B2A17A-2652-4246-94A3-C4DA2301B6D2}"/>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rPr>
              <a:t>Έλεγξε τις γνώσεις σ</a:t>
            </a:r>
            <a:r>
              <a:rPr lang="fr-FR" sz="1400">
                <a:solidFill>
                  <a:schemeClr val="accent1"/>
                </a:solidFill>
                <a:latin typeface="+mn-lt"/>
                <a:hlinkClick r:id="rId11"/>
              </a:rPr>
              <a:t>o</a:t>
            </a:r>
            <a:r>
              <a:rPr lang="el-GR" sz="1400">
                <a:solidFill>
                  <a:schemeClr val="accent1"/>
                </a:solidFill>
                <a:latin typeface="+mn-lt"/>
                <a:hlinkClick r:id="rId11"/>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2"/>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4" name="Bouton d’action : vide 23">
            <a:hlinkClick r:id="rId13" highlightClick="1"/>
            <a:extLst>
              <a:ext uri="{FF2B5EF4-FFF2-40B4-BE49-F238E27FC236}">
                <a16:creationId xmlns="" xmlns:a16="http://schemas.microsoft.com/office/drawing/2014/main" id="{4116FD71-7FF8-444A-BCC1-5473FEB14112}"/>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oneTexte 13"/>
          <p:cNvSpPr txBox="1">
            <a:spLocks noChangeArrowheads="1"/>
          </p:cNvSpPr>
          <p:nvPr/>
        </p:nvSpPr>
        <p:spPr bwMode="auto">
          <a:xfrm>
            <a:off x="3211513" y="1344613"/>
            <a:ext cx="6273800" cy="3323987"/>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a:buClr>
                <a:srgbClr val="00707C"/>
              </a:buClr>
              <a:buFont typeface="Wingdings" panose="05000000000000000000" pitchFamily="2" charset="2"/>
              <a:buChar char="ü"/>
              <a:defRPr/>
            </a:pPr>
            <a:r>
              <a:rPr lang="el-GR" altLang="fr-FR" sz="1400" dirty="0">
                <a:solidFill>
                  <a:srgbClr val="B92233"/>
                </a:solidFill>
              </a:rPr>
              <a:t>Ελέγχεις την ημερομηνία </a:t>
            </a:r>
            <a:r>
              <a:rPr lang="el-GR" altLang="fr-FR" sz="1400" dirty="0">
                <a:solidFill>
                  <a:srgbClr val="00707C"/>
                </a:solidFill>
              </a:rPr>
              <a:t>λήξεως πάνω στη συσκευασία και δεν αγοράζεις αυγά όταν αυτή η ημερομηνία έχει περάσει</a:t>
            </a:r>
            <a:r>
              <a:rPr lang="en-GB" altLang="fr-FR" sz="1400" dirty="0">
                <a:solidFill>
                  <a:srgbClr val="00707C"/>
                </a:solidFill>
              </a:rPr>
              <a:t>.</a:t>
            </a:r>
          </a:p>
          <a:p>
            <a:pPr marL="285750" indent="-285750">
              <a:buClr>
                <a:srgbClr val="00707C"/>
              </a:buClr>
              <a:buFont typeface="Wingdings" panose="05000000000000000000" pitchFamily="2" charset="2"/>
              <a:buChar char="ü"/>
              <a:defRPr/>
            </a:pPr>
            <a:endParaRPr lang="en-GB" altLang="fr-FR" sz="1400" dirty="0">
              <a:solidFill>
                <a:srgbClr val="00707C"/>
              </a:solidFill>
            </a:endParaRPr>
          </a:p>
          <a:p>
            <a:pPr marL="285750" indent="-285750">
              <a:buClr>
                <a:srgbClr val="00707C"/>
              </a:buClr>
              <a:buFont typeface="Wingdings" panose="05000000000000000000" pitchFamily="2" charset="2"/>
              <a:buChar char="ü"/>
              <a:defRPr/>
            </a:pPr>
            <a:endParaRPr lang="en-GB" altLang="fr-FR" sz="1400" dirty="0">
              <a:solidFill>
                <a:srgbClr val="00707C"/>
              </a:solidFill>
            </a:endParaRPr>
          </a:p>
          <a:p>
            <a:pPr>
              <a:buClr>
                <a:srgbClr val="00707C"/>
              </a:buClr>
              <a:buFont typeface="Wingdings" panose="05000000000000000000" pitchFamily="2" charset="2"/>
              <a:buChar char="ü"/>
              <a:defRPr/>
            </a:pPr>
            <a:r>
              <a:rPr lang="el-GR" altLang="fr-FR" sz="1400" dirty="0">
                <a:solidFill>
                  <a:srgbClr val="B92233"/>
                </a:solidFill>
              </a:rPr>
              <a:t>Μην αγοράζεις  βρώμικα αυγά </a:t>
            </a:r>
            <a:r>
              <a:rPr lang="el-GR" altLang="fr-FR" sz="1400" dirty="0">
                <a:solidFill>
                  <a:srgbClr val="00707C"/>
                </a:solidFill>
              </a:rPr>
              <a:t>ή αυγά σε βρώμικες συσκευασίες</a:t>
            </a:r>
            <a:r>
              <a:rPr lang="en-GB" altLang="fr-FR" sz="1400" dirty="0">
                <a:solidFill>
                  <a:srgbClr val="00707C"/>
                </a:solidFill>
              </a:rPr>
              <a:t>.</a:t>
            </a:r>
          </a:p>
          <a:p>
            <a:pPr>
              <a:buClr>
                <a:srgbClr val="00707C"/>
              </a:buClr>
              <a:buFont typeface="Wingdings" panose="05000000000000000000" pitchFamily="2" charset="2"/>
              <a:buChar char="ü"/>
              <a:defRPr/>
            </a:pPr>
            <a:endParaRPr lang="en-GB" altLang="fr-FR" sz="1400" dirty="0">
              <a:solidFill>
                <a:srgbClr val="00707C"/>
              </a:solidFill>
            </a:endParaRPr>
          </a:p>
          <a:p>
            <a:pPr>
              <a:buClr>
                <a:srgbClr val="00707C"/>
              </a:buClr>
              <a:buFont typeface="Wingdings" panose="05000000000000000000" pitchFamily="2" charset="2"/>
              <a:buChar char="ü"/>
              <a:defRPr/>
            </a:pPr>
            <a:endParaRPr lang="fr-FR" altLang="fr-FR" sz="1400" dirty="0">
              <a:solidFill>
                <a:srgbClr val="00707C"/>
              </a:solidFill>
            </a:endParaRPr>
          </a:p>
          <a:p>
            <a:pPr>
              <a:buClr>
                <a:srgbClr val="00707C"/>
              </a:buClr>
              <a:buFont typeface="Wingdings" panose="05000000000000000000" pitchFamily="2" charset="2"/>
              <a:buChar char="ü"/>
              <a:defRPr/>
            </a:pPr>
            <a:r>
              <a:rPr lang="el-GR" altLang="fr-FR" sz="1400" dirty="0">
                <a:solidFill>
                  <a:srgbClr val="00707C"/>
                </a:solidFill>
              </a:rPr>
              <a:t>Διατήρησε τα αυγά στο ψυγείο μετά την αγορά τους αλλά  </a:t>
            </a:r>
            <a:r>
              <a:rPr lang="el-GR" altLang="fr-FR" sz="1400" dirty="0">
                <a:solidFill>
                  <a:srgbClr val="B92233"/>
                </a:solidFill>
              </a:rPr>
              <a:t>όχι στην πόρτα του ψυγείου, που είναι συνήθως το πιο ζεστό μέρος  του ψυγείου</a:t>
            </a:r>
            <a:r>
              <a:rPr lang="en-US" altLang="fr-FR" sz="1400" dirty="0">
                <a:solidFill>
                  <a:srgbClr val="B92233"/>
                </a:solidFill>
              </a:rPr>
              <a:t>.</a:t>
            </a:r>
          </a:p>
          <a:p>
            <a:pPr>
              <a:buClr>
                <a:srgbClr val="00707C"/>
              </a:buClr>
              <a:buFont typeface="Wingdings" panose="05000000000000000000" pitchFamily="2" charset="2"/>
              <a:buChar char="ü"/>
              <a:defRPr/>
            </a:pPr>
            <a:endParaRPr lang="fr-FR" altLang="fr-FR" sz="1400" dirty="0">
              <a:solidFill>
                <a:srgbClr val="FF0000"/>
              </a:solidFill>
            </a:endParaRPr>
          </a:p>
          <a:p>
            <a:pPr>
              <a:buClr>
                <a:srgbClr val="00707C"/>
              </a:buClr>
              <a:buFont typeface="Wingdings" panose="05000000000000000000" pitchFamily="2" charset="2"/>
              <a:buChar char="ü"/>
              <a:defRPr/>
            </a:pPr>
            <a:endParaRPr lang="fr-FR" altLang="fr-FR" sz="1400" dirty="0">
              <a:solidFill>
                <a:srgbClr val="FF0000"/>
              </a:solidFill>
            </a:endParaRPr>
          </a:p>
          <a:p>
            <a:pPr>
              <a:buClr>
                <a:srgbClr val="00707C"/>
              </a:buClr>
              <a:buFont typeface="Wingdings" panose="05000000000000000000" pitchFamily="2" charset="2"/>
              <a:buChar char="ü"/>
              <a:defRPr/>
            </a:pPr>
            <a:r>
              <a:rPr lang="el-GR" altLang="fr-FR" sz="1400" dirty="0">
                <a:solidFill>
                  <a:srgbClr val="00707C"/>
                </a:solidFill>
              </a:rPr>
              <a:t>Αυγά και προϊόντα αυγών είναι </a:t>
            </a:r>
            <a:r>
              <a:rPr lang="el-GR" altLang="fr-FR" sz="1400" dirty="0">
                <a:solidFill>
                  <a:srgbClr val="B92233"/>
                </a:solidFill>
              </a:rPr>
              <a:t>οι πιο σημαντικές πηγές </a:t>
            </a:r>
            <a:r>
              <a:rPr lang="el-GR" altLang="fr-FR" sz="1400" dirty="0">
                <a:solidFill>
                  <a:srgbClr val="00707C"/>
                </a:solidFill>
              </a:rPr>
              <a:t>επιβεβαιωμένων κρουσμάτων </a:t>
            </a:r>
            <a:r>
              <a:rPr lang="el-GR" altLang="fr-FR" sz="1400" i="1" dirty="0" err="1">
                <a:solidFill>
                  <a:srgbClr val="B92233"/>
                </a:solidFill>
              </a:rPr>
              <a:t>Salmonella</a:t>
            </a:r>
            <a:r>
              <a:rPr lang="el-GR" altLang="fr-FR" sz="1400" i="1" dirty="0">
                <a:solidFill>
                  <a:srgbClr val="B92233"/>
                </a:solidFill>
              </a:rPr>
              <a:t> </a:t>
            </a:r>
            <a:r>
              <a:rPr lang="el-GR" altLang="fr-FR" sz="1400" i="1" dirty="0" err="1">
                <a:solidFill>
                  <a:srgbClr val="B92233"/>
                </a:solidFill>
              </a:rPr>
              <a:t>enterica</a:t>
            </a:r>
            <a:r>
              <a:rPr lang="el-GR" altLang="fr-FR" sz="1400" dirty="0">
                <a:solidFill>
                  <a:srgbClr val="00707C"/>
                </a:solidFill>
              </a:rPr>
              <a:t>. Τα αυγά μπορεί να έχουν μολυνθεί με </a:t>
            </a:r>
            <a:r>
              <a:rPr lang="el-GR" altLang="fr-FR" sz="1400" i="1" dirty="0" err="1">
                <a:solidFill>
                  <a:srgbClr val="00707C"/>
                </a:solidFill>
              </a:rPr>
              <a:t>Salmonella</a:t>
            </a:r>
            <a:r>
              <a:rPr lang="el-GR" altLang="fr-FR" sz="1400" i="1" dirty="0">
                <a:solidFill>
                  <a:srgbClr val="00707C"/>
                </a:solidFill>
              </a:rPr>
              <a:t> </a:t>
            </a:r>
            <a:r>
              <a:rPr lang="el-GR" altLang="fr-FR" sz="1400" i="1" dirty="0" err="1">
                <a:solidFill>
                  <a:srgbClr val="00707C"/>
                </a:solidFill>
              </a:rPr>
              <a:t>enterica</a:t>
            </a:r>
            <a:r>
              <a:rPr lang="el-GR" altLang="fr-FR" sz="1400" i="1" dirty="0">
                <a:solidFill>
                  <a:srgbClr val="00707C"/>
                </a:solidFill>
              </a:rPr>
              <a:t> </a:t>
            </a:r>
            <a:r>
              <a:rPr lang="el-GR" altLang="fr-FR" sz="1400" dirty="0">
                <a:solidFill>
                  <a:srgbClr val="00707C"/>
                </a:solidFill>
              </a:rPr>
              <a:t>χωρίς να υπάρχει κάποιο ορατό σημάδι.</a:t>
            </a:r>
            <a:endParaRPr lang="fr-FR" altLang="fr-FR" sz="1400" dirty="0">
              <a:solidFill>
                <a:srgbClr val="00707C"/>
              </a:solidFill>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8917" name="Groupe 27"/>
          <p:cNvGrpSpPr>
            <a:grpSpLocks/>
          </p:cNvGrpSpPr>
          <p:nvPr/>
        </p:nvGrpSpPr>
        <p:grpSpPr bwMode="auto">
          <a:xfrm>
            <a:off x="-41275" y="6016625"/>
            <a:ext cx="12276138" cy="887413"/>
            <a:chOff x="-41275" y="6016625"/>
            <a:chExt cx="12276138" cy="887413"/>
          </a:xfrm>
        </p:grpSpPr>
        <p:grpSp>
          <p:nvGrpSpPr>
            <p:cNvPr id="38927" name="Groupe 17"/>
            <p:cNvGrpSpPr>
              <a:grpSpLocks/>
            </p:cNvGrpSpPr>
            <p:nvPr/>
          </p:nvGrpSpPr>
          <p:grpSpPr bwMode="auto">
            <a:xfrm>
              <a:off x="-41275" y="6016625"/>
              <a:ext cx="12276138" cy="887413"/>
              <a:chOff x="-41565" y="6016088"/>
              <a:chExt cx="12276859" cy="888671"/>
            </a:xfrm>
          </p:grpSpPr>
          <p:sp>
            <p:nvSpPr>
              <p:cNvPr id="38929"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8930"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27" name="Rectangle 26"/>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8932"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next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grpSp>
      <p:pic>
        <p:nvPicPr>
          <p:cNvPr id="38918" name="Image 4" descr="Τα αυγά δεν φυλάσσονται στην πόρτα του ψυγείου"/>
          <p:cNvPicPr>
            <a:picLocks noChangeAspect="1" noChangeArrowheads="1"/>
          </p:cNvPicPr>
          <p:nvPr/>
        </p:nvPicPr>
        <p:blipFill>
          <a:blip r:embed="rId3" cstate="print"/>
          <a:srcRect/>
          <a:stretch>
            <a:fillRect/>
          </a:stretch>
        </p:blipFill>
        <p:spPr bwMode="auto">
          <a:xfrm>
            <a:off x="9609138" y="1736725"/>
            <a:ext cx="2405062" cy="2716213"/>
          </a:xfrm>
          <a:prstGeom prst="rect">
            <a:avLst/>
          </a:prstGeom>
          <a:noFill/>
          <a:ln w="9525">
            <a:noFill/>
            <a:miter lim="800000"/>
            <a:headEnd/>
            <a:tailEnd/>
          </a:ln>
        </p:spPr>
      </p:pic>
      <p:sp>
        <p:nvSpPr>
          <p:cNvPr id="33" name="Bouton d’action : vide 1">
            <a:hlinkClick r:id="" action="ppaction://noaction" highlightClick="1"/>
          </p:cNvPr>
          <p:cNvSpPr/>
          <p:nvPr/>
        </p:nvSpPr>
        <p:spPr>
          <a:xfrm>
            <a:off x="6188075" y="4878388"/>
            <a:ext cx="3076575" cy="393700"/>
          </a:xfrm>
          <a:prstGeom prst="actionButtonBlank">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000" dirty="0">
                <a:solidFill>
                  <a:schemeClr val="bg1"/>
                </a:solidFill>
              </a:rPr>
              <a:t>Κάνε κλικ εδώ για να πας στην ενότητα 2 που αφορά τα μικρόβια</a:t>
            </a:r>
            <a:endParaRPr lang="fr-FR" sz="1000" dirty="0">
              <a:solidFill>
                <a:schemeClr val="bg1"/>
              </a:solidFill>
            </a:endParaRPr>
          </a:p>
        </p:txBody>
      </p:sp>
      <p:pic>
        <p:nvPicPr>
          <p:cNvPr id="38920" name="Image 18" descr="Καρτέλλα αυγών"/>
          <p:cNvPicPr>
            <a:picLocks noChangeAspect="1" noChangeArrowheads="1"/>
          </p:cNvPicPr>
          <p:nvPr/>
        </p:nvPicPr>
        <p:blipFill>
          <a:blip r:embed="rId4" cstate="print"/>
          <a:srcRect/>
          <a:stretch>
            <a:fillRect/>
          </a:stretch>
        </p:blipFill>
        <p:spPr bwMode="auto">
          <a:xfrm>
            <a:off x="10326688" y="245533"/>
            <a:ext cx="1479550" cy="1204913"/>
          </a:xfrm>
          <a:prstGeom prst="rect">
            <a:avLst/>
          </a:prstGeom>
          <a:noFill/>
          <a:ln w="9525">
            <a:noFill/>
            <a:miter lim="800000"/>
            <a:headEnd/>
            <a:tailEnd/>
          </a:ln>
        </p:spPr>
      </p:pic>
      <p:sp>
        <p:nvSpPr>
          <p:cNvPr id="38921" name="ZoneTexte 34"/>
          <p:cNvSpPr txBox="1">
            <a:spLocks noChangeArrowheads="1"/>
          </p:cNvSpPr>
          <p:nvPr/>
        </p:nvSpPr>
        <p:spPr bwMode="auto">
          <a:xfrm>
            <a:off x="3076575" y="-46038"/>
            <a:ext cx="7613650" cy="784226"/>
          </a:xfrm>
          <a:prstGeom prst="rect">
            <a:avLst/>
          </a:prstGeom>
          <a:noFill/>
          <a:ln w="9525">
            <a:noFill/>
            <a:miter lim="800000"/>
            <a:headEnd/>
            <a:tailEnd/>
          </a:ln>
        </p:spPr>
        <p:txBody>
          <a:bodyPr>
            <a:spAutoFit/>
          </a:bodyPr>
          <a:lstStyle/>
          <a:p>
            <a:pPr algn="ctr" eaLnBrk="1" hangingPunct="1"/>
            <a:r>
              <a:rPr lang="el-GR" altLang="fr-FR" sz="4500" b="1">
                <a:solidFill>
                  <a:srgbClr val="00707C"/>
                </a:solidFill>
                <a:latin typeface="Georgia" pitchFamily="18" charset="0"/>
              </a:rPr>
              <a:t>Χειρισμός των αυγών</a:t>
            </a:r>
            <a:endParaRPr lang="fr-FR" altLang="fr-FR" sz="4500" b="1">
              <a:solidFill>
                <a:srgbClr val="00707C"/>
              </a:solidFill>
              <a:latin typeface="Georgia" pitchFamily="18" charset="0"/>
            </a:endParaRPr>
          </a:p>
        </p:txBody>
      </p:sp>
      <p:pic>
        <p:nvPicPr>
          <p:cNvPr id="38922" name="Image 1" descr="Λογότυπο SafeConsume και τίτλος &quot;Μετάδοση Λοιμώξεων&quot;"/>
          <p:cNvPicPr>
            <a:picLocks noChangeAspect="1" noChangeArrowheads="1"/>
          </p:cNvPicPr>
          <p:nvPr/>
        </p:nvPicPr>
        <p:blipFill>
          <a:blip r:embed="rId5"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6"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8924"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8925" name="ZoneTexte 22"/>
          <p:cNvSpPr txBox="1">
            <a:spLocks noChangeArrowheads="1"/>
          </p:cNvSpPr>
          <p:nvPr/>
        </p:nvSpPr>
        <p:spPr bwMode="auto">
          <a:xfrm>
            <a:off x="9794875" y="6145213"/>
            <a:ext cx="1711325" cy="277812"/>
          </a:xfrm>
          <a:prstGeom prst="rect">
            <a:avLst/>
          </a:prstGeom>
          <a:noFill/>
          <a:ln w="9525">
            <a:noFill/>
            <a:miter lim="800000"/>
            <a:headEnd/>
            <a:tailEnd/>
          </a:ln>
        </p:spPr>
        <p:txBody>
          <a:bodyPr>
            <a:spAutoFit/>
          </a:bodyPr>
          <a:lstStyle/>
          <a:p>
            <a:pPr algn="r" eaLnBrk="1" hangingPunct="1"/>
            <a:r>
              <a:rPr lang="el-GR" altLang="fr-FR" sz="1200">
                <a:solidFill>
                  <a:srgbClr val="FFFFFF"/>
                </a:solidFill>
              </a:rPr>
              <a:t>Επόμενο</a:t>
            </a:r>
            <a:endParaRPr lang="fr-FR" altLang="fr-FR" sz="1200">
              <a:solidFill>
                <a:srgbClr val="FFFFFF"/>
              </a:solidFill>
            </a:endParaRPr>
          </a:p>
        </p:txBody>
      </p:sp>
      <p:sp>
        <p:nvSpPr>
          <p:cNvPr id="21" name="ZoneTexte 20">
            <a:extLst>
              <a:ext uri="{FF2B5EF4-FFF2-40B4-BE49-F238E27FC236}">
                <a16:creationId xmlns="" xmlns:a16="http://schemas.microsoft.com/office/drawing/2014/main" id="{DCBC9740-B44C-4A99-AEF5-5F0F63B9F2CD}"/>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7"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rPr>
              <a:t>Έλεγξε τις γνώσεις σ</a:t>
            </a:r>
            <a:r>
              <a:rPr lang="fr-FR" sz="1400">
                <a:solidFill>
                  <a:schemeClr val="accent1"/>
                </a:solidFill>
                <a:latin typeface="+mn-lt"/>
                <a:hlinkClick r:id="rId8"/>
              </a:rPr>
              <a:t>o</a:t>
            </a:r>
            <a:r>
              <a:rPr lang="el-GR" sz="1400">
                <a:solidFill>
                  <a:schemeClr val="accent1"/>
                </a:solidFill>
                <a:latin typeface="+mn-lt"/>
                <a:hlinkClick r:id="rId8"/>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2" name="Bouton d’action : vide 21">
            <a:hlinkClick r:id="rId10" highlightClick="1"/>
            <a:extLst>
              <a:ext uri="{FF2B5EF4-FFF2-40B4-BE49-F238E27FC236}">
                <a16:creationId xmlns="" xmlns:a16="http://schemas.microsoft.com/office/drawing/2014/main" id="{30596D7D-91B0-4AE7-8FE6-3EE3F9EAFBBF}"/>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ZoneTexte 13"/>
          <p:cNvSpPr txBox="1">
            <a:spLocks noChangeArrowheads="1"/>
          </p:cNvSpPr>
          <p:nvPr/>
        </p:nvSpPr>
        <p:spPr bwMode="auto">
          <a:xfrm>
            <a:off x="3322638" y="531813"/>
            <a:ext cx="6751637" cy="5757862"/>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a:spcBef>
                <a:spcPts val="1000"/>
              </a:spcBef>
              <a:buClr>
                <a:schemeClr val="accent1"/>
              </a:buClr>
              <a:buFont typeface="Wingdings" panose="05000000000000000000" pitchFamily="2" charset="2"/>
              <a:buChar char="ü"/>
              <a:defRPr/>
            </a:pPr>
            <a:endParaRPr lang="en-US" altLang="fr-FR" sz="1400" dirty="0">
              <a:solidFill>
                <a:srgbClr val="DD4758"/>
              </a:solidFill>
            </a:endParaRPr>
          </a:p>
          <a:p>
            <a:pPr lvl="1">
              <a:spcBef>
                <a:spcPts val="1000"/>
              </a:spcBef>
              <a:buClr>
                <a:schemeClr val="accent1"/>
              </a:buClr>
              <a:buFont typeface="Wingdings" panose="05000000000000000000" pitchFamily="2" charset="2"/>
              <a:buChar char="ü"/>
              <a:defRPr/>
            </a:pPr>
            <a:endParaRPr lang="en-US" altLang="fr-FR" sz="1400" dirty="0">
              <a:solidFill>
                <a:srgbClr val="DD4758"/>
              </a:solidFill>
            </a:endParaRPr>
          </a:p>
          <a:p>
            <a:pPr lvl="1">
              <a:spcBef>
                <a:spcPts val="1000"/>
              </a:spcBef>
              <a:buClr>
                <a:schemeClr val="accent1"/>
              </a:buClr>
              <a:buFont typeface="Wingdings" panose="05000000000000000000" pitchFamily="2" charset="2"/>
              <a:buChar char="ü"/>
              <a:defRPr/>
            </a:pPr>
            <a:r>
              <a:rPr lang="el-GR" altLang="fr-FR" sz="1400" dirty="0">
                <a:solidFill>
                  <a:srgbClr val="B92233"/>
                </a:solidFill>
              </a:rPr>
              <a:t>Το ελαφρύ μαγείρεμα των αυγών</a:t>
            </a:r>
            <a:r>
              <a:rPr lang="el-GR" altLang="fr-FR" sz="1400" dirty="0">
                <a:solidFill>
                  <a:schemeClr val="bg1"/>
                </a:solidFill>
              </a:rPr>
              <a:t> </a:t>
            </a:r>
            <a:r>
              <a:rPr lang="el-GR" altLang="fr-FR" sz="1400" dirty="0">
                <a:solidFill>
                  <a:srgbClr val="00707C"/>
                </a:solidFill>
              </a:rPr>
              <a:t>(μελάτος κρόκος) δεν καταστρέφει την </a:t>
            </a:r>
            <a:r>
              <a:rPr lang="el-GR" altLang="fr-FR" sz="1400" i="1" dirty="0" err="1">
                <a:solidFill>
                  <a:srgbClr val="B92233"/>
                </a:solidFill>
              </a:rPr>
              <a:t>Salmonella</a:t>
            </a:r>
            <a:r>
              <a:rPr lang="el-GR" altLang="fr-FR" sz="1400" i="1" dirty="0">
                <a:solidFill>
                  <a:srgbClr val="B92233"/>
                </a:solidFill>
              </a:rPr>
              <a:t> </a:t>
            </a:r>
            <a:r>
              <a:rPr lang="el-GR" altLang="fr-FR" sz="1400" i="1" dirty="0" err="1">
                <a:solidFill>
                  <a:srgbClr val="B92233"/>
                </a:solidFill>
              </a:rPr>
              <a:t>enterica</a:t>
            </a:r>
            <a:r>
              <a:rPr lang="en-GB" altLang="fr-FR" sz="1400" dirty="0">
                <a:solidFill>
                  <a:srgbClr val="B92233"/>
                </a:solidFill>
              </a:rPr>
              <a:t>.</a:t>
            </a:r>
          </a:p>
          <a:p>
            <a:pPr lvl="1">
              <a:spcBef>
                <a:spcPts val="1000"/>
              </a:spcBef>
              <a:buClr>
                <a:schemeClr val="accent1"/>
              </a:buClr>
              <a:buFont typeface="Wingdings" panose="05000000000000000000" pitchFamily="2" charset="2"/>
              <a:buChar char="ü"/>
              <a:defRPr/>
            </a:pPr>
            <a:endParaRPr lang="fr-FR" altLang="fr-FR" sz="1400" dirty="0">
              <a:solidFill>
                <a:srgbClr val="00707C"/>
              </a:solidFill>
            </a:endParaRPr>
          </a:p>
          <a:p>
            <a:pPr lvl="1">
              <a:spcBef>
                <a:spcPts val="1000"/>
              </a:spcBef>
              <a:buClr>
                <a:schemeClr val="accent1"/>
              </a:buClr>
              <a:buFont typeface="Wingdings" panose="05000000000000000000" pitchFamily="2" charset="2"/>
              <a:buChar char="ü"/>
              <a:defRPr/>
            </a:pPr>
            <a:r>
              <a:rPr lang="el-GR" altLang="fr-FR" sz="1400" dirty="0">
                <a:solidFill>
                  <a:srgbClr val="00707C"/>
                </a:solidFill>
              </a:rPr>
              <a:t>Προτίμησε </a:t>
            </a:r>
            <a:r>
              <a:rPr lang="el-GR" altLang="fr-FR" sz="1400" dirty="0">
                <a:solidFill>
                  <a:srgbClr val="B92233"/>
                </a:solidFill>
              </a:rPr>
              <a:t>παστεριωμένα αυγά </a:t>
            </a:r>
            <a:r>
              <a:rPr lang="el-GR" altLang="fr-FR" sz="1400" dirty="0">
                <a:solidFill>
                  <a:srgbClr val="00707C"/>
                </a:solidFill>
              </a:rPr>
              <a:t>(αν είναι διαθέσιμα) για να ετοιμάσεις συνταγές με  ωμά αυγά (</a:t>
            </a:r>
            <a:r>
              <a:rPr lang="el-GR" altLang="fr-FR" sz="1400" dirty="0" err="1">
                <a:solidFill>
                  <a:srgbClr val="00707C"/>
                </a:solidFill>
              </a:rPr>
              <a:t>μους</a:t>
            </a:r>
            <a:r>
              <a:rPr lang="el-GR" altLang="fr-FR" sz="1400" dirty="0">
                <a:solidFill>
                  <a:srgbClr val="00707C"/>
                </a:solidFill>
              </a:rPr>
              <a:t>, μαγιονέζα, κ.α.) </a:t>
            </a:r>
            <a:r>
              <a:rPr lang="el-GR" altLang="fr-FR" sz="1400" dirty="0">
                <a:solidFill>
                  <a:srgbClr val="B92233"/>
                </a:solidFill>
              </a:rPr>
              <a:t>ή ελαφρά μαγειρεμένα αυγά </a:t>
            </a:r>
            <a:r>
              <a:rPr lang="el-GR" altLang="fr-FR" sz="1400" dirty="0">
                <a:solidFill>
                  <a:srgbClr val="00707C"/>
                </a:solidFill>
              </a:rPr>
              <a:t>(</a:t>
            </a:r>
            <a:r>
              <a:rPr lang="el-GR" altLang="fr-FR" sz="1400" dirty="0" err="1">
                <a:solidFill>
                  <a:srgbClr val="00707C"/>
                </a:solidFill>
              </a:rPr>
              <a:t>στραπατσάδα</a:t>
            </a:r>
            <a:r>
              <a:rPr lang="el-GR" altLang="fr-FR" sz="1400" dirty="0">
                <a:solidFill>
                  <a:srgbClr val="00707C"/>
                </a:solidFill>
              </a:rPr>
              <a:t>, αυγά μάτια, υγρή ομελέτα, </a:t>
            </a:r>
            <a:r>
              <a:rPr lang="el-GR" altLang="fr-FR" sz="1400" dirty="0" err="1">
                <a:solidFill>
                  <a:srgbClr val="00707C"/>
                </a:solidFill>
              </a:rPr>
              <a:t>κλ.π</a:t>
            </a:r>
            <a:r>
              <a:rPr lang="el-GR" altLang="fr-FR" sz="1400" dirty="0">
                <a:solidFill>
                  <a:srgbClr val="00707C"/>
                </a:solidFill>
              </a:rPr>
              <a:t>.)</a:t>
            </a:r>
            <a:r>
              <a:rPr lang="en-GB" altLang="fr-FR" sz="1400" dirty="0">
                <a:solidFill>
                  <a:srgbClr val="00707C"/>
                </a:solidFill>
              </a:rPr>
              <a:t>.</a:t>
            </a:r>
          </a:p>
          <a:p>
            <a:pPr lvl="1">
              <a:spcBef>
                <a:spcPts val="1000"/>
              </a:spcBef>
              <a:buClr>
                <a:schemeClr val="accent1"/>
              </a:buClr>
              <a:buFont typeface="Wingdings" panose="05000000000000000000" pitchFamily="2" charset="2"/>
              <a:buChar char="ü"/>
              <a:defRPr/>
            </a:pPr>
            <a:endParaRPr lang="fr-FR" altLang="fr-FR" sz="1400" dirty="0">
              <a:solidFill>
                <a:srgbClr val="00707C"/>
              </a:solidFill>
            </a:endParaRPr>
          </a:p>
          <a:p>
            <a:pPr lvl="1">
              <a:spcBef>
                <a:spcPts val="1000"/>
              </a:spcBef>
              <a:buClr>
                <a:schemeClr val="accent1"/>
              </a:buClr>
              <a:buFont typeface="Wingdings" panose="05000000000000000000" pitchFamily="2" charset="2"/>
              <a:buChar char="ü"/>
              <a:defRPr/>
            </a:pPr>
            <a:r>
              <a:rPr lang="el-GR" altLang="fr-FR" sz="1400" dirty="0">
                <a:solidFill>
                  <a:srgbClr val="00707C"/>
                </a:solidFill>
              </a:rPr>
              <a:t>Εάν χρησιμοποιούμε  φρέσκα αυγά, ο κρόκος  πρέπει να βρίσκεται για 15 λεπτά σε 60 ºC  και ταυτόχρονα να αναδεύουμε το νερό, ώστε να καταστραφεί η </a:t>
            </a:r>
            <a:r>
              <a:rPr lang="el-GR" altLang="fr-FR" sz="1400" i="1" dirty="0" err="1">
                <a:solidFill>
                  <a:srgbClr val="00707C"/>
                </a:solidFill>
              </a:rPr>
              <a:t>Salmonella</a:t>
            </a:r>
            <a:r>
              <a:rPr lang="el-GR" altLang="fr-FR" sz="1400" i="1" dirty="0">
                <a:solidFill>
                  <a:srgbClr val="00707C"/>
                </a:solidFill>
              </a:rPr>
              <a:t> </a:t>
            </a:r>
            <a:r>
              <a:rPr lang="el-GR" altLang="fr-FR" sz="1400" i="1" dirty="0" err="1">
                <a:solidFill>
                  <a:srgbClr val="00707C"/>
                </a:solidFill>
              </a:rPr>
              <a:t>enterica</a:t>
            </a:r>
            <a:r>
              <a:rPr lang="el-GR" altLang="fr-FR" sz="1400" dirty="0">
                <a:solidFill>
                  <a:srgbClr val="00707C"/>
                </a:solidFill>
              </a:rPr>
              <a:t>, ενώ ο κρόκος θα διατηρηθεί ρευστός.</a:t>
            </a:r>
            <a:endParaRPr lang="en-GB" altLang="fr-FR" sz="1400" dirty="0">
              <a:solidFill>
                <a:srgbClr val="00707C"/>
              </a:solidFill>
            </a:endParaRPr>
          </a:p>
          <a:p>
            <a:pPr marL="228600" lvl="1" indent="0">
              <a:spcBef>
                <a:spcPts val="600"/>
              </a:spcBef>
              <a:buClr>
                <a:schemeClr val="accent1"/>
              </a:buClr>
              <a:defRPr/>
            </a:pPr>
            <a:r>
              <a:rPr lang="en-GB" altLang="fr-FR" sz="1400" dirty="0">
                <a:solidFill>
                  <a:srgbClr val="00707C"/>
                </a:solidFill>
              </a:rPr>
              <a:t>	  </a:t>
            </a:r>
            <a:r>
              <a:rPr lang="el-GR" altLang="fr-FR" sz="1400" dirty="0">
                <a:solidFill>
                  <a:srgbClr val="00707C"/>
                </a:solidFill>
              </a:rPr>
              <a:t>Άλλες τεχνικές μπορούν να βρεθούν σε</a:t>
            </a:r>
            <a:r>
              <a:rPr lang="en-GB" altLang="fr-FR" sz="1400" dirty="0">
                <a:solidFill>
                  <a:srgbClr val="00707C"/>
                </a:solidFill>
              </a:rPr>
              <a:t> :		</a:t>
            </a:r>
          </a:p>
          <a:p>
            <a:pPr marL="228600" lvl="1" indent="0">
              <a:spcBef>
                <a:spcPts val="600"/>
              </a:spcBef>
              <a:buClr>
                <a:schemeClr val="accent1"/>
              </a:buClr>
              <a:defRPr/>
            </a:pPr>
            <a:r>
              <a:rPr lang="en-GB" altLang="fr-FR" sz="1400" dirty="0">
                <a:solidFill>
                  <a:srgbClr val="00707C"/>
                </a:solidFill>
              </a:rPr>
              <a:t>						</a:t>
            </a:r>
            <a:r>
              <a:rPr lang="el-GR" altLang="fr-FR" sz="1400" dirty="0">
                <a:solidFill>
                  <a:srgbClr val="00707C"/>
                </a:solidFill>
                <a:hlinkClick r:id="rId2" tooltip="click here to open the link"/>
              </a:rPr>
              <a:t>Πως παστεριώνονται τα αυγά</a:t>
            </a:r>
            <a:endParaRPr lang="en-US" altLang="fr-FR" sz="1400" dirty="0">
              <a:solidFill>
                <a:srgbClr val="00707C"/>
              </a:solidFill>
            </a:endParaRPr>
          </a:p>
          <a:p>
            <a:pPr marL="0" indent="0">
              <a:buClr>
                <a:srgbClr val="00707C"/>
              </a:buClr>
              <a:defRPr/>
            </a:pPr>
            <a:r>
              <a:rPr lang="en-US" altLang="fr-FR" sz="1400" dirty="0">
                <a:solidFill>
                  <a:srgbClr val="00707C"/>
                </a:solidFill>
              </a:rPr>
              <a:t>																	</a:t>
            </a:r>
          </a:p>
          <a:p>
            <a:pPr marL="0" indent="0">
              <a:buClr>
                <a:srgbClr val="00707C"/>
              </a:buClr>
              <a:defRPr/>
            </a:pPr>
            <a:endParaRPr lang="en-GB" altLang="fr-FR" sz="1400" dirty="0">
              <a:solidFill>
                <a:prstClr val="black"/>
              </a:solidFill>
            </a:endParaRPr>
          </a:p>
          <a:p>
            <a:pPr lvl="1">
              <a:spcBef>
                <a:spcPts val="300"/>
              </a:spcBef>
              <a:buClr>
                <a:schemeClr val="accent1"/>
              </a:buClr>
              <a:buFont typeface="Wingdings" panose="05000000000000000000" pitchFamily="2" charset="2"/>
              <a:buChar char="ü"/>
              <a:defRPr/>
            </a:pPr>
            <a:r>
              <a:rPr lang="el-GR" altLang="fr-FR" sz="1400" dirty="0">
                <a:solidFill>
                  <a:srgbClr val="00707C"/>
                </a:solidFill>
              </a:rPr>
              <a:t>Οι </a:t>
            </a:r>
            <a:r>
              <a:rPr lang="el-GR" altLang="fr-FR" sz="1400" dirty="0">
                <a:solidFill>
                  <a:srgbClr val="B92233"/>
                </a:solidFill>
              </a:rPr>
              <a:t>κότες της αυλής </a:t>
            </a:r>
            <a:r>
              <a:rPr lang="el-GR" altLang="fr-FR" sz="1400" dirty="0">
                <a:solidFill>
                  <a:srgbClr val="00707C"/>
                </a:solidFill>
              </a:rPr>
              <a:t>δεν ελέγχονται για </a:t>
            </a:r>
            <a:r>
              <a:rPr lang="el-GR" altLang="fr-FR" sz="1400" i="1" dirty="0" err="1">
                <a:solidFill>
                  <a:srgbClr val="00707C"/>
                </a:solidFill>
              </a:rPr>
              <a:t>Salmonella</a:t>
            </a:r>
            <a:r>
              <a:rPr lang="el-GR" altLang="fr-FR" sz="1400" i="1" dirty="0">
                <a:solidFill>
                  <a:srgbClr val="00707C"/>
                </a:solidFill>
              </a:rPr>
              <a:t> </a:t>
            </a:r>
            <a:r>
              <a:rPr lang="el-GR" altLang="fr-FR" sz="1400" i="1" dirty="0" err="1">
                <a:solidFill>
                  <a:srgbClr val="00707C"/>
                </a:solidFill>
              </a:rPr>
              <a:t>enterica</a:t>
            </a:r>
            <a:r>
              <a:rPr lang="el-GR" altLang="fr-FR" sz="1400" i="1" dirty="0">
                <a:solidFill>
                  <a:srgbClr val="00707C"/>
                </a:solidFill>
              </a:rPr>
              <a:t> </a:t>
            </a:r>
            <a:r>
              <a:rPr lang="el-GR" altLang="fr-FR" sz="1400" dirty="0">
                <a:solidFill>
                  <a:srgbClr val="00707C"/>
                </a:solidFill>
              </a:rPr>
              <a:t>όπως οι κότες των ορνιθοτροφείων εμπορικής παραγωγής και τα αυγά τους </a:t>
            </a:r>
            <a:r>
              <a:rPr lang="el-GR" altLang="fr-FR" sz="1400" dirty="0">
                <a:solidFill>
                  <a:srgbClr val="B92233"/>
                </a:solidFill>
              </a:rPr>
              <a:t>έχουν μεγαλύτερο κίνδυνο</a:t>
            </a:r>
            <a:r>
              <a:rPr lang="el-GR" altLang="fr-FR" sz="1400" dirty="0">
                <a:solidFill>
                  <a:srgbClr val="00707C"/>
                </a:solidFill>
              </a:rPr>
              <a:t>  να μολυνθούν από </a:t>
            </a:r>
            <a:r>
              <a:rPr lang="el-GR" altLang="fr-FR" sz="1400" i="1" dirty="0" err="1">
                <a:solidFill>
                  <a:srgbClr val="00707C"/>
                </a:solidFill>
              </a:rPr>
              <a:t>Salmonella</a:t>
            </a:r>
            <a:r>
              <a:rPr lang="el-GR" altLang="fr-FR" sz="1400" i="1" dirty="0">
                <a:solidFill>
                  <a:srgbClr val="00707C"/>
                </a:solidFill>
              </a:rPr>
              <a:t> </a:t>
            </a:r>
            <a:r>
              <a:rPr lang="el-GR" altLang="fr-FR" sz="1400" i="1" dirty="0" err="1">
                <a:solidFill>
                  <a:srgbClr val="00707C"/>
                </a:solidFill>
              </a:rPr>
              <a:t>enterica</a:t>
            </a:r>
            <a:r>
              <a:rPr lang="en-US" altLang="fr-FR" sz="1400" i="1" dirty="0">
                <a:solidFill>
                  <a:srgbClr val="00707C"/>
                </a:solidFill>
              </a:rPr>
              <a:t>. </a:t>
            </a:r>
          </a:p>
          <a:p>
            <a:pPr lvl="3">
              <a:spcBef>
                <a:spcPts val="300"/>
              </a:spcBef>
              <a:buFont typeface="Wingdings" panose="05000000000000000000" pitchFamily="2" charset="2"/>
              <a:buChar char="ü"/>
              <a:defRPr/>
            </a:pPr>
            <a:endParaRPr lang="en-US" altLang="fr-FR" sz="1400" dirty="0">
              <a:solidFill>
                <a:srgbClr val="00707C"/>
              </a:solidFill>
            </a:endParaRPr>
          </a:p>
          <a:p>
            <a:pPr lvl="3" eaLnBrk="1" hangingPunct="1">
              <a:spcBef>
                <a:spcPts val="300"/>
              </a:spcBef>
              <a:buFont typeface="Wingdings" panose="05000000000000000000" pitchFamily="2" charset="2"/>
              <a:buChar char="ü"/>
              <a:defRPr/>
            </a:pPr>
            <a:endParaRPr lang="fr-FR" altLang="fr-FR" sz="1400" dirty="0">
              <a:solidFill>
                <a:srgbClr val="00707C"/>
              </a:solidFill>
            </a:endParaRPr>
          </a:p>
        </p:txBody>
      </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39941" name="Image 18" descr="Καρτέλλα αυγών"/>
          <p:cNvPicPr>
            <a:picLocks noChangeAspect="1" noChangeArrowheads="1"/>
          </p:cNvPicPr>
          <p:nvPr/>
        </p:nvPicPr>
        <p:blipFill>
          <a:blip r:embed="rId3" cstate="print"/>
          <a:srcRect/>
          <a:stretch>
            <a:fillRect/>
          </a:stretch>
        </p:blipFill>
        <p:spPr bwMode="auto">
          <a:xfrm>
            <a:off x="10301288" y="210608"/>
            <a:ext cx="1479550" cy="1204913"/>
          </a:xfrm>
          <a:prstGeom prst="rect">
            <a:avLst/>
          </a:prstGeom>
          <a:noFill/>
          <a:ln w="9525">
            <a:noFill/>
            <a:miter lim="800000"/>
            <a:headEnd/>
            <a:tailEnd/>
          </a:ln>
        </p:spPr>
      </p:pic>
      <p:pic>
        <p:nvPicPr>
          <p:cNvPr id="39942" name="Image 2" descr="Αυγά μελάτα και απαγορευτικό σήμα στο κέντρο"/>
          <p:cNvPicPr>
            <a:picLocks noChangeAspect="1" noChangeArrowheads="1"/>
          </p:cNvPicPr>
          <p:nvPr/>
        </p:nvPicPr>
        <p:blipFill>
          <a:blip r:embed="rId4" cstate="print"/>
          <a:srcRect/>
          <a:stretch>
            <a:fillRect/>
          </a:stretch>
        </p:blipFill>
        <p:spPr bwMode="auto">
          <a:xfrm>
            <a:off x="9901238" y="3260725"/>
            <a:ext cx="2232025" cy="1087438"/>
          </a:xfrm>
          <a:prstGeom prst="rect">
            <a:avLst/>
          </a:prstGeom>
          <a:noFill/>
          <a:ln w="9525">
            <a:noFill/>
            <a:miter lim="800000"/>
            <a:headEnd/>
            <a:tailEnd/>
          </a:ln>
        </p:spPr>
      </p:pic>
      <p:pic>
        <p:nvPicPr>
          <p:cNvPr id="39943" name="Image 4"/>
          <p:cNvPicPr>
            <a:picLocks noChangeAspect="1" noChangeArrowheads="1"/>
          </p:cNvPicPr>
          <p:nvPr/>
        </p:nvPicPr>
        <p:blipFill>
          <a:blip r:embed="rId5" cstate="print"/>
          <a:srcRect/>
          <a:stretch>
            <a:fillRect/>
          </a:stretch>
        </p:blipFill>
        <p:spPr bwMode="auto">
          <a:xfrm>
            <a:off x="3943350" y="4264025"/>
            <a:ext cx="957263" cy="247650"/>
          </a:xfrm>
          <a:prstGeom prst="rect">
            <a:avLst/>
          </a:prstGeom>
          <a:noFill/>
          <a:ln w="9525">
            <a:noFill/>
            <a:miter lim="800000"/>
            <a:headEnd/>
            <a:tailEnd/>
          </a:ln>
        </p:spPr>
      </p:pic>
      <p:grpSp>
        <p:nvGrpSpPr>
          <p:cNvPr id="39944" name="Groupe 27"/>
          <p:cNvGrpSpPr>
            <a:grpSpLocks/>
          </p:cNvGrpSpPr>
          <p:nvPr/>
        </p:nvGrpSpPr>
        <p:grpSpPr bwMode="auto">
          <a:xfrm>
            <a:off x="-41275" y="6016625"/>
            <a:ext cx="12276138" cy="887413"/>
            <a:chOff x="-41275" y="6016625"/>
            <a:chExt cx="12276138" cy="887413"/>
          </a:xfrm>
        </p:grpSpPr>
        <p:grpSp>
          <p:nvGrpSpPr>
            <p:cNvPr id="39951" name="Groupe 17"/>
            <p:cNvGrpSpPr>
              <a:grpSpLocks/>
            </p:cNvGrpSpPr>
            <p:nvPr/>
          </p:nvGrpSpPr>
          <p:grpSpPr bwMode="auto">
            <a:xfrm>
              <a:off x="-41275" y="6016625"/>
              <a:ext cx="12276138" cy="887413"/>
              <a:chOff x="-41565" y="6016088"/>
              <a:chExt cx="12276859" cy="888671"/>
            </a:xfrm>
          </p:grpSpPr>
          <p:sp>
            <p:nvSpPr>
              <p:cNvPr id="39953"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39954"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40" name="Rectangle 39"/>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9956" name="Image 25"/>
              <p:cNvPicPr>
                <a:picLocks noChangeAspect="1" noChangeArrowheads="1"/>
              </p:cNvPicPr>
              <p:nvPr/>
            </p:nvPicPr>
            <p:blipFill>
              <a:blip r:embed="rId6" cstate="print"/>
              <a:srcRect/>
              <a:stretch>
                <a:fillRect/>
              </a:stretch>
            </p:blipFill>
            <p:spPr bwMode="auto">
              <a:xfrm>
                <a:off x="45516" y="6063782"/>
                <a:ext cx="1890517" cy="413583"/>
              </a:xfrm>
              <a:prstGeom prst="rect">
                <a:avLst/>
              </a:prstGeom>
              <a:noFill/>
              <a:ln w="9525">
                <a:noFill/>
                <a:miter lim="800000"/>
                <a:headEnd/>
                <a:tailEnd/>
              </a:ln>
            </p:spPr>
          </p:pic>
        </p:grpSp>
        <p:sp>
          <p:nvSpPr>
            <p:cNvPr id="36" name="Bouton d’action : vide 22">
              <a:hlinkClick r:id="" action="ppaction://hlinkshowjump?jump=previous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grpSp>
      <p:pic>
        <p:nvPicPr>
          <p:cNvPr id="39945" name="Image 1" descr="Λογότυπο SafeConsume και τίτλος &quot;Μετάδοση Λοιμώξεων&quot;"/>
          <p:cNvPicPr>
            <a:picLocks noChangeAspect="1" noChangeArrowheads="1"/>
          </p:cNvPicPr>
          <p:nvPr/>
        </p:nvPicPr>
        <p:blipFill>
          <a:blip r:embed="rId7"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8" action="ppaction://hlinksldjump" highlightClick="1"/>
          </p:cNvPr>
          <p:cNvSpPr/>
          <p:nvPr/>
        </p:nvSpPr>
        <p:spPr bwMode="auto">
          <a:xfrm>
            <a:off x="55895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sp>
        <p:nvSpPr>
          <p:cNvPr id="39947" name="ZoneTexte 22"/>
          <p:cNvSpPr txBox="1">
            <a:spLocks noChangeArrowheads="1"/>
          </p:cNvSpPr>
          <p:nvPr/>
        </p:nvSpPr>
        <p:spPr bwMode="auto">
          <a:xfrm>
            <a:off x="5919788" y="6145213"/>
            <a:ext cx="2000250"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39948" name="ZoneTexte 22"/>
          <p:cNvSpPr txBox="1">
            <a:spLocks noChangeArrowheads="1"/>
          </p:cNvSpPr>
          <p:nvPr/>
        </p:nvSpPr>
        <p:spPr bwMode="auto">
          <a:xfrm>
            <a:off x="9802813" y="61325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Προηγούμενο</a:t>
            </a:r>
            <a:endParaRPr lang="fr-FR" altLang="fr-FR" sz="1200">
              <a:solidFill>
                <a:schemeClr val="bg1"/>
              </a:solidFill>
            </a:endParaRPr>
          </a:p>
        </p:txBody>
      </p:sp>
      <p:sp>
        <p:nvSpPr>
          <p:cNvPr id="39949" name="ZoneTexte 34"/>
          <p:cNvSpPr txBox="1">
            <a:spLocks noChangeArrowheads="1"/>
          </p:cNvSpPr>
          <p:nvPr/>
        </p:nvSpPr>
        <p:spPr bwMode="auto">
          <a:xfrm>
            <a:off x="3092341" y="221975"/>
            <a:ext cx="7613650" cy="784226"/>
          </a:xfrm>
          <a:prstGeom prst="rect">
            <a:avLst/>
          </a:prstGeom>
          <a:noFill/>
          <a:ln w="9525">
            <a:noFill/>
            <a:miter lim="800000"/>
            <a:headEnd/>
            <a:tailEnd/>
          </a:ln>
        </p:spPr>
        <p:txBody>
          <a:bodyPr>
            <a:spAutoFit/>
          </a:bodyPr>
          <a:lstStyle/>
          <a:p>
            <a:pPr algn="ctr" eaLnBrk="1" hangingPunct="1"/>
            <a:r>
              <a:rPr lang="el-GR" altLang="fr-FR" sz="4500" b="1" dirty="0">
                <a:solidFill>
                  <a:srgbClr val="00707C"/>
                </a:solidFill>
                <a:latin typeface="Georgia" pitchFamily="18" charset="0"/>
              </a:rPr>
              <a:t>Χειρισμός των αυγών</a:t>
            </a:r>
            <a:endParaRPr lang="fr-FR" altLang="fr-FR" sz="4500" b="1" dirty="0">
              <a:solidFill>
                <a:srgbClr val="00707C"/>
              </a:solidFill>
              <a:latin typeface="Georgia" pitchFamily="18" charset="0"/>
            </a:endParaRPr>
          </a:p>
        </p:txBody>
      </p:sp>
      <p:sp>
        <p:nvSpPr>
          <p:cNvPr id="21" name="ZoneTexte 20">
            <a:extLst>
              <a:ext uri="{FF2B5EF4-FFF2-40B4-BE49-F238E27FC236}">
                <a16:creationId xmlns="" xmlns:a16="http://schemas.microsoft.com/office/drawing/2014/main" id="{9F9929E9-CB74-4293-AE46-BC6C32F1D863}"/>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rPr>
              <a:t>Έλεγξε τις γνώσεις σ</a:t>
            </a:r>
            <a:r>
              <a:rPr lang="fr-FR" sz="1400">
                <a:solidFill>
                  <a:schemeClr val="accent1"/>
                </a:solidFill>
                <a:latin typeface="+mn-lt"/>
                <a:hlinkClick r:id="rId10"/>
              </a:rPr>
              <a:t>o</a:t>
            </a:r>
            <a:r>
              <a:rPr lang="el-GR" sz="1400">
                <a:solidFill>
                  <a:schemeClr val="accent1"/>
                </a:solidFill>
                <a:latin typeface="+mn-lt"/>
                <a:hlinkClick r:id="rId10"/>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2" name="Bouton d’action : vide 21">
            <a:hlinkClick r:id="rId12" highlightClick="1"/>
            <a:extLst>
              <a:ext uri="{FF2B5EF4-FFF2-40B4-BE49-F238E27FC236}">
                <a16:creationId xmlns="" xmlns:a16="http://schemas.microsoft.com/office/drawing/2014/main" id="{DD46E45C-15E2-4EBA-874B-9905BF52ACC7}"/>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sp>
        <p:nvSpPr>
          <p:cNvPr id="40964" name="ZoneTexte 28"/>
          <p:cNvSpPr txBox="1">
            <a:spLocks noChangeArrowheads="1"/>
          </p:cNvSpPr>
          <p:nvPr/>
        </p:nvSpPr>
        <p:spPr bwMode="auto">
          <a:xfrm>
            <a:off x="3076575" y="268944"/>
            <a:ext cx="9115425" cy="784226"/>
          </a:xfrm>
          <a:prstGeom prst="rect">
            <a:avLst/>
          </a:prstGeom>
          <a:noFill/>
          <a:ln w="9525">
            <a:noFill/>
            <a:miter lim="800000"/>
            <a:headEnd/>
            <a:tailEnd/>
          </a:ln>
        </p:spPr>
        <p:txBody>
          <a:bodyPr>
            <a:spAutoFit/>
          </a:bodyPr>
          <a:lstStyle/>
          <a:p>
            <a:pPr algn="ctr" eaLnBrk="1" hangingPunct="1"/>
            <a:r>
              <a:rPr lang="en-US" altLang="fr-FR" sz="4500" b="1" dirty="0">
                <a:solidFill>
                  <a:srgbClr val="00707C"/>
                </a:solidFill>
                <a:latin typeface="Georgia" pitchFamily="18" charset="0"/>
              </a:rPr>
              <a:t>K</a:t>
            </a:r>
            <a:r>
              <a:rPr lang="el-GR" altLang="fr-FR" sz="4500" b="1" dirty="0" err="1">
                <a:solidFill>
                  <a:srgbClr val="00707C"/>
                </a:solidFill>
                <a:latin typeface="Georgia" pitchFamily="18" charset="0"/>
              </a:rPr>
              <a:t>ινητά</a:t>
            </a:r>
            <a:r>
              <a:rPr lang="el-GR" altLang="fr-FR" sz="4500" b="1" dirty="0">
                <a:solidFill>
                  <a:srgbClr val="00707C"/>
                </a:solidFill>
                <a:latin typeface="Georgia" pitchFamily="18" charset="0"/>
              </a:rPr>
              <a:t> τηλέφωνα </a:t>
            </a:r>
            <a:endParaRPr lang="fr-FR" altLang="fr-FR" sz="4500" b="1" dirty="0">
              <a:solidFill>
                <a:srgbClr val="00707C"/>
              </a:solidFill>
              <a:latin typeface="Georgia" pitchFamily="18" charset="0"/>
            </a:endParaRPr>
          </a:p>
        </p:txBody>
      </p:sp>
      <p:grpSp>
        <p:nvGrpSpPr>
          <p:cNvPr id="40965" name="Groupe 17"/>
          <p:cNvGrpSpPr>
            <a:grpSpLocks/>
          </p:cNvGrpSpPr>
          <p:nvPr/>
        </p:nvGrpSpPr>
        <p:grpSpPr bwMode="auto">
          <a:xfrm>
            <a:off x="-41275" y="6016625"/>
            <a:ext cx="12276138" cy="887413"/>
            <a:chOff x="-41565" y="6016088"/>
            <a:chExt cx="12276859" cy="888671"/>
          </a:xfrm>
        </p:grpSpPr>
        <p:sp>
          <p:nvSpPr>
            <p:cNvPr id="4097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4097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33" name="Rectangle 32"/>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4" name="Bouton d’action : vide 33">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X</a:t>
              </a:r>
            </a:p>
          </p:txBody>
        </p:sp>
        <p:pic>
          <p:nvPicPr>
            <p:cNvPr id="40976"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6" name="Rectangle 5"/>
          <p:cNvSpPr/>
          <p:nvPr/>
        </p:nvSpPr>
        <p:spPr>
          <a:xfrm>
            <a:off x="3176588" y="1322388"/>
            <a:ext cx="8936037" cy="2462212"/>
          </a:xfrm>
          <a:prstGeom prst="rect">
            <a:avLst/>
          </a:prstGeom>
        </p:spPr>
        <p:txBody>
          <a:bodyPr>
            <a:spAutoFit/>
          </a:bodyPr>
          <a:lstStyle/>
          <a:p>
            <a:pPr marL="285750" indent="-285750">
              <a:buClr>
                <a:schemeClr val="accent1"/>
              </a:buClr>
              <a:buFont typeface="Wingdings" panose="05000000000000000000" pitchFamily="2" charset="2"/>
              <a:buChar char="ü"/>
              <a:defRPr/>
            </a:pPr>
            <a:r>
              <a:rPr lang="el-GR" sz="1400" dirty="0">
                <a:solidFill>
                  <a:schemeClr val="accent1"/>
                </a:solidFill>
              </a:rPr>
              <a:t>Έχει αναφερθεί  ότι τα </a:t>
            </a:r>
            <a:r>
              <a:rPr lang="el-GR" sz="1400" dirty="0">
                <a:solidFill>
                  <a:srgbClr val="B92233"/>
                </a:solidFill>
              </a:rPr>
              <a:t>κινητά τηλέφωνα  </a:t>
            </a:r>
            <a:r>
              <a:rPr lang="el-GR" sz="1400" dirty="0">
                <a:solidFill>
                  <a:schemeClr val="accent1"/>
                </a:solidFill>
              </a:rPr>
              <a:t>αποτελούν </a:t>
            </a:r>
            <a:r>
              <a:rPr lang="el-GR" sz="1400" dirty="0">
                <a:solidFill>
                  <a:srgbClr val="B92233"/>
                </a:solidFill>
              </a:rPr>
              <a:t>δεξαμενή μικροοργανισμών </a:t>
            </a:r>
            <a:r>
              <a:rPr lang="el-GR" sz="1400" dirty="0">
                <a:solidFill>
                  <a:schemeClr val="accent1"/>
                </a:solidFill>
              </a:rPr>
              <a:t>(1,2,3,4,5,6) και μπορούν να μεταδώσουν μολυσματικές ασθένειες με τη συχνή επαφή τους με τα χέρια</a:t>
            </a:r>
            <a:r>
              <a:rPr lang="en-US" sz="1400" dirty="0">
                <a:solidFill>
                  <a:schemeClr val="accent1"/>
                </a:solidFill>
              </a:rPr>
              <a:t>.</a:t>
            </a:r>
          </a:p>
          <a:p>
            <a:pPr marL="285750" indent="-285750">
              <a:buFont typeface="Wingdings" panose="05000000000000000000" pitchFamily="2" charset="2"/>
              <a:buChar char="ü"/>
              <a:defRPr/>
            </a:pPr>
            <a:endParaRPr lang="fr-FR" sz="1400" dirty="0">
              <a:solidFill>
                <a:schemeClr val="accent1"/>
              </a:solidFill>
            </a:endParaRPr>
          </a:p>
          <a:p>
            <a:pPr marL="285750" indent="-285750">
              <a:buFont typeface="Wingdings" panose="05000000000000000000" pitchFamily="2" charset="2"/>
              <a:buChar char="ü"/>
              <a:defRPr/>
            </a:pPr>
            <a:r>
              <a:rPr lang="el-GR" sz="1400" dirty="0">
                <a:solidFill>
                  <a:schemeClr val="accent1"/>
                </a:solidFill>
              </a:rPr>
              <a:t>Οι </a:t>
            </a:r>
            <a:r>
              <a:rPr lang="el-GR" sz="1400" dirty="0" err="1">
                <a:solidFill>
                  <a:schemeClr val="accent1"/>
                </a:solidFill>
              </a:rPr>
              <a:t>Ilusanya</a:t>
            </a:r>
            <a:r>
              <a:rPr lang="el-GR" sz="1400" dirty="0">
                <a:solidFill>
                  <a:schemeClr val="accent1"/>
                </a:solidFill>
              </a:rPr>
              <a:t> </a:t>
            </a:r>
            <a:r>
              <a:rPr lang="el-GR" sz="1400" dirty="0" err="1">
                <a:solidFill>
                  <a:schemeClr val="accent1"/>
                </a:solidFill>
              </a:rPr>
              <a:t>et</a:t>
            </a:r>
            <a:r>
              <a:rPr lang="el-GR" sz="1400" dirty="0">
                <a:solidFill>
                  <a:schemeClr val="accent1"/>
                </a:solidFill>
              </a:rPr>
              <a:t> </a:t>
            </a:r>
            <a:r>
              <a:rPr lang="el-GR" sz="1400" dirty="0" err="1">
                <a:solidFill>
                  <a:schemeClr val="accent1"/>
                </a:solidFill>
              </a:rPr>
              <a:t>al</a:t>
            </a:r>
            <a:r>
              <a:rPr lang="el-GR" sz="1400" dirty="0">
                <a:solidFill>
                  <a:schemeClr val="accent1"/>
                </a:solidFill>
              </a:rPr>
              <a:t>. (7) επιβεβαίωσαν ότι μέσω των χεριών,  </a:t>
            </a:r>
            <a:r>
              <a:rPr lang="el-GR" sz="1400" dirty="0">
                <a:solidFill>
                  <a:srgbClr val="B92233"/>
                </a:solidFill>
              </a:rPr>
              <a:t>ένα μολυσμένο κινητό τηλέφωνο μπορεί να μολύνει το φαγητό</a:t>
            </a:r>
            <a:r>
              <a:rPr lang="el-GR" sz="1400" dirty="0">
                <a:solidFill>
                  <a:schemeClr val="bg1"/>
                </a:solidFill>
              </a:rPr>
              <a:t> </a:t>
            </a:r>
            <a:r>
              <a:rPr lang="el-GR" sz="1400" dirty="0">
                <a:solidFill>
                  <a:schemeClr val="accent1"/>
                </a:solidFill>
              </a:rPr>
              <a:t>και να προκαλέσει λοίμωξη</a:t>
            </a:r>
            <a:r>
              <a:rPr lang="en-US" sz="1400" dirty="0">
                <a:solidFill>
                  <a:schemeClr val="accent1"/>
                </a:solidFill>
              </a:rPr>
              <a:t>.</a:t>
            </a:r>
          </a:p>
          <a:p>
            <a:pPr marL="285750" indent="-285750">
              <a:buFont typeface="Wingdings" panose="05000000000000000000" pitchFamily="2" charset="2"/>
              <a:buChar char="ü"/>
              <a:defRPr/>
            </a:pPr>
            <a:endParaRPr lang="en-US" sz="1400" dirty="0">
              <a:solidFill>
                <a:schemeClr val="accent1"/>
              </a:solidFill>
            </a:endParaRPr>
          </a:p>
          <a:p>
            <a:pPr marL="285750" indent="-285750">
              <a:buClr>
                <a:schemeClr val="accent1"/>
              </a:buClr>
              <a:buFont typeface="Wingdings" panose="05000000000000000000" pitchFamily="2" charset="2"/>
              <a:buChar char="ü"/>
              <a:defRPr/>
            </a:pPr>
            <a:r>
              <a:rPr lang="el-GR" sz="1400" dirty="0">
                <a:solidFill>
                  <a:srgbClr val="B92233"/>
                </a:solidFill>
              </a:rPr>
              <a:t>Πώς αυτό αποφεύγεται;</a:t>
            </a:r>
            <a:endParaRPr lang="en-US" sz="1400" dirty="0">
              <a:solidFill>
                <a:srgbClr val="B92233"/>
              </a:solidFill>
            </a:endParaRPr>
          </a:p>
          <a:p>
            <a:pPr marL="514350" lvl="1" indent="-285750">
              <a:buFont typeface="Wingdings" panose="05000000000000000000" pitchFamily="2" charset="2"/>
              <a:buChar char="§"/>
              <a:defRPr/>
            </a:pPr>
            <a:r>
              <a:rPr lang="el-GR" sz="1400" dirty="0">
                <a:solidFill>
                  <a:schemeClr val="accent1"/>
                </a:solidFill>
              </a:rPr>
              <a:t>Κατά το μαγείρεμα, θυμήσου  </a:t>
            </a:r>
            <a:r>
              <a:rPr lang="el-GR" sz="1400" dirty="0">
                <a:solidFill>
                  <a:srgbClr val="B92233"/>
                </a:solidFill>
              </a:rPr>
              <a:t>να πλένεις τα χέρια σου </a:t>
            </a:r>
            <a:r>
              <a:rPr lang="el-GR" sz="1400" dirty="0">
                <a:solidFill>
                  <a:schemeClr val="accent1"/>
                </a:solidFill>
              </a:rPr>
              <a:t>κάθε φορά που αγγίζεις  το κινητό τηλέφωνο (</a:t>
            </a:r>
            <a:r>
              <a:rPr lang="el-GR" sz="1400" dirty="0" err="1">
                <a:solidFill>
                  <a:schemeClr val="accent1"/>
                </a:solidFill>
              </a:rPr>
              <a:t>tablet</a:t>
            </a:r>
            <a:r>
              <a:rPr lang="el-GR" sz="1400" dirty="0">
                <a:solidFill>
                  <a:schemeClr val="accent1"/>
                </a:solidFill>
              </a:rPr>
              <a:t>, μια ηλεκτρονική συσκευή, κ.λπ.)</a:t>
            </a:r>
            <a:r>
              <a:rPr lang="en-US" sz="1400" dirty="0">
                <a:solidFill>
                  <a:schemeClr val="accent1"/>
                </a:solidFill>
              </a:rPr>
              <a:t>.</a:t>
            </a:r>
          </a:p>
          <a:p>
            <a:pPr marL="514350" lvl="1" indent="-285750">
              <a:buClr>
                <a:schemeClr val="accent1"/>
              </a:buClr>
              <a:buFont typeface="Wingdings" panose="05000000000000000000" pitchFamily="2" charset="2"/>
              <a:buChar char="§"/>
              <a:defRPr/>
            </a:pPr>
            <a:r>
              <a:rPr lang="el-GR" sz="1400" dirty="0">
                <a:solidFill>
                  <a:srgbClr val="B92233"/>
                </a:solidFill>
              </a:rPr>
              <a:t>Απολύμαινε το τηλέφωνο σου συχνά</a:t>
            </a:r>
            <a:r>
              <a:rPr lang="el-GR" sz="1400" dirty="0">
                <a:solidFill>
                  <a:schemeClr val="bg1"/>
                </a:solidFill>
              </a:rPr>
              <a:t> </a:t>
            </a:r>
            <a:r>
              <a:rPr lang="el-GR" sz="1400" dirty="0">
                <a:solidFill>
                  <a:schemeClr val="accent1"/>
                </a:solidFill>
              </a:rPr>
              <a:t>(ακολουθώντας τις οδηγίες του κατασκευαστή)</a:t>
            </a:r>
            <a:r>
              <a:rPr lang="en-US" sz="1400" dirty="0">
                <a:solidFill>
                  <a:schemeClr val="accent1"/>
                </a:solidFill>
              </a:rPr>
              <a:t>.</a:t>
            </a:r>
            <a:endParaRPr lang="fr-FR" sz="1400" dirty="0">
              <a:solidFill>
                <a:schemeClr val="accent1"/>
              </a:solidFill>
            </a:endParaRPr>
          </a:p>
          <a:p>
            <a:pPr lvl="1" eaLnBrk="1" fontAlgn="auto" hangingPunct="1">
              <a:spcAft>
                <a:spcPts val="0"/>
              </a:spcAft>
              <a:buClr>
                <a:srgbClr val="00707C"/>
              </a:buClr>
              <a:buFont typeface="Wingdings" panose="05000000000000000000" pitchFamily="2" charset="2"/>
              <a:buChar char="§"/>
              <a:defRPr/>
            </a:pPr>
            <a:endParaRPr lang="fr-FR" sz="1400" dirty="0">
              <a:solidFill>
                <a:schemeClr val="bg1"/>
              </a:solidFill>
            </a:endParaRPr>
          </a:p>
        </p:txBody>
      </p:sp>
      <p:sp>
        <p:nvSpPr>
          <p:cNvPr id="40967" name="ZoneTexte 1"/>
          <p:cNvSpPr txBox="1">
            <a:spLocks noChangeArrowheads="1"/>
          </p:cNvSpPr>
          <p:nvPr/>
        </p:nvSpPr>
        <p:spPr bwMode="auto">
          <a:xfrm>
            <a:off x="3230563" y="3735388"/>
            <a:ext cx="8797925" cy="2554287"/>
          </a:xfrm>
          <a:prstGeom prst="rect">
            <a:avLst/>
          </a:prstGeom>
          <a:noFill/>
          <a:ln w="9525">
            <a:noFill/>
            <a:miter lim="800000"/>
            <a:headEnd/>
            <a:tailEnd/>
          </a:ln>
        </p:spPr>
        <p:txBody>
          <a:bodyPr>
            <a:spAutoFit/>
          </a:bodyPr>
          <a:lstStyle/>
          <a:p>
            <a:r>
              <a:rPr lang="fr-FR" altLang="fr-FR" sz="1000" u="sng">
                <a:solidFill>
                  <a:schemeClr val="accent1"/>
                </a:solidFill>
              </a:rPr>
              <a:t>References</a:t>
            </a:r>
            <a:r>
              <a:rPr lang="fr-FR" altLang="fr-FR" sz="1000">
                <a:solidFill>
                  <a:schemeClr val="accent1"/>
                </a:solidFill>
              </a:rPr>
              <a:t>:</a:t>
            </a:r>
          </a:p>
          <a:p>
            <a:r>
              <a:rPr lang="en-US" altLang="fr-FR" sz="1000">
                <a:solidFill>
                  <a:schemeClr val="accent1"/>
                </a:solidFill>
              </a:rPr>
              <a:t>1) The microbial colonisation of mobile phone used by healthcare staffs.Kilic IH, Ozaslan M, Karagoz ID, Zer Y, Davutoglu V</a:t>
            </a:r>
            <a:r>
              <a:rPr lang="fr-FR" altLang="fr-FR" sz="1000">
                <a:solidFill>
                  <a:schemeClr val="accent1"/>
                </a:solidFill>
              </a:rPr>
              <a:t>. </a:t>
            </a:r>
            <a:r>
              <a:rPr lang="en-US" altLang="fr-FR" sz="1000">
                <a:solidFill>
                  <a:schemeClr val="accent1"/>
                </a:solidFill>
              </a:rPr>
              <a:t>Pak J Biol Sci. 2009 Jun 1; 12(11):882-4.</a:t>
            </a:r>
            <a:endParaRPr lang="fr-FR" altLang="fr-FR" sz="1000">
              <a:solidFill>
                <a:schemeClr val="accent1"/>
              </a:solidFill>
            </a:endParaRPr>
          </a:p>
          <a:p>
            <a:r>
              <a:rPr lang="en-US" altLang="fr-FR" sz="1000">
                <a:solidFill>
                  <a:schemeClr val="accent1"/>
                </a:solidFill>
              </a:rPr>
              <a:t>2) Is your phone bugged? The incidence of bacteria known to cause nosocomial infection on healthcare workers' mobile phones.Brady RR, Wasson A, Stirling I, McAllister C, Damani NN</a:t>
            </a:r>
            <a:r>
              <a:rPr lang="fr-FR" altLang="fr-FR" sz="1000">
                <a:solidFill>
                  <a:schemeClr val="accent1"/>
                </a:solidFill>
              </a:rPr>
              <a:t>. </a:t>
            </a:r>
            <a:r>
              <a:rPr lang="en-US" altLang="fr-FR" sz="1000">
                <a:solidFill>
                  <a:schemeClr val="accent1"/>
                </a:solidFill>
              </a:rPr>
              <a:t>J Hosp Infect. 2006 Jan; 62(1):123-5.</a:t>
            </a:r>
            <a:endParaRPr lang="fr-FR" altLang="fr-FR" sz="1000">
              <a:solidFill>
                <a:schemeClr val="accent1"/>
              </a:solidFill>
            </a:endParaRPr>
          </a:p>
          <a:p>
            <a:r>
              <a:rPr lang="en-US" altLang="fr-FR" sz="1000">
                <a:solidFill>
                  <a:schemeClr val="accent1"/>
                </a:solidFill>
              </a:rPr>
              <a:t>3) Degree of Bacterial Contamination of Mobile Phone and Computer Keyboard Surfaces and Efficacy of Disinfection with Chlorhexidine Digluconate and Triclosan to Its Reduction</a:t>
            </a:r>
            <a:r>
              <a:rPr lang="fr-FR" altLang="fr-FR" sz="1000">
                <a:solidFill>
                  <a:schemeClr val="accent1"/>
                </a:solidFill>
              </a:rPr>
              <a:t>. J</a:t>
            </a:r>
            <a:r>
              <a:rPr lang="en-US" altLang="fr-FR" sz="1000">
                <a:solidFill>
                  <a:schemeClr val="accent1"/>
                </a:solidFill>
              </a:rPr>
              <a:t>ana Koscova, Zuzana Hurnikova and Juraj Pistl</a:t>
            </a:r>
            <a:r>
              <a:rPr lang="fr-FR" altLang="fr-FR" sz="1000">
                <a:solidFill>
                  <a:schemeClr val="accent1"/>
                </a:solidFill>
              </a:rPr>
              <a:t>. Int. J. Environ. Res. Public Health 2018, 15(10), 2238.</a:t>
            </a:r>
          </a:p>
          <a:p>
            <a:r>
              <a:rPr lang="en-US" altLang="fr-FR" sz="1000">
                <a:solidFill>
                  <a:schemeClr val="accent1"/>
                </a:solidFill>
              </a:rPr>
              <a:t>4) Are we aware how contaminated our mobile phones with nosocomial pathogens?</a:t>
            </a:r>
            <a:r>
              <a:rPr lang="fr-FR" altLang="fr-FR" sz="1000">
                <a:solidFill>
                  <a:schemeClr val="accent1"/>
                </a:solidFill>
              </a:rPr>
              <a:t> </a:t>
            </a:r>
            <a:r>
              <a:rPr lang="en-US" altLang="fr-FR" sz="1000">
                <a:solidFill>
                  <a:schemeClr val="accent1"/>
                </a:solidFill>
              </a:rPr>
              <a:t>Ulger F, Esen S, Dilek A, Yanik K, Gunaydin M, Leblebicioglu H.Ann Clin Microbiol Antimicrob. 2009 Mar 6;8:7. doi: 10.1186/1476-0711-8-7.</a:t>
            </a:r>
            <a:endParaRPr lang="fr-FR" altLang="fr-FR" sz="1000">
              <a:solidFill>
                <a:schemeClr val="accent1"/>
              </a:solidFill>
            </a:endParaRPr>
          </a:p>
          <a:p>
            <a:r>
              <a:rPr lang="en-US" altLang="fr-FR" sz="1000">
                <a:solidFill>
                  <a:schemeClr val="accent1"/>
                </a:solidFill>
              </a:rPr>
              <a:t>5) The potential role of mobile phones in the spread of bacterial infections. Akinyemi KO, Atapu AD, Adetona OO, Coker AO. J Infect Dev Ctries 3:628-632. </a:t>
            </a:r>
            <a:endParaRPr lang="fr-FR" altLang="fr-FR" sz="1000">
              <a:solidFill>
                <a:schemeClr val="accent1"/>
              </a:solidFill>
            </a:endParaRPr>
          </a:p>
          <a:p>
            <a:r>
              <a:rPr lang="en-US" altLang="fr-FR" sz="1000">
                <a:solidFill>
                  <a:schemeClr val="accent1"/>
                </a:solidFill>
              </a:rPr>
              <a:t>6) The Importance of Mobile Phones in the Possible Transmission of Bacterial Infections in the Community</a:t>
            </a:r>
            <a:r>
              <a:rPr lang="fr-FR" altLang="fr-FR" sz="1000">
                <a:solidFill>
                  <a:schemeClr val="accent1"/>
                </a:solidFill>
              </a:rPr>
              <a:t>. </a:t>
            </a:r>
            <a:r>
              <a:rPr lang="en-US" altLang="fr-FR" sz="1000">
                <a:solidFill>
                  <a:schemeClr val="accent1"/>
                </a:solidFill>
              </a:rPr>
              <a:t>Bhoonderowa, A., Gookool, S. &amp; Biranjia-Hurdoyal, S.D. J Community Health (2014) 39: 965</a:t>
            </a:r>
            <a:r>
              <a:rPr lang="fr-FR" altLang="fr-FR" sz="1000">
                <a:solidFill>
                  <a:schemeClr val="accent1"/>
                </a:solidFill>
              </a:rPr>
              <a:t>.</a:t>
            </a:r>
          </a:p>
          <a:p>
            <a:r>
              <a:rPr lang="fr-FR" altLang="fr-FR" sz="1000">
                <a:solidFill>
                  <a:schemeClr val="accent1"/>
                </a:solidFill>
              </a:rPr>
              <a:t>7) </a:t>
            </a:r>
            <a:r>
              <a:rPr lang="en-US" altLang="fr-FR" sz="1000">
                <a:solidFill>
                  <a:schemeClr val="accent1"/>
                </a:solidFill>
              </a:rPr>
              <a:t>Personal hygiene and microbial contamination of mobile phones of food vendors in Ago-Iwoye Town, Ogun State, Nigeria. Ilusanya O.A.F., Adesanya O.O.L., Adesomowo A., Amushan N.A.. Pak. J. Nutr. 2012;11:276–278.</a:t>
            </a:r>
            <a:endParaRPr lang="fr-FR" altLang="fr-FR" sz="1000">
              <a:solidFill>
                <a:schemeClr val="accent1"/>
              </a:solidFill>
            </a:endParaRPr>
          </a:p>
          <a:p>
            <a:endParaRPr lang="fr-FR" altLang="fr-FR" sz="1000">
              <a:solidFill>
                <a:schemeClr val="accent1"/>
              </a:solidFill>
            </a:endParaRPr>
          </a:p>
          <a:p>
            <a:endParaRPr lang="fr-FR" altLang="fr-FR" sz="1000">
              <a:solidFill>
                <a:schemeClr val="accent1"/>
              </a:solidFill>
            </a:endParaRPr>
          </a:p>
        </p:txBody>
      </p:sp>
      <p:pic>
        <p:nvPicPr>
          <p:cNvPr id="40968" name="Image 21" descr="Κινητό τηλέφωνο">
            <a:hlinkClick r:id="rId4" action="ppaction://hlinksldjump"/>
          </p:cNvPr>
          <p:cNvPicPr>
            <a:picLocks noChangeAspect="1" noChangeArrowheads="1"/>
          </p:cNvPicPr>
          <p:nvPr/>
        </p:nvPicPr>
        <p:blipFill>
          <a:blip r:embed="rId5" cstate="print"/>
          <a:srcRect/>
          <a:stretch>
            <a:fillRect/>
          </a:stretch>
        </p:blipFill>
        <p:spPr bwMode="auto">
          <a:xfrm>
            <a:off x="10841038" y="109538"/>
            <a:ext cx="941387" cy="1187450"/>
          </a:xfrm>
          <a:prstGeom prst="rect">
            <a:avLst/>
          </a:prstGeom>
          <a:noFill/>
          <a:ln w="9525">
            <a:noFill/>
            <a:miter lim="800000"/>
            <a:headEnd/>
            <a:tailEnd/>
          </a:ln>
        </p:spPr>
      </p:pic>
      <p:pic>
        <p:nvPicPr>
          <p:cNvPr id="40969" name="Image 1"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40970" name="ZoneTexte 22"/>
          <p:cNvSpPr txBox="1">
            <a:spLocks noChangeArrowheads="1"/>
          </p:cNvSpPr>
          <p:nvPr/>
        </p:nvSpPr>
        <p:spPr bwMode="auto">
          <a:xfrm>
            <a:off x="10417175" y="6157913"/>
            <a:ext cx="2001838"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7" name="ZoneTexte 16">
            <a:extLst>
              <a:ext uri="{FF2B5EF4-FFF2-40B4-BE49-F238E27FC236}">
                <a16:creationId xmlns="" xmlns:a16="http://schemas.microsoft.com/office/drawing/2014/main" id="{46DDADAE-DE5F-40ED-AA26-8FE83DBFEADB}"/>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7"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8"/>
              </a:rPr>
              <a:t>Έλεγξε τις γνώσεις σ</a:t>
            </a:r>
            <a:r>
              <a:rPr lang="fr-FR" sz="1400">
                <a:solidFill>
                  <a:schemeClr val="accent1"/>
                </a:solidFill>
                <a:latin typeface="+mn-lt"/>
                <a:hlinkClick r:id="rId8"/>
              </a:rPr>
              <a:t>o</a:t>
            </a:r>
            <a:r>
              <a:rPr lang="el-GR" sz="1400">
                <a:solidFill>
                  <a:schemeClr val="accent1"/>
                </a:solidFill>
                <a:latin typeface="+mn-lt"/>
                <a:hlinkClick r:id="rId8"/>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9"/>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18" name="Bouton d’action : vide 17">
            <a:hlinkClick r:id="rId10" highlightClick="1"/>
            <a:extLst>
              <a:ext uri="{FF2B5EF4-FFF2-40B4-BE49-F238E27FC236}">
                <a16:creationId xmlns="" xmlns:a16="http://schemas.microsoft.com/office/drawing/2014/main" id="{C2575717-0926-4116-BFC5-6AF9A1B105C5}"/>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0675" y="957263"/>
            <a:ext cx="10253663" cy="5339923"/>
          </a:xfrm>
          <a:prstGeom prst="rect">
            <a:avLst/>
          </a:prstGeom>
          <a:noFill/>
        </p:spPr>
        <p:txBody>
          <a:bodyPr>
            <a:spAutoFit/>
          </a:bodyPr>
          <a:lstStyle/>
          <a:p>
            <a:pPr eaLnBrk="1" fontAlgn="auto" hangingPunct="1">
              <a:spcBef>
                <a:spcPts val="0"/>
              </a:spcBef>
              <a:spcAft>
                <a:spcPts val="0"/>
              </a:spcAft>
              <a:defRPr/>
            </a:pPr>
            <a:r>
              <a:rPr lang="el-GR" sz="2400" b="1" dirty="0">
                <a:solidFill>
                  <a:srgbClr val="00707C"/>
                </a:solidFill>
                <a:latin typeface="Microsoft Sans Serif"/>
              </a:rPr>
              <a:t>Γυμνάσιο και Γενικό Λύκειο </a:t>
            </a:r>
            <a:r>
              <a:rPr lang="fr-FR" sz="2400" b="1" dirty="0">
                <a:solidFill>
                  <a:srgbClr val="00707C"/>
                </a:solidFill>
                <a:latin typeface="Microsoft Sans Serif"/>
              </a:rPr>
              <a:t>:</a:t>
            </a: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Αγωγή και Προαγωγή Υγείας</a:t>
            </a:r>
            <a:endParaRPr lang="fr-FR" sz="1800" dirty="0">
              <a:solidFill>
                <a:srgbClr val="00707C"/>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Κοινωνική και Πολιτική Αγωγή</a:t>
            </a:r>
            <a:r>
              <a:rPr lang="fr-FR" sz="1800" dirty="0">
                <a:solidFill>
                  <a:srgbClr val="00707C"/>
                </a:solidFill>
                <a:latin typeface="Microsoft Sans Serif"/>
              </a:rPr>
              <a:t>: </a:t>
            </a:r>
            <a:r>
              <a:rPr lang="el-GR" sz="1800" dirty="0">
                <a:solidFill>
                  <a:srgbClr val="00707C"/>
                </a:solidFill>
                <a:latin typeface="Microsoft Sans Serif"/>
              </a:rPr>
              <a:t>Βιολογία</a:t>
            </a:r>
            <a:r>
              <a:rPr lang="fr-FR" sz="1800" dirty="0">
                <a:solidFill>
                  <a:srgbClr val="00707C"/>
                </a:solidFill>
                <a:latin typeface="Microsoft Sans Serif"/>
              </a:rPr>
              <a:t>, </a:t>
            </a:r>
            <a:r>
              <a:rPr lang="el-GR" sz="1800" dirty="0">
                <a:solidFill>
                  <a:srgbClr val="00707C"/>
                </a:solidFill>
                <a:latin typeface="Microsoft Sans Serif"/>
              </a:rPr>
              <a:t>Κοινωνιολογία και Περιβάλλον</a:t>
            </a:r>
            <a:endParaRPr lang="fr-FR" sz="1800" dirty="0">
              <a:solidFill>
                <a:srgbClr val="00707C"/>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rPr>
              <a:t>Φυσικές επιστήμες</a:t>
            </a:r>
            <a:r>
              <a:rPr lang="fr-FR" sz="1800" dirty="0">
                <a:solidFill>
                  <a:srgbClr val="00707C"/>
                </a:solidFill>
              </a:rPr>
              <a:t>: </a:t>
            </a:r>
            <a:r>
              <a:rPr lang="el-GR" sz="1800" dirty="0">
                <a:solidFill>
                  <a:srgbClr val="00707C"/>
                </a:solidFill>
              </a:rPr>
              <a:t>Παρασκευή και Συντήρηση τροφίμων</a:t>
            </a:r>
            <a:endParaRPr lang="fr-FR" sz="1800" dirty="0">
              <a:solidFill>
                <a:srgbClr val="00707C"/>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Βιοτεχνολογία </a:t>
            </a:r>
            <a:r>
              <a:rPr lang="fr-FR" sz="1800" dirty="0">
                <a:solidFill>
                  <a:srgbClr val="00707C"/>
                </a:solidFill>
                <a:latin typeface="Microsoft Sans Serif"/>
              </a:rPr>
              <a:t>(</a:t>
            </a:r>
            <a:r>
              <a:rPr lang="el-GR" sz="1800" dirty="0">
                <a:solidFill>
                  <a:srgbClr val="00707C"/>
                </a:solidFill>
                <a:latin typeface="Microsoft Sans Serif"/>
              </a:rPr>
              <a:t>για ε</a:t>
            </a:r>
            <a:r>
              <a:rPr lang="el-GR" sz="1800" dirty="0">
                <a:solidFill>
                  <a:srgbClr val="00707C"/>
                </a:solidFill>
              </a:rPr>
              <a:t>νίσχυση διδασκαλίας</a:t>
            </a:r>
            <a:r>
              <a:rPr lang="fr-FR" sz="1800" dirty="0">
                <a:solidFill>
                  <a:srgbClr val="00707C"/>
                </a:solidFill>
              </a:rPr>
              <a:t>)</a:t>
            </a:r>
            <a:r>
              <a:rPr lang="fr-FR" sz="1800" dirty="0">
                <a:solidFill>
                  <a:srgbClr val="00707C"/>
                </a:solidFill>
                <a:latin typeface="Microsoft Sans Serif"/>
              </a:rPr>
              <a:t> </a:t>
            </a: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B92233"/>
                </a:solidFill>
                <a:latin typeface="Microsoft Sans Serif"/>
              </a:rPr>
              <a:t>Υγεία</a:t>
            </a:r>
            <a:r>
              <a:rPr lang="en-US" sz="1800" dirty="0">
                <a:solidFill>
                  <a:srgbClr val="B92233"/>
                </a:solidFill>
                <a:latin typeface="Microsoft Sans Serif"/>
              </a:rPr>
              <a:t>: </a:t>
            </a:r>
            <a:r>
              <a:rPr lang="el-GR" sz="1800" dirty="0">
                <a:solidFill>
                  <a:srgbClr val="B92233"/>
                </a:solidFill>
                <a:latin typeface="Microsoft Sans Serif"/>
              </a:rPr>
              <a:t>Πρόληψη μετάδοσης λοιμώξεων </a:t>
            </a:r>
            <a:r>
              <a:rPr lang="en-US" sz="1800" dirty="0">
                <a:solidFill>
                  <a:srgbClr val="B92233"/>
                </a:solidFill>
                <a:latin typeface="Microsoft Sans Serif"/>
              </a:rPr>
              <a:t>/ </a:t>
            </a:r>
            <a:r>
              <a:rPr lang="el-GR" sz="1800" dirty="0">
                <a:solidFill>
                  <a:srgbClr val="B92233"/>
                </a:solidFill>
                <a:latin typeface="Microsoft Sans Serif"/>
              </a:rPr>
              <a:t>Απολύμανση επιφανειών</a:t>
            </a:r>
            <a:endParaRPr lang="en-US" sz="1800" dirty="0">
              <a:solidFill>
                <a:srgbClr val="B92233"/>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B92233"/>
                </a:solidFill>
                <a:latin typeface="Microsoft Sans Serif"/>
              </a:rPr>
              <a:t>Περιβάλλον</a:t>
            </a:r>
            <a:r>
              <a:rPr lang="en-US" sz="1800" dirty="0">
                <a:solidFill>
                  <a:srgbClr val="B92233"/>
                </a:solidFill>
                <a:latin typeface="Microsoft Sans Serif"/>
              </a:rPr>
              <a:t>: </a:t>
            </a:r>
            <a:r>
              <a:rPr lang="el-GR" sz="1800" dirty="0">
                <a:solidFill>
                  <a:srgbClr val="B92233"/>
                </a:solidFill>
                <a:latin typeface="Microsoft Sans Serif"/>
              </a:rPr>
              <a:t>Υγειονομικός έλεγχος </a:t>
            </a:r>
            <a:endParaRPr lang="en-US" sz="1800" dirty="0">
              <a:solidFill>
                <a:srgbClr val="B92233"/>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Επιστημονικές μέθοδοι και πρακτικές </a:t>
            </a:r>
            <a:r>
              <a:rPr lang="en-US" sz="1800" dirty="0">
                <a:solidFill>
                  <a:srgbClr val="00707C"/>
                </a:solidFill>
                <a:latin typeface="Microsoft Sans Serif"/>
              </a:rPr>
              <a:t>(</a:t>
            </a:r>
            <a:r>
              <a:rPr lang="el-GR" sz="1800" dirty="0">
                <a:solidFill>
                  <a:srgbClr val="00707C"/>
                </a:solidFill>
                <a:latin typeface="Microsoft Sans Serif"/>
              </a:rPr>
              <a:t>για ε</a:t>
            </a:r>
            <a:r>
              <a:rPr lang="el-GR" sz="1800" dirty="0">
                <a:solidFill>
                  <a:srgbClr val="00707C"/>
                </a:solidFill>
              </a:rPr>
              <a:t>νίσχυση διδασκαλίας</a:t>
            </a:r>
            <a:r>
              <a:rPr lang="en-US" sz="1800" dirty="0">
                <a:solidFill>
                  <a:srgbClr val="00707C"/>
                </a:solidFill>
              </a:rPr>
              <a:t>)</a:t>
            </a:r>
            <a:endParaRPr lang="en-US" sz="1800" dirty="0">
              <a:solidFill>
                <a:srgbClr val="00707C"/>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B92233"/>
                </a:solidFill>
                <a:latin typeface="Microsoft Sans Serif"/>
              </a:rPr>
              <a:t>Επιστήμη και Τροφή</a:t>
            </a:r>
            <a:r>
              <a:rPr lang="en-US" sz="1800" dirty="0">
                <a:solidFill>
                  <a:srgbClr val="B92233"/>
                </a:solidFill>
                <a:latin typeface="Microsoft Sans Serif"/>
              </a:rPr>
              <a:t>: </a:t>
            </a:r>
            <a:r>
              <a:rPr lang="el-GR" sz="1800" dirty="0">
                <a:solidFill>
                  <a:srgbClr val="B92233"/>
                </a:solidFill>
                <a:latin typeface="Microsoft Sans Serif"/>
              </a:rPr>
              <a:t>Συντήρηση </a:t>
            </a:r>
            <a:r>
              <a:rPr lang="en-US" sz="1800" dirty="0">
                <a:solidFill>
                  <a:srgbClr val="B92233"/>
                </a:solidFill>
                <a:latin typeface="Microsoft Sans Serif"/>
              </a:rPr>
              <a:t>/ </a:t>
            </a:r>
            <a:r>
              <a:rPr lang="el-GR" sz="1800" dirty="0">
                <a:solidFill>
                  <a:srgbClr val="B92233"/>
                </a:solidFill>
                <a:latin typeface="Microsoft Sans Serif"/>
              </a:rPr>
              <a:t>Αποθήκευση</a:t>
            </a:r>
            <a:r>
              <a:rPr lang="en-US" sz="1800" dirty="0">
                <a:solidFill>
                  <a:srgbClr val="B92233"/>
                </a:solidFill>
                <a:latin typeface="Microsoft Sans Serif"/>
              </a:rPr>
              <a:t>, </a:t>
            </a:r>
            <a:r>
              <a:rPr lang="el-GR" sz="1800" dirty="0">
                <a:solidFill>
                  <a:srgbClr val="B92233"/>
                </a:solidFill>
                <a:latin typeface="Microsoft Sans Serif"/>
              </a:rPr>
              <a:t>Μεταφορά</a:t>
            </a:r>
            <a:r>
              <a:rPr lang="en-US" sz="1800" dirty="0">
                <a:solidFill>
                  <a:srgbClr val="B92233"/>
                </a:solidFill>
                <a:latin typeface="Microsoft Sans Serif"/>
              </a:rPr>
              <a:t>, </a:t>
            </a:r>
            <a:r>
              <a:rPr lang="el-GR" sz="1800" dirty="0" err="1">
                <a:solidFill>
                  <a:srgbClr val="B92233"/>
                </a:solidFill>
                <a:latin typeface="Microsoft Sans Serif"/>
              </a:rPr>
              <a:t>Ιχνηλάτηση</a:t>
            </a:r>
            <a:endParaRPr lang="en-US" sz="1800" dirty="0">
              <a:solidFill>
                <a:srgbClr val="B92233"/>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Εφαρμοσμένη Βιοτεχνολογία (με προσανατολισμός στην Υγεία)</a:t>
            </a:r>
            <a:r>
              <a:rPr lang="en-US" sz="1800" dirty="0">
                <a:solidFill>
                  <a:srgbClr val="00707C"/>
                </a:solidFill>
                <a:latin typeface="Microsoft Sans Serif"/>
              </a:rPr>
              <a:t>:</a:t>
            </a: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B92233"/>
                </a:solidFill>
                <a:latin typeface="Microsoft Sans Serif"/>
              </a:rPr>
              <a:t>Υγιεινή Χεριών</a:t>
            </a:r>
            <a:endParaRPr lang="en-US" sz="1800" dirty="0">
              <a:solidFill>
                <a:srgbClr val="B92233"/>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B92233"/>
                </a:solidFill>
                <a:latin typeface="Microsoft Sans Serif"/>
              </a:rPr>
              <a:t>Καθαρισμός επιφανειών και απολύμανση</a:t>
            </a:r>
            <a:endParaRPr lang="en-US" sz="1800" dirty="0">
              <a:solidFill>
                <a:srgbClr val="B92233"/>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B92233"/>
                </a:solidFill>
                <a:latin typeface="Microsoft Sans Serif"/>
              </a:rPr>
              <a:t>Συγκριτικές μελέτες αντισηπτικών και απολυμαντικών</a:t>
            </a:r>
            <a:endParaRPr lang="en-US" sz="1800" dirty="0">
              <a:solidFill>
                <a:srgbClr val="B92233"/>
              </a:solidFill>
              <a:latin typeface="Microsoft Sans Serif"/>
            </a:endParaRPr>
          </a:p>
          <a:p>
            <a:pPr eaLnBrk="1" fontAlgn="auto" hangingPunct="1">
              <a:spcBef>
                <a:spcPts val="0"/>
              </a:spcBef>
              <a:spcAft>
                <a:spcPts val="0"/>
              </a:spcAft>
              <a:defRPr/>
            </a:pPr>
            <a:endParaRPr lang="fr-FR" sz="1800" dirty="0">
              <a:solidFill>
                <a:srgbClr val="FFFFFF"/>
              </a:solidFill>
              <a:latin typeface="Microsoft Sans Serif"/>
            </a:endParaRPr>
          </a:p>
          <a:p>
            <a:pPr eaLnBrk="1" fontAlgn="auto" hangingPunct="1">
              <a:spcBef>
                <a:spcPts val="0"/>
              </a:spcBef>
              <a:spcAft>
                <a:spcPts val="0"/>
              </a:spcAft>
              <a:defRPr/>
            </a:pPr>
            <a:r>
              <a:rPr lang="el-GR" sz="2400" b="1" dirty="0">
                <a:solidFill>
                  <a:srgbClr val="00707C"/>
                </a:solidFill>
                <a:latin typeface="Microsoft Sans Serif"/>
              </a:rPr>
              <a:t>Επαγγελματικό Λύκειο</a:t>
            </a:r>
            <a:r>
              <a:rPr lang="fr-FR" sz="2400" b="1" dirty="0">
                <a:solidFill>
                  <a:srgbClr val="00707C"/>
                </a:solidFill>
                <a:latin typeface="Microsoft Sans Serif"/>
              </a:rPr>
              <a:t>:</a:t>
            </a: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Υγιεινή και  Ασφάλεια των Τροφίμων</a:t>
            </a:r>
            <a:r>
              <a:rPr lang="fr-FR" sz="1800" dirty="0">
                <a:solidFill>
                  <a:srgbClr val="00707C"/>
                </a:solidFill>
                <a:latin typeface="Microsoft Sans Serif"/>
              </a:rPr>
              <a:t>:</a:t>
            </a:r>
          </a:p>
          <a:p>
            <a:pPr marL="514350" lvl="1" indent="-285750" eaLnBrk="1" fontAlgn="auto" hangingPunct="1">
              <a:spcBef>
                <a:spcPts val="0"/>
              </a:spcBef>
              <a:spcAft>
                <a:spcPts val="0"/>
              </a:spcAft>
              <a:buFont typeface="Arial" panose="020B0604020202020204" pitchFamily="34" charset="0"/>
              <a:buChar char="•"/>
              <a:defRPr/>
            </a:pPr>
            <a:r>
              <a:rPr lang="el-GR" sz="1600" dirty="0">
                <a:solidFill>
                  <a:srgbClr val="B92233"/>
                </a:solidFill>
                <a:latin typeface="Microsoft Sans Serif"/>
              </a:rPr>
              <a:t>Παραγωγή, συσκευασία, μεταφορά και επεξεργασία τροφίμων</a:t>
            </a:r>
          </a:p>
          <a:p>
            <a:pPr marL="514350" lvl="1" indent="-285750" eaLnBrk="1" fontAlgn="auto" hangingPunct="1">
              <a:spcBef>
                <a:spcPts val="0"/>
              </a:spcBef>
              <a:spcAft>
                <a:spcPts val="0"/>
              </a:spcAft>
              <a:buFont typeface="Arial" panose="020B0604020202020204" pitchFamily="34" charset="0"/>
              <a:buChar char="•"/>
              <a:defRPr/>
            </a:pPr>
            <a:r>
              <a:rPr lang="el-GR" sz="1600" dirty="0">
                <a:solidFill>
                  <a:srgbClr val="B92233"/>
                </a:solidFill>
                <a:latin typeface="Microsoft Sans Serif"/>
              </a:rPr>
              <a:t>Μικροβιολογία τροφίμων</a:t>
            </a:r>
            <a:endParaRPr lang="fr-FR" sz="1600" dirty="0">
              <a:solidFill>
                <a:srgbClr val="B92233"/>
              </a:solidFill>
              <a:latin typeface="Microsoft Sans Serif"/>
            </a:endParaRPr>
          </a:p>
        </p:txBody>
      </p:sp>
      <p:sp>
        <p:nvSpPr>
          <p:cNvPr id="41987" name="Titre 1"/>
          <p:cNvSpPr txBox="1">
            <a:spLocks noChangeArrowheads="1"/>
          </p:cNvSpPr>
          <p:nvPr/>
        </p:nvSpPr>
        <p:spPr bwMode="auto">
          <a:xfrm>
            <a:off x="39688" y="139700"/>
            <a:ext cx="12104687" cy="717550"/>
          </a:xfrm>
          <a:prstGeom prst="rect">
            <a:avLst/>
          </a:prstGeom>
          <a:noFill/>
          <a:ln w="9525">
            <a:noFill/>
            <a:miter lim="800000"/>
            <a:headEnd/>
            <a:tailEnd/>
          </a:ln>
        </p:spPr>
        <p:txBody>
          <a:bodyPr/>
          <a:lstStyle/>
          <a:p>
            <a:pPr algn="ctr" defTabSz="914400" eaLnBrk="1" hangingPunct="1">
              <a:lnSpc>
                <a:spcPts val="5250"/>
              </a:lnSpc>
            </a:pPr>
            <a:r>
              <a:rPr lang="el-GR" altLang="fr-FR" sz="4500" b="1">
                <a:solidFill>
                  <a:srgbClr val="00707C"/>
                </a:solidFill>
                <a:latin typeface="Georgia" pitchFamily="18" charset="0"/>
              </a:rPr>
              <a:t>Σύνδεση με Αναλυτικό Πρόγραμμα</a:t>
            </a:r>
            <a:endParaRPr lang="fr-FR" altLang="fr-FR" sz="4500" b="1">
              <a:solidFill>
                <a:srgbClr val="00707C"/>
              </a:solidFill>
              <a:latin typeface="Georgia" pitchFamily="18" charset="0"/>
            </a:endParaRPr>
          </a:p>
        </p:txBody>
      </p:sp>
      <p:pic>
        <p:nvPicPr>
          <p:cNvPr id="41988" name="Image 1" descr="Τάξη σχολέιου με μαυροπίνακα, βιβλία και κιμωλίες"/>
          <p:cNvPicPr>
            <a:picLocks noChangeAspect="1" noChangeArrowheads="1"/>
          </p:cNvPicPr>
          <p:nvPr/>
        </p:nvPicPr>
        <p:blipFill>
          <a:blip r:embed="rId2" cstate="print"/>
          <a:srcRect/>
          <a:stretch>
            <a:fillRect/>
          </a:stretch>
        </p:blipFill>
        <p:spPr bwMode="auto">
          <a:xfrm>
            <a:off x="8358133" y="2086906"/>
            <a:ext cx="3541713" cy="2271712"/>
          </a:xfrm>
          <a:prstGeom prst="rect">
            <a:avLst/>
          </a:prstGeom>
          <a:noFill/>
          <a:ln w="9525">
            <a:noFill/>
            <a:miter lim="800000"/>
            <a:headEnd/>
            <a:tailEnd/>
          </a:ln>
        </p:spPr>
      </p:pic>
      <p:grpSp>
        <p:nvGrpSpPr>
          <p:cNvPr id="41989" name="Groupe 6"/>
          <p:cNvGrpSpPr>
            <a:grpSpLocks/>
          </p:cNvGrpSpPr>
          <p:nvPr/>
        </p:nvGrpSpPr>
        <p:grpSpPr bwMode="auto">
          <a:xfrm>
            <a:off x="-46038" y="6353175"/>
            <a:ext cx="12265026" cy="509588"/>
            <a:chOff x="5137" y="6349854"/>
            <a:chExt cx="12192000" cy="508973"/>
          </a:xfrm>
        </p:grpSpPr>
        <p:sp>
          <p:nvSpPr>
            <p:cNvPr id="41990" name="ZoneTexte 7"/>
            <p:cNvSpPr txBox="1">
              <a:spLocks noChangeArrowheads="1"/>
            </p:cNvSpPr>
            <p:nvPr/>
          </p:nvSpPr>
          <p:spPr bwMode="auto">
            <a:xfrm>
              <a:off x="6024761" y="6504397"/>
              <a:ext cx="975176"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41991" name="ZoneTexte 8"/>
            <p:cNvSpPr txBox="1">
              <a:spLocks noChangeArrowheads="1"/>
            </p:cNvSpPr>
            <p:nvPr/>
          </p:nvSpPr>
          <p:spPr bwMode="auto">
            <a:xfrm>
              <a:off x="9854629" y="6494577"/>
              <a:ext cx="1819747"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10" name="Rectangle 9"/>
            <p:cNvSpPr/>
            <p:nvPr/>
          </p:nvSpPr>
          <p:spPr>
            <a:xfrm>
              <a:off x="5137" y="6349854"/>
              <a:ext cx="12192000" cy="5089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1" name="Bouton d’action : vide 10">
              <a:hlinkClick r:id="" action="ppaction://hlinkshowjump?jump=lastslideviewed" highlightClick="1"/>
            </p:cNvPr>
            <p:cNvSpPr/>
            <p:nvPr/>
          </p:nvSpPr>
          <p:spPr>
            <a:xfrm>
              <a:off x="11674803" y="6470358"/>
              <a:ext cx="304564" cy="267964"/>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sz="1400">
                  <a:solidFill>
                    <a:prstClr val="black"/>
                  </a:solidFill>
                </a:rPr>
                <a:t>X</a:t>
              </a:r>
            </a:p>
          </p:txBody>
        </p:sp>
        <p:sp>
          <p:nvSpPr>
            <p:cNvPr id="41994" name="ZoneTexte 11"/>
            <p:cNvSpPr txBox="1">
              <a:spLocks noChangeArrowheads="1"/>
            </p:cNvSpPr>
            <p:nvPr/>
          </p:nvSpPr>
          <p:spPr bwMode="auto">
            <a:xfrm>
              <a:off x="10880458" y="6465839"/>
              <a:ext cx="794742" cy="276999"/>
            </a:xfrm>
            <a:prstGeom prst="rect">
              <a:avLst/>
            </a:prstGeom>
            <a:noFill/>
            <a:ln w="9525">
              <a:noFill/>
              <a:miter lim="800000"/>
              <a:headEnd/>
              <a:tailEnd/>
            </a:ln>
          </p:spPr>
          <p:txBody>
            <a:bodyPr>
              <a:spAutoFit/>
            </a:bodyPr>
            <a:lstStyle/>
            <a:p>
              <a:pPr eaLnBrk="1" hangingPunct="1"/>
              <a:r>
                <a:rPr lang="el-GR" altLang="fr-FR" sz="1200">
                  <a:solidFill>
                    <a:srgbClr val="FFFFFF"/>
                  </a:solidFill>
                </a:rPr>
                <a:t>Κλείσιμο</a:t>
              </a:r>
              <a:endParaRPr lang="fr-FR" altLang="fr-FR" sz="1200">
                <a:solidFill>
                  <a:srgbClr val="FFFFFF"/>
                </a:solidFill>
              </a:endParaRPr>
            </a:p>
          </p:txBody>
        </p:sp>
        <p:pic>
          <p:nvPicPr>
            <p:cNvPr id="41995" name="Image 14"/>
            <p:cNvPicPr>
              <a:picLocks noChangeAspect="1" noChangeArrowheads="1"/>
            </p:cNvPicPr>
            <p:nvPr/>
          </p:nvPicPr>
          <p:blipFill>
            <a:blip r:embed="rId3" cstate="print"/>
            <a:srcRect/>
            <a:stretch>
              <a:fillRect/>
            </a:stretch>
          </p:blipFill>
          <p:spPr bwMode="auto">
            <a:xfrm>
              <a:off x="91616" y="6397548"/>
              <a:ext cx="1877450" cy="413583"/>
            </a:xfrm>
            <a:prstGeom prst="rect">
              <a:avLst/>
            </a:prstGeom>
            <a:noFill/>
            <a:ln w="9525">
              <a:noFill/>
              <a:miter lim="800000"/>
              <a:headEnd/>
              <a:tailEnd/>
            </a:ln>
          </p:spPr>
        </p:pic>
      </p:grpSp>
      <p:grpSp>
        <p:nvGrpSpPr>
          <p:cNvPr id="14" name="13 - Ομάδα"/>
          <p:cNvGrpSpPr/>
          <p:nvPr/>
        </p:nvGrpSpPr>
        <p:grpSpPr>
          <a:xfrm>
            <a:off x="6968361" y="5738647"/>
            <a:ext cx="4067502" cy="261610"/>
            <a:chOff x="7551684" y="5707116"/>
            <a:chExt cx="4067502" cy="261610"/>
          </a:xfrm>
        </p:grpSpPr>
        <p:sp>
          <p:nvSpPr>
            <p:cNvPr id="41996" name="Rectangle 12"/>
            <p:cNvSpPr>
              <a:spLocks noChangeArrowheads="1"/>
            </p:cNvSpPr>
            <p:nvPr/>
          </p:nvSpPr>
          <p:spPr bwMode="auto">
            <a:xfrm>
              <a:off x="8592207" y="5707116"/>
              <a:ext cx="3026979"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286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Calibri" pitchFamily="34" charset="0"/>
                  <a:ea typeface="Calibri" pitchFamily="34" charset="0"/>
                  <a:cs typeface="Calibri" pitchFamily="34" charset="0"/>
                  <a:hlinkClick r:id="rId4"/>
                </a:rPr>
                <a:t>http://ebooks.edu.gr/ebooks/handle/8547/3936</a:t>
              </a:r>
              <a:endParaRPr kumimoji="0" lang="fr-FR" sz="900" b="0" i="0" u="none" strike="noStrike" cap="none" normalizeH="0" baseline="0" dirty="0">
                <a:ln>
                  <a:noFill/>
                </a:ln>
                <a:solidFill>
                  <a:schemeClr val="tx1"/>
                </a:solidFill>
                <a:effectLst/>
                <a:latin typeface="Microsoft Sans Serif" pitchFamily="34" charset="0"/>
              </a:endParaRPr>
            </a:p>
          </p:txBody>
        </p:sp>
        <p:sp>
          <p:nvSpPr>
            <p:cNvPr id="13" name="12 - TextBox"/>
            <p:cNvSpPr txBox="1"/>
            <p:nvPr/>
          </p:nvSpPr>
          <p:spPr>
            <a:xfrm>
              <a:off x="7551684" y="5722883"/>
              <a:ext cx="1245476" cy="230832"/>
            </a:xfrm>
            <a:prstGeom prst="rect">
              <a:avLst/>
            </a:prstGeom>
            <a:noFill/>
          </p:spPr>
          <p:txBody>
            <a:bodyPr wrap="square" rtlCol="0">
              <a:spAutoFit/>
            </a:bodyPr>
            <a:lstStyle/>
            <a:p>
              <a:r>
                <a:rPr lang="el-GR" b="1" dirty="0">
                  <a:solidFill>
                    <a:srgbClr val="00707C"/>
                  </a:solidFill>
                </a:rPr>
                <a:t>Ενδεικτική πηγή:</a:t>
              </a:r>
            </a:p>
          </p:txBody>
        </p:sp>
      </p:grpSp>
      <p:grpSp>
        <p:nvGrpSpPr>
          <p:cNvPr id="18" name="17 - Ομάδα"/>
          <p:cNvGrpSpPr/>
          <p:nvPr/>
        </p:nvGrpSpPr>
        <p:grpSpPr>
          <a:xfrm>
            <a:off x="6989379" y="4188373"/>
            <a:ext cx="5202621" cy="503348"/>
            <a:chOff x="6989379" y="4188373"/>
            <a:chExt cx="5202621" cy="503348"/>
          </a:xfrm>
        </p:grpSpPr>
        <p:sp>
          <p:nvSpPr>
            <p:cNvPr id="41998" name="Rectangle 14"/>
            <p:cNvSpPr>
              <a:spLocks noChangeArrowheads="1"/>
            </p:cNvSpPr>
            <p:nvPr/>
          </p:nvSpPr>
          <p:spPr bwMode="auto">
            <a:xfrm>
              <a:off x="6989379" y="4430111"/>
              <a:ext cx="520262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286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Calibri" pitchFamily="34" charset="0"/>
                  <a:ea typeface="Calibri" pitchFamily="34" charset="0"/>
                  <a:cs typeface="Calibri" pitchFamily="34" charset="0"/>
                  <a:hlinkClick r:id="rId5"/>
                </a:rPr>
                <a:t>http://ebooks.edu.gr/ebooks/v/html/8547/2726/Biologia-G-Lykeiou-ThSp_html-apli/</a:t>
              </a:r>
              <a:endParaRPr kumimoji="0" lang="fr-FR" sz="900" b="0" i="0" u="none" strike="noStrike" cap="none" normalizeH="0" baseline="0" dirty="0">
                <a:ln>
                  <a:noFill/>
                </a:ln>
                <a:solidFill>
                  <a:schemeClr val="tx1"/>
                </a:solidFill>
                <a:effectLst/>
                <a:latin typeface="Microsoft Sans Serif" pitchFamily="34" charset="0"/>
              </a:endParaRPr>
            </a:p>
          </p:txBody>
        </p:sp>
        <p:sp>
          <p:nvSpPr>
            <p:cNvPr id="17" name="16 - TextBox"/>
            <p:cNvSpPr txBox="1"/>
            <p:nvPr/>
          </p:nvSpPr>
          <p:spPr>
            <a:xfrm>
              <a:off x="7010401" y="4188373"/>
              <a:ext cx="1245476" cy="230832"/>
            </a:xfrm>
            <a:prstGeom prst="rect">
              <a:avLst/>
            </a:prstGeom>
            <a:noFill/>
          </p:spPr>
          <p:txBody>
            <a:bodyPr wrap="square" rtlCol="0">
              <a:spAutoFit/>
            </a:bodyPr>
            <a:lstStyle/>
            <a:p>
              <a:r>
                <a:rPr lang="el-GR" b="1" dirty="0">
                  <a:solidFill>
                    <a:srgbClr val="00707C"/>
                  </a:solidFill>
                </a:rPr>
                <a:t>Ενδεικτική πηγή:</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Το γράφημα δείχνει &quot;Το Ταξίδι των Τροφίμων&quot; και περιλαμβάνει: Σχεδιασμός &gt; Αγορά &gt; Συσκευασία &gt; Μεταφορά &gt; Υγιεινή επιφανειών &gt;Ατομική Υγιεινή &gt; Αποθήκευση &gt; Αποσυσκευασία &gt; Πλύσιμο/Ξέπλυμα τροφίμων &gt; Κοπή/προετοιμασία &gt; Υγιεινή εργαλείων &gt; Μαγείρεμα &gt; Πέταμα στα σκουπίδια  &gt; Φύλαξη περισσευμάτων τροφίμων&gt; Κατανάλωση τροφίμων &gt; Σερβίρισμα &gt; Υγιεινή διατροφή"/>
          <p:cNvPicPr>
            <a:picLocks noChangeAspect="1" noChangeArrowheads="1"/>
          </p:cNvPicPr>
          <p:nvPr/>
        </p:nvPicPr>
        <p:blipFill>
          <a:blip r:embed="rId2" cstate="print"/>
          <a:srcRect/>
          <a:stretch>
            <a:fillRect/>
          </a:stretch>
        </p:blipFill>
        <p:spPr bwMode="auto">
          <a:xfrm>
            <a:off x="5184775" y="0"/>
            <a:ext cx="5295900" cy="5901267"/>
          </a:xfrm>
          <a:prstGeom prst="rect">
            <a:avLst/>
          </a:prstGeom>
          <a:noFill/>
          <a:ln w="9525">
            <a:noFill/>
            <a:miter lim="800000"/>
            <a:headEnd/>
            <a:tailEnd/>
          </a:ln>
        </p:spPr>
      </p:pic>
      <p:sp>
        <p:nvSpPr>
          <p:cNvPr id="28" name="Rectangle 27"/>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8436" name="Groupe 17"/>
          <p:cNvGrpSpPr>
            <a:grpSpLocks/>
          </p:cNvGrpSpPr>
          <p:nvPr/>
        </p:nvGrpSpPr>
        <p:grpSpPr bwMode="auto">
          <a:xfrm>
            <a:off x="-41275" y="6016625"/>
            <a:ext cx="12276138" cy="887413"/>
            <a:chOff x="-41565" y="6016088"/>
            <a:chExt cx="12276859" cy="888671"/>
          </a:xfrm>
        </p:grpSpPr>
        <p:sp>
          <p:nvSpPr>
            <p:cNvPr id="18457"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8458"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4" name="Rectangle 33"/>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5" name="Bouton d’action : vide 34">
              <a:hlinkClick r:id="" action="ppaction://hlinkshowjump?jump=endshow" highlightClick="1"/>
            </p:cNvPr>
            <p:cNvSpPr/>
            <p:nvPr/>
          </p:nvSpPr>
          <p:spPr>
            <a:xfrm>
              <a:off x="10896952" y="6154397"/>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18461" name="ZoneTexte 22"/>
            <p:cNvSpPr txBox="1">
              <a:spLocks noChangeArrowheads="1"/>
            </p:cNvSpPr>
            <p:nvPr/>
          </p:nvSpPr>
          <p:spPr bwMode="auto">
            <a:xfrm>
              <a:off x="11239355" y="6155069"/>
              <a:ext cx="981963" cy="276999"/>
            </a:xfrm>
            <a:prstGeom prst="rect">
              <a:avLst/>
            </a:prstGeom>
            <a:noFill/>
            <a:ln w="9525">
              <a:noFill/>
              <a:miter lim="800000"/>
              <a:headEnd/>
              <a:tailEnd/>
            </a:ln>
          </p:spPr>
          <p:txBody>
            <a:bodyPr>
              <a:spAutoFit/>
            </a:bodyPr>
            <a:lstStyle/>
            <a:p>
              <a:pPr eaLnBrk="1" hangingPunct="1"/>
              <a:r>
                <a:rPr lang="el-GR" altLang="fr-FR" sz="1200">
                  <a:solidFill>
                    <a:schemeClr val="bg1"/>
                  </a:solidFill>
                </a:rPr>
                <a:t>Κλείσιμο</a:t>
              </a:r>
              <a:endParaRPr lang="fr-FR" altLang="fr-FR" sz="1200">
                <a:solidFill>
                  <a:schemeClr val="bg1"/>
                </a:solidFill>
              </a:endParaRPr>
            </a:p>
          </p:txBody>
        </p:sp>
        <p:pic>
          <p:nvPicPr>
            <p:cNvPr id="18462"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cxnSp>
        <p:nvCxnSpPr>
          <p:cNvPr id="31" name="Connecteur droit 30"/>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18438" name="Picture 31"/>
          <p:cNvPicPr>
            <a:picLocks noChangeAspect="1" noChangeArrowheads="1"/>
          </p:cNvPicPr>
          <p:nvPr/>
        </p:nvPicPr>
        <p:blipFill>
          <a:blip r:embed="rId4" cstate="print"/>
          <a:srcRect/>
          <a:stretch>
            <a:fillRect/>
          </a:stretch>
        </p:blipFill>
        <p:spPr bwMode="auto">
          <a:xfrm>
            <a:off x="6510338" y="25400"/>
            <a:ext cx="825500" cy="749300"/>
          </a:xfrm>
          <a:prstGeom prst="rect">
            <a:avLst/>
          </a:prstGeom>
          <a:noFill/>
          <a:ln w="9525">
            <a:noFill/>
            <a:miter lim="800000"/>
            <a:headEnd/>
            <a:tailEnd/>
          </a:ln>
        </p:spPr>
      </p:pic>
      <p:sp>
        <p:nvSpPr>
          <p:cNvPr id="3" name="Bouton d’action : vide 2">
            <a:hlinkClick r:id="" action="ppaction://noaction" highlightClick="1"/>
          </p:cNvPr>
          <p:cNvSpPr/>
          <p:nvPr/>
        </p:nvSpPr>
        <p:spPr>
          <a:xfrm>
            <a:off x="5048250" y="774700"/>
            <a:ext cx="825500"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5" action="ppaction://hlinksldjump" tooltip="click here for information on planning"/>
              </a:rPr>
              <a:t>Σχεδιασμός</a:t>
            </a:r>
            <a:endParaRPr lang="fr-FR" sz="800"/>
          </a:p>
        </p:txBody>
      </p:sp>
      <p:sp>
        <p:nvSpPr>
          <p:cNvPr id="36" name="Bouton d’action : vide 35">
            <a:hlinkClick r:id="" action="ppaction://noaction" highlightClick="1"/>
          </p:cNvPr>
          <p:cNvSpPr/>
          <p:nvPr/>
        </p:nvSpPr>
        <p:spPr>
          <a:xfrm>
            <a:off x="6451600" y="774700"/>
            <a:ext cx="890588"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dirty="0">
                <a:hlinkClick r:id="rId5" action="ppaction://hlinksldjump" tooltip="click here for information on shopping"/>
              </a:rPr>
              <a:t>Αγορά/ψώνια</a:t>
            </a:r>
            <a:endParaRPr lang="fr-FR" sz="800" dirty="0"/>
          </a:p>
        </p:txBody>
      </p:sp>
      <p:sp>
        <p:nvSpPr>
          <p:cNvPr id="37" name="Bouton d’action : vide 36">
            <a:hlinkClick r:id="" action="ppaction://noaction" highlightClick="1"/>
          </p:cNvPr>
          <p:cNvSpPr/>
          <p:nvPr/>
        </p:nvSpPr>
        <p:spPr>
          <a:xfrm>
            <a:off x="7907338" y="768350"/>
            <a:ext cx="825500"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6" action="ppaction://hlinksldjump" tooltip="click here for information on packing"/>
              </a:rPr>
              <a:t>Συσκευασία</a:t>
            </a:r>
            <a:endParaRPr lang="fr-FR" sz="800"/>
          </a:p>
        </p:txBody>
      </p:sp>
      <p:sp>
        <p:nvSpPr>
          <p:cNvPr id="38" name="Bouton d’action : vide 37">
            <a:hlinkClick r:id="" action="ppaction://noaction" highlightClick="1"/>
          </p:cNvPr>
          <p:cNvSpPr/>
          <p:nvPr/>
        </p:nvSpPr>
        <p:spPr>
          <a:xfrm>
            <a:off x="9337675" y="773113"/>
            <a:ext cx="831850"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6" action="ppaction://hlinksldjump" tooltip="click here for information on transporting"/>
              </a:rPr>
              <a:t>Μεταφορά</a:t>
            </a:r>
            <a:endParaRPr lang="fr-FR" sz="800"/>
          </a:p>
        </p:txBody>
      </p:sp>
      <p:sp>
        <p:nvSpPr>
          <p:cNvPr id="39" name="Bouton d’action : vide 38">
            <a:hlinkClick r:id="" action="ppaction://noaction" highlightClick="1"/>
          </p:cNvPr>
          <p:cNvSpPr/>
          <p:nvPr/>
        </p:nvSpPr>
        <p:spPr>
          <a:xfrm>
            <a:off x="4926013" y="2087563"/>
            <a:ext cx="1150937"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7" action="ppaction://hlinksldjump" tooltip="click here for information on surface hygiene"/>
              </a:rPr>
              <a:t>Υγιεινή επιφανειών</a:t>
            </a:r>
            <a:endParaRPr lang="fr-FR" sz="800"/>
          </a:p>
        </p:txBody>
      </p:sp>
      <p:sp>
        <p:nvSpPr>
          <p:cNvPr id="40" name="Bouton d’action : vide 39">
            <a:hlinkClick r:id="" action="ppaction://noaction" highlightClick="1"/>
          </p:cNvPr>
          <p:cNvSpPr/>
          <p:nvPr/>
        </p:nvSpPr>
        <p:spPr>
          <a:xfrm>
            <a:off x="7894638" y="2087563"/>
            <a:ext cx="863600"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8" action="ppaction://hlinksldjump" tooltip="click here for information on storing"/>
              </a:rPr>
              <a:t>Αποθήκευση</a:t>
            </a:r>
            <a:endParaRPr lang="fr-FR" sz="800"/>
          </a:p>
        </p:txBody>
      </p:sp>
      <p:sp>
        <p:nvSpPr>
          <p:cNvPr id="41" name="Bouton d’action : vide 40">
            <a:hlinkClick r:id="" action="ppaction://noaction" highlightClick="1"/>
          </p:cNvPr>
          <p:cNvSpPr/>
          <p:nvPr/>
        </p:nvSpPr>
        <p:spPr>
          <a:xfrm>
            <a:off x="7713663" y="3373438"/>
            <a:ext cx="1089025" cy="165100"/>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7" action="ppaction://hlinksldjump" tooltip="click here for information on tools hygiene"/>
              </a:rPr>
              <a:t>Υγιεινή εργαλείων κουζίνας</a:t>
            </a:r>
            <a:endParaRPr lang="fr-FR" sz="800"/>
          </a:p>
        </p:txBody>
      </p:sp>
      <p:sp>
        <p:nvSpPr>
          <p:cNvPr id="42" name="Bouton d’action : vide 41">
            <a:hlinkClick r:id="" action="ppaction://noaction" highlightClick="1"/>
          </p:cNvPr>
          <p:cNvSpPr/>
          <p:nvPr/>
        </p:nvSpPr>
        <p:spPr>
          <a:xfrm>
            <a:off x="6388100" y="2087563"/>
            <a:ext cx="1039813"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9" action="ppaction://hlinksldjump" tooltip="click here for information on personal hygiene"/>
              </a:rPr>
              <a:t>Ατομική Υγιεινή</a:t>
            </a:r>
            <a:endParaRPr lang="fr-FR" sz="800"/>
          </a:p>
        </p:txBody>
      </p:sp>
      <p:sp>
        <p:nvSpPr>
          <p:cNvPr id="43" name="Bouton d’action : vide 42">
            <a:hlinkClick r:id="" action="ppaction://noaction" highlightClick="1"/>
          </p:cNvPr>
          <p:cNvSpPr/>
          <p:nvPr/>
        </p:nvSpPr>
        <p:spPr>
          <a:xfrm>
            <a:off x="8923338" y="2087563"/>
            <a:ext cx="1436687" cy="147637"/>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8" action="ppaction://hlinksldjump" tooltip="click here for information on unpacking"/>
              </a:rPr>
              <a:t>Ξεπακετάρισμα/Αφαίρεση συσκευασίας</a:t>
            </a:r>
            <a:endParaRPr lang="fr-FR" sz="800"/>
          </a:p>
        </p:txBody>
      </p:sp>
      <p:sp>
        <p:nvSpPr>
          <p:cNvPr id="44" name="Bouton d’action : vide 43">
            <a:hlinkClick r:id="" action="ppaction://noaction" highlightClick="1"/>
          </p:cNvPr>
          <p:cNvSpPr/>
          <p:nvPr/>
        </p:nvSpPr>
        <p:spPr>
          <a:xfrm>
            <a:off x="4868863" y="3332163"/>
            <a:ext cx="1271587" cy="20637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0" action="ppaction://hlinksldjump" tooltip="click here for information on food washing/rinsing"/>
              </a:rPr>
              <a:t>Πλύσιμο/Ξέπλυμα τροφίμων</a:t>
            </a:r>
            <a:endParaRPr lang="fr-FR" sz="800"/>
          </a:p>
        </p:txBody>
      </p:sp>
      <p:sp>
        <p:nvSpPr>
          <p:cNvPr id="45" name="Bouton d’action : vide 44">
            <a:hlinkClick r:id="" action="ppaction://noaction" highlightClick="1"/>
          </p:cNvPr>
          <p:cNvSpPr/>
          <p:nvPr/>
        </p:nvSpPr>
        <p:spPr>
          <a:xfrm>
            <a:off x="6215063" y="3340100"/>
            <a:ext cx="1176337"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1" action="ppaction://hlinksldjump" tooltip="click here for information on cutting/prepping"/>
              </a:rPr>
              <a:t>Κοπή/προετοιμασία</a:t>
            </a:r>
            <a:endParaRPr lang="fr-FR" sz="800"/>
          </a:p>
        </p:txBody>
      </p:sp>
      <p:sp>
        <p:nvSpPr>
          <p:cNvPr id="46" name="Bouton d’action : vide 45">
            <a:hlinkClick r:id="" action="ppaction://noaction" highlightClick="1"/>
          </p:cNvPr>
          <p:cNvSpPr/>
          <p:nvPr/>
        </p:nvSpPr>
        <p:spPr>
          <a:xfrm>
            <a:off x="9274175" y="4657725"/>
            <a:ext cx="942975" cy="147638"/>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2" action="ppaction://hlinksldjump" tooltip="click here for information on serving"/>
              </a:rPr>
              <a:t>Σερβίρισμα τροφίμων</a:t>
            </a:r>
            <a:endParaRPr lang="fr-FR" sz="800"/>
          </a:p>
        </p:txBody>
      </p:sp>
      <p:sp>
        <p:nvSpPr>
          <p:cNvPr id="47" name="Bouton d’action : vide 46">
            <a:hlinkClick r:id="" action="ppaction://noaction" highlightClick="1"/>
          </p:cNvPr>
          <p:cNvSpPr/>
          <p:nvPr/>
        </p:nvSpPr>
        <p:spPr>
          <a:xfrm>
            <a:off x="9350375" y="3371850"/>
            <a:ext cx="766763" cy="165100"/>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3" action="ppaction://hlinksldjump" tooltip="click here for information on cooking"/>
              </a:rPr>
              <a:t>Μαγείρεμα</a:t>
            </a:r>
            <a:endParaRPr lang="fr-FR" sz="800"/>
          </a:p>
        </p:txBody>
      </p:sp>
      <p:sp>
        <p:nvSpPr>
          <p:cNvPr id="48" name="Bouton d’action : vide 47">
            <a:hlinkClick r:id="" action="ppaction://noaction" highlightClick="1"/>
          </p:cNvPr>
          <p:cNvSpPr/>
          <p:nvPr/>
        </p:nvSpPr>
        <p:spPr>
          <a:xfrm>
            <a:off x="5018088" y="4657725"/>
            <a:ext cx="941387" cy="173038"/>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4" action="ppaction://hlinksldjump" tooltip="click here for information on disposal"/>
              </a:rPr>
              <a:t>Πέταμα στα σκουπίδια</a:t>
            </a:r>
            <a:endParaRPr lang="fr-FR" sz="800"/>
          </a:p>
        </p:txBody>
      </p:sp>
      <p:sp>
        <p:nvSpPr>
          <p:cNvPr id="49" name="Bouton d’action : vide 48">
            <a:hlinkClick r:id="" action="ppaction://noaction" highlightClick="1"/>
          </p:cNvPr>
          <p:cNvSpPr/>
          <p:nvPr/>
        </p:nvSpPr>
        <p:spPr>
          <a:xfrm>
            <a:off x="6129338" y="4633913"/>
            <a:ext cx="1416050" cy="173037"/>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5" action="ppaction://hlinksldjump" tooltip="click here for information on storing leftovers"/>
              </a:rPr>
              <a:t>Φύλαξη περισσευμάτων τροφίμων</a:t>
            </a:r>
            <a:endParaRPr lang="fr-FR" sz="800"/>
          </a:p>
        </p:txBody>
      </p:sp>
      <p:sp>
        <p:nvSpPr>
          <p:cNvPr id="50" name="Bouton d’action : vide 49">
            <a:hlinkClick r:id="" action="ppaction://noaction" highlightClick="1"/>
          </p:cNvPr>
          <p:cNvSpPr/>
          <p:nvPr/>
        </p:nvSpPr>
        <p:spPr>
          <a:xfrm>
            <a:off x="7880350" y="4657725"/>
            <a:ext cx="800100"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l-GR" sz="800">
                <a:hlinkClick r:id="rId12" action="ppaction://hlinksldjump" tooltip="click here for information on eating"/>
              </a:rPr>
              <a:t>Κατανάλωση τροφίμων</a:t>
            </a:r>
            <a:endParaRPr lang="fr-FR" sz="800"/>
          </a:p>
        </p:txBody>
      </p:sp>
      <p:pic>
        <p:nvPicPr>
          <p:cNvPr id="18455" name="Image 1" descr="Λογότυπο SafeConsume και τίτλος &quot;Μετάδοση Λοιμώξεων&quot;"/>
          <p:cNvPicPr>
            <a:picLocks noChangeAspect="1" noChangeArrowheads="1"/>
          </p:cNvPicPr>
          <p:nvPr/>
        </p:nvPicPr>
        <p:blipFill>
          <a:blip r:embed="rId16" cstate="print"/>
          <a:srcRect/>
          <a:stretch>
            <a:fillRect/>
          </a:stretch>
        </p:blipFill>
        <p:spPr bwMode="auto">
          <a:xfrm>
            <a:off x="74613" y="147638"/>
            <a:ext cx="2932112" cy="1039812"/>
          </a:xfrm>
          <a:prstGeom prst="rect">
            <a:avLst/>
          </a:prstGeom>
          <a:noFill/>
          <a:ln w="9525">
            <a:noFill/>
            <a:miter lim="800000"/>
            <a:headEnd/>
            <a:tailEnd/>
          </a:ln>
        </p:spPr>
      </p:pic>
      <p:sp>
        <p:nvSpPr>
          <p:cNvPr id="32" name="ZoneTexte 31">
            <a:extLst>
              <a:ext uri="{FF2B5EF4-FFF2-40B4-BE49-F238E27FC236}">
                <a16:creationId xmlns="" xmlns:a16="http://schemas.microsoft.com/office/drawing/2014/main" id="{2BE09E3A-04AC-4212-AB5E-737EE5B01330}"/>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7"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8"/>
              </a:rPr>
              <a:t>Έλεγξε τις γνώσεις σ</a:t>
            </a:r>
            <a:r>
              <a:rPr lang="fr-FR" sz="1400">
                <a:solidFill>
                  <a:schemeClr val="accent1"/>
                </a:solidFill>
                <a:latin typeface="+mn-lt"/>
                <a:hlinkClick r:id="rId18"/>
              </a:rPr>
              <a:t>o</a:t>
            </a:r>
            <a:r>
              <a:rPr lang="el-GR" sz="1400">
                <a:solidFill>
                  <a:schemeClr val="accent1"/>
                </a:solidFill>
                <a:latin typeface="+mn-lt"/>
                <a:hlinkClick r:id="rId18"/>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9"/>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33" name="Bouton d’action : vide 32">
            <a:hlinkClick r:id="rId20" highlightClick="1"/>
            <a:extLst>
              <a:ext uri="{FF2B5EF4-FFF2-40B4-BE49-F238E27FC236}">
                <a16:creationId xmlns="" xmlns:a16="http://schemas.microsoft.com/office/drawing/2014/main" id="{1780066D-3AF4-4B8A-958B-0CA5A8CFA68B}"/>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52388"/>
            <a:ext cx="9115425" cy="785812"/>
          </a:xfrm>
          <a:prstGeom prst="rect">
            <a:avLst/>
          </a:prstGeom>
          <a:noFill/>
        </p:spPr>
        <p:txBody>
          <a:bodyPr>
            <a:spAutoFit/>
          </a:bodyPr>
          <a:lstStyle/>
          <a:p>
            <a:pPr algn="ctr" eaLnBrk="1" fontAlgn="auto" hangingPunct="1">
              <a:spcBef>
                <a:spcPts val="0"/>
              </a:spcBef>
              <a:spcAft>
                <a:spcPts val="0"/>
              </a:spcAft>
              <a:defRPr/>
            </a:pPr>
            <a:r>
              <a:rPr lang="el-GR" altLang="fr-FR" sz="4501" b="1" dirty="0">
                <a:solidFill>
                  <a:srgbClr val="00707C"/>
                </a:solidFill>
                <a:latin typeface="+mj-lt"/>
                <a:ea typeface="+mj-ea"/>
                <a:cs typeface="+mj-cs"/>
              </a:rPr>
              <a:t>Σχεδιασμός</a:t>
            </a:r>
            <a:r>
              <a:rPr lang="fr-FR" altLang="fr-FR" sz="4501" b="1" dirty="0">
                <a:solidFill>
                  <a:srgbClr val="00707C"/>
                </a:solidFill>
                <a:latin typeface="+mj-lt"/>
                <a:ea typeface="+mj-ea"/>
                <a:cs typeface="+mj-cs"/>
              </a:rPr>
              <a:t> </a:t>
            </a:r>
            <a:r>
              <a:rPr lang="el-GR" altLang="fr-FR" sz="4501" b="1" dirty="0">
                <a:solidFill>
                  <a:srgbClr val="00707C"/>
                </a:solidFill>
                <a:latin typeface="+mj-lt"/>
                <a:ea typeface="+mj-ea"/>
                <a:cs typeface="+mj-cs"/>
              </a:rPr>
              <a:t>και Αγορά/ψώνια</a:t>
            </a:r>
          </a:p>
        </p:txBody>
      </p:sp>
      <p:sp>
        <p:nvSpPr>
          <p:cNvPr id="14" name="ZoneTexte 13"/>
          <p:cNvSpPr txBox="1"/>
          <p:nvPr/>
        </p:nvSpPr>
        <p:spPr>
          <a:xfrm>
            <a:off x="4448175" y="1066800"/>
            <a:ext cx="7680325" cy="5168081"/>
          </a:xfrm>
          <a:prstGeom prst="rect">
            <a:avLst/>
          </a:prstGeom>
          <a:noFill/>
        </p:spPr>
        <p:txBody>
          <a:bodyPr>
            <a:spAutoFit/>
          </a:bodyPr>
          <a:lstStyle/>
          <a:p>
            <a:pPr marL="285750" indent="-285750" eaLnBrk="1" hangingPunct="1">
              <a:spcBef>
                <a:spcPts val="1000"/>
              </a:spcBef>
              <a:buClr>
                <a:schemeClr val="accent1"/>
              </a:buClr>
              <a:buFont typeface="Wingdings" panose="05000000000000000000" pitchFamily="2" charset="2"/>
              <a:buChar char="ü"/>
              <a:defRPr/>
            </a:pPr>
            <a:r>
              <a:rPr lang="el-GR" sz="1400" dirty="0">
                <a:solidFill>
                  <a:srgbClr val="B92233"/>
                </a:solidFill>
                <a:latin typeface="+mn-lt"/>
              </a:rPr>
              <a:t>Προγραμμάτισε</a:t>
            </a:r>
            <a:r>
              <a:rPr lang="el-GR" sz="1400" dirty="0">
                <a:solidFill>
                  <a:srgbClr val="FF0000"/>
                </a:solidFill>
                <a:latin typeface="+mn-lt"/>
              </a:rPr>
              <a:t> </a:t>
            </a:r>
            <a:r>
              <a:rPr lang="el-GR" sz="1400" dirty="0">
                <a:solidFill>
                  <a:srgbClr val="00707C"/>
                </a:solidFill>
                <a:latin typeface="+mn-lt"/>
              </a:rPr>
              <a:t>τα ψώνια σου (γράψε τα προϊόντα για ψυγείο ή/και κατάψυξη στο τέλος της λίστας σου) </a:t>
            </a:r>
            <a:endParaRPr lang="en-US" sz="1400" dirty="0">
              <a:solidFill>
                <a:srgbClr val="00707C"/>
              </a:solidFill>
              <a:latin typeface="+mn-lt"/>
            </a:endParaRPr>
          </a:p>
          <a:p>
            <a:pPr marL="285750" indent="-285750" eaLnBrk="1" hangingPunct="1">
              <a:spcBef>
                <a:spcPts val="1000"/>
              </a:spcBef>
              <a:buClr>
                <a:schemeClr val="accent1"/>
              </a:buClr>
              <a:buFont typeface="Wingdings" panose="05000000000000000000" pitchFamily="2" charset="2"/>
              <a:buChar char="ü"/>
              <a:defRPr/>
            </a:pPr>
            <a:endParaRPr lang="en-US" sz="1100" dirty="0">
              <a:solidFill>
                <a:srgbClr val="00707C"/>
              </a:solidFill>
              <a:latin typeface="+mn-lt"/>
            </a:endParaRPr>
          </a:p>
          <a:p>
            <a:pPr marL="285750" indent="-285750" eaLnBrk="1" hangingPunct="1">
              <a:spcBef>
                <a:spcPts val="1000"/>
              </a:spcBef>
              <a:buFont typeface="Wingdings" panose="05000000000000000000" pitchFamily="2" charset="2"/>
              <a:buChar char="ü"/>
              <a:defRPr/>
            </a:pPr>
            <a:r>
              <a:rPr lang="el-GR" sz="1400" dirty="0">
                <a:solidFill>
                  <a:srgbClr val="00707C"/>
                </a:solidFill>
                <a:latin typeface="+mn-lt"/>
              </a:rPr>
              <a:t>Θυμήσου  να πάρεις μαζί σου </a:t>
            </a:r>
            <a:r>
              <a:rPr lang="el-GR" sz="1400" dirty="0">
                <a:solidFill>
                  <a:srgbClr val="B92233"/>
                </a:solidFill>
                <a:latin typeface="+mn-lt"/>
              </a:rPr>
              <a:t>τσάντες για τρόφιμα ψυγείου  (ισοθερμικές), </a:t>
            </a:r>
            <a:r>
              <a:rPr lang="el-GR" sz="1400" dirty="0">
                <a:solidFill>
                  <a:srgbClr val="00707C"/>
                </a:solidFill>
                <a:latin typeface="+mn-lt"/>
              </a:rPr>
              <a:t>καθώς  και μια ισοθερμική τσάντα για το κρέας που θα την κρατάς χωριστά</a:t>
            </a:r>
            <a:endParaRPr lang="en-GB" sz="1050" dirty="0">
              <a:solidFill>
                <a:srgbClr val="00707C"/>
              </a:solidFill>
              <a:latin typeface="+mn-lt"/>
            </a:endParaRPr>
          </a:p>
          <a:p>
            <a:pPr lvl="1" indent="0" eaLnBrk="1" hangingPunct="1">
              <a:spcBef>
                <a:spcPts val="0"/>
              </a:spcBef>
              <a:defRPr/>
            </a:pPr>
            <a:r>
              <a:rPr lang="fr-FR" sz="1100" dirty="0">
                <a:solidFill>
                  <a:schemeClr val="accent1"/>
                </a:solidFill>
              </a:rPr>
              <a:t> </a:t>
            </a:r>
            <a:r>
              <a:rPr lang="el-GR" sz="1100" dirty="0">
                <a:solidFill>
                  <a:schemeClr val="accent1"/>
                </a:solidFill>
              </a:rPr>
              <a:t>Το κρέας και τα λαχανικά καλύπτονται  από μικροοργανισμούς. Γι αυτό, όταν </a:t>
            </a:r>
            <a:endParaRPr lang="fr-FR" sz="1100" dirty="0">
              <a:solidFill>
                <a:schemeClr val="accent1"/>
              </a:solidFill>
            </a:endParaRPr>
          </a:p>
          <a:p>
            <a:pPr lvl="1" indent="0" eaLnBrk="1" hangingPunct="1">
              <a:spcBef>
                <a:spcPts val="0"/>
              </a:spcBef>
              <a:defRPr/>
            </a:pPr>
            <a:r>
              <a:rPr lang="fr-FR" sz="1100" dirty="0">
                <a:solidFill>
                  <a:schemeClr val="accent1"/>
                </a:solidFill>
              </a:rPr>
              <a:t> </a:t>
            </a:r>
            <a:r>
              <a:rPr lang="el-GR" sz="1100" dirty="0">
                <a:solidFill>
                  <a:schemeClr val="accent1"/>
                </a:solidFill>
              </a:rPr>
              <a:t>αγοράζεις, μεταφέρεις  ή αποθηκεύεις τρόφιμα, βεβαιώσου ότι είναι τοποθετημένα </a:t>
            </a:r>
            <a:endParaRPr lang="fr-FR" sz="1100" dirty="0">
              <a:solidFill>
                <a:schemeClr val="accent1"/>
              </a:solidFill>
            </a:endParaRPr>
          </a:p>
          <a:p>
            <a:pPr lvl="1" indent="0" eaLnBrk="1" hangingPunct="1">
              <a:spcBef>
                <a:spcPts val="0"/>
              </a:spcBef>
              <a:defRPr/>
            </a:pPr>
            <a:r>
              <a:rPr lang="fr-FR" sz="1100" dirty="0">
                <a:solidFill>
                  <a:schemeClr val="accent1"/>
                </a:solidFill>
              </a:rPr>
              <a:t> </a:t>
            </a:r>
            <a:r>
              <a:rPr lang="el-GR" sz="1100" dirty="0">
                <a:solidFill>
                  <a:schemeClr val="accent1"/>
                </a:solidFill>
              </a:rPr>
              <a:t>ξεχωριστά ώστε να προλάβεις την επιμόλυνση</a:t>
            </a:r>
            <a:r>
              <a:rPr lang="en-US" sz="1100" dirty="0">
                <a:solidFill>
                  <a:schemeClr val="accent1"/>
                </a:solidFill>
              </a:rPr>
              <a:t>.</a:t>
            </a:r>
          </a:p>
          <a:p>
            <a:pPr lvl="1" indent="0" eaLnBrk="1" hangingPunct="1">
              <a:spcBef>
                <a:spcPts val="0"/>
              </a:spcBef>
              <a:defRPr/>
            </a:pPr>
            <a:endParaRPr lang="en-US" sz="1100" dirty="0">
              <a:solidFill>
                <a:schemeClr val="accent1"/>
              </a:solidFill>
              <a:latin typeface="+mn-lt"/>
            </a:endParaRPr>
          </a:p>
          <a:p>
            <a:pPr lvl="1" indent="0" eaLnBrk="1" hangingPunct="1">
              <a:spcBef>
                <a:spcPts val="0"/>
              </a:spcBef>
              <a:defRPr/>
            </a:pPr>
            <a:endParaRPr lang="en-US" sz="1400" dirty="0">
              <a:solidFill>
                <a:srgbClr val="00707C"/>
              </a:solidFill>
              <a:latin typeface="+mn-lt"/>
            </a:endParaRPr>
          </a:p>
          <a:p>
            <a:pPr marL="285750" indent="-285750" eaLnBrk="1" hangingPunct="1">
              <a:spcBef>
                <a:spcPts val="1000"/>
              </a:spcBef>
              <a:buFont typeface="Wingdings" panose="05000000000000000000" pitchFamily="2" charset="2"/>
              <a:buChar char="ü"/>
              <a:defRPr/>
            </a:pPr>
            <a:r>
              <a:rPr lang="el-GR" sz="1400" dirty="0">
                <a:solidFill>
                  <a:srgbClr val="00707C"/>
                </a:solidFill>
                <a:latin typeface="+mn-lt"/>
              </a:rPr>
              <a:t>Διάβαζε τις ετικέτες και κυρίως έλεγχε την </a:t>
            </a:r>
            <a:r>
              <a:rPr lang="el-GR" sz="1400" dirty="0">
                <a:solidFill>
                  <a:srgbClr val="B92233"/>
                </a:solidFill>
                <a:latin typeface="+mn-lt"/>
              </a:rPr>
              <a:t>ημερομηνία λήξεως</a:t>
            </a:r>
            <a:endParaRPr lang="en-US" sz="1100" dirty="0">
              <a:solidFill>
                <a:srgbClr val="B92233"/>
              </a:solidFill>
              <a:latin typeface="+mn-lt"/>
            </a:endParaRPr>
          </a:p>
          <a:p>
            <a:pPr marL="285750" indent="-285750" eaLnBrk="1" hangingPunct="1">
              <a:lnSpc>
                <a:spcPct val="150000"/>
              </a:lnSpc>
              <a:spcBef>
                <a:spcPts val="1000"/>
              </a:spcBef>
              <a:buFont typeface="Wingdings" panose="05000000000000000000" pitchFamily="2" charset="2"/>
              <a:buChar char="ü"/>
              <a:defRPr/>
            </a:pPr>
            <a:endParaRPr lang="en-US" sz="1100" dirty="0">
              <a:solidFill>
                <a:schemeClr val="bg1"/>
              </a:solidFill>
              <a:latin typeface="+mn-lt"/>
            </a:endParaRPr>
          </a:p>
          <a:p>
            <a:pPr marL="285750" indent="-285750" eaLnBrk="1" hangingPunct="1">
              <a:spcBef>
                <a:spcPts val="1000"/>
              </a:spcBef>
              <a:buFont typeface="Wingdings" panose="05000000000000000000" pitchFamily="2" charset="2"/>
              <a:buChar char="ü"/>
              <a:defRPr/>
            </a:pPr>
            <a:r>
              <a:rPr lang="el-GR" sz="1400" dirty="0">
                <a:solidFill>
                  <a:srgbClr val="00707C"/>
                </a:solidFill>
                <a:latin typeface="+mn-lt"/>
              </a:rPr>
              <a:t>Στο καρότσι με τα ψώνια,  </a:t>
            </a:r>
            <a:r>
              <a:rPr lang="el-GR" sz="1400" dirty="0">
                <a:solidFill>
                  <a:srgbClr val="B92233"/>
                </a:solidFill>
                <a:latin typeface="+mn-lt"/>
              </a:rPr>
              <a:t>τοποθέτησε τα πουλερικά / κρέατα χωριστά από τα λαχανικά</a:t>
            </a:r>
            <a:endParaRPr lang="en-US" sz="1400" dirty="0">
              <a:solidFill>
                <a:srgbClr val="B92233"/>
              </a:solidFill>
              <a:latin typeface="+mn-lt"/>
            </a:endParaRPr>
          </a:p>
          <a:p>
            <a:pPr eaLnBrk="1" hangingPunct="1">
              <a:spcBef>
                <a:spcPts val="0"/>
              </a:spcBef>
              <a:defRPr/>
            </a:pPr>
            <a:r>
              <a:rPr lang="en-US" sz="1400" dirty="0">
                <a:solidFill>
                  <a:srgbClr val="00707C"/>
                </a:solidFill>
                <a:latin typeface="+mn-lt"/>
              </a:rPr>
              <a:t>	 </a:t>
            </a:r>
            <a:r>
              <a:rPr lang="el-GR" sz="1100" dirty="0">
                <a:solidFill>
                  <a:schemeClr val="accent1"/>
                </a:solidFill>
              </a:rPr>
              <a:t>Το ωμό κοτόπουλο/κρέας μεταφέρει συχνά μικροοργανισμούς που προκαλούν τροφική </a:t>
            </a:r>
            <a:endParaRPr lang="fr-FR" sz="1100" dirty="0">
              <a:solidFill>
                <a:schemeClr val="accent1"/>
              </a:solidFill>
            </a:endParaRPr>
          </a:p>
          <a:p>
            <a:pPr eaLnBrk="1" hangingPunct="1">
              <a:spcBef>
                <a:spcPts val="0"/>
              </a:spcBef>
              <a:defRPr/>
            </a:pPr>
            <a:r>
              <a:rPr lang="fr-FR" sz="1100" dirty="0">
                <a:solidFill>
                  <a:schemeClr val="accent1"/>
                </a:solidFill>
              </a:rPr>
              <a:t>	 </a:t>
            </a:r>
            <a:r>
              <a:rPr lang="el-GR" sz="1100" dirty="0">
                <a:solidFill>
                  <a:schemeClr val="accent1"/>
                </a:solidFill>
              </a:rPr>
              <a:t>δηλητηρίαση και πρέπει να αποθηκεύεται ξεχωριστά από τα λαχανικά και τα άλλα τρόφιμα.</a:t>
            </a:r>
            <a:endParaRPr lang="en-GB" sz="1100" dirty="0">
              <a:solidFill>
                <a:schemeClr val="accent1"/>
              </a:solidFill>
            </a:endParaRPr>
          </a:p>
          <a:p>
            <a:pPr eaLnBrk="1" hangingPunct="1">
              <a:spcBef>
                <a:spcPts val="0"/>
              </a:spcBef>
              <a:defRPr/>
            </a:pPr>
            <a:endParaRPr lang="el-GR" sz="1400" dirty="0">
              <a:solidFill>
                <a:schemeClr val="accent1"/>
              </a:solidFill>
            </a:endParaRPr>
          </a:p>
          <a:p>
            <a:pPr eaLnBrk="1" hangingPunct="1">
              <a:spcBef>
                <a:spcPts val="0"/>
              </a:spcBef>
              <a:defRPr/>
            </a:pPr>
            <a:endParaRPr lang="en-GB" sz="1400" dirty="0">
              <a:solidFill>
                <a:schemeClr val="accent1"/>
              </a:solidFill>
            </a:endParaRPr>
          </a:p>
          <a:p>
            <a:pPr marL="285750" indent="-285750" eaLnBrk="1" hangingPunct="1">
              <a:spcBef>
                <a:spcPts val="1000"/>
              </a:spcBef>
              <a:buFont typeface="Wingdings" panose="05000000000000000000" pitchFamily="2" charset="2"/>
              <a:buChar char="ü"/>
              <a:defRPr/>
            </a:pPr>
            <a:r>
              <a:rPr lang="el-GR" sz="1400" dirty="0">
                <a:solidFill>
                  <a:srgbClr val="00707C"/>
                </a:solidFill>
                <a:latin typeface="+mn-lt"/>
              </a:rPr>
              <a:t>Χρησιμοποίησε ισοθερμικές τσάντες  για να </a:t>
            </a:r>
            <a:r>
              <a:rPr lang="el-GR" sz="1400" dirty="0">
                <a:solidFill>
                  <a:srgbClr val="B92233"/>
                </a:solidFill>
                <a:latin typeface="+mn-lt"/>
              </a:rPr>
              <a:t>διατηρήσεις  την ψυχρή αλυσίδα</a:t>
            </a:r>
            <a:endParaRPr lang="en-US" sz="1400" dirty="0">
              <a:solidFill>
                <a:srgbClr val="B92233"/>
              </a:solidFill>
              <a:latin typeface="+mn-lt"/>
            </a:endParaRPr>
          </a:p>
          <a:p>
            <a:pPr eaLnBrk="1" hangingPunct="1">
              <a:spcBef>
                <a:spcPts val="0"/>
              </a:spcBef>
              <a:defRPr/>
            </a:pPr>
            <a:r>
              <a:rPr lang="en-US" sz="1400" dirty="0">
                <a:solidFill>
                  <a:srgbClr val="00707C"/>
                </a:solidFill>
                <a:latin typeface="+mn-lt"/>
              </a:rPr>
              <a:t>	</a:t>
            </a:r>
            <a:r>
              <a:rPr lang="fr-FR" sz="1100" dirty="0">
                <a:solidFill>
                  <a:srgbClr val="00707C"/>
                </a:solidFill>
              </a:rPr>
              <a:t> </a:t>
            </a:r>
            <a:r>
              <a:rPr lang="el-GR" sz="1100" dirty="0">
                <a:solidFill>
                  <a:srgbClr val="00707C"/>
                </a:solidFill>
              </a:rPr>
              <a:t> Έτσι θα επιβραδυνθεί η ανάπτυξη βακτηρίων</a:t>
            </a:r>
            <a:r>
              <a:rPr lang="fr-FR" sz="1100" dirty="0">
                <a:solidFill>
                  <a:srgbClr val="00707C"/>
                </a:solidFill>
              </a:rPr>
              <a:t>.</a:t>
            </a:r>
            <a:endParaRPr lang="en-US" sz="1100" i="1" dirty="0">
              <a:solidFill>
                <a:schemeClr val="tx2">
                  <a:lumMod val="60000"/>
                  <a:lumOff val="40000"/>
                </a:schemeClr>
              </a:solidFill>
            </a:endParaRPr>
          </a:p>
          <a:p>
            <a:pPr eaLnBrk="1" hangingPunct="1">
              <a:lnSpc>
                <a:spcPct val="150000"/>
              </a:lnSpc>
              <a:spcBef>
                <a:spcPts val="1000"/>
              </a:spcBef>
              <a:defRPr/>
            </a:pPr>
            <a:endParaRPr lang="en-US" sz="1400" dirty="0">
              <a:solidFill>
                <a:srgbClr val="00707C"/>
              </a:solidFill>
              <a:latin typeface="+mn-lt"/>
            </a:endParaRPr>
          </a:p>
        </p:txBody>
      </p:sp>
      <p:grpSp>
        <p:nvGrpSpPr>
          <p:cNvPr id="19460" name="Groupe 17"/>
          <p:cNvGrpSpPr>
            <a:grpSpLocks/>
          </p:cNvGrpSpPr>
          <p:nvPr/>
        </p:nvGrpSpPr>
        <p:grpSpPr bwMode="auto">
          <a:xfrm>
            <a:off x="-41275" y="6016625"/>
            <a:ext cx="12276138" cy="887413"/>
            <a:chOff x="-41565" y="6016088"/>
            <a:chExt cx="12276859" cy="888671"/>
          </a:xfrm>
        </p:grpSpPr>
        <p:sp>
          <p:nvSpPr>
            <p:cNvPr id="1947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947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19476"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19463" name="Image 3" descr="Σχεδιασμός"/>
          <p:cNvPicPr>
            <a:picLocks noChangeAspect="1"/>
          </p:cNvPicPr>
          <p:nvPr/>
        </p:nvPicPr>
        <p:blipFill>
          <a:blip r:embed="rId4" cstate="print"/>
          <a:srcRect/>
          <a:stretch>
            <a:fillRect/>
          </a:stretch>
        </p:blipFill>
        <p:spPr bwMode="auto">
          <a:xfrm>
            <a:off x="3122613" y="1376363"/>
            <a:ext cx="1325562" cy="784225"/>
          </a:xfrm>
          <a:prstGeom prst="rect">
            <a:avLst/>
          </a:prstGeom>
          <a:noFill/>
          <a:ln w="9525">
            <a:noFill/>
            <a:miter lim="800000"/>
            <a:headEnd/>
            <a:tailEnd/>
          </a:ln>
        </p:spPr>
      </p:pic>
      <p:sp>
        <p:nvSpPr>
          <p:cNvPr id="2" name="Bouton d’action : vide 1">
            <a:hlinkClick r:id="" action="ppaction://noaction" highlightClick="1"/>
          </p:cNvPr>
          <p:cNvSpPr/>
          <p:nvPr/>
        </p:nvSpPr>
        <p:spPr>
          <a:xfrm>
            <a:off x="9931401" y="3183467"/>
            <a:ext cx="2040466" cy="537633"/>
          </a:xfrm>
          <a:prstGeom prst="actionButtonBlank">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1"/>
                </a:solidFill>
              </a:rPr>
              <a:t>Πήγαινε στην ενότητα  3  που αφορά στις ετικέτες των τροφίμων</a:t>
            </a:r>
            <a:endParaRPr lang="fr-FR" sz="1200" dirty="0">
              <a:solidFill>
                <a:schemeClr val="bg1"/>
              </a:solidFill>
            </a:endParaRPr>
          </a:p>
        </p:txBody>
      </p:sp>
      <p:sp>
        <p:nvSpPr>
          <p:cNvPr id="24" name="Bouton d’action : vide 23">
            <a:hlinkClick r:id="rId5" action="ppaction://hlinksldjump" highlightClick="1"/>
          </p:cNvPr>
          <p:cNvSpPr/>
          <p:nvPr/>
        </p:nvSpPr>
        <p:spPr>
          <a:xfrm>
            <a:off x="7769225" y="5510213"/>
            <a:ext cx="2081213" cy="3651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1"/>
                </a:solidFill>
              </a:rPr>
              <a:t>Περισσότερες πληροφορίες για την ψυχρή αλυσίδα</a:t>
            </a:r>
            <a:endParaRPr lang="fr-FR" sz="1200" dirty="0">
              <a:solidFill>
                <a:schemeClr val="bg1"/>
              </a:solidFill>
            </a:endParaRPr>
          </a:p>
        </p:txBody>
      </p:sp>
      <p:sp>
        <p:nvSpPr>
          <p:cNvPr id="25" name="Bouton d’action : vide 24">
            <a:hlinkClick r:id="rId6" action="ppaction://hlinksldjump" highlightClick="1"/>
          </p:cNvPr>
          <p:cNvSpPr/>
          <p:nvPr/>
        </p:nvSpPr>
        <p:spPr>
          <a:xfrm>
            <a:off x="10126133" y="2226733"/>
            <a:ext cx="1922992" cy="660400"/>
          </a:xfrm>
          <a:prstGeom prst="actionButtonBlan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1"/>
                </a:solidFill>
              </a:rPr>
              <a:t>Περισσότερες πληροφορίες για την επιμόλυνση</a:t>
            </a:r>
            <a:endParaRPr lang="fr-FR" sz="1200" dirty="0">
              <a:solidFill>
                <a:schemeClr val="bg1"/>
              </a:solidFill>
            </a:endParaRPr>
          </a:p>
        </p:txBody>
      </p:sp>
      <p:pic>
        <p:nvPicPr>
          <p:cNvPr id="19467" name="Picture 24" descr="Αγορές στο κατάστημα"/>
          <p:cNvPicPr>
            <a:picLocks noChangeAspect="1" noChangeArrowheads="1"/>
          </p:cNvPicPr>
          <p:nvPr/>
        </p:nvPicPr>
        <p:blipFill>
          <a:blip r:embed="rId7" cstate="print"/>
          <a:srcRect/>
          <a:stretch>
            <a:fillRect/>
          </a:stretch>
        </p:blipFill>
        <p:spPr bwMode="auto">
          <a:xfrm>
            <a:off x="3122613" y="3730625"/>
            <a:ext cx="1325562" cy="1203325"/>
          </a:xfrm>
          <a:prstGeom prst="rect">
            <a:avLst/>
          </a:prstGeom>
          <a:noFill/>
          <a:ln w="9525">
            <a:noFill/>
            <a:miter lim="800000"/>
            <a:headEnd/>
            <a:tailEnd/>
          </a:ln>
        </p:spPr>
      </p:pic>
      <p:pic>
        <p:nvPicPr>
          <p:cNvPr id="19468" name="Image 2" descr="Λογότυπο SafeConsume και τίτλος &quot;Μετάδοση Λοιμώξεων&quot;"/>
          <p:cNvPicPr>
            <a:picLocks noChangeAspect="1" noChangeArrowheads="1"/>
          </p:cNvPicPr>
          <p:nvPr/>
        </p:nvPicPr>
        <p:blipFill>
          <a:blip r:embed="rId8" cstate="print"/>
          <a:srcRect/>
          <a:stretch>
            <a:fillRect/>
          </a:stretch>
        </p:blipFill>
        <p:spPr bwMode="auto">
          <a:xfrm>
            <a:off x="74613" y="147638"/>
            <a:ext cx="2932112" cy="1039812"/>
          </a:xfrm>
          <a:prstGeom prst="rect">
            <a:avLst/>
          </a:prstGeom>
          <a:noFill/>
          <a:ln w="9525">
            <a:noFill/>
            <a:miter lim="800000"/>
            <a:headEnd/>
            <a:tailEnd/>
          </a:ln>
        </p:spPr>
      </p:pic>
      <p:pic>
        <p:nvPicPr>
          <p:cNvPr id="19469" name="Image 6" descr="Μπριζόλα από κρέας">
            <a:hlinkClick r:id="rId9" action="ppaction://hlinksldjump"/>
          </p:cNvPr>
          <p:cNvPicPr>
            <a:picLocks noChangeAspect="1" noChangeArrowheads="1"/>
          </p:cNvPicPr>
          <p:nvPr/>
        </p:nvPicPr>
        <p:blipFill>
          <a:blip r:embed="rId10" cstate="print"/>
          <a:srcRect/>
          <a:stretch>
            <a:fillRect/>
          </a:stretch>
        </p:blipFill>
        <p:spPr bwMode="auto">
          <a:xfrm>
            <a:off x="10479088" y="4391025"/>
            <a:ext cx="1066800" cy="825500"/>
          </a:xfrm>
          <a:prstGeom prst="rect">
            <a:avLst/>
          </a:prstGeom>
          <a:noFill/>
          <a:ln w="9525">
            <a:noFill/>
            <a:miter lim="800000"/>
            <a:headEnd/>
            <a:tailEnd/>
          </a:ln>
        </p:spPr>
      </p:pic>
      <p:sp>
        <p:nvSpPr>
          <p:cNvPr id="19470" name="ZoneTexte 22"/>
          <p:cNvSpPr txBox="1">
            <a:spLocks noChangeArrowheads="1"/>
          </p:cNvSpPr>
          <p:nvPr/>
        </p:nvSpPr>
        <p:spPr bwMode="auto">
          <a:xfrm>
            <a:off x="10387013" y="6143625"/>
            <a:ext cx="2001837"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23" name="ZoneTexte 22">
            <a:extLst>
              <a:ext uri="{FF2B5EF4-FFF2-40B4-BE49-F238E27FC236}">
                <a16:creationId xmlns="" xmlns:a16="http://schemas.microsoft.com/office/drawing/2014/main" id="{D049E94D-C07C-4182-9CB7-4303F18FFDF8}"/>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2"/>
              </a:rPr>
              <a:t>Έλεγξε τις γνώσεις σ</a:t>
            </a:r>
            <a:r>
              <a:rPr lang="fr-FR" sz="1400">
                <a:solidFill>
                  <a:schemeClr val="accent1"/>
                </a:solidFill>
                <a:latin typeface="+mn-lt"/>
                <a:hlinkClick r:id="rId12"/>
              </a:rPr>
              <a:t>o</a:t>
            </a:r>
            <a:r>
              <a:rPr lang="el-GR" sz="1400">
                <a:solidFill>
                  <a:schemeClr val="accent1"/>
                </a:solidFill>
                <a:latin typeface="+mn-lt"/>
                <a:hlinkClick r:id="rId12"/>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3"/>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6" name="Bouton d’action : vide 25">
            <a:hlinkClick r:id="rId14" highlightClick="1"/>
            <a:extLst>
              <a:ext uri="{FF2B5EF4-FFF2-40B4-BE49-F238E27FC236}">
                <a16:creationId xmlns="" xmlns:a16="http://schemas.microsoft.com/office/drawing/2014/main" id="{40F8DF48-47E1-4B00-81CB-D0A5E51CE77C}"/>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9115425" cy="1477962"/>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mj-lt"/>
                <a:ea typeface="+mj-ea"/>
                <a:cs typeface="+mj-cs"/>
              </a:rPr>
              <a:t>Συσκευασία</a:t>
            </a:r>
          </a:p>
          <a:p>
            <a:pPr algn="ctr" eaLnBrk="1" fontAlgn="auto" hangingPunct="1">
              <a:spcBef>
                <a:spcPts val="0"/>
              </a:spcBef>
              <a:spcAft>
                <a:spcPts val="0"/>
              </a:spcAft>
              <a:defRPr/>
            </a:pPr>
            <a:r>
              <a:rPr lang="el-GR" sz="4501" b="1" dirty="0">
                <a:solidFill>
                  <a:srgbClr val="00707C"/>
                </a:solidFill>
                <a:latin typeface="+mj-lt"/>
                <a:ea typeface="+mj-ea"/>
                <a:cs typeface="+mj-cs"/>
              </a:rPr>
              <a:t>και Μεταφορά</a:t>
            </a:r>
            <a:endParaRPr lang="fr-FR" sz="4501" b="1" dirty="0">
              <a:solidFill>
                <a:srgbClr val="00707C"/>
              </a:solidFill>
              <a:latin typeface="+mj-lt"/>
              <a:ea typeface="+mj-ea"/>
              <a:cs typeface="+mj-cs"/>
            </a:endParaRPr>
          </a:p>
        </p:txBody>
      </p:sp>
      <p:sp>
        <p:nvSpPr>
          <p:cNvPr id="14" name="ZoneTexte 13"/>
          <p:cNvSpPr txBox="1"/>
          <p:nvPr/>
        </p:nvSpPr>
        <p:spPr>
          <a:xfrm>
            <a:off x="3263900" y="1522413"/>
            <a:ext cx="8864600" cy="4403725"/>
          </a:xfrm>
          <a:prstGeom prst="rect">
            <a:avLst/>
          </a:prstGeom>
          <a:noFill/>
        </p:spPr>
        <p:txBody>
          <a:bodyPr>
            <a:spAutoFit/>
          </a:bodyPr>
          <a:lstStyle/>
          <a:p>
            <a:pPr marL="285750" indent="-285750" eaLnBrk="1" hangingPunct="1">
              <a:lnSpc>
                <a:spcPct val="150000"/>
              </a:lnSpc>
              <a:spcBef>
                <a:spcPts val="1000"/>
              </a:spcBef>
              <a:buFont typeface="Wingdings" panose="05000000000000000000" pitchFamily="2" charset="2"/>
              <a:buChar char="ü"/>
              <a:defRPr/>
            </a:pPr>
            <a:endParaRPr lang="en-US" sz="1400" dirty="0">
              <a:solidFill>
                <a:srgbClr val="00707C"/>
              </a:solidFill>
              <a:latin typeface="+mn-lt"/>
            </a:endParaRPr>
          </a:p>
          <a:p>
            <a:pPr marL="285750" indent="-285750" eaLnBrk="1" hangingPunct="1">
              <a:lnSpc>
                <a:spcPct val="150000"/>
              </a:lnSpc>
              <a:spcBef>
                <a:spcPts val="1000"/>
              </a:spcBef>
              <a:buFont typeface="Wingdings" panose="05000000000000000000" pitchFamily="2" charset="2"/>
              <a:buChar char="ü"/>
              <a:defRPr/>
            </a:pPr>
            <a:r>
              <a:rPr lang="el-GR" sz="1400" dirty="0">
                <a:solidFill>
                  <a:srgbClr val="00707C"/>
                </a:solidFill>
                <a:latin typeface="+mn-lt"/>
              </a:rPr>
              <a:t>Χρησιμοποίησε </a:t>
            </a:r>
            <a:r>
              <a:rPr lang="el-GR" sz="1400" dirty="0">
                <a:solidFill>
                  <a:srgbClr val="B92233"/>
                </a:solidFill>
                <a:latin typeface="+mn-lt"/>
              </a:rPr>
              <a:t>ισοθερμικές τσάντες </a:t>
            </a:r>
            <a:r>
              <a:rPr lang="el-GR" sz="1400" dirty="0">
                <a:solidFill>
                  <a:srgbClr val="00707C"/>
                </a:solidFill>
                <a:latin typeface="+mn-lt"/>
              </a:rPr>
              <a:t>και μετέφερε σύντομα τα τρόφιμα στο σπίτι, για να διατηρήσεις την </a:t>
            </a:r>
            <a:r>
              <a:rPr lang="el-GR" sz="1400" dirty="0">
                <a:solidFill>
                  <a:srgbClr val="B92233"/>
                </a:solidFill>
                <a:latin typeface="+mn-lt"/>
              </a:rPr>
              <a:t>ψυχρή αλυσίδα</a:t>
            </a:r>
            <a:endParaRPr lang="en-US" sz="1400" dirty="0">
              <a:solidFill>
                <a:srgbClr val="B92233"/>
              </a:solidFill>
              <a:latin typeface="+mn-lt"/>
            </a:endParaRPr>
          </a:p>
          <a:p>
            <a:pPr marL="285750" indent="-285750" eaLnBrk="1" hangingPunct="1">
              <a:lnSpc>
                <a:spcPct val="150000"/>
              </a:lnSpc>
              <a:spcBef>
                <a:spcPts val="1000"/>
              </a:spcBef>
              <a:buFont typeface="Wingdings" panose="05000000000000000000" pitchFamily="2" charset="2"/>
              <a:buChar char="ü"/>
              <a:defRPr/>
            </a:pPr>
            <a:endParaRPr lang="en-US" sz="1400" dirty="0">
              <a:solidFill>
                <a:srgbClr val="00707C"/>
              </a:solidFill>
              <a:latin typeface="+mn-lt"/>
            </a:endParaRPr>
          </a:p>
          <a:p>
            <a:pPr marL="285750" indent="-285750" eaLnBrk="1" hangingPunct="1">
              <a:lnSpc>
                <a:spcPct val="150000"/>
              </a:lnSpc>
              <a:spcBef>
                <a:spcPts val="1000"/>
              </a:spcBef>
              <a:buFont typeface="Wingdings" panose="05000000000000000000" pitchFamily="2" charset="2"/>
              <a:buChar char="ü"/>
              <a:defRPr/>
            </a:pPr>
            <a:r>
              <a:rPr lang="el-GR" sz="1400" dirty="0">
                <a:solidFill>
                  <a:srgbClr val="00707C"/>
                </a:solidFill>
              </a:rPr>
              <a:t>Για να αποφύγεις επιμολύνσεις, </a:t>
            </a:r>
            <a:r>
              <a:rPr lang="el-GR" sz="1400" dirty="0">
                <a:solidFill>
                  <a:srgbClr val="B92233"/>
                </a:solidFill>
              </a:rPr>
              <a:t>μετέφερε τα πουλερικά/άλλα κρέατα ξεχωριστά από τα λαχανικά</a:t>
            </a:r>
            <a:endParaRPr lang="en-US" sz="1400" dirty="0">
              <a:solidFill>
                <a:srgbClr val="B92233"/>
              </a:solidFill>
            </a:endParaRPr>
          </a:p>
          <a:p>
            <a:pPr eaLnBrk="1" hangingPunct="1">
              <a:lnSpc>
                <a:spcPct val="150000"/>
              </a:lnSpc>
              <a:spcBef>
                <a:spcPts val="1000"/>
              </a:spcBef>
              <a:defRPr/>
            </a:pPr>
            <a:endParaRPr lang="en-US" sz="1400" dirty="0">
              <a:solidFill>
                <a:srgbClr val="00707C"/>
              </a:solidFill>
              <a:latin typeface="+mn-lt"/>
            </a:endParaRPr>
          </a:p>
          <a:p>
            <a:pPr eaLnBrk="1" hangingPunct="1">
              <a:lnSpc>
                <a:spcPct val="150000"/>
              </a:lnSpc>
              <a:spcBef>
                <a:spcPts val="1000"/>
              </a:spcBef>
              <a:defRPr/>
            </a:pPr>
            <a:endParaRPr lang="en-US" sz="1400" dirty="0">
              <a:solidFill>
                <a:srgbClr val="00707C"/>
              </a:solidFill>
              <a:latin typeface="+mn-lt"/>
            </a:endParaRPr>
          </a:p>
          <a:p>
            <a:pPr marL="285750" indent="-285750" eaLnBrk="1" hangingPunct="1">
              <a:lnSpc>
                <a:spcPct val="150000"/>
              </a:lnSpc>
              <a:spcBef>
                <a:spcPts val="1000"/>
              </a:spcBef>
              <a:buClr>
                <a:schemeClr val="accent1"/>
              </a:buClr>
              <a:buFont typeface="Wingdings" panose="05000000000000000000" pitchFamily="2" charset="2"/>
              <a:buChar char="ü"/>
              <a:defRPr/>
            </a:pPr>
            <a:r>
              <a:rPr lang="el-GR" sz="1400" dirty="0">
                <a:solidFill>
                  <a:srgbClr val="B92233"/>
                </a:solidFill>
                <a:latin typeface="+mn-lt"/>
              </a:rPr>
              <a:t>Στο σπίτι βγάλε πρώτα τα ψώνια από τις ισοθερμικές τσάντες</a:t>
            </a:r>
            <a:endParaRPr lang="en-US" sz="1400" dirty="0">
              <a:solidFill>
                <a:srgbClr val="B92233"/>
              </a:solidFill>
            </a:endParaRPr>
          </a:p>
          <a:p>
            <a:pPr lvl="1" indent="0" eaLnBrk="1" hangingPunct="1">
              <a:spcBef>
                <a:spcPts val="300"/>
              </a:spcBef>
              <a:defRPr/>
            </a:pPr>
            <a:r>
              <a:rPr lang="el-GR" sz="1100" dirty="0">
                <a:solidFill>
                  <a:srgbClr val="00707C"/>
                </a:solidFill>
                <a:latin typeface="+mn-lt"/>
              </a:rPr>
              <a:t>Για να περιοριστεί η ανάπτυξη των βακτηρίων είναι σημαντικό να αποθηκεύονται τα προϊόντα ψυγείου όσο το δυνατόν συντομότερα (σε θερμοκρασία δωματίου, με την παρουσία νερού και θρεπτικών συστατικών, ένα </a:t>
            </a:r>
            <a:r>
              <a:rPr lang="el-GR" sz="1100" dirty="0" err="1">
                <a:solidFill>
                  <a:srgbClr val="00707C"/>
                </a:solidFill>
                <a:latin typeface="+mn-lt"/>
              </a:rPr>
              <a:t>βακτηριακό</a:t>
            </a:r>
            <a:r>
              <a:rPr lang="el-GR" sz="1100" dirty="0">
                <a:solidFill>
                  <a:srgbClr val="00707C"/>
                </a:solidFill>
                <a:latin typeface="+mn-lt"/>
              </a:rPr>
              <a:t> κύτταρο μπορεί να διαιρεθεί σε δύο θυγατρικά μέσα σε μόνο 20 λεπτά)</a:t>
            </a:r>
            <a:r>
              <a:rPr lang="en-US" sz="1100" dirty="0">
                <a:solidFill>
                  <a:srgbClr val="00707C"/>
                </a:solidFill>
                <a:latin typeface="+mn-lt"/>
              </a:rPr>
              <a:t>.</a:t>
            </a:r>
          </a:p>
          <a:p>
            <a:pPr marL="285750" indent="-285750" eaLnBrk="1" hangingPunct="1">
              <a:lnSpc>
                <a:spcPct val="150000"/>
              </a:lnSpc>
              <a:spcBef>
                <a:spcPts val="1000"/>
              </a:spcBef>
              <a:buFont typeface="Wingdings" panose="05000000000000000000" pitchFamily="2" charset="2"/>
              <a:buChar char="ü"/>
              <a:defRPr/>
            </a:pPr>
            <a:r>
              <a:rPr lang="el-GR" sz="1400" dirty="0">
                <a:solidFill>
                  <a:srgbClr val="00707C"/>
                </a:solidFill>
                <a:latin typeface="+mn-lt"/>
              </a:rPr>
              <a:t>Έχε υπόψη σου πάντα την εξωτερική θερμοκρασία του χώρου</a:t>
            </a:r>
            <a:endParaRPr lang="en-US" sz="1400" dirty="0">
              <a:solidFill>
                <a:srgbClr val="00707C"/>
              </a:solidFill>
              <a:latin typeface="+mn-lt"/>
            </a:endParaRPr>
          </a:p>
        </p:txBody>
      </p:sp>
      <p:grpSp>
        <p:nvGrpSpPr>
          <p:cNvPr id="20484" name="Groupe 17"/>
          <p:cNvGrpSpPr>
            <a:grpSpLocks/>
          </p:cNvGrpSpPr>
          <p:nvPr/>
        </p:nvGrpSpPr>
        <p:grpSpPr bwMode="auto">
          <a:xfrm>
            <a:off x="-41275" y="6016625"/>
            <a:ext cx="12276138" cy="887413"/>
            <a:chOff x="-41565" y="6016088"/>
            <a:chExt cx="12276859" cy="888671"/>
          </a:xfrm>
        </p:grpSpPr>
        <p:sp>
          <p:nvSpPr>
            <p:cNvPr id="20495"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0496"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0499"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0487" name="Image 3" descr="Συσκευασία"/>
          <p:cNvPicPr>
            <a:picLocks noChangeAspect="1"/>
          </p:cNvPicPr>
          <p:nvPr/>
        </p:nvPicPr>
        <p:blipFill>
          <a:blip r:embed="rId4" cstate="print"/>
          <a:srcRect/>
          <a:stretch>
            <a:fillRect/>
          </a:stretch>
        </p:blipFill>
        <p:spPr bwMode="auto">
          <a:xfrm>
            <a:off x="3548336" y="443022"/>
            <a:ext cx="1119188" cy="1047750"/>
          </a:xfrm>
          <a:prstGeom prst="rect">
            <a:avLst/>
          </a:prstGeom>
          <a:noFill/>
          <a:ln w="9525">
            <a:noFill/>
            <a:miter lim="800000"/>
            <a:headEnd/>
            <a:tailEnd/>
          </a:ln>
        </p:spPr>
      </p:pic>
      <p:pic>
        <p:nvPicPr>
          <p:cNvPr id="20488" name="Image 3" descr="Μεταφορά"/>
          <p:cNvPicPr>
            <a:picLocks noChangeAspect="1"/>
          </p:cNvPicPr>
          <p:nvPr/>
        </p:nvPicPr>
        <p:blipFill>
          <a:blip r:embed="rId5" cstate="print"/>
          <a:srcRect/>
          <a:stretch>
            <a:fillRect/>
          </a:stretch>
        </p:blipFill>
        <p:spPr bwMode="auto">
          <a:xfrm>
            <a:off x="10209158" y="534275"/>
            <a:ext cx="1735138" cy="642938"/>
          </a:xfrm>
          <a:prstGeom prst="rect">
            <a:avLst/>
          </a:prstGeom>
          <a:noFill/>
          <a:ln w="9525">
            <a:noFill/>
            <a:miter lim="800000"/>
            <a:headEnd/>
            <a:tailEnd/>
          </a:ln>
        </p:spPr>
      </p:pic>
      <p:pic>
        <p:nvPicPr>
          <p:cNvPr id="20489" name="Image 1"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7" action="ppaction://hlinksldjump" highlightClick="1"/>
          </p:cNvPr>
          <p:cNvSpPr/>
          <p:nvPr/>
        </p:nvSpPr>
        <p:spPr>
          <a:xfrm>
            <a:off x="7696199" y="3657600"/>
            <a:ext cx="2353733" cy="622300"/>
          </a:xfrm>
          <a:prstGeom prst="actionButtonBlan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1"/>
                </a:solidFill>
              </a:rPr>
              <a:t>Περισσότερες πληροφορίες για την επιμόλυνση</a:t>
            </a:r>
            <a:endParaRPr lang="fr-FR" sz="1200" dirty="0">
              <a:solidFill>
                <a:schemeClr val="bg1"/>
              </a:solidFill>
            </a:endParaRPr>
          </a:p>
        </p:txBody>
      </p:sp>
      <p:sp>
        <p:nvSpPr>
          <p:cNvPr id="6" name="Bouton d’action : vide 5">
            <a:hlinkClick r:id="rId8" action="ppaction://hlinksldjump" highlightClick="1"/>
          </p:cNvPr>
          <p:cNvSpPr/>
          <p:nvPr/>
        </p:nvSpPr>
        <p:spPr>
          <a:xfrm>
            <a:off x="6592887" y="2395538"/>
            <a:ext cx="2187045" cy="3899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1"/>
                </a:solidFill>
              </a:rPr>
              <a:t>Περισσότερες πληροφορίες για την ψυχρή αλυσίδα</a:t>
            </a:r>
            <a:endParaRPr lang="fr-FR" sz="1200" dirty="0">
              <a:solidFill>
                <a:schemeClr val="bg1"/>
              </a:solidFill>
            </a:endParaRPr>
          </a:p>
        </p:txBody>
      </p:sp>
      <p:pic>
        <p:nvPicPr>
          <p:cNvPr id="20492" name="Image 6">
            <a:hlinkClick r:id="rId9" action="ppaction://hlinksldjump"/>
          </p:cNvPr>
          <p:cNvPicPr>
            <a:picLocks noChangeAspect="1" noChangeArrowheads="1"/>
          </p:cNvPicPr>
          <p:nvPr/>
        </p:nvPicPr>
        <p:blipFill>
          <a:blip r:embed="rId10" cstate="print"/>
          <a:srcRect/>
          <a:stretch>
            <a:fillRect/>
          </a:stretch>
        </p:blipFill>
        <p:spPr bwMode="auto">
          <a:xfrm>
            <a:off x="5919788" y="3640138"/>
            <a:ext cx="1181100" cy="914400"/>
          </a:xfrm>
          <a:prstGeom prst="rect">
            <a:avLst/>
          </a:prstGeom>
          <a:noFill/>
          <a:ln w="9525">
            <a:noFill/>
            <a:miter lim="800000"/>
            <a:headEnd/>
            <a:tailEnd/>
          </a:ln>
        </p:spPr>
      </p:pic>
      <p:sp>
        <p:nvSpPr>
          <p:cNvPr id="20493" name="ZoneTexte 22"/>
          <p:cNvSpPr txBox="1">
            <a:spLocks noChangeArrowheads="1"/>
          </p:cNvSpPr>
          <p:nvPr/>
        </p:nvSpPr>
        <p:spPr bwMode="auto">
          <a:xfrm>
            <a:off x="10387013" y="6143625"/>
            <a:ext cx="2001837"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20" name="ZoneTexte 19">
            <a:extLst>
              <a:ext uri="{FF2B5EF4-FFF2-40B4-BE49-F238E27FC236}">
                <a16:creationId xmlns="" xmlns:a16="http://schemas.microsoft.com/office/drawing/2014/main" id="{C615FD4F-1E6F-4E5A-A1A2-84E63B1FC38A}"/>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2"/>
              </a:rPr>
              <a:t>Έλεγξε τις γνώσεις σ</a:t>
            </a:r>
            <a:r>
              <a:rPr lang="fr-FR" sz="1400">
                <a:solidFill>
                  <a:schemeClr val="accent1"/>
                </a:solidFill>
                <a:latin typeface="+mn-lt"/>
                <a:hlinkClick r:id="rId12"/>
              </a:rPr>
              <a:t>o</a:t>
            </a:r>
            <a:r>
              <a:rPr lang="el-GR" sz="1400">
                <a:solidFill>
                  <a:schemeClr val="accent1"/>
                </a:solidFill>
                <a:latin typeface="+mn-lt"/>
                <a:hlinkClick r:id="rId12"/>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3"/>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3" name="Bouton d’action : vide 22">
            <a:hlinkClick r:id="rId14" highlightClick="1"/>
            <a:extLst>
              <a:ext uri="{FF2B5EF4-FFF2-40B4-BE49-F238E27FC236}">
                <a16:creationId xmlns="" xmlns:a16="http://schemas.microsoft.com/office/drawing/2014/main" id="{5A573C33-7288-4CFC-9C9F-C11A9D6C150D}"/>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9115425" cy="2170112"/>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Υγιεινή επιφανειών</a:t>
            </a:r>
            <a:r>
              <a:rPr lang="fr-FR" altLang="fr-FR" sz="4501" b="1">
                <a:solidFill>
                  <a:srgbClr val="00707C"/>
                </a:solidFill>
                <a:latin typeface="+mj-lt"/>
                <a:ea typeface="+mj-ea"/>
                <a:cs typeface="+mj-cs"/>
              </a:rPr>
              <a:t> / </a:t>
            </a:r>
          </a:p>
          <a:p>
            <a:pPr algn="ctr" eaLnBrk="1" fontAlgn="auto" hangingPunct="1">
              <a:spcBef>
                <a:spcPts val="0"/>
              </a:spcBef>
              <a:spcAft>
                <a:spcPts val="0"/>
              </a:spcAft>
              <a:defRPr/>
            </a:pPr>
            <a:r>
              <a:rPr lang="el-GR" altLang="fr-FR" sz="4501" b="1">
                <a:solidFill>
                  <a:srgbClr val="00707C"/>
                </a:solidFill>
                <a:latin typeface="+mj-lt"/>
                <a:ea typeface="+mj-ea"/>
                <a:cs typeface="+mj-cs"/>
              </a:rPr>
              <a:t>Υγιεινή εργαλείων κουζίνας</a:t>
            </a:r>
          </a:p>
          <a:p>
            <a:pPr algn="ctr" eaLnBrk="1" fontAlgn="auto" hangingPunct="1">
              <a:spcBef>
                <a:spcPts val="0"/>
              </a:spcBef>
              <a:spcAft>
                <a:spcPts val="0"/>
              </a:spcAft>
              <a:defRPr/>
            </a:pPr>
            <a:r>
              <a:rPr lang="fr-FR" altLang="fr-FR" sz="4501" b="1">
                <a:solidFill>
                  <a:srgbClr val="00707C"/>
                </a:solidFill>
                <a:latin typeface="+mj-lt"/>
                <a:ea typeface="+mj-ea"/>
                <a:cs typeface="+mj-cs"/>
              </a:rPr>
              <a:t> </a:t>
            </a:r>
            <a:endParaRPr lang="el-GR" altLang="fr-FR" sz="4501" b="1">
              <a:solidFill>
                <a:srgbClr val="00707C"/>
              </a:solidFill>
              <a:latin typeface="+mj-lt"/>
              <a:ea typeface="+mj-ea"/>
              <a:cs typeface="+mj-cs"/>
            </a:endParaRPr>
          </a:p>
        </p:txBody>
      </p:sp>
      <p:sp>
        <p:nvSpPr>
          <p:cNvPr id="24579" name="ZoneTexte 13"/>
          <p:cNvSpPr txBox="1">
            <a:spLocks noChangeArrowheads="1"/>
          </p:cNvSpPr>
          <p:nvPr/>
        </p:nvSpPr>
        <p:spPr bwMode="auto">
          <a:xfrm>
            <a:off x="4464050" y="1879600"/>
            <a:ext cx="7567613" cy="4049713"/>
          </a:xfrm>
          <a:prstGeom prst="rect">
            <a:avLst/>
          </a:prstGeom>
          <a:noFill/>
          <a:ln>
            <a:noFill/>
          </a:ln>
        </p:spPr>
        <p:txBody>
          <a:bodyPr>
            <a:spAutoFit/>
          </a:bodyPr>
          <a:lstStyle>
            <a:lvl1pPr marL="342900" indent="-342900">
              <a:defRPr sz="900">
                <a:solidFill>
                  <a:schemeClr val="tx1"/>
                </a:solidFill>
                <a:latin typeface="Microsoft Sans Serif" pitchFamily="34" charset="0"/>
              </a:defRPr>
            </a:lvl1pPr>
            <a:lvl2pPr marL="5143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marL="742950" indent="-285750">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marL="228600" lvl="1" indent="0" eaLnBrk="1" hangingPunct="1">
              <a:lnSpc>
                <a:spcPct val="150000"/>
              </a:lnSpc>
              <a:spcBef>
                <a:spcPts val="300"/>
              </a:spcBef>
              <a:defRPr/>
            </a:pPr>
            <a:endParaRPr lang="en-US" altLang="fr-FR" sz="1400" dirty="0">
              <a:solidFill>
                <a:srgbClr val="00707C"/>
              </a:solidFill>
            </a:endParaRPr>
          </a:p>
          <a:p>
            <a:pPr eaLnBrk="1" hangingPunct="1">
              <a:lnSpc>
                <a:spcPct val="150000"/>
              </a:lnSpc>
              <a:spcBef>
                <a:spcPts val="300"/>
              </a:spcBef>
              <a:buFont typeface="Wingdings" panose="05000000000000000000" pitchFamily="2" charset="2"/>
              <a:buChar char="ü"/>
              <a:defRPr/>
            </a:pPr>
            <a:r>
              <a:rPr lang="el-GR" altLang="fr-FR" sz="1400" dirty="0">
                <a:solidFill>
                  <a:srgbClr val="00707C"/>
                </a:solidFill>
              </a:rPr>
              <a:t>Πλύνε κάθε  επιφάνεια με </a:t>
            </a:r>
            <a:r>
              <a:rPr lang="el-GR" altLang="fr-FR" sz="1400" dirty="0">
                <a:solidFill>
                  <a:srgbClr val="B92233"/>
                </a:solidFill>
              </a:rPr>
              <a:t>καθαρό πανί </a:t>
            </a:r>
            <a:r>
              <a:rPr lang="el-GR" altLang="fr-FR" sz="1400" dirty="0">
                <a:solidFill>
                  <a:srgbClr val="00707C"/>
                </a:solidFill>
              </a:rPr>
              <a:t>(ή σφουγγάρι) και μετά </a:t>
            </a:r>
            <a:r>
              <a:rPr lang="el-GR" altLang="fr-FR" sz="1400" dirty="0">
                <a:solidFill>
                  <a:srgbClr val="B92233"/>
                </a:solidFill>
              </a:rPr>
              <a:t>άφηνε το να στεγνώσει</a:t>
            </a:r>
            <a:endParaRPr lang="en-US" altLang="fr-FR" sz="1400" dirty="0">
              <a:solidFill>
                <a:srgbClr val="B92233"/>
              </a:solidFill>
            </a:endParaRPr>
          </a:p>
          <a:p>
            <a:pPr lvl="1" eaLnBrk="1" hangingPunct="1">
              <a:lnSpc>
                <a:spcPct val="150000"/>
              </a:lnSpc>
              <a:spcBef>
                <a:spcPts val="300"/>
              </a:spcBef>
              <a:defRPr/>
            </a:pPr>
            <a:endParaRPr lang="en-GB" altLang="fr-FR" sz="1400" dirty="0">
              <a:solidFill>
                <a:srgbClr val="00707C"/>
              </a:solidFill>
            </a:endParaRPr>
          </a:p>
          <a:p>
            <a:pPr lvl="1" eaLnBrk="1" hangingPunct="1">
              <a:lnSpc>
                <a:spcPct val="150000"/>
              </a:lnSpc>
              <a:spcBef>
                <a:spcPts val="300"/>
              </a:spcBef>
              <a:defRPr/>
            </a:pPr>
            <a:endParaRPr lang="en-GB" altLang="fr-FR" sz="1400" dirty="0">
              <a:solidFill>
                <a:srgbClr val="00707C"/>
              </a:solidFill>
            </a:endParaRPr>
          </a:p>
          <a:p>
            <a:pPr lvl="1" eaLnBrk="1" hangingPunct="1">
              <a:lnSpc>
                <a:spcPct val="150000"/>
              </a:lnSpc>
              <a:spcBef>
                <a:spcPts val="300"/>
              </a:spcBef>
              <a:defRPr/>
            </a:pPr>
            <a:endParaRPr lang="en-GB" altLang="fr-FR" sz="1400" dirty="0">
              <a:solidFill>
                <a:srgbClr val="00707C"/>
              </a:solidFill>
            </a:endParaRPr>
          </a:p>
          <a:p>
            <a:pPr marL="228600" lvl="1" eaLnBrk="1" hangingPunct="1">
              <a:spcBef>
                <a:spcPts val="1000"/>
              </a:spcBef>
              <a:buClr>
                <a:schemeClr val="accent1"/>
              </a:buClr>
              <a:buFont typeface="Wingdings" panose="05000000000000000000" pitchFamily="2" charset="2"/>
              <a:buChar char="ü"/>
              <a:defRPr/>
            </a:pPr>
            <a:r>
              <a:rPr lang="el-GR" altLang="fr-FR" sz="1400" dirty="0">
                <a:solidFill>
                  <a:srgbClr val="B92233"/>
                </a:solidFill>
              </a:rPr>
              <a:t>Πλύνε</a:t>
            </a:r>
            <a:r>
              <a:rPr lang="el-GR" altLang="fr-FR" sz="1400" dirty="0">
                <a:solidFill>
                  <a:srgbClr val="00707C"/>
                </a:solidFill>
              </a:rPr>
              <a:t> όλα τα εργαλεία της κουζίνας </a:t>
            </a:r>
            <a:r>
              <a:rPr lang="el-GR" altLang="fr-FR" sz="1400" dirty="0">
                <a:solidFill>
                  <a:srgbClr val="B92233"/>
                </a:solidFill>
              </a:rPr>
              <a:t>μετά από την επαφή με πουλερικά/κρέας</a:t>
            </a:r>
            <a:endParaRPr lang="en-US" altLang="fr-FR" sz="1400" dirty="0">
              <a:solidFill>
                <a:srgbClr val="B92233"/>
              </a:solidFill>
            </a:endParaRPr>
          </a:p>
          <a:p>
            <a:pPr marL="228600" lvl="1" eaLnBrk="1" hangingPunct="1">
              <a:spcBef>
                <a:spcPts val="1000"/>
              </a:spcBef>
              <a:buClr>
                <a:schemeClr val="accent1"/>
              </a:buClr>
              <a:buFont typeface="Wingdings" panose="05000000000000000000" pitchFamily="2" charset="2"/>
              <a:buChar char="ü"/>
              <a:defRPr/>
            </a:pPr>
            <a:endParaRPr lang="en-US" altLang="fr-FR" sz="1400" dirty="0">
              <a:solidFill>
                <a:schemeClr val="bg1"/>
              </a:solidFill>
            </a:endParaRPr>
          </a:p>
          <a:p>
            <a:pPr marL="0" lvl="1" indent="0" eaLnBrk="1" hangingPunct="1">
              <a:spcBef>
                <a:spcPts val="1000"/>
              </a:spcBef>
              <a:buClr>
                <a:schemeClr val="accent1"/>
              </a:buClr>
              <a:defRPr/>
            </a:pPr>
            <a:endParaRPr lang="en-US" altLang="fr-FR" sz="1400" dirty="0">
              <a:solidFill>
                <a:schemeClr val="bg1"/>
              </a:solidFill>
            </a:endParaRPr>
          </a:p>
          <a:p>
            <a:pPr marL="0" lvl="1" indent="0" eaLnBrk="1" hangingPunct="1">
              <a:spcBef>
                <a:spcPts val="1000"/>
              </a:spcBef>
              <a:buClr>
                <a:schemeClr val="accent1"/>
              </a:buClr>
              <a:defRPr/>
            </a:pPr>
            <a:endParaRPr lang="en-US" altLang="fr-FR" sz="1400" dirty="0">
              <a:solidFill>
                <a:schemeClr val="bg1"/>
              </a:solidFill>
            </a:endParaRPr>
          </a:p>
          <a:p>
            <a:pPr marL="228600" lvl="1" eaLnBrk="1" hangingPunct="1">
              <a:spcBef>
                <a:spcPts val="1000"/>
              </a:spcBef>
              <a:buFont typeface="Wingdings" panose="05000000000000000000" pitchFamily="2" charset="2"/>
              <a:buChar char="ü"/>
              <a:defRPr/>
            </a:pPr>
            <a:r>
              <a:rPr lang="el-GR" altLang="fr-FR" sz="1400" dirty="0">
                <a:solidFill>
                  <a:srgbClr val="00707C"/>
                </a:solidFill>
              </a:rPr>
              <a:t>Οι βούρτσες κουζίνας παραμένουν πιο καθαρές από τα σφουγγάρια</a:t>
            </a:r>
            <a:endParaRPr lang="en-GB" altLang="fr-FR" sz="1400" dirty="0">
              <a:solidFill>
                <a:srgbClr val="00707C"/>
              </a:solidFill>
            </a:endParaRPr>
          </a:p>
          <a:p>
            <a:pPr lvl="1" eaLnBrk="1" hangingPunct="1">
              <a:defRPr/>
            </a:pPr>
            <a:endParaRPr lang="en-GB" altLang="fr-FR" sz="1400" dirty="0"/>
          </a:p>
          <a:p>
            <a:pPr lvl="3" eaLnBrk="1" hangingPunct="1">
              <a:spcBef>
                <a:spcPts val="300"/>
              </a:spcBef>
              <a:buFont typeface="Wingdings" pitchFamily="2" charset="2"/>
              <a:buChar char="ü"/>
              <a:defRPr/>
            </a:pPr>
            <a:endParaRPr lang="fr-FR" altLang="fr-FR" sz="1400" dirty="0">
              <a:solidFill>
                <a:srgbClr val="00707C"/>
              </a:solidFill>
            </a:endParaRPr>
          </a:p>
        </p:txBody>
      </p:sp>
      <p:grpSp>
        <p:nvGrpSpPr>
          <p:cNvPr id="21508" name="Groupe 17"/>
          <p:cNvGrpSpPr>
            <a:grpSpLocks/>
          </p:cNvGrpSpPr>
          <p:nvPr/>
        </p:nvGrpSpPr>
        <p:grpSpPr bwMode="auto">
          <a:xfrm>
            <a:off x="-41275" y="6016625"/>
            <a:ext cx="12276138" cy="887413"/>
            <a:chOff x="-41565" y="6016088"/>
            <a:chExt cx="12276859" cy="888671"/>
          </a:xfrm>
        </p:grpSpPr>
        <p:sp>
          <p:nvSpPr>
            <p:cNvPr id="21518"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1519"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1522"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1511" name="Image 3" descr="Πλύσιμο"/>
          <p:cNvPicPr>
            <a:picLocks noChangeAspect="1"/>
          </p:cNvPicPr>
          <p:nvPr/>
        </p:nvPicPr>
        <p:blipFill>
          <a:blip r:embed="rId4" cstate="print"/>
          <a:srcRect/>
          <a:stretch>
            <a:fillRect/>
          </a:stretch>
        </p:blipFill>
        <p:spPr bwMode="auto">
          <a:xfrm>
            <a:off x="3240088" y="2012950"/>
            <a:ext cx="1223962" cy="1008063"/>
          </a:xfrm>
          <a:prstGeom prst="rect">
            <a:avLst/>
          </a:prstGeom>
          <a:noFill/>
          <a:ln w="9525">
            <a:noFill/>
            <a:miter lim="800000"/>
            <a:headEnd/>
            <a:tailEnd/>
          </a:ln>
        </p:spPr>
      </p:pic>
      <p:pic>
        <p:nvPicPr>
          <p:cNvPr id="21512" name="Image 3" descr="Ξέπλυμα"/>
          <p:cNvPicPr>
            <a:picLocks noChangeAspect="1"/>
          </p:cNvPicPr>
          <p:nvPr/>
        </p:nvPicPr>
        <p:blipFill>
          <a:blip r:embed="rId5" cstate="print"/>
          <a:srcRect/>
          <a:stretch>
            <a:fillRect/>
          </a:stretch>
        </p:blipFill>
        <p:spPr bwMode="auto">
          <a:xfrm>
            <a:off x="3198813" y="3825875"/>
            <a:ext cx="1265237" cy="900113"/>
          </a:xfrm>
          <a:prstGeom prst="rect">
            <a:avLst/>
          </a:prstGeom>
          <a:noFill/>
          <a:ln w="9525">
            <a:noFill/>
            <a:miter lim="800000"/>
            <a:headEnd/>
            <a:tailEnd/>
          </a:ln>
        </p:spPr>
      </p:pic>
      <p:pic>
        <p:nvPicPr>
          <p:cNvPr id="21513" name="Image 5" descr="Βούρτσα κουζίνας"/>
          <p:cNvPicPr>
            <a:picLocks noChangeAspect="1" noChangeArrowheads="1"/>
          </p:cNvPicPr>
          <p:nvPr/>
        </p:nvPicPr>
        <p:blipFill>
          <a:blip r:embed="rId6" cstate="print"/>
          <a:srcRect/>
          <a:stretch>
            <a:fillRect/>
          </a:stretch>
        </p:blipFill>
        <p:spPr bwMode="auto">
          <a:xfrm>
            <a:off x="10463213" y="4518025"/>
            <a:ext cx="855662" cy="1277938"/>
          </a:xfrm>
          <a:prstGeom prst="rect">
            <a:avLst/>
          </a:prstGeom>
          <a:noFill/>
          <a:ln w="9525">
            <a:noFill/>
            <a:miter lim="800000"/>
            <a:headEnd/>
            <a:tailEnd/>
          </a:ln>
        </p:spPr>
      </p:pic>
      <p:pic>
        <p:nvPicPr>
          <p:cNvPr id="21514" name="Image 1" descr="Λογότυπο SafeConsume και τίτλος &quot;Μετάδοση Λοιμώξεων&quot;"/>
          <p:cNvPicPr>
            <a:picLocks noChangeAspect="1" noChangeArrowheads="1"/>
          </p:cNvPicPr>
          <p:nvPr/>
        </p:nvPicPr>
        <p:blipFill>
          <a:blip r:embed="rId7" cstate="print"/>
          <a:srcRect/>
          <a:stretch>
            <a:fillRect/>
          </a:stretch>
        </p:blipFill>
        <p:spPr bwMode="auto">
          <a:xfrm>
            <a:off x="74613" y="147638"/>
            <a:ext cx="2932112" cy="1039812"/>
          </a:xfrm>
          <a:prstGeom prst="rect">
            <a:avLst/>
          </a:prstGeom>
          <a:noFill/>
          <a:ln w="9525">
            <a:noFill/>
            <a:miter lim="800000"/>
            <a:headEnd/>
            <a:tailEnd/>
          </a:ln>
        </p:spPr>
      </p:pic>
      <p:pic>
        <p:nvPicPr>
          <p:cNvPr id="21515" name="Image 1" descr="χειρισμός του κρέατος">
            <a:hlinkClick r:id="rId8" action="ppaction://hlinksldjump"/>
          </p:cNvPr>
          <p:cNvPicPr>
            <a:picLocks noChangeAspect="1" noChangeArrowheads="1"/>
          </p:cNvPicPr>
          <p:nvPr/>
        </p:nvPicPr>
        <p:blipFill>
          <a:blip r:embed="rId9" cstate="print"/>
          <a:srcRect/>
          <a:stretch>
            <a:fillRect/>
          </a:stretch>
        </p:blipFill>
        <p:spPr bwMode="auto">
          <a:xfrm>
            <a:off x="7043738" y="4114800"/>
            <a:ext cx="1181100" cy="914400"/>
          </a:xfrm>
          <a:prstGeom prst="rect">
            <a:avLst/>
          </a:prstGeom>
          <a:noFill/>
          <a:ln w="9525">
            <a:noFill/>
            <a:miter lim="800000"/>
            <a:headEnd/>
            <a:tailEnd/>
          </a:ln>
        </p:spPr>
      </p:pic>
      <p:sp>
        <p:nvSpPr>
          <p:cNvPr id="21516" name="ZoneTexte 22"/>
          <p:cNvSpPr txBox="1">
            <a:spLocks noChangeArrowheads="1"/>
          </p:cNvSpPr>
          <p:nvPr/>
        </p:nvSpPr>
        <p:spPr bwMode="auto">
          <a:xfrm>
            <a:off x="10387013" y="6143625"/>
            <a:ext cx="2001837"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9" name="ZoneTexte 18">
            <a:extLst>
              <a:ext uri="{FF2B5EF4-FFF2-40B4-BE49-F238E27FC236}">
                <a16:creationId xmlns="" xmlns:a16="http://schemas.microsoft.com/office/drawing/2014/main" id="{F1D92167-A0F7-49EB-BF4F-C8F468CFADB7}"/>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0"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1"/>
              </a:rPr>
              <a:t>Έλεγξε τις γνώσεις σ</a:t>
            </a:r>
            <a:r>
              <a:rPr lang="fr-FR" sz="1400">
                <a:solidFill>
                  <a:schemeClr val="accent1"/>
                </a:solidFill>
                <a:latin typeface="+mn-lt"/>
                <a:hlinkClick r:id="rId11"/>
              </a:rPr>
              <a:t>o</a:t>
            </a:r>
            <a:r>
              <a:rPr lang="el-GR" sz="1400">
                <a:solidFill>
                  <a:schemeClr val="accent1"/>
                </a:solidFill>
                <a:latin typeface="+mn-lt"/>
                <a:hlinkClick r:id="rId11"/>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2"/>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0" name="Bouton d’action : vide 19">
            <a:hlinkClick r:id="rId13" highlightClick="1"/>
            <a:extLst>
              <a:ext uri="{FF2B5EF4-FFF2-40B4-BE49-F238E27FC236}">
                <a16:creationId xmlns="" xmlns:a16="http://schemas.microsoft.com/office/drawing/2014/main" id="{84301378-43D3-442E-9869-634BDC52E8D9}"/>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456113" y="1384300"/>
            <a:ext cx="7534275" cy="4503738"/>
          </a:xfrm>
          <a:prstGeom prst="rect">
            <a:avLst/>
          </a:prstGeom>
          <a:noFill/>
        </p:spPr>
        <p:txBody>
          <a:bodyPr>
            <a:spAutoFit/>
          </a:bodyPr>
          <a:lstStyle/>
          <a:p>
            <a:pPr marL="285750" indent="-285750" eaLnBrk="1" hangingPunct="1">
              <a:spcBef>
                <a:spcPts val="1000"/>
              </a:spcBef>
              <a:buClr>
                <a:schemeClr val="accent1"/>
              </a:buClr>
              <a:buFont typeface="Wingdings" pitchFamily="2" charset="2"/>
              <a:buChar char="ü"/>
            </a:pPr>
            <a:r>
              <a:rPr lang="el-GR" sz="1400" dirty="0">
                <a:solidFill>
                  <a:srgbClr val="B92233"/>
                </a:solidFill>
              </a:rPr>
              <a:t>Βγάλε πρώτα τα ψώνια από τις ισοθερμικές τσάντες</a:t>
            </a:r>
            <a:endParaRPr lang="en-US" sz="1400" dirty="0">
              <a:solidFill>
                <a:srgbClr val="B92233"/>
              </a:solidFill>
            </a:endParaRPr>
          </a:p>
          <a:p>
            <a:pPr marL="285750" indent="-285750" eaLnBrk="1" hangingPunct="1">
              <a:spcBef>
                <a:spcPts val="300"/>
              </a:spcBef>
              <a:buClr>
                <a:schemeClr val="accent1"/>
              </a:buClr>
            </a:pPr>
            <a:r>
              <a:rPr lang="en-US" sz="1400" dirty="0">
                <a:solidFill>
                  <a:schemeClr val="bg1"/>
                </a:solidFill>
              </a:rPr>
              <a:t>    </a:t>
            </a:r>
            <a:r>
              <a:rPr lang="el-GR" sz="1100" dirty="0">
                <a:solidFill>
                  <a:schemeClr val="accent1"/>
                </a:solidFill>
              </a:rPr>
              <a:t>Για να περιοριστεί η ανάπτυξη των μικροβίων είναι σημαντικό να αποθηκεύονται τα προϊόντα ψυγείου όσο το </a:t>
            </a:r>
            <a:r>
              <a:rPr lang="fr-FR" sz="1100" dirty="0">
                <a:solidFill>
                  <a:schemeClr val="accent1"/>
                </a:solidFill>
              </a:rPr>
              <a:t>	</a:t>
            </a:r>
            <a:r>
              <a:rPr lang="el-GR" sz="1100" dirty="0">
                <a:solidFill>
                  <a:schemeClr val="accent1"/>
                </a:solidFill>
              </a:rPr>
              <a:t>δυνατόν συντομότερα (σε θερμοκρασία δωματίου, με την παρουσία νερού και θρεπτικών συστατικών, ένα </a:t>
            </a:r>
            <a:r>
              <a:rPr lang="fr-FR" sz="1100" dirty="0">
                <a:solidFill>
                  <a:schemeClr val="accent1"/>
                </a:solidFill>
              </a:rPr>
              <a:t>	 	</a:t>
            </a:r>
            <a:r>
              <a:rPr lang="el-GR" sz="1100" dirty="0" err="1">
                <a:solidFill>
                  <a:schemeClr val="accent1"/>
                </a:solidFill>
              </a:rPr>
              <a:t>βακτηριακό</a:t>
            </a:r>
            <a:r>
              <a:rPr lang="el-GR" sz="1100" dirty="0">
                <a:solidFill>
                  <a:schemeClr val="accent1"/>
                </a:solidFill>
              </a:rPr>
              <a:t> κύτταρο μπορεί να διαιρεθεί σε δύο θυγατρικά μέσα σε μόνο 20 λεπτά)</a:t>
            </a:r>
            <a:r>
              <a:rPr lang="en-US" sz="1100" dirty="0">
                <a:solidFill>
                  <a:schemeClr val="accent1"/>
                </a:solidFill>
              </a:rPr>
              <a:t>.</a:t>
            </a:r>
            <a:endParaRPr lang="en-US" sz="1100" dirty="0">
              <a:solidFill>
                <a:srgbClr val="00707C"/>
              </a:solidFill>
            </a:endParaRPr>
          </a:p>
          <a:p>
            <a:pPr marL="285750" indent="-285750" eaLnBrk="1" hangingPunct="1">
              <a:spcBef>
                <a:spcPts val="300"/>
              </a:spcBef>
              <a:buClr>
                <a:schemeClr val="accent1"/>
              </a:buClr>
            </a:pPr>
            <a:endParaRPr lang="en-US" sz="1000" dirty="0">
              <a:solidFill>
                <a:srgbClr val="00707C"/>
              </a:solidFill>
            </a:endParaRPr>
          </a:p>
          <a:p>
            <a:pPr marL="285750" indent="-285750" eaLnBrk="1" hangingPunct="1">
              <a:spcBef>
                <a:spcPts val="1000"/>
              </a:spcBef>
              <a:buFont typeface="Wingdings" pitchFamily="2" charset="2"/>
              <a:buChar char="ü"/>
            </a:pPr>
            <a:r>
              <a:rPr lang="el-GR" sz="1400" dirty="0">
                <a:solidFill>
                  <a:srgbClr val="00707C"/>
                </a:solidFill>
              </a:rPr>
              <a:t>Η τοποθέτηση στο ψυγείο</a:t>
            </a:r>
            <a:r>
              <a:rPr lang="en-US" sz="1400" dirty="0">
                <a:solidFill>
                  <a:srgbClr val="00707C"/>
                </a:solidFill>
              </a:rPr>
              <a:t>: </a:t>
            </a:r>
          </a:p>
          <a:p>
            <a:pPr marL="514350" lvl="1" indent="-285750" eaLnBrk="1" hangingPunct="1">
              <a:spcBef>
                <a:spcPts val="1000"/>
              </a:spcBef>
              <a:buFont typeface="Arial" charset="0"/>
              <a:buChar char="•"/>
            </a:pPr>
            <a:r>
              <a:rPr lang="el-GR" sz="1400" dirty="0">
                <a:solidFill>
                  <a:srgbClr val="00707C"/>
                </a:solidFill>
              </a:rPr>
              <a:t>Ξεχώρισε τα </a:t>
            </a:r>
            <a:r>
              <a:rPr lang="el-GR" sz="1400" dirty="0">
                <a:solidFill>
                  <a:srgbClr val="B92233"/>
                </a:solidFill>
              </a:rPr>
              <a:t>τρόφιμα που καταναλώνονται άμεσα </a:t>
            </a:r>
            <a:r>
              <a:rPr lang="el-GR" sz="1400" dirty="0">
                <a:solidFill>
                  <a:srgbClr val="00707C"/>
                </a:solidFill>
              </a:rPr>
              <a:t>(τοποθέτησε τα έξω-έξω στα ράφια του ψυγείου, παρακολουθώντας τις  </a:t>
            </a:r>
            <a:r>
              <a:rPr lang="el-GR" sz="1400" dirty="0">
                <a:solidFill>
                  <a:srgbClr val="B92233"/>
                </a:solidFill>
              </a:rPr>
              <a:t>ημερομηνίες λήξεως</a:t>
            </a:r>
            <a:r>
              <a:rPr lang="el-GR" sz="1400" dirty="0">
                <a:solidFill>
                  <a:srgbClr val="00707C"/>
                </a:solidFill>
              </a:rPr>
              <a:t>)</a:t>
            </a:r>
            <a:endParaRPr lang="en-US" sz="1400" dirty="0">
              <a:solidFill>
                <a:srgbClr val="00707C"/>
              </a:solidFill>
            </a:endParaRPr>
          </a:p>
          <a:p>
            <a:pPr marL="514350" lvl="1" indent="-285750" eaLnBrk="1" hangingPunct="1">
              <a:spcBef>
                <a:spcPts val="1000"/>
              </a:spcBef>
              <a:buFont typeface="Arial" charset="0"/>
              <a:buChar char="•"/>
            </a:pPr>
            <a:r>
              <a:rPr lang="el-GR" sz="1400" dirty="0">
                <a:solidFill>
                  <a:srgbClr val="00707C"/>
                </a:solidFill>
              </a:rPr>
              <a:t>Υπολόγισε </a:t>
            </a:r>
            <a:r>
              <a:rPr lang="el-GR" sz="1400" dirty="0">
                <a:solidFill>
                  <a:srgbClr val="B92233"/>
                </a:solidFill>
              </a:rPr>
              <a:t>τον χρόνο που έχουν μείνει τα τρόφιμα στο ψυγείο </a:t>
            </a:r>
            <a:r>
              <a:rPr lang="el-GR" sz="1400" dirty="0">
                <a:solidFill>
                  <a:srgbClr val="00707C"/>
                </a:solidFill>
              </a:rPr>
              <a:t>(παρακολούθησε τις ημερομηνίες που έχουν μείνει στο ψυγείο τα </a:t>
            </a:r>
            <a:r>
              <a:rPr lang="el-GR" sz="1400" dirty="0">
                <a:solidFill>
                  <a:srgbClr val="B92233"/>
                </a:solidFill>
              </a:rPr>
              <a:t>περισσεύματα των τροφίμων - μέγιστη επιτρεπτή διάρκεια 3 ημέρες</a:t>
            </a:r>
            <a:r>
              <a:rPr lang="el-GR" sz="1400" dirty="0">
                <a:solidFill>
                  <a:srgbClr val="00707C"/>
                </a:solidFill>
              </a:rPr>
              <a:t>)</a:t>
            </a:r>
            <a:endParaRPr lang="en-US" sz="1400" dirty="0">
              <a:solidFill>
                <a:srgbClr val="00707C"/>
              </a:solidFill>
            </a:endParaRPr>
          </a:p>
          <a:p>
            <a:pPr marL="285750" indent="-285750" eaLnBrk="1" hangingPunct="1">
              <a:spcBef>
                <a:spcPts val="1000"/>
              </a:spcBef>
            </a:pPr>
            <a:endParaRPr lang="en-US" sz="1000" dirty="0">
              <a:solidFill>
                <a:srgbClr val="00707C"/>
              </a:solidFill>
            </a:endParaRPr>
          </a:p>
          <a:p>
            <a:pPr marL="285750" indent="-285750" eaLnBrk="1" hangingPunct="1">
              <a:buClr>
                <a:schemeClr val="accent1"/>
              </a:buClr>
              <a:buFont typeface="Wingdings" pitchFamily="2" charset="2"/>
              <a:buChar char="ü"/>
            </a:pPr>
            <a:r>
              <a:rPr lang="el-GR" sz="1400" dirty="0">
                <a:solidFill>
                  <a:srgbClr val="B92233"/>
                </a:solidFill>
              </a:rPr>
              <a:t>Αποθήκευσε ωμά πουλερικά/άλλα κρέατα ξεχωριστά </a:t>
            </a:r>
            <a:r>
              <a:rPr lang="el-GR" sz="1400" dirty="0">
                <a:solidFill>
                  <a:srgbClr val="00707C"/>
                </a:solidFill>
              </a:rPr>
              <a:t>από τα λαχανικά και </a:t>
            </a:r>
            <a:endParaRPr lang="fr-FR" sz="1400" dirty="0">
              <a:solidFill>
                <a:srgbClr val="00707C"/>
              </a:solidFill>
            </a:endParaRPr>
          </a:p>
          <a:p>
            <a:pPr marL="285750" indent="-285750" eaLnBrk="1" hangingPunct="1">
              <a:buClr>
                <a:schemeClr val="accent1"/>
              </a:buClr>
            </a:pPr>
            <a:r>
              <a:rPr lang="fr-FR" sz="1400" dirty="0">
                <a:solidFill>
                  <a:srgbClr val="00707C"/>
                </a:solidFill>
              </a:rPr>
              <a:t>	 </a:t>
            </a:r>
            <a:r>
              <a:rPr lang="el-GR" sz="1400" dirty="0">
                <a:solidFill>
                  <a:srgbClr val="00707C"/>
                </a:solidFill>
              </a:rPr>
              <a:t>τα έτοιμα για κατανάλωση τρόφιμα </a:t>
            </a:r>
            <a:endParaRPr lang="en-US" sz="1400" dirty="0">
              <a:solidFill>
                <a:srgbClr val="00707C"/>
              </a:solidFill>
            </a:endParaRPr>
          </a:p>
          <a:p>
            <a:pPr marL="285750" indent="-285750" eaLnBrk="1" hangingPunct="1">
              <a:spcBef>
                <a:spcPts val="600"/>
              </a:spcBef>
            </a:pPr>
            <a:r>
              <a:rPr lang="en-US" sz="1400" dirty="0">
                <a:solidFill>
                  <a:srgbClr val="00707C"/>
                </a:solidFill>
              </a:rPr>
              <a:t>	</a:t>
            </a:r>
            <a:r>
              <a:rPr lang="en-US" sz="1200" dirty="0">
                <a:solidFill>
                  <a:srgbClr val="00707C"/>
                </a:solidFill>
              </a:rPr>
              <a:t> </a:t>
            </a:r>
            <a:r>
              <a:rPr lang="el-GR" sz="1100" dirty="0">
                <a:solidFill>
                  <a:schemeClr val="accent1"/>
                </a:solidFill>
              </a:rPr>
              <a:t>Για να αποφύγεις επιμολύνσεις αποθήκευε τα πουλερικά/κρέατα ξεχωριστά από τα άλλα τρόφιμα.</a:t>
            </a:r>
            <a:endParaRPr lang="en-US" sz="1200" dirty="0">
              <a:solidFill>
                <a:schemeClr val="accent1"/>
              </a:solidFill>
            </a:endParaRPr>
          </a:p>
          <a:p>
            <a:pPr marL="285750" indent="-285750" eaLnBrk="1" hangingPunct="1">
              <a:spcBef>
                <a:spcPts val="600"/>
              </a:spcBef>
            </a:pPr>
            <a:endParaRPr lang="en-US" sz="2000" dirty="0">
              <a:solidFill>
                <a:srgbClr val="00707C"/>
              </a:solidFill>
            </a:endParaRPr>
          </a:p>
          <a:p>
            <a:pPr marL="285750" indent="-285750" eaLnBrk="1" hangingPunct="1">
              <a:spcBef>
                <a:spcPts val="1000"/>
              </a:spcBef>
              <a:buFont typeface="Wingdings" pitchFamily="2" charset="2"/>
              <a:buChar char="ü"/>
            </a:pPr>
            <a:r>
              <a:rPr lang="el-GR" sz="1400" dirty="0">
                <a:solidFill>
                  <a:srgbClr val="00707C"/>
                </a:solidFill>
              </a:rPr>
              <a:t>Αποθήκευε </a:t>
            </a:r>
            <a:r>
              <a:rPr lang="el-GR" sz="1400" dirty="0">
                <a:solidFill>
                  <a:srgbClr val="B92233"/>
                </a:solidFill>
              </a:rPr>
              <a:t>τα αυγά μέσα στο ψυγείο (όχι στην πόρτα του)</a:t>
            </a:r>
            <a:endParaRPr lang="en-US" sz="1400" dirty="0">
              <a:solidFill>
                <a:srgbClr val="B92233"/>
              </a:solidFill>
            </a:endParaRPr>
          </a:p>
        </p:txBody>
      </p:sp>
      <p:grpSp>
        <p:nvGrpSpPr>
          <p:cNvPr id="22532" name="Groupe 17"/>
          <p:cNvGrpSpPr>
            <a:grpSpLocks/>
          </p:cNvGrpSpPr>
          <p:nvPr/>
        </p:nvGrpSpPr>
        <p:grpSpPr bwMode="auto">
          <a:xfrm>
            <a:off x="-46038" y="6016625"/>
            <a:ext cx="12276138" cy="887413"/>
            <a:chOff x="-41565" y="6016088"/>
            <a:chExt cx="12276859" cy="888671"/>
          </a:xfrm>
        </p:grpSpPr>
        <p:sp>
          <p:nvSpPr>
            <p:cNvPr id="22545"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2546"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2695" y="6159166"/>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22549" name="ZoneTexte 22"/>
            <p:cNvSpPr txBox="1">
              <a:spLocks noChangeArrowheads="1"/>
            </p:cNvSpPr>
            <p:nvPr/>
          </p:nvSpPr>
          <p:spPr bwMode="auto">
            <a:xfrm>
              <a:off x="6168748" y="6170433"/>
              <a:ext cx="2001413" cy="277392"/>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pic>
          <p:nvPicPr>
            <p:cNvPr id="22550"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2535" name="Image 3" descr="Αποθήκευση στο ψυγείο"/>
          <p:cNvPicPr>
            <a:picLocks noChangeAspect="1"/>
          </p:cNvPicPr>
          <p:nvPr/>
        </p:nvPicPr>
        <p:blipFill>
          <a:blip r:embed="rId4" cstate="print"/>
          <a:srcRect/>
          <a:stretch>
            <a:fillRect/>
          </a:stretch>
        </p:blipFill>
        <p:spPr bwMode="auto">
          <a:xfrm>
            <a:off x="3176588" y="3059113"/>
            <a:ext cx="1279525" cy="1905000"/>
          </a:xfrm>
          <a:prstGeom prst="rect">
            <a:avLst/>
          </a:prstGeom>
          <a:noFill/>
          <a:ln w="9525">
            <a:noFill/>
            <a:miter lim="800000"/>
            <a:headEnd/>
            <a:tailEnd/>
          </a:ln>
        </p:spPr>
      </p:pic>
      <p:pic>
        <p:nvPicPr>
          <p:cNvPr id="22536" name="Image 3" descr="Αποσυσκευασία"/>
          <p:cNvPicPr>
            <a:picLocks noChangeAspect="1"/>
          </p:cNvPicPr>
          <p:nvPr/>
        </p:nvPicPr>
        <p:blipFill>
          <a:blip r:embed="rId5" cstate="print"/>
          <a:srcRect/>
          <a:stretch>
            <a:fillRect/>
          </a:stretch>
        </p:blipFill>
        <p:spPr bwMode="auto">
          <a:xfrm>
            <a:off x="3175000" y="1547813"/>
            <a:ext cx="1284288" cy="1019175"/>
          </a:xfrm>
          <a:prstGeom prst="rect">
            <a:avLst/>
          </a:prstGeom>
          <a:noFill/>
          <a:ln w="9525">
            <a:noFill/>
            <a:miter lim="800000"/>
            <a:headEnd/>
            <a:tailEnd/>
          </a:ln>
        </p:spPr>
      </p:pic>
      <p:sp>
        <p:nvSpPr>
          <p:cNvPr id="25" name="Bouton d’action : vide 24">
            <a:hlinkClick r:id="" action="ppaction://hlinkshowjump?jump=next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
        <p:nvSpPr>
          <p:cNvPr id="22538" name="ZoneTexte 22"/>
          <p:cNvSpPr txBox="1">
            <a:spLocks noChangeArrowheads="1"/>
          </p:cNvSpPr>
          <p:nvPr/>
        </p:nvSpPr>
        <p:spPr bwMode="auto">
          <a:xfrm>
            <a:off x="9802813" y="61325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pic>
        <p:nvPicPr>
          <p:cNvPr id="22539" name="Image 1" descr="Λογότυπο SafeConsume και τίτλος &quot;Μετάδοση Λοιμώξεων&quot;"/>
          <p:cNvPicPr>
            <a:picLocks noChangeAspect="1" noChangeArrowheads="1"/>
          </p:cNvPicPr>
          <p:nvPr/>
        </p:nvPicPr>
        <p:blipFill>
          <a:blip r:embed="rId6"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7" action="ppaction://hlinksldjump" highlightClick="1"/>
          </p:cNvPr>
          <p:cNvSpPr/>
          <p:nvPr/>
        </p:nvSpPr>
        <p:spPr>
          <a:xfrm>
            <a:off x="7192963" y="5124450"/>
            <a:ext cx="1938337" cy="366713"/>
          </a:xfrm>
          <a:prstGeom prst="actionButtonBlan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bg1"/>
                </a:solidFill>
              </a:rPr>
              <a:t>Περισσότερες πληροφορίες για την επιμόλυνση</a:t>
            </a:r>
            <a:endParaRPr lang="fr-FR" dirty="0">
              <a:solidFill>
                <a:schemeClr val="bg1"/>
              </a:solidFill>
            </a:endParaRPr>
          </a:p>
        </p:txBody>
      </p:sp>
      <p:sp>
        <p:nvSpPr>
          <p:cNvPr id="6" name="Bouton d’action : vide 5">
            <a:hlinkClick r:id="rId8" action="ppaction://hlinksldjump" highlightClick="1"/>
          </p:cNvPr>
          <p:cNvSpPr/>
          <p:nvPr/>
        </p:nvSpPr>
        <p:spPr>
          <a:xfrm>
            <a:off x="10256838" y="2162704"/>
            <a:ext cx="1744662" cy="37623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bg1"/>
                </a:solidFill>
              </a:rPr>
              <a:t>Περισσότερες πληροφορίες για την ψυχρή αλυσίδα</a:t>
            </a:r>
            <a:endParaRPr lang="fr-FR" dirty="0">
              <a:solidFill>
                <a:schemeClr val="bg1"/>
              </a:solidFill>
            </a:endParaRPr>
          </a:p>
        </p:txBody>
      </p:sp>
      <p:pic>
        <p:nvPicPr>
          <p:cNvPr id="22542" name="Image 7" descr="Χειρισμός του κρέατος">
            <a:hlinkClick r:id="rId9" action="ppaction://hlinksldjump"/>
          </p:cNvPr>
          <p:cNvPicPr>
            <a:picLocks noChangeAspect="1" noChangeArrowheads="1"/>
          </p:cNvPicPr>
          <p:nvPr/>
        </p:nvPicPr>
        <p:blipFill>
          <a:blip r:embed="rId10" cstate="print"/>
          <a:srcRect/>
          <a:stretch>
            <a:fillRect/>
          </a:stretch>
        </p:blipFill>
        <p:spPr bwMode="auto">
          <a:xfrm>
            <a:off x="10945813" y="4276725"/>
            <a:ext cx="1044575" cy="809625"/>
          </a:xfrm>
          <a:prstGeom prst="rect">
            <a:avLst/>
          </a:prstGeom>
          <a:noFill/>
          <a:ln w="9525">
            <a:noFill/>
            <a:miter lim="800000"/>
            <a:headEnd/>
            <a:tailEnd/>
          </a:ln>
        </p:spPr>
      </p:pic>
      <p:pic>
        <p:nvPicPr>
          <p:cNvPr id="22544" name="Image 7" descr="Χειρισμός των αυγών - καρτέλλα με αυγά">
            <a:hlinkClick r:id="rId11" action="ppaction://hlinksldjump"/>
          </p:cNvPr>
          <p:cNvPicPr>
            <a:picLocks noChangeAspect="1" noChangeArrowheads="1"/>
          </p:cNvPicPr>
          <p:nvPr/>
        </p:nvPicPr>
        <p:blipFill>
          <a:blip r:embed="rId12" cstate="print"/>
          <a:srcRect/>
          <a:stretch>
            <a:fillRect/>
          </a:stretch>
        </p:blipFill>
        <p:spPr bwMode="auto">
          <a:xfrm>
            <a:off x="9536641" y="5192713"/>
            <a:ext cx="1101725" cy="766762"/>
          </a:xfrm>
          <a:prstGeom prst="rect">
            <a:avLst/>
          </a:prstGeom>
          <a:noFill/>
          <a:ln w="9525">
            <a:noFill/>
            <a:miter lim="800000"/>
            <a:headEnd/>
            <a:tailEnd/>
          </a:ln>
        </p:spPr>
      </p:pic>
      <p:sp>
        <p:nvSpPr>
          <p:cNvPr id="23" name="ZoneTexte 7"/>
          <p:cNvSpPr txBox="1"/>
          <p:nvPr/>
        </p:nvSpPr>
        <p:spPr>
          <a:xfrm>
            <a:off x="3076575" y="0"/>
            <a:ext cx="9115425" cy="1477584"/>
          </a:xfrm>
          <a:prstGeom prst="rect">
            <a:avLst/>
          </a:prstGeom>
          <a:noFill/>
        </p:spPr>
        <p:txBody>
          <a:bodyPr>
            <a:spAutoFit/>
          </a:bodyPr>
          <a:lstStyle/>
          <a:p>
            <a:pPr algn="ctr" eaLnBrk="1" fontAlgn="auto" hangingPunct="1">
              <a:spcBef>
                <a:spcPts val="0"/>
              </a:spcBef>
              <a:spcAft>
                <a:spcPts val="0"/>
              </a:spcAft>
              <a:defRPr/>
            </a:pPr>
            <a:r>
              <a:rPr lang="el-GR" altLang="fr-FR" sz="4501" b="1" dirty="0">
                <a:solidFill>
                  <a:srgbClr val="00707C"/>
                </a:solidFill>
                <a:latin typeface="+mj-lt"/>
                <a:ea typeface="+mj-ea"/>
                <a:cs typeface="+mj-cs"/>
              </a:rPr>
              <a:t>Αφαίρεση συσκευασίας και</a:t>
            </a:r>
            <a:r>
              <a:rPr lang="fr-FR" altLang="fr-FR" sz="4501" b="1" dirty="0">
                <a:solidFill>
                  <a:srgbClr val="00707C"/>
                </a:solidFill>
                <a:latin typeface="+mj-lt"/>
                <a:ea typeface="+mj-ea"/>
                <a:cs typeface="+mj-cs"/>
              </a:rPr>
              <a:t> </a:t>
            </a:r>
          </a:p>
          <a:p>
            <a:pPr algn="ctr" eaLnBrk="1" fontAlgn="auto" hangingPunct="1">
              <a:spcBef>
                <a:spcPts val="0"/>
              </a:spcBef>
              <a:spcAft>
                <a:spcPts val="0"/>
              </a:spcAft>
              <a:defRPr/>
            </a:pPr>
            <a:r>
              <a:rPr lang="el-GR" altLang="fr-FR" sz="4501" b="1" dirty="0">
                <a:solidFill>
                  <a:srgbClr val="00707C"/>
                </a:solidFill>
                <a:latin typeface="+mj-lt"/>
                <a:ea typeface="+mj-ea"/>
                <a:cs typeface="+mj-cs"/>
              </a:rPr>
              <a:t>Αποθήκευση </a:t>
            </a:r>
            <a:endParaRPr lang="fr-FR" altLang="fr-FR" sz="4501" b="1" dirty="0">
              <a:solidFill>
                <a:srgbClr val="00707C"/>
              </a:solidFill>
              <a:latin typeface="+mj-lt"/>
              <a:ea typeface="+mj-ea"/>
              <a:cs typeface="+mj-cs"/>
            </a:endParaRPr>
          </a:p>
        </p:txBody>
      </p:sp>
      <p:sp>
        <p:nvSpPr>
          <p:cNvPr id="24" name="ZoneTexte 23">
            <a:extLst>
              <a:ext uri="{FF2B5EF4-FFF2-40B4-BE49-F238E27FC236}">
                <a16:creationId xmlns="" xmlns:a16="http://schemas.microsoft.com/office/drawing/2014/main" id="{D854D051-1731-4826-A527-6341DB547E78}"/>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3"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4"/>
              </a:rPr>
              <a:t>Έλεγξε τις γνώσεις σ</a:t>
            </a:r>
            <a:r>
              <a:rPr lang="fr-FR" sz="1400">
                <a:solidFill>
                  <a:schemeClr val="accent1"/>
                </a:solidFill>
                <a:latin typeface="+mn-lt"/>
                <a:hlinkClick r:id="rId14"/>
              </a:rPr>
              <a:t>o</a:t>
            </a:r>
            <a:r>
              <a:rPr lang="el-GR" sz="1400">
                <a:solidFill>
                  <a:schemeClr val="accent1"/>
                </a:solidFill>
                <a:latin typeface="+mn-lt"/>
                <a:hlinkClick r:id="rId14"/>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5"/>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6" name="Bouton d’action : vide 25">
            <a:hlinkClick r:id="rId16" highlightClick="1"/>
            <a:extLst>
              <a:ext uri="{FF2B5EF4-FFF2-40B4-BE49-F238E27FC236}">
                <a16:creationId xmlns="" xmlns:a16="http://schemas.microsoft.com/office/drawing/2014/main" id="{CD463050-B483-42B5-98C1-D02FA987AB1F}"/>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460875" y="1371600"/>
            <a:ext cx="7531100" cy="2605842"/>
          </a:xfrm>
          <a:prstGeom prst="rect">
            <a:avLst/>
          </a:prstGeom>
          <a:noFill/>
        </p:spPr>
        <p:txBody>
          <a:bodyPr>
            <a:spAutoFit/>
          </a:bodyPr>
          <a:lstStyle/>
          <a:p>
            <a:pPr marL="285750" indent="-285750" eaLnBrk="1" hangingPunct="1">
              <a:spcBef>
                <a:spcPts val="1000"/>
              </a:spcBef>
              <a:buFont typeface="Wingdings" panose="05000000000000000000" pitchFamily="2" charset="2"/>
              <a:buChar char="ü"/>
              <a:defRPr/>
            </a:pPr>
            <a:r>
              <a:rPr lang="el-GR" sz="1400" dirty="0">
                <a:solidFill>
                  <a:srgbClr val="00707C"/>
                </a:solidFill>
                <a:latin typeface="+mn-lt"/>
              </a:rPr>
              <a:t>Έλεγχε την </a:t>
            </a:r>
            <a:r>
              <a:rPr lang="el-GR" sz="1400" dirty="0">
                <a:solidFill>
                  <a:srgbClr val="B92233"/>
                </a:solidFill>
                <a:latin typeface="+mn-lt"/>
              </a:rPr>
              <a:t>θερμοκρασία του ψυγείου  (≤4°C</a:t>
            </a:r>
            <a:r>
              <a:rPr lang="el-GR" sz="1400" dirty="0">
                <a:solidFill>
                  <a:schemeClr val="bg1"/>
                </a:solidFill>
                <a:latin typeface="+mn-lt"/>
              </a:rPr>
              <a:t>) </a:t>
            </a:r>
            <a:r>
              <a:rPr lang="el-GR" sz="1400" dirty="0">
                <a:solidFill>
                  <a:srgbClr val="00707C"/>
                </a:solidFill>
                <a:latin typeface="+mn-lt"/>
              </a:rPr>
              <a:t>και εντόπισε τις ζώνες χαμηλής και υψηλής θερμοκρασίας</a:t>
            </a:r>
            <a:endParaRPr lang="en-US" sz="1400" dirty="0">
              <a:solidFill>
                <a:srgbClr val="00707C"/>
              </a:solidFill>
              <a:latin typeface="+mn-lt"/>
            </a:endParaRPr>
          </a:p>
          <a:p>
            <a:pPr eaLnBrk="1" hangingPunct="1">
              <a:spcBef>
                <a:spcPts val="0"/>
              </a:spcBef>
              <a:defRPr/>
            </a:pPr>
            <a:r>
              <a:rPr lang="en-US" sz="1400" dirty="0">
                <a:solidFill>
                  <a:srgbClr val="00707C"/>
                </a:solidFill>
                <a:latin typeface="+mn-lt"/>
              </a:rPr>
              <a:t>	 </a:t>
            </a:r>
            <a:r>
              <a:rPr lang="el-GR" sz="1100" dirty="0">
                <a:solidFill>
                  <a:srgbClr val="00707C"/>
                </a:solidFill>
                <a:latin typeface="+mn-lt"/>
              </a:rPr>
              <a:t>Μερικά βλαβερά μικρόβια μπορούν να πολλαπλασιαστούν σε σχετικά χαμηλή </a:t>
            </a:r>
            <a:endParaRPr lang="fr-FR" sz="1100" dirty="0">
              <a:solidFill>
                <a:srgbClr val="00707C"/>
              </a:solidFill>
              <a:latin typeface="+mn-lt"/>
            </a:endParaRPr>
          </a:p>
          <a:p>
            <a:pPr eaLnBrk="1" hangingPunct="1">
              <a:spcBef>
                <a:spcPts val="0"/>
              </a:spcBef>
              <a:defRPr/>
            </a:pPr>
            <a:r>
              <a:rPr lang="fr-FR" sz="1100" dirty="0">
                <a:solidFill>
                  <a:srgbClr val="00707C"/>
                </a:solidFill>
                <a:latin typeface="+mn-lt"/>
              </a:rPr>
              <a:t>	 </a:t>
            </a:r>
            <a:r>
              <a:rPr lang="el-GR" sz="1100" dirty="0">
                <a:solidFill>
                  <a:srgbClr val="00707C"/>
                </a:solidFill>
                <a:latin typeface="+mn-lt"/>
              </a:rPr>
              <a:t>θερμοκρασία. Για να αποφευχθεί ο πολλαπλασιασμός τους είναι σημαντικό να </a:t>
            </a:r>
            <a:endParaRPr lang="fr-FR" sz="1100" dirty="0">
              <a:solidFill>
                <a:srgbClr val="00707C"/>
              </a:solidFill>
              <a:latin typeface="+mn-lt"/>
            </a:endParaRPr>
          </a:p>
          <a:p>
            <a:pPr eaLnBrk="1" hangingPunct="1">
              <a:spcBef>
                <a:spcPts val="0"/>
              </a:spcBef>
              <a:defRPr/>
            </a:pPr>
            <a:r>
              <a:rPr lang="fr-FR" sz="1100" dirty="0">
                <a:solidFill>
                  <a:srgbClr val="00707C"/>
                </a:solidFill>
                <a:latin typeface="+mn-lt"/>
              </a:rPr>
              <a:t>	 </a:t>
            </a:r>
            <a:r>
              <a:rPr lang="el-GR" sz="1100" dirty="0">
                <a:solidFill>
                  <a:srgbClr val="00707C"/>
                </a:solidFill>
                <a:latin typeface="+mn-lt"/>
              </a:rPr>
              <a:t>διατηρείται η θερμοκρασία του ψυγείου χαμηλότερα ή έως 4°C.</a:t>
            </a:r>
            <a:endParaRPr lang="en-US" sz="1400" dirty="0"/>
          </a:p>
          <a:p>
            <a:pPr marL="285750" indent="-285750" eaLnBrk="1" hangingPunct="1">
              <a:spcBef>
                <a:spcPts val="1000"/>
              </a:spcBef>
              <a:buClr>
                <a:schemeClr val="accent1"/>
              </a:buClr>
              <a:buFont typeface="Wingdings" panose="05000000000000000000" pitchFamily="2" charset="2"/>
              <a:buChar char="ü"/>
              <a:defRPr/>
            </a:pPr>
            <a:r>
              <a:rPr lang="el-GR" sz="1400" dirty="0">
                <a:solidFill>
                  <a:srgbClr val="B92233"/>
                </a:solidFill>
                <a:latin typeface="+mn-lt"/>
              </a:rPr>
              <a:t>Κάνε απόψυξη των κατεψυγμένων τροφίμων μέσα στο ψυγείο</a:t>
            </a:r>
            <a:endParaRPr lang="en-US" sz="1400" dirty="0">
              <a:solidFill>
                <a:srgbClr val="B92233"/>
              </a:solidFill>
              <a:latin typeface="+mn-lt"/>
            </a:endParaRPr>
          </a:p>
          <a:p>
            <a:pPr lvl="1" indent="0" eaLnBrk="1" hangingPunct="1">
              <a:spcBef>
                <a:spcPts val="0"/>
              </a:spcBef>
              <a:defRPr/>
            </a:pPr>
            <a:r>
              <a:rPr lang="el-GR" sz="1100" dirty="0">
                <a:solidFill>
                  <a:srgbClr val="00707C"/>
                </a:solidFill>
                <a:latin typeface="+mn-lt"/>
              </a:rPr>
              <a:t>Επειδή η κατάψυξη δεν καταστρέφει τα βακτήρια, τα παθογόνα βακτήρια (</a:t>
            </a:r>
            <a:r>
              <a:rPr lang="el-GR" sz="1100" i="1" dirty="0" err="1">
                <a:solidFill>
                  <a:srgbClr val="00707C"/>
                </a:solidFill>
                <a:latin typeface="+mn-lt"/>
              </a:rPr>
              <a:t>Salmonella</a:t>
            </a:r>
            <a:r>
              <a:rPr lang="el-GR" sz="1100" i="1" dirty="0">
                <a:solidFill>
                  <a:srgbClr val="00707C"/>
                </a:solidFill>
                <a:latin typeface="+mn-lt"/>
              </a:rPr>
              <a:t> </a:t>
            </a:r>
            <a:r>
              <a:rPr lang="el-GR" sz="1100" i="1" dirty="0" err="1">
                <a:solidFill>
                  <a:srgbClr val="00707C"/>
                </a:solidFill>
                <a:latin typeface="+mn-lt"/>
              </a:rPr>
              <a:t>enterica</a:t>
            </a:r>
            <a:r>
              <a:rPr lang="el-GR" sz="1100" i="1" dirty="0">
                <a:solidFill>
                  <a:srgbClr val="00707C"/>
                </a:solidFill>
                <a:latin typeface="+mn-lt"/>
              </a:rPr>
              <a:t>, </a:t>
            </a:r>
            <a:r>
              <a:rPr lang="el-GR" sz="1100" i="1" dirty="0" err="1">
                <a:solidFill>
                  <a:srgbClr val="00707C"/>
                </a:solidFill>
                <a:latin typeface="+mn-lt"/>
              </a:rPr>
              <a:t>Listeria</a:t>
            </a:r>
            <a:r>
              <a:rPr lang="el-GR" sz="1100" i="1" dirty="0">
                <a:solidFill>
                  <a:srgbClr val="00707C"/>
                </a:solidFill>
                <a:latin typeface="+mn-lt"/>
              </a:rPr>
              <a:t> </a:t>
            </a:r>
            <a:r>
              <a:rPr lang="el-GR" sz="1100" i="1" dirty="0" err="1">
                <a:solidFill>
                  <a:srgbClr val="00707C"/>
                </a:solidFill>
                <a:latin typeface="+mn-lt"/>
              </a:rPr>
              <a:t>monocytogenes</a:t>
            </a:r>
            <a:r>
              <a:rPr lang="el-GR" sz="1100" dirty="0">
                <a:solidFill>
                  <a:srgbClr val="00707C"/>
                </a:solidFill>
                <a:latin typeface="+mn-lt"/>
              </a:rPr>
              <a:t>), που πιθανά υπάρχουν στα  κατεψυγμένα τρόφιμα,  μπορεί να πολλαπλασιαστούν  μόλις η θερμοκρασία ανέβει. Αυτό μπορεί να συμβεί αν τα κατεψυγμένα τρόφιμα αποψύχονται σε θερμοκρασία δωματίου. Τα κατεψυγμένα τρόφιμα πρέπει να αποψύχονται μέσα στο ψυγείο και να προετοιμάζονται ή να τρώγονται σύντομα</a:t>
            </a:r>
            <a:r>
              <a:rPr lang="fr-FR" sz="1100" dirty="0">
                <a:solidFill>
                  <a:srgbClr val="00707C"/>
                </a:solidFill>
                <a:latin typeface="+mn-lt"/>
              </a:rPr>
              <a:t>.</a:t>
            </a:r>
            <a:endParaRPr lang="en-US" sz="1100" dirty="0">
              <a:solidFill>
                <a:srgbClr val="00707C"/>
              </a:solidFill>
              <a:latin typeface="+mn-lt"/>
            </a:endParaRPr>
          </a:p>
          <a:p>
            <a:pPr eaLnBrk="1" hangingPunct="1">
              <a:spcBef>
                <a:spcPts val="0"/>
              </a:spcBef>
              <a:defRPr/>
            </a:pPr>
            <a:r>
              <a:rPr lang="en-US" altLang="fr-FR" sz="1100" dirty="0">
                <a:solidFill>
                  <a:srgbClr val="00707C"/>
                </a:solidFill>
                <a:latin typeface="+mn-lt"/>
              </a:rPr>
              <a:t>	</a:t>
            </a:r>
            <a:r>
              <a:rPr lang="el-GR" altLang="fr-FR" sz="1100" dirty="0">
                <a:solidFill>
                  <a:srgbClr val="00707C"/>
                </a:solidFill>
                <a:latin typeface="+mn-lt"/>
              </a:rPr>
              <a:t>Εάν βιάζεσαι, η απόψυξη των κατεψυγμένων τροφίμων μπορεί επίσης να γίνει στον φούρνο μικροκυμάτων ή σε </a:t>
            </a:r>
            <a:endParaRPr lang="fr-FR" altLang="fr-FR" sz="1100" dirty="0">
              <a:solidFill>
                <a:srgbClr val="00707C"/>
              </a:solidFill>
              <a:latin typeface="+mn-lt"/>
            </a:endParaRPr>
          </a:p>
          <a:p>
            <a:pPr eaLnBrk="1" hangingPunct="1">
              <a:spcBef>
                <a:spcPts val="0"/>
              </a:spcBef>
              <a:defRPr/>
            </a:pPr>
            <a:r>
              <a:rPr lang="fr-FR" altLang="fr-FR" sz="1100" dirty="0">
                <a:solidFill>
                  <a:srgbClr val="00707C"/>
                </a:solidFill>
                <a:latin typeface="+mn-lt"/>
              </a:rPr>
              <a:t>      </a:t>
            </a:r>
            <a:r>
              <a:rPr lang="el-GR" altLang="fr-FR" sz="1100" dirty="0">
                <a:solidFill>
                  <a:srgbClr val="00707C"/>
                </a:solidFill>
                <a:latin typeface="+mn-lt"/>
              </a:rPr>
              <a:t>ζεστό νερό </a:t>
            </a:r>
            <a:r>
              <a:rPr lang="en-US" altLang="fr-FR" sz="1100" dirty="0">
                <a:solidFill>
                  <a:srgbClr val="00707C"/>
                </a:solidFill>
                <a:latin typeface="+mn-lt"/>
              </a:rPr>
              <a:t>.</a:t>
            </a:r>
            <a:endParaRPr lang="en-US" sz="1100" dirty="0">
              <a:solidFill>
                <a:srgbClr val="00707C"/>
              </a:solidFill>
              <a:latin typeface="+mn-lt"/>
            </a:endParaRPr>
          </a:p>
        </p:txBody>
      </p:sp>
      <p:grpSp>
        <p:nvGrpSpPr>
          <p:cNvPr id="23555" name="Groupe 17"/>
          <p:cNvGrpSpPr>
            <a:grpSpLocks/>
          </p:cNvGrpSpPr>
          <p:nvPr/>
        </p:nvGrpSpPr>
        <p:grpSpPr bwMode="auto">
          <a:xfrm>
            <a:off x="-46038" y="6016625"/>
            <a:ext cx="12276138" cy="887413"/>
            <a:chOff x="-41565" y="6016088"/>
            <a:chExt cx="12276859" cy="888671"/>
          </a:xfrm>
        </p:grpSpPr>
        <p:sp>
          <p:nvSpPr>
            <p:cNvPr id="23570"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3571"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2695" y="6159166"/>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3574"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3558" name="Image 3" descr="Αποθήκευση στο ψυγείο"/>
          <p:cNvPicPr>
            <a:picLocks noChangeAspect="1"/>
          </p:cNvPicPr>
          <p:nvPr/>
        </p:nvPicPr>
        <p:blipFill>
          <a:blip r:embed="rId4" cstate="print"/>
          <a:srcRect/>
          <a:stretch>
            <a:fillRect/>
          </a:stretch>
        </p:blipFill>
        <p:spPr bwMode="auto">
          <a:xfrm>
            <a:off x="3182938" y="1570038"/>
            <a:ext cx="1277937" cy="1906587"/>
          </a:xfrm>
          <a:prstGeom prst="rect">
            <a:avLst/>
          </a:prstGeom>
          <a:noFill/>
          <a:ln w="9525">
            <a:noFill/>
            <a:miter lim="800000"/>
            <a:headEnd/>
            <a:tailEnd/>
          </a:ln>
        </p:spPr>
      </p:pic>
      <p:sp>
        <p:nvSpPr>
          <p:cNvPr id="25" name="Bouton d’action : vide 24">
            <a:hlinkClick r:id="" action="ppaction://hlinkshowjump?jump=previousslide" highlightClick="1"/>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23560" name="ZoneTexte 22"/>
          <p:cNvSpPr txBox="1">
            <a:spLocks noChangeArrowheads="1"/>
          </p:cNvSpPr>
          <p:nvPr/>
        </p:nvSpPr>
        <p:spPr bwMode="auto">
          <a:xfrm>
            <a:off x="9802813" y="6132513"/>
            <a:ext cx="171132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Προηγούμενο</a:t>
            </a:r>
            <a:endParaRPr lang="fr-FR" altLang="fr-FR" sz="1200">
              <a:solidFill>
                <a:schemeClr val="bg1"/>
              </a:solidFill>
            </a:endParaRPr>
          </a:p>
        </p:txBody>
      </p:sp>
      <p:sp>
        <p:nvSpPr>
          <p:cNvPr id="3" name="ZoneTexte 2"/>
          <p:cNvSpPr txBox="1"/>
          <p:nvPr/>
        </p:nvSpPr>
        <p:spPr>
          <a:xfrm>
            <a:off x="4660900" y="4030663"/>
            <a:ext cx="7418388" cy="2062162"/>
          </a:xfrm>
          <a:prstGeom prst="rect">
            <a:avLst/>
          </a:prstGeom>
          <a:noFill/>
        </p:spPr>
        <p:txBody>
          <a:bodyPr>
            <a:spAutoFit/>
          </a:bodyPr>
          <a:lstStyle/>
          <a:p>
            <a:pPr eaLnBrk="1" hangingPunct="1">
              <a:spcBef>
                <a:spcPts val="0"/>
              </a:spcBef>
              <a:defRPr/>
            </a:pPr>
            <a:r>
              <a:rPr lang="el-GR" sz="1200" b="1" u="sng" dirty="0">
                <a:solidFill>
                  <a:srgbClr val="00707C"/>
                </a:solidFill>
              </a:rPr>
              <a:t>Περισσότερες πληροφορίες</a:t>
            </a:r>
            <a:r>
              <a:rPr lang="fr-FR" sz="1200" b="1" u="sng" dirty="0">
                <a:solidFill>
                  <a:srgbClr val="00707C"/>
                </a:solidFill>
              </a:rPr>
              <a:t> </a:t>
            </a:r>
            <a:r>
              <a:rPr lang="en-US" sz="1200" b="1" u="sng" dirty="0">
                <a:solidFill>
                  <a:srgbClr val="00707C"/>
                </a:solidFill>
              </a:rPr>
              <a:t>:</a:t>
            </a:r>
            <a:endParaRPr lang="en-US" sz="1200" b="1" u="sng" dirty="0">
              <a:solidFill>
                <a:srgbClr val="00707C"/>
              </a:solidFill>
              <a:hlinkClick r:id="rId5" tooltip="click here to open the link"/>
            </a:endParaRPr>
          </a:p>
          <a:p>
            <a:pPr eaLnBrk="1" hangingPunct="1">
              <a:spcBef>
                <a:spcPts val="0"/>
              </a:spcBef>
              <a:defRPr/>
            </a:pPr>
            <a:endParaRPr lang="en-US" sz="800" dirty="0">
              <a:solidFill>
                <a:srgbClr val="00707C"/>
              </a:solidFill>
              <a:hlinkClick r:id="rId5" tooltip="click here to open the link"/>
            </a:endParaRPr>
          </a:p>
          <a:p>
            <a:pPr eaLnBrk="1" hangingPunct="1">
              <a:spcBef>
                <a:spcPts val="0"/>
              </a:spcBef>
              <a:defRPr/>
            </a:pPr>
            <a:r>
              <a:rPr lang="en-US" sz="1100" dirty="0">
                <a:solidFill>
                  <a:srgbClr val="00707C"/>
                </a:solidFill>
                <a:hlinkClick r:id="rId5" tooltip="click here to open the link"/>
              </a:rPr>
              <a:t>Multi‐country outbreak of </a:t>
            </a:r>
            <a:r>
              <a:rPr lang="en-US" sz="1100" dirty="0" err="1">
                <a:solidFill>
                  <a:srgbClr val="00707C"/>
                </a:solidFill>
                <a:hlinkClick r:id="rId5" tooltip="click here to open the link"/>
              </a:rPr>
              <a:t>Listeria</a:t>
            </a:r>
            <a:r>
              <a:rPr lang="en-US" sz="1100" dirty="0">
                <a:solidFill>
                  <a:srgbClr val="00707C"/>
                </a:solidFill>
                <a:hlinkClick r:id="rId5" tooltip="click here to open the link"/>
              </a:rPr>
              <a:t> </a:t>
            </a:r>
            <a:r>
              <a:rPr lang="en-US" sz="1100" dirty="0" err="1">
                <a:solidFill>
                  <a:srgbClr val="00707C"/>
                </a:solidFill>
                <a:hlinkClick r:id="rId5" tooltip="click here to open the link"/>
              </a:rPr>
              <a:t>monocytogenes</a:t>
            </a:r>
            <a:r>
              <a:rPr lang="en-US" sz="1100" dirty="0">
                <a:solidFill>
                  <a:srgbClr val="00707C"/>
                </a:solidFill>
                <a:hlinkClick r:id="rId5" tooltip="click here to open the link"/>
              </a:rPr>
              <a:t> </a:t>
            </a:r>
            <a:r>
              <a:rPr lang="en-US" sz="1100" dirty="0" err="1">
                <a:solidFill>
                  <a:srgbClr val="00707C"/>
                </a:solidFill>
                <a:hlinkClick r:id="rId5" tooltip="click here to open the link"/>
              </a:rPr>
              <a:t>serogroup</a:t>
            </a:r>
            <a:r>
              <a:rPr lang="en-US" sz="1100" dirty="0">
                <a:solidFill>
                  <a:srgbClr val="00707C"/>
                </a:solidFill>
                <a:hlinkClick r:id="rId5" tooltip="click here to open the link"/>
              </a:rPr>
              <a:t> </a:t>
            </a:r>
            <a:r>
              <a:rPr lang="en-US" sz="1100" dirty="0" err="1">
                <a:solidFill>
                  <a:srgbClr val="00707C"/>
                </a:solidFill>
                <a:hlinkClick r:id="rId5" tooltip="click here to open the link"/>
              </a:rPr>
              <a:t>IVb</a:t>
            </a:r>
            <a:r>
              <a:rPr lang="en-US" sz="1100" dirty="0">
                <a:solidFill>
                  <a:srgbClr val="00707C"/>
                </a:solidFill>
                <a:hlinkClick r:id="rId5" tooltip="click here to open the link"/>
              </a:rPr>
              <a:t>, multi‐locus sequence type 6, infections linked to frozen corn and possibly to other frozen vegetables</a:t>
            </a:r>
            <a:endParaRPr lang="en-US" sz="1100" dirty="0">
              <a:solidFill>
                <a:srgbClr val="00707C"/>
              </a:solidFill>
            </a:endParaRPr>
          </a:p>
          <a:p>
            <a:pPr eaLnBrk="1" hangingPunct="1">
              <a:spcBef>
                <a:spcPts val="0"/>
              </a:spcBef>
              <a:defRPr/>
            </a:pPr>
            <a:endParaRPr lang="en-US" sz="1100" dirty="0">
              <a:solidFill>
                <a:srgbClr val="00707C"/>
              </a:solidFill>
            </a:endParaRPr>
          </a:p>
          <a:p>
            <a:pPr eaLnBrk="1" hangingPunct="1">
              <a:spcBef>
                <a:spcPts val="0"/>
              </a:spcBef>
              <a:defRPr/>
            </a:pPr>
            <a:endParaRPr lang="en-US" sz="1100" dirty="0">
              <a:solidFill>
                <a:srgbClr val="00707C"/>
              </a:solidFill>
            </a:endParaRPr>
          </a:p>
          <a:p>
            <a:pPr eaLnBrk="1" hangingPunct="1">
              <a:spcBef>
                <a:spcPts val="0"/>
              </a:spcBef>
              <a:defRPr/>
            </a:pPr>
            <a:endParaRPr lang="en-US" sz="1100" dirty="0">
              <a:solidFill>
                <a:srgbClr val="00707C"/>
              </a:solidFill>
            </a:endParaRPr>
          </a:p>
          <a:p>
            <a:pPr eaLnBrk="1" hangingPunct="1">
              <a:spcBef>
                <a:spcPts val="0"/>
              </a:spcBef>
              <a:defRPr/>
            </a:pPr>
            <a:r>
              <a:rPr lang="en-US" sz="1100" dirty="0">
                <a:solidFill>
                  <a:srgbClr val="00707C"/>
                </a:solidFill>
                <a:latin typeface="+mn-lt"/>
                <a:hlinkClick r:id="rId6" tooltip="click here to open the link"/>
              </a:rPr>
              <a:t>How to store food and leftovers</a:t>
            </a:r>
            <a:endParaRPr lang="en-US" sz="1100" dirty="0">
              <a:solidFill>
                <a:srgbClr val="00707C"/>
              </a:solidFill>
              <a:latin typeface="+mn-lt"/>
            </a:endParaRPr>
          </a:p>
          <a:p>
            <a:pPr eaLnBrk="1" hangingPunct="1">
              <a:spcBef>
                <a:spcPts val="0"/>
              </a:spcBef>
              <a:defRPr/>
            </a:pPr>
            <a:endParaRPr lang="en-US" sz="1100" dirty="0">
              <a:solidFill>
                <a:srgbClr val="00707C"/>
              </a:solidFill>
            </a:endParaRPr>
          </a:p>
          <a:p>
            <a:pPr eaLnBrk="1" hangingPunct="1">
              <a:spcBef>
                <a:spcPts val="0"/>
              </a:spcBef>
              <a:defRPr/>
            </a:pPr>
            <a:endParaRPr lang="en-US" sz="1100" dirty="0">
              <a:solidFill>
                <a:srgbClr val="00707C"/>
              </a:solidFill>
            </a:endParaRPr>
          </a:p>
          <a:p>
            <a:pPr eaLnBrk="1" hangingPunct="1">
              <a:spcBef>
                <a:spcPts val="0"/>
              </a:spcBef>
              <a:defRPr/>
            </a:pPr>
            <a:r>
              <a:rPr lang="en-US" sz="1100" dirty="0">
                <a:solidFill>
                  <a:srgbClr val="00707C"/>
                </a:solidFill>
                <a:latin typeface="+mn-lt"/>
                <a:hlinkClick r:id="rId7" tooltip="click here to open the link"/>
              </a:rPr>
              <a:t>How to chill, freeze and defrost food safely</a:t>
            </a:r>
            <a:endParaRPr lang="en-US" sz="1100" dirty="0">
              <a:solidFill>
                <a:srgbClr val="00707C"/>
              </a:solidFill>
              <a:latin typeface="+mn-lt"/>
            </a:endParaRPr>
          </a:p>
          <a:p>
            <a:pPr eaLnBrk="1" hangingPunct="1">
              <a:spcBef>
                <a:spcPts val="0"/>
              </a:spcBef>
              <a:defRPr/>
            </a:pPr>
            <a:endParaRPr lang="en-US" i="1" dirty="0">
              <a:solidFill>
                <a:schemeClr val="tx2">
                  <a:lumMod val="60000"/>
                  <a:lumOff val="40000"/>
                </a:schemeClr>
              </a:solidFill>
              <a:hlinkClick r:id="rId7"/>
            </a:endParaRPr>
          </a:p>
        </p:txBody>
      </p:sp>
      <p:pic>
        <p:nvPicPr>
          <p:cNvPr id="23562" name="Image 1"/>
          <p:cNvPicPr>
            <a:picLocks noChangeAspect="1" noChangeArrowheads="1"/>
          </p:cNvPicPr>
          <p:nvPr/>
        </p:nvPicPr>
        <p:blipFill>
          <a:blip r:embed="rId8" cstate="print"/>
          <a:srcRect/>
          <a:stretch>
            <a:fillRect/>
          </a:stretch>
        </p:blipFill>
        <p:spPr bwMode="auto">
          <a:xfrm>
            <a:off x="3625850" y="4384675"/>
            <a:ext cx="1035050" cy="479425"/>
          </a:xfrm>
          <a:prstGeom prst="rect">
            <a:avLst/>
          </a:prstGeom>
          <a:noFill/>
          <a:ln w="9525">
            <a:noFill/>
            <a:miter lim="800000"/>
            <a:headEnd/>
            <a:tailEnd/>
          </a:ln>
        </p:spPr>
      </p:pic>
      <p:pic>
        <p:nvPicPr>
          <p:cNvPr id="23563" name="Image 5"/>
          <p:cNvPicPr>
            <a:picLocks noChangeAspect="1" noChangeArrowheads="1"/>
          </p:cNvPicPr>
          <p:nvPr/>
        </p:nvPicPr>
        <p:blipFill>
          <a:blip r:embed="rId9" cstate="print"/>
          <a:srcRect/>
          <a:stretch>
            <a:fillRect/>
          </a:stretch>
        </p:blipFill>
        <p:spPr bwMode="auto">
          <a:xfrm>
            <a:off x="3873500" y="5146675"/>
            <a:ext cx="787400" cy="307975"/>
          </a:xfrm>
          <a:prstGeom prst="rect">
            <a:avLst/>
          </a:prstGeom>
          <a:noFill/>
          <a:ln w="9525">
            <a:noFill/>
            <a:miter lim="800000"/>
            <a:headEnd/>
            <a:tailEnd/>
          </a:ln>
        </p:spPr>
      </p:pic>
      <p:pic>
        <p:nvPicPr>
          <p:cNvPr id="23564" name="Image 1"/>
          <p:cNvPicPr>
            <a:picLocks noChangeAspect="1" noChangeArrowheads="1"/>
          </p:cNvPicPr>
          <p:nvPr/>
        </p:nvPicPr>
        <p:blipFill>
          <a:blip r:embed="rId10" cstate="print"/>
          <a:srcRect/>
          <a:stretch>
            <a:fillRect/>
          </a:stretch>
        </p:blipFill>
        <p:spPr bwMode="auto">
          <a:xfrm>
            <a:off x="3805238" y="5622925"/>
            <a:ext cx="855662" cy="368300"/>
          </a:xfrm>
          <a:prstGeom prst="rect">
            <a:avLst/>
          </a:prstGeom>
          <a:noFill/>
          <a:ln w="9525">
            <a:noFill/>
            <a:miter lim="800000"/>
            <a:headEnd/>
            <a:tailEnd/>
          </a:ln>
        </p:spPr>
      </p:pic>
      <p:pic>
        <p:nvPicPr>
          <p:cNvPr id="23565" name="Image 1" descr="Λογότυπο SafeConsume και τίτλος &quot;Μετάδοση Λοιμώξεων&quot;"/>
          <p:cNvPicPr>
            <a:picLocks noChangeAspect="1" noChangeArrowheads="1"/>
          </p:cNvPicPr>
          <p:nvPr/>
        </p:nvPicPr>
        <p:blipFill>
          <a:blip r:embed="rId11" cstate="print"/>
          <a:srcRect/>
          <a:stretch>
            <a:fillRect/>
          </a:stretch>
        </p:blipFill>
        <p:spPr bwMode="auto">
          <a:xfrm>
            <a:off x="74613" y="147638"/>
            <a:ext cx="2932112" cy="1039812"/>
          </a:xfrm>
          <a:prstGeom prst="rect">
            <a:avLst/>
          </a:prstGeom>
          <a:noFill/>
          <a:ln w="9525">
            <a:noFill/>
            <a:miter lim="800000"/>
            <a:headEnd/>
            <a:tailEnd/>
          </a:ln>
        </p:spPr>
      </p:pic>
      <p:sp>
        <p:nvSpPr>
          <p:cNvPr id="2" name="Bouton d’action : vide 1">
            <a:hlinkClick r:id="rId12" action="ppaction://hlinksldjump" highlightClick="1"/>
          </p:cNvPr>
          <p:cNvSpPr/>
          <p:nvPr/>
        </p:nvSpPr>
        <p:spPr>
          <a:xfrm>
            <a:off x="9802813" y="1909763"/>
            <a:ext cx="2081212" cy="3651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bg1"/>
                </a:solidFill>
              </a:rPr>
              <a:t>Περισσότερες πληροφορίες για την ψυχρή αλυσίδα</a:t>
            </a:r>
            <a:endParaRPr lang="fr-FR" dirty="0">
              <a:solidFill>
                <a:schemeClr val="bg1"/>
              </a:solidFill>
            </a:endParaRPr>
          </a:p>
        </p:txBody>
      </p:sp>
      <p:sp>
        <p:nvSpPr>
          <p:cNvPr id="23567" name="ZoneTexte 22"/>
          <p:cNvSpPr txBox="1">
            <a:spLocks noChangeArrowheads="1"/>
          </p:cNvSpPr>
          <p:nvPr/>
        </p:nvSpPr>
        <p:spPr bwMode="auto">
          <a:xfrm>
            <a:off x="6164263" y="6170613"/>
            <a:ext cx="2000250" cy="277812"/>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8" name="ZoneTexte 7"/>
          <p:cNvSpPr txBox="1"/>
          <p:nvPr/>
        </p:nvSpPr>
        <p:spPr>
          <a:xfrm>
            <a:off x="3001963" y="-76200"/>
            <a:ext cx="9115425" cy="1477584"/>
          </a:xfrm>
          <a:prstGeom prst="rect">
            <a:avLst/>
          </a:prstGeom>
          <a:noFill/>
        </p:spPr>
        <p:txBody>
          <a:bodyPr>
            <a:spAutoFit/>
          </a:bodyPr>
          <a:lstStyle/>
          <a:p>
            <a:pPr algn="ctr" eaLnBrk="1" fontAlgn="auto" hangingPunct="1">
              <a:spcBef>
                <a:spcPts val="0"/>
              </a:spcBef>
              <a:spcAft>
                <a:spcPts val="0"/>
              </a:spcAft>
              <a:defRPr/>
            </a:pPr>
            <a:r>
              <a:rPr lang="el-GR" altLang="fr-FR" sz="4501" b="1" dirty="0">
                <a:solidFill>
                  <a:srgbClr val="00707C"/>
                </a:solidFill>
                <a:latin typeface="+mj-lt"/>
                <a:ea typeface="+mj-ea"/>
                <a:cs typeface="+mj-cs"/>
              </a:rPr>
              <a:t>Αφαίρεση συσκευασίας και</a:t>
            </a:r>
            <a:r>
              <a:rPr lang="fr-FR" altLang="fr-FR" sz="4501" b="1" dirty="0">
                <a:solidFill>
                  <a:srgbClr val="00707C"/>
                </a:solidFill>
                <a:latin typeface="+mj-lt"/>
                <a:ea typeface="+mj-ea"/>
                <a:cs typeface="+mj-cs"/>
              </a:rPr>
              <a:t> </a:t>
            </a:r>
          </a:p>
          <a:p>
            <a:pPr algn="ctr" eaLnBrk="1" fontAlgn="auto" hangingPunct="1">
              <a:spcBef>
                <a:spcPts val="0"/>
              </a:spcBef>
              <a:spcAft>
                <a:spcPts val="0"/>
              </a:spcAft>
              <a:defRPr/>
            </a:pPr>
            <a:r>
              <a:rPr lang="el-GR" altLang="fr-FR" sz="4501" b="1" dirty="0">
                <a:solidFill>
                  <a:srgbClr val="00707C"/>
                </a:solidFill>
                <a:latin typeface="+mj-lt"/>
                <a:ea typeface="+mj-ea"/>
                <a:cs typeface="+mj-cs"/>
              </a:rPr>
              <a:t>Αποθήκευση </a:t>
            </a:r>
            <a:endParaRPr lang="fr-FR" altLang="fr-FR" sz="4501" b="1" dirty="0">
              <a:solidFill>
                <a:srgbClr val="00707C"/>
              </a:solidFill>
              <a:latin typeface="+mj-lt"/>
              <a:ea typeface="+mj-ea"/>
              <a:cs typeface="+mj-cs"/>
            </a:endParaRPr>
          </a:p>
        </p:txBody>
      </p:sp>
      <p:sp>
        <p:nvSpPr>
          <p:cNvPr id="23" name="ZoneTexte 22">
            <a:extLst>
              <a:ext uri="{FF2B5EF4-FFF2-40B4-BE49-F238E27FC236}">
                <a16:creationId xmlns="" xmlns:a16="http://schemas.microsoft.com/office/drawing/2014/main" id="{C9426F65-20CA-4A41-85B7-D6B04AFFF65F}"/>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3"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4"/>
              </a:rPr>
              <a:t>Έλεγξε τις γνώσεις σ</a:t>
            </a:r>
            <a:r>
              <a:rPr lang="fr-FR" sz="1400">
                <a:solidFill>
                  <a:schemeClr val="accent1"/>
                </a:solidFill>
                <a:latin typeface="+mn-lt"/>
                <a:hlinkClick r:id="rId14"/>
              </a:rPr>
              <a:t>o</a:t>
            </a:r>
            <a:r>
              <a:rPr lang="el-GR" sz="1400">
                <a:solidFill>
                  <a:schemeClr val="accent1"/>
                </a:solidFill>
                <a:latin typeface="+mn-lt"/>
                <a:hlinkClick r:id="rId14"/>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5"/>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4" name="Bouton d’action : vide 23">
            <a:hlinkClick r:id="rId16" highlightClick="1"/>
            <a:extLst>
              <a:ext uri="{FF2B5EF4-FFF2-40B4-BE49-F238E27FC236}">
                <a16:creationId xmlns="" xmlns:a16="http://schemas.microsoft.com/office/drawing/2014/main" id="{F635CB00-BFE5-4B88-ACE6-BD9B521270A2}"/>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6575" y="246063"/>
            <a:ext cx="9115425" cy="784225"/>
          </a:xfrm>
          <a:prstGeom prst="rect">
            <a:avLst/>
          </a:prstGeom>
          <a:noFill/>
        </p:spPr>
        <p:txBody>
          <a:bodyPr>
            <a:spAutoFit/>
          </a:bodyPr>
          <a:lstStyle/>
          <a:p>
            <a:pPr algn="ctr" eaLnBrk="1" fontAlgn="auto" hangingPunct="1">
              <a:spcBef>
                <a:spcPts val="0"/>
              </a:spcBef>
              <a:spcAft>
                <a:spcPts val="0"/>
              </a:spcAft>
              <a:defRPr/>
            </a:pPr>
            <a:r>
              <a:rPr lang="el-GR" altLang="fr-FR" sz="4501" b="1">
                <a:solidFill>
                  <a:srgbClr val="00707C"/>
                </a:solidFill>
                <a:latin typeface="+mj-lt"/>
                <a:ea typeface="+mj-ea"/>
                <a:cs typeface="+mj-cs"/>
              </a:rPr>
              <a:t>Κοπή/προετοιμασία</a:t>
            </a:r>
          </a:p>
        </p:txBody>
      </p:sp>
      <p:sp>
        <p:nvSpPr>
          <p:cNvPr id="14" name="ZoneTexte 13"/>
          <p:cNvSpPr txBox="1"/>
          <p:nvPr/>
        </p:nvSpPr>
        <p:spPr>
          <a:xfrm>
            <a:off x="3203575" y="1376363"/>
            <a:ext cx="8828088" cy="4324261"/>
          </a:xfrm>
          <a:prstGeom prst="rect">
            <a:avLst/>
          </a:prstGeom>
          <a:noFill/>
        </p:spPr>
        <p:txBody>
          <a:bodyPr>
            <a:spAutoFit/>
          </a:bodyPr>
          <a:lstStyle/>
          <a:p>
            <a:pPr lvl="1" indent="0" defTabSz="914446" eaLnBrk="1" fontAlgn="auto" hangingPunct="1">
              <a:spcBef>
                <a:spcPts val="300"/>
              </a:spcBef>
              <a:spcAft>
                <a:spcPts val="0"/>
              </a:spcAft>
              <a:defRPr/>
            </a:pPr>
            <a:r>
              <a:rPr lang="el-GR" sz="1400" b="1" dirty="0">
                <a:solidFill>
                  <a:srgbClr val="B92233"/>
                </a:solidFill>
                <a:latin typeface="+mn-lt"/>
              </a:rPr>
              <a:t>Χρησιμοποίησε ξεχωριστές σανίδες κοπής και εργαλεία μαγειρικής για πουλερικά/κρέατα και ξεχωριστές για λαχανικά/ψωμί. </a:t>
            </a:r>
            <a:endParaRPr lang="en-US" sz="1400" b="1" dirty="0">
              <a:solidFill>
                <a:srgbClr val="B92233"/>
              </a:solidFill>
              <a:latin typeface="+mn-lt"/>
            </a:endParaRPr>
          </a:p>
          <a:p>
            <a:pPr lvl="1" indent="0" defTabSz="914446" eaLnBrk="1" fontAlgn="auto" hangingPunct="1">
              <a:spcBef>
                <a:spcPts val="300"/>
              </a:spcBef>
              <a:spcAft>
                <a:spcPts val="0"/>
              </a:spcAft>
              <a:defRPr/>
            </a:pPr>
            <a:r>
              <a:rPr lang="el-GR" sz="1100" dirty="0">
                <a:solidFill>
                  <a:srgbClr val="00707C"/>
                </a:solidFill>
                <a:latin typeface="+mn-lt"/>
              </a:rPr>
              <a:t>Το ωμό κρέας, συμπεριλαμβανομένων και των πουλερικών, μπορεί να περιέχει βλαβερά βακτήρια (</a:t>
            </a:r>
            <a:r>
              <a:rPr lang="el-GR" sz="1100" i="1" dirty="0" err="1">
                <a:solidFill>
                  <a:srgbClr val="00707C"/>
                </a:solidFill>
                <a:latin typeface="+mn-lt"/>
              </a:rPr>
              <a:t>Salmonella</a:t>
            </a:r>
            <a:r>
              <a:rPr lang="el-GR" sz="1100" i="1" dirty="0">
                <a:solidFill>
                  <a:srgbClr val="00707C"/>
                </a:solidFill>
                <a:latin typeface="+mn-lt"/>
              </a:rPr>
              <a:t> </a:t>
            </a:r>
            <a:r>
              <a:rPr lang="el-GR" sz="1100" i="1" dirty="0" err="1">
                <a:solidFill>
                  <a:srgbClr val="00707C"/>
                </a:solidFill>
                <a:latin typeface="+mn-lt"/>
              </a:rPr>
              <a:t>enterica</a:t>
            </a:r>
            <a:r>
              <a:rPr lang="el-GR" sz="1100" i="1" dirty="0">
                <a:solidFill>
                  <a:srgbClr val="00707C"/>
                </a:solidFill>
                <a:latin typeface="+mn-lt"/>
              </a:rPr>
              <a:t>, </a:t>
            </a:r>
            <a:r>
              <a:rPr lang="el-GR" sz="1100" i="1" dirty="0" err="1">
                <a:solidFill>
                  <a:srgbClr val="00707C"/>
                </a:solidFill>
                <a:latin typeface="+mn-lt"/>
              </a:rPr>
              <a:t>Campylobacter</a:t>
            </a:r>
            <a:r>
              <a:rPr lang="el-GR" sz="1100" i="1" dirty="0">
                <a:solidFill>
                  <a:srgbClr val="00707C"/>
                </a:solidFill>
                <a:latin typeface="+mn-lt"/>
              </a:rPr>
              <a:t> </a:t>
            </a:r>
            <a:r>
              <a:rPr lang="el-GR" sz="1100" i="1" dirty="0" err="1">
                <a:solidFill>
                  <a:srgbClr val="00707C"/>
                </a:solidFill>
                <a:latin typeface="+mn-lt"/>
              </a:rPr>
              <a:t>jejuni</a:t>
            </a:r>
            <a:r>
              <a:rPr lang="el-GR" sz="1100" i="1" dirty="0">
                <a:solidFill>
                  <a:srgbClr val="00707C"/>
                </a:solidFill>
                <a:latin typeface="+mn-lt"/>
              </a:rPr>
              <a:t>, </a:t>
            </a:r>
            <a:r>
              <a:rPr lang="el-GR" sz="1100" i="1" dirty="0" err="1">
                <a:solidFill>
                  <a:srgbClr val="00707C"/>
                </a:solidFill>
                <a:latin typeface="+mn-lt"/>
              </a:rPr>
              <a:t>Campylobacter</a:t>
            </a:r>
            <a:r>
              <a:rPr lang="el-GR" sz="1100" i="1" dirty="0">
                <a:solidFill>
                  <a:srgbClr val="00707C"/>
                </a:solidFill>
                <a:latin typeface="+mn-lt"/>
              </a:rPr>
              <a:t> </a:t>
            </a:r>
            <a:r>
              <a:rPr lang="el-GR" sz="1100" i="1" dirty="0" err="1">
                <a:solidFill>
                  <a:srgbClr val="00707C"/>
                </a:solidFill>
                <a:latin typeface="+mn-lt"/>
              </a:rPr>
              <a:t>coli</a:t>
            </a:r>
            <a:r>
              <a:rPr lang="el-GR" sz="1100" i="1" dirty="0">
                <a:solidFill>
                  <a:srgbClr val="00707C"/>
                </a:solidFill>
                <a:latin typeface="+mn-lt"/>
              </a:rPr>
              <a:t> </a:t>
            </a:r>
            <a:r>
              <a:rPr lang="el-GR" sz="1100" dirty="0">
                <a:solidFill>
                  <a:srgbClr val="00707C"/>
                </a:solidFill>
                <a:latin typeface="+mn-lt"/>
              </a:rPr>
              <a:t>), που μπορούν να μεταδοθούν σε οτιδήποτε ακουμπήσουν (πάγκοι, σανίδες κοπής και μαχαίρια)</a:t>
            </a:r>
            <a:r>
              <a:rPr lang="en-US" sz="1100" dirty="0">
                <a:solidFill>
                  <a:srgbClr val="00707C"/>
                </a:solidFill>
                <a:latin typeface="+mn-lt"/>
              </a:rPr>
              <a:t>. </a:t>
            </a:r>
          </a:p>
          <a:p>
            <a:pPr lvl="1" indent="0" defTabSz="914446" eaLnBrk="1" fontAlgn="auto" hangingPunct="1">
              <a:spcBef>
                <a:spcPts val="300"/>
              </a:spcBef>
              <a:spcAft>
                <a:spcPts val="0"/>
              </a:spcAft>
              <a:defRPr/>
            </a:pPr>
            <a:endParaRPr lang="en-US" sz="1100" dirty="0">
              <a:solidFill>
                <a:srgbClr val="00707C"/>
              </a:solidFill>
              <a:latin typeface="+mn-lt"/>
            </a:endParaRPr>
          </a:p>
          <a:p>
            <a:pPr lvl="1" indent="0" defTabSz="914446" eaLnBrk="1" fontAlgn="auto" hangingPunct="1">
              <a:spcBef>
                <a:spcPts val="300"/>
              </a:spcBef>
              <a:spcAft>
                <a:spcPts val="0"/>
              </a:spcAft>
              <a:defRPr/>
            </a:pPr>
            <a:endParaRPr lang="en-US" sz="1600" dirty="0">
              <a:solidFill>
                <a:srgbClr val="00707C"/>
              </a:solidFill>
              <a:latin typeface="+mn-lt"/>
            </a:endParaRPr>
          </a:p>
          <a:p>
            <a:pPr lvl="1" indent="0" defTabSz="914446" eaLnBrk="1" fontAlgn="auto" hangingPunct="1">
              <a:spcBef>
                <a:spcPts val="300"/>
              </a:spcBef>
              <a:spcAft>
                <a:spcPts val="0"/>
              </a:spcAft>
              <a:defRPr/>
            </a:pPr>
            <a:r>
              <a:rPr lang="el-GR" sz="1100" dirty="0">
                <a:solidFill>
                  <a:srgbClr val="00707C"/>
                </a:solidFill>
                <a:latin typeface="+mn-lt"/>
              </a:rPr>
              <a:t>Πρέπει  να αποφεύγεται  η άμεση και έμμεση επαφή μεταξύ ωμού κρέατος και έτοιμων για κατανάλωση τροφίμων, όπως το ψωμί, η σαλάτα και τα φρούτα, γιατί αυτές οι τροφές δεν μαγειρεύονται και έτσι κάθε παθογόνο βακτήριο που μεταφέρεται  σε αυτά τα τρόφιμα δεν θα καταστραφεί.</a:t>
            </a:r>
            <a:endParaRPr lang="en-US" sz="1100" dirty="0">
              <a:solidFill>
                <a:srgbClr val="00707C"/>
              </a:solidFill>
              <a:latin typeface="+mn-lt"/>
            </a:endParaRPr>
          </a:p>
          <a:p>
            <a:pPr lvl="1" indent="0" defTabSz="914446" eaLnBrk="1" fontAlgn="auto" hangingPunct="1">
              <a:lnSpc>
                <a:spcPct val="150000"/>
              </a:lnSpc>
              <a:spcBef>
                <a:spcPts val="300"/>
              </a:spcBef>
              <a:spcAft>
                <a:spcPts val="0"/>
              </a:spcAft>
              <a:defRPr/>
            </a:pPr>
            <a:endParaRPr lang="en-US" sz="1400" dirty="0">
              <a:solidFill>
                <a:srgbClr val="00707C"/>
              </a:solidFill>
              <a:latin typeface="+mn-lt"/>
            </a:endParaRPr>
          </a:p>
          <a:p>
            <a:pPr lvl="1" indent="0" defTabSz="914446" eaLnBrk="1" fontAlgn="auto" hangingPunct="1">
              <a:lnSpc>
                <a:spcPct val="150000"/>
              </a:lnSpc>
              <a:spcBef>
                <a:spcPts val="300"/>
              </a:spcBef>
              <a:spcAft>
                <a:spcPts val="0"/>
              </a:spcAft>
              <a:defRPr/>
            </a:pPr>
            <a:endParaRPr lang="en-US" sz="1400" dirty="0">
              <a:solidFill>
                <a:srgbClr val="00707C"/>
              </a:solidFill>
              <a:latin typeface="+mn-lt"/>
            </a:endParaRPr>
          </a:p>
          <a:p>
            <a:pPr lvl="1" indent="0" defTabSz="914446" eaLnBrk="1" fontAlgn="auto" hangingPunct="1">
              <a:lnSpc>
                <a:spcPct val="150000"/>
              </a:lnSpc>
              <a:spcBef>
                <a:spcPts val="300"/>
              </a:spcBef>
              <a:spcAft>
                <a:spcPts val="0"/>
              </a:spcAft>
              <a:defRPr/>
            </a:pPr>
            <a:r>
              <a:rPr lang="el-GR" sz="1400" b="1" u="sng" dirty="0">
                <a:solidFill>
                  <a:srgbClr val="00707C"/>
                </a:solidFill>
                <a:latin typeface="+mn-lt"/>
              </a:rPr>
              <a:t>Περισσότερες πληροφορίες</a:t>
            </a:r>
            <a:r>
              <a:rPr lang="fr-FR" sz="1400" b="1" u="sng" dirty="0">
                <a:solidFill>
                  <a:srgbClr val="00707C"/>
                </a:solidFill>
                <a:latin typeface="+mn-lt"/>
              </a:rPr>
              <a:t> </a:t>
            </a:r>
            <a:r>
              <a:rPr lang="en-US" sz="1400" b="1" u="sng" dirty="0">
                <a:solidFill>
                  <a:srgbClr val="00707C"/>
                </a:solidFill>
                <a:latin typeface="+mn-lt"/>
              </a:rPr>
              <a:t>:</a:t>
            </a:r>
            <a:endParaRPr lang="en-US" sz="1400" dirty="0">
              <a:solidFill>
                <a:srgbClr val="00707C"/>
              </a:solidFill>
              <a:latin typeface="+mn-lt"/>
            </a:endParaRPr>
          </a:p>
          <a:p>
            <a:pPr lvl="1" indent="0" defTabSz="914446" eaLnBrk="1" fontAlgn="auto" hangingPunct="1">
              <a:lnSpc>
                <a:spcPct val="150000"/>
              </a:lnSpc>
              <a:spcBef>
                <a:spcPts val="300"/>
              </a:spcBef>
              <a:spcAft>
                <a:spcPts val="0"/>
              </a:spcAft>
              <a:defRPr/>
            </a:pPr>
            <a:r>
              <a:rPr lang="en-US" sz="1400" dirty="0">
                <a:solidFill>
                  <a:srgbClr val="00707C"/>
                </a:solidFill>
                <a:latin typeface="+mn-lt"/>
              </a:rPr>
              <a:t>	 	       </a:t>
            </a:r>
            <a:r>
              <a:rPr lang="en-US" sz="1200" dirty="0">
                <a:solidFill>
                  <a:srgbClr val="00707C"/>
                </a:solidFill>
                <a:latin typeface="+mn-lt"/>
                <a:hlinkClick r:id="rId2" tooltip="click here to open the link"/>
              </a:rPr>
              <a:t>How to prepare and cook food safely</a:t>
            </a:r>
            <a:endParaRPr lang="en-US" sz="1200" dirty="0">
              <a:solidFill>
                <a:schemeClr val="accent1"/>
              </a:solidFill>
              <a:latin typeface="+mn-lt"/>
            </a:endParaRPr>
          </a:p>
          <a:p>
            <a:pPr lvl="1" indent="0" defTabSz="914446" eaLnBrk="1" fontAlgn="auto" hangingPunct="1">
              <a:lnSpc>
                <a:spcPct val="150000"/>
              </a:lnSpc>
              <a:spcBef>
                <a:spcPts val="300"/>
              </a:spcBef>
              <a:spcAft>
                <a:spcPts val="0"/>
              </a:spcAft>
              <a:defRPr/>
            </a:pPr>
            <a:endParaRPr lang="en-US" sz="1200" dirty="0">
              <a:solidFill>
                <a:srgbClr val="00707C"/>
              </a:solidFill>
              <a:latin typeface="+mn-lt"/>
            </a:endParaRPr>
          </a:p>
          <a:p>
            <a:pPr>
              <a:defRPr/>
            </a:pPr>
            <a:r>
              <a:rPr lang="en-US" sz="1200" dirty="0"/>
              <a:t> </a:t>
            </a:r>
            <a:endParaRPr lang="en-GB" sz="1200" dirty="0">
              <a:solidFill>
                <a:srgbClr val="00707C"/>
              </a:solidFill>
              <a:latin typeface="+mn-lt"/>
            </a:endParaRPr>
          </a:p>
          <a:p>
            <a:pPr marL="559809" lvl="1" indent="0" defTabSz="914446" eaLnBrk="1" fontAlgn="auto" hangingPunct="1">
              <a:spcBef>
                <a:spcPts val="0"/>
              </a:spcBef>
              <a:spcAft>
                <a:spcPts val="0"/>
              </a:spcAft>
              <a:defRPr/>
            </a:pPr>
            <a:endParaRPr lang="en-GB" sz="1200" dirty="0">
              <a:latin typeface="+mn-lt"/>
            </a:endParaRPr>
          </a:p>
          <a:p>
            <a:pPr marL="2343150" lvl="5" indent="-285750" defTabSz="914446">
              <a:spcBef>
                <a:spcPts val="300"/>
              </a:spcBef>
              <a:buFont typeface="Wingdings" panose="05000000000000000000" pitchFamily="2" charset="2"/>
              <a:buChar char="ü"/>
              <a:defRPr/>
            </a:pPr>
            <a:endParaRPr lang="fr-FR" sz="1400" dirty="0">
              <a:solidFill>
                <a:srgbClr val="00707C"/>
              </a:solidFill>
              <a:latin typeface="+mn-lt"/>
            </a:endParaRPr>
          </a:p>
        </p:txBody>
      </p:sp>
      <p:grpSp>
        <p:nvGrpSpPr>
          <p:cNvPr id="24580" name="Groupe 17"/>
          <p:cNvGrpSpPr>
            <a:grpSpLocks/>
          </p:cNvGrpSpPr>
          <p:nvPr/>
        </p:nvGrpSpPr>
        <p:grpSpPr bwMode="auto">
          <a:xfrm>
            <a:off x="-41275" y="6016625"/>
            <a:ext cx="12276138" cy="887413"/>
            <a:chOff x="-41565" y="6016088"/>
            <a:chExt cx="12276859" cy="888671"/>
          </a:xfrm>
        </p:grpSpPr>
        <p:sp>
          <p:nvSpPr>
            <p:cNvPr id="2459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459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3" action="ppaction://hlinksldjump" highlightClick="1"/>
            </p:cNvPr>
            <p:cNvSpPr/>
            <p:nvPr/>
          </p:nvSpPr>
          <p:spPr>
            <a:xfrm>
              <a:off x="10111094"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24596"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Rectangle 14"/>
          <p:cNvSpPr/>
          <p:nvPr/>
        </p:nvSpPr>
        <p:spPr bwMode="auto">
          <a:xfrm>
            <a:off x="4763" y="25400"/>
            <a:ext cx="3071812" cy="59594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pic>
        <p:nvPicPr>
          <p:cNvPr id="24583" name="Image 3" descr="Κοπή/προετοιμασία"/>
          <p:cNvPicPr>
            <a:picLocks noChangeAspect="1"/>
          </p:cNvPicPr>
          <p:nvPr/>
        </p:nvPicPr>
        <p:blipFill>
          <a:blip r:embed="rId5" cstate="print"/>
          <a:srcRect/>
          <a:stretch>
            <a:fillRect/>
          </a:stretch>
        </p:blipFill>
        <p:spPr bwMode="auto">
          <a:xfrm>
            <a:off x="11161713" y="141288"/>
            <a:ext cx="957262" cy="1047750"/>
          </a:xfrm>
          <a:prstGeom prst="rect">
            <a:avLst/>
          </a:prstGeom>
          <a:noFill/>
          <a:ln w="9525">
            <a:noFill/>
            <a:miter lim="800000"/>
            <a:headEnd/>
            <a:tailEnd/>
          </a:ln>
        </p:spPr>
      </p:pic>
      <p:pic>
        <p:nvPicPr>
          <p:cNvPr id="24584" name="Image 17"/>
          <p:cNvPicPr>
            <a:picLocks noChangeAspect="1" noChangeArrowheads="1"/>
          </p:cNvPicPr>
          <p:nvPr/>
        </p:nvPicPr>
        <p:blipFill>
          <a:blip r:embed="rId6" cstate="print"/>
          <a:srcRect/>
          <a:stretch>
            <a:fillRect/>
          </a:stretch>
        </p:blipFill>
        <p:spPr bwMode="auto">
          <a:xfrm>
            <a:off x="4500563" y="4448175"/>
            <a:ext cx="785812" cy="307975"/>
          </a:xfrm>
          <a:prstGeom prst="rect">
            <a:avLst/>
          </a:prstGeom>
          <a:noFill/>
          <a:ln w="9525">
            <a:noFill/>
            <a:miter lim="800000"/>
            <a:headEnd/>
            <a:tailEnd/>
          </a:ln>
        </p:spPr>
      </p:pic>
      <p:sp>
        <p:nvSpPr>
          <p:cNvPr id="24585" name="ZoneTexte 1"/>
          <p:cNvSpPr txBox="1">
            <a:spLocks noChangeArrowheads="1"/>
          </p:cNvSpPr>
          <p:nvPr/>
        </p:nvSpPr>
        <p:spPr bwMode="auto">
          <a:xfrm>
            <a:off x="5349875" y="4949825"/>
            <a:ext cx="6461125" cy="969963"/>
          </a:xfrm>
          <a:prstGeom prst="rect">
            <a:avLst/>
          </a:prstGeom>
          <a:noFill/>
          <a:ln w="9525">
            <a:noFill/>
            <a:miter lim="800000"/>
            <a:headEnd/>
            <a:tailEnd/>
          </a:ln>
        </p:spPr>
        <p:txBody>
          <a:bodyPr>
            <a:spAutoFit/>
          </a:bodyPr>
          <a:lstStyle/>
          <a:p>
            <a:pPr eaLnBrk="1" hangingPunct="1"/>
            <a:r>
              <a:rPr lang="el-GR" altLang="fr-FR" sz="1200" dirty="0">
                <a:solidFill>
                  <a:srgbClr val="00707C"/>
                </a:solidFill>
                <a:hlinkClick r:id="rId7"/>
              </a:rPr>
              <a:t>H λοίμωξη από το </a:t>
            </a:r>
            <a:r>
              <a:rPr lang="el-GR" altLang="fr-FR" sz="1200" dirty="0" err="1">
                <a:solidFill>
                  <a:srgbClr val="00707C"/>
                </a:solidFill>
                <a:hlinkClick r:id="rId7"/>
              </a:rPr>
              <a:t>Καμπυλοβακτηρίδιο</a:t>
            </a:r>
            <a:r>
              <a:rPr lang="el-GR" altLang="fr-FR" sz="1200" dirty="0">
                <a:solidFill>
                  <a:srgbClr val="00707C"/>
                </a:solidFill>
                <a:hlinkClick r:id="rId7"/>
              </a:rPr>
              <a:t> μπορεί να προληφθεί</a:t>
            </a:r>
            <a:r>
              <a:rPr lang="el-GR" altLang="fr-FR" sz="1200" dirty="0">
                <a:solidFill>
                  <a:srgbClr val="00707C"/>
                </a:solidFill>
              </a:rPr>
              <a:t>: Δημιουργήθηκε από το </a:t>
            </a:r>
            <a:r>
              <a:rPr lang="el-GR" altLang="fr-FR" sz="1200" dirty="0" err="1">
                <a:solidFill>
                  <a:srgbClr val="00707C"/>
                </a:solidFill>
              </a:rPr>
              <a:t>Hungarian</a:t>
            </a:r>
            <a:r>
              <a:rPr lang="el-GR" altLang="fr-FR" sz="1200" dirty="0">
                <a:solidFill>
                  <a:srgbClr val="00707C"/>
                </a:solidFill>
              </a:rPr>
              <a:t> </a:t>
            </a:r>
            <a:r>
              <a:rPr lang="el-GR" altLang="fr-FR" sz="1200" dirty="0" err="1">
                <a:solidFill>
                  <a:srgbClr val="00707C"/>
                </a:solidFill>
              </a:rPr>
              <a:t>National</a:t>
            </a:r>
            <a:r>
              <a:rPr lang="el-GR" altLang="fr-FR" sz="1200" dirty="0">
                <a:solidFill>
                  <a:srgbClr val="00707C"/>
                </a:solidFill>
              </a:rPr>
              <a:t> </a:t>
            </a:r>
            <a:r>
              <a:rPr lang="el-GR" altLang="fr-FR" sz="1200" dirty="0" err="1">
                <a:solidFill>
                  <a:srgbClr val="00707C"/>
                </a:solidFill>
              </a:rPr>
              <a:t>Food</a:t>
            </a:r>
            <a:r>
              <a:rPr lang="el-GR" altLang="fr-FR" sz="1200" dirty="0">
                <a:solidFill>
                  <a:srgbClr val="00707C"/>
                </a:solidFill>
              </a:rPr>
              <a:t> </a:t>
            </a:r>
            <a:r>
              <a:rPr lang="el-GR" altLang="fr-FR" sz="1200" dirty="0" err="1">
                <a:solidFill>
                  <a:srgbClr val="00707C"/>
                </a:solidFill>
              </a:rPr>
              <a:t>Chain</a:t>
            </a:r>
            <a:r>
              <a:rPr lang="el-GR" altLang="fr-FR" sz="1200" dirty="0">
                <a:solidFill>
                  <a:srgbClr val="00707C"/>
                </a:solidFill>
              </a:rPr>
              <a:t> </a:t>
            </a:r>
            <a:r>
              <a:rPr lang="el-GR" altLang="fr-FR" sz="1200" dirty="0" err="1">
                <a:solidFill>
                  <a:srgbClr val="00707C"/>
                </a:solidFill>
              </a:rPr>
              <a:t>Safety</a:t>
            </a:r>
            <a:r>
              <a:rPr lang="el-GR" altLang="fr-FR" sz="1200" dirty="0">
                <a:solidFill>
                  <a:srgbClr val="00707C"/>
                </a:solidFill>
              </a:rPr>
              <a:t> και μεταφράστηκε από το Τμήμα Πολιτικών Δημόσιας Υγείας, της Σχολής Δημόσιας Υγείας, του Πανεπιστημίου Δυτικής Αττικής  (πρώην Εθνική Σχολή Δημόσιας Υγείας).</a:t>
            </a:r>
            <a:endParaRPr lang="fr-FR" altLang="fr-FR" sz="1200" dirty="0">
              <a:solidFill>
                <a:srgbClr val="00707C"/>
              </a:solidFill>
            </a:endParaRPr>
          </a:p>
          <a:p>
            <a:endParaRPr lang="fr-FR" altLang="fr-FR" dirty="0"/>
          </a:p>
        </p:txBody>
      </p:sp>
      <p:pic>
        <p:nvPicPr>
          <p:cNvPr id="24586" name="Image 1" descr="Λογότυπο SafeConsume και τίτλος &quot;Μετάδοση Λοιμώξεων&quot;"/>
          <p:cNvPicPr>
            <a:picLocks noChangeAspect="1" noChangeArrowheads="1"/>
          </p:cNvPicPr>
          <p:nvPr/>
        </p:nvPicPr>
        <p:blipFill>
          <a:blip r:embed="rId8" cstate="print"/>
          <a:srcRect/>
          <a:stretch>
            <a:fillRect/>
          </a:stretch>
        </p:blipFill>
        <p:spPr bwMode="auto">
          <a:xfrm>
            <a:off x="119437" y="156603"/>
            <a:ext cx="2932112" cy="1039812"/>
          </a:xfrm>
          <a:prstGeom prst="rect">
            <a:avLst/>
          </a:prstGeom>
          <a:noFill/>
          <a:ln w="9525">
            <a:noFill/>
            <a:miter lim="800000"/>
            <a:headEnd/>
            <a:tailEnd/>
          </a:ln>
        </p:spPr>
      </p:pic>
      <p:sp>
        <p:nvSpPr>
          <p:cNvPr id="2" name="Bouton d’action : vide 1">
            <a:hlinkClick r:id="rId9" action="ppaction://hlinksldjump" highlightClick="1"/>
          </p:cNvPr>
          <p:cNvSpPr/>
          <p:nvPr/>
        </p:nvSpPr>
        <p:spPr>
          <a:xfrm>
            <a:off x="6713538" y="2306638"/>
            <a:ext cx="1938337" cy="366712"/>
          </a:xfrm>
          <a:prstGeom prst="actionButtonBlan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bg1"/>
                </a:solidFill>
              </a:rPr>
              <a:t>Περισσότερες πληροφορίες για την επιμόλυνση</a:t>
            </a:r>
            <a:endParaRPr lang="fr-FR" dirty="0">
              <a:solidFill>
                <a:schemeClr val="bg1"/>
              </a:solidFill>
            </a:endParaRPr>
          </a:p>
        </p:txBody>
      </p:sp>
      <p:pic>
        <p:nvPicPr>
          <p:cNvPr id="24588" name="Image 5" descr="Μπριζόλα από κρέας">
            <a:hlinkClick r:id="rId10" action="ppaction://hlinksldjump"/>
          </p:cNvPr>
          <p:cNvPicPr>
            <a:picLocks noChangeAspect="1" noChangeArrowheads="1"/>
          </p:cNvPicPr>
          <p:nvPr/>
        </p:nvPicPr>
        <p:blipFill>
          <a:blip r:embed="rId11" cstate="print"/>
          <a:srcRect/>
          <a:stretch>
            <a:fillRect/>
          </a:stretch>
        </p:blipFill>
        <p:spPr bwMode="auto">
          <a:xfrm>
            <a:off x="7194550" y="3167063"/>
            <a:ext cx="1181100" cy="914400"/>
          </a:xfrm>
          <a:prstGeom prst="rect">
            <a:avLst/>
          </a:prstGeom>
          <a:noFill/>
          <a:ln w="9525">
            <a:noFill/>
            <a:miter lim="800000"/>
            <a:headEnd/>
            <a:tailEnd/>
          </a:ln>
        </p:spPr>
      </p:pic>
      <p:sp>
        <p:nvSpPr>
          <p:cNvPr id="24589" name="ZoneTexte 22"/>
          <p:cNvSpPr txBox="1">
            <a:spLocks noChangeArrowheads="1"/>
          </p:cNvSpPr>
          <p:nvPr/>
        </p:nvSpPr>
        <p:spPr bwMode="auto">
          <a:xfrm>
            <a:off x="10387013" y="6156325"/>
            <a:ext cx="2001837" cy="277813"/>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pic>
        <p:nvPicPr>
          <p:cNvPr id="24590" name="Image 8" descr="Βίντεο για την πρόληψη της λοίμωξης απο Καμπυλοβακτηρίδιο"/>
          <p:cNvPicPr>
            <a:picLocks noChangeAspect="1" noChangeArrowheads="1"/>
          </p:cNvPicPr>
          <p:nvPr/>
        </p:nvPicPr>
        <p:blipFill>
          <a:blip r:embed="rId12" cstate="print"/>
          <a:srcRect/>
          <a:stretch>
            <a:fillRect/>
          </a:stretch>
        </p:blipFill>
        <p:spPr bwMode="auto">
          <a:xfrm>
            <a:off x="3348038" y="4991100"/>
            <a:ext cx="1938337" cy="760413"/>
          </a:xfrm>
          <a:prstGeom prst="rect">
            <a:avLst/>
          </a:prstGeom>
          <a:noFill/>
          <a:ln w="9525">
            <a:noFill/>
            <a:miter lim="800000"/>
            <a:headEnd/>
            <a:tailEnd/>
          </a:ln>
        </p:spPr>
      </p:pic>
      <p:sp>
        <p:nvSpPr>
          <p:cNvPr id="23" name="ZoneTexte 22">
            <a:extLst>
              <a:ext uri="{FF2B5EF4-FFF2-40B4-BE49-F238E27FC236}">
                <a16:creationId xmlns="" xmlns:a16="http://schemas.microsoft.com/office/drawing/2014/main" id="{EC6D17A8-6C3F-4642-A1CB-8C63407871AD}"/>
              </a:ext>
            </a:extLst>
          </p:cNvPr>
          <p:cNvSpPr txBox="1"/>
          <p:nvPr/>
        </p:nvSpPr>
        <p:spPr bwMode="auto">
          <a:xfrm>
            <a:off x="58738" y="1800372"/>
            <a:ext cx="2976562" cy="3108543"/>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3" action="ppaction://hlinksldjump"/>
              </a:rPr>
              <a:t>Σύνδεση με Αναλυτικό Πρόγραμμα</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4"/>
              </a:rPr>
              <a:t>Έλεγξε τις γνώσεις σ</a:t>
            </a:r>
            <a:r>
              <a:rPr lang="fr-FR" sz="1400">
                <a:solidFill>
                  <a:schemeClr val="accent1"/>
                </a:solidFill>
                <a:latin typeface="+mn-lt"/>
                <a:hlinkClick r:id="rId14"/>
              </a:rPr>
              <a:t>o</a:t>
            </a:r>
            <a:r>
              <a:rPr lang="el-GR" sz="1400">
                <a:solidFill>
                  <a:schemeClr val="accent1"/>
                </a:solidFill>
                <a:latin typeface="+mn-lt"/>
                <a:hlinkClick r:id="rId14"/>
              </a:rPr>
              <a:t>υ</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a:solidFill>
                  <a:schemeClr val="accent1"/>
                </a:solidFill>
                <a:latin typeface="+mn-lt"/>
                <a:hlinkClick r:id="rId15"/>
              </a:rPr>
              <a:t>Εκπαιδευτικό υλικό</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p:txBody>
      </p:sp>
      <p:sp>
        <p:nvSpPr>
          <p:cNvPr id="24" name="Bouton d’action : vide 23">
            <a:hlinkClick r:id="rId16" highlightClick="1"/>
            <a:extLst>
              <a:ext uri="{FF2B5EF4-FFF2-40B4-BE49-F238E27FC236}">
                <a16:creationId xmlns="" xmlns:a16="http://schemas.microsoft.com/office/drawing/2014/main" id="{AD4955A0-F463-4645-A18D-8DB5240E8EA1}"/>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ma1" id="{0E7BD821-AD58-45A2-853D-2D05F1CDADEF}" vid="{46F10311-8BDC-4967-99B2-F1F5E286CD8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23504-9F72-46C5-AB3B-302CFD085C25}">
  <ds:schemaRefs>
    <ds:schemaRef ds:uri="http://schemas.microsoft.com/sharepoint/v3/contenttype/forms"/>
  </ds:schemaRefs>
</ds:datastoreItem>
</file>

<file path=customXml/itemProps2.xml><?xml version="1.0" encoding="utf-8"?>
<ds:datastoreItem xmlns:ds="http://schemas.openxmlformats.org/officeDocument/2006/customXml" ds:itemID="{51336083-03B6-4114-BB92-68A020A99D87}">
  <ds:schemaRefs>
    <ds:schemaRef ds:uri="http://schemas.microsoft.com/office/2006/metadata/properties"/>
  </ds:schemaRefs>
</ds:datastoreItem>
</file>

<file path=customXml/itemProps3.xml><?xml version="1.0" encoding="utf-8"?>
<ds:datastoreItem xmlns:ds="http://schemas.openxmlformats.org/officeDocument/2006/customXml" ds:itemID="{0C6D9058-3EB1-4E89-AD76-9CAF31F5F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Safeconsume Theme</Template>
  <TotalTime>11255</TotalTime>
  <Words>3480</Words>
  <Application>Microsoft Office PowerPoint</Application>
  <PresentationFormat>Προσαρμογή</PresentationFormat>
  <Paragraphs>777</Paragraphs>
  <Slides>26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Tema1</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Hugues</dc:creator>
  <cp:lastModifiedBy>user</cp:lastModifiedBy>
  <cp:revision>322</cp:revision>
  <dcterms:created xsi:type="dcterms:W3CDTF">2019-07-30T13:57:55Z</dcterms:created>
  <dcterms:modified xsi:type="dcterms:W3CDTF">2020-11-24T19:17:19Z</dcterms:modified>
</cp:coreProperties>
</file>