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2" r:id="rId6"/>
    <p:sldId id="257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ie Allison" initials="RA" lastIdx="13" clrIdx="0">
    <p:extLst>
      <p:ext uri="{19B8F6BF-5375-455C-9EA6-DF929625EA0E}">
        <p15:presenceInfo xmlns:p15="http://schemas.microsoft.com/office/powerpoint/2012/main" userId="S-1-5-21-3685816821-1215056363-1987234180-750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49" autoAdjust="0"/>
  </p:normalViewPr>
  <p:slideViewPr>
    <p:cSldViewPr snapToGrid="0">
      <p:cViewPr varScale="1">
        <p:scale>
          <a:sx n="104" d="100"/>
          <a:sy n="104" d="100"/>
        </p:scale>
        <p:origin x="10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76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76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68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28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98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06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1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72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9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DC5D4-8619-4CC9-9335-8B7257BB8983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62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DC5D4-8619-4CC9-9335-8B7257BB8983}" type="datetimeFigureOut">
              <a:rPr lang="en-GB" smtClean="0"/>
              <a:t>31/08/2022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A0397-C9EF-475E-BFBF-E89C71BD2E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22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75F0CD-EF5C-4B0B-839A-C35E63C60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096417"/>
            <a:ext cx="7772400" cy="2387600"/>
          </a:xfrm>
        </p:spPr>
        <p:txBody>
          <a:bodyPr>
            <a:normAutofit fontScale="90000"/>
          </a:bodyPr>
          <a:lstStyle/>
          <a:p>
            <a:pPr defTabSz="685800" eaLnBrk="0" fontAlgn="base" hangingPunct="0">
              <a:spcAft>
                <a:spcPct val="0"/>
              </a:spcAft>
            </a:pPr>
            <a:r>
              <a:rPr lang="hu-HU" altLang="en-US" sz="4400" b="1" dirty="0">
                <a:solidFill>
                  <a:srgbClr val="00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Élelmiszerbiztonság és - higiénia</a:t>
            </a:r>
            <a:br>
              <a:rPr lang="en-GB" altLang="en-US" sz="4400" b="1" dirty="0">
                <a:solidFill>
                  <a:srgbClr val="0099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altLang="en-US" sz="44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44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44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en-US" sz="44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Rizikós helyzetek</a:t>
            </a:r>
            <a:r>
              <a:rPr lang="en-GB" altLang="en-US" sz="44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altLang="en-US" dirty="0">
                <a:solidFill>
                  <a:srgbClr val="009999"/>
                </a:solidFill>
                <a:latin typeface="Georgia" panose="02040502050405020303" pitchFamily="18" charset="0"/>
              </a:rPr>
            </a:br>
            <a:endParaRPr lang="en-GB" dirty="0">
              <a:solidFill>
                <a:srgbClr val="00999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B5F6D8-564B-4C40-B4FE-5C83E217D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" b="33226"/>
          <a:stretch>
            <a:fillRect/>
          </a:stretch>
        </p:blipFill>
        <p:spPr bwMode="auto">
          <a:xfrm>
            <a:off x="0" y="374170"/>
            <a:ext cx="3268841" cy="61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1BAE0B-2E16-4B09-A253-6A32F03E9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50" y="2610737"/>
            <a:ext cx="1295994" cy="1295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939EAA-9914-4A8A-AAA8-F047C540D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5048">
            <a:off x="3593206" y="2982382"/>
            <a:ext cx="1541206" cy="4923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7C57C6-320B-4993-BA80-4CC4A73A7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92" y="2685178"/>
            <a:ext cx="940134" cy="11072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D143E0-659D-4B89-A748-1EAE6A356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54" y="2685178"/>
            <a:ext cx="1035560" cy="12230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6609FB-535E-402C-AA16-145A1C510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39" y="2996945"/>
            <a:ext cx="1556769" cy="864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73CEF1-D27C-4B7C-AC10-4CB4F3AE6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035" y="5702018"/>
            <a:ext cx="1529954" cy="1019969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C6E391B9-77E2-4AB6-880B-4C5FE9EBEDAD}"/>
              </a:ext>
            </a:extLst>
          </p:cNvPr>
          <p:cNvSpPr txBox="1"/>
          <p:nvPr/>
        </p:nvSpPr>
        <p:spPr>
          <a:xfrm>
            <a:off x="4963886" y="5799909"/>
            <a:ext cx="215537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/>
              <a:t>A tananyag az Európai Unió Horizont 2020 kutatási és innovációs programjának támogatásával, a 727580. számú projekt  keretében készült. </a:t>
            </a:r>
          </a:p>
          <a:p>
            <a:endParaRPr lang="hu-HU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09E21A-0DE1-4C7A-9CF5-A3023C10A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04" y="173885"/>
            <a:ext cx="1909685" cy="101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5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CCA281-0A5C-433C-9E8D-FBDF6D601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hu-HU" dirty="0">
                <a:solidFill>
                  <a:srgbClr val="1E939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tananyag tartalmából:</a:t>
            </a:r>
            <a:br>
              <a:rPr lang="en-GB" dirty="0">
                <a:solidFill>
                  <a:srgbClr val="1E939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4F56A-4687-4944-9014-C446CA36E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3896"/>
            <a:ext cx="7886700" cy="5431461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20000"/>
              </a:lnSpc>
            </a:pPr>
            <a:r>
              <a:rPr lang="hu-HU" sz="2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Milyen következményei lehetnek az élelmiszer-eredetű megbetegedéseknek? Valóban hozzájárulnak az immunrendszer erősítéséhez?</a:t>
            </a:r>
            <a:endParaRPr lang="en-GB" sz="24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Milyen következményei lehetnek </a:t>
            </a:r>
            <a:r>
              <a:rPr lang="hu-HU" sz="2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az élelmiszerhigiéniai szabályok be nem tartásának?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hu-HU" sz="2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Milyen lehetőségeink vannak az élelmiszer-eredetű megbetegedések megelőzésére?</a:t>
            </a:r>
          </a:p>
          <a:p>
            <a:pPr lvl="0">
              <a:lnSpc>
                <a:spcPct val="120000"/>
              </a:lnSpc>
            </a:pPr>
            <a:r>
              <a:rPr lang="hu-HU" sz="2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Hogyan értelmezzük az élelmiszerek címkéit?</a:t>
            </a:r>
            <a:endParaRPr lang="en-GB" sz="24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hu-HU" sz="2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Mi a különbség az élelmiszerbiztonság és az élelmiszerminőség között?</a:t>
            </a:r>
            <a:endParaRPr lang="en-GB" sz="24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hu-HU" sz="24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Biztonságosabb-e az otthon készített étel, mint az étteremben vásárolt?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428C5-C4F5-4EE2-BD4D-EB183951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83" y="220126"/>
            <a:ext cx="8594164" cy="648524"/>
          </a:xfrm>
        </p:spPr>
        <p:txBody>
          <a:bodyPr>
            <a:normAutofit fontScale="90000"/>
          </a:bodyPr>
          <a:lstStyle/>
          <a:p>
            <a:br>
              <a:rPr lang="en-GB" sz="2100" b="1" dirty="0"/>
            </a:br>
            <a:br>
              <a:rPr lang="en-GB" sz="21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GB" sz="21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</a:t>
            </a:r>
            <a:r>
              <a:rPr lang="hu-HU" sz="21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történet</a:t>
            </a:r>
            <a:r>
              <a:rPr lang="en-GB" sz="21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hu-HU" sz="21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Anna egy </a:t>
            </a:r>
            <a:r>
              <a:rPr lang="hu-HU" sz="2100" i="1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grillezés</a:t>
            </a:r>
            <a:r>
              <a:rPr lang="hu-HU" sz="21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után ételmérgezés tüneteit tapasztalja. Elmegy a gyógyszertárba, hogy tanácsot kérjen.</a:t>
            </a:r>
            <a:r>
              <a:rPr lang="en-GB" sz="21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GB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CC8CEE-504D-47BB-AD5C-4F71A0990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50" y="1528871"/>
            <a:ext cx="7202221" cy="46858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en-US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Anna : </a:t>
            </a:r>
            <a:r>
              <a:rPr lang="en-GB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“</a:t>
            </a:r>
            <a:r>
              <a:rPr lang="hu-HU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Néhány napja egy </a:t>
            </a:r>
            <a:r>
              <a:rPr lang="hu-HU" altLang="en-US" sz="15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grillezésen</a:t>
            </a:r>
            <a:r>
              <a:rPr lang="hu-HU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voltam, azóta borzasztó rosszul vagyok. Hasmenésem van és hánytam  is. Csirkét ettünk, ami körülbelül15 percig sült, de a </a:t>
            </a:r>
            <a:r>
              <a:rPr lang="hu-HU" altLang="en-US" sz="15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belsejében</a:t>
            </a:r>
            <a:r>
              <a:rPr lang="hu-HU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még voltak rózsaszínes részek.”</a:t>
            </a:r>
            <a:r>
              <a:rPr lang="en-GB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500" b="1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en-US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Gyógyszerész</a:t>
            </a:r>
            <a:r>
              <a:rPr lang="en-GB" altLang="en-US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GB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hu-HU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Kedveském, nagyon fontos ellenőrizni, hogy a hús rendesen átsült-e. A nyers húsban előfordulhatnak megbetegedést okozó mikrobák, amelyek csak megfelelő hőkezeléssel pusztíthatók el. Minden esetben ellenőrizni kell, hogy a hús legvastagabb része is kellően átsült-e.„</a:t>
            </a:r>
            <a:endParaRPr lang="en-GB" altLang="en-US" sz="1500" dirty="0">
              <a:solidFill>
                <a:srgbClr val="FF0000"/>
              </a:solidFill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5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en-US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Anna: </a:t>
            </a:r>
            <a:r>
              <a:rPr lang="en-GB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“</a:t>
            </a:r>
            <a:r>
              <a:rPr lang="hu-HU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Kívülről jól nézett ki, ezért azt hittem, hogy biztos jól átsült. De ha ételmérgezést kapok, az is erősíti az immunrendszeremet, nem?</a:t>
            </a:r>
            <a:r>
              <a:rPr lang="en-GB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5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en-US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Gyógyszerész</a:t>
            </a:r>
            <a:r>
              <a:rPr lang="en-GB" altLang="en-US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hu-HU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Az immunrendszer megpróbálja leküzdeni a fertőzést, de ettől nem lesz erősebb. Jobb elkerülni az élelmiszer-eredetű megbetegedéseket, mivel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akárhányszor is betegedhetsz meg, nem  fog kialakulni védettség és akár súlyos következményei is lehetnek.</a:t>
            </a:r>
            <a:r>
              <a:rPr lang="en-GB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Igyál sok folyadékot, és csak akkor menj újra dolgozni, ha már két napja nem voltak tüneteid.</a:t>
            </a:r>
            <a:r>
              <a:rPr lang="en-GB" altLang="en-US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9" name="Picture 3">
            <a:extLst>
              <a:ext uri="{FF2B5EF4-FFF2-40B4-BE49-F238E27FC236}">
                <a16:creationId xmlns:a16="http://schemas.microsoft.com/office/drawing/2014/main" id="{DCDADA14-83AC-4FFF-99D7-2500CFCC9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1" t="55400" r="84094" b="19000"/>
          <a:stretch>
            <a:fillRect/>
          </a:stretch>
        </p:blipFill>
        <p:spPr bwMode="auto">
          <a:xfrm>
            <a:off x="7708271" y="4321456"/>
            <a:ext cx="1288214" cy="253654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7DC0DFD-66E0-49E3-8001-4245492AE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44" t="29037" r="77110" b="45364"/>
          <a:stretch>
            <a:fillRect/>
          </a:stretch>
        </p:blipFill>
        <p:spPr bwMode="auto">
          <a:xfrm>
            <a:off x="7596504" y="1196290"/>
            <a:ext cx="1399981" cy="284434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36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122BA-A683-446A-AA08-2DD2BA29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74" y="384195"/>
            <a:ext cx="8780663" cy="961504"/>
          </a:xfrm>
        </p:spPr>
        <p:txBody>
          <a:bodyPr>
            <a:normAutofit/>
          </a:bodyPr>
          <a:lstStyle/>
          <a:p>
            <a:r>
              <a:rPr lang="en-GB" sz="19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</a:t>
            </a:r>
            <a:r>
              <a:rPr lang="hu-HU" sz="19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.történet</a:t>
            </a:r>
            <a:r>
              <a:rPr lang="en-GB" sz="19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hu-HU" sz="19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Zsombor anyukája csirkét készít vacsorára. A főzés előtt meg akarja mosni a nyers húst.</a:t>
            </a:r>
            <a:r>
              <a:rPr lang="en-GB" sz="19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en-GB" sz="19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ECC90-4AD4-4146-A75C-4EB5BAB97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38" y="1345699"/>
            <a:ext cx="8598715" cy="356186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9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Zsombor anyukája</a:t>
            </a:r>
            <a:r>
              <a:rPr lang="en-GB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hu-HU" altLang="en-US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Elkészítem a vacsorát. Először megmosom a csirkét, hogy lemossam róla a vért.</a:t>
            </a:r>
            <a:r>
              <a:rPr lang="en-GB" altLang="en-US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”</a:t>
            </a:r>
            <a:endParaRPr lang="hu-HU" altLang="en-US" sz="29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altLang="en-US" sz="29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9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Zsombor: </a:t>
            </a:r>
            <a:r>
              <a:rPr lang="en-GB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“</a:t>
            </a:r>
            <a:r>
              <a:rPr lang="hu-HU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Anya, nem kéne megmosnod a csirkét. Szét fogod csöpögtetni a vizet, ami beszennyezi a konyhapultot.</a:t>
            </a:r>
            <a:r>
              <a:rPr lang="en-GB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” </a:t>
            </a:r>
            <a:endParaRPr lang="hu-HU" sz="29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9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9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Zsombor anyukája</a:t>
            </a:r>
            <a:r>
              <a:rPr lang="en-GB" sz="29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hu-HU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De mindig így csináltam, ahogy a nagynénéd és a nagymamád is. Soha nem lett semmi bajunk a csirkétől. Most miért betegednénk meg tőle?</a:t>
            </a:r>
            <a:r>
              <a:rPr lang="en-GB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”</a:t>
            </a:r>
            <a:endParaRPr lang="hu-HU" sz="29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9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9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Zsombor: </a:t>
            </a:r>
            <a:r>
              <a:rPr lang="en-GB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“</a:t>
            </a:r>
            <a:r>
              <a:rPr lang="hu-HU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Az élelmiszerhigiénia órán azt tanultuk,  hogy a nyers csirkében </a:t>
            </a:r>
            <a:r>
              <a:rPr lang="en-GB" sz="2900" i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Campylobacter</a:t>
            </a:r>
            <a:r>
              <a:rPr lang="hu-HU" sz="2900" i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vagy </a:t>
            </a:r>
            <a:r>
              <a:rPr lang="hu-HU" sz="2900" i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Salmonella </a:t>
            </a:r>
            <a:r>
              <a:rPr lang="hu-HU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baktérium lehet</a:t>
            </a:r>
            <a:r>
              <a:rPr lang="hu-HU" sz="2900" i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Ha megmossuk a csirkét, akkor szétcsöpögtethetjük a baktériumokat a konyhában, a ruháinkra, vagy a kezünkre. Ha a </a:t>
            </a:r>
            <a:r>
              <a:rPr lang="en-GB" sz="2900" i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Campylobacter</a:t>
            </a:r>
            <a:r>
              <a:rPr lang="hu-HU" sz="2900" i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vagy a </a:t>
            </a:r>
            <a:r>
              <a:rPr lang="hu-HU" sz="2900" i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Salmonella </a:t>
            </a:r>
            <a:r>
              <a:rPr lang="hu-HU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a szervezetünkbe kerül, akkor akár meg is betegedhetünk tőle.</a:t>
            </a:r>
            <a:r>
              <a:rPr lang="en-GB" sz="29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”  </a:t>
            </a:r>
          </a:p>
          <a:p>
            <a:endParaRPr lang="en-GB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163665-7EF5-47B8-9309-D79F647EA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6" y="4825784"/>
            <a:ext cx="2706587" cy="18410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B8BE78-EBC3-4AFF-9582-B85B5F790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5142451"/>
            <a:ext cx="1775251" cy="15248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F6FF94-7898-4BA5-BFF4-921CC8EDA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25" y="5023611"/>
            <a:ext cx="1227240" cy="144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3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F13F8-0D19-4239-9294-C3538C471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44" y="264253"/>
            <a:ext cx="8605887" cy="937708"/>
          </a:xfrm>
        </p:spPr>
        <p:txBody>
          <a:bodyPr>
            <a:normAutofit/>
          </a:bodyPr>
          <a:lstStyle/>
          <a:p>
            <a:r>
              <a:rPr lang="en-GB" sz="19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</a:t>
            </a:r>
            <a:r>
              <a:rPr lang="hu-HU" sz="19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.történet</a:t>
            </a:r>
            <a:r>
              <a:rPr lang="en-GB" sz="19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hu-HU" sz="19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Dávid a holnapi kirándulásra szendvicset készít magának. Megnézi, hogy mi van otthon a hűtőben.</a:t>
            </a:r>
            <a:endParaRPr lang="en-GB" sz="19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17CE8-EAA2-4DB3-B53A-D9C2ACA8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44" y="1134849"/>
            <a:ext cx="8305101" cy="424249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16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Dávid</a:t>
            </a:r>
            <a:r>
              <a:rPr lang="en-GB" sz="1600" b="1" i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hu-HU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Csinálok szendvicset holnapra. Lássuk csak, van itt egy kis sonka …  a sonkás, sajtos szendvics jól hangzik.</a:t>
            </a: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” </a:t>
            </a:r>
            <a:endParaRPr lang="hu-HU" sz="16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sz="16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Dávid testvére</a:t>
            </a:r>
            <a:r>
              <a:rPr lang="en-GB" sz="16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“</a:t>
            </a:r>
            <a:r>
              <a:rPr lang="hu-HU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Mióta van már az a sonka a hűtőben? Nézd meg a fogyaszthatósági idejét mielőtt felhasználod!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16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Dávid </a:t>
            </a:r>
            <a:r>
              <a:rPr lang="en-GB" sz="16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hu-HU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Három nappal ezelőtt járt le. De még jól néz ki, és jó illata van. Nincs igazán más a hűtőben, és nincs kedvem vásárolni menni. Jó lesz ez is. </a:t>
            </a: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”</a:t>
            </a:r>
            <a:endParaRPr lang="hu-HU" sz="16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sz="16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Dávid testvére: </a:t>
            </a: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“</a:t>
            </a:r>
            <a:r>
              <a:rPr lang="hu-HU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Dávid, azt már ki kell dobni. A csomagoláson feltüntetett fogyaszthatósági időket mindig be kell tartani, mert idővel káros baktériumok szaporodhatnak el a gyorsan romló élelmiszerekben, anélkül, hogy látható jele lenne. Emlékszel amikor legutóbb ettem valamit</a:t>
            </a:r>
            <a:r>
              <a:rPr lang="hu-HU" sz="1600" dirty="0">
                <a:solidFill>
                  <a:srgbClr val="FF0000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,</a:t>
            </a:r>
            <a:r>
              <a:rPr lang="hu-HU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ami már lejárt? Két napig hasmenésem volt. Ne mondd, hogy nem figyelmeztettelek!</a:t>
            </a:r>
            <a:r>
              <a:rPr lang="en-GB" sz="16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CAAFC-8C9F-4062-9FF6-1A02C1725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55133" r="92821" b="21797"/>
          <a:stretch>
            <a:fillRect/>
          </a:stretch>
        </p:blipFill>
        <p:spPr bwMode="auto">
          <a:xfrm>
            <a:off x="3117728" y="4913166"/>
            <a:ext cx="1396766" cy="1860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A5425-F958-4191-B068-47EECF9FD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67" y="4800624"/>
            <a:ext cx="1973228" cy="192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05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B9235-0962-410B-B6E7-1D26AFB1F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95" y="364588"/>
            <a:ext cx="8647281" cy="975129"/>
          </a:xfrm>
        </p:spPr>
        <p:txBody>
          <a:bodyPr>
            <a:normAutofit/>
          </a:bodyPr>
          <a:lstStyle/>
          <a:p>
            <a:r>
              <a:rPr lang="en-GB" sz="19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</a:t>
            </a:r>
            <a:r>
              <a:rPr lang="hu-HU" sz="19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.történet</a:t>
            </a:r>
            <a:r>
              <a:rPr lang="en-GB" sz="19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hu-HU" sz="19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Bence</a:t>
            </a:r>
            <a:r>
              <a:rPr lang="en-GB" sz="19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hu-HU" sz="19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és a családja otthon vacsoráznak. Vacsora közben egy másik családról beszélgetnek, akik a múlt </a:t>
            </a:r>
            <a:r>
              <a:rPr lang="hu-HU" sz="1900" i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héten megbetegedtek, </a:t>
            </a:r>
            <a:r>
              <a:rPr lang="hu-HU" sz="19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miután egy étteremben ebédeltek.</a:t>
            </a:r>
            <a:endParaRPr lang="en-GB" sz="1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D9C87-C8C7-4ADD-8647-80833BE61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5" y="1476330"/>
            <a:ext cx="7886700" cy="33011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1500" b="1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Bence: </a:t>
            </a:r>
            <a:r>
              <a:rPr lang="en-GB" sz="1500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“</a:t>
            </a:r>
            <a:r>
              <a:rPr lang="hu-HU" sz="1500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Nem ennék többet abban az étteremben, nem bízom bennük. Már kétszer változott a vezetés, és szegény </a:t>
            </a:r>
            <a:r>
              <a:rPr lang="hu-HU" sz="1500" dirty="0" err="1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Petráék</a:t>
            </a:r>
            <a:r>
              <a:rPr lang="hu-HU" sz="1500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 is megbetegedtek náluk.  Egyik büfében vagy étteremben sem bízom.</a:t>
            </a:r>
            <a:r>
              <a:rPr lang="en-GB" sz="1500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” </a:t>
            </a:r>
            <a:endParaRPr lang="hu-HU" sz="1500" dirty="0">
              <a:latin typeface="Arial" panose="020B0604020202020204" pitchFamily="34" charset="0"/>
              <a:ea typeface="Microsoft Sans Serif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500" dirty="0">
              <a:latin typeface="Arial" panose="020B0604020202020204" pitchFamily="34" charset="0"/>
              <a:ea typeface="Microsoft Sans Serif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1500" b="1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Bence lánya</a:t>
            </a:r>
            <a:r>
              <a:rPr lang="en-GB" sz="1500" b="1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:</a:t>
            </a:r>
            <a:r>
              <a:rPr lang="en-GB" sz="1500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 “</a:t>
            </a:r>
            <a:r>
              <a:rPr lang="hu-HU" sz="1500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Szívesebben ennék itthon, mint az iskolai menzán. </a:t>
            </a:r>
            <a:r>
              <a:rPr lang="en-GB" sz="1500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Nem lehet tudni, hogy ki fogta meg előttünk az ételt, vagy hogy mostak- e rendesen kezet.</a:t>
            </a:r>
            <a:r>
              <a:rPr lang="en-GB" sz="1500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” </a:t>
            </a:r>
            <a:endParaRPr lang="hu-HU" sz="1500" dirty="0">
              <a:latin typeface="Arial" panose="020B0604020202020204" pitchFamily="34" charset="0"/>
              <a:ea typeface="Microsoft Sans Serif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1500" b="1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Bence felesége</a:t>
            </a:r>
            <a:r>
              <a:rPr lang="en-GB" sz="1500" b="1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:</a:t>
            </a:r>
            <a:r>
              <a:rPr lang="en-GB" sz="1500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 “</a:t>
            </a:r>
            <a:r>
              <a:rPr lang="hu-HU" sz="1500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Nem hiszem, hogy számítana, hogy hol eszünk. Az a fontos, hogy hogyan tárolják,  hogyan készítik az ételt és hogy megfelelően átsütik-e a húsokat.  Az éttermi személyzetnek  élelmiszerhigiéniai oktatáson is részt kell vennie, valószínűleg többet tudnak a biztonságos ételkészítésről mint a legtöbben.</a:t>
            </a:r>
            <a:r>
              <a:rPr lang="en-GB" sz="1500" dirty="0"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”</a:t>
            </a:r>
          </a:p>
          <a:p>
            <a:pPr>
              <a:lnSpc>
                <a:spcPct val="100000"/>
              </a:lnSpc>
            </a:pPr>
            <a:endParaRPr lang="en-GB" sz="1500" dirty="0">
              <a:latin typeface="Arial" panose="020B0604020202020204" pitchFamily="34" charset="0"/>
              <a:ea typeface="Microsoft Sans Serif" pitchFamily="34" charset="0"/>
              <a:cs typeface="Arial" panose="020B0604020202020204" pitchFamily="34" charset="0"/>
            </a:endParaRPr>
          </a:p>
          <a:p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D1D44-F738-4263-9829-6718FCC19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53" y="4777492"/>
            <a:ext cx="2184704" cy="1905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F5F448-A50B-4EB0-942A-71552C6ED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84" y="4682640"/>
            <a:ext cx="1950530" cy="1656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AC8685-8E07-497B-BC29-A29C014A1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12" y="5017122"/>
            <a:ext cx="1426467" cy="142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21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B2FA-5699-47A0-A051-298A0DF31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90" y="553580"/>
            <a:ext cx="8581962" cy="993297"/>
          </a:xfrm>
        </p:spPr>
        <p:txBody>
          <a:bodyPr>
            <a:normAutofit fontScale="90000"/>
          </a:bodyPr>
          <a:lstStyle/>
          <a:p>
            <a:r>
              <a:rPr lang="en-GB" sz="21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5</a:t>
            </a:r>
            <a:r>
              <a:rPr lang="hu-HU" sz="21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történet</a:t>
            </a:r>
            <a:r>
              <a:rPr lang="en-GB" sz="2100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: </a:t>
            </a:r>
            <a:r>
              <a:rPr lang="en-GB" sz="21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</a:t>
            </a:r>
            <a:r>
              <a:rPr lang="hu-HU" sz="21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á</a:t>
            </a:r>
            <a:r>
              <a:rPr lang="en-GB" sz="21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ria </a:t>
            </a:r>
            <a:r>
              <a:rPr lang="hu-HU" sz="2100" i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és a testvére ebédet készítenek a vendégeiknek. Mária előkészítette a zöldségeket, hozzákezd a hús előkészítéséhez. </a:t>
            </a:r>
            <a:br>
              <a:rPr lang="en-GB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GB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187B7-8F92-45CD-B60A-4FE31E612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790" y="1546877"/>
            <a:ext cx="8581961" cy="380529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GB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ria</a:t>
            </a:r>
            <a:r>
              <a:rPr lang="hu-HU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testvére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: “M</a:t>
            </a:r>
            <a:r>
              <a:rPr lang="hu-HU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ria, </a:t>
            </a:r>
            <a:r>
              <a:rPr lang="hu-HU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előkészítem a desszertet az ebédhez. Hogy állsz a főétellel?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GB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ria: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hu-HU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Már felvágtam a zöldségeket, elkészítettem a salátát és az öntetet, aztán betettem őket a hűtőbe. Ideadnád a fa vágódeszkát a húshoz?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GB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ria</a:t>
            </a:r>
            <a:r>
              <a:rPr lang="hu-HU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testvére</a:t>
            </a:r>
            <a:r>
              <a:rPr lang="en-GB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“M</a:t>
            </a:r>
            <a:r>
              <a:rPr lang="hu-HU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ria, </a:t>
            </a:r>
            <a:r>
              <a:rPr lang="hu-HU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használd inkább a piros műanyag vágódeszkát. Könnyebb és biztonságosabb lesz a műanyagot elmosogatni, mint a fa vágódeszkát.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GB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ria: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hu-HU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Igazad van. Mostantól használhatnánk a </a:t>
            </a:r>
            <a:r>
              <a:rPr lang="hu-HU" sz="1500" dirty="0" err="1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pirosat</a:t>
            </a:r>
            <a:r>
              <a:rPr lang="hu-HU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csak a húsfélékhez, a zöldet pedig csak a zöldségekhez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.”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GB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ria</a:t>
            </a:r>
            <a:r>
              <a:rPr lang="hu-HU" sz="1500" b="1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testvére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hu-HU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Jó ötlet! Vigyázzunk, hogy ne szennyezzük be a vágódeszkákat, különben nem biztos, hogy a vendégeink újra eljönnének</a:t>
            </a:r>
            <a:r>
              <a:rPr lang="en-GB" sz="15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”  </a:t>
            </a:r>
          </a:p>
          <a:p>
            <a:pPr>
              <a:lnSpc>
                <a:spcPct val="120000"/>
              </a:lnSpc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3C485-3A07-43A0-B84B-EDD918A5A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29986" y="5038751"/>
            <a:ext cx="1642014" cy="1800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709105-5A6C-4760-AFF6-6719462DA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4" t="29037" r="77110" b="45364"/>
          <a:stretch>
            <a:fillRect/>
          </a:stretch>
        </p:blipFill>
        <p:spPr bwMode="auto">
          <a:xfrm>
            <a:off x="5582328" y="4855089"/>
            <a:ext cx="1131547" cy="1984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977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01779BA33D24E8149D4B874D12439" ma:contentTypeVersion="10" ma:contentTypeDescription="Create a new document." ma:contentTypeScope="" ma:versionID="4c9363805fa9d57d915737c42785b0f5">
  <xsd:schema xmlns:xsd="http://www.w3.org/2001/XMLSchema" xmlns:xs="http://www.w3.org/2001/XMLSchema" xmlns:p="http://schemas.microsoft.com/office/2006/metadata/properties" xmlns:ns2="1fb14ad6-309a-489a-a37a-efadb6fb7c1d" targetNamespace="http://schemas.microsoft.com/office/2006/metadata/properties" ma:root="true" ma:fieldsID="37e72963be641e46334b69e806042f93" ns2:_="">
    <xsd:import namespace="1fb14ad6-309a-489a-a37a-efadb6fb7c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14ad6-309a-489a-a37a-efadb6fb7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44CEBC-587C-4C7F-BF0F-794F0FCCB1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FFC5B3-DA2C-44A0-B548-0ADCF4961C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b14ad6-309a-489a-a37a-efadb6fb7c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4B9AC3-DDC1-4BBC-8D58-E539F8367BD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757</TotalTime>
  <Words>918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Microsoft Sans Serif</vt:lpstr>
      <vt:lpstr>Office Theme</vt:lpstr>
      <vt:lpstr>Élelmiszerbiztonság és - higiénia    Rizikós helyzetek  </vt:lpstr>
      <vt:lpstr>A tananyag tartalmából: </vt:lpstr>
      <vt:lpstr>  1. történet: Anna egy grillezés után ételmérgezés tüneteit tapasztalja. Elmegy a gyógyszertárba, hogy tanácsot kérjen. </vt:lpstr>
      <vt:lpstr>2.történet: Zsombor anyukája csirkét készít vacsorára. A főzés előtt meg akarja mosni a nyers húst. </vt:lpstr>
      <vt:lpstr>3.történet: Dávid a holnapi kirándulásra szendvicset készít magának. Megnézi, hogy mi van otthon a hűtőben.</vt:lpstr>
      <vt:lpstr>4.történet: Bence és a családja otthon vacsoráznak. Vacsora közben egy másik családról beszélgetnek, akik a múlt héten megbetegedtek, miután egy étteremben ebédeltek.</vt:lpstr>
      <vt:lpstr>5. történet: Mária és a testvére ebédet készítenek a vendégeiknek. Mária előkészítette a zöldségeket, hozzákezd a hús előkészítéséhez.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Rowshonara Syeda</dc:creator>
  <cp:lastModifiedBy>Brieze Read</cp:lastModifiedBy>
  <cp:revision>43</cp:revision>
  <dcterms:created xsi:type="dcterms:W3CDTF">2019-11-29T08:10:51Z</dcterms:created>
  <dcterms:modified xsi:type="dcterms:W3CDTF">2022-08-31T07:46:44Z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0x01010083501779BA33D24E8149D4B874D12439</vt:lpwstr>
  </property>
</Properties>
</file>