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62" r:id="rId5"/>
    <p:sldId id="381" r:id="rId6"/>
    <p:sldId id="328" r:id="rId7"/>
    <p:sldId id="340" r:id="rId8"/>
    <p:sldId id="342" r:id="rId9"/>
    <p:sldId id="368" r:id="rId10"/>
    <p:sldId id="369" r:id="rId11"/>
    <p:sldId id="367" r:id="rId12"/>
    <p:sldId id="271" r:id="rId13"/>
    <p:sldId id="339" r:id="rId14"/>
    <p:sldId id="370" r:id="rId15"/>
    <p:sldId id="372" r:id="rId16"/>
    <p:sldId id="373" r:id="rId17"/>
    <p:sldId id="374" r:id="rId18"/>
    <p:sldId id="379" r:id="rId19"/>
    <p:sldId id="341" r:id="rId20"/>
    <p:sldId id="344" r:id="rId21"/>
    <p:sldId id="345" r:id="rId22"/>
    <p:sldId id="346" r:id="rId23"/>
    <p:sldId id="347" r:id="rId24"/>
    <p:sldId id="348" r:id="rId25"/>
    <p:sldId id="366" r:id="rId26"/>
    <p:sldId id="376" r:id="rId27"/>
    <p:sldId id="377" r:id="rId28"/>
    <p:sldId id="380" r:id="rId29"/>
    <p:sldId id="270" r:id="rId30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Hugues" initials="vH" lastIdx="1" clrIdx="0">
    <p:extLst>
      <p:ext uri="{19B8F6BF-5375-455C-9EA6-DF929625EA0E}">
        <p15:presenceInfo xmlns:p15="http://schemas.microsoft.com/office/powerpoint/2012/main" userId="f5ff6c274e13bc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C"/>
    <a:srgbClr val="3C8D97"/>
    <a:srgbClr val="8F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6481" autoAdjust="0"/>
  </p:normalViewPr>
  <p:slideViewPr>
    <p:cSldViewPr snapToGrid="0">
      <p:cViewPr varScale="1">
        <p:scale>
          <a:sx n="98" d="100"/>
          <a:sy n="98" d="100"/>
        </p:scale>
        <p:origin x="9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CA5CE67-D991-4FB4-AA32-BBF6ABDA1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76B1B-7B59-4FBB-A99C-33184487F7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F82CFB-F2A9-44E4-98DE-72E29CBDB869}" type="datetimeFigureOut">
              <a:rPr lang="fr-FR"/>
              <a:pPr>
                <a:defRPr/>
              </a:pPr>
              <a:t>07/09/2021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3E26D84-6CED-41DC-BC7D-8A2F83053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1844847-3C3C-4560-A6ED-A90F374D5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7AAFF5-A060-4060-B2D1-0AA668869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5F7B69-36F0-42E6-9CF5-73A5EEAAD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5167C9-2D57-4AC5-B15E-5FB892D1EA36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1CE58B9C-A2E5-4B8F-A4E5-7023C7316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A7671D8D-901F-4812-A520-2D35D326D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940125BA-BF46-47AD-8252-A7777F08F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B5A52D57-233B-4AA0-B5F5-395F0F6766C0}" type="slidenum">
              <a:rPr lang="fr-FR" altLang="fr-FR" sz="120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167C9-2D57-4AC5-B15E-5FB892D1EA36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624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4E76C023-BA44-48E3-84DF-AB4755BB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73BFFCAF-A31E-4799-A625-5562120D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2C9B4F0-EB0D-4DEC-B335-6E44CD3676D9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786539D9-A555-4F28-B10A-CEE6C7341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B66FC00-4291-4D78-83FC-38B6C8C2B86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C36B877-5D6B-4802-BA52-47EFA1604D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0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2531956-C3DF-4B8F-92DB-9B6BA27B8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0595E72-3411-48F7-8700-E3D0CB244C1B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9452BE45-8756-479E-92C0-61AD82A98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15294D-E297-42E9-BBB1-363D3C679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9D91F4-07BB-4560-B2BE-562B0D04D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1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CBF29-843C-409D-A856-5E217DD9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5C9DC3-6EE5-4DB1-85B9-263F79B2025E}" type="datetimeFigureOut">
              <a:rPr lang="fr-FR"/>
              <a:pPr>
                <a:defRPr/>
              </a:pPr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7B82A-4BFB-4BDD-949E-A89CB2E2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A1C11-4CBB-4C89-9BD3-63743882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D13633-AA36-461A-9E1A-D1093E5C6C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6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658EEED3-BC0E-40F7-B78F-406E4D2839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0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0877D9BE-79DA-4CEB-9AC3-02A4F42166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D82A6861-DC59-41BF-967B-7D6045AE30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3C81DC3-297E-426D-96E1-01E5486B1B2A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3A07BD2-097B-470D-95AF-6C5318A690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ECFCC2-D446-4381-8FFD-C28B158969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F0B7B55-F640-478E-B313-722567E3CEAB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A1F7D05E-A80D-4F30-B134-963211D2E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FB98576-9019-43A4-9D4F-EEA5AB984B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9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67BB0AE-7594-44C3-86CA-B4D5B74CC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29D5FF-C04B-4121-9028-00E4074E4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A87031-F77A-4361-8A25-5EAC334F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0324-6546-4705-A7C5-A4480FEF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44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45" r:id="rId13"/>
    <p:sldLayoutId id="2147484446" r:id="rId14"/>
    <p:sldLayoutId id="2147484458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SEo9dYSzrWE5h9TZA" TargetMode="External"/><Relationship Id="rId3" Type="http://schemas.openxmlformats.org/officeDocument/2006/relationships/hyperlink" Target="http://eteltcsakokosan.hu/2018/08/07/kezmosassal-a-megbetegedesek-ellen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hyperlink" Target="http://eteltcsakokosan.hu/2017/03/03/minden-amit-az-elelmiszer-biztonsagrol-tudni-kell/" TargetMode="External"/><Relationship Id="rId16" Type="http://schemas.openxmlformats.org/officeDocument/2006/relationships/hyperlink" Target="https://e-bug.eu/downloads/hungary/senior/food%20hygiene/TTR/O&amp;L/Hungary_SafeConsume_TeacherTraining_OverviewAndLinks_v1_Oct2020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hyperlink" Target="https://forms.gle/WBqmiEzVs3g2opzb6" TargetMode="External"/><Relationship Id="rId10" Type="http://schemas.openxmlformats.org/officeDocument/2006/relationships/slide" Target="slide21.xml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forms.gle/WBqmiEzVs3g2opzb6" TargetMode="External"/><Relationship Id="rId5" Type="http://schemas.openxmlformats.org/officeDocument/2006/relationships/image" Target="../media/image7.png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hyperlink" Target="https://forms.gle/SEo9dYSzrWE5h9TZ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3.xml"/><Relationship Id="rId18" Type="http://schemas.openxmlformats.org/officeDocument/2006/relationships/hyperlink" Target="https://forms.gle/WBqmiEzVs3g2opzb6" TargetMode="External"/><Relationship Id="rId3" Type="http://schemas.openxmlformats.org/officeDocument/2006/relationships/hyperlink" Target="http://eteltcsakokosan.hu/2018/06/27/mi-az-a-homersekleti-veszelyzona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26.xml"/><Relationship Id="rId2" Type="http://schemas.openxmlformats.org/officeDocument/2006/relationships/image" Target="../media/image31.png"/><Relationship Id="rId16" Type="http://schemas.openxmlformats.org/officeDocument/2006/relationships/hyperlink" Target="https://forms.gle/SEo9dYSzrWE5h9TZ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hyperlink" Target="https://e-bug.eu/downloads/hungary/senior/food%20hygiene/TTR/O&amp;L/Hungary_SafeConsume_TeacherTraining_OverviewAndLinks_v1_Oct2020.pptx" TargetMode="External"/><Relationship Id="rId4" Type="http://schemas.openxmlformats.org/officeDocument/2006/relationships/hyperlink" Target="http://eteltcsakokosan.hu/2018/06/13/mire-jo-a-maghomero/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SEo9dYSzrWE5h9TZ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hyperlink" Target="https://e-bug.eu/downloads/hungary/senior/food%20hygiene/TTR/O&amp;L/Hungary_SafeConsume_TeacherTraining_OverviewAndLinks_v1_Oct2020.pptx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forms.gle/WBqmiEzVs3g2opzb6" TargetMode="External"/><Relationship Id="rId4" Type="http://schemas.openxmlformats.org/officeDocument/2006/relationships/image" Target="../media/image7.png"/><Relationship Id="rId9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WBqmiEzVs3g2opzb6" TargetMode="External"/><Relationship Id="rId3" Type="http://schemas.openxmlformats.org/officeDocument/2006/relationships/slide" Target="slide3.xml"/><Relationship Id="rId7" Type="http://schemas.openxmlformats.org/officeDocument/2006/relationships/image" Target="../media/image37.png"/><Relationship Id="rId12" Type="http://schemas.openxmlformats.org/officeDocument/2006/relationships/slide" Target="slide26.xml"/><Relationship Id="rId2" Type="http://schemas.openxmlformats.org/officeDocument/2006/relationships/hyperlink" Target="http://eteltcsakokosan.hu/2017/03/03/minden-amit-az-elelmiszer-biztonsagrol-tudni-kel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hyperlink" Target="https://forms.gle/SEo9dYSzrWE5h9TZA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hyperlink" Target="https://e-bug.eu/downloads/hungary/senior/food%20hygiene/TTR/O&amp;L/Hungary_SafeConsume_TeacherTraining_OverviewAndLinks_v1_Oct2020.ppt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hyperlink" Target="https://forms.gle/SEo9dYSzrWE5h9TZ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10" Type="http://schemas.openxmlformats.org/officeDocument/2006/relationships/hyperlink" Target="https://e-bug.eu/downloads/hungary/senior/food%20hygiene/TTR/O&amp;L/Hungary_SafeConsume_TeacherTraining_OverviewAndLinks_v1_Oct2020.pptx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forms.gle/WBqmiEzVs3g2opzb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12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aradeknelkul.hu/2017/02/10/a-fott-etelek-tarolasanak-muveszete/" TargetMode="External"/><Relationship Id="rId11" Type="http://schemas.openxmlformats.org/officeDocument/2006/relationships/hyperlink" Target="https://forms.gle/WBqmiEzVs3g2opzb6" TargetMode="External"/><Relationship Id="rId5" Type="http://schemas.openxmlformats.org/officeDocument/2006/relationships/image" Target="../media/image6.png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hyperlink" Target="https://forms.gle/SEo9dYSzrWE5h9TZ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e-bug.eu/downloads/hungary/senior/food%20hygiene/TTR/O&amp;L/Hungary_SafeConsume_TeacherTraining_OverviewAndLinks_v1_Oct2020.pptx" TargetMode="External"/><Relationship Id="rId3" Type="http://schemas.openxmlformats.org/officeDocument/2006/relationships/slide" Target="slide3.xml"/><Relationship Id="rId7" Type="http://schemas.openxmlformats.org/officeDocument/2006/relationships/image" Target="../media/image43.png"/><Relationship Id="rId12" Type="http://schemas.openxmlformats.org/officeDocument/2006/relationships/hyperlink" Target="https://forms.gle/WBqmiEzVs3g2opzb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slide" Target="slide26.xml"/><Relationship Id="rId5" Type="http://schemas.openxmlformats.org/officeDocument/2006/relationships/image" Target="../media/image41.png"/><Relationship Id="rId10" Type="http://schemas.openxmlformats.org/officeDocument/2006/relationships/hyperlink" Target="https://forms.gle/SEo9dYSzrWE5h9TZA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SEo9dYSzrWE5h9TZA" TargetMode="External"/><Relationship Id="rId3" Type="http://schemas.openxmlformats.org/officeDocument/2006/relationships/slide" Target="slide3.xml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e-bug.eu/downloads/hungary/senior/food%20hygiene/TTR/O&amp;L/Hungary_SafeConsume_TeacherTraining_OverviewAndLinks_v1_Oct2020.pptx" TargetMode="External"/><Relationship Id="rId5" Type="http://schemas.openxmlformats.org/officeDocument/2006/relationships/image" Target="../media/image45.png"/><Relationship Id="rId10" Type="http://schemas.openxmlformats.org/officeDocument/2006/relationships/hyperlink" Target="https://forms.gle/WBqmiEzVs3g2opzb6" TargetMode="External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teltcsakokosan.hu/2015/05/01/mi-is-az-a-keresztszennyezodes-es-hogyan-kerulhetjuk-el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forms.gle/WBqmiEzVs3g2opzb6" TargetMode="External"/><Relationship Id="rId5" Type="http://schemas.openxmlformats.org/officeDocument/2006/relationships/image" Target="../media/image6.png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hyperlink" Target="https://forms.gle/SEo9dYSzrWE5h9TZ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SEo9dYSzrWE5h9TZA" TargetMode="External"/><Relationship Id="rId3" Type="http://schemas.openxmlformats.org/officeDocument/2006/relationships/slide" Target="slide26.xm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e-bug.eu/downloads/hungary/senior/food%20hygiene/TTR/O&amp;L/Hungary_SafeConsume_TeacherTraining_OverviewAndLinks_v1_Oct2020.pptx" TargetMode="External"/><Relationship Id="rId4" Type="http://schemas.openxmlformats.org/officeDocument/2006/relationships/hyperlink" Target="https://forms.gle/WBqmiEzVs3g2opzb6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SEo9dYSzrWE5h9TZA" TargetMode="External"/><Relationship Id="rId3" Type="http://schemas.openxmlformats.org/officeDocument/2006/relationships/hyperlink" Target="https://www.youtube.com/watch?v=TwKHX73rWvo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e-bug.eu/downloads/hungary/senior/food%20hygiene/TTR/O&amp;L/Hungary_SafeConsume_TeacherTraining_OverviewAndLinks_v1_Oct2020.pptx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forms.gle/WBqmiEzVs3g2opzb6" TargetMode="Externa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50.png"/><Relationship Id="rId12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hyperlink" Target="https://forms.gle/WBqmiEzVs3g2opzb6" TargetMode="External"/><Relationship Id="rId5" Type="http://schemas.openxmlformats.org/officeDocument/2006/relationships/image" Target="../media/image48.png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hyperlink" Target="https://forms.gle/SEo9dYSzrWE5h9TZ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12" Type="http://schemas.openxmlformats.org/officeDocument/2006/relationships/hyperlink" Target="https://forms.gle/SEo9dYSzrWE5h9TZA" TargetMode="External"/><Relationship Id="rId2" Type="http://schemas.openxmlformats.org/officeDocument/2006/relationships/hyperlink" Target="https://portal.nebih.gov.hu/-/elelmiszer-biztonsagi-jo-tanacsok-husetelek-keszitesehez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6.png"/><Relationship Id="rId15" Type="http://schemas.openxmlformats.org/officeDocument/2006/relationships/hyperlink" Target="https://e-bug.eu/downloads/hungary/senior/food%20hygiene/TTR/O&amp;L/Hungary_SafeConsume_TeacherTraining_OverviewAndLinks_v1_Oct2020.pptx" TargetMode="External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54.png"/><Relationship Id="rId14" Type="http://schemas.openxmlformats.org/officeDocument/2006/relationships/hyperlink" Target="https://forms.gle/WBqmiEzVs3g2opzb6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-bug.eu/downloads/hungary/1.%20Educator%20Resources/3.%20KS3/2.%20Spread%20of%20Infection/4.%20Food%20Hygiene/TTR/S2/Hungary_SafeConsume_TeacherTraining_Session2.MicrobiologicalAspects_v3_Aug2021.ppt" TargetMode="External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hyperlink" Target="https://forms.gle/WBqmiEzVs3g2opzb6" TargetMode="External"/><Relationship Id="rId5" Type="http://schemas.openxmlformats.org/officeDocument/2006/relationships/image" Target="../media/image56.png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hyperlink" Target="https://forms.gle/SEo9dYSzrWE5h9TZ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e-bug.eu/downloads/hungary/senior/food%20hygiene/TTR/O&amp;L/Hungary_SafeConsume_TeacherTraining_OverviewAndLinks_v1_Oct2020.pptx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8.png"/><Relationship Id="rId12" Type="http://schemas.openxmlformats.org/officeDocument/2006/relationships/hyperlink" Target="https://forms.gle/WBqmiEzVs3g2opzb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26.xml"/><Relationship Id="rId5" Type="http://schemas.openxmlformats.org/officeDocument/2006/relationships/slide" Target="slide3.xml"/><Relationship Id="rId10" Type="http://schemas.openxmlformats.org/officeDocument/2006/relationships/hyperlink" Target="https://forms.gle/SEo9dYSzrWE5h9TZA" TargetMode="External"/><Relationship Id="rId4" Type="http://schemas.openxmlformats.org/officeDocument/2006/relationships/image" Target="../media/image58.png"/><Relationship Id="rId9" Type="http://schemas.openxmlformats.org/officeDocument/2006/relationships/hyperlink" Target="http://eteltcsakokosan.hu/2019/03/26/16-tipp-a-biztonsagos-tojasokhoz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WBqmiEzVs3g2opzb6" TargetMode="Externa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SEo9dYSzrWE5h9TZ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hyperlink" Target="https://e-bug.eu/downloads/hungary/senior/food%20hygiene/TTR/O&amp;L/Hungary_SafeConsume_TeacherTraining_OverviewAndLinks_v1_Oct2020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hyperlink" Target="https://forms.gle/SEo9dYSzrWE5h9TZA" TargetMode="External"/><Relationship Id="rId3" Type="http://schemas.openxmlformats.org/officeDocument/2006/relationships/image" Target="../media/image6.png"/><Relationship Id="rId21" Type="http://schemas.openxmlformats.org/officeDocument/2006/relationships/hyperlink" Target="https://e-bug.eu/downloads/hungary/senior/food%20hygiene/TTR/O&amp;L/Hungary_SafeConsume_TeacherTraining_OverviewAndLinks_v1_Oct2020.pptx" TargetMode="External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image" Target="../media/image8.png"/><Relationship Id="rId2" Type="http://schemas.openxmlformats.org/officeDocument/2006/relationships/image" Target="../media/image9.png"/><Relationship Id="rId16" Type="http://schemas.openxmlformats.org/officeDocument/2006/relationships/slide" Target="slide15.xml"/><Relationship Id="rId20" Type="http://schemas.openxmlformats.org/officeDocument/2006/relationships/hyperlink" Target="https://forms.gle/WBqmiEzVs3g2opzb6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openxmlformats.org/officeDocument/2006/relationships/slide" Target="slide13.xml"/><Relationship Id="rId10" Type="http://schemas.openxmlformats.org/officeDocument/2006/relationships/slide" Target="slide10.xml"/><Relationship Id="rId19" Type="http://schemas.openxmlformats.org/officeDocument/2006/relationships/slide" Target="slide26.xml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-bug.eu/downloads/hungary/1.%20Educator%20Resources/3.%20KS3/2.%20Spread%20of%20Infection/4.%20Food%20Hygiene/TTR/S3/Hungary_SafeConsume_TeacherTraining_Session3.FoodLabels_v2_Aug2021.ppt" TargetMode="External"/><Relationship Id="rId13" Type="http://schemas.openxmlformats.org/officeDocument/2006/relationships/hyperlink" Target="https://forms.gle/SEo9dYSzrWE5h9TZA" TargetMode="Externa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6" Type="http://schemas.openxmlformats.org/officeDocument/2006/relationships/hyperlink" Target="https://e-bug.eu/downloads/hungary/senior/food%20hygiene/TTR/O&amp;L/Hungary_SafeConsume_TeacherTraining_OverviewAndLinks_v1_Oct2020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hyperlink" Target="https://forms.gle/WBqmiEzVs3g2opzb6" TargetMode="External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forms.gle/SEo9dYSzrWE5h9TZ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5" Type="http://schemas.openxmlformats.org/officeDocument/2006/relationships/hyperlink" Target="https://e-bug.eu/downloads/hungary/senior/food%20hygiene/TTR/O&amp;L/Hungary_SafeConsume_TeacherTraining_OverviewAndLinks_v1_Oct2020.pptx" TargetMode="External"/><Relationship Id="rId10" Type="http://schemas.openxmlformats.org/officeDocument/2006/relationships/slide" Target="slide21.xml"/><Relationship Id="rId4" Type="http://schemas.openxmlformats.org/officeDocument/2006/relationships/image" Target="../media/image7.png"/><Relationship Id="rId9" Type="http://schemas.openxmlformats.org/officeDocument/2006/relationships/slide" Target="slide19.xml"/><Relationship Id="rId14" Type="http://schemas.openxmlformats.org/officeDocument/2006/relationships/hyperlink" Target="https://forms.gle/WBqmiEzVs3g2opzb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17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s://forms.gle/WBqmiEzVs3g2opzb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26.xml"/><Relationship Id="rId10" Type="http://schemas.openxmlformats.org/officeDocument/2006/relationships/slide" Target="slide21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hyperlink" Target="https://forms.gle/SEo9dYSzrWE5h9TZ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aradeknelkul.hu/2017/02/10/a-fott-etelek-tarolasanak-muveszete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hyperlink" Target="https://forms.gle/WBqmiEzVs3g2opzb6" TargetMode="External"/><Relationship Id="rId7" Type="http://schemas.openxmlformats.org/officeDocument/2006/relationships/hyperlink" Target="https://portal.nebih.gov.hu/-/a-gyorsfagyasztott-zoldsegek-veszelyeire-figyelmeztet-a-nebih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slide" Target="slide3.xml"/><Relationship Id="rId16" Type="http://schemas.openxmlformats.org/officeDocument/2006/relationships/image" Target="../media/image20.png"/><Relationship Id="rId20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fsa.onlinelibrary.wiley.com/doi/10.2903/sp.efsa.2018.EN-1448" TargetMode="External"/><Relationship Id="rId11" Type="http://schemas.openxmlformats.org/officeDocument/2006/relationships/hyperlink" Target="https://www.food.gov.uk/safety-hygiene/chilling" TargetMode="External"/><Relationship Id="rId5" Type="http://schemas.openxmlformats.org/officeDocument/2006/relationships/image" Target="../media/image16.png"/><Relationship Id="rId15" Type="http://schemas.openxmlformats.org/officeDocument/2006/relationships/slide" Target="slide16.xml"/><Relationship Id="rId10" Type="http://schemas.openxmlformats.org/officeDocument/2006/relationships/hyperlink" Target="http://eteltcsakokosan.hu/2018/07/04/hogyan-kell-megfeleloen-felengedni-a-fagyasztott-elelmiszereket/" TargetMode="External"/><Relationship Id="rId19" Type="http://schemas.openxmlformats.org/officeDocument/2006/relationships/hyperlink" Target="https://forms.gle/SEo9dYSzrWE5h9TZA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teltcsakokosan.hu/2015/06/09/minden-amit-a-fagyasztasrol-tudni-kell/" TargetMode="External"/><Relationship Id="rId14" Type="http://schemas.openxmlformats.org/officeDocument/2006/relationships/image" Target="../media/image8.png"/><Relationship Id="rId22" Type="http://schemas.openxmlformats.org/officeDocument/2006/relationships/hyperlink" Target="https://e-bug.eu/downloads/hungary/senior/food%20hygiene/TTR/O&amp;L/Hungary_SafeConsume_TeacherTraining_OverviewAndLinks_v1_Oct2020.ppt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WBqmiEzVs3g2opzb6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slide" Target="slide2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forms.gle/SEo9dYSzrWE5h9TZA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slide" Target="slide21.xml"/><Relationship Id="rId14" Type="http://schemas.openxmlformats.org/officeDocument/2006/relationships/hyperlink" Target="https://e-bug.eu/downloads/hungary/senior/food%20hygiene/TTR/O&amp;L/Hungary_SafeConsume_TeacherTraining_OverviewAndLinks_v1_Oct2020.ppt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5mp.eu/fajlok2/szoge/who_www.5mp.eu_.pdf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12.png"/><Relationship Id="rId17" Type="http://schemas.openxmlformats.org/officeDocument/2006/relationships/hyperlink" Target="https://e-bug.eu/downloads/hungary/senior/food%20hygiene/TTR/O&amp;L/Hungary_SafeConsume_TeacherTraining_OverviewAndLinks_v1_Oct2020.pptx" TargetMode="External"/><Relationship Id="rId2" Type="http://schemas.openxmlformats.org/officeDocument/2006/relationships/image" Target="../media/image26.png"/><Relationship Id="rId16" Type="http://schemas.openxmlformats.org/officeDocument/2006/relationships/hyperlink" Target="https://forms.gle/WBqmiEzVs3g2opzb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TwKHX73rWvo" TargetMode="External"/><Relationship Id="rId11" Type="http://schemas.openxmlformats.org/officeDocument/2006/relationships/slide" Target="slide21.xml"/><Relationship Id="rId5" Type="http://schemas.openxmlformats.org/officeDocument/2006/relationships/image" Target="../media/image7.png"/><Relationship Id="rId15" Type="http://schemas.openxmlformats.org/officeDocument/2006/relationships/slide" Target="slide26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8.png"/><Relationship Id="rId14" Type="http://schemas.openxmlformats.org/officeDocument/2006/relationships/hyperlink" Target="https://forms.gle/SEo9dYSzrWE5h9T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>
            <a:extLst>
              <a:ext uri="{FF2B5EF4-FFF2-40B4-BE49-F238E27FC236}">
                <a16:creationId xmlns:a16="http://schemas.microsoft.com/office/drawing/2014/main" id="{FBD33A12-4AD2-4480-BB0A-FC274C5B6F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 szennyez</a:t>
            </a:r>
            <a:r>
              <a:rPr lang="hu-HU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dés útja - A boltok polcairól a tányérunkra</a:t>
            </a:r>
            <a:endParaRPr lang="fr-FR" alt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Image 12" descr="EU zászló">
            <a:extLst>
              <a:ext uri="{FF2B5EF4-FFF2-40B4-BE49-F238E27FC236}">
                <a16:creationId xmlns:a16="http://schemas.microsoft.com/office/drawing/2014/main" id="{1D42E501-95AF-4ECB-8EEA-10EF32C0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3">
            <a:extLst>
              <a:ext uri="{FF2B5EF4-FFF2-40B4-BE49-F238E27FC236}">
                <a16:creationId xmlns:a16="http://schemas.microsoft.com/office/drawing/2014/main" id="{5FAF666D-27E9-462E-B9C9-89D6D4A8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60" y="5399087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e 4" descr="Navigation bar">
            <a:extLst>
              <a:ext uri="{FF2B5EF4-FFF2-40B4-BE49-F238E27FC236}">
                <a16:creationId xmlns:a16="http://schemas.microsoft.com/office/drawing/2014/main" id="{DF7228D2-ED27-4853-8C96-15715637D46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6625"/>
            <a:ext cx="12192000" cy="841375"/>
            <a:chOff x="-41565" y="6016088"/>
            <a:chExt cx="12276859" cy="888671"/>
          </a:xfrm>
        </p:grpSpPr>
        <p:sp>
          <p:nvSpPr>
            <p:cNvPr id="15366" name="ZoneTexte 5">
              <a:extLst>
                <a:ext uri="{FF2B5EF4-FFF2-40B4-BE49-F238E27FC236}">
                  <a16:creationId xmlns:a16="http://schemas.microsoft.com/office/drawing/2014/main" id="{4A98C170-4F55-40C9-A141-49ECF51A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67" name="ZoneTexte 8">
              <a:extLst>
                <a:ext uri="{FF2B5EF4-FFF2-40B4-BE49-F238E27FC236}">
                  <a16:creationId xmlns:a16="http://schemas.microsoft.com/office/drawing/2014/main" id="{94E511A1-2138-4264-9168-D11AD4AD5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FB9577-FBB6-44D3-AE68-84D8C3836A3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4" name="Bouton d’action : vide 23" descr="Close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4A0F7733-BD95-4AA0-B31A-2F8608D17FEB}"/>
                </a:ext>
              </a:extLst>
            </p:cNvPr>
            <p:cNvSpPr/>
            <p:nvPr/>
          </p:nvSpPr>
          <p:spPr>
            <a:xfrm>
              <a:off x="5713213" y="6153580"/>
              <a:ext cx="306921" cy="27163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5370" name="ZoneTexte 24">
              <a:extLst>
                <a:ext uri="{FF2B5EF4-FFF2-40B4-BE49-F238E27FC236}">
                  <a16:creationId xmlns:a16="http://schemas.microsoft.com/office/drawing/2014/main" id="{569712A5-7DA1-4F42-AA4D-DC7BD280D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9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Bezárás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5371" name="ZoneTexte 25">
              <a:extLst>
                <a:ext uri="{FF2B5EF4-FFF2-40B4-BE49-F238E27FC236}">
                  <a16:creationId xmlns:a16="http://schemas.microsoft.com/office/drawing/2014/main" id="{C7552A09-C92D-446E-AE6A-DBA0958B3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0918" y="6124365"/>
              <a:ext cx="2071327" cy="29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chemeClr val="bg1"/>
                  </a:solidFill>
                </a:rPr>
                <a:t>   </a:t>
              </a:r>
              <a:r>
                <a:rPr lang="fr-FR" altLang="fr-FR" dirty="0"/>
                <a:t>Pus</a:t>
              </a:r>
              <a:r>
                <a:rPr lang="fr-FR" altLang="fr-FR" dirty="0">
                  <a:solidFill>
                    <a:schemeClr val="bg1"/>
                  </a:solidFill>
                </a:rPr>
                <a:t>                </a:t>
              </a:r>
              <a:r>
                <a:rPr lang="hu-HU" altLang="fr-FR" dirty="0">
                  <a:solidFill>
                    <a:schemeClr val="bg1"/>
                  </a:solidFill>
                </a:rPr>
                <a:t>Következő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27" name="Bouton d’action : vide 26" descr="Next 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8538282-380E-4DAC-B982-38A2819ED58A}"/>
                </a:ext>
              </a:extLst>
            </p:cNvPr>
            <p:cNvSpPr/>
            <p:nvPr/>
          </p:nvSpPr>
          <p:spPr>
            <a:xfrm>
              <a:off x="11555911" y="6133460"/>
              <a:ext cx="306921" cy="26827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5373" name="Image 28" descr="SafeConsume logo">
              <a:extLst>
                <a:ext uri="{FF2B5EF4-FFF2-40B4-BE49-F238E27FC236}">
                  <a16:creationId xmlns:a16="http://schemas.microsoft.com/office/drawing/2014/main" id="{2EC35046-E518-4C5A-B349-F38C7E33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églalap 1" descr="A tananyag az Európai Unió Horizont 2020 kutatási és innovációs programjának támogatásával, a 727580. számú projekt  keretében készült. EU zászló.&#10;">
            <a:extLst>
              <a:ext uri="{FF2B5EF4-FFF2-40B4-BE49-F238E27FC236}">
                <a16:creationId xmlns:a16="http://schemas.microsoft.com/office/drawing/2014/main" id="{1583D486-8157-458E-B2B0-3298B9D68A7B}"/>
              </a:ext>
            </a:extLst>
          </p:cNvPr>
          <p:cNvSpPr/>
          <p:nvPr/>
        </p:nvSpPr>
        <p:spPr>
          <a:xfrm>
            <a:off x="7132320" y="250546"/>
            <a:ext cx="3878187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u-HU" sz="1050" dirty="0">
                <a:solidFill>
                  <a:prstClr val="black"/>
                </a:solidFill>
                <a:latin typeface="Microsoft Sans Serif"/>
              </a:rPr>
              <a:t>A tananyag az Európai Unió Horizont 2020 kutatási és innovációs programjának támogatásával, a 727580. számú projekt  keretében készült.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42766B-3C53-4BE0-9820-8C4EA3E74361}"/>
              </a:ext>
            </a:extLst>
          </p:cNvPr>
          <p:cNvSpPr txBox="1"/>
          <p:nvPr/>
        </p:nvSpPr>
        <p:spPr>
          <a:xfrm>
            <a:off x="3073400" y="137502"/>
            <a:ext cx="86312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higiénia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C10F2847-6FF3-4E86-AD98-4AD74459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2" y="1263486"/>
            <a:ext cx="8828088" cy="61427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800" dirty="0">
                <a:solidFill>
                  <a:srgbClr val="00707C"/>
                </a:solidFill>
              </a:rPr>
              <a:t>Az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 alapos kézmosás elengedhetetlen </a:t>
            </a:r>
            <a:r>
              <a:rPr lang="hu-HU" altLang="fr-FR" sz="1800" dirty="0">
                <a:solidFill>
                  <a:srgbClr val="00707C"/>
                </a:solidFill>
              </a:rPr>
              <a:t>az ételkészítés előtt, közben (pl. nyers húsok érintése után), illetve étkezés előtt.</a:t>
            </a:r>
          </a:p>
          <a:p>
            <a:pPr lvl="2" indent="0">
              <a:spcBef>
                <a:spcPts val="300"/>
              </a:spcBef>
            </a:pPr>
            <a:r>
              <a:rPr lang="hu-HU" altLang="fr-FR" sz="1400" dirty="0">
                <a:solidFill>
                  <a:srgbClr val="00707C"/>
                </a:solidFill>
              </a:rPr>
              <a:t>A nyers élelmiszerek patogén baktériumokat tartalmazhatnak, amelyek az ételkészítés során a kézre kerülhetnek. Emellett a főzés közben végzett egyéb tevékenységek is beszennyezhetik a kezeket (pl. a szemetes vagy kilincs megérintése, a háziállatokkal való érintkezés).</a:t>
            </a:r>
          </a:p>
          <a:p>
            <a:pPr lvl="2" indent="0">
              <a:spcBef>
                <a:spcPts val="300"/>
              </a:spcBef>
            </a:pPr>
            <a:r>
              <a:rPr lang="hu-HU" altLang="fr-FR" sz="1400" dirty="0">
                <a:solidFill>
                  <a:srgbClr val="00707C"/>
                </a:solidFill>
              </a:rPr>
              <a:t>A szennyezett kéz segítségével a patogén baktériumok könnyedén átjuthatnak a már elkészült ételekre, vagy akár közvetlenül a szájba is a tálalás, illetve az étkezés során. </a:t>
            </a:r>
          </a:p>
          <a:p>
            <a:pPr lvl="2" indent="0">
              <a:spcBef>
                <a:spcPts val="1000"/>
              </a:spcBef>
              <a:defRPr/>
            </a:pPr>
            <a:endParaRPr lang="hu-HU" altLang="fr-FR" sz="18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hu-HU" altLang="fr-FR" sz="1800" dirty="0">
              <a:solidFill>
                <a:srgbClr val="00707C"/>
              </a:solidFill>
            </a:endParaRPr>
          </a:p>
          <a:p>
            <a:pPr lvl="1">
              <a:spcBef>
                <a:spcPts val="2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fr-FR" sz="1800" dirty="0">
                <a:solidFill>
                  <a:srgbClr val="00707C"/>
                </a:solidFill>
              </a:rPr>
              <a:t>A kezek szárazra törléséhez 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tiszta, száraz, külön erre a célra fenntartott konyharuhát, törölközőt vagy papírtörlőt</a:t>
            </a:r>
            <a:r>
              <a:rPr lang="hu-HU" altLang="fr-FR" sz="1800" dirty="0">
                <a:solidFill>
                  <a:schemeClr val="bg1"/>
                </a:solidFill>
              </a:rPr>
              <a:t> </a:t>
            </a:r>
            <a:r>
              <a:rPr lang="hu-HU" altLang="fr-FR" sz="1800" dirty="0">
                <a:solidFill>
                  <a:srgbClr val="00707C"/>
                </a:solidFill>
              </a:rPr>
              <a:t>használjunk.</a:t>
            </a:r>
            <a:endParaRPr lang="hu-HU" sz="1600" b="1" u="sng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hu-HU" sz="1800" b="1" u="sng" dirty="0">
                <a:solidFill>
                  <a:srgbClr val="00707C"/>
                </a:solidFill>
              </a:rPr>
              <a:t>További információk:</a:t>
            </a:r>
          </a:p>
          <a:p>
            <a:pPr marL="228600" lvl="1" indent="0">
              <a:spcBef>
                <a:spcPts val="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/>
            <a:r>
              <a:rPr lang="hu-HU" altLang="fr-FR" sz="1600" dirty="0">
                <a:solidFill>
                  <a:srgbClr val="00707C"/>
                </a:solidFill>
              </a:rPr>
              <a:t>							</a:t>
            </a:r>
            <a:r>
              <a:rPr lang="hu-HU" altLang="fr-FR" sz="1600" dirty="0">
                <a:solidFill>
                  <a:srgbClr val="00707C"/>
                </a:solidFill>
                <a:hlinkClick r:id="rId2"/>
              </a:rPr>
              <a:t>Hogyan előzhetők meg az élelmiszer-eredetű megbetegedések?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1"/>
            <a:endParaRPr lang="hu-HU" altLang="fr-FR" sz="1600" dirty="0">
              <a:solidFill>
                <a:srgbClr val="00707C"/>
              </a:solidFill>
            </a:endParaRPr>
          </a:p>
          <a:p>
            <a:pPr lvl="1"/>
            <a:r>
              <a:rPr lang="hu-HU" altLang="fr-FR" sz="1600" dirty="0">
                <a:solidFill>
                  <a:srgbClr val="00707C"/>
                </a:solidFill>
              </a:rPr>
              <a:t>							</a:t>
            </a:r>
            <a:r>
              <a:rPr lang="hu-HU" altLang="fr-FR" sz="1600" dirty="0">
                <a:solidFill>
                  <a:srgbClr val="00707C"/>
                </a:solidFill>
                <a:hlinkClick r:id="rId3"/>
              </a:rPr>
              <a:t>Kézmosással a megbetegedések ellen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hu-HU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hu-HU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hu-HU" altLang="fr-FR" sz="1600" dirty="0"/>
          </a:p>
        </p:txBody>
      </p:sp>
      <p:grpSp>
        <p:nvGrpSpPr>
          <p:cNvPr id="25604" name="Groupe 17" descr="Navigation bar">
            <a:extLst>
              <a:ext uri="{FF2B5EF4-FFF2-40B4-BE49-F238E27FC236}">
                <a16:creationId xmlns:a16="http://schemas.microsoft.com/office/drawing/2014/main" id="{02C91AEE-B3CF-46DA-95FC-4A3CE4E5870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5615" name="ZoneTexte 18">
              <a:extLst>
                <a:ext uri="{FF2B5EF4-FFF2-40B4-BE49-F238E27FC236}">
                  <a16:creationId xmlns:a16="http://schemas.microsoft.com/office/drawing/2014/main" id="{425AF6E7-6A8E-4D4F-AECC-ABFB313B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5616" name="ZoneTexte 19">
              <a:extLst>
                <a:ext uri="{FF2B5EF4-FFF2-40B4-BE49-F238E27FC236}">
                  <a16:creationId xmlns:a16="http://schemas.microsoft.com/office/drawing/2014/main" id="{9CD40C88-E0C7-4600-9FE0-D8E493AEA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2BFDE4-674D-405E-AD9B-5D28B1804F41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F90CE91A-E9FD-448E-AADB-BC2F5CA7C794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5619" name="ZoneTexte 22">
              <a:extLst>
                <a:ext uri="{FF2B5EF4-FFF2-40B4-BE49-F238E27FC236}">
                  <a16:creationId xmlns:a16="http://schemas.microsoft.com/office/drawing/2014/main" id="{F5FDDE53-36A5-4255-8668-D082000D9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5620" name="Image 25" descr="SafeConsume logo">
              <a:extLst>
                <a:ext uri="{FF2B5EF4-FFF2-40B4-BE49-F238E27FC236}">
                  <a16:creationId xmlns:a16="http://schemas.microsoft.com/office/drawing/2014/main" id="{E2CBDB7A-43AA-4315-8646-71B5E7887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1F9E6-61F5-4C61-B5CE-5A7A1FFCB08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2ACFE7-901B-4C22-8ADB-0A57FA4E6E0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7" name="Image 3" descr="Kézmosás">
            <a:extLst>
              <a:ext uri="{FF2B5EF4-FFF2-40B4-BE49-F238E27FC236}">
                <a16:creationId xmlns:a16="http://schemas.microsoft.com/office/drawing/2014/main" id="{BCCC2A2E-4BDB-478C-A5C3-E410A9085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45611"/>
            <a:ext cx="1508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7">
            <a:extLst>
              <a:ext uri="{FF2B5EF4-FFF2-40B4-BE49-F238E27FC236}">
                <a16:creationId xmlns:a16="http://schemas.microsoft.com/office/drawing/2014/main" id="{A9BD479A-32A5-4B90-B35F-424C7C9E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D18838BB-8254-4D51-927E-D81265FD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Bouton d’action : vid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A62A06A-D737-4394-A458-055FE188E57E}"/>
              </a:ext>
            </a:extLst>
          </p:cNvPr>
          <p:cNvSpPr/>
          <p:nvPr/>
        </p:nvSpPr>
        <p:spPr>
          <a:xfrm>
            <a:off x="3692072" y="3240735"/>
            <a:ext cx="4555815" cy="477147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600" dirty="0">
                <a:solidFill>
                  <a:srgbClr val="FFFFFF"/>
                </a:solidFill>
              </a:rPr>
              <a:t>További információk a keresztszennyez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désr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28" name="Image 2" descr="Hússzelet - A húsok előkészítése">
            <a:hlinkClick r:id="rId10" action="ppaction://hlinksldjump"/>
            <a:extLst>
              <a:ext uri="{FF2B5EF4-FFF2-40B4-BE49-F238E27FC236}">
                <a16:creationId xmlns:a16="http://schemas.microsoft.com/office/drawing/2014/main" id="{50D23D14-6E92-42C3-9C09-B9211D28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96" y="2935578"/>
            <a:ext cx="1241931" cy="8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0" descr="Ételt csak okosan! logó">
            <a:extLst>
              <a:ext uri="{FF2B5EF4-FFF2-40B4-BE49-F238E27FC236}">
                <a16:creationId xmlns:a16="http://schemas.microsoft.com/office/drawing/2014/main" id="{D15CCEE7-D352-4599-BC73-2D6BC06A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52" y="5221466"/>
            <a:ext cx="1491976" cy="6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3" highlightClick="1"/>
            <a:extLst>
              <a:ext uri="{FF2B5EF4-FFF2-40B4-BE49-F238E27FC236}">
                <a16:creationId xmlns:a16="http://schemas.microsoft.com/office/drawing/2014/main" id="{9CD58A30-120A-49A2-99A7-7B4A54800108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24DAD4-446A-4DDD-8B15-5BDA2C9FBA9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4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4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4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5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6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3" descr="Washing vegetables">
            <a:extLst>
              <a:ext uri="{FF2B5EF4-FFF2-40B4-BE49-F238E27FC236}">
                <a16:creationId xmlns:a16="http://schemas.microsoft.com/office/drawing/2014/main" id="{16D256DF-98AD-4CF4-8D13-993F27CC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20" y="141145"/>
            <a:ext cx="18383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226E35-36F0-4D78-9D1F-3D766ECB7479}"/>
              </a:ext>
            </a:extLst>
          </p:cNvPr>
          <p:cNvSpPr txBox="1"/>
          <p:nvPr/>
        </p:nvSpPr>
        <p:spPr>
          <a:xfrm>
            <a:off x="2727325" y="246063"/>
            <a:ext cx="85486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Nyersanyagok tisztítása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mosása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400C633E-191F-4E98-B4EB-4236F92C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21082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fr-FR" sz="1600" dirty="0">
                <a:solidFill>
                  <a:srgbClr val="00707C"/>
                </a:solidFill>
              </a:rPr>
              <a:t>A zöldségféléket alaposan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mossuk meg</a:t>
            </a:r>
            <a:r>
              <a:rPr lang="hu-HU" altLang="fr-FR" sz="1600" dirty="0">
                <a:solidFill>
                  <a:srgbClr val="00707C"/>
                </a:solidFill>
              </a:rPr>
              <a:t>, főleg abban az esetben, ha nyersen fogyasztjuk őket.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Ne mossuk meg a nyers húsokat</a:t>
            </a:r>
            <a:r>
              <a:rPr lang="hu-HU" altLang="fr-FR" sz="1600" dirty="0">
                <a:solidFill>
                  <a:srgbClr val="00707C"/>
                </a:solidFill>
              </a:rPr>
              <a:t>, mert mosás közben magas a keresztszennyeződés kockázata.</a:t>
            </a:r>
          </a:p>
          <a:p>
            <a:pPr marL="228600" lvl="1" indent="0" eaLnBrk="1" hangingPunct="1">
              <a:defRPr/>
            </a:pPr>
            <a:r>
              <a:rPr lang="hu-HU" altLang="fr-FR" sz="1400" dirty="0">
                <a:solidFill>
                  <a:srgbClr val="00707C"/>
                </a:solidFill>
              </a:rPr>
              <a:t> </a:t>
            </a:r>
            <a:endParaRPr lang="hu-HU" altLang="fr-FR" sz="1400" dirty="0"/>
          </a:p>
        </p:txBody>
      </p:sp>
      <p:grpSp>
        <p:nvGrpSpPr>
          <p:cNvPr id="26629" name="Groupe 17">
            <a:extLst>
              <a:ext uri="{FF2B5EF4-FFF2-40B4-BE49-F238E27FC236}">
                <a16:creationId xmlns:a16="http://schemas.microsoft.com/office/drawing/2014/main" id="{897E78D3-D2F7-4906-9393-8D6E5181F63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6639" name="ZoneTexte 18">
              <a:extLst>
                <a:ext uri="{FF2B5EF4-FFF2-40B4-BE49-F238E27FC236}">
                  <a16:creationId xmlns:a16="http://schemas.microsoft.com/office/drawing/2014/main" id="{61FC174A-E0AF-4170-9EB5-D3BDF1395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6640" name="ZoneTexte 19">
              <a:extLst>
                <a:ext uri="{FF2B5EF4-FFF2-40B4-BE49-F238E27FC236}">
                  <a16:creationId xmlns:a16="http://schemas.microsoft.com/office/drawing/2014/main" id="{02C3787A-F797-44EB-8279-88066DAE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494568-9EF3-4BDA-A51E-C69F055267E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D35054A-FDAD-4C43-AFA6-D7A2E831E4C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6643" name="ZoneTexte 22">
              <a:extLst>
                <a:ext uri="{FF2B5EF4-FFF2-40B4-BE49-F238E27FC236}">
                  <a16:creationId xmlns:a16="http://schemas.microsoft.com/office/drawing/2014/main" id="{E7A4F5DB-352D-4537-908D-4F38A80E2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6644" name="Image 25">
              <a:extLst>
                <a:ext uri="{FF2B5EF4-FFF2-40B4-BE49-F238E27FC236}">
                  <a16:creationId xmlns:a16="http://schemas.microsoft.com/office/drawing/2014/main" id="{A8257682-CA12-4EBA-A64F-559E4FDEE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24536-A49E-466F-B606-44DE63301A2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6391C7-E93B-42FD-BE9F-7681638F90E6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2" name="Image 17">
            <a:extLst>
              <a:ext uri="{FF2B5EF4-FFF2-40B4-BE49-F238E27FC236}">
                <a16:creationId xmlns:a16="http://schemas.microsoft.com/office/drawing/2014/main" id="{A5FFF8C6-E1D1-4353-8156-93C3FF80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5AEC0933-DE8D-47DE-90BA-A08778F2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1" descr="Hússzelet - A húsok előkészítése">
            <a:hlinkClick r:id="rId7" action="ppaction://hlinksldjump"/>
            <a:extLst>
              <a:ext uri="{FF2B5EF4-FFF2-40B4-BE49-F238E27FC236}">
                <a16:creationId xmlns:a16="http://schemas.microsoft.com/office/drawing/2014/main" id="{A5ECD5EA-B2F4-457C-B79F-30779839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687" y="2228473"/>
            <a:ext cx="1298713" cy="9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highlightClick="1"/>
            <a:extLst>
              <a:ext uri="{FF2B5EF4-FFF2-40B4-BE49-F238E27FC236}">
                <a16:creationId xmlns:a16="http://schemas.microsoft.com/office/drawing/2014/main" id="{5FED7F48-BAC5-4442-B019-9109F2AF3DF5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345A166-CE4D-48BC-AC6D-BB794457E27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Image 3" descr="A fiú főz">
            <a:extLst>
              <a:ext uri="{FF2B5EF4-FFF2-40B4-BE49-F238E27FC236}">
                <a16:creationId xmlns:a16="http://schemas.microsoft.com/office/drawing/2014/main" id="{0D7B2E1E-747E-42C4-9AD4-C11357DA4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7" y="7699"/>
            <a:ext cx="10477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F46EF1-7FA8-4CA0-A010-7539E24FF983}"/>
              </a:ext>
            </a:extLst>
          </p:cNvPr>
          <p:cNvSpPr txBox="1"/>
          <p:nvPr/>
        </p:nvSpPr>
        <p:spPr>
          <a:xfrm>
            <a:off x="3076575" y="246063"/>
            <a:ext cx="8548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zés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6CF5A993-8340-4BD4-9191-F5AD53A4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2" y="1450321"/>
            <a:ext cx="8828087" cy="49321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</a:rPr>
              <a:t>Alaposan</a:t>
            </a:r>
            <a:r>
              <a:rPr lang="hu-HU" altLang="hu-HU" sz="1800" dirty="0">
                <a:solidFill>
                  <a:schemeClr val="bg1"/>
                </a:solidFill>
              </a:rPr>
              <a:t> </a:t>
            </a:r>
            <a:r>
              <a:rPr lang="hu-HU" altLang="hu-HU" sz="1800" dirty="0" err="1">
                <a:solidFill>
                  <a:schemeClr val="accent3">
                    <a:lumMod val="75000"/>
                  </a:schemeClr>
                </a:solidFill>
              </a:rPr>
              <a:t>süssük</a:t>
            </a:r>
            <a:r>
              <a:rPr lang="hu-HU" altLang="hu-HU" sz="1800" dirty="0">
                <a:solidFill>
                  <a:schemeClr val="bg1"/>
                </a:solidFill>
              </a:rPr>
              <a:t> </a:t>
            </a:r>
            <a:r>
              <a:rPr lang="hu-HU" altLang="hu-HU" sz="1800" dirty="0">
                <a:solidFill>
                  <a:schemeClr val="accent1"/>
                </a:solidFill>
              </a:rPr>
              <a:t>át a baromfiféléket, nyers húsokat és mindig ellenőrizzük, hogy megfelelően átsültek-e.</a:t>
            </a:r>
          </a:p>
          <a:p>
            <a:pPr marL="228600" lvl="1" indent="0" eaLnBrk="1" hangingPunct="1">
              <a:spcBef>
                <a:spcPts val="0"/>
              </a:spcBef>
              <a:buClr>
                <a:schemeClr val="accent1"/>
              </a:buClr>
            </a:pPr>
            <a:r>
              <a:rPr lang="hu-HU" altLang="hu-HU" sz="1600" dirty="0">
                <a:solidFill>
                  <a:srgbClr val="00707C"/>
                </a:solidFill>
              </a:rPr>
              <a:t>A nyers húsokon előforduló kórokozók elpusztításához a főzés/sütés során a hús minden pontján (</a:t>
            </a:r>
            <a:r>
              <a:rPr lang="hu-HU" altLang="hu-HU" sz="1600" dirty="0" err="1">
                <a:solidFill>
                  <a:srgbClr val="00707C"/>
                </a:solidFill>
              </a:rPr>
              <a:t>belsejében</a:t>
            </a:r>
            <a:r>
              <a:rPr lang="hu-HU" altLang="hu-HU" sz="1600" dirty="0">
                <a:solidFill>
                  <a:srgbClr val="00707C"/>
                </a:solidFill>
              </a:rPr>
              <a:t> is) megfelelő hőmérsékletet kell elérni és kellő ideig fenntartani.</a:t>
            </a:r>
          </a:p>
          <a:p>
            <a:pPr marL="228600" lvl="1" indent="0" eaLnBrk="1" hangingPunct="1">
              <a:spcBef>
                <a:spcPts val="0"/>
              </a:spcBef>
              <a:buClr>
                <a:schemeClr val="accent1"/>
              </a:buClr>
            </a:pPr>
            <a:r>
              <a:rPr lang="hu-HU" altLang="hu-HU" sz="1600" dirty="0">
                <a:solidFill>
                  <a:srgbClr val="00707C"/>
                </a:solidFill>
              </a:rPr>
              <a:t>A kórokozók az élelmiszer hidegpontjában túlélhetnek. Ezt mikrohullámú sütőben, </a:t>
            </a:r>
            <a:r>
              <a:rPr lang="hu-HU" altLang="hu-HU" sz="1600" dirty="0" err="1">
                <a:solidFill>
                  <a:srgbClr val="00707C"/>
                </a:solidFill>
              </a:rPr>
              <a:t>grillezéskor</a:t>
            </a:r>
            <a:r>
              <a:rPr lang="hu-HU" altLang="hu-HU" sz="1600" dirty="0">
                <a:solidFill>
                  <a:srgbClr val="00707C"/>
                </a:solidFill>
              </a:rPr>
              <a:t> vagy nyílt lángon történő sütés közben különösen nehéz elkerülni.  </a:t>
            </a:r>
          </a:p>
          <a:p>
            <a:pPr marL="228600" lvl="1" indent="0" eaLnBrk="1" hangingPunct="1">
              <a:spcBef>
                <a:spcPts val="0"/>
              </a:spcBef>
              <a:buClr>
                <a:schemeClr val="accent1"/>
              </a:buClr>
            </a:pPr>
            <a:r>
              <a:rPr lang="hu-HU" altLang="hu-HU" sz="1600" dirty="0">
                <a:solidFill>
                  <a:srgbClr val="00707C"/>
                </a:solidFill>
              </a:rPr>
              <a:t>A hamburgerhús, kolbászok, szárnyasok vagy egyéb vastagabb húsok sütésénél figyeljünk arra, hogy ne </a:t>
            </a:r>
            <a:r>
              <a:rPr lang="hu-HU" altLang="hu-HU" sz="1600" dirty="0" err="1">
                <a:solidFill>
                  <a:srgbClr val="00707C"/>
                </a:solidFill>
              </a:rPr>
              <a:t>maradjonrózsaszínes</a:t>
            </a:r>
            <a:r>
              <a:rPr lang="hu-HU" altLang="hu-HU" sz="1600" dirty="0">
                <a:solidFill>
                  <a:srgbClr val="00707C"/>
                </a:solidFill>
              </a:rPr>
              <a:t> rész a termék közepén, kellőképpen </a:t>
            </a:r>
            <a:r>
              <a:rPr lang="hu-HU" altLang="hu-HU" sz="1600" dirty="0" err="1">
                <a:solidFill>
                  <a:srgbClr val="00707C"/>
                </a:solidFill>
              </a:rPr>
              <a:t>süssük</a:t>
            </a:r>
            <a:r>
              <a:rPr lang="hu-HU" altLang="hu-HU" sz="1600" dirty="0">
                <a:solidFill>
                  <a:srgbClr val="00707C"/>
                </a:solidFill>
              </a:rPr>
              <a:t> át.</a:t>
            </a:r>
          </a:p>
          <a:p>
            <a:pPr marL="228600" lvl="1" indent="0" eaLnBrk="1" hangingPunct="1">
              <a:spcBef>
                <a:spcPts val="0"/>
              </a:spcBef>
              <a:buClr>
                <a:schemeClr val="accent1"/>
              </a:buClr>
            </a:pPr>
            <a:r>
              <a:rPr lang="hu-HU" altLang="hu-HU" sz="1600" dirty="0">
                <a:solidFill>
                  <a:srgbClr val="00707C"/>
                </a:solidFill>
              </a:rPr>
              <a:t>Az optimális hőmérséklet ellenőrzésére célszerű maghőmérőt használni.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8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hu-HU" altLang="fr-FR" sz="1800" dirty="0">
                <a:solidFill>
                  <a:srgbClr val="00707C"/>
                </a:solidFill>
              </a:rPr>
              <a:t> </a:t>
            </a:r>
            <a:r>
              <a:rPr lang="hu-HU" altLang="fr-FR" sz="1800" b="1" u="sng" dirty="0">
                <a:solidFill>
                  <a:srgbClr val="00707C"/>
                </a:solidFill>
              </a:rPr>
              <a:t>További információk:</a:t>
            </a:r>
          </a:p>
          <a:p>
            <a:pPr marL="228600" lvl="1" indent="0" eaLnBrk="1" hangingPunct="1">
              <a:defRPr/>
            </a:pPr>
            <a:endParaRPr lang="hu-HU" altLang="fr-FR" sz="18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hu-HU" sz="1800" dirty="0">
                <a:solidFill>
                  <a:srgbClr val="00707C"/>
                </a:solidFill>
              </a:rPr>
              <a:t>						</a:t>
            </a:r>
            <a:r>
              <a:rPr lang="hu-HU" altLang="hu-HU" sz="1600" dirty="0">
                <a:solidFill>
                  <a:srgbClr val="00707C"/>
                </a:solidFill>
                <a:hlinkClick r:id="rId3"/>
              </a:rPr>
              <a:t>Hőmérséklet</a:t>
            </a:r>
            <a:r>
              <a:rPr lang="hu-HU" altLang="hu-HU" sz="1600" dirty="0">
                <a:solidFill>
                  <a:srgbClr val="00707C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hu-HU" altLang="hu-HU" sz="1600" dirty="0">
                <a:solidFill>
                  <a:srgbClr val="00707C"/>
                </a:solidFill>
              </a:rPr>
              <a:t>						</a:t>
            </a:r>
            <a:r>
              <a:rPr lang="hu-HU" altLang="hu-HU" sz="1600" dirty="0">
                <a:solidFill>
                  <a:srgbClr val="00707C"/>
                </a:solidFill>
                <a:hlinkClick r:id="rId4"/>
              </a:rPr>
              <a:t>Mire jó a maghőmérő ?</a:t>
            </a:r>
            <a:r>
              <a:rPr lang="hu-HU" altLang="hu-HU" sz="1600" dirty="0">
                <a:solidFill>
                  <a:srgbClr val="00707C"/>
                </a:solidFill>
              </a:rPr>
              <a:t> </a:t>
            </a:r>
          </a:p>
          <a:p>
            <a:pPr marL="228600" lvl="1" indent="0" eaLnBrk="1" hangingPunct="1"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hu-HU" altLang="fr-FR" sz="1600" dirty="0">
              <a:solidFill>
                <a:srgbClr val="00707C"/>
              </a:solidFill>
            </a:endParaRPr>
          </a:p>
        </p:txBody>
      </p:sp>
      <p:grpSp>
        <p:nvGrpSpPr>
          <p:cNvPr id="27652" name="Groupe 17" descr="Navigation bar">
            <a:extLst>
              <a:ext uri="{FF2B5EF4-FFF2-40B4-BE49-F238E27FC236}">
                <a16:creationId xmlns:a16="http://schemas.microsoft.com/office/drawing/2014/main" id="{929522E9-40D3-4659-9CC6-BD478889E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7668" name="ZoneTexte 18">
              <a:extLst>
                <a:ext uri="{FF2B5EF4-FFF2-40B4-BE49-F238E27FC236}">
                  <a16:creationId xmlns:a16="http://schemas.microsoft.com/office/drawing/2014/main" id="{4C261251-39AC-4367-92C6-A84A58600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7669" name="ZoneTexte 19">
              <a:extLst>
                <a:ext uri="{FF2B5EF4-FFF2-40B4-BE49-F238E27FC236}">
                  <a16:creationId xmlns:a16="http://schemas.microsoft.com/office/drawing/2014/main" id="{E2F3D1AC-BDA5-4939-AD34-E90C991F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EA292-1BAD-4C24-9439-07E7F3B573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A52B99BB-D006-4392-8AF2-5703AC87291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7672" name="ZoneTexte 22">
              <a:extLst>
                <a:ext uri="{FF2B5EF4-FFF2-40B4-BE49-F238E27FC236}">
                  <a16:creationId xmlns:a16="http://schemas.microsoft.com/office/drawing/2014/main" id="{8A17341E-D3BF-44C0-8829-2D377BA96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7673" name="Image 25" descr="SafeConsume logo">
              <a:extLst>
                <a:ext uri="{FF2B5EF4-FFF2-40B4-BE49-F238E27FC236}">
                  <a16:creationId xmlns:a16="http://schemas.microsoft.com/office/drawing/2014/main" id="{436A8877-A85A-4358-ABF1-521806000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EAE7C-E68B-4F1D-BB87-64FA7A28A42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9F125F5-19BC-4B30-B168-CFD631EAEBB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5" name="Image 17">
            <a:extLst>
              <a:ext uri="{FF2B5EF4-FFF2-40B4-BE49-F238E27FC236}">
                <a16:creationId xmlns:a16="http://schemas.microsoft.com/office/drawing/2014/main" id="{2B1B60E9-D4AC-484B-8AF6-DCAB2A43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Groupe 2" descr="A képre kattintva további információkat találhat a mobiltelefonok élelmiszerbiztonsági vonatkozásairól">
            <a:extLst>
              <a:ext uri="{FF2B5EF4-FFF2-40B4-BE49-F238E27FC236}">
                <a16:creationId xmlns:a16="http://schemas.microsoft.com/office/drawing/2014/main" id="{D370278C-A80C-42B3-B546-B8123F1D6459}"/>
              </a:ext>
            </a:extLst>
          </p:cNvPr>
          <p:cNvGrpSpPr>
            <a:grpSpLocks/>
          </p:cNvGrpSpPr>
          <p:nvPr/>
        </p:nvGrpSpPr>
        <p:grpSpPr bwMode="auto">
          <a:xfrm>
            <a:off x="10307465" y="4059095"/>
            <a:ext cx="1492853" cy="1624013"/>
            <a:chOff x="9246754" y="3165793"/>
            <a:chExt cx="940666" cy="1187767"/>
          </a:xfrm>
        </p:grpSpPr>
        <p:pic>
          <p:nvPicPr>
            <p:cNvPr id="27662" name="Image 1">
              <a:hlinkClick r:id="rId8" action="ppaction://hlinksldjump"/>
              <a:extLst>
                <a:ext uri="{FF2B5EF4-FFF2-40B4-BE49-F238E27FC236}">
                  <a16:creationId xmlns:a16="http://schemas.microsoft.com/office/drawing/2014/main" id="{5C6F28D7-8801-490F-BE20-288F94AB0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754" y="3166723"/>
              <a:ext cx="940666" cy="11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Bouton d’action : obtenir des informations 6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0488F2C1-CD04-4774-B729-2FCC8254E2FD}"/>
                </a:ext>
              </a:extLst>
            </p:cNvPr>
            <p:cNvSpPr/>
            <p:nvPr/>
          </p:nvSpPr>
          <p:spPr bwMode="auto">
            <a:xfrm>
              <a:off x="9847382" y="3165793"/>
              <a:ext cx="340038" cy="258831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8" name="Picture 18">
            <a:extLst>
              <a:ext uri="{FF2B5EF4-FFF2-40B4-BE49-F238E27FC236}">
                <a16:creationId xmlns:a16="http://schemas.microsoft.com/office/drawing/2014/main" id="{DED3B0DE-5F20-4284-A358-B38E00B0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1" descr="Hússzelet - A húsok előkészítése">
            <a:hlinkClick r:id="rId11" action="ppaction://hlinksldjump"/>
            <a:extLst>
              <a:ext uri="{FF2B5EF4-FFF2-40B4-BE49-F238E27FC236}">
                <a16:creationId xmlns:a16="http://schemas.microsoft.com/office/drawing/2014/main" id="{835651CD-0122-4354-A0E4-8B2E73B0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95" y="4243482"/>
            <a:ext cx="1330185" cy="9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5" descr="Tojások a tojástartóban">
            <a:hlinkClick r:id="rId13" action="ppaction://hlinksldjump"/>
            <a:extLst>
              <a:ext uri="{FF2B5EF4-FFF2-40B4-BE49-F238E27FC236}">
                <a16:creationId xmlns:a16="http://schemas.microsoft.com/office/drawing/2014/main" id="{6B327C53-82C5-4092-BE46-DA3DC3AA8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47" y="4460382"/>
            <a:ext cx="1330185" cy="10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10" descr="Ételt csak okosan! logó">
            <a:extLst>
              <a:ext uri="{FF2B5EF4-FFF2-40B4-BE49-F238E27FC236}">
                <a16:creationId xmlns:a16="http://schemas.microsoft.com/office/drawing/2014/main" id="{914002B0-A7E9-4F8E-B1D8-FCD48980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42" y="5171016"/>
            <a:ext cx="1312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6" highlightClick="1"/>
            <a:extLst>
              <a:ext uri="{FF2B5EF4-FFF2-40B4-BE49-F238E27FC236}">
                <a16:creationId xmlns:a16="http://schemas.microsoft.com/office/drawing/2014/main" id="{616AD981-A077-4095-AA24-4ACBD8CB66A7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259F845-5C78-43FA-A172-0FD406420D8F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7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7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7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8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8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9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5BD6E5-BEA6-4240-BE5C-3637B353A535}"/>
              </a:ext>
            </a:extLst>
          </p:cNvPr>
          <p:cNvSpPr txBox="1"/>
          <p:nvPr/>
        </p:nvSpPr>
        <p:spPr>
          <a:xfrm>
            <a:off x="3076575" y="246063"/>
            <a:ext cx="8548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Hulladék kezelése</a:t>
            </a:r>
          </a:p>
        </p:txBody>
      </p:sp>
      <p:sp>
        <p:nvSpPr>
          <p:cNvPr id="28675" name="ZoneTexte 13">
            <a:extLst>
              <a:ext uri="{FF2B5EF4-FFF2-40B4-BE49-F238E27FC236}">
                <a16:creationId xmlns:a16="http://schemas.microsoft.com/office/drawing/2014/main" id="{0C93DBEA-32E6-46CB-85CE-C5BB0B80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1912045"/>
            <a:ext cx="8828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Az élelmiszerek szemetesbe helyezése közben ügyeljünk arra, hogy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ne érintsük a szemetes kukát.</a:t>
            </a:r>
          </a:p>
          <a:p>
            <a:pPr marL="228600" lvl="1" indent="0" eaLnBrk="1" hangingPunct="1">
              <a:buClr>
                <a:schemeClr val="accent1"/>
              </a:buClr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legjobb választás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a pedálos szemetes </a:t>
            </a:r>
            <a:r>
              <a:rPr lang="hu-HU" altLang="fr-FR" sz="1600" dirty="0">
                <a:solidFill>
                  <a:srgbClr val="00707C"/>
                </a:solidFill>
              </a:rPr>
              <a:t>kuka, hogy ne szennyezzük kezünket.</a:t>
            </a:r>
          </a:p>
        </p:txBody>
      </p:sp>
      <p:grpSp>
        <p:nvGrpSpPr>
          <p:cNvPr id="28676" name="Groupe 17" descr="Navigation bar">
            <a:extLst>
              <a:ext uri="{FF2B5EF4-FFF2-40B4-BE49-F238E27FC236}">
                <a16:creationId xmlns:a16="http://schemas.microsoft.com/office/drawing/2014/main" id="{F23F617A-C5BA-430C-985A-47A5A57FC9D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8683" name="ZoneTexte 18">
              <a:extLst>
                <a:ext uri="{FF2B5EF4-FFF2-40B4-BE49-F238E27FC236}">
                  <a16:creationId xmlns:a16="http://schemas.microsoft.com/office/drawing/2014/main" id="{03A3FDC1-E2E6-4E78-90DB-81FD7B8B6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8684" name="ZoneTexte 19">
              <a:extLst>
                <a:ext uri="{FF2B5EF4-FFF2-40B4-BE49-F238E27FC236}">
                  <a16:creationId xmlns:a16="http://schemas.microsoft.com/office/drawing/2014/main" id="{A0483B6A-C119-414F-B5BF-26CCC31E0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470346-A6D9-44D4-BB4A-FB6A9762B43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C36AD67-AFE2-4A0E-A85A-0E21C398072E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8687" name="ZoneTexte 22">
              <a:extLst>
                <a:ext uri="{FF2B5EF4-FFF2-40B4-BE49-F238E27FC236}">
                  <a16:creationId xmlns:a16="http://schemas.microsoft.com/office/drawing/2014/main" id="{168AF3CA-B730-4FFF-82A5-E5F3D6DD7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8688" name="Image 25" descr="SafeConsume logo">
              <a:extLst>
                <a:ext uri="{FF2B5EF4-FFF2-40B4-BE49-F238E27FC236}">
                  <a16:creationId xmlns:a16="http://schemas.microsoft.com/office/drawing/2014/main" id="{C99F895D-5E55-4598-AF32-4F74988A1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5D649-A65B-424C-85B3-44A1B85BF2D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1571803-2943-4EDE-99AF-B7EE73EBA992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9" name="Image 17">
            <a:extLst>
              <a:ext uri="{FF2B5EF4-FFF2-40B4-BE49-F238E27FC236}">
                <a16:creationId xmlns:a16="http://schemas.microsoft.com/office/drawing/2014/main" id="{D900B28B-9FFB-4FF9-BCF0-DB10C25B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3" descr="A lány a kukába dobja az élelmiszerhulladékot">
            <a:extLst>
              <a:ext uri="{FF2B5EF4-FFF2-40B4-BE49-F238E27FC236}">
                <a16:creationId xmlns:a16="http://schemas.microsoft.com/office/drawing/2014/main" id="{C79BB103-2AD9-4B30-852D-567B00142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5" y="25541"/>
            <a:ext cx="15128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1" descr="Szemetes">
            <a:extLst>
              <a:ext uri="{FF2B5EF4-FFF2-40B4-BE49-F238E27FC236}">
                <a16:creationId xmlns:a16="http://schemas.microsoft.com/office/drawing/2014/main" id="{7B343397-CAD5-47A9-A766-FB8E60D6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5138"/>
            <a:ext cx="19224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CD62D0-39C5-4858-AC31-F0534E7A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8" highlightClick="1"/>
            <a:extLst>
              <a:ext uri="{FF2B5EF4-FFF2-40B4-BE49-F238E27FC236}">
                <a16:creationId xmlns:a16="http://schemas.microsoft.com/office/drawing/2014/main" id="{B6A16CAE-6ACC-4E93-A773-D0AD9260A879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8B0F04-3958-4D40-8918-E6BF1DCC4AD8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9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0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1307B1-6DDB-4E01-A9A0-6A36BAA61EA2}"/>
              </a:ext>
            </a:extLst>
          </p:cNvPr>
          <p:cNvSpPr txBox="1"/>
          <p:nvPr/>
        </p:nvSpPr>
        <p:spPr>
          <a:xfrm>
            <a:off x="3076575" y="246063"/>
            <a:ext cx="90979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Étkezés és Tálalás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1D9BEB30-BBD2-4667-89F6-3FBB969D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724" y="1312085"/>
            <a:ext cx="8828087" cy="47089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hu-HU" altLang="fr-FR" sz="18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Étkezés előtt alaposan mossunk kezet</a:t>
            </a:r>
            <a:endParaRPr lang="hu-HU" sz="1800" dirty="0">
              <a:solidFill>
                <a:srgbClr val="00707C"/>
              </a:solidFill>
            </a:endParaRPr>
          </a:p>
          <a:p>
            <a:pPr marL="228600" lvl="1" indent="0" eaLnBrk="1" hangingPunct="1">
              <a:buClr>
                <a:schemeClr val="accent1"/>
              </a:buClr>
              <a:defRPr/>
            </a:pPr>
            <a:r>
              <a:rPr lang="hu-HU" altLang="hu-HU" sz="1600" dirty="0">
                <a:solidFill>
                  <a:srgbClr val="00707C"/>
                </a:solidFill>
              </a:rPr>
              <a:t>A nyers élelmiszer-alapanyagok felületén kórokozók lehetnek, amelyek az ételkészítés során átkerülhetnek a kezekre. </a:t>
            </a:r>
          </a:p>
          <a:p>
            <a:pPr marL="228600" lvl="1" indent="0" eaLnBrk="1" hangingPunct="1">
              <a:buClr>
                <a:schemeClr val="accent1"/>
              </a:buClr>
              <a:defRPr/>
            </a:pPr>
            <a:r>
              <a:rPr lang="hu-HU" altLang="hu-HU" sz="1600" dirty="0">
                <a:solidFill>
                  <a:srgbClr val="00707C"/>
                </a:solidFill>
              </a:rPr>
              <a:t>A főzés közben végzett egyéb tevékenységek (pl. a szemetes megérintése, ajtó kilincs, fogantyúk, háziállat megérintése 	stb.) is beszennyezhetik a kezünket.</a:t>
            </a:r>
          </a:p>
          <a:p>
            <a:pPr marL="228600" lvl="1" indent="0" eaLnBrk="1" hangingPunct="1">
              <a:buClr>
                <a:schemeClr val="accent1"/>
              </a:buClr>
              <a:defRPr/>
            </a:pPr>
            <a:r>
              <a:rPr lang="hu-HU" altLang="hu-HU" sz="1600" dirty="0">
                <a:solidFill>
                  <a:srgbClr val="00707C"/>
                </a:solidFill>
              </a:rPr>
              <a:t>A kezeinkre került kórokozó baktériumok átkerülhetnek a készételekre is, vagy tálalás, étkezés közben akár közvetlenül a </a:t>
            </a:r>
            <a:r>
              <a:rPr lang="hu-HU" altLang="hu-HU" sz="1600" dirty="0" err="1">
                <a:solidFill>
                  <a:srgbClr val="00707C"/>
                </a:solidFill>
              </a:rPr>
              <a:t>szánkba</a:t>
            </a:r>
            <a:r>
              <a:rPr lang="hu-HU" altLang="hu-HU" sz="1600" dirty="0">
                <a:solidFill>
                  <a:srgbClr val="00707C"/>
                </a:solidFill>
              </a:rPr>
              <a:t> is</a:t>
            </a:r>
            <a:r>
              <a:rPr lang="hu-HU" sz="1600" dirty="0">
                <a:solidFill>
                  <a:srgbClr val="00707C"/>
                </a:solidFill>
              </a:rPr>
              <a:t>. </a:t>
            </a:r>
          </a:p>
          <a:p>
            <a:pPr marL="457200" lvl="3" indent="0" eaLnBrk="1" hangingPunct="1">
              <a:defRPr/>
            </a:pPr>
            <a:endParaRPr lang="hu-HU" sz="110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hu-HU" sz="11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A nyers- és készételeket egymástól mindig különítsük el</a:t>
            </a:r>
            <a:endParaRPr lang="hu-HU" altLang="fr-FR" sz="1800" dirty="0">
              <a:solidFill>
                <a:srgbClr val="00707C"/>
              </a:solidFill>
            </a:endParaRPr>
          </a:p>
          <a:p>
            <a:pPr marL="228600" lvl="1" indent="0" eaLnBrk="1" hangingPunct="1">
              <a:buClr>
                <a:schemeClr val="accent1"/>
              </a:buClr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nyers élelmiszerek kórokozókat tartalmazhatnak. Ha ezek átkerülnek a főtt ételre, amely már nem esik át további hőkezelésen, könnyen megbetegedést okozhatnak. Az ételek </a:t>
            </a:r>
            <a:r>
              <a:rPr lang="hu-HU" altLang="fr-FR" sz="1600" dirty="0" err="1">
                <a:solidFill>
                  <a:srgbClr val="00707C"/>
                </a:solidFill>
              </a:rPr>
              <a:t>újramelegítése</a:t>
            </a:r>
            <a:r>
              <a:rPr lang="hu-HU" altLang="fr-FR" sz="1600" dirty="0">
                <a:solidFill>
                  <a:srgbClr val="00707C"/>
                </a:solidFill>
              </a:rPr>
              <a:t> általában nem elegendő hőkezelés a kórokozók elpusztításához. Fontos, hogy a nyers élelmiszereket zárt dobozokban tároljuk, ezzel megakadályozhatjuk, hogy pl. a nyers húsból kifolyó húslé beszennyezze a környezetét, vagy a hűtőszekrényt.</a:t>
            </a:r>
            <a:endParaRPr lang="hu-HU" altLang="fr-FR" sz="1600" dirty="0">
              <a:solidFill>
                <a:srgbClr val="00707C"/>
              </a:solidFill>
              <a:hlinkClick r:id="rId2"/>
            </a:endParaRPr>
          </a:p>
          <a:p>
            <a:pPr lvl="1">
              <a:spcBef>
                <a:spcPts val="0"/>
              </a:spcBef>
              <a:defRPr/>
            </a:pPr>
            <a:endParaRPr lang="hu-HU" altLang="fr-FR" sz="1600" dirty="0">
              <a:solidFill>
                <a:srgbClr val="00707C"/>
              </a:solidFill>
              <a:hlinkClick r:id="rId2"/>
            </a:endParaRPr>
          </a:p>
          <a:p>
            <a:pPr lvl="1">
              <a:spcBef>
                <a:spcPts val="0"/>
              </a:spcBef>
              <a:defRPr/>
            </a:pPr>
            <a:r>
              <a:rPr lang="hu-HU" altLang="fr-FR" sz="1600" dirty="0">
                <a:solidFill>
                  <a:srgbClr val="00707C"/>
                </a:solidFill>
                <a:hlinkClick r:id="rId2"/>
              </a:rPr>
              <a:t>Hogyan előzhetők meg az élelmiszer-eredetű megbetegedések?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hu-HU" altLang="fr-FR" sz="1600" dirty="0">
              <a:solidFill>
                <a:srgbClr val="00707C"/>
              </a:solidFill>
            </a:endParaRPr>
          </a:p>
        </p:txBody>
      </p:sp>
      <p:grpSp>
        <p:nvGrpSpPr>
          <p:cNvPr id="29700" name="Groupe 17" descr="Navigation bar">
            <a:extLst>
              <a:ext uri="{FF2B5EF4-FFF2-40B4-BE49-F238E27FC236}">
                <a16:creationId xmlns:a16="http://schemas.microsoft.com/office/drawing/2014/main" id="{A5F463F5-7687-4922-B7E4-92A8122B6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9713" name="ZoneTexte 18">
              <a:extLst>
                <a:ext uri="{FF2B5EF4-FFF2-40B4-BE49-F238E27FC236}">
                  <a16:creationId xmlns:a16="http://schemas.microsoft.com/office/drawing/2014/main" id="{991D4356-F85B-4747-96E6-68EDAF61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9714" name="ZoneTexte 19">
              <a:extLst>
                <a:ext uri="{FF2B5EF4-FFF2-40B4-BE49-F238E27FC236}">
                  <a16:creationId xmlns:a16="http://schemas.microsoft.com/office/drawing/2014/main" id="{498B46A1-A4D4-4CB4-966A-24E1B0578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3E34D-63C6-462C-8FB9-CDAA1E42EB8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CA6DB65-BF9F-4553-A8AC-2EA0FD0D00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9717" name="ZoneTexte 22">
              <a:extLst>
                <a:ext uri="{FF2B5EF4-FFF2-40B4-BE49-F238E27FC236}">
                  <a16:creationId xmlns:a16="http://schemas.microsoft.com/office/drawing/2014/main" id="{96F33961-4E33-4C9E-AD46-C0B629949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9718" name="Image 25" descr="SafeConsume logo">
              <a:extLst>
                <a:ext uri="{FF2B5EF4-FFF2-40B4-BE49-F238E27FC236}">
                  <a16:creationId xmlns:a16="http://schemas.microsoft.com/office/drawing/2014/main" id="{54456561-E7F8-49EF-B97D-DA9711B17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D167A2-D772-4EF3-BEB8-D03F88121759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48B080-EF1B-40CC-B9D5-CB598A9D87A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3" name="Image 17">
            <a:extLst>
              <a:ext uri="{FF2B5EF4-FFF2-40B4-BE49-F238E27FC236}">
                <a16:creationId xmlns:a16="http://schemas.microsoft.com/office/drawing/2014/main" id="{2E88D025-6957-418E-B72B-BBB3F3E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Espace réservé du contenu 3" descr="A lány almát eszik">
            <a:extLst>
              <a:ext uri="{FF2B5EF4-FFF2-40B4-BE49-F238E27FC236}">
                <a16:creationId xmlns:a16="http://schemas.microsoft.com/office/drawing/2014/main" id="{61BBB572-B008-41B4-8574-D83A22B5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69863"/>
            <a:ext cx="1228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Espace réservé du contenu 3" descr="A fiú a kezében tart egy pizzát">
            <a:extLst>
              <a:ext uri="{FF2B5EF4-FFF2-40B4-BE49-F238E27FC236}">
                <a16:creationId xmlns:a16="http://schemas.microsoft.com/office/drawing/2014/main" id="{2B20DF80-0FCF-4481-B603-813E912E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76200"/>
            <a:ext cx="10906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07DC2635-14B5-40DD-A9B4-B6CEEE6E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Bouton d’action : vid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3BC6503-16B6-4CC0-A1E0-9EC27BD0A6BB}"/>
              </a:ext>
            </a:extLst>
          </p:cNvPr>
          <p:cNvSpPr/>
          <p:nvPr/>
        </p:nvSpPr>
        <p:spPr>
          <a:xfrm>
            <a:off x="7484475" y="3264300"/>
            <a:ext cx="4529035" cy="367107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600" dirty="0">
                <a:solidFill>
                  <a:srgbClr val="FFFFFF"/>
                </a:solidFill>
              </a:rPr>
              <a:t>További információk a keresztszennyez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désr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30" name="Image 10" descr="Ételt csak okosan! logó">
            <a:extLst>
              <a:ext uri="{FF2B5EF4-FFF2-40B4-BE49-F238E27FC236}">
                <a16:creationId xmlns:a16="http://schemas.microsoft.com/office/drawing/2014/main" id="{4414A191-C3F0-4AC3-B8FC-9D8FE87E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11" y="5440930"/>
            <a:ext cx="13128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1" highlightClick="1"/>
            <a:extLst>
              <a:ext uri="{FF2B5EF4-FFF2-40B4-BE49-F238E27FC236}">
                <a16:creationId xmlns:a16="http://schemas.microsoft.com/office/drawing/2014/main" id="{80FD8D49-6363-4F07-8D0C-A70CCEE089CC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BAD58D9-B846-4B17-BD71-26804035FC4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2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2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2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3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4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B0681B-D9B0-4516-B164-4E2151AE73FD}"/>
              </a:ext>
            </a:extLst>
          </p:cNvPr>
          <p:cNvSpPr txBox="1"/>
          <p:nvPr/>
        </p:nvSpPr>
        <p:spPr>
          <a:xfrm>
            <a:off x="2429565" y="63064"/>
            <a:ext cx="8548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maradékok tárolása</a:t>
            </a:r>
          </a:p>
        </p:txBody>
      </p:sp>
      <p:sp>
        <p:nvSpPr>
          <p:cNvPr id="29699" name="ZoneTexte 13">
            <a:extLst>
              <a:ext uri="{FF2B5EF4-FFF2-40B4-BE49-F238E27FC236}">
                <a16:creationId xmlns:a16="http://schemas.microsoft.com/office/drawing/2014/main" id="{28A89A98-330E-415C-BBFF-2C7B5E7D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978" y="750774"/>
            <a:ext cx="8736011" cy="5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 eaLnBrk="1" hangingPunct="1"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Az ételmaradékokat csak egyszer melegítsük újra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Maximum 2 órán keresztül tároljuk szobahőmérsékleten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Fogyasszuk el 3 napon belül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Tároljuk hűtőben (≤ 4°C), feltüntetve az ételkészítés dátumát is a dobozon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altLang="fr-FR" sz="1600" u="sng" dirty="0">
                <a:solidFill>
                  <a:srgbClr val="00707C"/>
                </a:solidFill>
              </a:rPr>
              <a:t>Milyen kockázatok merülhetnek fel?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hu-HU" altLang="fr-FR" sz="1600" u="sng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rgbClr val="00707C"/>
                </a:solidFill>
              </a:rPr>
              <a:t>Egyes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kórokozó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baktériumok</a:t>
            </a:r>
            <a:r>
              <a:rPr lang="hu-HU" sz="1600" dirty="0">
                <a:solidFill>
                  <a:srgbClr val="00707C"/>
                </a:solidFill>
              </a:rPr>
              <a:t>(</a:t>
            </a:r>
            <a:r>
              <a:rPr lang="hu-HU" sz="1600" i="1" dirty="0">
                <a:solidFill>
                  <a:srgbClr val="00707C"/>
                </a:solidFill>
              </a:rPr>
              <a:t>Bacillus </a:t>
            </a:r>
            <a:r>
              <a:rPr lang="hu-HU" sz="1600" i="1" dirty="0" err="1">
                <a:solidFill>
                  <a:srgbClr val="00707C"/>
                </a:solidFill>
              </a:rPr>
              <a:t>cereus</a:t>
            </a:r>
            <a:r>
              <a:rPr lang="hu-HU" sz="1600" i="1" dirty="0">
                <a:solidFill>
                  <a:srgbClr val="00707C"/>
                </a:solidFill>
              </a:rPr>
              <a:t>, </a:t>
            </a:r>
            <a:r>
              <a:rPr lang="hu-HU" sz="1600" i="1" dirty="0" err="1">
                <a:solidFill>
                  <a:srgbClr val="00707C"/>
                </a:solidFill>
              </a:rPr>
              <a:t>Clostridium</a:t>
            </a:r>
            <a:r>
              <a:rPr lang="hu-HU" sz="1600" i="1" dirty="0">
                <a:solidFill>
                  <a:srgbClr val="00707C"/>
                </a:solidFill>
              </a:rPr>
              <a:t> </a:t>
            </a:r>
            <a:r>
              <a:rPr lang="hu-HU" sz="1600" i="1" dirty="0" err="1">
                <a:solidFill>
                  <a:srgbClr val="00707C"/>
                </a:solidFill>
              </a:rPr>
              <a:t>perfringens</a:t>
            </a:r>
            <a:r>
              <a:rPr lang="hu-HU" sz="1600" i="1" dirty="0">
                <a:solidFill>
                  <a:srgbClr val="00707C"/>
                </a:solidFill>
              </a:rPr>
              <a:t>, </a:t>
            </a:r>
            <a:r>
              <a:rPr lang="hu-HU" sz="1600" i="1" dirty="0" err="1">
                <a:solidFill>
                  <a:srgbClr val="00707C"/>
                </a:solidFill>
              </a:rPr>
              <a:t>Clostridium</a:t>
            </a:r>
            <a:r>
              <a:rPr lang="hu-HU" sz="1600" i="1" dirty="0">
                <a:solidFill>
                  <a:srgbClr val="00707C"/>
                </a:solidFill>
              </a:rPr>
              <a:t> </a:t>
            </a:r>
            <a:r>
              <a:rPr lang="hu-HU" sz="1600" i="1" dirty="0" err="1">
                <a:solidFill>
                  <a:srgbClr val="00707C"/>
                </a:solidFill>
              </a:rPr>
              <a:t>botulinum</a:t>
            </a:r>
            <a:r>
              <a:rPr lang="hu-HU" sz="1600" i="1" dirty="0">
                <a:solidFill>
                  <a:srgbClr val="00707C"/>
                </a:solidFill>
              </a:rPr>
              <a:t> </a:t>
            </a:r>
            <a:r>
              <a:rPr lang="hu-HU" sz="1600" dirty="0">
                <a:solidFill>
                  <a:srgbClr val="00707C"/>
                </a:solidFill>
              </a:rPr>
              <a:t>stb.) nagyon ellenálló képleteket, ún.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spórákat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termelnek</a:t>
            </a:r>
            <a:r>
              <a:rPr lang="hu-HU" sz="1600" dirty="0">
                <a:solidFill>
                  <a:srgbClr val="00707C"/>
                </a:solidFill>
              </a:rPr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u-HU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rgbClr val="00707C"/>
                </a:solidFill>
              </a:rPr>
              <a:t>Ezek a spórák megtalálhatók a húsban, tejben, gabonafélékben, zöldségfélékben. Az élelmiszerekben jelenlévő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spórák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főzéssel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nem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pusztíthatók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el</a:t>
            </a:r>
            <a:r>
              <a:rPr lang="hu-HU" sz="1600" dirty="0">
                <a:solidFill>
                  <a:srgbClr val="00707C"/>
                </a:solidFill>
              </a:rPr>
              <a:t>. Akármilyen magas hőmérsékletre is melegítjük az élelmiszert, a benne található spórák túlélnek, majd a belőlük keletkező szaporodásra képes sejtek újra szaporodni fognak.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u-HU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rgbClr val="00707C"/>
                </a:solidFill>
              </a:rPr>
              <a:t>Ezeket elfogyasztva könnyen megfertőződhetünk és hasmenést kaphatunk, illetve az általuk termelt méreganyagok súlyos tünetekhez, akár halálhoz is vezethetnek.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u-HU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rgbClr val="00707C"/>
                </a:solidFill>
              </a:rPr>
              <a:t>Éppen ezért az ételmaradékokat minél gyorsabban le kell hűteni, hűtőben tárolni és 3 napon belül elfogyasztani.</a:t>
            </a:r>
            <a:endParaRPr lang="hu-HU" sz="1600" strike="sngStrike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hu-HU" sz="1400" strike="sngStrike" dirty="0">
              <a:solidFill>
                <a:srgbClr val="00707C"/>
              </a:solidFill>
            </a:endParaRPr>
          </a:p>
          <a:p>
            <a:pPr lvl="3" indent="0" eaLnBrk="1" hangingPunct="1">
              <a:defRPr/>
            </a:pPr>
            <a:endParaRPr lang="hu-HU" altLang="fr-FR" sz="1100" dirty="0">
              <a:solidFill>
                <a:srgbClr val="00707C"/>
              </a:solidFill>
            </a:endParaRPr>
          </a:p>
        </p:txBody>
      </p:sp>
      <p:grpSp>
        <p:nvGrpSpPr>
          <p:cNvPr id="30724" name="Groupe 17" descr="Navigation bar">
            <a:extLst>
              <a:ext uri="{FF2B5EF4-FFF2-40B4-BE49-F238E27FC236}">
                <a16:creationId xmlns:a16="http://schemas.microsoft.com/office/drawing/2014/main" id="{F201DFD0-A37E-4DAE-AA7E-B5B1900787F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0730" name="ZoneTexte 18">
              <a:extLst>
                <a:ext uri="{FF2B5EF4-FFF2-40B4-BE49-F238E27FC236}">
                  <a16:creationId xmlns:a16="http://schemas.microsoft.com/office/drawing/2014/main" id="{50CEFF6E-9486-4F5D-8243-FA30BBFD4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30731" name="ZoneTexte 19">
              <a:extLst>
                <a:ext uri="{FF2B5EF4-FFF2-40B4-BE49-F238E27FC236}">
                  <a16:creationId xmlns:a16="http://schemas.microsoft.com/office/drawing/2014/main" id="{EC9D23FF-B09E-4AF9-8819-4E813DE05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D8CD27-27C7-449E-875C-BAB7FBB0277D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 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DDD21D3A-36C7-4070-9F4F-F8BDEEED52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30734" name="ZoneTexte 22">
              <a:extLst>
                <a:ext uri="{FF2B5EF4-FFF2-40B4-BE49-F238E27FC236}">
                  <a16:creationId xmlns:a16="http://schemas.microsoft.com/office/drawing/2014/main" id="{73E4F8FF-C9D2-460A-8758-315D90592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30735" name="Image 25" descr="SafeConsume logo">
              <a:extLst>
                <a:ext uri="{FF2B5EF4-FFF2-40B4-BE49-F238E27FC236}">
                  <a16:creationId xmlns:a16="http://schemas.microsoft.com/office/drawing/2014/main" id="{DF470E36-6191-4A4C-89E8-5B2E24014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B4794-B296-4C7D-9A78-3C31ED3CF50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F873B58-88BF-4975-95F1-8C631399F6D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7" name="Image 17">
            <a:extLst>
              <a:ext uri="{FF2B5EF4-FFF2-40B4-BE49-F238E27FC236}">
                <a16:creationId xmlns:a16="http://schemas.microsoft.com/office/drawing/2014/main" id="{A2FFCA06-A203-4AD4-9862-C9262456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3" descr="Az ételmaradékok tárolására szolgáló edények">
            <a:extLst>
              <a:ext uri="{FF2B5EF4-FFF2-40B4-BE49-F238E27FC236}">
                <a16:creationId xmlns:a16="http://schemas.microsoft.com/office/drawing/2014/main" id="{BECFB77B-51FB-4F45-A8E3-D38D22B3E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28" y="76201"/>
            <a:ext cx="2000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2F0EE72E-93B5-4A01-B8FA-17815896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7" highlightClick="1"/>
            <a:extLst>
              <a:ext uri="{FF2B5EF4-FFF2-40B4-BE49-F238E27FC236}">
                <a16:creationId xmlns:a16="http://schemas.microsoft.com/office/drawing/2014/main" id="{C093186E-348D-4352-82E3-7B1ED369C7A3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133F8-4E55-47FE-A477-40BDFB2F6E0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8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8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8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9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0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>
            <a:extLst>
              <a:ext uri="{FF2B5EF4-FFF2-40B4-BE49-F238E27FC236}">
                <a16:creationId xmlns:a16="http://schemas.microsoft.com/office/drawing/2014/main" id="{C39E8FCF-22AA-47CF-8EF6-14586480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6038"/>
            <a:ext cx="9115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fontos a h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pt-B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pt-B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lánc fenntartása?</a:t>
            </a:r>
          </a:p>
        </p:txBody>
      </p:sp>
      <p:sp>
        <p:nvSpPr>
          <p:cNvPr id="31747" name="ZoneTexte 13">
            <a:extLst>
              <a:ext uri="{FF2B5EF4-FFF2-40B4-BE49-F238E27FC236}">
                <a16:creationId xmlns:a16="http://schemas.microsoft.com/office/drawing/2014/main" id="{C67DDE0E-7D56-41CD-920D-6E5FDCE4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398588"/>
            <a:ext cx="9031288" cy="47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hu-HU" altLang="da-DK" sz="1350" dirty="0">
                <a:solidFill>
                  <a:srgbClr val="00707C"/>
                </a:solidFill>
              </a:rPr>
              <a:t>Miért fontos a hűtőlánc fenntartása?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hu-HU" altLang="fr-FR" sz="1350" dirty="0">
                <a:solidFill>
                  <a:srgbClr val="00707C"/>
                </a:solidFill>
              </a:rPr>
              <a:t>A mikrobák a számukra </a:t>
            </a: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optimális hőmérsékleten gyorsan szaporodnak.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A hűtés és fagyasztás nem pusztítja el a mikrobákat</a:t>
            </a:r>
            <a:r>
              <a:rPr lang="hu-HU" altLang="fr-FR" sz="1350" dirty="0">
                <a:solidFill>
                  <a:srgbClr val="00707C"/>
                </a:solidFill>
              </a:rPr>
              <a:t>, de lassítja vagy megállítja a szaporodásukat.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A hűtőlánc megszakítása a baktériumok gyors növekedését eredményezi</a:t>
            </a:r>
            <a:r>
              <a:rPr lang="hu-HU" altLang="fr-FR" sz="1350" dirty="0">
                <a:solidFill>
                  <a:srgbClr val="00707C"/>
                </a:solidFill>
              </a:rPr>
              <a:t>, ezáltal növeli az élelmiszermérgezés/-fertőzés kockázatát.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da-DK" sz="1350" dirty="0">
                <a:solidFill>
                  <a:srgbClr val="00707C"/>
                </a:solidFill>
              </a:rPr>
              <a:t>Hogyan tartható fenn a hűtőlánc?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rgbClr val="00707C"/>
                </a:solidFill>
              </a:rPr>
              <a:t>A </a:t>
            </a: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hűtőtáska használata </a:t>
            </a:r>
            <a:r>
              <a:rPr lang="hu-HU" altLang="fr-FR" sz="1350" dirty="0">
                <a:solidFill>
                  <a:srgbClr val="00707C"/>
                </a:solidFill>
              </a:rPr>
              <a:t>lassítja a baktériumok szaporodását, ezért érdemes hazaszállítás során is használni.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rgbClr val="00707C"/>
                </a:solidFill>
              </a:rPr>
              <a:t>Hazaérkezés után </a:t>
            </a: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először a hűtést igénylő és fagyasztott élelmiszereket pakoljuk ki.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Ne fagyasszuk vissza a felolvadt élelmiszereket! </a:t>
            </a:r>
            <a:r>
              <a:rPr lang="hu-HU" altLang="fr-FR" sz="1350" dirty="0">
                <a:solidFill>
                  <a:srgbClr val="00707C"/>
                </a:solidFill>
              </a:rPr>
              <a:t>A kórokozó baktériumok elszaporodhatnak a felengedett élelmiszerben és az újbóli lefagyasztással nem pusztíthatók el.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Ne tegyünk túl forró ételt a hűtőszekrénybe</a:t>
            </a:r>
            <a:r>
              <a:rPr lang="hu-HU" altLang="fr-FR" sz="1350" dirty="0">
                <a:solidFill>
                  <a:srgbClr val="00707C"/>
                </a:solidFill>
              </a:rPr>
              <a:t>, mivel ez a hűtő hőmérsékletének emelkedését okozza.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rgbClr val="00707C"/>
                </a:solidFill>
              </a:rPr>
              <a:t>Az ételmaradékokat </a:t>
            </a: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minél hamarabb hűtsük le </a:t>
            </a:r>
            <a:r>
              <a:rPr lang="hu-HU" altLang="fr-FR" sz="1350" dirty="0">
                <a:solidFill>
                  <a:srgbClr val="00707C"/>
                </a:solidFill>
              </a:rPr>
              <a:t>(2 órán belül) és a fogyasztásig tartsuk hűtőben.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hu-HU" altLang="fr-FR" sz="1350" dirty="0">
                <a:solidFill>
                  <a:srgbClr val="00707C"/>
                </a:solidFill>
              </a:rPr>
              <a:t>A fagyasztott élelmiszerek </a:t>
            </a:r>
            <a:r>
              <a:rPr lang="hu-HU" altLang="fr-FR" sz="1350" dirty="0">
                <a:solidFill>
                  <a:schemeClr val="accent3">
                    <a:lumMod val="75000"/>
                  </a:schemeClr>
                </a:solidFill>
              </a:rPr>
              <a:t>felengedtetését a hűtőszekrényben </a:t>
            </a:r>
            <a:r>
              <a:rPr lang="hu-HU" altLang="fr-FR" sz="1350" dirty="0">
                <a:solidFill>
                  <a:srgbClr val="00707C"/>
                </a:solidFill>
              </a:rPr>
              <a:t>kell végezni, így elkerülhető a felengedtetés közbeni mikrobaszaporodás.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B60A1-1B1E-4878-9D9F-584F8C679BB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AF02A1-56F4-4135-94CA-8A327A6A3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50" name="Image 17">
            <a:extLst>
              <a:ext uri="{FF2B5EF4-FFF2-40B4-BE49-F238E27FC236}">
                <a16:creationId xmlns:a16="http://schemas.microsoft.com/office/drawing/2014/main" id="{AE79C22C-7284-49EC-B004-250FFA44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 5" descr="Hőmérő">
            <a:extLst>
              <a:ext uri="{FF2B5EF4-FFF2-40B4-BE49-F238E27FC236}">
                <a16:creationId xmlns:a16="http://schemas.microsoft.com/office/drawing/2014/main" id="{B8545DEB-D779-4A0F-8CC6-14A8CA6C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302" y="259065"/>
            <a:ext cx="5921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e 27" descr="Navigation bar">
            <a:extLst>
              <a:ext uri="{FF2B5EF4-FFF2-40B4-BE49-F238E27FC236}">
                <a16:creationId xmlns:a16="http://schemas.microsoft.com/office/drawing/2014/main" id="{D8646F22-52DB-43AA-9798-3AE422607A9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4"/>
            <a:chExt cx="12276138" cy="887413"/>
          </a:xfrm>
        </p:grpSpPr>
        <p:grpSp>
          <p:nvGrpSpPr>
            <p:cNvPr id="31756" name="Groupe 17">
              <a:extLst>
                <a:ext uri="{FF2B5EF4-FFF2-40B4-BE49-F238E27FC236}">
                  <a16:creationId xmlns:a16="http://schemas.microsoft.com/office/drawing/2014/main" id="{E62DF20E-7E69-4E73-BCA2-94064DC57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4"/>
              <a:ext cx="12276138" cy="887413"/>
              <a:chOff x="-41565" y="6016087"/>
              <a:chExt cx="12276859" cy="888671"/>
            </a:xfrm>
          </p:grpSpPr>
          <p:sp>
            <p:nvSpPr>
              <p:cNvPr id="31759" name="ZoneTexte 18">
                <a:extLst>
                  <a:ext uri="{FF2B5EF4-FFF2-40B4-BE49-F238E27FC236}">
                    <a16:creationId xmlns:a16="http://schemas.microsoft.com/office/drawing/2014/main" id="{BEDE3737-E972-4918-AC8B-878594060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1760" name="ZoneTexte 19">
                <a:extLst>
                  <a:ext uri="{FF2B5EF4-FFF2-40B4-BE49-F238E27FC236}">
                    <a16:creationId xmlns:a16="http://schemas.microsoft.com/office/drawing/2014/main" id="{E592EF62-5FB3-46E0-B35E-30AE78E7A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6503F28-3FC3-4CFD-81E2-CC10A4E226FA}"/>
                  </a:ext>
                </a:extLst>
              </p:cNvPr>
              <p:cNvSpPr/>
              <p:nvPr/>
            </p:nvSpPr>
            <p:spPr>
              <a:xfrm>
                <a:off x="-41565" y="6016087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Bouton d’action : vide 34" descr="Close button 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B97D620-48C7-4176-A9E5-EEC2804DD6C7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1763" name="ZoneTexte 22">
                <a:extLst>
                  <a:ext uri="{FF2B5EF4-FFF2-40B4-BE49-F238E27FC236}">
                    <a16:creationId xmlns:a16="http://schemas.microsoft.com/office/drawing/2014/main" id="{93EC79AB-EC1D-48F0-87ED-009699AEA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1764" name="Image 25" descr="SafeConsume logo">
                <a:extLst>
                  <a:ext uri="{FF2B5EF4-FFF2-40B4-BE49-F238E27FC236}">
                    <a16:creationId xmlns:a16="http://schemas.microsoft.com/office/drawing/2014/main" id="{8BD7D179-9265-4114-8A89-6FBC4ED5B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outon d’action : vide 29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51F0076-9417-41D0-A606-3395863003E8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1758" name="ZoneTexte 22">
              <a:extLst>
                <a:ext uri="{FF2B5EF4-FFF2-40B4-BE49-F238E27FC236}">
                  <a16:creationId xmlns:a16="http://schemas.microsoft.com/office/drawing/2014/main" id="{9EEF8A89-B5BC-48E2-8E26-E6B869534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Következő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31754" name="Rectangle 1">
            <a:extLst>
              <a:ext uri="{FF2B5EF4-FFF2-40B4-BE49-F238E27FC236}">
                <a16:creationId xmlns:a16="http://schemas.microsoft.com/office/drawing/2014/main" id="{3D55F914-C794-4C94-8B21-6F2FD20A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648" y="2927652"/>
            <a:ext cx="2866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 err="1">
                <a:solidFill>
                  <a:srgbClr val="000000"/>
                </a:solidFill>
                <a:hlinkClick r:id="rId6"/>
              </a:rPr>
              <a:t>Hogyan</a:t>
            </a:r>
            <a:r>
              <a:rPr lang="en-US" altLang="fr-FR" sz="1400" dirty="0">
                <a:solidFill>
                  <a:srgbClr val="000000"/>
                </a:solidFill>
                <a:hlinkClick r:id="rId6"/>
              </a:rPr>
              <a:t> </a:t>
            </a:r>
            <a:r>
              <a:rPr lang="en-US" altLang="fr-FR" sz="1400" dirty="0" err="1">
                <a:solidFill>
                  <a:srgbClr val="000000"/>
                </a:solidFill>
                <a:hlinkClick r:id="rId6"/>
              </a:rPr>
              <a:t>tárold</a:t>
            </a:r>
            <a:r>
              <a:rPr lang="en-US" altLang="fr-FR" sz="1400" dirty="0">
                <a:solidFill>
                  <a:srgbClr val="000000"/>
                </a:solidFill>
                <a:hlinkClick r:id="rId6"/>
              </a:rPr>
              <a:t> </a:t>
            </a:r>
            <a:r>
              <a:rPr lang="en-US" altLang="fr-FR" sz="1400" dirty="0" err="1">
                <a:solidFill>
                  <a:srgbClr val="000000"/>
                </a:solidFill>
                <a:hlinkClick r:id="rId6"/>
              </a:rPr>
              <a:t>az</a:t>
            </a:r>
            <a:r>
              <a:rPr lang="en-US" altLang="fr-FR" sz="1400" dirty="0">
                <a:solidFill>
                  <a:srgbClr val="000000"/>
                </a:solidFill>
                <a:hlinkClick r:id="rId6"/>
              </a:rPr>
              <a:t> </a:t>
            </a:r>
            <a:r>
              <a:rPr lang="en-US" altLang="fr-FR" sz="1400" dirty="0" err="1">
                <a:solidFill>
                  <a:srgbClr val="000000"/>
                </a:solidFill>
                <a:hlinkClick r:id="rId6"/>
              </a:rPr>
              <a:t>ételmaradékot</a:t>
            </a:r>
            <a:r>
              <a:rPr lang="en-US" altLang="fr-FR" sz="1400" dirty="0">
                <a:solidFill>
                  <a:srgbClr val="000000"/>
                </a:solidFill>
                <a:hlinkClick r:id="rId6"/>
              </a:rPr>
              <a:t>? </a:t>
            </a:r>
            <a:endParaRPr lang="fr-FR" altLang="fr-FR" sz="1400" dirty="0"/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307681B5-5986-4BA4-B134-1DF66EE6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 descr="Maradék nélkül logó">
            <a:extLst>
              <a:ext uri="{FF2B5EF4-FFF2-40B4-BE49-F238E27FC236}">
                <a16:creationId xmlns:a16="http://schemas.microsoft.com/office/drawing/2014/main" id="{D455282A-9AD0-4AA3-BEC9-283B8266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85" y="2869599"/>
            <a:ext cx="18018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highlightClick="1"/>
            <a:extLst>
              <a:ext uri="{FF2B5EF4-FFF2-40B4-BE49-F238E27FC236}">
                <a16:creationId xmlns:a16="http://schemas.microsoft.com/office/drawing/2014/main" id="{0162700E-52BF-4779-B1A0-1DB841E39256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201BA9-6525-45F2-AF76-84B8106AAEDC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e 2">
            <a:extLst>
              <a:ext uri="{FF2B5EF4-FFF2-40B4-BE49-F238E27FC236}">
                <a16:creationId xmlns:a16="http://schemas.microsoft.com/office/drawing/2014/main" id="{1E98E29C-CDA2-4414-B7CD-4158FF6BA316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A3D779-2070-4E1E-8E42-8E6FE42A01F6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5B9EA3CB-9BDF-44F0-ADB8-F610957A1C2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9" name="Image 17">
              <a:extLst>
                <a:ext uri="{FF2B5EF4-FFF2-40B4-BE49-F238E27FC236}">
                  <a16:creationId xmlns:a16="http://schemas.microsoft.com/office/drawing/2014/main" id="{46B09989-AA34-49AC-A890-9CDDB80E7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1" name="Groupe 5" descr="Navigation bar">
            <a:extLst>
              <a:ext uri="{FF2B5EF4-FFF2-40B4-BE49-F238E27FC236}">
                <a16:creationId xmlns:a16="http://schemas.microsoft.com/office/drawing/2014/main" id="{BAC070AD-D349-4708-91C2-8B996E08EA47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2776" name="Groupe 36">
              <a:extLst>
                <a:ext uri="{FF2B5EF4-FFF2-40B4-BE49-F238E27FC236}">
                  <a16:creationId xmlns:a16="http://schemas.microsoft.com/office/drawing/2014/main" id="{7C645C0F-CAB1-46CB-80A6-836E18BF5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275" y="6016625"/>
              <a:chExt cx="12276138" cy="887413"/>
            </a:xfrm>
          </p:grpSpPr>
          <p:grpSp>
            <p:nvGrpSpPr>
              <p:cNvPr id="32778" name="Groupe 17">
                <a:extLst>
                  <a:ext uri="{FF2B5EF4-FFF2-40B4-BE49-F238E27FC236}">
                    <a16:creationId xmlns:a16="http://schemas.microsoft.com/office/drawing/2014/main" id="{B43CA263-F4E2-42A5-AF51-AF2450B43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1275" y="6016625"/>
                <a:ext cx="12276138" cy="887413"/>
                <a:chOff x="-41565" y="6016088"/>
                <a:chExt cx="12276859" cy="888671"/>
              </a:xfrm>
            </p:grpSpPr>
            <p:sp>
              <p:nvSpPr>
                <p:cNvPr id="32781" name="ZoneTexte 18">
                  <a:extLst>
                    <a:ext uri="{FF2B5EF4-FFF2-40B4-BE49-F238E27FC236}">
                      <a16:creationId xmlns:a16="http://schemas.microsoft.com/office/drawing/2014/main" id="{305E6C9D-DE1C-4D04-92AC-091F9D0A4F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9957" y="6170631"/>
                  <a:ext cx="9819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Close</a:t>
                  </a:r>
                </a:p>
              </p:txBody>
            </p:sp>
            <p:sp>
              <p:nvSpPr>
                <p:cNvPr id="32782" name="ZoneTexte 19">
                  <a:extLst>
                    <a:ext uri="{FF2B5EF4-FFF2-40B4-BE49-F238E27FC236}">
                      <a16:creationId xmlns:a16="http://schemas.microsoft.com/office/drawing/2014/main" id="{F9B665A1-A86C-4FA3-A4DB-35464999EB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76482" y="6160811"/>
                  <a:ext cx="18324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                             Next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80442AE-26C6-4F56-8A16-F9A3A96E2DCC}"/>
                    </a:ext>
                  </a:extLst>
                </p:cNvPr>
                <p:cNvSpPr/>
                <p:nvPr/>
              </p:nvSpPr>
              <p:spPr>
                <a:xfrm>
                  <a:off x="-41565" y="6016088"/>
                  <a:ext cx="12276859" cy="88867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Bouton d’action : vide 43" descr="Close button">
                  <a:hlinkClick r:id="rId3" action="ppaction://hlinksldjump" highlightClick="1"/>
                  <a:extLst>
                    <a:ext uri="{FF2B5EF4-FFF2-40B4-BE49-F238E27FC236}">
                      <a16:creationId xmlns:a16="http://schemas.microsoft.com/office/drawing/2014/main" id="{21B661D5-22C0-47AC-B489-1A948470BF44}"/>
                    </a:ext>
                  </a:extLst>
                </p:cNvPr>
                <p:cNvSpPr/>
                <p:nvPr/>
              </p:nvSpPr>
              <p:spPr>
                <a:xfrm>
                  <a:off x="5508661" y="6154397"/>
                  <a:ext cx="306406" cy="270258"/>
                </a:xfrm>
                <a:prstGeom prst="actionButtonBlank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prstClr val="black"/>
                      </a:solidFill>
                    </a:rPr>
                    <a:t>X</a:t>
                  </a:r>
                </a:p>
              </p:txBody>
            </p:sp>
            <p:sp>
              <p:nvSpPr>
                <p:cNvPr id="32785" name="ZoneTexte 22">
                  <a:extLst>
                    <a:ext uri="{FF2B5EF4-FFF2-40B4-BE49-F238E27FC236}">
                      <a16:creationId xmlns:a16="http://schemas.microsoft.com/office/drawing/2014/main" id="{DB0900AC-F2C1-453A-BC7E-FFBDF85304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2149" y="6149924"/>
                  <a:ext cx="1711711" cy="277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fr-FR" dirty="0">
                      <a:solidFill>
                        <a:srgbClr val="FFFFFF"/>
                      </a:solidFill>
                    </a:rPr>
                    <a:t>Vissza a főoldalra</a:t>
                  </a:r>
                  <a:endParaRPr lang="fr-FR" altLang="fr-FR" dirty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32786" name="Image 25" descr="SafeConsume logo">
                  <a:extLst>
                    <a:ext uri="{FF2B5EF4-FFF2-40B4-BE49-F238E27FC236}">
                      <a16:creationId xmlns:a16="http://schemas.microsoft.com/office/drawing/2014/main" id="{A9998CAC-8191-4234-BA15-EC302346AF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16" y="6063782"/>
                  <a:ext cx="1890517" cy="41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Bouton d’action : vide 38" descr="Next button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1C6BA2C-64B2-4A9B-969F-B1F329583914}"/>
                  </a:ext>
                </a:extLst>
              </p:cNvPr>
              <p:cNvSpPr/>
              <p:nvPr/>
            </p:nvSpPr>
            <p:spPr bwMode="auto">
              <a:xfrm>
                <a:off x="11555413" y="6134100"/>
                <a:ext cx="306387" cy="26828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&gt;</a:t>
                </a:r>
              </a:p>
            </p:txBody>
          </p:sp>
          <p:sp>
            <p:nvSpPr>
              <p:cNvPr id="32780" name="ZoneTexte 22">
                <a:extLst>
                  <a:ext uri="{FF2B5EF4-FFF2-40B4-BE49-F238E27FC236}">
                    <a16:creationId xmlns:a16="http://schemas.microsoft.com/office/drawing/2014/main" id="{4F85F965-20D4-49A2-8D29-B5114F67F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6008" y="6145535"/>
                <a:ext cx="18904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Előző</a:t>
                </a:r>
                <a:r>
                  <a:rPr lang="fr-FR" altLang="fr-FR" dirty="0">
                    <a:solidFill>
                      <a:srgbClr val="FFFFFF"/>
                    </a:solidFill>
                  </a:rPr>
                  <a:t>           </a:t>
                </a:r>
                <a:r>
                  <a:rPr lang="hu-HU" altLang="fr-FR" dirty="0">
                    <a:solidFill>
                      <a:srgbClr val="FFFFFF"/>
                    </a:solidFill>
                  </a:rPr>
                  <a:t>Következő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" name="Bouton d’action : vide 46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F28E988-8D54-4B1B-ABCF-4944B87E8560}"/>
                </a:ext>
              </a:extLst>
            </p:cNvPr>
            <p:cNvSpPr/>
            <p:nvPr/>
          </p:nvSpPr>
          <p:spPr bwMode="auto">
            <a:xfrm>
              <a:off x="9529763" y="6142038"/>
              <a:ext cx="306387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2772" name="Image 1" descr="Graph showing growth rate of Salmonella in chicken and eggs at 8°C, 15°C and 25°C&#10;&#10;&#10;">
            <a:extLst>
              <a:ext uri="{FF2B5EF4-FFF2-40B4-BE49-F238E27FC236}">
                <a16:creationId xmlns:a16="http://schemas.microsoft.com/office/drawing/2014/main" id="{F0B665E2-9ADD-4095-AEBE-B5AAE1DE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38138"/>
            <a:ext cx="86661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1">
            <a:extLst>
              <a:ext uri="{FF2B5EF4-FFF2-40B4-BE49-F238E27FC236}">
                <a16:creationId xmlns:a16="http://schemas.microsoft.com/office/drawing/2014/main" id="{A76DA212-4441-4C5D-AFFA-3AD40D1A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71475"/>
            <a:ext cx="28495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2">
            <a:extLst>
              <a:ext uri="{FF2B5EF4-FFF2-40B4-BE49-F238E27FC236}">
                <a16:creationId xmlns:a16="http://schemas.microsoft.com/office/drawing/2014/main" id="{F61C50F6-65B8-4955-A1A0-2BAB24C8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84438"/>
            <a:ext cx="853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F98741D2-6799-4785-86C3-5DACED33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" descr="A nyers csirkehúsban előfordulhat Salmonella enterica baktérium. ">
            <a:extLst>
              <a:ext uri="{FF2B5EF4-FFF2-40B4-BE49-F238E27FC236}">
                <a16:creationId xmlns:a16="http://schemas.microsoft.com/office/drawing/2014/main" id="{68501E26-89C0-477F-A1C7-C6E5002A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63525"/>
            <a:ext cx="89471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0" highlightClick="1"/>
            <a:extLst>
              <a:ext uri="{FF2B5EF4-FFF2-40B4-BE49-F238E27FC236}">
                <a16:creationId xmlns:a16="http://schemas.microsoft.com/office/drawing/2014/main" id="{75E5CF6F-58FB-4D3C-A80B-5B69DC68C397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C725E8C-C139-4D55-96E1-7C79A61FE7D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1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1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1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3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e 6">
            <a:extLst>
              <a:ext uri="{FF2B5EF4-FFF2-40B4-BE49-F238E27FC236}">
                <a16:creationId xmlns:a16="http://schemas.microsoft.com/office/drawing/2014/main" id="{280873C9-1CC4-4E80-A6EA-20B12FDB79B1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38CF14-E986-4E0D-9730-DECF5BFCFBF7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0022277-F866-4F44-A805-A1905735B0F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9" name="Image 17">
              <a:extLst>
                <a:ext uri="{FF2B5EF4-FFF2-40B4-BE49-F238E27FC236}">
                  <a16:creationId xmlns:a16="http://schemas.microsoft.com/office/drawing/2014/main" id="{C0A69C4B-1ADC-4DCD-915C-EA888B212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5" name="Groupe 52" descr="Navigation bar">
            <a:extLst>
              <a:ext uri="{FF2B5EF4-FFF2-40B4-BE49-F238E27FC236}">
                <a16:creationId xmlns:a16="http://schemas.microsoft.com/office/drawing/2014/main" id="{9226A711-E38F-4909-9991-0E99A7B9330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3798" name="Groupe 17">
              <a:extLst>
                <a:ext uri="{FF2B5EF4-FFF2-40B4-BE49-F238E27FC236}">
                  <a16:creationId xmlns:a16="http://schemas.microsoft.com/office/drawing/2014/main" id="{66C1DE24-D468-42F2-BEF7-89EB4E5F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3801" name="ZoneTexte 18">
                <a:extLst>
                  <a:ext uri="{FF2B5EF4-FFF2-40B4-BE49-F238E27FC236}">
                    <a16:creationId xmlns:a16="http://schemas.microsoft.com/office/drawing/2014/main" id="{E88F98DE-F986-4E3B-BC97-63548784B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3802" name="ZoneTexte 19">
                <a:extLst>
                  <a:ext uri="{FF2B5EF4-FFF2-40B4-BE49-F238E27FC236}">
                    <a16:creationId xmlns:a16="http://schemas.microsoft.com/office/drawing/2014/main" id="{07FA1F68-4CBE-4CC1-A4B7-D9DC4369E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2DA091C-C6D8-428E-B6CC-748D7167F180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outon d’action : vide 60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058C90A9-AD99-4546-8D1C-F411752854D1}"/>
                  </a:ext>
                </a:extLst>
              </p:cNvPr>
              <p:cNvSpPr/>
              <p:nvPr/>
            </p:nvSpPr>
            <p:spPr>
              <a:xfrm>
                <a:off x="5508661" y="6154397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3805" name="ZoneTexte 22">
                <a:extLst>
                  <a:ext uri="{FF2B5EF4-FFF2-40B4-BE49-F238E27FC236}">
                    <a16:creationId xmlns:a16="http://schemas.microsoft.com/office/drawing/2014/main" id="{76F81F88-C549-415F-9EE1-D0886D810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3806" name="Image 25" descr="SafeConsume logo">
                <a:extLst>
                  <a:ext uri="{FF2B5EF4-FFF2-40B4-BE49-F238E27FC236}">
                    <a16:creationId xmlns:a16="http://schemas.microsoft.com/office/drawing/2014/main" id="{846E80E3-7C01-45E6-AE33-3CEF61095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Bouton d’action : vide 55" descr="Back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C2D9268-6E85-4640-BDB1-B05F60FA73CA}"/>
                </a:ext>
              </a:extLst>
            </p:cNvPr>
            <p:cNvSpPr/>
            <p:nvPr/>
          </p:nvSpPr>
          <p:spPr bwMode="auto">
            <a:xfrm>
              <a:off x="11555413" y="6134100"/>
              <a:ext cx="306387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3800" name="ZoneTexte 22">
              <a:extLst>
                <a:ext uri="{FF2B5EF4-FFF2-40B4-BE49-F238E27FC236}">
                  <a16:creationId xmlns:a16="http://schemas.microsoft.com/office/drawing/2014/main" id="{5EB249E3-FEBC-4AFA-B104-DA6CB1BD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Előző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796" name="Image 1" descr="Graph showing growth rate of Listeria monocytogenes in salmon at 3°C, 5°C, 8°C, 15°C and 25°C">
            <a:extLst>
              <a:ext uri="{FF2B5EF4-FFF2-40B4-BE49-F238E27FC236}">
                <a16:creationId xmlns:a16="http://schemas.microsoft.com/office/drawing/2014/main" id="{528821FE-A6EF-48A7-A6DD-C6EFCCE7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96875"/>
            <a:ext cx="89106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EDAA74E-4A15-4FD2-A0D3-4DC95FAB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4">
            <a:extLst>
              <a:ext uri="{FF2B5EF4-FFF2-40B4-BE49-F238E27FC236}">
                <a16:creationId xmlns:a16="http://schemas.microsoft.com/office/drawing/2014/main" id="{01F82316-72B2-4AE7-A8DE-A66C78C7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20688"/>
            <a:ext cx="88233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8" highlightClick="1"/>
            <a:extLst>
              <a:ext uri="{FF2B5EF4-FFF2-40B4-BE49-F238E27FC236}">
                <a16:creationId xmlns:a16="http://schemas.microsoft.com/office/drawing/2014/main" id="{9F6A4E28-A387-478A-9BE6-03DEEE403490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C68E263-ADAB-4EF2-B414-BABC27B0DAF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9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0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>
            <a:extLst>
              <a:ext uri="{FF2B5EF4-FFF2-40B4-BE49-F238E27FC236}">
                <a16:creationId xmlns:a16="http://schemas.microsoft.com/office/drawing/2014/main" id="{9F61C579-619D-495F-A8F3-6D2139E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6989"/>
            <a:ext cx="911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keresztszennyez</a:t>
            </a:r>
            <a:r>
              <a:rPr lang="hu-HU" altLang="fr-FR" sz="32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32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 elkerülése érdekében 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DD3709CB-731D-4F04-B7BF-D8B41484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710269"/>
            <a:ext cx="9048750" cy="536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A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keresztszennyez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ő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dés</a:t>
            </a:r>
            <a:r>
              <a:rPr lang="fr-FR" sz="1600" dirty="0">
                <a:solidFill>
                  <a:srgbClr val="00707C"/>
                </a:solidFill>
              </a:rPr>
              <a:t> során valamilyen megbetegedést okozó mikroorganizmust viszünk át a szennyezett, általában még nyers ételr</a:t>
            </a:r>
            <a:r>
              <a:rPr lang="hu-HU" sz="1600" dirty="0">
                <a:solidFill>
                  <a:srgbClr val="00707C"/>
                </a:solidFill>
              </a:rPr>
              <a:t>ő</a:t>
            </a:r>
            <a:r>
              <a:rPr lang="fr-FR" sz="1600" dirty="0">
                <a:solidFill>
                  <a:srgbClr val="00707C"/>
                </a:solidFill>
              </a:rPr>
              <a:t>l vagy szennyezett tárgyról (kéz, eszközök, felületek, konyharuha, szivacs, vágódeszka…) egy másik ételre - különösen a készételekre - közvetett vagy közvetlen módon. A keresztszennyez</a:t>
            </a:r>
            <a:r>
              <a:rPr lang="hu-HU" sz="1600" dirty="0">
                <a:solidFill>
                  <a:srgbClr val="00707C"/>
                </a:solidFill>
              </a:rPr>
              <a:t>ő</a:t>
            </a:r>
            <a:r>
              <a:rPr lang="fr-FR" sz="1600" dirty="0">
                <a:solidFill>
                  <a:srgbClr val="00707C"/>
                </a:solidFill>
              </a:rPr>
              <a:t>dés jelent</a:t>
            </a:r>
            <a:r>
              <a:rPr lang="hu-HU" sz="1600" dirty="0">
                <a:solidFill>
                  <a:srgbClr val="00707C"/>
                </a:solidFill>
              </a:rPr>
              <a:t>ő</a:t>
            </a:r>
            <a:r>
              <a:rPr lang="fr-FR" sz="1600" dirty="0">
                <a:solidFill>
                  <a:srgbClr val="00707C"/>
                </a:solidFill>
              </a:rPr>
              <a:t>s mértékben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növeli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az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élelmiszer-eredet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ű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megbetegedések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kockázatát.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A keresztszennyez</a:t>
            </a:r>
            <a:r>
              <a:rPr lang="hu-HU" sz="1600" dirty="0">
                <a:solidFill>
                  <a:srgbClr val="00707C"/>
                </a:solidFill>
              </a:rPr>
              <a:t>ő</a:t>
            </a:r>
            <a:r>
              <a:rPr lang="fr-FR" sz="1600" dirty="0">
                <a:solidFill>
                  <a:srgbClr val="00707C"/>
                </a:solidFill>
              </a:rPr>
              <a:t>dést az ételkészítés számos lépésénél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megel</a:t>
            </a: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ő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zhetjük</a:t>
            </a:r>
            <a:r>
              <a:rPr lang="fr-FR" sz="1600" dirty="0">
                <a:solidFill>
                  <a:srgbClr val="00707C"/>
                </a:solidFill>
              </a:rPr>
              <a:t>: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hu-HU" sz="1800" dirty="0">
                <a:solidFill>
                  <a:schemeClr val="accent3">
                    <a:lumMod val="75000"/>
                  </a:schemeClr>
                </a:solidFill>
              </a:rPr>
              <a:t>A vásárlás során: </a:t>
            </a:r>
          </a:p>
          <a:p>
            <a:pPr lvl="1" eaLnBrk="1" hangingPunct="1">
              <a:buClr>
                <a:srgbClr val="00707C"/>
              </a:buClr>
            </a:pPr>
            <a:r>
              <a:rPr lang="fr-FR" altLang="hu-HU" sz="1800" dirty="0">
                <a:solidFill>
                  <a:srgbClr val="00707C"/>
                </a:solidFill>
              </a:rPr>
              <a:t>	</a:t>
            </a:r>
            <a:r>
              <a:rPr lang="fr-FR" altLang="hu-HU" sz="1600" dirty="0">
                <a:solidFill>
                  <a:srgbClr val="00707C"/>
                </a:solidFill>
              </a:rPr>
              <a:t>A nyers- és készételek a bevásárlókocsiban se érintkezzenek.</a:t>
            </a:r>
            <a:endParaRPr lang="fr-FR" altLang="hu-HU" sz="1800" dirty="0">
              <a:solidFill>
                <a:srgbClr val="00707C"/>
              </a:solidFill>
            </a:endParaRPr>
          </a:p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hu-HU" sz="1800" dirty="0">
                <a:solidFill>
                  <a:schemeClr val="accent3">
                    <a:lumMod val="75000"/>
                  </a:schemeClr>
                </a:solidFill>
              </a:rPr>
              <a:t>Hazaszállítás során:</a:t>
            </a:r>
          </a:p>
          <a:p>
            <a:pPr lvl="1" eaLnBrk="1" hangingPunct="1"/>
            <a:r>
              <a:rPr lang="fr-FR" altLang="hu-HU" sz="1600" dirty="0">
                <a:solidFill>
                  <a:srgbClr val="00707C"/>
                </a:solidFill>
              </a:rPr>
              <a:t>	A nyers- és készételek hazaszállítására használjunk külön bevásárlótáskákat.</a:t>
            </a:r>
          </a:p>
          <a:p>
            <a:pPr lvl="1" eaLnBrk="1" hangingPunct="1"/>
            <a:r>
              <a:rPr lang="fr-FR" altLang="hu-HU" sz="1600" dirty="0">
                <a:solidFill>
                  <a:srgbClr val="00707C"/>
                </a:solidFill>
              </a:rPr>
              <a:t>	</a:t>
            </a:r>
            <a:r>
              <a:rPr lang="hu-HU" altLang="hu-HU" sz="1600" dirty="0">
                <a:solidFill>
                  <a:srgbClr val="00707C"/>
                </a:solidFill>
              </a:rPr>
              <a:t>Feliratozzuk vagy egyéb más módon (pl. színnel) különítsük el a bevásárlás során használt hűtőtáskákat. </a:t>
            </a:r>
            <a:endParaRPr lang="fr-FR" altLang="hu-HU" sz="1800" dirty="0">
              <a:solidFill>
                <a:srgbClr val="00707C"/>
              </a:solidFill>
            </a:endParaRPr>
          </a:p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hu-HU" sz="1800" dirty="0">
                <a:solidFill>
                  <a:schemeClr val="accent3">
                    <a:lumMod val="75000"/>
                  </a:schemeClr>
                </a:solidFill>
              </a:rPr>
              <a:t>A tárolás során:</a:t>
            </a:r>
            <a:br>
              <a:rPr lang="hu-HU" altLang="hu-HU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altLang="hu-HU" sz="1600" dirty="0">
                <a:solidFill>
                  <a:srgbClr val="00707C"/>
                </a:solidFill>
              </a:rPr>
              <a:t>A nyers- és készételeket egymástól elkülönítve tároljuk.</a:t>
            </a:r>
            <a:br>
              <a:rPr lang="hu-HU" altLang="hu-HU" sz="1600" dirty="0">
                <a:solidFill>
                  <a:srgbClr val="00707C"/>
                </a:solidFill>
              </a:rPr>
            </a:br>
            <a:r>
              <a:rPr lang="hu-HU" altLang="hu-HU" sz="1600" dirty="0">
                <a:solidFill>
                  <a:srgbClr val="00707C"/>
                </a:solidFill>
              </a:rPr>
              <a:t>A nyers húsféléket zárt dobozban vagy lefedve tároljuk, ezzel elkerülhetjük, hogy a szivárgó húslé beszennyezze a hűtőszekrényt.</a:t>
            </a:r>
            <a:br>
              <a:rPr lang="hu-HU" altLang="hu-HU" sz="1600" dirty="0">
                <a:solidFill>
                  <a:srgbClr val="00707C"/>
                </a:solidFill>
              </a:rPr>
            </a:br>
            <a:r>
              <a:rPr lang="fr-FR" altLang="hu-HU" sz="1600" dirty="0">
                <a:solidFill>
                  <a:srgbClr val="00707C"/>
                </a:solidFill>
              </a:rPr>
              <a:t>A készételeket tároljuk zárt dobozokban, vagy lefedve, ezzel elkerülhetjük, hogy beszennyez</a:t>
            </a:r>
            <a:r>
              <a:rPr lang="hu-HU" altLang="hu-HU" sz="1600" dirty="0">
                <a:solidFill>
                  <a:srgbClr val="00707C"/>
                </a:solidFill>
              </a:rPr>
              <a:t>ő</a:t>
            </a:r>
            <a:r>
              <a:rPr lang="fr-FR" altLang="hu-HU" sz="1600" dirty="0">
                <a:solidFill>
                  <a:srgbClr val="00707C"/>
                </a:solidFill>
              </a:rPr>
              <a:t>djenek. </a:t>
            </a:r>
            <a:endParaRPr lang="en-GB" altLang="fr-FR" sz="18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5CB1A-6314-487B-840D-81D3A6C19F28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E261E2-B999-4F9E-A116-A57F064B5933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822" name="Image 17">
            <a:extLst>
              <a:ext uri="{FF2B5EF4-FFF2-40B4-BE49-F238E27FC236}">
                <a16:creationId xmlns:a16="http://schemas.microsoft.com/office/drawing/2014/main" id="{B0D19FF5-7528-4B1A-8440-6E14353F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e 27" descr="Navigation bar">
            <a:extLst>
              <a:ext uri="{FF2B5EF4-FFF2-40B4-BE49-F238E27FC236}">
                <a16:creationId xmlns:a16="http://schemas.microsoft.com/office/drawing/2014/main" id="{BB398FD7-EDB1-4770-B841-AA97DA5DF90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4825" name="Groupe 17">
              <a:extLst>
                <a:ext uri="{FF2B5EF4-FFF2-40B4-BE49-F238E27FC236}">
                  <a16:creationId xmlns:a16="http://schemas.microsoft.com/office/drawing/2014/main" id="{1A729D60-7019-4CB2-9C5E-5D16DE7F5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4828" name="ZoneTexte 18">
                <a:extLst>
                  <a:ext uri="{FF2B5EF4-FFF2-40B4-BE49-F238E27FC236}">
                    <a16:creationId xmlns:a16="http://schemas.microsoft.com/office/drawing/2014/main" id="{6008C942-432C-4793-AA56-2A8E7329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4829" name="ZoneTexte 19">
                <a:extLst>
                  <a:ext uri="{FF2B5EF4-FFF2-40B4-BE49-F238E27FC236}">
                    <a16:creationId xmlns:a16="http://schemas.microsoft.com/office/drawing/2014/main" id="{641293A3-C686-4C5E-8D02-DE9057EDD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39FA1C-C539-49AB-823D-96FACBBD3B66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button 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79C4C128-F32B-49E0-8B5D-2B6ABD6E5583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4832" name="ZoneTexte 22">
                <a:extLst>
                  <a:ext uri="{FF2B5EF4-FFF2-40B4-BE49-F238E27FC236}">
                    <a16:creationId xmlns:a16="http://schemas.microsoft.com/office/drawing/2014/main" id="{E6D0A1A6-3D26-42C3-967E-055F60C2F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4833" name="Image 25" descr="SafeConsume logo">
                <a:extLst>
                  <a:ext uri="{FF2B5EF4-FFF2-40B4-BE49-F238E27FC236}">
                    <a16:creationId xmlns:a16="http://schemas.microsoft.com/office/drawing/2014/main" id="{4D74016C-B478-4B2C-9447-1460782EC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outon d’action : vide 18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8BCB53-8DDB-46BF-899E-C85104609662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4827" name="ZoneTexte 22">
              <a:extLst>
                <a:ext uri="{FF2B5EF4-FFF2-40B4-BE49-F238E27FC236}">
                  <a16:creationId xmlns:a16="http://schemas.microsoft.com/office/drawing/2014/main" id="{72DE7513-74FD-4AD7-8D8E-D7254D49B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Következő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8">
            <a:extLst>
              <a:ext uri="{FF2B5EF4-FFF2-40B4-BE49-F238E27FC236}">
                <a16:creationId xmlns:a16="http://schemas.microsoft.com/office/drawing/2014/main" id="{4F342A0F-2CF8-4A6A-BE47-C3353459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0" descr="Ételt csak okosan! log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5612" y="5412854"/>
            <a:ext cx="131286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églalap 20"/>
          <p:cNvSpPr/>
          <p:nvPr/>
        </p:nvSpPr>
        <p:spPr>
          <a:xfrm>
            <a:off x="8947247" y="5423977"/>
            <a:ext cx="3239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dirty="0">
                <a:hlinkClick r:id="rId8"/>
              </a:rPr>
              <a:t>Mi is az a keresztszennyez</a:t>
            </a:r>
            <a:r>
              <a:rPr lang="fr-FR" altLang="hu-HU" sz="1600" dirty="0">
                <a:hlinkClick r:id="rId8"/>
              </a:rPr>
              <a:t>õ</a:t>
            </a:r>
            <a:r>
              <a:rPr lang="hu-HU" altLang="hu-HU" sz="1600" dirty="0" err="1">
                <a:hlinkClick r:id="rId8"/>
              </a:rPr>
              <a:t>dés</a:t>
            </a:r>
            <a:r>
              <a:rPr lang="hu-HU" altLang="hu-HU" sz="1600" dirty="0">
                <a:hlinkClick r:id="rId8"/>
              </a:rPr>
              <a:t>? </a:t>
            </a:r>
            <a:endParaRPr lang="hu-HU" sz="1600" dirty="0"/>
          </a:p>
        </p:txBody>
      </p:sp>
      <p:sp>
        <p:nvSpPr>
          <p:cNvPr id="2" name="Bouton d’action : vide 1">
            <a:hlinkClick r:id="rId9" highlightClick="1"/>
            <a:extLst>
              <a:ext uri="{FF2B5EF4-FFF2-40B4-BE49-F238E27FC236}">
                <a16:creationId xmlns:a16="http://schemas.microsoft.com/office/drawing/2014/main" id="{884BFA15-E9AD-47DA-BE2A-F584ECF9C29B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025910B-F8D7-422B-A3B1-BD795818570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471E179-0402-4A30-8875-32B86769D917}"/>
              </a:ext>
            </a:extLst>
          </p:cNvPr>
          <p:cNvSpPr txBox="1"/>
          <p:nvPr/>
        </p:nvSpPr>
        <p:spPr>
          <a:xfrm>
            <a:off x="3163888" y="1411288"/>
            <a:ext cx="8964612" cy="623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schemeClr val="accent3">
                    <a:lumMod val="75000"/>
                  </a:schemeClr>
                </a:solidFill>
              </a:rPr>
              <a:t>Az élelmiszerhigiénia kritikus lépéseinek megismerése: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 hűtőlánc fogalmának megismerése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 keresztszennyeződés fogalmának megismerése, elkerülési lehetőségei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 húsfélék és a tojás biztonságos kezelésének megismerése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Az elkészült ételek biztonságosságának ellenőrzési módszerei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 maghőmérő helyes használatának megismerése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 A konyharuha és mosogatószivacs helyes használatának megismerése, szerepük a keresztszennyeződés kialakulásában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hu-HU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Tx/>
              <a:buChar char="-"/>
              <a:defRPr/>
            </a:pPr>
            <a:endParaRPr lang="hu-HU" sz="1000" dirty="0"/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defRPr/>
            </a:pPr>
            <a:endParaRPr lang="hu-HU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158FB-076F-473C-8C47-F7F494FC000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89345AD-0034-4752-9484-C28227058DBF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4" name="Image 17">
            <a:extLst>
              <a:ext uri="{FF2B5EF4-FFF2-40B4-BE49-F238E27FC236}">
                <a16:creationId xmlns:a16="http://schemas.microsoft.com/office/drawing/2014/main" id="{367CFE81-A72A-4420-9981-B9FDDA24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27E4D70-FA0C-4842-936E-0C0686D36D7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3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3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3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4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4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5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17416" name="Groupe 4" descr="Navigation bar">
            <a:extLst>
              <a:ext uri="{FF2B5EF4-FFF2-40B4-BE49-F238E27FC236}">
                <a16:creationId xmlns:a16="http://schemas.microsoft.com/office/drawing/2014/main" id="{31658C8D-9F0A-4B50-BEDD-B93A1FFA66B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7418" name="ZoneTexte 5">
              <a:extLst>
                <a:ext uri="{FF2B5EF4-FFF2-40B4-BE49-F238E27FC236}">
                  <a16:creationId xmlns:a16="http://schemas.microsoft.com/office/drawing/2014/main" id="{75AAE01C-4C7C-49B2-9692-3ACBF20FD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19" name="ZoneTexte 8">
              <a:extLst>
                <a:ext uri="{FF2B5EF4-FFF2-40B4-BE49-F238E27FC236}">
                  <a16:creationId xmlns:a16="http://schemas.microsoft.com/office/drawing/2014/main" id="{97540444-DED0-4971-9FE1-551DB9F72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2A8C71-CDAE-41B9-8758-2FD6B85D955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Bouton d’action : vide 30" descr="Close button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9069B9AC-4654-41B9-832A-77FB71974779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7422" name="ZoneTexte 24">
              <a:extLst>
                <a:ext uri="{FF2B5EF4-FFF2-40B4-BE49-F238E27FC236}">
                  <a16:creationId xmlns:a16="http://schemas.microsoft.com/office/drawing/2014/main" id="{0AF62359-57E1-463B-9CFF-7DAFBDD9A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Bezárás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7423" name="ZoneTexte 25">
              <a:extLst>
                <a:ext uri="{FF2B5EF4-FFF2-40B4-BE49-F238E27FC236}">
                  <a16:creationId xmlns:a16="http://schemas.microsoft.com/office/drawing/2014/main" id="{8FA94346-928D-4EE5-BFED-5462C070B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chemeClr val="bg1"/>
                  </a:solidFill>
                </a:rPr>
                <a:t>   </a:t>
              </a:r>
              <a:r>
                <a:rPr lang="fr-FR" altLang="fr-FR" dirty="0"/>
                <a:t>Pr </a:t>
              </a:r>
              <a:r>
                <a:rPr lang="hu-HU" altLang="fr-FR" dirty="0">
                  <a:solidFill>
                    <a:schemeClr val="bg1"/>
                  </a:solidFill>
                </a:rPr>
                <a:t>Vissza</a:t>
              </a:r>
              <a:r>
                <a:rPr lang="fr-FR" altLang="fr-FR" dirty="0">
                  <a:solidFill>
                    <a:schemeClr val="bg1"/>
                  </a:solidFill>
                </a:rPr>
                <a:t>        </a:t>
              </a:r>
              <a:r>
                <a:rPr lang="hu-HU" altLang="fr-FR" dirty="0">
                  <a:solidFill>
                    <a:schemeClr val="bg1"/>
                  </a:solidFill>
                </a:rPr>
                <a:t>Következő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34" name="Bouton d’action : vide 33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2058B03-1F70-47D2-B504-DB7571FB1ECF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7425" name="Image 28" descr="SafeConsume logo">
              <a:extLst>
                <a:ext uri="{FF2B5EF4-FFF2-40B4-BE49-F238E27FC236}">
                  <a16:creationId xmlns:a16="http://schemas.microsoft.com/office/drawing/2014/main" id="{C79E2173-9F45-47D4-BF57-2FC5F98EF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Bouton d’action : vide 35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B06F16-56C5-4795-91F7-8B4A2372240F}"/>
              </a:ext>
            </a:extLst>
          </p:cNvPr>
          <p:cNvSpPr/>
          <p:nvPr/>
        </p:nvSpPr>
        <p:spPr bwMode="auto">
          <a:xfrm>
            <a:off x="9658350" y="6154738"/>
            <a:ext cx="306388" cy="269875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&lt;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ous-titre 1">
            <a:extLst>
              <a:ext uri="{FF2B5EF4-FFF2-40B4-BE49-F238E27FC236}">
                <a16:creationId xmlns:a16="http://schemas.microsoft.com/office/drawing/2014/main" id="{35D7891D-6B6C-4080-A8A0-5456117F1FFA}"/>
              </a:ext>
            </a:extLst>
          </p:cNvPr>
          <p:cNvSpPr txBox="1">
            <a:spLocks noChangeArrowheads="1"/>
          </p:cNvSpPr>
          <p:nvPr/>
        </p:nvSpPr>
        <p:spPr>
          <a:xfrm>
            <a:off x="2943225" y="207424"/>
            <a:ext cx="9144000" cy="1320800"/>
          </a:xfrm>
          <a:prstGeom prst="rect">
            <a:avLst/>
          </a:prstGeom>
        </p:spPr>
        <p:txBody>
          <a:bodyPr/>
          <a:lstStyle>
            <a:lvl1pPr marL="107950" indent="-107950" algn="l" rtl="0" eaLnBrk="0" fontAlgn="base" hangingPunct="0">
              <a:lnSpc>
                <a:spcPct val="118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25413" algn="l" rtl="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25413" algn="l" rtl="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25413" algn="l" rtl="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25413" algn="l" rtl="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tananyag tartalmából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outon d’action : vide 1">
            <a:hlinkClick r:id="rId8" highlightClick="1"/>
            <a:extLst>
              <a:ext uri="{FF2B5EF4-FFF2-40B4-BE49-F238E27FC236}">
                <a16:creationId xmlns:a16="http://schemas.microsoft.com/office/drawing/2014/main" id="{EE141BDC-2524-4FEC-B223-E80C796FDDAF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EC054A-070E-4AC1-9967-D8F7E0405760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95613C-6720-4BE1-9135-ED61D8B8F094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844" name="Image 17">
            <a:extLst>
              <a:ext uri="{FF2B5EF4-FFF2-40B4-BE49-F238E27FC236}">
                <a16:creationId xmlns:a16="http://schemas.microsoft.com/office/drawing/2014/main" id="{2D0E21C3-5A4F-432B-85FF-317926CB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ZoneTexte 28">
            <a:extLst>
              <a:ext uri="{FF2B5EF4-FFF2-40B4-BE49-F238E27FC236}">
                <a16:creationId xmlns:a16="http://schemas.microsoft.com/office/drawing/2014/main" id="{5380CF6D-4D2A-4766-83DC-BB2CE752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4763"/>
            <a:ext cx="911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keresztszennyez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 elkerülése érdekében </a:t>
            </a:r>
          </a:p>
        </p:txBody>
      </p:sp>
      <p:sp>
        <p:nvSpPr>
          <p:cNvPr id="35847" name="ZoneTexte 1">
            <a:extLst>
              <a:ext uri="{FF2B5EF4-FFF2-40B4-BE49-F238E27FC236}">
                <a16:creationId xmlns:a16="http://schemas.microsoft.com/office/drawing/2014/main" id="{A1141FE2-2A7A-45BB-81CD-CB8F90C9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664" y="5356254"/>
            <a:ext cx="6461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400" dirty="0">
                <a:solidFill>
                  <a:srgbClr val="00707C"/>
                </a:solidFill>
                <a:hlinkClick r:id="rId3"/>
              </a:rPr>
              <a:t>Megel</a:t>
            </a:r>
            <a:r>
              <a:rPr lang="hu-HU" altLang="fr-FR" sz="1400" dirty="0">
                <a:solidFill>
                  <a:srgbClr val="00707C"/>
                </a:solidFill>
                <a:hlinkClick r:id="rId3"/>
              </a:rPr>
              <a:t>ő</a:t>
            </a:r>
            <a:r>
              <a:rPr lang="fr-FR" altLang="fr-FR" sz="1400" dirty="0">
                <a:solidFill>
                  <a:srgbClr val="00707C"/>
                </a:solidFill>
                <a:hlinkClick r:id="rId3"/>
              </a:rPr>
              <a:t>zhet</a:t>
            </a:r>
            <a:r>
              <a:rPr lang="hu-HU" altLang="fr-FR" sz="1400" dirty="0">
                <a:solidFill>
                  <a:srgbClr val="00707C"/>
                </a:solidFill>
                <a:hlinkClick r:id="rId3"/>
              </a:rPr>
              <a:t>ő</a:t>
            </a:r>
            <a:r>
              <a:rPr lang="fr-FR" altLang="fr-FR" sz="1400" dirty="0">
                <a:solidFill>
                  <a:srgbClr val="00707C"/>
                </a:solidFill>
                <a:hlinkClick r:id="rId3"/>
              </a:rPr>
              <a:t> a Campylobacter okozta fert</a:t>
            </a:r>
            <a:r>
              <a:rPr lang="hu-HU" altLang="fr-FR" sz="1400" dirty="0">
                <a:solidFill>
                  <a:srgbClr val="00707C"/>
                </a:solidFill>
                <a:hlinkClick r:id="rId3"/>
              </a:rPr>
              <a:t>ő</a:t>
            </a:r>
            <a:r>
              <a:rPr lang="fr-FR" altLang="fr-FR" sz="1400" dirty="0">
                <a:solidFill>
                  <a:srgbClr val="00707C"/>
                </a:solidFill>
                <a:hlinkClick r:id="rId3"/>
              </a:rPr>
              <a:t>zés!</a:t>
            </a: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35848" name="Rectangle 5">
            <a:extLst>
              <a:ext uri="{FF2B5EF4-FFF2-40B4-BE49-F238E27FC236}">
                <a16:creationId xmlns:a16="http://schemas.microsoft.com/office/drawing/2014/main" id="{A9DBE831-437F-426C-BF15-D0D52C35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627188"/>
            <a:ext cx="893603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chemeClr val="accent3">
                    <a:lumMod val="75000"/>
                  </a:schemeClr>
                </a:solidFill>
              </a:rPr>
              <a:t>Élelmiszerhigiénia a konyhában:</a:t>
            </a:r>
          </a:p>
          <a:p>
            <a:pPr marL="742950" lvl="3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707C"/>
                </a:solidFill>
              </a:rPr>
              <a:t>Használjunk külön eszközöket, tányérokat és vágódeszkákat a nyers húsok, zöldségek és a készételek el</a:t>
            </a:r>
            <a:r>
              <a:rPr lang="hu-HU" altLang="fr-FR" sz="1600" dirty="0">
                <a:solidFill>
                  <a:srgbClr val="00707C"/>
                </a:solidFill>
              </a:rPr>
              <a:t>ő</a:t>
            </a:r>
            <a:r>
              <a:rPr lang="fr-FR" altLang="fr-FR" sz="1600" dirty="0">
                <a:solidFill>
                  <a:srgbClr val="00707C"/>
                </a:solidFill>
              </a:rPr>
              <a:t>készítéséhez.</a:t>
            </a:r>
          </a:p>
          <a:p>
            <a:pPr marL="742950" lvl="3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707C"/>
                </a:solidFill>
              </a:rPr>
              <a:t>Ne mossuk meg a nyers húsokat és azok csomagolását!</a:t>
            </a:r>
          </a:p>
          <a:p>
            <a:pPr marL="742950" lvl="3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707C"/>
                </a:solidFill>
              </a:rPr>
              <a:t>A készre sütött húsokat ne tegyük vissza ugyanarra a tányérra, amit el</a:t>
            </a:r>
            <a:r>
              <a:rPr lang="hu-HU" altLang="fr-FR" sz="1600" dirty="0">
                <a:solidFill>
                  <a:srgbClr val="00707C"/>
                </a:solidFill>
              </a:rPr>
              <a:t>ő</a:t>
            </a:r>
            <a:r>
              <a:rPr lang="fr-FR" altLang="fr-FR" sz="1600" dirty="0">
                <a:solidFill>
                  <a:srgbClr val="00707C"/>
                </a:solidFill>
              </a:rPr>
              <a:t>zetesen a nyers hús tárolására használtunk.</a:t>
            </a:r>
          </a:p>
          <a:p>
            <a:pPr marL="742950" lvl="3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707C"/>
                </a:solidFill>
              </a:rPr>
              <a:t>Készételek készítése el</a:t>
            </a:r>
            <a:r>
              <a:rPr lang="hu-HU" altLang="fr-FR" sz="1600" dirty="0">
                <a:solidFill>
                  <a:srgbClr val="00707C"/>
                </a:solidFill>
              </a:rPr>
              <a:t>ő</a:t>
            </a:r>
            <a:r>
              <a:rPr lang="fr-FR" altLang="fr-FR" sz="1600" dirty="0">
                <a:solidFill>
                  <a:srgbClr val="00707C"/>
                </a:solidFill>
              </a:rPr>
              <a:t>tt és nyers hús érintése után alaposan, szappannal mossunk kezet.</a:t>
            </a:r>
          </a:p>
          <a:p>
            <a:pPr marL="742950" lvl="3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707C"/>
                </a:solidFill>
              </a:rPr>
              <a:t>A felületek tisztításhoz használjunk tiszta kefét, szivacsot, konyhai törl</a:t>
            </a:r>
            <a:r>
              <a:rPr lang="hu-HU" altLang="fr-FR" sz="1600" dirty="0">
                <a:solidFill>
                  <a:srgbClr val="00707C"/>
                </a:solidFill>
              </a:rPr>
              <a:t>ő</a:t>
            </a:r>
            <a:r>
              <a:rPr lang="fr-FR" altLang="fr-FR" sz="1600" dirty="0">
                <a:solidFill>
                  <a:srgbClr val="00707C"/>
                </a:solidFill>
              </a:rPr>
              <a:t>kendőt vagy konyharuhát. Használat után hagyjuk a konyharuhát és szivacsot megszáradni.</a:t>
            </a:r>
          </a:p>
        </p:txBody>
      </p:sp>
      <p:sp>
        <p:nvSpPr>
          <p:cNvPr id="35849" name="ZoneTexte 6">
            <a:extLst>
              <a:ext uri="{FF2B5EF4-FFF2-40B4-BE49-F238E27FC236}">
                <a16:creationId xmlns:a16="http://schemas.microsoft.com/office/drawing/2014/main" id="{350BD30C-9D1E-4A97-9C5E-242D89F7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73" y="4582986"/>
            <a:ext cx="361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 b="1" u="sng" dirty="0">
                <a:solidFill>
                  <a:schemeClr val="accent1"/>
                </a:solidFill>
              </a:rPr>
              <a:t>Keresztszennyez</a:t>
            </a:r>
            <a:r>
              <a:rPr lang="hu-HU" altLang="fr-FR" sz="1600" b="1" u="sng" dirty="0">
                <a:solidFill>
                  <a:schemeClr val="accent1"/>
                </a:solidFill>
              </a:rPr>
              <a:t>ő</a:t>
            </a:r>
            <a:r>
              <a:rPr lang="fr-FR" altLang="fr-FR" sz="1600" b="1" u="sng" dirty="0">
                <a:solidFill>
                  <a:schemeClr val="accent1"/>
                </a:solidFill>
              </a:rPr>
              <a:t>dés a gyakorlatban:</a:t>
            </a:r>
          </a:p>
        </p:txBody>
      </p:sp>
      <p:grpSp>
        <p:nvGrpSpPr>
          <p:cNvPr id="35850" name="Groupe 27" descr="Navigation bar">
            <a:extLst>
              <a:ext uri="{FF2B5EF4-FFF2-40B4-BE49-F238E27FC236}">
                <a16:creationId xmlns:a16="http://schemas.microsoft.com/office/drawing/2014/main" id="{509751A6-5ABD-44EA-824F-B996FA47664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5852" name="Groupe 17">
              <a:extLst>
                <a:ext uri="{FF2B5EF4-FFF2-40B4-BE49-F238E27FC236}">
                  <a16:creationId xmlns:a16="http://schemas.microsoft.com/office/drawing/2014/main" id="{E27006AC-11CA-4309-A3BE-307E9A7E4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5855" name="ZoneTexte 18">
                <a:extLst>
                  <a:ext uri="{FF2B5EF4-FFF2-40B4-BE49-F238E27FC236}">
                    <a16:creationId xmlns:a16="http://schemas.microsoft.com/office/drawing/2014/main" id="{0677C94B-C6DF-4552-A1B6-A11123114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5856" name="ZoneTexte 19">
                <a:extLst>
                  <a:ext uri="{FF2B5EF4-FFF2-40B4-BE49-F238E27FC236}">
                    <a16:creationId xmlns:a16="http://schemas.microsoft.com/office/drawing/2014/main" id="{7156BC11-F734-4955-A64F-74C0E284D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AC1744-D33E-49A1-AA1C-E098408FD4A3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logo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A34F677-81D4-4684-886A-68054A499605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5859" name="ZoneTexte 22">
                <a:extLst>
                  <a:ext uri="{FF2B5EF4-FFF2-40B4-BE49-F238E27FC236}">
                    <a16:creationId xmlns:a16="http://schemas.microsoft.com/office/drawing/2014/main" id="{A368F352-3ED4-4FFF-8AE8-4AA95F109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860" name="Image 25" descr="SafeConsume">
                <a:extLst>
                  <a:ext uri="{FF2B5EF4-FFF2-40B4-BE49-F238E27FC236}">
                    <a16:creationId xmlns:a16="http://schemas.microsoft.com/office/drawing/2014/main" id="{BAA4617B-4E27-4D39-8338-07D614CCD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Bouton d’action : vide 20" descr="Back logo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5104F10-A1BC-4EB9-BB17-684D34E8C37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5854" name="ZoneTexte 22">
              <a:extLst>
                <a:ext uri="{FF2B5EF4-FFF2-40B4-BE49-F238E27FC236}">
                  <a16:creationId xmlns:a16="http://schemas.microsoft.com/office/drawing/2014/main" id="{4774704A-DE98-4C1A-8BED-02EC01CFE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Előző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3" name="Picture 18">
            <a:extLst>
              <a:ext uri="{FF2B5EF4-FFF2-40B4-BE49-F238E27FC236}">
                <a16:creationId xmlns:a16="http://schemas.microsoft.com/office/drawing/2014/main" id="{AC96D5DC-54A9-4918-99E2-DC6B0815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8">
            <a:extLst>
              <a:ext uri="{FF2B5EF4-FFF2-40B4-BE49-F238E27FC236}">
                <a16:creationId xmlns:a16="http://schemas.microsoft.com/office/drawing/2014/main" id="{A32F0FB7-2E3C-404A-AF2D-3B6F6FD3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90" y="5178341"/>
            <a:ext cx="170545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8" highlightClick="1"/>
            <a:extLst>
              <a:ext uri="{FF2B5EF4-FFF2-40B4-BE49-F238E27FC236}">
                <a16:creationId xmlns:a16="http://schemas.microsoft.com/office/drawing/2014/main" id="{262D301F-1D54-4C91-9279-7DDA0AA946BB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CDF964A-9FB0-47A7-81F7-387D99E116E5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9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9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0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>
            <a:extLst>
              <a:ext uri="{FF2B5EF4-FFF2-40B4-BE49-F238E27FC236}">
                <a16:creationId xmlns:a16="http://schemas.microsoft.com/office/drawing/2014/main" id="{0812984A-E91D-4F4E-A044-C366A74F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115888"/>
            <a:ext cx="8931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húsok el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készítése</a:t>
            </a:r>
          </a:p>
        </p:txBody>
      </p:sp>
      <p:sp>
        <p:nvSpPr>
          <p:cNvPr id="27651" name="ZoneTexte 13">
            <a:extLst>
              <a:ext uri="{FF2B5EF4-FFF2-40B4-BE49-F238E27FC236}">
                <a16:creationId xmlns:a16="http://schemas.microsoft.com/office/drawing/2014/main" id="{DFBDA703-97C2-4A58-8C45-FE06C692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996950"/>
            <a:ext cx="8083550" cy="4770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</a:pPr>
            <a:r>
              <a:rPr lang="hu-HU" altLang="fr-FR" sz="1800" dirty="0">
                <a:solidFill>
                  <a:srgbClr val="00707C"/>
                </a:solidFill>
              </a:rPr>
              <a:t>A nyers húst már a bevásárlás és 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hazaszállítás során is </a:t>
            </a:r>
            <a:r>
              <a:rPr lang="hu-HU" altLang="fr-FR" sz="1800" dirty="0">
                <a:solidFill>
                  <a:srgbClr val="00707C"/>
                </a:solidFill>
              </a:rPr>
              <a:t>a zöldségektől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 elkülönítve</a:t>
            </a:r>
            <a:r>
              <a:rPr lang="hu-HU" altLang="fr-FR" sz="1800" dirty="0">
                <a:solidFill>
                  <a:schemeClr val="bg1"/>
                </a:solidFill>
              </a:rPr>
              <a:t> 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tároljuk</a:t>
            </a:r>
            <a:r>
              <a:rPr lang="hu-HU" altLang="fr-FR" sz="1800" dirty="0">
                <a:solidFill>
                  <a:srgbClr val="00707C"/>
                </a:solidFill>
              </a:rPr>
              <a:t>. 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</a:pPr>
            <a:r>
              <a:rPr lang="hu-HU" altLang="fr-FR" sz="1800" dirty="0">
                <a:solidFill>
                  <a:srgbClr val="00707C"/>
                </a:solidFill>
              </a:rPr>
              <a:t>A nyersen fogyasztandó 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gyümölcs- és zöldségféléket (pl. saláták) érdemes a nyers húsok előtt előkészíteni. </a:t>
            </a:r>
            <a:r>
              <a:rPr lang="hu-HU" altLang="fr-FR" sz="1800" dirty="0">
                <a:solidFill>
                  <a:srgbClr val="00707C"/>
                </a:solidFill>
              </a:rPr>
              <a:t>Ezáltal kisebb valószínűséggel viszünk át patogén baktériumokat a nyers húsról a nyers zöldség- és gyümölcsfélékre. 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</a:pP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Ne mossuk meg a nyers húsokat! </a:t>
            </a:r>
            <a:r>
              <a:rPr lang="hu-HU" altLang="fr-FR" sz="1800" dirty="0">
                <a:solidFill>
                  <a:srgbClr val="00707C"/>
                </a:solidFill>
              </a:rPr>
              <a:t>Ha mindenképpen szükségesnek érezzük, hogy megtisztítsuk a húst, inkább papírtörlővel töröljük át. Ezáltal elkerülhető, hogy a nyers húson található patogén baktériumok szétterjedjenek a mosogatóban és a konyhában. 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</a:pPr>
            <a:r>
              <a:rPr lang="hu-HU" altLang="fr-FR" sz="1800" dirty="0">
                <a:solidFill>
                  <a:schemeClr val="accent1"/>
                </a:solidFill>
              </a:rPr>
              <a:t>A 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nyers húsok csomagolását dobjuk a kukába</a:t>
            </a:r>
            <a:r>
              <a:rPr lang="hu-HU" altLang="fr-FR" sz="1800" dirty="0">
                <a:solidFill>
                  <a:schemeClr val="accent1"/>
                </a:solidFill>
              </a:rPr>
              <a:t>, ne mossuk ki azokat. </a:t>
            </a:r>
            <a:endParaRPr lang="hu-HU" altLang="fr-FR" sz="18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</a:pPr>
            <a:r>
              <a:rPr lang="hu-HU" altLang="fr-FR" sz="1800" dirty="0">
                <a:solidFill>
                  <a:srgbClr val="00707C"/>
                </a:solidFill>
              </a:rPr>
              <a:t>A nyers húsok bármiféle látható jel nélkül is hordozhatnak kórokozó baktériumokat. </a:t>
            </a:r>
          </a:p>
          <a:p>
            <a:pPr>
              <a:buClr>
                <a:srgbClr val="00707C"/>
              </a:buClr>
            </a:pPr>
            <a:endParaRPr lang="hu-HU" altLang="fr-FR" sz="18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</a:pP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Semmiképp se érintsük meg a </a:t>
            </a:r>
            <a:r>
              <a:rPr lang="hu-HU" altLang="fr-FR" sz="1800" dirty="0" err="1">
                <a:solidFill>
                  <a:schemeClr val="accent3">
                    <a:lumMod val="75000"/>
                  </a:schemeClr>
                </a:solidFill>
              </a:rPr>
              <a:t>szánkat</a:t>
            </a: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, szemünket, miközben nyers </a:t>
            </a:r>
            <a:b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altLang="fr-FR" sz="1800" dirty="0">
                <a:solidFill>
                  <a:schemeClr val="accent3">
                    <a:lumMod val="75000"/>
                  </a:schemeClr>
                </a:solidFill>
              </a:rPr>
              <a:t>hússal dolgozunk. Kisgyerekeket ne engedjünk nyers hússal dolgozni.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2FDBC-CA9D-474A-BFCE-519B3234A0F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A59C9C-5D58-4AFA-BCE9-ABA523DA9D4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870" name="Image 17">
            <a:extLst>
              <a:ext uri="{FF2B5EF4-FFF2-40B4-BE49-F238E27FC236}">
                <a16:creationId xmlns:a16="http://schemas.microsoft.com/office/drawing/2014/main" id="{7F331429-A28A-4B5A-9662-28ECEB62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e 27" descr="Navigation bar">
            <a:extLst>
              <a:ext uri="{FF2B5EF4-FFF2-40B4-BE49-F238E27FC236}">
                <a16:creationId xmlns:a16="http://schemas.microsoft.com/office/drawing/2014/main" id="{2560D170-2B85-44FF-A51B-94FF3515C86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6876" name="Groupe 17">
              <a:extLst>
                <a:ext uri="{FF2B5EF4-FFF2-40B4-BE49-F238E27FC236}">
                  <a16:creationId xmlns:a16="http://schemas.microsoft.com/office/drawing/2014/main" id="{01D3A8C3-E81D-4346-9A51-2CBFCCA36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6879" name="ZoneTexte 18">
                <a:extLst>
                  <a:ext uri="{FF2B5EF4-FFF2-40B4-BE49-F238E27FC236}">
                    <a16:creationId xmlns:a16="http://schemas.microsoft.com/office/drawing/2014/main" id="{7653EF46-EE77-44AE-805A-29247A5D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6880" name="ZoneTexte 19">
                <a:extLst>
                  <a:ext uri="{FF2B5EF4-FFF2-40B4-BE49-F238E27FC236}">
                    <a16:creationId xmlns:a16="http://schemas.microsoft.com/office/drawing/2014/main" id="{48CB6708-A72B-4DE5-BBEF-01C2360BE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A9E6E5-F489-4B78-8866-33A492EAF77D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DD73732D-2317-400E-B11D-D571FF5E032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6883" name="ZoneTexte 22">
                <a:extLst>
                  <a:ext uri="{FF2B5EF4-FFF2-40B4-BE49-F238E27FC236}">
                    <a16:creationId xmlns:a16="http://schemas.microsoft.com/office/drawing/2014/main" id="{2748F5F9-1FEA-4F47-8295-F3698E75B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6884" name="Image 25" descr="SafeConsume logo">
                <a:extLst>
                  <a:ext uri="{FF2B5EF4-FFF2-40B4-BE49-F238E27FC236}">
                    <a16:creationId xmlns:a16="http://schemas.microsoft.com/office/drawing/2014/main" id="{AED4D239-1EBD-437B-A507-D83711EE0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42F0C12-8A98-4D8C-9D69-32E60AC4FDE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6878" name="ZoneTexte 22">
              <a:extLst>
                <a:ext uri="{FF2B5EF4-FFF2-40B4-BE49-F238E27FC236}">
                  <a16:creationId xmlns:a16="http://schemas.microsoft.com/office/drawing/2014/main" id="{82DCFD71-A363-4490-B1AA-E87D4795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Következő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6872" name="Image 2" descr="Hús zacskóban">
            <a:extLst>
              <a:ext uri="{FF2B5EF4-FFF2-40B4-BE49-F238E27FC236}">
                <a16:creationId xmlns:a16="http://schemas.microsoft.com/office/drawing/2014/main" id="{DC1624A3-FDD5-46F1-90D5-E7496AC5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997" y="1661822"/>
            <a:ext cx="958834" cy="112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18" descr="A csirkehúst megmossák a mosogatóban - a kép piros vonallal áthúzva ">
            <a:extLst>
              <a:ext uri="{FF2B5EF4-FFF2-40B4-BE49-F238E27FC236}">
                <a16:creationId xmlns:a16="http://schemas.microsoft.com/office/drawing/2014/main" id="{8E59E134-ED1B-4DDE-8525-26BB692B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28120" r="18045" b="-3"/>
          <a:stretch>
            <a:fillRect/>
          </a:stretch>
        </p:blipFill>
        <p:spPr bwMode="auto">
          <a:xfrm>
            <a:off x="10622269" y="3506787"/>
            <a:ext cx="1552268" cy="13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Image 1" descr="A gyerek mellett nyers hússzelet, a kép piros vonallal áthúzva. ">
            <a:extLst>
              <a:ext uri="{FF2B5EF4-FFF2-40B4-BE49-F238E27FC236}">
                <a16:creationId xmlns:a16="http://schemas.microsoft.com/office/drawing/2014/main" id="{2F5F565B-45BC-4C3E-B450-DABD805D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67" y="5098255"/>
            <a:ext cx="157211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A95DA518-5192-43F1-B5F9-5BA57D4E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highlightClick="1"/>
            <a:extLst>
              <a:ext uri="{FF2B5EF4-FFF2-40B4-BE49-F238E27FC236}">
                <a16:creationId xmlns:a16="http://schemas.microsoft.com/office/drawing/2014/main" id="{ADCFC21C-0BB5-4938-AEFD-4864FEC8D380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CD24F4-0FC7-4F87-8422-812BE9EF742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>
            <a:extLst>
              <a:ext uri="{FF2B5EF4-FFF2-40B4-BE49-F238E27FC236}">
                <a16:creationId xmlns:a16="http://schemas.microsoft.com/office/drawing/2014/main" id="{F984E78E-7AFC-4A8E-8E7D-F3A3A995C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húsok előkészítése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0948E39F-812F-4E55-8885-6783B2DC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369" y="719582"/>
            <a:ext cx="7945437" cy="53783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chemeClr val="accent1"/>
                </a:solidFill>
              </a:rPr>
              <a:t>A nyers húsokkal való érintkezés után minden esetben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alaposan, szappannal mossunk kezet</a:t>
            </a:r>
            <a:r>
              <a:rPr lang="hu-HU" altLang="fr-FR" sz="1600" dirty="0">
                <a:solidFill>
                  <a:schemeClr val="accent1"/>
                </a:solidFill>
              </a:rPr>
              <a:t>, majd tiszta törölközővel vagy papírtörlővel töröljük szárazra kezeinket</a:t>
            </a:r>
            <a:r>
              <a:rPr lang="hu-HU" altLang="fr-FR" sz="1600" dirty="0">
                <a:solidFill>
                  <a:srgbClr val="00707C"/>
                </a:solidFill>
              </a:rPr>
              <a:t>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chemeClr val="accent1"/>
                </a:solidFill>
              </a:rPr>
              <a:t>A nyers hússal vagy húslével érintkezett eszközöket, felületeket minél hamarabb, szappannal tisztítsuk le, vagy helyezzük a mosogatógépbe.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nyersen fogyasztandó zöldség- és gyümölcsfélék előkészítéséhez ne használjuk ugyanazon eszközöket (pl. kést, vágódeszkát), amelyeket a nyers húsok előkészítéséhez előzetesen már használtunk. Figyeljünk oda, hogy az előkészítés ne ugyanazon a felületen történjen (pl. ne azonos vágódeszkán).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Alaposan </a:t>
            </a:r>
            <a:r>
              <a:rPr lang="hu-HU" altLang="fr-FR" sz="1600" dirty="0" err="1">
                <a:solidFill>
                  <a:schemeClr val="accent3">
                    <a:lumMod val="75000"/>
                  </a:schemeClr>
                </a:solidFill>
              </a:rPr>
              <a:t>süssük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 át a nyers húsokat és mindig ellenőrizzük, hogy megfelelően átsültek-e</a:t>
            </a:r>
            <a:r>
              <a:rPr lang="hu-HU" altLang="fr-FR" sz="1600" dirty="0">
                <a:solidFill>
                  <a:schemeClr val="bg1"/>
                </a:solidFill>
              </a:rPr>
              <a:t>.</a:t>
            </a:r>
            <a:r>
              <a:rPr lang="hu-HU" altLang="fr-FR" sz="1600" dirty="0">
                <a:solidFill>
                  <a:srgbClr val="00707C"/>
                </a:solidFill>
              </a:rPr>
              <a:t> A gyakorlatban ez könnyen megvalósítható, ha a hús legvastagabb részéből vágunk egy szeletet és ellenőrizzük, hogy teljesen átsült-e már,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nincs-e rózsaszínes árnyalata. Használjunk maghőmérőt: </a:t>
            </a:r>
            <a:r>
              <a:rPr lang="hu-HU" altLang="fr-FR" sz="1600" dirty="0">
                <a:solidFill>
                  <a:srgbClr val="00707C"/>
                </a:solidFill>
              </a:rPr>
              <a:t>a húsok maghőmérséklete legalább 75°C legyen. A vörös húsok esetében is azonos elvet kell követni: addig érdemes sütni a vörös húsokat, amíg a rózsaszín árnyalata teljesen eltűnik, vagy a 75°C-os maghőmérséklet eléréséig. A húsok megfelelő hőkezelése kiemelkedő fontossággal bír a veszélyeztetett fogyasztók (kisgyermekek, várandósok, idősek, betegek) esetében. </a:t>
            </a:r>
            <a:endParaRPr lang="hu-HU" alt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hu-HU" altLang="fr-FR" sz="1600" b="1" u="sng" dirty="0" err="1">
                <a:solidFill>
                  <a:schemeClr val="accent1"/>
                </a:solidFill>
              </a:rPr>
              <a:t>Keresztszennyezõdés</a:t>
            </a:r>
            <a:r>
              <a:rPr lang="hu-HU" altLang="fr-FR" sz="1600" b="1" u="sng" dirty="0">
                <a:solidFill>
                  <a:schemeClr val="accent1"/>
                </a:solidFill>
              </a:rPr>
              <a:t> a gyakorlatban</a:t>
            </a:r>
            <a:r>
              <a:rPr lang="hu-HU" altLang="fr-FR" sz="1600" b="1" dirty="0">
                <a:solidFill>
                  <a:schemeClr val="accent1"/>
                </a:solidFill>
              </a:rPr>
              <a:t>:</a:t>
            </a:r>
            <a:r>
              <a:rPr lang="hu-HU" altLang="fr-FR" sz="1600" b="1" dirty="0">
                <a:solidFill>
                  <a:prstClr val="black"/>
                </a:solidFill>
              </a:rPr>
              <a:t>		</a:t>
            </a:r>
            <a:r>
              <a:rPr lang="hu-HU" altLang="fr-FR" sz="1600" dirty="0">
                <a:solidFill>
                  <a:srgbClr val="00707C"/>
                </a:solidFill>
                <a:hlinkClick r:id="rId2"/>
              </a:rPr>
              <a:t>Húsételek biztonságos elkészítése </a:t>
            </a:r>
            <a:endParaRPr lang="hu-HU" altLang="fr-FR" sz="1600" dirty="0">
              <a:solidFill>
                <a:srgbClr val="00707C"/>
              </a:solidFill>
            </a:endParaRPr>
          </a:p>
          <a:p>
            <a:pPr lvl="4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hu-HU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19BD93-A13A-452B-85D0-3F2F46397F9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D0A808E-59E5-4238-947D-0B536AD86FB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894" name="Image 17">
            <a:extLst>
              <a:ext uri="{FF2B5EF4-FFF2-40B4-BE49-F238E27FC236}">
                <a16:creationId xmlns:a16="http://schemas.microsoft.com/office/drawing/2014/main" id="{5AC6C385-889B-4542-97FC-20B07647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e 17" descr="Navigation bar">
            <a:extLst>
              <a:ext uri="{FF2B5EF4-FFF2-40B4-BE49-F238E27FC236}">
                <a16:creationId xmlns:a16="http://schemas.microsoft.com/office/drawing/2014/main" id="{E838A59A-8722-40B3-8B12-C58E6968363B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7903" name="ZoneTexte 18">
              <a:extLst>
                <a:ext uri="{FF2B5EF4-FFF2-40B4-BE49-F238E27FC236}">
                  <a16:creationId xmlns:a16="http://schemas.microsoft.com/office/drawing/2014/main" id="{3CA5C989-DB91-4AC6-A3E7-C28FBFE4C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7904" name="ZoneTexte 19">
              <a:extLst>
                <a:ext uri="{FF2B5EF4-FFF2-40B4-BE49-F238E27FC236}">
                  <a16:creationId xmlns:a16="http://schemas.microsoft.com/office/drawing/2014/main" id="{87723237-1B67-42D4-B284-6483AA43B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FDEDEB-305C-46AA-A185-2AF8CF34D1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Bouton d’action : vide 25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935786B0-5D58-4048-9F0E-200EA331CB6E}"/>
                </a:ext>
              </a:extLst>
            </p:cNvPr>
            <p:cNvSpPr/>
            <p:nvPr/>
          </p:nvSpPr>
          <p:spPr>
            <a:xfrm>
              <a:off x="5589629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37907" name="ZoneTexte 22">
              <a:extLst>
                <a:ext uri="{FF2B5EF4-FFF2-40B4-BE49-F238E27FC236}">
                  <a16:creationId xmlns:a16="http://schemas.microsoft.com/office/drawing/2014/main" id="{5D143273-EE15-4100-8964-3A75E2D97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149" y="6149924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Vissza a főoldalra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  <p:pic>
          <p:nvPicPr>
            <p:cNvPr id="37908" name="Image 25" descr="SafeConsume logo">
              <a:extLst>
                <a:ext uri="{FF2B5EF4-FFF2-40B4-BE49-F238E27FC236}">
                  <a16:creationId xmlns:a16="http://schemas.microsoft.com/office/drawing/2014/main" id="{53FC6D4D-B665-4889-ADC3-C94058229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6" name="Image 2" descr="Kézmosás">
            <a:extLst>
              <a:ext uri="{FF2B5EF4-FFF2-40B4-BE49-F238E27FC236}">
                <a16:creationId xmlns:a16="http://schemas.microsoft.com/office/drawing/2014/main" id="{E39F7F80-C060-49B0-823C-341B7D2B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42" y="606795"/>
            <a:ext cx="12890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5" descr="A kisgyerek a mosogat a mosogatóban">
            <a:extLst>
              <a:ext uri="{FF2B5EF4-FFF2-40B4-BE49-F238E27FC236}">
                <a16:creationId xmlns:a16="http://schemas.microsoft.com/office/drawing/2014/main" id="{E3E5D814-2FC6-48DB-9EA4-FDD3A421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62" y="1805556"/>
            <a:ext cx="1260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7" descr="Nyers húsok piros vonallal áthúzva">
            <a:extLst>
              <a:ext uri="{FF2B5EF4-FFF2-40B4-BE49-F238E27FC236}">
                <a16:creationId xmlns:a16="http://schemas.microsoft.com/office/drawing/2014/main" id="{40CE36E2-F19D-4DFA-AF6F-A8F0DFD9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3070225"/>
            <a:ext cx="1266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17" descr="Hús, a közepében maghőmérővel">
            <a:extLst>
              <a:ext uri="{FF2B5EF4-FFF2-40B4-BE49-F238E27FC236}">
                <a16:creationId xmlns:a16="http://schemas.microsoft.com/office/drawing/2014/main" id="{E6408EDF-A8CD-4173-A5F3-A45E4483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4023464"/>
            <a:ext cx="12668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outon d’action : vide 22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A98B52-A9FC-404A-A032-77755DB38750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37901" name="ZoneTexte 22">
            <a:extLst>
              <a:ext uri="{FF2B5EF4-FFF2-40B4-BE49-F238E27FC236}">
                <a16:creationId xmlns:a16="http://schemas.microsoft.com/office/drawing/2014/main" id="{640E2DF5-572E-4320-9D75-CC09B68A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175" y="6170613"/>
            <a:ext cx="1712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dirty="0">
                <a:solidFill>
                  <a:srgbClr val="FFFFFF"/>
                </a:solidFill>
              </a:rPr>
              <a:t>Előző</a:t>
            </a:r>
            <a:endParaRPr lang="fr-FR" altLang="fr-FR" dirty="0">
              <a:solidFill>
                <a:srgbClr val="FFFFFF"/>
              </a:solidFill>
            </a:endParaRP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B3DBAAAA-1D18-4EBE-ADF3-D84722D2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Nébih logó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826750" y="5395462"/>
            <a:ext cx="1209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’action : vide 1">
            <a:hlinkClick r:id="rId12" highlightClick="1"/>
            <a:extLst>
              <a:ext uri="{FF2B5EF4-FFF2-40B4-BE49-F238E27FC236}">
                <a16:creationId xmlns:a16="http://schemas.microsoft.com/office/drawing/2014/main" id="{DDC358B3-2C7E-4E5F-928D-2C0A339BC4E8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2B9EC97-A365-40F6-A9A5-654F6693BBE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3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3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3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4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5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3">
            <a:extLst>
              <a:ext uri="{FF2B5EF4-FFF2-40B4-BE49-F238E27FC236}">
                <a16:creationId xmlns:a16="http://schemas.microsoft.com/office/drawing/2014/main" id="{8A804134-1934-4DA1-AA5B-36828188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128714"/>
            <a:ext cx="6475826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Vásárlás előtt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ellenőrizzük </a:t>
            </a:r>
            <a:r>
              <a:rPr lang="hu-HU" altLang="fr-FR" sz="1600" dirty="0">
                <a:solidFill>
                  <a:srgbClr val="00707C"/>
                </a:solidFill>
              </a:rPr>
              <a:t>a tojástartón található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minőségmegőrzési időt.</a:t>
            </a: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Ne vásároljuk meg a szennyezett, törött vagy megrepedt héjú, illetve szennyezett tojástartóban tárolt tojást! 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tojásokat érdemes a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hűtőszekrényben tárolni</a:t>
            </a:r>
            <a:r>
              <a:rPr lang="hu-HU" altLang="fr-FR" sz="1600" dirty="0">
                <a:solidFill>
                  <a:srgbClr val="00707C"/>
                </a:solidFill>
              </a:rPr>
              <a:t>. A háztartási gyakorlattal ellentétben a tojásokat ne a hűtő ajtajában tároljuk, mivel ez általában a hűtő legmelegebb pontja, ahol az ajtó nyitása miatt folyamatosan változik a hőmérséklet. 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Salmonella</a:t>
            </a:r>
            <a:r>
              <a:rPr lang="hu-HU" altLang="fr-FR" sz="1600" dirty="0">
                <a:solidFill>
                  <a:srgbClr val="00707C"/>
                </a:solidFill>
              </a:rPr>
              <a:t> fertőzés fő forrásai a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tojás és tojástermékek</a:t>
            </a:r>
            <a:r>
              <a:rPr lang="hu-HU" altLang="fr-FR" sz="1600" dirty="0">
                <a:solidFill>
                  <a:srgbClr val="00707C"/>
                </a:solidFill>
              </a:rPr>
              <a:t>.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 A </a:t>
            </a:r>
            <a:r>
              <a:rPr lang="hu-HU" altLang="fr-FR" sz="1600" i="1" dirty="0">
                <a:solidFill>
                  <a:srgbClr val="00707C"/>
                </a:solidFill>
              </a:rPr>
              <a:t>Salmonella</a:t>
            </a:r>
            <a:r>
              <a:rPr lang="hu-HU" altLang="fr-FR" sz="1600" dirty="0">
                <a:solidFill>
                  <a:srgbClr val="00707C"/>
                </a:solidFill>
              </a:rPr>
              <a:t>-</a:t>
            </a:r>
            <a:r>
              <a:rPr lang="hu-HU" altLang="fr-FR" sz="1600" dirty="0" err="1">
                <a:solidFill>
                  <a:srgbClr val="00707C"/>
                </a:solidFill>
              </a:rPr>
              <a:t>val</a:t>
            </a:r>
            <a:r>
              <a:rPr lang="hu-HU" altLang="fr-FR" sz="1600" dirty="0">
                <a:solidFill>
                  <a:srgbClr val="00707C"/>
                </a:solidFill>
              </a:rPr>
              <a:t> fertőzött tojásokon, vagy az abból készült ételeken semmilyen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érzékszervi elváltozás nem tapasztalható.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B5A93-9143-46E2-92C3-9A2A0FF3592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4898220-A497-470A-85D0-61B5217426B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917" name="Image 17">
            <a:extLst>
              <a:ext uri="{FF2B5EF4-FFF2-40B4-BE49-F238E27FC236}">
                <a16:creationId xmlns:a16="http://schemas.microsoft.com/office/drawing/2014/main" id="{B9C9F763-3660-41A8-9F0A-576CA1BB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e 27" descr="Navigation bar">
            <a:extLst>
              <a:ext uri="{FF2B5EF4-FFF2-40B4-BE49-F238E27FC236}">
                <a16:creationId xmlns:a16="http://schemas.microsoft.com/office/drawing/2014/main" id="{FDEBE9E3-A581-433E-8F41-162290BDF3D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8924" name="Groupe 17">
              <a:extLst>
                <a:ext uri="{FF2B5EF4-FFF2-40B4-BE49-F238E27FC236}">
                  <a16:creationId xmlns:a16="http://schemas.microsoft.com/office/drawing/2014/main" id="{C7581502-65FE-4B01-903F-D81437885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8927" name="ZoneTexte 18">
                <a:extLst>
                  <a:ext uri="{FF2B5EF4-FFF2-40B4-BE49-F238E27FC236}">
                    <a16:creationId xmlns:a16="http://schemas.microsoft.com/office/drawing/2014/main" id="{29BEB9A6-8B58-440B-8978-1632AC13E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8928" name="ZoneTexte 19">
                <a:extLst>
                  <a:ext uri="{FF2B5EF4-FFF2-40B4-BE49-F238E27FC236}">
                    <a16:creationId xmlns:a16="http://schemas.microsoft.com/office/drawing/2014/main" id="{F485EC0E-A8EB-4B7B-B331-CC9BFB871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BC81B7-C365-4EED-BEA0-D240039CABB1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5B600A56-B3EB-452D-B74B-6D6B3F3BE18C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8931" name="ZoneTexte 22">
                <a:extLst>
                  <a:ext uri="{FF2B5EF4-FFF2-40B4-BE49-F238E27FC236}">
                    <a16:creationId xmlns:a16="http://schemas.microsoft.com/office/drawing/2014/main" id="{60E51017-DA39-4276-A4A1-50AB5A7C0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8932" name="Image 25" descr="SafeConsume logo">
                <a:extLst>
                  <a:ext uri="{FF2B5EF4-FFF2-40B4-BE49-F238E27FC236}">
                    <a16:creationId xmlns:a16="http://schemas.microsoft.com/office/drawing/2014/main" id="{521463E2-DECF-4BF3-96DA-3EFCF1D7E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06CE055-B2AB-45BE-868C-9B14C93A131A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8926" name="ZoneTexte 22">
              <a:extLst>
                <a:ext uri="{FF2B5EF4-FFF2-40B4-BE49-F238E27FC236}">
                  <a16:creationId xmlns:a16="http://schemas.microsoft.com/office/drawing/2014/main" id="{3C6978CA-A530-43A1-96F7-A3835A4A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Következő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8919" name="Image 4" descr="A tojásokat a hűtőszekrény ajtajában tárolják - piros vonallal áthúzva">
            <a:extLst>
              <a:ext uri="{FF2B5EF4-FFF2-40B4-BE49-F238E27FC236}">
                <a16:creationId xmlns:a16="http://schemas.microsoft.com/office/drawing/2014/main" id="{155F83E3-E9E7-4CBE-BB2E-673454B7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916113"/>
            <a:ext cx="24050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 18" descr="A tojások tojástartóban">
            <a:extLst>
              <a:ext uri="{FF2B5EF4-FFF2-40B4-BE49-F238E27FC236}">
                <a16:creationId xmlns:a16="http://schemas.microsoft.com/office/drawing/2014/main" id="{766AC22F-D015-4900-97D3-B0085136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32702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ZoneTexte 34">
            <a:extLst>
              <a:ext uri="{FF2B5EF4-FFF2-40B4-BE49-F238E27FC236}">
                <a16:creationId xmlns:a16="http://schemas.microsoft.com/office/drawing/2014/main" id="{7BB5C6C9-4E10-4484-BE60-2189C7F0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49225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tojás kezelése</a:t>
            </a: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9433FCA9-2215-4215-B8B9-995F74B3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E3B378-2544-415C-8373-169A327D44EC}"/>
              </a:ext>
            </a:extLst>
          </p:cNvPr>
          <p:cNvSpPr/>
          <p:nvPr/>
        </p:nvSpPr>
        <p:spPr>
          <a:xfrm>
            <a:off x="6097588" y="5410200"/>
            <a:ext cx="3076575" cy="393700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 a 2. fejezetre - mikroorganizmusok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" name="Bouton d’action : vide 1">
            <a:hlinkClick r:id="rId9" highlightClick="1"/>
            <a:extLst>
              <a:ext uri="{FF2B5EF4-FFF2-40B4-BE49-F238E27FC236}">
                <a16:creationId xmlns:a16="http://schemas.microsoft.com/office/drawing/2014/main" id="{A4746647-709D-444C-B697-098E928497B2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38C8EC-3F28-4050-8BE2-DEA3AB7757C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3">
            <a:extLst>
              <a:ext uri="{FF2B5EF4-FFF2-40B4-BE49-F238E27FC236}">
                <a16:creationId xmlns:a16="http://schemas.microsoft.com/office/drawing/2014/main" id="{A500A174-6046-4E48-A371-5905DA2C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tojás kezelése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491988BD-589D-4778-A083-186EB941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271" y="435143"/>
            <a:ext cx="6935788" cy="52142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hu-HU" altLang="fr-FR" sz="16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tojások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elégtelen hőkezelése (pl. lágytojás készítése) nem pusztítja el a </a:t>
            </a:r>
            <a:r>
              <a:rPr lang="hu-HU" altLang="fr-FR" sz="1600" i="1" dirty="0">
                <a:solidFill>
                  <a:schemeClr val="accent3">
                    <a:lumMod val="75000"/>
                  </a:schemeClr>
                </a:solidFill>
              </a:rPr>
              <a:t>Salmonella </a:t>
            </a:r>
            <a:r>
              <a:rPr lang="hu-HU" altLang="fr-FR" sz="1600" i="1" dirty="0" err="1">
                <a:solidFill>
                  <a:schemeClr val="accent3">
                    <a:lumMod val="75000"/>
                  </a:schemeClr>
                </a:solidFill>
              </a:rPr>
              <a:t>enterica</a:t>
            </a:r>
            <a:r>
              <a:rPr lang="hu-HU" altLang="fr-FR" sz="16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baktériumot.</a:t>
            </a:r>
          </a:p>
          <a:p>
            <a:pPr lvl="1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Lehetőség szerint ne készítsünk olyan ételeket, amelyekhez nyers tojás szükséges (majonéz, egyes sütemény krémek) vagy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használjunk pasztőrözött tojást vagy tojáslé készítményeket</a:t>
            </a:r>
            <a:r>
              <a:rPr lang="hu-HU" altLang="fr-FR" sz="1600" dirty="0">
                <a:solidFill>
                  <a:srgbClr val="00707C"/>
                </a:solidFill>
              </a:rPr>
              <a:t>, amennyiben rendelkezésre áll. Majonézt lehetőleg készen vásároljunk.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Krémek készítése során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, friss tojás használatakor 15 percig, 60°C-on melegítsük </a:t>
            </a:r>
            <a:r>
              <a:rPr lang="hu-HU" altLang="fr-FR" sz="1600" dirty="0">
                <a:solidFill>
                  <a:srgbClr val="00707C"/>
                </a:solidFill>
              </a:rPr>
              <a:t>a tojáslevet, folyamatos keverés mellett (robotgéppel), így az folyékony marad, míg a </a:t>
            </a:r>
            <a:r>
              <a:rPr lang="hu-HU" altLang="fr-FR" sz="1600" i="1" dirty="0">
                <a:solidFill>
                  <a:srgbClr val="00707C"/>
                </a:solidFill>
              </a:rPr>
              <a:t>Salmonella</a:t>
            </a:r>
            <a:r>
              <a:rPr lang="hu-HU" altLang="fr-FR" sz="1600" dirty="0">
                <a:solidFill>
                  <a:srgbClr val="00707C"/>
                </a:solidFill>
              </a:rPr>
              <a:t> benne elpusztul. 														</a:t>
            </a:r>
          </a:p>
          <a:p>
            <a:pPr lvl="1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 dirty="0">
                <a:solidFill>
                  <a:srgbClr val="00707C"/>
                </a:solidFill>
              </a:rPr>
              <a:t>A </a:t>
            </a:r>
            <a:r>
              <a:rPr lang="hu-HU" altLang="fr-FR" sz="1600" dirty="0">
                <a:solidFill>
                  <a:schemeClr val="accent3">
                    <a:lumMod val="75000"/>
                  </a:schemeClr>
                </a:solidFill>
              </a:rPr>
              <a:t>háztáji tyúkokat</a:t>
            </a:r>
            <a:r>
              <a:rPr lang="hu-HU" altLang="fr-FR" sz="1600" dirty="0">
                <a:solidFill>
                  <a:srgbClr val="00707C"/>
                </a:solidFill>
              </a:rPr>
              <a:t>, a tojótelepekkel ellentétben nem ellenőrzik a </a:t>
            </a:r>
            <a:r>
              <a:rPr lang="hu-HU" altLang="fr-FR" sz="1600" i="1" dirty="0">
                <a:solidFill>
                  <a:srgbClr val="00707C"/>
                </a:solidFill>
              </a:rPr>
              <a:t>Salmonella </a:t>
            </a:r>
            <a:r>
              <a:rPr lang="hu-HU" altLang="fr-FR" sz="1600" i="1" dirty="0" err="1">
                <a:solidFill>
                  <a:srgbClr val="00707C"/>
                </a:solidFill>
              </a:rPr>
              <a:t>enterica</a:t>
            </a:r>
            <a:r>
              <a:rPr lang="hu-HU" altLang="fr-FR" sz="1600" dirty="0" err="1">
                <a:solidFill>
                  <a:srgbClr val="00707C"/>
                </a:solidFill>
              </a:rPr>
              <a:t>-ra</a:t>
            </a:r>
            <a:r>
              <a:rPr lang="hu-HU" altLang="fr-FR" sz="1600" dirty="0">
                <a:solidFill>
                  <a:srgbClr val="00707C"/>
                </a:solidFill>
              </a:rPr>
              <a:t> vonatkozóan, ezért a háztáji tojások esetében nagyobb a </a:t>
            </a:r>
            <a:r>
              <a:rPr lang="hu-HU" altLang="fr-FR" sz="1600" i="1" dirty="0">
                <a:solidFill>
                  <a:srgbClr val="00707C"/>
                </a:solidFill>
              </a:rPr>
              <a:t>Salmonella </a:t>
            </a:r>
            <a:r>
              <a:rPr lang="hu-HU" altLang="fr-FR" sz="1600" i="1" dirty="0" err="1">
                <a:solidFill>
                  <a:srgbClr val="00707C"/>
                </a:solidFill>
              </a:rPr>
              <a:t>enterica</a:t>
            </a:r>
            <a:r>
              <a:rPr lang="hu-HU" altLang="fr-FR" sz="1600" i="1" dirty="0">
                <a:solidFill>
                  <a:srgbClr val="00707C"/>
                </a:solidFill>
              </a:rPr>
              <a:t> </a:t>
            </a:r>
            <a:r>
              <a:rPr lang="hu-HU" altLang="fr-FR" sz="1600" dirty="0">
                <a:solidFill>
                  <a:srgbClr val="00707C"/>
                </a:solidFill>
              </a:rPr>
              <a:t>szennyezettség kockázata.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hu-HU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defRPr/>
            </a:pPr>
            <a:r>
              <a:rPr lang="hu-HU" sz="1400" b="1" u="sng" dirty="0">
                <a:solidFill>
                  <a:srgbClr val="00707C"/>
                </a:solidFill>
              </a:rPr>
              <a:t>További információ:</a:t>
            </a:r>
          </a:p>
          <a:p>
            <a:pPr lvl="3" eaLnBrk="1" hangingPunct="1">
              <a:spcBef>
                <a:spcPts val="300"/>
              </a:spcBef>
              <a:defRPr/>
            </a:pPr>
            <a:endParaRPr lang="hu-HU" altLang="fr-FR" sz="1400" b="1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668BC-A956-489F-9596-65EA76285742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15C901-4D3F-490E-81F3-0284D3C57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942" name="Image 17">
            <a:extLst>
              <a:ext uri="{FF2B5EF4-FFF2-40B4-BE49-F238E27FC236}">
                <a16:creationId xmlns:a16="http://schemas.microsoft.com/office/drawing/2014/main" id="{A2CAD419-5172-430B-AE16-21B05BC2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8" descr="A tojások tojástartóban">
            <a:extLst>
              <a:ext uri="{FF2B5EF4-FFF2-40B4-BE49-F238E27FC236}">
                <a16:creationId xmlns:a16="http://schemas.microsoft.com/office/drawing/2014/main" id="{77951F09-505A-4522-97B5-31811442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3" y="2317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" descr="Lágy tojás, piros vonallal áthúzva">
            <a:extLst>
              <a:ext uri="{FF2B5EF4-FFF2-40B4-BE49-F238E27FC236}">
                <a16:creationId xmlns:a16="http://schemas.microsoft.com/office/drawing/2014/main" id="{1ECA37B6-452C-4710-9A7E-25F2F3D5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3043238"/>
            <a:ext cx="2232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7" descr="Navigation bar">
            <a:extLst>
              <a:ext uri="{FF2B5EF4-FFF2-40B4-BE49-F238E27FC236}">
                <a16:creationId xmlns:a16="http://schemas.microsoft.com/office/drawing/2014/main" id="{2A6BE812-57AA-48AE-B9FF-59B849F8770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9948" name="Groupe 17">
              <a:extLst>
                <a:ext uri="{FF2B5EF4-FFF2-40B4-BE49-F238E27FC236}">
                  <a16:creationId xmlns:a16="http://schemas.microsoft.com/office/drawing/2014/main" id="{8B2B8BF9-BFBF-405A-8E70-E799ABC59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9951" name="ZoneTexte 18">
                <a:extLst>
                  <a:ext uri="{FF2B5EF4-FFF2-40B4-BE49-F238E27FC236}">
                    <a16:creationId xmlns:a16="http://schemas.microsoft.com/office/drawing/2014/main" id="{D14D7C6B-2578-48C4-905B-74185CE5B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9952" name="ZoneTexte 19">
                <a:extLst>
                  <a:ext uri="{FF2B5EF4-FFF2-40B4-BE49-F238E27FC236}">
                    <a16:creationId xmlns:a16="http://schemas.microsoft.com/office/drawing/2014/main" id="{A41F70D6-5D2A-4696-A363-6271A730A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40705-6325-46C0-959D-CCE86C810E34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outon d’action : vide 27" descr="Close button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B5A59791-4976-41D9-AE46-45132FAB0D0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9955" name="ZoneTexte 22">
                <a:extLst>
                  <a:ext uri="{FF2B5EF4-FFF2-40B4-BE49-F238E27FC236}">
                    <a16:creationId xmlns:a16="http://schemas.microsoft.com/office/drawing/2014/main" id="{878CC0D4-C7C4-406C-963D-E7C04726C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u-HU" altLang="fr-FR" dirty="0">
                    <a:solidFill>
                      <a:srgbClr val="FFFFFF"/>
                    </a:solidFill>
                  </a:rPr>
                  <a:t>Vissza a főoldalra</a:t>
                </a:r>
                <a:endParaRPr lang="fr-FR" altLang="fr-F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956" name="Image 25" descr="SafeConsume logo">
                <a:extLst>
                  <a:ext uri="{FF2B5EF4-FFF2-40B4-BE49-F238E27FC236}">
                    <a16:creationId xmlns:a16="http://schemas.microsoft.com/office/drawing/2014/main" id="{A513B691-1192-4E00-B5C9-7CAA824FE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Bouton d’action : vide 22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E695763-CBD6-4568-B8D6-7B7F1D39D10D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9950" name="ZoneTexte 22">
              <a:extLst>
                <a:ext uri="{FF2B5EF4-FFF2-40B4-BE49-F238E27FC236}">
                  <a16:creationId xmlns:a16="http://schemas.microsoft.com/office/drawing/2014/main" id="{59C85E20-A636-41EC-8421-9F1C92F3E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Előző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3" name="Picture 18">
            <a:extLst>
              <a:ext uri="{FF2B5EF4-FFF2-40B4-BE49-F238E27FC236}">
                <a16:creationId xmlns:a16="http://schemas.microsoft.com/office/drawing/2014/main" id="{24DDE328-823D-4DBA-A00B-80D4226D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0" descr="Ételt csak okosan! log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6417" y="5401347"/>
            <a:ext cx="131286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églalap 23"/>
          <p:cNvSpPr/>
          <p:nvPr/>
        </p:nvSpPr>
        <p:spPr>
          <a:xfrm>
            <a:off x="4853662" y="5518901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00707C"/>
                </a:solidFill>
                <a:hlinkClick r:id="rId9"/>
              </a:rPr>
              <a:t>16 tipp a biztonságos tojásokhoz</a:t>
            </a:r>
            <a:r>
              <a:rPr lang="hu-HU" sz="1400" dirty="0">
                <a:solidFill>
                  <a:srgbClr val="00707C"/>
                </a:solidFill>
              </a:rPr>
              <a:t> </a:t>
            </a:r>
            <a:endParaRPr lang="hu-HU" sz="1400" dirty="0"/>
          </a:p>
        </p:txBody>
      </p:sp>
      <p:sp>
        <p:nvSpPr>
          <p:cNvPr id="2" name="Bouton d’action : vide 1">
            <a:hlinkClick r:id="rId10" highlightClick="1"/>
            <a:extLst>
              <a:ext uri="{FF2B5EF4-FFF2-40B4-BE49-F238E27FC236}">
                <a16:creationId xmlns:a16="http://schemas.microsoft.com/office/drawing/2014/main" id="{967E079E-8703-4F89-8C3B-011978453F91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BFA410-C2D9-4ACA-9B2D-DF87CDEC1B8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1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1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1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2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3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C6D9E3-BC12-4F8A-86AC-9A0AAF0A3CA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93EB434-42E2-4D2E-8BD0-7A5D1E44E26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64" name="Image 17">
            <a:extLst>
              <a:ext uri="{FF2B5EF4-FFF2-40B4-BE49-F238E27FC236}">
                <a16:creationId xmlns:a16="http://schemas.microsoft.com/office/drawing/2014/main" id="{BC5ABFA0-A5DE-4847-AAEB-3DBB159E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ZoneTexte 28">
            <a:extLst>
              <a:ext uri="{FF2B5EF4-FFF2-40B4-BE49-F238E27FC236}">
                <a16:creationId xmlns:a16="http://schemas.microsoft.com/office/drawing/2014/main" id="{4CCDAF3F-DF2D-4C65-8264-08D82135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130175"/>
            <a:ext cx="9115425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obiltelefonok </a:t>
            </a:r>
          </a:p>
        </p:txBody>
      </p:sp>
      <p:grpSp>
        <p:nvGrpSpPr>
          <p:cNvPr id="40966" name="Groupe 17" descr="Navigation bar">
            <a:extLst>
              <a:ext uri="{FF2B5EF4-FFF2-40B4-BE49-F238E27FC236}">
                <a16:creationId xmlns:a16="http://schemas.microsoft.com/office/drawing/2014/main" id="{E0AAE2BD-05B0-4499-8518-075F62F8B11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0970" name="ZoneTexte 18">
              <a:extLst>
                <a:ext uri="{FF2B5EF4-FFF2-40B4-BE49-F238E27FC236}">
                  <a16:creationId xmlns:a16="http://schemas.microsoft.com/office/drawing/2014/main" id="{5325A07F-7090-4832-A560-92946AC86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0971" name="ZoneTexte 19">
              <a:extLst>
                <a:ext uri="{FF2B5EF4-FFF2-40B4-BE49-F238E27FC236}">
                  <a16:creationId xmlns:a16="http://schemas.microsoft.com/office/drawing/2014/main" id="{5760FF82-3DDD-4810-8F3F-8A77E247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BD02B1-3A45-4369-A875-C104738AF6C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Bouton d’action : vide 33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9B59F28-4E53-4379-8106-E5AB7115B86C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0974" name="ZoneTexte 22">
              <a:extLst>
                <a:ext uri="{FF2B5EF4-FFF2-40B4-BE49-F238E27FC236}">
                  <a16:creationId xmlns:a16="http://schemas.microsoft.com/office/drawing/2014/main" id="{5B408A94-1178-45F3-BEEC-B1A7B0A3A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Vissza a főoldalra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  <p:pic>
          <p:nvPicPr>
            <p:cNvPr id="40975" name="Image 25" descr="SafeConsume logo">
              <a:extLst>
                <a:ext uri="{FF2B5EF4-FFF2-40B4-BE49-F238E27FC236}">
                  <a16:creationId xmlns:a16="http://schemas.microsoft.com/office/drawing/2014/main" id="{5F3DA067-5852-4FE2-A664-3506758A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F31BF1-6CF9-47A3-833E-9A75182CE552}"/>
              </a:ext>
            </a:extLst>
          </p:cNvPr>
          <p:cNvSpPr/>
          <p:nvPr/>
        </p:nvSpPr>
        <p:spPr>
          <a:xfrm>
            <a:off x="3160713" y="1098550"/>
            <a:ext cx="8936037" cy="3395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A </a:t>
            </a: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mobiltelefonok felületén jelentős mennyiségű mikroorganizmus van</a:t>
            </a:r>
            <a:r>
              <a:rPr lang="hu-HU" sz="1800" dirty="0">
                <a:solidFill>
                  <a:schemeClr val="accent1"/>
                </a:solidFill>
              </a:rPr>
              <a:t>. Ezért annak gyakori érintése révén a fertőző betegségek terjedésében is szerepet játszik.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hu-HU" sz="18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1"/>
                </a:solidFill>
              </a:rPr>
              <a:t>Kutatások azt mutatják, hogy </a:t>
            </a: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a szennyezett mobiltelefon megérintése után könnyedén átvihetjük a baktériumokat az ételre</a:t>
            </a:r>
            <a:r>
              <a:rPr lang="hu-HU" sz="1800" dirty="0">
                <a:solidFill>
                  <a:schemeClr val="accent1"/>
                </a:solidFill>
              </a:rPr>
              <a:t>, amely akár élelmiszer-eredetű megbetegedést (hányást, hasmenést) is kiválthat.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hu-HU" sz="18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Hogyan kerülhetjük ezt el?</a:t>
            </a:r>
          </a:p>
          <a:p>
            <a:pPr marL="514350" lvl="1" indent="-28575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hu-HU" sz="1800" dirty="0">
                <a:solidFill>
                  <a:schemeClr val="accent1"/>
                </a:solidFill>
              </a:rPr>
              <a:t>Főzés közben</a:t>
            </a: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 mossunk kezet minden alkalommal, amikor megérintjük a mobiltelefonunkat (és egyéb tárgyat, pl. tabletet).</a:t>
            </a:r>
          </a:p>
          <a:p>
            <a:pPr marL="514350" lvl="1" indent="-28575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Fertőtlenítsük gyakran a telefonunkat </a:t>
            </a:r>
            <a:r>
              <a:rPr lang="hu-HU" sz="1800" dirty="0">
                <a:solidFill>
                  <a:schemeClr val="accent1"/>
                </a:solidFill>
              </a:rPr>
              <a:t>(a gyártó által ajánlott módon)!</a:t>
            </a: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3A815D9-D5E6-4D6D-B7FF-B9A829B5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6" highlightClick="1"/>
            <a:extLst>
              <a:ext uri="{FF2B5EF4-FFF2-40B4-BE49-F238E27FC236}">
                <a16:creationId xmlns:a16="http://schemas.microsoft.com/office/drawing/2014/main" id="{21462F45-008A-41FA-B72A-6D92E42F78E3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7141B7-AB12-4BB2-9D85-16CE7E788049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7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7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7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8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9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00BFABAB-DEFD-40CE-874D-9E79A4D3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39700"/>
            <a:ext cx="121046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Kapcsolódási lehetőségek a kerettantervhez</a:t>
            </a:r>
            <a:endParaRPr lang="fr-FR" alt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7" name="Image 1" descr="Tábla, előtte kréták és könyvek">
            <a:extLst>
              <a:ext uri="{FF2B5EF4-FFF2-40B4-BE49-F238E27FC236}">
                <a16:creationId xmlns:a16="http://schemas.microsoft.com/office/drawing/2014/main" id="{683E3FF1-9B97-430C-81E9-6D6AE845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997" y="934268"/>
            <a:ext cx="3140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e 6" descr="Navigation bar">
            <a:extLst>
              <a:ext uri="{FF2B5EF4-FFF2-40B4-BE49-F238E27FC236}">
                <a16:creationId xmlns:a16="http://schemas.microsoft.com/office/drawing/2014/main" id="{38ABB17A-A548-4782-9294-8EA4B12D0F98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353175"/>
            <a:ext cx="12265026" cy="509588"/>
            <a:chOff x="5137" y="6349854"/>
            <a:chExt cx="12192000" cy="508973"/>
          </a:xfrm>
        </p:grpSpPr>
        <p:sp>
          <p:nvSpPr>
            <p:cNvPr id="41990" name="ZoneTexte 7">
              <a:extLst>
                <a:ext uri="{FF2B5EF4-FFF2-40B4-BE49-F238E27FC236}">
                  <a16:creationId xmlns:a16="http://schemas.microsoft.com/office/drawing/2014/main" id="{9A2C7FEC-3B2F-4ADF-8A3A-A5F87F9A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4761" y="6504397"/>
              <a:ext cx="975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1991" name="ZoneTexte 8">
              <a:extLst>
                <a:ext uri="{FF2B5EF4-FFF2-40B4-BE49-F238E27FC236}">
                  <a16:creationId xmlns:a16="http://schemas.microsoft.com/office/drawing/2014/main" id="{7CEECD7D-6950-4CA2-8A14-8A3D4F539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4629" y="6494577"/>
              <a:ext cx="1819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844D38-064F-45A5-9B92-B7ADF4BB8BB9}"/>
                </a:ext>
              </a:extLst>
            </p:cNvPr>
            <p:cNvSpPr/>
            <p:nvPr/>
          </p:nvSpPr>
          <p:spPr>
            <a:xfrm>
              <a:off x="5137" y="6349854"/>
              <a:ext cx="12192000" cy="50897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Bouton d’action : vide 10" descr="Close button 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13FC495D-96A2-424B-95C4-FC4E1188BB73}"/>
                </a:ext>
              </a:extLst>
            </p:cNvPr>
            <p:cNvSpPr/>
            <p:nvPr/>
          </p:nvSpPr>
          <p:spPr>
            <a:xfrm>
              <a:off x="11674803" y="6470358"/>
              <a:ext cx="304564" cy="267964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1994" name="ZoneTexte 11">
              <a:extLst>
                <a:ext uri="{FF2B5EF4-FFF2-40B4-BE49-F238E27FC236}">
                  <a16:creationId xmlns:a16="http://schemas.microsoft.com/office/drawing/2014/main" id="{2FDA6113-6D6E-4ED8-8370-DAFC308A7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1162" y="6465839"/>
              <a:ext cx="2294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rgbClr val="FFFFFF"/>
                  </a:solidFill>
                </a:rPr>
                <a:t>Bezárás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  <p:pic>
          <p:nvPicPr>
            <p:cNvPr id="41995" name="Image 14" descr="SafeConsume logo">
              <a:extLst>
                <a:ext uri="{FF2B5EF4-FFF2-40B4-BE49-F238E27FC236}">
                  <a16:creationId xmlns:a16="http://schemas.microsoft.com/office/drawing/2014/main" id="{96D28681-9BDB-45D6-8641-CC74829C6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6" y="6397548"/>
              <a:ext cx="1877450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4">
            <a:extLst>
              <a:ext uri="{FF2B5EF4-FFF2-40B4-BE49-F238E27FC236}">
                <a16:creationId xmlns:a16="http://schemas.microsoft.com/office/drawing/2014/main" id="{9DEB3B7F-BD27-49D8-BBFC-7A62C42F0C16}"/>
              </a:ext>
            </a:extLst>
          </p:cNvPr>
          <p:cNvSpPr txBox="1"/>
          <p:nvPr/>
        </p:nvSpPr>
        <p:spPr>
          <a:xfrm>
            <a:off x="411162" y="1437321"/>
            <a:ext cx="109763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7C"/>
                </a:solidFill>
                <a:latin typeface="Microsoft Sans Serif"/>
              </a:rPr>
              <a:t>Környezetismeret (gyakorlat) :</a:t>
            </a:r>
          </a:p>
          <a:p>
            <a:pPr marL="285750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chemeClr val="accent1"/>
                </a:solidFill>
              </a:rPr>
              <a:t>A hőmérséklet hatása: élelmiszerbiztonsági szabályok; a főzés, </a:t>
            </a:r>
            <a:br>
              <a:rPr lang="hu-HU" sz="1800" dirty="0">
                <a:solidFill>
                  <a:schemeClr val="accent1"/>
                </a:solidFill>
              </a:rPr>
            </a:br>
            <a:r>
              <a:rPr lang="hu-HU" sz="1800" dirty="0">
                <a:solidFill>
                  <a:schemeClr val="accent1"/>
                </a:solidFill>
              </a:rPr>
              <a:t>sütés hatása a mikroorganizmusokra </a:t>
            </a:r>
            <a:endParaRPr lang="fr-FR" sz="1800" dirty="0">
              <a:solidFill>
                <a:schemeClr val="accent1"/>
              </a:solidFill>
            </a:endParaRPr>
          </a:p>
          <a:p>
            <a:pPr marL="285750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chemeClr val="accent1"/>
                </a:solidFill>
              </a:rPr>
              <a:t>A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hu-HU" sz="1800" dirty="0">
                <a:solidFill>
                  <a:schemeClr val="accent1"/>
                </a:solidFill>
              </a:rPr>
              <a:t>hűtés hatása az élelmiszer eltarthatóságára (4-6. osztály)</a:t>
            </a:r>
            <a:endParaRPr lang="fr-FR" sz="1800" dirty="0">
              <a:solidFill>
                <a:schemeClr val="accent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800" dirty="0">
              <a:solidFill>
                <a:srgbClr val="00707C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7C"/>
                </a:solidFill>
                <a:latin typeface="Microsoft Sans Serif"/>
              </a:rPr>
              <a:t>Technika, életvitel és gyakorlat :</a:t>
            </a:r>
          </a:p>
          <a:p>
            <a:pPr marL="285750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chemeClr val="accent1"/>
                </a:solidFill>
              </a:rPr>
              <a:t>Ételkészítés, tartósítási módszerek, ételmaradékok kezelése; A személyi és konyhai higiénia szabályai; Alapvető ismeretek a növényi és állati eredetű élelmiszerek biztonságáról és higiéniájáról (4-6. osztály)</a:t>
            </a:r>
            <a:endParaRPr lang="fr-FR" sz="1800" dirty="0">
              <a:solidFill>
                <a:schemeClr val="accent1"/>
              </a:solidFill>
            </a:endParaRPr>
          </a:p>
          <a:p>
            <a:pPr marL="285750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1800" dirty="0">
                <a:solidFill>
                  <a:schemeClr val="accent1"/>
                </a:solidFill>
              </a:rPr>
              <a:t>Élelmiszerek kezelésének és tárolásának szabályai (11-12. osztály)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800" dirty="0">
              <a:solidFill>
                <a:srgbClr val="00707C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7C"/>
                </a:solidFill>
                <a:latin typeface="Microsoft Sans Serif"/>
              </a:rPr>
              <a:t>Biológia – egészségtan :</a:t>
            </a:r>
          </a:p>
          <a:p>
            <a:pPr marL="285750" lvl="1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1800" dirty="0">
                <a:solidFill>
                  <a:schemeClr val="accent1"/>
                </a:solidFill>
              </a:rPr>
              <a:t>A baktériumok és élelmiszerek kapcsolata; járványok, higiénia; Élelmiszerek tárolása és tartósítása (6-8. osztály)</a:t>
            </a:r>
          </a:p>
          <a:p>
            <a:pPr marL="285750" lvl="1" indent="-28575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chemeClr val="accent1"/>
                </a:solidFill>
              </a:rPr>
              <a:t>A baktériumok életműködésének kapcsolata az élelmiszerek romlásával, betegségekkel, járványokkal; Élelmiszerminőség, ételválasztás, élelmiszer-higiénia, élelmiszer-allergia, táplálék-kiegészítők (9-10. osztály</a:t>
            </a:r>
            <a:r>
              <a:rPr lang="hu-HU" sz="1600" dirty="0">
                <a:solidFill>
                  <a:schemeClr val="accent1"/>
                </a:solidFill>
              </a:rPr>
              <a:t>) </a:t>
            </a:r>
            <a:endParaRPr lang="fr-FR" sz="1600" dirty="0">
              <a:solidFill>
                <a:schemeClr val="accent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grafika a következőket szemlélteti: Tervezés&gt; Bevásárlás&gt; Csomagolás&gt; Hazaszállítás&gt; Konyhai felületek tisztasága&gt; Személyes higiénia&gt; Tárolás&gt; Kicsomagolás&gt; Nyersanyagok tisztítása, mosása&gt; Szeletelés/ előkészítés&gt; Eszközök tisztasága&gt; Főzés&gt; Hulladék kezelése &gt; Maradékok tárolása&gt; Étkezés&gt; Tálalás&gt; Egészségesen táplálkozni">
            <a:extLst>
              <a:ext uri="{FF2B5EF4-FFF2-40B4-BE49-F238E27FC236}">
                <a16:creationId xmlns:a16="http://schemas.microsoft.com/office/drawing/2014/main" id="{769C859F-52FD-4A5F-AEC1-78469409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53220"/>
            <a:ext cx="52959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DA8A63-52E2-44E2-95A2-56AC59EA5A4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8436" name="Groupe 17">
            <a:extLst>
              <a:ext uri="{FF2B5EF4-FFF2-40B4-BE49-F238E27FC236}">
                <a16:creationId xmlns:a16="http://schemas.microsoft.com/office/drawing/2014/main" id="{8F2F4D3B-BF69-44E9-95CD-E9434CA2884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8456" name="ZoneTexte 18">
              <a:extLst>
                <a:ext uri="{FF2B5EF4-FFF2-40B4-BE49-F238E27FC236}">
                  <a16:creationId xmlns:a16="http://schemas.microsoft.com/office/drawing/2014/main" id="{A03C57F1-D7CE-42ED-B739-F05849B81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57" name="ZoneTexte 19">
              <a:extLst>
                <a:ext uri="{FF2B5EF4-FFF2-40B4-BE49-F238E27FC236}">
                  <a16:creationId xmlns:a16="http://schemas.microsoft.com/office/drawing/2014/main" id="{9F240274-9AF5-4F5D-A106-879E7FA7F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1D2557-544B-40C9-BD49-7EDE97C487D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Bouton d’action : vide 34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31D28883-82E3-49FB-B4D2-89971CA4E89A}"/>
                </a:ext>
              </a:extLst>
            </p:cNvPr>
            <p:cNvSpPr/>
            <p:nvPr/>
          </p:nvSpPr>
          <p:spPr>
            <a:xfrm>
              <a:off x="1089695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8460" name="ZoneTexte 22">
              <a:extLst>
                <a:ext uri="{FF2B5EF4-FFF2-40B4-BE49-F238E27FC236}">
                  <a16:creationId xmlns:a16="http://schemas.microsoft.com/office/drawing/2014/main" id="{DBAE31FD-8685-450C-BC9F-EBDE8F8B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9355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Bezárás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18461" name="Image 25">
              <a:extLst>
                <a:ext uri="{FF2B5EF4-FFF2-40B4-BE49-F238E27FC236}">
                  <a16:creationId xmlns:a16="http://schemas.microsoft.com/office/drawing/2014/main" id="{BE587941-EBA2-494D-8680-E86C73BEB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Image 1">
            <a:extLst>
              <a:ext uri="{FF2B5EF4-FFF2-40B4-BE49-F238E27FC236}">
                <a16:creationId xmlns:a16="http://schemas.microsoft.com/office/drawing/2014/main" id="{67B86F8D-E319-4643-9D6C-E7FF910E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913A8C4-BC27-4552-8F72-C8FFB857DFF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9" name="Picture 31">
            <a:extLst>
              <a:ext uri="{FF2B5EF4-FFF2-40B4-BE49-F238E27FC236}">
                <a16:creationId xmlns:a16="http://schemas.microsoft.com/office/drawing/2014/main" id="{6EAEAF8F-FCDF-4C92-B5E3-E935B097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400"/>
            <a:ext cx="825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’action : vid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5B144B-579C-496C-AE8F-04F1A67737EA}"/>
              </a:ext>
            </a:extLst>
          </p:cNvPr>
          <p:cNvSpPr/>
          <p:nvPr/>
        </p:nvSpPr>
        <p:spPr>
          <a:xfrm>
            <a:off x="5187950" y="77470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hlinkClick r:id="rId6" action="ppaction://hlinksldjump" tooltip="click here for information on planning"/>
              </a:rPr>
              <a:t>Planning</a:t>
            </a:r>
            <a:endParaRPr lang="fr-FR" sz="800" dirty="0"/>
          </a:p>
        </p:txBody>
      </p:sp>
      <p:sp>
        <p:nvSpPr>
          <p:cNvPr id="36" name="Bouton d’action : vid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59FEA9-907C-400C-82FC-B2F91C88F3B0}"/>
              </a:ext>
            </a:extLst>
          </p:cNvPr>
          <p:cNvSpPr/>
          <p:nvPr/>
        </p:nvSpPr>
        <p:spPr>
          <a:xfrm>
            <a:off x="6564313" y="774700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shopping"/>
              </a:rPr>
              <a:t>Shopping</a:t>
            </a:r>
            <a:endParaRPr lang="fr-FR" sz="800"/>
          </a:p>
        </p:txBody>
      </p:sp>
      <p:sp>
        <p:nvSpPr>
          <p:cNvPr id="37" name="Bouton d’action : vid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B03C93-F957-499B-91D3-86257AD8B03A}"/>
              </a:ext>
            </a:extLst>
          </p:cNvPr>
          <p:cNvSpPr/>
          <p:nvPr/>
        </p:nvSpPr>
        <p:spPr>
          <a:xfrm>
            <a:off x="7985125" y="76835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packing"/>
              </a:rPr>
              <a:t>Packing</a:t>
            </a:r>
            <a:endParaRPr lang="fr-FR" sz="800"/>
          </a:p>
        </p:txBody>
      </p:sp>
      <p:sp>
        <p:nvSpPr>
          <p:cNvPr id="38" name="Bouton d’action : vid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D9D763-5B37-4EA3-A328-672FB148DE14}"/>
              </a:ext>
            </a:extLst>
          </p:cNvPr>
          <p:cNvSpPr/>
          <p:nvPr/>
        </p:nvSpPr>
        <p:spPr>
          <a:xfrm>
            <a:off x="9337675" y="773113"/>
            <a:ext cx="8318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transporting"/>
              </a:rPr>
              <a:t>Transporting</a:t>
            </a:r>
            <a:endParaRPr lang="fr-FR" sz="800"/>
          </a:p>
        </p:txBody>
      </p:sp>
      <p:sp>
        <p:nvSpPr>
          <p:cNvPr id="39" name="Bouton d’action : vid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2383C8-DB94-4769-9BDF-EA1A65335174}"/>
              </a:ext>
            </a:extLst>
          </p:cNvPr>
          <p:cNvSpPr/>
          <p:nvPr/>
        </p:nvSpPr>
        <p:spPr>
          <a:xfrm>
            <a:off x="4926013" y="2087563"/>
            <a:ext cx="1150937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hlinkClick r:id="rId8" action="ppaction://hlinksldjump" tooltip="click here for information on surface hygiene"/>
              </a:rPr>
              <a:t>Surface hygiene</a:t>
            </a:r>
            <a:endParaRPr lang="fr-FR" sz="800" dirty="0"/>
          </a:p>
        </p:txBody>
      </p:sp>
      <p:sp>
        <p:nvSpPr>
          <p:cNvPr id="40" name="Bouton d’action : vid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F60297-9E37-4B11-B23D-B7258ED6E53D}"/>
              </a:ext>
            </a:extLst>
          </p:cNvPr>
          <p:cNvSpPr/>
          <p:nvPr/>
        </p:nvSpPr>
        <p:spPr>
          <a:xfrm>
            <a:off x="7989888" y="2087563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storing"/>
              </a:rPr>
              <a:t>Storing</a:t>
            </a:r>
            <a:endParaRPr lang="fr-FR" sz="800"/>
          </a:p>
        </p:txBody>
      </p:sp>
      <p:sp>
        <p:nvSpPr>
          <p:cNvPr id="41" name="Bouton d’action : vid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F7D513-F7FD-4584-8AD5-55774E99CABB}"/>
              </a:ext>
            </a:extLst>
          </p:cNvPr>
          <p:cNvSpPr/>
          <p:nvPr/>
        </p:nvSpPr>
        <p:spPr>
          <a:xfrm>
            <a:off x="7835900" y="3373438"/>
            <a:ext cx="86360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tools hygiene"/>
              </a:rPr>
              <a:t>Tools hygiene</a:t>
            </a:r>
            <a:endParaRPr lang="fr-FR" sz="800"/>
          </a:p>
        </p:txBody>
      </p:sp>
      <p:sp>
        <p:nvSpPr>
          <p:cNvPr id="42" name="Bouton d’action : vid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903067-CD93-44A8-B3EB-CDC5D71D3F0F}"/>
              </a:ext>
            </a:extLst>
          </p:cNvPr>
          <p:cNvSpPr/>
          <p:nvPr/>
        </p:nvSpPr>
        <p:spPr>
          <a:xfrm>
            <a:off x="6388100" y="2087563"/>
            <a:ext cx="103981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0" action="ppaction://hlinksldjump" tooltip="click here for information on personal hygiene"/>
              </a:rPr>
              <a:t>Personal hygiene</a:t>
            </a:r>
            <a:endParaRPr lang="fr-FR" sz="800"/>
          </a:p>
        </p:txBody>
      </p:sp>
      <p:sp>
        <p:nvSpPr>
          <p:cNvPr id="43" name="Bouton d’action : vid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5BF66D-4931-4A5A-8A03-0D0C640A0A53}"/>
              </a:ext>
            </a:extLst>
          </p:cNvPr>
          <p:cNvSpPr/>
          <p:nvPr/>
        </p:nvSpPr>
        <p:spPr>
          <a:xfrm>
            <a:off x="9409113" y="2087563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unpacking"/>
              </a:rPr>
              <a:t>Unpacking</a:t>
            </a:r>
            <a:endParaRPr lang="fr-FR" sz="800"/>
          </a:p>
        </p:txBody>
      </p:sp>
      <p:sp>
        <p:nvSpPr>
          <p:cNvPr id="44" name="Bouton d’action : vid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B0E1F18-3C90-4AE9-AB8D-D56514B83FAD}"/>
              </a:ext>
            </a:extLst>
          </p:cNvPr>
          <p:cNvSpPr/>
          <p:nvPr/>
        </p:nvSpPr>
        <p:spPr>
          <a:xfrm>
            <a:off x="4868863" y="3332163"/>
            <a:ext cx="1271587" cy="2063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1" action="ppaction://hlinksldjump" tooltip="click here for information on food washing/rinsing"/>
              </a:rPr>
              <a:t>Food washing/rinsing</a:t>
            </a:r>
            <a:endParaRPr lang="fr-FR" sz="800"/>
          </a:p>
        </p:txBody>
      </p:sp>
      <p:sp>
        <p:nvSpPr>
          <p:cNvPr id="45" name="Bouton d’action : vid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2BFA66-BE25-4159-B903-7C68A35C2C77}"/>
              </a:ext>
            </a:extLst>
          </p:cNvPr>
          <p:cNvSpPr/>
          <p:nvPr/>
        </p:nvSpPr>
        <p:spPr>
          <a:xfrm>
            <a:off x="6325061" y="3341023"/>
            <a:ext cx="1060450" cy="1778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hlinkClick r:id="rId12" action="ppaction://hlinksldjump" tooltip="click here for information on cutting/prepping"/>
              </a:rPr>
              <a:t>Cutting/preppping</a:t>
            </a:r>
            <a:endParaRPr lang="fr-FR" sz="800" dirty="0"/>
          </a:p>
        </p:txBody>
      </p:sp>
      <p:sp>
        <p:nvSpPr>
          <p:cNvPr id="46" name="Bouton d’action : vid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73BD52-FAA6-4FB6-ADD7-727DCB38C24A}"/>
              </a:ext>
            </a:extLst>
          </p:cNvPr>
          <p:cNvSpPr/>
          <p:nvPr/>
        </p:nvSpPr>
        <p:spPr>
          <a:xfrm>
            <a:off x="9417050" y="4657725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serving"/>
              </a:rPr>
              <a:t>Serving</a:t>
            </a:r>
            <a:endParaRPr lang="fr-FR" sz="800"/>
          </a:p>
        </p:txBody>
      </p:sp>
      <p:sp>
        <p:nvSpPr>
          <p:cNvPr id="47" name="Bouton d’action : vid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972C38-92BD-4CFD-8562-80DFFE46C3BD}"/>
              </a:ext>
            </a:extLst>
          </p:cNvPr>
          <p:cNvSpPr/>
          <p:nvPr/>
        </p:nvSpPr>
        <p:spPr>
          <a:xfrm>
            <a:off x="9402763" y="3371850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4" action="ppaction://hlinksldjump" tooltip="click here for information on cooking"/>
              </a:rPr>
              <a:t>Cooking</a:t>
            </a:r>
            <a:endParaRPr lang="fr-FR" sz="800"/>
          </a:p>
        </p:txBody>
      </p:sp>
      <p:sp>
        <p:nvSpPr>
          <p:cNvPr id="48" name="Bouton d’action : vid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B3A8335-B481-46AD-B1B7-44569CD64466}"/>
              </a:ext>
            </a:extLst>
          </p:cNvPr>
          <p:cNvSpPr/>
          <p:nvPr/>
        </p:nvSpPr>
        <p:spPr>
          <a:xfrm>
            <a:off x="5154613" y="4657725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5" action="ppaction://hlinksldjump" tooltip="click here for information on disposal"/>
              </a:rPr>
              <a:t>Disposal</a:t>
            </a:r>
            <a:endParaRPr lang="fr-FR" sz="800"/>
          </a:p>
        </p:txBody>
      </p:sp>
      <p:sp>
        <p:nvSpPr>
          <p:cNvPr id="49" name="Bouton d’action : vid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5C117A-BA7F-4EA0-B10A-CA1859E34D11}"/>
              </a:ext>
            </a:extLst>
          </p:cNvPr>
          <p:cNvSpPr/>
          <p:nvPr/>
        </p:nvSpPr>
        <p:spPr>
          <a:xfrm>
            <a:off x="6297613" y="4633913"/>
            <a:ext cx="990600" cy="173037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6" action="ppaction://hlinksldjump" tooltip="click here for information on storing leftovers"/>
              </a:rPr>
              <a:t>Storing leftovers</a:t>
            </a:r>
            <a:endParaRPr lang="fr-FR" sz="800"/>
          </a:p>
        </p:txBody>
      </p:sp>
      <p:sp>
        <p:nvSpPr>
          <p:cNvPr id="50" name="Bouton d’action : vid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EBA443-EF17-4EB6-8E01-81E632F9BF8D}"/>
              </a:ext>
            </a:extLst>
          </p:cNvPr>
          <p:cNvSpPr/>
          <p:nvPr/>
        </p:nvSpPr>
        <p:spPr>
          <a:xfrm>
            <a:off x="7932738" y="4657725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eating"/>
              </a:rPr>
              <a:t>Eating</a:t>
            </a:r>
            <a:endParaRPr lang="fr-FR" sz="80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FF9D158-2945-4705-8579-84B9D9E9760E}"/>
              </a:ext>
            </a:extLst>
          </p:cNvPr>
          <p:cNvSpPr/>
          <p:nvPr/>
        </p:nvSpPr>
        <p:spPr>
          <a:xfrm>
            <a:off x="5211840" y="724356"/>
            <a:ext cx="102784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Microsoft Sans Serif"/>
                <a:hlinkClick r:id="rId6" action="ppaction://hlinksldjump" tooltip="click here for information on plan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Tervezés</a:t>
            </a:r>
            <a:endParaRPr lang="hu-HU" sz="1800" dirty="0">
              <a:solidFill>
                <a:srgbClr val="0070C0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932CCB1-7317-472A-A9D5-8A7594BB6AFB}"/>
              </a:ext>
            </a:extLst>
          </p:cNvPr>
          <p:cNvSpPr/>
          <p:nvPr/>
        </p:nvSpPr>
        <p:spPr>
          <a:xfrm>
            <a:off x="6351675" y="742307"/>
            <a:ext cx="11899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Microsoft Sans Serif"/>
                <a:hlinkClick r:id="rId6" action="ppaction://hlinksldjump" tooltip="click here for information on sho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Bevásárlás</a:t>
            </a:r>
            <a:endParaRPr lang="fr-FR" sz="16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42B3590-A6BC-4F1C-90C7-E1B82E5CA144}"/>
              </a:ext>
            </a:extLst>
          </p:cNvPr>
          <p:cNvSpPr/>
          <p:nvPr/>
        </p:nvSpPr>
        <p:spPr>
          <a:xfrm>
            <a:off x="7684748" y="746371"/>
            <a:ext cx="132440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dirty="0">
                <a:solidFill>
                  <a:srgbClr val="0070C0"/>
                </a:solidFill>
                <a:latin typeface="Microsoft Sans Serif"/>
                <a:hlinkClick r:id="rId7" action="ppaction://hlinksldjump" tooltip="click here for information on pac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Csomagolás</a:t>
            </a:r>
            <a:endParaRPr lang="fr-FR" sz="16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8BD0208-8306-4820-8055-4469534843E2}"/>
              </a:ext>
            </a:extLst>
          </p:cNvPr>
          <p:cNvSpPr/>
          <p:nvPr/>
        </p:nvSpPr>
        <p:spPr>
          <a:xfrm>
            <a:off x="9023626" y="755085"/>
            <a:ext cx="139493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dirty="0">
                <a:solidFill>
                  <a:srgbClr val="0070C0"/>
                </a:solidFill>
                <a:latin typeface="Microsoft Sans Serif"/>
                <a:hlinkClick r:id="rId7" action="ppaction://hlinksldjump" tooltip="click here for information on transpor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Hazaszállítás</a:t>
            </a:r>
            <a:endParaRPr lang="fr-FR" sz="16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BFE8586-75B4-47AC-B20E-1E1656C356E1}"/>
              </a:ext>
            </a:extLst>
          </p:cNvPr>
          <p:cNvSpPr/>
          <p:nvPr/>
        </p:nvSpPr>
        <p:spPr>
          <a:xfrm>
            <a:off x="4052719" y="1999080"/>
            <a:ext cx="19309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dirty="0">
                <a:solidFill>
                  <a:srgbClr val="0070C0"/>
                </a:solidFill>
                <a:latin typeface="Microsoft Sans Serif"/>
                <a:hlinkClick r:id="rId8" action="ppaction://hlinksldjump" tooltip="click here for information on surface hygie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Konyhai felületek tisztasága</a:t>
            </a:r>
            <a:endParaRPr lang="fr-FR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DABCF7B-94D5-4D4A-8447-B183906C84F2}"/>
              </a:ext>
            </a:extLst>
          </p:cNvPr>
          <p:cNvSpPr/>
          <p:nvPr/>
        </p:nvSpPr>
        <p:spPr>
          <a:xfrm>
            <a:off x="6109605" y="2048709"/>
            <a:ext cx="158569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dirty="0">
                <a:solidFill>
                  <a:srgbClr val="0070C0"/>
                </a:solidFill>
                <a:latin typeface="Microsoft Sans Serif"/>
                <a:hlinkClick r:id="rId10" action="ppaction://hlinksldjump" tooltip="click here for information on personal hygie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Személyi higiénia</a:t>
            </a:r>
            <a:endParaRPr lang="fr-FR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29E2248-D49B-45C9-A03A-8E5CCD5635B0}"/>
              </a:ext>
            </a:extLst>
          </p:cNvPr>
          <p:cNvSpPr/>
          <p:nvPr/>
        </p:nvSpPr>
        <p:spPr>
          <a:xfrm>
            <a:off x="8073474" y="2045772"/>
            <a:ext cx="78258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Microsoft Sans Serif"/>
                <a:hlinkClick r:id="rId9" action="ppaction://hlinksldjump" tooltip="click here for information on sto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Tárolás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356D44B-2730-431B-853E-78D555CDE8CC}"/>
              </a:ext>
            </a:extLst>
          </p:cNvPr>
          <p:cNvSpPr/>
          <p:nvPr/>
        </p:nvSpPr>
        <p:spPr>
          <a:xfrm>
            <a:off x="9339063" y="2025085"/>
            <a:ext cx="130356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Microsoft Sans Serif"/>
                <a:hlinkClick r:id="rId9" action="ppaction://hlinksldjump" tooltip="click here for information on unpac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Kicsomagolás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B4E7E08-E039-415C-B230-896DFA731541}"/>
              </a:ext>
            </a:extLst>
          </p:cNvPr>
          <p:cNvSpPr/>
          <p:nvPr/>
        </p:nvSpPr>
        <p:spPr>
          <a:xfrm>
            <a:off x="4149043" y="3312442"/>
            <a:ext cx="20778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dirty="0">
                <a:solidFill>
                  <a:srgbClr val="0070C0"/>
                </a:solidFill>
                <a:latin typeface="Microsoft Sans Serif"/>
                <a:hlinkClick r:id="rId11" action="ppaction://hlinksldjump" tooltip="click here for information on food washing/rin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Nyersanyagok tisztítása</a:t>
            </a:r>
            <a:endParaRPr lang="fr-FR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BA403C4-10DB-43C0-989A-06DF34233A47}"/>
              </a:ext>
            </a:extLst>
          </p:cNvPr>
          <p:cNvSpPr/>
          <p:nvPr/>
        </p:nvSpPr>
        <p:spPr>
          <a:xfrm>
            <a:off x="6399089" y="3332163"/>
            <a:ext cx="10951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altLang="hu-HU" sz="1400" dirty="0">
                <a:solidFill>
                  <a:srgbClr val="0070C0"/>
                </a:solidFill>
                <a:latin typeface="Microsoft Sans Serif"/>
                <a:hlinkClick r:id="rId12" action="ppaction://hlinksldjump" tooltip="click here for information on cutting/pre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fr-FR" altLang="hu-HU" sz="1400" dirty="0">
                <a:solidFill>
                  <a:srgbClr val="0070C0"/>
                </a:solidFill>
                <a:latin typeface="Microsoft Sans Serif"/>
                <a:hlinkClick r:id="rId12" action="ppaction://hlinksldjump" tooltip="click here for information on cutting/pre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hu-HU" altLang="hu-HU" sz="1400" dirty="0">
                <a:solidFill>
                  <a:srgbClr val="0070C0"/>
                </a:solidFill>
                <a:latin typeface="Microsoft Sans Serif"/>
                <a:hlinkClick r:id="rId12" action="ppaction://hlinksldjump" tooltip="click here for information on cutting/pre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ő</a:t>
            </a:r>
            <a:r>
              <a:rPr lang="fr-FR" altLang="hu-HU" sz="1400" dirty="0">
                <a:solidFill>
                  <a:srgbClr val="0070C0"/>
                </a:solidFill>
                <a:latin typeface="Microsoft Sans Serif"/>
                <a:hlinkClick r:id="rId12" action="ppaction://hlinksldjump" tooltip="click here for information on cutting/pre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készítés</a:t>
            </a:r>
            <a:endParaRPr lang="fr-FR" altLang="hu-HU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B1FD73B3-5CC2-474B-902A-10774239671E}"/>
              </a:ext>
            </a:extLst>
          </p:cNvPr>
          <p:cNvSpPr/>
          <p:nvPr/>
        </p:nvSpPr>
        <p:spPr>
          <a:xfrm>
            <a:off x="7595074" y="3357147"/>
            <a:ext cx="180850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dirty="0">
                <a:solidFill>
                  <a:srgbClr val="0070C0"/>
                </a:solidFill>
                <a:latin typeface="Microsoft Sans Serif"/>
                <a:hlinkClick r:id="rId8" action="ppaction://hlinksldjump" tooltip="click here for information on tools hygie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Eszközök tisztasága</a:t>
            </a:r>
            <a:endParaRPr lang="fr-FR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54BADCED-9D30-4DFE-9226-D4AF10AB22F6}"/>
              </a:ext>
            </a:extLst>
          </p:cNvPr>
          <p:cNvSpPr/>
          <p:nvPr/>
        </p:nvSpPr>
        <p:spPr>
          <a:xfrm>
            <a:off x="9544774" y="3357147"/>
            <a:ext cx="7425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altLang="hu-HU" sz="1600" dirty="0">
                <a:solidFill>
                  <a:srgbClr val="0070C0"/>
                </a:solidFill>
                <a:latin typeface="Microsoft Sans Serif"/>
                <a:hlinkClick r:id="rId14" action="ppaction://hlinksldjump" tooltip="click here for information on coo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hu-HU" altLang="hu-HU" sz="1600" dirty="0">
                <a:solidFill>
                  <a:srgbClr val="0070C0"/>
                </a:solidFill>
                <a:latin typeface="Microsoft Sans Serif"/>
                <a:hlinkClick r:id="rId14" action="ppaction://hlinksldjump" tooltip="click here for information on coo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ő</a:t>
            </a:r>
            <a:r>
              <a:rPr lang="fr-FR" altLang="hu-HU" sz="1600" dirty="0">
                <a:solidFill>
                  <a:srgbClr val="0070C0"/>
                </a:solidFill>
                <a:latin typeface="Microsoft Sans Serif"/>
                <a:hlinkClick r:id="rId14" action="ppaction://hlinksldjump" tooltip="click here for information on coo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zés</a:t>
            </a:r>
            <a:endParaRPr lang="fr-FR" altLang="hu-HU" sz="16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38272ABD-F61D-4BE1-85CC-75EF4BBCFCA2}"/>
              </a:ext>
            </a:extLst>
          </p:cNvPr>
          <p:cNvSpPr/>
          <p:nvPr/>
        </p:nvSpPr>
        <p:spPr>
          <a:xfrm>
            <a:off x="4146365" y="4684811"/>
            <a:ext cx="16417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dirty="0">
                <a:hlinkClick r:id="rId15" action="ppaction://hlinksldjump" tooltip="click here for information on disposal"/>
              </a:rPr>
              <a:t>Hulladék kezelése</a:t>
            </a:r>
            <a:endParaRPr lang="fr-FR" sz="1400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4D6498D-7791-43B6-B867-E81976B76107}"/>
              </a:ext>
            </a:extLst>
          </p:cNvPr>
          <p:cNvSpPr/>
          <p:nvPr/>
        </p:nvSpPr>
        <p:spPr>
          <a:xfrm>
            <a:off x="5872681" y="4618898"/>
            <a:ext cx="192392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dirty="0">
                <a:solidFill>
                  <a:srgbClr val="0070C0"/>
                </a:solidFill>
                <a:latin typeface="Microsoft Sans Serif"/>
                <a:hlinkClick r:id="rId16" action="ppaction://hlinksldjump" tooltip="click here for information on storing leftov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maradékok tárolása</a:t>
            </a:r>
            <a:endParaRPr lang="fr-FR" sz="1400" dirty="0">
              <a:solidFill>
                <a:srgbClr val="0070C0"/>
              </a:solidFill>
              <a:latin typeface="Microsoft Sans Serif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62834A9-5A97-4697-93F3-7B4780AD969E}"/>
              </a:ext>
            </a:extLst>
          </p:cNvPr>
          <p:cNvSpPr/>
          <p:nvPr/>
        </p:nvSpPr>
        <p:spPr>
          <a:xfrm>
            <a:off x="7983012" y="4629611"/>
            <a:ext cx="82266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Microsoft Sans Serif"/>
                <a:hlinkClick r:id="rId13" action="ppaction://hlinksldjump" tooltip="click here for information on ea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Étkezés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87C7ABC-2E1A-46B1-B2E2-1150EB7CBDD0}"/>
              </a:ext>
            </a:extLst>
          </p:cNvPr>
          <p:cNvSpPr/>
          <p:nvPr/>
        </p:nvSpPr>
        <p:spPr>
          <a:xfrm>
            <a:off x="9526758" y="4618898"/>
            <a:ext cx="7649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Microsoft Sans Serif"/>
                <a:hlinkClick r:id="rId13" action="ppaction://hlinksldjump" tooltip="click here for information on serv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Tálalás</a:t>
            </a: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outon d’action : vide 18">
            <a:hlinkClick r:id="rId18" highlightClick="1"/>
            <a:extLst>
              <a:ext uri="{FF2B5EF4-FFF2-40B4-BE49-F238E27FC236}">
                <a16:creationId xmlns:a16="http://schemas.microsoft.com/office/drawing/2014/main" id="{D9E0BE8E-D457-49DE-83D8-A2264057CF0E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9A148AD-0B99-454B-BDB4-CAC777050F05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9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9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9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20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20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21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A fiú bevásárlás">
            <a:extLst>
              <a:ext uri="{FF2B5EF4-FFF2-40B4-BE49-F238E27FC236}">
                <a16:creationId xmlns:a16="http://schemas.microsoft.com/office/drawing/2014/main" id="{71A2160C-43F7-441A-84B6-31FC267F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30625"/>
            <a:ext cx="13255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3" descr="Bevásárló lista írása">
            <a:extLst>
              <a:ext uri="{FF2B5EF4-FFF2-40B4-BE49-F238E27FC236}">
                <a16:creationId xmlns:a16="http://schemas.microsoft.com/office/drawing/2014/main" id="{B912E6E1-82E5-4C11-87AA-2DB8ED60C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6363"/>
            <a:ext cx="13255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794278C-CDE7-4B00-B225-F19CE0C6771C}"/>
              </a:ext>
            </a:extLst>
          </p:cNvPr>
          <p:cNvSpPr txBox="1"/>
          <p:nvPr/>
        </p:nvSpPr>
        <p:spPr>
          <a:xfrm>
            <a:off x="3058669" y="-6101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Tervezés és Bevásárlás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CC0D49-7BE3-4753-B358-7BB98E86732C}"/>
              </a:ext>
            </a:extLst>
          </p:cNvPr>
          <p:cNvSpPr txBox="1"/>
          <p:nvPr/>
        </p:nvSpPr>
        <p:spPr>
          <a:xfrm>
            <a:off x="4166779" y="979312"/>
            <a:ext cx="7680325" cy="5483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Tervezzük meg </a:t>
            </a:r>
            <a:r>
              <a:rPr lang="hu-HU" sz="1600" dirty="0">
                <a:solidFill>
                  <a:srgbClr val="00707C"/>
                </a:solidFill>
                <a:latin typeface="+mn-lt"/>
              </a:rPr>
              <a:t>a bevásárlást! </a:t>
            </a:r>
            <a:r>
              <a:rPr lang="hu-HU" altLang="hu-HU" sz="1600" dirty="0">
                <a:solidFill>
                  <a:srgbClr val="00707C"/>
                </a:solidFill>
              </a:rPr>
              <a:t>– A hűtést igénylő, illetve fagyasztott élelmiszerek kerüljenek utoljára a kosárba.</a:t>
            </a: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hu-HU" sz="1600" dirty="0">
                <a:solidFill>
                  <a:srgbClr val="00707C"/>
                </a:solidFill>
              </a:rPr>
              <a:t>Vigyünk magunkkal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hűtőtáskát</a:t>
            </a:r>
            <a:r>
              <a:rPr lang="hu-HU" altLang="hu-HU" sz="1600" dirty="0">
                <a:solidFill>
                  <a:schemeClr val="bg1"/>
                </a:solidFill>
              </a:rPr>
              <a:t>!</a:t>
            </a:r>
            <a:r>
              <a:rPr lang="hu-HU" altLang="hu-HU" sz="1600" dirty="0">
                <a:solidFill>
                  <a:srgbClr val="00707C"/>
                </a:solidFill>
              </a:rPr>
              <a:t>  –  A húsok tárolására célszerű külön hűtőtáskát rendszeresíteni.</a:t>
            </a:r>
            <a:br>
              <a:rPr lang="hu-HU" sz="1600" dirty="0">
                <a:solidFill>
                  <a:srgbClr val="00707C"/>
                </a:solidFill>
                <a:latin typeface="+mn-lt"/>
              </a:rPr>
            </a:br>
            <a:r>
              <a:rPr lang="hu-HU" sz="1200" dirty="0">
                <a:solidFill>
                  <a:srgbClr val="00707C"/>
                </a:solidFill>
                <a:latin typeface="+mn-lt"/>
              </a:rPr>
              <a:t>A húsok és zöldségek felszíne mikroorganizmusokkal szennyezett, ezért vásárlás, szállítás és tárolás során is figyelni kell az elkülönítésükre, ezáltal a keresztszennyeződés elkerülésére.</a:t>
            </a:r>
          </a:p>
          <a:p>
            <a:pPr eaLnBrk="1" hangingPunct="1">
              <a:spcBef>
                <a:spcPts val="1000"/>
              </a:spcBef>
              <a:defRPr/>
            </a:pPr>
            <a:endParaRPr lang="hu-HU" sz="12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 Figyelmesen olvassuk el az élelmiszeren található címkéket, különös tekintettel 	  a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lejárati időre</a:t>
            </a:r>
            <a:r>
              <a:rPr lang="hu-HU" altLang="hu-HU" sz="1600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ts val="1600"/>
              </a:spcBef>
            </a:pPr>
            <a:endParaRPr lang="hu-HU" altLang="hu-HU" sz="1200" dirty="0">
              <a:solidFill>
                <a:schemeClr val="bg1"/>
              </a:solidFill>
            </a:endParaRPr>
          </a:p>
          <a:p>
            <a:pPr eaLnBrk="1" hangingPunct="1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 Figyeljünk arra, hogy a baromfi/más húsfélék és a zöldségfélék a 	 	 			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bevásárlókosárban se érintkezzenek.</a:t>
            </a:r>
          </a:p>
          <a:p>
            <a:pPr eaLnBrk="1" hangingPunct="1"/>
            <a:r>
              <a:rPr lang="hu-HU" altLang="hu-HU" sz="1600" dirty="0">
                <a:solidFill>
                  <a:srgbClr val="00707C"/>
                </a:solidFill>
              </a:rPr>
              <a:t>  	 </a:t>
            </a:r>
            <a:r>
              <a:rPr lang="hu-HU" altLang="hu-HU" sz="1200" dirty="0">
                <a:solidFill>
                  <a:schemeClr val="accent1"/>
                </a:solidFill>
              </a:rPr>
              <a:t>A nyers húsok gyakran megbetegedést okozó mikroorganizmusokkal szennyezettek, ezért minden </a:t>
            </a:r>
          </a:p>
          <a:p>
            <a:pPr eaLnBrk="1" hangingPunct="1"/>
            <a:r>
              <a:rPr lang="hu-HU" altLang="hu-HU" sz="1200" dirty="0">
                <a:solidFill>
                  <a:schemeClr val="accent1"/>
                </a:solidFill>
              </a:rPr>
              <a:t>	 esetben a zöldségektől és egyéb élelmiszerektől (pl. pékáruktól) elkülönítve tároljuk őket.</a:t>
            </a:r>
          </a:p>
          <a:p>
            <a:pPr eaLnBrk="1" hangingPunct="1"/>
            <a:endParaRPr lang="hu-HU" altLang="hu-HU" sz="12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A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hűtőlánc</a:t>
            </a:r>
            <a:r>
              <a:rPr lang="hu-HU" altLang="hu-HU" sz="1600" dirty="0">
                <a:solidFill>
                  <a:srgbClr val="00707C"/>
                </a:solidFill>
              </a:rPr>
              <a:t> fenntartása érdekében használjunk hűtőtáskát. </a:t>
            </a:r>
            <a:r>
              <a:rPr lang="hu-HU" altLang="hu-HU" sz="1600" dirty="0">
                <a:solidFill>
                  <a:schemeClr val="bg1"/>
                </a:solidFill>
              </a:rPr>
              <a:t> </a:t>
            </a:r>
            <a:endParaRPr lang="hu-HU" altLang="hu-HU" sz="1600" dirty="0">
              <a:solidFill>
                <a:srgbClr val="00707C"/>
              </a:solidFill>
            </a:endParaRPr>
          </a:p>
          <a:p>
            <a:pPr eaLnBrk="1" hangingPunct="1"/>
            <a:r>
              <a:rPr lang="hu-HU" altLang="hu-HU" sz="1600" dirty="0">
                <a:solidFill>
                  <a:srgbClr val="00707C"/>
                </a:solidFill>
              </a:rPr>
              <a:t>	</a:t>
            </a:r>
            <a:r>
              <a:rPr lang="hu-HU" altLang="hu-HU" sz="1200" dirty="0">
                <a:solidFill>
                  <a:srgbClr val="00707C"/>
                </a:solidFill>
              </a:rPr>
              <a:t> Ez lassítja a baktériumok szaporodását.</a:t>
            </a:r>
            <a:endParaRPr lang="hu-HU" altLang="hu-HU" sz="1600" dirty="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hu-HU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19462" name="Groupe 17" descr="Navigation bar">
            <a:extLst>
              <a:ext uri="{FF2B5EF4-FFF2-40B4-BE49-F238E27FC236}">
                <a16:creationId xmlns:a16="http://schemas.microsoft.com/office/drawing/2014/main" id="{3446747B-F1ED-4667-941F-2109BF8EA4AD}"/>
              </a:ext>
            </a:extLst>
          </p:cNvPr>
          <p:cNvGrpSpPr>
            <a:grpSpLocks/>
          </p:cNvGrpSpPr>
          <p:nvPr/>
        </p:nvGrpSpPr>
        <p:grpSpPr bwMode="auto">
          <a:xfrm>
            <a:off x="-42069" y="6002371"/>
            <a:ext cx="12276138" cy="887413"/>
            <a:chOff x="-41565" y="6016088"/>
            <a:chExt cx="12276859" cy="888671"/>
          </a:xfrm>
        </p:grpSpPr>
        <p:sp>
          <p:nvSpPr>
            <p:cNvPr id="19473" name="ZoneTexte 18">
              <a:extLst>
                <a:ext uri="{FF2B5EF4-FFF2-40B4-BE49-F238E27FC236}">
                  <a16:creationId xmlns:a16="http://schemas.microsoft.com/office/drawing/2014/main" id="{A7C267D7-2CE8-450D-BD5F-A4DD1727D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4" name="ZoneTexte 19">
              <a:extLst>
                <a:ext uri="{FF2B5EF4-FFF2-40B4-BE49-F238E27FC236}">
                  <a16:creationId xmlns:a16="http://schemas.microsoft.com/office/drawing/2014/main" id="{3F1AB2B0-15D8-4133-A7C2-66EB53060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399356-FCB4-43B4-AE30-D3F6B6C662E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5EEA3B1-5333-4E82-8C08-30E214E6BAA9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9477" name="ZoneTexte 22">
              <a:extLst>
                <a:ext uri="{FF2B5EF4-FFF2-40B4-BE49-F238E27FC236}">
                  <a16:creationId xmlns:a16="http://schemas.microsoft.com/office/drawing/2014/main" id="{241B9609-087A-46EA-9C59-C3D2C46E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19478" name="Image 25" descr="SafeConsume logo">
              <a:extLst>
                <a:ext uri="{FF2B5EF4-FFF2-40B4-BE49-F238E27FC236}">
                  <a16:creationId xmlns:a16="http://schemas.microsoft.com/office/drawing/2014/main" id="{24E1E144-E5C0-4EE9-A941-73C67F687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A05326-5609-4D8A-A460-0F1819C8E65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47E84C-69B5-4061-AFA7-814AF16CA8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5" name="Image 17">
            <a:extLst>
              <a:ext uri="{FF2B5EF4-FFF2-40B4-BE49-F238E27FC236}">
                <a16:creationId xmlns:a16="http://schemas.microsoft.com/office/drawing/2014/main" id="{11571D24-684C-46D8-AE39-E19AF0EA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6239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uton d’action : vide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B31E5AD-9019-4059-8ECE-51918045B26B}"/>
              </a:ext>
            </a:extLst>
          </p:cNvPr>
          <p:cNvSpPr/>
          <p:nvPr/>
        </p:nvSpPr>
        <p:spPr>
          <a:xfrm>
            <a:off x="9875396" y="2496690"/>
            <a:ext cx="2064099" cy="471315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200" dirty="0">
                <a:solidFill>
                  <a:srgbClr val="FFFFFF"/>
                </a:solidFill>
              </a:rPr>
              <a:t>További információk</a:t>
            </a:r>
            <a:endParaRPr lang="hu-HU" altLang="hu-HU" sz="12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altLang="hu-HU" sz="1200" dirty="0">
                <a:solidFill>
                  <a:srgbClr val="FFFFFF"/>
                </a:solidFill>
              </a:rPr>
              <a:t> a keresztszennyez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désr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27" name="Bouton d’action : vid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A4192F-B887-48A7-8A73-D005B28D88D4}"/>
              </a:ext>
            </a:extLst>
          </p:cNvPr>
          <p:cNvSpPr/>
          <p:nvPr/>
        </p:nvSpPr>
        <p:spPr>
          <a:xfrm>
            <a:off x="9875396" y="3348338"/>
            <a:ext cx="1676390" cy="519285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Ugrás a 3-as fejezetre (jelölés, címke</a:t>
            </a:r>
            <a:r>
              <a:rPr lang="pt-BR" sz="1200" dirty="0">
                <a:solidFill>
                  <a:schemeClr val="bg1"/>
                </a:solidFill>
              </a:rPr>
              <a:t>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8" name="Bouton d’action : vide 2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54348E2-A1C8-4EDC-891A-25526FD37B9E}"/>
              </a:ext>
            </a:extLst>
          </p:cNvPr>
          <p:cNvSpPr/>
          <p:nvPr/>
        </p:nvSpPr>
        <p:spPr>
          <a:xfrm>
            <a:off x="9875396" y="5294585"/>
            <a:ext cx="2081213" cy="47131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1200" dirty="0">
                <a:solidFill>
                  <a:srgbClr val="FFFFFF"/>
                </a:solidFill>
              </a:rPr>
              <a:t>További információk a hűtőláncról</a:t>
            </a:r>
            <a:endParaRPr lang="fr-FR" altLang="hu-HU" sz="1200" dirty="0">
              <a:solidFill>
                <a:srgbClr val="FFFFFF"/>
              </a:solidFill>
            </a:endParaRP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679A5968-E42D-4007-83BE-72E23240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 descr="Hússzelet - A húsok előkészítés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87954" y="4323862"/>
            <a:ext cx="917986" cy="6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’action : vide 1">
            <a:hlinkClick r:id="rId13" highlightClick="1"/>
            <a:extLst>
              <a:ext uri="{FF2B5EF4-FFF2-40B4-BE49-F238E27FC236}">
                <a16:creationId xmlns:a16="http://schemas.microsoft.com/office/drawing/2014/main" id="{8F1A921F-06E5-47B4-943D-7837224C7152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4F2844-F9DA-468B-B978-4D89097133C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4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4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4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5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6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72FA28-F62D-4E80-BE6E-61CDC1BB52E0}"/>
              </a:ext>
            </a:extLst>
          </p:cNvPr>
          <p:cNvSpPr txBox="1"/>
          <p:nvPr/>
        </p:nvSpPr>
        <p:spPr>
          <a:xfrm>
            <a:off x="3076575" y="246063"/>
            <a:ext cx="9115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Csomagolás 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Hazaszállítás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80FDE9-3A90-4B02-8B71-2892B7CB02CE}"/>
              </a:ext>
            </a:extLst>
          </p:cNvPr>
          <p:cNvSpPr txBox="1"/>
          <p:nvPr/>
        </p:nvSpPr>
        <p:spPr>
          <a:xfrm>
            <a:off x="3279322" y="1247946"/>
            <a:ext cx="8864600" cy="4957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hu-HU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A hazaszállítás során használjunk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hűtőtáskát</a:t>
            </a:r>
            <a:r>
              <a:rPr lang="hu-HU" altLang="hu-HU" sz="1600" dirty="0">
                <a:solidFill>
                  <a:srgbClr val="00707C"/>
                </a:solidFill>
              </a:rPr>
              <a:t> a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hűtőlánc</a:t>
            </a:r>
            <a:r>
              <a:rPr lang="hu-HU" altLang="hu-HU" sz="1600" dirty="0">
                <a:solidFill>
                  <a:srgbClr val="00707C"/>
                </a:solidFill>
              </a:rPr>
              <a:t> fenntartása érdekében, illetve a bevásárlás után minél gyorsabban érjünk haza.</a:t>
            </a:r>
            <a:endParaRPr lang="hu-HU" altLang="hu-HU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A keresztszennyeződés elkerülése érdekében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a húsokat és a zöldségeket elkülönítve </a:t>
            </a:r>
            <a:r>
              <a:rPr lang="hu-HU" altLang="hu-HU" sz="1600" dirty="0">
                <a:solidFill>
                  <a:srgbClr val="00707C"/>
                </a:solidFill>
              </a:rPr>
              <a:t>kell szállítani.</a:t>
            </a:r>
            <a:endParaRPr lang="hu-HU" altLang="hu-HU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Hazaérkezés után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elsőként a hűtőtáskákat csomagoljuk ki.</a:t>
            </a:r>
          </a:p>
          <a:p>
            <a:pPr lvl="1" indent="0" eaLnBrk="1" hangingPunct="1">
              <a:spcBef>
                <a:spcPts val="300"/>
              </a:spcBef>
            </a:pPr>
            <a:r>
              <a:rPr lang="hu-HU" altLang="hu-HU" sz="1200" dirty="0">
                <a:solidFill>
                  <a:srgbClr val="00707C"/>
                </a:solidFill>
              </a:rPr>
              <a:t>A baktériumszaporodás minimalizálása érdekében minél hamarabb tegyük hűtőbe a hűtést igénylő termékeket (szobahőmérsékleten, víz és tápanyagok jelenlétében a baktériumsejtek száma akár 20 perc alatt megduplázódhat).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A külső hőmérsékletet is minden esetben figyelembe kell venni.</a:t>
            </a:r>
            <a:endParaRPr lang="hu-HU" altLang="hu-HU" sz="1600" i="1" dirty="0">
              <a:solidFill>
                <a:srgbClr val="17E9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hu-HU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0484" name="Groupe 17">
            <a:extLst>
              <a:ext uri="{FF2B5EF4-FFF2-40B4-BE49-F238E27FC236}">
                <a16:creationId xmlns:a16="http://schemas.microsoft.com/office/drawing/2014/main" id="{664652A0-C0E6-4987-BC8A-F2680795B3B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0496" name="ZoneTexte 18">
              <a:extLst>
                <a:ext uri="{FF2B5EF4-FFF2-40B4-BE49-F238E27FC236}">
                  <a16:creationId xmlns:a16="http://schemas.microsoft.com/office/drawing/2014/main" id="{574B93A7-92C8-45BB-AD5C-0B0B51155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497" name="ZoneTexte 19">
              <a:extLst>
                <a:ext uri="{FF2B5EF4-FFF2-40B4-BE49-F238E27FC236}">
                  <a16:creationId xmlns:a16="http://schemas.microsoft.com/office/drawing/2014/main" id="{F55E0E29-7947-4DCA-A2EF-B67565AD2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3AA7D-C126-4845-B5CF-BD3E78A5CC4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A04B59E-E2A4-4A67-BFA7-A36EA438FBD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0500" name="ZoneTexte 22">
              <a:extLst>
                <a:ext uri="{FF2B5EF4-FFF2-40B4-BE49-F238E27FC236}">
                  <a16:creationId xmlns:a16="http://schemas.microsoft.com/office/drawing/2014/main" id="{B9DF7221-A274-4A41-AAAD-DB2453FB5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0501" name="Image 25">
              <a:extLst>
                <a:ext uri="{FF2B5EF4-FFF2-40B4-BE49-F238E27FC236}">
                  <a16:creationId xmlns:a16="http://schemas.microsoft.com/office/drawing/2014/main" id="{06273E66-250C-475C-850C-ACA433046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5CC02-A38D-4C06-B78A-D0404D9AC83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69B53C-82AB-4ADC-95F3-95A9D65AFA5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7" name="Image 17">
            <a:extLst>
              <a:ext uri="{FF2B5EF4-FFF2-40B4-BE49-F238E27FC236}">
                <a16:creationId xmlns:a16="http://schemas.microsoft.com/office/drawing/2014/main" id="{0BD0848A-225A-4C74-BE6B-165F2EF5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3" descr="A lány külön bevásárlótáskába teszi az élelmiszereket">
            <a:extLst>
              <a:ext uri="{FF2B5EF4-FFF2-40B4-BE49-F238E27FC236}">
                <a16:creationId xmlns:a16="http://schemas.microsoft.com/office/drawing/2014/main" id="{DF736BFE-E4C9-4F28-9E8F-4FBDF4A8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31775"/>
            <a:ext cx="13700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3" descr="Az élelmiszereket autóval szállítják haza">
            <a:extLst>
              <a:ext uri="{FF2B5EF4-FFF2-40B4-BE49-F238E27FC236}">
                <a16:creationId xmlns:a16="http://schemas.microsoft.com/office/drawing/2014/main" id="{DC903DBD-8CC0-46F2-B2B8-A637A0FCE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00075"/>
            <a:ext cx="18272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516FC914-7D3A-483F-8A30-E6196AD4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Bouton d’action : vid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5A91605-10F4-431D-AAA4-1F3EBF4E1D3B}"/>
              </a:ext>
            </a:extLst>
          </p:cNvPr>
          <p:cNvSpPr/>
          <p:nvPr/>
        </p:nvSpPr>
        <p:spPr>
          <a:xfrm>
            <a:off x="3559175" y="2555944"/>
            <a:ext cx="2081212" cy="52332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1200" dirty="0">
                <a:solidFill>
                  <a:srgbClr val="FFFFFF"/>
                </a:solidFill>
              </a:rPr>
              <a:t>További információk a hűtőláncról</a:t>
            </a:r>
            <a:endParaRPr lang="fr-FR" altLang="hu-HU" sz="1200" dirty="0">
              <a:solidFill>
                <a:srgbClr val="FFFFFF"/>
              </a:solidFill>
            </a:endParaRPr>
          </a:p>
        </p:txBody>
      </p:sp>
      <p:sp>
        <p:nvSpPr>
          <p:cNvPr id="30" name="Bouton d’action : vid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C522972-768C-4225-A71B-220CB3AA44AB}"/>
              </a:ext>
            </a:extLst>
          </p:cNvPr>
          <p:cNvSpPr/>
          <p:nvPr/>
        </p:nvSpPr>
        <p:spPr>
          <a:xfrm>
            <a:off x="3559175" y="3870119"/>
            <a:ext cx="1938338" cy="52332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200" dirty="0">
                <a:solidFill>
                  <a:srgbClr val="FFFFFF"/>
                </a:solidFill>
              </a:rPr>
              <a:t>További információk a keresztszennyez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désr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23" name="Image 2" descr="Hússzelet - A húsok előkészítés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54004" y="3549313"/>
            <a:ext cx="1493914" cy="10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’action : vide 1">
            <a:hlinkClick r:id="rId12" highlightClick="1"/>
            <a:extLst>
              <a:ext uri="{FF2B5EF4-FFF2-40B4-BE49-F238E27FC236}">
                <a16:creationId xmlns:a16="http://schemas.microsoft.com/office/drawing/2014/main" id="{D4B0C7A4-2FA2-4669-8A20-CA7CDD882549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6C31183-4D82-4A58-8C2E-3592AA67178D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3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3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3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4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5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3" descr="A fiú kipakolja a különböző élelmiszereket ">
            <a:extLst>
              <a:ext uri="{FF2B5EF4-FFF2-40B4-BE49-F238E27FC236}">
                <a16:creationId xmlns:a16="http://schemas.microsoft.com/office/drawing/2014/main" id="{BD9D865B-9166-42B0-B2BE-42D93DFC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62063"/>
            <a:ext cx="15128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00B9B0-5AF0-412D-9743-9B4D5E4D4B8F}"/>
              </a:ext>
            </a:extLst>
          </p:cNvPr>
          <p:cNvSpPr txBox="1"/>
          <p:nvPr/>
        </p:nvSpPr>
        <p:spPr>
          <a:xfrm>
            <a:off x="3076575" y="204788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Kicsomagolás / Tárolás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CD660-F38F-4DCA-ABB4-7630A8AE8888}"/>
              </a:ext>
            </a:extLst>
          </p:cNvPr>
          <p:cNvSpPr txBox="1"/>
          <p:nvPr/>
        </p:nvSpPr>
        <p:spPr>
          <a:xfrm>
            <a:off x="4437063" y="677863"/>
            <a:ext cx="7534275" cy="5075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hu-HU" altLang="hu-HU" sz="14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Hazaérkezés után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elsőként a hűtőtáskákat csomagoljuk ki</a:t>
            </a: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</a:pPr>
            <a:r>
              <a:rPr lang="hu-HU" altLang="hu-HU" sz="1600" dirty="0">
                <a:solidFill>
                  <a:schemeClr val="bg1"/>
                </a:solidFill>
              </a:rPr>
              <a:t>     </a:t>
            </a:r>
            <a:r>
              <a:rPr lang="hu-HU" altLang="hu-HU" sz="1200" dirty="0">
                <a:solidFill>
                  <a:schemeClr val="accent1"/>
                </a:solidFill>
              </a:rPr>
              <a:t>A baktériumszaporodás minimalizálása érdekében minél hamarabb tegyük hűtőbe a hűtést igénylő termékeket (szobahőmérsékleten, víz és tápanyagok jelenlétében a baktériumsejtek száma akár 20 perc alatt megduplázódhat).</a:t>
            </a:r>
            <a:endParaRPr lang="hu-HU" altLang="hu-HU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1000"/>
              </a:spcBef>
            </a:pPr>
            <a:endParaRPr lang="hu-HU" altLang="hu-HU" sz="14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A hűtőszekrényben tárolás szabályai</a:t>
            </a:r>
            <a:r>
              <a:rPr lang="hu-HU" altLang="hu-HU" sz="1400" dirty="0">
                <a:solidFill>
                  <a:srgbClr val="00707C"/>
                </a:solidFill>
              </a:rPr>
              <a:t>: </a:t>
            </a:r>
          </a:p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rgbClr val="00707C"/>
                </a:solidFill>
              </a:rPr>
              <a:t>A közelebbi fogyaszthatósági idejű élelmiszert fogyasszuk el először, ezért azt tegyük előre (először be – először ki = FIFO elv)</a:t>
            </a:r>
          </a:p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rgbClr val="00707C"/>
                </a:solidFill>
              </a:rPr>
              <a:t>Mérlegeljük, hogy az élelmiszer mióta van a hűtőben (az ételmaradékokat maximum 3 napig tároljuk)</a:t>
            </a:r>
          </a:p>
          <a:p>
            <a:pPr eaLnBrk="1" hangingPunct="1">
              <a:spcBef>
                <a:spcPts val="1000"/>
              </a:spcBef>
            </a:pPr>
            <a:endParaRPr lang="hu-HU" altLang="hu-HU" sz="1400" dirty="0">
              <a:solidFill>
                <a:srgbClr val="00707C"/>
              </a:solidFill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A nyers húsokat a zöldségféléktől és </a:t>
            </a:r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</a:rPr>
              <a:t>készételektől elkülönítve tároljuk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hu-HU" altLang="hu-HU" sz="1400" dirty="0">
                <a:solidFill>
                  <a:srgbClr val="00707C"/>
                </a:solidFill>
              </a:rPr>
              <a:t>	</a:t>
            </a:r>
            <a:r>
              <a:rPr lang="hu-HU" altLang="hu-HU" sz="1600" dirty="0">
                <a:solidFill>
                  <a:srgbClr val="00707C"/>
                </a:solidFill>
              </a:rPr>
              <a:t> </a:t>
            </a:r>
            <a:r>
              <a:rPr lang="hu-HU" altLang="hu-HU" sz="1400" dirty="0">
                <a:solidFill>
                  <a:schemeClr val="accent1"/>
                </a:solidFill>
              </a:rPr>
              <a:t>A keresztszennyeződés elkerülése érdekében a nyers húsokat a többi élelmiszertől </a:t>
            </a:r>
          </a:p>
          <a:p>
            <a:pPr eaLnBrk="1" hangingPunct="1">
              <a:spcBef>
                <a:spcPts val="600"/>
              </a:spcBef>
            </a:pPr>
            <a:r>
              <a:rPr lang="hu-HU" altLang="hu-HU" sz="1400" dirty="0">
                <a:solidFill>
                  <a:schemeClr val="accent1"/>
                </a:solidFill>
              </a:rPr>
              <a:t>       elkülönítve tároljuk</a:t>
            </a:r>
            <a:endParaRPr lang="hu-HU" altLang="hu-HU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hu-HU" altLang="hu-HU" sz="14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altLang="hu-HU" sz="1600" dirty="0">
                <a:solidFill>
                  <a:srgbClr val="00707C"/>
                </a:solidFill>
              </a:rPr>
              <a:t>  A tojásokat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</a:rPr>
              <a:t>tartsuk a hűtőben </a:t>
            </a:r>
            <a:r>
              <a:rPr lang="hu-HU" altLang="hu-HU" sz="1600" dirty="0">
                <a:solidFill>
                  <a:srgbClr val="00707C"/>
                </a:solidFill>
              </a:rPr>
              <a:t>(de ne a hűtőajtóban)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grpSp>
        <p:nvGrpSpPr>
          <p:cNvPr id="22533" name="Groupe 17" descr="Navigation bar">
            <a:extLst>
              <a:ext uri="{FF2B5EF4-FFF2-40B4-BE49-F238E27FC236}">
                <a16:creationId xmlns:a16="http://schemas.microsoft.com/office/drawing/2014/main" id="{81CC1BD5-3C81-486F-B144-7E96E63C39C2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2549" name="ZoneTexte 18">
              <a:extLst>
                <a:ext uri="{FF2B5EF4-FFF2-40B4-BE49-F238E27FC236}">
                  <a16:creationId xmlns:a16="http://schemas.microsoft.com/office/drawing/2014/main" id="{CC17D27F-C1EB-403B-9882-A257CF31F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2550" name="ZoneTexte 19">
              <a:extLst>
                <a:ext uri="{FF2B5EF4-FFF2-40B4-BE49-F238E27FC236}">
                  <a16:creationId xmlns:a16="http://schemas.microsoft.com/office/drawing/2014/main" id="{9A94928F-906E-43AE-BBB0-AF77BB5B2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550E80-CD47-4DED-9AF1-B45959E1964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DC98FAD-D7A3-4373-B9D6-CBB63C640F7E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2553" name="ZoneTexte 22">
              <a:extLst>
                <a:ext uri="{FF2B5EF4-FFF2-40B4-BE49-F238E27FC236}">
                  <a16:creationId xmlns:a16="http://schemas.microsoft.com/office/drawing/2014/main" id="{C5AB5619-6A58-4514-A455-E2EC87406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2554" name="Image 25" descr="SafeConsume logo">
              <a:extLst>
                <a:ext uri="{FF2B5EF4-FFF2-40B4-BE49-F238E27FC236}">
                  <a16:creationId xmlns:a16="http://schemas.microsoft.com/office/drawing/2014/main" id="{1DF5ED1E-DE7C-4F83-9817-E38EFE562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397F1D-E659-46EB-A775-D53D1DD4599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63A266-98BC-4C1B-9EB2-E7AF1354CD7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6" name="Image 17">
            <a:extLst>
              <a:ext uri="{FF2B5EF4-FFF2-40B4-BE49-F238E27FC236}">
                <a16:creationId xmlns:a16="http://schemas.microsoft.com/office/drawing/2014/main" id="{D93F9D68-244D-40D3-B187-2F6FEA2C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3" descr="Hűtőszekrény">
            <a:extLst>
              <a:ext uri="{FF2B5EF4-FFF2-40B4-BE49-F238E27FC236}">
                <a16:creationId xmlns:a16="http://schemas.microsoft.com/office/drawing/2014/main" id="{2553F075-C0E2-4F17-BB97-97AA6E46E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176588"/>
            <a:ext cx="1279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 descr="Next button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19494A-D0DF-46A4-BC82-84568B9ECAA7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22541" name="ZoneTexte 22">
            <a:extLst>
              <a:ext uri="{FF2B5EF4-FFF2-40B4-BE49-F238E27FC236}">
                <a16:creationId xmlns:a16="http://schemas.microsoft.com/office/drawing/2014/main" id="{CABCFA58-A0C8-49D6-A94F-9DF0324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dirty="0">
                <a:solidFill>
                  <a:schemeClr val="bg1"/>
                </a:solidFill>
              </a:rPr>
              <a:t>Következő</a:t>
            </a:r>
            <a:endParaRPr lang="fr-FR" altLang="fr-FR" dirty="0">
              <a:solidFill>
                <a:schemeClr val="bg1"/>
              </a:solidFill>
            </a:endParaRPr>
          </a:p>
        </p:txBody>
      </p:sp>
      <p:pic>
        <p:nvPicPr>
          <p:cNvPr id="27" name="Picture 18">
            <a:extLst>
              <a:ext uri="{FF2B5EF4-FFF2-40B4-BE49-F238E27FC236}">
                <a16:creationId xmlns:a16="http://schemas.microsoft.com/office/drawing/2014/main" id="{94377D9D-FA1D-455D-A94F-CE3B56BA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Bouton d’action : vid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72E1764-6620-418A-B8D1-ADCDA54D4A18}"/>
              </a:ext>
            </a:extLst>
          </p:cNvPr>
          <p:cNvSpPr/>
          <p:nvPr/>
        </p:nvSpPr>
        <p:spPr>
          <a:xfrm>
            <a:off x="7875521" y="2114415"/>
            <a:ext cx="2539930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1200" dirty="0">
                <a:solidFill>
                  <a:srgbClr val="FFFFFF"/>
                </a:solidFill>
              </a:rPr>
              <a:t>További információk a hűtőláncról</a:t>
            </a:r>
            <a:endParaRPr lang="fr-FR" altLang="hu-HU" sz="1200" dirty="0">
              <a:solidFill>
                <a:srgbClr val="FFFFFF"/>
              </a:solidFill>
            </a:endParaRPr>
          </a:p>
        </p:txBody>
      </p:sp>
      <p:sp>
        <p:nvSpPr>
          <p:cNvPr id="32" name="Bouton d’action : vide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BAEA222-080E-4D86-9726-C36B698B0056}"/>
              </a:ext>
            </a:extLst>
          </p:cNvPr>
          <p:cNvSpPr/>
          <p:nvPr/>
        </p:nvSpPr>
        <p:spPr>
          <a:xfrm>
            <a:off x="10033000" y="3595349"/>
            <a:ext cx="1938338" cy="469900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200" dirty="0">
                <a:solidFill>
                  <a:srgbClr val="FFFFFF"/>
                </a:solidFill>
              </a:rPr>
              <a:t>További információk a keresztszennyez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désr</a:t>
            </a:r>
            <a:r>
              <a:rPr lang="hu-HU" altLang="hu-HU" sz="1200" dirty="0">
                <a:solidFill>
                  <a:srgbClr val="FFFFFF"/>
                </a:solidFill>
              </a:rPr>
              <a:t>ő</a:t>
            </a:r>
            <a:r>
              <a:rPr lang="fr-FR" altLang="hu-HU" sz="1200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28" name="Image 2" descr="Hússzelet - A húsok előkészítés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859453" y="5173718"/>
            <a:ext cx="1171183" cy="8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7" descr="Tojások a tojástartóban 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72347" y="5181059"/>
            <a:ext cx="11890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’action : vide 1">
            <a:hlinkClick r:id="rId14" highlightClick="1"/>
            <a:extLst>
              <a:ext uri="{FF2B5EF4-FFF2-40B4-BE49-F238E27FC236}">
                <a16:creationId xmlns:a16="http://schemas.microsoft.com/office/drawing/2014/main" id="{39E8529D-3D9A-4C19-B6EE-563AB776ADBA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1A83525-5F80-4B62-85B3-EAE611C3D8F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5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5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5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6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7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73806D-DB8C-462D-A6A9-7D027670A4B9}"/>
              </a:ext>
            </a:extLst>
          </p:cNvPr>
          <p:cNvSpPr txBox="1"/>
          <p:nvPr/>
        </p:nvSpPr>
        <p:spPr>
          <a:xfrm>
            <a:off x="3076575" y="206307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Kicsomagolás / Tárolás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1CAC02-312E-4936-AF4E-B19F72E0B0F3}"/>
              </a:ext>
            </a:extLst>
          </p:cNvPr>
          <p:cNvSpPr txBox="1"/>
          <p:nvPr/>
        </p:nvSpPr>
        <p:spPr>
          <a:xfrm>
            <a:off x="4443235" y="1043959"/>
            <a:ext cx="7531100" cy="29392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hu-HU" sz="1600" dirty="0">
                <a:solidFill>
                  <a:srgbClr val="00707C"/>
                </a:solidFill>
              </a:rPr>
              <a:t>A </a:t>
            </a:r>
            <a:r>
              <a:rPr lang="hu-HU" alt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hűtőszekrényben 4°C vagy ennél alacsonyabb </a:t>
            </a:r>
            <a:r>
              <a:rPr lang="hu-HU" altLang="hu-HU" sz="1600" dirty="0">
                <a:solidFill>
                  <a:srgbClr val="00707C"/>
                </a:solidFill>
              </a:rPr>
              <a:t>hőmérsékletet kell biztosítani és ezt időnként </a:t>
            </a:r>
            <a:r>
              <a:rPr lang="hu-HU" altLang="hu-HU" sz="1600" dirty="0" err="1">
                <a:solidFill>
                  <a:srgbClr val="00707C"/>
                </a:solidFill>
              </a:rPr>
              <a:t>ellenőrzni</a:t>
            </a:r>
            <a:r>
              <a:rPr lang="hu-HU" altLang="hu-HU" sz="1600" dirty="0">
                <a:solidFill>
                  <a:srgbClr val="00707C"/>
                </a:solidFill>
              </a:rPr>
              <a:t> is szükséges.</a:t>
            </a:r>
            <a:br>
              <a:rPr lang="hu-HU" sz="1600" dirty="0">
                <a:solidFill>
                  <a:srgbClr val="00707C"/>
                </a:solidFill>
                <a:latin typeface="+mn-lt"/>
              </a:rPr>
            </a:br>
            <a:r>
              <a:rPr lang="hu-HU" altLang="hu-HU" sz="1400" dirty="0">
                <a:solidFill>
                  <a:srgbClr val="00707C"/>
                </a:solidFill>
                <a:latin typeface="+mn-lt"/>
              </a:rPr>
              <a:t>Néhány </a:t>
            </a:r>
            <a:r>
              <a:rPr lang="hu-HU" altLang="hu-HU" sz="1400" dirty="0" err="1">
                <a:solidFill>
                  <a:srgbClr val="00707C"/>
                </a:solidFill>
                <a:latin typeface="+mn-lt"/>
              </a:rPr>
              <a:t>mikrooganizmus</a:t>
            </a:r>
            <a:r>
              <a:rPr lang="hu-HU" altLang="hu-HU" sz="1400" dirty="0">
                <a:solidFill>
                  <a:srgbClr val="00707C"/>
                </a:solidFill>
                <a:latin typeface="+mn-lt"/>
              </a:rPr>
              <a:t> alacsony hőmérsékleten is képes szaporodni. Éppen ezért fontos, hogy a hűtőszekrényben mindig 4°C vagy ennél alacsonyabb hőmérséklet legyen.</a:t>
            </a: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hu-HU" sz="12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 felengedést a hűtőben végezzük!</a:t>
            </a:r>
            <a:br>
              <a:rPr lang="hu-H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hu-HU" altLang="hu-HU" sz="1200" dirty="0">
                <a:solidFill>
                  <a:srgbClr val="00707C"/>
                </a:solidFill>
                <a:latin typeface="+mn-lt"/>
              </a:rPr>
              <a:t>Mivel a fagyasztás nem pusztítja el a baktériumokat, számos patogén baktérium (pl. </a:t>
            </a:r>
            <a:r>
              <a:rPr lang="hu-HU" altLang="hu-HU" sz="1200" i="1" dirty="0">
                <a:solidFill>
                  <a:srgbClr val="00707C"/>
                </a:solidFill>
                <a:latin typeface="+mn-lt"/>
              </a:rPr>
              <a:t>Salmonella </a:t>
            </a:r>
            <a:r>
              <a:rPr lang="hu-HU" altLang="hu-HU" sz="1200" i="1" dirty="0" err="1">
                <a:solidFill>
                  <a:srgbClr val="00707C"/>
                </a:solidFill>
                <a:latin typeface="+mn-lt"/>
              </a:rPr>
              <a:t>enterica</a:t>
            </a:r>
            <a:r>
              <a:rPr lang="hu-HU" altLang="hu-HU" sz="1200" i="1" dirty="0">
                <a:solidFill>
                  <a:srgbClr val="00707C"/>
                </a:solidFill>
                <a:latin typeface="+mn-lt"/>
              </a:rPr>
              <a:t>, </a:t>
            </a:r>
            <a:r>
              <a:rPr lang="hu-HU" altLang="hu-HU" sz="1200" i="1" dirty="0" err="1">
                <a:solidFill>
                  <a:srgbClr val="00707C"/>
                </a:solidFill>
                <a:latin typeface="+mn-lt"/>
              </a:rPr>
              <a:t>Listeria</a:t>
            </a:r>
            <a:r>
              <a:rPr lang="hu-HU" altLang="hu-HU" sz="1200" i="1" dirty="0">
                <a:solidFill>
                  <a:srgbClr val="00707C"/>
                </a:solidFill>
                <a:latin typeface="+mn-lt"/>
              </a:rPr>
              <a:t> </a:t>
            </a:r>
            <a:r>
              <a:rPr lang="hu-HU" altLang="hu-HU" sz="1200" i="1" dirty="0" err="1">
                <a:solidFill>
                  <a:srgbClr val="00707C"/>
                </a:solidFill>
                <a:latin typeface="+mn-lt"/>
              </a:rPr>
              <a:t>monocytogenes</a:t>
            </a:r>
            <a:r>
              <a:rPr lang="hu-HU" altLang="hu-HU" sz="1200" dirty="0">
                <a:solidFill>
                  <a:srgbClr val="00707C"/>
                </a:solidFill>
                <a:latin typeface="+mn-lt"/>
              </a:rPr>
              <a:t>) szaporodásnak indulhat a fagyasztott élelmiszerben, amint a hőmérséklet megemelkedik. Különösképpen igaz ez, ha szobahőmérsékleten történik a felengedtetés. A fagyasztott élelmiszerek felengedtetését a hűtőszekrényben kell végezni, majd minél hamarabb elkészíteni és elfogyasztani azokat.</a:t>
            </a:r>
          </a:p>
          <a:p>
            <a:pPr eaLnBrk="1" hangingPunct="1">
              <a:spcBef>
                <a:spcPts val="0"/>
              </a:spcBef>
              <a:defRPr/>
            </a:pPr>
            <a:endParaRPr lang="hu-HU" sz="12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3556" name="Groupe 17" descr="Navigation bar">
            <a:extLst>
              <a:ext uri="{FF2B5EF4-FFF2-40B4-BE49-F238E27FC236}">
                <a16:creationId xmlns:a16="http://schemas.microsoft.com/office/drawing/2014/main" id="{080289BB-E3EB-47E1-9585-2511F4C58A0E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3569" name="ZoneTexte 18">
              <a:extLst>
                <a:ext uri="{FF2B5EF4-FFF2-40B4-BE49-F238E27FC236}">
                  <a16:creationId xmlns:a16="http://schemas.microsoft.com/office/drawing/2014/main" id="{5BB1E2DE-0435-4405-AC95-0A508240D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3570" name="ZoneTexte 19">
              <a:extLst>
                <a:ext uri="{FF2B5EF4-FFF2-40B4-BE49-F238E27FC236}">
                  <a16:creationId xmlns:a16="http://schemas.microsoft.com/office/drawing/2014/main" id="{D2F10C39-C65F-4E54-B285-E919602C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55CE7-C2A6-46C2-B3DA-3267051840A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B0ECEE5-6BDA-4FE8-B894-00E00C150773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3573" name="ZoneTexte 22">
              <a:extLst>
                <a:ext uri="{FF2B5EF4-FFF2-40B4-BE49-F238E27FC236}">
                  <a16:creationId xmlns:a16="http://schemas.microsoft.com/office/drawing/2014/main" id="{42E2B6DC-9604-4F73-9C62-45CE70513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3574" name="Image 25" descr="SafeConsume logo">
              <a:extLst>
                <a:ext uri="{FF2B5EF4-FFF2-40B4-BE49-F238E27FC236}">
                  <a16:creationId xmlns:a16="http://schemas.microsoft.com/office/drawing/2014/main" id="{53C737EA-B71B-4A6E-94ED-2A0AB0922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ED94A-B315-41B1-85F7-DF10D35F9BF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F19472-EB7B-4314-8CFC-B7399DB6044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9" name="Image 17">
            <a:extLst>
              <a:ext uri="{FF2B5EF4-FFF2-40B4-BE49-F238E27FC236}">
                <a16:creationId xmlns:a16="http://schemas.microsoft.com/office/drawing/2014/main" id="{5182ACA7-3174-4F07-B1AB-2E95CF28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3" descr="Hűtőszekrény">
            <a:extLst>
              <a:ext uri="{FF2B5EF4-FFF2-40B4-BE49-F238E27FC236}">
                <a16:creationId xmlns:a16="http://schemas.microsoft.com/office/drawing/2014/main" id="{B7DD1798-BF3B-49C8-9E57-C8DA64B68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454150"/>
            <a:ext cx="1277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B29557-B0A3-42C6-85C4-06D2B975DEC6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23562" name="ZoneTexte 22">
            <a:extLst>
              <a:ext uri="{FF2B5EF4-FFF2-40B4-BE49-F238E27FC236}">
                <a16:creationId xmlns:a16="http://schemas.microsoft.com/office/drawing/2014/main" id="{1FCABFA3-193E-404A-96AE-5C28C06F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dirty="0">
                <a:solidFill>
                  <a:schemeClr val="bg1"/>
                </a:solidFill>
              </a:rPr>
              <a:t>Előző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734C32-7036-4711-99AF-3D1D48C8116A}"/>
              </a:ext>
            </a:extLst>
          </p:cNvPr>
          <p:cNvSpPr txBox="1"/>
          <p:nvPr/>
        </p:nvSpPr>
        <p:spPr>
          <a:xfrm>
            <a:off x="4732574" y="3659313"/>
            <a:ext cx="7418388" cy="25083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hu-HU" sz="1600" b="1" u="sng" dirty="0">
                <a:solidFill>
                  <a:srgbClr val="00707C"/>
                </a:solidFill>
                <a:hlinkClick r:id="rId6" tooltip="click here to open the link"/>
              </a:rPr>
              <a:t>További információk:</a:t>
            </a:r>
            <a:endParaRPr lang="en-US" sz="1600" b="1" u="sng" dirty="0">
              <a:solidFill>
                <a:srgbClr val="00707C"/>
              </a:solidFill>
              <a:hlinkClick r:id="rId6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  <a:hlinkClick r:id="rId6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00707C"/>
                </a:solidFill>
                <a:hlinkClick r:id="rId7"/>
              </a:rPr>
              <a:t>Fagyasztott</a:t>
            </a:r>
            <a:r>
              <a:rPr lang="en-US" sz="1200" dirty="0">
                <a:solidFill>
                  <a:srgbClr val="00707C"/>
                </a:solidFill>
                <a:hlinkClick r:id="rId7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7"/>
              </a:rPr>
              <a:t>zöldségfélék</a:t>
            </a:r>
            <a:r>
              <a:rPr lang="en-US" sz="1200" dirty="0">
                <a:solidFill>
                  <a:srgbClr val="00707C"/>
                </a:solidFill>
                <a:hlinkClick r:id="rId7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7"/>
              </a:rPr>
              <a:t>és</a:t>
            </a:r>
            <a:r>
              <a:rPr lang="en-US" sz="1200" dirty="0">
                <a:solidFill>
                  <a:srgbClr val="00707C"/>
                </a:solidFill>
                <a:hlinkClick r:id="rId7"/>
              </a:rPr>
              <a:t> a Listeria </a:t>
            </a:r>
            <a:r>
              <a:rPr lang="en-US" sz="1200" dirty="0" err="1">
                <a:solidFill>
                  <a:srgbClr val="00707C"/>
                </a:solidFill>
                <a:hlinkClick r:id="rId7"/>
              </a:rPr>
              <a:t>kockázata</a:t>
            </a:r>
            <a:r>
              <a:rPr lang="en-US" sz="1200" dirty="0">
                <a:solidFill>
                  <a:srgbClr val="00707C"/>
                </a:solidFill>
                <a:hlinkClick r:id="rId7"/>
              </a:rPr>
              <a:t> </a:t>
            </a: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00707C"/>
                </a:solidFill>
                <a:hlinkClick r:id="rId8"/>
              </a:rPr>
              <a:t>Hogyan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és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mennyi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ideig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tárolhatók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az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8"/>
              </a:rPr>
              <a:t>ételmaradékok</a:t>
            </a:r>
            <a:r>
              <a:rPr lang="en-US" sz="1200" dirty="0">
                <a:solidFill>
                  <a:srgbClr val="00707C"/>
                </a:solidFill>
                <a:hlinkClick r:id="rId8"/>
              </a:rPr>
              <a:t>?</a:t>
            </a:r>
            <a:r>
              <a:rPr lang="en-US" sz="1200" dirty="0">
                <a:solidFill>
                  <a:srgbClr val="00707C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00707C"/>
                </a:solidFill>
                <a:hlinkClick r:id="rId9"/>
              </a:rPr>
              <a:t>Élelmiszerbiztonsági</a:t>
            </a:r>
            <a:r>
              <a:rPr lang="en-US" sz="1200" dirty="0">
                <a:solidFill>
                  <a:srgbClr val="00707C"/>
                </a:solidFill>
                <a:hlinkClick r:id="rId9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9"/>
              </a:rPr>
              <a:t>tanácsok</a:t>
            </a:r>
            <a:r>
              <a:rPr lang="en-US" sz="1200" dirty="0">
                <a:solidFill>
                  <a:srgbClr val="00707C"/>
                </a:solidFill>
                <a:hlinkClick r:id="rId9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9"/>
              </a:rPr>
              <a:t>az</a:t>
            </a:r>
            <a:r>
              <a:rPr lang="en-US" sz="1200" dirty="0">
                <a:solidFill>
                  <a:srgbClr val="00707C"/>
                </a:solidFill>
                <a:hlinkClick r:id="rId9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9"/>
              </a:rPr>
              <a:t>élelmiszerek</a:t>
            </a:r>
            <a:r>
              <a:rPr lang="en-US" sz="1200" dirty="0">
                <a:solidFill>
                  <a:srgbClr val="00707C"/>
                </a:solidFill>
                <a:hlinkClick r:id="rId9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9"/>
              </a:rPr>
              <a:t>fagyasztásához</a:t>
            </a:r>
            <a:r>
              <a:rPr lang="en-US" sz="1200" dirty="0">
                <a:solidFill>
                  <a:srgbClr val="00707C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00707C"/>
                </a:solidFill>
                <a:hlinkClick r:id="rId10"/>
              </a:rPr>
              <a:t>Tippek</a:t>
            </a:r>
            <a:r>
              <a:rPr lang="en-US" sz="1200" dirty="0">
                <a:solidFill>
                  <a:srgbClr val="00707C"/>
                </a:solidFill>
                <a:hlinkClick r:id="rId10"/>
              </a:rPr>
              <a:t> a </a:t>
            </a:r>
            <a:r>
              <a:rPr lang="en-US" sz="1200" dirty="0" err="1">
                <a:solidFill>
                  <a:srgbClr val="00707C"/>
                </a:solidFill>
                <a:hlinkClick r:id="rId10"/>
              </a:rPr>
              <a:t>biztonságos</a:t>
            </a:r>
            <a:r>
              <a:rPr lang="en-US" sz="1200" dirty="0">
                <a:solidFill>
                  <a:srgbClr val="00707C"/>
                </a:solidFill>
                <a:hlinkClick r:id="rId10"/>
              </a:rPr>
              <a:t> </a:t>
            </a:r>
            <a:r>
              <a:rPr lang="en-US" sz="1200" dirty="0" err="1">
                <a:solidFill>
                  <a:srgbClr val="00707C"/>
                </a:solidFill>
                <a:hlinkClick r:id="rId10"/>
              </a:rPr>
              <a:t>felengedtetéshez</a:t>
            </a:r>
            <a:r>
              <a:rPr lang="en-US" sz="1200" dirty="0">
                <a:solidFill>
                  <a:srgbClr val="00707C"/>
                </a:solidFill>
                <a:hlinkClick r:id="rId10"/>
              </a:rPr>
              <a:t> </a:t>
            </a: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hlinkClick r:id="rId11"/>
            </a:endParaRPr>
          </a:p>
        </p:txBody>
      </p:sp>
      <p:pic>
        <p:nvPicPr>
          <p:cNvPr id="23565" name="Image 1" descr="European Food Safety Authority logo">
            <a:extLst>
              <a:ext uri="{FF2B5EF4-FFF2-40B4-BE49-F238E27FC236}">
                <a16:creationId xmlns:a16="http://schemas.microsoft.com/office/drawing/2014/main" id="{6B4904E8-E5DB-4D87-B052-47A79877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087813"/>
            <a:ext cx="1035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1" descr="Food Standards Agency logo">
            <a:extLst>
              <a:ext uri="{FF2B5EF4-FFF2-40B4-BE49-F238E27FC236}">
                <a16:creationId xmlns:a16="http://schemas.microsoft.com/office/drawing/2014/main" id="{B8372359-5886-4BD8-8B14-912E53EF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448300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6DE1B3C7-18E7-491A-8B5A-E7E38301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Bouton d’action : vide 2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E001423-5C83-4978-A0A7-38A6B958D3AE}"/>
              </a:ext>
            </a:extLst>
          </p:cNvPr>
          <p:cNvSpPr/>
          <p:nvPr/>
        </p:nvSpPr>
        <p:spPr>
          <a:xfrm>
            <a:off x="4814818" y="2037542"/>
            <a:ext cx="2554426" cy="4452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1200" dirty="0">
                <a:solidFill>
                  <a:srgbClr val="FFFFFF"/>
                </a:solidFill>
              </a:rPr>
              <a:t>További információk a hűtőláncról</a:t>
            </a:r>
            <a:endParaRPr lang="fr-FR" altLang="hu-HU" sz="1200" dirty="0">
              <a:solidFill>
                <a:srgbClr val="FFFFFF"/>
              </a:solidFill>
            </a:endParaRPr>
          </a:p>
        </p:txBody>
      </p:sp>
      <p:pic>
        <p:nvPicPr>
          <p:cNvPr id="29" name="Image 6" descr="Nébih logó">
            <a:extLst>
              <a:ext uri="{FF2B5EF4-FFF2-40B4-BE49-F238E27FC236}">
                <a16:creationId xmlns:a16="http://schemas.microsoft.com/office/drawing/2014/main" id="{E77E9807-B979-4CC6-9885-DE2C202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076700"/>
            <a:ext cx="1076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8" descr="Maradék nélkül logó">
            <a:extLst>
              <a:ext uri="{FF2B5EF4-FFF2-40B4-BE49-F238E27FC236}">
                <a16:creationId xmlns:a16="http://schemas.microsoft.com/office/drawing/2014/main" id="{BEEF8B47-5C6F-44B0-9417-06E419CB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74" y="4820702"/>
            <a:ext cx="13128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10" descr="Ételt csak okosan logó">
            <a:extLst>
              <a:ext uri="{FF2B5EF4-FFF2-40B4-BE49-F238E27FC236}">
                <a16:creationId xmlns:a16="http://schemas.microsoft.com/office/drawing/2014/main" id="{CAA717C5-1C1C-4FB0-B731-26B68196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55" y="5362593"/>
            <a:ext cx="13128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9" highlightClick="1"/>
            <a:extLst>
              <a:ext uri="{FF2B5EF4-FFF2-40B4-BE49-F238E27FC236}">
                <a16:creationId xmlns:a16="http://schemas.microsoft.com/office/drawing/2014/main" id="{FFE42C38-34F6-4D69-8076-3DE4B9006C3B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6EC7351-CE32-47B8-AC54-8F0FE441D7A5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20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20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20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21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21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22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Image 3" descr="A vágódeszka és a kés elmosogatása">
            <a:extLst>
              <a:ext uri="{FF2B5EF4-FFF2-40B4-BE49-F238E27FC236}">
                <a16:creationId xmlns:a16="http://schemas.microsoft.com/office/drawing/2014/main" id="{808CAB27-A10C-48E7-A09B-D0FAAE63B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429000"/>
            <a:ext cx="1822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3" descr="A fiú megtisztítja a felületeket">
            <a:extLst>
              <a:ext uri="{FF2B5EF4-FFF2-40B4-BE49-F238E27FC236}">
                <a16:creationId xmlns:a16="http://schemas.microsoft.com/office/drawing/2014/main" id="{D86F89B7-CCC6-4DB2-BD78-7FFF1851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43050"/>
            <a:ext cx="142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0E3D93-DE32-411B-8BB7-2BDC55DD11A6}"/>
              </a:ext>
            </a:extLst>
          </p:cNvPr>
          <p:cNvSpPr txBox="1"/>
          <p:nvPr/>
        </p:nvSpPr>
        <p:spPr>
          <a:xfrm>
            <a:off x="3076575" y="87039"/>
            <a:ext cx="9115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Konyhai felületek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szközök tisztasága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A2BE9B74-5819-4DCF-9DFD-A11E38CA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31" y="1524590"/>
            <a:ext cx="7567612" cy="35548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228600" lvl="1" indent="0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40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fr-FR" sz="1600">
                <a:solidFill>
                  <a:srgbClr val="00707C"/>
                </a:solidFill>
              </a:rPr>
              <a:t>A konyhai felületeket </a:t>
            </a:r>
            <a:r>
              <a:rPr lang="hu-HU" altLang="fr-FR" sz="1600">
                <a:solidFill>
                  <a:schemeClr val="accent3">
                    <a:lumMod val="75000"/>
                  </a:schemeClr>
                </a:solidFill>
              </a:rPr>
              <a:t>tiszta konyharuhával </a:t>
            </a:r>
            <a:r>
              <a:rPr lang="hu-HU" altLang="fr-FR" sz="1600">
                <a:solidFill>
                  <a:srgbClr val="00707C"/>
                </a:solidFill>
              </a:rPr>
              <a:t>vagy szivaccsal tisztítsuk meg és hagyjuk megszáradni</a:t>
            </a:r>
            <a:endParaRPr lang="hu-HU" altLang="fr-FR" sz="160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600">
              <a:solidFill>
                <a:srgbClr val="00707C"/>
              </a:solidFill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hu-HU" altLang="fr-FR" sz="1600">
                <a:solidFill>
                  <a:srgbClr val="00707C"/>
                </a:solidFill>
              </a:rPr>
              <a:t>Minden eszközt </a:t>
            </a:r>
            <a:r>
              <a:rPr lang="hu-HU" altLang="fr-FR" sz="1600">
                <a:solidFill>
                  <a:schemeClr val="accent3">
                    <a:lumMod val="75000"/>
                  </a:schemeClr>
                </a:solidFill>
              </a:rPr>
              <a:t>tisztítsunk le</a:t>
            </a:r>
            <a:r>
              <a:rPr lang="hu-HU" altLang="fr-FR" sz="1600">
                <a:solidFill>
                  <a:srgbClr val="00707C"/>
                </a:solidFill>
              </a:rPr>
              <a:t>, miután nyers hússal érintkezett.</a:t>
            </a:r>
            <a:endParaRPr lang="hu-HU" altLang="fr-FR" sz="1600">
              <a:solidFill>
                <a:schemeClr val="bg1"/>
              </a:solidFill>
            </a:endParaRP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endParaRPr lang="hu-HU" altLang="fr-FR" sz="1600">
              <a:solidFill>
                <a:schemeClr val="bg1"/>
              </a:solidFill>
            </a:endParaRPr>
          </a:p>
          <a:p>
            <a:pPr marL="228600"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fr-FR" sz="1600">
                <a:solidFill>
                  <a:srgbClr val="00707C"/>
                </a:solidFill>
              </a:rPr>
              <a:t>A konyhai kefék könnyebben tisztán tarthatók, mint a szivacsok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hu-HU" altLang="fr-FR" sz="140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hu-HU" altLang="fr-FR" sz="1400"/>
          </a:p>
          <a:p>
            <a:pPr lvl="3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endParaRPr lang="hu-HU" altLang="fr-FR" sz="1400">
              <a:solidFill>
                <a:srgbClr val="00707C"/>
              </a:solidFill>
            </a:endParaRPr>
          </a:p>
        </p:txBody>
      </p:sp>
      <p:grpSp>
        <p:nvGrpSpPr>
          <p:cNvPr id="21508" name="Groupe 17" descr="Navigation bar">
            <a:extLst>
              <a:ext uri="{FF2B5EF4-FFF2-40B4-BE49-F238E27FC236}">
                <a16:creationId xmlns:a16="http://schemas.microsoft.com/office/drawing/2014/main" id="{310F57BB-41DA-48C9-836B-ACD5DA5D8C8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1519" name="ZoneTexte 18">
              <a:extLst>
                <a:ext uri="{FF2B5EF4-FFF2-40B4-BE49-F238E27FC236}">
                  <a16:creationId xmlns:a16="http://schemas.microsoft.com/office/drawing/2014/main" id="{F9BB8C64-3E7C-46A7-80F4-7C7EA1C0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20" name="ZoneTexte 19">
              <a:extLst>
                <a:ext uri="{FF2B5EF4-FFF2-40B4-BE49-F238E27FC236}">
                  <a16:creationId xmlns:a16="http://schemas.microsoft.com/office/drawing/2014/main" id="{FA34654E-1D10-49C8-8B3D-102272D9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B3C2F0-8A82-49D8-AA06-9DC85FB72DC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90015241-F4D0-4D91-96D2-62A41F722A1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1523" name="ZoneTexte 22">
              <a:extLst>
                <a:ext uri="{FF2B5EF4-FFF2-40B4-BE49-F238E27FC236}">
                  <a16:creationId xmlns:a16="http://schemas.microsoft.com/office/drawing/2014/main" id="{2BCD7E71-D7DB-496E-9808-B0E73C42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1524" name="Image 25" descr="SafeConsume logo">
              <a:extLst>
                <a:ext uri="{FF2B5EF4-FFF2-40B4-BE49-F238E27FC236}">
                  <a16:creationId xmlns:a16="http://schemas.microsoft.com/office/drawing/2014/main" id="{17B84ECA-B088-42D7-92DA-38C7A8DAB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94A61-E578-4B7B-AD63-20FEE5879B8E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CDB170-A907-4E5C-AB60-06C2DA125C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Image 17">
            <a:extLst>
              <a:ext uri="{FF2B5EF4-FFF2-40B4-BE49-F238E27FC236}">
                <a16:creationId xmlns:a16="http://schemas.microsoft.com/office/drawing/2014/main" id="{8778AA55-2AF4-4897-9271-FEFC5C2B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5" descr="Mosogató kefe">
            <a:extLst>
              <a:ext uri="{FF2B5EF4-FFF2-40B4-BE49-F238E27FC236}">
                <a16:creationId xmlns:a16="http://schemas.microsoft.com/office/drawing/2014/main" id="{ED23ADB7-549B-4BFF-8F82-46DBC14A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178" y="4344166"/>
            <a:ext cx="1506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68E0B594-3906-4DF3-ADF1-8D6D7AC2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 descr="Hússzelet - A húsok előkészítés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39656" y="2968401"/>
            <a:ext cx="1201737" cy="84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’action : vide 1">
            <a:hlinkClick r:id="rId11" highlightClick="1"/>
            <a:extLst>
              <a:ext uri="{FF2B5EF4-FFF2-40B4-BE49-F238E27FC236}">
                <a16:creationId xmlns:a16="http://schemas.microsoft.com/office/drawing/2014/main" id="{1EDDE7A2-B524-4258-8E1D-202BB882ACBA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439467-9A19-46A3-8102-C73FA1DAB072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2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2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2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3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4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Image 3" descr="A nő szeleteli a zöldségeket">
            <a:extLst>
              <a:ext uri="{FF2B5EF4-FFF2-40B4-BE49-F238E27FC236}">
                <a16:creationId xmlns:a16="http://schemas.microsoft.com/office/drawing/2014/main" id="{1DAB1888-5027-47A9-A834-85CCD026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83" y="33063"/>
            <a:ext cx="12811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988DA1-1576-4724-B916-E035CD8045CE}"/>
              </a:ext>
            </a:extLst>
          </p:cNvPr>
          <p:cNvSpPr txBox="1"/>
          <p:nvPr/>
        </p:nvSpPr>
        <p:spPr>
          <a:xfrm>
            <a:off x="2858005" y="53976"/>
            <a:ext cx="8789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Szeletelés/el</a:t>
            </a:r>
            <a:r>
              <a:rPr lang="hu-HU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90A91A-35AA-43B7-A858-B14509FA00E6}"/>
              </a:ext>
            </a:extLst>
          </p:cNvPr>
          <p:cNvSpPr txBox="1"/>
          <p:nvPr/>
        </p:nvSpPr>
        <p:spPr>
          <a:xfrm>
            <a:off x="3163651" y="1246188"/>
            <a:ext cx="8828087" cy="54399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Használjunk külön vágódeszkát és konyhai eszközöket a húsfélék és a zöldségek/pékáruk szeletelésére!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hu-HU" sz="1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hu-HU" altLang="hu-HU" sz="1400" dirty="0">
                <a:solidFill>
                  <a:srgbClr val="00707C"/>
                </a:solidFill>
              </a:rPr>
              <a:t>A nyers húsok, például a csirkehús kórokozó baktériumokat tartalmazhatnak (</a:t>
            </a:r>
            <a:r>
              <a:rPr lang="hu-HU" altLang="hu-HU" sz="1400" i="1" dirty="0">
                <a:solidFill>
                  <a:srgbClr val="00707C"/>
                </a:solidFill>
              </a:rPr>
              <a:t>Salmonella </a:t>
            </a:r>
            <a:r>
              <a:rPr lang="hu-HU" altLang="hu-HU" sz="1400" i="1" dirty="0" err="1">
                <a:solidFill>
                  <a:srgbClr val="00707C"/>
                </a:solidFill>
              </a:rPr>
              <a:t>enterica</a:t>
            </a:r>
            <a:r>
              <a:rPr lang="hu-HU" altLang="hu-HU" sz="1400" i="1" dirty="0">
                <a:solidFill>
                  <a:srgbClr val="00707C"/>
                </a:solidFill>
              </a:rPr>
              <a:t>, </a:t>
            </a:r>
            <a:r>
              <a:rPr lang="hu-HU" altLang="hu-HU" sz="1400" i="1" dirty="0" err="1">
                <a:solidFill>
                  <a:srgbClr val="00707C"/>
                </a:solidFill>
              </a:rPr>
              <a:t>Campylobacter</a:t>
            </a:r>
            <a:r>
              <a:rPr lang="hu-HU" altLang="hu-HU" sz="1400" i="1" dirty="0">
                <a:solidFill>
                  <a:srgbClr val="00707C"/>
                </a:solidFill>
              </a:rPr>
              <a:t> </a:t>
            </a:r>
            <a:r>
              <a:rPr lang="hu-HU" altLang="hu-HU" sz="1400" i="1" dirty="0" err="1">
                <a:solidFill>
                  <a:srgbClr val="00707C"/>
                </a:solidFill>
              </a:rPr>
              <a:t>jejuni</a:t>
            </a:r>
            <a:r>
              <a:rPr lang="hu-HU" altLang="hu-HU" sz="1400" i="1" dirty="0">
                <a:solidFill>
                  <a:srgbClr val="00707C"/>
                </a:solidFill>
              </a:rPr>
              <a:t>, </a:t>
            </a:r>
            <a:r>
              <a:rPr lang="hu-HU" altLang="hu-HU" sz="1400" i="1" dirty="0" err="1">
                <a:solidFill>
                  <a:srgbClr val="00707C"/>
                </a:solidFill>
              </a:rPr>
              <a:t>Campylobacter</a:t>
            </a:r>
            <a:r>
              <a:rPr lang="hu-HU" altLang="hu-HU" sz="1400" i="1" dirty="0">
                <a:solidFill>
                  <a:srgbClr val="00707C"/>
                </a:solidFill>
              </a:rPr>
              <a:t> coli</a:t>
            </a:r>
            <a:r>
              <a:rPr lang="hu-HU" altLang="hu-HU" sz="1400" dirty="0">
                <a:solidFill>
                  <a:srgbClr val="00707C"/>
                </a:solidFill>
              </a:rPr>
              <a:t>), amelyek átkerülhetnek bármely más felületre is, amely érintkezett a hússal (konyhapult, vágódeszka, kések).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hu-HU" altLang="hu-HU" sz="1400" dirty="0">
              <a:solidFill>
                <a:srgbClr val="00707C"/>
              </a:solidFill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hu-HU" altLang="hu-HU" sz="1400" dirty="0">
              <a:solidFill>
                <a:srgbClr val="00707C"/>
              </a:solidFill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hu-HU" sz="1400" dirty="0">
              <a:solidFill>
                <a:srgbClr val="00707C"/>
              </a:solidFill>
              <a:latin typeface="+mn-lt"/>
            </a:endParaRPr>
          </a:p>
          <a:p>
            <a:pPr lvl="1" indent="0" defTabSz="914400" eaLnBrk="1" hangingPunct="1">
              <a:spcBef>
                <a:spcPts val="300"/>
              </a:spcBef>
            </a:pPr>
            <a:r>
              <a:rPr lang="hu-HU" altLang="hu-HU" sz="1400" dirty="0">
                <a:solidFill>
                  <a:srgbClr val="00707C"/>
                </a:solidFill>
              </a:rPr>
              <a:t>A nyers húsok és fogyasztásra kész élelmiszerek (pl. kenyér, saláta, gyümölcsfélék) közti közvetlen és közvetett érintkezést minden esetben kerülni kell. A fogyasztásra kész élelmiszereket további hőkezelés nem éri, éppen ezért a felületükön lévő kórokozó baktériumok nem fognak elpusztulni.</a:t>
            </a: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rgbClr val="00707C"/>
                </a:solidFill>
                <a:latin typeface="+mn-lt"/>
              </a:rPr>
              <a:t>	 	</a:t>
            </a:r>
            <a:endParaRPr lang="hu-HU" sz="1400" dirty="0">
              <a:solidFill>
                <a:srgbClr val="00707C"/>
              </a:solidFill>
              <a:latin typeface="+mn-lt"/>
            </a:endParaRPr>
          </a:p>
          <a:p>
            <a:pPr>
              <a:defRPr/>
            </a:pPr>
            <a:r>
              <a:rPr lang="hu-HU" sz="1400" dirty="0"/>
              <a:t> </a:t>
            </a:r>
            <a:endParaRPr lang="hu-HU" sz="1400" dirty="0">
              <a:solidFill>
                <a:srgbClr val="00707C"/>
              </a:solidFill>
              <a:latin typeface="+mn-lt"/>
            </a:endParaRPr>
          </a:p>
          <a:p>
            <a:pPr marL="559809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u-HU" sz="16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4580" name="Groupe 17" descr="Navigation bar">
            <a:extLst>
              <a:ext uri="{FF2B5EF4-FFF2-40B4-BE49-F238E27FC236}">
                <a16:creationId xmlns:a16="http://schemas.microsoft.com/office/drawing/2014/main" id="{4C18720A-C2D9-4461-896B-16D0498613C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4593" name="ZoneTexte 18">
              <a:extLst>
                <a:ext uri="{FF2B5EF4-FFF2-40B4-BE49-F238E27FC236}">
                  <a16:creationId xmlns:a16="http://schemas.microsoft.com/office/drawing/2014/main" id="{A49113D4-9A50-4CC9-BCBF-E625E725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4594" name="ZoneTexte 19">
              <a:extLst>
                <a:ext uri="{FF2B5EF4-FFF2-40B4-BE49-F238E27FC236}">
                  <a16:creationId xmlns:a16="http://schemas.microsoft.com/office/drawing/2014/main" id="{4B16FEEE-1638-4C62-8EF2-2F052DE1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FBF98-FE3B-4F04-9092-2EE60C8577B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974BDCE-D024-481F-ADA9-A51F93CC7C93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4597" name="ZoneTexte 22">
              <a:extLst>
                <a:ext uri="{FF2B5EF4-FFF2-40B4-BE49-F238E27FC236}">
                  <a16:creationId xmlns:a16="http://schemas.microsoft.com/office/drawing/2014/main" id="{76553D13-4CC4-4C80-BBD3-A11823336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pic>
          <p:nvPicPr>
            <p:cNvPr id="24598" name="Image 25" descr="SafeConsume logo">
              <a:extLst>
                <a:ext uri="{FF2B5EF4-FFF2-40B4-BE49-F238E27FC236}">
                  <a16:creationId xmlns:a16="http://schemas.microsoft.com/office/drawing/2014/main" id="{A04A282C-461E-460B-9864-8E3A8C9CA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7C1D3B-EB76-4E95-8B6B-3B934AF50BD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257749E-80E3-4D87-9D06-8ED61201D1C7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84" name="Image 17">
            <a:extLst>
              <a:ext uri="{FF2B5EF4-FFF2-40B4-BE49-F238E27FC236}">
                <a16:creationId xmlns:a16="http://schemas.microsoft.com/office/drawing/2014/main" id="{CE275AE7-4B75-4F97-B7AF-3B7451D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ZoneTexte 1">
            <a:extLst>
              <a:ext uri="{FF2B5EF4-FFF2-40B4-BE49-F238E27FC236}">
                <a16:creationId xmlns:a16="http://schemas.microsoft.com/office/drawing/2014/main" id="{90BC7FA5-3743-4D5B-9445-5282A19A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347" y="5222133"/>
            <a:ext cx="6461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0"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en-US" altLang="hu-HU" sz="1200" dirty="0" err="1">
                <a:solidFill>
                  <a:srgbClr val="00707C"/>
                </a:solidFill>
                <a:hlinkClick r:id="rId6"/>
              </a:rPr>
              <a:t>Megel</a:t>
            </a:r>
            <a:r>
              <a:rPr lang="hu-HU" altLang="hu-HU" sz="1200" dirty="0">
                <a:solidFill>
                  <a:srgbClr val="00707C"/>
                </a:solidFill>
                <a:hlinkClick r:id="rId6"/>
              </a:rPr>
              <a:t>ő</a:t>
            </a:r>
            <a:r>
              <a:rPr lang="en-US" altLang="hu-HU" sz="1200" dirty="0" err="1">
                <a:solidFill>
                  <a:srgbClr val="00707C"/>
                </a:solidFill>
                <a:hlinkClick r:id="rId6"/>
              </a:rPr>
              <a:t>zhet</a:t>
            </a:r>
            <a:r>
              <a:rPr lang="hu-HU" altLang="hu-HU" sz="1200" dirty="0">
                <a:solidFill>
                  <a:srgbClr val="00707C"/>
                </a:solidFill>
                <a:hlinkClick r:id="rId6"/>
              </a:rPr>
              <a:t>ő</a:t>
            </a:r>
            <a:r>
              <a:rPr lang="en-US" altLang="hu-HU" sz="1200" dirty="0">
                <a:solidFill>
                  <a:srgbClr val="00707C"/>
                </a:solidFill>
                <a:hlinkClick r:id="rId6"/>
              </a:rPr>
              <a:t> a Campylobacter </a:t>
            </a:r>
            <a:r>
              <a:rPr lang="en-US" altLang="hu-HU" sz="1200" dirty="0" err="1">
                <a:solidFill>
                  <a:srgbClr val="00707C"/>
                </a:solidFill>
                <a:hlinkClick r:id="rId6"/>
              </a:rPr>
              <a:t>okozta</a:t>
            </a:r>
            <a:r>
              <a:rPr lang="en-US" altLang="hu-HU" sz="1200" dirty="0">
                <a:solidFill>
                  <a:srgbClr val="00707C"/>
                </a:solidFill>
                <a:hlinkClick r:id="rId6"/>
              </a:rPr>
              <a:t> </a:t>
            </a:r>
            <a:r>
              <a:rPr lang="en-US" altLang="hu-HU" sz="1200" dirty="0" err="1">
                <a:solidFill>
                  <a:srgbClr val="00707C"/>
                </a:solidFill>
                <a:hlinkClick r:id="rId6"/>
              </a:rPr>
              <a:t>fert</a:t>
            </a:r>
            <a:r>
              <a:rPr lang="hu-HU" altLang="hu-HU" sz="1200" dirty="0">
                <a:solidFill>
                  <a:srgbClr val="00707C"/>
                </a:solidFill>
                <a:hlinkClick r:id="rId6"/>
              </a:rPr>
              <a:t>ő</a:t>
            </a:r>
            <a:r>
              <a:rPr lang="en-US" altLang="hu-HU" sz="1200" dirty="0" err="1">
                <a:solidFill>
                  <a:srgbClr val="00707C"/>
                </a:solidFill>
                <a:hlinkClick r:id="rId6"/>
              </a:rPr>
              <a:t>zés</a:t>
            </a:r>
            <a:r>
              <a:rPr lang="en-US" altLang="hu-HU" sz="1200" dirty="0">
                <a:solidFill>
                  <a:srgbClr val="00707C"/>
                </a:solidFill>
                <a:hlinkClick r:id="rId6"/>
              </a:rPr>
              <a:t>! </a:t>
            </a:r>
            <a:endParaRPr lang="en-US" altLang="hu-HU" sz="1200" dirty="0">
              <a:solidFill>
                <a:srgbClr val="00707C"/>
              </a:solidFill>
            </a:endParaRPr>
          </a:p>
          <a:p>
            <a:endParaRPr lang="fr-FR" altLang="fr-FR" dirty="0"/>
          </a:p>
        </p:txBody>
      </p:sp>
      <p:sp>
        <p:nvSpPr>
          <p:cNvPr id="23" name="Bouton d’action : vid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18A3636-8F68-4D4C-8594-A37B8601B614}"/>
              </a:ext>
            </a:extLst>
          </p:cNvPr>
          <p:cNvSpPr/>
          <p:nvPr/>
        </p:nvSpPr>
        <p:spPr>
          <a:xfrm>
            <a:off x="4247106" y="2903524"/>
            <a:ext cx="4860318" cy="507831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hu-HU" sz="1600" dirty="0">
                <a:solidFill>
                  <a:srgbClr val="FFFFFF"/>
                </a:solidFill>
              </a:rPr>
              <a:t>További információk a keresztszennyez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désr</a:t>
            </a:r>
            <a:r>
              <a:rPr lang="hu-HU" altLang="hu-HU" sz="1600" dirty="0">
                <a:solidFill>
                  <a:srgbClr val="FFFFFF"/>
                </a:solidFill>
              </a:rPr>
              <a:t>ő</a:t>
            </a:r>
            <a:r>
              <a:rPr lang="fr-FR" altLang="hu-HU" sz="1600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26" name="Image 6" descr="WHO logó">
            <a:extLst>
              <a:ext uri="{FF2B5EF4-FFF2-40B4-BE49-F238E27FC236}">
                <a16:creationId xmlns:a16="http://schemas.microsoft.com/office/drawing/2014/main" id="{DAC9990F-EA09-4452-AF4D-6DCD0CC6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42" y="4243664"/>
            <a:ext cx="1320154" cy="61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8" descr="Megelőzhető a Campylobacter okozta fertőzés! kép">
            <a:extLst>
              <a:ext uri="{FF2B5EF4-FFF2-40B4-BE49-F238E27FC236}">
                <a16:creationId xmlns:a16="http://schemas.microsoft.com/office/drawing/2014/main" id="{C93770C5-D867-42E5-90F4-E8E723E2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17" y="5089542"/>
            <a:ext cx="1990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8B24C23D-0C87-4EB2-B25E-7160298F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"/>
            <a:ext cx="287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 descr="Hússzelet - A húsok előkészítés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11283" y="4619728"/>
            <a:ext cx="1347527" cy="9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1">
            <a:extLst>
              <a:ext uri="{FF2B5EF4-FFF2-40B4-BE49-F238E27FC236}">
                <a16:creationId xmlns:a16="http://schemas.microsoft.com/office/drawing/2014/main" id="{EAA1063A-9199-4B7E-B275-047A5104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42" y="4348453"/>
            <a:ext cx="6461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hu-HU" altLang="hu-HU" sz="1200" dirty="0">
                <a:solidFill>
                  <a:srgbClr val="00707C"/>
                </a:solidFill>
                <a:hlinkClick r:id="rId13"/>
              </a:rPr>
              <a:t>5 kulcs a biztonságosabb élelmiszerhez</a:t>
            </a:r>
            <a:endParaRPr lang="hu-HU" sz="1200" dirty="0">
              <a:solidFill>
                <a:schemeClr val="accent1"/>
              </a:solidFill>
            </a:endParaRPr>
          </a:p>
          <a:p>
            <a:pPr algn="ctr"/>
            <a:endParaRPr lang="fr-FR" altLang="fr-FR" dirty="0"/>
          </a:p>
        </p:txBody>
      </p:sp>
      <p:sp>
        <p:nvSpPr>
          <p:cNvPr id="2" name="Bouton d’action : vide 1">
            <a:hlinkClick r:id="rId14" highlightClick="1"/>
            <a:extLst>
              <a:ext uri="{FF2B5EF4-FFF2-40B4-BE49-F238E27FC236}">
                <a16:creationId xmlns:a16="http://schemas.microsoft.com/office/drawing/2014/main" id="{911A0F55-A34F-48E3-A4AC-EE3572CEB7D3}"/>
              </a:ext>
            </a:extLst>
          </p:cNvPr>
          <p:cNvSpPr/>
          <p:nvPr/>
        </p:nvSpPr>
        <p:spPr>
          <a:xfrm>
            <a:off x="398463" y="5449888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Tudás utáni teszt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62A26ED-C0FA-43EB-8132-23DC9F5ADE6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hu-HU" sz="1400" dirty="0">
                <a:solidFill>
                  <a:schemeClr val="accent1"/>
                </a:solidFill>
                <a:hlinkClick r:id="rId15" action="ppaction://hlinksldjump"/>
              </a:rPr>
              <a:t>Kapcsolódási lehet</a:t>
            </a:r>
            <a:r>
              <a:rPr lang="hu-HU" altLang="hu-HU" sz="1400" dirty="0">
                <a:solidFill>
                  <a:schemeClr val="accent1"/>
                </a:solidFill>
                <a:hlinkClick r:id="rId15" action="ppaction://hlinksldjump"/>
              </a:rPr>
              <a:t>ő</a:t>
            </a:r>
            <a:r>
              <a:rPr lang="fr-FR" altLang="hu-HU" sz="1400" dirty="0">
                <a:solidFill>
                  <a:schemeClr val="accent1"/>
                </a:solidFill>
                <a:hlinkClick r:id="rId15" action="ppaction://hlinksldjump"/>
              </a:rPr>
              <a:t>ségek a kerettantervhez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Tes</a:t>
            </a:r>
            <a:r>
              <a:rPr lang="hu-HU" sz="1400" dirty="0">
                <a:solidFill>
                  <a:schemeClr val="accent1"/>
                </a:solidFill>
                <a:latin typeface="+mn-lt"/>
                <a:hlinkClick r:id="rId16"/>
              </a:rPr>
              <a:t>zteld a tudásod!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chemeClr val="accent1"/>
                </a:solidFill>
                <a:latin typeface="+mn-lt"/>
                <a:hlinkClick r:id="rId17"/>
              </a:rPr>
              <a:t>Kapcsolódó tananyagok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63E99-C0FB-4029-8B77-BE2B93435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9E2C0-4FA6-4805-9913-CB5E31DA9C7B}">
  <ds:schemaRefs>
    <ds:schemaRef ds:uri="http://schemas.microsoft.com/office/2006/metadata/properties"/>
    <ds:schemaRef ds:uri="http://purl.org/dc/elements/1.1/"/>
    <ds:schemaRef ds:uri="http://purl.org/dc/terms/"/>
    <ds:schemaRef ds:uri="1fb14ad6-309a-489a-a37a-efadb6fb7c1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688218-EA41-417A-8D17-0ADD9A3EC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3</TotalTime>
  <Words>3370</Words>
  <Application>Microsoft Office PowerPoint</Application>
  <PresentationFormat>Widescreen</PresentationFormat>
  <Paragraphs>680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Microsoft Sans Serif</vt:lpstr>
      <vt:lpstr>Wingdings</vt:lpstr>
      <vt:lpstr>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Gina Chen</cp:lastModifiedBy>
  <cp:revision>264</cp:revision>
  <dcterms:created xsi:type="dcterms:W3CDTF">2019-07-30T13:57:55Z</dcterms:created>
  <dcterms:modified xsi:type="dcterms:W3CDTF">2021-09-07T11:38:31Z</dcterms:modified>
</cp:coreProperties>
</file>