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9" r:id="rId5"/>
  </p:sldMasterIdLst>
  <p:notesMasterIdLst>
    <p:notesMasterId r:id="rId21"/>
  </p:notesMasterIdLst>
  <p:sldIdLst>
    <p:sldId id="257" r:id="rId6"/>
    <p:sldId id="299" r:id="rId7"/>
    <p:sldId id="291" r:id="rId8"/>
    <p:sldId id="261" r:id="rId9"/>
    <p:sldId id="303" r:id="rId10"/>
    <p:sldId id="304" r:id="rId11"/>
    <p:sldId id="305" r:id="rId12"/>
    <p:sldId id="306" r:id="rId13"/>
    <p:sldId id="300" r:id="rId14"/>
    <p:sldId id="298" r:id="rId15"/>
    <p:sldId id="301" r:id="rId16"/>
    <p:sldId id="302" r:id="rId17"/>
    <p:sldId id="280" r:id="rId18"/>
    <p:sldId id="256" r:id="rId19"/>
    <p:sldId id="277" r:id="rId20"/>
  </p:sldIdLst>
  <p:sldSz cx="9144000" cy="6858000" type="screen4x3"/>
  <p:notesSz cx="6805613" cy="99441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Hayes" initials="CH" lastIdx="1" clrIdx="0">
    <p:extLst>
      <p:ext uri="{19B8F6BF-5375-455C-9EA6-DF929625EA0E}">
        <p15:presenceInfo xmlns:p15="http://schemas.microsoft.com/office/powerpoint/2012/main" userId="S-1-5-21-3685816821-1215056363-1987234180-75578" providerId="AD"/>
      </p:ext>
    </p:extLst>
  </p:cmAuthor>
  <p:cmAuthor id="2" name="Rosie Allison" initials="RA" lastIdx="5" clrIdx="1">
    <p:extLst>
      <p:ext uri="{19B8F6BF-5375-455C-9EA6-DF929625EA0E}">
        <p15:presenceInfo xmlns:p15="http://schemas.microsoft.com/office/powerpoint/2012/main" userId="S-1-5-21-3685816821-1215056363-1987234180-75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E9399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3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632C9-CE75-4437-B610-E978D6206526}" type="datetimeFigureOut">
              <a:rPr lang="en-GB" smtClean="0"/>
              <a:pPr/>
              <a:t>31/08/2022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7064F-F427-46BC-B628-62DFFD8629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kivágott kártyával</a:t>
            </a:r>
            <a:r>
              <a:rPr lang="hu-HU" baseline="0" dirty="0"/>
              <a:t> adjuk oda a diákoknak! A feladatuk, hogy párosítsák össze a mikrobák csoportjait és hozzájuk kapcsolódó állításokkal.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64F-F427-46BC-B628-62DFFD86296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1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feladat feladható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házi feladatként is, amennyiben a tanórán nem jut rá idő.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64F-F427-46BC-B628-62DFFD86296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15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64F-F427-46BC-B628-62DFFD86296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5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Kérjük meg a diákokat,</a:t>
            </a:r>
            <a:r>
              <a:rPr lang="hu-HU" baseline="0" dirty="0"/>
              <a:t> hogy párosítsák össze a mikrobák csoportjait (baktériumok, vírusok, paraziták és gombák) a jellemző állításokkal. </a:t>
            </a:r>
          </a:p>
          <a:p>
            <a:endParaRPr lang="hu-HU" baseline="0" dirty="0"/>
          </a:p>
          <a:p>
            <a:r>
              <a:rPr lang="hu-HU" baseline="0" dirty="0"/>
              <a:t>A dia segítségével ellenőrizzük le és beszéljük meg a helyes válaszokat. </a:t>
            </a:r>
            <a:endParaRPr lang="en-GB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64F-F427-46BC-B628-62DFFD86296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Kérjük meg a diákokat,</a:t>
            </a:r>
            <a:r>
              <a:rPr lang="hu-HU" baseline="0" dirty="0"/>
              <a:t> hogy párosítsák össze a mikrobák csoportjait (baktériumok, vírusok, paraziták és gombák) a jellemző állításokkal. </a:t>
            </a:r>
          </a:p>
          <a:p>
            <a:endParaRPr lang="hu-HU" baseline="0" dirty="0"/>
          </a:p>
          <a:p>
            <a:r>
              <a:rPr lang="hu-HU" baseline="0" dirty="0"/>
              <a:t>A dia segítségével ellenőrizzük le és beszéljük meg a helyes válaszokat. </a:t>
            </a:r>
            <a:endParaRPr lang="en-GB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64F-F427-46BC-B628-62DFFD86296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Kérjük meg a diákokat,</a:t>
            </a:r>
            <a:r>
              <a:rPr lang="hu-HU" baseline="0" dirty="0"/>
              <a:t> hogy párosítsák össze a mikrobák csoportjait (baktériumok, vírusok, paraziták és gombák) a jellemző állításokkal. </a:t>
            </a:r>
          </a:p>
          <a:p>
            <a:endParaRPr lang="hu-HU" baseline="0" dirty="0"/>
          </a:p>
          <a:p>
            <a:r>
              <a:rPr lang="hu-HU" baseline="0" dirty="0"/>
              <a:t>A dia segítségével ellenőrizzük le és beszéljük meg a helyes válaszokat. </a:t>
            </a:r>
            <a:endParaRPr lang="en-GB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64F-F427-46BC-B628-62DFFD86296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Kérjük meg a diákokat,</a:t>
            </a:r>
            <a:r>
              <a:rPr lang="hu-HU" baseline="0" dirty="0"/>
              <a:t> hogy párosítsák össze a mikrobák csoportjait (baktériumok, vírusok, paraziták és gombák) a jellemző állításokkal. </a:t>
            </a:r>
          </a:p>
          <a:p>
            <a:endParaRPr lang="hu-HU" baseline="0" dirty="0"/>
          </a:p>
          <a:p>
            <a:r>
              <a:rPr lang="hu-HU" baseline="0" dirty="0"/>
              <a:t>A dia segítségével ellenőrizzük le és beszéljük meg a helyes válaszokat. </a:t>
            </a:r>
            <a:endParaRPr lang="en-GB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64F-F427-46BC-B628-62DFFD86296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64F-F427-46BC-B628-62DFFD86296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9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DD1708C-6EC9-46E0-8917-04F9F21FE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u-HU" sz="1200" dirty="0"/>
              <a:t>A dián található élelmiszeren a mindennapi</a:t>
            </a:r>
            <a:r>
              <a:rPr lang="hu-HU" sz="1200" baseline="0" dirty="0"/>
              <a:t> életünk szerves részeit képezik, ilyen például a kenyér, sör, bor, szeszes italok és az ecet. Ezen élelmiszerek előállítása során hasznos baktériumokat és élesztőgombákat használnak.  </a:t>
            </a:r>
            <a:endParaRPr lang="en-US" sz="1200" dirty="0"/>
          </a:p>
          <a:p>
            <a:pPr>
              <a:buFont typeface="Wingdings" panose="05000000000000000000" pitchFamily="2" charset="2"/>
              <a:buNone/>
            </a:pPr>
            <a:r>
              <a:rPr lang="hu-HU" sz="1200" i="0" dirty="0"/>
              <a:t>A </a:t>
            </a:r>
            <a:r>
              <a:rPr lang="en-GB" sz="1200" i="1" dirty="0" err="1"/>
              <a:t>Saccharomyces</a:t>
            </a:r>
            <a:r>
              <a:rPr lang="en-GB" sz="1200" i="1" dirty="0"/>
              <a:t> </a:t>
            </a:r>
            <a:r>
              <a:rPr lang="en-GB" sz="1200" i="1" dirty="0" err="1"/>
              <a:t>cerevisiae</a:t>
            </a:r>
            <a:r>
              <a:rPr lang="en-GB" sz="1200" i="1" dirty="0"/>
              <a:t> </a:t>
            </a:r>
            <a:r>
              <a:rPr lang="hu-HU" sz="1200" i="0" dirty="0"/>
              <a:t>a leggyakrabban</a:t>
            </a:r>
            <a:r>
              <a:rPr lang="hu-HU" sz="1200" i="0" baseline="0" dirty="0"/>
              <a:t> használt élesztőgomba. </a:t>
            </a:r>
            <a:endParaRPr lang="en-GB" sz="1200" i="0" dirty="0"/>
          </a:p>
          <a:p>
            <a:pPr>
              <a:buFont typeface="Wingdings" panose="05000000000000000000" pitchFamily="2" charset="2"/>
              <a:buNone/>
            </a:pPr>
            <a:r>
              <a:rPr lang="hu-HU" sz="1200" i="0" dirty="0"/>
              <a:t>A </a:t>
            </a:r>
            <a:r>
              <a:rPr lang="en-GB" sz="1200" i="1" dirty="0"/>
              <a:t>Lactobacillus</a:t>
            </a:r>
            <a:r>
              <a:rPr lang="en-GB" sz="1200" dirty="0"/>
              <a:t> </a:t>
            </a:r>
            <a:r>
              <a:rPr lang="hu-HU" sz="1200" dirty="0"/>
              <a:t>fajokat a tejtermékek előállítása során alkalmazzák.</a:t>
            </a:r>
            <a:r>
              <a:rPr lang="hu-HU" sz="1200" baseline="0" dirty="0"/>
              <a:t> Természetesen előfordulnak az emberi bélflórában is. 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64F-F427-46BC-B628-62DFFD86296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78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Ezen a dián további, nemzetközi példák</a:t>
            </a:r>
            <a:r>
              <a:rPr lang="hu-HU" baseline="0" dirty="0"/>
              <a:t> találhatóak a mikrobák segítségével előállított élelmiszerekre. Ezek közül számos étel ismeretlen lehet a diákok számára, néhányról esetlegesen hallottak már. Kérdezzük meg a diákoktól, hogy mely élelmiszerekről hallottak már?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64F-F427-46BC-B628-62DFFD86296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0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40480"/>
            <a:ext cx="6858000" cy="132052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006F7B"/>
                </a:solidFill>
                <a:latin typeface="+mj-lt"/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GB" noProof="0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F261036-1180-46B5-9937-DF48F2C78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49" y="2380173"/>
            <a:ext cx="5954103" cy="1018152"/>
          </a:xfrm>
          <a:prstGeom prst="rect">
            <a:avLst/>
          </a:prstGeom>
        </p:spPr>
      </p:pic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C604D814-C73F-4A4F-B895-701E6E969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200F27C4-42EB-4439-83FA-4A04F074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92" y="5913406"/>
            <a:ext cx="612597" cy="548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CBF2D-8201-4F08-B361-D9E5E2F27C66}"/>
              </a:ext>
            </a:extLst>
          </p:cNvPr>
          <p:cNvSpPr txBox="1"/>
          <p:nvPr/>
        </p:nvSpPr>
        <p:spPr>
          <a:xfrm>
            <a:off x="6568481" y="5871234"/>
            <a:ext cx="1629561" cy="48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38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The project has received funding from the European Union's Horizon 2020 research and innovation programme under grant agreement No 727580</a:t>
            </a:r>
            <a:endParaRPr lang="en-GB" sz="63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6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2DE50C5-C406-4DD8-ADE9-F20C4BBAAB00}"/>
              </a:ext>
            </a:extLst>
          </p:cNvPr>
          <p:cNvSpPr/>
          <p:nvPr/>
        </p:nvSpPr>
        <p:spPr>
          <a:xfrm>
            <a:off x="1538088" y="1"/>
            <a:ext cx="7605905" cy="6857614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wrap="square" lIns="0" tIns="0" rIns="0" bIns="0" rtlCol="0"/>
          <a:lstStyle/>
          <a:p>
            <a:endParaRPr sz="993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55AB53F-5E7D-40E3-B9DD-CFD6BC7632E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6596" y="3244058"/>
            <a:ext cx="2235044" cy="3014072"/>
          </a:xfrm>
        </p:spPr>
        <p:txBody>
          <a:bodyPr lIns="0" tIns="14631" rIns="0" bIns="0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F559DF2D-F9BA-4C3E-922A-AF016376D3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2095" y="979313"/>
            <a:ext cx="2820518" cy="250769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CA3BA46E-57A8-4CFF-81A1-FBA79F2AC5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4604" y="3773237"/>
            <a:ext cx="2820518" cy="250769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19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2CA69999-5B5F-4DBF-82DE-6ECDC81C6E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2DE50C5-C406-4DD8-ADE9-F20C4BBAAB00}"/>
              </a:ext>
            </a:extLst>
          </p:cNvPr>
          <p:cNvSpPr/>
          <p:nvPr/>
        </p:nvSpPr>
        <p:spPr>
          <a:xfrm>
            <a:off x="1538088" y="1"/>
            <a:ext cx="7605905" cy="6857614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wrap="square" lIns="0" tIns="0" rIns="0" bIns="0" rtlCol="0"/>
          <a:lstStyle/>
          <a:p>
            <a:endParaRPr sz="993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6DC048-8AEC-4C14-A3D6-B121964CF5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9BA92-34AD-41AE-B783-279AFF24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8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60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957-FA50-4357-857A-868EADBE73DF}" type="datetimeFigureOut">
              <a:rPr lang="en-GB" smtClean="0"/>
              <a:pPr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49BE-BA9C-437B-B40A-EAE76A0B18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7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957-FA50-4357-857A-868EADBE73DF}" type="datetimeFigureOut">
              <a:rPr lang="en-GB" smtClean="0"/>
              <a:pPr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49BE-BA9C-437B-B40A-EAE76A0B18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8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6D802D4D-5505-4973-B459-A8F51E267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379664"/>
            <a:ext cx="59531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B1925705-7FBE-49FE-9FC3-0A0F68E8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553" y="5913439"/>
            <a:ext cx="61317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2AF766E7-5C55-442B-A3BE-93654FB27670}"/>
              </a:ext>
            </a:extLst>
          </p:cNvPr>
          <p:cNvSpPr txBox="1"/>
          <p:nvPr/>
        </p:nvSpPr>
        <p:spPr>
          <a:xfrm>
            <a:off x="6568679" y="5870576"/>
            <a:ext cx="1628775" cy="4850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38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project has received funding from the European Union's Horizon 2020 research and innovation programme under grant agreement No 727580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40480"/>
            <a:ext cx="6858000" cy="132052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006F7B"/>
                </a:solidFill>
                <a:latin typeface="+mj-lt"/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GB" noProof="0"/>
          </a:p>
        </p:txBody>
      </p:sp>
      <p:sp>
        <p:nvSpPr>
          <p:cNvPr id="7" name="Plassholder for bunntekst 8">
            <a:extLst>
              <a:ext uri="{FF2B5EF4-FFF2-40B4-BE49-F238E27FC236}">
                <a16:creationId xmlns:a16="http://schemas.microsoft.com/office/drawing/2014/main" id="{0D1B879D-2F41-41A8-807A-F7C3DBC4B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785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40479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1594949" y="2380173"/>
            <a:ext cx="5954103" cy="101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B17B0EDF-6DB9-4B14-8ABC-9DA915575A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230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solidFill>
          <a:srgbClr val="8FB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516583" y="1971315"/>
            <a:ext cx="5479163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4126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516582" y="3238443"/>
            <a:ext cx="5479163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44"/>
              </a:spcBef>
              <a:buNone/>
              <a:defRPr sz="1425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2369F852-C553-4EB6-9477-318245E3C90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19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566999B4-12BA-4E48-A07F-A1838CEF1F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Choose “Pictures” under the “Insert”-tab to insert photo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40479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C604D814-C73F-4A4F-B895-701E6E969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6734BF6-3B39-4568-B94F-D4A0B47D42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4949" y="2380173"/>
            <a:ext cx="5954103" cy="101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114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w/ Picture">
    <p:bg>
      <p:bgPr>
        <a:solidFill>
          <a:srgbClr val="8FB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516583" y="1971315"/>
            <a:ext cx="5479163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4126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516582" y="3238443"/>
            <a:ext cx="5479163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44"/>
              </a:spcBef>
              <a:buNone/>
              <a:defRPr sz="1425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Plassholder for bunntekst 6">
            <a:extLst>
              <a:ext uri="{FF2B5EF4-FFF2-40B4-BE49-F238E27FC236}">
                <a16:creationId xmlns:a16="http://schemas.microsoft.com/office/drawing/2014/main" id="{E1953003-DCC2-4D45-9866-8C39748682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59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3FAEDEC-7E0A-46D5-BD33-440EE40E7485}"/>
              </a:ext>
            </a:extLst>
          </p:cNvPr>
          <p:cNvSpPr/>
          <p:nvPr/>
        </p:nvSpPr>
        <p:spPr>
          <a:xfrm>
            <a:off x="5963841" y="0"/>
            <a:ext cx="3180159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993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18" y="894705"/>
            <a:ext cx="46515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516586" y="2599849"/>
            <a:ext cx="4652033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125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517117" y="3243977"/>
            <a:ext cx="2199437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77138" y="3243976"/>
            <a:ext cx="2199437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BFDC035-7A4C-4DA8-9B7A-4D58370C12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05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5964660" y="0"/>
            <a:ext cx="3179340" cy="685893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2876 w 10000"/>
              <a:gd name="connsiteY0" fmla="*/ 461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12 h 10000"/>
              <a:gd name="connsiteX1" fmla="*/ 492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40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876 w 10000"/>
              <a:gd name="connsiteY5" fmla="*/ 4640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7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89 h 10021"/>
              <a:gd name="connsiteX1" fmla="*/ 4595 w 10000"/>
              <a:gd name="connsiteY1" fmla="*/ 7 h 10021"/>
              <a:gd name="connsiteX2" fmla="*/ 10000 w 10000"/>
              <a:gd name="connsiteY2" fmla="*/ 0 h 10021"/>
              <a:gd name="connsiteX3" fmla="*/ 10000 w 10000"/>
              <a:gd name="connsiteY3" fmla="*/ 10021 h 10021"/>
              <a:gd name="connsiteX4" fmla="*/ 0 w 10000"/>
              <a:gd name="connsiteY4" fmla="*/ 10021 h 10021"/>
              <a:gd name="connsiteX5" fmla="*/ 2597 w 10000"/>
              <a:gd name="connsiteY5" fmla="*/ 4589 h 10021"/>
              <a:gd name="connsiteX0" fmla="*/ 2597 w 10003"/>
              <a:gd name="connsiteY0" fmla="*/ 4598 h 10030"/>
              <a:gd name="connsiteX1" fmla="*/ 4595 w 10003"/>
              <a:gd name="connsiteY1" fmla="*/ 16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3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0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6 h 10028"/>
              <a:gd name="connsiteX1" fmla="*/ 4600 w 10003"/>
              <a:gd name="connsiteY1" fmla="*/ 0 h 10028"/>
              <a:gd name="connsiteX2" fmla="*/ 10003 w 10003"/>
              <a:gd name="connsiteY2" fmla="*/ 55 h 10028"/>
              <a:gd name="connsiteX3" fmla="*/ 10000 w 10003"/>
              <a:gd name="connsiteY3" fmla="*/ 10028 h 10028"/>
              <a:gd name="connsiteX4" fmla="*/ 0 w 10003"/>
              <a:gd name="connsiteY4" fmla="*/ 10028 h 10028"/>
              <a:gd name="connsiteX5" fmla="*/ 2597 w 10003"/>
              <a:gd name="connsiteY5" fmla="*/ 4596 h 10028"/>
              <a:gd name="connsiteX0" fmla="*/ 2597 w 10000"/>
              <a:gd name="connsiteY0" fmla="*/ 4596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03 w 10000"/>
              <a:gd name="connsiteY0" fmla="*/ 4582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03 w 10000"/>
              <a:gd name="connsiteY5" fmla="*/ 4582 h 10028"/>
              <a:gd name="connsiteX0" fmla="*/ 2500 w 9997"/>
              <a:gd name="connsiteY0" fmla="*/ 4582 h 10028"/>
              <a:gd name="connsiteX1" fmla="*/ 4597 w 9997"/>
              <a:gd name="connsiteY1" fmla="*/ 0 h 10028"/>
              <a:gd name="connsiteX2" fmla="*/ 9997 w 9997"/>
              <a:gd name="connsiteY2" fmla="*/ 1 h 10028"/>
              <a:gd name="connsiteX3" fmla="*/ 9997 w 9997"/>
              <a:gd name="connsiteY3" fmla="*/ 10028 h 10028"/>
              <a:gd name="connsiteX4" fmla="*/ 0 w 9997"/>
              <a:gd name="connsiteY4" fmla="*/ 10002 h 10028"/>
              <a:gd name="connsiteX5" fmla="*/ 2500 w 9997"/>
              <a:gd name="connsiteY5" fmla="*/ 4582 h 10028"/>
              <a:gd name="connsiteX0" fmla="*/ 2501 w 10000"/>
              <a:gd name="connsiteY0" fmla="*/ 4569 h 9974"/>
              <a:gd name="connsiteX1" fmla="*/ 4598 w 10000"/>
              <a:gd name="connsiteY1" fmla="*/ 0 h 9974"/>
              <a:gd name="connsiteX2" fmla="*/ 10000 w 10000"/>
              <a:gd name="connsiteY2" fmla="*/ 1 h 9974"/>
              <a:gd name="connsiteX3" fmla="*/ 9958 w 10000"/>
              <a:gd name="connsiteY3" fmla="*/ 9917 h 9974"/>
              <a:gd name="connsiteX4" fmla="*/ 0 w 10000"/>
              <a:gd name="connsiteY4" fmla="*/ 9974 h 9974"/>
              <a:gd name="connsiteX5" fmla="*/ 2501 w 10000"/>
              <a:gd name="connsiteY5" fmla="*/ 4569 h 9974"/>
              <a:gd name="connsiteX0" fmla="*/ 2501 w 10000"/>
              <a:gd name="connsiteY0" fmla="*/ 4581 h 10000"/>
              <a:gd name="connsiteX1" fmla="*/ 4598 w 10000"/>
              <a:gd name="connsiteY1" fmla="*/ 0 h 10000"/>
              <a:gd name="connsiteX2" fmla="*/ 10000 w 10000"/>
              <a:gd name="connsiteY2" fmla="*/ 1 h 10000"/>
              <a:gd name="connsiteX3" fmla="*/ 10000 w 10000"/>
              <a:gd name="connsiteY3" fmla="*/ 9997 h 10000"/>
              <a:gd name="connsiteX4" fmla="*/ 0 w 10000"/>
              <a:gd name="connsiteY4" fmla="*/ 10000 h 10000"/>
              <a:gd name="connsiteX5" fmla="*/ 2501 w 10000"/>
              <a:gd name="connsiteY5" fmla="*/ 45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2501" y="4581"/>
                </a:moveTo>
                <a:lnTo>
                  <a:pt x="4598" y="0"/>
                </a:lnTo>
                <a:lnTo>
                  <a:pt x="10000" y="1"/>
                </a:lnTo>
                <a:cubicBezTo>
                  <a:pt x="9999" y="3344"/>
                  <a:pt x="10001" y="6654"/>
                  <a:pt x="10000" y="9997"/>
                </a:cubicBezTo>
                <a:lnTo>
                  <a:pt x="0" y="10000"/>
                </a:lnTo>
                <a:lnTo>
                  <a:pt x="2501" y="4581"/>
                </a:lnTo>
                <a:close/>
              </a:path>
            </a:pathLst>
          </a:custGeom>
          <a:solidFill>
            <a:srgbClr val="ECF7F3"/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nb-NO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18" y="894705"/>
            <a:ext cx="46515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516586" y="2599849"/>
            <a:ext cx="4652033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125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517117" y="3243977"/>
            <a:ext cx="2199437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77138" y="3243976"/>
            <a:ext cx="2199437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13F4DD-C580-46D6-BD21-CB2411E6B4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111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7B91D3E-733C-46A1-B35C-EE260C8BCE1D}"/>
              </a:ext>
            </a:extLst>
          </p:cNvPr>
          <p:cNvSpPr/>
          <p:nvPr/>
        </p:nvSpPr>
        <p:spPr>
          <a:xfrm>
            <a:off x="5963841" y="0"/>
            <a:ext cx="3180159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993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18" y="894705"/>
            <a:ext cx="4651501" cy="1325563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516586" y="2599849"/>
            <a:ext cx="4652033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125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517117" y="3243977"/>
            <a:ext cx="2199437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77138" y="3243976"/>
            <a:ext cx="2199437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118545" y="2469155"/>
            <a:ext cx="2378578" cy="2084479"/>
          </a:xfrm>
          <a:prstGeom prst="rect">
            <a:avLst/>
          </a:prstGeom>
        </p:spPr>
        <p:txBody>
          <a:bodyPr tIns="14631" anchor="ctr"/>
          <a:lstStyle>
            <a:lvl1pPr marL="0" indent="0" algn="l">
              <a:lnSpc>
                <a:spcPct val="106000"/>
              </a:lnSpc>
              <a:spcBef>
                <a:spcPts val="44"/>
              </a:spcBef>
              <a:buNone/>
              <a:defRPr sz="1913">
                <a:solidFill>
                  <a:srgbClr val="8FB6BC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Plassholder for bunntekst 6">
            <a:extLst>
              <a:ext uri="{FF2B5EF4-FFF2-40B4-BE49-F238E27FC236}">
                <a16:creationId xmlns:a16="http://schemas.microsoft.com/office/drawing/2014/main" id="{C1A319CA-E754-494E-A1FE-E68FB4492A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751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green">
    <p:bg>
      <p:bgPr>
        <a:solidFill>
          <a:srgbClr val="007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319557" y="2411116"/>
            <a:ext cx="6504886" cy="1770267"/>
          </a:xfrm>
        </p:spPr>
        <p:txBody>
          <a:bodyPr anchor="ctr" anchorCtr="1"/>
          <a:lstStyle>
            <a:lvl1pPr marL="0" indent="0" algn="ctr">
              <a:lnSpc>
                <a:spcPts val="4763"/>
              </a:lnSpc>
              <a:buNone/>
              <a:defRPr sz="3863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6778454" y="4855773"/>
            <a:ext cx="208851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938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77901610-5989-4C81-AC38-C774009C07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508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pink">
    <p:bg>
      <p:bgPr>
        <a:solidFill>
          <a:srgbClr val="E55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319557" y="2411116"/>
            <a:ext cx="6504886" cy="1770267"/>
          </a:xfrm>
        </p:spPr>
        <p:txBody>
          <a:bodyPr anchor="ctr" anchorCtr="1"/>
          <a:lstStyle>
            <a:lvl1pPr marL="0" indent="0" algn="ctr">
              <a:lnSpc>
                <a:spcPts val="4763"/>
              </a:lnSpc>
              <a:buNone/>
              <a:defRPr sz="3863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6778454" y="4855773"/>
            <a:ext cx="208851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938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35A0F2E8-DD91-4377-BCE2-0FDE607261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61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85C4A56-3AED-4460-8CE3-CA36AB4524A0}"/>
              </a:ext>
            </a:extLst>
          </p:cNvPr>
          <p:cNvSpPr/>
          <p:nvPr/>
        </p:nvSpPr>
        <p:spPr>
          <a:xfrm>
            <a:off x="1538287" y="0"/>
            <a:ext cx="7605713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993">
              <a:latin typeface="+mn-lt"/>
            </a:endParaRP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1"/>
          </p:nvPr>
        </p:nvSpPr>
        <p:spPr>
          <a:xfrm>
            <a:off x="516596" y="3244058"/>
            <a:ext cx="2235044" cy="3014072"/>
          </a:xfrm>
        </p:spPr>
        <p:txBody>
          <a:bodyPr tIns="14631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3802095" y="979313"/>
            <a:ext cx="2820518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4644604" y="3773237"/>
            <a:ext cx="2820518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BABE1C34-C542-4988-AAD8-E6C5C4D525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13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4A92E76D-67B7-46E8-AC96-2E97755ADF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74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09094F3-1BFA-4780-B0CB-046A24D9C174}"/>
              </a:ext>
            </a:extLst>
          </p:cNvPr>
          <p:cNvSpPr/>
          <p:nvPr/>
        </p:nvSpPr>
        <p:spPr>
          <a:xfrm>
            <a:off x="1538287" y="0"/>
            <a:ext cx="7605713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993">
              <a:latin typeface="+mn-lt"/>
            </a:endParaRP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FD30B866-E219-442F-82C5-87B05B18C4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25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8DC880-A410-4C9C-934B-FBB756BD62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53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solidFill>
          <a:srgbClr val="8FB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525DB6D-F994-44D4-972B-277AF32FF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1F21D85-00A5-4E5F-997D-5FB9FAC76E6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6583" y="1971315"/>
            <a:ext cx="5479163" cy="853891"/>
          </a:xfrm>
        </p:spPr>
        <p:txBody>
          <a:bodyPr lIns="0" tIns="18481" rIns="0" bIns="0" anchor="b" anchorCtr="0"/>
          <a:lstStyle>
            <a:lvl1pPr marL="0" indent="0">
              <a:lnSpc>
                <a:spcPct val="100000"/>
              </a:lnSpc>
              <a:buNone/>
              <a:defRPr sz="4126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2C8F2A6C-D7AB-43F0-8FAB-2464204A61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582" y="3238443"/>
            <a:ext cx="5479163" cy="1065777"/>
          </a:xfrm>
          <a:prstGeom prst="rect">
            <a:avLst/>
          </a:prstGeom>
        </p:spPr>
        <p:txBody>
          <a:bodyPr lIns="0" tIns="13861" rIns="0" bIns="0"/>
          <a:lstStyle>
            <a:lvl1pPr marL="0" indent="0">
              <a:lnSpc>
                <a:spcPct val="122000"/>
              </a:lnSpc>
              <a:spcBef>
                <a:spcPts val="44"/>
              </a:spcBef>
              <a:buNone/>
              <a:defRPr sz="14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034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40F253-E840-4B9F-8CAF-F94EC4855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08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w/ Picture">
    <p:bg>
      <p:bgPr>
        <a:solidFill>
          <a:srgbClr val="8FB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ACC2FD2D-BEFE-4AAD-B649-147E0DAFEB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Choose “Pictures” under the “Insert”-tab to insert photo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525DB6D-F994-44D4-972B-277AF32FF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1F21D85-00A5-4E5F-997D-5FB9FAC76E6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6583" y="1971315"/>
            <a:ext cx="5479163" cy="853891"/>
          </a:xfrm>
        </p:spPr>
        <p:txBody>
          <a:bodyPr lIns="0" tIns="18481" rIns="0" bIns="0" anchor="b" anchorCtr="0"/>
          <a:lstStyle>
            <a:lvl1pPr marL="0" indent="0">
              <a:lnSpc>
                <a:spcPct val="100000"/>
              </a:lnSpc>
              <a:buNone/>
              <a:defRPr sz="4126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2C8F2A6C-D7AB-43F0-8FAB-2464204A61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582" y="3238443"/>
            <a:ext cx="5479163" cy="1065777"/>
          </a:xfrm>
          <a:prstGeom prst="rect">
            <a:avLst/>
          </a:prstGeom>
        </p:spPr>
        <p:txBody>
          <a:bodyPr lIns="0" tIns="13861" rIns="0" bIns="0"/>
          <a:lstStyle>
            <a:lvl1pPr marL="0" indent="0">
              <a:lnSpc>
                <a:spcPct val="122000"/>
              </a:lnSpc>
              <a:spcBef>
                <a:spcPts val="44"/>
              </a:spcBef>
              <a:buNone/>
              <a:defRPr sz="14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58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118" y="894705"/>
            <a:ext cx="4651501" cy="1325563"/>
          </a:xfrm>
        </p:spPr>
        <p:txBody>
          <a:bodyPr/>
          <a:lstStyle/>
          <a:p>
            <a:r>
              <a:rPr lang="nb-NO" dirty="0"/>
              <a:t>Klikk </a:t>
            </a:r>
            <a:r>
              <a:rPr lang="en-GB" noProof="0" dirty="0"/>
              <a:t>for</a:t>
            </a:r>
            <a:r>
              <a:rPr lang="nb-NO" dirty="0"/>
              <a:t> å redigere tittelstil</a:t>
            </a:r>
            <a:endParaRPr lang="en-US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96744056-BCD3-495D-99DD-367B917ACC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7E2897ED-6180-4B2F-99AC-DE2C9A9B0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586" y="2599849"/>
            <a:ext cx="4652033" cy="237947"/>
          </a:xfrm>
          <a:prstGeom prst="rect">
            <a:avLst/>
          </a:prstGeom>
        </p:spPr>
        <p:txBody>
          <a:bodyPr lIns="0" tIns="18481" rIns="0" bIns="0"/>
          <a:lstStyle>
            <a:lvl1pPr marL="0" indent="0">
              <a:lnSpc>
                <a:spcPct val="100000"/>
              </a:lnSpc>
              <a:buNone/>
              <a:defRPr sz="1125">
                <a:solidFill>
                  <a:srgbClr val="00707C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5B2159F-E1C9-49A8-9988-4F59A67FA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17" y="3243977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F73B1872-6879-451A-87DB-BC024757E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7138" y="3243976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FAFF766C-6E59-47AB-8FA7-C0D2FD5826C1}"/>
              </a:ext>
            </a:extLst>
          </p:cNvPr>
          <p:cNvSpPr/>
          <p:nvPr/>
        </p:nvSpPr>
        <p:spPr>
          <a:xfrm>
            <a:off x="5963617" y="1"/>
            <a:ext cx="3180295" cy="6857614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wrap="square" lIns="0" tIns="0" rIns="0" bIns="0" rtlCol="0"/>
          <a:lstStyle/>
          <a:p>
            <a:endParaRPr sz="993" dirty="0"/>
          </a:p>
        </p:txBody>
      </p:sp>
    </p:spTree>
    <p:extLst>
      <p:ext uri="{BB962C8B-B14F-4D97-AF65-F5344CB8AC3E}">
        <p14:creationId xmlns:p14="http://schemas.microsoft.com/office/powerpoint/2010/main" val="125279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7CF98AB-FB2F-43F9-B4F4-6BBA394AD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4660" y="0"/>
            <a:ext cx="3179340" cy="685893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2876 w 10000"/>
              <a:gd name="connsiteY0" fmla="*/ 461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12 h 10000"/>
              <a:gd name="connsiteX1" fmla="*/ 492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40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876 w 10000"/>
              <a:gd name="connsiteY5" fmla="*/ 4640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7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89 h 10021"/>
              <a:gd name="connsiteX1" fmla="*/ 4595 w 10000"/>
              <a:gd name="connsiteY1" fmla="*/ 7 h 10021"/>
              <a:gd name="connsiteX2" fmla="*/ 10000 w 10000"/>
              <a:gd name="connsiteY2" fmla="*/ 0 h 10021"/>
              <a:gd name="connsiteX3" fmla="*/ 10000 w 10000"/>
              <a:gd name="connsiteY3" fmla="*/ 10021 h 10021"/>
              <a:gd name="connsiteX4" fmla="*/ 0 w 10000"/>
              <a:gd name="connsiteY4" fmla="*/ 10021 h 10021"/>
              <a:gd name="connsiteX5" fmla="*/ 2597 w 10000"/>
              <a:gd name="connsiteY5" fmla="*/ 4589 h 10021"/>
              <a:gd name="connsiteX0" fmla="*/ 2597 w 10003"/>
              <a:gd name="connsiteY0" fmla="*/ 4598 h 10030"/>
              <a:gd name="connsiteX1" fmla="*/ 4595 w 10003"/>
              <a:gd name="connsiteY1" fmla="*/ 16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3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0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6 h 10028"/>
              <a:gd name="connsiteX1" fmla="*/ 4600 w 10003"/>
              <a:gd name="connsiteY1" fmla="*/ 0 h 10028"/>
              <a:gd name="connsiteX2" fmla="*/ 10003 w 10003"/>
              <a:gd name="connsiteY2" fmla="*/ 55 h 10028"/>
              <a:gd name="connsiteX3" fmla="*/ 10000 w 10003"/>
              <a:gd name="connsiteY3" fmla="*/ 10028 h 10028"/>
              <a:gd name="connsiteX4" fmla="*/ 0 w 10003"/>
              <a:gd name="connsiteY4" fmla="*/ 10028 h 10028"/>
              <a:gd name="connsiteX5" fmla="*/ 2597 w 10003"/>
              <a:gd name="connsiteY5" fmla="*/ 4596 h 10028"/>
              <a:gd name="connsiteX0" fmla="*/ 2597 w 10000"/>
              <a:gd name="connsiteY0" fmla="*/ 4596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03 w 10000"/>
              <a:gd name="connsiteY0" fmla="*/ 4582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03 w 10000"/>
              <a:gd name="connsiteY5" fmla="*/ 4582 h 10028"/>
              <a:gd name="connsiteX0" fmla="*/ 2500 w 9997"/>
              <a:gd name="connsiteY0" fmla="*/ 4582 h 10028"/>
              <a:gd name="connsiteX1" fmla="*/ 4597 w 9997"/>
              <a:gd name="connsiteY1" fmla="*/ 0 h 10028"/>
              <a:gd name="connsiteX2" fmla="*/ 9997 w 9997"/>
              <a:gd name="connsiteY2" fmla="*/ 1 h 10028"/>
              <a:gd name="connsiteX3" fmla="*/ 9997 w 9997"/>
              <a:gd name="connsiteY3" fmla="*/ 10028 h 10028"/>
              <a:gd name="connsiteX4" fmla="*/ 0 w 9997"/>
              <a:gd name="connsiteY4" fmla="*/ 10002 h 10028"/>
              <a:gd name="connsiteX5" fmla="*/ 2500 w 9997"/>
              <a:gd name="connsiteY5" fmla="*/ 4582 h 10028"/>
              <a:gd name="connsiteX0" fmla="*/ 2501 w 10000"/>
              <a:gd name="connsiteY0" fmla="*/ 4569 h 9974"/>
              <a:gd name="connsiteX1" fmla="*/ 4598 w 10000"/>
              <a:gd name="connsiteY1" fmla="*/ 0 h 9974"/>
              <a:gd name="connsiteX2" fmla="*/ 10000 w 10000"/>
              <a:gd name="connsiteY2" fmla="*/ 1 h 9974"/>
              <a:gd name="connsiteX3" fmla="*/ 9958 w 10000"/>
              <a:gd name="connsiteY3" fmla="*/ 9917 h 9974"/>
              <a:gd name="connsiteX4" fmla="*/ 0 w 10000"/>
              <a:gd name="connsiteY4" fmla="*/ 9974 h 9974"/>
              <a:gd name="connsiteX5" fmla="*/ 2501 w 10000"/>
              <a:gd name="connsiteY5" fmla="*/ 4569 h 9974"/>
              <a:gd name="connsiteX0" fmla="*/ 2501 w 10000"/>
              <a:gd name="connsiteY0" fmla="*/ 4581 h 10000"/>
              <a:gd name="connsiteX1" fmla="*/ 4598 w 10000"/>
              <a:gd name="connsiteY1" fmla="*/ 0 h 10000"/>
              <a:gd name="connsiteX2" fmla="*/ 10000 w 10000"/>
              <a:gd name="connsiteY2" fmla="*/ 1 h 10000"/>
              <a:gd name="connsiteX3" fmla="*/ 10000 w 10000"/>
              <a:gd name="connsiteY3" fmla="*/ 9997 h 10000"/>
              <a:gd name="connsiteX4" fmla="*/ 0 w 10000"/>
              <a:gd name="connsiteY4" fmla="*/ 10000 h 10000"/>
              <a:gd name="connsiteX5" fmla="*/ 2501 w 10000"/>
              <a:gd name="connsiteY5" fmla="*/ 45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2501" y="4581"/>
                </a:moveTo>
                <a:lnTo>
                  <a:pt x="4598" y="0"/>
                </a:lnTo>
                <a:lnTo>
                  <a:pt x="10000" y="1"/>
                </a:lnTo>
                <a:cubicBezTo>
                  <a:pt x="9999" y="3344"/>
                  <a:pt x="10001" y="6654"/>
                  <a:pt x="10000" y="9997"/>
                </a:cubicBezTo>
                <a:lnTo>
                  <a:pt x="0" y="10000"/>
                </a:lnTo>
                <a:lnTo>
                  <a:pt x="2501" y="4581"/>
                </a:lnTo>
                <a:close/>
              </a:path>
            </a:pathLst>
          </a:custGeom>
          <a:solidFill>
            <a:srgbClr val="ECF7F3"/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118" y="894705"/>
            <a:ext cx="46515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96744056-BCD3-495D-99DD-367B917ACC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7E2897ED-6180-4B2F-99AC-DE2C9A9B0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586" y="2599849"/>
            <a:ext cx="4652033" cy="237947"/>
          </a:xfrm>
          <a:prstGeom prst="rect">
            <a:avLst/>
          </a:prstGeom>
        </p:spPr>
        <p:txBody>
          <a:bodyPr lIns="0" tIns="18481" rIns="0" bIns="0"/>
          <a:lstStyle>
            <a:lvl1pPr marL="0" indent="0">
              <a:lnSpc>
                <a:spcPct val="100000"/>
              </a:lnSpc>
              <a:buNone/>
              <a:defRPr sz="1125">
                <a:solidFill>
                  <a:srgbClr val="00707C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5B2159F-E1C9-49A8-9988-4F59A67FA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17" y="3243977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F73B1872-6879-451A-87DB-BC024757E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7138" y="3243976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0850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118" y="894705"/>
            <a:ext cx="4651501" cy="1325563"/>
          </a:xfrm>
        </p:spPr>
        <p:txBody>
          <a:bodyPr/>
          <a:lstStyle/>
          <a:p>
            <a:r>
              <a:rPr lang="en-GB" noProof="0"/>
              <a:t>Klikk for å redigere tittelstil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96744056-BCD3-495D-99DD-367B917ACC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7E2897ED-6180-4B2F-99AC-DE2C9A9B0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586" y="2599849"/>
            <a:ext cx="4652033" cy="237947"/>
          </a:xfrm>
          <a:prstGeom prst="rect">
            <a:avLst/>
          </a:prstGeom>
        </p:spPr>
        <p:txBody>
          <a:bodyPr lIns="0" tIns="18481" rIns="0" bIns="0"/>
          <a:lstStyle>
            <a:lvl1pPr marL="0" indent="0">
              <a:lnSpc>
                <a:spcPct val="100000"/>
              </a:lnSpc>
              <a:buNone/>
              <a:defRPr sz="1125">
                <a:solidFill>
                  <a:srgbClr val="00707C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5B2159F-E1C9-49A8-9988-4F59A67FA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17" y="3243977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F73B1872-6879-451A-87DB-BC024757E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7138" y="3243976"/>
            <a:ext cx="2199437" cy="2719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/>
              <a:t>Rediger tekststiler i malen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FAFF766C-6E59-47AB-8FA7-C0D2FD5826C1}"/>
              </a:ext>
            </a:extLst>
          </p:cNvPr>
          <p:cNvSpPr/>
          <p:nvPr/>
        </p:nvSpPr>
        <p:spPr>
          <a:xfrm>
            <a:off x="5963617" y="1"/>
            <a:ext cx="3180295" cy="6857614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wrap="square" lIns="0" tIns="0" rIns="0" bIns="0" rtlCol="0"/>
          <a:lstStyle/>
          <a:p>
            <a:endParaRPr sz="993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3A5E07-1DF3-4FB2-9EBE-9F7B53785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8545" y="2469155"/>
            <a:ext cx="2378578" cy="2084479"/>
          </a:xfrm>
          <a:prstGeom prst="rect">
            <a:avLst/>
          </a:prstGeom>
        </p:spPr>
        <p:txBody>
          <a:bodyPr lIns="0" tIns="14631" rIns="0" bIns="0" anchor="ctr" anchorCtr="0"/>
          <a:lstStyle>
            <a:lvl1pPr marL="0" indent="0" algn="l">
              <a:lnSpc>
                <a:spcPct val="106000"/>
              </a:lnSpc>
              <a:spcBef>
                <a:spcPts val="44"/>
              </a:spcBef>
              <a:buNone/>
              <a:defRPr sz="1913">
                <a:solidFill>
                  <a:srgbClr val="8FB6BC"/>
                </a:solidFill>
                <a:latin typeface="+mj-lt"/>
              </a:defRPr>
            </a:lvl1pPr>
          </a:lstStyle>
          <a:p>
            <a:pPr lvl="0"/>
            <a:r>
              <a:rPr lang="en-GB" sz="2026" spc="-2" noProof="0" dirty="0">
                <a:solidFill>
                  <a:srgbClr val="8DB7BC"/>
                </a:solidFill>
                <a:latin typeface="+mj-lt"/>
                <a:cs typeface="Georgia"/>
              </a:rPr>
              <a:t>“</a:t>
            </a:r>
            <a:r>
              <a:rPr lang="en-GB" noProof="0" dirty="0"/>
              <a:t>Quote</a:t>
            </a:r>
            <a:r>
              <a:rPr lang="nb-NO" sz="2026" dirty="0">
                <a:solidFill>
                  <a:srgbClr val="8DB7BC"/>
                </a:solidFill>
                <a:latin typeface="+mj-lt"/>
                <a:cs typeface="Georgia"/>
              </a:rPr>
              <a:t>”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86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green">
    <p:bg>
      <p:bgPr>
        <a:solidFill>
          <a:srgbClr val="007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BFB4B88-52D5-4DF7-830D-4D9BE3FB71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557" y="2411116"/>
            <a:ext cx="6504886" cy="1770267"/>
          </a:xfrm>
        </p:spPr>
        <p:txBody>
          <a:bodyPr anchor="ctr" anchorCtr="1"/>
          <a:lstStyle>
            <a:lvl1pPr marL="0" indent="0" algn="ctr">
              <a:lnSpc>
                <a:spcPts val="4763"/>
              </a:lnSpc>
              <a:buNone/>
              <a:defRPr sz="3863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074E645-C5C1-409A-AB87-3708DDFB5D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8454" y="4855773"/>
            <a:ext cx="2088510" cy="199846"/>
          </a:xfrm>
          <a:prstGeom prst="rect">
            <a:avLst/>
          </a:prstGeom>
        </p:spPr>
        <p:txBody>
          <a:bodyPr lIns="0" tIns="16941" rIns="0" bIns="0"/>
          <a:lstStyle>
            <a:lvl1pPr marL="0" indent="0">
              <a:buNone/>
              <a:defRPr sz="938">
                <a:solidFill>
                  <a:srgbClr val="EBF7F3"/>
                </a:solidFill>
              </a:defRPr>
            </a:lvl1pPr>
          </a:lstStyle>
          <a:p>
            <a:pPr lvl="0"/>
            <a:r>
              <a:rPr lang="en-GB" dirty="0"/>
              <a:t>- Name</a:t>
            </a:r>
          </a:p>
        </p:txBody>
      </p:sp>
    </p:spTree>
    <p:extLst>
      <p:ext uri="{BB962C8B-B14F-4D97-AF65-F5344CB8AC3E}">
        <p14:creationId xmlns:p14="http://schemas.microsoft.com/office/powerpoint/2010/main" val="282277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pink">
    <p:bg>
      <p:bgPr>
        <a:solidFill>
          <a:srgbClr val="E55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EDAB39-CE98-498C-9FD0-4E02A9E25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BFB4B88-52D5-4DF7-830D-4D9BE3FB71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557" y="2411116"/>
            <a:ext cx="6504886" cy="1770267"/>
          </a:xfrm>
        </p:spPr>
        <p:txBody>
          <a:bodyPr anchor="ctr" anchorCtr="1"/>
          <a:lstStyle>
            <a:lvl1pPr marL="0" indent="0" algn="ctr">
              <a:lnSpc>
                <a:spcPts val="4763"/>
              </a:lnSpc>
              <a:buNone/>
              <a:defRPr sz="3863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074E645-C5C1-409A-AB87-3708DDFB5D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8454" y="4855773"/>
            <a:ext cx="2088510" cy="199846"/>
          </a:xfrm>
          <a:prstGeom prst="rect">
            <a:avLst/>
          </a:prstGeom>
        </p:spPr>
        <p:txBody>
          <a:bodyPr lIns="0" tIns="16941" rIns="0" bIns="0"/>
          <a:lstStyle>
            <a:lvl1pPr marL="0" indent="0">
              <a:buNone/>
              <a:defRPr sz="938">
                <a:solidFill>
                  <a:srgbClr val="EBF7F3"/>
                </a:solidFill>
              </a:defRPr>
            </a:lvl1pPr>
          </a:lstStyle>
          <a:p>
            <a:pPr lvl="0"/>
            <a:r>
              <a:rPr lang="en-GB" dirty="0"/>
              <a:t>- Name</a:t>
            </a:r>
          </a:p>
        </p:txBody>
      </p:sp>
    </p:spTree>
    <p:extLst>
      <p:ext uri="{BB962C8B-B14F-4D97-AF65-F5344CB8AC3E}">
        <p14:creationId xmlns:p14="http://schemas.microsoft.com/office/powerpoint/2010/main" val="307242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118" y="894705"/>
            <a:ext cx="7886700" cy="1325563"/>
          </a:xfrm>
          <a:prstGeom prst="rect">
            <a:avLst/>
          </a:prstGeom>
        </p:spPr>
        <p:txBody>
          <a:bodyPr vert="horz" lIns="0" tIns="100800" rIns="0" bIns="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18" y="3243976"/>
            <a:ext cx="7886700" cy="2138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Rediger tekststiler i malen</a:t>
            </a:r>
          </a:p>
          <a:p>
            <a:pPr lvl="1"/>
            <a:r>
              <a:rPr lang="en-GB" noProof="0"/>
              <a:t>Andre nivå</a:t>
            </a:r>
          </a:p>
          <a:p>
            <a:pPr lvl="2"/>
            <a:r>
              <a:rPr lang="en-GB" noProof="0"/>
              <a:t>Tredje nivå</a:t>
            </a:r>
          </a:p>
          <a:p>
            <a:pPr lvl="3"/>
            <a:r>
              <a:rPr lang="en-GB" noProof="0"/>
              <a:t>Fjerde nivå</a:t>
            </a:r>
          </a:p>
          <a:p>
            <a:pPr lvl="4"/>
            <a:r>
              <a:rPr lang="en-GB" noProof="0"/>
              <a:t>Femte nivå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3393" y="286234"/>
            <a:ext cx="4337215" cy="116344"/>
          </a:xfrm>
          <a:prstGeom prst="rect">
            <a:avLst/>
          </a:prstGeom>
        </p:spPr>
        <p:txBody>
          <a:bodyPr vert="horz" wrap="square" lIns="0" tIns="18000" rIns="0" bIns="0" rtlCol="0" anchor="t" anchorCtr="0">
            <a:spAutoFit/>
          </a:bodyPr>
          <a:lstStyle>
            <a:lvl1pPr algn="ctr">
              <a:defRPr sz="638" spc="4" baseline="0">
                <a:solidFill>
                  <a:srgbClr val="9B9B9B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54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685835" rtl="0" eaLnBrk="1" latinLnBrk="0" hangingPunct="1">
        <a:lnSpc>
          <a:spcPts val="3938"/>
        </a:lnSpc>
        <a:spcBef>
          <a:spcPct val="0"/>
        </a:spcBef>
        <a:buNone/>
        <a:defRPr sz="3376" b="1" kern="1200">
          <a:solidFill>
            <a:srgbClr val="00707C"/>
          </a:solidFill>
          <a:latin typeface="+mj-lt"/>
          <a:ea typeface="+mj-ea"/>
          <a:cs typeface="+mj-cs"/>
        </a:defRPr>
      </a:lvl1pPr>
    </p:titleStyle>
    <p:bodyStyle>
      <a:lvl1pPr marL="81017" indent="-81017" algn="l" defTabSz="685835" rtl="0" eaLnBrk="1" latinLnBrk="0" hangingPunct="1">
        <a:lnSpc>
          <a:spcPct val="118000"/>
        </a:lnSpc>
        <a:spcBef>
          <a:spcPts val="22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94519" algn="l" defTabSz="685835" rtl="0" eaLnBrk="1" latinLnBrk="0" hangingPunct="1">
        <a:lnSpc>
          <a:spcPct val="118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94519" algn="l" defTabSz="685835" rtl="0" eaLnBrk="1" latinLnBrk="0" hangingPunct="1">
        <a:lnSpc>
          <a:spcPct val="118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94519" algn="l" defTabSz="685835" rtl="0" eaLnBrk="1" latinLnBrk="0" hangingPunct="1">
        <a:lnSpc>
          <a:spcPct val="118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94519" algn="l" defTabSz="685835" rtl="0" eaLnBrk="1" latinLnBrk="0" hangingPunct="1">
        <a:lnSpc>
          <a:spcPct val="118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1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E396FF-A3DB-4506-BF6B-EBC09478A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6731" y="89535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0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DE69C6-A17D-46D5-AC67-BDABA71FF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6731" y="3243263"/>
            <a:ext cx="78867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Rediger tekststiler i malen</a:t>
            </a:r>
          </a:p>
          <a:p>
            <a:pPr lvl="1"/>
            <a:r>
              <a:rPr lang="en-GB" altLang="fr-FR"/>
              <a:t>Andre nivå</a:t>
            </a:r>
          </a:p>
          <a:p>
            <a:pPr lvl="2"/>
            <a:r>
              <a:rPr lang="en-GB" altLang="fr-FR"/>
              <a:t>Tredje nivå</a:t>
            </a:r>
          </a:p>
          <a:p>
            <a:pPr lvl="3"/>
            <a:r>
              <a:rPr lang="en-GB" altLang="fr-FR"/>
              <a:t>Fjerde nivå</a:t>
            </a:r>
          </a:p>
          <a:p>
            <a:pPr lvl="4"/>
            <a:r>
              <a:rPr lang="en-GB" altLang="fr-FR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40700-FE68-492C-8F55-DB653CF9B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3873" y="285751"/>
            <a:ext cx="4336256" cy="116344"/>
          </a:xfrm>
          <a:prstGeom prst="rect">
            <a:avLst/>
          </a:prstGeom>
        </p:spPr>
        <p:txBody>
          <a:bodyPr vert="horz" wrap="square" lIns="0" tIns="18000" rIns="0" bIns="0" rtlCol="0" anchor="t" anchorCtr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38" spc="4" baseline="0">
                <a:solidFill>
                  <a:srgbClr val="9B9B9B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26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rtl="0" eaLnBrk="0" fontAlgn="base" hangingPunct="0">
        <a:lnSpc>
          <a:spcPts val="3938"/>
        </a:lnSpc>
        <a:spcBef>
          <a:spcPct val="0"/>
        </a:spcBef>
        <a:spcAft>
          <a:spcPct val="0"/>
        </a:spcAft>
        <a:defRPr sz="3375" b="1" kern="1200">
          <a:solidFill>
            <a:srgbClr val="00707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938"/>
        </a:lnSpc>
        <a:spcBef>
          <a:spcPct val="0"/>
        </a:spcBef>
        <a:spcAft>
          <a:spcPct val="0"/>
        </a:spcAft>
        <a:defRPr sz="3375" b="1">
          <a:solidFill>
            <a:srgbClr val="00707C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ts val="3938"/>
        </a:lnSpc>
        <a:spcBef>
          <a:spcPct val="0"/>
        </a:spcBef>
        <a:spcAft>
          <a:spcPct val="0"/>
        </a:spcAft>
        <a:defRPr sz="3375" b="1">
          <a:solidFill>
            <a:srgbClr val="00707C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ts val="3938"/>
        </a:lnSpc>
        <a:spcBef>
          <a:spcPct val="0"/>
        </a:spcBef>
        <a:spcAft>
          <a:spcPct val="0"/>
        </a:spcAft>
        <a:defRPr sz="3375" b="1">
          <a:solidFill>
            <a:srgbClr val="00707C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ts val="3938"/>
        </a:lnSpc>
        <a:spcBef>
          <a:spcPct val="0"/>
        </a:spcBef>
        <a:spcAft>
          <a:spcPct val="0"/>
        </a:spcAft>
        <a:defRPr sz="3375" b="1">
          <a:solidFill>
            <a:srgbClr val="00707C"/>
          </a:solidFill>
          <a:latin typeface="Georgia" panose="02040502050405020303" pitchFamily="18" charset="0"/>
        </a:defRPr>
      </a:lvl5pPr>
      <a:lvl6pPr marL="342900" algn="l" rtl="0" fontAlgn="base">
        <a:lnSpc>
          <a:spcPts val="3938"/>
        </a:lnSpc>
        <a:spcBef>
          <a:spcPct val="0"/>
        </a:spcBef>
        <a:spcAft>
          <a:spcPct val="0"/>
        </a:spcAft>
        <a:defRPr sz="3375" b="1">
          <a:solidFill>
            <a:srgbClr val="00707C"/>
          </a:solidFill>
          <a:latin typeface="Georgia" panose="02040502050405020303" pitchFamily="18" charset="0"/>
        </a:defRPr>
      </a:lvl6pPr>
      <a:lvl7pPr marL="685800" algn="l" rtl="0" fontAlgn="base">
        <a:lnSpc>
          <a:spcPts val="3938"/>
        </a:lnSpc>
        <a:spcBef>
          <a:spcPct val="0"/>
        </a:spcBef>
        <a:spcAft>
          <a:spcPct val="0"/>
        </a:spcAft>
        <a:defRPr sz="3375" b="1">
          <a:solidFill>
            <a:srgbClr val="00707C"/>
          </a:solidFill>
          <a:latin typeface="Georgia" panose="02040502050405020303" pitchFamily="18" charset="0"/>
        </a:defRPr>
      </a:lvl7pPr>
      <a:lvl8pPr marL="1028700" algn="l" rtl="0" fontAlgn="base">
        <a:lnSpc>
          <a:spcPts val="3938"/>
        </a:lnSpc>
        <a:spcBef>
          <a:spcPct val="0"/>
        </a:spcBef>
        <a:spcAft>
          <a:spcPct val="0"/>
        </a:spcAft>
        <a:defRPr sz="3375" b="1">
          <a:solidFill>
            <a:srgbClr val="00707C"/>
          </a:solidFill>
          <a:latin typeface="Georgia" panose="02040502050405020303" pitchFamily="18" charset="0"/>
        </a:defRPr>
      </a:lvl8pPr>
      <a:lvl9pPr marL="1371600" algn="l" rtl="0" fontAlgn="base">
        <a:lnSpc>
          <a:spcPts val="3938"/>
        </a:lnSpc>
        <a:spcBef>
          <a:spcPct val="0"/>
        </a:spcBef>
        <a:spcAft>
          <a:spcPct val="0"/>
        </a:spcAft>
        <a:defRPr sz="3375" b="1">
          <a:solidFill>
            <a:srgbClr val="00707C"/>
          </a:solidFill>
          <a:latin typeface="Georgia" panose="02040502050405020303" pitchFamily="18" charset="0"/>
        </a:defRPr>
      </a:lvl9pPr>
    </p:titleStyle>
    <p:bodyStyle>
      <a:lvl1pPr marL="80963" indent="-80963" algn="l" rtl="0" eaLnBrk="0" fontAlgn="base" hangingPunct="0">
        <a:lnSpc>
          <a:spcPct val="118000"/>
        </a:lnSpc>
        <a:spcBef>
          <a:spcPts val="22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94060" algn="l" rtl="0" eaLnBrk="0" fontAlgn="base" hangingPunct="0">
        <a:lnSpc>
          <a:spcPct val="118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94060" algn="l" rtl="0" eaLnBrk="0" fontAlgn="base" hangingPunct="0">
        <a:lnSpc>
          <a:spcPct val="118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94060" algn="l" rtl="0" eaLnBrk="0" fontAlgn="base" hangingPunct="0">
        <a:lnSpc>
          <a:spcPct val="118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94060" algn="l" rtl="0" eaLnBrk="0" fontAlgn="base" hangingPunct="0">
        <a:lnSpc>
          <a:spcPct val="118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1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CB70D-1A45-4BFC-BA60-7AAF799F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81" y="1258644"/>
            <a:ext cx="7886700" cy="3915783"/>
          </a:xfrm>
        </p:spPr>
        <p:txBody>
          <a:bodyPr/>
          <a:lstStyle/>
          <a:p>
            <a:pPr algn="ctr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hu-HU" altLang="en-US" sz="5400" dirty="0">
                <a:solidFill>
                  <a:schemeClr val="tx2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Élelmiszerbiztonság és</a:t>
            </a:r>
            <a:br>
              <a:rPr lang="hu-HU" altLang="en-US" sz="5400" dirty="0">
                <a:solidFill>
                  <a:schemeClr val="tx2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hu-HU" altLang="en-US" sz="5400" dirty="0">
                <a:solidFill>
                  <a:schemeClr val="tx2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higiénia</a:t>
            </a:r>
            <a:br>
              <a:rPr lang="hu-HU" altLang="en-US" sz="5400" dirty="0">
                <a:solidFill>
                  <a:srgbClr val="2683C6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br>
              <a:rPr lang="en-GB" altLang="en-US" sz="5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br>
              <a:rPr lang="en-GB" alt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br>
              <a:rPr lang="en-GB" altLang="en-US" sz="3200" dirty="0">
                <a:solidFill>
                  <a:srgbClr val="28C4CC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US" sz="3200" dirty="0">
                <a:solidFill>
                  <a:srgbClr val="28C4CC">
                    <a:lumMod val="75000"/>
                  </a:srgb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</a:t>
            </a:r>
            <a:r>
              <a:rPr lang="hu-HU" altLang="en-US" sz="3200" dirty="0" err="1">
                <a:solidFill>
                  <a:srgbClr val="28C4CC">
                    <a:lumMod val="75000"/>
                  </a:srgb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kroorganizmusok</a:t>
            </a:r>
            <a:r>
              <a:rPr lang="hu-HU" altLang="en-US" sz="3200" dirty="0">
                <a:solidFill>
                  <a:srgbClr val="28C4CC">
                    <a:lumMod val="75000"/>
                  </a:srgb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az élelmiszerekben</a:t>
            </a:r>
            <a:br>
              <a:rPr lang="en-GB" altLang="en-US" sz="2800" dirty="0">
                <a:solidFill>
                  <a:srgbClr val="28C4CC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br>
              <a:rPr lang="en-GB" altLang="en-US" sz="1600" dirty="0">
                <a:solidFill>
                  <a:srgbClr val="28C4CC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10" descr="Microbes graphic">
            <a:extLst>
              <a:ext uri="{FF2B5EF4-FFF2-40B4-BE49-F238E27FC236}">
                <a16:creationId xmlns:a16="http://schemas.microsoft.com/office/drawing/2014/main" id="{40C00261-0DC7-40CB-A3EA-A9071AE5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17" y="3347768"/>
            <a:ext cx="5221361" cy="1110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F5F26-69A3-42BE-BAC3-D3EECA1DB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40" y="5643115"/>
            <a:ext cx="1529954" cy="1019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1D4866-D5A3-475F-B8A9-0543487DE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9" y="558265"/>
            <a:ext cx="2702174" cy="532823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CD50B3D0-5B11-4944-8A00-94AE256AD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6558" y="194916"/>
            <a:ext cx="1936051" cy="103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226DA5FF-AB37-4BB0-A4FF-47F7C9427480}"/>
              </a:ext>
            </a:extLst>
          </p:cNvPr>
          <p:cNvSpPr/>
          <p:nvPr/>
        </p:nvSpPr>
        <p:spPr>
          <a:xfrm>
            <a:off x="5123793" y="6016753"/>
            <a:ext cx="2287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tananyag az Európai Unió Horizont 2020 kutatási és innovációs programjának támogatásával, a 727580. számú projekt  keretében készült. </a:t>
            </a:r>
          </a:p>
        </p:txBody>
      </p:sp>
    </p:spTree>
    <p:extLst>
      <p:ext uri="{BB962C8B-B14F-4D97-AF65-F5344CB8AC3E}">
        <p14:creationId xmlns:p14="http://schemas.microsoft.com/office/powerpoint/2010/main" val="151782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79CC-B2B8-4B87-9AA8-E4FA1BC0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17" y="492610"/>
            <a:ext cx="8357941" cy="1325563"/>
          </a:xfrm>
        </p:spPr>
        <p:txBody>
          <a:bodyPr/>
          <a:lstStyle/>
          <a:p>
            <a:r>
              <a:rPr lang="hu-HU" sz="3600" dirty="0">
                <a:solidFill>
                  <a:srgbClr val="1E9399"/>
                </a:solidFill>
                <a:latin typeface="+mn-lt"/>
                <a:cs typeface="Arial" pitchFamily="34" charset="0"/>
              </a:rPr>
              <a:t>Minden esetben károsak a mikrobák?</a:t>
            </a:r>
            <a:br>
              <a:rPr lang="en-US" sz="3600" dirty="0">
                <a:solidFill>
                  <a:srgbClr val="1E9399"/>
                </a:solidFill>
                <a:latin typeface="+mn-lt"/>
              </a:rPr>
            </a:br>
            <a:br>
              <a:rPr lang="en-US" sz="3600" dirty="0">
                <a:solidFill>
                  <a:srgbClr val="1E9399"/>
                </a:solidFill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B32812A-22C0-48B2-86B9-B19F0A0D96E8}"/>
              </a:ext>
            </a:extLst>
          </p:cNvPr>
          <p:cNvSpPr txBox="1">
            <a:spLocks/>
          </p:cNvSpPr>
          <p:nvPr/>
        </p:nvSpPr>
        <p:spPr>
          <a:xfrm>
            <a:off x="334177" y="1289051"/>
            <a:ext cx="8614502" cy="5745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u="sng" dirty="0">
                <a:latin typeface="Microsoft Sans Serif (Szövegtörzs)"/>
              </a:rPr>
              <a:t>Milyen hasznos tulajdonságaik vannak a mikrobáknak?</a:t>
            </a:r>
            <a:endParaRPr lang="en-US" sz="2400" b="1" u="sng" dirty="0">
              <a:latin typeface="Microsoft Sans Serif (Szövegtörzs)"/>
            </a:endParaRPr>
          </a:p>
          <a:p>
            <a:pPr marL="114300" indent="-342900"/>
            <a:r>
              <a:rPr lang="hu-HU" sz="2000" dirty="0">
                <a:latin typeface="Microsoft Sans Serif (Szövegtörzs)"/>
              </a:rPr>
              <a:t>Egyes mikrobákat több ezer éve alkalmaznak  élelmiszerek előállításához, például fermentálás során</a:t>
            </a:r>
            <a:endParaRPr lang="en-US" sz="2000" dirty="0">
              <a:latin typeface="Microsoft Sans Serif (Szövegtörzs)"/>
            </a:endParaRPr>
          </a:p>
          <a:p>
            <a:pPr marL="114300" indent="-342900"/>
            <a:r>
              <a:rPr lang="hu-HU" sz="2000" dirty="0">
                <a:latin typeface="Microsoft Sans Serif (Szövegtörzs)"/>
              </a:rPr>
              <a:t>Számos mikroba él az emberi szervezetben (különösen a bélben), amelyek szükségesek az szervezet egészséges működéséhez</a:t>
            </a:r>
            <a:endParaRPr lang="en-US" sz="2000" dirty="0">
              <a:latin typeface="Microsoft Sans Serif (Szövegtörzs)"/>
            </a:endParaRPr>
          </a:p>
          <a:p>
            <a:pPr marL="114300" indent="-342900"/>
            <a:r>
              <a:rPr lang="hu-HU" sz="2000" dirty="0">
                <a:latin typeface="Microsoft Sans Serif (Szövegtörzs)"/>
              </a:rPr>
              <a:t>A penicillin antibiotikum gombák felhasználásával készül</a:t>
            </a:r>
            <a:endParaRPr lang="en-US" sz="2000" dirty="0">
              <a:latin typeface="Microsoft Sans Serif (Szövegtörzs)"/>
            </a:endParaRPr>
          </a:p>
          <a:p>
            <a:pPr marL="114300" indent="-342900"/>
            <a:r>
              <a:rPr lang="hu-HU" sz="2000" dirty="0">
                <a:latin typeface="Microsoft Sans Serif (Szövegtörzs)"/>
              </a:rPr>
              <a:t>A </a:t>
            </a:r>
            <a:r>
              <a:rPr lang="en-US" sz="2000" i="1" dirty="0">
                <a:latin typeface="Microsoft Sans Serif (Szövegtörzs)"/>
              </a:rPr>
              <a:t>Lactobacillus</a:t>
            </a:r>
            <a:r>
              <a:rPr lang="en-US" sz="2000" dirty="0">
                <a:latin typeface="Microsoft Sans Serif (Szövegtörzs)"/>
              </a:rPr>
              <a:t> </a:t>
            </a:r>
            <a:r>
              <a:rPr lang="hu-HU" sz="2000" dirty="0">
                <a:latin typeface="Microsoft Sans Serif (Szövegtörzs)"/>
              </a:rPr>
              <a:t> baktériumok megtalálhatóak a vastagbélben, segítik az emésztést</a:t>
            </a:r>
            <a:endParaRPr lang="en-US" sz="2000" dirty="0">
              <a:latin typeface="Microsoft Sans Serif (Szövegtörzs)"/>
            </a:endParaRP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8234E-D5A4-47F4-B1A2-53A3C1B05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78" y="4141465"/>
            <a:ext cx="3130972" cy="2079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5CF64-107A-4188-904A-47A08D0EB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8" y="4141465"/>
            <a:ext cx="3147750" cy="2068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A016C-2A55-4A52-AE57-0D47B7A71C03}"/>
              </a:ext>
            </a:extLst>
          </p:cNvPr>
          <p:cNvSpPr txBox="1"/>
          <p:nvPr/>
        </p:nvSpPr>
        <p:spPr>
          <a:xfrm>
            <a:off x="1881798" y="6280314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err="1"/>
              <a:t>Lactobaccilus</a:t>
            </a:r>
            <a:r>
              <a:rPr lang="en-GB" sz="1600" i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F79DA-DCB7-4DA8-B330-022A5167D251}"/>
              </a:ext>
            </a:extLst>
          </p:cNvPr>
          <p:cNvSpPr txBox="1"/>
          <p:nvPr/>
        </p:nvSpPr>
        <p:spPr>
          <a:xfrm>
            <a:off x="5321089" y="6307389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Penicillium </a:t>
            </a:r>
          </a:p>
        </p:txBody>
      </p:sp>
    </p:spTree>
    <p:extLst>
      <p:ext uri="{BB962C8B-B14F-4D97-AF65-F5344CB8AC3E}">
        <p14:creationId xmlns:p14="http://schemas.microsoft.com/office/powerpoint/2010/main" val="76651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E686-15E4-455B-BFF3-B222B2760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392" y="95659"/>
            <a:ext cx="8705608" cy="1325563"/>
          </a:xfrm>
        </p:spPr>
        <p:txBody>
          <a:bodyPr/>
          <a:lstStyle/>
          <a:p>
            <a:r>
              <a:rPr lang="hu-HU" sz="3600" dirty="0">
                <a:solidFill>
                  <a:srgbClr val="1E9399"/>
                </a:solidFill>
                <a:cs typeface="Arial" pitchFamily="34" charset="0"/>
              </a:rPr>
              <a:t>Példák a hasznos mikrobákra</a:t>
            </a:r>
            <a:r>
              <a:rPr lang="en-GB" sz="3600" dirty="0">
                <a:solidFill>
                  <a:srgbClr val="1E9399"/>
                </a:solidFill>
                <a:cs typeface="Arial" pitchFamily="34" charset="0"/>
              </a:rPr>
              <a:t> (1/2)</a:t>
            </a:r>
            <a:endParaRPr lang="en-GB" sz="3200" dirty="0"/>
          </a:p>
        </p:txBody>
      </p:sp>
      <p:pic>
        <p:nvPicPr>
          <p:cNvPr id="13321" name="Image 27">
            <a:extLst>
              <a:ext uri="{FF2B5EF4-FFF2-40B4-BE49-F238E27FC236}">
                <a16:creationId xmlns:a16="http://schemas.microsoft.com/office/drawing/2014/main" id="{80B98C73-29BB-4E83-AF96-A73C526E3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65" y="979481"/>
            <a:ext cx="744536" cy="217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ZoneTexte 1">
            <a:extLst>
              <a:ext uri="{FF2B5EF4-FFF2-40B4-BE49-F238E27FC236}">
                <a16:creationId xmlns:a16="http://schemas.microsoft.com/office/drawing/2014/main" id="{7BA477E0-2E88-4598-9EBA-4D9FB5B2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8" y="135645"/>
            <a:ext cx="6038894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endParaRPr lang="en-GB" altLang="fr-FR" sz="1800" dirty="0"/>
          </a:p>
          <a:p>
            <a:pPr eaLnBrk="1" hangingPunct="1"/>
            <a:endParaRPr lang="en-GB" altLang="fr-FR" sz="1800" dirty="0"/>
          </a:p>
          <a:p>
            <a:r>
              <a:rPr lang="hu-HU" altLang="fr-FR" sz="1800" dirty="0"/>
              <a:t>A kenyér, sör, bor és egyéb alkoholok gyártása során a </a:t>
            </a:r>
            <a:r>
              <a:rPr lang="en-GB" altLang="fr-FR" sz="1800" i="1" dirty="0" err="1"/>
              <a:t>Saccharomyces</a:t>
            </a:r>
            <a:r>
              <a:rPr lang="en-GB" altLang="fr-FR" sz="1800" i="1" dirty="0"/>
              <a:t> </a:t>
            </a:r>
            <a:r>
              <a:rPr lang="en-GB" altLang="fr-FR" sz="1800" i="1" dirty="0" err="1"/>
              <a:t>cerevisiae</a:t>
            </a:r>
            <a:r>
              <a:rPr lang="hu-HU" altLang="fr-FR" sz="1800" i="1" dirty="0"/>
              <a:t> </a:t>
            </a:r>
            <a:r>
              <a:rPr lang="hu-HU" altLang="fr-FR" sz="1800" dirty="0"/>
              <a:t>élesztőgombát alkalmazzák. </a:t>
            </a:r>
            <a:endParaRPr lang="fr-FR" altLang="fr-FR" sz="1800" dirty="0"/>
          </a:p>
          <a:p>
            <a:endParaRPr lang="hu-HU" altLang="fr-FR" sz="1800" dirty="0"/>
          </a:p>
          <a:p>
            <a:r>
              <a:rPr lang="hu-HU" altLang="fr-FR" sz="1800" dirty="0"/>
              <a:t>Az ecet a bor </a:t>
            </a:r>
            <a:r>
              <a:rPr lang="hu-HU" altLang="fr-FR" sz="1800" i="1" dirty="0" err="1"/>
              <a:t>Acetobacterrel</a:t>
            </a:r>
            <a:r>
              <a:rPr lang="hu-HU" altLang="fr-FR" sz="1800" i="1" dirty="0"/>
              <a:t> </a:t>
            </a:r>
            <a:r>
              <a:rPr lang="hu-HU" altLang="fr-FR" sz="1800" dirty="0"/>
              <a:t> történő további erjesztésével készül. </a:t>
            </a:r>
          </a:p>
          <a:p>
            <a:endParaRPr lang="en-GB" altLang="fr-FR" sz="1800" dirty="0"/>
          </a:p>
          <a:p>
            <a:r>
              <a:rPr lang="hu-HU" altLang="fr-FR" sz="1800" dirty="0"/>
              <a:t>A friss, fermentált termékek, például a joghurtok, kétféle tejsavbaktérium felhasználásával készülnek, ezek a</a:t>
            </a:r>
            <a:r>
              <a:rPr lang="en-US" altLang="fr-FR" sz="1800" i="1" dirty="0"/>
              <a:t>Streptococcus </a:t>
            </a:r>
            <a:r>
              <a:rPr lang="en-US" altLang="fr-FR" sz="1800" i="1" dirty="0" err="1"/>
              <a:t>thermophilus</a:t>
            </a:r>
            <a:r>
              <a:rPr lang="en-US" altLang="fr-FR" sz="1800" i="1" dirty="0"/>
              <a:t> </a:t>
            </a:r>
            <a:r>
              <a:rPr lang="hu-HU" altLang="fr-FR" sz="1800" dirty="0"/>
              <a:t>és</a:t>
            </a:r>
            <a:r>
              <a:rPr lang="en-US" altLang="fr-FR" sz="1800" dirty="0"/>
              <a:t> </a:t>
            </a:r>
            <a:r>
              <a:rPr lang="en-US" altLang="fr-FR" sz="1800" i="1" dirty="0"/>
              <a:t>Lactobacillus </a:t>
            </a:r>
            <a:r>
              <a:rPr lang="en-US" altLang="fr-FR" sz="1800" i="1" dirty="0" err="1"/>
              <a:t>bulgaricus</a:t>
            </a:r>
            <a:r>
              <a:rPr lang="en-US" altLang="fr-FR" sz="1800" dirty="0"/>
              <a:t>. </a:t>
            </a:r>
            <a:r>
              <a:rPr lang="hu-HU" altLang="fr-FR" sz="1800" dirty="0"/>
              <a:t>Ezek a baktériumok a tejben található cukrot, a </a:t>
            </a:r>
            <a:r>
              <a:rPr lang="hu-HU" altLang="fr-FR" sz="1800" dirty="0" err="1"/>
              <a:t>laktózt</a:t>
            </a:r>
            <a:r>
              <a:rPr lang="hu-HU" altLang="fr-FR" sz="1800" dirty="0"/>
              <a:t> anyagcseréjük révén tejsavvá alakítják. A sav hatására a tejben található fehérjék kicsapódnak, ezzel sűrűbb állag alakul ki.</a:t>
            </a:r>
            <a:endParaRPr lang="en-US" altLang="fr-FR" sz="1800" dirty="0"/>
          </a:p>
          <a:p>
            <a:pPr eaLnBrk="1" hangingPunct="1"/>
            <a:endParaRPr lang="en-US" altLang="fr-FR" sz="1800" dirty="0"/>
          </a:p>
          <a:p>
            <a:pPr eaLnBrk="1" hangingPunct="1"/>
            <a:endParaRPr lang="en-GB" altLang="fr-FR" dirty="0">
              <a:solidFill>
                <a:schemeClr val="accent1"/>
              </a:solidFill>
            </a:endParaRPr>
          </a:p>
          <a:p>
            <a:pPr eaLnBrk="1" hangingPunct="1"/>
            <a:endParaRPr lang="fr-FR" altLang="fr-FR" dirty="0"/>
          </a:p>
          <a:p>
            <a:pPr eaLnBrk="1" hangingPunct="1"/>
            <a:endParaRPr lang="fr-FR" altLang="fr-FR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27804F9-D10D-4382-99C2-F457F1BC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"/>
          <a:stretch/>
        </p:blipFill>
        <p:spPr bwMode="auto">
          <a:xfrm>
            <a:off x="169835" y="2672352"/>
            <a:ext cx="2274982" cy="121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>
            <a:extLst>
              <a:ext uri="{FF2B5EF4-FFF2-40B4-BE49-F238E27FC236}">
                <a16:creationId xmlns:a16="http://schemas.microsoft.com/office/drawing/2014/main" id="{08A10CC3-D561-4F6F-9D09-F29D217C5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45" y="4645586"/>
            <a:ext cx="2719740" cy="18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5">
            <a:extLst>
              <a:ext uri="{FF2B5EF4-FFF2-40B4-BE49-F238E27FC236}">
                <a16:creationId xmlns:a16="http://schemas.microsoft.com/office/drawing/2014/main" id="{3072F04C-F6ED-4BCF-AD39-C9DD1FD5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" y="1069482"/>
            <a:ext cx="1818132" cy="129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F23D3-9B84-41C1-BEE4-3A393260ABA5}"/>
              </a:ext>
            </a:extLst>
          </p:cNvPr>
          <p:cNvSpPr txBox="1"/>
          <p:nvPr/>
        </p:nvSpPr>
        <p:spPr>
          <a:xfrm>
            <a:off x="232774" y="4366796"/>
            <a:ext cx="4809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fr-FR" sz="1800" dirty="0"/>
              <a:t>A sajtok különböző tejsavbaktériumok (</a:t>
            </a:r>
            <a:r>
              <a:rPr lang="en-GB" altLang="fr-FR" sz="1800" i="1" dirty="0" err="1"/>
              <a:t>Lactococcus</a:t>
            </a:r>
            <a:r>
              <a:rPr lang="en-GB" altLang="fr-FR" sz="1800" dirty="0"/>
              <a:t>, </a:t>
            </a:r>
            <a:r>
              <a:rPr lang="en-GB" altLang="fr-FR" sz="1800" i="1" dirty="0"/>
              <a:t>Lactobacillus</a:t>
            </a:r>
            <a:r>
              <a:rPr lang="en-GB" altLang="fr-FR" sz="1800" dirty="0"/>
              <a:t> </a:t>
            </a:r>
            <a:r>
              <a:rPr lang="hu-HU" altLang="fr-FR" sz="1800" dirty="0"/>
              <a:t>vagy</a:t>
            </a:r>
            <a:r>
              <a:rPr lang="en-GB" altLang="fr-FR" sz="1800" dirty="0"/>
              <a:t> </a:t>
            </a:r>
            <a:r>
              <a:rPr lang="en-GB" altLang="fr-FR" sz="1800" i="1" dirty="0"/>
              <a:t>Streptococcus</a:t>
            </a:r>
            <a:r>
              <a:rPr lang="en-GB" altLang="fr-FR" sz="1800" dirty="0"/>
              <a:t> </a:t>
            </a:r>
            <a:r>
              <a:rPr lang="hu-HU" altLang="fr-FR" sz="1800" dirty="0"/>
              <a:t>fajok</a:t>
            </a:r>
            <a:r>
              <a:rPr lang="da-DK" altLang="fr-FR" sz="1800" dirty="0"/>
              <a:t>)</a:t>
            </a:r>
            <a:r>
              <a:rPr lang="hu-HU" altLang="fr-FR" sz="1800" dirty="0"/>
              <a:t> felhasználásával készülnek. Emellett tartalmazhatnak </a:t>
            </a:r>
            <a:r>
              <a:rPr lang="da-DK" altLang="fr-FR" sz="1800" i="1" dirty="0"/>
              <a:t>Propionibacterium </a:t>
            </a:r>
            <a:r>
              <a:rPr lang="hu-HU" altLang="fr-FR" sz="1800" dirty="0"/>
              <a:t>fajokat, például az </a:t>
            </a:r>
            <a:r>
              <a:rPr lang="hu-HU" altLang="fr-FR" sz="1800" dirty="0" err="1"/>
              <a:t>Emmentáli</a:t>
            </a:r>
            <a:r>
              <a:rPr lang="hu-HU" altLang="fr-FR" sz="1800" dirty="0"/>
              <a:t> sajt esetében. A </a:t>
            </a:r>
            <a:r>
              <a:rPr lang="hu-HU" altLang="fr-FR" sz="1800" dirty="0" err="1"/>
              <a:t>brie</a:t>
            </a:r>
            <a:r>
              <a:rPr lang="hu-HU" altLang="fr-FR" sz="1800" dirty="0"/>
              <a:t>, </a:t>
            </a:r>
            <a:r>
              <a:rPr lang="hu-HU" altLang="fr-FR" sz="1800" dirty="0" err="1"/>
              <a:t>a</a:t>
            </a:r>
            <a:r>
              <a:rPr lang="hu-HU" altLang="fr-FR" sz="1800" dirty="0"/>
              <a:t> c</a:t>
            </a:r>
            <a:r>
              <a:rPr lang="da-DK" altLang="fr-FR" sz="1800" dirty="0"/>
              <a:t>amembert </a:t>
            </a:r>
            <a:r>
              <a:rPr lang="hu-HU" altLang="fr-FR" sz="1800" dirty="0"/>
              <a:t>és a kék sajtok </a:t>
            </a:r>
            <a:r>
              <a:rPr lang="da-DK" altLang="fr-FR" sz="1800" i="1" dirty="0"/>
              <a:t>Penicillium</a:t>
            </a:r>
            <a:r>
              <a:rPr lang="da-DK" altLang="fr-FR" sz="1800" dirty="0"/>
              <a:t> </a:t>
            </a:r>
            <a:r>
              <a:rPr lang="hu-HU" altLang="fr-FR" sz="1800" dirty="0"/>
              <a:t>penészgombák felhasználásával készülnek. </a:t>
            </a:r>
            <a:endParaRPr lang="da-DK" altLang="fr-FR" sz="1800" dirty="0"/>
          </a:p>
        </p:txBody>
      </p:sp>
    </p:spTree>
    <p:extLst>
      <p:ext uri="{BB962C8B-B14F-4D97-AF65-F5344CB8AC3E}">
        <p14:creationId xmlns:p14="http://schemas.microsoft.com/office/powerpoint/2010/main" val="2615397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6E00-D3BF-4B55-A9BC-F1BED6B0B1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70" y="91465"/>
            <a:ext cx="7886700" cy="1325563"/>
          </a:xfrm>
        </p:spPr>
        <p:txBody>
          <a:bodyPr/>
          <a:lstStyle/>
          <a:p>
            <a:pPr rtl="0" eaLnBrk="0" fontAlgn="base" hangingPunct="0"/>
            <a:r>
              <a:rPr lang="hu-HU" sz="4000" b="1" kern="1200" dirty="0">
                <a:solidFill>
                  <a:srgbClr val="1E9399"/>
                </a:solidFill>
                <a:effectLst/>
                <a:latin typeface="Microsoft Sans Serif" panose="020B0604020202020204" pitchFamily="34" charset="0"/>
                <a:ea typeface="+mn-ea"/>
                <a:cs typeface="+mn-cs"/>
              </a:rPr>
              <a:t>Példák a hasznos mikrobákra</a:t>
            </a:r>
            <a:r>
              <a:rPr lang="en-GB" sz="4000" b="1" kern="1200" dirty="0">
                <a:solidFill>
                  <a:srgbClr val="1E9399"/>
                </a:solidFill>
                <a:effectLst/>
                <a:latin typeface="Microsoft Sans Serif" panose="020B0604020202020204" pitchFamily="34" charset="0"/>
                <a:ea typeface="+mn-ea"/>
                <a:cs typeface="+mn-cs"/>
              </a:rPr>
              <a:t> (2/2)</a:t>
            </a:r>
            <a:endParaRPr lang="en-GB" dirty="0"/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78D31337-E267-45FA-A60E-224219505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34" y="4034180"/>
            <a:ext cx="1514272" cy="104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ZoneTexte 1">
            <a:extLst>
              <a:ext uri="{FF2B5EF4-FFF2-40B4-BE49-F238E27FC236}">
                <a16:creationId xmlns:a16="http://schemas.microsoft.com/office/drawing/2014/main" id="{7F43EC46-CD4C-412F-9985-2F1FE7751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81" y="778157"/>
            <a:ext cx="5865261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hu-HU" altLang="fr-FR" sz="1800" dirty="0"/>
              <a:t>Egyes népszerű zöldséges ételek, például az olíva, a </a:t>
            </a:r>
            <a:r>
              <a:rPr lang="hu-HU" altLang="fr-FR" sz="1800" dirty="0" err="1"/>
              <a:t>kimcshi</a:t>
            </a:r>
            <a:r>
              <a:rPr lang="hu-HU" altLang="fr-FR" sz="1800" dirty="0"/>
              <a:t> vagy a savanyú káposzta előállítása során  tejsavbaktériumokkal (</a:t>
            </a:r>
            <a:r>
              <a:rPr lang="en-GB" altLang="fr-FR" sz="1800" i="1" dirty="0"/>
              <a:t>Lactobacillus </a:t>
            </a:r>
            <a:r>
              <a:rPr lang="hu-HU" altLang="fr-FR" sz="1800" i="1" dirty="0"/>
              <a:t> </a:t>
            </a:r>
            <a:r>
              <a:rPr lang="hu-HU" altLang="fr-FR" sz="1800" dirty="0"/>
              <a:t>fajokkal) történő fermentálás történik. </a:t>
            </a:r>
            <a:endParaRPr lang="en-GB" altLang="fr-FR" sz="1800" dirty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da-DK" altLang="fr-FR" sz="1800" dirty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hu-HU" sz="1800" dirty="0"/>
              <a:t>A klasszikus, fermentált kolbászfélék előállítása során szintén fontos szerepet játszanak a tejsavbaktériumok, a </a:t>
            </a:r>
            <a:r>
              <a:rPr lang="hu-HU" sz="1800" dirty="0" err="1"/>
              <a:t>koaguláz-negatív</a:t>
            </a:r>
            <a:r>
              <a:rPr lang="hu-HU" sz="1800" dirty="0"/>
              <a:t> </a:t>
            </a:r>
            <a:r>
              <a:rPr lang="hu-HU" sz="1800" dirty="0" err="1"/>
              <a:t>Staphylococcusok</a:t>
            </a:r>
            <a:r>
              <a:rPr lang="hu-HU" sz="1800" dirty="0"/>
              <a:t>, </a:t>
            </a:r>
            <a:r>
              <a:rPr lang="hu-HU" sz="1800" dirty="0" err="1"/>
              <a:t>mikrococcusok</a:t>
            </a:r>
            <a:r>
              <a:rPr lang="hu-HU" sz="1800" dirty="0"/>
              <a:t> és más mikrobák is.</a:t>
            </a:r>
            <a:endParaRPr lang="en-GB" altLang="fr-FR" sz="18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r-FR" sz="18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800" dirty="0"/>
              <a:t>A szójaszósz készítése során a penészgombák (</a:t>
            </a:r>
            <a:r>
              <a:rPr lang="hu-HU" sz="1800" i="1" dirty="0" err="1"/>
              <a:t>Aspergillus</a:t>
            </a:r>
            <a:r>
              <a:rPr lang="hu-HU" sz="1800" i="1" dirty="0"/>
              <a:t> </a:t>
            </a:r>
            <a:r>
              <a:rPr lang="hu-HU" sz="1800" i="1" dirty="0" err="1"/>
              <a:t>oryzae</a:t>
            </a:r>
            <a:r>
              <a:rPr lang="hu-HU" sz="1800" dirty="0"/>
              <a:t>) által fermentált szójababokat élesztőgombákkal tovább erjesztik.</a:t>
            </a:r>
            <a:endParaRPr lang="en-GB" altLang="fr-FR" sz="18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r-FR" sz="18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r-FR" sz="18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r-FR" sz="18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r-FR" dirty="0">
              <a:solidFill>
                <a:srgbClr val="00707C"/>
              </a:solidFill>
            </a:endParaRPr>
          </a:p>
        </p:txBody>
      </p:sp>
      <p:pic>
        <p:nvPicPr>
          <p:cNvPr id="14340" name="Picture 8">
            <a:extLst>
              <a:ext uri="{FF2B5EF4-FFF2-40B4-BE49-F238E27FC236}">
                <a16:creationId xmlns:a16="http://schemas.microsoft.com/office/drawing/2014/main" id="{D4896EBC-0B0E-4291-9276-4E44BC6C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1" y="3276600"/>
            <a:ext cx="2168999" cy="15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E89E25FF-B3F7-4D05-A8F0-EE027EB98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0" y="1069700"/>
            <a:ext cx="1996812" cy="19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Image 2">
            <a:extLst>
              <a:ext uri="{FF2B5EF4-FFF2-40B4-BE49-F238E27FC236}">
                <a16:creationId xmlns:a16="http://schemas.microsoft.com/office/drawing/2014/main" id="{ABFA9D2A-9C07-41F2-AB91-0951BD6C9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6" y="4953000"/>
            <a:ext cx="1679972" cy="178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EFCF78-2A4B-4773-A58D-EE9D28093FF5}"/>
              </a:ext>
            </a:extLst>
          </p:cNvPr>
          <p:cNvSpPr txBox="1"/>
          <p:nvPr/>
        </p:nvSpPr>
        <p:spPr>
          <a:xfrm>
            <a:off x="2205095" y="4808643"/>
            <a:ext cx="534340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fr-FR" sz="1800" dirty="0"/>
              <a:t>A japán </a:t>
            </a:r>
            <a:r>
              <a:rPr lang="en-GB" altLang="fr-FR" sz="1800" dirty="0"/>
              <a:t>“</a:t>
            </a:r>
            <a:r>
              <a:rPr lang="en-GB" altLang="fr-FR" sz="1800" dirty="0" err="1"/>
              <a:t>Natto</a:t>
            </a:r>
            <a:r>
              <a:rPr lang="en-GB" altLang="fr-FR" sz="1800" dirty="0"/>
              <a:t>” (</a:t>
            </a:r>
            <a:r>
              <a:rPr lang="hu-HU" altLang="fr-FR" sz="1800" dirty="0"/>
              <a:t>erjesztett szójabab</a:t>
            </a:r>
            <a:r>
              <a:rPr lang="en-GB" altLang="fr-FR" sz="1800" dirty="0"/>
              <a:t>) </a:t>
            </a:r>
            <a:r>
              <a:rPr lang="en-GB" altLang="fr-FR" sz="1800" i="1" dirty="0"/>
              <a:t>Bacillus</a:t>
            </a:r>
            <a:r>
              <a:rPr lang="en-GB" altLang="fr-FR" sz="1800" dirty="0"/>
              <a:t> </a:t>
            </a:r>
            <a:r>
              <a:rPr lang="hu-HU" altLang="fr-FR" sz="1800" dirty="0"/>
              <a:t>fajokkal készül</a:t>
            </a:r>
            <a:r>
              <a:rPr lang="en-GB" altLang="fr-FR" sz="1800" dirty="0"/>
              <a:t>.</a:t>
            </a:r>
            <a:r>
              <a:rPr lang="hu-HU" altLang="fr-FR" sz="1800" dirty="0"/>
              <a:t> </a:t>
            </a:r>
            <a:r>
              <a:rPr lang="hu-HU" sz="1800" dirty="0"/>
              <a:t>Ezen baktériumoknak magas a </a:t>
            </a:r>
            <a:r>
              <a:rPr lang="hu-HU" sz="1800" dirty="0" err="1"/>
              <a:t>proteolitikus</a:t>
            </a:r>
            <a:r>
              <a:rPr lang="hu-HU" sz="1800" dirty="0"/>
              <a:t> (fehérjebontó) aktivitása és erős illat jellemzi őket.</a:t>
            </a:r>
            <a:endParaRPr lang="en-GB" altLang="fr-FR" sz="18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r-FR" sz="18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800" dirty="0"/>
              <a:t>A nigériai “</a:t>
            </a:r>
            <a:r>
              <a:rPr lang="hu-HU" sz="1800" dirty="0" err="1"/>
              <a:t>Ugba</a:t>
            </a:r>
            <a:r>
              <a:rPr lang="hu-HU" sz="1800" dirty="0"/>
              <a:t>”</a:t>
            </a:r>
            <a:r>
              <a:rPr lang="hu-HU" sz="1800" dirty="0" err="1"/>
              <a:t>-t</a:t>
            </a:r>
            <a:r>
              <a:rPr lang="hu-HU" sz="1800" dirty="0"/>
              <a:t> olajbabból készítik fermentálással. </a:t>
            </a:r>
            <a:endParaRPr lang="en-GB" altLang="fr-FR" sz="1800" dirty="0">
              <a:solidFill>
                <a:srgbClr val="00707C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r-FR" dirty="0">
              <a:solidFill>
                <a:srgbClr val="00707C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r-FR" dirty="0">
              <a:solidFill>
                <a:srgbClr val="00707C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r-FR" dirty="0">
              <a:solidFill>
                <a:srgbClr val="00707C"/>
              </a:solidFill>
            </a:endParaRPr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E8F0DDF2-77CC-4F8D-AB46-B8BBF4827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97" y="5348953"/>
            <a:ext cx="1821603" cy="136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21946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24A7-7828-4E5C-88F2-BC97158C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06" y="251548"/>
            <a:ext cx="7886700" cy="1325563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1E9399"/>
                </a:solidFill>
                <a:latin typeface="+mn-lt"/>
              </a:rPr>
              <a:t>Esettanulmány </a:t>
            </a:r>
            <a:r>
              <a:rPr lang="en-GB" sz="4000" dirty="0">
                <a:solidFill>
                  <a:srgbClr val="1E9399"/>
                </a:solidFill>
                <a:latin typeface="+mn-lt"/>
              </a:rPr>
              <a:t>a</a:t>
            </a:r>
            <a:r>
              <a:rPr lang="hu-HU" sz="4000" dirty="0">
                <a:solidFill>
                  <a:srgbClr val="1E9399"/>
                </a:solidFill>
                <a:latin typeface="+mn-lt"/>
              </a:rPr>
              <a:t> spagettiről és a </a:t>
            </a:r>
            <a:r>
              <a:rPr lang="hu-HU" sz="4000" i="1" dirty="0">
                <a:solidFill>
                  <a:srgbClr val="1E9399"/>
                </a:solidFill>
                <a:latin typeface="+mn-lt"/>
              </a:rPr>
              <a:t>Bacillus </a:t>
            </a:r>
            <a:r>
              <a:rPr lang="hu-HU" sz="4000" i="1" dirty="0" err="1">
                <a:solidFill>
                  <a:srgbClr val="1E9399"/>
                </a:solidFill>
                <a:latin typeface="+mn-lt"/>
              </a:rPr>
              <a:t>cereusról</a:t>
            </a:r>
            <a:endParaRPr lang="en-GB" sz="4000" b="1" dirty="0">
              <a:solidFill>
                <a:srgbClr val="1E9399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88E1-4B07-4585-AC7E-2A2F7B24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26" y="1423262"/>
            <a:ext cx="4864250" cy="5251979"/>
          </a:xfrm>
        </p:spPr>
        <p:txBody>
          <a:bodyPr>
            <a:normAutofit lnSpcReduction="10000"/>
          </a:bodyPr>
          <a:lstStyle/>
          <a:p>
            <a:r>
              <a:rPr lang="hu-HU" sz="2000" dirty="0"/>
              <a:t>2008-ban egy 20 éves belga férfi elhunyt, 10 órával azután, hogy paradicsomos spagetti maradékot fogyasztott.  </a:t>
            </a:r>
          </a:p>
          <a:p>
            <a:r>
              <a:rPr lang="hu-HU" sz="2000" dirty="0"/>
              <a:t>  Az ételmaradékot 5 napig szobahőmérsékleten tárolta, majd mikrohullámú sütőben melegítette fel. </a:t>
            </a:r>
            <a:endParaRPr lang="en-GB" sz="2000" dirty="0"/>
          </a:p>
          <a:p>
            <a:r>
              <a:rPr lang="hu-HU" sz="2000" dirty="0"/>
              <a:t> A bűnös: </a:t>
            </a:r>
            <a:r>
              <a:rPr lang="en-GB" sz="2000" i="1" dirty="0"/>
              <a:t>Bacillus cereus </a:t>
            </a:r>
            <a:r>
              <a:rPr lang="hu-HU" sz="2000" i="1" dirty="0"/>
              <a:t> </a:t>
            </a:r>
            <a:r>
              <a:rPr lang="hu-HU" sz="2000" dirty="0"/>
              <a:t>baktérium , amely elsősorban rizsben vagy tésztafélékben fordulhat elő</a:t>
            </a:r>
            <a:endParaRPr lang="en-GB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b="1" dirty="0"/>
              <a:t>Alkossunk párokat! Olvassuk el a </a:t>
            </a:r>
            <a:r>
              <a:rPr lang="en-GB" sz="2000" b="1" i="1" dirty="0"/>
              <a:t>Bacillus cereus</a:t>
            </a:r>
            <a:r>
              <a:rPr lang="hu-HU" sz="2000" b="1" i="1" dirty="0" err="1"/>
              <a:t>ról</a:t>
            </a:r>
            <a:r>
              <a:rPr lang="hu-HU" sz="2000" b="1" i="1" dirty="0"/>
              <a:t>  </a:t>
            </a:r>
            <a:r>
              <a:rPr lang="hu-HU" sz="2100" b="1" dirty="0"/>
              <a:t>szóló esettanulmányt és válaszoljuk meg a kérdéseket!</a:t>
            </a:r>
            <a:endParaRPr lang="en-GB" sz="21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hu-HU" sz="2000" b="1" dirty="0"/>
              <a:t>Vitassuk meg a válaszokat az osztályban!</a:t>
            </a:r>
            <a:endParaRPr lang="en-GB" sz="2000" b="1" dirty="0"/>
          </a:p>
        </p:txBody>
      </p:sp>
      <p:pic>
        <p:nvPicPr>
          <p:cNvPr id="15362" name="Picture 2" descr="Paradicsomos spagetti">
            <a:extLst>
              <a:ext uri="{FF2B5EF4-FFF2-40B4-BE49-F238E27FC236}">
                <a16:creationId xmlns:a16="http://schemas.microsoft.com/office/drawing/2014/main" id="{F2FCD3AF-4570-4B7F-8CDF-CE2D54410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r="39810" b="2"/>
          <a:stretch/>
        </p:blipFill>
        <p:spPr bwMode="auto">
          <a:xfrm>
            <a:off x="5101349" y="1622952"/>
            <a:ext cx="3805552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0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9E1EB92-F164-4888-919F-4A8D0A206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073" y="1498881"/>
            <a:ext cx="7772400" cy="887765"/>
          </a:xfrm>
        </p:spPr>
        <p:txBody>
          <a:bodyPr/>
          <a:lstStyle/>
          <a:p>
            <a:r>
              <a:rPr lang="hu-HU" sz="4800" spc="-38" dirty="0">
                <a:solidFill>
                  <a:srgbClr val="28C4CC">
                    <a:lumMod val="75000"/>
                  </a:srgbClr>
                </a:solidFill>
                <a:latin typeface="+mn-lt"/>
                <a:cs typeface="Arial" pitchFamily="34" charset="0"/>
              </a:rPr>
              <a:t>Kiegészítő feladat </a:t>
            </a:r>
            <a:r>
              <a:rPr lang="en-GB" sz="4800" spc="-38" dirty="0">
                <a:solidFill>
                  <a:srgbClr val="28C4CC">
                    <a:lumMod val="75000"/>
                  </a:srgbClr>
                </a:solidFill>
                <a:latin typeface="+mn-lt"/>
                <a:cs typeface="Arial" pitchFamily="34" charset="0"/>
              </a:rPr>
              <a:t>–</a:t>
            </a:r>
            <a:r>
              <a:rPr lang="hu-HU" sz="4800" spc="-38" dirty="0">
                <a:solidFill>
                  <a:srgbClr val="28C4CC">
                    <a:lumMod val="75000"/>
                  </a:srgbClr>
                </a:solidFill>
                <a:latin typeface="+mn-lt"/>
                <a:cs typeface="Arial" pitchFamily="34" charset="0"/>
              </a:rPr>
              <a:t> top 5 mikroba</a:t>
            </a:r>
            <a:br>
              <a:rPr lang="en-GB" sz="4800" spc="-38" dirty="0">
                <a:solidFill>
                  <a:srgbClr val="28C4CC">
                    <a:lumMod val="75000"/>
                  </a:srgbClr>
                </a:solidFill>
                <a:latin typeface="+mn-lt"/>
              </a:rPr>
            </a:br>
            <a:br>
              <a:rPr lang="en-GB" spc="-38" dirty="0">
                <a:solidFill>
                  <a:srgbClr val="28C4CC">
                    <a:lumMod val="75000"/>
                  </a:srgbClr>
                </a:solidFill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BF9A9-784B-48B6-93F3-6EEA2A41292C}"/>
              </a:ext>
            </a:extLst>
          </p:cNvPr>
          <p:cNvSpPr txBox="1"/>
          <p:nvPr/>
        </p:nvSpPr>
        <p:spPr>
          <a:xfrm>
            <a:off x="430730" y="1423760"/>
            <a:ext cx="82825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Alul látható az az 5 patogén mikroorganizmus, amely a legtöbb élelmiszer-eredetű megbetegedés kialakulásáért felelős.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Az osztályból alkossunk 5 csoportot. Minden csoport kap egy-egy mikrobát, amelyről egy posztert kell készíteniük.  </a:t>
            </a:r>
            <a:endParaRPr lang="en-GB" sz="2800" dirty="0"/>
          </a:p>
          <a:p>
            <a:endParaRPr lang="en-GB" sz="2800" dirty="0"/>
          </a:p>
        </p:txBody>
      </p:sp>
      <p:grpSp>
        <p:nvGrpSpPr>
          <p:cNvPr id="2" name="Group 1" descr="Salmonella grafika">
            <a:extLst>
              <a:ext uri="{FF2B5EF4-FFF2-40B4-BE49-F238E27FC236}">
                <a16:creationId xmlns:a16="http://schemas.microsoft.com/office/drawing/2014/main" id="{EC51AD25-7327-40E1-9B11-7C920FDA3522}"/>
              </a:ext>
            </a:extLst>
          </p:cNvPr>
          <p:cNvGrpSpPr/>
          <p:nvPr/>
        </p:nvGrpSpPr>
        <p:grpSpPr>
          <a:xfrm>
            <a:off x="454567" y="4813852"/>
            <a:ext cx="1482272" cy="1385280"/>
            <a:chOff x="2160747" y="4236595"/>
            <a:chExt cx="1482272" cy="1385280"/>
          </a:xfrm>
        </p:grpSpPr>
        <p:sp>
          <p:nvSpPr>
            <p:cNvPr id="4" name="Text Placeholder 3">
              <a:extLst>
                <a:ext uri="{FF2B5EF4-FFF2-40B4-BE49-F238E27FC236}">
                  <a16:creationId xmlns:a16="http://schemas.microsoft.com/office/drawing/2014/main" id="{0986DF7D-64FD-4AF1-ACA2-69F7A320E2CB}"/>
                </a:ext>
              </a:extLst>
            </p:cNvPr>
            <p:cNvSpPr txBox="1">
              <a:spLocks/>
            </p:cNvSpPr>
            <p:nvPr/>
          </p:nvSpPr>
          <p:spPr>
            <a:xfrm>
              <a:off x="2160747" y="5445280"/>
              <a:ext cx="1482272" cy="176595"/>
            </a:xfrm>
            <a:prstGeom prst="rect">
              <a:avLst/>
            </a:prstGeom>
          </p:spPr>
          <p:txBody>
            <a:bodyPr/>
            <a:lstStyle>
              <a:lvl1pPr marL="108022" indent="-108022" algn="l" defTabSz="914446" rtl="0" eaLnBrk="1" latinLnBrk="0" hangingPunct="1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34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57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80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03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726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948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171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394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Salmonella</a:t>
              </a:r>
            </a:p>
          </p:txBody>
        </p:sp>
        <p:pic>
          <p:nvPicPr>
            <p:cNvPr id="9" name="Content Placeholder 10" descr="Salmonella graphic">
              <a:extLst>
                <a:ext uri="{FF2B5EF4-FFF2-40B4-BE49-F238E27FC236}">
                  <a16:creationId xmlns:a16="http://schemas.microsoft.com/office/drawing/2014/main" id="{3E291F19-638E-4074-836D-36313CDA2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319"/>
            <a:stretch/>
          </p:blipFill>
          <p:spPr>
            <a:xfrm>
              <a:off x="2265018" y="4236595"/>
              <a:ext cx="818751" cy="1110419"/>
            </a:xfrm>
            <a:prstGeom prst="rect">
              <a:avLst/>
            </a:prstGeom>
          </p:spPr>
        </p:pic>
      </p:grpSp>
      <p:grpSp>
        <p:nvGrpSpPr>
          <p:cNvPr id="3" name="Group 2" descr="Campylobacter grafika">
            <a:extLst>
              <a:ext uri="{FF2B5EF4-FFF2-40B4-BE49-F238E27FC236}">
                <a16:creationId xmlns:a16="http://schemas.microsoft.com/office/drawing/2014/main" id="{0A91EFE9-00D5-4DAE-A758-689C930F8BA0}"/>
              </a:ext>
            </a:extLst>
          </p:cNvPr>
          <p:cNvGrpSpPr/>
          <p:nvPr/>
        </p:nvGrpSpPr>
        <p:grpSpPr>
          <a:xfrm>
            <a:off x="1921252" y="4963190"/>
            <a:ext cx="1767309" cy="1235942"/>
            <a:chOff x="3166811" y="4299983"/>
            <a:chExt cx="1767309" cy="1235942"/>
          </a:xfrm>
        </p:grpSpPr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D9A742F0-2E4B-4AC4-851E-FA548200F606}"/>
                </a:ext>
              </a:extLst>
            </p:cNvPr>
            <p:cNvSpPr txBox="1">
              <a:spLocks/>
            </p:cNvSpPr>
            <p:nvPr/>
          </p:nvSpPr>
          <p:spPr>
            <a:xfrm>
              <a:off x="3166811" y="5359330"/>
              <a:ext cx="1767309" cy="176595"/>
            </a:xfrm>
            <a:prstGeom prst="rect">
              <a:avLst/>
            </a:prstGeom>
          </p:spPr>
          <p:txBody>
            <a:bodyPr/>
            <a:lstStyle>
              <a:lvl1pPr marL="108022" indent="-108022" algn="l" defTabSz="914446" rtl="0" eaLnBrk="1" latinLnBrk="0" hangingPunct="1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34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57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80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03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726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948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171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394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Campylobacter</a:t>
              </a:r>
            </a:p>
          </p:txBody>
        </p:sp>
        <p:pic>
          <p:nvPicPr>
            <p:cNvPr id="13" name="Content Placeholder 10" descr="Campylobacter graphic">
              <a:extLst>
                <a:ext uri="{FF2B5EF4-FFF2-40B4-BE49-F238E27FC236}">
                  <a16:creationId xmlns:a16="http://schemas.microsoft.com/office/drawing/2014/main" id="{D801AE09-6B7B-4047-B703-00EE0B701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67" r="60495"/>
            <a:stretch/>
          </p:blipFill>
          <p:spPr>
            <a:xfrm>
              <a:off x="3188005" y="4299983"/>
              <a:ext cx="1077595" cy="1110419"/>
            </a:xfrm>
            <a:prstGeom prst="rect">
              <a:avLst/>
            </a:prstGeom>
          </p:spPr>
        </p:pic>
      </p:grpSp>
      <p:grpSp>
        <p:nvGrpSpPr>
          <p:cNvPr id="17" name="Group 16" descr="Norovirus grafika">
            <a:extLst>
              <a:ext uri="{FF2B5EF4-FFF2-40B4-BE49-F238E27FC236}">
                <a16:creationId xmlns:a16="http://schemas.microsoft.com/office/drawing/2014/main" id="{B3D4EC97-CF8A-409E-9703-0FAEF864BD5A}"/>
              </a:ext>
            </a:extLst>
          </p:cNvPr>
          <p:cNvGrpSpPr/>
          <p:nvPr/>
        </p:nvGrpSpPr>
        <p:grpSpPr>
          <a:xfrm>
            <a:off x="5526856" y="4865214"/>
            <a:ext cx="1450082" cy="1388137"/>
            <a:chOff x="5824960" y="4147788"/>
            <a:chExt cx="1450082" cy="1388137"/>
          </a:xfrm>
        </p:grpSpPr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E355E346-3F2D-4C3F-8F2D-ED0466A4ABA2}"/>
                </a:ext>
              </a:extLst>
            </p:cNvPr>
            <p:cNvSpPr txBox="1">
              <a:spLocks/>
            </p:cNvSpPr>
            <p:nvPr/>
          </p:nvSpPr>
          <p:spPr>
            <a:xfrm>
              <a:off x="5824960" y="5359330"/>
              <a:ext cx="1450082" cy="176595"/>
            </a:xfrm>
            <a:prstGeom prst="rect">
              <a:avLst/>
            </a:prstGeom>
          </p:spPr>
          <p:txBody>
            <a:bodyPr/>
            <a:lstStyle>
              <a:lvl1pPr marL="108022" indent="-108022" algn="l" defTabSz="914446" rtl="0" eaLnBrk="1" latinLnBrk="0" hangingPunct="1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34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57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80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03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726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948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171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394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Norovirus</a:t>
              </a:r>
            </a:p>
          </p:txBody>
        </p:sp>
        <p:pic>
          <p:nvPicPr>
            <p:cNvPr id="15" name="Content Placeholder 10" descr="Norovirus graphic">
              <a:extLst>
                <a:ext uri="{FF2B5EF4-FFF2-40B4-BE49-F238E27FC236}">
                  <a16:creationId xmlns:a16="http://schemas.microsoft.com/office/drawing/2014/main" id="{5B76C5ED-1DA0-45E3-88D7-7431CB6FC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795" t="-1025" r="16524" b="1025"/>
            <a:stretch/>
          </p:blipFill>
          <p:spPr>
            <a:xfrm>
              <a:off x="5824960" y="4147788"/>
              <a:ext cx="818751" cy="1110419"/>
            </a:xfrm>
            <a:prstGeom prst="rect">
              <a:avLst/>
            </a:prstGeom>
          </p:spPr>
        </p:pic>
      </p:grpSp>
      <p:grpSp>
        <p:nvGrpSpPr>
          <p:cNvPr id="18" name="Group 17" descr="Listeria monocytogenes grafika">
            <a:extLst>
              <a:ext uri="{FF2B5EF4-FFF2-40B4-BE49-F238E27FC236}">
                <a16:creationId xmlns:a16="http://schemas.microsoft.com/office/drawing/2014/main" id="{01D72FB5-1E97-488F-B8BF-6AE05A3BBC1A}"/>
              </a:ext>
            </a:extLst>
          </p:cNvPr>
          <p:cNvGrpSpPr/>
          <p:nvPr/>
        </p:nvGrpSpPr>
        <p:grpSpPr>
          <a:xfrm>
            <a:off x="6819939" y="4836937"/>
            <a:ext cx="1929402" cy="1362924"/>
            <a:chOff x="6071598" y="4144930"/>
            <a:chExt cx="1929402" cy="1362924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E2DE2203-492B-4B2F-AEB3-49BD7526099C}"/>
                </a:ext>
              </a:extLst>
            </p:cNvPr>
            <p:cNvSpPr txBox="1">
              <a:spLocks/>
            </p:cNvSpPr>
            <p:nvPr/>
          </p:nvSpPr>
          <p:spPr>
            <a:xfrm>
              <a:off x="6071598" y="5378499"/>
              <a:ext cx="1929402" cy="129355"/>
            </a:xfrm>
            <a:prstGeom prst="rect">
              <a:avLst/>
            </a:prstGeom>
          </p:spPr>
          <p:txBody>
            <a:bodyPr/>
            <a:lstStyle>
              <a:lvl1pPr marL="108022" indent="-108022" algn="l" defTabSz="914446" rtl="0" eaLnBrk="1" latinLnBrk="0" hangingPunct="1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34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57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80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03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726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948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171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394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Listeria monocytogenes</a:t>
              </a:r>
            </a:p>
          </p:txBody>
        </p:sp>
        <p:pic>
          <p:nvPicPr>
            <p:cNvPr id="16" name="Content Placeholder 10" descr="Listeria monocytogenes graphic">
              <a:extLst>
                <a:ext uri="{FF2B5EF4-FFF2-40B4-BE49-F238E27FC236}">
                  <a16:creationId xmlns:a16="http://schemas.microsoft.com/office/drawing/2014/main" id="{4B915683-9620-4281-809C-B3034E91B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483" t="-6460" r="-3164" b="6460"/>
            <a:stretch/>
          </p:blipFill>
          <p:spPr>
            <a:xfrm>
              <a:off x="6467697" y="4144930"/>
              <a:ext cx="818751" cy="1110419"/>
            </a:xfrm>
            <a:prstGeom prst="rect">
              <a:avLst/>
            </a:prstGeom>
          </p:spPr>
        </p:pic>
      </p:grpSp>
      <p:grpSp>
        <p:nvGrpSpPr>
          <p:cNvPr id="11" name="Group 10" descr="Toxoplasma grafika">
            <a:extLst>
              <a:ext uri="{FF2B5EF4-FFF2-40B4-BE49-F238E27FC236}">
                <a16:creationId xmlns:a16="http://schemas.microsoft.com/office/drawing/2014/main" id="{0ACE16A1-52AD-45E3-8342-48649CBA25A4}"/>
              </a:ext>
            </a:extLst>
          </p:cNvPr>
          <p:cNvGrpSpPr/>
          <p:nvPr/>
        </p:nvGrpSpPr>
        <p:grpSpPr>
          <a:xfrm>
            <a:off x="3688561" y="4782394"/>
            <a:ext cx="1625521" cy="1472009"/>
            <a:chOff x="4489753" y="4081167"/>
            <a:chExt cx="1625521" cy="1472009"/>
          </a:xfrm>
        </p:grpSpPr>
        <p:sp>
          <p:nvSpPr>
            <p:cNvPr id="6" name="Text Placeholder 3">
              <a:extLst>
                <a:ext uri="{FF2B5EF4-FFF2-40B4-BE49-F238E27FC236}">
                  <a16:creationId xmlns:a16="http://schemas.microsoft.com/office/drawing/2014/main" id="{4EA193AF-887A-4687-8169-7D10719F53A1}"/>
                </a:ext>
              </a:extLst>
            </p:cNvPr>
            <p:cNvSpPr txBox="1">
              <a:spLocks/>
            </p:cNvSpPr>
            <p:nvPr/>
          </p:nvSpPr>
          <p:spPr>
            <a:xfrm>
              <a:off x="4533859" y="5376581"/>
              <a:ext cx="1581415" cy="176595"/>
            </a:xfrm>
            <a:prstGeom prst="rect">
              <a:avLst/>
            </a:prstGeom>
          </p:spPr>
          <p:txBody>
            <a:bodyPr/>
            <a:lstStyle>
              <a:lvl1pPr marL="108022" indent="-108022" algn="l" defTabSz="914446" rtl="0" eaLnBrk="1" latinLnBrk="0" hangingPunct="1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34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57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80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03" indent="-126025" algn="l" defTabSz="914446" rtl="0" eaLnBrk="1" latinLnBrk="0" hangingPunct="1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726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948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171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394" indent="-228611" algn="l" defTabSz="91444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Toxoplasma</a:t>
              </a:r>
            </a:p>
          </p:txBody>
        </p:sp>
        <p:pic>
          <p:nvPicPr>
            <p:cNvPr id="14" name="Content Placeholder 10" descr="Toxoplasma graphic">
              <a:extLst>
                <a:ext uri="{FF2B5EF4-FFF2-40B4-BE49-F238E27FC236}">
                  <a16:creationId xmlns:a16="http://schemas.microsoft.com/office/drawing/2014/main" id="{7D52EF66-6714-4B98-AE79-7EC8A7893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458" r="38205"/>
            <a:stretch/>
          </p:blipFill>
          <p:spPr>
            <a:xfrm>
              <a:off x="4489753" y="4081167"/>
              <a:ext cx="1009679" cy="1110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808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54B405-B836-48D0-B742-9931C3FC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18" y="336440"/>
            <a:ext cx="7886700" cy="1325563"/>
          </a:xfrm>
        </p:spPr>
        <p:txBody>
          <a:bodyPr/>
          <a:lstStyle/>
          <a:p>
            <a:r>
              <a:rPr lang="hu-HU" sz="3600" spc="-38" dirty="0">
                <a:solidFill>
                  <a:srgbClr val="28C4CC">
                    <a:lumMod val="75000"/>
                  </a:srgbClr>
                </a:solidFill>
                <a:latin typeface="+mn-lt"/>
                <a:cs typeface="Arial" pitchFamily="34" charset="0"/>
              </a:rPr>
              <a:t>Csoportfeladat – top 5 mikroba</a:t>
            </a:r>
            <a:br>
              <a:rPr lang="en-GB" sz="3600" spc="-38" dirty="0">
                <a:solidFill>
                  <a:srgbClr val="28C4CC">
                    <a:lumMod val="75000"/>
                  </a:srgbClr>
                </a:solidFill>
                <a:latin typeface="+mn-lt"/>
              </a:rPr>
            </a:br>
            <a:br>
              <a:rPr lang="en-GB" sz="3600" spc="-38" dirty="0">
                <a:solidFill>
                  <a:srgbClr val="28C4CC">
                    <a:lumMod val="75000"/>
                  </a:srgbClr>
                </a:solidFill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C442E-4A48-433E-BA45-7F76C638A3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1241" y="1116793"/>
            <a:ext cx="7886700" cy="2138272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/>
              <a:t>A plakátnak tartalmaznia kell: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hu-HU" sz="2000" dirty="0"/>
              <a:t>Milyen típusú mikrobáról van szó?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/>
              <a:t>Milyen típusú megbetegedést okoz?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/>
              <a:t>Évente hány ember betegszik meg?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/>
              <a:t>Hogyan terjed?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/>
              <a:t>Hogyan kezelhető?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/>
              <a:t>Évente hány ember halálát okozza?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/>
              <a:t>Kik vannak leginkább kitéve a veszélynek?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/>
              <a:t>Hol fordulhat elő?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/>
              <a:t>Hogyan előzhető meg a megbetegedést?</a:t>
            </a: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hu-HU" sz="2000" dirty="0"/>
              <a:t>Minden csoport bemutatja a poszterét az osztálynak. A diákok figyelmesen hallgatnak, majd kitöltik a feladatlapot. </a:t>
            </a:r>
            <a:endParaRPr lang="en-GB" sz="2000" dirty="0"/>
          </a:p>
          <a:p>
            <a:pPr marL="342900" indent="-342900"/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08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5802-C6B6-4C8E-A9D5-02A569C1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60" y="301434"/>
            <a:ext cx="7886700" cy="1325563"/>
          </a:xfrm>
        </p:spPr>
        <p:txBody>
          <a:bodyPr/>
          <a:lstStyle/>
          <a:p>
            <a:r>
              <a:rPr lang="hu-HU" dirty="0">
                <a:solidFill>
                  <a:srgbClr val="1E9399"/>
                </a:solidFill>
                <a:latin typeface="+mn-lt"/>
              </a:rPr>
              <a:t>A tananyag tartalmából</a:t>
            </a:r>
            <a:endParaRPr lang="en-GB" dirty="0">
              <a:solidFill>
                <a:srgbClr val="1E9399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F8EC8-E147-434F-90F5-1CFDCDC5A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60" y="1417445"/>
            <a:ext cx="8380139" cy="4027680"/>
          </a:xfrm>
        </p:spPr>
        <p:txBody>
          <a:bodyPr/>
          <a:lstStyle/>
          <a:p>
            <a:r>
              <a:rPr lang="hu-HU" sz="2800" dirty="0"/>
              <a:t> Az élelmiszer-eredetű megbetegedést okozó mikrobák típusainak megismerése</a:t>
            </a:r>
            <a:endParaRPr lang="en-GB" sz="2800" dirty="0"/>
          </a:p>
          <a:p>
            <a:r>
              <a:rPr lang="en-GB" sz="2800" dirty="0"/>
              <a:t> </a:t>
            </a:r>
            <a:r>
              <a:rPr lang="hu-HU" sz="2800" dirty="0"/>
              <a:t>A baktériumok, vírusok, paraziták és gombák közötti különbségek megértése</a:t>
            </a:r>
            <a:endParaRPr lang="en-GB" sz="2800" dirty="0"/>
          </a:p>
          <a:p>
            <a:r>
              <a:rPr lang="en-GB" sz="2800" dirty="0"/>
              <a:t> </a:t>
            </a:r>
            <a:r>
              <a:rPr lang="hu-HU" sz="2800" dirty="0"/>
              <a:t>Az élelmiszerben található hasznos mikrobák megismerése</a:t>
            </a:r>
            <a:endParaRPr lang="en-GB" sz="2800" dirty="0"/>
          </a:p>
          <a:p>
            <a:r>
              <a:rPr lang="en-GB" sz="2800" dirty="0"/>
              <a:t> </a:t>
            </a:r>
            <a:r>
              <a:rPr lang="hu-HU" sz="2800" dirty="0"/>
              <a:t>Az élelmiszerhigiénia szerepe az élelmiszer-eredetű megbetegedések megelőzésében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354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EA10-2F3D-44A0-BCFE-73BA61D3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158355"/>
            <a:ext cx="8888819" cy="1325563"/>
          </a:xfrm>
        </p:spPr>
        <p:txBody>
          <a:bodyPr/>
          <a:lstStyle/>
          <a:p>
            <a:r>
              <a:rPr lang="hu-HU" dirty="0">
                <a:solidFill>
                  <a:srgbClr val="1E9399"/>
                </a:solidFill>
                <a:latin typeface="+mn-lt"/>
              </a:rPr>
              <a:t>Élelmiszer-eredetű megbetegedések</a:t>
            </a:r>
            <a:endParaRPr lang="en-GB" dirty="0">
              <a:solidFill>
                <a:srgbClr val="1E9399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A9D99E-60F3-4AEC-8968-0D49B5DD8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5" t="-1" r="310" b="11771"/>
          <a:stretch/>
        </p:blipFill>
        <p:spPr bwMode="auto">
          <a:xfrm>
            <a:off x="5651654" y="985108"/>
            <a:ext cx="3382177" cy="18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1BF2F4-CABF-447A-B90C-9B5730EB235F}"/>
              </a:ext>
            </a:extLst>
          </p:cNvPr>
          <p:cNvSpPr/>
          <p:nvPr/>
        </p:nvSpPr>
        <p:spPr>
          <a:xfrm>
            <a:off x="240574" y="795285"/>
            <a:ext cx="573134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200" dirty="0"/>
              <a:t> </a:t>
            </a:r>
            <a:r>
              <a:rPr lang="hu-HU" sz="2000" dirty="0"/>
              <a:t>A kórokozó (patogén) mikroorganizmust tartalmazó élelmiszerek elfogyasztása élelmiszer-eredetű megbetegedéseket okozhat.  </a:t>
            </a:r>
            <a:endParaRPr lang="en-GB" sz="2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/>
              <a:t> A világon minden 10 emberből 1 szenved élelmiszer-eredetű megbetegedéstől, illetve 420.000 ember hal meg évente. </a:t>
            </a:r>
            <a:endParaRPr lang="en-GB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E7BA0-9BC6-453B-BC8C-66D052C3B914}"/>
              </a:ext>
            </a:extLst>
          </p:cNvPr>
          <p:cNvSpPr/>
          <p:nvPr/>
        </p:nvSpPr>
        <p:spPr>
          <a:xfrm>
            <a:off x="81340" y="2802375"/>
            <a:ext cx="8760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hu-HU" sz="2000" dirty="0"/>
              <a:t>A legtöbb ember számára nem okoznak komoly szövődményeket, általában egy héten belül gyógyulnak. A legyengült immunrendszerű személyekre, 65 évnél idősebbekre, illetve az 5 év alatti kisgyermekekre azonban komoly veszélyt jelenthetnek. </a:t>
            </a:r>
          </a:p>
          <a:p>
            <a:endParaRPr lang="hu-HU" sz="2000" b="1" u="sng" dirty="0"/>
          </a:p>
          <a:p>
            <a:r>
              <a:rPr lang="hu-HU" sz="2000" b="1" u="sng" dirty="0"/>
              <a:t>Milyen tünetei lehetnek az élelmiszer-eredetű megbetegedéseknek? </a:t>
            </a:r>
          </a:p>
          <a:p>
            <a:r>
              <a:rPr lang="hu-HU" sz="2000" b="1" u="sng" dirty="0"/>
              <a:t>Az élelmiszer elfogyasztása után mennyi idővel jelentkeznek a tünetek? </a:t>
            </a:r>
            <a:endParaRPr lang="en-GB" sz="2000" b="1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8C613E-FCD2-444E-BDD1-2710835BE568}"/>
              </a:ext>
            </a:extLst>
          </p:cNvPr>
          <p:cNvSpPr/>
          <p:nvPr/>
        </p:nvSpPr>
        <p:spPr>
          <a:xfrm>
            <a:off x="272847" y="5246015"/>
            <a:ext cx="3946614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/>
            <a:r>
              <a:rPr lang="hu-HU" sz="1800" dirty="0">
                <a:solidFill>
                  <a:schemeClr val="tx1"/>
                </a:solidFill>
              </a:rPr>
              <a:t>Leggyakoribb tünetek:</a:t>
            </a:r>
            <a:endParaRPr lang="en-GB" sz="1800" dirty="0">
              <a:solidFill>
                <a:schemeClr val="tx1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Hányinger</a:t>
            </a:r>
            <a:endParaRPr lang="en-GB" sz="1800" dirty="0">
              <a:solidFill>
                <a:schemeClr val="tx1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Hányás</a:t>
            </a:r>
            <a:endParaRPr lang="en-GB" sz="1800" dirty="0">
              <a:solidFill>
                <a:schemeClr val="tx1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Hasmenés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Láz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ED54C-EFCC-45F1-AF53-9E9F7B10247A}"/>
              </a:ext>
            </a:extLst>
          </p:cNvPr>
          <p:cNvSpPr/>
          <p:nvPr/>
        </p:nvSpPr>
        <p:spPr>
          <a:xfrm>
            <a:off x="4429559" y="5149404"/>
            <a:ext cx="4274544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A tünetek általában néhány órával, esetleg néhány nappal az étel elfogyasztása után jelentkeznek. </a:t>
            </a:r>
            <a:endParaRPr lang="en-GB" sz="1600" dirty="0">
              <a:solidFill>
                <a:schemeClr val="tx1"/>
              </a:solidFill>
            </a:endParaRP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Egyes esetekben azonban akár több hét is eltelhet az étel elfogyasztása és a tünetek megjelenése között.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959F9-82F2-4215-8DA6-094884F8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3" y="197719"/>
            <a:ext cx="7886700" cy="1325563"/>
          </a:xfrm>
        </p:spPr>
        <p:txBody>
          <a:bodyPr/>
          <a:lstStyle/>
          <a:p>
            <a:pPr lvl="0"/>
            <a:r>
              <a:rPr lang="hu-HU" sz="3600" dirty="0">
                <a:solidFill>
                  <a:srgbClr val="1E9399"/>
                </a:solidFill>
                <a:latin typeface="+mn-lt"/>
                <a:cs typeface="Arial" pitchFamily="34" charset="0"/>
              </a:rPr>
              <a:t>A mikroorganizmusok</a:t>
            </a:r>
            <a:br>
              <a:rPr lang="en-US" sz="3600" spc="-50" dirty="0">
                <a:solidFill>
                  <a:srgbClr val="2683C6"/>
                </a:solidFill>
                <a:latin typeface="+mn-lt"/>
              </a:rPr>
            </a:br>
            <a:br>
              <a:rPr lang="en-US" sz="3600" spc="-50" dirty="0">
                <a:solidFill>
                  <a:srgbClr val="2683C6"/>
                </a:solidFill>
                <a:latin typeface="+mn-lt"/>
              </a:rPr>
            </a:br>
            <a:endParaRPr lang="en-GB" dirty="0">
              <a:latin typeface="+mn-lt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D95D155-6B21-4B7B-8313-0DF70EE24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 r="16221" b="-1"/>
          <a:stretch/>
        </p:blipFill>
        <p:spPr bwMode="auto">
          <a:xfrm>
            <a:off x="6074297" y="-50378"/>
            <a:ext cx="3069703" cy="444616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18303FB-16BF-492E-9F04-42304FB9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38" y="892774"/>
            <a:ext cx="5876622" cy="2138272"/>
          </a:xfrm>
        </p:spPr>
        <p:txBody>
          <a:bodyPr/>
          <a:lstStyle/>
          <a:p>
            <a:r>
              <a:rPr lang="en-US" altLang="en-US" sz="2200" dirty="0"/>
              <a:t> </a:t>
            </a:r>
            <a:r>
              <a:rPr lang="hu-HU" altLang="en-US" sz="2200" dirty="0">
                <a:latin typeface="Microsoft Sans Serif (Szövegtörzs)"/>
              </a:rPr>
              <a:t>A mikrobák kis méretű, sejtes élőlények, amelyek szabad szemmel általában nem láthatóak. </a:t>
            </a:r>
            <a:endParaRPr lang="en-US" altLang="en-US" sz="2200" dirty="0">
              <a:latin typeface="Microsoft Sans Serif (Szövegtörzs)"/>
            </a:endParaRPr>
          </a:p>
          <a:p>
            <a:r>
              <a:rPr lang="en-US" altLang="en-US" sz="2200" dirty="0">
                <a:latin typeface="Microsoft Sans Serif (Szövegtörzs)"/>
              </a:rPr>
              <a:t> </a:t>
            </a:r>
            <a:r>
              <a:rPr lang="hu-HU" altLang="en-US" sz="2200" dirty="0">
                <a:latin typeface="Microsoft Sans Serif (Szövegtörzs)"/>
              </a:rPr>
              <a:t>A mikrobákat az alábbi csoportokba osztjuk:</a:t>
            </a:r>
            <a:endParaRPr lang="en-US" altLang="en-US" sz="2200" dirty="0">
              <a:latin typeface="Microsoft Sans Serif (Szövegtörzs)"/>
            </a:endParaRPr>
          </a:p>
          <a:p>
            <a:pPr marL="877057" lvl="1" indent="-457200">
              <a:buFont typeface="+mj-lt"/>
              <a:buAutoNum type="arabicPeriod"/>
            </a:pPr>
            <a:r>
              <a:rPr lang="en-US" altLang="en-US" sz="2200" dirty="0">
                <a:latin typeface="Microsoft Sans Serif (Szövegtörzs)"/>
              </a:rPr>
              <a:t>B</a:t>
            </a:r>
            <a:r>
              <a:rPr lang="hu-HU" altLang="en-US" sz="2200" dirty="0" err="1">
                <a:latin typeface="Microsoft Sans Serif (Szövegtörzs)"/>
              </a:rPr>
              <a:t>aktériumok</a:t>
            </a:r>
            <a:endParaRPr lang="hu-HU" altLang="en-US" sz="2200" dirty="0">
              <a:latin typeface="Microsoft Sans Serif (Szövegtörzs)"/>
            </a:endParaRPr>
          </a:p>
          <a:p>
            <a:pPr marL="877057" lvl="1" indent="-457200">
              <a:buFont typeface="+mj-lt"/>
              <a:buAutoNum type="arabicPeriod"/>
            </a:pPr>
            <a:r>
              <a:rPr lang="hu-HU" altLang="en-US" sz="2200" dirty="0">
                <a:latin typeface="Microsoft Sans Serif (Szövegtörzs)"/>
              </a:rPr>
              <a:t>Vírusok</a:t>
            </a:r>
          </a:p>
          <a:p>
            <a:pPr marL="877057" lvl="1" indent="-457200">
              <a:buFont typeface="+mj-lt"/>
              <a:buAutoNum type="arabicPeriod"/>
            </a:pPr>
            <a:r>
              <a:rPr lang="hu-HU" altLang="en-US" sz="2200" dirty="0">
                <a:latin typeface="Microsoft Sans Serif (Szövegtörzs)"/>
              </a:rPr>
              <a:t>Gombák</a:t>
            </a:r>
          </a:p>
          <a:p>
            <a:pPr marL="877057" lvl="1" indent="-457200">
              <a:buFont typeface="+mj-lt"/>
              <a:buAutoNum type="arabicPeriod"/>
            </a:pPr>
            <a:r>
              <a:rPr lang="hu-HU" altLang="en-US" sz="2200" dirty="0">
                <a:latin typeface="Microsoft Sans Serif (Szövegtörzs)"/>
              </a:rPr>
              <a:t>Paraziták</a:t>
            </a:r>
          </a:p>
          <a:p>
            <a:pPr lvl="1"/>
            <a:endParaRPr lang="en-US" alt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1D12B-6041-4C29-B84D-C3816634C15A}"/>
              </a:ext>
            </a:extLst>
          </p:cNvPr>
          <p:cNvSpPr/>
          <p:nvPr/>
        </p:nvSpPr>
        <p:spPr>
          <a:xfrm>
            <a:off x="0" y="4395787"/>
            <a:ext cx="94640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en-US" sz="2200" dirty="0">
                <a:latin typeface="Microsoft Sans Serif (Szövegtörzs)"/>
              </a:rPr>
              <a:t>A mikrobák mindenhol jelen vannak, még az élelmiszereinkben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en-US" sz="2200" dirty="0">
                <a:latin typeface="Microsoft Sans Serif (Szövegtörzs)"/>
              </a:rPr>
              <a:t>A legtöbb mikroba ártalmatlan, vagy előnyös hatású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en-US" sz="2200" dirty="0">
                <a:latin typeface="Microsoft Sans Serif (Szövegtörzs)"/>
              </a:rPr>
              <a:t>Azokat a mikrobákat, amelyek megbetegedéseket okoznak, </a:t>
            </a:r>
            <a:br>
              <a:rPr lang="hu-HU" altLang="en-US" sz="2200" dirty="0">
                <a:latin typeface="Microsoft Sans Serif (Szövegtörzs)"/>
              </a:rPr>
            </a:br>
            <a:r>
              <a:rPr lang="hu-HU" altLang="en-US" sz="2200" b="1" dirty="0">
                <a:latin typeface="Microsoft Sans Serif (Szövegtörzs)"/>
              </a:rPr>
              <a:t>kórokozó (patogén</a:t>
            </a:r>
            <a:r>
              <a:rPr lang="hu-HU" altLang="en-US" sz="2200" dirty="0">
                <a:latin typeface="Microsoft Sans Serif (Szövegtörzs)"/>
              </a:rPr>
              <a:t>) mikrobáknak nevezzük</a:t>
            </a:r>
            <a:endParaRPr lang="en-US" altLang="en-US" sz="2200" dirty="0">
              <a:latin typeface="Microsoft Sans Serif (Szövegtörz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en-US" sz="2200" dirty="0">
                <a:latin typeface="Microsoft Sans Serif (Szövegtörzs)"/>
              </a:rPr>
              <a:t>Körülbelül 200 olyan kórokozót ismerünk, amely élelmiszer közvetítésével is terjedhet. </a:t>
            </a:r>
            <a:endParaRPr lang="en-US" altLang="en-US" sz="2200" dirty="0">
              <a:latin typeface="Microsoft Sans Serif (Szövegtörzs)"/>
            </a:endParaRPr>
          </a:p>
          <a:p>
            <a:r>
              <a:rPr lang="hu-HU" altLang="en-US" sz="2200" b="1" u="sng" dirty="0">
                <a:latin typeface="Microsoft Sans Serif (Szövegtörzs)"/>
              </a:rPr>
              <a:t>Párosítsuk össze a mikrobák csoportjait a jellemző állításokkal!</a:t>
            </a:r>
            <a:endParaRPr lang="en-US" altLang="en-US" sz="2200" b="1" u="sng" dirty="0">
              <a:latin typeface="Microsoft Sans Serif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123995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7087987A-16E4-4802-BC7A-95C394A6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00" y="184701"/>
            <a:ext cx="87012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Baktériumok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420706" y="1403706"/>
          <a:ext cx="8545483" cy="4883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4445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Kétarcú mikroorganizmusok: egy részük káros az emberi szervezetre és megbetegedéseket okozhat, míg mások előnyös hatással vannak a szervezet működésére (pl. szerepet játszanak a tápanyagok lebontásában)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Nedves, tápanyagokban (pl. cukrok, zsírok, fehérjék) gazdag környezetben szaporodnak, például élelmiszerekben, csatornahálózatokban vagy nyílt sebekben.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816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Terjedhetnek közvetlenül emberről emberre, vagy élelmiszer, víz, talaj vagy vér közvetítésével.</a:t>
                      </a:r>
                      <a:r>
                        <a:rPr lang="hu-H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Legtöbbjük magas hőmérséklet hatására elpusztul.</a:t>
                      </a:r>
                      <a:r>
                        <a:rPr lang="hu-H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fagyasztás nem pusztítja el őket, de az alacsony hőmérséklet lassítja a szaporodásukat.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824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Példa: A </a:t>
                      </a:r>
                      <a:r>
                        <a:rPr lang="hu-H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Campylobacter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és a Salmonella élelmiszer-eredetű megbetegedéseket okozhat. A tejsavbaktériumok hasznos mikroorganizmusok, amelyeket a joghurtgyártás során is felhasználnak.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B0814A6-AA62-4CD6-A722-555768CB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00" y="184700"/>
            <a:ext cx="87012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ea typeface="Calibri" panose="020F0502020204030204" pitchFamily="34" charset="0"/>
                <a:cs typeface="Times New Roman" panose="02020603050405020304" pitchFamily="18" charset="0"/>
              </a:rPr>
              <a:t>Gombák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905735"/>
              </p:ext>
            </p:extLst>
          </p:nvPr>
        </p:nvGraphicFramePr>
        <p:xfrm>
          <a:off x="227068" y="1543556"/>
          <a:ext cx="8702215" cy="4887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2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9320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mikrobák legnagyobb csoportja. </a:t>
                      </a:r>
                    </a:p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Lehetnek veszélyesek, okozhatnak megbetegedéseket, de számos hasznos fajtájuk is ismert.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8266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Nedves, tápanyagokban gazdag környezetben, például élelmiszerekben jól szaporodik.</a:t>
                      </a:r>
                    </a:p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penészek spórákkal terjednek, az élelmiszerek a levegővel szennyeződhetnek. </a:t>
                      </a:r>
                    </a:p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olyan élelmiszereket, amelyeken már látható penészréteg van (pl. lekvár, kenyér, ételmaradék) nem szabad elfogyasztani.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236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Viszonylag jól tűrik a hőkezelést.</a:t>
                      </a:r>
                      <a:r>
                        <a:rPr lang="hu-H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fagyasztás nem pusztítja el őket.</a:t>
                      </a:r>
                      <a:r>
                        <a:rPr lang="hu-H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alacsony hőmérséklet lassítja a szaporodásukat.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426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Példa: Az </a:t>
                      </a:r>
                      <a:r>
                        <a:rPr lang="hu-HU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Aspergillus</a:t>
                      </a:r>
                      <a:r>
                        <a:rPr lang="hu-HU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flavus</a:t>
                      </a:r>
                      <a:r>
                        <a:rPr lang="hu-HU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élelmiszerekben </a:t>
                      </a:r>
                      <a:r>
                        <a:rPr lang="hu-H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aflatoxint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termelhet. A </a:t>
                      </a:r>
                      <a:r>
                        <a:rPr lang="hu-HU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Saccharomyces</a:t>
                      </a:r>
                      <a:r>
                        <a:rPr lang="hu-HU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cerevisiaet</a:t>
                      </a:r>
                      <a:r>
                        <a:rPr lang="hu-HU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sütőiparban, míg a </a:t>
                      </a:r>
                      <a:r>
                        <a:rPr lang="hu-HU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Penicillium</a:t>
                      </a:r>
                      <a:r>
                        <a:rPr lang="hu-HU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camembertit 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sajtgyártás során használják. Mikroszkopikus gombák termelik az antibiotikumokat is.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456D3DA-FF5B-41F9-9D8C-49C8C6C5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43" y="292276"/>
            <a:ext cx="87012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Vírusok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227069" y="1392948"/>
          <a:ext cx="8702215" cy="3940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2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545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legkisebb méretű mikroorganizmusok.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705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Gazdaszervezet (pl. emberi vagy állati szervezet) nélkül nem képesek szaporodni vagy túlélni.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133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Számos módon terjedhetnek: emberről emberre, emberről levegőn keresztül élelmiszerre (pl. tüsszentéssel), hányás, széklet vagy más testnedv (pl. vér, nyál) közvetítésével. </a:t>
                      </a:r>
                    </a:p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Hőkezeléssel elpusztíthatók. </a:t>
                      </a:r>
                    </a:p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élelmiszerben nem képesek szaporodni, de túlélnek.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850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Példa: </a:t>
                      </a:r>
                      <a:r>
                        <a:rPr lang="hu-H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Norovírus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ami bogyós gyümölcsökben, vízben vagy kagylókban fordulhat elő.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7B504553-C3FB-4A9A-8E57-7151257F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00" y="249247"/>
            <a:ext cx="87012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ea typeface="Calibri" panose="020F0502020204030204" pitchFamily="34" charset="0"/>
                <a:cs typeface="Times New Roman" panose="02020603050405020304" pitchFamily="18" charset="0"/>
              </a:rPr>
              <a:t>Paraziták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216311" y="1382190"/>
          <a:ext cx="8702215" cy="4373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2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0779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Különböző méretű mikroorganizmusok csoportja.</a:t>
                      </a:r>
                    </a:p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szervezetre károsak lehetnek.</a:t>
                      </a:r>
                    </a:p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Emberi vagy állati gazdaszervezet hiányában nem képesek szaporodni.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pPr marL="0" marR="0" lvl="0" indent="0" algn="l" defTabSz="6858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75" algn="l"/>
                        </a:tabLst>
                        <a:defRPr/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állatokról emberekre a szennyezett élelmiszer, ivóvíz, talaj vagy vér közvetítésével juthatnak át.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036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hőkezelés elpusztítja őket. </a:t>
                      </a:r>
                    </a:p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néhány hetes fagyasztás általában elpusztítja őket. </a:t>
                      </a:r>
                    </a:p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élelmiszerekben nem képesek növekedni, de túlélhetnek.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899">
                <a:tc>
                  <a:txBody>
                    <a:bodyPr/>
                    <a:lstStyle/>
                    <a:p>
                      <a:pPr marL="0" algn="l" defTabSz="68583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Példa: A </a:t>
                      </a:r>
                      <a:r>
                        <a:rPr lang="hu-H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Toxoplasma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gondii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előfordulhat a húsfélékben, a zöldségekben. Szintén ide tartoznak az egyes fonálférgek is.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E7B7-B7BF-4E83-99B2-0EB1C8A4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14" y="231923"/>
            <a:ext cx="7886700" cy="1325563"/>
          </a:xfrm>
        </p:spPr>
        <p:txBody>
          <a:bodyPr/>
          <a:lstStyle/>
          <a:p>
            <a:pPr lvl="0" defTabSz="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latin typeface="+mn-lt"/>
              </a:rPr>
              <a:t> </a:t>
            </a:r>
            <a:r>
              <a:rPr lang="hu-HU" sz="4400" dirty="0">
                <a:latin typeface="+mn-lt"/>
              </a:rPr>
              <a:t>Spórák </a:t>
            </a:r>
            <a:br>
              <a:rPr lang="en-US" sz="4400" b="0" spc="-50" dirty="0">
                <a:solidFill>
                  <a:srgbClr val="2683C6"/>
                </a:solidFill>
                <a:latin typeface="+mn-lt"/>
                <a:ea typeface="+mn-ea"/>
                <a:cs typeface="+mn-cs"/>
              </a:rPr>
            </a:br>
            <a:endParaRPr lang="en-GB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94A0C1-B067-47BC-819B-23759E56275E}"/>
              </a:ext>
            </a:extLst>
          </p:cNvPr>
          <p:cNvSpPr txBox="1">
            <a:spLocks/>
          </p:cNvSpPr>
          <p:nvPr/>
        </p:nvSpPr>
        <p:spPr>
          <a:xfrm>
            <a:off x="285514" y="1365379"/>
            <a:ext cx="8320604" cy="296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1017" indent="-81017" algn="l" defTabSz="685835" rtl="0" eaLnBrk="1" latinLnBrk="0" hangingPunct="1">
              <a:lnSpc>
                <a:spcPct val="118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76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93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10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27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45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61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78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96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 </a:t>
            </a:r>
            <a:r>
              <a:rPr lang="hu-HU" altLang="en-US" sz="2200" dirty="0"/>
              <a:t> Egyes baktériumok kedvezőtlen környezeti körülmények között spórát képeznek, amelyek hosszú ideig képesek víz és tápanyagok nélkül túlélni.</a:t>
            </a:r>
          </a:p>
          <a:p>
            <a:r>
              <a:rPr lang="en-US" altLang="en-US" sz="2200" dirty="0"/>
              <a:t> </a:t>
            </a:r>
            <a:r>
              <a:rPr lang="hu-HU" altLang="en-US" sz="2200" dirty="0"/>
              <a:t>A spórákat egy kemény külső réteg borítja, amely megvédi őket a kedvezőtlen körülményektől, mint például: </a:t>
            </a:r>
            <a:endParaRPr lang="en-US" altLang="en-US" sz="2200" dirty="0"/>
          </a:p>
          <a:p>
            <a:pPr marL="776259" lvl="1" indent="-342900"/>
            <a:r>
              <a:rPr lang="hu-HU" altLang="en-US" sz="2050" dirty="0"/>
              <a:t>Extrém hőhatás (a 100°C-on történő forralás nem pusztítja el)</a:t>
            </a:r>
            <a:endParaRPr lang="en-US" altLang="en-US" sz="2050" dirty="0"/>
          </a:p>
          <a:p>
            <a:pPr marL="776259" lvl="1" indent="-342900"/>
            <a:r>
              <a:rPr lang="hu-HU" altLang="en-US" sz="2050" dirty="0"/>
              <a:t>Szárazság</a:t>
            </a:r>
            <a:endParaRPr lang="en-US" altLang="en-US" sz="2050" dirty="0"/>
          </a:p>
          <a:p>
            <a:pPr marL="776259" lvl="1" indent="-342900"/>
            <a:r>
              <a:rPr lang="hu-HU" altLang="en-US" sz="2050" dirty="0"/>
              <a:t>Fertőtlenítőszerek</a:t>
            </a:r>
          </a:p>
          <a:p>
            <a:pPr marL="776259" lvl="1" indent="-342900"/>
            <a:endParaRPr lang="en-US" altLang="en-US" sz="205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70C267-C650-472B-A8C3-DDE1B12175DD}"/>
              </a:ext>
            </a:extLst>
          </p:cNvPr>
          <p:cNvSpPr txBox="1">
            <a:spLocks/>
          </p:cNvSpPr>
          <p:nvPr/>
        </p:nvSpPr>
        <p:spPr>
          <a:xfrm>
            <a:off x="285514" y="4768643"/>
            <a:ext cx="8320604" cy="296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1017" indent="-81017" algn="l" defTabSz="685835" rtl="0" eaLnBrk="1" latinLnBrk="0" hangingPunct="1">
              <a:lnSpc>
                <a:spcPct val="118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76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93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10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27" indent="-94519" algn="l" defTabSz="685835" rtl="0" eaLnBrk="1" latinLnBrk="0" hangingPunct="1">
              <a:lnSpc>
                <a:spcPct val="118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45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61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78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96" indent="-171458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altLang="en-US" sz="2200" dirty="0"/>
              <a:t>Amikor a környezeti körülmények javulnak, a spórák képesek eredeti formájukba visszaalakulni és újra szaporodni. Ilyen történhet például amikor a meleg készételek lassan szobahőmérsékletre hűlnek. </a:t>
            </a: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F53643-74E7-40B0-AAC6-E4981E781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9"/>
          <a:stretch/>
        </p:blipFill>
        <p:spPr bwMode="auto">
          <a:xfrm>
            <a:off x="7376369" y="83799"/>
            <a:ext cx="159168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73551"/>
      </p:ext>
    </p:extLst>
  </p:cSld>
  <p:clrMapOvr>
    <a:masterClrMapping/>
  </p:clrMapOvr>
</p:sld>
</file>

<file path=ppt/theme/theme1.xml><?xml version="1.0" encoding="utf-8"?>
<a:theme xmlns:a="http://schemas.openxmlformats.org/drawingml/2006/main" name="safeconsume">
  <a:themeElements>
    <a:clrScheme name="Custom 9">
      <a:dk1>
        <a:sysClr val="windowText" lastClr="000000"/>
      </a:dk1>
      <a:lt1>
        <a:srgbClr val="FFFFFF"/>
      </a:lt1>
      <a:dk2>
        <a:srgbClr val="00707C"/>
      </a:dk2>
      <a:lt2>
        <a:srgbClr val="CFEAE1"/>
      </a:lt2>
      <a:accent1>
        <a:srgbClr val="00707C"/>
      </a:accent1>
      <a:accent2>
        <a:srgbClr val="CFEAE1"/>
      </a:accent2>
      <a:accent3>
        <a:srgbClr val="DD4758"/>
      </a:accent3>
      <a:accent4>
        <a:srgbClr val="FFD8BA"/>
      </a:accent4>
      <a:accent5>
        <a:srgbClr val="0C1B1B"/>
      </a:accent5>
      <a:accent6>
        <a:srgbClr val="8DB7BC"/>
      </a:accent6>
      <a:hlink>
        <a:srgbClr val="0563C1"/>
      </a:hlink>
      <a:folHlink>
        <a:srgbClr val="954F72"/>
      </a:folHlink>
    </a:clrScheme>
    <a:fontScheme name="SafeConsume">
      <a:majorFont>
        <a:latin typeface="Georgia"/>
        <a:ea typeface=""/>
        <a:cs typeface=""/>
      </a:majorFont>
      <a:minorFont>
        <a:latin typeface="Microsoft Sans Serif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consume" id="{A209E806-7918-4DA6-9257-EA7620E65B2E}" vid="{DFD43733-1097-4E47-BAC8-3C1DE5DD0369}"/>
    </a:ext>
  </a:extLst>
</a:theme>
</file>

<file path=ppt/theme/theme2.xml><?xml version="1.0" encoding="utf-8"?>
<a:theme xmlns:a="http://schemas.openxmlformats.org/drawingml/2006/main" name="Tema1">
  <a:themeElements>
    <a:clrScheme name="Custom 9">
      <a:dk1>
        <a:sysClr val="windowText" lastClr="000000"/>
      </a:dk1>
      <a:lt1>
        <a:srgbClr val="FFFFFF"/>
      </a:lt1>
      <a:dk2>
        <a:srgbClr val="00707C"/>
      </a:dk2>
      <a:lt2>
        <a:srgbClr val="CFEAE1"/>
      </a:lt2>
      <a:accent1>
        <a:srgbClr val="00707C"/>
      </a:accent1>
      <a:accent2>
        <a:srgbClr val="CFEAE1"/>
      </a:accent2>
      <a:accent3>
        <a:srgbClr val="DD4758"/>
      </a:accent3>
      <a:accent4>
        <a:srgbClr val="FFD8BA"/>
      </a:accent4>
      <a:accent5>
        <a:srgbClr val="0C1B1B"/>
      </a:accent5>
      <a:accent6>
        <a:srgbClr val="8DB7BC"/>
      </a:accent6>
      <a:hlink>
        <a:srgbClr val="0563C1"/>
      </a:hlink>
      <a:folHlink>
        <a:srgbClr val="954F72"/>
      </a:folHlink>
    </a:clrScheme>
    <a:fontScheme name="SafeConsume">
      <a:majorFont>
        <a:latin typeface="Georgia"/>
        <a:ea typeface=""/>
        <a:cs typeface=""/>
      </a:majorFont>
      <a:minorFont>
        <a:latin typeface="Microsoft Sans Serif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E7BD821-AD58-45A2-853D-2D05F1CDADEF}" vid="{46F10311-8BDC-4967-99B2-F1F5E286CD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DB6122-A735-4940-9A99-13FDC8AF7AB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840AB9-F030-49D6-A446-DA64FB4CEC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09750E-79B5-47BA-AB97-9C25F3EE8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b14ad6-309a-489a-a37a-efadb6fb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safeconsume</Template>
  <TotalTime>3756</TotalTime>
  <Words>1552</Words>
  <Application>Microsoft Office PowerPoint</Application>
  <PresentationFormat>On-screen Show (4:3)</PresentationFormat>
  <Paragraphs>159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Microsoft Sans Serif</vt:lpstr>
      <vt:lpstr>Microsoft Sans Serif (Szövegtörzs)</vt:lpstr>
      <vt:lpstr>Wingdings</vt:lpstr>
      <vt:lpstr>safeconsume</vt:lpstr>
      <vt:lpstr>Tema1</vt:lpstr>
      <vt:lpstr>Élelmiszerbiztonság és - higiénia    Mikroorganizmusok az élelmiszerekben  </vt:lpstr>
      <vt:lpstr>A tananyag tartalmából</vt:lpstr>
      <vt:lpstr>Élelmiszer-eredetű megbetegedések</vt:lpstr>
      <vt:lpstr>A mikroorganizmusok  </vt:lpstr>
      <vt:lpstr>Baktériumok</vt:lpstr>
      <vt:lpstr>Gombák</vt:lpstr>
      <vt:lpstr>Vírusok</vt:lpstr>
      <vt:lpstr>Paraziták</vt:lpstr>
      <vt:lpstr> Spórák  </vt:lpstr>
      <vt:lpstr>Minden esetben károsak a mikrobák?  </vt:lpstr>
      <vt:lpstr>Példák a hasznos mikrobákra (1/2)</vt:lpstr>
      <vt:lpstr>Példák a hasznos mikrobákra (2/2)</vt:lpstr>
      <vt:lpstr>Esettanulmány a spagettiről és a Bacillus cereusról</vt:lpstr>
      <vt:lpstr>Kiegészítő feladat – top 5 mikroba  </vt:lpstr>
      <vt:lpstr>Csoportfeladat – top 5 mikroba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Hayes</dc:creator>
  <cp:lastModifiedBy>Brieze Read</cp:lastModifiedBy>
  <cp:revision>121</cp:revision>
  <cp:lastPrinted>2019-08-20T15:09:19Z</cp:lastPrinted>
  <dcterms:created xsi:type="dcterms:W3CDTF">2019-08-14T11:34:53Z</dcterms:created>
  <dcterms:modified xsi:type="dcterms:W3CDTF">2022-08-31T08:40:48Z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0x01010083501779BA33D24E8149D4B874D12439</vt:lpwstr>
  </property>
</Properties>
</file>