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5"/>
  </p:notesMasterIdLst>
  <p:sldIdLst>
    <p:sldId id="256" r:id="rId5"/>
    <p:sldId id="291" r:id="rId6"/>
    <p:sldId id="283" r:id="rId7"/>
    <p:sldId id="293" r:id="rId8"/>
    <p:sldId id="263" r:id="rId9"/>
    <p:sldId id="257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2" r:id="rId18"/>
    <p:sldId id="282" r:id="rId19"/>
    <p:sldId id="279" r:id="rId20"/>
    <p:sldId id="271" r:id="rId21"/>
    <p:sldId id="273" r:id="rId22"/>
    <p:sldId id="281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e Allison" initials="RA" lastIdx="12" clrIdx="0">
    <p:extLst>
      <p:ext uri="{19B8F6BF-5375-455C-9EA6-DF929625EA0E}">
        <p15:presenceInfo xmlns:p15="http://schemas.microsoft.com/office/powerpoint/2012/main" userId="S-1-5-21-3685816821-1215056363-1987234180-75020" providerId="AD"/>
      </p:ext>
    </p:extLst>
  </p:cmAuthor>
  <p:cmAuthor id="2" name="Ágnes" initials="Á" lastIdx="22" clrIdx="1">
    <p:extLst>
      <p:ext uri="{19B8F6BF-5375-455C-9EA6-DF929625EA0E}">
        <p15:presenceInfo xmlns:p15="http://schemas.microsoft.com/office/powerpoint/2012/main" userId="Ág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BE7E"/>
    <a:srgbClr val="DD4758"/>
    <a:srgbClr val="1E9399"/>
    <a:srgbClr val="FAE6CD"/>
    <a:srgbClr val="007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8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3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7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B7A70-BE89-4BE1-9850-8EE964CA861B}" type="datetimeFigureOut">
              <a:rPr lang="en-GB" smtClean="0"/>
              <a:pPr/>
              <a:t>31/08/2022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DE496-AE56-45CB-9038-CA91C8C6F1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1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vkj6jnkk1rxf53w/comp_final02_withsound.mp4?dl=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dián található tanácsok betartásával elkerülhetőek az előbb említett élelmiszerbiztonsági kockázatok. </a:t>
            </a:r>
          </a:p>
          <a:p>
            <a:r>
              <a:rPr lang="hu-HU" dirty="0"/>
              <a:t>Kérjük meg</a:t>
            </a:r>
            <a:r>
              <a:rPr lang="hu-HU" baseline="0" dirty="0"/>
              <a:t> a diákokat, hogy írjanak a feladatlapra olyan ötleteket, amelyekkel csökkenthetők az előzőekben felsorolt kockázatok.  Kérjük meg a diákokat, hogy sorolják fel az ötleteiket. 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Jelen diát az</a:t>
            </a:r>
            <a:r>
              <a:rPr lang="hu-HU" baseline="0" dirty="0"/>
              <a:t> </a:t>
            </a:r>
            <a:r>
              <a:rPr lang="hu-HU" baseline="0" dirty="0" err="1"/>
              <a:t>ötletelés</a:t>
            </a:r>
            <a:r>
              <a:rPr lang="hu-HU" baseline="0" dirty="0"/>
              <a:t> előtt vagy után is megmutathatja a diákoknak. </a:t>
            </a:r>
          </a:p>
          <a:p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húsféléket és zöldségféléket tegyük külön táskába, ezzel megelőzhetjük a keresztszennyeződést.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Használjunk hűtőtáskát a hűtést és fagyasztást igénylő élelmiszerek szállítása során. Ezzel lassíthatjuk a szállítás közbeni mikrobaszaporodást a gyorsan romló élelmiszerekben (pl. nyers húsok), de ne feltételezzük, hogy a hűtőtáskában leáll a szaporodás.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vászon bevásárlótáskákat rendszeresen mossuk ki, mivel mikrobák lehetnek jelen rajtuk, amelyek a következő használat során rákerülhetnek az élelmiszerek felületére.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megoldható, akkor vásárlás után rögtön vigyük haza az élelmiszereket, ezzel csökkenthetjük a hűtés nélkül töltött időt, ezáltal a mikrobaszaporodást.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38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Kérjük meg a diákokat, hogy írjanak 4 olyan élelmiszerbiztonsági kockázatot, amelyek előfordulhatnak</a:t>
            </a:r>
            <a:r>
              <a:rPr lang="hu-HU" baseline="0" dirty="0"/>
              <a:t> a tárolás során. </a:t>
            </a:r>
            <a:endParaRPr lang="en-GB" dirty="0"/>
          </a:p>
          <a:p>
            <a:r>
              <a:rPr lang="hu-HU" dirty="0"/>
              <a:t>A dián található kérdések segítenek a diákoknak az </a:t>
            </a:r>
            <a:r>
              <a:rPr lang="hu-HU" dirty="0" err="1"/>
              <a:t>ötletelésben</a:t>
            </a:r>
            <a:r>
              <a:rPr lang="hu-HU" dirty="0"/>
              <a:t>. Pl. elég hideg van a hűtőszekrényben?</a:t>
            </a:r>
            <a:endParaRPr lang="hu-HU" baseline="0" dirty="0"/>
          </a:p>
          <a:p>
            <a:r>
              <a:rPr lang="hu-HU" dirty="0"/>
              <a:t>Kérjük meg a diákok,</a:t>
            </a:r>
            <a:r>
              <a:rPr lang="hu-HU" baseline="0" dirty="0"/>
              <a:t> hogy sorolják fel a felismert kockázatok.</a:t>
            </a:r>
          </a:p>
          <a:p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Előfordulhat, hogy az otthoni hűtőszekrény nem az optimális hőmérséklettartományra van beállítva.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hűtőben való tárolás során keresztszennyeződés léphet fel a különböző típusú élelmiszerek között, például ha a nyers húst a zöldségek fölé helyezzük, akkor a lecsepegő húslé beszennyezheti a zöldségeket.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szobahőmérsékleten tárolt tojásokban található </a:t>
            </a:r>
            <a:r>
              <a:rPr lang="hu-H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Salmonella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képes szaporodni.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átlátható tárolás vagy a menü megtervezésének hiánya könnyen vezethet ahhoz, hogy a egyes hűtőben tárolt élelmiszereknek lejár a fogyaszthatósági ideje. Az ilyen termékek elfogyasztása kockázatos, élelmiszer-eredetű megbetegedések kialakulásához vezethet.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16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dián található tanácsok betartásával elkerülhetőek az előbb említett élelmiszerbiztonsági kockázatok. </a:t>
            </a:r>
          </a:p>
          <a:p>
            <a:r>
              <a:rPr lang="hu-HU" dirty="0"/>
              <a:t>Kérjük meg</a:t>
            </a:r>
            <a:r>
              <a:rPr lang="hu-HU" baseline="0" dirty="0"/>
              <a:t> a diákokat, hogy írjanak a feladatlapra olyan ötleteket, amelyekkel csökkenthetők az előzőekben felsorolt kockázatok.  Kérjük meg a diákokat, hogy sorolják fel az ötleteiket. 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Jelen diát az</a:t>
            </a:r>
            <a:r>
              <a:rPr lang="hu-HU" baseline="0" dirty="0"/>
              <a:t> </a:t>
            </a:r>
            <a:r>
              <a:rPr lang="hu-HU" baseline="0" dirty="0" err="1"/>
              <a:t>ötletelés</a:t>
            </a:r>
            <a:r>
              <a:rPr lang="hu-HU" baseline="0" dirty="0"/>
              <a:t> előtt vagy után is megmutathatja a diákoknak. </a:t>
            </a:r>
          </a:p>
          <a:p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hűtőszekrény hőmérsékletét 4°C-nál alacsonyabb hőmérsékletre állítsuk be, így lassíthatjuk a mikrobák szaporodását.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Tartsuk tisztán a hűtőszekrényt! – Rendszeresen ellenőrizzük a benne található termékek lejárati idejét és minél hamarabb dobjuk ki a megromlott élelmiszereket.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tegyünk a hűtőszekrénybe olyan dolgokat, amit nem feltétlenül kellene ott tárolnunk (például nagyméretű vizes palackok). A húsféléket, illetve a tej- és tejtermékeket azonban mindig tegyük a hűtőszekrénybe! Ne feledkezzünk meg arról sem, hogy bizonyos termékeket (pl. lekvár, szószok, öntetek) felbontás után már a hűtőben kell tárolnunk.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Mindig tartsuk</a:t>
            </a:r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 fogyaszthatósági időket! – ezek a termék biztonságát jelölik.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tojásokat tároljuk a hűtőszekrényben, így tovább megőrzik a frissességüket.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hűtőben tárolt nyers húst mindig alaposan fedjük le, vagy tegyük zárt dobozba. Ezzel elkerülhetjük, hogy az esetlegesen szivárgó húslé keresztszennyeződést okozzon.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készételeket tegyük a fagyasztóba, ha nem tudjunk néhány napon belül elfogyasztani őket. Habár a fagyasztás leállítja a mikrobaszaporodást, fontos megjegyeznünk, hogy nem pusztítja el a mikrobákat, ezért a felolvasztott élelmiszert 24 órán belül el kell fogyasztanunk. A készételeket legfeljebb 3-6 hónapig tároljuk a fagyasztóban, ennél hosszabb tárolás során bizonyos élelmiszerek minősége jelentősen romlik.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90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Kérjük meg a diákokat, hogy írjanak 4 olyan élelmiszerbiztonsági kockázatot, amelyek előfordulhatnak</a:t>
            </a:r>
            <a:r>
              <a:rPr lang="hu-HU" baseline="0" dirty="0"/>
              <a:t> az előkészületek során. </a:t>
            </a:r>
            <a:endParaRPr lang="en-GB" dirty="0"/>
          </a:p>
          <a:p>
            <a:r>
              <a:rPr lang="hu-HU" dirty="0"/>
              <a:t>A dián található kérdések segítenek a diákoknak az </a:t>
            </a:r>
            <a:r>
              <a:rPr lang="hu-HU" dirty="0" err="1"/>
              <a:t>ötletelésben</a:t>
            </a:r>
            <a:r>
              <a:rPr lang="hu-HU" dirty="0"/>
              <a:t>. Pl. a nyers zöldségek és húsok előkészítése során használt eszközök</a:t>
            </a:r>
            <a:endParaRPr lang="hu-HU" baseline="0" dirty="0"/>
          </a:p>
          <a:p>
            <a:r>
              <a:rPr lang="hu-HU" dirty="0"/>
              <a:t>Kérjük meg a diákok,</a:t>
            </a:r>
            <a:r>
              <a:rPr lang="hu-HU" baseline="0" dirty="0"/>
              <a:t> hogy sorolják fel a felismert kockázatok.</a:t>
            </a:r>
          </a:p>
          <a:p>
            <a:pPr marL="171450" lvl="0" indent="-171450">
              <a:buFont typeface="Arial" panose="020B0604020202020204" pitchFamily="34" charset="0"/>
              <a:buNone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betegen (pl. vírusos megbetegedés vagy megfázás) készítünk ételt, a betegséget okozó mikrobák könnyen átkerülhetnek az ételre vagy a konyhai eszközökre, így más embereket is megfertőzhetünk.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a húsfélék és a zöldségfélék előkészítése során ugyanazt a kést vagy vágódeszkát használjuk, akkor könnyen keresztszennyeződést okozhatunk.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Amennyiben nem mosunk alaposan kezet a főzés elején, illetve a nyers hús kezelése után, megkockáztatjuk, hogy veszélyes mikrobák kerülnek a konyhai felületekre vagy más élelmiszerekre.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nyers élelmiszerek - például gyümölcsök, zöldségek, húsfélék, tengergyümölcsei – felületén káros mikrobák fordulhatnak elő, amelyek kockázatot jelenthetnek az ételkészítés során.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konyhai felületek és eszközök szennyezettek lehetnek, amennyiben a legutóbbi használat után nem tisztítottuk meg őket alaposan.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koszos konyharuhák és mosogatószivacsok segítségével káros mikrobák kerülhetnek a kezünkre vagy a konyhai felületekre.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nyers csirkehús folyóvíz alatt történő leöblítése során veszélyes mikrobák kerülhetnek a konyhai felületekre és az élelmiszerekre.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93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dián található tanácsok betartásával elkerülhetőek az előbb említett élelmiszerbiztonsági kockázatok. </a:t>
            </a:r>
          </a:p>
          <a:p>
            <a:r>
              <a:rPr lang="hu-HU" dirty="0"/>
              <a:t>Kérjük meg</a:t>
            </a:r>
            <a:r>
              <a:rPr lang="hu-HU" baseline="0" dirty="0"/>
              <a:t> a diákokat, hogy írjanak a feladatlapra olyan ötleteket, amelyekkel csökkenthetők az előzőekben felsorolt kockázatok.  Kérjük meg a diákokat, hogy sorolják fel az ötleteiket. 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Jelen diát az</a:t>
            </a:r>
            <a:r>
              <a:rPr lang="hu-HU" baseline="0" dirty="0"/>
              <a:t> </a:t>
            </a:r>
            <a:r>
              <a:rPr lang="hu-HU" baseline="0" dirty="0" err="1"/>
              <a:t>ötletelés</a:t>
            </a:r>
            <a:r>
              <a:rPr lang="hu-HU" baseline="0" dirty="0"/>
              <a:t> előtt vagy után is megmutathatja a diákoknak.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készítsünk ételt, ha betegnek érezzük magunkat!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keresztszennyeződés elkerülése érdekében: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Használjunk külön vágódeszkát és késeket a húsfélék és zöldségek előkészítése során, vagy alaposan, szappannal, meleg vízzel mossuk el az eszközöket</a:t>
            </a:r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különböző alapanyagok előkészítése között. </a:t>
            </a:r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Alaposan mossunk kezet szappannal, illetve a konyhai felületeket is tartsuk tisztán.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Használjunk külön konyharuhát a felületek letörléséhez és a kezek szárazra törléséhez. Használat után szárítsuk meg a konyharuhát, illetve gyakran cseréljük őket.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mossuk meg a nyers húsféléket!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Alaposan mossuk meg a nyers gyümölcs- és zöldségféléket. 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64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Kérjük meg a diákokat, hogy írjanak 4 olyan élelmiszerbiztonsági kockázatot, amelyek előfordulhatnak</a:t>
            </a:r>
            <a:r>
              <a:rPr lang="hu-HU" baseline="0" dirty="0"/>
              <a:t> az főzés során. </a:t>
            </a:r>
            <a:endParaRPr lang="en-GB" dirty="0"/>
          </a:p>
          <a:p>
            <a:r>
              <a:rPr lang="hu-HU" dirty="0"/>
              <a:t>A dián található kérdések segítenek a diákoknak az </a:t>
            </a:r>
            <a:r>
              <a:rPr lang="hu-HU" dirty="0" err="1"/>
              <a:t>ötletelésben</a:t>
            </a:r>
            <a:r>
              <a:rPr lang="hu-HU" dirty="0"/>
              <a:t>. Pl. a nyers zöldségek és húsok előkészítése során használt eszközök</a:t>
            </a:r>
            <a:endParaRPr lang="hu-HU" baseline="0" dirty="0"/>
          </a:p>
          <a:p>
            <a:r>
              <a:rPr lang="hu-HU" dirty="0"/>
              <a:t>Kérjük meg a diákok,</a:t>
            </a:r>
            <a:r>
              <a:rPr lang="hu-HU" baseline="0" dirty="0"/>
              <a:t> hogy sorolják fel a felismert kockázatok.</a:t>
            </a:r>
          </a:p>
          <a:p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nem megfelelően átsütött ételek (például a csirkehús) növelik az élelmiszer-eredetű megbetegedések kockázatát. Például a nem megfelelően átsült csirkehúsban </a:t>
            </a:r>
            <a:r>
              <a:rPr lang="hu-H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Campylobacter</a:t>
            </a:r>
            <a:r>
              <a:rPr lang="hu-H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baktérium, a nyers tojást tartalmazó ételekben </a:t>
            </a:r>
            <a:r>
              <a:rPr lang="hu-H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Salmonella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baktérium lehet jelen.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Főzés közben számos dolog megzavarhat minket, például egy telefonhívás vagy a háziállatunk. Ilyenkor sajnos nagyobb valószínűséggel követünk el élelmiszerbiztonságot veszélyeztető hibákat is. elkövetése is valószínűbb.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77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dián található tanácsok betartásával elkerülhetőek az előbb említett élelmiszerbiztonsági kockázatok. </a:t>
            </a:r>
          </a:p>
          <a:p>
            <a:r>
              <a:rPr lang="hu-HU" dirty="0"/>
              <a:t>Kérjük meg</a:t>
            </a:r>
            <a:r>
              <a:rPr lang="hu-HU" baseline="0" dirty="0"/>
              <a:t> a diákokat, hogy írjanak a feladatlapra olyan ötleteket, amelyekkel csökkenthetők az előzőekben felsorolt kockázatok.  Kérjük meg a diákokat, hogy sorolják fel az ötleteiket. 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Jelen diát az</a:t>
            </a:r>
            <a:r>
              <a:rPr lang="hu-HU" baseline="0" dirty="0"/>
              <a:t> </a:t>
            </a:r>
            <a:r>
              <a:rPr lang="hu-HU" baseline="0" dirty="0" err="1"/>
              <a:t>ötletelés</a:t>
            </a:r>
            <a:r>
              <a:rPr lang="hu-HU" baseline="0" dirty="0"/>
              <a:t> előtt vagy után is megmutathatja a diákoknak. </a:t>
            </a:r>
          </a:p>
          <a:p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Amikor sertés, baromfi vagy darált húst készítünk, mindig ellenőrizzük, hogy a hús belseje is alaposan átsült-e.  Lehetőség szerint használjunk maghőmérőt - a hús legvastagabb pontjában, 15 mp-ig mérjük a hőmérsékletet. A húsok hőkezelésénél az alábbi maghőmérséklet-idő kombinációk egyikét tartsuk be: </a:t>
            </a:r>
          </a:p>
          <a:p>
            <a:pPr lvl="1"/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65°C-on 10 percig </a:t>
            </a:r>
          </a:p>
          <a:p>
            <a:pPr lvl="1"/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70°C-on 2 percig </a:t>
            </a:r>
          </a:p>
          <a:p>
            <a:pPr lvl="1"/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75°C-on 30 másodpercig </a:t>
            </a:r>
          </a:p>
          <a:p>
            <a:pPr lvl="1"/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80°C-on 6 másodpercig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tojást, a rántottát és más tojásos ételeket csak jól átsütve fogyasszunk! Ne fogyasszunk olyan ételeket, amelyek nyers tojást tartalmaznak (például házi majonéz, sütemény krémek).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hagyjuk, hogy főzés közben bármi kizökkentsen minket és ezért élelmiszerbiztonsági hibát vétsünk!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Tartsuk fejben a keresztszennyeződés lehetőségét, amikor a mobiltelefonunkat használjuk főzés közben. Mossuk kezet a telefon használata előtt és után is, így csökkenthetjük a mikrobák terjedésének lehetőségét.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9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Kérjük meg a diákokat, hogy írjanak 4 olyan élelmiszerbiztonsági kockázatot, amelyek előfordulhatnak</a:t>
            </a:r>
            <a:r>
              <a:rPr lang="hu-HU" baseline="0" dirty="0"/>
              <a:t> az az ételmaradékok tárolása során. </a:t>
            </a:r>
            <a:endParaRPr lang="en-GB" dirty="0"/>
          </a:p>
          <a:p>
            <a:r>
              <a:rPr lang="hu-HU" dirty="0"/>
              <a:t>A dián található kérdések segítenek a diákoknak az </a:t>
            </a:r>
            <a:r>
              <a:rPr lang="hu-HU" dirty="0" err="1"/>
              <a:t>ötletelésben</a:t>
            </a:r>
            <a:r>
              <a:rPr lang="hu-HU" dirty="0"/>
              <a:t>. </a:t>
            </a:r>
            <a:endParaRPr lang="hu-HU" baseline="0" dirty="0"/>
          </a:p>
          <a:p>
            <a:r>
              <a:rPr lang="hu-HU" dirty="0"/>
              <a:t>Kérjük meg a diákok,</a:t>
            </a:r>
            <a:r>
              <a:rPr lang="hu-HU" baseline="0" dirty="0"/>
              <a:t> hogy sorolják fel a felismert kockázatok.</a:t>
            </a:r>
          </a:p>
          <a:p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hosszú ideig szobahőmérsékleten tárolt ételmaradékokban elszaporodhatnak a mikroorganizmusok.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élelmiszerek helytelen felolvasztása (például szobahőmérsékleten, a mosogató mellett) a </a:t>
            </a:r>
            <a:r>
              <a:rPr lang="hu-H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Campylobacter</a:t>
            </a:r>
            <a:r>
              <a:rPr lang="hu-H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baktérium elszaporodását okozhatják, ezzel mikrobiológiai kockázatot jelentenek.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ételmaradékokat minél előbb a hűtőszekrénybe kell tenni, vagy a fagyasztóban kell tárolni amennyiben egy későbbi időpontban fogjuk elfogyasztani.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ételmaradékok egynél többszöri újramelegítése szintén mikrobaszaporodást okozhat, mivel az étel hőmérséklete jelentősen ingadozik a melegítési folyamatok hatására.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93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dián található tanácsok betartásával elkerülhetőek az előbb említett élelmiszerbiztonsági kockázatok. </a:t>
            </a:r>
          </a:p>
          <a:p>
            <a:r>
              <a:rPr lang="hu-HU" dirty="0"/>
              <a:t>Kérjük meg</a:t>
            </a:r>
            <a:r>
              <a:rPr lang="hu-HU" baseline="0" dirty="0"/>
              <a:t> a diákokat, hogy írjanak a feladatlapra olyan ötleteket, amelyekkel csökkenthetők az előzőekben felsorolt kockázatok.  Kérjük meg a diákokat, hogy sorolják fel az ötleteiket. 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Jelen diát az</a:t>
            </a:r>
            <a:r>
              <a:rPr lang="hu-HU" baseline="0" dirty="0"/>
              <a:t> </a:t>
            </a:r>
            <a:r>
              <a:rPr lang="hu-HU" baseline="0" dirty="0" err="1"/>
              <a:t>ötletelés</a:t>
            </a:r>
            <a:r>
              <a:rPr lang="hu-HU" baseline="0" dirty="0"/>
              <a:t> előtt vagy után is megmutathatja a diákoknak. </a:t>
            </a:r>
          </a:p>
          <a:p>
            <a:pPr marL="171450" lvl="0" indent="-171450">
              <a:buFont typeface="Arial" panose="020B0604020202020204" pitchFamily="34" charset="0"/>
              <a:buNone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maradék főtt ételt minél hamarabb hűtsük le és tegyünk a hűtőszekrénybe – legfeljebb a főzéstől számított két órán belül. Különösen igaz ez például a rizs esetében, amely </a:t>
            </a:r>
            <a:r>
              <a:rPr lang="hu-H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Bacillus </a:t>
            </a:r>
            <a:r>
              <a:rPr lang="hu-H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cereus</a:t>
            </a:r>
            <a:r>
              <a:rPr lang="hu-H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kórokozó baktériumot tartalmazhat, amely spórája túléli a főzést is. A </a:t>
            </a:r>
            <a:r>
              <a:rPr lang="hu-H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Bacillus </a:t>
            </a:r>
            <a:r>
              <a:rPr lang="hu-H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cereus</a:t>
            </a:r>
            <a:r>
              <a:rPr lang="hu-H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alacsony hőmérsékleten, 4-6°C-on is képes szaporodni.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ételmaradékokat fogyasztás előtt alaposan melegítsük át, ezzel elpusztíthatjuk az esetlegesen jelenlévő baktériumokat.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mikrobaszaporodás minimalizálása érdekében az ételmaradékokat két napon belül fogyasszuk el. Amennyiben úgy látjuk, hogy nem tudjuk mind elfogyasztani, akkor tegyük a maradékot a fagyasztóban, mivel a fagyasztás megállítja a mikrobák szaporodását.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ételek (főleg a húsok) felolvasztását minden esetben a hűtőszekrényben végezzük, ne szobahőmérsékleten.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Címkézd fel az ételmaradékokat, illetve a főzés idejét is tűntesd fel a dobozon. Általánosságban elmondható, hogy az ételmaradékokat maximum 3-6 hónapig érdemes a fagyasztóban tárolni, ezután jelentősen romlik az ételek minősége.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98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</a:t>
            </a:r>
            <a:r>
              <a:rPr lang="hu-HU" baseline="0" dirty="0"/>
              <a:t> egy kreatív, kiegészítő feladat, aminek keretében a diákok eljátsszák, hogy milyen tényezők zavarhatják meg a konyhai tevékenységet (pl. telefoncsörgés, háziállat, kapkodás) amelyek gyakran háttérbe szorítják az élelmiszerbiztonságot. </a:t>
            </a:r>
          </a:p>
          <a:p>
            <a:endParaRPr lang="hu-HU" baseline="0" dirty="0"/>
          </a:p>
          <a:p>
            <a:r>
              <a:rPr lang="hu-HU" baseline="0" dirty="0"/>
              <a:t>Válasszunk ki egy önként jelentkezőt az osztályból, aki szívesen szerepel az egész osztály előtt. </a:t>
            </a:r>
            <a:endParaRPr lang="en-GB" dirty="0"/>
          </a:p>
          <a:p>
            <a:endParaRPr lang="en-GB" dirty="0"/>
          </a:p>
          <a:p>
            <a:r>
              <a:rPr lang="hu-HU" dirty="0"/>
              <a:t>A kiválasztott diák úgy tesz, mintha sült</a:t>
            </a:r>
            <a:r>
              <a:rPr lang="hu-HU" baseline="0" dirty="0"/>
              <a:t> csirkét készítene (kiveszi a csirkét a hűtőből, előkészíti, fűszerezi, megsüti, tálalja, majd elfogyasztja). Az ételkészítés közben betartja és elmondja a tanórán tanult alapvető élelmiszerbiztonsági és –higiéniai szabályokat.</a:t>
            </a:r>
          </a:p>
          <a:p>
            <a:endParaRPr lang="hu-HU" dirty="0"/>
          </a:p>
          <a:p>
            <a:r>
              <a:rPr lang="hu-HU" dirty="0"/>
              <a:t>A</a:t>
            </a:r>
            <a:r>
              <a:rPr lang="hu-HU" baseline="0" dirty="0"/>
              <a:t> többi diáknak meg kell próbálniuk megzavarni, kizökkenteni a „szakácsot” a helyes élelmiszerbiztonsági gyakorlatból, pl. megfelelő kézmosás, vágódeszka használata. </a:t>
            </a:r>
            <a:endParaRPr lang="en-GB" dirty="0"/>
          </a:p>
          <a:p>
            <a:r>
              <a:rPr lang="hu-HU" dirty="0"/>
              <a:t>Használhatjuk</a:t>
            </a:r>
            <a:r>
              <a:rPr lang="hu-HU" baseline="0" dirty="0"/>
              <a:t> a dián példaként feltüntetett zavarásokat is, de megkérhetjük a diákokat is, hogy találjanak ki további eseményeket, amelyek megzavarhatják a főzés folyamatát. </a:t>
            </a:r>
            <a:endParaRPr lang="en-GB" dirty="0"/>
          </a:p>
          <a:p>
            <a:endParaRPr lang="en-GB" dirty="0"/>
          </a:p>
          <a:p>
            <a:r>
              <a:rPr lang="hu-HU" dirty="0"/>
              <a:t>Bátorítsuk</a:t>
            </a:r>
            <a:r>
              <a:rPr lang="hu-HU" baseline="0" dirty="0"/>
              <a:t> a diákokat, hogy legyenek kreatívak és élvezzék a szituációs feladatot.  Pl. viselkedjenek úgy mint egy síró kisbaba vagy éppen egy csörgő telefon. </a:t>
            </a:r>
            <a:endParaRPr lang="hu-HU" dirty="0"/>
          </a:p>
          <a:p>
            <a:endParaRPr lang="en-GB" dirty="0"/>
          </a:p>
          <a:p>
            <a:r>
              <a:rPr lang="hu-HU" dirty="0"/>
              <a:t>Kérjük meg a feladatban  nem résztvevő diákokat, hogy jegyezzék</a:t>
            </a:r>
            <a:r>
              <a:rPr lang="hu-HU" baseline="0" dirty="0"/>
              <a:t> fel, hogy milyen élelmiszerbiztonsági hibákat követ el a „szakács” a főzés során.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42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3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hu-HU" dirty="0"/>
              <a:t>Tegye fel a dián található kérdéseket az osztálynak.</a:t>
            </a:r>
            <a:r>
              <a:rPr lang="hu-HU" baseline="0" dirty="0"/>
              <a:t> Kattintásra megjelenik a választ tartalmazó szövegdoboz. </a:t>
            </a:r>
          </a:p>
          <a:p>
            <a:pPr>
              <a:buFont typeface="Arial" panose="020B0604020202020204" pitchFamily="34" charset="0"/>
              <a:buNone/>
            </a:pPr>
            <a:endParaRPr lang="hu-HU" baseline="0" dirty="0"/>
          </a:p>
          <a:p>
            <a:pPr>
              <a:buFont typeface="Arial" panose="020B0604020202020204" pitchFamily="34" charset="0"/>
              <a:buNone/>
            </a:pPr>
            <a:r>
              <a:rPr lang="hu-HU" baseline="0" dirty="0"/>
              <a:t>További kérdések: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Előfordult már hogy megbetegedtetek</a:t>
            </a:r>
            <a:r>
              <a:rPr lang="hu-HU" baseline="0" dirty="0"/>
              <a:t> valamilyen élelmiszertől?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hu-HU" dirty="0"/>
              <a:t> Kiderült,</a:t>
            </a:r>
            <a:r>
              <a:rPr lang="hu-HU" baseline="0" dirty="0"/>
              <a:t> hogy mi okozta a megbetegedést?</a:t>
            </a: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dirty="0"/>
              <a:t>Egy</a:t>
            </a:r>
            <a:r>
              <a:rPr lang="hu-HU" sz="1600" baseline="0" dirty="0"/>
              <a:t> bizonyos étteremben elfogyasztott étel?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dirty="0"/>
              <a:t>Otthon fogyasztott étel?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dirty="0"/>
              <a:t>Egy bizonyos élelmiszer, például</a:t>
            </a:r>
            <a:r>
              <a:rPr lang="hu-HU" sz="1600" baseline="0" dirty="0"/>
              <a:t> csirke?</a:t>
            </a: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</a:t>
            </a:r>
            <a:r>
              <a:rPr lang="hu-HU" dirty="0"/>
              <a:t>Milyen következményekkel</a:t>
            </a:r>
            <a:r>
              <a:rPr lang="hu-HU" baseline="0" dirty="0"/>
              <a:t> járt a megbetegedés?</a:t>
            </a: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dirty="0"/>
              <a:t>Hiányoztál az iskolából?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dirty="0"/>
              <a:t>Kórházba kerültél?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dirty="0"/>
              <a:t>Gyógyszert</a:t>
            </a:r>
            <a:r>
              <a:rPr lang="hu-HU" sz="1600" baseline="0" dirty="0"/>
              <a:t> kellett szedned?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baseline="0" dirty="0"/>
              <a:t>Többé nem kívánod az adott ételt?</a:t>
            </a:r>
            <a:endParaRPr lang="en-GB" sz="1600" dirty="0"/>
          </a:p>
          <a:p>
            <a:pPr lvl="2">
              <a:buFont typeface="Wingdings" panose="05000000000000000000" pitchFamily="2" charset="2"/>
              <a:buNone/>
            </a:pPr>
            <a:endParaRPr lang="en-GB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hu-HU" sz="1600" dirty="0"/>
              <a:t>Kiket érintenek leginkább az élelmiszer-eredetű</a:t>
            </a:r>
            <a:r>
              <a:rPr lang="hu-HU" sz="1600" baseline="0" dirty="0"/>
              <a:t> megbetegedések?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hu-HU" sz="1600" baseline="0" dirty="0"/>
              <a:t>Terhes nők, kisgyermekek, idősek és a legyengült immunrendszerrel rendelkezők (pl. krónikus betegségben szenvedők) számára a legveszélyesebbek az élelmiszer-eredetű megbetegedések. </a:t>
            </a:r>
            <a:endParaRPr lang="hu-HU" sz="1600" dirty="0"/>
          </a:p>
          <a:p>
            <a:pPr lvl="0">
              <a:buFont typeface="Wingdings" panose="05000000000000000000" pitchFamily="2" charset="2"/>
              <a:buNone/>
            </a:pPr>
            <a:endParaRPr lang="en-GB" sz="1600" dirty="0"/>
          </a:p>
          <a:p>
            <a:pPr lvl="2">
              <a:buFont typeface="Wingdings" panose="05000000000000000000" pitchFamily="2" charset="2"/>
              <a:buChar char="Ø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82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hu-HU" dirty="0"/>
              <a:t>Tegye fel a dián található kérdéseket az osztálynak.</a:t>
            </a:r>
            <a:r>
              <a:rPr lang="hu-HU" baseline="0" dirty="0"/>
              <a:t> Kattintásra megjelenik a választ tartalmazó szövegdoboz. </a:t>
            </a:r>
          </a:p>
          <a:p>
            <a:pPr>
              <a:buFont typeface="Arial" panose="020B0604020202020204" pitchFamily="34" charset="0"/>
              <a:buNone/>
            </a:pPr>
            <a:endParaRPr lang="hu-HU" baseline="0" dirty="0"/>
          </a:p>
          <a:p>
            <a:pPr>
              <a:buFont typeface="Arial" panose="020B0604020202020204" pitchFamily="34" charset="0"/>
              <a:buNone/>
            </a:pPr>
            <a:r>
              <a:rPr lang="hu-HU" baseline="0" dirty="0"/>
              <a:t>További kérdések: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Előfordult már hogy megbetegedtetek</a:t>
            </a:r>
            <a:r>
              <a:rPr lang="hu-HU" baseline="0" dirty="0"/>
              <a:t> valamilyen élelmiszertől?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hu-HU" dirty="0"/>
              <a:t> Kiderült,</a:t>
            </a:r>
            <a:r>
              <a:rPr lang="hu-HU" baseline="0" dirty="0"/>
              <a:t> hogy mi okozta a megbetegedést?</a:t>
            </a: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dirty="0"/>
              <a:t>Egy</a:t>
            </a:r>
            <a:r>
              <a:rPr lang="hu-HU" sz="1600" baseline="0" dirty="0"/>
              <a:t> bizonyos étteremben elfogyasztott étel?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dirty="0"/>
              <a:t>Otthon fogyasztott étel?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dirty="0"/>
              <a:t>Egy bizonyos élelmiszer, például</a:t>
            </a:r>
            <a:r>
              <a:rPr lang="hu-HU" sz="1600" baseline="0" dirty="0"/>
              <a:t> csirke?</a:t>
            </a: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</a:t>
            </a:r>
            <a:r>
              <a:rPr lang="hu-HU" dirty="0"/>
              <a:t>Milyen következményekkel</a:t>
            </a:r>
            <a:r>
              <a:rPr lang="hu-HU" baseline="0" dirty="0"/>
              <a:t> járt a megbetegedés?</a:t>
            </a: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dirty="0"/>
              <a:t>Hiányoztál az iskolából?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dirty="0"/>
              <a:t>Kórházba kerültél?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dirty="0"/>
              <a:t>Gyógyszert</a:t>
            </a:r>
            <a:r>
              <a:rPr lang="hu-HU" sz="1600" baseline="0" dirty="0"/>
              <a:t> kellett szedned?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1600" baseline="0" dirty="0"/>
              <a:t>Többé nem kívánod az adott ételt?</a:t>
            </a:r>
            <a:endParaRPr lang="en-GB" sz="1600" dirty="0"/>
          </a:p>
          <a:p>
            <a:pPr lvl="2">
              <a:buFont typeface="Wingdings" panose="05000000000000000000" pitchFamily="2" charset="2"/>
              <a:buNone/>
            </a:pPr>
            <a:endParaRPr lang="en-GB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hu-HU" sz="1600" dirty="0"/>
              <a:t>Kiket érintenek leginkább az élelmiszer-eredetű</a:t>
            </a:r>
            <a:r>
              <a:rPr lang="hu-HU" sz="1600" baseline="0" dirty="0"/>
              <a:t> megbetegedések?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hu-HU" sz="1600" baseline="0" dirty="0"/>
              <a:t>Terhes nők, kisgyermekek, idősek és a legyengült immunrendszerrel rendelkezők (pl. krónikus betegségben szenvedők) számára a legveszélyesebbek az élelmiszer-eredetű megbetegedések. </a:t>
            </a:r>
            <a:endParaRPr lang="hu-HU" sz="1600" dirty="0"/>
          </a:p>
          <a:p>
            <a:pPr lvl="0">
              <a:buFont typeface="Wingdings" panose="05000000000000000000" pitchFamily="2" charset="2"/>
              <a:buNone/>
            </a:pPr>
            <a:endParaRPr lang="en-GB" sz="1600" dirty="0"/>
          </a:p>
          <a:p>
            <a:pPr lvl="2">
              <a:buFont typeface="Wingdings" panose="05000000000000000000" pitchFamily="2" charset="2"/>
              <a:buChar char="Ø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hlinkClick r:id="rId3"/>
              </a:rPr>
              <a:t>A tanóra</a:t>
            </a:r>
            <a:r>
              <a:rPr lang="hu-HU" baseline="0" dirty="0">
                <a:hlinkClick r:id="rId3"/>
              </a:rPr>
              <a:t> előtt minden esetben ellenőrizze, hogy a beágyazott videó megfelelően működik-e. A videó online is elérhető az alábbi linken:</a:t>
            </a:r>
          </a:p>
          <a:p>
            <a:endParaRPr lang="en-GB" dirty="0">
              <a:hlinkClick r:id="rId3"/>
            </a:endParaRPr>
          </a:p>
          <a:p>
            <a:r>
              <a:rPr lang="hu-HU" dirty="0"/>
              <a:t>YOUTUBE LINK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2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9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diákoknak szóló feladatlap lépésekre osztja a</a:t>
            </a:r>
            <a:r>
              <a:rPr lang="hu-HU" baseline="0" dirty="0"/>
              <a:t> bevásárlás, az előkészítés és az ételkészítés folyamatát. Kérjük meg a diákokat, hogy minden lépéshez jegyezzék fel a felmerülő élelmiszerbiztonsági kockázatokat és azok megoldásait. </a:t>
            </a:r>
            <a:endParaRPr lang="hu-HU" dirty="0"/>
          </a:p>
          <a:p>
            <a:endParaRPr lang="en-GB" dirty="0"/>
          </a:p>
          <a:p>
            <a:r>
              <a:rPr lang="hu-HU" dirty="0"/>
              <a:t>Kérjük meg a diákokat, hogy írjanak 4 olyan élelmiszerbiztonsági kockázatot, amelyek felmerülhetnek</a:t>
            </a:r>
            <a:r>
              <a:rPr lang="hu-HU" baseline="0" dirty="0"/>
              <a:t> a tervezés és a bevásárlás során. </a:t>
            </a:r>
          </a:p>
          <a:p>
            <a:endParaRPr lang="en-GB" dirty="0"/>
          </a:p>
          <a:p>
            <a:r>
              <a:rPr lang="hu-HU" dirty="0"/>
              <a:t>A dián található kérdések segítenek a diákoknak az </a:t>
            </a:r>
            <a:r>
              <a:rPr lang="hu-HU" dirty="0" err="1"/>
              <a:t>ötletelésben</a:t>
            </a:r>
            <a:r>
              <a:rPr lang="hu-HU" dirty="0"/>
              <a:t>. Pl. az élelmiszer</a:t>
            </a:r>
            <a:r>
              <a:rPr lang="hu-HU" baseline="0" dirty="0"/>
              <a:t> szennyeződhet a bevásárlókocsiban</a:t>
            </a:r>
            <a:endParaRPr lang="en-GB" dirty="0"/>
          </a:p>
          <a:p>
            <a:endParaRPr lang="en-GB" dirty="0"/>
          </a:p>
          <a:p>
            <a:r>
              <a:rPr lang="hu-HU" dirty="0"/>
              <a:t>Kérjük meg a diákok,</a:t>
            </a:r>
            <a:r>
              <a:rPr lang="hu-HU" baseline="0" dirty="0"/>
              <a:t> hogy sorolják fel a felismert kockázatok.</a:t>
            </a:r>
          </a:p>
          <a:p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gyümölcs-és zöldségfélék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felületén káros mikrobák lehetnek, amelyek a talajból kerülnek rájuk.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nyers húsból kifolyó húslé beszennyezheti a bevásárlókocsiban található többi élelmiszert.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a bevásárlás során nem ellenőrizzük a gyorsan romló termékek fogyaszthatósági idejét, akkor megtörténhet, hogy túl közeli lejáratú élelmiszert vásárolunk, amit nem tudunk a megjelölt dátumig elfogyasztani. Az élelmiszerben ezután elszaporodhatnak a káros mikrobák.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0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dián található tanácsok betartásával elkerülhetőek az előbb említett élelmiszerbiztonsági kockázatok. </a:t>
            </a:r>
            <a:endParaRPr lang="en-GB" dirty="0"/>
          </a:p>
          <a:p>
            <a:r>
              <a:rPr lang="hu-HU" dirty="0"/>
              <a:t>Kérjük meg</a:t>
            </a:r>
            <a:r>
              <a:rPr lang="hu-HU" baseline="0" dirty="0"/>
              <a:t> a diákokat, hogy írjanak a feladatlapra olyan ötleteket, amelyekkel csökkenthetők az előzőekben felsorolt kockázatok.  Kérjük meg a diákokat, hogy sorolják fel az ötleteiket. </a:t>
            </a:r>
            <a:endParaRPr lang="en-GB" dirty="0"/>
          </a:p>
          <a:p>
            <a:r>
              <a:rPr lang="hu-HU" dirty="0"/>
              <a:t>Jelen diát az</a:t>
            </a:r>
            <a:r>
              <a:rPr lang="hu-HU" baseline="0" dirty="0"/>
              <a:t> </a:t>
            </a:r>
            <a:r>
              <a:rPr lang="hu-HU" baseline="0" dirty="0" err="1"/>
              <a:t>ötletelés</a:t>
            </a:r>
            <a:r>
              <a:rPr lang="hu-HU" baseline="0" dirty="0"/>
              <a:t> előtt vagy után is megmutathatja a diákoknak. </a:t>
            </a:r>
          </a:p>
          <a:p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zöldség- és gyümölcsféléket alaposan mossuk meg felhasználás előtt, így eltávolíthatjuk a felületükről a földet, sarat, amely káros mikrobákat tartalmazhat.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keresztszennyeződés elkerülése érdekében a kockázatos élelmiszereket helyezzük a bevásárlókocsi/kosár külön részébe. A zöldség és húsféléket egymástól elkülönítve helyezzük a bevásárlókocsiba/kosárba.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Figyeljünk az időzítésre! – a hűtést igénylő élelmiszereket a vásárlás végén tegyük a kosárba, hogy minél rövidebbre csökkentsük a hűtőszekrényen kívül töltött időt.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Tervezzük meg a heti menüt! – ezzel elkerülhetjük, hogy olyan közeli lejáratú terméket vásároljuk, amit nem fogunk tudni felhasználni, így megelőzhetjük az élelmiszerpazarlást is.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6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Kérjük meg a diákokat, hogy írjanak 4 olyan élelmiszerbiztonsági kockázatot, amelyek előfordulhatnak</a:t>
            </a:r>
            <a:r>
              <a:rPr lang="hu-HU" baseline="0" dirty="0"/>
              <a:t> a csomagolás és a hazaszállítás során. </a:t>
            </a:r>
          </a:p>
          <a:p>
            <a:r>
              <a:rPr lang="hu-HU" dirty="0"/>
              <a:t>A dián található kérdések segítenek a diákoknak az </a:t>
            </a:r>
            <a:r>
              <a:rPr lang="hu-HU" dirty="0" err="1"/>
              <a:t>ötletelésben</a:t>
            </a:r>
            <a:r>
              <a:rPr lang="hu-HU" dirty="0"/>
              <a:t>. Pl. mennyi</a:t>
            </a:r>
            <a:r>
              <a:rPr lang="hu-HU" baseline="0" dirty="0"/>
              <a:t> időt vesz igénybe az élelmiszerek hazaszállítása?</a:t>
            </a:r>
          </a:p>
          <a:p>
            <a:r>
              <a:rPr lang="hu-HU" dirty="0"/>
              <a:t>Kérjük meg a diákok,</a:t>
            </a:r>
            <a:r>
              <a:rPr lang="hu-HU" baseline="0" dirty="0"/>
              <a:t> hogy sorolják fel a felismert kockázatok.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nyers húsfélék és más élelmiszerek, például zöldségek között a bevásárlószatyorban is történhet keresztszennyeződés – lehet a táskában bármi, ami kiszúrhatja a csomagolást?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élelmiszerek sok időt tölthetnek hűtés nélkül a hazaszállítás során, különösen, ha bevásárlás után nem közvetlenül haza indulsz.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hűtött élelmiszerek könnyen felmelegedhetnek a szállítás során, különösen egy meleg nyári napon. Bizonyos mikrobák nagyon gyorsan szaporodnak például a meleg kocsiban. Minél több ideig hagyjuk az élelmiszert a meleg autóban, annál több mikroba szaporodik el benne.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E496-AE56-45CB-9038-CA91C8C6F10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40480"/>
            <a:ext cx="6858000" cy="132052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006F7B"/>
                </a:solidFill>
                <a:latin typeface="+mj-lt"/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GB" noProof="0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F261036-1180-46B5-9937-DF48F2C78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49" y="2380173"/>
            <a:ext cx="5954103" cy="1018152"/>
          </a:xfrm>
          <a:prstGeom prst="rect">
            <a:avLst/>
          </a:prstGeom>
        </p:spPr>
      </p:pic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C604D814-C73F-4A4F-B895-701E6E969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200F27C4-42EB-4439-83FA-4A04F074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92" y="5913406"/>
            <a:ext cx="612597" cy="548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CBF2D-8201-4F08-B361-D9E5E2F27C66}"/>
              </a:ext>
            </a:extLst>
          </p:cNvPr>
          <p:cNvSpPr txBox="1"/>
          <p:nvPr/>
        </p:nvSpPr>
        <p:spPr>
          <a:xfrm>
            <a:off x="6568481" y="5871234"/>
            <a:ext cx="1629561" cy="48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38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The project has received funding from the European Union's Horizon 2020 research and innovation programme under grant agreement No 727580</a:t>
            </a:r>
            <a:endParaRPr lang="en-GB" sz="63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2DE50C5-C406-4DD8-ADE9-F20C4BBAAB00}"/>
              </a:ext>
            </a:extLst>
          </p:cNvPr>
          <p:cNvSpPr/>
          <p:nvPr/>
        </p:nvSpPr>
        <p:spPr>
          <a:xfrm>
            <a:off x="1538088" y="1"/>
            <a:ext cx="7605905" cy="6857614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wrap="square" lIns="0" tIns="0" rIns="0" bIns="0" rtlCol="0"/>
          <a:lstStyle/>
          <a:p>
            <a:endParaRPr sz="993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EDAB39-CE98-498C-9FD0-4E02A9E25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55AB53F-5E7D-40E3-B9DD-CFD6BC7632E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6596" y="3244058"/>
            <a:ext cx="2235044" cy="3014072"/>
          </a:xfrm>
        </p:spPr>
        <p:txBody>
          <a:bodyPr lIns="0" tIns="14631" rIns="0" bIns="0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F559DF2D-F9BA-4C3E-922A-AF016376D3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2095" y="979313"/>
            <a:ext cx="2820518" cy="250769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CA3BA46E-57A8-4CFF-81A1-FBA79F2AC5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4604" y="3773237"/>
            <a:ext cx="2820518" cy="250769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11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2CA69999-5B5F-4DBF-82DE-6ECDC81C6E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EDAB39-CE98-498C-9FD0-4E02A9E25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2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2DE50C5-C406-4DD8-ADE9-F20C4BBAAB00}"/>
              </a:ext>
            </a:extLst>
          </p:cNvPr>
          <p:cNvSpPr/>
          <p:nvPr/>
        </p:nvSpPr>
        <p:spPr>
          <a:xfrm>
            <a:off x="1538088" y="1"/>
            <a:ext cx="7605905" cy="6857614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wrap="square" lIns="0" tIns="0" rIns="0" bIns="0" rtlCol="0"/>
          <a:lstStyle/>
          <a:p>
            <a:endParaRPr sz="993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EDAB39-CE98-498C-9FD0-4E02A9E25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10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26DC048-8AEC-4C14-A3D6-B121964CF5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9BA92-34AD-41AE-B783-279AFF24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71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EDAB39-CE98-498C-9FD0-4E02A9E25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71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71E-9E13-461D-A6B6-5453D911C8FE}" type="datetimeFigureOut">
              <a:rPr lang="en-GB" smtClean="0"/>
              <a:pPr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0421-06C8-42B9-B47D-5076638A1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54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71E-9E13-461D-A6B6-5453D911C8FE}" type="datetimeFigureOut">
              <a:rPr lang="en-GB" smtClean="0"/>
              <a:pPr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0421-06C8-42B9-B47D-5076638A1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9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566999B4-12BA-4E48-A07F-A1838CEF1F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Choose “Pictures” under the “Insert”-tab to insert photo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40479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C604D814-C73F-4A4F-B895-701E6E969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6734BF6-3B39-4568-B94F-D4A0B47D42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4949" y="2380173"/>
            <a:ext cx="5954103" cy="101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42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solidFill>
          <a:srgbClr val="8FB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525DB6D-F994-44D4-972B-277AF32FF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1F21D85-00A5-4E5F-997D-5FB9FAC76E6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6583" y="1971315"/>
            <a:ext cx="5479163" cy="853891"/>
          </a:xfrm>
        </p:spPr>
        <p:txBody>
          <a:bodyPr lIns="0" tIns="18481" rIns="0" bIns="0" anchor="b" anchorCtr="0"/>
          <a:lstStyle>
            <a:lvl1pPr marL="0" indent="0">
              <a:lnSpc>
                <a:spcPct val="100000"/>
              </a:lnSpc>
              <a:buNone/>
              <a:defRPr sz="4126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2C8F2A6C-D7AB-43F0-8FAB-2464204A61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582" y="3238443"/>
            <a:ext cx="5479163" cy="1065777"/>
          </a:xfrm>
          <a:prstGeom prst="rect">
            <a:avLst/>
          </a:prstGeom>
        </p:spPr>
        <p:txBody>
          <a:bodyPr lIns="0" tIns="13861" rIns="0" bIns="0"/>
          <a:lstStyle>
            <a:lvl1pPr marL="0" indent="0">
              <a:lnSpc>
                <a:spcPct val="122000"/>
              </a:lnSpc>
              <a:spcBef>
                <a:spcPts val="44"/>
              </a:spcBef>
              <a:buNone/>
              <a:defRPr sz="14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572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w/ Picture">
    <p:bg>
      <p:bgPr>
        <a:solidFill>
          <a:srgbClr val="8FB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ACC2FD2D-BEFE-4AAD-B649-147E0DAFEB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Choose “Pictures” under the “Insert”-tab to insert photo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525DB6D-F994-44D4-972B-277AF32FF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1F21D85-00A5-4E5F-997D-5FB9FAC76E6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6583" y="1971315"/>
            <a:ext cx="5479163" cy="853891"/>
          </a:xfrm>
        </p:spPr>
        <p:txBody>
          <a:bodyPr lIns="0" tIns="18481" rIns="0" bIns="0" anchor="b" anchorCtr="0"/>
          <a:lstStyle>
            <a:lvl1pPr marL="0" indent="0">
              <a:lnSpc>
                <a:spcPct val="100000"/>
              </a:lnSpc>
              <a:buNone/>
              <a:defRPr sz="4126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2C8F2A6C-D7AB-43F0-8FAB-2464204A61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582" y="3238443"/>
            <a:ext cx="5479163" cy="1065777"/>
          </a:xfrm>
          <a:prstGeom prst="rect">
            <a:avLst/>
          </a:prstGeom>
        </p:spPr>
        <p:txBody>
          <a:bodyPr lIns="0" tIns="13861" rIns="0" bIns="0"/>
          <a:lstStyle>
            <a:lvl1pPr marL="0" indent="0">
              <a:lnSpc>
                <a:spcPct val="122000"/>
              </a:lnSpc>
              <a:spcBef>
                <a:spcPts val="44"/>
              </a:spcBef>
              <a:buNone/>
              <a:defRPr sz="14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80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118" y="894705"/>
            <a:ext cx="4651501" cy="1325563"/>
          </a:xfrm>
        </p:spPr>
        <p:txBody>
          <a:bodyPr/>
          <a:lstStyle/>
          <a:p>
            <a:r>
              <a:rPr lang="nb-NO" dirty="0"/>
              <a:t>Klikk </a:t>
            </a:r>
            <a:r>
              <a:rPr lang="en-GB" noProof="0" dirty="0"/>
              <a:t>for</a:t>
            </a:r>
            <a:r>
              <a:rPr lang="nb-NO" dirty="0"/>
              <a:t> å redigere tittelstil</a:t>
            </a:r>
            <a:endParaRPr lang="en-US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96744056-BCD3-495D-99DD-367B917ACC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7E2897ED-6180-4B2F-99AC-DE2C9A9B0A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586" y="2599849"/>
            <a:ext cx="4652033" cy="237947"/>
          </a:xfrm>
          <a:prstGeom prst="rect">
            <a:avLst/>
          </a:prstGeom>
        </p:spPr>
        <p:txBody>
          <a:bodyPr lIns="0" tIns="18481" rIns="0" bIns="0"/>
          <a:lstStyle>
            <a:lvl1pPr marL="0" indent="0">
              <a:lnSpc>
                <a:spcPct val="100000"/>
              </a:lnSpc>
              <a:buNone/>
              <a:defRPr sz="1125">
                <a:solidFill>
                  <a:srgbClr val="00707C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95B2159F-E1C9-49A8-9988-4F59A67FA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17" y="3243977"/>
            <a:ext cx="2199437" cy="2719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/>
              <a:t>Rediger tekststiler i malen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F73B1872-6879-451A-87DB-BC024757E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7138" y="3243976"/>
            <a:ext cx="2199437" cy="2719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/>
              <a:t>Rediger tekststiler i malen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FAFF766C-6E59-47AB-8FA7-C0D2FD5826C1}"/>
              </a:ext>
            </a:extLst>
          </p:cNvPr>
          <p:cNvSpPr/>
          <p:nvPr/>
        </p:nvSpPr>
        <p:spPr>
          <a:xfrm>
            <a:off x="5963617" y="1"/>
            <a:ext cx="3180295" cy="6857614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wrap="square" lIns="0" tIns="0" rIns="0" bIns="0" rtlCol="0"/>
          <a:lstStyle/>
          <a:p>
            <a:endParaRPr sz="993" dirty="0"/>
          </a:p>
        </p:txBody>
      </p:sp>
    </p:spTree>
    <p:extLst>
      <p:ext uri="{BB962C8B-B14F-4D97-AF65-F5344CB8AC3E}">
        <p14:creationId xmlns:p14="http://schemas.microsoft.com/office/powerpoint/2010/main" val="3378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7CF98AB-FB2F-43F9-B4F4-6BBA394AD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4660" y="0"/>
            <a:ext cx="3179340" cy="685893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2876 w 10000"/>
              <a:gd name="connsiteY0" fmla="*/ 461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12 h 10000"/>
              <a:gd name="connsiteX1" fmla="*/ 492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40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876 w 10000"/>
              <a:gd name="connsiteY5" fmla="*/ 4640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7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89 h 10021"/>
              <a:gd name="connsiteX1" fmla="*/ 4595 w 10000"/>
              <a:gd name="connsiteY1" fmla="*/ 7 h 10021"/>
              <a:gd name="connsiteX2" fmla="*/ 10000 w 10000"/>
              <a:gd name="connsiteY2" fmla="*/ 0 h 10021"/>
              <a:gd name="connsiteX3" fmla="*/ 10000 w 10000"/>
              <a:gd name="connsiteY3" fmla="*/ 10021 h 10021"/>
              <a:gd name="connsiteX4" fmla="*/ 0 w 10000"/>
              <a:gd name="connsiteY4" fmla="*/ 10021 h 10021"/>
              <a:gd name="connsiteX5" fmla="*/ 2597 w 10000"/>
              <a:gd name="connsiteY5" fmla="*/ 4589 h 10021"/>
              <a:gd name="connsiteX0" fmla="*/ 2597 w 10003"/>
              <a:gd name="connsiteY0" fmla="*/ 4598 h 10030"/>
              <a:gd name="connsiteX1" fmla="*/ 4595 w 10003"/>
              <a:gd name="connsiteY1" fmla="*/ 16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3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0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6 h 10028"/>
              <a:gd name="connsiteX1" fmla="*/ 4600 w 10003"/>
              <a:gd name="connsiteY1" fmla="*/ 0 h 10028"/>
              <a:gd name="connsiteX2" fmla="*/ 10003 w 10003"/>
              <a:gd name="connsiteY2" fmla="*/ 55 h 10028"/>
              <a:gd name="connsiteX3" fmla="*/ 10000 w 10003"/>
              <a:gd name="connsiteY3" fmla="*/ 10028 h 10028"/>
              <a:gd name="connsiteX4" fmla="*/ 0 w 10003"/>
              <a:gd name="connsiteY4" fmla="*/ 10028 h 10028"/>
              <a:gd name="connsiteX5" fmla="*/ 2597 w 10003"/>
              <a:gd name="connsiteY5" fmla="*/ 4596 h 10028"/>
              <a:gd name="connsiteX0" fmla="*/ 2597 w 10000"/>
              <a:gd name="connsiteY0" fmla="*/ 4596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03 w 10000"/>
              <a:gd name="connsiteY0" fmla="*/ 4582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03 w 10000"/>
              <a:gd name="connsiteY5" fmla="*/ 4582 h 10028"/>
              <a:gd name="connsiteX0" fmla="*/ 2500 w 9997"/>
              <a:gd name="connsiteY0" fmla="*/ 4582 h 10028"/>
              <a:gd name="connsiteX1" fmla="*/ 4597 w 9997"/>
              <a:gd name="connsiteY1" fmla="*/ 0 h 10028"/>
              <a:gd name="connsiteX2" fmla="*/ 9997 w 9997"/>
              <a:gd name="connsiteY2" fmla="*/ 1 h 10028"/>
              <a:gd name="connsiteX3" fmla="*/ 9997 w 9997"/>
              <a:gd name="connsiteY3" fmla="*/ 10028 h 10028"/>
              <a:gd name="connsiteX4" fmla="*/ 0 w 9997"/>
              <a:gd name="connsiteY4" fmla="*/ 10002 h 10028"/>
              <a:gd name="connsiteX5" fmla="*/ 2500 w 9997"/>
              <a:gd name="connsiteY5" fmla="*/ 4582 h 10028"/>
              <a:gd name="connsiteX0" fmla="*/ 2501 w 10000"/>
              <a:gd name="connsiteY0" fmla="*/ 4569 h 9974"/>
              <a:gd name="connsiteX1" fmla="*/ 4598 w 10000"/>
              <a:gd name="connsiteY1" fmla="*/ 0 h 9974"/>
              <a:gd name="connsiteX2" fmla="*/ 10000 w 10000"/>
              <a:gd name="connsiteY2" fmla="*/ 1 h 9974"/>
              <a:gd name="connsiteX3" fmla="*/ 9958 w 10000"/>
              <a:gd name="connsiteY3" fmla="*/ 9917 h 9974"/>
              <a:gd name="connsiteX4" fmla="*/ 0 w 10000"/>
              <a:gd name="connsiteY4" fmla="*/ 9974 h 9974"/>
              <a:gd name="connsiteX5" fmla="*/ 2501 w 10000"/>
              <a:gd name="connsiteY5" fmla="*/ 4569 h 9974"/>
              <a:gd name="connsiteX0" fmla="*/ 2501 w 10000"/>
              <a:gd name="connsiteY0" fmla="*/ 4581 h 10000"/>
              <a:gd name="connsiteX1" fmla="*/ 4598 w 10000"/>
              <a:gd name="connsiteY1" fmla="*/ 0 h 10000"/>
              <a:gd name="connsiteX2" fmla="*/ 10000 w 10000"/>
              <a:gd name="connsiteY2" fmla="*/ 1 h 10000"/>
              <a:gd name="connsiteX3" fmla="*/ 10000 w 10000"/>
              <a:gd name="connsiteY3" fmla="*/ 9997 h 10000"/>
              <a:gd name="connsiteX4" fmla="*/ 0 w 10000"/>
              <a:gd name="connsiteY4" fmla="*/ 10000 h 10000"/>
              <a:gd name="connsiteX5" fmla="*/ 2501 w 10000"/>
              <a:gd name="connsiteY5" fmla="*/ 45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2501" y="4581"/>
                </a:moveTo>
                <a:lnTo>
                  <a:pt x="4598" y="0"/>
                </a:lnTo>
                <a:lnTo>
                  <a:pt x="10000" y="1"/>
                </a:lnTo>
                <a:cubicBezTo>
                  <a:pt x="9999" y="3344"/>
                  <a:pt x="10001" y="6654"/>
                  <a:pt x="10000" y="9997"/>
                </a:cubicBezTo>
                <a:lnTo>
                  <a:pt x="0" y="10000"/>
                </a:lnTo>
                <a:lnTo>
                  <a:pt x="2501" y="4581"/>
                </a:lnTo>
                <a:close/>
              </a:path>
            </a:pathLst>
          </a:custGeom>
          <a:solidFill>
            <a:srgbClr val="ECF7F3"/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118" y="894705"/>
            <a:ext cx="46515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96744056-BCD3-495D-99DD-367B917ACC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7E2897ED-6180-4B2F-99AC-DE2C9A9B0A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586" y="2599849"/>
            <a:ext cx="4652033" cy="237947"/>
          </a:xfrm>
          <a:prstGeom prst="rect">
            <a:avLst/>
          </a:prstGeom>
        </p:spPr>
        <p:txBody>
          <a:bodyPr lIns="0" tIns="18481" rIns="0" bIns="0"/>
          <a:lstStyle>
            <a:lvl1pPr marL="0" indent="0">
              <a:lnSpc>
                <a:spcPct val="100000"/>
              </a:lnSpc>
              <a:buNone/>
              <a:defRPr sz="1125">
                <a:solidFill>
                  <a:srgbClr val="00707C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95B2159F-E1C9-49A8-9988-4F59A67FA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17" y="3243977"/>
            <a:ext cx="2199437" cy="2719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/>
              <a:t>Rediger tekststiler i malen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F73B1872-6879-451A-87DB-BC024757E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7138" y="3243976"/>
            <a:ext cx="2199437" cy="2719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4650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118" y="894705"/>
            <a:ext cx="4651501" cy="1325563"/>
          </a:xfrm>
        </p:spPr>
        <p:txBody>
          <a:bodyPr/>
          <a:lstStyle/>
          <a:p>
            <a:r>
              <a:rPr lang="en-GB" noProof="0"/>
              <a:t>Klikk for å redigere tittelstil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96744056-BCD3-495D-99DD-367B917ACC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7E2897ED-6180-4B2F-99AC-DE2C9A9B0A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586" y="2599849"/>
            <a:ext cx="4652033" cy="237947"/>
          </a:xfrm>
          <a:prstGeom prst="rect">
            <a:avLst/>
          </a:prstGeom>
        </p:spPr>
        <p:txBody>
          <a:bodyPr lIns="0" tIns="18481" rIns="0" bIns="0"/>
          <a:lstStyle>
            <a:lvl1pPr marL="0" indent="0">
              <a:lnSpc>
                <a:spcPct val="100000"/>
              </a:lnSpc>
              <a:buNone/>
              <a:defRPr sz="1125">
                <a:solidFill>
                  <a:srgbClr val="00707C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95B2159F-E1C9-49A8-9988-4F59A67FA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17" y="3243977"/>
            <a:ext cx="2199437" cy="2719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/>
              <a:t>Rediger tekststiler i malen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F73B1872-6879-451A-87DB-BC024757E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7138" y="3243976"/>
            <a:ext cx="2199437" cy="2719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/>
              <a:t>Rediger tekststiler i malen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FAFF766C-6E59-47AB-8FA7-C0D2FD5826C1}"/>
              </a:ext>
            </a:extLst>
          </p:cNvPr>
          <p:cNvSpPr/>
          <p:nvPr/>
        </p:nvSpPr>
        <p:spPr>
          <a:xfrm>
            <a:off x="5963617" y="1"/>
            <a:ext cx="3180295" cy="6857614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wrap="square" lIns="0" tIns="0" rIns="0" bIns="0" rtlCol="0"/>
          <a:lstStyle/>
          <a:p>
            <a:endParaRPr sz="993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93A5E07-1DF3-4FB2-9EBE-9F7B53785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8545" y="2469155"/>
            <a:ext cx="2378578" cy="2084479"/>
          </a:xfrm>
          <a:prstGeom prst="rect">
            <a:avLst/>
          </a:prstGeom>
        </p:spPr>
        <p:txBody>
          <a:bodyPr lIns="0" tIns="14631" rIns="0" bIns="0" anchor="ctr" anchorCtr="0"/>
          <a:lstStyle>
            <a:lvl1pPr marL="0" indent="0" algn="l">
              <a:lnSpc>
                <a:spcPct val="106000"/>
              </a:lnSpc>
              <a:spcBef>
                <a:spcPts val="44"/>
              </a:spcBef>
              <a:buNone/>
              <a:defRPr sz="1913">
                <a:solidFill>
                  <a:srgbClr val="8FB6BC"/>
                </a:solidFill>
                <a:latin typeface="+mj-lt"/>
              </a:defRPr>
            </a:lvl1pPr>
          </a:lstStyle>
          <a:p>
            <a:pPr lvl="0"/>
            <a:r>
              <a:rPr lang="en-GB" sz="2026" spc="-2" noProof="0" dirty="0">
                <a:solidFill>
                  <a:srgbClr val="8DB7BC"/>
                </a:solidFill>
                <a:latin typeface="+mj-lt"/>
                <a:cs typeface="Georgia"/>
              </a:rPr>
              <a:t>“</a:t>
            </a:r>
            <a:r>
              <a:rPr lang="en-GB" noProof="0" dirty="0"/>
              <a:t>Quote</a:t>
            </a:r>
            <a:r>
              <a:rPr lang="nb-NO" sz="2026" dirty="0">
                <a:solidFill>
                  <a:srgbClr val="8DB7BC"/>
                </a:solidFill>
                <a:latin typeface="+mj-lt"/>
                <a:cs typeface="Georgia"/>
              </a:rPr>
              <a:t>”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76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green">
    <p:bg>
      <p:bgPr>
        <a:solidFill>
          <a:srgbClr val="007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EDAB39-CE98-498C-9FD0-4E02A9E25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BFB4B88-52D5-4DF7-830D-4D9BE3FB71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557" y="2411116"/>
            <a:ext cx="6504886" cy="1770267"/>
          </a:xfrm>
        </p:spPr>
        <p:txBody>
          <a:bodyPr anchor="ctr" anchorCtr="1"/>
          <a:lstStyle>
            <a:lvl1pPr marL="0" indent="0" algn="ctr">
              <a:lnSpc>
                <a:spcPts val="4763"/>
              </a:lnSpc>
              <a:buNone/>
              <a:defRPr sz="3863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074E645-C5C1-409A-AB87-3708DDFB5D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8454" y="4855773"/>
            <a:ext cx="2088510" cy="199846"/>
          </a:xfrm>
          <a:prstGeom prst="rect">
            <a:avLst/>
          </a:prstGeom>
        </p:spPr>
        <p:txBody>
          <a:bodyPr lIns="0" tIns="16941" rIns="0" bIns="0"/>
          <a:lstStyle>
            <a:lvl1pPr marL="0" indent="0">
              <a:buNone/>
              <a:defRPr sz="938">
                <a:solidFill>
                  <a:srgbClr val="EBF7F3"/>
                </a:solidFill>
              </a:defRPr>
            </a:lvl1pPr>
          </a:lstStyle>
          <a:p>
            <a:pPr lvl="0"/>
            <a:r>
              <a:rPr lang="en-GB" dirty="0"/>
              <a:t>- Name</a:t>
            </a:r>
          </a:p>
        </p:txBody>
      </p:sp>
    </p:spTree>
    <p:extLst>
      <p:ext uri="{BB962C8B-B14F-4D97-AF65-F5344CB8AC3E}">
        <p14:creationId xmlns:p14="http://schemas.microsoft.com/office/powerpoint/2010/main" val="237122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pink">
    <p:bg>
      <p:bgPr>
        <a:solidFill>
          <a:srgbClr val="E55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EDAB39-CE98-498C-9FD0-4E02A9E25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BFB4B88-52D5-4DF7-830D-4D9BE3FB71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557" y="2411116"/>
            <a:ext cx="6504886" cy="1770267"/>
          </a:xfrm>
        </p:spPr>
        <p:txBody>
          <a:bodyPr anchor="ctr" anchorCtr="1"/>
          <a:lstStyle>
            <a:lvl1pPr marL="0" indent="0" algn="ctr">
              <a:lnSpc>
                <a:spcPts val="4763"/>
              </a:lnSpc>
              <a:buNone/>
              <a:defRPr sz="3863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074E645-C5C1-409A-AB87-3708DDFB5D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8454" y="4855773"/>
            <a:ext cx="2088510" cy="199846"/>
          </a:xfrm>
          <a:prstGeom prst="rect">
            <a:avLst/>
          </a:prstGeom>
        </p:spPr>
        <p:txBody>
          <a:bodyPr lIns="0" tIns="16941" rIns="0" bIns="0"/>
          <a:lstStyle>
            <a:lvl1pPr marL="0" indent="0">
              <a:buNone/>
              <a:defRPr sz="938">
                <a:solidFill>
                  <a:srgbClr val="EBF7F3"/>
                </a:solidFill>
              </a:defRPr>
            </a:lvl1pPr>
          </a:lstStyle>
          <a:p>
            <a:pPr lvl="0"/>
            <a:r>
              <a:rPr lang="en-GB" dirty="0"/>
              <a:t>- Name</a:t>
            </a:r>
          </a:p>
        </p:txBody>
      </p:sp>
    </p:spTree>
    <p:extLst>
      <p:ext uri="{BB962C8B-B14F-4D97-AF65-F5344CB8AC3E}">
        <p14:creationId xmlns:p14="http://schemas.microsoft.com/office/powerpoint/2010/main" val="206714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118" y="894705"/>
            <a:ext cx="7886700" cy="1325563"/>
          </a:xfrm>
          <a:prstGeom prst="rect">
            <a:avLst/>
          </a:prstGeom>
        </p:spPr>
        <p:txBody>
          <a:bodyPr vert="horz" lIns="0" tIns="100800" rIns="0" bIns="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18" y="3243976"/>
            <a:ext cx="7886700" cy="21382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Rediger tekststiler i malen</a:t>
            </a:r>
          </a:p>
          <a:p>
            <a:pPr lvl="1"/>
            <a:r>
              <a:rPr lang="en-GB" noProof="0"/>
              <a:t>Andre nivå</a:t>
            </a:r>
          </a:p>
          <a:p>
            <a:pPr lvl="2"/>
            <a:r>
              <a:rPr lang="en-GB" noProof="0"/>
              <a:t>Tredje nivå</a:t>
            </a:r>
          </a:p>
          <a:p>
            <a:pPr lvl="3"/>
            <a:r>
              <a:rPr lang="en-GB" noProof="0"/>
              <a:t>Fjerde nivå</a:t>
            </a:r>
          </a:p>
          <a:p>
            <a:pPr lvl="4"/>
            <a:r>
              <a:rPr lang="en-GB" noProof="0"/>
              <a:t>Femte nivå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3393" y="286234"/>
            <a:ext cx="4337215" cy="116344"/>
          </a:xfrm>
          <a:prstGeom prst="rect">
            <a:avLst/>
          </a:prstGeom>
        </p:spPr>
        <p:txBody>
          <a:bodyPr vert="horz" wrap="square" lIns="0" tIns="18000" rIns="0" bIns="0" rtlCol="0" anchor="t" anchorCtr="0">
            <a:spAutoFit/>
          </a:bodyPr>
          <a:lstStyle>
            <a:lvl1pPr algn="ctr">
              <a:defRPr sz="638" spc="4" baseline="0">
                <a:solidFill>
                  <a:srgbClr val="9B9B9B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685835" rtl="0" eaLnBrk="1" latinLnBrk="0" hangingPunct="1">
        <a:lnSpc>
          <a:spcPts val="3938"/>
        </a:lnSpc>
        <a:spcBef>
          <a:spcPct val="0"/>
        </a:spcBef>
        <a:buNone/>
        <a:defRPr sz="3376" b="1" kern="1200">
          <a:solidFill>
            <a:srgbClr val="00707C"/>
          </a:solidFill>
          <a:latin typeface="+mj-lt"/>
          <a:ea typeface="+mj-ea"/>
          <a:cs typeface="+mj-cs"/>
        </a:defRPr>
      </a:lvl1pPr>
    </p:titleStyle>
    <p:bodyStyle>
      <a:lvl1pPr marL="81017" indent="-81017" algn="l" defTabSz="685835" rtl="0" eaLnBrk="1" latinLnBrk="0" hangingPunct="1">
        <a:lnSpc>
          <a:spcPct val="118000"/>
        </a:lnSpc>
        <a:spcBef>
          <a:spcPts val="22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94519" algn="l" defTabSz="685835" rtl="0" eaLnBrk="1" latinLnBrk="0" hangingPunct="1">
        <a:lnSpc>
          <a:spcPct val="118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3" indent="-94519" algn="l" defTabSz="685835" rtl="0" eaLnBrk="1" latinLnBrk="0" hangingPunct="1">
        <a:lnSpc>
          <a:spcPct val="118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94519" algn="l" defTabSz="685835" rtl="0" eaLnBrk="1" latinLnBrk="0" hangingPunct="1">
        <a:lnSpc>
          <a:spcPct val="118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7" indent="-94519" algn="l" defTabSz="685835" rtl="0" eaLnBrk="1" latinLnBrk="0" hangingPunct="1">
        <a:lnSpc>
          <a:spcPct val="118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1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4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F641B9-2FE3-4A75-AA7B-82368FC07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934" y="47260"/>
            <a:ext cx="7772400" cy="2387600"/>
          </a:xfrm>
        </p:spPr>
        <p:txBody>
          <a:bodyPr/>
          <a:lstStyle/>
          <a:p>
            <a:pPr rtl="0" eaLnBrk="0" fontAlgn="base" latinLnBrk="0" hangingPunct="0"/>
            <a:r>
              <a:rPr lang="hu-HU" sz="4800" b="1" i="0" kern="1200" baseline="0" dirty="0">
                <a:ln>
                  <a:noFill/>
                </a:ln>
                <a:solidFill>
                  <a:srgbClr val="DD47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Élelmiszerbiztonság és</a:t>
            </a:r>
            <a:r>
              <a:rPr lang="hu-HU" sz="4800" b="1" i="0" kern="1200" dirty="0">
                <a:ln>
                  <a:noFill/>
                </a:ln>
                <a:solidFill>
                  <a:srgbClr val="DD47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–higiénia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3E39A-70C0-4533-A5E1-98A9D82C3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955" y="426843"/>
            <a:ext cx="52593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800" b="1" i="0" u="none" strike="noStrike" cap="none" normalizeH="0" baseline="0" dirty="0">
              <a:ln>
                <a:noFill/>
              </a:ln>
              <a:solidFill>
                <a:srgbClr val="00707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4800" b="1" dirty="0">
              <a:solidFill>
                <a:srgbClr val="00707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800" b="1" i="0" u="none" strike="noStrike" cap="none" normalizeH="0" baseline="0" dirty="0">
              <a:ln>
                <a:noFill/>
              </a:ln>
              <a:solidFill>
                <a:srgbClr val="00707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800" b="1" i="0" u="none" strike="noStrike" cap="none" normalizeH="0" baseline="0" dirty="0">
              <a:ln>
                <a:noFill/>
              </a:ln>
              <a:solidFill>
                <a:srgbClr val="00707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sz="4800" b="1" i="0" u="none" strike="noStrike" cap="none" normalizeH="0" baseline="0" dirty="0">
                <a:ln>
                  <a:noFill/>
                </a:ln>
                <a:solidFill>
                  <a:srgbClr val="00707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élelmiszerek útja</a:t>
            </a:r>
            <a:endParaRPr kumimoji="0" lang="en-GB" altLang="en-US" sz="4800" b="0" i="0" u="none" strike="noStrike" cap="none" normalizeH="0" baseline="0" dirty="0">
              <a:ln>
                <a:noFill/>
              </a:ln>
              <a:solidFill>
                <a:srgbClr val="00707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97F4E8-4C1D-4E57-A082-7140CC00A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19017" r="39414" b="64871"/>
          <a:stretch/>
        </p:blipFill>
        <p:spPr bwMode="auto">
          <a:xfrm>
            <a:off x="3522344" y="4174390"/>
            <a:ext cx="1642110" cy="1342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747966-3EDC-4A25-AC8D-E36558E5D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4"/>
          <a:stretch/>
        </p:blipFill>
        <p:spPr>
          <a:xfrm>
            <a:off x="6039139" y="4345552"/>
            <a:ext cx="1622425" cy="1076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FD6D14-305A-4F2F-BDF7-DEDACF06B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1" t="70401" r="5131" b="20480"/>
          <a:stretch/>
        </p:blipFill>
        <p:spPr bwMode="auto">
          <a:xfrm>
            <a:off x="3386566" y="2415927"/>
            <a:ext cx="2370868" cy="1134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4E361F-4B31-481E-A294-922CBA0E5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7" r="48390" b="87425"/>
          <a:stretch/>
        </p:blipFill>
        <p:spPr bwMode="auto">
          <a:xfrm>
            <a:off x="687305" y="4212495"/>
            <a:ext cx="1390650" cy="1266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11">
            <a:extLst>
              <a:ext uri="{FF2B5EF4-FFF2-40B4-BE49-F238E27FC236}">
                <a16:creationId xmlns:a16="http://schemas.microsoft.com/office/drawing/2014/main" id="{384758F2-4CD0-44EE-BE03-E76F9494C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1024" y="152773"/>
            <a:ext cx="1614003" cy="86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8BBD4-1502-4C87-B4CE-1C83D88CB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42" y="5679167"/>
            <a:ext cx="1529954" cy="1019969"/>
          </a:xfrm>
          <a:prstGeom prst="rect">
            <a:avLst/>
          </a:prstGeom>
        </p:spPr>
      </p:pic>
      <p:graphicFrame>
        <p:nvGraphicFramePr>
          <p:cNvPr id="2" name="Object 1" descr="SafeConsume logó">
            <a:extLst>
              <a:ext uri="{FF2B5EF4-FFF2-40B4-BE49-F238E27FC236}">
                <a16:creationId xmlns:a16="http://schemas.microsoft.com/office/drawing/2014/main" id="{144F3977-730F-4A39-A4F8-16D08DBD0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238728"/>
              </p:ext>
            </p:extLst>
          </p:nvPr>
        </p:nvGraphicFramePr>
        <p:xfrm>
          <a:off x="301543" y="228600"/>
          <a:ext cx="2162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r:id="rId10" imgW="4572000" imgH="914400" progId="">
                  <p:embed/>
                </p:oleObj>
              </mc:Choice>
              <mc:Fallback>
                <p:oleObj r:id="rId10" imgW="4572000" imgH="91440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543" y="228600"/>
                        <a:ext cx="21621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97FDB1-BAC3-4D02-B6F4-1C9CD93BB1CF}"/>
              </a:ext>
            </a:extLst>
          </p:cNvPr>
          <p:cNvSpPr/>
          <p:nvPr/>
        </p:nvSpPr>
        <p:spPr>
          <a:xfrm>
            <a:off x="5083979" y="5836857"/>
            <a:ext cx="2437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tananyag az Európai Unió Horizont 2020 kutatási és innovációs programjának támogatásával, a 727580. számú projekt  keretében készült. </a:t>
            </a:r>
          </a:p>
        </p:txBody>
      </p:sp>
    </p:spTree>
    <p:extLst>
      <p:ext uri="{BB962C8B-B14F-4D97-AF65-F5344CB8AC3E}">
        <p14:creationId xmlns:p14="http://schemas.microsoft.com/office/powerpoint/2010/main" val="17547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782EECF-621E-4A91-97C0-00AC400F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Csomagolás &amp; hazaszállítás - Tanácsok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612063" y="1251786"/>
            <a:ext cx="9709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u="sng" dirty="0"/>
              <a:t>Hogyan csökkenthetjük a felmerülő kockázatokat?</a:t>
            </a:r>
            <a:endParaRPr lang="en-GB" sz="2000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1655C4-6EC8-4922-A010-1B7250EE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1" t="298" r="6626" b="85001"/>
          <a:stretch/>
        </p:blipFill>
        <p:spPr bwMode="auto">
          <a:xfrm>
            <a:off x="38608" y="1911375"/>
            <a:ext cx="2550911" cy="2491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30D03-110D-4B68-88D2-73F060D7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4" t="25220" r="-43" b="62237"/>
          <a:stretch/>
        </p:blipFill>
        <p:spPr bwMode="auto">
          <a:xfrm>
            <a:off x="0" y="4552516"/>
            <a:ext cx="4218536" cy="2199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C68408-4448-4BC3-8C56-F099BE69BD57}"/>
              </a:ext>
            </a:extLst>
          </p:cNvPr>
          <p:cNvSpPr txBox="1">
            <a:spLocks/>
          </p:cNvSpPr>
          <p:nvPr/>
        </p:nvSpPr>
        <p:spPr>
          <a:xfrm>
            <a:off x="2430755" y="2037087"/>
            <a:ext cx="6647714" cy="4271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81017" indent="-81017" algn="l" defTabSz="685835" rtl="0" eaLnBrk="1" latinLnBrk="0" hangingPunct="1">
              <a:lnSpc>
                <a:spcPct val="118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76" indent="-94519" algn="l" defTabSz="685835" rtl="0" eaLnBrk="1" latinLnBrk="0" hangingPunct="1">
              <a:lnSpc>
                <a:spcPct val="118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93" indent="-94519" algn="l" defTabSz="685835" rtl="0" eaLnBrk="1" latinLnBrk="0" hangingPunct="1">
              <a:lnSpc>
                <a:spcPct val="118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10" indent="-94519" algn="l" defTabSz="685835" rtl="0" eaLnBrk="1" latinLnBrk="0" hangingPunct="1">
              <a:lnSpc>
                <a:spcPct val="118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27" indent="-94519" algn="l" defTabSz="685835" rtl="0" eaLnBrk="1" latinLnBrk="0" hangingPunct="1">
              <a:lnSpc>
                <a:spcPct val="118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45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61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78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96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A húsokat és a zöldségeket </a:t>
            </a:r>
            <a:r>
              <a:rPr lang="hu-HU" sz="2400" dirty="0">
                <a:solidFill>
                  <a:schemeClr val="accent1"/>
                </a:solidFill>
              </a:rPr>
              <a:t>külön bevásárlótáskába </a:t>
            </a:r>
            <a:r>
              <a:rPr lang="hu-HU" sz="2400" dirty="0"/>
              <a:t>helyezzétek</a:t>
            </a:r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/>
              <a:t> </a:t>
            </a:r>
            <a:r>
              <a:rPr lang="hu-HU" sz="2400" u="sng" dirty="0">
                <a:solidFill>
                  <a:schemeClr val="accent1"/>
                </a:solidFill>
              </a:rPr>
              <a:t>Használjatok</a:t>
            </a:r>
            <a:r>
              <a:rPr lang="en-GB" sz="2400" dirty="0"/>
              <a:t> </a:t>
            </a:r>
            <a:r>
              <a:rPr lang="hu-HU" sz="2400" dirty="0">
                <a:solidFill>
                  <a:schemeClr val="tx2"/>
                </a:solidFill>
              </a:rPr>
              <a:t>hűtőtáskát </a:t>
            </a:r>
            <a:r>
              <a:rPr lang="hu-HU" sz="2400" dirty="0"/>
              <a:t>a hűtött és fagyasztott élelmiszerek szállítására.</a:t>
            </a:r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/>
              <a:t> </a:t>
            </a:r>
            <a:r>
              <a:rPr lang="hu-HU" sz="2400" dirty="0"/>
              <a:t>Rendszeresen </a:t>
            </a:r>
            <a:r>
              <a:rPr lang="hu-HU" sz="2400" u="sng" dirty="0">
                <a:solidFill>
                  <a:schemeClr val="tx2"/>
                </a:solidFill>
              </a:rPr>
              <a:t>mosd ki</a:t>
            </a:r>
            <a:r>
              <a:rPr lang="hu-HU" sz="2400" dirty="0"/>
              <a:t> </a:t>
            </a:r>
            <a:r>
              <a:rPr lang="hu-HU" sz="2400" dirty="0">
                <a:solidFill>
                  <a:schemeClr val="tx2"/>
                </a:solidFill>
              </a:rPr>
              <a:t>a bevásárló táskákat</a:t>
            </a: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/>
              <a:t> </a:t>
            </a:r>
            <a:r>
              <a:rPr lang="hu-HU" sz="2400" dirty="0"/>
              <a:t>Vásárlás után </a:t>
            </a:r>
            <a:r>
              <a:rPr lang="hu-HU" sz="2400" dirty="0">
                <a:solidFill>
                  <a:schemeClr val="tx2"/>
                </a:solidFill>
              </a:rPr>
              <a:t>rögtön</a:t>
            </a:r>
            <a:r>
              <a:rPr lang="hu-HU" sz="2400" dirty="0"/>
              <a:t> </a:t>
            </a:r>
            <a:r>
              <a:rPr lang="hu-HU" sz="2400" u="sng" dirty="0">
                <a:solidFill>
                  <a:schemeClr val="tx2"/>
                </a:solidFill>
              </a:rPr>
              <a:t>indulj haza</a:t>
            </a:r>
            <a:endParaRPr lang="en-GB" sz="2400" u="sng" dirty="0">
              <a:solidFill>
                <a:schemeClr val="tx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1480" y="3977640"/>
            <a:ext cx="13868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Csomagolás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69720" y="6339840"/>
            <a:ext cx="128016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Hazaszállítás</a:t>
            </a:r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53016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A19FF88-697B-4ABF-B1C3-47EDCAEB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Tárolás - Kockázatok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632955" y="1123289"/>
            <a:ext cx="7952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u="sng" dirty="0"/>
              <a:t>Milyen </a:t>
            </a:r>
            <a:r>
              <a:rPr lang="hu-HU" sz="2400" b="1" u="sng" dirty="0"/>
              <a:t>élelmiszerbiztonsági kockázatok </a:t>
            </a:r>
            <a:r>
              <a:rPr lang="hu-HU" sz="2400" u="sng" dirty="0"/>
              <a:t>merülhetnek fel a tárolás során?</a:t>
            </a:r>
            <a:endParaRPr lang="en-GB" sz="2400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8D1D8E-19E1-4D4B-B670-04895A1B9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19017" r="39414" b="61967"/>
          <a:stretch/>
        </p:blipFill>
        <p:spPr bwMode="auto">
          <a:xfrm>
            <a:off x="94438" y="2478726"/>
            <a:ext cx="2264527" cy="2324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5B39-7972-4B03-80A3-5CD802F2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031" y="2320699"/>
            <a:ext cx="6640656" cy="33535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</a:t>
            </a:r>
            <a:r>
              <a:rPr lang="hu-HU" sz="2800" dirty="0"/>
              <a:t>Kellően hideg van az otthoni hűtőszekrényben?</a:t>
            </a: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</a:t>
            </a:r>
            <a:r>
              <a:rPr lang="hu-HU" sz="2800" dirty="0"/>
              <a:t>A hűtő melyik részében tároljuk az egyes élelmiszereket?</a:t>
            </a: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</a:t>
            </a:r>
            <a:r>
              <a:rPr lang="hu-HU" sz="2800" dirty="0"/>
              <a:t>A tojást hűtőben szoktátok tárolni?</a:t>
            </a:r>
            <a:endParaRPr lang="en-GB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</a:t>
            </a:r>
            <a:r>
              <a:rPr lang="hu-HU" sz="2800" dirty="0"/>
              <a:t>Milyen gyakran takarítjátok ki a hűtőt?</a:t>
            </a: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19CC67-A2D6-4A14-9DF0-F57583BB485C}"/>
              </a:ext>
            </a:extLst>
          </p:cNvPr>
          <p:cNvSpPr/>
          <p:nvPr/>
        </p:nvSpPr>
        <p:spPr>
          <a:xfrm>
            <a:off x="448510" y="6215729"/>
            <a:ext cx="830179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000" dirty="0"/>
              <a:t>A </a:t>
            </a:r>
            <a:r>
              <a:rPr lang="hu-HU" sz="2000" b="1" dirty="0"/>
              <a:t>feladatlapra</a:t>
            </a:r>
            <a:r>
              <a:rPr lang="hu-HU" sz="2000" dirty="0"/>
              <a:t> írd le a vonatkozó </a:t>
            </a:r>
            <a:r>
              <a:rPr lang="hu-HU" sz="2000" b="1" dirty="0"/>
              <a:t>élelmiszerbiztonsági kockázatokat</a:t>
            </a:r>
            <a:r>
              <a:rPr lang="hu-HU" sz="2000" dirty="0"/>
              <a:t>! </a:t>
            </a:r>
            <a:endParaRPr lang="en-GB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9600" y="4526280"/>
            <a:ext cx="1082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Tárolás</a:t>
            </a:r>
          </a:p>
        </p:txBody>
      </p:sp>
    </p:spTree>
    <p:extLst>
      <p:ext uri="{BB962C8B-B14F-4D97-AF65-F5344CB8AC3E}">
        <p14:creationId xmlns:p14="http://schemas.microsoft.com/office/powerpoint/2010/main" val="92019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B14A228-5033-4F0B-8C1B-DE20C43B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Tárolás - Tanácsok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413533" y="952053"/>
            <a:ext cx="7952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u="sng" dirty="0"/>
              <a:t>Hogyan csökkenthetjük a felmerülő kockázatokat?</a:t>
            </a:r>
            <a:endParaRPr lang="en-GB" sz="2000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8D1D8E-19E1-4D4B-B670-04895A1B9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19017" r="39414" b="61967"/>
          <a:stretch/>
        </p:blipFill>
        <p:spPr bwMode="auto">
          <a:xfrm>
            <a:off x="199623" y="1512145"/>
            <a:ext cx="2675863" cy="2754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5B39-7972-4B03-80A3-5CD802F2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145" y="1512144"/>
            <a:ext cx="6281029" cy="5169071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 </a:t>
            </a:r>
            <a:r>
              <a:rPr lang="hu-HU" sz="2400" dirty="0"/>
              <a:t>A hűtőszekrényt </a:t>
            </a:r>
            <a:r>
              <a:rPr lang="hu-HU" sz="2400" u="sng" dirty="0">
                <a:solidFill>
                  <a:schemeClr val="tx2"/>
                </a:solidFill>
              </a:rPr>
              <a:t>0-4°C </a:t>
            </a:r>
            <a:r>
              <a:rPr lang="hu-HU" sz="2400" dirty="0"/>
              <a:t>közötti </a:t>
            </a:r>
            <a:r>
              <a:rPr lang="hu-HU" sz="2400" dirty="0">
                <a:solidFill>
                  <a:schemeClr val="accent1"/>
                </a:solidFill>
              </a:rPr>
              <a:t>hőmérsékletre </a:t>
            </a:r>
            <a:r>
              <a:rPr lang="hu-HU" sz="2400" dirty="0"/>
              <a:t>állítsd, melyet időnként hőmérővel is ellenőrizz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hu-HU" sz="2400" dirty="0">
                <a:solidFill>
                  <a:schemeClr val="accent1"/>
                </a:solidFill>
              </a:rPr>
              <a:t>Lejárt élelmiszereket </a:t>
            </a:r>
            <a:r>
              <a:rPr lang="hu-HU" sz="2400" u="sng" dirty="0">
                <a:solidFill>
                  <a:schemeClr val="tx2"/>
                </a:solidFill>
              </a:rPr>
              <a:t>ne tárolj </a:t>
            </a:r>
            <a:r>
              <a:rPr lang="hu-HU" sz="2400" dirty="0"/>
              <a:t>a hűtőben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Felesleges dolgokat ne </a:t>
            </a:r>
            <a:r>
              <a:rPr lang="hu-HU" sz="2400" u="sng" dirty="0">
                <a:solidFill>
                  <a:schemeClr val="tx2"/>
                </a:solidFill>
              </a:rPr>
              <a:t>tárolj </a:t>
            </a:r>
            <a:r>
              <a:rPr lang="hu-HU" sz="2400" dirty="0"/>
              <a:t>a hűtőben (pl. nagy méretű ásványvizes üvegek). A </a:t>
            </a:r>
            <a:r>
              <a:rPr lang="hu-HU" sz="2400" dirty="0">
                <a:solidFill>
                  <a:schemeClr val="accent1"/>
                </a:solidFill>
              </a:rPr>
              <a:t>húsféléknek, tejtermékeknek</a:t>
            </a:r>
            <a:r>
              <a:rPr lang="hu-HU" sz="2400" dirty="0"/>
              <a:t> és bizonyos már </a:t>
            </a:r>
            <a:r>
              <a:rPr lang="hu-HU" sz="2400" dirty="0">
                <a:solidFill>
                  <a:schemeClr val="accent1"/>
                </a:solidFill>
              </a:rPr>
              <a:t>felbontott élelmiszereknek</a:t>
            </a:r>
            <a:r>
              <a:rPr lang="hu-HU" sz="2400" dirty="0"/>
              <a:t> (pl. lekvár, öntetek) azonban a hűtőben van a helye</a:t>
            </a:r>
            <a:endParaRPr lang="en-GB" sz="16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hu-HU" sz="2400" dirty="0"/>
              <a:t>Mindig </a:t>
            </a:r>
            <a:r>
              <a:rPr lang="hu-HU" sz="2400" u="sng" dirty="0">
                <a:solidFill>
                  <a:schemeClr val="tx2"/>
                </a:solidFill>
              </a:rPr>
              <a:t>tartsd be </a:t>
            </a:r>
            <a:r>
              <a:rPr lang="hu-HU" sz="2400" dirty="0"/>
              <a:t>a </a:t>
            </a:r>
            <a:r>
              <a:rPr lang="hu-HU" sz="2400" dirty="0">
                <a:solidFill>
                  <a:schemeClr val="tx2"/>
                </a:solidFill>
              </a:rPr>
              <a:t>fogyaszthatósági időket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/>
              <a:t> </a:t>
            </a:r>
            <a:r>
              <a:rPr lang="hu-HU" sz="2400" dirty="0"/>
              <a:t>A </a:t>
            </a:r>
            <a:r>
              <a:rPr lang="hu-HU" sz="2400" dirty="0">
                <a:solidFill>
                  <a:schemeClr val="tx2"/>
                </a:solidFill>
              </a:rPr>
              <a:t>tojásokat</a:t>
            </a:r>
            <a:r>
              <a:rPr lang="hu-HU" sz="2400" dirty="0"/>
              <a:t> </a:t>
            </a:r>
            <a:r>
              <a:rPr lang="hu-HU" sz="2400" u="sng" dirty="0">
                <a:solidFill>
                  <a:schemeClr val="tx2"/>
                </a:solidFill>
              </a:rPr>
              <a:t>tartsd </a:t>
            </a:r>
            <a:r>
              <a:rPr lang="hu-HU" sz="2400" dirty="0"/>
              <a:t>a hűtőszekrényben</a:t>
            </a:r>
            <a:endParaRPr lang="en-GB" sz="2400" dirty="0"/>
          </a:p>
          <a:p>
            <a:r>
              <a:rPr lang="en-GB" sz="2400" dirty="0"/>
              <a:t> </a:t>
            </a:r>
            <a:r>
              <a:rPr lang="hu-HU" sz="2400" dirty="0"/>
              <a:t>A </a:t>
            </a:r>
            <a:r>
              <a:rPr lang="hu-HU" sz="2400" dirty="0">
                <a:solidFill>
                  <a:schemeClr val="accent1"/>
                </a:solidFill>
              </a:rPr>
              <a:t>nyers húsokat </a:t>
            </a:r>
            <a:r>
              <a:rPr lang="hu-HU" sz="2400" dirty="0"/>
              <a:t>becsomagolva vagy lezárt edényben </a:t>
            </a:r>
            <a:r>
              <a:rPr lang="hu-HU" sz="2400" u="sng" dirty="0">
                <a:solidFill>
                  <a:schemeClr val="tx2"/>
                </a:solidFill>
              </a:rPr>
              <a:t>tároljuk a HŰTŐ ALJÁBAN</a:t>
            </a:r>
            <a:r>
              <a:rPr lang="hu-HU" sz="2400" dirty="0"/>
              <a:t>. Ezzel elkerülhetjük a nyers húslé kiömlését és a keresztszennyeződést.</a:t>
            </a:r>
            <a:endParaRPr lang="en-GB" sz="2400" dirty="0"/>
          </a:p>
          <a:p>
            <a:r>
              <a:rPr lang="en-GB" sz="2400" dirty="0"/>
              <a:t> </a:t>
            </a:r>
            <a:r>
              <a:rPr lang="hu-HU" sz="2400" dirty="0"/>
              <a:t>Az </a:t>
            </a:r>
            <a:r>
              <a:rPr lang="hu-HU" sz="2400" dirty="0">
                <a:solidFill>
                  <a:schemeClr val="tx2"/>
                </a:solidFill>
              </a:rPr>
              <a:t>ételmaradékokat</a:t>
            </a:r>
            <a:r>
              <a:rPr lang="hu-HU" sz="2400" dirty="0"/>
              <a:t> </a:t>
            </a:r>
            <a:r>
              <a:rPr lang="hu-HU" sz="2400" u="sng" dirty="0">
                <a:solidFill>
                  <a:schemeClr val="tx2"/>
                </a:solidFill>
              </a:rPr>
              <a:t>tedd a fagyasztóba, </a:t>
            </a:r>
            <a:r>
              <a:rPr lang="hu-HU" sz="2400" dirty="0"/>
              <a:t>ha nem tudod néhány napon belül elfogyasztani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9AE705-0F26-42AD-9725-83638A76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92" y="4463727"/>
            <a:ext cx="2522753" cy="200790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2920" y="3947160"/>
            <a:ext cx="1082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Tárolás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0C23D-D8EF-441A-9248-70D3AF80ABC7}"/>
              </a:ext>
            </a:extLst>
          </p:cNvPr>
          <p:cNvSpPr txBox="1"/>
          <p:nvPr/>
        </p:nvSpPr>
        <p:spPr>
          <a:xfrm>
            <a:off x="266313" y="5220836"/>
            <a:ext cx="22491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Tojás, gyümölcs, zöldség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F69C938-9B56-4F1F-92AD-EC45A8817380}"/>
              </a:ext>
            </a:extLst>
          </p:cNvPr>
          <p:cNvSpPr txBox="1"/>
          <p:nvPr/>
        </p:nvSpPr>
        <p:spPr>
          <a:xfrm>
            <a:off x="1351195" y="5752058"/>
            <a:ext cx="10510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Nyers hús</a:t>
            </a:r>
          </a:p>
        </p:txBody>
      </p:sp>
    </p:spTree>
    <p:extLst>
      <p:ext uri="{BB962C8B-B14F-4D97-AF65-F5344CB8AC3E}">
        <p14:creationId xmlns:p14="http://schemas.microsoft.com/office/powerpoint/2010/main" val="40771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EF3F7BC-3159-4B23-9CF6-2E8A207E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Előkészületek - Kockázatok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333272" y="987917"/>
            <a:ext cx="8681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u="sng" dirty="0"/>
              <a:t>Milyen </a:t>
            </a:r>
            <a:r>
              <a:rPr lang="hu-HU" sz="2400" b="1" u="sng" dirty="0"/>
              <a:t>élelmiszerbiztonsági kockázatok </a:t>
            </a:r>
            <a:r>
              <a:rPr lang="hu-HU" sz="2400" u="sng" dirty="0"/>
              <a:t>merülhetnek fel az ételkészítés során?</a:t>
            </a:r>
            <a:endParaRPr lang="en-GB" sz="2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5B39-7972-4B03-80A3-5CD802F2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287" y="1931192"/>
            <a:ext cx="6584289" cy="4321072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 </a:t>
            </a:r>
            <a:r>
              <a:rPr lang="hu-HU" sz="2400" dirty="0"/>
              <a:t>Szoktál betegen (náthásan, köhögve) főzni vagy sütni?</a:t>
            </a:r>
          </a:p>
          <a:p>
            <a:r>
              <a:rPr lang="hu-HU" sz="2400" dirty="0"/>
              <a:t>Milyen eszközöket használtok a nyers hús és nyers zöldségek előkészítéséhez?</a:t>
            </a:r>
          </a:p>
          <a:p>
            <a:r>
              <a:rPr lang="hu-HU" sz="2400" dirty="0"/>
              <a:t> Hogyan dolgoztok a nyers húsokkal?</a:t>
            </a:r>
          </a:p>
          <a:p>
            <a:r>
              <a:rPr lang="hu-HU" sz="2400" dirty="0"/>
              <a:t> Hány késetek, vágódeszkátok van otthon?</a:t>
            </a:r>
          </a:p>
          <a:p>
            <a:r>
              <a:rPr lang="hu-HU" sz="2400" dirty="0"/>
              <a:t> Milyen feladatok után szoktatok kezet mosni?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 Hogyan tisztítjátok a konyhai felületeket és eszközöket?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Meg szoktátok mosni a nyers gyümölcs- és zöldségféléket mielőtt elfogyasztjátok?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87BBA-54B9-454D-B20A-4B65B58B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8466"/>
            <a:ext cx="2236988" cy="23054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4B2F58-849A-4AC7-B5A7-C896E09524D6}"/>
              </a:ext>
            </a:extLst>
          </p:cNvPr>
          <p:cNvSpPr/>
          <p:nvPr/>
        </p:nvSpPr>
        <p:spPr>
          <a:xfrm>
            <a:off x="402790" y="6215729"/>
            <a:ext cx="830179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000" dirty="0"/>
              <a:t>A </a:t>
            </a:r>
            <a:r>
              <a:rPr lang="hu-HU" sz="2000" b="1" dirty="0"/>
              <a:t>feladatlapra</a:t>
            </a:r>
            <a:r>
              <a:rPr lang="hu-HU" sz="2000" dirty="0"/>
              <a:t> írd le a vonatkozó </a:t>
            </a:r>
            <a:r>
              <a:rPr lang="hu-HU" sz="2000" b="1" dirty="0"/>
              <a:t>élelmiszerbiztonsági kockázatokat</a:t>
            </a:r>
            <a:r>
              <a:rPr lang="hu-HU" sz="2000" dirty="0"/>
              <a:t>! </a:t>
            </a:r>
            <a:endParaRPr lang="en-GB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04800" y="4282440"/>
            <a:ext cx="14478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Előkészületek</a:t>
            </a:r>
          </a:p>
        </p:txBody>
      </p:sp>
    </p:spTree>
    <p:extLst>
      <p:ext uri="{BB962C8B-B14F-4D97-AF65-F5344CB8AC3E}">
        <p14:creationId xmlns:p14="http://schemas.microsoft.com/office/powerpoint/2010/main" val="247984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7F47B0-1C42-4A13-A65E-BC0CADC8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Előkészületek - Tanácsok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0A8B37-DC10-43EF-B88D-BA76BDAF0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" y="3078159"/>
            <a:ext cx="2158044" cy="20733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333272" y="987917"/>
            <a:ext cx="8681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u="sng" dirty="0"/>
              <a:t>Hogyan csökkenthetjük a felmerülő kockázatokat?</a:t>
            </a:r>
            <a:endParaRPr lang="en-GB" sz="2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5B39-7972-4B03-80A3-5CD802F2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456" y="1742877"/>
            <a:ext cx="6626789" cy="4890398"/>
          </a:xfrm>
        </p:spPr>
        <p:txBody>
          <a:bodyPr>
            <a:normAutofit fontScale="85000" lnSpcReduction="10000"/>
          </a:bodyPr>
          <a:lstStyle/>
          <a:p>
            <a:r>
              <a:rPr lang="en-GB" sz="2400" u="sng" dirty="0">
                <a:solidFill>
                  <a:schemeClr val="tx2"/>
                </a:solidFill>
              </a:rPr>
              <a:t> </a:t>
            </a:r>
            <a:r>
              <a:rPr lang="hu-HU" sz="2400" u="sng" dirty="0">
                <a:solidFill>
                  <a:schemeClr val="tx2"/>
                </a:solidFill>
              </a:rPr>
              <a:t>Ne készíts </a:t>
            </a:r>
            <a:r>
              <a:rPr lang="hu-HU" sz="2400" dirty="0">
                <a:solidFill>
                  <a:schemeClr val="tx2"/>
                </a:solidFill>
              </a:rPr>
              <a:t>ételt, </a:t>
            </a:r>
            <a:r>
              <a:rPr lang="hu-HU" sz="2400" dirty="0"/>
              <a:t>amikor beteg, köhögős, náthás vagy</a:t>
            </a:r>
          </a:p>
          <a:p>
            <a:r>
              <a:rPr lang="hu-HU" sz="2400" dirty="0"/>
              <a:t> </a:t>
            </a:r>
            <a:r>
              <a:rPr lang="hu-HU" sz="2400" u="sng" dirty="0">
                <a:solidFill>
                  <a:schemeClr val="tx2"/>
                </a:solidFill>
              </a:rPr>
              <a:t>Használj</a:t>
            </a:r>
            <a:r>
              <a:rPr lang="hu-HU" sz="2400" dirty="0"/>
              <a:t> </a:t>
            </a:r>
            <a:r>
              <a:rPr lang="hu-HU" sz="2400" dirty="0">
                <a:solidFill>
                  <a:schemeClr val="tx2"/>
                </a:solidFill>
              </a:rPr>
              <a:t>külön vágódeszkát és kést </a:t>
            </a:r>
            <a:r>
              <a:rPr lang="hu-HU" sz="2400" dirty="0"/>
              <a:t>a húsok és a zöldségek szeletelésekor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</a:t>
            </a:r>
            <a:r>
              <a:rPr lang="hu-HU" sz="2400" dirty="0">
                <a:solidFill>
                  <a:schemeClr val="tx2"/>
                </a:solidFill>
              </a:rPr>
              <a:t>Szappannal és meleg vízzel</a:t>
            </a:r>
            <a:r>
              <a:rPr lang="hu-HU" sz="2400" dirty="0"/>
              <a:t>, alaposan </a:t>
            </a:r>
            <a:r>
              <a:rPr lang="hu-HU" sz="2400" u="sng" dirty="0">
                <a:solidFill>
                  <a:schemeClr val="tx2"/>
                </a:solidFill>
              </a:rPr>
              <a:t>moss kezet</a:t>
            </a:r>
            <a:r>
              <a:rPr lang="hu-HU" sz="2400" dirty="0"/>
              <a:t>, illetve </a:t>
            </a:r>
            <a:r>
              <a:rPr lang="hu-HU" sz="2400" u="sng" dirty="0">
                <a:solidFill>
                  <a:schemeClr val="tx2"/>
                </a:solidFill>
              </a:rPr>
              <a:t>tartsd tisztán</a:t>
            </a:r>
            <a:r>
              <a:rPr lang="hu-HU" sz="2400" dirty="0"/>
              <a:t> a </a:t>
            </a:r>
            <a:r>
              <a:rPr lang="hu-HU" sz="2400" dirty="0">
                <a:solidFill>
                  <a:schemeClr val="tx2"/>
                </a:solidFill>
              </a:rPr>
              <a:t>konyhai felületeket </a:t>
            </a:r>
            <a:r>
              <a:rPr lang="hu-HU" sz="2400" dirty="0"/>
              <a:t>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</a:t>
            </a:r>
            <a:r>
              <a:rPr lang="hu-HU" sz="2400" u="sng" dirty="0">
                <a:solidFill>
                  <a:schemeClr val="tx2"/>
                </a:solidFill>
              </a:rPr>
              <a:t>Használj</a:t>
            </a:r>
            <a:r>
              <a:rPr lang="hu-HU" sz="2400" dirty="0"/>
              <a:t> </a:t>
            </a:r>
            <a:r>
              <a:rPr lang="hu-HU" sz="2400" dirty="0">
                <a:solidFill>
                  <a:schemeClr val="tx2"/>
                </a:solidFill>
              </a:rPr>
              <a:t>külön konyharuhát/szivacsot</a:t>
            </a:r>
            <a:r>
              <a:rPr lang="hu-HU" sz="2400" dirty="0"/>
              <a:t> a mosogatáshoz, a felületek letörléséhez és a kezeid megtörléséhez. Használat után helyezd őket száraz helyre és gyakran cseréld le őket!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</a:t>
            </a:r>
            <a:r>
              <a:rPr lang="hu-HU" sz="2400" b="1" u="sng" dirty="0">
                <a:solidFill>
                  <a:schemeClr val="tx2"/>
                </a:solidFill>
              </a:rPr>
              <a:t>Ne mosd </a:t>
            </a:r>
            <a:r>
              <a:rPr lang="hu-HU" sz="2400" dirty="0"/>
              <a:t>meg a </a:t>
            </a:r>
            <a:r>
              <a:rPr lang="hu-HU" sz="2400" dirty="0">
                <a:solidFill>
                  <a:schemeClr val="tx2"/>
                </a:solidFill>
              </a:rPr>
              <a:t>csirkehúst</a:t>
            </a:r>
            <a:r>
              <a:rPr lang="hu-HU" sz="2400" dirty="0"/>
              <a:t>, de mindenképpen </a:t>
            </a:r>
            <a:r>
              <a:rPr lang="hu-HU" sz="2400" u="sng" dirty="0">
                <a:solidFill>
                  <a:schemeClr val="tx2"/>
                </a:solidFill>
              </a:rPr>
              <a:t>mosd meg </a:t>
            </a:r>
            <a:r>
              <a:rPr lang="hu-HU" sz="2400" dirty="0"/>
              <a:t>a </a:t>
            </a:r>
            <a:r>
              <a:rPr lang="hu-HU" sz="2400" dirty="0">
                <a:solidFill>
                  <a:schemeClr val="tx2"/>
                </a:solidFill>
              </a:rPr>
              <a:t>nyers gyümölcs-és zöldségféléket</a:t>
            </a:r>
            <a:r>
              <a:rPr lang="hu-HU" sz="2400" dirty="0"/>
              <a:t>!</a:t>
            </a:r>
            <a:endParaRPr lang="en-GB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Ezek a tippek csökkentik a keresztszennyeződés kockázatát.</a:t>
            </a:r>
            <a:endParaRPr lang="en-GB" sz="2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9120" y="4785360"/>
            <a:ext cx="14478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Előkészületek</a:t>
            </a:r>
          </a:p>
        </p:txBody>
      </p:sp>
    </p:spTree>
    <p:extLst>
      <p:ext uri="{BB962C8B-B14F-4D97-AF65-F5344CB8AC3E}">
        <p14:creationId xmlns:p14="http://schemas.microsoft.com/office/powerpoint/2010/main" val="103030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ABE4CA-1AAB-4E84-931F-0EDA4C4C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Főzés - Kockázatok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559468" y="1295038"/>
            <a:ext cx="7952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u="sng" dirty="0"/>
              <a:t>Milyen </a:t>
            </a:r>
            <a:r>
              <a:rPr lang="hu-HU" sz="2400" b="1" u="sng" dirty="0"/>
              <a:t>élelmiszerbiztonsági kockázatok </a:t>
            </a:r>
            <a:r>
              <a:rPr lang="hu-HU" sz="2400" u="sng" dirty="0"/>
              <a:t>merülhetnek fel a főzés során?</a:t>
            </a:r>
            <a:endParaRPr lang="en-GB" sz="2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5B39-7972-4B03-80A3-5CD802F2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073" y="2532848"/>
            <a:ext cx="6510269" cy="2917399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hu-HU" sz="2800" dirty="0">
                <a:solidFill>
                  <a:schemeClr val="tx1"/>
                </a:solidFill>
              </a:rPr>
              <a:t>Hogyan készítitek el a húsféléket?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 Hogyan készítitek el a tojást?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 Hogyan ellenőrzitek, hogy a hús átsült-e?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Milyen zavaró tényező fordulhatnak elő a főzés során?</a:t>
            </a:r>
            <a:endParaRPr lang="en-GB" sz="2800" dirty="0"/>
          </a:p>
          <a:p>
            <a:pPr marL="0" indent="0">
              <a:buNone/>
            </a:pPr>
            <a:endParaRPr lang="en-GB" sz="1900" b="1" dirty="0"/>
          </a:p>
          <a:p>
            <a:pPr marL="0" indent="0">
              <a:buNone/>
            </a:pPr>
            <a:endParaRPr lang="en-GB" sz="1900" b="1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8A836-34FD-49CD-A07F-B0584778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6" r="75420" b="40659"/>
          <a:stretch/>
        </p:blipFill>
        <p:spPr bwMode="auto">
          <a:xfrm>
            <a:off x="281947" y="2214712"/>
            <a:ext cx="2119964" cy="2357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C2C0F4-32A1-403A-AF5E-7840329AF8AB}"/>
              </a:ext>
            </a:extLst>
          </p:cNvPr>
          <p:cNvSpPr/>
          <p:nvPr/>
        </p:nvSpPr>
        <p:spPr>
          <a:xfrm>
            <a:off x="448510" y="6215729"/>
            <a:ext cx="830179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000" dirty="0"/>
              <a:t>A </a:t>
            </a:r>
            <a:r>
              <a:rPr lang="hu-HU" sz="2000" b="1" dirty="0"/>
              <a:t>feladatlapra</a:t>
            </a:r>
            <a:r>
              <a:rPr lang="hu-HU" sz="2000" dirty="0"/>
              <a:t> írd le a vonatkozó </a:t>
            </a:r>
            <a:r>
              <a:rPr lang="hu-HU" sz="2000" b="1" dirty="0"/>
              <a:t>élelmiszerbiztonsági kockázatokat</a:t>
            </a:r>
            <a:r>
              <a:rPr lang="hu-HU" sz="2000" dirty="0"/>
              <a:t>! </a:t>
            </a:r>
            <a:endParaRPr lang="en-GB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8697" y="4323217"/>
            <a:ext cx="175456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        Főzés            </a:t>
            </a:r>
          </a:p>
        </p:txBody>
      </p:sp>
    </p:spTree>
    <p:extLst>
      <p:ext uri="{BB962C8B-B14F-4D97-AF65-F5344CB8AC3E}">
        <p14:creationId xmlns:p14="http://schemas.microsoft.com/office/powerpoint/2010/main" val="606287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8A3A0C-4CFB-41C7-8501-1D439EB9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Főzés - Tanácsok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333272" y="987917"/>
            <a:ext cx="8681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u="sng" dirty="0"/>
              <a:t>Hogyan csökkenthetjük a felmerülő kockázatokat?</a:t>
            </a:r>
            <a:endParaRPr lang="en-GB" sz="2400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8A836-34FD-49CD-A07F-B0584778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6" r="75420" b="40659"/>
          <a:stretch/>
        </p:blipFill>
        <p:spPr bwMode="auto">
          <a:xfrm>
            <a:off x="0" y="2770617"/>
            <a:ext cx="2230891" cy="2154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5B39-7972-4B03-80A3-5CD802F2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594" y="1885756"/>
            <a:ext cx="6989905" cy="497224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200" dirty="0"/>
              <a:t> Mindig </a:t>
            </a:r>
            <a:r>
              <a:rPr lang="hu-HU" sz="2200" u="sng" dirty="0">
                <a:solidFill>
                  <a:schemeClr val="tx2"/>
                </a:solidFill>
              </a:rPr>
              <a:t>ellenőrizd</a:t>
            </a:r>
            <a:r>
              <a:rPr lang="hu-HU" sz="2200" dirty="0"/>
              <a:t>, hogy kellően átsültek-e a húsok, használj </a:t>
            </a:r>
            <a:r>
              <a:rPr lang="hu-HU" sz="2200" dirty="0">
                <a:solidFill>
                  <a:schemeClr val="tx2"/>
                </a:solidFill>
              </a:rPr>
              <a:t>maghőmérőt</a:t>
            </a:r>
            <a:r>
              <a:rPr lang="hu-HU" sz="2200" dirty="0"/>
              <a:t> (a hús legvastagabb pontjában, 15 mp-ig mérd a hőmérsékletet)</a:t>
            </a:r>
          </a:p>
          <a:p>
            <a:r>
              <a:rPr lang="hu-HU" sz="2200" dirty="0"/>
              <a:t> </a:t>
            </a:r>
            <a:r>
              <a:rPr lang="hu-HU" sz="2200" dirty="0">
                <a:solidFill>
                  <a:schemeClr val="tx2"/>
                </a:solidFill>
              </a:rPr>
              <a:t>Tojást</a:t>
            </a:r>
            <a:r>
              <a:rPr lang="hu-HU" sz="2200" dirty="0"/>
              <a:t> csak alapos </a:t>
            </a:r>
            <a:r>
              <a:rPr lang="hu-HU" sz="2200" u="sng" dirty="0">
                <a:solidFill>
                  <a:schemeClr val="tx2"/>
                </a:solidFill>
              </a:rPr>
              <a:t>hőkezelés </a:t>
            </a:r>
            <a:r>
              <a:rPr lang="hu-HU" sz="2200" dirty="0"/>
              <a:t>után fogyassz, mivel a tojások </a:t>
            </a:r>
            <a:r>
              <a:rPr lang="hu-HU" sz="2200" i="1" dirty="0" err="1"/>
              <a:t>Salmonella</a:t>
            </a:r>
            <a:r>
              <a:rPr lang="hu-HU" sz="2200" dirty="0" err="1"/>
              <a:t>-val</a:t>
            </a:r>
            <a:r>
              <a:rPr lang="hu-HU" sz="2200" dirty="0"/>
              <a:t> fertőződtek lehetnek</a:t>
            </a:r>
          </a:p>
          <a:p>
            <a:r>
              <a:rPr lang="hu-HU" sz="2200" dirty="0"/>
              <a:t> </a:t>
            </a:r>
            <a:r>
              <a:rPr lang="hu-HU" sz="2200" u="sng" dirty="0">
                <a:solidFill>
                  <a:schemeClr val="tx2"/>
                </a:solidFill>
              </a:rPr>
              <a:t>Kerüld</a:t>
            </a:r>
            <a:r>
              <a:rPr lang="hu-HU" sz="2200" dirty="0"/>
              <a:t> a </a:t>
            </a:r>
            <a:r>
              <a:rPr lang="hu-HU" sz="2200" dirty="0">
                <a:solidFill>
                  <a:schemeClr val="tx2"/>
                </a:solidFill>
              </a:rPr>
              <a:t>nyers tojást </a:t>
            </a:r>
            <a:r>
              <a:rPr lang="hu-HU" sz="2200" dirty="0"/>
              <a:t>tartalmazó ételek fogyasztását</a:t>
            </a:r>
          </a:p>
          <a:p>
            <a:r>
              <a:rPr lang="hu-HU" sz="2200" dirty="0"/>
              <a:t> </a:t>
            </a:r>
            <a:r>
              <a:rPr lang="hu-HU" sz="2200" u="sng" dirty="0">
                <a:solidFill>
                  <a:schemeClr val="tx2"/>
                </a:solidFill>
              </a:rPr>
              <a:t>Ne hagyd</a:t>
            </a:r>
            <a:r>
              <a:rPr lang="hu-HU" sz="2200" dirty="0"/>
              <a:t>, hogy bármi </a:t>
            </a:r>
            <a:r>
              <a:rPr lang="hu-HU" sz="2200" u="sng" dirty="0">
                <a:solidFill>
                  <a:schemeClr val="tx2"/>
                </a:solidFill>
              </a:rPr>
              <a:t>kizökkentsen</a:t>
            </a:r>
            <a:r>
              <a:rPr lang="hu-HU" sz="2200" dirty="0"/>
              <a:t> az ételkészítés közben. A mobiltelefon vagy a </a:t>
            </a:r>
            <a:r>
              <a:rPr lang="hu-HU" sz="2200" dirty="0" err="1"/>
              <a:t>tabletek</a:t>
            </a:r>
            <a:r>
              <a:rPr lang="hu-HU" sz="2200" dirty="0"/>
              <a:t> gyakran okoznak élelmiszerbiztonsági problémákat, </a:t>
            </a:r>
            <a:r>
              <a:rPr lang="hu-HU" sz="2200" dirty="0">
                <a:solidFill>
                  <a:schemeClr val="tx2"/>
                </a:solidFill>
              </a:rPr>
              <a:t>keresztszennyeződés</a:t>
            </a:r>
            <a:r>
              <a:rPr lang="hu-HU" sz="2200" dirty="0"/>
              <a:t> forrásai lehetnek. </a:t>
            </a: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endParaRPr lang="en-GB" sz="2400" i="1" dirty="0"/>
          </a:p>
          <a:p>
            <a:pPr marL="0" indent="0">
              <a:buNone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0" indent="0">
              <a:buNone/>
            </a:pP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4662430"/>
            <a:ext cx="162183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            Főzés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3030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1D7C7F-5A45-4734-A0F9-FF4F68FA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maradékok tárolás - Kockázatok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701440" y="1119995"/>
            <a:ext cx="7952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u="sng" dirty="0"/>
              <a:t>Milyen </a:t>
            </a:r>
            <a:r>
              <a:rPr lang="hu-HU" sz="2400" b="1" u="sng" dirty="0"/>
              <a:t>élelmiszerbiztonsági kockázatok </a:t>
            </a:r>
            <a:r>
              <a:rPr lang="hu-HU" sz="2400" u="sng" dirty="0"/>
              <a:t>merülhetnek fel a maradékok tárolása során?</a:t>
            </a:r>
            <a:endParaRPr lang="en-GB" sz="2400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13DF28-96A3-4D7E-BC8A-AA5F99C01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65546" r="41569" b="18365"/>
          <a:stretch/>
        </p:blipFill>
        <p:spPr bwMode="auto">
          <a:xfrm>
            <a:off x="0" y="1840320"/>
            <a:ext cx="2593623" cy="2402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5B39-7972-4B03-80A3-5CD802F2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622" y="2643034"/>
            <a:ext cx="6550377" cy="257964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Hogyan hűtitek le az ételeket főzés után?</a:t>
            </a:r>
            <a:endParaRPr lang="hu-HU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Hogyan olvasztjátok ki a fagyasztott ételeket?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endParaRPr lang="hu-HU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Hol tároljátok az ételmaradékokat?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 Hány alkalommal szoktátok újramelegíteni a maradékokat?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3765BF-FA40-4BE6-A577-F175738F5699}"/>
              </a:ext>
            </a:extLst>
          </p:cNvPr>
          <p:cNvSpPr/>
          <p:nvPr/>
        </p:nvSpPr>
        <p:spPr>
          <a:xfrm>
            <a:off x="448510" y="6215729"/>
            <a:ext cx="830179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000" dirty="0"/>
              <a:t>A </a:t>
            </a:r>
            <a:r>
              <a:rPr lang="hu-HU" sz="2000" b="1" dirty="0"/>
              <a:t>feladatlapra</a:t>
            </a:r>
            <a:r>
              <a:rPr lang="hu-HU" sz="2000" dirty="0"/>
              <a:t> írd le a vonatkozó </a:t>
            </a:r>
            <a:r>
              <a:rPr lang="hu-HU" sz="2000" b="1" dirty="0"/>
              <a:t>élelmiszerbiztonsági kockázatokat</a:t>
            </a:r>
            <a:r>
              <a:rPr lang="hu-HU" sz="2000" dirty="0"/>
              <a:t>! </a:t>
            </a:r>
            <a:endParaRPr lang="en-GB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9491" y="4024835"/>
            <a:ext cx="19202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Maradékok tárolása</a:t>
            </a:r>
          </a:p>
        </p:txBody>
      </p:sp>
    </p:spTree>
    <p:extLst>
      <p:ext uri="{BB962C8B-B14F-4D97-AF65-F5344CB8AC3E}">
        <p14:creationId xmlns:p14="http://schemas.microsoft.com/office/powerpoint/2010/main" val="135922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E10EA0F-115A-4884-8E44-ECD51A7F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maradékok tárolás - Tanácsok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7F882-6D86-4BC7-8179-51C41206E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65546" r="41569" b="18365"/>
          <a:stretch/>
        </p:blipFill>
        <p:spPr bwMode="auto">
          <a:xfrm>
            <a:off x="117987" y="2482973"/>
            <a:ext cx="2593623" cy="2402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117987" y="1058792"/>
            <a:ext cx="9026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u="sng" dirty="0"/>
              <a:t>Hogyan csökkenthetjük a felmerülő kockázatokat?</a:t>
            </a:r>
            <a:endParaRPr lang="en-GB" sz="2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5B39-7972-4B03-80A3-5CD802F2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86" y="1694688"/>
            <a:ext cx="6562114" cy="4925268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/>
              <a:t> A főtt ételt minél gyorsabban </a:t>
            </a:r>
            <a:r>
              <a:rPr lang="hu-HU" sz="2400" u="sng" dirty="0">
                <a:solidFill>
                  <a:schemeClr val="tx2"/>
                </a:solidFill>
              </a:rPr>
              <a:t>hűtsd le </a:t>
            </a:r>
            <a:r>
              <a:rPr lang="hu-HU" sz="2400" dirty="0"/>
              <a:t>és </a:t>
            </a:r>
            <a:r>
              <a:rPr lang="hu-HU" sz="2400" dirty="0">
                <a:solidFill>
                  <a:schemeClr val="tx2"/>
                </a:solidFill>
              </a:rPr>
              <a:t>2 órán belül </a:t>
            </a:r>
            <a:r>
              <a:rPr lang="hu-HU" sz="2400" u="sng" dirty="0">
                <a:solidFill>
                  <a:schemeClr val="tx2"/>
                </a:solidFill>
              </a:rPr>
              <a:t>tedd a hűtőbe</a:t>
            </a:r>
            <a:r>
              <a:rPr lang="hu-HU" sz="2400" dirty="0"/>
              <a:t>. A hűtő legfeljebb 4°C-os legyen.</a:t>
            </a:r>
          </a:p>
          <a:p>
            <a:r>
              <a:rPr lang="hu-HU" sz="2400" dirty="0"/>
              <a:t>Az </a:t>
            </a:r>
            <a:r>
              <a:rPr lang="hu-HU" sz="2400" dirty="0">
                <a:solidFill>
                  <a:schemeClr val="tx2"/>
                </a:solidFill>
              </a:rPr>
              <a:t>ételmaradékokat</a:t>
            </a:r>
            <a:r>
              <a:rPr lang="hu-HU" sz="2400" dirty="0"/>
              <a:t> fogyasztás előtt</a:t>
            </a:r>
            <a:r>
              <a:rPr lang="en-GB" sz="2400" dirty="0"/>
              <a:t> </a:t>
            </a:r>
            <a:r>
              <a:rPr lang="hu-HU" sz="2400" dirty="0"/>
              <a:t>alaposan </a:t>
            </a:r>
            <a:r>
              <a:rPr lang="hu-HU" sz="2400" u="sng" dirty="0">
                <a:solidFill>
                  <a:schemeClr val="tx2"/>
                </a:solidFill>
              </a:rPr>
              <a:t>forrósítsd át, </a:t>
            </a:r>
            <a:r>
              <a:rPr lang="hu-HU" sz="2400" dirty="0"/>
              <a:t>annyira, hogy utána kicsit várnod kelljen az evéssel</a:t>
            </a:r>
          </a:p>
          <a:p>
            <a:r>
              <a:rPr lang="hu-HU" sz="2400" dirty="0"/>
              <a:t> Az ételmaradékokat legfeljebb </a:t>
            </a:r>
            <a:r>
              <a:rPr lang="hu-HU" sz="2400" u="sng" dirty="0">
                <a:solidFill>
                  <a:schemeClr val="tx2"/>
                </a:solidFill>
              </a:rPr>
              <a:t>2 napig tárold</a:t>
            </a:r>
          </a:p>
          <a:p>
            <a:r>
              <a:rPr lang="hu-HU" sz="2400" dirty="0"/>
              <a:t> A fagyasztott ételmaradékokat mindig a </a:t>
            </a:r>
            <a:r>
              <a:rPr lang="hu-HU" sz="2400" u="sng" dirty="0">
                <a:solidFill>
                  <a:schemeClr val="tx2"/>
                </a:solidFill>
              </a:rPr>
              <a:t>hűtőben olvaszd fel</a:t>
            </a:r>
            <a:r>
              <a:rPr lang="hu-HU" sz="2400" dirty="0"/>
              <a:t>, ne szobahőmérsékleten – 1 nappal korábban tedd hűtőbe, hogy legyen ideje kiolvadni</a:t>
            </a:r>
          </a:p>
          <a:p>
            <a:r>
              <a:rPr lang="hu-HU" sz="2400" dirty="0"/>
              <a:t> </a:t>
            </a:r>
            <a:r>
              <a:rPr lang="hu-HU" sz="2400" u="sng" dirty="0">
                <a:solidFill>
                  <a:schemeClr val="tx2"/>
                </a:solidFill>
              </a:rPr>
              <a:t>Címkézd fel </a:t>
            </a:r>
            <a:r>
              <a:rPr lang="hu-HU" sz="2400" dirty="0"/>
              <a:t>az ételmaradékokat </a:t>
            </a:r>
          </a:p>
          <a:p>
            <a:r>
              <a:rPr lang="hu-HU" sz="2400" dirty="0"/>
              <a:t> Csak annyit forrósíts újra, amennyit megeszel</a:t>
            </a:r>
          </a:p>
          <a:p>
            <a:r>
              <a:rPr lang="hu-HU" sz="2400" dirty="0"/>
              <a:t> Amennyiben szükséges, </a:t>
            </a:r>
            <a:r>
              <a:rPr lang="hu-HU" sz="2400" u="sng" dirty="0">
                <a:solidFill>
                  <a:schemeClr val="tx2"/>
                </a:solidFill>
              </a:rPr>
              <a:t>fagyaszd le a maradékokat</a:t>
            </a:r>
            <a:r>
              <a:rPr lang="hu-HU" sz="2400" dirty="0"/>
              <a:t>, tüntesd fel a dobozon a dátumot is </a:t>
            </a:r>
          </a:p>
          <a:p>
            <a:endParaRPr lang="hu-HU" sz="2000" dirty="0"/>
          </a:p>
          <a:p>
            <a:endParaRPr lang="en-GB" sz="2000" u="sng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25246" y="4541028"/>
            <a:ext cx="19202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Maradékok tárolása</a:t>
            </a:r>
          </a:p>
        </p:txBody>
      </p:sp>
    </p:spTree>
    <p:extLst>
      <p:ext uri="{BB962C8B-B14F-4D97-AF65-F5344CB8AC3E}">
        <p14:creationId xmlns:p14="http://schemas.microsoft.com/office/powerpoint/2010/main" val="1731263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93A7BF3-5245-4134-95E0-E2270742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Kiegészítő feladat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207883" y="882158"/>
            <a:ext cx="8681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u="sng" dirty="0"/>
              <a:t>Zavaró hatások a konyhában</a:t>
            </a:r>
            <a:endParaRPr lang="en-GB" sz="3200" u="sng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FF74FB-F897-46F3-918A-9BE84FD924D0}"/>
              </a:ext>
            </a:extLst>
          </p:cNvPr>
          <p:cNvSpPr txBox="1">
            <a:spLocks/>
          </p:cNvSpPr>
          <p:nvPr/>
        </p:nvSpPr>
        <p:spPr>
          <a:xfrm>
            <a:off x="333728" y="1531012"/>
            <a:ext cx="8908592" cy="50541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tx1"/>
                </a:solidFill>
              </a:rPr>
              <a:t>Szituációs feladat: Játsszuk el, hogy milyen zavaró hatások  adódhatnak a konyhában, amelyek kizökkenthetnek a helyes higiéniai gyakorlatból!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F451C3-F77E-45F9-81A9-C687FF614A90}"/>
              </a:ext>
            </a:extLst>
          </p:cNvPr>
          <p:cNvSpPr/>
          <p:nvPr/>
        </p:nvSpPr>
        <p:spPr>
          <a:xfrm>
            <a:off x="333728" y="2605927"/>
            <a:ext cx="84858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r>
              <a:rPr lang="hu-HU" sz="2000" dirty="0"/>
              <a:t>Szereplők: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2000" dirty="0"/>
              <a:t>1</a:t>
            </a:r>
            <a:r>
              <a:rPr lang="hu-HU" sz="2000" dirty="0"/>
              <a:t> vállalkozó diák, aki éppen sült csirkét készít a konyhában. Főzés közben betartja az alapvető élelmiszerbiztonsági szabályokat is. </a:t>
            </a:r>
            <a:endParaRPr lang="en-GB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en-GB" sz="2000" dirty="0"/>
              <a:t>3 – 4 </a:t>
            </a:r>
            <a:r>
              <a:rPr lang="hu-HU" sz="2000" dirty="0"/>
              <a:t>diák megpróbálja elvonni a „szakács” figyelmét a biztonságos főzésről</a:t>
            </a:r>
            <a:endParaRPr lang="en-GB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hu-HU" sz="2000" dirty="0"/>
              <a:t>Vitassuk meg, hogy milyen zavaró hatások a leggyakoribbak.</a:t>
            </a:r>
            <a:endParaRPr lang="en-GB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hu-HU" sz="2000" dirty="0"/>
              <a:t>Legyetek kreatívak!</a:t>
            </a:r>
            <a:endParaRPr lang="en-GB" sz="2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DC47BD1-9B53-4783-8C79-487F53E6B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4" t="14038" r="2294" b="26177"/>
          <a:stretch/>
        </p:blipFill>
        <p:spPr bwMode="auto">
          <a:xfrm>
            <a:off x="6742820" y="4401543"/>
            <a:ext cx="2067452" cy="21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9FA467-4370-463F-94F7-6B59E6A2A894}"/>
              </a:ext>
            </a:extLst>
          </p:cNvPr>
          <p:cNvSpPr/>
          <p:nvPr/>
        </p:nvSpPr>
        <p:spPr>
          <a:xfrm>
            <a:off x="235408" y="5029260"/>
            <a:ext cx="5998245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600" dirty="0"/>
              <a:t>Példák: </a:t>
            </a:r>
            <a:endParaRPr lang="en-GB" sz="1600" dirty="0"/>
          </a:p>
          <a:p>
            <a:pPr lvl="0">
              <a:buFont typeface="Arial" pitchFamily="34" charset="0"/>
              <a:buChar char="•"/>
            </a:pPr>
            <a:r>
              <a:rPr lang="hu-HU" sz="1600" dirty="0"/>
              <a:t> A háziállat megzavarja a gazdit, például ellop egy darabka ételt</a:t>
            </a:r>
          </a:p>
          <a:p>
            <a:pPr lvl="0">
              <a:buFont typeface="Arial" pitchFamily="34" charset="0"/>
              <a:buChar char="•"/>
            </a:pPr>
            <a:r>
              <a:rPr lang="hu-HU" sz="1600" dirty="0"/>
              <a:t> A kisgyermek sír, figyelmet igényel</a:t>
            </a:r>
          </a:p>
          <a:p>
            <a:pPr lvl="0">
              <a:buFont typeface="Arial" pitchFamily="34" charset="0"/>
              <a:buChar char="•"/>
            </a:pPr>
            <a:r>
              <a:rPr lang="hu-HU" sz="1600" dirty="0"/>
              <a:t> Telefoncsörgés</a:t>
            </a:r>
          </a:p>
          <a:p>
            <a:pPr lvl="0">
              <a:buFont typeface="Arial" pitchFamily="34" charset="0"/>
              <a:buChar char="•"/>
            </a:pPr>
            <a:r>
              <a:rPr lang="hu-HU" sz="1600" dirty="0"/>
              <a:t> Az élelmiszer leesik a földre</a:t>
            </a:r>
          </a:p>
          <a:p>
            <a:pPr lvl="0">
              <a:buFont typeface="Arial" pitchFamily="34" charset="0"/>
              <a:buChar char="•"/>
            </a:pPr>
            <a:r>
              <a:rPr lang="hu-HU" sz="1600" dirty="0"/>
              <a:t> Valami odaég, vagy kigyullad</a:t>
            </a:r>
          </a:p>
        </p:txBody>
      </p:sp>
    </p:spTree>
    <p:extLst>
      <p:ext uri="{BB962C8B-B14F-4D97-AF65-F5344CB8AC3E}">
        <p14:creationId xmlns:p14="http://schemas.microsoft.com/office/powerpoint/2010/main" val="107175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554D-2FA1-4717-81F0-2D8AA1E0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34" y="255729"/>
            <a:ext cx="7886700" cy="1325563"/>
          </a:xfrm>
        </p:spPr>
        <p:txBody>
          <a:bodyPr/>
          <a:lstStyle/>
          <a:p>
            <a:r>
              <a:rPr lang="hu-HU" sz="4400" dirty="0">
                <a:latin typeface="+mn-lt"/>
              </a:rPr>
              <a:t>A tananyag tartalmából</a:t>
            </a:r>
            <a:endParaRPr lang="en-GB" sz="4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F773-1373-4343-ABF3-9ED465A3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34" y="1615756"/>
            <a:ext cx="7886700" cy="362375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hu-HU" sz="1800"/>
              <a:t>Az élelmiszerekben előforduló, élelmiszer-eredetű megbetegedést okozó mikrobák megismerése. Az élelmiszermérgezés és élelmiszerfertőzés kockázatának és következményeinek megismerése. </a:t>
            </a:r>
          </a:p>
          <a:p>
            <a:pPr marL="342900" indent="-342900">
              <a:buAutoNum type="arabicPeriod"/>
            </a:pPr>
            <a:endParaRPr lang="en-GB" sz="1800"/>
          </a:p>
          <a:p>
            <a:pPr marL="342900" indent="-342900">
              <a:buAutoNum type="arabicPeriod"/>
            </a:pPr>
            <a:r>
              <a:rPr lang="hu-HU" sz="1800"/>
              <a:t>A keresztszennyeződés fogalmának megismerése, a jó élelmiszerhigiéniai gyakorlat fontosságának szerepe az egészség megőrzésében.</a:t>
            </a:r>
          </a:p>
          <a:p>
            <a:pPr marL="342900" indent="-342900">
              <a:buAutoNum type="arabicPeriod"/>
            </a:pPr>
            <a:endParaRPr lang="en-GB" sz="1800"/>
          </a:p>
          <a:p>
            <a:pPr marL="342900" indent="-342900">
              <a:buAutoNum type="arabicPeriod"/>
            </a:pPr>
            <a:r>
              <a:rPr lang="hu-HU" sz="1800"/>
              <a:t>Az élelmiszerhigiénia kritikus lépéseinek megismerése.</a:t>
            </a:r>
            <a:endParaRPr lang="en-GB" sz="180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7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652B-EB4E-440F-B7B7-9F09CFE0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87" y="212125"/>
            <a:ext cx="8324228" cy="773109"/>
          </a:xfrm>
        </p:spPr>
        <p:txBody>
          <a:bodyPr/>
          <a:lstStyle/>
          <a:p>
            <a:pPr algn="ctr"/>
            <a:r>
              <a:rPr lang="hu-HU" sz="4400" dirty="0">
                <a:latin typeface="+mn-lt"/>
              </a:rPr>
              <a:t>Összefoglalás</a:t>
            </a:r>
            <a:endParaRPr lang="en-GB" sz="4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0559-DC75-4181-B836-5E8B3919C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7" y="1111843"/>
            <a:ext cx="8415588" cy="5451285"/>
          </a:xfrm>
        </p:spPr>
        <p:txBody>
          <a:bodyPr/>
          <a:lstStyle/>
          <a:p>
            <a:r>
              <a:rPr lang="en-GB" sz="2400" dirty="0"/>
              <a:t> </a:t>
            </a:r>
            <a:r>
              <a:rPr lang="hu-HU" sz="2400" dirty="0"/>
              <a:t>A keresztszennyeződés egy fontos élelmiszerbiztonsági kockázat, amely az ételkészítés számos pontján kockázatot jelent, a bevásárlástól a szállításon, tároláson, előkészítésen és főzésen keresztül, egészen a maradékok kezeléséig. </a:t>
            </a:r>
            <a:endParaRPr lang="en-GB" sz="2400" dirty="0"/>
          </a:p>
          <a:p>
            <a:r>
              <a:rPr lang="en-GB" sz="2400" dirty="0"/>
              <a:t> </a:t>
            </a:r>
            <a:r>
              <a:rPr lang="hu-HU" sz="2400" dirty="0"/>
              <a:t>Az élelmiszer-eredetű megbetegedések </a:t>
            </a:r>
            <a:r>
              <a:rPr lang="hu-HU" sz="2400" dirty="0" err="1"/>
              <a:t>mindannyiunkra</a:t>
            </a:r>
            <a:r>
              <a:rPr lang="hu-HU" sz="2400" dirty="0"/>
              <a:t> veszélyesek lehetnek, akár súlyos tüneteket is okozhatnak. </a:t>
            </a:r>
          </a:p>
          <a:p>
            <a:r>
              <a:rPr lang="hu-HU" sz="2400" dirty="0"/>
              <a:t> Az élelmiszerhigiénia szabályainak betartásával, a keresztszennyeződés megelőzésével, a megfelelő hűtéssel és hőkezeléssel megelőzhetjük az élelmiszer-eredetű megbetegedéseket.</a:t>
            </a:r>
          </a:p>
          <a:p>
            <a:r>
              <a:rPr lang="hu-HU" sz="2400" dirty="0"/>
              <a:t> Főzés során számos tényező megzavarhatja a figyelmünket, de ilyenkor sem szabad elfeledkeznünk az élelmiszerbiztonsági szabályok betartásáról.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82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64D7-9124-4BD6-9623-C0A4ACA8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2" y="278563"/>
            <a:ext cx="8517676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707C"/>
                </a:solidFill>
                <a:latin typeface="+mn-lt"/>
              </a:rPr>
              <a:t>Az élelmiszer-eredetű megbetegedések</a:t>
            </a:r>
            <a:r>
              <a:rPr lang="en-GB" sz="3200" b="1" dirty="0">
                <a:solidFill>
                  <a:srgbClr val="00707C"/>
                </a:solidFill>
                <a:latin typeface="+mn-lt"/>
              </a:rPr>
              <a:t> (1/2)</a:t>
            </a:r>
            <a:endParaRPr lang="en-GB" sz="3200" dirty="0">
              <a:solidFill>
                <a:srgbClr val="00707C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2F47B1-CD0B-474F-B71D-8C9DE21255F9}"/>
              </a:ext>
            </a:extLst>
          </p:cNvPr>
          <p:cNvSpPr/>
          <p:nvPr/>
        </p:nvSpPr>
        <p:spPr>
          <a:xfrm>
            <a:off x="190852" y="873272"/>
            <a:ext cx="588198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/>
          </a:p>
          <a:p>
            <a:r>
              <a:rPr lang="hu-HU" sz="1800" dirty="0"/>
              <a:t>Mit nevezünk élelmiszer-eredetű megbetegedésnek?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GB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3200" dirty="0"/>
          </a:p>
          <a:p>
            <a:r>
              <a:rPr lang="hu-HU" sz="1800" dirty="0"/>
              <a:t>Milyen tünetei vannak?</a:t>
            </a:r>
            <a:endParaRPr lang="en-GB" sz="1800" dirty="0"/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6" name="Picture 2" descr="A nőnek gyomorfájdalmai vannak, amit feltehetően élelmiszer-eredetű megbetegedés okoz">
            <a:extLst>
              <a:ext uri="{FF2B5EF4-FFF2-40B4-BE49-F238E27FC236}">
                <a16:creationId xmlns:a16="http://schemas.microsoft.com/office/drawing/2014/main" id="{E6828D41-DCD4-49A8-BF37-F065EB9D2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5" t="-1" r="310" b="3"/>
          <a:stretch/>
        </p:blipFill>
        <p:spPr bwMode="auto">
          <a:xfrm>
            <a:off x="5416960" y="1580740"/>
            <a:ext cx="3696929" cy="22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5D1159-A850-4CB9-AA90-5AF070C953D4}"/>
              </a:ext>
            </a:extLst>
          </p:cNvPr>
          <p:cNvSpPr/>
          <p:nvPr/>
        </p:nvSpPr>
        <p:spPr>
          <a:xfrm>
            <a:off x="190852" y="5502219"/>
            <a:ext cx="872113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600" dirty="0"/>
              <a:t>Általában hasmenés, hányás, hasi fájdalom, láz jelentkezik. Előfordulhatnak súlyosabb tünetek, akár halál is. A tünetek hasonlóak, ezek alapján nehéz a kórokozóra következtetni. Jellemzően a baktériumok esetében a mérgezés hányingert, hányást, a fertőzés inkább hasfájást, hasmenést okoz. Vírusok esetében mindkét tünet - a hányás és hasmenés is -  jellemző, de többnyire láz nélkül.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9152A2-9CE8-439D-9F2D-8E580910C38A}"/>
              </a:ext>
            </a:extLst>
          </p:cNvPr>
          <p:cNvSpPr/>
          <p:nvPr/>
        </p:nvSpPr>
        <p:spPr>
          <a:xfrm>
            <a:off x="232012" y="1504558"/>
            <a:ext cx="5551751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600" dirty="0"/>
              <a:t>Bármely megbetegedés, amely szennyezett élelmiszer elfogyasztása következtében jelentkezik. Az élelmiszer az élelmiszerlánc bármely pontján szennyeződhet a feldolgozáson át, egészen az elfogyasztásig. </a:t>
            </a:r>
          </a:p>
          <a:p>
            <a:r>
              <a:rPr lang="hu-HU" sz="1600" dirty="0"/>
              <a:t>Az élelmiszer-eredetű megbetegedések között megkülönböztetünk: </a:t>
            </a:r>
          </a:p>
          <a:p>
            <a:pPr marL="342900" indent="-342900">
              <a:buAutoNum type="arabicPeriod"/>
            </a:pPr>
            <a:r>
              <a:rPr lang="hu-HU" sz="1600" dirty="0"/>
              <a:t>élelmiszermérgezés - a kórokozó által termelt vagy az ételbe egyéb módon bekerült méreganyag (toxin) okozza (pl. </a:t>
            </a:r>
            <a:r>
              <a:rPr lang="hu-HU" sz="1600" i="1" dirty="0"/>
              <a:t>Bacillus </a:t>
            </a:r>
            <a:r>
              <a:rPr lang="hu-HU" sz="1600" i="1" dirty="0" err="1"/>
              <a:t>cereus</a:t>
            </a:r>
            <a:r>
              <a:rPr lang="hu-HU" sz="1600" dirty="0"/>
              <a:t>) </a:t>
            </a:r>
          </a:p>
          <a:p>
            <a:pPr marL="342900" indent="-342900">
              <a:buAutoNum type="arabicPeriod"/>
            </a:pPr>
            <a:r>
              <a:rPr lang="hu-HU" sz="1600" dirty="0"/>
              <a:t>élelmiszerfertőzés - a tüneteket maga az elszaporodott kórokozó okozza (pl. </a:t>
            </a:r>
            <a:r>
              <a:rPr lang="hu-HU" sz="1600" dirty="0" err="1"/>
              <a:t>Norovírus</a:t>
            </a:r>
            <a:r>
              <a:rPr lang="hu-HU" sz="1600" dirty="0"/>
              <a:t>) </a:t>
            </a:r>
          </a:p>
          <a:p>
            <a:pPr marL="342900" indent="-342900">
              <a:buAutoNum type="arabicPeriod"/>
            </a:pPr>
            <a:r>
              <a:rPr lang="hu-HU" sz="1600" dirty="0"/>
              <a:t>kevert - mind a kórokozó jelenléte, mind az általa termelt méreganyag okozhatja a tüneteket (pl.: </a:t>
            </a:r>
            <a:r>
              <a:rPr lang="hu-HU" sz="1600" i="1" dirty="0"/>
              <a:t>Salmonella</a:t>
            </a:r>
            <a:r>
              <a:rPr lang="hu-HU" sz="1600" dirty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779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64D7-9124-4BD6-9623-C0A4ACA8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2" y="278563"/>
            <a:ext cx="8517676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707C"/>
                </a:solidFill>
                <a:latin typeface="+mn-lt"/>
              </a:rPr>
              <a:t>Az élelmiszer-eredetű megbetegedések</a:t>
            </a:r>
            <a:r>
              <a:rPr lang="en-GB" sz="3200" b="1" dirty="0">
                <a:solidFill>
                  <a:srgbClr val="00707C"/>
                </a:solidFill>
                <a:latin typeface="+mn-lt"/>
              </a:rPr>
              <a:t> (2/2)</a:t>
            </a:r>
            <a:endParaRPr lang="en-GB" sz="3200" dirty="0">
              <a:solidFill>
                <a:srgbClr val="00707C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2F47B1-CD0B-474F-B71D-8C9DE21255F9}"/>
              </a:ext>
            </a:extLst>
          </p:cNvPr>
          <p:cNvSpPr/>
          <p:nvPr/>
        </p:nvSpPr>
        <p:spPr>
          <a:xfrm>
            <a:off x="190852" y="873272"/>
            <a:ext cx="588198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100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en-GB" sz="100" dirty="0">
              <a:solidFill>
                <a:srgbClr val="DD4758"/>
              </a:solidFill>
            </a:endParaRPr>
          </a:p>
          <a:p>
            <a:endParaRPr lang="hu-HU" sz="1800" dirty="0"/>
          </a:p>
          <a:p>
            <a:r>
              <a:rPr lang="hu-HU" sz="1800" dirty="0"/>
              <a:t>Mennyi idő alatt jelennek meg a tünetek és meddig tartanak?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6" name="Picture 2" descr="A nőnek gyomorfájdalmai vannak, amit feltehetően élelmiszer-eredetű megbetegedés okoz">
            <a:extLst>
              <a:ext uri="{FF2B5EF4-FFF2-40B4-BE49-F238E27FC236}">
                <a16:creationId xmlns:a16="http://schemas.microsoft.com/office/drawing/2014/main" id="{E6828D41-DCD4-49A8-BF37-F065EB9D2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5" t="-1" r="310" b="3"/>
          <a:stretch/>
        </p:blipFill>
        <p:spPr bwMode="auto">
          <a:xfrm>
            <a:off x="5579390" y="1425757"/>
            <a:ext cx="3696929" cy="22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CC02A3-24B9-4C02-88DD-2883277177DD}"/>
              </a:ext>
            </a:extLst>
          </p:cNvPr>
          <p:cNvSpPr/>
          <p:nvPr/>
        </p:nvSpPr>
        <p:spPr>
          <a:xfrm>
            <a:off x="190852" y="4569698"/>
            <a:ext cx="8732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800" dirty="0"/>
              <a:t> Mi okozhat élelmiszer-eredetű megbetegedést?</a:t>
            </a: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5144D-BCFF-49E9-94E9-22702465576D}"/>
              </a:ext>
            </a:extLst>
          </p:cNvPr>
          <p:cNvSpPr/>
          <p:nvPr/>
        </p:nvSpPr>
        <p:spPr>
          <a:xfrm>
            <a:off x="305873" y="2138782"/>
            <a:ext cx="5273517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600" dirty="0"/>
              <a:t>A tünetek jelentkezhetnek akár azonnal, de napokkal később is (</a:t>
            </a:r>
            <a:r>
              <a:rPr lang="hu-HU" sz="1600" i="1" dirty="0" err="1"/>
              <a:t>Listeria</a:t>
            </a:r>
            <a:r>
              <a:rPr lang="hu-HU" sz="1600" dirty="0"/>
              <a:t> esetében akár 90 nap elteltével) és néhány naptól akár hetekig tarthatnak. Az élelmiszermérgezés tünetei hamar, akár negyed óra múlva is jelentkezhetnek, míg ételfertőzés esetén általában 24-72 óra vagy több is eltelik az első tünet jelentkezéséig. A paraziták csak hosszú idő elteltével, hetek néha hónapok múlva okoznak </a:t>
            </a:r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FF9D9-18F9-4250-996D-254ED4F1185D}"/>
              </a:ext>
            </a:extLst>
          </p:cNvPr>
          <p:cNvSpPr/>
          <p:nvPr/>
        </p:nvSpPr>
        <p:spPr>
          <a:xfrm>
            <a:off x="305873" y="5151367"/>
            <a:ext cx="844550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600" dirty="0"/>
              <a:t>Általában nehéz megállapítani, hogy milyen élelmiszer okozta a megbetegedést. Az emberek gyakran feltételezik, hogy az az élelmiszer felelős a megbetegedésért, amelyet közvetlenül a tünetek megjelenése előtt fogyasztottak. A napokig tartó lappangási idő miatt sok esetben azonban egy már korábban elfogyasztott étel a kiváltó ok.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680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21E2E-1F2D-4A4E-A211-A780CCBC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8" y="284479"/>
            <a:ext cx="7886700" cy="1325563"/>
          </a:xfrm>
        </p:spPr>
        <p:txBody>
          <a:bodyPr/>
          <a:lstStyle/>
          <a:p>
            <a:r>
              <a:rPr lang="hu-HU" sz="4400" b="1" dirty="0">
                <a:solidFill>
                  <a:srgbClr val="1E9399"/>
                </a:solidFill>
                <a:latin typeface="+mn-lt"/>
              </a:rPr>
              <a:t>Az élelmiszer útja - animáció</a:t>
            </a:r>
            <a:endParaRPr lang="en-GB" sz="4400" dirty="0">
              <a:solidFill>
                <a:srgbClr val="1E9399"/>
              </a:solidFill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12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F978266A-B626-4922-9508-7729DB624B6F}"/>
              </a:ext>
            </a:extLst>
          </p:cNvPr>
          <p:cNvSpPr txBox="1">
            <a:spLocks/>
          </p:cNvSpPr>
          <p:nvPr/>
        </p:nvSpPr>
        <p:spPr>
          <a:xfrm>
            <a:off x="0" y="290576"/>
            <a:ext cx="8730213" cy="8960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>
                <a:solidFill>
                  <a:srgbClr val="1E9399"/>
                </a:solidFill>
                <a:latin typeface="+mn-lt"/>
              </a:rPr>
              <a:t>Az élelmiszerek hosszú utat tesznek meg amíg a boltok polcairól a tányérunkra kerülnek</a:t>
            </a:r>
            <a:endParaRPr lang="en-GB" sz="2800" b="1" dirty="0">
              <a:solidFill>
                <a:srgbClr val="1E9399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61760-C8EC-4326-9BAE-0C5EADCB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05" y="1340177"/>
            <a:ext cx="8682605" cy="2467833"/>
          </a:xfrm>
        </p:spPr>
        <p:txBody>
          <a:bodyPr>
            <a:noAutofit/>
          </a:bodyPr>
          <a:lstStyle/>
          <a:p>
            <a:pPr algn="ctr"/>
            <a:r>
              <a:rPr lang="hu-HU" sz="2000" b="0" dirty="0">
                <a:solidFill>
                  <a:schemeClr val="tx1"/>
                </a:solidFill>
                <a:latin typeface="+mn-lt"/>
              </a:rPr>
              <a:t>A hosszú út alatt az élelmiszerben előforduló mikroorganizmusok elszaporodhatnak, az élelmiszer beszennyeződhet. Ezek betegségek kialakulásához vezethetnek. </a:t>
            </a:r>
            <a:br>
              <a:rPr lang="en-GB" sz="2000" b="0" u="sng" dirty="0">
                <a:solidFill>
                  <a:schemeClr val="tx1"/>
                </a:solidFill>
                <a:latin typeface="+mn-lt"/>
              </a:rPr>
            </a:br>
            <a:r>
              <a:rPr lang="hu-HU" sz="2000" u="sng" dirty="0">
                <a:solidFill>
                  <a:schemeClr val="tx1"/>
                </a:solidFill>
                <a:latin typeface="+mn-lt"/>
              </a:rPr>
              <a:t>Hogyan biztosíthatjuk a megfelelő élelmiszerbiztonságot az ételkészítés minden lépésénél?</a:t>
            </a:r>
            <a:endParaRPr lang="en-GB" sz="2000" u="sng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046DD265-0812-4949-B6D5-9F2683975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2404" y="4398640"/>
            <a:ext cx="634502" cy="434340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4B5208F8-BE62-4E05-9A26-F2F1AA9E7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297231" y="4373715"/>
            <a:ext cx="554779" cy="453934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A0FC416-2748-4CCB-9094-F5348F958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24492" y="4346383"/>
            <a:ext cx="570370" cy="531373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315B478E-372B-4210-AFF1-A9BD6A11E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91277" y="4903286"/>
            <a:ext cx="477010" cy="417976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08D3D9FB-0C2D-4116-A9E7-DF51EBF16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7099537" y="5916075"/>
            <a:ext cx="537500" cy="356837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E3F079C-8E7B-44AD-967A-FEE9D011C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5292193" y="5961142"/>
            <a:ext cx="605339" cy="350014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A5703D90-6DF7-43A2-906B-19B41A29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3350840" y="5916308"/>
            <a:ext cx="537500" cy="356837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3579164E-BA60-4022-9DAE-48ACEE2A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1083211" y="5996118"/>
            <a:ext cx="605339" cy="350014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C3B2931-5F38-4C64-8A5F-763054EC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27" b="85299"/>
          <a:stretch/>
        </p:blipFill>
        <p:spPr bwMode="auto">
          <a:xfrm>
            <a:off x="179005" y="3668882"/>
            <a:ext cx="1271101" cy="1249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Szövegdoboz 20"/>
          <p:cNvSpPr txBox="1"/>
          <p:nvPr/>
        </p:nvSpPr>
        <p:spPr>
          <a:xfrm>
            <a:off x="304800" y="4709160"/>
            <a:ext cx="1082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Tervezés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4FA6-CF80-4D64-A436-A8045C2BA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7" r="48390" b="85299"/>
          <a:stretch/>
        </p:blipFill>
        <p:spPr bwMode="auto">
          <a:xfrm>
            <a:off x="1851355" y="3927221"/>
            <a:ext cx="1281620" cy="1409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zövegdoboz 21"/>
          <p:cNvSpPr txBox="1"/>
          <p:nvPr/>
        </p:nvSpPr>
        <p:spPr>
          <a:xfrm>
            <a:off x="2164080" y="5105400"/>
            <a:ext cx="1082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Bevásárlás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2BBA22-1769-4096-AAF8-C7FDD5167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1" t="298" r="6626" b="85001"/>
          <a:stretch/>
        </p:blipFill>
        <p:spPr bwMode="auto">
          <a:xfrm>
            <a:off x="3932172" y="3888690"/>
            <a:ext cx="1323340" cy="1409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Szövegdoboz 22"/>
          <p:cNvSpPr txBox="1"/>
          <p:nvPr/>
        </p:nvSpPr>
        <p:spPr>
          <a:xfrm>
            <a:off x="3992880" y="5059680"/>
            <a:ext cx="13868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Csomagolás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9A7188-B922-4BAD-8868-24441E244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4" t="25220" r="-43" b="62237"/>
          <a:stretch/>
        </p:blipFill>
        <p:spPr bwMode="auto">
          <a:xfrm>
            <a:off x="5594862" y="4106244"/>
            <a:ext cx="1622426" cy="935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zövegdoboz 23"/>
          <p:cNvSpPr txBox="1"/>
          <p:nvPr/>
        </p:nvSpPr>
        <p:spPr>
          <a:xfrm>
            <a:off x="5730240" y="4922520"/>
            <a:ext cx="128016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Hazaszállítás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89845-F5CC-4412-9088-C9FC95C0B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19017" r="39414" b="61967"/>
          <a:stretch/>
        </p:blipFill>
        <p:spPr bwMode="auto">
          <a:xfrm>
            <a:off x="7431901" y="4383973"/>
            <a:ext cx="1642110" cy="1584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Szövegdoboz 26"/>
          <p:cNvSpPr txBox="1"/>
          <p:nvPr/>
        </p:nvSpPr>
        <p:spPr>
          <a:xfrm>
            <a:off x="7711440" y="5745480"/>
            <a:ext cx="1082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Tárolás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DD4272-E994-4E79-A779-DE5F2AB7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50" y="5331808"/>
            <a:ext cx="1622425" cy="1342390"/>
          </a:xfrm>
          <a:prstGeom prst="rect">
            <a:avLst/>
          </a:prstGeom>
        </p:spPr>
      </p:pic>
      <p:sp>
        <p:nvSpPr>
          <p:cNvPr id="33" name="Szövegdoboz 32"/>
          <p:cNvSpPr txBox="1"/>
          <p:nvPr/>
        </p:nvSpPr>
        <p:spPr>
          <a:xfrm>
            <a:off x="6080760" y="6324600"/>
            <a:ext cx="14478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Előkészületek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009F8-838B-46E8-847C-5C25F7239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6" r="75420" b="40659"/>
          <a:stretch/>
        </p:blipFill>
        <p:spPr bwMode="auto">
          <a:xfrm>
            <a:off x="4076821" y="5336993"/>
            <a:ext cx="1323340" cy="1409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Szövegdoboz 30"/>
          <p:cNvSpPr txBox="1"/>
          <p:nvPr/>
        </p:nvSpPr>
        <p:spPr>
          <a:xfrm>
            <a:off x="4159536" y="6550223"/>
            <a:ext cx="1082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Főzés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80E5F-BCF5-4EA9-9523-077A6255E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65546" r="41569" b="18271"/>
          <a:stretch/>
        </p:blipFill>
        <p:spPr bwMode="auto">
          <a:xfrm>
            <a:off x="1787590" y="5075858"/>
            <a:ext cx="1704975" cy="1518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zövegdoboz 28"/>
          <p:cNvSpPr txBox="1"/>
          <p:nvPr/>
        </p:nvSpPr>
        <p:spPr>
          <a:xfrm>
            <a:off x="1752600" y="6355080"/>
            <a:ext cx="19202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Maradékok tárolása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D3E402-B5F3-4D77-9F98-92E1BA13D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1" t="70401" r="5131" b="17731"/>
          <a:stretch/>
        </p:blipFill>
        <p:spPr bwMode="auto">
          <a:xfrm>
            <a:off x="94796" y="5205759"/>
            <a:ext cx="1642110" cy="11053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zövegdoboz 27"/>
          <p:cNvSpPr txBox="1"/>
          <p:nvPr/>
        </p:nvSpPr>
        <p:spPr>
          <a:xfrm>
            <a:off x="304800" y="6065521"/>
            <a:ext cx="86868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Étkezés</a:t>
            </a:r>
          </a:p>
        </p:txBody>
      </p:sp>
    </p:spTree>
    <p:extLst>
      <p:ext uri="{BB962C8B-B14F-4D97-AF65-F5344CB8AC3E}">
        <p14:creationId xmlns:p14="http://schemas.microsoft.com/office/powerpoint/2010/main" val="362920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84AD94F-3DE2-4792-B53F-57914577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Tervezés &amp; bevásárlás - Kockázatok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1" y="11419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u="sng" dirty="0"/>
              <a:t>Milyen </a:t>
            </a:r>
            <a:r>
              <a:rPr lang="hu-HU" sz="2400" b="1" u="sng" dirty="0"/>
              <a:t>élelmiszerbiztonsági kockázatok </a:t>
            </a:r>
            <a:r>
              <a:rPr lang="hu-HU" sz="2400" u="sng" dirty="0"/>
              <a:t>merülhetnek fel a tervezés és a bevásárlás során?</a:t>
            </a:r>
            <a:endParaRPr lang="en-GB" sz="2400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864974-5D74-4295-94E3-40DBC00C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27" b="85299"/>
          <a:stretch/>
        </p:blipFill>
        <p:spPr bwMode="auto">
          <a:xfrm>
            <a:off x="225031" y="1221372"/>
            <a:ext cx="2390923" cy="243573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2AAF36-8FAA-487B-907D-597EA2BC6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7" r="48390" b="85299"/>
          <a:stretch/>
        </p:blipFill>
        <p:spPr bwMode="auto">
          <a:xfrm>
            <a:off x="0" y="3572478"/>
            <a:ext cx="2300748" cy="229801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5B39-7972-4B03-80A3-5CD802F2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407" y="2017009"/>
            <a:ext cx="6952593" cy="448759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hu-HU" sz="2700" dirty="0">
                <a:solidFill>
                  <a:schemeClr val="tx1"/>
                </a:solidFill>
              </a:rPr>
              <a:t>Szoktál segíteni a főzés megtervezésében vagy a bevásárlásban?</a:t>
            </a:r>
            <a:endParaRPr lang="en-GB" sz="2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hu-HU" sz="2700" dirty="0">
                <a:solidFill>
                  <a:schemeClr val="tx1"/>
                </a:solidFill>
              </a:rPr>
              <a:t>Mely élelmiszerek vásárlásában segítesz?</a:t>
            </a:r>
            <a:endParaRPr lang="en-GB" sz="2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700" dirty="0"/>
              <a:t> Hol vásároltok?</a:t>
            </a:r>
            <a:endParaRPr lang="en-GB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hu-HU" sz="2700" dirty="0">
                <a:solidFill>
                  <a:schemeClr val="tx1"/>
                </a:solidFill>
              </a:rPr>
              <a:t>Hogyan teszitek az élelmiszereket a kosárba?</a:t>
            </a:r>
            <a:endParaRPr lang="en-GB" sz="2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/>
              <a:t> </a:t>
            </a:r>
            <a:r>
              <a:rPr lang="hu-HU" sz="2700" dirty="0"/>
              <a:t>Mit néztek meg a csomagoláson?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700" dirty="0">
                <a:solidFill>
                  <a:schemeClr val="tx1"/>
                </a:solidFill>
              </a:rPr>
              <a:t> Mikor veszitek meg a hűtést igénylő és a fagyasztott élelmiszereket?</a:t>
            </a:r>
            <a:endParaRPr lang="en-GB" sz="2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C0E7DC-51F7-483B-A5DC-D5A01347D628}"/>
              </a:ext>
            </a:extLst>
          </p:cNvPr>
          <p:cNvSpPr/>
          <p:nvPr/>
        </p:nvSpPr>
        <p:spPr>
          <a:xfrm>
            <a:off x="421106" y="6127666"/>
            <a:ext cx="830179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000" dirty="0"/>
              <a:t>A </a:t>
            </a:r>
            <a:r>
              <a:rPr lang="hu-HU" sz="2000" b="1" dirty="0"/>
              <a:t>feladatlapra</a:t>
            </a:r>
            <a:r>
              <a:rPr lang="hu-HU" sz="2000" dirty="0"/>
              <a:t> írd le a vonatkozó </a:t>
            </a:r>
            <a:r>
              <a:rPr lang="hu-HU" sz="2000" b="1" dirty="0"/>
              <a:t>élelmiszerbiztonsági kockázatokat</a:t>
            </a:r>
            <a:r>
              <a:rPr lang="hu-HU" sz="2000" dirty="0"/>
              <a:t>! </a:t>
            </a:r>
            <a:endParaRPr lang="en-GB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38753" y="3298814"/>
            <a:ext cx="1082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Tervezés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62000" y="5562600"/>
            <a:ext cx="1082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Bevásárlás</a:t>
            </a:r>
          </a:p>
        </p:txBody>
      </p:sp>
    </p:spTree>
    <p:extLst>
      <p:ext uri="{BB962C8B-B14F-4D97-AF65-F5344CB8AC3E}">
        <p14:creationId xmlns:p14="http://schemas.microsoft.com/office/powerpoint/2010/main" val="328512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AE33D1-A62A-45FA-AEF5-9D513FD4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Tervezés &amp; bevásárlás - Tanácsok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204951" y="1035676"/>
            <a:ext cx="9207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u="sng" dirty="0"/>
              <a:t>Hogyan csökkenthetjük a felmerülő kockázatokat?</a:t>
            </a:r>
            <a:endParaRPr lang="en-GB" sz="2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5B39-7972-4B03-80A3-5CD802F2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394" y="1857846"/>
            <a:ext cx="6376285" cy="4695354"/>
          </a:xfrm>
        </p:spPr>
        <p:txBody>
          <a:bodyPr>
            <a:normAutofit/>
          </a:bodyPr>
          <a:lstStyle/>
          <a:p>
            <a:r>
              <a:rPr lang="en-GB" sz="2400" dirty="0"/>
              <a:t> </a:t>
            </a:r>
            <a:r>
              <a:rPr lang="hu-HU" sz="2400" u="sng" dirty="0">
                <a:solidFill>
                  <a:schemeClr val="accent1"/>
                </a:solidFill>
              </a:rPr>
              <a:t>Fontold meg</a:t>
            </a:r>
            <a:r>
              <a:rPr lang="hu-HU" sz="2400" dirty="0"/>
              <a:t>, hogy </a:t>
            </a:r>
            <a:r>
              <a:rPr lang="hu-HU" sz="2400" dirty="0">
                <a:solidFill>
                  <a:schemeClr val="accent1"/>
                </a:solidFill>
              </a:rPr>
              <a:t>hol </a:t>
            </a:r>
            <a:r>
              <a:rPr lang="hu-HU" sz="2400" dirty="0"/>
              <a:t>vásárolsz élelmiszereket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 A kockázatos élelmiszereket (pl. nyers húsok) </a:t>
            </a:r>
            <a:r>
              <a:rPr lang="hu-HU" sz="2400" u="sng" dirty="0">
                <a:solidFill>
                  <a:schemeClr val="accent1"/>
                </a:solidFill>
              </a:rPr>
              <a:t>különítsük el </a:t>
            </a:r>
            <a:r>
              <a:rPr lang="hu-HU" sz="2400" dirty="0">
                <a:solidFill>
                  <a:schemeClr val="tx1"/>
                </a:solidFill>
              </a:rPr>
              <a:t>a gyümölcs- és zöldségféléktől már a </a:t>
            </a:r>
            <a:r>
              <a:rPr lang="hu-HU" sz="2400" dirty="0">
                <a:solidFill>
                  <a:schemeClr val="accent1"/>
                </a:solidFill>
              </a:rPr>
              <a:t>bevásárlókocsiban/kosárban</a:t>
            </a:r>
            <a:r>
              <a:rPr lang="hu-HU" sz="2400" dirty="0">
                <a:solidFill>
                  <a:schemeClr val="tx1"/>
                </a:solidFill>
              </a:rPr>
              <a:t>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u="sng" dirty="0">
                <a:solidFill>
                  <a:schemeClr val="accent1"/>
                </a:solidFill>
              </a:rPr>
              <a:t>Időzítés</a:t>
            </a:r>
            <a:r>
              <a:rPr lang="hu-HU" sz="2400" dirty="0"/>
              <a:t> </a:t>
            </a:r>
            <a:r>
              <a:rPr lang="en-GB" sz="2400" dirty="0"/>
              <a:t>– </a:t>
            </a:r>
            <a:r>
              <a:rPr lang="hu-HU" sz="2400" dirty="0"/>
              <a:t>A hűtést, fagyasztást igénylő, illetve egyéb kockázatos élelmiszereket a bevásárlás végén tegyük a kosárba!</a:t>
            </a:r>
            <a:endParaRPr lang="en-GB" sz="2400" dirty="0"/>
          </a:p>
          <a:p>
            <a:r>
              <a:rPr lang="en-GB" sz="2400" dirty="0"/>
              <a:t> </a:t>
            </a:r>
            <a:r>
              <a:rPr lang="hu-HU" sz="2400" u="sng" dirty="0">
                <a:solidFill>
                  <a:schemeClr val="accent1"/>
                </a:solidFill>
              </a:rPr>
              <a:t>Tervezzétek meg </a:t>
            </a:r>
            <a:r>
              <a:rPr lang="hu-HU" sz="2400" dirty="0"/>
              <a:t>a heti menüt, ezzel csökkenthető az élelmiszerpazarlás.</a:t>
            </a:r>
          </a:p>
          <a:p>
            <a:endParaRPr lang="en-GB" sz="2400" dirty="0"/>
          </a:p>
          <a:p>
            <a:endParaRPr lang="en-GB" sz="2000" dirty="0">
              <a:solidFill>
                <a:srgbClr val="DD475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FDC157-1345-4E26-9201-6A707212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27" b="85299"/>
          <a:stretch/>
        </p:blipFill>
        <p:spPr bwMode="auto">
          <a:xfrm>
            <a:off x="0" y="1654996"/>
            <a:ext cx="2390923" cy="243573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699F34-5C9E-4989-BB18-ADF2293B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7" r="48390" b="85299"/>
          <a:stretch/>
        </p:blipFill>
        <p:spPr bwMode="auto">
          <a:xfrm>
            <a:off x="0" y="4266715"/>
            <a:ext cx="2300748" cy="229801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32073" y="3695054"/>
            <a:ext cx="1082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Tervezés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31520" y="6278880"/>
            <a:ext cx="1082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Bevásárlás</a:t>
            </a:r>
          </a:p>
        </p:txBody>
      </p:sp>
    </p:spTree>
    <p:extLst>
      <p:ext uri="{BB962C8B-B14F-4D97-AF65-F5344CB8AC3E}">
        <p14:creationId xmlns:p14="http://schemas.microsoft.com/office/powerpoint/2010/main" val="311312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2A0F30A-678A-441E-B16B-E0840C8D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0" y="324727"/>
            <a:ext cx="8517676" cy="1325563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hu-HU" sz="3600" spc="-50" dirty="0">
                <a:solidFill>
                  <a:srgbClr val="1E9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Csomagolás &amp; hazaszállítás - Kockázatok</a:t>
            </a:r>
            <a:endParaRPr lang="en-GB" sz="3600" spc="-50" dirty="0">
              <a:solidFill>
                <a:srgbClr val="1E9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7898D-8D7A-4467-929A-846CD67D0FAB}"/>
              </a:ext>
            </a:extLst>
          </p:cNvPr>
          <p:cNvSpPr/>
          <p:nvPr/>
        </p:nvSpPr>
        <p:spPr>
          <a:xfrm>
            <a:off x="333273" y="1342116"/>
            <a:ext cx="8810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u="sng" dirty="0"/>
              <a:t>Milyen </a:t>
            </a:r>
            <a:r>
              <a:rPr lang="hu-HU" sz="2400" b="1" u="sng" dirty="0"/>
              <a:t>élelmiszerbiztonsági kockázatok </a:t>
            </a:r>
            <a:r>
              <a:rPr lang="hu-HU" sz="2400" u="sng" dirty="0"/>
              <a:t>merülhetnek fel a csomagolás és a szállítás során?</a:t>
            </a:r>
            <a:endParaRPr lang="en-GB" sz="2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5B39-7972-4B03-80A3-5CD802F2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325" y="2298137"/>
            <a:ext cx="4536427" cy="350357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 </a:t>
            </a:r>
            <a:r>
              <a:rPr lang="hu-HU" sz="2600" dirty="0"/>
              <a:t>Egy bevásárlótáskát használtok az összes élelmiszernek?</a:t>
            </a:r>
            <a:endParaRPr lang="en-GB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 </a:t>
            </a:r>
            <a:r>
              <a:rPr lang="hu-HU" sz="2600" dirty="0"/>
              <a:t>Mennyi időt töltenek az élelmiszerek hűtés nélkül?</a:t>
            </a:r>
            <a:endParaRPr lang="en-GB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 </a:t>
            </a:r>
            <a:r>
              <a:rPr lang="hu-HU" sz="2600" dirty="0"/>
              <a:t>Bevásárlás után rögtön haza indultok?</a:t>
            </a:r>
            <a:endParaRPr lang="en-GB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 </a:t>
            </a:r>
            <a:r>
              <a:rPr lang="hu-HU" sz="2600" dirty="0"/>
              <a:t>Mit tesztek egy forró nyári napon?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893A9-8A1F-4482-BFB9-C101B14B5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1" t="298" r="6626" b="85001"/>
          <a:stretch/>
        </p:blipFill>
        <p:spPr bwMode="auto">
          <a:xfrm>
            <a:off x="0" y="1736115"/>
            <a:ext cx="2369287" cy="23816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1BD2CD-D2DE-4AFA-ACB2-6B1BFF31D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4" t="25220" r="-43" b="62237"/>
          <a:stretch/>
        </p:blipFill>
        <p:spPr bwMode="auto">
          <a:xfrm>
            <a:off x="124161" y="4032793"/>
            <a:ext cx="4140478" cy="2182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3EBB0-E6B5-4EBF-838F-85E77BFAC7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48510" y="6215729"/>
            <a:ext cx="830179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000" dirty="0"/>
              <a:t>A </a:t>
            </a:r>
            <a:r>
              <a:rPr lang="hu-HU" sz="2000" b="1" dirty="0"/>
              <a:t>feladatlapra</a:t>
            </a:r>
            <a:r>
              <a:rPr lang="hu-HU" sz="2000" dirty="0"/>
              <a:t> írd le a vonatkozó </a:t>
            </a:r>
            <a:r>
              <a:rPr lang="hu-HU" sz="2000" b="1" dirty="0"/>
              <a:t>élelmiszerbiztonsági kockázatokat</a:t>
            </a:r>
            <a:r>
              <a:rPr lang="hu-HU" sz="2000" dirty="0"/>
              <a:t>! </a:t>
            </a:r>
            <a:endParaRPr lang="en-GB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96240" y="3810000"/>
            <a:ext cx="13868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Csomagolás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600200" y="5867401"/>
            <a:ext cx="149352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Hazaszállítás</a:t>
            </a:r>
          </a:p>
        </p:txBody>
      </p:sp>
    </p:spTree>
    <p:extLst>
      <p:ext uri="{BB962C8B-B14F-4D97-AF65-F5344CB8AC3E}">
        <p14:creationId xmlns:p14="http://schemas.microsoft.com/office/powerpoint/2010/main" val="373241632"/>
      </p:ext>
    </p:extLst>
  </p:cSld>
  <p:clrMapOvr>
    <a:masterClrMapping/>
  </p:clrMapOvr>
</p:sld>
</file>

<file path=ppt/theme/theme1.xml><?xml version="1.0" encoding="utf-8"?>
<a:theme xmlns:a="http://schemas.openxmlformats.org/drawingml/2006/main" name="safeconsume">
  <a:themeElements>
    <a:clrScheme name="Custom 9">
      <a:dk1>
        <a:sysClr val="windowText" lastClr="000000"/>
      </a:dk1>
      <a:lt1>
        <a:srgbClr val="FFFFFF"/>
      </a:lt1>
      <a:dk2>
        <a:srgbClr val="00707C"/>
      </a:dk2>
      <a:lt2>
        <a:srgbClr val="CFEAE1"/>
      </a:lt2>
      <a:accent1>
        <a:srgbClr val="00707C"/>
      </a:accent1>
      <a:accent2>
        <a:srgbClr val="CFEAE1"/>
      </a:accent2>
      <a:accent3>
        <a:srgbClr val="DD4758"/>
      </a:accent3>
      <a:accent4>
        <a:srgbClr val="FFD8BA"/>
      </a:accent4>
      <a:accent5>
        <a:srgbClr val="0C1B1B"/>
      </a:accent5>
      <a:accent6>
        <a:srgbClr val="8DB7BC"/>
      </a:accent6>
      <a:hlink>
        <a:srgbClr val="0563C1"/>
      </a:hlink>
      <a:folHlink>
        <a:srgbClr val="954F72"/>
      </a:folHlink>
    </a:clrScheme>
    <a:fontScheme name="SafeConsume">
      <a:majorFont>
        <a:latin typeface="Georgia"/>
        <a:ea typeface=""/>
        <a:cs typeface=""/>
      </a:majorFont>
      <a:minorFont>
        <a:latin typeface="Microsoft Sans Serif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consume" id="{A209E806-7918-4DA6-9257-EA7620E65B2E}" vid="{DFD43733-1097-4E47-BAC8-3C1DE5DD03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1779BA33D24E8149D4B874D12439" ma:contentTypeVersion="10" ma:contentTypeDescription="Create a new document." ma:contentTypeScope="" ma:versionID="4c9363805fa9d57d915737c42785b0f5">
  <xsd:schema xmlns:xsd="http://www.w3.org/2001/XMLSchema" xmlns:xs="http://www.w3.org/2001/XMLSchema" xmlns:p="http://schemas.microsoft.com/office/2006/metadata/properties" xmlns:ns2="1fb14ad6-309a-489a-a37a-efadb6fb7c1d" targetNamespace="http://schemas.microsoft.com/office/2006/metadata/properties" ma:root="true" ma:fieldsID="37e72963be641e46334b69e806042f93" ns2:_="">
    <xsd:import namespace="1fb14ad6-309a-489a-a37a-efadb6fb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4ad6-309a-489a-a37a-efadb6fb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D27275-C05D-413B-B2DC-7D6FC84746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5B5AC2-DB44-40D8-8B86-E6E4D8187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49ED23-36DE-4ED2-871B-1BD23ED3F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b14ad6-309a-489a-a37a-efadb6fb7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safeconsume</Template>
  <TotalTime>5229</TotalTime>
  <Words>4044</Words>
  <Application>Microsoft Office PowerPoint</Application>
  <PresentationFormat>On-screen Show (4:3)</PresentationFormat>
  <Paragraphs>388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Microsoft Sans Serif</vt:lpstr>
      <vt:lpstr>Wingdings</vt:lpstr>
      <vt:lpstr>safeconsume</vt:lpstr>
      <vt:lpstr>Élelmiszerbiztonság és –higiénia </vt:lpstr>
      <vt:lpstr>A tananyag tartalmából</vt:lpstr>
      <vt:lpstr>Az élelmiszer-eredetű megbetegedések (1/2)</vt:lpstr>
      <vt:lpstr>Az élelmiszer-eredetű megbetegedések (2/2)</vt:lpstr>
      <vt:lpstr>Az élelmiszer útja - animáció</vt:lpstr>
      <vt:lpstr>A hosszú út alatt az élelmiszerben előforduló mikroorganizmusok elszaporodhatnak, az élelmiszer beszennyeződhet. Ezek betegségek kialakulásához vezethetnek.  Hogyan biztosíthatjuk a megfelelő élelmiszerbiztonságot az ételkészítés minden lépésénél?</vt:lpstr>
      <vt:lpstr>Tervezés &amp; bevásárlás - Kockázatok</vt:lpstr>
      <vt:lpstr>Tervezés &amp; bevásárlás - Tanácsok</vt:lpstr>
      <vt:lpstr>Csomagolás &amp; hazaszállítás - Kockázatok</vt:lpstr>
      <vt:lpstr>Csomagolás &amp; hazaszállítás - Tanácsok</vt:lpstr>
      <vt:lpstr>Tárolás - Kockázatok</vt:lpstr>
      <vt:lpstr>Tárolás - Tanácsok</vt:lpstr>
      <vt:lpstr>Előkészületek - Kockázatok</vt:lpstr>
      <vt:lpstr>Előkészületek - Tanácsok</vt:lpstr>
      <vt:lpstr>Főzés - Kockázatok</vt:lpstr>
      <vt:lpstr>Főzés - Tanácsok</vt:lpstr>
      <vt:lpstr>A maradékok tárolás - Kockázatok</vt:lpstr>
      <vt:lpstr>A maradékok tárolás - Tanácsok</vt:lpstr>
      <vt:lpstr>Kiegészítő feladat</vt:lpstr>
      <vt:lpstr>Összefoglalás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Hayes</dc:creator>
  <cp:lastModifiedBy>Brieze Read</cp:lastModifiedBy>
  <cp:revision>336</cp:revision>
  <dcterms:created xsi:type="dcterms:W3CDTF">2019-07-08T12:48:48Z</dcterms:created>
  <dcterms:modified xsi:type="dcterms:W3CDTF">2022-08-31T07:44:34Z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0x01010083501779BA33D24E8149D4B874D12439</vt:lpwstr>
  </property>
</Properties>
</file>