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6" autoAdjust="0"/>
    <p:restoredTop sz="94660"/>
  </p:normalViewPr>
  <p:slideViewPr>
    <p:cSldViewPr snapToGrid="0">
      <p:cViewPr varScale="1">
        <p:scale>
          <a:sx n="44" d="100"/>
          <a:sy n="44" d="100"/>
        </p:scale>
        <p:origin x="7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9A4FC-836F-2C5A-A403-14BEC67BE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663AB1-20FA-918D-3A81-CFCD62ED6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89BF54-67E6-4E97-4A86-E954C057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9EDC-59F6-419A-A753-C59AA10AE4D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FB1AF1-C449-4B5D-48E6-4EAF491A3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5C2356-BD84-66D6-0340-11E066A96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2C9D-3B89-4814-B78F-CD502445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35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340403-2B1F-BDF8-7495-DEBA89AF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2920D0-FD2F-90D4-896D-80AFBB5B7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AF3996-CA16-4AAE-6660-0B79CC7D2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9EDC-59F6-419A-A753-C59AA10AE4D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A95B04-383B-8C8F-B79A-0066648A2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AEFD84-E09B-F64C-AC3D-917E7422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2C9D-3B89-4814-B78F-CD502445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50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B660ED-337A-CE52-3106-E8358C8B3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DFB81B-3638-0F7D-B8C7-65E434BA2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A3028-BA47-C44A-3633-B8FC5214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9EDC-59F6-419A-A753-C59AA10AE4D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FB30A2-976D-C959-C016-8632B962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FFEA4F-E4DF-3ABB-6E9C-D6A3EBD8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2C9D-3B89-4814-B78F-CD502445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67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C0111B-7253-7A26-FC37-38A0AEBC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BC3EC1-4D41-34AA-FA94-865E3D509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E732D9-9A85-7157-94D0-B3D8A5CBA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9EDC-59F6-419A-A753-C59AA10AE4D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5FD8D5-C11D-23F9-DDEC-3A109B3B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040F64-C4D2-8C59-76EB-19B31926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2C9D-3B89-4814-B78F-CD502445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74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4DB83E-5C59-CFC6-F1D2-D4434518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FC1F71-65B3-66E9-B5E6-5138DA62A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8851A8-604F-ED5A-54E1-C722F2DD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9EDC-59F6-419A-A753-C59AA10AE4D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02E82B-AEFD-BE0F-7322-974F7129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DF238D-7791-99FF-1586-755F0377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2C9D-3B89-4814-B78F-CD502445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5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571D1-628E-A070-97B5-3B723F3B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48FB26-D36A-7DDB-BE7C-F9E7D8382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8FD3CC-35FC-D3BB-8138-1FF414408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0658C1-F680-EA8B-0FA1-510AD2A8C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9EDC-59F6-419A-A753-C59AA10AE4D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F3D222-8464-96F6-A6D7-09ACF83B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23A8D1-A061-C7B2-DFF0-EAA0B7D9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2C9D-3B89-4814-B78F-CD502445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07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6EFADF-7AF5-E658-2722-B4973749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347E28-94CC-592A-05DD-BD1772972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EFEB48-DCFD-AD7B-F7F3-879A682A5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EDEBB2-6BF6-0C50-27AA-2BAC746C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CFCB0F-6FF5-7143-85E7-01A32F0A5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1BECF14-D3F1-B627-5702-443123E6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9EDC-59F6-419A-A753-C59AA10AE4D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95AD76-E82C-0BE7-0C0B-AE05D5D8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4EAE333-72AF-F37D-E90A-26A5B70F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2C9D-3B89-4814-B78F-CD502445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81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E63385-C268-1203-5368-6BAB8F66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4F0EA2-DEB9-E913-0412-AB3CB14D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9EDC-59F6-419A-A753-C59AA10AE4D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8E121F-991B-E23C-7FD0-7890DB60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672506-7B8B-7BF1-F82E-D66D6DC1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2C9D-3B89-4814-B78F-CD502445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03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A6E019-C38A-BBCA-3FF3-D0B33565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9EDC-59F6-419A-A753-C59AA10AE4D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920FBAE-35C7-42E1-0F76-C808B954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EA6D0A-E6C0-599E-A854-FFF34081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2C9D-3B89-4814-B78F-CD502445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12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E3E75C-7691-3C06-0A5D-A185DE42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241884-D281-C7C2-FE87-CC5E0DED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85D829-9AC4-3C38-9931-594DE2162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BAA10C-E7B9-3FD6-51C8-86E519ABF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9EDC-59F6-419A-A753-C59AA10AE4D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041580-7C7A-BF68-E418-0BDF8DDD4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913281-D90F-8BF6-003F-B50B63A1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2C9D-3B89-4814-B78F-CD502445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37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67692-AAB4-8A67-F6A5-DC19DED0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E9B5E7B-83E2-2A48-78DD-EA38990F0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C4B6FF-E5E0-A9D0-C607-8BA0D7D04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AAC8A5-8360-3E46-B939-46796E44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9EDC-59F6-419A-A753-C59AA10AE4D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56BC34-E245-091D-38FC-273CB8F6A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72D14A-3855-3565-077B-94412A37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2C9D-3B89-4814-B78F-CD502445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69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7345E5F-BCD5-566A-0E5E-90743E4A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F82FE9-AA64-8E09-CF3F-D0F755600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0382B9-0744-E58F-DD37-9ED4C5DA9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A9EDC-59F6-419A-A753-C59AA10AE4D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ED4429-D873-6011-95B2-9F103F681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5282FC-77F2-DE18-18C6-D1BD10E96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2C9D-3B89-4814-B78F-CD502445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1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B8930E-D497-70FC-D340-61B633AF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070" y="365125"/>
            <a:ext cx="4448015" cy="1325563"/>
          </a:xfrm>
        </p:spPr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Microbe Mania: Que suis-je?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7AA542-8A72-0DFA-D152-FA98B6195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220200" cy="4351338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fr-FR" sz="1600" dirty="0">
              <a:latin typeface="Arial" panose="020B0604020202020204" pitchFamily="34" charset="0"/>
            </a:endParaRPr>
          </a:p>
          <a:p>
            <a:r>
              <a:rPr lang="en-GB" altLang="fr-FR" sz="2200" dirty="0">
                <a:latin typeface="Arial" panose="020B0604020202020204" pitchFamily="34" charset="0"/>
              </a:rPr>
              <a:t>Je </a:t>
            </a:r>
            <a:r>
              <a:rPr lang="en-GB" altLang="fr-FR" sz="2200" dirty="0" err="1">
                <a:latin typeface="Arial" panose="020B0604020202020204" pitchFamily="34" charset="0"/>
              </a:rPr>
              <a:t>m’appelle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b="1" dirty="0">
                <a:latin typeface="Arial" panose="020B0604020202020204" pitchFamily="34" charset="0"/>
              </a:rPr>
              <a:t>Staphylococcus</a:t>
            </a:r>
            <a:r>
              <a:rPr lang="en-GB" altLang="fr-FR" sz="2200" dirty="0">
                <a:latin typeface="Arial" panose="020B0604020202020204" pitchFamily="34" charset="0"/>
              </a:rPr>
              <a:t>. </a:t>
            </a:r>
            <a:r>
              <a:rPr lang="en-GB" altLang="fr-FR" sz="2200" dirty="0" err="1">
                <a:latin typeface="Arial" panose="020B0604020202020204" pitchFamily="34" charset="0"/>
              </a:rPr>
              <a:t>J’ai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dirty="0" err="1">
                <a:latin typeface="Arial" panose="020B0604020202020204" pitchFamily="34" charset="0"/>
              </a:rPr>
              <a:t>une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dirty="0" err="1">
                <a:latin typeface="Arial" panose="020B0604020202020204" pitchFamily="34" charset="0"/>
              </a:rPr>
              <a:t>forme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dirty="0" err="1">
                <a:latin typeface="Arial" panose="020B0604020202020204" pitchFamily="34" charset="0"/>
              </a:rPr>
              <a:t>arrondie</a:t>
            </a:r>
            <a:r>
              <a:rPr lang="en-GB" altLang="fr-FR" sz="2200" dirty="0">
                <a:latin typeface="Arial" panose="020B0604020202020204" pitchFamily="34" charset="0"/>
              </a:rPr>
              <a:t> et </a:t>
            </a:r>
            <a:r>
              <a:rPr lang="en-GB" altLang="fr-FR" sz="2200" dirty="0" err="1">
                <a:latin typeface="Arial" panose="020B0604020202020204" pitchFamily="34" charset="0"/>
              </a:rPr>
              <a:t>j’aime</a:t>
            </a:r>
            <a:r>
              <a:rPr lang="en-GB" altLang="fr-FR" sz="2200" dirty="0">
                <a:latin typeface="Arial" panose="020B0604020202020204" pitchFamily="34" charset="0"/>
              </a:rPr>
              <a:t> vivre dans ton </a:t>
            </a:r>
            <a:r>
              <a:rPr lang="en-GB" altLang="fr-FR" sz="2200" dirty="0" err="1">
                <a:latin typeface="Arial" panose="020B0604020202020204" pitchFamily="34" charset="0"/>
              </a:rPr>
              <a:t>nez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dirty="0" err="1">
                <a:latin typeface="Arial" panose="020B0604020202020204" pitchFamily="34" charset="0"/>
              </a:rPr>
              <a:t>ou</a:t>
            </a:r>
            <a:r>
              <a:rPr lang="en-GB" altLang="fr-FR" sz="2200" dirty="0">
                <a:latin typeface="Arial" panose="020B0604020202020204" pitchFamily="34" charset="0"/>
              </a:rPr>
              <a:t> sous </a:t>
            </a:r>
            <a:r>
              <a:rPr lang="en-GB" altLang="fr-FR" sz="2200" dirty="0" err="1">
                <a:latin typeface="Arial" panose="020B0604020202020204" pitchFamily="34" charset="0"/>
              </a:rPr>
              <a:t>tes</a:t>
            </a:r>
            <a:r>
              <a:rPr lang="en-GB" altLang="fr-FR" sz="2200" dirty="0">
                <a:latin typeface="Arial" panose="020B0604020202020204" pitchFamily="34" charset="0"/>
              </a:rPr>
              <a:t> bras. </a:t>
            </a:r>
            <a:r>
              <a:rPr lang="en-GB" altLang="fr-FR" sz="2200" dirty="0" err="1">
                <a:latin typeface="Arial" panose="020B0604020202020204" pitchFamily="34" charset="0"/>
              </a:rPr>
              <a:t>J’habite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dirty="0" err="1">
                <a:latin typeface="Arial" panose="020B0604020202020204" pitchFamily="34" charset="0"/>
              </a:rPr>
              <a:t>normalement</a:t>
            </a:r>
            <a:r>
              <a:rPr lang="en-GB" altLang="fr-FR" sz="2200" dirty="0">
                <a:latin typeface="Arial" panose="020B0604020202020204" pitchFamily="34" charset="0"/>
              </a:rPr>
              <a:t> sur ta </a:t>
            </a:r>
            <a:r>
              <a:rPr lang="en-GB" altLang="fr-FR" sz="2200" dirty="0" err="1">
                <a:latin typeface="Arial" panose="020B0604020202020204" pitchFamily="34" charset="0"/>
              </a:rPr>
              <a:t>peau</a:t>
            </a:r>
            <a:r>
              <a:rPr lang="en-GB" altLang="fr-FR" sz="2200" dirty="0">
                <a:latin typeface="Arial" panose="020B0604020202020204" pitchFamily="34" charset="0"/>
              </a:rPr>
              <a:t> et </a:t>
            </a:r>
            <a:r>
              <a:rPr lang="en-GB" altLang="fr-FR" sz="2200" dirty="0" err="1">
                <a:latin typeface="Arial" panose="020B0604020202020204" pitchFamily="34" charset="0"/>
              </a:rPr>
              <a:t>parfois</a:t>
            </a:r>
            <a:r>
              <a:rPr lang="en-GB" altLang="fr-FR" sz="2200" dirty="0">
                <a:latin typeface="Arial" panose="020B0604020202020204" pitchFamily="34" charset="0"/>
              </a:rPr>
              <a:t> je </a:t>
            </a:r>
            <a:r>
              <a:rPr lang="en-GB" altLang="fr-FR" sz="2200" dirty="0" err="1">
                <a:latin typeface="Arial" panose="020B0604020202020204" pitchFamily="34" charset="0"/>
              </a:rPr>
              <a:t>peux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dirty="0" err="1">
                <a:latin typeface="Arial" panose="020B0604020202020204" pitchFamily="34" charset="0"/>
              </a:rPr>
              <a:t>te</a:t>
            </a:r>
            <a:r>
              <a:rPr lang="en-GB" altLang="fr-FR" sz="2200" dirty="0">
                <a:latin typeface="Arial" panose="020B0604020202020204" pitchFamily="34" charset="0"/>
              </a:rPr>
              <a:t> donner des boutons. Si </a:t>
            </a:r>
            <a:r>
              <a:rPr lang="en-GB" altLang="fr-FR" sz="2200" dirty="0" err="1">
                <a:latin typeface="Arial" panose="020B0604020202020204" pitchFamily="34" charset="0"/>
              </a:rPr>
              <a:t>j’arrive</a:t>
            </a:r>
            <a:r>
              <a:rPr lang="en-GB" altLang="fr-FR" sz="2200" dirty="0">
                <a:latin typeface="Arial" panose="020B0604020202020204" pitchFamily="34" charset="0"/>
              </a:rPr>
              <a:t> dans ton sang je </a:t>
            </a:r>
            <a:r>
              <a:rPr lang="en-GB" altLang="fr-FR" sz="2200" dirty="0" err="1">
                <a:latin typeface="Arial" panose="020B0604020202020204" pitchFamily="34" charset="0"/>
              </a:rPr>
              <a:t>peux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dirty="0" err="1">
                <a:latin typeface="Arial" panose="020B0604020202020204" pitchFamily="34" charset="0"/>
              </a:rPr>
              <a:t>te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dirty="0" err="1">
                <a:latin typeface="Arial" panose="020B0604020202020204" pitchFamily="34" charset="0"/>
              </a:rPr>
              <a:t>rendre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dirty="0" err="1">
                <a:latin typeface="Arial" panose="020B0604020202020204" pitchFamily="34" charset="0"/>
              </a:rPr>
              <a:t>malade</a:t>
            </a:r>
            <a:r>
              <a:rPr lang="en-GB" altLang="fr-FR" sz="2200" dirty="0">
                <a:latin typeface="Arial" panose="020B0604020202020204" pitchFamily="34" charset="0"/>
              </a:rPr>
              <a:t> ! </a:t>
            </a:r>
          </a:p>
          <a:p>
            <a:r>
              <a:rPr lang="en-GB" altLang="fr-FR" sz="2200" dirty="0">
                <a:latin typeface="Arial" panose="020B0604020202020204" pitchFamily="34" charset="0"/>
              </a:rPr>
              <a:t>Que suis-je ?</a:t>
            </a:r>
          </a:p>
          <a:p>
            <a:r>
              <a:rPr lang="en-GB" altLang="fr-FR" sz="2600" b="1" dirty="0">
                <a:latin typeface="Arial" panose="020B0604020202020204" pitchFamily="34" charset="0"/>
              </a:rPr>
              <a:t>Staphylococcus</a:t>
            </a:r>
            <a:r>
              <a:rPr lang="en-GB" altLang="fr-FR" sz="2600" dirty="0">
                <a:latin typeface="Arial" panose="020B0604020202020204" pitchFamily="34" charset="0"/>
              </a:rPr>
              <a:t> </a:t>
            </a:r>
            <a:r>
              <a:rPr lang="en-GB" altLang="fr-FR" sz="2600" dirty="0" err="1">
                <a:latin typeface="Arial" panose="020B0604020202020204" pitchFamily="34" charset="0"/>
              </a:rPr>
              <a:t>est</a:t>
            </a:r>
            <a:r>
              <a:rPr lang="en-GB" altLang="fr-FR" sz="2600" dirty="0">
                <a:latin typeface="Arial" panose="020B0604020202020204" pitchFamily="34" charset="0"/>
              </a:rPr>
              <a:t> </a:t>
            </a:r>
            <a:r>
              <a:rPr lang="en-GB" altLang="fr-FR" sz="2600" dirty="0" err="1">
                <a:latin typeface="Arial" panose="020B0604020202020204" pitchFamily="34" charset="0"/>
              </a:rPr>
              <a:t>une</a:t>
            </a:r>
            <a:r>
              <a:rPr lang="en-GB" altLang="fr-FR" sz="2600" dirty="0">
                <a:latin typeface="Arial" panose="020B0604020202020204" pitchFamily="34" charset="0"/>
              </a:rPr>
              <a:t> </a:t>
            </a:r>
            <a:r>
              <a:rPr lang="en-GB" altLang="fr-FR" sz="2600" dirty="0" err="1">
                <a:latin typeface="Arial" panose="020B0604020202020204" pitchFamily="34" charset="0"/>
              </a:rPr>
              <a:t>Bactérie</a:t>
            </a:r>
            <a:endParaRPr lang="en-GB" altLang="fr-FR" sz="2600" dirty="0">
              <a:latin typeface="Arial" panose="020B0604020202020204" pitchFamily="34" charset="0"/>
            </a:endParaRPr>
          </a:p>
          <a:p>
            <a:endParaRPr lang="en-GB" altLang="fr-FR" sz="2000" dirty="0">
              <a:latin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en-GB" altLang="fr-FR" sz="2000" dirty="0">
              <a:latin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en-GB" altLang="fr-FR" sz="20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altLang="fr-FR" sz="2200" dirty="0">
                <a:latin typeface="Arial" panose="020B0604020202020204" pitchFamily="34" charset="0"/>
              </a:rPr>
              <a:t>Mon nom </a:t>
            </a:r>
            <a:r>
              <a:rPr lang="en-GB" altLang="fr-FR" sz="2200" dirty="0" err="1">
                <a:latin typeface="Arial" panose="020B0604020202020204" pitchFamily="34" charset="0"/>
              </a:rPr>
              <a:t>est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b="1" dirty="0">
                <a:latin typeface="Arial" panose="020B0604020202020204" pitchFamily="34" charset="0"/>
              </a:rPr>
              <a:t>Lactobacillus.</a:t>
            </a:r>
            <a:r>
              <a:rPr lang="en-GB" altLang="fr-FR" sz="2200" dirty="0">
                <a:latin typeface="Arial" panose="020B0604020202020204" pitchFamily="34" charset="0"/>
              </a:rPr>
              <a:t> On </a:t>
            </a:r>
            <a:r>
              <a:rPr lang="en-GB" altLang="fr-FR" sz="2200" dirty="0" err="1">
                <a:latin typeface="Arial" panose="020B0604020202020204" pitchFamily="34" charset="0"/>
              </a:rPr>
              <a:t>m’aime</a:t>
            </a:r>
            <a:r>
              <a:rPr lang="en-GB" altLang="fr-FR" sz="2200" dirty="0">
                <a:latin typeface="Arial" panose="020B0604020202020204" pitchFamily="34" charset="0"/>
              </a:rPr>
              <a:t> bien </a:t>
            </a:r>
            <a:r>
              <a:rPr lang="en-GB" altLang="fr-FR" sz="2200" dirty="0" err="1">
                <a:latin typeface="Arial" panose="020B0604020202020204" pitchFamily="34" charset="0"/>
              </a:rPr>
              <a:t>parce</a:t>
            </a:r>
            <a:r>
              <a:rPr lang="en-GB" altLang="fr-FR" sz="2200" dirty="0">
                <a:latin typeface="Arial" panose="020B0604020202020204" pitchFamily="34" charset="0"/>
              </a:rPr>
              <a:t> que je </a:t>
            </a:r>
            <a:r>
              <a:rPr lang="en-GB" altLang="fr-FR" sz="2200" dirty="0" err="1">
                <a:latin typeface="Arial" panose="020B0604020202020204" pitchFamily="34" charset="0"/>
              </a:rPr>
              <a:t>peux</a:t>
            </a:r>
            <a:r>
              <a:rPr lang="en-GB" altLang="fr-FR" sz="2200" dirty="0">
                <a:latin typeface="Arial" panose="020B0604020202020204" pitchFamily="34" charset="0"/>
              </a:rPr>
              <a:t> transformer le lait </a:t>
            </a:r>
            <a:r>
              <a:rPr lang="en-GB" altLang="fr-FR" sz="2200" dirty="0" err="1">
                <a:latin typeface="Arial" panose="020B0604020202020204" pitchFamily="34" charset="0"/>
              </a:rPr>
              <a:t>en</a:t>
            </a:r>
            <a:r>
              <a:rPr lang="en-GB" altLang="fr-FR" sz="2200" dirty="0">
                <a:latin typeface="Arial" panose="020B0604020202020204" pitchFamily="34" charset="0"/>
              </a:rPr>
              <a:t> yaourt ! </a:t>
            </a:r>
            <a:r>
              <a:rPr lang="en-GB" altLang="fr-FR" sz="2200" dirty="0" err="1">
                <a:latin typeface="Arial" panose="020B0604020202020204" pitchFamily="34" charset="0"/>
              </a:rPr>
              <a:t>Quand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dirty="0" err="1">
                <a:latin typeface="Arial" panose="020B0604020202020204" pitchFamily="34" charset="0"/>
              </a:rPr>
              <a:t>tu</a:t>
            </a:r>
            <a:r>
              <a:rPr lang="en-GB" altLang="fr-FR" sz="2200" dirty="0">
                <a:latin typeface="Arial" panose="020B0604020202020204" pitchFamily="34" charset="0"/>
              </a:rPr>
              <a:t> me </a:t>
            </a:r>
            <a:r>
              <a:rPr lang="en-GB" altLang="fr-FR" sz="2200" dirty="0" err="1">
                <a:latin typeface="Arial" panose="020B0604020202020204" pitchFamily="34" charset="0"/>
              </a:rPr>
              <a:t>manges</a:t>
            </a:r>
            <a:r>
              <a:rPr lang="en-GB" altLang="fr-FR" sz="2200" dirty="0">
                <a:latin typeface="Arial" panose="020B0604020202020204" pitchFamily="34" charset="0"/>
              </a:rPr>
              <a:t> dans ton yaourt je </a:t>
            </a:r>
            <a:r>
              <a:rPr lang="en-GB" altLang="fr-FR" sz="2200" dirty="0" err="1">
                <a:latin typeface="Arial" panose="020B0604020202020204" pitchFamily="34" charset="0"/>
              </a:rPr>
              <a:t>m’installe</a:t>
            </a:r>
            <a:r>
              <a:rPr lang="en-GB" altLang="fr-FR" sz="2200" dirty="0">
                <a:latin typeface="Arial" panose="020B0604020202020204" pitchFamily="34" charset="0"/>
              </a:rPr>
              <a:t> dans ton tube digestif et je </a:t>
            </a:r>
            <a:r>
              <a:rPr lang="en-GB" altLang="fr-FR" sz="2200" dirty="0" err="1">
                <a:latin typeface="Arial" panose="020B0604020202020204" pitchFamily="34" charset="0"/>
              </a:rPr>
              <a:t>t’aide</a:t>
            </a:r>
            <a:r>
              <a:rPr lang="en-GB" altLang="fr-FR" sz="2200" dirty="0">
                <a:latin typeface="Arial" panose="020B0604020202020204" pitchFamily="34" charset="0"/>
              </a:rPr>
              <a:t> à </a:t>
            </a:r>
            <a:r>
              <a:rPr lang="en-GB" altLang="fr-FR" sz="2200" dirty="0" err="1">
                <a:latin typeface="Arial" panose="020B0604020202020204" pitchFamily="34" charset="0"/>
              </a:rPr>
              <a:t>digérer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dirty="0" err="1">
                <a:latin typeface="Arial" panose="020B0604020202020204" pitchFamily="34" charset="0"/>
              </a:rPr>
              <a:t>d’autres</a:t>
            </a:r>
            <a:r>
              <a:rPr lang="en-GB" altLang="fr-FR" sz="2200" dirty="0">
                <a:latin typeface="Arial" panose="020B0604020202020204" pitchFamily="34" charset="0"/>
              </a:rPr>
              <a:t> aliments.  </a:t>
            </a:r>
          </a:p>
          <a:p>
            <a:pPr>
              <a:lnSpc>
                <a:spcPct val="100000"/>
              </a:lnSpc>
            </a:pPr>
            <a:r>
              <a:rPr lang="en-GB" altLang="fr-FR" sz="2200" dirty="0">
                <a:latin typeface="Arial" panose="020B0604020202020204" pitchFamily="34" charset="0"/>
              </a:rPr>
              <a:t>Que suis-je ?</a:t>
            </a:r>
          </a:p>
          <a:p>
            <a:pPr>
              <a:lnSpc>
                <a:spcPct val="100000"/>
              </a:lnSpc>
            </a:pPr>
            <a:r>
              <a:rPr lang="en-GB" altLang="fr-FR" sz="2600" b="1" dirty="0">
                <a:latin typeface="Arial" panose="020B0604020202020204" pitchFamily="34" charset="0"/>
              </a:rPr>
              <a:t>Staphylococcus</a:t>
            </a:r>
            <a:r>
              <a:rPr lang="en-GB" altLang="fr-FR" sz="2600" dirty="0">
                <a:latin typeface="Arial" panose="020B0604020202020204" pitchFamily="34" charset="0"/>
              </a:rPr>
              <a:t> </a:t>
            </a:r>
            <a:r>
              <a:rPr lang="en-GB" altLang="fr-FR" sz="2600" dirty="0" err="1">
                <a:latin typeface="Arial" panose="020B0604020202020204" pitchFamily="34" charset="0"/>
              </a:rPr>
              <a:t>est</a:t>
            </a:r>
            <a:r>
              <a:rPr lang="en-GB" altLang="fr-FR" sz="2600" dirty="0">
                <a:latin typeface="Arial" panose="020B0604020202020204" pitchFamily="34" charset="0"/>
              </a:rPr>
              <a:t> </a:t>
            </a:r>
            <a:r>
              <a:rPr lang="en-GB" altLang="fr-FR" sz="2600" dirty="0" err="1">
                <a:latin typeface="Arial" panose="020B0604020202020204" pitchFamily="34" charset="0"/>
              </a:rPr>
              <a:t>une</a:t>
            </a:r>
            <a:r>
              <a:rPr lang="en-GB" altLang="fr-FR" sz="2600" dirty="0">
                <a:latin typeface="Arial" panose="020B0604020202020204" pitchFamily="34" charset="0"/>
              </a:rPr>
              <a:t> </a:t>
            </a:r>
            <a:r>
              <a:rPr lang="en-GB" altLang="fr-FR" sz="2600" dirty="0" err="1">
                <a:latin typeface="Arial" panose="020B0604020202020204" pitchFamily="34" charset="0"/>
              </a:rPr>
              <a:t>Bactérie</a:t>
            </a:r>
            <a:endParaRPr lang="en-GB" altLang="fr-FR" sz="26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fr-FR" altLang="fr-FR" sz="24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en-GB" altLang="fr-FR" sz="2000" dirty="0">
              <a:latin typeface="Arial" panose="020B0604020202020204" pitchFamily="34" charset="0"/>
            </a:endParaRPr>
          </a:p>
        </p:txBody>
      </p:sp>
      <p:pic>
        <p:nvPicPr>
          <p:cNvPr id="4" name="Picture 6" descr="logo e-Bug">
            <a:extLst>
              <a:ext uri="{FF2B5EF4-FFF2-40B4-BE49-F238E27FC236}">
                <a16:creationId xmlns:a16="http://schemas.microsoft.com/office/drawing/2014/main" id="{E89F0B4F-363D-1329-753A-D068522D5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3" y="201134"/>
            <a:ext cx="1471804" cy="148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staphylococcus-Image">
            <a:extLst>
              <a:ext uri="{FF2B5EF4-FFF2-40B4-BE49-F238E27FC236}">
                <a16:creationId xmlns:a16="http://schemas.microsoft.com/office/drawing/2014/main" id="{4F9968F7-3F2B-9B55-8CA9-1C8CFB39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961" y="2032941"/>
            <a:ext cx="1858396" cy="140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Staphylococcus_01">
            <a:extLst>
              <a:ext uri="{FF2B5EF4-FFF2-40B4-BE49-F238E27FC236}">
                <a16:creationId xmlns:a16="http://schemas.microsoft.com/office/drawing/2014/main" id="{BBE88CAA-CF84-DAE6-8013-C2944FB7F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" y="1825625"/>
            <a:ext cx="127115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Lactobacillus-Image">
            <a:extLst>
              <a:ext uri="{FF2B5EF4-FFF2-40B4-BE49-F238E27FC236}">
                <a16:creationId xmlns:a16="http://schemas.microsoft.com/office/drawing/2014/main" id="{35066071-241C-981E-4D38-3BFE40239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960" y="4383598"/>
            <a:ext cx="18700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Lactobacillus_01">
            <a:extLst>
              <a:ext uri="{FF2B5EF4-FFF2-40B4-BE49-F238E27FC236}">
                <a16:creationId xmlns:a16="http://schemas.microsoft.com/office/drawing/2014/main" id="{98D89BD5-3236-0352-7020-6B249DD81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315">
            <a:off x="101098" y="4406363"/>
            <a:ext cx="5905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69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B8930E-D497-70FC-D340-61B633AF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992" y="201134"/>
            <a:ext cx="4448015" cy="1325563"/>
          </a:xfrm>
        </p:spPr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Microbe Mania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Que suis-je?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7AA542-8A72-0DFA-D152-FA98B6195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841" y="1825625"/>
            <a:ext cx="8260596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GB" altLang="fr-FR" sz="2000" dirty="0">
                <a:latin typeface="Arial" panose="020B0604020202020204" pitchFamily="34" charset="0"/>
              </a:rPr>
              <a:t>Je </a:t>
            </a:r>
            <a:r>
              <a:rPr lang="en-GB" altLang="fr-FR" sz="2000" dirty="0" err="1">
                <a:latin typeface="Arial" panose="020B0604020202020204" pitchFamily="34" charset="0"/>
              </a:rPr>
              <a:t>m’appelle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b="1" dirty="0">
                <a:latin typeface="Arial" panose="020B0604020202020204" pitchFamily="34" charset="0"/>
              </a:rPr>
              <a:t>Dermatophyte </a:t>
            </a:r>
            <a:r>
              <a:rPr lang="en-GB" altLang="fr-FR" sz="2000" dirty="0">
                <a:latin typeface="Arial" panose="020B0604020202020204" pitchFamily="34" charset="0"/>
              </a:rPr>
              <a:t>et </a:t>
            </a:r>
            <a:r>
              <a:rPr lang="en-GB" altLang="fr-FR" sz="2000" dirty="0" err="1">
                <a:latin typeface="Arial" panose="020B0604020202020204" pitchFamily="34" charset="0"/>
              </a:rPr>
              <a:t>j’aime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m’installer</a:t>
            </a:r>
            <a:r>
              <a:rPr lang="en-GB" altLang="fr-FR" sz="2000" dirty="0">
                <a:latin typeface="Arial" panose="020B0604020202020204" pitchFamily="34" charset="0"/>
              </a:rPr>
              <a:t> sur ta </a:t>
            </a:r>
            <a:r>
              <a:rPr lang="en-GB" altLang="fr-FR" sz="2000" dirty="0" err="1">
                <a:latin typeface="Arial" panose="020B0604020202020204" pitchFamily="34" charset="0"/>
              </a:rPr>
              <a:t>peau</a:t>
            </a:r>
            <a:r>
              <a:rPr lang="en-GB" altLang="fr-FR" sz="2000" dirty="0">
                <a:latin typeface="Arial" panose="020B0604020202020204" pitchFamily="34" charset="0"/>
              </a:rPr>
              <a:t>. </a:t>
            </a:r>
            <a:r>
              <a:rPr lang="en-GB" altLang="fr-FR" sz="2000" dirty="0" err="1">
                <a:latin typeface="Arial" panose="020B0604020202020204" pitchFamily="34" charset="0"/>
              </a:rPr>
              <a:t>J’aime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particulièrement</a:t>
            </a:r>
            <a:r>
              <a:rPr lang="en-GB" altLang="fr-FR" sz="2000" dirty="0">
                <a:latin typeface="Arial" panose="020B0604020202020204" pitchFamily="34" charset="0"/>
              </a:rPr>
              <a:t> les </a:t>
            </a:r>
            <a:r>
              <a:rPr lang="en-GB" altLang="fr-FR" sz="2000" dirty="0" err="1">
                <a:latin typeface="Arial" panose="020B0604020202020204" pitchFamily="34" charset="0"/>
              </a:rPr>
              <a:t>endroits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humides</a:t>
            </a:r>
            <a:r>
              <a:rPr lang="en-GB" altLang="fr-FR" sz="2000" dirty="0">
                <a:latin typeface="Arial" panose="020B0604020202020204" pitchFamily="34" charset="0"/>
              </a:rPr>
              <a:t>, </a:t>
            </a:r>
            <a:r>
              <a:rPr lang="en-GB" altLang="fr-FR" sz="2000" dirty="0" err="1">
                <a:latin typeface="Arial" panose="020B0604020202020204" pitchFamily="34" charset="0"/>
              </a:rPr>
              <a:t>comme</a:t>
            </a:r>
            <a:r>
              <a:rPr lang="en-GB" altLang="fr-FR" sz="2000" dirty="0">
                <a:latin typeface="Arial" panose="020B0604020202020204" pitchFamily="34" charset="0"/>
              </a:rPr>
              <a:t> entre les </a:t>
            </a:r>
            <a:r>
              <a:rPr lang="en-GB" altLang="fr-FR" sz="2000" dirty="0" err="1">
                <a:latin typeface="Arial" panose="020B0604020202020204" pitchFamily="34" charset="0"/>
              </a:rPr>
              <a:t>orteils</a:t>
            </a:r>
            <a:r>
              <a:rPr lang="en-GB" altLang="fr-FR" sz="2000" dirty="0">
                <a:latin typeface="Arial" panose="020B0604020202020204" pitchFamily="34" charset="0"/>
              </a:rPr>
              <a:t> sur des </a:t>
            </a:r>
            <a:r>
              <a:rPr lang="en-GB" altLang="fr-FR" sz="2000" dirty="0" err="1">
                <a:latin typeface="Arial" panose="020B0604020202020204" pitchFamily="34" charset="0"/>
              </a:rPr>
              <a:t>pieds</a:t>
            </a:r>
            <a:r>
              <a:rPr lang="en-GB" altLang="fr-FR" sz="2000" dirty="0">
                <a:latin typeface="Arial" panose="020B0604020202020204" pitchFamily="34" charset="0"/>
              </a:rPr>
              <a:t> qui </a:t>
            </a:r>
            <a:r>
              <a:rPr lang="en-GB" altLang="fr-FR" sz="2000" dirty="0" err="1">
                <a:latin typeface="Arial" panose="020B0604020202020204" pitchFamily="34" charset="0"/>
              </a:rPr>
              <a:t>transpirent</a:t>
            </a:r>
            <a:r>
              <a:rPr lang="en-GB" altLang="fr-FR" sz="2000" dirty="0">
                <a:latin typeface="Arial" panose="020B0604020202020204" pitchFamily="34" charset="0"/>
              </a:rPr>
              <a:t> !  </a:t>
            </a:r>
            <a:r>
              <a:rPr lang="en-GB" altLang="fr-FR" sz="2000" dirty="0" err="1">
                <a:latin typeface="Arial" panose="020B0604020202020204" pitchFamily="34" charset="0"/>
              </a:rPr>
              <a:t>Quand</a:t>
            </a:r>
            <a:r>
              <a:rPr lang="en-GB" altLang="fr-FR" sz="2000" dirty="0">
                <a:latin typeface="Arial" panose="020B0604020202020204" pitchFamily="34" charset="0"/>
              </a:rPr>
              <a:t> je vis </a:t>
            </a:r>
            <a:r>
              <a:rPr lang="en-GB" altLang="fr-FR" sz="2000" dirty="0" err="1">
                <a:latin typeface="Arial" panose="020B0604020202020204" pitchFamily="34" charset="0"/>
              </a:rPr>
              <a:t>là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cela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donne</a:t>
            </a:r>
            <a:r>
              <a:rPr lang="en-GB" altLang="fr-FR" sz="2000" dirty="0">
                <a:latin typeface="Arial" panose="020B0604020202020204" pitchFamily="34" charset="0"/>
              </a:rPr>
              <a:t> un pied </a:t>
            </a:r>
            <a:r>
              <a:rPr lang="en-GB" altLang="fr-FR" sz="2000" dirty="0" err="1">
                <a:latin typeface="Arial" panose="020B0604020202020204" pitchFamily="34" charset="0"/>
              </a:rPr>
              <a:t>d’athlète</a:t>
            </a:r>
            <a:r>
              <a:rPr lang="en-GB" altLang="fr-FR" sz="2000" dirty="0">
                <a:latin typeface="Arial" panose="020B0604020202020204" pitchFamily="34" charset="0"/>
              </a:rPr>
              <a:t> ! </a:t>
            </a:r>
          </a:p>
          <a:p>
            <a:pPr>
              <a:lnSpc>
                <a:spcPct val="100000"/>
              </a:lnSpc>
            </a:pPr>
            <a:r>
              <a:rPr lang="en-GB" altLang="fr-FR" sz="2000" dirty="0">
                <a:latin typeface="Arial" panose="020B0604020202020204" pitchFamily="34" charset="0"/>
              </a:rPr>
              <a:t>Que suis-je ?</a:t>
            </a:r>
          </a:p>
          <a:p>
            <a:pPr>
              <a:lnSpc>
                <a:spcPct val="100000"/>
              </a:lnSpc>
            </a:pPr>
            <a:r>
              <a:rPr lang="en-GB" altLang="fr-FR" sz="2400" dirty="0">
                <a:latin typeface="Arial" panose="020B0604020202020204" pitchFamily="34" charset="0"/>
              </a:rPr>
              <a:t>Les </a:t>
            </a:r>
            <a:r>
              <a:rPr lang="en-GB" altLang="fr-FR" sz="2400" b="1" dirty="0">
                <a:latin typeface="Arial" panose="020B0604020202020204" pitchFamily="34" charset="0"/>
              </a:rPr>
              <a:t>dermatophytes</a:t>
            </a:r>
            <a:r>
              <a:rPr lang="en-GB" altLang="fr-FR" sz="2400" dirty="0">
                <a:latin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</a:rPr>
              <a:t>sont</a:t>
            </a:r>
            <a:r>
              <a:rPr lang="en-GB" altLang="fr-FR" sz="2400" dirty="0">
                <a:latin typeface="Arial" panose="020B0604020202020204" pitchFamily="34" charset="0"/>
              </a:rPr>
              <a:t> des Champignons</a:t>
            </a:r>
          </a:p>
          <a:p>
            <a:pPr>
              <a:lnSpc>
                <a:spcPct val="100000"/>
              </a:lnSpc>
            </a:pPr>
            <a:endParaRPr lang="fr-FR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altLang="fr-FR" sz="2200" dirty="0">
                <a:latin typeface="Arial" panose="020B0604020202020204" pitchFamily="34" charset="0"/>
              </a:rPr>
              <a:t>Mon nom </a:t>
            </a:r>
            <a:r>
              <a:rPr lang="en-GB" altLang="fr-FR" sz="2200" dirty="0" err="1">
                <a:latin typeface="Arial" panose="020B0604020202020204" pitchFamily="34" charset="0"/>
              </a:rPr>
              <a:t>est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b="1" dirty="0">
                <a:latin typeface="Arial" panose="020B0604020202020204" pitchFamily="34" charset="0"/>
              </a:rPr>
              <a:t>Influenza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dirty="0" err="1">
                <a:latin typeface="Arial" panose="020B0604020202020204" pitchFamily="34" charset="0"/>
              </a:rPr>
              <a:t>mais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dirty="0" err="1">
                <a:latin typeface="Arial" panose="020B0604020202020204" pitchFamily="34" charset="0"/>
              </a:rPr>
              <a:t>mes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dirty="0" err="1">
                <a:latin typeface="Arial" panose="020B0604020202020204" pitchFamily="34" charset="0"/>
              </a:rPr>
              <a:t>amis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dirty="0" err="1">
                <a:latin typeface="Arial" panose="020B0604020202020204" pitchFamily="34" charset="0"/>
              </a:rPr>
              <a:t>m’appellent</a:t>
            </a:r>
            <a:r>
              <a:rPr lang="en-GB" altLang="fr-FR" sz="2200" dirty="0">
                <a:latin typeface="Arial" panose="020B0604020202020204" pitchFamily="34" charset="0"/>
              </a:rPr>
              <a:t> la grippe. Je suis très </a:t>
            </a:r>
            <a:r>
              <a:rPr lang="en-GB" altLang="fr-FR" sz="2200" dirty="0" err="1">
                <a:latin typeface="Arial" panose="020B0604020202020204" pitchFamily="34" charset="0"/>
              </a:rPr>
              <a:t>généreux</a:t>
            </a:r>
            <a:r>
              <a:rPr lang="en-GB" altLang="fr-FR" sz="2200" dirty="0">
                <a:latin typeface="Arial" panose="020B0604020202020204" pitchFamily="34" charset="0"/>
              </a:rPr>
              <a:t> ; </a:t>
            </a:r>
            <a:r>
              <a:rPr lang="en-GB" altLang="fr-FR" sz="2200" dirty="0" err="1">
                <a:latin typeface="Arial" panose="020B0604020202020204" pitchFamily="34" charset="0"/>
              </a:rPr>
              <a:t>j’aime</a:t>
            </a:r>
            <a:r>
              <a:rPr lang="en-GB" altLang="fr-FR" sz="2200" dirty="0">
                <a:latin typeface="Arial" panose="020B0604020202020204" pitchFamily="34" charset="0"/>
              </a:rPr>
              <a:t> donner des </a:t>
            </a:r>
            <a:r>
              <a:rPr lang="en-GB" altLang="fr-FR" sz="2200" dirty="0" err="1">
                <a:latin typeface="Arial" panose="020B0604020202020204" pitchFamily="34" charset="0"/>
              </a:rPr>
              <a:t>maux</a:t>
            </a:r>
            <a:r>
              <a:rPr lang="en-GB" altLang="fr-FR" sz="2200" dirty="0">
                <a:latin typeface="Arial" panose="020B0604020202020204" pitchFamily="34" charset="0"/>
              </a:rPr>
              <a:t> de tête et de la </a:t>
            </a:r>
            <a:r>
              <a:rPr lang="en-GB" altLang="fr-FR" sz="2200" dirty="0" err="1">
                <a:latin typeface="Arial" panose="020B0604020202020204" pitchFamily="34" charset="0"/>
              </a:rPr>
              <a:t>fièvre</a:t>
            </a:r>
            <a:r>
              <a:rPr lang="en-GB" altLang="fr-FR" sz="2200" dirty="0">
                <a:latin typeface="Arial" panose="020B0604020202020204" pitchFamily="34" charset="0"/>
              </a:rPr>
              <a:t>. Je me </a:t>
            </a:r>
            <a:r>
              <a:rPr lang="en-GB" altLang="fr-FR" sz="2200" dirty="0" err="1">
                <a:latin typeface="Arial" panose="020B0604020202020204" pitchFamily="34" charset="0"/>
              </a:rPr>
              <a:t>transmets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dirty="0" err="1">
                <a:latin typeface="Arial" panose="020B0604020202020204" pitchFamily="34" charset="0"/>
              </a:rPr>
              <a:t>facilement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dirty="0" err="1">
                <a:latin typeface="Arial" panose="020B0604020202020204" pitchFamily="34" charset="0"/>
              </a:rPr>
              <a:t>d’une</a:t>
            </a:r>
            <a:r>
              <a:rPr lang="en-GB" altLang="fr-FR" sz="2200" dirty="0">
                <a:latin typeface="Arial" panose="020B0604020202020204" pitchFamily="34" charset="0"/>
              </a:rPr>
              <a:t> </a:t>
            </a:r>
            <a:r>
              <a:rPr lang="en-GB" altLang="fr-FR" sz="2200" dirty="0" err="1">
                <a:latin typeface="Arial" panose="020B0604020202020204" pitchFamily="34" charset="0"/>
              </a:rPr>
              <a:t>personne</a:t>
            </a:r>
            <a:r>
              <a:rPr lang="en-GB" altLang="fr-FR" sz="2200" dirty="0">
                <a:latin typeface="Arial" panose="020B0604020202020204" pitchFamily="34" charset="0"/>
              </a:rPr>
              <a:t> à </a:t>
            </a:r>
            <a:r>
              <a:rPr lang="en-GB" altLang="fr-FR" sz="2200" dirty="0" err="1">
                <a:latin typeface="Arial" panose="020B0604020202020204" pitchFamily="34" charset="0"/>
              </a:rPr>
              <a:t>l’autre</a:t>
            </a:r>
            <a:r>
              <a:rPr lang="en-GB" altLang="fr-FR" sz="2200" dirty="0">
                <a:latin typeface="Arial" panose="020B0604020202020204" pitchFamily="34" charset="0"/>
              </a:rPr>
              <a:t> par la </a:t>
            </a:r>
            <a:r>
              <a:rPr lang="en-GB" altLang="fr-FR" sz="2200" dirty="0" err="1">
                <a:latin typeface="Arial" panose="020B0604020202020204" pitchFamily="34" charset="0"/>
              </a:rPr>
              <a:t>toux</a:t>
            </a:r>
            <a:r>
              <a:rPr lang="en-GB" altLang="fr-FR" sz="2200" dirty="0">
                <a:latin typeface="Arial" panose="020B0604020202020204" pitchFamily="34" charset="0"/>
              </a:rPr>
              <a:t> et les </a:t>
            </a:r>
            <a:r>
              <a:rPr lang="en-GB" altLang="fr-FR" sz="2200" dirty="0" err="1">
                <a:latin typeface="Arial" panose="020B0604020202020204" pitchFamily="34" charset="0"/>
              </a:rPr>
              <a:t>éternuements</a:t>
            </a:r>
            <a:r>
              <a:rPr lang="en-GB" altLang="fr-FR" sz="2200" dirty="0"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GB" altLang="fr-FR" sz="2200" dirty="0">
                <a:latin typeface="Arial" panose="020B0604020202020204" pitchFamily="34" charset="0"/>
              </a:rPr>
              <a:t>Que suis-je ? </a:t>
            </a:r>
          </a:p>
          <a:p>
            <a:pPr>
              <a:lnSpc>
                <a:spcPct val="100000"/>
              </a:lnSpc>
            </a:pPr>
            <a:r>
              <a:rPr lang="en-GB" altLang="fr-FR" sz="2600" b="1" dirty="0">
                <a:latin typeface="Arial" panose="020B0604020202020204" pitchFamily="34" charset="0"/>
              </a:rPr>
              <a:t>Influenza</a:t>
            </a:r>
            <a:r>
              <a:rPr lang="en-GB" altLang="fr-FR" sz="2600" dirty="0">
                <a:latin typeface="Arial" panose="020B0604020202020204" pitchFamily="34" charset="0"/>
              </a:rPr>
              <a:t> </a:t>
            </a:r>
            <a:r>
              <a:rPr lang="en-GB" altLang="fr-FR" sz="2600" dirty="0" err="1">
                <a:latin typeface="Arial" panose="020B0604020202020204" pitchFamily="34" charset="0"/>
              </a:rPr>
              <a:t>est</a:t>
            </a:r>
            <a:r>
              <a:rPr lang="en-GB" altLang="fr-FR" sz="2600" dirty="0">
                <a:latin typeface="Arial" panose="020B0604020202020204" pitchFamily="34" charset="0"/>
              </a:rPr>
              <a:t> un Virus</a:t>
            </a:r>
          </a:p>
          <a:p>
            <a:pPr>
              <a:lnSpc>
                <a:spcPct val="100000"/>
              </a:lnSpc>
            </a:pPr>
            <a:endParaRPr lang="en-GB" altLang="fr-FR" sz="19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6" descr="logo e-Bug">
            <a:extLst>
              <a:ext uri="{FF2B5EF4-FFF2-40B4-BE49-F238E27FC236}">
                <a16:creationId xmlns:a16="http://schemas.microsoft.com/office/drawing/2014/main" id="{E89F0B4F-363D-1329-753A-D068522D5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9" y="201134"/>
            <a:ext cx="1471804" cy="148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ematophyte-Image">
            <a:extLst>
              <a:ext uri="{FF2B5EF4-FFF2-40B4-BE49-F238E27FC236}">
                <a16:creationId xmlns:a16="http://schemas.microsoft.com/office/drawing/2014/main" id="{6B33DAE4-DC2A-FC19-683D-96612C9DF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875" y="1983703"/>
            <a:ext cx="1870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Dermatophyte_01">
            <a:extLst>
              <a:ext uri="{FF2B5EF4-FFF2-40B4-BE49-F238E27FC236}">
                <a16:creationId xmlns:a16="http://schemas.microsoft.com/office/drawing/2014/main" id="{02736833-9A04-1C97-9299-A4B17006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450">
            <a:off x="287249" y="1758662"/>
            <a:ext cx="1037462" cy="175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Virus-Image">
            <a:extLst>
              <a:ext uri="{FF2B5EF4-FFF2-40B4-BE49-F238E27FC236}">
                <a16:creationId xmlns:a16="http://schemas.microsoft.com/office/drawing/2014/main" id="{69CF43C8-FF44-7326-D391-C6F61617F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874" y="4060111"/>
            <a:ext cx="1870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nfluenza_01">
            <a:extLst>
              <a:ext uri="{FF2B5EF4-FFF2-40B4-BE49-F238E27FC236}">
                <a16:creationId xmlns:a16="http://schemas.microsoft.com/office/drawing/2014/main" id="{2718D5CE-A8FA-16D8-D392-3411B609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5782" flipH="1">
            <a:off x="169844" y="4164160"/>
            <a:ext cx="1138238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05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B8930E-D497-70FC-D340-61B633AF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070" y="365125"/>
            <a:ext cx="4448015" cy="1325563"/>
          </a:xfrm>
        </p:spPr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Microbe Mania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Que suis-je?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7AA542-8A72-0DFA-D152-FA98B6195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840" y="1825625"/>
            <a:ext cx="8400081" cy="4351338"/>
          </a:xfrm>
        </p:spPr>
        <p:txBody>
          <a:bodyPr>
            <a:normAutofit/>
          </a:bodyPr>
          <a:lstStyle/>
          <a:p>
            <a:r>
              <a:rPr lang="en-GB" altLang="fr-FR" sz="2000" dirty="0">
                <a:latin typeface="Arial" panose="020B0604020202020204" pitchFamily="34" charset="0"/>
              </a:rPr>
              <a:t>Mon nom </a:t>
            </a:r>
            <a:r>
              <a:rPr lang="en-GB" altLang="fr-FR" sz="2000" dirty="0" err="1">
                <a:latin typeface="Arial" panose="020B0604020202020204" pitchFamily="34" charset="0"/>
              </a:rPr>
              <a:t>est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b="1" dirty="0">
                <a:latin typeface="Arial" panose="020B0604020202020204" pitchFamily="34" charset="0"/>
              </a:rPr>
              <a:t>Penicillium</a:t>
            </a:r>
            <a:r>
              <a:rPr lang="en-GB" altLang="fr-FR" sz="2000" dirty="0">
                <a:latin typeface="Arial" panose="020B0604020202020204" pitchFamily="34" charset="0"/>
              </a:rPr>
              <a:t> et </a:t>
            </a:r>
            <a:r>
              <a:rPr lang="en-GB" altLang="fr-FR" sz="2000" dirty="0" err="1">
                <a:latin typeface="Arial" panose="020B0604020202020204" pitchFamily="34" charset="0"/>
              </a:rPr>
              <a:t>tu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peux</a:t>
            </a:r>
            <a:r>
              <a:rPr lang="en-GB" altLang="fr-FR" sz="2000" dirty="0">
                <a:latin typeface="Arial" panose="020B0604020202020204" pitchFamily="34" charset="0"/>
              </a:rPr>
              <a:t> me </a:t>
            </a:r>
            <a:r>
              <a:rPr lang="en-GB" altLang="fr-FR" sz="2000" dirty="0" err="1">
                <a:latin typeface="Arial" panose="020B0604020202020204" pitchFamily="34" charset="0"/>
              </a:rPr>
              <a:t>voir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pousser</a:t>
            </a:r>
            <a:r>
              <a:rPr lang="en-GB" altLang="fr-FR" sz="2000" dirty="0">
                <a:latin typeface="Arial" panose="020B0604020202020204" pitchFamily="34" charset="0"/>
              </a:rPr>
              <a:t> sur de </a:t>
            </a:r>
            <a:r>
              <a:rPr lang="en-GB" altLang="fr-FR" sz="2000" dirty="0" err="1">
                <a:latin typeface="Arial" panose="020B0604020202020204" pitchFamily="34" charset="0"/>
              </a:rPr>
              <a:t>vieilles</a:t>
            </a:r>
            <a:r>
              <a:rPr lang="en-GB" altLang="fr-FR" sz="2000" dirty="0">
                <a:latin typeface="Arial" panose="020B0604020202020204" pitchFamily="34" charset="0"/>
              </a:rPr>
              <a:t> oranges, </a:t>
            </a:r>
            <a:r>
              <a:rPr lang="en-GB" altLang="fr-FR" sz="2000" dirty="0" err="1">
                <a:latin typeface="Arial" panose="020B0604020202020204" pitchFamily="34" charset="0"/>
              </a:rPr>
              <a:t>ou</a:t>
            </a:r>
            <a:r>
              <a:rPr lang="en-GB" altLang="fr-FR" sz="2000" dirty="0">
                <a:latin typeface="Arial" panose="020B0604020202020204" pitchFamily="34" charset="0"/>
              </a:rPr>
              <a:t> du pain </a:t>
            </a:r>
            <a:r>
              <a:rPr lang="en-GB" altLang="fr-FR" sz="2000" dirty="0" err="1">
                <a:latin typeface="Arial" panose="020B0604020202020204" pitchFamily="34" charset="0"/>
              </a:rPr>
              <a:t>rassis</a:t>
            </a:r>
            <a:r>
              <a:rPr lang="en-GB" altLang="fr-FR" sz="2000" dirty="0">
                <a:latin typeface="Arial" panose="020B0604020202020204" pitchFamily="34" charset="0"/>
              </a:rPr>
              <a:t>. Je </a:t>
            </a:r>
            <a:r>
              <a:rPr lang="en-GB" altLang="fr-FR" sz="2000" dirty="0" err="1">
                <a:latin typeface="Arial" panose="020B0604020202020204" pitchFamily="34" charset="0"/>
              </a:rPr>
              <a:t>leur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donne</a:t>
            </a:r>
            <a:r>
              <a:rPr lang="en-GB" altLang="fr-FR" sz="2000" dirty="0">
                <a:latin typeface="Arial" panose="020B0604020202020204" pitchFamily="34" charset="0"/>
              </a:rPr>
              <a:t> un aspect </a:t>
            </a:r>
            <a:r>
              <a:rPr lang="en-GB" altLang="fr-FR" sz="2000" dirty="0" err="1">
                <a:latin typeface="Arial" panose="020B0604020202020204" pitchFamily="34" charset="0"/>
              </a:rPr>
              <a:t>moisi</a:t>
            </a:r>
            <a:r>
              <a:rPr lang="en-GB" altLang="fr-FR" sz="2000" dirty="0">
                <a:latin typeface="Arial" panose="020B0604020202020204" pitchFamily="34" charset="0"/>
              </a:rPr>
              <a:t>. Les hommes </a:t>
            </a:r>
            <a:r>
              <a:rPr lang="en-GB" altLang="fr-FR" sz="2000" dirty="0" err="1">
                <a:latin typeface="Arial" panose="020B0604020202020204" pitchFamily="34" charset="0"/>
              </a:rPr>
              <a:t>m’utilisent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fabriquer</a:t>
            </a:r>
            <a:r>
              <a:rPr lang="en-GB" altLang="fr-FR" sz="2000" dirty="0">
                <a:latin typeface="Arial" panose="020B0604020202020204" pitchFamily="34" charset="0"/>
              </a:rPr>
              <a:t> un </a:t>
            </a:r>
            <a:r>
              <a:rPr lang="en-GB" altLang="fr-FR" sz="2000" dirty="0" err="1">
                <a:latin typeface="Arial" panose="020B0604020202020204" pitchFamily="34" charset="0"/>
              </a:rPr>
              <a:t>antibiotique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nommé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pénicilline</a:t>
            </a:r>
            <a:r>
              <a:rPr lang="en-GB" altLang="fr-FR" sz="2000" dirty="0">
                <a:latin typeface="Arial" panose="020B0604020202020204" pitchFamily="34" charset="0"/>
              </a:rPr>
              <a:t> qui </a:t>
            </a:r>
            <a:r>
              <a:rPr lang="en-GB" altLang="fr-FR" sz="2000" dirty="0" err="1">
                <a:latin typeface="Arial" panose="020B0604020202020204" pitchFamily="34" charset="0"/>
              </a:rPr>
              <a:t>peut</a:t>
            </a:r>
            <a:r>
              <a:rPr lang="en-GB" altLang="fr-FR" sz="2000" dirty="0">
                <a:latin typeface="Arial" panose="020B0604020202020204" pitchFamily="34" charset="0"/>
              </a:rPr>
              <a:t> les </a:t>
            </a:r>
            <a:r>
              <a:rPr lang="en-GB" altLang="fr-FR" sz="2000" dirty="0" err="1">
                <a:latin typeface="Arial" panose="020B0604020202020204" pitchFamily="34" charset="0"/>
              </a:rPr>
              <a:t>guérir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s’ils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ont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une</a:t>
            </a:r>
            <a:r>
              <a:rPr lang="en-GB" altLang="fr-FR" sz="2000" dirty="0">
                <a:latin typeface="Arial" panose="020B0604020202020204" pitchFamily="34" charset="0"/>
              </a:rPr>
              <a:t> infection </a:t>
            </a:r>
            <a:r>
              <a:rPr lang="en-GB" altLang="fr-FR" sz="2000" dirty="0" err="1">
                <a:latin typeface="Arial" panose="020B0604020202020204" pitchFamily="34" charset="0"/>
              </a:rPr>
              <a:t>bactérienne</a:t>
            </a:r>
            <a:r>
              <a:rPr lang="en-GB" altLang="fr-FR" sz="2000" dirty="0">
                <a:latin typeface="Arial" panose="020B0604020202020204" pitchFamily="34" charset="0"/>
              </a:rPr>
              <a:t> ! </a:t>
            </a:r>
          </a:p>
          <a:p>
            <a:r>
              <a:rPr lang="en-GB" altLang="fr-FR" sz="2000" dirty="0">
                <a:latin typeface="Arial" panose="020B0604020202020204" pitchFamily="34" charset="0"/>
              </a:rPr>
              <a:t>Que suis-je ?</a:t>
            </a:r>
            <a:endParaRPr lang="en-GB" altLang="fr-FR" sz="2000" b="1" i="1" dirty="0">
              <a:latin typeface="Arial" panose="020B0604020202020204" pitchFamily="34" charset="0"/>
            </a:endParaRPr>
          </a:p>
          <a:p>
            <a:r>
              <a:rPr lang="en-GB" altLang="fr-FR" sz="2400" b="1" dirty="0">
                <a:latin typeface="Arial" panose="020B0604020202020204" pitchFamily="34" charset="0"/>
              </a:rPr>
              <a:t>Penicillium </a:t>
            </a:r>
            <a:r>
              <a:rPr lang="en-GB" altLang="fr-FR" sz="2400" dirty="0" err="1">
                <a:latin typeface="Arial" panose="020B0604020202020204" pitchFamily="34" charset="0"/>
              </a:rPr>
              <a:t>est</a:t>
            </a:r>
            <a:r>
              <a:rPr lang="en-GB" altLang="fr-FR" sz="2400" dirty="0">
                <a:latin typeface="Arial" panose="020B0604020202020204" pitchFamily="34" charset="0"/>
              </a:rPr>
              <a:t> un Champignon</a:t>
            </a:r>
          </a:p>
          <a:p>
            <a:pPr marL="0" indent="0">
              <a:buNone/>
            </a:pPr>
            <a:endParaRPr lang="en-GB" altLang="fr-FR" sz="2000" dirty="0">
              <a:latin typeface="Arial" panose="020B0604020202020204" pitchFamily="34" charset="0"/>
            </a:endParaRPr>
          </a:p>
          <a:p>
            <a:r>
              <a:rPr lang="en-GB" altLang="fr-FR" sz="2000" dirty="0">
                <a:latin typeface="Arial" panose="020B0604020202020204" pitchFamily="34" charset="0"/>
              </a:rPr>
              <a:t>Je </a:t>
            </a:r>
            <a:r>
              <a:rPr lang="en-GB" altLang="fr-FR" sz="2000" dirty="0" err="1">
                <a:latin typeface="Arial" panose="020B0604020202020204" pitchFamily="34" charset="0"/>
              </a:rPr>
              <a:t>m’appelle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b="1" dirty="0">
                <a:latin typeface="Arial" panose="020B0604020202020204" pitchFamily="34" charset="0"/>
              </a:rPr>
              <a:t>Campylobacter</a:t>
            </a:r>
            <a:r>
              <a:rPr lang="en-GB" altLang="fr-FR" sz="2000" dirty="0">
                <a:latin typeface="Arial" panose="020B0604020202020204" pitchFamily="34" charset="0"/>
              </a:rPr>
              <a:t>. </a:t>
            </a:r>
            <a:r>
              <a:rPr lang="en-GB" altLang="fr-FR" sz="2000" dirty="0" err="1">
                <a:latin typeface="Arial" panose="020B0604020202020204" pitchFamily="34" charset="0"/>
              </a:rPr>
              <a:t>J’ai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une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jolie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forme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spiralée</a:t>
            </a:r>
            <a:r>
              <a:rPr lang="en-GB" altLang="fr-FR" sz="2000" dirty="0">
                <a:latin typeface="Arial" panose="020B0604020202020204" pitchFamily="34" charset="0"/>
              </a:rPr>
              <a:t> et </a:t>
            </a:r>
            <a:r>
              <a:rPr lang="en-GB" altLang="fr-FR" sz="2000" dirty="0" err="1">
                <a:latin typeface="Arial" panose="020B0604020202020204" pitchFamily="34" charset="0"/>
              </a:rPr>
              <a:t>j’aime</a:t>
            </a:r>
            <a:r>
              <a:rPr lang="en-GB" altLang="fr-FR" sz="2000" dirty="0">
                <a:latin typeface="Arial" panose="020B0604020202020204" pitchFamily="34" charset="0"/>
              </a:rPr>
              <a:t> vivre dans les </a:t>
            </a:r>
            <a:r>
              <a:rPr lang="en-GB" altLang="fr-FR" sz="2000" dirty="0" err="1">
                <a:latin typeface="Arial" panose="020B0604020202020204" pitchFamily="34" charset="0"/>
              </a:rPr>
              <a:t>poulets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mais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si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j’arrive</a:t>
            </a:r>
            <a:r>
              <a:rPr lang="en-GB" altLang="fr-FR" sz="2000" dirty="0">
                <a:latin typeface="Arial" panose="020B0604020202020204" pitchFamily="34" charset="0"/>
              </a:rPr>
              <a:t> à </a:t>
            </a:r>
            <a:r>
              <a:rPr lang="en-GB" altLang="fr-FR" sz="2000" dirty="0" err="1">
                <a:latin typeface="Arial" panose="020B0604020202020204" pitchFamily="34" charset="0"/>
              </a:rPr>
              <a:t>atteindre</a:t>
            </a:r>
            <a:r>
              <a:rPr lang="en-GB" altLang="fr-FR" sz="2000" dirty="0">
                <a:latin typeface="Arial" panose="020B0604020202020204" pitchFamily="34" charset="0"/>
              </a:rPr>
              <a:t>  ton </a:t>
            </a:r>
            <a:r>
              <a:rPr lang="en-GB" altLang="fr-FR" sz="2000" dirty="0" err="1">
                <a:latin typeface="Arial" panose="020B0604020202020204" pitchFamily="34" charset="0"/>
              </a:rPr>
              <a:t>ventre</a:t>
            </a:r>
            <a:r>
              <a:rPr lang="en-GB" altLang="fr-FR" sz="2000" dirty="0">
                <a:latin typeface="Arial" panose="020B0604020202020204" pitchFamily="34" charset="0"/>
              </a:rPr>
              <a:t> je </a:t>
            </a:r>
            <a:r>
              <a:rPr lang="en-GB" altLang="fr-FR" sz="2000" dirty="0" err="1">
                <a:latin typeface="Arial" panose="020B0604020202020204" pitchFamily="34" charset="0"/>
              </a:rPr>
              <a:t>te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rendrai</a:t>
            </a:r>
            <a:r>
              <a:rPr lang="en-GB" altLang="fr-FR" sz="2000" dirty="0">
                <a:latin typeface="Arial" panose="020B0604020202020204" pitchFamily="34" charset="0"/>
              </a:rPr>
              <a:t> très </a:t>
            </a:r>
            <a:r>
              <a:rPr lang="en-GB" altLang="fr-FR" sz="2000" dirty="0" err="1">
                <a:latin typeface="Arial" panose="020B0604020202020204" pitchFamily="34" charset="0"/>
              </a:rPr>
              <a:t>malade</a:t>
            </a:r>
            <a:r>
              <a:rPr lang="en-GB" altLang="fr-FR" sz="2000" dirty="0">
                <a:latin typeface="Arial" panose="020B0604020202020204" pitchFamily="34" charset="0"/>
              </a:rPr>
              <a:t> – je </a:t>
            </a:r>
            <a:r>
              <a:rPr lang="en-GB" altLang="fr-FR" sz="2000" dirty="0" err="1">
                <a:latin typeface="Arial" panose="020B0604020202020204" pitchFamily="34" charset="0"/>
              </a:rPr>
              <a:t>peux</a:t>
            </a:r>
            <a:r>
              <a:rPr lang="en-GB" altLang="fr-FR" sz="2000" dirty="0">
                <a:latin typeface="Arial" panose="020B0604020202020204" pitchFamily="34" charset="0"/>
              </a:rPr>
              <a:t> </a:t>
            </a:r>
            <a:r>
              <a:rPr lang="en-GB" altLang="fr-FR" sz="2000" dirty="0" err="1">
                <a:latin typeface="Arial" panose="020B0604020202020204" pitchFamily="34" charset="0"/>
              </a:rPr>
              <a:t>te</a:t>
            </a:r>
            <a:r>
              <a:rPr lang="en-GB" altLang="fr-FR" sz="2000" dirty="0">
                <a:latin typeface="Arial" panose="020B0604020202020204" pitchFamily="34" charset="0"/>
              </a:rPr>
              <a:t> donner la </a:t>
            </a:r>
            <a:r>
              <a:rPr lang="en-GB" altLang="fr-FR" sz="2000" dirty="0" err="1">
                <a:latin typeface="Arial" panose="020B0604020202020204" pitchFamily="34" charset="0"/>
              </a:rPr>
              <a:t>diarrhée</a:t>
            </a:r>
            <a:r>
              <a:rPr lang="en-GB" altLang="fr-FR" sz="2000" dirty="0">
                <a:latin typeface="Arial" panose="020B0604020202020204" pitchFamily="34" charset="0"/>
              </a:rPr>
              <a:t> !  </a:t>
            </a:r>
          </a:p>
          <a:p>
            <a:r>
              <a:rPr lang="en-GB" altLang="fr-FR" sz="2000" dirty="0">
                <a:latin typeface="Arial" panose="020B0604020202020204" pitchFamily="34" charset="0"/>
              </a:rPr>
              <a:t>Que suis-je ?</a:t>
            </a:r>
          </a:p>
          <a:p>
            <a:r>
              <a:rPr lang="en-GB" altLang="fr-FR" sz="2400" b="1" dirty="0">
                <a:latin typeface="Arial" panose="020B0604020202020204" pitchFamily="34" charset="0"/>
              </a:rPr>
              <a:t>Campylobacter</a:t>
            </a:r>
            <a:r>
              <a:rPr lang="en-GB" altLang="fr-FR" sz="2400" b="1" i="1" dirty="0">
                <a:latin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</a:rPr>
              <a:t>est</a:t>
            </a:r>
            <a:r>
              <a:rPr lang="en-GB" altLang="fr-FR" sz="2400" dirty="0">
                <a:latin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</a:rPr>
              <a:t>une</a:t>
            </a:r>
            <a:r>
              <a:rPr lang="en-GB" altLang="fr-FR" sz="2400" dirty="0">
                <a:latin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</a:rPr>
              <a:t>Bactérie</a:t>
            </a:r>
            <a:endParaRPr lang="fr-FR" sz="2400" dirty="0"/>
          </a:p>
        </p:txBody>
      </p:sp>
      <p:pic>
        <p:nvPicPr>
          <p:cNvPr id="4" name="Picture 6" descr="logo e-Bug">
            <a:extLst>
              <a:ext uri="{FF2B5EF4-FFF2-40B4-BE49-F238E27FC236}">
                <a16:creationId xmlns:a16="http://schemas.microsoft.com/office/drawing/2014/main" id="{E89F0B4F-363D-1329-753A-D068522D5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9" y="201134"/>
            <a:ext cx="1471804" cy="148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ucullium-Image">
            <a:extLst>
              <a:ext uri="{FF2B5EF4-FFF2-40B4-BE49-F238E27FC236}">
                <a16:creationId xmlns:a16="http://schemas.microsoft.com/office/drawing/2014/main" id="{9E89E146-012F-925B-F669-D176A759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315" y="1857375"/>
            <a:ext cx="21415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ampylobacter">
            <a:extLst>
              <a:ext uri="{FF2B5EF4-FFF2-40B4-BE49-F238E27FC236}">
                <a16:creationId xmlns:a16="http://schemas.microsoft.com/office/drawing/2014/main" id="{40B556C8-BF52-9575-BF55-E71C2E70A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315" y="3956172"/>
            <a:ext cx="2141538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cillium_01">
            <a:extLst>
              <a:ext uri="{FF2B5EF4-FFF2-40B4-BE49-F238E27FC236}">
                <a16:creationId xmlns:a16="http://schemas.microsoft.com/office/drawing/2014/main" id="{F229E43D-C22F-62D8-988A-B12B5E497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878" y="1857374"/>
            <a:ext cx="1344962" cy="127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mpylobacter_01">
            <a:extLst>
              <a:ext uri="{FF2B5EF4-FFF2-40B4-BE49-F238E27FC236}">
                <a16:creationId xmlns:a16="http://schemas.microsoft.com/office/drawing/2014/main" id="{6BA18329-ADA1-FD6F-E0F9-1F52841C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181">
            <a:off x="349967" y="3900935"/>
            <a:ext cx="868784" cy="150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7557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302</Words>
  <Application>Microsoft Office PowerPoint</Application>
  <PresentationFormat>Grand écran</PresentationFormat>
  <Paragraphs>27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Microbe Mania: Que suis-je?</vt:lpstr>
      <vt:lpstr>Microbe Mania Que suis-je?</vt:lpstr>
      <vt:lpstr>Microbe Mania Que suis-je?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Pia Touboul</dc:creator>
  <cp:lastModifiedBy>Pia Touboul</cp:lastModifiedBy>
  <cp:revision>4</cp:revision>
  <dcterms:created xsi:type="dcterms:W3CDTF">2023-03-13T15:46:44Z</dcterms:created>
  <dcterms:modified xsi:type="dcterms:W3CDTF">2023-03-13T16:14:16Z</dcterms:modified>
</cp:coreProperties>
</file>