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0" r:id="rId3"/>
    <p:sldId id="273" r:id="rId4"/>
    <p:sldId id="272" r:id="rId5"/>
    <p:sldId id="271" r:id="rId6"/>
    <p:sldId id="274" r:id="rId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079964-5700-D1AB-90FB-F4E232CBB104}" name="virginie Hugues" initials="vH" userId="f5ff6c274e13bc49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2564"/>
    <a:srgbClr val="2C9499"/>
    <a:srgbClr val="5B225F"/>
    <a:srgbClr val="1F396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>
      <p:cViewPr varScale="1">
        <p:scale>
          <a:sx n="55" d="100"/>
          <a:sy n="55" d="100"/>
        </p:scale>
        <p:origin x="54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B0D2974-F36F-472A-A481-04CA3D0E49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589EDFF-4C2B-4022-A486-E9FB54CEBFD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F650893E-E228-458F-82A8-C930E09CE9A1}" type="datetimeFigureOut">
              <a:rPr lang="fr-FR"/>
              <a:pPr>
                <a:defRPr/>
              </a:pPr>
              <a:t>24/01/2023</a:t>
            </a:fld>
            <a:endParaRPr lang="fr-FR" dirty="0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D18C9539-E38F-442B-9D4D-02EC7B85173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B47E7B73-C244-4F21-A263-8225FE5F5A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021DA4-688D-4E5E-896A-B7C17F60DD3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BF4D14-03B8-4667-940D-FD70314E1D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41BAE46-0D80-4F5C-B73E-37F5934FACA0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BAE46-0D80-4F5C-B73E-37F5934FACA0}" type="slidenum">
              <a:rPr lang="fr-FR" altLang="fr-FR" smtClean="0"/>
              <a:pPr/>
              <a:t>1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056371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BAE46-0D80-4F5C-B73E-37F5934FACA0}" type="slidenum">
              <a:rPr lang="fr-FR" altLang="fr-FR" smtClean="0"/>
              <a:pPr/>
              <a:t>2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470127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BAE46-0D80-4F5C-B73E-37F5934FACA0}" type="slidenum">
              <a:rPr lang="fr-FR" altLang="fr-FR" smtClean="0"/>
              <a:pPr/>
              <a:t>3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000415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BAE46-0D80-4F5C-B73E-37F5934FACA0}" type="slidenum">
              <a:rPr lang="fr-FR" altLang="fr-FR" smtClean="0"/>
              <a:pPr/>
              <a:t>4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039852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BAE46-0D80-4F5C-B73E-37F5934FACA0}" type="slidenum">
              <a:rPr lang="fr-FR" altLang="fr-FR" smtClean="0"/>
              <a:pPr/>
              <a:t>5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327902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BAE46-0D80-4F5C-B73E-37F5934FACA0}" type="slidenum">
              <a:rPr lang="fr-FR" altLang="fr-FR" smtClean="0"/>
              <a:pPr/>
              <a:t>6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190406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6AC86E-9368-47E0-B780-73A0CCCC3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53861-BB23-4398-8C8D-3750A8BF93CC}" type="datetime1">
              <a:rPr lang="fr-FR"/>
              <a:pPr>
                <a:defRPr/>
              </a:pPr>
              <a:t>24/01/2023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88206B-7FBA-413B-B798-4B909EAD0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DE789E-5E87-4D93-ADEB-C838D1DA1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5D80B-B43F-4DB3-BC28-0B59D3CFC52B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18626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4C4FE8-B43B-49B5-9B09-7F50B3A00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4AB59-84ED-487E-B96E-F5C67D5E4E4C}" type="datetime1">
              <a:rPr lang="fr-FR"/>
              <a:pPr>
                <a:defRPr/>
              </a:pPr>
              <a:t>24/01/2023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A1D9AB-CD71-4BA6-BCA0-A0716E4C4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F82C20-E9F3-4C83-BF24-504BB47C8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8E5B3-E086-4521-B675-219F0F46EC12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61883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4EBB1E-6AB4-4CB7-8E3D-566D6BA22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EF2E6-0F75-45C5-97B8-F280BD4A7ABA}" type="datetime1">
              <a:rPr lang="fr-FR"/>
              <a:pPr>
                <a:defRPr/>
              </a:pPr>
              <a:t>24/01/2023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21CE95-7E5A-444F-9584-1116E771C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2743B7-FFC4-4AA9-AD09-A7E813601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F0FA2-3204-4EE5-8847-CE5EE66B88F4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59716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1963BE-3EBD-450C-BE91-E2F3D1D6D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11720-157A-4AC6-ABCA-FB0E1C9FD178}" type="datetime1">
              <a:rPr lang="fr-FR"/>
              <a:pPr>
                <a:defRPr/>
              </a:pPr>
              <a:t>24/01/2023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D7336A-5C40-42CE-93BB-FA5FA9B76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CE9E1C-1FF6-42EF-A97D-E53F9F9F4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5FA2C-390F-408F-A21B-426CFFCC85FA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414672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DDD1D5-DE0B-499B-86E3-17859C86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0DDAA-F20C-4A59-A39B-95DE14478161}" type="datetime1">
              <a:rPr lang="fr-FR"/>
              <a:pPr>
                <a:defRPr/>
              </a:pPr>
              <a:t>24/01/2023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0BA6B5-A206-4224-90B0-7EEE3CB35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A50DAD-5AD5-4FE4-9A6B-3C0294C9E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502C7-D5CE-4E58-A9A6-09D64F7EAA92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74190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1D3FE1CB-8553-480F-A930-420626B2C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249BC-CE70-46A9-9BA1-E43CDD90A1D2}" type="datetime1">
              <a:rPr lang="fr-FR"/>
              <a:pPr>
                <a:defRPr/>
              </a:pPr>
              <a:t>24/01/2023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721EAF8-060D-475A-8540-610F57074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7C5CF30E-E0DF-46BD-8CE5-385CBF169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39C44-B02A-47C4-A127-4C62F0A501BA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266060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3596815D-B81E-41EF-8C84-13730245A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250A3-6756-4C8A-BD24-B710BEFD7EDB}" type="datetime1">
              <a:rPr lang="fr-FR"/>
              <a:pPr>
                <a:defRPr/>
              </a:pPr>
              <a:t>24/01/2023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B6F0E6C6-427D-4734-A363-DB0235D91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8F23A7D3-D3B7-4B4A-9E78-893A6E6A4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B7B8D-6A0C-4110-9E51-E989165A8D92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14109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3FB4A5E5-9A41-44E6-A7C0-3ECE4AB83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A3E2C-D522-49FE-B25A-E9A3D8E51E79}" type="datetime1">
              <a:rPr lang="fr-FR"/>
              <a:pPr>
                <a:defRPr/>
              </a:pPr>
              <a:t>24/01/2023</a:t>
            </a:fld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B72DF22C-40BD-4D18-97CF-E238B66AB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D44317C1-D93A-40EC-AB6B-38A428DF3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91BEC-7C64-4729-9949-9A32EC01F12F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66822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C9735D8D-6448-4E50-8C0B-ABBAF2B2F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23360-D43B-43D0-8164-D11F674FEBAA}" type="datetime1">
              <a:rPr lang="fr-FR"/>
              <a:pPr>
                <a:defRPr/>
              </a:pPr>
              <a:t>24/01/2023</a:t>
            </a:fld>
            <a:endParaRPr lang="fr-FR" dirty="0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0CC42FEC-8017-40FF-B92D-313B593A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656AD6F1-E727-4A86-A381-153213183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F677C-292B-4E13-98B2-447970482433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21839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57F7D7BD-41A2-4B44-8702-ABCCD6BB3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28B20-2FE9-4ACC-8E24-B966476534BE}" type="datetime1">
              <a:rPr lang="fr-FR"/>
              <a:pPr>
                <a:defRPr/>
              </a:pPr>
              <a:t>24/01/2023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0D0498D8-A604-4CA4-A631-D7C12424E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A6A7B181-0B93-459F-8E0C-CADED54AE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0BAE8-C1E5-44B0-B52A-F5360E7BCED2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245291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9DE449A5-9673-4148-A29B-F3B05C425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C386E-9E14-4189-A9D9-874AF829CD11}" type="datetime1">
              <a:rPr lang="fr-FR"/>
              <a:pPr>
                <a:defRPr/>
              </a:pPr>
              <a:t>24/01/2023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E03F8061-A880-4BCE-BF9D-9F62C28FF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16BED837-AC86-4270-941B-3E1E9217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3CF1E-9512-491B-8394-B76565BEAF96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764036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068BFBEB-6A83-475B-967E-B577B283E40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1A5D1AEA-9582-4743-A49D-5C06A4E7C9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A25888-AD39-4CF7-B7A2-79525A5E7B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383F72-B472-416C-BB67-244A1E9F2CF7}" type="datetime1">
              <a:rPr lang="fr-FR"/>
              <a:pPr>
                <a:defRPr/>
              </a:pPr>
              <a:t>24/01/2023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E7BEB1-42AE-4DB3-80A7-E7FC3698B7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1098BC-63CA-4811-BDAD-6E04CD72C1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93B7ECF-69ED-4C1F-99A3-C8C61745151C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>
            <a:extLst>
              <a:ext uri="{FF2B5EF4-FFF2-40B4-BE49-F238E27FC236}">
                <a16:creationId xmlns:a16="http://schemas.microsoft.com/office/drawing/2014/main" id="{B9834388-CDFB-429E-A489-E62D880CB3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592" y="2565400"/>
            <a:ext cx="7558608" cy="1035050"/>
          </a:xfrm>
        </p:spPr>
        <p:txBody>
          <a:bodyPr/>
          <a:lstStyle/>
          <a:p>
            <a:pPr eaLnBrk="1" hangingPunct="1"/>
            <a:r>
              <a:rPr lang="fr-FR" altLang="fr-FR" b="1" dirty="0">
                <a:solidFill>
                  <a:srgbClr val="3125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microbes pathogènes</a:t>
            </a:r>
            <a:br>
              <a:rPr lang="fr-FR" altLang="fr-FR" b="1" dirty="0">
                <a:solidFill>
                  <a:srgbClr val="31256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b="1" dirty="0">
                <a:solidFill>
                  <a:srgbClr val="3125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Réponses à la fiche DTE1</a:t>
            </a:r>
            <a:br>
              <a:rPr lang="fr-FR" altLang="fr-FR" b="1" dirty="0">
                <a:solidFill>
                  <a:srgbClr val="31256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1800" b="1" dirty="0">
                <a:solidFill>
                  <a:srgbClr val="3125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 enseignant GE4 </a:t>
            </a:r>
          </a:p>
        </p:txBody>
      </p:sp>
      <p:sp>
        <p:nvSpPr>
          <p:cNvPr id="2053" name="Espace réservé du numéro de diapositive 3">
            <a:extLst>
              <a:ext uri="{FF2B5EF4-FFF2-40B4-BE49-F238E27FC236}">
                <a16:creationId xmlns:a16="http://schemas.microsoft.com/office/drawing/2014/main" id="{04692B3F-0B75-4BD6-A7A1-27B29755A6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24162C-0B19-464C-97BA-D2762E35B5F5}" type="slidenum">
              <a:rPr lang="fr-FR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fr-FR" altLang="fr-FR" sz="1200" dirty="0">
              <a:solidFill>
                <a:srgbClr val="898989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1A26FEA-A195-3BEE-F1FD-40CADCDC7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02" y="280899"/>
            <a:ext cx="1552792" cy="12670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48E169E-34A8-7A58-2CEA-8D3552C1C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02" y="280899"/>
            <a:ext cx="1552792" cy="1267002"/>
          </a:xfrm>
          <a:prstGeom prst="rect">
            <a:avLst/>
          </a:prstGeom>
        </p:spPr>
      </p:pic>
      <p:sp>
        <p:nvSpPr>
          <p:cNvPr id="3076" name="Espace réservé du numéro de diapositive 4">
            <a:extLst>
              <a:ext uri="{FF2B5EF4-FFF2-40B4-BE49-F238E27FC236}">
                <a16:creationId xmlns:a16="http://schemas.microsoft.com/office/drawing/2014/main" id="{376BB15E-D529-44BA-9C0B-82ED613824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05E188-EBA3-42BB-A993-596C5D9B7E11}" type="slidenum">
              <a:rPr lang="fr-FR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fr-FR" altLang="fr-FR" sz="1200" dirty="0">
              <a:solidFill>
                <a:srgbClr val="898989"/>
              </a:solidFill>
            </a:endParaRPr>
          </a:p>
        </p:txBody>
      </p:sp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0F83FF4F-FD6E-4AF4-AB16-A73008E277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132648"/>
              </p:ext>
            </p:extLst>
          </p:nvPr>
        </p:nvGraphicFramePr>
        <p:xfrm>
          <a:off x="1259632" y="2946422"/>
          <a:ext cx="6096000" cy="2451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294549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133146511"/>
                    </a:ext>
                  </a:extLst>
                </a:gridCol>
              </a:tblGrid>
              <a:tr h="194473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Microbe infectieux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Infection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605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Bactéries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Méningites bactériennes, Chlamydia, SARM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951663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Virus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VIH, Varicelle, Grippe, Rougeole, Mononucléose infectieuse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172153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Champignons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Mycose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541627549"/>
                  </a:ext>
                </a:extLst>
              </a:tr>
            </a:tbl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068FC8E2-0949-481A-91F3-17EBD540963C}"/>
              </a:ext>
            </a:extLst>
          </p:cNvPr>
          <p:cNvSpPr txBox="1">
            <a:spLocks noChangeArrowheads="1"/>
          </p:cNvSpPr>
          <p:nvPr/>
        </p:nvSpPr>
        <p:spPr>
          <a:xfrm>
            <a:off x="683418" y="2323815"/>
            <a:ext cx="7777163" cy="62260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>
              <a:buNone/>
            </a:pPr>
            <a:r>
              <a:rPr lang="fr-FR" sz="2800" dirty="0">
                <a:solidFill>
                  <a:srgbClr val="312564"/>
                </a:solidFill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Agent infectieux</a:t>
            </a:r>
            <a:endParaRPr lang="fr-FR" sz="2800" dirty="0">
              <a:solidFill>
                <a:srgbClr val="312564"/>
              </a:solidFill>
              <a:ea typeface="Calibri" pitchFamily="34" charset="0"/>
              <a:cs typeface="Times New Roman" pitchFamily="18" charset="0"/>
            </a:endParaRPr>
          </a:p>
          <a:p>
            <a:pPr lvl="1" eaLnBrk="1" hangingPunct="1">
              <a:buFontTx/>
              <a:buNone/>
            </a:pPr>
            <a:endParaRPr lang="en-GB" altLang="fr-FR" sz="20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615D2C1-A1FB-4D06-9F46-7AE61E176DED}"/>
              </a:ext>
            </a:extLst>
          </p:cNvPr>
          <p:cNvSpPr txBox="1">
            <a:spLocks noChangeArrowheads="1"/>
          </p:cNvSpPr>
          <p:nvPr/>
        </p:nvSpPr>
        <p:spPr>
          <a:xfrm>
            <a:off x="3527884" y="1395515"/>
            <a:ext cx="2088232" cy="62260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None/>
            </a:pPr>
            <a:r>
              <a:rPr lang="fr-FR" dirty="0">
                <a:solidFill>
                  <a:srgbClr val="312564"/>
                </a:solidFill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Réponses</a:t>
            </a:r>
            <a:endParaRPr lang="fr-FR" dirty="0">
              <a:solidFill>
                <a:srgbClr val="312564"/>
              </a:solidFill>
              <a:ea typeface="Calibri" pitchFamily="34" charset="0"/>
              <a:cs typeface="Times New Roman" pitchFamily="18" charset="0"/>
            </a:endParaRPr>
          </a:p>
          <a:p>
            <a:pPr lvl="1" algn="ctr" eaLnBrk="1" hangingPunct="1">
              <a:buFontTx/>
              <a:buNone/>
            </a:pPr>
            <a:endParaRPr lang="en-GB" altLang="fr-FR" sz="2000" dirty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5E077E26-0C48-4C03-AF77-D1CAB1BAC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4" y="557748"/>
            <a:ext cx="8229600" cy="1143000"/>
          </a:xfrm>
        </p:spPr>
        <p:txBody>
          <a:bodyPr/>
          <a:lstStyle/>
          <a:p>
            <a:r>
              <a:rPr lang="fr-FR" altLang="fr-FR" sz="4400" b="1" dirty="0">
                <a:solidFill>
                  <a:srgbClr val="312564"/>
                </a:solidFill>
                <a:latin typeface="Arial" panose="020B0604020202020204" pitchFamily="34" charset="0"/>
              </a:rPr>
              <a:t>M</a:t>
            </a:r>
            <a:r>
              <a:rPr lang="fr-FR" altLang="fr-FR" sz="4400" b="1" dirty="0">
                <a:solidFill>
                  <a:srgbClr val="3125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icrobes pathogènes </a:t>
            </a:r>
            <a:r>
              <a:rPr lang="fr-FR" altLang="fr-FR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br>
              <a:rPr lang="fr-FR" sz="4400" b="1" dirty="0">
                <a:solidFill>
                  <a:srgbClr val="312564"/>
                </a:solidFill>
                <a:latin typeface="Arial" panose="020B0604020202020204" pitchFamily="34" charset="0"/>
              </a:rPr>
            </a:b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48E169E-34A8-7A58-2CEA-8D3552C1C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02" y="280899"/>
            <a:ext cx="1552792" cy="1267002"/>
          </a:xfrm>
          <a:prstGeom prst="rect">
            <a:avLst/>
          </a:prstGeom>
        </p:spPr>
      </p:pic>
      <p:sp>
        <p:nvSpPr>
          <p:cNvPr id="3076" name="Espace réservé du numéro de diapositive 4">
            <a:extLst>
              <a:ext uri="{FF2B5EF4-FFF2-40B4-BE49-F238E27FC236}">
                <a16:creationId xmlns:a16="http://schemas.microsoft.com/office/drawing/2014/main" id="{376BB15E-D529-44BA-9C0B-82ED613824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05E188-EBA3-42BB-A993-596C5D9B7E11}" type="slidenum">
              <a:rPr lang="fr-FR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fr-FR" altLang="fr-FR" sz="1200" dirty="0">
              <a:solidFill>
                <a:srgbClr val="898989"/>
              </a:solidFill>
            </a:endParaRPr>
          </a:p>
        </p:txBody>
      </p:sp>
      <p:graphicFrame>
        <p:nvGraphicFramePr>
          <p:cNvPr id="8" name="Tableau 5">
            <a:extLst>
              <a:ext uri="{FF2B5EF4-FFF2-40B4-BE49-F238E27FC236}">
                <a16:creationId xmlns:a16="http://schemas.microsoft.com/office/drawing/2014/main" id="{11C7CEB6-8053-4547-AE59-5DBA8E39AA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197423"/>
              </p:ext>
            </p:extLst>
          </p:nvPr>
        </p:nvGraphicFramePr>
        <p:xfrm>
          <a:off x="683568" y="1678210"/>
          <a:ext cx="8229600" cy="50026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4798">
                  <a:extLst>
                    <a:ext uri="{9D8B030D-6E8A-4147-A177-3AD203B41FA5}">
                      <a16:colId xmlns:a16="http://schemas.microsoft.com/office/drawing/2014/main" val="42945495"/>
                    </a:ext>
                  </a:extLst>
                </a:gridCol>
                <a:gridCol w="5344802">
                  <a:extLst>
                    <a:ext uri="{9D8B030D-6E8A-4147-A177-3AD203B41FA5}">
                      <a16:colId xmlns:a16="http://schemas.microsoft.com/office/drawing/2014/main" val="3133146511"/>
                    </a:ext>
                  </a:extLst>
                </a:gridCol>
              </a:tblGrid>
              <a:tr h="584339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Symptômes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Infection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605787"/>
                  </a:ext>
                </a:extLst>
              </a:tr>
              <a:tr h="78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Asymptomatique</a:t>
                      </a:r>
                    </a:p>
                  </a:txBody>
                  <a:tcPr marL="68580" marR="68580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Chlamydia, SARM, Primo-infection VIH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951663111"/>
                  </a:ext>
                </a:extLst>
              </a:tr>
              <a:tr h="450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Fièvre</a:t>
                      </a:r>
                    </a:p>
                  </a:txBody>
                  <a:tcPr marL="68580" marR="68580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Grippe, Rougeole, Varicelle, Méningite bactérienne, Primo-infection VIH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4055183712"/>
                  </a:ext>
                </a:extLst>
              </a:tr>
              <a:tr h="425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Éruption</a:t>
                      </a:r>
                    </a:p>
                  </a:txBody>
                  <a:tcPr marL="68580" marR="68580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Méningite bactérienne, Varicelle, Rougeole, Primo-infection VIH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28986104"/>
                  </a:ext>
                </a:extLst>
              </a:tr>
              <a:tr h="3999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Mal de gorge</a:t>
                      </a:r>
                    </a:p>
                  </a:txBody>
                  <a:tcPr marL="68580" marR="68580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Grippe, Mononucléose infectieuse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903611409"/>
                  </a:ext>
                </a:extLst>
              </a:tr>
              <a:tr h="446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Fatigue</a:t>
                      </a:r>
                    </a:p>
                  </a:txBody>
                  <a:tcPr marL="68580" marR="68580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Mononucléose infectieuse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394298363"/>
                  </a:ext>
                </a:extLst>
              </a:tr>
              <a:tr h="421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Infections opportunistes</a:t>
                      </a:r>
                    </a:p>
                  </a:txBody>
                  <a:tcPr marL="68580" marR="68580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SIDA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2846179839"/>
                  </a:ext>
                </a:extLst>
              </a:tr>
              <a:tr h="5405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Écoulement blanchâtre</a:t>
                      </a:r>
                    </a:p>
                  </a:txBody>
                  <a:tcPr marL="68580" marR="68580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Chlamydia, Mycose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172153872"/>
                  </a:ext>
                </a:extLst>
              </a:tr>
              <a:tr h="5843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Ganglions enflés</a:t>
                      </a:r>
                    </a:p>
                  </a:txBody>
                  <a:tcPr marL="68580" marR="68580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Mononucléose infectieuse, Primo-infection VIH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541627549"/>
                  </a:ext>
                </a:extLst>
              </a:tr>
            </a:tbl>
          </a:graphicData>
        </a:graphic>
      </p:graphicFrame>
      <p:sp>
        <p:nvSpPr>
          <p:cNvPr id="7" name="Rectangle 3">
            <a:extLst>
              <a:ext uri="{FF2B5EF4-FFF2-40B4-BE49-F238E27FC236}">
                <a16:creationId xmlns:a16="http://schemas.microsoft.com/office/drawing/2014/main" id="{5615D2C1-A1FB-4D06-9F46-7AE61E176DED}"/>
              </a:ext>
            </a:extLst>
          </p:cNvPr>
          <p:cNvSpPr txBox="1">
            <a:spLocks noChangeArrowheads="1"/>
          </p:cNvSpPr>
          <p:nvPr/>
        </p:nvSpPr>
        <p:spPr>
          <a:xfrm>
            <a:off x="3527884" y="1015610"/>
            <a:ext cx="2088232" cy="62260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None/>
            </a:pPr>
            <a:r>
              <a:rPr lang="fr-FR" dirty="0">
                <a:solidFill>
                  <a:srgbClr val="312564"/>
                </a:solidFill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Réponses</a:t>
            </a:r>
            <a:endParaRPr lang="fr-FR" dirty="0">
              <a:solidFill>
                <a:srgbClr val="312564"/>
              </a:solidFill>
              <a:ea typeface="Calibri" pitchFamily="34" charset="0"/>
              <a:cs typeface="Times New Roman" pitchFamily="18" charset="0"/>
            </a:endParaRPr>
          </a:p>
          <a:p>
            <a:pPr lvl="1" algn="ctr" eaLnBrk="1" hangingPunct="1">
              <a:buFontTx/>
              <a:buNone/>
            </a:pPr>
            <a:endParaRPr lang="en-GB" altLang="fr-FR" sz="2000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35DF36AB-F80A-4044-8F22-0148DEBFC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080" y="484670"/>
            <a:ext cx="8229600" cy="1143000"/>
          </a:xfrm>
        </p:spPr>
        <p:txBody>
          <a:bodyPr/>
          <a:lstStyle/>
          <a:p>
            <a:r>
              <a:rPr lang="fr-FR" altLang="fr-FR" b="1" dirty="0">
                <a:solidFill>
                  <a:srgbClr val="312564"/>
                </a:solidFill>
                <a:latin typeface="Arial" panose="020B0604020202020204" pitchFamily="34" charset="0"/>
              </a:rPr>
              <a:t>M</a:t>
            </a:r>
            <a:r>
              <a:rPr lang="fr-FR" altLang="fr-FR" b="1" dirty="0">
                <a:solidFill>
                  <a:srgbClr val="3125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icrobes pathogènes </a:t>
            </a:r>
            <a:r>
              <a:rPr lang="fr-FR" altLang="fr-F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br>
              <a:rPr lang="fr-FR" b="1" dirty="0">
                <a:solidFill>
                  <a:srgbClr val="312564"/>
                </a:solidFill>
                <a:latin typeface="Arial" panose="020B0604020202020204" pitchFamily="34" charset="0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6634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48E169E-34A8-7A58-2CEA-8D3552C1C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02" y="280899"/>
            <a:ext cx="1552792" cy="1267002"/>
          </a:xfrm>
          <a:prstGeom prst="rect">
            <a:avLst/>
          </a:prstGeom>
        </p:spPr>
      </p:pic>
      <p:sp>
        <p:nvSpPr>
          <p:cNvPr id="3076" name="Espace réservé du numéro de diapositive 4">
            <a:extLst>
              <a:ext uri="{FF2B5EF4-FFF2-40B4-BE49-F238E27FC236}">
                <a16:creationId xmlns:a16="http://schemas.microsoft.com/office/drawing/2014/main" id="{376BB15E-D529-44BA-9C0B-82ED613824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05E188-EBA3-42BB-A993-596C5D9B7E11}" type="slidenum">
              <a:rPr lang="fr-FR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fr-FR" altLang="fr-FR" sz="1200" dirty="0">
              <a:solidFill>
                <a:srgbClr val="898989"/>
              </a:solidFill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6A6D4A4-F026-4AB2-AFDF-13EEDDDE04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373354"/>
              </p:ext>
            </p:extLst>
          </p:nvPr>
        </p:nvGraphicFramePr>
        <p:xfrm>
          <a:off x="1008298" y="2348880"/>
          <a:ext cx="7286676" cy="3457794"/>
        </p:xfrm>
        <a:graphic>
          <a:graphicData uri="http://schemas.openxmlformats.org/drawingml/2006/table">
            <a:tbl>
              <a:tblPr firstRow="1"/>
              <a:tblGrid>
                <a:gridCol w="2808405">
                  <a:extLst>
                    <a:ext uri="{9D8B030D-6E8A-4147-A177-3AD203B41FA5}">
                      <a16:colId xmlns:a16="http://schemas.microsoft.com/office/drawing/2014/main" val="2533505936"/>
                    </a:ext>
                  </a:extLst>
                </a:gridCol>
                <a:gridCol w="4478271">
                  <a:extLst>
                    <a:ext uri="{9D8B030D-6E8A-4147-A177-3AD203B41FA5}">
                      <a16:colId xmlns:a16="http://schemas.microsoft.com/office/drawing/2014/main" val="1415345816"/>
                    </a:ext>
                  </a:extLst>
                </a:gridCol>
              </a:tblGrid>
              <a:tr h="4924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Transmission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Infection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975373"/>
                  </a:ext>
                </a:extLst>
              </a:tr>
              <a:tr h="6778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Contact sexuel</a:t>
                      </a: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Chlamydia, VIH, Mycose</a:t>
                      </a: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6458256"/>
                  </a:ext>
                </a:extLst>
              </a:tr>
              <a:tr h="6778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Sang</a:t>
                      </a: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Méningite bactérienne, VIH</a:t>
                      </a: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9073347"/>
                  </a:ext>
                </a:extLst>
              </a:tr>
              <a:tr h="4227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Toucher</a:t>
                      </a: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Grippe, Rougeole, Varicelle,  SARM</a:t>
                      </a: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6172790"/>
                  </a:ext>
                </a:extLst>
              </a:tr>
              <a:tr h="4227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Inhalation</a:t>
                      </a: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Grippe, Rougeole, Varicelle, Méningite bactérienne</a:t>
                      </a: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2588002"/>
                  </a:ext>
                </a:extLst>
              </a:tr>
              <a:tr h="5155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 De bouche à bouche </a:t>
                      </a: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Grippe, Mononucléose infectieuse</a:t>
                      </a: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7191643"/>
                  </a:ext>
                </a:extLst>
              </a:tr>
            </a:tbl>
          </a:graphicData>
        </a:graphic>
      </p:graphicFrame>
      <p:sp>
        <p:nvSpPr>
          <p:cNvPr id="7" name="Rectangle 3">
            <a:extLst>
              <a:ext uri="{FF2B5EF4-FFF2-40B4-BE49-F238E27FC236}">
                <a16:creationId xmlns:a16="http://schemas.microsoft.com/office/drawing/2014/main" id="{5615D2C1-A1FB-4D06-9F46-7AE61E176DED}"/>
              </a:ext>
            </a:extLst>
          </p:cNvPr>
          <p:cNvSpPr txBox="1">
            <a:spLocks noChangeArrowheads="1"/>
          </p:cNvSpPr>
          <p:nvPr/>
        </p:nvSpPr>
        <p:spPr>
          <a:xfrm>
            <a:off x="3527884" y="1395515"/>
            <a:ext cx="2088232" cy="62260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None/>
            </a:pPr>
            <a:r>
              <a:rPr lang="fr-FR" dirty="0">
                <a:solidFill>
                  <a:srgbClr val="312564"/>
                </a:solidFill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Réponses</a:t>
            </a:r>
            <a:endParaRPr lang="fr-FR" dirty="0">
              <a:solidFill>
                <a:srgbClr val="312564"/>
              </a:solidFill>
              <a:ea typeface="Calibri" pitchFamily="34" charset="0"/>
              <a:cs typeface="Times New Roman" pitchFamily="18" charset="0"/>
            </a:endParaRPr>
          </a:p>
          <a:p>
            <a:pPr lvl="1" algn="ctr" eaLnBrk="1" hangingPunct="1">
              <a:buFontTx/>
              <a:buNone/>
            </a:pPr>
            <a:endParaRPr lang="en-GB" altLang="fr-FR" sz="2000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C715656-3CD3-4D11-93B6-8CE489A0D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833" y="322770"/>
            <a:ext cx="8229600" cy="1524566"/>
          </a:xfrm>
        </p:spPr>
        <p:txBody>
          <a:bodyPr/>
          <a:lstStyle/>
          <a:p>
            <a:r>
              <a:rPr lang="fr-FR" altLang="fr-FR" b="1" dirty="0">
                <a:solidFill>
                  <a:srgbClr val="312564"/>
                </a:solidFill>
                <a:latin typeface="Arial" panose="020B0604020202020204" pitchFamily="34" charset="0"/>
              </a:rPr>
              <a:t>M</a:t>
            </a:r>
            <a:r>
              <a:rPr lang="fr-FR" altLang="fr-FR" b="1" dirty="0">
                <a:solidFill>
                  <a:srgbClr val="3125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icrobes pathogènes </a:t>
            </a:r>
            <a:r>
              <a:rPr lang="fr-FR" altLang="fr-F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br>
              <a:rPr lang="fr-FR" b="1" dirty="0">
                <a:solidFill>
                  <a:srgbClr val="312564"/>
                </a:solidFill>
                <a:latin typeface="Arial" panose="020B0604020202020204" pitchFamily="34" charset="0"/>
              </a:rPr>
            </a:b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678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48E169E-34A8-7A58-2CEA-8D3552C1C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02" y="280899"/>
            <a:ext cx="1552792" cy="1267002"/>
          </a:xfrm>
          <a:prstGeom prst="rect">
            <a:avLst/>
          </a:prstGeom>
        </p:spPr>
      </p:pic>
      <p:sp>
        <p:nvSpPr>
          <p:cNvPr id="3076" name="Espace réservé du numéro de diapositive 4">
            <a:extLst>
              <a:ext uri="{FF2B5EF4-FFF2-40B4-BE49-F238E27FC236}">
                <a16:creationId xmlns:a16="http://schemas.microsoft.com/office/drawing/2014/main" id="{376BB15E-D529-44BA-9C0B-82ED613824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05E188-EBA3-42BB-A993-596C5D9B7E11}" type="slidenum">
              <a:rPr lang="fr-FR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fr-FR" altLang="fr-FR" sz="1200" dirty="0">
              <a:solidFill>
                <a:srgbClr val="898989"/>
              </a:solidFill>
            </a:endParaRPr>
          </a:p>
        </p:txBody>
      </p:sp>
      <p:graphicFrame>
        <p:nvGraphicFramePr>
          <p:cNvPr id="8" name="Tableau 5">
            <a:extLst>
              <a:ext uri="{FF2B5EF4-FFF2-40B4-BE49-F238E27FC236}">
                <a16:creationId xmlns:a16="http://schemas.microsoft.com/office/drawing/2014/main" id="{E63B7726-FA0F-458F-8F2D-F1F6C585BE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478383"/>
              </p:ext>
            </p:extLst>
          </p:nvPr>
        </p:nvGraphicFramePr>
        <p:xfrm>
          <a:off x="457200" y="2596632"/>
          <a:ext cx="8229600" cy="35792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4294549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133146511"/>
                    </a:ext>
                  </a:extLst>
                </a:gridCol>
              </a:tblGrid>
              <a:tr h="584339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Prévention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Infection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605787"/>
                  </a:ext>
                </a:extLst>
              </a:tr>
              <a:tr h="78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Laver des mains</a:t>
                      </a:r>
                    </a:p>
                  </a:txBody>
                  <a:tcPr marL="68580" marR="68580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Grippe, Rougeole, Varicelle, SARM, Méningite bactérienne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951663111"/>
                  </a:ext>
                </a:extLst>
              </a:tr>
              <a:tr h="450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Couvrir la toux et les éternuements</a:t>
                      </a:r>
                    </a:p>
                  </a:txBody>
                  <a:tcPr marL="68580" marR="68580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Grippe, Rougeole, Varicelle, Méningite bactérienne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4055183712"/>
                  </a:ext>
                </a:extLst>
              </a:tr>
              <a:tr h="425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Utiliser un préservatif</a:t>
                      </a:r>
                    </a:p>
                  </a:txBody>
                  <a:tcPr marL="68580" marR="68580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Chlamydia, VIH, Mycose 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28986104"/>
                  </a:ext>
                </a:extLst>
              </a:tr>
              <a:tr h="3999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É</a:t>
                      </a:r>
                      <a:r>
                        <a:rPr kumimoji="0" lang="fr-F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viter</a:t>
                      </a: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 l’utilisation inappropriée des antibiotiques</a:t>
                      </a:r>
                    </a:p>
                  </a:txBody>
                  <a:tcPr marL="68580" marR="68580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SARM, mycose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903611409"/>
                  </a:ext>
                </a:extLst>
              </a:tr>
              <a:tr h="446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Vaccination</a:t>
                      </a:r>
                    </a:p>
                  </a:txBody>
                  <a:tcPr marL="68580" marR="68580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Grippe, Rougeole, Varicelle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394298363"/>
                  </a:ext>
                </a:extLst>
              </a:tr>
            </a:tbl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068FC8E2-0949-481A-91F3-17EBD540963C}"/>
              </a:ext>
            </a:extLst>
          </p:cNvPr>
          <p:cNvSpPr txBox="1">
            <a:spLocks noChangeArrowheads="1"/>
          </p:cNvSpPr>
          <p:nvPr/>
        </p:nvSpPr>
        <p:spPr>
          <a:xfrm>
            <a:off x="87313" y="1912447"/>
            <a:ext cx="7777163" cy="62260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>
              <a:buNone/>
            </a:pPr>
            <a:r>
              <a:rPr lang="fr-FR" sz="2800" dirty="0">
                <a:solidFill>
                  <a:srgbClr val="312564"/>
                </a:solidFill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Prévention de l’infection</a:t>
            </a:r>
            <a:endParaRPr lang="fr-FR" sz="2800" dirty="0">
              <a:solidFill>
                <a:srgbClr val="312564"/>
              </a:solidFill>
              <a:ea typeface="Calibri" pitchFamily="34" charset="0"/>
              <a:cs typeface="Times New Roman" pitchFamily="18" charset="0"/>
            </a:endParaRPr>
          </a:p>
          <a:p>
            <a:pPr lvl="1" eaLnBrk="1" hangingPunct="1">
              <a:buFontTx/>
              <a:buNone/>
            </a:pPr>
            <a:endParaRPr lang="en-GB" altLang="fr-FR" sz="20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615D2C1-A1FB-4D06-9F46-7AE61E176DED}"/>
              </a:ext>
            </a:extLst>
          </p:cNvPr>
          <p:cNvSpPr txBox="1">
            <a:spLocks noChangeArrowheads="1"/>
          </p:cNvSpPr>
          <p:nvPr/>
        </p:nvSpPr>
        <p:spPr>
          <a:xfrm>
            <a:off x="3527884" y="1395515"/>
            <a:ext cx="2088232" cy="62260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None/>
            </a:pPr>
            <a:r>
              <a:rPr lang="fr-FR" dirty="0">
                <a:solidFill>
                  <a:srgbClr val="312564"/>
                </a:solidFill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Réponses</a:t>
            </a:r>
            <a:endParaRPr lang="fr-FR" dirty="0">
              <a:solidFill>
                <a:srgbClr val="312564"/>
              </a:solidFill>
              <a:ea typeface="Calibri" pitchFamily="34" charset="0"/>
              <a:cs typeface="Times New Roman" pitchFamily="18" charset="0"/>
            </a:endParaRPr>
          </a:p>
          <a:p>
            <a:pPr lvl="1" algn="ctr" eaLnBrk="1" hangingPunct="1">
              <a:buFontTx/>
              <a:buNone/>
            </a:pPr>
            <a:endParaRPr lang="en-GB" altLang="fr-FR" sz="2000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C715656-3CD3-4D11-93B6-8CE489A0D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35761"/>
            <a:ext cx="8229600" cy="1576231"/>
          </a:xfrm>
        </p:spPr>
        <p:txBody>
          <a:bodyPr/>
          <a:lstStyle/>
          <a:p>
            <a:r>
              <a:rPr lang="fr-FR" altLang="fr-FR" b="1" dirty="0">
                <a:solidFill>
                  <a:srgbClr val="312564"/>
                </a:solidFill>
                <a:latin typeface="Arial" panose="020B0604020202020204" pitchFamily="34" charset="0"/>
              </a:rPr>
              <a:t>M</a:t>
            </a:r>
            <a:r>
              <a:rPr lang="fr-FR" altLang="fr-FR" b="1" dirty="0">
                <a:solidFill>
                  <a:srgbClr val="3125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icrobes pathogènes </a:t>
            </a:r>
            <a:r>
              <a:rPr lang="fr-FR" altLang="fr-F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br>
              <a:rPr lang="fr-FR" b="1" dirty="0">
                <a:solidFill>
                  <a:srgbClr val="312564"/>
                </a:solidFill>
                <a:latin typeface="Arial" panose="020B0604020202020204" pitchFamily="34" charset="0"/>
              </a:rPr>
            </a:b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478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48E169E-34A8-7A58-2CEA-8D3552C1C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02" y="280899"/>
            <a:ext cx="1552792" cy="1267002"/>
          </a:xfrm>
          <a:prstGeom prst="rect">
            <a:avLst/>
          </a:prstGeom>
        </p:spPr>
      </p:pic>
      <p:sp>
        <p:nvSpPr>
          <p:cNvPr id="3076" name="Espace réservé du numéro de diapositive 4">
            <a:extLst>
              <a:ext uri="{FF2B5EF4-FFF2-40B4-BE49-F238E27FC236}">
                <a16:creationId xmlns:a16="http://schemas.microsoft.com/office/drawing/2014/main" id="{376BB15E-D529-44BA-9C0B-82ED613824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05E188-EBA3-42BB-A993-596C5D9B7E11}" type="slidenum">
              <a:rPr lang="fr-FR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fr-FR" altLang="fr-FR" sz="1200" dirty="0">
              <a:solidFill>
                <a:srgbClr val="898989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068FC8E2-0949-481A-91F3-17EBD540963C}"/>
              </a:ext>
            </a:extLst>
          </p:cNvPr>
          <p:cNvSpPr txBox="1">
            <a:spLocks noChangeArrowheads="1"/>
          </p:cNvSpPr>
          <p:nvPr/>
        </p:nvSpPr>
        <p:spPr>
          <a:xfrm>
            <a:off x="87313" y="1912447"/>
            <a:ext cx="7777163" cy="62260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>
              <a:buNone/>
            </a:pPr>
            <a:r>
              <a:rPr lang="fr-FR" sz="2800" dirty="0">
                <a:solidFill>
                  <a:srgbClr val="312564"/>
                </a:solidFill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Traitement de l’infection</a:t>
            </a:r>
            <a:endParaRPr lang="fr-FR" sz="2800" dirty="0">
              <a:solidFill>
                <a:srgbClr val="312564"/>
              </a:solidFill>
              <a:ea typeface="Calibri" pitchFamily="34" charset="0"/>
              <a:cs typeface="Times New Roman" pitchFamily="18" charset="0"/>
            </a:endParaRPr>
          </a:p>
          <a:p>
            <a:pPr lvl="1" eaLnBrk="1" hangingPunct="1">
              <a:buFontTx/>
              <a:buNone/>
            </a:pPr>
            <a:endParaRPr lang="en-GB" altLang="fr-FR" sz="2000" dirty="0"/>
          </a:p>
        </p:txBody>
      </p:sp>
      <p:graphicFrame>
        <p:nvGraphicFramePr>
          <p:cNvPr id="8" name="Tableau 5">
            <a:extLst>
              <a:ext uri="{FF2B5EF4-FFF2-40B4-BE49-F238E27FC236}">
                <a16:creationId xmlns:a16="http://schemas.microsoft.com/office/drawing/2014/main" id="{E63B7726-FA0F-458F-8F2D-F1F6C585BE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301238"/>
              </p:ext>
            </p:extLst>
          </p:nvPr>
        </p:nvGraphicFramePr>
        <p:xfrm>
          <a:off x="457200" y="2596632"/>
          <a:ext cx="8229600" cy="31977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4294549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133146511"/>
                    </a:ext>
                  </a:extLst>
                </a:gridCol>
              </a:tblGrid>
              <a:tr h="584339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Traitement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Infection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605787"/>
                  </a:ext>
                </a:extLst>
              </a:tr>
              <a:tr h="78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Antibiotiques</a:t>
                      </a:r>
                    </a:p>
                  </a:txBody>
                  <a:tcPr marL="68580" marR="68580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Chlamydia, Méningite bactérienne, SARM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951663111"/>
                  </a:ext>
                </a:extLst>
              </a:tr>
              <a:tr h="450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Antiviraux</a:t>
                      </a:r>
                      <a:endParaRPr kumimoji="0" lang="fr-FR" sz="20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VIH / SIDA (certains cas de grippe et de varicelle)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4055183712"/>
                  </a:ext>
                </a:extLst>
              </a:tr>
              <a:tr h="425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Antifongiques</a:t>
                      </a:r>
                    </a:p>
                  </a:txBody>
                  <a:tcPr marL="68580" marR="68580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Mycose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28986104"/>
                  </a:ext>
                </a:extLst>
              </a:tr>
              <a:tr h="3999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Repos, apport 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boissons</a:t>
                      </a:r>
                    </a:p>
                  </a:txBody>
                  <a:tcPr marL="68580" marR="68580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Varicelle, Mononucléose infectieuse, Rougeole, Grippe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903611409"/>
                  </a:ext>
                </a:extLst>
              </a:tr>
            </a:tbl>
          </a:graphicData>
        </a:graphic>
      </p:graphicFrame>
      <p:sp>
        <p:nvSpPr>
          <p:cNvPr id="7" name="Rectangle 3">
            <a:extLst>
              <a:ext uri="{FF2B5EF4-FFF2-40B4-BE49-F238E27FC236}">
                <a16:creationId xmlns:a16="http://schemas.microsoft.com/office/drawing/2014/main" id="{5615D2C1-A1FB-4D06-9F46-7AE61E176DED}"/>
              </a:ext>
            </a:extLst>
          </p:cNvPr>
          <p:cNvSpPr txBox="1">
            <a:spLocks noChangeArrowheads="1"/>
          </p:cNvSpPr>
          <p:nvPr/>
        </p:nvSpPr>
        <p:spPr>
          <a:xfrm>
            <a:off x="3527884" y="1395515"/>
            <a:ext cx="2088232" cy="62260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None/>
            </a:pPr>
            <a:r>
              <a:rPr lang="fr-FR" dirty="0">
                <a:solidFill>
                  <a:srgbClr val="312564"/>
                </a:solidFill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Réponses</a:t>
            </a:r>
            <a:endParaRPr lang="fr-FR" dirty="0">
              <a:solidFill>
                <a:srgbClr val="312564"/>
              </a:solidFill>
              <a:ea typeface="Calibri" pitchFamily="34" charset="0"/>
              <a:cs typeface="Times New Roman" pitchFamily="18" charset="0"/>
            </a:endParaRPr>
          </a:p>
          <a:p>
            <a:pPr lvl="1" algn="ctr" eaLnBrk="1" hangingPunct="1">
              <a:buFontTx/>
              <a:buNone/>
            </a:pPr>
            <a:endParaRPr lang="en-GB" altLang="fr-FR" sz="2000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C715656-3CD3-4D11-93B6-8CE489A0D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91768"/>
            <a:ext cx="8229600" cy="1576231"/>
          </a:xfrm>
        </p:spPr>
        <p:txBody>
          <a:bodyPr/>
          <a:lstStyle/>
          <a:p>
            <a:r>
              <a:rPr lang="fr-FR" altLang="fr-FR" b="1" dirty="0">
                <a:solidFill>
                  <a:srgbClr val="312564"/>
                </a:solidFill>
                <a:latin typeface="Arial" panose="020B0604020202020204" pitchFamily="34" charset="0"/>
              </a:rPr>
              <a:t>M</a:t>
            </a:r>
            <a:r>
              <a:rPr lang="fr-FR" altLang="fr-FR" b="1" dirty="0">
                <a:solidFill>
                  <a:srgbClr val="3125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icrobes pathogènes </a:t>
            </a:r>
            <a:r>
              <a:rPr lang="fr-FR" altLang="fr-F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br>
              <a:rPr lang="fr-FR" b="1" dirty="0">
                <a:solidFill>
                  <a:srgbClr val="312564"/>
                </a:solidFill>
                <a:latin typeface="Arial" panose="020B0604020202020204" pitchFamily="34" charset="0"/>
              </a:rPr>
            </a:br>
            <a:r>
              <a:rPr lang="fr-F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robes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4853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267</Words>
  <Application>Microsoft Office PowerPoint</Application>
  <PresentationFormat>Affichage à l'écran (4:3)</PresentationFormat>
  <Paragraphs>87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Berlin Sans FB Demi</vt:lpstr>
      <vt:lpstr>Calibri</vt:lpstr>
      <vt:lpstr>Thème Office</vt:lpstr>
      <vt:lpstr>Les microbes pathogènes Réponses à la fiche DTE1 Guide enseignant GE4 </vt:lpstr>
      <vt:lpstr>Microbes pathogènes 1 </vt:lpstr>
      <vt:lpstr>Microbes pathogènes 2 </vt:lpstr>
      <vt:lpstr>Microbes pathogènes 3 </vt:lpstr>
      <vt:lpstr>Microbes pathogènes 4 </vt:lpstr>
      <vt:lpstr>Microbes pathogènes 5 robes</vt:lpstr>
    </vt:vector>
  </TitlesOfParts>
  <Company>CHU de Nice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Vaccinations : Pourquoi faire ?</dc:title>
  <dc:creator>DUNAIS BRIGITTE CHU Nice</dc:creator>
  <cp:lastModifiedBy>Pia</cp:lastModifiedBy>
  <cp:revision>129</cp:revision>
  <dcterms:created xsi:type="dcterms:W3CDTF">2015-10-06T09:11:20Z</dcterms:created>
  <dcterms:modified xsi:type="dcterms:W3CDTF">2023-01-24T14:40:22Z</dcterms:modified>
</cp:coreProperties>
</file>