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99E"/>
    <a:srgbClr val="5B2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62" autoAdjust="0"/>
    <p:restoredTop sz="86481" autoAdjust="0"/>
  </p:normalViewPr>
  <p:slideViewPr>
    <p:cSldViewPr snapToGrid="0">
      <p:cViewPr varScale="1">
        <p:scale>
          <a:sx n="73" d="100"/>
          <a:sy n="73" d="100"/>
        </p:scale>
        <p:origin x="822" y="7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-24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255373-C906-44E5-BFF0-E887621BE1F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37566B-C0DB-4F2D-9D03-9A6BE20F13C9}">
      <dgm:prSet/>
      <dgm:spPr>
        <a:solidFill>
          <a:srgbClr val="28599E"/>
        </a:solidFill>
      </dgm:spPr>
      <dgm:t>
        <a:bodyPr/>
        <a:lstStyle/>
        <a:p>
          <a:r>
            <a:rPr lang="fr-FR"/>
            <a:t>Collèges</a:t>
          </a:r>
          <a:endParaRPr lang="en-US"/>
        </a:p>
      </dgm:t>
    </dgm:pt>
    <dgm:pt modelId="{096E8125-4BF3-4896-981D-6449671BAC57}" type="parTrans" cxnId="{F98A149C-FD2D-4DF0-AD93-4B1B3E415F19}">
      <dgm:prSet/>
      <dgm:spPr/>
      <dgm:t>
        <a:bodyPr/>
        <a:lstStyle/>
        <a:p>
          <a:endParaRPr lang="en-US"/>
        </a:p>
      </dgm:t>
    </dgm:pt>
    <dgm:pt modelId="{513D14B6-6989-4819-B9BB-33D9567FD047}" type="sibTrans" cxnId="{F98A149C-FD2D-4DF0-AD93-4B1B3E415F19}">
      <dgm:prSet/>
      <dgm:spPr/>
      <dgm:t>
        <a:bodyPr/>
        <a:lstStyle/>
        <a:p>
          <a:endParaRPr lang="en-US"/>
        </a:p>
      </dgm:t>
    </dgm:pt>
    <dgm:pt modelId="{3441B94B-EC9F-4E2A-A0E4-CDD18F3FAD17}">
      <dgm:prSet/>
      <dgm:spPr/>
      <dgm:t>
        <a:bodyPr/>
        <a:lstStyle/>
        <a:p>
          <a:r>
            <a:rPr lang="fr-FR"/>
            <a:t>Les microbes utiles</a:t>
          </a:r>
          <a:endParaRPr lang="en-US"/>
        </a:p>
      </dgm:t>
    </dgm:pt>
    <dgm:pt modelId="{7456939C-87E4-4068-891C-D8E753F44CD6}" type="parTrans" cxnId="{F96B0FC8-D81B-430B-A308-A181BB697C11}">
      <dgm:prSet/>
      <dgm:spPr/>
      <dgm:t>
        <a:bodyPr/>
        <a:lstStyle/>
        <a:p>
          <a:endParaRPr lang="en-US"/>
        </a:p>
      </dgm:t>
    </dgm:pt>
    <dgm:pt modelId="{DD3CF5DB-DA10-4350-97DF-5CE74DC6D653}" type="sibTrans" cxnId="{F96B0FC8-D81B-430B-A308-A181BB697C11}">
      <dgm:prSet/>
      <dgm:spPr/>
      <dgm:t>
        <a:bodyPr/>
        <a:lstStyle/>
        <a:p>
          <a:endParaRPr lang="en-US"/>
        </a:p>
      </dgm:t>
    </dgm:pt>
    <dgm:pt modelId="{4118AFD3-2584-4256-BC0F-59F53EB44234}">
      <dgm:prSet/>
      <dgm:spPr/>
      <dgm:t>
        <a:bodyPr/>
        <a:lstStyle/>
        <a:p>
          <a:r>
            <a:rPr lang="fr-FR"/>
            <a:t>Le microbiote</a:t>
          </a:r>
          <a:endParaRPr lang="en-US"/>
        </a:p>
      </dgm:t>
    </dgm:pt>
    <dgm:pt modelId="{FC486BDB-3043-46CB-9844-136EF8F846E7}" type="parTrans" cxnId="{47590ABC-E920-4967-8183-CDB7407C5606}">
      <dgm:prSet/>
      <dgm:spPr/>
      <dgm:t>
        <a:bodyPr/>
        <a:lstStyle/>
        <a:p>
          <a:endParaRPr lang="en-US"/>
        </a:p>
      </dgm:t>
    </dgm:pt>
    <dgm:pt modelId="{F8F3D70F-BBD6-48E5-9968-1C05B9855F5F}" type="sibTrans" cxnId="{47590ABC-E920-4967-8183-CDB7407C5606}">
      <dgm:prSet/>
      <dgm:spPr/>
      <dgm:t>
        <a:bodyPr/>
        <a:lstStyle/>
        <a:p>
          <a:endParaRPr lang="en-US"/>
        </a:p>
      </dgm:t>
    </dgm:pt>
    <dgm:pt modelId="{95B16053-4A20-4897-9D3E-F7E475AFDABB}">
      <dgm:prSet/>
      <dgm:spPr>
        <a:solidFill>
          <a:srgbClr val="5B225F"/>
        </a:solidFill>
      </dgm:spPr>
      <dgm:t>
        <a:bodyPr/>
        <a:lstStyle/>
        <a:p>
          <a:r>
            <a:rPr lang="fr-FR" dirty="0"/>
            <a:t>Lycées</a:t>
          </a:r>
          <a:endParaRPr lang="en-US" dirty="0"/>
        </a:p>
      </dgm:t>
    </dgm:pt>
    <dgm:pt modelId="{33AE1DCE-573D-43B6-AED4-7BEAD5E4DC72}" type="parTrans" cxnId="{EFEE1061-9FC6-4409-9F17-E41D404DC3A2}">
      <dgm:prSet/>
      <dgm:spPr/>
      <dgm:t>
        <a:bodyPr/>
        <a:lstStyle/>
        <a:p>
          <a:endParaRPr lang="en-US"/>
        </a:p>
      </dgm:t>
    </dgm:pt>
    <dgm:pt modelId="{DA2F94D0-5E94-44E4-A81B-7D74705E8F91}" type="sibTrans" cxnId="{EFEE1061-9FC6-4409-9F17-E41D404DC3A2}">
      <dgm:prSet/>
      <dgm:spPr/>
      <dgm:t>
        <a:bodyPr/>
        <a:lstStyle/>
        <a:p>
          <a:endParaRPr lang="en-US"/>
        </a:p>
      </dgm:t>
    </dgm:pt>
    <dgm:pt modelId="{1C6B93FD-7CBD-42AB-8310-045A081B020F}">
      <dgm:prSet/>
      <dgm:spPr/>
      <dgm:t>
        <a:bodyPr/>
        <a:lstStyle/>
        <a:p>
          <a:r>
            <a:rPr lang="fr-FR"/>
            <a:t>Découverte des antibiotiques et apparition des résistances</a:t>
          </a:r>
          <a:endParaRPr lang="en-US"/>
        </a:p>
      </dgm:t>
    </dgm:pt>
    <dgm:pt modelId="{B601844B-EE41-4D0B-8E85-21330CF9401C}" type="parTrans" cxnId="{AAB6FC08-ECB9-47F3-82F7-A69E244E41A4}">
      <dgm:prSet/>
      <dgm:spPr/>
      <dgm:t>
        <a:bodyPr/>
        <a:lstStyle/>
        <a:p>
          <a:endParaRPr lang="en-US"/>
        </a:p>
      </dgm:t>
    </dgm:pt>
    <dgm:pt modelId="{2FBA2260-9FF2-4E1A-B798-B96896B070A1}" type="sibTrans" cxnId="{AAB6FC08-ECB9-47F3-82F7-A69E244E41A4}">
      <dgm:prSet/>
      <dgm:spPr/>
      <dgm:t>
        <a:bodyPr/>
        <a:lstStyle/>
        <a:p>
          <a:endParaRPr lang="en-US"/>
        </a:p>
      </dgm:t>
    </dgm:pt>
    <dgm:pt modelId="{B05E54C0-37AE-4DE1-BF95-ED97C6314472}">
      <dgm:prSet/>
      <dgm:spPr/>
      <dgm:t>
        <a:bodyPr/>
        <a:lstStyle/>
        <a:p>
          <a:r>
            <a:rPr lang="fr-FR"/>
            <a:t>Cartes de débats antibiotiques</a:t>
          </a:r>
          <a:endParaRPr lang="en-US"/>
        </a:p>
      </dgm:t>
    </dgm:pt>
    <dgm:pt modelId="{92E803E1-96CB-4314-9E63-D5D6C520299D}" type="parTrans" cxnId="{D3219DA7-09F7-45C8-9289-ED80C32723C3}">
      <dgm:prSet/>
      <dgm:spPr/>
      <dgm:t>
        <a:bodyPr/>
        <a:lstStyle/>
        <a:p>
          <a:endParaRPr lang="en-US"/>
        </a:p>
      </dgm:t>
    </dgm:pt>
    <dgm:pt modelId="{55E0A179-D4D7-4628-A9AC-6FEBDA5991FC}" type="sibTrans" cxnId="{D3219DA7-09F7-45C8-9289-ED80C32723C3}">
      <dgm:prSet/>
      <dgm:spPr/>
      <dgm:t>
        <a:bodyPr/>
        <a:lstStyle/>
        <a:p>
          <a:endParaRPr lang="en-US"/>
        </a:p>
      </dgm:t>
    </dgm:pt>
    <dgm:pt modelId="{AF9E33E7-72BD-4FBD-A90F-98B31275AC43}">
      <dgm:prSet/>
      <dgm:spPr/>
      <dgm:t>
        <a:bodyPr/>
        <a:lstStyle/>
        <a:p>
          <a:r>
            <a:rPr lang="fr-FR"/>
            <a:t>Liens, vidéos, interviews</a:t>
          </a:r>
          <a:endParaRPr lang="en-US"/>
        </a:p>
      </dgm:t>
    </dgm:pt>
    <dgm:pt modelId="{DB0B520E-F2EF-4A74-A29C-106A6DA11BF5}" type="parTrans" cxnId="{8AFE6B57-D553-4713-8473-00FDB51ED074}">
      <dgm:prSet/>
      <dgm:spPr/>
      <dgm:t>
        <a:bodyPr/>
        <a:lstStyle/>
        <a:p>
          <a:endParaRPr lang="en-US"/>
        </a:p>
      </dgm:t>
    </dgm:pt>
    <dgm:pt modelId="{08FFAC5C-5FC6-49A6-9E35-535C9BBEB807}" type="sibTrans" cxnId="{8AFE6B57-D553-4713-8473-00FDB51ED074}">
      <dgm:prSet/>
      <dgm:spPr/>
      <dgm:t>
        <a:bodyPr/>
        <a:lstStyle/>
        <a:p>
          <a:endParaRPr lang="en-US"/>
        </a:p>
      </dgm:t>
    </dgm:pt>
    <dgm:pt modelId="{300D166F-4CDC-444D-B812-459C58C4B5CD}" type="pres">
      <dgm:prSet presAssocID="{B0255373-C906-44E5-BFF0-E887621BE1FD}" presName="linear" presStyleCnt="0">
        <dgm:presLayoutVars>
          <dgm:animLvl val="lvl"/>
          <dgm:resizeHandles val="exact"/>
        </dgm:presLayoutVars>
      </dgm:prSet>
      <dgm:spPr/>
    </dgm:pt>
    <dgm:pt modelId="{EA1502FC-E2A1-46D5-9BE3-834EDF0F2C70}" type="pres">
      <dgm:prSet presAssocID="{AC37566B-C0DB-4F2D-9D03-9A6BE20F13C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ADB30C6-A940-4552-B2B3-CEB9A9417233}" type="pres">
      <dgm:prSet presAssocID="{AC37566B-C0DB-4F2D-9D03-9A6BE20F13C9}" presName="childText" presStyleLbl="revTx" presStyleIdx="0" presStyleCnt="2">
        <dgm:presLayoutVars>
          <dgm:bulletEnabled val="1"/>
        </dgm:presLayoutVars>
      </dgm:prSet>
      <dgm:spPr/>
    </dgm:pt>
    <dgm:pt modelId="{165CCA70-4337-4687-A238-24E1970FC5C8}" type="pres">
      <dgm:prSet presAssocID="{95B16053-4A20-4897-9D3E-F7E475AFDAB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C90C94B-9C35-4BF1-BA1E-028D0D173EFD}" type="pres">
      <dgm:prSet presAssocID="{95B16053-4A20-4897-9D3E-F7E475AFDAB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AB6FC08-ECB9-47F3-82F7-A69E244E41A4}" srcId="{95B16053-4A20-4897-9D3E-F7E475AFDABB}" destId="{1C6B93FD-7CBD-42AB-8310-045A081B020F}" srcOrd="0" destOrd="0" parTransId="{B601844B-EE41-4D0B-8E85-21330CF9401C}" sibTransId="{2FBA2260-9FF2-4E1A-B798-B96896B070A1}"/>
    <dgm:cxn modelId="{5EDB020E-8F11-4D76-BD7F-4D19253E7F86}" type="presOf" srcId="{1C6B93FD-7CBD-42AB-8310-045A081B020F}" destId="{4C90C94B-9C35-4BF1-BA1E-028D0D173EFD}" srcOrd="0" destOrd="0" presId="urn:microsoft.com/office/officeart/2005/8/layout/vList2"/>
    <dgm:cxn modelId="{26A0862B-005B-4FEC-B715-B917E6D540F9}" type="presOf" srcId="{B0255373-C906-44E5-BFF0-E887621BE1FD}" destId="{300D166F-4CDC-444D-B812-459C58C4B5CD}" srcOrd="0" destOrd="0" presId="urn:microsoft.com/office/officeart/2005/8/layout/vList2"/>
    <dgm:cxn modelId="{EFEE1061-9FC6-4409-9F17-E41D404DC3A2}" srcId="{B0255373-C906-44E5-BFF0-E887621BE1FD}" destId="{95B16053-4A20-4897-9D3E-F7E475AFDABB}" srcOrd="1" destOrd="0" parTransId="{33AE1DCE-573D-43B6-AED4-7BEAD5E4DC72}" sibTransId="{DA2F94D0-5E94-44E4-A81B-7D74705E8F91}"/>
    <dgm:cxn modelId="{1F03D351-D05F-438A-BA69-1F0B39A2A1CB}" type="presOf" srcId="{B05E54C0-37AE-4DE1-BF95-ED97C6314472}" destId="{4C90C94B-9C35-4BF1-BA1E-028D0D173EFD}" srcOrd="0" destOrd="1" presId="urn:microsoft.com/office/officeart/2005/8/layout/vList2"/>
    <dgm:cxn modelId="{8AFE6B57-D553-4713-8473-00FDB51ED074}" srcId="{95B16053-4A20-4897-9D3E-F7E475AFDABB}" destId="{AF9E33E7-72BD-4FBD-A90F-98B31275AC43}" srcOrd="2" destOrd="0" parTransId="{DB0B520E-F2EF-4A74-A29C-106A6DA11BF5}" sibTransId="{08FFAC5C-5FC6-49A6-9E35-535C9BBEB807}"/>
    <dgm:cxn modelId="{109C5D83-6963-4D0C-B698-1A1F294FB316}" type="presOf" srcId="{3441B94B-EC9F-4E2A-A0E4-CDD18F3FAD17}" destId="{7ADB30C6-A940-4552-B2B3-CEB9A9417233}" srcOrd="0" destOrd="0" presId="urn:microsoft.com/office/officeart/2005/8/layout/vList2"/>
    <dgm:cxn modelId="{F98A149C-FD2D-4DF0-AD93-4B1B3E415F19}" srcId="{B0255373-C906-44E5-BFF0-E887621BE1FD}" destId="{AC37566B-C0DB-4F2D-9D03-9A6BE20F13C9}" srcOrd="0" destOrd="0" parTransId="{096E8125-4BF3-4896-981D-6449671BAC57}" sibTransId="{513D14B6-6989-4819-B9BB-33D9567FD047}"/>
    <dgm:cxn modelId="{D3219DA7-09F7-45C8-9289-ED80C32723C3}" srcId="{95B16053-4A20-4897-9D3E-F7E475AFDABB}" destId="{B05E54C0-37AE-4DE1-BF95-ED97C6314472}" srcOrd="1" destOrd="0" parTransId="{92E803E1-96CB-4314-9E63-D5D6C520299D}" sibTransId="{55E0A179-D4D7-4628-A9AC-6FEBDA5991FC}"/>
    <dgm:cxn modelId="{C50042A8-607F-4093-B1CE-E33E16A5EB54}" type="presOf" srcId="{95B16053-4A20-4897-9D3E-F7E475AFDABB}" destId="{165CCA70-4337-4687-A238-24E1970FC5C8}" srcOrd="0" destOrd="0" presId="urn:microsoft.com/office/officeart/2005/8/layout/vList2"/>
    <dgm:cxn modelId="{783AB6B9-3A24-43F3-A95A-A2C223A3368B}" type="presOf" srcId="{AF9E33E7-72BD-4FBD-A90F-98B31275AC43}" destId="{4C90C94B-9C35-4BF1-BA1E-028D0D173EFD}" srcOrd="0" destOrd="2" presId="urn:microsoft.com/office/officeart/2005/8/layout/vList2"/>
    <dgm:cxn modelId="{47590ABC-E920-4967-8183-CDB7407C5606}" srcId="{AC37566B-C0DB-4F2D-9D03-9A6BE20F13C9}" destId="{4118AFD3-2584-4256-BC0F-59F53EB44234}" srcOrd="1" destOrd="0" parTransId="{FC486BDB-3043-46CB-9844-136EF8F846E7}" sibTransId="{F8F3D70F-BBD6-48E5-9968-1C05B9855F5F}"/>
    <dgm:cxn modelId="{F96B0FC8-D81B-430B-A308-A181BB697C11}" srcId="{AC37566B-C0DB-4F2D-9D03-9A6BE20F13C9}" destId="{3441B94B-EC9F-4E2A-A0E4-CDD18F3FAD17}" srcOrd="0" destOrd="0" parTransId="{7456939C-87E4-4068-891C-D8E753F44CD6}" sibTransId="{DD3CF5DB-DA10-4350-97DF-5CE74DC6D653}"/>
    <dgm:cxn modelId="{C7A26BE3-AD4D-4B76-B73A-79A6B3C7EDFF}" type="presOf" srcId="{AC37566B-C0DB-4F2D-9D03-9A6BE20F13C9}" destId="{EA1502FC-E2A1-46D5-9BE3-834EDF0F2C70}" srcOrd="0" destOrd="0" presId="urn:microsoft.com/office/officeart/2005/8/layout/vList2"/>
    <dgm:cxn modelId="{C86C3DEE-5C28-4A34-BC7F-368733899F60}" type="presOf" srcId="{4118AFD3-2584-4256-BC0F-59F53EB44234}" destId="{7ADB30C6-A940-4552-B2B3-CEB9A9417233}" srcOrd="0" destOrd="1" presId="urn:microsoft.com/office/officeart/2005/8/layout/vList2"/>
    <dgm:cxn modelId="{91EC424D-9C7B-4503-8F56-B380045B4943}" type="presParOf" srcId="{300D166F-4CDC-444D-B812-459C58C4B5CD}" destId="{EA1502FC-E2A1-46D5-9BE3-834EDF0F2C70}" srcOrd="0" destOrd="0" presId="urn:microsoft.com/office/officeart/2005/8/layout/vList2"/>
    <dgm:cxn modelId="{31C5805F-B055-413A-B679-C2AFCAFFA462}" type="presParOf" srcId="{300D166F-4CDC-444D-B812-459C58C4B5CD}" destId="{7ADB30C6-A940-4552-B2B3-CEB9A9417233}" srcOrd="1" destOrd="0" presId="urn:microsoft.com/office/officeart/2005/8/layout/vList2"/>
    <dgm:cxn modelId="{695707A4-AD01-4846-A16F-A1FD57EC4109}" type="presParOf" srcId="{300D166F-4CDC-444D-B812-459C58C4B5CD}" destId="{165CCA70-4337-4687-A238-24E1970FC5C8}" srcOrd="2" destOrd="0" presId="urn:microsoft.com/office/officeart/2005/8/layout/vList2"/>
    <dgm:cxn modelId="{59C703FB-65AA-4B53-ADC0-3E53A59B5C0F}" type="presParOf" srcId="{300D166F-4CDC-444D-B812-459C58C4B5CD}" destId="{4C90C94B-9C35-4BF1-BA1E-028D0D173E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502FC-E2A1-46D5-9BE3-834EDF0F2C70}">
      <dsp:nvSpPr>
        <dsp:cNvPr id="0" name=""/>
        <dsp:cNvSpPr/>
      </dsp:nvSpPr>
      <dsp:spPr>
        <a:xfrm>
          <a:off x="0" y="215059"/>
          <a:ext cx="5625140" cy="959400"/>
        </a:xfrm>
        <a:prstGeom prst="roundRect">
          <a:avLst/>
        </a:prstGeom>
        <a:solidFill>
          <a:srgbClr val="28599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/>
            <a:t>Collèges</a:t>
          </a:r>
          <a:endParaRPr lang="en-US" sz="4000" kern="1200"/>
        </a:p>
      </dsp:txBody>
      <dsp:txXfrm>
        <a:off x="46834" y="261893"/>
        <a:ext cx="5531472" cy="865732"/>
      </dsp:txXfrm>
    </dsp:sp>
    <dsp:sp modelId="{7ADB30C6-A940-4552-B2B3-CEB9A9417233}">
      <dsp:nvSpPr>
        <dsp:cNvPr id="0" name=""/>
        <dsp:cNvSpPr/>
      </dsp:nvSpPr>
      <dsp:spPr>
        <a:xfrm>
          <a:off x="0" y="1174459"/>
          <a:ext cx="562514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598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3100" kern="1200"/>
            <a:t>Les microbes utiles</a:t>
          </a:r>
          <a:endParaRPr lang="en-US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3100" kern="1200"/>
            <a:t>Le microbiote</a:t>
          </a:r>
          <a:endParaRPr lang="en-US" sz="3100" kern="1200"/>
        </a:p>
      </dsp:txBody>
      <dsp:txXfrm>
        <a:off x="0" y="1174459"/>
        <a:ext cx="5625140" cy="1076400"/>
      </dsp:txXfrm>
    </dsp:sp>
    <dsp:sp modelId="{165CCA70-4337-4687-A238-24E1970FC5C8}">
      <dsp:nvSpPr>
        <dsp:cNvPr id="0" name=""/>
        <dsp:cNvSpPr/>
      </dsp:nvSpPr>
      <dsp:spPr>
        <a:xfrm>
          <a:off x="0" y="2250860"/>
          <a:ext cx="5625140" cy="959400"/>
        </a:xfrm>
        <a:prstGeom prst="roundRect">
          <a:avLst/>
        </a:prstGeom>
        <a:solidFill>
          <a:srgbClr val="5B225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/>
            <a:t>Lycées</a:t>
          </a:r>
          <a:endParaRPr lang="en-US" sz="4000" kern="1200" dirty="0"/>
        </a:p>
      </dsp:txBody>
      <dsp:txXfrm>
        <a:off x="46834" y="2297694"/>
        <a:ext cx="5531472" cy="865732"/>
      </dsp:txXfrm>
    </dsp:sp>
    <dsp:sp modelId="{4C90C94B-9C35-4BF1-BA1E-028D0D173EFD}">
      <dsp:nvSpPr>
        <dsp:cNvPr id="0" name=""/>
        <dsp:cNvSpPr/>
      </dsp:nvSpPr>
      <dsp:spPr>
        <a:xfrm>
          <a:off x="0" y="3210260"/>
          <a:ext cx="5625140" cy="20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598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3100" kern="1200"/>
            <a:t>Découverte des antibiotiques et apparition des résistances</a:t>
          </a:r>
          <a:endParaRPr lang="en-US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3100" kern="1200"/>
            <a:t>Cartes de débats antibiotiques</a:t>
          </a:r>
          <a:endParaRPr lang="en-US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3100" kern="1200"/>
            <a:t>Liens, vidéos, interviews</a:t>
          </a:r>
          <a:endParaRPr lang="en-US" sz="3100" kern="1200"/>
        </a:p>
      </dsp:txBody>
      <dsp:txXfrm>
        <a:off x="0" y="3210260"/>
        <a:ext cx="5625140" cy="202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BDDDCEA-FC18-41BD-9152-D8BEF394B2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BBE94B-67DD-429F-B2C1-79CE3F1CF55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BA8F1-5CA3-442D-9EAC-0D7B81E3AE3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FF254343-B1BB-41DA-9648-CFD981077C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1B22C077-C6B4-4780-A2E5-05172CAA7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1C7B61-AB0A-4171-A1DC-75501AD7F3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234FA2-4170-4EC7-BD5A-89C5066E61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3BA5E4E-38F8-44F1-BF09-1FBDC960F6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4BB374-1D71-49AC-A4FC-DAC9874B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7DF2-037C-4672-8846-58D3C03DA8A2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6A5716-13AE-4F46-92E0-0D21C300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68F3B-AA3B-4BCF-814F-A8F33E653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69BC3-C007-45B3-89B0-BA76445A746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954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120DDF-E920-457C-A9C7-66F56AF9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47E7-8E85-41F0-AADF-EF5AAAE15A23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EE0B6E-C093-4874-B632-4ED8BD4D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E9C863-71E8-46F9-8AF5-7E4838B9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76FE-94FE-4FDC-88E1-29E65F12DDE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9838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07231" y="365125"/>
            <a:ext cx="6525816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5A5148-40D5-4D63-80BE-06474749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AE1E3-FB59-4246-8CB0-F506416C8A91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CF5CD8-5827-49FC-B86A-71BC741A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0BB20B-D9F0-4F6B-83F3-D4CF641F5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915EF-A532-42FB-AB69-A744D99851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137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8301C0-3881-4903-9029-F4AE9E451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FA7E-55CD-42EE-AEB0-9E9B56DCEB32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0B055-00F0-4E9A-B837-034629F7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B7C031-B9C6-4710-A291-9C5C4D2B9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1135-A58A-46B8-A972-168FA429AFF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799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1873" y="1709739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1873" y="4589464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767C5B-C8EB-49AE-A10F-7430DC8D9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E9AD6-9E81-4FCB-8452-53D493923C81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3BD5BF-D821-424F-9FC2-C710A5CA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4A9183-4DC7-4F2E-9D45-B3796BBD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C8619-90BE-49F6-A398-36EF7E0D63F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66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6B5B299-21DF-4572-95A3-D6ED701D3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6954-CDA9-4C4B-AABA-6653D1A3999A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697D26E-C044-476E-8F1C-7ABC7D81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A2561D4-B653-4D7B-90A4-F5D67CC1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1CF4-D1A0-4376-BCA4-A956854C1D7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781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1" y="365126"/>
            <a:ext cx="8872538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8571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8571" y="2505075"/>
            <a:ext cx="4351883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42C090C4-9DBD-4866-823B-2FBF3647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662A8-9970-4E7E-8574-B1F6F56407DC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CC5E481-9293-46EB-ABF5-2CE0AA77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BD05264-FC66-45C1-9268-87C84628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AF2A7-6887-42C2-9CBB-1D9960C8AB2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593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7C74B805-ADFC-47F5-A102-EA26523A1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07A9-03CF-4E9B-83AA-92C11AE6A057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C6E53821-3228-438C-B986-C765E654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7638405-A919-4A70-93EA-E7C67C0B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A83CA-7C84-4FA7-9273-BF2AA1B4172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447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34B76063-F96F-4464-A0DB-498CA859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1CBC7-B981-46C0-BDB0-2F6C23AF795E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E6A884A0-43F8-4F94-8ED2-F6910B47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FB702279-5062-4020-9C87-18FCCDCC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2592-3A18-4710-B4ED-4CC544A5D1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9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3315" y="987426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C1D5D09-3CBF-44D2-80DB-2AB5E129F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3B7E-84AC-4D40-9905-229B32DD0E65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BFEDF32-2ADD-49D4-91CE-48736B4F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8CD8BF48-A7F4-45D0-8BF7-F1E622165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F239B-DDE3-4C03-8A34-F1BE0923F8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528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373315" y="987426"/>
            <a:ext cx="520779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C1F0435-1179-47DF-A9B1-E07F1CDE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EF1A-CF80-4E09-B763-CD76EE77909E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D47DB34-73BF-44C3-9EAB-188C7B31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0858B87-5781-42EF-94C1-B30B2D7D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1E64-98BD-46F4-8A7A-89C3E194BA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62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F2A2215D-A3D3-4F67-AB6D-9F7D26C0587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6438" y="365125"/>
            <a:ext cx="88741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781CC169-6243-47F4-98AB-4C9689349C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825625"/>
            <a:ext cx="88741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B1C6B7-050A-4728-B1FF-71055C6A9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643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10039-D664-416B-93EE-81BBEA91AF7A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0E6E10-C336-4637-B133-C5C0B2F432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Microbiote: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5CC8B6-7478-4ED0-B3C4-01605B52B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18267E-8F96-42C6-BBBA-41A5175909C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mailto:e-bug@chu-nice.f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gutmicrobiotaforhealth.com/fr/accueil/" TargetMode="External"/><Relationship Id="rId7" Type="http://schemas.openxmlformats.org/officeDocument/2006/relationships/hyperlink" Target="http://www.ncbi.nlm.nih.gov/pubmed/?term=Dethlefsen%20L%5bAuthor%5d&amp;cauthor=true&amp;cauthor_uid=20847294" TargetMode="External"/><Relationship Id="rId2" Type="http://schemas.openxmlformats.org/officeDocument/2006/relationships/hyperlink" Target="http://www.agence-nationale-recherche.fr/?Projet=ANR-11-BSV6-00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llege-de-france.fr/media/philippe-sansonetti/UPL58092_FR_3.2_SANSONETTI.pdf" TargetMode="External"/><Relationship Id="rId5" Type="http://schemas.openxmlformats.org/officeDocument/2006/relationships/hyperlink" Target="http://www.acadpharm.org/dos_public/BERCHE_Patrick_2012.11.21.pdf" TargetMode="External"/><Relationship Id="rId4" Type="http://schemas.openxmlformats.org/officeDocument/2006/relationships/hyperlink" Target="https://lejournal.cnrs.fr/articles/microbiote-des-bacteries-qui-nous-veulent-du-bi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-de-france.fr/site/philippe-sansonetti/course-2014-01-29-16h00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ete-douance.com/blog/2014/11/23/joel-dore-communication-entre-le-microbiote-intestinal-et-le-systeme-nerveux-centra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DB118-9076-4482-AA73-8B51489F22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6465" y="898526"/>
            <a:ext cx="3881332" cy="1158081"/>
          </a:xfrm>
        </p:spPr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 microbiote</a:t>
            </a:r>
          </a:p>
        </p:txBody>
      </p:sp>
      <p:sp>
        <p:nvSpPr>
          <p:cNvPr id="3074" name="Titre 1">
            <a:extLst>
              <a:ext uri="{FF2B5EF4-FFF2-40B4-BE49-F238E27FC236}">
                <a16:creationId xmlns:a16="http://schemas.microsoft.com/office/drawing/2014/main" id="{C326D9B7-6C07-4A04-9184-1ED986B44A71}"/>
              </a:ext>
            </a:extLst>
          </p:cNvPr>
          <p:cNvSpPr txBox="1">
            <a:spLocks/>
          </p:cNvSpPr>
          <p:nvPr/>
        </p:nvSpPr>
        <p:spPr bwMode="auto">
          <a:xfrm>
            <a:off x="1800225" y="2236788"/>
            <a:ext cx="65579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br>
              <a:rPr lang="fr-FR" altLang="fr-FR" sz="4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</a:rPr>
              <a:t>Une autre perspective sur le monde microbien</a:t>
            </a:r>
            <a:b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</a:rPr>
              <a:t>Références et liens</a:t>
            </a:r>
            <a:b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fr-FR" altLang="fr-FR" sz="3600" dirty="0">
                <a:solidFill>
                  <a:srgbClr val="000000"/>
                </a:solidFill>
              </a:rPr>
            </a:br>
            <a:endParaRPr lang="fr-FR" altLang="fr-FR" sz="3600" dirty="0">
              <a:solidFill>
                <a:srgbClr val="000000"/>
              </a:solidFill>
            </a:endParaRPr>
          </a:p>
        </p:txBody>
      </p:sp>
      <p:pic>
        <p:nvPicPr>
          <p:cNvPr id="3076" name="Picture 15" descr="escherichia_03">
            <a:extLst>
              <a:ext uri="{FF2B5EF4-FFF2-40B4-BE49-F238E27FC236}">
                <a16:creationId xmlns:a16="http://schemas.microsoft.com/office/drawing/2014/main" id="{AA0C0070-940B-4120-B956-EDFF3AA24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285750"/>
            <a:ext cx="16033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ous-titre 2">
            <a:extLst>
              <a:ext uri="{FF2B5EF4-FFF2-40B4-BE49-F238E27FC236}">
                <a16:creationId xmlns:a16="http://schemas.microsoft.com/office/drawing/2014/main" id="{8595F9A4-6BE7-4430-8706-02E3B5A0D3EF}"/>
              </a:ext>
            </a:extLst>
          </p:cNvPr>
          <p:cNvSpPr txBox="1">
            <a:spLocks/>
          </p:cNvSpPr>
          <p:nvPr/>
        </p:nvSpPr>
        <p:spPr bwMode="auto">
          <a:xfrm>
            <a:off x="446088" y="4084638"/>
            <a:ext cx="908208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fr-FR" sz="2000" b="1" dirty="0">
                <a:solidFill>
                  <a:srgbClr val="898989"/>
                </a:solidFill>
                <a:latin typeface="Arial" panose="020B0604020202020204" pitchFamily="34" charset="0"/>
              </a:rPr>
              <a:t>Cours en ligne e-Bug destinés aux enseignants de SVT et aux intervenants pour l’enseignement du bon usage des antibiotiques et de l’antibiorésistance au collège et au lycée.</a:t>
            </a:r>
            <a:endParaRPr lang="fr-FR" altLang="fr-FR" sz="2000" dirty="0">
              <a:solidFill>
                <a:srgbClr val="898989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fr-FR" altLang="fr-FR" sz="2200" dirty="0">
              <a:solidFill>
                <a:srgbClr val="898989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altLang="fr-FR" sz="3200" dirty="0">
              <a:solidFill>
                <a:srgbClr val="898989"/>
              </a:solidFill>
            </a:endParaRPr>
          </a:p>
        </p:txBody>
      </p:sp>
      <p:pic>
        <p:nvPicPr>
          <p:cNvPr id="3078" name="Picture 2" descr="logo département de santé publique chu de nice">
            <a:extLst>
              <a:ext uri="{FF2B5EF4-FFF2-40B4-BE49-F238E27FC236}">
                <a16:creationId xmlns:a16="http://schemas.microsoft.com/office/drawing/2014/main" id="{FECC3F6B-2524-44D4-8302-9D824479A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6081713"/>
            <a:ext cx="14589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ZoneTexte 4">
            <a:extLst>
              <a:ext uri="{FF2B5EF4-FFF2-40B4-BE49-F238E27FC236}">
                <a16:creationId xmlns:a16="http://schemas.microsoft.com/office/drawing/2014/main" id="{B8801DA4-0ECB-40DD-8E32-106DC682C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6197600"/>
            <a:ext cx="23764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</a:rPr>
              <a:t>Contact: </a:t>
            </a:r>
            <a:r>
              <a:rPr lang="fr-FR" altLang="fr-FR" sz="1400">
                <a:latin typeface="Arial" panose="020B0604020202020204" pitchFamily="34" charset="0"/>
                <a:hlinkClick r:id="rId4"/>
              </a:rPr>
              <a:t>e-bug@chu-nice.fr</a:t>
            </a:r>
            <a:endParaRPr lang="fr-FR" altLang="fr-FR" sz="1400">
              <a:latin typeface="Arial" panose="020B0604020202020204" pitchFamily="34" charset="0"/>
            </a:endParaRPr>
          </a:p>
        </p:txBody>
      </p:sp>
      <p:sp>
        <p:nvSpPr>
          <p:cNvPr id="3080" name="Espace réservé du numéro de diapositive 2">
            <a:extLst>
              <a:ext uri="{FF2B5EF4-FFF2-40B4-BE49-F238E27FC236}">
                <a16:creationId xmlns:a16="http://schemas.microsoft.com/office/drawing/2014/main" id="{3BED6B1C-A808-42FB-B3A4-3C2C8C7D32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172E7F9-1BF6-41F8-85A3-F8436C21FD9F}" type="slidenum">
              <a:rPr lang="fr-FR" altLang="fr-F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3081" name="Rectangle 1">
            <a:extLst>
              <a:ext uri="{FF2B5EF4-FFF2-40B4-BE49-F238E27FC236}">
                <a16:creationId xmlns:a16="http://schemas.microsoft.com/office/drawing/2014/main" id="{B23B34FF-33E5-4063-82B2-F134F4397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350" y="6197600"/>
            <a:ext cx="320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Conception: groupe de travail e-Bug France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0909C47-4553-4F24-A5BA-50F94161A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85" y="156984"/>
            <a:ext cx="2064579" cy="10907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78319C4C-03C6-4FF7-A807-2E8904417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9581" y="629268"/>
            <a:ext cx="5557352" cy="128616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fr-FR" altLang="fr-FR">
                <a:latin typeface="Arial" panose="020B0604020202020204" pitchFamily="34" charset="0"/>
                <a:cs typeface="Arial" panose="020B0604020202020204" pitchFamily="34" charset="0"/>
              </a:rPr>
              <a:t>Références et liens</a:t>
            </a:r>
          </a:p>
        </p:txBody>
      </p:sp>
      <p:sp>
        <p:nvSpPr>
          <p:cNvPr id="3075" name="Espace réservé du contenu 2">
            <a:extLst>
              <a:ext uri="{FF2B5EF4-FFF2-40B4-BE49-F238E27FC236}">
                <a16:creationId xmlns:a16="http://schemas.microsoft.com/office/drawing/2014/main" id="{47AE0A9A-A253-4E88-8EDF-6DCB4BD7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9582" y="2438400"/>
            <a:ext cx="5557350" cy="378541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altLang="fr-FR" sz="1400">
                <a:latin typeface="Arial" panose="020B0604020202020204" pitchFamily="34" charset="0"/>
                <a:cs typeface="Arial" panose="020B0604020202020204" pitchFamily="34" charset="0"/>
              </a:rPr>
              <a:t>Gérard Corthier. Bonnes bactéries et bonne santé. Editions Quae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altLang="fr-FR" sz="1400">
                <a:latin typeface="Arial" panose="020B0604020202020204" pitchFamily="34" charset="0"/>
                <a:cs typeface="Arial" panose="020B0604020202020204" pitchFamily="34" charset="0"/>
              </a:rPr>
              <a:t>Martin Blaser. La santé par les microbes. Editions Flammarion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altLang="fr-FR" sz="1400">
                <a:latin typeface="Arial" panose="020B0604020202020204" pitchFamily="34" charset="0"/>
                <a:cs typeface="Arial" panose="020B0604020202020204" pitchFamily="34" charset="0"/>
              </a:rPr>
              <a:t>Giulia Enders. Le charme discret de l’intestin.  2015 Actes sud</a:t>
            </a:r>
            <a:endParaRPr lang="en-GB" altLang="fr-FR" sz="140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GB" altLang="fr-FR" sz="140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fr-FR" sz="14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https://www.inserm.fr/dossier/microbiote-intestinal-flore-intestinale/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fr-FR" sz="1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http://www.gutmicrobiotaforhealth.com/fr/accueil/</a:t>
            </a:r>
            <a:endParaRPr lang="en-GB" altLang="fr-FR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140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https://lejournal.cnrs.fr/articles/microbiote-des-bacteries-qui-nous-veulent-du-bien</a:t>
            </a:r>
            <a:endParaRPr lang="fr-FR" sz="1400"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140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http://www.acadpharm.org/dos_public/BERCHE_Patrick_2012.11.21.pdf</a:t>
            </a:r>
            <a:endParaRPr lang="fr-FR" altLang="fr-FR" sz="1400">
              <a:latin typeface="Arial" panose="020B0604020202020204" pitchFamily="34" charset="0"/>
              <a:cs typeface="Arial" panose="020B0604020202020204" pitchFamily="34" charset="0"/>
              <a:hlinkClick r:id="rId6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140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https://www.college-de-france.fr/media/philippe-sansonetti/UPL58092_FR_3.2_SANSONETTI.pdf</a:t>
            </a:r>
            <a:endParaRPr lang="fr-FR" altLang="fr-FR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fr-FR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fr-FR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1400">
              <a:hlinkClick r:id="rId7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1400" b="1"/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1400"/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1400"/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1400"/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140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FDC3DB4-A3C3-4549-948B-7CE1C63ED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2" r="62583" b="-1"/>
          <a:stretch/>
        </p:blipFill>
        <p:spPr>
          <a:xfrm>
            <a:off x="20" y="10"/>
            <a:ext cx="3911259" cy="6857990"/>
          </a:xfrm>
          <a:prstGeom prst="rect">
            <a:avLst/>
          </a:prstGeom>
          <a:effectLst/>
        </p:spPr>
      </p:pic>
      <p:cxnSp>
        <p:nvCxnSpPr>
          <p:cNvPr id="4117" name="Straight Connector 4106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87038" y="2115117"/>
            <a:ext cx="5323522" cy="0"/>
          </a:xfrm>
          <a:prstGeom prst="line">
            <a:avLst/>
          </a:prstGeom>
          <a:ln w="19050">
            <a:solidFill>
              <a:srgbClr val="FF2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915CC4-189F-432B-B41D-F984AF1F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89581" y="6356350"/>
            <a:ext cx="349239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Microbiote: références et liens</a:t>
            </a:r>
          </a:p>
        </p:txBody>
      </p:sp>
      <p:sp>
        <p:nvSpPr>
          <p:cNvPr id="4102" name="Espace réservé du numéro de diapositive 5">
            <a:extLst>
              <a:ext uri="{FF2B5EF4-FFF2-40B4-BE49-F238E27FC236}">
                <a16:creationId xmlns:a16="http://schemas.microsoft.com/office/drawing/2014/main" id="{3C5C0994-A788-4EC2-99E8-E9028B3BA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578441" y="6356350"/>
            <a:ext cx="1001327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226AB4F3-E65E-4C28-BE38-1F49B94183EE}" type="slidenum">
              <a:rPr lang="fr-FR" altLang="fr-FR" sz="1800"/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2</a:t>
            </a:fld>
            <a:endParaRPr lang="fr-FR" altLang="fr-FR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71CC9B8-1C42-4615-8C70-13187EE6E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84" y="978102"/>
            <a:ext cx="8933991" cy="1062644"/>
          </a:xfrm>
        </p:spPr>
        <p:txBody>
          <a:bodyPr anchor="b">
            <a:normAutofit/>
          </a:bodyPr>
          <a:lstStyle/>
          <a:p>
            <a:pPr eaLnBrk="1" hangingPunct="1"/>
            <a:r>
              <a:rPr lang="fr-FR" altLang="fr-FR">
                <a:latin typeface="Arial" panose="020B0604020202020204" pitchFamily="34" charset="0"/>
                <a:cs typeface="Arial" panose="020B0604020202020204" pitchFamily="34" charset="0"/>
              </a:rPr>
              <a:t>Vidéos</a:t>
            </a:r>
          </a:p>
        </p:txBody>
      </p:sp>
      <p:cxnSp>
        <p:nvCxnSpPr>
          <p:cNvPr id="6152" name="Straight Connector 6151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3932" y="2265037"/>
            <a:ext cx="8542979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C4696062-D769-4200-991E-549C923F31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6" y="2811104"/>
            <a:ext cx="2840468" cy="1498346"/>
          </a:xfrm>
          <a:prstGeom prst="rect">
            <a:avLst/>
          </a:prstGeom>
        </p:spPr>
      </p:pic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C83C3F53-44A3-4A72-B9BB-6DD9E65C9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1079" y="2682433"/>
            <a:ext cx="5300581" cy="3215749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fr-FR" altLang="fr-FR" sz="1500">
              <a:hlinkClick r:id="rId3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fr-FR" altLang="fr-FR" sz="15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https://www.ted.com/talks/giulia_enders_the_surprisingly_charming_science_of_your_gut?language=fr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150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fr-FR" altLang="fr-FR" sz="15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http://www.college-de-france.fr/site/philippe-sansonetti/course-2014-01-29-16h00.htm</a:t>
            </a:r>
            <a:endParaRPr lang="fr-FR" altLang="fr-FR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fr-FR" altLang="fr-FR" sz="150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http://www.planete-douance.com/blog/2014/11/23/joel-dore-communication-entre-le-microbiote-intestinal-et-le-systeme-nerveux-central/</a:t>
            </a:r>
            <a:r>
              <a:rPr lang="fr-FR" altLang="fr-FR" sz="15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203DF9C-3662-422E-A5EC-37A191F8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1887" y="6217920"/>
            <a:ext cx="3471862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GB" sz="110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Microbiote: références et liens</a:t>
            </a:r>
          </a:p>
        </p:txBody>
      </p:sp>
      <p:sp>
        <p:nvSpPr>
          <p:cNvPr id="5125" name="Slide Number Placeholder 3">
            <a:extLst>
              <a:ext uri="{FF2B5EF4-FFF2-40B4-BE49-F238E27FC236}">
                <a16:creationId xmlns:a16="http://schemas.microsoft.com/office/drawing/2014/main" id="{87B0F9DD-1D1F-4395-85C9-11F4A385FF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16699" y="6217920"/>
            <a:ext cx="7715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A06A86F7-71BB-4F0C-91E7-763357B0D8B9}" type="slidenum">
              <a:rPr lang="en-GB" altLang="en-US" sz="110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3</a:t>
            </a:fld>
            <a:endParaRPr lang="en-GB" altLang="en-US" sz="110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6" name="Rectangle 615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287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8" name="Rectangle 615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725540" y="1725538"/>
            <a:ext cx="6858000" cy="3406924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0" name="Rectangle 6159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725540" y="1735675"/>
            <a:ext cx="6857999" cy="3406927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2" name="Rectangle 616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52468" y="3903541"/>
            <a:ext cx="2501979" cy="3406928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64" name="Freeform: Shape 6163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423340" y="969718"/>
            <a:ext cx="3290925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166" name="Rectangle 616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725549" y="1725535"/>
            <a:ext cx="6858003" cy="340692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Titre 1">
            <a:extLst>
              <a:ext uri="{FF2B5EF4-FFF2-40B4-BE49-F238E27FC236}">
                <a16:creationId xmlns:a16="http://schemas.microsoft.com/office/drawing/2014/main" id="{AAC3E2BF-5683-4824-BDF4-D6F6FF685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840" y="1683756"/>
            <a:ext cx="2628505" cy="2396359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fr-FR" altLang="fr-FR" sz="3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Activités e-Bug pour les élèves de collège et de lycée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DC610C-221D-4733-9659-1A15BF33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543050" y="1984248"/>
            <a:ext cx="3471862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fr-FR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Microbiote: références et lliens</a:t>
            </a:r>
          </a:p>
        </p:txBody>
      </p:sp>
      <p:sp>
        <p:nvSpPr>
          <p:cNvPr id="6150" name="Espace réservé du numéro de diapositive 4">
            <a:extLst>
              <a:ext uri="{FF2B5EF4-FFF2-40B4-BE49-F238E27FC236}">
                <a16:creationId xmlns:a16="http://schemas.microsoft.com/office/drawing/2014/main" id="{4B7B448B-CDBB-4EB8-B1D5-628B48372B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875520" y="6455664"/>
            <a:ext cx="378047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73B0A21C-0C80-43EB-8DF5-F7488E657A95}" type="slidenum">
              <a:rPr lang="fr-FR" altLang="fr-FR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4</a:t>
            </a:fld>
            <a:endParaRPr lang="fr-FR" altLang="fr-FR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DDE12AA-0E25-4A2A-BD16-2C34CFC3D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86" y="156984"/>
            <a:ext cx="1232926" cy="651399"/>
          </a:xfrm>
          <a:prstGeom prst="rect">
            <a:avLst/>
          </a:prstGeom>
        </p:spPr>
      </p:pic>
      <p:graphicFrame>
        <p:nvGraphicFramePr>
          <p:cNvPr id="6152" name="Espace réservé du contenu 2">
            <a:extLst>
              <a:ext uri="{FF2B5EF4-FFF2-40B4-BE49-F238E27FC236}">
                <a16:creationId xmlns:a16="http://schemas.microsoft.com/office/drawing/2014/main" id="{D2440651-A5A9-153A-5D3C-15AC3BD4EC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543558"/>
              </p:ext>
            </p:extLst>
          </p:nvPr>
        </p:nvGraphicFramePr>
        <p:xfrm>
          <a:off x="4138637" y="750440"/>
          <a:ext cx="5625140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283</Words>
  <Application>Microsoft Office PowerPoint</Application>
  <PresentationFormat>Diapositives 35 mm</PresentationFormat>
  <Paragraphs>43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Le microbiote</vt:lpstr>
      <vt:lpstr>Références et liens</vt:lpstr>
      <vt:lpstr>Vidéos</vt:lpstr>
      <vt:lpstr>Activités e-Bug pour les élèves de collège et de lycée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Brigitte</dc:creator>
  <cp:lastModifiedBy>Pia</cp:lastModifiedBy>
  <cp:revision>32</cp:revision>
  <dcterms:created xsi:type="dcterms:W3CDTF">2017-12-02T14:35:11Z</dcterms:created>
  <dcterms:modified xsi:type="dcterms:W3CDTF">2023-03-13T09:26:45Z</dcterms:modified>
</cp:coreProperties>
</file>