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TOUBOUL PIA CHU Nice" initials="TPC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73"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24-11-28T12:19:13.615" idx="1">
    <p:pos x="10" y="10"/>
    <p:text>Du coup j'ai supprimé la mycose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A3799-3694-44EC-9DA3-5FF0A594113E}" type="datetimeFigureOut">
              <a:rPr lang="fr-FR" smtClean="0"/>
              <a:t>09/09/2025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8EE84-392F-4197-B84E-984E7388B3BA}" type="slidenum">
              <a:rPr lang="fr-FR" smtClean="0"/>
              <a:t>‹N°›</a:t>
            </a:fld>
            <a:endParaRPr lang="fr-FR"/>
          </a:p>
        </p:txBody>
      </p:sp>
    </p:spTree>
    <p:extLst>
      <p:ext uri="{BB962C8B-B14F-4D97-AF65-F5344CB8AC3E}">
        <p14:creationId xmlns:p14="http://schemas.microsoft.com/office/powerpoint/2010/main" val="1826533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600426A-70A7-414B-9419-FA7A4059F436}"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ndParaRPr>
          </a:p>
        </p:txBody>
      </p:sp>
    </p:spTree>
    <p:extLst>
      <p:ext uri="{BB962C8B-B14F-4D97-AF65-F5344CB8AC3E}">
        <p14:creationId xmlns:p14="http://schemas.microsoft.com/office/powerpoint/2010/main" val="1330667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4BB7F2-2872-48E3-967D-6BC33DFA0056}"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a:latin typeface="Arial" panose="020B0604020202020204" pitchFamily="34" charset="0"/>
              </a:rPr>
              <a:t>12: flore vaginale? Y a-t-il une flore spécifique pour les hommes? Comment faire le lien?</a:t>
            </a:r>
          </a:p>
          <a:p>
            <a:pPr eaLnBrk="1" hangingPunct="1"/>
            <a:r>
              <a:rPr lang="fr-FR" altLang="fr-FR">
                <a:latin typeface="Arial" panose="020B0604020202020204" pitchFamily="34" charset="0"/>
              </a:rPr>
              <a:t>10 : ce commentaire a été ajouté par notre enseignante de SVT, donc voir avec elle avant de supprimer</a:t>
            </a:r>
          </a:p>
          <a:p>
            <a:pPr eaLnBrk="1" hangingPunct="1"/>
            <a:r>
              <a:rPr lang="fr-FR" altLang="fr-FR">
                <a:latin typeface="Arial" panose="020B0604020202020204" pitchFamily="34" charset="0"/>
              </a:rPr>
              <a:t>En fait, la notion de MST circule encore beaucoup.</a:t>
            </a:r>
          </a:p>
        </p:txBody>
      </p:sp>
    </p:spTree>
    <p:extLst>
      <p:ext uri="{BB962C8B-B14F-4D97-AF65-F5344CB8AC3E}">
        <p14:creationId xmlns:p14="http://schemas.microsoft.com/office/powerpoint/2010/main" val="2063562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3532929-064E-412D-BF76-8EA675328A40}"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a:latin typeface="Arial" panose="020B0604020202020204" pitchFamily="34" charset="0"/>
              </a:rPr>
              <a:t>7/8 ça nous semblait logique d’inclure les principales infections sexuellement TRANSMISSIBLES, car la démarche est la même et il est important de traiter les deux partenaires de toutes les façons. Je propose de mettre un mot dans les diapos mycose et trichomonas par ex:</a:t>
            </a:r>
          </a:p>
          <a:p>
            <a:pPr eaLnBrk="1" hangingPunct="1"/>
            <a:r>
              <a:rPr lang="fr-FR" altLang="fr-FR">
                <a:solidFill>
                  <a:srgbClr val="FF0000"/>
                </a:solidFill>
                <a:latin typeface="Arial" panose="020B0604020202020204" pitchFamily="34" charset="0"/>
              </a:rPr>
              <a:t>Candida albicans: « Ce microbe est présents dans la flore vaginale naturelle, on parle d’infection lorsqu’il prédominent cette flore, comme cela peut être le cas après un traitement antibiotique par exemple ». </a:t>
            </a:r>
          </a:p>
          <a:p>
            <a:pPr eaLnBrk="1" hangingPunct="1"/>
            <a:r>
              <a:rPr lang="fr-FR" altLang="fr-FR">
                <a:solidFill>
                  <a:srgbClr val="FF0000"/>
                </a:solidFill>
                <a:latin typeface="Arial" panose="020B0604020202020204" pitchFamily="34" charset="0"/>
              </a:rPr>
              <a:t>Trichomonas: « Ce microbe est présents dans la flore vaginale naturelle, on parle d’infection lorsqu’il prédominent cette flore, comme cela peut être le cas lors d’un déséquilibre de la flore par exemple ». </a:t>
            </a:r>
          </a:p>
          <a:p>
            <a:pPr eaLnBrk="1" hangingPunct="1"/>
            <a:endParaRPr lang="fr-FR" altLang="fr-FR">
              <a:latin typeface="Arial" panose="020B0604020202020204" pitchFamily="34" charset="0"/>
            </a:endParaRPr>
          </a:p>
        </p:txBody>
      </p:sp>
    </p:spTree>
    <p:extLst>
      <p:ext uri="{BB962C8B-B14F-4D97-AF65-F5344CB8AC3E}">
        <p14:creationId xmlns:p14="http://schemas.microsoft.com/office/powerpoint/2010/main" val="3185414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a:ln/>
        </p:spPr>
      </p:sp>
      <p:sp>
        <p:nvSpPr>
          <p:cNvPr id="2253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a:latin typeface="Arial" panose="020B0604020202020204" pitchFamily="34" charset="0"/>
              </a:rPr>
              <a:t>14: du coup on retombe sur la dernière diapo (Comment se protéger contre les IST). Evoquer les causes préparait le terrain à cette dernière diapo.</a:t>
            </a:r>
          </a:p>
          <a:p>
            <a:r>
              <a:rPr lang="fr-FR" altLang="fr-FR">
                <a:latin typeface="Arial" panose="020B0604020202020204" pitchFamily="34" charset="0"/>
              </a:rPr>
              <a:t>Mais on peut supprimer les deux derniers paragraphes et rester sur l’évolution des IST en ajoutant les graphs de la diapo suivante. Voir proposition diapo 6</a:t>
            </a:r>
          </a:p>
          <a:p>
            <a:endParaRPr lang="fr-FR" altLang="fr-FR">
              <a:latin typeface="Arial" panose="020B0604020202020204" pitchFamily="34" charset="0"/>
            </a:endParaRPr>
          </a:p>
        </p:txBody>
      </p:sp>
      <p:sp>
        <p:nvSpPr>
          <p:cNvPr id="22532"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D7C0345-CD0C-48FE-A0E9-5EB811A05508}"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74862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57440B3-F01F-49EC-B83C-051F1764282E}"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a:latin typeface="Arial" panose="020B0604020202020204" pitchFamily="34" charset="0"/>
              </a:rPr>
              <a:t>A voir avec la diapo suivante pour fusionner les deux</a:t>
            </a:r>
          </a:p>
        </p:txBody>
      </p:sp>
    </p:spTree>
    <p:extLst>
      <p:ext uri="{BB962C8B-B14F-4D97-AF65-F5344CB8AC3E}">
        <p14:creationId xmlns:p14="http://schemas.microsoft.com/office/powerpoint/2010/main" val="3347574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9A9C556-55A6-45EB-A531-43919EF68E20}"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ndParaRPr>
          </a:p>
        </p:txBody>
      </p:sp>
    </p:spTree>
    <p:extLst>
      <p:ext uri="{BB962C8B-B14F-4D97-AF65-F5344CB8AC3E}">
        <p14:creationId xmlns:p14="http://schemas.microsoft.com/office/powerpoint/2010/main" val="292653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a:ln/>
        </p:spPr>
      </p:sp>
      <p:sp>
        <p:nvSpPr>
          <p:cNvPr id="5120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a:latin typeface="Arial" panose="020B0604020202020204" pitchFamily="34" charset="0"/>
              </a:rPr>
              <a:t>A discuter. C justement fait pour être la synthèse.</a:t>
            </a:r>
          </a:p>
          <a:p>
            <a:r>
              <a:rPr lang="fr-FR" altLang="fr-FR">
                <a:latin typeface="Arial" panose="020B0604020202020204" pitchFamily="34" charset="0"/>
              </a:rPr>
              <a:t>Le dépistage est aussi détaillé dans la diapo 23/24</a:t>
            </a:r>
          </a:p>
          <a:p>
            <a:r>
              <a:rPr lang="fr-FR" altLang="fr-FR">
                <a:latin typeface="Arial" panose="020B0604020202020204" pitchFamily="34" charset="0"/>
              </a:rPr>
              <a:t>Je propose l’ordre:</a:t>
            </a:r>
          </a:p>
          <a:p>
            <a:pPr>
              <a:buFontTx/>
              <a:buChar char="•"/>
            </a:pPr>
            <a:r>
              <a:rPr lang="fr-FR" altLang="fr-FR">
                <a:latin typeface="Arial" panose="020B0604020202020204" pitchFamily="34" charset="0"/>
              </a:rPr>
              <a:t>Synthèse des IST</a:t>
            </a:r>
          </a:p>
          <a:p>
            <a:pPr>
              <a:buFontTx/>
              <a:buChar char="•"/>
            </a:pPr>
            <a:r>
              <a:rPr lang="fr-FR" altLang="fr-FR">
                <a:latin typeface="Arial" panose="020B0604020202020204" pitchFamily="34" charset="0"/>
              </a:rPr>
              <a:t>Comment se protéger</a:t>
            </a:r>
          </a:p>
          <a:p>
            <a:pPr>
              <a:buFontTx/>
              <a:buChar char="•"/>
            </a:pPr>
            <a:r>
              <a:rPr lang="fr-FR" altLang="fr-FR">
                <a:latin typeface="Arial" panose="020B0604020202020204" pitchFamily="34" charset="0"/>
              </a:rPr>
              <a:t>Ou se faire dépister</a:t>
            </a:r>
          </a:p>
        </p:txBody>
      </p:sp>
      <p:sp>
        <p:nvSpPr>
          <p:cNvPr id="51204"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B10597-D909-4052-8EF8-8E57D70D5076}" type="slidenum">
              <a:rPr kumimoji="0" lang="fr-FR" altLang="fr-FR"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r-FR" altLang="fr-FR"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52670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5C487F50-C404-49A7-9451-F6123FCFD1DC}" type="slidenum">
              <a:rPr lang="en-GB" altLang="fr-FR"/>
              <a:pPr>
                <a:defRPr/>
              </a:pPr>
              <a:t>‹N°›</a:t>
            </a:fld>
            <a:endParaRPr lang="en-GB" altLang="fr-FR"/>
          </a:p>
        </p:txBody>
      </p:sp>
    </p:spTree>
    <p:extLst>
      <p:ext uri="{BB962C8B-B14F-4D97-AF65-F5344CB8AC3E}">
        <p14:creationId xmlns:p14="http://schemas.microsoft.com/office/powerpoint/2010/main" val="125996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24DE331F-46A3-46B6-915B-601A7AEBCF3C}" type="slidenum">
              <a:rPr lang="en-GB" altLang="fr-FR"/>
              <a:pPr>
                <a:defRPr/>
              </a:pPr>
              <a:t>‹N°›</a:t>
            </a:fld>
            <a:endParaRPr lang="en-GB" altLang="fr-FR"/>
          </a:p>
        </p:txBody>
      </p:sp>
    </p:spTree>
    <p:extLst>
      <p:ext uri="{BB962C8B-B14F-4D97-AF65-F5344CB8AC3E}">
        <p14:creationId xmlns:p14="http://schemas.microsoft.com/office/powerpoint/2010/main" val="399836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642351" y="414339"/>
            <a:ext cx="2446867" cy="546258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295401" y="414339"/>
            <a:ext cx="7143751" cy="54625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BDAFB4B7-141C-4472-A5F0-9AE1EFEBDFED}" type="slidenum">
              <a:rPr lang="en-GB" altLang="fr-FR"/>
              <a:pPr>
                <a:defRPr/>
              </a:pPr>
              <a:t>‹N°›</a:t>
            </a:fld>
            <a:endParaRPr lang="en-GB" altLang="fr-FR"/>
          </a:p>
        </p:txBody>
      </p:sp>
    </p:spTree>
    <p:extLst>
      <p:ext uri="{BB962C8B-B14F-4D97-AF65-F5344CB8AC3E}">
        <p14:creationId xmlns:p14="http://schemas.microsoft.com/office/powerpoint/2010/main" val="151609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07A62E27-0521-4AF6-9BB4-C72A332F421E}" type="slidenum">
              <a:rPr lang="en-GB" altLang="fr-FR"/>
              <a:pPr>
                <a:defRPr/>
              </a:pPr>
              <a:t>‹N°›</a:t>
            </a:fld>
            <a:endParaRPr lang="en-GB" altLang="fr-FR"/>
          </a:p>
        </p:txBody>
      </p:sp>
    </p:spTree>
    <p:extLst>
      <p:ext uri="{BB962C8B-B14F-4D97-AF65-F5344CB8AC3E}">
        <p14:creationId xmlns:p14="http://schemas.microsoft.com/office/powerpoint/2010/main" val="58339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3FA1BDA8-2BF4-4EF3-BF20-0ACD8BDC747E}" type="slidenum">
              <a:rPr lang="en-GB" altLang="fr-FR"/>
              <a:pPr>
                <a:defRPr/>
              </a:pPr>
              <a:t>‹N°›</a:t>
            </a:fld>
            <a:endParaRPr lang="en-GB" altLang="fr-FR"/>
          </a:p>
        </p:txBody>
      </p:sp>
    </p:spTree>
    <p:extLst>
      <p:ext uri="{BB962C8B-B14F-4D97-AF65-F5344CB8AC3E}">
        <p14:creationId xmlns:p14="http://schemas.microsoft.com/office/powerpoint/2010/main" val="124264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295400" y="1600200"/>
            <a:ext cx="4794251"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292851" y="1600200"/>
            <a:ext cx="4796367"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noChangeArrowheads="1"/>
          </p:cNvSpPr>
          <p:nvPr>
            <p:ph type="dt" sz="half" idx="10"/>
          </p:nvPr>
        </p:nvSpPr>
        <p:spPr/>
        <p:txBody>
          <a:bodyPr/>
          <a:lstStyle>
            <a:lvl1pPr>
              <a:defRPr/>
            </a:lvl1pPr>
          </a:lstStyle>
          <a:p>
            <a:pPr>
              <a:defRPr/>
            </a:pPr>
            <a:endParaRPr lang="en-GB"/>
          </a:p>
        </p:txBody>
      </p:sp>
      <p:sp>
        <p:nvSpPr>
          <p:cNvPr id="6" name="Espace réservé du pied de page 5"/>
          <p:cNvSpPr>
            <a:spLocks noGrp="1" noChangeArrowheads="1"/>
          </p:cNvSpPr>
          <p:nvPr>
            <p:ph type="ftr" sz="quarter" idx="11"/>
          </p:nvPr>
        </p:nvSpPr>
        <p:spPr/>
        <p:txBody>
          <a:bodyPr/>
          <a:lstStyle>
            <a:lvl1pPr>
              <a:defRPr/>
            </a:lvl1pPr>
          </a:lstStyle>
          <a:p>
            <a:pPr>
              <a:defRPr/>
            </a:pPr>
            <a:endParaRPr lang="en-GB"/>
          </a:p>
        </p:txBody>
      </p:sp>
      <p:sp>
        <p:nvSpPr>
          <p:cNvPr id="7" name="Espace réservé du numéro de diapositive 6"/>
          <p:cNvSpPr>
            <a:spLocks noGrp="1" noChangeArrowheads="1"/>
          </p:cNvSpPr>
          <p:nvPr>
            <p:ph type="sldNum" sz="quarter" idx="12"/>
          </p:nvPr>
        </p:nvSpPr>
        <p:spPr/>
        <p:txBody>
          <a:bodyPr/>
          <a:lstStyle>
            <a:lvl1pPr>
              <a:defRPr smtClean="0"/>
            </a:lvl1pPr>
          </a:lstStyle>
          <a:p>
            <a:pPr>
              <a:defRPr/>
            </a:pPr>
            <a:fld id="{D033C79C-048F-4EB4-9B66-DB0AE3581388}" type="slidenum">
              <a:rPr lang="en-GB" altLang="fr-FR"/>
              <a:pPr>
                <a:defRPr/>
              </a:pPr>
              <a:t>‹N°›</a:t>
            </a:fld>
            <a:endParaRPr lang="en-GB" altLang="fr-FR"/>
          </a:p>
        </p:txBody>
      </p:sp>
    </p:spTree>
    <p:extLst>
      <p:ext uri="{BB962C8B-B14F-4D97-AF65-F5344CB8AC3E}">
        <p14:creationId xmlns:p14="http://schemas.microsoft.com/office/powerpoint/2010/main" val="141239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p:txBody>
          <a:bodyPr/>
          <a:lstStyle>
            <a:lvl1pPr>
              <a:defRPr/>
            </a:lvl1pPr>
          </a:lstStyle>
          <a:p>
            <a:pPr>
              <a:defRPr/>
            </a:pPr>
            <a:endParaRPr lang="en-GB"/>
          </a:p>
        </p:txBody>
      </p:sp>
      <p:sp>
        <p:nvSpPr>
          <p:cNvPr id="8" name="Rectangle 5"/>
          <p:cNvSpPr>
            <a:spLocks noGrp="1" noChangeArrowheads="1"/>
          </p:cNvSpPr>
          <p:nvPr>
            <p:ph type="ftr" sz="quarter" idx="11"/>
          </p:nvPr>
        </p:nvSpPr>
        <p:spPr/>
        <p:txBody>
          <a:bodyPr/>
          <a:lstStyle>
            <a:lvl1pPr>
              <a:defRPr/>
            </a:lvl1pPr>
          </a:lstStyle>
          <a:p>
            <a:pPr>
              <a:defRPr/>
            </a:pPr>
            <a:endParaRPr lang="en-GB"/>
          </a:p>
        </p:txBody>
      </p:sp>
      <p:sp>
        <p:nvSpPr>
          <p:cNvPr id="9" name="Rectangle 6"/>
          <p:cNvSpPr>
            <a:spLocks noGrp="1" noChangeArrowheads="1"/>
          </p:cNvSpPr>
          <p:nvPr>
            <p:ph type="sldNum" sz="quarter" idx="12"/>
          </p:nvPr>
        </p:nvSpPr>
        <p:spPr/>
        <p:txBody>
          <a:bodyPr/>
          <a:lstStyle>
            <a:lvl1pPr>
              <a:defRPr smtClean="0"/>
            </a:lvl1pPr>
          </a:lstStyle>
          <a:p>
            <a:pPr>
              <a:defRPr/>
            </a:pPr>
            <a:fld id="{B05C4987-EA39-42F2-AB5B-9318DC4A5F1C}" type="slidenum">
              <a:rPr lang="en-GB" altLang="fr-FR"/>
              <a:pPr>
                <a:defRPr/>
              </a:pPr>
              <a:t>‹N°›</a:t>
            </a:fld>
            <a:endParaRPr lang="en-GB" altLang="fr-FR"/>
          </a:p>
        </p:txBody>
      </p:sp>
    </p:spTree>
    <p:extLst>
      <p:ext uri="{BB962C8B-B14F-4D97-AF65-F5344CB8AC3E}">
        <p14:creationId xmlns:p14="http://schemas.microsoft.com/office/powerpoint/2010/main" val="974506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p:txBody>
          <a:bodyPr/>
          <a:lstStyle>
            <a:lvl1pPr>
              <a:defRPr/>
            </a:lvl1pPr>
          </a:lstStyle>
          <a:p>
            <a:pPr>
              <a:defRPr/>
            </a:pPr>
            <a:endParaRPr lang="en-GB"/>
          </a:p>
        </p:txBody>
      </p:sp>
      <p:sp>
        <p:nvSpPr>
          <p:cNvPr id="4" name="Rectangle 5"/>
          <p:cNvSpPr>
            <a:spLocks noGrp="1" noChangeArrowheads="1"/>
          </p:cNvSpPr>
          <p:nvPr>
            <p:ph type="ftr" sz="quarter" idx="11"/>
          </p:nvPr>
        </p:nvSpPr>
        <p:spPr/>
        <p:txBody>
          <a:bodyPr/>
          <a:lstStyle>
            <a:lvl1pPr>
              <a:defRPr/>
            </a:lvl1pPr>
          </a:lstStyle>
          <a:p>
            <a:pPr>
              <a:defRPr/>
            </a:pPr>
            <a:endParaRPr lang="en-GB"/>
          </a:p>
        </p:txBody>
      </p:sp>
      <p:sp>
        <p:nvSpPr>
          <p:cNvPr id="5" name="Rectangle 6"/>
          <p:cNvSpPr>
            <a:spLocks noGrp="1" noChangeArrowheads="1"/>
          </p:cNvSpPr>
          <p:nvPr>
            <p:ph type="sldNum" sz="quarter" idx="12"/>
          </p:nvPr>
        </p:nvSpPr>
        <p:spPr/>
        <p:txBody>
          <a:bodyPr/>
          <a:lstStyle>
            <a:lvl1pPr>
              <a:defRPr smtClean="0"/>
            </a:lvl1pPr>
          </a:lstStyle>
          <a:p>
            <a:pPr>
              <a:defRPr/>
            </a:pPr>
            <a:fld id="{F7C38B7B-6E5C-4EC3-8672-E5B09E29E7ED}" type="slidenum">
              <a:rPr lang="en-GB" altLang="fr-FR"/>
              <a:pPr>
                <a:defRPr/>
              </a:pPr>
              <a:t>‹N°›</a:t>
            </a:fld>
            <a:endParaRPr lang="en-GB" altLang="fr-FR"/>
          </a:p>
        </p:txBody>
      </p:sp>
    </p:spTree>
    <p:extLst>
      <p:ext uri="{BB962C8B-B14F-4D97-AF65-F5344CB8AC3E}">
        <p14:creationId xmlns:p14="http://schemas.microsoft.com/office/powerpoint/2010/main" val="2406775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p>
        </p:txBody>
      </p:sp>
      <p:sp>
        <p:nvSpPr>
          <p:cNvPr id="3" name="Rectangle 5"/>
          <p:cNvSpPr>
            <a:spLocks noGrp="1" noChangeArrowheads="1"/>
          </p:cNvSpPr>
          <p:nvPr>
            <p:ph type="ftr" sz="quarter" idx="11"/>
          </p:nvPr>
        </p:nvSpPr>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smtClean="0"/>
            </a:lvl1pPr>
          </a:lstStyle>
          <a:p>
            <a:pPr>
              <a:defRPr/>
            </a:pPr>
            <a:fld id="{05E1BEBA-251F-48CC-8EAA-CEF20288F43F}" type="slidenum">
              <a:rPr lang="en-GB" altLang="fr-FR"/>
              <a:pPr>
                <a:defRPr/>
              </a:pPr>
              <a:t>‹N°›</a:t>
            </a:fld>
            <a:endParaRPr lang="en-GB" altLang="fr-FR"/>
          </a:p>
        </p:txBody>
      </p:sp>
    </p:spTree>
    <p:extLst>
      <p:ext uri="{BB962C8B-B14F-4D97-AF65-F5344CB8AC3E}">
        <p14:creationId xmlns:p14="http://schemas.microsoft.com/office/powerpoint/2010/main" val="131194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noChangeArrowheads="1"/>
          </p:cNvSpPr>
          <p:nvPr>
            <p:ph type="dt" sz="half" idx="10"/>
          </p:nvPr>
        </p:nvSpPr>
        <p:spPr/>
        <p:txBody>
          <a:bodyPr/>
          <a:lstStyle>
            <a:lvl1pPr>
              <a:defRPr/>
            </a:lvl1pPr>
          </a:lstStyle>
          <a:p>
            <a:pPr>
              <a:defRPr/>
            </a:pPr>
            <a:endParaRPr lang="en-GB"/>
          </a:p>
        </p:txBody>
      </p:sp>
      <p:sp>
        <p:nvSpPr>
          <p:cNvPr id="6" name="Espace réservé du pied de page 5"/>
          <p:cNvSpPr>
            <a:spLocks noGrp="1" noChangeArrowheads="1"/>
          </p:cNvSpPr>
          <p:nvPr>
            <p:ph type="ftr" sz="quarter" idx="11"/>
          </p:nvPr>
        </p:nvSpPr>
        <p:spPr/>
        <p:txBody>
          <a:bodyPr/>
          <a:lstStyle>
            <a:lvl1pPr>
              <a:defRPr/>
            </a:lvl1pPr>
          </a:lstStyle>
          <a:p>
            <a:pPr>
              <a:defRPr/>
            </a:pPr>
            <a:endParaRPr lang="en-GB"/>
          </a:p>
        </p:txBody>
      </p:sp>
      <p:sp>
        <p:nvSpPr>
          <p:cNvPr id="7" name="Espace réservé du numéro de diapositive 6"/>
          <p:cNvSpPr>
            <a:spLocks noGrp="1" noChangeArrowheads="1"/>
          </p:cNvSpPr>
          <p:nvPr>
            <p:ph type="sldNum" sz="quarter" idx="12"/>
          </p:nvPr>
        </p:nvSpPr>
        <p:spPr/>
        <p:txBody>
          <a:bodyPr/>
          <a:lstStyle>
            <a:lvl1pPr>
              <a:defRPr smtClean="0"/>
            </a:lvl1pPr>
          </a:lstStyle>
          <a:p>
            <a:pPr>
              <a:defRPr/>
            </a:pPr>
            <a:fld id="{C02E0E12-CDBB-458B-8FCA-6CDA90AA5229}" type="slidenum">
              <a:rPr lang="en-GB" altLang="fr-FR"/>
              <a:pPr>
                <a:defRPr/>
              </a:pPr>
              <a:t>‹N°›</a:t>
            </a:fld>
            <a:endParaRPr lang="en-GB" altLang="fr-FR"/>
          </a:p>
        </p:txBody>
      </p:sp>
    </p:spTree>
    <p:extLst>
      <p:ext uri="{BB962C8B-B14F-4D97-AF65-F5344CB8AC3E}">
        <p14:creationId xmlns:p14="http://schemas.microsoft.com/office/powerpoint/2010/main" val="128778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noChangeArrowheads="1"/>
          </p:cNvSpPr>
          <p:nvPr>
            <p:ph type="dt" sz="half" idx="10"/>
          </p:nvPr>
        </p:nvSpPr>
        <p:spPr/>
        <p:txBody>
          <a:bodyPr/>
          <a:lstStyle>
            <a:lvl1pPr>
              <a:defRPr/>
            </a:lvl1pPr>
          </a:lstStyle>
          <a:p>
            <a:pPr>
              <a:defRPr/>
            </a:pPr>
            <a:endParaRPr lang="en-GB"/>
          </a:p>
        </p:txBody>
      </p:sp>
      <p:sp>
        <p:nvSpPr>
          <p:cNvPr id="6" name="Espace réservé du pied de page 5"/>
          <p:cNvSpPr>
            <a:spLocks noGrp="1" noChangeArrowheads="1"/>
          </p:cNvSpPr>
          <p:nvPr>
            <p:ph type="ftr" sz="quarter" idx="11"/>
          </p:nvPr>
        </p:nvSpPr>
        <p:spPr/>
        <p:txBody>
          <a:bodyPr/>
          <a:lstStyle>
            <a:lvl1pPr>
              <a:defRPr/>
            </a:lvl1pPr>
          </a:lstStyle>
          <a:p>
            <a:pPr>
              <a:defRPr/>
            </a:pPr>
            <a:endParaRPr lang="en-GB"/>
          </a:p>
        </p:txBody>
      </p:sp>
      <p:sp>
        <p:nvSpPr>
          <p:cNvPr id="7" name="Espace réservé du numéro de diapositive 6"/>
          <p:cNvSpPr>
            <a:spLocks noGrp="1" noChangeArrowheads="1"/>
          </p:cNvSpPr>
          <p:nvPr>
            <p:ph type="sldNum" sz="quarter" idx="12"/>
          </p:nvPr>
        </p:nvSpPr>
        <p:spPr/>
        <p:txBody>
          <a:bodyPr/>
          <a:lstStyle>
            <a:lvl1pPr>
              <a:defRPr smtClean="0"/>
            </a:lvl1pPr>
          </a:lstStyle>
          <a:p>
            <a:pPr>
              <a:defRPr/>
            </a:pPr>
            <a:fld id="{6ACC6217-6E91-42B6-BBCE-AB005D1CBAC8}" type="slidenum">
              <a:rPr lang="en-GB" altLang="fr-FR"/>
              <a:pPr>
                <a:defRPr/>
              </a:pPr>
              <a:t>‹N°›</a:t>
            </a:fld>
            <a:endParaRPr lang="en-GB" altLang="fr-FR"/>
          </a:p>
        </p:txBody>
      </p:sp>
    </p:spTree>
    <p:extLst>
      <p:ext uri="{BB962C8B-B14F-4D97-AF65-F5344CB8AC3E}">
        <p14:creationId xmlns:p14="http://schemas.microsoft.com/office/powerpoint/2010/main" val="2043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owerPoint-B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26988"/>
            <a:ext cx="12192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639484" y="414338"/>
            <a:ext cx="84497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fr-FR"/>
              <a:t>Click to edit Master title style</a:t>
            </a:r>
          </a:p>
        </p:txBody>
      </p:sp>
      <p:sp>
        <p:nvSpPr>
          <p:cNvPr id="1028" name="Rectangle 3"/>
          <p:cNvSpPr>
            <a:spLocks noGrp="1" noChangeArrowheads="1"/>
          </p:cNvSpPr>
          <p:nvPr>
            <p:ph type="body" idx="1"/>
          </p:nvPr>
        </p:nvSpPr>
        <p:spPr bwMode="auto">
          <a:xfrm>
            <a:off x="1295401" y="1600200"/>
            <a:ext cx="9793817"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fr-FR"/>
              <a:t>Click to edit Master text styles</a:t>
            </a:r>
          </a:p>
          <a:p>
            <a:pPr lvl="1"/>
            <a:r>
              <a:rPr lang="en-GB" altLang="fr-FR"/>
              <a:t>Second level</a:t>
            </a:r>
          </a:p>
          <a:p>
            <a:pPr lvl="2"/>
            <a:r>
              <a:rPr lang="en-GB" altLang="fr-FR"/>
              <a:t>Third level</a:t>
            </a:r>
          </a:p>
          <a:p>
            <a:pPr lvl="3"/>
            <a:r>
              <a:rPr lang="en-GB" altLang="fr-FR"/>
              <a:t>Fourth level</a:t>
            </a:r>
          </a:p>
          <a:p>
            <a:pPr lvl="4"/>
            <a:r>
              <a:rPr lang="en-GB" altLang="fr-FR"/>
              <a:t>Fifth level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ea typeface="+mn-ea"/>
                <a:cs typeface="+mn-cs"/>
              </a:defRPr>
            </a:lvl1pPr>
          </a:lstStyle>
          <a:p>
            <a:pPr>
              <a:defRPr/>
            </a:pPr>
            <a:endParaRPr lang="en-GB"/>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ea typeface="+mn-ea"/>
                <a:cs typeface="+mn-cs"/>
              </a:defRPr>
            </a:lvl1pPr>
          </a:lstStyle>
          <a:p>
            <a:pPr>
              <a:defRPr/>
            </a:pPr>
            <a:endParaRPr lang="en-GB"/>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smtClean="0">
                <a:cs typeface="Arial" panose="020B0604020202020204" pitchFamily="34" charset="0"/>
              </a:defRPr>
            </a:lvl1pPr>
          </a:lstStyle>
          <a:p>
            <a:pPr>
              <a:defRPr/>
            </a:pPr>
            <a:fld id="{2ABD08FB-A64B-469D-8D78-974C8EC7B3FD}" type="slidenum">
              <a:rPr lang="en-GB" altLang="fr-FR"/>
              <a:pPr>
                <a:defRPr/>
              </a:pPr>
              <a:t>‹N°›</a:t>
            </a:fld>
            <a:endParaRPr lang="en-GB" altLang="fr-FR"/>
          </a:p>
        </p:txBody>
      </p:sp>
    </p:spTree>
    <p:extLst>
      <p:ext uri="{BB962C8B-B14F-4D97-AF65-F5344CB8AC3E}">
        <p14:creationId xmlns:p14="http://schemas.microsoft.com/office/powerpoint/2010/main" val="2800977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rgbClr val="7A0CFF"/>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rgbClr val="7A0CFF"/>
          </a:solidFill>
          <a:latin typeface="Berlin Sans FB Dem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rgbClr val="7A0CFF"/>
          </a:solidFill>
          <a:latin typeface="Berlin Sans FB Dem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rgbClr val="7A0CFF"/>
          </a:solidFill>
          <a:latin typeface="Berlin Sans FB Dem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rgbClr val="7A0CFF"/>
          </a:solidFill>
          <a:latin typeface="Berlin Sans FB Demi" pitchFamily="34" charset="0"/>
          <a:ea typeface="MS PGothic" panose="020B0600070205080204" pitchFamily="34" charset="-128"/>
          <a:cs typeface="ＭＳ Ｐゴシック" charset="0"/>
        </a:defRPr>
      </a:lvl5pPr>
      <a:lvl6pPr marL="457200" algn="ctr" rtl="0" fontAlgn="base">
        <a:spcBef>
          <a:spcPct val="0"/>
        </a:spcBef>
        <a:spcAft>
          <a:spcPct val="0"/>
        </a:spcAft>
        <a:defRPr sz="4400">
          <a:solidFill>
            <a:srgbClr val="7A0CFF"/>
          </a:solidFill>
          <a:latin typeface="Berlin Sans FB Demi" pitchFamily="34" charset="0"/>
        </a:defRPr>
      </a:lvl6pPr>
      <a:lvl7pPr marL="914400" algn="ctr" rtl="0" fontAlgn="base">
        <a:spcBef>
          <a:spcPct val="0"/>
        </a:spcBef>
        <a:spcAft>
          <a:spcPct val="0"/>
        </a:spcAft>
        <a:defRPr sz="4400">
          <a:solidFill>
            <a:srgbClr val="7A0CFF"/>
          </a:solidFill>
          <a:latin typeface="Berlin Sans FB Demi" pitchFamily="34" charset="0"/>
        </a:defRPr>
      </a:lvl7pPr>
      <a:lvl8pPr marL="1371600" algn="ctr" rtl="0" fontAlgn="base">
        <a:spcBef>
          <a:spcPct val="0"/>
        </a:spcBef>
        <a:spcAft>
          <a:spcPct val="0"/>
        </a:spcAft>
        <a:defRPr sz="4400">
          <a:solidFill>
            <a:srgbClr val="7A0CFF"/>
          </a:solidFill>
          <a:latin typeface="Berlin Sans FB Demi" pitchFamily="34" charset="0"/>
        </a:defRPr>
      </a:lvl8pPr>
      <a:lvl9pPr marL="1828800" algn="ctr" rtl="0" fontAlgn="base">
        <a:spcBef>
          <a:spcPct val="0"/>
        </a:spcBef>
        <a:spcAft>
          <a:spcPct val="0"/>
        </a:spcAft>
        <a:defRPr sz="4400">
          <a:solidFill>
            <a:srgbClr val="7A0CFF"/>
          </a:solidFill>
          <a:latin typeface="Berlin Sans FB Demi" pitchFamily="34" charset="0"/>
        </a:defRPr>
      </a:lvl9pPr>
    </p:titleStyle>
    <p:bodyStyle>
      <a:lvl1pPr marL="342900" indent="-342900" algn="l" rtl="0" eaLnBrk="0" fontAlgn="base" hangingPunct="0">
        <a:spcBef>
          <a:spcPct val="20000"/>
        </a:spcBef>
        <a:spcAft>
          <a:spcPct val="0"/>
        </a:spcAft>
        <a:buChar char="•"/>
        <a:defRPr sz="2400">
          <a:solidFill>
            <a:srgbClr val="FF7E0C"/>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Arial" charset="0"/>
          <a:ea typeface="MS PGothic" panose="020B0600070205080204" pitchFamily="34" charset="-128"/>
        </a:defRPr>
      </a:lvl2pPr>
      <a:lvl3pPr marL="11430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Arial" charset="0"/>
        </a:defRPr>
      </a:lvl6pPr>
      <a:lvl7pPr marL="2971800" indent="-228600" algn="l" rtl="0" fontAlgn="base">
        <a:spcBef>
          <a:spcPct val="20000"/>
        </a:spcBef>
        <a:spcAft>
          <a:spcPct val="0"/>
        </a:spcAft>
        <a:buChar char="»"/>
        <a:defRPr>
          <a:solidFill>
            <a:schemeClr val="tx1"/>
          </a:solidFill>
          <a:latin typeface="Arial" charset="0"/>
        </a:defRPr>
      </a:lvl7pPr>
      <a:lvl8pPr marL="3429000" indent="-228600" algn="l" rtl="0" fontAlgn="base">
        <a:spcBef>
          <a:spcPct val="20000"/>
        </a:spcBef>
        <a:spcAft>
          <a:spcPct val="0"/>
        </a:spcAft>
        <a:buChar char="»"/>
        <a:defRPr>
          <a:solidFill>
            <a:schemeClr val="tx1"/>
          </a:solidFill>
          <a:latin typeface="Arial" charset="0"/>
        </a:defRPr>
      </a:lvl8pPr>
      <a:lvl9pPr marL="3886200" indent="-228600" algn="l" rtl="0" fontAlgn="base">
        <a:spcBef>
          <a:spcPct val="20000"/>
        </a:spcBef>
        <a:spcAft>
          <a:spcPct val="0"/>
        </a:spcAft>
        <a:buChar char="»"/>
        <a:defRPr>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santepubliquefrance.fr/presse/2018/infections-sexuellement-transmissibles-ist-preservatif-et-depistage-seuls-remparts-contre-leur-recrudescence" TargetMode="External"/><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hyperlink" Target="https://www.ecdc.europa.eu/en/news-events/rising-rates-sexually-transmitted-infections-across-europe" TargetMode="External"/><Relationship Id="rId4" Type="http://schemas.openxmlformats.org/officeDocument/2006/relationships/hyperlink" Target="https://www.santepubliquefrance.fr/maladies-et-traumatismes/infections-sexuellement-transmissible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sida-info-service.org/cela-se-passe-t-il-de-la-meme/" TargetMode="External"/><Relationship Id="rId4" Type="http://schemas.openxmlformats.org/officeDocument/2006/relationships/hyperlink" Target="https://vih.org/cegid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www.sida-info-service.org/preservatif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hyperlink" Target="https://www.sida-info-service.org/preservatif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5546725" y="2950268"/>
            <a:ext cx="5400675" cy="1944688"/>
          </a:xfrm>
        </p:spPr>
        <p:txBody>
          <a:bodyPr/>
          <a:lstStyle/>
          <a:p>
            <a:pPr eaLnBrk="1" hangingPunct="1"/>
            <a:r>
              <a:rPr lang="en-GB" altLang="fr-FR" sz="3200" b="1" dirty="0">
                <a:solidFill>
                  <a:srgbClr val="8F006B"/>
                </a:solidFill>
                <a:latin typeface="Arial" panose="020B0604020202020204" pitchFamily="34" charset="0"/>
                <a:cs typeface="Arial" panose="020B0604020202020204" pitchFamily="34" charset="0"/>
              </a:rPr>
              <a:t>Les Infections </a:t>
            </a:r>
            <a:r>
              <a:rPr lang="en-GB" altLang="fr-FR" sz="3200" b="1" dirty="0" err="1">
                <a:solidFill>
                  <a:srgbClr val="8F006B"/>
                </a:solidFill>
                <a:latin typeface="Arial" panose="020B0604020202020204" pitchFamily="34" charset="0"/>
                <a:cs typeface="Arial" panose="020B0604020202020204" pitchFamily="34" charset="0"/>
              </a:rPr>
              <a:t>Sexuellement</a:t>
            </a:r>
            <a:r>
              <a:rPr lang="en-GB" altLang="fr-FR" sz="3200" b="1" dirty="0">
                <a:solidFill>
                  <a:srgbClr val="8F006B"/>
                </a:solidFill>
                <a:latin typeface="Arial" panose="020B0604020202020204" pitchFamily="34" charset="0"/>
                <a:cs typeface="Arial" panose="020B0604020202020204" pitchFamily="34" charset="0"/>
              </a:rPr>
              <a:t> </a:t>
            </a:r>
            <a:r>
              <a:rPr lang="en-GB" altLang="fr-FR" sz="3200" b="1" dirty="0" err="1">
                <a:solidFill>
                  <a:srgbClr val="8F006B"/>
                </a:solidFill>
                <a:latin typeface="Arial" panose="020B0604020202020204" pitchFamily="34" charset="0"/>
                <a:cs typeface="Arial" panose="020B0604020202020204" pitchFamily="34" charset="0"/>
              </a:rPr>
              <a:t>Transmissibles</a:t>
            </a:r>
            <a:r>
              <a:rPr lang="en-GB" altLang="fr-FR" sz="3200" b="1" dirty="0">
                <a:solidFill>
                  <a:srgbClr val="8F006B"/>
                </a:solidFill>
                <a:latin typeface="Arial" panose="020B0604020202020204" pitchFamily="34" charset="0"/>
                <a:cs typeface="Arial" panose="020B0604020202020204" pitchFamily="34" charset="0"/>
              </a:rPr>
              <a:t> </a:t>
            </a:r>
            <a:br>
              <a:rPr lang="en-GB" altLang="fr-FR" sz="3200" b="1" dirty="0">
                <a:solidFill>
                  <a:srgbClr val="8F006B"/>
                </a:solidFill>
                <a:latin typeface="Arial" panose="020B0604020202020204" pitchFamily="34" charset="0"/>
                <a:cs typeface="Arial" panose="020B0604020202020204" pitchFamily="34" charset="0"/>
              </a:rPr>
            </a:br>
            <a:r>
              <a:rPr lang="en-GB" altLang="fr-FR" sz="3200" b="1" dirty="0">
                <a:solidFill>
                  <a:srgbClr val="8F006B"/>
                </a:solidFill>
                <a:latin typeface="Arial" panose="020B0604020202020204" pitchFamily="34" charset="0"/>
                <a:cs typeface="Arial" panose="020B0604020202020204" pitchFamily="34" charset="0"/>
              </a:rPr>
              <a:t>(IST)</a:t>
            </a:r>
          </a:p>
        </p:txBody>
      </p:sp>
      <p:pic>
        <p:nvPicPr>
          <p:cNvPr id="15364" name="Picture 12" descr="senior_characters_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1089" y="1700214"/>
            <a:ext cx="26193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Image 23">
            <a:extLs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1939"/>
            <a:ext cx="12001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20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03613" y="65088"/>
            <a:ext cx="6337300" cy="1143000"/>
          </a:xfrm>
        </p:spPr>
        <p:txBody>
          <a:bodyPr/>
          <a:lstStyle/>
          <a:p>
            <a:pPr eaLnBrk="1" hangingPunct="1"/>
            <a:r>
              <a:rPr lang="fr-FR" altLang="fr-FR" sz="4000">
                <a:solidFill>
                  <a:srgbClr val="8F006B"/>
                </a:solidFill>
                <a:latin typeface="Arial" panose="020B0604020202020204" pitchFamily="34" charset="0"/>
                <a:cs typeface="Arial" panose="020B0604020202020204" pitchFamily="34" charset="0"/>
              </a:rPr>
              <a:t>Qu’est-ce que les IST</a:t>
            </a:r>
            <a:r>
              <a:rPr lang="en-GB" altLang="fr-FR" sz="4000">
                <a:solidFill>
                  <a:srgbClr val="8F006B"/>
                </a:solidFill>
                <a:latin typeface="Arial" panose="020B0604020202020204" pitchFamily="34" charset="0"/>
                <a:cs typeface="Arial" panose="020B0604020202020204" pitchFamily="34" charset="0"/>
              </a:rPr>
              <a:t> ?</a:t>
            </a:r>
          </a:p>
        </p:txBody>
      </p:sp>
      <p:pic>
        <p:nvPicPr>
          <p:cNvPr id="17412" name="Image 3">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188914"/>
            <a:ext cx="12001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Grp="1" noChangeArrowheads="1"/>
          </p:cNvSpPr>
          <p:nvPr>
            <p:ph type="body" idx="1"/>
          </p:nvPr>
        </p:nvSpPr>
        <p:spPr>
          <a:xfrm>
            <a:off x="1703389" y="1268414"/>
            <a:ext cx="8569325" cy="5400675"/>
          </a:xfrm>
        </p:spPr>
        <p:txBody>
          <a:bodyPr/>
          <a:lstStyle/>
          <a:p>
            <a:pPr marL="0" indent="0" eaLnBrk="1" hangingPunct="1">
              <a:buNone/>
            </a:pPr>
            <a:r>
              <a:rPr lang="fr-FR" altLang="fr-FR" sz="2000">
                <a:solidFill>
                  <a:schemeClr val="tx1"/>
                </a:solidFill>
              </a:rPr>
              <a:t>Ce sont des infections transmises d’une personne à une autre par contact sexuel:</a:t>
            </a:r>
          </a:p>
          <a:p>
            <a:pPr marL="0" indent="0" eaLnBrk="1" hangingPunct="1">
              <a:buNone/>
            </a:pPr>
            <a:endParaRPr lang="fr-FR" altLang="fr-FR" sz="2000">
              <a:solidFill>
                <a:srgbClr val="1F497D"/>
              </a:solidFill>
            </a:endParaRPr>
          </a:p>
          <a:p>
            <a:pPr lvl="1" eaLnBrk="1" hangingPunct="1"/>
            <a:r>
              <a:rPr lang="fr-FR" altLang="fr-FR" sz="2000">
                <a:latin typeface="Arial" panose="020B0604020202020204" pitchFamily="34" charset="0"/>
              </a:rPr>
              <a:t>Les IST sont provoquées par des agents infectieux. Il peut s'agir de virus, de bactéries, de champignons ou de parasites. C’est pourquoi on ne parle plus de « Maladies sexuellement transmissibles » mais « d’Infections sexuellement transmissibles »</a:t>
            </a:r>
            <a:r>
              <a:rPr lang="fr-FR" altLang="fr-FR" sz="2000">
                <a:solidFill>
                  <a:srgbClr val="FF0000"/>
                </a:solidFill>
                <a:latin typeface="Arial" panose="020B0604020202020204" pitchFamily="34" charset="0"/>
              </a:rPr>
              <a:t>.</a:t>
            </a:r>
            <a:endParaRPr lang="fr-FR" altLang="fr-FR" sz="2000">
              <a:latin typeface="Arial" panose="020B0604020202020204" pitchFamily="34" charset="0"/>
            </a:endParaRPr>
          </a:p>
          <a:p>
            <a:pPr lvl="1" eaLnBrk="1" hangingPunct="1"/>
            <a:r>
              <a:rPr lang="fr-FR" altLang="fr-FR" sz="2000">
                <a:latin typeface="Arial" panose="020B0604020202020204" pitchFamily="34" charset="0"/>
              </a:rPr>
              <a:t>On peut être porteur d'une IST </a:t>
            </a:r>
            <a:r>
              <a:rPr lang="fr-FR" altLang="fr-FR" sz="2000" b="1">
                <a:latin typeface="Arial" panose="020B0604020202020204" pitchFamily="34" charset="0"/>
              </a:rPr>
              <a:t>sans présenter de symptômes </a:t>
            </a:r>
            <a:r>
              <a:rPr lang="fr-FR" altLang="fr-FR" sz="2000">
                <a:latin typeface="Arial" panose="020B0604020202020204" pitchFamily="34" charset="0"/>
              </a:rPr>
              <a:t>et donc la </a:t>
            </a:r>
            <a:r>
              <a:rPr lang="fr-FR" altLang="fr-FR" sz="2000" b="1">
                <a:latin typeface="Arial" panose="020B0604020202020204" pitchFamily="34" charset="0"/>
              </a:rPr>
              <a:t>transmettre sans s'en rendre compte</a:t>
            </a:r>
            <a:r>
              <a:rPr lang="fr-FR" altLang="fr-FR" sz="2000">
                <a:latin typeface="Arial" panose="020B0604020202020204" pitchFamily="34" charset="0"/>
              </a:rPr>
              <a:t>.</a:t>
            </a:r>
          </a:p>
          <a:p>
            <a:pPr lvl="1" eaLnBrk="1" hangingPunct="1"/>
            <a:r>
              <a:rPr lang="fr-FR" altLang="fr-FR" sz="2000">
                <a:latin typeface="Arial" panose="020B0604020202020204" pitchFamily="34" charset="0"/>
              </a:rPr>
              <a:t>La seule façon de savoir si on est porteur d'une IST est de faire un </a:t>
            </a:r>
            <a:r>
              <a:rPr lang="fr-FR" altLang="fr-FR" sz="2000" b="1">
                <a:latin typeface="Arial" panose="020B0604020202020204" pitchFamily="34" charset="0"/>
              </a:rPr>
              <a:t>dépistage</a:t>
            </a:r>
            <a:r>
              <a:rPr lang="fr-FR" altLang="fr-FR" sz="2000">
                <a:latin typeface="Arial" panose="020B0604020202020204" pitchFamily="34" charset="0"/>
              </a:rPr>
              <a:t> (qui peut être anonyme et gratuit).</a:t>
            </a:r>
          </a:p>
          <a:p>
            <a:pPr lvl="1" eaLnBrk="1" hangingPunct="1"/>
            <a:r>
              <a:rPr lang="fr-FR" altLang="fr-FR" sz="2000">
                <a:latin typeface="Arial" panose="020B0604020202020204" pitchFamily="34" charset="0"/>
              </a:rPr>
              <a:t>Il y a plus de 30 IST connues ! </a:t>
            </a:r>
          </a:p>
          <a:p>
            <a:pPr lvl="1" eaLnBrk="1" hangingPunct="1">
              <a:buFontTx/>
              <a:buNone/>
            </a:pPr>
            <a:endParaRPr lang="fr-FR" altLang="fr-FR" sz="2000">
              <a:latin typeface="Arial" panose="020B0604020202020204" pitchFamily="34" charset="0"/>
            </a:endParaRPr>
          </a:p>
          <a:p>
            <a:pPr lvl="1" eaLnBrk="1" hangingPunct="1">
              <a:buFontTx/>
              <a:buNone/>
            </a:pPr>
            <a:r>
              <a:rPr lang="fr-FR" altLang="fr-FR" sz="1200">
                <a:latin typeface="Arial" panose="020B0604020202020204" pitchFamily="34" charset="0"/>
              </a:rPr>
              <a:t>https://www.ameli.fr/alpes-maritimes/assure/sante/themes/mst-ist/maladies-infections-sexuellement-transmissibles</a:t>
            </a:r>
          </a:p>
        </p:txBody>
      </p:sp>
    </p:spTree>
    <p:extLst>
      <p:ext uri="{BB962C8B-B14F-4D97-AF65-F5344CB8AC3E}">
        <p14:creationId xmlns:p14="http://schemas.microsoft.com/office/powerpoint/2010/main" val="417710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3167064" y="352425"/>
            <a:ext cx="6696075" cy="1143000"/>
          </a:xfrm>
        </p:spPr>
        <p:txBody>
          <a:bodyPr/>
          <a:lstStyle/>
          <a:p>
            <a:pPr eaLnBrk="1" hangingPunct="1"/>
            <a:r>
              <a:rPr lang="fr-FR" altLang="fr-FR" sz="4000">
                <a:solidFill>
                  <a:srgbClr val="8F006B"/>
                </a:solidFill>
                <a:latin typeface="Arial" panose="020B0604020202020204" pitchFamily="34" charset="0"/>
                <a:cs typeface="Arial" panose="020B0604020202020204" pitchFamily="34" charset="0"/>
              </a:rPr>
              <a:t>Peux-tu citer quelques IST ?</a:t>
            </a:r>
          </a:p>
        </p:txBody>
      </p:sp>
      <p:pic>
        <p:nvPicPr>
          <p:cNvPr id="19467" name="Image 11">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7200" y="260351"/>
            <a:ext cx="12001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 Box 5"/>
          <p:cNvSpPr txBox="1">
            <a:spLocks noChangeArrowheads="1"/>
          </p:cNvSpPr>
          <p:nvPr/>
        </p:nvSpPr>
        <p:spPr bwMode="auto">
          <a:xfrm>
            <a:off x="2387601" y="2092325"/>
            <a:ext cx="176371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Chlamydia</a:t>
            </a:r>
          </a:p>
        </p:txBody>
      </p:sp>
      <p:sp>
        <p:nvSpPr>
          <p:cNvPr id="19460" name="Text Box 6"/>
          <p:cNvSpPr txBox="1">
            <a:spLocks noChangeArrowheads="1"/>
          </p:cNvSpPr>
          <p:nvPr/>
        </p:nvSpPr>
        <p:spPr bwMode="auto">
          <a:xfrm>
            <a:off x="3935413" y="3949700"/>
            <a:ext cx="1439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Herpès</a:t>
            </a:r>
          </a:p>
        </p:txBody>
      </p:sp>
      <p:sp>
        <p:nvSpPr>
          <p:cNvPr id="19461" name="Text Box 7"/>
          <p:cNvSpPr txBox="1">
            <a:spLocks noChangeArrowheads="1"/>
          </p:cNvSpPr>
          <p:nvPr/>
        </p:nvSpPr>
        <p:spPr bwMode="auto">
          <a:xfrm>
            <a:off x="2960688" y="3108325"/>
            <a:ext cx="26463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Primo-infection VIH</a:t>
            </a:r>
          </a:p>
        </p:txBody>
      </p:sp>
      <p:sp>
        <p:nvSpPr>
          <p:cNvPr id="19462" name="Text Box 8"/>
          <p:cNvSpPr txBox="1">
            <a:spLocks noChangeArrowheads="1"/>
          </p:cNvSpPr>
          <p:nvPr/>
        </p:nvSpPr>
        <p:spPr bwMode="auto">
          <a:xfrm>
            <a:off x="6383338" y="3529014"/>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SIDA</a:t>
            </a:r>
          </a:p>
        </p:txBody>
      </p:sp>
      <p:sp>
        <p:nvSpPr>
          <p:cNvPr id="19463" name="Text Box 9"/>
          <p:cNvSpPr txBox="1">
            <a:spLocks noChangeArrowheads="1"/>
          </p:cNvSpPr>
          <p:nvPr/>
        </p:nvSpPr>
        <p:spPr bwMode="auto">
          <a:xfrm>
            <a:off x="7650163" y="4075113"/>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1600" b="1">
                <a:solidFill>
                  <a:srgbClr val="1F497D"/>
                </a:solidFill>
                <a:cs typeface="Arial" panose="020B0604020202020204" pitchFamily="34" charset="0"/>
              </a:rPr>
              <a:t>     </a:t>
            </a:r>
            <a:r>
              <a:rPr lang="fr-FR" altLang="fr-FR" sz="2000" b="1">
                <a:solidFill>
                  <a:srgbClr val="000000"/>
                </a:solidFill>
                <a:latin typeface="Arial" panose="020B0604020202020204" pitchFamily="34" charset="0"/>
                <a:cs typeface="Arial" panose="020B0604020202020204" pitchFamily="34" charset="0"/>
              </a:rPr>
              <a:t>Gonorrhée</a:t>
            </a:r>
          </a:p>
        </p:txBody>
      </p:sp>
      <p:sp>
        <p:nvSpPr>
          <p:cNvPr id="19464" name="Text Box 10"/>
          <p:cNvSpPr txBox="1">
            <a:spLocks noChangeArrowheads="1"/>
          </p:cNvSpPr>
          <p:nvPr/>
        </p:nvSpPr>
        <p:spPr bwMode="auto">
          <a:xfrm>
            <a:off x="2987676" y="5013325"/>
            <a:ext cx="352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Papillomavirus Humain</a:t>
            </a:r>
          </a:p>
        </p:txBody>
      </p:sp>
      <p:sp>
        <p:nvSpPr>
          <p:cNvPr id="19465" name="Text Box 12"/>
          <p:cNvSpPr txBox="1">
            <a:spLocks noChangeArrowheads="1"/>
          </p:cNvSpPr>
          <p:nvPr/>
        </p:nvSpPr>
        <p:spPr bwMode="auto">
          <a:xfrm>
            <a:off x="7680326" y="2060575"/>
            <a:ext cx="1439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Hépatite B</a:t>
            </a:r>
            <a:r>
              <a:rPr lang="fr-FR" altLang="fr-FR" sz="2000" b="1">
                <a:solidFill>
                  <a:srgbClr val="1F497D"/>
                </a:solidFill>
                <a:latin typeface="Arial" panose="020B0604020202020204" pitchFamily="34" charset="0"/>
                <a:cs typeface="Arial" panose="020B0604020202020204" pitchFamily="34" charset="0"/>
              </a:rPr>
              <a:t> </a:t>
            </a:r>
          </a:p>
        </p:txBody>
      </p:sp>
      <p:sp>
        <p:nvSpPr>
          <p:cNvPr id="19466" name="Text Box 13"/>
          <p:cNvSpPr txBox="1">
            <a:spLocks noChangeArrowheads="1"/>
          </p:cNvSpPr>
          <p:nvPr/>
        </p:nvSpPr>
        <p:spPr bwMode="auto">
          <a:xfrm>
            <a:off x="4994276" y="1860550"/>
            <a:ext cx="1439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50000"/>
              </a:spcBef>
              <a:spcAft>
                <a:spcPct val="0"/>
              </a:spcAft>
              <a:buNone/>
            </a:pPr>
            <a:r>
              <a:rPr lang="fr-FR" altLang="fr-FR" sz="2000" b="1">
                <a:solidFill>
                  <a:srgbClr val="000000"/>
                </a:solidFill>
                <a:latin typeface="Arial" panose="020B0604020202020204" pitchFamily="34" charset="0"/>
                <a:cs typeface="Arial" panose="020B0604020202020204" pitchFamily="34" charset="0"/>
              </a:rPr>
              <a:t>Syphilis</a:t>
            </a:r>
          </a:p>
        </p:txBody>
      </p:sp>
      <p:sp>
        <p:nvSpPr>
          <p:cNvPr id="19468" name="ZoneTexte 1"/>
          <p:cNvSpPr txBox="1">
            <a:spLocks noChangeArrowheads="1"/>
          </p:cNvSpPr>
          <p:nvPr/>
        </p:nvSpPr>
        <p:spPr bwMode="auto">
          <a:xfrm>
            <a:off x="8112126" y="2930525"/>
            <a:ext cx="1781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None/>
            </a:pPr>
            <a:r>
              <a:rPr lang="fr-FR" altLang="fr-FR" sz="2000" b="1">
                <a:solidFill>
                  <a:srgbClr val="000000"/>
                </a:solidFill>
                <a:latin typeface="Arial" panose="020B0604020202020204" pitchFamily="34" charset="0"/>
                <a:cs typeface="Arial" panose="020B0604020202020204" pitchFamily="34" charset="0"/>
              </a:rPr>
              <a:t>Trichomonas</a:t>
            </a:r>
          </a:p>
        </p:txBody>
      </p:sp>
      <p:sp>
        <p:nvSpPr>
          <p:cNvPr id="19469" name="ZoneTexte 1"/>
          <p:cNvSpPr txBox="1">
            <a:spLocks noChangeArrowheads="1"/>
          </p:cNvSpPr>
          <p:nvPr/>
        </p:nvSpPr>
        <p:spPr bwMode="auto">
          <a:xfrm>
            <a:off x="7680325" y="5364163"/>
            <a:ext cx="1125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fr-FR" altLang="fr-FR" sz="2000">
                <a:solidFill>
                  <a:srgbClr val="000000"/>
                </a:solidFill>
              </a:rPr>
              <a:t>Mycose</a:t>
            </a:r>
          </a:p>
        </p:txBody>
      </p:sp>
    </p:spTree>
    <p:extLst>
      <p:ext uri="{BB962C8B-B14F-4D97-AF65-F5344CB8AC3E}">
        <p14:creationId xmlns:p14="http://schemas.microsoft.com/office/powerpoint/2010/main" val="167018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ChangeArrowheads="1"/>
          </p:cNvSpPr>
          <p:nvPr/>
        </p:nvSpPr>
        <p:spPr bwMode="auto">
          <a:xfrm>
            <a:off x="2697163" y="247651"/>
            <a:ext cx="73834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None/>
            </a:pPr>
            <a:r>
              <a:rPr lang="fr-FR" altLang="fr-FR" sz="3600">
                <a:solidFill>
                  <a:srgbClr val="8F006B"/>
                </a:solidFill>
                <a:latin typeface="Arial" panose="020B0604020202020204" pitchFamily="34" charset="0"/>
                <a:cs typeface="Arial" panose="020B0604020202020204" pitchFamily="34" charset="0"/>
              </a:rPr>
              <a:t>L’évolution des IST chez les jeunes</a:t>
            </a:r>
          </a:p>
        </p:txBody>
      </p:sp>
      <p:sp>
        <p:nvSpPr>
          <p:cNvPr id="21506" name="Titre 1"/>
          <p:cNvSpPr>
            <a:spLocks noGrp="1" noChangeArrowheads="1"/>
          </p:cNvSpPr>
          <p:nvPr>
            <p:ph type="title"/>
          </p:nvPr>
        </p:nvSpPr>
        <p:spPr>
          <a:xfrm>
            <a:off x="1524001" y="1016001"/>
            <a:ext cx="8964613" cy="5726113"/>
          </a:xfrm>
        </p:spPr>
        <p:txBody>
          <a:bodyPr/>
          <a:lstStyle/>
          <a:p>
            <a:pPr algn="l"/>
            <a:br>
              <a:rPr lang="fr-FR" altLang="fr-FR" sz="2000"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r>
              <a:rPr lang="fr-FR" altLang="fr-FR" sz="2000" dirty="0">
                <a:solidFill>
                  <a:schemeClr val="tx1"/>
                </a:solidFill>
                <a:latin typeface="Arial" panose="020B0604020202020204" pitchFamily="34" charset="0"/>
                <a:cs typeface="Arial" panose="020B0604020202020204" pitchFamily="34" charset="0"/>
              </a:rPr>
              <a:t>Actuellement </a:t>
            </a:r>
            <a:r>
              <a:rPr lang="fr-FR" altLang="fr-FR" sz="2000" b="1" dirty="0">
                <a:solidFill>
                  <a:schemeClr val="tx1"/>
                </a:solidFill>
                <a:latin typeface="Arial" panose="020B0604020202020204" pitchFamily="34" charset="0"/>
                <a:cs typeface="Arial" panose="020B0604020202020204" pitchFamily="34" charset="0"/>
              </a:rPr>
              <a:t>la plupart des IST augmentent </a:t>
            </a:r>
            <a:r>
              <a:rPr lang="fr-FR" altLang="fr-FR" sz="2000" dirty="0">
                <a:solidFill>
                  <a:schemeClr val="tx1"/>
                </a:solidFill>
                <a:latin typeface="Arial" panose="020B0604020202020204" pitchFamily="34" charset="0"/>
                <a:cs typeface="Arial" panose="020B0604020202020204" pitchFamily="34" charset="0"/>
              </a:rPr>
              <a:t>en France et dans les autres pays Européens (sauf pendant la pandémie du Covid-19) et surtout parmi les  jeunes de 15-24 ans. Il s’agit en particulier des IST dues aux HPV, au Chlamydia (a doublé entre 2014 et 2022) et au gonocoque.</a:t>
            </a:r>
            <a:br>
              <a:rPr lang="fr-FR" altLang="fr-FR" sz="2000" dirty="0">
                <a:solidFill>
                  <a:schemeClr val="tx1"/>
                </a:solidFill>
                <a:latin typeface="Arial" panose="020B0604020202020204" pitchFamily="34" charset="0"/>
                <a:cs typeface="Arial" panose="020B0604020202020204" pitchFamily="34" charset="0"/>
              </a:rPr>
            </a:br>
            <a:r>
              <a:rPr lang="fr-FR" altLang="fr-FR" sz="2000" dirty="0">
                <a:solidFill>
                  <a:schemeClr val="tx1"/>
                </a:solidFill>
                <a:latin typeface="Arial" panose="020B0604020202020204" pitchFamily="34" charset="0"/>
                <a:cs typeface="Arial" panose="020B0604020202020204" pitchFamily="34" charset="0"/>
              </a:rPr>
              <a:t>Causes possibles: comportements à risque comme avoir un nombre de partenaires important et ne pas utiliser systématiquement le préservatif, manque d’information.</a:t>
            </a:r>
            <a:br>
              <a:rPr lang="fr-FR" altLang="fr-FR" sz="2000" b="1" dirty="0">
                <a:solidFill>
                  <a:schemeClr val="tx1"/>
                </a:solidFill>
                <a:latin typeface="Arial" panose="020B0604020202020204" pitchFamily="34" charset="0"/>
                <a:cs typeface="Arial" panose="020B0604020202020204" pitchFamily="34" charset="0"/>
              </a:rPr>
            </a:br>
            <a:br>
              <a:rPr lang="fr-FR" altLang="fr-FR" sz="2000" dirty="0">
                <a:solidFill>
                  <a:schemeClr val="tx1"/>
                </a:solidFill>
                <a:latin typeface="Arial" panose="020B0604020202020204" pitchFamily="34" charset="0"/>
                <a:cs typeface="Arial" panose="020B0604020202020204" pitchFamily="34" charset="0"/>
              </a:rPr>
            </a:br>
            <a:br>
              <a:rPr lang="fr-FR" altLang="fr-FR" sz="2000"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br>
              <a:rPr lang="fr-FR" altLang="fr-FR" sz="2000" b="1" dirty="0">
                <a:solidFill>
                  <a:schemeClr val="tx1"/>
                </a:solidFill>
                <a:latin typeface="Arial" panose="020B0604020202020204" pitchFamily="34" charset="0"/>
                <a:cs typeface="Arial" panose="020B0604020202020204" pitchFamily="34" charset="0"/>
              </a:rPr>
            </a:br>
            <a:r>
              <a:rPr lang="fr-FR" altLang="fr-FR" sz="1200" dirty="0">
                <a:latin typeface="Arial" panose="020B0604020202020204" pitchFamily="34" charset="0"/>
                <a:cs typeface="Arial" panose="020B0604020202020204" pitchFamily="34" charset="0"/>
                <a:hlinkClick r:id="rId3"/>
              </a:rPr>
              <a:t>https://www.santepubliquefrance.fr/presse/2018/infections-sexuellement-transmissibles-ist-preservatif-et-depistage-seuls-remparts-contre-leur-recrudescence</a:t>
            </a:r>
            <a:br>
              <a:rPr lang="fr-FR" altLang="fr-FR" sz="1200" dirty="0">
                <a:latin typeface="Arial" panose="020B0604020202020204" pitchFamily="34" charset="0"/>
                <a:cs typeface="Arial" panose="020B0604020202020204" pitchFamily="34" charset="0"/>
              </a:rPr>
            </a:br>
            <a:r>
              <a:rPr lang="fr-FR" altLang="fr-FR" sz="1200" dirty="0">
                <a:latin typeface="Arial" panose="020B0604020202020204" pitchFamily="34" charset="0"/>
                <a:cs typeface="Arial" panose="020B0604020202020204" pitchFamily="34" charset="0"/>
                <a:hlinkClick r:id="rId4"/>
              </a:rPr>
              <a:t>Infections sexuellement transmissibles - Santé publique France (santepubliquefrance.fr)</a:t>
            </a:r>
            <a:br>
              <a:rPr lang="fr-FR" altLang="fr-FR" sz="1200" dirty="0">
                <a:latin typeface="Arial" panose="020B0604020202020204" pitchFamily="34" charset="0"/>
                <a:cs typeface="Arial" panose="020B0604020202020204" pitchFamily="34" charset="0"/>
              </a:rPr>
            </a:br>
            <a:r>
              <a:rPr lang="en-US" altLang="fr-FR" sz="1200" dirty="0">
                <a:latin typeface="Arial" panose="020B0604020202020204" pitchFamily="34" charset="0"/>
                <a:cs typeface="Arial" panose="020B0604020202020204" pitchFamily="34" charset="0"/>
                <a:hlinkClick r:id="rId5"/>
              </a:rPr>
              <a:t>Rising rates of sexually transmitted infections across Europe (europa.eu)</a:t>
            </a:r>
            <a:br>
              <a:rPr lang="en-US" altLang="fr-FR" sz="1200" dirty="0">
                <a:latin typeface="Arial" panose="020B0604020202020204" pitchFamily="34" charset="0"/>
                <a:cs typeface="Arial" panose="020B0604020202020204" pitchFamily="34" charset="0"/>
              </a:rPr>
            </a:br>
            <a:br>
              <a:rPr lang="fr-FR" altLang="fr-FR" sz="1600" dirty="0">
                <a:latin typeface="Arial" panose="020B0604020202020204" pitchFamily="34" charset="0"/>
                <a:cs typeface="Arial" panose="020B0604020202020204" pitchFamily="34" charset="0"/>
              </a:rPr>
            </a:br>
            <a:br>
              <a:rPr lang="fr-FR" altLang="fr-FR" sz="1600" dirty="0">
                <a:latin typeface="Arial" panose="020B0604020202020204" pitchFamily="34" charset="0"/>
                <a:cs typeface="Arial" panose="020B0604020202020204" pitchFamily="34" charset="0"/>
              </a:rPr>
            </a:br>
            <a:endParaRPr lang="fr-FR" altLang="fr-FR" sz="1600" dirty="0">
              <a:latin typeface="Arial" panose="020B0604020202020204" pitchFamily="34" charset="0"/>
              <a:cs typeface="Arial" panose="020B0604020202020204" pitchFamily="34" charset="0"/>
            </a:endParaRPr>
          </a:p>
        </p:txBody>
      </p:sp>
      <p:pic>
        <p:nvPicPr>
          <p:cNvPr id="21508" name="Image 11">
            <a:extLst>
              <a:ext uri="{C183D7F6-B498-43B3-948B-1728B52AA6E4}">
                <adec:decorative xmlns:adec="http://schemas.microsoft.com/office/drawing/2017/decorative" val="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31951" y="3175"/>
            <a:ext cx="974725"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2">
            <a:extLst>
              <a:ext uri="{C183D7F6-B498-43B3-948B-1728B52AA6E4}">
                <adec:decorative xmlns:adec="http://schemas.microsoft.com/office/drawing/2017/decorative" val="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5751" y="3213101"/>
            <a:ext cx="4321175" cy="2663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1510" name="Picture 4">
            <a:extLst>
              <a:ext uri="{C183D7F6-B498-43B3-948B-1728B52AA6E4}">
                <adec:decorative xmlns:adec="http://schemas.microsoft.com/office/drawing/2017/decorative" val="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67439" y="3187701"/>
            <a:ext cx="4321175" cy="26892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76067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08214" y="53975"/>
            <a:ext cx="8459787" cy="927100"/>
          </a:xfrm>
        </p:spPr>
        <p:txBody>
          <a:bodyPr/>
          <a:lstStyle/>
          <a:p>
            <a:pPr eaLnBrk="1" hangingPunct="1"/>
            <a:r>
              <a:rPr lang="en-GB" altLang="fr-FR" sz="3600" dirty="0">
                <a:solidFill>
                  <a:srgbClr val="8F006B"/>
                </a:solidFill>
                <a:latin typeface="Arial" panose="020B0604020202020204" pitchFamily="34" charset="0"/>
                <a:cs typeface="Arial" panose="020B0604020202020204" pitchFamily="34" charset="0"/>
              </a:rPr>
              <a:t>Comment se protéger contre les IST ?</a:t>
            </a:r>
          </a:p>
        </p:txBody>
      </p:sp>
      <p:pic>
        <p:nvPicPr>
          <p:cNvPr id="45060" name="Image 3">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15888"/>
            <a:ext cx="827088"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2" name="Rectangle 3"/>
          <p:cNvSpPr>
            <a:spLocks noGrp="1" noChangeArrowheads="1"/>
          </p:cNvSpPr>
          <p:nvPr>
            <p:ph type="body" idx="1"/>
          </p:nvPr>
        </p:nvSpPr>
        <p:spPr>
          <a:xfrm>
            <a:off x="1992314" y="1196976"/>
            <a:ext cx="8467725" cy="5400675"/>
          </a:xfrm>
        </p:spPr>
        <p:txBody>
          <a:bodyPr/>
          <a:lstStyle/>
          <a:p>
            <a:pPr eaLnBrk="1" hangingPunct="1">
              <a:lnSpc>
                <a:spcPct val="80000"/>
              </a:lnSpc>
              <a:buFontTx/>
              <a:buNone/>
              <a:defRPr/>
            </a:pPr>
            <a:r>
              <a:rPr lang="fr-FR" altLang="fr-FR" sz="2000" b="1" dirty="0">
                <a:solidFill>
                  <a:srgbClr val="8F006B"/>
                </a:solidFill>
                <a:latin typeface="Arial" panose="020B0604020202020204" pitchFamily="34" charset="0"/>
                <a:cs typeface="Arial" panose="020B0604020202020204" pitchFamily="34" charset="0"/>
              </a:rPr>
              <a:t>Le dépistage</a:t>
            </a:r>
          </a:p>
          <a:p>
            <a:pPr eaLnBrk="1" hangingPunct="1">
              <a:lnSpc>
                <a:spcPct val="80000"/>
              </a:lnSpc>
              <a:buFontTx/>
              <a:buNone/>
              <a:defRPr/>
            </a:pPr>
            <a:endParaRPr lang="fr-FR" altLang="fr-FR" sz="2000" b="1" dirty="0">
              <a:solidFill>
                <a:srgbClr val="8F006B"/>
              </a:solidFill>
              <a:latin typeface="Arial" panose="020B0604020202020204" pitchFamily="34" charset="0"/>
              <a:cs typeface="Arial" panose="020B0604020202020204" pitchFamily="34" charset="0"/>
            </a:endParaRPr>
          </a:p>
          <a:p>
            <a:pPr eaLnBrk="1" hangingPunct="1">
              <a:lnSpc>
                <a:spcPct val="80000"/>
              </a:lnSpc>
              <a:buFontTx/>
              <a:buNone/>
              <a:defRPr/>
            </a:pPr>
            <a:r>
              <a:rPr lang="fr-FR" altLang="fr-FR" sz="1800" b="1" dirty="0">
                <a:solidFill>
                  <a:schemeClr val="tx1"/>
                </a:solidFill>
                <a:latin typeface="Arial" panose="020B0604020202020204" pitchFamily="34" charset="0"/>
                <a:cs typeface="Arial" panose="020B0604020202020204" pitchFamily="34" charset="0"/>
              </a:rPr>
              <a:t>Pourquoi?</a:t>
            </a:r>
          </a:p>
          <a:p>
            <a:pPr marL="285750" lvl="1"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Même sans symptôme on peut être porteur d’une infection et donc la transmettre sans le savoir.</a:t>
            </a:r>
          </a:p>
          <a:p>
            <a:pPr marL="285750" lvl="1"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C’est le seul moyen d’être sûr de ne pas être porteur d’une IST. </a:t>
            </a:r>
          </a:p>
          <a:p>
            <a:pPr marL="285750" lvl="1"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Faire un dépistage permet donc de débuter un traitement si besoin.</a:t>
            </a:r>
            <a:br>
              <a:rPr lang="fr-FR" altLang="fr-FR" sz="1800" dirty="0">
                <a:latin typeface="Arial" panose="020B0604020202020204" pitchFamily="34" charset="0"/>
                <a:cs typeface="Arial" panose="020B0604020202020204" pitchFamily="34" charset="0"/>
              </a:rPr>
            </a:br>
            <a:endParaRPr lang="fr-FR" altLang="fr-FR" sz="1800" dirty="0">
              <a:latin typeface="Arial" panose="020B0604020202020204" pitchFamily="34" charset="0"/>
              <a:cs typeface="Arial" panose="020B0604020202020204" pitchFamily="34" charset="0"/>
            </a:endParaRPr>
          </a:p>
          <a:p>
            <a:pPr marL="0" lvl="1" indent="0" eaLnBrk="1" hangingPunct="1">
              <a:lnSpc>
                <a:spcPct val="80000"/>
              </a:lnSpc>
              <a:buNone/>
              <a:defRPr/>
            </a:pPr>
            <a:r>
              <a:rPr lang="fr-FR" altLang="fr-FR" sz="1800" b="1" dirty="0">
                <a:latin typeface="Arial" panose="020B0604020202020204" pitchFamily="34" charset="0"/>
                <a:cs typeface="Arial" panose="020B0604020202020204" pitchFamily="34" charset="0"/>
              </a:rPr>
              <a:t>Quand ?</a:t>
            </a:r>
          </a:p>
          <a:p>
            <a:pPr marL="342900" lvl="1" indent="-342900"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Dans un couple, discuter de la possibilité de se faire tous les deux dépister pour les IST avant de s’engager dans une relation sexuelle et en particulier avant de ne plus utiliser le préservatif. </a:t>
            </a:r>
          </a:p>
          <a:p>
            <a:pPr marL="342900" lvl="1" indent="-342900"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En cas de contact sexuel non protégé.</a:t>
            </a:r>
          </a:p>
          <a:p>
            <a:pPr marL="0" lvl="1" indent="0" eaLnBrk="1" hangingPunct="1">
              <a:lnSpc>
                <a:spcPct val="80000"/>
              </a:lnSpc>
              <a:buNone/>
              <a:defRPr/>
            </a:pPr>
            <a:endParaRPr lang="fr-FR" altLang="fr-FR" sz="1800" dirty="0">
              <a:latin typeface="Arial" panose="020B0604020202020204" pitchFamily="34" charset="0"/>
              <a:cs typeface="Arial" panose="020B0604020202020204" pitchFamily="34" charset="0"/>
            </a:endParaRPr>
          </a:p>
          <a:p>
            <a:pPr eaLnBrk="1" hangingPunct="1">
              <a:lnSpc>
                <a:spcPct val="80000"/>
              </a:lnSpc>
              <a:buFontTx/>
              <a:buNone/>
              <a:defRPr/>
            </a:pPr>
            <a:r>
              <a:rPr lang="fr-FR" altLang="fr-FR" sz="1800" b="1" dirty="0">
                <a:solidFill>
                  <a:schemeClr val="tx1"/>
                </a:solidFill>
                <a:latin typeface="Arial" panose="020B0604020202020204" pitchFamily="34" charset="0"/>
                <a:cs typeface="Arial" panose="020B0604020202020204" pitchFamily="34" charset="0"/>
              </a:rPr>
              <a:t>Où?</a:t>
            </a:r>
          </a:p>
          <a:p>
            <a:pPr marL="285750" lvl="1"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Se faire contrôler/dépister régulièrement par son médecin traitant, son gynécologue ou dans un centre de dépistage. En France, on peut demander un dépistage gratuit et anonyme dans les </a:t>
            </a:r>
            <a:r>
              <a:rPr lang="fr-FR" altLang="fr-FR" sz="1800" dirty="0" err="1">
                <a:latin typeface="Arial" panose="020B0604020202020204" pitchFamily="34" charset="0"/>
                <a:cs typeface="Arial" panose="020B0604020202020204" pitchFamily="34" charset="0"/>
              </a:rPr>
              <a:t>CeGIDD</a:t>
            </a:r>
            <a:r>
              <a:rPr lang="fr-FR" altLang="fr-FR" sz="1800" dirty="0">
                <a:latin typeface="Arial" panose="020B0604020202020204" pitchFamily="34" charset="0"/>
                <a:cs typeface="Arial" panose="020B0604020202020204" pitchFamily="34" charset="0"/>
              </a:rPr>
              <a:t> (Centre Gratuit d'Information et de Dépistage et de Diagnostic) :</a:t>
            </a:r>
            <a:br>
              <a:rPr lang="fr-FR" altLang="fr-FR" sz="1800" dirty="0">
                <a:latin typeface="Arial" panose="020B0604020202020204" pitchFamily="34" charset="0"/>
                <a:cs typeface="Arial" panose="020B0604020202020204" pitchFamily="34" charset="0"/>
              </a:rPr>
            </a:br>
            <a:endParaRPr lang="fr-FR" altLang="fr-FR" sz="1800" dirty="0">
              <a:latin typeface="Arial" panose="020B0604020202020204" pitchFamily="34" charset="0"/>
              <a:cs typeface="Arial" panose="020B0604020202020204" pitchFamily="34" charset="0"/>
            </a:endParaRPr>
          </a:p>
          <a:p>
            <a:pPr marL="0" lvl="1" indent="0" eaLnBrk="1" hangingPunct="1">
              <a:lnSpc>
                <a:spcPct val="80000"/>
              </a:lnSpc>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0" lvl="1" indent="0" eaLnBrk="1" hangingPunct="1">
              <a:lnSpc>
                <a:spcPct val="80000"/>
              </a:lnSpc>
              <a:buNone/>
              <a:defRPr/>
            </a:pPr>
            <a:endParaRPr lang="fr-FR" altLang="fr-FR" sz="1800" dirty="0">
              <a:latin typeface="Arial" panose="020B0604020202020204" pitchFamily="34" charset="0"/>
              <a:cs typeface="Arial" panose="020B0604020202020204" pitchFamily="34" charset="0"/>
            </a:endParaRPr>
          </a:p>
          <a:p>
            <a:pPr marL="0" lvl="1" indent="0" eaLnBrk="1" hangingPunct="1">
              <a:lnSpc>
                <a:spcPct val="80000"/>
              </a:lnSpc>
              <a:buNone/>
              <a:defRPr/>
            </a:pPr>
            <a:br>
              <a:rPr lang="fr-FR" altLang="fr-FR" sz="1800" dirty="0">
                <a:latin typeface="Arial" panose="020B0604020202020204" pitchFamily="34" charset="0"/>
                <a:cs typeface="Arial" panose="020B0604020202020204" pitchFamily="34" charset="0"/>
              </a:rPr>
            </a:br>
            <a:br>
              <a:rPr lang="fr-FR" altLang="fr-FR" sz="1800" dirty="0">
                <a:latin typeface="Arial" panose="020B0604020202020204" pitchFamily="34" charset="0"/>
                <a:cs typeface="Arial" panose="020B0604020202020204" pitchFamily="34" charset="0"/>
              </a:rPr>
            </a:br>
            <a:endParaRPr lang="fr-FR" sz="1800" dirty="0">
              <a:latin typeface="Arial" panose="020B0604020202020204" pitchFamily="34" charset="0"/>
              <a:cs typeface="Arial" panose="020B0604020202020204" pitchFamily="34" charset="0"/>
            </a:endParaRPr>
          </a:p>
          <a:p>
            <a:pPr marL="0" lvl="1" indent="0" eaLnBrk="1" hangingPunct="1">
              <a:lnSpc>
                <a:spcPct val="80000"/>
              </a:lnSpc>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0" lvl="1" indent="0" eaLnBrk="1" hangingPunct="1">
              <a:lnSpc>
                <a:spcPct val="80000"/>
              </a:lnSpc>
              <a:buNone/>
              <a:defRPr/>
            </a:pPr>
            <a:endParaRPr lang="fr-FR" altLang="fr-FR" sz="1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279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re 1"/>
          <p:cNvSpPr>
            <a:spLocks noGrp="1" noChangeArrowheads="1"/>
          </p:cNvSpPr>
          <p:nvPr>
            <p:ph type="title"/>
          </p:nvPr>
        </p:nvSpPr>
        <p:spPr>
          <a:xfrm>
            <a:off x="3287713" y="79376"/>
            <a:ext cx="6337300" cy="1046163"/>
          </a:xfrm>
        </p:spPr>
        <p:txBody>
          <a:bodyPr/>
          <a:lstStyle/>
          <a:p>
            <a:r>
              <a:rPr lang="fr-FR" altLang="fr-FR" sz="4000">
                <a:solidFill>
                  <a:srgbClr val="8F006B"/>
                </a:solidFill>
                <a:latin typeface="Arial" panose="020B0604020202020204" pitchFamily="34" charset="0"/>
                <a:cs typeface="Arial" panose="020B0604020202020204" pitchFamily="34" charset="0"/>
              </a:rPr>
              <a:t>Ou se faire dépister ?</a:t>
            </a:r>
          </a:p>
        </p:txBody>
      </p:sp>
      <p:pic>
        <p:nvPicPr>
          <p:cNvPr id="47107" name="Image 5">
            <a:extLs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260350"/>
            <a:ext cx="919162"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ZoneTexte 10"/>
          <p:cNvSpPr txBox="1">
            <a:spLocks noChangeArrowheads="1"/>
          </p:cNvSpPr>
          <p:nvPr/>
        </p:nvSpPr>
        <p:spPr bwMode="auto">
          <a:xfrm>
            <a:off x="3792538" y="1125538"/>
            <a:ext cx="4095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buNone/>
            </a:pPr>
            <a:r>
              <a:rPr lang="fr-FR" altLang="fr-FR" sz="1800">
                <a:solidFill>
                  <a:srgbClr val="000000"/>
                </a:solidFill>
                <a:latin typeface="Arial" panose="020B0604020202020204" pitchFamily="34" charset="0"/>
                <a:cs typeface="Arial" panose="020B0604020202020204" pitchFamily="34" charset="0"/>
              </a:rPr>
              <a:t>Voici la carte des CeGIDD en France: </a:t>
            </a:r>
            <a:endParaRPr lang="fr-FR" altLang="fr-FR" sz="1800" b="1">
              <a:solidFill>
                <a:srgbClr val="000000"/>
              </a:solidFill>
              <a:latin typeface="Arial" panose="020B0604020202020204" pitchFamily="34" charset="0"/>
              <a:cs typeface="Arial" panose="020B0604020202020204" pitchFamily="34" charset="0"/>
            </a:endParaRPr>
          </a:p>
        </p:txBody>
      </p:sp>
      <p:pic>
        <p:nvPicPr>
          <p:cNvPr id="47108" name="Picture 6">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32175" y="1558925"/>
            <a:ext cx="4967288" cy="41608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109" name="ZoneTexte 9"/>
          <p:cNvSpPr txBox="1">
            <a:spLocks noChangeArrowheads="1"/>
          </p:cNvSpPr>
          <p:nvPr/>
        </p:nvSpPr>
        <p:spPr bwMode="auto">
          <a:xfrm>
            <a:off x="1847850" y="5876925"/>
            <a:ext cx="83518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None/>
            </a:pPr>
            <a:r>
              <a:rPr lang="fr-FR" altLang="fr-FR" sz="1400">
                <a:solidFill>
                  <a:srgbClr val="FF0CFF"/>
                </a:solidFill>
                <a:latin typeface="Arial" panose="020B0604020202020204" pitchFamily="34" charset="0"/>
                <a:cs typeface="Arial" panose="020B0604020202020204" pitchFamily="34" charset="0"/>
                <a:hlinkClick r:id="rId4"/>
              </a:rPr>
              <a:t>https://vih.org/cegidd/</a:t>
            </a:r>
            <a:endParaRPr lang="fr-FR" altLang="fr-FR" sz="1400">
              <a:solidFill>
                <a:srgbClr val="FF0CFF"/>
              </a:solidFill>
              <a:latin typeface="Arial" panose="020B0604020202020204" pitchFamily="34" charset="0"/>
              <a:cs typeface="Arial" panose="020B0604020202020204" pitchFamily="34" charset="0"/>
            </a:endParaRPr>
          </a:p>
          <a:p>
            <a:pPr fontAlgn="base">
              <a:spcBef>
                <a:spcPct val="0"/>
              </a:spcBef>
              <a:spcAft>
                <a:spcPct val="0"/>
              </a:spcAft>
              <a:buNone/>
            </a:pPr>
            <a:r>
              <a:rPr lang="fr-FR" altLang="fr-FR" sz="1400">
                <a:solidFill>
                  <a:srgbClr val="FF0CFF"/>
                </a:solidFill>
                <a:latin typeface="Arial" panose="020B0604020202020204" pitchFamily="34" charset="0"/>
                <a:cs typeface="Arial" panose="020B0604020202020204" pitchFamily="34" charset="0"/>
                <a:hlinkClick r:id="rId5"/>
              </a:rPr>
              <a:t>Accueil &gt; Questions fréquentes &gt; Dépistage &gt; Comment se passe un dépistage en CeGIDD ?</a:t>
            </a:r>
          </a:p>
          <a:p>
            <a:pPr fontAlgn="base">
              <a:spcBef>
                <a:spcPct val="0"/>
              </a:spcBef>
              <a:spcAft>
                <a:spcPct val="0"/>
              </a:spcAft>
              <a:buNone/>
            </a:pPr>
            <a:r>
              <a:rPr lang="fr-FR" altLang="fr-FR" sz="1800">
                <a:solidFill>
                  <a:srgbClr val="000000"/>
                </a:solidFill>
                <a:latin typeface="Arial" panose="020B0604020202020204" pitchFamily="34" charset="0"/>
                <a:cs typeface="Arial" panose="020B0604020202020204" pitchFamily="34" charset="0"/>
                <a:hlinkClick r:id="rId5"/>
              </a:rPr>
              <a:t>	</a:t>
            </a:r>
            <a:endParaRPr lang="fr-FR" altLang="fr-FR" sz="180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16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351088" y="53975"/>
            <a:ext cx="8316912" cy="927100"/>
          </a:xfrm>
        </p:spPr>
        <p:txBody>
          <a:bodyPr/>
          <a:lstStyle/>
          <a:p>
            <a:pPr eaLnBrk="1" hangingPunct="1"/>
            <a:r>
              <a:rPr lang="en-GB" altLang="fr-FR" sz="3600" dirty="0">
                <a:solidFill>
                  <a:srgbClr val="8F006B"/>
                </a:solidFill>
                <a:latin typeface="Arial" panose="020B0604020202020204" pitchFamily="34" charset="0"/>
                <a:cs typeface="Arial" panose="020B0604020202020204" pitchFamily="34" charset="0"/>
              </a:rPr>
              <a:t>Comment se protéger contre les IST  ?</a:t>
            </a:r>
          </a:p>
        </p:txBody>
      </p:sp>
      <p:pic>
        <p:nvPicPr>
          <p:cNvPr id="48132" name="Image 3">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15888"/>
            <a:ext cx="827088"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6" name="Rectangle 3"/>
          <p:cNvSpPr>
            <a:spLocks noGrp="1" noChangeArrowheads="1"/>
          </p:cNvSpPr>
          <p:nvPr>
            <p:ph type="body" idx="1"/>
          </p:nvPr>
        </p:nvSpPr>
        <p:spPr>
          <a:xfrm>
            <a:off x="1919289" y="1196976"/>
            <a:ext cx="8497887" cy="5400675"/>
          </a:xfrm>
        </p:spPr>
        <p:txBody>
          <a:bodyPr/>
          <a:lstStyle/>
          <a:p>
            <a:pPr marL="0" lvl="1" indent="0" eaLnBrk="1" hangingPunct="1">
              <a:lnSpc>
                <a:spcPct val="80000"/>
              </a:lnSpc>
              <a:buNone/>
              <a:defRPr/>
            </a:pPr>
            <a:r>
              <a:rPr lang="fr-FR" altLang="fr-FR" sz="1800" b="1" dirty="0">
                <a:solidFill>
                  <a:srgbClr val="8F006B"/>
                </a:solidFill>
                <a:latin typeface="Arial" panose="020B0604020202020204" pitchFamily="34" charset="0"/>
                <a:cs typeface="Arial" panose="020B0604020202020204" pitchFamily="34" charset="0"/>
              </a:rPr>
              <a:t>Les vaccins</a:t>
            </a:r>
          </a:p>
          <a:p>
            <a:pPr eaLnBrk="1" hangingPunct="1">
              <a:lnSpc>
                <a:spcPct val="80000"/>
              </a:lnSpc>
              <a:defRPr/>
            </a:pPr>
            <a:r>
              <a:rPr lang="fr-FR" altLang="fr-FR" sz="1800" dirty="0">
                <a:solidFill>
                  <a:schemeClr val="tx1"/>
                </a:solidFill>
                <a:latin typeface="Arial" panose="020B0604020202020204" pitchFamily="34" charset="0"/>
                <a:cs typeface="Arial" panose="020B0604020202020204" pitchFamily="34" charset="0"/>
              </a:rPr>
              <a:t>Il existe des vaccins qui protègent contre </a:t>
            </a:r>
          </a:p>
          <a:p>
            <a:pPr marL="0" indent="0" eaLnBrk="1" hangingPunct="1">
              <a:lnSpc>
                <a:spcPct val="80000"/>
              </a:lnSpc>
              <a:buNone/>
              <a:defRPr/>
            </a:pPr>
            <a:r>
              <a:rPr lang="fr-FR" altLang="fr-FR" sz="1800" dirty="0">
                <a:solidFill>
                  <a:schemeClr val="tx1"/>
                </a:solidFill>
                <a:latin typeface="Arial" panose="020B0604020202020204" pitchFamily="34" charset="0"/>
                <a:cs typeface="Arial" panose="020B0604020202020204" pitchFamily="34" charset="0"/>
              </a:rPr>
              <a:t>certaines IST comme les HPV, l’hépatite B.</a:t>
            </a:r>
          </a:p>
          <a:p>
            <a:pPr marL="0" lvl="1" indent="0" eaLnBrk="1" hangingPunct="1">
              <a:lnSpc>
                <a:spcPct val="80000"/>
              </a:lnSpc>
              <a:buNone/>
              <a:defRPr/>
            </a:pPr>
            <a:endParaRPr lang="fr-FR" altLang="fr-FR" sz="1800" b="1" dirty="0">
              <a:solidFill>
                <a:srgbClr val="8F006B"/>
              </a:solidFill>
              <a:latin typeface="Arial" panose="020B0604020202020204" pitchFamily="34" charset="0"/>
              <a:cs typeface="Arial" panose="020B0604020202020204" pitchFamily="34" charset="0"/>
            </a:endParaRPr>
          </a:p>
          <a:p>
            <a:pPr marL="0" lvl="1" indent="0" eaLnBrk="1" hangingPunct="1">
              <a:lnSpc>
                <a:spcPct val="80000"/>
              </a:lnSpc>
              <a:buNone/>
              <a:defRPr/>
            </a:pPr>
            <a:r>
              <a:rPr lang="fr-FR" altLang="fr-FR" sz="1800" b="1" dirty="0">
                <a:solidFill>
                  <a:srgbClr val="8F006B"/>
                </a:solidFill>
                <a:latin typeface="Arial" panose="020B0604020202020204" pitchFamily="34" charset="0"/>
                <a:cs typeface="Arial" panose="020B0604020202020204" pitchFamily="34" charset="0"/>
              </a:rPr>
              <a:t>Les préservatifs</a:t>
            </a:r>
          </a:p>
          <a:p>
            <a:pPr marL="285750" lvl="1" eaLnBrk="1" hangingPunct="1">
              <a:lnSpc>
                <a:spcPct val="80000"/>
              </a:lnSpc>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Utiliser un préservatif externe ou interne lors de </a:t>
            </a:r>
          </a:p>
          <a:p>
            <a:pPr marL="0" lvl="1" indent="0" eaLnBrk="1" hangingPunct="1">
              <a:lnSpc>
                <a:spcPct val="80000"/>
              </a:lnSpc>
              <a:buNone/>
              <a:defRPr/>
            </a:pPr>
            <a:r>
              <a:rPr lang="fr-FR" altLang="fr-FR" sz="1800" dirty="0">
                <a:latin typeface="Arial" panose="020B0604020202020204" pitchFamily="34" charset="0"/>
                <a:cs typeface="Arial" panose="020B0604020202020204" pitchFamily="34" charset="0"/>
              </a:rPr>
              <a:t>toute l’activité sexuelle c’est le meilleur moyen de se protéger contre les IST. Les préservatifs réduisent considérablement le risque d'IST lorsqu'ils sont utilisés correctement lors de relations sexuelles vaginales, orales et anales.</a:t>
            </a:r>
            <a:r>
              <a:rPr lang="fr-FR" altLang="fr-FR" sz="1800" dirty="0">
                <a:solidFill>
                  <a:srgbClr val="7A0CFF"/>
                </a:solidFill>
                <a:latin typeface="Arial" panose="020B0604020202020204" pitchFamily="34" charset="0"/>
                <a:cs typeface="Arial" panose="020B0604020202020204" pitchFamily="34" charset="0"/>
                <a:hlinkClick r:id="rId4"/>
              </a:rPr>
              <a:t> https://www.sida-info-service.org/preservatifs/</a:t>
            </a:r>
            <a:r>
              <a:rPr lang="fr-FR" altLang="fr-FR" sz="1800" dirty="0">
                <a:solidFill>
                  <a:srgbClr val="7A0CFF"/>
                </a:solidFill>
                <a:latin typeface="Arial" panose="020B0604020202020204" pitchFamily="34" charset="0"/>
                <a:cs typeface="Arial" panose="020B0604020202020204" pitchFamily="34" charset="0"/>
              </a:rPr>
              <a:t> </a:t>
            </a:r>
            <a:endParaRPr lang="fr-FR" altLang="fr-FR" sz="1800" dirty="0">
              <a:latin typeface="Arial" panose="020B0604020202020204" pitchFamily="34" charset="0"/>
              <a:cs typeface="Arial" panose="020B0604020202020204" pitchFamily="34" charset="0"/>
            </a:endParaRPr>
          </a:p>
          <a:p>
            <a:pPr eaLnBrk="1" hangingPunct="1">
              <a:lnSpc>
                <a:spcPct val="80000"/>
              </a:lnSpc>
              <a:defRPr/>
            </a:pPr>
            <a:r>
              <a:rPr lang="fr-FR" altLang="fr-FR" sz="1800" dirty="0">
                <a:solidFill>
                  <a:schemeClr val="tx1"/>
                </a:solidFill>
                <a:latin typeface="Arial" panose="020B0604020202020204" pitchFamily="34" charset="0"/>
                <a:cs typeface="Arial" panose="020B0604020202020204" pitchFamily="34" charset="0"/>
              </a:rPr>
              <a:t>Cependant les préservatifs ne peuvent protéger que la zone qu’ils recouvrent et certaines IST peuvent donner des signes en dehors de cette zone recouverte par ex HPV, Herpes, Chlamydia, Syphilis. D’autres IST peuvent se transmettre également par le sang comme le VIH et l’hépatite B.</a:t>
            </a:r>
          </a:p>
          <a:p>
            <a:pPr eaLnBrk="1" hangingPunct="1">
              <a:lnSpc>
                <a:spcPct val="80000"/>
              </a:lnSpc>
              <a:defRPr/>
            </a:pPr>
            <a:endParaRPr lang="fr-FR" altLang="fr-FR" sz="1800" dirty="0">
              <a:solidFill>
                <a:schemeClr val="tx1"/>
              </a:solidFill>
              <a:latin typeface="Arial" panose="020B0604020202020204" pitchFamily="34" charset="0"/>
              <a:cs typeface="Arial" panose="020B0604020202020204" pitchFamily="34" charset="0"/>
            </a:endParaRPr>
          </a:p>
          <a:p>
            <a:pPr eaLnBrk="1" hangingPunct="1">
              <a:lnSpc>
                <a:spcPct val="80000"/>
              </a:lnSpc>
              <a:buFontTx/>
              <a:buNone/>
              <a:defRPr/>
            </a:pPr>
            <a:r>
              <a:rPr lang="fr-FR" altLang="fr-FR" sz="1800" b="1" dirty="0">
                <a:solidFill>
                  <a:srgbClr val="8F006B"/>
                </a:solidFill>
                <a:latin typeface="Arial" panose="020B0604020202020204" pitchFamily="34" charset="0"/>
                <a:cs typeface="Arial" panose="020B0604020202020204" pitchFamily="34" charset="0"/>
              </a:rPr>
              <a:t>Faire l’amour autrement, le dialogue</a:t>
            </a:r>
          </a:p>
          <a:p>
            <a:pPr eaLnBrk="1" hangingPunct="1">
              <a:lnSpc>
                <a:spcPct val="80000"/>
              </a:lnSpc>
              <a:defRPr/>
            </a:pPr>
            <a:r>
              <a:rPr lang="fr-FR" altLang="fr-FR" sz="1800" dirty="0">
                <a:solidFill>
                  <a:schemeClr val="tx1"/>
                </a:solidFill>
                <a:latin typeface="Arial" panose="020B0604020202020204" pitchFamily="34" charset="0"/>
                <a:cs typeface="Arial" panose="020B0604020202020204" pitchFamily="34" charset="0"/>
              </a:rPr>
              <a:t>« Faire l’amour sans pénétration »: En se caressant, on peut diminuer les risques de transmission des IST. </a:t>
            </a:r>
          </a:p>
          <a:p>
            <a:pPr eaLnBrk="1" hangingPunct="1">
              <a:lnSpc>
                <a:spcPct val="80000"/>
              </a:lnSpc>
              <a:defRPr/>
            </a:pPr>
            <a:r>
              <a:rPr lang="fr-FR" altLang="fr-FR" sz="1800" dirty="0">
                <a:solidFill>
                  <a:schemeClr val="tx1"/>
                </a:solidFill>
                <a:latin typeface="Arial" panose="020B0604020202020204" pitchFamily="34" charset="0"/>
                <a:cs typeface="Arial" panose="020B0604020202020204" pitchFamily="34" charset="0"/>
              </a:rPr>
              <a:t>Parler avec son (sa) partenaire des options pour des pratiques sexuelles sans risques.</a:t>
            </a:r>
          </a:p>
          <a:p>
            <a:pPr eaLnBrk="1" hangingPunct="1">
              <a:lnSpc>
                <a:spcPct val="80000"/>
              </a:lnSpc>
              <a:buFontTx/>
              <a:buNone/>
              <a:defRPr/>
            </a:pPr>
            <a:endParaRPr lang="fr-FR" altLang="fr-FR" sz="1800" dirty="0">
              <a:solidFill>
                <a:schemeClr val="tx1"/>
              </a:solidFill>
              <a:latin typeface="Arial" panose="020B0604020202020204" pitchFamily="34" charset="0"/>
              <a:cs typeface="Arial" panose="020B0604020202020204" pitchFamily="34" charset="0"/>
            </a:endParaRPr>
          </a:p>
          <a:p>
            <a:pPr marL="0" lvl="1" indent="0" eaLnBrk="1" hangingPunct="1">
              <a:lnSpc>
                <a:spcPct val="80000"/>
              </a:lnSpc>
              <a:buNone/>
              <a:defRPr/>
            </a:pPr>
            <a:endParaRPr lang="fr-FR" altLang="fr-FR" sz="1600" dirty="0">
              <a:solidFill>
                <a:srgbClr val="FF0000"/>
              </a:solidFill>
              <a:latin typeface="Arial" panose="020B0604020202020204" pitchFamily="34" charset="0"/>
              <a:cs typeface="Arial" panose="020B0604020202020204" pitchFamily="34" charset="0"/>
            </a:endParaRPr>
          </a:p>
          <a:p>
            <a:pPr marL="0" indent="0" eaLnBrk="1" hangingPunct="1">
              <a:lnSpc>
                <a:spcPct val="80000"/>
              </a:lnSpc>
              <a:buNone/>
              <a:defRPr/>
            </a:pPr>
            <a:endParaRPr lang="fr-FR" altLang="fr-FR" sz="1600" dirty="0">
              <a:solidFill>
                <a:schemeClr val="tx1"/>
              </a:solidFill>
              <a:latin typeface="Arial" panose="020B0604020202020204" pitchFamily="34" charset="0"/>
              <a:cs typeface="Arial" panose="020B0604020202020204" pitchFamily="34" charset="0"/>
            </a:endParaRPr>
          </a:p>
        </p:txBody>
      </p:sp>
      <p:pic>
        <p:nvPicPr>
          <p:cNvPr id="48133" name="Image 2">
            <a:extLs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48525" y="950914"/>
            <a:ext cx="3168650"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349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re 3"/>
          <p:cNvSpPr>
            <a:spLocks noGrp="1" noChangeArrowheads="1"/>
          </p:cNvSpPr>
          <p:nvPr>
            <p:ph type="title"/>
          </p:nvPr>
        </p:nvSpPr>
        <p:spPr>
          <a:xfrm>
            <a:off x="2279650" y="0"/>
            <a:ext cx="8280400" cy="954088"/>
          </a:xfrm>
        </p:spPr>
        <p:txBody>
          <a:bodyPr/>
          <a:lstStyle/>
          <a:p>
            <a:r>
              <a:rPr lang="fr-FR" altLang="fr-FR" sz="2800">
                <a:solidFill>
                  <a:srgbClr val="8F006B"/>
                </a:solidFill>
                <a:latin typeface="Arial" panose="020B0604020202020204" pitchFamily="34" charset="0"/>
                <a:cs typeface="Arial" panose="020B0604020202020204" pitchFamily="34" charset="0"/>
              </a:rPr>
              <a:t>A retenir: Synthèse des IST: </a:t>
            </a:r>
            <a:br>
              <a:rPr lang="fr-FR" altLang="fr-FR" sz="2800">
                <a:solidFill>
                  <a:srgbClr val="8F006B"/>
                </a:solidFill>
                <a:latin typeface="Arial" panose="020B0604020202020204" pitchFamily="34" charset="0"/>
                <a:cs typeface="Arial" panose="020B0604020202020204" pitchFamily="34" charset="0"/>
              </a:rPr>
            </a:br>
            <a:r>
              <a:rPr lang="fr-FR" altLang="fr-FR" sz="2000">
                <a:solidFill>
                  <a:srgbClr val="3366FF"/>
                </a:solidFill>
                <a:latin typeface="Arial" panose="020B0604020202020204" pitchFamily="34" charset="0"/>
                <a:cs typeface="Arial" panose="020B0604020202020204" pitchFamily="34" charset="0"/>
              </a:rPr>
              <a:t>Agents infectieux</a:t>
            </a:r>
            <a:r>
              <a:rPr lang="fr-FR" altLang="fr-FR" sz="2000">
                <a:solidFill>
                  <a:srgbClr val="8F006B"/>
                </a:solidFill>
                <a:latin typeface="Arial" panose="020B0604020202020204" pitchFamily="34" charset="0"/>
                <a:cs typeface="Arial" panose="020B0604020202020204" pitchFamily="34" charset="0"/>
              </a:rPr>
              <a:t>, </a:t>
            </a:r>
            <a:r>
              <a:rPr lang="fr-FR" altLang="fr-FR" sz="2000">
                <a:solidFill>
                  <a:srgbClr val="009900"/>
                </a:solidFill>
                <a:latin typeface="Arial" panose="020B0604020202020204" pitchFamily="34" charset="0"/>
                <a:cs typeface="Arial" panose="020B0604020202020204" pitchFamily="34" charset="0"/>
              </a:rPr>
              <a:t>moyens de prévention </a:t>
            </a:r>
            <a:r>
              <a:rPr lang="fr-FR" altLang="fr-FR" sz="2000">
                <a:solidFill>
                  <a:srgbClr val="8F006B"/>
                </a:solidFill>
                <a:latin typeface="Arial" panose="020B0604020202020204" pitchFamily="34" charset="0"/>
                <a:cs typeface="Arial" panose="020B0604020202020204" pitchFamily="34" charset="0"/>
              </a:rPr>
              <a:t>et </a:t>
            </a:r>
            <a:r>
              <a:rPr lang="fr-FR" altLang="fr-FR" sz="2000">
                <a:solidFill>
                  <a:srgbClr val="FF7E0C"/>
                </a:solidFill>
                <a:latin typeface="Arial" panose="020B0604020202020204" pitchFamily="34" charset="0"/>
                <a:cs typeface="Arial" panose="020B0604020202020204" pitchFamily="34" charset="0"/>
              </a:rPr>
              <a:t>traitements</a:t>
            </a:r>
          </a:p>
        </p:txBody>
      </p:sp>
      <p:pic>
        <p:nvPicPr>
          <p:cNvPr id="50183" name="Image 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0826" y="0"/>
            <a:ext cx="91916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Espace réservé du texte 4"/>
          <p:cNvSpPr>
            <a:spLocks noGrp="1"/>
          </p:cNvSpPr>
          <p:nvPr>
            <p:ph type="body" idx="1"/>
          </p:nvPr>
        </p:nvSpPr>
        <p:spPr>
          <a:xfrm>
            <a:off x="1919289" y="1125538"/>
            <a:ext cx="4040187" cy="1943100"/>
          </a:xfrm>
          <a:ln w="28575">
            <a:solidFill>
              <a:srgbClr val="8F006B"/>
            </a:solidFill>
            <a:miter lim="800000"/>
            <a:headEnd/>
            <a:tailEnd/>
          </a:ln>
        </p:spPr>
        <p:txBody>
          <a:bodyPr/>
          <a:lstStyle/>
          <a:p>
            <a:r>
              <a:rPr lang="fr-FR" altLang="fr-FR">
                <a:solidFill>
                  <a:srgbClr val="3366FF"/>
                </a:solidFill>
                <a:latin typeface="Arial" panose="020B0604020202020204" pitchFamily="34" charset="0"/>
                <a:cs typeface="Arial" panose="020B0604020202020204" pitchFamily="34" charset="0"/>
              </a:rPr>
              <a:t>Virus</a:t>
            </a:r>
            <a:r>
              <a:rPr lang="fr-FR" altLang="fr-FR">
                <a:solidFill>
                  <a:srgbClr val="8F006B"/>
                </a:solidFill>
                <a:latin typeface="Arial" panose="020B0604020202020204" pitchFamily="34" charset="0"/>
                <a:cs typeface="Arial" panose="020B0604020202020204" pitchFamily="34" charset="0"/>
              </a:rPr>
              <a:t> </a:t>
            </a:r>
            <a:r>
              <a:rPr lang="fr-FR" altLang="fr-FR" sz="1200" b="0">
                <a:solidFill>
                  <a:srgbClr val="009900"/>
                </a:solidFill>
                <a:latin typeface="Arial" panose="020B0604020202020204" pitchFamily="34" charset="0"/>
                <a:cs typeface="Arial" panose="020B0604020202020204" pitchFamily="34" charset="0"/>
              </a:rPr>
              <a:t>(il existe des vaccins contre plusieurs virus) </a:t>
            </a:r>
            <a:r>
              <a:rPr lang="fr-FR" altLang="fr-FR" sz="1200" b="0">
                <a:latin typeface="Arial" panose="020B0604020202020204" pitchFamily="34" charset="0"/>
                <a:cs typeface="Arial" panose="020B0604020202020204" pitchFamily="34" charset="0"/>
              </a:rPr>
              <a:t>(il existe des antiviraux ou des traitements locaux)</a:t>
            </a:r>
          </a:p>
          <a:p>
            <a:r>
              <a:rPr lang="fr-FR" altLang="fr-FR" sz="1800">
                <a:solidFill>
                  <a:srgbClr val="000000"/>
                </a:solidFill>
                <a:latin typeface="Arial" panose="020B0604020202020204" pitchFamily="34" charset="0"/>
                <a:cs typeface="Arial" panose="020B0604020202020204" pitchFamily="34" charset="0"/>
              </a:rPr>
              <a:t>Infection à HPV </a:t>
            </a:r>
            <a:r>
              <a:rPr lang="fr-FR" altLang="fr-FR" sz="1200">
                <a:solidFill>
                  <a:srgbClr val="009900"/>
                </a:solidFill>
                <a:latin typeface="Arial" panose="020B0604020202020204" pitchFamily="34" charset="0"/>
                <a:cs typeface="Arial" panose="020B0604020202020204" pitchFamily="34" charset="0"/>
              </a:rPr>
              <a:t>(vaccin conseillé 11-19 ans)</a:t>
            </a:r>
          </a:p>
          <a:p>
            <a:r>
              <a:rPr lang="fr-FR" altLang="fr-FR" sz="1800">
                <a:solidFill>
                  <a:srgbClr val="000000"/>
                </a:solidFill>
                <a:latin typeface="Arial" panose="020B0604020202020204" pitchFamily="34" charset="0"/>
                <a:cs typeface="Arial" panose="020B0604020202020204" pitchFamily="34" charset="0"/>
              </a:rPr>
              <a:t>Hépatite B </a:t>
            </a:r>
            <a:r>
              <a:rPr lang="fr-FR" altLang="fr-FR" sz="1200">
                <a:solidFill>
                  <a:srgbClr val="009900"/>
                </a:solidFill>
                <a:latin typeface="Arial" panose="020B0604020202020204" pitchFamily="34" charset="0"/>
                <a:cs typeface="Arial" panose="020B0604020202020204" pitchFamily="34" charset="0"/>
              </a:rPr>
              <a:t>(vaccin obligatoire)</a:t>
            </a:r>
          </a:p>
          <a:p>
            <a:r>
              <a:rPr lang="fr-FR" altLang="fr-FR" sz="1800">
                <a:solidFill>
                  <a:srgbClr val="000000"/>
                </a:solidFill>
                <a:latin typeface="Arial" panose="020B0604020202020204" pitchFamily="34" charset="0"/>
                <a:cs typeface="Arial" panose="020B0604020202020204" pitchFamily="34" charset="0"/>
              </a:rPr>
              <a:t>VIH/SIDA</a:t>
            </a:r>
          </a:p>
          <a:p>
            <a:r>
              <a:rPr lang="fr-FR" altLang="fr-FR" sz="1800">
                <a:solidFill>
                  <a:srgbClr val="000000"/>
                </a:solidFill>
                <a:latin typeface="Arial" panose="020B0604020202020204" pitchFamily="34" charset="0"/>
                <a:cs typeface="Arial" panose="020B0604020202020204" pitchFamily="34" charset="0"/>
              </a:rPr>
              <a:t>Herpès génital</a:t>
            </a:r>
          </a:p>
        </p:txBody>
      </p:sp>
      <p:sp>
        <p:nvSpPr>
          <p:cNvPr id="50181" name="Espace réservé du texte 6"/>
          <p:cNvSpPr>
            <a:spLocks noGrp="1"/>
          </p:cNvSpPr>
          <p:nvPr>
            <p:ph type="body" sz="quarter" idx="3"/>
          </p:nvPr>
        </p:nvSpPr>
        <p:spPr>
          <a:xfrm>
            <a:off x="6167439" y="1125538"/>
            <a:ext cx="4041775" cy="1943100"/>
          </a:xfrm>
          <a:ln w="28575">
            <a:solidFill>
              <a:srgbClr val="8F006B"/>
            </a:solidFill>
            <a:miter lim="800000"/>
            <a:headEnd/>
            <a:tailEnd/>
          </a:ln>
        </p:spPr>
        <p:txBody>
          <a:bodyPr/>
          <a:lstStyle/>
          <a:p>
            <a:r>
              <a:rPr lang="fr-FR" altLang="fr-FR">
                <a:solidFill>
                  <a:srgbClr val="3366FF"/>
                </a:solidFill>
                <a:latin typeface="Arial" panose="020B0604020202020204" pitchFamily="34" charset="0"/>
                <a:cs typeface="Arial" panose="020B0604020202020204" pitchFamily="34" charset="0"/>
              </a:rPr>
              <a:t>Bactéries</a:t>
            </a:r>
            <a:r>
              <a:rPr lang="fr-FR" altLang="fr-FR">
                <a:solidFill>
                  <a:srgbClr val="8F006B"/>
                </a:solidFill>
                <a:latin typeface="Arial" panose="020B0604020202020204" pitchFamily="34" charset="0"/>
                <a:cs typeface="Arial" panose="020B0604020202020204" pitchFamily="34" charset="0"/>
              </a:rPr>
              <a:t> </a:t>
            </a:r>
            <a:r>
              <a:rPr lang="fr-FR" altLang="fr-FR" sz="1200" b="0">
                <a:latin typeface="Arial" panose="020B0604020202020204" pitchFamily="34" charset="0"/>
                <a:cs typeface="Arial" panose="020B0604020202020204" pitchFamily="34" charset="0"/>
              </a:rPr>
              <a:t>(il existe des antibiotiques mais attention aux résistances)</a:t>
            </a:r>
          </a:p>
          <a:p>
            <a:r>
              <a:rPr lang="fr-FR" altLang="fr-FR" sz="1800">
                <a:solidFill>
                  <a:srgbClr val="000000"/>
                </a:solidFill>
                <a:latin typeface="Arial" panose="020B0604020202020204" pitchFamily="34" charset="0"/>
                <a:cs typeface="Arial" panose="020B0604020202020204" pitchFamily="34" charset="0"/>
              </a:rPr>
              <a:t>Chlamydia</a:t>
            </a:r>
          </a:p>
          <a:p>
            <a:r>
              <a:rPr lang="fr-FR" altLang="fr-FR" sz="1800">
                <a:solidFill>
                  <a:srgbClr val="000000"/>
                </a:solidFill>
                <a:latin typeface="Arial" panose="020B0604020202020204" pitchFamily="34" charset="0"/>
                <a:cs typeface="Arial" panose="020B0604020202020204" pitchFamily="34" charset="0"/>
              </a:rPr>
              <a:t>Infection à Gonocoque</a:t>
            </a:r>
          </a:p>
          <a:p>
            <a:r>
              <a:rPr lang="fr-FR" altLang="fr-FR" sz="1800">
                <a:solidFill>
                  <a:srgbClr val="000000"/>
                </a:solidFill>
                <a:latin typeface="Arial" panose="020B0604020202020204" pitchFamily="34" charset="0"/>
                <a:cs typeface="Arial" panose="020B0604020202020204" pitchFamily="34" charset="0"/>
              </a:rPr>
              <a:t>Syphilis</a:t>
            </a:r>
          </a:p>
          <a:p>
            <a:r>
              <a:rPr lang="fr-FR" altLang="fr-FR" sz="1800">
                <a:solidFill>
                  <a:srgbClr val="000000"/>
                </a:solidFill>
                <a:latin typeface="Arial" panose="020B0604020202020204" pitchFamily="34" charset="0"/>
                <a:cs typeface="Arial" panose="020B0604020202020204" pitchFamily="34" charset="0"/>
              </a:rPr>
              <a:t>Infection à mycoplasme</a:t>
            </a:r>
          </a:p>
        </p:txBody>
      </p:sp>
      <p:sp>
        <p:nvSpPr>
          <p:cNvPr id="50180" name="Espace réservé du contenu 5"/>
          <p:cNvSpPr>
            <a:spLocks noGrp="1"/>
          </p:cNvSpPr>
          <p:nvPr>
            <p:ph sz="half" idx="2"/>
          </p:nvPr>
        </p:nvSpPr>
        <p:spPr>
          <a:xfrm>
            <a:off x="1995489" y="3979864"/>
            <a:ext cx="3970337" cy="1081087"/>
          </a:xfrm>
          <a:ln w="28575">
            <a:solidFill>
              <a:srgbClr val="8F006B"/>
            </a:solidFill>
            <a:miter lim="800000"/>
            <a:headEnd/>
            <a:tailEnd/>
          </a:ln>
        </p:spPr>
        <p:txBody>
          <a:bodyPr/>
          <a:lstStyle/>
          <a:p>
            <a:pPr marL="0" indent="0">
              <a:buNone/>
            </a:pPr>
            <a:r>
              <a:rPr lang="fr-FR" altLang="fr-FR" b="1">
                <a:solidFill>
                  <a:srgbClr val="3366FF"/>
                </a:solidFill>
                <a:latin typeface="Arial" panose="020B0604020202020204" pitchFamily="34" charset="0"/>
                <a:cs typeface="Arial" panose="020B0604020202020204" pitchFamily="34" charset="0"/>
              </a:rPr>
              <a:t>Champignon</a:t>
            </a:r>
            <a:r>
              <a:rPr lang="fr-FR" altLang="fr-FR">
                <a:solidFill>
                  <a:srgbClr val="8F006B"/>
                </a:solidFill>
                <a:latin typeface="Arial" panose="020B0604020202020204" pitchFamily="34" charset="0"/>
                <a:cs typeface="Arial" panose="020B0604020202020204" pitchFamily="34" charset="0"/>
              </a:rPr>
              <a:t> </a:t>
            </a:r>
            <a:r>
              <a:rPr lang="fr-FR" altLang="fr-FR" sz="1200">
                <a:latin typeface="Arial" panose="020B0604020202020204" pitchFamily="34" charset="0"/>
                <a:cs typeface="Arial" panose="020B0604020202020204" pitchFamily="34" charset="0"/>
              </a:rPr>
              <a:t>(il existe des antimycosiques, souvent en utilisation locale)</a:t>
            </a:r>
          </a:p>
          <a:p>
            <a:pPr marL="0" indent="0">
              <a:buNone/>
            </a:pPr>
            <a:r>
              <a:rPr lang="fr-FR" altLang="fr-FR" sz="1800" b="1">
                <a:solidFill>
                  <a:srgbClr val="000000"/>
                </a:solidFill>
                <a:latin typeface="Arial" panose="020B0604020202020204" pitchFamily="34" charset="0"/>
                <a:cs typeface="Arial" panose="020B0604020202020204" pitchFamily="34" charset="0"/>
              </a:rPr>
              <a:t>Mycose</a:t>
            </a:r>
          </a:p>
        </p:txBody>
      </p:sp>
      <p:sp>
        <p:nvSpPr>
          <p:cNvPr id="50182" name="Espace réservé du contenu 7"/>
          <p:cNvSpPr>
            <a:spLocks noGrp="1"/>
          </p:cNvSpPr>
          <p:nvPr>
            <p:ph sz="quarter" idx="4"/>
          </p:nvPr>
        </p:nvSpPr>
        <p:spPr>
          <a:xfrm>
            <a:off x="6157913" y="3979864"/>
            <a:ext cx="4114800" cy="1081087"/>
          </a:xfrm>
          <a:ln w="28575">
            <a:solidFill>
              <a:srgbClr val="8F006B"/>
            </a:solidFill>
            <a:miter lim="800000"/>
            <a:headEnd/>
            <a:tailEnd/>
          </a:ln>
        </p:spPr>
        <p:txBody>
          <a:bodyPr/>
          <a:lstStyle/>
          <a:p>
            <a:pPr marL="0" indent="0">
              <a:buNone/>
            </a:pPr>
            <a:r>
              <a:rPr lang="fr-FR" altLang="fr-FR" b="1">
                <a:solidFill>
                  <a:srgbClr val="3366FF"/>
                </a:solidFill>
                <a:latin typeface="Arial" panose="020B0604020202020204" pitchFamily="34" charset="0"/>
                <a:cs typeface="Arial" panose="020B0604020202020204" pitchFamily="34" charset="0"/>
              </a:rPr>
              <a:t>Parasite</a:t>
            </a:r>
            <a:r>
              <a:rPr lang="fr-FR" altLang="fr-FR">
                <a:solidFill>
                  <a:srgbClr val="8F006B"/>
                </a:solidFill>
                <a:latin typeface="Arial" panose="020B0604020202020204" pitchFamily="34" charset="0"/>
                <a:cs typeface="Arial" panose="020B0604020202020204" pitchFamily="34" charset="0"/>
              </a:rPr>
              <a:t> </a:t>
            </a:r>
            <a:r>
              <a:rPr lang="fr-FR" altLang="fr-FR" sz="1200">
                <a:latin typeface="Arial" panose="020B0604020202020204" pitchFamily="34" charset="0"/>
                <a:cs typeface="Arial" panose="020B0604020202020204" pitchFamily="34" charset="0"/>
              </a:rPr>
              <a:t>(il existe des antiparasitaires, à ne pas mélanger avec l’alcool)</a:t>
            </a:r>
          </a:p>
          <a:p>
            <a:pPr marL="0" indent="0">
              <a:buNone/>
            </a:pPr>
            <a:r>
              <a:rPr lang="fr-FR" altLang="fr-FR" sz="1800" b="1">
                <a:solidFill>
                  <a:srgbClr val="000000"/>
                </a:solidFill>
                <a:latin typeface="Arial" panose="020B0604020202020204" pitchFamily="34" charset="0"/>
                <a:cs typeface="Arial" panose="020B0604020202020204" pitchFamily="34" charset="0"/>
              </a:rPr>
              <a:t>La trichomonase</a:t>
            </a:r>
          </a:p>
        </p:txBody>
      </p:sp>
      <p:sp>
        <p:nvSpPr>
          <p:cNvPr id="50184" name="ZoneTexte 9"/>
          <p:cNvSpPr txBox="1">
            <a:spLocks noChangeArrowheads="1"/>
          </p:cNvSpPr>
          <p:nvPr/>
        </p:nvSpPr>
        <p:spPr bwMode="auto">
          <a:xfrm>
            <a:off x="3476625" y="3221039"/>
            <a:ext cx="54673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None/>
            </a:pPr>
            <a:r>
              <a:rPr lang="fr-FR" altLang="fr-FR" sz="1400" b="1">
                <a:solidFill>
                  <a:srgbClr val="009900"/>
                </a:solidFill>
                <a:latin typeface="Arial" panose="020B0604020202020204" pitchFamily="34" charset="0"/>
                <a:cs typeface="Arial" panose="020B0604020202020204" pitchFamily="34" charset="0"/>
              </a:rPr>
              <a:t>Les préservatifs </a:t>
            </a:r>
            <a:r>
              <a:rPr lang="fr-FR" altLang="fr-FR" sz="1400">
                <a:solidFill>
                  <a:srgbClr val="009900"/>
                </a:solidFill>
                <a:latin typeface="Arial" panose="020B0604020202020204" pitchFamily="34" charset="0"/>
                <a:cs typeface="Arial" panose="020B0604020202020204" pitchFamily="34" charset="0"/>
              </a:rPr>
              <a:t>internes et externes permettent de se protéger contre les IST </a:t>
            </a:r>
            <a:r>
              <a:rPr lang="fr-FR" altLang="fr-FR" sz="1400">
                <a:solidFill>
                  <a:srgbClr val="7A0CFF"/>
                </a:solidFill>
                <a:latin typeface="Arial" panose="020B0604020202020204" pitchFamily="34" charset="0"/>
                <a:cs typeface="Arial" panose="020B0604020202020204" pitchFamily="34" charset="0"/>
                <a:hlinkClick r:id="rId4"/>
              </a:rPr>
              <a:t>https://www.sida-info-service.org/preservatifs/</a:t>
            </a:r>
            <a:r>
              <a:rPr lang="fr-FR" altLang="fr-FR" sz="1400">
                <a:solidFill>
                  <a:srgbClr val="7A0CFF"/>
                </a:solidFill>
                <a:latin typeface="Arial" panose="020B0604020202020204" pitchFamily="34" charset="0"/>
                <a:cs typeface="Arial" panose="020B0604020202020204" pitchFamily="34" charset="0"/>
              </a:rPr>
              <a:t> </a:t>
            </a:r>
          </a:p>
        </p:txBody>
      </p:sp>
      <p:sp>
        <p:nvSpPr>
          <p:cNvPr id="50185" name="ZoneTexte 10"/>
          <p:cNvSpPr txBox="1">
            <a:spLocks noChangeArrowheads="1"/>
          </p:cNvSpPr>
          <p:nvPr/>
        </p:nvSpPr>
        <p:spPr bwMode="auto">
          <a:xfrm>
            <a:off x="1981200" y="5300664"/>
            <a:ext cx="8345488"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FF7E0C"/>
                </a:solidFill>
                <a:latin typeface="Freak Turbulence BRK" charset="0"/>
                <a:ea typeface="MS PGothic"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buNone/>
            </a:pPr>
            <a:r>
              <a:rPr lang="fr-FR" altLang="fr-FR" sz="1400" b="1">
                <a:solidFill>
                  <a:srgbClr val="00B050"/>
                </a:solidFill>
                <a:latin typeface="Arial" panose="020B0604020202020204" pitchFamily="34" charset="0"/>
                <a:cs typeface="Arial" panose="020B0604020202020204" pitchFamily="34" charset="0"/>
              </a:rPr>
              <a:t>Le dépistage </a:t>
            </a:r>
            <a:r>
              <a:rPr lang="fr-FR" altLang="fr-FR" sz="1400">
                <a:solidFill>
                  <a:srgbClr val="00B050"/>
                </a:solidFill>
                <a:latin typeface="Arial" panose="020B0604020202020204" pitchFamily="34" charset="0"/>
                <a:cs typeface="Arial" panose="020B0604020202020204" pitchFamily="34" charset="0"/>
              </a:rPr>
              <a:t>permet d’être sûr de ne pas être porteur d’une IST et de la transmettre sans le savoir. Le dépistage est gratuit et anonyme dans les CeGIDD*.</a:t>
            </a:r>
          </a:p>
          <a:p>
            <a:pPr fontAlgn="base">
              <a:spcBef>
                <a:spcPct val="0"/>
              </a:spcBef>
              <a:spcAft>
                <a:spcPct val="0"/>
              </a:spcAft>
              <a:buNone/>
            </a:pPr>
            <a:endParaRPr lang="fr-FR" altLang="fr-FR" sz="1400">
              <a:solidFill>
                <a:srgbClr val="00B050"/>
              </a:solidFill>
              <a:latin typeface="Arial" panose="020B0604020202020204" pitchFamily="34" charset="0"/>
              <a:cs typeface="Arial" panose="020B0604020202020204" pitchFamily="34" charset="0"/>
            </a:endParaRPr>
          </a:p>
          <a:p>
            <a:pPr fontAlgn="base">
              <a:spcBef>
                <a:spcPct val="0"/>
              </a:spcBef>
              <a:spcAft>
                <a:spcPct val="0"/>
              </a:spcAft>
              <a:buNone/>
            </a:pPr>
            <a:r>
              <a:rPr lang="fr-FR" altLang="fr-FR" sz="1400">
                <a:solidFill>
                  <a:srgbClr val="00B050"/>
                </a:solidFill>
                <a:latin typeface="Arial" panose="020B0604020202020204" pitchFamily="34" charset="0"/>
                <a:cs typeface="Arial" panose="020B0604020202020204" pitchFamily="34" charset="0"/>
              </a:rPr>
              <a:t>*</a:t>
            </a:r>
            <a:r>
              <a:rPr lang="fr-FR" altLang="fr-FR" sz="1200">
                <a:solidFill>
                  <a:srgbClr val="00B050"/>
                </a:solidFill>
                <a:latin typeface="Arial" panose="020B0604020202020204" pitchFamily="34" charset="0"/>
                <a:cs typeface="Arial" panose="020B0604020202020204" pitchFamily="34" charset="0"/>
              </a:rPr>
              <a:t>Centres gratuits d’information, de dépistage et de diagnostic des infections par les virus de l’immunodéficience humaine, des hépatites virales et des infections sexuellement transmissibles. </a:t>
            </a:r>
          </a:p>
        </p:txBody>
      </p:sp>
      <p:pic>
        <p:nvPicPr>
          <p:cNvPr id="50186" name="Image 2">
            <a:extLs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20769346">
            <a:off x="1558926" y="3176588"/>
            <a:ext cx="14700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25964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Berlin Sans FB Demi"/>
        <a:ea typeface=""/>
        <a:cs typeface=""/>
      </a:majorFont>
      <a:minorFont>
        <a:latin typeface="Freak Turbulence BR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1120</Words>
  <Application>Microsoft Office PowerPoint</Application>
  <PresentationFormat>Grand écran</PresentationFormat>
  <Paragraphs>99</Paragraphs>
  <Slides>8</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Berlin Sans FB Demi</vt:lpstr>
      <vt:lpstr>Calibri</vt:lpstr>
      <vt:lpstr>Freak Turbulence BRK</vt:lpstr>
      <vt:lpstr>Default Design</vt:lpstr>
      <vt:lpstr>Les Infections Sexuellement Transmissibles  (IST)</vt:lpstr>
      <vt:lpstr>Qu’est-ce que les IST ?</vt:lpstr>
      <vt:lpstr>Peux-tu citer quelques IST ?</vt:lpstr>
      <vt:lpstr>  Actuellement la plupart des IST augmentent en France et dans les autres pays Européens (sauf pendant la pandémie du Covid-19) et surtout parmi les  jeunes de 15-24 ans. Il s’agit en particulier des IST dues aux HPV, au Chlamydia (a doublé entre 2014 et 2022) et au gonocoque. Causes possibles: comportements à risque comme avoir un nombre de partenaires important et ne pas utiliser systématiquement le préservatif, manque d’information.          https://www.santepubliquefrance.fr/presse/2018/infections-sexuellement-transmissibles-ist-preservatif-et-depistage-seuls-remparts-contre-leur-recrudescence Infections sexuellement transmissibles - Santé publique France (santepubliquefrance.fr) Rising rates of sexually transmitted infections across Europe (europa.eu)   </vt:lpstr>
      <vt:lpstr>Comment se protéger contre les IST ?</vt:lpstr>
      <vt:lpstr>Ou se faire dépister ?</vt:lpstr>
      <vt:lpstr>Comment se protéger contre les IST  ?</vt:lpstr>
      <vt:lpstr>A retenir: Synthèse des IST:  Agents infectieux, moyens de prévention et traitements</vt:lpstr>
    </vt:vector>
  </TitlesOfParts>
  <Company>CHU de 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Infections Sexuellement Transmissibles  IST</dc:title>
  <dc:creator>LESAGE VANESSA CHU Nice</dc:creator>
  <cp:lastModifiedBy>CORACI PAULINE CHU Nice</cp:lastModifiedBy>
  <cp:revision>6</cp:revision>
  <dcterms:created xsi:type="dcterms:W3CDTF">2024-12-10T12:38:46Z</dcterms:created>
  <dcterms:modified xsi:type="dcterms:W3CDTF">2025-09-09T12:56:11Z</dcterms:modified>
</cp:coreProperties>
</file>