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" y="21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458292E-5563-4B19-BCCA-6D5FDD138A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18B776-CC93-4391-B3BB-E55C169125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907DAA-3A30-4CDF-B168-4906526E4011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1963CE61-E040-4B93-80C6-BF14F13D92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8680A096-98CE-41F3-B37F-6607954EC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693347-363C-4B7B-A456-EB9E72E55E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4D4998-EE1A-4E52-8058-8CFFC5105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C93BCF-1F2C-4C09-83F4-43F7A8F6653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366490-FC08-48DF-BB7A-EC115C04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AFF3-F220-4F5A-BC5A-3A909E1BEB8D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4A199A-512C-4B66-B7A5-9646C624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141981-6945-444B-9A53-EAFDAA08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6D8CE-54FA-4DF3-A6D8-E0C5675EAF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288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AA371B-1A85-433A-BE3D-BF051E3C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FF9E-79C4-4032-9EA9-80C68A767ADA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E510E-43BA-4B86-89E4-501D77D6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540B4A-D147-43D4-A36F-8887869C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4FB2B-B986-4C2E-AF6D-9679D69C50D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814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07231" y="365125"/>
            <a:ext cx="6525816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859492-AA1E-493D-AEF7-E96D3EA2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5E921-29AB-4712-9429-FA3755413BBB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301968-01AC-47A5-AB20-791052971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62CB39-E1B4-4C53-94EA-6C9837B9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08233-2942-425A-A4CB-82C51FF5B5A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42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C298F8-1676-4A9C-B664-B0D100D2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A18D-7F1D-4428-8463-11C11FDC0574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9332A4-7294-41FB-B798-15634524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92BF64-37DA-4857-A094-410933C6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6734B-C323-4981-BE3E-405447A9F2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053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873" y="1709739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1873" y="4589464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175F74-3E59-41C1-B0F6-99956FEA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431B-34C4-4419-8D78-4E7FCF05BC9E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31247-3C81-416D-A8F3-67BB26DCC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C4DD66-07D1-43B2-B5B3-8548C8B2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85CBF-19DD-4BC8-B87F-5E0E8DBA291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8295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7AC5C7B-9DCC-4DA8-9B86-5E2CBB5A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BD9BD-4276-4AAA-B6E0-D92232098FB1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1BBC3D9-591B-4EAD-A92E-16B5BD74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F24BF74-B942-422F-AC74-28A84396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2C05-1080-44A6-B5B0-3DB3468E16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683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8571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8571" y="2505075"/>
            <a:ext cx="4351883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A30D27B-DB69-4223-908C-43B3471F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E91E-5656-46C6-B1E5-0564CE6D2AA3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4E54C451-3ADF-47DA-A08C-65D3DCBF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6D3E098-E290-4056-A3AA-9FE86DF3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FF5BE-4977-4665-A9EA-5839DB77E0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733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F6A1FD5D-6E76-44BA-8A0A-F8E45F22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30133-80DF-4CF3-980A-C2E2D2DF5144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8A28D544-E97E-4222-B27C-976592B2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CCC0889-A983-4A2D-BA4F-AA5E0AA7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1F9A6-DB74-4666-9155-1ED3491A1D6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184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F5DDEA07-D9C2-476F-A948-FD3244E2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3667-6BED-439C-AFCE-AE5FEC8D4537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87975790-87B1-4868-833F-FC516EEBB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0AD3005D-009B-4C31-AF1E-3DD5D15E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5B1AC-3E57-4904-991F-7686DB33AF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326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C23097D-DEC2-442D-AC38-51A90F0B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12BC-1612-406A-9559-B5579FB3AC4C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CBC8AB7-8F8B-46EF-A045-15F5C7BE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956CFCB-E976-438E-BF93-E3BCEA47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9500F-CC0F-4054-8EDF-88435F1D363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205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373315" y="987426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72BF873-1A19-4F44-AE8B-C701E3E4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A835-DEA3-41ED-8F1B-227FB1886987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E521345-BEE3-4EED-87D5-CB787B13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D96C55A-3834-4E84-BB8C-1D605F45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15B7-3D46-417D-845C-5AF311E16D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799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7020E074-3CEE-4C8A-BFA0-1496E1AC73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D3B87942-4A5C-47CC-98CC-41CDA46661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242E50-41DE-42BE-9F84-088867DD2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69E688-FCC4-4C5F-A9B7-A4F47786AC14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A617BD-E9A8-4B07-92FF-F4376D06F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4E0823-226B-40B5-AB77-2DFD6E913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E1050E0-5053-445C-B85C-57C9FE476C0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-bug@chu-nice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ho.canto.global/v/campaigns/album/KJVUN?display=thumbnail&amp;viewIndex=0&amp;gSortingForward=false&amp;gOrderProp=uploadDate&amp;from=thumbnail" TargetMode="External"/><Relationship Id="rId3" Type="http://schemas.openxmlformats.org/officeDocument/2006/relationships/hyperlink" Target="http://www.diplomatie.gouv.fr/fr/IMG/pdf/Rapport_One_Health.pdf" TargetMode="External"/><Relationship Id="rId7" Type="http://schemas.openxmlformats.org/officeDocument/2006/relationships/hyperlink" Target="https://www.who.int/europe/fr/campaigns/world-antimicrobial-awareness-week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onehealthinitiativ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alc2.tv/video/16049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canalc2.tv/video/16045" TargetMode="External"/><Relationship Id="rId10" Type="http://schemas.openxmlformats.org/officeDocument/2006/relationships/hyperlink" Target="https://www.sante.fr/antibiomalin?gclid=Cj0KCQiAn4SeBhCwARIsANeF9DKoJT6Nj5-dkPvkHZ8vkbKcQ7KFUQYOyWdjr_nvMC9cClsQg6753gcaAgOhEALw_wcB&amp;gclsrc=aw.ds" TargetMode="External"/><Relationship Id="rId4" Type="http://schemas.openxmlformats.org/officeDocument/2006/relationships/hyperlink" Target="http://www.oie.int/fr/pour-les-medias/editoriaux/detail/article/one-health/" TargetMode="External"/><Relationship Id="rId9" Type="http://schemas.openxmlformats.org/officeDocument/2006/relationships/hyperlink" Target="https://who.canto.global/v/campaigns/album/TFMN7?display=thumbnail&amp;viewIndex=0&amp;gSortingForward=false&amp;gOrderProp=uploadDate&amp;from=thumbnai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u-canope.fr/corpus/video/antibioresistance-le-futur-169.html" TargetMode="External"/><Relationship Id="rId3" Type="http://schemas.openxmlformats.org/officeDocument/2006/relationships/hyperlink" Target="file:///\\Site1\SArchet1\CR_1700%20-%20C.I.S.I.H\UF_7700%20-%20C.I.S.I.H\GEPIE\Projet%20Europ&#233;en%20HAPPY%20PATIENT\INTERVENTION\e-learning%20plateforme\antibiotiques%20et%20r%25C3%25A9sistance%20aux%20antibiotiques%20en%20France:%20Une%20infection%20%25C3%25A9vit%25C3%25A9e%20c" TargetMode="External"/><Relationship Id="rId7" Type="http://schemas.openxmlformats.org/officeDocument/2006/relationships/hyperlink" Target="https://www.youtube.com/watch?v=dXNon2bCWXo" TargetMode="External"/><Relationship Id="rId2" Type="http://schemas.openxmlformats.org/officeDocument/2006/relationships/hyperlink" Target="https://www.santepubliquefrance.fr/recherche/#search=Consommation%20d'antibiotiques%20et%20r%C3%A9sistance%20aux%20antibiotiques%20en%20France:%20soyons%20concern%C3%A9s,%20soyons%20responsables%2020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o8PuEH5-Kw" TargetMode="External"/><Relationship Id="rId11" Type="http://schemas.openxmlformats.org/officeDocument/2006/relationships/image" Target="../media/image3.png"/><Relationship Id="rId5" Type="http://schemas.openxmlformats.org/officeDocument/2006/relationships/hyperlink" Target="file:///\\site1\SArchet1\CR_1700%20-%20C.I.S.I.H\UF_7700%20-%20C.I.S.I.H\GEPIE\Projet%20Europ&#233;en%20e-BUG\NOUVEAU%20SITE%20WEB%202022\NOUVEAU%20CONTENU%20ACCESSIBLE\Nouveau%20contenu%20SESA%20access\&#8226;https:\www.santepubliquefrance.fr\maladies-et-traumatismes\infections-associees-aux-soins-et-resistance-aux-antibiotiques\infections-associees-aux-soins\documents\rapport-synthese\antibiotiques-et-resistance-bacterienne-pistes-d-actions-pour-ancrer-les-progres-de-2020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www.santepubliquefrance.fr/maladies-et-traumatismes/infections-associees-aux-soins-et-resistance-aux-antibiotiques/resistance-aux-antibiotiques/documents/rapport-synthese/antibiotiques-et-resistance-bacterienne-une-menace-mondiale-des-consequences-individuelles" TargetMode="External"/><Relationship Id="rId9" Type="http://schemas.openxmlformats.org/officeDocument/2006/relationships/hyperlink" Target="http://ecdc.europa.eu/en/healthtopics/antimicrobial_resistance/esac-net-database/Pages/Antimicrobial-consumption-rates-by-country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71BAAF6-50DC-4DE1-B99F-864F4172CCCD}"/>
              </a:ext>
            </a:extLst>
          </p:cNvPr>
          <p:cNvSpPr txBox="1">
            <a:spLocks/>
          </p:cNvSpPr>
          <p:nvPr/>
        </p:nvSpPr>
        <p:spPr bwMode="auto">
          <a:xfrm>
            <a:off x="1433513" y="1717675"/>
            <a:ext cx="762476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400" dirty="0">
                <a:latin typeface="Arial" panose="020B0604020202020204" pitchFamily="34" charset="0"/>
              </a:rPr>
              <a:t>Quelles stratégies pour diminuer les prescriptions?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dirty="0">
                <a:latin typeface="Arial" panose="020B0604020202020204" pitchFamily="34" charset="0"/>
              </a:rPr>
              <a:t>Références et Liens</a:t>
            </a:r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4F5653C5-8FD5-46B0-937C-3E7F08C2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36838" y="6356350"/>
            <a:ext cx="2443162" cy="365125"/>
          </a:xfrm>
        </p:spPr>
        <p:txBody>
          <a:bodyPr/>
          <a:lstStyle/>
          <a:p>
            <a:pPr>
              <a:defRPr/>
            </a:pPr>
            <a:r>
              <a:rPr lang="fr-FR"/>
              <a:t>Stratégies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A4080A12-0B14-4BA9-B1E6-E57BA7DDE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838" y="3575731"/>
            <a:ext cx="5143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Cours en ligne e-Bug destinés aux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enseignants de SVT, infirmières scolaires, étudiants en santé.</a:t>
            </a:r>
          </a:p>
        </p:txBody>
      </p:sp>
      <p:sp>
        <p:nvSpPr>
          <p:cNvPr id="2054" name="ZoneTexte 4">
            <a:extLst>
              <a:ext uri="{FF2B5EF4-FFF2-40B4-BE49-F238E27FC236}">
                <a16:creationId xmlns:a16="http://schemas.microsoft.com/office/drawing/2014/main" id="{D16E573E-83CD-4E5C-9B1B-8C8BC496F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0463"/>
            <a:ext cx="20637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Contact: </a:t>
            </a:r>
            <a:r>
              <a:rPr lang="fr-FR" altLang="fr-FR" sz="1200">
                <a:latin typeface="Arial" panose="020B0604020202020204" pitchFamily="34" charset="0"/>
                <a:hlinkClick r:id="rId2"/>
              </a:rPr>
              <a:t>e-bug@chu-nice.fr</a:t>
            </a:r>
            <a:endParaRPr lang="fr-FR" altLang="fr-FR" sz="1200">
              <a:latin typeface="Arial" panose="020B0604020202020204" pitchFamily="34" charset="0"/>
            </a:endParaRPr>
          </a:p>
        </p:txBody>
      </p:sp>
      <p:pic>
        <p:nvPicPr>
          <p:cNvPr id="2055" name="Picture 2">
            <a:extLst>
              <a:ext uri="{FF2B5EF4-FFF2-40B4-BE49-F238E27FC236}">
                <a16:creationId xmlns:a16="http://schemas.microsoft.com/office/drawing/2014/main" id="{B58985B4-F8F8-4C68-9076-0D87C07AE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037263"/>
            <a:ext cx="14589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1" descr="Conception: groupe de travail e-Bug France &#10;&#10;">
            <a:extLst>
              <a:ext uri="{FF2B5EF4-FFF2-40B4-BE49-F238E27FC236}">
                <a16:creationId xmlns:a16="http://schemas.microsoft.com/office/drawing/2014/main" id="{B18692B2-6E24-4992-887E-1A11E0850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0" y="6086475"/>
            <a:ext cx="282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en-US" sz="1400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11F17699-50CE-478D-838C-57324466B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850" y="6196013"/>
            <a:ext cx="3203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Arial" panose="020B0604020202020204" pitchFamily="34" charset="0"/>
              </a:rPr>
              <a:t>Conception: groupe de travail e-Bug France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D1A56B3-5B2D-445F-8B88-23C6D43B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8DD5C3-8D40-40B2-B219-9CFDF111BBE7}" type="slidenum">
              <a:rPr lang="fr-FR" altLang="fr-FR">
                <a:solidFill>
                  <a:srgbClr val="898989"/>
                </a:solidFill>
              </a:rPr>
              <a:pPr eaLnBrk="1" hangingPunct="1"/>
              <a:t>1</a:t>
            </a:fld>
            <a:endParaRPr lang="fr-FR" altLang="fr-FR">
              <a:solidFill>
                <a:srgbClr val="898989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2A9E22A-1648-492B-B991-4F6352E3A7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901113" y="188913"/>
            <a:ext cx="109855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779A50E-AB74-4F38-B164-0D625E07C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7" y="308561"/>
            <a:ext cx="1433513" cy="757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E204F7B6-26D2-4129-AA6C-ABAA8A8CB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107950"/>
            <a:ext cx="8872537" cy="911225"/>
          </a:xfrm>
        </p:spPr>
        <p:txBody>
          <a:bodyPr/>
          <a:lstStyle/>
          <a:p>
            <a:pPr algn="ctr"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Références, liens, vidéos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042851-5935-41E8-95E4-9688541F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985838"/>
            <a:ext cx="9648825" cy="4978400"/>
          </a:xfrm>
        </p:spPr>
        <p:txBody>
          <a:bodyPr rtlCol="0">
            <a:noAutofit/>
          </a:bodyPr>
          <a:lstStyle/>
          <a:p>
            <a:pPr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One Health (Une </a:t>
            </a: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seule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santé)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</a:p>
          <a:p>
            <a:pPr marL="571500" indent="-3429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http://www.onehealthinitiative.com/</a:t>
            </a: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fr-FR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http://www.diplomatie.gouv.fr/fr/IMG/pdf/Rapport_One_Health.pdf</a:t>
            </a:r>
            <a:endParaRPr lang="en-GB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fr-FR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http://www.oie.int/fr/pour-les-medias/editoriaux/detail/article/one-health/</a:t>
            </a:r>
            <a:endParaRPr lang="en-GB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4290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Colloque « 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Antibiorésistance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un défi sociétal et éducatif » organisé par L’Université de Strasbourg  en 2022 : </a:t>
            </a:r>
            <a:r>
              <a:rPr lang="fr-FR" sz="1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https://www.canalc2.tv/video/16045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Présence d'antibiotiques dans l'environnement : quelles sources pour quelles conséquences ?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: Florence Colas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Lieutier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pharmacienne</a:t>
            </a:r>
          </a:p>
          <a:p>
            <a:pPr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Sensibilisation</a:t>
            </a:r>
            <a:r>
              <a:rPr lang="en-GB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de la population</a:t>
            </a:r>
          </a:p>
          <a:p>
            <a:pPr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OMS :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Semaine mondiale pour un bon usage des antimicrobiens (who.int)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Poster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Antibiorésistance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Vidéo : Comment et pourquoi prévenir l’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antiorésistance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 ? Qu’est ce que l’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antibiorésistance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FR" sz="1600" u="sng" dirty="0" err="1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Antibio’Malin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 : Les antibiotiques : soyons malins, utilisons les mieux. Un site pour l’information de la population (Santé publique France, l'Université de Lorraine,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AntibioEst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l'Agence régionale de santé Grand Est, la Caisse Primaire d'Assurance Maladie de Meurthe et Moselle et la Direction Régionale du Service médical Nord-Est.).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en-GB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591A2B-7F53-4F91-BB06-63D6E995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Stratégies pour diminuer les prescriptions: références et liens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212C0D-55FD-4BBD-9834-9E97BBF4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F1AA65-6EC1-4D57-B65D-9AEE539FF4A9}" type="slidenum">
              <a:rPr lang="fr-FR" altLang="fr-FR">
                <a:solidFill>
                  <a:srgbClr val="898989"/>
                </a:solidFill>
              </a:rPr>
              <a:pPr eaLnBrk="1" hangingPunct="1"/>
              <a:t>2</a:t>
            </a:fld>
            <a:endParaRPr lang="fr-FR" altLang="fr-FR">
              <a:solidFill>
                <a:srgbClr val="898989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11B6151-BACA-4609-BDC1-8CEC24C397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9015413" y="241300"/>
            <a:ext cx="1030287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AA06EE1-529E-4730-A7B9-4AE0756A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28460"/>
            <a:ext cx="1259241" cy="665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4EF7FE1A-7EC3-4C1A-9096-1CD9C62A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313" y="0"/>
            <a:ext cx="7627937" cy="1325563"/>
          </a:xfrm>
        </p:spPr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Références, liens, vidéos, suite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41FF58-788A-4BB8-9BE6-30764531B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3" y="1301750"/>
            <a:ext cx="9664700" cy="4840288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Synthèses antibiotiques Santé Publique France :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charset="0"/>
              <a:buChar char="•"/>
              <a:defRPr/>
            </a:pPr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2017 : Consommation d’antibiotiques et résistance aux antibiotiques en France : Soyons concernés, soyons responsables !</a:t>
            </a: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charset="0"/>
              <a:buChar char="•"/>
              <a:defRPr/>
            </a:pPr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2018 : Consommation d’antibiotiques et résistance aux antibiotiques en France : Une infection évitée, c’est un antibiotique préservé !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charset="0"/>
              <a:buChar char="•"/>
              <a:defRPr/>
            </a:pPr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2019 : Antibiotiques et résistances bactériennes : une menace mondiale, des conséquences individuelles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Arial" charset="0"/>
              <a:buChar char="•"/>
              <a:defRPr/>
            </a:pPr>
            <a:r>
              <a:rPr lang="fr-FR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2020 : Antibiotiques et résistance bactérienne : pistes d’action pour ancrer les progrès de 2020</a:t>
            </a: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Vidéos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Les antibiotiques utilisés à tort deviendront moins forts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Les antibiotiques c’est pas automatique</a:t>
            </a: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Antibiorésistance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le futur : Pr Laurent Gutmann (Inserm)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https://www.reseau-canope.fr/corpus/video/antibioresistance-le-futur-169.html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altLang="fr-FR" u="sng" dirty="0">
              <a:latin typeface="Arial" panose="020B0604020202020204" pitchFamily="34" charset="0"/>
              <a:cs typeface="Arial" panose="020B0604020202020204" pitchFamily="34" charset="0"/>
              <a:hlinkClick r:id="rId9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EE327F-6B7A-4AF5-9427-D72B9C68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Stratégies pour diminuer les prescriptions: références et liens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B560C8-C1B8-4748-8C00-432722F8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F4E09F-1C55-42A1-8D28-E836F179A373}" type="slidenum">
              <a:rPr lang="fr-FR" altLang="fr-FR">
                <a:solidFill>
                  <a:srgbClr val="898989"/>
                </a:solidFill>
              </a:rPr>
              <a:pPr eaLnBrk="1" hangingPunct="1"/>
              <a:t>3</a:t>
            </a:fld>
            <a:endParaRPr lang="fr-FR" altLang="fr-FR">
              <a:solidFill>
                <a:srgbClr val="898989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3FEE6BA-FD3F-4F0F-B189-CF1AC0F76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9124950" y="184150"/>
            <a:ext cx="885825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3401072-DBA3-48A0-BBAC-9E02EE526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28460"/>
            <a:ext cx="1259241" cy="665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F20BDCE1-B857-4F53-87AC-80611C056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875" y="260350"/>
            <a:ext cx="8874125" cy="1325563"/>
          </a:xfrm>
        </p:spPr>
        <p:txBody>
          <a:bodyPr/>
          <a:lstStyle/>
          <a:p>
            <a:pPr algn="ctr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de collège et de lycée</a:t>
            </a: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44BDE203-B15E-40D5-8B3A-7A99931D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38" y="1825625"/>
            <a:ext cx="4371975" cy="4351338"/>
          </a:xfrm>
        </p:spPr>
        <p:txBody>
          <a:bodyPr/>
          <a:lstStyle/>
          <a:p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Collèges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Microbes utiles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Microbiote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Hygiène des mains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Hygiène respiratoire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Infections sexuellement transmissibles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Les défénses de l’organisme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Vaccins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Le traitement des infections</a:t>
            </a:r>
          </a:p>
        </p:txBody>
      </p:sp>
      <p:sp>
        <p:nvSpPr>
          <p:cNvPr id="5124" name="Espace réservé du contenu 1">
            <a:extLst>
              <a:ext uri="{FF2B5EF4-FFF2-40B4-BE49-F238E27FC236}">
                <a16:creationId xmlns:a16="http://schemas.microsoft.com/office/drawing/2014/main" id="{D8A6B8DC-46A2-4690-8846-29B3151F0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8588" y="1825625"/>
            <a:ext cx="4371975" cy="4351338"/>
          </a:xfrm>
        </p:spPr>
        <p:txBody>
          <a:bodyPr/>
          <a:lstStyle/>
          <a:p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Lycées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Découverte des antibiotiques et apparition des résistances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Antibiotiques Quiz Mythes ou réalités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Animation antibiotiques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Cartes de débats antibiotiques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Vidéos/ Interviews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>
                <a:latin typeface="Arial" panose="020B0604020202020204" pitchFamily="34" charset="0"/>
                <a:cs typeface="Arial" panose="020B0604020202020204" pitchFamily="34" charset="0"/>
              </a:rPr>
              <a:t>Vaccins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45AB0A-3F6B-468D-9FC9-C49D643E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2925" y="6154738"/>
            <a:ext cx="4572000" cy="531812"/>
          </a:xfrm>
        </p:spPr>
        <p:txBody>
          <a:bodyPr/>
          <a:lstStyle/>
          <a:p>
            <a:pPr>
              <a:defRPr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Stratégies pour diminuer les prescriptions: références et liens</a:t>
            </a:r>
          </a:p>
        </p:txBody>
      </p:sp>
      <p:sp>
        <p:nvSpPr>
          <p:cNvPr id="5126" name="Espace réservé du numéro de diapositive 4">
            <a:extLst>
              <a:ext uri="{FF2B5EF4-FFF2-40B4-BE49-F238E27FC236}">
                <a16:creationId xmlns:a16="http://schemas.microsoft.com/office/drawing/2014/main" id="{89C0368B-339F-4243-BFE6-58353E97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0844512-4E67-4F9D-A96E-3316402A078A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6281872-7B47-4ED0-9B0A-2403C8ED7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28460"/>
            <a:ext cx="1259241" cy="6653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442</Words>
  <Application>Microsoft Office PowerPoint</Application>
  <PresentationFormat>Diapositives 35 mm</PresentationFormat>
  <Paragraphs>57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Calibri</vt:lpstr>
      <vt:lpstr>Arial</vt:lpstr>
      <vt:lpstr>Calibri Light</vt:lpstr>
      <vt:lpstr>Courier New</vt:lpstr>
      <vt:lpstr>Thème Office</vt:lpstr>
      <vt:lpstr>Présentation PowerPoint</vt:lpstr>
      <vt:lpstr>Références, liens, vidéos</vt:lpstr>
      <vt:lpstr>Références, liens, vidéos, suite </vt:lpstr>
      <vt:lpstr>Activités e-Bug pour les élèves de collège et de lycée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</dc:creator>
  <cp:lastModifiedBy>Pia</cp:lastModifiedBy>
  <cp:revision>36</cp:revision>
  <dcterms:created xsi:type="dcterms:W3CDTF">2017-12-13T16:47:27Z</dcterms:created>
  <dcterms:modified xsi:type="dcterms:W3CDTF">2023-03-13T09:14:43Z</dcterms:modified>
</cp:coreProperties>
</file>