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3" autoAdjust="0"/>
  </p:normalViewPr>
  <p:slideViewPr>
    <p:cSldViewPr snapToGrid="0">
      <p:cViewPr varScale="1">
        <p:scale>
          <a:sx n="96" d="100"/>
          <a:sy n="96"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9283E-A658-4123-AA82-5B50ED006D4E}" type="datetimeFigureOut">
              <a:rPr lang="fr-FR" smtClean="0"/>
              <a:t>17/01/2025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418AC-5FD3-47CD-9EA2-1778D051F766}" type="slidenum">
              <a:rPr lang="fr-FR" smtClean="0"/>
              <a:t>‹N°›</a:t>
            </a:fld>
            <a:endParaRPr lang="fr-FR"/>
          </a:p>
        </p:txBody>
      </p:sp>
    </p:spTree>
    <p:extLst>
      <p:ext uri="{BB962C8B-B14F-4D97-AF65-F5344CB8AC3E}">
        <p14:creationId xmlns:p14="http://schemas.microsoft.com/office/powerpoint/2010/main" val="208563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OK, ajouts  en rouge</a:t>
            </a: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9D423F-B94F-4958-B957-8AB1500F227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1084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E81BE-2439-4FB0-8F9D-C68127E82BD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Ajout en rouge</a:t>
            </a:r>
          </a:p>
        </p:txBody>
      </p:sp>
    </p:spTree>
    <p:extLst>
      <p:ext uri="{BB962C8B-B14F-4D97-AF65-F5344CB8AC3E}">
        <p14:creationId xmlns:p14="http://schemas.microsoft.com/office/powerpoint/2010/main" val="80609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440B3-F01F-49EC-B83C-051F1764282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 voir avec la diapo suivante pour fusionner les deux</a:t>
            </a:r>
          </a:p>
        </p:txBody>
      </p:sp>
    </p:spTree>
    <p:extLst>
      <p:ext uri="{BB962C8B-B14F-4D97-AF65-F5344CB8AC3E}">
        <p14:creationId xmlns:p14="http://schemas.microsoft.com/office/powerpoint/2010/main" val="269285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C556-55A6-45EB-A531-43919EF68E2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11509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 discuter. C justement fait pour être la synthèse.</a:t>
            </a:r>
          </a:p>
          <a:p>
            <a:r>
              <a:rPr lang="fr-FR" altLang="fr-FR">
                <a:latin typeface="Arial" panose="020B0604020202020204" pitchFamily="34" charset="0"/>
              </a:rPr>
              <a:t>Le dépistage est aussi détaillé dans la diapo 23/24</a:t>
            </a:r>
          </a:p>
          <a:p>
            <a:r>
              <a:rPr lang="fr-FR" altLang="fr-FR">
                <a:latin typeface="Arial" panose="020B0604020202020204" pitchFamily="34" charset="0"/>
              </a:rPr>
              <a:t>Je propose l’ordre:</a:t>
            </a:r>
          </a:p>
          <a:p>
            <a:pPr>
              <a:buFontTx/>
              <a:buChar char="•"/>
            </a:pPr>
            <a:r>
              <a:rPr lang="fr-FR" altLang="fr-FR">
                <a:latin typeface="Arial" panose="020B0604020202020204" pitchFamily="34" charset="0"/>
              </a:rPr>
              <a:t>Synthèse des IST</a:t>
            </a:r>
          </a:p>
          <a:p>
            <a:pPr>
              <a:buFontTx/>
              <a:buChar char="•"/>
            </a:pPr>
            <a:r>
              <a:rPr lang="fr-FR" altLang="fr-FR">
                <a:latin typeface="Arial" panose="020B0604020202020204" pitchFamily="34" charset="0"/>
              </a:rPr>
              <a:t>Comment se protéger</a:t>
            </a:r>
          </a:p>
          <a:p>
            <a:pPr>
              <a:buFontTx/>
              <a:buChar char="•"/>
            </a:pPr>
            <a:r>
              <a:rPr lang="fr-FR" altLang="fr-FR">
                <a:latin typeface="Arial" panose="020B0604020202020204" pitchFamily="34" charset="0"/>
              </a:rPr>
              <a:t>Ou se faire dépister</a:t>
            </a:r>
          </a:p>
        </p:txBody>
      </p:sp>
      <p:sp>
        <p:nvSpPr>
          <p:cNvPr id="512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10597-D909-4052-8EF8-8E57D70D507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8042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À discuter avec Amélie</a:t>
            </a:r>
          </a:p>
          <a:p>
            <a:r>
              <a:rPr lang="fr-FR" altLang="fr-FR">
                <a:latin typeface="Arial" panose="020B0604020202020204" pitchFamily="34" charset="0"/>
              </a:rPr>
              <a:t>La notion de fardeau est à enlever. L’intérêt de ce graphique est de montrer que les hommes sont concernés</a:t>
            </a: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0EC504-2AED-4A05-9778-700D1C199E4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663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94B377-8B9E-4587-83F5-18787AEA72B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on enlève indolore partout ou on remplace par un autre mot: ex « peu douloureux ou « presque indolore »?</a:t>
            </a:r>
          </a:p>
          <a:p>
            <a:pPr eaLnBrk="1" hangingPunct="1"/>
            <a:r>
              <a:rPr lang="fr-FR" altLang="fr-FR">
                <a:latin typeface="Arial" panose="020B0604020202020204" pitchFamily="34" charset="0"/>
              </a:rPr>
              <a:t>Ok pour supprimer « salpingite » sauf si Amélie pense qu’il faut le garder</a:t>
            </a:r>
          </a:p>
          <a:p>
            <a:pPr eaLnBrk="1" hangingPunct="1"/>
            <a:r>
              <a:rPr lang="fr-FR" altLang="fr-FR">
                <a:latin typeface="Arial" panose="020B0604020202020204" pitchFamily="34" charset="0"/>
              </a:rPr>
              <a:t>On peut l’enlever, ce n’est pas un terme qu’ils retiendront</a:t>
            </a:r>
          </a:p>
        </p:txBody>
      </p:sp>
    </p:spTree>
    <p:extLst>
      <p:ext uri="{BB962C8B-B14F-4D97-AF65-F5344CB8AC3E}">
        <p14:creationId xmlns:p14="http://schemas.microsoft.com/office/powerpoint/2010/main" val="3520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3E3EDB-7CC7-4C6F-902E-DDB1A5104F4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discussion idem pour remplacer ou supprimer indolore</a:t>
            </a:r>
          </a:p>
        </p:txBody>
      </p:sp>
    </p:spTree>
    <p:extLst>
      <p:ext uri="{BB962C8B-B14F-4D97-AF65-F5344CB8AC3E}">
        <p14:creationId xmlns:p14="http://schemas.microsoft.com/office/powerpoint/2010/main" val="218648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77C5D-89FA-443F-AB36-2030BCB2699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Bonnes idées, voir propositions en rouge</a:t>
            </a:r>
          </a:p>
          <a:p>
            <a:pPr eaLnBrk="1" hangingPunct="1"/>
            <a:r>
              <a:rPr lang="fr-FR" altLang="fr-FR">
                <a:latin typeface="Arial" panose="020B0604020202020204" pitchFamily="34" charset="0"/>
              </a:rPr>
              <a:t>Oui ok</a:t>
            </a:r>
          </a:p>
        </p:txBody>
      </p:sp>
    </p:spTree>
    <p:extLst>
      <p:ext uri="{BB962C8B-B14F-4D97-AF65-F5344CB8AC3E}">
        <p14:creationId xmlns:p14="http://schemas.microsoft.com/office/powerpoint/2010/main" val="97727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007615-A632-49B7-B680-08B2145E3CA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78940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Ajout en rouge donc</a:t>
            </a: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0ED92-1465-482B-84B5-D83BAA91B83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0234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09EA7-4EF0-45CC-980C-6E722311CDE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51263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33DD88-F848-4C2C-900C-BBBA484C9BD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pour discussion sur indolore</a:t>
            </a:r>
          </a:p>
          <a:p>
            <a:pPr eaLnBrk="1" hangingPunct="1"/>
            <a:r>
              <a:rPr lang="fr-FR" altLang="fr-FR">
                <a:latin typeface="Arial" panose="020B0604020202020204" pitchFamily="34" charset="0"/>
              </a:rPr>
              <a:t>Ajouts en rouge</a:t>
            </a:r>
          </a:p>
        </p:txBody>
      </p:sp>
    </p:spTree>
    <p:extLst>
      <p:ext uri="{BB962C8B-B14F-4D97-AF65-F5344CB8AC3E}">
        <p14:creationId xmlns:p14="http://schemas.microsoft.com/office/powerpoint/2010/main" val="285728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5C487F50-C404-49A7-9451-F6123FCFD1DC}" type="slidenum">
              <a:rPr lang="en-GB" altLang="fr-FR"/>
              <a:pPr>
                <a:defRPr/>
              </a:pPr>
              <a:t>‹N°›</a:t>
            </a:fld>
            <a:endParaRPr lang="en-GB" altLang="fr-FR"/>
          </a:p>
        </p:txBody>
      </p:sp>
    </p:spTree>
    <p:extLst>
      <p:ext uri="{BB962C8B-B14F-4D97-AF65-F5344CB8AC3E}">
        <p14:creationId xmlns:p14="http://schemas.microsoft.com/office/powerpoint/2010/main" val="8333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24DE331F-46A3-46B6-915B-601A7AEBCF3C}" type="slidenum">
              <a:rPr lang="en-GB" altLang="fr-FR"/>
              <a:pPr>
                <a:defRPr/>
              </a:pPr>
              <a:t>‹N°›</a:t>
            </a:fld>
            <a:endParaRPr lang="en-GB" altLang="fr-FR"/>
          </a:p>
        </p:txBody>
      </p:sp>
    </p:spTree>
    <p:extLst>
      <p:ext uri="{BB962C8B-B14F-4D97-AF65-F5344CB8AC3E}">
        <p14:creationId xmlns:p14="http://schemas.microsoft.com/office/powerpoint/2010/main" val="416481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42351" y="414339"/>
            <a:ext cx="2446867" cy="546258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295401" y="414339"/>
            <a:ext cx="7143751" cy="54625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BDAFB4B7-141C-4472-A5F0-9AE1EFEBDFED}" type="slidenum">
              <a:rPr lang="en-GB" altLang="fr-FR"/>
              <a:pPr>
                <a:defRPr/>
              </a:pPr>
              <a:t>‹N°›</a:t>
            </a:fld>
            <a:endParaRPr lang="en-GB" altLang="fr-FR"/>
          </a:p>
        </p:txBody>
      </p:sp>
    </p:spTree>
    <p:extLst>
      <p:ext uri="{BB962C8B-B14F-4D97-AF65-F5344CB8AC3E}">
        <p14:creationId xmlns:p14="http://schemas.microsoft.com/office/powerpoint/2010/main" val="105401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7A62E27-0521-4AF6-9BB4-C72A332F421E}" type="slidenum">
              <a:rPr lang="en-GB" altLang="fr-FR"/>
              <a:pPr>
                <a:defRPr/>
              </a:pPr>
              <a:t>‹N°›</a:t>
            </a:fld>
            <a:endParaRPr lang="en-GB" altLang="fr-FR"/>
          </a:p>
        </p:txBody>
      </p:sp>
    </p:spTree>
    <p:extLst>
      <p:ext uri="{BB962C8B-B14F-4D97-AF65-F5344CB8AC3E}">
        <p14:creationId xmlns:p14="http://schemas.microsoft.com/office/powerpoint/2010/main" val="46368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3FA1BDA8-2BF4-4EF3-BF20-0ACD8BDC747E}" type="slidenum">
              <a:rPr lang="en-GB" altLang="fr-FR"/>
              <a:pPr>
                <a:defRPr/>
              </a:pPr>
              <a:t>‹N°›</a:t>
            </a:fld>
            <a:endParaRPr lang="en-GB" altLang="fr-FR"/>
          </a:p>
        </p:txBody>
      </p:sp>
    </p:spTree>
    <p:extLst>
      <p:ext uri="{BB962C8B-B14F-4D97-AF65-F5344CB8AC3E}">
        <p14:creationId xmlns:p14="http://schemas.microsoft.com/office/powerpoint/2010/main" val="206414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295400" y="1600200"/>
            <a:ext cx="4794251"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2851" y="1600200"/>
            <a:ext cx="479636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D033C79C-048F-4EB4-9B66-DB0AE3581388}" type="slidenum">
              <a:rPr lang="en-GB" altLang="fr-FR"/>
              <a:pPr>
                <a:defRPr/>
              </a:pPr>
              <a:t>‹N°›</a:t>
            </a:fld>
            <a:endParaRPr lang="en-GB" altLang="fr-FR"/>
          </a:p>
        </p:txBody>
      </p:sp>
    </p:spTree>
    <p:extLst>
      <p:ext uri="{BB962C8B-B14F-4D97-AF65-F5344CB8AC3E}">
        <p14:creationId xmlns:p14="http://schemas.microsoft.com/office/powerpoint/2010/main" val="73456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05C4987-EA39-42F2-AB5B-9318DC4A5F1C}" type="slidenum">
              <a:rPr lang="en-GB" altLang="fr-FR"/>
              <a:pPr>
                <a:defRPr/>
              </a:pPr>
              <a:t>‹N°›</a:t>
            </a:fld>
            <a:endParaRPr lang="en-GB" altLang="fr-FR"/>
          </a:p>
        </p:txBody>
      </p:sp>
    </p:spTree>
    <p:extLst>
      <p:ext uri="{BB962C8B-B14F-4D97-AF65-F5344CB8AC3E}">
        <p14:creationId xmlns:p14="http://schemas.microsoft.com/office/powerpoint/2010/main" val="43164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F7C38B7B-6E5C-4EC3-8672-E5B09E29E7ED}" type="slidenum">
              <a:rPr lang="en-GB" altLang="fr-FR"/>
              <a:pPr>
                <a:defRPr/>
              </a:pPr>
              <a:t>‹N°›</a:t>
            </a:fld>
            <a:endParaRPr lang="en-GB" altLang="fr-FR"/>
          </a:p>
        </p:txBody>
      </p:sp>
    </p:spTree>
    <p:extLst>
      <p:ext uri="{BB962C8B-B14F-4D97-AF65-F5344CB8AC3E}">
        <p14:creationId xmlns:p14="http://schemas.microsoft.com/office/powerpoint/2010/main" val="388619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05E1BEBA-251F-48CC-8EAA-CEF20288F43F}" type="slidenum">
              <a:rPr lang="en-GB" altLang="fr-FR"/>
              <a:pPr>
                <a:defRPr/>
              </a:pPr>
              <a:t>‹N°›</a:t>
            </a:fld>
            <a:endParaRPr lang="en-GB" altLang="fr-FR"/>
          </a:p>
        </p:txBody>
      </p:sp>
    </p:spTree>
    <p:extLst>
      <p:ext uri="{BB962C8B-B14F-4D97-AF65-F5344CB8AC3E}">
        <p14:creationId xmlns:p14="http://schemas.microsoft.com/office/powerpoint/2010/main" val="372040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C02E0E12-CDBB-458B-8FCA-6CDA90AA5229}" type="slidenum">
              <a:rPr lang="en-GB" altLang="fr-FR"/>
              <a:pPr>
                <a:defRPr/>
              </a:pPr>
              <a:t>‹N°›</a:t>
            </a:fld>
            <a:endParaRPr lang="en-GB" altLang="fr-FR"/>
          </a:p>
        </p:txBody>
      </p:sp>
    </p:spTree>
    <p:extLst>
      <p:ext uri="{BB962C8B-B14F-4D97-AF65-F5344CB8AC3E}">
        <p14:creationId xmlns:p14="http://schemas.microsoft.com/office/powerpoint/2010/main" val="42504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6ACC6217-6E91-42B6-BBCE-AB005D1CBAC8}" type="slidenum">
              <a:rPr lang="en-GB" altLang="fr-FR"/>
              <a:pPr>
                <a:defRPr/>
              </a:pPr>
              <a:t>‹N°›</a:t>
            </a:fld>
            <a:endParaRPr lang="en-GB" altLang="fr-FR"/>
          </a:p>
        </p:txBody>
      </p:sp>
    </p:spTree>
    <p:extLst>
      <p:ext uri="{BB962C8B-B14F-4D97-AF65-F5344CB8AC3E}">
        <p14:creationId xmlns:p14="http://schemas.microsoft.com/office/powerpoint/2010/main" val="25941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4" y="414338"/>
            <a:ext cx="8449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Click to edit Master title style</a:t>
            </a:r>
          </a:p>
        </p:txBody>
      </p:sp>
      <p:sp>
        <p:nvSpPr>
          <p:cNvPr id="1028" name="Rectangle 3"/>
          <p:cNvSpPr>
            <a:spLocks noGrp="1" noChangeArrowheads="1"/>
          </p:cNvSpPr>
          <p:nvPr>
            <p:ph type="body" idx="1"/>
          </p:nvPr>
        </p:nvSpPr>
        <p:spPr bwMode="auto">
          <a:xfrm>
            <a:off x="1295401" y="1600200"/>
            <a:ext cx="979381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cs typeface="Arial" panose="020B0604020202020204" pitchFamily="34" charset="0"/>
              </a:defRPr>
            </a:lvl1pPr>
          </a:lstStyle>
          <a:p>
            <a:pPr>
              <a:defRPr/>
            </a:pPr>
            <a:fld id="{2ABD08FB-A64B-469D-8D78-974C8EC7B3FD}" type="slidenum">
              <a:rPr lang="en-GB" altLang="fr-FR"/>
              <a:pPr>
                <a:defRPr/>
              </a:pPr>
              <a:t>‹N°›</a:t>
            </a:fld>
            <a:endParaRPr lang="en-GB" altLang="fr-FR"/>
          </a:p>
        </p:txBody>
      </p:sp>
    </p:spTree>
    <p:extLst>
      <p:ext uri="{BB962C8B-B14F-4D97-AF65-F5344CB8AC3E}">
        <p14:creationId xmlns:p14="http://schemas.microsoft.com/office/powerpoint/2010/main" val="78106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7A0CFF"/>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rgbClr val="7A0CFF"/>
          </a:solidFill>
          <a:latin typeface="Berlin Sans FB Demi" pitchFamily="34" charset="0"/>
        </a:defRPr>
      </a:lvl6pPr>
      <a:lvl7pPr marL="914400" algn="ctr" rtl="0" fontAlgn="base">
        <a:spcBef>
          <a:spcPct val="0"/>
        </a:spcBef>
        <a:spcAft>
          <a:spcPct val="0"/>
        </a:spcAft>
        <a:defRPr sz="4400">
          <a:solidFill>
            <a:srgbClr val="7A0CFF"/>
          </a:solidFill>
          <a:latin typeface="Berlin Sans FB Demi" pitchFamily="34" charset="0"/>
        </a:defRPr>
      </a:lvl7pPr>
      <a:lvl8pPr marL="1371600" algn="ctr" rtl="0" fontAlgn="base">
        <a:spcBef>
          <a:spcPct val="0"/>
        </a:spcBef>
        <a:spcAft>
          <a:spcPct val="0"/>
        </a:spcAft>
        <a:defRPr sz="4400">
          <a:solidFill>
            <a:srgbClr val="7A0CFF"/>
          </a:solidFill>
          <a:latin typeface="Berlin Sans FB Demi" pitchFamily="34" charset="0"/>
        </a:defRPr>
      </a:lvl8pPr>
      <a:lvl9pPr marL="1828800" algn="ctr" rtl="0" fontAlgn="base">
        <a:spcBef>
          <a:spcPct val="0"/>
        </a:spcBef>
        <a:spcAft>
          <a:spcPct val="0"/>
        </a:spcAft>
        <a:defRPr sz="4400">
          <a:solidFill>
            <a:srgbClr val="7A0CFF"/>
          </a:solidFill>
          <a:latin typeface="Berlin Sans FB Demi" pitchFamily="34" charset="0"/>
        </a:defRPr>
      </a:lvl9pPr>
    </p:titleStyle>
    <p:bodyStyle>
      <a:lvl1pPr marL="342900" indent="-342900" algn="l" rtl="0" eaLnBrk="0" fontAlgn="base" hangingPunct="0">
        <a:spcBef>
          <a:spcPct val="20000"/>
        </a:spcBef>
        <a:spcAft>
          <a:spcPct val="0"/>
        </a:spcAft>
        <a:buChar char="•"/>
        <a:defRPr sz="2400">
          <a:solidFill>
            <a:srgbClr val="FF7E0C"/>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Arial" charset="0"/>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Arial" charset="0"/>
        </a:defRPr>
      </a:lvl6pPr>
      <a:lvl7pPr marL="2971800" indent="-228600" algn="l" rtl="0" fontAlgn="base">
        <a:spcBef>
          <a:spcPct val="20000"/>
        </a:spcBef>
        <a:spcAft>
          <a:spcPct val="0"/>
        </a:spcAft>
        <a:buChar char="»"/>
        <a:defRPr>
          <a:solidFill>
            <a:schemeClr val="tx1"/>
          </a:solidFill>
          <a:latin typeface="Arial" charset="0"/>
        </a:defRPr>
      </a:lvl7pPr>
      <a:lvl8pPr marL="3429000" indent="-228600" algn="l" rtl="0" fontAlgn="base">
        <a:spcBef>
          <a:spcPct val="20000"/>
        </a:spcBef>
        <a:spcAft>
          <a:spcPct val="0"/>
        </a:spcAft>
        <a:buChar char="»"/>
        <a:defRPr>
          <a:solidFill>
            <a:schemeClr val="tx1"/>
          </a:solidFill>
          <a:latin typeface="Arial" charset="0"/>
        </a:defRPr>
      </a:lvl8pPr>
      <a:lvl9pPr marL="3886200" indent="-228600" algn="l" rtl="0" fontAlgn="base">
        <a:spcBef>
          <a:spcPct val="20000"/>
        </a:spcBef>
        <a:spcAft>
          <a:spcPct val="0"/>
        </a:spcAft>
        <a:buChar char="»"/>
        <a:defRPr>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en.wikipedia.org/wiki/Image:Candida_albican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sida-info-service.org/cela-se-passe-t-il-de-la-meme/" TargetMode="External"/><Relationship Id="rId4" Type="http://schemas.openxmlformats.org/officeDocument/2006/relationships/hyperlink" Target="https://vih.org/cegid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sida-info-service.org/preservatif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sida-info-service.org/preservatif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bug.eu/fr-fr/coll%C3%A8ge-les-papillomavirus-hp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ki/Image:SOA-epididymites.jpg" TargetMode="External"/><Relationship Id="rId5" Type="http://schemas.openxmlformats.org/officeDocument/2006/relationships/image" Target="../media/image6.jpeg"/><Relationship Id="rId4" Type="http://schemas.openxmlformats.org/officeDocument/2006/relationships/hyperlink" Target="http://commons.wikimedia.org/wiki/Image:ChlamydiaTrachomatisEinschlussk%C3%B6rperchen.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upload.wikimedia.org/wikipedia/commons/2/29/Neisseria_gonorrhoeae_02.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Image:SOA-Herpes-genitalis-female.jpg" TargetMode="External"/><Relationship Id="rId5" Type="http://schemas.openxmlformats.org/officeDocument/2006/relationships/image" Target="../media/image10.jpeg"/><Relationship Id="rId4" Type="http://schemas.openxmlformats.org/officeDocument/2006/relationships/hyperlink" Target="http://en.wikipedia.org/wiki/Image:Herpes_simpex_viru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noChangeArrowheads="1"/>
          </p:cNvSpPr>
          <p:nvPr>
            <p:ph type="title"/>
          </p:nvPr>
        </p:nvSpPr>
        <p:spPr>
          <a:xfrm>
            <a:off x="3000375" y="1773238"/>
            <a:ext cx="6337300" cy="1143000"/>
          </a:xfrm>
        </p:spPr>
        <p:txBody>
          <a:bodyPr/>
          <a:lstStyle/>
          <a:p>
            <a:r>
              <a:rPr lang="fr-FR" altLang="fr-FR" sz="4000" dirty="0">
                <a:solidFill>
                  <a:srgbClr val="8F006B"/>
                </a:solidFill>
                <a:latin typeface="Arial" panose="020B0604020202020204" pitchFamily="34" charset="0"/>
                <a:cs typeface="Arial" panose="020B0604020202020204" pitchFamily="34" charset="0"/>
              </a:rPr>
              <a:t>Les cartes d’identité des IST les plus fréquemment rencontrées</a:t>
            </a:r>
          </a:p>
        </p:txBody>
      </p:sp>
      <p:pic>
        <p:nvPicPr>
          <p:cNvPr id="23555" name="Image 11">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25413"/>
            <a:ext cx="11509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nvSpPr>
        <p:spPr bwMode="auto">
          <a:xfrm>
            <a:off x="3062258" y="4348250"/>
            <a:ext cx="6213534" cy="16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rgbClr val="FF7E0C"/>
                </a:solidFill>
                <a:latin typeface="+mn-lt"/>
                <a:ea typeface="MS PGothic" panose="020B0600070205080204" pitchFamily="34" charset="-128"/>
                <a:cs typeface="ＭＳ Ｐゴシック" charset="0"/>
              </a:defRPr>
            </a:lvl1pPr>
            <a:lvl2pPr marL="457200" indent="0" algn="ctr" rtl="0" eaLnBrk="0" fontAlgn="base" hangingPunct="0">
              <a:spcBef>
                <a:spcPct val="20000"/>
              </a:spcBef>
              <a:spcAft>
                <a:spcPct val="0"/>
              </a:spcAft>
              <a:buNone/>
              <a:defRPr sz="2400">
                <a:solidFill>
                  <a:schemeClr val="tx1"/>
                </a:solidFill>
                <a:latin typeface="Arial" charset="0"/>
                <a:ea typeface="MS PGothic" panose="020B0600070205080204" pitchFamily="34" charset="-128"/>
              </a:defRPr>
            </a:lvl2pPr>
            <a:lvl3pPr marL="9144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3pPr>
            <a:lvl4pPr marL="13716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4pPr>
            <a:lvl5pPr marL="18288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5pPr>
            <a:lvl6pPr marL="2286000" indent="0" algn="ctr" rtl="0" fontAlgn="base">
              <a:spcBef>
                <a:spcPct val="20000"/>
              </a:spcBef>
              <a:spcAft>
                <a:spcPct val="0"/>
              </a:spcAft>
              <a:buNone/>
              <a:defRPr>
                <a:solidFill>
                  <a:schemeClr val="tx1"/>
                </a:solidFill>
                <a:latin typeface="Arial" charset="0"/>
              </a:defRPr>
            </a:lvl6pPr>
            <a:lvl7pPr marL="2743200" indent="0" algn="ctr" rtl="0" fontAlgn="base">
              <a:spcBef>
                <a:spcPct val="20000"/>
              </a:spcBef>
              <a:spcAft>
                <a:spcPct val="0"/>
              </a:spcAft>
              <a:buNone/>
              <a:defRPr>
                <a:solidFill>
                  <a:schemeClr val="tx1"/>
                </a:solidFill>
                <a:latin typeface="Arial" charset="0"/>
              </a:defRPr>
            </a:lvl7pPr>
            <a:lvl8pPr marL="3200400" indent="0" algn="ctr" rtl="0" fontAlgn="base">
              <a:spcBef>
                <a:spcPct val="20000"/>
              </a:spcBef>
              <a:spcAft>
                <a:spcPct val="0"/>
              </a:spcAft>
              <a:buNone/>
              <a:defRPr>
                <a:solidFill>
                  <a:schemeClr val="tx1"/>
                </a:solidFill>
                <a:latin typeface="Arial" charset="0"/>
              </a:defRPr>
            </a:lvl8pPr>
            <a:lvl9pPr marL="3657600" indent="0" algn="ctr" rtl="0" fontAlgn="base">
              <a:spcBef>
                <a:spcPct val="20000"/>
              </a:spcBef>
              <a:spcAft>
                <a:spcPct val="0"/>
              </a:spcAft>
              <a:buNone/>
              <a:defRPr>
                <a:solidFill>
                  <a:schemeClr val="tx1"/>
                </a:solidFill>
                <a:latin typeface="Arial" charset="0"/>
              </a:defRPr>
            </a:lvl9pPr>
          </a:lstStyle>
          <a:p>
            <a:pPr algn="l" eaLnBrk="1" hangingPunct="1"/>
            <a:r>
              <a:rPr lang="fr-FR" altLang="fr-FR" sz="2000" b="1" dirty="0">
                <a:solidFill>
                  <a:schemeClr val="tx1"/>
                </a:solidFill>
                <a:latin typeface="Arial" panose="020B0604020202020204" pitchFamily="34" charset="0"/>
                <a:cs typeface="Arial" panose="020B0604020202020204" pitchFamily="34" charset="0"/>
              </a:rPr>
              <a:t>Avertissement</a:t>
            </a:r>
            <a:r>
              <a:rPr lang="fr-FR" altLang="fr-FR" sz="2000" dirty="0">
                <a:solidFill>
                  <a:schemeClr val="tx1"/>
                </a:solidFill>
                <a:latin typeface="Arial" panose="020B0604020202020204" pitchFamily="34" charset="0"/>
                <a:cs typeface="Arial" panose="020B0604020202020204" pitchFamily="34" charset="0"/>
              </a:rPr>
              <a:t>: cette  présentation contient des illustrations graphiques des organes reproducteurs.</a:t>
            </a:r>
          </a:p>
          <a:p>
            <a:pPr algn="l" eaLnBrk="1" hangingPunct="1"/>
            <a:r>
              <a:rPr lang="fr-FR" altLang="fr-FR" sz="2000" dirty="0">
                <a:solidFill>
                  <a:schemeClr val="tx1"/>
                </a:solidFill>
                <a:latin typeface="Arial" panose="020B0604020202020204" pitchFamily="34" charset="0"/>
                <a:cs typeface="Arial" panose="020B0604020202020204" pitchFamily="34" charset="0"/>
              </a:rPr>
              <a:t>Veuillez les supprimer si vous ne souhaitez pas les utiliser. </a:t>
            </a:r>
          </a:p>
        </p:txBody>
      </p:sp>
    </p:spTree>
    <p:extLst>
      <p:ext uri="{BB962C8B-B14F-4D97-AF65-F5344CB8AC3E}">
        <p14:creationId xmlns:p14="http://schemas.microsoft.com/office/powerpoint/2010/main" val="9589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05189" y="-22225"/>
            <a:ext cx="5164137"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Mycose</a:t>
            </a:r>
          </a:p>
        </p:txBody>
      </p:sp>
      <p:pic>
        <p:nvPicPr>
          <p:cNvPr id="40966"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95275"/>
            <a:ext cx="787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Grp="1" noChangeArrowheads="1"/>
          </p:cNvSpPr>
          <p:nvPr>
            <p:ph type="body" idx="1"/>
          </p:nvPr>
        </p:nvSpPr>
        <p:spPr>
          <a:xfrm>
            <a:off x="1631950" y="168276"/>
            <a:ext cx="8820150" cy="64293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Un champignon (levure) du genre </a:t>
            </a:r>
            <a:r>
              <a:rPr lang="fr-FR" altLang="fr-FR" sz="1400" i="1">
                <a:solidFill>
                  <a:schemeClr val="tx1"/>
                </a:solidFill>
                <a:latin typeface="Arial" panose="020B0604020202020204" pitchFamily="34" charset="0"/>
                <a:cs typeface="Arial" panose="020B0604020202020204" pitchFamily="34" charset="0"/>
              </a:rPr>
              <a:t>Candida albicans, </a:t>
            </a:r>
            <a:r>
              <a:rPr lang="fr-FR" altLang="fr-FR" sz="1400">
                <a:solidFill>
                  <a:schemeClr val="tx1"/>
                </a:solidFill>
                <a:latin typeface="Arial" panose="020B0604020202020204" pitchFamily="34" charset="0"/>
                <a:cs typeface="Arial" panose="020B0604020202020204" pitchFamily="34" charset="0"/>
              </a:rPr>
              <a:t>qui</a:t>
            </a:r>
            <a:r>
              <a:rPr lang="fr-FR" altLang="fr-FR" sz="1400" i="1">
                <a:solidFill>
                  <a:schemeClr val="tx1"/>
                </a:solidFill>
                <a:latin typeface="Arial" panose="020B0604020202020204" pitchFamily="34" charset="0"/>
                <a:cs typeface="Arial" panose="020B0604020202020204" pitchFamily="34" charset="0"/>
              </a:rPr>
              <a:t> </a:t>
            </a:r>
            <a:r>
              <a:rPr lang="fr-FR" altLang="fr-FR" sz="1400">
                <a:solidFill>
                  <a:schemeClr val="tx1"/>
                </a:solidFill>
              </a:rPr>
              <a:t>est présent dans la flore vaginale naturelle, on parle d’infection lorsqu’il prédomine dans cette flore, comme cela peut être le cas après un traitement antibiotique par exemple </a:t>
            </a: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transmise par contact sexuel.</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Circonstances d’apparition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antibiotiques en détruisant la flore microbienne normale perme</a:t>
            </a:r>
            <a:r>
              <a:rPr lang="fr-FR" altLang="fr-FR" sz="1400">
                <a:solidFill>
                  <a:srgbClr val="008000"/>
                </a:solidFill>
                <a:latin typeface="Arial" panose="020B0604020202020204" pitchFamily="34" charset="0"/>
                <a:cs typeface="Arial" panose="020B0604020202020204" pitchFamily="34" charset="0"/>
              </a:rPr>
              <a:t>ttent</a:t>
            </a:r>
            <a:r>
              <a:rPr lang="fr-FR" altLang="fr-FR" sz="1400">
                <a:solidFill>
                  <a:schemeClr val="tx1"/>
                </a:solidFill>
                <a:latin typeface="Arial" panose="020B0604020202020204" pitchFamily="34" charset="0"/>
                <a:cs typeface="Arial" panose="020B0604020202020204" pitchFamily="34" charset="0"/>
              </a:rPr>
              <a:t> aux champignons de proliférer.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La grossesse</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troubles immunitaires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Femmes</a:t>
            </a:r>
          </a:p>
          <a:p>
            <a:pPr lvl="1" eaLnBrk="1" hangingPunct="1">
              <a:lnSpc>
                <a:spcPct val="80000"/>
              </a:lnSpc>
            </a:pPr>
            <a:r>
              <a:rPr lang="fr-FR" altLang="fr-FR" sz="1400">
                <a:latin typeface="Arial" panose="020B0604020202020204" pitchFamily="34" charset="0"/>
                <a:cs typeface="Arial" panose="020B0604020202020204" pitchFamily="34" charset="0"/>
              </a:rPr>
              <a:t>Écoulement vaginal ou démangeaison</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lors des rapports sexuels </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en urinant</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Hommes</a:t>
            </a:r>
          </a:p>
          <a:p>
            <a:pPr lvl="1" eaLnBrk="1" hangingPunct="1">
              <a:lnSpc>
                <a:spcPct val="80000"/>
              </a:lnSpc>
            </a:pPr>
            <a:r>
              <a:rPr lang="fr-FR" altLang="fr-FR" sz="1400">
                <a:latin typeface="Arial" panose="020B0604020202020204" pitchFamily="34" charset="0"/>
                <a:cs typeface="Arial" panose="020B0604020202020204" pitchFamily="34" charset="0"/>
              </a:rPr>
              <a:t>Écoulement et inflammation du pénis</a:t>
            </a:r>
          </a:p>
          <a:p>
            <a:pPr lvl="1" eaLnBrk="1" hangingPunct="1">
              <a:lnSpc>
                <a:spcPct val="80000"/>
              </a:lnSpc>
            </a:pPr>
            <a:r>
              <a:rPr lang="fr-FR" altLang="fr-FR" sz="1400">
                <a:latin typeface="Arial" panose="020B0604020202020204" pitchFamily="34" charset="0"/>
                <a:cs typeface="Arial" panose="020B0604020202020204" pitchFamily="34" charset="0"/>
              </a:rPr>
              <a:t>Douleur en urinant</a:t>
            </a:r>
          </a:p>
          <a:p>
            <a:pPr lvl="1" eaLnBrk="1" hangingPunct="1">
              <a:lnSpc>
                <a:spcPct val="80000"/>
              </a:lnSpc>
            </a:pPr>
            <a:r>
              <a:rPr lang="fr-FR" altLang="fr-FR" sz="1400">
                <a:latin typeface="Arial" panose="020B0604020202020204" pitchFamily="34" charset="0"/>
                <a:cs typeface="Arial" panose="020B0604020202020204" pitchFamily="34" charset="0"/>
              </a:rPr>
              <a:t>Petits points rouge à l’extrémité du pénis</a:t>
            </a:r>
          </a:p>
          <a:p>
            <a:pPr lvl="1" eaLnBrk="1" hangingPunct="1">
              <a:lnSpc>
                <a:spcPct val="80000"/>
              </a:lnSpc>
              <a:buFontTx/>
              <a:buNone/>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r>
              <a:rPr lang="fr-FR" altLang="fr-FR" sz="1400" b="1">
                <a:solidFill>
                  <a:srgbClr val="1F497D"/>
                </a:solidFill>
                <a:latin typeface="Arial" panose="020B0604020202020204" pitchFamily="34" charset="0"/>
                <a:cs typeface="Arial" panose="020B0604020202020204" pitchFamily="34" charset="0"/>
              </a:rPr>
              <a:t>:</a:t>
            </a:r>
            <a:r>
              <a:rPr lang="fr-FR" altLang="fr-FR" sz="1400" b="1">
                <a:solidFill>
                  <a:schemeClr val="tx1"/>
                </a:solidFill>
                <a:latin typeface="Arial" panose="020B0604020202020204" pitchFamily="34" charset="0"/>
                <a:cs typeface="Arial" panose="020B0604020202020204" pitchFamily="34" charset="0"/>
              </a:rPr>
              <a:t> </a:t>
            </a:r>
            <a:r>
              <a:rPr lang="fr-FR" altLang="fr-FR" sz="1400">
                <a:solidFill>
                  <a:schemeClr val="tx1"/>
                </a:solidFill>
                <a:latin typeface="Arial" panose="020B0604020202020204" pitchFamily="34" charset="0"/>
                <a:cs typeface="Arial" panose="020B0604020202020204" pitchFamily="34" charset="0"/>
              </a:rPr>
              <a:t>Prélèvement local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r>
              <a:rPr lang="fr-FR" altLang="fr-FR" sz="1400" b="1">
                <a:solidFill>
                  <a:srgbClr val="1F497D"/>
                </a:solidFill>
                <a:latin typeface="Arial" panose="020B0604020202020204" pitchFamily="34" charset="0"/>
                <a:cs typeface="Arial" panose="020B0604020202020204" pitchFamily="34" charset="0"/>
              </a:rPr>
              <a:t>:</a:t>
            </a:r>
            <a:r>
              <a:rPr lang="fr-FR" altLang="fr-FR" sz="1400">
                <a:solidFill>
                  <a:schemeClr val="tx1"/>
                </a:solidFill>
                <a:latin typeface="Arial" panose="020B0604020202020204" pitchFamily="34" charset="0"/>
                <a:cs typeface="Arial" panose="020B0604020202020204" pitchFamily="34" charset="0"/>
              </a:rPr>
              <a:t> Antifongiques en général en traitement local de la personne contaminée ET des partenaires.</a:t>
            </a:r>
          </a:p>
          <a:p>
            <a:pPr eaLnBrk="1" hangingPunct="1">
              <a:lnSpc>
                <a:spcPct val="80000"/>
              </a:lnSpc>
            </a:pPr>
            <a:endParaRPr lang="fr-FR" altLang="fr-FR" sz="1600">
              <a:solidFill>
                <a:srgbClr val="FF0000"/>
              </a:solidFill>
              <a:latin typeface="Arial" panose="020B0604020202020204" pitchFamily="34" charset="0"/>
            </a:endParaRPr>
          </a:p>
          <a:p>
            <a:pPr lvl="1" eaLnBrk="1" hangingPunct="1">
              <a:lnSpc>
                <a:spcPct val="80000"/>
              </a:lnSpc>
              <a:buFontTx/>
              <a:buNone/>
            </a:pPr>
            <a:endParaRPr lang="en-GB" altLang="fr-FR" sz="1600">
              <a:latin typeface="Arial" panose="020B0604020202020204" pitchFamily="34" charset="0"/>
            </a:endParaRPr>
          </a:p>
        </p:txBody>
      </p:sp>
      <p:pic>
        <p:nvPicPr>
          <p:cNvPr id="40964" name="Picture 6" descr="250px-Candida_albicans">
            <a:hlinkClick r:id="rId4" tooltip="Candida albicans.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9" y="3429001"/>
            <a:ext cx="18430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9"/>
          <p:cNvSpPr txBox="1">
            <a:spLocks noChangeArrowheads="1"/>
          </p:cNvSpPr>
          <p:nvPr/>
        </p:nvSpPr>
        <p:spPr bwMode="auto">
          <a:xfrm>
            <a:off x="8562976" y="5229226"/>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Candida albicans</a:t>
            </a:r>
          </a:p>
        </p:txBody>
      </p:sp>
    </p:spTree>
    <p:extLst>
      <p:ext uri="{BB962C8B-B14F-4D97-AF65-F5344CB8AC3E}">
        <p14:creationId xmlns:p14="http://schemas.microsoft.com/office/powerpoint/2010/main" val="409111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55914" y="333376"/>
            <a:ext cx="5184775" cy="100806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Mycoplasme</a:t>
            </a:r>
          </a:p>
        </p:txBody>
      </p:sp>
      <p:pic>
        <p:nvPicPr>
          <p:cNvPr id="43012"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33375"/>
            <a:ext cx="10810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Grp="1" noChangeArrowheads="1"/>
          </p:cNvSpPr>
          <p:nvPr>
            <p:ph type="body" idx="1"/>
          </p:nvPr>
        </p:nvSpPr>
        <p:spPr>
          <a:xfrm>
            <a:off x="1743075" y="188913"/>
            <a:ext cx="8745538" cy="6348412"/>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Mycoplasme génitalium </a:t>
            </a:r>
            <a:r>
              <a:rPr lang="fr-FR" altLang="fr-FR" sz="1400">
                <a:solidFill>
                  <a:schemeClr val="tx1"/>
                </a:solidFill>
                <a:latin typeface="Arial" panose="020B0604020202020204" pitchFamily="34" charset="0"/>
                <a:cs typeface="Arial" panose="020B0604020202020204" pitchFamily="34" charset="0"/>
              </a:rPr>
              <a:t>peut faire partie de la flore naturelle.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possible par la mère au nouveau-né lors de la grossesse ou de l’accouchement.</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Apparaissent une semaine ou plus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Ecoulements, brûlures, démangeaisons  des organes génitaux (vagin, verge, anus).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 indolore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Stérilité tubaire (rarement)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nouveau-né lors de l’accouchement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pour la personne infectée ET pour le/les partenaire(s).</a:t>
            </a:r>
          </a:p>
        </p:txBody>
      </p:sp>
      <p:pic>
        <p:nvPicPr>
          <p:cNvPr id="43013"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333375"/>
            <a:ext cx="2071687"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82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53975"/>
            <a:ext cx="8459787"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protéger contre les IST ?</a:t>
            </a:r>
          </a:p>
        </p:txBody>
      </p:sp>
      <p:pic>
        <p:nvPicPr>
          <p:cNvPr id="45060"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Grp="1" noChangeArrowheads="1"/>
          </p:cNvSpPr>
          <p:nvPr>
            <p:ph type="body" idx="1"/>
          </p:nvPr>
        </p:nvSpPr>
        <p:spPr>
          <a:xfrm>
            <a:off x="1992314" y="1196976"/>
            <a:ext cx="8467725" cy="5400675"/>
          </a:xfrm>
        </p:spPr>
        <p:txBody>
          <a:bodyPr/>
          <a:lstStyle/>
          <a:p>
            <a:pPr eaLnBrk="1" hangingPunct="1">
              <a:lnSpc>
                <a:spcPct val="80000"/>
              </a:lnSpc>
              <a:buFontTx/>
              <a:buNone/>
              <a:defRPr/>
            </a:pPr>
            <a:r>
              <a:rPr lang="fr-FR" altLang="fr-FR" sz="2000" b="1" dirty="0">
                <a:solidFill>
                  <a:srgbClr val="8F006B"/>
                </a:solidFill>
                <a:latin typeface="Arial" panose="020B0604020202020204" pitchFamily="34" charset="0"/>
                <a:cs typeface="Arial" panose="020B0604020202020204" pitchFamily="34" charset="0"/>
              </a:rPr>
              <a:t>Le dépistage</a:t>
            </a:r>
          </a:p>
          <a:p>
            <a:pPr eaLnBrk="1" hangingPunct="1">
              <a:lnSpc>
                <a:spcPct val="80000"/>
              </a:lnSpc>
              <a:buFontTx/>
              <a:buNone/>
              <a:defRPr/>
            </a:pPr>
            <a:endParaRPr lang="fr-FR" altLang="fr-FR" sz="2000" b="1" dirty="0">
              <a:solidFill>
                <a:srgbClr val="8F006B"/>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Pourquoi?</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Même sans symptôme on peut être porteur d’une infection et donc la transmettre sans le savoir.</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C’est le seul moyen d’être sûr de ne pas être porteur d’une IST. </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Faire un dépistage permet donc de débuter un traitement si besoin.</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latin typeface="Arial" panose="020B0604020202020204" pitchFamily="34" charset="0"/>
                <a:cs typeface="Arial" panose="020B0604020202020204" pitchFamily="34" charset="0"/>
              </a:rPr>
              <a:t>Quand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Dans un couple, discuter de la possibilité de se faire tous les deux dépister pour les IST avant de s’engager dans une relation sexuelle et en particulier avant de ne plus utiliser le préservatif.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En cas de contact sexuel non protégé.</a:t>
            </a: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Où?</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Se faire contrôler/dépister régulièrement par son médecin traitant, son gynécologue ou dans un centre de dépistage. En France, on peut demander un dépistage gratuit et anonyme dans les </a:t>
            </a:r>
            <a:r>
              <a:rPr lang="fr-FR" altLang="fr-FR" sz="1800" dirty="0" err="1">
                <a:latin typeface="Arial" panose="020B0604020202020204" pitchFamily="34" charset="0"/>
                <a:cs typeface="Arial" panose="020B0604020202020204" pitchFamily="34" charset="0"/>
              </a:rPr>
              <a:t>CeGIDD</a:t>
            </a:r>
            <a:r>
              <a:rPr lang="fr-FR" altLang="fr-FR" sz="1800" dirty="0">
                <a:latin typeface="Arial" panose="020B0604020202020204" pitchFamily="34" charset="0"/>
                <a:cs typeface="Arial" panose="020B0604020202020204" pitchFamily="34" charset="0"/>
              </a:rPr>
              <a:t> (Centre Gratuit d'Information et de Dépistage et de Diagnostic) :</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br>
              <a:rPr lang="fr-FR" altLang="fr-FR" sz="1800" dirty="0">
                <a:latin typeface="Arial" panose="020B0604020202020204" pitchFamily="34" charset="0"/>
                <a:cs typeface="Arial" panose="020B0604020202020204" pitchFamily="34" charset="0"/>
              </a:rPr>
            </a:br>
            <a:br>
              <a:rPr lang="fr-FR" altLang="fr-FR" sz="1800" dirty="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94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noChangeArrowheads="1"/>
          </p:cNvSpPr>
          <p:nvPr>
            <p:ph type="title"/>
          </p:nvPr>
        </p:nvSpPr>
        <p:spPr>
          <a:xfrm>
            <a:off x="3287713" y="79376"/>
            <a:ext cx="6337300" cy="1046163"/>
          </a:xfrm>
        </p:spPr>
        <p:txBody>
          <a:bodyPr/>
          <a:lstStyle/>
          <a:p>
            <a:r>
              <a:rPr lang="fr-FR" altLang="fr-FR" sz="4000">
                <a:solidFill>
                  <a:srgbClr val="8F006B"/>
                </a:solidFill>
                <a:latin typeface="Arial" panose="020B0604020202020204" pitchFamily="34" charset="0"/>
                <a:cs typeface="Arial" panose="020B0604020202020204" pitchFamily="34" charset="0"/>
              </a:rPr>
              <a:t>Ou se faire dépister ?</a:t>
            </a:r>
          </a:p>
        </p:txBody>
      </p:sp>
      <p:pic>
        <p:nvPicPr>
          <p:cNvPr id="47107" name="Image 5">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0"/>
            <a:ext cx="9191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ZoneTexte 10"/>
          <p:cNvSpPr txBox="1">
            <a:spLocks noChangeArrowheads="1"/>
          </p:cNvSpPr>
          <p:nvPr/>
        </p:nvSpPr>
        <p:spPr bwMode="auto">
          <a:xfrm>
            <a:off x="3792538" y="1125538"/>
            <a:ext cx="409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fr-FR" altLang="fr-FR" sz="1800">
                <a:solidFill>
                  <a:srgbClr val="000000"/>
                </a:solidFill>
                <a:latin typeface="Arial" panose="020B0604020202020204" pitchFamily="34" charset="0"/>
                <a:cs typeface="Arial" panose="020B0604020202020204" pitchFamily="34" charset="0"/>
              </a:rPr>
              <a:t>Voici la carte des CeGIDD en France: </a:t>
            </a:r>
            <a:endParaRPr lang="fr-FR" altLang="fr-FR" sz="1800" b="1">
              <a:solidFill>
                <a:srgbClr val="000000"/>
              </a:solidFill>
              <a:latin typeface="Arial" panose="020B0604020202020204" pitchFamily="34" charset="0"/>
              <a:cs typeface="Arial" panose="020B0604020202020204" pitchFamily="34" charset="0"/>
            </a:endParaRPr>
          </a:p>
        </p:txBody>
      </p:sp>
      <p:pic>
        <p:nvPicPr>
          <p:cNvPr id="47108"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5" y="1558925"/>
            <a:ext cx="4967288" cy="416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ZoneTexte 9"/>
          <p:cNvSpPr txBox="1">
            <a:spLocks noChangeArrowheads="1"/>
          </p:cNvSpPr>
          <p:nvPr/>
        </p:nvSpPr>
        <p:spPr bwMode="auto">
          <a:xfrm>
            <a:off x="1847850" y="5876925"/>
            <a:ext cx="8351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dirty="0">
                <a:solidFill>
                  <a:srgbClr val="FF0CFF"/>
                </a:solidFill>
                <a:latin typeface="Arial" panose="020B0604020202020204" pitchFamily="34" charset="0"/>
                <a:cs typeface="Arial" panose="020B0604020202020204" pitchFamily="34" charset="0"/>
                <a:hlinkClick r:id="rId4"/>
              </a:rPr>
              <a:t>https://vih.org/cegidd/</a:t>
            </a:r>
            <a:endParaRPr lang="fr-FR" altLang="fr-FR" sz="1400" dirty="0">
              <a:solidFill>
                <a:srgbClr val="FF0CFF"/>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dirty="0">
                <a:solidFill>
                  <a:srgbClr val="FF0CFF"/>
                </a:solidFill>
                <a:latin typeface="Arial" panose="020B0604020202020204" pitchFamily="34" charset="0"/>
                <a:cs typeface="Arial" panose="020B0604020202020204" pitchFamily="34" charset="0"/>
                <a:hlinkClick r:id="rId5"/>
              </a:rPr>
              <a:t>Accueil &gt; Questions fréquentes &gt; Dépistage &gt; Comment se passe un dépistage en </a:t>
            </a:r>
            <a:r>
              <a:rPr lang="fr-FR" altLang="fr-FR" sz="1400" dirty="0" err="1">
                <a:solidFill>
                  <a:srgbClr val="FF0CFF"/>
                </a:solidFill>
                <a:latin typeface="Arial" panose="020B0604020202020204" pitchFamily="34" charset="0"/>
                <a:cs typeface="Arial" panose="020B0604020202020204" pitchFamily="34" charset="0"/>
                <a:hlinkClick r:id="rId5"/>
              </a:rPr>
              <a:t>CeGIDD</a:t>
            </a:r>
            <a:r>
              <a:rPr lang="fr-FR" altLang="fr-FR" sz="1400" dirty="0">
                <a:solidFill>
                  <a:srgbClr val="FF0CFF"/>
                </a:solidFill>
                <a:latin typeface="Arial" panose="020B0604020202020204" pitchFamily="34" charset="0"/>
                <a:cs typeface="Arial" panose="020B0604020202020204" pitchFamily="34" charset="0"/>
                <a:hlinkClick r:id="rId5"/>
              </a:rPr>
              <a:t> ?</a:t>
            </a:r>
          </a:p>
          <a:p>
            <a:pPr fontAlgn="base">
              <a:spcBef>
                <a:spcPct val="0"/>
              </a:spcBef>
              <a:spcAft>
                <a:spcPct val="0"/>
              </a:spcAft>
              <a:buNone/>
            </a:pPr>
            <a:r>
              <a:rPr lang="fr-FR" altLang="fr-FR" sz="1800" dirty="0">
                <a:solidFill>
                  <a:srgbClr val="000000"/>
                </a:solidFill>
                <a:latin typeface="Arial" panose="020B0604020202020204" pitchFamily="34" charset="0"/>
                <a:cs typeface="Arial" panose="020B0604020202020204" pitchFamily="34" charset="0"/>
                <a:hlinkClick r:id="rId5"/>
              </a:rPr>
              <a:t>	</a:t>
            </a:r>
            <a:endParaRPr lang="fr-FR" altLang="fr-FR"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44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51088" y="53975"/>
            <a:ext cx="8316912" cy="927100"/>
          </a:xfrm>
        </p:spPr>
        <p:txBody>
          <a:bodyPr/>
          <a:lstStyle/>
          <a:p>
            <a:pPr eaLnBrk="1" hangingPunct="1"/>
            <a:r>
              <a:rPr lang="en-GB" altLang="fr-FR" sz="3600">
                <a:solidFill>
                  <a:srgbClr val="8F006B"/>
                </a:solidFill>
                <a:latin typeface="Arial" panose="020B0604020202020204" pitchFamily="34" charset="0"/>
                <a:cs typeface="Arial" panose="020B0604020202020204" pitchFamily="34" charset="0"/>
              </a:rPr>
              <a:t>Comment se protéger contre les IST 2 ?</a:t>
            </a:r>
          </a:p>
        </p:txBody>
      </p:sp>
      <p:pic>
        <p:nvPicPr>
          <p:cNvPr id="48132"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Grp="1" noChangeArrowheads="1"/>
          </p:cNvSpPr>
          <p:nvPr>
            <p:ph type="body" idx="1"/>
          </p:nvPr>
        </p:nvSpPr>
        <p:spPr>
          <a:xfrm>
            <a:off x="1919289" y="1196976"/>
            <a:ext cx="8497887" cy="5400675"/>
          </a:xfrm>
        </p:spPr>
        <p:txBody>
          <a:bodyPr/>
          <a:lstStyle/>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vaccins</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Il existe des vaccins qui protègent contre </a:t>
            </a:r>
          </a:p>
          <a:p>
            <a:pPr marL="0" indent="0" eaLnBrk="1" hangingPunct="1">
              <a:lnSpc>
                <a:spcPct val="80000"/>
              </a:lnSpc>
              <a:buNone/>
              <a:defRPr/>
            </a:pPr>
            <a:r>
              <a:rPr lang="fr-FR" altLang="fr-FR" sz="1800" dirty="0">
                <a:solidFill>
                  <a:schemeClr val="tx1"/>
                </a:solidFill>
                <a:latin typeface="Arial" panose="020B0604020202020204" pitchFamily="34" charset="0"/>
                <a:cs typeface="Arial" panose="020B0604020202020204" pitchFamily="34" charset="0"/>
              </a:rPr>
              <a:t>certaines IST comme les HPV, l’hépatite B.</a:t>
            </a:r>
          </a:p>
          <a:p>
            <a:pPr marL="0" lvl="1" indent="0" eaLnBrk="1" hangingPunct="1">
              <a:lnSpc>
                <a:spcPct val="80000"/>
              </a:lnSpc>
              <a:buNone/>
              <a:defRPr/>
            </a:pPr>
            <a:endParaRPr lang="fr-FR" altLang="fr-FR" sz="1800" b="1" dirty="0">
              <a:solidFill>
                <a:srgbClr val="8F006B"/>
              </a:solidFill>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préservatifs</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Utiliser un préservatif externe ou interne lors de </a:t>
            </a:r>
          </a:p>
          <a:p>
            <a:pPr marL="0" lvl="1" indent="0" eaLnBrk="1" hangingPunct="1">
              <a:lnSpc>
                <a:spcPct val="80000"/>
              </a:lnSpc>
              <a:buNone/>
              <a:defRPr/>
            </a:pPr>
            <a:r>
              <a:rPr lang="fr-FR" altLang="fr-FR" sz="1800" dirty="0">
                <a:latin typeface="Arial" panose="020B0604020202020204" pitchFamily="34" charset="0"/>
                <a:cs typeface="Arial" panose="020B0604020202020204" pitchFamily="34" charset="0"/>
              </a:rPr>
              <a:t>toute l’activité sexuelle c’est le meilleur moyen de se protéger contre les IST. Les préservatifs réduisent considérablement le risque d'IST lorsqu'ils sont utilisés correctement lors de relations sexuelles vaginales, orales et anales.</a:t>
            </a:r>
            <a:r>
              <a:rPr lang="fr-FR" altLang="fr-FR" sz="1800" dirty="0">
                <a:solidFill>
                  <a:srgbClr val="7A0CFF"/>
                </a:solidFill>
                <a:latin typeface="Arial" panose="020B0604020202020204" pitchFamily="34" charset="0"/>
                <a:cs typeface="Arial" panose="020B0604020202020204" pitchFamily="34" charset="0"/>
                <a:hlinkClick r:id="rId4"/>
              </a:rPr>
              <a:t> https://www.sida-info-service.org/preservatifs/</a:t>
            </a:r>
            <a:r>
              <a:rPr lang="fr-FR" altLang="fr-FR" sz="1800" dirty="0">
                <a:solidFill>
                  <a:srgbClr val="7A0CFF"/>
                </a:solidFill>
                <a:latin typeface="Arial" panose="020B0604020202020204" pitchFamily="34" charset="0"/>
                <a:cs typeface="Arial" panose="020B0604020202020204" pitchFamily="34" charset="0"/>
              </a:rPr>
              <a:t> </a:t>
            </a:r>
            <a:endParaRPr lang="fr-FR" altLang="fr-FR" sz="1800" dirty="0">
              <a:latin typeface="Arial" panose="020B0604020202020204" pitchFamily="34" charset="0"/>
              <a:cs typeface="Arial" panose="020B0604020202020204" pitchFamily="34" charset="0"/>
            </a:endParaRP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Cependant les préservatifs ne peuvent protéger que la zone qu’ils recouvrent et certaines IST peuvent donner des signes en dehors de cette zone recouverte par ex HPV, Herpes, Chlamydia, Syphilis. D’autres IST peuvent se transmettre également par le sang comme le VIH et l’hépatite B.</a:t>
            </a:r>
          </a:p>
          <a:p>
            <a:pPr eaLnBrk="1" hangingPunct="1">
              <a:lnSpc>
                <a:spcPct val="80000"/>
              </a:lnSpc>
              <a:defRPr/>
            </a:pPr>
            <a:endParaRPr lang="fr-FR" altLang="fr-FR" sz="18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rgbClr val="8F006B"/>
                </a:solidFill>
                <a:latin typeface="Arial" panose="020B0604020202020204" pitchFamily="34" charset="0"/>
                <a:cs typeface="Arial" panose="020B0604020202020204" pitchFamily="34" charset="0"/>
              </a:rPr>
              <a:t>Faire l’amour autrement, le dialogue</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 Faire l’amour sans pénétration »: En se caressant, on peut diminuer les risques de transmission des IST. </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Parler avec son (sa) partenaire des options pour des pratiques sexuelles sans risques.</a:t>
            </a:r>
          </a:p>
          <a:p>
            <a:pPr eaLnBrk="1" hangingPunct="1">
              <a:lnSpc>
                <a:spcPct val="80000"/>
              </a:lnSpc>
              <a:buFontTx/>
              <a:buNone/>
              <a:defRPr/>
            </a:pPr>
            <a:endParaRPr lang="fr-FR" altLang="fr-FR" sz="1800" dirty="0">
              <a:solidFill>
                <a:schemeClr val="tx1"/>
              </a:solidFill>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600" dirty="0">
              <a:solidFill>
                <a:srgbClr val="FF0000"/>
              </a:solidFill>
              <a:latin typeface="Arial" panose="020B0604020202020204" pitchFamily="34" charset="0"/>
              <a:cs typeface="Arial" panose="020B0604020202020204" pitchFamily="34" charset="0"/>
            </a:endParaRPr>
          </a:p>
          <a:p>
            <a:pPr marL="0" indent="0" eaLnBrk="1" hangingPunct="1">
              <a:lnSpc>
                <a:spcPct val="80000"/>
              </a:lnSpc>
              <a:buNone/>
              <a:defRPr/>
            </a:pPr>
            <a:endParaRPr lang="fr-FR" altLang="fr-FR" sz="1600" dirty="0">
              <a:solidFill>
                <a:schemeClr val="tx1"/>
              </a:solidFill>
              <a:latin typeface="Arial" panose="020B0604020202020204" pitchFamily="34" charset="0"/>
              <a:cs typeface="Arial" panose="020B0604020202020204" pitchFamily="34" charset="0"/>
            </a:endParaRPr>
          </a:p>
        </p:txBody>
      </p:sp>
      <p:pic>
        <p:nvPicPr>
          <p:cNvPr id="48133" name="Imag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950914"/>
            <a:ext cx="31686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18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noChangeArrowheads="1"/>
          </p:cNvSpPr>
          <p:nvPr>
            <p:ph type="title"/>
          </p:nvPr>
        </p:nvSpPr>
        <p:spPr>
          <a:xfrm>
            <a:off x="2279650" y="0"/>
            <a:ext cx="8280400" cy="954088"/>
          </a:xfrm>
        </p:spPr>
        <p:txBody>
          <a:bodyPr/>
          <a:lstStyle/>
          <a:p>
            <a:r>
              <a:rPr lang="fr-FR" altLang="fr-FR" sz="2800">
                <a:solidFill>
                  <a:srgbClr val="8F006B"/>
                </a:solidFill>
                <a:latin typeface="Arial" panose="020B0604020202020204" pitchFamily="34" charset="0"/>
                <a:cs typeface="Arial" panose="020B0604020202020204" pitchFamily="34" charset="0"/>
              </a:rPr>
              <a:t>A retenir: Synthèse des IST: </a:t>
            </a:r>
            <a:br>
              <a:rPr lang="fr-FR" altLang="fr-FR" sz="2800">
                <a:solidFill>
                  <a:srgbClr val="8F006B"/>
                </a:solidFill>
                <a:latin typeface="Arial" panose="020B0604020202020204" pitchFamily="34" charset="0"/>
                <a:cs typeface="Arial" panose="020B0604020202020204" pitchFamily="34" charset="0"/>
              </a:rPr>
            </a:br>
            <a:r>
              <a:rPr lang="fr-FR" altLang="fr-FR" sz="2000">
                <a:solidFill>
                  <a:srgbClr val="3366FF"/>
                </a:solidFill>
                <a:latin typeface="Arial" panose="020B0604020202020204" pitchFamily="34" charset="0"/>
                <a:cs typeface="Arial" panose="020B0604020202020204" pitchFamily="34" charset="0"/>
              </a:rPr>
              <a:t>Agents infectieux</a:t>
            </a:r>
            <a:r>
              <a:rPr lang="fr-FR" altLang="fr-FR" sz="2000">
                <a:solidFill>
                  <a:srgbClr val="8F006B"/>
                </a:solidFill>
                <a:latin typeface="Arial" panose="020B0604020202020204" pitchFamily="34" charset="0"/>
                <a:cs typeface="Arial" panose="020B0604020202020204" pitchFamily="34" charset="0"/>
              </a:rPr>
              <a:t>, </a:t>
            </a:r>
            <a:r>
              <a:rPr lang="fr-FR" altLang="fr-FR" sz="2000">
                <a:solidFill>
                  <a:srgbClr val="009900"/>
                </a:solidFill>
                <a:latin typeface="Arial" panose="020B0604020202020204" pitchFamily="34" charset="0"/>
                <a:cs typeface="Arial" panose="020B0604020202020204" pitchFamily="34" charset="0"/>
              </a:rPr>
              <a:t>moyens de prévention </a:t>
            </a:r>
            <a:r>
              <a:rPr lang="fr-FR" altLang="fr-FR" sz="2000">
                <a:solidFill>
                  <a:srgbClr val="8F006B"/>
                </a:solidFill>
                <a:latin typeface="Arial" panose="020B0604020202020204" pitchFamily="34" charset="0"/>
                <a:cs typeface="Arial" panose="020B0604020202020204" pitchFamily="34" charset="0"/>
              </a:rPr>
              <a:t>et </a:t>
            </a:r>
            <a:r>
              <a:rPr lang="fr-FR" altLang="fr-FR" sz="2000">
                <a:solidFill>
                  <a:srgbClr val="FF7E0C"/>
                </a:solidFill>
                <a:latin typeface="Arial" panose="020B0604020202020204" pitchFamily="34" charset="0"/>
                <a:cs typeface="Arial" panose="020B0604020202020204" pitchFamily="34" charset="0"/>
              </a:rPr>
              <a:t>traitements</a:t>
            </a:r>
          </a:p>
        </p:txBody>
      </p:sp>
      <p:pic>
        <p:nvPicPr>
          <p:cNvPr id="50183"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2" y="173038"/>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Espace réservé du texte 4"/>
          <p:cNvSpPr>
            <a:spLocks noGrp="1"/>
          </p:cNvSpPr>
          <p:nvPr>
            <p:ph type="body" idx="1"/>
          </p:nvPr>
        </p:nvSpPr>
        <p:spPr>
          <a:xfrm>
            <a:off x="1919289" y="1125538"/>
            <a:ext cx="4040187" cy="1943100"/>
          </a:xfrm>
          <a:ln w="28575">
            <a:solidFill>
              <a:srgbClr val="8F006B"/>
            </a:solidFill>
            <a:miter lim="800000"/>
            <a:headEnd/>
            <a:tailEnd/>
          </a:ln>
        </p:spPr>
        <p:txBody>
          <a:bodyPr/>
          <a:lstStyle/>
          <a:p>
            <a:r>
              <a:rPr lang="fr-FR" altLang="fr-FR">
                <a:solidFill>
                  <a:srgbClr val="3366FF"/>
                </a:solidFill>
                <a:latin typeface="Arial" panose="020B0604020202020204" pitchFamily="34" charset="0"/>
                <a:cs typeface="Arial" panose="020B0604020202020204" pitchFamily="34" charset="0"/>
              </a:rPr>
              <a:t>Virus</a:t>
            </a:r>
            <a:r>
              <a:rPr lang="fr-FR" altLang="fr-FR">
                <a:solidFill>
                  <a:srgbClr val="8F006B"/>
                </a:solidFill>
                <a:latin typeface="Arial" panose="020B0604020202020204" pitchFamily="34" charset="0"/>
                <a:cs typeface="Arial" panose="020B0604020202020204" pitchFamily="34" charset="0"/>
              </a:rPr>
              <a:t> </a:t>
            </a:r>
            <a:r>
              <a:rPr lang="fr-FR" altLang="fr-FR" sz="1200" b="0">
                <a:solidFill>
                  <a:srgbClr val="009900"/>
                </a:solidFill>
                <a:latin typeface="Arial" panose="020B0604020202020204" pitchFamily="34" charset="0"/>
                <a:cs typeface="Arial" panose="020B0604020202020204" pitchFamily="34" charset="0"/>
              </a:rPr>
              <a:t>(il existe des vaccins contre plusieurs virus) </a:t>
            </a:r>
            <a:r>
              <a:rPr lang="fr-FR" altLang="fr-FR" sz="1200" b="0">
                <a:latin typeface="Arial" panose="020B0604020202020204" pitchFamily="34" charset="0"/>
                <a:cs typeface="Arial" panose="020B0604020202020204" pitchFamily="34" charset="0"/>
              </a:rPr>
              <a:t>(il existe des antiviraux ou des traitements locaux)</a:t>
            </a:r>
          </a:p>
          <a:p>
            <a:r>
              <a:rPr lang="fr-FR" altLang="fr-FR" sz="1800">
                <a:solidFill>
                  <a:srgbClr val="000000"/>
                </a:solidFill>
                <a:latin typeface="Arial" panose="020B0604020202020204" pitchFamily="34" charset="0"/>
                <a:cs typeface="Arial" panose="020B0604020202020204" pitchFamily="34" charset="0"/>
              </a:rPr>
              <a:t>Infection à HPV </a:t>
            </a:r>
            <a:r>
              <a:rPr lang="fr-FR" altLang="fr-FR" sz="1200">
                <a:solidFill>
                  <a:srgbClr val="009900"/>
                </a:solidFill>
                <a:latin typeface="Arial" panose="020B0604020202020204" pitchFamily="34" charset="0"/>
                <a:cs typeface="Arial" panose="020B0604020202020204" pitchFamily="34" charset="0"/>
              </a:rPr>
              <a:t>(vaccin conseillé 11-19 ans)</a:t>
            </a:r>
          </a:p>
          <a:p>
            <a:r>
              <a:rPr lang="fr-FR" altLang="fr-FR" sz="1800">
                <a:solidFill>
                  <a:srgbClr val="000000"/>
                </a:solidFill>
                <a:latin typeface="Arial" panose="020B0604020202020204" pitchFamily="34" charset="0"/>
                <a:cs typeface="Arial" panose="020B0604020202020204" pitchFamily="34" charset="0"/>
              </a:rPr>
              <a:t>Hépatite B </a:t>
            </a:r>
            <a:r>
              <a:rPr lang="fr-FR" altLang="fr-FR" sz="1200">
                <a:solidFill>
                  <a:srgbClr val="009900"/>
                </a:solidFill>
                <a:latin typeface="Arial" panose="020B0604020202020204" pitchFamily="34" charset="0"/>
                <a:cs typeface="Arial" panose="020B0604020202020204" pitchFamily="34" charset="0"/>
              </a:rPr>
              <a:t>(vaccin obligatoire)</a:t>
            </a:r>
          </a:p>
          <a:p>
            <a:r>
              <a:rPr lang="fr-FR" altLang="fr-FR" sz="1800">
                <a:solidFill>
                  <a:srgbClr val="000000"/>
                </a:solidFill>
                <a:latin typeface="Arial" panose="020B0604020202020204" pitchFamily="34" charset="0"/>
                <a:cs typeface="Arial" panose="020B0604020202020204" pitchFamily="34" charset="0"/>
              </a:rPr>
              <a:t>VIH/SIDA</a:t>
            </a:r>
          </a:p>
          <a:p>
            <a:r>
              <a:rPr lang="fr-FR" altLang="fr-FR" sz="1800">
                <a:solidFill>
                  <a:srgbClr val="000000"/>
                </a:solidFill>
                <a:latin typeface="Arial" panose="020B0604020202020204" pitchFamily="34" charset="0"/>
                <a:cs typeface="Arial" panose="020B0604020202020204" pitchFamily="34" charset="0"/>
              </a:rPr>
              <a:t>Herpès génital</a:t>
            </a:r>
          </a:p>
        </p:txBody>
      </p:sp>
      <p:sp>
        <p:nvSpPr>
          <p:cNvPr id="50181" name="Espace réservé du texte 6"/>
          <p:cNvSpPr>
            <a:spLocks noGrp="1"/>
          </p:cNvSpPr>
          <p:nvPr>
            <p:ph type="body" sz="quarter" idx="3"/>
          </p:nvPr>
        </p:nvSpPr>
        <p:spPr>
          <a:xfrm>
            <a:off x="6167439" y="1125538"/>
            <a:ext cx="4041775" cy="1943100"/>
          </a:xfrm>
          <a:ln w="28575">
            <a:solidFill>
              <a:srgbClr val="8F006B"/>
            </a:solidFill>
            <a:miter lim="800000"/>
            <a:headEnd/>
            <a:tailEnd/>
          </a:ln>
        </p:spPr>
        <p:txBody>
          <a:bodyPr/>
          <a:lstStyle/>
          <a:p>
            <a:r>
              <a:rPr lang="fr-FR" altLang="fr-FR">
                <a:solidFill>
                  <a:srgbClr val="3366FF"/>
                </a:solidFill>
                <a:latin typeface="Arial" panose="020B0604020202020204" pitchFamily="34" charset="0"/>
                <a:cs typeface="Arial" panose="020B0604020202020204" pitchFamily="34" charset="0"/>
              </a:rPr>
              <a:t>Bactéries</a:t>
            </a:r>
            <a:r>
              <a:rPr lang="fr-FR" altLang="fr-FR">
                <a:solidFill>
                  <a:srgbClr val="8F006B"/>
                </a:solidFill>
                <a:latin typeface="Arial" panose="020B0604020202020204" pitchFamily="34" charset="0"/>
                <a:cs typeface="Arial" panose="020B0604020202020204" pitchFamily="34" charset="0"/>
              </a:rPr>
              <a:t> </a:t>
            </a:r>
            <a:r>
              <a:rPr lang="fr-FR" altLang="fr-FR" sz="1200" b="0">
                <a:latin typeface="Arial" panose="020B0604020202020204" pitchFamily="34" charset="0"/>
                <a:cs typeface="Arial" panose="020B0604020202020204" pitchFamily="34" charset="0"/>
              </a:rPr>
              <a:t>(il existe des antibiotiques mais attention aux résistances)</a:t>
            </a:r>
          </a:p>
          <a:p>
            <a:r>
              <a:rPr lang="fr-FR" altLang="fr-FR" sz="1800">
                <a:solidFill>
                  <a:srgbClr val="000000"/>
                </a:solidFill>
                <a:latin typeface="Arial" panose="020B0604020202020204" pitchFamily="34" charset="0"/>
                <a:cs typeface="Arial" panose="020B0604020202020204" pitchFamily="34" charset="0"/>
              </a:rPr>
              <a:t>Chlamydia</a:t>
            </a:r>
          </a:p>
          <a:p>
            <a:r>
              <a:rPr lang="fr-FR" altLang="fr-FR" sz="1800">
                <a:solidFill>
                  <a:srgbClr val="000000"/>
                </a:solidFill>
                <a:latin typeface="Arial" panose="020B0604020202020204" pitchFamily="34" charset="0"/>
                <a:cs typeface="Arial" panose="020B0604020202020204" pitchFamily="34" charset="0"/>
              </a:rPr>
              <a:t>Infection à Gonocoque</a:t>
            </a:r>
          </a:p>
          <a:p>
            <a:r>
              <a:rPr lang="fr-FR" altLang="fr-FR" sz="1800">
                <a:solidFill>
                  <a:srgbClr val="000000"/>
                </a:solidFill>
                <a:latin typeface="Arial" panose="020B0604020202020204" pitchFamily="34" charset="0"/>
                <a:cs typeface="Arial" panose="020B0604020202020204" pitchFamily="34" charset="0"/>
              </a:rPr>
              <a:t>Syphilis</a:t>
            </a:r>
          </a:p>
          <a:p>
            <a:r>
              <a:rPr lang="fr-FR" altLang="fr-FR" sz="1800">
                <a:solidFill>
                  <a:srgbClr val="000000"/>
                </a:solidFill>
                <a:latin typeface="Arial" panose="020B0604020202020204" pitchFamily="34" charset="0"/>
                <a:cs typeface="Arial" panose="020B0604020202020204" pitchFamily="34" charset="0"/>
              </a:rPr>
              <a:t>Infection à mycoplasme</a:t>
            </a:r>
          </a:p>
        </p:txBody>
      </p:sp>
      <p:sp>
        <p:nvSpPr>
          <p:cNvPr id="50180" name="Espace réservé du contenu 5"/>
          <p:cNvSpPr>
            <a:spLocks noGrp="1"/>
          </p:cNvSpPr>
          <p:nvPr>
            <p:ph sz="half" idx="2"/>
          </p:nvPr>
        </p:nvSpPr>
        <p:spPr>
          <a:xfrm>
            <a:off x="1995489" y="3979864"/>
            <a:ext cx="3970337"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Champignon</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antimycosiques, souvent en utilisation locale)</a:t>
            </a:r>
          </a:p>
          <a:p>
            <a:pPr marL="0" indent="0">
              <a:buNone/>
            </a:pPr>
            <a:r>
              <a:rPr lang="fr-FR" altLang="fr-FR" sz="1800" b="1">
                <a:solidFill>
                  <a:srgbClr val="000000"/>
                </a:solidFill>
                <a:latin typeface="Arial" panose="020B0604020202020204" pitchFamily="34" charset="0"/>
                <a:cs typeface="Arial" panose="020B0604020202020204" pitchFamily="34" charset="0"/>
              </a:rPr>
              <a:t>Mycose</a:t>
            </a:r>
          </a:p>
        </p:txBody>
      </p:sp>
      <p:sp>
        <p:nvSpPr>
          <p:cNvPr id="50182" name="Espace réservé du contenu 7"/>
          <p:cNvSpPr>
            <a:spLocks noGrp="1"/>
          </p:cNvSpPr>
          <p:nvPr>
            <p:ph sz="quarter" idx="4"/>
          </p:nvPr>
        </p:nvSpPr>
        <p:spPr>
          <a:xfrm>
            <a:off x="6157913" y="3979864"/>
            <a:ext cx="4114800"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Parasite</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antiparasitaires, à ne pas mélanger avec l’alcool)</a:t>
            </a:r>
          </a:p>
          <a:p>
            <a:pPr marL="0" indent="0">
              <a:buNone/>
            </a:pPr>
            <a:r>
              <a:rPr lang="fr-FR" altLang="fr-FR" sz="1800" b="1">
                <a:solidFill>
                  <a:srgbClr val="000000"/>
                </a:solidFill>
                <a:latin typeface="Arial" panose="020B0604020202020204" pitchFamily="34" charset="0"/>
                <a:cs typeface="Arial" panose="020B0604020202020204" pitchFamily="34" charset="0"/>
              </a:rPr>
              <a:t>La trichomonase</a:t>
            </a:r>
          </a:p>
        </p:txBody>
      </p:sp>
      <p:sp>
        <p:nvSpPr>
          <p:cNvPr id="50184" name="ZoneTexte 9"/>
          <p:cNvSpPr txBox="1">
            <a:spLocks noChangeArrowheads="1"/>
          </p:cNvSpPr>
          <p:nvPr/>
        </p:nvSpPr>
        <p:spPr bwMode="auto">
          <a:xfrm>
            <a:off x="3476625" y="3221039"/>
            <a:ext cx="546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9900"/>
                </a:solidFill>
                <a:latin typeface="Arial" panose="020B0604020202020204" pitchFamily="34" charset="0"/>
                <a:cs typeface="Arial" panose="020B0604020202020204" pitchFamily="34" charset="0"/>
              </a:rPr>
              <a:t>Les préservatifs </a:t>
            </a:r>
            <a:r>
              <a:rPr lang="fr-FR" altLang="fr-FR" sz="1400">
                <a:solidFill>
                  <a:srgbClr val="009900"/>
                </a:solidFill>
                <a:latin typeface="Arial" panose="020B0604020202020204" pitchFamily="34" charset="0"/>
                <a:cs typeface="Arial" panose="020B0604020202020204" pitchFamily="34" charset="0"/>
              </a:rPr>
              <a:t>internes et externes permettent de se protéger contre les IST </a:t>
            </a:r>
            <a:r>
              <a:rPr lang="fr-FR" altLang="fr-FR" sz="1400">
                <a:solidFill>
                  <a:srgbClr val="7A0CFF"/>
                </a:solidFill>
                <a:latin typeface="Arial" panose="020B0604020202020204" pitchFamily="34" charset="0"/>
                <a:cs typeface="Arial" panose="020B0604020202020204" pitchFamily="34" charset="0"/>
                <a:hlinkClick r:id="rId4"/>
              </a:rPr>
              <a:t>https://www.sida-info-service.org/preservatifs/</a:t>
            </a:r>
            <a:r>
              <a:rPr lang="fr-FR" altLang="fr-FR" sz="1400">
                <a:solidFill>
                  <a:srgbClr val="7A0CFF"/>
                </a:solidFill>
                <a:latin typeface="Arial" panose="020B0604020202020204" pitchFamily="34" charset="0"/>
                <a:cs typeface="Arial" panose="020B0604020202020204" pitchFamily="34" charset="0"/>
              </a:rPr>
              <a:t> </a:t>
            </a:r>
          </a:p>
        </p:txBody>
      </p:sp>
      <p:pic>
        <p:nvPicPr>
          <p:cNvPr id="50186" name="Imag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69346">
            <a:off x="1558926" y="3176588"/>
            <a:ext cx="1470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ZoneTexte 10"/>
          <p:cNvSpPr txBox="1">
            <a:spLocks noChangeArrowheads="1"/>
          </p:cNvSpPr>
          <p:nvPr/>
        </p:nvSpPr>
        <p:spPr bwMode="auto">
          <a:xfrm>
            <a:off x="1981200" y="5300664"/>
            <a:ext cx="83454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B050"/>
                </a:solidFill>
                <a:latin typeface="Arial" panose="020B0604020202020204" pitchFamily="34" charset="0"/>
                <a:cs typeface="Arial" panose="020B0604020202020204" pitchFamily="34" charset="0"/>
              </a:rPr>
              <a:t>Le dépistage </a:t>
            </a:r>
            <a:r>
              <a:rPr lang="fr-FR" altLang="fr-FR" sz="1400">
                <a:solidFill>
                  <a:srgbClr val="00B050"/>
                </a:solidFill>
                <a:latin typeface="Arial" panose="020B0604020202020204" pitchFamily="34" charset="0"/>
                <a:cs typeface="Arial" panose="020B0604020202020204" pitchFamily="34" charset="0"/>
              </a:rPr>
              <a:t>permet d’être sûr de ne pas être porteur d’une IST et de la transmettre sans le savoir. Le dépistage est gratuit et anonyme dans les CeGIDD*.</a:t>
            </a:r>
          </a:p>
          <a:p>
            <a:pPr fontAlgn="base">
              <a:spcBef>
                <a:spcPct val="0"/>
              </a:spcBef>
              <a:spcAft>
                <a:spcPct val="0"/>
              </a:spcAft>
              <a:buNone/>
            </a:pPr>
            <a:endParaRPr lang="fr-FR" altLang="fr-FR" sz="1400">
              <a:solidFill>
                <a:srgbClr val="00B050"/>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a:solidFill>
                  <a:srgbClr val="00B050"/>
                </a:solidFill>
                <a:latin typeface="Arial" panose="020B0604020202020204" pitchFamily="34" charset="0"/>
                <a:cs typeface="Arial" panose="020B0604020202020204" pitchFamily="34" charset="0"/>
              </a:rPr>
              <a:t>*</a:t>
            </a:r>
            <a:r>
              <a:rPr lang="fr-FR" altLang="fr-FR" sz="1200">
                <a:solidFill>
                  <a:srgbClr val="00B050"/>
                </a:solidFill>
                <a:latin typeface="Arial" panose="020B0604020202020204" pitchFamily="34" charset="0"/>
                <a:cs typeface="Arial" panose="020B0604020202020204" pitchFamily="34" charset="0"/>
              </a:rPr>
              <a:t>Centres gratuits d’information, de dépistage et de diagnostic des infections par les virus de l’immunodéficience humaine, des hépatites virales et des infections sexuellement transmissibles. </a:t>
            </a:r>
          </a:p>
        </p:txBody>
      </p:sp>
    </p:spTree>
    <p:extLst>
      <p:ext uri="{BB962C8B-B14F-4D97-AF65-F5344CB8AC3E}">
        <p14:creationId xmlns:p14="http://schemas.microsoft.com/office/powerpoint/2010/main" val="294677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noChangeArrowheads="1"/>
          </p:cNvSpPr>
          <p:nvPr>
            <p:ph type="title"/>
          </p:nvPr>
        </p:nvSpPr>
        <p:spPr>
          <a:xfrm>
            <a:off x="2927350" y="65088"/>
            <a:ext cx="6337300" cy="792162"/>
          </a:xfrm>
        </p:spPr>
        <p:txBody>
          <a:bodyPr/>
          <a:lstStyle/>
          <a:p>
            <a:r>
              <a:rPr lang="fr-FR" altLang="fr-FR" sz="4000">
                <a:solidFill>
                  <a:srgbClr val="8F006B"/>
                </a:solidFill>
                <a:latin typeface="Arial" panose="020B0604020202020204" pitchFamily="34" charset="0"/>
                <a:cs typeface="Arial" panose="020B0604020202020204" pitchFamily="34" charset="0"/>
              </a:rPr>
              <a:t>Infection à Papillomavirus</a:t>
            </a:r>
          </a:p>
        </p:txBody>
      </p:sp>
      <p:pic>
        <p:nvPicPr>
          <p:cNvPr id="24580"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6" y="115888"/>
            <a:ext cx="7921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contenu 4"/>
          <p:cNvSpPr>
            <a:spLocks noGrp="1"/>
          </p:cNvSpPr>
          <p:nvPr>
            <p:ph idx="1"/>
          </p:nvPr>
        </p:nvSpPr>
        <p:spPr>
          <a:xfrm>
            <a:off x="1703389" y="65089"/>
            <a:ext cx="8785225" cy="6677025"/>
          </a:xfrm>
          <a:ln w="38100">
            <a:solidFill>
              <a:srgbClr val="C00000"/>
            </a:solidFill>
            <a:miter lim="800000"/>
            <a:headEnd/>
            <a:tailEnd/>
          </a:ln>
        </p:spPr>
        <p:txBody>
          <a:bodyPr/>
          <a:lstStyle/>
          <a:p>
            <a:pPr marL="0" indent="0">
              <a:buNone/>
            </a:pPr>
            <a:endParaRPr lang="fr-FR" altLang="fr-FR" sz="1400" b="1">
              <a:solidFill>
                <a:srgbClr val="8F006B"/>
              </a:solidFill>
              <a:latin typeface="Arial" panose="020B0604020202020204" pitchFamily="34" charset="0"/>
              <a:cs typeface="Arial" panose="020B0604020202020204" pitchFamily="34" charset="0"/>
            </a:endParaRPr>
          </a:p>
          <a:p>
            <a:pPr marL="0" indent="0">
              <a:buNone/>
            </a:pPr>
            <a:endParaRPr lang="fr-FR" altLang="fr-FR" sz="1400" b="1">
              <a:solidFill>
                <a:srgbClr val="8F006B"/>
              </a:solidFill>
              <a:latin typeface="Arial" panose="020B0604020202020204" pitchFamily="34" charset="0"/>
              <a:cs typeface="Arial" panose="020B0604020202020204" pitchFamily="34" charset="0"/>
            </a:endParaRPr>
          </a:p>
          <a:p>
            <a:pPr marL="0" indent="0">
              <a:buNone/>
            </a:pPr>
            <a:endParaRPr lang="fr-FR" altLang="fr-FR" sz="1400" b="1">
              <a:solidFill>
                <a:srgbClr val="8F006B"/>
              </a:solidFill>
              <a:latin typeface="Arial" panose="020B0604020202020204" pitchFamily="34" charset="0"/>
              <a:cs typeface="Arial" panose="020B0604020202020204" pitchFamily="34" charset="0"/>
            </a:endParaRPr>
          </a:p>
          <a:p>
            <a:pPr marL="0" indent="0">
              <a:buNone/>
            </a:pPr>
            <a:r>
              <a:rPr lang="fr-FR" altLang="fr-FR" sz="1400" b="1">
                <a:solidFill>
                  <a:srgbClr val="8F006B"/>
                </a:solidFill>
                <a:latin typeface="Arial" panose="020B0604020202020204" pitchFamily="34" charset="0"/>
                <a:cs typeface="Arial" panose="020B0604020202020204" pitchFamily="34" charset="0"/>
              </a:rPr>
              <a:t>Causée par</a:t>
            </a:r>
          </a:p>
          <a:p>
            <a:pPr marL="0" indent="0">
              <a:buNone/>
            </a:pPr>
            <a:r>
              <a:rPr lang="fr-FR" altLang="fr-FR" sz="1400">
                <a:solidFill>
                  <a:schemeClr val="tx1"/>
                </a:solidFill>
                <a:latin typeface="Arial" panose="020B0604020202020204" pitchFamily="34" charset="0"/>
                <a:cs typeface="Arial" panose="020B0604020202020204" pitchFamily="34" charset="0"/>
              </a:rPr>
              <a:t>Les virus HPV ( Human Papilloma Virus) : très fréquents et contagieux: 80% de la population a été en contact avec ces virus.</a:t>
            </a:r>
          </a:p>
          <a:p>
            <a:pPr marL="0" indent="0">
              <a:buNone/>
            </a:pPr>
            <a:endParaRPr lang="fr-FR" altLang="fr-FR" sz="1400">
              <a:latin typeface="Arial" panose="020B0604020202020204" pitchFamily="34" charset="0"/>
              <a:cs typeface="Arial" panose="020B0604020202020204" pitchFamily="34" charset="0"/>
            </a:endParaRPr>
          </a:p>
          <a:p>
            <a:pPr marL="0" indent="0">
              <a:buNone/>
            </a:pPr>
            <a:r>
              <a:rPr lang="fr-FR" altLang="fr-FR" sz="1400" b="1">
                <a:solidFill>
                  <a:srgbClr val="8F006B"/>
                </a:solidFill>
                <a:latin typeface="Arial" panose="020B0604020202020204" pitchFamily="34" charset="0"/>
                <a:cs typeface="Arial" panose="020B0604020202020204" pitchFamily="34" charset="0"/>
              </a:rPr>
              <a:t>Transmission</a:t>
            </a:r>
          </a:p>
          <a:p>
            <a:pPr marL="0" indent="0"/>
            <a:r>
              <a:rPr lang="fr-FR" altLang="fr-FR" sz="1400">
                <a:solidFill>
                  <a:schemeClr val="tx1"/>
                </a:solidFill>
                <a:latin typeface="Arial" panose="020B0604020202020204" pitchFamily="34" charset="0"/>
                <a:cs typeface="Arial" panose="020B0604020202020204" pitchFamily="34" charset="0"/>
              </a:rPr>
              <a:t> par contact sexuel vaginal, anal ou oral </a:t>
            </a:r>
          </a:p>
          <a:p>
            <a:pPr marL="0" indent="0"/>
            <a:r>
              <a:rPr lang="fr-FR" altLang="fr-FR" sz="1400">
                <a:solidFill>
                  <a:schemeClr val="tx1"/>
                </a:solidFill>
                <a:latin typeface="Arial" panose="020B0604020202020204" pitchFamily="34" charset="0"/>
                <a:cs typeface="Arial" panose="020B0604020202020204" pitchFamily="34" charset="0"/>
              </a:rPr>
              <a:t> par contact direct cutané (en touchant les verrues).</a:t>
            </a:r>
          </a:p>
          <a:p>
            <a:pPr marL="0" indent="0"/>
            <a:endParaRPr lang="fr-FR" altLang="fr-FR" sz="1400">
              <a:latin typeface="Arial" panose="020B0604020202020204" pitchFamily="34" charset="0"/>
              <a:cs typeface="Arial" panose="020B0604020202020204" pitchFamily="34" charset="0"/>
            </a:endParaRPr>
          </a:p>
          <a:p>
            <a:pPr marL="0" indent="0">
              <a:buNone/>
            </a:pPr>
            <a:r>
              <a:rPr lang="fr-FR" altLang="fr-FR" sz="1400" b="1">
                <a:solidFill>
                  <a:srgbClr val="8F006B"/>
                </a:solidFill>
                <a:latin typeface="Arial" panose="020B0604020202020204" pitchFamily="34" charset="0"/>
                <a:cs typeface="Arial" panose="020B0604020202020204" pitchFamily="34" charset="0"/>
              </a:rPr>
              <a:t>Symptômes</a:t>
            </a:r>
          </a:p>
          <a:p>
            <a:pPr marL="0" indent="0"/>
            <a:r>
              <a:rPr lang="fr-FR" altLang="fr-FR" sz="1400">
                <a:solidFill>
                  <a:schemeClr val="tx1"/>
                </a:solidFill>
                <a:latin typeface="Arial" panose="020B0604020202020204" pitchFamily="34" charset="0"/>
                <a:cs typeface="Arial" panose="020B0604020202020204" pitchFamily="34" charset="0"/>
              </a:rPr>
              <a:t>aucun symptôme d’infection </a:t>
            </a:r>
          </a:p>
          <a:p>
            <a:pPr marL="0" indent="0"/>
            <a:r>
              <a:rPr lang="fr-FR" altLang="fr-FR" sz="1400">
                <a:solidFill>
                  <a:schemeClr val="tx1"/>
                </a:solidFill>
                <a:latin typeface="Arial" panose="020B0604020202020204" pitchFamily="34" charset="0"/>
                <a:cs typeface="Arial" panose="020B0604020202020204" pitchFamily="34" charset="0"/>
              </a:rPr>
              <a:t>Ou petites verrues sur les organes génitaux ou l’anus (condylomes), un aspect de « crête de coq »</a:t>
            </a:r>
          </a:p>
          <a:p>
            <a:pPr marL="0" indent="0">
              <a:buNone/>
            </a:pPr>
            <a:endParaRPr lang="fr-FR" altLang="fr-FR" sz="1400" b="1">
              <a:solidFill>
                <a:schemeClr val="tx1"/>
              </a:solidFill>
              <a:latin typeface="Arial" panose="020B0604020202020204" pitchFamily="34" charset="0"/>
              <a:cs typeface="Arial" panose="020B0604020202020204" pitchFamily="34" charset="0"/>
            </a:endParaRPr>
          </a:p>
          <a:p>
            <a:pPr marL="0" indent="0">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marL="0" indent="0"/>
            <a:r>
              <a:rPr lang="fr-FR" altLang="fr-FR" sz="1400">
                <a:solidFill>
                  <a:schemeClr val="tx1"/>
                </a:solidFill>
                <a:latin typeface="Arial" panose="020B0604020202020204" pitchFamily="34" charset="0"/>
                <a:cs typeface="Arial" panose="020B0604020202020204" pitchFamily="34" charset="0"/>
              </a:rPr>
              <a:t>La plupart guérissent sans traitement </a:t>
            </a:r>
          </a:p>
          <a:p>
            <a:pPr marL="0" indent="0"/>
            <a:r>
              <a:rPr lang="fr-FR" altLang="fr-FR" sz="1400">
                <a:solidFill>
                  <a:schemeClr val="tx1"/>
                </a:solidFill>
                <a:latin typeface="Arial" panose="020B0604020202020204" pitchFamily="34" charset="0"/>
                <a:cs typeface="Arial" panose="020B0604020202020204" pitchFamily="34" charset="0"/>
              </a:rPr>
              <a:t>MAIS parfois apparition de plaies précancereuses et/ou de cancers 10 à 15 ans après la contamination. </a:t>
            </a:r>
          </a:p>
          <a:p>
            <a:pPr marL="0" indent="0"/>
            <a:r>
              <a:rPr lang="fr-FR" altLang="fr-FR" sz="1400">
                <a:solidFill>
                  <a:schemeClr val="tx1"/>
                </a:solidFill>
                <a:latin typeface="Arial" panose="020B0604020202020204" pitchFamily="34" charset="0"/>
                <a:cs typeface="Arial" panose="020B0604020202020204" pitchFamily="34" charset="0"/>
              </a:rPr>
              <a:t>Tous les cancers du col de l’utérus sont liés au HPV, ainsi que certains cancers du pénis, de la vulve, de l’anus et de la gorge.</a:t>
            </a:r>
          </a:p>
          <a:p>
            <a:pPr marL="0" indent="0">
              <a:buNone/>
            </a:pPr>
            <a:endParaRPr lang="fr-FR" altLang="fr-FR" sz="1400">
              <a:latin typeface="Arial" panose="020B0604020202020204" pitchFamily="34" charset="0"/>
              <a:cs typeface="Arial" panose="020B0604020202020204" pitchFamily="34" charset="0"/>
            </a:endParaRPr>
          </a:p>
          <a:p>
            <a:pPr marL="0" indent="0">
              <a:buNone/>
            </a:pPr>
            <a:r>
              <a:rPr lang="fr-FR" altLang="fr-FR" sz="1400" b="1">
                <a:solidFill>
                  <a:srgbClr val="8F006B"/>
                </a:solidFill>
                <a:latin typeface="Arial" panose="020B0604020202020204" pitchFamily="34" charset="0"/>
                <a:cs typeface="Arial" panose="020B0604020202020204" pitchFamily="34" charset="0"/>
              </a:rPr>
              <a:t>Traitement</a:t>
            </a:r>
          </a:p>
          <a:p>
            <a:pPr marL="342900" lvl="1" indent="-342900">
              <a:buFont typeface="Arial" panose="020B0604020202020204" pitchFamily="34" charset="0"/>
              <a:buChar char="•"/>
            </a:pPr>
            <a:r>
              <a:rPr lang="fr-FR" altLang="fr-FR" sz="1400">
                <a:latin typeface="Arial" panose="020B0604020202020204" pitchFamily="34" charset="0"/>
                <a:cs typeface="Arial" panose="020B0604020202020204" pitchFamily="34" charset="0"/>
              </a:rPr>
              <a:t>Traitement local des verrues.</a:t>
            </a:r>
          </a:p>
          <a:p>
            <a:pPr marL="342900" lvl="1" indent="-342900">
              <a:buFont typeface="Arial" panose="020B0604020202020204" pitchFamily="34" charset="0"/>
              <a:buChar char="•"/>
            </a:pPr>
            <a:r>
              <a:rPr lang="fr-FR" altLang="fr-FR" sz="1400">
                <a:latin typeface="Arial" panose="020B0604020202020204" pitchFamily="34" charset="0"/>
                <a:cs typeface="Arial" panose="020B0604020202020204" pitchFamily="34" charset="0"/>
              </a:rPr>
              <a:t>Traitement préventif : VACCIN, est recommandé chez les filles et les garçons avant le début de la vie sexuelle de préférence. Depuis Septembre 2023, une campagne de vaccination est proposée pour les élèves de 5ème. </a:t>
            </a:r>
            <a:r>
              <a:rPr lang="fr-FR" altLang="fr-FR" sz="1400">
                <a:latin typeface="Arial" panose="020B0604020202020204" pitchFamily="34" charset="0"/>
                <a:cs typeface="Arial" panose="020B0604020202020204" pitchFamily="34" charset="0"/>
                <a:hlinkClick r:id="rId4"/>
              </a:rPr>
              <a:t>https://e-bug.eu/fr-fr/coll%C3%A8ge-les-papillomavirus-hpv</a:t>
            </a:r>
            <a:r>
              <a:rPr lang="fr-FR" altLang="fr-FR" sz="1400">
                <a:latin typeface="Arial" panose="020B0604020202020204" pitchFamily="34" charset="0"/>
                <a:cs typeface="Arial" panose="020B0604020202020204" pitchFamily="34" charset="0"/>
              </a:rPr>
              <a:t> </a:t>
            </a:r>
          </a:p>
        </p:txBody>
      </p:sp>
      <p:pic>
        <p:nvPicPr>
          <p:cNvPr id="24581" name="Image 4" descr="photo au microscope du papillomavirus hu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213" y="188914"/>
            <a:ext cx="838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4426" y="1412876"/>
            <a:ext cx="23336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noChangeArrowheads="1"/>
          </p:cNvSpPr>
          <p:nvPr>
            <p:ph type="title"/>
          </p:nvPr>
        </p:nvSpPr>
        <p:spPr>
          <a:xfrm>
            <a:off x="2532064" y="260350"/>
            <a:ext cx="7272337" cy="1143000"/>
          </a:xfrm>
        </p:spPr>
        <p:txBody>
          <a:bodyPr/>
          <a:lstStyle/>
          <a:p>
            <a:r>
              <a:rPr lang="fr-FR" altLang="fr-FR" sz="3600">
                <a:solidFill>
                  <a:srgbClr val="8F006B"/>
                </a:solidFill>
                <a:latin typeface="Arial" panose="020B0604020202020204" pitchFamily="34" charset="0"/>
                <a:cs typeface="Arial" panose="020B0604020202020204" pitchFamily="34" charset="0"/>
              </a:rPr>
              <a:t>Conséquences possibles d’une infection par papillomavirus</a:t>
            </a:r>
          </a:p>
        </p:txBody>
      </p:sp>
      <p:pic>
        <p:nvPicPr>
          <p:cNvPr id="26627" name="Picture 5">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716"/>
          <a:stretch/>
        </p:blipFill>
        <p:spPr>
          <a:xfrm>
            <a:off x="2279576" y="2051274"/>
            <a:ext cx="8135938" cy="4411960"/>
          </a:xfr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811747" y="1668252"/>
            <a:ext cx="8712968" cy="369332"/>
          </a:xfrm>
          <a:prstGeom prst="rect">
            <a:avLst/>
          </a:prstGeom>
          <a:noFill/>
        </p:spPr>
        <p:txBody>
          <a:bodyPr wrap="square" rtlCol="0">
            <a:spAutoFit/>
          </a:bodyPr>
          <a:lstStyle/>
          <a:p>
            <a:pPr eaLnBrk="0" fontAlgn="base" hangingPunct="0">
              <a:spcBef>
                <a:spcPct val="0"/>
              </a:spcBef>
              <a:spcAft>
                <a:spcPct val="0"/>
              </a:spcAft>
            </a:pPr>
            <a:r>
              <a:rPr lang="fr-FR" b="1" dirty="0">
                <a:solidFill>
                  <a:srgbClr val="000000"/>
                </a:solidFill>
                <a:latin typeface="Arial" panose="020B0604020202020204" pitchFamily="34" charset="0"/>
                <a:ea typeface="MS PGothic" panose="020B0600070205080204" pitchFamily="34" charset="-128"/>
              </a:rPr>
              <a:t>Nombre de cas de maladies causées par une infection par HPV par an en 2019</a:t>
            </a:r>
          </a:p>
        </p:txBody>
      </p:sp>
      <p:sp>
        <p:nvSpPr>
          <p:cNvPr id="2" name="ZoneTexte 1"/>
          <p:cNvSpPr txBox="1"/>
          <p:nvPr/>
        </p:nvSpPr>
        <p:spPr>
          <a:xfrm>
            <a:off x="7464152" y="6076764"/>
            <a:ext cx="3203848" cy="769441"/>
          </a:xfrm>
          <a:prstGeom prst="rect">
            <a:avLst/>
          </a:prstGeom>
          <a:solidFill>
            <a:schemeClr val="bg1"/>
          </a:solidFill>
        </p:spPr>
        <p:txBody>
          <a:bodyPr wrap="square" rtlCol="0">
            <a:spAutoFit/>
          </a:bodyPr>
          <a:lstStyle/>
          <a:p>
            <a:pPr eaLnBrk="0" fontAlgn="base" hangingPunct="0">
              <a:spcBef>
                <a:spcPct val="0"/>
              </a:spcBef>
              <a:spcAft>
                <a:spcPct val="0"/>
              </a:spcAft>
            </a:pPr>
            <a:r>
              <a:rPr lang="fr-FR" sz="1100" b="1" dirty="0">
                <a:solidFill>
                  <a:srgbClr val="000000"/>
                </a:solidFill>
                <a:latin typeface="Arial" panose="020B0604020202020204" pitchFamily="34" charset="0"/>
                <a:ea typeface="MS PGothic" panose="020B0600070205080204" pitchFamily="34" charset="-128"/>
              </a:rPr>
              <a:t>Source: HAS 2019 – Représentation du fardeau des maladies induites par les HPV en France chez les hommes et les femmes d’après </a:t>
            </a:r>
            <a:r>
              <a:rPr lang="fr-FR" sz="1100" b="1" dirty="0" err="1">
                <a:solidFill>
                  <a:srgbClr val="000000"/>
                </a:solidFill>
                <a:latin typeface="Arial" panose="020B0604020202020204" pitchFamily="34" charset="0"/>
                <a:ea typeface="MS PGothic" panose="020B0600070205080204" pitchFamily="34" charset="-128"/>
              </a:rPr>
              <a:t>Shield</a:t>
            </a:r>
            <a:r>
              <a:rPr lang="fr-FR" sz="1100" b="1" dirty="0">
                <a:solidFill>
                  <a:srgbClr val="000000"/>
                </a:solidFill>
                <a:latin typeface="Arial" panose="020B0604020202020204" pitchFamily="34" charset="0"/>
                <a:ea typeface="MS PGothic" panose="020B0600070205080204" pitchFamily="34" charset="-128"/>
              </a:rPr>
              <a:t> et al, </a:t>
            </a:r>
            <a:r>
              <a:rPr lang="fr-FR" sz="1100" b="1" dirty="0" err="1">
                <a:solidFill>
                  <a:srgbClr val="000000"/>
                </a:solidFill>
                <a:latin typeface="Arial" panose="020B0604020202020204" pitchFamily="34" charset="0"/>
                <a:ea typeface="MS PGothic" panose="020B0600070205080204" pitchFamily="34" charset="-128"/>
              </a:rPr>
              <a:t>Hartwing</a:t>
            </a:r>
            <a:r>
              <a:rPr lang="fr-FR" sz="1100" b="1" dirty="0">
                <a:solidFill>
                  <a:srgbClr val="000000"/>
                </a:solidFill>
                <a:latin typeface="Arial" panose="020B0604020202020204" pitchFamily="34" charset="0"/>
                <a:ea typeface="MS PGothic" panose="020B0600070205080204" pitchFamily="34" charset="-128"/>
              </a:rPr>
              <a:t> et al.</a:t>
            </a:r>
          </a:p>
        </p:txBody>
      </p:sp>
    </p:spTree>
    <p:extLst>
      <p:ext uri="{BB962C8B-B14F-4D97-AF65-F5344CB8AC3E}">
        <p14:creationId xmlns:p14="http://schemas.microsoft.com/office/powerpoint/2010/main" val="261923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1426" y="0"/>
            <a:ext cx="6105525"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Infection à Chlamydia</a:t>
            </a:r>
            <a:endParaRPr lang="fr-FR" altLang="fr-FR" sz="4000">
              <a:solidFill>
                <a:srgbClr val="8F006B"/>
              </a:solidFill>
              <a:latin typeface="Arial" panose="020B0604020202020204" pitchFamily="34" charset="0"/>
              <a:cs typeface="Arial" panose="020B0604020202020204" pitchFamily="34" charset="0"/>
            </a:endParaRPr>
          </a:p>
        </p:txBody>
      </p:sp>
      <p:pic>
        <p:nvPicPr>
          <p:cNvPr id="28680"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1" y="203200"/>
            <a:ext cx="7905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1631951" y="115888"/>
            <a:ext cx="8856663" cy="6553200"/>
          </a:xfrm>
          <a:ln w="38100">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a:t>
            </a:r>
          </a:p>
          <a:p>
            <a:pPr eaLnBrk="1" hangingPunct="1">
              <a:lnSpc>
                <a:spcPct val="80000"/>
              </a:lnSpc>
              <a:spcBef>
                <a:spcPct val="0"/>
              </a:spcBef>
              <a:buFontTx/>
              <a:buNone/>
            </a:pPr>
            <a:r>
              <a:rPr lang="fr-FR" altLang="fr-FR" sz="1400">
                <a:solidFill>
                  <a:schemeClr val="tx1"/>
                </a:solidFill>
                <a:latin typeface="Arial" panose="020B0604020202020204" pitchFamily="34" charset="0"/>
              </a:rPr>
              <a:t>La bactérie </a:t>
            </a:r>
            <a:r>
              <a:rPr lang="fr-FR" altLang="fr-FR" sz="1400" i="1">
                <a:solidFill>
                  <a:schemeClr val="tx1"/>
                </a:solidFill>
                <a:latin typeface="Arial" panose="020B0604020202020204" pitchFamily="34" charset="0"/>
              </a:rPr>
              <a:t>Chlamydia trachomatis</a:t>
            </a:r>
          </a:p>
          <a:p>
            <a:pPr eaLnBrk="1" hangingPunct="1">
              <a:lnSpc>
                <a:spcPct val="80000"/>
              </a:lnSpc>
              <a:spcBef>
                <a:spcPct val="0"/>
              </a:spcBef>
              <a:buFontTx/>
              <a:buNone/>
            </a:pPr>
            <a:endParaRPr lang="fr-FR" altLang="fr-FR" sz="1400" i="1">
              <a:solidFill>
                <a:schemeClr val="tx1"/>
              </a:solidFill>
              <a:latin typeface="Arial" panose="020B0604020202020204" pitchFamily="34" charset="0"/>
            </a:endParaRPr>
          </a:p>
          <a:p>
            <a:pPr eaLnBrk="1" hangingPunct="1">
              <a:lnSpc>
                <a:spcPct val="80000"/>
              </a:lnSpc>
              <a:spcBef>
                <a:spcPct val="0"/>
              </a:spcBef>
              <a:buFontTx/>
              <a:buNone/>
            </a:pPr>
            <a:endParaRPr lang="fr-FR" altLang="fr-FR" sz="1400" i="1">
              <a:solidFill>
                <a:schemeClr val="tx1"/>
              </a:solidFill>
              <a:latin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spcBef>
                <a:spcPct val="0"/>
              </a:spcBef>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Très souvent l’infection à Chlamydia est asymptomatique, c’est-à-dire ne provoque aucun symptôme et on peut donc la transmettre sans même le savoir.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On peut cependant rencontrer les symptômes suivants:</a:t>
            </a:r>
          </a:p>
          <a:p>
            <a:pPr lvl="1" eaLnBrk="1" hangingPunct="1">
              <a:lnSpc>
                <a:spcPct val="80000"/>
              </a:lnSpc>
            </a:pPr>
            <a:r>
              <a:rPr lang="fr-FR" altLang="fr-FR" sz="1400">
                <a:latin typeface="Arial" panose="020B0604020202020204" pitchFamily="34" charset="0"/>
                <a:cs typeface="Arial" panose="020B0604020202020204" pitchFamily="34" charset="0"/>
              </a:rPr>
              <a:t>Femmes – écoulement vaginal, douleurs abdominales,  douleurs en urinant</a:t>
            </a:r>
          </a:p>
          <a:p>
            <a:pPr lvl="1" eaLnBrk="1" hangingPunct="1">
              <a:lnSpc>
                <a:spcPct val="80000"/>
              </a:lnSpc>
            </a:pPr>
            <a:r>
              <a:rPr lang="fr-FR" altLang="fr-FR" sz="1400">
                <a:latin typeface="Arial" panose="020B0604020202020204" pitchFamily="34" charset="0"/>
                <a:cs typeface="Arial" panose="020B0604020202020204" pitchFamily="34" charset="0"/>
              </a:rPr>
              <a:t>Hommes – écoulement par le pénis, inflammation des testicules, irritation du pénis</a:t>
            </a:r>
          </a:p>
          <a:p>
            <a:pPr lvl="1" eaLnBrk="1" hangingPunct="1">
              <a:lnSpc>
                <a:spcPct val="80000"/>
              </a:lnSpc>
            </a:pPr>
            <a:r>
              <a:rPr lang="fr-FR" altLang="fr-FR" sz="1400">
                <a:latin typeface="Arial" panose="020B0604020202020204" pitchFamily="34" charset="0"/>
                <a:cs typeface="Arial" panose="020B0604020202020204" pitchFamily="34" charset="0"/>
              </a:rPr>
              <a:t>Bébés – infection des yeux, pneumonie</a:t>
            </a:r>
          </a:p>
          <a:p>
            <a:pPr eaLnBrk="1" hangingPunct="1">
              <a:lnSpc>
                <a:spcPct val="80000"/>
              </a:lnSpc>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Dépistage simple par recueil des urines ou prélèvement à l’entrée du vagin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chez la femme et prélèvement à l’entrée de l’urètre chez l’homme, de la personne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contaminée ET du/des partenaire(s).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Infection des trompes (salpingite) chez la femme favorisant des grossesse extra-utérines et une stérilité et atteinte possible du nouveau-né si la mère est infectée.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Traitement antibiotiques court (de la personne contaminée ET du/des partenaire(s)).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p:txBody>
      </p:sp>
      <p:pic>
        <p:nvPicPr>
          <p:cNvPr id="28676" name="Picture 13" descr="120px-ChlamydiaTrachomatisEinschlussk%C3%B6rperchen">
            <a:hlinkClick r:id="rId4" tooltip="ChlamydiaTrachomatisEinschlusskörperchen.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6" y="260350"/>
            <a:ext cx="1871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7"/>
          <p:cNvSpPr txBox="1">
            <a:spLocks noChangeArrowheads="1"/>
          </p:cNvSpPr>
          <p:nvPr/>
        </p:nvSpPr>
        <p:spPr bwMode="auto">
          <a:xfrm>
            <a:off x="8235951" y="1484314"/>
            <a:ext cx="2087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Chlamydia trachomatis</a:t>
            </a:r>
          </a:p>
        </p:txBody>
      </p:sp>
      <p:pic>
        <p:nvPicPr>
          <p:cNvPr id="28677" name="Picture 15" descr="120px-SOA-epididymites">
            <a:hlinkClick r:id="rId6" tooltip="SOA-epididymites.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5725" y="3322639"/>
            <a:ext cx="13843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6"/>
          <p:cNvSpPr txBox="1">
            <a:spLocks noChangeArrowheads="1"/>
          </p:cNvSpPr>
          <p:nvPr/>
        </p:nvSpPr>
        <p:spPr bwMode="auto">
          <a:xfrm>
            <a:off x="8832851" y="4448176"/>
            <a:ext cx="1527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fr-FR" altLang="fr-FR" sz="1000" b="1">
                <a:solidFill>
                  <a:srgbClr val="7A0CFF"/>
                </a:solidFill>
                <a:latin typeface="Arial" panose="020B0604020202020204" pitchFamily="34" charset="0"/>
                <a:cs typeface="Arial" panose="020B0604020202020204" pitchFamily="34" charset="0"/>
              </a:rPr>
              <a:t>Inflammation des testicules due à  une infection à Chlamydia </a:t>
            </a:r>
          </a:p>
        </p:txBody>
      </p:sp>
    </p:spTree>
    <p:extLst>
      <p:ext uri="{BB962C8B-B14F-4D97-AF65-F5344CB8AC3E}">
        <p14:creationId xmlns:p14="http://schemas.microsoft.com/office/powerpoint/2010/main" val="123574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32176" y="53976"/>
            <a:ext cx="5256213" cy="107791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Gonorrhée</a:t>
            </a:r>
          </a:p>
        </p:txBody>
      </p:sp>
      <p:pic>
        <p:nvPicPr>
          <p:cNvPr id="3072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36538"/>
            <a:ext cx="1069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Grp="1" noChangeArrowheads="1"/>
          </p:cNvSpPr>
          <p:nvPr>
            <p:ph type="body" idx="1"/>
          </p:nvPr>
        </p:nvSpPr>
        <p:spPr>
          <a:xfrm>
            <a:off x="1631950" y="188914"/>
            <a:ext cx="8802688" cy="6408737"/>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Neisseria gonorrhoeae</a:t>
            </a:r>
          </a:p>
          <a:p>
            <a:pPr eaLnBrk="1" hangingPunct="1">
              <a:lnSpc>
                <a:spcPct val="80000"/>
              </a:lnSpc>
              <a:buFontTx/>
              <a:buNone/>
            </a:pPr>
            <a:endParaRPr lang="fr-FR" altLang="fr-FR" sz="1400" i="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Environ la moitié des femmes infectées par le gonocoque et plus de 90% des hommes présentent des 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Ces symptômes peuvent concerner les organes génitaux, l’anus, le rectum ainsi que la gorge, provoquant un écoulement fluide, aqueux par le vagin ou le pénis qui peut être jaunâtre ou verdâtre, et des douleurs en urinant (« chaude-pisse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a:t>
            </a:r>
            <a:r>
              <a:rPr lang="fr-FR" altLang="fr-FR" sz="1400">
                <a:solidFill>
                  <a:schemeClr val="bg2"/>
                </a:solidFill>
                <a:latin typeface="Arial" panose="020B0604020202020204" pitchFamily="34" charset="0"/>
                <a:cs typeface="Arial" panose="020B0604020202020204" pitchFamily="34" charset="0"/>
              </a:rPr>
              <a:t>.</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 de la personne contaminée mais aussi du/des partenaire(s).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Attention il existe de plus en plus de souches de gonocoques multirésistantes aux antibiotiques!</a:t>
            </a:r>
          </a:p>
          <a:p>
            <a:pPr eaLnBrk="1" hangingPunct="1">
              <a:lnSpc>
                <a:spcPct val="80000"/>
              </a:lnSpc>
            </a:pPr>
            <a:endParaRPr lang="fr-FR" altLang="fr-FR" sz="1400">
              <a:solidFill>
                <a:schemeClr val="tx1"/>
              </a:solidFill>
              <a:latin typeface="Arial" panose="020B0604020202020204" pitchFamily="34" charset="0"/>
              <a:cs typeface="Arial" panose="020B0604020202020204" pitchFamily="34" charset="0"/>
            </a:endParaRPr>
          </a:p>
        </p:txBody>
      </p:sp>
      <p:pic>
        <p:nvPicPr>
          <p:cNvPr id="30724" name="Picture 6">
            <a:hlinkClick r:id="rId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25" y="333375"/>
            <a:ext cx="12954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8832851" y="1976439"/>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Neisseria gonorrhoeae</a:t>
            </a:r>
          </a:p>
        </p:txBody>
      </p:sp>
    </p:spTree>
    <p:extLst>
      <p:ext uri="{BB962C8B-B14F-4D97-AF65-F5344CB8AC3E}">
        <p14:creationId xmlns:p14="http://schemas.microsoft.com/office/powerpoint/2010/main" val="246814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00376" y="14288"/>
            <a:ext cx="5903913" cy="1143000"/>
          </a:xfrm>
        </p:spPr>
        <p:txBody>
          <a:bodyPr/>
          <a:lstStyle/>
          <a:p>
            <a:pPr eaLnBrk="1" hangingPunct="1"/>
            <a:r>
              <a:rPr lang="en-GB" altLang="fr-FR" sz="3600">
                <a:solidFill>
                  <a:srgbClr val="8F006B"/>
                </a:solidFill>
                <a:latin typeface="Arial" panose="020B0604020202020204" pitchFamily="34" charset="0"/>
                <a:cs typeface="Arial" panose="020B0604020202020204" pitchFamily="34" charset="0"/>
              </a:rPr>
              <a:t>Infection à VIH / SIDA</a:t>
            </a:r>
          </a:p>
        </p:txBody>
      </p:sp>
      <p:pic>
        <p:nvPicPr>
          <p:cNvPr id="32773"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46076"/>
            <a:ext cx="647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body" idx="1"/>
          </p:nvPr>
        </p:nvSpPr>
        <p:spPr>
          <a:xfrm>
            <a:off x="1703388" y="115888"/>
            <a:ext cx="8856662" cy="6697662"/>
          </a:xfrm>
          <a:ln w="28575">
            <a:solidFill>
              <a:srgbClr val="8F006B"/>
            </a:solidFill>
            <a:miter lim="800000"/>
            <a:headEnd/>
            <a:tailEnd/>
          </a:ln>
        </p:spPr>
        <p:txBody>
          <a:bodyPr/>
          <a:lstStyle/>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Le virus de l’immunodéficience humaine (</a:t>
            </a:r>
            <a:r>
              <a:rPr lang="fr-FR" altLang="fr-FR" sz="1400" b="1" dirty="0">
                <a:solidFill>
                  <a:schemeClr val="tx1"/>
                </a:solidFill>
                <a:latin typeface="Arial" panose="020B0604020202020204" pitchFamily="34" charset="0"/>
                <a:cs typeface="Arial" panose="020B0604020202020204" pitchFamily="34" charset="0"/>
              </a:rPr>
              <a:t>VIH</a:t>
            </a:r>
            <a:r>
              <a:rPr lang="fr-FR" altLang="fr-FR" sz="1400" dirty="0">
                <a:solidFill>
                  <a:schemeClr val="tx1"/>
                </a:solidFill>
                <a:latin typeface="Arial" panose="020B0604020202020204" pitchFamily="34" charset="0"/>
                <a:cs typeface="Arial" panose="020B0604020202020204" pitchFamily="34" charset="0"/>
              </a:rPr>
              <a:t>) qui peut mener au </a:t>
            </a:r>
            <a:r>
              <a:rPr lang="fr-FR" altLang="fr-FR" sz="1400" b="1" dirty="0">
                <a:solidFill>
                  <a:schemeClr val="tx1"/>
                </a:solidFill>
                <a:latin typeface="Arial" panose="020B0604020202020204" pitchFamily="34" charset="0"/>
                <a:cs typeface="Arial" panose="020B0604020202020204" pitchFamily="34" charset="0"/>
              </a:rPr>
              <a:t>SIDA</a:t>
            </a:r>
            <a:r>
              <a:rPr lang="fr-FR" altLang="fr-FR" sz="1400" dirty="0">
                <a:solidFill>
                  <a:schemeClr val="tx1"/>
                </a:solidFill>
                <a:latin typeface="Arial" panose="020B0604020202020204" pitchFamily="34" charset="0"/>
                <a:cs typeface="Arial" panose="020B0604020202020204" pitchFamily="34" charset="0"/>
              </a:rPr>
              <a:t> (</a:t>
            </a:r>
            <a:r>
              <a:rPr lang="fr-FR" altLang="fr-FR" sz="1400" b="1" dirty="0" err="1">
                <a:solidFill>
                  <a:schemeClr val="tx1"/>
                </a:solidFill>
                <a:latin typeface="Arial" panose="020B0604020202020204" pitchFamily="34" charset="0"/>
                <a:cs typeface="Arial" panose="020B0604020202020204" pitchFamily="34" charset="0"/>
              </a:rPr>
              <a:t>S</a:t>
            </a:r>
            <a:r>
              <a:rPr lang="fr-FR" altLang="fr-FR" sz="1400" dirty="0" err="1">
                <a:solidFill>
                  <a:schemeClr val="tx1"/>
                </a:solidFill>
                <a:latin typeface="Arial" panose="020B0604020202020204" pitchFamily="34" charset="0"/>
                <a:cs typeface="Arial" panose="020B0604020202020204" pitchFamily="34" charset="0"/>
              </a:rPr>
              <a:t>yndrôme</a:t>
            </a:r>
            <a:r>
              <a:rPr lang="fr-FR" altLang="fr-FR" sz="1400" dirty="0">
                <a:solidFill>
                  <a:schemeClr val="tx1"/>
                </a:solidFill>
                <a:latin typeface="Arial" panose="020B0604020202020204" pitchFamily="34" charset="0"/>
                <a:cs typeface="Arial" panose="020B0604020202020204" pitchFamily="34" charset="0"/>
              </a:rPr>
              <a:t> d’</a:t>
            </a:r>
            <a:r>
              <a:rPr lang="fr-FR" altLang="ja-JP" sz="1400" b="1" dirty="0" err="1">
                <a:solidFill>
                  <a:schemeClr val="tx1"/>
                </a:solidFill>
                <a:latin typeface="Arial" panose="020B0604020202020204" pitchFamily="34" charset="0"/>
                <a:cs typeface="Arial" panose="020B0604020202020204" pitchFamily="34" charset="0"/>
              </a:rPr>
              <a:t>I</a:t>
            </a:r>
            <a:r>
              <a:rPr lang="fr-FR" altLang="ja-JP" sz="1400" dirty="0" err="1">
                <a:solidFill>
                  <a:schemeClr val="tx1"/>
                </a:solidFill>
                <a:latin typeface="Arial" panose="020B0604020202020204" pitchFamily="34" charset="0"/>
                <a:cs typeface="Arial" panose="020B0604020202020204" pitchFamily="34" charset="0"/>
              </a:rPr>
              <a:t>mmuno-</a:t>
            </a:r>
            <a:r>
              <a:rPr lang="fr-FR" altLang="ja-JP" sz="1400" b="1" dirty="0" err="1">
                <a:solidFill>
                  <a:schemeClr val="tx1"/>
                </a:solidFill>
                <a:latin typeface="Arial" panose="020B0604020202020204" pitchFamily="34" charset="0"/>
                <a:cs typeface="Arial" panose="020B0604020202020204" pitchFamily="34" charset="0"/>
              </a:rPr>
              <a:t>D</a:t>
            </a:r>
            <a:r>
              <a:rPr lang="fr-FR" altLang="ja-JP" sz="1400" dirty="0" err="1">
                <a:solidFill>
                  <a:schemeClr val="tx1"/>
                </a:solidFill>
                <a:latin typeface="Arial" panose="020B0604020202020204" pitchFamily="34" charset="0"/>
                <a:cs typeface="Arial" panose="020B0604020202020204" pitchFamily="34" charset="0"/>
              </a:rPr>
              <a:t>éficience</a:t>
            </a:r>
            <a:r>
              <a:rPr lang="fr-FR" altLang="ja-JP" sz="1400" dirty="0">
                <a:solidFill>
                  <a:schemeClr val="tx1"/>
                </a:solidFill>
                <a:latin typeface="Arial" panose="020B0604020202020204" pitchFamily="34" charset="0"/>
                <a:cs typeface="Arial" panose="020B0604020202020204" pitchFamily="34" charset="0"/>
              </a:rPr>
              <a:t> </a:t>
            </a:r>
            <a:r>
              <a:rPr lang="fr-FR" altLang="ja-JP" sz="1400" b="1" dirty="0">
                <a:solidFill>
                  <a:schemeClr val="tx1"/>
                </a:solidFill>
                <a:latin typeface="Arial" panose="020B0604020202020204" pitchFamily="34" charset="0"/>
                <a:cs typeface="Arial" panose="020B0604020202020204" pitchFamily="34" charset="0"/>
              </a:rPr>
              <a:t>A</a:t>
            </a:r>
            <a:r>
              <a:rPr lang="fr-FR" altLang="ja-JP" sz="1400" dirty="0">
                <a:solidFill>
                  <a:schemeClr val="tx1"/>
                </a:solidFill>
                <a:latin typeface="Arial" panose="020B0604020202020204" pitchFamily="34" charset="0"/>
                <a:cs typeface="Arial" panose="020B0604020202020204" pitchFamily="34" charset="0"/>
              </a:rPr>
              <a:t>cquise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sanguine ( par ex: </a:t>
            </a:r>
            <a:r>
              <a:rPr lang="fr-FR" altLang="fr-FR" sz="1400" dirty="0">
                <a:solidFill>
                  <a:schemeClr val="tx1"/>
                </a:solidFill>
              </a:rPr>
              <a:t>piqûres avec des aiguilles contaminées, des instruments contaminés utilisés pour le tatouage ou le piercing…).</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de la mère au nouveau-né lors de l’accouchement.</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contre, pas de transmission par la salive.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Les experts pensent que 30% des personnes vivant avec le VIH n’ont pas de symptômes et ne savent pas qu’ils sont contaminés et ils peuvent donc transmettre le virus sans le savoir.</a:t>
            </a:r>
            <a:endParaRPr lang="fr-FR" altLang="fr-FR" sz="1400" b="1" dirty="0">
              <a:solidFill>
                <a:schemeClr val="tx1"/>
              </a:solidFill>
              <a:latin typeface="Arial" panose="020B0604020202020204" pitchFamily="34" charset="0"/>
              <a:cs typeface="Arial" panose="020B0604020202020204" pitchFamily="34" charset="0"/>
            </a:endParaRP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Primo-infection VIH : fièvre, ganglions enflés, éruption cutanée, mal de gorge, douleurs articulaires, parfois sans symptômes elle reste toujours contagieuse.</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Stade tardif de l’infection : fièvre, sueurs nocturnes, troubles visuels, ganglions, perte de poids.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SIDA : le système immunitaire est défaillant, exposant ainsi le patient à de nombreuses infections opportunistes qui peuvent toucher tous les organes. Elles sont graves et parfois mortelles, </a:t>
            </a:r>
            <a:r>
              <a:rPr lang="fr-FR" altLang="fr-FR" sz="1400" dirty="0" err="1">
                <a:solidFill>
                  <a:schemeClr val="tx1"/>
                </a:solidFill>
                <a:latin typeface="Arial" panose="020B0604020202020204" pitchFamily="34" charset="0"/>
                <a:cs typeface="Arial" panose="020B0604020202020204" pitchFamily="34" charset="0"/>
              </a:rPr>
              <a:t>p.ex</a:t>
            </a:r>
            <a:r>
              <a:rPr lang="fr-FR" altLang="fr-FR" sz="1400" dirty="0">
                <a:solidFill>
                  <a:schemeClr val="tx1"/>
                </a:solidFill>
                <a:latin typeface="Arial" panose="020B0604020202020204" pitchFamily="34" charset="0"/>
                <a:cs typeface="Arial" panose="020B0604020202020204" pitchFamily="34" charset="0"/>
              </a:rPr>
              <a:t> la pneumonie.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Diagnostic</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Prélèvement de sang, il existe même des tests rapides de dépistage.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Conséquences sans 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L’infection à VIH non traitée peut évoluer vers le SIDA.</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Aucun traitement n’élimine le virus mais on peut bloquer son évolution par un traitement à vie (association de plusieurs médicaments), permettant de vivre avec le VIH en atténuant les effets de l’infection. Il existe également des traitements préventifs : </a:t>
            </a:r>
            <a:r>
              <a:rPr lang="fr-FR" altLang="fr-FR" sz="1400" dirty="0" err="1">
                <a:solidFill>
                  <a:schemeClr val="tx1"/>
                </a:solidFill>
                <a:latin typeface="Arial" panose="020B0604020202020204" pitchFamily="34" charset="0"/>
                <a:cs typeface="Arial" panose="020B0604020202020204" pitchFamily="34" charset="0"/>
              </a:rPr>
              <a:t>PrEP</a:t>
            </a:r>
            <a:r>
              <a:rPr lang="fr-FR" altLang="fr-FR" sz="1400" dirty="0">
                <a:solidFill>
                  <a:schemeClr val="tx1"/>
                </a:solidFill>
                <a:latin typeface="Arial" panose="020B0604020202020204" pitchFamily="34" charset="0"/>
                <a:cs typeface="Arial" panose="020B0604020202020204" pitchFamily="34" charset="0"/>
              </a:rPr>
              <a:t> (prophylaxie </a:t>
            </a:r>
            <a:r>
              <a:rPr lang="fr-FR" altLang="fr-FR" sz="1400" dirty="0" err="1">
                <a:solidFill>
                  <a:schemeClr val="tx1"/>
                </a:solidFill>
                <a:latin typeface="Arial" panose="020B0604020202020204" pitchFamily="34" charset="0"/>
                <a:cs typeface="Arial" panose="020B0604020202020204" pitchFamily="34" charset="0"/>
              </a:rPr>
              <a:t>pré-exposition</a:t>
            </a:r>
            <a:r>
              <a:rPr lang="fr-FR" altLang="fr-FR" sz="1400" dirty="0">
                <a:solidFill>
                  <a:schemeClr val="tx1"/>
                </a:solidFill>
                <a:latin typeface="Arial" panose="020B0604020202020204" pitchFamily="34" charset="0"/>
                <a:cs typeface="Arial" panose="020B0604020202020204" pitchFamily="34" charset="0"/>
              </a:rPr>
              <a:t>) ainsi que des traitements post-exposition à prendre rapidement (2 jours) après une exposition.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p:txBody>
      </p:sp>
      <p:pic>
        <p:nvPicPr>
          <p:cNvPr id="32774" name="Image 5" descr="photo au microscope du virus de l'immunodéficience huma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188119"/>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8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143250" y="60325"/>
            <a:ext cx="5689600" cy="920750"/>
          </a:xfrm>
        </p:spPr>
        <p:txBody>
          <a:bodyPr/>
          <a:lstStyle/>
          <a:p>
            <a:pPr eaLnBrk="1" hangingPunct="1"/>
            <a:r>
              <a:rPr lang="fr-FR" altLang="fr-FR" sz="4000">
                <a:solidFill>
                  <a:srgbClr val="8F006B"/>
                </a:solidFill>
                <a:latin typeface="Arial" panose="020B0604020202020204" pitchFamily="34" charset="0"/>
                <a:cs typeface="Arial" panose="020B0604020202020204" pitchFamily="34" charset="0"/>
              </a:rPr>
              <a:t>Herpès Génital</a:t>
            </a:r>
          </a:p>
        </p:txBody>
      </p:sp>
      <p:pic>
        <p:nvPicPr>
          <p:cNvPr id="34824"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2564"/>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body" idx="1"/>
          </p:nvPr>
        </p:nvSpPr>
        <p:spPr>
          <a:xfrm>
            <a:off x="1631950" y="115888"/>
            <a:ext cx="8928100" cy="6553200"/>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a:t>
            </a:r>
            <a:r>
              <a:rPr lang="fr-FR" altLang="fr-FR" sz="1400" i="1">
                <a:solidFill>
                  <a:schemeClr val="tx1"/>
                </a:solidFill>
                <a:latin typeface="Arial" panose="020B0604020202020204" pitchFamily="34" charset="0"/>
                <a:cs typeface="Arial" panose="020B0604020202020204" pitchFamily="34" charset="0"/>
              </a:rPr>
              <a:t>Herpes Simplex</a:t>
            </a:r>
            <a:endParaRPr lang="fr-FR" altLang="fr-FR" sz="1400" i="1">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avec une vésicule cutanée ou 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Très souvent il n’y a pas de symptômes, mais les porteurs asymptomatiques peuvent quand même transmettre l’infection sans le savoir.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symptômes peuvent apparaître jusqu’à 26 jours après l’exposition et peuvent revenir à répétition:</a:t>
            </a:r>
          </a:p>
          <a:p>
            <a:pPr lvl="1" eaLnBrk="1" hangingPunct="1">
              <a:lnSpc>
                <a:spcPct val="80000"/>
              </a:lnSpc>
            </a:pPr>
            <a:r>
              <a:rPr lang="fr-FR" altLang="fr-FR" sz="1400">
                <a:latin typeface="Arial" panose="020B0604020202020204" pitchFamily="34" charset="0"/>
                <a:cs typeface="Arial" panose="020B0604020202020204" pitchFamily="34" charset="0"/>
              </a:rPr>
              <a:t>des démangeaisons/picotements/douleurs dans la région génitale ou anale </a:t>
            </a:r>
          </a:p>
          <a:p>
            <a:pPr lvl="1" eaLnBrk="1" hangingPunct="1">
              <a:lnSpc>
                <a:spcPct val="80000"/>
              </a:lnSpc>
            </a:pPr>
            <a:r>
              <a:rPr lang="fr-FR" altLang="fr-FR" sz="1400">
                <a:latin typeface="Arial" panose="020B0604020202020204" pitchFamily="34" charset="0"/>
                <a:cs typeface="Arial" panose="020B0604020202020204" pitchFamily="34" charset="0"/>
              </a:rPr>
              <a:t>des petites vésicules et ulcérations douloureuses </a:t>
            </a:r>
          </a:p>
          <a:p>
            <a:pPr lvl="1" eaLnBrk="1" hangingPunct="1">
              <a:lnSpc>
                <a:spcPct val="80000"/>
              </a:lnSpc>
            </a:pPr>
            <a:r>
              <a:rPr lang="fr-FR" altLang="fr-FR" sz="1400">
                <a:latin typeface="Arial" panose="020B0604020202020204" pitchFamily="34" charset="0"/>
                <a:cs typeface="Arial" panose="020B0604020202020204" pitchFamily="34" charset="0"/>
              </a:rPr>
              <a:t>des douleurs en urinant</a:t>
            </a:r>
          </a:p>
          <a:p>
            <a:pPr lvl="1" eaLnBrk="1" hangingPunct="1">
              <a:lnSpc>
                <a:spcPct val="80000"/>
              </a:lnSpc>
            </a:pPr>
            <a:r>
              <a:rPr lang="fr-FR" altLang="fr-FR" sz="1400">
                <a:latin typeface="Arial" panose="020B0604020202020204" pitchFamily="34" charset="0"/>
                <a:cs typeface="Arial" panose="020B0604020202020204" pitchFamily="34" charset="0"/>
              </a:rPr>
              <a:t>un état grippal </a:t>
            </a:r>
          </a:p>
          <a:p>
            <a:pPr lvl="1" eaLnBrk="1" hangingPunct="1">
              <a:lnSpc>
                <a:spcPct val="80000"/>
              </a:lnSpc>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ou prélèvement local indolore sur les vésicules.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Evolution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reste dans le corps et devient actif de temps en temps ce qui déclenche de nouveaux épisodes avec les mêmes symptômes.</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Antalgiques, antiviraux (raccourcissent la durée des symptômes mais n’empêchent pas les récidives).</a:t>
            </a:r>
          </a:p>
        </p:txBody>
      </p:sp>
      <p:pic>
        <p:nvPicPr>
          <p:cNvPr id="34821" name="Picture 8" descr="190px-Herpes_simpex_virus">
            <a:hlinkClick r:id="rId4" tooltip="Herpes simpex virus.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8" y="254000"/>
            <a:ext cx="13779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9"/>
          <p:cNvSpPr txBox="1">
            <a:spLocks noChangeArrowheads="1"/>
          </p:cNvSpPr>
          <p:nvPr/>
        </p:nvSpPr>
        <p:spPr bwMode="auto">
          <a:xfrm>
            <a:off x="8975726" y="1549401"/>
            <a:ext cx="1554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a:solidFill>
                  <a:srgbClr val="7A0CFF"/>
                </a:solidFill>
                <a:latin typeface="Arial" panose="020B0604020202020204" pitchFamily="34" charset="0"/>
                <a:cs typeface="Arial" panose="020B0604020202020204" pitchFamily="34" charset="0"/>
              </a:rPr>
              <a:t>Herpes Simplex Virus</a:t>
            </a:r>
          </a:p>
        </p:txBody>
      </p:sp>
      <p:pic>
        <p:nvPicPr>
          <p:cNvPr id="34820" name="Picture 6" descr="190px-SOA-Herpes-genitalis-female">
            <a:hlinkClick r:id="rId6" tooltip="SOA-Herpes-genitalis-female.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8388" y="3592513"/>
            <a:ext cx="1809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0"/>
          <p:cNvSpPr txBox="1">
            <a:spLocks noChangeArrowheads="1"/>
          </p:cNvSpPr>
          <p:nvPr/>
        </p:nvSpPr>
        <p:spPr bwMode="auto">
          <a:xfrm>
            <a:off x="8488364" y="4960938"/>
            <a:ext cx="209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a:solidFill>
                  <a:srgbClr val="7A0CFF"/>
                </a:solidFill>
                <a:latin typeface="Arial" panose="020B0604020202020204" pitchFamily="34" charset="0"/>
                <a:cs typeface="Arial" panose="020B0604020202020204" pitchFamily="34" charset="0"/>
              </a:rPr>
              <a:t>Herpès génital chez une femme</a:t>
            </a:r>
          </a:p>
        </p:txBody>
      </p:sp>
    </p:spTree>
    <p:extLst>
      <p:ext uri="{BB962C8B-B14F-4D97-AF65-F5344CB8AC3E}">
        <p14:creationId xmlns:p14="http://schemas.microsoft.com/office/powerpoint/2010/main" val="130408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3"/>
          <p:cNvSpPr>
            <a:spLocks noGrp="1" noChangeArrowheads="1"/>
          </p:cNvSpPr>
          <p:nvPr>
            <p:ph type="title"/>
          </p:nvPr>
        </p:nvSpPr>
        <p:spPr>
          <a:xfrm>
            <a:off x="3359151" y="49213"/>
            <a:ext cx="4175125" cy="1143000"/>
          </a:xfrm>
        </p:spPr>
        <p:txBody>
          <a:bodyPr/>
          <a:lstStyle/>
          <a:p>
            <a:r>
              <a:rPr lang="fr-FR" altLang="fr-FR" sz="4000">
                <a:solidFill>
                  <a:srgbClr val="8F006B"/>
                </a:solidFill>
                <a:latin typeface="Arial" panose="020B0604020202020204" pitchFamily="34" charset="0"/>
                <a:cs typeface="Arial" panose="020B0604020202020204" pitchFamily="34" charset="0"/>
              </a:rPr>
              <a:t>Trichomonas</a:t>
            </a:r>
          </a:p>
        </p:txBody>
      </p:sp>
      <p:pic>
        <p:nvPicPr>
          <p:cNvPr id="36868"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88914"/>
            <a:ext cx="865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Espace réservé du contenu 4"/>
          <p:cNvSpPr>
            <a:spLocks noGrp="1"/>
          </p:cNvSpPr>
          <p:nvPr>
            <p:ph idx="1"/>
          </p:nvPr>
        </p:nvSpPr>
        <p:spPr>
          <a:xfrm>
            <a:off x="1774826" y="115889"/>
            <a:ext cx="8785225" cy="6626225"/>
          </a:xfrm>
          <a:ln w="28575">
            <a:solidFill>
              <a:srgbClr val="8F006B"/>
            </a:solidFill>
            <a:miter lim="800000"/>
            <a:headEnd/>
            <a:tailEnd/>
          </a:ln>
        </p:spPr>
        <p:txBody>
          <a:bodyPr/>
          <a:lstStyle/>
          <a:p>
            <a:pPr>
              <a:defRPr/>
            </a:pPr>
            <a:endParaRPr lang="fr-FR" altLang="fr-FR" dirty="0"/>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Causé par</a:t>
            </a:r>
          </a:p>
          <a:p>
            <a:pPr eaLnBrk="1" hangingPunct="1">
              <a:spcBef>
                <a:spcPct val="30000"/>
              </a:spcBef>
              <a:buFontTx/>
              <a:buNone/>
              <a:defRPr/>
            </a:pPr>
            <a:r>
              <a:rPr lang="fr-FR" altLang="fr-FR" sz="1400" dirty="0">
                <a:solidFill>
                  <a:schemeClr val="tx1"/>
                </a:solidFill>
                <a:latin typeface="Arial" panose="020B0604020202020204" pitchFamily="34" charset="0"/>
                <a:cs typeface="Arial" panose="020B0604020202020204" pitchFamily="34" charset="0"/>
              </a:rPr>
              <a:t>Le parasite (un protozoaire): </a:t>
            </a:r>
            <a:r>
              <a:rPr lang="fr-FR" altLang="fr-FR" sz="1400" i="1" dirty="0">
                <a:solidFill>
                  <a:schemeClr val="tx1"/>
                </a:solidFill>
                <a:latin typeface="Arial" panose="020B0604020202020204" pitchFamily="34" charset="0"/>
                <a:cs typeface="Arial" panose="020B0604020202020204" pitchFamily="34" charset="0"/>
              </a:rPr>
              <a:t>Trichomonas </a:t>
            </a:r>
            <a:r>
              <a:rPr lang="fr-FR" altLang="fr-FR" sz="1400" i="1" dirty="0" err="1">
                <a:solidFill>
                  <a:schemeClr val="tx1"/>
                </a:solidFill>
                <a:latin typeface="Arial" panose="020B0604020202020204" pitchFamily="34" charset="0"/>
                <a:cs typeface="Arial" panose="020B0604020202020204" pitchFamily="34" charset="0"/>
              </a:rPr>
              <a:t>vaginalis</a:t>
            </a:r>
            <a:r>
              <a:rPr lang="fr-FR" altLang="fr-FR" sz="1400" dirty="0">
                <a:solidFill>
                  <a:srgbClr val="FF0000"/>
                </a:solidFill>
              </a:rPr>
              <a:t> </a:t>
            </a:r>
            <a:r>
              <a:rPr lang="fr-FR" altLang="fr-FR" sz="1400" dirty="0">
                <a:solidFill>
                  <a:schemeClr val="tx1"/>
                </a:solidFill>
              </a:rPr>
              <a:t>est présent dans la flore vaginale naturelle, on parle d’infection lorsqu’il prédomine dans cette flore, comme cela peut être le cas lors d’un déséquilibre de la flore par exemple. </a:t>
            </a:r>
          </a:p>
          <a:p>
            <a:pPr>
              <a:buFontTx/>
              <a:buNone/>
              <a:defRPr/>
            </a:pPr>
            <a:endParaRPr lang="fr-FR" altLang="fr-FR" sz="1400" dirty="0"/>
          </a:p>
          <a:p>
            <a:pPr>
              <a:buFontTx/>
              <a:buNone/>
              <a:defRPr/>
            </a:pPr>
            <a:r>
              <a:rPr lang="fr-FR" altLang="fr-FR" sz="1400" b="1" dirty="0">
                <a:solidFill>
                  <a:srgbClr val="8F006B"/>
                </a:solidFill>
                <a:latin typeface="Arial" panose="020B0604020202020204" pitchFamily="34" charset="0"/>
                <a:cs typeface="Arial" panose="020B0604020202020204" pitchFamily="34" charset="0"/>
              </a:rPr>
              <a:t>Transmission</a:t>
            </a:r>
          </a:p>
          <a:p>
            <a:pPr>
              <a:buFontTx/>
              <a:buNone/>
              <a:defRPr/>
            </a:pPr>
            <a:r>
              <a:rPr lang="fr-FR" altLang="fr-FR" sz="1400" dirty="0">
                <a:solidFill>
                  <a:schemeClr val="tx1"/>
                </a:solidFill>
                <a:latin typeface="Arial" panose="020B0604020202020204" pitchFamily="34" charset="0"/>
                <a:cs typeface="Arial" panose="020B0604020202020204" pitchFamily="34" charset="0"/>
              </a:rPr>
              <a:t>Par contact sexuel vaginal, anal ou oral. </a:t>
            </a:r>
          </a:p>
          <a:p>
            <a:pPr>
              <a:buFontTx/>
              <a:buNone/>
              <a:defRPr/>
            </a:pPr>
            <a:endParaRPr lang="fr-FR" altLang="fr-FR" sz="1400" dirty="0">
              <a:solidFill>
                <a:schemeClr val="tx1"/>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Symptômes</a:t>
            </a:r>
          </a:p>
          <a:p>
            <a:pPr marL="0" indent="0">
              <a:buNone/>
              <a:defRPr/>
            </a:pPr>
            <a:r>
              <a:rPr lang="fr-FR" altLang="fr-FR" sz="1400" dirty="0">
                <a:solidFill>
                  <a:schemeClr val="tx1"/>
                </a:solidFill>
                <a:latin typeface="Arial" panose="020B0604020202020204" pitchFamily="34" charset="0"/>
                <a:cs typeface="Arial" panose="020B0604020202020204" pitchFamily="34" charset="0"/>
              </a:rPr>
              <a:t>Cette infection est souvent asymptomatique (ne provoque aucun symptôme) chez l’homme et chez la femme. </a:t>
            </a:r>
          </a:p>
          <a:p>
            <a:pPr>
              <a:buFontTx/>
              <a:buNone/>
              <a:defRPr/>
            </a:pPr>
            <a:r>
              <a:rPr lang="fr-FR" altLang="fr-FR" sz="1400" dirty="0">
                <a:solidFill>
                  <a:schemeClr val="tx1"/>
                </a:solidFill>
                <a:latin typeface="Arial" panose="020B0604020202020204" pitchFamily="34" charset="0"/>
                <a:cs typeface="Arial" panose="020B0604020202020204" pitchFamily="34" charset="0"/>
              </a:rPr>
              <a:t>S’il y a des symptômes:</a:t>
            </a:r>
          </a:p>
          <a:p>
            <a:pPr>
              <a:defRPr/>
            </a:pPr>
            <a:r>
              <a:rPr lang="fr-FR" altLang="fr-FR" sz="1400" dirty="0">
                <a:solidFill>
                  <a:schemeClr val="tx1"/>
                </a:solidFill>
                <a:latin typeface="Arial" panose="020B0604020202020204" pitchFamily="34" charset="0"/>
                <a:cs typeface="Arial" panose="020B0604020202020204" pitchFamily="34" charset="0"/>
              </a:rPr>
              <a:t>Chez la femme, des pertes vaginales souvent malodorantes, des démangeaisons et une sensation de brûlures urinaires peuvent apparaitre. </a:t>
            </a:r>
          </a:p>
          <a:p>
            <a:pPr>
              <a:defRPr/>
            </a:pPr>
            <a:r>
              <a:rPr lang="fr-FR" altLang="fr-FR" sz="1400" dirty="0">
                <a:solidFill>
                  <a:schemeClr val="tx1"/>
                </a:solidFill>
                <a:latin typeface="Arial" panose="020B0604020202020204" pitchFamily="34" charset="0"/>
                <a:cs typeface="Arial" panose="020B0604020202020204" pitchFamily="34" charset="0"/>
              </a:rPr>
              <a:t>Chez l’homme, des brûlures en urinant ou après les rapports sexuels peuvent apparaitre.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Diagnostic</a:t>
            </a:r>
          </a:p>
          <a:p>
            <a:pPr>
              <a:buFontTx/>
              <a:buNone/>
              <a:defRPr/>
            </a:pPr>
            <a:r>
              <a:rPr lang="fr-FR" altLang="fr-FR" sz="1400" dirty="0">
                <a:solidFill>
                  <a:schemeClr val="tx1"/>
                </a:solidFill>
                <a:latin typeface="Arial" panose="020B0604020202020204" pitchFamily="34" charset="0"/>
                <a:cs typeface="Arial" panose="020B0604020202020204" pitchFamily="34" charset="0"/>
              </a:rPr>
              <a:t>Un prélèvement vulvo-vaginal indolore chez la femme ou une analyse du premier jet urinaire chez l'homme.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Conséquences sans traitement </a:t>
            </a:r>
          </a:p>
          <a:p>
            <a:pPr>
              <a:buFontTx/>
              <a:buNone/>
              <a:defRPr/>
            </a:pPr>
            <a:r>
              <a:rPr lang="fr-FR" altLang="fr-FR" sz="1400" dirty="0">
                <a:solidFill>
                  <a:schemeClr val="tx1"/>
                </a:solidFill>
                <a:latin typeface="Arial" panose="020B0604020202020204" pitchFamily="34" charset="0"/>
                <a:cs typeface="Arial" panose="020B0604020202020204" pitchFamily="34" charset="0"/>
              </a:rPr>
              <a:t>Infection des ovaires (salpingite), stérilité, accouchement prématuré chez les femmes enceintes.</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Traitement</a:t>
            </a:r>
          </a:p>
          <a:p>
            <a:pPr>
              <a:defRPr/>
            </a:pPr>
            <a:r>
              <a:rPr lang="fr-FR" altLang="fr-FR" sz="1400" dirty="0">
                <a:solidFill>
                  <a:schemeClr val="tx1"/>
                </a:solidFill>
                <a:latin typeface="Arial" panose="020B0604020202020204" pitchFamily="34" charset="0"/>
                <a:cs typeface="Arial" panose="020B0604020202020204" pitchFamily="34" charset="0"/>
              </a:rPr>
              <a:t>Un médicament </a:t>
            </a:r>
            <a:r>
              <a:rPr lang="fr-FR" altLang="fr-FR" sz="1400" dirty="0" err="1">
                <a:solidFill>
                  <a:schemeClr val="tx1"/>
                </a:solidFill>
                <a:latin typeface="Arial" panose="020B0604020202020204" pitchFamily="34" charset="0"/>
                <a:cs typeface="Arial" panose="020B0604020202020204" pitchFamily="34" charset="0"/>
              </a:rPr>
              <a:t>anti-parasitaire</a:t>
            </a:r>
            <a:r>
              <a:rPr lang="fr-FR" altLang="fr-FR" sz="1400" dirty="0">
                <a:solidFill>
                  <a:schemeClr val="tx1"/>
                </a:solidFill>
                <a:latin typeface="Arial" panose="020B0604020202020204" pitchFamily="34" charset="0"/>
                <a:cs typeface="Arial" panose="020B0604020202020204" pitchFamily="34" charset="0"/>
              </a:rPr>
              <a:t> (métronidazole) qui ne doit pas être pris avec de l’alcool.</a:t>
            </a:r>
          </a:p>
          <a:p>
            <a:pPr>
              <a:defRPr/>
            </a:pPr>
            <a:endParaRPr lang="fr-FR" altLang="fr-FR" dirty="0"/>
          </a:p>
        </p:txBody>
      </p:sp>
      <p:pic>
        <p:nvPicPr>
          <p:cNvPr id="36869"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925" y="1662113"/>
            <a:ext cx="22288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72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92538" y="53975"/>
            <a:ext cx="4679950" cy="1081088"/>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Syphilis</a:t>
            </a:r>
          </a:p>
        </p:txBody>
      </p:sp>
      <p:pic>
        <p:nvPicPr>
          <p:cNvPr id="3891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60350"/>
            <a:ext cx="9366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Grp="1" noChangeArrowheads="1"/>
          </p:cNvSpPr>
          <p:nvPr>
            <p:ph type="body" idx="1"/>
          </p:nvPr>
        </p:nvSpPr>
        <p:spPr>
          <a:xfrm>
            <a:off x="1703389" y="188914"/>
            <a:ext cx="8713787" cy="64801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Treponema pallidum</a:t>
            </a:r>
          </a:p>
          <a:p>
            <a:pPr eaLnBrk="1" hangingPunct="1">
              <a:lnSpc>
                <a:spcPct val="80000"/>
              </a:lnSpc>
              <a:buFontTx/>
              <a:buNone/>
            </a:pPr>
            <a:endParaRPr lang="fr-FR" altLang="fr-FR" sz="1400" b="1">
              <a:solidFill>
                <a:srgbClr val="8F006B"/>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par la mère au nouveau-né lors de la grossesse ou de l’accouchement.</a:t>
            </a:r>
          </a:p>
          <a:p>
            <a:pPr eaLnBrk="1" hangingPunct="1">
              <a:lnSpc>
                <a:spcPct val="80000"/>
              </a:lnSpc>
              <a:buFontTx/>
              <a:buNone/>
            </a:pPr>
            <a:endParaRPr lang="fr-FR" altLang="fr-FR" sz="1400" b="1">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Apparition de signes 2-4 semaines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Chancre (petite plaie indolore), boutons ou plaques rouges sur la peau et les muqueuses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et prise de sang</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cerveau, des nerfs, du cœur, des artères, des yeux.</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Avant la découvertes des antibiotiques la syphilis pouvait évoluer vers la mort comme par exemple pour Charles Baudelaire, Franz Schubert, Édouard Manet, Alphonse Daudet et Guy de Maupassant,</a:t>
            </a:r>
          </a:p>
        </p:txBody>
      </p:sp>
      <p:pic>
        <p:nvPicPr>
          <p:cNvPr id="38917" name="Image 4" descr="photo au microscope de la bactérie treponema palli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333375"/>
            <a:ext cx="9715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3469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Freak Turbulence B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2275</Words>
  <Application>Microsoft Office PowerPoint</Application>
  <PresentationFormat>Grand écran</PresentationFormat>
  <Paragraphs>338</Paragraphs>
  <Slides>15</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Berlin Sans FB Demi</vt:lpstr>
      <vt:lpstr>Calibri</vt:lpstr>
      <vt:lpstr>Freak Turbulence BRK</vt:lpstr>
      <vt:lpstr>Default Design</vt:lpstr>
      <vt:lpstr>Les cartes d’identité des IST les plus fréquemment rencontrées</vt:lpstr>
      <vt:lpstr>Infection à Papillomavirus</vt:lpstr>
      <vt:lpstr>Conséquences possibles d’une infection par papillomavirus</vt:lpstr>
      <vt:lpstr>Infection à Chlamydia</vt:lpstr>
      <vt:lpstr>Gonorrhée</vt:lpstr>
      <vt:lpstr>Infection à VIH / SIDA</vt:lpstr>
      <vt:lpstr>Herpès Génital</vt:lpstr>
      <vt:lpstr>Trichomonas</vt:lpstr>
      <vt:lpstr>Syphilis</vt:lpstr>
      <vt:lpstr>Mycose</vt:lpstr>
      <vt:lpstr>Mycoplasme</vt:lpstr>
      <vt:lpstr>Comment se protéger contre les IST ?</vt:lpstr>
      <vt:lpstr>Ou se faire dépister ?</vt:lpstr>
      <vt:lpstr>Comment se protéger contre les IST 2 ?</vt:lpstr>
      <vt:lpstr>A retenir: Synthèse des IST:  Agents infectieux, moyens de prévention et traitements</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LESAGE VANESSA CHU Nice</dc:creator>
  <cp:lastModifiedBy>Pia Touboul</cp:lastModifiedBy>
  <cp:revision>5</cp:revision>
  <dcterms:created xsi:type="dcterms:W3CDTF">2024-12-10T12:32:26Z</dcterms:created>
  <dcterms:modified xsi:type="dcterms:W3CDTF">2025-01-17T10:25:26Z</dcterms:modified>
</cp:coreProperties>
</file>