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56" r:id="rId2"/>
    <p:sldId id="307" r:id="rId3"/>
    <p:sldId id="308" r:id="rId4"/>
    <p:sldId id="309" r:id="rId5"/>
    <p:sldId id="310" r:id="rId6"/>
    <p:sldId id="311" r:id="rId7"/>
    <p:sldId id="367" r:id="rId8"/>
    <p:sldId id="368" r:id="rId9"/>
    <p:sldId id="369" r:id="rId10"/>
    <p:sldId id="363" r:id="rId11"/>
    <p:sldId id="371" r:id="rId12"/>
    <p:sldId id="370" r:id="rId13"/>
    <p:sldId id="366" r:id="rId14"/>
    <p:sldId id="335" r:id="rId15"/>
    <p:sldId id="271" r:id="rId16"/>
    <p:sldId id="379" r:id="rId17"/>
    <p:sldId id="382" r:id="rId18"/>
    <p:sldId id="381" r:id="rId19"/>
    <p:sldId id="352" r:id="rId20"/>
    <p:sldId id="383" r:id="rId21"/>
    <p:sldId id="354" r:id="rId22"/>
    <p:sldId id="372" r:id="rId23"/>
    <p:sldId id="380" r:id="rId24"/>
    <p:sldId id="356" r:id="rId25"/>
    <p:sldId id="377" r:id="rId26"/>
    <p:sldId id="376" r:id="rId27"/>
    <p:sldId id="378" r:id="rId28"/>
    <p:sldId id="375" r:id="rId29"/>
    <p:sldId id="358" r:id="rId30"/>
    <p:sldId id="350" r:id="rId31"/>
    <p:sldId id="360" r:id="rId32"/>
    <p:sldId id="374" r:id="rId33"/>
    <p:sldId id="332"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1C1"/>
    <a:srgbClr val="2862A5"/>
    <a:srgbClr val="1C4073"/>
    <a:srgbClr val="2A62A4"/>
    <a:srgbClr val="6D8B2A"/>
    <a:srgbClr val="12B38F"/>
    <a:srgbClr val="2E276A"/>
    <a:srgbClr val="302564"/>
    <a:srgbClr val="712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02" autoAdjust="0"/>
    <p:restoredTop sz="79788" autoAdjust="0"/>
  </p:normalViewPr>
  <p:slideViewPr>
    <p:cSldViewPr snapToGrid="0">
      <p:cViewPr varScale="1">
        <p:scale>
          <a:sx n="121" d="100"/>
          <a:sy n="121" d="100"/>
        </p:scale>
        <p:origin x="936" y="102"/>
      </p:cViewPr>
      <p:guideLst/>
    </p:cSldViewPr>
  </p:slideViewPr>
  <p:outlineViewPr>
    <p:cViewPr>
      <p:scale>
        <a:sx n="33" d="100"/>
        <a:sy n="33" d="100"/>
      </p:scale>
      <p:origin x="0" y="-7108"/>
    </p:cViewPr>
  </p:outlineViewPr>
  <p:notesTextViewPr>
    <p:cViewPr>
      <p:scale>
        <a:sx n="70" d="100"/>
        <a:sy n="70" d="100"/>
      </p:scale>
      <p:origin x="0" y="0"/>
    </p:cViewPr>
  </p:notesTextViewPr>
  <p:sorterViewPr>
    <p:cViewPr>
      <p:scale>
        <a:sx n="80" d="100"/>
        <a:sy n="80" d="100"/>
      </p:scale>
      <p:origin x="0" y="0"/>
    </p:cViewPr>
  </p:sorterViewPr>
  <p:notesViewPr>
    <p:cSldViewPr snapToGrid="0">
      <p:cViewPr varScale="1">
        <p:scale>
          <a:sx n="97" d="100"/>
          <a:sy n="97" d="100"/>
        </p:scale>
        <p:origin x="27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DEA87C-39DB-E90E-A890-50EDE9B6D9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1F5B74-F4CB-3744-CCF9-66705C87F2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11417C-B61E-6447-810B-DE075B1699E3}" type="datetimeFigureOut">
              <a:rPr lang="en-US" smtClean="0"/>
              <a:t>2/17/2026</a:t>
            </a:fld>
            <a:endParaRPr lang="en-US"/>
          </a:p>
        </p:txBody>
      </p:sp>
      <p:sp>
        <p:nvSpPr>
          <p:cNvPr id="4" name="Footer Placeholder 3">
            <a:extLst>
              <a:ext uri="{FF2B5EF4-FFF2-40B4-BE49-F238E27FC236}">
                <a16:creationId xmlns:a16="http://schemas.microsoft.com/office/drawing/2014/main" id="{42365C53-D709-F6ED-8BD0-CDDC67E89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941E2E-FF2B-1F2A-C34C-8F8F16CFEB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F460A-4D4C-7E43-B32E-7960B822135F}" type="slidenum">
              <a:rPr lang="en-US" smtClean="0"/>
              <a:t>‹N°›</a:t>
            </a:fld>
            <a:endParaRPr lang="en-US"/>
          </a:p>
        </p:txBody>
      </p:sp>
    </p:spTree>
    <p:extLst>
      <p:ext uri="{BB962C8B-B14F-4D97-AF65-F5344CB8AC3E}">
        <p14:creationId xmlns:p14="http://schemas.microsoft.com/office/powerpoint/2010/main" val="2680200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‹N°›</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a:t>
            </a:fld>
            <a:endParaRPr lang="en-GB"/>
          </a:p>
        </p:txBody>
      </p:sp>
    </p:spTree>
    <p:extLst>
      <p:ext uri="{BB962C8B-B14F-4D97-AF65-F5344CB8AC3E}">
        <p14:creationId xmlns:p14="http://schemas.microsoft.com/office/powerpoint/2010/main" val="410577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que la maladie de Lyme est l’infection vectorielle la plus répandue en Europe et au Royaume-Uni, avec environ 3 000 à 4 000 nouveaux cas chaque année au Royaume-Uni.</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11</a:t>
            </a:fld>
            <a:endParaRPr lang="en-GB"/>
          </a:p>
        </p:txBody>
      </p:sp>
    </p:spTree>
    <p:extLst>
      <p:ext uri="{BB962C8B-B14F-4D97-AF65-F5344CB8AC3E}">
        <p14:creationId xmlns:p14="http://schemas.microsoft.com/office/powerpoint/2010/main" val="426492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Utilisez le diagramme de transmission des infections des tiques pour expliquer comment la transmission des infections transmises par les 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12</a:t>
            </a:fld>
            <a:endParaRPr lang="en-GB"/>
          </a:p>
        </p:txBody>
      </p:sp>
    </p:spTree>
    <p:extLst>
      <p:ext uri="{BB962C8B-B14F-4D97-AF65-F5344CB8AC3E}">
        <p14:creationId xmlns:p14="http://schemas.microsoft.com/office/powerpoint/2010/main" val="395279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4F38-640B-72C7-C5BB-39BADF29A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AB69F-9229-2601-4C4D-E37BB3CBB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4F15C-D719-6F31-D160-FC2E134216C8}"/>
              </a:ext>
            </a:extLst>
          </p:cNvPr>
          <p:cNvSpPr>
            <a:spLocks noGrp="1"/>
          </p:cNvSpPr>
          <p:nvPr>
            <p:ph type="body" idx="1"/>
          </p:nvPr>
        </p:nvSpPr>
        <p:spPr/>
        <p:txBody>
          <a:bodyPr/>
          <a:lstStyle/>
          <a:p>
            <a:r>
              <a:rPr lang="fr-FR" dirty="0"/>
              <a:t>Expliquez que l’évitement des morsures et des piqûres est la meilleure façon d’éviter les infections vectorielles. D’autres méthodes utiles sont le port de vêtements de protection à l’extérieur et l’utilisation d’un répulsif anti-insectes.</a:t>
            </a:r>
            <a:endParaRPr lang="en-GB" dirty="0"/>
          </a:p>
        </p:txBody>
      </p:sp>
      <p:sp>
        <p:nvSpPr>
          <p:cNvPr id="4" name="Slide Number Placeholder 3">
            <a:extLst>
              <a:ext uri="{FF2B5EF4-FFF2-40B4-BE49-F238E27FC236}">
                <a16:creationId xmlns:a16="http://schemas.microsoft.com/office/drawing/2014/main" id="{A5DD895F-A85A-52CE-9155-26A2CF49E9A6}"/>
              </a:ext>
            </a:extLst>
          </p:cNvPr>
          <p:cNvSpPr>
            <a:spLocks noGrp="1"/>
          </p:cNvSpPr>
          <p:nvPr>
            <p:ph type="sldNum" sz="quarter" idx="5"/>
          </p:nvPr>
        </p:nvSpPr>
        <p:spPr/>
        <p:txBody>
          <a:bodyPr/>
          <a:lstStyle/>
          <a:p>
            <a:fld id="{12D6F3CC-95FF-41DB-95F3-E8B54B757E68}" type="slidenum">
              <a:rPr lang="en-GB" smtClean="0"/>
              <a:t>13</a:t>
            </a:fld>
            <a:endParaRPr lang="en-GB"/>
          </a:p>
        </p:txBody>
      </p:sp>
    </p:spTree>
    <p:extLst>
      <p:ext uri="{BB962C8B-B14F-4D97-AF65-F5344CB8AC3E}">
        <p14:creationId xmlns:p14="http://schemas.microsoft.com/office/powerpoint/2010/main" val="403622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fr-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Donnez une description des infections courantes que les vecteurs propagent (maladie de Lyme, encéphalite à tiques, paludisme, dengue, Zika, chikungunya, virus du Nil occidental) et expliquez l’importance de la prévention contre celles-ci. 
Montrez et expliquez les différentes techniques de prévention (voir la fiche de soutien Prévenir et Protéger)
Divisez la classe en groupes de 4 à 5 et proposez à chaque groupe un scénario différent.
Vous pouvez vouloir montrer aux élèves les images des scénarios (voir Photos de scénarios du défi de prévention).  
Chaque groupe discutera ensuite et décidera de la ou des méthodes de prévention les plus appropriées dans leur situation.  
Faites ensuite présenter aux groupes leur scénario et quelle méthode de prévention doit être utilisée dans ce cas.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14</a:t>
            </a:fld>
            <a:endParaRPr lang="en-GB"/>
          </a:p>
        </p:txBody>
      </p:sp>
    </p:spTree>
    <p:extLst>
      <p:ext uri="{BB962C8B-B14F-4D97-AF65-F5344CB8AC3E}">
        <p14:creationId xmlns:p14="http://schemas.microsoft.com/office/powerpoint/2010/main" val="350291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Cachez des cartes d’insectes plastifiés (moustiques ou tiques) dans des lieux extérieurs réalistes où les insectes pourraient vivre ou se reproduire :
Près des flaques d’eau stagnante (moustiques) 
Dans les hautes herbes ou les buissons (tiques)  
Distribuez des loupes jouets à chaque élève et introduisez l’idée des insectes en montrant des images d’exemple. Expliquez qu’ils vont partir en chasse à l’habitat des vecteurs/insectes. 
Les élèves doivent explorer l’enceinte de l’école par binôme ou en petits groupes, en utilisant leur loupe jouet pour trouver les images d’insectes.
Ils doivent ensuite noter sur la fiche de calcul, les insectes (moustiques ou tiques) qu’ils ont trouvés et où ils les ont trouvés.</a:t>
            </a:r>
            <a:endParaRPr lang="en-US" dirty="0"/>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15</a:t>
            </a:fld>
            <a:endParaRPr lang="en-GB"/>
          </a:p>
        </p:txBody>
      </p:sp>
    </p:spTree>
    <p:extLst>
      <p:ext uri="{BB962C8B-B14F-4D97-AF65-F5344CB8AC3E}">
        <p14:creationId xmlns:p14="http://schemas.microsoft.com/office/powerpoint/2010/main" val="231486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7D568-B1DD-5595-2F73-5F4E3CD36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36F06-DCA6-9F11-7D7D-386CC88F1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33906-D1AD-4568-70B0-5B29AEED5C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noter que les techniques listées ici ne sont pas exhaustives. Ils représentent des exemples que les étudiants peuvent choisir d’appliquer ou de suggérer lorsqu’ils répondent à ces scénarios. Cela s’applique également aux fiches d’assistance aux activités associées.</a:t>
            </a:r>
            <a:endParaRPr lang="en-US" dirty="0"/>
          </a:p>
        </p:txBody>
      </p:sp>
      <p:sp>
        <p:nvSpPr>
          <p:cNvPr id="4" name="Slide Number Placeholder 3">
            <a:extLst>
              <a:ext uri="{FF2B5EF4-FFF2-40B4-BE49-F238E27FC236}">
                <a16:creationId xmlns:a16="http://schemas.microsoft.com/office/drawing/2014/main" id="{EBA9D7DF-B1C5-F1BC-CBF7-4A12305F40B2}"/>
              </a:ext>
            </a:extLst>
          </p:cNvPr>
          <p:cNvSpPr>
            <a:spLocks noGrp="1"/>
          </p:cNvSpPr>
          <p:nvPr>
            <p:ph type="sldNum" sz="quarter" idx="5"/>
          </p:nvPr>
        </p:nvSpPr>
        <p:spPr/>
        <p:txBody>
          <a:bodyPr/>
          <a:lstStyle/>
          <a:p>
            <a:fld id="{12D6F3CC-95FF-41DB-95F3-E8B54B757E68}" type="slidenum">
              <a:rPr lang="en-GB" smtClean="0"/>
              <a:t>16</a:t>
            </a:fld>
            <a:endParaRPr lang="en-GB"/>
          </a:p>
        </p:txBody>
      </p:sp>
    </p:spTree>
    <p:extLst>
      <p:ext uri="{BB962C8B-B14F-4D97-AF65-F5344CB8AC3E}">
        <p14:creationId xmlns:p14="http://schemas.microsoft.com/office/powerpoint/2010/main" val="233953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1B227-BAA0-4386-BD73-2ED347744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2664C-A90D-4663-C0FE-384B49440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5079E-8109-411F-5B26-2EBD56D96C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noter que les techniques listées ici ne sont pas exhaustives. Ils représentent des exemples que les étudiants peuvent choisir d’appliquer ou de suggérer lorsqu’ils répondent à ces scénarios. Cela s’applique également aux fiches d’assistance aux activités associées.</a:t>
            </a:r>
            <a:endParaRPr lang="en-US" dirty="0"/>
          </a:p>
        </p:txBody>
      </p:sp>
      <p:sp>
        <p:nvSpPr>
          <p:cNvPr id="4" name="Slide Number Placeholder 3">
            <a:extLst>
              <a:ext uri="{FF2B5EF4-FFF2-40B4-BE49-F238E27FC236}">
                <a16:creationId xmlns:a16="http://schemas.microsoft.com/office/drawing/2014/main" id="{C5E6133E-36EA-9CBF-8FB6-9B235A280816}"/>
              </a:ext>
            </a:extLst>
          </p:cNvPr>
          <p:cNvSpPr>
            <a:spLocks noGrp="1"/>
          </p:cNvSpPr>
          <p:nvPr>
            <p:ph type="sldNum" sz="quarter" idx="5"/>
          </p:nvPr>
        </p:nvSpPr>
        <p:spPr/>
        <p:txBody>
          <a:bodyPr/>
          <a:lstStyle/>
          <a:p>
            <a:fld id="{12D6F3CC-95FF-41DB-95F3-E8B54B757E68}" type="slidenum">
              <a:rPr lang="en-GB" smtClean="0"/>
              <a:t>17</a:t>
            </a:fld>
            <a:endParaRPr lang="en-GB"/>
          </a:p>
        </p:txBody>
      </p:sp>
    </p:spTree>
    <p:extLst>
      <p:ext uri="{BB962C8B-B14F-4D97-AF65-F5344CB8AC3E}">
        <p14:creationId xmlns:p14="http://schemas.microsoft.com/office/powerpoint/2010/main" val="411661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C218-C32E-1899-270E-948E4C00A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511BF-AE16-D71C-C69C-C2C844835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C91E9-B18C-8309-54D2-4A21B6E08D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noter que les techniques listées ici ne sont pas exhaustives. Ils représentent des exemples que les étudiants peuvent choisir d’appliquer ou de suggérer lorsqu’ils répondent à ces scénarios. Cela s’applique également aux fiches d’assistance aux activités associées.</a:t>
            </a:r>
            <a:endParaRPr lang="en-US" dirty="0"/>
          </a:p>
        </p:txBody>
      </p:sp>
      <p:sp>
        <p:nvSpPr>
          <p:cNvPr id="4" name="Slide Number Placeholder 3">
            <a:extLst>
              <a:ext uri="{FF2B5EF4-FFF2-40B4-BE49-F238E27FC236}">
                <a16:creationId xmlns:a16="http://schemas.microsoft.com/office/drawing/2014/main" id="{0DDE72B9-C3DF-6AA6-E1F5-7684E09DA99C}"/>
              </a:ext>
            </a:extLst>
          </p:cNvPr>
          <p:cNvSpPr>
            <a:spLocks noGrp="1"/>
          </p:cNvSpPr>
          <p:nvPr>
            <p:ph type="sldNum" sz="quarter" idx="5"/>
          </p:nvPr>
        </p:nvSpPr>
        <p:spPr/>
        <p:txBody>
          <a:bodyPr/>
          <a:lstStyle/>
          <a:p>
            <a:fld id="{12D6F3CC-95FF-41DB-95F3-E8B54B757E68}" type="slidenum">
              <a:rPr lang="en-GB" smtClean="0"/>
              <a:t>18</a:t>
            </a:fld>
            <a:endParaRPr lang="en-GB"/>
          </a:p>
        </p:txBody>
      </p:sp>
    </p:spTree>
    <p:extLst>
      <p:ext uri="{BB962C8B-B14F-4D97-AF65-F5344CB8AC3E}">
        <p14:creationId xmlns:p14="http://schemas.microsoft.com/office/powerpoint/2010/main" val="160643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BDADC-F4F2-5007-9874-D088D096F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C6937-FEDC-C3C0-AD73-006932E79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1CB8C-C498-49DD-E597-EADEC3716E1A}"/>
              </a:ext>
            </a:extLst>
          </p:cNvPr>
          <p:cNvSpPr>
            <a:spLocks noGrp="1"/>
          </p:cNvSpPr>
          <p:nvPr>
            <p:ph type="body" idx="1"/>
          </p:nvPr>
        </p:nvSpPr>
        <p:spPr/>
        <p:txBody>
          <a:bodyPr/>
          <a:lstStyle/>
          <a:p>
            <a:r>
              <a:rPr lang="fr-FR" dirty="0"/>
              <a:t>Expliquez aux élèves les façons dont les moustiques et les tiques peuvent être utiles : 
Pollinisateurs – Les moustiques se nourrissent du nectar des fleurs en transférant le pollen d’une fleur à une autre, aidant les plantes à se reproduire en les fertilisant.
Réseau alimentaire – Les moustiques sont une source principale de nourriture pour les poissons, les oiseaux, les libellules, les araignées et les chauves-souris. Les tiques sont une source de nourriture pour certains reptiles, oiseaux et mammifères comme les opossums.
Santé de l’habitat – La population de tiques d’une région est un indicateur de la population d’animaux plus petits (par exemple rongeurs, lapins, écureuils).
Contrôle des populations - Les tiques régulent les populations animales en propageant des infections. Ainsi, des animaux plus faibles ou plus âgés meurent, créant ainsi de l’espace et des ressources pour que les individus plus jeunes et en meilleure santé puissent s’épanouir.</a:t>
            </a:r>
            <a:endParaRPr lang="en-US" dirty="0"/>
          </a:p>
        </p:txBody>
      </p:sp>
      <p:sp>
        <p:nvSpPr>
          <p:cNvPr id="4" name="Slide Number Placeholder 3">
            <a:extLst>
              <a:ext uri="{FF2B5EF4-FFF2-40B4-BE49-F238E27FC236}">
                <a16:creationId xmlns:a16="http://schemas.microsoft.com/office/drawing/2014/main" id="{BB253E93-950D-5A92-6BD8-AAD7076908F0}"/>
              </a:ext>
            </a:extLst>
          </p:cNvPr>
          <p:cNvSpPr>
            <a:spLocks noGrp="1"/>
          </p:cNvSpPr>
          <p:nvPr>
            <p:ph type="sldNum" sz="quarter" idx="5"/>
          </p:nvPr>
        </p:nvSpPr>
        <p:spPr/>
        <p:txBody>
          <a:bodyPr/>
          <a:lstStyle/>
          <a:p>
            <a:fld id="{12D6F3CC-95FF-41DB-95F3-E8B54B757E68}" type="slidenum">
              <a:rPr lang="en-GB" smtClean="0"/>
              <a:t>19</a:t>
            </a:fld>
            <a:endParaRPr lang="en-GB"/>
          </a:p>
        </p:txBody>
      </p:sp>
    </p:spTree>
    <p:extLst>
      <p:ext uri="{BB962C8B-B14F-4D97-AF65-F5344CB8AC3E}">
        <p14:creationId xmlns:p14="http://schemas.microsoft.com/office/powerpoint/2010/main" val="170963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85AF-7B90-715D-E8F4-64C65A9BA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7E7C1-7EA5-4F99-6B41-F54F7C3C1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F2AA5-13B4-709E-2C80-8C67CB59016C}"/>
              </a:ext>
            </a:extLst>
          </p:cNvPr>
          <p:cNvSpPr>
            <a:spLocks noGrp="1"/>
          </p:cNvSpPr>
          <p:nvPr>
            <p:ph type="body" idx="1"/>
          </p:nvPr>
        </p:nvSpPr>
        <p:spPr/>
        <p:txBody>
          <a:bodyPr/>
          <a:lstStyle/>
          <a:p>
            <a:pPr lvl="0" algn="l"/>
            <a:endParaRPr lang="en-US" dirty="0"/>
          </a:p>
        </p:txBody>
      </p:sp>
      <p:sp>
        <p:nvSpPr>
          <p:cNvPr id="4" name="Slide Number Placeholder 3">
            <a:extLst>
              <a:ext uri="{FF2B5EF4-FFF2-40B4-BE49-F238E27FC236}">
                <a16:creationId xmlns:a16="http://schemas.microsoft.com/office/drawing/2014/main" id="{0DB033D7-A154-ED8F-DAF9-DFA77D22D1AC}"/>
              </a:ext>
            </a:extLst>
          </p:cNvPr>
          <p:cNvSpPr>
            <a:spLocks noGrp="1"/>
          </p:cNvSpPr>
          <p:nvPr>
            <p:ph type="sldNum" sz="quarter" idx="5"/>
          </p:nvPr>
        </p:nvSpPr>
        <p:spPr/>
        <p:txBody>
          <a:bodyPr/>
          <a:lstStyle/>
          <a:p>
            <a:fld id="{12D6F3CC-95FF-41DB-95F3-E8B54B757E68}" type="slidenum">
              <a:rPr lang="en-GB" smtClean="0"/>
              <a:t>20</a:t>
            </a:fld>
            <a:endParaRPr lang="en-GB"/>
          </a:p>
        </p:txBody>
      </p:sp>
    </p:spTree>
    <p:extLst>
      <p:ext uri="{BB962C8B-B14F-4D97-AF65-F5344CB8AC3E}">
        <p14:creationId xmlns:p14="http://schemas.microsoft.com/office/powerpoint/2010/main" val="217427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élèves de nommer les insectes qu’ils connaissent 
Montrez des photos d’insectes utiles VS  nuisibles. Demandez-leur s’ils ont entendu parler d’insectes nuisibles.</a:t>
            </a:r>
            <a:endParaRPr lang="en-GB" dirty="0"/>
          </a:p>
        </p:txBody>
      </p:sp>
      <p:sp>
        <p:nvSpPr>
          <p:cNvPr id="4" name="Slide Number Placeholder 3"/>
          <p:cNvSpPr>
            <a:spLocks noGrp="1"/>
          </p:cNvSpPr>
          <p:nvPr>
            <p:ph type="sldNum" sz="quarter" idx="5"/>
          </p:nvPr>
        </p:nvSpPr>
        <p:spPr/>
        <p:txBody>
          <a:bodyPr/>
          <a:lstStyle/>
          <a:p>
            <a:fld id="{12D6F3CC-95FF-41DB-95F3-E8B54B757E68}" type="slidenum">
              <a:rPr lang="en-GB" smtClean="0"/>
              <a:t>3</a:t>
            </a:fld>
            <a:endParaRPr lang="en-GB"/>
          </a:p>
        </p:txBody>
      </p:sp>
    </p:spTree>
    <p:extLst>
      <p:ext uri="{BB962C8B-B14F-4D97-AF65-F5344CB8AC3E}">
        <p14:creationId xmlns:p14="http://schemas.microsoft.com/office/powerpoint/2010/main" val="214939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3DCC-342E-C1E3-370B-3AFB26E22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AD112-CC66-E00B-652A-DCB76C86F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4552F-564E-D602-21DB-23FDA201CA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aux élèves que le changement climatique est un facteur majeur dans l’augmentation de la propagation et de la prévalence des vecteurs et des infections vectorielles. 
Utilisez quelques exemples issus des études de cas pour mieux expliquer le lien entre le climat et les infections vectorielles.</a:t>
            </a:r>
            <a:endParaRPr lang="en-GB" dirty="0"/>
          </a:p>
        </p:txBody>
      </p:sp>
      <p:sp>
        <p:nvSpPr>
          <p:cNvPr id="4" name="Slide Number Placeholder 3">
            <a:extLst>
              <a:ext uri="{FF2B5EF4-FFF2-40B4-BE49-F238E27FC236}">
                <a16:creationId xmlns:a16="http://schemas.microsoft.com/office/drawing/2014/main" id="{0A1B871A-3FD4-E05E-8ECC-97C2D94CA753}"/>
              </a:ext>
            </a:extLst>
          </p:cNvPr>
          <p:cNvSpPr>
            <a:spLocks noGrp="1"/>
          </p:cNvSpPr>
          <p:nvPr>
            <p:ph type="sldNum" sz="quarter" idx="5"/>
          </p:nvPr>
        </p:nvSpPr>
        <p:spPr/>
        <p:txBody>
          <a:bodyPr/>
          <a:lstStyle/>
          <a:p>
            <a:fld id="{12D6F3CC-95FF-41DB-95F3-E8B54B757E68}" type="slidenum">
              <a:rPr lang="en-GB" smtClean="0"/>
              <a:t>21</a:t>
            </a:fld>
            <a:endParaRPr lang="en-GB"/>
          </a:p>
        </p:txBody>
      </p:sp>
    </p:spTree>
    <p:extLst>
      <p:ext uri="{BB962C8B-B14F-4D97-AF65-F5344CB8AC3E}">
        <p14:creationId xmlns:p14="http://schemas.microsoft.com/office/powerpoint/2010/main" val="416006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D47F6-B9AC-C949-4FDD-6703CF91C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0F630-1D71-E0DF-1C1F-2A9754288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AAFAB-4A75-69C0-9F1E-D6E942CF2B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effectLst/>
                <a:latin typeface="Aptos" panose="020B0004020202020204" pitchFamily="34" charset="0"/>
                <a:ea typeface="Aptos" panose="020B0004020202020204" pitchFamily="34" charset="0"/>
                <a:cs typeface="Arial" panose="020B0604020202020204" pitchFamily="34" charset="0"/>
              </a:rPr>
              <a:t>Utilisez le matériel complémentaire  « Suivre la répartition globale des vecteurs » pour cette activité. 
Faites un récapitulatif de ce que sont les vecteurs et comment ils transmettent les infections.
Expliquez le concept du changement climatique et son impact sur l’environnement.
En utilisant une grande carte du monde, expliquez où se trouvent généralement certains moustiques et tiques – marquez cela avec des post-</a:t>
            </a:r>
            <a:r>
              <a:rPr lang="fr-FR" sz="1200" kern="100" dirty="0" err="1">
                <a:effectLst/>
                <a:latin typeface="Aptos" panose="020B0004020202020204" pitchFamily="34" charset="0"/>
                <a:ea typeface="Aptos" panose="020B0004020202020204" pitchFamily="34" charset="0"/>
                <a:cs typeface="Arial" panose="020B0604020202020204" pitchFamily="34" charset="0"/>
              </a:rPr>
              <a:t>its</a:t>
            </a:r>
            <a:r>
              <a:rPr lang="fr-FR" sz="1200" kern="100" dirty="0">
                <a:effectLst/>
                <a:latin typeface="Aptos" panose="020B0004020202020204" pitchFamily="34" charset="0"/>
                <a:ea typeface="Aptos" panose="020B0004020202020204" pitchFamily="34" charset="0"/>
                <a:cs typeface="Arial" panose="020B0604020202020204" pitchFamily="34" charset="0"/>
              </a:rPr>
              <a:t> ou stylos de différentes couleurs.
Identifiez les pays vers lesquels ces moustiques et tiques se sont déplacés récemment (à partir de l’an 2000). 
Discutez des changements dans votre pays. 
Discutez avec les élèves du rôle du changement climatique dans la propagation des vecteurs.
Les élèves doivent ensuite créer une affiche ou rédiger un rapport sur le lien entre le changement climatique et les vecteurs – inclure des images, des cartes, des figures, et présenter cela à la classe.</a:t>
            </a:r>
            <a:endParaRPr lang="en-US" dirty="0"/>
          </a:p>
        </p:txBody>
      </p:sp>
      <p:sp>
        <p:nvSpPr>
          <p:cNvPr id="4" name="Slide Number Placeholder 3">
            <a:extLst>
              <a:ext uri="{FF2B5EF4-FFF2-40B4-BE49-F238E27FC236}">
                <a16:creationId xmlns:a16="http://schemas.microsoft.com/office/drawing/2014/main" id="{6110961E-4203-E2C9-0371-DC79FC49F17F}"/>
              </a:ext>
            </a:extLst>
          </p:cNvPr>
          <p:cNvSpPr>
            <a:spLocks noGrp="1"/>
          </p:cNvSpPr>
          <p:nvPr>
            <p:ph type="sldNum" sz="quarter" idx="5"/>
          </p:nvPr>
        </p:nvSpPr>
        <p:spPr/>
        <p:txBody>
          <a:bodyPr/>
          <a:lstStyle/>
          <a:p>
            <a:fld id="{12D6F3CC-95FF-41DB-95F3-E8B54B757E68}" type="slidenum">
              <a:rPr lang="en-GB" smtClean="0"/>
              <a:t>22</a:t>
            </a:fld>
            <a:endParaRPr lang="en-GB"/>
          </a:p>
        </p:txBody>
      </p:sp>
    </p:spTree>
    <p:extLst>
      <p:ext uri="{BB962C8B-B14F-4D97-AF65-F5344CB8AC3E}">
        <p14:creationId xmlns:p14="http://schemas.microsoft.com/office/powerpoint/2010/main" val="837434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87BCF-D532-2521-D2AC-39DF34400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79AD2-7BDE-1CF4-A5EC-CF4C851B7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5176A-0227-C7FD-D804-7431A58A3A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effectLst/>
                <a:latin typeface="Aptos" panose="020B0004020202020204" pitchFamily="34" charset="0"/>
                <a:ea typeface="Aptos" panose="020B0004020202020204" pitchFamily="34" charset="0"/>
                <a:cs typeface="Arial" panose="020B0604020202020204" pitchFamily="34" charset="0"/>
              </a:rPr>
              <a:t>Utilisez le matériel complémentaire  « Suivre la répartition globale des vecteurs » pour cette activité. 
Faites un récapitulatif de ce que sont les vecteurs et comment ils transmettent les infections.
Expliquez le concept du changement climatique et son impact sur l’environnement.
En utilisant une grande carte du monde, expliquez où se trouvent généralement certains moustiques et tiques – marquez cela avec des post-</a:t>
            </a:r>
            <a:r>
              <a:rPr lang="fr-FR" sz="1200" kern="100" dirty="0" err="1">
                <a:effectLst/>
                <a:latin typeface="Aptos" panose="020B0004020202020204" pitchFamily="34" charset="0"/>
                <a:ea typeface="Aptos" panose="020B0004020202020204" pitchFamily="34" charset="0"/>
                <a:cs typeface="Arial" panose="020B0604020202020204" pitchFamily="34" charset="0"/>
              </a:rPr>
              <a:t>its</a:t>
            </a:r>
            <a:r>
              <a:rPr lang="fr-FR" sz="1200" kern="100" dirty="0">
                <a:effectLst/>
                <a:latin typeface="Aptos" panose="020B0004020202020204" pitchFamily="34" charset="0"/>
                <a:ea typeface="Aptos" panose="020B0004020202020204" pitchFamily="34" charset="0"/>
                <a:cs typeface="Arial" panose="020B0604020202020204" pitchFamily="34" charset="0"/>
              </a:rPr>
              <a:t> ou stylos de différentes couleurs.
Identifiez les pays vers lesquels ces moustiques et tiques se sont déplacés récemment (à partir de l’an 2000). 
Discutez des changements dans votre pays. 
Discutez avec les élèves du rôle du changement climatique dans la propagation des vecteurs.
Les élèves doivent ensuite créer une affiche ou rédiger un rapport sur le lien entre le changement climatique et les vecteurs – inclure des images, des cartes, des figures, et présenter cela à la classe.</a:t>
            </a:r>
            <a:endParaRPr lang="en-US" dirty="0"/>
          </a:p>
          <a:p>
            <a:endParaRPr lang="en-US" dirty="0"/>
          </a:p>
        </p:txBody>
      </p:sp>
      <p:sp>
        <p:nvSpPr>
          <p:cNvPr id="4" name="Slide Number Placeholder 3">
            <a:extLst>
              <a:ext uri="{FF2B5EF4-FFF2-40B4-BE49-F238E27FC236}">
                <a16:creationId xmlns:a16="http://schemas.microsoft.com/office/drawing/2014/main" id="{E2C06F0C-159C-F7EB-1D53-8501038FEF77}"/>
              </a:ext>
            </a:extLst>
          </p:cNvPr>
          <p:cNvSpPr>
            <a:spLocks noGrp="1"/>
          </p:cNvSpPr>
          <p:nvPr>
            <p:ph type="sldNum" sz="quarter" idx="5"/>
          </p:nvPr>
        </p:nvSpPr>
        <p:spPr/>
        <p:txBody>
          <a:bodyPr/>
          <a:lstStyle/>
          <a:p>
            <a:fld id="{12D6F3CC-95FF-41DB-95F3-E8B54B757E68}" type="slidenum">
              <a:rPr lang="en-GB" smtClean="0"/>
              <a:t>23</a:t>
            </a:fld>
            <a:endParaRPr lang="en-GB"/>
          </a:p>
        </p:txBody>
      </p:sp>
    </p:spTree>
    <p:extLst>
      <p:ext uri="{BB962C8B-B14F-4D97-AF65-F5344CB8AC3E}">
        <p14:creationId xmlns:p14="http://schemas.microsoft.com/office/powerpoint/2010/main" val="253574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A9FD-B808-9532-9055-2C961C3F4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2BC51-A71F-63DB-1904-1765AEF96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82E17-F1DB-E9D0-B6DE-6C2960E9A0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effectLst/>
                <a:latin typeface="Aptos" panose="020B0004020202020204" pitchFamily="34" charset="0"/>
                <a:ea typeface="Aptos" panose="020B0004020202020204" pitchFamily="34" charset="0"/>
                <a:cs typeface="Arial" panose="020B0604020202020204" pitchFamily="34" charset="0"/>
              </a:rPr>
              <a:t>Utilisez le matériel complémentaire « Suivre la répartition globale des vecteurs » pour cette activité. 
Faites un récapitulatif de ce que sont les vecteurs et comment ils transmettent les infections.
Expliquez le concept du changement climatique et son impact sur l’environnement.
En utilisant une grande carte du monde, expliquez où se trouvent généralement certains moustiques et tiques – marquez cela avec des post-</a:t>
            </a:r>
            <a:r>
              <a:rPr lang="fr-FR" sz="1200" kern="100" dirty="0" err="1">
                <a:effectLst/>
                <a:latin typeface="Aptos" panose="020B0004020202020204" pitchFamily="34" charset="0"/>
                <a:ea typeface="Aptos" panose="020B0004020202020204" pitchFamily="34" charset="0"/>
                <a:cs typeface="Arial" panose="020B0604020202020204" pitchFamily="34" charset="0"/>
              </a:rPr>
              <a:t>its</a:t>
            </a:r>
            <a:r>
              <a:rPr lang="fr-FR" sz="1200" kern="100" dirty="0">
                <a:effectLst/>
                <a:latin typeface="Aptos" panose="020B0004020202020204" pitchFamily="34" charset="0"/>
                <a:ea typeface="Aptos" panose="020B0004020202020204" pitchFamily="34" charset="0"/>
                <a:cs typeface="Arial" panose="020B0604020202020204" pitchFamily="34" charset="0"/>
              </a:rPr>
              <a:t> ou stylos de différentes couleurs.
Identifiez les pays vers lesquels ces moustiques et tiques se sont déplacés récemment (à partir de l’an 2000). 
Discutez des changements dans votre pays. 
Discutez avec les élèves du rôle du changement climatique dans la propagation des vecteurs.
Les élèves doivent ensuite créer une affiche ou rédiger un rapport sur le lien entre le changement climatique et les vecteurs – inclure des images, des cartes, des figures, et présenter cela à la classe.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98C293F-E4FF-9BB4-6FAB-0881AB4433DC}"/>
              </a:ext>
            </a:extLst>
          </p:cNvPr>
          <p:cNvSpPr>
            <a:spLocks noGrp="1"/>
          </p:cNvSpPr>
          <p:nvPr>
            <p:ph type="sldNum" sz="quarter" idx="5"/>
          </p:nvPr>
        </p:nvSpPr>
        <p:spPr/>
        <p:txBody>
          <a:bodyPr/>
          <a:lstStyle/>
          <a:p>
            <a:fld id="{12D6F3CC-95FF-41DB-95F3-E8B54B757E68}" type="slidenum">
              <a:rPr lang="en-GB" smtClean="0"/>
              <a:t>24</a:t>
            </a:fld>
            <a:endParaRPr lang="en-GB"/>
          </a:p>
        </p:txBody>
      </p:sp>
    </p:spTree>
    <p:extLst>
      <p:ext uri="{BB962C8B-B14F-4D97-AF65-F5344CB8AC3E}">
        <p14:creationId xmlns:p14="http://schemas.microsoft.com/office/powerpoint/2010/main" val="1632517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1963-14D4-C218-AEC5-D7AF824F7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F0639-9381-E54B-F9A4-CD35E30E0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24CED-1B60-AD24-B1AF-87C79DD98211}"/>
              </a:ext>
            </a:extLst>
          </p:cNvPr>
          <p:cNvSpPr>
            <a:spLocks noGrp="1"/>
          </p:cNvSpPr>
          <p:nvPr>
            <p:ph type="body" idx="1"/>
          </p:nvPr>
        </p:nvSpPr>
        <p:spPr/>
        <p:txBody>
          <a:bodyPr/>
          <a:lstStyle/>
          <a:p>
            <a:endParaRPr lang="en-US"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E22F0C-D896-21E3-C375-16441BDF9C02}"/>
              </a:ext>
            </a:extLst>
          </p:cNvPr>
          <p:cNvSpPr>
            <a:spLocks noGrp="1"/>
          </p:cNvSpPr>
          <p:nvPr>
            <p:ph type="sldNum" sz="quarter" idx="5"/>
          </p:nvPr>
        </p:nvSpPr>
        <p:spPr/>
        <p:txBody>
          <a:bodyPr/>
          <a:lstStyle/>
          <a:p>
            <a:fld id="{12D6F3CC-95FF-41DB-95F3-E8B54B757E68}" type="slidenum">
              <a:rPr lang="en-GB" smtClean="0"/>
              <a:t>25</a:t>
            </a:fld>
            <a:endParaRPr lang="en-GB"/>
          </a:p>
        </p:txBody>
      </p:sp>
    </p:spTree>
    <p:extLst>
      <p:ext uri="{BB962C8B-B14F-4D97-AF65-F5344CB8AC3E}">
        <p14:creationId xmlns:p14="http://schemas.microsoft.com/office/powerpoint/2010/main" val="784985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A166-1778-7A4B-7A8F-9A0949AFD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B375-EEC1-8A21-BABF-D148581F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CB9BF-D4FA-D321-9512-CD03B21A6F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F5F18-7A07-B49E-01F0-62D12D2D55F8}"/>
              </a:ext>
            </a:extLst>
          </p:cNvPr>
          <p:cNvSpPr>
            <a:spLocks noGrp="1"/>
          </p:cNvSpPr>
          <p:nvPr>
            <p:ph type="sldNum" sz="quarter" idx="5"/>
          </p:nvPr>
        </p:nvSpPr>
        <p:spPr/>
        <p:txBody>
          <a:bodyPr/>
          <a:lstStyle/>
          <a:p>
            <a:fld id="{12D6F3CC-95FF-41DB-95F3-E8B54B757E68}" type="slidenum">
              <a:rPr lang="en-GB" smtClean="0"/>
              <a:t>26</a:t>
            </a:fld>
            <a:endParaRPr lang="en-GB"/>
          </a:p>
        </p:txBody>
      </p:sp>
    </p:spTree>
    <p:extLst>
      <p:ext uri="{BB962C8B-B14F-4D97-AF65-F5344CB8AC3E}">
        <p14:creationId xmlns:p14="http://schemas.microsoft.com/office/powerpoint/2010/main" val="133601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65EA4-6945-4026-E818-7C407801B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F4C62-355E-ECC2-3893-8889DA2F8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FA008-584D-A1C7-557D-86E0F691C6C8}"/>
              </a:ext>
            </a:extLst>
          </p:cNvPr>
          <p:cNvSpPr>
            <a:spLocks noGrp="1"/>
          </p:cNvSpPr>
          <p:nvPr>
            <p:ph type="body" idx="1"/>
          </p:nvPr>
        </p:nvSpPr>
        <p:spPr/>
        <p:txBody>
          <a:bodyPr/>
          <a:lstStyle/>
          <a:p>
            <a:endParaRPr lang="en-US"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058671B-4944-654F-E8B0-6A941866F32F}"/>
              </a:ext>
            </a:extLst>
          </p:cNvPr>
          <p:cNvSpPr>
            <a:spLocks noGrp="1"/>
          </p:cNvSpPr>
          <p:nvPr>
            <p:ph type="sldNum" sz="quarter" idx="5"/>
          </p:nvPr>
        </p:nvSpPr>
        <p:spPr/>
        <p:txBody>
          <a:bodyPr/>
          <a:lstStyle/>
          <a:p>
            <a:fld id="{12D6F3CC-95FF-41DB-95F3-E8B54B757E68}" type="slidenum">
              <a:rPr lang="en-GB" smtClean="0"/>
              <a:t>27</a:t>
            </a:fld>
            <a:endParaRPr lang="en-GB"/>
          </a:p>
        </p:txBody>
      </p:sp>
    </p:spTree>
    <p:extLst>
      <p:ext uri="{BB962C8B-B14F-4D97-AF65-F5344CB8AC3E}">
        <p14:creationId xmlns:p14="http://schemas.microsoft.com/office/powerpoint/2010/main" val="237449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9094-E387-4768-4DF1-14DC7BE16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05832-D1CE-F983-AA2D-A71A7AFD5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36ADE-D72A-93E5-EDEE-E414B3274BC1}"/>
              </a:ext>
            </a:extLst>
          </p:cNvPr>
          <p:cNvSpPr>
            <a:spLocks noGrp="1"/>
          </p:cNvSpPr>
          <p:nvPr>
            <p:ph type="body" idx="1"/>
          </p:nvPr>
        </p:nvSpPr>
        <p:spPr/>
        <p:txBody>
          <a:bodyPr/>
          <a:lstStyle/>
          <a:p>
            <a:endParaRPr lang="en-US"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EA72DC-6F7A-8752-FC77-0159E2177572}"/>
              </a:ext>
            </a:extLst>
          </p:cNvPr>
          <p:cNvSpPr>
            <a:spLocks noGrp="1"/>
          </p:cNvSpPr>
          <p:nvPr>
            <p:ph type="sldNum" sz="quarter" idx="5"/>
          </p:nvPr>
        </p:nvSpPr>
        <p:spPr/>
        <p:txBody>
          <a:bodyPr/>
          <a:lstStyle/>
          <a:p>
            <a:fld id="{12D6F3CC-95FF-41DB-95F3-E8B54B757E68}" type="slidenum">
              <a:rPr lang="en-GB" smtClean="0"/>
              <a:t>28</a:t>
            </a:fld>
            <a:endParaRPr lang="en-GB"/>
          </a:p>
        </p:txBody>
      </p:sp>
    </p:spTree>
    <p:extLst>
      <p:ext uri="{BB962C8B-B14F-4D97-AF65-F5344CB8AC3E}">
        <p14:creationId xmlns:p14="http://schemas.microsoft.com/office/powerpoint/2010/main" val="3260751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C5A24-0F62-DF5C-2412-446FD7FE6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E548F-F8AD-0FE1-8961-E6EBDF41D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0B541-A616-16E1-33FA-F2B3592ADC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0406B0-78CC-F4CF-08AD-75170FC6CB22}"/>
              </a:ext>
            </a:extLst>
          </p:cNvPr>
          <p:cNvSpPr>
            <a:spLocks noGrp="1"/>
          </p:cNvSpPr>
          <p:nvPr>
            <p:ph type="sldNum" sz="quarter" idx="5"/>
          </p:nvPr>
        </p:nvSpPr>
        <p:spPr/>
        <p:txBody>
          <a:bodyPr/>
          <a:lstStyle/>
          <a:p>
            <a:fld id="{12D6F3CC-95FF-41DB-95F3-E8B54B757E68}" type="slidenum">
              <a:rPr lang="en-GB" smtClean="0"/>
              <a:t>30</a:t>
            </a:fld>
            <a:endParaRPr lang="en-GB"/>
          </a:p>
        </p:txBody>
      </p:sp>
    </p:spTree>
    <p:extLst>
      <p:ext uri="{BB962C8B-B14F-4D97-AF65-F5344CB8AC3E}">
        <p14:creationId xmlns:p14="http://schemas.microsoft.com/office/powerpoint/2010/main" val="1973509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33</a:t>
            </a:fld>
            <a:endParaRPr lang="en-GB"/>
          </a:p>
        </p:txBody>
      </p:sp>
    </p:spTree>
    <p:extLst>
      <p:ext uri="{BB962C8B-B14F-4D97-AF65-F5344CB8AC3E}">
        <p14:creationId xmlns:p14="http://schemas.microsoft.com/office/powerpoint/2010/main" val="156287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F63C-4D7F-8420-75B9-40D1E3146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27CB3-E90C-47B7-1732-FE96E5342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CCD89-6E58-E9FD-CF48-76C4195735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292D1E-0F13-1669-070D-1524200F17D0}"/>
              </a:ext>
            </a:extLst>
          </p:cNvPr>
          <p:cNvSpPr>
            <a:spLocks noGrp="1"/>
          </p:cNvSpPr>
          <p:nvPr>
            <p:ph type="sldNum" sz="quarter" idx="5"/>
          </p:nvPr>
        </p:nvSpPr>
        <p:spPr/>
        <p:txBody>
          <a:bodyPr/>
          <a:lstStyle/>
          <a:p>
            <a:fld id="{12D6F3CC-95FF-41DB-95F3-E8B54B757E68}" type="slidenum">
              <a:rPr lang="en-GB" smtClean="0"/>
              <a:t>4</a:t>
            </a:fld>
            <a:endParaRPr lang="en-GB"/>
          </a:p>
        </p:txBody>
      </p:sp>
    </p:spTree>
    <p:extLst>
      <p:ext uri="{BB962C8B-B14F-4D97-AF65-F5344CB8AC3E}">
        <p14:creationId xmlns:p14="http://schemas.microsoft.com/office/powerpoint/2010/main" val="276739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5AB1-AE56-0514-7D4D-963048767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A9503-E4D9-C261-D073-E831950A1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785E3-D3E1-BBDC-2DB3-E4EC77B1AC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aux élèves qu’il existe différents types de vecteurs, mais que les plus courants sont les moustiques et les tiques. 
Utilisez une feuille d’identification des vecteurs pour montrer les différents types.</a:t>
            </a:r>
            <a:endParaRPr lang="en-US" sz="12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C768F8F-D558-255E-42F3-283D0207B099}"/>
              </a:ext>
            </a:extLst>
          </p:cNvPr>
          <p:cNvSpPr>
            <a:spLocks noGrp="1"/>
          </p:cNvSpPr>
          <p:nvPr>
            <p:ph type="sldNum" sz="quarter" idx="5"/>
          </p:nvPr>
        </p:nvSpPr>
        <p:spPr/>
        <p:txBody>
          <a:bodyPr/>
          <a:lstStyle/>
          <a:p>
            <a:fld id="{12D6F3CC-95FF-41DB-95F3-E8B54B757E68}" type="slidenum">
              <a:rPr lang="en-GB" smtClean="0"/>
              <a:t>5</a:t>
            </a:fld>
            <a:endParaRPr lang="en-GB"/>
          </a:p>
        </p:txBody>
      </p:sp>
    </p:spTree>
    <p:extLst>
      <p:ext uri="{BB962C8B-B14F-4D97-AF65-F5344CB8AC3E}">
        <p14:creationId xmlns:p14="http://schemas.microsoft.com/office/powerpoint/2010/main" val="110352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60B1-DA30-4300-3AE8-F9F6C9165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5797D-B1C3-1DE0-0DAC-D0BF9A0E8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435AD-975E-F9EF-18EF-FE8218D93EB7}"/>
              </a:ext>
            </a:extLst>
          </p:cNvPr>
          <p:cNvSpPr>
            <a:spLocks noGrp="1"/>
          </p:cNvSpPr>
          <p:nvPr>
            <p:ph type="body" idx="1"/>
          </p:nvPr>
        </p:nvSpPr>
        <p:spPr/>
        <p:txBody>
          <a:bodyPr/>
          <a:lstStyle/>
          <a:p>
            <a:r>
              <a:rPr lang="fr-FR" sz="1200" dirty="0">
                <a:effectLst/>
                <a:latin typeface="Aptos" panose="020B0004020202020204" pitchFamily="34" charset="0"/>
                <a:ea typeface="Aptos" panose="020B0004020202020204" pitchFamily="34" charset="0"/>
                <a:cs typeface="Arial" panose="020B0604020202020204" pitchFamily="34" charset="0"/>
              </a:rPr>
              <a:t>Utilisez l’identification </a:t>
            </a:r>
            <a:r>
              <a:rPr lang="fr-FR" sz="1200">
                <a:effectLst/>
                <a:latin typeface="Aptos" panose="020B0004020202020204" pitchFamily="34" charset="0"/>
                <a:ea typeface="Aptos" panose="020B0004020202020204" pitchFamily="34" charset="0"/>
                <a:cs typeface="Arial" panose="020B0604020202020204" pitchFamily="34" charset="0"/>
              </a:rPr>
              <a:t>des vecteurs </a:t>
            </a:r>
            <a:r>
              <a:rPr lang="fr-FR" sz="1200" dirty="0">
                <a:effectLst/>
                <a:latin typeface="Aptos" panose="020B0004020202020204" pitchFamily="34" charset="0"/>
                <a:ea typeface="Aptos" panose="020B0004020202020204" pitchFamily="34" charset="0"/>
                <a:cs typeface="Arial" panose="020B0604020202020204" pitchFamily="34" charset="0"/>
              </a:rPr>
              <a:t>pour montrer aux élèves leurs habitats</a:t>
            </a:r>
            <a:endParaRPr lang="en-US" dirty="0"/>
          </a:p>
        </p:txBody>
      </p:sp>
      <p:sp>
        <p:nvSpPr>
          <p:cNvPr id="4" name="Slide Number Placeholder 3">
            <a:extLst>
              <a:ext uri="{FF2B5EF4-FFF2-40B4-BE49-F238E27FC236}">
                <a16:creationId xmlns:a16="http://schemas.microsoft.com/office/drawing/2014/main" id="{C9D4E32B-3355-0597-787A-B07BF54AF079}"/>
              </a:ext>
            </a:extLst>
          </p:cNvPr>
          <p:cNvSpPr>
            <a:spLocks noGrp="1"/>
          </p:cNvSpPr>
          <p:nvPr>
            <p:ph type="sldNum" sz="quarter" idx="5"/>
          </p:nvPr>
        </p:nvSpPr>
        <p:spPr/>
        <p:txBody>
          <a:bodyPr/>
          <a:lstStyle/>
          <a:p>
            <a:fld id="{12D6F3CC-95FF-41DB-95F3-E8B54B757E68}" type="slidenum">
              <a:rPr lang="en-GB" smtClean="0"/>
              <a:t>6</a:t>
            </a:fld>
            <a:endParaRPr lang="en-GB"/>
          </a:p>
        </p:txBody>
      </p:sp>
    </p:spTree>
    <p:extLst>
      <p:ext uri="{BB962C8B-B14F-4D97-AF65-F5344CB8AC3E}">
        <p14:creationId xmlns:p14="http://schemas.microsoft.com/office/powerpoint/2010/main" val="243765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Dites aux élèves que les moustiques transmettent des infections en piquant une personne ou un hôte infecté, puis en piquant une autre personne/hôte, ce qui les infecte. 
Montrez aux élèves les photos des piqûres de moustiques.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7</a:t>
            </a:fld>
            <a:endParaRPr lang="en-GB"/>
          </a:p>
        </p:txBody>
      </p:sp>
    </p:spTree>
    <p:extLst>
      <p:ext uri="{BB962C8B-B14F-4D97-AF65-F5344CB8AC3E}">
        <p14:creationId xmlns:p14="http://schemas.microsoft.com/office/powerpoint/2010/main" val="412369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Utilisez le schéma de transmission des infections des moustiques pour expliquer comment se transmettre les infections transmises par les moustiques.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8</a:t>
            </a:fld>
            <a:endParaRPr lang="en-GB"/>
          </a:p>
        </p:txBody>
      </p:sp>
    </p:spTree>
    <p:extLst>
      <p:ext uri="{BB962C8B-B14F-4D97-AF65-F5344CB8AC3E}">
        <p14:creationId xmlns:p14="http://schemas.microsoft.com/office/powerpoint/2010/main" val="370341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Utilisez le schéma de transmission des infections des moustiques pour expliquer comment se transmettre les infections transmises par les moustiques.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9</a:t>
            </a:fld>
            <a:endParaRPr lang="en-GB"/>
          </a:p>
        </p:txBody>
      </p:sp>
    </p:spTree>
    <p:extLst>
      <p:ext uri="{BB962C8B-B14F-4D97-AF65-F5344CB8AC3E}">
        <p14:creationId xmlns:p14="http://schemas.microsoft.com/office/powerpoint/2010/main" val="159381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1FA8-6F45-4196-C525-084D0D60B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A077D-7D01-ED6A-3862-4CF5DD94B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B985D-160A-D131-01A3-EF4AE7B471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D34B5B-5AC8-93D2-8827-FECF01D47299}"/>
              </a:ext>
            </a:extLst>
          </p:cNvPr>
          <p:cNvSpPr>
            <a:spLocks noGrp="1"/>
          </p:cNvSpPr>
          <p:nvPr>
            <p:ph type="sldNum" sz="quarter" idx="5"/>
          </p:nvPr>
        </p:nvSpPr>
        <p:spPr/>
        <p:txBody>
          <a:bodyPr/>
          <a:lstStyle/>
          <a:p>
            <a:fld id="{12D6F3CC-95FF-41DB-95F3-E8B54B757E68}" type="slidenum">
              <a:rPr lang="en-GB" smtClean="0"/>
              <a:t>10</a:t>
            </a:fld>
            <a:endParaRPr lang="en-GB"/>
          </a:p>
        </p:txBody>
      </p:sp>
    </p:spTree>
    <p:extLst>
      <p:ext uri="{BB962C8B-B14F-4D97-AF65-F5344CB8AC3E}">
        <p14:creationId xmlns:p14="http://schemas.microsoft.com/office/powerpoint/2010/main" val="3068715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0" y="1625899"/>
            <a:ext cx="4962646" cy="1790700"/>
          </a:xfrm>
        </p:spPr>
        <p:txBody>
          <a:bodyPr anchor="b">
            <a:normAutofit/>
          </a:bodyPr>
          <a:lstStyle>
            <a:lvl1pPr algn="l">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00000" y="3529046"/>
            <a:ext cx="4559511" cy="414304"/>
          </a:xfrm>
        </p:spPr>
        <p:txBody>
          <a:bodyPr/>
          <a:lstStyle>
            <a:lvl1pPr marL="0" indent="0" algn="l">
              <a:buNone/>
              <a:defRPr sz="1800" i="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6C990C39-A3F3-28A9-51F6-6FD41ECF111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81354" y="682906"/>
            <a:ext cx="2285501" cy="3777687"/>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4 columns">
    <p:bg>
      <p:bgPr>
        <a:solidFill>
          <a:srgbClr val="12B38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0766D42-C8D6-B531-8F27-95741BE46EB7}"/>
              </a:ext>
            </a:extLst>
          </p:cNvPr>
          <p:cNvPicPr/>
          <p:nvPr userDrawn="1"/>
        </p:nvPicPr>
        <p:blipFill>
          <a:blip r:embed="rId2">
            <a:extLst>
              <a:ext uri="{96DAC541-7B7A-43D3-8B79-37D633B846F1}">
                <asvg:svgBlip xmlns:asvg="http://schemas.microsoft.com/office/drawing/2016/SVG/main" xmlns="" r:embed="rId3"/>
              </a:ext>
            </a:extLst>
          </a:blip>
          <a:stretch>
            <a:fillRect/>
          </a:stretch>
        </p:blipFill>
        <p:spPr>
          <a:xfrm>
            <a:off x="179078" y="769804"/>
            <a:ext cx="8813493" cy="3747112"/>
          </a:xfrm>
          <a:prstGeom prst="rect">
            <a:avLst/>
          </a:prstGeom>
        </p:spPr>
      </p:pic>
      <p:sp>
        <p:nvSpPr>
          <p:cNvPr id="3" name="Content Placeholder 2"/>
          <p:cNvSpPr>
            <a:spLocks noGrp="1"/>
          </p:cNvSpPr>
          <p:nvPr>
            <p:ph idx="1"/>
          </p:nvPr>
        </p:nvSpPr>
        <p:spPr>
          <a:xfrm>
            <a:off x="360000" y="1369218"/>
            <a:ext cx="1920491" cy="3147698"/>
          </a:xfrm>
        </p:spPr>
        <p:txBody>
          <a:bodyPr/>
          <a:lstStyle>
            <a:lvl1pPr>
              <a:buFont typeface="+mj-lt"/>
              <a:buAutoNum type="arabicPeriod"/>
              <a:defRPr sz="1600" b="0">
                <a:solidFill>
                  <a:srgbClr val="000000"/>
                </a:solidFill>
                <a:latin typeface="Arial" panose="020B0604020202020204" pitchFamily="34" charset="0"/>
                <a:cs typeface="Arial" panose="020B0604020202020204" pitchFamily="34" charset="0"/>
              </a:defRPr>
            </a:lvl1pPr>
            <a:lvl2pPr>
              <a:buFont typeface="+mj-lt"/>
              <a:buAutoNum type="arabicPeriod"/>
              <a:defRPr sz="1600" b="0">
                <a:solidFill>
                  <a:srgbClr val="000000"/>
                </a:solidFill>
                <a:latin typeface="Arial" panose="020B0604020202020204" pitchFamily="34" charset="0"/>
                <a:cs typeface="Arial" panose="020B0604020202020204" pitchFamily="34" charset="0"/>
              </a:defRPr>
            </a:lvl2pPr>
            <a:lvl3pPr>
              <a:buFont typeface="+mj-lt"/>
              <a:buAutoNum type="arabicPeriod"/>
              <a:defRPr sz="1600" b="0">
                <a:solidFill>
                  <a:srgbClr val="000000"/>
                </a:solidFill>
                <a:latin typeface="Arial" panose="020B0604020202020204" pitchFamily="34" charset="0"/>
                <a:cs typeface="Arial" panose="020B0604020202020204" pitchFamily="34" charset="0"/>
              </a:defRPr>
            </a:lvl3pPr>
            <a:lvl4pPr>
              <a:buFont typeface="+mj-lt"/>
              <a:buAutoNum type="arabicPeriod"/>
              <a:defRPr sz="1600" b="0">
                <a:solidFill>
                  <a:srgbClr val="000000"/>
                </a:solidFill>
                <a:latin typeface="Arial" panose="020B0604020202020204" pitchFamily="34" charset="0"/>
                <a:cs typeface="Arial" panose="020B0604020202020204" pitchFamily="34" charset="0"/>
              </a:defRPr>
            </a:lvl4pPr>
            <a:lvl5pP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2518094" y="1369218"/>
            <a:ext cx="1920491"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81087F1-C858-24E8-08DF-01516FF7E5FA}"/>
              </a:ext>
            </a:extLst>
          </p:cNvPr>
          <p:cNvSpPr>
            <a:spLocks noGrp="1"/>
          </p:cNvSpPr>
          <p:nvPr>
            <p:ph idx="13"/>
          </p:nvPr>
        </p:nvSpPr>
        <p:spPr>
          <a:xfrm>
            <a:off x="4676188" y="1369218"/>
            <a:ext cx="1920490" cy="3147698"/>
          </a:xfrm>
        </p:spPr>
        <p:txBody>
          <a:bodyPr/>
          <a:lstStyle>
            <a:lvl1pPr>
              <a:buFont typeface="+mj-lt"/>
              <a:buAutoNum type="arabicPeriod" startAt="3"/>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3"/>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3"/>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3"/>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3"/>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F96E6C6-242D-D993-F824-5598C7D7D76A}"/>
              </a:ext>
            </a:extLst>
          </p:cNvPr>
          <p:cNvSpPr>
            <a:spLocks noGrp="1"/>
          </p:cNvSpPr>
          <p:nvPr>
            <p:ph idx="14"/>
          </p:nvPr>
        </p:nvSpPr>
        <p:spPr>
          <a:xfrm>
            <a:off x="6834280" y="1369218"/>
            <a:ext cx="1920490" cy="3147698"/>
          </a:xfrm>
        </p:spPr>
        <p:txBody>
          <a:bodyPr/>
          <a:lstStyle>
            <a:lvl1pPr>
              <a:buFont typeface="+mj-lt"/>
              <a:buAutoNum type="arabicPeriod" startAt="4"/>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4"/>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4"/>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4"/>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4"/>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8A054EF-C469-5D21-F537-C22C310A8C4E}"/>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10" name="Graphic 4">
            <a:extLst>
              <a:ext uri="{FF2B5EF4-FFF2-40B4-BE49-F238E27FC236}">
                <a16:creationId xmlns:a16="http://schemas.microsoft.com/office/drawing/2014/main" id="{D5CE1D5F-0C07-7600-632E-A0FD2E5AB1D1}"/>
              </a:ext>
            </a:extLst>
          </p:cNvPr>
          <p:cNvGrpSpPr/>
          <p:nvPr userDrawn="1"/>
        </p:nvGrpSpPr>
        <p:grpSpPr>
          <a:xfrm>
            <a:off x="261417" y="4663421"/>
            <a:ext cx="250149" cy="275183"/>
            <a:chOff x="53949" y="4817101"/>
            <a:chExt cx="250149" cy="275183"/>
          </a:xfrm>
          <a:solidFill>
            <a:srgbClr val="FFFFFF"/>
          </a:solidFill>
        </p:grpSpPr>
        <p:sp>
          <p:nvSpPr>
            <p:cNvPr id="11" name="Rectangle 10">
              <a:extLst>
                <a:ext uri="{FF2B5EF4-FFF2-40B4-BE49-F238E27FC236}">
                  <a16:creationId xmlns:a16="http://schemas.microsoft.com/office/drawing/2014/main" id="{126F71CA-B7EA-6082-4275-41C463CF75FC}"/>
                </a:ext>
              </a:extLst>
            </p:cNvPr>
            <p:cNvSpPr/>
            <p:nvPr/>
          </p:nvSpPr>
          <p:spPr>
            <a:xfrm>
              <a:off x="129397" y="4846181"/>
              <a:ext cx="150" cy="20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7795ECA5-5E1F-EA03-5CA7-B29DC2F96B9B}"/>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CCEAA684-DAF1-2FBB-A2CE-09EDF39164DE}"/>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4" name="Rectangle 13">
              <a:extLst>
                <a:ext uri="{FF2B5EF4-FFF2-40B4-BE49-F238E27FC236}">
                  <a16:creationId xmlns:a16="http://schemas.microsoft.com/office/drawing/2014/main" id="{F0D9F104-543A-EA00-74F5-2760DC93D025}"/>
                </a:ext>
              </a:extLst>
            </p:cNvPr>
            <p:cNvSpPr/>
            <p:nvPr/>
          </p:nvSpPr>
          <p:spPr>
            <a:xfrm>
              <a:off x="235713" y="5061389"/>
              <a:ext cx="900" cy="1461"/>
            </a:xfrm>
            <a:prstGeom prst="rect">
              <a:avLst/>
            </a:prstGeom>
            <a:solidFill>
              <a:srgbClr val="FFFFFF"/>
            </a:solidFill>
            <a:ln w="4953" cap="flat">
              <a:noFill/>
              <a:prstDash val="solid"/>
              <a:miter/>
            </a:ln>
          </p:spPr>
        </p:sp>
        <p:sp>
          <p:nvSpPr>
            <p:cNvPr id="15" name="Freeform 14">
              <a:extLst>
                <a:ext uri="{FF2B5EF4-FFF2-40B4-BE49-F238E27FC236}">
                  <a16:creationId xmlns:a16="http://schemas.microsoft.com/office/drawing/2014/main" id="{EA6C765D-CAAF-E8EF-15B1-AC95724ABE33}"/>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6" name="Freeform 15">
              <a:extLst>
                <a:ext uri="{FF2B5EF4-FFF2-40B4-BE49-F238E27FC236}">
                  <a16:creationId xmlns:a16="http://schemas.microsoft.com/office/drawing/2014/main" id="{08D28505-0D46-5254-9C9A-B3A4BD25D07D}"/>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7" name="Freeform 16">
              <a:extLst>
                <a:ext uri="{FF2B5EF4-FFF2-40B4-BE49-F238E27FC236}">
                  <a16:creationId xmlns:a16="http://schemas.microsoft.com/office/drawing/2014/main" id="{A7FAAE59-32AA-1ACA-55DD-5A5EB232EABD}"/>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
        <p:nvSpPr>
          <p:cNvPr id="4" name="Text Placeholder 4">
            <a:extLst>
              <a:ext uri="{FF2B5EF4-FFF2-40B4-BE49-F238E27FC236}">
                <a16:creationId xmlns:a16="http://schemas.microsoft.com/office/drawing/2014/main" id="{651412A8-E070-C478-5019-F8EB98DAD0AB}"/>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71130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3 columns">
    <p:bg>
      <p:bgPr>
        <a:solidFill>
          <a:srgbClr val="2A62A4"/>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E1062A-E328-090E-6A8F-5632A815A1BB}"/>
              </a:ext>
            </a:extLst>
          </p:cNvPr>
          <p:cNvPicPr>
            <a:picLocks noChangeAspect="1"/>
          </p:cNvPicPr>
          <p:nvPr userDrawn="1"/>
        </p:nvPicPr>
        <p:blipFill>
          <a:blip r:embed="rId2">
            <a:extLst>
              <a:ext uri="{28A0092B-C50C-407E-A947-70E740481C1C}">
                <a14:useLocalDpi xmlns:a14="http://schemas.microsoft.com/office/drawing/2010/main" val="0"/>
              </a:ext>
            </a:extLst>
          </a:blip>
          <a:srcRect t="15334" b="15334"/>
          <a:stretch/>
        </p:blipFill>
        <p:spPr>
          <a:xfrm>
            <a:off x="-55755" y="377579"/>
            <a:ext cx="9295495" cy="5111240"/>
          </a:xfrm>
          <a:prstGeom prst="rect">
            <a:avLst/>
          </a:prstGeom>
        </p:spPr>
      </p:pic>
      <p:sp>
        <p:nvSpPr>
          <p:cNvPr id="3" name="Content Placeholder 2"/>
          <p:cNvSpPr>
            <a:spLocks noGrp="1"/>
          </p:cNvSpPr>
          <p:nvPr>
            <p:ph idx="1"/>
          </p:nvPr>
        </p:nvSpPr>
        <p:spPr>
          <a:xfrm>
            <a:off x="1034717" y="1505716"/>
            <a:ext cx="2158094" cy="3147698"/>
          </a:xfrm>
        </p:spPr>
        <p:txBody>
          <a:bodyPr/>
          <a:lstStyle>
            <a:lvl1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1pPr>
            <a:lvl2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2pPr>
            <a:lvl3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3pPr>
            <a:lvl4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4pPr>
            <a:lvl5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3363175" y="1505716"/>
            <a:ext cx="2292377"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81087F1-C858-24E8-08DF-01516FF7E5FA}"/>
              </a:ext>
            </a:extLst>
          </p:cNvPr>
          <p:cNvSpPr>
            <a:spLocks noGrp="1"/>
          </p:cNvSpPr>
          <p:nvPr>
            <p:ph idx="13"/>
          </p:nvPr>
        </p:nvSpPr>
        <p:spPr>
          <a:xfrm>
            <a:off x="5825916" y="1505716"/>
            <a:ext cx="2292376" cy="3147698"/>
          </a:xfrm>
        </p:spPr>
        <p:txBody>
          <a:bodyPr/>
          <a:lstStyle>
            <a:lvl1pPr>
              <a:buFont typeface="+mj-lt"/>
              <a:buAutoNum type="arabicPeriod" startAt="3"/>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3"/>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3"/>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3"/>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3"/>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C2A0599C-195A-EBEB-AE00-2C452DC492E0}"/>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8" name="Graphic 4">
            <a:extLst>
              <a:ext uri="{FF2B5EF4-FFF2-40B4-BE49-F238E27FC236}">
                <a16:creationId xmlns:a16="http://schemas.microsoft.com/office/drawing/2014/main" id="{B95827D8-C329-9F15-9EDC-A3F5CA76CBB7}"/>
              </a:ext>
            </a:extLst>
          </p:cNvPr>
          <p:cNvGrpSpPr/>
          <p:nvPr userDrawn="1"/>
        </p:nvGrpSpPr>
        <p:grpSpPr>
          <a:xfrm>
            <a:off x="261417" y="4663421"/>
            <a:ext cx="250149" cy="275183"/>
            <a:chOff x="53949" y="4817101"/>
            <a:chExt cx="250149" cy="275183"/>
          </a:xfrm>
          <a:solidFill>
            <a:srgbClr val="FFFFFF"/>
          </a:solidFill>
        </p:grpSpPr>
        <p:sp>
          <p:nvSpPr>
            <p:cNvPr id="9" name="Rectangle 8">
              <a:extLst>
                <a:ext uri="{FF2B5EF4-FFF2-40B4-BE49-F238E27FC236}">
                  <a16:creationId xmlns:a16="http://schemas.microsoft.com/office/drawing/2014/main" id="{ABB9DB9B-145C-A5C0-739E-653335B0FE42}"/>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11" name="Freeform 10">
              <a:extLst>
                <a:ext uri="{FF2B5EF4-FFF2-40B4-BE49-F238E27FC236}">
                  <a16:creationId xmlns:a16="http://schemas.microsoft.com/office/drawing/2014/main" id="{113EBC99-44D5-7467-424A-6738EE3A99A7}"/>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12" name="Freeform 11">
              <a:extLst>
                <a:ext uri="{FF2B5EF4-FFF2-40B4-BE49-F238E27FC236}">
                  <a16:creationId xmlns:a16="http://schemas.microsoft.com/office/drawing/2014/main" id="{515C5036-6E20-6D7C-41E5-26847A7B412D}"/>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13" name="Rectangle 12">
              <a:extLst>
                <a:ext uri="{FF2B5EF4-FFF2-40B4-BE49-F238E27FC236}">
                  <a16:creationId xmlns:a16="http://schemas.microsoft.com/office/drawing/2014/main" id="{CB9038F4-87F3-91E9-96B2-E9B577B520C4}"/>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14" name="Freeform 13">
              <a:extLst>
                <a:ext uri="{FF2B5EF4-FFF2-40B4-BE49-F238E27FC236}">
                  <a16:creationId xmlns:a16="http://schemas.microsoft.com/office/drawing/2014/main" id="{142CBE6E-B760-3D31-6C04-FD9F9DAAF1E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15" name="Freeform 14">
              <a:extLst>
                <a:ext uri="{FF2B5EF4-FFF2-40B4-BE49-F238E27FC236}">
                  <a16:creationId xmlns:a16="http://schemas.microsoft.com/office/drawing/2014/main" id="{B5D8A080-E6CB-19D2-6485-0FCBA2C58EC4}"/>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16" name="Freeform 15">
              <a:extLst>
                <a:ext uri="{FF2B5EF4-FFF2-40B4-BE49-F238E27FC236}">
                  <a16:creationId xmlns:a16="http://schemas.microsoft.com/office/drawing/2014/main" id="{A09AF291-F829-0BEA-4BA5-288C3D3A6A34}"/>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
        <p:nvSpPr>
          <p:cNvPr id="4" name="Text Placeholder 4">
            <a:extLst>
              <a:ext uri="{FF2B5EF4-FFF2-40B4-BE49-F238E27FC236}">
                <a16:creationId xmlns:a16="http://schemas.microsoft.com/office/drawing/2014/main" id="{A3E520DA-A237-2D27-C55C-FBB84D79958A}"/>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23662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2 columns sml">
    <p:bg>
      <p:bgPr>
        <a:solidFill>
          <a:srgbClr val="12B38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1C71815-D41B-A71A-C3D4-FD109A103846}"/>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xmlns="" r:embed="rId3"/>
              </a:ext>
            </a:extLst>
          </a:blip>
          <a:stretch>
            <a:fillRect/>
          </a:stretch>
        </p:blipFill>
        <p:spPr>
          <a:xfrm>
            <a:off x="503628" y="736753"/>
            <a:ext cx="8136743" cy="3559825"/>
          </a:xfrm>
          <a:prstGeom prst="rect">
            <a:avLst/>
          </a:prstGeom>
        </p:spPr>
      </p:pic>
      <p:sp>
        <p:nvSpPr>
          <p:cNvPr id="3" name="Content Placeholder 2"/>
          <p:cNvSpPr>
            <a:spLocks noGrp="1"/>
          </p:cNvSpPr>
          <p:nvPr>
            <p:ph idx="1"/>
          </p:nvPr>
        </p:nvSpPr>
        <p:spPr>
          <a:xfrm>
            <a:off x="1329485" y="1369218"/>
            <a:ext cx="3056440" cy="3147698"/>
          </a:xfrm>
        </p:spPr>
        <p:txBody>
          <a:bodyPr/>
          <a:lstStyle>
            <a:lvl1pPr>
              <a:buFont typeface="+mj-lt"/>
              <a:buAutoNum type="arabicPeriod"/>
              <a:defRPr sz="1600" b="0">
                <a:solidFill>
                  <a:srgbClr val="000000"/>
                </a:solidFill>
                <a:latin typeface="Arial" panose="020B0604020202020204" pitchFamily="34" charset="0"/>
                <a:cs typeface="Arial" panose="020B0604020202020204" pitchFamily="34" charset="0"/>
              </a:defRPr>
            </a:lvl1pPr>
            <a:lvl2pPr>
              <a:buFont typeface="+mj-lt"/>
              <a:buAutoNum type="arabicPeriod"/>
              <a:defRPr sz="1600" b="0">
                <a:solidFill>
                  <a:srgbClr val="000000"/>
                </a:solidFill>
                <a:latin typeface="Arial" panose="020B0604020202020204" pitchFamily="34" charset="0"/>
                <a:cs typeface="Arial" panose="020B0604020202020204" pitchFamily="34" charset="0"/>
              </a:defRPr>
            </a:lvl2pPr>
            <a:lvl3pPr>
              <a:buFont typeface="+mj-lt"/>
              <a:buAutoNum type="arabicPeriod"/>
              <a:defRPr sz="1600" b="0">
                <a:solidFill>
                  <a:srgbClr val="000000"/>
                </a:solidFill>
                <a:latin typeface="Arial" panose="020B0604020202020204" pitchFamily="34" charset="0"/>
                <a:cs typeface="Arial" panose="020B0604020202020204" pitchFamily="34" charset="0"/>
              </a:defRPr>
            </a:lvl3pPr>
            <a:lvl4pPr>
              <a:buFont typeface="+mj-lt"/>
              <a:buAutoNum type="arabicPeriod"/>
              <a:defRPr sz="1600" b="0">
                <a:solidFill>
                  <a:srgbClr val="000000"/>
                </a:solidFill>
                <a:latin typeface="Arial" panose="020B0604020202020204" pitchFamily="34" charset="0"/>
                <a:cs typeface="Arial" panose="020B0604020202020204" pitchFamily="34" charset="0"/>
              </a:defRPr>
            </a:lvl4pPr>
            <a:lvl5pP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4603841" y="1369218"/>
            <a:ext cx="3056440"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2D7B380A-DD94-4598-BB24-B1C1AAF13B08}"/>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19" name="Graphic 4">
            <a:extLst>
              <a:ext uri="{FF2B5EF4-FFF2-40B4-BE49-F238E27FC236}">
                <a16:creationId xmlns:a16="http://schemas.microsoft.com/office/drawing/2014/main" id="{3106735D-B7CB-1BA6-6D2E-E9D7CA212734}"/>
              </a:ext>
            </a:extLst>
          </p:cNvPr>
          <p:cNvGrpSpPr/>
          <p:nvPr userDrawn="1"/>
        </p:nvGrpSpPr>
        <p:grpSpPr>
          <a:xfrm>
            <a:off x="261417" y="4663421"/>
            <a:ext cx="250149" cy="275183"/>
            <a:chOff x="53949" y="4817101"/>
            <a:chExt cx="250149" cy="275183"/>
          </a:xfrm>
          <a:solidFill>
            <a:srgbClr val="FFFFFF"/>
          </a:solidFill>
        </p:grpSpPr>
        <p:sp>
          <p:nvSpPr>
            <p:cNvPr id="20" name="Rectangle 19">
              <a:extLst>
                <a:ext uri="{FF2B5EF4-FFF2-40B4-BE49-F238E27FC236}">
                  <a16:creationId xmlns:a16="http://schemas.microsoft.com/office/drawing/2014/main" id="{6B52FD11-E1C6-779D-BBAD-6A444B4822C6}"/>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21" name="Freeform 20">
              <a:extLst>
                <a:ext uri="{FF2B5EF4-FFF2-40B4-BE49-F238E27FC236}">
                  <a16:creationId xmlns:a16="http://schemas.microsoft.com/office/drawing/2014/main" id="{7D0BB2A9-5EB6-5E72-FFC0-47B83BF0E5D9}"/>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22" name="Freeform 21">
              <a:extLst>
                <a:ext uri="{FF2B5EF4-FFF2-40B4-BE49-F238E27FC236}">
                  <a16:creationId xmlns:a16="http://schemas.microsoft.com/office/drawing/2014/main" id="{DD64C8BC-3E63-1569-D1B5-C4CEEA98A9F0}"/>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23" name="Rectangle 22">
              <a:extLst>
                <a:ext uri="{FF2B5EF4-FFF2-40B4-BE49-F238E27FC236}">
                  <a16:creationId xmlns:a16="http://schemas.microsoft.com/office/drawing/2014/main" id="{E2BD770F-B782-77D3-3EE8-B26BABCC09AD}"/>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24" name="Freeform 23">
              <a:extLst>
                <a:ext uri="{FF2B5EF4-FFF2-40B4-BE49-F238E27FC236}">
                  <a16:creationId xmlns:a16="http://schemas.microsoft.com/office/drawing/2014/main" id="{EB4D8D48-2890-F9F5-BD2D-455A54090DAB}"/>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25" name="Freeform 24">
              <a:extLst>
                <a:ext uri="{FF2B5EF4-FFF2-40B4-BE49-F238E27FC236}">
                  <a16:creationId xmlns:a16="http://schemas.microsoft.com/office/drawing/2014/main" id="{F45427F8-FFE3-6A97-3BA0-969E52EF2738}"/>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26" name="Freeform 25">
              <a:extLst>
                <a:ext uri="{FF2B5EF4-FFF2-40B4-BE49-F238E27FC236}">
                  <a16:creationId xmlns:a16="http://schemas.microsoft.com/office/drawing/2014/main" id="{278AF7ED-A732-BA2E-FDC9-5EF7900EF07B}"/>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Tree>
    <p:extLst>
      <p:ext uri="{BB962C8B-B14F-4D97-AF65-F5344CB8AC3E}">
        <p14:creationId xmlns:p14="http://schemas.microsoft.com/office/powerpoint/2010/main" val="345299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CEF5CDD-6EC6-B935-2CCF-1FD56A41EA4A}"/>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3" name="Graphic 5">
            <a:extLst>
              <a:ext uri="{FF2B5EF4-FFF2-40B4-BE49-F238E27FC236}">
                <a16:creationId xmlns:a16="http://schemas.microsoft.com/office/drawing/2014/main" id="{3B84E615-85D7-8BE6-53E0-114FB67758D3}"/>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8" name="Title 1">
            <a:extLst>
              <a:ext uri="{FF2B5EF4-FFF2-40B4-BE49-F238E27FC236}">
                <a16:creationId xmlns:a16="http://schemas.microsoft.com/office/drawing/2014/main" id="{776BCF94-3E2B-FC78-D1DC-1224EEDCC2CA}"/>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7157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es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F43A47-0865-421A-E264-86A25C96D130}"/>
              </a:ext>
            </a:extLst>
          </p:cNvPr>
          <p:cNvSpPr>
            <a:spLocks noGrp="1" noRot="1" noMove="1" noResize="1" noEditPoints="1" noAdjustHandles="1" noChangeArrowheads="1" noChangeShapeType="1"/>
          </p:cNvSpPr>
          <p:nvPr userDrawn="1"/>
        </p:nvSpPr>
        <p:spPr>
          <a:xfrm>
            <a:off x="0" y="0"/>
            <a:ext cx="9144000" cy="1075038"/>
          </a:xfrm>
          <a:prstGeom prst="rect">
            <a:avLst/>
          </a:prstGeom>
          <a:solidFill>
            <a:srgbClr val="2A62A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4">
            <a:extLst>
              <a:ext uri="{FF2B5EF4-FFF2-40B4-BE49-F238E27FC236}">
                <a16:creationId xmlns:a16="http://schemas.microsoft.com/office/drawing/2014/main" id="{22CB2F68-7B59-87E7-4BB2-23C951AA3D41}"/>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4" name="Graphic 5">
            <a:extLst>
              <a:ext uri="{FF2B5EF4-FFF2-40B4-BE49-F238E27FC236}">
                <a16:creationId xmlns:a16="http://schemas.microsoft.com/office/drawing/2014/main" id="{042282DE-29CA-DA47-F1AC-18B203C86ED5}"/>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5" name="Text Placeholder 4">
            <a:extLst>
              <a:ext uri="{FF2B5EF4-FFF2-40B4-BE49-F238E27FC236}">
                <a16:creationId xmlns:a16="http://schemas.microsoft.com/office/drawing/2014/main" id="{77210C17-AB68-0CAE-61FA-B2A4D869DCE6}"/>
              </a:ext>
            </a:extLst>
          </p:cNvPr>
          <p:cNvSpPr>
            <a:spLocks noGrp="1"/>
          </p:cNvSpPr>
          <p:nvPr>
            <p:ph type="body" sz="quarter" idx="10" hasCustomPrompt="1"/>
          </p:nvPr>
        </p:nvSpPr>
        <p:spPr>
          <a:xfrm>
            <a:off x="261938" y="263740"/>
            <a:ext cx="8567737" cy="646112"/>
          </a:xfrm>
          <a:ln>
            <a:noFill/>
          </a:ln>
        </p:spPr>
        <p:txBody>
          <a:bodyPr lIns="0" anchor="ctr" anchorCtr="0"/>
          <a:lstStyle>
            <a:lvl1pPr>
              <a:buNone/>
              <a:defRPr sz="2800" b="1">
                <a:solidFill>
                  <a:srgbClr val="000000"/>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28791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316F07-B819-C855-2720-2B5DF34F8CAF}"/>
              </a:ext>
            </a:extLst>
          </p:cNvPr>
          <p:cNvSpPr>
            <a:spLocks noGrp="1"/>
          </p:cNvSpPr>
          <p:nvPr>
            <p:ph type="pic" sz="quarter" idx="12"/>
          </p:nvPr>
        </p:nvSpPr>
        <p:spPr>
          <a:xfrm>
            <a:off x="338527"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3" name="Picture Placeholder 11">
            <a:extLst>
              <a:ext uri="{FF2B5EF4-FFF2-40B4-BE49-F238E27FC236}">
                <a16:creationId xmlns:a16="http://schemas.microsoft.com/office/drawing/2014/main" id="{29890775-5943-EF67-199E-D9FCC27D4C62}"/>
              </a:ext>
            </a:extLst>
          </p:cNvPr>
          <p:cNvSpPr>
            <a:spLocks noGrp="1"/>
          </p:cNvSpPr>
          <p:nvPr>
            <p:ph type="pic" sz="quarter" idx="13"/>
          </p:nvPr>
        </p:nvSpPr>
        <p:spPr>
          <a:xfrm>
            <a:off x="3199976"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4" name="Picture Placeholder 11">
            <a:extLst>
              <a:ext uri="{FF2B5EF4-FFF2-40B4-BE49-F238E27FC236}">
                <a16:creationId xmlns:a16="http://schemas.microsoft.com/office/drawing/2014/main" id="{1B2D5741-6F4E-4235-FF62-4E87D52EFEF7}"/>
              </a:ext>
            </a:extLst>
          </p:cNvPr>
          <p:cNvSpPr>
            <a:spLocks noGrp="1"/>
          </p:cNvSpPr>
          <p:nvPr>
            <p:ph type="pic" sz="quarter" idx="14"/>
          </p:nvPr>
        </p:nvSpPr>
        <p:spPr>
          <a:xfrm>
            <a:off x="6061425"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2" name="Footer Placeholder 4">
            <a:extLst>
              <a:ext uri="{FF2B5EF4-FFF2-40B4-BE49-F238E27FC236}">
                <a16:creationId xmlns:a16="http://schemas.microsoft.com/office/drawing/2014/main" id="{8C9EE756-F6BF-924E-6376-D0C2D99FDB14}"/>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3" name="Graphic 5">
            <a:extLst>
              <a:ext uri="{FF2B5EF4-FFF2-40B4-BE49-F238E27FC236}">
                <a16:creationId xmlns:a16="http://schemas.microsoft.com/office/drawing/2014/main" id="{E791045F-7128-D607-0415-D8204E0BEC61}"/>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4" name="Title 1">
            <a:extLst>
              <a:ext uri="{FF2B5EF4-FFF2-40B4-BE49-F238E27FC236}">
                <a16:creationId xmlns:a16="http://schemas.microsoft.com/office/drawing/2014/main" id="{E78EC9F4-96C9-92E2-060D-E8C15027492C}"/>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354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316F07-B819-C855-2720-2B5DF34F8CAF}"/>
              </a:ext>
            </a:extLst>
          </p:cNvPr>
          <p:cNvSpPr>
            <a:spLocks noGrp="1"/>
          </p:cNvSpPr>
          <p:nvPr>
            <p:ph type="pic" sz="quarter" idx="12"/>
          </p:nvPr>
        </p:nvSpPr>
        <p:spPr>
          <a:xfrm>
            <a:off x="332487" y="1324346"/>
            <a:ext cx="2058174"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3" name="Picture Placeholder 11">
            <a:extLst>
              <a:ext uri="{FF2B5EF4-FFF2-40B4-BE49-F238E27FC236}">
                <a16:creationId xmlns:a16="http://schemas.microsoft.com/office/drawing/2014/main" id="{29890775-5943-EF67-199E-D9FCC27D4C62}"/>
              </a:ext>
            </a:extLst>
          </p:cNvPr>
          <p:cNvSpPr>
            <a:spLocks noGrp="1"/>
          </p:cNvSpPr>
          <p:nvPr>
            <p:ph type="pic" sz="quarter" idx="13"/>
          </p:nvPr>
        </p:nvSpPr>
        <p:spPr>
          <a:xfrm>
            <a:off x="2497411" y="1324346"/>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4" name="Picture Placeholder 11">
            <a:extLst>
              <a:ext uri="{FF2B5EF4-FFF2-40B4-BE49-F238E27FC236}">
                <a16:creationId xmlns:a16="http://schemas.microsoft.com/office/drawing/2014/main" id="{1B2D5741-6F4E-4235-FF62-4E87D52EFEF7}"/>
              </a:ext>
            </a:extLst>
          </p:cNvPr>
          <p:cNvSpPr>
            <a:spLocks noGrp="1"/>
          </p:cNvSpPr>
          <p:nvPr>
            <p:ph type="pic" sz="quarter" idx="14"/>
          </p:nvPr>
        </p:nvSpPr>
        <p:spPr>
          <a:xfrm>
            <a:off x="6827261" y="1324346"/>
            <a:ext cx="1984253"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2" name="Picture Placeholder 11">
            <a:extLst>
              <a:ext uri="{FF2B5EF4-FFF2-40B4-BE49-F238E27FC236}">
                <a16:creationId xmlns:a16="http://schemas.microsoft.com/office/drawing/2014/main" id="{86F38D4F-18E1-F0C3-47C2-048E7D6AF336}"/>
              </a:ext>
            </a:extLst>
          </p:cNvPr>
          <p:cNvSpPr>
            <a:spLocks noGrp="1"/>
          </p:cNvSpPr>
          <p:nvPr>
            <p:ph type="pic" sz="quarter" idx="15"/>
          </p:nvPr>
        </p:nvSpPr>
        <p:spPr>
          <a:xfrm>
            <a:off x="4662336" y="1324346"/>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3" name="Picture Placeholder 11">
            <a:extLst>
              <a:ext uri="{FF2B5EF4-FFF2-40B4-BE49-F238E27FC236}">
                <a16:creationId xmlns:a16="http://schemas.microsoft.com/office/drawing/2014/main" id="{1CDA9854-8C31-2B29-0224-4CFE954FF6B1}"/>
              </a:ext>
            </a:extLst>
          </p:cNvPr>
          <p:cNvSpPr>
            <a:spLocks noGrp="1"/>
          </p:cNvSpPr>
          <p:nvPr>
            <p:ph type="pic" sz="quarter" idx="16"/>
          </p:nvPr>
        </p:nvSpPr>
        <p:spPr>
          <a:xfrm>
            <a:off x="332487" y="2891979"/>
            <a:ext cx="2058174"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4" name="Picture Placeholder 11">
            <a:extLst>
              <a:ext uri="{FF2B5EF4-FFF2-40B4-BE49-F238E27FC236}">
                <a16:creationId xmlns:a16="http://schemas.microsoft.com/office/drawing/2014/main" id="{ABE42113-A2B3-D0EE-FCF1-E342DCC892BD}"/>
              </a:ext>
            </a:extLst>
          </p:cNvPr>
          <p:cNvSpPr>
            <a:spLocks noGrp="1"/>
          </p:cNvSpPr>
          <p:nvPr>
            <p:ph type="pic" sz="quarter" idx="17"/>
          </p:nvPr>
        </p:nvSpPr>
        <p:spPr>
          <a:xfrm>
            <a:off x="2497411" y="2891979"/>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8" name="Picture Placeholder 11">
            <a:extLst>
              <a:ext uri="{FF2B5EF4-FFF2-40B4-BE49-F238E27FC236}">
                <a16:creationId xmlns:a16="http://schemas.microsoft.com/office/drawing/2014/main" id="{CF50C5E1-075C-CBF0-154C-6F8BAB10756C}"/>
              </a:ext>
            </a:extLst>
          </p:cNvPr>
          <p:cNvSpPr>
            <a:spLocks noGrp="1"/>
          </p:cNvSpPr>
          <p:nvPr>
            <p:ph type="pic" sz="quarter" idx="18"/>
          </p:nvPr>
        </p:nvSpPr>
        <p:spPr>
          <a:xfrm>
            <a:off x="6827261" y="2891979"/>
            <a:ext cx="1984253"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9" name="Picture Placeholder 11">
            <a:extLst>
              <a:ext uri="{FF2B5EF4-FFF2-40B4-BE49-F238E27FC236}">
                <a16:creationId xmlns:a16="http://schemas.microsoft.com/office/drawing/2014/main" id="{1146A31B-F9E9-60CB-0203-A3122B47502A}"/>
              </a:ext>
            </a:extLst>
          </p:cNvPr>
          <p:cNvSpPr>
            <a:spLocks noGrp="1"/>
          </p:cNvSpPr>
          <p:nvPr>
            <p:ph type="pic" sz="quarter" idx="19"/>
          </p:nvPr>
        </p:nvSpPr>
        <p:spPr>
          <a:xfrm>
            <a:off x="4662336" y="2891979"/>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0" name="Footer Placeholder 4">
            <a:extLst>
              <a:ext uri="{FF2B5EF4-FFF2-40B4-BE49-F238E27FC236}">
                <a16:creationId xmlns:a16="http://schemas.microsoft.com/office/drawing/2014/main" id="{64B3ACBA-E26E-CE5A-D655-431C3CED27F6}"/>
              </a:ext>
            </a:extLst>
          </p:cNvPr>
          <p:cNvSpPr txBox="1">
            <a:spLocks/>
          </p:cNvSpPr>
          <p:nvPr userDrawn="1"/>
        </p:nvSpPr>
        <p:spPr>
          <a:xfrm>
            <a:off x="545995" y="4677091"/>
            <a:ext cx="696190" cy="249901"/>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11" name="Graphic 5">
            <a:extLst>
              <a:ext uri="{FF2B5EF4-FFF2-40B4-BE49-F238E27FC236}">
                <a16:creationId xmlns:a16="http://schemas.microsoft.com/office/drawing/2014/main" id="{2A6C9831-4681-53EE-3580-6D8325DCC8AB}"/>
              </a:ext>
            </a:extLst>
          </p:cNvPr>
          <p:cNvSpPr/>
          <p:nvPr userDrawn="1"/>
        </p:nvSpPr>
        <p:spPr>
          <a:xfrm>
            <a:off x="261417" y="4663422"/>
            <a:ext cx="250149" cy="25112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15" name="Title 1">
            <a:extLst>
              <a:ext uri="{FF2B5EF4-FFF2-40B4-BE49-F238E27FC236}">
                <a16:creationId xmlns:a16="http://schemas.microsoft.com/office/drawing/2014/main" id="{EE899E06-595F-BF62-1DF4-A3F0B3626AD1}"/>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15607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260872"/>
            <a:ext cx="4138182" cy="617934"/>
          </a:xfrm>
        </p:spPr>
        <p:txBody>
          <a:bodyPr lIns="0" anchor="ctr">
            <a:noAutofit/>
          </a:bodyPr>
          <a:lstStyle>
            <a:lvl1pPr marL="0" indent="0" algn="ctr">
              <a:buNone/>
              <a:defRPr sz="1800" b="1">
                <a:solidFill>
                  <a:sysClr val="windowText" lastClr="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38527" y="1878806"/>
            <a:ext cx="4159655" cy="2763441"/>
          </a:xfrm>
          <a:prstGeom prst="rect">
            <a:avLst/>
          </a:prstGeom>
        </p:spPr>
        <p:txBody>
          <a:bodyPr lIns="0">
            <a:noAutofit/>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2"/>
            <a:ext cx="4176322" cy="617934"/>
          </a:xfrm>
        </p:spPr>
        <p:txBody>
          <a:bodyPr lIns="0" anchor="ctr">
            <a:noAutofit/>
          </a:bodyPr>
          <a:lstStyle>
            <a:lvl1pPr marL="0" indent="0" algn="ctr">
              <a:buNone/>
              <a:defRPr sz="1800" b="1">
                <a:solidFill>
                  <a:sysClr val="windowText" lastClr="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1" y="1878806"/>
            <a:ext cx="4154849" cy="2763441"/>
          </a:xfrm>
          <a:prstGeom prst="rect">
            <a:avLst/>
          </a:prstGeom>
        </p:spPr>
        <p:txBody>
          <a:bodyPr lIns="0">
            <a:noAutofit/>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4">
            <a:extLst>
              <a:ext uri="{FF2B5EF4-FFF2-40B4-BE49-F238E27FC236}">
                <a16:creationId xmlns:a16="http://schemas.microsoft.com/office/drawing/2014/main" id="{A3DC3C2F-A1E7-107B-F93F-76792890D93B}"/>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10" name="Graphic 5">
            <a:extLst>
              <a:ext uri="{FF2B5EF4-FFF2-40B4-BE49-F238E27FC236}">
                <a16:creationId xmlns:a16="http://schemas.microsoft.com/office/drawing/2014/main" id="{DC3D6B5D-A9D0-3323-7072-426FCD1F0BB4}"/>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11" name="Title 1">
            <a:extLst>
              <a:ext uri="{FF2B5EF4-FFF2-40B4-BE49-F238E27FC236}">
                <a16:creationId xmlns:a16="http://schemas.microsoft.com/office/drawing/2014/main" id="{0AC71816-887C-5A15-AAF9-494FFE0D4DA3}"/>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99632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BCB022-4747-7473-D172-EB43F2193E4D}"/>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Footer Placeholder 4">
            <a:extLst>
              <a:ext uri="{FF2B5EF4-FFF2-40B4-BE49-F238E27FC236}">
                <a16:creationId xmlns:a16="http://schemas.microsoft.com/office/drawing/2014/main" id="{8CE158D7-9A42-2390-36F9-83292EBDE0AF}"/>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6" name="Graphic 5">
            <a:extLst>
              <a:ext uri="{FF2B5EF4-FFF2-40B4-BE49-F238E27FC236}">
                <a16:creationId xmlns:a16="http://schemas.microsoft.com/office/drawing/2014/main" id="{54EF55E0-EB68-9FCF-F4DC-4519F3D7302A}"/>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Tree>
    <p:extLst>
      <p:ext uri="{BB962C8B-B14F-4D97-AF65-F5344CB8AC3E}">
        <p14:creationId xmlns:p14="http://schemas.microsoft.com/office/powerpoint/2010/main" val="17264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8527" y="342900"/>
            <a:ext cx="3240492" cy="1166411"/>
          </a:xfrm>
        </p:spPr>
        <p:txBody>
          <a:bodyPr lIns="0" anchor="b"/>
          <a:lstStyle>
            <a:lvl1pPr>
              <a:defRPr sz="2800">
                <a:solidFill>
                  <a:srgbClr val="000000"/>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342900"/>
            <a:ext cx="4918082" cy="4052889"/>
          </a:xfrm>
        </p:spPr>
        <p:txBody>
          <a:bodyPr anchor="t"/>
          <a:lstStyle>
            <a:lvl1pPr marL="0" indent="0">
              <a:buNone/>
              <a:defRPr sz="2400">
                <a:solidFill>
                  <a:srgbClr val="0000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338527" y="1543050"/>
            <a:ext cx="3240492" cy="2778327"/>
          </a:xfrm>
        </p:spPr>
        <p:txBody>
          <a:bodyPr lIns="0"/>
          <a:lstStyle>
            <a:lvl1pPr marL="0" indent="0">
              <a:buNone/>
              <a:defRPr sz="1200">
                <a:solidFill>
                  <a:srgbClr val="00000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Footer Placeholder 4">
            <a:extLst>
              <a:ext uri="{FF2B5EF4-FFF2-40B4-BE49-F238E27FC236}">
                <a16:creationId xmlns:a16="http://schemas.microsoft.com/office/drawing/2014/main" id="{4633F54C-7F95-BED4-2200-0D78CE04E2DD}"/>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8" name="Graphic 5">
            <a:extLst>
              <a:ext uri="{FF2B5EF4-FFF2-40B4-BE49-F238E27FC236}">
                <a16:creationId xmlns:a16="http://schemas.microsoft.com/office/drawing/2014/main" id="{2E6CE634-2CDF-4006-E8C0-751FDF6E29AE}"/>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sp>
    </p:spTree>
    <p:extLst>
      <p:ext uri="{BB962C8B-B14F-4D97-AF65-F5344CB8AC3E}">
        <p14:creationId xmlns:p14="http://schemas.microsoft.com/office/powerpoint/2010/main" val="295710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4" name="Graphic 4">
            <a:extLst>
              <a:ext uri="{FF2B5EF4-FFF2-40B4-BE49-F238E27FC236}">
                <a16:creationId xmlns:a16="http://schemas.microsoft.com/office/drawing/2014/main" id="{40DED8A1-78B6-B2AF-ECC6-1BFB6D111D41}"/>
              </a:ext>
            </a:extLst>
          </p:cNvPr>
          <p:cNvGrpSpPr/>
          <p:nvPr/>
        </p:nvGrpSpPr>
        <p:grpSpPr>
          <a:xfrm>
            <a:off x="261417" y="4663421"/>
            <a:ext cx="250149" cy="275183"/>
            <a:chOff x="53949" y="4817101"/>
            <a:chExt cx="250149" cy="275183"/>
          </a:xfrm>
          <a:solidFill>
            <a:srgbClr val="FFFFFF"/>
          </a:solidFill>
        </p:grpSpPr>
        <p:sp>
          <p:nvSpPr>
            <p:cNvPr id="6" name="Rectangle 5">
              <a:extLst>
                <a:ext uri="{FF2B5EF4-FFF2-40B4-BE49-F238E27FC236}">
                  <a16:creationId xmlns:a16="http://schemas.microsoft.com/office/drawing/2014/main" id="{2D2663DD-5ED4-ABF3-BFBD-8AE871F65FF0}"/>
                </a:ext>
              </a:extLst>
            </p:cNvPr>
            <p:cNvSpPr/>
            <p:nvPr/>
          </p:nvSpPr>
          <p:spPr>
            <a:xfrm>
              <a:off x="129397" y="4846181"/>
              <a:ext cx="150" cy="201"/>
            </a:xfrm>
            <a:prstGeom prst="rect">
              <a:avLst/>
            </a:prstGeom>
            <a:solidFill>
              <a:srgbClr val="FFFFFF"/>
            </a:solidFill>
            <a:ln w="4953" cap="flat">
              <a:noFill/>
              <a:prstDash val="solid"/>
              <a:miter/>
            </a:ln>
          </p:spPr>
        </p:sp>
        <p:sp>
          <p:nvSpPr>
            <p:cNvPr id="8" name="Freeform 7">
              <a:extLst>
                <a:ext uri="{FF2B5EF4-FFF2-40B4-BE49-F238E27FC236}">
                  <a16:creationId xmlns:a16="http://schemas.microsoft.com/office/drawing/2014/main" id="{93F2F5AA-63DE-7096-C41B-D9BFFB6C3B9C}"/>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9" name="Freeform 8">
              <a:extLst>
                <a:ext uri="{FF2B5EF4-FFF2-40B4-BE49-F238E27FC236}">
                  <a16:creationId xmlns:a16="http://schemas.microsoft.com/office/drawing/2014/main" id="{8FA447E1-9C93-96CE-2EAC-E9CDEA1F4C9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0" name="Rectangle 9">
              <a:extLst>
                <a:ext uri="{FF2B5EF4-FFF2-40B4-BE49-F238E27FC236}">
                  <a16:creationId xmlns:a16="http://schemas.microsoft.com/office/drawing/2014/main" id="{E9CFB897-CB37-2C10-DA1B-1ADEA3957B97}"/>
                </a:ext>
              </a:extLst>
            </p:cNvPr>
            <p:cNvSpPr/>
            <p:nvPr/>
          </p:nvSpPr>
          <p:spPr>
            <a:xfrm>
              <a:off x="235713" y="5061389"/>
              <a:ext cx="900" cy="1461"/>
            </a:xfrm>
            <a:prstGeom prst="rect">
              <a:avLst/>
            </a:prstGeom>
            <a:solidFill>
              <a:srgbClr val="FFFFFF"/>
            </a:solidFill>
            <a:ln w="4953" cap="flat">
              <a:noFill/>
              <a:prstDash val="solid"/>
              <a:miter/>
            </a:ln>
          </p:spPr>
        </p:sp>
        <p:sp>
          <p:nvSpPr>
            <p:cNvPr id="11" name="Freeform 10">
              <a:extLst>
                <a:ext uri="{FF2B5EF4-FFF2-40B4-BE49-F238E27FC236}">
                  <a16:creationId xmlns:a16="http://schemas.microsoft.com/office/drawing/2014/main" id="{39A75D87-9C00-CFA3-9947-775E0FC29595}"/>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2" name="Freeform 11">
              <a:extLst>
                <a:ext uri="{FF2B5EF4-FFF2-40B4-BE49-F238E27FC236}">
                  <a16:creationId xmlns:a16="http://schemas.microsoft.com/office/drawing/2014/main" id="{B7221827-9DE8-3EEB-497D-A47BA868CFBE}"/>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6EC1D2F2-C8A9-1C33-964E-064287D0DDC6}"/>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118865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_KS1">
    <p:bg>
      <p:bgPr>
        <a:solidFill>
          <a:srgbClr val="2A62A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116CD58-0F6F-E941-E063-95A54FAB1B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429250" y="682906"/>
            <a:ext cx="2285501" cy="3777687"/>
          </a:xfrm>
          <a:prstGeom prst="rect">
            <a:avLst/>
          </a:prstGeom>
        </p:spPr>
      </p:pic>
    </p:spTree>
    <p:extLst>
      <p:ext uri="{BB962C8B-B14F-4D97-AF65-F5344CB8AC3E}">
        <p14:creationId xmlns:p14="http://schemas.microsoft.com/office/powerpoint/2010/main" val="2957564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3F98B00C-D9F0-20C8-10EF-3769DB9498D4}"/>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5" name="Graphic 4">
            <a:extLst>
              <a:ext uri="{FF2B5EF4-FFF2-40B4-BE49-F238E27FC236}">
                <a16:creationId xmlns:a16="http://schemas.microsoft.com/office/drawing/2014/main" id="{75BF43AE-DACB-9728-B2F5-90BDC1A7D2AA}"/>
              </a:ext>
            </a:extLst>
          </p:cNvPr>
          <p:cNvGrpSpPr/>
          <p:nvPr userDrawn="1"/>
        </p:nvGrpSpPr>
        <p:grpSpPr>
          <a:xfrm>
            <a:off x="261417" y="4663421"/>
            <a:ext cx="250149" cy="275183"/>
            <a:chOff x="53949" y="4817101"/>
            <a:chExt cx="250149" cy="275183"/>
          </a:xfrm>
          <a:solidFill>
            <a:srgbClr val="FFFFFF"/>
          </a:solidFill>
        </p:grpSpPr>
        <p:sp>
          <p:nvSpPr>
            <p:cNvPr id="6" name="Rectangle 5">
              <a:extLst>
                <a:ext uri="{FF2B5EF4-FFF2-40B4-BE49-F238E27FC236}">
                  <a16:creationId xmlns:a16="http://schemas.microsoft.com/office/drawing/2014/main" id="{CC77F623-ADC5-0DEF-4ECC-0D59DE000676}"/>
                </a:ext>
              </a:extLst>
            </p:cNvPr>
            <p:cNvSpPr/>
            <p:nvPr/>
          </p:nvSpPr>
          <p:spPr>
            <a:xfrm>
              <a:off x="129397" y="4846181"/>
              <a:ext cx="150" cy="201"/>
            </a:xfrm>
            <a:prstGeom prst="rect">
              <a:avLst/>
            </a:prstGeom>
            <a:solidFill>
              <a:srgbClr val="FFFFFF"/>
            </a:solidFill>
            <a:ln w="4953" cap="flat">
              <a:noFill/>
              <a:prstDash val="solid"/>
              <a:miter/>
            </a:ln>
          </p:spPr>
        </p:sp>
        <p:sp>
          <p:nvSpPr>
            <p:cNvPr id="7" name="Freeform 6">
              <a:extLst>
                <a:ext uri="{FF2B5EF4-FFF2-40B4-BE49-F238E27FC236}">
                  <a16:creationId xmlns:a16="http://schemas.microsoft.com/office/drawing/2014/main" id="{F2F16A80-2C84-40C3-D2FF-DA8E3A2B2596}"/>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8" name="Freeform 7">
              <a:extLst>
                <a:ext uri="{FF2B5EF4-FFF2-40B4-BE49-F238E27FC236}">
                  <a16:creationId xmlns:a16="http://schemas.microsoft.com/office/drawing/2014/main" id="{D7683056-0ED0-8F09-0608-1FB0BDB0A29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9" name="Rectangle 8">
              <a:extLst>
                <a:ext uri="{FF2B5EF4-FFF2-40B4-BE49-F238E27FC236}">
                  <a16:creationId xmlns:a16="http://schemas.microsoft.com/office/drawing/2014/main" id="{7276A918-BB34-391D-C5EF-9E9CDD0F712C}"/>
                </a:ext>
              </a:extLst>
            </p:cNvPr>
            <p:cNvSpPr/>
            <p:nvPr/>
          </p:nvSpPr>
          <p:spPr>
            <a:xfrm>
              <a:off x="235713" y="5061389"/>
              <a:ext cx="900" cy="1461"/>
            </a:xfrm>
            <a:prstGeom prst="rect">
              <a:avLst/>
            </a:prstGeom>
            <a:solidFill>
              <a:srgbClr val="FFFFFF"/>
            </a:solidFill>
            <a:ln w="4953" cap="flat">
              <a:noFill/>
              <a:prstDash val="solid"/>
              <a:miter/>
            </a:ln>
          </p:spPr>
        </p:sp>
        <p:sp>
          <p:nvSpPr>
            <p:cNvPr id="10" name="Freeform 9">
              <a:extLst>
                <a:ext uri="{FF2B5EF4-FFF2-40B4-BE49-F238E27FC236}">
                  <a16:creationId xmlns:a16="http://schemas.microsoft.com/office/drawing/2014/main" id="{8CCE72EB-7A63-BFCF-A1BD-90D29D099EA1}"/>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1" name="Freeform 10">
              <a:extLst>
                <a:ext uri="{FF2B5EF4-FFF2-40B4-BE49-F238E27FC236}">
                  <a16:creationId xmlns:a16="http://schemas.microsoft.com/office/drawing/2014/main" id="{C1E6A78B-FD7E-7AAA-00FC-B40BB65D90D0}"/>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2" name="Freeform 11">
              <a:extLst>
                <a:ext uri="{FF2B5EF4-FFF2-40B4-BE49-F238E27FC236}">
                  <a16:creationId xmlns:a16="http://schemas.microsoft.com/office/drawing/2014/main" id="{1788BCE0-3FF6-7D55-72C2-B1E67438B303}"/>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3638845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F654C86-8F8E-9CB9-F4EF-B8D567FFD4E1}"/>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5" name="Graphic 5">
            <a:extLst>
              <a:ext uri="{FF2B5EF4-FFF2-40B4-BE49-F238E27FC236}">
                <a16:creationId xmlns:a16="http://schemas.microsoft.com/office/drawing/2014/main" id="{5380DA52-6268-945D-75D5-AFB844B374A0}"/>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sp>
    </p:spTree>
    <p:extLst>
      <p:ext uri="{BB962C8B-B14F-4D97-AF65-F5344CB8AC3E}">
        <p14:creationId xmlns:p14="http://schemas.microsoft.com/office/powerpoint/2010/main" val="408771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Footer Placeholder 4">
            <a:extLst>
              <a:ext uri="{FF2B5EF4-FFF2-40B4-BE49-F238E27FC236}">
                <a16:creationId xmlns:a16="http://schemas.microsoft.com/office/drawing/2014/main" id="{AF320D5D-FC36-8C4D-98FF-B5E4461C930B}"/>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5" name="Graphic 4">
            <a:extLst>
              <a:ext uri="{FF2B5EF4-FFF2-40B4-BE49-F238E27FC236}">
                <a16:creationId xmlns:a16="http://schemas.microsoft.com/office/drawing/2014/main" id="{6D2187EA-60E4-3D3B-64CF-9E21CF397636}"/>
              </a:ext>
            </a:extLst>
          </p:cNvPr>
          <p:cNvGrpSpPr/>
          <p:nvPr userDrawn="1"/>
        </p:nvGrpSpPr>
        <p:grpSpPr>
          <a:xfrm>
            <a:off x="261417" y="4663421"/>
            <a:ext cx="250149" cy="275183"/>
            <a:chOff x="53949" y="4817101"/>
            <a:chExt cx="250149" cy="275183"/>
          </a:xfrm>
          <a:solidFill>
            <a:srgbClr val="FFFFFF"/>
          </a:solidFill>
        </p:grpSpPr>
        <p:sp>
          <p:nvSpPr>
            <p:cNvPr id="7" name="Rectangle 6">
              <a:extLst>
                <a:ext uri="{FF2B5EF4-FFF2-40B4-BE49-F238E27FC236}">
                  <a16:creationId xmlns:a16="http://schemas.microsoft.com/office/drawing/2014/main" id="{FBCB92CA-5EE4-0AC2-DFD7-F86C37F195F9}"/>
                </a:ext>
              </a:extLst>
            </p:cNvPr>
            <p:cNvSpPr/>
            <p:nvPr/>
          </p:nvSpPr>
          <p:spPr>
            <a:xfrm>
              <a:off x="129397" y="4846181"/>
              <a:ext cx="150" cy="201"/>
            </a:xfrm>
            <a:prstGeom prst="rect">
              <a:avLst/>
            </a:prstGeom>
            <a:solidFill>
              <a:srgbClr val="FFFFFF"/>
            </a:solidFill>
            <a:ln w="4953" cap="flat">
              <a:noFill/>
              <a:prstDash val="solid"/>
              <a:miter/>
            </a:ln>
          </p:spPr>
        </p:sp>
        <p:sp>
          <p:nvSpPr>
            <p:cNvPr id="8" name="Freeform 7">
              <a:extLst>
                <a:ext uri="{FF2B5EF4-FFF2-40B4-BE49-F238E27FC236}">
                  <a16:creationId xmlns:a16="http://schemas.microsoft.com/office/drawing/2014/main" id="{FF208516-AD4B-DF5B-FE07-9CD174A271D0}"/>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1870A92B-3AD5-23DF-E2A3-1B7665BF72A6}"/>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7CE317FE-066A-1F46-5B25-DB9D42C18118}"/>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5F046656-728E-2E9E-0A20-FBA47575D2C0}"/>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488A30CE-3F94-B53A-85B5-1A75A8E3BCE8}"/>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C4C5A5E1-1744-3904-A48B-FED60A6AF134}"/>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14" y="1856641"/>
            <a:ext cx="6911649" cy="1471872"/>
          </a:xfrm>
        </p:spPr>
        <p:txBody>
          <a:bodyPr anchor="ctr">
            <a:noAutofit/>
          </a:bodyPr>
          <a:lstStyle>
            <a:lvl1pPr algn="l">
              <a:defRPr sz="6000">
                <a:solidFill>
                  <a:schemeClr val="tx1"/>
                </a:solidFill>
              </a:defRPr>
            </a:lvl1pPr>
          </a:lstStyle>
          <a:p>
            <a:r>
              <a:rPr lang="en-US" dirty="0"/>
              <a:t>Click to edit Master title style</a:t>
            </a:r>
          </a:p>
        </p:txBody>
      </p:sp>
      <p:sp>
        <p:nvSpPr>
          <p:cNvPr id="3" name="Footer Placeholder 4">
            <a:extLst>
              <a:ext uri="{FF2B5EF4-FFF2-40B4-BE49-F238E27FC236}">
                <a16:creationId xmlns:a16="http://schemas.microsoft.com/office/drawing/2014/main" id="{FC033832-9417-B576-C23E-BCC1F103EBBC}"/>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6" name="Graphic 4">
            <a:extLst>
              <a:ext uri="{FF2B5EF4-FFF2-40B4-BE49-F238E27FC236}">
                <a16:creationId xmlns:a16="http://schemas.microsoft.com/office/drawing/2014/main" id="{1EA727A4-14E1-4A53-3B27-A12CCAB5B8A9}"/>
              </a:ext>
            </a:extLst>
          </p:cNvPr>
          <p:cNvGrpSpPr/>
          <p:nvPr userDrawn="1"/>
        </p:nvGrpSpPr>
        <p:grpSpPr>
          <a:xfrm>
            <a:off x="261417" y="4663421"/>
            <a:ext cx="250149" cy="275183"/>
            <a:chOff x="53949" y="4817101"/>
            <a:chExt cx="250149" cy="275183"/>
          </a:xfrm>
          <a:solidFill>
            <a:srgbClr val="FFFFFF"/>
          </a:solidFill>
        </p:grpSpPr>
        <p:sp>
          <p:nvSpPr>
            <p:cNvPr id="7" name="Rectangle 6">
              <a:extLst>
                <a:ext uri="{FF2B5EF4-FFF2-40B4-BE49-F238E27FC236}">
                  <a16:creationId xmlns:a16="http://schemas.microsoft.com/office/drawing/2014/main" id="{D7BAA591-4DC5-A081-9C84-AF9BE0A74602}"/>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8" name="Freeform 7">
              <a:extLst>
                <a:ext uri="{FF2B5EF4-FFF2-40B4-BE49-F238E27FC236}">
                  <a16:creationId xmlns:a16="http://schemas.microsoft.com/office/drawing/2014/main" id="{5EBF1D76-3F87-D7DF-0EF9-09ACBE60A6B5}"/>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9" name="Freeform 8">
              <a:extLst>
                <a:ext uri="{FF2B5EF4-FFF2-40B4-BE49-F238E27FC236}">
                  <a16:creationId xmlns:a16="http://schemas.microsoft.com/office/drawing/2014/main" id="{F037064B-5403-D21A-4034-7AD487143409}"/>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10" name="Rectangle 9">
              <a:extLst>
                <a:ext uri="{FF2B5EF4-FFF2-40B4-BE49-F238E27FC236}">
                  <a16:creationId xmlns:a16="http://schemas.microsoft.com/office/drawing/2014/main" id="{60BE5F4C-F8A0-3476-DB16-140913AAE455}"/>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11" name="Freeform 10">
              <a:extLst>
                <a:ext uri="{FF2B5EF4-FFF2-40B4-BE49-F238E27FC236}">
                  <a16:creationId xmlns:a16="http://schemas.microsoft.com/office/drawing/2014/main" id="{66FCE6B5-BB11-E0F4-C06D-2836E74301EE}"/>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12" name="Freeform 11">
              <a:extLst>
                <a:ext uri="{FF2B5EF4-FFF2-40B4-BE49-F238E27FC236}">
                  <a16:creationId xmlns:a16="http://schemas.microsoft.com/office/drawing/2014/main" id="{99ED87C8-F1E4-B59C-1172-5EA411F759A1}"/>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13" name="Freeform 12">
              <a:extLst>
                <a:ext uri="{FF2B5EF4-FFF2-40B4-BE49-F238E27FC236}">
                  <a16:creationId xmlns:a16="http://schemas.microsoft.com/office/drawing/2014/main" id="{8B922C15-934D-4378-DEA1-72606886AB09}"/>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_KS2">
    <p:bg>
      <p:bgPr>
        <a:solidFill>
          <a:srgbClr val="2862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91164"/>
            <a:ext cx="7886700" cy="1561171"/>
          </a:xfrm>
        </p:spPr>
        <p:txBody>
          <a:bodyPr lIns="36000" anchor="b"/>
          <a:lstStyle>
            <a:lvl1pPr>
              <a:defRPr sz="6000">
                <a:solidFill>
                  <a:schemeClr val="bg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5A04BA06-D2E0-FC67-2DD7-F5E433A14A7D}"/>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009F9CED-8D03-7C63-C410-D70DD266D17C}"/>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2797F7DA-D48E-E520-9EB7-A300608E5D68}"/>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US"/>
            </a:p>
          </p:txBody>
        </p:sp>
        <p:sp>
          <p:nvSpPr>
            <p:cNvPr id="9" name="Freeform 8">
              <a:extLst>
                <a:ext uri="{FF2B5EF4-FFF2-40B4-BE49-F238E27FC236}">
                  <a16:creationId xmlns:a16="http://schemas.microsoft.com/office/drawing/2014/main" id="{3BA3E2F6-E38E-DB9F-E3CF-6010BD8D6182}"/>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US"/>
            </a:p>
          </p:txBody>
        </p:sp>
        <p:sp>
          <p:nvSpPr>
            <p:cNvPr id="10" name="Freeform 9">
              <a:extLst>
                <a:ext uri="{FF2B5EF4-FFF2-40B4-BE49-F238E27FC236}">
                  <a16:creationId xmlns:a16="http://schemas.microsoft.com/office/drawing/2014/main" id="{31C5C530-011A-7EB4-C09C-ABA5E32D0203}"/>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US"/>
            </a:p>
          </p:txBody>
        </p:sp>
        <p:sp>
          <p:nvSpPr>
            <p:cNvPr id="11" name="Rectangle 10">
              <a:extLst>
                <a:ext uri="{FF2B5EF4-FFF2-40B4-BE49-F238E27FC236}">
                  <a16:creationId xmlns:a16="http://schemas.microsoft.com/office/drawing/2014/main" id="{42D1C79F-40BE-251A-0E61-9776EC9F7C6B}"/>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US"/>
            </a:p>
          </p:txBody>
        </p:sp>
        <p:sp>
          <p:nvSpPr>
            <p:cNvPr id="12" name="Freeform 11">
              <a:extLst>
                <a:ext uri="{FF2B5EF4-FFF2-40B4-BE49-F238E27FC236}">
                  <a16:creationId xmlns:a16="http://schemas.microsoft.com/office/drawing/2014/main" id="{31C78A1B-17D8-90D4-EA5C-99606D4946B3}"/>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US"/>
            </a:p>
          </p:txBody>
        </p:sp>
        <p:sp>
          <p:nvSpPr>
            <p:cNvPr id="13" name="Freeform 12">
              <a:extLst>
                <a:ext uri="{FF2B5EF4-FFF2-40B4-BE49-F238E27FC236}">
                  <a16:creationId xmlns:a16="http://schemas.microsoft.com/office/drawing/2014/main" id="{B053D19B-7BC9-6FA7-D561-DF0D60CD868E}"/>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US"/>
            </a:p>
          </p:txBody>
        </p:sp>
        <p:sp>
          <p:nvSpPr>
            <p:cNvPr id="14" name="Freeform 13">
              <a:extLst>
                <a:ext uri="{FF2B5EF4-FFF2-40B4-BE49-F238E27FC236}">
                  <a16:creationId xmlns:a16="http://schemas.microsoft.com/office/drawing/2014/main" id="{28CDB2DF-A02C-3B7E-4BCF-8DA58D24A0F3}"/>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US"/>
            </a:p>
          </p:txBody>
        </p:sp>
      </p:grpSp>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C49FA7B9-8B05-3252-61DF-B771347619A3}"/>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52B8B953-AD48-CA3F-3402-0DE21A3D9557}"/>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9B7789F4-4277-1A03-E193-EFA898E6201F}"/>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3633DEA1-33A7-BCB3-3BBB-E630EFA771FC}"/>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7D624ADB-1FB2-1653-5596-7C68DB7EB90D}"/>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98E6B029-07C2-80D6-D293-B309CCC5DCCC}"/>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7AF250E7-0A6F-FCCA-811D-7CE8886D1944}"/>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FBC9C481-43C1-58D7-A029-F6069370776D}"/>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D00F7492-8B54-D567-CC3D-D742B8ECB90B}"/>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A48E8A24-30F1-F207-A768-EF6A94FF737B}"/>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CBB7085C-6080-FC71-28D4-363719C478C7}"/>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B5ABAE2C-4756-F814-9E7D-EA0140E47243}"/>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6B512FFA-AC91-4A10-53AA-8B0A88009EFE}"/>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187968FC-0546-4E69-07C9-96383F8B748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7BA31940-CABB-B9CB-CD66-7A53FBC85BD0}"/>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2611605C-7F48-28DB-3E2A-DB631DB3F9C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4BA624D2-2F5B-8566-A480-CBE167E5482C}"/>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ED6C022E-0A4D-737D-A472-5C67DB440137}"/>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18" y="1369218"/>
            <a:ext cx="8493352" cy="3263504"/>
          </a:xfrm>
        </p:spPr>
        <p:txBody>
          <a:bodyPr lIns="0"/>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24A73996-12AE-3351-C2BB-1523A9F4F804}"/>
              </a:ext>
            </a:extLst>
          </p:cNvPr>
          <p:cNvSpPr>
            <a:spLocks noGrp="1" noRot="1" noMove="1" noResize="1" noEditPoints="1" noAdjustHandles="1" noChangeArrowheads="1" noChangeShapeType="1"/>
          </p:cNvSpPr>
          <p:nvPr>
            <p:ph type="ftr" sz="quarter" idx="11"/>
          </p:nvPr>
        </p:nvSpPr>
        <p:spPr>
          <a:xfrm>
            <a:off x="338527" y="4830771"/>
            <a:ext cx="696190" cy="273844"/>
          </a:xfrm>
          <a:prstGeom prst="rect">
            <a:avLst/>
          </a:prstGeom>
        </p:spPr>
        <p:txBody>
          <a:bodyPr/>
          <a:lstStyle>
            <a:lvl1pPr algn="l">
              <a:defRPr sz="1000">
                <a:solidFill>
                  <a:schemeClr val="tx1"/>
                </a:solidFill>
              </a:defRPr>
            </a:lvl1pPr>
          </a:lstStyle>
          <a:p>
            <a:r>
              <a:rPr lang="en-GB" dirty="0"/>
              <a:t>e-</a:t>
            </a:r>
            <a:r>
              <a:rPr lang="en-GB" dirty="0" err="1"/>
              <a:t>Bug.eu</a:t>
            </a:r>
            <a:endParaRPr lang="en-GB" dirty="0"/>
          </a:p>
        </p:txBody>
      </p:sp>
      <p:pic>
        <p:nvPicPr>
          <p:cNvPr id="6" name="Graphic 5">
            <a:extLst>
              <a:ext uri="{FF2B5EF4-FFF2-40B4-BE49-F238E27FC236}">
                <a16:creationId xmlns:a16="http://schemas.microsoft.com/office/drawing/2014/main" id="{D613E386-6D23-65C7-BD46-1AFE1EC6ED1F}"/>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54000" y="4817101"/>
            <a:ext cx="250156" cy="277199"/>
          </a:xfrm>
          <a:prstGeom prst="rect">
            <a:avLst/>
          </a:prstGeom>
        </p:spPr>
      </p:pic>
      <p:sp>
        <p:nvSpPr>
          <p:cNvPr id="5" name="Title 1">
            <a:extLst>
              <a:ext uri="{FF2B5EF4-FFF2-40B4-BE49-F238E27FC236}">
                <a16:creationId xmlns:a16="http://schemas.microsoft.com/office/drawing/2014/main" id="{115801B0-38DE-F5B8-8A70-B96A79AFBE13}"/>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A62A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18" y="1369218"/>
            <a:ext cx="8493352" cy="3263504"/>
          </a:xfrm>
        </p:spPr>
        <p:txBody>
          <a:bodyPr lIns="0"/>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001617F-8EFA-9BC0-68E4-FF0F399575C5}"/>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p>
          <a:p>
            <a:endParaRPr lang="en-GB" dirty="0"/>
          </a:p>
        </p:txBody>
      </p:sp>
      <p:grpSp>
        <p:nvGrpSpPr>
          <p:cNvPr id="7" name="Graphic 4">
            <a:extLst>
              <a:ext uri="{FF2B5EF4-FFF2-40B4-BE49-F238E27FC236}">
                <a16:creationId xmlns:a16="http://schemas.microsoft.com/office/drawing/2014/main" id="{9D4EDAFC-1B09-5219-781C-3A5FBE2B0EE6}"/>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B751C8BA-7C3D-844B-AF40-C7F1CD27B04B}"/>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7B226C3B-C97F-2BEA-E35C-520E136806A7}"/>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6B25597B-3056-C8A9-7BF4-60C2D014C6BB}"/>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66E3F8F8-058D-3025-999C-B2D7848B655A}"/>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A4C918AD-225D-F400-E470-EFCCAAA2439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9DA75533-6DA7-813B-57E0-224BEE161BF3}"/>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606EAB00-30CD-8181-CAE2-7DCC96B3938C}"/>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
        <p:nvSpPr>
          <p:cNvPr id="2" name="Text Placeholder 4">
            <a:extLst>
              <a:ext uri="{FF2B5EF4-FFF2-40B4-BE49-F238E27FC236}">
                <a16:creationId xmlns:a16="http://schemas.microsoft.com/office/drawing/2014/main" id="{45C01EE3-4EB2-EED8-B8BD-2373D20063F5}"/>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6846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73845"/>
            <a:ext cx="843146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0000" y="1369218"/>
            <a:ext cx="843146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83" r:id="rId9"/>
    <p:sldLayoutId id="2147483684" r:id="rId10"/>
    <p:sldLayoutId id="2147483685" r:id="rId11"/>
    <p:sldLayoutId id="2147483686" r:id="rId12"/>
    <p:sldLayoutId id="2147483673" r:id="rId13"/>
    <p:sldLayoutId id="2147483689" r:id="rId14"/>
    <p:sldLayoutId id="2147483664" r:id="rId15"/>
    <p:sldLayoutId id="2147483688" r:id="rId16"/>
    <p:sldLayoutId id="2147483665" r:id="rId17"/>
    <p:sldLayoutId id="2147483666" r:id="rId18"/>
    <p:sldLayoutId id="2147483669" r:id="rId19"/>
    <p:sldLayoutId id="2147483690" r:id="rId20"/>
    <p:sldLayoutId id="2147483681" r:id="rId21"/>
    <p:sldLayoutId id="2147483682" r:id="rId22"/>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3580121" y="1755107"/>
            <a:ext cx="4917836" cy="1800000"/>
          </a:xfrm>
        </p:spPr>
        <p:txBody>
          <a:bodyPr anchor="ctr">
            <a:noAutofit/>
          </a:bodyPr>
          <a:lstStyle/>
          <a:p>
            <a:r>
              <a:rPr lang="fr-FR" dirty="0"/>
              <a:t>Vecteurs et infections vectorielles </a:t>
            </a:r>
            <a:r>
              <a:rPr lang="en-GB" dirty="0"/>
              <a:t/>
            </a:r>
            <a:br>
              <a:rPr lang="en-GB" dirty="0"/>
            </a:br>
            <a:r>
              <a:rPr lang="en-GB" sz="6000" dirty="0"/>
              <a:t> </a:t>
            </a:r>
          </a:p>
        </p:txBody>
      </p:sp>
      <p:pic>
        <p:nvPicPr>
          <p:cNvPr id="5" name="Image 4">
            <a:extLst>
              <a:ext uri="{FF2B5EF4-FFF2-40B4-BE49-F238E27FC236}">
                <a16:creationId xmlns:a16="http://schemas.microsoft.com/office/drawing/2014/main" id="{9CF3EBA5-94E5-4997-8004-D6D96556EBB2}"/>
              </a:ext>
            </a:extLst>
          </p:cNvPr>
          <p:cNvPicPr>
            <a:picLocks noChangeAspect="1"/>
          </p:cNvPicPr>
          <p:nvPr/>
        </p:nvPicPr>
        <p:blipFill>
          <a:blip r:embed="rId3"/>
          <a:stretch>
            <a:fillRect/>
          </a:stretch>
        </p:blipFill>
        <p:spPr>
          <a:xfrm>
            <a:off x="363641" y="3927102"/>
            <a:ext cx="2962688" cy="914528"/>
          </a:xfrm>
          <a:prstGeom prst="rect">
            <a:avLst/>
          </a:prstGeom>
        </p:spPr>
      </p:pic>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31F4-AB0A-B811-42E4-F1ABB1220E1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9ECADB0-6C54-E358-145D-7AA457FC93F6}"/>
              </a:ext>
            </a:extLst>
          </p:cNvPr>
          <p:cNvSpPr/>
          <p:nvPr/>
        </p:nvSpPr>
        <p:spPr>
          <a:xfrm>
            <a:off x="109728" y="4489868"/>
            <a:ext cx="1162101" cy="65363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CA6E4F7-3153-8AAE-1B93-30D4DD2B1DDD}"/>
              </a:ext>
            </a:extLst>
          </p:cNvPr>
          <p:cNvSpPr/>
          <p:nvPr/>
        </p:nvSpPr>
        <p:spPr>
          <a:xfrm>
            <a:off x="261937" y="2001835"/>
            <a:ext cx="8577538" cy="896037"/>
          </a:xfrm>
          <a:prstGeom prst="roundRect">
            <a:avLst>
              <a:gd name="adj" fmla="val 7380"/>
            </a:avLst>
          </a:prstGeom>
          <a:noFill/>
          <a:ln w="28575">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2124000" rtlCol="0" anchor="ctr"/>
          <a:lstStyle/>
          <a:p>
            <a:pPr>
              <a:lnSpc>
                <a:spcPct val="107000"/>
              </a:lnSpc>
              <a:spcAft>
                <a:spcPts val="800"/>
              </a:spcAft>
            </a:pP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Les piqûres de moustiques d’</a:t>
            </a:r>
            <a:r>
              <a:rPr lang="fr-FR" sz="1400" i="1" kern="100" dirty="0">
                <a:solidFill>
                  <a:srgbClr val="000000"/>
                </a:solidFill>
                <a:latin typeface="Arial" panose="020B0604020202020204" pitchFamily="34" charset="0"/>
                <a:ea typeface="Aptos" panose="020B0004020202020204" pitchFamily="34" charset="0"/>
                <a:cs typeface="Arial" panose="020B0604020202020204" pitchFamily="34" charset="0"/>
              </a:rPr>
              <a:t>Aedes </a:t>
            </a: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sont principalement en journée, surtout le matin et en fin d’après-midi. Il présente un motif blanc et noir sur son corps.</a:t>
            </a:r>
            <a:endPar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E2F2AECC-5423-4C70-16F2-2A3441D5EB00}"/>
              </a:ext>
            </a:extLst>
          </p:cNvPr>
          <p:cNvSpPr/>
          <p:nvPr/>
        </p:nvSpPr>
        <p:spPr>
          <a:xfrm>
            <a:off x="261937" y="3009115"/>
            <a:ext cx="8567738" cy="896037"/>
          </a:xfrm>
          <a:prstGeom prst="roundRect">
            <a:avLst>
              <a:gd name="adj" fmla="val 7380"/>
            </a:avLst>
          </a:prstGeom>
          <a:noFill/>
          <a:ln w="28575">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2124000" rtlCol="0" anchor="ctr"/>
          <a:lstStyle/>
          <a:p>
            <a:pPr>
              <a:lnSpc>
                <a:spcPct val="107000"/>
              </a:lnSpc>
              <a:spcAft>
                <a:spcPts val="800"/>
              </a:spcAft>
            </a:pP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La plupart des espèces de moustiques </a:t>
            </a:r>
            <a:r>
              <a:rPr lang="fr-FR" sz="1400" i="1" kern="100" dirty="0">
                <a:solidFill>
                  <a:srgbClr val="000000"/>
                </a:solidFill>
                <a:latin typeface="Arial" panose="020B0604020202020204" pitchFamily="34" charset="0"/>
                <a:ea typeface="Aptos" panose="020B0004020202020204" pitchFamily="34" charset="0"/>
                <a:cs typeface="Arial" panose="020B0604020202020204" pitchFamily="34" charset="0"/>
              </a:rPr>
              <a:t>Culex</a:t>
            </a: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 piquent la nuit, se nourrissant du crépuscule à l’aube. </a:t>
            </a:r>
            <a:b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b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Les espèces les plus courantes sont de couleur brunâtre.</a:t>
            </a:r>
            <a:endPar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ED134AA7-F80E-B264-F9F3-B07C85AE3E8A}"/>
              </a:ext>
            </a:extLst>
          </p:cNvPr>
          <p:cNvSpPr/>
          <p:nvPr/>
        </p:nvSpPr>
        <p:spPr>
          <a:xfrm>
            <a:off x="261936" y="4016395"/>
            <a:ext cx="8567738" cy="892085"/>
          </a:xfrm>
          <a:prstGeom prst="roundRect">
            <a:avLst>
              <a:gd name="adj" fmla="val 7380"/>
            </a:avLst>
          </a:prstGeom>
          <a:noFill/>
          <a:ln w="28575">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2124000" rtlCol="0" anchor="ctr"/>
          <a:lstStyle/>
          <a:p>
            <a:pPr>
              <a:lnSpc>
                <a:spcPct val="107000"/>
              </a:lnSpc>
              <a:spcAft>
                <a:spcPts val="800"/>
              </a:spcAft>
            </a:pP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Le moustique </a:t>
            </a:r>
            <a:r>
              <a:rPr lang="fr-FR" sz="1400" i="1" kern="100" dirty="0" err="1">
                <a:solidFill>
                  <a:srgbClr val="000000"/>
                </a:solidFill>
                <a:latin typeface="Arial" panose="020B0604020202020204" pitchFamily="34" charset="0"/>
                <a:ea typeface="Aptos" panose="020B0004020202020204" pitchFamily="34" charset="0"/>
                <a:cs typeface="Arial" panose="020B0604020202020204" pitchFamily="34" charset="0"/>
              </a:rPr>
              <a:t>Anopheles</a:t>
            </a: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 pique également la nuit à partir de la fin de la soirée et il se distingue des autres par la longueur de ses palpes (organe sensoriel près de sa trompe).</a:t>
            </a:r>
            <a:endPar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999DC00C-6DF5-D8DF-F88C-E0C975A6BCD0}"/>
              </a:ext>
            </a:extLst>
          </p:cNvPr>
          <p:cNvSpPr>
            <a:spLocks noGrp="1"/>
          </p:cNvSpPr>
          <p:nvPr>
            <p:ph type="body" sz="quarter" idx="10"/>
          </p:nvPr>
        </p:nvSpPr>
        <p:spPr>
          <a:ln>
            <a:noFill/>
          </a:ln>
        </p:spPr>
        <p:txBody>
          <a:bodyPr/>
          <a:lstStyle/>
          <a:p>
            <a:r>
              <a:rPr lang="en-GB" dirty="0">
                <a:solidFill>
                  <a:schemeClr val="bg1"/>
                </a:solidFill>
              </a:rPr>
              <a:t>Différents types de moustiques</a:t>
            </a:r>
          </a:p>
        </p:txBody>
      </p:sp>
      <p:sp>
        <p:nvSpPr>
          <p:cNvPr id="3" name="TextBox 2">
            <a:extLst>
              <a:ext uri="{FF2B5EF4-FFF2-40B4-BE49-F238E27FC236}">
                <a16:creationId xmlns:a16="http://schemas.microsoft.com/office/drawing/2014/main" id="{CA707749-1D51-6C32-6D13-8FB9154E604D}"/>
              </a:ext>
            </a:extLst>
          </p:cNvPr>
          <p:cNvSpPr txBox="1"/>
          <p:nvPr/>
        </p:nvSpPr>
        <p:spPr>
          <a:xfrm>
            <a:off x="261937" y="1214760"/>
            <a:ext cx="8386763" cy="702372"/>
          </a:xfrm>
          <a:prstGeom prst="rect">
            <a:avLst/>
          </a:prstGeom>
          <a:noFill/>
        </p:spPr>
        <p:txBody>
          <a:bodyPr wrap="square" lIns="0">
            <a:spAutoFit/>
          </a:bodyPr>
          <a:lstStyle/>
          <a:p>
            <a:pPr>
              <a:lnSpc>
                <a:spcPct val="115000"/>
              </a:lnSpc>
              <a:buClr>
                <a:srgbClr val="8DC641"/>
              </a:buClr>
            </a:pPr>
            <a:r>
              <a:rPr lang="fr-FR" b="1" kern="100" dirty="0">
                <a:solidFill>
                  <a:srgbClr val="000000"/>
                </a:solidFill>
                <a:ea typeface="Aptos" panose="020B0004020202020204" pitchFamily="34" charset="0"/>
              </a:rPr>
              <a:t>Pouvez-vous identifier la différence de comportement et d’apparence des différents moustiques ci-dessous ?</a:t>
            </a:r>
            <a:endParaRPr lang="en-US" kern="100" dirty="0">
              <a:solidFill>
                <a:srgbClr val="000000"/>
              </a:solidFill>
              <a:ea typeface="Aptos" panose="020B0004020202020204" pitchFamily="34" charset="0"/>
            </a:endParaRPr>
          </a:p>
        </p:txBody>
      </p:sp>
      <p:pic>
        <p:nvPicPr>
          <p:cNvPr id="4" name="Picture 3">
            <a:extLst>
              <a:ext uri="{FF2B5EF4-FFF2-40B4-BE49-F238E27FC236}">
                <a16:creationId xmlns:a16="http://schemas.microsoft.com/office/drawing/2014/main" id="{1CCE03BD-4836-387F-64D6-60C1D26853B6}"/>
              </a:ext>
            </a:extLst>
          </p:cNvPr>
          <p:cNvPicPr>
            <a:picLocks noChangeAspect="1"/>
          </p:cNvPicPr>
          <p:nvPr/>
        </p:nvPicPr>
        <p:blipFill>
          <a:blip r:embed="rId3">
            <a:extLst>
              <a:ext uri="{28A0092B-C50C-407E-A947-70E740481C1C}">
                <a14:useLocalDpi xmlns:a14="http://schemas.microsoft.com/office/drawing/2010/main" val="0"/>
              </a:ext>
            </a:extLst>
          </a:blip>
          <a:srcRect t="18045" b="18045"/>
          <a:stretch/>
        </p:blipFill>
        <p:spPr bwMode="auto">
          <a:xfrm>
            <a:off x="304524" y="2040677"/>
            <a:ext cx="1934611" cy="818351"/>
          </a:xfrm>
          <a:prstGeom prst="roundRect">
            <a:avLst>
              <a:gd name="adj" fmla="val 4955"/>
            </a:avLst>
          </a:prstGeom>
          <a:noFill/>
          <a:ln w="25400">
            <a:noFill/>
          </a:ln>
        </p:spPr>
      </p:pic>
      <p:pic>
        <p:nvPicPr>
          <p:cNvPr id="7" name="Picture 6">
            <a:extLst>
              <a:ext uri="{FF2B5EF4-FFF2-40B4-BE49-F238E27FC236}">
                <a16:creationId xmlns:a16="http://schemas.microsoft.com/office/drawing/2014/main" id="{F876511F-2272-79C1-D19E-7378FA6C1B86}"/>
              </a:ext>
            </a:extLst>
          </p:cNvPr>
          <p:cNvPicPr>
            <a:picLocks noChangeAspect="1"/>
          </p:cNvPicPr>
          <p:nvPr/>
        </p:nvPicPr>
        <p:blipFill>
          <a:blip r:embed="rId4">
            <a:extLst>
              <a:ext uri="{28A0092B-C50C-407E-A947-70E740481C1C}">
                <a14:useLocalDpi xmlns:a14="http://schemas.microsoft.com/office/drawing/2010/main" val="0"/>
              </a:ext>
            </a:extLst>
          </a:blip>
          <a:srcRect l="241" t="18724" r="241" b="18724"/>
          <a:stretch>
            <a:fillRect/>
          </a:stretch>
        </p:blipFill>
        <p:spPr bwMode="auto">
          <a:xfrm>
            <a:off x="304524" y="3051801"/>
            <a:ext cx="1934612" cy="810663"/>
          </a:xfrm>
          <a:prstGeom prst="roundRect">
            <a:avLst>
              <a:gd name="adj" fmla="val 8747"/>
            </a:avLst>
          </a:prstGeom>
          <a:noFill/>
          <a:ln w="25400">
            <a:noFill/>
          </a:ln>
        </p:spPr>
      </p:pic>
      <p:pic>
        <p:nvPicPr>
          <p:cNvPr id="8" name="Picture 7">
            <a:extLst>
              <a:ext uri="{FF2B5EF4-FFF2-40B4-BE49-F238E27FC236}">
                <a16:creationId xmlns:a16="http://schemas.microsoft.com/office/drawing/2014/main" id="{41B2FD80-45E1-4BD7-6ADD-A29083C28310}"/>
              </a:ext>
            </a:extLst>
          </p:cNvPr>
          <p:cNvPicPr>
            <a:picLocks noChangeAspect="1"/>
          </p:cNvPicPr>
          <p:nvPr/>
        </p:nvPicPr>
        <p:blipFill>
          <a:blip r:embed="rId5" cstate="hqprint">
            <a:extLst>
              <a:ext uri="{28A0092B-C50C-407E-A947-70E740481C1C}">
                <a14:useLocalDpi xmlns:a14="http://schemas.microsoft.com/office/drawing/2010/main" val="0"/>
              </a:ext>
            </a:extLst>
          </a:blip>
          <a:srcRect l="241" t="19281" r="241" b="19281"/>
          <a:stretch>
            <a:fillRect/>
          </a:stretch>
        </p:blipFill>
        <p:spPr bwMode="auto">
          <a:xfrm>
            <a:off x="304524" y="4053261"/>
            <a:ext cx="1934612" cy="818351"/>
          </a:xfrm>
          <a:prstGeom prst="roundRect">
            <a:avLst>
              <a:gd name="adj" fmla="val 5705"/>
            </a:avLst>
          </a:prstGeom>
          <a:noFill/>
          <a:ln w="25400">
            <a:noFill/>
          </a:ln>
        </p:spPr>
      </p:pic>
    </p:spTree>
    <p:extLst>
      <p:ext uri="{BB962C8B-B14F-4D97-AF65-F5344CB8AC3E}">
        <p14:creationId xmlns:p14="http://schemas.microsoft.com/office/powerpoint/2010/main" val="126476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1002-5A47-69EA-F70E-B0AA3649153F}"/>
            </a:ext>
          </a:extLst>
        </p:cNvPr>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F530C84A-A4B0-C59C-B686-3FBA7C43209E}"/>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6AA84915-A218-BD51-05E7-C4D41DE255A7}"/>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24779DB1-1F26-6344-3405-EDCA29A8F28F}"/>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0458B0A9-1C11-C95C-24DC-E778A397780B}"/>
              </a:ext>
            </a:extLst>
          </p:cNvPr>
          <p:cNvSpPr txBox="1"/>
          <p:nvPr/>
        </p:nvSpPr>
        <p:spPr>
          <a:xfrm>
            <a:off x="504390" y="1062391"/>
            <a:ext cx="4067609" cy="1815882"/>
          </a:xfrm>
          <a:prstGeom prst="rect">
            <a:avLst/>
          </a:prstGeom>
          <a:noFill/>
        </p:spPr>
        <p:txBody>
          <a:bodyPr wrap="square" lIns="0">
            <a:spAutoFit/>
          </a:bodyPr>
          <a:lstStyle/>
          <a:p>
            <a:pPr marL="190500" lvl="0" indent="-190500">
              <a:buClr>
                <a:srgbClr val="2D71C1"/>
              </a:buClr>
              <a:buFont typeface="Arial" panose="020B0604020202020204" pitchFamily="34" charset="0"/>
              <a:buChar char="•"/>
            </a:pPr>
            <a:r>
              <a:rPr lang="fr-FR" sz="1600" dirty="0">
                <a:solidFill>
                  <a:srgbClr val="000000"/>
                </a:solidFill>
                <a:latin typeface="Arial" panose="020B0604020202020204" pitchFamily="34" charset="0"/>
                <a:cs typeface="Arial" panose="020B0604020202020204" pitchFamily="34" charset="0"/>
              </a:rPr>
              <a:t>La tique </a:t>
            </a:r>
            <a:r>
              <a:rPr lang="fr-FR" sz="1600" i="1" dirty="0">
                <a:solidFill>
                  <a:srgbClr val="000000"/>
                </a:solidFill>
                <a:latin typeface="Arial" panose="020B0604020202020204" pitchFamily="34" charset="0"/>
                <a:cs typeface="Arial" panose="020B0604020202020204" pitchFamily="34" charset="0"/>
              </a:rPr>
              <a:t>Ixodes</a:t>
            </a:r>
            <a:r>
              <a:rPr lang="fr-FR" sz="1600" dirty="0">
                <a:solidFill>
                  <a:srgbClr val="000000"/>
                </a:solidFill>
                <a:latin typeface="Arial" panose="020B0604020202020204" pitchFamily="34" charset="0"/>
                <a:cs typeface="Arial" panose="020B0604020202020204" pitchFamily="34" charset="0"/>
              </a:rPr>
              <a:t> transmet la maladie de Lyme et l’encéphalite à tique.
La maladie de Lyme est causée par une bactérie tandis que l’encéphalite à tique est causée par un virus. La maladie de Lyme touche aussi les animaux, en particulier les chiens.</a:t>
            </a:r>
            <a:endParaRPr lang="en-US" sz="1600" dirty="0">
              <a:solidFill>
                <a:srgbClr val="00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66C6F10-87FD-33FD-EDD0-5E1CE3372C00}"/>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Infections transmises par les tiques</a:t>
            </a:r>
            <a:endParaRPr lang="en-GB" dirty="0">
              <a:solidFill>
                <a:srgbClr val="2862A5"/>
              </a:solidFill>
            </a:endParaRPr>
          </a:p>
        </p:txBody>
      </p:sp>
      <p:pic>
        <p:nvPicPr>
          <p:cNvPr id="10" name="Picture 9">
            <a:extLst>
              <a:ext uri="{FF2B5EF4-FFF2-40B4-BE49-F238E27FC236}">
                <a16:creationId xmlns:a16="http://schemas.microsoft.com/office/drawing/2014/main" id="{BC7AABD5-E2F8-EE1F-0DE8-41E4F50FF7C4}"/>
              </a:ext>
            </a:extLst>
          </p:cNvPr>
          <p:cNvPicPr>
            <a:picLocks noChangeAspect="1"/>
          </p:cNvPicPr>
          <p:nvPr/>
        </p:nvPicPr>
        <p:blipFill>
          <a:blip r:embed="rId4">
            <a:extLst>
              <a:ext uri="{28A0092B-C50C-407E-A947-70E740481C1C}">
                <a14:useLocalDpi xmlns:a14="http://schemas.microsoft.com/office/drawing/2010/main" val="0"/>
              </a:ext>
            </a:extLst>
          </a:blip>
          <a:srcRect l="449" t="18308" r="449" b="18308"/>
          <a:stretch>
            <a:fillRect/>
          </a:stretch>
        </p:blipFill>
        <p:spPr bwMode="auto">
          <a:xfrm>
            <a:off x="5486400" y="1203950"/>
            <a:ext cx="2911914" cy="1326646"/>
          </a:xfrm>
          <a:prstGeom prst="roundRect">
            <a:avLst>
              <a:gd name="adj" fmla="val 4205"/>
            </a:avLst>
          </a:prstGeom>
          <a:noFill/>
          <a:ln w="25400">
            <a:solidFill>
              <a:srgbClr val="2A62A4"/>
            </a:solidFill>
          </a:ln>
        </p:spPr>
      </p:pic>
      <p:pic>
        <p:nvPicPr>
          <p:cNvPr id="11" name="Picture 10">
            <a:extLst>
              <a:ext uri="{FF2B5EF4-FFF2-40B4-BE49-F238E27FC236}">
                <a16:creationId xmlns:a16="http://schemas.microsoft.com/office/drawing/2014/main" id="{86EEDAC1-8EF1-A584-57BF-936CB44FB47D}"/>
              </a:ext>
            </a:extLst>
          </p:cNvPr>
          <p:cNvPicPr>
            <a:picLocks noChangeAspect="1"/>
          </p:cNvPicPr>
          <p:nvPr/>
        </p:nvPicPr>
        <p:blipFill>
          <a:blip r:embed="rId5">
            <a:extLst>
              <a:ext uri="{28A0092B-C50C-407E-A947-70E740481C1C}">
                <a14:useLocalDpi xmlns:a14="http://schemas.microsoft.com/office/drawing/2010/main" val="0"/>
              </a:ext>
            </a:extLst>
          </a:blip>
          <a:srcRect l="449" t="16368" r="449" b="16368"/>
          <a:stretch>
            <a:fillRect/>
          </a:stretch>
        </p:blipFill>
        <p:spPr bwMode="auto">
          <a:xfrm>
            <a:off x="5486400" y="2617303"/>
            <a:ext cx="2911914" cy="1326646"/>
          </a:xfrm>
          <a:prstGeom prst="roundRect">
            <a:avLst>
              <a:gd name="adj" fmla="val 4205"/>
            </a:avLst>
          </a:prstGeom>
          <a:noFill/>
          <a:ln w="25400">
            <a:solidFill>
              <a:srgbClr val="2A62A4"/>
            </a:solidFill>
          </a:ln>
        </p:spPr>
      </p:pic>
    </p:spTree>
    <p:extLst>
      <p:ext uri="{BB962C8B-B14F-4D97-AF65-F5344CB8AC3E}">
        <p14:creationId xmlns:p14="http://schemas.microsoft.com/office/powerpoint/2010/main" val="18776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C6EAA1E-481A-A3B6-2186-42A29257351C}"/>
              </a:ext>
            </a:extLst>
          </p:cNvPr>
          <p:cNvSpPr txBox="1">
            <a:spLocks/>
          </p:cNvSpPr>
          <p:nvPr/>
        </p:nvSpPr>
        <p:spPr>
          <a:xfrm>
            <a:off x="261938" y="263740"/>
            <a:ext cx="8567737" cy="646112"/>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Tick Bites and Transmission</a:t>
            </a:r>
            <a:endParaRPr lang="en-GB" dirty="0">
              <a:solidFill>
                <a:schemeClr val="bg1"/>
              </a:solidFill>
            </a:endParaRPr>
          </a:p>
        </p:txBody>
      </p:sp>
      <p:sp>
        <p:nvSpPr>
          <p:cNvPr id="7" name="Title 1">
            <a:extLst>
              <a:ext uri="{FF2B5EF4-FFF2-40B4-BE49-F238E27FC236}">
                <a16:creationId xmlns:a16="http://schemas.microsoft.com/office/drawing/2014/main" id="{B2A40084-53F3-831C-A49B-A131F180B1A5}"/>
              </a:ext>
            </a:extLst>
          </p:cNvPr>
          <p:cNvSpPr txBox="1">
            <a:spLocks/>
          </p:cNvSpPr>
          <p:nvPr/>
        </p:nvSpPr>
        <p:spPr>
          <a:xfrm>
            <a:off x="504391" y="459338"/>
            <a:ext cx="3713433"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Morsures de tiques et transmission</a:t>
            </a:r>
            <a:endParaRPr lang="en-GB" dirty="0">
              <a:solidFill>
                <a:srgbClr val="2862A5"/>
              </a:solidFill>
            </a:endParaRPr>
          </a:p>
        </p:txBody>
      </p:sp>
      <p:sp>
        <p:nvSpPr>
          <p:cNvPr id="8" name="TextBox 7">
            <a:extLst>
              <a:ext uri="{FF2B5EF4-FFF2-40B4-BE49-F238E27FC236}">
                <a16:creationId xmlns:a16="http://schemas.microsoft.com/office/drawing/2014/main" id="{83781480-67CB-BD33-179E-BE2AC9C70EDB}"/>
              </a:ext>
            </a:extLst>
          </p:cNvPr>
          <p:cNvSpPr txBox="1"/>
          <p:nvPr/>
        </p:nvSpPr>
        <p:spPr>
          <a:xfrm>
            <a:off x="504391" y="1408385"/>
            <a:ext cx="3504901" cy="1569660"/>
          </a:xfrm>
          <a:prstGeom prst="rect">
            <a:avLst/>
          </a:prstGeom>
          <a:noFill/>
        </p:spPr>
        <p:txBody>
          <a:bodyPr wrap="square" lIns="0">
            <a:spAutoFit/>
          </a:bodyPr>
          <a:lstStyle/>
          <a:p>
            <a:pPr lvl="0"/>
            <a:r>
              <a:rPr lang="fr-FR" sz="1600" dirty="0">
                <a:solidFill>
                  <a:srgbClr val="000000"/>
                </a:solidFill>
                <a:latin typeface="Arial" panose="020B0604020202020204" pitchFamily="34" charset="0"/>
                <a:cs typeface="Arial" panose="020B0604020202020204" pitchFamily="34" charset="0"/>
              </a:rPr>
              <a:t>Les tiques transmettent aussi l’infection par morsure, mais cela fonctionne différemment – elles doivent rester attachées à la peau un certain temps pour transmettre les microbes.</a:t>
            </a:r>
            <a:endParaRPr lang="en-GB" sz="1600" dirty="0">
              <a:solidFill>
                <a:srgbClr val="000000"/>
              </a:solidFill>
              <a:latin typeface="Arial" panose="020B0604020202020204" pitchFamily="34" charset="0"/>
              <a:cs typeface="Arial" panose="020B0604020202020204" pitchFamily="34" charset="0"/>
            </a:endParaRPr>
          </a:p>
        </p:txBody>
      </p:sp>
      <p:sp>
        <p:nvSpPr>
          <p:cNvPr id="9" name="Rectangle: Rounded Corners 5">
            <a:extLst>
              <a:ext uri="{FF2B5EF4-FFF2-40B4-BE49-F238E27FC236}">
                <a16:creationId xmlns:a16="http://schemas.microsoft.com/office/drawing/2014/main" id="{1B3C273A-9E46-6A0A-B149-47AEE116C2EE}"/>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F1380EC-50AD-CEFF-D55B-5FF219F3DD66}"/>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516D7E26-6956-BCA8-697C-B96D77E5EAEB}"/>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pic>
        <p:nvPicPr>
          <p:cNvPr id="4" name="Image 3">
            <a:extLst>
              <a:ext uri="{FF2B5EF4-FFF2-40B4-BE49-F238E27FC236}">
                <a16:creationId xmlns:a16="http://schemas.microsoft.com/office/drawing/2014/main" id="{C753770F-0CF0-4B43-BD24-B020260F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926" y="-159900"/>
            <a:ext cx="6844004" cy="5143500"/>
          </a:xfrm>
          <a:prstGeom prst="rect">
            <a:avLst/>
          </a:prstGeom>
        </p:spPr>
      </p:pic>
    </p:spTree>
    <p:extLst>
      <p:ext uri="{BB962C8B-B14F-4D97-AF65-F5344CB8AC3E}">
        <p14:creationId xmlns:p14="http://schemas.microsoft.com/office/powerpoint/2010/main" val="21234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F794-99F3-61E1-F99F-93245DFBEE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352B82-3BCD-C35D-83ED-8AC05040C81E}"/>
              </a:ext>
            </a:extLst>
          </p:cNvPr>
          <p:cNvSpPr>
            <a:spLocks noGrp="1"/>
          </p:cNvSpPr>
          <p:nvPr>
            <p:ph type="body" sz="quarter" idx="10"/>
          </p:nvPr>
        </p:nvSpPr>
        <p:spPr>
          <a:ln>
            <a:noFill/>
          </a:ln>
        </p:spPr>
        <p:txBody>
          <a:bodyPr/>
          <a:lstStyle/>
          <a:p>
            <a:r>
              <a:rPr lang="en-GB" dirty="0">
                <a:solidFill>
                  <a:schemeClr val="bg1"/>
                </a:solidFill>
              </a:rPr>
              <a:t>Prévention</a:t>
            </a:r>
          </a:p>
        </p:txBody>
      </p:sp>
      <p:sp>
        <p:nvSpPr>
          <p:cNvPr id="3" name="Rounded Rectangle 2">
            <a:extLst>
              <a:ext uri="{FF2B5EF4-FFF2-40B4-BE49-F238E27FC236}">
                <a16:creationId xmlns:a16="http://schemas.microsoft.com/office/drawing/2014/main" id="{CC387D12-4EC2-FC92-AD20-BB4630BAB6B5}"/>
              </a:ext>
            </a:extLst>
          </p:cNvPr>
          <p:cNvSpPr/>
          <p:nvPr/>
        </p:nvSpPr>
        <p:spPr>
          <a:xfrm>
            <a:off x="261938" y="1381126"/>
            <a:ext cx="8452229" cy="1192011"/>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US" sz="1600" b="1" dirty="0">
                <a:solidFill>
                  <a:srgbClr val="000000"/>
                </a:solidFill>
                <a:latin typeface="Arial" panose="020B0604020202020204" pitchFamily="34" charset="0"/>
                <a:cs typeface="Arial" panose="020B0604020202020204" pitchFamily="34" charset="0"/>
              </a:rPr>
              <a:t> </a:t>
            </a:r>
            <a:r>
              <a:rPr lang="fr-FR" sz="1600" b="1" dirty="0">
                <a:solidFill>
                  <a:srgbClr val="000000"/>
                </a:solidFill>
                <a:latin typeface="Arial" panose="020B0604020202020204" pitchFamily="34" charset="0"/>
                <a:cs typeface="Arial" panose="020B0604020202020204" pitchFamily="34" charset="0"/>
              </a:rPr>
              <a:t>Moustiques – </a:t>
            </a:r>
            <a:r>
              <a:rPr lang="fr-FR" sz="1600" dirty="0">
                <a:solidFill>
                  <a:srgbClr val="000000"/>
                </a:solidFill>
                <a:latin typeface="Arial" panose="020B0604020202020204" pitchFamily="34" charset="0"/>
                <a:cs typeface="Arial" panose="020B0604020202020204" pitchFamily="34" charset="0"/>
              </a:rPr>
              <a:t>utilisez des moustiquaires, gardez les récipients d’eau couverts et jetez fréquemment toute eau stagnante.</a:t>
            </a:r>
            <a:endParaRPr lang="en-US" sz="16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7CDE49F1-240D-4E93-4E52-C18070744752}"/>
              </a:ext>
            </a:extLst>
          </p:cNvPr>
          <p:cNvSpPr/>
          <p:nvPr/>
        </p:nvSpPr>
        <p:spPr>
          <a:xfrm>
            <a:off x="3657600" y="2820742"/>
            <a:ext cx="5056567"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b="1" dirty="0">
                <a:solidFill>
                  <a:srgbClr val="000000"/>
                </a:solidFill>
                <a:latin typeface="Arial" panose="020B0604020202020204" pitchFamily="34" charset="0"/>
                <a:cs typeface="Arial" panose="020B0604020202020204" pitchFamily="34" charset="0"/>
              </a:rPr>
              <a:t>Les vaccins – </a:t>
            </a:r>
            <a:r>
              <a:rPr lang="fr-FR" sz="1600" dirty="0">
                <a:solidFill>
                  <a:srgbClr val="000000"/>
                </a:solidFill>
                <a:latin typeface="Arial" panose="020B0604020202020204" pitchFamily="34" charset="0"/>
                <a:cs typeface="Arial" panose="020B0604020202020204" pitchFamily="34" charset="0"/>
              </a:rPr>
              <a:t>l’un existe contre la fièvre jaune, un autre contre l’encéphalite à tique et un autre contre la dengue. </a:t>
            </a:r>
            <a:r>
              <a:rPr lang="fr-FR" sz="1600" b="1" dirty="0">
                <a:solidFill>
                  <a:srgbClr val="000000"/>
                </a:solidFill>
                <a:latin typeface="Arial" panose="020B0604020202020204" pitchFamily="34" charset="0"/>
                <a:cs typeface="Arial" panose="020B0604020202020204" pitchFamily="34" charset="0"/>
              </a:rPr>
              <a:t>
Médicaments – </a:t>
            </a:r>
            <a:r>
              <a:rPr lang="fr-FR" sz="1600" dirty="0">
                <a:solidFill>
                  <a:srgbClr val="000000"/>
                </a:solidFill>
                <a:latin typeface="Arial" panose="020B0604020202020204" pitchFamily="34" charset="0"/>
                <a:cs typeface="Arial" panose="020B0604020202020204" pitchFamily="34" charset="0"/>
              </a:rPr>
              <a:t>Le paludisme peut être évité en utilisant des antipaludéens (lors de visites dans des pays endémiques du paludisme)</a:t>
            </a:r>
            <a:endParaRPr lang="en-GB" sz="1600" dirty="0">
              <a:solidFill>
                <a:srgbClr val="00000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DCAF5032-E69A-6E56-2B9C-96A8AB619E73}"/>
              </a:ext>
            </a:extLst>
          </p:cNvPr>
          <p:cNvSpPr/>
          <p:nvPr/>
        </p:nvSpPr>
        <p:spPr>
          <a:xfrm>
            <a:off x="261939" y="2820742"/>
            <a:ext cx="3103831"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b="1" dirty="0">
                <a:solidFill>
                  <a:srgbClr val="000000"/>
                </a:solidFill>
                <a:latin typeface="Arial" panose="020B0604020202020204" pitchFamily="34" charset="0"/>
                <a:cs typeface="Arial" panose="020B0604020202020204" pitchFamily="34" charset="0"/>
              </a:rPr>
              <a:t>Tiques – </a:t>
            </a:r>
            <a:r>
              <a:rPr lang="fr-FR" sz="1600" dirty="0">
                <a:solidFill>
                  <a:srgbClr val="000000"/>
                </a:solidFill>
                <a:latin typeface="Arial" panose="020B0604020202020204" pitchFamily="34" charset="0"/>
                <a:cs typeface="Arial" panose="020B0604020202020204" pitchFamily="34" charset="0"/>
              </a:rPr>
              <a:t>vérifiez votre corps et celui de vos animaux, et retirez les tiques à l’aide d’une pince à épiler.</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58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4573-6C36-CEDC-2814-C3506581E7B1}"/>
              </a:ext>
            </a:extLst>
          </p:cNvPr>
          <p:cNvSpPr>
            <a:spLocks noGrp="1"/>
          </p:cNvSpPr>
          <p:nvPr>
            <p:ph type="title"/>
          </p:nvPr>
        </p:nvSpPr>
        <p:spPr>
          <a:xfrm>
            <a:off x="322965" y="1335084"/>
            <a:ext cx="7578648" cy="2101799"/>
          </a:xfrm>
        </p:spPr>
        <p:txBody>
          <a:bodyPr>
            <a:noAutofit/>
          </a:bodyPr>
          <a:lstStyle/>
          <a:p>
            <a:r>
              <a:rPr lang="fr-FR" dirty="0"/>
              <a:t>Activité principale :</a:t>
            </a:r>
            <a:br>
              <a:rPr lang="fr-FR" dirty="0"/>
            </a:br>
            <a:r>
              <a:rPr lang="fr-FR" dirty="0"/>
              <a:t>Prévenir et protéger</a:t>
            </a:r>
            <a:endParaRPr lang="en-US" dirty="0"/>
          </a:p>
        </p:txBody>
      </p:sp>
      <p:sp>
        <p:nvSpPr>
          <p:cNvPr id="3" name="Footer Placeholder 2">
            <a:extLst>
              <a:ext uri="{FF2B5EF4-FFF2-40B4-BE49-F238E27FC236}">
                <a16:creationId xmlns:a16="http://schemas.microsoft.com/office/drawing/2014/main" id="{D12A2A06-D943-547F-7154-D2BCD676B542}"/>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235451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ED8E7D56-EBAA-AB3C-6083-8B5FD1EA5B4C}"/>
              </a:ext>
            </a:extLst>
          </p:cNvPr>
          <p:cNvSpPr>
            <a:spLocks noGrp="1"/>
          </p:cNvSpPr>
          <p:nvPr>
            <p:ph idx="1"/>
          </p:nvPr>
        </p:nvSpPr>
        <p:spPr>
          <a:xfrm>
            <a:off x="717217" y="1338449"/>
            <a:ext cx="1749436" cy="2112112"/>
          </a:xfrm>
        </p:spPr>
        <p:txBody>
          <a:bodyPr>
            <a:normAutofit/>
          </a:bodyPr>
          <a:lstStyle/>
          <a:p>
            <a:pPr marL="185738" indent="-185738"/>
            <a:r>
              <a:rPr lang="fr-FR" dirty="0"/>
              <a:t>Divisez-vous en groupes de 4 à 5.</a:t>
            </a:r>
            <a:endParaRPr lang="en-GB" dirty="0"/>
          </a:p>
        </p:txBody>
      </p:sp>
      <p:sp>
        <p:nvSpPr>
          <p:cNvPr id="21" name="Content Placeholder 20">
            <a:extLst>
              <a:ext uri="{FF2B5EF4-FFF2-40B4-BE49-F238E27FC236}">
                <a16:creationId xmlns:a16="http://schemas.microsoft.com/office/drawing/2014/main" id="{5C0CA674-6E2A-CE1C-E64E-A907B794442B}"/>
              </a:ext>
            </a:extLst>
          </p:cNvPr>
          <p:cNvSpPr>
            <a:spLocks noGrp="1"/>
          </p:cNvSpPr>
          <p:nvPr>
            <p:ph idx="12"/>
          </p:nvPr>
        </p:nvSpPr>
        <p:spPr>
          <a:xfrm>
            <a:off x="2169376" y="1338448"/>
            <a:ext cx="1808583" cy="2112113"/>
          </a:xfrm>
        </p:spPr>
        <p:txBody>
          <a:bodyPr/>
          <a:lstStyle/>
          <a:p>
            <a:pPr marL="185738" indent="-185738"/>
            <a:r>
              <a:rPr lang="fr-FR" dirty="0"/>
              <a:t>Votre professeur proposera à chaque groupe un scénario différent</a:t>
            </a:r>
            <a:r>
              <a:rPr lang="en-GB" dirty="0"/>
              <a:t>.</a:t>
            </a:r>
          </a:p>
          <a:p>
            <a:pPr marL="185738" indent="-185738">
              <a:buFont typeface="+mj-lt"/>
              <a:buAutoNum type="arabicPeriod" startAt="2"/>
            </a:pPr>
            <a:endParaRPr lang="en-GB" dirty="0"/>
          </a:p>
        </p:txBody>
      </p:sp>
      <p:sp>
        <p:nvSpPr>
          <p:cNvPr id="22" name="Content Placeholder 21">
            <a:extLst>
              <a:ext uri="{FF2B5EF4-FFF2-40B4-BE49-F238E27FC236}">
                <a16:creationId xmlns:a16="http://schemas.microsoft.com/office/drawing/2014/main" id="{DD6B608C-C16A-C271-ECC9-0494050DCA95}"/>
              </a:ext>
            </a:extLst>
          </p:cNvPr>
          <p:cNvSpPr>
            <a:spLocks noGrp="1"/>
          </p:cNvSpPr>
          <p:nvPr>
            <p:ph idx="13"/>
          </p:nvPr>
        </p:nvSpPr>
        <p:spPr>
          <a:xfrm>
            <a:off x="4122836" y="1338449"/>
            <a:ext cx="1940950" cy="1681202"/>
          </a:xfrm>
        </p:spPr>
        <p:txBody>
          <a:bodyPr>
            <a:normAutofit lnSpcReduction="10000"/>
          </a:bodyPr>
          <a:lstStyle/>
          <a:p>
            <a:r>
              <a:rPr lang="fr-FR" dirty="0"/>
              <a:t>Discutez entre vous et décidez quelles méthodes de prévention sont les meilleures à utiliser dans cette situation</a:t>
            </a:r>
            <a:r>
              <a:rPr lang="en-GB" dirty="0"/>
              <a:t>. </a:t>
            </a:r>
          </a:p>
        </p:txBody>
      </p:sp>
      <p:sp>
        <p:nvSpPr>
          <p:cNvPr id="23" name="Footer Placeholder 4">
            <a:extLst>
              <a:ext uri="{FF2B5EF4-FFF2-40B4-BE49-F238E27FC236}">
                <a16:creationId xmlns:a16="http://schemas.microsoft.com/office/drawing/2014/main" id="{C1B1D6E9-C3D4-40A2-5C01-0A9228DC7372}"/>
              </a:ext>
            </a:extLst>
          </p:cNvPr>
          <p:cNvSpPr>
            <a:spLocks noGrp="1"/>
          </p:cNvSpPr>
          <p:nvPr>
            <p:ph type="ftr" sz="quarter" idx="11"/>
          </p:nvPr>
        </p:nvSpPr>
        <p:spPr>
          <a:xfrm>
            <a:off x="338527" y="483077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p:txBody>
      </p:sp>
      <p:sp>
        <p:nvSpPr>
          <p:cNvPr id="3" name="Text Placeholder 4">
            <a:extLst>
              <a:ext uri="{FF2B5EF4-FFF2-40B4-BE49-F238E27FC236}">
                <a16:creationId xmlns:a16="http://schemas.microsoft.com/office/drawing/2014/main" id="{0EC87588-9610-7CFE-D6CF-1EB205F625C6}"/>
              </a:ext>
            </a:extLst>
          </p:cNvPr>
          <p:cNvSpPr>
            <a:spLocks noGrp="1"/>
          </p:cNvSpPr>
          <p:nvPr>
            <p:ph type="body" sz="quarter" idx="10"/>
          </p:nvPr>
        </p:nvSpPr>
        <p:spPr/>
        <p:txBody>
          <a:bodyPr lIns="0" anchor="ctr" anchorCtr="0">
            <a:normAutofit fontScale="85000" lnSpcReduction="10000"/>
          </a:bodyPr>
          <a:lstStyle>
            <a:lvl1pPr>
              <a:buNone/>
              <a:defRPr sz="2800" b="1"/>
            </a:lvl1pPr>
          </a:lstStyle>
          <a:p>
            <a:r>
              <a:rPr lang="fr-FR" dirty="0">
                <a:solidFill>
                  <a:schemeClr val="bg1"/>
                </a:solidFill>
              </a:rPr>
              <a:t>Prévenir et protéger : Comment se protéger des vecteurs?</a:t>
            </a:r>
            <a:endParaRPr lang="en-GB" dirty="0">
              <a:solidFill>
                <a:schemeClr val="bg1"/>
              </a:solidFill>
            </a:endParaRPr>
          </a:p>
        </p:txBody>
      </p:sp>
      <p:pic>
        <p:nvPicPr>
          <p:cNvPr id="24" name="Graphic 23">
            <a:extLst>
              <a:ext uri="{FF2B5EF4-FFF2-40B4-BE49-F238E27FC236}">
                <a16:creationId xmlns:a16="http://schemas.microsoft.com/office/drawing/2014/main" id="{D2697636-331C-C378-F7B3-F3242B74B62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4000" y="4817101"/>
            <a:ext cx="250156" cy="277200"/>
          </a:xfrm>
          <a:prstGeom prst="rect">
            <a:avLst/>
          </a:prstGeom>
        </p:spPr>
      </p:pic>
      <p:pic>
        <p:nvPicPr>
          <p:cNvPr id="4" name="Picture 3" descr="A group of people and cards&#10;&#10;AI-generated content may be incorrect.">
            <a:extLst>
              <a:ext uri="{FF2B5EF4-FFF2-40B4-BE49-F238E27FC236}">
                <a16:creationId xmlns:a16="http://schemas.microsoft.com/office/drawing/2014/main" id="{8D54F6EA-3AF8-8F10-B356-F5EB484CBE1C}"/>
              </a:ext>
            </a:extLst>
          </p:cNvPr>
          <p:cNvPicPr>
            <a:picLocks noChangeAspect="1"/>
          </p:cNvPicPr>
          <p:nvPr/>
        </p:nvPicPr>
        <p:blipFill>
          <a:blip r:embed="rId5" cstate="hqprint">
            <a:extLst>
              <a:ext uri="{28A0092B-C50C-407E-A947-70E740481C1C}">
                <a14:useLocalDpi xmlns:a14="http://schemas.microsoft.com/office/drawing/2010/main" val="0"/>
              </a:ext>
            </a:extLst>
          </a:blip>
          <a:srcRect l="53024"/>
          <a:stretch>
            <a:fillRect/>
          </a:stretch>
        </p:blipFill>
        <p:spPr>
          <a:xfrm>
            <a:off x="2352353" y="2616954"/>
            <a:ext cx="1468001" cy="2346710"/>
          </a:xfrm>
          <a:prstGeom prst="rect">
            <a:avLst/>
          </a:prstGeom>
        </p:spPr>
      </p:pic>
      <p:pic>
        <p:nvPicPr>
          <p:cNvPr id="5" name="Picture 4" descr="A group of people and cards&#10;&#10;AI-generated content may be incorrect.">
            <a:extLst>
              <a:ext uri="{FF2B5EF4-FFF2-40B4-BE49-F238E27FC236}">
                <a16:creationId xmlns:a16="http://schemas.microsoft.com/office/drawing/2014/main" id="{3D6DC9D5-8DFF-250E-8F15-1C2A9D27EB63}"/>
              </a:ext>
            </a:extLst>
          </p:cNvPr>
          <p:cNvPicPr>
            <a:picLocks noChangeAspect="1"/>
          </p:cNvPicPr>
          <p:nvPr/>
        </p:nvPicPr>
        <p:blipFill>
          <a:blip r:embed="rId6" cstate="hqprint">
            <a:extLst>
              <a:ext uri="{28A0092B-C50C-407E-A947-70E740481C1C}">
                <a14:useLocalDpi xmlns:a14="http://schemas.microsoft.com/office/drawing/2010/main" val="0"/>
              </a:ext>
            </a:extLst>
          </a:blip>
          <a:srcRect r="54424"/>
          <a:stretch>
            <a:fillRect/>
          </a:stretch>
        </p:blipFill>
        <p:spPr>
          <a:xfrm>
            <a:off x="704694" y="2543075"/>
            <a:ext cx="1346744" cy="2218976"/>
          </a:xfrm>
          <a:prstGeom prst="rect">
            <a:avLst/>
          </a:prstGeom>
        </p:spPr>
      </p:pic>
      <p:pic>
        <p:nvPicPr>
          <p:cNvPr id="6" name="Picture 5" descr="A group of colorful speech bubbles&#10;&#10;AI-generated content may be incorrect.">
            <a:extLst>
              <a:ext uri="{FF2B5EF4-FFF2-40B4-BE49-F238E27FC236}">
                <a16:creationId xmlns:a16="http://schemas.microsoft.com/office/drawing/2014/main" id="{77EF5C73-A407-B156-D119-B4ABEAB8D94C}"/>
              </a:ext>
            </a:extLst>
          </p:cNvPr>
          <p:cNvPicPr>
            <a:picLocks noChangeAspect="1"/>
          </p:cNvPicPr>
          <p:nvPr/>
        </p:nvPicPr>
        <p:blipFill>
          <a:blip r:embed="rId7" cstate="hqprint">
            <a:extLst>
              <a:ext uri="{28A0092B-C50C-407E-A947-70E740481C1C}">
                <a14:useLocalDpi xmlns:a14="http://schemas.microsoft.com/office/drawing/2010/main" val="0"/>
              </a:ext>
            </a:extLst>
          </a:blip>
          <a:srcRect l="49964" t="3651" r="3960" b="54119"/>
          <a:stretch>
            <a:fillRect/>
          </a:stretch>
        </p:blipFill>
        <p:spPr>
          <a:xfrm>
            <a:off x="5379318" y="2813969"/>
            <a:ext cx="2067374" cy="1422870"/>
          </a:xfrm>
          <a:prstGeom prst="rect">
            <a:avLst/>
          </a:prstGeom>
        </p:spPr>
      </p:pic>
      <p:sp>
        <p:nvSpPr>
          <p:cNvPr id="9" name="Content Placeholder 21">
            <a:extLst>
              <a:ext uri="{FF2B5EF4-FFF2-40B4-BE49-F238E27FC236}">
                <a16:creationId xmlns:a16="http://schemas.microsoft.com/office/drawing/2014/main" id="{84F7D506-0D7D-BB8D-027B-B650B528771A}"/>
              </a:ext>
            </a:extLst>
          </p:cNvPr>
          <p:cNvSpPr txBox="1">
            <a:spLocks/>
          </p:cNvSpPr>
          <p:nvPr/>
        </p:nvSpPr>
        <p:spPr>
          <a:xfrm>
            <a:off x="6183291" y="1365699"/>
            <a:ext cx="2167292" cy="1422870"/>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startAt="4"/>
            </a:pPr>
            <a:r>
              <a:rPr lang="fr-FR" dirty="0"/>
              <a:t>Choisissez une personne pour présenter le scénario et la méthode de prévention à utiliser dans ce cas.</a:t>
            </a:r>
            <a:endParaRPr lang="en-GB" dirty="0"/>
          </a:p>
        </p:txBody>
      </p:sp>
    </p:spTree>
    <p:extLst>
      <p:ext uri="{BB962C8B-B14F-4D97-AF65-F5344CB8AC3E}">
        <p14:creationId xmlns:p14="http://schemas.microsoft.com/office/powerpoint/2010/main" val="40579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8047-F0F8-7B54-B1B9-F405B4CD39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E3D39A-D6CA-39A4-D3AC-77EBF62AE675}"/>
              </a:ext>
            </a:extLst>
          </p:cNvPr>
          <p:cNvSpPr>
            <a:spLocks noGrp="1"/>
          </p:cNvSpPr>
          <p:nvPr>
            <p:ph type="body" sz="quarter" idx="10"/>
          </p:nvPr>
        </p:nvSpPr>
        <p:spPr>
          <a:ln>
            <a:noFill/>
          </a:ln>
        </p:spPr>
        <p:txBody>
          <a:bodyPr/>
          <a:lstStyle/>
          <a:p>
            <a:r>
              <a:rPr lang="en-GB" dirty="0">
                <a:solidFill>
                  <a:schemeClr val="bg1"/>
                </a:solidFill>
              </a:rPr>
              <a:t>Scénarios</a:t>
            </a:r>
          </a:p>
        </p:txBody>
      </p:sp>
      <p:pic>
        <p:nvPicPr>
          <p:cNvPr id="6" name="Picture Placeholder 12">
            <a:extLst>
              <a:ext uri="{FF2B5EF4-FFF2-40B4-BE49-F238E27FC236}">
                <a16:creationId xmlns:a16="http://schemas.microsoft.com/office/drawing/2014/main" id="{1A0B2ABA-E381-70C9-F610-89CB7E85FE33}"/>
              </a:ext>
            </a:extLst>
          </p:cNvPr>
          <p:cNvPicPr>
            <a:picLocks noChangeAspect="1"/>
          </p:cNvPicPr>
          <p:nvPr/>
        </p:nvPicPr>
        <p:blipFill>
          <a:blip r:embed="rId3" cstate="hqprint">
            <a:extLst>
              <a:ext uri="{28A0092B-C50C-407E-A947-70E740481C1C}">
                <a14:useLocalDpi xmlns:a14="http://schemas.microsoft.com/office/drawing/2010/main" val="0"/>
              </a:ext>
            </a:extLst>
          </a:blip>
          <a:srcRect l="26507" r="26507"/>
          <a:stretch/>
        </p:blipFill>
        <p:spPr>
          <a:xfrm>
            <a:off x="261938" y="1353647"/>
            <a:ext cx="1995840" cy="2382975"/>
          </a:xfrm>
          <a:prstGeom prst="roundRect">
            <a:avLst>
              <a:gd name="adj" fmla="val 4940"/>
            </a:avLst>
          </a:prstGeom>
          <a:ln w="25400">
            <a:solidFill>
              <a:srgbClr val="2D71C1"/>
            </a:solidFill>
          </a:ln>
        </p:spPr>
      </p:pic>
      <p:sp>
        <p:nvSpPr>
          <p:cNvPr id="7" name="Rounded Rectangle 6">
            <a:extLst>
              <a:ext uri="{FF2B5EF4-FFF2-40B4-BE49-F238E27FC236}">
                <a16:creationId xmlns:a16="http://schemas.microsoft.com/office/drawing/2014/main" id="{629026CB-0F5A-283E-B623-D8BD1CBD68E4}"/>
              </a:ext>
            </a:extLst>
          </p:cNvPr>
          <p:cNvSpPr/>
          <p:nvPr/>
        </p:nvSpPr>
        <p:spPr>
          <a:xfrm>
            <a:off x="261938" y="3857375"/>
            <a:ext cx="1995840" cy="541370"/>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Camper dans une zone boisée </a:t>
            </a:r>
            <a:endParaRPr lang="en-GB" sz="1100" dirty="0"/>
          </a:p>
        </p:txBody>
      </p:sp>
      <p:pic>
        <p:nvPicPr>
          <p:cNvPr id="10" name="Picture Placeholder 12">
            <a:extLst>
              <a:ext uri="{FF2B5EF4-FFF2-40B4-BE49-F238E27FC236}">
                <a16:creationId xmlns:a16="http://schemas.microsoft.com/office/drawing/2014/main" id="{95D5E74D-7F77-347C-3F80-01CF33D3CA3E}"/>
              </a:ext>
            </a:extLst>
          </p:cNvPr>
          <p:cNvPicPr>
            <a:picLocks noChangeAspect="1"/>
          </p:cNvPicPr>
          <p:nvPr/>
        </p:nvPicPr>
        <p:blipFill>
          <a:blip r:embed="rId4" cstate="hqprint">
            <a:extLst>
              <a:ext uri="{28A0092B-C50C-407E-A947-70E740481C1C}">
                <a14:useLocalDpi xmlns:a14="http://schemas.microsoft.com/office/drawing/2010/main" val="0"/>
              </a:ext>
            </a:extLst>
          </a:blip>
          <a:srcRect l="22082" r="22082"/>
          <a:stretch/>
        </p:blipFill>
        <p:spPr>
          <a:xfrm>
            <a:off x="2404340" y="1353647"/>
            <a:ext cx="1995840" cy="2382975"/>
          </a:xfrm>
          <a:prstGeom prst="roundRect">
            <a:avLst>
              <a:gd name="adj" fmla="val 4940"/>
            </a:avLst>
          </a:prstGeom>
          <a:ln w="25400">
            <a:solidFill>
              <a:srgbClr val="2D71C1"/>
            </a:solidFill>
          </a:ln>
        </p:spPr>
      </p:pic>
      <p:pic>
        <p:nvPicPr>
          <p:cNvPr id="12" name="Picture Placeholder 12">
            <a:extLst>
              <a:ext uri="{FF2B5EF4-FFF2-40B4-BE49-F238E27FC236}">
                <a16:creationId xmlns:a16="http://schemas.microsoft.com/office/drawing/2014/main" id="{F5A6C240-23F5-13F9-FD5D-8EA761B413C0}"/>
              </a:ext>
            </a:extLst>
          </p:cNvPr>
          <p:cNvPicPr>
            <a:picLocks noChangeAspect="1"/>
          </p:cNvPicPr>
          <p:nvPr/>
        </p:nvPicPr>
        <p:blipFill>
          <a:blip r:embed="rId5" cstate="hqprint">
            <a:extLst>
              <a:ext uri="{28A0092B-C50C-407E-A947-70E740481C1C}">
                <a14:useLocalDpi xmlns:a14="http://schemas.microsoft.com/office/drawing/2010/main" val="0"/>
              </a:ext>
            </a:extLst>
          </a:blip>
          <a:srcRect l="18592" r="18592"/>
          <a:stretch/>
        </p:blipFill>
        <p:spPr>
          <a:xfrm>
            <a:off x="4546742" y="1353647"/>
            <a:ext cx="1995840" cy="2382975"/>
          </a:xfrm>
          <a:prstGeom prst="roundRect">
            <a:avLst>
              <a:gd name="adj" fmla="val 4940"/>
            </a:avLst>
          </a:prstGeom>
          <a:ln w="25400">
            <a:solidFill>
              <a:srgbClr val="2D71C1"/>
            </a:solidFill>
          </a:ln>
        </p:spPr>
      </p:pic>
      <p:sp>
        <p:nvSpPr>
          <p:cNvPr id="13" name="Rounded Rectangle 12">
            <a:extLst>
              <a:ext uri="{FF2B5EF4-FFF2-40B4-BE49-F238E27FC236}">
                <a16:creationId xmlns:a16="http://schemas.microsoft.com/office/drawing/2014/main" id="{F7F283D1-3B1D-DF36-5DC0-C2AB6BBEBD99}"/>
              </a:ext>
            </a:extLst>
          </p:cNvPr>
          <p:cNvSpPr/>
          <p:nvPr/>
        </p:nvSpPr>
        <p:spPr>
          <a:xfrm>
            <a:off x="4546742" y="3857374"/>
            <a:ext cx="1995840" cy="541369"/>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t>Jardiner à la maison</a:t>
            </a:r>
            <a:endParaRPr lang="en-GB" sz="1050" dirty="0"/>
          </a:p>
        </p:txBody>
      </p:sp>
      <p:pic>
        <p:nvPicPr>
          <p:cNvPr id="14" name="Picture Placeholder 12">
            <a:extLst>
              <a:ext uri="{FF2B5EF4-FFF2-40B4-BE49-F238E27FC236}">
                <a16:creationId xmlns:a16="http://schemas.microsoft.com/office/drawing/2014/main" id="{EAEFE160-0F44-D2D7-5644-754638EA4B73}"/>
              </a:ext>
            </a:extLst>
          </p:cNvPr>
          <p:cNvPicPr>
            <a:picLocks noChangeAspect="1"/>
          </p:cNvPicPr>
          <p:nvPr/>
        </p:nvPicPr>
        <p:blipFill>
          <a:blip r:embed="rId6" cstate="hqprint">
            <a:extLst>
              <a:ext uri="{28A0092B-C50C-407E-A947-70E740481C1C}">
                <a14:useLocalDpi xmlns:a14="http://schemas.microsoft.com/office/drawing/2010/main" val="0"/>
              </a:ext>
            </a:extLst>
          </a:blip>
          <a:srcRect l="22082" r="22082"/>
          <a:stretch/>
        </p:blipFill>
        <p:spPr>
          <a:xfrm>
            <a:off x="6689144" y="1353647"/>
            <a:ext cx="1995840" cy="2382975"/>
          </a:xfrm>
          <a:prstGeom prst="roundRect">
            <a:avLst>
              <a:gd name="adj" fmla="val 4940"/>
            </a:avLst>
          </a:prstGeom>
          <a:ln w="25400">
            <a:solidFill>
              <a:srgbClr val="2D71C1"/>
            </a:solidFill>
          </a:ln>
        </p:spPr>
      </p:pic>
      <p:sp>
        <p:nvSpPr>
          <p:cNvPr id="15" name="Rounded Rectangle 14">
            <a:extLst>
              <a:ext uri="{FF2B5EF4-FFF2-40B4-BE49-F238E27FC236}">
                <a16:creationId xmlns:a16="http://schemas.microsoft.com/office/drawing/2014/main" id="{EF7C9ECE-4798-C6D8-521C-D9C034A88C0D}"/>
              </a:ext>
            </a:extLst>
          </p:cNvPr>
          <p:cNvSpPr/>
          <p:nvPr/>
        </p:nvSpPr>
        <p:spPr>
          <a:xfrm>
            <a:off x="6689144" y="3857375"/>
            <a:ext cx="1995840" cy="541368"/>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Vacances aux îles Caïmans</a:t>
            </a:r>
            <a:endParaRPr lang="en-GB" sz="1100" dirty="0"/>
          </a:p>
        </p:txBody>
      </p:sp>
      <p:sp>
        <p:nvSpPr>
          <p:cNvPr id="16" name="Rounded Rectangle 15">
            <a:extLst>
              <a:ext uri="{FF2B5EF4-FFF2-40B4-BE49-F238E27FC236}">
                <a16:creationId xmlns:a16="http://schemas.microsoft.com/office/drawing/2014/main" id="{6FCABCF0-B729-3968-498C-D91D81A7365D}"/>
              </a:ext>
            </a:extLst>
          </p:cNvPr>
          <p:cNvSpPr/>
          <p:nvPr/>
        </p:nvSpPr>
        <p:spPr>
          <a:xfrm>
            <a:off x="2404340" y="3857375"/>
            <a:ext cx="1995840" cy="541370"/>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Ne pas couvrir une piscine la nuit </a:t>
            </a:r>
            <a:endParaRPr lang="en-GB" sz="1100" dirty="0"/>
          </a:p>
        </p:txBody>
      </p:sp>
    </p:spTree>
    <p:extLst>
      <p:ext uri="{BB962C8B-B14F-4D97-AF65-F5344CB8AC3E}">
        <p14:creationId xmlns:p14="http://schemas.microsoft.com/office/powerpoint/2010/main" val="11457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5071-9F1F-C80E-2F4C-6385E077B6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030E10-615C-33D9-4C72-4BAE2643E532}"/>
              </a:ext>
            </a:extLst>
          </p:cNvPr>
          <p:cNvSpPr>
            <a:spLocks noGrp="1"/>
          </p:cNvSpPr>
          <p:nvPr>
            <p:ph type="body" sz="quarter" idx="10"/>
          </p:nvPr>
        </p:nvSpPr>
        <p:spPr>
          <a:ln>
            <a:noFill/>
          </a:ln>
        </p:spPr>
        <p:txBody>
          <a:bodyPr>
            <a:normAutofit/>
          </a:bodyPr>
          <a:lstStyle/>
          <a:p>
            <a:r>
              <a:rPr lang="en-GB" dirty="0">
                <a:solidFill>
                  <a:schemeClr val="bg1"/>
                </a:solidFill>
              </a:rPr>
              <a:t>Techniques de prévention/protection</a:t>
            </a:r>
          </a:p>
        </p:txBody>
      </p:sp>
      <p:pic>
        <p:nvPicPr>
          <p:cNvPr id="6" name="Picture Placeholder 12">
            <a:extLst>
              <a:ext uri="{FF2B5EF4-FFF2-40B4-BE49-F238E27FC236}">
                <a16:creationId xmlns:a16="http://schemas.microsoft.com/office/drawing/2014/main" id="{E1CF415B-3AAA-1D0E-5EE2-5B2876953E61}"/>
              </a:ext>
            </a:extLst>
          </p:cNvPr>
          <p:cNvPicPr>
            <a:picLocks noChangeAspect="1"/>
          </p:cNvPicPr>
          <p:nvPr/>
        </p:nvPicPr>
        <p:blipFill>
          <a:blip r:embed="rId3">
            <a:extLst>
              <a:ext uri="{28A0092B-C50C-407E-A947-70E740481C1C}">
                <a14:useLocalDpi xmlns:a14="http://schemas.microsoft.com/office/drawing/2010/main" val="0"/>
              </a:ext>
            </a:extLst>
          </a:blip>
          <a:srcRect l="31040" t="1328" r="31040" b="1328"/>
          <a:stretch>
            <a:fillRect/>
          </a:stretch>
        </p:blipFill>
        <p:spPr>
          <a:xfrm>
            <a:off x="261938" y="1353647"/>
            <a:ext cx="1624486" cy="2382975"/>
          </a:xfrm>
          <a:prstGeom prst="roundRect">
            <a:avLst>
              <a:gd name="adj" fmla="val 4940"/>
            </a:avLst>
          </a:prstGeom>
          <a:ln w="25400">
            <a:solidFill>
              <a:srgbClr val="2D71C1"/>
            </a:solidFill>
          </a:ln>
        </p:spPr>
      </p:pic>
      <p:sp>
        <p:nvSpPr>
          <p:cNvPr id="7" name="Rounded Rectangle 6">
            <a:extLst>
              <a:ext uri="{FF2B5EF4-FFF2-40B4-BE49-F238E27FC236}">
                <a16:creationId xmlns:a16="http://schemas.microsoft.com/office/drawing/2014/main" id="{B4EC4DB1-840F-1751-1CAA-DA4D51C7C9BF}"/>
              </a:ext>
            </a:extLst>
          </p:cNvPr>
          <p:cNvSpPr/>
          <p:nvPr/>
        </p:nvSpPr>
        <p:spPr>
          <a:xfrm>
            <a:off x="261938" y="3857375"/>
            <a:ext cx="1624486" cy="469092"/>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b="1" dirty="0"/>
              <a:t>Utilisation d’un répulsif contre les moustiques et les tiques</a:t>
            </a:r>
            <a:endParaRPr lang="en-GB" sz="800" dirty="0"/>
          </a:p>
        </p:txBody>
      </p:sp>
      <p:pic>
        <p:nvPicPr>
          <p:cNvPr id="10" name="Picture Placeholder 12">
            <a:extLst>
              <a:ext uri="{FF2B5EF4-FFF2-40B4-BE49-F238E27FC236}">
                <a16:creationId xmlns:a16="http://schemas.microsoft.com/office/drawing/2014/main" id="{A1CFB2CC-47E5-1575-7C17-EDAF97B462AD}"/>
              </a:ext>
            </a:extLst>
          </p:cNvPr>
          <p:cNvPicPr>
            <a:picLocks noChangeAspect="1"/>
          </p:cNvPicPr>
          <p:nvPr/>
        </p:nvPicPr>
        <p:blipFill>
          <a:blip r:embed="rId4">
            <a:extLst>
              <a:ext uri="{28A0092B-C50C-407E-A947-70E740481C1C}">
                <a14:useLocalDpi xmlns:a14="http://schemas.microsoft.com/office/drawing/2010/main" val="0"/>
              </a:ext>
            </a:extLst>
          </a:blip>
          <a:srcRect l="30879" t="602" r="30879" b="602"/>
          <a:stretch>
            <a:fillRect/>
          </a:stretch>
        </p:blipFill>
        <p:spPr>
          <a:xfrm>
            <a:off x="2009703" y="1353648"/>
            <a:ext cx="1624486" cy="2382975"/>
          </a:xfrm>
          <a:prstGeom prst="roundRect">
            <a:avLst>
              <a:gd name="adj" fmla="val 4940"/>
            </a:avLst>
          </a:prstGeom>
          <a:ln w="25400">
            <a:solidFill>
              <a:srgbClr val="2D71C1"/>
            </a:solidFill>
          </a:ln>
        </p:spPr>
      </p:pic>
      <p:pic>
        <p:nvPicPr>
          <p:cNvPr id="12" name="Picture Placeholder 12">
            <a:extLst>
              <a:ext uri="{FF2B5EF4-FFF2-40B4-BE49-F238E27FC236}">
                <a16:creationId xmlns:a16="http://schemas.microsoft.com/office/drawing/2014/main" id="{CD2E8ADD-8F08-A16E-0AC2-A1266FDC207B}"/>
              </a:ext>
            </a:extLst>
          </p:cNvPr>
          <p:cNvPicPr>
            <a:picLocks noChangeAspect="1"/>
          </p:cNvPicPr>
          <p:nvPr/>
        </p:nvPicPr>
        <p:blipFill>
          <a:blip r:embed="rId5">
            <a:extLst>
              <a:ext uri="{28A0092B-C50C-407E-A947-70E740481C1C}">
                <a14:useLocalDpi xmlns:a14="http://schemas.microsoft.com/office/drawing/2010/main" val="0"/>
              </a:ext>
            </a:extLst>
          </a:blip>
          <a:srcRect l="31353" t="2719" r="31353" b="2719"/>
          <a:stretch>
            <a:fillRect/>
          </a:stretch>
        </p:blipFill>
        <p:spPr>
          <a:xfrm>
            <a:off x="3759757" y="1353648"/>
            <a:ext cx="1624486" cy="2382975"/>
          </a:xfrm>
          <a:prstGeom prst="roundRect">
            <a:avLst>
              <a:gd name="adj" fmla="val 4940"/>
            </a:avLst>
          </a:prstGeom>
          <a:ln w="25400">
            <a:solidFill>
              <a:srgbClr val="2D71C1"/>
            </a:solidFill>
          </a:ln>
        </p:spPr>
      </p:pic>
      <p:sp>
        <p:nvSpPr>
          <p:cNvPr id="13" name="Rounded Rectangle 12">
            <a:extLst>
              <a:ext uri="{FF2B5EF4-FFF2-40B4-BE49-F238E27FC236}">
                <a16:creationId xmlns:a16="http://schemas.microsoft.com/office/drawing/2014/main" id="{9C8A13D1-1674-6D08-6A18-DB19E007B158}"/>
              </a:ext>
            </a:extLst>
          </p:cNvPr>
          <p:cNvSpPr/>
          <p:nvPr/>
        </p:nvSpPr>
        <p:spPr>
          <a:xfrm>
            <a:off x="3757468" y="3864643"/>
            <a:ext cx="1617619" cy="461823"/>
          </a:xfrm>
          <a:prstGeom prst="roundRect">
            <a:avLst>
              <a:gd name="adj" fmla="val 11037"/>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Dormir sous une moustiquaire</a:t>
            </a:r>
            <a:endParaRPr lang="en-GB" sz="900" dirty="0"/>
          </a:p>
        </p:txBody>
      </p:sp>
      <p:pic>
        <p:nvPicPr>
          <p:cNvPr id="14" name="Picture Placeholder 12">
            <a:extLst>
              <a:ext uri="{FF2B5EF4-FFF2-40B4-BE49-F238E27FC236}">
                <a16:creationId xmlns:a16="http://schemas.microsoft.com/office/drawing/2014/main" id="{985B3685-E16F-B172-7EF4-9F10284D3CE8}"/>
              </a:ext>
            </a:extLst>
          </p:cNvPr>
          <p:cNvPicPr>
            <a:picLocks noChangeAspect="1"/>
          </p:cNvPicPr>
          <p:nvPr/>
        </p:nvPicPr>
        <p:blipFill>
          <a:blip r:embed="rId6">
            <a:extLst>
              <a:ext uri="{28A0092B-C50C-407E-A947-70E740481C1C}">
                <a14:useLocalDpi xmlns:a14="http://schemas.microsoft.com/office/drawing/2010/main" val="0"/>
              </a:ext>
            </a:extLst>
          </a:blip>
          <a:srcRect l="31040" t="1328" r="31040" b="1328"/>
          <a:stretch>
            <a:fillRect/>
          </a:stretch>
        </p:blipFill>
        <p:spPr>
          <a:xfrm>
            <a:off x="5509811" y="1353648"/>
            <a:ext cx="1624486" cy="2382975"/>
          </a:xfrm>
          <a:prstGeom prst="roundRect">
            <a:avLst>
              <a:gd name="adj" fmla="val 4940"/>
            </a:avLst>
          </a:prstGeom>
          <a:ln w="25400">
            <a:solidFill>
              <a:srgbClr val="2D71C1"/>
            </a:solidFill>
          </a:ln>
        </p:spPr>
      </p:pic>
      <p:sp>
        <p:nvSpPr>
          <p:cNvPr id="15" name="Rounded Rectangle 14">
            <a:extLst>
              <a:ext uri="{FF2B5EF4-FFF2-40B4-BE49-F238E27FC236}">
                <a16:creationId xmlns:a16="http://schemas.microsoft.com/office/drawing/2014/main" id="{FC1379F9-D05C-7827-DD8A-6897159397B3}"/>
              </a:ext>
            </a:extLst>
          </p:cNvPr>
          <p:cNvSpPr/>
          <p:nvPr/>
        </p:nvSpPr>
        <p:spPr>
          <a:xfrm>
            <a:off x="5505233" y="3864644"/>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Enlever / recouvrir l’eau stagnante</a:t>
            </a:r>
            <a:endParaRPr lang="en-GB" sz="900" dirty="0"/>
          </a:p>
        </p:txBody>
      </p:sp>
      <p:sp>
        <p:nvSpPr>
          <p:cNvPr id="16" name="Rounded Rectangle 15">
            <a:extLst>
              <a:ext uri="{FF2B5EF4-FFF2-40B4-BE49-F238E27FC236}">
                <a16:creationId xmlns:a16="http://schemas.microsoft.com/office/drawing/2014/main" id="{0710C4BA-1347-D7D4-982E-6DED5D63A09C}"/>
              </a:ext>
            </a:extLst>
          </p:cNvPr>
          <p:cNvSpPr/>
          <p:nvPr/>
        </p:nvSpPr>
        <p:spPr>
          <a:xfrm>
            <a:off x="2009703" y="3857374"/>
            <a:ext cx="1624486" cy="46909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Porter des vêtements de protection</a:t>
            </a:r>
            <a:endParaRPr lang="en-GB" sz="900" dirty="0"/>
          </a:p>
        </p:txBody>
      </p:sp>
      <p:sp>
        <p:nvSpPr>
          <p:cNvPr id="9" name="Rounded Rectangle 8">
            <a:extLst>
              <a:ext uri="{FF2B5EF4-FFF2-40B4-BE49-F238E27FC236}">
                <a16:creationId xmlns:a16="http://schemas.microsoft.com/office/drawing/2014/main" id="{B50F1C52-5F4D-0899-30BF-A70218358E46}"/>
              </a:ext>
            </a:extLst>
          </p:cNvPr>
          <p:cNvSpPr/>
          <p:nvPr/>
        </p:nvSpPr>
        <p:spPr>
          <a:xfrm>
            <a:off x="7259865" y="3864643"/>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Vérifier votre corps et vos animaux pour détecter des tiques</a:t>
            </a:r>
            <a:endParaRPr lang="en-GB" sz="900" dirty="0"/>
          </a:p>
        </p:txBody>
      </p:sp>
      <p:pic>
        <p:nvPicPr>
          <p:cNvPr id="4" name="Image 3">
            <a:extLst>
              <a:ext uri="{FF2B5EF4-FFF2-40B4-BE49-F238E27FC236}">
                <a16:creationId xmlns:a16="http://schemas.microsoft.com/office/drawing/2014/main" id="{453E01ED-8DEF-4981-A2B1-06DBAC1EE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865" y="1218148"/>
            <a:ext cx="1778939" cy="2574471"/>
          </a:xfrm>
          <a:prstGeom prst="rect">
            <a:avLst/>
          </a:prstGeom>
        </p:spPr>
      </p:pic>
    </p:spTree>
    <p:extLst>
      <p:ext uri="{BB962C8B-B14F-4D97-AF65-F5344CB8AC3E}">
        <p14:creationId xmlns:p14="http://schemas.microsoft.com/office/powerpoint/2010/main" val="35396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521BE-776F-D2F0-9D4E-C2E9BCE2FB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D4F8F3-9749-41E6-3140-64FC5C352219}"/>
              </a:ext>
            </a:extLst>
          </p:cNvPr>
          <p:cNvSpPr>
            <a:spLocks noGrp="1"/>
          </p:cNvSpPr>
          <p:nvPr>
            <p:ph type="body" sz="quarter" idx="10"/>
          </p:nvPr>
        </p:nvSpPr>
        <p:spPr>
          <a:ln>
            <a:noFill/>
          </a:ln>
        </p:spPr>
        <p:txBody>
          <a:bodyPr/>
          <a:lstStyle/>
          <a:p>
            <a:r>
              <a:rPr lang="en-GB" dirty="0" err="1">
                <a:solidFill>
                  <a:schemeClr val="bg1"/>
                </a:solidFill>
              </a:rPr>
              <a:t>Réponses</a:t>
            </a:r>
            <a:endParaRPr lang="en-GB" dirty="0">
              <a:solidFill>
                <a:schemeClr val="bg1"/>
              </a:solidFill>
            </a:endParaRPr>
          </a:p>
        </p:txBody>
      </p:sp>
      <p:pic>
        <p:nvPicPr>
          <p:cNvPr id="3" name="Picture Placeholder 12">
            <a:extLst>
              <a:ext uri="{FF2B5EF4-FFF2-40B4-BE49-F238E27FC236}">
                <a16:creationId xmlns:a16="http://schemas.microsoft.com/office/drawing/2014/main" id="{A0B016D2-49FF-EE95-78E2-47EB3B5F765B}"/>
              </a:ext>
            </a:extLst>
          </p:cNvPr>
          <p:cNvPicPr>
            <a:picLocks noChangeAspect="1"/>
          </p:cNvPicPr>
          <p:nvPr/>
        </p:nvPicPr>
        <p:blipFill>
          <a:blip r:embed="rId3" cstate="hqprint">
            <a:extLst>
              <a:ext uri="{28A0092B-C50C-407E-A947-70E740481C1C}">
                <a14:useLocalDpi xmlns:a14="http://schemas.microsoft.com/office/drawing/2010/main" val="0"/>
              </a:ext>
            </a:extLst>
          </a:blip>
          <a:srcRect l="26507" r="26507"/>
          <a:stretch/>
        </p:blipFill>
        <p:spPr>
          <a:xfrm>
            <a:off x="261938" y="1353647"/>
            <a:ext cx="1995840" cy="2382975"/>
          </a:xfrm>
          <a:prstGeom prst="roundRect">
            <a:avLst>
              <a:gd name="adj" fmla="val 4940"/>
            </a:avLst>
          </a:prstGeom>
          <a:ln w="25400">
            <a:solidFill>
              <a:srgbClr val="2CB38F"/>
            </a:solidFill>
          </a:ln>
        </p:spPr>
      </p:pic>
      <p:pic>
        <p:nvPicPr>
          <p:cNvPr id="4" name="Picture Placeholder 12">
            <a:extLst>
              <a:ext uri="{FF2B5EF4-FFF2-40B4-BE49-F238E27FC236}">
                <a16:creationId xmlns:a16="http://schemas.microsoft.com/office/drawing/2014/main" id="{017DA5F1-061C-E9C5-E5CA-6CD6BDE5F296}"/>
              </a:ext>
            </a:extLst>
          </p:cNvPr>
          <p:cNvPicPr>
            <a:picLocks noChangeAspect="1"/>
          </p:cNvPicPr>
          <p:nvPr/>
        </p:nvPicPr>
        <p:blipFill>
          <a:blip r:embed="rId4" cstate="hqprint">
            <a:extLst>
              <a:ext uri="{28A0092B-C50C-407E-A947-70E740481C1C}">
                <a14:useLocalDpi xmlns:a14="http://schemas.microsoft.com/office/drawing/2010/main" val="0"/>
              </a:ext>
            </a:extLst>
          </a:blip>
          <a:srcRect l="22082" r="22082"/>
          <a:stretch/>
        </p:blipFill>
        <p:spPr>
          <a:xfrm>
            <a:off x="2404340" y="1353647"/>
            <a:ext cx="1995840" cy="2382975"/>
          </a:xfrm>
          <a:prstGeom prst="roundRect">
            <a:avLst>
              <a:gd name="adj" fmla="val 4940"/>
            </a:avLst>
          </a:prstGeom>
          <a:ln w="25400">
            <a:solidFill>
              <a:srgbClr val="2CB38F"/>
            </a:solidFill>
          </a:ln>
        </p:spPr>
      </p:pic>
      <p:pic>
        <p:nvPicPr>
          <p:cNvPr id="5" name="Picture Placeholder 12">
            <a:extLst>
              <a:ext uri="{FF2B5EF4-FFF2-40B4-BE49-F238E27FC236}">
                <a16:creationId xmlns:a16="http://schemas.microsoft.com/office/drawing/2014/main" id="{EC4D7DCC-1178-DF34-E161-932EDF9E905F}"/>
              </a:ext>
            </a:extLst>
          </p:cNvPr>
          <p:cNvPicPr>
            <a:picLocks noChangeAspect="1"/>
          </p:cNvPicPr>
          <p:nvPr/>
        </p:nvPicPr>
        <p:blipFill>
          <a:blip r:embed="rId5" cstate="hqprint">
            <a:extLst>
              <a:ext uri="{28A0092B-C50C-407E-A947-70E740481C1C}">
                <a14:useLocalDpi xmlns:a14="http://schemas.microsoft.com/office/drawing/2010/main" val="0"/>
              </a:ext>
            </a:extLst>
          </a:blip>
          <a:srcRect l="18592" r="18592"/>
          <a:stretch/>
        </p:blipFill>
        <p:spPr>
          <a:xfrm>
            <a:off x="4546742" y="1353647"/>
            <a:ext cx="1995840" cy="2382975"/>
          </a:xfrm>
          <a:prstGeom prst="roundRect">
            <a:avLst>
              <a:gd name="adj" fmla="val 4940"/>
            </a:avLst>
          </a:prstGeom>
          <a:ln w="25400">
            <a:solidFill>
              <a:srgbClr val="2CB38F"/>
            </a:solidFill>
          </a:ln>
        </p:spPr>
      </p:pic>
      <p:pic>
        <p:nvPicPr>
          <p:cNvPr id="6" name="Picture Placeholder 12">
            <a:extLst>
              <a:ext uri="{FF2B5EF4-FFF2-40B4-BE49-F238E27FC236}">
                <a16:creationId xmlns:a16="http://schemas.microsoft.com/office/drawing/2014/main" id="{51FC4824-FFF8-9403-5B28-1BBB0A22799C}"/>
              </a:ext>
            </a:extLst>
          </p:cNvPr>
          <p:cNvPicPr>
            <a:picLocks noChangeAspect="1"/>
          </p:cNvPicPr>
          <p:nvPr/>
        </p:nvPicPr>
        <p:blipFill>
          <a:blip r:embed="rId6" cstate="hqprint">
            <a:extLst>
              <a:ext uri="{28A0092B-C50C-407E-A947-70E740481C1C}">
                <a14:useLocalDpi xmlns:a14="http://schemas.microsoft.com/office/drawing/2010/main" val="0"/>
              </a:ext>
            </a:extLst>
          </a:blip>
          <a:srcRect l="22082" r="22082"/>
          <a:stretch/>
        </p:blipFill>
        <p:spPr>
          <a:xfrm>
            <a:off x="6689144" y="1353647"/>
            <a:ext cx="1995840" cy="2382975"/>
          </a:xfrm>
          <a:prstGeom prst="roundRect">
            <a:avLst>
              <a:gd name="adj" fmla="val 4940"/>
            </a:avLst>
          </a:prstGeom>
          <a:ln w="25400">
            <a:solidFill>
              <a:srgbClr val="2CB38F"/>
            </a:solidFill>
          </a:ln>
        </p:spPr>
      </p:pic>
      <p:pic>
        <p:nvPicPr>
          <p:cNvPr id="16" name="Picture Placeholder 12">
            <a:extLst>
              <a:ext uri="{FF2B5EF4-FFF2-40B4-BE49-F238E27FC236}">
                <a16:creationId xmlns:a16="http://schemas.microsoft.com/office/drawing/2014/main" id="{F615CAF8-586A-F671-04C1-D0822ED94BA7}"/>
              </a:ext>
            </a:extLst>
          </p:cNvPr>
          <p:cNvPicPr>
            <a:picLocks noChangeAspect="1"/>
          </p:cNvPicPr>
          <p:nvPr/>
        </p:nvPicPr>
        <p:blipFill>
          <a:blip r:embed="rId3" cstate="hqprint">
            <a:duotone>
              <a:schemeClr val="bg2">
                <a:shade val="45000"/>
                <a:satMod val="135000"/>
              </a:schemeClr>
              <a:prstClr val="white"/>
            </a:duotone>
            <a:extLst>
              <a:ext uri="{28A0092B-C50C-407E-A947-70E740481C1C}">
                <a14:useLocalDpi xmlns:a14="http://schemas.microsoft.com/office/drawing/2010/main" val="0"/>
              </a:ext>
            </a:extLst>
          </a:blip>
          <a:srcRect l="26507" r="26507"/>
          <a:stretch/>
        </p:blipFill>
        <p:spPr>
          <a:xfrm>
            <a:off x="261938" y="1353647"/>
            <a:ext cx="1995840" cy="2382975"/>
          </a:xfrm>
          <a:prstGeom prst="roundRect">
            <a:avLst>
              <a:gd name="adj" fmla="val 4940"/>
            </a:avLst>
          </a:prstGeom>
          <a:ln w="25400">
            <a:solidFill>
              <a:srgbClr val="2D71C1"/>
            </a:solidFill>
          </a:ln>
        </p:spPr>
      </p:pic>
      <p:pic>
        <p:nvPicPr>
          <p:cNvPr id="17" name="Picture Placeholder 12">
            <a:extLst>
              <a:ext uri="{FF2B5EF4-FFF2-40B4-BE49-F238E27FC236}">
                <a16:creationId xmlns:a16="http://schemas.microsoft.com/office/drawing/2014/main" id="{93C1FDF3-36C5-926C-4694-08B6372F348F}"/>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rcRect l="22082" r="22082"/>
          <a:stretch/>
        </p:blipFill>
        <p:spPr>
          <a:xfrm>
            <a:off x="2404340" y="1353647"/>
            <a:ext cx="1995840" cy="2382975"/>
          </a:xfrm>
          <a:prstGeom prst="roundRect">
            <a:avLst>
              <a:gd name="adj" fmla="val 4940"/>
            </a:avLst>
          </a:prstGeom>
          <a:ln w="25400">
            <a:solidFill>
              <a:srgbClr val="2D71C1"/>
            </a:solidFill>
          </a:ln>
        </p:spPr>
      </p:pic>
      <p:pic>
        <p:nvPicPr>
          <p:cNvPr id="18" name="Picture Placeholder 12">
            <a:extLst>
              <a:ext uri="{FF2B5EF4-FFF2-40B4-BE49-F238E27FC236}">
                <a16:creationId xmlns:a16="http://schemas.microsoft.com/office/drawing/2014/main" id="{6218618B-BFEF-C12C-4E9C-E4E724618C1F}"/>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rcRect l="18592" r="18592"/>
          <a:stretch/>
        </p:blipFill>
        <p:spPr>
          <a:xfrm>
            <a:off x="4546742" y="1353647"/>
            <a:ext cx="1995840" cy="2382975"/>
          </a:xfrm>
          <a:prstGeom prst="roundRect">
            <a:avLst>
              <a:gd name="adj" fmla="val 4940"/>
            </a:avLst>
          </a:prstGeom>
          <a:ln w="25400">
            <a:solidFill>
              <a:srgbClr val="2D71C1"/>
            </a:solidFill>
          </a:ln>
        </p:spPr>
      </p:pic>
      <p:pic>
        <p:nvPicPr>
          <p:cNvPr id="19" name="Picture Placeholder 12">
            <a:extLst>
              <a:ext uri="{FF2B5EF4-FFF2-40B4-BE49-F238E27FC236}">
                <a16:creationId xmlns:a16="http://schemas.microsoft.com/office/drawing/2014/main" id="{D3B1D2C4-1951-9BFE-6FE6-3FD813368EC9}"/>
              </a:ext>
            </a:extLst>
          </p:cNvPr>
          <p:cNvPicPr>
            <a:picLocks noChangeAspect="1"/>
          </p:cNvPicPr>
          <p:nvPr/>
        </p:nvPicPr>
        <p:blipFill>
          <a:blip r:embed="rId6" cstate="hqprint">
            <a:duotone>
              <a:schemeClr val="bg2">
                <a:shade val="45000"/>
                <a:satMod val="135000"/>
              </a:schemeClr>
              <a:prstClr val="white"/>
            </a:duotone>
            <a:extLst>
              <a:ext uri="{28A0092B-C50C-407E-A947-70E740481C1C}">
                <a14:useLocalDpi xmlns:a14="http://schemas.microsoft.com/office/drawing/2010/main" val="0"/>
              </a:ext>
            </a:extLst>
          </a:blip>
          <a:srcRect l="22082" r="22082"/>
          <a:stretch/>
        </p:blipFill>
        <p:spPr>
          <a:xfrm>
            <a:off x="6689144" y="1353647"/>
            <a:ext cx="1995840" cy="2382975"/>
          </a:xfrm>
          <a:prstGeom prst="roundRect">
            <a:avLst>
              <a:gd name="adj" fmla="val 4940"/>
            </a:avLst>
          </a:prstGeom>
          <a:ln w="25400">
            <a:solidFill>
              <a:srgbClr val="2D71C1"/>
            </a:solidFill>
          </a:ln>
        </p:spPr>
      </p:pic>
      <p:sp>
        <p:nvSpPr>
          <p:cNvPr id="9" name="Rounded Rectangle 8">
            <a:extLst>
              <a:ext uri="{FF2B5EF4-FFF2-40B4-BE49-F238E27FC236}">
                <a16:creationId xmlns:a16="http://schemas.microsoft.com/office/drawing/2014/main" id="{2345E0A7-1512-A1CD-32AC-E400851ED0EC}"/>
              </a:ext>
            </a:extLst>
          </p:cNvPr>
          <p:cNvSpPr/>
          <p:nvPr/>
        </p:nvSpPr>
        <p:spPr>
          <a:xfrm>
            <a:off x="2590017" y="2337204"/>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Enlever / recouvrir l’eau stagnante</a:t>
            </a:r>
            <a:endParaRPr lang="en-GB" sz="900" dirty="0"/>
          </a:p>
        </p:txBody>
      </p:sp>
      <p:sp>
        <p:nvSpPr>
          <p:cNvPr id="10" name="Rounded Rectangle 9">
            <a:extLst>
              <a:ext uri="{FF2B5EF4-FFF2-40B4-BE49-F238E27FC236}">
                <a16:creationId xmlns:a16="http://schemas.microsoft.com/office/drawing/2014/main" id="{FA345202-2EC5-59A2-696D-E158E3C2F6DB}"/>
              </a:ext>
            </a:extLst>
          </p:cNvPr>
          <p:cNvSpPr/>
          <p:nvPr/>
        </p:nvSpPr>
        <p:spPr>
          <a:xfrm>
            <a:off x="4732419" y="2308377"/>
            <a:ext cx="1624486" cy="46909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Porter des vêtements de protection</a:t>
            </a:r>
            <a:endParaRPr lang="en-GB" sz="900" dirty="0"/>
          </a:p>
        </p:txBody>
      </p:sp>
      <p:sp>
        <p:nvSpPr>
          <p:cNvPr id="11" name="Rounded Rectangle 10">
            <a:extLst>
              <a:ext uri="{FF2B5EF4-FFF2-40B4-BE49-F238E27FC236}">
                <a16:creationId xmlns:a16="http://schemas.microsoft.com/office/drawing/2014/main" id="{E4CAC44E-2BF7-8D62-133C-920481A5A12A}"/>
              </a:ext>
            </a:extLst>
          </p:cNvPr>
          <p:cNvSpPr/>
          <p:nvPr/>
        </p:nvSpPr>
        <p:spPr>
          <a:xfrm>
            <a:off x="6874821" y="2723858"/>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Vérifier votre corps et vos animaux pour détecter des tiques</a:t>
            </a:r>
            <a:endParaRPr lang="en-GB" sz="900" dirty="0"/>
          </a:p>
        </p:txBody>
      </p:sp>
      <p:sp>
        <p:nvSpPr>
          <p:cNvPr id="8" name="Rounded Rectangle 7">
            <a:extLst>
              <a:ext uri="{FF2B5EF4-FFF2-40B4-BE49-F238E27FC236}">
                <a16:creationId xmlns:a16="http://schemas.microsoft.com/office/drawing/2014/main" id="{E3613E20-C7A6-B38F-D985-4F7E702943ED}"/>
              </a:ext>
            </a:extLst>
          </p:cNvPr>
          <p:cNvSpPr/>
          <p:nvPr/>
        </p:nvSpPr>
        <p:spPr>
          <a:xfrm>
            <a:off x="6874821" y="1733758"/>
            <a:ext cx="1624486" cy="461823"/>
          </a:xfrm>
          <a:prstGeom prst="roundRect">
            <a:avLst>
              <a:gd name="adj" fmla="val 11037"/>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Dormir sous une moustiquaire </a:t>
            </a:r>
            <a:endParaRPr lang="en-GB" sz="900" dirty="0"/>
          </a:p>
        </p:txBody>
      </p:sp>
      <p:sp>
        <p:nvSpPr>
          <p:cNvPr id="7" name="Rounded Rectangle 6">
            <a:extLst>
              <a:ext uri="{FF2B5EF4-FFF2-40B4-BE49-F238E27FC236}">
                <a16:creationId xmlns:a16="http://schemas.microsoft.com/office/drawing/2014/main" id="{EB2ACE8F-944C-33EA-273B-B793DF1437F2}"/>
              </a:ext>
            </a:extLst>
          </p:cNvPr>
          <p:cNvSpPr/>
          <p:nvPr/>
        </p:nvSpPr>
        <p:spPr>
          <a:xfrm>
            <a:off x="459016" y="2337204"/>
            <a:ext cx="1624486" cy="469092"/>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b="1" dirty="0"/>
              <a:t>Utilisation d’un répulsif contre les moustiques et les tiques</a:t>
            </a:r>
            <a:endParaRPr lang="en-GB" sz="800" dirty="0"/>
          </a:p>
        </p:txBody>
      </p:sp>
      <p:sp>
        <p:nvSpPr>
          <p:cNvPr id="12" name="Rounded Rectangle 11">
            <a:extLst>
              <a:ext uri="{FF2B5EF4-FFF2-40B4-BE49-F238E27FC236}">
                <a16:creationId xmlns:a16="http://schemas.microsoft.com/office/drawing/2014/main" id="{4EC0D859-A9E1-64C9-FD80-49587D042CF3}"/>
              </a:ext>
            </a:extLst>
          </p:cNvPr>
          <p:cNvSpPr/>
          <p:nvPr/>
        </p:nvSpPr>
        <p:spPr>
          <a:xfrm>
            <a:off x="261938" y="3862818"/>
            <a:ext cx="1624486" cy="469092"/>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Using insect repellent against mosquitoes and ticks</a:t>
            </a:r>
            <a:endParaRPr lang="en-GB" sz="800" dirty="0"/>
          </a:p>
        </p:txBody>
      </p:sp>
      <p:sp>
        <p:nvSpPr>
          <p:cNvPr id="14" name="Rounded Rectangle 13">
            <a:extLst>
              <a:ext uri="{FF2B5EF4-FFF2-40B4-BE49-F238E27FC236}">
                <a16:creationId xmlns:a16="http://schemas.microsoft.com/office/drawing/2014/main" id="{72AE15B6-4277-3757-9F6C-8E79DDD10307}"/>
              </a:ext>
            </a:extLst>
          </p:cNvPr>
          <p:cNvSpPr/>
          <p:nvPr/>
        </p:nvSpPr>
        <p:spPr>
          <a:xfrm>
            <a:off x="5505233" y="3864644"/>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Removing / covering stagnant water</a:t>
            </a:r>
            <a:endParaRPr lang="en-GB" sz="900" dirty="0"/>
          </a:p>
        </p:txBody>
      </p:sp>
      <p:sp>
        <p:nvSpPr>
          <p:cNvPr id="15" name="Rounded Rectangle 14">
            <a:extLst>
              <a:ext uri="{FF2B5EF4-FFF2-40B4-BE49-F238E27FC236}">
                <a16:creationId xmlns:a16="http://schemas.microsoft.com/office/drawing/2014/main" id="{BC8AEA27-FD68-6FA1-7491-FA865ADCC3F6}"/>
              </a:ext>
            </a:extLst>
          </p:cNvPr>
          <p:cNvSpPr/>
          <p:nvPr/>
        </p:nvSpPr>
        <p:spPr>
          <a:xfrm>
            <a:off x="2009703" y="3857374"/>
            <a:ext cx="1624486" cy="46909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Wearing </a:t>
            </a:r>
            <a:br>
              <a:rPr lang="en-GB" sz="900" b="1" dirty="0"/>
            </a:br>
            <a:r>
              <a:rPr lang="en-GB" sz="900" b="1" dirty="0"/>
              <a:t>protective clothing </a:t>
            </a:r>
            <a:endParaRPr lang="en-GB" sz="900" dirty="0"/>
          </a:p>
        </p:txBody>
      </p:sp>
      <p:sp>
        <p:nvSpPr>
          <p:cNvPr id="20" name="Rounded Rectangle 19">
            <a:extLst>
              <a:ext uri="{FF2B5EF4-FFF2-40B4-BE49-F238E27FC236}">
                <a16:creationId xmlns:a16="http://schemas.microsoft.com/office/drawing/2014/main" id="{6C2DEBB6-F6A8-B77B-5101-353DCB66978B}"/>
              </a:ext>
            </a:extLst>
          </p:cNvPr>
          <p:cNvSpPr/>
          <p:nvPr/>
        </p:nvSpPr>
        <p:spPr>
          <a:xfrm>
            <a:off x="7259865" y="3864643"/>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Checking your body and your pets for ticks</a:t>
            </a:r>
            <a:endParaRPr lang="en-GB" sz="900" dirty="0"/>
          </a:p>
        </p:txBody>
      </p:sp>
      <p:sp>
        <p:nvSpPr>
          <p:cNvPr id="26" name="Rounded Rectangle 25">
            <a:extLst>
              <a:ext uri="{FF2B5EF4-FFF2-40B4-BE49-F238E27FC236}">
                <a16:creationId xmlns:a16="http://schemas.microsoft.com/office/drawing/2014/main" id="{D8E097D6-A8BD-EF40-D9AD-2391B7C2A1C7}"/>
              </a:ext>
            </a:extLst>
          </p:cNvPr>
          <p:cNvSpPr/>
          <p:nvPr/>
        </p:nvSpPr>
        <p:spPr>
          <a:xfrm>
            <a:off x="261938" y="3864643"/>
            <a:ext cx="1624486" cy="469092"/>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b="1" dirty="0"/>
              <a:t>Utilisation d’un répulsif contre les moustiques et les tiques</a:t>
            </a:r>
            <a:endParaRPr lang="en-GB" sz="800" dirty="0"/>
          </a:p>
        </p:txBody>
      </p:sp>
      <p:sp>
        <p:nvSpPr>
          <p:cNvPr id="36" name="Rounded Rectangle 35">
            <a:extLst>
              <a:ext uri="{FF2B5EF4-FFF2-40B4-BE49-F238E27FC236}">
                <a16:creationId xmlns:a16="http://schemas.microsoft.com/office/drawing/2014/main" id="{4220B526-1414-CA1D-6641-E832E61135C9}"/>
              </a:ext>
            </a:extLst>
          </p:cNvPr>
          <p:cNvSpPr/>
          <p:nvPr/>
        </p:nvSpPr>
        <p:spPr>
          <a:xfrm>
            <a:off x="3757468" y="3868277"/>
            <a:ext cx="1624486" cy="461823"/>
          </a:xfrm>
          <a:prstGeom prst="roundRect">
            <a:avLst>
              <a:gd name="adj" fmla="val 11037"/>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Dormir sous une moustiquaire</a:t>
            </a:r>
            <a:endParaRPr lang="en-GB" sz="900" dirty="0"/>
          </a:p>
        </p:txBody>
      </p:sp>
      <p:sp>
        <p:nvSpPr>
          <p:cNvPr id="37" name="Rounded Rectangle 36">
            <a:extLst>
              <a:ext uri="{FF2B5EF4-FFF2-40B4-BE49-F238E27FC236}">
                <a16:creationId xmlns:a16="http://schemas.microsoft.com/office/drawing/2014/main" id="{9929C605-3BCC-6E20-072F-7B79E6C2B0ED}"/>
              </a:ext>
            </a:extLst>
          </p:cNvPr>
          <p:cNvSpPr/>
          <p:nvPr/>
        </p:nvSpPr>
        <p:spPr>
          <a:xfrm>
            <a:off x="5505233" y="3864644"/>
            <a:ext cx="1624486" cy="461823"/>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Enlever / recouvrir l’eau stagnante</a:t>
            </a:r>
            <a:endParaRPr lang="en-GB" sz="900" dirty="0"/>
          </a:p>
        </p:txBody>
      </p:sp>
      <p:sp>
        <p:nvSpPr>
          <p:cNvPr id="38" name="Rounded Rectangle 37">
            <a:extLst>
              <a:ext uri="{FF2B5EF4-FFF2-40B4-BE49-F238E27FC236}">
                <a16:creationId xmlns:a16="http://schemas.microsoft.com/office/drawing/2014/main" id="{37424D07-247A-85D5-3278-597B2CD27219}"/>
              </a:ext>
            </a:extLst>
          </p:cNvPr>
          <p:cNvSpPr/>
          <p:nvPr/>
        </p:nvSpPr>
        <p:spPr>
          <a:xfrm>
            <a:off x="2009703" y="3857374"/>
            <a:ext cx="1624486" cy="469093"/>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Porter des vêtements de protection</a:t>
            </a:r>
            <a:endParaRPr lang="en-GB" sz="900" dirty="0"/>
          </a:p>
        </p:txBody>
      </p:sp>
      <p:sp>
        <p:nvSpPr>
          <p:cNvPr id="39" name="Rounded Rectangle 38">
            <a:extLst>
              <a:ext uri="{FF2B5EF4-FFF2-40B4-BE49-F238E27FC236}">
                <a16:creationId xmlns:a16="http://schemas.microsoft.com/office/drawing/2014/main" id="{2C685216-D9CF-6125-E368-228446F6BF80}"/>
              </a:ext>
            </a:extLst>
          </p:cNvPr>
          <p:cNvSpPr/>
          <p:nvPr/>
        </p:nvSpPr>
        <p:spPr>
          <a:xfrm>
            <a:off x="7259865" y="3864643"/>
            <a:ext cx="1624486" cy="461823"/>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Vérifier votre corps et vos animaux pour détecter des tiques</a:t>
            </a:r>
            <a:endParaRPr lang="en-GB" sz="900" dirty="0"/>
          </a:p>
        </p:txBody>
      </p:sp>
    </p:spTree>
    <p:extLst>
      <p:ext uri="{BB962C8B-B14F-4D97-AF65-F5344CB8AC3E}">
        <p14:creationId xmlns:p14="http://schemas.microsoft.com/office/powerpoint/2010/main" val="250518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P spid="7" grpId="0" animBg="1"/>
      <p:bldP spid="26" grpId="0" animBg="1"/>
      <p:bldP spid="36"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F3525-BA37-19E1-7896-7AAE531B4B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A57F01-8751-7A3F-A03E-3BAD02A6E261}"/>
              </a:ext>
            </a:extLst>
          </p:cNvPr>
          <p:cNvSpPr>
            <a:spLocks noGrp="1"/>
          </p:cNvSpPr>
          <p:nvPr>
            <p:ph type="body" sz="quarter" idx="10"/>
          </p:nvPr>
        </p:nvSpPr>
        <p:spPr>
          <a:ln>
            <a:noFill/>
          </a:ln>
        </p:spPr>
        <p:txBody>
          <a:bodyPr>
            <a:normAutofit fontScale="92500"/>
          </a:bodyPr>
          <a:lstStyle/>
          <a:p>
            <a:r>
              <a:rPr lang="fr-FR" dirty="0">
                <a:solidFill>
                  <a:schemeClr val="bg1"/>
                </a:solidFill>
              </a:rPr>
              <a:t>Les moustiques et les tiques peuvent-ils être utiles ?</a:t>
            </a:r>
            <a:endParaRPr lang="en-GB" dirty="0">
              <a:solidFill>
                <a:schemeClr val="bg1"/>
              </a:solidFill>
            </a:endParaRPr>
          </a:p>
        </p:txBody>
      </p:sp>
      <p:sp>
        <p:nvSpPr>
          <p:cNvPr id="3" name="Rounded Rectangle 2">
            <a:extLst>
              <a:ext uri="{FF2B5EF4-FFF2-40B4-BE49-F238E27FC236}">
                <a16:creationId xmlns:a16="http://schemas.microsoft.com/office/drawing/2014/main" id="{EA090E53-63BB-2A8B-FE99-4C446DD0F552}"/>
              </a:ext>
            </a:extLst>
          </p:cNvPr>
          <p:cNvSpPr/>
          <p:nvPr/>
        </p:nvSpPr>
        <p:spPr>
          <a:xfrm>
            <a:off x="2044436" y="1502344"/>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Pollinisateurs</a:t>
            </a:r>
            <a:endParaRPr lang="en-GB" sz="16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35D81C97-D0CD-5872-8EE9-3B8AB34B6DA7}"/>
              </a:ext>
            </a:extLst>
          </p:cNvPr>
          <p:cNvSpPr/>
          <p:nvPr/>
        </p:nvSpPr>
        <p:spPr>
          <a:xfrm>
            <a:off x="4700550" y="1502344"/>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Réseau alimentaire</a:t>
            </a:r>
            <a:endParaRPr lang="en-GB" sz="1600" dirty="0">
              <a:solidFill>
                <a:srgbClr val="00000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10C9A28B-58B9-032A-3F83-5D8A4BF11BA1}"/>
              </a:ext>
            </a:extLst>
          </p:cNvPr>
          <p:cNvSpPr/>
          <p:nvPr/>
        </p:nvSpPr>
        <p:spPr>
          <a:xfrm>
            <a:off x="2044436" y="2837147"/>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Santé de l’environnement</a:t>
            </a:r>
            <a:endParaRPr lang="en-GB" sz="1600" dirty="0">
              <a:solidFill>
                <a:srgbClr val="00000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B92DDC4B-40EF-565F-736F-ED1EBBA0BE29}"/>
              </a:ext>
            </a:extLst>
          </p:cNvPr>
          <p:cNvSpPr/>
          <p:nvPr/>
        </p:nvSpPr>
        <p:spPr>
          <a:xfrm>
            <a:off x="4700550" y="2837147"/>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Contrôle de la population</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8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4A57-0F97-F164-73FB-9B5A38C4FE1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F5848B5-13CE-75D7-1B35-DAAC41FBBDB9}"/>
              </a:ext>
            </a:extLst>
          </p:cNvPr>
          <p:cNvSpPr/>
          <p:nvPr/>
        </p:nvSpPr>
        <p:spPr>
          <a:xfrm>
            <a:off x="5470988"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Comprendre le lien entre le changement climatique et les infections vectorielles </a:t>
            </a:r>
            <a:endParaRPr lang="en-GB" sz="1600" dirty="0">
              <a:solidFill>
                <a:srgbClr val="000000"/>
              </a:solidFill>
              <a:cs typeface="Arial" panose="020B0604020202020204" pitchFamily="34" charset="0"/>
            </a:endParaRPr>
          </a:p>
        </p:txBody>
      </p:sp>
      <p:sp>
        <p:nvSpPr>
          <p:cNvPr id="5" name="Rounded Rectangle 4">
            <a:extLst>
              <a:ext uri="{FF2B5EF4-FFF2-40B4-BE49-F238E27FC236}">
                <a16:creationId xmlns:a16="http://schemas.microsoft.com/office/drawing/2014/main" id="{4143D500-0E7E-C3A5-9908-8BA49D788E32}"/>
              </a:ext>
            </a:extLst>
          </p:cNvPr>
          <p:cNvSpPr/>
          <p:nvPr/>
        </p:nvSpPr>
        <p:spPr>
          <a:xfrm>
            <a:off x="261938"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Connaître les différents vecteurs et les infections qui en découlent</a:t>
            </a:r>
            <a:endParaRPr lang="en-GB" sz="1600" dirty="0">
              <a:solidFill>
                <a:srgbClr val="00000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738CC775-C688-3666-A3EE-8210D6F30C95}"/>
              </a:ext>
            </a:extLst>
          </p:cNvPr>
          <p:cNvSpPr/>
          <p:nvPr/>
        </p:nvSpPr>
        <p:spPr>
          <a:xfrm>
            <a:off x="1983078"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Comprendre comment les infections vectorielles sont transmises</a:t>
            </a:r>
            <a:endParaRPr lang="en-GB" sz="1600" dirty="0">
              <a:solidFill>
                <a:srgbClr val="000000"/>
              </a:solidFill>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B0D3E812-05FE-3F22-CD43-E7C12D315DD9}"/>
              </a:ext>
            </a:extLst>
          </p:cNvPr>
          <p:cNvSpPr/>
          <p:nvPr/>
        </p:nvSpPr>
        <p:spPr>
          <a:xfrm>
            <a:off x="3727033"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Connaître les différentes façons de prévenir et de se protéger contre les infections vectorielles</a:t>
            </a:r>
            <a:endParaRPr lang="en-GB" sz="1600" dirty="0">
              <a:solidFill>
                <a:srgbClr val="000000"/>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10D50B00-7539-02A8-BADE-E10197E80B03}"/>
              </a:ext>
            </a:extLst>
          </p:cNvPr>
          <p:cNvSpPr/>
          <p:nvPr/>
        </p:nvSpPr>
        <p:spPr>
          <a:xfrm>
            <a:off x="7214943"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Comprendre l’impact de l’environnement sur les vecteurs et les infections vectorielles </a:t>
            </a:r>
            <a:endParaRPr lang="en-GB" sz="1600" dirty="0">
              <a:solidFill>
                <a:srgbClr val="000000"/>
              </a:solidFill>
              <a:cs typeface="Arial" panose="020B0604020202020204" pitchFamily="34" charset="0"/>
            </a:endParaRPr>
          </a:p>
        </p:txBody>
      </p:sp>
      <p:sp>
        <p:nvSpPr>
          <p:cNvPr id="2" name="Text Placeholder 1">
            <a:extLst>
              <a:ext uri="{FF2B5EF4-FFF2-40B4-BE49-F238E27FC236}">
                <a16:creationId xmlns:a16="http://schemas.microsoft.com/office/drawing/2014/main" id="{9FA5DC8D-FC81-18CB-3564-53A788310ADF}"/>
              </a:ext>
            </a:extLst>
          </p:cNvPr>
          <p:cNvSpPr>
            <a:spLocks noGrp="1"/>
          </p:cNvSpPr>
          <p:nvPr>
            <p:ph type="body" sz="quarter" idx="10"/>
          </p:nvPr>
        </p:nvSpPr>
        <p:spPr/>
        <p:txBody>
          <a:bodyPr/>
          <a:lstStyle/>
          <a:p>
            <a:r>
              <a:rPr lang="en-GB" dirty="0">
                <a:solidFill>
                  <a:schemeClr val="bg1"/>
                </a:solidFill>
              </a:rPr>
              <a:t>Résultats d’apprentissage</a:t>
            </a:r>
          </a:p>
        </p:txBody>
      </p:sp>
      <p:sp>
        <p:nvSpPr>
          <p:cNvPr id="3" name="Content Placeholder 2">
            <a:extLst>
              <a:ext uri="{FF2B5EF4-FFF2-40B4-BE49-F238E27FC236}">
                <a16:creationId xmlns:a16="http://schemas.microsoft.com/office/drawing/2014/main" id="{A99221EC-7A29-00D5-D658-4C70174B7200}"/>
              </a:ext>
            </a:extLst>
          </p:cNvPr>
          <p:cNvSpPr txBox="1">
            <a:spLocks/>
          </p:cNvSpPr>
          <p:nvPr/>
        </p:nvSpPr>
        <p:spPr>
          <a:xfrm>
            <a:off x="261938" y="1369218"/>
            <a:ext cx="4798408" cy="348371"/>
          </a:xfrm>
          <a:prstGeom prst="rect">
            <a:avLst/>
          </a:prstGeom>
        </p:spPr>
        <p:txBody>
          <a:bodyPr l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800" b="1" dirty="0">
                <a:solidFill>
                  <a:srgbClr val="000000"/>
                </a:solidFill>
              </a:rPr>
              <a:t>À la fin de cette leçon, tous les élèves devront :</a:t>
            </a:r>
            <a:endParaRPr lang="en-GB" sz="1800" dirty="0">
              <a:solidFill>
                <a:srgbClr val="000000"/>
              </a:solidFill>
            </a:endParaRPr>
          </a:p>
        </p:txBody>
      </p:sp>
    </p:spTree>
    <p:extLst>
      <p:ext uri="{BB962C8B-B14F-4D97-AF65-F5344CB8AC3E}">
        <p14:creationId xmlns:p14="http://schemas.microsoft.com/office/powerpoint/2010/main" val="36411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D371-8F4C-CB8B-8204-EF0FB09336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4365DA-BB87-A150-CE15-7321EA9EA5A8}"/>
              </a:ext>
            </a:extLst>
          </p:cNvPr>
          <p:cNvSpPr>
            <a:spLocks noGrp="1"/>
          </p:cNvSpPr>
          <p:nvPr>
            <p:ph type="body" sz="quarter" idx="10"/>
          </p:nvPr>
        </p:nvSpPr>
        <p:spPr>
          <a:ln>
            <a:noFill/>
          </a:ln>
        </p:spPr>
        <p:txBody>
          <a:bodyPr/>
          <a:lstStyle/>
          <a:p>
            <a:r>
              <a:rPr lang="en-GB" dirty="0">
                <a:solidFill>
                  <a:schemeClr val="bg1"/>
                </a:solidFill>
              </a:rPr>
              <a:t>Changement climatique</a:t>
            </a:r>
          </a:p>
        </p:txBody>
      </p:sp>
      <p:sp>
        <p:nvSpPr>
          <p:cNvPr id="5" name="TextBox 4">
            <a:extLst>
              <a:ext uri="{FF2B5EF4-FFF2-40B4-BE49-F238E27FC236}">
                <a16:creationId xmlns:a16="http://schemas.microsoft.com/office/drawing/2014/main" id="{181EDB99-2DE4-A751-2FCC-0A98AC688095}"/>
              </a:ext>
            </a:extLst>
          </p:cNvPr>
          <p:cNvSpPr txBox="1"/>
          <p:nvPr/>
        </p:nvSpPr>
        <p:spPr>
          <a:xfrm>
            <a:off x="261937" y="1214760"/>
            <a:ext cx="6511003" cy="1477328"/>
          </a:xfrm>
          <a:prstGeom prst="rect">
            <a:avLst/>
          </a:prstGeom>
          <a:noFill/>
        </p:spPr>
        <p:txBody>
          <a:bodyPr wrap="square" lIns="0">
            <a:spAutoFit/>
          </a:bodyPr>
          <a:lstStyle/>
          <a:p>
            <a:r>
              <a:rPr lang="fr-FR" b="1" dirty="0">
                <a:solidFill>
                  <a:srgbClr val="000000"/>
                </a:solidFill>
              </a:rPr>
              <a:t>Qu’est-ce que le changement climatique ?</a:t>
            </a:r>
            <a:endParaRPr lang="en-GB" b="1" dirty="0">
              <a:solidFill>
                <a:srgbClr val="000000"/>
              </a:solidFill>
            </a:endParaRPr>
          </a:p>
          <a:p>
            <a:pPr lvl="0"/>
            <a:r>
              <a:rPr lang="fr-FR" dirty="0">
                <a:solidFill>
                  <a:srgbClr val="000000"/>
                </a:solidFill>
                <a:latin typeface="Arial" panose="020B0604020202020204" pitchFamily="34" charset="0"/>
                <a:cs typeface="Arial" panose="020B0604020202020204" pitchFamily="34" charset="0"/>
              </a:rPr>
              <a:t>Le changement climatique correspond aux variations à long terme des températures et des conditions météorologiques dues à des causes naturelles ou à des activités humaines. Le changement climatique a été attribué aux activités humaines.</a:t>
            </a:r>
            <a:endParaRPr lang="en-US" b="1" dirty="0"/>
          </a:p>
        </p:txBody>
      </p:sp>
    </p:spTree>
    <p:extLst>
      <p:ext uri="{BB962C8B-B14F-4D97-AF65-F5344CB8AC3E}">
        <p14:creationId xmlns:p14="http://schemas.microsoft.com/office/powerpoint/2010/main" val="31540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C518D-4BFE-B484-39D5-6F86D06E99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D7CCA2-F3A9-044F-849F-E1628F53C32C}"/>
              </a:ext>
            </a:extLst>
          </p:cNvPr>
          <p:cNvSpPr>
            <a:spLocks noGrp="1"/>
          </p:cNvSpPr>
          <p:nvPr>
            <p:ph type="body" sz="quarter" idx="10"/>
          </p:nvPr>
        </p:nvSpPr>
        <p:spPr/>
        <p:txBody>
          <a:bodyPr>
            <a:normAutofit/>
          </a:bodyPr>
          <a:lstStyle/>
          <a:p>
            <a:pPr>
              <a:defRPr/>
            </a:pPr>
            <a:r>
              <a:rPr lang="fr-FR" dirty="0">
                <a:solidFill>
                  <a:schemeClr val="bg1"/>
                </a:solidFill>
              </a:rPr>
              <a:t>Changement climatique et infections vectorielles </a:t>
            </a:r>
            <a:endParaRPr lang="en-GB" dirty="0">
              <a:solidFill>
                <a:schemeClr val="bg1"/>
              </a:solidFill>
            </a:endParaRPr>
          </a:p>
        </p:txBody>
      </p:sp>
      <p:sp>
        <p:nvSpPr>
          <p:cNvPr id="12" name="Rectangle: Rounded Corners 9">
            <a:extLst>
              <a:ext uri="{FF2B5EF4-FFF2-40B4-BE49-F238E27FC236}">
                <a16:creationId xmlns:a16="http://schemas.microsoft.com/office/drawing/2014/main" id="{BB179F3A-E97A-A915-6E3C-5556FA1F84C3}"/>
              </a:ext>
              <a:ext uri="{C183D7F6-B498-43B3-948B-1728B52AA6E4}">
                <adec:decorative xmlns:adec="http://schemas.microsoft.com/office/drawing/2017/decorative" xmlns="" val="1"/>
              </a:ext>
            </a:extLst>
          </p:cNvPr>
          <p:cNvSpPr/>
          <p:nvPr/>
        </p:nvSpPr>
        <p:spPr>
          <a:xfrm rot="5400000">
            <a:off x="5350840" y="1474579"/>
            <a:ext cx="1322465" cy="2416247"/>
          </a:xfrm>
          <a:prstGeom prst="roundRect">
            <a:avLst>
              <a:gd name="adj" fmla="val 6655"/>
            </a:avLst>
          </a:prstGeom>
          <a:noFill/>
          <a:ln w="57150" cap="flat" cmpd="sng" algn="ctr">
            <a:solidFill>
              <a:srgbClr val="2862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3" name="TextBox 12">
            <a:extLst>
              <a:ext uri="{FF2B5EF4-FFF2-40B4-BE49-F238E27FC236}">
                <a16:creationId xmlns:a16="http://schemas.microsoft.com/office/drawing/2014/main" id="{99B9A3AD-B4CE-DFAD-730C-1405CB465205}"/>
              </a:ext>
            </a:extLst>
          </p:cNvPr>
          <p:cNvSpPr txBox="1"/>
          <p:nvPr/>
        </p:nvSpPr>
        <p:spPr>
          <a:xfrm>
            <a:off x="4803949" y="2290287"/>
            <a:ext cx="2416247" cy="784830"/>
          </a:xfrm>
          <a:prstGeom prst="rect">
            <a:avLst/>
          </a:prstGeom>
          <a:noFill/>
        </p:spPr>
        <p:txBody>
          <a:bodyPr wrap="square" rtlCol="0">
            <a:spAutoFit/>
          </a:bodyPr>
          <a:lstStyle/>
          <a:p>
            <a:pPr algn="ctr"/>
            <a:r>
              <a:rPr lang="en-GB" sz="4500" b="1" dirty="0">
                <a:solidFill>
                  <a:srgbClr val="2862A5"/>
                </a:solidFill>
                <a:latin typeface="Arial" panose="020B0604020202020204" pitchFamily="34" charset="0"/>
                <a:cs typeface="Arial" panose="020B0604020202020204" pitchFamily="34" charset="0"/>
              </a:rPr>
              <a:t>Yes</a:t>
            </a:r>
          </a:p>
        </p:txBody>
      </p:sp>
      <p:sp>
        <p:nvSpPr>
          <p:cNvPr id="14" name="Rectangle: Rounded Corners 9">
            <a:extLst>
              <a:ext uri="{FF2B5EF4-FFF2-40B4-BE49-F238E27FC236}">
                <a16:creationId xmlns:a16="http://schemas.microsoft.com/office/drawing/2014/main" id="{E6B556E1-ECE6-83F0-7A97-4FB5D89CA18D}"/>
              </a:ext>
              <a:ext uri="{C183D7F6-B498-43B3-948B-1728B52AA6E4}">
                <adec:decorative xmlns:adec="http://schemas.microsoft.com/office/drawing/2017/decorative" xmlns="" val="1"/>
              </a:ext>
            </a:extLst>
          </p:cNvPr>
          <p:cNvSpPr/>
          <p:nvPr/>
        </p:nvSpPr>
        <p:spPr>
          <a:xfrm rot="5400000">
            <a:off x="2480849" y="1474578"/>
            <a:ext cx="1322465" cy="2416247"/>
          </a:xfrm>
          <a:prstGeom prst="roundRect">
            <a:avLst>
              <a:gd name="adj" fmla="val 6655"/>
            </a:avLst>
          </a:prstGeom>
          <a:noFill/>
          <a:ln w="57150" cap="flat" cmpd="sng" algn="ctr">
            <a:solidFill>
              <a:srgbClr val="2862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5" name="TextBox 14">
            <a:extLst>
              <a:ext uri="{FF2B5EF4-FFF2-40B4-BE49-F238E27FC236}">
                <a16:creationId xmlns:a16="http://schemas.microsoft.com/office/drawing/2014/main" id="{69684C24-4B18-5D28-45FD-3FA5AEFDA1E0}"/>
              </a:ext>
            </a:extLst>
          </p:cNvPr>
          <p:cNvSpPr txBox="1"/>
          <p:nvPr/>
        </p:nvSpPr>
        <p:spPr>
          <a:xfrm>
            <a:off x="1933957" y="2290287"/>
            <a:ext cx="2416247" cy="784830"/>
          </a:xfrm>
          <a:prstGeom prst="rect">
            <a:avLst/>
          </a:prstGeom>
          <a:noFill/>
        </p:spPr>
        <p:txBody>
          <a:bodyPr wrap="square" rtlCol="0">
            <a:spAutoFit/>
          </a:bodyPr>
          <a:lstStyle/>
          <a:p>
            <a:pPr algn="ctr"/>
            <a:r>
              <a:rPr lang="en-GB" sz="4500" b="1" dirty="0">
                <a:solidFill>
                  <a:srgbClr val="2862A5"/>
                </a:solidFill>
                <a:latin typeface="Arial" panose="020B0604020202020204" pitchFamily="34" charset="0"/>
                <a:cs typeface="Arial" panose="020B0604020202020204" pitchFamily="34" charset="0"/>
              </a:rPr>
              <a:t>Non</a:t>
            </a:r>
          </a:p>
        </p:txBody>
      </p:sp>
      <p:sp>
        <p:nvSpPr>
          <p:cNvPr id="16" name="Rounded Rectangle 15">
            <a:extLst>
              <a:ext uri="{FF2B5EF4-FFF2-40B4-BE49-F238E27FC236}">
                <a16:creationId xmlns:a16="http://schemas.microsoft.com/office/drawing/2014/main" id="{A7D067D2-BF67-9E6E-BE2E-8BEEF93C773C}"/>
              </a:ext>
            </a:extLst>
          </p:cNvPr>
          <p:cNvSpPr/>
          <p:nvPr/>
        </p:nvSpPr>
        <p:spPr>
          <a:xfrm>
            <a:off x="261938" y="2038588"/>
            <a:ext cx="4078115" cy="1224422"/>
          </a:xfrm>
          <a:prstGeom prst="roundRect">
            <a:avLst>
              <a:gd name="adj" fmla="val 5286"/>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dirty="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A51FEC-3456-B723-C85B-9D1715708D79}"/>
              </a:ext>
            </a:extLst>
          </p:cNvPr>
          <p:cNvSpPr txBox="1"/>
          <p:nvPr/>
        </p:nvSpPr>
        <p:spPr>
          <a:xfrm>
            <a:off x="1575456" y="1197843"/>
            <a:ext cx="5993088" cy="646331"/>
          </a:xfrm>
          <a:prstGeom prst="rect">
            <a:avLst/>
          </a:prstGeom>
          <a:noFill/>
        </p:spPr>
        <p:txBody>
          <a:bodyPr wrap="square" lIns="0">
            <a:spAutoFit/>
          </a:bodyPr>
          <a:lstStyle/>
          <a:p>
            <a:pPr lvl="0" algn="ctr"/>
            <a:r>
              <a:rPr lang="fr-FR" b="1" dirty="0">
                <a:solidFill>
                  <a:srgbClr val="000000"/>
                </a:solidFill>
                <a:latin typeface="Arial" panose="020B0604020202020204" pitchFamily="34" charset="0"/>
                <a:cs typeface="Arial" panose="020B0604020202020204" pitchFamily="34" charset="0"/>
              </a:rPr>
              <a:t>Existe-t-il un lien entre le changement climatique et la propagation des infections vectorielles ?</a:t>
            </a:r>
            <a:endParaRPr lang="en-US" b="1" dirty="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3FF66A5-1603-2614-8316-699D5691D814}"/>
              </a:ext>
            </a:extLst>
          </p:cNvPr>
          <p:cNvSpPr txBox="1"/>
          <p:nvPr/>
        </p:nvSpPr>
        <p:spPr>
          <a:xfrm>
            <a:off x="980054" y="3590771"/>
            <a:ext cx="7183891" cy="1323439"/>
          </a:xfrm>
          <a:prstGeom prst="rect">
            <a:avLst/>
          </a:prstGeom>
          <a:noFill/>
        </p:spPr>
        <p:txBody>
          <a:bodyPr wrap="square">
            <a:spAutoFit/>
          </a:bodyPr>
          <a:lstStyle/>
          <a:p>
            <a:pPr lvl="0" algn="ctr"/>
            <a:r>
              <a:rPr lang="fr-FR" sz="1600" dirty="0">
                <a:solidFill>
                  <a:schemeClr val="bg2">
                    <a:lumMod val="10000"/>
                  </a:schemeClr>
                </a:solidFill>
                <a:latin typeface="Arial" panose="020B0604020202020204" pitchFamily="34" charset="0"/>
                <a:cs typeface="Arial" panose="020B0604020202020204" pitchFamily="34" charset="0"/>
              </a:rPr>
              <a:t>Les moustiques, plus présents dans les régions chaudes, ont désormais déménagé dans d’autres pays qui avaient auparavant un climat plus frais mais qui sont maintenant plus chauds. Il y a désormais une augmentation des moustiques dans les zones qui connaissent davantage de précipitations et d’inondations dues aux changements climatiques.</a:t>
            </a:r>
            <a:endParaRPr lang="en-GB" sz="1600" dirty="0">
              <a:solidFill>
                <a:schemeClr val="bg2">
                  <a:lumMod val="10000"/>
                </a:schemeClr>
              </a:solidFill>
              <a:latin typeface="Arial" panose="020B0604020202020204" pitchFamily="34" charset="0"/>
              <a:cs typeface="Arial" panose="020B0604020202020204" pitchFamily="34" charset="0"/>
            </a:endParaRPr>
          </a:p>
        </p:txBody>
      </p:sp>
      <p:sp>
        <p:nvSpPr>
          <p:cNvPr id="27" name="Rectangle: Rounded Corners 9">
            <a:extLst>
              <a:ext uri="{FF2B5EF4-FFF2-40B4-BE49-F238E27FC236}">
                <a16:creationId xmlns:a16="http://schemas.microsoft.com/office/drawing/2014/main" id="{98BEAA52-A113-952C-68FF-805E3B87A60D}"/>
              </a:ext>
              <a:ext uri="{C183D7F6-B498-43B3-948B-1728B52AA6E4}">
                <adec:decorative xmlns:adec="http://schemas.microsoft.com/office/drawing/2017/decorative" xmlns="" val="1"/>
              </a:ext>
            </a:extLst>
          </p:cNvPr>
          <p:cNvSpPr/>
          <p:nvPr/>
        </p:nvSpPr>
        <p:spPr>
          <a:xfrm rot="5400000">
            <a:off x="5340688" y="1489742"/>
            <a:ext cx="1322465" cy="2416247"/>
          </a:xfrm>
          <a:prstGeom prst="roundRect">
            <a:avLst>
              <a:gd name="adj" fmla="val 6655"/>
            </a:avLst>
          </a:prstGeom>
          <a:solidFill>
            <a:srgbClr val="2862A5"/>
          </a:solidFill>
          <a:ln w="57150" cap="flat" cmpd="sng" algn="ctr">
            <a:solidFill>
              <a:srgbClr val="2862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8" name="TextBox 27">
            <a:extLst>
              <a:ext uri="{FF2B5EF4-FFF2-40B4-BE49-F238E27FC236}">
                <a16:creationId xmlns:a16="http://schemas.microsoft.com/office/drawing/2014/main" id="{1C7243BF-51DD-2F73-339E-FBFE0BE7E23D}"/>
              </a:ext>
            </a:extLst>
          </p:cNvPr>
          <p:cNvSpPr txBox="1"/>
          <p:nvPr/>
        </p:nvSpPr>
        <p:spPr>
          <a:xfrm>
            <a:off x="4793797" y="2305450"/>
            <a:ext cx="2416247" cy="784830"/>
          </a:xfrm>
          <a:prstGeom prst="rect">
            <a:avLst/>
          </a:prstGeom>
          <a:noFill/>
        </p:spPr>
        <p:txBody>
          <a:bodyPr wrap="square" rtlCol="0">
            <a:spAutoFit/>
          </a:bodyPr>
          <a:lstStyle/>
          <a:p>
            <a:pPr algn="ctr"/>
            <a:r>
              <a:rPr lang="en-GB" sz="4500" b="1" dirty="0">
                <a:solidFill>
                  <a:schemeClr val="bg1"/>
                </a:solidFill>
                <a:latin typeface="Arial" panose="020B0604020202020204" pitchFamily="34" charset="0"/>
                <a:cs typeface="Arial" panose="020B0604020202020204" pitchFamily="34" charset="0"/>
              </a:rPr>
              <a:t>Oui</a:t>
            </a:r>
          </a:p>
        </p:txBody>
      </p:sp>
    </p:spTree>
    <p:extLst>
      <p:ext uri="{BB962C8B-B14F-4D97-AF65-F5344CB8AC3E}">
        <p14:creationId xmlns:p14="http://schemas.microsoft.com/office/powerpoint/2010/main" val="25897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7" grpId="0"/>
      <p:bldP spid="23" grpId="0"/>
      <p:bldP spid="27" grpId="0" animBg="1"/>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CA3C6-1618-BA80-3CB7-E8EB09670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668FC-276A-42FF-ED44-4AB93F670BF0}"/>
              </a:ext>
            </a:extLst>
          </p:cNvPr>
          <p:cNvSpPr>
            <a:spLocks noGrp="1"/>
          </p:cNvSpPr>
          <p:nvPr>
            <p:ph type="title"/>
          </p:nvPr>
        </p:nvSpPr>
        <p:spPr>
          <a:xfrm>
            <a:off x="322965" y="1712572"/>
            <a:ext cx="7099811" cy="2101799"/>
          </a:xfrm>
        </p:spPr>
        <p:txBody>
          <a:bodyPr>
            <a:noAutofit/>
          </a:bodyPr>
          <a:lstStyle/>
          <a:p>
            <a:r>
              <a:rPr lang="fr-FR" dirty="0"/>
              <a:t>Activité 2 :</a:t>
            </a:r>
            <a:br>
              <a:rPr lang="fr-FR" dirty="0"/>
            </a:br>
            <a:r>
              <a:rPr lang="fr-FR" dirty="0"/>
              <a:t>Où sont passés les vecteurs ?</a:t>
            </a:r>
            <a:endParaRPr lang="en-US" dirty="0"/>
          </a:p>
        </p:txBody>
      </p:sp>
      <p:sp>
        <p:nvSpPr>
          <p:cNvPr id="3" name="Footer Placeholder 2">
            <a:extLst>
              <a:ext uri="{FF2B5EF4-FFF2-40B4-BE49-F238E27FC236}">
                <a16:creationId xmlns:a16="http://schemas.microsoft.com/office/drawing/2014/main" id="{894FB0BF-1E61-7932-4D20-3F28397AFEF3}"/>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2445778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FA99-1D1B-4F44-C7A7-372F6DD9C23D}"/>
            </a:ext>
          </a:extLst>
        </p:cNvPr>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0C785CDF-7323-BA3B-391F-BC071DFBC4BA}"/>
              </a:ext>
            </a:extLst>
          </p:cNvPr>
          <p:cNvSpPr>
            <a:spLocks noGrp="1"/>
          </p:cNvSpPr>
          <p:nvPr>
            <p:ph idx="1"/>
          </p:nvPr>
        </p:nvSpPr>
        <p:spPr>
          <a:xfrm>
            <a:off x="593038" y="1338449"/>
            <a:ext cx="2150674" cy="2112112"/>
          </a:xfrm>
        </p:spPr>
        <p:txBody>
          <a:bodyPr>
            <a:noAutofit/>
          </a:bodyPr>
          <a:lstStyle/>
          <a:p>
            <a:r>
              <a:rPr lang="fr-FR" sz="1400" dirty="0"/>
              <a:t>En utilisant une grande carte du monde, expliquez où se trouvent généralement certains moustiques et tiques – marquez cela avec des post-</a:t>
            </a:r>
            <a:r>
              <a:rPr lang="fr-FR" sz="1400" dirty="0" err="1"/>
              <a:t>its</a:t>
            </a:r>
            <a:r>
              <a:rPr lang="fr-FR" sz="1400" dirty="0"/>
              <a:t> ou stylos de différentes couleurs.</a:t>
            </a:r>
            <a:endParaRPr lang="en-GB" sz="1400" dirty="0"/>
          </a:p>
        </p:txBody>
      </p:sp>
      <p:sp>
        <p:nvSpPr>
          <p:cNvPr id="21" name="Content Placeholder 20">
            <a:extLst>
              <a:ext uri="{FF2B5EF4-FFF2-40B4-BE49-F238E27FC236}">
                <a16:creationId xmlns:a16="http://schemas.microsoft.com/office/drawing/2014/main" id="{0D95F2B4-C80B-CA55-EDA0-84EC23548D08}"/>
              </a:ext>
            </a:extLst>
          </p:cNvPr>
          <p:cNvSpPr>
            <a:spLocks noGrp="1"/>
          </p:cNvSpPr>
          <p:nvPr>
            <p:ph idx="12"/>
          </p:nvPr>
        </p:nvSpPr>
        <p:spPr>
          <a:xfrm>
            <a:off x="2750327" y="1338448"/>
            <a:ext cx="2013582" cy="2112113"/>
          </a:xfrm>
        </p:spPr>
        <p:txBody>
          <a:bodyPr/>
          <a:lstStyle/>
          <a:p>
            <a:r>
              <a:rPr lang="fr-FR" sz="1400" dirty="0"/>
              <a:t>Identifiez les pays vers lesquels ces moustiques et tiques se sont déplacés récemment (à partir de l’an 2000).</a:t>
            </a:r>
            <a:endParaRPr lang="en-GB" dirty="0"/>
          </a:p>
        </p:txBody>
      </p:sp>
      <p:sp>
        <p:nvSpPr>
          <p:cNvPr id="22" name="Content Placeholder 21">
            <a:extLst>
              <a:ext uri="{FF2B5EF4-FFF2-40B4-BE49-F238E27FC236}">
                <a16:creationId xmlns:a16="http://schemas.microsoft.com/office/drawing/2014/main" id="{CDFBD1D9-A0D8-1D50-21F7-5C0DE5D394D4}"/>
              </a:ext>
            </a:extLst>
          </p:cNvPr>
          <p:cNvSpPr>
            <a:spLocks noGrp="1"/>
          </p:cNvSpPr>
          <p:nvPr>
            <p:ph idx="13"/>
          </p:nvPr>
        </p:nvSpPr>
        <p:spPr>
          <a:xfrm>
            <a:off x="4773401" y="1338449"/>
            <a:ext cx="1808583" cy="1681202"/>
          </a:xfrm>
        </p:spPr>
        <p:txBody>
          <a:bodyPr>
            <a:normAutofit/>
          </a:bodyPr>
          <a:lstStyle/>
          <a:p>
            <a:r>
              <a:rPr lang="fr-FR" sz="1400" dirty="0"/>
              <a:t>Discutez des changements dans votre pays.</a:t>
            </a:r>
            <a:endParaRPr lang="en-GB" sz="1400" dirty="0"/>
          </a:p>
        </p:txBody>
      </p:sp>
      <p:sp>
        <p:nvSpPr>
          <p:cNvPr id="23" name="Footer Placeholder 4">
            <a:extLst>
              <a:ext uri="{FF2B5EF4-FFF2-40B4-BE49-F238E27FC236}">
                <a16:creationId xmlns:a16="http://schemas.microsoft.com/office/drawing/2014/main" id="{B891AF58-47BF-E492-544B-044049159154}"/>
              </a:ext>
            </a:extLst>
          </p:cNvPr>
          <p:cNvSpPr>
            <a:spLocks noGrp="1"/>
          </p:cNvSpPr>
          <p:nvPr>
            <p:ph type="ftr" sz="quarter" idx="11"/>
          </p:nvPr>
        </p:nvSpPr>
        <p:spPr>
          <a:xfrm>
            <a:off x="338527" y="483077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p:txBody>
      </p:sp>
      <p:sp>
        <p:nvSpPr>
          <p:cNvPr id="3" name="Text Placeholder 4">
            <a:extLst>
              <a:ext uri="{FF2B5EF4-FFF2-40B4-BE49-F238E27FC236}">
                <a16:creationId xmlns:a16="http://schemas.microsoft.com/office/drawing/2014/main" id="{3D60E10D-65BA-3A90-796F-6721DD90D73F}"/>
              </a:ext>
            </a:extLst>
          </p:cNvPr>
          <p:cNvSpPr>
            <a:spLocks noGrp="1"/>
          </p:cNvSpPr>
          <p:nvPr>
            <p:ph type="body" sz="quarter" idx="10"/>
          </p:nvPr>
        </p:nvSpPr>
        <p:spPr/>
        <p:txBody>
          <a:bodyPr lIns="0" anchor="ctr" anchorCtr="0">
            <a:normAutofit/>
          </a:bodyPr>
          <a:lstStyle>
            <a:lvl1pPr>
              <a:buNone/>
              <a:defRPr sz="2800" b="1"/>
            </a:lvl1pPr>
          </a:lstStyle>
          <a:p>
            <a:r>
              <a:rPr lang="fr-FR" dirty="0">
                <a:solidFill>
                  <a:schemeClr val="bg1"/>
                </a:solidFill>
              </a:rPr>
              <a:t>Où sont passés les vecteurs ?</a:t>
            </a:r>
            <a:endParaRPr lang="en-GB" dirty="0">
              <a:solidFill>
                <a:schemeClr val="bg1"/>
              </a:solidFill>
            </a:endParaRPr>
          </a:p>
        </p:txBody>
      </p:sp>
      <p:pic>
        <p:nvPicPr>
          <p:cNvPr id="24" name="Graphic 23">
            <a:extLst>
              <a:ext uri="{FF2B5EF4-FFF2-40B4-BE49-F238E27FC236}">
                <a16:creationId xmlns:a16="http://schemas.microsoft.com/office/drawing/2014/main" id="{BEA9A1EB-7D65-BE69-89A8-BCEDBEDCDCC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4000" y="4817101"/>
            <a:ext cx="250156" cy="277200"/>
          </a:xfrm>
          <a:prstGeom prst="rect">
            <a:avLst/>
          </a:prstGeom>
        </p:spPr>
      </p:pic>
      <p:sp>
        <p:nvSpPr>
          <p:cNvPr id="9" name="Content Placeholder 21">
            <a:extLst>
              <a:ext uri="{FF2B5EF4-FFF2-40B4-BE49-F238E27FC236}">
                <a16:creationId xmlns:a16="http://schemas.microsoft.com/office/drawing/2014/main" id="{120ECB5C-900C-FB55-F1DD-F34E0A0C9C99}"/>
              </a:ext>
            </a:extLst>
          </p:cNvPr>
          <p:cNvSpPr txBox="1">
            <a:spLocks/>
          </p:cNvSpPr>
          <p:nvPr/>
        </p:nvSpPr>
        <p:spPr>
          <a:xfrm>
            <a:off x="6262313" y="1338448"/>
            <a:ext cx="2167292" cy="14228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startAt="4"/>
            </a:pPr>
            <a:r>
              <a:rPr lang="fr-FR" sz="1400" dirty="0"/>
              <a:t>Créez une affiche ou rédigez un rapport sur le lien entre le changement climatique et les vecteurs – incluez des images, des cartes, des figures, et présentez cela à la classe.</a:t>
            </a:r>
            <a:endParaRPr lang="en-GB" sz="1400" dirty="0"/>
          </a:p>
        </p:txBody>
      </p:sp>
      <p:pic>
        <p:nvPicPr>
          <p:cNvPr id="7" name="Picture 6" descr="A globe and a board&#10;&#10;AI-generated content may be incorrect.">
            <a:extLst>
              <a:ext uri="{FF2B5EF4-FFF2-40B4-BE49-F238E27FC236}">
                <a16:creationId xmlns:a16="http://schemas.microsoft.com/office/drawing/2014/main" id="{666A42E4-86F9-40B7-1712-9C9FF296A885}"/>
              </a:ext>
            </a:extLst>
          </p:cNvPr>
          <p:cNvPicPr>
            <a:picLocks noChangeAspect="1"/>
          </p:cNvPicPr>
          <p:nvPr/>
        </p:nvPicPr>
        <p:blipFill>
          <a:blip r:embed="rId5" cstate="hqprint">
            <a:extLst>
              <a:ext uri="{28A0092B-C50C-407E-A947-70E740481C1C}">
                <a14:useLocalDpi xmlns:a14="http://schemas.microsoft.com/office/drawing/2010/main" val="0"/>
              </a:ext>
            </a:extLst>
          </a:blip>
          <a:srcRect l="8016" t="8708" r="57373" b="38107"/>
          <a:stretch>
            <a:fillRect/>
          </a:stretch>
        </p:blipFill>
        <p:spPr>
          <a:xfrm>
            <a:off x="3145744" y="2669855"/>
            <a:ext cx="1185334" cy="1367784"/>
          </a:xfrm>
          <a:prstGeom prst="rect">
            <a:avLst/>
          </a:prstGeom>
        </p:spPr>
      </p:pic>
      <p:pic>
        <p:nvPicPr>
          <p:cNvPr id="8" name="Picture 7" descr="A globe and a board&#10;&#10;AI-generated content may be incorrect.">
            <a:extLst>
              <a:ext uri="{FF2B5EF4-FFF2-40B4-BE49-F238E27FC236}">
                <a16:creationId xmlns:a16="http://schemas.microsoft.com/office/drawing/2014/main" id="{3CFDBE5F-7929-4C31-2FAB-27BF2CA3A922}"/>
              </a:ext>
            </a:extLst>
          </p:cNvPr>
          <p:cNvPicPr>
            <a:picLocks noChangeAspect="1"/>
          </p:cNvPicPr>
          <p:nvPr/>
        </p:nvPicPr>
        <p:blipFill>
          <a:blip r:embed="rId6" cstate="hqprint">
            <a:extLst>
              <a:ext uri="{28A0092B-C50C-407E-A947-70E740481C1C}">
                <a14:useLocalDpi xmlns:a14="http://schemas.microsoft.com/office/drawing/2010/main" val="0"/>
              </a:ext>
            </a:extLst>
          </a:blip>
          <a:srcRect l="50000" t="1511" r="8602" b="32563"/>
          <a:stretch>
            <a:fillRect/>
          </a:stretch>
        </p:blipFill>
        <p:spPr>
          <a:xfrm>
            <a:off x="4968821" y="2506022"/>
            <a:ext cx="1417742" cy="1695450"/>
          </a:xfrm>
          <a:prstGeom prst="rect">
            <a:avLst/>
          </a:prstGeom>
        </p:spPr>
      </p:pic>
    </p:spTree>
    <p:extLst>
      <p:ext uri="{BB962C8B-B14F-4D97-AF65-F5344CB8AC3E}">
        <p14:creationId xmlns:p14="http://schemas.microsoft.com/office/powerpoint/2010/main" val="8733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P spid="9"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869C-F6F6-A57C-4550-2EEC665D6F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C801FB-5B69-6956-FA73-1D965E4FB810}"/>
              </a:ext>
            </a:extLst>
          </p:cNvPr>
          <p:cNvSpPr>
            <a:spLocks noGrp="1"/>
          </p:cNvSpPr>
          <p:nvPr>
            <p:ph type="body" sz="quarter" idx="10"/>
          </p:nvPr>
        </p:nvSpPr>
        <p:spPr>
          <a:ln>
            <a:noFill/>
          </a:ln>
        </p:spPr>
        <p:txBody>
          <a:bodyPr/>
          <a:lstStyle/>
          <a:p>
            <a:r>
              <a:rPr lang="fr-FR" dirty="0">
                <a:solidFill>
                  <a:schemeClr val="bg1"/>
                </a:solidFill>
              </a:rPr>
              <a:t>Où sont passés les vecteurs ?</a:t>
            </a:r>
            <a:endParaRPr lang="en-GB" dirty="0">
              <a:solidFill>
                <a:schemeClr val="bg1"/>
              </a:solidFill>
            </a:endParaRPr>
          </a:p>
        </p:txBody>
      </p:sp>
      <p:pic>
        <p:nvPicPr>
          <p:cNvPr id="4" name="Picture 3" descr="A map of the world&#10;&#10;AI-generated content may be incorrect.">
            <a:extLst>
              <a:ext uri="{FF2B5EF4-FFF2-40B4-BE49-F238E27FC236}">
                <a16:creationId xmlns:a16="http://schemas.microsoft.com/office/drawing/2014/main" id="{1B5ECE79-FC58-CCF9-F1F5-F1336C6B0978}"/>
              </a:ext>
            </a:extLst>
          </p:cNvPr>
          <p:cNvPicPr>
            <a:picLocks noChangeAspect="1"/>
          </p:cNvPicPr>
          <p:nvPr/>
        </p:nvPicPr>
        <p:blipFill>
          <a:blip r:embed="rId3" cstate="hqprint">
            <a:extLst>
              <a:ext uri="{28A0092B-C50C-407E-A947-70E740481C1C}">
                <a14:useLocalDpi xmlns:a14="http://schemas.microsoft.com/office/drawing/2010/main" val="0"/>
              </a:ext>
            </a:extLst>
          </a:blip>
          <a:srcRect l="8717" t="17689" r="8307" b="17402"/>
          <a:stretch>
            <a:fillRect/>
          </a:stretch>
        </p:blipFill>
        <p:spPr>
          <a:xfrm>
            <a:off x="1841962" y="1252024"/>
            <a:ext cx="5460077" cy="3207434"/>
          </a:xfrm>
          <a:prstGeom prst="rect">
            <a:avLst/>
          </a:prstGeom>
        </p:spPr>
      </p:pic>
    </p:spTree>
    <p:extLst>
      <p:ext uri="{BB962C8B-B14F-4D97-AF65-F5344CB8AC3E}">
        <p14:creationId xmlns:p14="http://schemas.microsoft.com/office/powerpoint/2010/main" val="21234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10A8E-7335-4ECE-1A7C-019A737B1D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03FE24-CB4A-E830-2F08-A0C81C2797B7}"/>
              </a:ext>
            </a:extLst>
          </p:cNvPr>
          <p:cNvSpPr>
            <a:spLocks noGrp="1"/>
          </p:cNvSpPr>
          <p:nvPr>
            <p:ph type="body" sz="quarter" idx="10"/>
          </p:nvPr>
        </p:nvSpPr>
        <p:spPr>
          <a:ln>
            <a:noFill/>
          </a:ln>
        </p:spPr>
        <p:txBody>
          <a:bodyPr>
            <a:normAutofit fontScale="85000" lnSpcReduction="20000"/>
          </a:bodyPr>
          <a:lstStyle/>
          <a:p>
            <a:r>
              <a:rPr lang="fr-FR" dirty="0">
                <a:solidFill>
                  <a:schemeClr val="bg1"/>
                </a:solidFill>
              </a:rPr>
              <a:t>Facteurs influençant la propagation des infections vectorielles</a:t>
            </a:r>
            <a:endParaRPr lang="en-GB" dirty="0">
              <a:solidFill>
                <a:schemeClr val="bg1"/>
              </a:solidFill>
            </a:endParaRPr>
          </a:p>
        </p:txBody>
      </p:sp>
      <p:sp>
        <p:nvSpPr>
          <p:cNvPr id="3" name="Rounded Rectangle 2">
            <a:extLst>
              <a:ext uri="{FF2B5EF4-FFF2-40B4-BE49-F238E27FC236}">
                <a16:creationId xmlns:a16="http://schemas.microsoft.com/office/drawing/2014/main" id="{670A942E-0D75-5A30-E58E-69BE245B11A1}"/>
              </a:ext>
            </a:extLst>
          </p:cNvPr>
          <p:cNvSpPr/>
          <p:nvPr/>
        </p:nvSpPr>
        <p:spPr>
          <a:xfrm>
            <a:off x="261938" y="1353925"/>
            <a:ext cx="2436657" cy="3163303"/>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r>
              <a:rPr lang="fr-FR" sz="1600" dirty="0">
                <a:latin typeface="Arial" panose="020B0604020202020204" pitchFamily="34" charset="0"/>
                <a:cs typeface="Arial" panose="020B0604020202020204" pitchFamily="34" charset="0"/>
              </a:rPr>
              <a:t>Pouvez-vous citer d’autres facteurs environnementaux qui influencent la propagation des moustiques et des tiques ?</a:t>
            </a:r>
            <a:endParaRPr lang="en-GB" sz="1600"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93E28E07-70A4-6ADF-FD8D-9462AA9D28DE}"/>
              </a:ext>
            </a:extLst>
          </p:cNvPr>
          <p:cNvSpPr/>
          <p:nvPr/>
        </p:nvSpPr>
        <p:spPr>
          <a:xfrm>
            <a:off x="2960890" y="2346035"/>
            <a:ext cx="2693644" cy="2171191"/>
          </a:xfrm>
          <a:prstGeom prst="roundRect">
            <a:avLst>
              <a:gd name="adj" fmla="val 5489"/>
            </a:avLst>
          </a:prstGeom>
          <a:no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r>
              <a:rPr lang="fr-FR" sz="1600" b="1" dirty="0">
                <a:solidFill>
                  <a:srgbClr val="000000"/>
                </a:solidFill>
              </a:rPr>
              <a:t>Moustiques
</a:t>
            </a:r>
            <a:r>
              <a:rPr lang="fr-FR" sz="1600" dirty="0">
                <a:solidFill>
                  <a:srgbClr val="000000"/>
                </a:solidFill>
              </a:rPr>
              <a:t>Les sites de reproduction comme l’eau stagnante dans des contenants, les égouts et les gouttières</a:t>
            </a:r>
            <a:endParaRPr lang="en-US" sz="1600" kern="100" dirty="0">
              <a:solidFill>
                <a:srgbClr val="000000"/>
              </a:solidFill>
              <a:ea typeface="Aptos" panose="020B0004020202020204" pitchFamily="34" charset="0"/>
            </a:endParaRPr>
          </a:p>
        </p:txBody>
      </p:sp>
      <p:sp>
        <p:nvSpPr>
          <p:cNvPr id="5" name="Rounded Rectangle 4">
            <a:extLst>
              <a:ext uri="{FF2B5EF4-FFF2-40B4-BE49-F238E27FC236}">
                <a16:creationId xmlns:a16="http://schemas.microsoft.com/office/drawing/2014/main" id="{09E7E635-F232-6DCF-3CB4-3D35FC6B1CF9}"/>
              </a:ext>
            </a:extLst>
          </p:cNvPr>
          <p:cNvSpPr/>
          <p:nvPr/>
        </p:nvSpPr>
        <p:spPr>
          <a:xfrm>
            <a:off x="5965493" y="2346036"/>
            <a:ext cx="2864181" cy="2348428"/>
          </a:xfrm>
          <a:prstGeom prst="roundRect">
            <a:avLst>
              <a:gd name="adj" fmla="val 4213"/>
            </a:avLst>
          </a:prstGeom>
          <a:no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r>
              <a:rPr lang="en-US" sz="1600" b="1" kern="100" dirty="0">
                <a:solidFill>
                  <a:srgbClr val="000000"/>
                </a:solidFill>
                <a:ea typeface="Aptos" panose="020B0004020202020204" pitchFamily="34" charset="0"/>
              </a:rPr>
              <a:t>Tiques</a:t>
            </a:r>
            <a:r>
              <a:rPr lang="en-US" sz="1600" kern="100" dirty="0">
                <a:solidFill>
                  <a:srgbClr val="000000"/>
                </a:solidFill>
                <a:ea typeface="Aptos" panose="020B0004020202020204" pitchFamily="34" charset="0"/>
              </a:rPr>
              <a:t> </a:t>
            </a:r>
          </a:p>
          <a:p>
            <a:pPr marL="231775" indent="-231775">
              <a:lnSpc>
                <a:spcPct val="115000"/>
              </a:lnSpc>
              <a:buClr>
                <a:srgbClr val="2862A5"/>
              </a:buClr>
              <a:buFont typeface="Symbol" panose="05050102010706020507" pitchFamily="18" charset="2"/>
              <a:buChar char="·"/>
            </a:pPr>
            <a:r>
              <a:rPr lang="fr-FR" sz="1600" kern="100" dirty="0">
                <a:solidFill>
                  <a:srgbClr val="000000"/>
                </a:solidFill>
                <a:ea typeface="Aptos" panose="020B0004020202020204" pitchFamily="34" charset="0"/>
              </a:rPr>
              <a:t>Zones à végétation dense (zones herbeuses, broussailleuses et boisées)
Présence de rongeurs et d’oiseaux, qui sont les principaux hôtes</a:t>
            </a:r>
            <a:endParaRPr lang="en-US" sz="1600" kern="100" dirty="0">
              <a:solidFill>
                <a:srgbClr val="000000"/>
              </a:solidFill>
              <a:ea typeface="Aptos" panose="020B0004020202020204" pitchFamily="34" charset="0"/>
            </a:endParaRPr>
          </a:p>
        </p:txBody>
      </p:sp>
      <p:sp>
        <p:nvSpPr>
          <p:cNvPr id="6" name="Rounded Rectangle 5">
            <a:extLst>
              <a:ext uri="{FF2B5EF4-FFF2-40B4-BE49-F238E27FC236}">
                <a16:creationId xmlns:a16="http://schemas.microsoft.com/office/drawing/2014/main" id="{86F97744-9D8D-6A90-521B-3CF7D13F9A55}"/>
              </a:ext>
            </a:extLst>
          </p:cNvPr>
          <p:cNvSpPr/>
          <p:nvPr/>
        </p:nvSpPr>
        <p:spPr>
          <a:xfrm>
            <a:off x="3684550" y="1353925"/>
            <a:ext cx="1255770" cy="1217825"/>
          </a:xfrm>
          <a:prstGeom prst="roundRect">
            <a:avLst>
              <a:gd name="adj" fmla="val 9427"/>
            </a:avLst>
          </a:prstGeom>
          <a:solidFill>
            <a:schemeClr val="bg1"/>
          </a:solid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endParaRPr lang="en-US" sz="1600" kern="100" dirty="0">
              <a:solidFill>
                <a:srgbClr val="2E276A"/>
              </a:solidFill>
              <a:ea typeface="Aptos" panose="020B0004020202020204" pitchFamily="34" charset="0"/>
            </a:endParaRPr>
          </a:p>
        </p:txBody>
      </p:sp>
      <p:pic>
        <p:nvPicPr>
          <p:cNvPr id="7" name="Picture 6" descr="A bug and a bug&#10;&#10;AI-generated content may be incorrect.">
            <a:extLst>
              <a:ext uri="{FF2B5EF4-FFF2-40B4-BE49-F238E27FC236}">
                <a16:creationId xmlns:a16="http://schemas.microsoft.com/office/drawing/2014/main" id="{08FB67E0-BDAB-E922-107C-97F73AF55E1A}"/>
              </a:ext>
            </a:extLst>
          </p:cNvPr>
          <p:cNvPicPr>
            <a:picLocks noChangeAspect="1"/>
          </p:cNvPicPr>
          <p:nvPr/>
        </p:nvPicPr>
        <p:blipFill>
          <a:blip r:embed="rId3" cstate="hqprint">
            <a:extLst>
              <a:ext uri="{28A0092B-C50C-407E-A947-70E740481C1C}">
                <a14:useLocalDpi xmlns:a14="http://schemas.microsoft.com/office/drawing/2010/main" val="0"/>
              </a:ext>
            </a:extLst>
          </a:blip>
          <a:srcRect l="4490" t="4209" r="41380" b="52674"/>
          <a:stretch>
            <a:fillRect/>
          </a:stretch>
        </p:blipFill>
        <p:spPr>
          <a:xfrm>
            <a:off x="3718643" y="1439599"/>
            <a:ext cx="1249179" cy="995013"/>
          </a:xfrm>
          <a:prstGeom prst="rect">
            <a:avLst/>
          </a:prstGeom>
        </p:spPr>
      </p:pic>
      <p:sp>
        <p:nvSpPr>
          <p:cNvPr id="8" name="Rounded Rectangle 7">
            <a:extLst>
              <a:ext uri="{FF2B5EF4-FFF2-40B4-BE49-F238E27FC236}">
                <a16:creationId xmlns:a16="http://schemas.microsoft.com/office/drawing/2014/main" id="{DF24A19A-3CD1-50DA-9C54-3811321DF965}"/>
              </a:ext>
            </a:extLst>
          </p:cNvPr>
          <p:cNvSpPr/>
          <p:nvPr/>
        </p:nvSpPr>
        <p:spPr>
          <a:xfrm>
            <a:off x="6826091" y="1353925"/>
            <a:ext cx="1255770" cy="1217825"/>
          </a:xfrm>
          <a:prstGeom prst="roundRect">
            <a:avLst>
              <a:gd name="adj" fmla="val 7152"/>
            </a:avLst>
          </a:prstGeom>
          <a:solidFill>
            <a:schemeClr val="bg1"/>
          </a:solid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endParaRPr lang="en-US" sz="1600" kern="100" dirty="0">
              <a:solidFill>
                <a:srgbClr val="2E276A"/>
              </a:solidFill>
              <a:ea typeface="Aptos" panose="020B0004020202020204" pitchFamily="34" charset="0"/>
            </a:endParaRPr>
          </a:p>
        </p:txBody>
      </p:sp>
      <p:pic>
        <p:nvPicPr>
          <p:cNvPr id="9" name="Picture 8" descr="A bug and a bug&#10;&#10;AI-generated content may be incorrect.">
            <a:extLst>
              <a:ext uri="{FF2B5EF4-FFF2-40B4-BE49-F238E27FC236}">
                <a16:creationId xmlns:a16="http://schemas.microsoft.com/office/drawing/2014/main" id="{43ED243A-B48A-C22B-2A14-17F91EE7A685}"/>
              </a:ext>
            </a:extLst>
          </p:cNvPr>
          <p:cNvPicPr>
            <a:picLocks noChangeAspect="1"/>
          </p:cNvPicPr>
          <p:nvPr/>
        </p:nvPicPr>
        <p:blipFill>
          <a:blip r:embed="rId4" cstate="hqprint">
            <a:extLst>
              <a:ext uri="{28A0092B-C50C-407E-A947-70E740481C1C}">
                <a14:useLocalDpi xmlns:a14="http://schemas.microsoft.com/office/drawing/2010/main" val="0"/>
              </a:ext>
            </a:extLst>
          </a:blip>
          <a:srcRect l="49910" t="47038" r="7172" b="5734"/>
          <a:stretch>
            <a:fillRect/>
          </a:stretch>
        </p:blipFill>
        <p:spPr>
          <a:xfrm>
            <a:off x="6856715" y="1313209"/>
            <a:ext cx="1100334" cy="1210848"/>
          </a:xfrm>
          <a:prstGeom prst="rect">
            <a:avLst/>
          </a:prstGeom>
        </p:spPr>
      </p:pic>
    </p:spTree>
    <p:extLst>
      <p:ext uri="{BB962C8B-B14F-4D97-AF65-F5344CB8AC3E}">
        <p14:creationId xmlns:p14="http://schemas.microsoft.com/office/powerpoint/2010/main" val="1294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40F2-45CB-A8E9-2A13-1E33E0020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E85C2-F83F-2139-B9BE-804BE15068A5}"/>
              </a:ext>
            </a:extLst>
          </p:cNvPr>
          <p:cNvSpPr>
            <a:spLocks noGrp="1"/>
          </p:cNvSpPr>
          <p:nvPr>
            <p:ph type="title"/>
          </p:nvPr>
        </p:nvSpPr>
        <p:spPr>
          <a:xfrm>
            <a:off x="322965" y="1520850"/>
            <a:ext cx="7672459" cy="2101799"/>
          </a:xfrm>
        </p:spPr>
        <p:txBody>
          <a:bodyPr>
            <a:noAutofit/>
          </a:bodyPr>
          <a:lstStyle/>
          <a:p>
            <a:r>
              <a:rPr lang="fr-FR" dirty="0"/>
              <a:t>Activité complémentaire :</a:t>
            </a:r>
            <a:br>
              <a:rPr lang="fr-FR" dirty="0"/>
            </a:br>
            <a:r>
              <a:rPr lang="fr-FR" dirty="0"/>
              <a:t>Mots croisés de prévention</a:t>
            </a:r>
            <a:endParaRPr lang="en-US" dirty="0"/>
          </a:p>
        </p:txBody>
      </p:sp>
      <p:sp>
        <p:nvSpPr>
          <p:cNvPr id="3" name="Footer Placeholder 2">
            <a:extLst>
              <a:ext uri="{FF2B5EF4-FFF2-40B4-BE49-F238E27FC236}">
                <a16:creationId xmlns:a16="http://schemas.microsoft.com/office/drawing/2014/main" id="{84239516-5B66-9670-1AA0-1AB7B95141DB}"/>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1232083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CEDE-344C-7597-0F0D-405BBA4CDD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3960B9-F9C4-1DF6-A2BD-F760424FE107}"/>
              </a:ext>
            </a:extLst>
          </p:cNvPr>
          <p:cNvSpPr>
            <a:spLocks noGrp="1"/>
          </p:cNvSpPr>
          <p:nvPr>
            <p:ph type="body" sz="quarter" idx="10"/>
          </p:nvPr>
        </p:nvSpPr>
        <p:spPr>
          <a:ln>
            <a:noFill/>
          </a:ln>
        </p:spPr>
        <p:txBody>
          <a:bodyPr/>
          <a:lstStyle/>
          <a:p>
            <a:r>
              <a:rPr lang="en-GB" dirty="0">
                <a:solidFill>
                  <a:schemeClr val="bg1"/>
                </a:solidFill>
              </a:rPr>
              <a:t>Mots croisés de prévention</a:t>
            </a:r>
          </a:p>
        </p:txBody>
      </p:sp>
      <p:sp>
        <p:nvSpPr>
          <p:cNvPr id="3" name="Rounded Rectangle 2">
            <a:extLst>
              <a:ext uri="{FF2B5EF4-FFF2-40B4-BE49-F238E27FC236}">
                <a16:creationId xmlns:a16="http://schemas.microsoft.com/office/drawing/2014/main" id="{4BC80849-8955-829F-BCA5-4997D00B0291}"/>
              </a:ext>
            </a:extLst>
          </p:cNvPr>
          <p:cNvSpPr/>
          <p:nvPr/>
        </p:nvSpPr>
        <p:spPr>
          <a:xfrm>
            <a:off x="664275" y="1925638"/>
            <a:ext cx="2069782" cy="1945478"/>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spcAft>
                <a:spcPts val="0"/>
              </a:spcAft>
            </a:pPr>
            <a:r>
              <a:rPr lang="fr-FR" sz="1600" dirty="0">
                <a:latin typeface="Arial" panose="020B0604020202020204" pitchFamily="34" charset="0"/>
                <a:ea typeface="Calibri" panose="020F0502020204030204" pitchFamily="34" charset="0"/>
                <a:cs typeface="Arial" panose="020B0604020202020204" pitchFamily="34" charset="0"/>
              </a:rPr>
              <a:t>Complétez les mots croisés.</a:t>
            </a:r>
            <a:endParaRPr lang="en-GB" sz="1600" dirty="0">
              <a:latin typeface="Arial" panose="020B0604020202020204" pitchFamily="34" charset="0"/>
              <a:ea typeface="Calibri" panose="020F0502020204030204" pitchFamily="34" charset="0"/>
              <a:cs typeface="Arial" panose="020B0604020202020204" pitchFamily="34" charset="0"/>
            </a:endParaRPr>
          </a:p>
        </p:txBody>
      </p:sp>
      <p:pic>
        <p:nvPicPr>
          <p:cNvPr id="5" name="Image 4">
            <a:extLst>
              <a:ext uri="{FF2B5EF4-FFF2-40B4-BE49-F238E27FC236}">
                <a16:creationId xmlns:a16="http://schemas.microsoft.com/office/drawing/2014/main" id="{E7444BFF-244A-4F2F-8973-0B957A504541}"/>
              </a:ext>
            </a:extLst>
          </p:cNvPr>
          <p:cNvPicPr>
            <a:picLocks noChangeAspect="1"/>
          </p:cNvPicPr>
          <p:nvPr/>
        </p:nvPicPr>
        <p:blipFill>
          <a:blip r:embed="rId3"/>
          <a:stretch>
            <a:fillRect/>
          </a:stretch>
        </p:blipFill>
        <p:spPr>
          <a:xfrm rot="1234487">
            <a:off x="5147683" y="1456646"/>
            <a:ext cx="2483806" cy="3100475"/>
          </a:xfrm>
          <a:prstGeom prst="rect">
            <a:avLst/>
          </a:prstGeom>
        </p:spPr>
      </p:pic>
    </p:spTree>
    <p:extLst>
      <p:ext uri="{BB962C8B-B14F-4D97-AF65-F5344CB8AC3E}">
        <p14:creationId xmlns:p14="http://schemas.microsoft.com/office/powerpoint/2010/main" val="42904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CD60-6B3F-AEA7-C152-276A808C09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739904-04EB-42BD-EFA5-3213B62F5D39}"/>
              </a:ext>
            </a:extLst>
          </p:cNvPr>
          <p:cNvSpPr>
            <a:spLocks noGrp="1"/>
          </p:cNvSpPr>
          <p:nvPr>
            <p:ph type="body" sz="quarter" idx="10"/>
          </p:nvPr>
        </p:nvSpPr>
        <p:spPr>
          <a:ln>
            <a:noFill/>
          </a:ln>
        </p:spPr>
        <p:txBody>
          <a:bodyPr/>
          <a:lstStyle/>
          <a:p>
            <a:r>
              <a:rPr lang="fr-FR" dirty="0">
                <a:solidFill>
                  <a:schemeClr val="bg1"/>
                </a:solidFill>
              </a:rPr>
              <a:t>Réponses aux mots croisés </a:t>
            </a:r>
            <a:endParaRPr lang="en-GB" dirty="0">
              <a:solidFill>
                <a:schemeClr val="bg1"/>
              </a:solidFill>
            </a:endParaRPr>
          </a:p>
        </p:txBody>
      </p:sp>
      <p:pic>
        <p:nvPicPr>
          <p:cNvPr id="4" name="Image 3">
            <a:extLst>
              <a:ext uri="{FF2B5EF4-FFF2-40B4-BE49-F238E27FC236}">
                <a16:creationId xmlns:a16="http://schemas.microsoft.com/office/drawing/2014/main" id="{25F0A783-62A1-40BB-BB15-CEBF906253E1}"/>
              </a:ext>
            </a:extLst>
          </p:cNvPr>
          <p:cNvPicPr/>
          <p:nvPr/>
        </p:nvPicPr>
        <p:blipFill>
          <a:blip r:embed="rId3">
            <a:extLst>
              <a:ext uri="{28A0092B-C50C-407E-A947-70E740481C1C}">
                <a14:useLocalDpi xmlns:a14="http://schemas.microsoft.com/office/drawing/2010/main" val="0"/>
              </a:ext>
            </a:extLst>
          </a:blip>
          <a:stretch>
            <a:fillRect/>
          </a:stretch>
        </p:blipFill>
        <p:spPr>
          <a:xfrm>
            <a:off x="1663192" y="1271016"/>
            <a:ext cx="5624576" cy="3314700"/>
          </a:xfrm>
          <a:prstGeom prst="rect">
            <a:avLst/>
          </a:prstGeom>
        </p:spPr>
      </p:pic>
    </p:spTree>
    <p:extLst>
      <p:ext uri="{BB962C8B-B14F-4D97-AF65-F5344CB8AC3E}">
        <p14:creationId xmlns:p14="http://schemas.microsoft.com/office/powerpoint/2010/main" val="976510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CC92-F5DC-CCDE-6934-651FDF9E1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1629A-B476-A9C0-F001-F88963BA79EF}"/>
              </a:ext>
            </a:extLst>
          </p:cNvPr>
          <p:cNvSpPr>
            <a:spLocks noGrp="1"/>
          </p:cNvSpPr>
          <p:nvPr>
            <p:ph type="title"/>
          </p:nvPr>
        </p:nvSpPr>
        <p:spPr>
          <a:xfrm>
            <a:off x="342632" y="1679574"/>
            <a:ext cx="7578648" cy="1236666"/>
          </a:xfrm>
        </p:spPr>
        <p:txBody>
          <a:bodyPr>
            <a:noAutofit/>
          </a:bodyPr>
          <a:lstStyle/>
          <a:p>
            <a:r>
              <a:rPr lang="en-US" dirty="0"/>
              <a:t>Discussion</a:t>
            </a:r>
          </a:p>
        </p:txBody>
      </p:sp>
      <p:sp>
        <p:nvSpPr>
          <p:cNvPr id="3" name="Footer Placeholder 2">
            <a:extLst>
              <a:ext uri="{FF2B5EF4-FFF2-40B4-BE49-F238E27FC236}">
                <a16:creationId xmlns:a16="http://schemas.microsoft.com/office/drawing/2014/main" id="{BB06CA9F-9088-F408-FE70-ADD5382C0427}"/>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250366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77E3-AC0F-05CF-4A54-D34089426F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4BC2FE-4825-C918-90AC-D40F3D0615BF}"/>
              </a:ext>
            </a:extLst>
          </p:cNvPr>
          <p:cNvSpPr>
            <a:spLocks noGrp="1"/>
          </p:cNvSpPr>
          <p:nvPr>
            <p:ph type="body" sz="quarter" idx="10"/>
          </p:nvPr>
        </p:nvSpPr>
        <p:spPr/>
        <p:txBody>
          <a:bodyPr/>
          <a:lstStyle/>
          <a:p>
            <a:r>
              <a:rPr lang="en-GB" dirty="0">
                <a:solidFill>
                  <a:schemeClr val="bg1"/>
                </a:solidFill>
              </a:rPr>
              <a:t>Activité d’introduction</a:t>
            </a:r>
          </a:p>
        </p:txBody>
      </p:sp>
      <p:sp>
        <p:nvSpPr>
          <p:cNvPr id="14" name="Rounded Rectangle 13">
            <a:extLst>
              <a:ext uri="{FF2B5EF4-FFF2-40B4-BE49-F238E27FC236}">
                <a16:creationId xmlns:a16="http://schemas.microsoft.com/office/drawing/2014/main" id="{D3032212-8825-B56D-B61E-4C9E9B0E4164}"/>
              </a:ext>
            </a:extLst>
          </p:cNvPr>
          <p:cNvSpPr/>
          <p:nvPr/>
        </p:nvSpPr>
        <p:spPr>
          <a:xfrm>
            <a:off x="762001" y="1925638"/>
            <a:ext cx="3429000" cy="1307094"/>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fr-FR" sz="1600" b="1" dirty="0"/>
              <a:t>Les animaux peuvent-ils transmettre des infections sans être eux-mêmes malades ?</a:t>
            </a:r>
            <a:endParaRPr lang="en-GB" sz="1600" dirty="0">
              <a:solidFill>
                <a:schemeClr val="bg1"/>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65E9AED3-F5ED-6A86-2CAC-C3549CC7CB83}"/>
              </a:ext>
            </a:extLst>
          </p:cNvPr>
          <p:cNvSpPr/>
          <p:nvPr/>
        </p:nvSpPr>
        <p:spPr>
          <a:xfrm>
            <a:off x="4952999" y="1918203"/>
            <a:ext cx="3429000" cy="1307094"/>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fr-FR" sz="1600" b="1" dirty="0"/>
              <a:t>Qu’ont en commun les moustiques et les tiques ?</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0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8C4A-3DC2-326D-6C0A-88B4280386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6AB877-3A1F-544B-B84B-D807C75752A4}"/>
              </a:ext>
            </a:extLst>
          </p:cNvPr>
          <p:cNvSpPr>
            <a:spLocks noGrp="1"/>
          </p:cNvSpPr>
          <p:nvPr>
            <p:ph type="body" sz="quarter" idx="10"/>
          </p:nvPr>
        </p:nvSpPr>
        <p:spPr/>
        <p:txBody>
          <a:bodyPr/>
          <a:lstStyle/>
          <a:p>
            <a:r>
              <a:rPr lang="en-GB" dirty="0">
                <a:solidFill>
                  <a:schemeClr val="bg1"/>
                </a:solidFill>
              </a:rPr>
              <a:t>Points de discussion </a:t>
            </a:r>
          </a:p>
        </p:txBody>
      </p:sp>
      <p:grpSp>
        <p:nvGrpSpPr>
          <p:cNvPr id="3" name="Group 2">
            <a:extLst>
              <a:ext uri="{FF2B5EF4-FFF2-40B4-BE49-F238E27FC236}">
                <a16:creationId xmlns:a16="http://schemas.microsoft.com/office/drawing/2014/main" id="{A7C0223F-7CE9-CCC5-FB87-298C108285E5}"/>
              </a:ext>
            </a:extLst>
          </p:cNvPr>
          <p:cNvGrpSpPr/>
          <p:nvPr/>
        </p:nvGrpSpPr>
        <p:grpSpPr>
          <a:xfrm>
            <a:off x="345148" y="1258260"/>
            <a:ext cx="4513632" cy="1605494"/>
            <a:chOff x="-1024876" y="814957"/>
            <a:chExt cx="4513632" cy="1605494"/>
          </a:xfrm>
        </p:grpSpPr>
        <p:sp>
          <p:nvSpPr>
            <p:cNvPr id="4" name="Triangle 3">
              <a:extLst>
                <a:ext uri="{FF2B5EF4-FFF2-40B4-BE49-F238E27FC236}">
                  <a16:creationId xmlns:a16="http://schemas.microsoft.com/office/drawing/2014/main" id="{B46B63EA-5C17-AB25-E16B-E18FC84CF3F4}"/>
                </a:ext>
              </a:extLst>
            </p:cNvPr>
            <p:cNvSpPr/>
            <p:nvPr/>
          </p:nvSpPr>
          <p:spPr>
            <a:xfrm rot="12615514">
              <a:off x="-842081" y="1725936"/>
              <a:ext cx="474872" cy="694515"/>
            </a:xfrm>
            <a:prstGeom prst="triangle">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5" name="Rounded Rectangle 4">
              <a:extLst>
                <a:ext uri="{FF2B5EF4-FFF2-40B4-BE49-F238E27FC236}">
                  <a16:creationId xmlns:a16="http://schemas.microsoft.com/office/drawing/2014/main" id="{FB325B69-21CA-F7EB-C4A8-311F42A65E02}"/>
                </a:ext>
              </a:extLst>
            </p:cNvPr>
            <p:cNvSpPr/>
            <p:nvPr/>
          </p:nvSpPr>
          <p:spPr>
            <a:xfrm>
              <a:off x="-1024876" y="814957"/>
              <a:ext cx="4513632" cy="1110656"/>
            </a:xfrm>
            <a:prstGeom prst="roundRect">
              <a:avLst>
                <a:gd name="adj" fmla="val 6959"/>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latin typeface="Arial" panose="020B0604020202020204" pitchFamily="34" charset="0"/>
                  <a:cs typeface="Arial" panose="020B0604020202020204" pitchFamily="34" charset="0"/>
                </a:rPr>
                <a:t>Quels sont les différents facteurs impliqués dans le changement climatique et la propagation des infections vectorielles ?</a:t>
              </a:r>
              <a:endParaRPr lang="en-GB" b="1" dirty="0">
                <a:latin typeface="Arial" panose="020B0604020202020204" pitchFamily="34" charset="0"/>
                <a:cs typeface="Arial" panose="020B0604020202020204" pitchFamily="34" charset="0"/>
              </a:endParaRPr>
            </a:p>
          </p:txBody>
        </p:sp>
      </p:grpSp>
      <p:sp>
        <p:nvSpPr>
          <p:cNvPr id="11" name="Rounded Rectangle 10">
            <a:extLst>
              <a:ext uri="{FF2B5EF4-FFF2-40B4-BE49-F238E27FC236}">
                <a16:creationId xmlns:a16="http://schemas.microsoft.com/office/drawing/2014/main" id="{8874F87B-BE37-E1D5-F930-1CE5029AC538}"/>
              </a:ext>
            </a:extLst>
          </p:cNvPr>
          <p:cNvSpPr/>
          <p:nvPr/>
        </p:nvSpPr>
        <p:spPr>
          <a:xfrm>
            <a:off x="1145451" y="3449971"/>
            <a:ext cx="2420034" cy="1158905"/>
          </a:xfrm>
          <a:prstGeom prst="roundRect">
            <a:avLst>
              <a:gd name="adj" fmla="val 6959"/>
            </a:avLst>
          </a:prstGeom>
          <a:solidFill>
            <a:srgbClr val="1C4073"/>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solidFill>
                  <a:schemeClr val="bg1"/>
                </a:solidFill>
                <a:latin typeface="Arial" panose="020B0604020202020204" pitchFamily="34" charset="0"/>
                <a:cs typeface="Arial" panose="020B0604020202020204" pitchFamily="34" charset="0"/>
              </a:rPr>
              <a:t>Comment les tiques provoquent-elles des infections ?</a:t>
            </a:r>
            <a:endParaRPr lang="en-GB" b="1" dirty="0">
              <a:solidFill>
                <a:schemeClr val="bg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EE58A8E-3F07-BABF-1C6F-4762D61711A3}"/>
              </a:ext>
            </a:extLst>
          </p:cNvPr>
          <p:cNvGrpSpPr/>
          <p:nvPr/>
        </p:nvGrpSpPr>
        <p:grpSpPr>
          <a:xfrm>
            <a:off x="5207621" y="1238170"/>
            <a:ext cx="3434794" cy="1376107"/>
            <a:chOff x="4325575" y="690242"/>
            <a:chExt cx="3434794" cy="1376107"/>
          </a:xfrm>
        </p:grpSpPr>
        <p:sp>
          <p:nvSpPr>
            <p:cNvPr id="16" name="Triangle 15">
              <a:extLst>
                <a:ext uri="{FF2B5EF4-FFF2-40B4-BE49-F238E27FC236}">
                  <a16:creationId xmlns:a16="http://schemas.microsoft.com/office/drawing/2014/main" id="{A749A38A-67BA-E485-6050-49374FFF5C77}"/>
                </a:ext>
              </a:extLst>
            </p:cNvPr>
            <p:cNvSpPr/>
            <p:nvPr/>
          </p:nvSpPr>
          <p:spPr>
            <a:xfrm rot="8659046">
              <a:off x="7127519" y="1371834"/>
              <a:ext cx="474872" cy="694515"/>
            </a:xfrm>
            <a:prstGeom prst="triangle">
              <a:avLst/>
            </a:prstGeom>
            <a:solidFill>
              <a:srgbClr val="1C407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2000" b="1" dirty="0"/>
            </a:p>
          </p:txBody>
        </p:sp>
        <p:sp>
          <p:nvSpPr>
            <p:cNvPr id="17" name="Rounded Rectangle 16">
              <a:extLst>
                <a:ext uri="{FF2B5EF4-FFF2-40B4-BE49-F238E27FC236}">
                  <a16:creationId xmlns:a16="http://schemas.microsoft.com/office/drawing/2014/main" id="{F76A7003-1FBB-A292-DCF8-5C415F0ACB15}"/>
                </a:ext>
              </a:extLst>
            </p:cNvPr>
            <p:cNvSpPr/>
            <p:nvPr/>
          </p:nvSpPr>
          <p:spPr>
            <a:xfrm>
              <a:off x="4325575" y="690242"/>
              <a:ext cx="3434794" cy="936824"/>
            </a:xfrm>
            <a:prstGeom prst="roundRect">
              <a:avLst>
                <a:gd name="adj" fmla="val 6959"/>
              </a:avLst>
            </a:prstGeom>
            <a:solidFill>
              <a:srgbClr val="1C4073"/>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latin typeface="Arial" panose="020B0604020202020204" pitchFamily="34" charset="0"/>
                  <a:cs typeface="Arial" panose="020B0604020202020204" pitchFamily="34" charset="0"/>
                </a:rPr>
                <a:t>Qu’avez-vous trouvé le plus surprenant dans les résultats de l’Activité 2 ?</a:t>
              </a:r>
              <a:endParaRPr lang="en-GB" b="1" dirty="0">
                <a:latin typeface="Arial" panose="020B0604020202020204" pitchFamily="34" charset="0"/>
                <a:cs typeface="Arial" panose="020B0604020202020204" pitchFamily="34" charset="0"/>
              </a:endParaRPr>
            </a:p>
          </p:txBody>
        </p:sp>
      </p:grpSp>
      <p:sp>
        <p:nvSpPr>
          <p:cNvPr id="21" name="Triangle 20">
            <a:extLst>
              <a:ext uri="{FF2B5EF4-FFF2-40B4-BE49-F238E27FC236}">
                <a16:creationId xmlns:a16="http://schemas.microsoft.com/office/drawing/2014/main" id="{4E3E09A1-A130-E21E-2A08-E4F0E424F0FB}"/>
              </a:ext>
            </a:extLst>
          </p:cNvPr>
          <p:cNvSpPr/>
          <p:nvPr/>
        </p:nvSpPr>
        <p:spPr>
          <a:xfrm rot="12954951">
            <a:off x="5067610" y="3707416"/>
            <a:ext cx="474872" cy="694515"/>
          </a:xfrm>
          <a:prstGeom prst="triangle">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22" name="Triangle 21">
            <a:extLst>
              <a:ext uri="{FF2B5EF4-FFF2-40B4-BE49-F238E27FC236}">
                <a16:creationId xmlns:a16="http://schemas.microsoft.com/office/drawing/2014/main" id="{0A2047A7-9FE1-B36E-AC2F-54C78FBBD7B7}"/>
              </a:ext>
            </a:extLst>
          </p:cNvPr>
          <p:cNvSpPr/>
          <p:nvPr/>
        </p:nvSpPr>
        <p:spPr>
          <a:xfrm rot="20260904">
            <a:off x="2977040" y="3000242"/>
            <a:ext cx="474872" cy="694515"/>
          </a:xfrm>
          <a:prstGeom prst="triangle">
            <a:avLst/>
          </a:prstGeom>
          <a:solidFill>
            <a:srgbClr val="1C4073"/>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solidFill>
                <a:srgbClr val="2862A5"/>
              </a:solidFill>
            </a:endParaRPr>
          </a:p>
        </p:txBody>
      </p:sp>
      <p:sp>
        <p:nvSpPr>
          <p:cNvPr id="8" name="Rounded Rectangle 7">
            <a:extLst>
              <a:ext uri="{FF2B5EF4-FFF2-40B4-BE49-F238E27FC236}">
                <a16:creationId xmlns:a16="http://schemas.microsoft.com/office/drawing/2014/main" id="{1D80B75B-6EB5-8EE5-C55E-7FE70058760D}"/>
              </a:ext>
            </a:extLst>
          </p:cNvPr>
          <p:cNvSpPr/>
          <p:nvPr/>
        </p:nvSpPr>
        <p:spPr>
          <a:xfrm>
            <a:off x="5047490" y="2870080"/>
            <a:ext cx="2804097" cy="1159782"/>
          </a:xfrm>
          <a:prstGeom prst="roundRect">
            <a:avLst>
              <a:gd name="adj" fmla="val 6959"/>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latin typeface="Arial" panose="020B0604020202020204" pitchFamily="34" charset="0"/>
                <a:cs typeface="Arial" panose="020B0604020202020204" pitchFamily="34" charset="0"/>
              </a:rPr>
              <a:t>Comment les moustiques provoquent-ils des infections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1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44E5-7961-2298-3896-B0C8211C6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DB55A-2A46-58B2-7428-6AE97445A67F}"/>
              </a:ext>
            </a:extLst>
          </p:cNvPr>
          <p:cNvSpPr>
            <a:spLocks noGrp="1"/>
          </p:cNvSpPr>
          <p:nvPr>
            <p:ph type="title"/>
          </p:nvPr>
        </p:nvSpPr>
        <p:spPr>
          <a:xfrm>
            <a:off x="362506" y="2212027"/>
            <a:ext cx="7578648" cy="1236666"/>
          </a:xfrm>
        </p:spPr>
        <p:txBody>
          <a:bodyPr>
            <a:noAutofit/>
          </a:bodyPr>
          <a:lstStyle/>
          <a:p>
            <a:r>
              <a:rPr lang="en-US" dirty="0"/>
              <a:t>Consolidation de l’apprentissage</a:t>
            </a:r>
          </a:p>
        </p:txBody>
      </p:sp>
      <p:sp>
        <p:nvSpPr>
          <p:cNvPr id="3" name="Footer Placeholder 2">
            <a:extLst>
              <a:ext uri="{FF2B5EF4-FFF2-40B4-BE49-F238E27FC236}">
                <a16:creationId xmlns:a16="http://schemas.microsoft.com/office/drawing/2014/main" id="{828AD773-C04B-067B-EABC-55DA4C87195B}"/>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359866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51AF7035-0030-5C4D-240F-CF40848E0A06}"/>
              </a:ext>
            </a:extLst>
          </p:cNvPr>
          <p:cNvSpPr/>
          <p:nvPr/>
        </p:nvSpPr>
        <p:spPr>
          <a:xfrm rot="5400000">
            <a:off x="3276626" y="-472535"/>
            <a:ext cx="2590749" cy="6088570"/>
          </a:xfrm>
          <a:prstGeom prst="roundRect">
            <a:avLst>
              <a:gd name="adj" fmla="val 2575"/>
            </a:avLst>
          </a:prstGeom>
          <a:solidFill>
            <a:schemeClr val="bg1"/>
          </a:solidFill>
          <a:ln w="57150" cap="sq" cmpd="sng" algn="ctr">
            <a:solidFill>
              <a:srgbClr val="1C4073"/>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8C4AFAC-C123-BB65-56FA-4F9E1983DB22}"/>
              </a:ext>
            </a:extLst>
          </p:cNvPr>
          <p:cNvSpPr>
            <a:spLocks noGrp="1"/>
          </p:cNvSpPr>
          <p:nvPr>
            <p:ph type="ftr" sz="quarter" idx="11"/>
          </p:nvPr>
        </p:nvSpPr>
        <p:spPr/>
        <p:txBody>
          <a:bodyPr/>
          <a:lstStyle/>
          <a:p>
            <a:r>
              <a:rPr lang="en-GB"/>
              <a:t>e-Bug.eu</a:t>
            </a:r>
          </a:p>
          <a:p>
            <a:endParaRPr lang="en-GB" dirty="0"/>
          </a:p>
        </p:txBody>
      </p:sp>
      <p:sp>
        <p:nvSpPr>
          <p:cNvPr id="4" name="TextBox 3">
            <a:extLst>
              <a:ext uri="{FF2B5EF4-FFF2-40B4-BE49-F238E27FC236}">
                <a16:creationId xmlns:a16="http://schemas.microsoft.com/office/drawing/2014/main" id="{A8F43085-5431-DD2C-94E5-2B812E267355}"/>
              </a:ext>
            </a:extLst>
          </p:cNvPr>
          <p:cNvSpPr txBox="1"/>
          <p:nvPr/>
        </p:nvSpPr>
        <p:spPr>
          <a:xfrm>
            <a:off x="1878980" y="1951295"/>
            <a:ext cx="5386039" cy="1200329"/>
          </a:xfrm>
          <a:prstGeom prst="rect">
            <a:avLst/>
          </a:prstGeom>
          <a:noFill/>
        </p:spPr>
        <p:txBody>
          <a:bodyPr wrap="square">
            <a:spAutoFit/>
          </a:bodyPr>
          <a:lstStyle/>
          <a:p>
            <a:pPr algn="ctr"/>
            <a:r>
              <a:rPr lang="fr-FR" sz="2400" b="1" dirty="0">
                <a:solidFill>
                  <a:srgbClr val="000000"/>
                </a:solidFill>
              </a:rPr>
              <a:t>Rédigez un paragraphe ou trois phrases pour résumer ce que vous avez appris pendant la leçon.</a:t>
            </a:r>
            <a:endParaRPr lang="en-US" sz="2400" b="1" dirty="0"/>
          </a:p>
        </p:txBody>
      </p:sp>
      <p:sp>
        <p:nvSpPr>
          <p:cNvPr id="6" name="Oval 5">
            <a:extLst>
              <a:ext uri="{FF2B5EF4-FFF2-40B4-BE49-F238E27FC236}">
                <a16:creationId xmlns:a16="http://schemas.microsoft.com/office/drawing/2014/main" id="{E2FDEF95-DF37-CB0E-90B0-987B0CAD0D59}"/>
              </a:ext>
            </a:extLst>
          </p:cNvPr>
          <p:cNvSpPr/>
          <p:nvPr/>
        </p:nvSpPr>
        <p:spPr>
          <a:xfrm>
            <a:off x="4226539" y="821674"/>
            <a:ext cx="765840" cy="772128"/>
          </a:xfrm>
          <a:prstGeom prst="ellipse">
            <a:avLst/>
          </a:prstGeom>
          <a:solidFill>
            <a:srgbClr val="1C4073"/>
          </a:solidFill>
          <a:ln w="38100" cap="flat" cmpd="sng" algn="ctr">
            <a:solidFill>
              <a:srgbClr val="1C40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C50AC6EA-F7D1-925B-6DDB-54319D7C7CAE}"/>
              </a:ext>
            </a:extLst>
          </p:cNvPr>
          <p:cNvPicPr/>
          <p:nvPr/>
        </p:nvPicPr>
        <p:blipFill>
          <a:blip r:embed="rId2" cstate="hqprint">
            <a:biLevel thresh="50000"/>
            <a:extLst>
              <a:ext uri="{28A0092B-C50C-407E-A947-70E740481C1C}">
                <a14:useLocalDpi xmlns:a14="http://schemas.microsoft.com/office/drawing/2010/main" val="0"/>
              </a:ext>
            </a:extLst>
          </a:blip>
          <a:stretch>
            <a:fillRect/>
          </a:stretch>
        </p:blipFill>
        <p:spPr>
          <a:xfrm>
            <a:off x="4347191" y="918882"/>
            <a:ext cx="524537" cy="577713"/>
          </a:xfrm>
          <a:prstGeom prst="rect">
            <a:avLst/>
          </a:prstGeom>
          <a:ln w="0">
            <a:noFill/>
          </a:ln>
        </p:spPr>
      </p:pic>
    </p:spTree>
    <p:extLst>
      <p:ext uri="{BB962C8B-B14F-4D97-AF65-F5344CB8AC3E}">
        <p14:creationId xmlns:p14="http://schemas.microsoft.com/office/powerpoint/2010/main" val="8529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14D9BC-BD2E-4370-9232-E2D2283EB982}"/>
              </a:ext>
            </a:extLst>
          </p:cNvPr>
          <p:cNvPicPr>
            <a:picLocks noChangeAspect="1"/>
          </p:cNvPicPr>
          <p:nvPr/>
        </p:nvPicPr>
        <p:blipFill>
          <a:blip r:embed="rId3"/>
          <a:stretch>
            <a:fillRect/>
          </a:stretch>
        </p:blipFill>
        <p:spPr>
          <a:xfrm>
            <a:off x="3604564" y="4058469"/>
            <a:ext cx="2048161" cy="943107"/>
          </a:xfrm>
          <a:prstGeom prst="rect">
            <a:avLst/>
          </a:prstGeom>
        </p:spPr>
      </p:pic>
    </p:spTree>
    <p:extLst>
      <p:ext uri="{BB962C8B-B14F-4D97-AF65-F5344CB8AC3E}">
        <p14:creationId xmlns:p14="http://schemas.microsoft.com/office/powerpoint/2010/main" val="180560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C33AD-8EFB-0D65-5000-7941D511C4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037D3C-1BC1-7BE0-9209-D7B5C38E0B99}"/>
              </a:ext>
            </a:extLst>
          </p:cNvPr>
          <p:cNvSpPr>
            <a:spLocks noGrp="1"/>
          </p:cNvSpPr>
          <p:nvPr>
            <p:ph type="body" sz="quarter" idx="10"/>
          </p:nvPr>
        </p:nvSpPr>
        <p:spPr/>
        <p:txBody>
          <a:bodyPr>
            <a:normAutofit fontScale="85000" lnSpcReduction="10000"/>
          </a:bodyPr>
          <a:lstStyle/>
          <a:p>
            <a:r>
              <a:rPr lang="fr-FR" dirty="0">
                <a:solidFill>
                  <a:schemeClr val="bg1"/>
                </a:solidFill>
              </a:rPr>
              <a:t>Qu’est-ce que les vecteurs et les infections vectorielles ?</a:t>
            </a:r>
            <a:endParaRPr lang="en-GB" dirty="0">
              <a:solidFill>
                <a:schemeClr val="bg1"/>
              </a:solidFill>
            </a:endParaRPr>
          </a:p>
        </p:txBody>
      </p:sp>
      <p:sp>
        <p:nvSpPr>
          <p:cNvPr id="3" name="Rounded Rectangle 2">
            <a:extLst>
              <a:ext uri="{FF2B5EF4-FFF2-40B4-BE49-F238E27FC236}">
                <a16:creationId xmlns:a16="http://schemas.microsoft.com/office/drawing/2014/main" id="{3B61144D-69C8-F419-2435-940B1282C84A}"/>
              </a:ext>
            </a:extLst>
          </p:cNvPr>
          <p:cNvSpPr/>
          <p:nvPr/>
        </p:nvSpPr>
        <p:spPr>
          <a:xfrm>
            <a:off x="261938" y="1381126"/>
            <a:ext cx="8452229" cy="1192011"/>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b="1" dirty="0">
                <a:solidFill>
                  <a:srgbClr val="000000"/>
                </a:solidFill>
                <a:latin typeface="Arial" panose="020B0604020202020204" pitchFamily="34" charset="0"/>
                <a:cs typeface="Arial" panose="020B0604020202020204" pitchFamily="34" charset="0"/>
              </a:rPr>
              <a:t>Les vecteurs sont des organismes vivants capables de transmettre des infections entre humains ou d’animaux à humains. Ces infections sont transmises par des vecteurs.</a:t>
            </a:r>
            <a:endParaRPr lang="en-GB" sz="1600" b="1"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7BEA57E-F4BB-7CD5-8589-15CD5C7878D6}"/>
              </a:ext>
            </a:extLst>
          </p:cNvPr>
          <p:cNvSpPr/>
          <p:nvPr/>
        </p:nvSpPr>
        <p:spPr>
          <a:xfrm>
            <a:off x="4708905" y="2820742"/>
            <a:ext cx="4005262"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dirty="0">
                <a:solidFill>
                  <a:srgbClr val="000000"/>
                </a:solidFill>
                <a:latin typeface="Arial" panose="020B0604020202020204" pitchFamily="34" charset="0"/>
                <a:cs typeface="Arial" panose="020B0604020202020204" pitchFamily="34" charset="0"/>
              </a:rPr>
              <a:t>Les infections sont causées par des microbes nocifs et, bien que les types de microbes les plus courants soient les bactéries, les champignons et les virus, il existe un autre type de microbe appelé parasite.</a:t>
            </a:r>
            <a:endParaRPr lang="en-GB" sz="1600" dirty="0">
              <a:solidFill>
                <a:srgbClr val="000000"/>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7E8C401D-24B5-EF45-92BD-F4AD57875EE7}"/>
              </a:ext>
            </a:extLst>
          </p:cNvPr>
          <p:cNvSpPr/>
          <p:nvPr/>
        </p:nvSpPr>
        <p:spPr>
          <a:xfrm>
            <a:off x="261939" y="2820742"/>
            <a:ext cx="4005262"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dirty="0">
                <a:solidFill>
                  <a:srgbClr val="000000"/>
                </a:solidFill>
                <a:latin typeface="Arial" panose="020B0604020202020204" pitchFamily="34" charset="0"/>
                <a:cs typeface="Arial" panose="020B0604020202020204" pitchFamily="34" charset="0"/>
              </a:rPr>
              <a:t>Dans certains cas, certaines infections transmises par des vecteurs sont causées par des parasites. Les parasites du paludisme envahissent les globules rouges et perturbent le fonctionnement normal des cellules.</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4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FF9D-FAB0-08B6-5B73-F1399E290AF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FB21B75-5303-7FA7-00ED-CEE4B697A062}"/>
              </a:ext>
            </a:extLst>
          </p:cNvPr>
          <p:cNvSpPr>
            <a:spLocks noGrp="1"/>
          </p:cNvSpPr>
          <p:nvPr>
            <p:ph type="body" sz="quarter" idx="10"/>
          </p:nvPr>
        </p:nvSpPr>
        <p:spPr/>
        <p:txBody>
          <a:bodyPr/>
          <a:lstStyle/>
          <a:p>
            <a:r>
              <a:rPr lang="en-US" dirty="0">
                <a:solidFill>
                  <a:schemeClr val="bg1"/>
                </a:solidFill>
              </a:rPr>
              <a:t>Types de vecteurs</a:t>
            </a:r>
          </a:p>
        </p:txBody>
      </p:sp>
      <p:sp>
        <p:nvSpPr>
          <p:cNvPr id="17" name="Title 6">
            <a:extLst>
              <a:ext uri="{FF2B5EF4-FFF2-40B4-BE49-F238E27FC236}">
                <a16:creationId xmlns:a16="http://schemas.microsoft.com/office/drawing/2014/main" id="{51D82DA6-B7B0-45BE-6A05-FDBFFBC8BE3F}"/>
              </a:ext>
            </a:extLst>
          </p:cNvPr>
          <p:cNvSpPr txBox="1">
            <a:spLocks/>
          </p:cNvSpPr>
          <p:nvPr/>
        </p:nvSpPr>
        <p:spPr>
          <a:xfrm>
            <a:off x="302538" y="1289215"/>
            <a:ext cx="7965161" cy="3246485"/>
          </a:xfrm>
          <a:prstGeom prst="roundRect">
            <a:avLst>
              <a:gd name="adj" fmla="val 1666"/>
            </a:avLst>
          </a:prstGeom>
          <a:ln w="57150" cap="flat" cmpd="sng" algn="ctr">
            <a:solidFill>
              <a:srgbClr val="2A62A4"/>
            </a:solidFill>
            <a:prstDash val="solid"/>
            <a:miter lim="800000"/>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0000" tIns="10800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457200">
              <a:lnSpc>
                <a:spcPct val="100000"/>
              </a:lnSpc>
              <a:spcBef>
                <a:spcPts val="0"/>
              </a:spcBef>
              <a:defRPr/>
            </a:pPr>
            <a:r>
              <a:rPr lang="fr-FR" sz="1800" b="1" dirty="0">
                <a:solidFill>
                  <a:srgbClr val="000000"/>
                </a:solidFill>
                <a:latin typeface="Arial" panose="020B0604020202020204" pitchFamily="34" charset="0"/>
                <a:cs typeface="Arial" panose="020B0604020202020204" pitchFamily="34" charset="0"/>
              </a:rPr>
              <a:t>Pouvez-vous dire quels vecteurs sont illustrés ci-dessous ?</a:t>
            </a:r>
            <a:endParaRPr lang="en-GB" sz="1800" b="1" dirty="0">
              <a:solidFill>
                <a:srgbClr val="00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2A7F9A2-AC87-876E-B31D-32D387CBA146}"/>
              </a:ext>
            </a:extLst>
          </p:cNvPr>
          <p:cNvPicPr>
            <a:picLocks noChangeAspect="1"/>
          </p:cNvPicPr>
          <p:nvPr/>
        </p:nvPicPr>
        <p:blipFill>
          <a:blip r:embed="rId3">
            <a:extLst>
              <a:ext uri="{28A0092B-C50C-407E-A947-70E740481C1C}">
                <a14:useLocalDpi xmlns:a14="http://schemas.microsoft.com/office/drawing/2010/main" val="0"/>
              </a:ext>
            </a:extLst>
          </a:blip>
          <a:srcRect l="16815" t="1430" r="16815" b="1430"/>
          <a:stretch>
            <a:fillRect/>
          </a:stretch>
        </p:blipFill>
        <p:spPr bwMode="auto">
          <a:xfrm>
            <a:off x="1135085" y="1973580"/>
            <a:ext cx="2604368" cy="2203121"/>
          </a:xfrm>
          <a:prstGeom prst="roundRect">
            <a:avLst>
              <a:gd name="adj" fmla="val 4205"/>
            </a:avLst>
          </a:prstGeom>
          <a:noFill/>
          <a:ln w="25400">
            <a:solidFill>
              <a:srgbClr val="2A62A4"/>
            </a:solidFill>
          </a:ln>
        </p:spPr>
      </p:pic>
      <p:pic>
        <p:nvPicPr>
          <p:cNvPr id="3" name="Picture 2">
            <a:extLst>
              <a:ext uri="{FF2B5EF4-FFF2-40B4-BE49-F238E27FC236}">
                <a16:creationId xmlns:a16="http://schemas.microsoft.com/office/drawing/2014/main" id="{6CD96CE6-B32A-59E8-AF6E-F5CF5504BA84}"/>
              </a:ext>
            </a:extLst>
          </p:cNvPr>
          <p:cNvPicPr>
            <a:picLocks noChangeAspect="1"/>
          </p:cNvPicPr>
          <p:nvPr/>
        </p:nvPicPr>
        <p:blipFill>
          <a:blip r:embed="rId4">
            <a:extLst>
              <a:ext uri="{28A0092B-C50C-407E-A947-70E740481C1C}">
                <a14:useLocalDpi xmlns:a14="http://schemas.microsoft.com/office/drawing/2010/main" val="0"/>
              </a:ext>
            </a:extLst>
          </a:blip>
          <a:srcRect l="16837" t="1430" r="16837" b="1430"/>
          <a:stretch>
            <a:fillRect/>
          </a:stretch>
        </p:blipFill>
        <p:spPr bwMode="auto">
          <a:xfrm>
            <a:off x="4572000" y="1973580"/>
            <a:ext cx="2602607" cy="2203121"/>
          </a:xfrm>
          <a:prstGeom prst="roundRect">
            <a:avLst>
              <a:gd name="adj" fmla="val 4116"/>
            </a:avLst>
          </a:prstGeom>
          <a:noFill/>
          <a:ln w="25400">
            <a:solidFill>
              <a:srgbClr val="2A62A4"/>
            </a:solidFill>
          </a:ln>
        </p:spPr>
      </p:pic>
    </p:spTree>
    <p:extLst>
      <p:ext uri="{BB962C8B-B14F-4D97-AF65-F5344CB8AC3E}">
        <p14:creationId xmlns:p14="http://schemas.microsoft.com/office/powerpoint/2010/main" val="30376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3010-87F7-C091-354B-559E03DD3F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BA4AE8-0607-8740-5E83-1BCF71B2568B}"/>
              </a:ext>
            </a:extLst>
          </p:cNvPr>
          <p:cNvSpPr>
            <a:spLocks noGrp="1"/>
          </p:cNvSpPr>
          <p:nvPr>
            <p:ph type="body" sz="quarter" idx="10"/>
          </p:nvPr>
        </p:nvSpPr>
        <p:spPr>
          <a:ln>
            <a:noFill/>
          </a:ln>
        </p:spPr>
        <p:txBody>
          <a:bodyPr/>
          <a:lstStyle/>
          <a:p>
            <a:r>
              <a:rPr lang="en-GB" dirty="0">
                <a:solidFill>
                  <a:schemeClr val="bg1"/>
                </a:solidFill>
              </a:rPr>
              <a:t>Habitats des vecteurs </a:t>
            </a:r>
          </a:p>
        </p:txBody>
      </p:sp>
      <p:pic>
        <p:nvPicPr>
          <p:cNvPr id="29" name="Picture Placeholder 12" descr="A bucket of water with a mosquito in it&#10;&#10;AI-generated content may be incorrect.">
            <a:extLst>
              <a:ext uri="{FF2B5EF4-FFF2-40B4-BE49-F238E27FC236}">
                <a16:creationId xmlns:a16="http://schemas.microsoft.com/office/drawing/2014/main" id="{332370A9-A610-FA46-8736-2F084C7ABCF8}"/>
              </a:ext>
            </a:extLst>
          </p:cNvPr>
          <p:cNvPicPr>
            <a:picLocks noChangeAspect="1"/>
          </p:cNvPicPr>
          <p:nvPr/>
        </p:nvPicPr>
        <p:blipFill>
          <a:blip r:embed="rId3">
            <a:extLst>
              <a:ext uri="{28A0092B-C50C-407E-A947-70E740481C1C}">
                <a14:useLocalDpi xmlns:a14="http://schemas.microsoft.com/office/drawing/2010/main" val="0"/>
              </a:ext>
            </a:extLst>
          </a:blip>
          <a:srcRect l="9959" r="9959"/>
          <a:stretch>
            <a:fillRect/>
          </a:stretch>
        </p:blipFill>
        <p:spPr>
          <a:xfrm>
            <a:off x="297952" y="1787784"/>
            <a:ext cx="1767449" cy="1354675"/>
          </a:xfrm>
          <a:prstGeom prst="roundRect">
            <a:avLst>
              <a:gd name="adj" fmla="val 4940"/>
            </a:avLst>
          </a:prstGeom>
        </p:spPr>
      </p:pic>
      <p:pic>
        <p:nvPicPr>
          <p:cNvPr id="30" name="Picture Placeholder 14" descr="A pond with lily pads and grass&#10;&#10;AI-generated content may be incorrect.">
            <a:extLst>
              <a:ext uri="{FF2B5EF4-FFF2-40B4-BE49-F238E27FC236}">
                <a16:creationId xmlns:a16="http://schemas.microsoft.com/office/drawing/2014/main" id="{A7EE73DA-EE0A-4035-3964-9FC75AD034F2}"/>
              </a:ext>
            </a:extLst>
          </p:cNvPr>
          <p:cNvPicPr>
            <a:picLocks noChangeAspect="1"/>
          </p:cNvPicPr>
          <p:nvPr/>
        </p:nvPicPr>
        <p:blipFill>
          <a:blip r:embed="rId4">
            <a:extLst>
              <a:ext uri="{28A0092B-C50C-407E-A947-70E740481C1C}">
                <a14:useLocalDpi xmlns:a14="http://schemas.microsoft.com/office/drawing/2010/main" val="0"/>
              </a:ext>
            </a:extLst>
          </a:blip>
          <a:srcRect l="10160" r="10160"/>
          <a:stretch>
            <a:fillRect/>
          </a:stretch>
        </p:blipFill>
        <p:spPr>
          <a:xfrm>
            <a:off x="2156882" y="1797364"/>
            <a:ext cx="1767449" cy="1354675"/>
          </a:xfrm>
          <a:prstGeom prst="roundRect">
            <a:avLst>
              <a:gd name="adj" fmla="val 4940"/>
            </a:avLst>
          </a:prstGeom>
        </p:spPr>
      </p:pic>
      <p:pic>
        <p:nvPicPr>
          <p:cNvPr id="33" name="Picture Placeholder 20" descr="A grass with orange flowers&#10;&#10;AI-generated content may be incorrect.">
            <a:extLst>
              <a:ext uri="{FF2B5EF4-FFF2-40B4-BE49-F238E27FC236}">
                <a16:creationId xmlns:a16="http://schemas.microsoft.com/office/drawing/2014/main" id="{B3763952-EBBD-0B8D-B5FD-13FF29AE4B18}"/>
              </a:ext>
            </a:extLst>
          </p:cNvPr>
          <p:cNvPicPr>
            <a:picLocks noChangeAspect="1"/>
          </p:cNvPicPr>
          <p:nvPr/>
        </p:nvPicPr>
        <p:blipFill>
          <a:blip r:embed="rId5">
            <a:extLst>
              <a:ext uri="{28A0092B-C50C-407E-A947-70E740481C1C}">
                <a14:useLocalDpi xmlns:a14="http://schemas.microsoft.com/office/drawing/2010/main" val="0"/>
              </a:ext>
            </a:extLst>
          </a:blip>
          <a:srcRect l="10160" r="10160"/>
          <a:stretch>
            <a:fillRect/>
          </a:stretch>
        </p:blipFill>
        <p:spPr>
          <a:xfrm>
            <a:off x="6562788" y="1787784"/>
            <a:ext cx="1767449" cy="1345324"/>
          </a:xfrm>
          <a:prstGeom prst="roundRect">
            <a:avLst>
              <a:gd name="adj" fmla="val 4940"/>
            </a:avLst>
          </a:prstGeom>
        </p:spPr>
      </p:pic>
      <p:pic>
        <p:nvPicPr>
          <p:cNvPr id="36" name="Picture Placeholder 24" descr="A cartoon of trees in a forest&#10;&#10;AI-generated content may be incorrect.">
            <a:extLst>
              <a:ext uri="{FF2B5EF4-FFF2-40B4-BE49-F238E27FC236}">
                <a16:creationId xmlns:a16="http://schemas.microsoft.com/office/drawing/2014/main" id="{8FC34BB7-67FF-F40E-ECE6-B8CB0A86C43A}"/>
              </a:ext>
            </a:extLst>
          </p:cNvPr>
          <p:cNvPicPr>
            <a:picLocks noChangeAspect="1"/>
          </p:cNvPicPr>
          <p:nvPr/>
        </p:nvPicPr>
        <p:blipFill>
          <a:blip r:embed="rId6">
            <a:extLst>
              <a:ext uri="{28A0092B-C50C-407E-A947-70E740481C1C}">
                <a14:useLocalDpi xmlns:a14="http://schemas.microsoft.com/office/drawing/2010/main" val="0"/>
              </a:ext>
            </a:extLst>
          </a:blip>
          <a:srcRect l="9990" r="9990"/>
          <a:stretch>
            <a:fillRect/>
          </a:stretch>
        </p:blipFill>
        <p:spPr>
          <a:xfrm>
            <a:off x="4703579" y="1787784"/>
            <a:ext cx="1767449" cy="1345324"/>
          </a:xfrm>
          <a:prstGeom prst="roundRect">
            <a:avLst>
              <a:gd name="adj" fmla="val 4940"/>
            </a:avLst>
          </a:prstGeom>
        </p:spPr>
      </p:pic>
      <p:cxnSp>
        <p:nvCxnSpPr>
          <p:cNvPr id="49" name="Straight Connector 48">
            <a:extLst>
              <a:ext uri="{FF2B5EF4-FFF2-40B4-BE49-F238E27FC236}">
                <a16:creationId xmlns:a16="http://schemas.microsoft.com/office/drawing/2014/main" id="{5D89A853-4F51-8ED8-5120-6B0589B850C2}"/>
              </a:ext>
            </a:extLst>
          </p:cNvPr>
          <p:cNvCxnSpPr>
            <a:cxnSpLocks/>
          </p:cNvCxnSpPr>
          <p:nvPr/>
        </p:nvCxnSpPr>
        <p:spPr>
          <a:xfrm>
            <a:off x="4314094" y="1797364"/>
            <a:ext cx="0" cy="27710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4B3D8DDF-750D-D3C6-CC9B-81FB9835C6B2}"/>
              </a:ext>
            </a:extLst>
          </p:cNvPr>
          <p:cNvSpPr/>
          <p:nvPr/>
        </p:nvSpPr>
        <p:spPr>
          <a:xfrm>
            <a:off x="297665" y="3230880"/>
            <a:ext cx="3626658" cy="1224422"/>
          </a:xfrm>
          <a:prstGeom prst="roundRect">
            <a:avLst>
              <a:gd name="adj" fmla="val 5286"/>
            </a:avLst>
          </a:prstGeom>
          <a:solidFill>
            <a:srgbClr val="2A62A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latin typeface="Arial" panose="020B0604020202020204" pitchFamily="34" charset="0"/>
                <a:ea typeface="Aptos" panose="020B0004020202020204" pitchFamily="34" charset="0"/>
                <a:cs typeface="Arial" panose="020B0604020202020204" pitchFamily="34" charset="0"/>
              </a:rPr>
              <a:t>Les moustiques peuvent être trouvés dans l’eau stagnante près des étangs et des lacs, ou dans des seaux et récipients contenant de l’eau</a:t>
            </a:r>
            <a:r>
              <a:rPr lang="en-GB" sz="1600" dirty="0">
                <a:latin typeface="Arial" panose="020B0604020202020204" pitchFamily="34" charset="0"/>
                <a:ea typeface="Aptos" panose="020B00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DDDD76B3-F7F9-554D-F238-65E193431929}"/>
              </a:ext>
            </a:extLst>
          </p:cNvPr>
          <p:cNvSpPr/>
          <p:nvPr/>
        </p:nvSpPr>
        <p:spPr>
          <a:xfrm>
            <a:off x="4703579" y="3230880"/>
            <a:ext cx="3626658" cy="1224422"/>
          </a:xfrm>
          <a:prstGeom prst="roundRect">
            <a:avLst>
              <a:gd name="adj" fmla="val 6256"/>
            </a:avLst>
          </a:prstGeom>
          <a:solidFill>
            <a:srgbClr val="2A62A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600" kern="100" dirty="0">
                <a:latin typeface="Arial" panose="020B0604020202020204" pitchFamily="34" charset="0"/>
                <a:ea typeface="Aptos" panose="020B0004020202020204" pitchFamily="34" charset="0"/>
                <a:cs typeface="Arial" panose="020B0604020202020204" pitchFamily="34" charset="0"/>
              </a:rPr>
              <a:t>Les tiques se trouvent dans les zones boisées comme les forêts, les prairies et les jardins.</a:t>
            </a:r>
            <a:endParaRPr lang="en-US" sz="1600" kern="100" dirty="0">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D61AE3-8FFC-9805-2444-49878ECA89AB}"/>
              </a:ext>
            </a:extLst>
          </p:cNvPr>
          <p:cNvSpPr txBox="1"/>
          <p:nvPr/>
        </p:nvSpPr>
        <p:spPr>
          <a:xfrm>
            <a:off x="261937" y="1214760"/>
            <a:ext cx="8485511" cy="369332"/>
          </a:xfrm>
          <a:prstGeom prst="rect">
            <a:avLst/>
          </a:prstGeom>
          <a:noFill/>
        </p:spPr>
        <p:txBody>
          <a:bodyPr wrap="square" lIns="0">
            <a:spAutoFit/>
          </a:bodyPr>
          <a:lstStyle/>
          <a:p>
            <a:r>
              <a:rPr lang="fr-FR" b="1" dirty="0">
                <a:solidFill>
                  <a:srgbClr val="000000"/>
                </a:solidFill>
              </a:rPr>
              <a:t>Savez-vous où l’on peut trouver les moustiques et les tiques ?</a:t>
            </a:r>
            <a:endParaRPr lang="en-GB" b="1" dirty="0">
              <a:solidFill>
                <a:srgbClr val="000000"/>
              </a:solidFill>
            </a:endParaRPr>
          </a:p>
        </p:txBody>
      </p:sp>
    </p:spTree>
    <p:extLst>
      <p:ext uri="{BB962C8B-B14F-4D97-AF65-F5344CB8AC3E}">
        <p14:creationId xmlns:p14="http://schemas.microsoft.com/office/powerpoint/2010/main" val="16185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000"/>
                            </p:stCondLst>
                            <p:childTnLst>
                              <p:par>
                                <p:cTn id="18" presetID="10" presetClass="entr" presetSubtype="0" fill="hold" grpId="1"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2000"/>
                            </p:stCondLst>
                            <p:childTnLst>
                              <p:par>
                                <p:cTn id="35" presetID="10" presetClass="entr" presetSubtype="0" fill="hold" grpId="1"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CE4A41BD-10D3-C46C-F31A-A7E55B283F64}"/>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412CBBD9-041E-71AA-947E-77AD93A1F1F9}"/>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2831C46F-EB94-4046-9972-F377B6903DC2}"/>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667DC228-B455-340D-82BD-FA1355005392}"/>
              </a:ext>
            </a:extLst>
          </p:cNvPr>
          <p:cNvSpPr txBox="1"/>
          <p:nvPr/>
        </p:nvSpPr>
        <p:spPr>
          <a:xfrm>
            <a:off x="549291" y="1297060"/>
            <a:ext cx="3821424" cy="3108543"/>
          </a:xfrm>
          <a:prstGeom prst="rect">
            <a:avLst/>
          </a:prstGeom>
          <a:noFill/>
        </p:spPr>
        <p:txBody>
          <a:bodyPr wrap="square" lIns="0">
            <a:spAutoFit/>
          </a:bodyPr>
          <a:lstStyle/>
          <a:p>
            <a:pPr>
              <a:lnSpc>
                <a:spcPct val="115000"/>
              </a:lnSpc>
              <a:spcAft>
                <a:spcPts val="800"/>
              </a:spcAft>
              <a:buClr>
                <a:srgbClr val="12B38F"/>
              </a:buClr>
              <a:tabLst>
                <a:tab pos="685800" algn="l"/>
              </a:tabLst>
            </a:pPr>
            <a:r>
              <a:rPr lang="fr-FR" b="1" kern="100" dirty="0">
                <a:solidFill>
                  <a:srgbClr val="000000"/>
                </a:solidFill>
                <a:ea typeface="Aptos" panose="020B0004020202020204" pitchFamily="34" charset="0"/>
              </a:rPr>
              <a:t>Différents types de moustiques provoquent différents types d’infections</a:t>
            </a:r>
            <a:r>
              <a:rPr lang="en-US" kern="100" dirty="0">
                <a:solidFill>
                  <a:srgbClr val="000000"/>
                </a:solidFill>
                <a:ea typeface="Aptos" panose="020B0004020202020204" pitchFamily="34" charset="0"/>
              </a:rPr>
              <a:t>.</a:t>
            </a:r>
            <a:endParaRPr lang="en-GB"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231775" indent="-231775">
              <a:lnSpc>
                <a:spcPct val="115000"/>
              </a:lnSpc>
              <a:buClr>
                <a:srgbClr val="2A62A4"/>
              </a:buClr>
              <a:buFont typeface="Symbol" panose="05050102010706020507" pitchFamily="18" charset="2"/>
              <a:buChar char="·"/>
            </a:pPr>
            <a:r>
              <a:rPr lang="fr-FR" sz="1600" dirty="0">
                <a:solidFill>
                  <a:srgbClr val="000000"/>
                </a:solidFill>
                <a:latin typeface="Arial" panose="020B0604020202020204" pitchFamily="34" charset="0"/>
                <a:cs typeface="Arial" panose="020B0604020202020204" pitchFamily="34" charset="0"/>
              </a:rPr>
              <a:t>La femelle moustique </a:t>
            </a:r>
            <a:r>
              <a:rPr lang="fr-FR" sz="1600" i="1" dirty="0">
                <a:solidFill>
                  <a:srgbClr val="000000"/>
                </a:solidFill>
                <a:latin typeface="Arial" panose="020B0604020202020204" pitchFamily="34" charset="0"/>
                <a:cs typeface="Arial" panose="020B0604020202020204" pitchFamily="34" charset="0"/>
              </a:rPr>
              <a:t>Aedes</a:t>
            </a:r>
            <a:r>
              <a:rPr lang="fr-FR" sz="1600" dirty="0">
                <a:solidFill>
                  <a:srgbClr val="000000"/>
                </a:solidFill>
                <a:latin typeface="Arial" panose="020B0604020202020204" pitchFamily="34" charset="0"/>
                <a:cs typeface="Arial" panose="020B0604020202020204" pitchFamily="34" charset="0"/>
              </a:rPr>
              <a:t> transmet le Chikungunya, la dengue, la fièvre jaune et les virus Zika.
La femelle moustique </a:t>
            </a:r>
            <a:r>
              <a:rPr lang="fr-FR" sz="1600" i="1" dirty="0">
                <a:solidFill>
                  <a:srgbClr val="000000"/>
                </a:solidFill>
                <a:latin typeface="Arial" panose="020B0604020202020204" pitchFamily="34" charset="0"/>
                <a:cs typeface="Arial" panose="020B0604020202020204" pitchFamily="34" charset="0"/>
              </a:rPr>
              <a:t>Anophèles</a:t>
            </a:r>
            <a:r>
              <a:rPr lang="fr-FR" sz="1600" dirty="0">
                <a:solidFill>
                  <a:srgbClr val="000000"/>
                </a:solidFill>
                <a:latin typeface="Arial" panose="020B0604020202020204" pitchFamily="34" charset="0"/>
                <a:cs typeface="Arial" panose="020B0604020202020204" pitchFamily="34" charset="0"/>
              </a:rPr>
              <a:t> transmet le parasite du paludisme.
La femelle moustique </a:t>
            </a:r>
            <a:r>
              <a:rPr lang="fr-FR" sz="1600" i="1" dirty="0">
                <a:solidFill>
                  <a:srgbClr val="000000"/>
                </a:solidFill>
                <a:latin typeface="Arial" panose="020B0604020202020204" pitchFamily="34" charset="0"/>
                <a:cs typeface="Arial" panose="020B0604020202020204" pitchFamily="34" charset="0"/>
              </a:rPr>
              <a:t>Culex</a:t>
            </a:r>
            <a:r>
              <a:rPr lang="fr-FR" sz="1600" dirty="0">
                <a:solidFill>
                  <a:srgbClr val="000000"/>
                </a:solidFill>
                <a:latin typeface="Arial" panose="020B0604020202020204" pitchFamily="34" charset="0"/>
                <a:cs typeface="Arial" panose="020B0604020202020204" pitchFamily="34" charset="0"/>
              </a:rPr>
              <a:t> transmet le virus du Nil occidental.</a:t>
            </a:r>
            <a:endParaRPr lang="en-GB" sz="1600" dirty="0">
              <a:solidFill>
                <a:srgbClr val="00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B2C701F-C1B5-97CE-50D8-48F01EE87027}"/>
              </a:ext>
            </a:extLst>
          </p:cNvPr>
          <p:cNvSpPr txBox="1">
            <a:spLocks/>
          </p:cNvSpPr>
          <p:nvPr/>
        </p:nvSpPr>
        <p:spPr>
          <a:xfrm>
            <a:off x="504391" y="459338"/>
            <a:ext cx="7548725" cy="53241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Infections transmises par les moustiques</a:t>
            </a:r>
            <a:endParaRPr lang="en-GB" dirty="0">
              <a:solidFill>
                <a:srgbClr val="2862A5"/>
              </a:solidFill>
            </a:endParaRPr>
          </a:p>
        </p:txBody>
      </p:sp>
      <p:pic>
        <p:nvPicPr>
          <p:cNvPr id="8" name="Picture 7">
            <a:extLst>
              <a:ext uri="{FF2B5EF4-FFF2-40B4-BE49-F238E27FC236}">
                <a16:creationId xmlns:a16="http://schemas.microsoft.com/office/drawing/2014/main" id="{0D7DABF4-8983-1BA5-6E35-29B0A13A05C2}"/>
              </a:ext>
            </a:extLst>
          </p:cNvPr>
          <p:cNvPicPr>
            <a:picLocks noChangeAspect="1"/>
          </p:cNvPicPr>
          <p:nvPr/>
        </p:nvPicPr>
        <p:blipFill>
          <a:blip r:embed="rId4">
            <a:extLst>
              <a:ext uri="{28A0092B-C50C-407E-A947-70E740481C1C}">
                <a14:useLocalDpi xmlns:a14="http://schemas.microsoft.com/office/drawing/2010/main" val="0"/>
              </a:ext>
            </a:extLst>
          </a:blip>
          <a:srcRect l="1119" t="8110" r="1119" b="8110"/>
          <a:stretch>
            <a:fillRect/>
          </a:stretch>
        </p:blipFill>
        <p:spPr bwMode="auto">
          <a:xfrm>
            <a:off x="5320120" y="1203950"/>
            <a:ext cx="3130740" cy="2492562"/>
          </a:xfrm>
          <a:prstGeom prst="roundRect">
            <a:avLst>
              <a:gd name="adj" fmla="val 4205"/>
            </a:avLst>
          </a:prstGeom>
          <a:noFill/>
          <a:ln w="25400">
            <a:solidFill>
              <a:srgbClr val="2A62A4"/>
            </a:solidFill>
          </a:ln>
        </p:spPr>
      </p:pic>
    </p:spTree>
    <p:extLst>
      <p:ext uri="{BB962C8B-B14F-4D97-AF65-F5344CB8AC3E}">
        <p14:creationId xmlns:p14="http://schemas.microsoft.com/office/powerpoint/2010/main" val="22174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88CA60E-8425-7966-72DB-C15A4C7F95C2}"/>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9CE92F20-97D6-FE49-97E8-09F26F629C58}"/>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0436EEF9-535C-FF51-1969-5F82B6509E05}"/>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24DF2514-47E8-6F76-9589-8AA55A16B9B1}"/>
              </a:ext>
            </a:extLst>
          </p:cNvPr>
          <p:cNvSpPr txBox="1"/>
          <p:nvPr/>
        </p:nvSpPr>
        <p:spPr>
          <a:xfrm>
            <a:off x="504391" y="1062391"/>
            <a:ext cx="3821424" cy="3313728"/>
          </a:xfrm>
          <a:prstGeom prst="rect">
            <a:avLst/>
          </a:prstGeom>
          <a:noFill/>
        </p:spPr>
        <p:txBody>
          <a:bodyPr wrap="square" lIns="0">
            <a:spAutoFit/>
          </a:bodyPr>
          <a:lstStyle/>
          <a:p>
            <a:pPr>
              <a:lnSpc>
                <a:spcPct val="115000"/>
              </a:lnSpc>
              <a:spcAft>
                <a:spcPts val="800"/>
              </a:spcAft>
              <a:buClr>
                <a:srgbClr val="12B38F"/>
              </a:buClr>
              <a:tabLst>
                <a:tab pos="685800" algn="l"/>
              </a:tabLst>
            </a:pPr>
            <a:r>
              <a:rPr lang="fr-FR" b="1" dirty="0">
                <a:solidFill>
                  <a:srgbClr val="000000"/>
                </a:solidFill>
              </a:rPr>
              <a:t>Des vecteurs comme les moustiques propagent l’infection par piqûres.</a:t>
            </a:r>
          </a:p>
          <a:p>
            <a:pPr>
              <a:lnSpc>
                <a:spcPct val="115000"/>
              </a:lnSpc>
              <a:spcAft>
                <a:spcPts val="800"/>
              </a:spcAft>
              <a:buClr>
                <a:srgbClr val="12B38F"/>
              </a:buClr>
              <a:tabLst>
                <a:tab pos="685800" algn="l"/>
              </a:tabLst>
            </a:pPr>
            <a:r>
              <a:rPr lang="fr-FR" sz="1600" kern="100" dirty="0">
                <a:solidFill>
                  <a:srgbClr val="000000"/>
                </a:solidFill>
                <a:latin typeface="Arial" panose="020B0604020202020204" pitchFamily="34" charset="0"/>
                <a:ea typeface="Aptos" panose="020B0004020202020204" pitchFamily="34" charset="0"/>
                <a:cs typeface="Arial" panose="020B0604020202020204" pitchFamily="34" charset="0"/>
              </a:rPr>
              <a:t>Un moustique pique une personne infectée et attrape le virus/parasite.</a:t>
            </a:r>
          </a:p>
          <a:p>
            <a:pPr>
              <a:lnSpc>
                <a:spcPct val="115000"/>
              </a:lnSpc>
              <a:spcAft>
                <a:spcPts val="800"/>
              </a:spcAft>
              <a:buClr>
                <a:srgbClr val="12B38F"/>
              </a:buClr>
              <a:tabLst>
                <a:tab pos="685800" algn="l"/>
              </a:tabLst>
            </a:pPr>
            <a:r>
              <a:rPr lang="fr-FR" sz="1600" kern="100" dirty="0">
                <a:solidFill>
                  <a:srgbClr val="000000"/>
                </a:solidFill>
                <a:latin typeface="Arial" panose="020B0604020202020204" pitchFamily="34" charset="0"/>
                <a:ea typeface="Aptos" panose="020B0004020202020204" pitchFamily="34" charset="0"/>
                <a:cs typeface="Arial" panose="020B0604020202020204" pitchFamily="34" charset="0"/>
              </a:rPr>
              <a:t>Le virus/parasite se développe à l’intérieur du moustique.</a:t>
            </a:r>
          </a:p>
          <a:p>
            <a:pPr>
              <a:lnSpc>
                <a:spcPct val="115000"/>
              </a:lnSpc>
              <a:spcAft>
                <a:spcPts val="800"/>
              </a:spcAft>
              <a:buClr>
                <a:srgbClr val="12B38F"/>
              </a:buClr>
              <a:tabLst>
                <a:tab pos="685800" algn="l"/>
              </a:tabLst>
            </a:pPr>
            <a:r>
              <a:rPr lang="fr-FR" sz="1600" kern="100" dirty="0">
                <a:solidFill>
                  <a:srgbClr val="000000"/>
                </a:solidFill>
                <a:latin typeface="Arial" panose="020B0604020202020204" pitchFamily="34" charset="0"/>
                <a:ea typeface="Aptos" panose="020B0004020202020204" pitchFamily="34" charset="0"/>
                <a:cs typeface="Arial" panose="020B0604020202020204" pitchFamily="34" charset="0"/>
              </a:rPr>
              <a:t>Le moustique pique alors une autre personne, et le virus/parasite entre dans son sang.</a:t>
            </a:r>
            <a:endParaRPr lang="en-US" sz="16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FD86533-2589-4488-09EB-93623B1D36B7}"/>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Piqûres de moustiques et transmission</a:t>
            </a:r>
            <a:endParaRPr lang="en-GB" dirty="0">
              <a:solidFill>
                <a:srgbClr val="2862A5"/>
              </a:solidFill>
            </a:endParaRPr>
          </a:p>
        </p:txBody>
      </p:sp>
      <p:sp>
        <p:nvSpPr>
          <p:cNvPr id="9" name="TextBox 8">
            <a:extLst>
              <a:ext uri="{FF2B5EF4-FFF2-40B4-BE49-F238E27FC236}">
                <a16:creationId xmlns:a16="http://schemas.microsoft.com/office/drawing/2014/main" id="{C7196636-72C2-4EE5-C8CC-ED58A1F00C7C}"/>
              </a:ext>
            </a:extLst>
          </p:cNvPr>
          <p:cNvSpPr txBox="1"/>
          <p:nvPr/>
        </p:nvSpPr>
        <p:spPr>
          <a:xfrm>
            <a:off x="4278753" y="1282409"/>
            <a:ext cx="2434504" cy="307777"/>
          </a:xfrm>
          <a:prstGeom prst="rect">
            <a:avLst/>
          </a:prstGeom>
          <a:noFill/>
        </p:spPr>
        <p:txBody>
          <a:bodyPr wrap="square" lIns="0">
            <a:spAutoFit/>
          </a:bodyPr>
          <a:lstStyle/>
          <a:p>
            <a:r>
              <a:rPr lang="en-GB" sz="1400" i="1" dirty="0">
                <a:solidFill>
                  <a:srgbClr val="000000"/>
                </a:solidFill>
              </a:rPr>
              <a:t>Virus du Nil occidental</a:t>
            </a:r>
          </a:p>
        </p:txBody>
      </p:sp>
      <p:pic>
        <p:nvPicPr>
          <p:cNvPr id="10" name="Image 9">
            <a:extLst>
              <a:ext uri="{FF2B5EF4-FFF2-40B4-BE49-F238E27FC236}">
                <a16:creationId xmlns:a16="http://schemas.microsoft.com/office/drawing/2014/main" id="{903805C5-018C-4B7F-B921-B9B459E6C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640" y="1573581"/>
            <a:ext cx="5231337" cy="2944637"/>
          </a:xfrm>
          <a:prstGeom prst="rect">
            <a:avLst/>
          </a:prstGeom>
        </p:spPr>
      </p:pic>
    </p:spTree>
    <p:extLst>
      <p:ext uri="{BB962C8B-B14F-4D97-AF65-F5344CB8AC3E}">
        <p14:creationId xmlns:p14="http://schemas.microsoft.com/office/powerpoint/2010/main" val="7164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39F432-5F8C-9FE7-5F6E-9F2696978A7D}"/>
              </a:ext>
            </a:extLst>
          </p:cNvPr>
          <p:cNvSpPr txBox="1">
            <a:spLocks/>
          </p:cNvSpPr>
          <p:nvPr/>
        </p:nvSpPr>
        <p:spPr>
          <a:xfrm>
            <a:off x="261938" y="263740"/>
            <a:ext cx="8567737" cy="646112"/>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chemeClr val="bg1"/>
                </a:solidFill>
              </a:rPr>
              <a:t>Tick Bites and Transmission</a:t>
            </a:r>
          </a:p>
        </p:txBody>
      </p:sp>
      <p:sp>
        <p:nvSpPr>
          <p:cNvPr id="4" name="Rectangle: Rounded Corners 5">
            <a:extLst>
              <a:ext uri="{FF2B5EF4-FFF2-40B4-BE49-F238E27FC236}">
                <a16:creationId xmlns:a16="http://schemas.microsoft.com/office/drawing/2014/main" id="{E0AA2ED2-B81B-1559-C6A6-B395D5F834EC}"/>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6E346D93-56BF-E066-E90B-EDC54CCBAD04}"/>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C67A9F56-7EF4-CAFF-2864-7B71B8891268}"/>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7" name="Title 1">
            <a:extLst>
              <a:ext uri="{FF2B5EF4-FFF2-40B4-BE49-F238E27FC236}">
                <a16:creationId xmlns:a16="http://schemas.microsoft.com/office/drawing/2014/main" id="{E3916F98-6772-969E-464F-0C9D88473951}"/>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Piqûres de moustiques et transmission</a:t>
            </a:r>
            <a:endParaRPr lang="en-GB" dirty="0">
              <a:solidFill>
                <a:srgbClr val="2862A5"/>
              </a:solidFill>
            </a:endParaRPr>
          </a:p>
        </p:txBody>
      </p:sp>
      <p:sp>
        <p:nvSpPr>
          <p:cNvPr id="10" name="TextBox 9">
            <a:extLst>
              <a:ext uri="{FF2B5EF4-FFF2-40B4-BE49-F238E27FC236}">
                <a16:creationId xmlns:a16="http://schemas.microsoft.com/office/drawing/2014/main" id="{1A0F48DE-7B44-82EC-F999-5B57CB1BC224}"/>
              </a:ext>
            </a:extLst>
          </p:cNvPr>
          <p:cNvSpPr txBox="1"/>
          <p:nvPr/>
        </p:nvSpPr>
        <p:spPr>
          <a:xfrm>
            <a:off x="477495" y="1439533"/>
            <a:ext cx="3842063" cy="307777"/>
          </a:xfrm>
          <a:prstGeom prst="rect">
            <a:avLst/>
          </a:prstGeom>
          <a:noFill/>
        </p:spPr>
        <p:txBody>
          <a:bodyPr wrap="square" lIns="0">
            <a:spAutoFit/>
          </a:bodyPr>
          <a:lstStyle/>
          <a:p>
            <a:r>
              <a:rPr lang="en-GB" sz="1400" i="1" dirty="0">
                <a:solidFill>
                  <a:srgbClr val="000000"/>
                </a:solidFill>
              </a:rPr>
              <a:t>Dengue, Fièvre jaune, Chikungunya, Virus Zika</a:t>
            </a:r>
          </a:p>
        </p:txBody>
      </p:sp>
      <p:sp>
        <p:nvSpPr>
          <p:cNvPr id="11" name="TextBox 10">
            <a:extLst>
              <a:ext uri="{FF2B5EF4-FFF2-40B4-BE49-F238E27FC236}">
                <a16:creationId xmlns:a16="http://schemas.microsoft.com/office/drawing/2014/main" id="{3AF38FA2-99EE-CDBF-2CBF-A1799BCCB3F8}"/>
              </a:ext>
            </a:extLst>
          </p:cNvPr>
          <p:cNvSpPr txBox="1"/>
          <p:nvPr/>
        </p:nvSpPr>
        <p:spPr>
          <a:xfrm>
            <a:off x="4782377" y="1439533"/>
            <a:ext cx="2434504" cy="307777"/>
          </a:xfrm>
          <a:prstGeom prst="rect">
            <a:avLst/>
          </a:prstGeom>
          <a:noFill/>
        </p:spPr>
        <p:txBody>
          <a:bodyPr wrap="square" lIns="0">
            <a:spAutoFit/>
          </a:bodyPr>
          <a:lstStyle/>
          <a:p>
            <a:r>
              <a:rPr lang="en-GB" sz="1400" i="1" dirty="0">
                <a:solidFill>
                  <a:srgbClr val="000000"/>
                </a:solidFill>
              </a:rPr>
              <a:t>Paludisme</a:t>
            </a:r>
          </a:p>
        </p:txBody>
      </p:sp>
      <p:pic>
        <p:nvPicPr>
          <p:cNvPr id="12" name="Image 11">
            <a:extLst>
              <a:ext uri="{FF2B5EF4-FFF2-40B4-BE49-F238E27FC236}">
                <a16:creationId xmlns:a16="http://schemas.microsoft.com/office/drawing/2014/main" id="{2218E502-0391-4521-93B2-CD3F4B43C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38" y="1735356"/>
            <a:ext cx="4612066" cy="2593073"/>
          </a:xfrm>
          <a:prstGeom prst="rect">
            <a:avLst/>
          </a:prstGeom>
        </p:spPr>
      </p:pic>
      <p:pic>
        <p:nvPicPr>
          <p:cNvPr id="14" name="Image 13">
            <a:extLst>
              <a:ext uri="{FF2B5EF4-FFF2-40B4-BE49-F238E27FC236}">
                <a16:creationId xmlns:a16="http://schemas.microsoft.com/office/drawing/2014/main" id="{F95A253E-D368-4D2A-8C98-2E668737A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377" y="1773542"/>
            <a:ext cx="3998454" cy="2526220"/>
          </a:xfrm>
          <a:prstGeom prst="rect">
            <a:avLst/>
          </a:prstGeom>
        </p:spPr>
      </p:pic>
    </p:spTree>
    <p:extLst>
      <p:ext uri="{BB962C8B-B14F-4D97-AF65-F5344CB8AC3E}">
        <p14:creationId xmlns:p14="http://schemas.microsoft.com/office/powerpoint/2010/main" val="151628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3"/>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2248</TotalTime>
  <Words>2682</Words>
  <Application>Microsoft Office PowerPoint</Application>
  <PresentationFormat>Affichage à l'écran (16:9)</PresentationFormat>
  <Paragraphs>174</Paragraphs>
  <Slides>33</Slides>
  <Notes>29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Aptos</vt:lpstr>
      <vt:lpstr>Arial</vt:lpstr>
      <vt:lpstr>Calibri</vt:lpstr>
      <vt:lpstr>Symbol</vt:lpstr>
      <vt:lpstr>Times New Roman</vt:lpstr>
      <vt:lpstr>Office Theme</vt:lpstr>
      <vt:lpstr>Vecteurs et infections vectorielles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principale : Prévenir et protéger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2 : Où sont passés les vecteurs ?</vt:lpstr>
      <vt:lpstr>Présentation PowerPoint</vt:lpstr>
      <vt:lpstr>Présentation PowerPoint</vt:lpstr>
      <vt:lpstr>Présentation PowerPoint</vt:lpstr>
      <vt:lpstr>Activité complémentaire : Mots croisés de prévention</vt:lpstr>
      <vt:lpstr>Présentation PowerPoint</vt:lpstr>
      <vt:lpstr>Présentation PowerPoint</vt:lpstr>
      <vt:lpstr>Discussion</vt:lpstr>
      <vt:lpstr>Présentation PowerPoint</vt:lpstr>
      <vt:lpstr>Consolidation de l’apprentissage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HERMET LAURE CHU Nice</cp:lastModifiedBy>
  <cp:revision>178</cp:revision>
  <dcterms:created xsi:type="dcterms:W3CDTF">2022-02-28T09:25:11Z</dcterms:created>
  <dcterms:modified xsi:type="dcterms:W3CDTF">2026-02-17T12:59:39Z</dcterms:modified>
</cp:coreProperties>
</file>