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CF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2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EBFA3B-57E1-B403-3003-53C28C62DF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4A03735-E87C-1B7C-3362-CCC79891EC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239E806-9AC2-1627-785E-6CB33C4F6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FF04-EA1B-472D-B15E-CAD79322D92B}" type="datetimeFigureOut">
              <a:rPr lang="fr-FR" smtClean="0"/>
              <a:t>13/03/2023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C637E7C-3A92-6E05-D9C8-EBFA7B5B3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AEEFC14-C715-F546-3F64-986B18E12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A28A1-9556-4D6C-A1D0-E39DB2F8D0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6013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758B60-EC9B-86F2-BFC2-BCD100763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2D11A23-0B91-20FF-FF6F-55A8D205A2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E8388EA-2338-5F05-2A33-339ABE12D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FF04-EA1B-472D-B15E-CAD79322D92B}" type="datetimeFigureOut">
              <a:rPr lang="fr-FR" smtClean="0"/>
              <a:t>13/03/2023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0D5C5BA-DAD0-49E3-CE52-BAC95870F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F4DFB63-A220-5CA9-DE44-D93BDCAB7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A28A1-9556-4D6C-A1D0-E39DB2F8D0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7156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EEE52AE-192B-CE84-34C8-823B181253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F172F03-5CB8-6CA0-40F3-87C7EC170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CBEFEA5-B18F-303F-D85E-740AEDB0F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FF04-EA1B-472D-B15E-CAD79322D92B}" type="datetimeFigureOut">
              <a:rPr lang="fr-FR" smtClean="0"/>
              <a:t>13/03/2023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CA0EB2D-A585-2606-DA78-1076BD02A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437732B-11CE-6DCF-5C1C-D9CD3EE29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A28A1-9556-4D6C-A1D0-E39DB2F8D0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9806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83EE22-2C5C-5AD0-E5BC-EB344DCB7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124D9D5-2839-EFA5-2C68-BBA6CC6DE4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09C81A1-FE8B-1D80-1EF0-20B848F49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FF04-EA1B-472D-B15E-CAD79322D92B}" type="datetimeFigureOut">
              <a:rPr lang="fr-FR" smtClean="0"/>
              <a:t>13/03/2023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CCC88D-5757-EF12-C242-AC45EB609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E0318F8-936B-7089-3997-D110CAC43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A28A1-9556-4D6C-A1D0-E39DB2F8D0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6111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BEB987-D0C2-91E9-90E1-67327FF7B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8908365-7ED0-EAEA-7459-24CA482E74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6C117F5-4E54-D247-63A3-AB9E2F9EC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FF04-EA1B-472D-B15E-CAD79322D92B}" type="datetimeFigureOut">
              <a:rPr lang="fr-FR" smtClean="0"/>
              <a:t>13/03/2023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C36EF86-1D1B-B7B7-C843-43A000B1D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539BF0B-757A-C4EA-119E-A427A3BEE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A28A1-9556-4D6C-A1D0-E39DB2F8D0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0902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1D53CC-E43C-9DB9-AB07-E82AF7D15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009C6D3-318A-7D16-A0E1-0AE3F841E6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3941E60-C309-3BF2-87E7-BFACCD3D72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9DA3A66-14FB-3257-C9AF-5DBFA6446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FF04-EA1B-472D-B15E-CAD79322D92B}" type="datetimeFigureOut">
              <a:rPr lang="fr-FR" smtClean="0"/>
              <a:t>13/03/2023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C10A113-6474-6EEC-EB5B-D1791253D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F409924-D90F-CFFA-22B5-36C0013E6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A28A1-9556-4D6C-A1D0-E39DB2F8D0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2664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239A4F-C080-2CB8-20A0-44B1EA473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F3CCEB2-7295-C9F0-7004-CB32D8DC6C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9A5E6D7-FCBC-8166-9FF4-8583801F72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28A6238-877B-3683-1FC1-4AB485EBC3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9814F82-BE3F-8DFC-EAFC-16C81F967B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B97D79C-345B-49F8-C277-EFAF299CF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FF04-EA1B-472D-B15E-CAD79322D92B}" type="datetimeFigureOut">
              <a:rPr lang="fr-FR" smtClean="0"/>
              <a:t>13/03/2023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8D1B73A-E972-3E83-56DD-6DB83D07B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EB3FB6D-B139-9A0A-B55B-1DDEC560B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A28A1-9556-4D6C-A1D0-E39DB2F8D0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5306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7C532C-71E8-0E3E-C2DD-546DED73F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D3FD72D-91EE-3CB8-62C3-CA8C186A2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FF04-EA1B-472D-B15E-CAD79322D92B}" type="datetimeFigureOut">
              <a:rPr lang="fr-FR" smtClean="0"/>
              <a:t>13/03/2023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D21A51F-DFDE-AFF0-A6C0-E2E3535A2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3EA34E5-9999-A649-9652-BC39C892C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A28A1-9556-4D6C-A1D0-E39DB2F8D0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0967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9383F17-0FC9-BA1E-12CC-38C76B6A0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FF04-EA1B-472D-B15E-CAD79322D92B}" type="datetimeFigureOut">
              <a:rPr lang="fr-FR" smtClean="0"/>
              <a:t>13/03/2023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3A2809B-A0C1-97EC-8A70-A7489DB26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DA4E185-2C0D-78B9-DFB6-6712D935A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A28A1-9556-4D6C-A1D0-E39DB2F8D0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5791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E43702-D007-91AE-7920-6E1EAF27B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A797E04-807D-1E6A-4FDC-5035109085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395B09F-A0FA-2ABF-8C8C-199F4F5999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4105630-A7C4-BDB8-E5B3-8A5216932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FF04-EA1B-472D-B15E-CAD79322D92B}" type="datetimeFigureOut">
              <a:rPr lang="fr-FR" smtClean="0"/>
              <a:t>13/03/2023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105FBCA-EE08-2531-77BC-FBCA11285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18DF2A1-5007-B04B-95C7-911486406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A28A1-9556-4D6C-A1D0-E39DB2F8D0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3782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C96C629-A80D-CFB4-3F1E-B84E6C4C7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D174527-C7EB-BE09-E120-716F52A700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00EF14B-FED4-3BDD-76A3-38F8380D2B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5ABC32E-3022-FBBE-F2FB-E22780A8D7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7FF04-EA1B-472D-B15E-CAD79322D92B}" type="datetimeFigureOut">
              <a:rPr lang="fr-FR" smtClean="0"/>
              <a:t>13/03/2023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3846F3B-670B-0F27-0E85-4CF62EF33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245998A-D148-F70B-109F-A06BFB59F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A28A1-9556-4D6C-A1D0-E39DB2F8D0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2424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F952881-B576-A131-6480-CF9CC0774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F74A996-916B-3E10-A1EB-25204FFD44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027F44A-99E7-0F0D-CC63-D0504219A0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87FF04-EA1B-472D-B15E-CAD79322D92B}" type="datetimeFigureOut">
              <a:rPr lang="fr-FR" smtClean="0"/>
              <a:t>13/03/2023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6C70920-F816-3155-A3CA-6EC9A44FB9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5684D1F-2071-447B-9968-4BF7784FB5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5A28A1-9556-4D6C-A1D0-E39DB2F8D0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0277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6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image" Target="../media/image2.emf"/><Relationship Id="rId7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3.emf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emf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957AE1BB-2CB8-4B21-91F1-CE020EF9CC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7102" y="365125"/>
            <a:ext cx="6443932" cy="1325563"/>
          </a:xfrm>
        </p:spPr>
        <p:txBody>
          <a:bodyPr/>
          <a:lstStyle/>
          <a:p>
            <a:r>
              <a:rPr lang="fr-FR" dirty="0"/>
              <a:t>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C’est quoi un microbe ?</a:t>
            </a:r>
          </a:p>
        </p:txBody>
      </p:sp>
      <p:pic>
        <p:nvPicPr>
          <p:cNvPr id="6" name="Picture 6" descr="logo e-Bug">
            <a:extLst>
              <a:ext uri="{FF2B5EF4-FFF2-40B4-BE49-F238E27FC236}">
                <a16:creationId xmlns:a16="http://schemas.microsoft.com/office/drawing/2014/main" id="{6317877C-9509-3C29-483F-92E93A42EE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059" y="201134"/>
            <a:ext cx="1471804" cy="1489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7" descr="Campylobacter_01">
            <a:extLst>
              <a:ext uri="{FF2B5EF4-FFF2-40B4-BE49-F238E27FC236}">
                <a16:creationId xmlns:a16="http://schemas.microsoft.com/office/drawing/2014/main" id="{90A7F1A2-2A6F-4A72-A69D-2D51A73DFC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1441">
            <a:off x="6112662" y="2322644"/>
            <a:ext cx="1065484" cy="1545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8" descr="Lactobacillus_01">
            <a:extLst>
              <a:ext uri="{FF2B5EF4-FFF2-40B4-BE49-F238E27FC236}">
                <a16:creationId xmlns:a16="http://schemas.microsoft.com/office/drawing/2014/main" id="{5A9403EB-584E-3B11-050F-FBBCF2D7BB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87372">
            <a:off x="8194947" y="4474241"/>
            <a:ext cx="605027" cy="1292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6" descr="Staphylococcus_01">
            <a:extLst>
              <a:ext uri="{FF2B5EF4-FFF2-40B4-BE49-F238E27FC236}">
                <a16:creationId xmlns:a16="http://schemas.microsoft.com/office/drawing/2014/main" id="{5BFD1675-484C-E29E-A9F8-E70BE43F56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268323" y="5120541"/>
            <a:ext cx="1261209" cy="1080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Espace réservé du contenu 18" descr="Penicillium">
            <a:extLst>
              <a:ext uri="{FF2B5EF4-FFF2-40B4-BE49-F238E27FC236}">
                <a16:creationId xmlns:a16="http://schemas.microsoft.com/office/drawing/2014/main" id="{D8774313-04C3-312A-5815-EC1A3C8C5FC0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6"/>
          <a:stretch>
            <a:fillRect/>
          </a:stretch>
        </p:blipFill>
        <p:spPr>
          <a:xfrm>
            <a:off x="1735863" y="2074460"/>
            <a:ext cx="2901948" cy="2469094"/>
          </a:xfrm>
          <a:prstGeom prst="rect">
            <a:avLst/>
          </a:prstGeom>
        </p:spPr>
      </p:pic>
      <p:pic>
        <p:nvPicPr>
          <p:cNvPr id="21" name="Picture 17" descr="influenza_01">
            <a:extLst>
              <a:ext uri="{FF2B5EF4-FFF2-40B4-BE49-F238E27FC236}">
                <a16:creationId xmlns:a16="http://schemas.microsoft.com/office/drawing/2014/main" id="{07AAE1DC-4798-08BA-54A3-E4F26CEA2A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75613" flipH="1">
            <a:off x="9410271" y="2433597"/>
            <a:ext cx="14097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36914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DFFD7D-234E-0B71-BF59-12D2ADBB4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9248" y="365125"/>
            <a:ext cx="7117239" cy="1325563"/>
          </a:xfrm>
        </p:spPr>
        <p:txBody>
          <a:bodyPr/>
          <a:lstStyle/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C’est quoi un microbe ?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283163B-E506-70D5-D7B9-14E98216F4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fr-FR" altLang="fr-FR" sz="2800" dirty="0">
                <a:latin typeface="Arial" panose="020B0604020202020204" pitchFamily="34" charset="0"/>
                <a:cs typeface="Arial" panose="020B0604020202020204" pitchFamily="34" charset="0"/>
              </a:rPr>
              <a:t>Les microbes sont des organismes vivants</a:t>
            </a:r>
          </a:p>
          <a:p>
            <a:pPr eaLnBrk="1" hangingPunct="1">
              <a:lnSpc>
                <a:spcPct val="90000"/>
              </a:lnSpc>
            </a:pPr>
            <a:endParaRPr lang="fr-FR" alt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fr-FR" altLang="fr-FR" sz="2800" dirty="0">
                <a:latin typeface="Arial" panose="020B0604020202020204" pitchFamily="34" charset="0"/>
                <a:cs typeface="Arial" panose="020B0604020202020204" pitchFamily="34" charset="0"/>
              </a:rPr>
              <a:t>Ils sont tellement petits qu’il faut un microscope pour les voir</a:t>
            </a:r>
          </a:p>
          <a:p>
            <a:pPr eaLnBrk="1" hangingPunct="1">
              <a:lnSpc>
                <a:spcPct val="90000"/>
              </a:lnSpc>
            </a:pPr>
            <a:endParaRPr lang="fr-FR" alt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fr-FR" altLang="fr-FR" sz="2800" dirty="0">
                <a:latin typeface="Arial" panose="020B0604020202020204" pitchFamily="34" charset="0"/>
                <a:cs typeface="Arial" panose="020B0604020202020204" pitchFamily="34" charset="0"/>
              </a:rPr>
              <a:t>Il en existe de différentes formes et de différentes tailles</a:t>
            </a:r>
          </a:p>
          <a:p>
            <a:pPr eaLnBrk="1" hangingPunct="1">
              <a:lnSpc>
                <a:spcPct val="90000"/>
              </a:lnSpc>
            </a:pPr>
            <a:endParaRPr lang="fr-FR" alt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fr-FR" altLang="fr-FR" sz="2800" dirty="0">
                <a:latin typeface="Arial" panose="020B0604020202020204" pitchFamily="34" charset="0"/>
                <a:cs typeface="Arial" panose="020B0604020202020204" pitchFamily="34" charset="0"/>
              </a:rPr>
              <a:t>On en trouve PARTOUT !</a:t>
            </a:r>
          </a:p>
          <a:p>
            <a:pPr eaLnBrk="1" hangingPunct="1">
              <a:lnSpc>
                <a:spcPct val="90000"/>
              </a:lnSpc>
            </a:pPr>
            <a:endParaRPr lang="fr-FR" alt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fr-FR" altLang="fr-FR" sz="2800" dirty="0">
                <a:latin typeface="Arial" panose="020B0604020202020204" pitchFamily="34" charset="0"/>
                <a:cs typeface="Arial" panose="020B0604020202020204" pitchFamily="34" charset="0"/>
              </a:rPr>
              <a:t>La plupart des microbes sont utiles et nous protègent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fr-FR" alt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fr-FR" altLang="fr-FR" sz="2800" dirty="0">
                <a:latin typeface="Arial" panose="020B0604020202020204" pitchFamily="34" charset="0"/>
                <a:cs typeface="Arial" panose="020B0604020202020204" pitchFamily="34" charset="0"/>
              </a:rPr>
              <a:t>Certains microbes peuvent nous rendre malades</a:t>
            </a:r>
          </a:p>
          <a:p>
            <a:endParaRPr lang="fr-FR" dirty="0"/>
          </a:p>
        </p:txBody>
      </p:sp>
      <p:pic>
        <p:nvPicPr>
          <p:cNvPr id="4" name="Picture 6" descr="logo e-Bug">
            <a:extLst>
              <a:ext uri="{FF2B5EF4-FFF2-40B4-BE49-F238E27FC236}">
                <a16:creationId xmlns:a16="http://schemas.microsoft.com/office/drawing/2014/main" id="{02A06722-20B8-E01C-9974-615E32049E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059" y="201134"/>
            <a:ext cx="1471804" cy="1489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Espace réservé du contenu 18" descr="Penicillium">
            <a:extLst>
              <a:ext uri="{FF2B5EF4-FFF2-40B4-BE49-F238E27FC236}">
                <a16:creationId xmlns:a16="http://schemas.microsoft.com/office/drawing/2014/main" id="{6C9E9A06-1CFF-C6C9-74C4-822ADA149B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62147" y="810706"/>
            <a:ext cx="1728193" cy="1470416"/>
          </a:xfrm>
          <a:prstGeom prst="rect">
            <a:avLst/>
          </a:prstGeom>
        </p:spPr>
      </p:pic>
      <p:pic>
        <p:nvPicPr>
          <p:cNvPr id="6" name="Picture 17" descr="Campylobacter_01">
            <a:extLst>
              <a:ext uri="{FF2B5EF4-FFF2-40B4-BE49-F238E27FC236}">
                <a16:creationId xmlns:a16="http://schemas.microsoft.com/office/drawing/2014/main" id="{F4394CEA-8496-4EE2-9555-7E1657A595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1441">
            <a:off x="10701205" y="2576884"/>
            <a:ext cx="646931" cy="9386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8" descr="Lactobacillus_01">
            <a:extLst>
              <a:ext uri="{FF2B5EF4-FFF2-40B4-BE49-F238E27FC236}">
                <a16:creationId xmlns:a16="http://schemas.microsoft.com/office/drawing/2014/main" id="{87951EBA-D702-8597-F5F1-C04C108884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87372">
            <a:off x="9513803" y="3582743"/>
            <a:ext cx="605027" cy="1292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6" descr="Staphylococcus_01">
            <a:extLst>
              <a:ext uri="{FF2B5EF4-FFF2-40B4-BE49-F238E27FC236}">
                <a16:creationId xmlns:a16="http://schemas.microsoft.com/office/drawing/2014/main" id="{3C741C40-E273-E05F-F325-CDD31578FA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978357" y="5476446"/>
            <a:ext cx="1261209" cy="1080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7" descr="influenza_01">
            <a:extLst>
              <a:ext uri="{FF2B5EF4-FFF2-40B4-BE49-F238E27FC236}">
                <a16:creationId xmlns:a16="http://schemas.microsoft.com/office/drawing/2014/main" id="{CA258980-6F7C-2E38-7366-2F151806B2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75613" flipH="1">
            <a:off x="10922729" y="4472755"/>
            <a:ext cx="633675" cy="5951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92385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0079F8-1748-A6AA-A577-F717A9C36C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786" y="365125"/>
            <a:ext cx="7777113" cy="1325563"/>
          </a:xfrm>
        </p:spPr>
        <p:txBody>
          <a:bodyPr/>
          <a:lstStyle/>
          <a:p>
            <a:pPr algn="ctr"/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C’est quoi un microbe ?</a:t>
            </a:r>
            <a:b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Les bactéries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A21CBAA-9C7D-BB87-6B45-4ABD46286A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4059" y="1602556"/>
            <a:ext cx="11663882" cy="5054309"/>
          </a:xfrm>
        </p:spPr>
        <p:txBody>
          <a:bodyPr>
            <a:normAutofit fontScale="92500"/>
          </a:bodyPr>
          <a:lstStyle/>
          <a:p>
            <a:pPr lvl="1">
              <a:buFont typeface="Symbol" pitchFamily="18" charset="2"/>
              <a:buNone/>
              <a:defRPr/>
            </a:pPr>
            <a:r>
              <a:rPr lang="fr-FR" sz="2600" dirty="0">
                <a:latin typeface="Arial" panose="020B0604020202020204" pitchFamily="34" charset="0"/>
                <a:cs typeface="Arial" panose="020B0604020202020204" pitchFamily="34" charset="0"/>
              </a:rPr>
              <a:t>Il y a trois différents types de bactéries. Elles ressemblent à des :</a:t>
            </a:r>
          </a:p>
          <a:p>
            <a:pPr marL="0" indent="0" algn="l">
              <a:buNone/>
              <a:defRPr/>
            </a:pPr>
            <a:r>
              <a:rPr lang="fr-FR" sz="2600" dirty="0">
                <a:latin typeface="Arial" panose="020B0604020202020204" pitchFamily="34" charset="0"/>
                <a:cs typeface="Arial" panose="020B0604020202020204" pitchFamily="34" charset="0"/>
              </a:rPr>
              <a:t>Spires 		             Bâtonnets 	     	                       Sphères </a:t>
            </a:r>
          </a:p>
          <a:p>
            <a:pPr marL="0" indent="0" algn="l">
              <a:buNone/>
              <a:defRPr/>
            </a:pPr>
            <a:r>
              <a:rPr lang="fr-FR" sz="1900" dirty="0">
                <a:latin typeface="Arial" panose="020B0604020202020204" pitchFamily="34" charset="0"/>
                <a:cs typeface="Arial" panose="020B0604020202020204" pitchFamily="34" charset="0"/>
              </a:rPr>
              <a:t>(Campylobacter) </a:t>
            </a:r>
            <a:r>
              <a:rPr lang="fr-FR" sz="2200" dirty="0">
                <a:latin typeface="Arial" panose="020B0604020202020204" pitchFamily="34" charset="0"/>
                <a:cs typeface="Arial" panose="020B0604020202020204" pitchFamily="34" charset="0"/>
              </a:rPr>
              <a:t>	                            (</a:t>
            </a:r>
            <a:r>
              <a:rPr lang="fr-FR" sz="1900" dirty="0">
                <a:latin typeface="Arial" panose="020B0604020202020204" pitchFamily="34" charset="0"/>
                <a:cs typeface="Arial" panose="020B0604020202020204" pitchFamily="34" charset="0"/>
              </a:rPr>
              <a:t>Lactobacillus) 	                                        (Staphylococcus)</a:t>
            </a:r>
          </a:p>
          <a:p>
            <a:pPr marL="0" indent="0" algn="l">
              <a:buNone/>
              <a:defRPr/>
            </a:pPr>
            <a:endParaRPr lang="fr-FR" sz="26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>
              <a:buNone/>
              <a:defRPr/>
            </a:pPr>
            <a:endParaRPr lang="fr-FR" sz="26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>
              <a:buNone/>
              <a:defRPr/>
            </a:pPr>
            <a:endParaRPr lang="fr-FR" sz="26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5113" indent="-265113" algn="l">
              <a:spcAft>
                <a:spcPts val="1000"/>
              </a:spcAft>
              <a:buFont typeface="Symbol" pitchFamily="18" charset="2"/>
              <a:buChar char="·"/>
              <a:defRPr/>
            </a:pPr>
            <a:r>
              <a:rPr lang="fr-FR" sz="2200" dirty="0">
                <a:latin typeface="Arial" panose="020B0604020202020204" pitchFamily="34" charset="0"/>
                <a:cs typeface="Arial" panose="020B0604020202020204" pitchFamily="34" charset="0"/>
              </a:rPr>
              <a:t>Elles sont si petites que des milliers de bactéries tiendraient sur le point au bout de cette phrase.</a:t>
            </a:r>
          </a:p>
          <a:p>
            <a:pPr marL="265113" indent="-265113" algn="l">
              <a:spcAft>
                <a:spcPts val="1000"/>
              </a:spcAft>
              <a:buFont typeface="Symbol" pitchFamily="18" charset="2"/>
              <a:buChar char="·"/>
              <a:defRPr/>
            </a:pPr>
            <a:r>
              <a:rPr lang="fr-FR" sz="2200" dirty="0">
                <a:latin typeface="Arial" panose="020B0604020202020204" pitchFamily="34" charset="0"/>
                <a:cs typeface="Arial" panose="020B0604020202020204" pitchFamily="34" charset="0"/>
              </a:rPr>
              <a:t>Certaines bactéries sont utiles pour la cuisine, par exemple pour fabriquer du yaourt ou du fromage, d’autres font partie de notre microbiote.</a:t>
            </a:r>
          </a:p>
          <a:p>
            <a:pPr marL="265113" indent="-265113" algn="l">
              <a:spcAft>
                <a:spcPts val="1000"/>
              </a:spcAft>
              <a:buFont typeface="Symbol" pitchFamily="18" charset="2"/>
              <a:buChar char="·"/>
              <a:defRPr/>
            </a:pPr>
            <a:r>
              <a:rPr lang="fr-FR" sz="2200" dirty="0">
                <a:latin typeface="Arial" panose="020B0604020202020204" pitchFamily="34" charset="0"/>
                <a:cs typeface="Arial" panose="020B0604020202020204" pitchFamily="34" charset="0"/>
              </a:rPr>
              <a:t>Certaines bactéries sont nocives et provoquent des infections.</a:t>
            </a:r>
          </a:p>
          <a:p>
            <a:pPr marL="265113" indent="-265113" algn="l">
              <a:spcAft>
                <a:spcPts val="1000"/>
              </a:spcAft>
              <a:buFont typeface="Symbol" pitchFamily="18" charset="2"/>
              <a:buChar char="·"/>
              <a:defRPr/>
            </a:pPr>
            <a:r>
              <a:rPr lang="fr-FR" sz="2200" dirty="0">
                <a:latin typeface="Arial" panose="020B0604020202020204" pitchFamily="34" charset="0"/>
                <a:cs typeface="Arial" panose="020B0604020202020204" pitchFamily="34" charset="0"/>
              </a:rPr>
              <a:t>Les bactéries se multiplient très rapidement.</a:t>
            </a:r>
          </a:p>
          <a:p>
            <a:pPr algn="l">
              <a:defRPr/>
            </a:pPr>
            <a:endParaRPr lang="fr-FR" dirty="0"/>
          </a:p>
        </p:txBody>
      </p:sp>
      <p:pic>
        <p:nvPicPr>
          <p:cNvPr id="4" name="Picture 6" descr="logo e-Bug">
            <a:extLst>
              <a:ext uri="{FF2B5EF4-FFF2-40B4-BE49-F238E27FC236}">
                <a16:creationId xmlns:a16="http://schemas.microsoft.com/office/drawing/2014/main" id="{6F78904B-D574-4B60-AA63-9385588E9E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804" y="31007"/>
            <a:ext cx="1471804" cy="1489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5" descr="Campylobacter_01">
            <a:extLst>
              <a:ext uri="{FF2B5EF4-FFF2-40B4-BE49-F238E27FC236}">
                <a16:creationId xmlns:a16="http://schemas.microsoft.com/office/drawing/2014/main" id="{6E90FF3E-589A-6D75-30B9-14D6736C6F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52775" flipH="1">
            <a:off x="1949991" y="2273766"/>
            <a:ext cx="773112" cy="149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3" descr="Campylobacter-Image">
            <a:extLst>
              <a:ext uri="{FF2B5EF4-FFF2-40B4-BE49-F238E27FC236}">
                <a16:creationId xmlns:a16="http://schemas.microsoft.com/office/drawing/2014/main" id="{504A9E38-1E3C-BA51-3F89-1D8F8AF2CB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634" y="2928119"/>
            <a:ext cx="1366837" cy="102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4" descr="Lactobacillus_01">
            <a:extLst>
              <a:ext uri="{FF2B5EF4-FFF2-40B4-BE49-F238E27FC236}">
                <a16:creationId xmlns:a16="http://schemas.microsoft.com/office/drawing/2014/main" id="{A4E60565-8FBD-412C-37D5-B459CDCCF3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87372">
            <a:off x="5862993" y="2434897"/>
            <a:ext cx="515937" cy="1176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2" descr="Lactobacillus-Image">
            <a:extLst>
              <a:ext uri="{FF2B5EF4-FFF2-40B4-BE49-F238E27FC236}">
                <a16:creationId xmlns:a16="http://schemas.microsoft.com/office/drawing/2014/main" id="{26535BDC-31B8-F708-A0FB-9674990067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1298" y="2876550"/>
            <a:ext cx="1366837" cy="100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1" descr="staphylococcus-Image">
            <a:extLst>
              <a:ext uri="{FF2B5EF4-FFF2-40B4-BE49-F238E27FC236}">
                <a16:creationId xmlns:a16="http://schemas.microsoft.com/office/drawing/2014/main" id="{922B77B8-AD6B-D826-E22B-90C459DF42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6279" y="2857500"/>
            <a:ext cx="1368425" cy="1027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6" descr="Staphylococcus_01">
            <a:extLst>
              <a:ext uri="{FF2B5EF4-FFF2-40B4-BE49-F238E27FC236}">
                <a16:creationId xmlns:a16="http://schemas.microsoft.com/office/drawing/2014/main" id="{6E5A466E-8871-096B-7DA6-29E5EFAFDF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20889" flipH="1">
            <a:off x="10226052" y="2652055"/>
            <a:ext cx="1152525" cy="98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33742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529A23-9D08-C8AE-9070-00CA8ED72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0457" y="236222"/>
            <a:ext cx="8365503" cy="1325563"/>
          </a:xfrm>
        </p:spPr>
        <p:txBody>
          <a:bodyPr/>
          <a:lstStyle/>
          <a:p>
            <a:pPr algn="ctr"/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C’est quoi un microbe ?</a:t>
            </a:r>
            <a:b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Les virus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94061F7-37D3-AD50-ADE3-AC4D0D1382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03954"/>
            <a:ext cx="10515600" cy="4473009"/>
          </a:xfrm>
        </p:spPr>
        <p:txBody>
          <a:bodyPr>
            <a:normAutofit/>
          </a:bodyPr>
          <a:lstStyle/>
          <a:p>
            <a:pPr marL="0" lvl="1" indent="0" algn="l">
              <a:buNone/>
              <a:defRPr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Par exemple la grippe:</a:t>
            </a:r>
          </a:p>
          <a:p>
            <a:pPr marL="0" lvl="1" indent="0" algn="l">
              <a:buNone/>
              <a:defRPr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Le rhume, la bronchite, le COVID-19 </a:t>
            </a:r>
          </a:p>
          <a:p>
            <a:pPr marL="0" lvl="1" indent="0" algn="l">
              <a:buNone/>
              <a:defRPr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et la varicelle sont aussi causés par des virus.</a:t>
            </a:r>
          </a:p>
          <a:p>
            <a:pPr marL="354013" lvl="1" indent="-354013" algn="l">
              <a:buFont typeface="Symbol" pitchFamily="18" charset="2"/>
              <a:buChar char="·"/>
              <a:defRPr/>
            </a:pP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4013" lvl="1" indent="-354013" algn="l">
              <a:buFont typeface="Symbol" pitchFamily="18" charset="2"/>
              <a:buChar char="·"/>
              <a:defRPr/>
            </a:pP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indent="0" algn="l">
              <a:buNone/>
              <a:defRPr/>
            </a:pP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4013" lvl="1" indent="-354013" algn="l">
              <a:buFont typeface="Symbol" pitchFamily="18" charset="2"/>
              <a:buChar char="·"/>
              <a:defRPr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Les virus sont encore plus petits que les bactéries et vivent même parfois à l’intérieur des bactéries !</a:t>
            </a:r>
          </a:p>
          <a:p>
            <a:pPr marL="354013" lvl="1" indent="-354013" algn="l">
              <a:defRPr/>
            </a:pP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4013" lvl="1" indent="-354013" algn="l">
              <a:buFont typeface="Symbol" pitchFamily="18" charset="2"/>
              <a:buChar char="·"/>
              <a:defRPr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La plupart des virus nous rendent malades.</a:t>
            </a:r>
          </a:p>
          <a:p>
            <a:pPr marL="0" indent="0" algn="l">
              <a:buNone/>
              <a:defRPr/>
            </a:pP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4013" lvl="1" indent="-354013" algn="l">
              <a:buFont typeface="Symbol" pitchFamily="18" charset="2"/>
              <a:buChar char="·"/>
              <a:defRPr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Les virus se transmettent facilement d’une personne à l’autre.</a:t>
            </a:r>
          </a:p>
          <a:p>
            <a:endParaRPr lang="fr-FR" dirty="0"/>
          </a:p>
        </p:txBody>
      </p:sp>
      <p:pic>
        <p:nvPicPr>
          <p:cNvPr id="4" name="Picture 6" descr="logo e-Bug">
            <a:extLst>
              <a:ext uri="{FF2B5EF4-FFF2-40B4-BE49-F238E27FC236}">
                <a16:creationId xmlns:a16="http://schemas.microsoft.com/office/drawing/2014/main" id="{9FBAB490-65E4-20DE-53B5-38EDA5A65A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98" y="72231"/>
            <a:ext cx="1471804" cy="1489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7" descr="influenza_01">
            <a:extLst>
              <a:ext uri="{FF2B5EF4-FFF2-40B4-BE49-F238E27FC236}">
                <a16:creationId xmlns:a16="http://schemas.microsoft.com/office/drawing/2014/main" id="{A478EA96-AF13-7402-8DD7-0454A18382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75613" flipH="1">
            <a:off x="8292600" y="2393077"/>
            <a:ext cx="796301" cy="747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9" descr="influenza_01">
            <a:extLst>
              <a:ext uri="{FF2B5EF4-FFF2-40B4-BE49-F238E27FC236}">
                <a16:creationId xmlns:a16="http://schemas.microsoft.com/office/drawing/2014/main" id="{FAD7EE7E-7D8C-7751-CBBF-6FAF824BB6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24387">
            <a:off x="7613922" y="1790009"/>
            <a:ext cx="634961" cy="595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1" descr="influenza_01">
            <a:extLst>
              <a:ext uri="{FF2B5EF4-FFF2-40B4-BE49-F238E27FC236}">
                <a16:creationId xmlns:a16="http://schemas.microsoft.com/office/drawing/2014/main" id="{ADC2835C-6FEC-2EEA-1274-2C3B9A66D5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24387">
            <a:off x="6630580" y="1961900"/>
            <a:ext cx="459217" cy="431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1" descr="influenza_01">
            <a:extLst>
              <a:ext uri="{FF2B5EF4-FFF2-40B4-BE49-F238E27FC236}">
                <a16:creationId xmlns:a16="http://schemas.microsoft.com/office/drawing/2014/main" id="{748612B3-E7C2-3861-E5ED-0D6ADE2BC9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24387">
            <a:off x="6303040" y="2485192"/>
            <a:ext cx="410070" cy="385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9" descr="influenza_01">
            <a:extLst>
              <a:ext uri="{FF2B5EF4-FFF2-40B4-BE49-F238E27FC236}">
                <a16:creationId xmlns:a16="http://schemas.microsoft.com/office/drawing/2014/main" id="{C0CDAA62-4447-E751-A22C-3B62D8D954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24387">
            <a:off x="7125604" y="2442309"/>
            <a:ext cx="629631" cy="590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8" descr="Virus-Image">
            <a:extLst>
              <a:ext uri="{FF2B5EF4-FFF2-40B4-BE49-F238E27FC236}">
                <a16:creationId xmlns:a16="http://schemas.microsoft.com/office/drawing/2014/main" id="{CD9433C1-5562-51F7-3C5C-DA022A8F98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1859" y="1703954"/>
            <a:ext cx="1896045" cy="1420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5660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387AC8-EA93-456A-C45E-D5BA3DC0F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6310" y="264503"/>
            <a:ext cx="7036737" cy="1325563"/>
          </a:xfrm>
        </p:spPr>
        <p:txBody>
          <a:bodyPr/>
          <a:lstStyle/>
          <a:p>
            <a:pPr algn="ctr"/>
            <a:r>
              <a:rPr lang="fr-FR" dirty="0"/>
              <a:t>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C’est quoi un microbe ?</a:t>
            </a:r>
            <a:b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Les champignons </a:t>
            </a:r>
            <a:endParaRPr lang="fr-FR" dirty="0"/>
          </a:p>
        </p:txBody>
      </p:sp>
      <p:pic>
        <p:nvPicPr>
          <p:cNvPr id="5" name="Picture 6" descr="logo e-Bug">
            <a:extLst>
              <a:ext uri="{FF2B5EF4-FFF2-40B4-BE49-F238E27FC236}">
                <a16:creationId xmlns:a16="http://schemas.microsoft.com/office/drawing/2014/main" id="{13A83019-8A73-6197-F526-7189D56744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98" y="100512"/>
            <a:ext cx="1471804" cy="1489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F6EA8AD2-B426-22C9-BED8-3E94314A90A2}"/>
              </a:ext>
            </a:extLst>
          </p:cNvPr>
          <p:cNvSpPr txBox="1"/>
          <p:nvPr/>
        </p:nvSpPr>
        <p:spPr>
          <a:xfrm>
            <a:off x="653039" y="1770129"/>
            <a:ext cx="11162443" cy="39395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fr-FR" sz="2000" dirty="0">
                <a:latin typeface="Arial" panose="020B0604020202020204" pitchFamily="34" charset="0"/>
                <a:cs typeface="Arial" panose="020B0604020202020204" pitchFamily="34" charset="0"/>
              </a:rPr>
              <a:t>Penicillium                                                                            Dermatophyte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fr-FR" sz="14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fr-FR" sz="14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fr-FR" sz="14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fr-FR" sz="14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fr-FR" sz="14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fr-FR" sz="14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fr-FR" sz="14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fr-FR" sz="14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fr-FR" sz="14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fr-FR" sz="14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fr-FR" sz="1000" b="1" dirty="0">
              <a:latin typeface="Arial" panose="020B0604020202020204" pitchFamily="34" charset="0"/>
            </a:endParaRPr>
          </a:p>
          <a:p>
            <a:pPr lvl="1" eaLnBrk="1" hangingPunct="1">
              <a:spcBef>
                <a:spcPct val="0"/>
              </a:spcBef>
              <a:buFont typeface="Symbol" panose="05050102010706020507" pitchFamily="18" charset="2"/>
              <a:buChar char="·"/>
            </a:pPr>
            <a:r>
              <a:rPr lang="en-GB" altLang="fr-FR" sz="2000" dirty="0">
                <a:latin typeface="Arial" panose="020B0604020202020204" pitchFamily="34" charset="0"/>
                <a:cs typeface="Arial" panose="020B0604020202020204" pitchFamily="34" charset="0"/>
              </a:rPr>
              <a:t>Les champignons </a:t>
            </a:r>
            <a:r>
              <a:rPr lang="en-GB" altLang="fr-FR" sz="2000" dirty="0" err="1">
                <a:latin typeface="Arial" panose="020B0604020202020204" pitchFamily="34" charset="0"/>
                <a:cs typeface="Arial" panose="020B0604020202020204" pitchFamily="34" charset="0"/>
              </a:rPr>
              <a:t>sont</a:t>
            </a:r>
            <a:r>
              <a:rPr lang="en-GB" alt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les plus grands de </a:t>
            </a:r>
            <a:r>
              <a:rPr lang="en-GB" altLang="fr-FR" sz="2000" dirty="0" err="1">
                <a:latin typeface="Arial" panose="020B0604020202020204" pitchFamily="34" charset="0"/>
                <a:cs typeface="Arial" panose="020B0604020202020204" pitchFamily="34" charset="0"/>
              </a:rPr>
              <a:t>tous</a:t>
            </a:r>
            <a:r>
              <a:rPr lang="en-GB" alt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les  microbes.</a:t>
            </a:r>
          </a:p>
          <a:p>
            <a:pPr lvl="1" eaLnBrk="1" hangingPunct="1">
              <a:spcBef>
                <a:spcPct val="0"/>
              </a:spcBef>
              <a:buFont typeface="Symbol" panose="05050102010706020507" pitchFamily="18" charset="2"/>
              <a:buChar char="·"/>
            </a:pPr>
            <a:r>
              <a:rPr lang="en-GB" altLang="fr-FR" sz="2000" dirty="0">
                <a:latin typeface="Arial" panose="020B0604020202020204" pitchFamily="34" charset="0"/>
                <a:cs typeface="Arial" panose="020B0604020202020204" pitchFamily="34" charset="0"/>
              </a:rPr>
              <a:t>On </a:t>
            </a:r>
            <a:r>
              <a:rPr lang="en-GB" altLang="fr-FR" sz="2000" dirty="0" err="1">
                <a:latin typeface="Arial" panose="020B0604020202020204" pitchFamily="34" charset="0"/>
                <a:cs typeface="Arial" panose="020B0604020202020204" pitchFamily="34" charset="0"/>
              </a:rPr>
              <a:t>trouve</a:t>
            </a:r>
            <a:r>
              <a:rPr lang="en-GB" alt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les champignons dans </a:t>
            </a:r>
            <a:r>
              <a:rPr lang="en-GB" altLang="fr-FR" sz="2000" dirty="0" err="1">
                <a:latin typeface="Arial" panose="020B0604020202020204" pitchFamily="34" charset="0"/>
                <a:cs typeface="Arial" panose="020B0604020202020204" pitchFamily="34" charset="0"/>
              </a:rPr>
              <a:t>l’air</a:t>
            </a:r>
            <a:r>
              <a:rPr lang="en-GB" altLang="fr-FR" sz="2000" dirty="0">
                <a:latin typeface="Arial" panose="020B0604020202020204" pitchFamily="34" charset="0"/>
                <a:cs typeface="Arial" panose="020B0604020202020204" pitchFamily="34" charset="0"/>
              </a:rPr>
              <a:t>, dans la </a:t>
            </a:r>
            <a:r>
              <a:rPr lang="en-GB" altLang="fr-FR" sz="2000" dirty="0" err="1">
                <a:latin typeface="Arial" panose="020B0604020202020204" pitchFamily="34" charset="0"/>
                <a:cs typeface="Arial" panose="020B0604020202020204" pitchFamily="34" charset="0"/>
              </a:rPr>
              <a:t>terre</a:t>
            </a:r>
            <a:r>
              <a:rPr lang="en-GB" altLang="fr-FR" sz="2000" dirty="0">
                <a:latin typeface="Arial" panose="020B0604020202020204" pitchFamily="34" charset="0"/>
                <a:cs typeface="Arial" panose="020B0604020202020204" pitchFamily="34" charset="0"/>
              </a:rPr>
              <a:t>, sur les </a:t>
            </a:r>
            <a:r>
              <a:rPr lang="en-GB" altLang="fr-FR" sz="2000" dirty="0" err="1">
                <a:latin typeface="Arial" panose="020B0604020202020204" pitchFamily="34" charset="0"/>
                <a:cs typeface="Arial" panose="020B0604020202020204" pitchFamily="34" charset="0"/>
              </a:rPr>
              <a:t>plantes</a:t>
            </a:r>
            <a:r>
              <a:rPr lang="en-GB" alt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et dans </a:t>
            </a:r>
            <a:r>
              <a:rPr lang="en-GB" altLang="fr-FR" sz="2000" dirty="0" err="1">
                <a:latin typeface="Arial" panose="020B0604020202020204" pitchFamily="34" charset="0"/>
                <a:cs typeface="Arial" panose="020B0604020202020204" pitchFamily="34" charset="0"/>
              </a:rPr>
              <a:t>l’eau</a:t>
            </a:r>
            <a:r>
              <a:rPr lang="en-GB" altLang="fr-FR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1" eaLnBrk="1" hangingPunct="1">
              <a:spcBef>
                <a:spcPct val="0"/>
              </a:spcBef>
              <a:buFont typeface="Symbol" panose="05050102010706020507" pitchFamily="18" charset="2"/>
              <a:buChar char="·"/>
            </a:pPr>
            <a:r>
              <a:rPr lang="en-GB" altLang="fr-FR" sz="2000" dirty="0">
                <a:latin typeface="Arial" panose="020B0604020202020204" pitchFamily="34" charset="0"/>
                <a:cs typeface="Arial" panose="020B0604020202020204" pitchFamily="34" charset="0"/>
              </a:rPr>
              <a:t>Les </a:t>
            </a:r>
            <a:r>
              <a:rPr lang="en-GB" altLang="fr-FR" sz="2000" dirty="0" err="1">
                <a:latin typeface="Arial" panose="020B0604020202020204" pitchFamily="34" charset="0"/>
                <a:cs typeface="Arial" panose="020B0604020202020204" pitchFamily="34" charset="0"/>
              </a:rPr>
              <a:t>moisissures</a:t>
            </a:r>
            <a:r>
              <a:rPr lang="en-GB" alt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GB" altLang="fr-FR" sz="2000" dirty="0" err="1">
                <a:latin typeface="Arial" panose="020B0604020202020204" pitchFamily="34" charset="0"/>
                <a:cs typeface="Arial" panose="020B0604020202020204" pitchFamily="34" charset="0"/>
              </a:rPr>
              <a:t>poussent</a:t>
            </a:r>
            <a:r>
              <a:rPr lang="en-GB" alt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sur le pain, </a:t>
            </a:r>
            <a:r>
              <a:rPr lang="en-GB" altLang="fr-FR" sz="2000" dirty="0" err="1">
                <a:latin typeface="Arial" panose="020B0604020202020204" pitchFamily="34" charset="0"/>
                <a:cs typeface="Arial" panose="020B0604020202020204" pitchFamily="34" charset="0"/>
              </a:rPr>
              <a:t>sont</a:t>
            </a:r>
            <a:r>
              <a:rPr lang="en-GB" alt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un type de champignon.</a:t>
            </a:r>
          </a:p>
          <a:p>
            <a:pPr lvl="1" eaLnBrk="1" hangingPunct="1">
              <a:spcBef>
                <a:spcPct val="0"/>
              </a:spcBef>
              <a:buFont typeface="Symbol" panose="05050102010706020507" pitchFamily="18" charset="2"/>
              <a:buChar char="·"/>
            </a:pPr>
            <a:r>
              <a:rPr lang="en-GB" altLang="fr-FR" sz="2000" dirty="0" err="1">
                <a:latin typeface="Arial" panose="020B0604020202020204" pitchFamily="34" charset="0"/>
                <a:cs typeface="Arial" panose="020B0604020202020204" pitchFamily="34" charset="0"/>
              </a:rPr>
              <a:t>Certains</a:t>
            </a:r>
            <a:r>
              <a:rPr lang="en-GB" alt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fr-FR" sz="2000" dirty="0" err="1">
                <a:latin typeface="Arial" panose="020B0604020202020204" pitchFamily="34" charset="0"/>
                <a:cs typeface="Arial" panose="020B0604020202020204" pitchFamily="34" charset="0"/>
              </a:rPr>
              <a:t>antibiotiques</a:t>
            </a:r>
            <a:r>
              <a:rPr lang="en-GB" alt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fr-FR" sz="2000" dirty="0" err="1">
                <a:latin typeface="Arial" panose="020B0604020202020204" pitchFamily="34" charset="0"/>
                <a:cs typeface="Arial" panose="020B0604020202020204" pitchFamily="34" charset="0"/>
              </a:rPr>
              <a:t>sont</a:t>
            </a:r>
            <a:r>
              <a:rPr lang="en-GB" alt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fr-FR" sz="2000" dirty="0" err="1">
                <a:latin typeface="Arial" panose="020B0604020202020204" pitchFamily="34" charset="0"/>
                <a:cs typeface="Arial" panose="020B0604020202020204" pitchFamily="34" charset="0"/>
              </a:rPr>
              <a:t>fabriqués</a:t>
            </a:r>
            <a:r>
              <a:rPr lang="en-GB" alt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par des champignons !</a:t>
            </a:r>
          </a:p>
        </p:txBody>
      </p:sp>
      <p:pic>
        <p:nvPicPr>
          <p:cNvPr id="9" name="Espace réservé du contenu 18" descr="Penicillium">
            <a:extLst>
              <a:ext uri="{FF2B5EF4-FFF2-40B4-BE49-F238E27FC236}">
                <a16:creationId xmlns:a16="http://schemas.microsoft.com/office/drawing/2014/main" id="{D3A723BD-40EA-6B35-B587-D0A56104FB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8276" y="1739413"/>
            <a:ext cx="2172517" cy="1848465"/>
          </a:xfrm>
          <a:prstGeom prst="rect">
            <a:avLst/>
          </a:prstGeom>
        </p:spPr>
      </p:pic>
      <p:pic>
        <p:nvPicPr>
          <p:cNvPr id="12" name="Picture 20" descr="Dematophyte-Image">
            <a:extLst>
              <a:ext uri="{FF2B5EF4-FFF2-40B4-BE49-F238E27FC236}">
                <a16:creationId xmlns:a16="http://schemas.microsoft.com/office/drawing/2014/main" id="{501DB527-69D6-90CE-7E0A-F5903DD551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9791" y="2198816"/>
            <a:ext cx="1708150" cy="1389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1" descr="Dermatophyte_01">
            <a:extLst>
              <a:ext uri="{FF2B5EF4-FFF2-40B4-BE49-F238E27FC236}">
                <a16:creationId xmlns:a16="http://schemas.microsoft.com/office/drawing/2014/main" id="{7469437D-9014-6BB2-BAE1-6A58F3302B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37450">
            <a:off x="9424429" y="1606533"/>
            <a:ext cx="1436687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9" descr="Penicullium-Image">
            <a:extLst>
              <a:ext uri="{FF2B5EF4-FFF2-40B4-BE49-F238E27FC236}">
                <a16:creationId xmlns:a16="http://schemas.microsoft.com/office/drawing/2014/main" id="{7E01DA57-464F-E24A-62C2-16F824A53EC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928" y="2195429"/>
            <a:ext cx="1708348" cy="1392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8748946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292</Words>
  <Application>Microsoft Office PowerPoint</Application>
  <PresentationFormat>Grand écran</PresentationFormat>
  <Paragraphs>53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Symbol</vt:lpstr>
      <vt:lpstr>Thème Office</vt:lpstr>
      <vt:lpstr> C’est quoi un microbe ?</vt:lpstr>
      <vt:lpstr>C’est quoi un microbe ?</vt:lpstr>
      <vt:lpstr>C’est quoi un microbe ? Les bactéries</vt:lpstr>
      <vt:lpstr>C’est quoi un microbe ? Les virus</vt:lpstr>
      <vt:lpstr> C’est quoi un microbe ? Les champignons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Pia Touboul</dc:creator>
  <cp:lastModifiedBy>Pia Touboul</cp:lastModifiedBy>
  <cp:revision>5</cp:revision>
  <dcterms:created xsi:type="dcterms:W3CDTF">2023-03-13T14:40:41Z</dcterms:created>
  <dcterms:modified xsi:type="dcterms:W3CDTF">2023-03-13T15:43:59Z</dcterms:modified>
</cp:coreProperties>
</file>