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59" r:id="rId4"/>
    <p:sldId id="258" r:id="rId5"/>
    <p:sldId id="260" r:id="rId6"/>
    <p:sldId id="261" r:id="rId7"/>
    <p:sldId id="257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7" autoAdjust="0"/>
    <p:restoredTop sz="86441" autoAdjust="0"/>
  </p:normalViewPr>
  <p:slideViewPr>
    <p:cSldViewPr snapToGrid="0">
      <p:cViewPr varScale="1">
        <p:scale>
          <a:sx n="88" d="100"/>
          <a:sy n="88" d="100"/>
        </p:scale>
        <p:origin x="96" y="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BA2CB54-431A-4D37-41C6-24858AFBD8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76DAD9-5033-BFB7-EC94-0411B0645AC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E0E7-BAB2-467F-872B-85A812CE494A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C6245ABE-E471-1C7D-0175-5F72A0EC10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76B667FB-25C2-DF56-718C-501B9DAB3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A9AFAC3-261D-E782-EC58-E77DC3CD8C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42DC2C-C8CB-0A31-89F3-F28BF9A988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D2DEF1-F627-4BC6-9E6C-F800CEA36B5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>
            <a:extLst>
              <a:ext uri="{FF2B5EF4-FFF2-40B4-BE49-F238E27FC236}">
                <a16:creationId xmlns:a16="http://schemas.microsoft.com/office/drawing/2014/main" id="{CA86E708-72D9-32F4-70E0-2F1559BB34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notes 2">
            <a:extLst>
              <a:ext uri="{FF2B5EF4-FFF2-40B4-BE49-F238E27FC236}">
                <a16:creationId xmlns:a16="http://schemas.microsoft.com/office/drawing/2014/main" id="{DAC2ACFF-E6FA-5A68-45AB-891B59D9D3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3316" name="Espace réservé du numéro de diapositive 3">
            <a:extLst>
              <a:ext uri="{FF2B5EF4-FFF2-40B4-BE49-F238E27FC236}">
                <a16:creationId xmlns:a16="http://schemas.microsoft.com/office/drawing/2014/main" id="{C65B7085-40F3-6E89-E8AF-0A43C21719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DC790AE-4B2C-4706-86FD-441A7BBF101E}" type="slidenum">
              <a:rPr lang="fr-FR" altLang="fr-FR"/>
              <a:pPr/>
              <a:t>10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62D66A-6770-8B93-FF06-BE69AA13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90C82-E402-4EDF-8A71-A0F4DA188117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61FDCC-BB70-9768-B1E0-9F19D830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8F0842-CD0A-F0DB-1EA4-ACD7F8296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1C094-02B8-428B-9873-3B7FF9916B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470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27BD9-529B-7B62-D959-19C7B02F4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0C9E-96EB-40BA-B0BD-7A305FEF109D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0F71C3-7292-CC8C-E861-601BF52C4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CD0705-8345-F6D7-C894-95A45B5AF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A4D3B-2388-45EF-B2E6-CD54F72BB5D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5390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B917FF-AF92-888F-2D7C-B422D610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D8DDA-E728-426A-99D9-B9150445FFBA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7182F-814C-40C1-8AA5-69F9A7E5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39278-0F14-0336-D655-CFA11F8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4E886-2F75-4424-BDD7-B750CBB73C1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652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92C89-817F-8032-EADD-E29B23E4C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9383-6EB0-425E-B4A0-2191A8B9D6AC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D87641-D28D-0EF2-BA16-74E7952C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25D7C9-5A6E-E14C-7478-B615B6B8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EDDD6-3F23-497E-A234-EF94C8F7FB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497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484CDA-A913-B849-B1D3-97F32907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DF29-2773-4921-A714-8BF51653E43F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FF52EC-4387-B48E-B819-F64A5E390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12227-0BD7-AFD3-74F3-0BBB2989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32DC2-AA0B-4D98-8D3A-FC4A5116649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021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FBDC923-8242-644B-BCAE-2BC2932EC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ACDC-E0B4-4D23-90B4-0E98AAC4DE31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A9B9E557-D1C1-6335-D3D0-38701E7C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4B9435A-0E13-D907-CDB3-F5D054657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16D6A-3A2E-40A8-B08E-3E6B744F52F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995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E87AF33-8A8B-7823-60A6-F513195FC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B936-C2AD-4A76-8065-6FE07D5CD359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C7C9EABD-BB4C-E64A-0E91-AFB5D6DB7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6BADD7A3-A3CE-416B-DE78-D8B862607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0A72E-4F89-4DB2-ACF9-88835DCA21D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158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C683B65-A00A-8711-B9EA-CE079313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5271-04D1-4EE5-8943-A0F4E1B50C7F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4911F2-D86B-3197-48D6-A328473F8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58C4E996-0F28-0C77-8080-32463E00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6158-18DA-4E3B-A2BE-ED491D1AE81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031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BE9D35F7-F614-4E6C-D40D-A5D0A0E9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FF44-C9E3-43B2-A827-2D7F9585AC71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12F01311-3286-6979-3D0B-B6EEF8C6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E25C9037-D7A8-2390-B8C5-C64405B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92766-6BF0-4DA6-9E45-3865FFFD7E9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203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8C89E88D-FCC2-661F-D2FA-211616CC2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A222D-6F89-4628-B81A-F98E7C256BF0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1B6E822E-9C0B-FA0D-22E4-8518E133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F48090D-8E78-7445-69FA-BA88DCA80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32B0E-EF00-4C99-8DDD-ECC957EC011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268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DD2E449-60D0-3C16-1C67-8440D95E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8CB27-5ECD-4D7A-AB7A-5359E87978F5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34136EA-204C-2D26-CEB5-4A4D887D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32960D70-447E-E406-281A-965115CEB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EDC6C-C051-460D-A634-38A6F865070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3968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406E6842-887B-2AA1-72F9-EEB394D8BE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AEBD2109-F6C4-CCD1-AB59-79F3D556C0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4DF241-EAD9-E0FE-D86F-A0D98EEE8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CA4A8E-1E9B-47E0-A174-FE0DF0A7EA23}" type="datetimeFigureOut">
              <a:rPr lang="fr-FR"/>
              <a:pPr>
                <a:defRPr/>
              </a:pPr>
              <a:t>06/11/2023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80ACB-0228-FE50-2758-1586BB252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98D3A2-E873-F42C-12BE-F1EC0A33F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91FD01-9B08-4C94-A36B-D6D7106DCE6E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png"/><Relationship Id="rId7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oneTexte 4">
            <a:extLst>
              <a:ext uri="{FF2B5EF4-FFF2-40B4-BE49-F238E27FC236}">
                <a16:creationId xmlns:a16="http://schemas.microsoft.com/office/drawing/2014/main" id="{42105A29-3355-4EE0-C1B5-C45AD98A4BA8}"/>
              </a:ext>
            </a:extLst>
          </p:cNvPr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688975" y="3052763"/>
            <a:ext cx="6323013" cy="3786187"/>
          </a:xfrm>
        </p:spPr>
        <p:txBody>
          <a:bodyPr rot="0" spcFirstLastPara="0" vertOverflow="overflow" horzOverflow="overflow" spcCol="0" rtlCol="0" fromWordArt="0" anchor="t" forceAA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fr-FR" altLang="fr-FR" sz="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CONSIGNE :</a:t>
            </a:r>
            <a:br>
              <a:rPr lang="fr-FR" altLang="fr-FR" sz="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fr-FR" altLang="fr-FR" sz="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Montrer par le calcul en quoi la vaccination contre le HPV protège la population contre le risque de cancer ?</a:t>
            </a:r>
          </a:p>
        </p:txBody>
      </p:sp>
      <p:sp>
        <p:nvSpPr>
          <p:cNvPr id="4" name="Ellipse 3" descr="Image population 100 personnes">
            <a:extLst>
              <a:ext uri="{FF2B5EF4-FFF2-40B4-BE49-F238E27FC236}">
                <a16:creationId xmlns:a16="http://schemas.microsoft.com/office/drawing/2014/main" id="{6711F1DF-19B8-4186-3000-B997EADA7CC7}"/>
              </a:ext>
            </a:extLst>
          </p:cNvPr>
          <p:cNvSpPr/>
          <p:nvPr/>
        </p:nvSpPr>
        <p:spPr>
          <a:xfrm>
            <a:off x="5094288" y="300038"/>
            <a:ext cx="1946275" cy="18557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5" name="Connecteur droit avec flèche 14" descr="Flèche">
            <a:extLst>
              <a:ext uri="{FF2B5EF4-FFF2-40B4-BE49-F238E27FC236}">
                <a16:creationId xmlns:a16="http://schemas.microsoft.com/office/drawing/2014/main" id="{08D86D05-0119-3969-AD14-16BE143F4F16}"/>
              </a:ext>
            </a:extLst>
          </p:cNvPr>
          <p:cNvCxnSpPr/>
          <p:nvPr/>
        </p:nvCxnSpPr>
        <p:spPr>
          <a:xfrm>
            <a:off x="7189788" y="1481138"/>
            <a:ext cx="601662" cy="509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ZoneTexte 9">
            <a:extLst>
              <a:ext uri="{FF2B5EF4-FFF2-40B4-BE49-F238E27FC236}">
                <a16:creationId xmlns:a16="http://schemas.microsoft.com/office/drawing/2014/main" id="{92D39895-EE88-08CA-76F0-6222F28C3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0338" y="2155825"/>
            <a:ext cx="171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Population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100 personnes</a:t>
            </a:r>
          </a:p>
        </p:txBody>
      </p:sp>
      <p:grpSp>
        <p:nvGrpSpPr>
          <p:cNvPr id="2" name="Grouper 2" descr="Image point d'interrogation">
            <a:extLst>
              <a:ext uri="{FF2B5EF4-FFF2-40B4-BE49-F238E27FC236}">
                <a16:creationId xmlns:a16="http://schemas.microsoft.com/office/drawing/2014/main" id="{54928223-5CD9-143E-53C2-7E339177B69E}"/>
              </a:ext>
            </a:extLst>
          </p:cNvPr>
          <p:cNvGrpSpPr>
            <a:grpSpLocks/>
          </p:cNvGrpSpPr>
          <p:nvPr/>
        </p:nvGrpSpPr>
        <p:grpSpPr bwMode="auto">
          <a:xfrm>
            <a:off x="7572375" y="1619250"/>
            <a:ext cx="2127250" cy="2051050"/>
            <a:chOff x="7572706" y="1619926"/>
            <a:chExt cx="2126251" cy="2050539"/>
          </a:xfrm>
        </p:grpSpPr>
        <p:pic>
          <p:nvPicPr>
            <p:cNvPr id="2057" name="Image 17">
              <a:extLst>
                <a:ext uri="{FF2B5EF4-FFF2-40B4-BE49-F238E27FC236}">
                  <a16:creationId xmlns:a16="http://schemas.microsoft.com/office/drawing/2014/main" id="{8F5D1683-1C1E-2CFE-1005-3AC2E0F77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2706" y="1619926"/>
              <a:ext cx="2126251" cy="2050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ZoneTexte 22">
              <a:extLst>
                <a:ext uri="{FF2B5EF4-FFF2-40B4-BE49-F238E27FC236}">
                  <a16:creationId xmlns:a16="http://schemas.microsoft.com/office/drawing/2014/main" id="{B723CD31-B81C-990E-22C6-08BFDC8F8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86029" y="2124855"/>
              <a:ext cx="702573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fr-FR" altLang="fr-FR" sz="6000">
                  <a:latin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2055" name="ZoneTexte 19">
            <a:extLst>
              <a:ext uri="{FF2B5EF4-FFF2-40B4-BE49-F238E27FC236}">
                <a16:creationId xmlns:a16="http://schemas.microsoft.com/office/drawing/2014/main" id="{B9C74D56-B875-8467-8A5B-EB685D78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9313" y="3546475"/>
            <a:ext cx="3479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Risque de cancer en %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dans une population vaccinée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 A COMPARER AVEC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une population non-vaccinée</a:t>
            </a:r>
          </a:p>
        </p:txBody>
      </p:sp>
      <p:pic>
        <p:nvPicPr>
          <p:cNvPr id="2056" name="Espace réservé du contenu 6" descr="logo e-Bug">
            <a:extLst>
              <a:ext uri="{FF2B5EF4-FFF2-40B4-BE49-F238E27FC236}">
                <a16:creationId xmlns:a16="http://schemas.microsoft.com/office/drawing/2014/main" id="{A4CE3643-6DEF-0377-FE91-9A5B87F351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4863" y="150813"/>
            <a:ext cx="10525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>
            <a:extLst>
              <a:ext uri="{FF2B5EF4-FFF2-40B4-BE49-F238E27FC236}">
                <a16:creationId xmlns:a16="http://schemas.microsoft.com/office/drawing/2014/main" id="{57B744D7-6EFF-AE78-6C6C-1806DA4E5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27025"/>
            <a:ext cx="8809038" cy="863600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Comparaison des résultats</a:t>
            </a:r>
          </a:p>
        </p:txBody>
      </p:sp>
      <p:pic>
        <p:nvPicPr>
          <p:cNvPr id="11267" name="Image 3" descr="8 personnes avec infectoin persistante et risque de cancer">
            <a:extLst>
              <a:ext uri="{FF2B5EF4-FFF2-40B4-BE49-F238E27FC236}">
                <a16:creationId xmlns:a16="http://schemas.microsoft.com/office/drawing/2014/main" id="{F8B9D0B2-58E9-1A5E-2288-4CC316D88B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1306513"/>
            <a:ext cx="3382963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ZoneTexte 7">
            <a:extLst>
              <a:ext uri="{FF2B5EF4-FFF2-40B4-BE49-F238E27FC236}">
                <a16:creationId xmlns:a16="http://schemas.microsoft.com/office/drawing/2014/main" id="{06AC12D5-BC46-0DF7-3823-857E62B21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438" y="5646738"/>
            <a:ext cx="4246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Scénario 1</a:t>
            </a:r>
            <a:r>
              <a:rPr lang="fr-FR" altLang="fr-FR" sz="1800">
                <a:latin typeface="Arial" panose="020B0604020202020204" pitchFamily="34" charset="0"/>
              </a:rPr>
              <a:t>: </a:t>
            </a:r>
            <a:r>
              <a:rPr lang="fr-FR" altLang="fr-FR" sz="1800" b="1">
                <a:latin typeface="Arial" panose="020B0604020202020204" pitchFamily="34" charset="0"/>
              </a:rPr>
              <a:t>population non vaccinée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8 personnes avec une infection persistante et donc un risque de cancer.</a:t>
            </a:r>
          </a:p>
        </p:txBody>
      </p:sp>
      <p:pic>
        <p:nvPicPr>
          <p:cNvPr id="11269" name="Image 5" descr="1 personne avec infection persistante et risque de cancer">
            <a:extLst>
              <a:ext uri="{FF2B5EF4-FFF2-40B4-BE49-F238E27FC236}">
                <a16:creationId xmlns:a16="http://schemas.microsoft.com/office/drawing/2014/main" id="{774DD01B-B009-DAF9-98A7-EEF6178C374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339850"/>
            <a:ext cx="3395663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ZoneTexte 9">
            <a:extLst>
              <a:ext uri="{FF2B5EF4-FFF2-40B4-BE49-F238E27FC236}">
                <a16:creationId xmlns:a16="http://schemas.microsoft.com/office/drawing/2014/main" id="{37973D78-6F09-A9BC-14F5-8535106C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5646738"/>
            <a:ext cx="42656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Scénario 2</a:t>
            </a:r>
            <a:r>
              <a:rPr lang="fr-FR" altLang="fr-FR" sz="1800">
                <a:latin typeface="Arial" panose="020B0604020202020204" pitchFamily="34" charset="0"/>
              </a:rPr>
              <a:t>: </a:t>
            </a:r>
            <a:r>
              <a:rPr lang="fr-FR" altLang="fr-FR" sz="1800" b="1">
                <a:latin typeface="Arial" panose="020B0604020202020204" pitchFamily="34" charset="0"/>
              </a:rPr>
              <a:t>population vaccinée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 personne avec une infection persistante et donc un risque de cancer.</a:t>
            </a:r>
          </a:p>
        </p:txBody>
      </p:sp>
      <p:pic>
        <p:nvPicPr>
          <p:cNvPr id="11271" name="Espace réservé du contenu 6" descr="logo e-Bug">
            <a:extLst>
              <a:ext uri="{FF2B5EF4-FFF2-40B4-BE49-F238E27FC236}">
                <a16:creationId xmlns:a16="http://schemas.microsoft.com/office/drawing/2014/main" id="{7C2EE0D5-6B2D-7DDB-6085-0489F38D62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0" y="168275"/>
            <a:ext cx="9048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327740A1-3FE8-7405-02C8-49047AF1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863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Scénarios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D8EBEE-5CEA-0357-9AD8-A0993F414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Scénario 1 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population non vaccinée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Dans la population non vaccinée, 80% des personnes ayant des rapports sexuels seront infectées par un virus HPV. Pour 90% de ces personnes infectées, l’infection est transitoire et s’élimine naturellement une à deux années après la contamination. Les 10% des personnes infectées restantes développeront une infection persistante, c’est-à-dire auront un risque de cancer.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Scénario 2 :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population vaccinée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Le vaccin contre les HPV prévient 90% des infections aux HPV. Seulement 10% des personnes vaccinées seront à risque d’être infectés par un HPV. Pour 90% de ces personnes infectées, l’infection est transitoire et s’élimine naturellement une à deux années après la contamination. Les 10% de ces personnes infectées restantes développeront une infection persistante, c’est-à-dire auront un risque de cancer. (arrondir à l’unité)</a:t>
            </a:r>
          </a:p>
        </p:txBody>
      </p:sp>
      <p:pic>
        <p:nvPicPr>
          <p:cNvPr id="3076" name="Espace réservé du contenu 6" descr="logo e-Bug">
            <a:extLst>
              <a:ext uri="{FF2B5EF4-FFF2-40B4-BE49-F238E27FC236}">
                <a16:creationId xmlns:a16="http://schemas.microsoft.com/office/drawing/2014/main" id="{2D68C82F-C4CB-52B5-9472-3F1CE4B821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150" y="185738"/>
            <a:ext cx="1003300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>
            <a:extLst>
              <a:ext uri="{FF2B5EF4-FFF2-40B4-BE49-F238E27FC236}">
                <a16:creationId xmlns:a16="http://schemas.microsoft.com/office/drawing/2014/main" id="{EEBA6372-8C2A-C4DA-4C4A-DC050EBF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Pour réussir, l’élève doit:</a:t>
            </a:r>
          </a:p>
        </p:txBody>
      </p:sp>
      <p:sp>
        <p:nvSpPr>
          <p:cNvPr id="4099" name="Espace réservé du contenu 2">
            <a:extLst>
              <a:ext uri="{FF2B5EF4-FFF2-40B4-BE49-F238E27FC236}">
                <a16:creationId xmlns:a16="http://schemas.microsoft.com/office/drawing/2014/main" id="{80C3ADB3-38F5-4103-BD0C-BB9FD77F1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Calculer combien de personnes seront infectées par un virus HPV dans une population non vaccinée,</a:t>
            </a: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Calculer combien  de personnes auront une infection transitoire, c’est-à-dire une guérison naturelle dans une population non vaccinée,</a:t>
            </a: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Calculer combien  de personnes auront une infection persistante dans une population non vaccinée.</a:t>
            </a: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Réaliser les mêmes calculs dans une population vaccinée</a:t>
            </a: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Comparer les résultats</a:t>
            </a:r>
          </a:p>
          <a:p>
            <a:pPr eaLnBrk="1" hangingPunct="1"/>
            <a:r>
              <a:rPr lang="fr-FR" altLang="fr-FR" sz="2400">
                <a:latin typeface="Arial" panose="020B0604020202020204" pitchFamily="34" charset="0"/>
                <a:cs typeface="Arial" panose="020B0604020202020204" pitchFamily="34" charset="0"/>
              </a:rPr>
              <a:t>Formuler une conclusion</a:t>
            </a:r>
          </a:p>
          <a:p>
            <a:pPr eaLnBrk="1" hangingPunct="1"/>
            <a:endParaRPr lang="fr-FR" altLang="fr-FR"/>
          </a:p>
        </p:txBody>
      </p:sp>
      <p:pic>
        <p:nvPicPr>
          <p:cNvPr id="4100" name="Espace réservé du contenu 6" descr="logo e-Bug">
            <a:extLst>
              <a:ext uri="{FF2B5EF4-FFF2-40B4-BE49-F238E27FC236}">
                <a16:creationId xmlns:a16="http://schemas.microsoft.com/office/drawing/2014/main" id="{30E0ACB9-4DF2-970E-930A-0A56E7C2C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150" y="169863"/>
            <a:ext cx="104933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2" name="Rectangle 4">
            <a:extLst>
              <a:ext uri="{FF2B5EF4-FFF2-40B4-BE49-F238E27FC236}">
                <a16:creationId xmlns:a16="http://schemas.microsoft.com/office/drawing/2014/main" id="{567177D5-4B93-22FD-954C-B5050AFA13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187325"/>
            <a:ext cx="4714875" cy="400050"/>
          </a:xfrm>
        </p:spPr>
        <p:txBody>
          <a:bodyPr rot="0" spcFirstLastPara="0" vertOverflow="overflow" horzOverflow="overflow" wrap="none" spcCol="0" rtlCol="0" fromWordArt="0" anchor="t" forceAA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fr-FR" altLang="fr-FR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Scénario 1 :</a:t>
            </a:r>
            <a:r>
              <a:rPr lang="fr-FR" altLang="fr-FR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altLang="fr-FR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non vaccinée</a:t>
            </a:r>
            <a:endParaRPr lang="fr-FR" altLang="fr-FR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90EC9E9-62EB-143D-4322-72152AE6EB57}"/>
              </a:ext>
            </a:extLst>
          </p:cNvPr>
          <p:cNvSpPr txBox="1"/>
          <p:nvPr/>
        </p:nvSpPr>
        <p:spPr>
          <a:xfrm>
            <a:off x="363538" y="649288"/>
            <a:ext cx="4224337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Arial" panose="020B0604020202020204" pitchFamily="34" charset="0"/>
              </a:rPr>
              <a:t>Consigne 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Faire les calculs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Remplacer chaque point d’interrogation par un nombre de personnes concernées</a:t>
            </a:r>
          </a:p>
        </p:txBody>
      </p:sp>
      <p:sp>
        <p:nvSpPr>
          <p:cNvPr id="4" name="Ellipse 3" descr="Image population 100 personnes">
            <a:extLst>
              <a:ext uri="{FF2B5EF4-FFF2-40B4-BE49-F238E27FC236}">
                <a16:creationId xmlns:a16="http://schemas.microsoft.com/office/drawing/2014/main" id="{3A1EA43D-66DD-EFAD-9E35-37FB5F465092}"/>
              </a:ext>
            </a:extLst>
          </p:cNvPr>
          <p:cNvSpPr/>
          <p:nvPr/>
        </p:nvSpPr>
        <p:spPr>
          <a:xfrm>
            <a:off x="5094288" y="300038"/>
            <a:ext cx="1946275" cy="18557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25" name="ZoneTexte 9">
            <a:extLst>
              <a:ext uri="{FF2B5EF4-FFF2-40B4-BE49-F238E27FC236}">
                <a16:creationId xmlns:a16="http://schemas.microsoft.com/office/drawing/2014/main" id="{BD531155-5F9F-C5C1-1854-F21F53913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2216150"/>
            <a:ext cx="1711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Population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100 personnes</a:t>
            </a:r>
          </a:p>
        </p:txBody>
      </p:sp>
      <p:cxnSp>
        <p:nvCxnSpPr>
          <p:cNvPr id="6" name="Connecteur droit avec flèche 5" descr="Flèche">
            <a:extLst>
              <a:ext uri="{FF2B5EF4-FFF2-40B4-BE49-F238E27FC236}">
                <a16:creationId xmlns:a16="http://schemas.microsoft.com/office/drawing/2014/main" id="{3BABAE64-47F9-5364-7843-A30014ABD882}"/>
              </a:ext>
            </a:extLst>
          </p:cNvPr>
          <p:cNvCxnSpPr/>
          <p:nvPr/>
        </p:nvCxnSpPr>
        <p:spPr>
          <a:xfrm>
            <a:off x="7132638" y="1906588"/>
            <a:ext cx="600075" cy="509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7" name="Image 8" descr="Image nombre de personnes infectées par le HPV">
            <a:extLst>
              <a:ext uri="{FF2B5EF4-FFF2-40B4-BE49-F238E27FC236}">
                <a16:creationId xmlns:a16="http://schemas.microsoft.com/office/drawing/2014/main" id="{DBA0B44C-EF81-88A7-CDDC-291180DDF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2054225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ZoneTexte 1">
            <a:extLst>
              <a:ext uri="{FF2B5EF4-FFF2-40B4-BE49-F238E27FC236}">
                <a16:creationId xmlns:a16="http://schemas.microsoft.com/office/drawing/2014/main" id="{A4B5D146-9DFB-08BC-9E8C-E1EE12216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788" y="2513013"/>
            <a:ext cx="7032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5129" name="Image 23" descr="Bonhomme orange infecté">
            <a:extLst>
              <a:ext uri="{FF2B5EF4-FFF2-40B4-BE49-F238E27FC236}">
                <a16:creationId xmlns:a16="http://schemas.microsoft.com/office/drawing/2014/main" id="{43930E6F-D4EA-A291-693D-D19ADF8CEBF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733675"/>
            <a:ext cx="368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 descr="Flèche">
            <a:extLst>
              <a:ext uri="{FF2B5EF4-FFF2-40B4-BE49-F238E27FC236}">
                <a16:creationId xmlns:a16="http://schemas.microsoft.com/office/drawing/2014/main" id="{ACE426CC-7ACA-59F2-D819-85426C5742AB}"/>
              </a:ext>
            </a:extLst>
          </p:cNvPr>
          <p:cNvCxnSpPr/>
          <p:nvPr/>
        </p:nvCxnSpPr>
        <p:spPr>
          <a:xfrm flipH="1">
            <a:off x="4494213" y="1906588"/>
            <a:ext cx="600075" cy="47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ZoneTexte 10">
            <a:extLst>
              <a:ext uri="{FF2B5EF4-FFF2-40B4-BE49-F238E27FC236}">
                <a16:creationId xmlns:a16="http://schemas.microsoft.com/office/drawing/2014/main" id="{B5AFA252-4AD6-432C-987F-0085384B8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984625"/>
            <a:ext cx="217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Infectés par le HPV</a:t>
            </a:r>
          </a:p>
        </p:txBody>
      </p:sp>
      <p:sp>
        <p:nvSpPr>
          <p:cNvPr id="16" name="Ellipse 15" descr="Image nombre de personnes qui guérissent spontanément">
            <a:extLst>
              <a:ext uri="{FF2B5EF4-FFF2-40B4-BE49-F238E27FC236}">
                <a16:creationId xmlns:a16="http://schemas.microsoft.com/office/drawing/2014/main" id="{5BEEEF32-134B-B659-DC9A-136A85E84F39}"/>
              </a:ext>
            </a:extLst>
          </p:cNvPr>
          <p:cNvSpPr/>
          <p:nvPr/>
        </p:nvSpPr>
        <p:spPr>
          <a:xfrm>
            <a:off x="485775" y="4449763"/>
            <a:ext cx="1281113" cy="12922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D96998A8-FAD8-9FD9-B05F-5F723F1392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flipH="1">
            <a:off x="1766888" y="3868738"/>
            <a:ext cx="600075" cy="469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ZoneTexte 21">
            <a:extLst>
              <a:ext uri="{FF2B5EF4-FFF2-40B4-BE49-F238E27FC236}">
                <a16:creationId xmlns:a16="http://schemas.microsoft.com/office/drawing/2014/main" id="{2E503BD4-E369-99DB-4E75-45B53C5C4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4610100"/>
            <a:ext cx="7032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5135" name="Image 24" descr="Bonhomme violet guéri spontanément">
            <a:extLst>
              <a:ext uri="{FF2B5EF4-FFF2-40B4-BE49-F238E27FC236}">
                <a16:creationId xmlns:a16="http://schemas.microsoft.com/office/drawing/2014/main" id="{9A517CE6-E265-D861-06A3-3721124B4DD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4708525"/>
            <a:ext cx="3667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ZoneTexte 12">
            <a:extLst>
              <a:ext uri="{FF2B5EF4-FFF2-40B4-BE49-F238E27FC236}">
                <a16:creationId xmlns:a16="http://schemas.microsoft.com/office/drawing/2014/main" id="{2FA97EAD-215D-F038-DBBA-D3FF1B384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3824288"/>
            <a:ext cx="264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Non infectés par le HPV</a:t>
            </a:r>
          </a:p>
        </p:txBody>
      </p:sp>
      <p:sp>
        <p:nvSpPr>
          <p:cNvPr id="5137" name="ZoneTexte 16">
            <a:extLst>
              <a:ext uri="{FF2B5EF4-FFF2-40B4-BE49-F238E27FC236}">
                <a16:creationId xmlns:a16="http://schemas.microsoft.com/office/drawing/2014/main" id="{0FE85311-ED93-ED4F-09C9-4EE1D7770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875338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Guérison spontanée</a:t>
            </a:r>
          </a:p>
        </p:txBody>
      </p:sp>
      <p:pic>
        <p:nvPicPr>
          <p:cNvPr id="5138" name="Image 17" descr="Image nombre de personnes avec une infection persistante et donc risque de cancer">
            <a:extLst>
              <a:ext uri="{FF2B5EF4-FFF2-40B4-BE49-F238E27FC236}">
                <a16:creationId xmlns:a16="http://schemas.microsoft.com/office/drawing/2014/main" id="{886B062E-26CD-31F2-9680-FD508D1C54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984625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9" name="ZoneTexte 18">
            <a:extLst>
              <a:ext uri="{FF2B5EF4-FFF2-40B4-BE49-F238E27FC236}">
                <a16:creationId xmlns:a16="http://schemas.microsoft.com/office/drawing/2014/main" id="{2EFEE024-CEC2-F3F2-2459-30E6C2A9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5875338"/>
            <a:ext cx="224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Infection persistante</a:t>
            </a:r>
          </a:p>
        </p:txBody>
      </p:sp>
      <p:sp>
        <p:nvSpPr>
          <p:cNvPr id="5140" name="ZoneTexte 19">
            <a:extLst>
              <a:ext uri="{FF2B5EF4-FFF2-40B4-BE49-F238E27FC236}">
                <a16:creationId xmlns:a16="http://schemas.microsoft.com/office/drawing/2014/main" id="{98807D89-D2A6-1DBE-C216-34CD45A01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6170613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Risque de cancer</a:t>
            </a:r>
          </a:p>
        </p:txBody>
      </p:sp>
      <p:pic>
        <p:nvPicPr>
          <p:cNvPr id="5141" name="Image 25" descr="Bonhomme rouge infection persistante avec risuqe de cancer">
            <a:extLst>
              <a:ext uri="{FF2B5EF4-FFF2-40B4-BE49-F238E27FC236}">
                <a16:creationId xmlns:a16="http://schemas.microsoft.com/office/drawing/2014/main" id="{057046E9-C553-5E4D-71C2-419E1364C07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4638675"/>
            <a:ext cx="3206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22">
            <a:extLst>
              <a:ext uri="{FF2B5EF4-FFF2-40B4-BE49-F238E27FC236}">
                <a16:creationId xmlns:a16="http://schemas.microsoft.com/office/drawing/2014/main" id="{7F302326-87FF-5CFF-916E-447905F1D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8575" y="4475163"/>
            <a:ext cx="7032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cxnSp>
        <p:nvCxnSpPr>
          <p:cNvPr id="15" name="Connecteur droit avec flèche 14" descr="Flèche">
            <a:extLst>
              <a:ext uri="{FF2B5EF4-FFF2-40B4-BE49-F238E27FC236}">
                <a16:creationId xmlns:a16="http://schemas.microsoft.com/office/drawing/2014/main" id="{85DA6A4A-ED26-9877-F63F-3C4088273BF6}"/>
              </a:ext>
            </a:extLst>
          </p:cNvPr>
          <p:cNvCxnSpPr/>
          <p:nvPr/>
        </p:nvCxnSpPr>
        <p:spPr>
          <a:xfrm>
            <a:off x="4164013" y="3873500"/>
            <a:ext cx="600075" cy="509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 descr="Image nombre de personnes non infectées par le HPV ?">
            <a:extLst>
              <a:ext uri="{FF2B5EF4-FFF2-40B4-BE49-F238E27FC236}">
                <a16:creationId xmlns:a16="http://schemas.microsoft.com/office/drawing/2014/main" id="{C801F75C-99EF-D907-E95C-6D43FC724895}"/>
              </a:ext>
            </a:extLst>
          </p:cNvPr>
          <p:cNvSpPr/>
          <p:nvPr/>
        </p:nvSpPr>
        <p:spPr>
          <a:xfrm>
            <a:off x="8110538" y="2378075"/>
            <a:ext cx="1279525" cy="12906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145" name="ZoneTexte 20">
            <a:extLst>
              <a:ext uri="{FF2B5EF4-FFF2-40B4-BE49-F238E27FC236}">
                <a16:creationId xmlns:a16="http://schemas.microsoft.com/office/drawing/2014/main" id="{CD33C29B-6D50-A190-75D1-4E27DE50C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5350" y="2395538"/>
            <a:ext cx="703263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5147" name="Espace réservé du contenu 6" descr="logo e-Bug">
            <a:extLst>
              <a:ext uri="{FF2B5EF4-FFF2-40B4-BE49-F238E27FC236}">
                <a16:creationId xmlns:a16="http://schemas.microsoft.com/office/drawing/2014/main" id="{3BABCDA8-47E6-E32E-69B7-3021032E33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6763" y="184150"/>
            <a:ext cx="9017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6" name="Image 6" descr="Bonhomme vert non infecté">
            <a:extLst>
              <a:ext uri="{FF2B5EF4-FFF2-40B4-BE49-F238E27FC236}">
                <a16:creationId xmlns:a16="http://schemas.microsoft.com/office/drawing/2014/main" id="{0A5321AD-47CF-D0D9-56E7-2BE916B9785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988" y="2598738"/>
            <a:ext cx="3587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6" name="Rectangle 4">
            <a:extLst>
              <a:ext uri="{FF2B5EF4-FFF2-40B4-BE49-F238E27FC236}">
                <a16:creationId xmlns:a16="http://schemas.microsoft.com/office/drawing/2014/main" id="{0D1722F7-BE8C-A60A-D7DB-E62A1FD4BE7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246063"/>
            <a:ext cx="4173538" cy="400050"/>
          </a:xfrm>
        </p:spPr>
        <p:txBody>
          <a:bodyPr rot="0" spcFirstLastPara="0" vertOverflow="overflow" horzOverflow="overflow" wrap="none" spcCol="0" rtlCol="0" fromWordArt="0" anchor="t" forceAA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fr-FR" altLang="fr-FR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Scénario 2 :</a:t>
            </a:r>
            <a:r>
              <a:rPr lang="fr-FR" altLang="fr-FR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altLang="fr-FR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vaccinée</a:t>
            </a:r>
            <a:endParaRPr lang="fr-FR" altLang="fr-FR" sz="20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27BD620-6DB2-73A1-783C-4CBE59DEBF7A}"/>
              </a:ext>
            </a:extLst>
          </p:cNvPr>
          <p:cNvSpPr txBox="1"/>
          <p:nvPr/>
        </p:nvSpPr>
        <p:spPr>
          <a:xfrm>
            <a:off x="436563" y="661988"/>
            <a:ext cx="4224337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Arial" panose="020B0604020202020204" pitchFamily="34" charset="0"/>
              </a:rPr>
              <a:t>Consigne :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Faire les calculs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FR" dirty="0">
                <a:latin typeface="Arial" panose="020B0604020202020204" pitchFamily="34" charset="0"/>
              </a:rPr>
              <a:t>Remplacer chaque point d’interrogation par un nombre de personnes concernées</a:t>
            </a:r>
          </a:p>
        </p:txBody>
      </p:sp>
      <p:sp>
        <p:nvSpPr>
          <p:cNvPr id="4" name="Ellipse 3" descr="Image population 100 personnes">
            <a:extLst>
              <a:ext uri="{FF2B5EF4-FFF2-40B4-BE49-F238E27FC236}">
                <a16:creationId xmlns:a16="http://schemas.microsoft.com/office/drawing/2014/main" id="{DE4C51C7-CD60-6227-A948-340F85E6831C}"/>
              </a:ext>
            </a:extLst>
          </p:cNvPr>
          <p:cNvSpPr/>
          <p:nvPr/>
        </p:nvSpPr>
        <p:spPr>
          <a:xfrm>
            <a:off x="5094288" y="300038"/>
            <a:ext cx="1946275" cy="18557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49" name="ZoneTexte 9">
            <a:extLst>
              <a:ext uri="{FF2B5EF4-FFF2-40B4-BE49-F238E27FC236}">
                <a16:creationId xmlns:a16="http://schemas.microsoft.com/office/drawing/2014/main" id="{8012EF77-C063-1D1E-18F5-8140CD183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227263"/>
            <a:ext cx="171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Population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100 personnes</a:t>
            </a:r>
          </a:p>
        </p:txBody>
      </p:sp>
      <p:cxnSp>
        <p:nvCxnSpPr>
          <p:cNvPr id="6" name="Connecteur droit avec flèche 5" descr="flèche">
            <a:extLst>
              <a:ext uri="{FF2B5EF4-FFF2-40B4-BE49-F238E27FC236}">
                <a16:creationId xmlns:a16="http://schemas.microsoft.com/office/drawing/2014/main" id="{1613523F-7291-4C15-9D02-5E6DD387B7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7132638" y="1906588"/>
            <a:ext cx="600075" cy="509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 descr="Image nombre de personnes non infectées par le HPV dans une population vaccinée">
            <a:extLst>
              <a:ext uri="{FF2B5EF4-FFF2-40B4-BE49-F238E27FC236}">
                <a16:creationId xmlns:a16="http://schemas.microsoft.com/office/drawing/2014/main" id="{92614CF9-333D-D3A8-BF0A-497F5D1B92F3}"/>
              </a:ext>
            </a:extLst>
          </p:cNvPr>
          <p:cNvSpPr/>
          <p:nvPr/>
        </p:nvSpPr>
        <p:spPr>
          <a:xfrm>
            <a:off x="8110538" y="2378075"/>
            <a:ext cx="1279525" cy="12906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152" name="Image 6" descr="Bonhomme bleu non infecté">
            <a:extLst>
              <a:ext uri="{FF2B5EF4-FFF2-40B4-BE49-F238E27FC236}">
                <a16:creationId xmlns:a16="http://schemas.microsoft.com/office/drawing/2014/main" id="{56BCA0AD-C308-F3EC-4996-92642020D0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2551113"/>
            <a:ext cx="425450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ZoneTexte 20">
            <a:extLst>
              <a:ext uri="{FF2B5EF4-FFF2-40B4-BE49-F238E27FC236}">
                <a16:creationId xmlns:a16="http://schemas.microsoft.com/office/drawing/2014/main" id="{0EDCC9E9-15C1-85E8-3F49-99F10C2F1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2188" y="2414588"/>
            <a:ext cx="7032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6154" name="ZoneTexte 12">
            <a:extLst>
              <a:ext uri="{FF2B5EF4-FFF2-40B4-BE49-F238E27FC236}">
                <a16:creationId xmlns:a16="http://schemas.microsoft.com/office/drawing/2014/main" id="{D89CEB85-9F58-ADB0-5748-A0322AD78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3824288"/>
            <a:ext cx="3275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Non infectés par le HPV dans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une population vaccinée</a:t>
            </a:r>
          </a:p>
        </p:txBody>
      </p:sp>
      <p:cxnSp>
        <p:nvCxnSpPr>
          <p:cNvPr id="8" name="Connecteur droit avec flèche 7" descr="Flèche">
            <a:extLst>
              <a:ext uri="{FF2B5EF4-FFF2-40B4-BE49-F238E27FC236}">
                <a16:creationId xmlns:a16="http://schemas.microsoft.com/office/drawing/2014/main" id="{2F8251A4-66BD-77A8-35C0-D27A23DC4157}"/>
              </a:ext>
            </a:extLst>
          </p:cNvPr>
          <p:cNvCxnSpPr/>
          <p:nvPr/>
        </p:nvCxnSpPr>
        <p:spPr>
          <a:xfrm flipH="1">
            <a:off x="4494213" y="1906588"/>
            <a:ext cx="600075" cy="47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6" name="Image 8" descr="Image nombre de personnes infectées par le HPV dans une population vaccinée">
            <a:extLst>
              <a:ext uri="{FF2B5EF4-FFF2-40B4-BE49-F238E27FC236}">
                <a16:creationId xmlns:a16="http://schemas.microsoft.com/office/drawing/2014/main" id="{A0FA07F5-CC6E-3F09-5D19-864557607F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2054225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ZoneTexte 1">
            <a:extLst>
              <a:ext uri="{FF2B5EF4-FFF2-40B4-BE49-F238E27FC236}">
                <a16:creationId xmlns:a16="http://schemas.microsoft.com/office/drawing/2014/main" id="{781BFBF9-AACB-03F1-5838-B07C219E2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788" y="2513013"/>
            <a:ext cx="7032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6158" name="Image 23" descr="Bonhomme orange infectée">
            <a:extLst>
              <a:ext uri="{FF2B5EF4-FFF2-40B4-BE49-F238E27FC236}">
                <a16:creationId xmlns:a16="http://schemas.microsoft.com/office/drawing/2014/main" id="{9725D2B5-39E0-D108-60F2-F37A339E7B1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733675"/>
            <a:ext cx="368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ZoneTexte 10">
            <a:extLst>
              <a:ext uri="{FF2B5EF4-FFF2-40B4-BE49-F238E27FC236}">
                <a16:creationId xmlns:a16="http://schemas.microsoft.com/office/drawing/2014/main" id="{6BC6BCF6-3276-1CFE-3084-BBF53874C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4413" y="4014788"/>
            <a:ext cx="2289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Infectés par le HPV dans une population vaccinée</a:t>
            </a:r>
          </a:p>
        </p:txBody>
      </p:sp>
      <p:cxnSp>
        <p:nvCxnSpPr>
          <p:cNvPr id="14" name="Connecteur droit avec flèche 13" descr="Flèche">
            <a:extLst>
              <a:ext uri="{FF2B5EF4-FFF2-40B4-BE49-F238E27FC236}">
                <a16:creationId xmlns:a16="http://schemas.microsoft.com/office/drawing/2014/main" id="{73E41DE5-4F75-6F7F-FD4B-2C6CDA274B39}"/>
              </a:ext>
            </a:extLst>
          </p:cNvPr>
          <p:cNvCxnSpPr/>
          <p:nvPr/>
        </p:nvCxnSpPr>
        <p:spPr>
          <a:xfrm flipH="1">
            <a:off x="1766888" y="3868738"/>
            <a:ext cx="600075" cy="469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 descr="Nombre de personnes qui guérissent sponatanément">
            <a:extLst>
              <a:ext uri="{FF2B5EF4-FFF2-40B4-BE49-F238E27FC236}">
                <a16:creationId xmlns:a16="http://schemas.microsoft.com/office/drawing/2014/main" id="{3D68FFA5-63EA-4A0F-2B40-13ABE002D92C}"/>
              </a:ext>
            </a:extLst>
          </p:cNvPr>
          <p:cNvSpPr/>
          <p:nvPr/>
        </p:nvSpPr>
        <p:spPr>
          <a:xfrm>
            <a:off x="485775" y="4449763"/>
            <a:ext cx="1281113" cy="12922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162" name="ZoneTexte 21">
            <a:extLst>
              <a:ext uri="{FF2B5EF4-FFF2-40B4-BE49-F238E27FC236}">
                <a16:creationId xmlns:a16="http://schemas.microsoft.com/office/drawing/2014/main" id="{C8B8AA25-D6F4-42A9-057D-8D69911D5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13" y="4610100"/>
            <a:ext cx="7032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cxnSp>
        <p:nvCxnSpPr>
          <p:cNvPr id="15" name="Connecteur droit avec flèche 14" descr="Flèche">
            <a:extLst>
              <a:ext uri="{FF2B5EF4-FFF2-40B4-BE49-F238E27FC236}">
                <a16:creationId xmlns:a16="http://schemas.microsoft.com/office/drawing/2014/main" id="{E878500B-FFDE-FA63-D69F-2D9307B4288A}"/>
              </a:ext>
            </a:extLst>
          </p:cNvPr>
          <p:cNvCxnSpPr/>
          <p:nvPr/>
        </p:nvCxnSpPr>
        <p:spPr>
          <a:xfrm>
            <a:off x="4164013" y="3873500"/>
            <a:ext cx="600075" cy="509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4" name="Image 24" descr="Bonhomme violet guéri spontanément">
            <a:extLst>
              <a:ext uri="{FF2B5EF4-FFF2-40B4-BE49-F238E27FC236}">
                <a16:creationId xmlns:a16="http://schemas.microsoft.com/office/drawing/2014/main" id="{6213572C-CA35-C0DB-BCE6-DB6A208CC49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175" y="4708525"/>
            <a:ext cx="3667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ZoneTexte 16">
            <a:extLst>
              <a:ext uri="{FF2B5EF4-FFF2-40B4-BE49-F238E27FC236}">
                <a16:creationId xmlns:a16="http://schemas.microsoft.com/office/drawing/2014/main" id="{9589C9E0-29E2-D995-EFF2-D3A67237D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5816600"/>
            <a:ext cx="226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Guérison spontanée</a:t>
            </a:r>
          </a:p>
        </p:txBody>
      </p:sp>
      <p:pic>
        <p:nvPicPr>
          <p:cNvPr id="2" name="Image 17" descr="Image du nombre de personnes avec une infection persistante et donc risque de cancer">
            <a:extLst>
              <a:ext uri="{FF2B5EF4-FFF2-40B4-BE49-F238E27FC236}">
                <a16:creationId xmlns:a16="http://schemas.microsoft.com/office/drawing/2014/main" id="{E90EB1FF-FA3E-EC97-2687-EA3E30AC27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313" y="3984625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7" name="ZoneTexte 22">
            <a:extLst>
              <a:ext uri="{FF2B5EF4-FFF2-40B4-BE49-F238E27FC236}">
                <a16:creationId xmlns:a16="http://schemas.microsoft.com/office/drawing/2014/main" id="{57A721F3-6ED3-519B-1A50-2D85758A2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4489450"/>
            <a:ext cx="701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6000">
                <a:latin typeface="Arial" panose="020B0604020202020204" pitchFamily="34" charset="0"/>
              </a:rPr>
              <a:t>?</a:t>
            </a:r>
          </a:p>
        </p:txBody>
      </p:sp>
      <p:pic>
        <p:nvPicPr>
          <p:cNvPr id="6168" name="Image 25" descr="Bonhomme rouge infection persistante avec risque de cancer">
            <a:extLst>
              <a:ext uri="{FF2B5EF4-FFF2-40B4-BE49-F238E27FC236}">
                <a16:creationId xmlns:a16="http://schemas.microsoft.com/office/drawing/2014/main" id="{B7E52B53-C732-5509-297B-7A727A6E5AD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4638675"/>
            <a:ext cx="32067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ZoneTexte 18">
            <a:extLst>
              <a:ext uri="{FF2B5EF4-FFF2-40B4-BE49-F238E27FC236}">
                <a16:creationId xmlns:a16="http://schemas.microsoft.com/office/drawing/2014/main" id="{2E7D3821-20DC-DB99-1623-13C36915A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400" y="5846763"/>
            <a:ext cx="2249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Infection persistante</a:t>
            </a:r>
          </a:p>
        </p:txBody>
      </p:sp>
      <p:sp>
        <p:nvSpPr>
          <p:cNvPr id="6170" name="ZoneTexte 19">
            <a:extLst>
              <a:ext uri="{FF2B5EF4-FFF2-40B4-BE49-F238E27FC236}">
                <a16:creationId xmlns:a16="http://schemas.microsoft.com/office/drawing/2014/main" id="{E679A465-B8A1-3C7E-68A6-B0DFC3CDC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0" y="6145213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Risque de cancer</a:t>
            </a:r>
          </a:p>
        </p:txBody>
      </p:sp>
      <p:pic>
        <p:nvPicPr>
          <p:cNvPr id="6171" name="Espace réservé du contenu 6" descr="logo e-Bug">
            <a:extLst>
              <a:ext uri="{FF2B5EF4-FFF2-40B4-BE49-F238E27FC236}">
                <a16:creationId xmlns:a16="http://schemas.microsoft.com/office/drawing/2014/main" id="{52D197D8-0DF7-994E-5F64-841D478BD55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888" y="184150"/>
            <a:ext cx="10922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Rectangle 4">
            <a:extLst>
              <a:ext uri="{FF2B5EF4-FFF2-40B4-BE49-F238E27FC236}">
                <a16:creationId xmlns:a16="http://schemas.microsoft.com/office/drawing/2014/main" id="{F6C3E30C-9998-E954-7F4B-464B0C0B1D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236538"/>
            <a:ext cx="4262437" cy="646112"/>
          </a:xfrm>
        </p:spPr>
        <p:txBody>
          <a:bodyPr rot="0" spcFirstLastPara="0" vertOverflow="overflow" horzOverflow="overflow" wrap="none" spcCol="0" rtlCol="0" fromWordArt="0" anchor="t" forceAA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fr-FR" altLang="fr-FR" sz="18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Scénario 1 :</a:t>
            </a:r>
            <a:r>
              <a:rPr lang="fr-FR" altLang="fr-FR" sz="1800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altLang="fr-FR" sz="18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non vaccinée</a:t>
            </a:r>
            <a:br>
              <a:rPr lang="fr-FR" altLang="fr-FR" sz="18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fr-FR" altLang="fr-FR" sz="18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Réponses attendues</a:t>
            </a:r>
            <a:endParaRPr lang="fr-FR" altLang="fr-FR" sz="1800" dirty="0">
              <a:solidFill>
                <a:srgbClr val="008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llipse 3" descr="Image population de 100 personnes">
            <a:extLst>
              <a:ext uri="{FF2B5EF4-FFF2-40B4-BE49-F238E27FC236}">
                <a16:creationId xmlns:a16="http://schemas.microsoft.com/office/drawing/2014/main" id="{77852B37-2C49-6A1A-8677-8A9F8F14D6A0}"/>
              </a:ext>
            </a:extLst>
          </p:cNvPr>
          <p:cNvSpPr/>
          <p:nvPr/>
        </p:nvSpPr>
        <p:spPr>
          <a:xfrm>
            <a:off x="5094288" y="300038"/>
            <a:ext cx="1946275" cy="18557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6" name="Connecteur droit avec flèche 5" descr="Flèche">
            <a:extLst>
              <a:ext uri="{FF2B5EF4-FFF2-40B4-BE49-F238E27FC236}">
                <a16:creationId xmlns:a16="http://schemas.microsoft.com/office/drawing/2014/main" id="{0209CA7F-71A8-B0D8-099F-45C2020FBE2B}"/>
              </a:ext>
            </a:extLst>
          </p:cNvPr>
          <p:cNvCxnSpPr/>
          <p:nvPr/>
        </p:nvCxnSpPr>
        <p:spPr>
          <a:xfrm>
            <a:off x="7132638" y="1906588"/>
            <a:ext cx="600075" cy="509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 descr="Nombre de personnes non infectées par le HPV dans une population non vaccinée: 20">
            <a:extLst>
              <a:ext uri="{FF2B5EF4-FFF2-40B4-BE49-F238E27FC236}">
                <a16:creationId xmlns:a16="http://schemas.microsoft.com/office/drawing/2014/main" id="{7625D581-D8AC-B3E3-CB4D-F11ED9A39704}"/>
              </a:ext>
            </a:extLst>
          </p:cNvPr>
          <p:cNvSpPr/>
          <p:nvPr/>
        </p:nvSpPr>
        <p:spPr>
          <a:xfrm>
            <a:off x="8110538" y="2378075"/>
            <a:ext cx="1279525" cy="129063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4" name="ZoneTexte 23">
            <a:extLst>
              <a:ext uri="{FF2B5EF4-FFF2-40B4-BE49-F238E27FC236}">
                <a16:creationId xmlns:a16="http://schemas.microsoft.com/office/drawing/2014/main" id="{39E1ED42-39DC-C90C-FEC0-2786C7D63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313" y="2651125"/>
            <a:ext cx="879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008000"/>
                </a:solidFill>
                <a:latin typeface="Arial" panose="020B0604020202020204" pitchFamily="34" charset="0"/>
              </a:rPr>
              <a:t>20</a:t>
            </a:r>
          </a:p>
        </p:txBody>
      </p:sp>
      <p:cxnSp>
        <p:nvCxnSpPr>
          <p:cNvPr id="8" name="Connecteur droit avec flèche 7" descr="flèche">
            <a:extLst>
              <a:ext uri="{FF2B5EF4-FFF2-40B4-BE49-F238E27FC236}">
                <a16:creationId xmlns:a16="http://schemas.microsoft.com/office/drawing/2014/main" id="{74A29C01-4CFF-E92B-CA97-FF7B49F3CE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 flipH="1">
            <a:off x="4494213" y="1906588"/>
            <a:ext cx="600075" cy="47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6" name="Image 8" descr="Image nombre de personnes infectées par le HPV dans une population non vaccinée: 80">
            <a:extLst>
              <a:ext uri="{FF2B5EF4-FFF2-40B4-BE49-F238E27FC236}">
                <a16:creationId xmlns:a16="http://schemas.microsoft.com/office/drawing/2014/main" id="{019B5797-E72B-D810-C43A-584017973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2192338"/>
            <a:ext cx="2127250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ZoneTexte 10">
            <a:extLst>
              <a:ext uri="{FF2B5EF4-FFF2-40B4-BE49-F238E27FC236}">
                <a16:creationId xmlns:a16="http://schemas.microsoft.com/office/drawing/2014/main" id="{6521AC41-02E6-8EB9-3E51-B1E157563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3" y="4059238"/>
            <a:ext cx="2171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Infectés par le HPV</a:t>
            </a:r>
          </a:p>
        </p:txBody>
      </p:sp>
      <p:sp>
        <p:nvSpPr>
          <p:cNvPr id="7178" name="ZoneTexte 1">
            <a:extLst>
              <a:ext uri="{FF2B5EF4-FFF2-40B4-BE49-F238E27FC236}">
                <a16:creationId xmlns:a16="http://schemas.microsoft.com/office/drawing/2014/main" id="{56E9F50B-F1DD-C1C0-E747-E0379E7E7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2794000"/>
            <a:ext cx="879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FF6600"/>
                </a:solidFill>
                <a:latin typeface="Arial" panose="020B0604020202020204" pitchFamily="34" charset="0"/>
              </a:rPr>
              <a:t>80</a:t>
            </a:r>
          </a:p>
        </p:txBody>
      </p:sp>
      <p:cxnSp>
        <p:nvCxnSpPr>
          <p:cNvPr id="14" name="Connecteur droit avec flèche 13" descr="Flèche">
            <a:extLst>
              <a:ext uri="{FF2B5EF4-FFF2-40B4-BE49-F238E27FC236}">
                <a16:creationId xmlns:a16="http://schemas.microsoft.com/office/drawing/2014/main" id="{39A08878-B930-BF3F-3542-028786EC1D34}"/>
              </a:ext>
            </a:extLst>
          </p:cNvPr>
          <p:cNvCxnSpPr/>
          <p:nvPr/>
        </p:nvCxnSpPr>
        <p:spPr>
          <a:xfrm flipH="1">
            <a:off x="1766888" y="3868738"/>
            <a:ext cx="600075" cy="469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 descr="Image du nombre de personnes qui guérissent sponanément dans une population non vaccinée:72">
            <a:extLst>
              <a:ext uri="{FF2B5EF4-FFF2-40B4-BE49-F238E27FC236}">
                <a16:creationId xmlns:a16="http://schemas.microsoft.com/office/drawing/2014/main" id="{675029F6-042B-30B2-2FA5-AFC70A883ACA}"/>
              </a:ext>
            </a:extLst>
          </p:cNvPr>
          <p:cNvSpPr/>
          <p:nvPr/>
        </p:nvSpPr>
        <p:spPr>
          <a:xfrm>
            <a:off x="485775" y="4449763"/>
            <a:ext cx="1281113" cy="12922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81" name="ZoneTexte 24">
            <a:extLst>
              <a:ext uri="{FF2B5EF4-FFF2-40B4-BE49-F238E27FC236}">
                <a16:creationId xmlns:a16="http://schemas.microsoft.com/office/drawing/2014/main" id="{E02147CB-37E6-5C49-C9DA-BFF7D1171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4681538"/>
            <a:ext cx="8794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660066"/>
                </a:solidFill>
                <a:latin typeface="Arial" panose="020B0604020202020204" pitchFamily="34" charset="0"/>
              </a:rPr>
              <a:t>72</a:t>
            </a:r>
          </a:p>
        </p:txBody>
      </p:sp>
      <p:sp>
        <p:nvSpPr>
          <p:cNvPr id="7182" name="ZoneTexte 12">
            <a:extLst>
              <a:ext uri="{FF2B5EF4-FFF2-40B4-BE49-F238E27FC236}">
                <a16:creationId xmlns:a16="http://schemas.microsoft.com/office/drawing/2014/main" id="{69FE175D-1BF2-48A6-C0A4-F1A4C0BB2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3824288"/>
            <a:ext cx="2646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Non infectés par le HPV</a:t>
            </a:r>
          </a:p>
        </p:txBody>
      </p:sp>
      <p:sp>
        <p:nvSpPr>
          <p:cNvPr id="7183" name="ZoneTexte 9">
            <a:extLst>
              <a:ext uri="{FF2B5EF4-FFF2-40B4-BE49-F238E27FC236}">
                <a16:creationId xmlns:a16="http://schemas.microsoft.com/office/drawing/2014/main" id="{5210A655-A9D1-CE54-76B3-D2E9DD9CB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4938" y="2203450"/>
            <a:ext cx="1711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Population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100 personnes</a:t>
            </a:r>
          </a:p>
        </p:txBody>
      </p:sp>
      <p:sp>
        <p:nvSpPr>
          <p:cNvPr id="7184" name="ZoneTexte 16">
            <a:extLst>
              <a:ext uri="{FF2B5EF4-FFF2-40B4-BE49-F238E27FC236}">
                <a16:creationId xmlns:a16="http://schemas.microsoft.com/office/drawing/2014/main" id="{21BF78C6-3DB6-2824-0E4F-B85D96034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5883275"/>
            <a:ext cx="226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Guérison spontanée</a:t>
            </a:r>
          </a:p>
        </p:txBody>
      </p:sp>
      <p:cxnSp>
        <p:nvCxnSpPr>
          <p:cNvPr id="15" name="Connecteur droit avec flèche 14" descr="Flèche">
            <a:extLst>
              <a:ext uri="{FF2B5EF4-FFF2-40B4-BE49-F238E27FC236}">
                <a16:creationId xmlns:a16="http://schemas.microsoft.com/office/drawing/2014/main" id="{47B2950C-4136-5DF2-8E76-EB9F3FE8364F}"/>
              </a:ext>
            </a:extLst>
          </p:cNvPr>
          <p:cNvCxnSpPr/>
          <p:nvPr/>
        </p:nvCxnSpPr>
        <p:spPr>
          <a:xfrm>
            <a:off x="4160838" y="3508375"/>
            <a:ext cx="565150" cy="4302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6" name="Image 17" descr="Image du nombre de personnes avec une infection persistante et donc risque de cancer dans une population non vaccinée">
            <a:extLst>
              <a:ext uri="{FF2B5EF4-FFF2-40B4-BE49-F238E27FC236}">
                <a16:creationId xmlns:a16="http://schemas.microsoft.com/office/drawing/2014/main" id="{82DA1539-C5A1-C2A4-4A82-F3BF16FF7A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75" y="3968750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25">
            <a:extLst>
              <a:ext uri="{FF2B5EF4-FFF2-40B4-BE49-F238E27FC236}">
                <a16:creationId xmlns:a16="http://schemas.microsoft.com/office/drawing/2014/main" id="{05395234-B734-7E37-4DD3-CC877BF0F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0513" y="4576763"/>
            <a:ext cx="8794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FF0000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7188" name="ZoneTexte 18">
            <a:extLst>
              <a:ext uri="{FF2B5EF4-FFF2-40B4-BE49-F238E27FC236}">
                <a16:creationId xmlns:a16="http://schemas.microsoft.com/office/drawing/2014/main" id="{C3BF6BB6-A9F8-8B89-6BF3-C22388401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5875338"/>
            <a:ext cx="224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Infection persistante</a:t>
            </a:r>
          </a:p>
        </p:txBody>
      </p:sp>
      <p:sp>
        <p:nvSpPr>
          <p:cNvPr id="7189" name="ZoneTexte 19">
            <a:extLst>
              <a:ext uri="{FF2B5EF4-FFF2-40B4-BE49-F238E27FC236}">
                <a16:creationId xmlns:a16="http://schemas.microsoft.com/office/drawing/2014/main" id="{12C404F3-B8F9-FE5F-3E99-5B2E2562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6178550"/>
            <a:ext cx="209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Risque de cancer</a:t>
            </a:r>
          </a:p>
        </p:txBody>
      </p:sp>
      <p:pic>
        <p:nvPicPr>
          <p:cNvPr id="7190" name="Espace réservé du contenu 6" descr="logo e-Bug">
            <a:extLst>
              <a:ext uri="{FF2B5EF4-FFF2-40B4-BE49-F238E27FC236}">
                <a16:creationId xmlns:a16="http://schemas.microsoft.com/office/drawing/2014/main" id="{7E71D5A3-3B4E-0EEC-5723-89E746675E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3425" y="179388"/>
            <a:ext cx="1092200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>
            <a:extLst>
              <a:ext uri="{FF2B5EF4-FFF2-40B4-BE49-F238E27FC236}">
                <a16:creationId xmlns:a16="http://schemas.microsoft.com/office/drawing/2014/main" id="{C734CE54-2271-3881-1315-DC90D755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50" y="203200"/>
            <a:ext cx="10901363" cy="863600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Scénario 1 : Evolution de la population non vaccinée contre le HPV</a:t>
            </a:r>
          </a:p>
        </p:txBody>
      </p:sp>
      <p:pic>
        <p:nvPicPr>
          <p:cNvPr id="8195" name="Espace réservé du contenu 5" descr="80 personnes infectées, 20 personnes non infectées">
            <a:extLst>
              <a:ext uri="{FF2B5EF4-FFF2-40B4-BE49-F238E27FC236}">
                <a16:creationId xmlns:a16="http://schemas.microsoft.com/office/drawing/2014/main" id="{3DFDA95E-CBD2-4003-2013-7463D04D8C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1" r="-583"/>
          <a:stretch>
            <a:fillRect/>
          </a:stretch>
        </p:blipFill>
        <p:spPr>
          <a:xfrm>
            <a:off x="2263775" y="1258888"/>
            <a:ext cx="3036888" cy="4351337"/>
          </a:xfrm>
        </p:spPr>
      </p:pic>
      <p:sp>
        <p:nvSpPr>
          <p:cNvPr id="8196" name="ZoneTexte 7">
            <a:extLst>
              <a:ext uri="{FF2B5EF4-FFF2-40B4-BE49-F238E27FC236}">
                <a16:creationId xmlns:a16="http://schemas.microsoft.com/office/drawing/2014/main" id="{5E4F00D2-B532-5F15-9DF6-013CCF5C0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646738"/>
            <a:ext cx="4360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A court terme </a:t>
            </a:r>
            <a:r>
              <a:rPr lang="fr-FR" altLang="fr-FR" sz="1800">
                <a:latin typeface="Arial" panose="020B0604020202020204" pitchFamily="34" charset="0"/>
              </a:rPr>
              <a:t>: 80 personnes infectées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par le HPV (orange), 20 personnes non infectées (vert).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8197" name="Image 6" descr="8 personnes à risque de developper un cancer, 72 personnes guéries naturellement, 20 personnes noninfectées">
            <a:extLst>
              <a:ext uri="{FF2B5EF4-FFF2-40B4-BE49-F238E27FC236}">
                <a16:creationId xmlns:a16="http://schemas.microsoft.com/office/drawing/2014/main" id="{51142857-B8FA-E85F-3A36-9CEBD473491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223963"/>
            <a:ext cx="2995612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ZoneTexte 8">
            <a:extLst>
              <a:ext uri="{FF2B5EF4-FFF2-40B4-BE49-F238E27FC236}">
                <a16:creationId xmlns:a16="http://schemas.microsoft.com/office/drawing/2014/main" id="{4595E060-A07B-C38E-370D-281E07DD4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1713" y="5568950"/>
            <a:ext cx="4840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A long terme </a:t>
            </a:r>
            <a:r>
              <a:rPr lang="fr-FR" altLang="fr-FR" sz="1800">
                <a:latin typeface="Arial" panose="020B0604020202020204" pitchFamily="34" charset="0"/>
              </a:rPr>
              <a:t>: 72 personnes guéries naturellement (violet) 8 personnes ont un risque de développer un cancer (rouge), 20 personnes non infectées (vert).</a:t>
            </a:r>
          </a:p>
        </p:txBody>
      </p:sp>
      <p:pic>
        <p:nvPicPr>
          <p:cNvPr id="8199" name="Espace réservé du contenu 6" descr="logo e-Bug">
            <a:extLst>
              <a:ext uri="{FF2B5EF4-FFF2-40B4-BE49-F238E27FC236}">
                <a16:creationId xmlns:a16="http://schemas.microsoft.com/office/drawing/2014/main" id="{B9097E31-6812-4962-011E-9414C9CBE2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7413" y="222250"/>
            <a:ext cx="889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4">
            <a:extLst>
              <a:ext uri="{FF2B5EF4-FFF2-40B4-BE49-F238E27FC236}">
                <a16:creationId xmlns:a16="http://schemas.microsoft.com/office/drawing/2014/main" id="{2AE86240-4622-685C-6A4B-EC2828A3E25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207963"/>
            <a:ext cx="4173538" cy="708025"/>
          </a:xfrm>
        </p:spPr>
        <p:txBody>
          <a:bodyPr rot="0" spcFirstLastPara="0" vertOverflow="overflow" horzOverflow="overflow" wrap="none" spcCol="0" rtlCol="0" fromWordArt="0" anchor="t" forceAA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defRPr/>
            </a:pPr>
            <a:r>
              <a:rPr lang="fr-FR" altLang="fr-FR" sz="20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Scénario 2 :</a:t>
            </a:r>
            <a:r>
              <a:rPr lang="fr-FR" altLang="fr-FR" sz="2000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fr-FR" altLang="fr-FR" sz="20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population vaccinée</a:t>
            </a:r>
            <a:br>
              <a:rPr lang="fr-FR" altLang="fr-FR" sz="20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fr-FR" altLang="fr-FR" sz="2000" b="1" dirty="0">
                <a:solidFill>
                  <a:srgbClr val="008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Réponses attendues</a:t>
            </a:r>
            <a:endParaRPr lang="fr-FR" altLang="fr-FR" sz="2000" dirty="0">
              <a:solidFill>
                <a:srgbClr val="008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llipse 3" descr="Image population de 100 personnes">
            <a:extLst>
              <a:ext uri="{FF2B5EF4-FFF2-40B4-BE49-F238E27FC236}">
                <a16:creationId xmlns:a16="http://schemas.microsoft.com/office/drawing/2014/main" id="{A85C3543-8A08-92E8-2DA6-053A76F9E830}"/>
              </a:ext>
            </a:extLst>
          </p:cNvPr>
          <p:cNvSpPr/>
          <p:nvPr/>
        </p:nvSpPr>
        <p:spPr>
          <a:xfrm>
            <a:off x="5094288" y="300038"/>
            <a:ext cx="1946275" cy="185578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20" name="ZoneTexte 9">
            <a:extLst>
              <a:ext uri="{FF2B5EF4-FFF2-40B4-BE49-F238E27FC236}">
                <a16:creationId xmlns:a16="http://schemas.microsoft.com/office/drawing/2014/main" id="{5A50A7FB-E74F-FA71-14D5-F09D92BE6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2227263"/>
            <a:ext cx="171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Population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100 personnes</a:t>
            </a:r>
          </a:p>
        </p:txBody>
      </p:sp>
      <p:cxnSp>
        <p:nvCxnSpPr>
          <p:cNvPr id="6" name="Connecteur droit avec flèche 5" descr="flèche">
            <a:extLst>
              <a:ext uri="{FF2B5EF4-FFF2-40B4-BE49-F238E27FC236}">
                <a16:creationId xmlns:a16="http://schemas.microsoft.com/office/drawing/2014/main" id="{503A9307-33A0-240E-BE76-D80DC0960E5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7132638" y="1906588"/>
            <a:ext cx="600075" cy="509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 descr="Image population non infectée par le HPV dans une population vaccinée: 92">
            <a:extLst>
              <a:ext uri="{FF2B5EF4-FFF2-40B4-BE49-F238E27FC236}">
                <a16:creationId xmlns:a16="http://schemas.microsoft.com/office/drawing/2014/main" id="{6CC4654E-9581-4BA9-237E-F2DDFF9730DF}"/>
              </a:ext>
            </a:extLst>
          </p:cNvPr>
          <p:cNvSpPr/>
          <p:nvPr/>
        </p:nvSpPr>
        <p:spPr>
          <a:xfrm>
            <a:off x="8012113" y="2697163"/>
            <a:ext cx="1279525" cy="129063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23" name="ZoneTexte 23">
            <a:extLst>
              <a:ext uri="{FF2B5EF4-FFF2-40B4-BE49-F238E27FC236}">
                <a16:creationId xmlns:a16="http://schemas.microsoft.com/office/drawing/2014/main" id="{72F68661-15D9-5FE8-60DD-FA85BC921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7063" y="2857500"/>
            <a:ext cx="879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3366FF"/>
                </a:solidFill>
                <a:latin typeface="Arial" panose="020B0604020202020204" pitchFamily="34" charset="0"/>
              </a:rPr>
              <a:t>92</a:t>
            </a:r>
          </a:p>
        </p:txBody>
      </p:sp>
      <p:sp>
        <p:nvSpPr>
          <p:cNvPr id="9224" name="ZoneTexte 12">
            <a:extLst>
              <a:ext uri="{FF2B5EF4-FFF2-40B4-BE49-F238E27FC236}">
                <a16:creationId xmlns:a16="http://schemas.microsoft.com/office/drawing/2014/main" id="{6D7311C1-A319-2799-7032-C18D34171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4057650"/>
            <a:ext cx="2646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Non infectés par le HPV</a:t>
            </a:r>
          </a:p>
        </p:txBody>
      </p:sp>
      <p:cxnSp>
        <p:nvCxnSpPr>
          <p:cNvPr id="8" name="Connecteur droit avec flèche 7" descr="Flèche">
            <a:extLst>
              <a:ext uri="{FF2B5EF4-FFF2-40B4-BE49-F238E27FC236}">
                <a16:creationId xmlns:a16="http://schemas.microsoft.com/office/drawing/2014/main" id="{6B99A822-81C0-3BD0-07B7-A0D29D64FE63}"/>
              </a:ext>
            </a:extLst>
          </p:cNvPr>
          <p:cNvCxnSpPr/>
          <p:nvPr/>
        </p:nvCxnSpPr>
        <p:spPr>
          <a:xfrm flipH="1">
            <a:off x="4494213" y="1906588"/>
            <a:ext cx="600075" cy="471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6" name="Image 8" descr="Image nombre de personnes infectées par le HPV dans une population vaccinée: 8">
            <a:extLst>
              <a:ext uri="{FF2B5EF4-FFF2-40B4-BE49-F238E27FC236}">
                <a16:creationId xmlns:a16="http://schemas.microsoft.com/office/drawing/2014/main" id="{931480DD-A9F3-8D14-6A41-11D03C2528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925" y="2289175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ZoneTexte 1">
            <a:extLst>
              <a:ext uri="{FF2B5EF4-FFF2-40B4-BE49-F238E27FC236}">
                <a16:creationId xmlns:a16="http://schemas.microsoft.com/office/drawing/2014/main" id="{09EAB4C0-ACFE-F97B-E056-B9C834AC7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3538" y="2873375"/>
            <a:ext cx="8794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FF6600"/>
                </a:solidFill>
                <a:latin typeface="Arial" panose="020B0604020202020204" pitchFamily="34" charset="0"/>
              </a:rPr>
              <a:t> 8</a:t>
            </a:r>
          </a:p>
        </p:txBody>
      </p:sp>
      <p:sp>
        <p:nvSpPr>
          <p:cNvPr id="9228" name="ZoneTexte 10">
            <a:extLst>
              <a:ext uri="{FF2B5EF4-FFF2-40B4-BE49-F238E27FC236}">
                <a16:creationId xmlns:a16="http://schemas.microsoft.com/office/drawing/2014/main" id="{795C244C-40E1-00DE-5D69-A2DE5B943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6963" y="4103688"/>
            <a:ext cx="1920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Infectés par le HPV</a:t>
            </a:r>
          </a:p>
        </p:txBody>
      </p:sp>
      <p:cxnSp>
        <p:nvCxnSpPr>
          <p:cNvPr id="14" name="Connecteur droit avec flèche 13" descr="Flèche">
            <a:extLst>
              <a:ext uri="{FF2B5EF4-FFF2-40B4-BE49-F238E27FC236}">
                <a16:creationId xmlns:a16="http://schemas.microsoft.com/office/drawing/2014/main" id="{31A3D819-1F59-3D9E-C645-D53A07981BCB}"/>
              </a:ext>
            </a:extLst>
          </p:cNvPr>
          <p:cNvCxnSpPr/>
          <p:nvPr/>
        </p:nvCxnSpPr>
        <p:spPr>
          <a:xfrm flipH="1">
            <a:off x="1766888" y="3868738"/>
            <a:ext cx="600075" cy="4699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 descr="Image nombre de personnes qui guérissent spontanément du HPV dans une population vaccinée: 7">
            <a:extLst>
              <a:ext uri="{FF2B5EF4-FFF2-40B4-BE49-F238E27FC236}">
                <a16:creationId xmlns:a16="http://schemas.microsoft.com/office/drawing/2014/main" id="{54B1DD6E-0748-E57C-CAD0-7CE93E0A4E51}"/>
              </a:ext>
            </a:extLst>
          </p:cNvPr>
          <p:cNvSpPr/>
          <p:nvPr/>
        </p:nvSpPr>
        <p:spPr>
          <a:xfrm>
            <a:off x="485775" y="4449763"/>
            <a:ext cx="1281113" cy="12922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231" name="ZoneTexte 24">
            <a:extLst>
              <a:ext uri="{FF2B5EF4-FFF2-40B4-BE49-F238E27FC236}">
                <a16:creationId xmlns:a16="http://schemas.microsoft.com/office/drawing/2014/main" id="{8B1F2E82-F893-AA22-E122-AA4D92D4D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681538"/>
            <a:ext cx="71596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660066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9232" name="ZoneTexte 16">
            <a:extLst>
              <a:ext uri="{FF2B5EF4-FFF2-40B4-BE49-F238E27FC236}">
                <a16:creationId xmlns:a16="http://schemas.microsoft.com/office/drawing/2014/main" id="{8007A6BF-9C09-648F-4055-CA34D7ADD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875338"/>
            <a:ext cx="226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Guérison spontanée</a:t>
            </a:r>
          </a:p>
        </p:txBody>
      </p:sp>
      <p:cxnSp>
        <p:nvCxnSpPr>
          <p:cNvPr id="15" name="Connecteur droit avec flèche 14" descr="flèche">
            <a:extLst>
              <a:ext uri="{FF2B5EF4-FFF2-40B4-BE49-F238E27FC236}">
                <a16:creationId xmlns:a16="http://schemas.microsoft.com/office/drawing/2014/main" id="{31BE3133-F688-ABAE-C446-A09A28D4397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/>
          <p:nvPr/>
        </p:nvCxnSpPr>
        <p:spPr>
          <a:xfrm>
            <a:off x="4041775" y="3484563"/>
            <a:ext cx="596900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34" name="Image 17" descr="Image nombre de personnes avec une infection persistante et risque de cancer dans une population vaccinée: 1">
            <a:extLst>
              <a:ext uri="{FF2B5EF4-FFF2-40B4-BE49-F238E27FC236}">
                <a16:creationId xmlns:a16="http://schemas.microsoft.com/office/drawing/2014/main" id="{DD1AA0B3-9AE1-CEB7-EAEF-62287B4EA9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987800"/>
            <a:ext cx="212725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25">
            <a:extLst>
              <a:ext uri="{FF2B5EF4-FFF2-40B4-BE49-F238E27FC236}">
                <a16:creationId xmlns:a16="http://schemas.microsoft.com/office/drawing/2014/main" id="{D6FDF875-1234-3638-74B4-54E06FEE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3525" y="4635500"/>
            <a:ext cx="969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44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9236" name="ZoneTexte 18">
            <a:extLst>
              <a:ext uri="{FF2B5EF4-FFF2-40B4-BE49-F238E27FC236}">
                <a16:creationId xmlns:a16="http://schemas.microsoft.com/office/drawing/2014/main" id="{3F02DBA4-2F6E-DD3C-98E2-E0B3B5418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350" y="5834063"/>
            <a:ext cx="224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Infection persistante</a:t>
            </a:r>
          </a:p>
        </p:txBody>
      </p:sp>
      <p:sp>
        <p:nvSpPr>
          <p:cNvPr id="9237" name="ZoneTexte 19">
            <a:extLst>
              <a:ext uri="{FF2B5EF4-FFF2-40B4-BE49-F238E27FC236}">
                <a16:creationId xmlns:a16="http://schemas.microsoft.com/office/drawing/2014/main" id="{263C0C37-DC59-4C9D-1D4C-10760173F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4550" y="6138863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solidFill>
                  <a:srgbClr val="FF0000"/>
                </a:solidFill>
                <a:latin typeface="Arial" panose="020B0604020202020204" pitchFamily="34" charset="0"/>
              </a:rPr>
              <a:t>Risque de cancer</a:t>
            </a:r>
          </a:p>
        </p:txBody>
      </p:sp>
      <p:pic>
        <p:nvPicPr>
          <p:cNvPr id="9238" name="Espace réservé du contenu 6" descr="logo e-Bug">
            <a:extLst>
              <a:ext uri="{FF2B5EF4-FFF2-40B4-BE49-F238E27FC236}">
                <a16:creationId xmlns:a16="http://schemas.microsoft.com/office/drawing/2014/main" id="{4D162166-ABD2-6AC8-3548-F41E79706A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263" y="73025"/>
            <a:ext cx="1160462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>
            <a:extLst>
              <a:ext uri="{FF2B5EF4-FFF2-40B4-BE49-F238E27FC236}">
                <a16:creationId xmlns:a16="http://schemas.microsoft.com/office/drawing/2014/main" id="{1DD44D63-976C-402D-3246-80EBF3E4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246063"/>
            <a:ext cx="10515600" cy="863600"/>
          </a:xfrm>
        </p:spPr>
        <p:txBody>
          <a:bodyPr/>
          <a:lstStyle/>
          <a:p>
            <a:pPr eaLnBrk="1" hangingPunct="1"/>
            <a:r>
              <a:rPr lang="fr-FR" altLang="fr-FR" sz="4000">
                <a:latin typeface="Arial" panose="020B0604020202020204" pitchFamily="34" charset="0"/>
                <a:cs typeface="Arial" panose="020B0604020202020204" pitchFamily="34" charset="0"/>
              </a:rPr>
              <a:t>Scénario 2 : Evolution de la population vaccinée contre le HPV</a:t>
            </a:r>
          </a:p>
        </p:txBody>
      </p:sp>
      <p:pic>
        <p:nvPicPr>
          <p:cNvPr id="10243" name="Image 2" descr="image 8 personnes infectées">
            <a:extLst>
              <a:ext uri="{FF2B5EF4-FFF2-40B4-BE49-F238E27FC236}">
                <a16:creationId xmlns:a16="http://schemas.microsoft.com/office/drawing/2014/main" id="{C8C73A2D-B337-283A-D23A-4197DB087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1366838"/>
            <a:ext cx="2874963" cy="422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ZoneTexte 7">
            <a:extLst>
              <a:ext uri="{FF2B5EF4-FFF2-40B4-BE49-F238E27FC236}">
                <a16:creationId xmlns:a16="http://schemas.microsoft.com/office/drawing/2014/main" id="{FDDD7B8F-3F80-9ACF-4462-B613BB8E3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5" y="5646738"/>
            <a:ext cx="4659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A court terme </a:t>
            </a:r>
            <a:r>
              <a:rPr lang="fr-FR" altLang="fr-FR" sz="1800">
                <a:latin typeface="Arial" panose="020B0604020202020204" pitchFamily="34" charset="0"/>
              </a:rPr>
              <a:t>: 8 personnes infectées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altLang="fr-FR" sz="1800">
                <a:latin typeface="Arial" panose="020B0604020202020204" pitchFamily="34" charset="0"/>
              </a:rPr>
              <a:t>par le HPV (orange), 92 personnes non infectées car protégées par le vaccin (bleu).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pic>
        <p:nvPicPr>
          <p:cNvPr id="10245" name="Image 4" descr="Un personne à risque de developper un cancer, 7 personnes guéris naturellement">
            <a:extLst>
              <a:ext uri="{FF2B5EF4-FFF2-40B4-BE49-F238E27FC236}">
                <a16:creationId xmlns:a16="http://schemas.microsoft.com/office/drawing/2014/main" id="{FBDCF08F-39BB-AECA-E42D-A0AF9BCA41E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4313" y="1279525"/>
            <a:ext cx="2987675" cy="427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ZoneTexte 8">
            <a:extLst>
              <a:ext uri="{FF2B5EF4-FFF2-40B4-BE49-F238E27FC236}">
                <a16:creationId xmlns:a16="http://schemas.microsoft.com/office/drawing/2014/main" id="{4A5F3456-1518-7FA3-8B0B-F9E8422DA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6275" y="5603875"/>
            <a:ext cx="508793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A long terme </a:t>
            </a:r>
            <a:r>
              <a:rPr lang="fr-FR" altLang="fr-FR" sz="1800">
                <a:latin typeface="Arial" panose="020B0604020202020204" pitchFamily="34" charset="0"/>
              </a:rPr>
              <a:t>: 7 personnes guéries naturellement (violet) 1 personne a un risque de développer un cancer (rouge), 92 personnes non infectées car protégées par le vaccin (bleu).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pic>
        <p:nvPicPr>
          <p:cNvPr id="10247" name="Espace réservé du contenu 6" descr="logo e-Bug">
            <a:extLst>
              <a:ext uri="{FF2B5EF4-FFF2-40B4-BE49-F238E27FC236}">
                <a16:creationId xmlns:a16="http://schemas.microsoft.com/office/drawing/2014/main" id="{C79B2DEB-334C-85B4-08FE-5EFCF6DA0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8525" y="120650"/>
            <a:ext cx="911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594</Words>
  <Application>Microsoft Office PowerPoint</Application>
  <PresentationFormat>Grand écran</PresentationFormat>
  <Paragraphs>89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Light</vt:lpstr>
      <vt:lpstr>Thème Office</vt:lpstr>
      <vt:lpstr>CONSIGNE : Montrer par le calcul en quoi la vaccination contre le HPV protège la population contre le risque de cancer ?</vt:lpstr>
      <vt:lpstr>Scénarios</vt:lpstr>
      <vt:lpstr>Pour réussir, l’élève doit:</vt:lpstr>
      <vt:lpstr>Scénario 1 : population non vaccinée</vt:lpstr>
      <vt:lpstr>Scénario 2 : population vaccinée</vt:lpstr>
      <vt:lpstr>Scénario 1 : population non vaccinée Réponses attendues</vt:lpstr>
      <vt:lpstr>Scénario 1 : Evolution de la population non vaccinée contre le HPV</vt:lpstr>
      <vt:lpstr>Scénario 2 : population vaccinée Réponses attendues</vt:lpstr>
      <vt:lpstr>Scénario 2 : Evolution de la population vaccinée contre le HPV</vt:lpstr>
      <vt:lpstr>Comparaison des résultats</vt:lpstr>
    </vt:vector>
  </TitlesOfParts>
  <Company>CHU de 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MILLES CECILE CHU Nice</dc:creator>
  <cp:lastModifiedBy>Pia Touboul</cp:lastModifiedBy>
  <cp:revision>41</cp:revision>
  <dcterms:created xsi:type="dcterms:W3CDTF">2023-07-12T09:32:55Z</dcterms:created>
  <dcterms:modified xsi:type="dcterms:W3CDTF">2023-11-06T14:52:46Z</dcterms:modified>
</cp:coreProperties>
</file>