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57" r:id="rId3"/>
    <p:sldId id="263" r:id="rId4"/>
    <p:sldId id="258" r:id="rId5"/>
    <p:sldId id="464" r:id="rId6"/>
    <p:sldId id="285" r:id="rId7"/>
    <p:sldId id="286" r:id="rId8"/>
    <p:sldId id="287" r:id="rId9"/>
    <p:sldId id="267" r:id="rId10"/>
    <p:sldId id="288" r:id="rId11"/>
    <p:sldId id="451" r:id="rId12"/>
    <p:sldId id="465" r:id="rId13"/>
    <p:sldId id="467" r:id="rId14"/>
    <p:sldId id="468" r:id="rId15"/>
    <p:sldId id="469" r:id="rId16"/>
    <p:sldId id="466" r:id="rId17"/>
    <p:sldId id="470" r:id="rId18"/>
    <p:sldId id="471" r:id="rId19"/>
    <p:sldId id="472" r:id="rId20"/>
    <p:sldId id="473" r:id="rId21"/>
    <p:sldId id="474" r:id="rId22"/>
    <p:sldId id="475" r:id="rId23"/>
    <p:sldId id="442" r:id="rId24"/>
    <p:sldId id="443" r:id="rId25"/>
    <p:sldId id="444" r:id="rId26"/>
    <p:sldId id="476" r:id="rId27"/>
    <p:sldId id="477" r:id="rId28"/>
    <p:sldId id="478" r:id="rId29"/>
    <p:sldId id="479" r:id="rId30"/>
    <p:sldId id="480" r:id="rId31"/>
    <p:sldId id="456" r:id="rId32"/>
    <p:sldId id="457" r:id="rId33"/>
    <p:sldId id="481" r:id="rId34"/>
    <p:sldId id="482" r:id="rId35"/>
    <p:sldId id="289" r:id="rId36"/>
    <p:sldId id="28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E62"/>
    <a:srgbClr val="000000"/>
    <a:srgbClr val="12B38F"/>
    <a:srgbClr val="8DC641"/>
    <a:srgbClr val="302564"/>
    <a:srgbClr val="712B8F"/>
    <a:srgbClr val="2862A5"/>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62" d="100"/>
          <a:sy n="62" d="100"/>
        </p:scale>
        <p:origin x="1420" y="56"/>
      </p:cViewPr>
      <p:guideLst/>
    </p:cSldViewPr>
  </p:slideViewPr>
  <p:outlineViewPr>
    <p:cViewPr>
      <p:scale>
        <a:sx n="33" d="100"/>
        <a:sy n="33" d="100"/>
      </p:scale>
      <p:origin x="0" y="-4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990600" y="2546394"/>
            <a:ext cx="9144000" cy="2387600"/>
          </a:xfrm>
        </p:spPr>
        <p:txBody>
          <a:bodyPr>
            <a:normAutofit/>
          </a:bodyPr>
          <a:lstStyle/>
          <a:p>
            <a:r>
              <a:rPr lang="en-GB" dirty="0"/>
              <a:t>Treatment of Infection:</a:t>
            </a:r>
            <a:br>
              <a:rPr lang="en-GB" dirty="0"/>
            </a:br>
            <a:r>
              <a:rPr lang="en-GB" dirty="0"/>
              <a:t>Antibiotics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990600" y="4933994"/>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6338A74-1DBE-4779-8456-DBCF2A52E00E}"/>
              </a:ext>
              <a:ext uri="{C183D7F6-B498-43B3-948B-1728B52AA6E4}">
                <adec:decorative xmlns:adec="http://schemas.microsoft.com/office/drawing/2017/decorative" val="0"/>
              </a:ext>
            </a:extLst>
          </p:cNvPr>
          <p:cNvSpPr>
            <a:spLocks noGrp="1"/>
          </p:cNvSpPr>
          <p:nvPr>
            <p:ph type="title"/>
          </p:nvPr>
        </p:nvSpPr>
        <p:spPr>
          <a:xfrm>
            <a:off x="628650" y="-818296"/>
            <a:ext cx="7886700" cy="892174"/>
          </a:xfrm>
        </p:spPr>
        <p:txBody>
          <a:bodyPr>
            <a:normAutofit/>
          </a:bodyPr>
          <a:lstStyle/>
          <a:p>
            <a:pPr algn="ctr"/>
            <a:r>
              <a:rPr lang="en-GB" sz="3500" b="1" dirty="0"/>
              <a:t>Antibiotics Comic Strip 1</a:t>
            </a:r>
          </a:p>
        </p:txBody>
      </p:sp>
      <p:sp>
        <p:nvSpPr>
          <p:cNvPr id="12" name="Title 1">
            <a:extLst>
              <a:ext uri="{FF2B5EF4-FFF2-40B4-BE49-F238E27FC236}">
                <a16:creationId xmlns:a16="http://schemas.microsoft.com/office/drawing/2014/main" id="{DA495D67-D8A5-439C-B525-872BF36F6253}"/>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27" name="Rectangle: Rounded Corners 26">
            <a:extLst>
              <a:ext uri="{FF2B5EF4-FFF2-40B4-BE49-F238E27FC236}">
                <a16:creationId xmlns:a16="http://schemas.microsoft.com/office/drawing/2014/main" id="{27C21838-B463-4717-B816-A24B97A4B349}"/>
              </a:ext>
              <a:ext uri="{C183D7F6-B498-43B3-948B-1728B52AA6E4}">
                <adec:decorative xmlns:adec="http://schemas.microsoft.com/office/drawing/2017/decorative" val="1"/>
              </a:ext>
            </a:extLst>
          </p:cNvPr>
          <p:cNvSpPr/>
          <p:nvPr/>
        </p:nvSpPr>
        <p:spPr>
          <a:xfrm>
            <a:off x="898165" y="1299545"/>
            <a:ext cx="7263067" cy="463453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8667C5A-590E-4DE3-A5A7-3C32AA9DBB16}"/>
              </a:ext>
              <a:ext uri="{C183D7F6-B498-43B3-948B-1728B52AA6E4}">
                <adec:decorative xmlns:adec="http://schemas.microsoft.com/office/drawing/2017/decorative" val="1"/>
              </a:ext>
            </a:extLst>
          </p:cNvPr>
          <p:cNvSpPr/>
          <p:nvPr/>
        </p:nvSpPr>
        <p:spPr>
          <a:xfrm>
            <a:off x="7640415" y="1057275"/>
            <a:ext cx="672754" cy="592224"/>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4C0D4295-6FAC-4F05-8F2F-59D2B20A54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735" y="1078301"/>
            <a:ext cx="572115" cy="550172"/>
          </a:xfrm>
          <a:prstGeom prst="rect">
            <a:avLst/>
          </a:prstGeom>
        </p:spPr>
      </p:pic>
      <p:sp>
        <p:nvSpPr>
          <p:cNvPr id="16" name="TextBox 15" descr="Ina went to school not feeling very well. She had a headache and a&#10;runny nose. When she arrived in the classroom she took a seat beside&#10;Eva. She soon realised that Eva was also not well.&#10;">
            <a:extLst>
              <a:ext uri="{FF2B5EF4-FFF2-40B4-BE49-F238E27FC236}">
                <a16:creationId xmlns:a16="http://schemas.microsoft.com/office/drawing/2014/main" id="{1CB9D1EE-0093-41E5-9258-C73FA1E8DD1B}"/>
              </a:ext>
            </a:extLst>
          </p:cNvPr>
          <p:cNvSpPr txBox="1"/>
          <p:nvPr/>
        </p:nvSpPr>
        <p:spPr>
          <a:xfrm>
            <a:off x="982767" y="1453717"/>
            <a:ext cx="6917109" cy="156966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Ina went to school not feeling very well. She had a headache and a runny nose. When she arrived in the classroom she took a seat beside Eva. She soon realised that Eva was also not well.</a:t>
            </a:r>
          </a:p>
        </p:txBody>
      </p:sp>
      <p:pic>
        <p:nvPicPr>
          <p:cNvPr id="14" name="Picture 13" descr="Comic showing Eva coughing and Ina talking to her in a classroom.">
            <a:extLst>
              <a:ext uri="{FF2B5EF4-FFF2-40B4-BE49-F238E27FC236}">
                <a16:creationId xmlns:a16="http://schemas.microsoft.com/office/drawing/2014/main" id="{B0538BE5-4C20-4D42-B126-FCC7E2ED14B1}"/>
              </a:ext>
            </a:extLst>
          </p:cNvPr>
          <p:cNvPicPr>
            <a:picLocks noChangeAspect="1"/>
          </p:cNvPicPr>
          <p:nvPr/>
        </p:nvPicPr>
        <p:blipFill rotWithShape="1">
          <a:blip r:embed="rId3">
            <a:extLst>
              <a:ext uri="{28A0092B-C50C-407E-A947-70E740481C1C}">
                <a14:useLocalDpi xmlns:a14="http://schemas.microsoft.com/office/drawing/2010/main" val="0"/>
              </a:ext>
            </a:extLst>
          </a:blip>
          <a:srcRect l="9043" t="13386" r="7457" b="62286"/>
          <a:stretch/>
        </p:blipFill>
        <p:spPr>
          <a:xfrm>
            <a:off x="982767" y="3115209"/>
            <a:ext cx="7113362" cy="2579283"/>
          </a:xfrm>
          <a:prstGeom prst="rect">
            <a:avLst/>
          </a:prstGeom>
        </p:spPr>
      </p:pic>
      <p:sp>
        <p:nvSpPr>
          <p:cNvPr id="19" name="Speech Bubble: Rectangle with Corners Rounded 18" descr="Are you OK Eva?&#10;">
            <a:extLst>
              <a:ext uri="{FF2B5EF4-FFF2-40B4-BE49-F238E27FC236}">
                <a16:creationId xmlns:a16="http://schemas.microsoft.com/office/drawing/2014/main" id="{299C40A5-C151-4E74-A04F-FC53BE308888}"/>
              </a:ext>
            </a:extLst>
          </p:cNvPr>
          <p:cNvSpPr/>
          <p:nvPr/>
        </p:nvSpPr>
        <p:spPr>
          <a:xfrm>
            <a:off x="2420982" y="3261111"/>
            <a:ext cx="1190504" cy="517139"/>
          </a:xfrm>
          <a:prstGeom prst="wedgeRoundRectCallout">
            <a:avLst>
              <a:gd name="adj1" fmla="val 30880"/>
              <a:gd name="adj2" fmla="val 87907"/>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you OK Eva?</a:t>
            </a:r>
          </a:p>
        </p:txBody>
      </p:sp>
      <p:sp>
        <p:nvSpPr>
          <p:cNvPr id="20" name="Speech Bubble: Rectangle with Corners Rounded 19" descr="Not really but my mum said that I have to come to school *cough*&#10;">
            <a:extLst>
              <a:ext uri="{FF2B5EF4-FFF2-40B4-BE49-F238E27FC236}">
                <a16:creationId xmlns:a16="http://schemas.microsoft.com/office/drawing/2014/main" id="{53BFA7F4-EF2D-4C68-B07C-5DB9854FC95A}"/>
              </a:ext>
            </a:extLst>
          </p:cNvPr>
          <p:cNvSpPr/>
          <p:nvPr/>
        </p:nvSpPr>
        <p:spPr>
          <a:xfrm>
            <a:off x="1129079" y="4868533"/>
            <a:ext cx="2583806" cy="689922"/>
          </a:xfrm>
          <a:prstGeom prst="wedgeRoundRectCallout">
            <a:avLst>
              <a:gd name="adj1" fmla="val -12615"/>
              <a:gd name="adj2" fmla="val -84701"/>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really but my mum said that I have to come to school *cough*</a:t>
            </a:r>
          </a:p>
        </p:txBody>
      </p:sp>
      <p:sp>
        <p:nvSpPr>
          <p:cNvPr id="21" name="Speech Bubble: Rectangle with Corners Rounded 20" descr="Mine too. But I’m not coughing. You really should cover your mouth you know.&#10;">
            <a:extLst>
              <a:ext uri="{FF2B5EF4-FFF2-40B4-BE49-F238E27FC236}">
                <a16:creationId xmlns:a16="http://schemas.microsoft.com/office/drawing/2014/main" id="{D0E6900E-34CF-41B7-BB14-547CF8D765EB}"/>
              </a:ext>
            </a:extLst>
          </p:cNvPr>
          <p:cNvSpPr/>
          <p:nvPr/>
        </p:nvSpPr>
        <p:spPr>
          <a:xfrm>
            <a:off x="4594605" y="4799465"/>
            <a:ext cx="3096130" cy="689921"/>
          </a:xfrm>
          <a:prstGeom prst="wedgeRoundRectCallout">
            <a:avLst>
              <a:gd name="adj1" fmla="val 24738"/>
              <a:gd name="adj2" fmla="val -9049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Mine too. But I’m not coughing. You really should cover your mouth you know.</a:t>
            </a:r>
          </a:p>
        </p:txBody>
      </p:sp>
      <p:sp>
        <p:nvSpPr>
          <p:cNvPr id="3" name="Footer Placeholder 2">
            <a:extLst>
              <a:ext uri="{FF2B5EF4-FFF2-40B4-BE49-F238E27FC236}">
                <a16:creationId xmlns:a16="http://schemas.microsoft.com/office/drawing/2014/main" id="{2B71366B-BCB3-489A-980B-91682D4BF8E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70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38ED16-351A-4EF4-8958-5C40B958E255}"/>
              </a:ext>
              <a:ext uri="{C183D7F6-B498-43B3-948B-1728B52AA6E4}">
                <adec:decorative xmlns:adec="http://schemas.microsoft.com/office/drawing/2017/decorative" val="0"/>
              </a:ext>
            </a:extLst>
          </p:cNvPr>
          <p:cNvSpPr>
            <a:spLocks noGrp="1"/>
          </p:cNvSpPr>
          <p:nvPr>
            <p:ph type="title"/>
          </p:nvPr>
        </p:nvSpPr>
        <p:spPr>
          <a:xfrm>
            <a:off x="628650" y="-807140"/>
            <a:ext cx="7886700" cy="892174"/>
          </a:xfrm>
        </p:spPr>
        <p:txBody>
          <a:bodyPr>
            <a:normAutofit/>
          </a:bodyPr>
          <a:lstStyle/>
          <a:p>
            <a:pPr algn="ctr"/>
            <a:r>
              <a:rPr lang="en-GB" sz="3500" b="1" dirty="0"/>
              <a:t>Antibiotics Comic Strip 2</a:t>
            </a:r>
          </a:p>
        </p:txBody>
      </p:sp>
      <p:sp>
        <p:nvSpPr>
          <p:cNvPr id="11" name="Title 1">
            <a:extLst>
              <a:ext uri="{FF2B5EF4-FFF2-40B4-BE49-F238E27FC236}">
                <a16:creationId xmlns:a16="http://schemas.microsoft.com/office/drawing/2014/main" id="{342048E9-72C8-442C-ACB9-3A0D833BDC9C}"/>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38" name="Rectangle: Rounded Corners 37">
            <a:extLst>
              <a:ext uri="{FF2B5EF4-FFF2-40B4-BE49-F238E27FC236}">
                <a16:creationId xmlns:a16="http://schemas.microsoft.com/office/drawing/2014/main" id="{0B8EAD47-7A19-4245-B7EE-AC2923682538}"/>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F50DBBCF-72D5-4BB0-ACBF-66CC2033EA0F}"/>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49DE61BF-6DA3-430D-97BC-41E2AC430D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20" y="1254049"/>
            <a:ext cx="608509" cy="591890"/>
          </a:xfrm>
          <a:prstGeom prst="rect">
            <a:avLst/>
          </a:prstGeom>
        </p:spPr>
      </p:pic>
      <p:sp>
        <p:nvSpPr>
          <p:cNvPr id="41" name="TextBox 40" descr="At lunch time, Brieze and Ina went to the toilet. Ina was hungry and in a hurry to have her lunch.&#10;">
            <a:extLst>
              <a:ext uri="{FF2B5EF4-FFF2-40B4-BE49-F238E27FC236}">
                <a16:creationId xmlns:a16="http://schemas.microsoft.com/office/drawing/2014/main" id="{A0C7871B-8F59-40CF-82C3-D425CD806FFA}"/>
              </a:ext>
            </a:extLst>
          </p:cNvPr>
          <p:cNvSpPr txBox="1"/>
          <p:nvPr/>
        </p:nvSpPr>
        <p:spPr>
          <a:xfrm>
            <a:off x="961736" y="1583539"/>
            <a:ext cx="7116588" cy="1477328"/>
          </a:xfrm>
          <a:prstGeom prst="rect">
            <a:avLst/>
          </a:prstGeom>
          <a:noFill/>
        </p:spPr>
        <p:txBody>
          <a:bodyPr wrap="square" rtlCol="0">
            <a:spAutoFit/>
          </a:bodyPr>
          <a:lstStyle/>
          <a:p>
            <a:pPr algn="just"/>
            <a:r>
              <a:rPr lang="en-GB" sz="3000" dirty="0">
                <a:solidFill>
                  <a:prstClr val="black"/>
                </a:solidFill>
                <a:latin typeface="Arial" panose="020B0604020202020204" pitchFamily="34" charset="0"/>
                <a:cs typeface="Arial" panose="020B0604020202020204" pitchFamily="34" charset="0"/>
              </a:rPr>
              <a:t>At lunch time, Eva and Ina went to the toilet. Ina was hungry and in a hurry to have her lunch.</a:t>
            </a:r>
          </a:p>
        </p:txBody>
      </p:sp>
      <p:pic>
        <p:nvPicPr>
          <p:cNvPr id="24" name="Picture 23" descr="Eva in the basthroom considering washing her hands, Ina rushes out of the bathroom.">
            <a:extLst>
              <a:ext uri="{FF2B5EF4-FFF2-40B4-BE49-F238E27FC236}">
                <a16:creationId xmlns:a16="http://schemas.microsoft.com/office/drawing/2014/main" id="{A18D726B-1E1F-45B2-A9F9-3F74495FBCB8}"/>
              </a:ext>
            </a:extLst>
          </p:cNvPr>
          <p:cNvPicPr>
            <a:picLocks noChangeAspect="1"/>
          </p:cNvPicPr>
          <p:nvPr/>
        </p:nvPicPr>
        <p:blipFill rotWithShape="1">
          <a:blip r:embed="rId3">
            <a:extLst>
              <a:ext uri="{28A0092B-C50C-407E-A947-70E740481C1C}">
                <a14:useLocalDpi xmlns:a14="http://schemas.microsoft.com/office/drawing/2010/main" val="0"/>
              </a:ext>
            </a:extLst>
          </a:blip>
          <a:srcRect l="7989" t="44160" r="7453" b="34326"/>
          <a:stretch/>
        </p:blipFill>
        <p:spPr>
          <a:xfrm>
            <a:off x="765649" y="3248663"/>
            <a:ext cx="7674438" cy="2624128"/>
          </a:xfrm>
          <a:prstGeom prst="rect">
            <a:avLst/>
          </a:prstGeom>
        </p:spPr>
      </p:pic>
      <p:sp>
        <p:nvSpPr>
          <p:cNvPr id="33" name="Speech Bubble: Rectangle with Corners Rounded 32" descr="Come on Eva, I’m hungry! And don’t forget to wash your hands.&#10;">
            <a:extLst>
              <a:ext uri="{FF2B5EF4-FFF2-40B4-BE49-F238E27FC236}">
                <a16:creationId xmlns:a16="http://schemas.microsoft.com/office/drawing/2014/main" id="{9980A6D0-F2C1-4475-B4AF-8D3295BC4A3A}"/>
              </a:ext>
            </a:extLst>
          </p:cNvPr>
          <p:cNvSpPr/>
          <p:nvPr/>
        </p:nvSpPr>
        <p:spPr>
          <a:xfrm>
            <a:off x="1670167" y="3298991"/>
            <a:ext cx="2810631" cy="706016"/>
          </a:xfrm>
          <a:prstGeom prst="wedgeRoundRectCallout">
            <a:avLst>
              <a:gd name="adj1" fmla="val 38257"/>
              <a:gd name="adj2" fmla="val 95277"/>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Come on Eva, I’m hungry! And don’t forget to wash your hands.</a:t>
            </a:r>
          </a:p>
        </p:txBody>
      </p:sp>
      <p:sp>
        <p:nvSpPr>
          <p:cNvPr id="37" name="Speech Bubble: Rectangle with Corners Rounded 36" descr="Why do I need to wash my hands?&#10;">
            <a:extLst>
              <a:ext uri="{FF2B5EF4-FFF2-40B4-BE49-F238E27FC236}">
                <a16:creationId xmlns:a16="http://schemas.microsoft.com/office/drawing/2014/main" id="{B41679A1-647C-40C6-AE70-257E26F95AD4}"/>
              </a:ext>
            </a:extLst>
          </p:cNvPr>
          <p:cNvSpPr/>
          <p:nvPr/>
        </p:nvSpPr>
        <p:spPr>
          <a:xfrm>
            <a:off x="5379440" y="3370629"/>
            <a:ext cx="2356270" cy="669192"/>
          </a:xfrm>
          <a:prstGeom prst="wedgeRoundRectCallout">
            <a:avLst>
              <a:gd name="adj1" fmla="val -32991"/>
              <a:gd name="adj2" fmla="val 72809"/>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do I need to wash my hands?</a:t>
            </a:r>
          </a:p>
        </p:txBody>
      </p:sp>
      <p:sp>
        <p:nvSpPr>
          <p:cNvPr id="3" name="Footer Placeholder 2">
            <a:extLst>
              <a:ext uri="{FF2B5EF4-FFF2-40B4-BE49-F238E27FC236}">
                <a16:creationId xmlns:a16="http://schemas.microsoft.com/office/drawing/2014/main" id="{6BE67ACD-8DB6-492E-BBBB-0E24F067121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024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EDBD55-1F91-4472-9B7C-D1AAF96456FA}"/>
              </a:ext>
              <a:ext uri="{C183D7F6-B498-43B3-948B-1728B52AA6E4}">
                <adec:decorative xmlns:adec="http://schemas.microsoft.com/office/drawing/2017/decorative" val="0"/>
              </a:ext>
            </a:extLst>
          </p:cNvPr>
          <p:cNvSpPr>
            <a:spLocks noGrp="1"/>
          </p:cNvSpPr>
          <p:nvPr>
            <p:ph type="title"/>
          </p:nvPr>
        </p:nvSpPr>
        <p:spPr>
          <a:xfrm>
            <a:off x="628650" y="-795992"/>
            <a:ext cx="7886700" cy="892174"/>
          </a:xfrm>
        </p:spPr>
        <p:txBody>
          <a:bodyPr>
            <a:normAutofit/>
          </a:bodyPr>
          <a:lstStyle/>
          <a:p>
            <a:pPr algn="ctr"/>
            <a:r>
              <a:rPr lang="en-GB" sz="3500" b="1" dirty="0"/>
              <a:t>Antibiotics Comic Strip 3</a:t>
            </a:r>
          </a:p>
        </p:txBody>
      </p:sp>
      <p:sp>
        <p:nvSpPr>
          <p:cNvPr id="13" name="Title 1">
            <a:extLst>
              <a:ext uri="{FF2B5EF4-FFF2-40B4-BE49-F238E27FC236}">
                <a16:creationId xmlns:a16="http://schemas.microsoft.com/office/drawing/2014/main" id="{BA548088-BF4F-4DDD-AAB0-6452354F746B}"/>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973E7D32-3555-48D4-8439-06BC83867F6D}"/>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9A7807A-FB5D-4715-B04E-0019BC27E4ED}"/>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704C860-9DE9-4FA3-9F0C-6EF3E6F72C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46501"/>
            <a:ext cx="608509" cy="591890"/>
          </a:xfrm>
          <a:prstGeom prst="rect">
            <a:avLst/>
          </a:prstGeom>
        </p:spPr>
      </p:pic>
      <p:sp>
        <p:nvSpPr>
          <p:cNvPr id="9" name="TextBox 8" descr="During lunch Brieze was talking to her friend Luca about her headache and runny nose.&#10;">
            <a:extLst>
              <a:ext uri="{FF2B5EF4-FFF2-40B4-BE49-F238E27FC236}">
                <a16:creationId xmlns:a16="http://schemas.microsoft.com/office/drawing/2014/main" id="{53FA2E84-F2C7-4238-9FE7-E623D22EC44E}"/>
              </a:ext>
            </a:extLst>
          </p:cNvPr>
          <p:cNvSpPr txBox="1"/>
          <p:nvPr/>
        </p:nvSpPr>
        <p:spPr>
          <a:xfrm>
            <a:off x="920948" y="1658235"/>
            <a:ext cx="7695866" cy="1015663"/>
          </a:xfrm>
          <a:prstGeom prst="rect">
            <a:avLst/>
          </a:prstGeom>
          <a:noFill/>
        </p:spPr>
        <p:txBody>
          <a:bodyPr wrap="square" rtlCol="0">
            <a:spAutoFit/>
          </a:bodyPr>
          <a:lstStyle/>
          <a:p>
            <a:r>
              <a:rPr lang="en-GB" sz="3000" dirty="0">
                <a:solidFill>
                  <a:prstClr val="black"/>
                </a:solidFill>
                <a:latin typeface="Arial" panose="020B0604020202020204" pitchFamily="34" charset="0"/>
                <a:cs typeface="Arial" panose="020B0604020202020204" pitchFamily="34" charset="0"/>
              </a:rPr>
              <a:t>During lunch Eva was talking to her friend Luca about her headache and runny nose.</a:t>
            </a:r>
          </a:p>
        </p:txBody>
      </p:sp>
      <p:pic>
        <p:nvPicPr>
          <p:cNvPr id="8" name="Picture 7" descr="Eva and Luca talking over lunch">
            <a:extLst>
              <a:ext uri="{FF2B5EF4-FFF2-40B4-BE49-F238E27FC236}">
                <a16:creationId xmlns:a16="http://schemas.microsoft.com/office/drawing/2014/main" id="{0F224A88-9CE5-422C-86C0-A656D3189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55" y="2885138"/>
            <a:ext cx="7306436" cy="2982071"/>
          </a:xfrm>
          <a:prstGeom prst="rect">
            <a:avLst/>
          </a:prstGeom>
        </p:spPr>
      </p:pic>
      <p:sp>
        <p:nvSpPr>
          <p:cNvPr id="10" name="Speech Bubble: Rectangle with Corners Rounded 9" descr="It really hurts and I think I’m getting a cold.&#10;">
            <a:extLst>
              <a:ext uri="{FF2B5EF4-FFF2-40B4-BE49-F238E27FC236}">
                <a16:creationId xmlns:a16="http://schemas.microsoft.com/office/drawing/2014/main" id="{02ECB031-89DC-4B25-8770-AFCB378B444C}"/>
              </a:ext>
            </a:extLst>
          </p:cNvPr>
          <p:cNvSpPr/>
          <p:nvPr/>
        </p:nvSpPr>
        <p:spPr>
          <a:xfrm>
            <a:off x="1287666" y="4481895"/>
            <a:ext cx="1188000" cy="784545"/>
          </a:xfrm>
          <a:prstGeom prst="wedgeRoundRectCallout">
            <a:avLst>
              <a:gd name="adj1" fmla="val 19615"/>
              <a:gd name="adj2" fmla="val -86755"/>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really hurts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I think I’m getting a cold.</a:t>
            </a:r>
          </a:p>
        </p:txBody>
      </p:sp>
      <p:sp>
        <p:nvSpPr>
          <p:cNvPr id="11" name="Speech Bubble: Rectangle with Corners Rounded 10" descr="Don’t you have any antibiotics at home you can take?&#10;">
            <a:extLst>
              <a:ext uri="{FF2B5EF4-FFF2-40B4-BE49-F238E27FC236}">
                <a16:creationId xmlns:a16="http://schemas.microsoft.com/office/drawing/2014/main" id="{D44FE2BD-BCB7-4FF2-9239-04EE0810E4D7}"/>
              </a:ext>
            </a:extLst>
          </p:cNvPr>
          <p:cNvSpPr/>
          <p:nvPr/>
        </p:nvSpPr>
        <p:spPr>
          <a:xfrm>
            <a:off x="3365961" y="4299855"/>
            <a:ext cx="1332000" cy="784545"/>
          </a:xfrm>
          <a:prstGeom prst="wedgeRoundRectCallout">
            <a:avLst>
              <a:gd name="adj1" fmla="val 1837"/>
              <a:gd name="adj2" fmla="val -91914"/>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Don’t you have any antibiotics at home you can take?</a:t>
            </a:r>
          </a:p>
        </p:txBody>
      </p:sp>
      <p:sp>
        <p:nvSpPr>
          <p:cNvPr id="12" name="Speech Bubble: Rectangle with Corners Rounded 11" descr="That’s a good idea. We still have some from when my  sister had an ear infection. I’ll ask my mum.&#10;">
            <a:extLst>
              <a:ext uri="{FF2B5EF4-FFF2-40B4-BE49-F238E27FC236}">
                <a16:creationId xmlns:a16="http://schemas.microsoft.com/office/drawing/2014/main" id="{AF7A60D0-6E90-45CC-85AE-7A5FEA85714C}"/>
              </a:ext>
            </a:extLst>
          </p:cNvPr>
          <p:cNvSpPr/>
          <p:nvPr/>
        </p:nvSpPr>
        <p:spPr>
          <a:xfrm>
            <a:off x="5025553" y="4376174"/>
            <a:ext cx="2236781" cy="890266"/>
          </a:xfrm>
          <a:prstGeom prst="wedgeRoundRectCallout">
            <a:avLst>
              <a:gd name="adj1" fmla="val -32573"/>
              <a:gd name="adj2" fmla="val -78024"/>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That’s a good idea. We still have some from when my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sister had an ear infection. I’ll ask my mum.</a:t>
            </a:r>
          </a:p>
        </p:txBody>
      </p:sp>
      <p:sp>
        <p:nvSpPr>
          <p:cNvPr id="3" name="Footer Placeholder 2">
            <a:extLst>
              <a:ext uri="{FF2B5EF4-FFF2-40B4-BE49-F238E27FC236}">
                <a16:creationId xmlns:a16="http://schemas.microsoft.com/office/drawing/2014/main" id="{23FC7E13-7184-4BBB-A34A-8DF7D34D6E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355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F6C810-9CF0-4488-A44D-9A00796300C8}"/>
              </a:ext>
              <a:ext uri="{C183D7F6-B498-43B3-948B-1728B52AA6E4}">
                <adec:decorative xmlns:adec="http://schemas.microsoft.com/office/drawing/2017/decorative" val="0"/>
              </a:ext>
            </a:extLst>
          </p:cNvPr>
          <p:cNvSpPr>
            <a:spLocks noGrp="1"/>
          </p:cNvSpPr>
          <p:nvPr>
            <p:ph type="title"/>
          </p:nvPr>
        </p:nvSpPr>
        <p:spPr>
          <a:xfrm>
            <a:off x="628650" y="-784840"/>
            <a:ext cx="7886700" cy="892174"/>
          </a:xfrm>
        </p:spPr>
        <p:txBody>
          <a:bodyPr>
            <a:normAutofit/>
          </a:bodyPr>
          <a:lstStyle/>
          <a:p>
            <a:pPr algn="ctr"/>
            <a:r>
              <a:rPr lang="en-GB" sz="3500" b="1" dirty="0"/>
              <a:t>Antibiotics Comic Strip 4</a:t>
            </a:r>
          </a:p>
        </p:txBody>
      </p:sp>
      <p:sp>
        <p:nvSpPr>
          <p:cNvPr id="12" name="Title 1">
            <a:extLst>
              <a:ext uri="{FF2B5EF4-FFF2-40B4-BE49-F238E27FC236}">
                <a16:creationId xmlns:a16="http://schemas.microsoft.com/office/drawing/2014/main" id="{21A1974B-BB00-4688-A5DE-4DCF9AE52B16}"/>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27A033D9-00C9-4C16-A6F8-11A4C5CD38B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369662FF-1AF9-4808-A002-38F1C5615AF0}"/>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2A1F32B-BDA8-4373-A2EA-7BC60F8CDA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876" y="1244524"/>
            <a:ext cx="608509" cy="591890"/>
          </a:xfrm>
          <a:prstGeom prst="rect">
            <a:avLst/>
          </a:prstGeom>
        </p:spPr>
      </p:pic>
      <p:sp>
        <p:nvSpPr>
          <p:cNvPr id="14" name="TextBox 13" descr="After they had eaten, the children went out to play. Luca fell over and cut his knee very deeply.&#10;">
            <a:extLst>
              <a:ext uri="{FF2B5EF4-FFF2-40B4-BE49-F238E27FC236}">
                <a16:creationId xmlns:a16="http://schemas.microsoft.com/office/drawing/2014/main" id="{94D2ABF4-2B14-4881-9919-12764EC29F93}"/>
              </a:ext>
            </a:extLst>
          </p:cNvPr>
          <p:cNvSpPr txBox="1"/>
          <p:nvPr/>
        </p:nvSpPr>
        <p:spPr>
          <a:xfrm>
            <a:off x="843010" y="1573683"/>
            <a:ext cx="7653612" cy="1477328"/>
          </a:xfrm>
          <a:prstGeom prst="rect">
            <a:avLst/>
          </a:prstGeom>
          <a:noFill/>
        </p:spPr>
        <p:txBody>
          <a:bodyPr wrap="square" rtlCol="0">
            <a:spAutoFit/>
          </a:bodyPr>
          <a:lstStyle/>
          <a:p>
            <a:r>
              <a:rPr lang="en-GB" sz="3000" dirty="0">
                <a:solidFill>
                  <a:prstClr val="black"/>
                </a:solidFill>
                <a:latin typeface="Arial" panose="020B0604020202020204" pitchFamily="34" charset="0"/>
                <a:cs typeface="Arial" panose="020B0604020202020204" pitchFamily="34" charset="0"/>
              </a:rPr>
              <a:t>After they had eaten, the children went out to play. Luca fell over and cut his knee very deeply.</a:t>
            </a:r>
          </a:p>
        </p:txBody>
      </p:sp>
      <p:pic>
        <p:nvPicPr>
          <p:cNvPr id="13" name="Picture 12" descr="Comic showing Luca fallen over in the playground, Eva calls over the teacher.">
            <a:extLst>
              <a:ext uri="{FF2B5EF4-FFF2-40B4-BE49-F238E27FC236}">
                <a16:creationId xmlns:a16="http://schemas.microsoft.com/office/drawing/2014/main" id="{269DF42D-DB7D-4D2A-82B1-D4B5DFFE5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99" y="3131137"/>
            <a:ext cx="7512948" cy="2762442"/>
          </a:xfrm>
          <a:prstGeom prst="rect">
            <a:avLst/>
          </a:prstGeom>
        </p:spPr>
      </p:pic>
      <p:sp>
        <p:nvSpPr>
          <p:cNvPr id="15" name="Speech Bubble: Rectangle with Corners Rounded 14" descr="Owww my knee is bleeding.&#10;">
            <a:extLst>
              <a:ext uri="{FF2B5EF4-FFF2-40B4-BE49-F238E27FC236}">
                <a16:creationId xmlns:a16="http://schemas.microsoft.com/office/drawing/2014/main" id="{439EDD20-BE51-4AC1-9CB1-DB09648890C0}"/>
              </a:ext>
            </a:extLst>
          </p:cNvPr>
          <p:cNvSpPr/>
          <p:nvPr/>
        </p:nvSpPr>
        <p:spPr>
          <a:xfrm>
            <a:off x="3369320" y="3322553"/>
            <a:ext cx="1095222" cy="552213"/>
          </a:xfrm>
          <a:prstGeom prst="wedgeRoundRectCallout">
            <a:avLst>
              <a:gd name="adj1" fmla="val 20756"/>
              <a:gd name="adj2" fmla="val 86525"/>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Owww</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my knee is bleeding.</a:t>
            </a:r>
          </a:p>
        </p:txBody>
      </p:sp>
      <p:sp>
        <p:nvSpPr>
          <p:cNvPr id="16" name="Speech Bubble: Rectangle with Corners Rounded 15" descr="Come on, let’s take you to see Mrs Brooke.&#10;">
            <a:extLst>
              <a:ext uri="{FF2B5EF4-FFF2-40B4-BE49-F238E27FC236}">
                <a16:creationId xmlns:a16="http://schemas.microsoft.com/office/drawing/2014/main" id="{AFBE3045-5D8E-4E5D-B3D8-E22DE0369D11}"/>
              </a:ext>
            </a:extLst>
          </p:cNvPr>
          <p:cNvSpPr/>
          <p:nvPr/>
        </p:nvSpPr>
        <p:spPr>
          <a:xfrm>
            <a:off x="1309884" y="4851133"/>
            <a:ext cx="1547795" cy="552212"/>
          </a:xfrm>
          <a:prstGeom prst="wedgeRoundRectCallout">
            <a:avLst>
              <a:gd name="adj1" fmla="val 48498"/>
              <a:gd name="adj2" fmla="val -126098"/>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Come on, let’s take you to see Mrs Brooke.</a:t>
            </a:r>
          </a:p>
        </p:txBody>
      </p:sp>
      <p:sp>
        <p:nvSpPr>
          <p:cNvPr id="17" name="Speech Bubble: Rectangle with Corners Rounded 16" descr="Oh dear. Let me see. It’s not too bad. Let’s just put a plaster on it.&#10;">
            <a:extLst>
              <a:ext uri="{FF2B5EF4-FFF2-40B4-BE49-F238E27FC236}">
                <a16:creationId xmlns:a16="http://schemas.microsoft.com/office/drawing/2014/main" id="{CBF5EE6E-93CF-480D-8E39-DC6E598C71F8}"/>
              </a:ext>
            </a:extLst>
          </p:cNvPr>
          <p:cNvSpPr/>
          <p:nvPr/>
        </p:nvSpPr>
        <p:spPr>
          <a:xfrm>
            <a:off x="4850215" y="4623865"/>
            <a:ext cx="1547795" cy="779480"/>
          </a:xfrm>
          <a:prstGeom prst="wedgeRoundRectCallout">
            <a:avLst>
              <a:gd name="adj1" fmla="val -26981"/>
              <a:gd name="adj2" fmla="val -9270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Oh dear. Let me see. It’s not too bad. Let’s just put a plaster on it.</a:t>
            </a:r>
          </a:p>
        </p:txBody>
      </p:sp>
      <p:sp>
        <p:nvSpPr>
          <p:cNvPr id="3" name="Footer Placeholder 2">
            <a:extLst>
              <a:ext uri="{FF2B5EF4-FFF2-40B4-BE49-F238E27FC236}">
                <a16:creationId xmlns:a16="http://schemas.microsoft.com/office/drawing/2014/main" id="{3160C626-299B-4C46-8F3B-ED0A5E01610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619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DFBC95-C2FF-4BC7-A7CB-43FEA64D3631}"/>
              </a:ext>
              <a:ext uri="{C183D7F6-B498-43B3-948B-1728B52AA6E4}">
                <adec:decorative xmlns:adec="http://schemas.microsoft.com/office/drawing/2017/decorative" val="0"/>
              </a:ext>
            </a:extLst>
          </p:cNvPr>
          <p:cNvSpPr>
            <a:spLocks noGrp="1"/>
          </p:cNvSpPr>
          <p:nvPr>
            <p:ph type="title"/>
          </p:nvPr>
        </p:nvSpPr>
        <p:spPr>
          <a:xfrm>
            <a:off x="628650" y="-818296"/>
            <a:ext cx="7886700" cy="892174"/>
          </a:xfrm>
        </p:spPr>
        <p:txBody>
          <a:bodyPr>
            <a:normAutofit/>
          </a:bodyPr>
          <a:lstStyle/>
          <a:p>
            <a:pPr algn="ctr"/>
            <a:r>
              <a:rPr lang="en-GB" sz="3500" b="1" dirty="0"/>
              <a:t>Antibiotics Comic Strip 5</a:t>
            </a:r>
          </a:p>
        </p:txBody>
      </p:sp>
      <p:sp>
        <p:nvSpPr>
          <p:cNvPr id="13" name="Title 1">
            <a:extLst>
              <a:ext uri="{FF2B5EF4-FFF2-40B4-BE49-F238E27FC236}">
                <a16:creationId xmlns:a16="http://schemas.microsoft.com/office/drawing/2014/main" id="{A7A185FE-A9E7-4819-9A7B-7461D24DFACD}"/>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A2817F98-F47C-443C-92B3-0DC8D06197AF}"/>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56F16B96-516E-4AB9-B4C2-ADDFAD8A6D69}"/>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7057D47-F962-4DC6-BD23-0AD7FE5B19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sp>
        <p:nvSpPr>
          <p:cNvPr id="12" name="TextBox 11" descr="When Eva got home, her mother decided to take her to her doctor.  Dr. Cooper said that she had a bad cold.&#10;">
            <a:extLst>
              <a:ext uri="{FF2B5EF4-FFF2-40B4-BE49-F238E27FC236}">
                <a16:creationId xmlns:a16="http://schemas.microsoft.com/office/drawing/2014/main" id="{12CED435-5D0A-4A8E-971E-B051E0D47B60}"/>
              </a:ext>
            </a:extLst>
          </p:cNvPr>
          <p:cNvSpPr txBox="1"/>
          <p:nvPr/>
        </p:nvSpPr>
        <p:spPr>
          <a:xfrm>
            <a:off x="802559" y="1588094"/>
            <a:ext cx="7576675" cy="1477328"/>
          </a:xfrm>
          <a:prstGeom prst="rect">
            <a:avLst/>
          </a:prstGeom>
          <a:noFill/>
        </p:spPr>
        <p:txBody>
          <a:bodyPr wrap="square" rtlCol="0">
            <a:spAutoFit/>
          </a:bodyPr>
          <a:lstStyle/>
          <a:p>
            <a:r>
              <a:rPr lang="en-GB" sz="3000" dirty="0">
                <a:solidFill>
                  <a:prstClr val="black"/>
                </a:solidFill>
                <a:latin typeface="Arial" panose="020B0604020202020204" pitchFamily="34" charset="0"/>
                <a:cs typeface="Arial" panose="020B0604020202020204" pitchFamily="34" charset="0"/>
              </a:rPr>
              <a:t>When Eva got home, her mother decided to take her to her doctor.  </a:t>
            </a:r>
            <a:r>
              <a:rPr lang="en-GB" sz="3000" dirty="0" err="1">
                <a:solidFill>
                  <a:prstClr val="black"/>
                </a:solidFill>
                <a:latin typeface="Arial" panose="020B0604020202020204" pitchFamily="34" charset="0"/>
                <a:cs typeface="Arial" panose="020B0604020202020204" pitchFamily="34" charset="0"/>
              </a:rPr>
              <a:t>Dr.</a:t>
            </a:r>
            <a:r>
              <a:rPr lang="en-GB" sz="3000" dirty="0">
                <a:solidFill>
                  <a:prstClr val="black"/>
                </a:solidFill>
                <a:latin typeface="Arial" panose="020B0604020202020204" pitchFamily="34" charset="0"/>
                <a:cs typeface="Arial" panose="020B0604020202020204" pitchFamily="34" charset="0"/>
              </a:rPr>
              <a:t> Cooper said that she had a bad cold.</a:t>
            </a:r>
          </a:p>
        </p:txBody>
      </p:sp>
      <p:pic>
        <p:nvPicPr>
          <p:cNvPr id="8" name="Picture 7" descr="Eva's mother taking her to see the doctor">
            <a:extLst>
              <a:ext uri="{FF2B5EF4-FFF2-40B4-BE49-F238E27FC236}">
                <a16:creationId xmlns:a16="http://schemas.microsoft.com/office/drawing/2014/main" id="{E000D679-402E-4287-94B2-191DB0CA5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53" y="3118222"/>
            <a:ext cx="7363613" cy="2741305"/>
          </a:xfrm>
          <a:prstGeom prst="rect">
            <a:avLst/>
          </a:prstGeom>
        </p:spPr>
      </p:pic>
      <p:sp>
        <p:nvSpPr>
          <p:cNvPr id="9" name="Speech Bubble: Rectangle with Corners Rounded 8" descr="Go home and get some bed rest, take some painkillers for the headache if you need to&#10;">
            <a:extLst>
              <a:ext uri="{FF2B5EF4-FFF2-40B4-BE49-F238E27FC236}">
                <a16:creationId xmlns:a16="http://schemas.microsoft.com/office/drawing/2014/main" id="{3536CD44-EB57-4F2C-9E72-D8DFD3078BB3}"/>
              </a:ext>
            </a:extLst>
          </p:cNvPr>
          <p:cNvSpPr/>
          <p:nvPr/>
        </p:nvSpPr>
        <p:spPr>
          <a:xfrm>
            <a:off x="1620854" y="3136548"/>
            <a:ext cx="2672991" cy="584903"/>
          </a:xfrm>
          <a:prstGeom prst="wedgeRoundRectCallout">
            <a:avLst>
              <a:gd name="adj1" fmla="val 38454"/>
              <a:gd name="adj2" fmla="val 71707"/>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 home and get some bed rest, take some painkillers for the headache if you need to</a:t>
            </a:r>
          </a:p>
        </p:txBody>
      </p:sp>
      <p:sp>
        <p:nvSpPr>
          <p:cNvPr id="10" name="Speech Bubble: Rectangle with Corners Rounded 9" descr="But she’s ill, you have to her some antibiotics.&#10;">
            <a:extLst>
              <a:ext uri="{FF2B5EF4-FFF2-40B4-BE49-F238E27FC236}">
                <a16:creationId xmlns:a16="http://schemas.microsoft.com/office/drawing/2014/main" id="{5843F7AF-A0D3-4BEF-AAA2-9E274B9A1310}"/>
              </a:ext>
            </a:extLst>
          </p:cNvPr>
          <p:cNvSpPr/>
          <p:nvPr/>
        </p:nvSpPr>
        <p:spPr>
          <a:xfrm>
            <a:off x="1500678" y="4722921"/>
            <a:ext cx="1452072" cy="584903"/>
          </a:xfrm>
          <a:prstGeom prst="wedgeRoundRectCallout">
            <a:avLst>
              <a:gd name="adj1" fmla="val 10538"/>
              <a:gd name="adj2" fmla="val -114766"/>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she’s ill, you have to give her some antibiotics.</a:t>
            </a:r>
          </a:p>
        </p:txBody>
      </p:sp>
      <p:sp>
        <p:nvSpPr>
          <p:cNvPr id="11" name="Speech Bubble: Rectangle with Corners Rounded 10" descr="I’m sorry, but there’s no need.&#10;">
            <a:extLst>
              <a:ext uri="{FF2B5EF4-FFF2-40B4-BE49-F238E27FC236}">
                <a16:creationId xmlns:a16="http://schemas.microsoft.com/office/drawing/2014/main" id="{23B6C613-7730-4E2F-9106-675DB6A53349}"/>
              </a:ext>
            </a:extLst>
          </p:cNvPr>
          <p:cNvSpPr/>
          <p:nvPr/>
        </p:nvSpPr>
        <p:spPr>
          <a:xfrm>
            <a:off x="5428999" y="5119803"/>
            <a:ext cx="1998124" cy="461665"/>
          </a:xfrm>
          <a:prstGeom prst="wedgeRoundRectCallout">
            <a:avLst>
              <a:gd name="adj1" fmla="val 31357"/>
              <a:gd name="adj2" fmla="val -136805"/>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 sorry, but there’s no need.</a:t>
            </a:r>
          </a:p>
        </p:txBody>
      </p:sp>
      <p:sp>
        <p:nvSpPr>
          <p:cNvPr id="3" name="Footer Placeholder 2">
            <a:extLst>
              <a:ext uri="{FF2B5EF4-FFF2-40B4-BE49-F238E27FC236}">
                <a16:creationId xmlns:a16="http://schemas.microsoft.com/office/drawing/2014/main" id="{45997249-CCF7-4F12-A878-10783E534C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133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5E9651-DFE1-49EC-8082-B840C692963E}"/>
              </a:ext>
              <a:ext uri="{C183D7F6-B498-43B3-948B-1728B52AA6E4}">
                <adec:decorative xmlns:adec="http://schemas.microsoft.com/office/drawing/2017/decorative" val="0"/>
              </a:ext>
            </a:extLst>
          </p:cNvPr>
          <p:cNvSpPr>
            <a:spLocks noGrp="1"/>
          </p:cNvSpPr>
          <p:nvPr>
            <p:ph type="title"/>
          </p:nvPr>
        </p:nvSpPr>
        <p:spPr>
          <a:xfrm>
            <a:off x="628650" y="-885206"/>
            <a:ext cx="7886700" cy="892174"/>
          </a:xfrm>
        </p:spPr>
        <p:txBody>
          <a:bodyPr>
            <a:normAutofit/>
          </a:bodyPr>
          <a:lstStyle/>
          <a:p>
            <a:pPr algn="ctr"/>
            <a:r>
              <a:rPr lang="en-GB" sz="3500" b="1" dirty="0"/>
              <a:t>Antibiotics Comic Strip 6</a:t>
            </a:r>
          </a:p>
        </p:txBody>
      </p:sp>
      <p:sp>
        <p:nvSpPr>
          <p:cNvPr id="13" name="Title 1">
            <a:extLst>
              <a:ext uri="{FF2B5EF4-FFF2-40B4-BE49-F238E27FC236}">
                <a16:creationId xmlns:a16="http://schemas.microsoft.com/office/drawing/2014/main" id="{5795A611-A9A1-46AD-AD6E-2D54271D0288}"/>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54EFF9EB-905B-4B02-9558-EC7E12AA2018}"/>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0676A76-AD3D-4914-9510-0B62D6DF2943}"/>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2864FE-6074-4CC5-909E-91B1699B71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186" y="1245983"/>
            <a:ext cx="608509" cy="591890"/>
          </a:xfrm>
          <a:prstGeom prst="rect">
            <a:avLst/>
          </a:prstGeom>
        </p:spPr>
      </p:pic>
      <p:sp>
        <p:nvSpPr>
          <p:cNvPr id="15" name="TextBox 14" descr="Luca didn’t come to school the next day so Eva called around to see him on&#10;her way home from school.&#10;">
            <a:extLst>
              <a:ext uri="{FF2B5EF4-FFF2-40B4-BE49-F238E27FC236}">
                <a16:creationId xmlns:a16="http://schemas.microsoft.com/office/drawing/2014/main" id="{27E90549-029C-4A87-A990-B6D0B9F1A973}"/>
              </a:ext>
            </a:extLst>
          </p:cNvPr>
          <p:cNvSpPr txBox="1"/>
          <p:nvPr/>
        </p:nvSpPr>
        <p:spPr>
          <a:xfrm>
            <a:off x="951598" y="1585112"/>
            <a:ext cx="7344261" cy="1477328"/>
          </a:xfrm>
          <a:prstGeom prst="rect">
            <a:avLst/>
          </a:prstGeom>
          <a:noFill/>
        </p:spPr>
        <p:txBody>
          <a:bodyPr wrap="square" rtlCol="0">
            <a:spAutoFit/>
          </a:bodyPr>
          <a:lstStyle/>
          <a:p>
            <a:pPr algn="just"/>
            <a:r>
              <a:rPr lang="en-GB" sz="3000" dirty="0">
                <a:solidFill>
                  <a:prstClr val="black"/>
                </a:solidFill>
                <a:latin typeface="Arial" panose="020B0604020202020204" pitchFamily="34" charset="0"/>
                <a:cs typeface="Arial" panose="020B0604020202020204" pitchFamily="34" charset="0"/>
              </a:rPr>
              <a:t>A few days later, Luca didn’t come to school, so Eva called around to see him on her way from school. </a:t>
            </a:r>
          </a:p>
        </p:txBody>
      </p:sp>
      <p:pic>
        <p:nvPicPr>
          <p:cNvPr id="14" name="Picture 13" descr="Eva visits Luca while he is sick at home. ">
            <a:extLst>
              <a:ext uri="{FF2B5EF4-FFF2-40B4-BE49-F238E27FC236}">
                <a16:creationId xmlns:a16="http://schemas.microsoft.com/office/drawing/2014/main" id="{1A8F6A0B-3074-40E1-9BF2-2C9FB8309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99" y="3118745"/>
            <a:ext cx="7354201" cy="2693139"/>
          </a:xfrm>
          <a:prstGeom prst="rect">
            <a:avLst/>
          </a:prstGeom>
        </p:spPr>
      </p:pic>
      <p:sp>
        <p:nvSpPr>
          <p:cNvPr id="16" name="Speech Bubble: Rectangle with Corners Rounded 15" descr="You weren’t in school today, are you OK?&#10;">
            <a:extLst>
              <a:ext uri="{FF2B5EF4-FFF2-40B4-BE49-F238E27FC236}">
                <a16:creationId xmlns:a16="http://schemas.microsoft.com/office/drawing/2014/main" id="{90F37499-78FE-47AA-95A0-07F022913587}"/>
              </a:ext>
            </a:extLst>
          </p:cNvPr>
          <p:cNvSpPr/>
          <p:nvPr/>
        </p:nvSpPr>
        <p:spPr>
          <a:xfrm>
            <a:off x="1099821" y="4014764"/>
            <a:ext cx="1458814" cy="550055"/>
          </a:xfrm>
          <a:prstGeom prst="wedgeRoundRectCallout">
            <a:avLst>
              <a:gd name="adj1" fmla="val -13300"/>
              <a:gd name="adj2" fmla="val -9154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weren’t in school today, are you OK?</a:t>
            </a:r>
          </a:p>
        </p:txBody>
      </p:sp>
      <p:sp>
        <p:nvSpPr>
          <p:cNvPr id="17" name="Speech Bubble: Rectangle with Corners Rounded 16" descr="No, my knee got really painful in the night so my mum Donna took me to see Dr. Cooper and he said my cut was infected.&#10;">
            <a:extLst>
              <a:ext uri="{FF2B5EF4-FFF2-40B4-BE49-F238E27FC236}">
                <a16:creationId xmlns:a16="http://schemas.microsoft.com/office/drawing/2014/main" id="{445A81BE-60E7-4432-9BA9-1E1821F19B6B}"/>
              </a:ext>
            </a:extLst>
          </p:cNvPr>
          <p:cNvSpPr/>
          <p:nvPr/>
        </p:nvSpPr>
        <p:spPr>
          <a:xfrm>
            <a:off x="1986574" y="4752615"/>
            <a:ext cx="2382373" cy="854400"/>
          </a:xfrm>
          <a:prstGeom prst="wedgeRoundRectCallout">
            <a:avLst>
              <a:gd name="adj1" fmla="val 14957"/>
              <a:gd name="adj2" fmla="val -104249"/>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my knee Is still really painful, so my dad took me to see Dr Cooper and he said my cut was infected</a:t>
            </a:r>
          </a:p>
        </p:txBody>
      </p:sp>
      <p:sp>
        <p:nvSpPr>
          <p:cNvPr id="19" name="Speech Bubble: Rectangle with Corners Rounded 18" descr="Oh no, did he give you painkillers?&#10;">
            <a:extLst>
              <a:ext uri="{FF2B5EF4-FFF2-40B4-BE49-F238E27FC236}">
                <a16:creationId xmlns:a16="http://schemas.microsoft.com/office/drawing/2014/main" id="{F7772DEA-9C02-4BA7-99F2-CAFD0786FD27}"/>
              </a:ext>
            </a:extLst>
          </p:cNvPr>
          <p:cNvSpPr/>
          <p:nvPr/>
        </p:nvSpPr>
        <p:spPr>
          <a:xfrm>
            <a:off x="4827149" y="4132727"/>
            <a:ext cx="1294942" cy="557689"/>
          </a:xfrm>
          <a:prstGeom prst="wedgeRoundRectCallout">
            <a:avLst>
              <a:gd name="adj1" fmla="val -7829"/>
              <a:gd name="adj2" fmla="val -9049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Oh no, did he give you painkillers?</a:t>
            </a:r>
          </a:p>
        </p:txBody>
      </p:sp>
      <p:sp>
        <p:nvSpPr>
          <p:cNvPr id="18" name="Speech Bubble: Rectangle with Corners Rounded 17" descr="No, he gave me antibiotics to help&#10;fight the infection and told me to take them until they were all finished.&#10;">
            <a:extLst>
              <a:ext uri="{FF2B5EF4-FFF2-40B4-BE49-F238E27FC236}">
                <a16:creationId xmlns:a16="http://schemas.microsoft.com/office/drawing/2014/main" id="{04CA11F2-82B3-418C-AA02-BDAE780BF958}"/>
              </a:ext>
            </a:extLst>
          </p:cNvPr>
          <p:cNvSpPr/>
          <p:nvPr/>
        </p:nvSpPr>
        <p:spPr>
          <a:xfrm>
            <a:off x="5322672" y="4885235"/>
            <a:ext cx="2619697" cy="794704"/>
          </a:xfrm>
          <a:prstGeom prst="wedgeRoundRectCallout">
            <a:avLst>
              <a:gd name="adj1" fmla="val 15796"/>
              <a:gd name="adj2" fmla="val -112144"/>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he gave me antibiotics to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fight the infection and told me to take them until they were all finished.</a:t>
            </a:r>
          </a:p>
        </p:txBody>
      </p:sp>
      <p:sp>
        <p:nvSpPr>
          <p:cNvPr id="3" name="Footer Placeholder 2">
            <a:extLst>
              <a:ext uri="{FF2B5EF4-FFF2-40B4-BE49-F238E27FC236}">
                <a16:creationId xmlns:a16="http://schemas.microsoft.com/office/drawing/2014/main" id="{81551F8E-C0D9-4849-B45D-2D16750F496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49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6DC6BD-DC05-4C27-A050-27A4C47D87A9}"/>
              </a:ext>
              <a:ext uri="{C183D7F6-B498-43B3-948B-1728B52AA6E4}">
                <adec:decorative xmlns:adec="http://schemas.microsoft.com/office/drawing/2017/decorative" val="0"/>
              </a:ext>
            </a:extLst>
          </p:cNvPr>
          <p:cNvSpPr>
            <a:spLocks noGrp="1"/>
          </p:cNvSpPr>
          <p:nvPr>
            <p:ph type="title"/>
          </p:nvPr>
        </p:nvSpPr>
        <p:spPr>
          <a:xfrm>
            <a:off x="628650" y="-896351"/>
            <a:ext cx="7886700" cy="892174"/>
          </a:xfrm>
        </p:spPr>
        <p:txBody>
          <a:bodyPr>
            <a:normAutofit fontScale="90000"/>
          </a:bodyPr>
          <a:lstStyle/>
          <a:p>
            <a:pPr algn="ctr"/>
            <a:r>
              <a:rPr lang="en-GB" sz="3500" b="1" dirty="0"/>
              <a:t>Antibiotics Comic Strip 1 Discussion Points</a:t>
            </a:r>
          </a:p>
        </p:txBody>
      </p:sp>
      <p:sp>
        <p:nvSpPr>
          <p:cNvPr id="9" name="Title 1">
            <a:extLst>
              <a:ext uri="{FF2B5EF4-FFF2-40B4-BE49-F238E27FC236}">
                <a16:creationId xmlns:a16="http://schemas.microsoft.com/office/drawing/2014/main" id="{CA6C11E0-545E-46DF-897E-7C35292B75AC}"/>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5" name="Rectangle: Rounded Corners 4">
            <a:extLst>
              <a:ext uri="{FF2B5EF4-FFF2-40B4-BE49-F238E27FC236}">
                <a16:creationId xmlns:a16="http://schemas.microsoft.com/office/drawing/2014/main" id="{7759E845-9D9A-4746-B562-D1B584E4618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7493843-6136-4EC1-896D-1FFDB531A135}"/>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DBA77DE-A664-4174-B579-81F79EE57A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11" name="Picture 10" descr="A picture of Eva and Ina talking in a classroom">
            <a:extLst>
              <a:ext uri="{FF2B5EF4-FFF2-40B4-BE49-F238E27FC236}">
                <a16:creationId xmlns:a16="http://schemas.microsoft.com/office/drawing/2014/main" id="{5F17DFB6-C0C2-4EB8-B83D-3881AB6D4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2056399"/>
            <a:ext cx="4064261" cy="3297652"/>
          </a:xfrm>
          <a:prstGeom prst="rect">
            <a:avLst/>
          </a:prstGeom>
        </p:spPr>
      </p:pic>
      <p:sp>
        <p:nvSpPr>
          <p:cNvPr id="10" name="TextBox 9" descr="Eva should cover her mouth whist coughing. Infection can easily spread from person to person through coughing and sneezing. A sneeze travels at approximately 100mph and at high force meaning that the microbes carried in a sneeze can travel very far and infect other people. &#10;">
            <a:extLst>
              <a:ext uri="{FF2B5EF4-FFF2-40B4-BE49-F238E27FC236}">
                <a16:creationId xmlns:a16="http://schemas.microsoft.com/office/drawing/2014/main" id="{E9C3EF11-F057-4C3B-8360-8119CED6F758}"/>
              </a:ext>
            </a:extLst>
          </p:cNvPr>
          <p:cNvSpPr txBox="1"/>
          <p:nvPr/>
        </p:nvSpPr>
        <p:spPr>
          <a:xfrm>
            <a:off x="4911986" y="1551226"/>
            <a:ext cx="3584636" cy="4339650"/>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Eva should cover her mouth whist coughing. Infection can easily spread from person to person through coughing and sneezing. A sneeze travels at approximately 100mph and at high force meaning that the microbes carried in a sneeze can travel very far and infect other people. </a:t>
            </a:r>
          </a:p>
        </p:txBody>
      </p:sp>
      <p:sp>
        <p:nvSpPr>
          <p:cNvPr id="3" name="Footer Placeholder 2">
            <a:extLst>
              <a:ext uri="{FF2B5EF4-FFF2-40B4-BE49-F238E27FC236}">
                <a16:creationId xmlns:a16="http://schemas.microsoft.com/office/drawing/2014/main" id="{BF297DD1-9DA5-444A-822A-7214ACE6DB2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5551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50EE81-5146-46B9-8ABE-7AF535CECB6F}"/>
              </a:ext>
              <a:ext uri="{C183D7F6-B498-43B3-948B-1728B52AA6E4}">
                <adec:decorative xmlns:adec="http://schemas.microsoft.com/office/drawing/2017/decorative" val="0"/>
              </a:ext>
            </a:extLst>
          </p:cNvPr>
          <p:cNvSpPr>
            <a:spLocks noGrp="1"/>
          </p:cNvSpPr>
          <p:nvPr>
            <p:ph type="title"/>
          </p:nvPr>
        </p:nvSpPr>
        <p:spPr>
          <a:xfrm>
            <a:off x="628650" y="-862900"/>
            <a:ext cx="7886700" cy="892174"/>
          </a:xfrm>
        </p:spPr>
        <p:txBody>
          <a:bodyPr>
            <a:normAutofit fontScale="90000"/>
          </a:bodyPr>
          <a:lstStyle/>
          <a:p>
            <a:pPr algn="ctr"/>
            <a:r>
              <a:rPr lang="en-GB" sz="3500" b="1" dirty="0"/>
              <a:t>Antibiotics Comic Strip 2 Discussion Points</a:t>
            </a:r>
          </a:p>
        </p:txBody>
      </p:sp>
      <p:sp>
        <p:nvSpPr>
          <p:cNvPr id="10" name="Title 1">
            <a:extLst>
              <a:ext uri="{FF2B5EF4-FFF2-40B4-BE49-F238E27FC236}">
                <a16:creationId xmlns:a16="http://schemas.microsoft.com/office/drawing/2014/main" id="{3792EE32-11E9-48BC-BD27-D2B7B352653A}"/>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A2A08DEF-519B-4598-B84A-035F3FB228F2}"/>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92F8770A-39F7-4F59-8E64-F26683D7AEBB}"/>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6731506-60F7-4AD8-9EC5-BA56A66936A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9" name="Picture 8" descr="Eva considering washing her hands in the bathroom">
            <a:extLst>
              <a:ext uri="{FF2B5EF4-FFF2-40B4-BE49-F238E27FC236}">
                <a16:creationId xmlns:a16="http://schemas.microsoft.com/office/drawing/2014/main" id="{F1AF1F82-6FEA-435C-AEDF-1129AB2F6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46" y="2238375"/>
            <a:ext cx="3675907" cy="2952749"/>
          </a:xfrm>
          <a:prstGeom prst="rect">
            <a:avLst/>
          </a:prstGeom>
        </p:spPr>
      </p:pic>
      <p:sp>
        <p:nvSpPr>
          <p:cNvPr id="8" name="TextBox 7" descr="You should always wash your hands after going to the toilet. Many harmful microbes that make you ill are found in toilets. Good personal hygiene is essential to a healthy lifestyle and can greatly reduce the spread of infection. Trials show that proper hand washing reduces absenteeism in schools, not just from tummy bugs but from coughs and colds too.&#10;">
            <a:extLst>
              <a:ext uri="{FF2B5EF4-FFF2-40B4-BE49-F238E27FC236}">
                <a16:creationId xmlns:a16="http://schemas.microsoft.com/office/drawing/2014/main" id="{59222796-1260-41F3-A273-9D36EE690457}"/>
              </a:ext>
            </a:extLst>
          </p:cNvPr>
          <p:cNvSpPr txBox="1"/>
          <p:nvPr/>
        </p:nvSpPr>
        <p:spPr>
          <a:xfrm>
            <a:off x="4634073" y="1626312"/>
            <a:ext cx="3738402" cy="4293483"/>
          </a:xfrm>
          <a:prstGeom prst="rect">
            <a:avLst/>
          </a:prstGeom>
          <a:noFill/>
        </p:spPr>
        <p:txBody>
          <a:bodyPr wrap="square" rtlCol="0">
            <a:spAutoFit/>
          </a:bodyPr>
          <a:lstStyle/>
          <a:p>
            <a:r>
              <a:rPr lang="en-GB" sz="2100" dirty="0">
                <a:solidFill>
                  <a:prstClr val="black"/>
                </a:solidFill>
                <a:latin typeface="Arial" panose="020B0604020202020204" pitchFamily="34" charset="0"/>
                <a:cs typeface="Arial" panose="020B0604020202020204" pitchFamily="34" charset="0"/>
              </a:rPr>
              <a:t>You should always wash your hands after going to the toilet. Many harmful microbes that make you ill are found in toilets. Good personal hygiene is essential to a healthy lifestyle and can greatly reduce the spread of infection. Trials show that proper hand washing reduces absenteeism in schools, not just from tummy bugs but from coughs and colds too.</a:t>
            </a:r>
          </a:p>
        </p:txBody>
      </p:sp>
      <p:sp>
        <p:nvSpPr>
          <p:cNvPr id="3" name="Footer Placeholder 2">
            <a:extLst>
              <a:ext uri="{FF2B5EF4-FFF2-40B4-BE49-F238E27FC236}">
                <a16:creationId xmlns:a16="http://schemas.microsoft.com/office/drawing/2014/main" id="{9DF8E9CF-26C5-4C7C-8553-82B60CF9613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7859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4BB884-5B71-4B54-B5E5-2ED736F77CEC}"/>
              </a:ext>
              <a:ext uri="{C183D7F6-B498-43B3-948B-1728B52AA6E4}">
                <adec:decorative xmlns:adec="http://schemas.microsoft.com/office/drawing/2017/decorative" val="0"/>
              </a:ext>
            </a:extLst>
          </p:cNvPr>
          <p:cNvSpPr>
            <a:spLocks noGrp="1"/>
          </p:cNvSpPr>
          <p:nvPr>
            <p:ph type="title"/>
          </p:nvPr>
        </p:nvSpPr>
        <p:spPr>
          <a:xfrm>
            <a:off x="628650" y="-885201"/>
            <a:ext cx="7886700" cy="892174"/>
          </a:xfrm>
        </p:spPr>
        <p:txBody>
          <a:bodyPr>
            <a:normAutofit fontScale="90000"/>
          </a:bodyPr>
          <a:lstStyle/>
          <a:p>
            <a:pPr algn="ctr"/>
            <a:r>
              <a:rPr lang="en-GB" sz="3500" b="1" dirty="0"/>
              <a:t>Antibiotics Comic Strip 3 Discussion Points</a:t>
            </a:r>
          </a:p>
        </p:txBody>
      </p:sp>
      <p:sp>
        <p:nvSpPr>
          <p:cNvPr id="10" name="Title 1">
            <a:extLst>
              <a:ext uri="{FF2B5EF4-FFF2-40B4-BE49-F238E27FC236}">
                <a16:creationId xmlns:a16="http://schemas.microsoft.com/office/drawing/2014/main" id="{C3778788-03EF-48CD-9892-EFF27DB7D9BA}"/>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112718DF-3DF0-413E-98E4-555020B0815E}"/>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807C91A-9B00-46A4-999A-7FAC89F37712}"/>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5909539-DC09-42A0-AE50-A75EAACAC5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20" y="1254049"/>
            <a:ext cx="608509" cy="591890"/>
          </a:xfrm>
          <a:prstGeom prst="rect">
            <a:avLst/>
          </a:prstGeom>
        </p:spPr>
      </p:pic>
      <p:pic>
        <p:nvPicPr>
          <p:cNvPr id="9" name="Picture 8" descr="Eva and Luca discussing antibiotics at lunchtime. ">
            <a:extLst>
              <a:ext uri="{FF2B5EF4-FFF2-40B4-BE49-F238E27FC236}">
                <a16:creationId xmlns:a16="http://schemas.microsoft.com/office/drawing/2014/main" id="{93201A8A-D831-4431-A444-A52EBF50C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392" y="2128917"/>
            <a:ext cx="3673608" cy="3152615"/>
          </a:xfrm>
          <a:prstGeom prst="rect">
            <a:avLst/>
          </a:prstGeom>
        </p:spPr>
      </p:pic>
      <p:sp>
        <p:nvSpPr>
          <p:cNvPr id="8" name="TextBox 7" descr="Eva should NOT use her sisters antibiotics. There are many different types of antibiotics which treat different bacterial infections. Doctor’s prescribe specific antibiotics for specific illnesses and at a dose suitable for the patient. Taking someone else’s antibiotics may mean your infection does not get better.&#10;">
            <a:extLst>
              <a:ext uri="{FF2B5EF4-FFF2-40B4-BE49-F238E27FC236}">
                <a16:creationId xmlns:a16="http://schemas.microsoft.com/office/drawing/2014/main" id="{5823D749-F4C6-43C3-AC71-CFB05E154EFB}"/>
              </a:ext>
            </a:extLst>
          </p:cNvPr>
          <p:cNvSpPr txBox="1"/>
          <p:nvPr/>
        </p:nvSpPr>
        <p:spPr>
          <a:xfrm>
            <a:off x="4618760" y="1627732"/>
            <a:ext cx="3797755" cy="4154984"/>
          </a:xfrm>
          <a:prstGeom prst="rect">
            <a:avLst/>
          </a:prstGeom>
          <a:noFill/>
        </p:spPr>
        <p:txBody>
          <a:bodyPr wrap="square" rtlCol="0">
            <a:spAutoFit/>
          </a:bodyPr>
          <a:lstStyle/>
          <a:p>
            <a:r>
              <a:rPr lang="en-GB" sz="2200" dirty="0">
                <a:solidFill>
                  <a:prstClr val="black"/>
                </a:solidFill>
                <a:latin typeface="Arial" panose="020B0604020202020204" pitchFamily="34" charset="0"/>
                <a:cs typeface="Arial" panose="020B0604020202020204" pitchFamily="34" charset="0"/>
              </a:rPr>
              <a:t>Eva should NOT use her sisters antibiotics. There are many different types of antibiotics which treat different bacterial infections. Doctor’s prescribe specific antibiotics for specific illnesses and at a dose suitable for the patient. Taking someone else’s antibiotics may mean your infection does not get better.</a:t>
            </a:r>
          </a:p>
        </p:txBody>
      </p:sp>
      <p:sp>
        <p:nvSpPr>
          <p:cNvPr id="3" name="Footer Placeholder 2">
            <a:extLst>
              <a:ext uri="{FF2B5EF4-FFF2-40B4-BE49-F238E27FC236}">
                <a16:creationId xmlns:a16="http://schemas.microsoft.com/office/drawing/2014/main" id="{94E1C718-B3AE-41AC-9D74-5BE952E063F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162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7" y="74612"/>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7" y="1374776"/>
            <a:ext cx="8637019" cy="4899026"/>
          </a:xfrm>
        </p:spPr>
        <p:txBody>
          <a:bodyPr>
            <a:normAutofit fontScale="77500" lnSpcReduction="20000"/>
          </a:bodyPr>
          <a:lstStyle/>
          <a:p>
            <a:pPr marL="0" lvl="0" indent="0" algn="just">
              <a:lnSpc>
                <a:spcPct val="120000"/>
              </a:lnSpc>
              <a:buNone/>
            </a:pPr>
            <a:r>
              <a:rPr lang="en-GB" sz="3200" b="1" dirty="0"/>
              <a:t>All students will: </a:t>
            </a:r>
          </a:p>
          <a:p>
            <a:pPr algn="just">
              <a:lnSpc>
                <a:spcPct val="120000"/>
              </a:lnSpc>
            </a:pPr>
            <a:r>
              <a:rPr lang="en-GB" sz="3200" dirty="0"/>
              <a:t>Understand that most common infections get better on their own through time, bed rest, hydration and healthy living. </a:t>
            </a:r>
          </a:p>
          <a:p>
            <a:pPr algn="just">
              <a:lnSpc>
                <a:spcPct val="120000"/>
              </a:lnSpc>
            </a:pPr>
            <a:r>
              <a:rPr lang="en-GB" sz="3200" dirty="0"/>
              <a:t>Understand that if antibiotics are taken, it is important to finish the course. </a:t>
            </a:r>
          </a:p>
          <a:p>
            <a:pPr algn="just">
              <a:lnSpc>
                <a:spcPct val="120000"/>
              </a:lnSpc>
            </a:pPr>
            <a:r>
              <a:rPr lang="en-GB" sz="3200" dirty="0"/>
              <a:t>Understand that antibiotics treat bacterial infections only. </a:t>
            </a:r>
          </a:p>
          <a:p>
            <a:pPr algn="just">
              <a:lnSpc>
                <a:spcPct val="120000"/>
              </a:lnSpc>
            </a:pPr>
            <a:r>
              <a:rPr lang="en-GB" sz="3200" dirty="0"/>
              <a:t>Understand that they should not share antibiotics or other medicines that are prescribed by a doctor or healthcare professional.</a:t>
            </a:r>
          </a:p>
          <a:p>
            <a:pPr marL="0" lvl="0" indent="0" algn="just">
              <a:lnSpc>
                <a:spcPct val="120000"/>
              </a:lnSpc>
              <a:buNone/>
            </a:pPr>
            <a:endParaRPr lang="en-GB" sz="3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2CA709-04AA-4169-ADE2-72667EBEF31D}"/>
              </a:ext>
              <a:ext uri="{C183D7F6-B498-43B3-948B-1728B52AA6E4}">
                <adec:decorative xmlns:adec="http://schemas.microsoft.com/office/drawing/2017/decorative" val="0"/>
              </a:ext>
            </a:extLst>
          </p:cNvPr>
          <p:cNvSpPr>
            <a:spLocks noGrp="1"/>
          </p:cNvSpPr>
          <p:nvPr>
            <p:ph type="title"/>
          </p:nvPr>
        </p:nvSpPr>
        <p:spPr>
          <a:xfrm>
            <a:off x="628650" y="-885199"/>
            <a:ext cx="7886700" cy="892174"/>
          </a:xfrm>
        </p:spPr>
        <p:txBody>
          <a:bodyPr>
            <a:normAutofit fontScale="90000"/>
          </a:bodyPr>
          <a:lstStyle/>
          <a:p>
            <a:pPr algn="ctr"/>
            <a:r>
              <a:rPr lang="en-GB" sz="3500" b="1" dirty="0"/>
              <a:t>Antibiotics Comic Strip 4 Discussion Points</a:t>
            </a:r>
          </a:p>
        </p:txBody>
      </p:sp>
      <p:sp>
        <p:nvSpPr>
          <p:cNvPr id="10" name="Title 1">
            <a:extLst>
              <a:ext uri="{FF2B5EF4-FFF2-40B4-BE49-F238E27FC236}">
                <a16:creationId xmlns:a16="http://schemas.microsoft.com/office/drawing/2014/main" id="{B211F433-A410-4345-87EE-CC81BC83779B}"/>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9054B966-5E50-4685-9D62-82112E9B48E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AE6FAC0-DED8-4212-80A1-30E8772F3EAD}"/>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675B127-77D1-44A0-A0F6-8874CB596D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9" name="Picture 8" descr="Luca fallen over with a scraped knee at playtime. ">
            <a:extLst>
              <a:ext uri="{FF2B5EF4-FFF2-40B4-BE49-F238E27FC236}">
                <a16:creationId xmlns:a16="http://schemas.microsoft.com/office/drawing/2014/main" id="{244B3128-5D90-4E54-9F73-D8AA13000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06" y="2095501"/>
            <a:ext cx="3794090" cy="3343274"/>
          </a:xfrm>
          <a:prstGeom prst="rect">
            <a:avLst/>
          </a:prstGeom>
        </p:spPr>
      </p:pic>
      <p:sp>
        <p:nvSpPr>
          <p:cNvPr id="8" name="TextBox 7" descr="Mrs should have washed Luca’s cut knee to clean any&#10;dirt or microbes which may have been present. Antiseptic cream applied to deeper cuts can also help prevent infection. There is generally no need to cover smaller cuts and grazes with a plaster, fresh air will help the scabbing process.&#10;">
            <a:extLst>
              <a:ext uri="{FF2B5EF4-FFF2-40B4-BE49-F238E27FC236}">
                <a16:creationId xmlns:a16="http://schemas.microsoft.com/office/drawing/2014/main" id="{092BF0F1-4C48-4EE9-80C2-DD15A314DDD2}"/>
              </a:ext>
            </a:extLst>
          </p:cNvPr>
          <p:cNvSpPr txBox="1"/>
          <p:nvPr/>
        </p:nvSpPr>
        <p:spPr>
          <a:xfrm>
            <a:off x="4634072" y="1549994"/>
            <a:ext cx="3862549" cy="4339650"/>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Mrs Brooke should have washed Luca’s cut knee to clean any dirt or microbes which may have been present. Antiseptic cream applied to deeper cuts can also help prevent infection. There is generally no need to cover smaller cuts and grazes with a plaster, fresh air will help the scabbing process.</a:t>
            </a:r>
          </a:p>
        </p:txBody>
      </p:sp>
      <p:sp>
        <p:nvSpPr>
          <p:cNvPr id="3" name="Footer Placeholder 2">
            <a:extLst>
              <a:ext uri="{FF2B5EF4-FFF2-40B4-BE49-F238E27FC236}">
                <a16:creationId xmlns:a16="http://schemas.microsoft.com/office/drawing/2014/main" id="{7ED753AB-52E9-409D-802B-5F60D89C758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0101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EB4D8E-AE44-42D6-A23F-248545639D1D}"/>
              </a:ext>
              <a:ext uri="{C183D7F6-B498-43B3-948B-1728B52AA6E4}">
                <adec:decorative xmlns:adec="http://schemas.microsoft.com/office/drawing/2017/decorative" val="0"/>
              </a:ext>
            </a:extLst>
          </p:cNvPr>
          <p:cNvSpPr>
            <a:spLocks noGrp="1"/>
          </p:cNvSpPr>
          <p:nvPr>
            <p:ph type="title"/>
          </p:nvPr>
        </p:nvSpPr>
        <p:spPr>
          <a:xfrm>
            <a:off x="628650" y="-918655"/>
            <a:ext cx="7886700" cy="892174"/>
          </a:xfrm>
        </p:spPr>
        <p:txBody>
          <a:bodyPr>
            <a:normAutofit fontScale="90000"/>
          </a:bodyPr>
          <a:lstStyle/>
          <a:p>
            <a:pPr algn="ctr"/>
            <a:r>
              <a:rPr lang="en-GB" sz="3500" b="1" dirty="0"/>
              <a:t>Antibiotics Comic Strip 5 Discussion Points</a:t>
            </a:r>
          </a:p>
        </p:txBody>
      </p:sp>
      <p:sp>
        <p:nvSpPr>
          <p:cNvPr id="10" name="Title 1">
            <a:extLst>
              <a:ext uri="{FF2B5EF4-FFF2-40B4-BE49-F238E27FC236}">
                <a16:creationId xmlns:a16="http://schemas.microsoft.com/office/drawing/2014/main" id="{3B9B60AD-92C7-4F4B-ADDB-0DA48710FA83}"/>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50C3A5E2-6545-403B-B35D-8F35BE524B2E}"/>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F3B0327-2F17-49C1-A344-E31AC0BBB697}"/>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E63F12-AE93-4AA5-AAA5-EB4D458E124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20" y="1245060"/>
            <a:ext cx="608509" cy="591890"/>
          </a:xfrm>
          <a:prstGeom prst="rect">
            <a:avLst/>
          </a:prstGeom>
        </p:spPr>
      </p:pic>
      <p:pic>
        <p:nvPicPr>
          <p:cNvPr id="9" name="Picture 8" descr="Eva and her mother at the doctors ">
            <a:extLst>
              <a:ext uri="{FF2B5EF4-FFF2-40B4-BE49-F238E27FC236}">
                <a16:creationId xmlns:a16="http://schemas.microsoft.com/office/drawing/2014/main" id="{0AFC6FD0-FC69-4FE2-8A3E-7ECBF871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22" y="2032841"/>
            <a:ext cx="3989789" cy="3344767"/>
          </a:xfrm>
          <a:prstGeom prst="rect">
            <a:avLst/>
          </a:prstGeom>
        </p:spPr>
      </p:pic>
      <p:sp>
        <p:nvSpPr>
          <p:cNvPr id="8" name="TextBox 7" descr="Dr Cooper is right; antibiotics only work on bacterial infections. Coughs and colds are caused by viruses and in many cases the body’s own natural defences will fight these infections. Other medicines from the chemists help with the symptoms of coughs and colds.&#10;">
            <a:extLst>
              <a:ext uri="{FF2B5EF4-FFF2-40B4-BE49-F238E27FC236}">
                <a16:creationId xmlns:a16="http://schemas.microsoft.com/office/drawing/2014/main" id="{BF373A05-ED35-4C65-856A-8C5D4A9162F8}"/>
              </a:ext>
            </a:extLst>
          </p:cNvPr>
          <p:cNvSpPr txBox="1"/>
          <p:nvPr/>
        </p:nvSpPr>
        <p:spPr>
          <a:xfrm>
            <a:off x="5028896" y="1449881"/>
            <a:ext cx="3264767" cy="4493538"/>
          </a:xfrm>
          <a:prstGeom prst="rect">
            <a:avLst/>
          </a:prstGeom>
          <a:noFill/>
        </p:spPr>
        <p:txBody>
          <a:bodyPr wrap="square" rtlCol="0">
            <a:spAutoFit/>
          </a:bodyPr>
          <a:lstStyle/>
          <a:p>
            <a:r>
              <a:rPr lang="en-GB" sz="2200" dirty="0">
                <a:solidFill>
                  <a:prstClr val="black"/>
                </a:solidFill>
                <a:latin typeface="Arial" panose="020B0604020202020204" pitchFamily="34" charset="0"/>
                <a:cs typeface="Arial" panose="020B0604020202020204" pitchFamily="34" charset="0"/>
              </a:rPr>
              <a:t>Dr Cooper is right; antibiotics only work on bacterial infections. Coughs and colds are caused by viruses and in many cases the body’s own natural defences will fight these infections. Other medicines from the chemists help with the symptoms of coughs and colds.</a:t>
            </a:r>
          </a:p>
        </p:txBody>
      </p:sp>
      <p:sp>
        <p:nvSpPr>
          <p:cNvPr id="3" name="Footer Placeholder 2">
            <a:extLst>
              <a:ext uri="{FF2B5EF4-FFF2-40B4-BE49-F238E27FC236}">
                <a16:creationId xmlns:a16="http://schemas.microsoft.com/office/drawing/2014/main" id="{0F497EFF-4E3D-4DAE-8760-DB8D5DBBB40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0984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BCD11-7EA7-44CE-B5EE-4EE21FECB6E0}"/>
              </a:ext>
              <a:ext uri="{C183D7F6-B498-43B3-948B-1728B52AA6E4}">
                <adec:decorative xmlns:adec="http://schemas.microsoft.com/office/drawing/2017/decorative" val="0"/>
              </a:ext>
            </a:extLst>
          </p:cNvPr>
          <p:cNvSpPr>
            <a:spLocks noGrp="1"/>
          </p:cNvSpPr>
          <p:nvPr>
            <p:ph type="title"/>
          </p:nvPr>
        </p:nvSpPr>
        <p:spPr>
          <a:xfrm>
            <a:off x="628650" y="-896351"/>
            <a:ext cx="7886700" cy="892174"/>
          </a:xfrm>
        </p:spPr>
        <p:txBody>
          <a:bodyPr>
            <a:normAutofit fontScale="90000"/>
          </a:bodyPr>
          <a:lstStyle/>
          <a:p>
            <a:pPr algn="ctr"/>
            <a:r>
              <a:rPr lang="en-GB" sz="3500" b="1" dirty="0"/>
              <a:t>Antibiotics Comic Strip 6 Discussion Points</a:t>
            </a:r>
          </a:p>
        </p:txBody>
      </p:sp>
      <p:sp>
        <p:nvSpPr>
          <p:cNvPr id="10" name="Title 1">
            <a:extLst>
              <a:ext uri="{FF2B5EF4-FFF2-40B4-BE49-F238E27FC236}">
                <a16:creationId xmlns:a16="http://schemas.microsoft.com/office/drawing/2014/main" id="{FC16964C-3750-4FCA-BD31-22C2EA822232}"/>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B71E1DA3-FE60-4F6F-BDE4-3AC87474342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F32CB8F8-7380-4A34-95C6-9A7535CEF5A5}"/>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B8329A5-6ED9-41D7-8D72-65C44CF94D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9" name="Picture 8" descr="Luca in bed with a packet of antibiotics">
            <a:extLst>
              <a:ext uri="{FF2B5EF4-FFF2-40B4-BE49-F238E27FC236}">
                <a16:creationId xmlns:a16="http://schemas.microsoft.com/office/drawing/2014/main" id="{4475626E-FD8B-44E8-8C7A-DF058DB2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89" y="1925362"/>
            <a:ext cx="4462655" cy="3559725"/>
          </a:xfrm>
          <a:prstGeom prst="rect">
            <a:avLst/>
          </a:prstGeom>
        </p:spPr>
      </p:pic>
      <p:sp>
        <p:nvSpPr>
          <p:cNvPr id="8" name="TextBox 7" descr="It is important for Luca to finish the course of antibiotics. Not finishing the course could result in the bacteria not being killed properly and becoming resistant to the antibiotic in the future.&#10;">
            <a:extLst>
              <a:ext uri="{FF2B5EF4-FFF2-40B4-BE49-F238E27FC236}">
                <a16:creationId xmlns:a16="http://schemas.microsoft.com/office/drawing/2014/main" id="{A0782501-BBED-4BC4-B8BB-048C46DB2C72}"/>
              </a:ext>
            </a:extLst>
          </p:cNvPr>
          <p:cNvSpPr txBox="1"/>
          <p:nvPr/>
        </p:nvSpPr>
        <p:spPr>
          <a:xfrm>
            <a:off x="5421507" y="1627733"/>
            <a:ext cx="3075115" cy="4154984"/>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It is important for Luca to finish the course of antibiotics. Not finishing the course could result in the bacteria not being killed properly and becoming resistant to the antibiotic in the future.</a:t>
            </a:r>
          </a:p>
        </p:txBody>
      </p:sp>
      <p:sp>
        <p:nvSpPr>
          <p:cNvPr id="3" name="Footer Placeholder 2">
            <a:extLst>
              <a:ext uri="{FF2B5EF4-FFF2-40B4-BE49-F238E27FC236}">
                <a16:creationId xmlns:a16="http://schemas.microsoft.com/office/drawing/2014/main" id="{889C6389-FA54-452F-821C-859343EA957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0846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6FDF-8A79-4678-B29C-BDD3E7EB8BF7}"/>
              </a:ext>
            </a:extLst>
          </p:cNvPr>
          <p:cNvSpPr>
            <a:spLocks noGrp="1"/>
          </p:cNvSpPr>
          <p:nvPr>
            <p:ph type="title"/>
          </p:nvPr>
        </p:nvSpPr>
        <p:spPr>
          <a:xfrm>
            <a:off x="628650" y="-955132"/>
            <a:ext cx="7886700" cy="939799"/>
          </a:xfrm>
        </p:spPr>
        <p:txBody>
          <a:bodyPr/>
          <a:lstStyle/>
          <a:p>
            <a:pPr algn="ctr"/>
            <a:r>
              <a:rPr lang="en-GB" b="1" dirty="0"/>
              <a:t>Antibiotics Flashcards 1</a:t>
            </a:r>
          </a:p>
        </p:txBody>
      </p:sp>
      <p:sp>
        <p:nvSpPr>
          <p:cNvPr id="6" name="Title 1">
            <a:extLst>
              <a:ext uri="{FF2B5EF4-FFF2-40B4-BE49-F238E27FC236}">
                <a16:creationId xmlns:a16="http://schemas.microsoft.com/office/drawing/2014/main" id="{8F1AD274-D749-48F5-AD2F-C97F9BCCBF5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9" name="Rectangle: Rounded Corners 8" descr="Harmful microbes make us ill&#10;&#10;Yes or No">
            <a:extLst>
              <a:ext uri="{FF2B5EF4-FFF2-40B4-BE49-F238E27FC236}">
                <a16:creationId xmlns:a16="http://schemas.microsoft.com/office/drawing/2014/main" id="{3B14F660-AFF3-4793-8004-1DCEE870D2F4}"/>
              </a:ext>
            </a:extLst>
          </p:cNvPr>
          <p:cNvSpPr/>
          <p:nvPr/>
        </p:nvSpPr>
        <p:spPr>
          <a:xfrm>
            <a:off x="748917" y="2092410"/>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make us ill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11" name="Rectangle: Rounded Corners 10" descr="If my doctor gives me antibiotics to take for 7 days but I feel better after 3 days I can stop taking them&#10;Yes or No">
            <a:extLst>
              <a:ext uri="{FF2B5EF4-FFF2-40B4-BE49-F238E27FC236}">
                <a16:creationId xmlns:a16="http://schemas.microsoft.com/office/drawing/2014/main" id="{448BB103-F8DB-4C7E-84BF-7608781CA85A}"/>
              </a:ext>
            </a:extLst>
          </p:cNvPr>
          <p:cNvSpPr/>
          <p:nvPr/>
        </p:nvSpPr>
        <p:spPr>
          <a:xfrm>
            <a:off x="4756786" y="2092409"/>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gives me antibiotics to take for 7 days but I feel better after 3 days I can stop taking them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3" name="Footer Placeholder 2">
            <a:extLst>
              <a:ext uri="{FF2B5EF4-FFF2-40B4-BE49-F238E27FC236}">
                <a16:creationId xmlns:a16="http://schemas.microsoft.com/office/drawing/2014/main" id="{84A03C88-7663-4675-BC66-03DE6E6C3EB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0235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0DF6864-88DF-4279-BED0-D8253689C793}"/>
              </a:ext>
              <a:ext uri="{C183D7F6-B498-43B3-948B-1728B52AA6E4}">
                <adec:decorative xmlns:adec="http://schemas.microsoft.com/office/drawing/2017/decorative" val="0"/>
              </a:ext>
            </a:extLst>
          </p:cNvPr>
          <p:cNvSpPr txBox="1">
            <a:spLocks noGrp="1"/>
          </p:cNvSpPr>
          <p:nvPr>
            <p:ph type="title" idx="4294967295"/>
          </p:nvPr>
        </p:nvSpPr>
        <p:spPr>
          <a:xfrm>
            <a:off x="628650" y="-955129"/>
            <a:ext cx="7886700" cy="939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2</a:t>
            </a:r>
          </a:p>
        </p:txBody>
      </p:sp>
      <p:sp>
        <p:nvSpPr>
          <p:cNvPr id="7" name="Title 1">
            <a:extLst>
              <a:ext uri="{FF2B5EF4-FFF2-40B4-BE49-F238E27FC236}">
                <a16:creationId xmlns:a16="http://schemas.microsoft.com/office/drawing/2014/main" id="{EE9E58AE-328C-4DEE-8008-A78AD4DEBE9E}"/>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12" name="Rectangle: Rounded Corners 11" descr="If my friend is ill I&#10;can give them my old antibiotics&#10;Yes or No">
            <a:extLst>
              <a:ext uri="{FF2B5EF4-FFF2-40B4-BE49-F238E27FC236}">
                <a16:creationId xmlns:a16="http://schemas.microsoft.com/office/drawing/2014/main" id="{09E4D57C-2F23-4C05-A60F-D57595291719}"/>
              </a:ext>
            </a:extLst>
          </p:cNvPr>
          <p:cNvSpPr/>
          <p:nvPr/>
        </p:nvSpPr>
        <p:spPr>
          <a:xfrm>
            <a:off x="492693" y="2055955"/>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friend is ill 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give them my old antibiotics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13" name="Rectangle: Rounded Corners 12" descr="Antibiotics only&#10;work on bacterial&#10;Infections &#10;Yes or No">
            <a:extLst>
              <a:ext uri="{FF2B5EF4-FFF2-40B4-BE49-F238E27FC236}">
                <a16:creationId xmlns:a16="http://schemas.microsoft.com/office/drawing/2014/main" id="{87CCBD60-669D-48C3-AE93-B1ADBD899629}"/>
              </a:ext>
            </a:extLst>
          </p:cNvPr>
          <p:cNvSpPr/>
          <p:nvPr/>
        </p:nvSpPr>
        <p:spPr>
          <a:xfrm>
            <a:off x="4572000" y="2046430"/>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only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on bacterial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3" name="Footer Placeholder 2">
            <a:extLst>
              <a:ext uri="{FF2B5EF4-FFF2-40B4-BE49-F238E27FC236}">
                <a16:creationId xmlns:a16="http://schemas.microsoft.com/office/drawing/2014/main" id="{BFFB9638-6321-48ED-88A3-99408432171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277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83FDB77-E273-4A63-AE1D-50C270432B09}"/>
              </a:ext>
              <a:ext uri="{C183D7F6-B498-43B3-948B-1728B52AA6E4}">
                <adec:decorative xmlns:adec="http://schemas.microsoft.com/office/drawing/2017/decorative" val="0"/>
              </a:ext>
            </a:extLst>
          </p:cNvPr>
          <p:cNvSpPr>
            <a:spLocks noGrp="1"/>
          </p:cNvSpPr>
          <p:nvPr>
            <p:ph type="title"/>
          </p:nvPr>
        </p:nvSpPr>
        <p:spPr>
          <a:xfrm>
            <a:off x="628650" y="-966285"/>
            <a:ext cx="7886700" cy="939799"/>
          </a:xfrm>
        </p:spPr>
        <p:txBody>
          <a:bodyPr/>
          <a:lstStyle/>
          <a:p>
            <a:pPr algn="ctr"/>
            <a:r>
              <a:rPr lang="en-GB" b="1" dirty="0"/>
              <a:t>Antibiotics Flashcards 3</a:t>
            </a:r>
          </a:p>
        </p:txBody>
      </p:sp>
      <p:sp>
        <p:nvSpPr>
          <p:cNvPr id="6" name="Title 1">
            <a:extLst>
              <a:ext uri="{FF2B5EF4-FFF2-40B4-BE49-F238E27FC236}">
                <a16:creationId xmlns:a16="http://schemas.microsoft.com/office/drawing/2014/main" id="{899BD444-9BD5-4499-8952-4BD4F0F86118}"/>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11" name="Rectangle: Rounded Corners 10" descr="I can treat coughs and colds with Antibiotics&#10;Yes or No">
            <a:extLst>
              <a:ext uri="{FF2B5EF4-FFF2-40B4-BE49-F238E27FC236}">
                <a16:creationId xmlns:a16="http://schemas.microsoft.com/office/drawing/2014/main" id="{535B2143-0A4A-41FF-99E4-89EEFE82C100}"/>
              </a:ext>
            </a:extLst>
          </p:cNvPr>
          <p:cNvSpPr/>
          <p:nvPr/>
        </p:nvSpPr>
        <p:spPr>
          <a:xfrm>
            <a:off x="392431" y="1995509"/>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can treat coughs and colds with Antibiotics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12" name="Rectangle: Rounded Corners 11" descr="I should always&#10;cover my coughs&#10;and sneezes with&#10;a tissue &#10;Yes or No">
            <a:extLst>
              <a:ext uri="{FF2B5EF4-FFF2-40B4-BE49-F238E27FC236}">
                <a16:creationId xmlns:a16="http://schemas.microsoft.com/office/drawing/2014/main" id="{5A40CCC0-F51A-4F2F-B00B-BF16852B103E}"/>
              </a:ext>
            </a:extLst>
          </p:cNvPr>
          <p:cNvSpPr/>
          <p:nvPr/>
        </p:nvSpPr>
        <p:spPr>
          <a:xfrm>
            <a:off x="4764404" y="1995508"/>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 my coughs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sneezes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tissue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638C0EBF-C2F8-4E43-8F02-BE38932CEF1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8259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681B3B-4BF5-4B44-B321-72E8A4F82D88}"/>
              </a:ext>
              <a:ext uri="{C183D7F6-B498-43B3-948B-1728B52AA6E4}">
                <adec:decorative xmlns:adec="http://schemas.microsoft.com/office/drawing/2017/decorative" val="0"/>
              </a:ext>
            </a:extLst>
          </p:cNvPr>
          <p:cNvSpPr>
            <a:spLocks noGrp="1"/>
          </p:cNvSpPr>
          <p:nvPr>
            <p:ph type="title"/>
          </p:nvPr>
        </p:nvSpPr>
        <p:spPr>
          <a:xfrm>
            <a:off x="628650" y="-977436"/>
            <a:ext cx="7886700" cy="939799"/>
          </a:xfrm>
        </p:spPr>
        <p:txBody>
          <a:bodyPr/>
          <a:lstStyle/>
          <a:p>
            <a:pPr algn="ctr"/>
            <a:r>
              <a:rPr lang="en-GB" b="1" dirty="0"/>
              <a:t>Antibiotics Flashcards 4</a:t>
            </a:r>
          </a:p>
        </p:txBody>
      </p:sp>
      <p:sp>
        <p:nvSpPr>
          <p:cNvPr id="8" name="Title 1">
            <a:extLst>
              <a:ext uri="{FF2B5EF4-FFF2-40B4-BE49-F238E27FC236}">
                <a16:creationId xmlns:a16="http://schemas.microsoft.com/office/drawing/2014/main" id="{09AD087C-A410-4EC0-8C33-10036E17FEF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7" name="Rectangle: Rounded Corners 6" descr="I should only take antibiotics prescribed by my doctor&#10;Yes or No">
            <a:extLst>
              <a:ext uri="{FF2B5EF4-FFF2-40B4-BE49-F238E27FC236}">
                <a16:creationId xmlns:a16="http://schemas.microsoft.com/office/drawing/2014/main" id="{35B1A6AC-52D5-470D-9DCE-FAB82E0269F7}"/>
              </a:ext>
            </a:extLst>
          </p:cNvPr>
          <p:cNvSpPr/>
          <p:nvPr/>
        </p:nvSpPr>
        <p:spPr>
          <a:xfrm>
            <a:off x="939746"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only take antibiotics prescribed by my doctor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5" name="Rectangle: Rounded Corners 4" descr="I should always wash my hands after going&#10;to the toilet&#10;Yes or No">
            <a:extLst>
              <a:ext uri="{FF2B5EF4-FFF2-40B4-BE49-F238E27FC236}">
                <a16:creationId xmlns:a16="http://schemas.microsoft.com/office/drawing/2014/main" id="{5F4C3F76-3DE6-410C-8BBE-DC9F23B34227}"/>
              </a:ext>
            </a:extLst>
          </p:cNvPr>
          <p:cNvSpPr/>
          <p:nvPr/>
        </p:nvSpPr>
        <p:spPr>
          <a:xfrm>
            <a:off x="4942230"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 wash my hands after going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the toilet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6" name="Rectangle: Rounded Corners 5" descr="Most of the time my&#10;immune system can fight infections like the common cold by itself&#10;Yes or No">
            <a:extLst>
              <a:ext uri="{FF2B5EF4-FFF2-40B4-BE49-F238E27FC236}">
                <a16:creationId xmlns:a16="http://schemas.microsoft.com/office/drawing/2014/main" id="{AB47D0A3-93F1-4AB8-A5DE-E602E0B1B98A}"/>
              </a:ext>
            </a:extLst>
          </p:cNvPr>
          <p:cNvSpPr/>
          <p:nvPr/>
        </p:nvSpPr>
        <p:spPr>
          <a:xfrm>
            <a:off x="3137865" y="4246730"/>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of the time 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immune system can fight infections like the common cold by itself</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3" name="Footer Placeholder 2">
            <a:extLst>
              <a:ext uri="{FF2B5EF4-FFF2-40B4-BE49-F238E27FC236}">
                <a16:creationId xmlns:a16="http://schemas.microsoft.com/office/drawing/2014/main" id="{FA85ADED-84A0-4DC0-89F3-2FADF2B7525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999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0F68B1-AAE7-4A7B-A174-73F6EC9ED38E}"/>
              </a:ext>
              <a:ext uri="{C183D7F6-B498-43B3-948B-1728B52AA6E4}">
                <adec:decorative xmlns:adec="http://schemas.microsoft.com/office/drawing/2017/decorative" val="0"/>
              </a:ext>
            </a:extLst>
          </p:cNvPr>
          <p:cNvSpPr>
            <a:spLocks noGrp="1"/>
          </p:cNvSpPr>
          <p:nvPr>
            <p:ph type="title"/>
          </p:nvPr>
        </p:nvSpPr>
        <p:spPr>
          <a:xfrm>
            <a:off x="628650" y="-955132"/>
            <a:ext cx="7886700" cy="939799"/>
          </a:xfrm>
        </p:spPr>
        <p:txBody>
          <a:bodyPr>
            <a:normAutofit fontScale="90000"/>
          </a:bodyPr>
          <a:lstStyle/>
          <a:p>
            <a:pPr algn="ctr"/>
            <a:r>
              <a:rPr lang="en-GB" b="1" dirty="0"/>
              <a:t>Antibiotics Flashcards 1 - Answers</a:t>
            </a:r>
          </a:p>
        </p:txBody>
      </p:sp>
      <p:sp>
        <p:nvSpPr>
          <p:cNvPr id="8" name="Title 1">
            <a:extLst>
              <a:ext uri="{FF2B5EF4-FFF2-40B4-BE49-F238E27FC236}">
                <a16:creationId xmlns:a16="http://schemas.microsoft.com/office/drawing/2014/main" id="{275BD344-79C2-4860-92FD-0A58BDB4806D}"/>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5" name="Rectangle: Rounded Corners 4" descr="Harmful microbes make us ill&#10;&#10;Yes or No">
            <a:extLst>
              <a:ext uri="{FF2B5EF4-FFF2-40B4-BE49-F238E27FC236}">
                <a16:creationId xmlns:a16="http://schemas.microsoft.com/office/drawing/2014/main" id="{3F548ED7-EEB0-483D-B07E-A5ABD58101AA}"/>
              </a:ext>
            </a:extLst>
          </p:cNvPr>
          <p:cNvSpPr/>
          <p:nvPr/>
        </p:nvSpPr>
        <p:spPr>
          <a:xfrm>
            <a:off x="748917" y="2092410"/>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make us ill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F1A1DE2-EAD8-4DF5-9489-3A5801B44125}"/>
              </a:ext>
            </a:extLst>
          </p:cNvPr>
          <p:cNvSpPr/>
          <p:nvPr/>
        </p:nvSpPr>
        <p:spPr>
          <a:xfrm>
            <a:off x="1350770" y="3752850"/>
            <a:ext cx="2190750"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6" name="Rectangle: Rounded Corners 5" descr="If my doctor gives me antibiotics to take for 7 days but I feel better after 3 days I can stop taking them&#10;Yes or No">
            <a:extLst>
              <a:ext uri="{FF2B5EF4-FFF2-40B4-BE49-F238E27FC236}">
                <a16:creationId xmlns:a16="http://schemas.microsoft.com/office/drawing/2014/main" id="{DB035451-8362-485B-B8FA-A3EF0145858C}"/>
              </a:ext>
            </a:extLst>
          </p:cNvPr>
          <p:cNvSpPr/>
          <p:nvPr/>
        </p:nvSpPr>
        <p:spPr>
          <a:xfrm>
            <a:off x="4756786" y="2092409"/>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gives me antibiotics to take for 7 days but I feel better after 3 days I can stop taking them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9CF6CBF6-DF40-466A-BB53-008D543E5842}"/>
              </a:ext>
            </a:extLst>
          </p:cNvPr>
          <p:cNvSpPr/>
          <p:nvPr/>
        </p:nvSpPr>
        <p:spPr>
          <a:xfrm>
            <a:off x="5515801" y="4038601"/>
            <a:ext cx="1875599" cy="628650"/>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NO</a:t>
            </a:r>
          </a:p>
        </p:txBody>
      </p:sp>
      <p:sp>
        <p:nvSpPr>
          <p:cNvPr id="3" name="Footer Placeholder 2">
            <a:extLst>
              <a:ext uri="{FF2B5EF4-FFF2-40B4-BE49-F238E27FC236}">
                <a16:creationId xmlns:a16="http://schemas.microsoft.com/office/drawing/2014/main" id="{AF215BD1-B2D3-47E0-B928-CEDE03097B7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606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9BB7E2-84BF-4BA5-BEF5-7EE241688389}"/>
              </a:ext>
              <a:ext uri="{C183D7F6-B498-43B3-948B-1728B52AA6E4}">
                <adec:decorative xmlns:adec="http://schemas.microsoft.com/office/drawing/2017/decorative" val="0"/>
              </a:ext>
            </a:extLst>
          </p:cNvPr>
          <p:cNvSpPr>
            <a:spLocks noGrp="1"/>
          </p:cNvSpPr>
          <p:nvPr>
            <p:ph type="title"/>
          </p:nvPr>
        </p:nvSpPr>
        <p:spPr>
          <a:xfrm>
            <a:off x="628650" y="-877073"/>
            <a:ext cx="7886700" cy="939799"/>
          </a:xfrm>
        </p:spPr>
        <p:txBody>
          <a:bodyPr>
            <a:normAutofit fontScale="90000"/>
          </a:bodyPr>
          <a:lstStyle/>
          <a:p>
            <a:pPr algn="ct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2 - Answers</a:t>
            </a:r>
            <a:endParaRPr lang="en-GB" b="1" dirty="0"/>
          </a:p>
        </p:txBody>
      </p:sp>
      <p:sp>
        <p:nvSpPr>
          <p:cNvPr id="10" name="Title 1">
            <a:extLst>
              <a:ext uri="{FF2B5EF4-FFF2-40B4-BE49-F238E27FC236}">
                <a16:creationId xmlns:a16="http://schemas.microsoft.com/office/drawing/2014/main" id="{9F63DED5-7A23-47E1-B39B-09862999780E}"/>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5" name="Rectangle: Rounded Corners 4" descr="If my friend is ill I&#10;can give them my old antibiotics&#10;Yes or No">
            <a:extLst>
              <a:ext uri="{FF2B5EF4-FFF2-40B4-BE49-F238E27FC236}">
                <a16:creationId xmlns:a16="http://schemas.microsoft.com/office/drawing/2014/main" id="{2D406BDF-1C48-4FC9-B128-FC9DCA7D6113}"/>
              </a:ext>
            </a:extLst>
          </p:cNvPr>
          <p:cNvSpPr/>
          <p:nvPr/>
        </p:nvSpPr>
        <p:spPr>
          <a:xfrm>
            <a:off x="492693" y="2055955"/>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friend is ill 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give them my old antibiotics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F7221C17-D0A6-458D-BA47-14701E632B44}"/>
              </a:ext>
            </a:extLst>
          </p:cNvPr>
          <p:cNvSpPr/>
          <p:nvPr/>
        </p:nvSpPr>
        <p:spPr>
          <a:xfrm>
            <a:off x="1453413" y="3943350"/>
            <a:ext cx="1840933"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NO</a:t>
            </a:r>
          </a:p>
        </p:txBody>
      </p:sp>
      <p:sp>
        <p:nvSpPr>
          <p:cNvPr id="6" name="Rectangle: Rounded Corners 5" descr="Antibiotics only&#10;work on bacterial&#10;Infections &#10;Yes or No">
            <a:extLst>
              <a:ext uri="{FF2B5EF4-FFF2-40B4-BE49-F238E27FC236}">
                <a16:creationId xmlns:a16="http://schemas.microsoft.com/office/drawing/2014/main" id="{91763A9E-2FB7-4F2B-BB26-5DEB7088277A}"/>
              </a:ext>
            </a:extLst>
          </p:cNvPr>
          <p:cNvSpPr/>
          <p:nvPr/>
        </p:nvSpPr>
        <p:spPr>
          <a:xfrm>
            <a:off x="4572000" y="2046430"/>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only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on bacterial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6F4C4254-CB25-4062-B723-7962351CD51A}"/>
              </a:ext>
            </a:extLst>
          </p:cNvPr>
          <p:cNvSpPr/>
          <p:nvPr/>
        </p:nvSpPr>
        <p:spPr>
          <a:xfrm>
            <a:off x="5381624" y="3933825"/>
            <a:ext cx="2143126"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3" name="Footer Placeholder 2">
            <a:extLst>
              <a:ext uri="{FF2B5EF4-FFF2-40B4-BE49-F238E27FC236}">
                <a16:creationId xmlns:a16="http://schemas.microsoft.com/office/drawing/2014/main" id="{9EC813DD-8927-465A-BE7B-1AFED70D327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375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784941-B702-4F01-AE62-D0E5132A7822}"/>
              </a:ext>
              <a:ext uri="{C183D7F6-B498-43B3-948B-1728B52AA6E4}">
                <adec:decorative xmlns:adec="http://schemas.microsoft.com/office/drawing/2017/decorative" val="0"/>
              </a:ext>
            </a:extLst>
          </p:cNvPr>
          <p:cNvSpPr>
            <a:spLocks noGrp="1"/>
          </p:cNvSpPr>
          <p:nvPr>
            <p:ph type="title"/>
          </p:nvPr>
        </p:nvSpPr>
        <p:spPr>
          <a:xfrm>
            <a:off x="628650" y="-932827"/>
            <a:ext cx="7886700" cy="939799"/>
          </a:xfrm>
        </p:spPr>
        <p:txBody>
          <a:bodyPr>
            <a:normAutofit fontScale="90000"/>
          </a:bodyPr>
          <a:lstStyle/>
          <a:p>
            <a:pPr algn="ct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3 - Answers</a:t>
            </a:r>
            <a:endParaRPr lang="en-GB" b="1" dirty="0"/>
          </a:p>
        </p:txBody>
      </p:sp>
      <p:sp>
        <p:nvSpPr>
          <p:cNvPr id="10" name="Title 1">
            <a:extLst>
              <a:ext uri="{FF2B5EF4-FFF2-40B4-BE49-F238E27FC236}">
                <a16:creationId xmlns:a16="http://schemas.microsoft.com/office/drawing/2014/main" id="{4123188E-58FE-4597-BFC8-B626B8B4DB72}"/>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5" name="Rectangle: Rounded Corners 4" descr="I can treat coughs and colds with Antibiotics&#10;Yes or No">
            <a:extLst>
              <a:ext uri="{FF2B5EF4-FFF2-40B4-BE49-F238E27FC236}">
                <a16:creationId xmlns:a16="http://schemas.microsoft.com/office/drawing/2014/main" id="{0FC63866-D259-4C40-994D-F3A661AAC662}"/>
              </a:ext>
            </a:extLst>
          </p:cNvPr>
          <p:cNvSpPr/>
          <p:nvPr/>
        </p:nvSpPr>
        <p:spPr>
          <a:xfrm>
            <a:off x="392431" y="1995509"/>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can treat coughs and colds with Antibiotics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4D1FFDB-610B-4B67-BA9B-E0B84937F1C6}"/>
              </a:ext>
            </a:extLst>
          </p:cNvPr>
          <p:cNvSpPr/>
          <p:nvPr/>
        </p:nvSpPr>
        <p:spPr>
          <a:xfrm>
            <a:off x="1548664" y="3952875"/>
            <a:ext cx="1650433"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NO</a:t>
            </a:r>
          </a:p>
        </p:txBody>
      </p:sp>
      <p:sp>
        <p:nvSpPr>
          <p:cNvPr id="6" name="Rectangle: Rounded Corners 5" descr="I should always&#10;cover my coughs&#10;and sneezes with&#10;a tissue &#10;Yes or No">
            <a:extLst>
              <a:ext uri="{FF2B5EF4-FFF2-40B4-BE49-F238E27FC236}">
                <a16:creationId xmlns:a16="http://schemas.microsoft.com/office/drawing/2014/main" id="{90F1EB90-9239-41C7-AB82-4FE84F8D8E46}"/>
              </a:ext>
            </a:extLst>
          </p:cNvPr>
          <p:cNvSpPr/>
          <p:nvPr/>
        </p:nvSpPr>
        <p:spPr>
          <a:xfrm>
            <a:off x="4764404" y="1995508"/>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 my coughs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sneezes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tissue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3500" kern="0" dirty="0">
              <a:solidFill>
                <a:prstClr val="black"/>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DE1401E-E7DC-43E3-A999-3EF94E22C19E}"/>
              </a:ext>
            </a:extLst>
          </p:cNvPr>
          <p:cNvSpPr/>
          <p:nvPr/>
        </p:nvSpPr>
        <p:spPr>
          <a:xfrm>
            <a:off x="5579042" y="3952875"/>
            <a:ext cx="2657475"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3" name="Footer Placeholder 2">
            <a:extLst>
              <a:ext uri="{FF2B5EF4-FFF2-40B4-BE49-F238E27FC236}">
                <a16:creationId xmlns:a16="http://schemas.microsoft.com/office/drawing/2014/main" id="{540B3D67-3A33-411A-80BC-83370EA044D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584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509712"/>
            <a:ext cx="8534401" cy="4505325"/>
          </a:xfrm>
        </p:spPr>
        <p:txBody>
          <a:bodyPr>
            <a:noAutofit/>
          </a:bodyPr>
          <a:lstStyle/>
          <a:p>
            <a:pPr marL="0" indent="0">
              <a:buNone/>
            </a:pPr>
            <a:r>
              <a:rPr lang="en-GB" sz="3500" b="1" dirty="0"/>
              <a:t>PHSE/RHSE </a:t>
            </a:r>
          </a:p>
          <a:p>
            <a:r>
              <a:rPr lang="en-GB" sz="3500" dirty="0"/>
              <a:t>Health and prevention</a:t>
            </a:r>
          </a:p>
          <a:p>
            <a:pPr marL="0" indent="0">
              <a:buNone/>
            </a:pPr>
            <a:r>
              <a:rPr lang="en-GB" sz="3500" b="1" dirty="0"/>
              <a:t>Science </a:t>
            </a:r>
          </a:p>
          <a:p>
            <a:r>
              <a:rPr lang="en-GB" sz="3500" dirty="0"/>
              <a:t>Working scientifically</a:t>
            </a:r>
          </a:p>
          <a:p>
            <a:r>
              <a:rPr lang="en-GB" sz="3500" dirty="0"/>
              <a:t>Animals, including humans</a:t>
            </a:r>
          </a:p>
          <a:p>
            <a:pPr marL="0" indent="0">
              <a:buNone/>
            </a:pPr>
            <a:r>
              <a:rPr lang="en-GB" sz="3500" b="1" dirty="0"/>
              <a:t>English </a:t>
            </a:r>
          </a:p>
          <a:p>
            <a:r>
              <a:rPr lang="en-GB" sz="3500" dirty="0"/>
              <a:t>Reading &amp; comprehension </a:t>
            </a:r>
          </a:p>
          <a:p>
            <a:pPr marL="0" indent="0">
              <a:buNone/>
            </a:pPr>
            <a:endParaRPr lang="en-GB" sz="35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728E24-9B7B-440B-8F5F-6C51C266D4B3}"/>
              </a:ext>
              <a:ext uri="{C183D7F6-B498-43B3-948B-1728B52AA6E4}">
                <adec:decorative xmlns:adec="http://schemas.microsoft.com/office/drawing/2017/decorative" val="0"/>
              </a:ext>
            </a:extLst>
          </p:cNvPr>
          <p:cNvSpPr>
            <a:spLocks noGrp="1"/>
          </p:cNvSpPr>
          <p:nvPr>
            <p:ph type="title"/>
          </p:nvPr>
        </p:nvSpPr>
        <p:spPr>
          <a:xfrm>
            <a:off x="628650" y="-966281"/>
            <a:ext cx="7886700" cy="939799"/>
          </a:xfrm>
        </p:spPr>
        <p:txBody>
          <a:bodyPr>
            <a:normAutofit fontScale="90000"/>
          </a:bodyPr>
          <a:lstStyle/>
          <a:p>
            <a:pPr algn="ct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4 - Answers</a:t>
            </a:r>
            <a:endParaRPr lang="en-GB" b="1" dirty="0"/>
          </a:p>
        </p:txBody>
      </p:sp>
      <p:sp>
        <p:nvSpPr>
          <p:cNvPr id="12" name="Title 1">
            <a:extLst>
              <a:ext uri="{FF2B5EF4-FFF2-40B4-BE49-F238E27FC236}">
                <a16:creationId xmlns:a16="http://schemas.microsoft.com/office/drawing/2014/main" id="{4651A261-DEAE-450D-ABEC-172B7ECF8A87}"/>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7" name="Rectangle: Rounded Corners 6" descr="I should only take antibiotics prescribed by my doctor&#10;Yes or No">
            <a:extLst>
              <a:ext uri="{FF2B5EF4-FFF2-40B4-BE49-F238E27FC236}">
                <a16:creationId xmlns:a16="http://schemas.microsoft.com/office/drawing/2014/main" id="{284DEAEC-48BC-4A52-8A45-F3C3BC6452FD}"/>
              </a:ext>
            </a:extLst>
          </p:cNvPr>
          <p:cNvSpPr/>
          <p:nvPr/>
        </p:nvSpPr>
        <p:spPr>
          <a:xfrm>
            <a:off x="939746"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only take antibiotics prescribed by my doctor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941FAA3-3BB8-4E19-9CD2-BB3F42052A92}"/>
              </a:ext>
            </a:extLst>
          </p:cNvPr>
          <p:cNvSpPr/>
          <p:nvPr/>
        </p:nvSpPr>
        <p:spPr>
          <a:xfrm>
            <a:off x="1458177" y="2971696"/>
            <a:ext cx="1831407"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5" name="Rectangle: Rounded Corners 4" descr="I should always wash my hands after going&#10;to the toilet&#10;Yes or No">
            <a:extLst>
              <a:ext uri="{FF2B5EF4-FFF2-40B4-BE49-F238E27FC236}">
                <a16:creationId xmlns:a16="http://schemas.microsoft.com/office/drawing/2014/main" id="{33E8E90D-7214-45FC-A9C1-185D2F6C9BA3}"/>
              </a:ext>
            </a:extLst>
          </p:cNvPr>
          <p:cNvSpPr/>
          <p:nvPr/>
        </p:nvSpPr>
        <p:spPr>
          <a:xfrm>
            <a:off x="4942230"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 wash my hands after going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the toilet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C61C90F6-C487-4AFE-A458-B2BA6C4BE420}"/>
              </a:ext>
            </a:extLst>
          </p:cNvPr>
          <p:cNvSpPr/>
          <p:nvPr/>
        </p:nvSpPr>
        <p:spPr>
          <a:xfrm>
            <a:off x="5590553" y="2971696"/>
            <a:ext cx="1724648" cy="733424"/>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6" name="Rectangle: Rounded Corners 5" descr="Most of the time my&#10;immune system can fight infections like the common cold by itself&#10;Yes or No">
            <a:extLst>
              <a:ext uri="{FF2B5EF4-FFF2-40B4-BE49-F238E27FC236}">
                <a16:creationId xmlns:a16="http://schemas.microsoft.com/office/drawing/2014/main" id="{D15BF521-F41D-40D5-8127-F60A69C45A5F}"/>
              </a:ext>
            </a:extLst>
          </p:cNvPr>
          <p:cNvSpPr/>
          <p:nvPr/>
        </p:nvSpPr>
        <p:spPr>
          <a:xfrm>
            <a:off x="3137865" y="4246730"/>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of the time 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immune system can fight infections like the common cold by itself</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B0B0593-41D6-4D7A-A918-DBB12C2F7FF7}"/>
              </a:ext>
            </a:extLst>
          </p:cNvPr>
          <p:cNvSpPr/>
          <p:nvPr/>
        </p:nvSpPr>
        <p:spPr>
          <a:xfrm>
            <a:off x="3741566" y="5722384"/>
            <a:ext cx="1698968" cy="71579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3" name="Footer Placeholder 2">
            <a:extLst>
              <a:ext uri="{FF2B5EF4-FFF2-40B4-BE49-F238E27FC236}">
                <a16:creationId xmlns:a16="http://schemas.microsoft.com/office/drawing/2014/main" id="{F4D165DA-6732-413A-9B32-FE5A6AFCD94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859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E6CA7D-3FD2-48EB-9759-556C0F0E593C}"/>
              </a:ext>
              <a:ext uri="{C183D7F6-B498-43B3-948B-1728B52AA6E4}">
                <adec:decorative xmlns:adec="http://schemas.microsoft.com/office/drawing/2017/decorative" val="0"/>
              </a:ext>
            </a:extLst>
          </p:cNvPr>
          <p:cNvSpPr>
            <a:spLocks noGrp="1"/>
          </p:cNvSpPr>
          <p:nvPr>
            <p:ph type="title"/>
          </p:nvPr>
        </p:nvSpPr>
        <p:spPr>
          <a:xfrm>
            <a:off x="628650" y="-960384"/>
            <a:ext cx="7886700" cy="939799"/>
          </a:xfrm>
        </p:spPr>
        <p:txBody>
          <a:bodyPr>
            <a:normAutofit/>
          </a:bodyPr>
          <a:lstStyle/>
          <a:p>
            <a:pPr algn="ctr"/>
            <a:r>
              <a:rPr lang="en-GB" sz="3500" b="1" dirty="0"/>
              <a:t>Word Mix Up (1/2)</a:t>
            </a:r>
          </a:p>
        </p:txBody>
      </p:sp>
      <p:sp>
        <p:nvSpPr>
          <p:cNvPr id="24" name="Title 1">
            <a:extLst>
              <a:ext uri="{FF2B5EF4-FFF2-40B4-BE49-F238E27FC236}">
                <a16:creationId xmlns:a16="http://schemas.microsoft.com/office/drawing/2014/main" id="{503F5EDA-CD63-4219-9465-FCFF46912717}"/>
              </a:ext>
            </a:extLst>
          </p:cNvPr>
          <p:cNvSpPr txBox="1">
            <a:spLocks/>
          </p:cNvSpPr>
          <p:nvPr/>
        </p:nvSpPr>
        <p:spPr>
          <a:xfrm>
            <a:off x="628650" y="76679"/>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a:t>
            </a:r>
            <a:endParaRPr lang="en-GB" sz="3500" b="1" dirty="0"/>
          </a:p>
        </p:txBody>
      </p:sp>
      <p:sp>
        <p:nvSpPr>
          <p:cNvPr id="8" name="Rectangle: Rounded Corners 7">
            <a:extLst>
              <a:ext uri="{FF2B5EF4-FFF2-40B4-BE49-F238E27FC236}">
                <a16:creationId xmlns:a16="http://schemas.microsoft.com/office/drawing/2014/main" id="{B2CDBE97-D1FD-49FF-B5F7-E403601807EC}"/>
              </a:ext>
              <a:ext uri="{C183D7F6-B498-43B3-948B-1728B52AA6E4}">
                <adec:decorative xmlns:adec="http://schemas.microsoft.com/office/drawing/2017/decorative" val="1"/>
              </a:ext>
            </a:extLst>
          </p:cNvPr>
          <p:cNvSpPr/>
          <p:nvPr/>
        </p:nvSpPr>
        <p:spPr>
          <a:xfrm>
            <a:off x="400050" y="1231635"/>
            <a:ext cx="8304556" cy="494056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C199E54-ECA3-4D99-8FFC-8ED8CD3CF634}"/>
              </a:ext>
              <a:ext uri="{C183D7F6-B498-43B3-948B-1728B52AA6E4}">
                <adec:decorative xmlns:adec="http://schemas.microsoft.com/office/drawing/2017/decorative" val="1"/>
              </a:ext>
            </a:extLst>
          </p:cNvPr>
          <p:cNvSpPr/>
          <p:nvPr/>
        </p:nvSpPr>
        <p:spPr>
          <a:xfrm>
            <a:off x="8193802" y="1028700"/>
            <a:ext cx="769223" cy="68849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F686005-EDD1-4B09-8A1C-1E2D61072E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36" y="1053143"/>
            <a:ext cx="654153" cy="639604"/>
          </a:xfrm>
          <a:prstGeom prst="rect">
            <a:avLst/>
          </a:prstGeom>
        </p:spPr>
      </p:pic>
      <p:sp>
        <p:nvSpPr>
          <p:cNvPr id="16" name="Rectangle: Rounded Corners 15" descr="Antibiotic&#10;">
            <a:extLst>
              <a:ext uri="{FF2B5EF4-FFF2-40B4-BE49-F238E27FC236}">
                <a16:creationId xmlns:a16="http://schemas.microsoft.com/office/drawing/2014/main" id="{2DBA9B85-B2EA-402E-8BC1-91C9C3245C8D}"/>
              </a:ext>
            </a:extLst>
          </p:cNvPr>
          <p:cNvSpPr/>
          <p:nvPr/>
        </p:nvSpPr>
        <p:spPr>
          <a:xfrm>
            <a:off x="633107" y="1510713"/>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a:t>
            </a:r>
          </a:p>
        </p:txBody>
      </p:sp>
      <p:sp>
        <p:nvSpPr>
          <p:cNvPr id="22" name="Rectangle: Rounded Corners 21" descr="A disease caused by a microbe&#10;">
            <a:extLst>
              <a:ext uri="{FF2B5EF4-FFF2-40B4-BE49-F238E27FC236}">
                <a16:creationId xmlns:a16="http://schemas.microsoft.com/office/drawing/2014/main" id="{76BABA1B-5F4D-422A-B338-7DB2A6DCD59A}"/>
              </a:ext>
            </a:extLst>
          </p:cNvPr>
          <p:cNvSpPr/>
          <p:nvPr/>
        </p:nvSpPr>
        <p:spPr>
          <a:xfrm>
            <a:off x="4127623" y="1542968"/>
            <a:ext cx="4066177"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disease caused by a microbe</a:t>
            </a:r>
          </a:p>
        </p:txBody>
      </p:sp>
      <p:sp>
        <p:nvSpPr>
          <p:cNvPr id="17" name="Rectangle: Rounded Corners 16" descr="Bacteria">
            <a:extLst>
              <a:ext uri="{FF2B5EF4-FFF2-40B4-BE49-F238E27FC236}">
                <a16:creationId xmlns:a16="http://schemas.microsoft.com/office/drawing/2014/main" id="{2C02AB0A-28B7-4747-A5A8-332B4F81F597}"/>
              </a:ext>
            </a:extLst>
          </p:cNvPr>
          <p:cNvSpPr/>
          <p:nvPr/>
        </p:nvSpPr>
        <p:spPr>
          <a:xfrm>
            <a:off x="628650" y="268132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Bacteria</a:t>
            </a:r>
          </a:p>
        </p:txBody>
      </p:sp>
      <p:sp>
        <p:nvSpPr>
          <p:cNvPr id="23" name="Rectangle: Rounded Corners 22" descr="A drug used to treat a disease or injury&#10;">
            <a:extLst>
              <a:ext uri="{FF2B5EF4-FFF2-40B4-BE49-F238E27FC236}">
                <a16:creationId xmlns:a16="http://schemas.microsoft.com/office/drawing/2014/main" id="{179DE018-D9F1-4CB9-BFE4-7ACCEEDA0575}"/>
              </a:ext>
            </a:extLst>
          </p:cNvPr>
          <p:cNvSpPr/>
          <p:nvPr/>
        </p:nvSpPr>
        <p:spPr>
          <a:xfrm>
            <a:off x="4127624" y="2716463"/>
            <a:ext cx="4066176"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treat a disease or injury</a:t>
            </a:r>
          </a:p>
        </p:txBody>
      </p:sp>
      <p:sp>
        <p:nvSpPr>
          <p:cNvPr id="18" name="Rectangle: Rounded Corners 17" descr="Infection">
            <a:extLst>
              <a:ext uri="{FF2B5EF4-FFF2-40B4-BE49-F238E27FC236}">
                <a16:creationId xmlns:a16="http://schemas.microsoft.com/office/drawing/2014/main" id="{B7224D15-747B-41F7-A4BD-2BF52ACD3E6E}"/>
              </a:ext>
            </a:extLst>
          </p:cNvPr>
          <p:cNvSpPr/>
          <p:nvPr/>
        </p:nvSpPr>
        <p:spPr>
          <a:xfrm>
            <a:off x="633107" y="3783346"/>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p:txBody>
      </p:sp>
      <p:sp>
        <p:nvSpPr>
          <p:cNvPr id="21" name="Rectangle: Rounded Corners 20" descr="Very small microbe that can be helpful or harmful">
            <a:extLst>
              <a:ext uri="{FF2B5EF4-FFF2-40B4-BE49-F238E27FC236}">
                <a16:creationId xmlns:a16="http://schemas.microsoft.com/office/drawing/2014/main" id="{CD7A9ADA-8701-4C4F-A6F0-67788B7C3DBA}"/>
              </a:ext>
            </a:extLst>
          </p:cNvPr>
          <p:cNvSpPr/>
          <p:nvPr/>
        </p:nvSpPr>
        <p:spPr>
          <a:xfrm>
            <a:off x="4127622" y="3882606"/>
            <a:ext cx="4066178" cy="847159"/>
          </a:xfrm>
          <a:prstGeom prst="roundRect">
            <a:avLst/>
          </a:prstGeom>
          <a:noFill/>
          <a:ln w="19050" cap="flat" cmpd="sng" algn="ctr">
            <a:solidFill>
              <a:srgbClr val="117E6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small microbe that can be helpful or harmful</a:t>
            </a:r>
          </a:p>
        </p:txBody>
      </p:sp>
      <p:sp>
        <p:nvSpPr>
          <p:cNvPr id="19" name="Rectangle: Rounded Corners 18" descr="Medicine&#10;">
            <a:extLst>
              <a:ext uri="{FF2B5EF4-FFF2-40B4-BE49-F238E27FC236}">
                <a16:creationId xmlns:a16="http://schemas.microsoft.com/office/drawing/2014/main" id="{DF7AD54C-2CF5-42DA-AF02-379A5DB2DAD6}"/>
              </a:ext>
            </a:extLst>
          </p:cNvPr>
          <p:cNvSpPr/>
          <p:nvPr/>
        </p:nvSpPr>
        <p:spPr>
          <a:xfrm>
            <a:off x="633107" y="491651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a:t>
            </a:r>
          </a:p>
        </p:txBody>
      </p:sp>
      <p:sp>
        <p:nvSpPr>
          <p:cNvPr id="20" name="Rectangle: Rounded Corners 19" descr="Special medicine used to treat bacterial infections&#10;">
            <a:extLst>
              <a:ext uri="{FF2B5EF4-FFF2-40B4-BE49-F238E27FC236}">
                <a16:creationId xmlns:a16="http://schemas.microsoft.com/office/drawing/2014/main" id="{1C09FDCF-5507-454A-9CCE-F2DABD197ACC}"/>
              </a:ext>
            </a:extLst>
          </p:cNvPr>
          <p:cNvSpPr/>
          <p:nvPr/>
        </p:nvSpPr>
        <p:spPr>
          <a:xfrm>
            <a:off x="4127624" y="4970305"/>
            <a:ext cx="4066178"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medicine used to treat bacterial infections</a:t>
            </a:r>
          </a:p>
        </p:txBody>
      </p:sp>
      <p:sp>
        <p:nvSpPr>
          <p:cNvPr id="3" name="Footer Placeholder 2">
            <a:extLst>
              <a:ext uri="{FF2B5EF4-FFF2-40B4-BE49-F238E27FC236}">
                <a16:creationId xmlns:a16="http://schemas.microsoft.com/office/drawing/2014/main" id="{A6DC21FC-E932-4E73-91D4-FC088EB3EB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2085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2FEC6-DEFD-43EF-B427-9EE945CE5BC3}"/>
              </a:ext>
              <a:ext uri="{C183D7F6-B498-43B3-948B-1728B52AA6E4}">
                <adec:decorative xmlns:adec="http://schemas.microsoft.com/office/drawing/2017/decorative" val="0"/>
              </a:ext>
            </a:extLst>
          </p:cNvPr>
          <p:cNvSpPr>
            <a:spLocks noGrp="1"/>
          </p:cNvSpPr>
          <p:nvPr>
            <p:ph type="title"/>
          </p:nvPr>
        </p:nvSpPr>
        <p:spPr>
          <a:xfrm>
            <a:off x="628650" y="-911686"/>
            <a:ext cx="7886700" cy="939799"/>
          </a:xfrm>
        </p:spPr>
        <p:txBody>
          <a:bodyPr>
            <a:normAutofit/>
          </a:bodyPr>
          <a:lstStyle/>
          <a:p>
            <a:pPr algn="ctr"/>
            <a:r>
              <a:rPr lang="en-GB" sz="3500" b="1" dirty="0"/>
              <a:t>Word Mix Up (2/2)</a:t>
            </a:r>
          </a:p>
        </p:txBody>
      </p:sp>
      <p:sp>
        <p:nvSpPr>
          <p:cNvPr id="22" name="Title 1">
            <a:extLst>
              <a:ext uri="{FF2B5EF4-FFF2-40B4-BE49-F238E27FC236}">
                <a16:creationId xmlns:a16="http://schemas.microsoft.com/office/drawing/2014/main" id="{D4B35274-ECCC-4CCB-BAB5-B1710805130D}"/>
              </a:ext>
            </a:extLst>
          </p:cNvPr>
          <p:cNvSpPr txBox="1">
            <a:spLocks/>
          </p:cNvSpPr>
          <p:nvPr/>
        </p:nvSpPr>
        <p:spPr>
          <a:xfrm>
            <a:off x="628650" y="76679"/>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a:t>
            </a:r>
            <a:endParaRPr lang="en-GB" sz="3500" b="1" dirty="0"/>
          </a:p>
        </p:txBody>
      </p:sp>
      <p:sp>
        <p:nvSpPr>
          <p:cNvPr id="13" name="Rectangle: Rounded Corners 12">
            <a:extLst>
              <a:ext uri="{FF2B5EF4-FFF2-40B4-BE49-F238E27FC236}">
                <a16:creationId xmlns:a16="http://schemas.microsoft.com/office/drawing/2014/main" id="{A386D571-992F-4513-9CF1-58EB1DC666E4}"/>
              </a:ext>
              <a:ext uri="{C183D7F6-B498-43B3-948B-1728B52AA6E4}">
                <adec:decorative xmlns:adec="http://schemas.microsoft.com/office/drawing/2017/decorative" val="1"/>
              </a:ext>
            </a:extLst>
          </p:cNvPr>
          <p:cNvSpPr/>
          <p:nvPr/>
        </p:nvSpPr>
        <p:spPr>
          <a:xfrm>
            <a:off x="400050" y="1231635"/>
            <a:ext cx="8304556" cy="494056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D632285-A543-4068-B5F7-57BFDAE2B3F9}"/>
              </a:ext>
              <a:ext uri="{C183D7F6-B498-43B3-948B-1728B52AA6E4}">
                <adec:decorative xmlns:adec="http://schemas.microsoft.com/office/drawing/2017/decorative" val="1"/>
              </a:ext>
            </a:extLst>
          </p:cNvPr>
          <p:cNvSpPr/>
          <p:nvPr/>
        </p:nvSpPr>
        <p:spPr>
          <a:xfrm>
            <a:off x="8193802" y="1028700"/>
            <a:ext cx="769223" cy="68849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97806870-D92B-4519-A499-466C211BDB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36" y="1053143"/>
            <a:ext cx="654153" cy="639604"/>
          </a:xfrm>
          <a:prstGeom prst="rect">
            <a:avLst/>
          </a:prstGeom>
        </p:spPr>
      </p:pic>
      <p:sp>
        <p:nvSpPr>
          <p:cNvPr id="16" name="Rectangle: Rounded Corners 15" descr="Painkiller">
            <a:extLst>
              <a:ext uri="{FF2B5EF4-FFF2-40B4-BE49-F238E27FC236}">
                <a16:creationId xmlns:a16="http://schemas.microsoft.com/office/drawing/2014/main" id="{035890EA-83A3-4720-995C-59396022161B}"/>
              </a:ext>
            </a:extLst>
          </p:cNvPr>
          <p:cNvSpPr/>
          <p:nvPr/>
        </p:nvSpPr>
        <p:spPr>
          <a:xfrm>
            <a:off x="830831" y="1959094"/>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Painkiller</a:t>
            </a:r>
          </a:p>
        </p:txBody>
      </p:sp>
      <p:sp>
        <p:nvSpPr>
          <p:cNvPr id="20" name="Rectangle: Rounded Corners 19" descr="The smallest of the microbes - usually harmful">
            <a:extLst>
              <a:ext uri="{FF2B5EF4-FFF2-40B4-BE49-F238E27FC236}">
                <a16:creationId xmlns:a16="http://schemas.microsoft.com/office/drawing/2014/main" id="{12DDF68A-5FEF-4E65-BEAD-0F3EC69DE2B8}"/>
              </a:ext>
            </a:extLst>
          </p:cNvPr>
          <p:cNvSpPr/>
          <p:nvPr/>
        </p:nvSpPr>
        <p:spPr>
          <a:xfrm>
            <a:off x="4287169" y="1959974"/>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smallest of the microbes - usually harmful</a:t>
            </a:r>
          </a:p>
        </p:txBody>
      </p:sp>
      <p:sp>
        <p:nvSpPr>
          <p:cNvPr id="17" name="Rectangle: Rounded Corners 16" descr="Virus">
            <a:extLst>
              <a:ext uri="{FF2B5EF4-FFF2-40B4-BE49-F238E27FC236}">
                <a16:creationId xmlns:a16="http://schemas.microsoft.com/office/drawing/2014/main" id="{7CC4BA6D-4C64-4375-8AA4-A195AFA42321}"/>
              </a:ext>
            </a:extLst>
          </p:cNvPr>
          <p:cNvSpPr/>
          <p:nvPr/>
        </p:nvSpPr>
        <p:spPr>
          <a:xfrm>
            <a:off x="817301" y="3216868"/>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Virus</a:t>
            </a:r>
          </a:p>
        </p:txBody>
      </p:sp>
      <p:sp>
        <p:nvSpPr>
          <p:cNvPr id="21" name="Rectangle: Rounded Corners 20" descr="A sign of illness e.g. headache, diarrhoea and fever&#10;">
            <a:extLst>
              <a:ext uri="{FF2B5EF4-FFF2-40B4-BE49-F238E27FC236}">
                <a16:creationId xmlns:a16="http://schemas.microsoft.com/office/drawing/2014/main" id="{983A036F-581C-4F93-B002-FA9C0289F3CC}"/>
              </a:ext>
            </a:extLst>
          </p:cNvPr>
          <p:cNvSpPr/>
          <p:nvPr/>
        </p:nvSpPr>
        <p:spPr>
          <a:xfrm>
            <a:off x="4287169" y="3154277"/>
            <a:ext cx="4025999" cy="104305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sign of illness e.g. headache, diarrhoea and fever</a:t>
            </a:r>
          </a:p>
        </p:txBody>
      </p:sp>
      <p:sp>
        <p:nvSpPr>
          <p:cNvPr id="18" name="Rectangle: Rounded Corners 17" descr="Symptom">
            <a:extLst>
              <a:ext uri="{FF2B5EF4-FFF2-40B4-BE49-F238E27FC236}">
                <a16:creationId xmlns:a16="http://schemas.microsoft.com/office/drawing/2014/main" id="{437ABC51-58BC-4E84-8F6F-9695F19150DB}"/>
              </a:ext>
            </a:extLst>
          </p:cNvPr>
          <p:cNvSpPr/>
          <p:nvPr/>
        </p:nvSpPr>
        <p:spPr>
          <a:xfrm>
            <a:off x="830831" y="4486057"/>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
            </a:r>
          </a:p>
        </p:txBody>
      </p:sp>
      <p:sp>
        <p:nvSpPr>
          <p:cNvPr id="19" name="Rectangle: Rounded Corners 18" descr="A drug used to take away pain&#10;">
            <a:extLst>
              <a:ext uri="{FF2B5EF4-FFF2-40B4-BE49-F238E27FC236}">
                <a16:creationId xmlns:a16="http://schemas.microsoft.com/office/drawing/2014/main" id="{FB1C58C3-F23A-4EE2-8806-A9C34FA86050}"/>
              </a:ext>
            </a:extLst>
          </p:cNvPr>
          <p:cNvSpPr/>
          <p:nvPr/>
        </p:nvSpPr>
        <p:spPr>
          <a:xfrm>
            <a:off x="4287171" y="4486057"/>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take away pain</a:t>
            </a:r>
          </a:p>
        </p:txBody>
      </p:sp>
      <p:sp>
        <p:nvSpPr>
          <p:cNvPr id="3" name="Footer Placeholder 2">
            <a:extLst>
              <a:ext uri="{FF2B5EF4-FFF2-40B4-BE49-F238E27FC236}">
                <a16:creationId xmlns:a16="http://schemas.microsoft.com/office/drawing/2014/main" id="{26ED629D-F163-4BC6-8D88-CB3447C79C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1473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5FE25B-C63F-4DFD-B027-18F752F1F121}"/>
              </a:ext>
              <a:ext uri="{C183D7F6-B498-43B3-948B-1728B52AA6E4}">
                <adec:decorative xmlns:adec="http://schemas.microsoft.com/office/drawing/2017/decorative" val="0"/>
              </a:ext>
            </a:extLst>
          </p:cNvPr>
          <p:cNvSpPr>
            <a:spLocks noGrp="1"/>
          </p:cNvSpPr>
          <p:nvPr>
            <p:ph type="title"/>
          </p:nvPr>
        </p:nvSpPr>
        <p:spPr>
          <a:xfrm>
            <a:off x="628650" y="-989749"/>
            <a:ext cx="7886700" cy="939799"/>
          </a:xfrm>
        </p:spPr>
        <p:txBody>
          <a:bodyPr>
            <a:normAutofit/>
          </a:bodyPr>
          <a:lstStyle/>
          <a:p>
            <a:pPr algn="ctr"/>
            <a:r>
              <a:rPr lang="en-GB" sz="3500" b="1" dirty="0"/>
              <a:t>Word Mix Up 1 - Answers</a:t>
            </a:r>
          </a:p>
        </p:txBody>
      </p:sp>
      <p:sp>
        <p:nvSpPr>
          <p:cNvPr id="21" name="Title 1">
            <a:extLst>
              <a:ext uri="{FF2B5EF4-FFF2-40B4-BE49-F238E27FC236}">
                <a16:creationId xmlns:a16="http://schemas.microsoft.com/office/drawing/2014/main" id="{814FD2F0-4258-447B-B98B-1B99B66A0A5F}"/>
              </a:ext>
            </a:extLst>
          </p:cNvPr>
          <p:cNvSpPr txBox="1">
            <a:spLocks/>
          </p:cNvSpPr>
          <p:nvPr/>
        </p:nvSpPr>
        <p:spPr>
          <a:xfrm>
            <a:off x="628650" y="136524"/>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 - Answers</a:t>
            </a:r>
            <a:endParaRPr lang="en-GB" sz="3500" b="1" dirty="0"/>
          </a:p>
        </p:txBody>
      </p:sp>
      <p:grpSp>
        <p:nvGrpSpPr>
          <p:cNvPr id="7" name="Group 6">
            <a:extLst>
              <a:ext uri="{FF2B5EF4-FFF2-40B4-BE49-F238E27FC236}">
                <a16:creationId xmlns:a16="http://schemas.microsoft.com/office/drawing/2014/main" id="{0D82C276-859E-404F-876D-B54EDC8C7720}"/>
              </a:ext>
              <a:ext uri="{C183D7F6-B498-43B3-948B-1728B52AA6E4}">
                <adec:decorative xmlns:adec="http://schemas.microsoft.com/office/drawing/2017/decorative" val="1"/>
              </a:ext>
            </a:extLst>
          </p:cNvPr>
          <p:cNvGrpSpPr/>
          <p:nvPr/>
        </p:nvGrpSpPr>
        <p:grpSpPr>
          <a:xfrm>
            <a:off x="428625" y="1017000"/>
            <a:ext cx="8562975" cy="5143500"/>
            <a:chOff x="771525" y="1231429"/>
            <a:chExt cx="7965485" cy="4759796"/>
          </a:xfrm>
        </p:grpSpPr>
        <p:sp>
          <p:nvSpPr>
            <p:cNvPr id="8" name="Rectangle: Rounded Corners 7">
              <a:extLst>
                <a:ext uri="{FF2B5EF4-FFF2-40B4-BE49-F238E27FC236}">
                  <a16:creationId xmlns:a16="http://schemas.microsoft.com/office/drawing/2014/main" id="{A038ADA3-A1D7-4615-BCF4-8945739715AF}"/>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B93226B-E1E6-4263-BE36-790AC513B2A3}"/>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B4F0B857-3D71-4A6B-BC7C-D559B3741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grpSp>
      <p:sp>
        <p:nvSpPr>
          <p:cNvPr id="12" name="Rectangle: Rounded Corners 11" descr="Antibiotic&#10;">
            <a:extLst>
              <a:ext uri="{FF2B5EF4-FFF2-40B4-BE49-F238E27FC236}">
                <a16:creationId xmlns:a16="http://schemas.microsoft.com/office/drawing/2014/main" id="{48F55BD0-A019-431B-AFFC-38CCA1FFDB99}"/>
              </a:ext>
            </a:extLst>
          </p:cNvPr>
          <p:cNvSpPr/>
          <p:nvPr/>
        </p:nvSpPr>
        <p:spPr>
          <a:xfrm>
            <a:off x="633107" y="1510713"/>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a:t>
            </a:r>
          </a:p>
        </p:txBody>
      </p:sp>
      <p:sp>
        <p:nvSpPr>
          <p:cNvPr id="18" name="Rectangle: Rounded Corners 17" descr="A disease caused by a microbe&#10;">
            <a:extLst>
              <a:ext uri="{FF2B5EF4-FFF2-40B4-BE49-F238E27FC236}">
                <a16:creationId xmlns:a16="http://schemas.microsoft.com/office/drawing/2014/main" id="{A71214C2-3898-4EAE-B53C-E490612EF885}"/>
              </a:ext>
            </a:extLst>
          </p:cNvPr>
          <p:cNvSpPr/>
          <p:nvPr/>
        </p:nvSpPr>
        <p:spPr>
          <a:xfrm>
            <a:off x="4127623" y="1542968"/>
            <a:ext cx="4066177"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disease caused by a microbe</a:t>
            </a:r>
          </a:p>
        </p:txBody>
      </p:sp>
      <p:sp>
        <p:nvSpPr>
          <p:cNvPr id="13" name="Rectangle: Rounded Corners 12" descr="Bacteria">
            <a:extLst>
              <a:ext uri="{FF2B5EF4-FFF2-40B4-BE49-F238E27FC236}">
                <a16:creationId xmlns:a16="http://schemas.microsoft.com/office/drawing/2014/main" id="{680D4849-6DBB-4073-8F1F-C6039B718B5C}"/>
              </a:ext>
            </a:extLst>
          </p:cNvPr>
          <p:cNvSpPr/>
          <p:nvPr/>
        </p:nvSpPr>
        <p:spPr>
          <a:xfrm>
            <a:off x="628650" y="268132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Bacteria</a:t>
            </a:r>
          </a:p>
        </p:txBody>
      </p:sp>
      <p:sp>
        <p:nvSpPr>
          <p:cNvPr id="19" name="Rectangle: Rounded Corners 18" descr="A drug used to treat a disease or injury&#10;">
            <a:extLst>
              <a:ext uri="{FF2B5EF4-FFF2-40B4-BE49-F238E27FC236}">
                <a16:creationId xmlns:a16="http://schemas.microsoft.com/office/drawing/2014/main" id="{831D6850-F804-40B6-AC39-404059F3F30F}"/>
              </a:ext>
            </a:extLst>
          </p:cNvPr>
          <p:cNvSpPr/>
          <p:nvPr/>
        </p:nvSpPr>
        <p:spPr>
          <a:xfrm>
            <a:off x="4127624" y="2716463"/>
            <a:ext cx="4066176"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treat a disease or injury</a:t>
            </a:r>
          </a:p>
        </p:txBody>
      </p:sp>
      <p:sp>
        <p:nvSpPr>
          <p:cNvPr id="14" name="Rectangle: Rounded Corners 13" descr="Infection">
            <a:extLst>
              <a:ext uri="{FF2B5EF4-FFF2-40B4-BE49-F238E27FC236}">
                <a16:creationId xmlns:a16="http://schemas.microsoft.com/office/drawing/2014/main" id="{DD841644-838A-4338-B947-CA3D5E4A5D90}"/>
              </a:ext>
            </a:extLst>
          </p:cNvPr>
          <p:cNvSpPr/>
          <p:nvPr/>
        </p:nvSpPr>
        <p:spPr>
          <a:xfrm>
            <a:off x="633107" y="3783346"/>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p:txBody>
      </p:sp>
      <p:sp>
        <p:nvSpPr>
          <p:cNvPr id="17" name="Rectangle: Rounded Corners 16" descr="Very small microbe that can be helpful or harmful">
            <a:extLst>
              <a:ext uri="{FF2B5EF4-FFF2-40B4-BE49-F238E27FC236}">
                <a16:creationId xmlns:a16="http://schemas.microsoft.com/office/drawing/2014/main" id="{FA6006F9-E730-431A-A557-2AF0EF9500F8}"/>
              </a:ext>
            </a:extLst>
          </p:cNvPr>
          <p:cNvSpPr/>
          <p:nvPr/>
        </p:nvSpPr>
        <p:spPr>
          <a:xfrm>
            <a:off x="4127622" y="3882606"/>
            <a:ext cx="4066178" cy="847159"/>
          </a:xfrm>
          <a:prstGeom prst="roundRect">
            <a:avLst/>
          </a:prstGeom>
          <a:noFill/>
          <a:ln w="19050" cap="flat" cmpd="sng" algn="ctr">
            <a:solidFill>
              <a:srgbClr val="117E6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small microbe that can be helpful or harmful</a:t>
            </a:r>
          </a:p>
        </p:txBody>
      </p:sp>
      <p:sp>
        <p:nvSpPr>
          <p:cNvPr id="15" name="Rectangle: Rounded Corners 14" descr="Medicine&#10;">
            <a:extLst>
              <a:ext uri="{FF2B5EF4-FFF2-40B4-BE49-F238E27FC236}">
                <a16:creationId xmlns:a16="http://schemas.microsoft.com/office/drawing/2014/main" id="{25BE0510-86FC-4445-BF24-C89C41A705C7}"/>
              </a:ext>
            </a:extLst>
          </p:cNvPr>
          <p:cNvSpPr/>
          <p:nvPr/>
        </p:nvSpPr>
        <p:spPr>
          <a:xfrm>
            <a:off x="633107" y="491651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a:t>
            </a:r>
          </a:p>
        </p:txBody>
      </p:sp>
      <p:sp>
        <p:nvSpPr>
          <p:cNvPr id="16" name="Rectangle: Rounded Corners 15" descr="Special medicine used to treat bacterial infections&#10;">
            <a:extLst>
              <a:ext uri="{FF2B5EF4-FFF2-40B4-BE49-F238E27FC236}">
                <a16:creationId xmlns:a16="http://schemas.microsoft.com/office/drawing/2014/main" id="{08E85238-A747-4C50-9C01-5E53867C8A4B}"/>
              </a:ext>
            </a:extLst>
          </p:cNvPr>
          <p:cNvSpPr/>
          <p:nvPr/>
        </p:nvSpPr>
        <p:spPr>
          <a:xfrm>
            <a:off x="4127624" y="4970305"/>
            <a:ext cx="4066178"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medicine used to treat bacterial infections</a:t>
            </a:r>
          </a:p>
        </p:txBody>
      </p:sp>
      <p:cxnSp>
        <p:nvCxnSpPr>
          <p:cNvPr id="20" name="Straight Arrow Connector 19">
            <a:extLst>
              <a:ext uri="{FF2B5EF4-FFF2-40B4-BE49-F238E27FC236}">
                <a16:creationId xmlns:a16="http://schemas.microsoft.com/office/drawing/2014/main" id="{306F5C51-7F2F-4FC0-9B5A-01D4693EC8BE}"/>
              </a:ext>
              <a:ext uri="{C183D7F6-B498-43B3-948B-1728B52AA6E4}">
                <adec:decorative xmlns:adec="http://schemas.microsoft.com/office/drawing/2017/decorative" val="1"/>
              </a:ext>
            </a:extLst>
          </p:cNvPr>
          <p:cNvCxnSpPr>
            <a:cxnSpLocks/>
          </p:cNvCxnSpPr>
          <p:nvPr/>
        </p:nvCxnSpPr>
        <p:spPr>
          <a:xfrm>
            <a:off x="2753758" y="1964965"/>
            <a:ext cx="1354816" cy="346427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40C018-134F-4888-91CB-981FFD9DFD24}"/>
              </a:ext>
              <a:ext uri="{C183D7F6-B498-43B3-948B-1728B52AA6E4}">
                <adec:decorative xmlns:adec="http://schemas.microsoft.com/office/drawing/2017/decorative" val="1"/>
              </a:ext>
            </a:extLst>
          </p:cNvPr>
          <p:cNvCxnSpPr>
            <a:cxnSpLocks/>
          </p:cNvCxnSpPr>
          <p:nvPr/>
        </p:nvCxnSpPr>
        <p:spPr>
          <a:xfrm>
            <a:off x="2743485" y="3140257"/>
            <a:ext cx="1354813" cy="1165929"/>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4D9100-B9DF-438A-B141-3D28A44E5B02}"/>
              </a:ext>
              <a:ext uri="{C183D7F6-B498-43B3-948B-1728B52AA6E4}">
                <adec:decorative xmlns:adec="http://schemas.microsoft.com/office/drawing/2017/decorative" val="1"/>
              </a:ext>
            </a:extLst>
          </p:cNvPr>
          <p:cNvCxnSpPr>
            <a:cxnSpLocks/>
          </p:cNvCxnSpPr>
          <p:nvPr/>
        </p:nvCxnSpPr>
        <p:spPr>
          <a:xfrm flipV="1">
            <a:off x="2740295" y="2011431"/>
            <a:ext cx="1368278" cy="224037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7B9C173-1CB9-4AB9-B9A7-2B67AF5087B6}"/>
              </a:ext>
              <a:ext uri="{C183D7F6-B498-43B3-948B-1728B52AA6E4}">
                <adec:decorative xmlns:adec="http://schemas.microsoft.com/office/drawing/2017/decorative" val="1"/>
              </a:ext>
            </a:extLst>
          </p:cNvPr>
          <p:cNvCxnSpPr>
            <a:cxnSpLocks/>
          </p:cNvCxnSpPr>
          <p:nvPr/>
        </p:nvCxnSpPr>
        <p:spPr>
          <a:xfrm flipV="1">
            <a:off x="2744232" y="3184926"/>
            <a:ext cx="1373867" cy="2179942"/>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DE9FD42-549B-4C7E-8663-6399E461078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8606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CEA122C-EB84-471C-A6CD-A6645BC16261}"/>
              </a:ext>
              <a:ext uri="{C183D7F6-B498-43B3-948B-1728B52AA6E4}">
                <adec:decorative xmlns:adec="http://schemas.microsoft.com/office/drawing/2017/decorative" val="0"/>
              </a:ext>
            </a:extLst>
          </p:cNvPr>
          <p:cNvSpPr>
            <a:spLocks noGrp="1"/>
          </p:cNvSpPr>
          <p:nvPr>
            <p:ph type="title"/>
          </p:nvPr>
        </p:nvSpPr>
        <p:spPr>
          <a:xfrm>
            <a:off x="628650" y="-900539"/>
            <a:ext cx="7886700" cy="939799"/>
          </a:xfrm>
        </p:spPr>
        <p:txBody>
          <a:bodyPr>
            <a:normAutofit/>
          </a:bodyPr>
          <a:lstStyle/>
          <a:p>
            <a:pPr algn="ctr"/>
            <a:r>
              <a:rPr lang="en-GB" sz="3500" b="1" dirty="0"/>
              <a:t>Word Mix Up 2 - Answers</a:t>
            </a:r>
          </a:p>
        </p:txBody>
      </p:sp>
      <p:sp>
        <p:nvSpPr>
          <p:cNvPr id="21" name="Title 1">
            <a:extLst>
              <a:ext uri="{FF2B5EF4-FFF2-40B4-BE49-F238E27FC236}">
                <a16:creationId xmlns:a16="http://schemas.microsoft.com/office/drawing/2014/main" id="{2FE85DF1-EE37-47A0-8D17-5909D726DBCE}"/>
              </a:ext>
            </a:extLst>
          </p:cNvPr>
          <p:cNvSpPr txBox="1">
            <a:spLocks/>
          </p:cNvSpPr>
          <p:nvPr/>
        </p:nvSpPr>
        <p:spPr>
          <a:xfrm>
            <a:off x="628650" y="136524"/>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 - Answers</a:t>
            </a:r>
            <a:endParaRPr lang="en-GB" sz="3500" b="1" dirty="0"/>
          </a:p>
        </p:txBody>
      </p:sp>
      <p:sp>
        <p:nvSpPr>
          <p:cNvPr id="8" name="Rectangle: Rounded Corners 7">
            <a:extLst>
              <a:ext uri="{FF2B5EF4-FFF2-40B4-BE49-F238E27FC236}">
                <a16:creationId xmlns:a16="http://schemas.microsoft.com/office/drawing/2014/main" id="{50B7E794-600A-48F0-B54B-7BFA6B2EB0F9}"/>
              </a:ext>
              <a:ext uri="{C183D7F6-B498-43B3-948B-1728B52AA6E4}">
                <adec:decorative xmlns:adec="http://schemas.microsoft.com/office/drawing/2017/decorative" val="1"/>
              </a:ext>
            </a:extLst>
          </p:cNvPr>
          <p:cNvSpPr/>
          <p:nvPr/>
        </p:nvSpPr>
        <p:spPr>
          <a:xfrm>
            <a:off x="400050" y="1231635"/>
            <a:ext cx="8304556" cy="494056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291874C7-B210-4C66-885A-77EA9BD3CE7F}"/>
              </a:ext>
              <a:ext uri="{C183D7F6-B498-43B3-948B-1728B52AA6E4}">
                <adec:decorative xmlns:adec="http://schemas.microsoft.com/office/drawing/2017/decorative" val="1"/>
              </a:ext>
            </a:extLst>
          </p:cNvPr>
          <p:cNvSpPr/>
          <p:nvPr/>
        </p:nvSpPr>
        <p:spPr>
          <a:xfrm>
            <a:off x="8193802" y="1028700"/>
            <a:ext cx="769223" cy="68849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96EE498-D13E-4E6F-A8E1-76383C9868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36" y="1053143"/>
            <a:ext cx="654153" cy="639604"/>
          </a:xfrm>
          <a:prstGeom prst="rect">
            <a:avLst/>
          </a:prstGeom>
        </p:spPr>
      </p:pic>
      <p:sp>
        <p:nvSpPr>
          <p:cNvPr id="12" name="Rectangle: Rounded Corners 11" descr="Painkiller">
            <a:extLst>
              <a:ext uri="{FF2B5EF4-FFF2-40B4-BE49-F238E27FC236}">
                <a16:creationId xmlns:a16="http://schemas.microsoft.com/office/drawing/2014/main" id="{4A226F5C-EC0E-49DC-A2BB-1A711B3FB623}"/>
              </a:ext>
            </a:extLst>
          </p:cNvPr>
          <p:cNvSpPr/>
          <p:nvPr/>
        </p:nvSpPr>
        <p:spPr>
          <a:xfrm>
            <a:off x="830831" y="1959094"/>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Painkiller</a:t>
            </a:r>
          </a:p>
        </p:txBody>
      </p:sp>
      <p:sp>
        <p:nvSpPr>
          <p:cNvPr id="16" name="Rectangle: Rounded Corners 15" descr="The smallest of the microbes - usually harmful">
            <a:extLst>
              <a:ext uri="{FF2B5EF4-FFF2-40B4-BE49-F238E27FC236}">
                <a16:creationId xmlns:a16="http://schemas.microsoft.com/office/drawing/2014/main" id="{C3F2A28C-63D2-48AA-82D9-76B366819238}"/>
              </a:ext>
            </a:extLst>
          </p:cNvPr>
          <p:cNvSpPr/>
          <p:nvPr/>
        </p:nvSpPr>
        <p:spPr>
          <a:xfrm>
            <a:off x="4287169" y="1959974"/>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smallest of the microbes - usually harmful</a:t>
            </a:r>
          </a:p>
        </p:txBody>
      </p:sp>
      <p:sp>
        <p:nvSpPr>
          <p:cNvPr id="13" name="Rectangle: Rounded Corners 12" descr="Virus">
            <a:extLst>
              <a:ext uri="{FF2B5EF4-FFF2-40B4-BE49-F238E27FC236}">
                <a16:creationId xmlns:a16="http://schemas.microsoft.com/office/drawing/2014/main" id="{3E1545F8-5D90-488C-BB58-87ADFAD1E747}"/>
              </a:ext>
            </a:extLst>
          </p:cNvPr>
          <p:cNvSpPr/>
          <p:nvPr/>
        </p:nvSpPr>
        <p:spPr>
          <a:xfrm>
            <a:off x="817301" y="3216868"/>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Virus</a:t>
            </a:r>
          </a:p>
        </p:txBody>
      </p:sp>
      <p:sp>
        <p:nvSpPr>
          <p:cNvPr id="17" name="Rectangle: Rounded Corners 16" descr="A sign of illness e.g. headache, diarrhoea and fever&#10;">
            <a:extLst>
              <a:ext uri="{FF2B5EF4-FFF2-40B4-BE49-F238E27FC236}">
                <a16:creationId xmlns:a16="http://schemas.microsoft.com/office/drawing/2014/main" id="{3615E4D5-B707-4F1F-8077-6378E9898C6A}"/>
              </a:ext>
            </a:extLst>
          </p:cNvPr>
          <p:cNvSpPr/>
          <p:nvPr/>
        </p:nvSpPr>
        <p:spPr>
          <a:xfrm>
            <a:off x="4287169" y="3154277"/>
            <a:ext cx="4025999" cy="104305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sign of illness e.g. headache, diarrhoea and fever</a:t>
            </a:r>
          </a:p>
        </p:txBody>
      </p:sp>
      <p:sp>
        <p:nvSpPr>
          <p:cNvPr id="14" name="Rectangle: Rounded Corners 13" descr="Symptom">
            <a:extLst>
              <a:ext uri="{FF2B5EF4-FFF2-40B4-BE49-F238E27FC236}">
                <a16:creationId xmlns:a16="http://schemas.microsoft.com/office/drawing/2014/main" id="{8DA0992F-04CA-4FAB-BB1F-4758E7E04B31}"/>
              </a:ext>
            </a:extLst>
          </p:cNvPr>
          <p:cNvSpPr/>
          <p:nvPr/>
        </p:nvSpPr>
        <p:spPr>
          <a:xfrm>
            <a:off x="830831" y="4486057"/>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
            </a:r>
          </a:p>
        </p:txBody>
      </p:sp>
      <p:sp>
        <p:nvSpPr>
          <p:cNvPr id="15" name="Rectangle: Rounded Corners 14" descr="A drug used to take away pain&#10;">
            <a:extLst>
              <a:ext uri="{FF2B5EF4-FFF2-40B4-BE49-F238E27FC236}">
                <a16:creationId xmlns:a16="http://schemas.microsoft.com/office/drawing/2014/main" id="{F3240093-AE76-4F46-9475-A662D428FAC8}"/>
              </a:ext>
            </a:extLst>
          </p:cNvPr>
          <p:cNvSpPr/>
          <p:nvPr/>
        </p:nvSpPr>
        <p:spPr>
          <a:xfrm>
            <a:off x="4287171" y="4486057"/>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take away pain</a:t>
            </a:r>
          </a:p>
        </p:txBody>
      </p:sp>
      <p:cxnSp>
        <p:nvCxnSpPr>
          <p:cNvPr id="18" name="Straight Arrow Connector 17">
            <a:extLst>
              <a:ext uri="{FF2B5EF4-FFF2-40B4-BE49-F238E27FC236}">
                <a16:creationId xmlns:a16="http://schemas.microsoft.com/office/drawing/2014/main" id="{AA932060-FCE2-445A-9EA4-D874B2902CD3}"/>
              </a:ext>
              <a:ext uri="{C183D7F6-B498-43B3-948B-1728B52AA6E4}">
                <adec:decorative xmlns:adec="http://schemas.microsoft.com/office/drawing/2017/decorative" val="1"/>
              </a:ext>
            </a:extLst>
          </p:cNvPr>
          <p:cNvCxnSpPr>
            <a:cxnSpLocks/>
          </p:cNvCxnSpPr>
          <p:nvPr/>
        </p:nvCxnSpPr>
        <p:spPr>
          <a:xfrm>
            <a:off x="2962275" y="2524125"/>
            <a:ext cx="1286796" cy="2420870"/>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962E5FD-CA8A-4F31-83A4-74D02D947843}"/>
              </a:ext>
              <a:ext uri="{C183D7F6-B498-43B3-948B-1728B52AA6E4}">
                <adec:decorative xmlns:adec="http://schemas.microsoft.com/office/drawing/2017/decorative" val="1"/>
              </a:ext>
            </a:extLst>
          </p:cNvPr>
          <p:cNvCxnSpPr>
            <a:cxnSpLocks/>
          </p:cNvCxnSpPr>
          <p:nvPr/>
        </p:nvCxnSpPr>
        <p:spPr>
          <a:xfrm flipV="1">
            <a:off x="2923321" y="2418912"/>
            <a:ext cx="1344798" cy="133241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D52CB6F-0EF2-4A11-B653-E286BD5C299F}"/>
              </a:ext>
              <a:ext uri="{C183D7F6-B498-43B3-948B-1728B52AA6E4}">
                <adec:decorative xmlns:adec="http://schemas.microsoft.com/office/drawing/2017/decorative" val="1"/>
              </a:ext>
            </a:extLst>
          </p:cNvPr>
          <p:cNvCxnSpPr>
            <a:cxnSpLocks/>
          </p:cNvCxnSpPr>
          <p:nvPr/>
        </p:nvCxnSpPr>
        <p:spPr>
          <a:xfrm flipV="1">
            <a:off x="2943225" y="3675805"/>
            <a:ext cx="1324894" cy="123270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53D10AE-9B08-48F7-AFFF-62AD464FE84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8324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74BA66-A2F6-459D-BAB3-116A59570B3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419845"/>
            <a:ext cx="8497885" cy="1477328"/>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Can you name different ways to</a:t>
            </a:r>
          </a:p>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use antibiotics correctly?</a:t>
            </a:r>
          </a:p>
        </p:txBody>
      </p:sp>
      <p:sp>
        <p:nvSpPr>
          <p:cNvPr id="2" name="Rectangle 1">
            <a:extLst>
              <a:ext uri="{FF2B5EF4-FFF2-40B4-BE49-F238E27FC236}">
                <a16:creationId xmlns:a16="http://schemas.microsoft.com/office/drawing/2014/main" id="{D7E46E50-185C-4F7E-A676-4E4C0F1CA9C1}"/>
              </a:ext>
            </a:extLst>
          </p:cNvPr>
          <p:cNvSpPr/>
          <p:nvPr/>
        </p:nvSpPr>
        <p:spPr>
          <a:xfrm>
            <a:off x="123823" y="2495638"/>
            <a:ext cx="8896351" cy="3539430"/>
          </a:xfrm>
          <a:prstGeom prst="rect">
            <a:avLst/>
          </a:prstGeom>
        </p:spPr>
        <p:txBody>
          <a:bodyPr wrap="square">
            <a:spAutoFit/>
          </a:bodyPr>
          <a:lstStyle/>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Only use antibiotics prescribed to me by my doctor</a:t>
            </a:r>
          </a:p>
          <a:p>
            <a:r>
              <a:rPr lang="en-GB" sz="2800" dirty="0">
                <a:solidFill>
                  <a:schemeClr val="bg2">
                    <a:lumMod val="10000"/>
                  </a:schemeClr>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Always finish the course once started </a:t>
            </a:r>
          </a:p>
          <a:p>
            <a:pPr marL="457200" indent="-457200">
              <a:buFont typeface="Arial" panose="020B0604020202020204" pitchFamily="34" charset="0"/>
              <a:buChar char="•"/>
            </a:pPr>
            <a:endParaRPr lang="en-GB" sz="2800" dirty="0">
              <a:solidFill>
                <a:schemeClr val="bg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Never take somebody else’s antibiotics </a:t>
            </a:r>
          </a:p>
          <a:p>
            <a:pPr marL="457200" indent="-457200">
              <a:buFont typeface="Arial" panose="020B0604020202020204" pitchFamily="34" charset="0"/>
              <a:buChar char="•"/>
            </a:pPr>
            <a:endParaRPr lang="en-GB" sz="2800" dirty="0">
              <a:solidFill>
                <a:schemeClr val="bg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Sign up to become an antibiotic guardian </a:t>
            </a:r>
          </a:p>
          <a:p>
            <a:endParaRPr lang="en-GB" sz="2800" dirty="0">
              <a:solidFill>
                <a:schemeClr val="bg2">
                  <a:lumMod val="10000"/>
                </a:schemeClr>
              </a:solidFill>
              <a:latin typeface="Algerian" panose="04020705040A02060702" pitchFamily="82" charset="0"/>
              <a:cs typeface="Arial" panose="020B0604020202020204" pitchFamily="34"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798520"/>
            <a:ext cx="7886700" cy="830343"/>
          </a:xfrm>
        </p:spPr>
        <p:txBody>
          <a:bodyPr>
            <a:normAutofit/>
          </a:bodyPr>
          <a:lstStyle/>
          <a:p>
            <a:pPr algn="ctr"/>
            <a:r>
              <a:rPr lang="en-GB" sz="3500" b="1" dirty="0"/>
              <a:t>Why Do We Use Antibiotics? (1/2)</a:t>
            </a:r>
          </a:p>
        </p:txBody>
      </p:sp>
      <p:sp>
        <p:nvSpPr>
          <p:cNvPr id="9" name="Title 1">
            <a:extLst>
              <a:ext uri="{FF2B5EF4-FFF2-40B4-BE49-F238E27FC236}">
                <a16:creationId xmlns:a16="http://schemas.microsoft.com/office/drawing/2014/main" id="{608CBA39-1A4C-4615-A5BA-7A278CBB3938}"/>
              </a:ext>
            </a:extLst>
          </p:cNvPr>
          <p:cNvSpPr txBox="1">
            <a:spLocks/>
          </p:cNvSpPr>
          <p:nvPr/>
        </p:nvSpPr>
        <p:spPr>
          <a:xfrm>
            <a:off x="628650" y="171633"/>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Why Do We Use Antibiotics?</a:t>
            </a:r>
            <a:endParaRPr lang="en-GB" sz="35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3" y="1190043"/>
            <a:ext cx="8026695" cy="1571174"/>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900" dirty="0">
                <a:latin typeface="Arial" panose="020B0604020202020204" pitchFamily="34" charset="0"/>
                <a:cs typeface="Arial" panose="020B0604020202020204" pitchFamily="34" charset="0"/>
              </a:rPr>
              <a:t>Before we get medicine for common infections, we should try and let our bodies fight the harmful microbes. Inside our bodies we have an immune system that fights harmful microbes. If we get plenty of sleep and eat properly we keep our immune system strong and it keeps fighting the harmful microbes.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2" y="2919676"/>
            <a:ext cx="8026696" cy="1387185"/>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900" dirty="0">
                <a:latin typeface="Arial" panose="020B0604020202020204" pitchFamily="34" charset="0"/>
                <a:cs typeface="Arial" panose="020B0604020202020204" pitchFamily="34" charset="0"/>
              </a:rPr>
              <a:t>Sometimes, if a lot of harmful microbes get into the body, the immune system may need help. This is when we need medicine. Different types of medicine are used to treat the symptoms of different infections e.g. cough remedies, painkillers, medicines to bring down temperatures.</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2" y="4450543"/>
            <a:ext cx="8026696" cy="176212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900" dirty="0">
                <a:latin typeface="Arial" panose="020B0604020202020204" pitchFamily="34" charset="0"/>
                <a:cs typeface="Arial" panose="020B0604020202020204" pitchFamily="34" charset="0"/>
              </a:rPr>
              <a:t>Antibiotics are medicines that are used to treat only bacterial infections. Antibiotics make us better by stopping or killing the harmful bacteria that make us ill. Explain to students that different antibiotics affect different bacteria therefore we should not use other people’s antibiotics because they might not work; we should only take antibiotics given to us by the doctor, nurse or chemist.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40C46E-6374-4D26-AD7A-9F6DD885E488}"/>
              </a:ext>
              <a:ext uri="{C183D7F6-B498-43B3-948B-1728B52AA6E4}">
                <adec:decorative xmlns:adec="http://schemas.microsoft.com/office/drawing/2017/decorative" val="0"/>
              </a:ext>
            </a:extLst>
          </p:cNvPr>
          <p:cNvSpPr>
            <a:spLocks noGrp="1"/>
          </p:cNvSpPr>
          <p:nvPr>
            <p:ph type="title"/>
          </p:nvPr>
        </p:nvSpPr>
        <p:spPr>
          <a:xfrm>
            <a:off x="628650" y="-797690"/>
            <a:ext cx="7886700" cy="830343"/>
          </a:xfrm>
        </p:spPr>
        <p:txBody>
          <a:bodyPr>
            <a:normAutofit/>
          </a:bodyPr>
          <a:lstStyle/>
          <a:p>
            <a:pPr algn="ctr"/>
            <a:r>
              <a:rPr lang="en-GB" sz="3500" b="1" dirty="0"/>
              <a:t>Why Do We Use Antibiotics? (2/2)</a:t>
            </a:r>
          </a:p>
        </p:txBody>
      </p:sp>
      <p:sp>
        <p:nvSpPr>
          <p:cNvPr id="9" name="Title 1">
            <a:extLst>
              <a:ext uri="{FF2B5EF4-FFF2-40B4-BE49-F238E27FC236}">
                <a16:creationId xmlns:a16="http://schemas.microsoft.com/office/drawing/2014/main" id="{B77035CC-4850-4DB2-9EBD-14238B59DC1B}"/>
              </a:ext>
            </a:extLst>
          </p:cNvPr>
          <p:cNvSpPr txBox="1">
            <a:spLocks/>
          </p:cNvSpPr>
          <p:nvPr/>
        </p:nvSpPr>
        <p:spPr>
          <a:xfrm>
            <a:off x="628650" y="171633"/>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Why Do We Use Antibiotics?</a:t>
            </a:r>
            <a:endParaRPr lang="en-GB" sz="3500" b="1" dirty="0"/>
          </a:p>
        </p:txBody>
      </p:sp>
      <p:sp>
        <p:nvSpPr>
          <p:cNvPr id="5" name="Rectangle: Rounded Corners 4">
            <a:extLst>
              <a:ext uri="{FF2B5EF4-FFF2-40B4-BE49-F238E27FC236}">
                <a16:creationId xmlns:a16="http://schemas.microsoft.com/office/drawing/2014/main" id="{8EDF929A-ABBB-42CF-8E47-43695C381BB9}"/>
              </a:ext>
            </a:extLst>
          </p:cNvPr>
          <p:cNvSpPr/>
          <p:nvPr/>
        </p:nvSpPr>
        <p:spPr>
          <a:xfrm>
            <a:off x="558652" y="1383853"/>
            <a:ext cx="8026696" cy="1076325"/>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Antibiotics will not work on infections caused by a virus, for example antibiotics cannot stop or kill COVID-19 or the common cold. </a:t>
            </a:r>
          </a:p>
        </p:txBody>
      </p:sp>
      <p:sp>
        <p:nvSpPr>
          <p:cNvPr id="7" name="Rectangle: Rounded Corners 6">
            <a:extLst>
              <a:ext uri="{FF2B5EF4-FFF2-40B4-BE49-F238E27FC236}">
                <a16:creationId xmlns:a16="http://schemas.microsoft.com/office/drawing/2014/main" id="{80D95F8D-044B-419B-8CB2-230FE3188D54}"/>
              </a:ext>
            </a:extLst>
          </p:cNvPr>
          <p:cNvSpPr/>
          <p:nvPr/>
        </p:nvSpPr>
        <p:spPr>
          <a:xfrm>
            <a:off x="558652" y="2758812"/>
            <a:ext cx="8026696" cy="1449651"/>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If we do get antibiotics from the doctor, nurse or chemist then it is important to finish the course. If not, we may not kill all the harmful bacteria and they could make us ill again or become resistant to the bacteria. </a:t>
            </a:r>
          </a:p>
        </p:txBody>
      </p:sp>
      <p:sp>
        <p:nvSpPr>
          <p:cNvPr id="8" name="Rectangle: Rounded Corners 7">
            <a:extLst>
              <a:ext uri="{FF2B5EF4-FFF2-40B4-BE49-F238E27FC236}">
                <a16:creationId xmlns:a16="http://schemas.microsoft.com/office/drawing/2014/main" id="{CE2BC9B5-F6D1-43EB-B82B-D0ABAAE1D93B}"/>
              </a:ext>
            </a:extLst>
          </p:cNvPr>
          <p:cNvSpPr/>
          <p:nvPr/>
        </p:nvSpPr>
        <p:spPr>
          <a:xfrm>
            <a:off x="558652" y="4528875"/>
            <a:ext cx="8026696" cy="128005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You should know that many of the other medicines e.g. pain killers or cough mixtures are used to relieve the symptoms of infection such as headaches, fever, congestion, etc. </a:t>
            </a:r>
          </a:p>
        </p:txBody>
      </p:sp>
      <p:sp>
        <p:nvSpPr>
          <p:cNvPr id="4" name="Footer Placeholder 3">
            <a:extLst>
              <a:ext uri="{FF2B5EF4-FFF2-40B4-BE49-F238E27FC236}">
                <a16:creationId xmlns:a16="http://schemas.microsoft.com/office/drawing/2014/main" id="{353EDE57-5C52-46DD-A382-B11E67A216F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76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250032" y="2278856"/>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Comic Strip Scenarios and Discussion </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E9BE-4818-44FE-A582-E97E03C03046}"/>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Comic Strip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8" name="Picture 7" descr="Comic showing Ina coughing and Eva talking to her in a classroom.">
            <a:extLst>
              <a:ext uri="{FF2B5EF4-FFF2-40B4-BE49-F238E27FC236}">
                <a16:creationId xmlns:a16="http://schemas.microsoft.com/office/drawing/2014/main" id="{7E27AB3C-D157-4A0A-8899-F7EB1CA16508}"/>
              </a:ext>
            </a:extLst>
          </p:cNvPr>
          <p:cNvPicPr>
            <a:picLocks noChangeAspect="1"/>
          </p:cNvPicPr>
          <p:nvPr/>
        </p:nvPicPr>
        <p:blipFill>
          <a:blip r:embed="rId3"/>
          <a:srcRect/>
          <a:stretch/>
        </p:blipFill>
        <p:spPr>
          <a:xfrm>
            <a:off x="436844" y="1047751"/>
            <a:ext cx="8270311" cy="4424382"/>
          </a:xfrm>
          <a:prstGeom prst="rect">
            <a:avLst/>
          </a:prstGeom>
        </p:spPr>
      </p:pic>
      <p:sp>
        <p:nvSpPr>
          <p:cNvPr id="9" name="Rectangle 8">
            <a:extLst>
              <a:ext uri="{FF2B5EF4-FFF2-40B4-BE49-F238E27FC236}">
                <a16:creationId xmlns:a16="http://schemas.microsoft.com/office/drawing/2014/main" id="{1BB8EC4C-51CF-42FE-ABA3-C8A64A049B12}"/>
              </a:ext>
            </a:extLst>
          </p:cNvPr>
          <p:cNvSpPr/>
          <p:nvPr/>
        </p:nvSpPr>
        <p:spPr>
          <a:xfrm>
            <a:off x="1431008" y="1385867"/>
            <a:ext cx="2603428"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Read through the comic strips</a:t>
            </a:r>
          </a:p>
        </p:txBody>
      </p:sp>
      <p:sp>
        <p:nvSpPr>
          <p:cNvPr id="11" name="Rectangle 10">
            <a:extLst>
              <a:ext uri="{FF2B5EF4-FFF2-40B4-BE49-F238E27FC236}">
                <a16:creationId xmlns:a16="http://schemas.microsoft.com/office/drawing/2014/main" id="{FFDE63DD-E9B7-4EBD-B20B-88F3FB59652D}"/>
              </a:ext>
            </a:extLst>
          </p:cNvPr>
          <p:cNvSpPr/>
          <p:nvPr/>
        </p:nvSpPr>
        <p:spPr>
          <a:xfrm>
            <a:off x="4496320" y="1366817"/>
            <a:ext cx="3618980"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Make decision about antibiotic use for the characters</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261341" y="-80440"/>
            <a:ext cx="7886700"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7" y="1075174"/>
            <a:ext cx="3867151" cy="902330"/>
          </a:xfrm>
          <a:prstGeom prst="wedgeRectCallout">
            <a:avLst>
              <a:gd name="adj1" fmla="val -63776"/>
              <a:gd name="adj2" fmla="val 1114"/>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When we should and should not use antibiotics?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7" y="2143929"/>
            <a:ext cx="3831060" cy="1055591"/>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Remember the las time you were ill. What was the illness?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6" y="3371441"/>
            <a:ext cx="4017991" cy="845604"/>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How did you felt and what did you do?</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70" y="4355133"/>
            <a:ext cx="3853616" cy="845604"/>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Was it caused by microbe/germ?</a:t>
            </a:r>
          </a:p>
        </p:txBody>
      </p:sp>
      <p:sp>
        <p:nvSpPr>
          <p:cNvPr id="9" name="Speech Bubble: Rectangle 8">
            <a:extLst>
              <a:ext uri="{FF2B5EF4-FFF2-40B4-BE49-F238E27FC236}">
                <a16:creationId xmlns:a16="http://schemas.microsoft.com/office/drawing/2014/main" id="{00FB1D9E-0E39-4F02-BF50-2ABF3930FB86}"/>
              </a:ext>
            </a:extLst>
          </p:cNvPr>
          <p:cNvSpPr/>
          <p:nvPr/>
        </p:nvSpPr>
        <p:spPr>
          <a:xfrm>
            <a:off x="4482885" y="5372658"/>
            <a:ext cx="4017991" cy="690028"/>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Did you get any medicine?</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1647</TotalTime>
  <Words>1915</Words>
  <Application>Microsoft Office PowerPoint</Application>
  <PresentationFormat>On-screen Show (4:3)</PresentationFormat>
  <Paragraphs>259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Algerian</vt:lpstr>
      <vt:lpstr>Arial</vt:lpstr>
      <vt:lpstr>Calibri</vt:lpstr>
      <vt:lpstr>Office Theme</vt:lpstr>
      <vt:lpstr>Treatment of Infection: Antibiotics</vt:lpstr>
      <vt:lpstr>Learning Outcomes</vt:lpstr>
      <vt:lpstr>Curriculum Links</vt:lpstr>
      <vt:lpstr>Why Do We Use Antibiotics? (1/2)</vt:lpstr>
      <vt:lpstr>Why Do We Use Antibiotics? (2/2)</vt:lpstr>
      <vt:lpstr>Main Activity: Comic Strip Scenarios and Discussion </vt:lpstr>
      <vt:lpstr>Comic Strip Activity</vt:lpstr>
      <vt:lpstr>Discussion</vt:lpstr>
      <vt:lpstr>Discussion Points</vt:lpstr>
      <vt:lpstr>Extension Activities</vt:lpstr>
      <vt:lpstr>Antibiotics Comic Strip 1</vt:lpstr>
      <vt:lpstr>Antibiotics Comic Strip 2</vt:lpstr>
      <vt:lpstr>Antibiotics Comic Strip 3</vt:lpstr>
      <vt:lpstr>Antibiotics Comic Strip 4</vt:lpstr>
      <vt:lpstr>Antibiotics Comic Strip 5</vt:lpstr>
      <vt:lpstr>Antibiotics Comic Strip 6</vt:lpstr>
      <vt:lpstr>Antibiotics Comic Strip 1 Discussion Points</vt:lpstr>
      <vt:lpstr>Antibiotics Comic Strip 2 Discussion Points</vt:lpstr>
      <vt:lpstr>Antibiotics Comic Strip 3 Discussion Points</vt:lpstr>
      <vt:lpstr>Antibiotics Comic Strip 4 Discussion Points</vt:lpstr>
      <vt:lpstr>Antibiotics Comic Strip 5 Discussion Points</vt:lpstr>
      <vt:lpstr>Antibiotics Comic Strip 6 Discussion Points</vt:lpstr>
      <vt:lpstr>Antibiotics Flashcards 1</vt:lpstr>
      <vt:lpstr>Antibiotics Flashcards 2</vt:lpstr>
      <vt:lpstr>Antibiotics Flashcards 3</vt:lpstr>
      <vt:lpstr>Antibiotics Flashcards 4</vt:lpstr>
      <vt:lpstr>Antibiotics Flashcards 1 - Answers</vt:lpstr>
      <vt:lpstr>Antibiotics Flashcards 2 - Answers</vt:lpstr>
      <vt:lpstr>Antibiotics Flashcards 3 - Answers</vt:lpstr>
      <vt:lpstr>Antibiotics Flashcards 4 - Answers</vt:lpstr>
      <vt:lpstr>Word Mix Up (1/2)</vt:lpstr>
      <vt:lpstr>Word Mix Up (2/2)</vt:lpstr>
      <vt:lpstr>Word Mix Up 1 - Answers</vt:lpstr>
      <vt:lpstr>Word Mix Up 2 - Answers</vt:lpstr>
      <vt:lpstr>Learning Consolidation</vt:lpstr>
      <vt:lpstr>Discussion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201</cp:revision>
  <dcterms:created xsi:type="dcterms:W3CDTF">2022-02-28T09:25:11Z</dcterms:created>
  <dcterms:modified xsi:type="dcterms:W3CDTF">2022-08-18T13:46:49Z</dcterms:modified>
</cp:coreProperties>
</file>