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3" r:id="rId4"/>
    <p:sldId id="258" r:id="rId5"/>
    <p:sldId id="285" r:id="rId6"/>
    <p:sldId id="286" r:id="rId7"/>
    <p:sldId id="287" r:id="rId8"/>
    <p:sldId id="267" r:id="rId9"/>
    <p:sldId id="288" r:id="rId10"/>
    <p:sldId id="278" r:id="rId11"/>
    <p:sldId id="264" r:id="rId12"/>
    <p:sldId id="291" r:id="rId13"/>
    <p:sldId id="300" r:id="rId14"/>
    <p:sldId id="293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89" r:id="rId28"/>
    <p:sldId id="283" r:id="rId29"/>
    <p:sldId id="268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7E62"/>
    <a:srgbClr val="12B38F"/>
    <a:srgbClr val="8DC641"/>
    <a:srgbClr val="302564"/>
    <a:srgbClr val="712B8F"/>
    <a:srgbClr val="2862A5"/>
    <a:srgbClr val="F16436"/>
    <a:srgbClr val="FA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420" y="56"/>
      </p:cViewPr>
      <p:guideLst/>
    </p:cSldViewPr>
  </p:slideViewPr>
  <p:outlineViewPr>
    <p:cViewPr>
      <p:scale>
        <a:sx n="33" d="100"/>
        <a:sy n="33" d="100"/>
      </p:scale>
      <p:origin x="0" y="-16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7D478-E9BC-4FC0-9645-C9CD04C8C551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F3CC-95FF-41DB-95F3-E8B54B757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022" y="2167866"/>
            <a:ext cx="5628177" cy="2387600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022" y="4705394"/>
            <a:ext cx="5170978" cy="552405"/>
          </a:xfrm>
        </p:spPr>
        <p:txBody>
          <a:bodyPr/>
          <a:lstStyle>
            <a:lvl1pPr marL="0" indent="0" algn="l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A59B71F-964D-40F2-9472-58F22E07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266894" y="252098"/>
            <a:ext cx="2752909" cy="310956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AAE083A-A530-4B08-9A08-9D705143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9" b="15363"/>
          <a:stretch/>
        </p:blipFill>
        <p:spPr>
          <a:xfrm>
            <a:off x="-322577" y="6074434"/>
            <a:ext cx="2752909" cy="64698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F5507D01-A5DE-4C45-BE68-8EEA4C7E4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04" b="-2772"/>
          <a:stretch/>
        </p:blipFill>
        <p:spPr>
          <a:xfrm>
            <a:off x="1819091" y="6211019"/>
            <a:ext cx="2752909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8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EE0DD7-08CB-46EF-85C7-32B73AD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4BE1BCF-15DE-49B7-A9CB-39CD9FA14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8D9D590-9046-44AD-B970-0090967A7FCB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2400954-B929-45F1-9AC9-4C0E1D92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95687B-D3CD-4948-BF0D-E266FB1C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F8482B-B41C-4851-9152-4C524AF07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82C82D-41DD-4AE6-8CDA-8F9858CFE500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0F00E3-6DDA-4835-AFA9-D35A9DF5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D97A74-80F2-4E45-8504-29C9A607749D}"/>
              </a:ext>
            </a:extLst>
          </p:cNvPr>
          <p:cNvSpPr txBox="1">
            <a:spLocks/>
          </p:cNvSpPr>
          <p:nvPr userDrawn="1"/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E4E131B-21B7-4569-82FC-58E99881A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5CA1-5983-4124-9A97-023BDB7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46F810-F4AC-48CE-A778-4EAE2AD25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gener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EYF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_KS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C0DDDC-F7AE-4992-90A4-E29B94A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e-Bug.eu</a:t>
            </a:r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7AC3E76-AF1F-465C-A25D-6A57846EC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AE08458-01B7-4486-9EE6-F34018AD6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C578-1356-483F-AD7A-E402F00D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7FC27-A6FF-4AA1-9B63-FBD258DA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1"/>
            <a:ext cx="30861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e-Bug.eu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20138C2-E7CD-43F7-ADA7-0103BB6F0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944"/>
          <a:stretch/>
        </p:blipFill>
        <p:spPr>
          <a:xfrm>
            <a:off x="426468" y="6264725"/>
            <a:ext cx="404363" cy="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75" r:id="rId4"/>
    <p:sldLayoutId id="2147483676" r:id="rId5"/>
    <p:sldLayoutId id="2147483677" r:id="rId6"/>
    <p:sldLayoutId id="2147483679" r:id="rId7"/>
    <p:sldLayoutId id="2147483662" r:id="rId8"/>
    <p:sldLayoutId id="214748367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81" r:id="rId15"/>
    <p:sldLayoutId id="214748368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C990-AD08-47C8-8DBD-3D30B1AE0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2584494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Micro – organisms</a:t>
            </a:r>
            <a:br>
              <a:rPr lang="en-GB" dirty="0"/>
            </a:br>
            <a:r>
              <a:rPr lang="en-GB" dirty="0"/>
              <a:t>Harmful Microbes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6A8F-7E22-452E-AA9B-A73DA4A8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5038769"/>
            <a:ext cx="5170978" cy="552405"/>
          </a:xfrm>
        </p:spPr>
        <p:txBody>
          <a:bodyPr/>
          <a:lstStyle/>
          <a:p>
            <a:r>
              <a:rPr lang="en-GB" dirty="0"/>
              <a:t>Key Stage 2</a:t>
            </a:r>
          </a:p>
        </p:txBody>
      </p:sp>
    </p:spTree>
    <p:extLst>
      <p:ext uri="{BB962C8B-B14F-4D97-AF65-F5344CB8AC3E}">
        <p14:creationId xmlns:p14="http://schemas.microsoft.com/office/powerpoint/2010/main" val="381650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38DEA01-A8CC-46E5-9E21-235E89968D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523" y="419105"/>
            <a:ext cx="851220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0256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Fascinating Fact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66B13-ACD7-47A1-A67D-BEE6CF81C28D}"/>
              </a:ext>
            </a:extLst>
          </p:cNvPr>
          <p:cNvSpPr txBox="1"/>
          <p:nvPr/>
        </p:nvSpPr>
        <p:spPr>
          <a:xfrm>
            <a:off x="323057" y="1502596"/>
            <a:ext cx="8497885" cy="1938992"/>
          </a:xfrm>
          <a:prstGeom prst="rect">
            <a:avLst/>
          </a:prstGeom>
          <a:ln w="3810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 you know that there are more microbes on the planet than any other species of living thing?</a:t>
            </a:r>
          </a:p>
        </p:txBody>
      </p:sp>
      <p:pic>
        <p:nvPicPr>
          <p:cNvPr id="2" name="Picture 1" descr="Microbe with multiple arms and one eye">
            <a:extLst>
              <a:ext uri="{FF2B5EF4-FFF2-40B4-BE49-F238E27FC236}">
                <a16:creationId xmlns:a16="http://schemas.microsoft.com/office/drawing/2014/main" id="{3560CBC4-57D1-4D54-9AE7-FF8DD241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7897" y="3869541"/>
            <a:ext cx="2283772" cy="2315201"/>
          </a:xfrm>
          <a:prstGeom prst="rect">
            <a:avLst/>
          </a:prstGeom>
        </p:spPr>
      </p:pic>
      <p:pic>
        <p:nvPicPr>
          <p:cNvPr id="4" name="Picture 3" descr="Virus with angry eyes and grimacing teeth">
            <a:extLst>
              <a:ext uri="{FF2B5EF4-FFF2-40B4-BE49-F238E27FC236}">
                <a16:creationId xmlns:a16="http://schemas.microsoft.com/office/drawing/2014/main" id="{DE21113E-080F-4267-BF4F-2C4001057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59" y="4766850"/>
            <a:ext cx="1888266" cy="17720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0948F-C8AF-4C4A-8F22-D3441D69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79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9E64-9377-4AA0-B55E-9252BE9CF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2" y="-927103"/>
            <a:ext cx="8049276" cy="98107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Class Discussion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9B159D-6F28-4204-80E0-246DE603C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86802" y="20956"/>
            <a:ext cx="5145922" cy="7447160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DEE3EB-28AE-4879-94E1-B51FBA46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001924" y="5949820"/>
            <a:ext cx="476650" cy="474004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77C586-8279-4983-9F3E-3E34FAE86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033">
            <a:off x="8032554" y="5966649"/>
            <a:ext cx="405347" cy="4403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D60A386-9AB0-4A4D-A57B-AAE7FBFEA173}"/>
              </a:ext>
            </a:extLst>
          </p:cNvPr>
          <p:cNvSpPr txBox="1">
            <a:spLocks/>
          </p:cNvSpPr>
          <p:nvPr/>
        </p:nvSpPr>
        <p:spPr>
          <a:xfrm>
            <a:off x="547362" y="177910"/>
            <a:ext cx="8049276" cy="98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 dirty="0"/>
              <a:t>Class Discussion</a:t>
            </a:r>
          </a:p>
        </p:txBody>
      </p:sp>
      <p:sp>
        <p:nvSpPr>
          <p:cNvPr id="6" name="TextBox 5" descr="Harmful Microbes&#10;">
            <a:extLst>
              <a:ext uri="{FF2B5EF4-FFF2-40B4-BE49-F238E27FC236}">
                <a16:creationId xmlns:a16="http://schemas.microsoft.com/office/drawing/2014/main" id="{22534ECE-9732-41FF-85C2-0006DCCA9797}"/>
              </a:ext>
            </a:extLst>
          </p:cNvPr>
          <p:cNvSpPr txBox="1"/>
          <p:nvPr/>
        </p:nvSpPr>
        <p:spPr>
          <a:xfrm>
            <a:off x="1133154" y="1345897"/>
            <a:ext cx="3658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Harmful Microbes</a:t>
            </a:r>
          </a:p>
        </p:txBody>
      </p:sp>
      <p:pic>
        <p:nvPicPr>
          <p:cNvPr id="10" name="Picture 9" descr="Magnifying glass showing good bacteria on the girls hands">
            <a:extLst>
              <a:ext uri="{FF2B5EF4-FFF2-40B4-BE49-F238E27FC236}">
                <a16:creationId xmlns:a16="http://schemas.microsoft.com/office/drawing/2014/main" id="{DDEFF91D-B9DD-41D0-82DC-02AF8B5D0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32" y="1906751"/>
            <a:ext cx="2203601" cy="3323850"/>
          </a:xfrm>
          <a:prstGeom prst="rect">
            <a:avLst/>
          </a:prstGeom>
        </p:spPr>
      </p:pic>
      <p:pic>
        <p:nvPicPr>
          <p:cNvPr id="9" name="Picture 8" descr="Girl holding her clean hands out">
            <a:extLst>
              <a:ext uri="{FF2B5EF4-FFF2-40B4-BE49-F238E27FC236}">
                <a16:creationId xmlns:a16="http://schemas.microsoft.com/office/drawing/2014/main" id="{174EEBCE-4FBB-41EE-95E5-E9DF26D18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7" y="3640674"/>
            <a:ext cx="1616887" cy="2546148"/>
          </a:xfrm>
          <a:prstGeom prst="rect">
            <a:avLst/>
          </a:prstGeom>
        </p:spPr>
      </p:pic>
      <p:pic>
        <p:nvPicPr>
          <p:cNvPr id="11" name="Picture 10" descr="Magnifying glass showing the useful and harmful microbes on the boys hands">
            <a:extLst>
              <a:ext uri="{FF2B5EF4-FFF2-40B4-BE49-F238E27FC236}">
                <a16:creationId xmlns:a16="http://schemas.microsoft.com/office/drawing/2014/main" id="{510BE089-7E9F-42F7-9654-61C4928F2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7" y="1780022"/>
            <a:ext cx="2467098" cy="3721302"/>
          </a:xfrm>
          <a:prstGeom prst="rect">
            <a:avLst/>
          </a:prstGeom>
        </p:spPr>
      </p:pic>
      <p:pic>
        <p:nvPicPr>
          <p:cNvPr id="8" name="Picture 7" descr="Boy showing his dirty hands">
            <a:extLst>
              <a:ext uri="{FF2B5EF4-FFF2-40B4-BE49-F238E27FC236}">
                <a16:creationId xmlns:a16="http://schemas.microsoft.com/office/drawing/2014/main" id="{FA3CC123-9901-4687-8B83-2F6BB48FB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46" y="3549359"/>
            <a:ext cx="1800936" cy="2637463"/>
          </a:xfrm>
          <a:prstGeom prst="rect">
            <a:avLst/>
          </a:prstGeom>
        </p:spPr>
      </p:pic>
      <p:pic>
        <p:nvPicPr>
          <p:cNvPr id="7" name="Picture 6" descr="Magnifying glass showing bacteria in the girls throat">
            <a:extLst>
              <a:ext uri="{FF2B5EF4-FFF2-40B4-BE49-F238E27FC236}">
                <a16:creationId xmlns:a16="http://schemas.microsoft.com/office/drawing/2014/main" id="{FD993827-8839-4F5F-8A79-9A036F8FF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02" y="1720303"/>
            <a:ext cx="2403884" cy="3625227"/>
          </a:xfrm>
          <a:prstGeom prst="rect">
            <a:avLst/>
          </a:prstGeom>
        </p:spPr>
      </p:pic>
      <p:pic>
        <p:nvPicPr>
          <p:cNvPr id="12" name="Picture 11" descr="Girl with a sore throat">
            <a:extLst>
              <a:ext uri="{FF2B5EF4-FFF2-40B4-BE49-F238E27FC236}">
                <a16:creationId xmlns:a16="http://schemas.microsoft.com/office/drawing/2014/main" id="{676155CE-BB18-4F9A-A01E-3661785EB3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4" y="3683741"/>
            <a:ext cx="2681404" cy="26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6981EE-DACB-431E-A624-E1BE737F7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51773" y="-172064"/>
            <a:ext cx="5108370" cy="7795650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702FAF-3659-4204-95BE-D74030EF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422087" y="5902131"/>
            <a:ext cx="473171" cy="49618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55DEE1-496F-4B3D-B296-45ADA066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455">
            <a:off x="8452223" y="5919748"/>
            <a:ext cx="402389" cy="4609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00DABAC-D6EA-40D2-A132-BBBB53F23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2" y="-943759"/>
            <a:ext cx="8049276" cy="98107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Class Discussion 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F748D2-32F9-4F3E-888D-E1B46ED1BDB7}"/>
              </a:ext>
            </a:extLst>
          </p:cNvPr>
          <p:cNvSpPr txBox="1">
            <a:spLocks/>
          </p:cNvSpPr>
          <p:nvPr/>
        </p:nvSpPr>
        <p:spPr>
          <a:xfrm>
            <a:off x="547362" y="177910"/>
            <a:ext cx="8049276" cy="981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 dirty="0"/>
              <a:t>Class Discussion</a:t>
            </a:r>
          </a:p>
        </p:txBody>
      </p:sp>
      <p:sp>
        <p:nvSpPr>
          <p:cNvPr id="7" name="TextBox 6" descr="Harmful Microbes&#10;">
            <a:extLst>
              <a:ext uri="{FF2B5EF4-FFF2-40B4-BE49-F238E27FC236}">
                <a16:creationId xmlns:a16="http://schemas.microsoft.com/office/drawing/2014/main" id="{F46E49ED-51AE-4D0D-91E8-ADCD7DD1EFB7}"/>
              </a:ext>
            </a:extLst>
          </p:cNvPr>
          <p:cNvSpPr txBox="1"/>
          <p:nvPr/>
        </p:nvSpPr>
        <p:spPr>
          <a:xfrm>
            <a:off x="1219002" y="1344625"/>
            <a:ext cx="3829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Harmful Microbes</a:t>
            </a:r>
          </a:p>
        </p:txBody>
      </p:sp>
      <p:pic>
        <p:nvPicPr>
          <p:cNvPr id="9" name="Picture 8" descr="Boy out of breath ">
            <a:extLst>
              <a:ext uri="{FF2B5EF4-FFF2-40B4-BE49-F238E27FC236}">
                <a16:creationId xmlns:a16="http://schemas.microsoft.com/office/drawing/2014/main" id="{F7AD1018-5554-4444-A65D-649DDC90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4" y="1510856"/>
            <a:ext cx="4479016" cy="4271275"/>
          </a:xfrm>
          <a:prstGeom prst="rect">
            <a:avLst/>
          </a:prstGeom>
        </p:spPr>
      </p:pic>
      <p:pic>
        <p:nvPicPr>
          <p:cNvPr id="12" name="Picture 11" descr="Magnifying glass">
            <a:extLst>
              <a:ext uri="{FF2B5EF4-FFF2-40B4-BE49-F238E27FC236}">
                <a16:creationId xmlns:a16="http://schemas.microsoft.com/office/drawing/2014/main" id="{F2FCE566-1D2D-4C0E-B241-72054A6F4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0714" y="1676851"/>
            <a:ext cx="2547602" cy="3679636"/>
          </a:xfrm>
          <a:prstGeom prst="rect">
            <a:avLst/>
          </a:prstGeom>
        </p:spPr>
      </p:pic>
      <p:pic>
        <p:nvPicPr>
          <p:cNvPr id="13" name="Picture 12" descr="Bad microbe">
            <a:extLst>
              <a:ext uri="{FF2B5EF4-FFF2-40B4-BE49-F238E27FC236}">
                <a16:creationId xmlns:a16="http://schemas.microsoft.com/office/drawing/2014/main" id="{51ED2CBE-ED41-40A2-988C-333144E17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91" y="2081655"/>
            <a:ext cx="1186376" cy="1117066"/>
          </a:xfrm>
          <a:prstGeom prst="rect">
            <a:avLst/>
          </a:prstGeom>
        </p:spPr>
      </p:pic>
      <p:pic>
        <p:nvPicPr>
          <p:cNvPr id="8" name="Picture 7" descr="Boy on toilet in pain">
            <a:extLst>
              <a:ext uri="{FF2B5EF4-FFF2-40B4-BE49-F238E27FC236}">
                <a16:creationId xmlns:a16="http://schemas.microsoft.com/office/drawing/2014/main" id="{BE3C1EDE-F504-4B23-A385-3DCE69E164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5700" b="29556"/>
          <a:stretch/>
        </p:blipFill>
        <p:spPr>
          <a:xfrm>
            <a:off x="2680338" y="3357124"/>
            <a:ext cx="4142975" cy="2793100"/>
          </a:xfrm>
          <a:prstGeom prst="rect">
            <a:avLst/>
          </a:prstGeom>
        </p:spPr>
      </p:pic>
      <p:pic>
        <p:nvPicPr>
          <p:cNvPr id="10" name="Picture 9" descr="Magnifying glass showing the girls foot with harmful microbes living between her toes.">
            <a:extLst>
              <a:ext uri="{FF2B5EF4-FFF2-40B4-BE49-F238E27FC236}">
                <a16:creationId xmlns:a16="http://schemas.microsoft.com/office/drawing/2014/main" id="{040E5A30-266A-4114-9A8F-83B4D572D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2735" y="1296289"/>
            <a:ext cx="2452236" cy="3398954"/>
          </a:xfrm>
          <a:prstGeom prst="rect">
            <a:avLst/>
          </a:prstGeom>
        </p:spPr>
      </p:pic>
      <p:pic>
        <p:nvPicPr>
          <p:cNvPr id="11" name="Picture 10" descr="Girl with sweaty feet after playing tennis">
            <a:extLst>
              <a:ext uri="{FF2B5EF4-FFF2-40B4-BE49-F238E27FC236}">
                <a16:creationId xmlns:a16="http://schemas.microsoft.com/office/drawing/2014/main" id="{1E2C8058-E3C1-4289-A2B4-3574E3020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60" y="2640189"/>
            <a:ext cx="2376654" cy="33989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00627-8A99-4BEC-96C0-C9D5BBF1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78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3F5DB5-FB1F-42DC-99FD-5C51CB809B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Harmful Microbes Flashcards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True/False?</a:t>
            </a:r>
          </a:p>
        </p:txBody>
      </p:sp>
      <p:sp>
        <p:nvSpPr>
          <p:cNvPr id="18" name="Rectangle: Rounded Corners 17" descr="Sore throats are always caused by harmful microbes? &#10;&#10;True or False&#10;">
            <a:extLst>
              <a:ext uri="{FF2B5EF4-FFF2-40B4-BE49-F238E27FC236}">
                <a16:creationId xmlns:a16="http://schemas.microsoft.com/office/drawing/2014/main" id="{BA35956E-8779-4820-B5BC-33B1C79AC4A4}"/>
              </a:ext>
            </a:extLst>
          </p:cNvPr>
          <p:cNvSpPr/>
          <p:nvPr/>
        </p:nvSpPr>
        <p:spPr>
          <a:xfrm rot="5400000">
            <a:off x="807913" y="1331846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Sore throats are always caused by harmful microbes?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5" name="Rectangle: Rounded Corners 14" descr="All illnesses are caused by microbes?&#10;&#10;True or False&#10;">
            <a:extLst>
              <a:ext uri="{FF2B5EF4-FFF2-40B4-BE49-F238E27FC236}">
                <a16:creationId xmlns:a16="http://schemas.microsoft.com/office/drawing/2014/main" id="{FE89BE89-2195-4A03-B18E-115C5E907317}"/>
              </a:ext>
            </a:extLst>
          </p:cNvPr>
          <p:cNvSpPr/>
          <p:nvPr/>
        </p:nvSpPr>
        <p:spPr>
          <a:xfrm rot="5400000">
            <a:off x="3354019" y="1331849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illnesses are caused by microbes?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4" name="Rectangle: Rounded Corners 13" descr="Fungi do not generally kill their hosts?&#10;&#10;True or False&#10;">
            <a:extLst>
              <a:ext uri="{FF2B5EF4-FFF2-40B4-BE49-F238E27FC236}">
                <a16:creationId xmlns:a16="http://schemas.microsoft.com/office/drawing/2014/main" id="{578D10FF-8B23-4499-9EDE-A5ED3C158361}"/>
              </a:ext>
            </a:extLst>
          </p:cNvPr>
          <p:cNvSpPr/>
          <p:nvPr/>
        </p:nvSpPr>
        <p:spPr>
          <a:xfrm rot="5400000">
            <a:off x="5900128" y="1331848"/>
            <a:ext cx="2435959" cy="2316075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Fungi do not generally kill their hosts?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14AB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7" name="Rectangle: Rounded Corners 16" descr="Athlete’s foot is caused by fungi? &#10;&#10;True or False&#10;">
            <a:extLst>
              <a:ext uri="{FF2B5EF4-FFF2-40B4-BE49-F238E27FC236}">
                <a16:creationId xmlns:a16="http://schemas.microsoft.com/office/drawing/2014/main" id="{D0C34BF0-3D00-4863-86A0-1A5B5134FC7A}"/>
              </a:ext>
            </a:extLst>
          </p:cNvPr>
          <p:cNvSpPr/>
          <p:nvPr/>
        </p:nvSpPr>
        <p:spPr>
          <a:xfrm rot="5400000">
            <a:off x="808465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Athlete’s foot is caused by fungi?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6" name="Rectangle: Rounded Corners 15" descr="Another name for a harmful microbe is a pathogen?&#10;&#10;True or False&#10;">
            <a:extLst>
              <a:ext uri="{FF2B5EF4-FFF2-40B4-BE49-F238E27FC236}">
                <a16:creationId xmlns:a16="http://schemas.microsoft.com/office/drawing/2014/main" id="{0D20E019-D62D-4CEE-AD51-6793983958E9}"/>
              </a:ext>
            </a:extLst>
          </p:cNvPr>
          <p:cNvSpPr/>
          <p:nvPr/>
        </p:nvSpPr>
        <p:spPr>
          <a:xfrm rot="5400000">
            <a:off x="3354294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Another name for a harmful microbe is a pathogen?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13" name="Rectangle: Rounded Corners 12" descr="Influenza virus causes the common flu?&#10;&#10;True or False&#10;">
            <a:extLst>
              <a:ext uri="{FF2B5EF4-FFF2-40B4-BE49-F238E27FC236}">
                <a16:creationId xmlns:a16="http://schemas.microsoft.com/office/drawing/2014/main" id="{CC2A8142-48C1-4238-A9FB-1D1B827B7FC1}"/>
              </a:ext>
            </a:extLst>
          </p:cNvPr>
          <p:cNvSpPr/>
          <p:nvPr/>
        </p:nvSpPr>
        <p:spPr>
          <a:xfrm rot="5400000">
            <a:off x="5900126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Influenza virus causes the common flu?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17E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3477E-C1FC-4B09-A788-21EA3CB7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03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0E9C34-CA9B-4F14-AE59-1FFCF76598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Harmful Microbes True/False Flashcards -Answers</a:t>
            </a:r>
          </a:p>
        </p:txBody>
      </p:sp>
      <p:sp>
        <p:nvSpPr>
          <p:cNvPr id="19" name="Rectangle: Rounded Corners 18" descr="Sore throats are always caused by harmful microbes? &#10;&#10;True or False&#10;">
            <a:extLst>
              <a:ext uri="{FF2B5EF4-FFF2-40B4-BE49-F238E27FC236}">
                <a16:creationId xmlns:a16="http://schemas.microsoft.com/office/drawing/2014/main" id="{9309CE88-0372-4A1B-BD46-D0A32CFACE75}"/>
              </a:ext>
            </a:extLst>
          </p:cNvPr>
          <p:cNvSpPr/>
          <p:nvPr/>
        </p:nvSpPr>
        <p:spPr>
          <a:xfrm rot="5400000">
            <a:off x="807913" y="1331846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Sore throats are always caused by harmful microbes?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F5D1F-8B6C-4402-958D-27DC6929395A}"/>
              </a:ext>
            </a:extLst>
          </p:cNvPr>
          <p:cNvSpPr txBox="1"/>
          <p:nvPr/>
        </p:nvSpPr>
        <p:spPr>
          <a:xfrm>
            <a:off x="1275973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False</a:t>
            </a:r>
          </a:p>
        </p:txBody>
      </p:sp>
      <p:sp>
        <p:nvSpPr>
          <p:cNvPr id="16" name="Rectangle: Rounded Corners 15" descr="All illnesses are caused by microbes?&#10;&#10;True or False&#10;">
            <a:extLst>
              <a:ext uri="{FF2B5EF4-FFF2-40B4-BE49-F238E27FC236}">
                <a16:creationId xmlns:a16="http://schemas.microsoft.com/office/drawing/2014/main" id="{BF20FC3B-736C-4253-A901-F9767C82C786}"/>
              </a:ext>
            </a:extLst>
          </p:cNvPr>
          <p:cNvSpPr/>
          <p:nvPr/>
        </p:nvSpPr>
        <p:spPr>
          <a:xfrm rot="5400000">
            <a:off x="3354019" y="1331849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illnesses are caused by microbes?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047FD-8B96-4716-A01C-AF6AF17C1AD8}"/>
              </a:ext>
            </a:extLst>
          </p:cNvPr>
          <p:cNvSpPr txBox="1"/>
          <p:nvPr/>
        </p:nvSpPr>
        <p:spPr>
          <a:xfrm>
            <a:off x="3838354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False</a:t>
            </a:r>
          </a:p>
        </p:txBody>
      </p:sp>
      <p:sp>
        <p:nvSpPr>
          <p:cNvPr id="15" name="Rectangle: Rounded Corners 14" descr="Fungi do not generally kill their hosts?&#10;&#10;True or False&#10;">
            <a:extLst>
              <a:ext uri="{FF2B5EF4-FFF2-40B4-BE49-F238E27FC236}">
                <a16:creationId xmlns:a16="http://schemas.microsoft.com/office/drawing/2014/main" id="{E738EF33-DA21-4302-9A42-27E71A3C6189}"/>
              </a:ext>
            </a:extLst>
          </p:cNvPr>
          <p:cNvSpPr/>
          <p:nvPr/>
        </p:nvSpPr>
        <p:spPr>
          <a:xfrm rot="5400000">
            <a:off x="5900128" y="1331848"/>
            <a:ext cx="2435959" cy="2316075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Fungi do not generally kill their hosts?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14AB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18355-F64A-42C0-AC5E-5D9A467AC632}"/>
              </a:ext>
            </a:extLst>
          </p:cNvPr>
          <p:cNvSpPr txBox="1"/>
          <p:nvPr/>
        </p:nvSpPr>
        <p:spPr>
          <a:xfrm>
            <a:off x="6341817" y="295387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8" name="Rectangle: Rounded Corners 17" descr="Athlete’s foot is caused by fungi? &#10;&#10;True or False&#10;">
            <a:extLst>
              <a:ext uri="{FF2B5EF4-FFF2-40B4-BE49-F238E27FC236}">
                <a16:creationId xmlns:a16="http://schemas.microsoft.com/office/drawing/2014/main" id="{9BD358C8-5596-4617-9C8B-5CCBBEBC0FA6}"/>
              </a:ext>
            </a:extLst>
          </p:cNvPr>
          <p:cNvSpPr/>
          <p:nvPr/>
        </p:nvSpPr>
        <p:spPr>
          <a:xfrm rot="5400000">
            <a:off x="808465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Athlete’s foot is caused by fungi? 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C67BD-3A7F-4B56-B6A3-050958E04DE5}"/>
              </a:ext>
            </a:extLst>
          </p:cNvPr>
          <p:cNvSpPr txBox="1"/>
          <p:nvPr/>
        </p:nvSpPr>
        <p:spPr>
          <a:xfrm>
            <a:off x="1249604" y="557115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7" name="Rectangle: Rounded Corners 16" descr="Another name for a harmful microbe is a pathogen?&#10;&#10;True or False&#10;">
            <a:extLst>
              <a:ext uri="{FF2B5EF4-FFF2-40B4-BE49-F238E27FC236}">
                <a16:creationId xmlns:a16="http://schemas.microsoft.com/office/drawing/2014/main" id="{B44CD980-D568-4A86-9379-8795F95C1AEA}"/>
              </a:ext>
            </a:extLst>
          </p:cNvPr>
          <p:cNvSpPr/>
          <p:nvPr/>
        </p:nvSpPr>
        <p:spPr>
          <a:xfrm rot="5400000">
            <a:off x="3354294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Another name for a harmful microbe is a pathogen?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27722-379A-4349-B69F-8CFCF42220B4}"/>
              </a:ext>
            </a:extLst>
          </p:cNvPr>
          <p:cNvSpPr txBox="1"/>
          <p:nvPr/>
        </p:nvSpPr>
        <p:spPr>
          <a:xfrm>
            <a:off x="3838354" y="558609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14" name="Rectangle: Rounded Corners 13" descr="Influenza virus causes the common flu?&#10;&#10;True or False&#10;">
            <a:extLst>
              <a:ext uri="{FF2B5EF4-FFF2-40B4-BE49-F238E27FC236}">
                <a16:creationId xmlns:a16="http://schemas.microsoft.com/office/drawing/2014/main" id="{0CC59256-E04E-430E-9002-397769E305D5}"/>
              </a:ext>
            </a:extLst>
          </p:cNvPr>
          <p:cNvSpPr/>
          <p:nvPr/>
        </p:nvSpPr>
        <p:spPr>
          <a:xfrm rot="5400000">
            <a:off x="5900126" y="3948585"/>
            <a:ext cx="2435959" cy="2316078"/>
          </a:xfrm>
          <a:prstGeom prst="roundRect">
            <a:avLst>
              <a:gd name="adj" fmla="val 6655"/>
            </a:avLst>
          </a:prstGeom>
          <a:noFill/>
          <a:ln w="57150" cap="flat" cmpd="sng" algn="ctr">
            <a:solidFill>
              <a:srgbClr val="0B7B5D"/>
            </a:solidFill>
            <a:prstDash val="solid"/>
            <a:miter lim="800000"/>
          </a:ln>
          <a:effectLst/>
        </p:spPr>
        <p:txBody>
          <a:bodyPr rot="0" spcFirstLastPara="0" vert="vert270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Influenza virus causes the common flu?</a:t>
            </a:r>
          </a:p>
          <a:p>
            <a:pPr marL="0" marR="0" lvl="0" indent="0" algn="ctr" defTabSz="9143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750EF-479E-41CB-BD8F-0FE4086388FC}"/>
              </a:ext>
            </a:extLst>
          </p:cNvPr>
          <p:cNvSpPr txBox="1"/>
          <p:nvPr/>
        </p:nvSpPr>
        <p:spPr>
          <a:xfrm>
            <a:off x="6341817" y="5586092"/>
            <a:ext cx="1552575" cy="477054"/>
          </a:xfrm>
          <a:prstGeom prst="rect">
            <a:avLst/>
          </a:prstGeom>
          <a:solidFill>
            <a:srgbClr val="12B38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True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3F5DB-0A82-4595-937A-8317B6E4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0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AD906F-7695-48CD-86BC-D54B50FA1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81" y="1133476"/>
            <a:ext cx="4079282" cy="5217834"/>
          </a:xfrm>
          <a:prstGeom prst="roundRect">
            <a:avLst>
              <a:gd name="adj" fmla="val 2304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C5B266-3A3B-49B4-ABD7-E4F062EA1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5171" y="-162304"/>
            <a:ext cx="5254008" cy="7779187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58EDB-7765-4CF0-ACF8-D49A07A6B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6601" y="77181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AF860-B87F-4B95-ABAC-F97C4A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27" y="790606"/>
            <a:ext cx="478960" cy="523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B588C-207C-488B-A78E-7ACB23FD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590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Bad Bug Challenge Crossword </a:t>
            </a:r>
          </a:p>
        </p:txBody>
      </p:sp>
      <p:graphicFrame>
        <p:nvGraphicFramePr>
          <p:cNvPr id="13" name="Table 7" descr="Crossword ">
            <a:extLst>
              <a:ext uri="{FF2B5EF4-FFF2-40B4-BE49-F238E27FC236}">
                <a16:creationId xmlns:a16="http://schemas.microsoft.com/office/drawing/2014/main" id="{A3F321EE-24DC-44D2-BDFB-A5C0D8EE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39732"/>
              </p:ext>
            </p:extLst>
          </p:nvPr>
        </p:nvGraphicFramePr>
        <p:xfrm>
          <a:off x="1200150" y="1150469"/>
          <a:ext cx="3675681" cy="5154143"/>
        </p:xfrm>
        <a:graphic>
          <a:graphicData uri="http://schemas.openxmlformats.org/drawingml/2006/table">
            <a:tbl>
              <a:tblPr firstRow="1" bandRow="1"/>
              <a:tblGrid>
                <a:gridCol w="251233">
                  <a:extLst>
                    <a:ext uri="{9D8B030D-6E8A-4147-A177-3AD203B41FA5}">
                      <a16:colId xmlns:a16="http://schemas.microsoft.com/office/drawing/2014/main" val="3347883084"/>
                    </a:ext>
                  </a:extLst>
                </a:gridCol>
                <a:gridCol w="252277">
                  <a:extLst>
                    <a:ext uri="{9D8B030D-6E8A-4147-A177-3AD203B41FA5}">
                      <a16:colId xmlns:a16="http://schemas.microsoft.com/office/drawing/2014/main" val="766719644"/>
                    </a:ext>
                  </a:extLst>
                </a:gridCol>
                <a:gridCol w="292104">
                  <a:extLst>
                    <a:ext uri="{9D8B030D-6E8A-4147-A177-3AD203B41FA5}">
                      <a16:colId xmlns:a16="http://schemas.microsoft.com/office/drawing/2014/main" val="2676396181"/>
                    </a:ext>
                  </a:extLst>
                </a:gridCol>
                <a:gridCol w="295754">
                  <a:extLst>
                    <a:ext uri="{9D8B030D-6E8A-4147-A177-3AD203B41FA5}">
                      <a16:colId xmlns:a16="http://schemas.microsoft.com/office/drawing/2014/main" val="543554128"/>
                    </a:ext>
                  </a:extLst>
                </a:gridCol>
                <a:gridCol w="288619">
                  <a:extLst>
                    <a:ext uri="{9D8B030D-6E8A-4147-A177-3AD203B41FA5}">
                      <a16:colId xmlns:a16="http://schemas.microsoft.com/office/drawing/2014/main" val="650253610"/>
                    </a:ext>
                  </a:extLst>
                </a:gridCol>
                <a:gridCol w="247718">
                  <a:extLst>
                    <a:ext uri="{9D8B030D-6E8A-4147-A177-3AD203B41FA5}">
                      <a16:colId xmlns:a16="http://schemas.microsoft.com/office/drawing/2014/main" val="473249059"/>
                    </a:ext>
                  </a:extLst>
                </a:gridCol>
                <a:gridCol w="281028">
                  <a:extLst>
                    <a:ext uri="{9D8B030D-6E8A-4147-A177-3AD203B41FA5}">
                      <a16:colId xmlns:a16="http://schemas.microsoft.com/office/drawing/2014/main" val="1873876877"/>
                    </a:ext>
                  </a:extLst>
                </a:gridCol>
                <a:gridCol w="276661">
                  <a:extLst>
                    <a:ext uri="{9D8B030D-6E8A-4147-A177-3AD203B41FA5}">
                      <a16:colId xmlns:a16="http://schemas.microsoft.com/office/drawing/2014/main" val="495292245"/>
                    </a:ext>
                  </a:extLst>
                </a:gridCol>
                <a:gridCol w="245407">
                  <a:extLst>
                    <a:ext uri="{9D8B030D-6E8A-4147-A177-3AD203B41FA5}">
                      <a16:colId xmlns:a16="http://schemas.microsoft.com/office/drawing/2014/main" val="989701877"/>
                    </a:ext>
                  </a:extLst>
                </a:gridCol>
                <a:gridCol w="210945">
                  <a:extLst>
                    <a:ext uri="{9D8B030D-6E8A-4147-A177-3AD203B41FA5}">
                      <a16:colId xmlns:a16="http://schemas.microsoft.com/office/drawing/2014/main" val="769005086"/>
                    </a:ext>
                  </a:extLst>
                </a:gridCol>
                <a:gridCol w="308993">
                  <a:extLst>
                    <a:ext uri="{9D8B030D-6E8A-4147-A177-3AD203B41FA5}">
                      <a16:colId xmlns:a16="http://schemas.microsoft.com/office/drawing/2014/main" val="3143601921"/>
                    </a:ext>
                  </a:extLst>
                </a:gridCol>
                <a:gridCol w="213759">
                  <a:extLst>
                    <a:ext uri="{9D8B030D-6E8A-4147-A177-3AD203B41FA5}">
                      <a16:colId xmlns:a16="http://schemas.microsoft.com/office/drawing/2014/main" val="1980028080"/>
                    </a:ext>
                  </a:extLst>
                </a:gridCol>
                <a:gridCol w="250793">
                  <a:extLst>
                    <a:ext uri="{9D8B030D-6E8A-4147-A177-3AD203B41FA5}">
                      <a16:colId xmlns:a16="http://schemas.microsoft.com/office/drawing/2014/main" val="515531177"/>
                    </a:ext>
                  </a:extLst>
                </a:gridCol>
                <a:gridCol w="260390">
                  <a:extLst>
                    <a:ext uri="{9D8B030D-6E8A-4147-A177-3AD203B41FA5}">
                      <a16:colId xmlns:a16="http://schemas.microsoft.com/office/drawing/2014/main" val="1420983481"/>
                    </a:ext>
                  </a:extLst>
                </a:gridCol>
              </a:tblGrid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7673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0812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03588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4305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043"/>
                  </a:ext>
                </a:extLst>
              </a:tr>
              <a:tr h="2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8979"/>
                  </a:ext>
                </a:extLst>
              </a:tr>
              <a:tr h="243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86531"/>
                  </a:ext>
                </a:extLst>
              </a:tr>
              <a:tr h="27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3283"/>
                  </a:ext>
                </a:extLst>
              </a:tr>
              <a:tr h="268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6374"/>
                  </a:ext>
                </a:extLst>
              </a:tr>
              <a:tr h="28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08312"/>
                  </a:ext>
                </a:extLst>
              </a:tr>
              <a:tr h="29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94996"/>
                  </a:ext>
                </a:extLst>
              </a:tr>
              <a:tr h="28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48401"/>
                  </a:ext>
                </a:extLst>
              </a:tr>
              <a:tr h="251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6025"/>
                  </a:ext>
                </a:extLst>
              </a:tr>
              <a:tr h="2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03663"/>
                  </a:ext>
                </a:extLst>
              </a:tr>
              <a:tr h="238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99997"/>
                  </a:ext>
                </a:extLst>
              </a:tr>
              <a:tr h="25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17833"/>
                  </a:ext>
                </a:extLst>
              </a:tr>
              <a:tr h="262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1504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27567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457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4223"/>
                  </a:ext>
                </a:extLst>
              </a:tr>
              <a:tr h="238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lang="en-GB" sz="7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2022"/>
                  </a:ext>
                </a:extLst>
              </a:tr>
            </a:tbl>
          </a:graphicData>
        </a:graphic>
      </p:graphicFrame>
      <p:sp>
        <p:nvSpPr>
          <p:cNvPr id="9" name="TextBox 8" descr="Across:&#10;1. I make you do this when you have a cold to spread microbes &#10;by causing a tickle in your throat&#10;4. I am a viral disease that can give you swollen itchy red spots &#10;all over your body.&#10;6. If they are not clean what part of your body can spread microbes &#10;from person to person. Washing me gets rid of bad &#10;microbes (2 words)&#10;7. I am a viral disease that will give you headaches, a runny nose&#10;and make you hot and sweaty.&#10;9. You will get me if you don’t cook your meat properly or wash&#10;your hands after handling raw meat (2 words).&#10;12. I am a disease of the lungs, not caused by microbes. I make &#10;you so short of breath that you need to use an inhaler.&#10;13. I am another word for a pain in your head.&#10;&#10;Down:&#10;2. I make your eyes swollen and itchy. I am not caused by a microbe.&#10;I am caused by an allergy to pollen.&#10;3. How you feel when your body is fighting infection.&#10;5. I am a fungal infection of your feet. I make your toes itchy. I &#10;spread if you don’t wash and dry your feet well. (2 words).&#10;8. I am often seen on teenager’s faces. I am sometimes caused&#10;by microbes on the skin.&#10;10. Bad microbes in your tummy can sometimes cause this. If you&#10;don’t wash your hands after going to the toilet it can spread around &#10;your school.&#10;11. Watch out. Bad tummy microbes can sometimes take you by&#10;Surprise and make you do this.">
            <a:extLst>
              <a:ext uri="{FF2B5EF4-FFF2-40B4-BE49-F238E27FC236}">
                <a16:creationId xmlns:a16="http://schemas.microsoft.com/office/drawing/2014/main" id="{CFD20CAB-3E7E-40DC-9E7C-1D5A91301D78}"/>
              </a:ext>
            </a:extLst>
          </p:cNvPr>
          <p:cNvSpPr txBox="1"/>
          <p:nvPr/>
        </p:nvSpPr>
        <p:spPr>
          <a:xfrm>
            <a:off x="5021863" y="1131419"/>
            <a:ext cx="3759793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Across:</a:t>
            </a:r>
            <a:b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make you do this when you have a cold to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causing a tickle in your throat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am a viral disease that can give you swollen itchy red spots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your body.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If they are not clean what part of your body can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person to person. Washing me gets rid of bad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 (2 words)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 am a viral disease that will give you headaches, a runny nose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you hot and sweaty.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You will get me if you don’t cook your meat properly or wash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 after handling raw meat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 am a disease of the lungs, not caused by microbes. I make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so short of breath that you need to use an inhaler.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I am another word for a pain in your head.</a:t>
            </a:r>
          </a:p>
          <a:p>
            <a:pPr defTabSz="914400"/>
            <a:endParaRPr lang="en-GB" sz="9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Down: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make your eyes swollen and itchy. I am not caused by a microbe.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caused by an allergy to pollen.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you feel when your body is fighting infection.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 am a fungal infection of your feet. I make your toes itchy. I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if you don’t wash and dry your feet well.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 am often seen on teenager’s faces. I am sometimes caused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microbes on the skin.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Bad microbes in your tummy can sometimes cause this. If you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wash your hands after going to the toilet it can spread around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Watch out. Bad tummy microbes can sometimes take you by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 and make you do this.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97B77-BE4B-43C6-847C-F628A191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7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92E5D4-3265-47C4-8DE2-A00C5C30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79469"/>
            <a:ext cx="7896225" cy="904875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Bad Bug Challenge Crossword - Answers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C93261-9E7E-4BBC-9968-171EF98B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581" y="1133476"/>
            <a:ext cx="4079282" cy="5217834"/>
          </a:xfrm>
          <a:prstGeom prst="roundRect">
            <a:avLst>
              <a:gd name="adj" fmla="val 2304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024155-DA80-4BDD-9A7B-F33EA8864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05171" y="-162304"/>
            <a:ext cx="5254008" cy="7779187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6922E5-719B-4291-AAFC-247CB05A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6601" y="766356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0164F5-4167-4955-B487-C8294D844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27" y="790606"/>
            <a:ext cx="478960" cy="523220"/>
          </a:xfrm>
          <a:prstGeom prst="rect">
            <a:avLst/>
          </a:prstGeom>
        </p:spPr>
      </p:pic>
      <p:graphicFrame>
        <p:nvGraphicFramePr>
          <p:cNvPr id="25" name="Table 7" descr="Crossword ">
            <a:extLst>
              <a:ext uri="{FF2B5EF4-FFF2-40B4-BE49-F238E27FC236}">
                <a16:creationId xmlns:a16="http://schemas.microsoft.com/office/drawing/2014/main" id="{B0D27986-46C4-4403-9D67-8DE025547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40161"/>
              </p:ext>
            </p:extLst>
          </p:nvPr>
        </p:nvGraphicFramePr>
        <p:xfrm>
          <a:off x="1200150" y="1150469"/>
          <a:ext cx="3675681" cy="5154143"/>
        </p:xfrm>
        <a:graphic>
          <a:graphicData uri="http://schemas.openxmlformats.org/drawingml/2006/table">
            <a:tbl>
              <a:tblPr firstRow="1" bandRow="1"/>
              <a:tblGrid>
                <a:gridCol w="251233">
                  <a:extLst>
                    <a:ext uri="{9D8B030D-6E8A-4147-A177-3AD203B41FA5}">
                      <a16:colId xmlns:a16="http://schemas.microsoft.com/office/drawing/2014/main" val="3347883084"/>
                    </a:ext>
                  </a:extLst>
                </a:gridCol>
                <a:gridCol w="252277">
                  <a:extLst>
                    <a:ext uri="{9D8B030D-6E8A-4147-A177-3AD203B41FA5}">
                      <a16:colId xmlns:a16="http://schemas.microsoft.com/office/drawing/2014/main" val="766719644"/>
                    </a:ext>
                  </a:extLst>
                </a:gridCol>
                <a:gridCol w="292104">
                  <a:extLst>
                    <a:ext uri="{9D8B030D-6E8A-4147-A177-3AD203B41FA5}">
                      <a16:colId xmlns:a16="http://schemas.microsoft.com/office/drawing/2014/main" val="2676396181"/>
                    </a:ext>
                  </a:extLst>
                </a:gridCol>
                <a:gridCol w="295754">
                  <a:extLst>
                    <a:ext uri="{9D8B030D-6E8A-4147-A177-3AD203B41FA5}">
                      <a16:colId xmlns:a16="http://schemas.microsoft.com/office/drawing/2014/main" val="543554128"/>
                    </a:ext>
                  </a:extLst>
                </a:gridCol>
                <a:gridCol w="288619">
                  <a:extLst>
                    <a:ext uri="{9D8B030D-6E8A-4147-A177-3AD203B41FA5}">
                      <a16:colId xmlns:a16="http://schemas.microsoft.com/office/drawing/2014/main" val="650253610"/>
                    </a:ext>
                  </a:extLst>
                </a:gridCol>
                <a:gridCol w="247718">
                  <a:extLst>
                    <a:ext uri="{9D8B030D-6E8A-4147-A177-3AD203B41FA5}">
                      <a16:colId xmlns:a16="http://schemas.microsoft.com/office/drawing/2014/main" val="473249059"/>
                    </a:ext>
                  </a:extLst>
                </a:gridCol>
                <a:gridCol w="281028">
                  <a:extLst>
                    <a:ext uri="{9D8B030D-6E8A-4147-A177-3AD203B41FA5}">
                      <a16:colId xmlns:a16="http://schemas.microsoft.com/office/drawing/2014/main" val="1873876877"/>
                    </a:ext>
                  </a:extLst>
                </a:gridCol>
                <a:gridCol w="276661">
                  <a:extLst>
                    <a:ext uri="{9D8B030D-6E8A-4147-A177-3AD203B41FA5}">
                      <a16:colId xmlns:a16="http://schemas.microsoft.com/office/drawing/2014/main" val="495292245"/>
                    </a:ext>
                  </a:extLst>
                </a:gridCol>
                <a:gridCol w="245407">
                  <a:extLst>
                    <a:ext uri="{9D8B030D-6E8A-4147-A177-3AD203B41FA5}">
                      <a16:colId xmlns:a16="http://schemas.microsoft.com/office/drawing/2014/main" val="989701877"/>
                    </a:ext>
                  </a:extLst>
                </a:gridCol>
                <a:gridCol w="210945">
                  <a:extLst>
                    <a:ext uri="{9D8B030D-6E8A-4147-A177-3AD203B41FA5}">
                      <a16:colId xmlns:a16="http://schemas.microsoft.com/office/drawing/2014/main" val="769005086"/>
                    </a:ext>
                  </a:extLst>
                </a:gridCol>
                <a:gridCol w="308993">
                  <a:extLst>
                    <a:ext uri="{9D8B030D-6E8A-4147-A177-3AD203B41FA5}">
                      <a16:colId xmlns:a16="http://schemas.microsoft.com/office/drawing/2014/main" val="3143601921"/>
                    </a:ext>
                  </a:extLst>
                </a:gridCol>
                <a:gridCol w="213759">
                  <a:extLst>
                    <a:ext uri="{9D8B030D-6E8A-4147-A177-3AD203B41FA5}">
                      <a16:colId xmlns:a16="http://schemas.microsoft.com/office/drawing/2014/main" val="1980028080"/>
                    </a:ext>
                  </a:extLst>
                </a:gridCol>
                <a:gridCol w="250793">
                  <a:extLst>
                    <a:ext uri="{9D8B030D-6E8A-4147-A177-3AD203B41FA5}">
                      <a16:colId xmlns:a16="http://schemas.microsoft.com/office/drawing/2014/main" val="515531177"/>
                    </a:ext>
                  </a:extLst>
                </a:gridCol>
                <a:gridCol w="260390">
                  <a:extLst>
                    <a:ext uri="{9D8B030D-6E8A-4147-A177-3AD203B41FA5}">
                      <a16:colId xmlns:a16="http://schemas.microsoft.com/office/drawing/2014/main" val="1420983481"/>
                    </a:ext>
                  </a:extLst>
                </a:gridCol>
              </a:tblGrid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7673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08124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03588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44305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01043"/>
                  </a:ext>
                </a:extLst>
              </a:tr>
              <a:tr h="2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8979"/>
                  </a:ext>
                </a:extLst>
              </a:tr>
              <a:tr h="243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86531"/>
                  </a:ext>
                </a:extLst>
              </a:tr>
              <a:tr h="27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3283"/>
                  </a:ext>
                </a:extLst>
              </a:tr>
              <a:tr h="268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36374"/>
                  </a:ext>
                </a:extLst>
              </a:tr>
              <a:tr h="280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08312"/>
                  </a:ext>
                </a:extLst>
              </a:tr>
              <a:tr h="29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194996"/>
                  </a:ext>
                </a:extLst>
              </a:tr>
              <a:tr h="28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748401"/>
                  </a:ext>
                </a:extLst>
              </a:tr>
              <a:tr h="251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66025"/>
                  </a:ext>
                </a:extLst>
              </a:tr>
              <a:tr h="2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03663"/>
                  </a:ext>
                </a:extLst>
              </a:tr>
              <a:tr h="238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99997"/>
                  </a:ext>
                </a:extLst>
              </a:tr>
              <a:tr h="251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17833"/>
                  </a:ext>
                </a:extLst>
              </a:tr>
              <a:tr h="262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1504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27567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4576"/>
                  </a:ext>
                </a:extLst>
              </a:tr>
              <a:tr h="22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54223"/>
                  </a:ext>
                </a:extLst>
              </a:tr>
              <a:tr h="238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000" baseline="-25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GB" sz="7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000" baseline="-25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5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6202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FFFCF92-4415-4F95-BDB7-5921F3E56985}"/>
              </a:ext>
            </a:extLst>
          </p:cNvPr>
          <p:cNvSpPr txBox="1"/>
          <p:nvPr/>
        </p:nvSpPr>
        <p:spPr>
          <a:xfrm>
            <a:off x="1403860" y="1098228"/>
            <a:ext cx="169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    O   U    G   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BB5246-A2D3-49E6-9808-52579501033B}"/>
              </a:ext>
            </a:extLst>
          </p:cNvPr>
          <p:cNvSpPr txBox="1"/>
          <p:nvPr/>
        </p:nvSpPr>
        <p:spPr>
          <a:xfrm rot="5400000">
            <a:off x="1855406" y="2029121"/>
            <a:ext cx="1800493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500" b="1" dirty="0"/>
              <a:t>A</a:t>
            </a:r>
          </a:p>
          <a:p>
            <a:r>
              <a:rPr lang="en-GB" sz="1500" b="1" dirty="0"/>
              <a:t>Y</a:t>
            </a:r>
          </a:p>
          <a:p>
            <a:r>
              <a:rPr lang="en-GB" sz="1500" b="1" dirty="0"/>
              <a:t>F</a:t>
            </a:r>
          </a:p>
          <a:p>
            <a:r>
              <a:rPr lang="en-GB" sz="1500" b="1" dirty="0"/>
              <a:t>E</a:t>
            </a:r>
          </a:p>
          <a:p>
            <a:r>
              <a:rPr lang="en-GB" sz="1500" b="1" dirty="0"/>
              <a:t>V</a:t>
            </a:r>
          </a:p>
          <a:p>
            <a:r>
              <a:rPr lang="en-GB" sz="1500" b="1" dirty="0"/>
              <a:t>E</a:t>
            </a:r>
          </a:p>
          <a:p>
            <a:r>
              <a:rPr lang="en-GB" sz="1500" b="1" dirty="0"/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B22131-4C93-4AD7-B71B-279CEBBEBA6B}"/>
              </a:ext>
            </a:extLst>
          </p:cNvPr>
          <p:cNvSpPr txBox="1"/>
          <p:nvPr/>
        </p:nvSpPr>
        <p:spPr>
          <a:xfrm rot="5400000">
            <a:off x="800938" y="2133182"/>
            <a:ext cx="1615827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550" b="1" dirty="0"/>
              <a:t>S</a:t>
            </a:r>
          </a:p>
          <a:p>
            <a:r>
              <a:rPr lang="en-GB" sz="1550" b="1" dirty="0"/>
              <a:t>L</a:t>
            </a:r>
          </a:p>
          <a:p>
            <a:r>
              <a:rPr lang="en-GB" sz="1550" b="1" dirty="0"/>
              <a:t>E</a:t>
            </a:r>
          </a:p>
          <a:p>
            <a:r>
              <a:rPr lang="en-GB" sz="1550" b="1" dirty="0"/>
              <a:t>E</a:t>
            </a:r>
          </a:p>
          <a:p>
            <a:r>
              <a:rPr lang="en-GB" sz="1550" b="1" dirty="0"/>
              <a:t>P</a:t>
            </a:r>
          </a:p>
          <a:p>
            <a:r>
              <a:rPr lang="en-GB" sz="1550" b="1" dirty="0"/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B5914D-5820-4898-9D0E-27A0950DAB8A}"/>
              </a:ext>
            </a:extLst>
          </p:cNvPr>
          <p:cNvSpPr txBox="1"/>
          <p:nvPr/>
        </p:nvSpPr>
        <p:spPr>
          <a:xfrm>
            <a:off x="1149641" y="1987898"/>
            <a:ext cx="23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        A    S    L          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127FD3-1995-4CC5-84CE-044A3BC9061B}"/>
              </a:ext>
            </a:extLst>
          </p:cNvPr>
          <p:cNvSpPr txBox="1"/>
          <p:nvPr/>
        </p:nvSpPr>
        <p:spPr>
          <a:xfrm rot="5400000">
            <a:off x="1824803" y="3685536"/>
            <a:ext cx="3323987" cy="300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700" b="1" dirty="0"/>
              <a:t>A</a:t>
            </a:r>
          </a:p>
          <a:p>
            <a:pPr algn="ctr"/>
            <a:r>
              <a:rPr lang="en-GB" sz="1700" b="1" dirty="0"/>
              <a:t>T</a:t>
            </a:r>
          </a:p>
          <a:p>
            <a:pPr algn="ctr"/>
            <a:r>
              <a:rPr lang="en-GB" sz="1700" b="1" dirty="0"/>
              <a:t>H</a:t>
            </a:r>
          </a:p>
          <a:p>
            <a:pPr algn="ctr"/>
            <a:r>
              <a:rPr lang="en-GB" sz="1700" b="1" dirty="0"/>
              <a:t>L   </a:t>
            </a:r>
          </a:p>
          <a:p>
            <a:pPr algn="ctr"/>
            <a:r>
              <a:rPr lang="en-GB" sz="1700" b="1" dirty="0"/>
              <a:t>E</a:t>
            </a:r>
          </a:p>
          <a:p>
            <a:pPr algn="ctr"/>
            <a:r>
              <a:rPr lang="en-GB" sz="1700" b="1" dirty="0"/>
              <a:t>T</a:t>
            </a:r>
          </a:p>
          <a:p>
            <a:pPr algn="ctr"/>
            <a:r>
              <a:rPr lang="en-GB" sz="1700" b="1" dirty="0"/>
              <a:t>E</a:t>
            </a:r>
          </a:p>
          <a:p>
            <a:pPr algn="ctr"/>
            <a:r>
              <a:rPr lang="en-GB" sz="1700" b="1" dirty="0"/>
              <a:t>S</a:t>
            </a:r>
          </a:p>
          <a:p>
            <a:pPr algn="ctr"/>
            <a:r>
              <a:rPr lang="en-GB" sz="1700" b="1" dirty="0"/>
              <a:t>F</a:t>
            </a:r>
          </a:p>
          <a:p>
            <a:pPr algn="ctr"/>
            <a:r>
              <a:rPr lang="en-GB" sz="1700" b="1" dirty="0"/>
              <a:t>O</a:t>
            </a:r>
          </a:p>
          <a:p>
            <a:pPr algn="ctr"/>
            <a:r>
              <a:rPr lang="en-GB" sz="1700" b="1" dirty="0"/>
              <a:t>O</a:t>
            </a:r>
          </a:p>
          <a:p>
            <a:pPr algn="ctr"/>
            <a:r>
              <a:rPr lang="en-GB" sz="1700" b="1" dirty="0"/>
              <a:t>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195BE-CEC4-414A-9158-EBF7B1B40641}"/>
              </a:ext>
            </a:extLst>
          </p:cNvPr>
          <p:cNvSpPr txBox="1"/>
          <p:nvPr/>
        </p:nvSpPr>
        <p:spPr>
          <a:xfrm>
            <a:off x="2000045" y="2690867"/>
            <a:ext cx="281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    I          T    Y        A   N   D  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AA567-C062-430D-81CF-1505AE272FB5}"/>
              </a:ext>
            </a:extLst>
          </p:cNvPr>
          <p:cNvSpPr txBox="1"/>
          <p:nvPr/>
        </p:nvSpPr>
        <p:spPr>
          <a:xfrm>
            <a:off x="2019109" y="3242875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I    N    F   L    U        N   Z   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8298E8-45F7-4EA1-A713-FC36A7ADD440}"/>
              </a:ext>
            </a:extLst>
          </p:cNvPr>
          <p:cNvSpPr txBox="1"/>
          <p:nvPr/>
        </p:nvSpPr>
        <p:spPr>
          <a:xfrm rot="5400000">
            <a:off x="1287531" y="3954785"/>
            <a:ext cx="1200329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50" b="1" dirty="0"/>
              <a:t>S</a:t>
            </a:r>
          </a:p>
          <a:p>
            <a:r>
              <a:rPr lang="en-GB" sz="1650" b="1" dirty="0"/>
              <a:t>P</a:t>
            </a:r>
          </a:p>
          <a:p>
            <a:r>
              <a:rPr lang="en-GB" sz="1650" b="1" dirty="0"/>
              <a:t>O</a:t>
            </a:r>
          </a:p>
          <a:p>
            <a:r>
              <a:rPr lang="en-GB" sz="1650" b="1" dirty="0"/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94CC0A-BA32-4250-8DD3-1BE8BEE196A0}"/>
              </a:ext>
            </a:extLst>
          </p:cNvPr>
          <p:cNvSpPr txBox="1"/>
          <p:nvPr/>
        </p:nvSpPr>
        <p:spPr>
          <a:xfrm>
            <a:off x="1452025" y="4085438"/>
            <a:ext cx="356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         O    D   P    O    I        O   N    I  N  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AA49E3-15C5-4808-88B4-2B57E930A090}"/>
              </a:ext>
            </a:extLst>
          </p:cNvPr>
          <p:cNvSpPr txBox="1"/>
          <p:nvPr/>
        </p:nvSpPr>
        <p:spPr>
          <a:xfrm rot="5400000">
            <a:off x="1258653" y="5358827"/>
            <a:ext cx="2400657" cy="2388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600" b="1" dirty="0"/>
              <a:t>I</a:t>
            </a:r>
          </a:p>
          <a:p>
            <a:r>
              <a:rPr lang="en-GB" sz="1600" b="1" dirty="0"/>
              <a:t>A</a:t>
            </a:r>
          </a:p>
          <a:p>
            <a:r>
              <a:rPr lang="en-GB" sz="1600" b="1" dirty="0"/>
              <a:t>R</a:t>
            </a:r>
          </a:p>
          <a:p>
            <a:r>
              <a:rPr lang="en-GB" sz="1600" b="1" dirty="0"/>
              <a:t>R</a:t>
            </a:r>
          </a:p>
          <a:p>
            <a:r>
              <a:rPr lang="en-GB" sz="1600" b="1" dirty="0"/>
              <a:t>OH</a:t>
            </a:r>
          </a:p>
          <a:p>
            <a:r>
              <a:rPr lang="en-GB" sz="1600" b="1" dirty="0"/>
              <a:t>E</a:t>
            </a:r>
          </a:p>
          <a:p>
            <a:r>
              <a:rPr lang="en-GB" sz="1600" b="1" dirty="0"/>
              <a:t>A</a:t>
            </a:r>
          </a:p>
          <a:p>
            <a:endParaRPr lang="en-GB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50A19-E277-438C-A3EA-994D0146E9C6}"/>
              </a:ext>
            </a:extLst>
          </p:cNvPr>
          <p:cNvSpPr txBox="1"/>
          <p:nvPr/>
        </p:nvSpPr>
        <p:spPr>
          <a:xfrm rot="5400000">
            <a:off x="3287153" y="5115580"/>
            <a:ext cx="1415772" cy="3008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b="1" dirty="0"/>
              <a:t>V</a:t>
            </a:r>
          </a:p>
          <a:p>
            <a:pPr algn="ctr"/>
            <a:r>
              <a:rPr lang="en-GB" sz="1600" b="1" dirty="0"/>
              <a:t>OM</a:t>
            </a:r>
          </a:p>
          <a:p>
            <a:pPr algn="ctr"/>
            <a:r>
              <a:rPr lang="en-GB" sz="1600" b="1" dirty="0"/>
              <a:t>I</a:t>
            </a:r>
          </a:p>
          <a:p>
            <a:pPr algn="ctr"/>
            <a:r>
              <a:rPr lang="en-GB" sz="1600" b="1" dirty="0"/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6A7AB3-70B9-4D04-8BCA-CB898850DD3C}"/>
              </a:ext>
            </a:extLst>
          </p:cNvPr>
          <p:cNvSpPr txBox="1"/>
          <p:nvPr/>
        </p:nvSpPr>
        <p:spPr>
          <a:xfrm>
            <a:off x="2774702" y="5101505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 A   S         H        A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B81D32-D895-4E1A-9FC8-F40D9D8506A0}"/>
              </a:ext>
            </a:extLst>
          </p:cNvPr>
          <p:cNvSpPr txBox="1"/>
          <p:nvPr/>
        </p:nvSpPr>
        <p:spPr>
          <a:xfrm>
            <a:off x="1711676" y="6015606"/>
            <a:ext cx="2488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   E          D   A    C   H   E</a:t>
            </a:r>
          </a:p>
        </p:txBody>
      </p:sp>
      <p:sp>
        <p:nvSpPr>
          <p:cNvPr id="21" name="TextBox 20" descr="Across:&#10;1. I make you do this when you have a cold to spread microbes &#10;by causing a tickle in your throat&#10;4. I am a viral disease that can give you swollen itchy red spots &#10;all over your body.&#10;6. If they are not clean what part of your body can spread microbes &#10;from person to person. Washing me gets rid of bad &#10;microbes (2 words)&#10;7. I am a viral disease that will give you headaches, a runny nose&#10;and make you hot and sweaty.&#10;9. You will get me if you don’t cook your meat properly or wash&#10;your hands after handling raw meat (2 words).&#10;12. I am a disease of the lungs, not caused by microbes. I make &#10;you so short of breath that you need to use an inhaler.&#10;13. I am another word for a pain in your head.&#10;&#10;Down:&#10;2. I make your eyes swollen and itchy. I am not caused by a microbe.&#10;I am caused by an allergy to pollen.&#10;3. How you feel when your body is fighting infection.&#10;5. I am a fungal infection of your feet. I make your toes itchy. I &#10;spread if you don’t wash and dry your feet well. (2 words).&#10;8. I am often seen on teenager’s faces. I am sometimes caused&#10;by microbes on the skin.&#10;10. Bad microbes in your tummy can sometimes cause this. If you&#10;don’t wash your hands after going to the toilet it can spread around &#10;your school.&#10;11. Watch out. Bad tummy microbes can sometimes take you by&#10;Surprise and make you do this.">
            <a:extLst>
              <a:ext uri="{FF2B5EF4-FFF2-40B4-BE49-F238E27FC236}">
                <a16:creationId xmlns:a16="http://schemas.microsoft.com/office/drawing/2014/main" id="{360E6524-3875-4531-9778-3758342A5251}"/>
              </a:ext>
            </a:extLst>
          </p:cNvPr>
          <p:cNvSpPr txBox="1"/>
          <p:nvPr/>
        </p:nvSpPr>
        <p:spPr>
          <a:xfrm>
            <a:off x="5021863" y="1131419"/>
            <a:ext cx="3759793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Across:</a:t>
            </a:r>
            <a:b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make you do this when you have a cold to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causing a tickle in your throat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 am a viral disease that can give you swollen itchy red spots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your body.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If they are not clean what part of your body can spread microbes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person to person. Washing me gets rid of bad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microbes (2 words)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 am a viral disease that will give you headaches, a runny nose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you hot and sweaty.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You will get me if you don’t cook your meat properly or wash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 after handling raw meat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 am a disease of the lungs, not caused by microbes. I make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so short of breath that you need to use an inhaler.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I am another word for a pain in your head.</a:t>
            </a:r>
          </a:p>
          <a:p>
            <a:pPr defTabSz="914400"/>
            <a:endParaRPr lang="en-GB" sz="9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Down: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make your eyes swollen and itchy. I am not caused by a microbe.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caused by an allergy to pollen.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How you feel when your body is fighting infection.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 am a fungal infection of your feet. I make your toes itchy. I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if you don’t wash and dry your feet well. (2 words).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 am often seen on teenager’s faces. I am sometimes caused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microbes on the skin.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Bad microbes in your tummy can sometimes cause this. If you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wash your hands after going to the toilet it can spread around 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school.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Watch out. Bad tummy microbes can sometimes take you by</a:t>
            </a:r>
          </a:p>
          <a:p>
            <a:pPr defTabSz="914400"/>
            <a:r>
              <a:rPr lang="en-GB" sz="98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 and make you do this.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2A4D7-136D-4950-958E-EA4004AC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7B0D-6C3E-4547-9100-79686472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79" y="272635"/>
            <a:ext cx="2924175" cy="15303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Bad Bug Challenge Wordsearch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451D3-FF57-49D9-A467-5B2A59F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e-Bug.eu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57AE70-9654-4021-A548-DEFDEDB8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4312" y="385658"/>
            <a:ext cx="5156600" cy="6081818"/>
          </a:xfrm>
          <a:prstGeom prst="roundRect">
            <a:avLst>
              <a:gd name="adj" fmla="val 1331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5887EF-CB89-42B5-8D3A-423860FA8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98272"/>
              </p:ext>
            </p:extLst>
          </p:nvPr>
        </p:nvGraphicFramePr>
        <p:xfrm>
          <a:off x="3680162" y="601323"/>
          <a:ext cx="4806616" cy="5756715"/>
        </p:xfrm>
        <a:graphic>
          <a:graphicData uri="http://schemas.openxmlformats.org/drawingml/2006/table">
            <a:tbl>
              <a:tblPr firstRow="1" bandRow="1"/>
              <a:tblGrid>
                <a:gridCol w="307394">
                  <a:extLst>
                    <a:ext uri="{9D8B030D-6E8A-4147-A177-3AD203B41FA5}">
                      <a16:colId xmlns:a16="http://schemas.microsoft.com/office/drawing/2014/main" val="318482388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03411893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3856704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72283743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593051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6882712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224783057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510533721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766157780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816766105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86786265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0319435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136505526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21029796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918494530"/>
                    </a:ext>
                  </a:extLst>
                </a:gridCol>
              </a:tblGrid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8241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27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7441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514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6636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8268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4623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85906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56138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823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435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242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5521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895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13209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3C0F74-05FA-4652-84AB-0CD57C6E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743" y="272635"/>
            <a:ext cx="5370932" cy="6271039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2A1BE7-0AF8-447E-B14B-295E9480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4306" y="17240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4DF6DF-57D9-4D2C-B4F1-3D7FBAC1A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2" y="192403"/>
            <a:ext cx="478960" cy="5232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11A5FA-A52C-4C35-9267-62B8A392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25" y="3733800"/>
            <a:ext cx="2996484" cy="2343150"/>
          </a:xfrm>
          <a:prstGeom prst="roundRect">
            <a:avLst/>
          </a:prstGeom>
          <a:solidFill>
            <a:srgbClr val="12B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4CD39-2303-40C2-89B4-E4EFD366E75D}"/>
              </a:ext>
            </a:extLst>
          </p:cNvPr>
          <p:cNvSpPr txBox="1"/>
          <p:nvPr/>
        </p:nvSpPr>
        <p:spPr>
          <a:xfrm>
            <a:off x="238125" y="3835851"/>
            <a:ext cx="29964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9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Words:</a:t>
            </a:r>
          </a:p>
          <a:p>
            <a:pPr lvl="0" algn="ctr"/>
            <a:r>
              <a:rPr lang="en-GB" sz="19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Cough; Cold; Food poisoning; Dirty Hands; Headache; Hay fever; Asthma; Spot; Flu; Influenza; Athletes foot; Sleepy; Measles; Vomit;</a:t>
            </a:r>
          </a:p>
        </p:txBody>
      </p:sp>
      <p:pic>
        <p:nvPicPr>
          <p:cNvPr id="21" name="Picture 20" descr="Bad virus">
            <a:extLst>
              <a:ext uri="{FF2B5EF4-FFF2-40B4-BE49-F238E27FC236}">
                <a16:creationId xmlns:a16="http://schemas.microsoft.com/office/drawing/2014/main" id="{309645A4-AD5D-47C4-801D-723E9815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1" y="2057145"/>
            <a:ext cx="1596183" cy="149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57B9CB-CE9F-4E06-9781-B31BBDE0D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125" y="3733800"/>
            <a:ext cx="2996484" cy="2343150"/>
          </a:xfrm>
          <a:prstGeom prst="roundRect">
            <a:avLst/>
          </a:prstGeom>
          <a:solidFill>
            <a:srgbClr val="12B3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0DF1C94-E791-4CD0-AD90-5A54F89BE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4312" y="385658"/>
            <a:ext cx="5156600" cy="6081818"/>
          </a:xfrm>
          <a:prstGeom prst="roundRect">
            <a:avLst>
              <a:gd name="adj" fmla="val 1331"/>
            </a:avLst>
          </a:prstGeom>
          <a:solidFill>
            <a:srgbClr val="99D5C7"/>
          </a:solidFill>
          <a:ln w="12700" cap="flat" cmpd="sng" algn="ctr">
            <a:solidFill>
              <a:srgbClr val="99D5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D02A04-C372-45FF-BA6B-62F2446F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17906"/>
              </p:ext>
            </p:extLst>
          </p:nvPr>
        </p:nvGraphicFramePr>
        <p:xfrm>
          <a:off x="3680162" y="601323"/>
          <a:ext cx="4806616" cy="5756715"/>
        </p:xfrm>
        <a:graphic>
          <a:graphicData uri="http://schemas.openxmlformats.org/drawingml/2006/table">
            <a:tbl>
              <a:tblPr firstRow="1" bandRow="1"/>
              <a:tblGrid>
                <a:gridCol w="307394">
                  <a:extLst>
                    <a:ext uri="{9D8B030D-6E8A-4147-A177-3AD203B41FA5}">
                      <a16:colId xmlns:a16="http://schemas.microsoft.com/office/drawing/2014/main" val="318482388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03411893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3856704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72283743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5930513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656882712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224783057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510533721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766157780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816766105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286786265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031943554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3136505526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210297969"/>
                    </a:ext>
                  </a:extLst>
                </a:gridCol>
                <a:gridCol w="321373">
                  <a:extLst>
                    <a:ext uri="{9D8B030D-6E8A-4147-A177-3AD203B41FA5}">
                      <a16:colId xmlns:a16="http://schemas.microsoft.com/office/drawing/2014/main" val="1918494530"/>
                    </a:ext>
                  </a:extLst>
                </a:gridCol>
              </a:tblGrid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8241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927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7441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77514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6636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8268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4623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985906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956138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82309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4354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242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55215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68957"/>
                  </a:ext>
                </a:extLst>
              </a:tr>
              <a:tr h="38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1320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A6730E-12B3-465C-993B-A08C5A94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743" y="272635"/>
            <a:ext cx="5370932" cy="6271039"/>
          </a:xfrm>
          <a:prstGeom prst="roundRect">
            <a:avLst>
              <a:gd name="adj" fmla="val 2575"/>
            </a:avLst>
          </a:prstGeom>
          <a:noFill/>
          <a:ln w="76200" cap="sq" cmpd="sng" algn="ctr">
            <a:solidFill>
              <a:srgbClr val="117E62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FAC920-25D4-41F9-9EEF-50CAF7D3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34306" y="172407"/>
            <a:ext cx="563212" cy="56321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1DB28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8A2307-C25C-4D22-9BB9-823AD052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2" y="192403"/>
            <a:ext cx="478960" cy="5232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1AB296-5D05-4FE1-97A8-E302055FB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00625" y="2695575"/>
            <a:ext cx="150495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91AB6A-8E4A-4C13-BB86-D8D075318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24325" y="735619"/>
            <a:ext cx="0" cy="1323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64C40A-A251-445D-A7FD-51F7A8D9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92273" y="748752"/>
            <a:ext cx="3952139" cy="47471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C785BE-9CB1-4718-8ED4-BC2DCE0B8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57805" y="2238773"/>
            <a:ext cx="0" cy="36789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CF538F-974B-42C7-995B-1897E718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1180" y="1053044"/>
            <a:ext cx="0" cy="29188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B674CC-1D51-43BF-8381-4445C3B8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96506" y="6155512"/>
            <a:ext cx="255189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B4012E-5554-4063-BF42-94E7F4DB3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19543" y="1942110"/>
            <a:ext cx="172486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BE50C20-97A3-4AED-B0EC-3B7EAD90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753005" y="5381626"/>
            <a:ext cx="109813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E8F06-BC29-443C-AC53-B9073B784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16119" y="1169597"/>
            <a:ext cx="84714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BD03E02-702A-453E-8097-EB6E6190C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16119" y="5000626"/>
            <a:ext cx="280900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EE04B4B-3143-4E57-ADEE-A592A6ED0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34306" y="1829086"/>
            <a:ext cx="0" cy="45272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1CB881-768D-4E69-88CC-4FE92B5C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29236" y="5782648"/>
            <a:ext cx="177090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E08E31-633E-4647-8FE4-31F6A0FA1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28447" y="3003211"/>
            <a:ext cx="3559" cy="2496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75ED11-BF1B-49F7-9641-F9CD8665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06681" y="2638740"/>
            <a:ext cx="1412964" cy="17141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8AF5832-A52F-494A-B198-60438223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1" y="272635"/>
            <a:ext cx="3213437" cy="1909867"/>
          </a:xfrm>
        </p:spPr>
        <p:txBody>
          <a:bodyPr>
            <a:noAutofit/>
          </a:bodyPr>
          <a:lstStyle/>
          <a:p>
            <a:r>
              <a:rPr lang="en-GB" sz="3400" b="1" dirty="0"/>
              <a:t>Bad Bug Challenge Wordsearch - Answers</a:t>
            </a:r>
          </a:p>
        </p:txBody>
      </p:sp>
      <p:pic>
        <p:nvPicPr>
          <p:cNvPr id="20" name="Picture 19" descr="Bad virus">
            <a:extLst>
              <a:ext uri="{FF2B5EF4-FFF2-40B4-BE49-F238E27FC236}">
                <a16:creationId xmlns:a16="http://schemas.microsoft.com/office/drawing/2014/main" id="{D5B59097-BB92-4C3A-9B31-81642259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1" y="2346681"/>
            <a:ext cx="1302769" cy="12216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F527EB-2EE9-44A2-8EB9-128C89701E6B}"/>
              </a:ext>
            </a:extLst>
          </p:cNvPr>
          <p:cNvSpPr txBox="1"/>
          <p:nvPr/>
        </p:nvSpPr>
        <p:spPr>
          <a:xfrm>
            <a:off x="231623" y="3816801"/>
            <a:ext cx="29964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9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Words:</a:t>
            </a:r>
          </a:p>
          <a:p>
            <a:pPr lvl="0" algn="ctr"/>
            <a:r>
              <a:rPr lang="en-GB" sz="1900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Cough; Cold; Food poisoning; Dirty Hands; Headache; Hay fever; Asthma; Spot; Flu; Influenza; Athletes foot; Sleepy; Measles; Vomit;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46743-5A42-4325-AB5C-72792AF2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5DCE-CF75-4D2B-9689-2615C998F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02" y="134566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DA352F-616B-4486-BB04-FDA0953E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244" y="132661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972321-4AC4-4056-B201-E173E206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1061491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1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615352E-CB8A-4ED3-A023-06E575594F39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8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5730F3E2-EE1A-4901-A266-E8A8EBC6569B}"/>
              </a:ext>
            </a:extLst>
          </p:cNvPr>
          <p:cNvSpPr txBox="1"/>
          <p:nvPr/>
        </p:nvSpPr>
        <p:spPr>
          <a:xfrm>
            <a:off x="697798" y="1573064"/>
            <a:ext cx="4560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 microbes?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points)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Fungi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E7ED35A9-93A0-4541-82C9-E6CB6D168EA8}"/>
              </a:ext>
            </a:extLst>
          </p:cNvPr>
          <p:cNvSpPr txBox="1"/>
          <p:nvPr/>
        </p:nvSpPr>
        <p:spPr>
          <a:xfrm>
            <a:off x="4849176" y="1573064"/>
            <a:ext cx="3885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 are found</a:t>
            </a:r>
            <a:endParaRPr lang="en-GB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the air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our hands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surfaces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Everywhere</a:t>
            </a:r>
            <a:b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3000" dirty="0">
              <a:effectLst/>
            </a:endParaRPr>
          </a:p>
          <a:p>
            <a:pPr>
              <a:spcAft>
                <a:spcPts val="0"/>
              </a:spcAft>
            </a:pPr>
            <a:endParaRPr lang="en-GB" sz="300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7AFEC-0454-4E82-9E9B-58FDE639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9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A044-6E7E-4B58-AE6C-9147DC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762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C254-3A05-42F9-9319-F7271782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05" y="1544637"/>
            <a:ext cx="8637019" cy="489902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GB" sz="3000" dirty="0"/>
              <a:t>• Understand that sometimes microbes can make us ill. </a:t>
            </a:r>
          </a:p>
          <a:p>
            <a:pPr marL="0" lvl="0" indent="0" algn="just">
              <a:buNone/>
            </a:pPr>
            <a:endParaRPr lang="en-GB" sz="3000" dirty="0"/>
          </a:p>
          <a:p>
            <a:pPr marL="0" lvl="0" indent="0" algn="just">
              <a:buNone/>
            </a:pPr>
            <a:r>
              <a:rPr lang="en-GB" sz="3000" dirty="0"/>
              <a:t>• Understand that harmful microbes can pass from person to person. </a:t>
            </a:r>
          </a:p>
          <a:p>
            <a:pPr marL="0" lvl="0" indent="0" algn="just">
              <a:buNone/>
            </a:pPr>
            <a:endParaRPr lang="en-GB" sz="3000" dirty="0"/>
          </a:p>
          <a:p>
            <a:pPr marL="0" lvl="0" indent="0" algn="just">
              <a:buNone/>
            </a:pPr>
            <a:r>
              <a:rPr lang="en-GB" sz="3000" dirty="0"/>
              <a:t>• Understand that not all illnesses are caused by harmful microbes.</a:t>
            </a:r>
          </a:p>
          <a:p>
            <a:pPr marL="0" lvl="0" indent="0" algn="just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D15B6-5797-462F-A75B-64B5EA98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81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221AA5-5EE6-40D9-91D7-1F0718FA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1019052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DB3A02-7555-4473-B5B2-DF8E345F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25" y="1409700"/>
            <a:ext cx="46672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53EA7B-6253-4366-9EF0-E8E47E859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1125" y="1409700"/>
            <a:ext cx="36385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6D0065-B8AF-41C4-B764-7EDCB593E092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5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F9965F1B-03C3-46CE-9474-04F98E925514}"/>
              </a:ext>
            </a:extLst>
          </p:cNvPr>
          <p:cNvSpPr txBox="1"/>
          <p:nvPr/>
        </p:nvSpPr>
        <p:spPr>
          <a:xfrm>
            <a:off x="362268" y="643375"/>
            <a:ext cx="4667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foods or drinks are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through the growth of microbes?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points)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Cheese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Bread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Yogurt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Fizzy drinks</a:t>
            </a: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endParaRPr lang="en-GB" sz="2800" dirty="0">
              <a:effectLst/>
            </a:endParaRPr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1968453B-05E9-4704-87D8-9E60F1FF5322}"/>
              </a:ext>
            </a:extLst>
          </p:cNvPr>
          <p:cNvSpPr txBox="1"/>
          <p:nvPr/>
        </p:nvSpPr>
        <p:spPr>
          <a:xfrm>
            <a:off x="5334635" y="671950"/>
            <a:ext cx="3323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another word for</a:t>
            </a: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harmful microbe?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Infectious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Antibiotic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Pathogen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Flora</a:t>
            </a:r>
            <a:endParaRPr lang="en-GB" sz="280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7DC649-DAD2-49AB-9028-5A537556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89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1749D8-BAC0-435A-A906-70EF2F4A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14600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3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D25D71-C1F6-4CDA-B26F-695648DA6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601" y="1555750"/>
            <a:ext cx="3848101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680397-D11B-4109-9C6C-402EF16B9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024" y="1565275"/>
            <a:ext cx="3971926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8050D5-DB36-46A5-BD05-E085187AE3B8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7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42553D5-4D9A-492E-82F5-0DE702D36315}"/>
              </a:ext>
            </a:extLst>
          </p:cNvPr>
          <p:cNvSpPr txBox="1"/>
          <p:nvPr/>
        </p:nvSpPr>
        <p:spPr>
          <a:xfrm>
            <a:off x="659856" y="1707495"/>
            <a:ext cx="3759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the smallest?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Bacterium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They are all the same    size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4D4242BC-7240-483C-95F9-210AE95CFE20}"/>
              </a:ext>
            </a:extLst>
          </p:cNvPr>
          <p:cNvSpPr txBox="1"/>
          <p:nvPr/>
        </p:nvSpPr>
        <p:spPr>
          <a:xfrm>
            <a:off x="4829652" y="806450"/>
            <a:ext cx="3971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Microbes: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harmful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Can be harmful or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Have no effect on the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human body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08A2E-BDAF-4BDF-AB27-A002BD8B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6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5B085E-909B-4626-B878-474E0BB3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-992858"/>
            <a:ext cx="8515350" cy="1035051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4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B0A36E-7AB5-4945-BAA3-9A1D7EE3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C9FFCE-D044-455D-A938-78E84D975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1549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543E83-3233-4EC6-9634-5B4A3EC99186}"/>
              </a:ext>
            </a:extLst>
          </p:cNvPr>
          <p:cNvSpPr txBox="1">
            <a:spLocks/>
          </p:cNvSpPr>
          <p:nvPr/>
        </p:nvSpPr>
        <p:spPr>
          <a:xfrm>
            <a:off x="314325" y="136524"/>
            <a:ext cx="8515350" cy="1035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</a:t>
            </a:r>
            <a:endParaRPr lang="en-GB" sz="3500" b="1" dirty="0"/>
          </a:p>
        </p:txBody>
      </p:sp>
      <p:sp>
        <p:nvSpPr>
          <p:cNvPr id="7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847149F-393A-49C2-9F98-C3458F23FE19}"/>
              </a:ext>
            </a:extLst>
          </p:cNvPr>
          <p:cNvSpPr txBox="1"/>
          <p:nvPr/>
        </p:nvSpPr>
        <p:spPr>
          <a:xfrm>
            <a:off x="620079" y="940385"/>
            <a:ext cx="3675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microbes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 the common cold?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D9396B2E-929C-4728-8030-506E39A6434B}"/>
              </a:ext>
            </a:extLst>
          </p:cNvPr>
          <p:cNvSpPr txBox="1"/>
          <p:nvPr/>
        </p:nvSpPr>
        <p:spPr>
          <a:xfrm>
            <a:off x="4943474" y="1238250"/>
            <a:ext cx="3580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shapes of microbes?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Rods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Balls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Spirals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All of the above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F3F7C-AE5F-4267-998D-D27AE4F9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4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5EC9DC-F2C1-465E-AF59-145FAB28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01163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1 - Answers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3054E-E075-4792-AD0C-F72C7E270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1502" y="134566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2384C-69BC-4E0A-90D9-EB48F7090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4244" y="1326615"/>
            <a:ext cx="3885565" cy="46291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55E683-1982-404D-9383-B109AB2D322A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B68B57D0-2C05-4ED4-8450-D83F05A85E80}"/>
              </a:ext>
            </a:extLst>
          </p:cNvPr>
          <p:cNvSpPr txBox="1"/>
          <p:nvPr/>
        </p:nvSpPr>
        <p:spPr>
          <a:xfrm>
            <a:off x="697798" y="1573064"/>
            <a:ext cx="4560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 microbes?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points)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71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Fungi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51EF7-7A5C-48ED-BF43-F67CAE648021}"/>
              </a:ext>
            </a:extLst>
          </p:cNvPr>
          <p:cNvSpPr txBox="1"/>
          <p:nvPr/>
        </p:nvSpPr>
        <p:spPr>
          <a:xfrm>
            <a:off x="697798" y="3287247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3B3C1-2863-4C57-973E-D175F27EDFED}"/>
              </a:ext>
            </a:extLst>
          </p:cNvPr>
          <p:cNvSpPr txBox="1"/>
          <p:nvPr/>
        </p:nvSpPr>
        <p:spPr>
          <a:xfrm>
            <a:off x="698115" y="3738004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82FC7-748B-4085-94E5-ECAA1E995FCA}"/>
              </a:ext>
            </a:extLst>
          </p:cNvPr>
          <p:cNvSpPr txBox="1"/>
          <p:nvPr/>
        </p:nvSpPr>
        <p:spPr>
          <a:xfrm>
            <a:off x="700271" y="4661546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7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C663EFF2-F778-47F7-BC8F-2F6D618C4107}"/>
              </a:ext>
            </a:extLst>
          </p:cNvPr>
          <p:cNvSpPr txBox="1"/>
          <p:nvPr/>
        </p:nvSpPr>
        <p:spPr>
          <a:xfrm>
            <a:off x="4849176" y="1573064"/>
            <a:ext cx="3885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 are found</a:t>
            </a:r>
            <a:endParaRPr lang="en-GB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 the air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our hands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On surfaces</a:t>
            </a:r>
            <a:endParaRPr lang="en-GB" sz="30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Everywhere</a:t>
            </a:r>
            <a:br>
              <a:rPr lang="en-GB" sz="30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3000" dirty="0">
              <a:effectLst/>
            </a:endParaRPr>
          </a:p>
          <a:p>
            <a:pPr>
              <a:spcAft>
                <a:spcPts val="0"/>
              </a:spcAft>
            </a:pPr>
            <a:endParaRPr lang="en-GB" sz="30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9A77DF-5CCA-4BBC-B9A4-C94DF754B7BE}"/>
              </a:ext>
            </a:extLst>
          </p:cNvPr>
          <p:cNvSpPr txBox="1"/>
          <p:nvPr/>
        </p:nvSpPr>
        <p:spPr>
          <a:xfrm>
            <a:off x="4849176" y="4192122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4BA5B-EE6F-423B-9C19-E85FE2B4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90892E-9D17-4C2D-AAEF-C66027635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01165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2 - Answers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7AA8B3-EFDB-4EE0-950B-DAC2A7F3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25" y="1409700"/>
            <a:ext cx="46672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98272B-4C37-4285-8AA1-8853EEB65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1125" y="1409700"/>
            <a:ext cx="3638550" cy="42862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0DA8AA-4309-4652-995F-025C097CC96C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6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64B8AFAB-C876-407C-A36E-E62856932FCA}"/>
              </a:ext>
            </a:extLst>
          </p:cNvPr>
          <p:cNvSpPr txBox="1"/>
          <p:nvPr/>
        </p:nvSpPr>
        <p:spPr>
          <a:xfrm>
            <a:off x="362268" y="643375"/>
            <a:ext cx="46672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foods or drinks are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through the growth of microbes?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points)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Cheese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Bread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Yogurt</a:t>
            </a:r>
            <a:endParaRPr lang="en-GB" sz="2800" dirty="0"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Fizzy drinks</a:t>
            </a: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endParaRPr lang="en-GB" sz="2800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93D3B-6DF1-4911-BA26-0AB117291B57}"/>
              </a:ext>
            </a:extLst>
          </p:cNvPr>
          <p:cNvSpPr txBox="1"/>
          <p:nvPr/>
        </p:nvSpPr>
        <p:spPr>
          <a:xfrm>
            <a:off x="371793" y="349030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15822-DEF2-4F53-B836-3E2EEEB0EEB0}"/>
              </a:ext>
            </a:extLst>
          </p:cNvPr>
          <p:cNvSpPr txBox="1"/>
          <p:nvPr/>
        </p:nvSpPr>
        <p:spPr>
          <a:xfrm>
            <a:off x="362268" y="3911434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F3995-7C67-4BCA-825E-15A7758093F2}"/>
              </a:ext>
            </a:extLst>
          </p:cNvPr>
          <p:cNvSpPr txBox="1"/>
          <p:nvPr/>
        </p:nvSpPr>
        <p:spPr>
          <a:xfrm>
            <a:off x="352743" y="4351102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7" name="TextBox 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D4D7E095-1F1C-4957-ACF1-C8C1A6ECE1DE}"/>
              </a:ext>
            </a:extLst>
          </p:cNvPr>
          <p:cNvSpPr txBox="1"/>
          <p:nvPr/>
        </p:nvSpPr>
        <p:spPr>
          <a:xfrm>
            <a:off x="5334635" y="671950"/>
            <a:ext cx="33235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</a:br>
            <a:endParaRPr lang="en-GB" sz="2800" dirty="0">
              <a:effectLst/>
            </a:endParaRPr>
          </a:p>
          <a:p>
            <a:pPr>
              <a:spcAft>
                <a:spcPts val="0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another word for</a:t>
            </a: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harmful microbe?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>
              <a:spcAft>
                <a:spcPts val="0"/>
              </a:spcAft>
            </a:pP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Infectious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Antibiotic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Pathogen</a:t>
            </a:r>
            <a:endParaRPr lang="en-GB" sz="2800" dirty="0">
              <a:effectLst/>
            </a:endParaRPr>
          </a:p>
          <a:p>
            <a:pPr marL="228600" indent="-4572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GB" sz="2800" kern="120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Flora</a:t>
            </a:r>
            <a:endParaRPr lang="en-GB" sz="28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AEE46-BD89-408D-A019-932764E63BD6}"/>
              </a:ext>
            </a:extLst>
          </p:cNvPr>
          <p:cNvSpPr txBox="1"/>
          <p:nvPr/>
        </p:nvSpPr>
        <p:spPr>
          <a:xfrm>
            <a:off x="5334635" y="4361840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E766C-B92C-40B4-B7B3-8AA5ED14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C52AF9-EDBF-4DF3-91CC-34528A4B0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011797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3 - Answers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CA66E0-DD58-4847-ADA4-11A43FFF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499" y="1565275"/>
            <a:ext cx="3848101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AC5511-9C4D-4C7B-A171-B01EE953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2024" y="1565275"/>
            <a:ext cx="3971926" cy="4171950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9626C1-19E7-41D7-A1BA-85581E087D9F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6EE25E75-C581-4FAE-9676-857BD99CB2AF}"/>
              </a:ext>
            </a:extLst>
          </p:cNvPr>
          <p:cNvSpPr txBox="1"/>
          <p:nvPr/>
        </p:nvSpPr>
        <p:spPr>
          <a:xfrm>
            <a:off x="659856" y="1707495"/>
            <a:ext cx="3759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the smallest?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Bacterium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Fungus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They are all the same    size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11900-92C1-44A0-9259-553EBCB060BB}"/>
              </a:ext>
            </a:extLst>
          </p:cNvPr>
          <p:cNvSpPr txBox="1"/>
          <p:nvPr/>
        </p:nvSpPr>
        <p:spPr>
          <a:xfrm>
            <a:off x="669381" y="369985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9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EBC9CCB7-0100-408C-B157-92C92F8BA8DD}"/>
              </a:ext>
            </a:extLst>
          </p:cNvPr>
          <p:cNvSpPr txBox="1"/>
          <p:nvPr/>
        </p:nvSpPr>
        <p:spPr>
          <a:xfrm>
            <a:off x="4829652" y="806450"/>
            <a:ext cx="3971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Microbes: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harmful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Are all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Can be harmful or useful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Have no effect on the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human body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D04D9-2D74-4AF6-AAEA-9F4480B21F59}"/>
              </a:ext>
            </a:extLst>
          </p:cNvPr>
          <p:cNvSpPr txBox="1"/>
          <p:nvPr/>
        </p:nvSpPr>
        <p:spPr>
          <a:xfrm>
            <a:off x="4839177" y="3660775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9251E-CD9C-49F7-AE10-D5298EBB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57ABF-4331-4DFD-BB64-A9226AED8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990530"/>
            <a:ext cx="8477250" cy="1044576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Harmful Microbes Quiz 4 - Answers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BC70F1-FA74-4593-A762-503BBB2E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50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1E911C-A817-4562-B394-C586C71A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1549" y="1552575"/>
            <a:ext cx="3848101" cy="4200525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117E6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1D549B-B9C1-4E5B-A1F4-CAE38E4E9F44}"/>
              </a:ext>
            </a:extLst>
          </p:cNvPr>
          <p:cNvSpPr txBox="1">
            <a:spLocks/>
          </p:cNvSpPr>
          <p:nvPr/>
        </p:nvSpPr>
        <p:spPr>
          <a:xfrm>
            <a:off x="333375" y="136524"/>
            <a:ext cx="8477250" cy="10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500" b="1"/>
              <a:t>Harmful Microbes Quiz - Answers</a:t>
            </a:r>
            <a:endParaRPr lang="en-GB" sz="3500" b="1" dirty="0"/>
          </a:p>
        </p:txBody>
      </p:sp>
      <p:sp>
        <p:nvSpPr>
          <p:cNvPr id="8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1263267A-0524-474D-9C24-C451BF81C112}"/>
              </a:ext>
            </a:extLst>
          </p:cNvPr>
          <p:cNvSpPr txBox="1"/>
          <p:nvPr/>
        </p:nvSpPr>
        <p:spPr>
          <a:xfrm>
            <a:off x="620079" y="940385"/>
            <a:ext cx="3675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microbes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 the common cold?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Bacteria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Virus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286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Antibiotic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52E14-18FC-46F5-865B-BDC355746DF4}"/>
              </a:ext>
            </a:extLst>
          </p:cNvPr>
          <p:cNvSpPr txBox="1"/>
          <p:nvPr/>
        </p:nvSpPr>
        <p:spPr>
          <a:xfrm>
            <a:off x="640806" y="4214208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9" name="TextBox 11" descr="Which of these are microbes?&#10;3 points&#10; Bacteria&#10; Virus&#10; Antibiotic&#10; Fungi&#10;&#10;&#10;Microbes are found:&#10;1 point&#10; In the air&#10; On our hands&#10; On surfaces&#10; Everywhere&#10;&#10;&#10;Which foods or drinks are produced through the growth of microbes?&#10;4 points&#10; Cheese&#10; Bread&#10; Yoghurt&#10; Fizzy drinks&#10;&#10;&#10;What is another word for a harmful microbe?&#10;1 point&#10; Infectious&#10; Antibiotic&#10; Pathogen&#10; Flora&#10;">
            <a:extLst>
              <a:ext uri="{FF2B5EF4-FFF2-40B4-BE49-F238E27FC236}">
                <a16:creationId xmlns:a16="http://schemas.microsoft.com/office/drawing/2014/main" id="{96D255B9-B906-4C2C-82F5-A892DDA26CAE}"/>
              </a:ext>
            </a:extLst>
          </p:cNvPr>
          <p:cNvSpPr txBox="1"/>
          <p:nvPr/>
        </p:nvSpPr>
        <p:spPr>
          <a:xfrm>
            <a:off x="4943474" y="1238250"/>
            <a:ext cx="3580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these are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shapes of microbes?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point)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Rods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Balls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Spirals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"/>
              <a:tabLst>
                <a:tab pos="45720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All of the above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C86BF-D5E9-4018-9585-748A116FBCF5}"/>
              </a:ext>
            </a:extLst>
          </p:cNvPr>
          <p:cNvSpPr txBox="1"/>
          <p:nvPr/>
        </p:nvSpPr>
        <p:spPr>
          <a:xfrm>
            <a:off x="4962525" y="4931569"/>
            <a:ext cx="790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17E6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GB" sz="4000" b="1" dirty="0">
              <a:solidFill>
                <a:srgbClr val="117E6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3D0DE-2CBD-491D-AD1B-D2D6E48E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83266-8CA9-4B71-BA51-A2F16443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" y="1785939"/>
            <a:ext cx="8739187" cy="2852737"/>
          </a:xfrm>
        </p:spPr>
        <p:txBody>
          <a:bodyPr/>
          <a:lstStyle/>
          <a:p>
            <a:r>
              <a:rPr lang="en-GB" b="1" dirty="0"/>
              <a:t>Learning Consolidation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535E6-3406-4508-A62B-DA18C28E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432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D42F-F1E8-4B50-B935-F5CFB3E7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128E7-157A-47AD-8D05-8359D48E99D4}"/>
              </a:ext>
            </a:extLst>
          </p:cNvPr>
          <p:cNvSpPr txBox="1"/>
          <p:nvPr/>
        </p:nvSpPr>
        <p:spPr>
          <a:xfrm>
            <a:off x="323057" y="619870"/>
            <a:ext cx="8497885" cy="1938992"/>
          </a:xfrm>
          <a:prstGeom prst="rect">
            <a:avLst/>
          </a:prstGeom>
          <a:ln w="5715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microbes can be harmful to humans and can cause disease. Provide one example.</a:t>
            </a:r>
          </a:p>
        </p:txBody>
      </p:sp>
      <p:sp>
        <p:nvSpPr>
          <p:cNvPr id="18" name="Rectangle: Rounded Corners 17" descr="True">
            <a:extLst>
              <a:ext uri="{FF2B5EF4-FFF2-40B4-BE49-F238E27FC236}">
                <a16:creationId xmlns:a16="http://schemas.microsoft.com/office/drawing/2014/main" id="{A53B3D1E-D9E1-49C9-A218-C3E4BED82C80}"/>
              </a:ext>
            </a:extLst>
          </p:cNvPr>
          <p:cNvSpPr/>
          <p:nvPr/>
        </p:nvSpPr>
        <p:spPr>
          <a:xfrm>
            <a:off x="2376028" y="3095531"/>
            <a:ext cx="4391941" cy="2724150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 poisoning</a:t>
            </a:r>
          </a:p>
          <a:p>
            <a:pPr lvl="0" algn="ctr" defTabSz="914400">
              <a:defRPr/>
            </a:pPr>
            <a:r>
              <a:rPr lang="en-GB" sz="4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caused by bacteria called </a:t>
            </a:r>
            <a:r>
              <a:rPr lang="en-GB" sz="4000" b="1" i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Campylobacter</a:t>
            </a:r>
            <a:r>
              <a:rPr lang="en-GB" sz="4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GB" sz="4000" b="1" kern="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F9123-2B40-4525-82B6-D640397C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F339-9114-41EF-AEC8-35B5C9D1A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B40C8-A5A0-4085-A7AE-49F7C1DC46B2}"/>
              </a:ext>
            </a:extLst>
          </p:cNvPr>
          <p:cNvSpPr txBox="1"/>
          <p:nvPr/>
        </p:nvSpPr>
        <p:spPr>
          <a:xfrm>
            <a:off x="323057" y="573275"/>
            <a:ext cx="8497885" cy="1938992"/>
          </a:xfrm>
          <a:prstGeom prst="rect">
            <a:avLst/>
          </a:prstGeom>
          <a:ln w="57150">
            <a:solidFill>
              <a:srgbClr val="117E6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microbe is very small and causes coughs, colds, sore throats and flu? </a:t>
            </a:r>
          </a:p>
        </p:txBody>
      </p:sp>
      <p:sp>
        <p:nvSpPr>
          <p:cNvPr id="7" name="Rectangle: Rounded Corners 6" descr="True">
            <a:extLst>
              <a:ext uri="{FF2B5EF4-FFF2-40B4-BE49-F238E27FC236}">
                <a16:creationId xmlns:a16="http://schemas.microsoft.com/office/drawing/2014/main" id="{4FA6F1A5-3E8E-43B6-B9B3-A2A1BC1E7A0F}"/>
              </a:ext>
            </a:extLst>
          </p:cNvPr>
          <p:cNvSpPr/>
          <p:nvPr/>
        </p:nvSpPr>
        <p:spPr>
          <a:xfrm>
            <a:off x="3123284" y="3429000"/>
            <a:ext cx="2897430" cy="1885950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5124C-9D71-4C49-8415-F7A94336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831" y="6356350"/>
            <a:ext cx="3086100" cy="1440000"/>
          </a:xfrm>
        </p:spPr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11B2-8075-4534-A494-0F1ED652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Curriculum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9ECD-6D6B-4706-AFED-F75C1A0C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500" b="1" dirty="0"/>
              <a:t>PHSE/RHSE </a:t>
            </a:r>
          </a:p>
          <a:p>
            <a:pPr marL="0" indent="0">
              <a:buNone/>
            </a:pPr>
            <a:r>
              <a:rPr lang="en-GB" sz="3500" dirty="0"/>
              <a:t>•	Health and prevention</a:t>
            </a:r>
          </a:p>
          <a:p>
            <a:pPr marL="0" indent="0">
              <a:buNone/>
            </a:pPr>
            <a:r>
              <a:rPr lang="en-GB" sz="3500" b="1" dirty="0"/>
              <a:t>Science</a:t>
            </a:r>
            <a:r>
              <a:rPr lang="en-GB" sz="3500" dirty="0"/>
              <a:t> </a:t>
            </a:r>
          </a:p>
          <a:p>
            <a:pPr marL="0" indent="0">
              <a:buNone/>
            </a:pPr>
            <a:r>
              <a:rPr lang="en-GB" sz="3500" dirty="0"/>
              <a:t>•	Working scientifically</a:t>
            </a:r>
          </a:p>
          <a:p>
            <a:pPr marL="0" indent="0">
              <a:buNone/>
            </a:pPr>
            <a:r>
              <a:rPr lang="en-GB" sz="3500" b="1" dirty="0"/>
              <a:t>English </a:t>
            </a:r>
          </a:p>
          <a:p>
            <a:pPr marL="0" indent="0">
              <a:buNone/>
            </a:pPr>
            <a:r>
              <a:rPr lang="en-GB" sz="3500" dirty="0"/>
              <a:t>•	Reading &amp; comprehension </a:t>
            </a:r>
          </a:p>
          <a:p>
            <a:pPr marL="0" indent="0">
              <a:buNone/>
            </a:pPr>
            <a:r>
              <a:rPr lang="en-GB" sz="3500" dirty="0"/>
              <a:t>	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9E9D1-1D86-449E-83D9-C62F5CB0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8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E5B7-EF79-4AB3-9027-E58FBEBC8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Discussion Question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497A1-175C-4558-8B32-03322E9AB136}"/>
              </a:ext>
            </a:extLst>
          </p:cNvPr>
          <p:cNvSpPr txBox="1"/>
          <p:nvPr/>
        </p:nvSpPr>
        <p:spPr>
          <a:xfrm>
            <a:off x="323052" y="383657"/>
            <a:ext cx="8497885" cy="1938992"/>
          </a:xfrm>
          <a:prstGeom prst="rect">
            <a:avLst/>
          </a:prstGeom>
          <a:noFill/>
          <a:ln w="57150">
            <a:solidFill>
              <a:srgbClr val="117E6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two ways that harmful microbes can spread from person to person.</a:t>
            </a:r>
          </a:p>
        </p:txBody>
      </p:sp>
      <p:sp>
        <p:nvSpPr>
          <p:cNvPr id="10" name="Rectangle: Rounded Corners 9" descr="True">
            <a:extLst>
              <a:ext uri="{FF2B5EF4-FFF2-40B4-BE49-F238E27FC236}">
                <a16:creationId xmlns:a16="http://schemas.microsoft.com/office/drawing/2014/main" id="{8F55B263-C59C-4679-83B9-225637BC4B49}"/>
              </a:ext>
            </a:extLst>
          </p:cNvPr>
          <p:cNvSpPr/>
          <p:nvPr/>
        </p:nvSpPr>
        <p:spPr>
          <a:xfrm>
            <a:off x="526031" y="3004480"/>
            <a:ext cx="3684019" cy="1653246"/>
          </a:xfrm>
          <a:prstGeom prst="roundRect">
            <a:avLst>
              <a:gd name="adj" fmla="val 6655"/>
            </a:avLst>
          </a:prstGeom>
          <a:solidFill>
            <a:srgbClr val="117E62"/>
          </a:solidFill>
          <a:ln w="57150" cap="flat" cmpd="sng" algn="ctr">
            <a:solidFill>
              <a:srgbClr val="117E62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noProof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Cough/sneeze in your hand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 descr="True">
            <a:extLst>
              <a:ext uri="{FF2B5EF4-FFF2-40B4-BE49-F238E27FC236}">
                <a16:creationId xmlns:a16="http://schemas.microsoft.com/office/drawing/2014/main" id="{341F683F-1BAE-443B-BCD8-DF64AE96616D}"/>
              </a:ext>
            </a:extLst>
          </p:cNvPr>
          <p:cNvSpPr/>
          <p:nvPr/>
        </p:nvSpPr>
        <p:spPr>
          <a:xfrm>
            <a:off x="4793231" y="3004480"/>
            <a:ext cx="3684018" cy="1653246"/>
          </a:xfrm>
          <a:prstGeom prst="roundRect">
            <a:avLst>
              <a:gd name="adj" fmla="val 6655"/>
            </a:avLst>
          </a:prstGeom>
          <a:solidFill>
            <a:srgbClr val="12B38F"/>
          </a:solidFill>
          <a:ln w="57150" cap="flat" cmpd="sng" algn="ctr">
            <a:solidFill>
              <a:srgbClr val="12B38F"/>
            </a:solidFill>
            <a:prstDash val="solid"/>
            <a:miter lim="800000"/>
          </a:ln>
          <a:effectLst/>
        </p:spPr>
        <p:txBody>
          <a:bodyPr rot="0" spcFirstLastPara="0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do not 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washing your hands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3857B-2F7D-406C-9666-F32315CE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5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88F3-1CDB-432E-ACB4-6ABF432B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98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/>
              <a:t>What are Harmful Microbes?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20DC4-83EC-40B7-8A22-3E70A660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FDEF3-F100-4275-94D9-06427CE18B74}"/>
              </a:ext>
            </a:extLst>
          </p:cNvPr>
          <p:cNvSpPr/>
          <p:nvPr/>
        </p:nvSpPr>
        <p:spPr>
          <a:xfrm>
            <a:off x="412457" y="1466294"/>
            <a:ext cx="7948361" cy="591106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Sometimes microbes can be harmful to humans and makes us ill.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553325-B2C0-42B8-A18F-06E265B10E0B}"/>
              </a:ext>
            </a:extLst>
          </p:cNvPr>
          <p:cNvSpPr/>
          <p:nvPr/>
        </p:nvSpPr>
        <p:spPr>
          <a:xfrm>
            <a:off x="412457" y="2226698"/>
            <a:ext cx="7948361" cy="719803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pathogen is a word that refers to the bacteria, viruses and fungi that make you sick.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2BC8F9-1EBE-4120-B57C-FCC0C1D51A52}"/>
              </a:ext>
            </a:extLst>
          </p:cNvPr>
          <p:cNvSpPr/>
          <p:nvPr/>
        </p:nvSpPr>
        <p:spPr>
          <a:xfrm>
            <a:off x="412457" y="3097928"/>
            <a:ext cx="7948362" cy="757674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Microbes have adapted to live everywhere, such as in our classrooms, houses, bedrooms, all over our body and on food.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DDEF6B-21C5-4576-9770-F0AB753BF963}"/>
              </a:ext>
            </a:extLst>
          </p:cNvPr>
          <p:cNvSpPr/>
          <p:nvPr/>
        </p:nvSpPr>
        <p:spPr>
          <a:xfrm>
            <a:off x="412456" y="4025462"/>
            <a:ext cx="7948361" cy="1091960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Harmful disease-causing microbes can spread easily from one person to another and are called infectious diseases because they can cause an infection.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CF27E9-F8D5-4FFB-ACC1-8A1388811C46}"/>
              </a:ext>
            </a:extLst>
          </p:cNvPr>
          <p:cNvSpPr/>
          <p:nvPr/>
        </p:nvSpPr>
        <p:spPr>
          <a:xfrm>
            <a:off x="412458" y="5266708"/>
            <a:ext cx="7948360" cy="757674"/>
          </a:xfrm>
          <a:prstGeom prst="roundRect">
            <a:avLst/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Good news – our bodies have our own 'useful' microbes that try to stop the harmful pathogens from causing an infectious disease.</a:t>
            </a:r>
          </a:p>
        </p:txBody>
      </p:sp>
    </p:spTree>
    <p:extLst>
      <p:ext uri="{BB962C8B-B14F-4D97-AF65-F5344CB8AC3E}">
        <p14:creationId xmlns:p14="http://schemas.microsoft.com/office/powerpoint/2010/main" val="4079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BE6E70-8D6B-46AA-868A-0419D38170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939" y="2002631"/>
            <a:ext cx="10148886" cy="2852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 Activity: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Mouldy Bread Experiment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2E192-C8EB-4A37-A845-F34BE87B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5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676A5-8695-4EA9-994E-CA0636731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717947"/>
            <a:ext cx="8905875" cy="52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3F002-7098-4C39-A3A3-87810200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-2852737"/>
            <a:ext cx="78867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Mouldy Bread Experiment</a:t>
            </a:r>
          </a:p>
        </p:txBody>
      </p:sp>
      <p:pic>
        <p:nvPicPr>
          <p:cNvPr id="9" name="Picture 8" descr="Three bags with bread inside, one with raindrops above, one with a sun above, and one with a snowflake above">
            <a:extLst>
              <a:ext uri="{FF2B5EF4-FFF2-40B4-BE49-F238E27FC236}">
                <a16:creationId xmlns:a16="http://schemas.microsoft.com/office/drawing/2014/main" id="{C74179B8-0E95-4FEC-A194-6AB77B8AB4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463" y="1295830"/>
            <a:ext cx="8363072" cy="40471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41763C-0500-401B-86F8-06B4F880C641}"/>
              </a:ext>
            </a:extLst>
          </p:cNvPr>
          <p:cNvSpPr txBox="1"/>
          <p:nvPr/>
        </p:nvSpPr>
        <p:spPr>
          <a:xfrm>
            <a:off x="648481" y="1584787"/>
            <a:ext cx="18610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1. Place 3 slices of bread into separate, sealable bags and label 1, 2,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35AC2-551C-48A3-8A5F-4C38C06BBF19}"/>
              </a:ext>
            </a:extLst>
          </p:cNvPr>
          <p:cNvSpPr txBox="1"/>
          <p:nvPr/>
        </p:nvSpPr>
        <p:spPr>
          <a:xfrm>
            <a:off x="2455629" y="1584787"/>
            <a:ext cx="1681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2. Add water to one bag and store in a dark place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C1FE0-19B9-4479-8752-9596C88404F2}"/>
              </a:ext>
            </a:extLst>
          </p:cNvPr>
          <p:cNvSpPr txBox="1"/>
          <p:nvPr/>
        </p:nvSpPr>
        <p:spPr>
          <a:xfrm>
            <a:off x="4096893" y="1559687"/>
            <a:ext cx="1627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3. Put the second bag in a bright, sunny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5A25E-9EB2-40AE-8F9C-B794BADA51AF}"/>
              </a:ext>
            </a:extLst>
          </p:cNvPr>
          <p:cNvSpPr txBox="1"/>
          <p:nvPr/>
        </p:nvSpPr>
        <p:spPr>
          <a:xfrm>
            <a:off x="5618120" y="1559687"/>
            <a:ext cx="14985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4. Put the third bag in the fridge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7FE823-F16F-4671-AE27-DE36B169A7EB}"/>
              </a:ext>
            </a:extLst>
          </p:cNvPr>
          <p:cNvSpPr txBox="1"/>
          <p:nvPr/>
        </p:nvSpPr>
        <p:spPr>
          <a:xfrm>
            <a:off x="7003395" y="1559687"/>
            <a:ext cx="1647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700" dirty="0">
                <a:solidFill>
                  <a:schemeClr val="accent6">
                    <a:lumMod val="75000"/>
                  </a:schemeClr>
                </a:solidFill>
                <a:latin typeface="Raleway" panose="020B0503030101060003" pitchFamily="34" charset="0"/>
              </a:rPr>
              <a:t>5. Wait at least one week. What can be seen?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3A02-5B3C-4B6E-97FE-66E7EF80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9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011F8C9-A0AA-42DF-9A2A-17E20880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690689"/>
            <a:ext cx="7886700" cy="2852737"/>
          </a:xfrm>
        </p:spPr>
        <p:txBody>
          <a:bodyPr>
            <a:normAutofit/>
          </a:bodyPr>
          <a:lstStyle/>
          <a:p>
            <a:r>
              <a:rPr lang="en-GB" sz="7000" b="1" dirty="0"/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81A2D-5974-4126-9F29-9AAF9768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3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47D5-953C-4EFC-86FB-9E2307B9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06" y="136524"/>
            <a:ext cx="7886700" cy="921809"/>
          </a:xfrm>
        </p:spPr>
        <p:txBody>
          <a:bodyPr/>
          <a:lstStyle/>
          <a:p>
            <a:r>
              <a:rPr lang="en-GB" b="1" dirty="0"/>
              <a:t>Discussion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A32E4-BB94-49DD-B748-CD758684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B59D23-6C52-4D8A-B0B6-28B760991FD7}"/>
              </a:ext>
            </a:extLst>
          </p:cNvPr>
          <p:cNvSpPr/>
          <p:nvPr/>
        </p:nvSpPr>
        <p:spPr>
          <a:xfrm>
            <a:off x="819955" y="2348643"/>
            <a:ext cx="3914273" cy="835226"/>
          </a:xfrm>
          <a:prstGeom prst="wedgeRectCallout">
            <a:avLst>
              <a:gd name="adj1" fmla="val 63551"/>
              <a:gd name="adj2" fmla="val 40695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sore throats always caused by harmful microbes?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9BECB05-84B6-4D62-B1A1-03FC183AD9A4}"/>
              </a:ext>
            </a:extLst>
          </p:cNvPr>
          <p:cNvSpPr/>
          <p:nvPr/>
        </p:nvSpPr>
        <p:spPr>
          <a:xfrm>
            <a:off x="4734228" y="3641297"/>
            <a:ext cx="3984958" cy="958182"/>
          </a:xfrm>
          <a:prstGeom prst="wedgeRectCallout">
            <a:avLst>
              <a:gd name="adj1" fmla="val -68281"/>
              <a:gd name="adj2" fmla="val 12881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all illnesses caused by microbes?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7B9B448-9D88-46BF-A48A-C936F89E1B5C}"/>
              </a:ext>
            </a:extLst>
          </p:cNvPr>
          <p:cNvSpPr/>
          <p:nvPr/>
        </p:nvSpPr>
        <p:spPr>
          <a:xfrm>
            <a:off x="4734228" y="1133630"/>
            <a:ext cx="3880183" cy="676117"/>
          </a:xfrm>
          <a:prstGeom prst="wedgeRectCallout">
            <a:avLst>
              <a:gd name="adj1" fmla="val -63776"/>
              <a:gd name="adj2" fmla="val 1114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causes an infection?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1525367-697C-4CB7-913D-2FC27CEB2DB5}"/>
              </a:ext>
            </a:extLst>
          </p:cNvPr>
          <p:cNvSpPr/>
          <p:nvPr/>
        </p:nvSpPr>
        <p:spPr>
          <a:xfrm>
            <a:off x="861562" y="4968617"/>
            <a:ext cx="3872666" cy="755753"/>
          </a:xfrm>
          <a:prstGeom prst="wedgeRectCallout">
            <a:avLst>
              <a:gd name="adj1" fmla="val 63551"/>
              <a:gd name="adj2" fmla="val 40695"/>
            </a:avLst>
          </a:prstGeom>
          <a:solidFill>
            <a:srgbClr val="117E62"/>
          </a:solidFill>
          <a:ln>
            <a:solidFill>
              <a:srgbClr val="117E6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think of any infections caused by harmful microbes? </a:t>
            </a:r>
          </a:p>
        </p:txBody>
      </p:sp>
    </p:spTree>
    <p:extLst>
      <p:ext uri="{BB962C8B-B14F-4D97-AF65-F5344CB8AC3E}">
        <p14:creationId xmlns:p14="http://schemas.microsoft.com/office/powerpoint/2010/main" val="13745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D899B5-ED32-4025-ACBD-7326322C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1824039"/>
            <a:ext cx="8491537" cy="2852737"/>
          </a:xfrm>
        </p:spPr>
        <p:txBody>
          <a:bodyPr>
            <a:normAutofit/>
          </a:bodyPr>
          <a:lstStyle/>
          <a:p>
            <a:r>
              <a:rPr lang="en-GB" sz="6500" b="1" dirty="0"/>
              <a:t>Extension Activities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20BF8-CFF9-4413-9CE5-5E0C42D6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e-Bug.eu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411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-Bug master">
      <a:dk1>
        <a:srgbClr val="302564"/>
      </a:dk1>
      <a:lt1>
        <a:sysClr val="window" lastClr="FFFFFF"/>
      </a:lt1>
      <a:dk2>
        <a:srgbClr val="007C91"/>
      </a:dk2>
      <a:lt2>
        <a:srgbClr val="E7E6E6"/>
      </a:lt2>
      <a:accent1>
        <a:srgbClr val="F16436"/>
      </a:accent1>
      <a:accent2>
        <a:srgbClr val="FAC02B"/>
      </a:accent2>
      <a:accent3>
        <a:srgbClr val="8DC641"/>
      </a:accent3>
      <a:accent4>
        <a:srgbClr val="12B38F"/>
      </a:accent4>
      <a:accent5>
        <a:srgbClr val="2862A5"/>
      </a:accent5>
      <a:accent6>
        <a:srgbClr val="712B8F"/>
      </a:accent6>
      <a:hlink>
        <a:srgbClr val="302564"/>
      </a:hlink>
      <a:folHlink>
        <a:srgbClr val="712B8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Bug template" id="{75579902-F6E3-4C71-AB71-3B7D5BD1337B}" vid="{C1FBD216-3121-4865-9F19-D768D575C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e-Bug template</Template>
  <TotalTime>1179</TotalTime>
  <Words>2293</Words>
  <Application>Microsoft Office PowerPoint</Application>
  <PresentationFormat>On-screen Show (4:3)</PresentationFormat>
  <Paragraphs>855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Wingdings</vt:lpstr>
      <vt:lpstr>Office Theme</vt:lpstr>
      <vt:lpstr>Micro – organisms Harmful Microbes </vt:lpstr>
      <vt:lpstr>Learning Outcomes</vt:lpstr>
      <vt:lpstr>Curriculum Links</vt:lpstr>
      <vt:lpstr>What are Harmful Microbes?</vt:lpstr>
      <vt:lpstr>Main Activity: Mouldy Bread Experiment</vt:lpstr>
      <vt:lpstr>Mouldy Bread Experiment</vt:lpstr>
      <vt:lpstr>Discussion</vt:lpstr>
      <vt:lpstr>Discussion Points</vt:lpstr>
      <vt:lpstr>Extension Activities</vt:lpstr>
      <vt:lpstr>Fascinating Fact </vt:lpstr>
      <vt:lpstr>Class Discussion 1</vt:lpstr>
      <vt:lpstr>Class Discussion 2</vt:lpstr>
      <vt:lpstr>Harmful Microbes Flashcards  True/False?</vt:lpstr>
      <vt:lpstr>Harmful Microbes True/False Flashcards -Answers</vt:lpstr>
      <vt:lpstr>Bad Bug Challenge Crossword </vt:lpstr>
      <vt:lpstr>Bad Bug Challenge Crossword - Answers </vt:lpstr>
      <vt:lpstr>Bad Bug Challenge Wordsearch</vt:lpstr>
      <vt:lpstr>Bad Bug Challenge Wordsearch - Answers</vt:lpstr>
      <vt:lpstr>Harmful Microbes Quiz 1 </vt:lpstr>
      <vt:lpstr>Harmful Microbes Quiz 2</vt:lpstr>
      <vt:lpstr>Harmful Microbes Quiz 3 </vt:lpstr>
      <vt:lpstr>Harmful Microbes Quiz 4 </vt:lpstr>
      <vt:lpstr>Harmful Microbes Quiz 1 - Answers</vt:lpstr>
      <vt:lpstr>Harmful Microbes Quiz 2 - Answers</vt:lpstr>
      <vt:lpstr>Harmful Microbes Quiz 3 - Answers</vt:lpstr>
      <vt:lpstr>Harmful Microbes Quiz 4 - Answers</vt:lpstr>
      <vt:lpstr>Learning Consolidation</vt:lpstr>
      <vt:lpstr>Discussion Question 1</vt:lpstr>
      <vt:lpstr>Discussion Question 2</vt:lpstr>
      <vt:lpstr>Discussion Question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Hygiene</dc:title>
  <dc:creator>Amy Jackson</dc:creator>
  <cp:lastModifiedBy>Liam Clayton</cp:lastModifiedBy>
  <cp:revision>137</cp:revision>
  <dcterms:created xsi:type="dcterms:W3CDTF">2022-02-28T09:25:11Z</dcterms:created>
  <dcterms:modified xsi:type="dcterms:W3CDTF">2022-08-18T12:26:50Z</dcterms:modified>
</cp:coreProperties>
</file>