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9"/>
  </p:notesMasterIdLst>
  <p:sldIdLst>
    <p:sldId id="256" r:id="rId2"/>
    <p:sldId id="257" r:id="rId3"/>
    <p:sldId id="263" r:id="rId4"/>
    <p:sldId id="258" r:id="rId5"/>
    <p:sldId id="311" r:id="rId6"/>
    <p:sldId id="436" r:id="rId7"/>
    <p:sldId id="437" r:id="rId8"/>
    <p:sldId id="259" r:id="rId9"/>
    <p:sldId id="261" r:id="rId10"/>
    <p:sldId id="440" r:id="rId11"/>
    <p:sldId id="260" r:id="rId12"/>
    <p:sldId id="262" r:id="rId13"/>
    <p:sldId id="264" r:id="rId14"/>
    <p:sldId id="441" r:id="rId15"/>
    <p:sldId id="285" r:id="rId16"/>
    <p:sldId id="286" r:id="rId17"/>
    <p:sldId id="287" r:id="rId18"/>
    <p:sldId id="267" r:id="rId19"/>
    <p:sldId id="288" r:id="rId20"/>
    <p:sldId id="451" r:id="rId21"/>
    <p:sldId id="452" r:id="rId22"/>
    <p:sldId id="453" r:id="rId23"/>
    <p:sldId id="442" r:id="rId24"/>
    <p:sldId id="443" r:id="rId25"/>
    <p:sldId id="444" r:id="rId26"/>
    <p:sldId id="445" r:id="rId27"/>
    <p:sldId id="446" r:id="rId28"/>
    <p:sldId id="447" r:id="rId29"/>
    <p:sldId id="448" r:id="rId30"/>
    <p:sldId id="449" r:id="rId31"/>
    <p:sldId id="450" r:id="rId32"/>
    <p:sldId id="464" r:id="rId33"/>
    <p:sldId id="454" r:id="rId34"/>
    <p:sldId id="465" r:id="rId35"/>
    <p:sldId id="466" r:id="rId36"/>
    <p:sldId id="456" r:id="rId37"/>
    <p:sldId id="457" r:id="rId38"/>
    <p:sldId id="458" r:id="rId39"/>
    <p:sldId id="459" r:id="rId40"/>
    <p:sldId id="460" r:id="rId41"/>
    <p:sldId id="461" r:id="rId42"/>
    <p:sldId id="462" r:id="rId43"/>
    <p:sldId id="463" r:id="rId44"/>
    <p:sldId id="289" r:id="rId45"/>
    <p:sldId id="283" r:id="rId46"/>
    <p:sldId id="433" r:id="rId47"/>
    <p:sldId id="435"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7E62"/>
    <a:srgbClr val="12B38F"/>
    <a:srgbClr val="8DC641"/>
    <a:srgbClr val="302564"/>
    <a:srgbClr val="712B8F"/>
    <a:srgbClr val="2862A5"/>
    <a:srgbClr val="F16436"/>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93792" autoAdjust="0"/>
  </p:normalViewPr>
  <p:slideViewPr>
    <p:cSldViewPr snapToGrid="0">
      <p:cViewPr varScale="1">
        <p:scale>
          <a:sx n="62" d="100"/>
          <a:sy n="62" d="100"/>
        </p:scale>
        <p:origin x="1424" y="56"/>
      </p:cViewPr>
      <p:guideLst/>
    </p:cSldViewPr>
  </p:slideViewPr>
  <p:outlineViewPr>
    <p:cViewPr>
      <p:scale>
        <a:sx n="33" d="100"/>
        <a:sy n="33" d="100"/>
      </p:scale>
      <p:origin x="0" y="-19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18/08/2022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990600" y="2546394"/>
            <a:ext cx="9144000" cy="2387600"/>
          </a:xfrm>
        </p:spPr>
        <p:txBody>
          <a:bodyPr>
            <a:normAutofit/>
          </a:bodyPr>
          <a:lstStyle/>
          <a:p>
            <a:r>
              <a:rPr lang="en-GB" dirty="0"/>
              <a:t>Prevention of Infection:</a:t>
            </a:r>
            <a:br>
              <a:rPr lang="en-GB" dirty="0"/>
            </a:br>
            <a:r>
              <a:rPr lang="en-GB" dirty="0"/>
              <a:t>Vaccination</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990600" y="4933994"/>
            <a:ext cx="5170978" cy="552405"/>
          </a:xfrm>
        </p:spPr>
        <p:txBody>
          <a:bodyPr/>
          <a:lstStyle/>
          <a:p>
            <a:r>
              <a:rPr lang="en-GB" dirty="0"/>
              <a:t>Key Stage 2</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244A82A-4824-4702-866E-2ECBC358D35A}"/>
              </a:ext>
            </a:extLst>
          </p:cNvPr>
          <p:cNvSpPr>
            <a:spLocks noGrp="1"/>
          </p:cNvSpPr>
          <p:nvPr>
            <p:ph type="title"/>
          </p:nvPr>
        </p:nvSpPr>
        <p:spPr>
          <a:xfrm>
            <a:off x="311944" y="2490789"/>
            <a:ext cx="8520112" cy="2852737"/>
          </a:xfrm>
        </p:spPr>
        <p:txBody>
          <a:bodyPr>
            <a:noAutofit/>
          </a:bodyPr>
          <a:lstStyle/>
          <a:p>
            <a:r>
              <a:rPr lang="en-GB" sz="5000" b="1" dirty="0"/>
              <a:t>We are protected against measles, mumps and rubella using the MMR vaccine when we are babies.</a:t>
            </a:r>
          </a:p>
        </p:txBody>
      </p:sp>
      <p:sp>
        <p:nvSpPr>
          <p:cNvPr id="4" name="Footer Placeholder 3">
            <a:extLst>
              <a:ext uri="{FF2B5EF4-FFF2-40B4-BE49-F238E27FC236}">
                <a16:creationId xmlns:a16="http://schemas.microsoft.com/office/drawing/2014/main" id="{46F35985-3A4D-4D2E-8DA2-E5D147564C7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140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9BC3-D8AC-482F-9DEF-911DA34AB5DF}"/>
              </a:ext>
            </a:extLst>
          </p:cNvPr>
          <p:cNvSpPr>
            <a:spLocks noGrp="1"/>
          </p:cNvSpPr>
          <p:nvPr>
            <p:ph type="title"/>
          </p:nvPr>
        </p:nvSpPr>
        <p:spPr>
          <a:xfrm>
            <a:off x="628650" y="298451"/>
            <a:ext cx="7886700" cy="1325563"/>
          </a:xfrm>
        </p:spPr>
        <p:txBody>
          <a:bodyPr>
            <a:normAutofit/>
          </a:bodyPr>
          <a:lstStyle/>
          <a:p>
            <a:pPr algn="ctr"/>
            <a:r>
              <a:rPr lang="en-GB" sz="3500" b="1" dirty="0"/>
              <a:t>Whooping cough caused by the bacterium </a:t>
            </a:r>
            <a:r>
              <a:rPr lang="en-GB" sz="3500" b="1" i="1" dirty="0"/>
              <a:t>Bordetella pertussis</a:t>
            </a:r>
          </a:p>
        </p:txBody>
      </p:sp>
      <p:pic>
        <p:nvPicPr>
          <p:cNvPr id="5" name="Content Placeholder 10" descr="Child coughing">
            <a:extLst>
              <a:ext uri="{FF2B5EF4-FFF2-40B4-BE49-F238E27FC236}">
                <a16:creationId xmlns:a16="http://schemas.microsoft.com/office/drawing/2014/main" id="{CB829537-42CA-4718-8520-950B3306EB7D}"/>
              </a:ext>
            </a:extLst>
          </p:cNvPr>
          <p:cNvPicPr>
            <a:picLocks noChangeAspect="1"/>
          </p:cNvPicPr>
          <p:nvPr/>
        </p:nvPicPr>
        <p:blipFill rotWithShape="1">
          <a:blip r:embed="rId2">
            <a:extLst>
              <a:ext uri="{28A0092B-C50C-407E-A947-70E740481C1C}">
                <a14:useLocalDpi xmlns:a14="http://schemas.microsoft.com/office/drawing/2010/main" val="0"/>
              </a:ext>
            </a:extLst>
          </a:blip>
          <a:srcRect l="4429" t="4455" b="3971"/>
          <a:stretch/>
        </p:blipFill>
        <p:spPr>
          <a:xfrm>
            <a:off x="1610771" y="2184463"/>
            <a:ext cx="2122434" cy="3050511"/>
          </a:xfrm>
          <a:prstGeom prst="rect">
            <a:avLst/>
          </a:prstGeom>
        </p:spPr>
      </p:pic>
      <p:sp>
        <p:nvSpPr>
          <p:cNvPr id="6" name="TextBox 5">
            <a:extLst>
              <a:ext uri="{FF2B5EF4-FFF2-40B4-BE49-F238E27FC236}">
                <a16:creationId xmlns:a16="http://schemas.microsoft.com/office/drawing/2014/main" id="{E4AB93EA-CF4E-4D6C-A6DA-41A9CF0A4942}"/>
              </a:ext>
            </a:extLst>
          </p:cNvPr>
          <p:cNvSpPr txBox="1"/>
          <p:nvPr/>
        </p:nvSpPr>
        <p:spPr>
          <a:xfrm>
            <a:off x="1022361" y="5263549"/>
            <a:ext cx="329925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Child has whooping cough; it is difficult for him to stop coughing and to get air.</a:t>
            </a:r>
          </a:p>
        </p:txBody>
      </p:sp>
      <p:sp>
        <p:nvSpPr>
          <p:cNvPr id="3" name="Content Placeholder 2">
            <a:extLst>
              <a:ext uri="{FF2B5EF4-FFF2-40B4-BE49-F238E27FC236}">
                <a16:creationId xmlns:a16="http://schemas.microsoft.com/office/drawing/2014/main" id="{F90E06AB-A5CE-458F-B42E-5488E5E10CD1}"/>
              </a:ext>
            </a:extLst>
          </p:cNvPr>
          <p:cNvSpPr>
            <a:spLocks noGrp="1"/>
          </p:cNvSpPr>
          <p:nvPr>
            <p:ph idx="1"/>
          </p:nvPr>
        </p:nvSpPr>
        <p:spPr>
          <a:xfrm>
            <a:off x="4695568" y="1894083"/>
            <a:ext cx="3819782" cy="4282879"/>
          </a:xfrm>
          <a:ln w="38100">
            <a:solidFill>
              <a:srgbClr val="117E62"/>
            </a:solidFill>
          </a:ln>
        </p:spPr>
        <p:txBody>
          <a:bodyPr>
            <a:normAutofit fontScale="92500" lnSpcReduction="10000"/>
          </a:bodyPr>
          <a:lstStyle/>
          <a:p>
            <a:r>
              <a:rPr lang="en-GB" dirty="0"/>
              <a:t>Whooping cough is known for uncontrollable coughing which often makes it hard to breathe.</a:t>
            </a:r>
          </a:p>
          <a:p>
            <a:endParaRPr lang="en-GB" dirty="0"/>
          </a:p>
          <a:p>
            <a:r>
              <a:rPr lang="en-GB" dirty="0"/>
              <a:t>It can affect people of all ages, but can be very serious, even deadly, for babies less than a year old.</a:t>
            </a:r>
          </a:p>
          <a:p>
            <a:endParaRPr lang="en-GB" dirty="0"/>
          </a:p>
        </p:txBody>
      </p:sp>
      <p:sp>
        <p:nvSpPr>
          <p:cNvPr id="4" name="Footer Placeholder 3">
            <a:extLst>
              <a:ext uri="{FF2B5EF4-FFF2-40B4-BE49-F238E27FC236}">
                <a16:creationId xmlns:a16="http://schemas.microsoft.com/office/drawing/2014/main" id="{0B9735AE-7474-4B8C-940A-040B6413893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rPr>
              <a:t>e-Bug.eu</a:t>
            </a:r>
          </a:p>
        </p:txBody>
      </p:sp>
      <p:sp>
        <p:nvSpPr>
          <p:cNvPr id="9" name="TextBox 8">
            <a:extLst>
              <a:ext uri="{FF2B5EF4-FFF2-40B4-BE49-F238E27FC236}">
                <a16:creationId xmlns:a16="http://schemas.microsoft.com/office/drawing/2014/main" id="{1C41EC10-1EB8-4BA4-8E09-25F8EB637527}"/>
              </a:ext>
            </a:extLst>
          </p:cNvPr>
          <p:cNvSpPr txBox="1"/>
          <p:nvPr/>
        </p:nvSpPr>
        <p:spPr>
          <a:xfrm>
            <a:off x="5511114" y="6582976"/>
            <a:ext cx="363913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Photo: </a:t>
            </a:r>
            <a:r>
              <a:rPr kumimoji="0" lang="en-GB" sz="1200" b="0" i="0" u="none" strike="noStrike" kern="1200" cap="none" spc="0" normalizeH="0" baseline="0" noProof="0" dirty="0" err="1">
                <a:ln>
                  <a:noFill/>
                </a:ln>
                <a:solidFill>
                  <a:srgbClr val="302564"/>
                </a:solidFill>
                <a:effectLst/>
                <a:uLnTx/>
                <a:uFillTx/>
                <a:latin typeface="Arial" panose="020B0604020202020204" pitchFamily="34" charset="0"/>
                <a:ea typeface="+mn-ea"/>
                <a:cs typeface="Arial" panose="020B0604020202020204" pitchFamily="34" charset="0"/>
              </a:rPr>
              <a:t>Centers</a:t>
            </a: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 for Disease Control and Prevention</a:t>
            </a:r>
          </a:p>
        </p:txBody>
      </p:sp>
    </p:spTree>
    <p:extLst>
      <p:ext uri="{BB962C8B-B14F-4D97-AF65-F5344CB8AC3E}">
        <p14:creationId xmlns:p14="http://schemas.microsoft.com/office/powerpoint/2010/main" val="564806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7C23-ACE8-4E43-ACE7-0DF3CCA0B652}"/>
              </a:ext>
            </a:extLst>
          </p:cNvPr>
          <p:cNvSpPr>
            <a:spLocks noGrp="1"/>
          </p:cNvSpPr>
          <p:nvPr>
            <p:ph type="title"/>
          </p:nvPr>
        </p:nvSpPr>
        <p:spPr>
          <a:xfrm>
            <a:off x="628650" y="327026"/>
            <a:ext cx="7886700" cy="1325563"/>
          </a:xfrm>
        </p:spPr>
        <p:txBody>
          <a:bodyPr/>
          <a:lstStyle/>
          <a:p>
            <a:pPr algn="ctr"/>
            <a:r>
              <a:rPr lang="en-GB" b="1" dirty="0"/>
              <a:t>Poliomyelitis (polio) caused by </a:t>
            </a:r>
            <a:r>
              <a:rPr lang="en-GB" b="1" i="1" dirty="0"/>
              <a:t>Poliovirus</a:t>
            </a:r>
          </a:p>
        </p:txBody>
      </p:sp>
      <p:pic>
        <p:nvPicPr>
          <p:cNvPr id="5" name="Picture 4" descr="Child held inside a machine beside a nurse">
            <a:extLst>
              <a:ext uri="{FF2B5EF4-FFF2-40B4-BE49-F238E27FC236}">
                <a16:creationId xmlns:a16="http://schemas.microsoft.com/office/drawing/2014/main" id="{6097E43F-ADFE-40F3-A00B-5D56F0C04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429" y="1825625"/>
            <a:ext cx="2427374" cy="2718153"/>
          </a:xfrm>
          <a:prstGeom prst="rect">
            <a:avLst/>
          </a:prstGeom>
        </p:spPr>
      </p:pic>
      <p:sp>
        <p:nvSpPr>
          <p:cNvPr id="8" name="TextBox 7">
            <a:extLst>
              <a:ext uri="{FF2B5EF4-FFF2-40B4-BE49-F238E27FC236}">
                <a16:creationId xmlns:a16="http://schemas.microsoft.com/office/drawing/2014/main" id="{A4A8C4CF-BC09-4416-BC7D-FC33C19A8459}"/>
              </a:ext>
            </a:extLst>
          </p:cNvPr>
          <p:cNvSpPr txBox="1"/>
          <p:nvPr/>
        </p:nvSpPr>
        <p:spPr>
          <a:xfrm>
            <a:off x="737609" y="4624835"/>
            <a:ext cx="261415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Patients whose respiratory muscles were affected were placed in an "iron lung" machine to enable them to breathe</a:t>
            </a:r>
          </a:p>
        </p:txBody>
      </p:sp>
      <p:pic>
        <p:nvPicPr>
          <p:cNvPr id="7" name="Content Placeholder 4" descr="Two children playing with a ball with a woman beside them giving encouragement">
            <a:extLst>
              <a:ext uri="{FF2B5EF4-FFF2-40B4-BE49-F238E27FC236}">
                <a16:creationId xmlns:a16="http://schemas.microsoft.com/office/drawing/2014/main" id="{B774BD2E-7F9C-413D-B4C9-21A71794A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015" y="1825625"/>
            <a:ext cx="2169183" cy="2730987"/>
          </a:xfrm>
          <a:prstGeom prst="rect">
            <a:avLst/>
          </a:prstGeom>
        </p:spPr>
      </p:pic>
      <p:sp>
        <p:nvSpPr>
          <p:cNvPr id="10" name="TextBox 9">
            <a:extLst>
              <a:ext uri="{FF2B5EF4-FFF2-40B4-BE49-F238E27FC236}">
                <a16:creationId xmlns:a16="http://schemas.microsoft.com/office/drawing/2014/main" id="{E4C34FD2-289B-4DC7-95DD-E1AB0DA4E93D}"/>
              </a:ext>
            </a:extLst>
          </p:cNvPr>
          <p:cNvSpPr txBox="1"/>
          <p:nvPr/>
        </p:nvSpPr>
        <p:spPr>
          <a:xfrm>
            <a:off x="3732015" y="4624835"/>
            <a:ext cx="2169183"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Two children with polio receiving physical therapy</a:t>
            </a:r>
          </a:p>
        </p:txBody>
      </p:sp>
      <p:sp>
        <p:nvSpPr>
          <p:cNvPr id="3" name="Content Placeholder 2">
            <a:extLst>
              <a:ext uri="{FF2B5EF4-FFF2-40B4-BE49-F238E27FC236}">
                <a16:creationId xmlns:a16="http://schemas.microsoft.com/office/drawing/2014/main" id="{C89B8092-732F-4CBC-A4DA-C8333B99230B}"/>
              </a:ext>
            </a:extLst>
          </p:cNvPr>
          <p:cNvSpPr>
            <a:spLocks noGrp="1"/>
          </p:cNvSpPr>
          <p:nvPr>
            <p:ph idx="1"/>
          </p:nvPr>
        </p:nvSpPr>
        <p:spPr>
          <a:xfrm>
            <a:off x="6044634" y="1839824"/>
            <a:ext cx="2614151" cy="4122649"/>
          </a:xfrm>
          <a:ln w="38100">
            <a:solidFill>
              <a:srgbClr val="117E62"/>
            </a:solidFill>
          </a:ln>
        </p:spPr>
        <p:txBody>
          <a:bodyPr anchor="ctr">
            <a:normAutofit fontScale="55000" lnSpcReduction="20000"/>
          </a:bodyPr>
          <a:lstStyle/>
          <a:p>
            <a:r>
              <a:rPr lang="en-GB" dirty="0"/>
              <a:t>Most people who get infected with poliovirus will not have any visible symptoms.</a:t>
            </a:r>
          </a:p>
          <a:p>
            <a:endParaRPr lang="en-GB" dirty="0"/>
          </a:p>
          <a:p>
            <a:r>
              <a:rPr lang="en-GB" dirty="0"/>
              <a:t>About 1 out of 4 people (or 25 out of 100) with poliovirus infection will have flu-like symptom.</a:t>
            </a:r>
          </a:p>
          <a:p>
            <a:endParaRPr lang="en-GB" dirty="0"/>
          </a:p>
          <a:p>
            <a:r>
              <a:rPr lang="en-GB" dirty="0"/>
              <a:t>A smaller proportion of people with poliovirus infection will develop other, more serious symptoms that affect the brain and spinal cord which can include paralysis (can’t move parts of the body) or weakness in the arms, legs, or both.</a:t>
            </a:r>
          </a:p>
        </p:txBody>
      </p:sp>
      <p:sp>
        <p:nvSpPr>
          <p:cNvPr id="4" name="Footer Placeholder 3">
            <a:extLst>
              <a:ext uri="{FF2B5EF4-FFF2-40B4-BE49-F238E27FC236}">
                <a16:creationId xmlns:a16="http://schemas.microsoft.com/office/drawing/2014/main" id="{1250CAC3-1548-45F0-86C1-B6CC8AEBBE9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02564"/>
                </a:solidFill>
                <a:effectLst/>
                <a:uLnTx/>
                <a:uFillTx/>
                <a:latin typeface="Calibri" panose="020F0502020204030204"/>
                <a:ea typeface="+mn-ea"/>
                <a:cs typeface="+mn-cs"/>
              </a:rPr>
              <a:t>e-Bug.eu</a:t>
            </a:r>
            <a:endPar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FE1E70D-073E-4653-8AD2-FEDF23191994}"/>
              </a:ext>
            </a:extLst>
          </p:cNvPr>
          <p:cNvSpPr txBox="1"/>
          <p:nvPr/>
        </p:nvSpPr>
        <p:spPr>
          <a:xfrm>
            <a:off x="5511114" y="6582976"/>
            <a:ext cx="363913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Photo: </a:t>
            </a:r>
            <a:r>
              <a:rPr kumimoji="0" lang="en-GB" sz="1200" b="0" i="0" u="none" strike="noStrike" kern="1200" cap="none" spc="0" normalizeH="0" baseline="0" noProof="0" dirty="0" err="1">
                <a:ln>
                  <a:noFill/>
                </a:ln>
                <a:solidFill>
                  <a:srgbClr val="302564"/>
                </a:solidFill>
                <a:effectLst/>
                <a:uLnTx/>
                <a:uFillTx/>
                <a:latin typeface="Arial" panose="020B0604020202020204" pitchFamily="34" charset="0"/>
                <a:ea typeface="+mn-ea"/>
                <a:cs typeface="Arial" panose="020B0604020202020204" pitchFamily="34" charset="0"/>
              </a:rPr>
              <a:t>Centers</a:t>
            </a: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 for Disease Control and Prevention</a:t>
            </a:r>
          </a:p>
        </p:txBody>
      </p:sp>
    </p:spTree>
    <p:extLst>
      <p:ext uri="{BB962C8B-B14F-4D97-AF65-F5344CB8AC3E}">
        <p14:creationId xmlns:p14="http://schemas.microsoft.com/office/powerpoint/2010/main" val="189647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7C23-ACE8-4E43-ACE7-0DF3CCA0B652}"/>
              </a:ext>
            </a:extLst>
          </p:cNvPr>
          <p:cNvSpPr>
            <a:spLocks noGrp="1"/>
          </p:cNvSpPr>
          <p:nvPr>
            <p:ph type="title"/>
          </p:nvPr>
        </p:nvSpPr>
        <p:spPr>
          <a:xfrm>
            <a:off x="628650" y="136524"/>
            <a:ext cx="7886700" cy="1325563"/>
          </a:xfrm>
        </p:spPr>
        <p:txBody>
          <a:bodyPr/>
          <a:lstStyle/>
          <a:p>
            <a:pPr algn="ctr"/>
            <a:r>
              <a:rPr lang="en-GB" b="1" dirty="0"/>
              <a:t>Tetanus caused by the bacterium </a:t>
            </a:r>
            <a:r>
              <a:rPr lang="en-GB" b="1" i="1" dirty="0"/>
              <a:t>Clostridium tetani</a:t>
            </a:r>
          </a:p>
        </p:txBody>
      </p:sp>
      <p:sp>
        <p:nvSpPr>
          <p:cNvPr id="3" name="Content Placeholder 2">
            <a:extLst>
              <a:ext uri="{FF2B5EF4-FFF2-40B4-BE49-F238E27FC236}">
                <a16:creationId xmlns:a16="http://schemas.microsoft.com/office/drawing/2014/main" id="{C89B8092-732F-4CBC-A4DA-C8333B99230B}"/>
              </a:ext>
            </a:extLst>
          </p:cNvPr>
          <p:cNvSpPr>
            <a:spLocks noGrp="1"/>
          </p:cNvSpPr>
          <p:nvPr>
            <p:ph idx="1"/>
          </p:nvPr>
        </p:nvSpPr>
        <p:spPr>
          <a:xfrm>
            <a:off x="628650" y="2102624"/>
            <a:ext cx="8030134" cy="3660775"/>
          </a:xfrm>
          <a:ln w="38100">
            <a:solidFill>
              <a:srgbClr val="117E62"/>
            </a:solidFill>
          </a:ln>
        </p:spPr>
        <p:txBody>
          <a:bodyPr anchor="ctr">
            <a:normAutofit/>
          </a:bodyPr>
          <a:lstStyle/>
          <a:p>
            <a:r>
              <a:rPr lang="en-GB" dirty="0"/>
              <a:t>When the bacteria invade the body, they produce a toxin that causes painful muscle contractions. </a:t>
            </a:r>
          </a:p>
          <a:p>
            <a:endParaRPr lang="en-GB" dirty="0"/>
          </a:p>
          <a:p>
            <a:r>
              <a:rPr lang="en-GB" dirty="0"/>
              <a:t>Another name for tetanus is “lockjaw”. It often causes a person’s neck and jaw muscles to lock, making it hard to open the mouth or swallow.</a:t>
            </a:r>
          </a:p>
        </p:txBody>
      </p:sp>
      <p:sp>
        <p:nvSpPr>
          <p:cNvPr id="4" name="Footer Placeholder 3">
            <a:extLst>
              <a:ext uri="{FF2B5EF4-FFF2-40B4-BE49-F238E27FC236}">
                <a16:creationId xmlns:a16="http://schemas.microsoft.com/office/drawing/2014/main" id="{1250CAC3-1548-45F0-86C1-B6CC8AEBBE9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rPr>
              <a:t>e-Bug.eu</a:t>
            </a:r>
          </a:p>
        </p:txBody>
      </p:sp>
      <p:sp>
        <p:nvSpPr>
          <p:cNvPr id="11" name="TextBox 10">
            <a:extLst>
              <a:ext uri="{FF2B5EF4-FFF2-40B4-BE49-F238E27FC236}">
                <a16:creationId xmlns:a16="http://schemas.microsoft.com/office/drawing/2014/main" id="{EFE1E70D-073E-4653-8AD2-FEDF23191994}"/>
              </a:ext>
            </a:extLst>
          </p:cNvPr>
          <p:cNvSpPr txBox="1"/>
          <p:nvPr/>
        </p:nvSpPr>
        <p:spPr>
          <a:xfrm>
            <a:off x="5511114" y="6582976"/>
            <a:ext cx="363913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Photo: </a:t>
            </a:r>
            <a:r>
              <a:rPr kumimoji="0" lang="en-GB" sz="1200" b="0" i="0" u="none" strike="noStrike" kern="1200" cap="none" spc="0" normalizeH="0" baseline="0" noProof="0" dirty="0" err="1">
                <a:ln>
                  <a:noFill/>
                </a:ln>
                <a:solidFill>
                  <a:srgbClr val="302564"/>
                </a:solidFill>
                <a:effectLst/>
                <a:uLnTx/>
                <a:uFillTx/>
                <a:latin typeface="Arial" panose="020B0604020202020204" pitchFamily="34" charset="0"/>
                <a:ea typeface="+mn-ea"/>
                <a:cs typeface="Arial" panose="020B0604020202020204" pitchFamily="34" charset="0"/>
              </a:rPr>
              <a:t>Centers</a:t>
            </a: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 for Disease Control and Prevention</a:t>
            </a:r>
          </a:p>
        </p:txBody>
      </p:sp>
    </p:spTree>
    <p:extLst>
      <p:ext uri="{BB962C8B-B14F-4D97-AF65-F5344CB8AC3E}">
        <p14:creationId xmlns:p14="http://schemas.microsoft.com/office/powerpoint/2010/main" val="316732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B683CB-93C0-46F6-9238-4DEEF9510D69}"/>
              </a:ext>
            </a:extLst>
          </p:cNvPr>
          <p:cNvSpPr>
            <a:spLocks noGrp="1"/>
          </p:cNvSpPr>
          <p:nvPr>
            <p:ph type="title"/>
          </p:nvPr>
        </p:nvSpPr>
        <p:spPr>
          <a:xfrm>
            <a:off x="519112" y="1304926"/>
            <a:ext cx="8105775" cy="4534674"/>
          </a:xfrm>
        </p:spPr>
        <p:txBody>
          <a:bodyPr>
            <a:noAutofit/>
          </a:bodyPr>
          <a:lstStyle/>
          <a:p>
            <a:r>
              <a:rPr lang="en-GB" sz="5000" b="1" dirty="0"/>
              <a:t>We are protected against whooping cough, polio, tetanus and other infections using the 6-in-1 vaccine when we are babies.</a:t>
            </a:r>
          </a:p>
        </p:txBody>
      </p:sp>
      <p:sp>
        <p:nvSpPr>
          <p:cNvPr id="4" name="Footer Placeholder 3">
            <a:extLst>
              <a:ext uri="{FF2B5EF4-FFF2-40B4-BE49-F238E27FC236}">
                <a16:creationId xmlns:a16="http://schemas.microsoft.com/office/drawing/2014/main" id="{57DA5F7B-FC16-4445-97FB-A42ADE5BEC9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8551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BE6E70-8D6B-46AA-868A-0419D38170A3}"/>
              </a:ext>
            </a:extLst>
          </p:cNvPr>
          <p:cNvSpPr txBox="1">
            <a:spLocks noGrp="1"/>
          </p:cNvSpPr>
          <p:nvPr>
            <p:ph type="title" idx="4294967295"/>
          </p:nvPr>
        </p:nvSpPr>
        <p:spPr>
          <a:xfrm>
            <a:off x="300039" y="2002631"/>
            <a:ext cx="10148886" cy="2852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Main Activity: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Historic Heroes</a:t>
            </a:r>
          </a:p>
        </p:txBody>
      </p:sp>
      <p:sp>
        <p:nvSpPr>
          <p:cNvPr id="4" name="Footer Placeholder 3">
            <a:extLst>
              <a:ext uri="{FF2B5EF4-FFF2-40B4-BE49-F238E27FC236}">
                <a16:creationId xmlns:a16="http://schemas.microsoft.com/office/drawing/2014/main" id="{84A2E192-C8EB-4A37-A845-F34BE87BB95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410516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43F8-1DA2-43A4-A074-72681FE16003}"/>
              </a:ext>
              <a:ext uri="{C183D7F6-B498-43B3-948B-1728B52AA6E4}">
                <adec:decorative xmlns:adec="http://schemas.microsoft.com/office/drawing/2017/decorative" val="0"/>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sz="5400" dirty="0"/>
              <a:t>Historic Heroes Activity</a:t>
            </a:r>
          </a:p>
        </p:txBody>
      </p:sp>
      <p:pic>
        <p:nvPicPr>
          <p:cNvPr id="5" name="Picture 4">
            <a:extLst>
              <a:ext uri="{FF2B5EF4-FFF2-40B4-BE49-F238E27FC236}">
                <a16:creationId xmlns:a16="http://schemas.microsoft.com/office/drawing/2014/main" id="{D1B676A5-8695-4EA9-994E-CA0636731CB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7162" y="717947"/>
            <a:ext cx="8905875" cy="5216128"/>
          </a:xfrm>
          <a:prstGeom prst="rect">
            <a:avLst/>
          </a:prstGeom>
        </p:spPr>
      </p:pic>
      <p:pic>
        <p:nvPicPr>
          <p:cNvPr id="10" name="Picture 9" descr="Boy with a wig looks at a fossil through a magnifying glass">
            <a:extLst>
              <a:ext uri="{FF2B5EF4-FFF2-40B4-BE49-F238E27FC236}">
                <a16:creationId xmlns:a16="http://schemas.microsoft.com/office/drawing/2014/main" id="{1558913C-D136-4EEE-A949-A55FEA89C504}"/>
              </a:ext>
            </a:extLst>
          </p:cNvPr>
          <p:cNvPicPr>
            <a:picLocks noChangeAspect="1"/>
          </p:cNvPicPr>
          <p:nvPr/>
        </p:nvPicPr>
        <p:blipFill>
          <a:blip r:embed="rId3"/>
          <a:srcRect/>
          <a:stretch/>
        </p:blipFill>
        <p:spPr>
          <a:xfrm>
            <a:off x="396952" y="1175633"/>
            <a:ext cx="8426294" cy="4300755"/>
          </a:xfrm>
          <a:prstGeom prst="rect">
            <a:avLst/>
          </a:prstGeom>
        </p:spPr>
      </p:pic>
      <p:sp>
        <p:nvSpPr>
          <p:cNvPr id="13" name="TextBox 12">
            <a:extLst>
              <a:ext uri="{FF2B5EF4-FFF2-40B4-BE49-F238E27FC236}">
                <a16:creationId xmlns:a16="http://schemas.microsoft.com/office/drawing/2014/main" id="{F5B68303-C007-41D0-A4D4-D2CB6E35130C}"/>
              </a:ext>
            </a:extLst>
          </p:cNvPr>
          <p:cNvSpPr txBox="1"/>
          <p:nvPr/>
        </p:nvSpPr>
        <p:spPr>
          <a:xfrm>
            <a:off x="733368" y="1520009"/>
            <a:ext cx="1733607"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1. Read the story of Edward Jenner</a:t>
            </a:r>
          </a:p>
        </p:txBody>
      </p:sp>
      <p:sp>
        <p:nvSpPr>
          <p:cNvPr id="14" name="TextBox 13">
            <a:extLst>
              <a:ext uri="{FF2B5EF4-FFF2-40B4-BE49-F238E27FC236}">
                <a16:creationId xmlns:a16="http://schemas.microsoft.com/office/drawing/2014/main" id="{B0262419-A995-48A0-AB3B-8E27945F0B31}"/>
              </a:ext>
            </a:extLst>
          </p:cNvPr>
          <p:cNvSpPr txBox="1"/>
          <p:nvPr/>
        </p:nvSpPr>
        <p:spPr>
          <a:xfrm>
            <a:off x="3463337" y="1514053"/>
            <a:ext cx="1988663"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2. Learn how Jenner created the first vaccine</a:t>
            </a:r>
          </a:p>
        </p:txBody>
      </p:sp>
      <p:sp>
        <p:nvSpPr>
          <p:cNvPr id="17" name="TextBox 16">
            <a:extLst>
              <a:ext uri="{FF2B5EF4-FFF2-40B4-BE49-F238E27FC236}">
                <a16:creationId xmlns:a16="http://schemas.microsoft.com/office/drawing/2014/main" id="{4DDC9CB0-513F-442F-9A39-17D6FC45BE0E}"/>
              </a:ext>
            </a:extLst>
          </p:cNvPr>
          <p:cNvSpPr txBox="1"/>
          <p:nvPr/>
        </p:nvSpPr>
        <p:spPr>
          <a:xfrm>
            <a:off x="5742182" y="1514053"/>
            <a:ext cx="2790882"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3. Test your understanding by filling in the blanks and completing the quiz</a:t>
            </a:r>
          </a:p>
        </p:txBody>
      </p:sp>
      <p:sp>
        <p:nvSpPr>
          <p:cNvPr id="4" name="Footer Placeholder 3">
            <a:extLst>
              <a:ext uri="{FF2B5EF4-FFF2-40B4-BE49-F238E27FC236}">
                <a16:creationId xmlns:a16="http://schemas.microsoft.com/office/drawing/2014/main" id="{197E3A02-5B3C-4B6E-97FE-66E7EF80F43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3891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11F8C9-A0AA-42DF-9A2A-17E2088002EB}"/>
              </a:ext>
            </a:extLst>
          </p:cNvPr>
          <p:cNvSpPr>
            <a:spLocks noGrp="1"/>
          </p:cNvSpPr>
          <p:nvPr>
            <p:ph type="title"/>
          </p:nvPr>
        </p:nvSpPr>
        <p:spPr>
          <a:xfrm>
            <a:off x="471488" y="1690689"/>
            <a:ext cx="7886700" cy="2852737"/>
          </a:xfrm>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30281A2D-5974-4126-9F29-9AAF97681FF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99835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272492" y="-161133"/>
            <a:ext cx="7009254" cy="1325563"/>
          </a:xfrm>
        </p:spPr>
        <p:txBody>
          <a:bodyPr>
            <a:normAutofit/>
          </a:bodyPr>
          <a:lstStyle/>
          <a:p>
            <a:r>
              <a:rPr lang="en-GB" b="1" dirty="0"/>
              <a:t>Discussion Points</a:t>
            </a:r>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651827" y="2079845"/>
            <a:ext cx="3831060" cy="957026"/>
          </a:xfrm>
          <a:prstGeom prst="wedgeRectCallout">
            <a:avLst>
              <a:gd name="adj1" fmla="val 63551"/>
              <a:gd name="adj2" fmla="val 40695"/>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a:latin typeface="Arial" panose="020B0604020202020204" pitchFamily="34" charset="0"/>
                <a:cs typeface="Arial" panose="020B0604020202020204" pitchFamily="34" charset="0"/>
              </a:rPr>
              <a:t>Who discovered vaccines? </a:t>
            </a:r>
            <a:endParaRPr lang="en-GB" sz="2400" dirty="0">
              <a:latin typeface="Arial" panose="020B0604020202020204" pitchFamily="34" charset="0"/>
              <a:cs typeface="Arial" panose="020B0604020202020204" pitchFamily="34" charset="0"/>
            </a:endParaRP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482887" y="3257882"/>
            <a:ext cx="4017991" cy="940270"/>
          </a:xfrm>
          <a:prstGeom prst="wedgeRectCallout">
            <a:avLst>
              <a:gd name="adj1" fmla="val -68281"/>
              <a:gd name="adj2" fmla="val 12881"/>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a:latin typeface="Arial" panose="020B0604020202020204" pitchFamily="34" charset="0"/>
                <a:cs typeface="Arial" panose="020B0604020202020204" pitchFamily="34" charset="0"/>
              </a:rPr>
              <a:t>When should vaccines be used? </a:t>
            </a:r>
            <a:endParaRPr lang="en-GB" sz="2400" dirty="0">
              <a:latin typeface="Arial" panose="020B0604020202020204" pitchFamily="34" charset="0"/>
              <a:cs typeface="Arial" panose="020B0604020202020204" pitchFamily="34" charset="0"/>
            </a:endParaRP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482887" y="920510"/>
            <a:ext cx="3867151" cy="940269"/>
          </a:xfrm>
          <a:prstGeom prst="wedgeRectCallout">
            <a:avLst>
              <a:gd name="adj1" fmla="val -63776"/>
              <a:gd name="adj2" fmla="val 1114"/>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What are vaccines? </a:t>
            </a:r>
          </a:p>
        </p:txBody>
      </p:sp>
      <p:sp>
        <p:nvSpPr>
          <p:cNvPr id="13" name="Speech Bubble: Rectangle 12">
            <a:extLst>
              <a:ext uri="{FF2B5EF4-FFF2-40B4-BE49-F238E27FC236}">
                <a16:creationId xmlns:a16="http://schemas.microsoft.com/office/drawing/2014/main" id="{81525367-697C-4CB7-913D-2FC27CEB2DB5}"/>
              </a:ext>
            </a:extLst>
          </p:cNvPr>
          <p:cNvSpPr/>
          <p:nvPr/>
        </p:nvSpPr>
        <p:spPr>
          <a:xfrm>
            <a:off x="629271" y="4421536"/>
            <a:ext cx="3853616" cy="845604"/>
          </a:xfrm>
          <a:prstGeom prst="wedgeRectCallout">
            <a:avLst>
              <a:gd name="adj1" fmla="val 63551"/>
              <a:gd name="adj2" fmla="val 40695"/>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How does a vaccine work?</a:t>
            </a:r>
          </a:p>
        </p:txBody>
      </p:sp>
      <p:sp>
        <p:nvSpPr>
          <p:cNvPr id="9" name="Speech Bubble: Rectangle 8">
            <a:extLst>
              <a:ext uri="{FF2B5EF4-FFF2-40B4-BE49-F238E27FC236}">
                <a16:creationId xmlns:a16="http://schemas.microsoft.com/office/drawing/2014/main" id="{00FB1D9E-0E39-4F02-BF50-2ABF3930FB86}"/>
              </a:ext>
            </a:extLst>
          </p:cNvPr>
          <p:cNvSpPr/>
          <p:nvPr/>
        </p:nvSpPr>
        <p:spPr>
          <a:xfrm>
            <a:off x="4482887" y="5510747"/>
            <a:ext cx="4017991" cy="845604"/>
          </a:xfrm>
          <a:prstGeom prst="wedgeRectCallout">
            <a:avLst>
              <a:gd name="adj1" fmla="val -68281"/>
              <a:gd name="adj2" fmla="val 12881"/>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Why should I get vaccinated?</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D899B5-ED32-4025-ACBD-7326322C2AF1}"/>
              </a:ext>
            </a:extLst>
          </p:cNvPr>
          <p:cNvSpPr>
            <a:spLocks noGrp="1"/>
          </p:cNvSpPr>
          <p:nvPr>
            <p:ph type="title"/>
          </p:nvPr>
        </p:nvSpPr>
        <p:spPr>
          <a:xfrm>
            <a:off x="300037" y="1824039"/>
            <a:ext cx="8491537" cy="2852737"/>
          </a:xfrm>
        </p:spPr>
        <p:txBody>
          <a:bodyPr>
            <a:normAutofit/>
          </a:bodyPr>
          <a:lstStyle/>
          <a:p>
            <a:r>
              <a:rPr lang="en-GB" sz="6500" b="1" dirty="0"/>
              <a:t>Extension Activities</a:t>
            </a:r>
          </a:p>
        </p:txBody>
      </p:sp>
      <p:sp>
        <p:nvSpPr>
          <p:cNvPr id="4" name="Footer Placeholder 3">
            <a:extLst>
              <a:ext uri="{FF2B5EF4-FFF2-40B4-BE49-F238E27FC236}">
                <a16:creationId xmlns:a16="http://schemas.microsoft.com/office/drawing/2014/main" id="{4B820BF8-CFF9-4413-9CE5-5E0C42D6950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7441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48" y="205580"/>
            <a:ext cx="7886700" cy="1325563"/>
          </a:xfrm>
        </p:spPr>
        <p:txBody>
          <a:bodyPr/>
          <a:lstStyle/>
          <a:p>
            <a:pPr algn="ctr"/>
            <a:r>
              <a:rPr lang="en-GB" b="1" dirty="0"/>
              <a:t>Learning Outcomes</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253489" y="1639887"/>
            <a:ext cx="8637019" cy="4899026"/>
          </a:xfrm>
        </p:spPr>
        <p:txBody>
          <a:bodyPr>
            <a:normAutofit/>
          </a:bodyPr>
          <a:lstStyle/>
          <a:p>
            <a:pPr marL="0" lvl="0" indent="0" algn="just">
              <a:lnSpc>
                <a:spcPct val="120000"/>
              </a:lnSpc>
              <a:buNone/>
            </a:pPr>
            <a:r>
              <a:rPr lang="en-GB" sz="3200" b="1" dirty="0"/>
              <a:t>All students will: </a:t>
            </a:r>
          </a:p>
          <a:p>
            <a:pPr marL="0" lvl="0" indent="0" algn="just">
              <a:lnSpc>
                <a:spcPct val="120000"/>
              </a:lnSpc>
              <a:buNone/>
            </a:pPr>
            <a:r>
              <a:rPr lang="en-GB" sz="3200" dirty="0"/>
              <a:t>• Understand that vaccines help prevent a range of infections, including the flu.</a:t>
            </a:r>
          </a:p>
          <a:p>
            <a:pPr marL="0" lvl="0" indent="0" algn="just">
              <a:lnSpc>
                <a:spcPct val="120000"/>
              </a:lnSpc>
              <a:buNone/>
            </a:pPr>
            <a:r>
              <a:rPr lang="en-GB" sz="3200" b="1" dirty="0"/>
              <a:t>Most students will:</a:t>
            </a:r>
          </a:p>
          <a:p>
            <a:pPr marL="0" lvl="0" indent="0" algn="just">
              <a:lnSpc>
                <a:spcPct val="120000"/>
              </a:lnSpc>
              <a:buNone/>
            </a:pPr>
            <a:r>
              <a:rPr lang="en-GB" sz="3200" dirty="0"/>
              <a:t>• Understand that there are not vaccines for all infections. </a:t>
            </a:r>
          </a:p>
          <a:p>
            <a:pPr marL="0" lvl="0" indent="0" algn="just">
              <a:lnSpc>
                <a:spcPct val="120000"/>
              </a:lnSpc>
              <a:buNone/>
            </a:pPr>
            <a:endParaRPr lang="en-GB" sz="32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71092-BD61-47C1-9B57-6155B139AAE3}"/>
              </a:ext>
            </a:extLst>
          </p:cNvPr>
          <p:cNvSpPr>
            <a:spLocks noGrp="1"/>
          </p:cNvSpPr>
          <p:nvPr>
            <p:ph type="title"/>
          </p:nvPr>
        </p:nvSpPr>
        <p:spPr>
          <a:xfrm>
            <a:off x="628650" y="346077"/>
            <a:ext cx="7886700" cy="892174"/>
          </a:xfrm>
        </p:spPr>
        <p:txBody>
          <a:bodyPr/>
          <a:lstStyle/>
          <a:p>
            <a:pPr algn="ctr"/>
            <a:r>
              <a:rPr lang="en-GB" b="1" dirty="0"/>
              <a:t>Vaccine Facts</a:t>
            </a:r>
          </a:p>
        </p:txBody>
      </p:sp>
      <p:sp>
        <p:nvSpPr>
          <p:cNvPr id="5" name="Rectangle: Rounded Corners 4">
            <a:extLst>
              <a:ext uri="{FF2B5EF4-FFF2-40B4-BE49-F238E27FC236}">
                <a16:creationId xmlns:a16="http://schemas.microsoft.com/office/drawing/2014/main" id="{53A3BB7E-1A99-49F3-88B8-5DF78227F563}"/>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C0D36652-E1CB-4413-9F84-DDBD6068EBE0}"/>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3931495-F063-4D72-BBAB-2B74F8B281D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405" y="1328218"/>
            <a:ext cx="478960" cy="523220"/>
          </a:xfrm>
          <a:prstGeom prst="rect">
            <a:avLst/>
          </a:prstGeom>
        </p:spPr>
      </p:pic>
      <p:sp>
        <p:nvSpPr>
          <p:cNvPr id="8" name="TextBox 7" descr="Scene 1 - by a river&#10;Narrator - Edward Jenner was born in 1749. As a young boy Edward enjoyed science and nature, spending hours on the banks of the river Severn looking for fossils. &#10;Jenner - What a lovely day to go looking for fossils on the bank of the river Severn. What could be more perfect? &#10;Narrator - In 1770, at the age of 21, he began training as a doctor in London. Two years later Edward began to practice as a doctor in his home town of Berkeley, Gloucestershire. At this time smallpox and cowpox were a problem.&#10;&#10;Scene 2 - Dr Jenner's office &#10;Jenner - Oh come in come in, what seems to be the problem Mr and Mrs Smith?&#10;Mrs Smith - Well Dr Jenner, my husband has got himself a cowpox rash. What can be done for him?&#10;Mrs Smith - Also doctor, a friend of mine died last year from smallpox. But he never had cowpox.&#10;Jenner - Yes, do go on Mr Smith.&#10;Mrs Smith - Well, I know lots of other people who have had cowpox but then never got smallpox. Do you think this means I won’t get it doctor?&#10;Jenner - You know Mr Smith, you are not the first patient to say that to me. I have my suspicions that you are correct. I will investigate the matter&#10;Narrator - And the good doctor did just that. When milk maid Sarah Nelmes came to Dr Jenner with a cowpox rash he took the opportunity to experiment with the help of an 8 year old boy, James Phipps.&#10;&#10;Scene 3 - Dr Jenner's office&#10;Sarah - Doctor, I’ve got a cowpox rash on my hand.&#10;Jenner - OK Miss Nelmes, let me take a look at that. Right young James, come here please and hold out your hand.&#10;Sarah – What are you doing doctor?&#10;Jenner - An experiment Miss Nelmes. I shall take some of the pus from your rash and scratch it into James’ hand.&#10;Narrator - James fell ill with cowpox but soon recovered. Dr Jenner was ready for part 2 of his experiment. It was now that the doctor scratched some pus from someone with smallpox into James’ arm.&#10;Jenner - James my boy, if all goes to plan your name will go down in medical history.&#10;James - But what if it doesn’t go to plan Dr Jenner?&#10;Jenner - I won’t lie to you James, you might well die.&#10;James - (Gulps) Oh!&#10;Narrator - But James didn’t die. Jenner’s theory was right and in time his discovery came to be known as vaccination. He then went on to vaccinate all the local children with cowpox to stop them from getting smallpox. Even today his work is still recognized and Gloucestershire Royal Hospital has a unit named after him.&#10;">
            <a:extLst>
              <a:ext uri="{FF2B5EF4-FFF2-40B4-BE49-F238E27FC236}">
                <a16:creationId xmlns:a16="http://schemas.microsoft.com/office/drawing/2014/main" id="{4389854B-5975-4935-9B00-4651A1228167}"/>
              </a:ext>
            </a:extLst>
          </p:cNvPr>
          <p:cNvSpPr txBox="1"/>
          <p:nvPr/>
        </p:nvSpPr>
        <p:spPr>
          <a:xfrm>
            <a:off x="564745" y="1590774"/>
            <a:ext cx="7926056" cy="4401205"/>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are vaccinations?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7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Vaccinations are another means of helping our immune system protect us against harmful diseases. They use your body’s natural defences to build resistance to specific infections and help build our immune system stronger.</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7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 do vaccines work?</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7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When the vaccine is injected into the body the immune system attacks it as if harmful microbes were attacking the body. White blood cells, a part of our immune system, create lots of antibodies to attach to specific markers on the surface, called antigens, of the vaccine organisms. Because the vaccine is an extremely weakened or killed version of the microbes, our immune system can detect the vaccine and eliminate it, and it will not make you ill. By successfully eliminating all the vaccine, the immune system remembers how to combat those microbes. The next time microbes carrying the same markers/antigen enter the body the immune system is ready to fight it before it has a chance to make you ill. This means you develop immunity against diseases.</a:t>
            </a:r>
            <a:endParaRPr kumimoji="0" lang="en-GB" sz="1750" b="0" i="0" u="none" strike="noStrike" kern="0" cap="none" spc="0" normalizeH="0" baseline="0" noProof="0" dirty="0">
              <a:ln>
                <a:noFill/>
              </a:ln>
              <a:solidFill>
                <a:prstClr val="black"/>
              </a:solidFill>
              <a:effectLst/>
              <a:uLnTx/>
              <a:uFillTx/>
            </a:endParaRPr>
          </a:p>
        </p:txBody>
      </p:sp>
      <p:sp>
        <p:nvSpPr>
          <p:cNvPr id="3" name="Footer Placeholder 2">
            <a:extLst>
              <a:ext uri="{FF2B5EF4-FFF2-40B4-BE49-F238E27FC236}">
                <a16:creationId xmlns:a16="http://schemas.microsoft.com/office/drawing/2014/main" id="{2B71366B-BCB3-489A-980B-91682D4BF8E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177002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01D8BD-674D-4644-88E4-ABEEF76674DF}"/>
              </a:ext>
            </a:extLst>
          </p:cNvPr>
          <p:cNvSpPr>
            <a:spLocks noGrp="1"/>
          </p:cNvSpPr>
          <p:nvPr>
            <p:ph type="title"/>
          </p:nvPr>
        </p:nvSpPr>
        <p:spPr>
          <a:xfrm>
            <a:off x="628650" y="307977"/>
            <a:ext cx="7886700" cy="892174"/>
          </a:xfrm>
        </p:spPr>
        <p:txBody>
          <a:bodyPr/>
          <a:lstStyle/>
          <a:p>
            <a:pPr algn="ctr"/>
            <a:r>
              <a:rPr lang="en-GB" b="1" dirty="0"/>
              <a:t>Vaccine History</a:t>
            </a:r>
          </a:p>
        </p:txBody>
      </p:sp>
      <p:sp>
        <p:nvSpPr>
          <p:cNvPr id="9" name="Rectangle: Rounded Corners 8">
            <a:extLst>
              <a:ext uri="{FF2B5EF4-FFF2-40B4-BE49-F238E27FC236}">
                <a16:creationId xmlns:a16="http://schemas.microsoft.com/office/drawing/2014/main" id="{63F75B46-6BAD-4E65-ACFF-CB6DC84944F3}"/>
              </a:ext>
            </a:extLst>
          </p:cNvPr>
          <p:cNvSpPr/>
          <p:nvPr/>
        </p:nvSpPr>
        <p:spPr>
          <a:xfrm>
            <a:off x="619125" y="1229672"/>
            <a:ext cx="7848601" cy="4790128"/>
          </a:xfrm>
          <a:prstGeom prst="roundRect">
            <a:avLst>
              <a:gd name="adj" fmla="val 2927"/>
            </a:avLst>
          </a:prstGeom>
          <a:solidFill>
            <a:srgbClr val="99D5C7"/>
          </a:solidFill>
          <a:ln w="12700" cap="flat" cmpd="sng" algn="ctr">
            <a:solidFill>
              <a:srgbClr val="99D5C7"/>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lang="en-GB" sz="1400" kern="0" dirty="0">
              <a:solidFill>
                <a:prstClr val="black"/>
              </a:solidFill>
              <a:latin typeface="Arial" panose="020B060402020202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English doctor Edward Jenner created the first vaccine in 1796. He saw people around him getting ill from a disease called smallpox. As a doctor, Edward Jenner listened to what the country people said about smallpox. They believed that someone who caught a different mild infection called cowpox from their cows would not catch the much more serious smallpox. Jenner carried out an experiment to see if the people were right. In 1796 a milk maid called Sarah </a:t>
            </a:r>
            <a:r>
              <a:rPr kumimoji="0" lang="en-GB" sz="14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Nelmes</a:t>
            </a: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came to Jenner complaining of a cowpox rash on her hand that she caught from Blossom the cow. Jenner took some of the pus from the cowpox rash on Sarah’s hand. He scratched some of the pus into the hand of an 8-year-old boy called James Phipps, the son of his gardener. James fell ill with cowpox but soon recovered. Jenner then took some pus from someone with the dangerous disease, smallpox, and scratched this into James’ arm. James developed a scab but did not develop smallpox, Jenner’s theory was right. Jenner's discovery came to be known as vaccination from the Latin word for a cow: </a:t>
            </a:r>
            <a:r>
              <a:rPr kumimoji="0" lang="en-GB" sz="14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vacca</a:t>
            </a: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Jenner went on to vaccinate all the local children with the cowpox to stop them from getting the more dangerous smallpox disease.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French scientist called Louis Pasteur was also another important researcher. In the 1880s he developed a vaccine against rabies. He used a weakened form of the rabies virus to protect against a full attack by the same virus.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Since, many more scientists have gone on to develop many different vaccinations to protect us against many diseases!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C1116FE5-7FB8-42F5-8BD4-340C1A3712F1}"/>
              </a:ext>
              <a:ext uri="{C183D7F6-B498-43B3-948B-1728B52AA6E4}">
                <adec:decorative xmlns:adec="http://schemas.microsoft.com/office/drawing/2017/decorative" val="1"/>
              </a:ext>
            </a:extLst>
          </p:cNvPr>
          <p:cNvSpPr/>
          <p:nvPr/>
        </p:nvSpPr>
        <p:spPr>
          <a:xfrm rot="5400000">
            <a:off x="2110687" y="-330261"/>
            <a:ext cx="4863974" cy="7924799"/>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8706360A-4643-4114-B671-328E649107C6}"/>
              </a:ext>
              <a:ext uri="{C183D7F6-B498-43B3-948B-1728B52AA6E4}">
                <adec:decorative xmlns:adec="http://schemas.microsoft.com/office/drawing/2017/decorative" val="1"/>
              </a:ext>
            </a:extLst>
          </p:cNvPr>
          <p:cNvSpPr/>
          <p:nvPr/>
        </p:nvSpPr>
        <p:spPr>
          <a:xfrm>
            <a:off x="8100395" y="5647027"/>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B5E708C1-7E0D-452D-A6EE-0BCB68B5C9D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9568" y="5676548"/>
            <a:ext cx="478960" cy="523220"/>
          </a:xfrm>
          <a:prstGeom prst="rect">
            <a:avLst/>
          </a:prstGeom>
        </p:spPr>
      </p:pic>
      <p:sp>
        <p:nvSpPr>
          <p:cNvPr id="3" name="Footer Placeholder 2">
            <a:extLst>
              <a:ext uri="{FF2B5EF4-FFF2-40B4-BE49-F238E27FC236}">
                <a16:creationId xmlns:a16="http://schemas.microsoft.com/office/drawing/2014/main" id="{7FFAF32F-487F-4F01-8EA7-19CC068CAC7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291510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B4EB-E492-440C-926A-E5EDBA6DFE64}"/>
              </a:ext>
            </a:extLst>
          </p:cNvPr>
          <p:cNvSpPr>
            <a:spLocks noGrp="1"/>
          </p:cNvSpPr>
          <p:nvPr>
            <p:ph type="title"/>
          </p:nvPr>
        </p:nvSpPr>
        <p:spPr>
          <a:xfrm>
            <a:off x="628650" y="536575"/>
            <a:ext cx="7886700" cy="1073149"/>
          </a:xfrm>
        </p:spPr>
        <p:txBody>
          <a:bodyPr>
            <a:normAutofit/>
          </a:bodyPr>
          <a:lstStyle/>
          <a:p>
            <a:pPr algn="ctr"/>
            <a:r>
              <a:rPr lang="en-GB" sz="4500" b="1" dirty="0"/>
              <a:t>Fascinating Facts </a:t>
            </a:r>
          </a:p>
        </p:txBody>
      </p:sp>
      <p:sp>
        <p:nvSpPr>
          <p:cNvPr id="4" name="Rectangle 3">
            <a:extLst>
              <a:ext uri="{FF2B5EF4-FFF2-40B4-BE49-F238E27FC236}">
                <a16:creationId xmlns:a16="http://schemas.microsoft.com/office/drawing/2014/main" id="{E50D4EB0-4A0A-4173-9BE2-9AD4B5113AA9}"/>
              </a:ext>
            </a:extLst>
          </p:cNvPr>
          <p:cNvSpPr/>
          <p:nvPr/>
        </p:nvSpPr>
        <p:spPr>
          <a:xfrm>
            <a:off x="390525" y="2066924"/>
            <a:ext cx="2800350" cy="2971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A Historic Hero</a:t>
            </a:r>
          </a:p>
          <a:p>
            <a:pPr algn="ctr"/>
            <a:r>
              <a:rPr lang="en-GB" b="1" dirty="0">
                <a:latin typeface="Arial" panose="020B0604020202020204" pitchFamily="34" charset="0"/>
                <a:cs typeface="Arial" panose="020B0604020202020204" pitchFamily="34" charset="0"/>
              </a:rPr>
              <a:t>Dr Edward Jenner is one of the most</a:t>
            </a:r>
          </a:p>
          <a:p>
            <a:pPr algn="ctr"/>
            <a:r>
              <a:rPr lang="en-GB" b="1" dirty="0">
                <a:latin typeface="Arial" panose="020B0604020202020204" pitchFamily="34" charset="0"/>
                <a:cs typeface="Arial" panose="020B0604020202020204" pitchFamily="34" charset="0"/>
              </a:rPr>
              <a:t>important people in</a:t>
            </a:r>
          </a:p>
          <a:p>
            <a:pPr algn="ctr"/>
            <a:r>
              <a:rPr lang="en-GB" b="1" dirty="0">
                <a:latin typeface="Arial" panose="020B0604020202020204" pitchFamily="34" charset="0"/>
                <a:cs typeface="Arial" panose="020B0604020202020204" pitchFamily="34" charset="0"/>
              </a:rPr>
              <a:t>scientific history.</a:t>
            </a:r>
          </a:p>
          <a:p>
            <a:pPr algn="ctr"/>
            <a:r>
              <a:rPr lang="en-GB" b="1" dirty="0">
                <a:latin typeface="Arial" panose="020B0604020202020204" pitchFamily="34" charset="0"/>
                <a:cs typeface="Arial" panose="020B0604020202020204" pitchFamily="34" charset="0"/>
              </a:rPr>
              <a:t>Without his discovery of vaccinations more</a:t>
            </a:r>
          </a:p>
          <a:p>
            <a:pPr algn="ctr"/>
            <a:r>
              <a:rPr lang="en-GB" b="1" dirty="0">
                <a:latin typeface="Arial" panose="020B0604020202020204" pitchFamily="34" charset="0"/>
                <a:cs typeface="Arial" panose="020B0604020202020204" pitchFamily="34" charset="0"/>
              </a:rPr>
              <a:t>than half your class would not be here today.</a:t>
            </a:r>
          </a:p>
        </p:txBody>
      </p:sp>
      <p:sp>
        <p:nvSpPr>
          <p:cNvPr id="6" name="Rectangle 5">
            <a:extLst>
              <a:ext uri="{FF2B5EF4-FFF2-40B4-BE49-F238E27FC236}">
                <a16:creationId xmlns:a16="http://schemas.microsoft.com/office/drawing/2014/main" id="{DA25B0DB-85C0-4C44-9911-FB8F2814CB58}"/>
              </a:ext>
            </a:extLst>
          </p:cNvPr>
          <p:cNvSpPr/>
          <p:nvPr/>
        </p:nvSpPr>
        <p:spPr>
          <a:xfrm>
            <a:off x="3533777" y="2425699"/>
            <a:ext cx="2495550" cy="2184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Did you know?</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By the age of 9 each child may have had at least 12 injections to prevent 13 different dangerous infections.</a:t>
            </a:r>
          </a:p>
        </p:txBody>
      </p:sp>
      <p:sp>
        <p:nvSpPr>
          <p:cNvPr id="5" name="Rectangle 4">
            <a:extLst>
              <a:ext uri="{FF2B5EF4-FFF2-40B4-BE49-F238E27FC236}">
                <a16:creationId xmlns:a16="http://schemas.microsoft.com/office/drawing/2014/main" id="{B2B3BF9B-4E8E-4652-A3B8-939068F12045}"/>
              </a:ext>
            </a:extLst>
          </p:cNvPr>
          <p:cNvSpPr/>
          <p:nvPr/>
        </p:nvSpPr>
        <p:spPr>
          <a:xfrm>
            <a:off x="6362704" y="2763838"/>
            <a:ext cx="2495550" cy="1330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Vaccination comes</a:t>
            </a:r>
          </a:p>
          <a:p>
            <a:pPr algn="ctr"/>
            <a:r>
              <a:rPr lang="en-GB" b="1" dirty="0">
                <a:latin typeface="Arial" panose="020B0604020202020204" pitchFamily="34" charset="0"/>
                <a:cs typeface="Arial" panose="020B0604020202020204" pitchFamily="34" charset="0"/>
              </a:rPr>
              <a:t>from the Latin word</a:t>
            </a:r>
          </a:p>
          <a:p>
            <a:pPr algn="ctr"/>
            <a:r>
              <a:rPr lang="en-GB" b="1" dirty="0">
                <a:latin typeface="Arial" panose="020B0604020202020204" pitchFamily="34" charset="0"/>
                <a:cs typeface="Arial" panose="020B0604020202020204" pitchFamily="34" charset="0"/>
              </a:rPr>
              <a:t>for a cow – </a:t>
            </a:r>
            <a:r>
              <a:rPr lang="en-GB" b="1" dirty="0" err="1">
                <a:latin typeface="Arial" panose="020B0604020202020204" pitchFamily="34" charset="0"/>
                <a:cs typeface="Arial" panose="020B0604020202020204" pitchFamily="34" charset="0"/>
              </a:rPr>
              <a:t>vacca</a:t>
            </a:r>
            <a:r>
              <a:rPr lang="en-GB" b="1" dirty="0">
                <a:latin typeface="Arial" panose="020B0604020202020204" pitchFamily="34" charset="0"/>
                <a:cs typeface="Arial" panose="020B0604020202020204" pitchFamily="34" charset="0"/>
              </a:rPr>
              <a:t>.</a:t>
            </a:r>
          </a:p>
        </p:txBody>
      </p:sp>
      <p:sp>
        <p:nvSpPr>
          <p:cNvPr id="3" name="Footer Placeholder 2">
            <a:extLst>
              <a:ext uri="{FF2B5EF4-FFF2-40B4-BE49-F238E27FC236}">
                <a16:creationId xmlns:a16="http://schemas.microsoft.com/office/drawing/2014/main" id="{1349C278-C44B-4589-8692-32AD12F0A4A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91684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6FDF-8A79-4678-B29C-BDD3E7EB8BF7}"/>
              </a:ext>
            </a:extLst>
          </p:cNvPr>
          <p:cNvSpPr>
            <a:spLocks noGrp="1"/>
          </p:cNvSpPr>
          <p:nvPr>
            <p:ph type="title"/>
          </p:nvPr>
        </p:nvSpPr>
        <p:spPr>
          <a:xfrm>
            <a:off x="628650" y="-955132"/>
            <a:ext cx="7886700" cy="939799"/>
          </a:xfrm>
        </p:spPr>
        <p:txBody>
          <a:bodyPr/>
          <a:lstStyle/>
          <a:p>
            <a:pPr algn="ctr"/>
            <a:r>
              <a:rPr lang="en-GB" b="1" dirty="0"/>
              <a:t>Historic Heroes 1 </a:t>
            </a:r>
          </a:p>
        </p:txBody>
      </p:sp>
      <p:sp>
        <p:nvSpPr>
          <p:cNvPr id="9" name="Title 1">
            <a:extLst>
              <a:ext uri="{FF2B5EF4-FFF2-40B4-BE49-F238E27FC236}">
                <a16:creationId xmlns:a16="http://schemas.microsoft.com/office/drawing/2014/main" id="{5F12F036-3CBB-4F40-A584-21F26BDF52DB}"/>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Historic Heroes </a:t>
            </a:r>
          </a:p>
        </p:txBody>
      </p:sp>
      <p:sp>
        <p:nvSpPr>
          <p:cNvPr id="4" name="Rectangle: Rounded Corners 3">
            <a:extLst>
              <a:ext uri="{FF2B5EF4-FFF2-40B4-BE49-F238E27FC236}">
                <a16:creationId xmlns:a16="http://schemas.microsoft.com/office/drawing/2014/main" id="{0E216166-C93A-4D0B-B3E1-FFDF7A491991}"/>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95EA6E79-C00F-4D00-95F0-9CBFA025EA4F}"/>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ACC1209-6289-4296-B1D3-9263376A0E8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41214"/>
            <a:ext cx="478960" cy="523220"/>
          </a:xfrm>
          <a:prstGeom prst="rect">
            <a:avLst/>
          </a:prstGeom>
        </p:spPr>
      </p:pic>
      <p:pic>
        <p:nvPicPr>
          <p:cNvPr id="5" name="Picture 4" descr="Boy with a wig looks at a fossil through a magnifying glass">
            <a:extLst>
              <a:ext uri="{FF2B5EF4-FFF2-40B4-BE49-F238E27FC236}">
                <a16:creationId xmlns:a16="http://schemas.microsoft.com/office/drawing/2014/main" id="{37C0398A-9292-4B8E-B696-FC7A0301E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2075060"/>
            <a:ext cx="3951553" cy="2963665"/>
          </a:xfrm>
          <a:prstGeom prst="rect">
            <a:avLst/>
          </a:prstGeom>
        </p:spPr>
      </p:pic>
      <p:sp>
        <p:nvSpPr>
          <p:cNvPr id="6" name="TextBox 5" descr="Edward Jenner was born in 1749. As a young boy, Edward enjoyed science and nature, and spent hours on the banks of the River Severn looking for fossils. In 1770, at the age of twenty one, he began training as a doctor in London. Two years later Edward began to practise as a doctor in his home town of Berkeley, Gloucestershire.&#10;">
            <a:extLst>
              <a:ext uri="{FF2B5EF4-FFF2-40B4-BE49-F238E27FC236}">
                <a16:creationId xmlns:a16="http://schemas.microsoft.com/office/drawing/2014/main" id="{5AFA9C80-F746-4815-829A-DA24E29153F3}"/>
              </a:ext>
            </a:extLst>
          </p:cNvPr>
          <p:cNvSpPr txBox="1"/>
          <p:nvPr/>
        </p:nvSpPr>
        <p:spPr>
          <a:xfrm>
            <a:off x="3328557" y="1700759"/>
            <a:ext cx="5186793" cy="4154984"/>
          </a:xfrm>
          <a:prstGeom prst="rect">
            <a:avLst/>
          </a:prstGeom>
          <a:noFill/>
        </p:spPr>
        <p:txBody>
          <a:bodyPr wrap="square" rtlCol="0">
            <a:spAutoFit/>
          </a:bodyPr>
          <a:lstStyle/>
          <a:p>
            <a:r>
              <a:rPr lang="en-GB" sz="2200" dirty="0">
                <a:solidFill>
                  <a:schemeClr val="bg2">
                    <a:lumMod val="10000"/>
                  </a:schemeClr>
                </a:solidFill>
                <a:latin typeface="Arial" panose="020B0604020202020204" pitchFamily="34" charset="0"/>
                <a:cs typeface="Arial" panose="020B0604020202020204" pitchFamily="34" charset="0"/>
              </a:rPr>
              <a:t>Edward Jenner was born in 1749. As a young boy, Edward</a:t>
            </a:r>
          </a:p>
          <a:p>
            <a:r>
              <a:rPr lang="en-GB" sz="2200" dirty="0">
                <a:solidFill>
                  <a:schemeClr val="bg2">
                    <a:lumMod val="10000"/>
                  </a:schemeClr>
                </a:solidFill>
                <a:latin typeface="Arial" panose="020B0604020202020204" pitchFamily="34" charset="0"/>
                <a:cs typeface="Arial" panose="020B0604020202020204" pitchFamily="34" charset="0"/>
              </a:rPr>
              <a:t>enjoyed science and nature, and spent hours on the banks</a:t>
            </a:r>
          </a:p>
          <a:p>
            <a:r>
              <a:rPr lang="en-GB" sz="2200" dirty="0">
                <a:solidFill>
                  <a:schemeClr val="bg2">
                    <a:lumMod val="10000"/>
                  </a:schemeClr>
                </a:solidFill>
                <a:latin typeface="Arial" panose="020B0604020202020204" pitchFamily="34" charset="0"/>
                <a:cs typeface="Arial" panose="020B0604020202020204" pitchFamily="34" charset="0"/>
              </a:rPr>
              <a:t>of the River Severn looking for fossils. In 1770, at the age of</a:t>
            </a:r>
          </a:p>
          <a:p>
            <a:r>
              <a:rPr lang="en-GB" sz="2200" dirty="0">
                <a:solidFill>
                  <a:schemeClr val="bg2">
                    <a:lumMod val="10000"/>
                  </a:schemeClr>
                </a:solidFill>
                <a:latin typeface="Arial" panose="020B0604020202020204" pitchFamily="34" charset="0"/>
                <a:cs typeface="Arial" panose="020B0604020202020204" pitchFamily="34" charset="0"/>
              </a:rPr>
              <a:t>twenty one, he began training as a doctor in London. Two</a:t>
            </a:r>
          </a:p>
          <a:p>
            <a:r>
              <a:rPr lang="en-GB" sz="2200" dirty="0">
                <a:solidFill>
                  <a:schemeClr val="bg2">
                    <a:lumMod val="10000"/>
                  </a:schemeClr>
                </a:solidFill>
                <a:latin typeface="Arial" panose="020B0604020202020204" pitchFamily="34" charset="0"/>
                <a:cs typeface="Arial" panose="020B0604020202020204" pitchFamily="34" charset="0"/>
              </a:rPr>
              <a:t>years later Edward began to practise as a doctor in his</a:t>
            </a:r>
          </a:p>
          <a:p>
            <a:r>
              <a:rPr lang="en-GB" sz="2200" dirty="0">
                <a:solidFill>
                  <a:schemeClr val="bg2">
                    <a:lumMod val="10000"/>
                  </a:schemeClr>
                </a:solidFill>
                <a:latin typeface="Arial" panose="020B0604020202020204" pitchFamily="34" charset="0"/>
                <a:cs typeface="Arial" panose="020B0604020202020204" pitchFamily="34" charset="0"/>
              </a:rPr>
              <a:t>home town of Berkeley, Gloucestershire.</a:t>
            </a:r>
          </a:p>
        </p:txBody>
      </p:sp>
      <p:sp>
        <p:nvSpPr>
          <p:cNvPr id="3" name="Footer Placeholder 2">
            <a:extLst>
              <a:ext uri="{FF2B5EF4-FFF2-40B4-BE49-F238E27FC236}">
                <a16:creationId xmlns:a16="http://schemas.microsoft.com/office/drawing/2014/main" id="{84A03C88-7663-4675-BC66-03DE6E6C3EB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402354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B9C43E-A92E-49C1-B0F9-C7FF6B81A8F6}"/>
              </a:ext>
              <a:ext uri="{C183D7F6-B498-43B3-948B-1728B52AA6E4}">
                <adec:decorative xmlns:adec="http://schemas.microsoft.com/office/drawing/2017/decorative" val="0"/>
              </a:ext>
            </a:extLst>
          </p:cNvPr>
          <p:cNvSpPr>
            <a:spLocks noGrp="1"/>
          </p:cNvSpPr>
          <p:nvPr>
            <p:ph type="title"/>
          </p:nvPr>
        </p:nvSpPr>
        <p:spPr>
          <a:xfrm>
            <a:off x="628650" y="-877071"/>
            <a:ext cx="7886700" cy="939799"/>
          </a:xfrm>
        </p:spPr>
        <p:txBody>
          <a:bodyPr/>
          <a:lstStyle/>
          <a:p>
            <a:pPr algn="ctr"/>
            <a:r>
              <a:rPr lang="en-GB" b="1" dirty="0"/>
              <a:t>Historic Heroes 2 </a:t>
            </a:r>
          </a:p>
        </p:txBody>
      </p:sp>
      <p:sp>
        <p:nvSpPr>
          <p:cNvPr id="12" name="Title 1">
            <a:extLst>
              <a:ext uri="{FF2B5EF4-FFF2-40B4-BE49-F238E27FC236}">
                <a16:creationId xmlns:a16="http://schemas.microsoft.com/office/drawing/2014/main" id="{0ED9155A-58F8-4567-BBD9-FAC2E9D6743A}"/>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Historic Heroes </a:t>
            </a:r>
          </a:p>
        </p:txBody>
      </p:sp>
      <p:sp>
        <p:nvSpPr>
          <p:cNvPr id="4" name="Rectangle: Rounded Corners 3">
            <a:extLst>
              <a:ext uri="{FF2B5EF4-FFF2-40B4-BE49-F238E27FC236}">
                <a16:creationId xmlns:a16="http://schemas.microsoft.com/office/drawing/2014/main" id="{EE222511-BF8F-40A5-9C62-3A6640AA92F6}"/>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2BAE5876-35AA-4C6F-AF8C-6E3359C59002}"/>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0C03008-2EA1-43D8-9498-DB25F586B29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29164"/>
            <a:ext cx="478960" cy="523220"/>
          </a:xfrm>
          <a:prstGeom prst="rect">
            <a:avLst/>
          </a:prstGeom>
        </p:spPr>
      </p:pic>
      <p:pic>
        <p:nvPicPr>
          <p:cNvPr id="10" name="Picture 9" descr="Two girls with spots coughing and in pain">
            <a:extLst>
              <a:ext uri="{FF2B5EF4-FFF2-40B4-BE49-F238E27FC236}">
                <a16:creationId xmlns:a16="http://schemas.microsoft.com/office/drawing/2014/main" id="{54A13379-F44D-4D45-AAED-7BF6F1FC8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25" y="2303619"/>
            <a:ext cx="3571538" cy="2949262"/>
          </a:xfrm>
          <a:prstGeom prst="rect">
            <a:avLst/>
          </a:prstGeom>
        </p:spPr>
      </p:pic>
      <p:sp>
        <p:nvSpPr>
          <p:cNvPr id="9" name="TextBox 8" descr="During this time, people were terrified of a horrible disease called smallpox. People who got this disease got severe scarring from lesions and sometimes even died. As a doctor, Edward Jenner listened to what the country people said about smallpox. They believed that someone who caught a different mild infection called cowpox from their cows would not catch the much more serious smallpox.&#10;">
            <a:extLst>
              <a:ext uri="{FF2B5EF4-FFF2-40B4-BE49-F238E27FC236}">
                <a16:creationId xmlns:a16="http://schemas.microsoft.com/office/drawing/2014/main" id="{7F4E0A7C-5839-4605-9024-DB67BCB1D795}"/>
              </a:ext>
            </a:extLst>
          </p:cNvPr>
          <p:cNvSpPr txBox="1"/>
          <p:nvPr/>
        </p:nvSpPr>
        <p:spPr>
          <a:xfrm>
            <a:off x="4226308" y="1704419"/>
            <a:ext cx="4362787" cy="4185761"/>
          </a:xfrm>
          <a:prstGeom prst="rect">
            <a:avLst/>
          </a:prstGeom>
          <a:noFill/>
        </p:spPr>
        <p:txBody>
          <a:bodyPr wrap="square" rtlCol="0">
            <a:spAutoFit/>
          </a:bodyPr>
          <a:lstStyle/>
          <a:p>
            <a:r>
              <a:rPr lang="en-GB" sz="1900" dirty="0">
                <a:solidFill>
                  <a:prstClr val="black"/>
                </a:solidFill>
                <a:latin typeface="Arial" panose="020B0604020202020204" pitchFamily="34" charset="0"/>
                <a:cs typeface="Arial" panose="020B0604020202020204" pitchFamily="34" charset="0"/>
              </a:rPr>
              <a:t>During this time, people were terrified of a horrible disease</a:t>
            </a:r>
          </a:p>
          <a:p>
            <a:r>
              <a:rPr lang="en-GB" sz="1900" dirty="0">
                <a:solidFill>
                  <a:prstClr val="black"/>
                </a:solidFill>
                <a:latin typeface="Arial" panose="020B0604020202020204" pitchFamily="34" charset="0"/>
                <a:cs typeface="Arial" panose="020B0604020202020204" pitchFamily="34" charset="0"/>
              </a:rPr>
              <a:t>called smallpox. People who got this disease got severe</a:t>
            </a:r>
          </a:p>
          <a:p>
            <a:r>
              <a:rPr lang="en-GB" sz="1900" dirty="0">
                <a:solidFill>
                  <a:prstClr val="black"/>
                </a:solidFill>
                <a:latin typeface="Arial" panose="020B0604020202020204" pitchFamily="34" charset="0"/>
                <a:cs typeface="Arial" panose="020B0604020202020204" pitchFamily="34" charset="0"/>
              </a:rPr>
              <a:t>scarring from lesions and sometimes even died. As a</a:t>
            </a:r>
          </a:p>
          <a:p>
            <a:r>
              <a:rPr lang="en-GB" sz="1900" dirty="0">
                <a:solidFill>
                  <a:prstClr val="black"/>
                </a:solidFill>
                <a:latin typeface="Arial" panose="020B0604020202020204" pitchFamily="34" charset="0"/>
                <a:cs typeface="Arial" panose="020B0604020202020204" pitchFamily="34" charset="0"/>
              </a:rPr>
              <a:t>doctor, Edward Jenner listened to what the country people</a:t>
            </a:r>
          </a:p>
          <a:p>
            <a:r>
              <a:rPr lang="en-GB" sz="1900" dirty="0">
                <a:solidFill>
                  <a:prstClr val="black"/>
                </a:solidFill>
                <a:latin typeface="Arial" panose="020B0604020202020204" pitchFamily="34" charset="0"/>
                <a:cs typeface="Arial" panose="020B0604020202020204" pitchFamily="34" charset="0"/>
              </a:rPr>
              <a:t>said about smallpox. They believed that someone who</a:t>
            </a:r>
          </a:p>
          <a:p>
            <a:r>
              <a:rPr lang="en-GB" sz="1900" dirty="0">
                <a:solidFill>
                  <a:prstClr val="black"/>
                </a:solidFill>
                <a:latin typeface="Arial" panose="020B0604020202020204" pitchFamily="34" charset="0"/>
                <a:cs typeface="Arial" panose="020B0604020202020204" pitchFamily="34" charset="0"/>
              </a:rPr>
              <a:t>caught a different mild infection called cowpox from their</a:t>
            </a:r>
          </a:p>
          <a:p>
            <a:r>
              <a:rPr lang="en-GB" sz="1900" dirty="0">
                <a:solidFill>
                  <a:prstClr val="black"/>
                </a:solidFill>
                <a:latin typeface="Arial" panose="020B0604020202020204" pitchFamily="34" charset="0"/>
                <a:cs typeface="Arial" panose="020B0604020202020204" pitchFamily="34" charset="0"/>
              </a:rPr>
              <a:t>cows would not catch the much more serious smallpox.</a:t>
            </a:r>
          </a:p>
        </p:txBody>
      </p:sp>
      <p:sp>
        <p:nvSpPr>
          <p:cNvPr id="3" name="Footer Placeholder 2">
            <a:extLst>
              <a:ext uri="{FF2B5EF4-FFF2-40B4-BE49-F238E27FC236}">
                <a16:creationId xmlns:a16="http://schemas.microsoft.com/office/drawing/2014/main" id="{BFFB9638-6321-48ED-88A3-99408432171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702775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2DAA4E-3877-48E1-BCE2-D743D61D20EC}"/>
              </a:ext>
              <a:ext uri="{C183D7F6-B498-43B3-948B-1728B52AA6E4}">
                <adec:decorative xmlns:adec="http://schemas.microsoft.com/office/drawing/2017/decorative" val="0"/>
              </a:ext>
            </a:extLst>
          </p:cNvPr>
          <p:cNvSpPr txBox="1">
            <a:spLocks noGrp="1"/>
          </p:cNvSpPr>
          <p:nvPr>
            <p:ph type="title" idx="4294967295"/>
          </p:nvPr>
        </p:nvSpPr>
        <p:spPr>
          <a:xfrm>
            <a:off x="628650" y="-910530"/>
            <a:ext cx="7886700" cy="939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Historic Heroes 3 </a:t>
            </a:r>
          </a:p>
        </p:txBody>
      </p:sp>
      <p:sp>
        <p:nvSpPr>
          <p:cNvPr id="12" name="Title 1">
            <a:extLst>
              <a:ext uri="{FF2B5EF4-FFF2-40B4-BE49-F238E27FC236}">
                <a16:creationId xmlns:a16="http://schemas.microsoft.com/office/drawing/2014/main" id="{7ED00CDD-3FE8-46D1-974E-81B941C40194}"/>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Historic Heroes </a:t>
            </a:r>
          </a:p>
        </p:txBody>
      </p:sp>
      <p:sp>
        <p:nvSpPr>
          <p:cNvPr id="4" name="Rectangle: Rounded Corners 3">
            <a:extLst>
              <a:ext uri="{FF2B5EF4-FFF2-40B4-BE49-F238E27FC236}">
                <a16:creationId xmlns:a16="http://schemas.microsoft.com/office/drawing/2014/main" id="{3AD07EEF-BF36-426E-B6EA-F6C2A3442E1D}"/>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5CBA5FF7-0B3B-456F-89A1-DBDAC6DA92A0}"/>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C1E1BD0-B439-4A27-A652-B08F6049F91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29164"/>
            <a:ext cx="478960" cy="523220"/>
          </a:xfrm>
          <a:prstGeom prst="rect">
            <a:avLst/>
          </a:prstGeom>
        </p:spPr>
      </p:pic>
      <p:pic>
        <p:nvPicPr>
          <p:cNvPr id="9" name="Picture 8" descr="Boy with a wig holding the hand of a woman with a rash, and a child picking his nose">
            <a:extLst>
              <a:ext uri="{FF2B5EF4-FFF2-40B4-BE49-F238E27FC236}">
                <a16:creationId xmlns:a16="http://schemas.microsoft.com/office/drawing/2014/main" id="{EB86F157-D174-4670-98A4-63B44191A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41" y="1872380"/>
            <a:ext cx="3645418" cy="3613810"/>
          </a:xfrm>
          <a:prstGeom prst="rect">
            <a:avLst/>
          </a:prstGeom>
        </p:spPr>
      </p:pic>
      <p:sp>
        <p:nvSpPr>
          <p:cNvPr id="8" name="TextBox 7" descr="Jenner carried out an experiment to see if the people were right. In 1796 a milk maid called Sarah Nelmes came to Jenner complaining of a cowpox rash on her hand that she caught from Blossom the cow. Jenner took some of the pus from the cowpox rash on Sarah’s hand. He scratched some of the pus into the hand of an 8 year old boy called James Phipps, the son of his gardener. James fell ill with cowpox but soon recovered.&#10;">
            <a:extLst>
              <a:ext uri="{FF2B5EF4-FFF2-40B4-BE49-F238E27FC236}">
                <a16:creationId xmlns:a16="http://schemas.microsoft.com/office/drawing/2014/main" id="{7B6CA465-DB0E-4799-BB35-B8BCE01E97F6}"/>
              </a:ext>
            </a:extLst>
          </p:cNvPr>
          <p:cNvSpPr txBox="1"/>
          <p:nvPr/>
        </p:nvSpPr>
        <p:spPr>
          <a:xfrm>
            <a:off x="4272107" y="1590774"/>
            <a:ext cx="4299792" cy="4478149"/>
          </a:xfrm>
          <a:prstGeom prst="rect">
            <a:avLst/>
          </a:prstGeom>
          <a:noFill/>
        </p:spPr>
        <p:txBody>
          <a:bodyPr wrap="square" rtlCol="0">
            <a:spAutoFit/>
          </a:bodyPr>
          <a:lstStyle/>
          <a:p>
            <a:r>
              <a:rPr lang="en-GB" sz="1900" dirty="0">
                <a:solidFill>
                  <a:prstClr val="black"/>
                </a:solidFill>
                <a:latin typeface="Arial" panose="020B0604020202020204" pitchFamily="34" charset="0"/>
                <a:cs typeface="Arial" panose="020B0604020202020204" pitchFamily="34" charset="0"/>
              </a:rPr>
              <a:t>Jenner carried out an experiment to see if the people were</a:t>
            </a:r>
          </a:p>
          <a:p>
            <a:r>
              <a:rPr lang="en-GB" sz="1900" dirty="0">
                <a:solidFill>
                  <a:prstClr val="black"/>
                </a:solidFill>
                <a:latin typeface="Arial" panose="020B0604020202020204" pitchFamily="34" charset="0"/>
                <a:cs typeface="Arial" panose="020B0604020202020204" pitchFamily="34" charset="0"/>
              </a:rPr>
              <a:t>right. In 1796 a milk maid called Sarah </a:t>
            </a:r>
            <a:r>
              <a:rPr lang="en-GB" sz="1900" dirty="0" err="1">
                <a:solidFill>
                  <a:prstClr val="black"/>
                </a:solidFill>
                <a:latin typeface="Arial" panose="020B0604020202020204" pitchFamily="34" charset="0"/>
                <a:cs typeface="Arial" panose="020B0604020202020204" pitchFamily="34" charset="0"/>
              </a:rPr>
              <a:t>Nelmes</a:t>
            </a:r>
            <a:r>
              <a:rPr lang="en-GB" sz="1900" dirty="0">
                <a:solidFill>
                  <a:prstClr val="black"/>
                </a:solidFill>
                <a:latin typeface="Arial" panose="020B0604020202020204" pitchFamily="34" charset="0"/>
                <a:cs typeface="Arial" panose="020B0604020202020204" pitchFamily="34" charset="0"/>
              </a:rPr>
              <a:t> came to</a:t>
            </a:r>
          </a:p>
          <a:p>
            <a:r>
              <a:rPr lang="en-GB" sz="1900" dirty="0">
                <a:solidFill>
                  <a:prstClr val="black"/>
                </a:solidFill>
                <a:latin typeface="Arial" panose="020B0604020202020204" pitchFamily="34" charset="0"/>
                <a:cs typeface="Arial" panose="020B0604020202020204" pitchFamily="34" charset="0"/>
              </a:rPr>
              <a:t>Jenner complaining of a cowpox rash on her hand that she</a:t>
            </a:r>
          </a:p>
          <a:p>
            <a:r>
              <a:rPr lang="en-GB" sz="1900" dirty="0">
                <a:solidFill>
                  <a:prstClr val="black"/>
                </a:solidFill>
                <a:latin typeface="Arial" panose="020B0604020202020204" pitchFamily="34" charset="0"/>
                <a:cs typeface="Arial" panose="020B0604020202020204" pitchFamily="34" charset="0"/>
              </a:rPr>
              <a:t>caught from Blossom the cow. Jenner took some of the pus</a:t>
            </a:r>
          </a:p>
          <a:p>
            <a:r>
              <a:rPr lang="en-GB" sz="1900" dirty="0">
                <a:solidFill>
                  <a:prstClr val="black"/>
                </a:solidFill>
                <a:latin typeface="Arial" panose="020B0604020202020204" pitchFamily="34" charset="0"/>
                <a:cs typeface="Arial" panose="020B0604020202020204" pitchFamily="34" charset="0"/>
              </a:rPr>
              <a:t>from the cowpox rash on Sarah’s hand. He scratched some</a:t>
            </a:r>
          </a:p>
          <a:p>
            <a:r>
              <a:rPr lang="en-GB" sz="1900" dirty="0">
                <a:solidFill>
                  <a:prstClr val="black"/>
                </a:solidFill>
                <a:latin typeface="Arial" panose="020B0604020202020204" pitchFamily="34" charset="0"/>
                <a:cs typeface="Arial" panose="020B0604020202020204" pitchFamily="34" charset="0"/>
              </a:rPr>
              <a:t>of the pus into the hand of an 8 year old boy called James</a:t>
            </a:r>
          </a:p>
          <a:p>
            <a:r>
              <a:rPr lang="en-GB" sz="1900" dirty="0">
                <a:solidFill>
                  <a:prstClr val="black"/>
                </a:solidFill>
                <a:latin typeface="Arial" panose="020B0604020202020204" pitchFamily="34" charset="0"/>
                <a:cs typeface="Arial" panose="020B0604020202020204" pitchFamily="34" charset="0"/>
              </a:rPr>
              <a:t>Phipps, the son of his gardener. James fell ill with cowpox</a:t>
            </a:r>
          </a:p>
          <a:p>
            <a:r>
              <a:rPr lang="en-GB" sz="1900" dirty="0">
                <a:solidFill>
                  <a:prstClr val="black"/>
                </a:solidFill>
                <a:latin typeface="Arial" panose="020B0604020202020204" pitchFamily="34" charset="0"/>
                <a:cs typeface="Arial" panose="020B0604020202020204" pitchFamily="34" charset="0"/>
              </a:rPr>
              <a:t>but soon recovered.</a:t>
            </a:r>
          </a:p>
        </p:txBody>
      </p:sp>
      <p:sp>
        <p:nvSpPr>
          <p:cNvPr id="3" name="Footer Placeholder 2">
            <a:extLst>
              <a:ext uri="{FF2B5EF4-FFF2-40B4-BE49-F238E27FC236}">
                <a16:creationId xmlns:a16="http://schemas.microsoft.com/office/drawing/2014/main" id="{638C0EBF-C2F8-4E43-8F02-BE38932CEF1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82590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7AA360C-6E6C-4E5A-A02A-F61B60035593}"/>
              </a:ext>
              <a:ext uri="{C183D7F6-B498-43B3-948B-1728B52AA6E4}">
                <adec:decorative xmlns:adec="http://schemas.microsoft.com/office/drawing/2017/decorative" val="1"/>
              </a:ext>
            </a:extLst>
          </p:cNvPr>
          <p:cNvSpPr>
            <a:spLocks noGrp="1"/>
          </p:cNvSpPr>
          <p:nvPr>
            <p:ph type="title"/>
          </p:nvPr>
        </p:nvSpPr>
        <p:spPr>
          <a:xfrm>
            <a:off x="628649" y="-958414"/>
            <a:ext cx="7886700" cy="939799"/>
          </a:xfrm>
        </p:spPr>
        <p:txBody>
          <a:bodyPr/>
          <a:lstStyle/>
          <a:p>
            <a:pPr algn="ctr"/>
            <a:r>
              <a:rPr lang="en-GB" b="1" dirty="0"/>
              <a:t>Historic Heroes 4</a:t>
            </a:r>
          </a:p>
        </p:txBody>
      </p:sp>
      <p:sp>
        <p:nvSpPr>
          <p:cNvPr id="4" name="Rectangle: Rounded Corners 3">
            <a:extLst>
              <a:ext uri="{FF2B5EF4-FFF2-40B4-BE49-F238E27FC236}">
                <a16:creationId xmlns:a16="http://schemas.microsoft.com/office/drawing/2014/main" id="{3BF6AC21-C29B-4C77-8147-8B6E475AA5EE}"/>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4218A02D-4C7A-449E-82C0-23310EE60623}"/>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CC8D972-0A39-49F1-80FD-78FB8E792BF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6547" y="1329164"/>
            <a:ext cx="478960" cy="523220"/>
          </a:xfrm>
          <a:prstGeom prst="rect">
            <a:avLst/>
          </a:prstGeom>
        </p:spPr>
      </p:pic>
      <p:sp>
        <p:nvSpPr>
          <p:cNvPr id="10" name="Title 1">
            <a:extLst>
              <a:ext uri="{FF2B5EF4-FFF2-40B4-BE49-F238E27FC236}">
                <a16:creationId xmlns:a16="http://schemas.microsoft.com/office/drawing/2014/main" id="{F7A4E97C-474C-47E0-ACA9-15005857F14C}"/>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Historic Heroes </a:t>
            </a:r>
          </a:p>
        </p:txBody>
      </p:sp>
      <p:sp>
        <p:nvSpPr>
          <p:cNvPr id="8" name="TextBox 7" descr="Jenner then took some pus from someone with the dangerous disease, smallpox, and scratched this into James’ arm. James developed a scab but did not develop smallpox, Jenner’s theory was right. Jenner's discovery came to be known as vaccination from the Latin word for a cow: vacca. Jenner went on to vaccinate all the local children with the cowpox to stop them from getting the more dangerous smallpox disease&#10;">
            <a:extLst>
              <a:ext uri="{FF2B5EF4-FFF2-40B4-BE49-F238E27FC236}">
                <a16:creationId xmlns:a16="http://schemas.microsoft.com/office/drawing/2014/main" id="{E56ADFD0-3BC9-44CE-BD81-0B2C938F8934}"/>
              </a:ext>
            </a:extLst>
          </p:cNvPr>
          <p:cNvSpPr txBox="1"/>
          <p:nvPr/>
        </p:nvSpPr>
        <p:spPr>
          <a:xfrm>
            <a:off x="628649" y="1717344"/>
            <a:ext cx="7743825" cy="2246769"/>
          </a:xfrm>
          <a:prstGeom prst="rect">
            <a:avLst/>
          </a:prstGeom>
          <a:noFill/>
        </p:spPr>
        <p:txBody>
          <a:bodyPr wrap="square" rtlCol="0">
            <a:spAutoFit/>
          </a:bodyPr>
          <a:lstStyle/>
          <a:p>
            <a:pPr algn="just"/>
            <a:r>
              <a:rPr lang="en-GB" sz="2000" dirty="0">
                <a:solidFill>
                  <a:prstClr val="black"/>
                </a:solidFill>
                <a:latin typeface="Arial" panose="020B0604020202020204" pitchFamily="34" charset="0"/>
                <a:cs typeface="Arial" panose="020B0604020202020204" pitchFamily="34" charset="0"/>
              </a:rPr>
              <a:t>Jenner then took some pus from someone with the dangerous disease, smallpox, and scratched this into James’ arm. James developed a scab but did not develop smallpox, Jenner’s theory was right. Jenner's discovery came to be known as vaccination from the Latin word for a cow: </a:t>
            </a:r>
            <a:r>
              <a:rPr lang="en-GB" sz="2000" dirty="0" err="1">
                <a:solidFill>
                  <a:prstClr val="black"/>
                </a:solidFill>
                <a:latin typeface="Arial" panose="020B0604020202020204" pitchFamily="34" charset="0"/>
                <a:cs typeface="Arial" panose="020B0604020202020204" pitchFamily="34" charset="0"/>
              </a:rPr>
              <a:t>vacca</a:t>
            </a:r>
            <a:r>
              <a:rPr lang="en-GB" sz="2000" dirty="0">
                <a:solidFill>
                  <a:prstClr val="black"/>
                </a:solidFill>
                <a:latin typeface="Arial" panose="020B0604020202020204" pitchFamily="34" charset="0"/>
                <a:cs typeface="Arial" panose="020B0604020202020204" pitchFamily="34" charset="0"/>
              </a:rPr>
              <a:t>. Jenner went on to vaccinate all the local children with the cowpox to stop them from getting the more dangerous smallpox disease.</a:t>
            </a:r>
          </a:p>
        </p:txBody>
      </p:sp>
      <p:pic>
        <p:nvPicPr>
          <p:cNvPr id="9" name="Picture 8" descr="Boy with wig showing a vaccine to children">
            <a:extLst>
              <a:ext uri="{FF2B5EF4-FFF2-40B4-BE49-F238E27FC236}">
                <a16:creationId xmlns:a16="http://schemas.microsoft.com/office/drawing/2014/main" id="{1B356439-5857-47CF-B662-30E7BFA8A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345" y="3286126"/>
            <a:ext cx="5741930" cy="2739900"/>
          </a:xfrm>
          <a:prstGeom prst="rect">
            <a:avLst/>
          </a:prstGeom>
        </p:spPr>
      </p:pic>
      <p:sp>
        <p:nvSpPr>
          <p:cNvPr id="3" name="Footer Placeholder 2">
            <a:extLst>
              <a:ext uri="{FF2B5EF4-FFF2-40B4-BE49-F238E27FC236}">
                <a16:creationId xmlns:a16="http://schemas.microsoft.com/office/drawing/2014/main" id="{54135052-3C7D-48A0-8C25-8E2DE88FF39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31166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56E764-B36D-4BC1-ABD2-8094AD1F7300}"/>
              </a:ext>
              <a:ext uri="{C183D7F6-B498-43B3-948B-1728B52AA6E4}">
                <adec:decorative xmlns:adec="http://schemas.microsoft.com/office/drawing/2017/decorative" val="0"/>
              </a:ext>
            </a:extLst>
          </p:cNvPr>
          <p:cNvSpPr>
            <a:spLocks noGrp="1"/>
          </p:cNvSpPr>
          <p:nvPr>
            <p:ph type="title"/>
          </p:nvPr>
        </p:nvSpPr>
        <p:spPr>
          <a:xfrm>
            <a:off x="628650" y="-955132"/>
            <a:ext cx="7886700" cy="939799"/>
          </a:xfrm>
        </p:spPr>
        <p:txBody>
          <a:bodyPr>
            <a:normAutofit fontScale="90000"/>
          </a:bodyPr>
          <a:lstStyle/>
          <a:p>
            <a:pPr algn="ctr"/>
            <a:r>
              <a:rPr lang="en-GB" sz="3500" b="1" dirty="0"/>
              <a:t>The Discovery of Vaccination Script – Scene 1 </a:t>
            </a:r>
          </a:p>
        </p:txBody>
      </p:sp>
      <p:sp>
        <p:nvSpPr>
          <p:cNvPr id="9" name="Title 1">
            <a:extLst>
              <a:ext uri="{FF2B5EF4-FFF2-40B4-BE49-F238E27FC236}">
                <a16:creationId xmlns:a16="http://schemas.microsoft.com/office/drawing/2014/main" id="{8F3C5B8E-28D3-4170-ABF9-8DE1A44CE823}"/>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The Discovery of Vaccination Script </a:t>
            </a:r>
            <a:endParaRPr lang="en-GB" sz="3500" b="1" dirty="0"/>
          </a:p>
        </p:txBody>
      </p:sp>
      <p:sp>
        <p:nvSpPr>
          <p:cNvPr id="5" name="Rectangle: Rounded Corners 4">
            <a:extLst>
              <a:ext uri="{FF2B5EF4-FFF2-40B4-BE49-F238E27FC236}">
                <a16:creationId xmlns:a16="http://schemas.microsoft.com/office/drawing/2014/main" id="{E8469E13-6056-453A-AE20-894B3EC91BEE}"/>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2D6DE3C4-7C17-4D63-8DC5-BD12084EDC1C}"/>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0A7108A-23AA-4F9B-8507-C615C74E6B5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18693"/>
            <a:ext cx="478960" cy="523220"/>
          </a:xfrm>
          <a:prstGeom prst="rect">
            <a:avLst/>
          </a:prstGeom>
        </p:spPr>
      </p:pic>
      <p:sp>
        <p:nvSpPr>
          <p:cNvPr id="8" name="TextBox 7" descr="Scene 1 - by a river&#10;Narrator - Edward Jenner was born in 1749. As a young boy Edward enjoyed science and nature, spending hours on the banks of the river Severn looking for fossils. &#10;Jenner - What a lovely day to go looking for fossils on the bank of the river Severn. What could be more perfect? &#10;Narrator - In 1770, at the age of 21, he began training as a doctor in London. Two years later Edward began to practice as a doctor in his home town of Berkeley, Gloucestershire. At this time smallpox and cowpox were a problem.&#10;&#10;Scene 2 - Dr Jenner's office &#10;Jenner - Oh come in come in, what seems to be the problem Mr and Mrs Smith?&#10;Mrs Smith - Well Dr Jenner, my husband has got himself a cowpox rash. What can be done for him?&#10;Mrs Smith - Also doctor, a friend of mine died last year from smallpox. But he never had cowpox.&#10;Jenner - Yes, do go on Mr Smith.&#10;Mrs Smith - Well, I know lots of other people who have had cowpox but then never got smallpox. Do you think this means I won’t get it doctor?&#10;Jenner - You know Mr Smith, you are not the first patient to say that to me. I have my suspicions that you are correct. I will investigate the matter&#10;Narrator - And the good doctor did just that. When milk maid Sarah Nelmes came to Dr Jenner with a cowpox rash he took the opportunity to experiment with the help of an 8 year old boy, James Phipps.&#10;&#10;Scene 3 - Dr Jenner's office&#10;Sarah - Doctor, I’ve got a cowpox rash on my hand.&#10;Jenner - OK Miss Nelmes, let me take a look at that. Right young James, come here please and hold out your hand.&#10;Sarah – What are you doing doctor?&#10;Jenner - An experiment Miss Nelmes. I shall take some of the pus from your rash and scratch it into James’ hand.&#10;Narrator - James fell ill with cowpox but soon recovered. Dr Jenner was ready for part 2 of his experiment. It was now that the doctor scratched some pus from someone with smallpox into James’ arm.&#10;Jenner - James my boy, if all goes to plan your name will go down in medical history.&#10;James - But what if it doesn’t go to plan Dr Jenner?&#10;Jenner - I won’t lie to you James, you might well die.&#10;James - (Gulps) Oh!&#10;Narrator - But James didn’t die. Jenner’s theory was right and in time his discovery came to be known as vaccination. He then went on to vaccinate all the local children with cowpox to stop them from getting smallpox. Even today his work is still recognized and Gloucestershire Royal Hospital has a unit named after him.&#10;">
            <a:extLst>
              <a:ext uri="{FF2B5EF4-FFF2-40B4-BE49-F238E27FC236}">
                <a16:creationId xmlns:a16="http://schemas.microsoft.com/office/drawing/2014/main" id="{33E961F1-14E3-4CE1-9D17-2260694CEB74}"/>
              </a:ext>
            </a:extLst>
          </p:cNvPr>
          <p:cNvSpPr txBox="1"/>
          <p:nvPr/>
        </p:nvSpPr>
        <p:spPr>
          <a:xfrm>
            <a:off x="607444" y="1590774"/>
            <a:ext cx="7705725" cy="4832092"/>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Scene 1 - by a river</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2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Narrator - Edward Jenner was born in 1749. As a young boy Edward enjoyed science and nature, spending hours on the banks of the river Severn looking for fossils. </a:t>
            </a: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Jenner - What a lovely day to go looking for fossils on the bank of the river Severn. What could be more perfect? </a:t>
            </a: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Narrator - In 1770, at the age of 21, he began training as a doctor in London. Two years later Edward began to practice as a doctor in his home town of Berkeley, Gloucestershire. At this time smallpox and cowpox were a problem.</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black"/>
              </a:solidFill>
              <a:effectLst/>
              <a:uLnTx/>
              <a:uFillTx/>
            </a:endParaRPr>
          </a:p>
        </p:txBody>
      </p:sp>
      <p:sp>
        <p:nvSpPr>
          <p:cNvPr id="3" name="Footer Placeholder 2">
            <a:extLst>
              <a:ext uri="{FF2B5EF4-FFF2-40B4-BE49-F238E27FC236}">
                <a16:creationId xmlns:a16="http://schemas.microsoft.com/office/drawing/2014/main" id="{99D6D629-B826-477A-B7AA-36FD78C4A75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200918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791C60B-AF8D-453A-B2D8-7D204344A494}"/>
              </a:ext>
              <a:ext uri="{C183D7F6-B498-43B3-948B-1728B52AA6E4}">
                <adec:decorative xmlns:adec="http://schemas.microsoft.com/office/drawing/2017/decorative" val="0"/>
              </a:ext>
            </a:extLst>
          </p:cNvPr>
          <p:cNvSpPr>
            <a:spLocks noGrp="1"/>
          </p:cNvSpPr>
          <p:nvPr>
            <p:ph type="title"/>
          </p:nvPr>
        </p:nvSpPr>
        <p:spPr>
          <a:xfrm>
            <a:off x="628650" y="-943979"/>
            <a:ext cx="7886700" cy="939799"/>
          </a:xfrm>
        </p:spPr>
        <p:txBody>
          <a:bodyPr>
            <a:normAutofit fontScale="90000"/>
          </a:bodyPr>
          <a:lstStyle/>
          <a:p>
            <a:pPr algn="ctr"/>
            <a:r>
              <a:rPr lang="en-GB" sz="3500" b="1" dirty="0"/>
              <a:t>The Discovery of Vaccination Script  - Scene 2</a:t>
            </a:r>
          </a:p>
        </p:txBody>
      </p:sp>
      <p:sp>
        <p:nvSpPr>
          <p:cNvPr id="9" name="Title 1">
            <a:extLst>
              <a:ext uri="{FF2B5EF4-FFF2-40B4-BE49-F238E27FC236}">
                <a16:creationId xmlns:a16="http://schemas.microsoft.com/office/drawing/2014/main" id="{CEA4CC3A-7776-4667-BB1D-EC980B68341F}"/>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The Discovery of Vaccination Script </a:t>
            </a:r>
            <a:endParaRPr lang="en-GB" sz="3500" b="1" dirty="0"/>
          </a:p>
        </p:txBody>
      </p:sp>
      <p:sp>
        <p:nvSpPr>
          <p:cNvPr id="4" name="Rectangle: Rounded Corners 3">
            <a:extLst>
              <a:ext uri="{FF2B5EF4-FFF2-40B4-BE49-F238E27FC236}">
                <a16:creationId xmlns:a16="http://schemas.microsoft.com/office/drawing/2014/main" id="{093ADB7F-557A-4E22-B89B-D2E564DCE7F2}"/>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EEA19073-49C9-4ACC-96C7-785FAD44757D}"/>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999CC2B-54BC-4716-A28B-9CCC2E78929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29164"/>
            <a:ext cx="478960" cy="523220"/>
          </a:xfrm>
          <a:prstGeom prst="rect">
            <a:avLst/>
          </a:prstGeom>
        </p:spPr>
      </p:pic>
      <p:sp>
        <p:nvSpPr>
          <p:cNvPr id="8" name="TextBox 7" descr="Scene 1 - by a river&#10;Narrator - Edward Jenner was born in 1749. As a young boy Edward enjoyed science and nature, spending hours on the banks of the river Severn looking for fossils. &#10;Jenner - What a lovely day to go looking for fossils on the bank of the river Severn. What could be more perfect? &#10;Narrator - In 1770, at the age of 21, he began training as a doctor in London. Two years later Edward began to practice as a doctor in his home town of Berkeley, Gloucestershire. At this time smallpox and cowpox were a problem.&#10;&#10;Scene 2 - Dr Jenner's office &#10;Jenner - Oh come in come in, what seems to be the problem Mr and Mrs Smith?&#10;Mrs Smith - Well Dr Jenner, my husband has got himself a cowpox rash. What can be done for him?&#10;Mrs Smith - Also doctor, a friend of mine died last year from smallpox. But he never had cowpox.&#10;Jenner - Yes, do go on Mr Smith.&#10;Mrs Smith - Well, I know lots of other people who have had cowpox but then never got smallpox. Do you think this means I won’t get it doctor?&#10;Jenner - You know Mr Smith, you are not the first patient to say that to me. I have my suspicions that you are correct. I will investigate the matter&#10;Narrator - And the good doctor did just that. When milk maid Sarah Nelmes came to Dr Jenner with a cowpox rash he took the opportunity to experiment with the help of an 8 year old boy, James Phipps.&#10;&#10;Scene 3 - Dr Jenner's office&#10;Sarah - Doctor, I’ve got a cowpox rash on my hand.&#10;Jenner - OK Miss Nelmes, let me take a look at that. Right young James, come here please and hold out your hand.&#10;Sarah – What are you doing doctor?&#10;Jenner - An experiment Miss Nelmes. I shall take some of the pus from your rash and scratch it into James’ hand.&#10;Narrator - James fell ill with cowpox but soon recovered. Dr Jenner was ready for part 2 of his experiment. It was now that the doctor scratched some pus from someone with smallpox into James’ arm.&#10;Jenner - James my boy, if all goes to plan your name will go down in medical history.&#10;James - But what if it doesn’t go to plan Dr Jenner?&#10;Jenner - I won’t lie to you James, you might well die.&#10;James - (Gulps) Oh!&#10;Narrator - But James didn’t die. Jenner’s theory was right and in time his discovery came to be known as vaccination. He then went on to vaccinate all the local children with cowpox to stop them from getting smallpox. Even today his work is still recognized and Gloucestershire Royal Hospital has a unit named after him.&#10;">
            <a:extLst>
              <a:ext uri="{FF2B5EF4-FFF2-40B4-BE49-F238E27FC236}">
                <a16:creationId xmlns:a16="http://schemas.microsoft.com/office/drawing/2014/main" id="{DED9A8D4-C52F-4403-A35E-276969ECC83D}"/>
              </a:ext>
            </a:extLst>
          </p:cNvPr>
          <p:cNvSpPr txBox="1"/>
          <p:nvPr/>
        </p:nvSpPr>
        <p:spPr>
          <a:xfrm>
            <a:off x="628649" y="1590774"/>
            <a:ext cx="7743825" cy="480131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7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Scene 2 - Dr Jenner's office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7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Jenner - Oh come in come in, what seems to be the problem Mr and Mrs Smith?</a:t>
            </a: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Mrs Smith - Well Dr Jenner, my husband has got himself a cowpox rash. What can be done for him?</a:t>
            </a: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Mrs Smith - Also doctor, a friend of mine died last year from smallpox. But he never had cowpox.</a:t>
            </a: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Jenner - Yes, do go on Mr Smith.</a:t>
            </a: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Mrs Smith - Well, I know lots of other people who have had cowpox but then never got smallpox. Do you think this means I won’t get it doctor?</a:t>
            </a: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Jenner - You know Mr Smith, you are not the first patient to say that to me. I have my suspicions that you are correct. I will investigate the matter</a:t>
            </a: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Narrator - And the good doctor did just that. When milk maid Sarah </a:t>
            </a:r>
            <a:r>
              <a:rPr kumimoji="0" lang="en-GB" sz="17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Nelmes</a:t>
            </a:r>
            <a:r>
              <a:rPr kumimoji="0" lang="en-GB" sz="1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came to Dr Jenner with a cowpox rash he took the opportunity to experiment with the help of an 8 year old boy, James Phipps.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dirty="0">
              <a:ln>
                <a:noFill/>
              </a:ln>
              <a:solidFill>
                <a:prstClr val="black"/>
              </a:solidFill>
              <a:effectLst/>
              <a:uLnTx/>
              <a:uFillTx/>
            </a:endParaRPr>
          </a:p>
        </p:txBody>
      </p:sp>
      <p:sp>
        <p:nvSpPr>
          <p:cNvPr id="3" name="Footer Placeholder 2">
            <a:extLst>
              <a:ext uri="{FF2B5EF4-FFF2-40B4-BE49-F238E27FC236}">
                <a16:creationId xmlns:a16="http://schemas.microsoft.com/office/drawing/2014/main" id="{1C590A98-88FA-4E50-A3FF-2CA5F6001EF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30310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F0EE500-D18D-488B-B7E3-46B2961CE6B7}"/>
              </a:ext>
              <a:ext uri="{C183D7F6-B498-43B3-948B-1728B52AA6E4}">
                <adec:decorative xmlns:adec="http://schemas.microsoft.com/office/drawing/2017/decorative" val="0"/>
              </a:ext>
            </a:extLst>
          </p:cNvPr>
          <p:cNvSpPr>
            <a:spLocks noGrp="1"/>
          </p:cNvSpPr>
          <p:nvPr>
            <p:ph type="title"/>
          </p:nvPr>
        </p:nvSpPr>
        <p:spPr>
          <a:xfrm>
            <a:off x="628650" y="-955132"/>
            <a:ext cx="7886700" cy="939799"/>
          </a:xfrm>
        </p:spPr>
        <p:txBody>
          <a:bodyPr>
            <a:normAutofit fontScale="90000"/>
          </a:bodyPr>
          <a:lstStyle/>
          <a:p>
            <a:pPr algn="ctr"/>
            <a:r>
              <a:rPr lang="en-GB" sz="3500" b="1" dirty="0"/>
              <a:t>The Discovery of Vaccination Script – Scene 3 </a:t>
            </a:r>
          </a:p>
        </p:txBody>
      </p:sp>
      <p:sp>
        <p:nvSpPr>
          <p:cNvPr id="9" name="Title 1">
            <a:extLst>
              <a:ext uri="{FF2B5EF4-FFF2-40B4-BE49-F238E27FC236}">
                <a16:creationId xmlns:a16="http://schemas.microsoft.com/office/drawing/2014/main" id="{8032E14C-2CB3-479C-8BFD-9948D43396C0}"/>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The Discovery of Vaccination Script </a:t>
            </a:r>
            <a:endParaRPr lang="en-GB" sz="3500" b="1" dirty="0"/>
          </a:p>
        </p:txBody>
      </p:sp>
      <p:sp>
        <p:nvSpPr>
          <p:cNvPr id="4" name="Rectangle: Rounded Corners 3">
            <a:extLst>
              <a:ext uri="{FF2B5EF4-FFF2-40B4-BE49-F238E27FC236}">
                <a16:creationId xmlns:a16="http://schemas.microsoft.com/office/drawing/2014/main" id="{54873C70-927A-4F4A-BB70-5B7093EBDFF4}"/>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97F4ADA5-8355-4809-AB57-57ADADCB43A2}"/>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01C2EE8-DA3B-487E-8701-A8D9B7BC5E4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29164"/>
            <a:ext cx="478960" cy="523220"/>
          </a:xfrm>
          <a:prstGeom prst="rect">
            <a:avLst/>
          </a:prstGeom>
        </p:spPr>
      </p:pic>
      <p:sp>
        <p:nvSpPr>
          <p:cNvPr id="8" name="TextBox 7" descr="Scene 1 - by a river&#10;Narrator - Edward Jenner was born in 1749. As a young boy Edward enjoyed science and nature, spending hours on the banks of the river Severn looking for fossils. &#10;Jenner - What a lovely day to go looking for fossils on the bank of the river Severn. What could be more perfect? &#10;Narrator - In 1770, at the age of 21, he began training as a doctor in London. Two years later Edward began to practice as a doctor in his home town of Berkeley, Gloucestershire. At this time smallpox and cowpox were a problem.&#10;&#10;Scene 2 - Dr Jenner's office &#10;Jenner - Oh come in come in, what seems to be the problem Mr and Mrs Smith?&#10;Mrs Smith - Well Dr Jenner, my husband has got himself a cowpox rash. What can be done for him?&#10;Mrs Smith - Also doctor, a friend of mine died last year from smallpox. But he never had cowpox.&#10;Jenner - Yes, do go on Mr Smith.&#10;Mrs Smith - Well, I know lots of other people who have had cowpox but then never got smallpox. Do you think this means I won’t get it doctor?&#10;Jenner - You know Mr Smith, you are not the first patient to say that to me. I have my suspicions that you are correct. I will investigate the matter&#10;Narrator - And the good doctor did just that. When milk maid Sarah Nelmes came to Dr Jenner with a cowpox rash he took the opportunity to experiment with the help of an 8 year old boy, James Phipps.&#10;&#10;Scene 3 - Dr Jenner's office&#10;Sarah - Doctor, I’ve got a cowpox rash on my hand.&#10;Jenner - OK Miss Nelmes, let me take a look at that. Right young James, come here please and hold out your hand.&#10;Sarah – What are you doing doctor?&#10;Jenner - An experiment Miss Nelmes. I shall take some of the pus from your rash and scratch it into James’ hand.&#10;Narrator - James fell ill with cowpox but soon recovered. Dr Jenner was ready for part 2 of his experiment. It was now that the doctor scratched some pus from someone with smallpox into James’ arm.&#10;Jenner - James my boy, if all goes to plan your name will go down in medical history.&#10;James - But what if it doesn’t go to plan Dr Jenner?&#10;Jenner - I won’t lie to you James, you might well die.&#10;James - (Gulps) Oh!&#10;Narrator - But James didn’t die. Jenner’s theory was right and in time his discovery came to be known as vaccination. He then went on to vaccinate all the local children with cowpox to stop them from getting smallpox. Even today his work is still recognized and Gloucestershire Royal Hospital has a unit named after him.&#10;">
            <a:extLst>
              <a:ext uri="{FF2B5EF4-FFF2-40B4-BE49-F238E27FC236}">
                <a16:creationId xmlns:a16="http://schemas.microsoft.com/office/drawing/2014/main" id="{1767175E-F2A4-4BE5-B27B-BD265E240CA9}"/>
              </a:ext>
            </a:extLst>
          </p:cNvPr>
          <p:cNvSpPr txBox="1"/>
          <p:nvPr/>
        </p:nvSpPr>
        <p:spPr>
          <a:xfrm>
            <a:off x="638175" y="1552674"/>
            <a:ext cx="7886700" cy="470898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Scene 3 - Dr Jenner's office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5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Sarah - Doctor, I’ve got a cowpox rash on my hand.</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Jenner - OK Miss </a:t>
            </a:r>
            <a:r>
              <a:rPr kumimoji="0" lang="en-GB" sz="1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Nelmes</a:t>
            </a: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let me take a look at that. Right young James, come here please and hold out your hand.</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Sarah – What are you doing doctor?</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Jenner - An experiment Miss </a:t>
            </a:r>
            <a:r>
              <a:rPr kumimoji="0" lang="en-GB" sz="1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Nelmes</a:t>
            </a: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 shall take some of the pus from your rash and scratch it into James’ hand.</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Narrator - James fell ill with cowpox but soon recovered. Dr Jenner was ready for part 2 of his experiment. It was now that the doctor scratched some pus from someone with smallpox into James’ arm.</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Jenner - James my boy, if all goes to plan your name will go down in medical history.</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James - But what if it doesn’t go to plan Dr Jenner?</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Jenner - I won’t lie to you James, you might well die.</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James - (Gulps) Oh!</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Narrator - But James didn’t die. Jenner’s theory was right and in time his discovery came to be known as vaccination. He then went on to vaccinate all the local children with cowpox to stop them from getting smallpox. Even today his work is still recognized and Gloucestershire Royal Hospital has a unit named after him.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prstClr val="black"/>
              </a:solidFill>
              <a:effectLst/>
              <a:uLnTx/>
              <a:uFillTx/>
            </a:endParaRPr>
          </a:p>
        </p:txBody>
      </p:sp>
      <p:sp>
        <p:nvSpPr>
          <p:cNvPr id="3" name="Footer Placeholder 2">
            <a:extLst>
              <a:ext uri="{FF2B5EF4-FFF2-40B4-BE49-F238E27FC236}">
                <a16:creationId xmlns:a16="http://schemas.microsoft.com/office/drawing/2014/main" id="{BA7E825B-4966-4D9C-A105-800031AFFF94}"/>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0550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41274"/>
            <a:ext cx="7886700" cy="1325563"/>
          </a:xfrm>
        </p:spPr>
        <p:txBody>
          <a:bodyPr>
            <a:normAutofit/>
          </a:bodyPr>
          <a:lstStyle/>
          <a:p>
            <a:pPr algn="ctr"/>
            <a:r>
              <a:rPr lang="en-GB" b="1" dirty="0"/>
              <a:t>Curriculum Links</a:t>
            </a:r>
          </a:p>
        </p:txBody>
      </p:sp>
      <p:sp>
        <p:nvSpPr>
          <p:cNvPr id="3" name="Content Placeholder 2">
            <a:extLst>
              <a:ext uri="{FF2B5EF4-FFF2-40B4-BE49-F238E27FC236}">
                <a16:creationId xmlns:a16="http://schemas.microsoft.com/office/drawing/2014/main" id="{FD6B9ECD-6D6B-4706-AFED-F75C1A0CA0AD}"/>
              </a:ext>
            </a:extLst>
          </p:cNvPr>
          <p:cNvSpPr>
            <a:spLocks noGrp="1"/>
          </p:cNvSpPr>
          <p:nvPr>
            <p:ph idx="1"/>
          </p:nvPr>
        </p:nvSpPr>
        <p:spPr>
          <a:xfrm>
            <a:off x="304799" y="1376362"/>
            <a:ext cx="8534401" cy="4505325"/>
          </a:xfrm>
        </p:spPr>
        <p:txBody>
          <a:bodyPr>
            <a:noAutofit/>
          </a:bodyPr>
          <a:lstStyle/>
          <a:p>
            <a:pPr marL="0" indent="0">
              <a:buNone/>
            </a:pPr>
            <a:r>
              <a:rPr lang="en-GB" sz="3000" b="1" dirty="0"/>
              <a:t>PHSE/RHSE </a:t>
            </a:r>
          </a:p>
          <a:p>
            <a:pPr marL="0" indent="0">
              <a:buNone/>
            </a:pPr>
            <a:r>
              <a:rPr lang="en-GB" sz="3000" dirty="0"/>
              <a:t>•	Health and prevention</a:t>
            </a:r>
          </a:p>
          <a:p>
            <a:pPr marL="0" indent="0">
              <a:buNone/>
            </a:pPr>
            <a:r>
              <a:rPr lang="en-GB" sz="3000" b="1" dirty="0"/>
              <a:t>Science </a:t>
            </a:r>
          </a:p>
          <a:p>
            <a:pPr marL="0" indent="0">
              <a:buNone/>
            </a:pPr>
            <a:r>
              <a:rPr lang="en-GB" sz="3000" dirty="0"/>
              <a:t>•	Working scientifically</a:t>
            </a:r>
          </a:p>
          <a:p>
            <a:pPr marL="0" indent="0">
              <a:buNone/>
            </a:pPr>
            <a:r>
              <a:rPr lang="en-GB" sz="3000" dirty="0"/>
              <a:t>•	Living things and their habitats</a:t>
            </a:r>
          </a:p>
          <a:p>
            <a:pPr marL="0" indent="0">
              <a:buNone/>
            </a:pPr>
            <a:r>
              <a:rPr lang="en-GB" sz="3000" b="1" dirty="0"/>
              <a:t>English </a:t>
            </a:r>
          </a:p>
          <a:p>
            <a:pPr marL="0" indent="0">
              <a:buNone/>
            </a:pPr>
            <a:r>
              <a:rPr lang="en-GB" sz="3000" dirty="0"/>
              <a:t>•	Reading &amp; comprehension </a:t>
            </a:r>
          </a:p>
          <a:p>
            <a:pPr marL="0" indent="0">
              <a:buNone/>
            </a:pPr>
            <a:r>
              <a:rPr lang="en-GB" sz="3000" dirty="0"/>
              <a:t>•	Spoken language</a:t>
            </a:r>
          </a:p>
          <a:p>
            <a:pPr marL="0" indent="0">
              <a:buNone/>
            </a:pPr>
            <a:r>
              <a:rPr lang="en-GB" sz="3000" dirty="0"/>
              <a:t>•	Writing</a:t>
            </a:r>
          </a:p>
          <a:p>
            <a:pPr marL="0" indent="0">
              <a:buNone/>
            </a:pPr>
            <a:endParaRPr lang="en-GB" sz="3000" dirty="0"/>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EE2D72A-5D02-46A8-92C6-4808F7D86CEC}"/>
              </a:ext>
              <a:ext uri="{C183D7F6-B498-43B3-948B-1728B52AA6E4}">
                <adec:decorative xmlns:adec="http://schemas.microsoft.com/office/drawing/2017/decorative" val="0"/>
              </a:ext>
            </a:extLst>
          </p:cNvPr>
          <p:cNvSpPr>
            <a:spLocks noGrp="1"/>
          </p:cNvSpPr>
          <p:nvPr>
            <p:ph type="title"/>
          </p:nvPr>
        </p:nvSpPr>
        <p:spPr>
          <a:xfrm>
            <a:off x="628650" y="-810163"/>
            <a:ext cx="7886700" cy="939799"/>
          </a:xfrm>
        </p:spPr>
        <p:txBody>
          <a:bodyPr>
            <a:normAutofit/>
          </a:bodyPr>
          <a:lstStyle/>
          <a:p>
            <a:pPr algn="ctr"/>
            <a:r>
              <a:rPr lang="en-GB" sz="3500" b="1" dirty="0"/>
              <a:t>The Story of Edward Jenner - Q1</a:t>
            </a:r>
          </a:p>
        </p:txBody>
      </p:sp>
      <p:sp>
        <p:nvSpPr>
          <p:cNvPr id="10" name="Title 1">
            <a:extLst>
              <a:ext uri="{FF2B5EF4-FFF2-40B4-BE49-F238E27FC236}">
                <a16:creationId xmlns:a16="http://schemas.microsoft.com/office/drawing/2014/main" id="{CDF5D098-4911-4C4C-B6DA-8DE8BF98C7A0}"/>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The Story of Edward Jenner</a:t>
            </a:r>
            <a:endParaRPr lang="en-GB" sz="3500" b="1" dirty="0"/>
          </a:p>
        </p:txBody>
      </p:sp>
      <p:sp>
        <p:nvSpPr>
          <p:cNvPr id="4" name="Rectangle: Rounded Corners 3">
            <a:extLst>
              <a:ext uri="{FF2B5EF4-FFF2-40B4-BE49-F238E27FC236}">
                <a16:creationId xmlns:a16="http://schemas.microsoft.com/office/drawing/2014/main" id="{2A500F4B-5B93-43C6-80B8-0B6B1EA5B12B}"/>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E35672F0-80E8-450D-A779-2B2E17E93A01}"/>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997E334-4950-4BF9-A7C0-A3E0A8D7B0F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29164"/>
            <a:ext cx="478960" cy="523220"/>
          </a:xfrm>
          <a:prstGeom prst="rect">
            <a:avLst/>
          </a:prstGeom>
        </p:spPr>
      </p:pic>
      <p:sp>
        <p:nvSpPr>
          <p:cNvPr id="8" name="TextBox 7" descr="Reading Comprehension&#10;Can you fill in the blanks in the story from the words in the box below?&#10;&#10;Edward Jenner was born in ___________________, England. As a young boy Jenner’s favourite subject was ___________ and when he grew up he became a ___________. At the time the people of England were terrified of a deadly disease called ___________. Symptoms included severe _____________ and many people died. Jenner noticed that milkmaids who caught the harmless infection ____________, from their milking cows did not die from smallpox. Jenner took pus from the hand of a ___________ who had cow pox and infected a boy called __________. The boy got infected with cowpox but soon recovered. Jenner then __________ James with smallpox. A ______ developed but the boy did not develop smallpox. Jenner was&#10;delighted that his idea was correct, he went on to __________ all the children in his town with cowpox to stop them getting smallpox.&#10;">
            <a:extLst>
              <a:ext uri="{FF2B5EF4-FFF2-40B4-BE49-F238E27FC236}">
                <a16:creationId xmlns:a16="http://schemas.microsoft.com/office/drawing/2014/main" id="{67A6A089-A1BD-4B5F-A5FC-30928ED7DD70}"/>
              </a:ext>
            </a:extLst>
          </p:cNvPr>
          <p:cNvSpPr txBox="1"/>
          <p:nvPr/>
        </p:nvSpPr>
        <p:spPr>
          <a:xfrm>
            <a:off x="590549" y="1533624"/>
            <a:ext cx="7966927" cy="3604064"/>
          </a:xfrm>
          <a:prstGeom prst="rect">
            <a:avLst/>
          </a:prstGeom>
          <a:noFill/>
        </p:spPr>
        <p:txBody>
          <a:bodyPr wrap="square" rtlCol="0">
            <a:spAutoFit/>
          </a:bodyPr>
          <a:lstStyle/>
          <a:p>
            <a:r>
              <a:rPr lang="en-GB" sz="1630" b="1" dirty="0">
                <a:solidFill>
                  <a:prstClr val="black"/>
                </a:solidFill>
                <a:latin typeface="Arial" panose="020B0604020202020204" pitchFamily="34" charset="0"/>
                <a:cs typeface="Arial" panose="020B0604020202020204" pitchFamily="34" charset="0"/>
              </a:rPr>
              <a:t>Can you fill in the blanks in the story from the words in the box below?</a:t>
            </a:r>
            <a:br>
              <a:rPr lang="en-GB" sz="1630" dirty="0">
                <a:solidFill>
                  <a:prstClr val="black"/>
                </a:solidFill>
                <a:latin typeface="Arial" panose="020B0604020202020204" pitchFamily="34" charset="0"/>
                <a:cs typeface="Arial" panose="020B0604020202020204" pitchFamily="34" charset="0"/>
              </a:rPr>
            </a:br>
            <a:endParaRPr lang="en-GB" sz="1630" dirty="0">
              <a:solidFill>
                <a:prstClr val="black"/>
              </a:solidFill>
              <a:latin typeface="Arial" panose="020B0604020202020204" pitchFamily="34" charset="0"/>
              <a:cs typeface="Arial" panose="020B0604020202020204" pitchFamily="34" charset="0"/>
            </a:endParaRPr>
          </a:p>
          <a:p>
            <a:r>
              <a:rPr lang="en-GB" sz="1630" dirty="0">
                <a:solidFill>
                  <a:prstClr val="black"/>
                </a:solidFill>
                <a:latin typeface="Arial" panose="020B0604020202020204" pitchFamily="34" charset="0"/>
                <a:cs typeface="Arial" panose="020B0604020202020204" pitchFamily="34" charset="0"/>
              </a:rPr>
              <a:t>Edward Jenner was born in ___________________, England. As a young boy Jenner’s favourite subject was ___________ and when he grew up he became a ___________. At the time the people of England were terrified of a deadly disease called ___________. Symptoms included severe _____________ and many people died. Jenner noticed that milkmaids who caught the harmless infection ____________, from their milking cows did not die from smallpox. Jenner took pus from the hand of a ___________ who had cow pox and infected a boy called __________. The boy got infected with cowpox but soon recovered. Jenner then __________ James with smallpox. A ______ developed but the boy did not develop smallpox. Jenner was</a:t>
            </a:r>
          </a:p>
          <a:p>
            <a:r>
              <a:rPr lang="en-GB" sz="1630" dirty="0">
                <a:solidFill>
                  <a:prstClr val="black"/>
                </a:solidFill>
                <a:latin typeface="Arial" panose="020B0604020202020204" pitchFamily="34" charset="0"/>
                <a:cs typeface="Arial" panose="020B0604020202020204" pitchFamily="34" charset="0"/>
              </a:rPr>
              <a:t>delighted that his idea was correct, he went on to __________ all the children in his town with cowpox to stop them getting smallpox.</a:t>
            </a:r>
          </a:p>
        </p:txBody>
      </p:sp>
      <p:sp>
        <p:nvSpPr>
          <p:cNvPr id="9" name="TextBox 8" descr="Cowpox, James Phipps, Smallpox, Gloucestershire, Doctor, Milk-maid,&#10;Science, Scarring, Infected, Scab Vaccinate&#10;">
            <a:extLst>
              <a:ext uri="{FF2B5EF4-FFF2-40B4-BE49-F238E27FC236}">
                <a16:creationId xmlns:a16="http://schemas.microsoft.com/office/drawing/2014/main" id="{0C1EB520-5A3B-4102-956F-7DAAF3FD8BBE}"/>
              </a:ext>
            </a:extLst>
          </p:cNvPr>
          <p:cNvSpPr txBox="1"/>
          <p:nvPr/>
        </p:nvSpPr>
        <p:spPr>
          <a:xfrm>
            <a:off x="701221" y="5113337"/>
            <a:ext cx="7657792" cy="830997"/>
          </a:xfrm>
          <a:prstGeom prst="rect">
            <a:avLst/>
          </a:prstGeom>
          <a:noFill/>
          <a:ln w="28575">
            <a:solidFill>
              <a:srgbClr val="117E62"/>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Key words: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rPr>
              <a:t>Cowpox, James Phipps, Smallpox, Gloucestershire, Doctor, Milk-maid,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rPr>
              <a:t>Science, Scarring, Infected, Scab, Vaccinate</a:t>
            </a:r>
          </a:p>
        </p:txBody>
      </p:sp>
      <p:sp>
        <p:nvSpPr>
          <p:cNvPr id="3" name="Footer Placeholder 2">
            <a:extLst>
              <a:ext uri="{FF2B5EF4-FFF2-40B4-BE49-F238E27FC236}">
                <a16:creationId xmlns:a16="http://schemas.microsoft.com/office/drawing/2014/main" id="{9B12D2D1-C506-4073-AEA8-89DEB4DA67D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220271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20D3C02-F577-4F44-BDD1-DF171B4A05DD}"/>
              </a:ext>
              <a:ext uri="{C183D7F6-B498-43B3-948B-1728B52AA6E4}">
                <adec:decorative xmlns:adec="http://schemas.microsoft.com/office/drawing/2017/decorative" val="0"/>
              </a:ext>
            </a:extLst>
          </p:cNvPr>
          <p:cNvSpPr>
            <a:spLocks noGrp="1"/>
          </p:cNvSpPr>
          <p:nvPr>
            <p:ph type="title"/>
          </p:nvPr>
        </p:nvSpPr>
        <p:spPr>
          <a:xfrm>
            <a:off x="628650" y="-943981"/>
            <a:ext cx="7886700" cy="939799"/>
          </a:xfrm>
        </p:spPr>
        <p:txBody>
          <a:bodyPr>
            <a:normAutofit/>
          </a:bodyPr>
          <a:lstStyle/>
          <a:p>
            <a:pPr algn="ctr"/>
            <a:r>
              <a:rPr lang="en-GB" sz="3500" b="1" dirty="0"/>
              <a:t>The Story of Edward Jenner – Q2</a:t>
            </a:r>
          </a:p>
        </p:txBody>
      </p:sp>
      <p:sp>
        <p:nvSpPr>
          <p:cNvPr id="10" name="Title 1">
            <a:extLst>
              <a:ext uri="{FF2B5EF4-FFF2-40B4-BE49-F238E27FC236}">
                <a16:creationId xmlns:a16="http://schemas.microsoft.com/office/drawing/2014/main" id="{229A7D13-B2A1-49F6-81C3-931D5C9A49E6}"/>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The Story of Edward Jenner</a:t>
            </a:r>
            <a:endParaRPr lang="en-GB" sz="3500" b="1" dirty="0"/>
          </a:p>
        </p:txBody>
      </p:sp>
      <p:sp>
        <p:nvSpPr>
          <p:cNvPr id="4" name="Rectangle: Rounded Corners 3">
            <a:extLst>
              <a:ext uri="{FF2B5EF4-FFF2-40B4-BE49-F238E27FC236}">
                <a16:creationId xmlns:a16="http://schemas.microsoft.com/office/drawing/2014/main" id="{C078D76A-A2A6-4594-A7CA-3B09B382D124}"/>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54008FEC-5AB8-4976-81B2-AB5ED447C8C4}"/>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D004A66-966B-413D-8D52-AF3D7B807D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09168"/>
            <a:ext cx="478960" cy="523220"/>
          </a:xfrm>
          <a:prstGeom prst="rect">
            <a:avLst/>
          </a:prstGeom>
        </p:spPr>
      </p:pic>
      <p:sp>
        <p:nvSpPr>
          <p:cNvPr id="9" name="TextBox 8" descr="Understanding&#10;Answer the following questions:&#10;&#10;What was the name of the doctor who discovered vaccinations?&#10;&#10;What was the name of the deadly disease at the time?&#10;&#10;&#10;What was Jenner’s idea to stop the deadly disease?&#10;&#10;What happened to James after he was infected with the cowpox?&#10;&#10;What happened to James after he was infected with the smallpox?&#10;&#10;Why was it important for Jenner to test his idea on James before treating lots of children?&#10;">
            <a:extLst>
              <a:ext uri="{FF2B5EF4-FFF2-40B4-BE49-F238E27FC236}">
                <a16:creationId xmlns:a16="http://schemas.microsoft.com/office/drawing/2014/main" id="{1E27D3E3-D675-420E-AE55-F4AB63B6856D}"/>
              </a:ext>
            </a:extLst>
          </p:cNvPr>
          <p:cNvSpPr txBox="1"/>
          <p:nvPr/>
        </p:nvSpPr>
        <p:spPr>
          <a:xfrm>
            <a:off x="628650" y="1590774"/>
            <a:ext cx="7705725" cy="3970318"/>
          </a:xfrm>
          <a:prstGeom prst="rect">
            <a:avLst/>
          </a:prstGeom>
          <a:noFill/>
        </p:spPr>
        <p:txBody>
          <a:bodyPr wrap="square" rtlCol="0">
            <a:spAutoFit/>
          </a:bodyPr>
          <a:lstStyle/>
          <a:p>
            <a:r>
              <a:rPr lang="en-GB" b="1" dirty="0">
                <a:solidFill>
                  <a:prstClr val="black"/>
                </a:solidFill>
                <a:latin typeface="Arial" panose="020B0604020202020204" pitchFamily="34" charset="0"/>
                <a:cs typeface="Arial" panose="020B0604020202020204" pitchFamily="34" charset="0"/>
              </a:rPr>
              <a:t>Answer the following questions:</a:t>
            </a:r>
          </a:p>
          <a:p>
            <a:endParaRPr lang="en-GB" b="1"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dirty="0">
                <a:solidFill>
                  <a:prstClr val="black"/>
                </a:solidFill>
                <a:latin typeface="Arial" panose="020B0604020202020204" pitchFamily="34" charset="0"/>
                <a:cs typeface="Arial" panose="020B0604020202020204" pitchFamily="34" charset="0"/>
              </a:rPr>
              <a:t>What was the name of the doctor who discovered vaccinations?</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br>
              <a:rPr lang="en-GB" dirty="0">
                <a:solidFill>
                  <a:prstClr val="black"/>
                </a:solidFill>
                <a:latin typeface="Arial" panose="020B0604020202020204" pitchFamily="34" charset="0"/>
                <a:cs typeface="Arial" panose="020B0604020202020204" pitchFamily="34" charset="0"/>
              </a:rPr>
            </a:br>
            <a:endParaRPr lang="en-GB"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endParaRPr lang="en-GB"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dirty="0">
                <a:solidFill>
                  <a:prstClr val="black"/>
                </a:solidFill>
                <a:latin typeface="Arial" panose="020B0604020202020204" pitchFamily="34" charset="0"/>
                <a:cs typeface="Arial" panose="020B0604020202020204" pitchFamily="34" charset="0"/>
              </a:rPr>
              <a:t>What was the name of the deadly disease at the time?</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br>
              <a:rPr lang="en-GB" dirty="0">
                <a:solidFill>
                  <a:prstClr val="black"/>
                </a:solidFill>
                <a:latin typeface="Arial" panose="020B0604020202020204" pitchFamily="34" charset="0"/>
                <a:cs typeface="Arial" panose="020B0604020202020204" pitchFamily="34" charset="0"/>
              </a:rPr>
            </a:br>
            <a:endParaRPr lang="en-GB"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endParaRPr lang="en-GB"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dirty="0">
                <a:solidFill>
                  <a:prstClr val="black"/>
                </a:solidFill>
                <a:latin typeface="Arial" panose="020B0604020202020204" pitchFamily="34" charset="0"/>
                <a:cs typeface="Arial" panose="020B0604020202020204" pitchFamily="34" charset="0"/>
              </a:rPr>
              <a:t>What was Jenner’s idea to stop the deadly disease?</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br>
              <a:rPr lang="en-GB" dirty="0">
                <a:solidFill>
                  <a:prstClr val="black"/>
                </a:solidFill>
                <a:latin typeface="Arial" panose="020B0604020202020204" pitchFamily="34" charset="0"/>
                <a:cs typeface="Arial" panose="020B0604020202020204" pitchFamily="34" charset="0"/>
              </a:rPr>
            </a:br>
            <a:endParaRPr lang="en-GB" dirty="0">
              <a:solidFill>
                <a:prstClr val="black"/>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25219407-C1C2-4E11-B284-7DE80055DB1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194559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31F078-E44E-43BC-8166-448B0ACEE23A}"/>
              </a:ext>
              <a:ext uri="{C183D7F6-B498-43B3-948B-1728B52AA6E4}">
                <adec:decorative xmlns:adec="http://schemas.microsoft.com/office/drawing/2017/decorative" val="0"/>
              </a:ext>
            </a:extLst>
          </p:cNvPr>
          <p:cNvSpPr>
            <a:spLocks noGrp="1"/>
          </p:cNvSpPr>
          <p:nvPr>
            <p:ph type="title"/>
          </p:nvPr>
        </p:nvSpPr>
        <p:spPr>
          <a:xfrm>
            <a:off x="628650" y="-865920"/>
            <a:ext cx="7886700" cy="939799"/>
          </a:xfrm>
        </p:spPr>
        <p:txBody>
          <a:bodyPr>
            <a:normAutofit/>
          </a:bodyPr>
          <a:lstStyle/>
          <a:p>
            <a:pPr algn="ctr"/>
            <a:r>
              <a:rPr lang="en-GB" sz="3500" b="1" dirty="0"/>
              <a:t>The Story of Edward Jenner – Q3</a:t>
            </a:r>
          </a:p>
        </p:txBody>
      </p:sp>
      <p:sp>
        <p:nvSpPr>
          <p:cNvPr id="10" name="Title 1">
            <a:extLst>
              <a:ext uri="{FF2B5EF4-FFF2-40B4-BE49-F238E27FC236}">
                <a16:creationId xmlns:a16="http://schemas.microsoft.com/office/drawing/2014/main" id="{C846D928-C7FE-46C0-AFFB-D90CB32D71C0}"/>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The Story of Edward Jenner</a:t>
            </a:r>
            <a:endParaRPr lang="en-GB" sz="3500" b="1" dirty="0"/>
          </a:p>
        </p:txBody>
      </p:sp>
      <p:sp>
        <p:nvSpPr>
          <p:cNvPr id="6" name="Rectangle: Rounded Corners 5">
            <a:extLst>
              <a:ext uri="{FF2B5EF4-FFF2-40B4-BE49-F238E27FC236}">
                <a16:creationId xmlns:a16="http://schemas.microsoft.com/office/drawing/2014/main" id="{FCEB117B-E1B0-4B2E-82A1-8BE2F190B5AC}"/>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57FD67FF-6A71-461B-957F-80C050A656D1}"/>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35E6860-9CF6-4C4F-A694-136DC5D64E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09168"/>
            <a:ext cx="478960" cy="523220"/>
          </a:xfrm>
          <a:prstGeom prst="rect">
            <a:avLst/>
          </a:prstGeom>
        </p:spPr>
      </p:pic>
      <p:sp>
        <p:nvSpPr>
          <p:cNvPr id="9" name="TextBox 8" descr="Understanding&#10;Answer the following questions:&#10;&#10;What was the name of the doctor who discovered vaccinations?&#10;&#10;What was the name of the deadly disease at the time?&#10;&#10;&#10;What was Jenner’s idea to stop the deadly disease?&#10;&#10;What happened to James after he was infected with the cowpox?&#10;&#10;What happened to James after he was infected with the smallpox?&#10;&#10;Why was it important for Jenner to test his idea on James before treating lots of children?&#10;">
            <a:extLst>
              <a:ext uri="{FF2B5EF4-FFF2-40B4-BE49-F238E27FC236}">
                <a16:creationId xmlns:a16="http://schemas.microsoft.com/office/drawing/2014/main" id="{F3B3F2E3-7B96-4DD8-8F3E-25CD86CDC7DA}"/>
              </a:ext>
            </a:extLst>
          </p:cNvPr>
          <p:cNvSpPr txBox="1"/>
          <p:nvPr/>
        </p:nvSpPr>
        <p:spPr>
          <a:xfrm>
            <a:off x="628650" y="1590774"/>
            <a:ext cx="8034190" cy="3970318"/>
          </a:xfrm>
          <a:prstGeom prst="rect">
            <a:avLst/>
          </a:prstGeom>
          <a:noFill/>
        </p:spPr>
        <p:txBody>
          <a:bodyPr wrap="square" rtlCol="0">
            <a:spAutoFit/>
          </a:bodyPr>
          <a:lstStyle/>
          <a:p>
            <a:r>
              <a:rPr lang="en-GB" b="1" dirty="0">
                <a:solidFill>
                  <a:prstClr val="black"/>
                </a:solidFill>
                <a:latin typeface="Arial" panose="020B0604020202020204" pitchFamily="34" charset="0"/>
                <a:cs typeface="Arial" panose="020B0604020202020204" pitchFamily="34" charset="0"/>
              </a:rPr>
              <a:t>Answer the following questions:</a:t>
            </a:r>
          </a:p>
          <a:p>
            <a:endParaRPr lang="en-GB" b="1"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4. What happened to James after he was infected with the cowpox?</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br>
              <a:rPr lang="en-GB" dirty="0">
                <a:solidFill>
                  <a:prstClr val="black"/>
                </a:solidFill>
                <a:latin typeface="Arial" panose="020B0604020202020204" pitchFamily="34" charset="0"/>
                <a:cs typeface="Arial" panose="020B0604020202020204" pitchFamily="34" charset="0"/>
              </a:rPr>
            </a:br>
            <a:endParaRPr lang="en-GB"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5. What happened to James after he was infected with the smallpox?</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br>
              <a:rPr lang="en-GB" dirty="0">
                <a:solidFill>
                  <a:prstClr val="black"/>
                </a:solidFill>
                <a:latin typeface="Arial" panose="020B0604020202020204" pitchFamily="34" charset="0"/>
                <a:cs typeface="Arial" panose="020B0604020202020204" pitchFamily="34" charset="0"/>
              </a:rPr>
            </a:br>
            <a:endParaRPr lang="en-GB"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6. Why was it important for Jenner to test his idea on James before treating lots of children?</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p>
        </p:txBody>
      </p:sp>
      <p:sp>
        <p:nvSpPr>
          <p:cNvPr id="3" name="Footer Placeholder 2">
            <a:extLst>
              <a:ext uri="{FF2B5EF4-FFF2-40B4-BE49-F238E27FC236}">
                <a16:creationId xmlns:a16="http://schemas.microsoft.com/office/drawing/2014/main" id="{6DA87AA8-6F39-4714-A7FC-7DC37A1BE66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971227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861E60-B3DD-4E36-80C6-CDF57E267940}"/>
              </a:ext>
              <a:ext uri="{C183D7F6-B498-43B3-948B-1728B52AA6E4}">
                <adec:decorative xmlns:adec="http://schemas.microsoft.com/office/drawing/2017/decorative" val="0"/>
              </a:ext>
            </a:extLst>
          </p:cNvPr>
          <p:cNvSpPr>
            <a:spLocks noGrp="1"/>
          </p:cNvSpPr>
          <p:nvPr>
            <p:ph type="title"/>
          </p:nvPr>
        </p:nvSpPr>
        <p:spPr>
          <a:xfrm>
            <a:off x="628650" y="-877073"/>
            <a:ext cx="7886700" cy="939799"/>
          </a:xfrm>
        </p:spPr>
        <p:txBody>
          <a:bodyPr>
            <a:normAutofit/>
          </a:bodyPr>
          <a:lstStyle/>
          <a:p>
            <a:pPr algn="ctr"/>
            <a:r>
              <a:rPr lang="en-GB" sz="2800" b="1" dirty="0"/>
              <a:t>The Story of Edward Jenner Q1 - Answers</a:t>
            </a:r>
          </a:p>
        </p:txBody>
      </p:sp>
      <p:sp>
        <p:nvSpPr>
          <p:cNvPr id="21" name="Title 1">
            <a:extLst>
              <a:ext uri="{FF2B5EF4-FFF2-40B4-BE49-F238E27FC236}">
                <a16:creationId xmlns:a16="http://schemas.microsoft.com/office/drawing/2014/main" id="{A393D836-82F8-4412-805A-72C92B036E53}"/>
              </a:ext>
            </a:extLst>
          </p:cNvPr>
          <p:cNvSpPr txBox="1">
            <a:spLocks/>
          </p:cNvSpPr>
          <p:nvPr/>
        </p:nvSpPr>
        <p:spPr>
          <a:xfrm>
            <a:off x="628650" y="260351"/>
            <a:ext cx="7886700" cy="93979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200" b="1" dirty="0"/>
              <a:t>The Story of Edward Jenner - Answers</a:t>
            </a:r>
          </a:p>
        </p:txBody>
      </p:sp>
      <p:sp>
        <p:nvSpPr>
          <p:cNvPr id="5" name="Rectangle: Rounded Corners 4">
            <a:extLst>
              <a:ext uri="{FF2B5EF4-FFF2-40B4-BE49-F238E27FC236}">
                <a16:creationId xmlns:a16="http://schemas.microsoft.com/office/drawing/2014/main" id="{37539419-8C61-46EA-ADBA-9E8F6CF259DD}"/>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4F095732-F979-46E5-9E0D-B639B29473BC}"/>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9BAF671-DBBC-4197-8807-BE31BD6A0D8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29164"/>
            <a:ext cx="478960" cy="523220"/>
          </a:xfrm>
          <a:prstGeom prst="rect">
            <a:avLst/>
          </a:prstGeom>
        </p:spPr>
      </p:pic>
      <p:sp>
        <p:nvSpPr>
          <p:cNvPr id="8" name="TextBox 7" descr="Reading Comprehension&#10;Can you fill in the blanks in the story from the words in the box below?&#10;&#10;Edward Jenner was born in ___________________, England. As a young boy Jenner’s favourite subject was ___________ and when he grew up he became a ___________. At the time the people of England were terrified of a deadly disease called ___________. Symptoms included severe _____________ and many people died. Jenner noticed that milkmaids who caught the harmless infection ____________, from their milking cows did not die from smallpox. Jenner took pus from the hand of a ___________ who had cow pox and infected a boy called __________. The boy got infected with cowpox but soon recovered. Jenner then __________ James with smallpox. A ______ developed but the boy did not develop smallpox. Jenner was&#10;delighted that his idea was correct, he went on to __________ all the children in his town with cowpox to stop them getting smallpox.&#10;">
            <a:extLst>
              <a:ext uri="{FF2B5EF4-FFF2-40B4-BE49-F238E27FC236}">
                <a16:creationId xmlns:a16="http://schemas.microsoft.com/office/drawing/2014/main" id="{3DF5006F-E9D6-489B-9777-950078690715}"/>
              </a:ext>
            </a:extLst>
          </p:cNvPr>
          <p:cNvSpPr txBox="1"/>
          <p:nvPr/>
        </p:nvSpPr>
        <p:spPr>
          <a:xfrm>
            <a:off x="548423" y="1547472"/>
            <a:ext cx="7966927" cy="3353226"/>
          </a:xfrm>
          <a:prstGeom prst="rect">
            <a:avLst/>
          </a:prstGeom>
          <a:noFill/>
        </p:spPr>
        <p:txBody>
          <a:bodyPr wrap="square" rtlCol="0">
            <a:spAutoFit/>
          </a:bodyPr>
          <a:lstStyle/>
          <a:p>
            <a:r>
              <a:rPr lang="en-GB" sz="1630" b="1" dirty="0">
                <a:solidFill>
                  <a:prstClr val="black"/>
                </a:solidFill>
                <a:latin typeface="Arial" panose="020B0604020202020204" pitchFamily="34" charset="0"/>
                <a:cs typeface="Arial" panose="020B0604020202020204" pitchFamily="34" charset="0"/>
              </a:rPr>
              <a:t>Can you fill in the blanks in the story from the words in the box below?</a:t>
            </a:r>
            <a:br>
              <a:rPr lang="en-GB" sz="1630" dirty="0">
                <a:solidFill>
                  <a:prstClr val="black"/>
                </a:solidFill>
                <a:latin typeface="Arial" panose="020B0604020202020204" pitchFamily="34" charset="0"/>
                <a:cs typeface="Arial" panose="020B0604020202020204" pitchFamily="34" charset="0"/>
              </a:rPr>
            </a:br>
            <a:endParaRPr lang="en-GB" sz="1630" dirty="0">
              <a:solidFill>
                <a:prstClr val="black"/>
              </a:solidFill>
              <a:latin typeface="Arial" panose="020B0604020202020204" pitchFamily="34" charset="0"/>
              <a:cs typeface="Arial" panose="020B0604020202020204" pitchFamily="34" charset="0"/>
            </a:endParaRPr>
          </a:p>
          <a:p>
            <a:pPr algn="just"/>
            <a:r>
              <a:rPr lang="en-GB" sz="1630" dirty="0">
                <a:solidFill>
                  <a:prstClr val="black"/>
                </a:solidFill>
                <a:latin typeface="Arial" panose="020B0604020202020204" pitchFamily="34" charset="0"/>
                <a:cs typeface="Arial" panose="020B0604020202020204" pitchFamily="34" charset="0"/>
              </a:rPr>
              <a:t>Edward Jenner was born in ___________________, England. As a young boy Jenner’s favourite subject was ___________ and when he grew up he became a ___________. At the time the people of England were terrified of a deadly disease called ___________. Symptoms included severe _____________ and many people died. Jenner noticed that milkmaids who caught the harmless infection ____________, from their milking cows did not die from smallpox. Jenner took pus from the hand of a ___________ who had cow pox and infected a boy called ___________________. The boy got infected with cowpox but soon recovered. Jenner then __________ James with smallpox. A ______ developed but the boy did not develop smallpox. Jenner was delighted that his idea was correct, he went on to __________ all the children in his town with cowpox to stop them getting smallpox.</a:t>
            </a:r>
          </a:p>
        </p:txBody>
      </p:sp>
      <p:sp>
        <p:nvSpPr>
          <p:cNvPr id="10" name="TextBox 9">
            <a:extLst>
              <a:ext uri="{FF2B5EF4-FFF2-40B4-BE49-F238E27FC236}">
                <a16:creationId xmlns:a16="http://schemas.microsoft.com/office/drawing/2014/main" id="{B5B1C259-968C-4054-A55F-01D7C80BF6B2}"/>
              </a:ext>
            </a:extLst>
          </p:cNvPr>
          <p:cNvSpPr txBox="1"/>
          <p:nvPr/>
        </p:nvSpPr>
        <p:spPr>
          <a:xfrm>
            <a:off x="3690937" y="1996792"/>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Gloucestershire</a:t>
            </a:r>
          </a:p>
        </p:txBody>
      </p:sp>
      <p:sp>
        <p:nvSpPr>
          <p:cNvPr id="11" name="TextBox 10">
            <a:extLst>
              <a:ext uri="{FF2B5EF4-FFF2-40B4-BE49-F238E27FC236}">
                <a16:creationId xmlns:a16="http://schemas.microsoft.com/office/drawing/2014/main" id="{07005AA3-CDAC-4D33-968E-037965D7876E}"/>
              </a:ext>
            </a:extLst>
          </p:cNvPr>
          <p:cNvSpPr txBox="1"/>
          <p:nvPr/>
        </p:nvSpPr>
        <p:spPr>
          <a:xfrm>
            <a:off x="3690937" y="2273571"/>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science</a:t>
            </a:r>
          </a:p>
        </p:txBody>
      </p:sp>
      <p:sp>
        <p:nvSpPr>
          <p:cNvPr id="12" name="TextBox 11">
            <a:extLst>
              <a:ext uri="{FF2B5EF4-FFF2-40B4-BE49-F238E27FC236}">
                <a16:creationId xmlns:a16="http://schemas.microsoft.com/office/drawing/2014/main" id="{9C91BDEA-4CE5-48AD-B117-6ABFD726BD17}"/>
              </a:ext>
            </a:extLst>
          </p:cNvPr>
          <p:cNvSpPr txBox="1"/>
          <p:nvPr/>
        </p:nvSpPr>
        <p:spPr>
          <a:xfrm>
            <a:off x="802256" y="2502103"/>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doctor</a:t>
            </a:r>
          </a:p>
        </p:txBody>
      </p:sp>
      <p:sp>
        <p:nvSpPr>
          <p:cNvPr id="13" name="TextBox 12">
            <a:extLst>
              <a:ext uri="{FF2B5EF4-FFF2-40B4-BE49-F238E27FC236}">
                <a16:creationId xmlns:a16="http://schemas.microsoft.com/office/drawing/2014/main" id="{51D010A7-04D5-4CBD-B926-24D0838031CA}"/>
              </a:ext>
            </a:extLst>
          </p:cNvPr>
          <p:cNvSpPr txBox="1"/>
          <p:nvPr/>
        </p:nvSpPr>
        <p:spPr>
          <a:xfrm>
            <a:off x="1392709" y="2761319"/>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smallpox</a:t>
            </a:r>
          </a:p>
        </p:txBody>
      </p:sp>
      <p:sp>
        <p:nvSpPr>
          <p:cNvPr id="14" name="TextBox 13">
            <a:extLst>
              <a:ext uri="{FF2B5EF4-FFF2-40B4-BE49-F238E27FC236}">
                <a16:creationId xmlns:a16="http://schemas.microsoft.com/office/drawing/2014/main" id="{61B956E7-D2ED-462D-851E-E542706D4CD3}"/>
              </a:ext>
            </a:extLst>
          </p:cNvPr>
          <p:cNvSpPr txBox="1"/>
          <p:nvPr/>
        </p:nvSpPr>
        <p:spPr>
          <a:xfrm>
            <a:off x="5453063" y="2750608"/>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scarring</a:t>
            </a:r>
          </a:p>
        </p:txBody>
      </p:sp>
      <p:sp>
        <p:nvSpPr>
          <p:cNvPr id="15" name="TextBox 14">
            <a:extLst>
              <a:ext uri="{FF2B5EF4-FFF2-40B4-BE49-F238E27FC236}">
                <a16:creationId xmlns:a16="http://schemas.microsoft.com/office/drawing/2014/main" id="{90F0AA8B-C0C7-455D-B755-CAAA3ACCCD00}"/>
              </a:ext>
            </a:extLst>
          </p:cNvPr>
          <p:cNvSpPr txBox="1"/>
          <p:nvPr/>
        </p:nvSpPr>
        <p:spPr>
          <a:xfrm>
            <a:off x="919162" y="3262923"/>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cowpox</a:t>
            </a:r>
          </a:p>
        </p:txBody>
      </p:sp>
      <p:sp>
        <p:nvSpPr>
          <p:cNvPr id="16" name="TextBox 15">
            <a:extLst>
              <a:ext uri="{FF2B5EF4-FFF2-40B4-BE49-F238E27FC236}">
                <a16:creationId xmlns:a16="http://schemas.microsoft.com/office/drawing/2014/main" id="{0287AB54-6401-45A2-9A7C-9601224B0DBE}"/>
              </a:ext>
            </a:extLst>
          </p:cNvPr>
          <p:cNvSpPr txBox="1"/>
          <p:nvPr/>
        </p:nvSpPr>
        <p:spPr>
          <a:xfrm>
            <a:off x="2684521" y="3512496"/>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milk-maid</a:t>
            </a:r>
          </a:p>
        </p:txBody>
      </p:sp>
      <p:sp>
        <p:nvSpPr>
          <p:cNvPr id="17" name="TextBox 16">
            <a:extLst>
              <a:ext uri="{FF2B5EF4-FFF2-40B4-BE49-F238E27FC236}">
                <a16:creationId xmlns:a16="http://schemas.microsoft.com/office/drawing/2014/main" id="{93A14C21-387F-4FC7-BFC3-E7C77223E231}"/>
              </a:ext>
            </a:extLst>
          </p:cNvPr>
          <p:cNvSpPr txBox="1"/>
          <p:nvPr/>
        </p:nvSpPr>
        <p:spPr>
          <a:xfrm>
            <a:off x="788705" y="3758865"/>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James Phipps</a:t>
            </a:r>
          </a:p>
        </p:txBody>
      </p:sp>
      <p:sp>
        <p:nvSpPr>
          <p:cNvPr id="18" name="TextBox 17">
            <a:extLst>
              <a:ext uri="{FF2B5EF4-FFF2-40B4-BE49-F238E27FC236}">
                <a16:creationId xmlns:a16="http://schemas.microsoft.com/office/drawing/2014/main" id="{5FC8CF9B-013F-46FF-90C2-D5389D5DBC1B}"/>
              </a:ext>
            </a:extLst>
          </p:cNvPr>
          <p:cNvSpPr txBox="1"/>
          <p:nvPr/>
        </p:nvSpPr>
        <p:spPr>
          <a:xfrm>
            <a:off x="1857913" y="4025991"/>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infected</a:t>
            </a:r>
          </a:p>
        </p:txBody>
      </p:sp>
      <p:sp>
        <p:nvSpPr>
          <p:cNvPr id="19" name="TextBox 18">
            <a:extLst>
              <a:ext uri="{FF2B5EF4-FFF2-40B4-BE49-F238E27FC236}">
                <a16:creationId xmlns:a16="http://schemas.microsoft.com/office/drawing/2014/main" id="{244BC1FD-1379-412F-8F5E-E7962D67E9CC}"/>
              </a:ext>
            </a:extLst>
          </p:cNvPr>
          <p:cNvSpPr txBox="1"/>
          <p:nvPr/>
        </p:nvSpPr>
        <p:spPr>
          <a:xfrm>
            <a:off x="5266883" y="4016082"/>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scab</a:t>
            </a:r>
          </a:p>
        </p:txBody>
      </p:sp>
      <p:sp>
        <p:nvSpPr>
          <p:cNvPr id="20" name="TextBox 19">
            <a:extLst>
              <a:ext uri="{FF2B5EF4-FFF2-40B4-BE49-F238E27FC236}">
                <a16:creationId xmlns:a16="http://schemas.microsoft.com/office/drawing/2014/main" id="{5A14FC37-3373-4455-9A28-D612175BF5B1}"/>
              </a:ext>
            </a:extLst>
          </p:cNvPr>
          <p:cNvSpPr txBox="1"/>
          <p:nvPr/>
        </p:nvSpPr>
        <p:spPr>
          <a:xfrm>
            <a:off x="628650" y="4482798"/>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vaccinate</a:t>
            </a:r>
          </a:p>
        </p:txBody>
      </p:sp>
      <p:sp>
        <p:nvSpPr>
          <p:cNvPr id="9" name="TextBox 8" descr="Cowpox, James Phipps, Smallpox, Gloucestershire, Doctor, Milk-maid,&#10;Science, Scarring, Infected, Scab Vaccinate&#10;">
            <a:extLst>
              <a:ext uri="{FF2B5EF4-FFF2-40B4-BE49-F238E27FC236}">
                <a16:creationId xmlns:a16="http://schemas.microsoft.com/office/drawing/2014/main" id="{2E662645-C404-4FAB-A62D-698467059D58}"/>
              </a:ext>
            </a:extLst>
          </p:cNvPr>
          <p:cNvSpPr txBox="1"/>
          <p:nvPr/>
        </p:nvSpPr>
        <p:spPr>
          <a:xfrm>
            <a:off x="701221" y="5113337"/>
            <a:ext cx="7657792" cy="830997"/>
          </a:xfrm>
          <a:prstGeom prst="rect">
            <a:avLst/>
          </a:prstGeom>
          <a:noFill/>
          <a:ln w="28575">
            <a:solidFill>
              <a:srgbClr val="117E62"/>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Key words: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rPr>
              <a:t>Cowpox, James Phipps, Smallpox, Gloucestershire, Doctor, Milk-maid,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rPr>
              <a:t>Science, Scarring, Infected, Scab, Vaccinate</a:t>
            </a:r>
          </a:p>
        </p:txBody>
      </p:sp>
      <p:sp>
        <p:nvSpPr>
          <p:cNvPr id="3" name="Footer Placeholder 2">
            <a:extLst>
              <a:ext uri="{FF2B5EF4-FFF2-40B4-BE49-F238E27FC236}">
                <a16:creationId xmlns:a16="http://schemas.microsoft.com/office/drawing/2014/main" id="{C68D5EC4-D4D1-4BEA-8A3D-34FD7E31840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5697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13D4F6-62CD-43ED-9E7B-23012F5E17FA}"/>
              </a:ext>
              <a:ext uri="{C183D7F6-B498-43B3-948B-1728B52AA6E4}">
                <adec:decorative xmlns:adec="http://schemas.microsoft.com/office/drawing/2017/decorative" val="0"/>
              </a:ext>
            </a:extLst>
          </p:cNvPr>
          <p:cNvSpPr>
            <a:spLocks noGrp="1"/>
          </p:cNvSpPr>
          <p:nvPr>
            <p:ph type="title"/>
          </p:nvPr>
        </p:nvSpPr>
        <p:spPr>
          <a:xfrm>
            <a:off x="390293" y="-832466"/>
            <a:ext cx="8125057" cy="939799"/>
          </a:xfrm>
        </p:spPr>
        <p:txBody>
          <a:bodyPr>
            <a:normAutofit/>
          </a:bodyPr>
          <a:lstStyle/>
          <a:p>
            <a:pPr algn="ctr"/>
            <a:r>
              <a:rPr lang="en-GB" sz="2800" b="1" dirty="0"/>
              <a:t>The Story of Edward Jenner Q2 - Answers</a:t>
            </a:r>
          </a:p>
        </p:txBody>
      </p:sp>
      <p:sp>
        <p:nvSpPr>
          <p:cNvPr id="13" name="Title 1">
            <a:extLst>
              <a:ext uri="{FF2B5EF4-FFF2-40B4-BE49-F238E27FC236}">
                <a16:creationId xmlns:a16="http://schemas.microsoft.com/office/drawing/2014/main" id="{3A554040-EF28-4D6A-89DD-21F506E653FE}"/>
              </a:ext>
            </a:extLst>
          </p:cNvPr>
          <p:cNvSpPr txBox="1">
            <a:spLocks/>
          </p:cNvSpPr>
          <p:nvPr/>
        </p:nvSpPr>
        <p:spPr>
          <a:xfrm>
            <a:off x="628650" y="260351"/>
            <a:ext cx="7886700" cy="93979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200" b="1"/>
              <a:t>The Story of Edward Jenner - Answers</a:t>
            </a:r>
            <a:endParaRPr lang="en-GB" sz="3200" b="1" dirty="0"/>
          </a:p>
        </p:txBody>
      </p:sp>
      <p:sp>
        <p:nvSpPr>
          <p:cNvPr id="6" name="Rectangle: Rounded Corners 5">
            <a:extLst>
              <a:ext uri="{FF2B5EF4-FFF2-40B4-BE49-F238E27FC236}">
                <a16:creationId xmlns:a16="http://schemas.microsoft.com/office/drawing/2014/main" id="{4195E040-62F0-4A7C-AC45-9C96ED4534DD}"/>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8ADD07EC-898D-466C-A52D-4CD8BA8197AE}"/>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E869F9B-C65E-4EEB-8E79-26EBF8AFB3D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09168"/>
            <a:ext cx="478960" cy="523220"/>
          </a:xfrm>
          <a:prstGeom prst="rect">
            <a:avLst/>
          </a:prstGeom>
        </p:spPr>
      </p:pic>
      <p:sp>
        <p:nvSpPr>
          <p:cNvPr id="9" name="TextBox 8" descr="Understanding&#10;Answer the following questions:&#10;&#10;What was the name of the doctor who discovered vaccinations?&#10;&#10;What was the name of the deadly disease at the time?&#10;&#10;&#10;What was Jenner’s idea to stop the deadly disease?&#10;&#10;What happened to James after he was infected with the cowpox?&#10;&#10;What happened to James after he was infected with the smallpox?&#10;&#10;Why was it important for Jenner to test his idea on James before treating lots of children?&#10;">
            <a:extLst>
              <a:ext uri="{FF2B5EF4-FFF2-40B4-BE49-F238E27FC236}">
                <a16:creationId xmlns:a16="http://schemas.microsoft.com/office/drawing/2014/main" id="{AA0EE735-BF2A-4FDC-A59E-D98811B61F76}"/>
              </a:ext>
            </a:extLst>
          </p:cNvPr>
          <p:cNvSpPr txBox="1"/>
          <p:nvPr/>
        </p:nvSpPr>
        <p:spPr>
          <a:xfrm>
            <a:off x="628650" y="1590774"/>
            <a:ext cx="7705725" cy="3970318"/>
          </a:xfrm>
          <a:prstGeom prst="rect">
            <a:avLst/>
          </a:prstGeom>
          <a:noFill/>
        </p:spPr>
        <p:txBody>
          <a:bodyPr wrap="square" rtlCol="0">
            <a:spAutoFit/>
          </a:bodyPr>
          <a:lstStyle/>
          <a:p>
            <a:r>
              <a:rPr lang="en-GB" b="1" dirty="0">
                <a:solidFill>
                  <a:prstClr val="black"/>
                </a:solidFill>
                <a:latin typeface="Arial" panose="020B0604020202020204" pitchFamily="34" charset="0"/>
                <a:cs typeface="Arial" panose="020B0604020202020204" pitchFamily="34" charset="0"/>
              </a:rPr>
              <a:t>Answer the following questions:</a:t>
            </a:r>
          </a:p>
          <a:p>
            <a:endParaRPr lang="en-GB" b="1"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dirty="0">
                <a:solidFill>
                  <a:prstClr val="black"/>
                </a:solidFill>
                <a:latin typeface="Arial" panose="020B0604020202020204" pitchFamily="34" charset="0"/>
                <a:cs typeface="Arial" panose="020B0604020202020204" pitchFamily="34" charset="0"/>
              </a:rPr>
              <a:t>What was the name of the doctor who discovered vaccinations?</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br>
              <a:rPr lang="en-GB" dirty="0">
                <a:solidFill>
                  <a:prstClr val="black"/>
                </a:solidFill>
                <a:latin typeface="Arial" panose="020B0604020202020204" pitchFamily="34" charset="0"/>
                <a:cs typeface="Arial" panose="020B0604020202020204" pitchFamily="34" charset="0"/>
              </a:rPr>
            </a:br>
            <a:endParaRPr lang="en-GB"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endParaRPr lang="en-GB"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dirty="0">
                <a:solidFill>
                  <a:prstClr val="black"/>
                </a:solidFill>
                <a:latin typeface="Arial" panose="020B0604020202020204" pitchFamily="34" charset="0"/>
                <a:cs typeface="Arial" panose="020B0604020202020204" pitchFamily="34" charset="0"/>
              </a:rPr>
              <a:t>What was the name of the deadly disease at the time?</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br>
              <a:rPr lang="en-GB" dirty="0">
                <a:solidFill>
                  <a:prstClr val="black"/>
                </a:solidFill>
                <a:latin typeface="Arial" panose="020B0604020202020204" pitchFamily="34" charset="0"/>
                <a:cs typeface="Arial" panose="020B0604020202020204" pitchFamily="34" charset="0"/>
              </a:rPr>
            </a:br>
            <a:endParaRPr lang="en-GB"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endParaRPr lang="en-GB"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dirty="0">
                <a:solidFill>
                  <a:prstClr val="black"/>
                </a:solidFill>
                <a:latin typeface="Arial" panose="020B0604020202020204" pitchFamily="34" charset="0"/>
                <a:cs typeface="Arial" panose="020B0604020202020204" pitchFamily="34" charset="0"/>
              </a:rPr>
              <a:t>What was Jenner’s idea to stop the deadly disease?</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br>
              <a:rPr lang="en-GB" dirty="0">
                <a:solidFill>
                  <a:prstClr val="black"/>
                </a:solidFill>
                <a:latin typeface="Arial" panose="020B0604020202020204" pitchFamily="34" charset="0"/>
                <a:cs typeface="Arial" panose="020B0604020202020204" pitchFamily="34" charset="0"/>
              </a:rPr>
            </a:br>
            <a:endParaRPr lang="en-GB" dirty="0">
              <a:solidFill>
                <a:prstClr val="black"/>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7693EA8-EF4F-4D92-AD60-F36D4120BEBF}"/>
              </a:ext>
            </a:extLst>
          </p:cNvPr>
          <p:cNvSpPr txBox="1"/>
          <p:nvPr/>
        </p:nvSpPr>
        <p:spPr>
          <a:xfrm>
            <a:off x="723899" y="2819400"/>
            <a:ext cx="6562726" cy="400110"/>
          </a:xfrm>
          <a:prstGeom prst="rect">
            <a:avLst/>
          </a:prstGeom>
          <a:solidFill>
            <a:schemeClr val="bg1"/>
          </a:solidFill>
        </p:spPr>
        <p:txBody>
          <a:bodyPr wrap="square" rtlCol="0">
            <a:spAutoFit/>
          </a:bodyPr>
          <a:lstStyle/>
          <a:p>
            <a:r>
              <a:rPr lang="en-GB" sz="2000" b="1" dirty="0" err="1">
                <a:latin typeface="Arial" panose="020B0604020202020204" pitchFamily="34" charset="0"/>
                <a:cs typeface="Arial" panose="020B0604020202020204" pitchFamily="34" charset="0"/>
              </a:rPr>
              <a:t>Dr.</a:t>
            </a:r>
            <a:r>
              <a:rPr lang="en-GB" sz="2000" b="1" dirty="0">
                <a:latin typeface="Arial" panose="020B0604020202020204" pitchFamily="34" charset="0"/>
                <a:cs typeface="Arial" panose="020B0604020202020204" pitchFamily="34" charset="0"/>
              </a:rPr>
              <a:t> Edward Jenner.</a:t>
            </a:r>
          </a:p>
        </p:txBody>
      </p:sp>
      <p:sp>
        <p:nvSpPr>
          <p:cNvPr id="11" name="TextBox 10">
            <a:extLst>
              <a:ext uri="{FF2B5EF4-FFF2-40B4-BE49-F238E27FC236}">
                <a16:creationId xmlns:a16="http://schemas.microsoft.com/office/drawing/2014/main" id="{791CDC99-FE3E-424D-B678-ACD23A4F8E00}"/>
              </a:ext>
            </a:extLst>
          </p:cNvPr>
          <p:cNvSpPr txBox="1"/>
          <p:nvPr/>
        </p:nvSpPr>
        <p:spPr>
          <a:xfrm>
            <a:off x="723899" y="4005580"/>
            <a:ext cx="7200901" cy="400110"/>
          </a:xfrm>
          <a:prstGeom prst="rect">
            <a:avLst/>
          </a:prstGeom>
          <a:solidFill>
            <a:schemeClr val="bg1"/>
          </a:solidFill>
        </p:spPr>
        <p:txBody>
          <a:bodyPr wrap="square" rtlCol="0">
            <a:spAutoFit/>
          </a:bodyPr>
          <a:lstStyle/>
          <a:p>
            <a:r>
              <a:rPr lang="en-GB" sz="2000" b="1" dirty="0">
                <a:latin typeface="Arial" panose="020B0604020202020204" pitchFamily="34" charset="0"/>
                <a:cs typeface="Arial" panose="020B0604020202020204" pitchFamily="34" charset="0"/>
              </a:rPr>
              <a:t>Smallpox.</a:t>
            </a:r>
          </a:p>
        </p:txBody>
      </p:sp>
      <p:sp>
        <p:nvSpPr>
          <p:cNvPr id="12" name="TextBox 11">
            <a:extLst>
              <a:ext uri="{FF2B5EF4-FFF2-40B4-BE49-F238E27FC236}">
                <a16:creationId xmlns:a16="http://schemas.microsoft.com/office/drawing/2014/main" id="{B7D8BCEE-0B0F-4AAD-93AA-BB48DA18392B}"/>
              </a:ext>
            </a:extLst>
          </p:cNvPr>
          <p:cNvSpPr txBox="1"/>
          <p:nvPr/>
        </p:nvSpPr>
        <p:spPr>
          <a:xfrm>
            <a:off x="628649" y="4965533"/>
            <a:ext cx="7705725" cy="1015663"/>
          </a:xfrm>
          <a:prstGeom prst="rect">
            <a:avLst/>
          </a:prstGeom>
          <a:solidFill>
            <a:schemeClr val="bg1"/>
          </a:solidFill>
        </p:spPr>
        <p:txBody>
          <a:bodyPr wrap="square" rtlCol="0">
            <a:spAutoFit/>
          </a:bodyPr>
          <a:lstStyle/>
          <a:p>
            <a:pPr algn="just"/>
            <a:r>
              <a:rPr lang="en-GB" sz="2000" b="1" dirty="0">
                <a:latin typeface="Arial" panose="020B0604020202020204" pitchFamily="34" charset="0"/>
                <a:cs typeface="Arial" panose="020B0604020202020204" pitchFamily="34" charset="0"/>
              </a:rPr>
              <a:t>Infecting people with a similar but relatively harmless infection to provide immunity – the earliest concept of vaccination. </a:t>
            </a:r>
          </a:p>
        </p:txBody>
      </p:sp>
      <p:sp>
        <p:nvSpPr>
          <p:cNvPr id="3" name="Footer Placeholder 2">
            <a:extLst>
              <a:ext uri="{FF2B5EF4-FFF2-40B4-BE49-F238E27FC236}">
                <a16:creationId xmlns:a16="http://schemas.microsoft.com/office/drawing/2014/main" id="{0FED9287-7C4E-49C3-B5CE-ED8A3398547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9258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2895FF-75AE-4797-B2FB-AA18FBB01F30}"/>
              </a:ext>
              <a:ext uri="{C183D7F6-B498-43B3-948B-1728B52AA6E4}">
                <adec:decorative xmlns:adec="http://schemas.microsoft.com/office/drawing/2017/decorative" val="0"/>
              </a:ext>
            </a:extLst>
          </p:cNvPr>
          <p:cNvSpPr>
            <a:spLocks noGrp="1"/>
          </p:cNvSpPr>
          <p:nvPr>
            <p:ph type="title"/>
          </p:nvPr>
        </p:nvSpPr>
        <p:spPr>
          <a:xfrm>
            <a:off x="628650" y="-799012"/>
            <a:ext cx="7886700" cy="939799"/>
          </a:xfrm>
        </p:spPr>
        <p:txBody>
          <a:bodyPr>
            <a:normAutofit/>
          </a:bodyPr>
          <a:lstStyle/>
          <a:p>
            <a:pPr algn="ctr"/>
            <a:r>
              <a:rPr lang="en-GB" sz="2800" b="1" dirty="0"/>
              <a:t>The Story of Edward Jenner Q3 - Answers</a:t>
            </a:r>
          </a:p>
        </p:txBody>
      </p:sp>
      <p:sp>
        <p:nvSpPr>
          <p:cNvPr id="13" name="Title 1">
            <a:extLst>
              <a:ext uri="{FF2B5EF4-FFF2-40B4-BE49-F238E27FC236}">
                <a16:creationId xmlns:a16="http://schemas.microsoft.com/office/drawing/2014/main" id="{27FE04E2-2AF0-48E4-A039-1B7662FBC35B}"/>
              </a:ext>
            </a:extLst>
          </p:cNvPr>
          <p:cNvSpPr txBox="1">
            <a:spLocks/>
          </p:cNvSpPr>
          <p:nvPr/>
        </p:nvSpPr>
        <p:spPr>
          <a:xfrm>
            <a:off x="628650" y="260351"/>
            <a:ext cx="7886700" cy="93979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200" b="1" dirty="0"/>
              <a:t>The Story of Edward Jenner - Answers</a:t>
            </a:r>
          </a:p>
        </p:txBody>
      </p:sp>
      <p:sp>
        <p:nvSpPr>
          <p:cNvPr id="6" name="Rectangle: Rounded Corners 5">
            <a:extLst>
              <a:ext uri="{FF2B5EF4-FFF2-40B4-BE49-F238E27FC236}">
                <a16:creationId xmlns:a16="http://schemas.microsoft.com/office/drawing/2014/main" id="{9FB7154D-D338-4680-A14E-C4EB83E498DF}"/>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C66F60E5-11BD-4225-B7DA-A262E2587CD3}"/>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57539C47-180F-49FB-B757-4C5658C54A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09168"/>
            <a:ext cx="478960" cy="523220"/>
          </a:xfrm>
          <a:prstGeom prst="rect">
            <a:avLst/>
          </a:prstGeom>
        </p:spPr>
      </p:pic>
      <p:sp>
        <p:nvSpPr>
          <p:cNvPr id="9" name="TextBox 8" descr="Understanding&#10;Answer the following questions:&#10;&#10;What was the name of the doctor who discovered vaccinations?&#10;&#10;What was the name of the deadly disease at the time?&#10;&#10;&#10;What was Jenner’s idea to stop the deadly disease?&#10;&#10;What happened to James after he was infected with the cowpox?&#10;&#10;What happened to James after he was infected with the smallpox?&#10;&#10;Why was it important for Jenner to test his idea on James before treating lots of children?&#10;">
            <a:extLst>
              <a:ext uri="{FF2B5EF4-FFF2-40B4-BE49-F238E27FC236}">
                <a16:creationId xmlns:a16="http://schemas.microsoft.com/office/drawing/2014/main" id="{E8E75B71-EB93-42B0-BA45-9F7C6BAB9283}"/>
              </a:ext>
            </a:extLst>
          </p:cNvPr>
          <p:cNvSpPr txBox="1"/>
          <p:nvPr/>
        </p:nvSpPr>
        <p:spPr>
          <a:xfrm>
            <a:off x="628650" y="1590774"/>
            <a:ext cx="8034190" cy="3970318"/>
          </a:xfrm>
          <a:prstGeom prst="rect">
            <a:avLst/>
          </a:prstGeom>
          <a:noFill/>
        </p:spPr>
        <p:txBody>
          <a:bodyPr wrap="square" rtlCol="0">
            <a:spAutoFit/>
          </a:bodyPr>
          <a:lstStyle/>
          <a:p>
            <a:r>
              <a:rPr lang="en-GB" b="1" dirty="0">
                <a:solidFill>
                  <a:prstClr val="black"/>
                </a:solidFill>
                <a:latin typeface="Arial" panose="020B0604020202020204" pitchFamily="34" charset="0"/>
                <a:cs typeface="Arial" panose="020B0604020202020204" pitchFamily="34" charset="0"/>
              </a:rPr>
              <a:t>Answer the following questions:</a:t>
            </a:r>
          </a:p>
          <a:p>
            <a:endParaRPr lang="en-GB" b="1"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4. What happened to James after he was infected with the cowpox?</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br>
              <a:rPr lang="en-GB" dirty="0">
                <a:solidFill>
                  <a:prstClr val="black"/>
                </a:solidFill>
                <a:latin typeface="Arial" panose="020B0604020202020204" pitchFamily="34" charset="0"/>
                <a:cs typeface="Arial" panose="020B0604020202020204" pitchFamily="34" charset="0"/>
              </a:rPr>
            </a:br>
            <a:endParaRPr lang="en-GB"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5. What happened to James after he was infected with the smallpox?</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br>
              <a:rPr lang="en-GB" dirty="0">
                <a:solidFill>
                  <a:prstClr val="black"/>
                </a:solidFill>
                <a:latin typeface="Arial" panose="020B0604020202020204" pitchFamily="34" charset="0"/>
                <a:cs typeface="Arial" panose="020B0604020202020204" pitchFamily="34" charset="0"/>
              </a:rPr>
            </a:br>
            <a:endParaRPr lang="en-GB"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6. Why was it important for Jenner to test his idea on James before treating lots of children?</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p>
        </p:txBody>
      </p:sp>
      <p:sp>
        <p:nvSpPr>
          <p:cNvPr id="10" name="TextBox 9">
            <a:extLst>
              <a:ext uri="{FF2B5EF4-FFF2-40B4-BE49-F238E27FC236}">
                <a16:creationId xmlns:a16="http://schemas.microsoft.com/office/drawing/2014/main" id="{53307C90-2140-40FC-A1B2-A4D81DFA8CD7}"/>
              </a:ext>
            </a:extLst>
          </p:cNvPr>
          <p:cNvSpPr txBox="1"/>
          <p:nvPr/>
        </p:nvSpPr>
        <p:spPr>
          <a:xfrm>
            <a:off x="677254" y="2859840"/>
            <a:ext cx="7705725" cy="400110"/>
          </a:xfrm>
          <a:prstGeom prst="rect">
            <a:avLst/>
          </a:prstGeom>
          <a:solidFill>
            <a:schemeClr val="bg1"/>
          </a:solidFill>
        </p:spPr>
        <p:txBody>
          <a:bodyPr wrap="square" rtlCol="0">
            <a:spAutoFit/>
          </a:bodyPr>
          <a:lstStyle/>
          <a:p>
            <a:pPr algn="just"/>
            <a:r>
              <a:rPr lang="en-GB" sz="2000" b="1" dirty="0">
                <a:latin typeface="Arial" panose="020B0604020202020204" pitchFamily="34" charset="0"/>
                <a:cs typeface="Arial" panose="020B0604020202020204" pitchFamily="34" charset="0"/>
              </a:rPr>
              <a:t>He recovered quickly and developed immunity to cowpox.</a:t>
            </a:r>
          </a:p>
        </p:txBody>
      </p:sp>
      <p:sp>
        <p:nvSpPr>
          <p:cNvPr id="11" name="TextBox 10">
            <a:extLst>
              <a:ext uri="{FF2B5EF4-FFF2-40B4-BE49-F238E27FC236}">
                <a16:creationId xmlns:a16="http://schemas.microsoft.com/office/drawing/2014/main" id="{9A93ABE5-5FBD-4B4E-9ED3-1A7658BC1E17}"/>
              </a:ext>
            </a:extLst>
          </p:cNvPr>
          <p:cNvSpPr txBox="1"/>
          <p:nvPr/>
        </p:nvSpPr>
        <p:spPr>
          <a:xfrm>
            <a:off x="677253" y="3863232"/>
            <a:ext cx="7705725" cy="400110"/>
          </a:xfrm>
          <a:prstGeom prst="rect">
            <a:avLst/>
          </a:prstGeom>
          <a:solidFill>
            <a:schemeClr val="bg1"/>
          </a:solidFill>
        </p:spPr>
        <p:txBody>
          <a:bodyPr wrap="square" rtlCol="0">
            <a:spAutoFit/>
          </a:bodyPr>
          <a:lstStyle/>
          <a:p>
            <a:pPr algn="just"/>
            <a:r>
              <a:rPr lang="en-GB" sz="2000" b="1" dirty="0">
                <a:latin typeface="Arial" panose="020B0604020202020204" pitchFamily="34" charset="0"/>
                <a:cs typeface="Arial" panose="020B0604020202020204" pitchFamily="34" charset="0"/>
              </a:rPr>
              <a:t>He had some scabs but did not develop smallpox.</a:t>
            </a:r>
          </a:p>
        </p:txBody>
      </p:sp>
      <p:sp>
        <p:nvSpPr>
          <p:cNvPr id="12" name="TextBox 11">
            <a:extLst>
              <a:ext uri="{FF2B5EF4-FFF2-40B4-BE49-F238E27FC236}">
                <a16:creationId xmlns:a16="http://schemas.microsoft.com/office/drawing/2014/main" id="{0DD4E64B-7BAA-4894-B499-9C425267F493}"/>
              </a:ext>
            </a:extLst>
          </p:cNvPr>
          <p:cNvSpPr txBox="1"/>
          <p:nvPr/>
        </p:nvSpPr>
        <p:spPr>
          <a:xfrm>
            <a:off x="717635" y="5212413"/>
            <a:ext cx="7705725" cy="707886"/>
          </a:xfrm>
          <a:prstGeom prst="rect">
            <a:avLst/>
          </a:prstGeom>
          <a:solidFill>
            <a:schemeClr val="bg1"/>
          </a:solidFill>
        </p:spPr>
        <p:txBody>
          <a:bodyPr wrap="square" rtlCol="0">
            <a:spAutoFit/>
          </a:bodyPr>
          <a:lstStyle/>
          <a:p>
            <a:pPr algn="just"/>
            <a:r>
              <a:rPr lang="en-GB" sz="2000" b="1" dirty="0">
                <a:latin typeface="Arial" panose="020B0604020202020204" pitchFamily="34" charset="0"/>
                <a:cs typeface="Arial" panose="020B0604020202020204" pitchFamily="34" charset="0"/>
              </a:rPr>
              <a:t>Smallpox was a very deadly disease and if it didn’t work they may have all died.</a:t>
            </a:r>
          </a:p>
        </p:txBody>
      </p:sp>
      <p:sp>
        <p:nvSpPr>
          <p:cNvPr id="3" name="Footer Placeholder 2">
            <a:extLst>
              <a:ext uri="{FF2B5EF4-FFF2-40B4-BE49-F238E27FC236}">
                <a16:creationId xmlns:a16="http://schemas.microsoft.com/office/drawing/2014/main" id="{022F9488-C54A-43D2-967C-49A75CF2D06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6891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E6CA7D-3FD2-48EB-9759-556C0F0E593C}"/>
              </a:ext>
              <a:ext uri="{C183D7F6-B498-43B3-948B-1728B52AA6E4}">
                <adec:decorative xmlns:adec="http://schemas.microsoft.com/office/drawing/2017/decorative" val="0"/>
              </a:ext>
            </a:extLst>
          </p:cNvPr>
          <p:cNvSpPr>
            <a:spLocks noGrp="1"/>
          </p:cNvSpPr>
          <p:nvPr>
            <p:ph type="title"/>
          </p:nvPr>
        </p:nvSpPr>
        <p:spPr>
          <a:xfrm>
            <a:off x="628650" y="-865922"/>
            <a:ext cx="7886700" cy="939799"/>
          </a:xfrm>
        </p:spPr>
        <p:txBody>
          <a:bodyPr>
            <a:normAutofit/>
          </a:bodyPr>
          <a:lstStyle/>
          <a:p>
            <a:pPr algn="ctr"/>
            <a:r>
              <a:rPr lang="en-GB" sz="3500" b="1" dirty="0"/>
              <a:t>Vaccination Quiz 1</a:t>
            </a:r>
          </a:p>
        </p:txBody>
      </p:sp>
      <p:sp>
        <p:nvSpPr>
          <p:cNvPr id="8" name="Title 1">
            <a:extLst>
              <a:ext uri="{FF2B5EF4-FFF2-40B4-BE49-F238E27FC236}">
                <a16:creationId xmlns:a16="http://schemas.microsoft.com/office/drawing/2014/main" id="{DA69D02F-312A-4BB8-8905-AD42A784106E}"/>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Vaccination Quiz</a:t>
            </a:r>
            <a:endParaRPr lang="en-GB" sz="3500" b="1" dirty="0"/>
          </a:p>
        </p:txBody>
      </p:sp>
      <p:sp>
        <p:nvSpPr>
          <p:cNvPr id="6" name="Rectangle: Rounded Corners 5">
            <a:extLst>
              <a:ext uri="{FF2B5EF4-FFF2-40B4-BE49-F238E27FC236}">
                <a16:creationId xmlns:a16="http://schemas.microsoft.com/office/drawing/2014/main" id="{BD12329B-4AD3-441E-8432-BFA81BD16ECA}"/>
              </a:ext>
              <a:ext uri="{C183D7F6-B498-43B3-948B-1728B52AA6E4}">
                <adec:decorative xmlns:adec="http://schemas.microsoft.com/office/drawing/2017/decorative" val="1"/>
              </a:ext>
            </a:extLst>
          </p:cNvPr>
          <p:cNvSpPr/>
          <p:nvPr/>
        </p:nvSpPr>
        <p:spPr>
          <a:xfrm rot="5400000">
            <a:off x="280648"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E19FCB3E-FC5A-4DBA-B079-6F025148FC41}"/>
              </a:ext>
              <a:ext uri="{C183D7F6-B498-43B3-948B-1728B52AA6E4}">
                <adec:decorative xmlns:adec="http://schemas.microsoft.com/office/drawing/2017/decorative" val="1"/>
              </a:ext>
            </a:extLst>
          </p:cNvPr>
          <p:cNvSpPr/>
          <p:nvPr/>
        </p:nvSpPr>
        <p:spPr>
          <a:xfrm rot="5400000">
            <a:off x="4516580" y="1743135"/>
            <a:ext cx="4265413" cy="4021221"/>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A2D6BA29-49A1-48B2-83D1-B85DF4DB7064}"/>
              </a:ext>
            </a:extLst>
          </p:cNvPr>
          <p:cNvSpPr/>
          <p:nvPr/>
        </p:nvSpPr>
        <p:spPr>
          <a:xfrm>
            <a:off x="484103" y="1924050"/>
            <a:ext cx="3830722" cy="3216265"/>
          </a:xfrm>
          <a:prstGeom prst="rect">
            <a:avLst/>
          </a:prstGeom>
        </p:spPr>
        <p:txBody>
          <a:bodyPr wrap="square">
            <a:spAutoFit/>
          </a:bodyPr>
          <a:lstStyle/>
          <a:p>
            <a:pPr>
              <a:spcAft>
                <a:spcPts val="0"/>
              </a:spcAft>
            </a:pPr>
            <a:r>
              <a:rPr lang="en-GB" sz="2900" b="1" dirty="0">
                <a:solidFill>
                  <a:srgbClr val="000000"/>
                </a:solidFill>
                <a:latin typeface="Arial" panose="020B0604020202020204" pitchFamily="34" charset="0"/>
                <a:ea typeface="Calibri" panose="020F0502020204030204" pitchFamily="34" charset="0"/>
                <a:cs typeface="Arial" panose="020B0604020202020204" pitchFamily="34" charset="0"/>
              </a:rPr>
              <a:t>Vaccines are used to: </a:t>
            </a:r>
            <a:endParaRPr lang="en-GB" sz="29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9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9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900" dirty="0">
                <a:solidFill>
                  <a:srgbClr val="000000"/>
                </a:solidFill>
                <a:latin typeface="Arial" panose="020B0604020202020204" pitchFamily="34" charset="0"/>
                <a:cs typeface="Arial" panose="020B0604020202020204" pitchFamily="34" charset="0"/>
              </a:rPr>
              <a:t>Prevent infections</a:t>
            </a:r>
            <a:endParaRPr lang="en-GB" sz="29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900" dirty="0">
                <a:solidFill>
                  <a:srgbClr val="000000"/>
                </a:solidFill>
                <a:latin typeface="Arial" panose="020B0604020202020204" pitchFamily="34" charset="0"/>
                <a:cs typeface="Arial" panose="020B0604020202020204" pitchFamily="34" charset="0"/>
              </a:rPr>
              <a:t>Treat infections</a:t>
            </a:r>
            <a:endParaRPr lang="en-GB" sz="29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900" dirty="0">
                <a:solidFill>
                  <a:srgbClr val="000000"/>
                </a:solidFill>
                <a:latin typeface="Arial" panose="020B0604020202020204" pitchFamily="34" charset="0"/>
                <a:ea typeface="Calibri" panose="020F0502020204030204" pitchFamily="34" charset="0"/>
                <a:cs typeface="Arial" panose="020B0604020202020204" pitchFamily="34" charset="0"/>
              </a:rPr>
              <a:t>Postpone infections</a:t>
            </a:r>
            <a:endParaRPr lang="en-GB" sz="29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BC7648D-A3AB-42B1-9055-EF56F6C2B8FE}"/>
              </a:ext>
            </a:extLst>
          </p:cNvPr>
          <p:cNvSpPr/>
          <p:nvPr/>
        </p:nvSpPr>
        <p:spPr>
          <a:xfrm>
            <a:off x="4743450" y="1797933"/>
            <a:ext cx="3771900" cy="3554819"/>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By getting vaccinated you can:</a:t>
            </a:r>
            <a:endParaRPr lang="en-GB" sz="25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Protect yourself</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Protect people around you</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Protect your useful microbes</a:t>
            </a:r>
            <a:endParaRPr lang="en-GB" sz="25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A6DC21FC-E932-4E73-91D4-FC088EB3EBF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20853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C2FEC6-DEFD-43EF-B427-9EE945CE5BC3}"/>
              </a:ext>
              <a:ext uri="{C183D7F6-B498-43B3-948B-1728B52AA6E4}">
                <adec:decorative xmlns:adec="http://schemas.microsoft.com/office/drawing/2017/decorative" val="0"/>
              </a:ext>
            </a:extLst>
          </p:cNvPr>
          <p:cNvSpPr>
            <a:spLocks noGrp="1"/>
          </p:cNvSpPr>
          <p:nvPr>
            <p:ph type="title"/>
          </p:nvPr>
        </p:nvSpPr>
        <p:spPr>
          <a:xfrm>
            <a:off x="628650" y="-810165"/>
            <a:ext cx="7886700" cy="939799"/>
          </a:xfrm>
        </p:spPr>
        <p:txBody>
          <a:bodyPr>
            <a:normAutofit/>
          </a:bodyPr>
          <a:lstStyle/>
          <a:p>
            <a:pPr algn="ctr"/>
            <a:r>
              <a:rPr lang="en-GB" sz="3500" b="1" dirty="0"/>
              <a:t>Vaccination Quiz 2</a:t>
            </a:r>
          </a:p>
        </p:txBody>
      </p:sp>
      <p:sp>
        <p:nvSpPr>
          <p:cNvPr id="9" name="Title 1">
            <a:extLst>
              <a:ext uri="{FF2B5EF4-FFF2-40B4-BE49-F238E27FC236}">
                <a16:creationId xmlns:a16="http://schemas.microsoft.com/office/drawing/2014/main" id="{D6DE5D8F-BDD1-4A4D-9F3F-E44F73742720}"/>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Vaccination Quiz</a:t>
            </a:r>
            <a:endParaRPr lang="en-GB" sz="3500" b="1" dirty="0"/>
          </a:p>
        </p:txBody>
      </p:sp>
      <p:sp>
        <p:nvSpPr>
          <p:cNvPr id="5" name="Rectangle: Rounded Corners 4">
            <a:extLst>
              <a:ext uri="{FF2B5EF4-FFF2-40B4-BE49-F238E27FC236}">
                <a16:creationId xmlns:a16="http://schemas.microsoft.com/office/drawing/2014/main" id="{C208F3F6-9400-4F33-966D-ADAC7D854CCE}"/>
              </a:ext>
              <a:ext uri="{C183D7F6-B498-43B3-948B-1728B52AA6E4}">
                <adec:decorative xmlns:adec="http://schemas.microsoft.com/office/drawing/2017/decorative" val="1"/>
              </a:ext>
            </a:extLst>
          </p:cNvPr>
          <p:cNvSpPr/>
          <p:nvPr/>
        </p:nvSpPr>
        <p:spPr>
          <a:xfrm rot="5400000">
            <a:off x="280648"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CCE36817-BEDF-4E5E-A8EF-496EFC1DC223}"/>
              </a:ext>
              <a:ext uri="{C183D7F6-B498-43B3-948B-1728B52AA6E4}">
                <adec:decorative xmlns:adec="http://schemas.microsoft.com/office/drawing/2017/decorative" val="1"/>
              </a:ext>
            </a:extLst>
          </p:cNvPr>
          <p:cNvSpPr/>
          <p:nvPr/>
        </p:nvSpPr>
        <p:spPr>
          <a:xfrm rot="5400000">
            <a:off x="4559840"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C93E80CC-F147-4A2F-A468-F51523653A85}"/>
              </a:ext>
            </a:extLst>
          </p:cNvPr>
          <p:cNvSpPr/>
          <p:nvPr/>
        </p:nvSpPr>
        <p:spPr>
          <a:xfrm>
            <a:off x="472410" y="1731469"/>
            <a:ext cx="3802941" cy="4154984"/>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How do vaccines work?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They block the entry of microbes in the body</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They kill microbes in your body</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The immune system attacks the</a:t>
            </a:r>
            <a:r>
              <a:rPr lang="en-GB" sz="2400" dirty="0">
                <a:latin typeface="Arial" panose="020B0604020202020204" pitchFamily="34" charset="0"/>
                <a:cs typeface="Arial" panose="020B0604020202020204" pitchFamily="34" charset="0"/>
              </a:rPr>
              <a:t>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vaccine and remembers for next time</a:t>
            </a:r>
            <a:endParaRPr lang="en-GB"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67D2D33-7A54-4B82-8711-EBCE308086D6}"/>
              </a:ext>
            </a:extLst>
          </p:cNvPr>
          <p:cNvSpPr/>
          <p:nvPr/>
        </p:nvSpPr>
        <p:spPr>
          <a:xfrm>
            <a:off x="4830409" y="1790277"/>
            <a:ext cx="3724276" cy="3416320"/>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Which diseases cannot be prevented by vaccination?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Common cold</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Measles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Sore throat</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Polio</a:t>
            </a:r>
            <a:endParaRPr lang="en-GB" sz="24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26ED629D-F163-4BC6-8D88-CB3447C79CA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21473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C5F986-539F-48A2-97F2-954AEC9FF328}"/>
              </a:ext>
              <a:ext uri="{C183D7F6-B498-43B3-948B-1728B52AA6E4}">
                <adec:decorative xmlns:adec="http://schemas.microsoft.com/office/drawing/2017/decorative" val="0"/>
              </a:ext>
            </a:extLst>
          </p:cNvPr>
          <p:cNvSpPr>
            <a:spLocks noGrp="1"/>
          </p:cNvSpPr>
          <p:nvPr>
            <p:ph type="title"/>
          </p:nvPr>
        </p:nvSpPr>
        <p:spPr>
          <a:xfrm>
            <a:off x="628650" y="-787863"/>
            <a:ext cx="7886700" cy="939799"/>
          </a:xfrm>
        </p:spPr>
        <p:txBody>
          <a:bodyPr>
            <a:normAutofit/>
          </a:bodyPr>
          <a:lstStyle/>
          <a:p>
            <a:pPr algn="ctr"/>
            <a:r>
              <a:rPr lang="en-GB" sz="3500" b="1" dirty="0"/>
              <a:t>Vaccination Quiz 3</a:t>
            </a:r>
          </a:p>
        </p:txBody>
      </p:sp>
      <p:sp>
        <p:nvSpPr>
          <p:cNvPr id="9" name="Title 1">
            <a:extLst>
              <a:ext uri="{FF2B5EF4-FFF2-40B4-BE49-F238E27FC236}">
                <a16:creationId xmlns:a16="http://schemas.microsoft.com/office/drawing/2014/main" id="{4A0611CE-B40F-4709-9C3B-B6174B0B6C9C}"/>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Vaccination Quiz</a:t>
            </a:r>
            <a:endParaRPr lang="en-GB" sz="3500" b="1" dirty="0"/>
          </a:p>
        </p:txBody>
      </p:sp>
      <p:sp>
        <p:nvSpPr>
          <p:cNvPr id="5" name="Rectangle: Rounded Corners 4">
            <a:extLst>
              <a:ext uri="{FF2B5EF4-FFF2-40B4-BE49-F238E27FC236}">
                <a16:creationId xmlns:a16="http://schemas.microsoft.com/office/drawing/2014/main" id="{469462E0-7A60-446C-84BD-F7CE25CDFB3A}"/>
              </a:ext>
              <a:ext uri="{C183D7F6-B498-43B3-948B-1728B52AA6E4}">
                <adec:decorative xmlns:adec="http://schemas.microsoft.com/office/drawing/2017/decorative" val="1"/>
              </a:ext>
            </a:extLst>
          </p:cNvPr>
          <p:cNvSpPr/>
          <p:nvPr/>
        </p:nvSpPr>
        <p:spPr>
          <a:xfrm rot="5400000">
            <a:off x="280648"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8D84B382-895C-42FB-AA6A-C763173B0230}"/>
              </a:ext>
              <a:ext uri="{C183D7F6-B498-43B3-948B-1728B52AA6E4}">
                <adec:decorative xmlns:adec="http://schemas.microsoft.com/office/drawing/2017/decorative" val="1"/>
              </a:ext>
            </a:extLst>
          </p:cNvPr>
          <p:cNvSpPr/>
          <p:nvPr/>
        </p:nvSpPr>
        <p:spPr>
          <a:xfrm rot="5400000">
            <a:off x="4445537"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41344525-F7A4-43F3-B972-5B99CA548459}"/>
              </a:ext>
            </a:extLst>
          </p:cNvPr>
          <p:cNvSpPr/>
          <p:nvPr/>
        </p:nvSpPr>
        <p:spPr>
          <a:xfrm>
            <a:off x="485775" y="1773734"/>
            <a:ext cx="3800475" cy="3785652"/>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Vaccines can be effective against:</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Bacterial infections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Viral infections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Both bacterial and viral infections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Neither bacterial or viral infections</a:t>
            </a:r>
            <a:endParaRPr lang="en-GB"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36EAA3D-B076-4EBB-96A9-08D0A3A5CF87}"/>
              </a:ext>
            </a:extLst>
          </p:cNvPr>
          <p:cNvSpPr/>
          <p:nvPr/>
        </p:nvSpPr>
        <p:spPr>
          <a:xfrm>
            <a:off x="4706581" y="1664797"/>
            <a:ext cx="3743325" cy="4154984"/>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Vaccines are made up of: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points)</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Antibodies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White blood cells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Weak or inactive versions of the microbe that makes us ill</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Strong microbes that make us ill</a:t>
            </a:r>
            <a:endParaRPr lang="en-GB" sz="24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62C36191-FF69-413D-AE83-8C5D8C1BEAE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776704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2C7014-9CB4-4297-B334-DFC52A689659}"/>
              </a:ext>
              <a:ext uri="{C183D7F6-B498-43B3-948B-1728B52AA6E4}">
                <adec:decorative xmlns:adec="http://schemas.microsoft.com/office/drawing/2017/decorative" val="0"/>
              </a:ext>
            </a:extLst>
          </p:cNvPr>
          <p:cNvSpPr>
            <a:spLocks noGrp="1"/>
          </p:cNvSpPr>
          <p:nvPr>
            <p:ph type="title"/>
          </p:nvPr>
        </p:nvSpPr>
        <p:spPr>
          <a:xfrm>
            <a:off x="628650" y="-799012"/>
            <a:ext cx="7886700" cy="939799"/>
          </a:xfrm>
        </p:spPr>
        <p:txBody>
          <a:bodyPr>
            <a:normAutofit/>
          </a:bodyPr>
          <a:lstStyle/>
          <a:p>
            <a:pPr algn="ctr"/>
            <a:r>
              <a:rPr lang="en-GB" sz="3500" b="1" dirty="0"/>
              <a:t>Vaccination Quiz 4</a:t>
            </a:r>
          </a:p>
        </p:txBody>
      </p:sp>
      <p:sp>
        <p:nvSpPr>
          <p:cNvPr id="9" name="Title 1">
            <a:extLst>
              <a:ext uri="{FF2B5EF4-FFF2-40B4-BE49-F238E27FC236}">
                <a16:creationId xmlns:a16="http://schemas.microsoft.com/office/drawing/2014/main" id="{1D32ED9E-3CE5-4DAA-97A4-FABDCFD42750}"/>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Vaccination Quiz</a:t>
            </a:r>
            <a:endParaRPr lang="en-GB" sz="3500" b="1" dirty="0"/>
          </a:p>
        </p:txBody>
      </p:sp>
      <p:sp>
        <p:nvSpPr>
          <p:cNvPr id="5" name="Rectangle: Rounded Corners 4">
            <a:extLst>
              <a:ext uri="{FF2B5EF4-FFF2-40B4-BE49-F238E27FC236}">
                <a16:creationId xmlns:a16="http://schemas.microsoft.com/office/drawing/2014/main" id="{FDA9332E-6608-4E41-978D-26B6AF732A5E}"/>
              </a:ext>
              <a:ext uri="{C183D7F6-B498-43B3-948B-1728B52AA6E4}">
                <adec:decorative xmlns:adec="http://schemas.microsoft.com/office/drawing/2017/decorative" val="1"/>
              </a:ext>
            </a:extLst>
          </p:cNvPr>
          <p:cNvSpPr/>
          <p:nvPr/>
        </p:nvSpPr>
        <p:spPr>
          <a:xfrm rot="5400000">
            <a:off x="280648"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B604937A-7560-474C-B038-10F5048F346B}"/>
              </a:ext>
              <a:ext uri="{C183D7F6-B498-43B3-948B-1728B52AA6E4}">
                <adec:decorative xmlns:adec="http://schemas.microsoft.com/office/drawing/2017/decorative" val="1"/>
              </a:ext>
            </a:extLst>
          </p:cNvPr>
          <p:cNvSpPr/>
          <p:nvPr/>
        </p:nvSpPr>
        <p:spPr>
          <a:xfrm rot="5400000">
            <a:off x="4445537"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F22CA3A-5115-49E3-81E9-55D15B1734A3}"/>
              </a:ext>
            </a:extLst>
          </p:cNvPr>
          <p:cNvSpPr/>
          <p:nvPr/>
        </p:nvSpPr>
        <p:spPr>
          <a:xfrm>
            <a:off x="511885" y="1796385"/>
            <a:ext cx="3907714" cy="3647152"/>
          </a:xfrm>
          <a:prstGeom prst="rect">
            <a:avLst/>
          </a:prstGeom>
        </p:spPr>
        <p:txBody>
          <a:bodyPr wrap="square">
            <a:spAutoFit/>
          </a:bodyPr>
          <a:lstStyle/>
          <a:p>
            <a:pPr>
              <a:spcAft>
                <a:spcPts val="0"/>
              </a:spcAft>
            </a:pPr>
            <a:r>
              <a:rPr lang="en-GB" sz="2100" b="1" dirty="0">
                <a:solidFill>
                  <a:srgbClr val="000000"/>
                </a:solidFill>
                <a:latin typeface="Arial" panose="020B0604020202020204" pitchFamily="34" charset="0"/>
                <a:ea typeface="Calibri" panose="020F0502020204030204" pitchFamily="34" charset="0"/>
                <a:cs typeface="Arial" panose="020B0604020202020204" pitchFamily="34" charset="0"/>
              </a:rPr>
              <a:t>Herd immunity is: </a:t>
            </a:r>
            <a:endParaRPr lang="en-GB" sz="21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1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1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When animals such as cattle have been vaccinated</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A type of immunity naturally present in the body</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When enough of the population is vaccinated to prevent the spread of</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ea typeface="Calibri" panose="020F0502020204030204" pitchFamily="34" charset="0"/>
                <a:cs typeface="Arial" panose="020B0604020202020204" pitchFamily="34" charset="0"/>
              </a:rPr>
              <a:t>None of the above</a:t>
            </a:r>
            <a:endParaRPr lang="en-GB" sz="21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4930AF9-C067-4F1A-97C4-6E4A2AEEC1F9}"/>
              </a:ext>
            </a:extLst>
          </p:cNvPr>
          <p:cNvSpPr/>
          <p:nvPr/>
        </p:nvSpPr>
        <p:spPr>
          <a:xfrm>
            <a:off x="4793538" y="1837902"/>
            <a:ext cx="3790950" cy="3416320"/>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Which diseases are eradicated or rare thanks to vaccinations?</a:t>
            </a: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Smallpox</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Cough</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Polio</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Tetanus</a:t>
            </a:r>
            <a:endParaRPr lang="en-GB" sz="24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B4F5216C-CAA6-4C05-BBDF-DFA87E5A94F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92335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628650" y="133533"/>
            <a:ext cx="7886700" cy="830343"/>
          </a:xfrm>
        </p:spPr>
        <p:txBody>
          <a:bodyPr>
            <a:normAutofit/>
          </a:bodyPr>
          <a:lstStyle/>
          <a:p>
            <a:pPr algn="ctr"/>
            <a:r>
              <a:rPr lang="en-GB" sz="3500" b="1" dirty="0"/>
              <a:t>Why Do We Vaccinate?</a:t>
            </a:r>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488653" y="1190043"/>
            <a:ext cx="8026695" cy="695907"/>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There are many harmful microbes that can make us ill, in some cases, there are things we can do to prevent this happening.</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488652" y="2069005"/>
            <a:ext cx="8026696" cy="991948"/>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Vaccinations are a harmless small amount of the microbe (e.g. disease markings or outer coat) that teaches our body how to fight the harmful microbe when or if we get attacked by the disease. </a:t>
            </a:r>
          </a:p>
        </p:txBody>
      </p:sp>
      <p:sp>
        <p:nvSpPr>
          <p:cNvPr id="8" name="Rectangle: Rounded Corners 7">
            <a:extLst>
              <a:ext uri="{FF2B5EF4-FFF2-40B4-BE49-F238E27FC236}">
                <a16:creationId xmlns:a16="http://schemas.microsoft.com/office/drawing/2014/main" id="{172BC8F9-1EBE-4120-B57C-FCC0C1D51A52}"/>
              </a:ext>
            </a:extLst>
          </p:cNvPr>
          <p:cNvSpPr/>
          <p:nvPr/>
        </p:nvSpPr>
        <p:spPr>
          <a:xfrm>
            <a:off x="488652" y="3244008"/>
            <a:ext cx="8026696" cy="1292194"/>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Without vaccinations, many of the students in the class would not have survived past 5 years of age. Explain that diseases like whooping cough, polio and TB are now extremely rare due to vaccinations. </a:t>
            </a:r>
          </a:p>
        </p:txBody>
      </p:sp>
      <p:sp>
        <p:nvSpPr>
          <p:cNvPr id="9" name="Rectangle: Rounded Corners 8">
            <a:extLst>
              <a:ext uri="{FF2B5EF4-FFF2-40B4-BE49-F238E27FC236}">
                <a16:creationId xmlns:a16="http://schemas.microsoft.com/office/drawing/2014/main" id="{5BA42333-7A54-4FCC-8271-4EC860BC5372}"/>
              </a:ext>
            </a:extLst>
          </p:cNvPr>
          <p:cNvSpPr/>
          <p:nvPr/>
        </p:nvSpPr>
        <p:spPr>
          <a:xfrm>
            <a:off x="488652" y="4679401"/>
            <a:ext cx="8026696" cy="1527403"/>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Some microbes change their outer coats like we change our clothes. Some microbes change their markings/coats so quickly that scientists cannot create vaccines for many infections (e.g. common cold/sore throat) or they have to make a new vaccine every year, like the flu vaccine. </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B9398D-216E-4E31-87F5-368E3BA0572C}"/>
              </a:ext>
              <a:ext uri="{C183D7F6-B498-43B3-948B-1728B52AA6E4}">
                <adec:decorative xmlns:adec="http://schemas.microsoft.com/office/drawing/2017/decorative" val="0"/>
              </a:ext>
            </a:extLst>
          </p:cNvPr>
          <p:cNvSpPr>
            <a:spLocks noGrp="1"/>
          </p:cNvSpPr>
          <p:nvPr>
            <p:ph type="title"/>
          </p:nvPr>
        </p:nvSpPr>
        <p:spPr>
          <a:xfrm>
            <a:off x="628650" y="-899375"/>
            <a:ext cx="7886700" cy="939799"/>
          </a:xfrm>
        </p:spPr>
        <p:txBody>
          <a:bodyPr>
            <a:normAutofit/>
          </a:bodyPr>
          <a:lstStyle/>
          <a:p>
            <a:pPr algn="ctr"/>
            <a:r>
              <a:rPr lang="en-GB" sz="3500" b="1" dirty="0"/>
              <a:t>Vaccination Quiz 1 - Answers</a:t>
            </a:r>
          </a:p>
        </p:txBody>
      </p:sp>
      <p:sp>
        <p:nvSpPr>
          <p:cNvPr id="12" name="Title 1">
            <a:extLst>
              <a:ext uri="{FF2B5EF4-FFF2-40B4-BE49-F238E27FC236}">
                <a16:creationId xmlns:a16="http://schemas.microsoft.com/office/drawing/2014/main" id="{98D2C970-2E45-4ED5-B0AC-A52CF319CE6F}"/>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Vaccination Quiz - Answers</a:t>
            </a:r>
            <a:endParaRPr lang="en-GB" sz="3500" b="1" dirty="0"/>
          </a:p>
        </p:txBody>
      </p:sp>
      <p:sp>
        <p:nvSpPr>
          <p:cNvPr id="5" name="Rectangle: Rounded Corners 4">
            <a:extLst>
              <a:ext uri="{FF2B5EF4-FFF2-40B4-BE49-F238E27FC236}">
                <a16:creationId xmlns:a16="http://schemas.microsoft.com/office/drawing/2014/main" id="{A7D2AE3D-DE6B-4031-A08C-70586EB93519}"/>
              </a:ext>
              <a:ext uri="{C183D7F6-B498-43B3-948B-1728B52AA6E4}">
                <adec:decorative xmlns:adec="http://schemas.microsoft.com/office/drawing/2017/decorative" val="1"/>
              </a:ext>
            </a:extLst>
          </p:cNvPr>
          <p:cNvSpPr/>
          <p:nvPr/>
        </p:nvSpPr>
        <p:spPr>
          <a:xfrm rot="5400000">
            <a:off x="280648"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08BA06FA-98D8-4AEA-970D-BB360EF42E9B}"/>
              </a:ext>
              <a:ext uri="{C183D7F6-B498-43B3-948B-1728B52AA6E4}">
                <adec:decorative xmlns:adec="http://schemas.microsoft.com/office/drawing/2017/decorative" val="1"/>
              </a:ext>
            </a:extLst>
          </p:cNvPr>
          <p:cNvSpPr/>
          <p:nvPr/>
        </p:nvSpPr>
        <p:spPr>
          <a:xfrm rot="5400000">
            <a:off x="4516580" y="1743135"/>
            <a:ext cx="4265413" cy="4021221"/>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0D53C7B0-510C-49E7-B8A0-8680356FE99A}"/>
              </a:ext>
            </a:extLst>
          </p:cNvPr>
          <p:cNvSpPr/>
          <p:nvPr/>
        </p:nvSpPr>
        <p:spPr>
          <a:xfrm>
            <a:off x="484103" y="1924050"/>
            <a:ext cx="3830722" cy="3216265"/>
          </a:xfrm>
          <a:prstGeom prst="rect">
            <a:avLst/>
          </a:prstGeom>
        </p:spPr>
        <p:txBody>
          <a:bodyPr wrap="square">
            <a:spAutoFit/>
          </a:bodyPr>
          <a:lstStyle/>
          <a:p>
            <a:pPr>
              <a:spcAft>
                <a:spcPts val="0"/>
              </a:spcAft>
            </a:pPr>
            <a:r>
              <a:rPr lang="en-GB" sz="2900" b="1" dirty="0">
                <a:solidFill>
                  <a:srgbClr val="000000"/>
                </a:solidFill>
                <a:latin typeface="Arial" panose="020B0604020202020204" pitchFamily="34" charset="0"/>
                <a:ea typeface="Calibri" panose="020F0502020204030204" pitchFamily="34" charset="0"/>
                <a:cs typeface="Arial" panose="020B0604020202020204" pitchFamily="34" charset="0"/>
              </a:rPr>
              <a:t>Vaccines are used to: </a:t>
            </a:r>
            <a:endParaRPr lang="en-GB" sz="29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9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9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900" dirty="0">
                <a:solidFill>
                  <a:srgbClr val="000000"/>
                </a:solidFill>
                <a:latin typeface="Arial" panose="020B0604020202020204" pitchFamily="34" charset="0"/>
                <a:cs typeface="Arial" panose="020B0604020202020204" pitchFamily="34" charset="0"/>
              </a:rPr>
              <a:t>Prevent infections</a:t>
            </a:r>
            <a:endParaRPr lang="en-GB" sz="29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900" dirty="0">
                <a:solidFill>
                  <a:srgbClr val="000000"/>
                </a:solidFill>
                <a:latin typeface="Arial" panose="020B0604020202020204" pitchFamily="34" charset="0"/>
                <a:cs typeface="Arial" panose="020B0604020202020204" pitchFamily="34" charset="0"/>
              </a:rPr>
              <a:t>Treat infections</a:t>
            </a:r>
            <a:endParaRPr lang="en-GB" sz="29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900" dirty="0">
                <a:solidFill>
                  <a:srgbClr val="000000"/>
                </a:solidFill>
                <a:latin typeface="Arial" panose="020B0604020202020204" pitchFamily="34" charset="0"/>
                <a:ea typeface="Calibri" panose="020F0502020204030204" pitchFamily="34" charset="0"/>
                <a:cs typeface="Arial" panose="020B0604020202020204" pitchFamily="34" charset="0"/>
              </a:rPr>
              <a:t>Postpone infections</a:t>
            </a:r>
            <a:endParaRPr lang="en-GB" sz="29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25616AB-50DD-4811-B76E-DCE57ABB9FFA}"/>
              </a:ext>
            </a:extLst>
          </p:cNvPr>
          <p:cNvSpPr txBox="1"/>
          <p:nvPr/>
        </p:nvSpPr>
        <p:spPr>
          <a:xfrm>
            <a:off x="484103" y="3570282"/>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8" name="Rectangle 7">
            <a:extLst>
              <a:ext uri="{FF2B5EF4-FFF2-40B4-BE49-F238E27FC236}">
                <a16:creationId xmlns:a16="http://schemas.microsoft.com/office/drawing/2014/main" id="{E26E7EB8-9DAC-49F2-8B36-98ACDCBA8916}"/>
              </a:ext>
            </a:extLst>
          </p:cNvPr>
          <p:cNvSpPr/>
          <p:nvPr/>
        </p:nvSpPr>
        <p:spPr>
          <a:xfrm>
            <a:off x="4743450" y="1797933"/>
            <a:ext cx="3771900" cy="3554819"/>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By getting vaccinated you can:</a:t>
            </a:r>
            <a:endParaRPr lang="en-GB" sz="25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Protect yourself</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Protect people around you</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Protect your useful microbes</a:t>
            </a:r>
            <a:endParaRPr lang="en-GB" sz="25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1BEAE73-F2ED-4F91-99B0-BAE4850BCE60}"/>
              </a:ext>
            </a:extLst>
          </p:cNvPr>
          <p:cNvSpPr txBox="1"/>
          <p:nvPr/>
        </p:nvSpPr>
        <p:spPr>
          <a:xfrm>
            <a:off x="4743450" y="3178239"/>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11" name="TextBox 10">
            <a:extLst>
              <a:ext uri="{FF2B5EF4-FFF2-40B4-BE49-F238E27FC236}">
                <a16:creationId xmlns:a16="http://schemas.microsoft.com/office/drawing/2014/main" id="{168BDC8D-4411-4B50-B087-051BCCA51D08}"/>
              </a:ext>
            </a:extLst>
          </p:cNvPr>
          <p:cNvSpPr txBox="1"/>
          <p:nvPr/>
        </p:nvSpPr>
        <p:spPr>
          <a:xfrm>
            <a:off x="4743450" y="3570282"/>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3" name="Footer Placeholder 2">
            <a:extLst>
              <a:ext uri="{FF2B5EF4-FFF2-40B4-BE49-F238E27FC236}">
                <a16:creationId xmlns:a16="http://schemas.microsoft.com/office/drawing/2014/main" id="{9A12E201-0CE6-42DA-8643-16E379C9E69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50285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0F5E08-9EF8-4B2F-A54C-617EEAEFC01A}"/>
              </a:ext>
              <a:ext uri="{C183D7F6-B498-43B3-948B-1728B52AA6E4}">
                <adec:decorative xmlns:adec="http://schemas.microsoft.com/office/drawing/2017/decorative" val="0"/>
              </a:ext>
            </a:extLst>
          </p:cNvPr>
          <p:cNvSpPr>
            <a:spLocks noGrp="1"/>
          </p:cNvSpPr>
          <p:nvPr>
            <p:ph type="title"/>
          </p:nvPr>
        </p:nvSpPr>
        <p:spPr>
          <a:xfrm>
            <a:off x="628650" y="-799012"/>
            <a:ext cx="7886700" cy="939799"/>
          </a:xfrm>
        </p:spPr>
        <p:txBody>
          <a:bodyPr>
            <a:normAutofit/>
          </a:bodyPr>
          <a:lstStyle/>
          <a:p>
            <a:pPr algn="ctr"/>
            <a:r>
              <a:rPr lang="en-GB" sz="3500" b="1" dirty="0"/>
              <a:t>Vaccination Quiz 2 - Answers</a:t>
            </a:r>
          </a:p>
        </p:txBody>
      </p:sp>
      <p:sp>
        <p:nvSpPr>
          <p:cNvPr id="12" name="Title 1">
            <a:extLst>
              <a:ext uri="{FF2B5EF4-FFF2-40B4-BE49-F238E27FC236}">
                <a16:creationId xmlns:a16="http://schemas.microsoft.com/office/drawing/2014/main" id="{53B8D484-446C-4908-B114-EECC2C7DE0CD}"/>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Vaccination Quiz - Answers</a:t>
            </a:r>
            <a:endParaRPr lang="en-GB" sz="3500" b="1" dirty="0"/>
          </a:p>
        </p:txBody>
      </p:sp>
      <p:sp>
        <p:nvSpPr>
          <p:cNvPr id="5" name="Rectangle: Rounded Corners 4">
            <a:extLst>
              <a:ext uri="{FF2B5EF4-FFF2-40B4-BE49-F238E27FC236}">
                <a16:creationId xmlns:a16="http://schemas.microsoft.com/office/drawing/2014/main" id="{59D4D3A2-6AF4-408D-9A45-BD1A4C55B6E6}"/>
              </a:ext>
              <a:ext uri="{C183D7F6-B498-43B3-948B-1728B52AA6E4}">
                <adec:decorative xmlns:adec="http://schemas.microsoft.com/office/drawing/2017/decorative" val="1"/>
              </a:ext>
            </a:extLst>
          </p:cNvPr>
          <p:cNvSpPr/>
          <p:nvPr/>
        </p:nvSpPr>
        <p:spPr>
          <a:xfrm rot="5400000">
            <a:off x="280648"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17B0556B-4A01-40AF-AA6F-F017B18B7154}"/>
              </a:ext>
              <a:ext uri="{C183D7F6-B498-43B3-948B-1728B52AA6E4}">
                <adec:decorative xmlns:adec="http://schemas.microsoft.com/office/drawing/2017/decorative" val="1"/>
              </a:ext>
            </a:extLst>
          </p:cNvPr>
          <p:cNvSpPr/>
          <p:nvPr/>
        </p:nvSpPr>
        <p:spPr>
          <a:xfrm rot="5400000">
            <a:off x="4559840"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03CB1A81-E6CF-4D9A-83A4-77D8B129CA1A}"/>
              </a:ext>
            </a:extLst>
          </p:cNvPr>
          <p:cNvSpPr/>
          <p:nvPr/>
        </p:nvSpPr>
        <p:spPr>
          <a:xfrm>
            <a:off x="472410" y="1731469"/>
            <a:ext cx="3802941" cy="4154984"/>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How do vaccines work?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They block the entry of microbes in the body</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They kill microbes in your body</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The immune system attacks the</a:t>
            </a:r>
            <a:r>
              <a:rPr lang="en-GB" sz="2400" dirty="0">
                <a:latin typeface="Arial" panose="020B0604020202020204" pitchFamily="34" charset="0"/>
                <a:cs typeface="Arial" panose="020B0604020202020204" pitchFamily="34" charset="0"/>
              </a:rPr>
              <a:t>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vaccine and remembers for next time</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B467B03-386B-4232-8496-276D15A96DDE}"/>
              </a:ext>
            </a:extLst>
          </p:cNvPr>
          <p:cNvSpPr txBox="1"/>
          <p:nvPr/>
        </p:nvSpPr>
        <p:spPr>
          <a:xfrm>
            <a:off x="445209" y="4133850"/>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8" name="Rectangle 7">
            <a:extLst>
              <a:ext uri="{FF2B5EF4-FFF2-40B4-BE49-F238E27FC236}">
                <a16:creationId xmlns:a16="http://schemas.microsoft.com/office/drawing/2014/main" id="{8531D3E0-3E77-404B-B6AD-45C8AF97DBD8}"/>
              </a:ext>
            </a:extLst>
          </p:cNvPr>
          <p:cNvSpPr/>
          <p:nvPr/>
        </p:nvSpPr>
        <p:spPr>
          <a:xfrm>
            <a:off x="4830409" y="1790277"/>
            <a:ext cx="3724276" cy="3416320"/>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Which diseases cannot be prevented by vaccination?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Common cold</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Measles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Sore throat</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Polio</a:t>
            </a:r>
            <a:endParaRPr lang="en-GB"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A06D131-1FBE-46C6-B7FF-28E903F53BB9}"/>
              </a:ext>
            </a:extLst>
          </p:cNvPr>
          <p:cNvSpPr txBox="1"/>
          <p:nvPr/>
        </p:nvSpPr>
        <p:spPr>
          <a:xfrm>
            <a:off x="4830409" y="3455018"/>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11" name="TextBox 10">
            <a:extLst>
              <a:ext uri="{FF2B5EF4-FFF2-40B4-BE49-F238E27FC236}">
                <a16:creationId xmlns:a16="http://schemas.microsoft.com/office/drawing/2014/main" id="{A479BA95-F306-46F4-818F-C518EBA5DBA6}"/>
              </a:ext>
            </a:extLst>
          </p:cNvPr>
          <p:cNvSpPr txBox="1"/>
          <p:nvPr/>
        </p:nvSpPr>
        <p:spPr>
          <a:xfrm>
            <a:off x="4830409" y="4229850"/>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3" name="Footer Placeholder 2">
            <a:extLst>
              <a:ext uri="{FF2B5EF4-FFF2-40B4-BE49-F238E27FC236}">
                <a16:creationId xmlns:a16="http://schemas.microsoft.com/office/drawing/2014/main" id="{C1EA108C-0E99-49CB-B5C9-C4C34B1F71F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0378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BD3ED5-A629-4C0A-91E9-75E53A707FC6}"/>
              </a:ext>
              <a:ext uri="{C183D7F6-B498-43B3-948B-1728B52AA6E4}">
                <adec:decorative xmlns:adec="http://schemas.microsoft.com/office/drawing/2017/decorative" val="0"/>
              </a:ext>
            </a:extLst>
          </p:cNvPr>
          <p:cNvSpPr>
            <a:spLocks noGrp="1"/>
          </p:cNvSpPr>
          <p:nvPr>
            <p:ph type="title"/>
          </p:nvPr>
        </p:nvSpPr>
        <p:spPr>
          <a:xfrm>
            <a:off x="628650" y="-865920"/>
            <a:ext cx="7886700" cy="939799"/>
          </a:xfrm>
        </p:spPr>
        <p:txBody>
          <a:bodyPr>
            <a:normAutofit/>
          </a:bodyPr>
          <a:lstStyle/>
          <a:p>
            <a:pPr algn="ctr"/>
            <a:r>
              <a:rPr lang="en-GB" sz="3500" b="1" dirty="0"/>
              <a:t>Vaccination Quiz 3 - Answers</a:t>
            </a:r>
          </a:p>
        </p:txBody>
      </p:sp>
      <p:sp>
        <p:nvSpPr>
          <p:cNvPr id="11" name="Title 1">
            <a:extLst>
              <a:ext uri="{FF2B5EF4-FFF2-40B4-BE49-F238E27FC236}">
                <a16:creationId xmlns:a16="http://schemas.microsoft.com/office/drawing/2014/main" id="{1DE7A843-C06C-4484-BC28-F3E2B4BB4CEA}"/>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Vaccination Quiz - Answers</a:t>
            </a:r>
            <a:endParaRPr lang="en-GB" sz="3500" b="1" dirty="0"/>
          </a:p>
        </p:txBody>
      </p:sp>
      <p:sp>
        <p:nvSpPr>
          <p:cNvPr id="5" name="Rectangle: Rounded Corners 4">
            <a:extLst>
              <a:ext uri="{FF2B5EF4-FFF2-40B4-BE49-F238E27FC236}">
                <a16:creationId xmlns:a16="http://schemas.microsoft.com/office/drawing/2014/main" id="{68A54E46-66D3-425A-91AE-0BF35DAE9A1E}"/>
              </a:ext>
              <a:ext uri="{C183D7F6-B498-43B3-948B-1728B52AA6E4}">
                <adec:decorative xmlns:adec="http://schemas.microsoft.com/office/drawing/2017/decorative" val="1"/>
              </a:ext>
            </a:extLst>
          </p:cNvPr>
          <p:cNvSpPr/>
          <p:nvPr/>
        </p:nvSpPr>
        <p:spPr>
          <a:xfrm rot="5400000">
            <a:off x="280648"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E66F6BCE-9A67-426B-AEE5-FA72810CC062}"/>
              </a:ext>
              <a:ext uri="{C183D7F6-B498-43B3-948B-1728B52AA6E4}">
                <adec:decorative xmlns:adec="http://schemas.microsoft.com/office/drawing/2017/decorative" val="1"/>
              </a:ext>
            </a:extLst>
          </p:cNvPr>
          <p:cNvSpPr/>
          <p:nvPr/>
        </p:nvSpPr>
        <p:spPr>
          <a:xfrm rot="5400000">
            <a:off x="4445537"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EBA6A21D-01E5-44FB-9AC3-AF68CA4FD6FB}"/>
              </a:ext>
            </a:extLst>
          </p:cNvPr>
          <p:cNvSpPr/>
          <p:nvPr/>
        </p:nvSpPr>
        <p:spPr>
          <a:xfrm>
            <a:off x="485775" y="1773734"/>
            <a:ext cx="3800475" cy="3785652"/>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Vaccines can be effective against:</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Bacterial infections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Viral infections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Both bacterial and viral infections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Neither bacterial or viral infections</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7832DE7-F225-4B51-985F-3C0D90D00D6C}"/>
              </a:ext>
            </a:extLst>
          </p:cNvPr>
          <p:cNvSpPr txBox="1"/>
          <p:nvPr/>
        </p:nvSpPr>
        <p:spPr>
          <a:xfrm>
            <a:off x="485775" y="3818338"/>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8" name="Rectangle 7">
            <a:extLst>
              <a:ext uri="{FF2B5EF4-FFF2-40B4-BE49-F238E27FC236}">
                <a16:creationId xmlns:a16="http://schemas.microsoft.com/office/drawing/2014/main" id="{847F1869-B567-4558-9DB0-C73112DCC293}"/>
              </a:ext>
            </a:extLst>
          </p:cNvPr>
          <p:cNvSpPr/>
          <p:nvPr/>
        </p:nvSpPr>
        <p:spPr>
          <a:xfrm>
            <a:off x="4706581" y="1664797"/>
            <a:ext cx="3743325" cy="4154984"/>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Vaccines are made up of: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points)</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Antibodies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White blood cells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Weak or inactive versions of the microbe that makes us ill</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Strong microbes that make us ill</a:t>
            </a:r>
            <a:endParaRPr lang="en-GB"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B93EA61-7264-4CAF-AD84-F9E4D9FF04F3}"/>
              </a:ext>
            </a:extLst>
          </p:cNvPr>
          <p:cNvSpPr txBox="1"/>
          <p:nvPr/>
        </p:nvSpPr>
        <p:spPr>
          <a:xfrm>
            <a:off x="4706581" y="3704189"/>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3" name="Footer Placeholder 2">
            <a:extLst>
              <a:ext uri="{FF2B5EF4-FFF2-40B4-BE49-F238E27FC236}">
                <a16:creationId xmlns:a16="http://schemas.microsoft.com/office/drawing/2014/main" id="{A95E51B2-429F-4C30-B1D6-867A24E8901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78154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CBAE46-6D1D-4474-9C2B-74783BA6397F}"/>
              </a:ext>
              <a:ext uri="{C183D7F6-B498-43B3-948B-1728B52AA6E4}">
                <adec:decorative xmlns:adec="http://schemas.microsoft.com/office/drawing/2017/decorative" val="0"/>
              </a:ext>
            </a:extLst>
          </p:cNvPr>
          <p:cNvSpPr>
            <a:spLocks noGrp="1"/>
          </p:cNvSpPr>
          <p:nvPr>
            <p:ph type="title"/>
          </p:nvPr>
        </p:nvSpPr>
        <p:spPr>
          <a:xfrm>
            <a:off x="628650" y="-877073"/>
            <a:ext cx="7886700" cy="939799"/>
          </a:xfrm>
        </p:spPr>
        <p:txBody>
          <a:bodyPr>
            <a:normAutofit/>
          </a:bodyPr>
          <a:lstStyle/>
          <a:p>
            <a:pPr algn="ctr"/>
            <a:r>
              <a:rPr lang="en-GB" sz="3500" b="1" dirty="0"/>
              <a:t>Vaccination Quiz 4 - Answers</a:t>
            </a:r>
          </a:p>
        </p:txBody>
      </p:sp>
      <p:sp>
        <p:nvSpPr>
          <p:cNvPr id="13" name="Title 1">
            <a:extLst>
              <a:ext uri="{FF2B5EF4-FFF2-40B4-BE49-F238E27FC236}">
                <a16:creationId xmlns:a16="http://schemas.microsoft.com/office/drawing/2014/main" id="{F741CFFF-0350-4A86-A0DA-0686928F764B}"/>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Vaccination Quiz - Answers</a:t>
            </a:r>
            <a:endParaRPr lang="en-GB" sz="3500" b="1" dirty="0"/>
          </a:p>
        </p:txBody>
      </p:sp>
      <p:sp>
        <p:nvSpPr>
          <p:cNvPr id="5" name="Rectangle: Rounded Corners 4">
            <a:extLst>
              <a:ext uri="{FF2B5EF4-FFF2-40B4-BE49-F238E27FC236}">
                <a16:creationId xmlns:a16="http://schemas.microsoft.com/office/drawing/2014/main" id="{9A9D6AB4-13E9-433E-B2A0-16F3E190E502}"/>
              </a:ext>
              <a:ext uri="{C183D7F6-B498-43B3-948B-1728B52AA6E4}">
                <adec:decorative xmlns:adec="http://schemas.microsoft.com/office/drawing/2017/decorative" val="1"/>
              </a:ext>
            </a:extLst>
          </p:cNvPr>
          <p:cNvSpPr/>
          <p:nvPr/>
        </p:nvSpPr>
        <p:spPr>
          <a:xfrm rot="5400000">
            <a:off x="280648"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1C9A43AC-FE35-4BD2-AE6A-7CBAAB53AE0E}"/>
              </a:ext>
              <a:ext uri="{C183D7F6-B498-43B3-948B-1728B52AA6E4}">
                <adec:decorative xmlns:adec="http://schemas.microsoft.com/office/drawing/2017/decorative" val="1"/>
              </a:ext>
            </a:extLst>
          </p:cNvPr>
          <p:cNvSpPr/>
          <p:nvPr/>
        </p:nvSpPr>
        <p:spPr>
          <a:xfrm rot="5400000">
            <a:off x="4445537"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99DEC88D-0084-49B5-9007-830220C01FAE}"/>
              </a:ext>
            </a:extLst>
          </p:cNvPr>
          <p:cNvSpPr/>
          <p:nvPr/>
        </p:nvSpPr>
        <p:spPr>
          <a:xfrm>
            <a:off x="511885" y="1796385"/>
            <a:ext cx="3907714" cy="3647152"/>
          </a:xfrm>
          <a:prstGeom prst="rect">
            <a:avLst/>
          </a:prstGeom>
        </p:spPr>
        <p:txBody>
          <a:bodyPr wrap="square">
            <a:spAutoFit/>
          </a:bodyPr>
          <a:lstStyle/>
          <a:p>
            <a:pPr>
              <a:spcAft>
                <a:spcPts val="0"/>
              </a:spcAft>
            </a:pPr>
            <a:r>
              <a:rPr lang="en-GB" sz="2100" b="1" dirty="0">
                <a:solidFill>
                  <a:srgbClr val="000000"/>
                </a:solidFill>
                <a:latin typeface="Arial" panose="020B0604020202020204" pitchFamily="34" charset="0"/>
                <a:ea typeface="Calibri" panose="020F0502020204030204" pitchFamily="34" charset="0"/>
                <a:cs typeface="Arial" panose="020B0604020202020204" pitchFamily="34" charset="0"/>
              </a:rPr>
              <a:t>Herd immunity is: </a:t>
            </a:r>
            <a:endParaRPr lang="en-GB" sz="21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1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1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When animals such as cattle have been vaccinated</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A type of immunity naturally present in the body</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When enough of the population is vaccinated to prevent the spread of</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ea typeface="Calibri" panose="020F0502020204030204" pitchFamily="34" charset="0"/>
                <a:cs typeface="Arial" panose="020B0604020202020204" pitchFamily="34" charset="0"/>
              </a:rPr>
              <a:t>None of the above</a:t>
            </a:r>
            <a:endParaRPr lang="en-GB" sz="21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3A9C1AB-3503-4930-B36F-C387E0558F14}"/>
              </a:ext>
            </a:extLst>
          </p:cNvPr>
          <p:cNvSpPr txBox="1"/>
          <p:nvPr/>
        </p:nvSpPr>
        <p:spPr>
          <a:xfrm>
            <a:off x="492835" y="3848996"/>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8" name="Rectangle 7">
            <a:extLst>
              <a:ext uri="{FF2B5EF4-FFF2-40B4-BE49-F238E27FC236}">
                <a16:creationId xmlns:a16="http://schemas.microsoft.com/office/drawing/2014/main" id="{656675C6-1575-4514-86EC-82AFF6A2E5F6}"/>
              </a:ext>
            </a:extLst>
          </p:cNvPr>
          <p:cNvSpPr/>
          <p:nvPr/>
        </p:nvSpPr>
        <p:spPr>
          <a:xfrm>
            <a:off x="4793538" y="1837902"/>
            <a:ext cx="3790950" cy="3416320"/>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Which diseases are eradicated or rare thanks to vaccinations?</a:t>
            </a: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Smallpox</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Cough</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Polio</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Tetanus</a:t>
            </a:r>
            <a:endParaRPr lang="en-GB"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1076AC9-5BA1-4055-AAF9-AA217A01E385}"/>
              </a:ext>
            </a:extLst>
          </p:cNvPr>
          <p:cNvSpPr txBox="1"/>
          <p:nvPr/>
        </p:nvSpPr>
        <p:spPr>
          <a:xfrm>
            <a:off x="4793538" y="3495053"/>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11" name="TextBox 10">
            <a:extLst>
              <a:ext uri="{FF2B5EF4-FFF2-40B4-BE49-F238E27FC236}">
                <a16:creationId xmlns:a16="http://schemas.microsoft.com/office/drawing/2014/main" id="{9515A332-FF27-4523-9C2C-30A21081F21D}"/>
              </a:ext>
            </a:extLst>
          </p:cNvPr>
          <p:cNvSpPr txBox="1"/>
          <p:nvPr/>
        </p:nvSpPr>
        <p:spPr>
          <a:xfrm>
            <a:off x="4793538" y="4269885"/>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12" name="TextBox 11">
            <a:extLst>
              <a:ext uri="{FF2B5EF4-FFF2-40B4-BE49-F238E27FC236}">
                <a16:creationId xmlns:a16="http://schemas.microsoft.com/office/drawing/2014/main" id="{55CB41CB-5A7F-4ED2-A174-F6CC97C0BF9E}"/>
              </a:ext>
            </a:extLst>
          </p:cNvPr>
          <p:cNvSpPr txBox="1"/>
          <p:nvPr/>
        </p:nvSpPr>
        <p:spPr>
          <a:xfrm>
            <a:off x="4793538" y="4623828"/>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3" name="Footer Placeholder 2">
            <a:extLst>
              <a:ext uri="{FF2B5EF4-FFF2-40B4-BE49-F238E27FC236}">
                <a16:creationId xmlns:a16="http://schemas.microsoft.com/office/drawing/2014/main" id="{EC2942E5-9615-4B99-987D-2AC670CCA42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12653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C83266-8CA9-4B71-BA51-A2F164430BF5}"/>
              </a:ext>
            </a:extLst>
          </p:cNvPr>
          <p:cNvSpPr>
            <a:spLocks noGrp="1"/>
          </p:cNvSpPr>
          <p:nvPr>
            <p:ph type="title"/>
          </p:nvPr>
        </p:nvSpPr>
        <p:spPr>
          <a:xfrm>
            <a:off x="202406" y="1785939"/>
            <a:ext cx="8739187" cy="2852737"/>
          </a:xfrm>
        </p:spPr>
        <p:txBody>
          <a:bodyPr/>
          <a:lstStyle/>
          <a:p>
            <a:r>
              <a:rPr lang="en-GB" b="1" dirty="0"/>
              <a:t>Learning Consolidation</a:t>
            </a:r>
          </a:p>
        </p:txBody>
      </p:sp>
      <p:sp>
        <p:nvSpPr>
          <p:cNvPr id="4" name="Footer Placeholder 3">
            <a:extLst>
              <a:ext uri="{FF2B5EF4-FFF2-40B4-BE49-F238E27FC236}">
                <a16:creationId xmlns:a16="http://schemas.microsoft.com/office/drawing/2014/main" id="{275535E6-3406-4508-A62B-DA18C28EB3B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15432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ACAFC-E801-49DF-A8FA-C00E734B7167}"/>
              </a:ext>
              <a:ext uri="{C183D7F6-B498-43B3-948B-1728B52AA6E4}">
                <adec:decorative xmlns:adec="http://schemas.microsoft.com/office/drawing/2017/decorative" val="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 1</a:t>
            </a:r>
          </a:p>
        </p:txBody>
      </p:sp>
      <p:sp>
        <p:nvSpPr>
          <p:cNvPr id="4" name="TextBox 3">
            <a:extLst>
              <a:ext uri="{FF2B5EF4-FFF2-40B4-BE49-F238E27FC236}">
                <a16:creationId xmlns:a16="http://schemas.microsoft.com/office/drawing/2014/main" id="{3C3128E7-157A-47AD-8D05-8359D48E99D4}"/>
              </a:ext>
            </a:extLst>
          </p:cNvPr>
          <p:cNvSpPr txBox="1"/>
          <p:nvPr/>
        </p:nvSpPr>
        <p:spPr>
          <a:xfrm>
            <a:off x="323057" y="419845"/>
            <a:ext cx="8497885" cy="1938992"/>
          </a:xfrm>
          <a:prstGeom prst="rect">
            <a:avLst/>
          </a:prstGeom>
          <a:ln w="57150">
            <a:solidFill>
              <a:srgbClr val="117E6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What bodily system fights any harmful microbes that may enter our bodies? </a:t>
            </a:r>
          </a:p>
        </p:txBody>
      </p:sp>
      <p:sp>
        <p:nvSpPr>
          <p:cNvPr id="5" name="Thought Bubble: Cloud 4">
            <a:extLst>
              <a:ext uri="{FF2B5EF4-FFF2-40B4-BE49-F238E27FC236}">
                <a16:creationId xmlns:a16="http://schemas.microsoft.com/office/drawing/2014/main" id="{595CA32D-6444-4ED5-9192-02C3A53085DA}"/>
              </a:ext>
            </a:extLst>
          </p:cNvPr>
          <p:cNvSpPr/>
          <p:nvPr/>
        </p:nvSpPr>
        <p:spPr>
          <a:xfrm>
            <a:off x="2719925" y="2966943"/>
            <a:ext cx="3704149" cy="2662331"/>
          </a:xfrm>
          <a:prstGeom prst="cloudCallout">
            <a:avLst/>
          </a:prstGeom>
          <a:solidFill>
            <a:srgbClr val="117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atin typeface="Arial" panose="020B0604020202020204" pitchFamily="34" charset="0"/>
                <a:cs typeface="Arial" panose="020B0604020202020204" pitchFamily="34" charset="0"/>
              </a:rPr>
              <a:t>Our immune system </a:t>
            </a:r>
          </a:p>
        </p:txBody>
      </p:sp>
      <p:sp>
        <p:nvSpPr>
          <p:cNvPr id="3" name="Footer Placeholder 2">
            <a:extLst>
              <a:ext uri="{FF2B5EF4-FFF2-40B4-BE49-F238E27FC236}">
                <a16:creationId xmlns:a16="http://schemas.microsoft.com/office/drawing/2014/main" id="{2A3F9123-2B40-4525-82B6-D640397CDB0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927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39541-0263-4B82-B28A-69576AF40FAB}"/>
              </a:ext>
              <a:ext uri="{C183D7F6-B498-43B3-948B-1728B52AA6E4}">
                <adec:decorative xmlns:adec="http://schemas.microsoft.com/office/drawing/2017/decorative" val="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 2</a:t>
            </a:r>
          </a:p>
        </p:txBody>
      </p:sp>
      <p:sp>
        <p:nvSpPr>
          <p:cNvPr id="4" name="TextBox 3">
            <a:extLst>
              <a:ext uri="{FF2B5EF4-FFF2-40B4-BE49-F238E27FC236}">
                <a16:creationId xmlns:a16="http://schemas.microsoft.com/office/drawing/2014/main" id="{0BA3F43C-0A9F-479A-84B2-8FA4E0BB1BEA}"/>
              </a:ext>
            </a:extLst>
          </p:cNvPr>
          <p:cNvSpPr txBox="1"/>
          <p:nvPr/>
        </p:nvSpPr>
        <p:spPr>
          <a:xfrm>
            <a:off x="323057" y="410320"/>
            <a:ext cx="8497885" cy="1323439"/>
          </a:xfrm>
          <a:prstGeom prst="rect">
            <a:avLst/>
          </a:prstGeom>
          <a:ln w="57150">
            <a:solidFill>
              <a:srgbClr val="117E6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Vaccines help prevent a range of infections, for example...? </a:t>
            </a:r>
          </a:p>
        </p:txBody>
      </p:sp>
      <p:sp>
        <p:nvSpPr>
          <p:cNvPr id="6" name="Scroll: Horizontal 5">
            <a:extLst>
              <a:ext uri="{FF2B5EF4-FFF2-40B4-BE49-F238E27FC236}">
                <a16:creationId xmlns:a16="http://schemas.microsoft.com/office/drawing/2014/main" id="{C70B359B-6786-4046-A006-2AB637FFFFAE}"/>
              </a:ext>
            </a:extLst>
          </p:cNvPr>
          <p:cNvSpPr/>
          <p:nvPr/>
        </p:nvSpPr>
        <p:spPr>
          <a:xfrm>
            <a:off x="1819275" y="2542987"/>
            <a:ext cx="5505450" cy="2933887"/>
          </a:xfrm>
          <a:prstGeom prst="horizontalScroll">
            <a:avLst/>
          </a:prstGeom>
          <a:solidFill>
            <a:srgbClr val="117E62"/>
          </a:solidFill>
          <a:ln>
            <a:solidFill>
              <a:srgbClr val="117E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dirty="0">
                <a:latin typeface="Arial" panose="020B0604020202020204" pitchFamily="34" charset="0"/>
                <a:cs typeface="Arial" panose="020B0604020202020204" pitchFamily="34" charset="0"/>
              </a:rPr>
              <a:t>For example: influenza, COVID-19, measles, mumps, rubella, polio, meningitis, whooping cough, TB.</a:t>
            </a:r>
          </a:p>
        </p:txBody>
      </p:sp>
      <p:sp>
        <p:nvSpPr>
          <p:cNvPr id="3" name="Footer Placeholder 2">
            <a:extLst>
              <a:ext uri="{FF2B5EF4-FFF2-40B4-BE49-F238E27FC236}">
                <a16:creationId xmlns:a16="http://schemas.microsoft.com/office/drawing/2014/main" id="{CF14A7AF-78C3-43E2-B470-E468710B7E5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75001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F087-B96D-4A13-8EC8-5920425FFAD6}"/>
              </a:ext>
              <a:ext uri="{C183D7F6-B498-43B3-948B-1728B52AA6E4}">
                <adec:decorative xmlns:adec="http://schemas.microsoft.com/office/drawing/2017/decorative" val="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 3</a:t>
            </a:r>
          </a:p>
        </p:txBody>
      </p:sp>
      <p:sp>
        <p:nvSpPr>
          <p:cNvPr id="4" name="TextBox 3">
            <a:extLst>
              <a:ext uri="{FF2B5EF4-FFF2-40B4-BE49-F238E27FC236}">
                <a16:creationId xmlns:a16="http://schemas.microsoft.com/office/drawing/2014/main" id="{C9E7B94A-9C8F-4D51-8806-A2198F7721D9}"/>
              </a:ext>
            </a:extLst>
          </p:cNvPr>
          <p:cNvSpPr txBox="1"/>
          <p:nvPr/>
        </p:nvSpPr>
        <p:spPr>
          <a:xfrm>
            <a:off x="323057" y="419845"/>
            <a:ext cx="8497885" cy="2092881"/>
          </a:xfrm>
          <a:prstGeom prst="rect">
            <a:avLst/>
          </a:prstGeom>
          <a:ln w="57150">
            <a:solidFill>
              <a:srgbClr val="117E6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There are vaccines for all infections? </a:t>
            </a:r>
          </a:p>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True or False?</a:t>
            </a:r>
          </a:p>
        </p:txBody>
      </p:sp>
      <p:sp>
        <p:nvSpPr>
          <p:cNvPr id="6" name="Thought Bubble: Cloud 5">
            <a:extLst>
              <a:ext uri="{FF2B5EF4-FFF2-40B4-BE49-F238E27FC236}">
                <a16:creationId xmlns:a16="http://schemas.microsoft.com/office/drawing/2014/main" id="{3ABD96A6-E8A9-437B-AC44-98F07FB1974C}"/>
              </a:ext>
            </a:extLst>
          </p:cNvPr>
          <p:cNvSpPr/>
          <p:nvPr/>
        </p:nvSpPr>
        <p:spPr>
          <a:xfrm>
            <a:off x="2817286" y="3246247"/>
            <a:ext cx="3509425" cy="2376582"/>
          </a:xfrm>
          <a:prstGeom prst="cloudCallout">
            <a:avLst/>
          </a:prstGeom>
          <a:solidFill>
            <a:srgbClr val="117E62"/>
          </a:solidFill>
          <a:ln>
            <a:solidFill>
              <a:srgbClr val="117E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latin typeface="Arial" panose="020B0604020202020204" pitchFamily="34" charset="0"/>
                <a:cs typeface="Arial" panose="020B0604020202020204" pitchFamily="34" charset="0"/>
              </a:rPr>
              <a:t>False</a:t>
            </a:r>
          </a:p>
        </p:txBody>
      </p:sp>
      <p:sp>
        <p:nvSpPr>
          <p:cNvPr id="3" name="Footer Placeholder 2">
            <a:extLst>
              <a:ext uri="{FF2B5EF4-FFF2-40B4-BE49-F238E27FC236}">
                <a16:creationId xmlns:a16="http://schemas.microsoft.com/office/drawing/2014/main" id="{3C92491F-DF22-46D9-8079-D857C5C468D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10951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7D11C-D27E-425E-AE32-B0629A1E3587}"/>
              </a:ext>
            </a:extLst>
          </p:cNvPr>
          <p:cNvSpPr>
            <a:spLocks noGrp="1"/>
          </p:cNvSpPr>
          <p:nvPr>
            <p:ph type="title"/>
          </p:nvPr>
        </p:nvSpPr>
        <p:spPr>
          <a:xfrm>
            <a:off x="271463" y="2757489"/>
            <a:ext cx="7886700" cy="2852737"/>
          </a:xfrm>
        </p:spPr>
        <p:txBody>
          <a:bodyPr>
            <a:normAutofit/>
          </a:bodyPr>
          <a:lstStyle/>
          <a:p>
            <a:r>
              <a:rPr lang="en-GB" sz="5000" b="1" dirty="0"/>
              <a:t>MS PowerPoint Presentation:</a:t>
            </a:r>
            <a:br>
              <a:rPr lang="en-GB" sz="5000" b="1" dirty="0"/>
            </a:br>
            <a:r>
              <a:rPr lang="en-GB" sz="5000" b="1" dirty="0"/>
              <a:t>Common Disease We are Vaccinated Against</a:t>
            </a:r>
          </a:p>
        </p:txBody>
      </p:sp>
      <p:sp>
        <p:nvSpPr>
          <p:cNvPr id="4" name="Footer Placeholder 3">
            <a:extLst>
              <a:ext uri="{FF2B5EF4-FFF2-40B4-BE49-F238E27FC236}">
                <a16:creationId xmlns:a16="http://schemas.microsoft.com/office/drawing/2014/main" id="{7C6CE578-2B30-4A52-9860-41CEACA440C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46263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343997" y="2663166"/>
            <a:ext cx="8800003" cy="2387600"/>
          </a:xfrm>
        </p:spPr>
        <p:txBody>
          <a:bodyPr>
            <a:normAutofit/>
          </a:bodyPr>
          <a:lstStyle/>
          <a:p>
            <a:r>
              <a:rPr lang="en-GB" dirty="0"/>
              <a:t>Common Diseases </a:t>
            </a:r>
            <a:br>
              <a:rPr lang="en-GB" dirty="0"/>
            </a:br>
            <a:r>
              <a:rPr lang="en-GB" dirty="0"/>
              <a:t>We Are Vaccinated Against</a:t>
            </a:r>
          </a:p>
        </p:txBody>
      </p:sp>
    </p:spTree>
    <p:extLst>
      <p:ext uri="{BB962C8B-B14F-4D97-AF65-F5344CB8AC3E}">
        <p14:creationId xmlns:p14="http://schemas.microsoft.com/office/powerpoint/2010/main" val="1687663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49" y="225112"/>
            <a:ext cx="7886700" cy="1325563"/>
          </a:xfrm>
        </p:spPr>
        <p:txBody>
          <a:bodyPr>
            <a:normAutofit/>
          </a:bodyPr>
          <a:lstStyle/>
          <a:p>
            <a:pPr algn="ctr"/>
            <a:r>
              <a:rPr lang="en-GB" sz="3500" b="1" dirty="0"/>
              <a:t>Measles caused by the </a:t>
            </a:r>
            <a:r>
              <a:rPr lang="en-GB" sz="3500" b="1" i="1" dirty="0"/>
              <a:t>morbillivirus</a:t>
            </a:r>
            <a:r>
              <a:rPr lang="en-GB" sz="3500" b="1" dirty="0"/>
              <a:t>:</a:t>
            </a:r>
          </a:p>
        </p:txBody>
      </p:sp>
      <p:pic>
        <p:nvPicPr>
          <p:cNvPr id="5" name="Picture 4" descr="A child with measles">
            <a:extLst>
              <a:ext uri="{FF2B5EF4-FFF2-40B4-BE49-F238E27FC236}">
                <a16:creationId xmlns:a16="http://schemas.microsoft.com/office/drawing/2014/main" id="{21BB35B5-D408-4B72-AD8D-A94AF2235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124" y="1902326"/>
            <a:ext cx="2149938" cy="3224907"/>
          </a:xfrm>
          <a:prstGeom prst="rect">
            <a:avLst/>
          </a:prstGeom>
        </p:spPr>
      </p:pic>
      <p:sp>
        <p:nvSpPr>
          <p:cNvPr id="6" name="TextBox 5">
            <a:extLst>
              <a:ext uri="{FF2B5EF4-FFF2-40B4-BE49-F238E27FC236}">
                <a16:creationId xmlns:a16="http://schemas.microsoft.com/office/drawing/2014/main" id="{B9B47ACA-14E5-4ACB-9C6A-E0E6929DEFED}"/>
              </a:ext>
            </a:extLst>
          </p:cNvPr>
          <p:cNvSpPr txBox="1"/>
          <p:nvPr/>
        </p:nvSpPr>
        <p:spPr>
          <a:xfrm>
            <a:off x="876599" y="5202680"/>
            <a:ext cx="332469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Measles rash covering child's arms and stomach</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4201296" y="1722688"/>
            <a:ext cx="4314053" cy="4686300"/>
          </a:xfrm>
          <a:ln w="38100">
            <a:solidFill>
              <a:srgbClr val="117E62"/>
            </a:solidFill>
          </a:ln>
        </p:spPr>
        <p:txBody>
          <a:bodyPr anchor="t">
            <a:normAutofit/>
          </a:bodyPr>
          <a:lstStyle/>
          <a:p>
            <a:r>
              <a:rPr lang="en-GB" sz="2200" dirty="0"/>
              <a:t>Measles spreads through the air when an infected person coughs or sneezes. </a:t>
            </a:r>
          </a:p>
          <a:p>
            <a:endParaRPr lang="en-GB" sz="2200" dirty="0"/>
          </a:p>
          <a:p>
            <a:r>
              <a:rPr lang="en-GB" sz="2200" dirty="0"/>
              <a:t>It is so contagious that if one person has it, up to 9 out of 10 people around him or her will also become infected if they are not protected. </a:t>
            </a:r>
          </a:p>
          <a:p>
            <a:endParaRPr lang="en-GB" sz="2200" dirty="0"/>
          </a:p>
          <a:p>
            <a:r>
              <a:rPr lang="en-GB" sz="2200" dirty="0"/>
              <a:t>Measles can cause serious health complications especially in children under 5 years old.</a:t>
            </a:r>
          </a:p>
          <a:p>
            <a:endParaRPr lang="en-GB" sz="22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02564"/>
                </a:solidFill>
                <a:effectLst/>
                <a:uLnTx/>
                <a:uFillTx/>
                <a:latin typeface="Calibri" panose="020F0502020204030204"/>
                <a:ea typeface="+mn-ea"/>
                <a:cs typeface="+mn-cs"/>
              </a:rPr>
              <a:t>e-Bug.eu</a:t>
            </a:r>
            <a:endPar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F7700FE-FDDA-41A7-9AFE-85AA4AB3F51D}"/>
              </a:ext>
            </a:extLst>
          </p:cNvPr>
          <p:cNvSpPr txBox="1"/>
          <p:nvPr/>
        </p:nvSpPr>
        <p:spPr>
          <a:xfrm>
            <a:off x="5504862" y="6581001"/>
            <a:ext cx="363913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Photo: </a:t>
            </a:r>
            <a:r>
              <a:rPr kumimoji="0" lang="en-GB" sz="1200" b="0" i="0" u="none" strike="noStrike" kern="1200" cap="none" spc="0" normalizeH="0" baseline="0" noProof="0" dirty="0" err="1">
                <a:ln>
                  <a:noFill/>
                </a:ln>
                <a:solidFill>
                  <a:srgbClr val="302564"/>
                </a:solidFill>
                <a:effectLst/>
                <a:uLnTx/>
                <a:uFillTx/>
                <a:latin typeface="Arial" panose="020B0604020202020204" pitchFamily="34" charset="0"/>
                <a:ea typeface="+mn-ea"/>
                <a:cs typeface="Arial" panose="020B0604020202020204" pitchFamily="34" charset="0"/>
              </a:rPr>
              <a:t>Centers</a:t>
            </a: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 for Disease Control and Prevention</a:t>
            </a:r>
          </a:p>
        </p:txBody>
      </p:sp>
    </p:spTree>
    <p:extLst>
      <p:ext uri="{BB962C8B-B14F-4D97-AF65-F5344CB8AC3E}">
        <p14:creationId xmlns:p14="http://schemas.microsoft.com/office/powerpoint/2010/main" val="3095882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0D8A-6E29-44CC-9D9C-A175052BAB56}"/>
              </a:ext>
            </a:extLst>
          </p:cNvPr>
          <p:cNvSpPr>
            <a:spLocks noGrp="1"/>
          </p:cNvSpPr>
          <p:nvPr>
            <p:ph type="title"/>
          </p:nvPr>
        </p:nvSpPr>
        <p:spPr/>
        <p:txBody>
          <a:bodyPr>
            <a:normAutofit/>
          </a:bodyPr>
          <a:lstStyle/>
          <a:p>
            <a:pPr algn="ctr"/>
            <a:r>
              <a:rPr lang="en-GB" sz="3500" b="1" dirty="0"/>
              <a:t>Mumps caused by the </a:t>
            </a:r>
            <a:br>
              <a:rPr lang="en-GB" sz="3500" b="1" dirty="0"/>
            </a:br>
            <a:r>
              <a:rPr lang="en-GB" sz="3500" b="1" i="1" dirty="0"/>
              <a:t>Mumps </a:t>
            </a:r>
            <a:r>
              <a:rPr lang="en-GB" sz="3500" b="1" i="1" dirty="0" err="1"/>
              <a:t>orthorubulavirus</a:t>
            </a:r>
            <a:endParaRPr lang="en-GB" sz="3500" b="1" i="1" dirty="0"/>
          </a:p>
        </p:txBody>
      </p:sp>
      <p:pic>
        <p:nvPicPr>
          <p:cNvPr id="5" name="Picture 4" descr="A child with mumps">
            <a:extLst>
              <a:ext uri="{FF2B5EF4-FFF2-40B4-BE49-F238E27FC236}">
                <a16:creationId xmlns:a16="http://schemas.microsoft.com/office/drawing/2014/main" id="{B007323D-ABB0-43FD-8EAB-84D895BEC614}"/>
              </a:ext>
            </a:extLst>
          </p:cNvPr>
          <p:cNvPicPr>
            <a:picLocks noChangeAspect="1"/>
          </p:cNvPicPr>
          <p:nvPr/>
        </p:nvPicPr>
        <p:blipFill rotWithShape="1">
          <a:blip r:embed="rId2">
            <a:extLst>
              <a:ext uri="{28A0092B-C50C-407E-A947-70E740481C1C}">
                <a14:useLocalDpi xmlns:a14="http://schemas.microsoft.com/office/drawing/2010/main" val="0"/>
              </a:ext>
            </a:extLst>
          </a:blip>
          <a:srcRect l="9620" t="4813" r="20537"/>
          <a:stretch/>
        </p:blipFill>
        <p:spPr>
          <a:xfrm>
            <a:off x="518984" y="2298357"/>
            <a:ext cx="2879482" cy="2616245"/>
          </a:xfrm>
          <a:prstGeom prst="rect">
            <a:avLst/>
          </a:prstGeom>
        </p:spPr>
      </p:pic>
      <p:sp>
        <p:nvSpPr>
          <p:cNvPr id="6" name="TextBox 5">
            <a:extLst>
              <a:ext uri="{FF2B5EF4-FFF2-40B4-BE49-F238E27FC236}">
                <a16:creationId xmlns:a16="http://schemas.microsoft.com/office/drawing/2014/main" id="{72F026BF-5F9A-476D-99D0-DEE03DF3A48E}"/>
              </a:ext>
            </a:extLst>
          </p:cNvPr>
          <p:cNvSpPr txBox="1"/>
          <p:nvPr/>
        </p:nvSpPr>
        <p:spPr>
          <a:xfrm>
            <a:off x="449218" y="4950472"/>
            <a:ext cx="294924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Child with a very swollen under the jaw and in the cheeks due to mumps</a:t>
            </a:r>
          </a:p>
        </p:txBody>
      </p:sp>
      <p:pic>
        <p:nvPicPr>
          <p:cNvPr id="7" name="Picture 6" descr="Microscope image of the mumps virus">
            <a:extLst>
              <a:ext uri="{FF2B5EF4-FFF2-40B4-BE49-F238E27FC236}">
                <a16:creationId xmlns:a16="http://schemas.microsoft.com/office/drawing/2014/main" id="{00BC9A4C-B1C0-4312-994F-7CC4B1D65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866" y="2298357"/>
            <a:ext cx="1940302" cy="2652115"/>
          </a:xfrm>
          <a:prstGeom prst="rect">
            <a:avLst/>
          </a:prstGeom>
        </p:spPr>
      </p:pic>
      <p:sp>
        <p:nvSpPr>
          <p:cNvPr id="8" name="TextBox 7">
            <a:extLst>
              <a:ext uri="{FF2B5EF4-FFF2-40B4-BE49-F238E27FC236}">
                <a16:creationId xmlns:a16="http://schemas.microsoft.com/office/drawing/2014/main" id="{C86DAD3F-30E2-4640-9D84-726557A52CFD}"/>
              </a:ext>
            </a:extLst>
          </p:cNvPr>
          <p:cNvSpPr txBox="1"/>
          <p:nvPr/>
        </p:nvSpPr>
        <p:spPr>
          <a:xfrm>
            <a:off x="3664988" y="4950472"/>
            <a:ext cx="208054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Electron microscope image  of the mumps virus</a:t>
            </a:r>
          </a:p>
        </p:txBody>
      </p:sp>
      <p:sp>
        <p:nvSpPr>
          <p:cNvPr id="3" name="Content Placeholder 2">
            <a:extLst>
              <a:ext uri="{FF2B5EF4-FFF2-40B4-BE49-F238E27FC236}">
                <a16:creationId xmlns:a16="http://schemas.microsoft.com/office/drawing/2014/main" id="{C372565E-2A77-4750-837F-AD1A0E594A29}"/>
              </a:ext>
            </a:extLst>
          </p:cNvPr>
          <p:cNvSpPr>
            <a:spLocks noGrp="1"/>
          </p:cNvSpPr>
          <p:nvPr>
            <p:ph idx="1"/>
          </p:nvPr>
        </p:nvSpPr>
        <p:spPr>
          <a:xfrm>
            <a:off x="6042098" y="2298357"/>
            <a:ext cx="2769813" cy="1530693"/>
          </a:xfrm>
          <a:ln w="38100">
            <a:solidFill>
              <a:srgbClr val="117E62"/>
            </a:solidFill>
          </a:ln>
        </p:spPr>
        <p:txBody>
          <a:bodyPr anchor="ctr"/>
          <a:lstStyle/>
          <a:p>
            <a:r>
              <a:rPr lang="en-GB" sz="2000" dirty="0"/>
              <a:t>Mumps is best known for the puffy cheeks and tender, swollen jaw that it causes. </a:t>
            </a:r>
            <a:endParaRPr lang="en-GB" dirty="0"/>
          </a:p>
        </p:txBody>
      </p:sp>
      <p:sp>
        <p:nvSpPr>
          <p:cNvPr id="4" name="Footer Placeholder 3">
            <a:extLst>
              <a:ext uri="{FF2B5EF4-FFF2-40B4-BE49-F238E27FC236}">
                <a16:creationId xmlns:a16="http://schemas.microsoft.com/office/drawing/2014/main" id="{1CD2918C-3DEE-481A-B35C-87E784629A28}"/>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02564"/>
                </a:solidFill>
                <a:effectLst/>
                <a:uLnTx/>
                <a:uFillTx/>
                <a:latin typeface="Calibri" panose="020F0502020204030204"/>
                <a:ea typeface="+mn-ea"/>
                <a:cs typeface="+mn-cs"/>
              </a:rPr>
              <a:t>e-Bug.eu</a:t>
            </a:r>
            <a:endPar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E0DFEF3-5C14-44EC-913C-8FA636B98677}"/>
              </a:ext>
            </a:extLst>
          </p:cNvPr>
          <p:cNvSpPr txBox="1"/>
          <p:nvPr/>
        </p:nvSpPr>
        <p:spPr>
          <a:xfrm>
            <a:off x="5504862" y="6582976"/>
            <a:ext cx="363913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Photo: </a:t>
            </a:r>
            <a:r>
              <a:rPr kumimoji="0" lang="en-GB" sz="1200" b="0" i="0" u="none" strike="noStrike" kern="1200" cap="none" spc="0" normalizeH="0" baseline="0" noProof="0" dirty="0" err="1">
                <a:ln>
                  <a:noFill/>
                </a:ln>
                <a:solidFill>
                  <a:srgbClr val="302564"/>
                </a:solidFill>
                <a:effectLst/>
                <a:uLnTx/>
                <a:uFillTx/>
                <a:latin typeface="Arial" panose="020B0604020202020204" pitchFamily="34" charset="0"/>
                <a:ea typeface="+mn-ea"/>
                <a:cs typeface="Arial" panose="020B0604020202020204" pitchFamily="34" charset="0"/>
              </a:rPr>
              <a:t>Centers</a:t>
            </a: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 for Disease Control and Prevention</a:t>
            </a:r>
          </a:p>
        </p:txBody>
      </p:sp>
    </p:spTree>
    <p:extLst>
      <p:ext uri="{BB962C8B-B14F-4D97-AF65-F5344CB8AC3E}">
        <p14:creationId xmlns:p14="http://schemas.microsoft.com/office/powerpoint/2010/main" val="2348853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4CA29-6973-44E5-8B21-5363493F3FFB}"/>
              </a:ext>
            </a:extLst>
          </p:cNvPr>
          <p:cNvSpPr>
            <a:spLocks noGrp="1"/>
          </p:cNvSpPr>
          <p:nvPr>
            <p:ph type="title"/>
          </p:nvPr>
        </p:nvSpPr>
        <p:spPr/>
        <p:txBody>
          <a:bodyPr/>
          <a:lstStyle/>
          <a:p>
            <a:pPr algn="ctr"/>
            <a:r>
              <a:rPr lang="en-GB" b="1" dirty="0"/>
              <a:t>Rubella caused by the </a:t>
            </a:r>
            <a:br>
              <a:rPr lang="en-GB" b="1" i="1" dirty="0"/>
            </a:br>
            <a:r>
              <a:rPr lang="en-GB" b="1" i="1" dirty="0"/>
              <a:t>Togavirus </a:t>
            </a:r>
          </a:p>
        </p:txBody>
      </p:sp>
      <p:pic>
        <p:nvPicPr>
          <p:cNvPr id="13" name="Picture 12" descr="Child with rubella">
            <a:extLst>
              <a:ext uri="{FF2B5EF4-FFF2-40B4-BE49-F238E27FC236}">
                <a16:creationId xmlns:a16="http://schemas.microsoft.com/office/drawing/2014/main" id="{AFC164D2-0C6E-4378-AB8D-58761CCA4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667" y="2275489"/>
            <a:ext cx="1966365" cy="2988400"/>
          </a:xfrm>
          <a:prstGeom prst="rect">
            <a:avLst/>
          </a:prstGeom>
        </p:spPr>
      </p:pic>
      <p:sp>
        <p:nvSpPr>
          <p:cNvPr id="7" name="TextBox 6">
            <a:extLst>
              <a:ext uri="{FF2B5EF4-FFF2-40B4-BE49-F238E27FC236}">
                <a16:creationId xmlns:a16="http://schemas.microsoft.com/office/drawing/2014/main" id="{E35FB61C-7AFB-4598-B97B-A475479869E3}"/>
              </a:ext>
            </a:extLst>
          </p:cNvPr>
          <p:cNvSpPr txBox="1"/>
          <p:nvPr/>
        </p:nvSpPr>
        <p:spPr>
          <a:xfrm>
            <a:off x="1076226" y="5292464"/>
            <a:ext cx="294924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Child with a rash caused by rubella.</a:t>
            </a:r>
          </a:p>
        </p:txBody>
      </p:sp>
      <p:sp>
        <p:nvSpPr>
          <p:cNvPr id="8" name="Content Placeholder 2">
            <a:extLst>
              <a:ext uri="{FF2B5EF4-FFF2-40B4-BE49-F238E27FC236}">
                <a16:creationId xmlns:a16="http://schemas.microsoft.com/office/drawing/2014/main" id="{8CCAFC57-159C-4F31-BF99-BA14B73C52D8}"/>
              </a:ext>
            </a:extLst>
          </p:cNvPr>
          <p:cNvSpPr txBox="1">
            <a:spLocks/>
          </p:cNvSpPr>
          <p:nvPr/>
        </p:nvSpPr>
        <p:spPr>
          <a:xfrm>
            <a:off x="4125870" y="2275489"/>
            <a:ext cx="4389480" cy="2988400"/>
          </a:xfrm>
          <a:prstGeom prst="rect">
            <a:avLst/>
          </a:prstGeom>
          <a:ln w="38100">
            <a:solidFill>
              <a:srgbClr val="117E62"/>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Rubella causes a spotty rash that usually gets better in 1 week.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It can be more serious if someone catches it while pregnant. </a:t>
            </a:r>
          </a:p>
        </p:txBody>
      </p:sp>
      <p:sp>
        <p:nvSpPr>
          <p:cNvPr id="4" name="Footer Placeholder 3">
            <a:extLst>
              <a:ext uri="{FF2B5EF4-FFF2-40B4-BE49-F238E27FC236}">
                <a16:creationId xmlns:a16="http://schemas.microsoft.com/office/drawing/2014/main" id="{D4EE1980-08EE-471C-A06C-1EAB69AA73B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02564"/>
                </a:solidFill>
                <a:effectLst/>
                <a:uLnTx/>
                <a:uFillTx/>
                <a:latin typeface="Calibri" panose="020F0502020204030204"/>
                <a:ea typeface="+mn-ea"/>
                <a:cs typeface="+mn-cs"/>
              </a:rPr>
              <a:t>e-Bug.eu</a:t>
            </a:r>
            <a:endPar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7E1C560-7879-402D-AFE3-712C6DC560E9}"/>
              </a:ext>
            </a:extLst>
          </p:cNvPr>
          <p:cNvSpPr txBox="1"/>
          <p:nvPr/>
        </p:nvSpPr>
        <p:spPr>
          <a:xfrm>
            <a:off x="5504862" y="6582976"/>
            <a:ext cx="363913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Photo: </a:t>
            </a:r>
            <a:r>
              <a:rPr kumimoji="0" lang="en-GB" sz="1200" b="0" i="0" u="none" strike="noStrike" kern="1200" cap="none" spc="0" normalizeH="0" baseline="0" noProof="0" dirty="0" err="1">
                <a:ln>
                  <a:noFill/>
                </a:ln>
                <a:solidFill>
                  <a:srgbClr val="302564"/>
                </a:solidFill>
                <a:effectLst/>
                <a:uLnTx/>
                <a:uFillTx/>
                <a:latin typeface="Arial" panose="020B0604020202020204" pitchFamily="34" charset="0"/>
                <a:ea typeface="+mn-ea"/>
                <a:cs typeface="Arial" panose="020B0604020202020204" pitchFamily="34" charset="0"/>
              </a:rPr>
              <a:t>Centers</a:t>
            </a: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 for Disease Control and Prevention</a:t>
            </a:r>
          </a:p>
        </p:txBody>
      </p:sp>
    </p:spTree>
    <p:extLst>
      <p:ext uri="{BB962C8B-B14F-4D97-AF65-F5344CB8AC3E}">
        <p14:creationId xmlns:p14="http://schemas.microsoft.com/office/powerpoint/2010/main" val="82718513"/>
      </p:ext>
    </p:extLst>
  </p:cSld>
  <p:clrMapOvr>
    <a:masterClrMapping/>
  </p:clrMapOvr>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1562</TotalTime>
  <Words>3688</Words>
  <Application>Microsoft Office PowerPoint</Application>
  <PresentationFormat>On-screen Show (4:3)</PresentationFormat>
  <Paragraphs>426</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Wingdings</vt:lpstr>
      <vt:lpstr>Office Theme</vt:lpstr>
      <vt:lpstr>Prevention of Infection: Vaccination</vt:lpstr>
      <vt:lpstr>Learning Outcomes</vt:lpstr>
      <vt:lpstr>Curriculum Links</vt:lpstr>
      <vt:lpstr>Why Do We Vaccinate?</vt:lpstr>
      <vt:lpstr>MS PowerPoint Presentation: Common Disease We are Vaccinated Against</vt:lpstr>
      <vt:lpstr>Common Diseases  We Are Vaccinated Against</vt:lpstr>
      <vt:lpstr>Measles caused by the morbillivirus:</vt:lpstr>
      <vt:lpstr>Mumps caused by the  Mumps orthorubulavirus</vt:lpstr>
      <vt:lpstr>Rubella caused by the  Togavirus </vt:lpstr>
      <vt:lpstr>We are protected against measles, mumps and rubella using the MMR vaccine when we are babies.</vt:lpstr>
      <vt:lpstr>Whooping cough caused by the bacterium Bordetella pertussis</vt:lpstr>
      <vt:lpstr>Poliomyelitis (polio) caused by Poliovirus</vt:lpstr>
      <vt:lpstr>Tetanus caused by the bacterium Clostridium tetani</vt:lpstr>
      <vt:lpstr>We are protected against whooping cough, polio, tetanus and other infections using the 6-in-1 vaccine when we are babies.</vt:lpstr>
      <vt:lpstr>Main Activity: Historic Heroes</vt:lpstr>
      <vt:lpstr>Historic Heroes Activity</vt:lpstr>
      <vt:lpstr>Discussion</vt:lpstr>
      <vt:lpstr>Discussion Points</vt:lpstr>
      <vt:lpstr>Extension Activities</vt:lpstr>
      <vt:lpstr>Vaccine Facts</vt:lpstr>
      <vt:lpstr>Vaccine History</vt:lpstr>
      <vt:lpstr>Fascinating Facts </vt:lpstr>
      <vt:lpstr>Historic Heroes 1 </vt:lpstr>
      <vt:lpstr>Historic Heroes 2 </vt:lpstr>
      <vt:lpstr>Historic Heroes 3 </vt:lpstr>
      <vt:lpstr>Historic Heroes 4</vt:lpstr>
      <vt:lpstr>The Discovery of Vaccination Script – Scene 1 </vt:lpstr>
      <vt:lpstr>The Discovery of Vaccination Script  - Scene 2</vt:lpstr>
      <vt:lpstr>The Discovery of Vaccination Script – Scene 3 </vt:lpstr>
      <vt:lpstr>The Story of Edward Jenner - Q1</vt:lpstr>
      <vt:lpstr>The Story of Edward Jenner – Q2</vt:lpstr>
      <vt:lpstr>The Story of Edward Jenner – Q3</vt:lpstr>
      <vt:lpstr>The Story of Edward Jenner Q1 - Answers</vt:lpstr>
      <vt:lpstr>The Story of Edward Jenner Q2 - Answers</vt:lpstr>
      <vt:lpstr>The Story of Edward Jenner Q3 - Answers</vt:lpstr>
      <vt:lpstr>Vaccination Quiz 1</vt:lpstr>
      <vt:lpstr>Vaccination Quiz 2</vt:lpstr>
      <vt:lpstr>Vaccination Quiz 3</vt:lpstr>
      <vt:lpstr>Vaccination Quiz 4</vt:lpstr>
      <vt:lpstr>Vaccination Quiz 1 - Answers</vt:lpstr>
      <vt:lpstr>Vaccination Quiz 2 - Answers</vt:lpstr>
      <vt:lpstr>Vaccination Quiz 3 - Answers</vt:lpstr>
      <vt:lpstr>Vaccination Quiz 4 - Answers</vt:lpstr>
      <vt:lpstr>Learning Consolidation</vt:lpstr>
      <vt:lpstr>Discussion Question 1</vt:lpstr>
      <vt:lpstr>Discussion Question 2</vt:lpstr>
      <vt:lpstr>Discussion Question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Liam Clayton</cp:lastModifiedBy>
  <cp:revision>189</cp:revision>
  <dcterms:created xsi:type="dcterms:W3CDTF">2022-02-28T09:25:11Z</dcterms:created>
  <dcterms:modified xsi:type="dcterms:W3CDTF">2022-08-18T13:40:11Z</dcterms:modified>
</cp:coreProperties>
</file>