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263" r:id="rId4"/>
    <p:sldId id="258" r:id="rId5"/>
    <p:sldId id="464" r:id="rId6"/>
    <p:sldId id="483" r:id="rId7"/>
    <p:sldId id="484" r:id="rId8"/>
    <p:sldId id="485" r:id="rId9"/>
    <p:sldId id="267" r:id="rId10"/>
    <p:sldId id="486" r:id="rId11"/>
    <p:sldId id="490" r:id="rId12"/>
    <p:sldId id="488" r:id="rId13"/>
    <p:sldId id="489" r:id="rId14"/>
    <p:sldId id="491" r:id="rId15"/>
    <p:sldId id="493" r:id="rId16"/>
    <p:sldId id="492" r:id="rId17"/>
    <p:sldId id="495" r:id="rId18"/>
    <p:sldId id="494" r:id="rId19"/>
    <p:sldId id="496" r:id="rId20"/>
    <p:sldId id="497" r:id="rId21"/>
    <p:sldId id="498" r:id="rId22"/>
    <p:sldId id="499" r:id="rId23"/>
    <p:sldId id="500" r:id="rId24"/>
    <p:sldId id="501" r:id="rId25"/>
    <p:sldId id="502" r:id="rId26"/>
    <p:sldId id="503" r:id="rId27"/>
    <p:sldId id="504" r:id="rId28"/>
    <p:sldId id="505" r:id="rId29"/>
    <p:sldId id="487"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2A5"/>
    <a:srgbClr val="302564"/>
    <a:srgbClr val="12B38F"/>
    <a:srgbClr val="8DC641"/>
    <a:srgbClr val="712B8F"/>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62" d="100"/>
          <a:sy n="62" d="100"/>
        </p:scale>
        <p:origin x="1424" y="56"/>
      </p:cViewPr>
      <p:guideLst/>
    </p:cSldViewPr>
  </p:slideViewPr>
  <p:outlineViewPr>
    <p:cViewPr>
      <p:scale>
        <a:sx n="33" d="100"/>
        <a:sy n="33" d="100"/>
      </p:scale>
      <p:origin x="0" y="-21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76325" y="2536913"/>
            <a:ext cx="9144000" cy="2387600"/>
          </a:xfrm>
        </p:spPr>
        <p:txBody>
          <a:bodyPr>
            <a:normAutofit/>
          </a:bodyPr>
          <a:lstStyle/>
          <a:p>
            <a:r>
              <a:rPr lang="en-GB" dirty="0"/>
              <a:t>Micro-organisms:</a:t>
            </a:r>
            <a:br>
              <a:rPr lang="en-GB" dirty="0"/>
            </a:br>
            <a:r>
              <a:rPr lang="en-GB" dirty="0"/>
              <a:t>Introduction to Microbes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76325" y="4924513"/>
            <a:ext cx="5170978" cy="552405"/>
          </a:xfrm>
        </p:spPr>
        <p:txBody>
          <a:bodyPr/>
          <a:lstStyle/>
          <a:p>
            <a:r>
              <a:rPr lang="en-GB" dirty="0"/>
              <a:t>Key Stage 3</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3D800-ABBF-4E8A-A28B-7A768C49B0C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772F2FA2-6A24-4C5C-B636-02482848337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3192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29A3B-A6F0-438F-922C-A8086B7EF55A}"/>
              </a:ext>
            </a:extLst>
          </p:cNvPr>
          <p:cNvSpPr>
            <a:spLocks noGrp="1"/>
          </p:cNvSpPr>
          <p:nvPr>
            <p:ph type="title"/>
          </p:nvPr>
        </p:nvSpPr>
        <p:spPr>
          <a:xfrm>
            <a:off x="628650" y="267220"/>
            <a:ext cx="7886700" cy="830343"/>
          </a:xfrm>
        </p:spPr>
        <p:txBody>
          <a:bodyPr>
            <a:normAutofit/>
          </a:bodyPr>
          <a:lstStyle/>
          <a:p>
            <a:pPr algn="ctr"/>
            <a:r>
              <a:rPr lang="en-GB" sz="3500" b="1" dirty="0"/>
              <a:t>How Big is a Microbe?</a:t>
            </a:r>
          </a:p>
        </p:txBody>
      </p:sp>
      <p:sp>
        <p:nvSpPr>
          <p:cNvPr id="10" name="Rectangle: Rounded Corners 9">
            <a:extLst>
              <a:ext uri="{FF2B5EF4-FFF2-40B4-BE49-F238E27FC236}">
                <a16:creationId xmlns:a16="http://schemas.microsoft.com/office/drawing/2014/main" id="{58D09145-22AD-46BE-9EC8-1F5DA3FFEEBC}"/>
              </a:ext>
              <a:ext uri="{C183D7F6-B498-43B3-948B-1728B52AA6E4}">
                <adec:decorative xmlns:adec="http://schemas.microsoft.com/office/drawing/2017/decorative" val="1"/>
              </a:ext>
            </a:extLst>
          </p:cNvPr>
          <p:cNvSpPr/>
          <p:nvPr/>
        </p:nvSpPr>
        <p:spPr>
          <a:xfrm rot="5400000">
            <a:off x="2395207" y="-690895"/>
            <a:ext cx="4307936" cy="8351455"/>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D27E202-BBAE-439E-88EA-CB6F618A3D95}"/>
              </a:ext>
              <a:ext uri="{C183D7F6-B498-43B3-948B-1728B52AA6E4}">
                <adec:decorative xmlns:adec="http://schemas.microsoft.com/office/drawing/2017/decorative" val="1"/>
              </a:ext>
            </a:extLst>
          </p:cNvPr>
          <p:cNvSpPr/>
          <p:nvPr/>
        </p:nvSpPr>
        <p:spPr>
          <a:xfrm>
            <a:off x="8236063" y="1192133"/>
            <a:ext cx="563212" cy="563212"/>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0E3127D-4F35-42DB-9D26-0446BDC3E7B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75870" y="1212129"/>
            <a:ext cx="478959" cy="523220"/>
          </a:xfrm>
          <a:prstGeom prst="rect">
            <a:avLst/>
          </a:prstGeom>
        </p:spPr>
      </p:pic>
      <p:sp>
        <p:nvSpPr>
          <p:cNvPr id="5" name="TextBox 4" descr="Microbe size&#10;">
            <a:extLst>
              <a:ext uri="{FF2B5EF4-FFF2-40B4-BE49-F238E27FC236}">
                <a16:creationId xmlns:a16="http://schemas.microsoft.com/office/drawing/2014/main" id="{7942A28D-3056-4901-8C48-FA03A7CFBE46}"/>
              </a:ext>
            </a:extLst>
          </p:cNvPr>
          <p:cNvSpPr txBox="1"/>
          <p:nvPr/>
        </p:nvSpPr>
        <p:spPr>
          <a:xfrm>
            <a:off x="628650" y="1473739"/>
            <a:ext cx="4028667" cy="861774"/>
          </a:xfrm>
          <a:prstGeom prst="rect">
            <a:avLst/>
          </a:prstGeom>
          <a:noFill/>
        </p:spPr>
        <p:txBody>
          <a:bodyPr wrap="none" rtlCol="0">
            <a:spAutoFit/>
          </a:bodyPr>
          <a:lstStyle/>
          <a:p>
            <a:r>
              <a:rPr lang="en-GB" sz="5000" b="1" dirty="0">
                <a:solidFill>
                  <a:prstClr val="black"/>
                </a:solidFill>
                <a:latin typeface="Arial" panose="020B0604020202020204" pitchFamily="34" charset="0"/>
                <a:cs typeface="Arial" panose="020B0604020202020204" pitchFamily="34" charset="0"/>
              </a:rPr>
              <a:t>Microbe size</a:t>
            </a:r>
          </a:p>
        </p:txBody>
      </p:sp>
      <p:pic>
        <p:nvPicPr>
          <p:cNvPr id="6" name="Picture 5" descr="Fungi, bacteria, and viruses sized to scale">
            <a:extLst>
              <a:ext uri="{FF2B5EF4-FFF2-40B4-BE49-F238E27FC236}">
                <a16:creationId xmlns:a16="http://schemas.microsoft.com/office/drawing/2014/main" id="{EE8A543D-74FF-4800-9153-8851DD87FED7}"/>
              </a:ext>
            </a:extLst>
          </p:cNvPr>
          <p:cNvPicPr>
            <a:picLocks noChangeAspect="1"/>
          </p:cNvPicPr>
          <p:nvPr/>
        </p:nvPicPr>
        <p:blipFill rotWithShape="1">
          <a:blip r:embed="rId3">
            <a:extLst>
              <a:ext uri="{28A0092B-C50C-407E-A947-70E740481C1C}">
                <a14:useLocalDpi xmlns:a14="http://schemas.microsoft.com/office/drawing/2010/main" val="0"/>
              </a:ext>
            </a:extLst>
          </a:blip>
          <a:srcRect l="1630" t="79630" r="67128" b="6853"/>
          <a:stretch/>
        </p:blipFill>
        <p:spPr>
          <a:xfrm>
            <a:off x="211133" y="2819400"/>
            <a:ext cx="8258708" cy="2457450"/>
          </a:xfrm>
          <a:prstGeom prst="rect">
            <a:avLst/>
          </a:prstGeom>
        </p:spPr>
      </p:pic>
      <p:sp>
        <p:nvSpPr>
          <p:cNvPr id="7" name="TextBox 6" descr="Fungi 100x&#10;">
            <a:extLst>
              <a:ext uri="{FF2B5EF4-FFF2-40B4-BE49-F238E27FC236}">
                <a16:creationId xmlns:a16="http://schemas.microsoft.com/office/drawing/2014/main" id="{528C6487-47E3-4BCB-8674-8AD5DF297FB5}"/>
              </a:ext>
            </a:extLst>
          </p:cNvPr>
          <p:cNvSpPr txBox="1"/>
          <p:nvPr/>
        </p:nvSpPr>
        <p:spPr>
          <a:xfrm>
            <a:off x="4061951" y="3343275"/>
            <a:ext cx="2084225"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Fungi 100x</a:t>
            </a:r>
          </a:p>
        </p:txBody>
      </p:sp>
      <p:sp>
        <p:nvSpPr>
          <p:cNvPr id="8" name="TextBox 7" descr="Bacteria 20x&#10;">
            <a:extLst>
              <a:ext uri="{FF2B5EF4-FFF2-40B4-BE49-F238E27FC236}">
                <a16:creationId xmlns:a16="http://schemas.microsoft.com/office/drawing/2014/main" id="{9EE0D2C2-3BDC-42FE-89C0-17DAC1F94B3E}"/>
              </a:ext>
            </a:extLst>
          </p:cNvPr>
          <p:cNvSpPr txBox="1"/>
          <p:nvPr/>
        </p:nvSpPr>
        <p:spPr>
          <a:xfrm>
            <a:off x="5141000" y="3941910"/>
            <a:ext cx="2319866"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Bacteria 20x</a:t>
            </a:r>
          </a:p>
        </p:txBody>
      </p:sp>
      <p:sp>
        <p:nvSpPr>
          <p:cNvPr id="9" name="TextBox 8" descr="Viruses 1x&#10;">
            <a:extLst>
              <a:ext uri="{FF2B5EF4-FFF2-40B4-BE49-F238E27FC236}">
                <a16:creationId xmlns:a16="http://schemas.microsoft.com/office/drawing/2014/main" id="{96ACEBB9-B3BF-487F-8D9F-3A12660A09BF}"/>
              </a:ext>
            </a:extLst>
          </p:cNvPr>
          <p:cNvSpPr txBox="1"/>
          <p:nvPr/>
        </p:nvSpPr>
        <p:spPr>
          <a:xfrm>
            <a:off x="5830384" y="4552662"/>
            <a:ext cx="1971502"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Viruses 1x</a:t>
            </a:r>
          </a:p>
        </p:txBody>
      </p:sp>
      <p:sp>
        <p:nvSpPr>
          <p:cNvPr id="3" name="Footer Placeholder 2">
            <a:extLst>
              <a:ext uri="{FF2B5EF4-FFF2-40B4-BE49-F238E27FC236}">
                <a16:creationId xmlns:a16="http://schemas.microsoft.com/office/drawing/2014/main" id="{B595AD2B-7D81-4E9C-BF31-676222D625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4094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751669-9986-43D3-8180-9902C3E1B24E}"/>
              </a:ext>
              <a:ext uri="{C183D7F6-B498-43B3-948B-1728B52AA6E4}">
                <adec:decorative xmlns:adec="http://schemas.microsoft.com/office/drawing/2017/decorative" val="0"/>
              </a:ext>
            </a:extLst>
          </p:cNvPr>
          <p:cNvSpPr>
            <a:spLocks noGrp="1"/>
          </p:cNvSpPr>
          <p:nvPr>
            <p:ph type="title"/>
          </p:nvPr>
        </p:nvSpPr>
        <p:spPr>
          <a:xfrm>
            <a:off x="628650" y="-812553"/>
            <a:ext cx="7886700" cy="830343"/>
          </a:xfrm>
        </p:spPr>
        <p:txBody>
          <a:bodyPr>
            <a:normAutofit/>
          </a:bodyPr>
          <a:lstStyle/>
          <a:p>
            <a:pPr algn="ctr"/>
            <a:r>
              <a:rPr lang="en-GB" sz="3500" b="1" dirty="0"/>
              <a:t>How Big is a Microbe? (Fungi)</a:t>
            </a:r>
          </a:p>
        </p:txBody>
      </p:sp>
      <p:sp>
        <p:nvSpPr>
          <p:cNvPr id="18" name="Title 1">
            <a:extLst>
              <a:ext uri="{FF2B5EF4-FFF2-40B4-BE49-F238E27FC236}">
                <a16:creationId xmlns:a16="http://schemas.microsoft.com/office/drawing/2014/main" id="{C3392703-2C5E-471B-B6E3-708D943D4A95}"/>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9" name="Rectangle: Rounded Corners 8">
            <a:extLst>
              <a:ext uri="{FF2B5EF4-FFF2-40B4-BE49-F238E27FC236}">
                <a16:creationId xmlns:a16="http://schemas.microsoft.com/office/drawing/2014/main" id="{B7CA838E-DD70-4208-8CC4-EF4C3C511514}"/>
              </a:ext>
              <a:ext uri="{C183D7F6-B498-43B3-948B-1728B52AA6E4}">
                <adec:decorative xmlns:adec="http://schemas.microsoft.com/office/drawing/2017/decorative" val="1"/>
              </a:ext>
            </a:extLst>
          </p:cNvPr>
          <p:cNvSpPr/>
          <p:nvPr/>
        </p:nvSpPr>
        <p:spPr>
          <a:xfrm rot="5400000">
            <a:off x="1959796" y="-381930"/>
            <a:ext cx="5014319" cy="8068556"/>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FBE21130-4F63-4FA4-8A6D-5D030E204786}"/>
              </a:ext>
              <a:ext uri="{C183D7F6-B498-43B3-948B-1728B52AA6E4}">
                <adec:decorative xmlns:adec="http://schemas.microsoft.com/office/drawing/2017/decorative" val="1"/>
              </a:ext>
            </a:extLst>
          </p:cNvPr>
          <p:cNvSpPr/>
          <p:nvPr/>
        </p:nvSpPr>
        <p:spPr>
          <a:xfrm rot="5400000">
            <a:off x="8222315" y="5775395"/>
            <a:ext cx="464460" cy="513555"/>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208DD24-0A4D-48CF-B69D-22E0676A0C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733344">
            <a:off x="8254315" y="5796892"/>
            <a:ext cx="400460" cy="470560"/>
          </a:xfrm>
          <a:prstGeom prst="rect">
            <a:avLst/>
          </a:prstGeom>
        </p:spPr>
      </p:pic>
      <p:sp>
        <p:nvSpPr>
          <p:cNvPr id="12" name="Rectangle: Rounded Corners 11">
            <a:extLst>
              <a:ext uri="{FF2B5EF4-FFF2-40B4-BE49-F238E27FC236}">
                <a16:creationId xmlns:a16="http://schemas.microsoft.com/office/drawing/2014/main" id="{9CEF7A2F-9C22-4CB4-AF25-01FF048FEBFD}"/>
              </a:ext>
              <a:ext uri="{C183D7F6-B498-43B3-948B-1728B52AA6E4}">
                <adec:decorative xmlns:adec="http://schemas.microsoft.com/office/drawing/2017/decorative" val="1"/>
              </a:ext>
            </a:extLst>
          </p:cNvPr>
          <p:cNvSpPr/>
          <p:nvPr/>
        </p:nvSpPr>
        <p:spPr>
          <a:xfrm rot="5400000">
            <a:off x="2116345" y="-61204"/>
            <a:ext cx="4609398" cy="7553442"/>
          </a:xfrm>
          <a:prstGeom prst="roundRect">
            <a:avLst>
              <a:gd name="adj" fmla="val 1783"/>
            </a:avLst>
          </a:prstGeom>
          <a:noFill/>
          <a:ln w="127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descr="Fungi">
            <a:extLst>
              <a:ext uri="{FF2B5EF4-FFF2-40B4-BE49-F238E27FC236}">
                <a16:creationId xmlns:a16="http://schemas.microsoft.com/office/drawing/2014/main" id="{2A755AD7-173B-442B-8335-DC1EF7E088C4}"/>
              </a:ext>
            </a:extLst>
          </p:cNvPr>
          <p:cNvSpPr txBox="1"/>
          <p:nvPr/>
        </p:nvSpPr>
        <p:spPr>
          <a:xfrm>
            <a:off x="1126277" y="2002137"/>
            <a:ext cx="1927131" cy="86177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a:t>
            </a:r>
          </a:p>
        </p:txBody>
      </p:sp>
      <p:pic>
        <p:nvPicPr>
          <p:cNvPr id="8" name="Picture 7" descr="Fungi">
            <a:extLst>
              <a:ext uri="{FF2B5EF4-FFF2-40B4-BE49-F238E27FC236}">
                <a16:creationId xmlns:a16="http://schemas.microsoft.com/office/drawing/2014/main" id="{9BF54321-A0DA-4F8D-8BD5-DD78B2ECD743}"/>
              </a:ext>
            </a:extLst>
          </p:cNvPr>
          <p:cNvPicPr>
            <a:picLocks noChangeAspect="1"/>
          </p:cNvPicPr>
          <p:nvPr/>
        </p:nvPicPr>
        <p:blipFill rotWithShape="1">
          <a:blip r:embed="rId3">
            <a:extLst>
              <a:ext uri="{28A0092B-C50C-407E-A947-70E740481C1C}">
                <a14:useLocalDpi xmlns:a14="http://schemas.microsoft.com/office/drawing/2010/main" val="0"/>
              </a:ext>
            </a:extLst>
          </a:blip>
          <a:srcRect l="7155" t="8500" r="70243" b="61633"/>
          <a:stretch/>
        </p:blipFill>
        <p:spPr>
          <a:xfrm>
            <a:off x="4339127" y="1524000"/>
            <a:ext cx="3204668" cy="2838450"/>
          </a:xfrm>
          <a:prstGeom prst="rect">
            <a:avLst/>
          </a:prstGeom>
        </p:spPr>
      </p:pic>
      <p:sp>
        <p:nvSpPr>
          <p:cNvPr id="29" name="TextBox 28" descr="Sporangia">
            <a:extLst>
              <a:ext uri="{FF2B5EF4-FFF2-40B4-BE49-F238E27FC236}">
                <a16:creationId xmlns:a16="http://schemas.microsoft.com/office/drawing/2014/main" id="{959AC1B9-7EEB-4D20-B9C2-802329364E73}"/>
              </a:ext>
            </a:extLst>
          </p:cNvPr>
          <p:cNvSpPr txBox="1"/>
          <p:nvPr/>
        </p:nvSpPr>
        <p:spPr>
          <a:xfrm>
            <a:off x="3916931" y="1738861"/>
            <a:ext cx="140589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Sporangia</a:t>
            </a:r>
          </a:p>
        </p:txBody>
      </p:sp>
      <p:cxnSp>
        <p:nvCxnSpPr>
          <p:cNvPr id="46" name="Straight Connector 45">
            <a:extLst>
              <a:ext uri="{FF2B5EF4-FFF2-40B4-BE49-F238E27FC236}">
                <a16:creationId xmlns:a16="http://schemas.microsoft.com/office/drawing/2014/main" id="{983A9AD3-A22A-459A-B714-400BBF8A8D79}"/>
              </a:ext>
              <a:ext uri="{C183D7F6-B498-43B3-948B-1728B52AA6E4}">
                <adec:decorative xmlns:adec="http://schemas.microsoft.com/office/drawing/2017/decorative" val="1"/>
              </a:ext>
            </a:extLst>
          </p:cNvPr>
          <p:cNvCxnSpPr>
            <a:cxnSpLocks/>
            <a:stCxn id="29" idx="2"/>
          </p:cNvCxnSpPr>
          <p:nvPr/>
        </p:nvCxnSpPr>
        <p:spPr>
          <a:xfrm flipH="1">
            <a:off x="4615002" y="2138971"/>
            <a:ext cx="4874" cy="423387"/>
          </a:xfrm>
          <a:prstGeom prst="line">
            <a:avLst/>
          </a:prstGeom>
          <a:noFill/>
          <a:ln w="6350" cap="flat" cmpd="sng" algn="ctr">
            <a:solidFill>
              <a:srgbClr val="0B7B5D"/>
            </a:solidFill>
            <a:prstDash val="solid"/>
            <a:miter lim="800000"/>
          </a:ln>
          <a:effectLst/>
        </p:spPr>
      </p:cxnSp>
      <p:sp>
        <p:nvSpPr>
          <p:cNvPr id="30" name="TextBox 29" descr="Sporangi-&#10;ophore&#10;">
            <a:extLst>
              <a:ext uri="{FF2B5EF4-FFF2-40B4-BE49-F238E27FC236}">
                <a16:creationId xmlns:a16="http://schemas.microsoft.com/office/drawing/2014/main" id="{24DFEA8C-267C-4FFD-9C55-5E08A2045B2F}"/>
              </a:ext>
            </a:extLst>
          </p:cNvPr>
          <p:cNvSpPr txBox="1"/>
          <p:nvPr/>
        </p:nvSpPr>
        <p:spPr>
          <a:xfrm>
            <a:off x="6834542" y="2398815"/>
            <a:ext cx="1390704" cy="711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Sporangi</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ophore</a:t>
            </a: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2E36C473-8AC5-4A85-AA4A-6ABEC1C1A8D9}"/>
              </a:ext>
              <a:ext uri="{C183D7F6-B498-43B3-948B-1728B52AA6E4}">
                <adec:decorative xmlns:adec="http://schemas.microsoft.com/office/drawing/2017/decorative" val="1"/>
              </a:ext>
            </a:extLst>
          </p:cNvPr>
          <p:cNvCxnSpPr/>
          <p:nvPr/>
        </p:nvCxnSpPr>
        <p:spPr>
          <a:xfrm rot="5400000">
            <a:off x="6555593" y="2343923"/>
            <a:ext cx="27862" cy="475073"/>
          </a:xfrm>
          <a:prstGeom prst="line">
            <a:avLst/>
          </a:prstGeom>
          <a:noFill/>
          <a:ln w="6350" cap="flat" cmpd="sng" algn="ctr">
            <a:solidFill>
              <a:srgbClr val="0B7B5D"/>
            </a:solidFill>
            <a:prstDash val="solid"/>
            <a:miter lim="800000"/>
          </a:ln>
          <a:effectLst/>
        </p:spPr>
      </p:cxnSp>
      <p:sp>
        <p:nvSpPr>
          <p:cNvPr id="31" name="TextBox 30" descr="Rhizoids">
            <a:extLst>
              <a:ext uri="{FF2B5EF4-FFF2-40B4-BE49-F238E27FC236}">
                <a16:creationId xmlns:a16="http://schemas.microsoft.com/office/drawing/2014/main" id="{8996A63E-6D67-42A5-AD03-7CD7DC18D0D9}"/>
              </a:ext>
            </a:extLst>
          </p:cNvPr>
          <p:cNvSpPr txBox="1"/>
          <p:nvPr/>
        </p:nvSpPr>
        <p:spPr>
          <a:xfrm>
            <a:off x="6463824" y="3950430"/>
            <a:ext cx="121460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Rhizoids</a:t>
            </a:r>
          </a:p>
        </p:txBody>
      </p:sp>
      <p:cxnSp>
        <p:nvCxnSpPr>
          <p:cNvPr id="48" name="Straight Connector 47">
            <a:extLst>
              <a:ext uri="{FF2B5EF4-FFF2-40B4-BE49-F238E27FC236}">
                <a16:creationId xmlns:a16="http://schemas.microsoft.com/office/drawing/2014/main" id="{9CCD4439-A0B8-4DA1-926C-3073ADE2EE82}"/>
              </a:ext>
              <a:ext uri="{C183D7F6-B498-43B3-948B-1728B52AA6E4}">
                <adec:decorative xmlns:adec="http://schemas.microsoft.com/office/drawing/2017/decorative" val="1"/>
              </a:ext>
            </a:extLst>
          </p:cNvPr>
          <p:cNvCxnSpPr/>
          <p:nvPr/>
        </p:nvCxnSpPr>
        <p:spPr>
          <a:xfrm rot="5400000" flipH="1">
            <a:off x="6303087" y="3876531"/>
            <a:ext cx="302534" cy="0"/>
          </a:xfrm>
          <a:prstGeom prst="line">
            <a:avLst/>
          </a:prstGeom>
          <a:noFill/>
          <a:ln w="6350" cap="flat" cmpd="sng" algn="ctr">
            <a:solidFill>
              <a:srgbClr val="0B7B5D"/>
            </a:solidFill>
            <a:prstDash val="solid"/>
            <a:miter lim="800000"/>
          </a:ln>
          <a:effectLst/>
        </p:spPr>
      </p:cxnSp>
      <p:sp>
        <p:nvSpPr>
          <p:cNvPr id="17" name="TextBox 16" descr="Sporangia:&#10;Spore producing body.&#10;Sporangiophore:&#10;Filamentous stalk on which the&#10;sporangium forms.&#10;Rhizoids:&#10;The sub-surface hyphae are specialized for food absorption.&#10;">
            <a:extLst>
              <a:ext uri="{FF2B5EF4-FFF2-40B4-BE49-F238E27FC236}">
                <a16:creationId xmlns:a16="http://schemas.microsoft.com/office/drawing/2014/main" id="{D8D7EA90-770E-4BD7-BF25-5FAB5B0229F1}"/>
              </a:ext>
            </a:extLst>
          </p:cNvPr>
          <p:cNvSpPr txBox="1"/>
          <p:nvPr/>
        </p:nvSpPr>
        <p:spPr>
          <a:xfrm>
            <a:off x="673992" y="3256156"/>
            <a:ext cx="7444446" cy="273108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Spore producing body.</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Sporangiophore: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Filamentous stalk on which the sporangium forms.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Rhizoids: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sub-surface hyphae are specialized for food absorption.</a:t>
            </a:r>
          </a:p>
        </p:txBody>
      </p:sp>
      <p:sp>
        <p:nvSpPr>
          <p:cNvPr id="3" name="Footer Placeholder 2">
            <a:extLst>
              <a:ext uri="{FF2B5EF4-FFF2-40B4-BE49-F238E27FC236}">
                <a16:creationId xmlns:a16="http://schemas.microsoft.com/office/drawing/2014/main" id="{E645018E-04EF-4779-96EC-D731BB63376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8298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26A022-5C61-4F0B-A8F4-D8EA04999979}"/>
              </a:ext>
              <a:ext uri="{C183D7F6-B498-43B3-948B-1728B52AA6E4}">
                <adec:decorative xmlns:adec="http://schemas.microsoft.com/office/drawing/2017/decorative" val="0"/>
              </a:ext>
            </a:extLst>
          </p:cNvPr>
          <p:cNvSpPr>
            <a:spLocks noGrp="1"/>
          </p:cNvSpPr>
          <p:nvPr>
            <p:ph type="title"/>
          </p:nvPr>
        </p:nvSpPr>
        <p:spPr>
          <a:xfrm>
            <a:off x="628650" y="-802824"/>
            <a:ext cx="7886700" cy="830343"/>
          </a:xfrm>
        </p:spPr>
        <p:txBody>
          <a:bodyPr>
            <a:normAutofit/>
          </a:bodyPr>
          <a:lstStyle/>
          <a:p>
            <a:pPr algn="ctr"/>
            <a:r>
              <a:rPr lang="en-GB" sz="3500" b="1" dirty="0"/>
              <a:t>How Big is a Microbe? (Bacteria)</a:t>
            </a:r>
          </a:p>
        </p:txBody>
      </p:sp>
      <p:sp>
        <p:nvSpPr>
          <p:cNvPr id="23" name="Title 1">
            <a:extLst>
              <a:ext uri="{FF2B5EF4-FFF2-40B4-BE49-F238E27FC236}">
                <a16:creationId xmlns:a16="http://schemas.microsoft.com/office/drawing/2014/main" id="{DEEBFFD1-5023-4398-A93D-77686065AE26}"/>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4" name="Rectangle: Rounded Corners 3">
            <a:extLst>
              <a:ext uri="{FF2B5EF4-FFF2-40B4-BE49-F238E27FC236}">
                <a16:creationId xmlns:a16="http://schemas.microsoft.com/office/drawing/2014/main" id="{561A6117-F225-4BA4-BA15-6A696525ABF0}"/>
              </a:ext>
              <a:ext uri="{C183D7F6-B498-43B3-948B-1728B52AA6E4}">
                <adec:decorative xmlns:adec="http://schemas.microsoft.com/office/drawing/2017/decorative" val="1"/>
              </a:ext>
            </a:extLst>
          </p:cNvPr>
          <p:cNvSpPr/>
          <p:nvPr/>
        </p:nvSpPr>
        <p:spPr>
          <a:xfrm rot="5400000">
            <a:off x="2395207" y="-690895"/>
            <a:ext cx="4307936" cy="8351455"/>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7C9E209C-49DF-4DDD-B29A-55940A470E0B}"/>
              </a:ext>
              <a:ext uri="{C183D7F6-B498-43B3-948B-1728B52AA6E4}">
                <adec:decorative xmlns:adec="http://schemas.microsoft.com/office/drawing/2017/decorative" val="1"/>
              </a:ext>
            </a:extLst>
          </p:cNvPr>
          <p:cNvSpPr/>
          <p:nvPr/>
        </p:nvSpPr>
        <p:spPr>
          <a:xfrm rot="5400000">
            <a:off x="2545919" y="-564718"/>
            <a:ext cx="3956597" cy="8057838"/>
          </a:xfrm>
          <a:prstGeom prst="roundRect">
            <a:avLst>
              <a:gd name="adj" fmla="val 1783"/>
            </a:avLst>
          </a:prstGeom>
          <a:noFill/>
          <a:ln w="127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90C34BFF-E277-4BE0-8902-4EA1B560C63A}"/>
              </a:ext>
              <a:ext uri="{C183D7F6-B498-43B3-948B-1728B52AA6E4}">
                <adec:decorative xmlns:adec="http://schemas.microsoft.com/office/drawing/2017/decorative" val="1"/>
              </a:ext>
            </a:extLst>
          </p:cNvPr>
          <p:cNvSpPr/>
          <p:nvPr/>
        </p:nvSpPr>
        <p:spPr>
          <a:xfrm>
            <a:off x="8307543" y="1221585"/>
            <a:ext cx="563212" cy="563212"/>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2E301B1B-F44B-4931-89BA-C370A242BA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59112" y="1241581"/>
            <a:ext cx="478959" cy="523220"/>
          </a:xfrm>
          <a:prstGeom prst="rect">
            <a:avLst/>
          </a:prstGeom>
        </p:spPr>
      </p:pic>
      <p:sp>
        <p:nvSpPr>
          <p:cNvPr id="28" name="TextBox 27" descr="Bacteria">
            <a:extLst>
              <a:ext uri="{FF2B5EF4-FFF2-40B4-BE49-F238E27FC236}">
                <a16:creationId xmlns:a16="http://schemas.microsoft.com/office/drawing/2014/main" id="{00B5ABF8-1FC5-4A74-9D5B-2B196F18373F}"/>
              </a:ext>
            </a:extLst>
          </p:cNvPr>
          <p:cNvSpPr txBox="1"/>
          <p:nvPr/>
        </p:nvSpPr>
        <p:spPr>
          <a:xfrm>
            <a:off x="1385419" y="1664547"/>
            <a:ext cx="1699504"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Bacteria</a:t>
            </a:r>
          </a:p>
        </p:txBody>
      </p:sp>
      <p:pic>
        <p:nvPicPr>
          <p:cNvPr id="29" name="Picture 28" descr="Bacterium">
            <a:extLst>
              <a:ext uri="{FF2B5EF4-FFF2-40B4-BE49-F238E27FC236}">
                <a16:creationId xmlns:a16="http://schemas.microsoft.com/office/drawing/2014/main" id="{6A15AD14-88A4-4A86-ACAE-555C21D61205}"/>
              </a:ext>
            </a:extLst>
          </p:cNvPr>
          <p:cNvPicPr>
            <a:picLocks noChangeAspect="1"/>
          </p:cNvPicPr>
          <p:nvPr/>
        </p:nvPicPr>
        <p:blipFill rotWithShape="1">
          <a:blip r:embed="rId3">
            <a:extLst>
              <a:ext uri="{28A0092B-C50C-407E-A947-70E740481C1C}">
                <a14:useLocalDpi xmlns:a14="http://schemas.microsoft.com/office/drawing/2010/main" val="0"/>
              </a:ext>
            </a:extLst>
          </a:blip>
          <a:srcRect l="37026" t="7363" r="38264" b="60888"/>
          <a:stretch/>
        </p:blipFill>
        <p:spPr>
          <a:xfrm>
            <a:off x="766708" y="2228849"/>
            <a:ext cx="3283793" cy="3185528"/>
          </a:xfrm>
          <a:prstGeom prst="rect">
            <a:avLst/>
          </a:prstGeom>
        </p:spPr>
      </p:pic>
      <p:sp>
        <p:nvSpPr>
          <p:cNvPr id="30" name="TextBox 29" descr="Cell membrane &#10;">
            <a:extLst>
              <a:ext uri="{FF2B5EF4-FFF2-40B4-BE49-F238E27FC236}">
                <a16:creationId xmlns:a16="http://schemas.microsoft.com/office/drawing/2014/main" id="{1B4C5A03-0C6D-40C3-8554-62F55492325F}"/>
              </a:ext>
            </a:extLst>
          </p:cNvPr>
          <p:cNvSpPr txBox="1"/>
          <p:nvPr/>
        </p:nvSpPr>
        <p:spPr>
          <a:xfrm>
            <a:off x="505903" y="2359520"/>
            <a:ext cx="1994457"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Cell membrane </a:t>
            </a:r>
          </a:p>
        </p:txBody>
      </p:sp>
      <p:cxnSp>
        <p:nvCxnSpPr>
          <p:cNvPr id="35" name="Straight Connector 34">
            <a:extLst>
              <a:ext uri="{FF2B5EF4-FFF2-40B4-BE49-F238E27FC236}">
                <a16:creationId xmlns:a16="http://schemas.microsoft.com/office/drawing/2014/main" id="{757CDE18-6626-4D6C-A21F-B5B3F367B29C}"/>
              </a:ext>
              <a:ext uri="{C183D7F6-B498-43B3-948B-1728B52AA6E4}">
                <adec:decorative xmlns:adec="http://schemas.microsoft.com/office/drawing/2017/decorative" val="1"/>
              </a:ext>
            </a:extLst>
          </p:cNvPr>
          <p:cNvCxnSpPr/>
          <p:nvPr/>
        </p:nvCxnSpPr>
        <p:spPr>
          <a:xfrm rot="5400000" flipV="1">
            <a:off x="1251074" y="2577951"/>
            <a:ext cx="0" cy="633489"/>
          </a:xfrm>
          <a:prstGeom prst="line">
            <a:avLst/>
          </a:prstGeom>
          <a:noFill/>
          <a:ln w="6350" cap="flat" cmpd="sng" algn="ctr">
            <a:solidFill>
              <a:srgbClr val="0B7B5D"/>
            </a:solidFill>
            <a:prstDash val="solid"/>
            <a:miter lim="800000"/>
          </a:ln>
          <a:effectLst/>
        </p:spPr>
      </p:cxnSp>
      <p:sp>
        <p:nvSpPr>
          <p:cNvPr id="31" name="TextBox 30" descr="Chromosome">
            <a:extLst>
              <a:ext uri="{FF2B5EF4-FFF2-40B4-BE49-F238E27FC236}">
                <a16:creationId xmlns:a16="http://schemas.microsoft.com/office/drawing/2014/main" id="{A463B879-2FDB-430E-B1F1-14DA5C49C6AD}"/>
              </a:ext>
            </a:extLst>
          </p:cNvPr>
          <p:cNvSpPr txBox="1"/>
          <p:nvPr/>
        </p:nvSpPr>
        <p:spPr>
          <a:xfrm>
            <a:off x="2680884" y="2542403"/>
            <a:ext cx="1723550"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Chromosome</a:t>
            </a:r>
          </a:p>
        </p:txBody>
      </p:sp>
      <p:cxnSp>
        <p:nvCxnSpPr>
          <p:cNvPr id="34" name="Straight Connector 33">
            <a:extLst>
              <a:ext uri="{FF2B5EF4-FFF2-40B4-BE49-F238E27FC236}">
                <a16:creationId xmlns:a16="http://schemas.microsoft.com/office/drawing/2014/main" id="{1034C592-5728-45FE-A35B-889E29F2943F}"/>
              </a:ext>
              <a:ext uri="{C183D7F6-B498-43B3-948B-1728B52AA6E4}">
                <adec:decorative xmlns:adec="http://schemas.microsoft.com/office/drawing/2017/decorative" val="1"/>
              </a:ext>
            </a:extLst>
          </p:cNvPr>
          <p:cNvCxnSpPr/>
          <p:nvPr/>
        </p:nvCxnSpPr>
        <p:spPr>
          <a:xfrm rot="5400000">
            <a:off x="2707861" y="2237034"/>
            <a:ext cx="0" cy="1508244"/>
          </a:xfrm>
          <a:prstGeom prst="line">
            <a:avLst/>
          </a:prstGeom>
          <a:noFill/>
          <a:ln w="6350" cap="flat" cmpd="sng" algn="ctr">
            <a:solidFill>
              <a:srgbClr val="0B7B5D"/>
            </a:solidFill>
            <a:prstDash val="solid"/>
            <a:miter lim="800000"/>
          </a:ln>
          <a:effectLst/>
        </p:spPr>
      </p:cxnSp>
      <p:sp>
        <p:nvSpPr>
          <p:cNvPr id="32" name="TextBox 31" descr="Cell wall&#10;">
            <a:extLst>
              <a:ext uri="{FF2B5EF4-FFF2-40B4-BE49-F238E27FC236}">
                <a16:creationId xmlns:a16="http://schemas.microsoft.com/office/drawing/2014/main" id="{79F3EDAB-A3F0-4AB4-BF75-F488AFA5446E}"/>
              </a:ext>
            </a:extLst>
          </p:cNvPr>
          <p:cNvSpPr txBox="1"/>
          <p:nvPr/>
        </p:nvSpPr>
        <p:spPr>
          <a:xfrm>
            <a:off x="615969" y="3835597"/>
            <a:ext cx="1143263"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Cell wall</a:t>
            </a:r>
          </a:p>
        </p:txBody>
      </p:sp>
      <p:cxnSp>
        <p:nvCxnSpPr>
          <p:cNvPr id="36" name="Straight Connector 35">
            <a:extLst>
              <a:ext uri="{FF2B5EF4-FFF2-40B4-BE49-F238E27FC236}">
                <a16:creationId xmlns:a16="http://schemas.microsoft.com/office/drawing/2014/main" id="{41CF4823-497E-4356-AFEC-766F8355DF9C}"/>
              </a:ext>
              <a:ext uri="{C183D7F6-B498-43B3-948B-1728B52AA6E4}">
                <adec:decorative xmlns:adec="http://schemas.microsoft.com/office/drawing/2017/decorative" val="1"/>
              </a:ext>
            </a:extLst>
          </p:cNvPr>
          <p:cNvCxnSpPr>
            <a:cxnSpLocks/>
          </p:cNvCxnSpPr>
          <p:nvPr/>
        </p:nvCxnSpPr>
        <p:spPr>
          <a:xfrm flipV="1">
            <a:off x="1657353" y="4024884"/>
            <a:ext cx="510998" cy="1"/>
          </a:xfrm>
          <a:prstGeom prst="line">
            <a:avLst/>
          </a:prstGeom>
          <a:noFill/>
          <a:ln w="6350" cap="flat" cmpd="sng" algn="ctr">
            <a:solidFill>
              <a:srgbClr val="0B7B5D"/>
            </a:solidFill>
            <a:prstDash val="solid"/>
            <a:miter lim="800000"/>
          </a:ln>
          <a:effectLst/>
        </p:spPr>
      </p:cxnSp>
      <p:sp>
        <p:nvSpPr>
          <p:cNvPr id="33" name="TextBox 32" descr="Cytoplasm">
            <a:extLst>
              <a:ext uri="{FF2B5EF4-FFF2-40B4-BE49-F238E27FC236}">
                <a16:creationId xmlns:a16="http://schemas.microsoft.com/office/drawing/2014/main" id="{8733869C-D276-4DF6-B82E-974BF479B048}"/>
              </a:ext>
            </a:extLst>
          </p:cNvPr>
          <p:cNvSpPr txBox="1"/>
          <p:nvPr/>
        </p:nvSpPr>
        <p:spPr>
          <a:xfrm>
            <a:off x="2865167" y="4176005"/>
            <a:ext cx="1396535"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Cytoplasm</a:t>
            </a:r>
          </a:p>
        </p:txBody>
      </p:sp>
      <p:cxnSp>
        <p:nvCxnSpPr>
          <p:cNvPr id="37" name="Straight Connector 36">
            <a:extLst>
              <a:ext uri="{FF2B5EF4-FFF2-40B4-BE49-F238E27FC236}">
                <a16:creationId xmlns:a16="http://schemas.microsoft.com/office/drawing/2014/main" id="{6AF0D8E4-597A-4FF3-8069-F8236CE9F8E5}"/>
              </a:ext>
              <a:ext uri="{C183D7F6-B498-43B3-948B-1728B52AA6E4}">
                <adec:decorative xmlns:adec="http://schemas.microsoft.com/office/drawing/2017/decorative" val="1"/>
              </a:ext>
            </a:extLst>
          </p:cNvPr>
          <p:cNvCxnSpPr/>
          <p:nvPr/>
        </p:nvCxnSpPr>
        <p:spPr>
          <a:xfrm rot="5400000" flipV="1">
            <a:off x="3084922" y="3375698"/>
            <a:ext cx="0" cy="754122"/>
          </a:xfrm>
          <a:prstGeom prst="line">
            <a:avLst/>
          </a:prstGeom>
          <a:noFill/>
          <a:ln w="6350" cap="flat" cmpd="sng" algn="ctr">
            <a:solidFill>
              <a:srgbClr val="0B7B5D"/>
            </a:solidFill>
            <a:prstDash val="solid"/>
            <a:miter lim="800000"/>
          </a:ln>
          <a:effectLst/>
        </p:spPr>
      </p:cxnSp>
      <p:cxnSp>
        <p:nvCxnSpPr>
          <p:cNvPr id="38" name="Straight Connector 37">
            <a:extLst>
              <a:ext uri="{FF2B5EF4-FFF2-40B4-BE49-F238E27FC236}">
                <a16:creationId xmlns:a16="http://schemas.microsoft.com/office/drawing/2014/main" id="{54AAB659-82AE-4F5C-AED0-965BD0524E74}"/>
              </a:ext>
              <a:ext uri="{C183D7F6-B498-43B3-948B-1728B52AA6E4}">
                <adec:decorative xmlns:adec="http://schemas.microsoft.com/office/drawing/2017/decorative" val="1"/>
              </a:ext>
            </a:extLst>
          </p:cNvPr>
          <p:cNvCxnSpPr/>
          <p:nvPr/>
        </p:nvCxnSpPr>
        <p:spPr>
          <a:xfrm rot="5400000">
            <a:off x="3211926" y="4002816"/>
            <a:ext cx="500115" cy="0"/>
          </a:xfrm>
          <a:prstGeom prst="line">
            <a:avLst/>
          </a:prstGeom>
          <a:noFill/>
          <a:ln w="6350" cap="flat" cmpd="sng" algn="ctr">
            <a:solidFill>
              <a:srgbClr val="0B7B5D"/>
            </a:solidFill>
            <a:prstDash val="solid"/>
            <a:miter lim="800000"/>
          </a:ln>
          <a:effectLst/>
        </p:spPr>
      </p:cxnSp>
      <p:sp>
        <p:nvSpPr>
          <p:cNvPr id="11" name="TextBox 10" descr="Bacteria are free living and are found everywhere&#10;Chromosome:&#10;Genetic material (DNA) of the cell.&#10;Cell wall:&#10;The cell wall is made of peptidoglycan and maintains the overall shape of a bacterial cell.&#10;Cell membrane:&#10;Lining the inside of the cell wall providing a boundary for the contents of the cell and a barrier to substances entering and leaving.&#10;Cytoplasm:&#10;Jelly like substance inside of the cell&#10;holding the contents.">
            <a:extLst>
              <a:ext uri="{FF2B5EF4-FFF2-40B4-BE49-F238E27FC236}">
                <a16:creationId xmlns:a16="http://schemas.microsoft.com/office/drawing/2014/main" id="{191A4F4E-5869-4224-9065-0EB8A81656C6}"/>
              </a:ext>
            </a:extLst>
          </p:cNvPr>
          <p:cNvSpPr txBox="1"/>
          <p:nvPr/>
        </p:nvSpPr>
        <p:spPr>
          <a:xfrm>
            <a:off x="4311304" y="1482850"/>
            <a:ext cx="4363996" cy="4016484"/>
          </a:xfrm>
          <a:prstGeom prst="rect">
            <a:avLst/>
          </a:prstGeom>
          <a:noFill/>
        </p:spPr>
        <p:txBody>
          <a:bodyPr wrap="square" rtlCol="0">
            <a:spAutoFit/>
          </a:bodyPr>
          <a:lstStyle/>
          <a:p>
            <a:r>
              <a:rPr lang="en-GB" sz="1700" dirty="0">
                <a:solidFill>
                  <a:prstClr val="black"/>
                </a:solidFill>
                <a:latin typeface="Arial" panose="020B0604020202020204" pitchFamily="34" charset="0"/>
                <a:cs typeface="Arial" panose="020B0604020202020204" pitchFamily="34" charset="0"/>
              </a:rPr>
              <a:t>Bacteria are free living and are found everywhere</a:t>
            </a:r>
          </a:p>
          <a:p>
            <a:r>
              <a:rPr lang="en-GB" sz="1700" dirty="0">
                <a:solidFill>
                  <a:prstClr val="black"/>
                </a:solidFill>
                <a:latin typeface="Arial" panose="020B0604020202020204" pitchFamily="34" charset="0"/>
                <a:cs typeface="Arial" panose="020B0604020202020204" pitchFamily="34" charset="0"/>
              </a:rPr>
              <a:t>Chromosome:</a:t>
            </a:r>
          </a:p>
          <a:p>
            <a:r>
              <a:rPr lang="en-GB" sz="1700" dirty="0">
                <a:solidFill>
                  <a:prstClr val="black"/>
                </a:solidFill>
                <a:latin typeface="Arial" panose="020B0604020202020204" pitchFamily="34" charset="0"/>
                <a:cs typeface="Arial" panose="020B0604020202020204" pitchFamily="34" charset="0"/>
              </a:rPr>
              <a:t>Genetic material (DNA) of the cell.</a:t>
            </a:r>
          </a:p>
          <a:p>
            <a:r>
              <a:rPr lang="en-GB" sz="1700" dirty="0">
                <a:solidFill>
                  <a:prstClr val="black"/>
                </a:solidFill>
                <a:latin typeface="Arial" panose="020B0604020202020204" pitchFamily="34" charset="0"/>
                <a:cs typeface="Arial" panose="020B0604020202020204" pitchFamily="34" charset="0"/>
              </a:rPr>
              <a:t>Cell wall:</a:t>
            </a:r>
          </a:p>
          <a:p>
            <a:r>
              <a:rPr lang="en-GB" sz="1700" dirty="0">
                <a:solidFill>
                  <a:prstClr val="black"/>
                </a:solidFill>
                <a:latin typeface="Arial" panose="020B0604020202020204" pitchFamily="34" charset="0"/>
                <a:cs typeface="Arial" panose="020B0604020202020204" pitchFamily="34" charset="0"/>
              </a:rPr>
              <a:t>The cell wall is made of peptidoglycan and maintains the overall shape of a bacterial cell.</a:t>
            </a:r>
          </a:p>
          <a:p>
            <a:r>
              <a:rPr lang="en-GB" sz="1700" dirty="0">
                <a:solidFill>
                  <a:prstClr val="black"/>
                </a:solidFill>
                <a:latin typeface="Arial" panose="020B0604020202020204" pitchFamily="34" charset="0"/>
                <a:cs typeface="Arial" panose="020B0604020202020204" pitchFamily="34" charset="0"/>
              </a:rPr>
              <a:t>Cell membrane:</a:t>
            </a:r>
          </a:p>
          <a:p>
            <a:r>
              <a:rPr lang="en-GB" sz="1700" dirty="0">
                <a:solidFill>
                  <a:prstClr val="black"/>
                </a:solidFill>
                <a:latin typeface="Arial" panose="020B0604020202020204" pitchFamily="34" charset="0"/>
                <a:cs typeface="Arial" panose="020B0604020202020204" pitchFamily="34" charset="0"/>
              </a:rPr>
              <a:t>Lining the inside of the cell wall providing a boundary for the contents of the cell and a barrier to substances entering and leaving.</a:t>
            </a:r>
          </a:p>
          <a:p>
            <a:r>
              <a:rPr lang="en-GB" sz="1700" dirty="0">
                <a:solidFill>
                  <a:prstClr val="black"/>
                </a:solidFill>
                <a:latin typeface="Arial" panose="020B0604020202020204" pitchFamily="34" charset="0"/>
                <a:cs typeface="Arial" panose="020B0604020202020204" pitchFamily="34" charset="0"/>
              </a:rPr>
              <a:t>Cytoplasm:</a:t>
            </a:r>
          </a:p>
          <a:p>
            <a:r>
              <a:rPr lang="en-GB" sz="1700" dirty="0">
                <a:solidFill>
                  <a:prstClr val="black"/>
                </a:solidFill>
                <a:latin typeface="Arial" panose="020B0604020202020204" pitchFamily="34" charset="0"/>
                <a:cs typeface="Arial" panose="020B0604020202020204" pitchFamily="34" charset="0"/>
              </a:rPr>
              <a:t>Jelly like substance inside of the cell</a:t>
            </a:r>
          </a:p>
          <a:p>
            <a:r>
              <a:rPr lang="en-GB" sz="1700" dirty="0">
                <a:solidFill>
                  <a:prstClr val="black"/>
                </a:solidFill>
                <a:latin typeface="Arial" panose="020B0604020202020204" pitchFamily="34" charset="0"/>
                <a:cs typeface="Arial" panose="020B0604020202020204" pitchFamily="34" charset="0"/>
              </a:rPr>
              <a:t>holding the contents.</a:t>
            </a:r>
          </a:p>
        </p:txBody>
      </p:sp>
      <p:sp>
        <p:nvSpPr>
          <p:cNvPr id="3" name="Footer Placeholder 2">
            <a:extLst>
              <a:ext uri="{FF2B5EF4-FFF2-40B4-BE49-F238E27FC236}">
                <a16:creationId xmlns:a16="http://schemas.microsoft.com/office/drawing/2014/main" id="{F8BDC3A6-D1E6-4D9B-863D-B3F0438A57F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7439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A1171C-5468-4A69-B523-A729EAD27990}"/>
              </a:ext>
              <a:ext uri="{C183D7F6-B498-43B3-948B-1728B52AA6E4}">
                <adec:decorative xmlns:adec="http://schemas.microsoft.com/office/drawing/2017/decorative" val="0"/>
              </a:ext>
            </a:extLst>
          </p:cNvPr>
          <p:cNvSpPr>
            <a:spLocks noGrp="1"/>
          </p:cNvSpPr>
          <p:nvPr>
            <p:ph type="title"/>
          </p:nvPr>
        </p:nvSpPr>
        <p:spPr>
          <a:xfrm>
            <a:off x="628650" y="-773644"/>
            <a:ext cx="7886700" cy="830343"/>
          </a:xfrm>
        </p:spPr>
        <p:txBody>
          <a:bodyPr>
            <a:normAutofit/>
          </a:bodyPr>
          <a:lstStyle/>
          <a:p>
            <a:pPr algn="ctr"/>
            <a:r>
              <a:rPr lang="en-GB" sz="3500" b="1" dirty="0"/>
              <a:t>How Big is a Microbe? (Viruses)</a:t>
            </a:r>
          </a:p>
        </p:txBody>
      </p:sp>
      <p:sp>
        <p:nvSpPr>
          <p:cNvPr id="23" name="Title 1">
            <a:extLst>
              <a:ext uri="{FF2B5EF4-FFF2-40B4-BE49-F238E27FC236}">
                <a16:creationId xmlns:a16="http://schemas.microsoft.com/office/drawing/2014/main" id="{0C6342F7-B8BA-4992-8D10-7763A995CCB8}"/>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4" name="Rectangle: Rounded Corners 3">
            <a:extLst>
              <a:ext uri="{FF2B5EF4-FFF2-40B4-BE49-F238E27FC236}">
                <a16:creationId xmlns:a16="http://schemas.microsoft.com/office/drawing/2014/main" id="{E4935795-17AC-4E6B-BD2D-0F12A4E1060A}"/>
              </a:ext>
              <a:ext uri="{C183D7F6-B498-43B3-948B-1728B52AA6E4}">
                <adec:decorative xmlns:adec="http://schemas.microsoft.com/office/drawing/2017/decorative" val="1"/>
              </a:ext>
            </a:extLst>
          </p:cNvPr>
          <p:cNvSpPr/>
          <p:nvPr/>
        </p:nvSpPr>
        <p:spPr>
          <a:xfrm rot="5400000">
            <a:off x="2395207" y="-690895"/>
            <a:ext cx="4307936" cy="8351455"/>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418DEBCB-675F-4BEC-9AA7-3D772D52B817}"/>
              </a:ext>
              <a:ext uri="{C183D7F6-B498-43B3-948B-1728B52AA6E4}">
                <adec:decorative xmlns:adec="http://schemas.microsoft.com/office/drawing/2017/decorative" val="1"/>
              </a:ext>
            </a:extLst>
          </p:cNvPr>
          <p:cNvSpPr/>
          <p:nvPr/>
        </p:nvSpPr>
        <p:spPr>
          <a:xfrm>
            <a:off x="507316" y="1477109"/>
            <a:ext cx="8055659" cy="3973826"/>
          </a:xfrm>
          <a:prstGeom prst="roundRect">
            <a:avLst>
              <a:gd name="adj" fmla="val 1783"/>
            </a:avLst>
          </a:prstGeom>
          <a:noFill/>
          <a:ln w="127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FF9DD5C-98A2-4428-AAE4-4439935CA984}"/>
              </a:ext>
              <a:ext uri="{C183D7F6-B498-43B3-948B-1728B52AA6E4}">
                <adec:decorative xmlns:adec="http://schemas.microsoft.com/office/drawing/2017/decorative" val="1"/>
              </a:ext>
            </a:extLst>
          </p:cNvPr>
          <p:cNvSpPr/>
          <p:nvPr/>
        </p:nvSpPr>
        <p:spPr>
          <a:xfrm>
            <a:off x="8303326" y="1174732"/>
            <a:ext cx="563212" cy="563212"/>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F9B3A24-2FCD-41C4-AF5D-F7FC01901F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45452" y="1194728"/>
            <a:ext cx="478959" cy="523220"/>
          </a:xfrm>
          <a:prstGeom prst="rect">
            <a:avLst/>
          </a:prstGeom>
        </p:spPr>
      </p:pic>
      <p:sp>
        <p:nvSpPr>
          <p:cNvPr id="8" name="TextBox 7" descr="Viruses">
            <a:extLst>
              <a:ext uri="{FF2B5EF4-FFF2-40B4-BE49-F238E27FC236}">
                <a16:creationId xmlns:a16="http://schemas.microsoft.com/office/drawing/2014/main" id="{6F3261EA-3CF0-4573-9C56-0B87C54D4A82}"/>
              </a:ext>
            </a:extLst>
          </p:cNvPr>
          <p:cNvSpPr txBox="1"/>
          <p:nvPr/>
        </p:nvSpPr>
        <p:spPr>
          <a:xfrm>
            <a:off x="628650" y="1553309"/>
            <a:ext cx="1565942"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Viruses</a:t>
            </a:r>
          </a:p>
        </p:txBody>
      </p:sp>
      <p:pic>
        <p:nvPicPr>
          <p:cNvPr id="13" name="Picture 12">
            <a:extLst>
              <a:ext uri="{FF2B5EF4-FFF2-40B4-BE49-F238E27FC236}">
                <a16:creationId xmlns:a16="http://schemas.microsoft.com/office/drawing/2014/main" id="{C792F823-FDDB-4A5C-93FF-713D6E4F35B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4104" t="9610" r="12229" b="59713"/>
          <a:stretch/>
        </p:blipFill>
        <p:spPr>
          <a:xfrm>
            <a:off x="1420251" y="2183506"/>
            <a:ext cx="1683820" cy="3121186"/>
          </a:xfrm>
          <a:prstGeom prst="rect">
            <a:avLst/>
          </a:prstGeom>
        </p:spPr>
      </p:pic>
      <p:cxnSp>
        <p:nvCxnSpPr>
          <p:cNvPr id="19" name="Straight Connector 18">
            <a:extLst>
              <a:ext uri="{FF2B5EF4-FFF2-40B4-BE49-F238E27FC236}">
                <a16:creationId xmlns:a16="http://schemas.microsoft.com/office/drawing/2014/main" id="{F22A2473-E802-4B44-97A8-F96AEBFB8297}"/>
              </a:ext>
              <a:ext uri="{C183D7F6-B498-43B3-948B-1728B52AA6E4}">
                <adec:decorative xmlns:adec="http://schemas.microsoft.com/office/drawing/2017/decorative" val="1"/>
              </a:ext>
            </a:extLst>
          </p:cNvPr>
          <p:cNvCxnSpPr>
            <a:cxnSpLocks/>
          </p:cNvCxnSpPr>
          <p:nvPr/>
        </p:nvCxnSpPr>
        <p:spPr>
          <a:xfrm rot="5400000" flipH="1" flipV="1">
            <a:off x="1731463" y="2376161"/>
            <a:ext cx="1" cy="315638"/>
          </a:xfrm>
          <a:prstGeom prst="line">
            <a:avLst/>
          </a:prstGeom>
          <a:noFill/>
          <a:ln w="6350" cap="flat" cmpd="sng" algn="ctr">
            <a:solidFill>
              <a:srgbClr val="0B7B5D"/>
            </a:solidFill>
            <a:prstDash val="solid"/>
            <a:miter lim="800000"/>
          </a:ln>
          <a:effectLst/>
        </p:spPr>
      </p:cxnSp>
      <p:cxnSp>
        <p:nvCxnSpPr>
          <p:cNvPr id="21" name="Straight Connector 20">
            <a:extLst>
              <a:ext uri="{FF2B5EF4-FFF2-40B4-BE49-F238E27FC236}">
                <a16:creationId xmlns:a16="http://schemas.microsoft.com/office/drawing/2014/main" id="{B97745E2-0C36-4469-B815-D8F76072B8E0}"/>
              </a:ext>
              <a:ext uri="{C183D7F6-B498-43B3-948B-1728B52AA6E4}">
                <adec:decorative xmlns:adec="http://schemas.microsoft.com/office/drawing/2017/decorative" val="1"/>
              </a:ext>
            </a:extLst>
          </p:cNvPr>
          <p:cNvCxnSpPr>
            <a:cxnSpLocks/>
          </p:cNvCxnSpPr>
          <p:nvPr/>
        </p:nvCxnSpPr>
        <p:spPr>
          <a:xfrm>
            <a:off x="1400162" y="3040799"/>
            <a:ext cx="489124" cy="3"/>
          </a:xfrm>
          <a:prstGeom prst="line">
            <a:avLst/>
          </a:prstGeom>
          <a:noFill/>
          <a:ln w="6350" cap="flat" cmpd="sng" algn="ctr">
            <a:solidFill>
              <a:srgbClr val="0B7B5D"/>
            </a:solidFill>
            <a:prstDash val="solid"/>
            <a:miter lim="800000"/>
          </a:ln>
          <a:effectLst/>
        </p:spPr>
      </p:cxnSp>
      <p:cxnSp>
        <p:nvCxnSpPr>
          <p:cNvPr id="20" name="Straight Connector 19">
            <a:extLst>
              <a:ext uri="{FF2B5EF4-FFF2-40B4-BE49-F238E27FC236}">
                <a16:creationId xmlns:a16="http://schemas.microsoft.com/office/drawing/2014/main" id="{E46E8408-5DE9-4760-80BA-E84822CDC15D}"/>
              </a:ext>
              <a:ext uri="{C183D7F6-B498-43B3-948B-1728B52AA6E4}">
                <adec:decorative xmlns:adec="http://schemas.microsoft.com/office/drawing/2017/decorative" val="1"/>
              </a:ext>
            </a:extLst>
          </p:cNvPr>
          <p:cNvCxnSpPr>
            <a:cxnSpLocks/>
          </p:cNvCxnSpPr>
          <p:nvPr/>
        </p:nvCxnSpPr>
        <p:spPr>
          <a:xfrm rot="5400000" flipH="1" flipV="1">
            <a:off x="1251169" y="3178258"/>
            <a:ext cx="288317" cy="4661"/>
          </a:xfrm>
          <a:prstGeom prst="line">
            <a:avLst/>
          </a:prstGeom>
          <a:noFill/>
          <a:ln w="6350" cap="flat" cmpd="sng" algn="ctr">
            <a:solidFill>
              <a:srgbClr val="0B7B5D"/>
            </a:solidFill>
            <a:prstDash val="solid"/>
            <a:miter lim="800000"/>
          </a:ln>
          <a:effectLst/>
        </p:spPr>
      </p:cxnSp>
      <p:cxnSp>
        <p:nvCxnSpPr>
          <p:cNvPr id="18" name="Straight Connector 17">
            <a:extLst>
              <a:ext uri="{FF2B5EF4-FFF2-40B4-BE49-F238E27FC236}">
                <a16:creationId xmlns:a16="http://schemas.microsoft.com/office/drawing/2014/main" id="{F4AF8B71-E8EF-4936-9E10-0602CEE503A4}"/>
              </a:ext>
              <a:ext uri="{C183D7F6-B498-43B3-948B-1728B52AA6E4}">
                <adec:decorative xmlns:adec="http://schemas.microsoft.com/office/drawing/2017/decorative" val="1"/>
              </a:ext>
            </a:extLst>
          </p:cNvPr>
          <p:cNvCxnSpPr>
            <a:cxnSpLocks/>
          </p:cNvCxnSpPr>
          <p:nvPr/>
        </p:nvCxnSpPr>
        <p:spPr>
          <a:xfrm flipH="1">
            <a:off x="2609850" y="3629797"/>
            <a:ext cx="494222" cy="0"/>
          </a:xfrm>
          <a:prstGeom prst="line">
            <a:avLst/>
          </a:prstGeom>
          <a:noFill/>
          <a:ln w="6350" cap="flat" cmpd="sng" algn="ctr">
            <a:solidFill>
              <a:srgbClr val="0B7B5D"/>
            </a:solidFill>
            <a:prstDash val="solid"/>
            <a:miter lim="800000"/>
          </a:ln>
          <a:effectLst/>
        </p:spPr>
      </p:cxnSp>
      <p:cxnSp>
        <p:nvCxnSpPr>
          <p:cNvPr id="31" name="Straight Connector 30">
            <a:extLst>
              <a:ext uri="{FF2B5EF4-FFF2-40B4-BE49-F238E27FC236}">
                <a16:creationId xmlns:a16="http://schemas.microsoft.com/office/drawing/2014/main" id="{C24B8C28-882D-4E76-BC66-4FA034BB3869}"/>
              </a:ext>
              <a:ext uri="{C183D7F6-B498-43B3-948B-1728B52AA6E4}">
                <adec:decorative xmlns:adec="http://schemas.microsoft.com/office/drawing/2017/decorative" val="1"/>
              </a:ext>
            </a:extLst>
          </p:cNvPr>
          <p:cNvCxnSpPr>
            <a:cxnSpLocks/>
          </p:cNvCxnSpPr>
          <p:nvPr/>
        </p:nvCxnSpPr>
        <p:spPr>
          <a:xfrm flipV="1">
            <a:off x="3092393" y="3629393"/>
            <a:ext cx="0" cy="309848"/>
          </a:xfrm>
          <a:prstGeom prst="line">
            <a:avLst/>
          </a:prstGeom>
          <a:noFill/>
          <a:ln w="6350" cap="flat" cmpd="sng" algn="ctr">
            <a:solidFill>
              <a:srgbClr val="0B7B5D"/>
            </a:solidFill>
            <a:prstDash val="solid"/>
            <a:miter lim="800000"/>
          </a:ln>
          <a:effectLst/>
        </p:spPr>
      </p:cxnSp>
      <p:sp>
        <p:nvSpPr>
          <p:cNvPr id="14" name="TextBox 13" descr="Capsid">
            <a:extLst>
              <a:ext uri="{FF2B5EF4-FFF2-40B4-BE49-F238E27FC236}">
                <a16:creationId xmlns:a16="http://schemas.microsoft.com/office/drawing/2014/main" id="{95C22ABF-6EA8-4867-8174-187CEF8C86A0}"/>
              </a:ext>
            </a:extLst>
          </p:cNvPr>
          <p:cNvSpPr txBox="1"/>
          <p:nvPr/>
        </p:nvSpPr>
        <p:spPr>
          <a:xfrm>
            <a:off x="603605" y="2324774"/>
            <a:ext cx="984565"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Capsid</a:t>
            </a:r>
          </a:p>
        </p:txBody>
      </p:sp>
      <p:sp>
        <p:nvSpPr>
          <p:cNvPr id="15" name="TextBox 14" descr="Nucleic acid&#10;">
            <a:extLst>
              <a:ext uri="{FF2B5EF4-FFF2-40B4-BE49-F238E27FC236}">
                <a16:creationId xmlns:a16="http://schemas.microsoft.com/office/drawing/2014/main" id="{E6114AF4-F678-48B0-9D86-2F9D7C679C56}"/>
              </a:ext>
            </a:extLst>
          </p:cNvPr>
          <p:cNvSpPr txBox="1"/>
          <p:nvPr/>
        </p:nvSpPr>
        <p:spPr>
          <a:xfrm>
            <a:off x="584359" y="3281016"/>
            <a:ext cx="1569660"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Nucleic acid</a:t>
            </a:r>
          </a:p>
        </p:txBody>
      </p:sp>
      <p:sp>
        <p:nvSpPr>
          <p:cNvPr id="16" name="TextBox 15" descr="Glycoproteins&#10;">
            <a:extLst>
              <a:ext uri="{FF2B5EF4-FFF2-40B4-BE49-F238E27FC236}">
                <a16:creationId xmlns:a16="http://schemas.microsoft.com/office/drawing/2014/main" id="{1ECEB680-CEA8-435F-B7B8-FC33720DA9EB}"/>
              </a:ext>
            </a:extLst>
          </p:cNvPr>
          <p:cNvSpPr txBox="1"/>
          <p:nvPr/>
        </p:nvSpPr>
        <p:spPr>
          <a:xfrm>
            <a:off x="2388853" y="3879119"/>
            <a:ext cx="1752403"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Glycoproteins</a:t>
            </a:r>
          </a:p>
        </p:txBody>
      </p:sp>
      <p:sp>
        <p:nvSpPr>
          <p:cNvPr id="12" name="TextBox 11" descr="Viruses are NOT free living – they MUST live inside another living cell/organism &#10;Capsid&#10;Double lipid layer holding the cells&#10;genetic material.&#10;Glycoproteins&#10;These serve 2 purposes:&#10;Anchor the virus to the host cell.&#10;Transport genetic material from the&#10;virus to the host cell.&#10;Nucleic acid&#10;Either DNA or RNA material, but viruses rarely contain both. Most viruses contain RNA material.&#10;">
            <a:extLst>
              <a:ext uri="{FF2B5EF4-FFF2-40B4-BE49-F238E27FC236}">
                <a16:creationId xmlns:a16="http://schemas.microsoft.com/office/drawing/2014/main" id="{B80DF72B-4C00-47A6-91B4-9AD3CAAF0990}"/>
              </a:ext>
            </a:extLst>
          </p:cNvPr>
          <p:cNvSpPr txBox="1"/>
          <p:nvPr/>
        </p:nvSpPr>
        <p:spPr>
          <a:xfrm>
            <a:off x="4085168" y="1530934"/>
            <a:ext cx="4458757" cy="3970318"/>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Viruses are NOT free living – they MUST live inside another living cell/organism </a:t>
            </a:r>
          </a:p>
          <a:p>
            <a:r>
              <a:rPr lang="en-GB" dirty="0">
                <a:solidFill>
                  <a:prstClr val="black"/>
                </a:solidFill>
                <a:latin typeface="Arial" panose="020B0604020202020204" pitchFamily="34" charset="0"/>
                <a:cs typeface="Arial" panose="020B0604020202020204" pitchFamily="34" charset="0"/>
              </a:rPr>
              <a:t>Capsid:</a:t>
            </a:r>
          </a:p>
          <a:p>
            <a:r>
              <a:rPr lang="en-GB" dirty="0">
                <a:solidFill>
                  <a:prstClr val="black"/>
                </a:solidFill>
                <a:latin typeface="Arial" panose="020B0604020202020204" pitchFamily="34" charset="0"/>
                <a:cs typeface="Arial" panose="020B0604020202020204" pitchFamily="34" charset="0"/>
              </a:rPr>
              <a:t>Double lipid layer holding the cells</a:t>
            </a:r>
          </a:p>
          <a:p>
            <a:r>
              <a:rPr lang="en-GB" dirty="0">
                <a:solidFill>
                  <a:prstClr val="black"/>
                </a:solidFill>
                <a:latin typeface="Arial" panose="020B0604020202020204" pitchFamily="34" charset="0"/>
                <a:cs typeface="Arial" panose="020B0604020202020204" pitchFamily="34" charset="0"/>
              </a:rPr>
              <a:t>genetic material.</a:t>
            </a:r>
          </a:p>
          <a:p>
            <a:r>
              <a:rPr lang="en-GB" dirty="0">
                <a:solidFill>
                  <a:prstClr val="black"/>
                </a:solidFill>
                <a:latin typeface="Arial" panose="020B0604020202020204" pitchFamily="34" charset="0"/>
                <a:cs typeface="Arial" panose="020B0604020202020204" pitchFamily="34" charset="0"/>
              </a:rPr>
              <a:t>Glycoproteins:</a:t>
            </a:r>
          </a:p>
          <a:p>
            <a:r>
              <a:rPr lang="en-GB" dirty="0">
                <a:solidFill>
                  <a:prstClr val="black"/>
                </a:solidFill>
                <a:latin typeface="Arial" panose="020B0604020202020204" pitchFamily="34" charset="0"/>
                <a:cs typeface="Arial" panose="020B0604020202020204" pitchFamily="34" charset="0"/>
              </a:rPr>
              <a:t>These serve 2 purposes:</a:t>
            </a:r>
          </a:p>
          <a:p>
            <a:pPr marL="342900" indent="-342900">
              <a:buFont typeface="+mj-lt"/>
              <a:buAutoNum type="arabicPeriod"/>
            </a:pPr>
            <a:r>
              <a:rPr lang="en-GB" dirty="0">
                <a:solidFill>
                  <a:prstClr val="black"/>
                </a:solidFill>
                <a:latin typeface="Arial" panose="020B0604020202020204" pitchFamily="34" charset="0"/>
                <a:cs typeface="Arial" panose="020B0604020202020204" pitchFamily="34" charset="0"/>
              </a:rPr>
              <a:t>Anchor the virus to the host cell.</a:t>
            </a:r>
          </a:p>
          <a:p>
            <a:pPr marL="342900" indent="-342900">
              <a:buFont typeface="+mj-lt"/>
              <a:buAutoNum type="arabicPeriod"/>
            </a:pPr>
            <a:r>
              <a:rPr lang="en-GB" dirty="0">
                <a:solidFill>
                  <a:prstClr val="black"/>
                </a:solidFill>
                <a:latin typeface="Arial" panose="020B0604020202020204" pitchFamily="34" charset="0"/>
                <a:cs typeface="Arial" panose="020B0604020202020204" pitchFamily="34" charset="0"/>
              </a:rPr>
              <a:t>Transport genetic material from the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virus to the host cell.</a:t>
            </a:r>
          </a:p>
          <a:p>
            <a:r>
              <a:rPr lang="en-GB" dirty="0">
                <a:solidFill>
                  <a:prstClr val="black"/>
                </a:solidFill>
                <a:latin typeface="Arial" panose="020B0604020202020204" pitchFamily="34" charset="0"/>
                <a:cs typeface="Arial" panose="020B0604020202020204" pitchFamily="34" charset="0"/>
              </a:rPr>
              <a:t>Nucleic acid:</a:t>
            </a:r>
          </a:p>
          <a:p>
            <a:r>
              <a:rPr lang="en-GB" dirty="0">
                <a:solidFill>
                  <a:prstClr val="black"/>
                </a:solidFill>
                <a:latin typeface="Arial" panose="020B0604020202020204" pitchFamily="34" charset="0"/>
                <a:cs typeface="Arial" panose="020B0604020202020204" pitchFamily="34" charset="0"/>
              </a:rPr>
              <a:t>Either DNA or RNA material, but viruses rarely contain both. Most viruses contain RNA material.</a:t>
            </a:r>
          </a:p>
        </p:txBody>
      </p:sp>
      <p:sp>
        <p:nvSpPr>
          <p:cNvPr id="3" name="Footer Placeholder 2">
            <a:extLst>
              <a:ext uri="{FF2B5EF4-FFF2-40B4-BE49-F238E27FC236}">
                <a16:creationId xmlns:a16="http://schemas.microsoft.com/office/drawing/2014/main" id="{0DC70993-3266-49EB-90EC-B99ABCECD6C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8164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93C4-1294-4EC1-BDE6-6F3D90F442F2}"/>
              </a:ext>
            </a:extLst>
          </p:cNvPr>
          <p:cNvSpPr>
            <a:spLocks noGrp="1"/>
          </p:cNvSpPr>
          <p:nvPr>
            <p:ph type="title"/>
          </p:nvPr>
        </p:nvSpPr>
        <p:spPr>
          <a:xfrm>
            <a:off x="119063" y="1652589"/>
            <a:ext cx="9244012" cy="2852737"/>
          </a:xfrm>
        </p:spPr>
        <p:txBody>
          <a:bodyPr/>
          <a:lstStyle/>
          <a:p>
            <a:r>
              <a:rPr lang="en-GB" b="1" dirty="0"/>
              <a:t>Microbe Mayhem Cards</a:t>
            </a:r>
          </a:p>
        </p:txBody>
      </p:sp>
      <p:sp>
        <p:nvSpPr>
          <p:cNvPr id="4" name="Footer Placeholder 3">
            <a:extLst>
              <a:ext uri="{FF2B5EF4-FFF2-40B4-BE49-F238E27FC236}">
                <a16:creationId xmlns:a16="http://schemas.microsoft.com/office/drawing/2014/main" id="{2828FE16-134F-448E-941C-CAAA609ECD4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0569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1A77-F013-471C-8891-5202CCCBE935}"/>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1</a:t>
            </a:r>
          </a:p>
        </p:txBody>
      </p:sp>
      <p:sp>
        <p:nvSpPr>
          <p:cNvPr id="160" name="Rectangle: Rounded Corners 159">
            <a:extLst>
              <a:ext uri="{FF2B5EF4-FFF2-40B4-BE49-F238E27FC236}">
                <a16:creationId xmlns:a16="http://schemas.microsoft.com/office/drawing/2014/main" id="{7E1B987B-95E9-48A6-A4F4-40E952D521D0}"/>
              </a:ext>
              <a:ext uri="{C183D7F6-B498-43B3-948B-1728B52AA6E4}">
                <adec:decorative xmlns:adec="http://schemas.microsoft.com/office/drawing/2017/decorative" val="1"/>
              </a:ext>
            </a:extLst>
          </p:cNvPr>
          <p:cNvSpPr/>
          <p:nvPr/>
        </p:nvSpPr>
        <p:spPr>
          <a:xfrm rot="5400000">
            <a:off x="647328" y="652833"/>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2" name="Picture 171" descr="Microscope image of staphylococcus">
            <a:extLst>
              <a:ext uri="{FF2B5EF4-FFF2-40B4-BE49-F238E27FC236}">
                <a16:creationId xmlns:a16="http://schemas.microsoft.com/office/drawing/2014/main" id="{03E4CC64-9AA5-4B7D-BC9E-AC9DF23D6A6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3836" y="461712"/>
            <a:ext cx="2031375" cy="726481"/>
          </a:xfrm>
          <a:prstGeom prst="rect">
            <a:avLst/>
          </a:prstGeom>
        </p:spPr>
      </p:pic>
      <p:sp>
        <p:nvSpPr>
          <p:cNvPr id="173" name="TextBox 172">
            <a:extLst>
              <a:ext uri="{FF2B5EF4-FFF2-40B4-BE49-F238E27FC236}">
                <a16:creationId xmlns:a16="http://schemas.microsoft.com/office/drawing/2014/main" id="{F6FD559F-0D0F-44A3-A79E-4D022288CE45}"/>
              </a:ext>
            </a:extLst>
          </p:cNvPr>
          <p:cNvSpPr txBox="1"/>
          <p:nvPr/>
        </p:nvSpPr>
        <p:spPr>
          <a:xfrm>
            <a:off x="1821961" y="531061"/>
            <a:ext cx="1293069"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Staphylococcus</a:t>
            </a:r>
          </a:p>
          <a:p>
            <a:pPr algn="r"/>
            <a:r>
              <a:rPr lang="en-GB" sz="1000" i="1" dirty="0">
                <a:solidFill>
                  <a:prstClr val="black"/>
                </a:solidFill>
                <a:latin typeface="Arial" panose="020B0604020202020204" pitchFamily="34" charset="0"/>
                <a:cs typeface="Arial" panose="020B0604020202020204" pitchFamily="34" charset="0"/>
              </a:rPr>
              <a:t>Staff-ill-O-coccus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61" name="Rectangle: Rounded Corners 160">
            <a:extLst>
              <a:ext uri="{FF2B5EF4-FFF2-40B4-BE49-F238E27FC236}">
                <a16:creationId xmlns:a16="http://schemas.microsoft.com/office/drawing/2014/main" id="{8B1FE818-040C-4BBA-91AE-D6B1BEC24D19}"/>
              </a:ext>
              <a:ext uri="{C183D7F6-B498-43B3-948B-1728B52AA6E4}">
                <adec:decorative xmlns:adec="http://schemas.microsoft.com/office/drawing/2017/decorative" val="1"/>
              </a:ext>
            </a:extLst>
          </p:cNvPr>
          <p:cNvSpPr/>
          <p:nvPr/>
        </p:nvSpPr>
        <p:spPr>
          <a:xfrm>
            <a:off x="1087327" y="1286224"/>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ectangle: Rounded Corners 161">
            <a:extLst>
              <a:ext uri="{FF2B5EF4-FFF2-40B4-BE49-F238E27FC236}">
                <a16:creationId xmlns:a16="http://schemas.microsoft.com/office/drawing/2014/main" id="{9D229335-3A74-4BC4-98DC-6C71BFA6A3C2}"/>
              </a:ext>
            </a:extLst>
          </p:cNvPr>
          <p:cNvSpPr/>
          <p:nvPr/>
        </p:nvSpPr>
        <p:spPr>
          <a:xfrm>
            <a:off x="1161700" y="134425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63" name="Rectangle: Rounded Corners 162">
            <a:extLst>
              <a:ext uri="{FF2B5EF4-FFF2-40B4-BE49-F238E27FC236}">
                <a16:creationId xmlns:a16="http://schemas.microsoft.com/office/drawing/2014/main" id="{9DF18D82-DD36-4FF5-9DD8-F47B75F5D999}"/>
              </a:ext>
            </a:extLst>
          </p:cNvPr>
          <p:cNvSpPr/>
          <p:nvPr/>
        </p:nvSpPr>
        <p:spPr>
          <a:xfrm>
            <a:off x="2514601" y="1344253"/>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164" name="Rectangle: Rounded Corners 163">
            <a:extLst>
              <a:ext uri="{FF2B5EF4-FFF2-40B4-BE49-F238E27FC236}">
                <a16:creationId xmlns:a16="http://schemas.microsoft.com/office/drawing/2014/main" id="{230166FC-D168-4B82-BDEF-823B5E646D15}"/>
              </a:ext>
            </a:extLst>
          </p:cNvPr>
          <p:cNvSpPr/>
          <p:nvPr/>
        </p:nvSpPr>
        <p:spPr>
          <a:xfrm>
            <a:off x="1161700" y="1557027"/>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68" name="Rectangle: Rounded Corners 167">
            <a:extLst>
              <a:ext uri="{FF2B5EF4-FFF2-40B4-BE49-F238E27FC236}">
                <a16:creationId xmlns:a16="http://schemas.microsoft.com/office/drawing/2014/main" id="{7059E000-0AAF-4915-92AC-D406D161946E}"/>
              </a:ext>
            </a:extLst>
          </p:cNvPr>
          <p:cNvSpPr/>
          <p:nvPr/>
        </p:nvSpPr>
        <p:spPr>
          <a:xfrm>
            <a:off x="2509597" y="155702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a:t>
            </a:r>
          </a:p>
        </p:txBody>
      </p:sp>
      <p:sp>
        <p:nvSpPr>
          <p:cNvPr id="165" name="Rectangle: Rounded Corners 164">
            <a:extLst>
              <a:ext uri="{FF2B5EF4-FFF2-40B4-BE49-F238E27FC236}">
                <a16:creationId xmlns:a16="http://schemas.microsoft.com/office/drawing/2014/main" id="{A130665B-B668-4BED-A852-3658B9DAC5F7}"/>
              </a:ext>
            </a:extLst>
          </p:cNvPr>
          <p:cNvSpPr/>
          <p:nvPr/>
        </p:nvSpPr>
        <p:spPr>
          <a:xfrm>
            <a:off x="1161700" y="176980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69" name="Rectangle: Rounded Corners 168">
            <a:extLst>
              <a:ext uri="{FF2B5EF4-FFF2-40B4-BE49-F238E27FC236}">
                <a16:creationId xmlns:a16="http://schemas.microsoft.com/office/drawing/2014/main" id="{E4599EDF-AF1A-4FB1-A189-DEA6D6238899}"/>
              </a:ext>
            </a:extLst>
          </p:cNvPr>
          <p:cNvSpPr/>
          <p:nvPr/>
        </p:nvSpPr>
        <p:spPr>
          <a:xfrm>
            <a:off x="2514601" y="1760125"/>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174</a:t>
            </a:r>
          </a:p>
        </p:txBody>
      </p:sp>
      <p:sp>
        <p:nvSpPr>
          <p:cNvPr id="166" name="Rectangle: Rounded Corners 165">
            <a:extLst>
              <a:ext uri="{FF2B5EF4-FFF2-40B4-BE49-F238E27FC236}">
                <a16:creationId xmlns:a16="http://schemas.microsoft.com/office/drawing/2014/main" id="{4A180664-2317-4103-B8B7-A0CC569B29AA}"/>
              </a:ext>
            </a:extLst>
          </p:cNvPr>
          <p:cNvSpPr/>
          <p:nvPr/>
        </p:nvSpPr>
        <p:spPr>
          <a:xfrm>
            <a:off x="1161700" y="1982574"/>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70" name="Rectangle: Rounded Corners 169">
            <a:extLst>
              <a:ext uri="{FF2B5EF4-FFF2-40B4-BE49-F238E27FC236}">
                <a16:creationId xmlns:a16="http://schemas.microsoft.com/office/drawing/2014/main" id="{94C305DD-B1C4-4A7A-B7AC-835245EEC4A6}"/>
              </a:ext>
            </a:extLst>
          </p:cNvPr>
          <p:cNvSpPr/>
          <p:nvPr/>
        </p:nvSpPr>
        <p:spPr>
          <a:xfrm>
            <a:off x="2513475" y="197179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
        <p:nvSpPr>
          <p:cNvPr id="167" name="Rectangle: Rounded Corners 166">
            <a:extLst>
              <a:ext uri="{FF2B5EF4-FFF2-40B4-BE49-F238E27FC236}">
                <a16:creationId xmlns:a16="http://schemas.microsoft.com/office/drawing/2014/main" id="{924CED9E-38DA-4FE7-9117-5CE69B2670AE}"/>
              </a:ext>
            </a:extLst>
          </p:cNvPr>
          <p:cNvSpPr/>
          <p:nvPr/>
        </p:nvSpPr>
        <p:spPr>
          <a:xfrm>
            <a:off x="1161701" y="218566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71" name="Rectangle: Rounded Corners 170">
            <a:extLst>
              <a:ext uri="{FF2B5EF4-FFF2-40B4-BE49-F238E27FC236}">
                <a16:creationId xmlns:a16="http://schemas.microsoft.com/office/drawing/2014/main" id="{3A4A820F-83F7-4A31-9BAD-624E6D93AE49}"/>
              </a:ext>
            </a:extLst>
          </p:cNvPr>
          <p:cNvSpPr/>
          <p:nvPr/>
        </p:nvSpPr>
        <p:spPr>
          <a:xfrm>
            <a:off x="2514599" y="218566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sp>
        <p:nvSpPr>
          <p:cNvPr id="174" name="TextBox 173">
            <a:extLst>
              <a:ext uri="{FF2B5EF4-FFF2-40B4-BE49-F238E27FC236}">
                <a16:creationId xmlns:a16="http://schemas.microsoft.com/office/drawing/2014/main" id="{87F6BB49-CDAC-42C9-A2AD-7B7F61FA1AC9}"/>
              </a:ext>
            </a:extLst>
          </p:cNvPr>
          <p:cNvSpPr txBox="1"/>
          <p:nvPr/>
        </p:nvSpPr>
        <p:spPr>
          <a:xfrm>
            <a:off x="970420" y="2443174"/>
            <a:ext cx="2401056" cy="784830"/>
          </a:xfrm>
          <a:prstGeom prst="rect">
            <a:avLst/>
          </a:prstGeom>
          <a:noFill/>
        </p:spPr>
        <p:txBody>
          <a:bodyPr wrap="square" rtlCol="0">
            <a:spAutoFit/>
          </a:bodyPr>
          <a:lstStyle/>
          <a:p>
            <a:r>
              <a:rPr lang="en-GB" sz="900" dirty="0" err="1">
                <a:solidFill>
                  <a:prstClr val="black"/>
                </a:solidFill>
                <a:latin typeface="Arial" panose="020B0604020202020204" pitchFamily="34" charset="0"/>
                <a:cs typeface="Arial" panose="020B0604020202020204" pitchFamily="34" charset="0"/>
              </a:rPr>
              <a:t>Meticillin</a:t>
            </a:r>
            <a:r>
              <a:rPr lang="en-GB" sz="900" dirty="0">
                <a:solidFill>
                  <a:prstClr val="black"/>
                </a:solidFill>
                <a:latin typeface="Arial" panose="020B0604020202020204" pitchFamily="34" charset="0"/>
                <a:cs typeface="Arial" panose="020B0604020202020204" pitchFamily="34" charset="0"/>
              </a:rPr>
              <a:t> resistant </a:t>
            </a:r>
            <a:r>
              <a:rPr lang="en-GB" sz="900" i="1" dirty="0">
                <a:solidFill>
                  <a:prstClr val="black"/>
                </a:solidFill>
                <a:latin typeface="Arial" panose="020B0604020202020204" pitchFamily="34" charset="0"/>
                <a:cs typeface="Arial" panose="020B0604020202020204" pitchFamily="34" charset="0"/>
              </a:rPr>
              <a:t>Staphylococcus aureus </a:t>
            </a:r>
            <a:r>
              <a:rPr lang="en-GB" sz="900" dirty="0">
                <a:solidFill>
                  <a:prstClr val="black"/>
                </a:solidFill>
                <a:latin typeface="Arial" panose="020B0604020202020204" pitchFamily="34" charset="0"/>
                <a:cs typeface="Arial" panose="020B0604020202020204" pitchFamily="34" charset="0"/>
              </a:rPr>
              <a:t>(MRSA) are a type of </a:t>
            </a:r>
            <a:r>
              <a:rPr lang="en-GB" sz="900" i="1" dirty="0">
                <a:solidFill>
                  <a:prstClr val="black"/>
                </a:solidFill>
                <a:latin typeface="Arial" panose="020B0604020202020204" pitchFamily="34" charset="0"/>
                <a:cs typeface="Arial" panose="020B0604020202020204" pitchFamily="34" charset="0"/>
              </a:rPr>
              <a:t>Staphylococcus aureus </a:t>
            </a:r>
            <a:r>
              <a:rPr lang="en-GB" sz="900" dirty="0">
                <a:solidFill>
                  <a:prstClr val="black"/>
                </a:solidFill>
                <a:latin typeface="Arial" panose="020B0604020202020204" pitchFamily="34" charset="0"/>
                <a:cs typeface="Arial" panose="020B0604020202020204" pitchFamily="34" charset="0"/>
              </a:rPr>
              <a:t>that have mutated to become resistant to most antibiotics. They can cause severe infection in humans. </a:t>
            </a:r>
          </a:p>
        </p:txBody>
      </p:sp>
      <p:sp>
        <p:nvSpPr>
          <p:cNvPr id="130" name="Rectangle: Rounded Corners 129">
            <a:extLst>
              <a:ext uri="{FF2B5EF4-FFF2-40B4-BE49-F238E27FC236}">
                <a16:creationId xmlns:a16="http://schemas.microsoft.com/office/drawing/2014/main" id="{FCC6B003-F4D8-4E1C-8155-7FB05359A501}"/>
              </a:ext>
              <a:ext uri="{C183D7F6-B498-43B3-948B-1728B52AA6E4}">
                <adec:decorative xmlns:adec="http://schemas.microsoft.com/office/drawing/2017/decorative" val="1"/>
              </a:ext>
            </a:extLst>
          </p:cNvPr>
          <p:cNvSpPr/>
          <p:nvPr/>
        </p:nvSpPr>
        <p:spPr>
          <a:xfrm rot="5400000">
            <a:off x="3127107" y="641206"/>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2" name="Picture 141" descr="Microscope image of chlamydia">
            <a:extLst>
              <a:ext uri="{FF2B5EF4-FFF2-40B4-BE49-F238E27FC236}">
                <a16:creationId xmlns:a16="http://schemas.microsoft.com/office/drawing/2014/main" id="{2F723D10-3C2B-4BF7-8FA7-E63437F85A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3615" y="450086"/>
            <a:ext cx="2031375" cy="726481"/>
          </a:xfrm>
          <a:prstGeom prst="rect">
            <a:avLst/>
          </a:prstGeom>
        </p:spPr>
      </p:pic>
      <p:sp>
        <p:nvSpPr>
          <p:cNvPr id="143" name="TextBox 142">
            <a:extLst>
              <a:ext uri="{FF2B5EF4-FFF2-40B4-BE49-F238E27FC236}">
                <a16:creationId xmlns:a16="http://schemas.microsoft.com/office/drawing/2014/main" id="{291617CD-C0EE-46A0-A42B-421B6240D5F4}"/>
              </a:ext>
            </a:extLst>
          </p:cNvPr>
          <p:cNvSpPr txBox="1"/>
          <p:nvPr/>
        </p:nvSpPr>
        <p:spPr>
          <a:xfrm>
            <a:off x="4620374" y="527797"/>
            <a:ext cx="985535"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Chlamydia</a:t>
            </a:r>
          </a:p>
          <a:p>
            <a:pPr algn="r"/>
            <a:r>
              <a:rPr lang="en-GB" sz="1000" i="1" dirty="0">
                <a:solidFill>
                  <a:prstClr val="black"/>
                </a:solidFill>
                <a:latin typeface="Arial" panose="020B0604020202020204" pitchFamily="34" charset="0"/>
                <a:cs typeface="Arial" panose="020B0604020202020204" pitchFamily="34" charset="0"/>
              </a:rPr>
              <a:t>Clam-id-E-A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31" name="Rectangle: Rounded Corners 130">
            <a:extLst>
              <a:ext uri="{FF2B5EF4-FFF2-40B4-BE49-F238E27FC236}">
                <a16:creationId xmlns:a16="http://schemas.microsoft.com/office/drawing/2014/main" id="{B328FF66-0BFF-41BA-873A-7666B2F6106E}"/>
              </a:ext>
              <a:ext uri="{C183D7F6-B498-43B3-948B-1728B52AA6E4}">
                <adec:decorative xmlns:adec="http://schemas.microsoft.com/office/drawing/2017/decorative" val="1"/>
              </a:ext>
            </a:extLst>
          </p:cNvPr>
          <p:cNvSpPr/>
          <p:nvPr/>
        </p:nvSpPr>
        <p:spPr>
          <a:xfrm>
            <a:off x="3567106" y="1274598"/>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Rectangle: Rounded Corners 131">
            <a:extLst>
              <a:ext uri="{FF2B5EF4-FFF2-40B4-BE49-F238E27FC236}">
                <a16:creationId xmlns:a16="http://schemas.microsoft.com/office/drawing/2014/main" id="{8E680DCC-D080-483D-9176-D423C4A474AF}"/>
              </a:ext>
            </a:extLst>
          </p:cNvPr>
          <p:cNvSpPr/>
          <p:nvPr/>
        </p:nvSpPr>
        <p:spPr>
          <a:xfrm>
            <a:off x="3641479" y="133262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33" name="Rectangle: Rounded Corners 132">
            <a:extLst>
              <a:ext uri="{FF2B5EF4-FFF2-40B4-BE49-F238E27FC236}">
                <a16:creationId xmlns:a16="http://schemas.microsoft.com/office/drawing/2014/main" id="{4A8F16FB-7B56-4511-934D-5059498B31B6}"/>
              </a:ext>
            </a:extLst>
          </p:cNvPr>
          <p:cNvSpPr/>
          <p:nvPr/>
        </p:nvSpPr>
        <p:spPr>
          <a:xfrm>
            <a:off x="4994380" y="133262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134" name="Rectangle: Rounded Corners 133">
            <a:extLst>
              <a:ext uri="{FF2B5EF4-FFF2-40B4-BE49-F238E27FC236}">
                <a16:creationId xmlns:a16="http://schemas.microsoft.com/office/drawing/2014/main" id="{64F01C6B-5027-4E07-9879-0864EB3B98D8}"/>
              </a:ext>
            </a:extLst>
          </p:cNvPr>
          <p:cNvSpPr/>
          <p:nvPr/>
        </p:nvSpPr>
        <p:spPr>
          <a:xfrm>
            <a:off x="3641479" y="154540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38" name="Rectangle: Rounded Corners 137">
            <a:extLst>
              <a:ext uri="{FF2B5EF4-FFF2-40B4-BE49-F238E27FC236}">
                <a16:creationId xmlns:a16="http://schemas.microsoft.com/office/drawing/2014/main" id="{B91F73D0-9308-485A-9CD1-C2101EDFEB15}"/>
              </a:ext>
            </a:extLst>
          </p:cNvPr>
          <p:cNvSpPr/>
          <p:nvPr/>
        </p:nvSpPr>
        <p:spPr>
          <a:xfrm>
            <a:off x="4989376" y="154540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35" name="Rectangle: Rounded Corners 134">
            <a:extLst>
              <a:ext uri="{FF2B5EF4-FFF2-40B4-BE49-F238E27FC236}">
                <a16:creationId xmlns:a16="http://schemas.microsoft.com/office/drawing/2014/main" id="{C351FFE3-4FC1-4D5D-BA7E-8E6767250156}"/>
              </a:ext>
            </a:extLst>
          </p:cNvPr>
          <p:cNvSpPr/>
          <p:nvPr/>
        </p:nvSpPr>
        <p:spPr>
          <a:xfrm>
            <a:off x="3641479" y="1758175"/>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9" name="Rectangle: Rounded Corners 138">
            <a:extLst>
              <a:ext uri="{FF2B5EF4-FFF2-40B4-BE49-F238E27FC236}">
                <a16:creationId xmlns:a16="http://schemas.microsoft.com/office/drawing/2014/main" id="{AF271A8C-1AA7-48C6-8E1C-C3F8954CBBC1}"/>
              </a:ext>
            </a:extLst>
          </p:cNvPr>
          <p:cNvSpPr/>
          <p:nvPr/>
        </p:nvSpPr>
        <p:spPr>
          <a:xfrm>
            <a:off x="4994380" y="1748499"/>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136" name="Rectangle: Rounded Corners 135">
            <a:extLst>
              <a:ext uri="{FF2B5EF4-FFF2-40B4-BE49-F238E27FC236}">
                <a16:creationId xmlns:a16="http://schemas.microsoft.com/office/drawing/2014/main" id="{6497CEDC-14AC-48F5-B5B3-828A854328BE}"/>
              </a:ext>
            </a:extLst>
          </p:cNvPr>
          <p:cNvSpPr/>
          <p:nvPr/>
        </p:nvSpPr>
        <p:spPr>
          <a:xfrm>
            <a:off x="3641479" y="197094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0" name="Rectangle: Rounded Corners 139">
            <a:extLst>
              <a:ext uri="{FF2B5EF4-FFF2-40B4-BE49-F238E27FC236}">
                <a16:creationId xmlns:a16="http://schemas.microsoft.com/office/drawing/2014/main" id="{62D19046-B7E3-4A01-BEAD-68CDC9E99B88}"/>
              </a:ext>
            </a:extLst>
          </p:cNvPr>
          <p:cNvSpPr/>
          <p:nvPr/>
        </p:nvSpPr>
        <p:spPr>
          <a:xfrm>
            <a:off x="4993254" y="196016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37" name="Rectangle: Rounded Corners 136">
            <a:extLst>
              <a:ext uri="{FF2B5EF4-FFF2-40B4-BE49-F238E27FC236}">
                <a16:creationId xmlns:a16="http://schemas.microsoft.com/office/drawing/2014/main" id="{C377911B-2095-46A6-A123-31251EBDEF43}"/>
              </a:ext>
            </a:extLst>
          </p:cNvPr>
          <p:cNvSpPr/>
          <p:nvPr/>
        </p:nvSpPr>
        <p:spPr>
          <a:xfrm>
            <a:off x="3641480" y="217404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41" name="Rectangle: Rounded Corners 140">
            <a:extLst>
              <a:ext uri="{FF2B5EF4-FFF2-40B4-BE49-F238E27FC236}">
                <a16:creationId xmlns:a16="http://schemas.microsoft.com/office/drawing/2014/main" id="{E9413373-58FD-4506-8DD0-1F7E65CC81C5}"/>
              </a:ext>
            </a:extLst>
          </p:cNvPr>
          <p:cNvSpPr/>
          <p:nvPr/>
        </p:nvSpPr>
        <p:spPr>
          <a:xfrm>
            <a:off x="4994378" y="217404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70</a:t>
            </a:r>
          </a:p>
        </p:txBody>
      </p:sp>
      <p:sp>
        <p:nvSpPr>
          <p:cNvPr id="144" name="TextBox 143">
            <a:extLst>
              <a:ext uri="{FF2B5EF4-FFF2-40B4-BE49-F238E27FC236}">
                <a16:creationId xmlns:a16="http://schemas.microsoft.com/office/drawing/2014/main" id="{5D581E59-8574-4099-99AE-70E25B88C34D}"/>
              </a:ext>
            </a:extLst>
          </p:cNvPr>
          <p:cNvSpPr txBox="1"/>
          <p:nvPr/>
        </p:nvSpPr>
        <p:spPr>
          <a:xfrm>
            <a:off x="3429722" y="2345473"/>
            <a:ext cx="2389007"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Chlamydia is a sexually transmitted infection (STI) that is caused by the bacteria </a:t>
            </a:r>
            <a:r>
              <a:rPr lang="en-GB" sz="900" i="1" dirty="0">
                <a:solidFill>
                  <a:prstClr val="black"/>
                </a:solidFill>
                <a:latin typeface="Arial" panose="020B0604020202020204" pitchFamily="34" charset="0"/>
                <a:cs typeface="Arial" panose="020B0604020202020204" pitchFamily="34" charset="0"/>
              </a:rPr>
              <a:t>Chlamydia trachomatis</a:t>
            </a:r>
            <a:r>
              <a:rPr lang="en-GB" sz="900" dirty="0">
                <a:solidFill>
                  <a:prstClr val="black"/>
                </a:solidFill>
                <a:latin typeface="Arial" panose="020B0604020202020204" pitchFamily="34" charset="0"/>
                <a:cs typeface="Arial" panose="020B0604020202020204" pitchFamily="34" charset="0"/>
              </a:rPr>
              <a:t>. Although symptoms are generally mild i.e. discharge from the penis or vagina, it can lead to infertility. </a:t>
            </a:r>
          </a:p>
        </p:txBody>
      </p:sp>
      <p:sp>
        <p:nvSpPr>
          <p:cNvPr id="100" name="Rectangle: Rounded Corners 99">
            <a:extLst>
              <a:ext uri="{FF2B5EF4-FFF2-40B4-BE49-F238E27FC236}">
                <a16:creationId xmlns:a16="http://schemas.microsoft.com/office/drawing/2014/main" id="{A05F2B4A-5C48-43EB-B3E2-853CE7B47AA3}"/>
              </a:ext>
              <a:ext uri="{C183D7F6-B498-43B3-948B-1728B52AA6E4}">
                <adec:decorative xmlns:adec="http://schemas.microsoft.com/office/drawing/2017/decorative" val="1"/>
              </a:ext>
            </a:extLst>
          </p:cNvPr>
          <p:cNvSpPr/>
          <p:nvPr/>
        </p:nvSpPr>
        <p:spPr>
          <a:xfrm rot="5400000">
            <a:off x="5566215" y="649566"/>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2" name="Picture 111" descr="Microscope image of streptococcus">
            <a:extLst>
              <a:ext uri="{FF2B5EF4-FFF2-40B4-BE49-F238E27FC236}">
                <a16:creationId xmlns:a16="http://schemas.microsoft.com/office/drawing/2014/main" id="{243AFFED-A22A-41AE-8224-0A258A5900B3}"/>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723" y="458445"/>
            <a:ext cx="2031375" cy="726483"/>
          </a:xfrm>
          <a:prstGeom prst="rect">
            <a:avLst/>
          </a:prstGeom>
        </p:spPr>
      </p:pic>
      <p:sp>
        <p:nvSpPr>
          <p:cNvPr id="113" name="TextBox 112" descr="Streptococcus&#10;Strep-Toe-Coccus&#10;Bacterium">
            <a:extLst>
              <a:ext uri="{FF2B5EF4-FFF2-40B4-BE49-F238E27FC236}">
                <a16:creationId xmlns:a16="http://schemas.microsoft.com/office/drawing/2014/main" id="{70AC9661-05C7-463C-984F-979180DC5783}"/>
              </a:ext>
            </a:extLst>
          </p:cNvPr>
          <p:cNvSpPr txBox="1"/>
          <p:nvPr/>
        </p:nvSpPr>
        <p:spPr>
          <a:xfrm>
            <a:off x="6671295" y="527798"/>
            <a:ext cx="1362799"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Streptococcus</a:t>
            </a:r>
          </a:p>
          <a:p>
            <a:pPr algn="r"/>
            <a:r>
              <a:rPr lang="en-GB" sz="1000" i="1" dirty="0">
                <a:solidFill>
                  <a:prstClr val="black"/>
                </a:solidFill>
                <a:latin typeface="Arial" panose="020B0604020202020204" pitchFamily="34" charset="0"/>
                <a:cs typeface="Arial" panose="020B0604020202020204" pitchFamily="34" charset="0"/>
              </a:rPr>
              <a:t>Strep-Toe-Coccus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01" name="Rectangle: Rounded Corners 100">
            <a:extLst>
              <a:ext uri="{FF2B5EF4-FFF2-40B4-BE49-F238E27FC236}">
                <a16:creationId xmlns:a16="http://schemas.microsoft.com/office/drawing/2014/main" id="{A07122B9-97C3-4CE6-8360-063D00858C10}"/>
              </a:ext>
              <a:ext uri="{C183D7F6-B498-43B3-948B-1728B52AA6E4}">
                <adec:decorative xmlns:adec="http://schemas.microsoft.com/office/drawing/2017/decorative" val="1"/>
              </a:ext>
            </a:extLst>
          </p:cNvPr>
          <p:cNvSpPr/>
          <p:nvPr/>
        </p:nvSpPr>
        <p:spPr>
          <a:xfrm>
            <a:off x="6006214" y="1282957"/>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F4B08DF9-7919-433D-AD28-6A820494B68A}"/>
              </a:ext>
            </a:extLst>
          </p:cNvPr>
          <p:cNvSpPr/>
          <p:nvPr/>
        </p:nvSpPr>
        <p:spPr>
          <a:xfrm>
            <a:off x="6080587" y="134098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03" name="Rectangle: Rounded Corners 102">
            <a:extLst>
              <a:ext uri="{FF2B5EF4-FFF2-40B4-BE49-F238E27FC236}">
                <a16:creationId xmlns:a16="http://schemas.microsoft.com/office/drawing/2014/main" id="{12FFBBA9-DBD9-438A-8787-1B69F957EC9A}"/>
              </a:ext>
            </a:extLst>
          </p:cNvPr>
          <p:cNvSpPr/>
          <p:nvPr/>
        </p:nvSpPr>
        <p:spPr>
          <a:xfrm>
            <a:off x="7433489" y="1340986"/>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104" name="Rectangle: Rounded Corners 103">
            <a:extLst>
              <a:ext uri="{FF2B5EF4-FFF2-40B4-BE49-F238E27FC236}">
                <a16:creationId xmlns:a16="http://schemas.microsoft.com/office/drawing/2014/main" id="{FC770261-9ECF-4EE6-853A-AEEE701BEE96}"/>
              </a:ext>
            </a:extLst>
          </p:cNvPr>
          <p:cNvSpPr/>
          <p:nvPr/>
        </p:nvSpPr>
        <p:spPr>
          <a:xfrm>
            <a:off x="6080587" y="155376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08" name="Rectangle: Rounded Corners 107">
            <a:extLst>
              <a:ext uri="{FF2B5EF4-FFF2-40B4-BE49-F238E27FC236}">
                <a16:creationId xmlns:a16="http://schemas.microsoft.com/office/drawing/2014/main" id="{1E7E5F9F-3976-42E7-B268-28F374324585}"/>
              </a:ext>
            </a:extLst>
          </p:cNvPr>
          <p:cNvSpPr/>
          <p:nvPr/>
        </p:nvSpPr>
        <p:spPr>
          <a:xfrm>
            <a:off x="7428484" y="155376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105" name="Rectangle: Rounded Corners 104">
            <a:extLst>
              <a:ext uri="{FF2B5EF4-FFF2-40B4-BE49-F238E27FC236}">
                <a16:creationId xmlns:a16="http://schemas.microsoft.com/office/drawing/2014/main" id="{DFC57204-A3C8-41D6-A4B9-E6CB557D1C22}"/>
              </a:ext>
            </a:extLst>
          </p:cNvPr>
          <p:cNvSpPr/>
          <p:nvPr/>
        </p:nvSpPr>
        <p:spPr>
          <a:xfrm>
            <a:off x="6080587" y="1766535"/>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09" name="Rectangle: Rounded Corners 108">
            <a:extLst>
              <a:ext uri="{FF2B5EF4-FFF2-40B4-BE49-F238E27FC236}">
                <a16:creationId xmlns:a16="http://schemas.microsoft.com/office/drawing/2014/main" id="{6FEA4FB7-877E-4F4B-8CFB-B7A71BF0391E}"/>
              </a:ext>
            </a:extLst>
          </p:cNvPr>
          <p:cNvSpPr/>
          <p:nvPr/>
        </p:nvSpPr>
        <p:spPr>
          <a:xfrm>
            <a:off x="7433489" y="1756859"/>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06" name="Rectangle: Rounded Corners 105">
            <a:extLst>
              <a:ext uri="{FF2B5EF4-FFF2-40B4-BE49-F238E27FC236}">
                <a16:creationId xmlns:a16="http://schemas.microsoft.com/office/drawing/2014/main" id="{41D5241A-9537-4C2B-B83A-18922C96CD6E}"/>
              </a:ext>
            </a:extLst>
          </p:cNvPr>
          <p:cNvSpPr/>
          <p:nvPr/>
        </p:nvSpPr>
        <p:spPr>
          <a:xfrm>
            <a:off x="6080587" y="197930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10" name="Rectangle: Rounded Corners 109">
            <a:extLst>
              <a:ext uri="{FF2B5EF4-FFF2-40B4-BE49-F238E27FC236}">
                <a16:creationId xmlns:a16="http://schemas.microsoft.com/office/drawing/2014/main" id="{089F4463-091C-4772-8E85-402D12943C40}"/>
              </a:ext>
            </a:extLst>
          </p:cNvPr>
          <p:cNvSpPr/>
          <p:nvPr/>
        </p:nvSpPr>
        <p:spPr>
          <a:xfrm>
            <a:off x="7432362" y="196852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75</a:t>
            </a:r>
          </a:p>
        </p:txBody>
      </p:sp>
      <p:sp>
        <p:nvSpPr>
          <p:cNvPr id="107" name="Rectangle: Rounded Corners 106">
            <a:extLst>
              <a:ext uri="{FF2B5EF4-FFF2-40B4-BE49-F238E27FC236}">
                <a16:creationId xmlns:a16="http://schemas.microsoft.com/office/drawing/2014/main" id="{BDF9D76E-2F9C-41D7-A571-6D8F6DB50686}"/>
              </a:ext>
            </a:extLst>
          </p:cNvPr>
          <p:cNvSpPr/>
          <p:nvPr/>
        </p:nvSpPr>
        <p:spPr>
          <a:xfrm>
            <a:off x="6080588" y="218240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11" name="Rectangle: Rounded Corners 110">
            <a:extLst>
              <a:ext uri="{FF2B5EF4-FFF2-40B4-BE49-F238E27FC236}">
                <a16:creationId xmlns:a16="http://schemas.microsoft.com/office/drawing/2014/main" id="{648F72C2-0048-4AEB-9C39-C285144CFD9E}"/>
              </a:ext>
            </a:extLst>
          </p:cNvPr>
          <p:cNvSpPr/>
          <p:nvPr/>
        </p:nvSpPr>
        <p:spPr>
          <a:xfrm>
            <a:off x="7433486" y="218240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14" name="TextBox 113" descr="Many Streptococcus species are&#10;harmless to humans and are the normal flora of the mouth and hands. However, Group A Streptococcus bacteria cause about 15% of sore throats.&#10;">
            <a:extLst>
              <a:ext uri="{FF2B5EF4-FFF2-40B4-BE49-F238E27FC236}">
                <a16:creationId xmlns:a16="http://schemas.microsoft.com/office/drawing/2014/main" id="{96638C95-FEFC-4572-B805-99FE693CF621}"/>
              </a:ext>
            </a:extLst>
          </p:cNvPr>
          <p:cNvSpPr txBox="1"/>
          <p:nvPr/>
        </p:nvSpPr>
        <p:spPr>
          <a:xfrm>
            <a:off x="5938026" y="2402491"/>
            <a:ext cx="2401056" cy="7848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Many </a:t>
            </a:r>
            <a:r>
              <a:rPr lang="en-GB" sz="900" i="1" dirty="0">
                <a:solidFill>
                  <a:prstClr val="black"/>
                </a:solidFill>
                <a:latin typeface="Arial" panose="020B0604020202020204" pitchFamily="34" charset="0"/>
                <a:cs typeface="Arial" panose="020B0604020202020204" pitchFamily="34" charset="0"/>
              </a:rPr>
              <a:t>Streptococcus</a:t>
            </a:r>
            <a:r>
              <a:rPr lang="en-GB" sz="900" dirty="0">
                <a:solidFill>
                  <a:prstClr val="black"/>
                </a:solidFill>
                <a:latin typeface="Arial" panose="020B0604020202020204" pitchFamily="34" charset="0"/>
                <a:cs typeface="Arial" panose="020B0604020202020204" pitchFamily="34" charset="0"/>
              </a:rPr>
              <a:t> species are</a:t>
            </a:r>
          </a:p>
          <a:p>
            <a:r>
              <a:rPr lang="en-GB" sz="900" dirty="0">
                <a:solidFill>
                  <a:prstClr val="black"/>
                </a:solidFill>
                <a:latin typeface="Arial" panose="020B0604020202020204" pitchFamily="34" charset="0"/>
                <a:cs typeface="Arial" panose="020B0604020202020204" pitchFamily="34" charset="0"/>
              </a:rPr>
              <a:t>harmless to humans and are the normal flora of the mouth and hands. However, Group A </a:t>
            </a:r>
            <a:r>
              <a:rPr lang="en-GB" sz="900" i="1" dirty="0">
                <a:solidFill>
                  <a:prstClr val="black"/>
                </a:solidFill>
                <a:latin typeface="Arial" panose="020B0604020202020204" pitchFamily="34" charset="0"/>
                <a:cs typeface="Arial" panose="020B0604020202020204" pitchFamily="34" charset="0"/>
              </a:rPr>
              <a:t>Streptococcus</a:t>
            </a:r>
            <a:r>
              <a:rPr lang="en-GB" sz="900" dirty="0">
                <a:solidFill>
                  <a:prstClr val="black"/>
                </a:solidFill>
                <a:latin typeface="Arial" panose="020B0604020202020204" pitchFamily="34" charset="0"/>
                <a:cs typeface="Arial" panose="020B0604020202020204" pitchFamily="34" charset="0"/>
              </a:rPr>
              <a:t> bacteria cause about 15% of sore throats.</a:t>
            </a:r>
          </a:p>
        </p:txBody>
      </p:sp>
      <p:sp>
        <p:nvSpPr>
          <p:cNvPr id="175" name="Rectangle: Rounded Corners 174">
            <a:extLst>
              <a:ext uri="{FF2B5EF4-FFF2-40B4-BE49-F238E27FC236}">
                <a16:creationId xmlns:a16="http://schemas.microsoft.com/office/drawing/2014/main" id="{568C3B46-B5A9-455B-BB61-B7E168DEA1E6}"/>
              </a:ext>
              <a:ext uri="{C183D7F6-B498-43B3-948B-1728B52AA6E4}">
                <adec:decorative xmlns:adec="http://schemas.microsoft.com/office/drawing/2017/decorative" val="1"/>
              </a:ext>
            </a:extLst>
          </p:cNvPr>
          <p:cNvSpPr/>
          <p:nvPr/>
        </p:nvSpPr>
        <p:spPr>
          <a:xfrm rot="5400000">
            <a:off x="647329" y="3759567"/>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87" name="Picture 186" descr="Microscope image of lactobacillus">
            <a:extLst>
              <a:ext uri="{FF2B5EF4-FFF2-40B4-BE49-F238E27FC236}">
                <a16:creationId xmlns:a16="http://schemas.microsoft.com/office/drawing/2014/main" id="{3C9A445C-B641-4F90-AE84-E524776A9C8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3838" y="3568447"/>
            <a:ext cx="2031375" cy="726481"/>
          </a:xfrm>
          <a:prstGeom prst="rect">
            <a:avLst/>
          </a:prstGeom>
        </p:spPr>
      </p:pic>
      <p:sp>
        <p:nvSpPr>
          <p:cNvPr id="188" name="TextBox 187">
            <a:extLst>
              <a:ext uri="{FF2B5EF4-FFF2-40B4-BE49-F238E27FC236}">
                <a16:creationId xmlns:a16="http://schemas.microsoft.com/office/drawing/2014/main" id="{F49F492E-097A-4DC6-8C37-6CD3BB7A626E}"/>
              </a:ext>
            </a:extLst>
          </p:cNvPr>
          <p:cNvSpPr txBox="1"/>
          <p:nvPr/>
        </p:nvSpPr>
        <p:spPr>
          <a:xfrm>
            <a:off x="1729594" y="3637798"/>
            <a:ext cx="1380680"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Lactobacillus</a:t>
            </a:r>
          </a:p>
          <a:p>
            <a:pPr algn="r"/>
            <a:r>
              <a:rPr lang="en-GB" sz="1000" i="1" dirty="0">
                <a:solidFill>
                  <a:prstClr val="black"/>
                </a:solidFill>
                <a:latin typeface="Arial" panose="020B0604020202020204" pitchFamily="34" charset="0"/>
                <a:cs typeface="Arial" panose="020B0604020202020204" pitchFamily="34" charset="0"/>
              </a:rPr>
              <a:t>Lac-Toe-Ba-Sil-Us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76" name="Rectangle: Rounded Corners 175">
            <a:extLst>
              <a:ext uri="{FF2B5EF4-FFF2-40B4-BE49-F238E27FC236}">
                <a16:creationId xmlns:a16="http://schemas.microsoft.com/office/drawing/2014/main" id="{B169A0E4-DA18-4C4B-8152-E0764D51AFE1}"/>
              </a:ext>
              <a:ext uri="{C183D7F6-B498-43B3-948B-1728B52AA6E4}">
                <adec:decorative xmlns:adec="http://schemas.microsoft.com/office/drawing/2017/decorative" val="1"/>
              </a:ext>
            </a:extLst>
          </p:cNvPr>
          <p:cNvSpPr/>
          <p:nvPr/>
        </p:nvSpPr>
        <p:spPr>
          <a:xfrm>
            <a:off x="1087328" y="4392958"/>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7" name="Rectangle: Rounded Corners 176">
            <a:extLst>
              <a:ext uri="{FF2B5EF4-FFF2-40B4-BE49-F238E27FC236}">
                <a16:creationId xmlns:a16="http://schemas.microsoft.com/office/drawing/2014/main" id="{98731854-100F-4D26-A7BA-7033F346F1E4}"/>
              </a:ext>
            </a:extLst>
          </p:cNvPr>
          <p:cNvSpPr/>
          <p:nvPr/>
        </p:nvSpPr>
        <p:spPr>
          <a:xfrm>
            <a:off x="1161701" y="4450987"/>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78" name="Rectangle: Rounded Corners 177">
            <a:extLst>
              <a:ext uri="{FF2B5EF4-FFF2-40B4-BE49-F238E27FC236}">
                <a16:creationId xmlns:a16="http://schemas.microsoft.com/office/drawing/2014/main" id="{30A0C988-461E-4E67-9F49-28DF1535E2C9}"/>
              </a:ext>
            </a:extLst>
          </p:cNvPr>
          <p:cNvSpPr/>
          <p:nvPr/>
        </p:nvSpPr>
        <p:spPr>
          <a:xfrm>
            <a:off x="2514602" y="445098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a:t>
            </a:r>
          </a:p>
        </p:txBody>
      </p:sp>
      <p:sp>
        <p:nvSpPr>
          <p:cNvPr id="179" name="Rectangle: Rounded Corners 178">
            <a:extLst>
              <a:ext uri="{FF2B5EF4-FFF2-40B4-BE49-F238E27FC236}">
                <a16:creationId xmlns:a16="http://schemas.microsoft.com/office/drawing/2014/main" id="{BE048168-EA0A-442A-83E8-673BECF43CFE}"/>
              </a:ext>
            </a:extLst>
          </p:cNvPr>
          <p:cNvSpPr/>
          <p:nvPr/>
        </p:nvSpPr>
        <p:spPr>
          <a:xfrm>
            <a:off x="1161701" y="466376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83" name="Rectangle: Rounded Corners 182">
            <a:extLst>
              <a:ext uri="{FF2B5EF4-FFF2-40B4-BE49-F238E27FC236}">
                <a16:creationId xmlns:a16="http://schemas.microsoft.com/office/drawing/2014/main" id="{AD026298-F2BC-48F9-8E71-CD15CEB35FEA}"/>
              </a:ext>
            </a:extLst>
          </p:cNvPr>
          <p:cNvSpPr/>
          <p:nvPr/>
        </p:nvSpPr>
        <p:spPr>
          <a:xfrm>
            <a:off x="2509598" y="466376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a:t>
            </a:r>
          </a:p>
        </p:txBody>
      </p:sp>
      <p:sp>
        <p:nvSpPr>
          <p:cNvPr id="180" name="Rectangle: Rounded Corners 179">
            <a:extLst>
              <a:ext uri="{FF2B5EF4-FFF2-40B4-BE49-F238E27FC236}">
                <a16:creationId xmlns:a16="http://schemas.microsoft.com/office/drawing/2014/main" id="{26AF36A1-D06C-4514-8F2D-3B8697CDFE4C}"/>
              </a:ext>
            </a:extLst>
          </p:cNvPr>
          <p:cNvSpPr/>
          <p:nvPr/>
        </p:nvSpPr>
        <p:spPr>
          <a:xfrm>
            <a:off x="1161701" y="487653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84" name="Rectangle: Rounded Corners 183">
            <a:extLst>
              <a:ext uri="{FF2B5EF4-FFF2-40B4-BE49-F238E27FC236}">
                <a16:creationId xmlns:a16="http://schemas.microsoft.com/office/drawing/2014/main" id="{0C6B7E16-9F72-4887-88D8-6825058D9F55}"/>
              </a:ext>
            </a:extLst>
          </p:cNvPr>
          <p:cNvSpPr/>
          <p:nvPr/>
        </p:nvSpPr>
        <p:spPr>
          <a:xfrm>
            <a:off x="2514602" y="486686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81" name="Rectangle: Rounded Corners 180">
            <a:extLst>
              <a:ext uri="{FF2B5EF4-FFF2-40B4-BE49-F238E27FC236}">
                <a16:creationId xmlns:a16="http://schemas.microsoft.com/office/drawing/2014/main" id="{8043BB77-CC61-4BD2-8A49-6A961CE43E7E}"/>
              </a:ext>
            </a:extLst>
          </p:cNvPr>
          <p:cNvSpPr/>
          <p:nvPr/>
        </p:nvSpPr>
        <p:spPr>
          <a:xfrm>
            <a:off x="1161701" y="5089309"/>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85" name="Rectangle: Rounded Corners 184">
            <a:extLst>
              <a:ext uri="{FF2B5EF4-FFF2-40B4-BE49-F238E27FC236}">
                <a16:creationId xmlns:a16="http://schemas.microsoft.com/office/drawing/2014/main" id="{B10C2067-E520-4583-9A42-9530ACA1150F}"/>
              </a:ext>
            </a:extLst>
          </p:cNvPr>
          <p:cNvSpPr/>
          <p:nvPr/>
        </p:nvSpPr>
        <p:spPr>
          <a:xfrm>
            <a:off x="2513476" y="5078525"/>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195</a:t>
            </a:r>
          </a:p>
        </p:txBody>
      </p:sp>
      <p:sp>
        <p:nvSpPr>
          <p:cNvPr id="182" name="Rectangle: Rounded Corners 181">
            <a:extLst>
              <a:ext uri="{FF2B5EF4-FFF2-40B4-BE49-F238E27FC236}">
                <a16:creationId xmlns:a16="http://schemas.microsoft.com/office/drawing/2014/main" id="{FCAB5273-44F2-45D0-9D46-898A0405C719}"/>
              </a:ext>
            </a:extLst>
          </p:cNvPr>
          <p:cNvSpPr/>
          <p:nvPr/>
        </p:nvSpPr>
        <p:spPr>
          <a:xfrm>
            <a:off x="1161702" y="529240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86" name="Rectangle: Rounded Corners 185">
            <a:extLst>
              <a:ext uri="{FF2B5EF4-FFF2-40B4-BE49-F238E27FC236}">
                <a16:creationId xmlns:a16="http://schemas.microsoft.com/office/drawing/2014/main" id="{88211BF7-32AC-4C6A-BD29-B2732D192681}"/>
              </a:ext>
            </a:extLst>
          </p:cNvPr>
          <p:cNvSpPr/>
          <p:nvPr/>
        </p:nvSpPr>
        <p:spPr>
          <a:xfrm>
            <a:off x="2514600" y="5292402"/>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189" name="TextBox 188">
            <a:extLst>
              <a:ext uri="{FF2B5EF4-FFF2-40B4-BE49-F238E27FC236}">
                <a16:creationId xmlns:a16="http://schemas.microsoft.com/office/drawing/2014/main" id="{57AFE6A5-0636-4EDF-B4C7-C42EF812233E}"/>
              </a:ext>
            </a:extLst>
          </p:cNvPr>
          <p:cNvSpPr txBox="1"/>
          <p:nvPr/>
        </p:nvSpPr>
        <p:spPr>
          <a:xfrm>
            <a:off x="951351" y="5473570"/>
            <a:ext cx="2311727"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Lactobacilli </a:t>
            </a:r>
            <a:r>
              <a:rPr lang="en-GB" sz="900" dirty="0">
                <a:solidFill>
                  <a:prstClr val="black"/>
                </a:solidFill>
                <a:latin typeface="Arial" panose="020B0604020202020204" pitchFamily="34" charset="0"/>
                <a:cs typeface="Arial" panose="020B0604020202020204" pitchFamily="34" charset="0"/>
              </a:rPr>
              <a:t>are very common and usually harmless to humans; they make up a small portion of the gut flora. These bacteria have been extensively used in the food industry - in yoghurt and cheese making. </a:t>
            </a:r>
          </a:p>
        </p:txBody>
      </p:sp>
      <p:sp>
        <p:nvSpPr>
          <p:cNvPr id="145" name="Rectangle: Rounded Corners 144">
            <a:extLst>
              <a:ext uri="{FF2B5EF4-FFF2-40B4-BE49-F238E27FC236}">
                <a16:creationId xmlns:a16="http://schemas.microsoft.com/office/drawing/2014/main" id="{386D1A15-B56A-4F97-8876-76FB35B81879}"/>
              </a:ext>
              <a:ext uri="{C183D7F6-B498-43B3-948B-1728B52AA6E4}">
                <adec:decorative xmlns:adec="http://schemas.microsoft.com/office/drawing/2017/decorative" val="1"/>
              </a:ext>
            </a:extLst>
          </p:cNvPr>
          <p:cNvSpPr/>
          <p:nvPr/>
        </p:nvSpPr>
        <p:spPr>
          <a:xfrm rot="5400000">
            <a:off x="3126977" y="3738677"/>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7" name="Picture 156" descr="Microscope image of Escherichia coli">
            <a:extLst>
              <a:ext uri="{FF2B5EF4-FFF2-40B4-BE49-F238E27FC236}">
                <a16:creationId xmlns:a16="http://schemas.microsoft.com/office/drawing/2014/main" id="{BEFE1DAB-E70A-4FA3-BCFF-E31FD84F452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63485" y="3547556"/>
            <a:ext cx="2031375" cy="726481"/>
          </a:xfrm>
          <a:prstGeom prst="rect">
            <a:avLst/>
          </a:prstGeom>
        </p:spPr>
      </p:pic>
      <p:sp>
        <p:nvSpPr>
          <p:cNvPr id="158" name="TextBox 157">
            <a:extLst>
              <a:ext uri="{FF2B5EF4-FFF2-40B4-BE49-F238E27FC236}">
                <a16:creationId xmlns:a16="http://schemas.microsoft.com/office/drawing/2014/main" id="{A36A8790-E8C2-4FE6-B367-1B807E438BF8}"/>
              </a:ext>
            </a:extLst>
          </p:cNvPr>
          <p:cNvSpPr txBox="1"/>
          <p:nvPr/>
        </p:nvSpPr>
        <p:spPr>
          <a:xfrm>
            <a:off x="4398468" y="3649863"/>
            <a:ext cx="1196518"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Escherichia coli</a:t>
            </a:r>
          </a:p>
          <a:p>
            <a:pPr algn="r"/>
            <a:r>
              <a:rPr lang="en-GB" sz="1000" i="1" dirty="0" err="1">
                <a:solidFill>
                  <a:prstClr val="black"/>
                </a:solidFill>
                <a:latin typeface="Arial" panose="020B0604020202020204" pitchFamily="34" charset="0"/>
                <a:cs typeface="Arial" panose="020B0604020202020204" pitchFamily="34" charset="0"/>
              </a:rPr>
              <a:t>Esh</a:t>
            </a:r>
            <a:r>
              <a:rPr lang="en-GB" sz="1000" i="1" dirty="0">
                <a:solidFill>
                  <a:prstClr val="black"/>
                </a:solidFill>
                <a:latin typeface="Arial" panose="020B0604020202020204" pitchFamily="34" charset="0"/>
                <a:cs typeface="Arial" panose="020B0604020202020204" pitchFamily="34" charset="0"/>
              </a:rPr>
              <a:t>-Er-lc-E-Ah</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46" name="Rectangle: Rounded Corners 145">
            <a:extLst>
              <a:ext uri="{FF2B5EF4-FFF2-40B4-BE49-F238E27FC236}">
                <a16:creationId xmlns:a16="http://schemas.microsoft.com/office/drawing/2014/main" id="{28999F6B-83C6-41AE-9988-67D3598F1FC7}"/>
              </a:ext>
              <a:ext uri="{C183D7F6-B498-43B3-948B-1728B52AA6E4}">
                <adec:decorative xmlns:adec="http://schemas.microsoft.com/office/drawing/2017/decorative" val="1"/>
              </a:ext>
            </a:extLst>
          </p:cNvPr>
          <p:cNvSpPr/>
          <p:nvPr/>
        </p:nvSpPr>
        <p:spPr>
          <a:xfrm>
            <a:off x="3566976" y="4372068"/>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Rectangle: Rounded Corners 146">
            <a:extLst>
              <a:ext uri="{FF2B5EF4-FFF2-40B4-BE49-F238E27FC236}">
                <a16:creationId xmlns:a16="http://schemas.microsoft.com/office/drawing/2014/main" id="{CDFEBC06-3B5B-40E0-9B04-1B69AB8888FD}"/>
              </a:ext>
            </a:extLst>
          </p:cNvPr>
          <p:cNvSpPr/>
          <p:nvPr/>
        </p:nvSpPr>
        <p:spPr>
          <a:xfrm>
            <a:off x="3641348" y="4430097"/>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48" name="Rectangle: Rounded Corners 147">
            <a:extLst>
              <a:ext uri="{FF2B5EF4-FFF2-40B4-BE49-F238E27FC236}">
                <a16:creationId xmlns:a16="http://schemas.microsoft.com/office/drawing/2014/main" id="{D6EC0B7E-68B6-4B27-86C1-9BA45589DBF5}"/>
              </a:ext>
            </a:extLst>
          </p:cNvPr>
          <p:cNvSpPr/>
          <p:nvPr/>
        </p:nvSpPr>
        <p:spPr>
          <a:xfrm>
            <a:off x="4994250" y="443009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2,000</a:t>
            </a:r>
          </a:p>
        </p:txBody>
      </p:sp>
      <p:sp>
        <p:nvSpPr>
          <p:cNvPr id="149" name="Rectangle: Rounded Corners 148">
            <a:extLst>
              <a:ext uri="{FF2B5EF4-FFF2-40B4-BE49-F238E27FC236}">
                <a16:creationId xmlns:a16="http://schemas.microsoft.com/office/drawing/2014/main" id="{122EC936-864F-4522-8449-6B5F15497789}"/>
              </a:ext>
            </a:extLst>
          </p:cNvPr>
          <p:cNvSpPr/>
          <p:nvPr/>
        </p:nvSpPr>
        <p:spPr>
          <a:xfrm>
            <a:off x="3641348" y="464287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53" name="Rectangle: Rounded Corners 152">
            <a:extLst>
              <a:ext uri="{FF2B5EF4-FFF2-40B4-BE49-F238E27FC236}">
                <a16:creationId xmlns:a16="http://schemas.microsoft.com/office/drawing/2014/main" id="{B3DB61BE-B532-4BB5-A56C-EE8F20972DB4}"/>
              </a:ext>
            </a:extLst>
          </p:cNvPr>
          <p:cNvSpPr/>
          <p:nvPr/>
        </p:nvSpPr>
        <p:spPr>
          <a:xfrm>
            <a:off x="4989245" y="464287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50" name="Rectangle: Rounded Corners 149">
            <a:extLst>
              <a:ext uri="{FF2B5EF4-FFF2-40B4-BE49-F238E27FC236}">
                <a16:creationId xmlns:a16="http://schemas.microsoft.com/office/drawing/2014/main" id="{F4B5E535-0E85-42BC-853B-C1E8163019F0}"/>
              </a:ext>
            </a:extLst>
          </p:cNvPr>
          <p:cNvSpPr/>
          <p:nvPr/>
        </p:nvSpPr>
        <p:spPr>
          <a:xfrm>
            <a:off x="3641348" y="485564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54" name="Rectangle: Rounded Corners 153">
            <a:extLst>
              <a:ext uri="{FF2B5EF4-FFF2-40B4-BE49-F238E27FC236}">
                <a16:creationId xmlns:a16="http://schemas.microsoft.com/office/drawing/2014/main" id="{9C01774B-3902-42B7-9740-96BB5E9BA41E}"/>
              </a:ext>
            </a:extLst>
          </p:cNvPr>
          <p:cNvSpPr/>
          <p:nvPr/>
        </p:nvSpPr>
        <p:spPr>
          <a:xfrm>
            <a:off x="4994250" y="484597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70</a:t>
            </a:r>
          </a:p>
        </p:txBody>
      </p:sp>
      <p:sp>
        <p:nvSpPr>
          <p:cNvPr id="151" name="Rectangle: Rounded Corners 150">
            <a:extLst>
              <a:ext uri="{FF2B5EF4-FFF2-40B4-BE49-F238E27FC236}">
                <a16:creationId xmlns:a16="http://schemas.microsoft.com/office/drawing/2014/main" id="{EB31FE8F-A86C-4234-BD34-0E5A2AB2AAA1}"/>
              </a:ext>
            </a:extLst>
          </p:cNvPr>
          <p:cNvSpPr/>
          <p:nvPr/>
        </p:nvSpPr>
        <p:spPr>
          <a:xfrm>
            <a:off x="3641348" y="5068419"/>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55" name="Rectangle: Rounded Corners 154">
            <a:extLst>
              <a:ext uri="{FF2B5EF4-FFF2-40B4-BE49-F238E27FC236}">
                <a16:creationId xmlns:a16="http://schemas.microsoft.com/office/drawing/2014/main" id="{EC80E3BB-753A-42DE-81D8-44AFA356ED8F}"/>
              </a:ext>
            </a:extLst>
          </p:cNvPr>
          <p:cNvSpPr/>
          <p:nvPr/>
        </p:nvSpPr>
        <p:spPr>
          <a:xfrm>
            <a:off x="4993123" y="5057635"/>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184</a:t>
            </a:r>
          </a:p>
        </p:txBody>
      </p:sp>
      <p:sp>
        <p:nvSpPr>
          <p:cNvPr id="152" name="Rectangle: Rounded Corners 151">
            <a:extLst>
              <a:ext uri="{FF2B5EF4-FFF2-40B4-BE49-F238E27FC236}">
                <a16:creationId xmlns:a16="http://schemas.microsoft.com/office/drawing/2014/main" id="{11A24907-9861-4256-BC78-BD253F76411F}"/>
              </a:ext>
            </a:extLst>
          </p:cNvPr>
          <p:cNvSpPr/>
          <p:nvPr/>
        </p:nvSpPr>
        <p:spPr>
          <a:xfrm>
            <a:off x="3641350" y="527151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6" name="Rectangle: Rounded Corners 155">
            <a:extLst>
              <a:ext uri="{FF2B5EF4-FFF2-40B4-BE49-F238E27FC236}">
                <a16:creationId xmlns:a16="http://schemas.microsoft.com/office/drawing/2014/main" id="{D2375BBA-C0EC-418D-B646-1F0D342C6479}"/>
              </a:ext>
            </a:extLst>
          </p:cNvPr>
          <p:cNvSpPr/>
          <p:nvPr/>
        </p:nvSpPr>
        <p:spPr>
          <a:xfrm>
            <a:off x="4994248" y="527151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a:t>
            </a:r>
          </a:p>
        </p:txBody>
      </p:sp>
      <p:sp>
        <p:nvSpPr>
          <p:cNvPr id="159" name="TextBox 158">
            <a:extLst>
              <a:ext uri="{FF2B5EF4-FFF2-40B4-BE49-F238E27FC236}">
                <a16:creationId xmlns:a16="http://schemas.microsoft.com/office/drawing/2014/main" id="{1D142A67-9F5B-4BC6-8EAE-E76A11E06161}"/>
              </a:ext>
            </a:extLst>
          </p:cNvPr>
          <p:cNvSpPr txBox="1"/>
          <p:nvPr/>
        </p:nvSpPr>
        <p:spPr>
          <a:xfrm>
            <a:off x="3455777" y="5496634"/>
            <a:ext cx="2311727" cy="7848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Many strains of </a:t>
            </a:r>
            <a:r>
              <a:rPr lang="en-GB" sz="900" i="1" dirty="0">
                <a:solidFill>
                  <a:prstClr val="black"/>
                </a:solidFill>
                <a:latin typeface="Arial" panose="020B0604020202020204" pitchFamily="34" charset="0"/>
                <a:cs typeface="Arial" panose="020B0604020202020204" pitchFamily="34" charset="0"/>
              </a:rPr>
              <a:t>E. coli </a:t>
            </a:r>
            <a:r>
              <a:rPr lang="en-GB" sz="900" dirty="0">
                <a:solidFill>
                  <a:prstClr val="black"/>
                </a:solidFill>
                <a:latin typeface="Arial" panose="020B0604020202020204" pitchFamily="34" charset="0"/>
                <a:cs typeface="Arial" panose="020B0604020202020204" pitchFamily="34" charset="0"/>
              </a:rPr>
              <a:t>are harmless, and huge numbers are present in the human and animal gut. In some cases, however, </a:t>
            </a:r>
            <a:r>
              <a:rPr lang="en-GB" sz="900" i="1" dirty="0">
                <a:solidFill>
                  <a:prstClr val="black"/>
                </a:solidFill>
                <a:latin typeface="Arial" panose="020B0604020202020204" pitchFamily="34" charset="0"/>
                <a:cs typeface="Arial" panose="020B0604020202020204" pitchFamily="34" charset="0"/>
              </a:rPr>
              <a:t>E. coli </a:t>
            </a:r>
            <a:r>
              <a:rPr lang="en-GB" sz="900" dirty="0">
                <a:solidFill>
                  <a:prstClr val="black"/>
                </a:solidFill>
                <a:latin typeface="Arial" panose="020B0604020202020204" pitchFamily="34" charset="0"/>
                <a:cs typeface="Arial" panose="020B0604020202020204" pitchFamily="34" charset="0"/>
              </a:rPr>
              <a:t>cause both urinary infections and food poisoning. </a:t>
            </a:r>
          </a:p>
        </p:txBody>
      </p:sp>
      <p:sp>
        <p:nvSpPr>
          <p:cNvPr id="115" name="Rectangle: Rounded Corners 114">
            <a:extLst>
              <a:ext uri="{FF2B5EF4-FFF2-40B4-BE49-F238E27FC236}">
                <a16:creationId xmlns:a16="http://schemas.microsoft.com/office/drawing/2014/main" id="{9F770393-477A-4962-97B2-B25C7DC38B45}"/>
              </a:ext>
              <a:ext uri="{C183D7F6-B498-43B3-948B-1728B52AA6E4}">
                <adec:decorative xmlns:adec="http://schemas.microsoft.com/office/drawing/2017/decorative" val="1"/>
              </a:ext>
            </a:extLst>
          </p:cNvPr>
          <p:cNvSpPr/>
          <p:nvPr/>
        </p:nvSpPr>
        <p:spPr>
          <a:xfrm rot="5400000">
            <a:off x="5566215" y="3759650"/>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7" name="Picture 126" descr="Microscope image of treponema">
            <a:extLst>
              <a:ext uri="{FF2B5EF4-FFF2-40B4-BE49-F238E27FC236}">
                <a16:creationId xmlns:a16="http://schemas.microsoft.com/office/drawing/2014/main" id="{921FD0D2-9B6C-4E85-A62F-1347195FE35D}"/>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02724" y="3568529"/>
            <a:ext cx="2031375" cy="726481"/>
          </a:xfrm>
          <a:prstGeom prst="rect">
            <a:avLst/>
          </a:prstGeom>
        </p:spPr>
      </p:pic>
      <p:sp>
        <p:nvSpPr>
          <p:cNvPr id="128" name="TextBox 127">
            <a:extLst>
              <a:ext uri="{FF2B5EF4-FFF2-40B4-BE49-F238E27FC236}">
                <a16:creationId xmlns:a16="http://schemas.microsoft.com/office/drawing/2014/main" id="{C63234B9-3D87-40CE-8E3B-EA29EA88872B}"/>
              </a:ext>
            </a:extLst>
          </p:cNvPr>
          <p:cNvSpPr txBox="1"/>
          <p:nvPr/>
        </p:nvSpPr>
        <p:spPr>
          <a:xfrm>
            <a:off x="6826285" y="3650429"/>
            <a:ext cx="1214398"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Treponema</a:t>
            </a:r>
          </a:p>
          <a:p>
            <a:pPr algn="r"/>
            <a:r>
              <a:rPr lang="en-GB" sz="1000" i="1" dirty="0" err="1">
                <a:solidFill>
                  <a:prstClr val="black"/>
                </a:solidFill>
                <a:latin typeface="Arial" panose="020B0604020202020204" pitchFamily="34" charset="0"/>
                <a:cs typeface="Arial" panose="020B0604020202020204" pitchFamily="34" charset="0"/>
              </a:rPr>
              <a:t>Trep</a:t>
            </a:r>
            <a:r>
              <a:rPr lang="en-GB" sz="1000" i="1" dirty="0">
                <a:solidFill>
                  <a:prstClr val="black"/>
                </a:solidFill>
                <a:latin typeface="Arial" panose="020B0604020202020204" pitchFamily="34" charset="0"/>
                <a:cs typeface="Arial" panose="020B0604020202020204" pitchFamily="34" charset="0"/>
              </a:rPr>
              <a:t>-O-Nee-Ma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16" name="Rectangle: Rounded Corners 115">
            <a:extLst>
              <a:ext uri="{FF2B5EF4-FFF2-40B4-BE49-F238E27FC236}">
                <a16:creationId xmlns:a16="http://schemas.microsoft.com/office/drawing/2014/main" id="{F83DCD70-80D0-40E0-BFB1-B8A9541D20EC}"/>
              </a:ext>
              <a:ext uri="{C183D7F6-B498-43B3-948B-1728B52AA6E4}">
                <adec:decorative xmlns:adec="http://schemas.microsoft.com/office/drawing/2017/decorative" val="1"/>
              </a:ext>
            </a:extLst>
          </p:cNvPr>
          <p:cNvSpPr/>
          <p:nvPr/>
        </p:nvSpPr>
        <p:spPr>
          <a:xfrm>
            <a:off x="6006214" y="4393041"/>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Rectangle: Rounded Corners 116">
            <a:extLst>
              <a:ext uri="{FF2B5EF4-FFF2-40B4-BE49-F238E27FC236}">
                <a16:creationId xmlns:a16="http://schemas.microsoft.com/office/drawing/2014/main" id="{FB68E4FA-C5EF-4F02-91BB-0C20DB0D8154}"/>
              </a:ext>
            </a:extLst>
          </p:cNvPr>
          <p:cNvSpPr/>
          <p:nvPr/>
        </p:nvSpPr>
        <p:spPr>
          <a:xfrm>
            <a:off x="6080587" y="4451069"/>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18" name="Rectangle: Rounded Corners 117">
            <a:extLst>
              <a:ext uri="{FF2B5EF4-FFF2-40B4-BE49-F238E27FC236}">
                <a16:creationId xmlns:a16="http://schemas.microsoft.com/office/drawing/2014/main" id="{83495D8A-D620-46CE-BFC3-C33CE5EC0CB5}"/>
              </a:ext>
            </a:extLst>
          </p:cNvPr>
          <p:cNvSpPr/>
          <p:nvPr/>
        </p:nvSpPr>
        <p:spPr>
          <a:xfrm>
            <a:off x="7433489" y="445107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2,000</a:t>
            </a:r>
          </a:p>
        </p:txBody>
      </p:sp>
      <p:sp>
        <p:nvSpPr>
          <p:cNvPr id="119" name="Rectangle: Rounded Corners 118">
            <a:extLst>
              <a:ext uri="{FF2B5EF4-FFF2-40B4-BE49-F238E27FC236}">
                <a16:creationId xmlns:a16="http://schemas.microsoft.com/office/drawing/2014/main" id="{092494C8-8321-4E1A-99F5-595194318238}"/>
              </a:ext>
            </a:extLst>
          </p:cNvPr>
          <p:cNvSpPr/>
          <p:nvPr/>
        </p:nvSpPr>
        <p:spPr>
          <a:xfrm>
            <a:off x="6080587" y="4663844"/>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3" name="Rectangle: Rounded Corners 122">
            <a:extLst>
              <a:ext uri="{FF2B5EF4-FFF2-40B4-BE49-F238E27FC236}">
                <a16:creationId xmlns:a16="http://schemas.microsoft.com/office/drawing/2014/main" id="{97428E7F-736D-4996-B988-593C3FF617A0}"/>
              </a:ext>
            </a:extLst>
          </p:cNvPr>
          <p:cNvSpPr/>
          <p:nvPr/>
        </p:nvSpPr>
        <p:spPr>
          <a:xfrm>
            <a:off x="7428484" y="466384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20" name="Rectangle: Rounded Corners 119">
            <a:extLst>
              <a:ext uri="{FF2B5EF4-FFF2-40B4-BE49-F238E27FC236}">
                <a16:creationId xmlns:a16="http://schemas.microsoft.com/office/drawing/2014/main" id="{B3F70622-42E9-4DFB-A165-2C0AF7260FBE}"/>
              </a:ext>
            </a:extLst>
          </p:cNvPr>
          <p:cNvSpPr/>
          <p:nvPr/>
        </p:nvSpPr>
        <p:spPr>
          <a:xfrm>
            <a:off x="6080587" y="487661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24" name="Rectangle: Rounded Corners 123">
            <a:extLst>
              <a:ext uri="{FF2B5EF4-FFF2-40B4-BE49-F238E27FC236}">
                <a16:creationId xmlns:a16="http://schemas.microsoft.com/office/drawing/2014/main" id="{174F95B7-F5F8-4E46-AF15-532F798FCB0B}"/>
              </a:ext>
            </a:extLst>
          </p:cNvPr>
          <p:cNvSpPr/>
          <p:nvPr/>
        </p:nvSpPr>
        <p:spPr>
          <a:xfrm>
            <a:off x="7433489" y="4866942"/>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115</a:t>
            </a:r>
          </a:p>
        </p:txBody>
      </p:sp>
      <p:sp>
        <p:nvSpPr>
          <p:cNvPr id="121" name="Rectangle: Rounded Corners 120">
            <a:extLst>
              <a:ext uri="{FF2B5EF4-FFF2-40B4-BE49-F238E27FC236}">
                <a16:creationId xmlns:a16="http://schemas.microsoft.com/office/drawing/2014/main" id="{4D7D5E9E-060F-4E64-856A-C48740F6AACA}"/>
              </a:ext>
            </a:extLst>
          </p:cNvPr>
          <p:cNvSpPr/>
          <p:nvPr/>
        </p:nvSpPr>
        <p:spPr>
          <a:xfrm>
            <a:off x="6080587" y="508939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25" name="Rectangle: Rounded Corners 124">
            <a:extLst>
              <a:ext uri="{FF2B5EF4-FFF2-40B4-BE49-F238E27FC236}">
                <a16:creationId xmlns:a16="http://schemas.microsoft.com/office/drawing/2014/main" id="{7EAD0EB4-1BA5-4427-91C7-2311BE0715FC}"/>
              </a:ext>
            </a:extLst>
          </p:cNvPr>
          <p:cNvSpPr/>
          <p:nvPr/>
        </p:nvSpPr>
        <p:spPr>
          <a:xfrm>
            <a:off x="7432362" y="507860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22" name="Rectangle: Rounded Corners 121">
            <a:extLst>
              <a:ext uri="{FF2B5EF4-FFF2-40B4-BE49-F238E27FC236}">
                <a16:creationId xmlns:a16="http://schemas.microsoft.com/office/drawing/2014/main" id="{F7041F2A-27BB-415F-A917-3845F559C24D}"/>
              </a:ext>
            </a:extLst>
          </p:cNvPr>
          <p:cNvSpPr/>
          <p:nvPr/>
        </p:nvSpPr>
        <p:spPr>
          <a:xfrm>
            <a:off x="6080588" y="5292485"/>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26" name="Rectangle: Rounded Corners 125">
            <a:extLst>
              <a:ext uri="{FF2B5EF4-FFF2-40B4-BE49-F238E27FC236}">
                <a16:creationId xmlns:a16="http://schemas.microsoft.com/office/drawing/2014/main" id="{C6B698C7-235E-4B65-B859-B08F5EC01EB5}"/>
              </a:ext>
            </a:extLst>
          </p:cNvPr>
          <p:cNvSpPr/>
          <p:nvPr/>
        </p:nvSpPr>
        <p:spPr>
          <a:xfrm>
            <a:off x="7433486" y="529248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29" name="TextBox 128">
            <a:extLst>
              <a:ext uri="{FF2B5EF4-FFF2-40B4-BE49-F238E27FC236}">
                <a16:creationId xmlns:a16="http://schemas.microsoft.com/office/drawing/2014/main" id="{5E8C05C0-23B2-4F23-92C6-396A98AEF523}"/>
              </a:ext>
            </a:extLst>
          </p:cNvPr>
          <p:cNvSpPr txBox="1"/>
          <p:nvPr/>
        </p:nvSpPr>
        <p:spPr>
          <a:xfrm>
            <a:off x="5928505" y="5463468"/>
            <a:ext cx="2303251"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Syphilis is an extremely contagious disease, caused by </a:t>
            </a:r>
            <a:r>
              <a:rPr lang="en-GB" sz="900" i="1" dirty="0">
                <a:solidFill>
                  <a:prstClr val="black"/>
                </a:solidFill>
                <a:latin typeface="Arial" panose="020B0604020202020204" pitchFamily="34" charset="0"/>
                <a:cs typeface="Arial" panose="020B0604020202020204" pitchFamily="34" charset="0"/>
              </a:rPr>
              <a:t>Treponema </a:t>
            </a:r>
            <a:r>
              <a:rPr lang="en-GB" sz="900" dirty="0">
                <a:solidFill>
                  <a:prstClr val="black"/>
                </a:solidFill>
                <a:latin typeface="Arial" panose="020B0604020202020204" pitchFamily="34" charset="0"/>
                <a:cs typeface="Arial" panose="020B0604020202020204" pitchFamily="34" charset="0"/>
              </a:rPr>
              <a:t>bacteria. In severe cases syphilis can lead to brain damage or death. Syphilis can be cured with antibiotics however resistant strains are becoming more frequent. </a:t>
            </a:r>
          </a:p>
        </p:txBody>
      </p:sp>
      <p:sp>
        <p:nvSpPr>
          <p:cNvPr id="3" name="Footer Placeholder 2">
            <a:extLst>
              <a:ext uri="{FF2B5EF4-FFF2-40B4-BE49-F238E27FC236}">
                <a16:creationId xmlns:a16="http://schemas.microsoft.com/office/drawing/2014/main" id="{AFEC3AEF-9BA5-4375-AAA0-55313402454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96228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299E-11CF-44FF-A311-7112E45747C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2</a:t>
            </a:r>
          </a:p>
        </p:txBody>
      </p:sp>
      <p:sp>
        <p:nvSpPr>
          <p:cNvPr id="4" name="Rectangle: Rounded Corners 3">
            <a:extLst>
              <a:ext uri="{FF2B5EF4-FFF2-40B4-BE49-F238E27FC236}">
                <a16:creationId xmlns:a16="http://schemas.microsoft.com/office/drawing/2014/main" id="{5EC07324-36F4-407C-9845-DB0B48FAB015}"/>
              </a:ext>
              <a:ext uri="{C183D7F6-B498-43B3-948B-1728B52AA6E4}">
                <adec:decorative xmlns:adec="http://schemas.microsoft.com/office/drawing/2017/decorative" val="1"/>
              </a:ext>
            </a:extLst>
          </p:cNvPr>
          <p:cNvSpPr/>
          <p:nvPr/>
        </p:nvSpPr>
        <p:spPr>
          <a:xfrm rot="5400000">
            <a:off x="571900" y="556365"/>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Microscope image of salmonella">
            <a:extLst>
              <a:ext uri="{FF2B5EF4-FFF2-40B4-BE49-F238E27FC236}">
                <a16:creationId xmlns:a16="http://schemas.microsoft.com/office/drawing/2014/main" id="{FCCEF485-CECA-4A20-A8C9-209E993D9AE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9750" y="349808"/>
            <a:ext cx="2069698" cy="746685"/>
          </a:xfrm>
          <a:prstGeom prst="rect">
            <a:avLst/>
          </a:prstGeom>
        </p:spPr>
      </p:pic>
      <p:sp>
        <p:nvSpPr>
          <p:cNvPr id="17" name="TextBox 16">
            <a:extLst>
              <a:ext uri="{FF2B5EF4-FFF2-40B4-BE49-F238E27FC236}">
                <a16:creationId xmlns:a16="http://schemas.microsoft.com/office/drawing/2014/main" id="{4072B2B2-7271-4448-BFDA-094E322CB1C3}"/>
              </a:ext>
            </a:extLst>
          </p:cNvPr>
          <p:cNvSpPr txBox="1"/>
          <p:nvPr/>
        </p:nvSpPr>
        <p:spPr>
          <a:xfrm>
            <a:off x="2099453" y="421087"/>
            <a:ext cx="993198"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Salmonella</a:t>
            </a:r>
          </a:p>
          <a:p>
            <a:pPr algn="r"/>
            <a:r>
              <a:rPr lang="en-GB" sz="1000" i="1" dirty="0">
                <a:solidFill>
                  <a:prstClr val="black"/>
                </a:solidFill>
                <a:latin typeface="Arial" panose="020B0604020202020204" pitchFamily="34" charset="0"/>
                <a:cs typeface="Arial" panose="020B0604020202020204" pitchFamily="34" charset="0"/>
              </a:rPr>
              <a:t>Sam-on-</a:t>
            </a:r>
            <a:r>
              <a:rPr lang="en-GB" sz="1000" i="1" dirty="0" err="1">
                <a:solidFill>
                  <a:prstClr val="black"/>
                </a:solidFill>
                <a:latin typeface="Arial" panose="020B0604020202020204" pitchFamily="34" charset="0"/>
                <a:cs typeface="Arial" panose="020B0604020202020204" pitchFamily="34" charset="0"/>
              </a:rPr>
              <a:t>ella</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7FE04B2-93F4-4110-8848-6D1018228462}"/>
              </a:ext>
              <a:ext uri="{C183D7F6-B498-43B3-948B-1728B52AA6E4}">
                <adec:decorative xmlns:adec="http://schemas.microsoft.com/office/drawing/2017/decorative" val="1"/>
              </a:ext>
            </a:extLst>
          </p:cNvPr>
          <p:cNvSpPr/>
          <p:nvPr/>
        </p:nvSpPr>
        <p:spPr>
          <a:xfrm>
            <a:off x="1033306" y="1197250"/>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A93E90C-102E-41E6-92D9-3FF00273C322}"/>
              </a:ext>
            </a:extLst>
          </p:cNvPr>
          <p:cNvSpPr/>
          <p:nvPr/>
        </p:nvSpPr>
        <p:spPr>
          <a:xfrm>
            <a:off x="1109082" y="1256893"/>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FCAC7BAB-823B-4DC3-B74C-E6211F16A82F}"/>
              </a:ext>
            </a:extLst>
          </p:cNvPr>
          <p:cNvSpPr/>
          <p:nvPr/>
        </p:nvSpPr>
        <p:spPr>
          <a:xfrm>
            <a:off x="2487507" y="125689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8" name="Rectangle: Rounded Corners 7">
            <a:extLst>
              <a:ext uri="{FF2B5EF4-FFF2-40B4-BE49-F238E27FC236}">
                <a16:creationId xmlns:a16="http://schemas.microsoft.com/office/drawing/2014/main" id="{2AF8187B-5BDF-4E2D-A20D-4D207EDDD414}"/>
              </a:ext>
            </a:extLst>
          </p:cNvPr>
          <p:cNvSpPr/>
          <p:nvPr/>
        </p:nvSpPr>
        <p:spPr>
          <a:xfrm>
            <a:off x="1109082" y="147558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F40EB972-4478-406D-9077-F1FCD28A163A}"/>
              </a:ext>
            </a:extLst>
          </p:cNvPr>
          <p:cNvSpPr/>
          <p:nvPr/>
        </p:nvSpPr>
        <p:spPr>
          <a:xfrm>
            <a:off x="2482408" y="147558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9" name="Rectangle: Rounded Corners 8">
            <a:extLst>
              <a:ext uri="{FF2B5EF4-FFF2-40B4-BE49-F238E27FC236}">
                <a16:creationId xmlns:a16="http://schemas.microsoft.com/office/drawing/2014/main" id="{0FFAFB75-60F9-460C-823F-D5BE7130B412}"/>
              </a:ext>
            </a:extLst>
          </p:cNvPr>
          <p:cNvSpPr/>
          <p:nvPr/>
        </p:nvSpPr>
        <p:spPr>
          <a:xfrm>
            <a:off x="1109082" y="169427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E67D4963-3EB3-4DA2-BAB9-6C479C53A131}"/>
              </a:ext>
            </a:extLst>
          </p:cNvPr>
          <p:cNvSpPr/>
          <p:nvPr/>
        </p:nvSpPr>
        <p:spPr>
          <a:xfrm>
            <a:off x="2487507" y="1684331"/>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89</a:t>
            </a:r>
          </a:p>
        </p:txBody>
      </p:sp>
      <p:sp>
        <p:nvSpPr>
          <p:cNvPr id="10" name="Rectangle: Rounded Corners 9">
            <a:extLst>
              <a:ext uri="{FF2B5EF4-FFF2-40B4-BE49-F238E27FC236}">
                <a16:creationId xmlns:a16="http://schemas.microsoft.com/office/drawing/2014/main" id="{AC69A148-5FE3-452F-88E7-CDA0FBC4EB1E}"/>
              </a:ext>
            </a:extLst>
          </p:cNvPr>
          <p:cNvSpPr/>
          <p:nvPr/>
        </p:nvSpPr>
        <p:spPr>
          <a:xfrm>
            <a:off x="1109082" y="191296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78DEA53F-E5DE-415C-9564-B9F5C5D82ABD}"/>
              </a:ext>
            </a:extLst>
          </p:cNvPr>
          <p:cNvSpPr/>
          <p:nvPr/>
        </p:nvSpPr>
        <p:spPr>
          <a:xfrm>
            <a:off x="2486359" y="190188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a:t>
            </a:r>
          </a:p>
        </p:txBody>
      </p:sp>
      <p:sp>
        <p:nvSpPr>
          <p:cNvPr id="11" name="Rectangle: Rounded Corners 10">
            <a:extLst>
              <a:ext uri="{FF2B5EF4-FFF2-40B4-BE49-F238E27FC236}">
                <a16:creationId xmlns:a16="http://schemas.microsoft.com/office/drawing/2014/main" id="{78DF6B7A-0A87-4267-AED9-EE52E627AC64}"/>
              </a:ext>
            </a:extLst>
          </p:cNvPr>
          <p:cNvSpPr/>
          <p:nvPr/>
        </p:nvSpPr>
        <p:spPr>
          <a:xfrm>
            <a:off x="1109083" y="212170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08ED3105-461D-4FE7-9BB9-C75494296F5A}"/>
              </a:ext>
            </a:extLst>
          </p:cNvPr>
          <p:cNvSpPr/>
          <p:nvPr/>
        </p:nvSpPr>
        <p:spPr>
          <a:xfrm>
            <a:off x="2487505" y="2121708"/>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a:t>
            </a:r>
          </a:p>
        </p:txBody>
      </p:sp>
      <p:sp>
        <p:nvSpPr>
          <p:cNvPr id="18" name="TextBox 17">
            <a:extLst>
              <a:ext uri="{FF2B5EF4-FFF2-40B4-BE49-F238E27FC236}">
                <a16:creationId xmlns:a16="http://schemas.microsoft.com/office/drawing/2014/main" id="{89523ABF-39D8-42B1-9146-498E8DFD27D7}"/>
              </a:ext>
            </a:extLst>
          </p:cNvPr>
          <p:cNvSpPr txBox="1"/>
          <p:nvPr/>
        </p:nvSpPr>
        <p:spPr>
          <a:xfrm>
            <a:off x="963837" y="2347919"/>
            <a:ext cx="22280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Salmonella </a:t>
            </a:r>
            <a:r>
              <a:rPr lang="en-GB" sz="800" dirty="0">
                <a:solidFill>
                  <a:prstClr val="black"/>
                </a:solidFill>
                <a:latin typeface="Arial" panose="020B0604020202020204" pitchFamily="34" charset="0"/>
                <a:cs typeface="Arial" panose="020B0604020202020204" pitchFamily="34" charset="0"/>
              </a:rPr>
              <a:t>are most commonly known for causing food poisoning. Symptoms range from vomiting to diarrhoea. </a:t>
            </a:r>
            <a:r>
              <a:rPr lang="en-GB" sz="800" i="1" dirty="0">
                <a:solidFill>
                  <a:prstClr val="black"/>
                </a:solidFill>
                <a:latin typeface="Arial" panose="020B0604020202020204" pitchFamily="34" charset="0"/>
                <a:cs typeface="Arial" panose="020B0604020202020204" pitchFamily="34" charset="0"/>
              </a:rPr>
              <a:t>Salmonella </a:t>
            </a:r>
            <a:r>
              <a:rPr lang="en-GB" sz="800" dirty="0">
                <a:solidFill>
                  <a:prstClr val="black"/>
                </a:solidFill>
                <a:latin typeface="Arial" panose="020B0604020202020204" pitchFamily="34" charset="0"/>
                <a:cs typeface="Arial" panose="020B0604020202020204" pitchFamily="34" charset="0"/>
              </a:rPr>
              <a:t>is becoming resistant to antibiotics with an estimated 6,200 resistant cases per year in the US. </a:t>
            </a:r>
          </a:p>
        </p:txBody>
      </p:sp>
      <p:sp>
        <p:nvSpPr>
          <p:cNvPr id="65" name="Rectangle: Rounded Corners 64">
            <a:extLst>
              <a:ext uri="{FF2B5EF4-FFF2-40B4-BE49-F238E27FC236}">
                <a16:creationId xmlns:a16="http://schemas.microsoft.com/office/drawing/2014/main" id="{9129E4FF-6F0C-42C5-A5B2-F71537E8827B}"/>
              </a:ext>
              <a:ext uri="{C183D7F6-B498-43B3-948B-1728B52AA6E4}">
                <adec:decorative xmlns:adec="http://schemas.microsoft.com/office/drawing/2017/decorative" val="1"/>
              </a:ext>
            </a:extLst>
          </p:cNvPr>
          <p:cNvSpPr/>
          <p:nvPr/>
        </p:nvSpPr>
        <p:spPr>
          <a:xfrm rot="5400000">
            <a:off x="3076935" y="556365"/>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7" name="Picture 76" descr="Microscope image of tinea">
            <a:extLst>
              <a:ext uri="{FF2B5EF4-FFF2-40B4-BE49-F238E27FC236}">
                <a16:creationId xmlns:a16="http://schemas.microsoft.com/office/drawing/2014/main" id="{B52EDAA4-4E21-42BA-85AC-C8C129832F2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4786" y="349808"/>
            <a:ext cx="2069696" cy="746685"/>
          </a:xfrm>
          <a:prstGeom prst="rect">
            <a:avLst/>
          </a:prstGeom>
        </p:spPr>
      </p:pic>
      <p:sp>
        <p:nvSpPr>
          <p:cNvPr id="78" name="TextBox 77">
            <a:extLst>
              <a:ext uri="{FF2B5EF4-FFF2-40B4-BE49-F238E27FC236}">
                <a16:creationId xmlns:a16="http://schemas.microsoft.com/office/drawing/2014/main" id="{2E9A2153-2661-4775-936D-62139A2A522E}"/>
              </a:ext>
            </a:extLst>
          </p:cNvPr>
          <p:cNvSpPr txBox="1"/>
          <p:nvPr/>
        </p:nvSpPr>
        <p:spPr>
          <a:xfrm>
            <a:off x="4820781" y="434069"/>
            <a:ext cx="783701"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Tinea</a:t>
            </a:r>
          </a:p>
          <a:p>
            <a:pPr algn="r"/>
            <a:r>
              <a:rPr lang="en-GB" sz="1000" i="1" dirty="0">
                <a:solidFill>
                  <a:prstClr val="black"/>
                </a:solidFill>
                <a:latin typeface="Arial" panose="020B0604020202020204" pitchFamily="34" charset="0"/>
                <a:cs typeface="Arial" panose="020B0604020202020204" pitchFamily="34" charset="0"/>
              </a:rPr>
              <a:t>Tin-</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-A</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B2EE4E87-5684-4342-A912-375AD9968CDF}"/>
              </a:ext>
              <a:ext uri="{C183D7F6-B498-43B3-948B-1728B52AA6E4}">
                <adec:decorative xmlns:adec="http://schemas.microsoft.com/office/drawing/2017/decorative" val="1"/>
              </a:ext>
            </a:extLst>
          </p:cNvPr>
          <p:cNvSpPr/>
          <p:nvPr/>
        </p:nvSpPr>
        <p:spPr>
          <a:xfrm>
            <a:off x="3538341" y="1197250"/>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4E59F62A-6CD7-4B60-A5EF-1E0BB1FAA26E}"/>
              </a:ext>
            </a:extLst>
          </p:cNvPr>
          <p:cNvSpPr/>
          <p:nvPr/>
        </p:nvSpPr>
        <p:spPr>
          <a:xfrm>
            <a:off x="3614117" y="1256893"/>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8" name="Rectangle: Rounded Corners 67">
            <a:extLst>
              <a:ext uri="{FF2B5EF4-FFF2-40B4-BE49-F238E27FC236}">
                <a16:creationId xmlns:a16="http://schemas.microsoft.com/office/drawing/2014/main" id="{FCD6E53D-1C75-4D1B-A089-58D141E1F2DC}"/>
              </a:ext>
            </a:extLst>
          </p:cNvPr>
          <p:cNvSpPr/>
          <p:nvPr/>
        </p:nvSpPr>
        <p:spPr>
          <a:xfrm>
            <a:off x="4992542" y="125689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110,000</a:t>
            </a:r>
          </a:p>
        </p:txBody>
      </p:sp>
      <p:sp>
        <p:nvSpPr>
          <p:cNvPr id="69" name="Rectangle: Rounded Corners 68">
            <a:extLst>
              <a:ext uri="{FF2B5EF4-FFF2-40B4-BE49-F238E27FC236}">
                <a16:creationId xmlns:a16="http://schemas.microsoft.com/office/drawing/2014/main" id="{9483A8DE-6188-4C08-921E-334888A506BE}"/>
              </a:ext>
            </a:extLst>
          </p:cNvPr>
          <p:cNvSpPr/>
          <p:nvPr/>
        </p:nvSpPr>
        <p:spPr>
          <a:xfrm>
            <a:off x="3614117" y="147558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3" name="Rectangle: Rounded Corners 72">
            <a:extLst>
              <a:ext uri="{FF2B5EF4-FFF2-40B4-BE49-F238E27FC236}">
                <a16:creationId xmlns:a16="http://schemas.microsoft.com/office/drawing/2014/main" id="{C9FAF294-B4A9-449E-AE52-36A8DE872E3D}"/>
              </a:ext>
            </a:extLst>
          </p:cNvPr>
          <p:cNvSpPr/>
          <p:nvPr/>
        </p:nvSpPr>
        <p:spPr>
          <a:xfrm>
            <a:off x="4987443" y="147558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70" name="Rectangle: Rounded Corners 69">
            <a:extLst>
              <a:ext uri="{FF2B5EF4-FFF2-40B4-BE49-F238E27FC236}">
                <a16:creationId xmlns:a16="http://schemas.microsoft.com/office/drawing/2014/main" id="{72C07E0F-846F-4B58-AA65-B2F2B3831F42}"/>
              </a:ext>
            </a:extLst>
          </p:cNvPr>
          <p:cNvSpPr/>
          <p:nvPr/>
        </p:nvSpPr>
        <p:spPr>
          <a:xfrm>
            <a:off x="3614117" y="169427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4" name="Rectangle: Rounded Corners 73">
            <a:extLst>
              <a:ext uri="{FF2B5EF4-FFF2-40B4-BE49-F238E27FC236}">
                <a16:creationId xmlns:a16="http://schemas.microsoft.com/office/drawing/2014/main" id="{AF22395D-3073-4114-8BAC-2880CE7049AA}"/>
              </a:ext>
            </a:extLst>
          </p:cNvPr>
          <p:cNvSpPr/>
          <p:nvPr/>
        </p:nvSpPr>
        <p:spPr>
          <a:xfrm>
            <a:off x="4992542" y="1684331"/>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43</a:t>
            </a:r>
          </a:p>
        </p:txBody>
      </p:sp>
      <p:sp>
        <p:nvSpPr>
          <p:cNvPr id="71" name="Rectangle: Rounded Corners 70">
            <a:extLst>
              <a:ext uri="{FF2B5EF4-FFF2-40B4-BE49-F238E27FC236}">
                <a16:creationId xmlns:a16="http://schemas.microsoft.com/office/drawing/2014/main" id="{2055A2E0-ADF5-4965-9AD3-7440A9655DF0}"/>
              </a:ext>
            </a:extLst>
          </p:cNvPr>
          <p:cNvSpPr/>
          <p:nvPr/>
        </p:nvSpPr>
        <p:spPr>
          <a:xfrm>
            <a:off x="3614117" y="191296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5" name="Rectangle: Rounded Corners 74">
            <a:extLst>
              <a:ext uri="{FF2B5EF4-FFF2-40B4-BE49-F238E27FC236}">
                <a16:creationId xmlns:a16="http://schemas.microsoft.com/office/drawing/2014/main" id="{AD511EEA-972C-41D0-A9CF-9E3D83DC6A7D}"/>
              </a:ext>
            </a:extLst>
          </p:cNvPr>
          <p:cNvSpPr/>
          <p:nvPr/>
        </p:nvSpPr>
        <p:spPr>
          <a:xfrm>
            <a:off x="4991394" y="190188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72" name="Rectangle: Rounded Corners 71">
            <a:extLst>
              <a:ext uri="{FF2B5EF4-FFF2-40B4-BE49-F238E27FC236}">
                <a16:creationId xmlns:a16="http://schemas.microsoft.com/office/drawing/2014/main" id="{2AF4762B-B9A7-4864-8AE5-1E0BF4FB58E2}"/>
              </a:ext>
            </a:extLst>
          </p:cNvPr>
          <p:cNvSpPr/>
          <p:nvPr/>
        </p:nvSpPr>
        <p:spPr>
          <a:xfrm>
            <a:off x="3614118" y="212170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6" name="Rectangle: Rounded Corners 75">
            <a:extLst>
              <a:ext uri="{FF2B5EF4-FFF2-40B4-BE49-F238E27FC236}">
                <a16:creationId xmlns:a16="http://schemas.microsoft.com/office/drawing/2014/main" id="{00C864C1-0AD5-4093-8E01-C511273D1C4D}"/>
              </a:ext>
            </a:extLst>
          </p:cNvPr>
          <p:cNvSpPr/>
          <p:nvPr/>
        </p:nvSpPr>
        <p:spPr>
          <a:xfrm>
            <a:off x="4992540" y="2121708"/>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9" name="TextBox 78">
            <a:extLst>
              <a:ext uri="{FF2B5EF4-FFF2-40B4-BE49-F238E27FC236}">
                <a16:creationId xmlns:a16="http://schemas.microsoft.com/office/drawing/2014/main" id="{B956C6E5-488D-4AB2-89F8-EB5A7FF1495F}"/>
              </a:ext>
            </a:extLst>
          </p:cNvPr>
          <p:cNvSpPr txBox="1"/>
          <p:nvPr/>
        </p:nvSpPr>
        <p:spPr>
          <a:xfrm>
            <a:off x="3468875" y="2396100"/>
            <a:ext cx="2228095" cy="830997"/>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Although a variety of fungi can cause foot rashes, </a:t>
            </a:r>
            <a:r>
              <a:rPr lang="en-GB" sz="800" i="1" dirty="0">
                <a:solidFill>
                  <a:prstClr val="black"/>
                </a:solidFill>
                <a:latin typeface="Arial" panose="020B0604020202020204" pitchFamily="34" charset="0"/>
                <a:cs typeface="Arial" panose="020B0604020202020204" pitchFamily="34" charset="0"/>
              </a:rPr>
              <a:t>Tinea </a:t>
            </a:r>
            <a:r>
              <a:rPr lang="en-GB" sz="800" dirty="0">
                <a:solidFill>
                  <a:prstClr val="black"/>
                </a:solidFill>
                <a:latin typeface="Arial" panose="020B0604020202020204" pitchFamily="34" charset="0"/>
                <a:cs typeface="Arial" panose="020B0604020202020204" pitchFamily="34" charset="0"/>
              </a:rPr>
              <a:t>cause the itchy, cracked skin between toes known as Athlete’s foot, which is the most common fungal skin infection. Athlete’s foot affects nearly 70% of the population. </a:t>
            </a:r>
          </a:p>
        </p:txBody>
      </p:sp>
      <p:sp>
        <p:nvSpPr>
          <p:cNvPr id="35" name="Rectangle: Rounded Corners 34">
            <a:extLst>
              <a:ext uri="{FF2B5EF4-FFF2-40B4-BE49-F238E27FC236}">
                <a16:creationId xmlns:a16="http://schemas.microsoft.com/office/drawing/2014/main" id="{F64C2852-A460-4F99-829B-BEBB3C7C4B1D}"/>
              </a:ext>
              <a:ext uri="{C183D7F6-B498-43B3-948B-1728B52AA6E4}">
                <adec:decorative xmlns:adec="http://schemas.microsoft.com/office/drawing/2017/decorative" val="1"/>
              </a:ext>
            </a:extLst>
          </p:cNvPr>
          <p:cNvSpPr/>
          <p:nvPr/>
        </p:nvSpPr>
        <p:spPr>
          <a:xfrm rot="5400000">
            <a:off x="5562059" y="564957"/>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descr="Microscope image of stachybotrys">
            <a:extLst>
              <a:ext uri="{FF2B5EF4-FFF2-40B4-BE49-F238E27FC236}">
                <a16:creationId xmlns:a16="http://schemas.microsoft.com/office/drawing/2014/main" id="{ADECF6E8-7F2E-44B6-BCD6-D5EE48C6A4A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9698" y="349808"/>
            <a:ext cx="2069698" cy="746685"/>
          </a:xfrm>
          <a:prstGeom prst="rect">
            <a:avLst/>
          </a:prstGeom>
        </p:spPr>
      </p:pic>
      <p:sp>
        <p:nvSpPr>
          <p:cNvPr id="48" name="TextBox 47">
            <a:extLst>
              <a:ext uri="{FF2B5EF4-FFF2-40B4-BE49-F238E27FC236}">
                <a16:creationId xmlns:a16="http://schemas.microsoft.com/office/drawing/2014/main" id="{841665F7-2806-4962-ACD9-910E13C861EA}"/>
              </a:ext>
            </a:extLst>
          </p:cNvPr>
          <p:cNvSpPr txBox="1"/>
          <p:nvPr/>
        </p:nvSpPr>
        <p:spPr>
          <a:xfrm>
            <a:off x="6701098" y="429679"/>
            <a:ext cx="1388509"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Stachybotrys</a:t>
            </a:r>
          </a:p>
          <a:p>
            <a:pPr algn="r"/>
            <a:r>
              <a:rPr lang="en-GB" sz="1000" i="1" dirty="0">
                <a:solidFill>
                  <a:prstClr val="black"/>
                </a:solidFill>
                <a:latin typeface="Arial" panose="020B0604020202020204" pitchFamily="34" charset="0"/>
                <a:cs typeface="Arial" panose="020B0604020202020204" pitchFamily="34" charset="0"/>
              </a:rPr>
              <a:t>Stack-</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-Bo-</a:t>
            </a:r>
            <a:r>
              <a:rPr lang="en-GB" sz="1000" i="1" dirty="0" err="1">
                <a:solidFill>
                  <a:prstClr val="black"/>
                </a:solidFill>
                <a:latin typeface="Arial" panose="020B0604020202020204" pitchFamily="34" charset="0"/>
                <a:cs typeface="Arial" panose="020B0604020202020204" pitchFamily="34" charset="0"/>
              </a:rPr>
              <a:t>Trys</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40D2EE81-3102-4075-9001-507768A3D25C}"/>
              </a:ext>
              <a:ext uri="{C183D7F6-B498-43B3-948B-1728B52AA6E4}">
                <adec:decorative xmlns:adec="http://schemas.microsoft.com/office/drawing/2017/decorative" val="1"/>
              </a:ext>
            </a:extLst>
          </p:cNvPr>
          <p:cNvSpPr/>
          <p:nvPr/>
        </p:nvSpPr>
        <p:spPr>
          <a:xfrm>
            <a:off x="6023465" y="1205842"/>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D0F7999F-317B-414B-AFB5-2F561E82FD17}"/>
              </a:ext>
            </a:extLst>
          </p:cNvPr>
          <p:cNvSpPr/>
          <p:nvPr/>
        </p:nvSpPr>
        <p:spPr>
          <a:xfrm>
            <a:off x="6099241" y="126548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8" name="Rectangle: Rounded Corners 37">
            <a:extLst>
              <a:ext uri="{FF2B5EF4-FFF2-40B4-BE49-F238E27FC236}">
                <a16:creationId xmlns:a16="http://schemas.microsoft.com/office/drawing/2014/main" id="{5F0A1A7F-1D3D-4AB9-85DA-B6B5A50C53E3}"/>
              </a:ext>
            </a:extLst>
          </p:cNvPr>
          <p:cNvSpPr/>
          <p:nvPr/>
        </p:nvSpPr>
        <p:spPr>
          <a:xfrm>
            <a:off x="7477666" y="126548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72,000</a:t>
            </a:r>
          </a:p>
        </p:txBody>
      </p:sp>
      <p:sp>
        <p:nvSpPr>
          <p:cNvPr id="39" name="Rectangle: Rounded Corners 38">
            <a:extLst>
              <a:ext uri="{FF2B5EF4-FFF2-40B4-BE49-F238E27FC236}">
                <a16:creationId xmlns:a16="http://schemas.microsoft.com/office/drawing/2014/main" id="{D3CB1BC9-D5AF-4DE0-9855-F39BA7083FBE}"/>
              </a:ext>
            </a:extLst>
          </p:cNvPr>
          <p:cNvSpPr/>
          <p:nvPr/>
        </p:nvSpPr>
        <p:spPr>
          <a:xfrm>
            <a:off x="6099241" y="148417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3" name="Rectangle: Rounded Corners 42">
            <a:extLst>
              <a:ext uri="{FF2B5EF4-FFF2-40B4-BE49-F238E27FC236}">
                <a16:creationId xmlns:a16="http://schemas.microsoft.com/office/drawing/2014/main" id="{FEF0E847-4EE2-40A1-9F7B-FD36812DD7B2}"/>
              </a:ext>
            </a:extLst>
          </p:cNvPr>
          <p:cNvSpPr/>
          <p:nvPr/>
        </p:nvSpPr>
        <p:spPr>
          <a:xfrm>
            <a:off x="7472567" y="1484177"/>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0" name="Rectangle: Rounded Corners 39">
            <a:extLst>
              <a:ext uri="{FF2B5EF4-FFF2-40B4-BE49-F238E27FC236}">
                <a16:creationId xmlns:a16="http://schemas.microsoft.com/office/drawing/2014/main" id="{0CFA1F95-B3F4-4967-97A8-453A0A061735}"/>
              </a:ext>
            </a:extLst>
          </p:cNvPr>
          <p:cNvSpPr/>
          <p:nvPr/>
        </p:nvSpPr>
        <p:spPr>
          <a:xfrm>
            <a:off x="6099241" y="170286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4" name="Rectangle: Rounded Corners 43">
            <a:extLst>
              <a:ext uri="{FF2B5EF4-FFF2-40B4-BE49-F238E27FC236}">
                <a16:creationId xmlns:a16="http://schemas.microsoft.com/office/drawing/2014/main" id="{860A58C3-1827-43E5-A57B-F61CDA017693}"/>
              </a:ext>
            </a:extLst>
          </p:cNvPr>
          <p:cNvSpPr/>
          <p:nvPr/>
        </p:nvSpPr>
        <p:spPr>
          <a:xfrm>
            <a:off x="7477666" y="169292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83</a:t>
            </a:r>
          </a:p>
        </p:txBody>
      </p:sp>
      <p:sp>
        <p:nvSpPr>
          <p:cNvPr id="41" name="Rectangle: Rounded Corners 40">
            <a:extLst>
              <a:ext uri="{FF2B5EF4-FFF2-40B4-BE49-F238E27FC236}">
                <a16:creationId xmlns:a16="http://schemas.microsoft.com/office/drawing/2014/main" id="{5B48CB88-3200-43B9-9691-3570B9020631}"/>
              </a:ext>
            </a:extLst>
          </p:cNvPr>
          <p:cNvSpPr/>
          <p:nvPr/>
        </p:nvSpPr>
        <p:spPr>
          <a:xfrm>
            <a:off x="6099241" y="192155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5" name="Rectangle: Rounded Corners 44">
            <a:extLst>
              <a:ext uri="{FF2B5EF4-FFF2-40B4-BE49-F238E27FC236}">
                <a16:creationId xmlns:a16="http://schemas.microsoft.com/office/drawing/2014/main" id="{2ECF9111-7C3E-4659-8AAD-561D4EEBBD3E}"/>
              </a:ext>
            </a:extLst>
          </p:cNvPr>
          <p:cNvSpPr/>
          <p:nvPr/>
        </p:nvSpPr>
        <p:spPr>
          <a:xfrm>
            <a:off x="7476518" y="191047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2" name="Rectangle: Rounded Corners 41">
            <a:extLst>
              <a:ext uri="{FF2B5EF4-FFF2-40B4-BE49-F238E27FC236}">
                <a16:creationId xmlns:a16="http://schemas.microsoft.com/office/drawing/2014/main" id="{B28D02B5-408E-4562-8473-0731D1708B62}"/>
              </a:ext>
            </a:extLst>
          </p:cNvPr>
          <p:cNvSpPr/>
          <p:nvPr/>
        </p:nvSpPr>
        <p:spPr>
          <a:xfrm>
            <a:off x="6099242" y="2130300"/>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6" name="Rectangle: Rounded Corners 45">
            <a:extLst>
              <a:ext uri="{FF2B5EF4-FFF2-40B4-BE49-F238E27FC236}">
                <a16:creationId xmlns:a16="http://schemas.microsoft.com/office/drawing/2014/main" id="{2E1BB2E0-DFA4-4BC2-A9BB-B779834D8B04}"/>
              </a:ext>
            </a:extLst>
          </p:cNvPr>
          <p:cNvSpPr/>
          <p:nvPr/>
        </p:nvSpPr>
        <p:spPr>
          <a:xfrm>
            <a:off x="7477664" y="2130300"/>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49" name="TextBox 48">
            <a:extLst>
              <a:ext uri="{FF2B5EF4-FFF2-40B4-BE49-F238E27FC236}">
                <a16:creationId xmlns:a16="http://schemas.microsoft.com/office/drawing/2014/main" id="{3C36C4FE-2501-4C74-853C-26D07F830E6E}"/>
              </a:ext>
            </a:extLst>
          </p:cNvPr>
          <p:cNvSpPr txBox="1"/>
          <p:nvPr/>
        </p:nvSpPr>
        <p:spPr>
          <a:xfrm>
            <a:off x="5953994" y="2356511"/>
            <a:ext cx="2228095" cy="830997"/>
          </a:xfrm>
          <a:prstGeom prst="rect">
            <a:avLst/>
          </a:prstGeom>
          <a:noFill/>
        </p:spPr>
        <p:txBody>
          <a:bodyPr wrap="square" rtlCol="0">
            <a:spAutoFit/>
          </a:bodyPr>
          <a:lstStyle/>
          <a:p>
            <a:r>
              <a:rPr lang="en-GB" sz="800" i="1" dirty="0" err="1">
                <a:solidFill>
                  <a:prstClr val="black"/>
                </a:solidFill>
                <a:latin typeface="Arial" panose="020B0604020202020204" pitchFamily="34" charset="0"/>
                <a:cs typeface="Arial" panose="020B0604020202020204" pitchFamily="34" charset="0"/>
              </a:rPr>
              <a:t>Stratchybotrys</a:t>
            </a:r>
            <a:r>
              <a:rPr lang="en-GB" sz="800" i="1" dirty="0">
                <a:solidFill>
                  <a:prstClr val="black"/>
                </a:solidFill>
                <a:latin typeface="Arial" panose="020B0604020202020204" pitchFamily="34" charset="0"/>
                <a:cs typeface="Arial" panose="020B0604020202020204" pitchFamily="34" charset="0"/>
              </a:rPr>
              <a:t> </a:t>
            </a:r>
            <a:r>
              <a:rPr lang="en-GB" sz="800" dirty="0">
                <a:solidFill>
                  <a:prstClr val="black"/>
                </a:solidFill>
                <a:latin typeface="Arial" panose="020B0604020202020204" pitchFamily="34" charset="0"/>
                <a:cs typeface="Arial" panose="020B0604020202020204" pitchFamily="34" charset="0"/>
              </a:rPr>
              <a:t>(or straw mould) is a black toxic fungus that although itself is not pathogenic, it does produce a number of toxins that can cause rashes or life threatening reactions for those with respiratory problems. </a:t>
            </a:r>
          </a:p>
        </p:txBody>
      </p:sp>
      <p:sp>
        <p:nvSpPr>
          <p:cNvPr id="19" name="Rectangle: Rounded Corners 18">
            <a:extLst>
              <a:ext uri="{FF2B5EF4-FFF2-40B4-BE49-F238E27FC236}">
                <a16:creationId xmlns:a16="http://schemas.microsoft.com/office/drawing/2014/main" id="{BA9E5179-963D-485B-A926-925FB1DA7C79}"/>
              </a:ext>
              <a:ext uri="{C183D7F6-B498-43B3-948B-1728B52AA6E4}">
                <adec:decorative xmlns:adec="http://schemas.microsoft.com/office/drawing/2017/decorative" val="1"/>
              </a:ext>
            </a:extLst>
          </p:cNvPr>
          <p:cNvSpPr/>
          <p:nvPr/>
        </p:nvSpPr>
        <p:spPr>
          <a:xfrm rot="5400000">
            <a:off x="569977" y="3762547"/>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Microscope image of pseudomonas">
            <a:extLst>
              <a:ext uri="{FF2B5EF4-FFF2-40B4-BE49-F238E27FC236}">
                <a16:creationId xmlns:a16="http://schemas.microsoft.com/office/drawing/2014/main" id="{AB722CD7-C4BC-4E49-B2F6-363940239880}"/>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7827" y="3555991"/>
            <a:ext cx="2069698" cy="746685"/>
          </a:xfrm>
          <a:prstGeom prst="rect">
            <a:avLst/>
          </a:prstGeom>
        </p:spPr>
      </p:pic>
      <p:sp>
        <p:nvSpPr>
          <p:cNvPr id="32" name="TextBox 31">
            <a:extLst>
              <a:ext uri="{FF2B5EF4-FFF2-40B4-BE49-F238E27FC236}">
                <a16:creationId xmlns:a16="http://schemas.microsoft.com/office/drawing/2014/main" id="{4882ACEB-4D0E-43BC-B51E-B5D7EBB2F9AD}"/>
              </a:ext>
            </a:extLst>
          </p:cNvPr>
          <p:cNvSpPr txBox="1"/>
          <p:nvPr/>
        </p:nvSpPr>
        <p:spPr>
          <a:xfrm>
            <a:off x="1709016" y="3627270"/>
            <a:ext cx="1388509"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Pseudomonas</a:t>
            </a:r>
          </a:p>
          <a:p>
            <a:pPr algn="r"/>
            <a:r>
              <a:rPr lang="en-GB" sz="1000" i="1" dirty="0">
                <a:solidFill>
                  <a:prstClr val="black"/>
                </a:solidFill>
                <a:latin typeface="Arial" panose="020B0604020202020204" pitchFamily="34" charset="0"/>
                <a:cs typeface="Arial" panose="020B0604020202020204" pitchFamily="34" charset="0"/>
              </a:rPr>
              <a:t>Sued-O-Moan-Us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1FE0B3A2-BFAC-4732-9A27-507FBB3EECDC}"/>
              </a:ext>
              <a:ext uri="{C183D7F6-B498-43B3-948B-1728B52AA6E4}">
                <adec:decorative xmlns:adec="http://schemas.microsoft.com/office/drawing/2017/decorative" val="1"/>
              </a:ext>
            </a:extLst>
          </p:cNvPr>
          <p:cNvSpPr/>
          <p:nvPr/>
        </p:nvSpPr>
        <p:spPr>
          <a:xfrm>
            <a:off x="1031383" y="4403433"/>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E4F986E8-2E30-4217-B3E3-E2A2551340CA}"/>
              </a:ext>
            </a:extLst>
          </p:cNvPr>
          <p:cNvSpPr/>
          <p:nvPr/>
        </p:nvSpPr>
        <p:spPr>
          <a:xfrm>
            <a:off x="1107159" y="446307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580F902A-E436-42FB-9144-60E7F8D103C8}"/>
              </a:ext>
            </a:extLst>
          </p:cNvPr>
          <p:cNvSpPr/>
          <p:nvPr/>
        </p:nvSpPr>
        <p:spPr>
          <a:xfrm>
            <a:off x="2485584" y="4463076"/>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5,000</a:t>
            </a:r>
          </a:p>
        </p:txBody>
      </p:sp>
      <p:sp>
        <p:nvSpPr>
          <p:cNvPr id="23" name="Rectangle: Rounded Corners 22">
            <a:extLst>
              <a:ext uri="{FF2B5EF4-FFF2-40B4-BE49-F238E27FC236}">
                <a16:creationId xmlns:a16="http://schemas.microsoft.com/office/drawing/2014/main" id="{15C3EC11-8D17-4E10-9EA1-F5DAF373CDFE}"/>
              </a:ext>
            </a:extLst>
          </p:cNvPr>
          <p:cNvSpPr/>
          <p:nvPr/>
        </p:nvSpPr>
        <p:spPr>
          <a:xfrm>
            <a:off x="1107159" y="468176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58D8368B-5104-4FA7-921F-209D2B01E572}"/>
              </a:ext>
            </a:extLst>
          </p:cNvPr>
          <p:cNvSpPr/>
          <p:nvPr/>
        </p:nvSpPr>
        <p:spPr>
          <a:xfrm>
            <a:off x="2480485" y="4681767"/>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126</a:t>
            </a:r>
          </a:p>
        </p:txBody>
      </p:sp>
      <p:sp>
        <p:nvSpPr>
          <p:cNvPr id="24" name="Rectangle: Rounded Corners 23">
            <a:extLst>
              <a:ext uri="{FF2B5EF4-FFF2-40B4-BE49-F238E27FC236}">
                <a16:creationId xmlns:a16="http://schemas.microsoft.com/office/drawing/2014/main" id="{403B4AE9-06DA-47B9-85F2-6C6F3BCC2FC5}"/>
              </a:ext>
            </a:extLst>
          </p:cNvPr>
          <p:cNvSpPr/>
          <p:nvPr/>
        </p:nvSpPr>
        <p:spPr>
          <a:xfrm>
            <a:off x="1107159" y="490045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DF58E5F8-4EE4-4F9A-88BE-D77B4031862D}"/>
              </a:ext>
            </a:extLst>
          </p:cNvPr>
          <p:cNvSpPr/>
          <p:nvPr/>
        </p:nvSpPr>
        <p:spPr>
          <a:xfrm>
            <a:off x="2485584" y="4890514"/>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25" name="Rectangle: Rounded Corners 24">
            <a:extLst>
              <a:ext uri="{FF2B5EF4-FFF2-40B4-BE49-F238E27FC236}">
                <a16:creationId xmlns:a16="http://schemas.microsoft.com/office/drawing/2014/main" id="{00CB9D55-1789-4278-8717-90FDD18891D9}"/>
              </a:ext>
            </a:extLst>
          </p:cNvPr>
          <p:cNvSpPr/>
          <p:nvPr/>
        </p:nvSpPr>
        <p:spPr>
          <a:xfrm>
            <a:off x="1107159" y="511914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81E801B4-4E28-4074-B5C6-C676422731B9}"/>
              </a:ext>
            </a:extLst>
          </p:cNvPr>
          <p:cNvSpPr/>
          <p:nvPr/>
        </p:nvSpPr>
        <p:spPr>
          <a:xfrm>
            <a:off x="2484436" y="5108066"/>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26" name="Rectangle: Rounded Corners 25">
            <a:extLst>
              <a:ext uri="{FF2B5EF4-FFF2-40B4-BE49-F238E27FC236}">
                <a16:creationId xmlns:a16="http://schemas.microsoft.com/office/drawing/2014/main" id="{04535B60-FB42-483A-90D5-25BA5DC0841A}"/>
              </a:ext>
            </a:extLst>
          </p:cNvPr>
          <p:cNvSpPr/>
          <p:nvPr/>
        </p:nvSpPr>
        <p:spPr>
          <a:xfrm>
            <a:off x="1107160" y="5327891"/>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CE80C8D9-9225-4748-BE65-D24A6DF1E903}"/>
              </a:ext>
            </a:extLst>
          </p:cNvPr>
          <p:cNvSpPr/>
          <p:nvPr/>
        </p:nvSpPr>
        <p:spPr>
          <a:xfrm>
            <a:off x="2485582" y="5327890"/>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sp>
        <p:nvSpPr>
          <p:cNvPr id="33" name="TextBox 32">
            <a:extLst>
              <a:ext uri="{FF2B5EF4-FFF2-40B4-BE49-F238E27FC236}">
                <a16:creationId xmlns:a16="http://schemas.microsoft.com/office/drawing/2014/main" id="{087F5C27-CA26-4EAB-8C37-CFECE649FFF8}"/>
              </a:ext>
            </a:extLst>
          </p:cNvPr>
          <p:cNvSpPr txBox="1"/>
          <p:nvPr/>
        </p:nvSpPr>
        <p:spPr>
          <a:xfrm>
            <a:off x="961913" y="5517496"/>
            <a:ext cx="2228095" cy="95410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Pseudomonas </a:t>
            </a:r>
            <a:r>
              <a:rPr lang="en-GB" sz="800" dirty="0">
                <a:solidFill>
                  <a:prstClr val="black"/>
                </a:solidFill>
                <a:latin typeface="Arial" panose="020B0604020202020204" pitchFamily="34" charset="0"/>
                <a:cs typeface="Arial" panose="020B0604020202020204" pitchFamily="34" charset="0"/>
              </a:rPr>
              <a:t>are one of the most common microbes found in almost all environments. Although some may cause disease in humans, other species are involved in decomposition. Some </a:t>
            </a:r>
            <a:r>
              <a:rPr lang="en-GB" sz="800" i="1" dirty="0">
                <a:solidFill>
                  <a:prstClr val="black"/>
                </a:solidFill>
                <a:latin typeface="Arial" panose="020B0604020202020204" pitchFamily="34" charset="0"/>
                <a:cs typeface="Arial" panose="020B0604020202020204" pitchFamily="34" charset="0"/>
              </a:rPr>
              <a:t>Pseudomonas </a:t>
            </a:r>
            <a:r>
              <a:rPr lang="en-GB" sz="800" dirty="0">
                <a:solidFill>
                  <a:prstClr val="black"/>
                </a:solidFill>
                <a:latin typeface="Arial" panose="020B0604020202020204" pitchFamily="34" charset="0"/>
                <a:cs typeface="Arial" panose="020B0604020202020204" pitchFamily="34" charset="0"/>
              </a:rPr>
              <a:t>species are becoming resistant to multiple antibiotic treatment. </a:t>
            </a:r>
          </a:p>
        </p:txBody>
      </p:sp>
      <p:sp>
        <p:nvSpPr>
          <p:cNvPr id="80" name="Rectangle: Rounded Corners 79">
            <a:extLst>
              <a:ext uri="{FF2B5EF4-FFF2-40B4-BE49-F238E27FC236}">
                <a16:creationId xmlns:a16="http://schemas.microsoft.com/office/drawing/2014/main" id="{3500788B-62C6-434D-BF7B-7EB140E3AE35}"/>
              </a:ext>
              <a:ext uri="{C183D7F6-B498-43B3-948B-1728B52AA6E4}">
                <adec:decorative xmlns:adec="http://schemas.microsoft.com/office/drawing/2017/decorative" val="1"/>
              </a:ext>
            </a:extLst>
          </p:cNvPr>
          <p:cNvSpPr/>
          <p:nvPr/>
        </p:nvSpPr>
        <p:spPr>
          <a:xfrm rot="5400000">
            <a:off x="3076802" y="3739978"/>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2" name="Picture 91" descr="Microscope image of verticillium">
            <a:extLst>
              <a:ext uri="{FF2B5EF4-FFF2-40B4-BE49-F238E27FC236}">
                <a16:creationId xmlns:a16="http://schemas.microsoft.com/office/drawing/2014/main" id="{7849F5F4-A349-42F7-849F-4E1784C08AE4}"/>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34653" y="3533421"/>
            <a:ext cx="2069696" cy="746685"/>
          </a:xfrm>
          <a:prstGeom prst="rect">
            <a:avLst/>
          </a:prstGeom>
        </p:spPr>
      </p:pic>
      <p:sp>
        <p:nvSpPr>
          <p:cNvPr id="93" name="TextBox 92">
            <a:extLst>
              <a:ext uri="{FF2B5EF4-FFF2-40B4-BE49-F238E27FC236}">
                <a16:creationId xmlns:a16="http://schemas.microsoft.com/office/drawing/2014/main" id="{433A9099-0333-4CB0-8C81-BDB9D811E439}"/>
              </a:ext>
            </a:extLst>
          </p:cNvPr>
          <p:cNvSpPr txBox="1"/>
          <p:nvPr/>
        </p:nvSpPr>
        <p:spPr>
          <a:xfrm>
            <a:off x="4165689" y="3638571"/>
            <a:ext cx="1448627" cy="578163"/>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Verticillium</a:t>
            </a:r>
          </a:p>
          <a:p>
            <a:pPr algn="r"/>
            <a:r>
              <a:rPr lang="en-GB" sz="1000" i="1" dirty="0">
                <a:solidFill>
                  <a:prstClr val="black"/>
                </a:solidFill>
                <a:latin typeface="Arial" panose="020B0604020202020204" pitchFamily="34" charset="0"/>
                <a:cs typeface="Arial" panose="020B0604020202020204" pitchFamily="34" charset="0"/>
              </a:rPr>
              <a:t>Ver-Tee-Sil-</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-Um</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81" name="Rectangle: Rounded Corners 80">
            <a:extLst>
              <a:ext uri="{FF2B5EF4-FFF2-40B4-BE49-F238E27FC236}">
                <a16:creationId xmlns:a16="http://schemas.microsoft.com/office/drawing/2014/main" id="{EF362967-DB40-41A4-A78D-6CD3BE632408}"/>
              </a:ext>
              <a:ext uri="{C183D7F6-B498-43B3-948B-1728B52AA6E4}">
                <adec:decorative xmlns:adec="http://schemas.microsoft.com/office/drawing/2017/decorative" val="1"/>
              </a:ext>
            </a:extLst>
          </p:cNvPr>
          <p:cNvSpPr/>
          <p:nvPr/>
        </p:nvSpPr>
        <p:spPr>
          <a:xfrm>
            <a:off x="3538208" y="4380863"/>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4DD52A69-201B-46CC-B4A3-EE05EFB46E71}"/>
              </a:ext>
            </a:extLst>
          </p:cNvPr>
          <p:cNvSpPr/>
          <p:nvPr/>
        </p:nvSpPr>
        <p:spPr>
          <a:xfrm>
            <a:off x="3613985" y="4440505"/>
            <a:ext cx="1206796"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3" name="Rectangle: Rounded Corners 82">
            <a:extLst>
              <a:ext uri="{FF2B5EF4-FFF2-40B4-BE49-F238E27FC236}">
                <a16:creationId xmlns:a16="http://schemas.microsoft.com/office/drawing/2014/main" id="{DD9D790C-66DF-47AA-90E7-458BD6A44EA5}"/>
              </a:ext>
            </a:extLst>
          </p:cNvPr>
          <p:cNvSpPr/>
          <p:nvPr/>
        </p:nvSpPr>
        <p:spPr>
          <a:xfrm>
            <a:off x="4870322" y="4440506"/>
            <a:ext cx="690437"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8,500,00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 name="Rectangle: Rounded Corners 83">
            <a:extLst>
              <a:ext uri="{FF2B5EF4-FFF2-40B4-BE49-F238E27FC236}">
                <a16:creationId xmlns:a16="http://schemas.microsoft.com/office/drawing/2014/main" id="{0624A7A0-AD52-4526-9861-D1D1A2D091EE}"/>
              </a:ext>
            </a:extLst>
          </p:cNvPr>
          <p:cNvSpPr/>
          <p:nvPr/>
        </p:nvSpPr>
        <p:spPr>
          <a:xfrm>
            <a:off x="3613984" y="465919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8" name="Rectangle: Rounded Corners 87">
            <a:extLst>
              <a:ext uri="{FF2B5EF4-FFF2-40B4-BE49-F238E27FC236}">
                <a16:creationId xmlns:a16="http://schemas.microsoft.com/office/drawing/2014/main" id="{882AB659-9C68-44BE-9443-ABB33761B1F7}"/>
              </a:ext>
            </a:extLst>
          </p:cNvPr>
          <p:cNvSpPr/>
          <p:nvPr/>
        </p:nvSpPr>
        <p:spPr>
          <a:xfrm>
            <a:off x="4987310" y="4659198"/>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5" name="Rectangle: Rounded Corners 84">
            <a:extLst>
              <a:ext uri="{FF2B5EF4-FFF2-40B4-BE49-F238E27FC236}">
                <a16:creationId xmlns:a16="http://schemas.microsoft.com/office/drawing/2014/main" id="{88407EA5-E97B-489D-9AD6-42ADB424237E}"/>
              </a:ext>
            </a:extLst>
          </p:cNvPr>
          <p:cNvSpPr/>
          <p:nvPr/>
        </p:nvSpPr>
        <p:spPr>
          <a:xfrm>
            <a:off x="3613984" y="4877890"/>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9" name="Rectangle: Rounded Corners 88">
            <a:extLst>
              <a:ext uri="{FF2B5EF4-FFF2-40B4-BE49-F238E27FC236}">
                <a16:creationId xmlns:a16="http://schemas.microsoft.com/office/drawing/2014/main" id="{F72C602F-13AA-4290-BE01-1C6D75DEA7BE}"/>
              </a:ext>
            </a:extLst>
          </p:cNvPr>
          <p:cNvSpPr/>
          <p:nvPr/>
        </p:nvSpPr>
        <p:spPr>
          <a:xfrm>
            <a:off x="4992409" y="4867944"/>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6" name="Rectangle: Rounded Corners 85">
            <a:extLst>
              <a:ext uri="{FF2B5EF4-FFF2-40B4-BE49-F238E27FC236}">
                <a16:creationId xmlns:a16="http://schemas.microsoft.com/office/drawing/2014/main" id="{7B8A6EBC-8DF7-484B-A8B1-2BE8E83EAD93}"/>
              </a:ext>
            </a:extLst>
          </p:cNvPr>
          <p:cNvSpPr/>
          <p:nvPr/>
        </p:nvSpPr>
        <p:spPr>
          <a:xfrm>
            <a:off x="3613984" y="5096580"/>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90" name="Rectangle: Rounded Corners 89">
            <a:extLst>
              <a:ext uri="{FF2B5EF4-FFF2-40B4-BE49-F238E27FC236}">
                <a16:creationId xmlns:a16="http://schemas.microsoft.com/office/drawing/2014/main" id="{ECDB620E-8219-4C44-B22D-0A9942440CA2}"/>
              </a:ext>
            </a:extLst>
          </p:cNvPr>
          <p:cNvSpPr/>
          <p:nvPr/>
        </p:nvSpPr>
        <p:spPr>
          <a:xfrm>
            <a:off x="4991261" y="5085496"/>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p>
        </p:txBody>
      </p:sp>
      <p:sp>
        <p:nvSpPr>
          <p:cNvPr id="87" name="Rectangle: Rounded Corners 86">
            <a:extLst>
              <a:ext uri="{FF2B5EF4-FFF2-40B4-BE49-F238E27FC236}">
                <a16:creationId xmlns:a16="http://schemas.microsoft.com/office/drawing/2014/main" id="{D97880B3-DDDE-4BED-BB18-78D3DC38F31B}"/>
              </a:ext>
            </a:extLst>
          </p:cNvPr>
          <p:cNvSpPr/>
          <p:nvPr/>
        </p:nvSpPr>
        <p:spPr>
          <a:xfrm>
            <a:off x="3613985" y="5305322"/>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1" name="Rectangle: Rounded Corners 90">
            <a:extLst>
              <a:ext uri="{FF2B5EF4-FFF2-40B4-BE49-F238E27FC236}">
                <a16:creationId xmlns:a16="http://schemas.microsoft.com/office/drawing/2014/main" id="{FC8C20AE-4AEF-487B-A3DA-8EDDCFEB68FB}"/>
              </a:ext>
            </a:extLst>
          </p:cNvPr>
          <p:cNvSpPr/>
          <p:nvPr/>
        </p:nvSpPr>
        <p:spPr>
          <a:xfrm>
            <a:off x="4992407" y="5305321"/>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4" name="TextBox 93">
            <a:extLst>
              <a:ext uri="{FF2B5EF4-FFF2-40B4-BE49-F238E27FC236}">
                <a16:creationId xmlns:a16="http://schemas.microsoft.com/office/drawing/2014/main" id="{71B72ED8-8673-458E-9189-BAAC193E905C}"/>
              </a:ext>
            </a:extLst>
          </p:cNvPr>
          <p:cNvSpPr txBox="1"/>
          <p:nvPr/>
        </p:nvSpPr>
        <p:spPr>
          <a:xfrm>
            <a:off x="3468738" y="5531532"/>
            <a:ext cx="2228095" cy="707886"/>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Verticillium </a:t>
            </a:r>
            <a:r>
              <a:rPr lang="en-GB" sz="800" dirty="0">
                <a:solidFill>
                  <a:prstClr val="black"/>
                </a:solidFill>
                <a:latin typeface="Arial" panose="020B0604020202020204" pitchFamily="34" charset="0"/>
                <a:cs typeface="Arial" panose="020B0604020202020204" pitchFamily="34" charset="0"/>
              </a:rPr>
              <a:t>is a widely distributed fungus that inhabits decaying vegetation and soil. Some may be pathogenic to insects, plants, and other fungi but very rarely cause human disease. </a:t>
            </a:r>
          </a:p>
        </p:txBody>
      </p:sp>
      <p:sp>
        <p:nvSpPr>
          <p:cNvPr id="50" name="Rectangle: Rounded Corners 49">
            <a:extLst>
              <a:ext uri="{FF2B5EF4-FFF2-40B4-BE49-F238E27FC236}">
                <a16:creationId xmlns:a16="http://schemas.microsoft.com/office/drawing/2014/main" id="{267F2F1F-CAEB-4690-B9A0-78D93A30B3B0}"/>
              </a:ext>
              <a:ext uri="{C183D7F6-B498-43B3-948B-1728B52AA6E4}">
                <adec:decorative xmlns:adec="http://schemas.microsoft.com/office/drawing/2017/decorative" val="1"/>
              </a:ext>
            </a:extLst>
          </p:cNvPr>
          <p:cNvSpPr/>
          <p:nvPr/>
        </p:nvSpPr>
        <p:spPr>
          <a:xfrm rot="5400000">
            <a:off x="5562059" y="3761534"/>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descr="Microscope image of aspergillus">
            <a:extLst>
              <a:ext uri="{FF2B5EF4-FFF2-40B4-BE49-F238E27FC236}">
                <a16:creationId xmlns:a16="http://schemas.microsoft.com/office/drawing/2014/main" id="{2AE49405-C3D1-459D-9476-32E6A9081F2C}"/>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19910" y="3554977"/>
            <a:ext cx="2069696" cy="746685"/>
          </a:xfrm>
          <a:prstGeom prst="rect">
            <a:avLst/>
          </a:prstGeom>
        </p:spPr>
      </p:pic>
      <p:sp>
        <p:nvSpPr>
          <p:cNvPr id="63" name="TextBox 62">
            <a:extLst>
              <a:ext uri="{FF2B5EF4-FFF2-40B4-BE49-F238E27FC236}">
                <a16:creationId xmlns:a16="http://schemas.microsoft.com/office/drawing/2014/main" id="{CB848E71-516C-44D1-9654-DC30EF764E50}"/>
              </a:ext>
            </a:extLst>
          </p:cNvPr>
          <p:cNvSpPr txBox="1"/>
          <p:nvPr/>
        </p:nvSpPr>
        <p:spPr>
          <a:xfrm>
            <a:off x="6859012" y="3639153"/>
            <a:ext cx="1237308" cy="578163"/>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Aspergillus</a:t>
            </a:r>
          </a:p>
          <a:p>
            <a:pPr algn="r"/>
            <a:r>
              <a:rPr lang="en-GB" sz="1000" i="1" dirty="0">
                <a:solidFill>
                  <a:prstClr val="black"/>
                </a:solidFill>
                <a:latin typeface="Arial" panose="020B0604020202020204" pitchFamily="34" charset="0"/>
                <a:cs typeface="Arial" panose="020B0604020202020204" pitchFamily="34" charset="0"/>
              </a:rPr>
              <a:t>Ass-Per-Gill-Us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07C71717-59C0-4DC1-A286-861575A505C0}"/>
              </a:ext>
              <a:ext uri="{C183D7F6-B498-43B3-948B-1728B52AA6E4}">
                <adec:decorative xmlns:adec="http://schemas.microsoft.com/office/drawing/2017/decorative" val="1"/>
              </a:ext>
            </a:extLst>
          </p:cNvPr>
          <p:cNvSpPr/>
          <p:nvPr/>
        </p:nvSpPr>
        <p:spPr>
          <a:xfrm>
            <a:off x="6023465" y="4402419"/>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E70F83F8-A3C1-42C7-A3FF-4AF2ABAB1BAA}"/>
              </a:ext>
            </a:extLst>
          </p:cNvPr>
          <p:cNvSpPr/>
          <p:nvPr/>
        </p:nvSpPr>
        <p:spPr>
          <a:xfrm>
            <a:off x="6099242" y="4462061"/>
            <a:ext cx="1132162"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3" name="Rectangle: Rounded Corners 52">
            <a:extLst>
              <a:ext uri="{FF2B5EF4-FFF2-40B4-BE49-F238E27FC236}">
                <a16:creationId xmlns:a16="http://schemas.microsoft.com/office/drawing/2014/main" id="{9E015221-ED46-4DDC-BE98-83A7D11C7553}"/>
              </a:ext>
            </a:extLst>
          </p:cNvPr>
          <p:cNvSpPr/>
          <p:nvPr/>
        </p:nvSpPr>
        <p:spPr>
          <a:xfrm>
            <a:off x="7287958" y="4462063"/>
            <a:ext cx="75805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101,00,000</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Rectangle: Rounded Corners 53">
            <a:extLst>
              <a:ext uri="{FF2B5EF4-FFF2-40B4-BE49-F238E27FC236}">
                <a16:creationId xmlns:a16="http://schemas.microsoft.com/office/drawing/2014/main" id="{602552CA-EE0F-4CBF-B427-EBAFF8FF235D}"/>
              </a:ext>
            </a:extLst>
          </p:cNvPr>
          <p:cNvSpPr/>
          <p:nvPr/>
        </p:nvSpPr>
        <p:spPr>
          <a:xfrm>
            <a:off x="6099241" y="4680754"/>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8" name="Rectangle: Rounded Corners 57">
            <a:extLst>
              <a:ext uri="{FF2B5EF4-FFF2-40B4-BE49-F238E27FC236}">
                <a16:creationId xmlns:a16="http://schemas.microsoft.com/office/drawing/2014/main" id="{D9685358-40D8-41C9-BCDC-BA7E340447DF}"/>
              </a:ext>
            </a:extLst>
          </p:cNvPr>
          <p:cNvSpPr/>
          <p:nvPr/>
        </p:nvSpPr>
        <p:spPr>
          <a:xfrm>
            <a:off x="7472567" y="4680754"/>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55" name="Rectangle: Rounded Corners 54">
            <a:extLst>
              <a:ext uri="{FF2B5EF4-FFF2-40B4-BE49-F238E27FC236}">
                <a16:creationId xmlns:a16="http://schemas.microsoft.com/office/drawing/2014/main" id="{AD7532EF-2082-43E2-9D9C-434EF6775B3C}"/>
              </a:ext>
            </a:extLst>
          </p:cNvPr>
          <p:cNvSpPr/>
          <p:nvPr/>
        </p:nvSpPr>
        <p:spPr>
          <a:xfrm>
            <a:off x="6099241" y="489944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9" name="Rectangle: Rounded Corners 58">
            <a:extLst>
              <a:ext uri="{FF2B5EF4-FFF2-40B4-BE49-F238E27FC236}">
                <a16:creationId xmlns:a16="http://schemas.microsoft.com/office/drawing/2014/main" id="{396E51F5-74F9-41B7-A04F-CC0BADF08A5D}"/>
              </a:ext>
            </a:extLst>
          </p:cNvPr>
          <p:cNvSpPr/>
          <p:nvPr/>
        </p:nvSpPr>
        <p:spPr>
          <a:xfrm>
            <a:off x="7477666" y="4889500"/>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47</a:t>
            </a:r>
          </a:p>
        </p:txBody>
      </p:sp>
      <p:sp>
        <p:nvSpPr>
          <p:cNvPr id="56" name="Rectangle: Rounded Corners 55">
            <a:extLst>
              <a:ext uri="{FF2B5EF4-FFF2-40B4-BE49-F238E27FC236}">
                <a16:creationId xmlns:a16="http://schemas.microsoft.com/office/drawing/2014/main" id="{7676B9D9-5E03-445B-BF3E-9AE827B177CB}"/>
              </a:ext>
            </a:extLst>
          </p:cNvPr>
          <p:cNvSpPr/>
          <p:nvPr/>
        </p:nvSpPr>
        <p:spPr>
          <a:xfrm>
            <a:off x="6099241" y="511813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60" name="Rectangle: Rounded Corners 59">
            <a:extLst>
              <a:ext uri="{FF2B5EF4-FFF2-40B4-BE49-F238E27FC236}">
                <a16:creationId xmlns:a16="http://schemas.microsoft.com/office/drawing/2014/main" id="{40772D86-5E45-4327-9B5A-FA39D4B5BB22}"/>
              </a:ext>
            </a:extLst>
          </p:cNvPr>
          <p:cNvSpPr/>
          <p:nvPr/>
        </p:nvSpPr>
        <p:spPr>
          <a:xfrm>
            <a:off x="7476518" y="5107052"/>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124</a:t>
            </a:r>
          </a:p>
        </p:txBody>
      </p:sp>
      <p:sp>
        <p:nvSpPr>
          <p:cNvPr id="57" name="Rectangle: Rounded Corners 56">
            <a:extLst>
              <a:ext uri="{FF2B5EF4-FFF2-40B4-BE49-F238E27FC236}">
                <a16:creationId xmlns:a16="http://schemas.microsoft.com/office/drawing/2014/main" id="{97A4DA25-59F0-49B4-8D5A-405458995708}"/>
              </a:ext>
            </a:extLst>
          </p:cNvPr>
          <p:cNvSpPr/>
          <p:nvPr/>
        </p:nvSpPr>
        <p:spPr>
          <a:xfrm>
            <a:off x="6099242" y="532687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1" name="Rectangle: Rounded Corners 60">
            <a:extLst>
              <a:ext uri="{FF2B5EF4-FFF2-40B4-BE49-F238E27FC236}">
                <a16:creationId xmlns:a16="http://schemas.microsoft.com/office/drawing/2014/main" id="{40B23898-EC7A-4B2D-90BD-E065BEE3B528}"/>
              </a:ext>
            </a:extLst>
          </p:cNvPr>
          <p:cNvSpPr/>
          <p:nvPr/>
        </p:nvSpPr>
        <p:spPr>
          <a:xfrm>
            <a:off x="7477664" y="5326877"/>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4" name="TextBox 63">
            <a:extLst>
              <a:ext uri="{FF2B5EF4-FFF2-40B4-BE49-F238E27FC236}">
                <a16:creationId xmlns:a16="http://schemas.microsoft.com/office/drawing/2014/main" id="{CDBEDCC3-03EB-4B1E-A1FF-3E623AA99719}"/>
              </a:ext>
            </a:extLst>
          </p:cNvPr>
          <p:cNvSpPr txBox="1"/>
          <p:nvPr/>
        </p:nvSpPr>
        <p:spPr>
          <a:xfrm>
            <a:off x="5953998" y="5572694"/>
            <a:ext cx="22280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Aspergillus </a:t>
            </a:r>
            <a:r>
              <a:rPr lang="en-GB" sz="800" dirty="0">
                <a:solidFill>
                  <a:prstClr val="black"/>
                </a:solidFill>
                <a:latin typeface="Arial" panose="020B0604020202020204" pitchFamily="34" charset="0"/>
                <a:cs typeface="Arial" panose="020B0604020202020204" pitchFamily="34" charset="0"/>
              </a:rPr>
              <a:t>is both beneficial and harmful to humans. Many are used in industry and medicine. It accounts for over 99% of global citric acid production and is a component of medications which manufacturers claim can decrease flatulence! </a:t>
            </a:r>
          </a:p>
        </p:txBody>
      </p:sp>
      <p:sp>
        <p:nvSpPr>
          <p:cNvPr id="3" name="Footer Placeholder 2">
            <a:extLst>
              <a:ext uri="{FF2B5EF4-FFF2-40B4-BE49-F238E27FC236}">
                <a16:creationId xmlns:a16="http://schemas.microsoft.com/office/drawing/2014/main" id="{A590CE06-4A35-4122-B27C-E7DB5EA6C0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6772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5130-1391-44B8-AC96-9B3EE489A85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3</a:t>
            </a:r>
          </a:p>
        </p:txBody>
      </p:sp>
      <p:sp>
        <p:nvSpPr>
          <p:cNvPr id="19" name="Rectangle: Rounded Corners 18">
            <a:extLst>
              <a:ext uri="{FF2B5EF4-FFF2-40B4-BE49-F238E27FC236}">
                <a16:creationId xmlns:a16="http://schemas.microsoft.com/office/drawing/2014/main" id="{B99F52EC-A74F-415C-B6A1-36D87104FA2A}"/>
              </a:ext>
              <a:ext uri="{C183D7F6-B498-43B3-948B-1728B52AA6E4}">
                <adec:decorative xmlns:adec="http://schemas.microsoft.com/office/drawing/2017/decorative" val="1"/>
              </a:ext>
            </a:extLst>
          </p:cNvPr>
          <p:cNvSpPr/>
          <p:nvPr/>
        </p:nvSpPr>
        <p:spPr>
          <a:xfrm rot="5400000">
            <a:off x="595844" y="588689"/>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Microscope image of penicillium">
            <a:extLst>
              <a:ext uri="{FF2B5EF4-FFF2-40B4-BE49-F238E27FC236}">
                <a16:creationId xmlns:a16="http://schemas.microsoft.com/office/drawing/2014/main" id="{9824360E-FC0C-4182-B715-1CDB6B1BAF7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3547" y="423072"/>
            <a:ext cx="2059529" cy="729270"/>
          </a:xfrm>
          <a:prstGeom prst="rect">
            <a:avLst/>
          </a:prstGeom>
        </p:spPr>
      </p:pic>
      <p:sp>
        <p:nvSpPr>
          <p:cNvPr id="32" name="TextBox 31">
            <a:extLst>
              <a:ext uri="{FF2B5EF4-FFF2-40B4-BE49-F238E27FC236}">
                <a16:creationId xmlns:a16="http://schemas.microsoft.com/office/drawing/2014/main" id="{963D78BF-0E25-4511-9DA9-205E9DD4E947}"/>
              </a:ext>
            </a:extLst>
          </p:cNvPr>
          <p:cNvSpPr txBox="1"/>
          <p:nvPr/>
        </p:nvSpPr>
        <p:spPr>
          <a:xfrm>
            <a:off x="1667148" y="501017"/>
            <a:ext cx="1417996" cy="56467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Penicillium</a:t>
            </a:r>
          </a:p>
          <a:p>
            <a:pPr algn="r"/>
            <a:r>
              <a:rPr lang="en-GB" sz="1000" i="1" dirty="0">
                <a:solidFill>
                  <a:prstClr val="black"/>
                </a:solidFill>
                <a:latin typeface="Arial" panose="020B0604020202020204" pitchFamily="34" charset="0"/>
                <a:cs typeface="Arial" panose="020B0604020202020204" pitchFamily="34" charset="0"/>
              </a:rPr>
              <a:t>Pen-</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-Sil-</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-Um</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4319C1D-D371-4130-856F-C25F08D9C0DB}"/>
              </a:ext>
              <a:ext uri="{C183D7F6-B498-43B3-948B-1728B52AA6E4}">
                <adec:decorative xmlns:adec="http://schemas.microsoft.com/office/drawing/2017/decorative" val="1"/>
              </a:ext>
            </a:extLst>
          </p:cNvPr>
          <p:cNvSpPr/>
          <p:nvPr/>
        </p:nvSpPr>
        <p:spPr>
          <a:xfrm>
            <a:off x="1013758" y="1250749"/>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6DE2ABD7-B41C-40AB-B33A-42C2DF54AC5E}"/>
              </a:ext>
            </a:extLst>
          </p:cNvPr>
          <p:cNvSpPr/>
          <p:nvPr/>
        </p:nvSpPr>
        <p:spPr>
          <a:xfrm>
            <a:off x="1090141" y="1309000"/>
            <a:ext cx="1225990"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FF6E0ADB-FCCA-4A2E-9FDE-4A69FB291B1F}"/>
              </a:ext>
            </a:extLst>
          </p:cNvPr>
          <p:cNvSpPr/>
          <p:nvPr/>
        </p:nvSpPr>
        <p:spPr>
          <a:xfrm>
            <a:off x="2373138" y="1309001"/>
            <a:ext cx="679374"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332,000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5D48958C-FBAC-4134-9C14-05503BA2195A}"/>
              </a:ext>
            </a:extLst>
          </p:cNvPr>
          <p:cNvSpPr/>
          <p:nvPr/>
        </p:nvSpPr>
        <p:spPr>
          <a:xfrm>
            <a:off x="1090141" y="1522592"/>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8DE525DF-49C6-42E4-9478-7E2A4846EA02}"/>
              </a:ext>
            </a:extLst>
          </p:cNvPr>
          <p:cNvSpPr/>
          <p:nvPr/>
        </p:nvSpPr>
        <p:spPr>
          <a:xfrm>
            <a:off x="2474468" y="1522592"/>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a:t>
            </a:r>
          </a:p>
        </p:txBody>
      </p:sp>
      <p:sp>
        <p:nvSpPr>
          <p:cNvPr id="24" name="Rectangle: Rounded Corners 23">
            <a:extLst>
              <a:ext uri="{FF2B5EF4-FFF2-40B4-BE49-F238E27FC236}">
                <a16:creationId xmlns:a16="http://schemas.microsoft.com/office/drawing/2014/main" id="{60F74CFE-A7E1-4C99-8BD9-1AB53BA539AA}"/>
              </a:ext>
            </a:extLst>
          </p:cNvPr>
          <p:cNvSpPr/>
          <p:nvPr/>
        </p:nvSpPr>
        <p:spPr>
          <a:xfrm>
            <a:off x="1090141" y="173618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206336B0-B8D6-49D2-930D-A07C5C93BC72}"/>
              </a:ext>
            </a:extLst>
          </p:cNvPr>
          <p:cNvSpPr/>
          <p:nvPr/>
        </p:nvSpPr>
        <p:spPr>
          <a:xfrm>
            <a:off x="2479608" y="172647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a:t>
            </a:r>
          </a:p>
        </p:txBody>
      </p:sp>
      <p:sp>
        <p:nvSpPr>
          <p:cNvPr id="25" name="Rectangle: Rounded Corners 24">
            <a:extLst>
              <a:ext uri="{FF2B5EF4-FFF2-40B4-BE49-F238E27FC236}">
                <a16:creationId xmlns:a16="http://schemas.microsoft.com/office/drawing/2014/main" id="{91BC2655-3C66-47FE-AA31-01F6DA1D8C7B}"/>
              </a:ext>
            </a:extLst>
          </p:cNvPr>
          <p:cNvSpPr/>
          <p:nvPr/>
        </p:nvSpPr>
        <p:spPr>
          <a:xfrm>
            <a:off x="1090141" y="194977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DE06D642-E28C-4BB0-A78B-43CC30EBA7DE}"/>
              </a:ext>
            </a:extLst>
          </p:cNvPr>
          <p:cNvSpPr/>
          <p:nvPr/>
        </p:nvSpPr>
        <p:spPr>
          <a:xfrm>
            <a:off x="2478451" y="1938947"/>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198</a:t>
            </a:r>
          </a:p>
        </p:txBody>
      </p:sp>
      <p:sp>
        <p:nvSpPr>
          <p:cNvPr id="26" name="Rectangle: Rounded Corners 25">
            <a:extLst>
              <a:ext uri="{FF2B5EF4-FFF2-40B4-BE49-F238E27FC236}">
                <a16:creationId xmlns:a16="http://schemas.microsoft.com/office/drawing/2014/main" id="{FFCFE97A-B505-4FD6-A6F9-E08F09FB3BA0}"/>
              </a:ext>
            </a:extLst>
          </p:cNvPr>
          <p:cNvSpPr/>
          <p:nvPr/>
        </p:nvSpPr>
        <p:spPr>
          <a:xfrm>
            <a:off x="1090142" y="215364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F267BF21-4A26-4E89-9B7F-7976AB096428}"/>
              </a:ext>
            </a:extLst>
          </p:cNvPr>
          <p:cNvSpPr/>
          <p:nvPr/>
        </p:nvSpPr>
        <p:spPr>
          <a:xfrm>
            <a:off x="2479606" y="215364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3" name="TextBox 32">
            <a:extLst>
              <a:ext uri="{FF2B5EF4-FFF2-40B4-BE49-F238E27FC236}">
                <a16:creationId xmlns:a16="http://schemas.microsoft.com/office/drawing/2014/main" id="{4C6FEC42-1C1D-426A-808F-5192CA61D47E}"/>
              </a:ext>
            </a:extLst>
          </p:cNvPr>
          <p:cNvSpPr txBox="1"/>
          <p:nvPr/>
        </p:nvSpPr>
        <p:spPr>
          <a:xfrm>
            <a:off x="895843" y="2338503"/>
            <a:ext cx="2398579" cy="877163"/>
          </a:xfrm>
          <a:prstGeom prst="rect">
            <a:avLst/>
          </a:prstGeom>
          <a:noFill/>
        </p:spPr>
        <p:txBody>
          <a:bodyPr wrap="square" rtlCol="0">
            <a:spAutoFit/>
          </a:bodyPr>
          <a:lstStyle/>
          <a:p>
            <a:r>
              <a:rPr lang="en-GB" sz="850" i="1" dirty="0">
                <a:solidFill>
                  <a:prstClr val="black"/>
                </a:solidFill>
                <a:latin typeface="Arial" panose="020B0604020202020204" pitchFamily="34" charset="0"/>
                <a:cs typeface="Arial" panose="020B0604020202020204" pitchFamily="34" charset="0"/>
              </a:rPr>
              <a:t>Penicillium </a:t>
            </a:r>
            <a:r>
              <a:rPr lang="en-GB" sz="850" dirty="0">
                <a:solidFill>
                  <a:prstClr val="black"/>
                </a:solidFill>
                <a:latin typeface="Arial" panose="020B0604020202020204" pitchFamily="34" charset="0"/>
                <a:cs typeface="Arial" panose="020B0604020202020204" pitchFamily="34" charset="0"/>
              </a:rPr>
              <a:t>is a fungus that naturally produces the antibiotic penicillin. Since this discovery, the antibiotic has been mass produced to fight bacterial infections. Unfortunately, due to its overuse many bacterial species have become resistant to this antibiotic </a:t>
            </a:r>
          </a:p>
        </p:txBody>
      </p:sp>
      <p:sp>
        <p:nvSpPr>
          <p:cNvPr id="4" name="Rectangle: Rounded Corners 3">
            <a:extLst>
              <a:ext uri="{FF2B5EF4-FFF2-40B4-BE49-F238E27FC236}">
                <a16:creationId xmlns:a16="http://schemas.microsoft.com/office/drawing/2014/main" id="{A53EEB50-4D39-4E7A-ABE7-3485568088BD}"/>
              </a:ext>
              <a:ext uri="{C183D7F6-B498-43B3-948B-1728B52AA6E4}">
                <adec:decorative xmlns:adec="http://schemas.microsoft.com/office/drawing/2017/decorative" val="1"/>
              </a:ext>
            </a:extLst>
          </p:cNvPr>
          <p:cNvSpPr/>
          <p:nvPr/>
        </p:nvSpPr>
        <p:spPr>
          <a:xfrm rot="5400000">
            <a:off x="3117919" y="601432"/>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Microscope image of saccharomyces">
            <a:extLst>
              <a:ext uri="{FF2B5EF4-FFF2-40B4-BE49-F238E27FC236}">
                <a16:creationId xmlns:a16="http://schemas.microsoft.com/office/drawing/2014/main" id="{2D0ABFBA-A55A-4217-A9C8-DDA67E1FCCD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2249" y="435815"/>
            <a:ext cx="2086275" cy="729270"/>
          </a:xfrm>
          <a:prstGeom prst="rect">
            <a:avLst/>
          </a:prstGeom>
        </p:spPr>
      </p:pic>
      <p:sp>
        <p:nvSpPr>
          <p:cNvPr id="17" name="TextBox 16">
            <a:extLst>
              <a:ext uri="{FF2B5EF4-FFF2-40B4-BE49-F238E27FC236}">
                <a16:creationId xmlns:a16="http://schemas.microsoft.com/office/drawing/2014/main" id="{DF7467D6-1A06-4F14-9BA8-7AD1389C1852}"/>
              </a:ext>
            </a:extLst>
          </p:cNvPr>
          <p:cNvSpPr txBox="1"/>
          <p:nvPr/>
        </p:nvSpPr>
        <p:spPr>
          <a:xfrm>
            <a:off x="4037099" y="510950"/>
            <a:ext cx="1581428" cy="56467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Saccharomyces</a:t>
            </a:r>
          </a:p>
          <a:p>
            <a:pPr algn="r"/>
            <a:r>
              <a:rPr lang="en-GB" sz="1000" i="1" dirty="0">
                <a:solidFill>
                  <a:prstClr val="black"/>
                </a:solidFill>
                <a:latin typeface="Arial" panose="020B0604020202020204" pitchFamily="34" charset="0"/>
                <a:cs typeface="Arial" panose="020B0604020202020204" pitchFamily="34" charset="0"/>
              </a:rPr>
              <a:t>Sac-A-Row-My-Sees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79C92DE-C8AF-454D-A0DC-FAE36845CD2E}"/>
              </a:ext>
              <a:ext uri="{C183D7F6-B498-43B3-948B-1728B52AA6E4}">
                <adec:decorative xmlns:adec="http://schemas.microsoft.com/office/drawing/2017/decorative" val="1"/>
              </a:ext>
            </a:extLst>
          </p:cNvPr>
          <p:cNvSpPr/>
          <p:nvPr/>
        </p:nvSpPr>
        <p:spPr>
          <a:xfrm>
            <a:off x="3535833" y="1263492"/>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9F517C58-13D9-40A7-AE96-66619F4252EA}"/>
              </a:ext>
            </a:extLst>
          </p:cNvPr>
          <p:cNvSpPr/>
          <p:nvPr/>
        </p:nvSpPr>
        <p:spPr>
          <a:xfrm>
            <a:off x="3612216" y="132174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7AA73ED0-B5BC-44A8-ADBC-8570D5DA4022}"/>
              </a:ext>
            </a:extLst>
          </p:cNvPr>
          <p:cNvSpPr/>
          <p:nvPr/>
        </p:nvSpPr>
        <p:spPr>
          <a:xfrm>
            <a:off x="5001683" y="1321744"/>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8" name="Rectangle: Rounded Corners 7">
            <a:extLst>
              <a:ext uri="{FF2B5EF4-FFF2-40B4-BE49-F238E27FC236}">
                <a16:creationId xmlns:a16="http://schemas.microsoft.com/office/drawing/2014/main" id="{2F79CC6C-6730-44B6-ABB7-D0FB3858AF02}"/>
              </a:ext>
            </a:extLst>
          </p:cNvPr>
          <p:cNvSpPr/>
          <p:nvPr/>
        </p:nvSpPr>
        <p:spPr>
          <a:xfrm>
            <a:off x="3612216" y="1535335"/>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C49583C2-3F4B-4F1F-813B-515616F860A3}"/>
              </a:ext>
            </a:extLst>
          </p:cNvPr>
          <p:cNvSpPr/>
          <p:nvPr/>
        </p:nvSpPr>
        <p:spPr>
          <a:xfrm>
            <a:off x="4996543" y="153533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a:t>
            </a:r>
          </a:p>
        </p:txBody>
      </p:sp>
      <p:sp>
        <p:nvSpPr>
          <p:cNvPr id="9" name="Rectangle: Rounded Corners 8">
            <a:extLst>
              <a:ext uri="{FF2B5EF4-FFF2-40B4-BE49-F238E27FC236}">
                <a16:creationId xmlns:a16="http://schemas.microsoft.com/office/drawing/2014/main" id="{51468AA4-9BF1-4A40-9537-D9316B155492}"/>
              </a:ext>
            </a:extLst>
          </p:cNvPr>
          <p:cNvSpPr/>
          <p:nvPr/>
        </p:nvSpPr>
        <p:spPr>
          <a:xfrm>
            <a:off x="3612216" y="174892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1C5446AD-806A-4AA7-9850-2C5CF3C60E44}"/>
              </a:ext>
            </a:extLst>
          </p:cNvPr>
          <p:cNvSpPr/>
          <p:nvPr/>
        </p:nvSpPr>
        <p:spPr>
          <a:xfrm>
            <a:off x="5001683" y="173921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0" name="Rectangle: Rounded Corners 9">
            <a:extLst>
              <a:ext uri="{FF2B5EF4-FFF2-40B4-BE49-F238E27FC236}">
                <a16:creationId xmlns:a16="http://schemas.microsoft.com/office/drawing/2014/main" id="{87F8B09A-D7BC-4182-8431-A60E25A605E6}"/>
              </a:ext>
            </a:extLst>
          </p:cNvPr>
          <p:cNvSpPr/>
          <p:nvPr/>
        </p:nvSpPr>
        <p:spPr>
          <a:xfrm>
            <a:off x="3612216" y="196251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627FA8DF-A70E-4DB7-98DC-8462D4A207CE}"/>
              </a:ext>
            </a:extLst>
          </p:cNvPr>
          <p:cNvSpPr/>
          <p:nvPr/>
        </p:nvSpPr>
        <p:spPr>
          <a:xfrm>
            <a:off x="5000526" y="195169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184</a:t>
            </a:r>
          </a:p>
        </p:txBody>
      </p:sp>
      <p:sp>
        <p:nvSpPr>
          <p:cNvPr id="11" name="Rectangle: Rounded Corners 10">
            <a:extLst>
              <a:ext uri="{FF2B5EF4-FFF2-40B4-BE49-F238E27FC236}">
                <a16:creationId xmlns:a16="http://schemas.microsoft.com/office/drawing/2014/main" id="{DD94CC71-C31D-4B8D-AFB9-515E7BBCE65A}"/>
              </a:ext>
            </a:extLst>
          </p:cNvPr>
          <p:cNvSpPr/>
          <p:nvPr/>
        </p:nvSpPr>
        <p:spPr>
          <a:xfrm>
            <a:off x="3612217" y="2166389"/>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BC897982-E69B-45B1-BB32-4EACDEE640C7}"/>
              </a:ext>
            </a:extLst>
          </p:cNvPr>
          <p:cNvSpPr/>
          <p:nvPr/>
        </p:nvSpPr>
        <p:spPr>
          <a:xfrm>
            <a:off x="5001680" y="216638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8" name="TextBox 17">
            <a:extLst>
              <a:ext uri="{FF2B5EF4-FFF2-40B4-BE49-F238E27FC236}">
                <a16:creationId xmlns:a16="http://schemas.microsoft.com/office/drawing/2014/main" id="{0EAEB87E-8C63-45E2-8FC2-55FAF8CBC9C3}"/>
              </a:ext>
            </a:extLst>
          </p:cNvPr>
          <p:cNvSpPr txBox="1"/>
          <p:nvPr/>
        </p:nvSpPr>
        <p:spPr>
          <a:xfrm>
            <a:off x="3370551" y="2348129"/>
            <a:ext cx="2481059"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For at least 6,000 years, </a:t>
            </a:r>
            <a:r>
              <a:rPr lang="en-GB" sz="900" i="1" dirty="0">
                <a:solidFill>
                  <a:prstClr val="black"/>
                </a:solidFill>
                <a:latin typeface="Arial" panose="020B0604020202020204" pitchFamily="34" charset="0"/>
                <a:cs typeface="Arial" panose="020B0604020202020204" pitchFamily="34" charset="0"/>
              </a:rPr>
              <a:t>Saccharomyces cerevisiae </a:t>
            </a:r>
            <a:r>
              <a:rPr lang="en-GB" sz="900" dirty="0">
                <a:solidFill>
                  <a:prstClr val="black"/>
                </a:solidFill>
                <a:latin typeface="Arial" panose="020B0604020202020204" pitchFamily="34" charset="0"/>
                <a:cs typeface="Arial" panose="020B0604020202020204" pitchFamily="34" charset="0"/>
              </a:rPr>
              <a:t>(Brewers yeast) has been used to make beer and bread! It is also used to make wine and it is widely used in biomedical research. One yeast cell can turn into 1,000,000 in only six hours. </a:t>
            </a:r>
          </a:p>
        </p:txBody>
      </p:sp>
      <p:sp>
        <p:nvSpPr>
          <p:cNvPr id="95" name="Rectangle: Rounded Corners 94">
            <a:extLst>
              <a:ext uri="{FF2B5EF4-FFF2-40B4-BE49-F238E27FC236}">
                <a16:creationId xmlns:a16="http://schemas.microsoft.com/office/drawing/2014/main" id="{3F0352C6-6594-4108-8C06-A226EBC35FD2}"/>
              </a:ext>
              <a:ext uri="{C183D7F6-B498-43B3-948B-1728B52AA6E4}">
                <adec:decorative xmlns:adec="http://schemas.microsoft.com/office/drawing/2017/decorative" val="1"/>
              </a:ext>
            </a:extLst>
          </p:cNvPr>
          <p:cNvSpPr/>
          <p:nvPr/>
        </p:nvSpPr>
        <p:spPr>
          <a:xfrm rot="5400000">
            <a:off x="5640010" y="601426"/>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7" name="Picture 106" descr="Microscope image of influenza A">
            <a:extLst>
              <a:ext uri="{FF2B5EF4-FFF2-40B4-BE49-F238E27FC236}">
                <a16:creationId xmlns:a16="http://schemas.microsoft.com/office/drawing/2014/main" id="{C1FF00D2-8D7B-4211-AD6D-0F6276F2B3D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54340" y="435809"/>
            <a:ext cx="2086276" cy="729270"/>
          </a:xfrm>
          <a:prstGeom prst="rect">
            <a:avLst/>
          </a:prstGeom>
        </p:spPr>
      </p:pic>
      <p:sp>
        <p:nvSpPr>
          <p:cNvPr id="108" name="TextBox 107">
            <a:extLst>
              <a:ext uri="{FF2B5EF4-FFF2-40B4-BE49-F238E27FC236}">
                <a16:creationId xmlns:a16="http://schemas.microsoft.com/office/drawing/2014/main" id="{96B1B7C0-15F1-48C8-8E13-4C87AE5585B9}"/>
              </a:ext>
            </a:extLst>
          </p:cNvPr>
          <p:cNvSpPr txBox="1"/>
          <p:nvPr/>
        </p:nvSpPr>
        <p:spPr>
          <a:xfrm>
            <a:off x="6975453" y="514223"/>
            <a:ext cx="1171931" cy="564678"/>
          </a:xfrm>
          <a:prstGeom prst="rect">
            <a:avLst/>
          </a:prstGeom>
          <a:noFill/>
        </p:spPr>
        <p:txBody>
          <a:bodyPr wrap="none" rtlCol="0">
            <a:spAutoFit/>
          </a:bodyPr>
          <a:lstStyle/>
          <a:p>
            <a:pPr algn="r"/>
            <a:r>
              <a:rPr lang="it-IT" sz="1000" dirty="0">
                <a:solidFill>
                  <a:prstClr val="black"/>
                </a:solidFill>
                <a:latin typeface="Arial" panose="020B0604020202020204" pitchFamily="34" charset="0"/>
                <a:cs typeface="Arial" panose="020B0604020202020204" pitchFamily="34" charset="0"/>
              </a:rPr>
              <a:t>Influenza A</a:t>
            </a:r>
          </a:p>
          <a:p>
            <a:pPr algn="r"/>
            <a:r>
              <a:rPr lang="it-IT" sz="1000" i="1" dirty="0">
                <a:solidFill>
                  <a:prstClr val="black"/>
                </a:solidFill>
                <a:latin typeface="Arial" panose="020B0604020202020204" pitchFamily="34" charset="0"/>
                <a:cs typeface="Arial" panose="020B0604020202020204" pitchFamily="34" charset="0"/>
              </a:rPr>
              <a:t>In-Flu-En-Za A</a:t>
            </a:r>
          </a:p>
          <a:p>
            <a:pPr algn="r"/>
            <a:r>
              <a:rPr lang="it-IT"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96" name="Rectangle: Rounded Corners 95">
            <a:extLst>
              <a:ext uri="{FF2B5EF4-FFF2-40B4-BE49-F238E27FC236}">
                <a16:creationId xmlns:a16="http://schemas.microsoft.com/office/drawing/2014/main" id="{B6700C3A-3C08-452A-B3B9-7A101A082AAB}"/>
              </a:ext>
              <a:ext uri="{C183D7F6-B498-43B3-948B-1728B52AA6E4}">
                <adec:decorative xmlns:adec="http://schemas.microsoft.com/office/drawing/2017/decorative" val="1"/>
              </a:ext>
            </a:extLst>
          </p:cNvPr>
          <p:cNvSpPr/>
          <p:nvPr/>
        </p:nvSpPr>
        <p:spPr>
          <a:xfrm>
            <a:off x="6057924" y="1263486"/>
            <a:ext cx="2082693"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Rectangle: Rounded Corners 96">
            <a:extLst>
              <a:ext uri="{FF2B5EF4-FFF2-40B4-BE49-F238E27FC236}">
                <a16:creationId xmlns:a16="http://schemas.microsoft.com/office/drawing/2014/main" id="{F44F48BC-163E-4456-AFD2-211801274567}"/>
              </a:ext>
            </a:extLst>
          </p:cNvPr>
          <p:cNvSpPr/>
          <p:nvPr/>
        </p:nvSpPr>
        <p:spPr>
          <a:xfrm>
            <a:off x="6134307" y="1321737"/>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98" name="Rectangle: Rounded Corners 97">
            <a:extLst>
              <a:ext uri="{FF2B5EF4-FFF2-40B4-BE49-F238E27FC236}">
                <a16:creationId xmlns:a16="http://schemas.microsoft.com/office/drawing/2014/main" id="{3CF82A7A-49D0-4867-800C-985F10A07436}"/>
              </a:ext>
            </a:extLst>
          </p:cNvPr>
          <p:cNvSpPr/>
          <p:nvPr/>
        </p:nvSpPr>
        <p:spPr>
          <a:xfrm>
            <a:off x="7523774" y="132173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endPar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Rectangle: Rounded Corners 98">
            <a:extLst>
              <a:ext uri="{FF2B5EF4-FFF2-40B4-BE49-F238E27FC236}">
                <a16:creationId xmlns:a16="http://schemas.microsoft.com/office/drawing/2014/main" id="{CD2F0067-8C8F-4F24-8BEB-C310AB6C05D8}"/>
              </a:ext>
            </a:extLst>
          </p:cNvPr>
          <p:cNvSpPr/>
          <p:nvPr/>
        </p:nvSpPr>
        <p:spPr>
          <a:xfrm>
            <a:off x="6134307" y="1535329"/>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03" name="Rectangle: Rounded Corners 102">
            <a:extLst>
              <a:ext uri="{FF2B5EF4-FFF2-40B4-BE49-F238E27FC236}">
                <a16:creationId xmlns:a16="http://schemas.microsoft.com/office/drawing/2014/main" id="{ECBDC459-D5C1-4793-AAC8-0499A66E21B4}"/>
              </a:ext>
            </a:extLst>
          </p:cNvPr>
          <p:cNvSpPr/>
          <p:nvPr/>
        </p:nvSpPr>
        <p:spPr>
          <a:xfrm>
            <a:off x="7518634" y="153532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00" name="Rectangle: Rounded Corners 99">
            <a:extLst>
              <a:ext uri="{FF2B5EF4-FFF2-40B4-BE49-F238E27FC236}">
                <a16:creationId xmlns:a16="http://schemas.microsoft.com/office/drawing/2014/main" id="{2A00D936-4280-4350-981A-5F4BA84A9807}"/>
              </a:ext>
            </a:extLst>
          </p:cNvPr>
          <p:cNvSpPr/>
          <p:nvPr/>
        </p:nvSpPr>
        <p:spPr>
          <a:xfrm>
            <a:off x="6134307" y="1748920"/>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04" name="Rectangle: Rounded Corners 103">
            <a:extLst>
              <a:ext uri="{FF2B5EF4-FFF2-40B4-BE49-F238E27FC236}">
                <a16:creationId xmlns:a16="http://schemas.microsoft.com/office/drawing/2014/main" id="{E7ACF08A-3F7C-481A-8B39-145FDDCB09B9}"/>
              </a:ext>
            </a:extLst>
          </p:cNvPr>
          <p:cNvSpPr/>
          <p:nvPr/>
        </p:nvSpPr>
        <p:spPr>
          <a:xfrm>
            <a:off x="7523774" y="1739207"/>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146</a:t>
            </a:r>
          </a:p>
        </p:txBody>
      </p:sp>
      <p:sp>
        <p:nvSpPr>
          <p:cNvPr id="101" name="Rectangle: Rounded Corners 100">
            <a:extLst>
              <a:ext uri="{FF2B5EF4-FFF2-40B4-BE49-F238E27FC236}">
                <a16:creationId xmlns:a16="http://schemas.microsoft.com/office/drawing/2014/main" id="{D9A62E02-DC27-4EE3-B6A6-338034285B6A}"/>
              </a:ext>
            </a:extLst>
          </p:cNvPr>
          <p:cNvSpPr/>
          <p:nvPr/>
        </p:nvSpPr>
        <p:spPr>
          <a:xfrm>
            <a:off x="6134307" y="1962509"/>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05" name="Rectangle: Rounded Corners 104">
            <a:extLst>
              <a:ext uri="{FF2B5EF4-FFF2-40B4-BE49-F238E27FC236}">
                <a16:creationId xmlns:a16="http://schemas.microsoft.com/office/drawing/2014/main" id="{67CA0CCE-7E48-4DB7-8646-41E12238A160}"/>
              </a:ext>
            </a:extLst>
          </p:cNvPr>
          <p:cNvSpPr/>
          <p:nvPr/>
        </p:nvSpPr>
        <p:spPr>
          <a:xfrm>
            <a:off x="7522617" y="1951684"/>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102" name="Rectangle: Rounded Corners 101">
            <a:extLst>
              <a:ext uri="{FF2B5EF4-FFF2-40B4-BE49-F238E27FC236}">
                <a16:creationId xmlns:a16="http://schemas.microsoft.com/office/drawing/2014/main" id="{57B5E19D-DA69-4B96-B2B8-E9025B2E2A38}"/>
              </a:ext>
            </a:extLst>
          </p:cNvPr>
          <p:cNvSpPr/>
          <p:nvPr/>
        </p:nvSpPr>
        <p:spPr>
          <a:xfrm>
            <a:off x="6134308" y="2166382"/>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06" name="Rectangle: Rounded Corners 105">
            <a:extLst>
              <a:ext uri="{FF2B5EF4-FFF2-40B4-BE49-F238E27FC236}">
                <a16:creationId xmlns:a16="http://schemas.microsoft.com/office/drawing/2014/main" id="{5BFD0F19-1C78-4EE5-8D8D-E57CD869330A}"/>
              </a:ext>
            </a:extLst>
          </p:cNvPr>
          <p:cNvSpPr/>
          <p:nvPr/>
        </p:nvSpPr>
        <p:spPr>
          <a:xfrm>
            <a:off x="7523772" y="2166382"/>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09" name="TextBox 108">
            <a:extLst>
              <a:ext uri="{FF2B5EF4-FFF2-40B4-BE49-F238E27FC236}">
                <a16:creationId xmlns:a16="http://schemas.microsoft.com/office/drawing/2014/main" id="{CCE9C4C3-E91D-45F3-A81F-8FBB23728902}"/>
              </a:ext>
            </a:extLst>
          </p:cNvPr>
          <p:cNvSpPr txBox="1"/>
          <p:nvPr/>
        </p:nvSpPr>
        <p:spPr>
          <a:xfrm>
            <a:off x="5987899" y="2383383"/>
            <a:ext cx="2245944" cy="7848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The flu is an infection caused by </a:t>
            </a:r>
            <a:r>
              <a:rPr lang="en-GB" sz="900" i="1" dirty="0">
                <a:solidFill>
                  <a:prstClr val="black"/>
                </a:solidFill>
                <a:latin typeface="Arial" panose="020B0604020202020204" pitchFamily="34" charset="0"/>
                <a:cs typeface="Arial" panose="020B0604020202020204" pitchFamily="34" charset="0"/>
              </a:rPr>
              <a:t>Orthomyxoviridae</a:t>
            </a:r>
            <a:r>
              <a:rPr lang="en-GB" sz="900" dirty="0">
                <a:solidFill>
                  <a:prstClr val="black"/>
                </a:solidFill>
                <a:latin typeface="Arial" panose="020B0604020202020204" pitchFamily="34" charset="0"/>
                <a:cs typeface="Arial" panose="020B0604020202020204" pitchFamily="34" charset="0"/>
              </a:rPr>
              <a:t>. Every year 5 – 40% of the population get the flu but most people recover completely in a couple of weeks. </a:t>
            </a:r>
          </a:p>
        </p:txBody>
      </p:sp>
      <p:sp>
        <p:nvSpPr>
          <p:cNvPr id="49" name="Rectangle: Rounded Corners 48">
            <a:extLst>
              <a:ext uri="{FF2B5EF4-FFF2-40B4-BE49-F238E27FC236}">
                <a16:creationId xmlns:a16="http://schemas.microsoft.com/office/drawing/2014/main" id="{6C4C3E84-CB64-4732-999D-92C96AA6A7E3}"/>
              </a:ext>
              <a:ext uri="{C183D7F6-B498-43B3-948B-1728B52AA6E4}">
                <adec:decorative xmlns:adec="http://schemas.microsoft.com/office/drawing/2017/decorative" val="1"/>
              </a:ext>
            </a:extLst>
          </p:cNvPr>
          <p:cNvSpPr/>
          <p:nvPr/>
        </p:nvSpPr>
        <p:spPr>
          <a:xfrm rot="5400000">
            <a:off x="593906" y="3720092"/>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descr="Microscope image of cryptococcus">
            <a:extLst>
              <a:ext uri="{FF2B5EF4-FFF2-40B4-BE49-F238E27FC236}">
                <a16:creationId xmlns:a16="http://schemas.microsoft.com/office/drawing/2014/main" id="{C9A78E84-D911-4E5C-9EE4-D3538E0938B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8236" y="3554475"/>
            <a:ext cx="2086275" cy="729270"/>
          </a:xfrm>
          <a:prstGeom prst="rect">
            <a:avLst/>
          </a:prstGeom>
        </p:spPr>
      </p:pic>
      <p:sp>
        <p:nvSpPr>
          <p:cNvPr id="62" name="TextBox 61">
            <a:extLst>
              <a:ext uri="{FF2B5EF4-FFF2-40B4-BE49-F238E27FC236}">
                <a16:creationId xmlns:a16="http://schemas.microsoft.com/office/drawing/2014/main" id="{C11E726E-0FB6-4D32-94F5-0B1B9FCA2425}"/>
              </a:ext>
            </a:extLst>
          </p:cNvPr>
          <p:cNvSpPr txBox="1"/>
          <p:nvPr/>
        </p:nvSpPr>
        <p:spPr>
          <a:xfrm>
            <a:off x="1694880" y="3624092"/>
            <a:ext cx="1399632" cy="564678"/>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Cryptococcus</a:t>
            </a:r>
          </a:p>
          <a:p>
            <a:pPr algn="r"/>
            <a:r>
              <a:rPr lang="en-GB" sz="1000" i="1" dirty="0" err="1">
                <a:solidFill>
                  <a:prstClr val="black"/>
                </a:solidFill>
                <a:latin typeface="Arial" panose="020B0604020202020204" pitchFamily="34" charset="0"/>
                <a:cs typeface="Arial" panose="020B0604020202020204" pitchFamily="34" charset="0"/>
              </a:rPr>
              <a:t>Cryp</a:t>
            </a:r>
            <a:r>
              <a:rPr lang="en-GB" sz="1000" i="1" dirty="0">
                <a:solidFill>
                  <a:prstClr val="black"/>
                </a:solidFill>
                <a:latin typeface="Arial" panose="020B0604020202020204" pitchFamily="34" charset="0"/>
                <a:cs typeface="Arial" panose="020B0604020202020204" pitchFamily="34" charset="0"/>
              </a:rPr>
              <a:t>-Toe-Coccus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4D324D4E-8BB3-4745-859E-7FF269DE7395}"/>
              </a:ext>
              <a:ext uri="{C183D7F6-B498-43B3-948B-1728B52AA6E4}">
                <adec:decorative xmlns:adec="http://schemas.microsoft.com/office/drawing/2017/decorative" val="1"/>
              </a:ext>
            </a:extLst>
          </p:cNvPr>
          <p:cNvSpPr/>
          <p:nvPr/>
        </p:nvSpPr>
        <p:spPr>
          <a:xfrm>
            <a:off x="1011820" y="4382152"/>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24FF2524-795E-489A-8B40-C7E0436B909B}"/>
              </a:ext>
            </a:extLst>
          </p:cNvPr>
          <p:cNvSpPr/>
          <p:nvPr/>
        </p:nvSpPr>
        <p:spPr>
          <a:xfrm>
            <a:off x="1088203" y="444040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2137914D-09D7-4A51-B86A-D93D26471DB0}"/>
              </a:ext>
            </a:extLst>
          </p:cNvPr>
          <p:cNvSpPr/>
          <p:nvPr/>
        </p:nvSpPr>
        <p:spPr>
          <a:xfrm>
            <a:off x="2477670" y="4440404"/>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7,500</a:t>
            </a:r>
          </a:p>
        </p:txBody>
      </p:sp>
      <p:sp>
        <p:nvSpPr>
          <p:cNvPr id="53" name="Rectangle: Rounded Corners 52">
            <a:extLst>
              <a:ext uri="{FF2B5EF4-FFF2-40B4-BE49-F238E27FC236}">
                <a16:creationId xmlns:a16="http://schemas.microsoft.com/office/drawing/2014/main" id="{93D90100-8572-4275-B5FC-52A9DAF6F64F}"/>
              </a:ext>
            </a:extLst>
          </p:cNvPr>
          <p:cNvSpPr/>
          <p:nvPr/>
        </p:nvSpPr>
        <p:spPr>
          <a:xfrm>
            <a:off x="1088203" y="4653995"/>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9D800F86-95EA-4952-A5B4-08A2446922AA}"/>
              </a:ext>
            </a:extLst>
          </p:cNvPr>
          <p:cNvSpPr/>
          <p:nvPr/>
        </p:nvSpPr>
        <p:spPr>
          <a:xfrm>
            <a:off x="2472529" y="465399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54" name="Rectangle: Rounded Corners 53">
            <a:extLst>
              <a:ext uri="{FF2B5EF4-FFF2-40B4-BE49-F238E27FC236}">
                <a16:creationId xmlns:a16="http://schemas.microsoft.com/office/drawing/2014/main" id="{6C2CA67C-5647-4292-B449-699418393DB3}"/>
              </a:ext>
            </a:extLst>
          </p:cNvPr>
          <p:cNvSpPr/>
          <p:nvPr/>
        </p:nvSpPr>
        <p:spPr>
          <a:xfrm>
            <a:off x="1088203" y="486758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B4144B73-2456-4C3D-AA08-879381A63621}"/>
              </a:ext>
            </a:extLst>
          </p:cNvPr>
          <p:cNvSpPr/>
          <p:nvPr/>
        </p:nvSpPr>
        <p:spPr>
          <a:xfrm>
            <a:off x="2477670" y="485787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a:t>
            </a:r>
          </a:p>
        </p:txBody>
      </p:sp>
      <p:sp>
        <p:nvSpPr>
          <p:cNvPr id="55" name="Rectangle: Rounded Corners 54">
            <a:extLst>
              <a:ext uri="{FF2B5EF4-FFF2-40B4-BE49-F238E27FC236}">
                <a16:creationId xmlns:a16="http://schemas.microsoft.com/office/drawing/2014/main" id="{54A4541D-1262-4B13-A0D6-AD578B7E6DDE}"/>
              </a:ext>
            </a:extLst>
          </p:cNvPr>
          <p:cNvSpPr/>
          <p:nvPr/>
        </p:nvSpPr>
        <p:spPr>
          <a:xfrm>
            <a:off x="1088203" y="508117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3741CF45-A2D2-476B-A8A5-3F28CAB19FC6}"/>
              </a:ext>
            </a:extLst>
          </p:cNvPr>
          <p:cNvSpPr/>
          <p:nvPr/>
        </p:nvSpPr>
        <p:spPr>
          <a:xfrm>
            <a:off x="2476513" y="507035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56" name="Rectangle: Rounded Corners 55">
            <a:extLst>
              <a:ext uri="{FF2B5EF4-FFF2-40B4-BE49-F238E27FC236}">
                <a16:creationId xmlns:a16="http://schemas.microsoft.com/office/drawing/2014/main" id="{292351EB-8549-4910-8D15-9C772A801BF8}"/>
              </a:ext>
            </a:extLst>
          </p:cNvPr>
          <p:cNvSpPr/>
          <p:nvPr/>
        </p:nvSpPr>
        <p:spPr>
          <a:xfrm>
            <a:off x="1088204" y="5285049"/>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11527E1B-F74F-4594-879C-FC55F8735D50}"/>
              </a:ext>
            </a:extLst>
          </p:cNvPr>
          <p:cNvSpPr/>
          <p:nvPr/>
        </p:nvSpPr>
        <p:spPr>
          <a:xfrm>
            <a:off x="2477667" y="528504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3" name="TextBox 62">
            <a:extLst>
              <a:ext uri="{FF2B5EF4-FFF2-40B4-BE49-F238E27FC236}">
                <a16:creationId xmlns:a16="http://schemas.microsoft.com/office/drawing/2014/main" id="{2E9A4C3F-FA22-45CA-B23C-81EF45D332FD}"/>
              </a:ext>
            </a:extLst>
          </p:cNvPr>
          <p:cNvSpPr txBox="1"/>
          <p:nvPr/>
        </p:nvSpPr>
        <p:spPr>
          <a:xfrm>
            <a:off x="941792" y="5467882"/>
            <a:ext cx="2245943"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Cryptococcus </a:t>
            </a:r>
            <a:r>
              <a:rPr lang="en-GB" sz="900" dirty="0">
                <a:solidFill>
                  <a:prstClr val="black"/>
                </a:solidFill>
                <a:latin typeface="Arial" panose="020B0604020202020204" pitchFamily="34" charset="0"/>
                <a:cs typeface="Arial" panose="020B0604020202020204" pitchFamily="34" charset="0"/>
              </a:rPr>
              <a:t>is a fungus which grows as a yeast. It is known for causing a severe form of meningitis in people with HIV/AIDS. The majority of Cryptococci live in the soil and are not harmful to humans. </a:t>
            </a:r>
          </a:p>
        </p:txBody>
      </p:sp>
      <p:sp>
        <p:nvSpPr>
          <p:cNvPr id="34" name="Rectangle: Rounded Corners 33">
            <a:extLst>
              <a:ext uri="{FF2B5EF4-FFF2-40B4-BE49-F238E27FC236}">
                <a16:creationId xmlns:a16="http://schemas.microsoft.com/office/drawing/2014/main" id="{9E518C7C-F8C7-4CB5-B9B6-4A9AA60E1F8B}"/>
              </a:ext>
              <a:ext uri="{C183D7F6-B498-43B3-948B-1728B52AA6E4}">
                <adec:decorative xmlns:adec="http://schemas.microsoft.com/office/drawing/2017/decorative" val="1"/>
              </a:ext>
            </a:extLst>
          </p:cNvPr>
          <p:cNvSpPr/>
          <p:nvPr/>
        </p:nvSpPr>
        <p:spPr>
          <a:xfrm rot="5400000">
            <a:off x="3117920" y="3720092"/>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Microscope image of candida">
            <a:extLst>
              <a:ext uri="{FF2B5EF4-FFF2-40B4-BE49-F238E27FC236}">
                <a16:creationId xmlns:a16="http://schemas.microsoft.com/office/drawing/2014/main" id="{EBD373F4-2E45-493C-B874-E68984B01D5E}"/>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32250" y="3554475"/>
            <a:ext cx="2086275" cy="729270"/>
          </a:xfrm>
          <a:prstGeom prst="rect">
            <a:avLst/>
          </a:prstGeom>
        </p:spPr>
      </p:pic>
      <p:sp>
        <p:nvSpPr>
          <p:cNvPr id="47" name="TextBox 46">
            <a:extLst>
              <a:ext uri="{FF2B5EF4-FFF2-40B4-BE49-F238E27FC236}">
                <a16:creationId xmlns:a16="http://schemas.microsoft.com/office/drawing/2014/main" id="{2749EAFA-261B-4925-A3E7-C8BF4FED3D52}"/>
              </a:ext>
            </a:extLst>
          </p:cNvPr>
          <p:cNvSpPr txBox="1"/>
          <p:nvPr/>
        </p:nvSpPr>
        <p:spPr>
          <a:xfrm>
            <a:off x="4738570" y="3624092"/>
            <a:ext cx="879958" cy="564678"/>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Candida</a:t>
            </a:r>
          </a:p>
          <a:p>
            <a:pPr algn="r"/>
            <a:r>
              <a:rPr lang="en-GB" sz="1000" i="1" dirty="0">
                <a:solidFill>
                  <a:prstClr val="black"/>
                </a:solidFill>
                <a:latin typeface="Arial" panose="020B0604020202020204" pitchFamily="34" charset="0"/>
                <a:cs typeface="Arial" panose="020B0604020202020204" pitchFamily="34" charset="0"/>
              </a:rPr>
              <a:t>Can-Did-a</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6CE6C27C-2937-4E2B-8BD8-49EFFE6A9E19}"/>
              </a:ext>
              <a:ext uri="{C183D7F6-B498-43B3-948B-1728B52AA6E4}">
                <adec:decorative xmlns:adec="http://schemas.microsoft.com/office/drawing/2017/decorative" val="1"/>
              </a:ext>
            </a:extLst>
          </p:cNvPr>
          <p:cNvSpPr/>
          <p:nvPr/>
        </p:nvSpPr>
        <p:spPr>
          <a:xfrm>
            <a:off x="3535834" y="4382152"/>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8D61C074-905B-4AE5-A767-F8E7EAFF7EAB}"/>
              </a:ext>
            </a:extLst>
          </p:cNvPr>
          <p:cNvSpPr/>
          <p:nvPr/>
        </p:nvSpPr>
        <p:spPr>
          <a:xfrm>
            <a:off x="3612217" y="4440403"/>
            <a:ext cx="126917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DE52F142-6AA0-468C-A8E6-C395F7013E3A}"/>
              </a:ext>
            </a:extLst>
          </p:cNvPr>
          <p:cNvSpPr/>
          <p:nvPr/>
        </p:nvSpPr>
        <p:spPr>
          <a:xfrm>
            <a:off x="4945928" y="4440404"/>
            <a:ext cx="62865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10,000</a:t>
            </a:r>
          </a:p>
        </p:txBody>
      </p:sp>
      <p:sp>
        <p:nvSpPr>
          <p:cNvPr id="38" name="Rectangle: Rounded Corners 37">
            <a:extLst>
              <a:ext uri="{FF2B5EF4-FFF2-40B4-BE49-F238E27FC236}">
                <a16:creationId xmlns:a16="http://schemas.microsoft.com/office/drawing/2014/main" id="{1BF3B7B9-8B4F-43D6-A331-0A058A365649}"/>
              </a:ext>
            </a:extLst>
          </p:cNvPr>
          <p:cNvSpPr/>
          <p:nvPr/>
        </p:nvSpPr>
        <p:spPr>
          <a:xfrm>
            <a:off x="3612217" y="4653995"/>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18B5C130-2F5F-44A5-8A15-F5FE593F8F8F}"/>
              </a:ext>
            </a:extLst>
          </p:cNvPr>
          <p:cNvSpPr/>
          <p:nvPr/>
        </p:nvSpPr>
        <p:spPr>
          <a:xfrm>
            <a:off x="4996544" y="465399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44</a:t>
            </a:r>
          </a:p>
        </p:txBody>
      </p:sp>
      <p:sp>
        <p:nvSpPr>
          <p:cNvPr id="39" name="Rectangle: Rounded Corners 38">
            <a:extLst>
              <a:ext uri="{FF2B5EF4-FFF2-40B4-BE49-F238E27FC236}">
                <a16:creationId xmlns:a16="http://schemas.microsoft.com/office/drawing/2014/main" id="{38042BE7-C3E8-4707-B307-C5698537DA88}"/>
              </a:ext>
            </a:extLst>
          </p:cNvPr>
          <p:cNvSpPr/>
          <p:nvPr/>
        </p:nvSpPr>
        <p:spPr>
          <a:xfrm>
            <a:off x="3612217" y="486758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B7C53326-128D-45EE-BA23-DB9C077495C1}"/>
              </a:ext>
            </a:extLst>
          </p:cNvPr>
          <p:cNvSpPr/>
          <p:nvPr/>
        </p:nvSpPr>
        <p:spPr>
          <a:xfrm>
            <a:off x="5001684" y="485787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a:t>
            </a:r>
          </a:p>
        </p:txBody>
      </p:sp>
      <p:sp>
        <p:nvSpPr>
          <p:cNvPr id="40" name="Rectangle: Rounded Corners 39">
            <a:extLst>
              <a:ext uri="{FF2B5EF4-FFF2-40B4-BE49-F238E27FC236}">
                <a16:creationId xmlns:a16="http://schemas.microsoft.com/office/drawing/2014/main" id="{D53111DE-63C0-4564-B6E4-B6D030F829C6}"/>
              </a:ext>
            </a:extLst>
          </p:cNvPr>
          <p:cNvSpPr/>
          <p:nvPr/>
        </p:nvSpPr>
        <p:spPr>
          <a:xfrm>
            <a:off x="3612217" y="508117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5ED8BFD8-13E1-45B2-85BA-7B0810D8E332}"/>
              </a:ext>
            </a:extLst>
          </p:cNvPr>
          <p:cNvSpPr/>
          <p:nvPr/>
        </p:nvSpPr>
        <p:spPr>
          <a:xfrm>
            <a:off x="5000527" y="507035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175</a:t>
            </a:r>
          </a:p>
        </p:txBody>
      </p:sp>
      <p:sp>
        <p:nvSpPr>
          <p:cNvPr id="41" name="Rectangle: Rounded Corners 40">
            <a:extLst>
              <a:ext uri="{FF2B5EF4-FFF2-40B4-BE49-F238E27FC236}">
                <a16:creationId xmlns:a16="http://schemas.microsoft.com/office/drawing/2014/main" id="{0D347F83-1BB2-4CC6-B46A-E4941192C680}"/>
              </a:ext>
            </a:extLst>
          </p:cNvPr>
          <p:cNvSpPr/>
          <p:nvPr/>
        </p:nvSpPr>
        <p:spPr>
          <a:xfrm>
            <a:off x="3612218" y="5285049"/>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DEF0DF0B-518F-4E7E-9ACD-F4F9A3F663A2}"/>
              </a:ext>
            </a:extLst>
          </p:cNvPr>
          <p:cNvSpPr/>
          <p:nvPr/>
        </p:nvSpPr>
        <p:spPr>
          <a:xfrm>
            <a:off x="5001682" y="528504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48" name="TextBox 47">
            <a:extLst>
              <a:ext uri="{FF2B5EF4-FFF2-40B4-BE49-F238E27FC236}">
                <a16:creationId xmlns:a16="http://schemas.microsoft.com/office/drawing/2014/main" id="{CA24F846-BA71-4E84-AB57-B47138BA53CF}"/>
              </a:ext>
            </a:extLst>
          </p:cNvPr>
          <p:cNvSpPr txBox="1"/>
          <p:nvPr/>
        </p:nvSpPr>
        <p:spPr>
          <a:xfrm>
            <a:off x="3465804" y="5457456"/>
            <a:ext cx="2245943"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Candida </a:t>
            </a:r>
            <a:r>
              <a:rPr lang="en-GB" sz="900" dirty="0">
                <a:solidFill>
                  <a:prstClr val="black"/>
                </a:solidFill>
                <a:latin typeface="Arial" panose="020B0604020202020204" pitchFamily="34" charset="0"/>
                <a:cs typeface="Arial" panose="020B0604020202020204" pitchFamily="34" charset="0"/>
              </a:rPr>
              <a:t>is naturally found living in the human mouth and gastrointestinal tract. Under normal circumstances these fungi live in 80% of the human population with no harmful effects, although overgrowth results in candidiasis (Thrush). </a:t>
            </a:r>
          </a:p>
        </p:txBody>
      </p:sp>
      <p:sp>
        <p:nvSpPr>
          <p:cNvPr id="110" name="Rectangle: Rounded Corners 109">
            <a:extLst>
              <a:ext uri="{FF2B5EF4-FFF2-40B4-BE49-F238E27FC236}">
                <a16:creationId xmlns:a16="http://schemas.microsoft.com/office/drawing/2014/main" id="{04114DF0-1596-4744-8517-0D3ED6E6DA49}"/>
              </a:ext>
              <a:ext uri="{C183D7F6-B498-43B3-948B-1728B52AA6E4}">
                <adec:decorative xmlns:adec="http://schemas.microsoft.com/office/drawing/2017/decorative" val="1"/>
              </a:ext>
            </a:extLst>
          </p:cNvPr>
          <p:cNvSpPr/>
          <p:nvPr/>
        </p:nvSpPr>
        <p:spPr>
          <a:xfrm rot="5400000">
            <a:off x="5640010" y="3723447"/>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2" name="Picture 121" descr="Microscope image of simplex virus">
            <a:extLst>
              <a:ext uri="{FF2B5EF4-FFF2-40B4-BE49-F238E27FC236}">
                <a16:creationId xmlns:a16="http://schemas.microsoft.com/office/drawing/2014/main" id="{D0F17E0B-8743-4C77-91C9-A49F51B9DA0D}"/>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54341" y="3557831"/>
            <a:ext cx="2086276" cy="729269"/>
          </a:xfrm>
          <a:prstGeom prst="rect">
            <a:avLst/>
          </a:prstGeom>
        </p:spPr>
      </p:pic>
      <p:sp>
        <p:nvSpPr>
          <p:cNvPr id="123" name="TextBox 122">
            <a:extLst>
              <a:ext uri="{FF2B5EF4-FFF2-40B4-BE49-F238E27FC236}">
                <a16:creationId xmlns:a16="http://schemas.microsoft.com/office/drawing/2014/main" id="{35E38E74-C31A-4E25-AE87-41F70CDE6FE5}"/>
              </a:ext>
            </a:extLst>
          </p:cNvPr>
          <p:cNvSpPr txBox="1"/>
          <p:nvPr/>
        </p:nvSpPr>
        <p:spPr>
          <a:xfrm>
            <a:off x="6936890" y="3640043"/>
            <a:ext cx="1173767" cy="564678"/>
          </a:xfrm>
          <a:prstGeom prst="rect">
            <a:avLst/>
          </a:prstGeom>
          <a:noFill/>
        </p:spPr>
        <p:txBody>
          <a:bodyPr wrap="none" rtlCol="0">
            <a:spAutoFit/>
          </a:bodyPr>
          <a:lstStyle/>
          <a:p>
            <a:pPr algn="r"/>
            <a:r>
              <a:rPr lang="pt-BR" sz="1000" i="1" dirty="0">
                <a:solidFill>
                  <a:prstClr val="black"/>
                </a:solidFill>
                <a:latin typeface="Arial" panose="020B0604020202020204" pitchFamily="34" charset="0"/>
                <a:cs typeface="Arial" panose="020B0604020202020204" pitchFamily="34" charset="0"/>
              </a:rPr>
              <a:t>Simplex Virus</a:t>
            </a:r>
          </a:p>
          <a:p>
            <a:pPr algn="r"/>
            <a:r>
              <a:rPr lang="pt-BR" sz="1000" i="1" dirty="0">
                <a:solidFill>
                  <a:prstClr val="black"/>
                </a:solidFill>
                <a:latin typeface="Arial" panose="020B0604020202020204" pitchFamily="34" charset="0"/>
                <a:cs typeface="Arial" panose="020B0604020202020204" pitchFamily="34" charset="0"/>
              </a:rPr>
              <a:t>Sim-Plex Virus</a:t>
            </a:r>
          </a:p>
          <a:p>
            <a:pPr algn="r"/>
            <a:r>
              <a:rPr lang="pt-BR"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111" name="Rectangle: Rounded Corners 110">
            <a:extLst>
              <a:ext uri="{FF2B5EF4-FFF2-40B4-BE49-F238E27FC236}">
                <a16:creationId xmlns:a16="http://schemas.microsoft.com/office/drawing/2014/main" id="{F9725D29-05F7-4FCE-BDB5-C0DEF991B0C7}"/>
              </a:ext>
              <a:ext uri="{C183D7F6-B498-43B3-948B-1728B52AA6E4}">
                <adec:decorative xmlns:adec="http://schemas.microsoft.com/office/drawing/2017/decorative" val="1"/>
              </a:ext>
            </a:extLst>
          </p:cNvPr>
          <p:cNvSpPr/>
          <p:nvPr/>
        </p:nvSpPr>
        <p:spPr>
          <a:xfrm>
            <a:off x="6057924" y="4385507"/>
            <a:ext cx="2082693"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Rectangle: Rounded Corners 111">
            <a:extLst>
              <a:ext uri="{FF2B5EF4-FFF2-40B4-BE49-F238E27FC236}">
                <a16:creationId xmlns:a16="http://schemas.microsoft.com/office/drawing/2014/main" id="{7532D636-6F85-4F5F-8A7D-2242C7503365}"/>
              </a:ext>
            </a:extLst>
          </p:cNvPr>
          <p:cNvSpPr/>
          <p:nvPr/>
        </p:nvSpPr>
        <p:spPr>
          <a:xfrm>
            <a:off x="6134307" y="4443759"/>
            <a:ext cx="1333711" cy="1650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13" name="Rectangle: Rounded Corners 112">
            <a:extLst>
              <a:ext uri="{FF2B5EF4-FFF2-40B4-BE49-F238E27FC236}">
                <a16:creationId xmlns:a16="http://schemas.microsoft.com/office/drawing/2014/main" id="{71CADDE4-6A90-4086-8056-197A27B61BBD}"/>
              </a:ext>
            </a:extLst>
          </p:cNvPr>
          <p:cNvSpPr/>
          <p:nvPr/>
        </p:nvSpPr>
        <p:spPr>
          <a:xfrm>
            <a:off x="7523775" y="4443759"/>
            <a:ext cx="572903" cy="165045"/>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endPar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4" name="Rectangle: Rounded Corners 113">
            <a:extLst>
              <a:ext uri="{FF2B5EF4-FFF2-40B4-BE49-F238E27FC236}">
                <a16:creationId xmlns:a16="http://schemas.microsoft.com/office/drawing/2014/main" id="{3F2A8B71-F315-4AA7-8F98-83F30352961B}"/>
              </a:ext>
            </a:extLst>
          </p:cNvPr>
          <p:cNvSpPr/>
          <p:nvPr/>
        </p:nvSpPr>
        <p:spPr>
          <a:xfrm>
            <a:off x="6134307" y="4657350"/>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18" name="Rectangle: Rounded Corners 117">
            <a:extLst>
              <a:ext uri="{FF2B5EF4-FFF2-40B4-BE49-F238E27FC236}">
                <a16:creationId xmlns:a16="http://schemas.microsoft.com/office/drawing/2014/main" id="{B3A7F1E6-A14D-49D0-A2BF-AFE57ED8EE33}"/>
              </a:ext>
            </a:extLst>
          </p:cNvPr>
          <p:cNvSpPr/>
          <p:nvPr/>
        </p:nvSpPr>
        <p:spPr>
          <a:xfrm>
            <a:off x="7518634" y="465735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5" name="Rectangle: Rounded Corners 114">
            <a:extLst>
              <a:ext uri="{FF2B5EF4-FFF2-40B4-BE49-F238E27FC236}">
                <a16:creationId xmlns:a16="http://schemas.microsoft.com/office/drawing/2014/main" id="{01F8BC4E-EA66-4CAA-BFF1-75F42F83E831}"/>
              </a:ext>
            </a:extLst>
          </p:cNvPr>
          <p:cNvSpPr/>
          <p:nvPr/>
        </p:nvSpPr>
        <p:spPr>
          <a:xfrm>
            <a:off x="6134307" y="4870941"/>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19" name="Rectangle: Rounded Corners 118">
            <a:extLst>
              <a:ext uri="{FF2B5EF4-FFF2-40B4-BE49-F238E27FC236}">
                <a16:creationId xmlns:a16="http://schemas.microsoft.com/office/drawing/2014/main" id="{08CE9276-4753-4F4F-A795-574FBF8666AC}"/>
              </a:ext>
            </a:extLst>
          </p:cNvPr>
          <p:cNvSpPr/>
          <p:nvPr/>
        </p:nvSpPr>
        <p:spPr>
          <a:xfrm>
            <a:off x="7523774" y="486122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a:t>
            </a:r>
          </a:p>
        </p:txBody>
      </p:sp>
      <p:sp>
        <p:nvSpPr>
          <p:cNvPr id="116" name="Rectangle: Rounded Corners 115">
            <a:extLst>
              <a:ext uri="{FF2B5EF4-FFF2-40B4-BE49-F238E27FC236}">
                <a16:creationId xmlns:a16="http://schemas.microsoft.com/office/drawing/2014/main" id="{F65E4260-D7B1-4D25-9345-5A60DC6A9F17}"/>
              </a:ext>
            </a:extLst>
          </p:cNvPr>
          <p:cNvSpPr/>
          <p:nvPr/>
        </p:nvSpPr>
        <p:spPr>
          <a:xfrm>
            <a:off x="6134307" y="5084531"/>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20" name="Rectangle: Rounded Corners 119">
            <a:extLst>
              <a:ext uri="{FF2B5EF4-FFF2-40B4-BE49-F238E27FC236}">
                <a16:creationId xmlns:a16="http://schemas.microsoft.com/office/drawing/2014/main" id="{58E1C748-7B66-4437-9240-622B8027A613}"/>
              </a:ext>
            </a:extLst>
          </p:cNvPr>
          <p:cNvSpPr/>
          <p:nvPr/>
        </p:nvSpPr>
        <p:spPr>
          <a:xfrm>
            <a:off x="7522617" y="5073706"/>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7" name="Rectangle: Rounded Corners 116">
            <a:extLst>
              <a:ext uri="{FF2B5EF4-FFF2-40B4-BE49-F238E27FC236}">
                <a16:creationId xmlns:a16="http://schemas.microsoft.com/office/drawing/2014/main" id="{A08BB937-BE72-4043-BCC8-A20541DC84DF}"/>
              </a:ext>
            </a:extLst>
          </p:cNvPr>
          <p:cNvSpPr/>
          <p:nvPr/>
        </p:nvSpPr>
        <p:spPr>
          <a:xfrm>
            <a:off x="6134308" y="5288404"/>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21" name="Rectangle: Rounded Corners 120">
            <a:extLst>
              <a:ext uri="{FF2B5EF4-FFF2-40B4-BE49-F238E27FC236}">
                <a16:creationId xmlns:a16="http://schemas.microsoft.com/office/drawing/2014/main" id="{5E29E6DA-5372-4D3F-8F5E-CE9A75B74BDC}"/>
              </a:ext>
            </a:extLst>
          </p:cNvPr>
          <p:cNvSpPr/>
          <p:nvPr/>
        </p:nvSpPr>
        <p:spPr>
          <a:xfrm>
            <a:off x="7523772" y="528840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24" name="TextBox 123">
            <a:extLst>
              <a:ext uri="{FF2B5EF4-FFF2-40B4-BE49-F238E27FC236}">
                <a16:creationId xmlns:a16="http://schemas.microsoft.com/office/drawing/2014/main" id="{103C9CA6-A2B5-4068-B7A0-95EE438FDE97}"/>
              </a:ext>
            </a:extLst>
          </p:cNvPr>
          <p:cNvSpPr txBox="1"/>
          <p:nvPr/>
        </p:nvSpPr>
        <p:spPr>
          <a:xfrm>
            <a:off x="5987901" y="5452187"/>
            <a:ext cx="2245944"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Herpes simplex </a:t>
            </a:r>
            <a:r>
              <a:rPr lang="en-GB" sz="900" dirty="0">
                <a:solidFill>
                  <a:prstClr val="black"/>
                </a:solidFill>
                <a:latin typeface="Arial" panose="020B0604020202020204" pitchFamily="34" charset="0"/>
                <a:cs typeface="Arial" panose="020B0604020202020204" pitchFamily="34" charset="0"/>
              </a:rPr>
              <a:t>is one of the oldest known sexually transmitted infections. In many cases, Herpes infections produce no symptoms, but scab-like symptoms do occur in about one third of people infected.</a:t>
            </a:r>
          </a:p>
        </p:txBody>
      </p:sp>
      <p:sp>
        <p:nvSpPr>
          <p:cNvPr id="3" name="Footer Placeholder 2">
            <a:extLst>
              <a:ext uri="{FF2B5EF4-FFF2-40B4-BE49-F238E27FC236}">
                <a16:creationId xmlns:a16="http://schemas.microsoft.com/office/drawing/2014/main" id="{85ED2FA1-BA96-42EF-A5D8-96E8BBF2836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8212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B4AD-9C5E-40B5-9380-622E36F4ABB0}"/>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4</a:t>
            </a:r>
          </a:p>
        </p:txBody>
      </p:sp>
      <p:sp>
        <p:nvSpPr>
          <p:cNvPr id="49" name="Rectangle: Rounded Corners 48">
            <a:extLst>
              <a:ext uri="{FF2B5EF4-FFF2-40B4-BE49-F238E27FC236}">
                <a16:creationId xmlns:a16="http://schemas.microsoft.com/office/drawing/2014/main" id="{3AB96D79-E034-4468-BBD4-2CE78B2A958B}"/>
              </a:ext>
              <a:ext uri="{C183D7F6-B498-43B3-948B-1728B52AA6E4}">
                <adec:decorative xmlns:adec="http://schemas.microsoft.com/office/drawing/2017/decorative" val="1"/>
              </a:ext>
            </a:extLst>
          </p:cNvPr>
          <p:cNvSpPr/>
          <p:nvPr/>
        </p:nvSpPr>
        <p:spPr>
          <a:xfrm rot="5400000">
            <a:off x="693236" y="555002"/>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descr="Microscope image of Neisseria">
            <a:extLst>
              <a:ext uri="{FF2B5EF4-FFF2-40B4-BE49-F238E27FC236}">
                <a16:creationId xmlns:a16="http://schemas.microsoft.com/office/drawing/2014/main" id="{9B205C99-23FA-4D0E-83A5-966E196D5E5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277" y="389229"/>
            <a:ext cx="2067535" cy="725007"/>
          </a:xfrm>
          <a:prstGeom prst="rect">
            <a:avLst/>
          </a:prstGeom>
        </p:spPr>
      </p:pic>
      <p:sp>
        <p:nvSpPr>
          <p:cNvPr id="62" name="TextBox 61">
            <a:extLst>
              <a:ext uri="{FF2B5EF4-FFF2-40B4-BE49-F238E27FC236}">
                <a16:creationId xmlns:a16="http://schemas.microsoft.com/office/drawing/2014/main" id="{2E4D8D02-5273-4AB6-86B0-6AD7A4784781}"/>
              </a:ext>
            </a:extLst>
          </p:cNvPr>
          <p:cNvSpPr txBox="1"/>
          <p:nvPr/>
        </p:nvSpPr>
        <p:spPr>
          <a:xfrm>
            <a:off x="2033596" y="465200"/>
            <a:ext cx="1174642"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Neisseria</a:t>
            </a:r>
          </a:p>
          <a:p>
            <a:pPr algn="r"/>
            <a:r>
              <a:rPr lang="en-GB" sz="1000" i="1" dirty="0" err="1">
                <a:solidFill>
                  <a:prstClr val="black"/>
                </a:solidFill>
                <a:latin typeface="Arial" panose="020B0604020202020204" pitchFamily="34" charset="0"/>
                <a:cs typeface="Arial" panose="020B0604020202020204" pitchFamily="34" charset="0"/>
              </a:rPr>
              <a:t>Nai</a:t>
            </a:r>
            <a:r>
              <a:rPr lang="en-GB" sz="1000" i="1" dirty="0">
                <a:solidFill>
                  <a:prstClr val="black"/>
                </a:solidFill>
                <a:latin typeface="Arial" panose="020B0604020202020204" pitchFamily="34" charset="0"/>
                <a:cs typeface="Arial" panose="020B0604020202020204" pitchFamily="34" charset="0"/>
              </a:rPr>
              <a:t>–sheer–e-a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E29E8C64-BF17-4C0E-8568-CE213505397C}"/>
              </a:ext>
              <a:ext uri="{C183D7F6-B498-43B3-948B-1728B52AA6E4}">
                <adec:decorative xmlns:adec="http://schemas.microsoft.com/office/drawing/2017/decorative" val="1"/>
              </a:ext>
            </a:extLst>
          </p:cNvPr>
          <p:cNvSpPr/>
          <p:nvPr/>
        </p:nvSpPr>
        <p:spPr>
          <a:xfrm>
            <a:off x="1117449" y="1218046"/>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522ABB77-8C8C-4F44-8E23-C5DE9157504D}"/>
              </a:ext>
            </a:extLst>
          </p:cNvPr>
          <p:cNvSpPr/>
          <p:nvPr/>
        </p:nvSpPr>
        <p:spPr>
          <a:xfrm>
            <a:off x="1194130" y="1276709"/>
            <a:ext cx="1350758" cy="1659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D0F2ADE3-0C4A-4909-8C47-76B68291FF74}"/>
              </a:ext>
            </a:extLst>
          </p:cNvPr>
          <p:cNvSpPr/>
          <p:nvPr/>
        </p:nvSpPr>
        <p:spPr>
          <a:xfrm>
            <a:off x="2588997" y="1276710"/>
            <a:ext cx="575131" cy="1659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Rectangle: Rounded Corners 52">
            <a:extLst>
              <a:ext uri="{FF2B5EF4-FFF2-40B4-BE49-F238E27FC236}">
                <a16:creationId xmlns:a16="http://schemas.microsoft.com/office/drawing/2014/main" id="{47DAFDEF-6292-48E0-9AAC-E2AF5C6E4DBB}"/>
              </a:ext>
            </a:extLst>
          </p:cNvPr>
          <p:cNvSpPr/>
          <p:nvPr/>
        </p:nvSpPr>
        <p:spPr>
          <a:xfrm>
            <a:off x="1194129" y="149181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9F6F8A22-C265-40F3-81D1-8A2EA6714CB2}"/>
              </a:ext>
            </a:extLst>
          </p:cNvPr>
          <p:cNvSpPr/>
          <p:nvPr/>
        </p:nvSpPr>
        <p:spPr>
          <a:xfrm>
            <a:off x="2583837" y="149181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a:t>
            </a:r>
          </a:p>
        </p:txBody>
      </p:sp>
      <p:sp>
        <p:nvSpPr>
          <p:cNvPr id="54" name="Rectangle: Rounded Corners 53">
            <a:extLst>
              <a:ext uri="{FF2B5EF4-FFF2-40B4-BE49-F238E27FC236}">
                <a16:creationId xmlns:a16="http://schemas.microsoft.com/office/drawing/2014/main" id="{95F867D7-F7ED-470C-8B7E-B354AA8752A3}"/>
              </a:ext>
            </a:extLst>
          </p:cNvPr>
          <p:cNvSpPr/>
          <p:nvPr/>
        </p:nvSpPr>
        <p:spPr>
          <a:xfrm>
            <a:off x="1194129" y="170691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5779081E-CD4C-4D7B-934F-822C4BA2C6DC}"/>
              </a:ext>
            </a:extLst>
          </p:cNvPr>
          <p:cNvSpPr/>
          <p:nvPr/>
        </p:nvSpPr>
        <p:spPr>
          <a:xfrm>
            <a:off x="2588997" y="1697128"/>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a:t>
            </a:r>
          </a:p>
        </p:txBody>
      </p:sp>
      <p:sp>
        <p:nvSpPr>
          <p:cNvPr id="55" name="Rectangle: Rounded Corners 54">
            <a:extLst>
              <a:ext uri="{FF2B5EF4-FFF2-40B4-BE49-F238E27FC236}">
                <a16:creationId xmlns:a16="http://schemas.microsoft.com/office/drawing/2014/main" id="{0C550A0D-C39A-4257-9D0C-3D248D8DD64E}"/>
              </a:ext>
            </a:extLst>
          </p:cNvPr>
          <p:cNvSpPr/>
          <p:nvPr/>
        </p:nvSpPr>
        <p:spPr>
          <a:xfrm>
            <a:off x="1194129" y="192200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51E9004F-8262-4A9D-BFE6-B058663FAFD4}"/>
              </a:ext>
            </a:extLst>
          </p:cNvPr>
          <p:cNvSpPr/>
          <p:nvPr/>
        </p:nvSpPr>
        <p:spPr>
          <a:xfrm>
            <a:off x="2587835" y="191110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56" name="Rectangle: Rounded Corners 55">
            <a:extLst>
              <a:ext uri="{FF2B5EF4-FFF2-40B4-BE49-F238E27FC236}">
                <a16:creationId xmlns:a16="http://schemas.microsoft.com/office/drawing/2014/main" id="{682438B8-3F2E-4FE4-A3E6-4F2C4B02D070}"/>
              </a:ext>
            </a:extLst>
          </p:cNvPr>
          <p:cNvSpPr/>
          <p:nvPr/>
        </p:nvSpPr>
        <p:spPr>
          <a:xfrm>
            <a:off x="1194130" y="212732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10AD4D37-51C3-4F5B-8587-DEB91D4982FA}"/>
              </a:ext>
            </a:extLst>
          </p:cNvPr>
          <p:cNvSpPr/>
          <p:nvPr/>
        </p:nvSpPr>
        <p:spPr>
          <a:xfrm>
            <a:off x="2588995" y="2127322"/>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
        <p:nvSpPr>
          <p:cNvPr id="63" name="TextBox 62">
            <a:extLst>
              <a:ext uri="{FF2B5EF4-FFF2-40B4-BE49-F238E27FC236}">
                <a16:creationId xmlns:a16="http://schemas.microsoft.com/office/drawing/2014/main" id="{0527E2D4-D483-43E2-AD3B-ADDB3022EB0A}"/>
              </a:ext>
            </a:extLst>
          </p:cNvPr>
          <p:cNvSpPr txBox="1"/>
          <p:nvPr/>
        </p:nvSpPr>
        <p:spPr>
          <a:xfrm>
            <a:off x="1047151" y="2364848"/>
            <a:ext cx="2333137" cy="7848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Neisseria meningitidis </a:t>
            </a:r>
            <a:r>
              <a:rPr lang="en-GB" sz="900" dirty="0">
                <a:solidFill>
                  <a:prstClr val="black"/>
                </a:solidFill>
                <a:latin typeface="Arial" panose="020B0604020202020204" pitchFamily="34" charset="0"/>
                <a:cs typeface="Arial" panose="020B0604020202020204" pitchFamily="34" charset="0"/>
              </a:rPr>
              <a:t>is a bacterium that can cause meningitis, a life threatening disease. A vaccine is available to protect against the 4 main types of this bacteria A, C, W and Y. </a:t>
            </a:r>
          </a:p>
        </p:txBody>
      </p:sp>
      <p:sp>
        <p:nvSpPr>
          <p:cNvPr id="34" name="Rectangle: Rounded Corners 33">
            <a:extLst>
              <a:ext uri="{FF2B5EF4-FFF2-40B4-BE49-F238E27FC236}">
                <a16:creationId xmlns:a16="http://schemas.microsoft.com/office/drawing/2014/main" id="{2AB1370E-8872-4864-9A7D-F00E61D9FC5B}"/>
              </a:ext>
              <a:ext uri="{C183D7F6-B498-43B3-948B-1728B52AA6E4}">
                <adec:decorative xmlns:adec="http://schemas.microsoft.com/office/drawing/2017/decorative" val="1"/>
              </a:ext>
            </a:extLst>
          </p:cNvPr>
          <p:cNvSpPr/>
          <p:nvPr/>
        </p:nvSpPr>
        <p:spPr>
          <a:xfrm rot="5400000">
            <a:off x="3225114" y="567835"/>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Microscope image of mycobacterium">
            <a:extLst>
              <a:ext uri="{FF2B5EF4-FFF2-40B4-BE49-F238E27FC236}">
                <a16:creationId xmlns:a16="http://schemas.microsoft.com/office/drawing/2014/main" id="{1A04BD56-8D24-4D75-B0C7-E1984D1B671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5730" y="397355"/>
            <a:ext cx="2094385" cy="734422"/>
          </a:xfrm>
          <a:prstGeom prst="rect">
            <a:avLst/>
          </a:prstGeom>
        </p:spPr>
      </p:pic>
      <p:sp>
        <p:nvSpPr>
          <p:cNvPr id="47" name="TextBox 46">
            <a:extLst>
              <a:ext uri="{FF2B5EF4-FFF2-40B4-BE49-F238E27FC236}">
                <a16:creationId xmlns:a16="http://schemas.microsoft.com/office/drawing/2014/main" id="{E5D082F1-828D-4A34-BB68-E79CC2179C4F}"/>
              </a:ext>
            </a:extLst>
          </p:cNvPr>
          <p:cNvSpPr txBox="1"/>
          <p:nvPr/>
        </p:nvSpPr>
        <p:spPr>
          <a:xfrm>
            <a:off x="3922207" y="493044"/>
            <a:ext cx="1818005"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Mycobacterium</a:t>
            </a:r>
          </a:p>
          <a:p>
            <a:pPr algn="r"/>
            <a:r>
              <a:rPr lang="en-GB" sz="1000" i="1" dirty="0">
                <a:solidFill>
                  <a:prstClr val="black"/>
                </a:solidFill>
                <a:latin typeface="Arial" panose="020B0604020202020204" pitchFamily="34" charset="0"/>
                <a:cs typeface="Arial" panose="020B0604020202020204" pitchFamily="34" charset="0"/>
              </a:rPr>
              <a:t>My–co–back–tear–e–um</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963DE92C-F785-44CE-ADC3-44B0EDFA6EA5}"/>
              </a:ext>
              <a:ext uri="{C183D7F6-B498-43B3-948B-1728B52AA6E4}">
                <adec:decorative xmlns:adec="http://schemas.microsoft.com/office/drawing/2017/decorative" val="1"/>
              </a:ext>
            </a:extLst>
          </p:cNvPr>
          <p:cNvSpPr/>
          <p:nvPr/>
        </p:nvSpPr>
        <p:spPr>
          <a:xfrm>
            <a:off x="3649327" y="1230879"/>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69172365-D0BA-4279-ABCC-C3EF5A414A5A}"/>
              </a:ext>
            </a:extLst>
          </p:cNvPr>
          <p:cNvSpPr/>
          <p:nvPr/>
        </p:nvSpPr>
        <p:spPr>
          <a:xfrm>
            <a:off x="3726007" y="1289542"/>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C167E7BC-04E7-491A-A463-504C6C8D06C4}"/>
              </a:ext>
            </a:extLst>
          </p:cNvPr>
          <p:cNvSpPr/>
          <p:nvPr/>
        </p:nvSpPr>
        <p:spPr>
          <a:xfrm>
            <a:off x="5120875" y="1289543"/>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4,000</a:t>
            </a:r>
          </a:p>
        </p:txBody>
      </p:sp>
      <p:sp>
        <p:nvSpPr>
          <p:cNvPr id="38" name="Rectangle: Rounded Corners 37">
            <a:extLst>
              <a:ext uri="{FF2B5EF4-FFF2-40B4-BE49-F238E27FC236}">
                <a16:creationId xmlns:a16="http://schemas.microsoft.com/office/drawing/2014/main" id="{F2F99E31-C289-442B-8BC4-4A9E4B76857D}"/>
              </a:ext>
            </a:extLst>
          </p:cNvPr>
          <p:cNvSpPr/>
          <p:nvPr/>
        </p:nvSpPr>
        <p:spPr>
          <a:xfrm>
            <a:off x="3726007" y="150464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5C3D9058-AE77-4605-B83D-5CF6D0DD2951}"/>
              </a:ext>
            </a:extLst>
          </p:cNvPr>
          <p:cNvSpPr/>
          <p:nvPr/>
        </p:nvSpPr>
        <p:spPr>
          <a:xfrm>
            <a:off x="5115715" y="1504643"/>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9" name="Rectangle: Rounded Corners 38">
            <a:extLst>
              <a:ext uri="{FF2B5EF4-FFF2-40B4-BE49-F238E27FC236}">
                <a16:creationId xmlns:a16="http://schemas.microsoft.com/office/drawing/2014/main" id="{C9F70C80-FA49-4513-AF68-F2512AD3B241}"/>
              </a:ext>
            </a:extLst>
          </p:cNvPr>
          <p:cNvSpPr/>
          <p:nvPr/>
        </p:nvSpPr>
        <p:spPr>
          <a:xfrm>
            <a:off x="3726007" y="171974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B25E898E-C460-4F28-90F9-5C7E103FCEB4}"/>
              </a:ext>
            </a:extLst>
          </p:cNvPr>
          <p:cNvSpPr/>
          <p:nvPr/>
        </p:nvSpPr>
        <p:spPr>
          <a:xfrm>
            <a:off x="5120875" y="1709961"/>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40" name="Rectangle: Rounded Corners 39">
            <a:extLst>
              <a:ext uri="{FF2B5EF4-FFF2-40B4-BE49-F238E27FC236}">
                <a16:creationId xmlns:a16="http://schemas.microsoft.com/office/drawing/2014/main" id="{A8720054-2D54-4EBE-B4E7-D18779F58B07}"/>
              </a:ext>
            </a:extLst>
          </p:cNvPr>
          <p:cNvSpPr/>
          <p:nvPr/>
        </p:nvSpPr>
        <p:spPr>
          <a:xfrm>
            <a:off x="3726007" y="1934842"/>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6A65074A-CC77-40FD-87C2-076C1D343051}"/>
              </a:ext>
            </a:extLst>
          </p:cNvPr>
          <p:cNvSpPr/>
          <p:nvPr/>
        </p:nvSpPr>
        <p:spPr>
          <a:xfrm>
            <a:off x="5119714" y="192394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41" name="Rectangle: Rounded Corners 40">
            <a:extLst>
              <a:ext uri="{FF2B5EF4-FFF2-40B4-BE49-F238E27FC236}">
                <a16:creationId xmlns:a16="http://schemas.microsoft.com/office/drawing/2014/main" id="{2545F4F9-BA58-49F2-8289-D1DD11CE7FE5}"/>
              </a:ext>
            </a:extLst>
          </p:cNvPr>
          <p:cNvSpPr/>
          <p:nvPr/>
        </p:nvSpPr>
        <p:spPr>
          <a:xfrm>
            <a:off x="3726008" y="2140156"/>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29F38BDC-9472-4897-B1D9-63E3665FC17D}"/>
              </a:ext>
            </a:extLst>
          </p:cNvPr>
          <p:cNvSpPr/>
          <p:nvPr/>
        </p:nvSpPr>
        <p:spPr>
          <a:xfrm>
            <a:off x="5120873" y="2140155"/>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a:t>
            </a:r>
          </a:p>
        </p:txBody>
      </p:sp>
      <p:sp>
        <p:nvSpPr>
          <p:cNvPr id="48" name="TextBox 47">
            <a:extLst>
              <a:ext uri="{FF2B5EF4-FFF2-40B4-BE49-F238E27FC236}">
                <a16:creationId xmlns:a16="http://schemas.microsoft.com/office/drawing/2014/main" id="{61178123-4DE5-4620-8413-3553321EE060}"/>
              </a:ext>
            </a:extLst>
          </p:cNvPr>
          <p:cNvSpPr txBox="1"/>
          <p:nvPr/>
        </p:nvSpPr>
        <p:spPr>
          <a:xfrm>
            <a:off x="3579030" y="2324315"/>
            <a:ext cx="2333137"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Tuberculosis (TB) is caused by the bacterium </a:t>
            </a:r>
            <a:r>
              <a:rPr lang="en-GB" sz="900" i="1" dirty="0">
                <a:solidFill>
                  <a:prstClr val="black"/>
                </a:solidFill>
                <a:latin typeface="Arial" panose="020B0604020202020204" pitchFamily="34" charset="0"/>
                <a:cs typeface="Arial" panose="020B0604020202020204" pitchFamily="34" charset="0"/>
              </a:rPr>
              <a:t>Mycobacterium tuberculosis </a:t>
            </a:r>
            <a:r>
              <a:rPr lang="en-GB" sz="900" dirty="0">
                <a:solidFill>
                  <a:prstClr val="black"/>
                </a:solidFill>
                <a:latin typeface="Arial" panose="020B0604020202020204" pitchFamily="34" charset="0"/>
                <a:cs typeface="Arial" panose="020B0604020202020204" pitchFamily="34" charset="0"/>
              </a:rPr>
              <a:t>and is one of the top 10 causes of death worldwide. Although treatable with antibiotics, many strains of TB are becoming resistant to multiple antibiotics. </a:t>
            </a:r>
          </a:p>
        </p:txBody>
      </p:sp>
      <p:sp>
        <p:nvSpPr>
          <p:cNvPr id="4" name="Rectangle: Rounded Corners 3">
            <a:extLst>
              <a:ext uri="{FF2B5EF4-FFF2-40B4-BE49-F238E27FC236}">
                <a16:creationId xmlns:a16="http://schemas.microsoft.com/office/drawing/2014/main" id="{5DB155BA-7A64-461C-BD3A-BD5F469324DC}"/>
              </a:ext>
              <a:ext uri="{C183D7F6-B498-43B3-948B-1728B52AA6E4}">
                <adec:decorative xmlns:adec="http://schemas.microsoft.com/office/drawing/2017/decorative" val="1"/>
              </a:ext>
            </a:extLst>
          </p:cNvPr>
          <p:cNvSpPr/>
          <p:nvPr/>
        </p:nvSpPr>
        <p:spPr>
          <a:xfrm rot="5400000">
            <a:off x="5781815" y="556082"/>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Microscope image of tobamovirus">
            <a:extLst>
              <a:ext uri="{FF2B5EF4-FFF2-40B4-BE49-F238E27FC236}">
                <a16:creationId xmlns:a16="http://schemas.microsoft.com/office/drawing/2014/main" id="{F5A15FA3-6A29-4E4E-9650-C7ACBD48BE0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02431" y="385602"/>
            <a:ext cx="2094385" cy="734422"/>
          </a:xfrm>
          <a:prstGeom prst="rect">
            <a:avLst/>
          </a:prstGeom>
        </p:spPr>
      </p:pic>
      <p:sp>
        <p:nvSpPr>
          <p:cNvPr id="17" name="TextBox 16">
            <a:extLst>
              <a:ext uri="{FF2B5EF4-FFF2-40B4-BE49-F238E27FC236}">
                <a16:creationId xmlns:a16="http://schemas.microsoft.com/office/drawing/2014/main" id="{4CACEC27-366A-4362-B1EA-F3F3A94FC94B}"/>
              </a:ext>
            </a:extLst>
          </p:cNvPr>
          <p:cNvSpPr txBox="1"/>
          <p:nvPr/>
        </p:nvSpPr>
        <p:spPr>
          <a:xfrm>
            <a:off x="7044748" y="469583"/>
            <a:ext cx="1252069" cy="568668"/>
          </a:xfrm>
          <a:prstGeom prst="rect">
            <a:avLst/>
          </a:prstGeom>
          <a:noFill/>
        </p:spPr>
        <p:txBody>
          <a:bodyPr wrap="none" rtlCol="0">
            <a:spAutoFit/>
          </a:bodyPr>
          <a:lstStyle/>
          <a:p>
            <a:pPr algn="r"/>
            <a:r>
              <a:rPr lang="en-GB" sz="1000" i="1" dirty="0" err="1">
                <a:solidFill>
                  <a:prstClr val="black"/>
                </a:solidFill>
                <a:latin typeface="Arial" panose="020B0604020202020204" pitchFamily="34" charset="0"/>
                <a:cs typeface="Arial" panose="020B0604020202020204" pitchFamily="34" charset="0"/>
              </a:rPr>
              <a:t>Tobamovirus</a:t>
            </a:r>
            <a:endParaRPr lang="en-GB" sz="1000" i="1" dirty="0">
              <a:solidFill>
                <a:prstClr val="black"/>
              </a:solidFill>
              <a:latin typeface="Arial" panose="020B0604020202020204" pitchFamily="34" charset="0"/>
              <a:cs typeface="Arial" panose="020B0604020202020204" pitchFamily="34" charset="0"/>
            </a:endParaRPr>
          </a:p>
          <a:p>
            <a:pPr algn="r"/>
            <a:r>
              <a:rPr lang="en-GB" sz="1000" i="1" dirty="0" err="1">
                <a:solidFill>
                  <a:prstClr val="black"/>
                </a:solidFill>
                <a:latin typeface="Arial" panose="020B0604020202020204" pitchFamily="34" charset="0"/>
                <a:cs typeface="Arial" panose="020B0604020202020204" pitchFamily="34" charset="0"/>
              </a:rPr>
              <a:t>Tob</a:t>
            </a:r>
            <a:r>
              <a:rPr lang="en-GB" sz="1000" i="1" dirty="0">
                <a:solidFill>
                  <a:prstClr val="black"/>
                </a:solidFill>
                <a:latin typeface="Arial" panose="020B0604020202020204" pitchFamily="34" charset="0"/>
                <a:cs typeface="Arial" panose="020B0604020202020204" pitchFamily="34" charset="0"/>
              </a:rPr>
              <a:t>-A-Mo-Virus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F644D56-C224-45C9-9FA5-B24A06072E00}"/>
              </a:ext>
              <a:ext uri="{C183D7F6-B498-43B3-948B-1728B52AA6E4}">
                <adec:decorative xmlns:adec="http://schemas.microsoft.com/office/drawing/2017/decorative" val="1"/>
              </a:ext>
            </a:extLst>
          </p:cNvPr>
          <p:cNvSpPr/>
          <p:nvPr/>
        </p:nvSpPr>
        <p:spPr>
          <a:xfrm>
            <a:off x="6206028" y="1219126"/>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A0B670A-0B88-4386-A1F6-D096FD638A27}"/>
              </a:ext>
            </a:extLst>
          </p:cNvPr>
          <p:cNvSpPr/>
          <p:nvPr/>
        </p:nvSpPr>
        <p:spPr>
          <a:xfrm>
            <a:off x="6282708" y="127778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29720289-7B78-4B10-BA57-C89F7315583C}"/>
              </a:ext>
            </a:extLst>
          </p:cNvPr>
          <p:cNvSpPr/>
          <p:nvPr/>
        </p:nvSpPr>
        <p:spPr>
          <a:xfrm>
            <a:off x="7677576" y="127779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4EBECE54-CB71-4C8D-B387-59FA5B24308F}"/>
              </a:ext>
            </a:extLst>
          </p:cNvPr>
          <p:cNvSpPr/>
          <p:nvPr/>
        </p:nvSpPr>
        <p:spPr>
          <a:xfrm>
            <a:off x="6282708" y="149289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99AFFC9C-77E2-4064-9B4D-BFEC8D246324}"/>
              </a:ext>
            </a:extLst>
          </p:cNvPr>
          <p:cNvSpPr/>
          <p:nvPr/>
        </p:nvSpPr>
        <p:spPr>
          <a:xfrm>
            <a:off x="7672416" y="149289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a:t>
            </a:r>
          </a:p>
        </p:txBody>
      </p:sp>
      <p:sp>
        <p:nvSpPr>
          <p:cNvPr id="9" name="Rectangle: Rounded Corners 8">
            <a:extLst>
              <a:ext uri="{FF2B5EF4-FFF2-40B4-BE49-F238E27FC236}">
                <a16:creationId xmlns:a16="http://schemas.microsoft.com/office/drawing/2014/main" id="{FFF1B311-4042-4724-AC41-624421925408}"/>
              </a:ext>
            </a:extLst>
          </p:cNvPr>
          <p:cNvSpPr/>
          <p:nvPr/>
        </p:nvSpPr>
        <p:spPr>
          <a:xfrm>
            <a:off x="6282708" y="170799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83852A1F-5EAC-42E6-B2D7-610582FD02C1}"/>
              </a:ext>
            </a:extLst>
          </p:cNvPr>
          <p:cNvSpPr/>
          <p:nvPr/>
        </p:nvSpPr>
        <p:spPr>
          <a:xfrm>
            <a:off x="7677576" y="1698208"/>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10" name="Rectangle: Rounded Corners 9">
            <a:extLst>
              <a:ext uri="{FF2B5EF4-FFF2-40B4-BE49-F238E27FC236}">
                <a16:creationId xmlns:a16="http://schemas.microsoft.com/office/drawing/2014/main" id="{69228E26-5E44-4E0C-82ED-B3F5F6A6938F}"/>
              </a:ext>
            </a:extLst>
          </p:cNvPr>
          <p:cNvSpPr/>
          <p:nvPr/>
        </p:nvSpPr>
        <p:spPr>
          <a:xfrm>
            <a:off x="6282708" y="192308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BB3406E3-8B3E-4A30-A09E-CB35D5F89D63}"/>
              </a:ext>
            </a:extLst>
          </p:cNvPr>
          <p:cNvSpPr/>
          <p:nvPr/>
        </p:nvSpPr>
        <p:spPr>
          <a:xfrm>
            <a:off x="7676415" y="191218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a:t>
            </a:r>
          </a:p>
        </p:txBody>
      </p:sp>
      <p:sp>
        <p:nvSpPr>
          <p:cNvPr id="11" name="Rectangle: Rounded Corners 10">
            <a:extLst>
              <a:ext uri="{FF2B5EF4-FFF2-40B4-BE49-F238E27FC236}">
                <a16:creationId xmlns:a16="http://schemas.microsoft.com/office/drawing/2014/main" id="{CFEC11BB-7E53-42F9-8FDF-DABC7F37B1DA}"/>
              </a:ext>
            </a:extLst>
          </p:cNvPr>
          <p:cNvSpPr/>
          <p:nvPr/>
        </p:nvSpPr>
        <p:spPr>
          <a:xfrm>
            <a:off x="6282709" y="2128402"/>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A740E9E2-A615-48F9-99E0-1D530F2935F2}"/>
              </a:ext>
            </a:extLst>
          </p:cNvPr>
          <p:cNvSpPr/>
          <p:nvPr/>
        </p:nvSpPr>
        <p:spPr>
          <a:xfrm>
            <a:off x="7677574" y="2128402"/>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8" name="TextBox 17">
            <a:extLst>
              <a:ext uri="{FF2B5EF4-FFF2-40B4-BE49-F238E27FC236}">
                <a16:creationId xmlns:a16="http://schemas.microsoft.com/office/drawing/2014/main" id="{43266460-B5A0-4F5C-A2F9-6192B75B36A8}"/>
              </a:ext>
            </a:extLst>
          </p:cNvPr>
          <p:cNvSpPr txBox="1"/>
          <p:nvPr/>
        </p:nvSpPr>
        <p:spPr>
          <a:xfrm>
            <a:off x="6135733" y="2350898"/>
            <a:ext cx="2333137" cy="784830"/>
          </a:xfrm>
          <a:prstGeom prst="rect">
            <a:avLst/>
          </a:prstGeom>
          <a:noFill/>
        </p:spPr>
        <p:txBody>
          <a:bodyPr wrap="square" rtlCol="0">
            <a:spAutoFit/>
          </a:bodyPr>
          <a:lstStyle/>
          <a:p>
            <a:r>
              <a:rPr lang="en-GB" sz="900" i="1" dirty="0" err="1">
                <a:solidFill>
                  <a:prstClr val="black"/>
                </a:solidFill>
                <a:latin typeface="Arial" panose="020B0604020202020204" pitchFamily="34" charset="0"/>
                <a:cs typeface="Arial" panose="020B0604020202020204" pitchFamily="34" charset="0"/>
              </a:rPr>
              <a:t>Tobamovirus</a:t>
            </a:r>
            <a:r>
              <a:rPr lang="en-GB" sz="900" i="1" dirty="0">
                <a:solidFill>
                  <a:prstClr val="black"/>
                </a:solidFill>
                <a:latin typeface="Arial" panose="020B0604020202020204" pitchFamily="34" charset="0"/>
                <a:cs typeface="Arial" panose="020B0604020202020204" pitchFamily="34" charset="0"/>
              </a:rPr>
              <a:t> </a:t>
            </a:r>
            <a:r>
              <a:rPr lang="en-GB" sz="900" dirty="0">
                <a:solidFill>
                  <a:prstClr val="black"/>
                </a:solidFill>
                <a:latin typeface="Arial" panose="020B0604020202020204" pitchFamily="34" charset="0"/>
                <a:cs typeface="Arial" panose="020B0604020202020204" pitchFamily="34" charset="0"/>
              </a:rPr>
              <a:t>are a group of viruses that infect plants, the most common being tobacco mosaic virus, which infects tobacco and other plants. This virus has been very useful in scientific research. </a:t>
            </a:r>
          </a:p>
        </p:txBody>
      </p:sp>
      <p:sp>
        <p:nvSpPr>
          <p:cNvPr id="79" name="Rectangle: Rounded Corners 78">
            <a:extLst>
              <a:ext uri="{FF2B5EF4-FFF2-40B4-BE49-F238E27FC236}">
                <a16:creationId xmlns:a16="http://schemas.microsoft.com/office/drawing/2014/main" id="{23D84EA5-6247-4771-B090-6BC26EF723E8}"/>
              </a:ext>
              <a:ext uri="{C183D7F6-B498-43B3-948B-1728B52AA6E4}">
                <adec:decorative xmlns:adec="http://schemas.microsoft.com/office/drawing/2017/decorative" val="1"/>
              </a:ext>
            </a:extLst>
          </p:cNvPr>
          <p:cNvSpPr/>
          <p:nvPr/>
        </p:nvSpPr>
        <p:spPr>
          <a:xfrm rot="5400000">
            <a:off x="691290" y="3708531"/>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descr="Microscope image of filovirus">
            <a:extLst>
              <a:ext uri="{FF2B5EF4-FFF2-40B4-BE49-F238E27FC236}">
                <a16:creationId xmlns:a16="http://schemas.microsoft.com/office/drawing/2014/main" id="{FA0D3EE2-BB82-4433-B19F-A9DDD3206BA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1906" y="3538051"/>
            <a:ext cx="2094385" cy="734422"/>
          </a:xfrm>
          <a:prstGeom prst="rect">
            <a:avLst/>
          </a:prstGeom>
        </p:spPr>
      </p:pic>
      <p:sp>
        <p:nvSpPr>
          <p:cNvPr id="92" name="TextBox 91">
            <a:extLst>
              <a:ext uri="{FF2B5EF4-FFF2-40B4-BE49-F238E27FC236}">
                <a16:creationId xmlns:a16="http://schemas.microsoft.com/office/drawing/2014/main" id="{85C87B42-01DE-4262-8D3C-1A330D8442BA}"/>
              </a:ext>
            </a:extLst>
          </p:cNvPr>
          <p:cNvSpPr txBox="1"/>
          <p:nvPr/>
        </p:nvSpPr>
        <p:spPr>
          <a:xfrm>
            <a:off x="2202671" y="3629226"/>
            <a:ext cx="992142"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Filovirus</a:t>
            </a:r>
          </a:p>
          <a:p>
            <a:pPr algn="r"/>
            <a:r>
              <a:rPr lang="en-GB" sz="1000" i="1" dirty="0">
                <a:solidFill>
                  <a:prstClr val="black"/>
                </a:solidFill>
                <a:latin typeface="Arial" panose="020B0604020202020204" pitchFamily="34" charset="0"/>
                <a:cs typeface="Arial" panose="020B0604020202020204" pitchFamily="34" charset="0"/>
              </a:rPr>
              <a:t>File-o-vi-</a:t>
            </a:r>
            <a:r>
              <a:rPr lang="en-GB" sz="1000" i="1" dirty="0" err="1">
                <a:solidFill>
                  <a:prstClr val="black"/>
                </a:solidFill>
                <a:latin typeface="Arial" panose="020B0604020202020204" pitchFamily="34" charset="0"/>
                <a:cs typeface="Arial" panose="020B0604020202020204" pitchFamily="34" charset="0"/>
              </a:rPr>
              <a:t>rus</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CD7CD3C2-0BBF-4E5D-BA55-02274099E099}"/>
              </a:ext>
              <a:ext uri="{C183D7F6-B498-43B3-948B-1728B52AA6E4}">
                <adec:decorative xmlns:adec="http://schemas.microsoft.com/office/drawing/2017/decorative" val="1"/>
              </a:ext>
            </a:extLst>
          </p:cNvPr>
          <p:cNvSpPr/>
          <p:nvPr/>
        </p:nvSpPr>
        <p:spPr>
          <a:xfrm>
            <a:off x="1115503" y="4371575"/>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1DC0214A-0C08-4CD5-B8B7-05DDD54CABD6}"/>
              </a:ext>
            </a:extLst>
          </p:cNvPr>
          <p:cNvSpPr/>
          <p:nvPr/>
        </p:nvSpPr>
        <p:spPr>
          <a:xfrm>
            <a:off x="1192183" y="4430238"/>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2" name="Rectangle: Rounded Corners 81">
            <a:extLst>
              <a:ext uri="{FF2B5EF4-FFF2-40B4-BE49-F238E27FC236}">
                <a16:creationId xmlns:a16="http://schemas.microsoft.com/office/drawing/2014/main" id="{BECF0D31-0455-4823-B5FB-9D5956FE8913}"/>
              </a:ext>
            </a:extLst>
          </p:cNvPr>
          <p:cNvSpPr/>
          <p:nvPr/>
        </p:nvSpPr>
        <p:spPr>
          <a:xfrm>
            <a:off x="2587051" y="4430239"/>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a:t>
            </a:r>
          </a:p>
        </p:txBody>
      </p:sp>
      <p:sp>
        <p:nvSpPr>
          <p:cNvPr id="83" name="Rectangle: Rounded Corners 82">
            <a:extLst>
              <a:ext uri="{FF2B5EF4-FFF2-40B4-BE49-F238E27FC236}">
                <a16:creationId xmlns:a16="http://schemas.microsoft.com/office/drawing/2014/main" id="{EDB1A29E-C0B5-4A59-81B6-D262B44A0198}"/>
              </a:ext>
            </a:extLst>
          </p:cNvPr>
          <p:cNvSpPr/>
          <p:nvPr/>
        </p:nvSpPr>
        <p:spPr>
          <a:xfrm>
            <a:off x="1192183" y="46453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7" name="Rectangle: Rounded Corners 86">
            <a:extLst>
              <a:ext uri="{FF2B5EF4-FFF2-40B4-BE49-F238E27FC236}">
                <a16:creationId xmlns:a16="http://schemas.microsoft.com/office/drawing/2014/main" id="{C76DBDCB-F0D7-4C3C-93C8-47F620F69D0F}"/>
              </a:ext>
            </a:extLst>
          </p:cNvPr>
          <p:cNvSpPr/>
          <p:nvPr/>
        </p:nvSpPr>
        <p:spPr>
          <a:xfrm>
            <a:off x="2581891" y="4645339"/>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4" name="Rectangle: Rounded Corners 83">
            <a:extLst>
              <a:ext uri="{FF2B5EF4-FFF2-40B4-BE49-F238E27FC236}">
                <a16:creationId xmlns:a16="http://schemas.microsoft.com/office/drawing/2014/main" id="{DC4D63FA-03E9-4E55-96B8-0B7C27E4450F}"/>
              </a:ext>
            </a:extLst>
          </p:cNvPr>
          <p:cNvSpPr/>
          <p:nvPr/>
        </p:nvSpPr>
        <p:spPr>
          <a:xfrm>
            <a:off x="1192183" y="48604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8" name="Rectangle: Rounded Corners 87">
            <a:extLst>
              <a:ext uri="{FF2B5EF4-FFF2-40B4-BE49-F238E27FC236}">
                <a16:creationId xmlns:a16="http://schemas.microsoft.com/office/drawing/2014/main" id="{95A61C65-6313-4F7D-8BC3-84EF64ADDFC6}"/>
              </a:ext>
            </a:extLst>
          </p:cNvPr>
          <p:cNvSpPr/>
          <p:nvPr/>
        </p:nvSpPr>
        <p:spPr>
          <a:xfrm>
            <a:off x="2587051" y="485065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85" name="Rectangle: Rounded Corners 84">
            <a:extLst>
              <a:ext uri="{FF2B5EF4-FFF2-40B4-BE49-F238E27FC236}">
                <a16:creationId xmlns:a16="http://schemas.microsoft.com/office/drawing/2014/main" id="{08CF63FF-E137-491F-A808-A11FB9776FCB}"/>
              </a:ext>
            </a:extLst>
          </p:cNvPr>
          <p:cNvSpPr/>
          <p:nvPr/>
        </p:nvSpPr>
        <p:spPr>
          <a:xfrm>
            <a:off x="1192183" y="5075538"/>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89" name="Rectangle: Rounded Corners 88">
            <a:extLst>
              <a:ext uri="{FF2B5EF4-FFF2-40B4-BE49-F238E27FC236}">
                <a16:creationId xmlns:a16="http://schemas.microsoft.com/office/drawing/2014/main" id="{47981C17-34EE-499E-AF75-83096E9EE093}"/>
              </a:ext>
            </a:extLst>
          </p:cNvPr>
          <p:cNvSpPr/>
          <p:nvPr/>
        </p:nvSpPr>
        <p:spPr>
          <a:xfrm>
            <a:off x="2585890" y="5064636"/>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86" name="Rectangle: Rounded Corners 85">
            <a:extLst>
              <a:ext uri="{FF2B5EF4-FFF2-40B4-BE49-F238E27FC236}">
                <a16:creationId xmlns:a16="http://schemas.microsoft.com/office/drawing/2014/main" id="{F19BBF9D-0736-4996-98B2-B2D2D274E7A4}"/>
              </a:ext>
            </a:extLst>
          </p:cNvPr>
          <p:cNvSpPr/>
          <p:nvPr/>
        </p:nvSpPr>
        <p:spPr>
          <a:xfrm>
            <a:off x="1192184" y="5280851"/>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0" name="Rectangle: Rounded Corners 89">
            <a:extLst>
              <a:ext uri="{FF2B5EF4-FFF2-40B4-BE49-F238E27FC236}">
                <a16:creationId xmlns:a16="http://schemas.microsoft.com/office/drawing/2014/main" id="{60EAF917-20F3-4C3B-95D9-CBBD2103A6F5}"/>
              </a:ext>
            </a:extLst>
          </p:cNvPr>
          <p:cNvSpPr/>
          <p:nvPr/>
        </p:nvSpPr>
        <p:spPr>
          <a:xfrm>
            <a:off x="2587049" y="5280851"/>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3" name="TextBox 92">
            <a:extLst>
              <a:ext uri="{FF2B5EF4-FFF2-40B4-BE49-F238E27FC236}">
                <a16:creationId xmlns:a16="http://schemas.microsoft.com/office/drawing/2014/main" id="{FBA66206-6E8D-475D-96C2-86DCA99E7B23}"/>
              </a:ext>
            </a:extLst>
          </p:cNvPr>
          <p:cNvSpPr txBox="1"/>
          <p:nvPr/>
        </p:nvSpPr>
        <p:spPr>
          <a:xfrm>
            <a:off x="1026156" y="5465246"/>
            <a:ext cx="2333137"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Filovirus </a:t>
            </a:r>
            <a:r>
              <a:rPr lang="en-GB" sz="900" dirty="0">
                <a:solidFill>
                  <a:prstClr val="black"/>
                </a:solidFill>
                <a:latin typeface="Arial" panose="020B0604020202020204" pitchFamily="34" charset="0"/>
                <a:cs typeface="Arial" panose="020B0604020202020204" pitchFamily="34" charset="0"/>
              </a:rPr>
              <a:t>causes a disease more commonly known as Ebola. It is one of the more dangerous viruses known to humans. 25 – 90% of victims died from the disease before the development and approval of a vaccine in 2019. </a:t>
            </a:r>
          </a:p>
        </p:txBody>
      </p:sp>
      <p:sp>
        <p:nvSpPr>
          <p:cNvPr id="64" name="Rectangle: Rounded Corners 63">
            <a:extLst>
              <a:ext uri="{FF2B5EF4-FFF2-40B4-BE49-F238E27FC236}">
                <a16:creationId xmlns:a16="http://schemas.microsoft.com/office/drawing/2014/main" id="{3255193F-A1C7-47EC-AB17-84BACF12DD0F}"/>
              </a:ext>
              <a:ext uri="{C183D7F6-B498-43B3-948B-1728B52AA6E4}">
                <adec:decorative xmlns:adec="http://schemas.microsoft.com/office/drawing/2017/decorative" val="1"/>
              </a:ext>
            </a:extLst>
          </p:cNvPr>
          <p:cNvSpPr/>
          <p:nvPr/>
        </p:nvSpPr>
        <p:spPr>
          <a:xfrm rot="5400000">
            <a:off x="3225115" y="3708531"/>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descr="Microscope image of lymphocryptovirus">
            <a:extLst>
              <a:ext uri="{FF2B5EF4-FFF2-40B4-BE49-F238E27FC236}">
                <a16:creationId xmlns:a16="http://schemas.microsoft.com/office/drawing/2014/main" id="{F9EEE9E7-89A0-448D-8A1E-F70E5F3F5A2E}"/>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45731" y="3538051"/>
            <a:ext cx="2094385" cy="734422"/>
          </a:xfrm>
          <a:prstGeom prst="rect">
            <a:avLst/>
          </a:prstGeom>
        </p:spPr>
      </p:pic>
      <p:sp>
        <p:nvSpPr>
          <p:cNvPr id="77" name="TextBox 76">
            <a:extLst>
              <a:ext uri="{FF2B5EF4-FFF2-40B4-BE49-F238E27FC236}">
                <a16:creationId xmlns:a16="http://schemas.microsoft.com/office/drawing/2014/main" id="{BFF3F263-A515-4335-8BD5-BE0644B31765}"/>
              </a:ext>
            </a:extLst>
          </p:cNvPr>
          <p:cNvSpPr txBox="1"/>
          <p:nvPr/>
        </p:nvSpPr>
        <p:spPr>
          <a:xfrm>
            <a:off x="3938799" y="3632031"/>
            <a:ext cx="1801413" cy="568668"/>
          </a:xfrm>
          <a:prstGeom prst="rect">
            <a:avLst/>
          </a:prstGeom>
          <a:noFill/>
        </p:spPr>
        <p:txBody>
          <a:bodyPr wrap="none" rtlCol="0">
            <a:spAutoFit/>
          </a:bodyPr>
          <a:lstStyle/>
          <a:p>
            <a:pPr algn="r"/>
            <a:r>
              <a:rPr lang="en-GB" sz="1000" i="1" dirty="0" err="1">
                <a:solidFill>
                  <a:prstClr val="black"/>
                </a:solidFill>
                <a:latin typeface="Arial" panose="020B0604020202020204" pitchFamily="34" charset="0"/>
                <a:cs typeface="Arial" panose="020B0604020202020204" pitchFamily="34" charset="0"/>
              </a:rPr>
              <a:t>Lymphocryptovirus</a:t>
            </a:r>
            <a:endParaRPr lang="en-GB" sz="1000" i="1" dirty="0">
              <a:solidFill>
                <a:prstClr val="black"/>
              </a:solidFill>
              <a:latin typeface="Arial" panose="020B0604020202020204" pitchFamily="34" charset="0"/>
              <a:cs typeface="Arial" panose="020B0604020202020204" pitchFamily="34" charset="0"/>
            </a:endParaRPr>
          </a:p>
          <a:p>
            <a:pPr algn="r"/>
            <a:r>
              <a:rPr lang="en-GB" sz="1000" i="1" dirty="0">
                <a:solidFill>
                  <a:prstClr val="black"/>
                </a:solidFill>
                <a:latin typeface="Arial" panose="020B0604020202020204" pitchFamily="34" charset="0"/>
                <a:cs typeface="Arial" panose="020B0604020202020204" pitchFamily="34" charset="0"/>
              </a:rPr>
              <a:t>Lim-Foe-</a:t>
            </a:r>
            <a:r>
              <a:rPr lang="en-GB" sz="1000" i="1" dirty="0" err="1">
                <a:solidFill>
                  <a:prstClr val="black"/>
                </a:solidFill>
                <a:latin typeface="Arial" panose="020B0604020202020204" pitchFamily="34" charset="0"/>
                <a:cs typeface="Arial" panose="020B0604020202020204" pitchFamily="34" charset="0"/>
              </a:rPr>
              <a:t>Cryp</a:t>
            </a:r>
            <a:r>
              <a:rPr lang="en-GB" sz="1000" i="1" dirty="0">
                <a:solidFill>
                  <a:prstClr val="black"/>
                </a:solidFill>
                <a:latin typeface="Arial" panose="020B0604020202020204" pitchFamily="34" charset="0"/>
                <a:cs typeface="Arial" panose="020B0604020202020204" pitchFamily="34" charset="0"/>
              </a:rPr>
              <a:t>-Toe-Virus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FCCD26C9-772A-47D7-A384-26F8494383A5}"/>
              </a:ext>
              <a:ext uri="{C183D7F6-B498-43B3-948B-1728B52AA6E4}">
                <adec:decorative xmlns:adec="http://schemas.microsoft.com/office/drawing/2017/decorative" val="1"/>
              </a:ext>
            </a:extLst>
          </p:cNvPr>
          <p:cNvSpPr/>
          <p:nvPr/>
        </p:nvSpPr>
        <p:spPr>
          <a:xfrm>
            <a:off x="3649329" y="4371575"/>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2C17D862-52BE-4D25-ABF1-6A9EDF6A1C89}"/>
              </a:ext>
            </a:extLst>
          </p:cNvPr>
          <p:cNvSpPr/>
          <p:nvPr/>
        </p:nvSpPr>
        <p:spPr>
          <a:xfrm>
            <a:off x="3726011" y="4430238"/>
            <a:ext cx="1327671" cy="166214"/>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7" name="Rectangle: Rounded Corners 66">
            <a:extLst>
              <a:ext uri="{FF2B5EF4-FFF2-40B4-BE49-F238E27FC236}">
                <a16:creationId xmlns:a16="http://schemas.microsoft.com/office/drawing/2014/main" id="{7F23C05C-6E05-4D47-811B-1430B4C70186}"/>
              </a:ext>
            </a:extLst>
          </p:cNvPr>
          <p:cNvSpPr/>
          <p:nvPr/>
        </p:nvSpPr>
        <p:spPr>
          <a:xfrm>
            <a:off x="5109655" y="4430238"/>
            <a:ext cx="586351" cy="156439"/>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110</a:t>
            </a:r>
          </a:p>
        </p:txBody>
      </p:sp>
      <p:sp>
        <p:nvSpPr>
          <p:cNvPr id="68" name="Rectangle: Rounded Corners 67">
            <a:extLst>
              <a:ext uri="{FF2B5EF4-FFF2-40B4-BE49-F238E27FC236}">
                <a16:creationId xmlns:a16="http://schemas.microsoft.com/office/drawing/2014/main" id="{34F80AFE-BAEA-4003-B0FE-1BFD03FCB8DF}"/>
              </a:ext>
            </a:extLst>
          </p:cNvPr>
          <p:cNvSpPr/>
          <p:nvPr/>
        </p:nvSpPr>
        <p:spPr>
          <a:xfrm>
            <a:off x="3726008" y="46453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2" name="Rectangle: Rounded Corners 71">
            <a:extLst>
              <a:ext uri="{FF2B5EF4-FFF2-40B4-BE49-F238E27FC236}">
                <a16:creationId xmlns:a16="http://schemas.microsoft.com/office/drawing/2014/main" id="{49D7A120-C27D-4174-925A-4E0140C63088}"/>
              </a:ext>
            </a:extLst>
          </p:cNvPr>
          <p:cNvSpPr/>
          <p:nvPr/>
        </p:nvSpPr>
        <p:spPr>
          <a:xfrm>
            <a:off x="5115716" y="4645339"/>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9" name="Rectangle: Rounded Corners 68">
            <a:extLst>
              <a:ext uri="{FF2B5EF4-FFF2-40B4-BE49-F238E27FC236}">
                <a16:creationId xmlns:a16="http://schemas.microsoft.com/office/drawing/2014/main" id="{276273BA-B2E3-4391-BB23-5B02AEA849BC}"/>
              </a:ext>
            </a:extLst>
          </p:cNvPr>
          <p:cNvSpPr/>
          <p:nvPr/>
        </p:nvSpPr>
        <p:spPr>
          <a:xfrm>
            <a:off x="3726008" y="48604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3" name="Rectangle: Rounded Corners 72">
            <a:extLst>
              <a:ext uri="{FF2B5EF4-FFF2-40B4-BE49-F238E27FC236}">
                <a16:creationId xmlns:a16="http://schemas.microsoft.com/office/drawing/2014/main" id="{F51C2735-CB22-4A70-81C2-A690B09992EE}"/>
              </a:ext>
            </a:extLst>
          </p:cNvPr>
          <p:cNvSpPr/>
          <p:nvPr/>
        </p:nvSpPr>
        <p:spPr>
          <a:xfrm>
            <a:off x="5120876" y="485065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70" name="Rectangle: Rounded Corners 69">
            <a:extLst>
              <a:ext uri="{FF2B5EF4-FFF2-40B4-BE49-F238E27FC236}">
                <a16:creationId xmlns:a16="http://schemas.microsoft.com/office/drawing/2014/main" id="{25EAB194-E9E5-4A24-8C87-55C2655B9891}"/>
              </a:ext>
            </a:extLst>
          </p:cNvPr>
          <p:cNvSpPr/>
          <p:nvPr/>
        </p:nvSpPr>
        <p:spPr>
          <a:xfrm>
            <a:off x="3726008" y="5075538"/>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4" name="Rectangle: Rounded Corners 73">
            <a:extLst>
              <a:ext uri="{FF2B5EF4-FFF2-40B4-BE49-F238E27FC236}">
                <a16:creationId xmlns:a16="http://schemas.microsoft.com/office/drawing/2014/main" id="{57F82380-B054-45B2-A78E-80D9F222811D}"/>
              </a:ext>
            </a:extLst>
          </p:cNvPr>
          <p:cNvSpPr/>
          <p:nvPr/>
        </p:nvSpPr>
        <p:spPr>
          <a:xfrm>
            <a:off x="5119715" y="5064636"/>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1" name="Rectangle: Rounded Corners 70">
            <a:extLst>
              <a:ext uri="{FF2B5EF4-FFF2-40B4-BE49-F238E27FC236}">
                <a16:creationId xmlns:a16="http://schemas.microsoft.com/office/drawing/2014/main" id="{BDF98C4F-1778-4895-863D-3A77294E888C}"/>
              </a:ext>
            </a:extLst>
          </p:cNvPr>
          <p:cNvSpPr/>
          <p:nvPr/>
        </p:nvSpPr>
        <p:spPr>
          <a:xfrm>
            <a:off x="3726010" y="5280851"/>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5" name="Rectangle: Rounded Corners 74">
            <a:extLst>
              <a:ext uri="{FF2B5EF4-FFF2-40B4-BE49-F238E27FC236}">
                <a16:creationId xmlns:a16="http://schemas.microsoft.com/office/drawing/2014/main" id="{71E03C58-8B80-4B4A-968F-B8865CF32282}"/>
              </a:ext>
            </a:extLst>
          </p:cNvPr>
          <p:cNvSpPr/>
          <p:nvPr/>
        </p:nvSpPr>
        <p:spPr>
          <a:xfrm>
            <a:off x="5120874" y="5280851"/>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8" name="TextBox 77">
            <a:extLst>
              <a:ext uri="{FF2B5EF4-FFF2-40B4-BE49-F238E27FC236}">
                <a16:creationId xmlns:a16="http://schemas.microsoft.com/office/drawing/2014/main" id="{E7D2A24E-1CC6-4228-8AE8-6D55463A3208}"/>
              </a:ext>
            </a:extLst>
          </p:cNvPr>
          <p:cNvSpPr txBox="1"/>
          <p:nvPr/>
        </p:nvSpPr>
        <p:spPr>
          <a:xfrm>
            <a:off x="3493307" y="5455487"/>
            <a:ext cx="2494046"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The Epstein-Barr virus, a type of </a:t>
            </a:r>
            <a:r>
              <a:rPr lang="en-GB" sz="900" i="1" dirty="0" err="1">
                <a:solidFill>
                  <a:prstClr val="black"/>
                </a:solidFill>
                <a:latin typeface="Arial" panose="020B0604020202020204" pitchFamily="34" charset="0"/>
                <a:cs typeface="Arial" panose="020B0604020202020204" pitchFamily="34" charset="0"/>
              </a:rPr>
              <a:t>Lymphocryptovirus</a:t>
            </a:r>
            <a:r>
              <a:rPr lang="en-GB" sz="900" dirty="0">
                <a:solidFill>
                  <a:prstClr val="black"/>
                </a:solidFill>
                <a:latin typeface="Arial" panose="020B0604020202020204" pitchFamily="34" charset="0"/>
                <a:cs typeface="Arial" panose="020B0604020202020204" pitchFamily="34" charset="0"/>
              </a:rPr>
              <a:t>, causes an illness known as the Kissing Disease or Glandular fever. Symptoms include sore throats and extreme tiredness. Transmission requires close contact such as kissing. </a:t>
            </a:r>
          </a:p>
        </p:txBody>
      </p:sp>
      <p:sp>
        <p:nvSpPr>
          <p:cNvPr id="19" name="Rectangle: Rounded Corners 18">
            <a:extLst>
              <a:ext uri="{FF2B5EF4-FFF2-40B4-BE49-F238E27FC236}">
                <a16:creationId xmlns:a16="http://schemas.microsoft.com/office/drawing/2014/main" id="{8E5402B7-E18D-418B-BC71-71A8E15BDFEF}"/>
              </a:ext>
              <a:ext uri="{C183D7F6-B498-43B3-948B-1728B52AA6E4}">
                <adec:decorative xmlns:adec="http://schemas.microsoft.com/office/drawing/2017/decorative" val="1"/>
              </a:ext>
            </a:extLst>
          </p:cNvPr>
          <p:cNvSpPr/>
          <p:nvPr/>
        </p:nvSpPr>
        <p:spPr>
          <a:xfrm rot="5400000">
            <a:off x="5781680" y="3687412"/>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Microscope image of lyssavirus">
            <a:extLst>
              <a:ext uri="{FF2B5EF4-FFF2-40B4-BE49-F238E27FC236}">
                <a16:creationId xmlns:a16="http://schemas.microsoft.com/office/drawing/2014/main" id="{C79A5046-4099-4F4A-BCD1-1912B42E839D}"/>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02297" y="3516932"/>
            <a:ext cx="2094385" cy="734422"/>
          </a:xfrm>
          <a:prstGeom prst="rect">
            <a:avLst/>
          </a:prstGeom>
        </p:spPr>
      </p:pic>
      <p:sp>
        <p:nvSpPr>
          <p:cNvPr id="32" name="TextBox 31">
            <a:extLst>
              <a:ext uri="{FF2B5EF4-FFF2-40B4-BE49-F238E27FC236}">
                <a16:creationId xmlns:a16="http://schemas.microsoft.com/office/drawing/2014/main" id="{E5EB66D0-6317-491C-AC06-A878FE00B0D1}"/>
              </a:ext>
            </a:extLst>
          </p:cNvPr>
          <p:cNvSpPr txBox="1"/>
          <p:nvPr/>
        </p:nvSpPr>
        <p:spPr>
          <a:xfrm>
            <a:off x="7282554" y="3608159"/>
            <a:ext cx="1014264"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Lyssavirus</a:t>
            </a:r>
          </a:p>
          <a:p>
            <a:pPr algn="r"/>
            <a:r>
              <a:rPr lang="en-GB" sz="1000" i="1" dirty="0">
                <a:solidFill>
                  <a:prstClr val="black"/>
                </a:solidFill>
                <a:latin typeface="Arial" panose="020B0604020202020204" pitchFamily="34" charset="0"/>
                <a:cs typeface="Arial" panose="020B0604020202020204" pitchFamily="34" charset="0"/>
              </a:rPr>
              <a:t>Lice-A-Virus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772AADA-1ABA-4F63-910D-EEB176247A35}"/>
              </a:ext>
              <a:ext uri="{C183D7F6-B498-43B3-948B-1728B52AA6E4}">
                <adec:decorative xmlns:adec="http://schemas.microsoft.com/office/drawing/2017/decorative" val="1"/>
              </a:ext>
            </a:extLst>
          </p:cNvPr>
          <p:cNvSpPr/>
          <p:nvPr/>
        </p:nvSpPr>
        <p:spPr>
          <a:xfrm>
            <a:off x="6205894" y="4350456"/>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D9D40DC6-13D2-42F5-A99A-BDF09F5638F8}"/>
              </a:ext>
            </a:extLst>
          </p:cNvPr>
          <p:cNvSpPr/>
          <p:nvPr/>
        </p:nvSpPr>
        <p:spPr>
          <a:xfrm>
            <a:off x="6282574" y="4409119"/>
            <a:ext cx="1339028" cy="15481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547EB1B2-3C1D-4795-8892-A7B40FCAAFF5}"/>
              </a:ext>
            </a:extLst>
          </p:cNvPr>
          <p:cNvSpPr/>
          <p:nvPr/>
        </p:nvSpPr>
        <p:spPr>
          <a:xfrm>
            <a:off x="7677576" y="4409121"/>
            <a:ext cx="574995" cy="154817"/>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a:t>
            </a:r>
          </a:p>
        </p:txBody>
      </p:sp>
      <p:sp>
        <p:nvSpPr>
          <p:cNvPr id="23" name="Rectangle: Rounded Corners 22">
            <a:extLst>
              <a:ext uri="{FF2B5EF4-FFF2-40B4-BE49-F238E27FC236}">
                <a16:creationId xmlns:a16="http://schemas.microsoft.com/office/drawing/2014/main" id="{298E4BAF-6609-456E-A0F6-03380E3C0B9F}"/>
              </a:ext>
            </a:extLst>
          </p:cNvPr>
          <p:cNvSpPr/>
          <p:nvPr/>
        </p:nvSpPr>
        <p:spPr>
          <a:xfrm>
            <a:off x="6282574" y="462422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2C2FC5A6-9A9D-4810-9814-080937FBBA35}"/>
              </a:ext>
            </a:extLst>
          </p:cNvPr>
          <p:cNvSpPr/>
          <p:nvPr/>
        </p:nvSpPr>
        <p:spPr>
          <a:xfrm>
            <a:off x="7672281" y="462422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24" name="Rectangle: Rounded Corners 23">
            <a:extLst>
              <a:ext uri="{FF2B5EF4-FFF2-40B4-BE49-F238E27FC236}">
                <a16:creationId xmlns:a16="http://schemas.microsoft.com/office/drawing/2014/main" id="{22FCB415-ECEC-4C9D-89BE-FF4C3CD24EA5}"/>
              </a:ext>
            </a:extLst>
          </p:cNvPr>
          <p:cNvSpPr/>
          <p:nvPr/>
        </p:nvSpPr>
        <p:spPr>
          <a:xfrm>
            <a:off x="6282574" y="483932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5107BD2D-A759-4AD2-80FC-FFCA7F46A67A}"/>
              </a:ext>
            </a:extLst>
          </p:cNvPr>
          <p:cNvSpPr/>
          <p:nvPr/>
        </p:nvSpPr>
        <p:spPr>
          <a:xfrm>
            <a:off x="7677441" y="4829538"/>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a:t>
            </a:r>
          </a:p>
        </p:txBody>
      </p:sp>
      <p:sp>
        <p:nvSpPr>
          <p:cNvPr id="25" name="Rectangle: Rounded Corners 24">
            <a:extLst>
              <a:ext uri="{FF2B5EF4-FFF2-40B4-BE49-F238E27FC236}">
                <a16:creationId xmlns:a16="http://schemas.microsoft.com/office/drawing/2014/main" id="{EF73591B-158B-4F43-95EA-65D327A6BEEB}"/>
              </a:ext>
            </a:extLst>
          </p:cNvPr>
          <p:cNvSpPr/>
          <p:nvPr/>
        </p:nvSpPr>
        <p:spPr>
          <a:xfrm>
            <a:off x="6282574" y="505441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64EE4F17-B3A8-40F7-9915-D1F88B4CADE3}"/>
              </a:ext>
            </a:extLst>
          </p:cNvPr>
          <p:cNvSpPr/>
          <p:nvPr/>
        </p:nvSpPr>
        <p:spPr>
          <a:xfrm>
            <a:off x="7676280" y="504351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6" name="Rectangle: Rounded Corners 25">
            <a:extLst>
              <a:ext uri="{FF2B5EF4-FFF2-40B4-BE49-F238E27FC236}">
                <a16:creationId xmlns:a16="http://schemas.microsoft.com/office/drawing/2014/main" id="{564EC116-8DE1-4B11-8295-73430E21E084}"/>
              </a:ext>
            </a:extLst>
          </p:cNvPr>
          <p:cNvSpPr/>
          <p:nvPr/>
        </p:nvSpPr>
        <p:spPr>
          <a:xfrm>
            <a:off x="6282575" y="525973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FFD83A8E-9654-4CB2-B7D9-F31F382BA90A}"/>
              </a:ext>
            </a:extLst>
          </p:cNvPr>
          <p:cNvSpPr/>
          <p:nvPr/>
        </p:nvSpPr>
        <p:spPr>
          <a:xfrm>
            <a:off x="7677439" y="5259732"/>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3" name="TextBox 32">
            <a:extLst>
              <a:ext uri="{FF2B5EF4-FFF2-40B4-BE49-F238E27FC236}">
                <a16:creationId xmlns:a16="http://schemas.microsoft.com/office/drawing/2014/main" id="{5B7AE0AF-1970-40FD-A9FB-6FB4CDC1F9F2}"/>
              </a:ext>
            </a:extLst>
          </p:cNvPr>
          <p:cNvSpPr txBox="1"/>
          <p:nvPr/>
        </p:nvSpPr>
        <p:spPr>
          <a:xfrm>
            <a:off x="6116543" y="5443891"/>
            <a:ext cx="2333137"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The </a:t>
            </a:r>
            <a:r>
              <a:rPr lang="en-GB" sz="900" i="1" dirty="0">
                <a:solidFill>
                  <a:prstClr val="black"/>
                </a:solidFill>
                <a:latin typeface="Arial" panose="020B0604020202020204" pitchFamily="34" charset="0"/>
                <a:cs typeface="Arial" panose="020B0604020202020204" pitchFamily="34" charset="0"/>
              </a:rPr>
              <a:t>Lyssavirus </a:t>
            </a:r>
            <a:r>
              <a:rPr lang="en-GB" sz="900" dirty="0">
                <a:solidFill>
                  <a:prstClr val="black"/>
                </a:solidFill>
                <a:latin typeface="Arial" panose="020B0604020202020204" pitchFamily="34" charset="0"/>
                <a:cs typeface="Arial" panose="020B0604020202020204" pitchFamily="34" charset="0"/>
              </a:rPr>
              <a:t>infect both plants and animals. The most common </a:t>
            </a:r>
            <a:r>
              <a:rPr lang="en-GB" sz="900" i="1" dirty="0">
                <a:solidFill>
                  <a:prstClr val="black"/>
                </a:solidFill>
                <a:latin typeface="Arial" panose="020B0604020202020204" pitchFamily="34" charset="0"/>
                <a:cs typeface="Arial" panose="020B0604020202020204" pitchFamily="34" charset="0"/>
              </a:rPr>
              <a:t>Lyssavirus </a:t>
            </a:r>
            <a:r>
              <a:rPr lang="en-GB" sz="900" dirty="0">
                <a:solidFill>
                  <a:prstClr val="black"/>
                </a:solidFill>
                <a:latin typeface="Arial" panose="020B0604020202020204" pitchFamily="34" charset="0"/>
                <a:cs typeface="Arial" panose="020B0604020202020204" pitchFamily="34" charset="0"/>
              </a:rPr>
              <a:t>is the Rabies virus and is usually associated with dogs. Rabies results in over 55,000 deaths worldwide every year but can be prevented by vaccination. </a:t>
            </a:r>
          </a:p>
        </p:txBody>
      </p:sp>
      <p:sp>
        <p:nvSpPr>
          <p:cNvPr id="3" name="Footer Placeholder 2">
            <a:extLst>
              <a:ext uri="{FF2B5EF4-FFF2-40B4-BE49-F238E27FC236}">
                <a16:creationId xmlns:a16="http://schemas.microsoft.com/office/drawing/2014/main" id="{2257DB3C-FD90-43FB-AA93-4FBA18077DA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287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5" y="136524"/>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6" y="1555751"/>
            <a:ext cx="8637019" cy="4899026"/>
          </a:xfrm>
        </p:spPr>
        <p:txBody>
          <a:bodyPr>
            <a:normAutofit fontScale="85000" lnSpcReduction="20000"/>
          </a:bodyPr>
          <a:lstStyle/>
          <a:p>
            <a:pPr marL="0" indent="0">
              <a:spcAft>
                <a:spcPts val="0"/>
              </a:spcAft>
              <a:buNone/>
            </a:pPr>
            <a:r>
              <a:rPr lang="en-GB" sz="3200" b="1" dirty="0">
                <a:ea typeface="Calibri" panose="020F0502020204030204" pitchFamily="34" charset="0"/>
              </a:rPr>
              <a:t>All students will: </a:t>
            </a:r>
            <a:endParaRPr lang="en-GB" sz="3200" b="1" dirty="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3200" dirty="0">
                <a:ea typeface="Calibri" panose="020F0502020204030204" pitchFamily="34" charset="0"/>
                <a:cs typeface="Times New Roman" panose="02020603050405020304" pitchFamily="18" charset="0"/>
              </a:rPr>
              <a:t>Understand there are three different types of microbe. </a:t>
            </a:r>
          </a:p>
          <a:p>
            <a:pPr marL="342900" lvl="0" indent="-342900">
              <a:spcAft>
                <a:spcPts val="600"/>
              </a:spcAft>
              <a:buFont typeface="Symbol" panose="05050102010706020507" pitchFamily="18" charset="2"/>
              <a:buChar char=""/>
            </a:pPr>
            <a:r>
              <a:rPr lang="en-GB" sz="3200" dirty="0">
                <a:ea typeface="Calibri" panose="020F0502020204030204" pitchFamily="34" charset="0"/>
                <a:cs typeface="Times New Roman" panose="02020603050405020304" pitchFamily="18" charset="0"/>
              </a:rPr>
              <a:t>Understand that microbes are found everywhere. </a:t>
            </a:r>
          </a:p>
          <a:p>
            <a:pPr marL="342900" lvl="0" indent="-342900">
              <a:spcAft>
                <a:spcPts val="600"/>
              </a:spcAft>
              <a:buFont typeface="Symbol" panose="05050102010706020507" pitchFamily="18" charset="2"/>
              <a:buChar char=""/>
            </a:pPr>
            <a:r>
              <a:rPr lang="en-GB" sz="3200" dirty="0">
                <a:ea typeface="Calibri" panose="020F0502020204030204" pitchFamily="34" charset="0"/>
                <a:cs typeface="Times New Roman" panose="02020603050405020304" pitchFamily="18" charset="0"/>
              </a:rPr>
              <a:t>Understand that useful bacteria are found in our body. </a:t>
            </a:r>
          </a:p>
          <a:p>
            <a:pPr marL="342900" lvl="0" indent="-342900">
              <a:spcAft>
                <a:spcPts val="600"/>
              </a:spcAft>
              <a:buFont typeface="Symbol" panose="05050102010706020507" pitchFamily="18" charset="2"/>
              <a:buChar char=""/>
            </a:pPr>
            <a:r>
              <a:rPr lang="en-GB" sz="3200" dirty="0">
                <a:ea typeface="Calibri" panose="020F0502020204030204" pitchFamily="34" charset="0"/>
                <a:cs typeface="Times New Roman" panose="02020603050405020304" pitchFamily="18" charset="0"/>
              </a:rPr>
              <a:t>Understand that microbes come in different sizes.</a:t>
            </a:r>
          </a:p>
          <a:p>
            <a:pPr marL="0" lvl="0" indent="0">
              <a:spcAft>
                <a:spcPts val="600"/>
              </a:spcAft>
              <a:buNone/>
            </a:pPr>
            <a:r>
              <a:rPr lang="en-GB" sz="3200" dirty="0">
                <a:ea typeface="Calibri" panose="020F0502020204030204" pitchFamily="34" charset="0"/>
                <a:cs typeface="Times New Roman" panose="02020603050405020304" pitchFamily="18" charset="0"/>
              </a:rPr>
              <a:t> </a:t>
            </a:r>
          </a:p>
          <a:p>
            <a:pPr marL="0" indent="0">
              <a:spcAft>
                <a:spcPts val="0"/>
              </a:spcAft>
              <a:buNone/>
            </a:pPr>
            <a:r>
              <a:rPr lang="en-GB" sz="3200" b="1" dirty="0">
                <a:ea typeface="Calibri" panose="020F0502020204030204" pitchFamily="34" charset="0"/>
                <a:cs typeface="Times New Roman" panose="02020603050405020304" pitchFamily="18" charset="0"/>
              </a:rPr>
              <a:t>Most students will: </a:t>
            </a:r>
          </a:p>
          <a:p>
            <a:pPr marL="342900" lvl="0" indent="-342900">
              <a:spcAft>
                <a:spcPts val="600"/>
              </a:spcAft>
              <a:buFont typeface="Symbol" panose="05050102010706020507" pitchFamily="18" charset="2"/>
              <a:buChar char=""/>
            </a:pPr>
            <a:r>
              <a:rPr lang="en-GB" sz="3200" dirty="0">
                <a:ea typeface="Calibri" panose="020F0502020204030204" pitchFamily="34" charset="0"/>
                <a:cs typeface="Times New Roman" panose="02020603050405020304" pitchFamily="18" charset="0"/>
              </a:rPr>
              <a:t>Understand the key differences between the three main types of microbe.</a:t>
            </a:r>
          </a:p>
          <a:p>
            <a:pPr marL="0" lvl="0" indent="0" algn="just">
              <a:lnSpc>
                <a:spcPct val="120000"/>
              </a:lnSpc>
              <a:buNone/>
            </a:pPr>
            <a:endParaRPr lang="en-GB" sz="3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7FEE-5FC4-4D7F-A299-532893DA9BA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5</a:t>
            </a:r>
          </a:p>
        </p:txBody>
      </p:sp>
      <p:sp>
        <p:nvSpPr>
          <p:cNvPr id="36" name="Rectangle: Rounded Corners 35">
            <a:extLst>
              <a:ext uri="{FF2B5EF4-FFF2-40B4-BE49-F238E27FC236}">
                <a16:creationId xmlns:a16="http://schemas.microsoft.com/office/drawing/2014/main" id="{503B8637-6A29-43A9-BF27-980C82F81F4F}"/>
              </a:ext>
              <a:ext uri="{C183D7F6-B498-43B3-948B-1728B52AA6E4}">
                <adec:decorative xmlns:adec="http://schemas.microsoft.com/office/drawing/2017/decorative" val="1"/>
              </a:ext>
            </a:extLst>
          </p:cNvPr>
          <p:cNvSpPr/>
          <p:nvPr/>
        </p:nvSpPr>
        <p:spPr>
          <a:xfrm rot="5400000">
            <a:off x="555558" y="540638"/>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descr="Microscope image of varicellovirus">
            <a:extLst>
              <a:ext uri="{FF2B5EF4-FFF2-40B4-BE49-F238E27FC236}">
                <a16:creationId xmlns:a16="http://schemas.microsoft.com/office/drawing/2014/main" id="{5CB2991C-7E1A-4809-83E1-28BA55E6998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1187" y="375197"/>
            <a:ext cx="2083727" cy="729798"/>
          </a:xfrm>
          <a:prstGeom prst="rect">
            <a:avLst/>
          </a:prstGeom>
        </p:spPr>
      </p:pic>
      <p:sp>
        <p:nvSpPr>
          <p:cNvPr id="49" name="TextBox 48">
            <a:extLst>
              <a:ext uri="{FF2B5EF4-FFF2-40B4-BE49-F238E27FC236}">
                <a16:creationId xmlns:a16="http://schemas.microsoft.com/office/drawing/2014/main" id="{9BBA9874-EBB8-4A14-A85E-BA5C6651AEE3}"/>
              </a:ext>
            </a:extLst>
          </p:cNvPr>
          <p:cNvSpPr txBox="1"/>
          <p:nvPr/>
        </p:nvSpPr>
        <p:spPr>
          <a:xfrm>
            <a:off x="1633060" y="449473"/>
            <a:ext cx="1453236"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Varicellovirus</a:t>
            </a:r>
            <a:endPar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Var-E-Cell-O-Virus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EE01672B-D16B-47A5-853F-C3E9FE7AAAB7}"/>
              </a:ext>
              <a:ext uri="{C183D7F6-B498-43B3-948B-1728B52AA6E4}">
                <adec:decorative xmlns:adec="http://schemas.microsoft.com/office/drawing/2017/decorative" val="1"/>
              </a:ext>
            </a:extLst>
          </p:cNvPr>
          <p:cNvSpPr/>
          <p:nvPr/>
        </p:nvSpPr>
        <p:spPr>
          <a:xfrm>
            <a:off x="981281" y="1209492"/>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CB07D457-AD0A-44F4-B86E-B9BDFB2F9479}"/>
              </a:ext>
            </a:extLst>
          </p:cNvPr>
          <p:cNvSpPr/>
          <p:nvPr/>
        </p:nvSpPr>
        <p:spPr>
          <a:xfrm>
            <a:off x="1058561" y="1268543"/>
            <a:ext cx="1361338" cy="167064"/>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9" name="Rectangle: Rounded Corners 38">
            <a:extLst>
              <a:ext uri="{FF2B5EF4-FFF2-40B4-BE49-F238E27FC236}">
                <a16:creationId xmlns:a16="http://schemas.microsoft.com/office/drawing/2014/main" id="{0C308C9D-044E-401D-9B43-9809217798A5}"/>
              </a:ext>
            </a:extLst>
          </p:cNvPr>
          <p:cNvSpPr/>
          <p:nvPr/>
        </p:nvSpPr>
        <p:spPr>
          <a:xfrm>
            <a:off x="2464354" y="1268545"/>
            <a:ext cx="579635" cy="167064"/>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40" name="Rectangle: Rounded Corners 39">
            <a:extLst>
              <a:ext uri="{FF2B5EF4-FFF2-40B4-BE49-F238E27FC236}">
                <a16:creationId xmlns:a16="http://schemas.microsoft.com/office/drawing/2014/main" id="{49B4445E-7EE0-4BA3-B010-2E55DDFFB46E}"/>
              </a:ext>
            </a:extLst>
          </p:cNvPr>
          <p:cNvSpPr/>
          <p:nvPr/>
        </p:nvSpPr>
        <p:spPr>
          <a:xfrm>
            <a:off x="1058562" y="148506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4" name="Rectangle: Rounded Corners 43">
            <a:extLst>
              <a:ext uri="{FF2B5EF4-FFF2-40B4-BE49-F238E27FC236}">
                <a16:creationId xmlns:a16="http://schemas.microsoft.com/office/drawing/2014/main" id="{3132597D-2189-44D3-9245-6BE1CC1B4B07}"/>
              </a:ext>
            </a:extLst>
          </p:cNvPr>
          <p:cNvSpPr/>
          <p:nvPr/>
        </p:nvSpPr>
        <p:spPr>
          <a:xfrm>
            <a:off x="2459155" y="1485065"/>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1" name="Rectangle: Rounded Corners 40">
            <a:extLst>
              <a:ext uri="{FF2B5EF4-FFF2-40B4-BE49-F238E27FC236}">
                <a16:creationId xmlns:a16="http://schemas.microsoft.com/office/drawing/2014/main" id="{73E42160-1655-419D-8A73-DDC318F215BC}"/>
              </a:ext>
            </a:extLst>
          </p:cNvPr>
          <p:cNvSpPr/>
          <p:nvPr/>
        </p:nvSpPr>
        <p:spPr>
          <a:xfrm>
            <a:off x="1058562" y="170158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5" name="Rectangle: Rounded Corners 44">
            <a:extLst>
              <a:ext uri="{FF2B5EF4-FFF2-40B4-BE49-F238E27FC236}">
                <a16:creationId xmlns:a16="http://schemas.microsoft.com/office/drawing/2014/main" id="{EFAED5C1-A066-429E-AB5D-29E8CBD90A81}"/>
              </a:ext>
            </a:extLst>
          </p:cNvPr>
          <p:cNvSpPr/>
          <p:nvPr/>
        </p:nvSpPr>
        <p:spPr>
          <a:xfrm>
            <a:off x="2464355" y="169174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42" name="Rectangle: Rounded Corners 41">
            <a:extLst>
              <a:ext uri="{FF2B5EF4-FFF2-40B4-BE49-F238E27FC236}">
                <a16:creationId xmlns:a16="http://schemas.microsoft.com/office/drawing/2014/main" id="{7B934309-A280-444B-9FC4-479BC0EB7DB6}"/>
              </a:ext>
            </a:extLst>
          </p:cNvPr>
          <p:cNvSpPr/>
          <p:nvPr/>
        </p:nvSpPr>
        <p:spPr>
          <a:xfrm>
            <a:off x="1058562" y="191810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6" name="Rectangle: Rounded Corners 45">
            <a:extLst>
              <a:ext uri="{FF2B5EF4-FFF2-40B4-BE49-F238E27FC236}">
                <a16:creationId xmlns:a16="http://schemas.microsoft.com/office/drawing/2014/main" id="{DF14DEAC-45DD-456F-A88E-00A904190BDC}"/>
              </a:ext>
            </a:extLst>
          </p:cNvPr>
          <p:cNvSpPr/>
          <p:nvPr/>
        </p:nvSpPr>
        <p:spPr>
          <a:xfrm>
            <a:off x="2463184" y="190713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43" name="Rectangle: Rounded Corners 42">
            <a:extLst>
              <a:ext uri="{FF2B5EF4-FFF2-40B4-BE49-F238E27FC236}">
                <a16:creationId xmlns:a16="http://schemas.microsoft.com/office/drawing/2014/main" id="{54FC3919-7FFF-437F-B2A1-0733FE7B795E}"/>
              </a:ext>
            </a:extLst>
          </p:cNvPr>
          <p:cNvSpPr/>
          <p:nvPr/>
        </p:nvSpPr>
        <p:spPr>
          <a:xfrm>
            <a:off x="1058563" y="212477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7" name="Rectangle: Rounded Corners 46">
            <a:extLst>
              <a:ext uri="{FF2B5EF4-FFF2-40B4-BE49-F238E27FC236}">
                <a16:creationId xmlns:a16="http://schemas.microsoft.com/office/drawing/2014/main" id="{2E257D56-B803-47CB-909C-9BFC5DC2A052}"/>
              </a:ext>
            </a:extLst>
          </p:cNvPr>
          <p:cNvSpPr/>
          <p:nvPr/>
        </p:nvSpPr>
        <p:spPr>
          <a:xfrm>
            <a:off x="2464353" y="212477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50" name="TextBox 49">
            <a:extLst>
              <a:ext uri="{FF2B5EF4-FFF2-40B4-BE49-F238E27FC236}">
                <a16:creationId xmlns:a16="http://schemas.microsoft.com/office/drawing/2014/main" id="{7390526F-6985-4DF0-BEF0-4381FAA0FC89}"/>
              </a:ext>
            </a:extLst>
          </p:cNvPr>
          <p:cNvSpPr txBox="1"/>
          <p:nvPr/>
        </p:nvSpPr>
        <p:spPr>
          <a:xfrm>
            <a:off x="910435" y="2340793"/>
            <a:ext cx="227233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Chickenpox is caused by the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Varicella-Zoster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 It is highly contagious although rarely serious and is spread through direct contact (or coughing and sneezing). Almost everyone caught chickenpox in their childhood prior to the discovery of the chickenpox vaccine. </a:t>
            </a:r>
          </a:p>
        </p:txBody>
      </p:sp>
      <p:sp>
        <p:nvSpPr>
          <p:cNvPr id="21" name="Rectangle: Rounded Corners 20">
            <a:extLst>
              <a:ext uri="{FF2B5EF4-FFF2-40B4-BE49-F238E27FC236}">
                <a16:creationId xmlns:a16="http://schemas.microsoft.com/office/drawing/2014/main" id="{4E5109EF-5AD4-4573-B161-09C4F728ACF7}"/>
              </a:ext>
              <a:ext uri="{C183D7F6-B498-43B3-948B-1728B52AA6E4}">
                <adec:decorative xmlns:adec="http://schemas.microsoft.com/office/drawing/2017/decorative" val="1"/>
              </a:ext>
            </a:extLst>
          </p:cNvPr>
          <p:cNvSpPr/>
          <p:nvPr/>
        </p:nvSpPr>
        <p:spPr>
          <a:xfrm rot="5400000">
            <a:off x="3107267" y="553556"/>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Microscope image of norovirus">
            <a:extLst>
              <a:ext uri="{FF2B5EF4-FFF2-40B4-BE49-F238E27FC236}">
                <a16:creationId xmlns:a16="http://schemas.microsoft.com/office/drawing/2014/main" id="{54A95757-72B4-4C81-9A19-50E7D7E8A27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29366" y="383377"/>
            <a:ext cx="2110787" cy="739276"/>
          </a:xfrm>
          <a:prstGeom prst="rect">
            <a:avLst/>
          </a:prstGeom>
        </p:spPr>
      </p:pic>
      <p:sp>
        <p:nvSpPr>
          <p:cNvPr id="34" name="TextBox 33">
            <a:extLst>
              <a:ext uri="{FF2B5EF4-FFF2-40B4-BE49-F238E27FC236}">
                <a16:creationId xmlns:a16="http://schemas.microsoft.com/office/drawing/2014/main" id="{FB6BDAC5-2852-46B6-8FFD-6A9446D2AD60}"/>
              </a:ext>
            </a:extLst>
          </p:cNvPr>
          <p:cNvSpPr txBox="1"/>
          <p:nvPr/>
        </p:nvSpPr>
        <p:spPr>
          <a:xfrm>
            <a:off x="4690407" y="469600"/>
            <a:ext cx="949750"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Norovirus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Nor-o-virus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D6846EC-3622-484A-B4D2-68B585C7795E}"/>
              </a:ext>
              <a:ext uri="{C183D7F6-B498-43B3-948B-1728B52AA6E4}">
                <adec:decorative xmlns:adec="http://schemas.microsoft.com/office/drawing/2017/decorative" val="1"/>
              </a:ext>
            </a:extLst>
          </p:cNvPr>
          <p:cNvSpPr/>
          <p:nvPr/>
        </p:nvSpPr>
        <p:spPr>
          <a:xfrm>
            <a:off x="3532991" y="1222410"/>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E319BFB6-45AC-46F6-A36C-6AF3807C68CE}"/>
              </a:ext>
            </a:extLst>
          </p:cNvPr>
          <p:cNvSpPr/>
          <p:nvPr/>
        </p:nvSpPr>
        <p:spPr>
          <a:xfrm>
            <a:off x="3610271" y="1281460"/>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4" name="Rectangle: Rounded Corners 23">
            <a:extLst>
              <a:ext uri="{FF2B5EF4-FFF2-40B4-BE49-F238E27FC236}">
                <a16:creationId xmlns:a16="http://schemas.microsoft.com/office/drawing/2014/main" id="{AAAAE219-D515-4F37-8C50-F5F1555AC6CE}"/>
              </a:ext>
            </a:extLst>
          </p:cNvPr>
          <p:cNvSpPr/>
          <p:nvPr/>
        </p:nvSpPr>
        <p:spPr>
          <a:xfrm>
            <a:off x="5016064" y="1281461"/>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35</a:t>
            </a:r>
          </a:p>
        </p:txBody>
      </p:sp>
      <p:sp>
        <p:nvSpPr>
          <p:cNvPr id="25" name="Rectangle: Rounded Corners 24">
            <a:extLst>
              <a:ext uri="{FF2B5EF4-FFF2-40B4-BE49-F238E27FC236}">
                <a16:creationId xmlns:a16="http://schemas.microsoft.com/office/drawing/2014/main" id="{4AAD4605-049C-4BC2-9BB4-499467E3359A}"/>
              </a:ext>
            </a:extLst>
          </p:cNvPr>
          <p:cNvSpPr/>
          <p:nvPr/>
        </p:nvSpPr>
        <p:spPr>
          <a:xfrm>
            <a:off x="3610271" y="1497983"/>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9" name="Rectangle: Rounded Corners 28">
            <a:extLst>
              <a:ext uri="{FF2B5EF4-FFF2-40B4-BE49-F238E27FC236}">
                <a16:creationId xmlns:a16="http://schemas.microsoft.com/office/drawing/2014/main" id="{4CA5DF8C-699A-4A3F-A6D5-9B4D9A3ABFD8}"/>
              </a:ext>
            </a:extLst>
          </p:cNvPr>
          <p:cNvSpPr/>
          <p:nvPr/>
        </p:nvSpPr>
        <p:spPr>
          <a:xfrm>
            <a:off x="5010864" y="1497982"/>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6" name="Rectangle: Rounded Corners 25">
            <a:extLst>
              <a:ext uri="{FF2B5EF4-FFF2-40B4-BE49-F238E27FC236}">
                <a16:creationId xmlns:a16="http://schemas.microsoft.com/office/drawing/2014/main" id="{DE11A705-F22C-426E-840C-8FB03D8128CB}"/>
              </a:ext>
            </a:extLst>
          </p:cNvPr>
          <p:cNvSpPr/>
          <p:nvPr/>
        </p:nvSpPr>
        <p:spPr>
          <a:xfrm>
            <a:off x="3610271" y="171450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30" name="Rectangle: Rounded Corners 29">
            <a:extLst>
              <a:ext uri="{FF2B5EF4-FFF2-40B4-BE49-F238E27FC236}">
                <a16:creationId xmlns:a16="http://schemas.microsoft.com/office/drawing/2014/main" id="{C9C942C5-0F02-40B4-9E77-D04B54DB9D23}"/>
              </a:ext>
            </a:extLst>
          </p:cNvPr>
          <p:cNvSpPr/>
          <p:nvPr/>
        </p:nvSpPr>
        <p:spPr>
          <a:xfrm>
            <a:off x="5016064" y="1704658"/>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a:t>
            </a:r>
          </a:p>
        </p:txBody>
      </p:sp>
      <p:sp>
        <p:nvSpPr>
          <p:cNvPr id="27" name="Rectangle: Rounded Corners 26">
            <a:extLst>
              <a:ext uri="{FF2B5EF4-FFF2-40B4-BE49-F238E27FC236}">
                <a16:creationId xmlns:a16="http://schemas.microsoft.com/office/drawing/2014/main" id="{6A47BBE7-06C1-443D-8D60-383DB1C01C72}"/>
              </a:ext>
            </a:extLst>
          </p:cNvPr>
          <p:cNvSpPr/>
          <p:nvPr/>
        </p:nvSpPr>
        <p:spPr>
          <a:xfrm>
            <a:off x="3610271" y="193102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31" name="Rectangle: Rounded Corners 30">
            <a:extLst>
              <a:ext uri="{FF2B5EF4-FFF2-40B4-BE49-F238E27FC236}">
                <a16:creationId xmlns:a16="http://schemas.microsoft.com/office/drawing/2014/main" id="{53707001-0C42-4599-B9E1-B1362A2B76E4}"/>
              </a:ext>
            </a:extLst>
          </p:cNvPr>
          <p:cNvSpPr/>
          <p:nvPr/>
        </p:nvSpPr>
        <p:spPr>
          <a:xfrm>
            <a:off x="5014894" y="1920051"/>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8" name="Rectangle: Rounded Corners 27">
            <a:extLst>
              <a:ext uri="{FF2B5EF4-FFF2-40B4-BE49-F238E27FC236}">
                <a16:creationId xmlns:a16="http://schemas.microsoft.com/office/drawing/2014/main" id="{C5A558C0-3A65-4912-8D05-1E06841BC3DA}"/>
              </a:ext>
            </a:extLst>
          </p:cNvPr>
          <p:cNvSpPr/>
          <p:nvPr/>
        </p:nvSpPr>
        <p:spPr>
          <a:xfrm>
            <a:off x="3610272" y="213769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2" name="Rectangle: Rounded Corners 31">
            <a:extLst>
              <a:ext uri="{FF2B5EF4-FFF2-40B4-BE49-F238E27FC236}">
                <a16:creationId xmlns:a16="http://schemas.microsoft.com/office/drawing/2014/main" id="{FBD53196-56D2-40B9-8B37-1DE725F0FDD0}"/>
              </a:ext>
            </a:extLst>
          </p:cNvPr>
          <p:cNvSpPr/>
          <p:nvPr/>
        </p:nvSpPr>
        <p:spPr>
          <a:xfrm>
            <a:off x="5016062" y="2137695"/>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5" name="TextBox 34">
            <a:extLst>
              <a:ext uri="{FF2B5EF4-FFF2-40B4-BE49-F238E27FC236}">
                <a16:creationId xmlns:a16="http://schemas.microsoft.com/office/drawing/2014/main" id="{0C416666-0931-4B9D-8A14-68A5CE827E04}"/>
              </a:ext>
            </a:extLst>
          </p:cNvPr>
          <p:cNvSpPr txBox="1"/>
          <p:nvPr/>
        </p:nvSpPr>
        <p:spPr>
          <a:xfrm>
            <a:off x="3448591" y="2362157"/>
            <a:ext cx="227233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Norovirus</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known as the winter vomiting bug, is the most common cause of gastroenteritis causing symptoms of diarrhoea , vomiting and stomach pain. The virus is highly contagious and can be prevented through hand washing and disinfection. </a:t>
            </a:r>
          </a:p>
        </p:txBody>
      </p:sp>
      <p:sp>
        <p:nvSpPr>
          <p:cNvPr id="6" name="Rectangle: Rounded Corners 5">
            <a:extLst>
              <a:ext uri="{FF2B5EF4-FFF2-40B4-BE49-F238E27FC236}">
                <a16:creationId xmlns:a16="http://schemas.microsoft.com/office/drawing/2014/main" id="{66EE4A84-36FC-4DBF-BBEF-6AE8EEC6617C}"/>
              </a:ext>
              <a:ext uri="{C183D7F6-B498-43B3-948B-1728B52AA6E4}">
                <adec:decorative xmlns:adec="http://schemas.microsoft.com/office/drawing/2017/decorative" val="1"/>
              </a:ext>
            </a:extLst>
          </p:cNvPr>
          <p:cNvSpPr/>
          <p:nvPr/>
        </p:nvSpPr>
        <p:spPr>
          <a:xfrm rot="5400000">
            <a:off x="5683993" y="541725"/>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Microscope image of HIV">
            <a:extLst>
              <a:ext uri="{FF2B5EF4-FFF2-40B4-BE49-F238E27FC236}">
                <a16:creationId xmlns:a16="http://schemas.microsoft.com/office/drawing/2014/main" id="{3D487230-4AB6-40FF-81EC-0CCED26A61F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06093" y="371546"/>
            <a:ext cx="2110787" cy="739276"/>
          </a:xfrm>
          <a:prstGeom prst="rect">
            <a:avLst/>
          </a:prstGeom>
        </p:spPr>
      </p:pic>
      <p:sp>
        <p:nvSpPr>
          <p:cNvPr id="19" name="TextBox 18">
            <a:extLst>
              <a:ext uri="{FF2B5EF4-FFF2-40B4-BE49-F238E27FC236}">
                <a16:creationId xmlns:a16="http://schemas.microsoft.com/office/drawing/2014/main" id="{2CDC707E-AAAB-47E1-BBFD-3580118C6C7F}"/>
              </a:ext>
            </a:extLst>
          </p:cNvPr>
          <p:cNvSpPr txBox="1"/>
          <p:nvPr/>
        </p:nvSpPr>
        <p:spPr>
          <a:xfrm>
            <a:off x="7664719" y="463477"/>
            <a:ext cx="552162"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HIV</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HIV</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2AB3063-4555-41E9-9A2F-69FA66561947}"/>
              </a:ext>
              <a:ext uri="{C183D7F6-B498-43B3-948B-1728B52AA6E4}">
                <adec:decorative xmlns:adec="http://schemas.microsoft.com/office/drawing/2017/decorative" val="1"/>
              </a:ext>
            </a:extLst>
          </p:cNvPr>
          <p:cNvSpPr/>
          <p:nvPr/>
        </p:nvSpPr>
        <p:spPr>
          <a:xfrm>
            <a:off x="6109717" y="1210579"/>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1E62A81-B883-43A4-A738-CDB0F70E672E}"/>
              </a:ext>
            </a:extLst>
          </p:cNvPr>
          <p:cNvSpPr/>
          <p:nvPr/>
        </p:nvSpPr>
        <p:spPr>
          <a:xfrm>
            <a:off x="6186997" y="1269630"/>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9" name="Rectangle: Rounded Corners 8">
            <a:extLst>
              <a:ext uri="{FF2B5EF4-FFF2-40B4-BE49-F238E27FC236}">
                <a16:creationId xmlns:a16="http://schemas.microsoft.com/office/drawing/2014/main" id="{D24C3D34-4D5B-4E8F-8137-FE1FFAC5A84A}"/>
              </a:ext>
            </a:extLst>
          </p:cNvPr>
          <p:cNvSpPr/>
          <p:nvPr/>
        </p:nvSpPr>
        <p:spPr>
          <a:xfrm>
            <a:off x="7592790" y="126963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A96A99C9-2990-4EAC-8AE7-67EE887296AA}"/>
              </a:ext>
            </a:extLst>
          </p:cNvPr>
          <p:cNvSpPr/>
          <p:nvPr/>
        </p:nvSpPr>
        <p:spPr>
          <a:xfrm>
            <a:off x="6186997" y="1486152"/>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4" name="Rectangle: Rounded Corners 13">
            <a:extLst>
              <a:ext uri="{FF2B5EF4-FFF2-40B4-BE49-F238E27FC236}">
                <a16:creationId xmlns:a16="http://schemas.microsoft.com/office/drawing/2014/main" id="{21BCB270-5350-46C9-A25C-73A6216861D0}"/>
              </a:ext>
            </a:extLst>
          </p:cNvPr>
          <p:cNvSpPr/>
          <p:nvPr/>
        </p:nvSpPr>
        <p:spPr>
          <a:xfrm>
            <a:off x="7587590" y="1486152"/>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 name="Rectangle: Rounded Corners 10">
            <a:extLst>
              <a:ext uri="{FF2B5EF4-FFF2-40B4-BE49-F238E27FC236}">
                <a16:creationId xmlns:a16="http://schemas.microsoft.com/office/drawing/2014/main" id="{2D791472-1823-4B70-BEBA-2A65E24E26E0}"/>
              </a:ext>
            </a:extLst>
          </p:cNvPr>
          <p:cNvSpPr/>
          <p:nvPr/>
        </p:nvSpPr>
        <p:spPr>
          <a:xfrm>
            <a:off x="6186997" y="170267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5" name="Rectangle: Rounded Corners 14">
            <a:extLst>
              <a:ext uri="{FF2B5EF4-FFF2-40B4-BE49-F238E27FC236}">
                <a16:creationId xmlns:a16="http://schemas.microsoft.com/office/drawing/2014/main" id="{F47321EB-A216-4C00-BD63-385062D13C7F}"/>
              </a:ext>
            </a:extLst>
          </p:cNvPr>
          <p:cNvSpPr/>
          <p:nvPr/>
        </p:nvSpPr>
        <p:spPr>
          <a:xfrm>
            <a:off x="7592790" y="169282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12" name="Rectangle: Rounded Corners 11">
            <a:extLst>
              <a:ext uri="{FF2B5EF4-FFF2-40B4-BE49-F238E27FC236}">
                <a16:creationId xmlns:a16="http://schemas.microsoft.com/office/drawing/2014/main" id="{0AE917B3-F81D-4100-94B1-C12B254054AF}"/>
              </a:ext>
            </a:extLst>
          </p:cNvPr>
          <p:cNvSpPr/>
          <p:nvPr/>
        </p:nvSpPr>
        <p:spPr>
          <a:xfrm>
            <a:off x="6186997" y="191919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6" name="Rectangle: Rounded Corners 15">
            <a:extLst>
              <a:ext uri="{FF2B5EF4-FFF2-40B4-BE49-F238E27FC236}">
                <a16:creationId xmlns:a16="http://schemas.microsoft.com/office/drawing/2014/main" id="{897EB8EE-378E-4E61-AFA4-764B839AFF95}"/>
              </a:ext>
            </a:extLst>
          </p:cNvPr>
          <p:cNvSpPr/>
          <p:nvPr/>
        </p:nvSpPr>
        <p:spPr>
          <a:xfrm>
            <a:off x="7591620" y="190822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3" name="Rectangle: Rounded Corners 12">
            <a:extLst>
              <a:ext uri="{FF2B5EF4-FFF2-40B4-BE49-F238E27FC236}">
                <a16:creationId xmlns:a16="http://schemas.microsoft.com/office/drawing/2014/main" id="{9FEA9642-B725-4C8C-A506-8E639AB7FDBA}"/>
              </a:ext>
            </a:extLst>
          </p:cNvPr>
          <p:cNvSpPr/>
          <p:nvPr/>
        </p:nvSpPr>
        <p:spPr>
          <a:xfrm>
            <a:off x="6186998" y="212586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7" name="Rectangle: Rounded Corners 16">
            <a:extLst>
              <a:ext uri="{FF2B5EF4-FFF2-40B4-BE49-F238E27FC236}">
                <a16:creationId xmlns:a16="http://schemas.microsoft.com/office/drawing/2014/main" id="{9B5E370E-A811-4460-86BE-F56F3D11CBD2}"/>
              </a:ext>
            </a:extLst>
          </p:cNvPr>
          <p:cNvSpPr/>
          <p:nvPr/>
        </p:nvSpPr>
        <p:spPr>
          <a:xfrm>
            <a:off x="7592788" y="212586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20" name="TextBox 19">
            <a:extLst>
              <a:ext uri="{FF2B5EF4-FFF2-40B4-BE49-F238E27FC236}">
                <a16:creationId xmlns:a16="http://schemas.microsoft.com/office/drawing/2014/main" id="{0DF8F7AF-DDE6-483E-82EE-B18A7BD35A3C}"/>
              </a:ext>
            </a:extLst>
          </p:cNvPr>
          <p:cNvSpPr txBox="1"/>
          <p:nvPr/>
        </p:nvSpPr>
        <p:spPr>
          <a:xfrm>
            <a:off x="6038872" y="2349831"/>
            <a:ext cx="2272333" cy="8586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 immunodeficiency 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(HIV) is a sexually transmitted infection (STI) which leads to acquired immunodeficiency syndrome (AIDS). Individuals with this condition are more at risk of infection and cancer </a:t>
            </a:r>
          </a:p>
        </p:txBody>
      </p:sp>
      <p:sp>
        <p:nvSpPr>
          <p:cNvPr id="66" name="Rectangle: Rounded Corners 65">
            <a:extLst>
              <a:ext uri="{FF2B5EF4-FFF2-40B4-BE49-F238E27FC236}">
                <a16:creationId xmlns:a16="http://schemas.microsoft.com/office/drawing/2014/main" id="{FF73260A-7348-48F6-B2F8-F0E6EDBC041C}"/>
              </a:ext>
              <a:ext uri="{C183D7F6-B498-43B3-948B-1728B52AA6E4}">
                <adec:decorative xmlns:adec="http://schemas.microsoft.com/office/drawing/2017/decorative" val="1"/>
              </a:ext>
            </a:extLst>
          </p:cNvPr>
          <p:cNvSpPr/>
          <p:nvPr/>
        </p:nvSpPr>
        <p:spPr>
          <a:xfrm rot="5400000">
            <a:off x="553597" y="3715008"/>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8" name="Picture 77" descr="Microscope image of zika virus">
            <a:extLst>
              <a:ext uri="{FF2B5EF4-FFF2-40B4-BE49-F238E27FC236}">
                <a16:creationId xmlns:a16="http://schemas.microsoft.com/office/drawing/2014/main" id="{C2962FCD-A862-42B4-BD1A-10E2CB347977}"/>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5696" y="3544829"/>
            <a:ext cx="2110787" cy="739276"/>
          </a:xfrm>
          <a:prstGeom prst="rect">
            <a:avLst/>
          </a:prstGeom>
        </p:spPr>
      </p:pic>
      <p:sp>
        <p:nvSpPr>
          <p:cNvPr id="79" name="TextBox 78">
            <a:extLst>
              <a:ext uri="{FF2B5EF4-FFF2-40B4-BE49-F238E27FC236}">
                <a16:creationId xmlns:a16="http://schemas.microsoft.com/office/drawing/2014/main" id="{B108264C-D2BD-4D0E-A37D-692A2D1E1B78}"/>
              </a:ext>
            </a:extLst>
          </p:cNvPr>
          <p:cNvSpPr txBox="1"/>
          <p:nvPr/>
        </p:nvSpPr>
        <p:spPr>
          <a:xfrm>
            <a:off x="2416780" y="3626591"/>
            <a:ext cx="674784"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Zika</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Zee-ka</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7" name="Rectangle: Rounded Corners 66">
            <a:extLst>
              <a:ext uri="{FF2B5EF4-FFF2-40B4-BE49-F238E27FC236}">
                <a16:creationId xmlns:a16="http://schemas.microsoft.com/office/drawing/2014/main" id="{BCCB3EFF-DF20-497C-9BA3-3A9F8025BDCD}"/>
              </a:ext>
              <a:ext uri="{C183D7F6-B498-43B3-948B-1728B52AA6E4}">
                <adec:decorative xmlns:adec="http://schemas.microsoft.com/office/drawing/2017/decorative" val="1"/>
              </a:ext>
            </a:extLst>
          </p:cNvPr>
          <p:cNvSpPr/>
          <p:nvPr/>
        </p:nvSpPr>
        <p:spPr>
          <a:xfrm>
            <a:off x="979320" y="4383862"/>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7DCAE19F-AD06-4DFF-A4E3-2A0ACF8D13FE}"/>
              </a:ext>
            </a:extLst>
          </p:cNvPr>
          <p:cNvSpPr/>
          <p:nvPr/>
        </p:nvSpPr>
        <p:spPr>
          <a:xfrm>
            <a:off x="1056601" y="4442912"/>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9" name="Rectangle: Rounded Corners 68">
            <a:extLst>
              <a:ext uri="{FF2B5EF4-FFF2-40B4-BE49-F238E27FC236}">
                <a16:creationId xmlns:a16="http://schemas.microsoft.com/office/drawing/2014/main" id="{A083E632-F72B-4470-A7C6-9E64B1F91DED}"/>
              </a:ext>
            </a:extLst>
          </p:cNvPr>
          <p:cNvSpPr/>
          <p:nvPr/>
        </p:nvSpPr>
        <p:spPr>
          <a:xfrm>
            <a:off x="2462394" y="444291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a:t>
            </a:r>
          </a:p>
        </p:txBody>
      </p:sp>
      <p:sp>
        <p:nvSpPr>
          <p:cNvPr id="70" name="Rectangle: Rounded Corners 69">
            <a:extLst>
              <a:ext uri="{FF2B5EF4-FFF2-40B4-BE49-F238E27FC236}">
                <a16:creationId xmlns:a16="http://schemas.microsoft.com/office/drawing/2014/main" id="{D164FE3F-05B8-4D8E-89CA-3B3F81538D77}"/>
              </a:ext>
            </a:extLst>
          </p:cNvPr>
          <p:cNvSpPr/>
          <p:nvPr/>
        </p:nvSpPr>
        <p:spPr>
          <a:xfrm>
            <a:off x="1056601" y="465943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4" name="Rectangle: Rounded Corners 73">
            <a:extLst>
              <a:ext uri="{FF2B5EF4-FFF2-40B4-BE49-F238E27FC236}">
                <a16:creationId xmlns:a16="http://schemas.microsoft.com/office/drawing/2014/main" id="{764DA835-0FB9-40E0-B826-48037917B4DF}"/>
              </a:ext>
            </a:extLst>
          </p:cNvPr>
          <p:cNvSpPr/>
          <p:nvPr/>
        </p:nvSpPr>
        <p:spPr>
          <a:xfrm>
            <a:off x="2457194" y="465943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1" name="Rectangle: Rounded Corners 70">
            <a:extLst>
              <a:ext uri="{FF2B5EF4-FFF2-40B4-BE49-F238E27FC236}">
                <a16:creationId xmlns:a16="http://schemas.microsoft.com/office/drawing/2014/main" id="{15C368EC-B1E9-4F0B-B0DF-44F57B4FA923}"/>
              </a:ext>
            </a:extLst>
          </p:cNvPr>
          <p:cNvSpPr/>
          <p:nvPr/>
        </p:nvSpPr>
        <p:spPr>
          <a:xfrm>
            <a:off x="1056601" y="4875956"/>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5" name="Rectangle: Rounded Corners 74">
            <a:extLst>
              <a:ext uri="{FF2B5EF4-FFF2-40B4-BE49-F238E27FC236}">
                <a16:creationId xmlns:a16="http://schemas.microsoft.com/office/drawing/2014/main" id="{D0114B8C-9E6F-442E-BCCE-7A79F2BBFFF5}"/>
              </a:ext>
            </a:extLst>
          </p:cNvPr>
          <p:cNvSpPr/>
          <p:nvPr/>
        </p:nvSpPr>
        <p:spPr>
          <a:xfrm>
            <a:off x="2462394" y="486611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a:t>
            </a:r>
          </a:p>
        </p:txBody>
      </p:sp>
      <p:sp>
        <p:nvSpPr>
          <p:cNvPr id="72" name="Rectangle: Rounded Corners 71">
            <a:extLst>
              <a:ext uri="{FF2B5EF4-FFF2-40B4-BE49-F238E27FC236}">
                <a16:creationId xmlns:a16="http://schemas.microsoft.com/office/drawing/2014/main" id="{4B71BBC7-192B-4382-A9E1-5D4F6A8DDD3F}"/>
              </a:ext>
            </a:extLst>
          </p:cNvPr>
          <p:cNvSpPr/>
          <p:nvPr/>
        </p:nvSpPr>
        <p:spPr>
          <a:xfrm>
            <a:off x="1056601" y="509247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6" name="Rectangle: Rounded Corners 75">
            <a:extLst>
              <a:ext uri="{FF2B5EF4-FFF2-40B4-BE49-F238E27FC236}">
                <a16:creationId xmlns:a16="http://schemas.microsoft.com/office/drawing/2014/main" id="{DFD315F7-DAE5-4A6C-85EC-C98C6B740175}"/>
              </a:ext>
            </a:extLst>
          </p:cNvPr>
          <p:cNvSpPr/>
          <p:nvPr/>
        </p:nvSpPr>
        <p:spPr>
          <a:xfrm>
            <a:off x="2461223" y="508150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73" name="Rectangle: Rounded Corners 72">
            <a:extLst>
              <a:ext uri="{FF2B5EF4-FFF2-40B4-BE49-F238E27FC236}">
                <a16:creationId xmlns:a16="http://schemas.microsoft.com/office/drawing/2014/main" id="{450F2836-B4A1-42EC-9F9E-7A3E22523C1B}"/>
              </a:ext>
            </a:extLst>
          </p:cNvPr>
          <p:cNvSpPr/>
          <p:nvPr/>
        </p:nvSpPr>
        <p:spPr>
          <a:xfrm>
            <a:off x="1056602" y="529914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7" name="Rectangle: Rounded Corners 76">
            <a:extLst>
              <a:ext uri="{FF2B5EF4-FFF2-40B4-BE49-F238E27FC236}">
                <a16:creationId xmlns:a16="http://schemas.microsoft.com/office/drawing/2014/main" id="{F8FA55E0-7937-487F-B18B-CDA9F423256A}"/>
              </a:ext>
            </a:extLst>
          </p:cNvPr>
          <p:cNvSpPr/>
          <p:nvPr/>
        </p:nvSpPr>
        <p:spPr>
          <a:xfrm>
            <a:off x="2462392" y="529914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80" name="TextBox 79">
            <a:extLst>
              <a:ext uri="{FF2B5EF4-FFF2-40B4-BE49-F238E27FC236}">
                <a16:creationId xmlns:a16="http://schemas.microsoft.com/office/drawing/2014/main" id="{48EEDC63-2069-4A7C-B5E1-5EC68A06DE7B}"/>
              </a:ext>
            </a:extLst>
          </p:cNvPr>
          <p:cNvSpPr txBox="1"/>
          <p:nvPr/>
        </p:nvSpPr>
        <p:spPr>
          <a:xfrm>
            <a:off x="908472" y="5523113"/>
            <a:ext cx="2272333"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zika virus is spread by mosquitoes. Zika can be passed from a pregnant woman to her foetus. Infection during pregnancy can cause certain birth defects. There is no vaccine or medicine for Zika. </a:t>
            </a:r>
          </a:p>
        </p:txBody>
      </p:sp>
      <p:sp>
        <p:nvSpPr>
          <p:cNvPr id="51" name="Rectangle: Rounded Corners 50">
            <a:extLst>
              <a:ext uri="{FF2B5EF4-FFF2-40B4-BE49-F238E27FC236}">
                <a16:creationId xmlns:a16="http://schemas.microsoft.com/office/drawing/2014/main" id="{4619E344-7C8D-40B6-8DC9-953CBD2DD045}"/>
              </a:ext>
              <a:ext uri="{C183D7F6-B498-43B3-948B-1728B52AA6E4}">
                <adec:decorative xmlns:adec="http://schemas.microsoft.com/office/drawing/2017/decorative" val="1"/>
              </a:ext>
            </a:extLst>
          </p:cNvPr>
          <p:cNvSpPr/>
          <p:nvPr/>
        </p:nvSpPr>
        <p:spPr>
          <a:xfrm rot="5400000">
            <a:off x="3107268" y="3715008"/>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3" name="Picture 62" descr="Microscope image of papillomavirus">
            <a:extLst>
              <a:ext uri="{FF2B5EF4-FFF2-40B4-BE49-F238E27FC236}">
                <a16:creationId xmlns:a16="http://schemas.microsoft.com/office/drawing/2014/main" id="{BECD75AB-AEAB-48C6-96E7-CC15FC0F411D}"/>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29367" y="3544829"/>
            <a:ext cx="2110787" cy="739276"/>
          </a:xfrm>
          <a:prstGeom prst="rect">
            <a:avLst/>
          </a:prstGeom>
        </p:spPr>
      </p:pic>
      <p:sp>
        <p:nvSpPr>
          <p:cNvPr id="64" name="TextBox 63">
            <a:extLst>
              <a:ext uri="{FF2B5EF4-FFF2-40B4-BE49-F238E27FC236}">
                <a16:creationId xmlns:a16="http://schemas.microsoft.com/office/drawing/2014/main" id="{1567FCAE-1EF0-4378-A97D-8B2EA629BD2F}"/>
              </a:ext>
            </a:extLst>
          </p:cNvPr>
          <p:cNvSpPr txBox="1"/>
          <p:nvPr/>
        </p:nvSpPr>
        <p:spPr>
          <a:xfrm>
            <a:off x="4220100" y="3615401"/>
            <a:ext cx="1412363"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Papillomavirus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Pap-ill-O-Ma-virus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80DCB172-408D-4EC4-A8FD-E9C5F4B8B791}"/>
              </a:ext>
              <a:ext uri="{C183D7F6-B498-43B3-948B-1728B52AA6E4}">
                <adec:decorative xmlns:adec="http://schemas.microsoft.com/office/drawing/2017/decorative" val="1"/>
              </a:ext>
            </a:extLst>
          </p:cNvPr>
          <p:cNvSpPr/>
          <p:nvPr/>
        </p:nvSpPr>
        <p:spPr>
          <a:xfrm>
            <a:off x="3532992" y="4383862"/>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9F12EF09-70E1-4F2B-90E7-0C76D0B8CCF4}"/>
              </a:ext>
            </a:extLst>
          </p:cNvPr>
          <p:cNvSpPr/>
          <p:nvPr/>
        </p:nvSpPr>
        <p:spPr>
          <a:xfrm>
            <a:off x="3610273" y="4442912"/>
            <a:ext cx="1338071" cy="167312"/>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4" name="Rectangle: Rounded Corners 53">
            <a:extLst>
              <a:ext uri="{FF2B5EF4-FFF2-40B4-BE49-F238E27FC236}">
                <a16:creationId xmlns:a16="http://schemas.microsoft.com/office/drawing/2014/main" id="{28EA73E2-C1F8-4DD4-B789-42C3059E472B}"/>
              </a:ext>
            </a:extLst>
          </p:cNvPr>
          <p:cNvSpPr/>
          <p:nvPr/>
        </p:nvSpPr>
        <p:spPr>
          <a:xfrm>
            <a:off x="5004756" y="4442912"/>
            <a:ext cx="590944" cy="16731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55</a:t>
            </a:r>
          </a:p>
        </p:txBody>
      </p:sp>
      <p:sp>
        <p:nvSpPr>
          <p:cNvPr id="55" name="Rectangle: Rounded Corners 54">
            <a:extLst>
              <a:ext uri="{FF2B5EF4-FFF2-40B4-BE49-F238E27FC236}">
                <a16:creationId xmlns:a16="http://schemas.microsoft.com/office/drawing/2014/main" id="{06F72D14-3386-479C-8DF8-A35FED4C082B}"/>
              </a:ext>
            </a:extLst>
          </p:cNvPr>
          <p:cNvSpPr/>
          <p:nvPr/>
        </p:nvSpPr>
        <p:spPr>
          <a:xfrm>
            <a:off x="3610272" y="465943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9" name="Rectangle: Rounded Corners 58">
            <a:extLst>
              <a:ext uri="{FF2B5EF4-FFF2-40B4-BE49-F238E27FC236}">
                <a16:creationId xmlns:a16="http://schemas.microsoft.com/office/drawing/2014/main" id="{083F55B9-5305-4985-A35D-BA95AEF35F3C}"/>
              </a:ext>
            </a:extLst>
          </p:cNvPr>
          <p:cNvSpPr/>
          <p:nvPr/>
        </p:nvSpPr>
        <p:spPr>
          <a:xfrm>
            <a:off x="5010865" y="465943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170</a:t>
            </a:r>
          </a:p>
        </p:txBody>
      </p:sp>
      <p:sp>
        <p:nvSpPr>
          <p:cNvPr id="56" name="Rectangle: Rounded Corners 55">
            <a:extLst>
              <a:ext uri="{FF2B5EF4-FFF2-40B4-BE49-F238E27FC236}">
                <a16:creationId xmlns:a16="http://schemas.microsoft.com/office/drawing/2014/main" id="{664D9A68-95B1-4EA3-8CC3-52D90E2BD7BE}"/>
              </a:ext>
            </a:extLst>
          </p:cNvPr>
          <p:cNvSpPr/>
          <p:nvPr/>
        </p:nvSpPr>
        <p:spPr>
          <a:xfrm>
            <a:off x="3610272" y="4875956"/>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60" name="Rectangle: Rounded Corners 59">
            <a:extLst>
              <a:ext uri="{FF2B5EF4-FFF2-40B4-BE49-F238E27FC236}">
                <a16:creationId xmlns:a16="http://schemas.microsoft.com/office/drawing/2014/main" id="{5B6CDC4A-B532-4407-A7DA-FB0AB3B91A7F}"/>
              </a:ext>
            </a:extLst>
          </p:cNvPr>
          <p:cNvSpPr/>
          <p:nvPr/>
        </p:nvSpPr>
        <p:spPr>
          <a:xfrm>
            <a:off x="5016065" y="486611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130</a:t>
            </a:r>
          </a:p>
        </p:txBody>
      </p:sp>
      <p:sp>
        <p:nvSpPr>
          <p:cNvPr id="57" name="Rectangle: Rounded Corners 56">
            <a:extLst>
              <a:ext uri="{FF2B5EF4-FFF2-40B4-BE49-F238E27FC236}">
                <a16:creationId xmlns:a16="http://schemas.microsoft.com/office/drawing/2014/main" id="{6B9D5698-5C69-41F2-B97C-4451172A47AE}"/>
              </a:ext>
            </a:extLst>
          </p:cNvPr>
          <p:cNvSpPr/>
          <p:nvPr/>
        </p:nvSpPr>
        <p:spPr>
          <a:xfrm>
            <a:off x="3610272" y="509247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61" name="Rectangle: Rounded Corners 60">
            <a:extLst>
              <a:ext uri="{FF2B5EF4-FFF2-40B4-BE49-F238E27FC236}">
                <a16:creationId xmlns:a16="http://schemas.microsoft.com/office/drawing/2014/main" id="{AA1FC28F-0330-4984-9B34-D75E2A65DA5F}"/>
              </a:ext>
            </a:extLst>
          </p:cNvPr>
          <p:cNvSpPr/>
          <p:nvPr/>
        </p:nvSpPr>
        <p:spPr>
          <a:xfrm>
            <a:off x="5014895" y="508150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58" name="Rectangle: Rounded Corners 57">
            <a:extLst>
              <a:ext uri="{FF2B5EF4-FFF2-40B4-BE49-F238E27FC236}">
                <a16:creationId xmlns:a16="http://schemas.microsoft.com/office/drawing/2014/main" id="{514174C5-6990-4C92-BFC8-4CD913FC549E}"/>
              </a:ext>
            </a:extLst>
          </p:cNvPr>
          <p:cNvSpPr/>
          <p:nvPr/>
        </p:nvSpPr>
        <p:spPr>
          <a:xfrm>
            <a:off x="3610273" y="529914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2" name="Rectangle: Rounded Corners 61">
            <a:extLst>
              <a:ext uri="{FF2B5EF4-FFF2-40B4-BE49-F238E27FC236}">
                <a16:creationId xmlns:a16="http://schemas.microsoft.com/office/drawing/2014/main" id="{BF1F05A2-CDA4-4271-B688-D0809E3678CC}"/>
              </a:ext>
            </a:extLst>
          </p:cNvPr>
          <p:cNvSpPr/>
          <p:nvPr/>
        </p:nvSpPr>
        <p:spPr>
          <a:xfrm>
            <a:off x="5016063" y="529914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5" name="TextBox 64">
            <a:extLst>
              <a:ext uri="{FF2B5EF4-FFF2-40B4-BE49-F238E27FC236}">
                <a16:creationId xmlns:a16="http://schemas.microsoft.com/office/drawing/2014/main" id="{53E3F008-1F12-43AD-99B4-CE792AA39604}"/>
              </a:ext>
            </a:extLst>
          </p:cNvPr>
          <p:cNvSpPr txBox="1"/>
          <p:nvPr/>
        </p:nvSpPr>
        <p:spPr>
          <a:xfrm>
            <a:off x="3501678" y="5523112"/>
            <a:ext cx="227233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 papillomavirus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(HPV) is a sexually transmitted infection (STI) which can cause genital warts. It is the most common cause of cervical cancer in women but there is now a vaccine available for teenagers which protects against this. </a:t>
            </a:r>
          </a:p>
        </p:txBody>
      </p:sp>
      <p:sp>
        <p:nvSpPr>
          <p:cNvPr id="81" name="Rectangle: Rounded Corners 80">
            <a:extLst>
              <a:ext uri="{FF2B5EF4-FFF2-40B4-BE49-F238E27FC236}">
                <a16:creationId xmlns:a16="http://schemas.microsoft.com/office/drawing/2014/main" id="{D22F01B4-6A78-4718-AF73-8DBFBEDB7EE3}"/>
              </a:ext>
              <a:ext uri="{C183D7F6-B498-43B3-948B-1728B52AA6E4}">
                <adec:decorative xmlns:adec="http://schemas.microsoft.com/office/drawing/2017/decorative" val="1"/>
              </a:ext>
            </a:extLst>
          </p:cNvPr>
          <p:cNvSpPr/>
          <p:nvPr/>
        </p:nvSpPr>
        <p:spPr>
          <a:xfrm rot="5400000">
            <a:off x="5684525" y="3705925"/>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3" name="Picture 92" descr="Microscope image of rhinovirus">
            <a:extLst>
              <a:ext uri="{FF2B5EF4-FFF2-40B4-BE49-F238E27FC236}">
                <a16:creationId xmlns:a16="http://schemas.microsoft.com/office/drawing/2014/main" id="{9A07B270-A4F9-47B1-ADCD-CAC1BCC082B9}"/>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106623" y="3535746"/>
            <a:ext cx="2110789" cy="739275"/>
          </a:xfrm>
          <a:prstGeom prst="rect">
            <a:avLst/>
          </a:prstGeom>
        </p:spPr>
      </p:pic>
      <p:sp>
        <p:nvSpPr>
          <p:cNvPr id="94" name="TextBox 93">
            <a:extLst>
              <a:ext uri="{FF2B5EF4-FFF2-40B4-BE49-F238E27FC236}">
                <a16:creationId xmlns:a16="http://schemas.microsoft.com/office/drawing/2014/main" id="{392DA6E5-190F-44CA-96D3-5F778C0867B4}"/>
              </a:ext>
            </a:extLst>
          </p:cNvPr>
          <p:cNvSpPr txBox="1"/>
          <p:nvPr/>
        </p:nvSpPr>
        <p:spPr>
          <a:xfrm>
            <a:off x="7216465" y="3622494"/>
            <a:ext cx="988765"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Rectangle: Rounded Corners 81">
            <a:extLst>
              <a:ext uri="{FF2B5EF4-FFF2-40B4-BE49-F238E27FC236}">
                <a16:creationId xmlns:a16="http://schemas.microsoft.com/office/drawing/2014/main" id="{980052D6-E0BE-43C2-BDAE-5118DE7B2BD7}"/>
              </a:ext>
              <a:ext uri="{C183D7F6-B498-43B3-948B-1728B52AA6E4}">
                <adec:decorative xmlns:adec="http://schemas.microsoft.com/office/drawing/2017/decorative" val="1"/>
              </a:ext>
            </a:extLst>
          </p:cNvPr>
          <p:cNvSpPr/>
          <p:nvPr/>
        </p:nvSpPr>
        <p:spPr>
          <a:xfrm>
            <a:off x="6110248" y="4374779"/>
            <a:ext cx="2107164" cy="1121967"/>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534D60BC-A984-4849-A1DC-2B9A63617D82}"/>
              </a:ext>
            </a:extLst>
          </p:cNvPr>
          <p:cNvSpPr/>
          <p:nvPr/>
        </p:nvSpPr>
        <p:spPr>
          <a:xfrm>
            <a:off x="6187529" y="4433829"/>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4" name="Rectangle: Rounded Corners 83">
            <a:extLst>
              <a:ext uri="{FF2B5EF4-FFF2-40B4-BE49-F238E27FC236}">
                <a16:creationId xmlns:a16="http://schemas.microsoft.com/office/drawing/2014/main" id="{EE5D28CF-7B42-4DE5-AC7B-CB53AD0CC0B3}"/>
              </a:ext>
            </a:extLst>
          </p:cNvPr>
          <p:cNvSpPr/>
          <p:nvPr/>
        </p:nvSpPr>
        <p:spPr>
          <a:xfrm>
            <a:off x="7593322" y="443383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a:t>
            </a:r>
            <a:endPar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5" name="Rectangle: Rounded Corners 84">
            <a:extLst>
              <a:ext uri="{FF2B5EF4-FFF2-40B4-BE49-F238E27FC236}">
                <a16:creationId xmlns:a16="http://schemas.microsoft.com/office/drawing/2014/main" id="{0B756AE4-30F2-4410-B8F9-E9238DEF41B9}"/>
              </a:ext>
            </a:extLst>
          </p:cNvPr>
          <p:cNvSpPr/>
          <p:nvPr/>
        </p:nvSpPr>
        <p:spPr>
          <a:xfrm>
            <a:off x="6187529" y="4650352"/>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9" name="Rectangle: Rounded Corners 88">
            <a:extLst>
              <a:ext uri="{FF2B5EF4-FFF2-40B4-BE49-F238E27FC236}">
                <a16:creationId xmlns:a16="http://schemas.microsoft.com/office/drawing/2014/main" id="{ED270E82-A48D-4992-816E-0AD650ABA62A}"/>
              </a:ext>
            </a:extLst>
          </p:cNvPr>
          <p:cNvSpPr/>
          <p:nvPr/>
        </p:nvSpPr>
        <p:spPr>
          <a:xfrm>
            <a:off x="7588122" y="4650351"/>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6" name="Rectangle: Rounded Corners 85">
            <a:extLst>
              <a:ext uri="{FF2B5EF4-FFF2-40B4-BE49-F238E27FC236}">
                <a16:creationId xmlns:a16="http://schemas.microsoft.com/office/drawing/2014/main" id="{67D354C9-0CB1-4E0C-8CFA-E43236F14393}"/>
              </a:ext>
            </a:extLst>
          </p:cNvPr>
          <p:cNvSpPr/>
          <p:nvPr/>
        </p:nvSpPr>
        <p:spPr>
          <a:xfrm>
            <a:off x="6187529" y="4866873"/>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90" name="Rectangle: Rounded Corners 89">
            <a:extLst>
              <a:ext uri="{FF2B5EF4-FFF2-40B4-BE49-F238E27FC236}">
                <a16:creationId xmlns:a16="http://schemas.microsoft.com/office/drawing/2014/main" id="{61FF6392-72BB-484F-83AC-3ABC80871411}"/>
              </a:ext>
            </a:extLst>
          </p:cNvPr>
          <p:cNvSpPr/>
          <p:nvPr/>
        </p:nvSpPr>
        <p:spPr>
          <a:xfrm>
            <a:off x="7593322" y="485702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a:t>
            </a:r>
          </a:p>
        </p:txBody>
      </p:sp>
      <p:sp>
        <p:nvSpPr>
          <p:cNvPr id="87" name="Rectangle: Rounded Corners 86">
            <a:extLst>
              <a:ext uri="{FF2B5EF4-FFF2-40B4-BE49-F238E27FC236}">
                <a16:creationId xmlns:a16="http://schemas.microsoft.com/office/drawing/2014/main" id="{514C50D7-B82B-40AF-96B3-8778CC740739}"/>
              </a:ext>
            </a:extLst>
          </p:cNvPr>
          <p:cNvSpPr/>
          <p:nvPr/>
        </p:nvSpPr>
        <p:spPr>
          <a:xfrm>
            <a:off x="6187529" y="5083394"/>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91" name="Rectangle: Rounded Corners 90">
            <a:extLst>
              <a:ext uri="{FF2B5EF4-FFF2-40B4-BE49-F238E27FC236}">
                <a16:creationId xmlns:a16="http://schemas.microsoft.com/office/drawing/2014/main" id="{680FBDC3-19D4-4473-9FAF-D365273E6B9F}"/>
              </a:ext>
            </a:extLst>
          </p:cNvPr>
          <p:cNvSpPr/>
          <p:nvPr/>
        </p:nvSpPr>
        <p:spPr>
          <a:xfrm>
            <a:off x="7592152" y="507242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88" name="Rectangle: Rounded Corners 87">
            <a:extLst>
              <a:ext uri="{FF2B5EF4-FFF2-40B4-BE49-F238E27FC236}">
                <a16:creationId xmlns:a16="http://schemas.microsoft.com/office/drawing/2014/main" id="{502FA519-CDB6-4580-BD7A-F30E1ACF9B93}"/>
              </a:ext>
            </a:extLst>
          </p:cNvPr>
          <p:cNvSpPr/>
          <p:nvPr/>
        </p:nvSpPr>
        <p:spPr>
          <a:xfrm>
            <a:off x="6187530" y="5290064"/>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2" name="Rectangle: Rounded Corners 91">
            <a:extLst>
              <a:ext uri="{FF2B5EF4-FFF2-40B4-BE49-F238E27FC236}">
                <a16:creationId xmlns:a16="http://schemas.microsoft.com/office/drawing/2014/main" id="{4F8417FE-E4B6-4E05-BF2E-68145DC43CBD}"/>
              </a:ext>
            </a:extLst>
          </p:cNvPr>
          <p:cNvSpPr/>
          <p:nvPr/>
        </p:nvSpPr>
        <p:spPr>
          <a:xfrm>
            <a:off x="7593320" y="529006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5" name="TextBox 94">
            <a:extLst>
              <a:ext uri="{FF2B5EF4-FFF2-40B4-BE49-F238E27FC236}">
                <a16:creationId xmlns:a16="http://schemas.microsoft.com/office/drawing/2014/main" id="{6594AFA0-A781-49CB-9CC4-E8049319BFC5}"/>
              </a:ext>
            </a:extLst>
          </p:cNvPr>
          <p:cNvSpPr txBox="1"/>
          <p:nvPr/>
        </p:nvSpPr>
        <p:spPr>
          <a:xfrm>
            <a:off x="6039400" y="5514030"/>
            <a:ext cx="2272333" cy="8586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are over 250 different kinds of cold viruses but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by far the most common.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 survive three hours outside someone’s nose. If it gets on your fingers and you rub your nose, you’ve caught it! </a:t>
            </a:r>
          </a:p>
        </p:txBody>
      </p:sp>
      <p:sp>
        <p:nvSpPr>
          <p:cNvPr id="3" name="Footer Placeholder 2">
            <a:extLst>
              <a:ext uri="{FF2B5EF4-FFF2-40B4-BE49-F238E27FC236}">
                <a16:creationId xmlns:a16="http://schemas.microsoft.com/office/drawing/2014/main" id="{5FDCCC2A-E9E1-4A25-9964-ADEE3E4718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4840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F0A76F-88CF-4EAB-B321-4E227712F21F}"/>
              </a:ext>
              <a:ext uri="{C183D7F6-B498-43B3-948B-1728B52AA6E4}">
                <adec:decorative xmlns:adec="http://schemas.microsoft.com/office/drawing/2017/decorative" val="0"/>
              </a:ext>
            </a:extLst>
          </p:cNvPr>
          <p:cNvSpPr>
            <a:spLocks noGrp="1"/>
          </p:cNvSpPr>
          <p:nvPr>
            <p:ph type="title"/>
          </p:nvPr>
        </p:nvSpPr>
        <p:spPr>
          <a:xfrm>
            <a:off x="628650" y="-734733"/>
            <a:ext cx="7886700" cy="830343"/>
          </a:xfrm>
        </p:spPr>
        <p:txBody>
          <a:bodyPr>
            <a:normAutofit/>
          </a:bodyPr>
          <a:lstStyle/>
          <a:p>
            <a:pPr algn="ctr"/>
            <a:r>
              <a:rPr lang="en-GB" sz="3500" b="1" dirty="0"/>
              <a:t>Microbes Quiz 1</a:t>
            </a:r>
          </a:p>
        </p:txBody>
      </p:sp>
      <p:sp>
        <p:nvSpPr>
          <p:cNvPr id="9" name="Title 1">
            <a:extLst>
              <a:ext uri="{FF2B5EF4-FFF2-40B4-BE49-F238E27FC236}">
                <a16:creationId xmlns:a16="http://schemas.microsoft.com/office/drawing/2014/main" id="{978F1DEB-79FC-4558-B53E-7AEBB4987F2A}"/>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80A1CEA8-9C08-4FB1-9AE6-47C77588B294}"/>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5863CD84-302E-4BAA-AA31-8D926AFCEE07}"/>
              </a:ext>
            </a:extLst>
          </p:cNvPr>
          <p:cNvSpPr/>
          <p:nvPr/>
        </p:nvSpPr>
        <p:spPr>
          <a:xfrm>
            <a:off x="628650" y="1617643"/>
            <a:ext cx="3467100" cy="4247317"/>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 microbes?</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Bacteria</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Virus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Antibiotic</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Fungi</a:t>
            </a:r>
            <a:br>
              <a:rPr lang="en-GB" sz="3000" dirty="0">
                <a:solidFill>
                  <a:srgbClr val="000000"/>
                </a:solidFill>
                <a:latin typeface="Arial" panose="020B0604020202020204" pitchFamily="34" charset="0"/>
                <a:cs typeface="Arial" panose="020B0604020202020204" pitchFamily="34" charset="0"/>
              </a:rPr>
            </a:br>
            <a:endParaRPr lang="en-GB" sz="30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CF91277-28A0-4931-9E1E-25ED537A3459}"/>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368B5E34-7737-4CD2-81CE-F63EEF11B738}"/>
              </a:ext>
            </a:extLst>
          </p:cNvPr>
          <p:cNvSpPr/>
          <p:nvPr/>
        </p:nvSpPr>
        <p:spPr>
          <a:xfrm>
            <a:off x="4867275" y="1617643"/>
            <a:ext cx="3648075" cy="3785652"/>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Microbes are found:</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In the air</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our hands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surfaces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Everywhere</a:t>
            </a:r>
            <a:endParaRPr lang="en-GB" sz="30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6137CC3-4719-4546-B6EA-0980F9C9FAE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6336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229323-7FB2-42CC-85DA-D75079DAA4A6}"/>
              </a:ext>
              <a:ext uri="{C183D7F6-B498-43B3-948B-1728B52AA6E4}">
                <adec:decorative xmlns:adec="http://schemas.microsoft.com/office/drawing/2017/decorative" val="0"/>
              </a:ext>
            </a:extLst>
          </p:cNvPr>
          <p:cNvSpPr>
            <a:spLocks noGrp="1"/>
          </p:cNvSpPr>
          <p:nvPr>
            <p:ph type="title"/>
          </p:nvPr>
        </p:nvSpPr>
        <p:spPr>
          <a:xfrm>
            <a:off x="628650" y="-725005"/>
            <a:ext cx="7886700" cy="830343"/>
          </a:xfrm>
        </p:spPr>
        <p:txBody>
          <a:bodyPr>
            <a:normAutofit/>
          </a:bodyPr>
          <a:lstStyle/>
          <a:p>
            <a:pPr algn="ctr"/>
            <a:r>
              <a:rPr lang="en-GB" sz="3500" b="1" dirty="0"/>
              <a:t>Microbes Quiz 2</a:t>
            </a:r>
          </a:p>
        </p:txBody>
      </p:sp>
      <p:sp>
        <p:nvSpPr>
          <p:cNvPr id="9" name="Title 1">
            <a:extLst>
              <a:ext uri="{FF2B5EF4-FFF2-40B4-BE49-F238E27FC236}">
                <a16:creationId xmlns:a16="http://schemas.microsoft.com/office/drawing/2014/main" id="{E3619DC0-2AEF-4A58-868F-19AB4E9CD34C}"/>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0C1BF210-C180-4C39-B53A-50D899BAB4AE}"/>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4AC098A3-D110-4023-85F8-73E7851902B0}"/>
              </a:ext>
            </a:extLst>
          </p:cNvPr>
          <p:cNvSpPr/>
          <p:nvPr/>
        </p:nvSpPr>
        <p:spPr>
          <a:xfrm>
            <a:off x="542925" y="1548409"/>
            <a:ext cx="3714750"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foods or drinks are</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produced through the growth of microbes?</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(4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Cheese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Bread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Yogurt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Fizzy drinks</a:t>
            </a: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2D4E08-775E-4E4D-8467-D7D5134EB2FD}"/>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0921127F-5477-4EFC-8D3E-B5295D9083C8}"/>
              </a:ext>
            </a:extLst>
          </p:cNvPr>
          <p:cNvSpPr/>
          <p:nvPr/>
        </p:nvSpPr>
        <p:spPr>
          <a:xfrm>
            <a:off x="4867279" y="1548409"/>
            <a:ext cx="3524246"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What is another word for</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 harmful microbe?</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Infectious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Antibiotic</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Pathogen</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Flora</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008228D-DB77-4756-934D-7CC574726FF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7682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833D25-5706-4837-9982-D1B3A9172947}"/>
              </a:ext>
              <a:ext uri="{C183D7F6-B498-43B3-948B-1728B52AA6E4}">
                <adec:decorative xmlns:adec="http://schemas.microsoft.com/office/drawing/2017/decorative" val="0"/>
              </a:ext>
            </a:extLst>
          </p:cNvPr>
          <p:cNvSpPr>
            <a:spLocks noGrp="1"/>
          </p:cNvSpPr>
          <p:nvPr>
            <p:ph type="title"/>
          </p:nvPr>
        </p:nvSpPr>
        <p:spPr>
          <a:xfrm>
            <a:off x="628650" y="-832008"/>
            <a:ext cx="7886700" cy="830343"/>
          </a:xfrm>
        </p:spPr>
        <p:txBody>
          <a:bodyPr>
            <a:normAutofit/>
          </a:bodyPr>
          <a:lstStyle/>
          <a:p>
            <a:pPr algn="ctr"/>
            <a:r>
              <a:rPr lang="en-GB" sz="3500" b="1" dirty="0"/>
              <a:t>Microbes Quiz 3</a:t>
            </a:r>
          </a:p>
        </p:txBody>
      </p:sp>
      <p:sp>
        <p:nvSpPr>
          <p:cNvPr id="9" name="Title 1">
            <a:extLst>
              <a:ext uri="{FF2B5EF4-FFF2-40B4-BE49-F238E27FC236}">
                <a16:creationId xmlns:a16="http://schemas.microsoft.com/office/drawing/2014/main" id="{E44397E5-8D04-4F23-BC19-20BB0D62350C}"/>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0F9019A5-111A-4C5A-8DAD-251199FEEAF9}"/>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56F42B11-F1DB-421D-927B-A37A8E397195}"/>
              </a:ext>
            </a:extLst>
          </p:cNvPr>
          <p:cNvSpPr/>
          <p:nvPr/>
        </p:nvSpPr>
        <p:spPr>
          <a:xfrm>
            <a:off x="552450" y="1548409"/>
            <a:ext cx="3875012" cy="4247317"/>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Which is the smallest?</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Bacterium</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Virus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Fungus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They are all the same size</a:t>
            </a:r>
            <a:br>
              <a:rPr lang="en-GB" sz="2700" dirty="0">
                <a:solidFill>
                  <a:srgbClr val="000000"/>
                </a:solidFill>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49422C6-E5ED-43F4-B1BA-BED546B1360F}"/>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53FFD48E-00D9-4447-A04B-E7633A7B1FB0}"/>
              </a:ext>
            </a:extLst>
          </p:cNvPr>
          <p:cNvSpPr/>
          <p:nvPr/>
        </p:nvSpPr>
        <p:spPr>
          <a:xfrm>
            <a:off x="4848224" y="1548409"/>
            <a:ext cx="3804921" cy="3831818"/>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Microbes:</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harmful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Can be harmful or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Have no effect on the</a:t>
            </a:r>
            <a:b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human body</a:t>
            </a:r>
            <a:endParaRPr lang="en-GB" sz="27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0488731-AFBD-4C1B-AFF5-0AB4ABAD82A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6762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3593F3-DFB1-4510-AFB3-48A57646753F}"/>
              </a:ext>
              <a:ext uri="{C183D7F6-B498-43B3-948B-1728B52AA6E4}">
                <adec:decorative xmlns:adec="http://schemas.microsoft.com/office/drawing/2017/decorative" val="0"/>
              </a:ext>
            </a:extLst>
          </p:cNvPr>
          <p:cNvSpPr>
            <a:spLocks noGrp="1"/>
          </p:cNvSpPr>
          <p:nvPr>
            <p:ph type="title"/>
          </p:nvPr>
        </p:nvSpPr>
        <p:spPr>
          <a:xfrm>
            <a:off x="628650" y="-822280"/>
            <a:ext cx="7886700" cy="830343"/>
          </a:xfrm>
        </p:spPr>
        <p:txBody>
          <a:bodyPr>
            <a:normAutofit/>
          </a:bodyPr>
          <a:lstStyle/>
          <a:p>
            <a:pPr algn="ctr"/>
            <a:r>
              <a:rPr lang="en-GB" sz="3500" b="1" dirty="0"/>
              <a:t>Microbes Quiz 4</a:t>
            </a:r>
          </a:p>
        </p:txBody>
      </p:sp>
      <p:sp>
        <p:nvSpPr>
          <p:cNvPr id="9" name="Title 1">
            <a:extLst>
              <a:ext uri="{FF2B5EF4-FFF2-40B4-BE49-F238E27FC236}">
                <a16:creationId xmlns:a16="http://schemas.microsoft.com/office/drawing/2014/main" id="{6C24FD95-276B-4588-8956-7D7F5B8D2404}"/>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FDE114C2-4BD8-40FE-BF51-81B6D2E22317}"/>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E370C6C1-D195-4C01-ADE0-27F78567EAA6}"/>
              </a:ext>
            </a:extLst>
          </p:cNvPr>
          <p:cNvSpPr/>
          <p:nvPr/>
        </p:nvSpPr>
        <p:spPr>
          <a:xfrm>
            <a:off x="533400" y="1548409"/>
            <a:ext cx="3619500"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causes the common cold?</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Bacteria</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Virus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Antibiotic</a:t>
            </a:r>
            <a:endParaRPr lang="en-GB" sz="28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86671FB-7666-48B1-B00A-6C941DCA458A}"/>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E8C06D53-F27F-4CB6-AA6D-0CA66A5E9CCE}"/>
              </a:ext>
            </a:extLst>
          </p:cNvPr>
          <p:cNvSpPr/>
          <p:nvPr/>
        </p:nvSpPr>
        <p:spPr>
          <a:xfrm>
            <a:off x="4867275" y="1548409"/>
            <a:ext cx="3648075"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shapes of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Rods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Balls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Spirals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All of the above</a:t>
            </a:r>
            <a:endParaRPr lang="en-GB" sz="2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C5B8E96-33C1-4617-8B9E-49822BAE4B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268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849EE7-1C1A-4A59-8CC1-2571DA3EE0DF}"/>
              </a:ext>
              <a:ext uri="{C183D7F6-B498-43B3-948B-1728B52AA6E4}">
                <adec:decorative xmlns:adec="http://schemas.microsoft.com/office/drawing/2017/decorative" val="0"/>
              </a:ext>
            </a:extLst>
          </p:cNvPr>
          <p:cNvSpPr>
            <a:spLocks noGrp="1"/>
          </p:cNvSpPr>
          <p:nvPr>
            <p:ph type="title"/>
          </p:nvPr>
        </p:nvSpPr>
        <p:spPr>
          <a:xfrm>
            <a:off x="628650" y="-870917"/>
            <a:ext cx="7886700" cy="830343"/>
          </a:xfrm>
        </p:spPr>
        <p:txBody>
          <a:bodyPr>
            <a:normAutofit/>
          </a:bodyPr>
          <a:lstStyle/>
          <a:p>
            <a:pPr algn="ctr"/>
            <a:r>
              <a:rPr lang="en-GB" sz="3500" b="1" dirty="0"/>
              <a:t>Microbes Quiz 1 - Answers</a:t>
            </a:r>
          </a:p>
        </p:txBody>
      </p:sp>
      <p:sp>
        <p:nvSpPr>
          <p:cNvPr id="13" name="Title 1">
            <a:extLst>
              <a:ext uri="{FF2B5EF4-FFF2-40B4-BE49-F238E27FC236}">
                <a16:creationId xmlns:a16="http://schemas.microsoft.com/office/drawing/2014/main" id="{9E65027F-8515-4AC1-BFD1-46C2624E67FE}"/>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696A3604-CBE3-472E-A781-0D4D0EE61AAC}"/>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C5858095-96BC-46E4-87B3-DAF1EAB618BA}"/>
              </a:ext>
            </a:extLst>
          </p:cNvPr>
          <p:cNvSpPr/>
          <p:nvPr/>
        </p:nvSpPr>
        <p:spPr>
          <a:xfrm>
            <a:off x="628650" y="1617643"/>
            <a:ext cx="3467100" cy="4247317"/>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 microbes?</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Bacteria</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Virus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Antibiotic</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Fungi</a:t>
            </a:r>
            <a:br>
              <a:rPr lang="en-GB" sz="3000" dirty="0">
                <a:solidFill>
                  <a:srgbClr val="000000"/>
                </a:solidFill>
                <a:latin typeface="Arial" panose="020B0604020202020204" pitchFamily="34" charset="0"/>
                <a:cs typeface="Arial" panose="020B0604020202020204" pitchFamily="34" charset="0"/>
              </a:rPr>
            </a:br>
            <a:endParaRPr lang="en-GB" sz="3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3E6B28-679A-4326-B72C-62C20D5EFA28}"/>
              </a:ext>
            </a:extLst>
          </p:cNvPr>
          <p:cNvSpPr txBox="1"/>
          <p:nvPr/>
        </p:nvSpPr>
        <p:spPr>
          <a:xfrm>
            <a:off x="628650" y="3354853"/>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0" name="TextBox 9">
            <a:extLst>
              <a:ext uri="{FF2B5EF4-FFF2-40B4-BE49-F238E27FC236}">
                <a16:creationId xmlns:a16="http://schemas.microsoft.com/office/drawing/2014/main" id="{64C5B625-E9B9-4A5B-87BF-E7192B4E8335}"/>
              </a:ext>
            </a:extLst>
          </p:cNvPr>
          <p:cNvSpPr txBox="1"/>
          <p:nvPr/>
        </p:nvSpPr>
        <p:spPr>
          <a:xfrm>
            <a:off x="628649" y="3805699"/>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1" name="TextBox 10">
            <a:extLst>
              <a:ext uri="{FF2B5EF4-FFF2-40B4-BE49-F238E27FC236}">
                <a16:creationId xmlns:a16="http://schemas.microsoft.com/office/drawing/2014/main" id="{64E7675B-B441-478E-AAC8-B15274770405}"/>
              </a:ext>
            </a:extLst>
          </p:cNvPr>
          <p:cNvSpPr txBox="1"/>
          <p:nvPr/>
        </p:nvSpPr>
        <p:spPr>
          <a:xfrm>
            <a:off x="628649" y="4714459"/>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20C41F6C-FD51-4F2E-89FA-353768EE7623}"/>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CC0746A4-EC88-4E07-8C8C-BBA96757585B}"/>
              </a:ext>
            </a:extLst>
          </p:cNvPr>
          <p:cNvSpPr/>
          <p:nvPr/>
        </p:nvSpPr>
        <p:spPr>
          <a:xfrm>
            <a:off x="4867275" y="1617643"/>
            <a:ext cx="3648075" cy="3785652"/>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Microbes are found:</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In the air</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our hands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surfaces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Everywhere</a:t>
            </a:r>
            <a:endParaRPr lang="en-GB" sz="3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37AFB06-D5FD-4A49-B119-5CB39C433FB8}"/>
              </a:ext>
            </a:extLst>
          </p:cNvPr>
          <p:cNvSpPr txBox="1"/>
          <p:nvPr/>
        </p:nvSpPr>
        <p:spPr>
          <a:xfrm>
            <a:off x="4867275" y="4715131"/>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DC3F7F10-8327-419D-B755-610727D9FEE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723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1BCC3-173B-408A-A1AC-701C5B421613}"/>
              </a:ext>
              <a:ext uri="{C183D7F6-B498-43B3-948B-1728B52AA6E4}">
                <adec:decorative xmlns:adec="http://schemas.microsoft.com/office/drawing/2017/decorative" val="0"/>
              </a:ext>
            </a:extLst>
          </p:cNvPr>
          <p:cNvSpPr>
            <a:spLocks noGrp="1"/>
          </p:cNvSpPr>
          <p:nvPr>
            <p:ph type="title"/>
          </p:nvPr>
        </p:nvSpPr>
        <p:spPr>
          <a:xfrm>
            <a:off x="628650" y="-822282"/>
            <a:ext cx="7886700" cy="830343"/>
          </a:xfrm>
        </p:spPr>
        <p:txBody>
          <a:bodyPr>
            <a:normAutofit/>
          </a:bodyPr>
          <a:lstStyle/>
          <a:p>
            <a:pPr algn="ctr"/>
            <a:r>
              <a:rPr lang="en-GB" sz="3500" b="1" dirty="0"/>
              <a:t>Microbes Quiz 2 - Answers</a:t>
            </a:r>
          </a:p>
        </p:txBody>
      </p:sp>
      <p:sp>
        <p:nvSpPr>
          <p:cNvPr id="14" name="Title 1">
            <a:extLst>
              <a:ext uri="{FF2B5EF4-FFF2-40B4-BE49-F238E27FC236}">
                <a16:creationId xmlns:a16="http://schemas.microsoft.com/office/drawing/2014/main" id="{27F69537-DBF1-4682-9333-0E0F4C6E8142}"/>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0E004C3B-CBA7-419F-950A-A5DBCE714952}"/>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D1348453-F744-47A5-BC1B-D4F3C8457FCA}"/>
              </a:ext>
            </a:extLst>
          </p:cNvPr>
          <p:cNvSpPr/>
          <p:nvPr/>
        </p:nvSpPr>
        <p:spPr>
          <a:xfrm>
            <a:off x="542925" y="1548409"/>
            <a:ext cx="3714750"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foods or drinks are</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produced through the growth of microbes?</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(4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Cheese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Bread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Yogurt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Fizzy drinks</a:t>
            </a:r>
            <a:endParaRPr lang="en-GB"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2C4F9E0-CF5F-4F53-AF01-111B2094DA68}"/>
              </a:ext>
            </a:extLst>
          </p:cNvPr>
          <p:cNvSpPr txBox="1"/>
          <p:nvPr/>
        </p:nvSpPr>
        <p:spPr>
          <a:xfrm>
            <a:off x="533400" y="3686177"/>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0" name="TextBox 9">
            <a:extLst>
              <a:ext uri="{FF2B5EF4-FFF2-40B4-BE49-F238E27FC236}">
                <a16:creationId xmlns:a16="http://schemas.microsoft.com/office/drawing/2014/main" id="{C4F34BA2-7283-48CC-A6F4-2B23D05117D0}"/>
              </a:ext>
            </a:extLst>
          </p:cNvPr>
          <p:cNvSpPr txBox="1"/>
          <p:nvPr/>
        </p:nvSpPr>
        <p:spPr>
          <a:xfrm>
            <a:off x="542925" y="4087226"/>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1" name="TextBox 10">
            <a:extLst>
              <a:ext uri="{FF2B5EF4-FFF2-40B4-BE49-F238E27FC236}">
                <a16:creationId xmlns:a16="http://schemas.microsoft.com/office/drawing/2014/main" id="{C36FCE70-7471-44A0-87A1-0C87FFF8B343}"/>
              </a:ext>
            </a:extLst>
          </p:cNvPr>
          <p:cNvSpPr txBox="1"/>
          <p:nvPr/>
        </p:nvSpPr>
        <p:spPr>
          <a:xfrm>
            <a:off x="542924" y="4441169"/>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2" name="TextBox 11">
            <a:extLst>
              <a:ext uri="{FF2B5EF4-FFF2-40B4-BE49-F238E27FC236}">
                <a16:creationId xmlns:a16="http://schemas.microsoft.com/office/drawing/2014/main" id="{725C30B7-5098-4A81-8971-F16D7B591A0F}"/>
              </a:ext>
            </a:extLst>
          </p:cNvPr>
          <p:cNvSpPr txBox="1"/>
          <p:nvPr/>
        </p:nvSpPr>
        <p:spPr>
          <a:xfrm>
            <a:off x="542924" y="4819394"/>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F1F97376-A97E-4809-A686-80612E6E7865}"/>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9090364C-5337-4582-809A-0B4DD68E5CF4}"/>
              </a:ext>
            </a:extLst>
          </p:cNvPr>
          <p:cNvSpPr/>
          <p:nvPr/>
        </p:nvSpPr>
        <p:spPr>
          <a:xfrm>
            <a:off x="4867279" y="1548409"/>
            <a:ext cx="3524246"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What is another word for</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 harmful microbe?</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Infectious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Antibiotic</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Pathogen</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Flora</a:t>
            </a:r>
            <a:endParaRPr lang="en-GB" sz="2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904B3D-475F-4D02-84C2-90544F3E8930}"/>
              </a:ext>
            </a:extLst>
          </p:cNvPr>
          <p:cNvSpPr txBox="1"/>
          <p:nvPr/>
        </p:nvSpPr>
        <p:spPr>
          <a:xfrm>
            <a:off x="4867279" y="4076573"/>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A300CD97-1A60-4D69-B545-84D9F2F4141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9303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BB2FA8-0720-4BEB-8356-B2032692CF9A}"/>
              </a:ext>
              <a:ext uri="{C183D7F6-B498-43B3-948B-1728B52AA6E4}">
                <adec:decorative xmlns:adec="http://schemas.microsoft.com/office/drawing/2017/decorative" val="0"/>
              </a:ext>
            </a:extLst>
          </p:cNvPr>
          <p:cNvSpPr>
            <a:spLocks noGrp="1"/>
          </p:cNvSpPr>
          <p:nvPr>
            <p:ph type="title"/>
          </p:nvPr>
        </p:nvSpPr>
        <p:spPr>
          <a:xfrm>
            <a:off x="628650" y="-822283"/>
            <a:ext cx="7886700" cy="830343"/>
          </a:xfrm>
        </p:spPr>
        <p:txBody>
          <a:bodyPr>
            <a:normAutofit/>
          </a:bodyPr>
          <a:lstStyle/>
          <a:p>
            <a:pPr algn="ctr"/>
            <a:r>
              <a:rPr lang="en-GB" sz="3500" b="1" dirty="0"/>
              <a:t>Microbes Quiz 3 - Answers</a:t>
            </a:r>
          </a:p>
        </p:txBody>
      </p:sp>
      <p:sp>
        <p:nvSpPr>
          <p:cNvPr id="11" name="Title 1">
            <a:extLst>
              <a:ext uri="{FF2B5EF4-FFF2-40B4-BE49-F238E27FC236}">
                <a16:creationId xmlns:a16="http://schemas.microsoft.com/office/drawing/2014/main" id="{99D5E355-1243-4BB7-8870-5444D4934871}"/>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560F70DF-5135-4B74-901F-7276E1D78B60}"/>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9068E9C7-748F-430B-AFCA-180FF1B62515}"/>
              </a:ext>
            </a:extLst>
          </p:cNvPr>
          <p:cNvSpPr/>
          <p:nvPr/>
        </p:nvSpPr>
        <p:spPr>
          <a:xfrm>
            <a:off x="552450" y="1548409"/>
            <a:ext cx="3875012" cy="4247317"/>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Which is the smallest?</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Bacterium</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Virus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Fungus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They are all the same size</a:t>
            </a:r>
            <a:br>
              <a:rPr lang="en-GB" sz="2700" dirty="0">
                <a:solidFill>
                  <a:srgbClr val="000000"/>
                </a:solidFill>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E08252-77B5-4EE3-A756-5647D3A06EDC}"/>
              </a:ext>
            </a:extLst>
          </p:cNvPr>
          <p:cNvSpPr txBox="1"/>
          <p:nvPr/>
        </p:nvSpPr>
        <p:spPr>
          <a:xfrm>
            <a:off x="552450" y="3464318"/>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EF736796-167B-4FDE-9033-652518B185FB}"/>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7A0F4F24-7B26-4F12-B8DF-FD359970DEB1}"/>
              </a:ext>
            </a:extLst>
          </p:cNvPr>
          <p:cNvSpPr/>
          <p:nvPr/>
        </p:nvSpPr>
        <p:spPr>
          <a:xfrm>
            <a:off x="4848224" y="1548409"/>
            <a:ext cx="3804921" cy="3831818"/>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Microbes:</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harmful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Can be harmful or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Have no effect on the</a:t>
            </a:r>
            <a:b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human body</a:t>
            </a:r>
            <a:endParaRPr lang="en-GB" sz="27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1723243-4C66-4D30-A20C-D5D2B93877FF}"/>
              </a:ext>
            </a:extLst>
          </p:cNvPr>
          <p:cNvSpPr txBox="1"/>
          <p:nvPr/>
        </p:nvSpPr>
        <p:spPr>
          <a:xfrm>
            <a:off x="4831330" y="3464318"/>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E8EB5766-57CE-4874-BDFB-47EF21839E1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112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37CF7A-B72F-4B86-8AF3-1BBE49A88EB4}"/>
              </a:ext>
              <a:ext uri="{C183D7F6-B498-43B3-948B-1728B52AA6E4}">
                <adec:decorative xmlns:adec="http://schemas.microsoft.com/office/drawing/2017/decorative" val="0"/>
              </a:ext>
            </a:extLst>
          </p:cNvPr>
          <p:cNvSpPr>
            <a:spLocks noGrp="1"/>
          </p:cNvSpPr>
          <p:nvPr>
            <p:ph type="title"/>
          </p:nvPr>
        </p:nvSpPr>
        <p:spPr>
          <a:xfrm>
            <a:off x="628650" y="-841736"/>
            <a:ext cx="7886700" cy="830343"/>
          </a:xfrm>
        </p:spPr>
        <p:txBody>
          <a:bodyPr>
            <a:normAutofit/>
          </a:bodyPr>
          <a:lstStyle/>
          <a:p>
            <a:pPr algn="ctr"/>
            <a:r>
              <a:rPr lang="en-GB" sz="3500" b="1" dirty="0"/>
              <a:t>Microbes Quiz 4 - Answers</a:t>
            </a:r>
          </a:p>
        </p:txBody>
      </p:sp>
      <p:sp>
        <p:nvSpPr>
          <p:cNvPr id="11" name="Title 1">
            <a:extLst>
              <a:ext uri="{FF2B5EF4-FFF2-40B4-BE49-F238E27FC236}">
                <a16:creationId xmlns:a16="http://schemas.microsoft.com/office/drawing/2014/main" id="{10E0750D-2272-4255-996E-679C41C3CE36}"/>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8059BDD4-3840-4218-8819-153CE062E34C}"/>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5307E4AB-0F8D-4C69-A53A-F6760576E699}"/>
              </a:ext>
            </a:extLst>
          </p:cNvPr>
          <p:cNvSpPr/>
          <p:nvPr/>
        </p:nvSpPr>
        <p:spPr>
          <a:xfrm>
            <a:off x="533400" y="1548409"/>
            <a:ext cx="3619500"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causes the common cold?</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Bacteria</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Virus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Antibiotic</a:t>
            </a:r>
            <a:endParaRPr lang="en-GB"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F0057F-8A8C-486F-BF37-688210635028}"/>
              </a:ext>
            </a:extLst>
          </p:cNvPr>
          <p:cNvSpPr txBox="1"/>
          <p:nvPr/>
        </p:nvSpPr>
        <p:spPr>
          <a:xfrm>
            <a:off x="533400" y="4400550"/>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23B67EC3-8450-40D3-ACAB-D71A68117C0C}"/>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86AC71B0-89DF-4DA4-A901-4C98B8D8EED1}"/>
              </a:ext>
            </a:extLst>
          </p:cNvPr>
          <p:cNvSpPr/>
          <p:nvPr/>
        </p:nvSpPr>
        <p:spPr>
          <a:xfrm>
            <a:off x="4867275" y="1548409"/>
            <a:ext cx="3648075"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shapes of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Rods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Balls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Spirals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All of the above</a:t>
            </a:r>
            <a:endParaRPr lang="en-GB" sz="2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D425D79-EEC8-4270-9D69-F46088451274}"/>
              </a:ext>
            </a:extLst>
          </p:cNvPr>
          <p:cNvSpPr txBox="1"/>
          <p:nvPr/>
        </p:nvSpPr>
        <p:spPr>
          <a:xfrm>
            <a:off x="4862511" y="4839416"/>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54D514D9-FB0B-4DB9-9E9B-CA70B907BF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419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41AE90-EAF8-456C-AD11-2707678F39F4}"/>
              </a:ext>
            </a:extLst>
          </p:cNvPr>
          <p:cNvSpPr>
            <a:spLocks noGrp="1"/>
          </p:cNvSpPr>
          <p:nvPr>
            <p:ph type="title"/>
          </p:nvPr>
        </p:nvSpPr>
        <p:spPr>
          <a:xfrm>
            <a:off x="202406" y="15192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E46F500E-48A2-4E3E-ADD1-18906C964CE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701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509712"/>
            <a:ext cx="5048251" cy="4505325"/>
          </a:xfrm>
        </p:spPr>
        <p:txBody>
          <a:bodyPr>
            <a:noAutofit/>
          </a:bodyPr>
          <a:lstStyle/>
          <a:p>
            <a:pPr marL="0" indent="0">
              <a:lnSpc>
                <a:spcPct val="115000"/>
              </a:lnSpc>
              <a:spcAft>
                <a:spcPts val="0"/>
              </a:spcAft>
              <a:buNone/>
            </a:pPr>
            <a:r>
              <a:rPr lang="en-GB" sz="2000" b="1" dirty="0">
                <a:ea typeface="Calibri" panose="020F0502020204030204" pitchFamily="34" charset="0"/>
              </a:rPr>
              <a:t>PHSE/RHSE </a:t>
            </a:r>
            <a:endParaRPr lang="en-GB" sz="2000" dirty="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a typeface="Calibri" panose="020F0502020204030204" pitchFamily="34" charset="0"/>
              </a:rPr>
              <a:t>Health and prevention</a:t>
            </a:r>
            <a:endParaRPr lang="en-GB" sz="2000" dirty="0">
              <a:ea typeface="Calibri" panose="020F0502020204030204" pitchFamily="34" charset="0"/>
              <a:cs typeface="Times New Roman" panose="02020603050405020304" pitchFamily="18" charset="0"/>
            </a:endParaRPr>
          </a:p>
          <a:p>
            <a:pPr marL="0" indent="0">
              <a:spcAft>
                <a:spcPts val="0"/>
              </a:spcAft>
              <a:buNone/>
            </a:pPr>
            <a:r>
              <a:rPr lang="en-GB" sz="2000" b="1" dirty="0">
                <a:ea typeface="Calibri" panose="020F0502020204030204" pitchFamily="34" charset="0"/>
              </a:rPr>
              <a:t>Science </a:t>
            </a:r>
            <a:endParaRPr lang="en-GB" sz="2000" dirty="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a typeface="Calibri" panose="020F0502020204030204" pitchFamily="34" charset="0"/>
              </a:rPr>
              <a:t>Working scientifically</a:t>
            </a:r>
            <a:endParaRPr lang="en-GB" sz="2000" dirty="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a typeface="Calibri" panose="020F0502020204030204" pitchFamily="34" charset="0"/>
              </a:rPr>
              <a:t>Scientific attitudes</a:t>
            </a:r>
            <a:endParaRPr lang="en-GB" sz="2000" dirty="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a typeface="Calibri" panose="020F0502020204030204" pitchFamily="34" charset="0"/>
              </a:rPr>
              <a:t>Experimental skills and investigations</a:t>
            </a:r>
            <a:endParaRPr lang="en-GB" sz="2000" dirty="0">
              <a:ea typeface="Calibri" panose="020F0502020204030204" pitchFamily="34" charset="0"/>
              <a:cs typeface="Times New Roman" panose="02020603050405020304" pitchFamily="18" charset="0"/>
            </a:endParaRPr>
          </a:p>
          <a:p>
            <a:pPr marL="0" indent="0">
              <a:spcAft>
                <a:spcPts val="0"/>
              </a:spcAft>
              <a:buNone/>
            </a:pPr>
            <a:r>
              <a:rPr lang="en-GB" sz="2000" b="1" dirty="0">
                <a:ea typeface="Calibri" panose="020F0502020204030204" pitchFamily="34" charset="0"/>
              </a:rPr>
              <a:t>Biology</a:t>
            </a:r>
            <a:endParaRPr lang="en-GB" sz="2000" dirty="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Structure and function of living organism</a:t>
            </a:r>
          </a:p>
          <a:p>
            <a:pPr marL="342900" lvl="0" indent="-342900">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Cells and organisation</a:t>
            </a:r>
          </a:p>
          <a:p>
            <a:pPr marL="0" indent="0">
              <a:buNone/>
            </a:pPr>
            <a:endParaRPr lang="en-GB" sz="2000" dirty="0"/>
          </a:p>
        </p:txBody>
      </p:sp>
      <p:sp>
        <p:nvSpPr>
          <p:cNvPr id="6" name="Rectangle 5">
            <a:extLst>
              <a:ext uri="{FF2B5EF4-FFF2-40B4-BE49-F238E27FC236}">
                <a16:creationId xmlns:a16="http://schemas.microsoft.com/office/drawing/2014/main" id="{C5093BA8-C6B1-4B29-9410-A1DDFFF44070}"/>
              </a:ext>
            </a:extLst>
          </p:cNvPr>
          <p:cNvSpPr/>
          <p:nvPr/>
        </p:nvSpPr>
        <p:spPr>
          <a:xfrm>
            <a:off x="5429250" y="1366837"/>
            <a:ext cx="4572000" cy="3574761"/>
          </a:xfrm>
          <a:prstGeom prst="rect">
            <a:avLst/>
          </a:prstGeom>
        </p:spPr>
        <p:txBody>
          <a:bodyPr>
            <a:spAutoFit/>
          </a:bodyPr>
          <a:lstStyle/>
          <a:p>
            <a:pPr>
              <a:lnSpc>
                <a:spcPct val="150000"/>
              </a:lnSpc>
              <a:spcAft>
                <a:spcPts val="0"/>
              </a:spcAft>
            </a:pPr>
            <a:r>
              <a:rPr lang="en-GB" sz="2000" b="1" dirty="0">
                <a:latin typeface="Arial" panose="020B0604020202020204" pitchFamily="34" charset="0"/>
                <a:ea typeface="Calibri" panose="020F0502020204030204" pitchFamily="34" charset="0"/>
                <a:cs typeface="Arial" panose="020B0604020202020204" pitchFamily="34" charset="0"/>
              </a:rPr>
              <a:t>Genetics and Evolution</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Times New Roman" panose="02020603050405020304" pitchFamily="18" charset="0"/>
              </a:rPr>
              <a:t>Inheritance </a:t>
            </a:r>
          </a:p>
          <a:p>
            <a:pPr marL="342900" lvl="0" indent="-342900">
              <a:lnSpc>
                <a:spcPct val="150000"/>
              </a:lnSpc>
              <a:spcAft>
                <a:spcPts val="6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Times New Roman" panose="02020603050405020304" pitchFamily="18" charset="0"/>
              </a:rPr>
              <a:t>Chromosomes </a:t>
            </a:r>
          </a:p>
          <a:p>
            <a:pPr marL="342900" lvl="0" indent="-342900">
              <a:lnSpc>
                <a:spcPct val="150000"/>
              </a:lnSpc>
              <a:spcAft>
                <a:spcPts val="6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Times New Roman" panose="02020603050405020304" pitchFamily="18" charset="0"/>
              </a:rPr>
              <a:t>DNA and genes</a:t>
            </a:r>
            <a:r>
              <a:rPr lang="en-GB" sz="2000" b="1" dirty="0">
                <a:latin typeface="Arial" panose="020B0604020202020204" pitchFamily="34" charset="0"/>
                <a:ea typeface="Calibri" panose="020F0502020204030204" pitchFamily="34" charset="0"/>
                <a:cs typeface="Arial" panose="020B0604020202020204" pitchFamily="34" charset="0"/>
              </a:rPr>
              <a:t> </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2000" b="1" dirty="0">
                <a:latin typeface="Arial" panose="020B0604020202020204" pitchFamily="34" charset="0"/>
                <a:ea typeface="Calibri" panose="020F0502020204030204" pitchFamily="34" charset="0"/>
                <a:cs typeface="Arial" panose="020B0604020202020204" pitchFamily="34" charset="0"/>
              </a:rPr>
              <a:t>English </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Reading </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Writing</a:t>
            </a:r>
            <a:endParaRPr lang="en-GB"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128E7-157A-47AD-8D05-8359D48E99D4}"/>
              </a:ext>
            </a:extLst>
          </p:cNvPr>
          <p:cNvSpPr txBox="1">
            <a:spLocks noGrp="1"/>
          </p:cNvSpPr>
          <p:nvPr>
            <p:ph type="title" idx="4294967295"/>
          </p:nvPr>
        </p:nvSpPr>
        <p:spPr>
          <a:xfrm>
            <a:off x="294482" y="1761381"/>
            <a:ext cx="8497885" cy="3785652"/>
          </a:xfrm>
          <a:prstGeom prst="rect">
            <a:avLst/>
          </a:prstGeom>
          <a:solidFill>
            <a:schemeClr val="lt1"/>
          </a:solidFill>
          <a:ln w="57150" cap="flat" cmpd="sng" algn="ctr">
            <a:solidFill>
              <a:schemeClr val="accent5"/>
            </a:solidFill>
            <a:prstDash val="solid"/>
            <a:miter lim="800000"/>
          </a:ln>
          <a:effectLst/>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Present Your Posters to the Class </a:t>
            </a:r>
          </a:p>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10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kumimoji="0" lang="en-GB" sz="10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812556"/>
            <a:ext cx="7886700" cy="830343"/>
          </a:xfrm>
        </p:spPr>
        <p:txBody>
          <a:bodyPr>
            <a:normAutofit/>
          </a:bodyPr>
          <a:lstStyle/>
          <a:p>
            <a:pPr algn="ctr"/>
            <a:r>
              <a:rPr lang="en-GB" sz="3500" b="1" dirty="0"/>
              <a:t>What are Microbes? (1/2)</a:t>
            </a:r>
          </a:p>
        </p:txBody>
      </p:sp>
      <p:sp>
        <p:nvSpPr>
          <p:cNvPr id="9" name="Title 1">
            <a:extLst>
              <a:ext uri="{FF2B5EF4-FFF2-40B4-BE49-F238E27FC236}">
                <a16:creationId xmlns:a16="http://schemas.microsoft.com/office/drawing/2014/main" id="{ED643601-A789-44EA-9BA1-6B68A6E9FADD}"/>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What are Microbes?</a:t>
            </a:r>
            <a:endParaRPr lang="en-GB" sz="35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2" y="1322989"/>
            <a:ext cx="8026695" cy="11531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Micro-organisms, sometimes called microbes, germs or bugs, are living things but are too small to be seen with our eyes; they can only be seen through a microscope.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2" y="2701522"/>
            <a:ext cx="8026696" cy="14549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Microbes are the smallest living creatures on Earth and that the word micro-organism literally translates into micro: small and organism: life. Microbes are so small they cannot be seen without the use of a microscope.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2" y="4450542"/>
            <a:ext cx="8026696" cy="145495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Antonie van Leeuwenhoek created the first microscope in 1676. He used it to examine various items around his home and termed the living creatures (bacteria) he found on scrapings from his teeth ‘animalcules’.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814B5E-FAA3-42C5-9E50-A34A90056DCB}"/>
              </a:ext>
              <a:ext uri="{C183D7F6-B498-43B3-948B-1728B52AA6E4}">
                <adec:decorative xmlns:adec="http://schemas.microsoft.com/office/drawing/2017/decorative" val="0"/>
              </a:ext>
            </a:extLst>
          </p:cNvPr>
          <p:cNvSpPr>
            <a:spLocks noGrp="1"/>
          </p:cNvSpPr>
          <p:nvPr>
            <p:ph type="title"/>
          </p:nvPr>
        </p:nvSpPr>
        <p:spPr>
          <a:xfrm>
            <a:off x="628650" y="-783370"/>
            <a:ext cx="7886700" cy="830343"/>
          </a:xfrm>
        </p:spPr>
        <p:txBody>
          <a:bodyPr>
            <a:normAutofit/>
          </a:bodyPr>
          <a:lstStyle/>
          <a:p>
            <a:pPr algn="ctr"/>
            <a:r>
              <a:rPr lang="en-GB" sz="3500" b="1" dirty="0"/>
              <a:t>What are Microbes? (2/2)</a:t>
            </a:r>
          </a:p>
        </p:txBody>
      </p:sp>
      <p:sp>
        <p:nvSpPr>
          <p:cNvPr id="10" name="Title 1">
            <a:extLst>
              <a:ext uri="{FF2B5EF4-FFF2-40B4-BE49-F238E27FC236}">
                <a16:creationId xmlns:a16="http://schemas.microsoft.com/office/drawing/2014/main" id="{2BD76A39-6194-497A-9AB9-31D2B6A23B54}"/>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What are Microbes?</a:t>
            </a:r>
            <a:endParaRPr lang="en-GB" sz="3500" b="1" dirty="0"/>
          </a:p>
        </p:txBody>
      </p:sp>
      <p:sp>
        <p:nvSpPr>
          <p:cNvPr id="5" name="Rectangle: Rounded Corners 4">
            <a:extLst>
              <a:ext uri="{FF2B5EF4-FFF2-40B4-BE49-F238E27FC236}">
                <a16:creationId xmlns:a16="http://schemas.microsoft.com/office/drawing/2014/main" id="{8EDF929A-ABBB-42CF-8E47-43695C381BB9}"/>
              </a:ext>
            </a:extLst>
          </p:cNvPr>
          <p:cNvSpPr/>
          <p:nvPr/>
        </p:nvSpPr>
        <p:spPr>
          <a:xfrm>
            <a:off x="558652" y="1425127"/>
            <a:ext cx="8026696" cy="9783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There are three different types of microbe: bacteria, viruses and fungi.</a:t>
            </a:r>
          </a:p>
        </p:txBody>
      </p:sp>
      <p:sp>
        <p:nvSpPr>
          <p:cNvPr id="7" name="Rectangle: Rounded Corners 6">
            <a:extLst>
              <a:ext uri="{FF2B5EF4-FFF2-40B4-BE49-F238E27FC236}">
                <a16:creationId xmlns:a16="http://schemas.microsoft.com/office/drawing/2014/main" id="{80D95F8D-044B-419B-8CB2-230FE3188D54}"/>
              </a:ext>
            </a:extLst>
          </p:cNvPr>
          <p:cNvSpPr/>
          <p:nvPr/>
        </p:nvSpPr>
        <p:spPr>
          <a:xfrm>
            <a:off x="558652" y="2571750"/>
            <a:ext cx="8026696" cy="16367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Some microbes cause disease, but there are also useful microbes. Examples of some benefits of useful microbes are: </a:t>
            </a:r>
            <a:r>
              <a:rPr lang="en-GB" sz="2000" i="1" dirty="0">
                <a:latin typeface="Arial" panose="020B0604020202020204" pitchFamily="34" charset="0"/>
                <a:cs typeface="Arial" panose="020B0604020202020204" pitchFamily="34" charset="0"/>
              </a:rPr>
              <a:t>Lactobacillus</a:t>
            </a:r>
            <a:r>
              <a:rPr lang="en-GB" sz="2000" dirty="0">
                <a:latin typeface="Arial" panose="020B0604020202020204" pitchFamily="34" charset="0"/>
                <a:cs typeface="Arial" panose="020B0604020202020204" pitchFamily="34" charset="0"/>
              </a:rPr>
              <a:t> in yoghurt, probiotic bacteria in our gut which aid digestion and the fungus </a:t>
            </a:r>
            <a:r>
              <a:rPr lang="en-GB" sz="2000" i="1" dirty="0">
                <a:latin typeface="Arial" panose="020B0604020202020204" pitchFamily="34" charset="0"/>
                <a:cs typeface="Arial" panose="020B0604020202020204" pitchFamily="34" charset="0"/>
              </a:rPr>
              <a:t>Penicillium</a:t>
            </a:r>
            <a:r>
              <a:rPr lang="en-GB" sz="2000" dirty="0">
                <a:latin typeface="Arial" panose="020B0604020202020204" pitchFamily="34" charset="0"/>
                <a:cs typeface="Arial" panose="020B0604020202020204" pitchFamily="34" charset="0"/>
              </a:rPr>
              <a:t> which produces the antibiotic penicillin. </a:t>
            </a:r>
          </a:p>
        </p:txBody>
      </p:sp>
      <p:sp>
        <p:nvSpPr>
          <p:cNvPr id="8" name="Rectangle: Rounded Corners 7">
            <a:extLst>
              <a:ext uri="{FF2B5EF4-FFF2-40B4-BE49-F238E27FC236}">
                <a16:creationId xmlns:a16="http://schemas.microsoft.com/office/drawing/2014/main" id="{CE2BC9B5-F6D1-43EB-B82B-D0ABAAE1D93B}"/>
              </a:ext>
            </a:extLst>
          </p:cNvPr>
          <p:cNvSpPr/>
          <p:nvPr/>
        </p:nvSpPr>
        <p:spPr>
          <a:xfrm>
            <a:off x="558652" y="4383088"/>
            <a:ext cx="8026696" cy="16367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Microbes can be found EVERYWHERE – floating around in the air we breathe, on the food we eat, in the water we drink and on the surface of and in our bodies. Although there are harmful microbes that can make us ill, there are many more useful microbes that we can use. </a:t>
            </a:r>
          </a:p>
        </p:txBody>
      </p:sp>
      <p:sp>
        <p:nvSpPr>
          <p:cNvPr id="4" name="Footer Placeholder 3">
            <a:extLst>
              <a:ext uri="{FF2B5EF4-FFF2-40B4-BE49-F238E27FC236}">
                <a16:creationId xmlns:a16="http://schemas.microsoft.com/office/drawing/2014/main" id="{353EDE57-5C52-46DD-A382-B11E67A216F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76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6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D08FFF-0E9F-453A-8F49-5B102D33C6B9}"/>
              </a:ext>
            </a:extLst>
          </p:cNvPr>
          <p:cNvSpPr txBox="1">
            <a:spLocks noGrp="1"/>
          </p:cNvSpPr>
          <p:nvPr>
            <p:ph type="title" idx="4294967295"/>
          </p:nvPr>
        </p:nvSpPr>
        <p:spPr>
          <a:xfrm>
            <a:off x="250032" y="2059781"/>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Microbe Mayhem</a:t>
            </a:r>
          </a:p>
        </p:txBody>
      </p:sp>
      <p:sp>
        <p:nvSpPr>
          <p:cNvPr id="4" name="Footer Placeholder 3">
            <a:extLst>
              <a:ext uri="{FF2B5EF4-FFF2-40B4-BE49-F238E27FC236}">
                <a16:creationId xmlns:a16="http://schemas.microsoft.com/office/drawing/2014/main" id="{44739148-4C6B-4D57-BD8B-E0741941407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945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FA32-7912-4CB5-9977-0A3E1136006D}"/>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sz="4400" dirty="0"/>
              <a:t>Microbe Mayhem Instructions</a:t>
            </a:r>
          </a:p>
        </p:txBody>
      </p:sp>
      <p:pic>
        <p:nvPicPr>
          <p:cNvPr id="5" name="Picture 4">
            <a:extLst>
              <a:ext uri="{FF2B5EF4-FFF2-40B4-BE49-F238E27FC236}">
                <a16:creationId xmlns:a16="http://schemas.microsoft.com/office/drawing/2014/main" id="{AB142679-70DF-4A42-A870-E0E54911E3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6" name="Picture 5" descr="Example game cards">
            <a:extLst>
              <a:ext uri="{FF2B5EF4-FFF2-40B4-BE49-F238E27FC236}">
                <a16:creationId xmlns:a16="http://schemas.microsoft.com/office/drawing/2014/main" id="{9040BEF0-3801-4517-AEB2-08E0539CB4BD}"/>
              </a:ext>
            </a:extLst>
          </p:cNvPr>
          <p:cNvPicPr>
            <a:picLocks noChangeAspect="1"/>
          </p:cNvPicPr>
          <p:nvPr/>
        </p:nvPicPr>
        <p:blipFill>
          <a:blip r:embed="rId3"/>
          <a:srcRect/>
          <a:stretch/>
        </p:blipFill>
        <p:spPr>
          <a:xfrm>
            <a:off x="405362" y="1066800"/>
            <a:ext cx="8333276" cy="4505325"/>
          </a:xfrm>
          <a:prstGeom prst="rect">
            <a:avLst/>
          </a:prstGeom>
        </p:spPr>
      </p:pic>
      <p:sp>
        <p:nvSpPr>
          <p:cNvPr id="7" name="TextBox 6">
            <a:extLst>
              <a:ext uri="{FF2B5EF4-FFF2-40B4-BE49-F238E27FC236}">
                <a16:creationId xmlns:a16="http://schemas.microsoft.com/office/drawing/2014/main" id="{AA60D0DF-5900-4704-8B25-9350D23B5036}"/>
              </a:ext>
            </a:extLst>
          </p:cNvPr>
          <p:cNvSpPr txBox="1"/>
          <p:nvPr/>
        </p:nvSpPr>
        <p:spPr>
          <a:xfrm>
            <a:off x="646181" y="1406408"/>
            <a:ext cx="1798776"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Shuffle the deck and deal the cards to players</a:t>
            </a:r>
          </a:p>
        </p:txBody>
      </p:sp>
      <p:sp>
        <p:nvSpPr>
          <p:cNvPr id="8" name="TextBox 7">
            <a:extLst>
              <a:ext uri="{FF2B5EF4-FFF2-40B4-BE49-F238E27FC236}">
                <a16:creationId xmlns:a16="http://schemas.microsoft.com/office/drawing/2014/main" id="{6CD4105B-4AF4-4476-956D-C8A527055A84}"/>
              </a:ext>
            </a:extLst>
          </p:cNvPr>
          <p:cNvSpPr txBox="1"/>
          <p:nvPr/>
        </p:nvSpPr>
        <p:spPr>
          <a:xfrm>
            <a:off x="2474372" y="1406408"/>
            <a:ext cx="1621377"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Make sure only you can see your cards</a:t>
            </a:r>
          </a:p>
        </p:txBody>
      </p:sp>
      <p:sp>
        <p:nvSpPr>
          <p:cNvPr id="9" name="TextBox 8">
            <a:extLst>
              <a:ext uri="{FF2B5EF4-FFF2-40B4-BE49-F238E27FC236}">
                <a16:creationId xmlns:a16="http://schemas.microsoft.com/office/drawing/2014/main" id="{CD33BDC1-C1E3-4767-AE62-824A5FD5B11B}"/>
              </a:ext>
            </a:extLst>
          </p:cNvPr>
          <p:cNvSpPr txBox="1"/>
          <p:nvPr/>
        </p:nvSpPr>
        <p:spPr>
          <a:xfrm>
            <a:off x="4095749" y="1406408"/>
            <a:ext cx="2176049"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Take turns to choose which microbe characteristic you want to battle others with</a:t>
            </a:r>
          </a:p>
        </p:txBody>
      </p:sp>
      <p:sp>
        <p:nvSpPr>
          <p:cNvPr id="10" name="TextBox 9">
            <a:extLst>
              <a:ext uri="{FF2B5EF4-FFF2-40B4-BE49-F238E27FC236}">
                <a16:creationId xmlns:a16="http://schemas.microsoft.com/office/drawing/2014/main" id="{4067B6E3-1073-4BA0-B7D2-C5B6C8DD8CFB}"/>
              </a:ext>
            </a:extLst>
          </p:cNvPr>
          <p:cNvSpPr txBox="1"/>
          <p:nvPr/>
        </p:nvSpPr>
        <p:spPr>
          <a:xfrm>
            <a:off x="6271798" y="1406408"/>
            <a:ext cx="2081627"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The player with the highest characteristic score wins the round!</a:t>
            </a:r>
          </a:p>
        </p:txBody>
      </p:sp>
      <p:sp>
        <p:nvSpPr>
          <p:cNvPr id="4" name="Footer Placeholder 3">
            <a:extLst>
              <a:ext uri="{FF2B5EF4-FFF2-40B4-BE49-F238E27FC236}">
                <a16:creationId xmlns:a16="http://schemas.microsoft.com/office/drawing/2014/main" id="{01249FA5-0928-4D05-A3D5-72D12D319C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953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22F51-5C30-489C-A3B3-A33E335BF558}"/>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7322B7C3-3391-49B0-8341-C8976E7D54A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8829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339160" y="98795"/>
            <a:ext cx="5166693" cy="902330"/>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7" y="913249"/>
            <a:ext cx="3867151" cy="902330"/>
          </a:xfrm>
          <a:prstGeom prst="wedgeRectCallout">
            <a:avLst>
              <a:gd name="adj1" fmla="val -63776"/>
              <a:gd name="adj2" fmla="val 111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are bacteria on our bodies important?</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5" y="1990854"/>
            <a:ext cx="3831060" cy="989188"/>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Where microbes can be found?</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4" y="3153462"/>
            <a:ext cx="4017991" cy="845604"/>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Are all microbes harmful?</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68" y="4172486"/>
            <a:ext cx="3853616" cy="989187"/>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are different types of microbes?</a:t>
            </a:r>
          </a:p>
        </p:txBody>
      </p:sp>
      <p:sp>
        <p:nvSpPr>
          <p:cNvPr id="9" name="Speech Bubble: Rectangle 8">
            <a:extLst>
              <a:ext uri="{FF2B5EF4-FFF2-40B4-BE49-F238E27FC236}">
                <a16:creationId xmlns:a16="http://schemas.microsoft.com/office/drawing/2014/main" id="{00FB1D9E-0E39-4F02-BF50-2ABF3930FB86}"/>
              </a:ext>
            </a:extLst>
          </p:cNvPr>
          <p:cNvSpPr/>
          <p:nvPr/>
        </p:nvSpPr>
        <p:spPr>
          <a:xfrm>
            <a:off x="4482883" y="5335093"/>
            <a:ext cx="4017991" cy="845603"/>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Which of those is the smallest?</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1816</TotalTime>
  <Words>3127</Words>
  <Application>Microsoft Office PowerPoint</Application>
  <PresentationFormat>On-screen Show (4:3)</PresentationFormat>
  <Paragraphs>710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Wingdings</vt:lpstr>
      <vt:lpstr>Office Theme</vt:lpstr>
      <vt:lpstr>Micro-organisms: Introduction to Microbes</vt:lpstr>
      <vt:lpstr>Learning Outcomes</vt:lpstr>
      <vt:lpstr>Curriculum Links</vt:lpstr>
      <vt:lpstr>What are Microbes? (1/2)</vt:lpstr>
      <vt:lpstr>What are Microbes? (2/2)</vt:lpstr>
      <vt:lpstr>Main Activity: Microbe Mayhem</vt:lpstr>
      <vt:lpstr>Microbe Mayhem Instructions</vt:lpstr>
      <vt:lpstr>Discussion</vt:lpstr>
      <vt:lpstr>Discussion Points</vt:lpstr>
      <vt:lpstr>Extension Activities</vt:lpstr>
      <vt:lpstr>How Big is a Microbe?</vt:lpstr>
      <vt:lpstr>How Big is a Microbe? (Fungi)</vt:lpstr>
      <vt:lpstr>How Big is a Microbe? (Bacteria)</vt:lpstr>
      <vt:lpstr>How Big is a Microbe? (Viruses)</vt:lpstr>
      <vt:lpstr>Microbe Mayhem Cards</vt:lpstr>
      <vt:lpstr>Microbe Mayhem Cards 1</vt:lpstr>
      <vt:lpstr>Microbe Mayhem Cards 2</vt:lpstr>
      <vt:lpstr>Microbe Mayhem Cards 3</vt:lpstr>
      <vt:lpstr>Microbe Mayhem Cards 4</vt:lpstr>
      <vt:lpstr>Microbe Mayhem Cards 5</vt:lpstr>
      <vt:lpstr>Microbes Quiz 1</vt:lpstr>
      <vt:lpstr>Microbes Quiz 2</vt:lpstr>
      <vt:lpstr>Microbes Quiz 3</vt:lpstr>
      <vt:lpstr>Microbes Quiz 4</vt:lpstr>
      <vt:lpstr>Microbes Quiz 1 - Answers</vt:lpstr>
      <vt:lpstr>Microbes Quiz 2 - Answers</vt:lpstr>
      <vt:lpstr>Microbes Quiz 3 - Answers</vt:lpstr>
      <vt:lpstr>Microbes Quiz 4 - Answers</vt:lpstr>
      <vt:lpstr>Learning Consolidation</vt:lpstr>
      <vt:lpstr>Present Your Posters to the 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220</cp:revision>
  <dcterms:created xsi:type="dcterms:W3CDTF">2022-02-28T09:25:11Z</dcterms:created>
  <dcterms:modified xsi:type="dcterms:W3CDTF">2022-08-18T14:07:37Z</dcterms:modified>
</cp:coreProperties>
</file>