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263" r:id="rId4"/>
    <p:sldId id="258" r:id="rId5"/>
    <p:sldId id="554" r:id="rId6"/>
    <p:sldId id="578" r:id="rId7"/>
    <p:sldId id="598" r:id="rId8"/>
    <p:sldId id="704" r:id="rId9"/>
    <p:sldId id="661" r:id="rId10"/>
    <p:sldId id="713" r:id="rId11"/>
    <p:sldId id="705" r:id="rId12"/>
    <p:sldId id="706" r:id="rId13"/>
    <p:sldId id="707" r:id="rId14"/>
    <p:sldId id="708" r:id="rId15"/>
    <p:sldId id="709" r:id="rId16"/>
    <p:sldId id="710" r:id="rId17"/>
    <p:sldId id="711" r:id="rId18"/>
    <p:sldId id="712" r:id="rId19"/>
    <p:sldId id="714" r:id="rId20"/>
    <p:sldId id="715" r:id="rId21"/>
    <p:sldId id="716" r:id="rId22"/>
    <p:sldId id="717" r:id="rId23"/>
    <p:sldId id="718" r:id="rId24"/>
    <p:sldId id="720" r:id="rId25"/>
    <p:sldId id="721" r:id="rId26"/>
    <p:sldId id="722" r:id="rId27"/>
    <p:sldId id="723" r:id="rId28"/>
    <p:sldId id="603" r:id="rId29"/>
    <p:sldId id="719" r:id="rId30"/>
    <p:sldId id="724" r:id="rId31"/>
    <p:sldId id="725" r:id="rId32"/>
    <p:sldId id="726" r:id="rId33"/>
    <p:sldId id="727" r:id="rId34"/>
    <p:sldId id="728" r:id="rId35"/>
    <p:sldId id="729" r:id="rId36"/>
    <p:sldId id="730" r:id="rId37"/>
    <p:sldId id="600" r:id="rId38"/>
    <p:sldId id="267" r:id="rId39"/>
    <p:sldId id="731" r:id="rId40"/>
    <p:sldId id="609" r:id="rId41"/>
    <p:sldId id="732" r:id="rId42"/>
    <p:sldId id="692" r:id="rId43"/>
    <p:sldId id="577" r:id="rId44"/>
    <p:sldId id="733" r:id="rId45"/>
    <p:sldId id="73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8" autoAdjust="0"/>
    <p:restoredTop sz="93792" autoAdjust="0"/>
  </p:normalViewPr>
  <p:slideViewPr>
    <p:cSldViewPr snapToGrid="0">
      <p:cViewPr varScale="1">
        <p:scale>
          <a:sx n="107" d="100"/>
          <a:sy n="107" d="100"/>
        </p:scale>
        <p:origin x="1944" y="102"/>
      </p:cViewPr>
      <p:guideLst/>
    </p:cSldViewPr>
  </p:slideViewPr>
  <p:outlineViewPr>
    <p:cViewPr>
      <p:scale>
        <a:sx n="33" d="100"/>
        <a:sy n="33" d="100"/>
      </p:scale>
      <p:origin x="0" y="-15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19/08/2022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819275" y="2759075"/>
            <a:ext cx="6791326" cy="2387600"/>
          </a:xfrm>
        </p:spPr>
        <p:txBody>
          <a:bodyPr>
            <a:noAutofit/>
          </a:bodyPr>
          <a:lstStyle/>
          <a:p>
            <a:r>
              <a:rPr lang="en-GB" sz="4000" dirty="0"/>
              <a:t>Treatment of Infection:</a:t>
            </a:r>
            <a:br>
              <a:rPr lang="en-GB" sz="4000" dirty="0"/>
            </a:br>
            <a:r>
              <a:rPr lang="en-GB" sz="4000" dirty="0"/>
              <a:t>Antibiotic Use and Antimicrobial Resistance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819275" y="5213350"/>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67A455-E381-4289-960C-F92A0F97030B}"/>
              </a:ext>
            </a:extLst>
          </p:cNvPr>
          <p:cNvSpPr txBox="1">
            <a:spLocks noGrp="1"/>
          </p:cNvSpPr>
          <p:nvPr>
            <p:ph type="title" idx="4294967295"/>
          </p:nvPr>
        </p:nvSpPr>
        <p:spPr>
          <a:xfrm>
            <a:off x="1421027" y="358893"/>
            <a:ext cx="5979522"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 Sensitivity Test Results</a:t>
            </a:r>
          </a:p>
        </p:txBody>
      </p:sp>
      <p:grpSp>
        <p:nvGrpSpPr>
          <p:cNvPr id="2" name="Group 1">
            <a:extLst>
              <a:ext uri="{FF2B5EF4-FFF2-40B4-BE49-F238E27FC236}">
                <a16:creationId xmlns:a16="http://schemas.microsoft.com/office/drawing/2014/main" id="{5765EABB-C24D-4B07-8297-BD7EB805F841}"/>
              </a:ext>
              <a:ext uri="{C183D7F6-B498-43B3-948B-1728B52AA6E4}">
                <adec:decorative xmlns:adec="http://schemas.microsoft.com/office/drawing/2017/decorative" val="1"/>
              </a:ext>
            </a:extLst>
          </p:cNvPr>
          <p:cNvGrpSpPr/>
          <p:nvPr/>
        </p:nvGrpSpPr>
        <p:grpSpPr>
          <a:xfrm>
            <a:off x="493284" y="350575"/>
            <a:ext cx="8460219" cy="5888909"/>
            <a:chOff x="493284" y="350575"/>
            <a:chExt cx="8460219" cy="5888909"/>
          </a:xfrm>
        </p:grpSpPr>
        <p:sp>
          <p:nvSpPr>
            <p:cNvPr id="5" name="Rectangle: Rounded Corners 4">
              <a:extLst>
                <a:ext uri="{FF2B5EF4-FFF2-40B4-BE49-F238E27FC236}">
                  <a16:creationId xmlns:a16="http://schemas.microsoft.com/office/drawing/2014/main" id="{4F2B5083-4700-450C-AD1C-80C055F61C9E}"/>
                </a:ext>
                <a:ext uri="{C183D7F6-B498-43B3-948B-1728B52AA6E4}">
                  <adec:decorative xmlns:adec="http://schemas.microsoft.com/office/drawing/2017/decorative" val="1"/>
                </a:ext>
              </a:extLst>
            </p:cNvPr>
            <p:cNvSpPr/>
            <p:nvPr/>
          </p:nvSpPr>
          <p:spPr>
            <a:xfrm rot="5400000">
              <a:off x="1740647" y="-896788"/>
              <a:ext cx="5750797" cy="8245523"/>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B94F486-95DB-4452-A913-94724EE43126}"/>
                </a:ext>
                <a:ext uri="{C183D7F6-B498-43B3-948B-1728B52AA6E4}">
                  <adec:decorative xmlns:adec="http://schemas.microsoft.com/office/drawing/2017/decorative" val="1"/>
                </a:ext>
              </a:extLst>
            </p:cNvPr>
            <p:cNvSpPr/>
            <p:nvPr/>
          </p:nvSpPr>
          <p:spPr>
            <a:xfrm rot="5400000">
              <a:off x="8424755" y="5692926"/>
              <a:ext cx="532677" cy="524819"/>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ACB3294-0A36-42DB-B6DD-25BDFACD71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322686">
              <a:off x="8459035" y="5692104"/>
              <a:ext cx="441604" cy="547380"/>
            </a:xfrm>
            <a:prstGeom prst="rect">
              <a:avLst/>
            </a:prstGeom>
          </p:spPr>
        </p:pic>
      </p:grpSp>
      <p:sp>
        <p:nvSpPr>
          <p:cNvPr id="13" name="TextBox 12">
            <a:extLst>
              <a:ext uri="{FF2B5EF4-FFF2-40B4-BE49-F238E27FC236}">
                <a16:creationId xmlns:a16="http://schemas.microsoft.com/office/drawing/2014/main" id="{75CA1369-A706-4326-9A3A-CBCAA8602AA0}"/>
              </a:ext>
            </a:extLst>
          </p:cNvPr>
          <p:cNvSpPr txBox="1"/>
          <p:nvPr/>
        </p:nvSpPr>
        <p:spPr>
          <a:xfrm rot="16200000">
            <a:off x="603331" y="2453320"/>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A</a:t>
            </a:r>
          </a:p>
        </p:txBody>
      </p:sp>
      <p:pic>
        <p:nvPicPr>
          <p:cNvPr id="8" name="Picture 7" descr="Petri dish with 5 spots labelled with the following antibiotics: methicillin, erythromycin, vancomycin, amoxicillin, and penicillin. No zones of growth appear around any of the antibiotics">
            <a:extLst>
              <a:ext uri="{FF2B5EF4-FFF2-40B4-BE49-F238E27FC236}">
                <a16:creationId xmlns:a16="http://schemas.microsoft.com/office/drawing/2014/main" id="{1537CD2A-0ABC-4D66-BC90-A80F90692DB4}"/>
              </a:ext>
            </a:extLst>
          </p:cNvPr>
          <p:cNvPicPr>
            <a:picLocks noChangeAspect="1"/>
          </p:cNvPicPr>
          <p:nvPr/>
        </p:nvPicPr>
        <p:blipFill rotWithShape="1">
          <a:blip r:embed="rId3">
            <a:extLst>
              <a:ext uri="{28A0092B-C50C-407E-A947-70E740481C1C}">
                <a14:useLocalDpi xmlns:a14="http://schemas.microsoft.com/office/drawing/2010/main" val="0"/>
              </a:ext>
            </a:extLst>
          </a:blip>
          <a:srcRect l="5600" t="10237" r="7801" b="8990"/>
          <a:stretch/>
        </p:blipFill>
        <p:spPr>
          <a:xfrm>
            <a:off x="1447168" y="938224"/>
            <a:ext cx="3222140" cy="2287750"/>
          </a:xfrm>
          <a:prstGeom prst="rect">
            <a:avLst/>
          </a:prstGeom>
        </p:spPr>
      </p:pic>
      <p:sp>
        <p:nvSpPr>
          <p:cNvPr id="14" name="TextBox 13">
            <a:extLst>
              <a:ext uri="{FF2B5EF4-FFF2-40B4-BE49-F238E27FC236}">
                <a16:creationId xmlns:a16="http://schemas.microsoft.com/office/drawing/2014/main" id="{018E53B2-E309-4841-A9D1-CC750E0D14CA}"/>
              </a:ext>
            </a:extLst>
          </p:cNvPr>
          <p:cNvSpPr txBox="1"/>
          <p:nvPr/>
        </p:nvSpPr>
        <p:spPr>
          <a:xfrm rot="16200000">
            <a:off x="4279295" y="2468574"/>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B</a:t>
            </a:r>
          </a:p>
        </p:txBody>
      </p:sp>
      <p:pic>
        <p:nvPicPr>
          <p:cNvPr id="9" name="Picture 8" descr="Petri dish with 5 spots labelled with the following antibiotics: methicillin, erythromycin, vancomycin, amoxicillin, and penicillin. Zones of growth appear around erythromycin, vancomycin, amoxicillin, and penicillin, but not methicillin">
            <a:extLst>
              <a:ext uri="{FF2B5EF4-FFF2-40B4-BE49-F238E27FC236}">
                <a16:creationId xmlns:a16="http://schemas.microsoft.com/office/drawing/2014/main" id="{BA992C6E-030C-4AA5-ACDF-0653A5B23338}"/>
              </a:ext>
            </a:extLst>
          </p:cNvPr>
          <p:cNvPicPr>
            <a:picLocks noChangeAspect="1"/>
          </p:cNvPicPr>
          <p:nvPr/>
        </p:nvPicPr>
        <p:blipFill rotWithShape="1">
          <a:blip r:embed="rId4">
            <a:extLst>
              <a:ext uri="{28A0092B-C50C-407E-A947-70E740481C1C}">
                <a14:useLocalDpi xmlns:a14="http://schemas.microsoft.com/office/drawing/2010/main" val="0"/>
              </a:ext>
            </a:extLst>
          </a:blip>
          <a:srcRect l="16225" t="19756" r="19078" b="10291"/>
          <a:stretch/>
        </p:blipFill>
        <p:spPr>
          <a:xfrm>
            <a:off x="5128969" y="954426"/>
            <a:ext cx="2971744" cy="2283208"/>
          </a:xfrm>
          <a:prstGeom prst="rect">
            <a:avLst/>
          </a:prstGeom>
        </p:spPr>
      </p:pic>
      <p:sp>
        <p:nvSpPr>
          <p:cNvPr id="15" name="TextBox 14">
            <a:extLst>
              <a:ext uri="{FF2B5EF4-FFF2-40B4-BE49-F238E27FC236}">
                <a16:creationId xmlns:a16="http://schemas.microsoft.com/office/drawing/2014/main" id="{1157BF39-20AD-4639-BF41-9956AC30F537}"/>
              </a:ext>
            </a:extLst>
          </p:cNvPr>
          <p:cNvSpPr txBox="1"/>
          <p:nvPr/>
        </p:nvSpPr>
        <p:spPr>
          <a:xfrm rot="16200000">
            <a:off x="612978" y="5179617"/>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C</a:t>
            </a:r>
          </a:p>
        </p:txBody>
      </p:sp>
      <p:pic>
        <p:nvPicPr>
          <p:cNvPr id="10" name="Picture 9" descr="Petri dish with 5 spots labelled with the following antibiotics: methicillin, erythromycin, vancomycin, amoxicillin, and penicillin. Zone of growth appears around vancomycin, but not erythromycin, amoxicillin, penicillin, or methicillin">
            <a:extLst>
              <a:ext uri="{FF2B5EF4-FFF2-40B4-BE49-F238E27FC236}">
                <a16:creationId xmlns:a16="http://schemas.microsoft.com/office/drawing/2014/main" id="{738E3A97-2504-438B-9E25-FBD5231E4C7B}"/>
              </a:ext>
            </a:extLst>
          </p:cNvPr>
          <p:cNvPicPr>
            <a:picLocks noChangeAspect="1"/>
          </p:cNvPicPr>
          <p:nvPr/>
        </p:nvPicPr>
        <p:blipFill rotWithShape="1">
          <a:blip r:embed="rId5">
            <a:extLst>
              <a:ext uri="{28A0092B-C50C-407E-A947-70E740481C1C}">
                <a14:useLocalDpi xmlns:a14="http://schemas.microsoft.com/office/drawing/2010/main" val="0"/>
              </a:ext>
            </a:extLst>
          </a:blip>
          <a:srcRect l="4298" t="15119" r="9102" b="13359"/>
          <a:stretch/>
        </p:blipFill>
        <p:spPr>
          <a:xfrm>
            <a:off x="1447168" y="3678045"/>
            <a:ext cx="3222140" cy="2287750"/>
          </a:xfrm>
          <a:prstGeom prst="rect">
            <a:avLst/>
          </a:prstGeom>
        </p:spPr>
      </p:pic>
      <p:sp>
        <p:nvSpPr>
          <p:cNvPr id="16" name="TextBox 15">
            <a:extLst>
              <a:ext uri="{FF2B5EF4-FFF2-40B4-BE49-F238E27FC236}">
                <a16:creationId xmlns:a16="http://schemas.microsoft.com/office/drawing/2014/main" id="{EBC8B117-C031-4B5D-B476-D5B46BA7AA81}"/>
              </a:ext>
            </a:extLst>
          </p:cNvPr>
          <p:cNvSpPr txBox="1"/>
          <p:nvPr/>
        </p:nvSpPr>
        <p:spPr>
          <a:xfrm rot="16200000">
            <a:off x="4315300" y="5169158"/>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D</a:t>
            </a:r>
          </a:p>
        </p:txBody>
      </p:sp>
      <p:pic>
        <p:nvPicPr>
          <p:cNvPr id="11" name="Picture 10" descr="Petri dish with 5 spots labelled with the following antibiotics: methicillin, erythromycin, vancomycin, amoxicillin, and penicillin. Zones of growth appear around methicillin, erythromycin, and vancomycin, but not around amoxicillin or penicillin">
            <a:extLst>
              <a:ext uri="{FF2B5EF4-FFF2-40B4-BE49-F238E27FC236}">
                <a16:creationId xmlns:a16="http://schemas.microsoft.com/office/drawing/2014/main" id="{0397A6C7-91F6-4101-AD62-C87A285B371A}"/>
              </a:ext>
            </a:extLst>
          </p:cNvPr>
          <p:cNvPicPr>
            <a:picLocks noChangeAspect="1"/>
          </p:cNvPicPr>
          <p:nvPr/>
        </p:nvPicPr>
        <p:blipFill rotWithShape="1">
          <a:blip r:embed="rId6">
            <a:extLst>
              <a:ext uri="{28A0092B-C50C-407E-A947-70E740481C1C}">
                <a14:useLocalDpi xmlns:a14="http://schemas.microsoft.com/office/drawing/2010/main" val="0"/>
              </a:ext>
            </a:extLst>
          </a:blip>
          <a:srcRect l="12035" t="15589" r="17205" b="14458"/>
          <a:stretch/>
        </p:blipFill>
        <p:spPr>
          <a:xfrm>
            <a:off x="5128968" y="3686058"/>
            <a:ext cx="2971743" cy="2283209"/>
          </a:xfrm>
          <a:prstGeom prst="rect">
            <a:avLst/>
          </a:prstGeom>
        </p:spPr>
      </p:pic>
      <p:sp>
        <p:nvSpPr>
          <p:cNvPr id="3" name="Footer Placeholder 2">
            <a:extLst>
              <a:ext uri="{FF2B5EF4-FFF2-40B4-BE49-F238E27FC236}">
                <a16:creationId xmlns:a16="http://schemas.microsoft.com/office/drawing/2014/main" id="{38F335B7-E25C-4493-9B51-46D852C73AE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634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A</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69" cy="5274447"/>
            <a:chOff x="376446" y="495491"/>
            <a:chExt cx="6187210" cy="9051309"/>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3"/>
              <a:ext cx="6080456" cy="8848717"/>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7"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7A3BFFDC-0EC7-4887-BC21-A49DCAC8B07D}"/>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D54E522F-FAD1-4B7A-ADA4-CF8EB64C1B98}"/>
              </a:ext>
            </a:extLst>
          </p:cNvPr>
          <p:cNvSpPr txBox="1"/>
          <p:nvPr/>
        </p:nvSpPr>
        <p:spPr>
          <a:xfrm>
            <a:off x="1256693" y="1843016"/>
            <a:ext cx="3544625"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A___________________</a:t>
            </a:r>
          </a:p>
        </p:txBody>
      </p:sp>
      <p:graphicFrame>
        <p:nvGraphicFramePr>
          <p:cNvPr id="11" name="Table 4" descr="1. Infectious Microbe&#10;">
            <a:extLst>
              <a:ext uri="{FF2B5EF4-FFF2-40B4-BE49-F238E27FC236}">
                <a16:creationId xmlns:a16="http://schemas.microsoft.com/office/drawing/2014/main" id="{E304873B-8B6E-41B3-B2D9-36AC4922E9B0}"/>
              </a:ext>
            </a:extLst>
          </p:cNvPr>
          <p:cNvGraphicFramePr>
            <a:graphicFrameLocks noGrp="1"/>
          </p:cNvGraphicFramePr>
          <p:nvPr>
            <p:extLst>
              <p:ext uri="{D42A27DB-BD31-4B8C-83A1-F6EECF244321}">
                <p14:modId xmlns:p14="http://schemas.microsoft.com/office/powerpoint/2010/main" val="1311158313"/>
              </p:ext>
            </p:extLst>
          </p:nvPr>
        </p:nvGraphicFramePr>
        <p:xfrm>
          <a:off x="1323368" y="2322702"/>
          <a:ext cx="4731769" cy="2995706"/>
        </p:xfrm>
        <a:graphic>
          <a:graphicData uri="http://schemas.openxmlformats.org/drawingml/2006/table">
            <a:tbl>
              <a:tblPr firstRow="1" bandRow="1">
                <a:tableStyleId>{5C22544A-7EE6-4342-B048-85BDC9FD1C3A}</a:tableStyleId>
              </a:tblPr>
              <a:tblGrid>
                <a:gridCol w="2088103">
                  <a:extLst>
                    <a:ext uri="{9D8B030D-6E8A-4147-A177-3AD203B41FA5}">
                      <a16:colId xmlns:a16="http://schemas.microsoft.com/office/drawing/2014/main" val="3940649451"/>
                    </a:ext>
                  </a:extLst>
                </a:gridCol>
                <a:gridCol w="2643666">
                  <a:extLst>
                    <a:ext uri="{9D8B030D-6E8A-4147-A177-3AD203B41FA5}">
                      <a16:colId xmlns:a16="http://schemas.microsoft.com/office/drawing/2014/main" val="2814284796"/>
                    </a:ext>
                  </a:extLst>
                </a:gridCol>
              </a:tblGrid>
              <a:tr h="814061">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Flu</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Influenza</a:t>
                      </a:r>
                      <a:r>
                        <a:rPr lang="en-GB" sz="1800" b="0" dirty="0">
                          <a:solidFill>
                            <a:schemeClr val="bg2">
                              <a:lumMod val="10000"/>
                            </a:schemeClr>
                          </a:solidFill>
                          <a:latin typeface="Arial" panose="020B0604020202020204" pitchFamily="34" charset="0"/>
                          <a:cs typeface="Arial" panose="020B0604020202020204" pitchFamily="34" charset="0"/>
                        </a:rPr>
                        <a:t> 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759"/>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69164"/>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083128"/>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039781"/>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328153"/>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058337"/>
                  </a:ext>
                </a:extLst>
              </a:tr>
            </a:tbl>
          </a:graphicData>
        </a:graphic>
      </p:graphicFrame>
      <p:sp>
        <p:nvSpPr>
          <p:cNvPr id="12" name="TextBox 11">
            <a:extLst>
              <a:ext uri="{FF2B5EF4-FFF2-40B4-BE49-F238E27FC236}">
                <a16:creationId xmlns:a16="http://schemas.microsoft.com/office/drawing/2014/main" id="{BB8F9AFC-A812-4AC0-A246-4BFCF415498F}"/>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1525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B</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1E35AD2D-25BA-40AA-A8E1-156806D468C7}"/>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62FFB1DB-0674-4605-AB4B-1E8552FCB618}"/>
              </a:ext>
            </a:extLst>
          </p:cNvPr>
          <p:cNvSpPr txBox="1"/>
          <p:nvPr/>
        </p:nvSpPr>
        <p:spPr>
          <a:xfrm>
            <a:off x="1792181" y="1885287"/>
            <a:ext cx="3557384"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B___________________</a:t>
            </a:r>
          </a:p>
        </p:txBody>
      </p:sp>
      <p:graphicFrame>
        <p:nvGraphicFramePr>
          <p:cNvPr id="12" name="Table 4" descr="1. Infectious Microbe&#10;">
            <a:extLst>
              <a:ext uri="{FF2B5EF4-FFF2-40B4-BE49-F238E27FC236}">
                <a16:creationId xmlns:a16="http://schemas.microsoft.com/office/drawing/2014/main" id="{8024F2C1-D4E3-49D9-8756-720DC5B5FDB2}"/>
              </a:ext>
            </a:extLst>
          </p:cNvPr>
          <p:cNvGraphicFramePr>
            <a:graphicFrameLocks noGrp="1"/>
          </p:cNvGraphicFramePr>
          <p:nvPr>
            <p:extLst>
              <p:ext uri="{D42A27DB-BD31-4B8C-83A1-F6EECF244321}">
                <p14:modId xmlns:p14="http://schemas.microsoft.com/office/powerpoint/2010/main" val="3042533646"/>
              </p:ext>
            </p:extLst>
          </p:nvPr>
        </p:nvGraphicFramePr>
        <p:xfrm>
          <a:off x="1869138" y="2340602"/>
          <a:ext cx="4550711" cy="3010211"/>
        </p:xfrm>
        <a:graphic>
          <a:graphicData uri="http://schemas.openxmlformats.org/drawingml/2006/table">
            <a:tbl>
              <a:tblPr firstRow="1" bandRow="1">
                <a:tableStyleId>{5C22544A-7EE6-4342-B048-85BDC9FD1C3A}</a:tableStyleId>
              </a:tblPr>
              <a:tblGrid>
                <a:gridCol w="2008204">
                  <a:extLst>
                    <a:ext uri="{9D8B030D-6E8A-4147-A177-3AD203B41FA5}">
                      <a16:colId xmlns:a16="http://schemas.microsoft.com/office/drawing/2014/main" val="3940649451"/>
                    </a:ext>
                  </a:extLst>
                </a:gridCol>
                <a:gridCol w="2542507">
                  <a:extLst>
                    <a:ext uri="{9D8B030D-6E8A-4147-A177-3AD203B41FA5}">
                      <a16:colId xmlns:a16="http://schemas.microsoft.com/office/drawing/2014/main" val="2814284796"/>
                    </a:ext>
                  </a:extLst>
                </a:gridCol>
              </a:tblGrid>
              <a:tr h="850016">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Strep Throat</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Streptococcus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759"/>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69164"/>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083128"/>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039781"/>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328153"/>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058337"/>
                  </a:ext>
                </a:extLst>
              </a:tr>
            </a:tbl>
          </a:graphicData>
        </a:graphic>
      </p:graphicFrame>
      <p:sp>
        <p:nvSpPr>
          <p:cNvPr id="11" name="TextBox 10">
            <a:extLst>
              <a:ext uri="{FF2B5EF4-FFF2-40B4-BE49-F238E27FC236}">
                <a16:creationId xmlns:a16="http://schemas.microsoft.com/office/drawing/2014/main" id="{E9EC3550-DD4E-4CAF-96EA-69D5011BFA60}"/>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967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C</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15658AAD-EF59-4595-B303-E9B430188B6C}"/>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E8EAE7C8-FDE4-407D-A49D-C7DE04668198}"/>
              </a:ext>
            </a:extLst>
          </p:cNvPr>
          <p:cNvSpPr txBox="1"/>
          <p:nvPr/>
        </p:nvSpPr>
        <p:spPr>
          <a:xfrm>
            <a:off x="1521550" y="1857574"/>
            <a:ext cx="3570208"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C___________________</a:t>
            </a:r>
          </a:p>
        </p:txBody>
      </p:sp>
      <p:graphicFrame>
        <p:nvGraphicFramePr>
          <p:cNvPr id="12" name="Table 4" descr="2. Symptoms&#10;">
            <a:extLst>
              <a:ext uri="{FF2B5EF4-FFF2-40B4-BE49-F238E27FC236}">
                <a16:creationId xmlns:a16="http://schemas.microsoft.com/office/drawing/2014/main" id="{284FD5FF-B236-481F-B8FC-1ECEEE601BA2}"/>
              </a:ext>
            </a:extLst>
          </p:cNvPr>
          <p:cNvGraphicFramePr>
            <a:graphicFrameLocks noGrp="1"/>
          </p:cNvGraphicFramePr>
          <p:nvPr>
            <p:extLst>
              <p:ext uri="{D42A27DB-BD31-4B8C-83A1-F6EECF244321}">
                <p14:modId xmlns:p14="http://schemas.microsoft.com/office/powerpoint/2010/main" val="1230851709"/>
              </p:ext>
            </p:extLst>
          </p:nvPr>
        </p:nvGraphicFramePr>
        <p:xfrm>
          <a:off x="1607275" y="2286052"/>
          <a:ext cx="5488850" cy="3178511"/>
        </p:xfrm>
        <a:graphic>
          <a:graphicData uri="http://schemas.openxmlformats.org/drawingml/2006/table">
            <a:tbl>
              <a:tblPr firstRow="1" bandRow="1"/>
              <a:tblGrid>
                <a:gridCol w="2635360">
                  <a:extLst>
                    <a:ext uri="{9D8B030D-6E8A-4147-A177-3AD203B41FA5}">
                      <a16:colId xmlns:a16="http://schemas.microsoft.com/office/drawing/2014/main" val="3940649451"/>
                    </a:ext>
                  </a:extLst>
                </a:gridCol>
                <a:gridCol w="2853490">
                  <a:extLst>
                    <a:ext uri="{9D8B030D-6E8A-4147-A177-3AD203B41FA5}">
                      <a16:colId xmlns:a16="http://schemas.microsoft.com/office/drawing/2014/main" val="2814284796"/>
                    </a:ext>
                  </a:extLst>
                </a:gridCol>
              </a:tblGrid>
              <a:tr h="13497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MRSA</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0" dirty="0">
                          <a:solidFill>
                            <a:schemeClr val="bg2">
                              <a:lumMod val="10000"/>
                            </a:schemeClr>
                          </a:solidFill>
                          <a:latin typeface="Arial" panose="020B0604020202020204" pitchFamily="34" charset="0"/>
                          <a:cs typeface="Arial" panose="020B0604020202020204" pitchFamily="34" charset="0"/>
                        </a:rPr>
                        <a:t>Methicillin</a:t>
                      </a:r>
                    </a:p>
                    <a:p>
                      <a:r>
                        <a:rPr lang="en-GB" sz="1800" b="0" i="0" dirty="0">
                          <a:solidFill>
                            <a:schemeClr val="bg2">
                              <a:lumMod val="10000"/>
                            </a:schemeClr>
                          </a:solidFill>
                          <a:latin typeface="Arial" panose="020B0604020202020204" pitchFamily="34" charset="0"/>
                          <a:cs typeface="Arial" panose="020B0604020202020204" pitchFamily="34" charset="0"/>
                        </a:rPr>
                        <a:t>Resistant</a:t>
                      </a:r>
                    </a:p>
                    <a:p>
                      <a:r>
                        <a:rPr lang="en-GB" sz="1800" b="0" i="1" dirty="0">
                          <a:solidFill>
                            <a:schemeClr val="bg2">
                              <a:lumMod val="10000"/>
                            </a:schemeClr>
                          </a:solidFill>
                          <a:latin typeface="Arial" panose="020B0604020202020204" pitchFamily="34" charset="0"/>
                          <a:cs typeface="Arial" panose="020B0604020202020204" pitchFamily="34" charset="0"/>
                        </a:rPr>
                        <a:t>Staphylococcus aureus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5759"/>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569164"/>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83128"/>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039781"/>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753576"/>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165934"/>
                  </a:ext>
                </a:extLst>
              </a:tr>
            </a:tbl>
          </a:graphicData>
        </a:graphic>
      </p:graphicFrame>
      <p:sp>
        <p:nvSpPr>
          <p:cNvPr id="11" name="TextBox 10">
            <a:extLst>
              <a:ext uri="{FF2B5EF4-FFF2-40B4-BE49-F238E27FC236}">
                <a16:creationId xmlns:a16="http://schemas.microsoft.com/office/drawing/2014/main" id="{B938A2C4-B0DC-49BC-B654-B68596EE348A}"/>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6044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D</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FA10516A-540F-4869-B993-D446D8803467}"/>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FC7C6171-DE69-4174-9573-6996C259FD17}"/>
              </a:ext>
            </a:extLst>
          </p:cNvPr>
          <p:cNvSpPr txBox="1"/>
          <p:nvPr/>
        </p:nvSpPr>
        <p:spPr>
          <a:xfrm>
            <a:off x="1887431" y="1916719"/>
            <a:ext cx="3570208"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D___________________</a:t>
            </a:r>
          </a:p>
        </p:txBody>
      </p:sp>
      <p:graphicFrame>
        <p:nvGraphicFramePr>
          <p:cNvPr id="12" name="Table 4" descr="4. Prevention&#10;">
            <a:extLst>
              <a:ext uri="{FF2B5EF4-FFF2-40B4-BE49-F238E27FC236}">
                <a16:creationId xmlns:a16="http://schemas.microsoft.com/office/drawing/2014/main" id="{5CB0DB26-D5FD-4ADC-B040-4E630CFBE745}"/>
              </a:ext>
            </a:extLst>
          </p:cNvPr>
          <p:cNvGraphicFramePr>
            <a:graphicFrameLocks noGrp="1"/>
          </p:cNvGraphicFramePr>
          <p:nvPr>
            <p:extLst>
              <p:ext uri="{D42A27DB-BD31-4B8C-83A1-F6EECF244321}">
                <p14:modId xmlns:p14="http://schemas.microsoft.com/office/powerpoint/2010/main" val="2535953186"/>
              </p:ext>
            </p:extLst>
          </p:nvPr>
        </p:nvGraphicFramePr>
        <p:xfrm>
          <a:off x="1967187" y="2319751"/>
          <a:ext cx="4528863" cy="3047775"/>
        </p:xfrm>
        <a:graphic>
          <a:graphicData uri="http://schemas.openxmlformats.org/drawingml/2006/table">
            <a:tbl>
              <a:tblPr firstRow="1" bandRow="1"/>
              <a:tblGrid>
                <a:gridCol w="1887401">
                  <a:extLst>
                    <a:ext uri="{9D8B030D-6E8A-4147-A177-3AD203B41FA5}">
                      <a16:colId xmlns:a16="http://schemas.microsoft.com/office/drawing/2014/main" val="3940649451"/>
                    </a:ext>
                  </a:extLst>
                </a:gridCol>
                <a:gridCol w="2641462">
                  <a:extLst>
                    <a:ext uri="{9D8B030D-6E8A-4147-A177-3AD203B41FA5}">
                      <a16:colId xmlns:a16="http://schemas.microsoft.com/office/drawing/2014/main" val="2814284796"/>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Staph Wound</a:t>
                      </a:r>
                    </a:p>
                    <a:p>
                      <a:r>
                        <a:rPr lang="en-GB" sz="1800" b="0" dirty="0">
                          <a:solidFill>
                            <a:schemeClr val="bg2">
                              <a:lumMod val="10000"/>
                            </a:schemeClr>
                          </a:solidFill>
                          <a:latin typeface="Arial" panose="020B0604020202020204" pitchFamily="34" charset="0"/>
                          <a:cs typeface="Arial" panose="020B0604020202020204" pitchFamily="34" charset="0"/>
                        </a:rPr>
                        <a:t>Infection</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Staphylococcus aureus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5759"/>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569164"/>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83128"/>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039781"/>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753576"/>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254079"/>
                  </a:ext>
                </a:extLst>
              </a:tr>
            </a:tbl>
          </a:graphicData>
        </a:graphic>
      </p:graphicFrame>
      <p:sp>
        <p:nvSpPr>
          <p:cNvPr id="11" name="TextBox 10">
            <a:extLst>
              <a:ext uri="{FF2B5EF4-FFF2-40B4-BE49-F238E27FC236}">
                <a16:creationId xmlns:a16="http://schemas.microsoft.com/office/drawing/2014/main" id="{C4F045B8-EBBD-4E16-A995-FC887AAA0D72}"/>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2024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Q1</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DDF1EF7C-737E-44BE-ACD7-66CB20A9E2A5}"/>
              </a:ext>
            </a:extLst>
          </p:cNvPr>
          <p:cNvSpPr txBox="1"/>
          <p:nvPr/>
        </p:nvSpPr>
        <p:spPr>
          <a:xfrm>
            <a:off x="628650" y="1321004"/>
            <a:ext cx="7551844" cy="4693593"/>
          </a:xfrm>
          <a:prstGeom prst="rect">
            <a:avLst/>
          </a:prstGeom>
          <a:noFill/>
        </p:spPr>
        <p:txBody>
          <a:bodyPr wrap="square" rtlCol="0">
            <a:spAutoFit/>
          </a:bodyPr>
          <a:lstStyle/>
          <a:p>
            <a:pPr marL="342900" indent="-342900">
              <a:buFont typeface="+mj-lt"/>
              <a:buAutoNum type="arabicPeriod"/>
            </a:pPr>
            <a:r>
              <a:rPr lang="en-GB" sz="2300" dirty="0">
                <a:solidFill>
                  <a:prstClr val="black"/>
                </a:solidFill>
                <a:latin typeface="Arial" panose="020B0604020202020204" pitchFamily="34" charset="0"/>
                <a:cs typeface="Arial" panose="020B0604020202020204" pitchFamily="34" charset="0"/>
              </a:rPr>
              <a:t>Antibiotics don’t cure the cold or flu, what should the doctor recommend or prescribe to patient A to get better?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3672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Q2</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E2298B19-B573-4F52-B82A-E996BCB26F17}"/>
              </a:ext>
            </a:extLst>
          </p:cNvPr>
          <p:cNvSpPr txBox="1"/>
          <p:nvPr/>
        </p:nvSpPr>
        <p:spPr>
          <a:xfrm>
            <a:off x="776287" y="979252"/>
            <a:ext cx="7591425" cy="5047536"/>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2. Methicillin used to be used to treat a Staphylococcal infection, what would happen to Patient C’s infection if they had been prescribed Methicillin?</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2604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F676E5ED-A3B4-45FF-A1BA-E08440C6CF02}"/>
              </a:ext>
            </a:extLst>
          </p:cNvPr>
          <p:cNvSpPr txBox="1"/>
          <p:nvPr/>
        </p:nvSpPr>
        <p:spPr>
          <a:xfrm>
            <a:off x="761819" y="1085359"/>
            <a:ext cx="7523269" cy="5047536"/>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3. If you had some amoxicillin left over in your cupboard from a previous chest infection, would you take them later to treat a cut on your leg that got infected? Explain your answer.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3075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Q4</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3608A006-F55D-49E3-9D36-82A40367348B}"/>
              </a:ext>
            </a:extLst>
          </p:cNvPr>
          <p:cNvSpPr txBox="1"/>
          <p:nvPr/>
        </p:nvSpPr>
        <p:spPr>
          <a:xfrm>
            <a:off x="672209" y="1207144"/>
            <a:ext cx="7661413"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4. Patient D doesn’t want to take the prescribed flucloxacillin for their wound infection.</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“I took more than half of those pills the doc gave me before and it went away for a while but came back worse.”</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Can you explain why this happened?</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6565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fontScale="90000"/>
          </a:bodyPr>
          <a:lstStyle/>
          <a:p>
            <a:pPr algn="ctr"/>
            <a:r>
              <a:rPr lang="en-GB" sz="3000" b="1" dirty="0"/>
              <a:t>Agar Experiment Worksheet: Patient Results</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TextBox 9">
            <a:extLst>
              <a:ext uri="{FF2B5EF4-FFF2-40B4-BE49-F238E27FC236}">
                <a16:creationId xmlns:a16="http://schemas.microsoft.com/office/drawing/2014/main" id="{F83A86DD-F55D-46C3-9425-67E452233916}"/>
              </a:ext>
            </a:extLst>
          </p:cNvPr>
          <p:cNvSpPr txBox="1"/>
          <p:nvPr/>
        </p:nvSpPr>
        <p:spPr>
          <a:xfrm>
            <a:off x="600093" y="1181713"/>
            <a:ext cx="7551844" cy="95410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Eva is on a summer work placement at the local hospital laboratory. </a:t>
            </a:r>
          </a:p>
          <a:p>
            <a:r>
              <a:rPr lang="en-GB" sz="1400" dirty="0">
                <a:solidFill>
                  <a:prstClr val="black"/>
                </a:solidFill>
                <a:latin typeface="Arial" panose="020B0604020202020204" pitchFamily="34" charset="0"/>
                <a:cs typeface="Arial" panose="020B0604020202020204" pitchFamily="34" charset="0"/>
              </a:rPr>
              <a:t>It is her job to read the test results and fill in the paperwork. Eva has missed up some of the test results. </a:t>
            </a:r>
          </a:p>
          <a:p>
            <a:r>
              <a:rPr lang="en-GB" sz="1400" dirty="0">
                <a:solidFill>
                  <a:prstClr val="black"/>
                </a:solidFill>
                <a:latin typeface="Arial" panose="020B0604020202020204" pitchFamily="34" charset="0"/>
                <a:cs typeface="Arial" panose="020B0604020202020204" pitchFamily="34" charset="0"/>
              </a:rPr>
              <a:t>Her results sheet shows the following:</a:t>
            </a:r>
          </a:p>
        </p:txBody>
      </p:sp>
      <p:graphicFrame>
        <p:nvGraphicFramePr>
          <p:cNvPr id="11" name="Table 5">
            <a:extLst>
              <a:ext uri="{FF2B5EF4-FFF2-40B4-BE49-F238E27FC236}">
                <a16:creationId xmlns:a16="http://schemas.microsoft.com/office/drawing/2014/main" id="{28D21576-C138-4C7E-B3DB-874FECE8B204}"/>
              </a:ext>
            </a:extLst>
          </p:cNvPr>
          <p:cNvGraphicFramePr>
            <a:graphicFrameLocks noGrp="1"/>
          </p:cNvGraphicFramePr>
          <p:nvPr/>
        </p:nvGraphicFramePr>
        <p:xfrm>
          <a:off x="706331" y="2212607"/>
          <a:ext cx="7551844" cy="2758983"/>
        </p:xfrm>
        <a:graphic>
          <a:graphicData uri="http://schemas.openxmlformats.org/drawingml/2006/table">
            <a:tbl>
              <a:tblPr firstRow="1" bandRow="1"/>
              <a:tblGrid>
                <a:gridCol w="878017">
                  <a:extLst>
                    <a:ext uri="{9D8B030D-6E8A-4147-A177-3AD203B41FA5}">
                      <a16:colId xmlns:a16="http://schemas.microsoft.com/office/drawing/2014/main" val="1938326003"/>
                    </a:ext>
                  </a:extLst>
                </a:gridCol>
                <a:gridCol w="1018654">
                  <a:extLst>
                    <a:ext uri="{9D8B030D-6E8A-4147-A177-3AD203B41FA5}">
                      <a16:colId xmlns:a16="http://schemas.microsoft.com/office/drawing/2014/main" val="1739683455"/>
                    </a:ext>
                  </a:extLst>
                </a:gridCol>
                <a:gridCol w="957838">
                  <a:extLst>
                    <a:ext uri="{9D8B030D-6E8A-4147-A177-3AD203B41FA5}">
                      <a16:colId xmlns:a16="http://schemas.microsoft.com/office/drawing/2014/main" val="3816307584"/>
                    </a:ext>
                  </a:extLst>
                </a:gridCol>
                <a:gridCol w="1277117">
                  <a:extLst>
                    <a:ext uri="{9D8B030D-6E8A-4147-A177-3AD203B41FA5}">
                      <a16:colId xmlns:a16="http://schemas.microsoft.com/office/drawing/2014/main" val="3033501628"/>
                    </a:ext>
                  </a:extLst>
                </a:gridCol>
                <a:gridCol w="1262548">
                  <a:extLst>
                    <a:ext uri="{9D8B030D-6E8A-4147-A177-3AD203B41FA5}">
                      <a16:colId xmlns:a16="http://schemas.microsoft.com/office/drawing/2014/main" val="774749291"/>
                    </a:ext>
                  </a:extLst>
                </a:gridCol>
                <a:gridCol w="1019158">
                  <a:extLst>
                    <a:ext uri="{9D8B030D-6E8A-4147-A177-3AD203B41FA5}">
                      <a16:colId xmlns:a16="http://schemas.microsoft.com/office/drawing/2014/main" val="3256285171"/>
                    </a:ext>
                  </a:extLst>
                </a:gridCol>
                <a:gridCol w="1138512">
                  <a:extLst>
                    <a:ext uri="{9D8B030D-6E8A-4147-A177-3AD203B41FA5}">
                      <a16:colId xmlns:a16="http://schemas.microsoft.com/office/drawing/2014/main" val="4183664063"/>
                    </a:ext>
                  </a:extLst>
                </a:gridCol>
              </a:tblGrid>
              <a:tr h="5024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Patient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Peni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r>
                        <a:rPr lang="en-GB" sz="1400" b="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Meti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Erythro-</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Vanco</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Amoxi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Diagnosis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5031"/>
                  </a:ext>
                </a:extLst>
              </a:tr>
              <a:tr h="3710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Influenza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47267"/>
                  </a:ext>
                </a:extLst>
              </a:tr>
              <a:tr h="502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2">
                              <a:lumMod val="10000"/>
                            </a:schemeClr>
                          </a:solidFill>
                          <a:latin typeface="Arial" panose="020B0604020202020204" pitchFamily="34" charset="0"/>
                          <a:cs typeface="Arial" panose="020B0604020202020204" pitchFamily="34" charset="0"/>
                        </a:rPr>
                        <a:t>Strep throat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625457"/>
                  </a:ext>
                </a:extLst>
              </a:tr>
              <a:tr h="904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i="1" dirty="0">
                          <a:solidFill>
                            <a:schemeClr val="bg2">
                              <a:lumMod val="10000"/>
                            </a:schemeClr>
                          </a:solidFill>
                          <a:latin typeface="Arial" panose="020B0604020202020204" pitchFamily="34" charset="0"/>
                          <a:cs typeface="Arial" panose="020B0604020202020204" pitchFamily="34" charset="0"/>
                        </a:rPr>
                        <a:t>Staphylococcus</a:t>
                      </a:r>
                      <a:r>
                        <a:rPr lang="en-GB" sz="1400" dirty="0">
                          <a:solidFill>
                            <a:schemeClr val="bg2">
                              <a:lumMod val="10000"/>
                            </a:schemeClr>
                          </a:solidFill>
                          <a:latin typeface="Arial" panose="020B0604020202020204" pitchFamily="34" charset="0"/>
                          <a:cs typeface="Arial" panose="020B0604020202020204" pitchFamily="34" charset="0"/>
                        </a:rPr>
                        <a:t> wound infection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154652"/>
                  </a:ext>
                </a:extLst>
              </a:tr>
              <a:tr h="4628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MRSA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13654"/>
                  </a:ext>
                </a:extLst>
              </a:tr>
            </a:tbl>
          </a:graphicData>
        </a:graphic>
      </p:graphicFrame>
      <p:sp>
        <p:nvSpPr>
          <p:cNvPr id="2" name="TextBox 1">
            <a:extLst>
              <a:ext uri="{FF2B5EF4-FFF2-40B4-BE49-F238E27FC236}">
                <a16:creationId xmlns:a16="http://schemas.microsoft.com/office/drawing/2014/main" id="{073AB6CC-2A40-485B-8851-F66C1CDCCFAD}"/>
              </a:ext>
            </a:extLst>
          </p:cNvPr>
          <p:cNvSpPr txBox="1"/>
          <p:nvPr/>
        </p:nvSpPr>
        <p:spPr>
          <a:xfrm>
            <a:off x="941498" y="2740291"/>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A</a:t>
            </a:r>
          </a:p>
        </p:txBody>
      </p:sp>
      <p:pic>
        <p:nvPicPr>
          <p:cNvPr id="17" name="Picture 16" descr="Cross">
            <a:extLst>
              <a:ext uri="{FF2B5EF4-FFF2-40B4-BE49-F238E27FC236}">
                <a16:creationId xmlns:a16="http://schemas.microsoft.com/office/drawing/2014/main" id="{5A158B11-9857-40C1-9186-B78B878942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9089" y="2774839"/>
            <a:ext cx="283438" cy="278551"/>
          </a:xfrm>
          <a:prstGeom prst="rect">
            <a:avLst/>
          </a:prstGeom>
        </p:spPr>
      </p:pic>
      <p:pic>
        <p:nvPicPr>
          <p:cNvPr id="18" name="Picture 17" descr="Cross">
            <a:extLst>
              <a:ext uri="{FF2B5EF4-FFF2-40B4-BE49-F238E27FC236}">
                <a16:creationId xmlns:a16="http://schemas.microsoft.com/office/drawing/2014/main" id="{98D2E43A-B970-4E68-8D84-B72B76569B4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3472" y="2774839"/>
            <a:ext cx="283438" cy="278551"/>
          </a:xfrm>
          <a:prstGeom prst="rect">
            <a:avLst/>
          </a:prstGeom>
        </p:spPr>
      </p:pic>
      <p:pic>
        <p:nvPicPr>
          <p:cNvPr id="19" name="Picture 18" descr="Cross">
            <a:extLst>
              <a:ext uri="{FF2B5EF4-FFF2-40B4-BE49-F238E27FC236}">
                <a16:creationId xmlns:a16="http://schemas.microsoft.com/office/drawing/2014/main" id="{00B31771-75CE-48BB-8E94-33B10676D3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7028" y="2755789"/>
            <a:ext cx="283438" cy="278551"/>
          </a:xfrm>
          <a:prstGeom prst="rect">
            <a:avLst/>
          </a:prstGeom>
        </p:spPr>
      </p:pic>
      <p:pic>
        <p:nvPicPr>
          <p:cNvPr id="20" name="Picture 19" descr="Cross">
            <a:extLst>
              <a:ext uri="{FF2B5EF4-FFF2-40B4-BE49-F238E27FC236}">
                <a16:creationId xmlns:a16="http://schemas.microsoft.com/office/drawing/2014/main" id="{C3499467-E42A-4A8F-8BBE-129E22FA226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89398" y="2766411"/>
            <a:ext cx="283438" cy="278551"/>
          </a:xfrm>
          <a:prstGeom prst="rect">
            <a:avLst/>
          </a:prstGeom>
        </p:spPr>
      </p:pic>
      <p:pic>
        <p:nvPicPr>
          <p:cNvPr id="21" name="Picture 20" descr="Cross">
            <a:extLst>
              <a:ext uri="{FF2B5EF4-FFF2-40B4-BE49-F238E27FC236}">
                <a16:creationId xmlns:a16="http://schemas.microsoft.com/office/drawing/2014/main" id="{206E97C2-821B-4F82-804F-ED920E2DB9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2766410"/>
            <a:ext cx="283438" cy="278551"/>
          </a:xfrm>
          <a:prstGeom prst="rect">
            <a:avLst/>
          </a:prstGeom>
        </p:spPr>
      </p:pic>
      <p:sp>
        <p:nvSpPr>
          <p:cNvPr id="37" name="TextBox 36">
            <a:extLst>
              <a:ext uri="{FF2B5EF4-FFF2-40B4-BE49-F238E27FC236}">
                <a16:creationId xmlns:a16="http://schemas.microsoft.com/office/drawing/2014/main" id="{5A88558A-2D0C-44F5-92BB-3202A881EBEE}"/>
              </a:ext>
            </a:extLst>
          </p:cNvPr>
          <p:cNvSpPr txBox="1"/>
          <p:nvPr/>
        </p:nvSpPr>
        <p:spPr>
          <a:xfrm>
            <a:off x="918918" y="3168470"/>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B</a:t>
            </a:r>
          </a:p>
        </p:txBody>
      </p:sp>
      <p:pic>
        <p:nvPicPr>
          <p:cNvPr id="22" name="Picture 21" descr="Tick">
            <a:extLst>
              <a:ext uri="{FF2B5EF4-FFF2-40B4-BE49-F238E27FC236}">
                <a16:creationId xmlns:a16="http://schemas.microsoft.com/office/drawing/2014/main" id="{EF204EB1-BBE8-49F8-954E-AF4BABF1E98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089" y="3166434"/>
            <a:ext cx="311039" cy="262566"/>
          </a:xfrm>
          <a:prstGeom prst="rect">
            <a:avLst/>
          </a:prstGeom>
        </p:spPr>
      </p:pic>
      <p:pic>
        <p:nvPicPr>
          <p:cNvPr id="24" name="Picture 23" descr="Tick">
            <a:extLst>
              <a:ext uri="{FF2B5EF4-FFF2-40B4-BE49-F238E27FC236}">
                <a16:creationId xmlns:a16="http://schemas.microsoft.com/office/drawing/2014/main" id="{A87062FE-74BC-42C4-888D-F299C659E1B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409" y="3196622"/>
            <a:ext cx="311039" cy="262566"/>
          </a:xfrm>
          <a:prstGeom prst="rect">
            <a:avLst/>
          </a:prstGeom>
        </p:spPr>
      </p:pic>
      <p:pic>
        <p:nvPicPr>
          <p:cNvPr id="23" name="Picture 22" descr="Tick">
            <a:extLst>
              <a:ext uri="{FF2B5EF4-FFF2-40B4-BE49-F238E27FC236}">
                <a16:creationId xmlns:a16="http://schemas.microsoft.com/office/drawing/2014/main" id="{F97A1AEF-6E08-4116-8891-02678F9942C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028" y="3223357"/>
            <a:ext cx="311039" cy="262566"/>
          </a:xfrm>
          <a:prstGeom prst="rect">
            <a:avLst/>
          </a:prstGeom>
        </p:spPr>
      </p:pic>
      <p:pic>
        <p:nvPicPr>
          <p:cNvPr id="25" name="Picture 24" descr="Tick">
            <a:extLst>
              <a:ext uri="{FF2B5EF4-FFF2-40B4-BE49-F238E27FC236}">
                <a16:creationId xmlns:a16="http://schemas.microsoft.com/office/drawing/2014/main" id="{0FEA0C02-1FCD-4AC3-A497-685B6AEC6EC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98" y="3192538"/>
            <a:ext cx="311039" cy="262566"/>
          </a:xfrm>
          <a:prstGeom prst="rect">
            <a:avLst/>
          </a:prstGeom>
        </p:spPr>
      </p:pic>
      <p:pic>
        <p:nvPicPr>
          <p:cNvPr id="26" name="Picture 25" descr="Tick">
            <a:extLst>
              <a:ext uri="{FF2B5EF4-FFF2-40B4-BE49-F238E27FC236}">
                <a16:creationId xmlns:a16="http://schemas.microsoft.com/office/drawing/2014/main" id="{855465A1-E5B8-46E7-8276-8602B749C68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476" y="3198221"/>
            <a:ext cx="311040" cy="262567"/>
          </a:xfrm>
          <a:prstGeom prst="rect">
            <a:avLst/>
          </a:prstGeom>
        </p:spPr>
      </p:pic>
      <p:sp>
        <p:nvSpPr>
          <p:cNvPr id="38" name="TextBox 37">
            <a:extLst>
              <a:ext uri="{FF2B5EF4-FFF2-40B4-BE49-F238E27FC236}">
                <a16:creationId xmlns:a16="http://schemas.microsoft.com/office/drawing/2014/main" id="{B76A8068-1D75-4D94-B277-03F5118B5A88}"/>
              </a:ext>
            </a:extLst>
          </p:cNvPr>
          <p:cNvSpPr txBox="1"/>
          <p:nvPr/>
        </p:nvSpPr>
        <p:spPr>
          <a:xfrm>
            <a:off x="927135" y="3842477"/>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C</a:t>
            </a:r>
          </a:p>
        </p:txBody>
      </p:sp>
      <p:pic>
        <p:nvPicPr>
          <p:cNvPr id="28" name="Picture 27" descr="Cross">
            <a:extLst>
              <a:ext uri="{FF2B5EF4-FFF2-40B4-BE49-F238E27FC236}">
                <a16:creationId xmlns:a16="http://schemas.microsoft.com/office/drawing/2014/main" id="{86AE6540-3802-455C-BC40-6E236A8E3D9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3929442"/>
            <a:ext cx="283438" cy="278551"/>
          </a:xfrm>
          <a:prstGeom prst="rect">
            <a:avLst/>
          </a:prstGeom>
        </p:spPr>
      </p:pic>
      <p:pic>
        <p:nvPicPr>
          <p:cNvPr id="29" name="Picture 28" descr="Tick">
            <a:extLst>
              <a:ext uri="{FF2B5EF4-FFF2-40B4-BE49-F238E27FC236}">
                <a16:creationId xmlns:a16="http://schemas.microsoft.com/office/drawing/2014/main" id="{91431308-02CA-4AEB-A070-C3747BDE749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17" y="3945427"/>
            <a:ext cx="311039" cy="262566"/>
          </a:xfrm>
          <a:prstGeom prst="rect">
            <a:avLst/>
          </a:prstGeom>
        </p:spPr>
      </p:pic>
      <p:pic>
        <p:nvPicPr>
          <p:cNvPr id="13" name="Picture 12" descr="Tick">
            <a:extLst>
              <a:ext uri="{FF2B5EF4-FFF2-40B4-BE49-F238E27FC236}">
                <a16:creationId xmlns:a16="http://schemas.microsoft.com/office/drawing/2014/main" id="{BCE091ED-D99B-4047-BB46-DD95C5F4CE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581" y="3929442"/>
            <a:ext cx="311039" cy="262566"/>
          </a:xfrm>
          <a:prstGeom prst="rect">
            <a:avLst/>
          </a:prstGeom>
        </p:spPr>
      </p:pic>
      <p:pic>
        <p:nvPicPr>
          <p:cNvPr id="31" name="Picture 30" descr="Tick">
            <a:extLst>
              <a:ext uri="{FF2B5EF4-FFF2-40B4-BE49-F238E27FC236}">
                <a16:creationId xmlns:a16="http://schemas.microsoft.com/office/drawing/2014/main" id="{02BBE23D-5027-4968-8DEF-E6A428C988B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54" y="3937236"/>
            <a:ext cx="311039" cy="262566"/>
          </a:xfrm>
          <a:prstGeom prst="rect">
            <a:avLst/>
          </a:prstGeom>
        </p:spPr>
      </p:pic>
      <p:pic>
        <p:nvPicPr>
          <p:cNvPr id="27" name="Picture 26" descr="Cross">
            <a:extLst>
              <a:ext uri="{FF2B5EF4-FFF2-40B4-BE49-F238E27FC236}">
                <a16:creationId xmlns:a16="http://schemas.microsoft.com/office/drawing/2014/main" id="{33A92A52-F20A-4812-8E2D-D9BBAD0F4AE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3950376"/>
            <a:ext cx="283438" cy="278551"/>
          </a:xfrm>
          <a:prstGeom prst="rect">
            <a:avLst/>
          </a:prstGeom>
        </p:spPr>
      </p:pic>
      <p:sp>
        <p:nvSpPr>
          <p:cNvPr id="39" name="TextBox 38">
            <a:extLst>
              <a:ext uri="{FF2B5EF4-FFF2-40B4-BE49-F238E27FC236}">
                <a16:creationId xmlns:a16="http://schemas.microsoft.com/office/drawing/2014/main" id="{7CDEDB27-85D8-42D3-9385-78FD5145E30E}"/>
              </a:ext>
            </a:extLst>
          </p:cNvPr>
          <p:cNvSpPr txBox="1"/>
          <p:nvPr/>
        </p:nvSpPr>
        <p:spPr>
          <a:xfrm>
            <a:off x="941498" y="4599547"/>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D</a:t>
            </a:r>
          </a:p>
        </p:txBody>
      </p:sp>
      <p:pic>
        <p:nvPicPr>
          <p:cNvPr id="36" name="Picture 35" descr="Cross">
            <a:extLst>
              <a:ext uri="{FF2B5EF4-FFF2-40B4-BE49-F238E27FC236}">
                <a16:creationId xmlns:a16="http://schemas.microsoft.com/office/drawing/2014/main" id="{1BA727ED-E39C-40EB-863F-852AC57BEA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4601449"/>
            <a:ext cx="283438" cy="278551"/>
          </a:xfrm>
          <a:prstGeom prst="rect">
            <a:avLst/>
          </a:prstGeom>
        </p:spPr>
      </p:pic>
      <p:pic>
        <p:nvPicPr>
          <p:cNvPr id="35" name="Picture 34" descr="Cross">
            <a:extLst>
              <a:ext uri="{FF2B5EF4-FFF2-40B4-BE49-F238E27FC236}">
                <a16:creationId xmlns:a16="http://schemas.microsoft.com/office/drawing/2014/main" id="{00C20924-D7A5-4A47-BC63-48C7B0D7D8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90762" y="4616933"/>
            <a:ext cx="283438" cy="278551"/>
          </a:xfrm>
          <a:prstGeom prst="rect">
            <a:avLst/>
          </a:prstGeom>
        </p:spPr>
      </p:pic>
      <p:pic>
        <p:nvPicPr>
          <p:cNvPr id="34" name="Picture 33" descr="Cross">
            <a:extLst>
              <a:ext uri="{FF2B5EF4-FFF2-40B4-BE49-F238E27FC236}">
                <a16:creationId xmlns:a16="http://schemas.microsoft.com/office/drawing/2014/main" id="{7D39BC44-0A89-4BC8-8023-74F4917E7BE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61918" y="4589099"/>
            <a:ext cx="283438" cy="278551"/>
          </a:xfrm>
          <a:prstGeom prst="rect">
            <a:avLst/>
          </a:prstGeom>
        </p:spPr>
      </p:pic>
      <p:pic>
        <p:nvPicPr>
          <p:cNvPr id="32" name="Picture 31" descr="Tick">
            <a:extLst>
              <a:ext uri="{FF2B5EF4-FFF2-40B4-BE49-F238E27FC236}">
                <a16:creationId xmlns:a16="http://schemas.microsoft.com/office/drawing/2014/main" id="{75AB4FF0-9BBC-4C48-B024-BA510E41291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454" y="4589099"/>
            <a:ext cx="311039" cy="262566"/>
          </a:xfrm>
          <a:prstGeom prst="rect">
            <a:avLst/>
          </a:prstGeom>
        </p:spPr>
      </p:pic>
      <p:pic>
        <p:nvPicPr>
          <p:cNvPr id="33" name="Picture 32" descr="Cross">
            <a:extLst>
              <a:ext uri="{FF2B5EF4-FFF2-40B4-BE49-F238E27FC236}">
                <a16:creationId xmlns:a16="http://schemas.microsoft.com/office/drawing/2014/main" id="{64E04F82-F167-46DA-83D1-1301C749EF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4626366"/>
            <a:ext cx="283438" cy="278551"/>
          </a:xfrm>
          <a:prstGeom prst="rect">
            <a:avLst/>
          </a:prstGeom>
        </p:spPr>
      </p:pic>
      <p:pic>
        <p:nvPicPr>
          <p:cNvPr id="12" name="Picture 11" descr="Cross">
            <a:extLst>
              <a:ext uri="{FF2B5EF4-FFF2-40B4-BE49-F238E27FC236}">
                <a16:creationId xmlns:a16="http://schemas.microsoft.com/office/drawing/2014/main" id="{D306E358-B383-4E4E-AAF8-1B2014C7CE7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1126" y="5042260"/>
            <a:ext cx="283438" cy="278551"/>
          </a:xfrm>
          <a:prstGeom prst="rect">
            <a:avLst/>
          </a:prstGeom>
        </p:spPr>
      </p:pic>
      <p:sp>
        <p:nvSpPr>
          <p:cNvPr id="15" name="TextBox 14">
            <a:extLst>
              <a:ext uri="{FF2B5EF4-FFF2-40B4-BE49-F238E27FC236}">
                <a16:creationId xmlns:a16="http://schemas.microsoft.com/office/drawing/2014/main" id="{F1BCE97D-EB35-436B-ADB9-19F9DF23FFC5}"/>
              </a:ext>
            </a:extLst>
          </p:cNvPr>
          <p:cNvSpPr txBox="1"/>
          <p:nvPr/>
        </p:nvSpPr>
        <p:spPr>
          <a:xfrm>
            <a:off x="1618506" y="5066960"/>
            <a:ext cx="2666114"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Sensitive – no zone of growth visible</a:t>
            </a:r>
          </a:p>
        </p:txBody>
      </p:sp>
      <p:pic>
        <p:nvPicPr>
          <p:cNvPr id="30" name="Picture 29" descr="Tick">
            <a:extLst>
              <a:ext uri="{FF2B5EF4-FFF2-40B4-BE49-F238E27FC236}">
                <a16:creationId xmlns:a16="http://schemas.microsoft.com/office/drawing/2014/main" id="{F4F8633E-3B5C-45ED-824A-4C1A249238F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010924"/>
            <a:ext cx="311039" cy="262566"/>
          </a:xfrm>
          <a:prstGeom prst="rect">
            <a:avLst/>
          </a:prstGeom>
        </p:spPr>
      </p:pic>
      <p:sp>
        <p:nvSpPr>
          <p:cNvPr id="16" name="TextBox 15">
            <a:extLst>
              <a:ext uri="{FF2B5EF4-FFF2-40B4-BE49-F238E27FC236}">
                <a16:creationId xmlns:a16="http://schemas.microsoft.com/office/drawing/2014/main" id="{F5379765-4A02-4DBD-8596-9EE69E20E7B2}"/>
              </a:ext>
            </a:extLst>
          </p:cNvPr>
          <p:cNvSpPr txBox="1"/>
          <p:nvPr/>
        </p:nvSpPr>
        <p:spPr>
          <a:xfrm>
            <a:off x="4859381" y="5048377"/>
            <a:ext cx="2247731"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Not sensitive – no zone visible</a:t>
            </a:r>
          </a:p>
        </p:txBody>
      </p:sp>
      <p:sp>
        <p:nvSpPr>
          <p:cNvPr id="14" name="TextBox 13">
            <a:extLst>
              <a:ext uri="{FF2B5EF4-FFF2-40B4-BE49-F238E27FC236}">
                <a16:creationId xmlns:a16="http://schemas.microsoft.com/office/drawing/2014/main" id="{F96A294D-EB1F-4DB6-BD78-1FFFA14AEF0B}"/>
              </a:ext>
            </a:extLst>
          </p:cNvPr>
          <p:cNvSpPr txBox="1"/>
          <p:nvPr/>
        </p:nvSpPr>
        <p:spPr>
          <a:xfrm>
            <a:off x="628650" y="5291890"/>
            <a:ext cx="7551844" cy="954107"/>
          </a:xfrm>
          <a:prstGeom prst="rect">
            <a:avLst/>
          </a:prstGeom>
          <a:noFill/>
        </p:spPr>
        <p:txBody>
          <a:bodyPr wrap="square" rtlCol="0">
            <a:spAutoFit/>
          </a:bodyPr>
          <a:lstStyle/>
          <a:p>
            <a:r>
              <a:rPr lang="en-GB" sz="1400" dirty="0">
                <a:solidFill>
                  <a:schemeClr val="bg2">
                    <a:lumMod val="10000"/>
                  </a:schemeClr>
                </a:solidFill>
                <a:latin typeface="Arial" panose="020B0604020202020204" pitchFamily="34" charset="0"/>
                <a:cs typeface="Arial" panose="020B0604020202020204" pitchFamily="34" charset="0"/>
              </a:rPr>
              <a:t>She has cultured the infectious organism isolated from each of the patients on agar plates and identified the diagnosis. </a:t>
            </a:r>
          </a:p>
          <a:p>
            <a:endParaRPr lang="en-GB" sz="1400" dirty="0">
              <a:solidFill>
                <a:schemeClr val="bg2">
                  <a:lumMod val="10000"/>
                </a:schemeClr>
              </a:solidFill>
              <a:latin typeface="Arial" panose="020B0604020202020204" pitchFamily="34" charset="0"/>
              <a:cs typeface="Arial" panose="020B0604020202020204" pitchFamily="34" charset="0"/>
            </a:endParaRPr>
          </a:p>
          <a:p>
            <a:r>
              <a:rPr lang="en-GB" sz="1400" dirty="0">
                <a:solidFill>
                  <a:schemeClr val="bg2">
                    <a:lumMod val="10000"/>
                  </a:schemeClr>
                </a:solidFill>
                <a:latin typeface="Arial" panose="020B0604020202020204" pitchFamily="34" charset="0"/>
                <a:cs typeface="Arial" panose="020B0604020202020204" pitchFamily="34" charset="0"/>
              </a:rPr>
              <a:t>Can you repeat the antibiotic sensitivity test and match the patient to the results.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933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0"/>
            <a:ext cx="7886700" cy="1021161"/>
          </a:xfrm>
        </p:spPr>
        <p:txBody>
          <a:bodyPr>
            <a:normAutofit/>
          </a:bodyPr>
          <a:lstStyle/>
          <a:p>
            <a:pPr algn="ctr"/>
            <a:r>
              <a:rPr lang="en-GB" sz="3000"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196337" y="960437"/>
            <a:ext cx="8637019" cy="4899026"/>
          </a:xfrm>
        </p:spPr>
        <p:txBody>
          <a:bodyPr>
            <a:noAutofit/>
          </a:bodyPr>
          <a:lstStyle/>
          <a:p>
            <a:pPr marL="0" lvl="0" indent="0" algn="just">
              <a:lnSpc>
                <a:spcPct val="120000"/>
              </a:lnSpc>
              <a:buNone/>
            </a:pPr>
            <a:r>
              <a:rPr lang="en-GB" sz="1900" b="1" dirty="0"/>
              <a:t>All students will: </a:t>
            </a:r>
          </a:p>
          <a:p>
            <a:pPr marL="0" lvl="0" indent="0" algn="just">
              <a:lnSpc>
                <a:spcPct val="120000"/>
              </a:lnSpc>
              <a:buNone/>
            </a:pPr>
            <a:r>
              <a:rPr lang="en-GB" sz="1900" dirty="0"/>
              <a:t>• Understand that antibiotics do not work on viruses, as bacteria and viruses have different structures. </a:t>
            </a:r>
          </a:p>
          <a:p>
            <a:pPr marL="0" lvl="0" indent="0" algn="just">
              <a:lnSpc>
                <a:spcPct val="120000"/>
              </a:lnSpc>
              <a:buNone/>
            </a:pPr>
            <a:r>
              <a:rPr lang="en-GB" sz="1900" dirty="0"/>
              <a:t>• Understand that bacteria are continually adapting to develop ways of not being killed by antibiotics, this is called antibiotic resistance. </a:t>
            </a:r>
          </a:p>
          <a:p>
            <a:pPr marL="0" lvl="0" indent="0" algn="just">
              <a:lnSpc>
                <a:spcPct val="120000"/>
              </a:lnSpc>
              <a:buNone/>
            </a:pPr>
            <a:r>
              <a:rPr lang="en-GB" sz="1900" dirty="0"/>
              <a:t>• Understand that taking antibiotics also affects your useful bacteria, not just the ones causing an infection. </a:t>
            </a:r>
          </a:p>
          <a:p>
            <a:pPr marL="0" lvl="0" indent="0" algn="just">
              <a:lnSpc>
                <a:spcPct val="120000"/>
              </a:lnSpc>
              <a:buNone/>
            </a:pPr>
            <a:r>
              <a:rPr lang="en-GB" sz="1900" dirty="0"/>
              <a:t>• Understand that antibiotic resistant bacteria can be carried by healthy or ill people and passed onto others without knowing. </a:t>
            </a:r>
          </a:p>
          <a:p>
            <a:pPr marL="0" lvl="0" indent="0" algn="just">
              <a:lnSpc>
                <a:spcPct val="120000"/>
              </a:lnSpc>
              <a:buNone/>
            </a:pPr>
            <a:r>
              <a:rPr lang="en-GB" sz="1900" dirty="0"/>
              <a:t>• Understand that antibiotic resistance spreads between different bacteria within our body. </a:t>
            </a:r>
          </a:p>
          <a:p>
            <a:pPr marL="0" lvl="0" indent="0" algn="just">
              <a:lnSpc>
                <a:spcPct val="120000"/>
              </a:lnSpc>
              <a:buNone/>
            </a:pPr>
            <a:r>
              <a:rPr lang="en-GB" sz="1900" dirty="0"/>
              <a:t>• Understand that controlling antibiotic resistance is everyone’s responsibility including you.</a:t>
            </a:r>
          </a:p>
          <a:p>
            <a:pPr marL="0" lvl="0" indent="0" algn="just">
              <a:lnSpc>
                <a:spcPct val="120000"/>
              </a:lnSpc>
              <a:buNone/>
            </a:pPr>
            <a:endParaRPr lang="en-GB" sz="19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A213E3-05EB-4D1F-BD74-BFCD3D914C2A}"/>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Patient A</a:t>
            </a:r>
          </a:p>
        </p:txBody>
      </p:sp>
      <p:grpSp>
        <p:nvGrpSpPr>
          <p:cNvPr id="4" name="Group 3">
            <a:extLst>
              <a:ext uri="{FF2B5EF4-FFF2-40B4-BE49-F238E27FC236}">
                <a16:creationId xmlns:a16="http://schemas.microsoft.com/office/drawing/2014/main" id="{58800119-CAF6-4FD6-B373-86E60DB3036C}"/>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031318BB-72B7-4300-84BE-765793D2ED3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23426ED-2542-4C1F-B9B0-F83ECD14F955}"/>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D89A6C0-0716-47C0-8567-1ADD552C5FB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0" name="Picture 9" descr="Graphic of petri dish with 5 antibiotics and no zones of growth">
            <a:extLst>
              <a:ext uri="{FF2B5EF4-FFF2-40B4-BE49-F238E27FC236}">
                <a16:creationId xmlns:a16="http://schemas.microsoft.com/office/drawing/2014/main" id="{DDC375FD-9815-484D-B9E5-F14994E31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22" y="2216212"/>
            <a:ext cx="3720702" cy="2825688"/>
          </a:xfrm>
          <a:prstGeom prst="rect">
            <a:avLst/>
          </a:prstGeom>
        </p:spPr>
      </p:pic>
      <p:sp>
        <p:nvSpPr>
          <p:cNvPr id="9" name="TextBox 8">
            <a:extLst>
              <a:ext uri="{FF2B5EF4-FFF2-40B4-BE49-F238E27FC236}">
                <a16:creationId xmlns:a16="http://schemas.microsoft.com/office/drawing/2014/main" id="{8A00AE42-D512-4A85-99F3-3E30B7C9BE63}"/>
              </a:ext>
            </a:extLst>
          </p:cNvPr>
          <p:cNvSpPr txBox="1"/>
          <p:nvPr/>
        </p:nvSpPr>
        <p:spPr>
          <a:xfrm>
            <a:off x="4901346" y="1994912"/>
            <a:ext cx="3209900" cy="3416320"/>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Patient A:</a:t>
            </a:r>
          </a:p>
          <a:p>
            <a:endParaRPr lang="en-GB" sz="2400" b="1" dirty="0">
              <a:solidFill>
                <a:schemeClr val="accent6">
                  <a:lumMod val="75000"/>
                </a:schemeClr>
              </a:solidFill>
              <a:latin typeface="Arial" panose="020B0604020202020204" pitchFamily="34" charset="0"/>
              <a:cs typeface="Arial" panose="020B0604020202020204" pitchFamily="34" charset="0"/>
            </a:endParaRPr>
          </a:p>
          <a:p>
            <a:r>
              <a:rPr lang="en-GB" sz="2400" dirty="0">
                <a:solidFill>
                  <a:schemeClr val="accent6">
                    <a:lumMod val="75000"/>
                  </a:schemeClr>
                </a:solidFill>
                <a:latin typeface="Arial" panose="020B0604020202020204" pitchFamily="34" charset="0"/>
                <a:cs typeface="Arial" panose="020B0604020202020204" pitchFamily="34" charset="0"/>
              </a:rPr>
              <a:t>Influenza is caused by a virus as such none of the antibiotics will have an effect as antibiotics can only be used on bacterial infections. </a:t>
            </a:r>
          </a:p>
        </p:txBody>
      </p:sp>
      <p:sp>
        <p:nvSpPr>
          <p:cNvPr id="3" name="Footer Placeholder 2">
            <a:extLst>
              <a:ext uri="{FF2B5EF4-FFF2-40B4-BE49-F238E27FC236}">
                <a16:creationId xmlns:a16="http://schemas.microsoft.com/office/drawing/2014/main" id="{9DE8D5D5-D9B5-42CD-AB08-AB724F0FFEC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05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13FE5C-7C01-436D-9384-756AAE6C0299}"/>
              </a:ext>
            </a:extLst>
          </p:cNvPr>
          <p:cNvSpPr>
            <a:spLocks noGrp="1"/>
          </p:cNvSpPr>
          <p:nvPr>
            <p:ph type="title"/>
          </p:nvPr>
        </p:nvSpPr>
        <p:spPr>
          <a:xfrm>
            <a:off x="595197" y="136525"/>
            <a:ext cx="8035848" cy="842727"/>
          </a:xfrm>
        </p:spPr>
        <p:txBody>
          <a:bodyPr>
            <a:normAutofit fontScale="90000"/>
          </a:bodyPr>
          <a:lstStyle/>
          <a:p>
            <a:pPr algn="ctr"/>
            <a:r>
              <a:rPr lang="en-GB" sz="3000" b="1" dirty="0"/>
              <a:t>Agar Experiment Worksheet Answers: Patient B</a:t>
            </a:r>
          </a:p>
        </p:txBody>
      </p:sp>
      <p:grpSp>
        <p:nvGrpSpPr>
          <p:cNvPr id="5" name="Group 4">
            <a:extLst>
              <a:ext uri="{FF2B5EF4-FFF2-40B4-BE49-F238E27FC236}">
                <a16:creationId xmlns:a16="http://schemas.microsoft.com/office/drawing/2014/main" id="{9516E6B7-5DD5-47AC-8D5E-9AFA234273BA}"/>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6" name="Rectangle: Rounded Corners 5">
              <a:extLst>
                <a:ext uri="{FF2B5EF4-FFF2-40B4-BE49-F238E27FC236}">
                  <a16:creationId xmlns:a16="http://schemas.microsoft.com/office/drawing/2014/main" id="{FACA9902-8B85-410F-AE87-56575501B20C}"/>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A0D0650-EC87-4A66-AFF0-9C74D7194295}"/>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415EC7C-2FD2-425D-A480-FC4EFE42CF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9" name="Picture 8" descr="Graphic of petri dish with 5 antibiotics and zones of growth around erythromycin, penicillin, and amoxicillin, but not around methicillin or vancomycin">
            <a:extLst>
              <a:ext uri="{FF2B5EF4-FFF2-40B4-BE49-F238E27FC236}">
                <a16:creationId xmlns:a16="http://schemas.microsoft.com/office/drawing/2014/main" id="{6E06B0A3-5F31-4928-BCBE-768240CD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99475"/>
            <a:ext cx="4080136" cy="3091650"/>
          </a:xfrm>
          <a:prstGeom prst="rect">
            <a:avLst/>
          </a:prstGeom>
        </p:spPr>
      </p:pic>
      <p:sp>
        <p:nvSpPr>
          <p:cNvPr id="10" name="TextBox 9">
            <a:extLst>
              <a:ext uri="{FF2B5EF4-FFF2-40B4-BE49-F238E27FC236}">
                <a16:creationId xmlns:a16="http://schemas.microsoft.com/office/drawing/2014/main" id="{7EED8863-0ECB-4A39-9A22-2A388E16BC6D}"/>
              </a:ext>
            </a:extLst>
          </p:cNvPr>
          <p:cNvSpPr txBox="1"/>
          <p:nvPr/>
        </p:nvSpPr>
        <p:spPr>
          <a:xfrm>
            <a:off x="4558255" y="1320843"/>
            <a:ext cx="3873225" cy="4801314"/>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B:</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Sore throat infections are quite common and generally get better on their own. In sever cases, most antibiotics will treat this infection. Penicillin is the antibiotic of choice for this infection as the group of bacteria responsible (</a:t>
            </a:r>
            <a:r>
              <a:rPr lang="en-GB" i="1" dirty="0">
                <a:solidFill>
                  <a:schemeClr val="accent6">
                    <a:lumMod val="75000"/>
                  </a:schemeClr>
                </a:solidFill>
                <a:latin typeface="Arial" panose="020B0604020202020204" pitchFamily="34" charset="0"/>
                <a:cs typeface="Arial" panose="020B0604020202020204" pitchFamily="34" charset="0"/>
              </a:rPr>
              <a:t>Streptococcus</a:t>
            </a:r>
            <a:r>
              <a:rPr lang="en-GB" dirty="0">
                <a:solidFill>
                  <a:schemeClr val="accent6">
                    <a:lumMod val="75000"/>
                  </a:schemeClr>
                </a:solidFill>
                <a:latin typeface="Arial" panose="020B0604020202020204" pitchFamily="34" charset="0"/>
                <a:cs typeface="Arial" panose="020B0604020202020204" pitchFamily="34" charset="0"/>
              </a:rPr>
              <a:t>) have yet to develop a mechanism of resistance. Antibiotics should not be given unnecessarily for mild sore throats as 80% of sore throats are due to viruses and other bacteria can develop resistance during treatment.</a:t>
            </a:r>
          </a:p>
        </p:txBody>
      </p:sp>
      <p:sp>
        <p:nvSpPr>
          <p:cNvPr id="3" name="Footer Placeholder 2">
            <a:extLst>
              <a:ext uri="{FF2B5EF4-FFF2-40B4-BE49-F238E27FC236}">
                <a16:creationId xmlns:a16="http://schemas.microsoft.com/office/drawing/2014/main" id="{0E523231-C514-4D0C-917A-5AC6ECCCC5E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067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FD006-C01D-45D8-8AF8-BC9092691429}"/>
              </a:ext>
            </a:extLst>
          </p:cNvPr>
          <p:cNvSpPr>
            <a:spLocks noGrp="1"/>
          </p:cNvSpPr>
          <p:nvPr>
            <p:ph type="title"/>
          </p:nvPr>
        </p:nvSpPr>
        <p:spPr>
          <a:xfrm>
            <a:off x="505989" y="136525"/>
            <a:ext cx="8058150" cy="842727"/>
          </a:xfrm>
        </p:spPr>
        <p:txBody>
          <a:bodyPr>
            <a:normAutofit fontScale="90000"/>
          </a:bodyPr>
          <a:lstStyle/>
          <a:p>
            <a:pPr algn="ctr"/>
            <a:r>
              <a:rPr lang="en-GB" sz="3000" b="1" dirty="0"/>
              <a:t>Agar Experiment Worksheet Answers: Patient C</a:t>
            </a:r>
          </a:p>
        </p:txBody>
      </p:sp>
      <p:grpSp>
        <p:nvGrpSpPr>
          <p:cNvPr id="5" name="Group 4">
            <a:extLst>
              <a:ext uri="{FF2B5EF4-FFF2-40B4-BE49-F238E27FC236}">
                <a16:creationId xmlns:a16="http://schemas.microsoft.com/office/drawing/2014/main" id="{5096CB13-F1FC-4612-8F8B-F7BEC80E85B3}"/>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6" name="Rectangle: Rounded Corners 5">
              <a:extLst>
                <a:ext uri="{FF2B5EF4-FFF2-40B4-BE49-F238E27FC236}">
                  <a16:creationId xmlns:a16="http://schemas.microsoft.com/office/drawing/2014/main" id="{F1227B0B-3796-4401-967B-5E73B10AC38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9C53E24-88DC-4FB4-8D2E-67F30B01304B}"/>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879814-48CB-4EF9-BFC0-E7B2089244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9" name="Picture 8" descr="Graphic of petri dish with 5 antibiotics and zone of growth around vancomycin only">
            <a:extLst>
              <a:ext uri="{FF2B5EF4-FFF2-40B4-BE49-F238E27FC236}">
                <a16:creationId xmlns:a16="http://schemas.microsoft.com/office/drawing/2014/main" id="{0FD3E74B-05BA-4A33-8226-5FBA42EF7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1" y="2177125"/>
            <a:ext cx="4304491" cy="3261650"/>
          </a:xfrm>
          <a:prstGeom prst="rect">
            <a:avLst/>
          </a:prstGeom>
        </p:spPr>
      </p:pic>
      <p:sp>
        <p:nvSpPr>
          <p:cNvPr id="10" name="TextBox 9">
            <a:extLst>
              <a:ext uri="{FF2B5EF4-FFF2-40B4-BE49-F238E27FC236}">
                <a16:creationId xmlns:a16="http://schemas.microsoft.com/office/drawing/2014/main" id="{0FF3E656-1EB8-4BC9-A943-6D306BCD6B7E}"/>
              </a:ext>
            </a:extLst>
          </p:cNvPr>
          <p:cNvSpPr txBox="1"/>
          <p:nvPr/>
        </p:nvSpPr>
        <p:spPr>
          <a:xfrm>
            <a:off x="4893614" y="1383375"/>
            <a:ext cx="3335986" cy="4524315"/>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C:</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Methicillin Resistant </a:t>
            </a:r>
            <a:r>
              <a:rPr lang="en-GB" i="1" dirty="0">
                <a:solidFill>
                  <a:schemeClr val="accent6">
                    <a:lumMod val="75000"/>
                  </a:schemeClr>
                </a:solidFill>
                <a:latin typeface="Arial" panose="020B0604020202020204" pitchFamily="34" charset="0"/>
                <a:cs typeface="Arial" panose="020B0604020202020204" pitchFamily="34" charset="0"/>
              </a:rPr>
              <a:t>Staphylococcus aureus </a:t>
            </a:r>
            <a:r>
              <a:rPr lang="en-GB" dirty="0">
                <a:solidFill>
                  <a:schemeClr val="accent6">
                    <a:lumMod val="75000"/>
                  </a:schemeClr>
                </a:solidFill>
                <a:latin typeface="Arial" panose="020B0604020202020204" pitchFamily="34" charset="0"/>
                <a:cs typeface="Arial" panose="020B0604020202020204" pitchFamily="34" charset="0"/>
              </a:rPr>
              <a:t>(MRSA) infections are becoming increasingly difficult to treat. These </a:t>
            </a:r>
            <a:r>
              <a:rPr lang="en-GB" i="1" dirty="0" err="1">
                <a:solidFill>
                  <a:schemeClr val="accent6">
                    <a:lumMod val="75000"/>
                  </a:schemeClr>
                </a:solidFill>
                <a:latin typeface="Arial" panose="020B0604020202020204" pitchFamily="34" charset="0"/>
                <a:cs typeface="Arial" panose="020B0604020202020204" pitchFamily="34" charset="0"/>
              </a:rPr>
              <a:t>S.aureus</a:t>
            </a:r>
            <a:r>
              <a:rPr lang="en-GB" i="1" dirty="0">
                <a:solidFill>
                  <a:schemeClr val="accent6">
                    <a:lumMod val="75000"/>
                  </a:schemeClr>
                </a:solidFill>
                <a:latin typeface="Arial" panose="020B0604020202020204" pitchFamily="34" charset="0"/>
                <a:cs typeface="Arial" panose="020B0604020202020204" pitchFamily="34" charset="0"/>
              </a:rPr>
              <a:t> </a:t>
            </a:r>
            <a:r>
              <a:rPr lang="en-GB" dirty="0">
                <a:solidFill>
                  <a:schemeClr val="accent6">
                    <a:lumMod val="75000"/>
                  </a:schemeClr>
                </a:solidFill>
                <a:latin typeface="Arial" panose="020B0604020202020204" pitchFamily="34" charset="0"/>
                <a:cs typeface="Arial" panose="020B0604020202020204" pitchFamily="34" charset="0"/>
              </a:rPr>
              <a:t>bacteria have developed resistance to Methicillin, the previous antibiotic of choice. Vancomycin in one of the last lines of defence against these potentially fatal bacteria however some organisms have been detected with also show resistance to this.</a:t>
            </a:r>
          </a:p>
        </p:txBody>
      </p:sp>
      <p:sp>
        <p:nvSpPr>
          <p:cNvPr id="3" name="Footer Placeholder 2">
            <a:extLst>
              <a:ext uri="{FF2B5EF4-FFF2-40B4-BE49-F238E27FC236}">
                <a16:creationId xmlns:a16="http://schemas.microsoft.com/office/drawing/2014/main" id="{F8354406-97CB-4FE7-8282-78BA229EB2D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379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9ED8F7-BC4D-43D8-966B-3C20B98E34F7}"/>
              </a:ext>
            </a:extLst>
          </p:cNvPr>
          <p:cNvSpPr>
            <a:spLocks noGrp="1"/>
          </p:cNvSpPr>
          <p:nvPr>
            <p:ph type="title"/>
          </p:nvPr>
        </p:nvSpPr>
        <p:spPr>
          <a:xfrm>
            <a:off x="483686" y="136525"/>
            <a:ext cx="8180813" cy="842727"/>
          </a:xfrm>
        </p:spPr>
        <p:txBody>
          <a:bodyPr>
            <a:normAutofit fontScale="90000"/>
          </a:bodyPr>
          <a:lstStyle/>
          <a:p>
            <a:pPr algn="ctr"/>
            <a:r>
              <a:rPr lang="en-GB" sz="3000" b="1" dirty="0"/>
              <a:t>Agar Experiment Worksheet Answers: Patient D</a:t>
            </a:r>
          </a:p>
        </p:txBody>
      </p:sp>
      <p:grpSp>
        <p:nvGrpSpPr>
          <p:cNvPr id="7" name="Group 6">
            <a:extLst>
              <a:ext uri="{FF2B5EF4-FFF2-40B4-BE49-F238E27FC236}">
                <a16:creationId xmlns:a16="http://schemas.microsoft.com/office/drawing/2014/main" id="{9A44B627-2A56-4D7B-AE25-C1F82CC772FD}"/>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8" name="Rectangle: Rounded Corners 7">
              <a:extLst>
                <a:ext uri="{FF2B5EF4-FFF2-40B4-BE49-F238E27FC236}">
                  <a16:creationId xmlns:a16="http://schemas.microsoft.com/office/drawing/2014/main" id="{6627EDCB-C004-43BA-8C08-5A2DB38D320B}"/>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4E1B110-4B33-4FB5-BB52-31FB0F97D816}"/>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CB22FDB-4CA9-4A57-B0D4-59A996CFCB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1" name="Picture 10" descr="Graphic of petri dish with 5 antibiotics and zones of growth around methicillin and erythromycin">
            <a:extLst>
              <a:ext uri="{FF2B5EF4-FFF2-40B4-BE49-F238E27FC236}">
                <a16:creationId xmlns:a16="http://schemas.microsoft.com/office/drawing/2014/main" id="{D28A3702-BC0D-4CAB-9F54-F008ED98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1" y="2108787"/>
            <a:ext cx="4254202" cy="3230854"/>
          </a:xfrm>
          <a:prstGeom prst="rect">
            <a:avLst/>
          </a:prstGeom>
        </p:spPr>
      </p:pic>
      <p:sp>
        <p:nvSpPr>
          <p:cNvPr id="12" name="TextBox 11">
            <a:extLst>
              <a:ext uri="{FF2B5EF4-FFF2-40B4-BE49-F238E27FC236}">
                <a16:creationId xmlns:a16="http://schemas.microsoft.com/office/drawing/2014/main" id="{E0BDB54E-B110-432F-84CC-630A4A44BAB1}"/>
              </a:ext>
            </a:extLst>
          </p:cNvPr>
          <p:cNvSpPr txBox="1"/>
          <p:nvPr/>
        </p:nvSpPr>
        <p:spPr>
          <a:xfrm>
            <a:off x="4901902" y="1212073"/>
            <a:ext cx="3333887" cy="5078313"/>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D:</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Penicillin was the first antibiotic discovered and produced, unfortunately many people viewed it as a ‘wonder drug’ and used it to treat many common infections. This resulted in the majority of </a:t>
            </a:r>
            <a:r>
              <a:rPr lang="en-GB" i="1" dirty="0">
                <a:solidFill>
                  <a:schemeClr val="accent6">
                    <a:lumMod val="75000"/>
                  </a:schemeClr>
                </a:solidFill>
                <a:latin typeface="Arial" panose="020B0604020202020204" pitchFamily="34" charset="0"/>
                <a:cs typeface="Arial" panose="020B0604020202020204" pitchFamily="34" charset="0"/>
              </a:rPr>
              <a:t>Staphylococcal</a:t>
            </a:r>
            <a:r>
              <a:rPr lang="en-GB" dirty="0">
                <a:solidFill>
                  <a:schemeClr val="accent6">
                    <a:lumMod val="75000"/>
                  </a:schemeClr>
                </a:solidFill>
                <a:latin typeface="Arial" panose="020B0604020202020204" pitchFamily="34" charset="0"/>
                <a:cs typeface="Arial" panose="020B0604020202020204" pitchFamily="34" charset="0"/>
              </a:rPr>
              <a:t> bacteria quickly developing resistance to this antibiotic. As ampicillin is a derivative of penicillin, Staphylococcus bacteria are resistant to this as well. Methicillin is the drug of choice for this sensitive Staphylococcus infection.</a:t>
            </a:r>
          </a:p>
        </p:txBody>
      </p:sp>
      <p:sp>
        <p:nvSpPr>
          <p:cNvPr id="3" name="Footer Placeholder 2">
            <a:extLst>
              <a:ext uri="{FF2B5EF4-FFF2-40B4-BE49-F238E27FC236}">
                <a16:creationId xmlns:a16="http://schemas.microsoft.com/office/drawing/2014/main" id="{FF3EC36F-1697-4BF9-B11C-C0B87CA1F3A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527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Q1</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DDF1EF7C-737E-44BE-ACD7-66CB20A9E2A5}"/>
              </a:ext>
            </a:extLst>
          </p:cNvPr>
          <p:cNvSpPr txBox="1"/>
          <p:nvPr/>
        </p:nvSpPr>
        <p:spPr>
          <a:xfrm>
            <a:off x="628650" y="1435304"/>
            <a:ext cx="7551844" cy="4339650"/>
          </a:xfrm>
          <a:prstGeom prst="rect">
            <a:avLst/>
          </a:prstGeom>
          <a:noFill/>
        </p:spPr>
        <p:txBody>
          <a:bodyPr wrap="square" rtlCol="0">
            <a:spAutoFit/>
          </a:bodyPr>
          <a:lstStyle/>
          <a:p>
            <a:pPr marL="342900" indent="-342900">
              <a:buFont typeface="+mj-lt"/>
              <a:buAutoNum type="arabicPeriod"/>
            </a:pPr>
            <a:r>
              <a:rPr lang="en-GB" sz="2300" dirty="0">
                <a:solidFill>
                  <a:prstClr val="black"/>
                </a:solidFill>
                <a:latin typeface="Arial" panose="020B0604020202020204" pitchFamily="34" charset="0"/>
                <a:cs typeface="Arial" panose="020B0604020202020204" pitchFamily="34" charset="0"/>
              </a:rPr>
              <a:t>Antibiotics don’t cure the cold or flu, what should the doctor recommend or prescribe to patient A to get better?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AA9FCBC-7B25-40B4-94A3-11980A242DD3}"/>
              </a:ext>
            </a:extLst>
          </p:cNvPr>
          <p:cNvSpPr txBox="1"/>
          <p:nvPr/>
        </p:nvSpPr>
        <p:spPr>
          <a:xfrm>
            <a:off x="1041630" y="2479769"/>
            <a:ext cx="7060740" cy="2923877"/>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Antibiotics can be used to treat viral infections, the doctor should prescribe antibiotics.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Antibiotics can only be used to treat bacterial infections; the cold or flu is caused by a virus. The doctor should prescribe medicines to help with the symptoms.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The doctor should prescribe antifungals.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5382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Q2</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E2298B19-B573-4F52-B82A-E996BCB26F17}"/>
              </a:ext>
            </a:extLst>
          </p:cNvPr>
          <p:cNvSpPr txBox="1"/>
          <p:nvPr/>
        </p:nvSpPr>
        <p:spPr>
          <a:xfrm>
            <a:off x="776287" y="1474552"/>
            <a:ext cx="7591425" cy="3277820"/>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2. Methicillin used to be used to treat a Staphylococcal infection, what would happen to Patient C’s infection if they had been prescribed Methicillin?</a:t>
            </a:r>
          </a:p>
          <a:p>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a:t>
            </a:r>
          </a:p>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0F2CF0-7EA2-4FB7-99BD-AFFF8859951E}"/>
              </a:ext>
            </a:extLst>
          </p:cNvPr>
          <p:cNvSpPr txBox="1"/>
          <p:nvPr/>
        </p:nvSpPr>
        <p:spPr>
          <a:xfrm>
            <a:off x="830831" y="3225158"/>
            <a:ext cx="7060740" cy="1154162"/>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Nothing. MRSA is resistant to antibiotics.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Patient C would have gotten better; their infection would have gone away.</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805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F676E5ED-A3B4-45FF-A1BA-E08440C6CF02}"/>
              </a:ext>
            </a:extLst>
          </p:cNvPr>
          <p:cNvSpPr txBox="1"/>
          <p:nvPr/>
        </p:nvSpPr>
        <p:spPr>
          <a:xfrm>
            <a:off x="761819" y="1085359"/>
            <a:ext cx="7523269"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3. If you had some amoxicillin left over in your cupboard from a previous chest infection, would you take them later to treat a cut on your leg that got infected? Explain your answer.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a:t>
            </a:r>
          </a:p>
        </p:txBody>
      </p:sp>
      <p:sp>
        <p:nvSpPr>
          <p:cNvPr id="10" name="TextBox 9">
            <a:extLst>
              <a:ext uri="{FF2B5EF4-FFF2-40B4-BE49-F238E27FC236}">
                <a16:creationId xmlns:a16="http://schemas.microsoft.com/office/drawing/2014/main" id="{A7817154-452D-45D7-B687-29FC1A667B11}"/>
              </a:ext>
            </a:extLst>
          </p:cNvPr>
          <p:cNvSpPr txBox="1"/>
          <p:nvPr/>
        </p:nvSpPr>
        <p:spPr>
          <a:xfrm>
            <a:off x="714194" y="2462719"/>
            <a:ext cx="7869504" cy="3631763"/>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No, you should never use other people’s antibiotics or antibiotics which have been prescribed for a previous infection. There are many different types of antibiotics which treat different bacterial infections. Doctors prescribe specific antibiotics for specific illnesses and at a dose suitable for that patient. Taking someone else’s antibiotics may mean your infection does not get better.</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No, you should get some new medicine.</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Yes.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238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Q4</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3608A006-F55D-49E3-9D36-82A40367348B}"/>
              </a:ext>
            </a:extLst>
          </p:cNvPr>
          <p:cNvSpPr txBox="1"/>
          <p:nvPr/>
        </p:nvSpPr>
        <p:spPr>
          <a:xfrm>
            <a:off x="672209" y="1207144"/>
            <a:ext cx="7661413"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4. Patient D doesn’t want to take the prescribed flucloxacillin for their wound infection.</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“I took more than half of those pills the doc gave me before and it went away for a while but came back worse.”</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Can you explain why this happened?</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6055F8B7-B39C-4741-8BE8-AA4AD5DCFB84}"/>
              </a:ext>
            </a:extLst>
          </p:cNvPr>
          <p:cNvSpPr txBox="1"/>
          <p:nvPr/>
        </p:nvSpPr>
        <p:spPr>
          <a:xfrm>
            <a:off x="706331" y="3667801"/>
            <a:ext cx="7869504" cy="2569934"/>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Patient D should not have taken their medicine.</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Patient D should only have taken one pill.</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It is very important to finish a course of prescribed antibiotics, not just stop halfway through. Failure to finish the course may result in not all the bacteria being killed and possibly becoming resistant to that antibiotic in future.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06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252413" y="2728914"/>
            <a:ext cx="8434388" cy="2852737"/>
          </a:xfrm>
        </p:spPr>
        <p:txBody>
          <a:bodyPr>
            <a:normAutofit/>
          </a:bodyPr>
          <a:lstStyle/>
          <a:p>
            <a:r>
              <a:rPr lang="en-GB" sz="6500" b="1" dirty="0"/>
              <a:t>Activity 2:</a:t>
            </a:r>
            <a:br>
              <a:rPr lang="en-GB" sz="6500" b="1" dirty="0"/>
            </a:br>
            <a:r>
              <a:rPr lang="en-GB" sz="6500" b="1" dirty="0"/>
              <a:t>Antibiotics ‘Right’ or ‘Wrong’?</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16776"/>
            <a:ext cx="7886700" cy="860659"/>
          </a:xfrm>
        </p:spPr>
        <p:txBody>
          <a:bodyPr>
            <a:normAutofit/>
          </a:bodyPr>
          <a:lstStyle/>
          <a:p>
            <a:pPr algn="ctr"/>
            <a:r>
              <a:rPr lang="en-GB" sz="3000" b="1" dirty="0"/>
              <a:t>Right or Wrong Q1 and Q2</a:t>
            </a:r>
          </a:p>
        </p:txBody>
      </p:sp>
      <p:sp>
        <p:nvSpPr>
          <p:cNvPr id="14" name="Title 6">
            <a:extLst>
              <a:ext uri="{FF2B5EF4-FFF2-40B4-BE49-F238E27FC236}">
                <a16:creationId xmlns:a16="http://schemas.microsoft.com/office/drawing/2014/main" id="{EE6B0C2F-D99B-41C4-BDDD-9E64762437D5}"/>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2" name="Speech Bubble: Oval 11">
            <a:extLst>
              <a:ext uri="{FF2B5EF4-FFF2-40B4-BE49-F238E27FC236}">
                <a16:creationId xmlns:a16="http://schemas.microsoft.com/office/drawing/2014/main" id="{F5C635BD-56A6-4460-B475-F5412AADCD46}"/>
              </a:ext>
            </a:extLst>
          </p:cNvPr>
          <p:cNvSpPr/>
          <p:nvPr/>
        </p:nvSpPr>
        <p:spPr>
          <a:xfrm>
            <a:off x="830831" y="1872670"/>
            <a:ext cx="3397631" cy="2676111"/>
          </a:xfrm>
          <a:prstGeom prst="wedgeEllipseCallout">
            <a:avLst>
              <a:gd name="adj1" fmla="val 34322"/>
              <a:gd name="adj2" fmla="val 54586"/>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1 He was coughing and sneezing everywhere. You would have thought the doctor would have given him antibiotics! </a:t>
            </a:r>
          </a:p>
        </p:txBody>
      </p:sp>
      <p:sp>
        <p:nvSpPr>
          <p:cNvPr id="13" name="Speech Bubble: Oval 12">
            <a:extLst>
              <a:ext uri="{FF2B5EF4-FFF2-40B4-BE49-F238E27FC236}">
                <a16:creationId xmlns:a16="http://schemas.microsoft.com/office/drawing/2014/main" id="{22866FBE-14B9-4A09-AE02-95EC0F27CE90}"/>
              </a:ext>
            </a:extLst>
          </p:cNvPr>
          <p:cNvSpPr/>
          <p:nvPr/>
        </p:nvSpPr>
        <p:spPr>
          <a:xfrm>
            <a:off x="4632486" y="2846785"/>
            <a:ext cx="3397631" cy="2676111"/>
          </a:xfrm>
          <a:prstGeom prst="wedgeEllipseCallout">
            <a:avLst>
              <a:gd name="adj1" fmla="val -42253"/>
              <a:gd name="adj2" fmla="val 49550"/>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2 My doctor told me to</a:t>
            </a:r>
          </a:p>
          <a:p>
            <a:r>
              <a:rPr lang="en-GB" sz="1900" dirty="0">
                <a:solidFill>
                  <a:schemeClr val="bg2">
                    <a:lumMod val="10000"/>
                  </a:schemeClr>
                </a:solidFill>
                <a:latin typeface="Arial" panose="020B0604020202020204" pitchFamily="34" charset="0"/>
                <a:cs typeface="Arial" panose="020B0604020202020204" pitchFamily="34" charset="0"/>
              </a:rPr>
              <a:t>take my antibiotics for 5 days so that is what I did.</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7300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Curriculum Links</a:t>
            </a:r>
          </a:p>
        </p:txBody>
      </p:sp>
      <p:sp>
        <p:nvSpPr>
          <p:cNvPr id="5" name="Rectangle 4">
            <a:extLst>
              <a:ext uri="{FF2B5EF4-FFF2-40B4-BE49-F238E27FC236}">
                <a16:creationId xmlns:a16="http://schemas.microsoft.com/office/drawing/2014/main" id="{EE2B28BF-B168-4E9C-9E1A-CBA7599D5FE7}"/>
              </a:ext>
            </a:extLst>
          </p:cNvPr>
          <p:cNvSpPr/>
          <p:nvPr/>
        </p:nvSpPr>
        <p:spPr>
          <a:xfrm>
            <a:off x="880612" y="1100114"/>
            <a:ext cx="4572000" cy="5041380"/>
          </a:xfrm>
          <a:prstGeom prst="rect">
            <a:avLst/>
          </a:prstGeom>
        </p:spPr>
        <p:txBody>
          <a:bodyPr>
            <a:spAutoFit/>
          </a:bodyPr>
          <a:lstStyle/>
          <a:p>
            <a:pPr>
              <a:lnSpc>
                <a:spcPct val="115000"/>
              </a:lnSpc>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PHSE/RHSE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Health and prevention</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Science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Scientific thinking </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Experimental skills and strategies </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Analysis and evaluation</a:t>
            </a: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English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Reading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Writing</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Art &amp; Design</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Graphic communication</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4"/>
            <a:ext cx="7886700" cy="938718"/>
          </a:xfrm>
        </p:spPr>
        <p:txBody>
          <a:bodyPr>
            <a:normAutofit/>
          </a:bodyPr>
          <a:lstStyle/>
          <a:p>
            <a:pPr algn="ctr"/>
            <a:r>
              <a:rPr lang="en-GB" sz="3000" b="1" dirty="0"/>
              <a:t>Right or Wrong Q3 and Q4</a:t>
            </a:r>
          </a:p>
        </p:txBody>
      </p:sp>
      <p:sp>
        <p:nvSpPr>
          <p:cNvPr id="14" name="Title 6">
            <a:extLst>
              <a:ext uri="{FF2B5EF4-FFF2-40B4-BE49-F238E27FC236}">
                <a16:creationId xmlns:a16="http://schemas.microsoft.com/office/drawing/2014/main" id="{D258D130-9724-4EA2-88E3-77EE5AEBD236}"/>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0B3A9D2-6015-475A-9C58-D47E816D55D1}"/>
              </a:ext>
            </a:extLst>
          </p:cNvPr>
          <p:cNvSpPr/>
          <p:nvPr/>
        </p:nvSpPr>
        <p:spPr>
          <a:xfrm>
            <a:off x="830831" y="1962150"/>
            <a:ext cx="3491424" cy="2693435"/>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When my friend was ill, I gave her my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I like helping my friends.</a:t>
            </a:r>
          </a:p>
        </p:txBody>
      </p:sp>
      <p:sp>
        <p:nvSpPr>
          <p:cNvPr id="12" name="Speech Bubble: Oval 11">
            <a:extLst>
              <a:ext uri="{FF2B5EF4-FFF2-40B4-BE49-F238E27FC236}">
                <a16:creationId xmlns:a16="http://schemas.microsoft.com/office/drawing/2014/main" id="{81B1F794-708A-4A6D-81B9-D6C150A2BFBF}"/>
              </a:ext>
            </a:extLst>
          </p:cNvPr>
          <p:cNvSpPr/>
          <p:nvPr/>
        </p:nvSpPr>
        <p:spPr>
          <a:xfrm>
            <a:off x="4584922" y="2840590"/>
            <a:ext cx="3491424" cy="2693435"/>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GB" b="0"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don’t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coughs and colds; you</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need bed rest, lots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fluids and eat healthily.</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454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938715"/>
            <a:ext cx="7886700" cy="795489"/>
          </a:xfrm>
        </p:spPr>
        <p:txBody>
          <a:bodyPr>
            <a:normAutofit/>
          </a:bodyPr>
          <a:lstStyle/>
          <a:p>
            <a:pPr algn="ctr"/>
            <a:r>
              <a:rPr lang="en-GB" sz="3000" b="1" dirty="0"/>
              <a:t>Right or Wrong Q5 and Q6</a:t>
            </a:r>
          </a:p>
        </p:txBody>
      </p:sp>
      <p:sp>
        <p:nvSpPr>
          <p:cNvPr id="14" name="Title 6">
            <a:extLst>
              <a:ext uri="{FF2B5EF4-FFF2-40B4-BE49-F238E27FC236}">
                <a16:creationId xmlns:a16="http://schemas.microsoft.com/office/drawing/2014/main" id="{2450FE08-B5F7-429B-85A4-76B2E1318622}"/>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1898522B-9BDA-4567-8B01-13A0C7641B18}"/>
              </a:ext>
            </a:extLst>
          </p:cNvPr>
          <p:cNvSpPr/>
          <p:nvPr/>
        </p:nvSpPr>
        <p:spPr>
          <a:xfrm>
            <a:off x="909204" y="1762829"/>
            <a:ext cx="3524629" cy="2907262"/>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All drugs are bad for you. I can’t see the point in taking antibiotics.</a:t>
            </a:r>
          </a:p>
        </p:txBody>
      </p:sp>
      <p:sp>
        <p:nvSpPr>
          <p:cNvPr id="12" name="Speech Bubble: Oval 11">
            <a:extLst>
              <a:ext uri="{FF2B5EF4-FFF2-40B4-BE49-F238E27FC236}">
                <a16:creationId xmlns:a16="http://schemas.microsoft.com/office/drawing/2014/main" id="{E8ABFF21-FCA0-402C-B620-41AE783184F3}"/>
              </a:ext>
            </a:extLst>
          </p:cNvPr>
          <p:cNvSpPr/>
          <p:nvPr/>
        </p:nvSpPr>
        <p:spPr>
          <a:xfrm>
            <a:off x="4572000" y="2921372"/>
            <a:ext cx="3524629" cy="2907262"/>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My doctor gave 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take for 10 days but I feel better after 3 days so I’m going to stop taking them.</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686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916415"/>
            <a:ext cx="7886700" cy="783275"/>
          </a:xfrm>
        </p:spPr>
        <p:txBody>
          <a:bodyPr>
            <a:normAutofit/>
          </a:bodyPr>
          <a:lstStyle/>
          <a:p>
            <a:pPr algn="ctr"/>
            <a:r>
              <a:rPr lang="en-GB" sz="3000" b="1" dirty="0"/>
              <a:t>Right or Wrong Q7 and Q8</a:t>
            </a:r>
          </a:p>
        </p:txBody>
      </p:sp>
      <p:sp>
        <p:nvSpPr>
          <p:cNvPr id="14" name="Title 6">
            <a:extLst>
              <a:ext uri="{FF2B5EF4-FFF2-40B4-BE49-F238E27FC236}">
                <a16:creationId xmlns:a16="http://schemas.microsoft.com/office/drawing/2014/main" id="{02A3CB4D-5CE3-4E2E-BD9A-04C6A2288C0A}"/>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59CC9F3-8946-43FB-B03C-4D76809C883C}"/>
              </a:ext>
            </a:extLst>
          </p:cNvPr>
          <p:cNvSpPr/>
          <p:nvPr/>
        </p:nvSpPr>
        <p:spPr>
          <a:xfrm>
            <a:off x="893554" y="1711021"/>
            <a:ext cx="3413542" cy="3056927"/>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My headache and flu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are really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me down. I think I need antibiotics!</a:t>
            </a:r>
          </a:p>
        </p:txBody>
      </p:sp>
      <p:sp>
        <p:nvSpPr>
          <p:cNvPr id="12" name="Speech Bubble: Oval 11">
            <a:extLst>
              <a:ext uri="{FF2B5EF4-FFF2-40B4-BE49-F238E27FC236}">
                <a16:creationId xmlns:a16="http://schemas.microsoft.com/office/drawing/2014/main" id="{94E90866-E4C5-4867-92BE-D35A1478C18F}"/>
              </a:ext>
            </a:extLst>
          </p:cNvPr>
          <p:cNvSpPr/>
          <p:nvPr/>
        </p:nvSpPr>
        <p:spPr>
          <a:xfrm>
            <a:off x="4632486" y="2649538"/>
            <a:ext cx="3413542" cy="3056927"/>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I don’t take antibiotics unless I really need them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they might not work in the future.</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7035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39077"/>
            <a:ext cx="7886700" cy="860659"/>
          </a:xfrm>
        </p:spPr>
        <p:txBody>
          <a:bodyPr>
            <a:normAutofit/>
          </a:bodyPr>
          <a:lstStyle/>
          <a:p>
            <a:pPr algn="ctr"/>
            <a:r>
              <a:rPr lang="en-GB" sz="3000" b="1" dirty="0"/>
              <a:t>Right or Wrong Answers – Q1 and Q2</a:t>
            </a:r>
          </a:p>
        </p:txBody>
      </p:sp>
      <p:sp>
        <p:nvSpPr>
          <p:cNvPr id="14" name="Title 6">
            <a:extLst>
              <a:ext uri="{FF2B5EF4-FFF2-40B4-BE49-F238E27FC236}">
                <a16:creationId xmlns:a16="http://schemas.microsoft.com/office/drawing/2014/main" id="{A61CF42A-A0BF-4620-81E2-23292BFA954F}"/>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Discuss Which of These Statements are Right or Wrong - Answers</a:t>
            </a:r>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2" name="Speech Bubble: Oval 11">
            <a:extLst>
              <a:ext uri="{FF2B5EF4-FFF2-40B4-BE49-F238E27FC236}">
                <a16:creationId xmlns:a16="http://schemas.microsoft.com/office/drawing/2014/main" id="{F5C635BD-56A6-4460-B475-F5412AADCD46}"/>
              </a:ext>
            </a:extLst>
          </p:cNvPr>
          <p:cNvSpPr/>
          <p:nvPr/>
        </p:nvSpPr>
        <p:spPr>
          <a:xfrm>
            <a:off x="830831" y="1872670"/>
            <a:ext cx="3397631" cy="2676111"/>
          </a:xfrm>
          <a:prstGeom prst="wedgeEllipseCallout">
            <a:avLst>
              <a:gd name="adj1" fmla="val 34322"/>
              <a:gd name="adj2" fmla="val 54586"/>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1 He was coughing and sneezing everywhere. You would have thought the doctor would have given him antibiotics! </a:t>
            </a:r>
          </a:p>
        </p:txBody>
      </p:sp>
      <p:sp>
        <p:nvSpPr>
          <p:cNvPr id="13" name="Speech Bubble: Oval 12">
            <a:extLst>
              <a:ext uri="{FF2B5EF4-FFF2-40B4-BE49-F238E27FC236}">
                <a16:creationId xmlns:a16="http://schemas.microsoft.com/office/drawing/2014/main" id="{22866FBE-14B9-4A09-AE02-95EC0F27CE90}"/>
              </a:ext>
            </a:extLst>
          </p:cNvPr>
          <p:cNvSpPr/>
          <p:nvPr/>
        </p:nvSpPr>
        <p:spPr>
          <a:xfrm>
            <a:off x="4632486" y="2846785"/>
            <a:ext cx="3397631" cy="2676111"/>
          </a:xfrm>
          <a:prstGeom prst="wedgeEllipseCallout">
            <a:avLst>
              <a:gd name="adj1" fmla="val -42253"/>
              <a:gd name="adj2" fmla="val 49550"/>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2 My doctor told me to</a:t>
            </a:r>
          </a:p>
          <a:p>
            <a:r>
              <a:rPr lang="en-GB" sz="1900" dirty="0">
                <a:solidFill>
                  <a:schemeClr val="bg2">
                    <a:lumMod val="10000"/>
                  </a:schemeClr>
                </a:solidFill>
                <a:latin typeface="Arial" panose="020B0604020202020204" pitchFamily="34" charset="0"/>
                <a:cs typeface="Arial" panose="020B0604020202020204" pitchFamily="34" charset="0"/>
              </a:rPr>
              <a:t>take my antibiotics for 5 days so that is what I did.</a:t>
            </a:r>
          </a:p>
        </p:txBody>
      </p:sp>
      <p:sp>
        <p:nvSpPr>
          <p:cNvPr id="2" name="Speech Bubble: Rectangle with Corners Rounded 1">
            <a:extLst>
              <a:ext uri="{FF2B5EF4-FFF2-40B4-BE49-F238E27FC236}">
                <a16:creationId xmlns:a16="http://schemas.microsoft.com/office/drawing/2014/main" id="{87D284C7-1D36-4DC1-8CC6-B5C8BEBFAE1F}"/>
              </a:ext>
            </a:extLst>
          </p:cNvPr>
          <p:cNvSpPr/>
          <p:nvPr/>
        </p:nvSpPr>
        <p:spPr>
          <a:xfrm>
            <a:off x="989384" y="627591"/>
            <a:ext cx="3518602" cy="314173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Most common infections that cause coughing and sneezing are caused by viruses, and will get better by themselves with bed rest and fluid intake. Antibiotics are not effective against viruses. </a:t>
            </a:r>
          </a:p>
        </p:txBody>
      </p:sp>
      <p:sp>
        <p:nvSpPr>
          <p:cNvPr id="15" name="Speech Bubble: Rectangle with Corners Rounded 14">
            <a:extLst>
              <a:ext uri="{FF2B5EF4-FFF2-40B4-BE49-F238E27FC236}">
                <a16:creationId xmlns:a16="http://schemas.microsoft.com/office/drawing/2014/main" id="{A11DB1B5-FCB1-4F0B-88DC-E39D57487421}"/>
              </a:ext>
            </a:extLst>
          </p:cNvPr>
          <p:cNvSpPr/>
          <p:nvPr/>
        </p:nvSpPr>
        <p:spPr>
          <a:xfrm>
            <a:off x="5148883" y="1872670"/>
            <a:ext cx="3164286" cy="2077808"/>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Antibiotics should be taken exactly as advised by your healthcare professional.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409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5"/>
            <a:ext cx="7886700" cy="894113"/>
          </a:xfrm>
        </p:spPr>
        <p:txBody>
          <a:bodyPr>
            <a:normAutofit/>
          </a:bodyPr>
          <a:lstStyle/>
          <a:p>
            <a:pPr algn="ctr"/>
            <a:r>
              <a:rPr lang="en-GB" sz="3000" b="1" dirty="0"/>
              <a:t>Right or Wrong Answers – Q3 and Q4</a:t>
            </a:r>
          </a:p>
        </p:txBody>
      </p:sp>
      <p:sp>
        <p:nvSpPr>
          <p:cNvPr id="16" name="Title 6">
            <a:extLst>
              <a:ext uri="{FF2B5EF4-FFF2-40B4-BE49-F238E27FC236}">
                <a16:creationId xmlns:a16="http://schemas.microsoft.com/office/drawing/2014/main" id="{D2831034-F746-4988-A902-D6E7FD71C6A5}"/>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0B3A9D2-6015-475A-9C58-D47E816D55D1}"/>
              </a:ext>
            </a:extLst>
          </p:cNvPr>
          <p:cNvSpPr/>
          <p:nvPr/>
        </p:nvSpPr>
        <p:spPr>
          <a:xfrm>
            <a:off x="830831" y="1962150"/>
            <a:ext cx="3491424" cy="2693435"/>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my friend was ill, I gave her my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I like helping my friends.</a:t>
            </a:r>
          </a:p>
        </p:txBody>
      </p:sp>
      <p:sp>
        <p:nvSpPr>
          <p:cNvPr id="12" name="Speech Bubble: Oval 11">
            <a:extLst>
              <a:ext uri="{FF2B5EF4-FFF2-40B4-BE49-F238E27FC236}">
                <a16:creationId xmlns:a16="http://schemas.microsoft.com/office/drawing/2014/main" id="{81B1F794-708A-4A6D-81B9-D6C150A2BFBF}"/>
              </a:ext>
            </a:extLst>
          </p:cNvPr>
          <p:cNvSpPr/>
          <p:nvPr/>
        </p:nvSpPr>
        <p:spPr>
          <a:xfrm>
            <a:off x="4584922" y="2840590"/>
            <a:ext cx="3491424" cy="2693435"/>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Antibiotics don’t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coughs and colds; you</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need bed rest, lots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fluids and eat healthily.</a:t>
            </a:r>
          </a:p>
        </p:txBody>
      </p:sp>
      <p:sp>
        <p:nvSpPr>
          <p:cNvPr id="14" name="Speech Bubble: Rectangle with Corners Rounded 13">
            <a:extLst>
              <a:ext uri="{FF2B5EF4-FFF2-40B4-BE49-F238E27FC236}">
                <a16:creationId xmlns:a16="http://schemas.microsoft.com/office/drawing/2014/main" id="{2667089A-D8A9-4D96-B8F9-E1CFE4E22446}"/>
              </a:ext>
            </a:extLst>
          </p:cNvPr>
          <p:cNvSpPr/>
          <p:nvPr/>
        </p:nvSpPr>
        <p:spPr>
          <a:xfrm>
            <a:off x="1134415" y="1105890"/>
            <a:ext cx="2782516" cy="232311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You must not use other people’s or any leftover antibiotics. </a:t>
            </a:r>
          </a:p>
        </p:txBody>
      </p:sp>
      <p:sp>
        <p:nvSpPr>
          <p:cNvPr id="15" name="Speech Bubble: Rectangle with Corners Rounded 14">
            <a:extLst>
              <a:ext uri="{FF2B5EF4-FFF2-40B4-BE49-F238E27FC236}">
                <a16:creationId xmlns:a16="http://schemas.microsoft.com/office/drawing/2014/main" id="{57AD3B66-1C5E-46B4-9742-175AA18218D2}"/>
              </a:ext>
            </a:extLst>
          </p:cNvPr>
          <p:cNvSpPr/>
          <p:nvPr/>
        </p:nvSpPr>
        <p:spPr>
          <a:xfrm>
            <a:off x="4820411" y="1419776"/>
            <a:ext cx="3518602" cy="314173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Most common infections that cause coughing and sneezing are caused by viruses, and will get better by themselves with bed rest and fluid intake. Antibiotics are not effective against viruses.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680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5"/>
            <a:ext cx="7886700" cy="795489"/>
          </a:xfrm>
        </p:spPr>
        <p:txBody>
          <a:bodyPr>
            <a:normAutofit/>
          </a:bodyPr>
          <a:lstStyle/>
          <a:p>
            <a:pPr algn="ctr"/>
            <a:r>
              <a:rPr lang="en-GB" sz="3000" b="1" dirty="0"/>
              <a:t>Right or Wrong Answers – Q5 and Q6</a:t>
            </a:r>
          </a:p>
        </p:txBody>
      </p:sp>
      <p:sp>
        <p:nvSpPr>
          <p:cNvPr id="16" name="Title 6">
            <a:extLst>
              <a:ext uri="{FF2B5EF4-FFF2-40B4-BE49-F238E27FC236}">
                <a16:creationId xmlns:a16="http://schemas.microsoft.com/office/drawing/2014/main" id="{B0ED3EF6-35E7-4B1C-AFD5-C3C36AB83782}"/>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1898522B-9BDA-4567-8B01-13A0C7641B18}"/>
              </a:ext>
            </a:extLst>
          </p:cNvPr>
          <p:cNvSpPr/>
          <p:nvPr/>
        </p:nvSpPr>
        <p:spPr>
          <a:xfrm>
            <a:off x="909204" y="1762829"/>
            <a:ext cx="3524629" cy="2907262"/>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All drugs are bad for you. I can’t see the point in taking antibiotics.</a:t>
            </a:r>
          </a:p>
        </p:txBody>
      </p:sp>
      <p:sp>
        <p:nvSpPr>
          <p:cNvPr id="12" name="Speech Bubble: Oval 11">
            <a:extLst>
              <a:ext uri="{FF2B5EF4-FFF2-40B4-BE49-F238E27FC236}">
                <a16:creationId xmlns:a16="http://schemas.microsoft.com/office/drawing/2014/main" id="{E8ABFF21-FCA0-402C-B620-41AE783184F3}"/>
              </a:ext>
            </a:extLst>
          </p:cNvPr>
          <p:cNvSpPr/>
          <p:nvPr/>
        </p:nvSpPr>
        <p:spPr>
          <a:xfrm>
            <a:off x="4572000" y="2921372"/>
            <a:ext cx="3524629" cy="2907262"/>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My doctor gave 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take for 10 days but I feel better after 3 days so I’m going to stop taking them.</a:t>
            </a:r>
          </a:p>
        </p:txBody>
      </p:sp>
      <p:sp>
        <p:nvSpPr>
          <p:cNvPr id="14" name="Speech Bubble: Rectangle with Corners Rounded 13">
            <a:extLst>
              <a:ext uri="{FF2B5EF4-FFF2-40B4-BE49-F238E27FC236}">
                <a16:creationId xmlns:a16="http://schemas.microsoft.com/office/drawing/2014/main" id="{1B5F231B-C9C2-4332-B3A0-0999A0A403E9}"/>
              </a:ext>
            </a:extLst>
          </p:cNvPr>
          <p:cNvSpPr/>
          <p:nvPr/>
        </p:nvSpPr>
        <p:spPr>
          <a:xfrm>
            <a:off x="989384" y="1133475"/>
            <a:ext cx="2927547" cy="2635846"/>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can help severe bacterial infections such as pneumonia or kidney/ urine infections. </a:t>
            </a:r>
          </a:p>
        </p:txBody>
      </p:sp>
      <p:sp>
        <p:nvSpPr>
          <p:cNvPr id="15" name="Speech Bubble: Rectangle with Corners Rounded 14">
            <a:extLst>
              <a:ext uri="{FF2B5EF4-FFF2-40B4-BE49-F238E27FC236}">
                <a16:creationId xmlns:a16="http://schemas.microsoft.com/office/drawing/2014/main" id="{56062CF8-C29A-4AAD-98C7-6FC90F5E7347}"/>
              </a:ext>
            </a:extLst>
          </p:cNvPr>
          <p:cNvSpPr/>
          <p:nvPr/>
        </p:nvSpPr>
        <p:spPr>
          <a:xfrm>
            <a:off x="5049958" y="1626028"/>
            <a:ext cx="2771586" cy="2748975"/>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should be taken exactly as advised by your healthcare professional.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3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1"/>
            <a:ext cx="7886700" cy="878666"/>
          </a:xfrm>
        </p:spPr>
        <p:txBody>
          <a:bodyPr>
            <a:normAutofit/>
          </a:bodyPr>
          <a:lstStyle/>
          <a:p>
            <a:pPr algn="ctr"/>
            <a:r>
              <a:rPr lang="en-GB" sz="3000" b="1" dirty="0"/>
              <a:t>Right or Wrong Answers – Q7 and Q8</a:t>
            </a:r>
          </a:p>
        </p:txBody>
      </p:sp>
      <p:sp>
        <p:nvSpPr>
          <p:cNvPr id="16" name="Title 6">
            <a:extLst>
              <a:ext uri="{FF2B5EF4-FFF2-40B4-BE49-F238E27FC236}">
                <a16:creationId xmlns:a16="http://schemas.microsoft.com/office/drawing/2014/main" id="{7C9D0F5F-9E7F-49C5-84D7-2E7D374EE1D8}"/>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59CC9F3-8946-43FB-B03C-4D76809C883C}"/>
              </a:ext>
            </a:extLst>
          </p:cNvPr>
          <p:cNvSpPr/>
          <p:nvPr/>
        </p:nvSpPr>
        <p:spPr>
          <a:xfrm>
            <a:off x="893554" y="1711021"/>
            <a:ext cx="3413542" cy="3056927"/>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My headache and flu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are really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me down. I think I need antibiotics!</a:t>
            </a:r>
          </a:p>
        </p:txBody>
      </p:sp>
      <p:sp>
        <p:nvSpPr>
          <p:cNvPr id="12" name="Speech Bubble: Oval 11">
            <a:extLst>
              <a:ext uri="{FF2B5EF4-FFF2-40B4-BE49-F238E27FC236}">
                <a16:creationId xmlns:a16="http://schemas.microsoft.com/office/drawing/2014/main" id="{94E90866-E4C5-4867-92BE-D35A1478C18F}"/>
              </a:ext>
            </a:extLst>
          </p:cNvPr>
          <p:cNvSpPr/>
          <p:nvPr/>
        </p:nvSpPr>
        <p:spPr>
          <a:xfrm>
            <a:off x="4632486" y="2649538"/>
            <a:ext cx="3413542" cy="3056927"/>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I don’t take antibiotics unless I really need them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they might not work in the future.</a:t>
            </a:r>
          </a:p>
        </p:txBody>
      </p:sp>
      <p:sp>
        <p:nvSpPr>
          <p:cNvPr id="14" name="Speech Bubble: Rectangle with Corners Rounded 13">
            <a:extLst>
              <a:ext uri="{FF2B5EF4-FFF2-40B4-BE49-F238E27FC236}">
                <a16:creationId xmlns:a16="http://schemas.microsoft.com/office/drawing/2014/main" id="{17599E4F-E80B-4AE0-A06B-63935CAC1EB5}"/>
              </a:ext>
            </a:extLst>
          </p:cNvPr>
          <p:cNvSpPr/>
          <p:nvPr/>
        </p:nvSpPr>
        <p:spPr>
          <a:xfrm>
            <a:off x="893554" y="1314051"/>
            <a:ext cx="3023377" cy="2617294"/>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are not effective against headaches or viruses, such as the one that causes flu. </a:t>
            </a:r>
          </a:p>
        </p:txBody>
      </p:sp>
      <p:sp>
        <p:nvSpPr>
          <p:cNvPr id="15" name="Speech Bubble: Rectangle with Corners Rounded 14">
            <a:extLst>
              <a:ext uri="{FF2B5EF4-FFF2-40B4-BE49-F238E27FC236}">
                <a16:creationId xmlns:a16="http://schemas.microsoft.com/office/drawing/2014/main" id="{14530F5F-8873-4C8E-B0B1-D8DE56EADA5C}"/>
              </a:ext>
            </a:extLst>
          </p:cNvPr>
          <p:cNvSpPr/>
          <p:nvPr/>
        </p:nvSpPr>
        <p:spPr>
          <a:xfrm>
            <a:off x="5123109" y="1529321"/>
            <a:ext cx="2770264" cy="3014526"/>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If you over-use antibiotics they might not work when you really need them for a severe infection.</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36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2395" y="671145"/>
            <a:ext cx="3682766"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86883" y="752292"/>
            <a:ext cx="3867151" cy="2247900"/>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Antibiotics don’t cure the cold or flu, what should the doctor recommend or prescribe to a patient to get better?</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830831" y="3296503"/>
            <a:ext cx="3831060" cy="2632948"/>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would happen if a patient was prescribed an antibiotic to treat a bacterial infection, but the bacteria was resistant to that antibiotic?</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703290" y="-1138816"/>
            <a:ext cx="6901841" cy="960400"/>
          </a:xfrm>
        </p:spPr>
        <p:txBody>
          <a:bodyPr>
            <a:normAutofit/>
          </a:bodyPr>
          <a:lstStyle/>
          <a:p>
            <a:r>
              <a:rPr lang="en-GB" b="1" dirty="0"/>
              <a:t>Discussion Points (cont.)</a:t>
            </a:r>
          </a:p>
        </p:txBody>
      </p:sp>
      <p:sp>
        <p:nvSpPr>
          <p:cNvPr id="9" name="Title 1">
            <a:extLst>
              <a:ext uri="{FF2B5EF4-FFF2-40B4-BE49-F238E27FC236}">
                <a16:creationId xmlns:a16="http://schemas.microsoft.com/office/drawing/2014/main" id="{169F845F-59C2-4E3C-8C90-412CD4CC6F69}"/>
              </a:ext>
            </a:extLst>
          </p:cNvPr>
          <p:cNvSpPr txBox="1">
            <a:spLocks/>
          </p:cNvSpPr>
          <p:nvPr/>
        </p:nvSpPr>
        <p:spPr>
          <a:xfrm>
            <a:off x="703291" y="400049"/>
            <a:ext cx="33446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b="1"/>
              <a:t>Discussion Points</a:t>
            </a:r>
            <a:endParaRPr lang="en-GB" b="1" dirty="0"/>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72000" y="828675"/>
            <a:ext cx="4017991" cy="1952625"/>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If you had some Penicillin left over in your cupboard from a previous sore throat, would you take them later to treat a cut on your leg that got infected? Explain your answer. </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740940" y="3061553"/>
            <a:ext cx="3831060" cy="2866172"/>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 patient doesn’t want to take the prescribed antibiotic for their wound infection. They say: ‘I took more than half of those pills the doc gave me before and the infection went away for a while but came back worse!’ Can you explain why this happened?</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645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7" y="-898396"/>
            <a:ext cx="7886700" cy="830343"/>
          </a:xfrm>
        </p:spPr>
        <p:txBody>
          <a:bodyPr>
            <a:noAutofit/>
          </a:bodyPr>
          <a:lstStyle/>
          <a:p>
            <a:pPr algn="ctr"/>
            <a:r>
              <a:rPr lang="en-GB" sz="3500" b="1" dirty="0"/>
              <a:t>What are Antibiotics Used for? (1/2)</a:t>
            </a:r>
          </a:p>
        </p:txBody>
      </p:sp>
      <p:sp>
        <p:nvSpPr>
          <p:cNvPr id="8" name="Title 1">
            <a:extLst>
              <a:ext uri="{FF2B5EF4-FFF2-40B4-BE49-F238E27FC236}">
                <a16:creationId xmlns:a16="http://schemas.microsoft.com/office/drawing/2014/main" id="{00F30E33-54E5-445E-8161-0A0855AF59B4}"/>
              </a:ext>
            </a:extLst>
          </p:cNvPr>
          <p:cNvSpPr txBox="1">
            <a:spLocks/>
          </p:cNvSpPr>
          <p:nvPr/>
        </p:nvSpPr>
        <p:spPr>
          <a:xfrm>
            <a:off x="698647" y="462050"/>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Antibiotics Used for?</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558652" y="1565944"/>
            <a:ext cx="8026695" cy="830343"/>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Antibiotic is – a type of medicine that kills or stops bacteria increasing in number.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558652" y="2669838"/>
            <a:ext cx="8026696" cy="303931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200" dirty="0">
                <a:latin typeface="Arial" panose="020B0604020202020204" pitchFamily="34" charset="0"/>
                <a:cs typeface="Arial" panose="020B0604020202020204" pitchFamily="34" charset="0"/>
              </a:rPr>
              <a:t>In 1928 Alexander Fleming went on holiday and left some laboratory agar plates from an unrelated experiment out on his desk. When he came back from holiday he discovered that the bacteria growing in his agar plates couldn’t grow near the mould that was also growing on the plate, he concluded that the mould had produced a chemical to protect itself from the bacteria using an antibacterial agent. Scientists used this new chemical to develop antibiotics.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311719" y="1928814"/>
            <a:ext cx="8786812" cy="2852737"/>
          </a:xfrm>
        </p:spPr>
        <p:txBody>
          <a:bodyPr/>
          <a:lstStyle/>
          <a:p>
            <a:r>
              <a:rPr lang="en-GB" b="1" dirty="0"/>
              <a:t>Extension Activity</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998E-DD1A-4A3C-ABFB-B834559ED823}"/>
              </a:ext>
            </a:extLst>
          </p:cNvPr>
          <p:cNvSpPr>
            <a:spLocks noGrp="1"/>
          </p:cNvSpPr>
          <p:nvPr>
            <p:ph type="title"/>
          </p:nvPr>
        </p:nvSpPr>
        <p:spPr>
          <a:xfrm>
            <a:off x="628650" y="136524"/>
            <a:ext cx="7886700" cy="996949"/>
          </a:xfrm>
        </p:spPr>
        <p:txBody>
          <a:bodyPr/>
          <a:lstStyle/>
          <a:p>
            <a:pPr algn="ctr"/>
            <a:r>
              <a:rPr lang="en-GB" b="1" dirty="0"/>
              <a:t>Essay Writing </a:t>
            </a:r>
          </a:p>
        </p:txBody>
      </p:sp>
      <p:sp>
        <p:nvSpPr>
          <p:cNvPr id="4" name="Rectangle 3">
            <a:extLst>
              <a:ext uri="{FF2B5EF4-FFF2-40B4-BE49-F238E27FC236}">
                <a16:creationId xmlns:a16="http://schemas.microsoft.com/office/drawing/2014/main" id="{3BFF10F7-292E-40D5-A6BB-24664DDD3884}"/>
              </a:ext>
            </a:extLst>
          </p:cNvPr>
          <p:cNvSpPr/>
          <p:nvPr/>
        </p:nvSpPr>
        <p:spPr>
          <a:xfrm>
            <a:off x="538162" y="1219198"/>
            <a:ext cx="8067675" cy="4857750"/>
          </a:xfrm>
          <a:prstGeom prst="rec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dirty="0">
                <a:latin typeface="Arial" panose="020B0604020202020204" pitchFamily="34" charset="0"/>
                <a:cs typeface="Arial" panose="020B0604020202020204" pitchFamily="34" charset="0"/>
              </a:rPr>
              <a:t>Write an essay based on the message from the e-Bug antibiotics animation and the common misconceptions you have learnt about during the lesson. </a:t>
            </a:r>
          </a:p>
          <a:p>
            <a:pPr marL="342900" indent="-342900">
              <a:buAutoNum type="arabicPeriod"/>
            </a:pPr>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You should consider the following points: </a:t>
            </a:r>
          </a:p>
          <a:p>
            <a:pPr marL="342900" indent="-342900">
              <a:buAutoNum type="arabicPeriod" startAt="2"/>
            </a:pPr>
            <a:endParaRPr lang="en-GB" sz="1900" dirty="0">
              <a:latin typeface="Arial" panose="020B0604020202020204" pitchFamily="34" charset="0"/>
              <a:cs typeface="Arial" panose="020B0604020202020204" pitchFamily="34" charset="0"/>
            </a:endParaRPr>
          </a:p>
          <a:p>
            <a:pPr marL="342900" indent="-342900">
              <a:buAutoNum type="alphaLcPeriod"/>
            </a:pPr>
            <a:r>
              <a:rPr lang="en-GB" sz="1900" b="1" dirty="0">
                <a:latin typeface="Arial" panose="020B0604020202020204" pitchFamily="34" charset="0"/>
                <a:cs typeface="Arial" panose="020B0604020202020204" pitchFamily="34" charset="0"/>
              </a:rPr>
              <a:t>What are the most common misconceptions around antibiotics and why might there be such widespread misunderstanding? </a:t>
            </a:r>
          </a:p>
          <a:p>
            <a:r>
              <a:rPr lang="en-GB" sz="1900" b="1" dirty="0">
                <a:latin typeface="Arial" panose="020B0604020202020204" pitchFamily="34" charset="0"/>
                <a:cs typeface="Arial" panose="020B0604020202020204" pitchFamily="34" charset="0"/>
              </a:rPr>
              <a:t>b.	How would tackling common misconceptions around antibiotics help to slow or prevent the rise of resistance? </a:t>
            </a:r>
          </a:p>
          <a:p>
            <a:r>
              <a:rPr lang="en-GB" sz="1900" b="1" dirty="0">
                <a:latin typeface="Arial" panose="020B0604020202020204" pitchFamily="34" charset="0"/>
                <a:cs typeface="Arial" panose="020B0604020202020204" pitchFamily="34" charset="0"/>
              </a:rPr>
              <a:t>c.	What methods or approaches should be used to tackle misconceptions? </a:t>
            </a:r>
          </a:p>
          <a:p>
            <a:r>
              <a:rPr lang="en-GB" sz="1900" b="1" dirty="0">
                <a:latin typeface="Arial" panose="020B0604020202020204" pitchFamily="34" charset="0"/>
                <a:cs typeface="Arial" panose="020B0604020202020204" pitchFamily="34" charset="0"/>
              </a:rPr>
              <a:t>d.	Personal, family or friends’ experiences of antibiotics can also be included, such as why antibiotics were taken and if the user thought they may have been unnecessary. What would have helped in this situation? </a:t>
            </a:r>
          </a:p>
        </p:txBody>
      </p:sp>
      <p:sp>
        <p:nvSpPr>
          <p:cNvPr id="3" name="Footer Placeholder 2">
            <a:extLst>
              <a:ext uri="{FF2B5EF4-FFF2-40B4-BE49-F238E27FC236}">
                <a16:creationId xmlns:a16="http://schemas.microsoft.com/office/drawing/2014/main" id="{05EE25A4-3AD4-43AA-B9C3-E95B27C1CAB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9235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1515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41326"/>
            <a:ext cx="7886700" cy="2473324"/>
          </a:xfrm>
          <a:ln w="57150">
            <a:solidFill>
              <a:srgbClr val="712B8F"/>
            </a:solidFill>
          </a:ln>
        </p:spPr>
        <p:txBody>
          <a:bodyPr>
            <a:noAutofit/>
          </a:bodyPr>
          <a:lstStyle/>
          <a:p>
            <a:pPr algn="ctr"/>
            <a:r>
              <a:rPr lang="en-GB" b="1" dirty="0">
                <a:solidFill>
                  <a:srgbClr val="002060"/>
                </a:solidFill>
              </a:rPr>
              <a:t>Antibiotics do not work on viruses, as bacteria and viruses have different structures. </a:t>
            </a:r>
            <a:br>
              <a:rPr lang="en-GB" b="1" dirty="0">
                <a:solidFill>
                  <a:srgbClr val="002060"/>
                </a:solidFill>
              </a:rPr>
            </a:br>
            <a:r>
              <a:rPr lang="en-GB" b="1" dirty="0">
                <a:solidFill>
                  <a:srgbClr val="002060"/>
                </a:solidFill>
              </a:rPr>
              <a:t>True/False?</a:t>
            </a:r>
          </a:p>
        </p:txBody>
      </p:sp>
      <p:sp>
        <p:nvSpPr>
          <p:cNvPr id="4" name="Thought Bubble: Cloud 3">
            <a:extLst>
              <a:ext uri="{FF2B5EF4-FFF2-40B4-BE49-F238E27FC236}">
                <a16:creationId xmlns:a16="http://schemas.microsoft.com/office/drawing/2014/main" id="{473B8541-DBED-4E7E-B579-3654904252C3}"/>
              </a:ext>
            </a:extLst>
          </p:cNvPr>
          <p:cNvSpPr/>
          <p:nvPr/>
        </p:nvSpPr>
        <p:spPr>
          <a:xfrm>
            <a:off x="2909887" y="3429000"/>
            <a:ext cx="3019425" cy="2327276"/>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351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98476"/>
            <a:ext cx="7886700" cy="2301874"/>
          </a:xfrm>
          <a:ln w="57150">
            <a:solidFill>
              <a:srgbClr val="712B8F"/>
            </a:solidFill>
          </a:ln>
        </p:spPr>
        <p:txBody>
          <a:bodyPr>
            <a:noAutofit/>
          </a:bodyPr>
          <a:lstStyle/>
          <a:p>
            <a:pPr algn="ctr"/>
            <a:r>
              <a:rPr lang="en-GB" sz="3000" b="1" dirty="0">
                <a:solidFill>
                  <a:srgbClr val="002060"/>
                </a:solidFill>
              </a:rPr>
              <a:t>Bacteria are continually adapting to develop ways of not being killed by antibiotics, this is called antibiotic adaptation. </a:t>
            </a:r>
            <a:br>
              <a:rPr lang="en-GB" sz="3000" b="1" dirty="0">
                <a:solidFill>
                  <a:srgbClr val="002060"/>
                </a:solidFill>
              </a:rPr>
            </a:br>
            <a:r>
              <a:rPr lang="en-GB" sz="3000" b="1" dirty="0">
                <a:solidFill>
                  <a:srgbClr val="002060"/>
                </a:solidFill>
              </a:rPr>
              <a:t>True/False?</a:t>
            </a:r>
          </a:p>
        </p:txBody>
      </p:sp>
      <p:sp>
        <p:nvSpPr>
          <p:cNvPr id="4" name="Thought Bubble: Cloud 3">
            <a:extLst>
              <a:ext uri="{FF2B5EF4-FFF2-40B4-BE49-F238E27FC236}">
                <a16:creationId xmlns:a16="http://schemas.microsoft.com/office/drawing/2014/main" id="{94641DE8-CF22-4891-9252-531E22167D9A}"/>
              </a:ext>
            </a:extLst>
          </p:cNvPr>
          <p:cNvSpPr/>
          <p:nvPr/>
        </p:nvSpPr>
        <p:spPr>
          <a:xfrm>
            <a:off x="2907506" y="3181350"/>
            <a:ext cx="3328988" cy="2794001"/>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latin typeface="Arial" panose="020B0604020202020204" pitchFamily="34" charset="0"/>
                <a:cs typeface="Arial" panose="020B0604020202020204" pitchFamily="34" charset="0"/>
              </a:rPr>
              <a:t>False, it is called antibiotic resistance. </a:t>
            </a:r>
            <a:endParaRPr lang="en-GB" sz="3000"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681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79426"/>
            <a:ext cx="7886700" cy="2254249"/>
          </a:xfrm>
          <a:ln w="57150">
            <a:solidFill>
              <a:srgbClr val="712B8F"/>
            </a:solidFill>
          </a:ln>
        </p:spPr>
        <p:txBody>
          <a:bodyPr>
            <a:noAutofit/>
          </a:bodyPr>
          <a:lstStyle/>
          <a:p>
            <a:pPr algn="ctr"/>
            <a:r>
              <a:rPr lang="en-GB" sz="3500" b="1" dirty="0">
                <a:solidFill>
                  <a:srgbClr val="002060"/>
                </a:solidFill>
              </a:rPr>
              <a:t>Antibiotic resistant bacteria can be carried by healthy or ill people and can be passed on silently to others. </a:t>
            </a:r>
            <a:br>
              <a:rPr lang="en-GB" sz="3500" b="1" dirty="0">
                <a:solidFill>
                  <a:srgbClr val="002060"/>
                </a:solidFill>
              </a:rPr>
            </a:br>
            <a:r>
              <a:rPr lang="en-GB" sz="3500" b="1" dirty="0">
                <a:solidFill>
                  <a:srgbClr val="002060"/>
                </a:solidFill>
              </a:rPr>
              <a:t>True/False?</a:t>
            </a:r>
          </a:p>
        </p:txBody>
      </p:sp>
      <p:sp>
        <p:nvSpPr>
          <p:cNvPr id="4" name="Thought Bubble: Cloud 3">
            <a:extLst>
              <a:ext uri="{FF2B5EF4-FFF2-40B4-BE49-F238E27FC236}">
                <a16:creationId xmlns:a16="http://schemas.microsoft.com/office/drawing/2014/main" id="{51C9AF2E-4E4F-49D7-AF8C-FB47CC314CDF}"/>
              </a:ext>
            </a:extLst>
          </p:cNvPr>
          <p:cNvSpPr/>
          <p:nvPr/>
        </p:nvSpPr>
        <p:spPr>
          <a:xfrm>
            <a:off x="2993231" y="3362325"/>
            <a:ext cx="3157538" cy="2584451"/>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257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FEBF60-DACB-4458-BB8F-1C19293B1A4D}"/>
              </a:ext>
            </a:extLst>
          </p:cNvPr>
          <p:cNvSpPr>
            <a:spLocks noGrp="1"/>
          </p:cNvSpPr>
          <p:nvPr>
            <p:ph type="title"/>
          </p:nvPr>
        </p:nvSpPr>
        <p:spPr>
          <a:xfrm>
            <a:off x="698647" y="462050"/>
            <a:ext cx="7886700" cy="830343"/>
          </a:xfrm>
        </p:spPr>
        <p:txBody>
          <a:bodyPr>
            <a:noAutofit/>
          </a:bodyPr>
          <a:lstStyle/>
          <a:p>
            <a:pPr algn="ctr"/>
            <a:r>
              <a:rPr lang="en-GB" sz="3500" b="1" dirty="0"/>
              <a:t>What are Antibiotics Used for?</a:t>
            </a:r>
          </a:p>
        </p:txBody>
      </p:sp>
      <p:sp>
        <p:nvSpPr>
          <p:cNvPr id="10" name="Title 1">
            <a:extLst>
              <a:ext uri="{FF2B5EF4-FFF2-40B4-BE49-F238E27FC236}">
                <a16:creationId xmlns:a16="http://schemas.microsoft.com/office/drawing/2014/main" id="{D1C54454-778B-4031-AB61-153ED7F57A62}"/>
              </a:ext>
            </a:extLst>
          </p:cNvPr>
          <p:cNvSpPr txBox="1">
            <a:spLocks/>
          </p:cNvSpPr>
          <p:nvPr/>
        </p:nvSpPr>
        <p:spPr>
          <a:xfrm>
            <a:off x="698647" y="-929964"/>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Antibiotics Used for? (2/2)</a:t>
            </a:r>
          </a:p>
        </p:txBody>
      </p:sp>
      <p:sp>
        <p:nvSpPr>
          <p:cNvPr id="8" name="Rectangle: Rounded Corners 7">
            <a:extLst>
              <a:ext uri="{FF2B5EF4-FFF2-40B4-BE49-F238E27FC236}">
                <a16:creationId xmlns:a16="http://schemas.microsoft.com/office/drawing/2014/main" id="{6120BD40-7840-4F24-8AB7-84CEC771DC64}"/>
              </a:ext>
            </a:extLst>
          </p:cNvPr>
          <p:cNvSpPr/>
          <p:nvPr/>
        </p:nvSpPr>
        <p:spPr>
          <a:xfrm>
            <a:off x="558651" y="1464217"/>
            <a:ext cx="8026696" cy="1683333"/>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Before the development of antibiotics, such as during World War 2, people with injuries died from bacterial infections. Once antibiotics were being produced many deaths and diseases were prevented and surgeons were able to perform much more difficult operations, like hip replacements. </a:t>
            </a:r>
          </a:p>
        </p:txBody>
      </p:sp>
      <p:sp>
        <p:nvSpPr>
          <p:cNvPr id="9" name="Rectangle: Rounded Corners 8">
            <a:extLst>
              <a:ext uri="{FF2B5EF4-FFF2-40B4-BE49-F238E27FC236}">
                <a16:creationId xmlns:a16="http://schemas.microsoft.com/office/drawing/2014/main" id="{3B60E099-48C3-49E6-9767-1F4A8384BCE8}"/>
              </a:ext>
            </a:extLst>
          </p:cNvPr>
          <p:cNvSpPr/>
          <p:nvPr/>
        </p:nvSpPr>
        <p:spPr>
          <a:xfrm>
            <a:off x="558651" y="3362372"/>
            <a:ext cx="8026696" cy="134191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Antibiotics can kill our body’s useful bacteria (commensals) leaving our body open to harmful microbes (pathogens). One or two bacteria may change (mutate) so the antibiotic cannot kill them – these are antibiotic resistant bacteria. </a:t>
            </a:r>
          </a:p>
        </p:txBody>
      </p:sp>
      <p:sp>
        <p:nvSpPr>
          <p:cNvPr id="11" name="Rectangle: Rounded Corners 10">
            <a:extLst>
              <a:ext uri="{FF2B5EF4-FFF2-40B4-BE49-F238E27FC236}">
                <a16:creationId xmlns:a16="http://schemas.microsoft.com/office/drawing/2014/main" id="{A17663B1-5F2E-4375-8BF7-F3FCD6A02AAF}"/>
              </a:ext>
            </a:extLst>
          </p:cNvPr>
          <p:cNvSpPr/>
          <p:nvPr/>
        </p:nvSpPr>
        <p:spPr>
          <a:xfrm>
            <a:off x="558652" y="4919106"/>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Overuse and misuse of antibiotics has led to bacteria developing resistance to antibiotics through natural selection (survival of the fittest). </a:t>
            </a:r>
          </a:p>
        </p:txBody>
      </p:sp>
      <p:sp>
        <p:nvSpPr>
          <p:cNvPr id="4" name="Footer Placeholder 3">
            <a:extLst>
              <a:ext uri="{FF2B5EF4-FFF2-40B4-BE49-F238E27FC236}">
                <a16:creationId xmlns:a16="http://schemas.microsoft.com/office/drawing/2014/main" id="{021DFDA3-040B-4274-9113-9D6F177909A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15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542-8ACC-46B0-A1C2-9013A5AD4A14}"/>
              </a:ext>
            </a:extLst>
          </p:cNvPr>
          <p:cNvSpPr>
            <a:spLocks noGrp="1"/>
          </p:cNvSpPr>
          <p:nvPr>
            <p:ph type="title"/>
          </p:nvPr>
        </p:nvSpPr>
        <p:spPr>
          <a:xfrm>
            <a:off x="628650" y="136524"/>
            <a:ext cx="7886700" cy="1325563"/>
          </a:xfrm>
        </p:spPr>
        <p:txBody>
          <a:bodyPr>
            <a:normAutofit/>
          </a:bodyPr>
          <a:lstStyle/>
          <a:p>
            <a:pPr algn="ctr"/>
            <a:r>
              <a:rPr lang="en-GB" sz="3500" b="1" dirty="0"/>
              <a:t>How Can Everyone Help to Prevent Antibiotic Resistance?</a:t>
            </a:r>
          </a:p>
        </p:txBody>
      </p:sp>
      <p:sp>
        <p:nvSpPr>
          <p:cNvPr id="5" name="Rectangle: Rounded Corners 4">
            <a:extLst>
              <a:ext uri="{FF2B5EF4-FFF2-40B4-BE49-F238E27FC236}">
                <a16:creationId xmlns:a16="http://schemas.microsoft.com/office/drawing/2014/main" id="{6C3DA01D-ED54-4C39-9193-6787C85446C7}"/>
              </a:ext>
            </a:extLst>
          </p:cNvPr>
          <p:cNvSpPr/>
          <p:nvPr/>
        </p:nvSpPr>
        <p:spPr>
          <a:xfrm>
            <a:off x="488654" y="1611173"/>
            <a:ext cx="8026696" cy="892969"/>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Only using antibiotics when prescribed by a health care professional (HCP). </a:t>
            </a:r>
          </a:p>
        </p:txBody>
      </p:sp>
      <p:sp>
        <p:nvSpPr>
          <p:cNvPr id="6" name="Rectangle: Rounded Corners 5">
            <a:extLst>
              <a:ext uri="{FF2B5EF4-FFF2-40B4-BE49-F238E27FC236}">
                <a16:creationId xmlns:a16="http://schemas.microsoft.com/office/drawing/2014/main" id="{2C9E0300-60D2-4EA8-8EFE-1C3D4DC47474}"/>
              </a:ext>
            </a:extLst>
          </p:cNvPr>
          <p:cNvSpPr/>
          <p:nvPr/>
        </p:nvSpPr>
        <p:spPr>
          <a:xfrm>
            <a:off x="488654" y="2690339"/>
            <a:ext cx="8026696" cy="892969"/>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Finishing your course of antibiotics as recommended by your HCP. </a:t>
            </a:r>
          </a:p>
        </p:txBody>
      </p:sp>
      <p:sp>
        <p:nvSpPr>
          <p:cNvPr id="7" name="Rectangle: Rounded Corners 6">
            <a:extLst>
              <a:ext uri="{FF2B5EF4-FFF2-40B4-BE49-F238E27FC236}">
                <a16:creationId xmlns:a16="http://schemas.microsoft.com/office/drawing/2014/main" id="{93B9A086-3FEE-4C6F-9C84-FB8E505A2671}"/>
              </a:ext>
            </a:extLst>
          </p:cNvPr>
          <p:cNvSpPr/>
          <p:nvPr/>
        </p:nvSpPr>
        <p:spPr>
          <a:xfrm>
            <a:off x="488654" y="3783013"/>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Not using left over antibiotics (if for any reason you don’t finish your course of antibiotics, any left over should be given to your local pharmacy to dispose of).</a:t>
            </a:r>
          </a:p>
        </p:txBody>
      </p:sp>
      <p:sp>
        <p:nvSpPr>
          <p:cNvPr id="8" name="Rectangle: Rounded Corners 7">
            <a:extLst>
              <a:ext uri="{FF2B5EF4-FFF2-40B4-BE49-F238E27FC236}">
                <a16:creationId xmlns:a16="http://schemas.microsoft.com/office/drawing/2014/main" id="{F5B073F0-BCD6-4266-92B7-365D913F624D}"/>
              </a:ext>
            </a:extLst>
          </p:cNvPr>
          <p:cNvSpPr/>
          <p:nvPr/>
        </p:nvSpPr>
        <p:spPr>
          <a:xfrm>
            <a:off x="488654" y="5021890"/>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Not using antibiotics for most ear aches, sore throats or any colds or flu which are usually caused by viruses. </a:t>
            </a:r>
          </a:p>
        </p:txBody>
      </p:sp>
      <p:sp>
        <p:nvSpPr>
          <p:cNvPr id="4" name="Footer Placeholder 3">
            <a:extLst>
              <a:ext uri="{FF2B5EF4-FFF2-40B4-BE49-F238E27FC236}">
                <a16:creationId xmlns:a16="http://schemas.microsoft.com/office/drawing/2014/main" id="{22D21A5D-A400-4D5B-805C-069631016EB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262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328613" y="2128839"/>
            <a:ext cx="9263062" cy="2852737"/>
          </a:xfrm>
        </p:spPr>
        <p:txBody>
          <a:bodyPr>
            <a:normAutofit/>
          </a:bodyPr>
          <a:lstStyle/>
          <a:p>
            <a:r>
              <a:rPr lang="en-GB" b="1" dirty="0"/>
              <a:t>Main Activity:</a:t>
            </a:r>
            <a:br>
              <a:rPr lang="en-GB" b="1" dirty="0"/>
            </a:br>
            <a:r>
              <a:rPr lang="en-GB" b="1" dirty="0"/>
              <a:t>Agar Experiment</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4B1E-FD01-4BDC-9A59-34B16D24C386}"/>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Agar Experiment Steps</a:t>
            </a:r>
          </a:p>
        </p:txBody>
      </p:sp>
      <p:pic>
        <p:nvPicPr>
          <p:cNvPr id="5" name="Picture 4">
            <a:extLst>
              <a:ext uri="{FF2B5EF4-FFF2-40B4-BE49-F238E27FC236}">
                <a16:creationId xmlns:a16="http://schemas.microsoft.com/office/drawing/2014/main" id="{7153827A-8A14-40D9-B860-46D10F7EDC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0349" y="514350"/>
            <a:ext cx="8623301" cy="5505449"/>
          </a:xfrm>
          <a:prstGeom prst="rect">
            <a:avLst/>
          </a:prstGeom>
        </p:spPr>
      </p:pic>
      <p:pic>
        <p:nvPicPr>
          <p:cNvPr id="6" name="Picture 5">
            <a:extLst>
              <a:ext uri="{FF2B5EF4-FFF2-40B4-BE49-F238E27FC236}">
                <a16:creationId xmlns:a16="http://schemas.microsoft.com/office/drawing/2014/main" id="{23F27ED4-CA6A-452E-8EC4-D04AFAB5B6D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11853" y="838201"/>
            <a:ext cx="8120293" cy="4697183"/>
          </a:xfrm>
          <a:prstGeom prst="rect">
            <a:avLst/>
          </a:prstGeom>
        </p:spPr>
      </p:pic>
      <p:sp>
        <p:nvSpPr>
          <p:cNvPr id="7" name="TextBox 6">
            <a:extLst>
              <a:ext uri="{FF2B5EF4-FFF2-40B4-BE49-F238E27FC236}">
                <a16:creationId xmlns:a16="http://schemas.microsoft.com/office/drawing/2014/main" id="{C68D6CFC-3CAA-4454-A84D-1C4BB5A99F8F}"/>
              </a:ext>
            </a:extLst>
          </p:cNvPr>
          <p:cNvSpPr txBox="1"/>
          <p:nvPr/>
        </p:nvSpPr>
        <p:spPr>
          <a:xfrm>
            <a:off x="1622185" y="968673"/>
            <a:ext cx="6180186" cy="353943"/>
          </a:xfrm>
          <a:prstGeom prst="rect">
            <a:avLst/>
          </a:prstGeom>
          <a:noFill/>
        </p:spPr>
        <p:txBody>
          <a:bodyPr wrap="square" rtlCol="0">
            <a:spAutoFit/>
          </a:bodyPr>
          <a:lstStyle/>
          <a:p>
            <a:pPr defTabSz="914400"/>
            <a:r>
              <a:rPr lang="en-GB" sz="1700" b="1" dirty="0">
                <a:solidFill>
                  <a:schemeClr val="accent6">
                    <a:lumMod val="75000"/>
                  </a:schemeClr>
                </a:solidFill>
                <a:latin typeface="Arial" panose="020B0604020202020204" pitchFamily="34" charset="0"/>
                <a:cs typeface="Arial" panose="020B0604020202020204" pitchFamily="34" charset="0"/>
              </a:rPr>
              <a:t>Which antibiotic should be prescribed to each patient? </a:t>
            </a:r>
          </a:p>
        </p:txBody>
      </p:sp>
      <p:sp>
        <p:nvSpPr>
          <p:cNvPr id="8" name="Rectangle 7">
            <a:extLst>
              <a:ext uri="{FF2B5EF4-FFF2-40B4-BE49-F238E27FC236}">
                <a16:creationId xmlns:a16="http://schemas.microsoft.com/office/drawing/2014/main" id="{9703FC3B-A273-4D98-B72F-7EE5B5B82FCD}"/>
              </a:ext>
            </a:extLst>
          </p:cNvPr>
          <p:cNvSpPr/>
          <p:nvPr/>
        </p:nvSpPr>
        <p:spPr>
          <a:xfrm>
            <a:off x="914294" y="1451186"/>
            <a:ext cx="3500036"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Place each agar plate on a sheet of white paper and label the boreholes (one per antibiotic). </a:t>
            </a:r>
          </a:p>
        </p:txBody>
      </p:sp>
      <p:sp>
        <p:nvSpPr>
          <p:cNvPr id="9" name="Rectangle 8">
            <a:extLst>
              <a:ext uri="{FF2B5EF4-FFF2-40B4-BE49-F238E27FC236}">
                <a16:creationId xmlns:a16="http://schemas.microsoft.com/office/drawing/2014/main" id="{60CAB945-3930-4E40-A3A2-EF070A997A81}"/>
              </a:ext>
            </a:extLst>
          </p:cNvPr>
          <p:cNvSpPr/>
          <p:nvPr/>
        </p:nvSpPr>
        <p:spPr>
          <a:xfrm>
            <a:off x="4757985" y="1351191"/>
            <a:ext cx="3500036"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Carefully and slowly use the pipette to drop antibiotics into the appropriately labelled hole until it is filled</a:t>
            </a:r>
          </a:p>
        </p:txBody>
      </p:sp>
      <p:sp>
        <p:nvSpPr>
          <p:cNvPr id="10" name="Rectangle 9">
            <a:extLst>
              <a:ext uri="{FF2B5EF4-FFF2-40B4-BE49-F238E27FC236}">
                <a16:creationId xmlns:a16="http://schemas.microsoft.com/office/drawing/2014/main" id="{E1AB5D14-524E-4E85-AF92-BCA013AAC429}"/>
              </a:ext>
            </a:extLst>
          </p:cNvPr>
          <p:cNvSpPr/>
          <p:nvPr/>
        </p:nvSpPr>
        <p:spPr>
          <a:xfrm>
            <a:off x="1077162" y="2582784"/>
            <a:ext cx="2322678"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Replace the lid on the Petri dish and leave for 5 mins</a:t>
            </a:r>
          </a:p>
        </p:txBody>
      </p:sp>
      <p:sp>
        <p:nvSpPr>
          <p:cNvPr id="11" name="Rectangle 10">
            <a:extLst>
              <a:ext uri="{FF2B5EF4-FFF2-40B4-BE49-F238E27FC236}">
                <a16:creationId xmlns:a16="http://schemas.microsoft.com/office/drawing/2014/main" id="{FE646EAA-4BCA-4339-A528-1F0D091078FB}"/>
              </a:ext>
            </a:extLst>
          </p:cNvPr>
          <p:cNvSpPr/>
          <p:nvPr/>
        </p:nvSpPr>
        <p:spPr>
          <a:xfrm>
            <a:off x="3525592" y="2520889"/>
            <a:ext cx="2322678"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Measure the size of the decolourised zone (if present)</a:t>
            </a:r>
          </a:p>
        </p:txBody>
      </p:sp>
      <p:sp>
        <p:nvSpPr>
          <p:cNvPr id="12" name="Rectangle 11">
            <a:extLst>
              <a:ext uri="{FF2B5EF4-FFF2-40B4-BE49-F238E27FC236}">
                <a16:creationId xmlns:a16="http://schemas.microsoft.com/office/drawing/2014/main" id="{2DDC7BB1-C2DA-487A-BD78-537DC6C7351E}"/>
              </a:ext>
            </a:extLst>
          </p:cNvPr>
          <p:cNvSpPr/>
          <p:nvPr/>
        </p:nvSpPr>
        <p:spPr>
          <a:xfrm>
            <a:off x="6099774" y="2461389"/>
            <a:ext cx="1888195"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Record your findings on the worksheet</a:t>
            </a:r>
          </a:p>
        </p:txBody>
      </p:sp>
      <p:sp>
        <p:nvSpPr>
          <p:cNvPr id="4" name="Footer Placeholder 3">
            <a:extLst>
              <a:ext uri="{FF2B5EF4-FFF2-40B4-BE49-F238E27FC236}">
                <a16:creationId xmlns:a16="http://schemas.microsoft.com/office/drawing/2014/main" id="{48211630-6CFF-4E8F-B904-5724C3AFBD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0278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TextBox 9">
            <a:extLst>
              <a:ext uri="{FF2B5EF4-FFF2-40B4-BE49-F238E27FC236}">
                <a16:creationId xmlns:a16="http://schemas.microsoft.com/office/drawing/2014/main" id="{F83A86DD-F55D-46C3-9425-67E452233916}"/>
              </a:ext>
            </a:extLst>
          </p:cNvPr>
          <p:cNvSpPr txBox="1"/>
          <p:nvPr/>
        </p:nvSpPr>
        <p:spPr>
          <a:xfrm>
            <a:off x="600093" y="1181713"/>
            <a:ext cx="7551844" cy="95410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Eva is on a summer work placement at the local hospital laboratory. </a:t>
            </a:r>
          </a:p>
          <a:p>
            <a:r>
              <a:rPr lang="en-GB" sz="1400" dirty="0">
                <a:solidFill>
                  <a:prstClr val="black"/>
                </a:solidFill>
                <a:latin typeface="Arial" panose="020B0604020202020204" pitchFamily="34" charset="0"/>
                <a:cs typeface="Arial" panose="020B0604020202020204" pitchFamily="34" charset="0"/>
              </a:rPr>
              <a:t>It is her job to read the test results and fill in the paperwork. Eva has missed up some of the test results. </a:t>
            </a:r>
          </a:p>
          <a:p>
            <a:r>
              <a:rPr lang="en-GB" sz="1400" dirty="0">
                <a:solidFill>
                  <a:prstClr val="black"/>
                </a:solidFill>
                <a:latin typeface="Arial" panose="020B0604020202020204" pitchFamily="34" charset="0"/>
                <a:cs typeface="Arial" panose="020B0604020202020204" pitchFamily="34" charset="0"/>
              </a:rPr>
              <a:t>Her results sheet shows the following:</a:t>
            </a:r>
          </a:p>
        </p:txBody>
      </p:sp>
      <p:graphicFrame>
        <p:nvGraphicFramePr>
          <p:cNvPr id="11" name="Table 5">
            <a:extLst>
              <a:ext uri="{FF2B5EF4-FFF2-40B4-BE49-F238E27FC236}">
                <a16:creationId xmlns:a16="http://schemas.microsoft.com/office/drawing/2014/main" id="{28D21576-C138-4C7E-B3DB-874FECE8B204}"/>
              </a:ext>
            </a:extLst>
          </p:cNvPr>
          <p:cNvGraphicFramePr>
            <a:graphicFrameLocks noGrp="1"/>
          </p:cNvGraphicFramePr>
          <p:nvPr>
            <p:extLst>
              <p:ext uri="{D42A27DB-BD31-4B8C-83A1-F6EECF244321}">
                <p14:modId xmlns:p14="http://schemas.microsoft.com/office/powerpoint/2010/main" val="323498902"/>
              </p:ext>
            </p:extLst>
          </p:nvPr>
        </p:nvGraphicFramePr>
        <p:xfrm>
          <a:off x="706331" y="2212607"/>
          <a:ext cx="7551844" cy="2758983"/>
        </p:xfrm>
        <a:graphic>
          <a:graphicData uri="http://schemas.openxmlformats.org/drawingml/2006/table">
            <a:tbl>
              <a:tblPr firstRow="1" bandRow="1"/>
              <a:tblGrid>
                <a:gridCol w="878017">
                  <a:extLst>
                    <a:ext uri="{9D8B030D-6E8A-4147-A177-3AD203B41FA5}">
                      <a16:colId xmlns:a16="http://schemas.microsoft.com/office/drawing/2014/main" val="1938326003"/>
                    </a:ext>
                  </a:extLst>
                </a:gridCol>
                <a:gridCol w="1018654">
                  <a:extLst>
                    <a:ext uri="{9D8B030D-6E8A-4147-A177-3AD203B41FA5}">
                      <a16:colId xmlns:a16="http://schemas.microsoft.com/office/drawing/2014/main" val="1739683455"/>
                    </a:ext>
                  </a:extLst>
                </a:gridCol>
                <a:gridCol w="957838">
                  <a:extLst>
                    <a:ext uri="{9D8B030D-6E8A-4147-A177-3AD203B41FA5}">
                      <a16:colId xmlns:a16="http://schemas.microsoft.com/office/drawing/2014/main" val="3816307584"/>
                    </a:ext>
                  </a:extLst>
                </a:gridCol>
                <a:gridCol w="1277117">
                  <a:extLst>
                    <a:ext uri="{9D8B030D-6E8A-4147-A177-3AD203B41FA5}">
                      <a16:colId xmlns:a16="http://schemas.microsoft.com/office/drawing/2014/main" val="3033501628"/>
                    </a:ext>
                  </a:extLst>
                </a:gridCol>
                <a:gridCol w="1262548">
                  <a:extLst>
                    <a:ext uri="{9D8B030D-6E8A-4147-A177-3AD203B41FA5}">
                      <a16:colId xmlns:a16="http://schemas.microsoft.com/office/drawing/2014/main" val="774749291"/>
                    </a:ext>
                  </a:extLst>
                </a:gridCol>
                <a:gridCol w="1019158">
                  <a:extLst>
                    <a:ext uri="{9D8B030D-6E8A-4147-A177-3AD203B41FA5}">
                      <a16:colId xmlns:a16="http://schemas.microsoft.com/office/drawing/2014/main" val="3256285171"/>
                    </a:ext>
                  </a:extLst>
                </a:gridCol>
                <a:gridCol w="1138512">
                  <a:extLst>
                    <a:ext uri="{9D8B030D-6E8A-4147-A177-3AD203B41FA5}">
                      <a16:colId xmlns:a16="http://schemas.microsoft.com/office/drawing/2014/main" val="4183664063"/>
                    </a:ext>
                  </a:extLst>
                </a:gridCol>
              </a:tblGrid>
              <a:tr h="5024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Patient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Peni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r>
                        <a:rPr lang="en-GB" sz="1400" b="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Meti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Erythro-</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Vanco</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Amoxi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Diagnosis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5031"/>
                  </a:ext>
                </a:extLst>
              </a:tr>
              <a:tr h="3710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Influenza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47267"/>
                  </a:ext>
                </a:extLst>
              </a:tr>
              <a:tr h="502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2">
                              <a:lumMod val="10000"/>
                            </a:schemeClr>
                          </a:solidFill>
                          <a:latin typeface="Arial" panose="020B0604020202020204" pitchFamily="34" charset="0"/>
                          <a:cs typeface="Arial" panose="020B0604020202020204" pitchFamily="34" charset="0"/>
                        </a:rPr>
                        <a:t>Strep throat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625457"/>
                  </a:ext>
                </a:extLst>
              </a:tr>
              <a:tr h="904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i="1" dirty="0">
                          <a:solidFill>
                            <a:schemeClr val="bg2">
                              <a:lumMod val="10000"/>
                            </a:schemeClr>
                          </a:solidFill>
                          <a:latin typeface="Arial" panose="020B0604020202020204" pitchFamily="34" charset="0"/>
                          <a:cs typeface="Arial" panose="020B0604020202020204" pitchFamily="34" charset="0"/>
                        </a:rPr>
                        <a:t>Staphylococcus</a:t>
                      </a:r>
                      <a:r>
                        <a:rPr lang="en-GB" sz="1400" dirty="0">
                          <a:solidFill>
                            <a:schemeClr val="bg2">
                              <a:lumMod val="10000"/>
                            </a:schemeClr>
                          </a:solidFill>
                          <a:latin typeface="Arial" panose="020B0604020202020204" pitchFamily="34" charset="0"/>
                          <a:cs typeface="Arial" panose="020B0604020202020204" pitchFamily="34" charset="0"/>
                        </a:rPr>
                        <a:t> wound infection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154652"/>
                  </a:ext>
                </a:extLst>
              </a:tr>
              <a:tr h="4628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MRSA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13654"/>
                  </a:ext>
                </a:extLst>
              </a:tr>
            </a:tbl>
          </a:graphicData>
        </a:graphic>
      </p:graphicFrame>
      <p:pic>
        <p:nvPicPr>
          <p:cNvPr id="17" name="Picture 16" descr="Cross">
            <a:extLst>
              <a:ext uri="{FF2B5EF4-FFF2-40B4-BE49-F238E27FC236}">
                <a16:creationId xmlns:a16="http://schemas.microsoft.com/office/drawing/2014/main" id="{5A158B11-9857-40C1-9186-B78B878942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9089" y="2774839"/>
            <a:ext cx="283438" cy="278551"/>
          </a:xfrm>
          <a:prstGeom prst="rect">
            <a:avLst/>
          </a:prstGeom>
        </p:spPr>
      </p:pic>
      <p:pic>
        <p:nvPicPr>
          <p:cNvPr id="18" name="Picture 17" descr="Cross">
            <a:extLst>
              <a:ext uri="{FF2B5EF4-FFF2-40B4-BE49-F238E27FC236}">
                <a16:creationId xmlns:a16="http://schemas.microsoft.com/office/drawing/2014/main" id="{98D2E43A-B970-4E68-8D84-B72B76569B4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3472" y="2774839"/>
            <a:ext cx="283438" cy="278551"/>
          </a:xfrm>
          <a:prstGeom prst="rect">
            <a:avLst/>
          </a:prstGeom>
        </p:spPr>
      </p:pic>
      <p:pic>
        <p:nvPicPr>
          <p:cNvPr id="19" name="Picture 18" descr="Cross">
            <a:extLst>
              <a:ext uri="{FF2B5EF4-FFF2-40B4-BE49-F238E27FC236}">
                <a16:creationId xmlns:a16="http://schemas.microsoft.com/office/drawing/2014/main" id="{00B31771-75CE-48BB-8E94-33B10676D3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7028" y="2755789"/>
            <a:ext cx="283438" cy="278551"/>
          </a:xfrm>
          <a:prstGeom prst="rect">
            <a:avLst/>
          </a:prstGeom>
        </p:spPr>
      </p:pic>
      <p:pic>
        <p:nvPicPr>
          <p:cNvPr id="20" name="Picture 19" descr="Cross">
            <a:extLst>
              <a:ext uri="{FF2B5EF4-FFF2-40B4-BE49-F238E27FC236}">
                <a16:creationId xmlns:a16="http://schemas.microsoft.com/office/drawing/2014/main" id="{C3499467-E42A-4A8F-8BBE-129E22FA226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89398" y="2766411"/>
            <a:ext cx="283438" cy="278551"/>
          </a:xfrm>
          <a:prstGeom prst="rect">
            <a:avLst/>
          </a:prstGeom>
        </p:spPr>
      </p:pic>
      <p:pic>
        <p:nvPicPr>
          <p:cNvPr id="21" name="Picture 20" descr="Cross">
            <a:extLst>
              <a:ext uri="{FF2B5EF4-FFF2-40B4-BE49-F238E27FC236}">
                <a16:creationId xmlns:a16="http://schemas.microsoft.com/office/drawing/2014/main" id="{206E97C2-821B-4F82-804F-ED920E2DB9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2766410"/>
            <a:ext cx="283438" cy="278551"/>
          </a:xfrm>
          <a:prstGeom prst="rect">
            <a:avLst/>
          </a:prstGeom>
        </p:spPr>
      </p:pic>
      <p:pic>
        <p:nvPicPr>
          <p:cNvPr id="22" name="Picture 21" descr="Tick">
            <a:extLst>
              <a:ext uri="{FF2B5EF4-FFF2-40B4-BE49-F238E27FC236}">
                <a16:creationId xmlns:a16="http://schemas.microsoft.com/office/drawing/2014/main" id="{EF204EB1-BBE8-49F8-954E-AF4BABF1E98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089" y="3166434"/>
            <a:ext cx="311039" cy="262566"/>
          </a:xfrm>
          <a:prstGeom prst="rect">
            <a:avLst/>
          </a:prstGeom>
        </p:spPr>
      </p:pic>
      <p:pic>
        <p:nvPicPr>
          <p:cNvPr id="24" name="Picture 23" descr="Tick">
            <a:extLst>
              <a:ext uri="{FF2B5EF4-FFF2-40B4-BE49-F238E27FC236}">
                <a16:creationId xmlns:a16="http://schemas.microsoft.com/office/drawing/2014/main" id="{A87062FE-74BC-42C4-888D-F299C659E1B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409" y="3196622"/>
            <a:ext cx="311039" cy="262566"/>
          </a:xfrm>
          <a:prstGeom prst="rect">
            <a:avLst/>
          </a:prstGeom>
        </p:spPr>
      </p:pic>
      <p:pic>
        <p:nvPicPr>
          <p:cNvPr id="23" name="Picture 22" descr="Tick">
            <a:extLst>
              <a:ext uri="{FF2B5EF4-FFF2-40B4-BE49-F238E27FC236}">
                <a16:creationId xmlns:a16="http://schemas.microsoft.com/office/drawing/2014/main" id="{F97A1AEF-6E08-4116-8891-02678F9942C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028" y="3223357"/>
            <a:ext cx="311039" cy="262566"/>
          </a:xfrm>
          <a:prstGeom prst="rect">
            <a:avLst/>
          </a:prstGeom>
        </p:spPr>
      </p:pic>
      <p:pic>
        <p:nvPicPr>
          <p:cNvPr id="25" name="Picture 24" descr="Tick">
            <a:extLst>
              <a:ext uri="{FF2B5EF4-FFF2-40B4-BE49-F238E27FC236}">
                <a16:creationId xmlns:a16="http://schemas.microsoft.com/office/drawing/2014/main" id="{0FEA0C02-1FCD-4AC3-A497-685B6AEC6EC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98" y="3192538"/>
            <a:ext cx="311039" cy="262566"/>
          </a:xfrm>
          <a:prstGeom prst="rect">
            <a:avLst/>
          </a:prstGeom>
        </p:spPr>
      </p:pic>
      <p:pic>
        <p:nvPicPr>
          <p:cNvPr id="26" name="Picture 25" descr="Tick">
            <a:extLst>
              <a:ext uri="{FF2B5EF4-FFF2-40B4-BE49-F238E27FC236}">
                <a16:creationId xmlns:a16="http://schemas.microsoft.com/office/drawing/2014/main" id="{855465A1-E5B8-46E7-8276-8602B749C68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476" y="3198221"/>
            <a:ext cx="311040" cy="262567"/>
          </a:xfrm>
          <a:prstGeom prst="rect">
            <a:avLst/>
          </a:prstGeom>
        </p:spPr>
      </p:pic>
      <p:pic>
        <p:nvPicPr>
          <p:cNvPr id="28" name="Picture 27" descr="Cross">
            <a:extLst>
              <a:ext uri="{FF2B5EF4-FFF2-40B4-BE49-F238E27FC236}">
                <a16:creationId xmlns:a16="http://schemas.microsoft.com/office/drawing/2014/main" id="{86AE6540-3802-455C-BC40-6E236A8E3D9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3929442"/>
            <a:ext cx="283438" cy="278551"/>
          </a:xfrm>
          <a:prstGeom prst="rect">
            <a:avLst/>
          </a:prstGeom>
        </p:spPr>
      </p:pic>
      <p:pic>
        <p:nvPicPr>
          <p:cNvPr id="29" name="Picture 28" descr="Tick">
            <a:extLst>
              <a:ext uri="{FF2B5EF4-FFF2-40B4-BE49-F238E27FC236}">
                <a16:creationId xmlns:a16="http://schemas.microsoft.com/office/drawing/2014/main" id="{91431308-02CA-4AEB-A070-C3747BDE749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17" y="3945427"/>
            <a:ext cx="311039" cy="262566"/>
          </a:xfrm>
          <a:prstGeom prst="rect">
            <a:avLst/>
          </a:prstGeom>
        </p:spPr>
      </p:pic>
      <p:pic>
        <p:nvPicPr>
          <p:cNvPr id="13" name="Picture 12" descr="Tick">
            <a:extLst>
              <a:ext uri="{FF2B5EF4-FFF2-40B4-BE49-F238E27FC236}">
                <a16:creationId xmlns:a16="http://schemas.microsoft.com/office/drawing/2014/main" id="{BCE091ED-D99B-4047-BB46-DD95C5F4CE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581" y="3929442"/>
            <a:ext cx="311039" cy="262566"/>
          </a:xfrm>
          <a:prstGeom prst="rect">
            <a:avLst/>
          </a:prstGeom>
        </p:spPr>
      </p:pic>
      <p:pic>
        <p:nvPicPr>
          <p:cNvPr id="31" name="Picture 30" descr="Tick">
            <a:extLst>
              <a:ext uri="{FF2B5EF4-FFF2-40B4-BE49-F238E27FC236}">
                <a16:creationId xmlns:a16="http://schemas.microsoft.com/office/drawing/2014/main" id="{02BBE23D-5027-4968-8DEF-E6A428C988B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54" y="3937236"/>
            <a:ext cx="311039" cy="262566"/>
          </a:xfrm>
          <a:prstGeom prst="rect">
            <a:avLst/>
          </a:prstGeom>
        </p:spPr>
      </p:pic>
      <p:pic>
        <p:nvPicPr>
          <p:cNvPr id="27" name="Picture 26" descr="Cross">
            <a:extLst>
              <a:ext uri="{FF2B5EF4-FFF2-40B4-BE49-F238E27FC236}">
                <a16:creationId xmlns:a16="http://schemas.microsoft.com/office/drawing/2014/main" id="{33A92A52-F20A-4812-8E2D-D9BBAD0F4AE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3950376"/>
            <a:ext cx="283438" cy="278551"/>
          </a:xfrm>
          <a:prstGeom prst="rect">
            <a:avLst/>
          </a:prstGeom>
        </p:spPr>
      </p:pic>
      <p:pic>
        <p:nvPicPr>
          <p:cNvPr id="36" name="Picture 35" descr="Cross">
            <a:extLst>
              <a:ext uri="{FF2B5EF4-FFF2-40B4-BE49-F238E27FC236}">
                <a16:creationId xmlns:a16="http://schemas.microsoft.com/office/drawing/2014/main" id="{1BA727ED-E39C-40EB-863F-852AC57BEA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4601449"/>
            <a:ext cx="283438" cy="278551"/>
          </a:xfrm>
          <a:prstGeom prst="rect">
            <a:avLst/>
          </a:prstGeom>
        </p:spPr>
      </p:pic>
      <p:pic>
        <p:nvPicPr>
          <p:cNvPr id="35" name="Picture 34" descr="Cross">
            <a:extLst>
              <a:ext uri="{FF2B5EF4-FFF2-40B4-BE49-F238E27FC236}">
                <a16:creationId xmlns:a16="http://schemas.microsoft.com/office/drawing/2014/main" id="{00C20924-D7A5-4A47-BC63-48C7B0D7D8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90762" y="4616933"/>
            <a:ext cx="283438" cy="278551"/>
          </a:xfrm>
          <a:prstGeom prst="rect">
            <a:avLst/>
          </a:prstGeom>
        </p:spPr>
      </p:pic>
      <p:pic>
        <p:nvPicPr>
          <p:cNvPr id="34" name="Picture 33" descr="Cross">
            <a:extLst>
              <a:ext uri="{FF2B5EF4-FFF2-40B4-BE49-F238E27FC236}">
                <a16:creationId xmlns:a16="http://schemas.microsoft.com/office/drawing/2014/main" id="{7D39BC44-0A89-4BC8-8023-74F4917E7BE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61918" y="4589099"/>
            <a:ext cx="283438" cy="278551"/>
          </a:xfrm>
          <a:prstGeom prst="rect">
            <a:avLst/>
          </a:prstGeom>
        </p:spPr>
      </p:pic>
      <p:pic>
        <p:nvPicPr>
          <p:cNvPr id="32" name="Picture 31" descr="Tick">
            <a:extLst>
              <a:ext uri="{FF2B5EF4-FFF2-40B4-BE49-F238E27FC236}">
                <a16:creationId xmlns:a16="http://schemas.microsoft.com/office/drawing/2014/main" id="{75AB4FF0-9BBC-4C48-B024-BA510E41291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454" y="4589099"/>
            <a:ext cx="311039" cy="262566"/>
          </a:xfrm>
          <a:prstGeom prst="rect">
            <a:avLst/>
          </a:prstGeom>
        </p:spPr>
      </p:pic>
      <p:pic>
        <p:nvPicPr>
          <p:cNvPr id="33" name="Picture 32" descr="Cross">
            <a:extLst>
              <a:ext uri="{FF2B5EF4-FFF2-40B4-BE49-F238E27FC236}">
                <a16:creationId xmlns:a16="http://schemas.microsoft.com/office/drawing/2014/main" id="{64E04F82-F167-46DA-83D1-1301C749EF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4626366"/>
            <a:ext cx="283438" cy="278551"/>
          </a:xfrm>
          <a:prstGeom prst="rect">
            <a:avLst/>
          </a:prstGeom>
        </p:spPr>
      </p:pic>
      <p:pic>
        <p:nvPicPr>
          <p:cNvPr id="12" name="Picture 11" descr="Cross">
            <a:extLst>
              <a:ext uri="{FF2B5EF4-FFF2-40B4-BE49-F238E27FC236}">
                <a16:creationId xmlns:a16="http://schemas.microsoft.com/office/drawing/2014/main" id="{D306E358-B383-4E4E-AAF8-1B2014C7CE7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1126" y="5038386"/>
            <a:ext cx="287380" cy="282425"/>
          </a:xfrm>
          <a:prstGeom prst="rect">
            <a:avLst/>
          </a:prstGeom>
        </p:spPr>
      </p:pic>
      <p:sp>
        <p:nvSpPr>
          <p:cNvPr id="15" name="TextBox 14">
            <a:extLst>
              <a:ext uri="{FF2B5EF4-FFF2-40B4-BE49-F238E27FC236}">
                <a16:creationId xmlns:a16="http://schemas.microsoft.com/office/drawing/2014/main" id="{F1BCE97D-EB35-436B-ADB9-19F9DF23FFC5}"/>
              </a:ext>
            </a:extLst>
          </p:cNvPr>
          <p:cNvSpPr txBox="1"/>
          <p:nvPr/>
        </p:nvSpPr>
        <p:spPr>
          <a:xfrm>
            <a:off x="1618506" y="5066960"/>
            <a:ext cx="2666114"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Sensitive – no zone of growth visible</a:t>
            </a:r>
          </a:p>
        </p:txBody>
      </p:sp>
      <p:pic>
        <p:nvPicPr>
          <p:cNvPr id="30" name="Picture 29" descr="Tick">
            <a:extLst>
              <a:ext uri="{FF2B5EF4-FFF2-40B4-BE49-F238E27FC236}">
                <a16:creationId xmlns:a16="http://schemas.microsoft.com/office/drawing/2014/main" id="{F4F8633E-3B5C-45ED-824A-4C1A249238F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5030896"/>
            <a:ext cx="287380" cy="242594"/>
          </a:xfrm>
          <a:prstGeom prst="rect">
            <a:avLst/>
          </a:prstGeom>
        </p:spPr>
      </p:pic>
      <p:sp>
        <p:nvSpPr>
          <p:cNvPr id="16" name="TextBox 15">
            <a:extLst>
              <a:ext uri="{FF2B5EF4-FFF2-40B4-BE49-F238E27FC236}">
                <a16:creationId xmlns:a16="http://schemas.microsoft.com/office/drawing/2014/main" id="{F5379765-4A02-4DBD-8596-9EE69E20E7B2}"/>
              </a:ext>
            </a:extLst>
          </p:cNvPr>
          <p:cNvSpPr txBox="1"/>
          <p:nvPr/>
        </p:nvSpPr>
        <p:spPr>
          <a:xfrm>
            <a:off x="4859381" y="5048377"/>
            <a:ext cx="2247731"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Not sensitive – no zone visible</a:t>
            </a:r>
          </a:p>
        </p:txBody>
      </p:sp>
      <p:sp>
        <p:nvSpPr>
          <p:cNvPr id="14" name="TextBox 13">
            <a:extLst>
              <a:ext uri="{FF2B5EF4-FFF2-40B4-BE49-F238E27FC236}">
                <a16:creationId xmlns:a16="http://schemas.microsoft.com/office/drawing/2014/main" id="{F96A294D-EB1F-4DB6-BD78-1FFFA14AEF0B}"/>
              </a:ext>
            </a:extLst>
          </p:cNvPr>
          <p:cNvSpPr txBox="1"/>
          <p:nvPr/>
        </p:nvSpPr>
        <p:spPr>
          <a:xfrm>
            <a:off x="628650" y="5291890"/>
            <a:ext cx="7551844" cy="954107"/>
          </a:xfrm>
          <a:prstGeom prst="rect">
            <a:avLst/>
          </a:prstGeom>
          <a:noFill/>
        </p:spPr>
        <p:txBody>
          <a:bodyPr wrap="square" rtlCol="0">
            <a:spAutoFit/>
          </a:bodyPr>
          <a:lstStyle/>
          <a:p>
            <a:r>
              <a:rPr lang="en-GB" sz="1400" dirty="0">
                <a:solidFill>
                  <a:schemeClr val="bg2">
                    <a:lumMod val="10000"/>
                  </a:schemeClr>
                </a:solidFill>
                <a:latin typeface="Arial" panose="020B0604020202020204" pitchFamily="34" charset="0"/>
                <a:cs typeface="Arial" panose="020B0604020202020204" pitchFamily="34" charset="0"/>
              </a:rPr>
              <a:t>She has cultured the infectious organism isolated from each of the patients on agar plates and identified the diagnosis. </a:t>
            </a:r>
          </a:p>
          <a:p>
            <a:endParaRPr lang="en-GB" sz="1400" dirty="0">
              <a:solidFill>
                <a:schemeClr val="bg2">
                  <a:lumMod val="10000"/>
                </a:schemeClr>
              </a:solidFill>
              <a:latin typeface="Arial" panose="020B0604020202020204" pitchFamily="34" charset="0"/>
              <a:cs typeface="Arial" panose="020B0604020202020204" pitchFamily="34" charset="0"/>
            </a:endParaRPr>
          </a:p>
          <a:p>
            <a:r>
              <a:rPr lang="en-GB" sz="1400" dirty="0">
                <a:solidFill>
                  <a:schemeClr val="bg2">
                    <a:lumMod val="10000"/>
                  </a:schemeClr>
                </a:solidFill>
                <a:latin typeface="Arial" panose="020B0604020202020204" pitchFamily="34" charset="0"/>
                <a:cs typeface="Arial" panose="020B0604020202020204" pitchFamily="34" charset="0"/>
              </a:rPr>
              <a:t>Can you repeat the antibiotic sensitivity test and match the patient to the results.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2555361"/>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3521</TotalTime>
  <Words>3004</Words>
  <Application>Microsoft Office PowerPoint</Application>
  <PresentationFormat>On-screen Show (4:3)</PresentationFormat>
  <Paragraphs>341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Symbol</vt:lpstr>
      <vt:lpstr>Office Theme</vt:lpstr>
      <vt:lpstr>Treatment of Infection: Antibiotic Use and Antimicrobial Resistance</vt:lpstr>
      <vt:lpstr>Learning Outcomes</vt:lpstr>
      <vt:lpstr>Curriculum Links</vt:lpstr>
      <vt:lpstr>What are Antibiotics Used for? (1/2)</vt:lpstr>
      <vt:lpstr>What are Antibiotics Used for?</vt:lpstr>
      <vt:lpstr>How Can Everyone Help to Prevent Antibiotic Resistance?</vt:lpstr>
      <vt:lpstr>Main Activity: Agar Experiment</vt:lpstr>
      <vt:lpstr>Agar Experiment Steps</vt:lpstr>
      <vt:lpstr>Agar Experiment Worksheet</vt:lpstr>
      <vt:lpstr>Antibiotic Sensitivity Test Results</vt:lpstr>
      <vt:lpstr>Agar Experiment Worksheet: Patient A</vt:lpstr>
      <vt:lpstr>Agar Experiment Worksheet: Patient B</vt:lpstr>
      <vt:lpstr>Agar Experiment Worksheet: Patient C</vt:lpstr>
      <vt:lpstr>Agar Experiment Worksheet: Patient D</vt:lpstr>
      <vt:lpstr>Agar Experiment Worksheet - Q1</vt:lpstr>
      <vt:lpstr>Agar Experiment Worksheet - Q2</vt:lpstr>
      <vt:lpstr>Agar Experiment Worksheet - Q3</vt:lpstr>
      <vt:lpstr>Agar Experiment Worksheet - Q4</vt:lpstr>
      <vt:lpstr>Agar Experiment Worksheet: Patient Results</vt:lpstr>
      <vt:lpstr>Agar Experiment Answers: Patient A</vt:lpstr>
      <vt:lpstr>Agar Experiment Worksheet Answers: Patient B</vt:lpstr>
      <vt:lpstr>Agar Experiment Worksheet Answers: Patient C</vt:lpstr>
      <vt:lpstr>Agar Experiment Worksheet Answers: Patient D</vt:lpstr>
      <vt:lpstr>Agar Experiment Answers – Q1</vt:lpstr>
      <vt:lpstr>Agar Experiment Answers – Q2</vt:lpstr>
      <vt:lpstr>Agar Experiment Answers – Q3</vt:lpstr>
      <vt:lpstr>Agar Experiment Answers – Q4</vt:lpstr>
      <vt:lpstr>Activity 2: Antibiotics ‘Right’ or ‘Wrong’?</vt:lpstr>
      <vt:lpstr>Right or Wrong Q1 and Q2</vt:lpstr>
      <vt:lpstr>Right or Wrong Q3 and Q4</vt:lpstr>
      <vt:lpstr>Right or Wrong Q5 and Q6</vt:lpstr>
      <vt:lpstr>Right or Wrong Q7 and Q8</vt:lpstr>
      <vt:lpstr>Right or Wrong Answers – Q1 and Q2</vt:lpstr>
      <vt:lpstr>Right or Wrong Answers – Q3 and Q4</vt:lpstr>
      <vt:lpstr>Right or Wrong Answers – Q5 and Q6</vt:lpstr>
      <vt:lpstr>Right or Wrong Answers – Q7 and Q8</vt:lpstr>
      <vt:lpstr>Discussion</vt:lpstr>
      <vt:lpstr>Discussion Points</vt:lpstr>
      <vt:lpstr>Discussion Points (cont.)</vt:lpstr>
      <vt:lpstr>Extension Activity</vt:lpstr>
      <vt:lpstr>Essay Writing </vt:lpstr>
      <vt:lpstr>Learning Consolidation</vt:lpstr>
      <vt:lpstr>Antibiotics do not work on viruses, as bacteria and viruses have different structures.  True/False?</vt:lpstr>
      <vt:lpstr>Bacteria are continually adapting to develop ways of not being killed by antibiotics, this is called antibiotic adaptation.  True/False?</vt:lpstr>
      <vt:lpstr>Antibiotic resistant bacteria can be carried by healthy or ill people and can be passed on silently to others.  True/False?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430</cp:revision>
  <dcterms:created xsi:type="dcterms:W3CDTF">2022-02-28T09:25:11Z</dcterms:created>
  <dcterms:modified xsi:type="dcterms:W3CDTF">2022-08-19T07:16:16Z</dcterms:modified>
</cp:coreProperties>
</file>