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sldIdLst>
    <p:sldId id="256" r:id="rId2"/>
    <p:sldId id="257" r:id="rId3"/>
    <p:sldId id="263" r:id="rId4"/>
    <p:sldId id="258" r:id="rId5"/>
    <p:sldId id="554" r:id="rId6"/>
    <p:sldId id="598" r:id="rId7"/>
    <p:sldId id="599" r:id="rId8"/>
    <p:sldId id="601" r:id="rId9"/>
    <p:sldId id="602" r:id="rId10"/>
    <p:sldId id="600" r:id="rId11"/>
    <p:sldId id="267" r:id="rId12"/>
    <p:sldId id="603" r:id="rId13"/>
    <p:sldId id="604" r:id="rId14"/>
    <p:sldId id="606" r:id="rId15"/>
    <p:sldId id="605" r:id="rId16"/>
    <p:sldId id="607" r:id="rId17"/>
    <p:sldId id="609" r:id="rId18"/>
    <p:sldId id="608" r:id="rId19"/>
    <p:sldId id="610" r:id="rId20"/>
    <p:sldId id="611" r:id="rId21"/>
    <p:sldId id="612" r:id="rId22"/>
    <p:sldId id="613" r:id="rId23"/>
    <p:sldId id="614" r:id="rId24"/>
    <p:sldId id="620" r:id="rId25"/>
    <p:sldId id="615" r:id="rId26"/>
    <p:sldId id="616" r:id="rId27"/>
    <p:sldId id="617" r:id="rId28"/>
    <p:sldId id="618" r:id="rId29"/>
    <p:sldId id="61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a Vaitkeviciute" initials="RV" lastIdx="1" clrIdx="0">
    <p:extLst>
      <p:ext uri="{19B8F6BF-5375-455C-9EA6-DF929625EA0E}">
        <p15:presenceInfo xmlns:p15="http://schemas.microsoft.com/office/powerpoint/2012/main" userId="S::Ruta.Vaitkeviciute@phe.gov.uk::06c03721-c6a2-4b22-bdc6-1ffafd3677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16436"/>
    <a:srgbClr val="712B8F"/>
    <a:srgbClr val="2862A5"/>
    <a:srgbClr val="302564"/>
    <a:srgbClr val="12B38F"/>
    <a:srgbClr val="8DC641"/>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4712" autoAdjust="0"/>
  </p:normalViewPr>
  <p:slideViewPr>
    <p:cSldViewPr snapToGrid="0">
      <p:cViewPr varScale="1">
        <p:scale>
          <a:sx n="62" d="100"/>
          <a:sy n="62" d="100"/>
        </p:scale>
        <p:origin x="1424" y="56"/>
      </p:cViewPr>
      <p:guideLst/>
    </p:cSldViewPr>
  </p:slideViewPr>
  <p:outlineViewPr>
    <p:cViewPr>
      <p:scale>
        <a:sx n="33" d="100"/>
        <a:sy n="33" d="100"/>
      </p:scale>
      <p:origin x="0" y="-140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18/08/2022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971549" y="2359025"/>
            <a:ext cx="9191625" cy="2387600"/>
          </a:xfrm>
        </p:spPr>
        <p:txBody>
          <a:bodyPr>
            <a:noAutofit/>
          </a:bodyPr>
          <a:lstStyle/>
          <a:p>
            <a:r>
              <a:rPr lang="en-GB" sz="4500" dirty="0"/>
              <a:t>Micro-organisms:</a:t>
            </a:r>
            <a:br>
              <a:rPr lang="en-GB" sz="4500" dirty="0"/>
            </a:br>
            <a:r>
              <a:rPr lang="en-GB" sz="4500" dirty="0"/>
              <a:t>Introduction to Microbes</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971549" y="4784725"/>
            <a:ext cx="5170978" cy="552405"/>
          </a:xfrm>
        </p:spPr>
        <p:txBody>
          <a:bodyPr/>
          <a:lstStyle/>
          <a:p>
            <a:r>
              <a:rPr lang="en-GB" dirty="0"/>
              <a:t>Key Stage 4</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9F02-83FD-4F67-8498-9859722F5261}"/>
              </a:ext>
            </a:extLst>
          </p:cNvPr>
          <p:cNvSpPr>
            <a:spLocks noGrp="1"/>
          </p:cNvSpPr>
          <p:nvPr>
            <p:ph type="title"/>
          </p:nvPr>
        </p:nvSpPr>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9BD2B4CB-6590-453E-9BF8-D8FF327A0E6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975414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552451" y="299112"/>
            <a:ext cx="3134966" cy="1325563"/>
          </a:xfrm>
        </p:spPr>
        <p:txBody>
          <a:bodyPr>
            <a:normAutofit/>
          </a:bodyPr>
          <a:lstStyle/>
          <a:p>
            <a:r>
              <a:rPr lang="en-GB" b="1" dirty="0"/>
              <a:t>Discussion Points</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572000" y="1163324"/>
            <a:ext cx="3867151" cy="845350"/>
          </a:xfrm>
          <a:prstGeom prst="wedgeRectCallout">
            <a:avLst>
              <a:gd name="adj1" fmla="val -63776"/>
              <a:gd name="adj2" fmla="val 111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a:latin typeface="Arial" panose="020B0604020202020204" pitchFamily="34" charset="0"/>
                <a:cs typeface="Arial" panose="020B0604020202020204" pitchFamily="34" charset="0"/>
              </a:rPr>
              <a:t>Why are bacteria on our bodies important?</a:t>
            </a:r>
            <a:endParaRPr lang="en-GB" sz="2400" dirty="0">
              <a:latin typeface="Arial" panose="020B0604020202020204" pitchFamily="34" charset="0"/>
              <a:cs typeface="Arial" panose="020B0604020202020204" pitchFamily="34" charset="0"/>
            </a:endParaRPr>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740940" y="2372410"/>
            <a:ext cx="3831060" cy="662782"/>
          </a:xfrm>
          <a:prstGeom prst="wedgeRectCallout">
            <a:avLst>
              <a:gd name="adj1" fmla="val 63551"/>
              <a:gd name="adj2" fmla="val 4069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a:latin typeface="Arial" panose="020B0604020202020204" pitchFamily="34" charset="0"/>
                <a:cs typeface="Arial" panose="020B0604020202020204" pitchFamily="34" charset="0"/>
              </a:rPr>
              <a:t>Are all microbes harmful?</a:t>
            </a:r>
            <a:endParaRPr lang="en-GB" sz="2400" dirty="0">
              <a:latin typeface="Arial" panose="020B0604020202020204" pitchFamily="34" charset="0"/>
              <a:cs typeface="Arial" panose="020B0604020202020204" pitchFamily="34" charset="0"/>
            </a:endParaRP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572000" y="3448751"/>
            <a:ext cx="4017991" cy="845350"/>
          </a:xfrm>
          <a:prstGeom prst="wedgeRectCallout">
            <a:avLst>
              <a:gd name="adj1" fmla="val -68281"/>
              <a:gd name="adj2" fmla="val 1288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a:latin typeface="Arial" panose="020B0604020202020204" pitchFamily="34" charset="0"/>
                <a:cs typeface="Arial" panose="020B0604020202020204" pitchFamily="34" charset="0"/>
              </a:rPr>
              <a:t>What are different types of microbes?</a:t>
            </a:r>
            <a:endParaRPr lang="en-GB" sz="2400" dirty="0">
              <a:latin typeface="Arial" panose="020B0604020202020204" pitchFamily="34" charset="0"/>
              <a:cs typeface="Arial" panose="020B0604020202020204" pitchFamily="34" charset="0"/>
            </a:endParaRPr>
          </a:p>
        </p:txBody>
      </p:sp>
      <p:sp>
        <p:nvSpPr>
          <p:cNvPr id="7" name="Speech Bubble: Rectangle 6">
            <a:extLst>
              <a:ext uri="{FF2B5EF4-FFF2-40B4-BE49-F238E27FC236}">
                <a16:creationId xmlns:a16="http://schemas.microsoft.com/office/drawing/2014/main" id="{57BED000-4252-4B97-8AF8-6CD4C8306F6B}"/>
              </a:ext>
            </a:extLst>
          </p:cNvPr>
          <p:cNvSpPr/>
          <p:nvPr/>
        </p:nvSpPr>
        <p:spPr>
          <a:xfrm>
            <a:off x="740940" y="4727890"/>
            <a:ext cx="3831060" cy="966786"/>
          </a:xfrm>
          <a:prstGeom prst="wedgeRectCallout">
            <a:avLst>
              <a:gd name="adj1" fmla="val 63551"/>
              <a:gd name="adj2" fmla="val 4069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a:latin typeface="Arial" panose="020B0604020202020204" pitchFamily="34" charset="0"/>
                <a:cs typeface="Arial" panose="020B0604020202020204" pitchFamily="34" charset="0"/>
              </a:rPr>
              <a:t>Where microbes can be found?</a:t>
            </a:r>
            <a:endParaRPr lang="en-GB"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3E64D7F-0C70-4561-8037-C2F038755F4A}"/>
              </a:ext>
            </a:extLst>
          </p:cNvPr>
          <p:cNvSpPr>
            <a:spLocks noGrp="1"/>
          </p:cNvSpPr>
          <p:nvPr>
            <p:ph type="title"/>
          </p:nvPr>
        </p:nvSpPr>
        <p:spPr>
          <a:xfrm>
            <a:off x="300037" y="1824039"/>
            <a:ext cx="8491537" cy="2852737"/>
          </a:xfrm>
        </p:spPr>
        <p:txBody>
          <a:bodyPr>
            <a:normAutofit/>
          </a:bodyPr>
          <a:lstStyle/>
          <a:p>
            <a:r>
              <a:rPr lang="en-GB" sz="6500" b="1" dirty="0"/>
              <a:t>Extension Activities</a:t>
            </a:r>
          </a:p>
        </p:txBody>
      </p:sp>
      <p:sp>
        <p:nvSpPr>
          <p:cNvPr id="4" name="Footer Placeholder 3">
            <a:extLst>
              <a:ext uri="{FF2B5EF4-FFF2-40B4-BE49-F238E27FC236}">
                <a16:creationId xmlns:a16="http://schemas.microsoft.com/office/drawing/2014/main" id="{52D8B444-778B-4AD1-88AB-99E5676B661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866498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14027C4-9D6C-4861-8735-325647CB6C9F}"/>
              </a:ext>
            </a:extLst>
          </p:cNvPr>
          <p:cNvSpPr>
            <a:spLocks noGrp="1"/>
          </p:cNvSpPr>
          <p:nvPr>
            <p:ph type="title"/>
          </p:nvPr>
        </p:nvSpPr>
        <p:spPr>
          <a:xfrm>
            <a:off x="628650" y="267220"/>
            <a:ext cx="7886700" cy="830343"/>
          </a:xfrm>
        </p:spPr>
        <p:txBody>
          <a:bodyPr>
            <a:normAutofit/>
          </a:bodyPr>
          <a:lstStyle/>
          <a:p>
            <a:pPr algn="ctr"/>
            <a:r>
              <a:rPr lang="en-GB" sz="3500" b="1" dirty="0"/>
              <a:t>How Big is a Microbe?</a:t>
            </a:r>
          </a:p>
        </p:txBody>
      </p:sp>
      <p:sp>
        <p:nvSpPr>
          <p:cNvPr id="4" name="Rectangle: Rounded Corners 3">
            <a:extLst>
              <a:ext uri="{FF2B5EF4-FFF2-40B4-BE49-F238E27FC236}">
                <a16:creationId xmlns:a16="http://schemas.microsoft.com/office/drawing/2014/main" id="{23686002-6ED1-4A56-88B4-1261F50B5340}"/>
              </a:ext>
              <a:ext uri="{C183D7F6-B498-43B3-948B-1728B52AA6E4}">
                <adec:decorative xmlns:adec="http://schemas.microsoft.com/office/drawing/2017/decorative" val="1"/>
              </a:ext>
            </a:extLst>
          </p:cNvPr>
          <p:cNvSpPr/>
          <p:nvPr/>
        </p:nvSpPr>
        <p:spPr>
          <a:xfrm>
            <a:off x="371476" y="1323975"/>
            <a:ext cx="8143874" cy="4610100"/>
          </a:xfrm>
          <a:prstGeom prst="roundRect">
            <a:avLst>
              <a:gd name="adj" fmla="val 3052"/>
            </a:avLst>
          </a:prstGeom>
          <a:noFill/>
          <a:ln w="5715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E28772D7-F957-41E2-BC50-8311E0565364}"/>
              </a:ext>
              <a:ext uri="{C183D7F6-B498-43B3-948B-1728B52AA6E4}">
                <adec:decorative xmlns:adec="http://schemas.microsoft.com/office/drawing/2017/decorative" val="1"/>
              </a:ext>
            </a:extLst>
          </p:cNvPr>
          <p:cNvSpPr/>
          <p:nvPr/>
        </p:nvSpPr>
        <p:spPr>
          <a:xfrm>
            <a:off x="8113083" y="1165825"/>
            <a:ext cx="562610" cy="520700"/>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15" name="Picture 14">
            <a:extLst>
              <a:ext uri="{FF2B5EF4-FFF2-40B4-BE49-F238E27FC236}">
                <a16:creationId xmlns:a16="http://schemas.microsoft.com/office/drawing/2014/main" id="{B18A0134-FA88-4601-96C6-2E33B2F18A15}"/>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rcRect/>
          <a:stretch/>
        </p:blipFill>
        <p:spPr>
          <a:xfrm>
            <a:off x="8154993" y="1180325"/>
            <a:ext cx="478790" cy="483675"/>
          </a:xfrm>
          <a:prstGeom prst="rect">
            <a:avLst/>
          </a:prstGeom>
        </p:spPr>
      </p:pic>
      <p:sp>
        <p:nvSpPr>
          <p:cNvPr id="6" name="TextBox 5" descr="Microbe size&#10;">
            <a:extLst>
              <a:ext uri="{FF2B5EF4-FFF2-40B4-BE49-F238E27FC236}">
                <a16:creationId xmlns:a16="http://schemas.microsoft.com/office/drawing/2014/main" id="{80CED23D-1120-4820-9F2E-B46EFD3F8201}"/>
              </a:ext>
            </a:extLst>
          </p:cNvPr>
          <p:cNvSpPr txBox="1"/>
          <p:nvPr/>
        </p:nvSpPr>
        <p:spPr>
          <a:xfrm>
            <a:off x="628650" y="1473739"/>
            <a:ext cx="4028667" cy="861774"/>
          </a:xfrm>
          <a:prstGeom prst="rect">
            <a:avLst/>
          </a:prstGeom>
          <a:noFill/>
        </p:spPr>
        <p:txBody>
          <a:bodyPr wrap="none" rtlCol="0">
            <a:spAutoFit/>
          </a:bodyPr>
          <a:lstStyle/>
          <a:p>
            <a:r>
              <a:rPr lang="en-GB" sz="5000" b="1" dirty="0">
                <a:solidFill>
                  <a:prstClr val="black"/>
                </a:solidFill>
                <a:latin typeface="Arial" panose="020B0604020202020204" pitchFamily="34" charset="0"/>
                <a:cs typeface="Arial" panose="020B0604020202020204" pitchFamily="34" charset="0"/>
              </a:rPr>
              <a:t>Microbe size</a:t>
            </a:r>
          </a:p>
        </p:txBody>
      </p:sp>
      <p:pic>
        <p:nvPicPr>
          <p:cNvPr id="7" name="Picture 6" descr="Graphic showing the scale of fungi, bacteria, and virus next to each other">
            <a:extLst>
              <a:ext uri="{FF2B5EF4-FFF2-40B4-BE49-F238E27FC236}">
                <a16:creationId xmlns:a16="http://schemas.microsoft.com/office/drawing/2014/main" id="{100C615D-C5AF-479E-AC16-3F483E45693D}"/>
              </a:ext>
            </a:extLst>
          </p:cNvPr>
          <p:cNvPicPr>
            <a:picLocks noChangeAspect="1"/>
          </p:cNvPicPr>
          <p:nvPr/>
        </p:nvPicPr>
        <p:blipFill rotWithShape="1">
          <a:blip r:embed="rId3">
            <a:extLst>
              <a:ext uri="{28A0092B-C50C-407E-A947-70E740481C1C}">
                <a14:useLocalDpi xmlns:a14="http://schemas.microsoft.com/office/drawing/2010/main" val="0"/>
              </a:ext>
            </a:extLst>
          </a:blip>
          <a:srcRect l="1630" t="79630" r="67128" b="6853"/>
          <a:stretch/>
        </p:blipFill>
        <p:spPr>
          <a:xfrm>
            <a:off x="211133" y="2819400"/>
            <a:ext cx="8258708" cy="2457450"/>
          </a:xfrm>
          <a:prstGeom prst="rect">
            <a:avLst/>
          </a:prstGeom>
        </p:spPr>
      </p:pic>
      <p:sp>
        <p:nvSpPr>
          <p:cNvPr id="8" name="TextBox 7" descr="Fungi 100x&#10;">
            <a:extLst>
              <a:ext uri="{FF2B5EF4-FFF2-40B4-BE49-F238E27FC236}">
                <a16:creationId xmlns:a16="http://schemas.microsoft.com/office/drawing/2014/main" id="{EA3441DE-312B-4466-A675-79C7985FD3FD}"/>
              </a:ext>
            </a:extLst>
          </p:cNvPr>
          <p:cNvSpPr txBox="1"/>
          <p:nvPr/>
        </p:nvSpPr>
        <p:spPr>
          <a:xfrm>
            <a:off x="4061951" y="3343275"/>
            <a:ext cx="2084225" cy="553998"/>
          </a:xfrm>
          <a:prstGeom prst="rect">
            <a:avLst/>
          </a:prstGeom>
          <a:noFill/>
        </p:spPr>
        <p:txBody>
          <a:bodyPr wrap="none" rtlCol="0">
            <a:spAutoFit/>
          </a:bodyPr>
          <a:lstStyle/>
          <a:p>
            <a:r>
              <a:rPr lang="en-GB" sz="3000" dirty="0">
                <a:solidFill>
                  <a:prstClr val="black"/>
                </a:solidFill>
                <a:latin typeface="Arial" panose="020B0604020202020204" pitchFamily="34" charset="0"/>
                <a:cs typeface="Arial" panose="020B0604020202020204" pitchFamily="34" charset="0"/>
              </a:rPr>
              <a:t>Fungi 100x</a:t>
            </a:r>
          </a:p>
        </p:txBody>
      </p:sp>
      <p:sp>
        <p:nvSpPr>
          <p:cNvPr id="9" name="TextBox 8" descr="Bacteria 20x&#10;">
            <a:extLst>
              <a:ext uri="{FF2B5EF4-FFF2-40B4-BE49-F238E27FC236}">
                <a16:creationId xmlns:a16="http://schemas.microsoft.com/office/drawing/2014/main" id="{BA5DF6E9-ECC2-4F84-9CDC-46C50A732445}"/>
              </a:ext>
            </a:extLst>
          </p:cNvPr>
          <p:cNvSpPr txBox="1"/>
          <p:nvPr/>
        </p:nvSpPr>
        <p:spPr>
          <a:xfrm>
            <a:off x="5141000" y="3941910"/>
            <a:ext cx="2319866" cy="553998"/>
          </a:xfrm>
          <a:prstGeom prst="rect">
            <a:avLst/>
          </a:prstGeom>
          <a:noFill/>
        </p:spPr>
        <p:txBody>
          <a:bodyPr wrap="none" rtlCol="0">
            <a:spAutoFit/>
          </a:bodyPr>
          <a:lstStyle/>
          <a:p>
            <a:r>
              <a:rPr lang="en-GB" sz="3000" dirty="0">
                <a:solidFill>
                  <a:prstClr val="black"/>
                </a:solidFill>
                <a:latin typeface="Arial" panose="020B0604020202020204" pitchFamily="34" charset="0"/>
                <a:cs typeface="Arial" panose="020B0604020202020204" pitchFamily="34" charset="0"/>
              </a:rPr>
              <a:t>Bacteria 20x</a:t>
            </a:r>
          </a:p>
        </p:txBody>
      </p:sp>
      <p:sp>
        <p:nvSpPr>
          <p:cNvPr id="10" name="TextBox 9" descr="Viruses 1x&#10;">
            <a:extLst>
              <a:ext uri="{FF2B5EF4-FFF2-40B4-BE49-F238E27FC236}">
                <a16:creationId xmlns:a16="http://schemas.microsoft.com/office/drawing/2014/main" id="{7623A528-5B7A-4E82-B9A5-A671D9227742}"/>
              </a:ext>
            </a:extLst>
          </p:cNvPr>
          <p:cNvSpPr txBox="1"/>
          <p:nvPr/>
        </p:nvSpPr>
        <p:spPr>
          <a:xfrm>
            <a:off x="5830384" y="4552662"/>
            <a:ext cx="1971502" cy="553998"/>
          </a:xfrm>
          <a:prstGeom prst="rect">
            <a:avLst/>
          </a:prstGeom>
          <a:noFill/>
        </p:spPr>
        <p:txBody>
          <a:bodyPr wrap="none" rtlCol="0">
            <a:spAutoFit/>
          </a:bodyPr>
          <a:lstStyle/>
          <a:p>
            <a:r>
              <a:rPr lang="en-GB" sz="3000" dirty="0">
                <a:solidFill>
                  <a:prstClr val="black"/>
                </a:solidFill>
                <a:latin typeface="Arial" panose="020B0604020202020204" pitchFamily="34" charset="0"/>
                <a:cs typeface="Arial" panose="020B0604020202020204" pitchFamily="34" charset="0"/>
              </a:rPr>
              <a:t>Viruses 1x</a:t>
            </a:r>
          </a:p>
        </p:txBody>
      </p:sp>
      <p:sp>
        <p:nvSpPr>
          <p:cNvPr id="3" name="Footer Placeholder 2">
            <a:extLst>
              <a:ext uri="{FF2B5EF4-FFF2-40B4-BE49-F238E27FC236}">
                <a16:creationId xmlns:a16="http://schemas.microsoft.com/office/drawing/2014/main" id="{5D7C508A-F9D7-43CB-9C1B-93B79C591B8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40680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8672FB-05D4-4155-A42F-969411A80173}"/>
              </a:ext>
            </a:extLst>
          </p:cNvPr>
          <p:cNvSpPr>
            <a:spLocks noGrp="1"/>
          </p:cNvSpPr>
          <p:nvPr>
            <p:ph type="title"/>
          </p:nvPr>
        </p:nvSpPr>
        <p:spPr>
          <a:xfrm>
            <a:off x="628650" y="-915536"/>
            <a:ext cx="7886700" cy="830343"/>
          </a:xfrm>
        </p:spPr>
        <p:txBody>
          <a:bodyPr>
            <a:normAutofit/>
          </a:bodyPr>
          <a:lstStyle/>
          <a:p>
            <a:pPr algn="ctr"/>
            <a:r>
              <a:rPr lang="en-GB" sz="3500" b="1" dirty="0"/>
              <a:t>How Big is a Microbe? - Fungi</a:t>
            </a:r>
          </a:p>
        </p:txBody>
      </p:sp>
      <p:sp>
        <p:nvSpPr>
          <p:cNvPr id="23" name="Title 1">
            <a:extLst>
              <a:ext uri="{FF2B5EF4-FFF2-40B4-BE49-F238E27FC236}">
                <a16:creationId xmlns:a16="http://schemas.microsoft.com/office/drawing/2014/main" id="{8B954239-7310-4F37-902B-3D75B99D06CF}"/>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How Big is a Microbe?</a:t>
            </a:r>
            <a:endParaRPr lang="en-GB" sz="3500" b="1" dirty="0"/>
          </a:p>
        </p:txBody>
      </p:sp>
      <p:sp>
        <p:nvSpPr>
          <p:cNvPr id="5" name="Rectangle: Rounded Corners 4">
            <a:extLst>
              <a:ext uri="{FF2B5EF4-FFF2-40B4-BE49-F238E27FC236}">
                <a16:creationId xmlns:a16="http://schemas.microsoft.com/office/drawing/2014/main" id="{1066A4DA-DEDF-4B5B-BBC8-E7642724C02F}"/>
              </a:ext>
              <a:ext uri="{C183D7F6-B498-43B3-948B-1728B52AA6E4}">
                <adec:decorative xmlns:adec="http://schemas.microsoft.com/office/drawing/2017/decorative" val="1"/>
              </a:ext>
            </a:extLst>
          </p:cNvPr>
          <p:cNvSpPr/>
          <p:nvPr/>
        </p:nvSpPr>
        <p:spPr>
          <a:xfrm>
            <a:off x="371476" y="1323975"/>
            <a:ext cx="8143874" cy="4610100"/>
          </a:xfrm>
          <a:prstGeom prst="roundRect">
            <a:avLst>
              <a:gd name="adj" fmla="val 3052"/>
            </a:avLst>
          </a:prstGeom>
          <a:noFill/>
          <a:ln w="5715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E1833626-9C48-4086-AB9D-4F42FBBA8C95}"/>
              </a:ext>
              <a:ext uri="{C183D7F6-B498-43B3-948B-1728B52AA6E4}">
                <adec:decorative xmlns:adec="http://schemas.microsoft.com/office/drawing/2017/decorative" val="1"/>
              </a:ext>
            </a:extLst>
          </p:cNvPr>
          <p:cNvSpPr/>
          <p:nvPr/>
        </p:nvSpPr>
        <p:spPr>
          <a:xfrm>
            <a:off x="8113083" y="1165825"/>
            <a:ext cx="562610" cy="520700"/>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7" name="Picture 6">
            <a:extLst>
              <a:ext uri="{FF2B5EF4-FFF2-40B4-BE49-F238E27FC236}">
                <a16:creationId xmlns:a16="http://schemas.microsoft.com/office/drawing/2014/main" id="{57D0D1FC-77B7-408E-8672-B1561741E736}"/>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rcRect/>
          <a:stretch/>
        </p:blipFill>
        <p:spPr>
          <a:xfrm>
            <a:off x="8154993" y="1180325"/>
            <a:ext cx="478790" cy="483675"/>
          </a:xfrm>
          <a:prstGeom prst="rect">
            <a:avLst/>
          </a:prstGeom>
        </p:spPr>
      </p:pic>
      <p:sp>
        <p:nvSpPr>
          <p:cNvPr id="16" name="TextBox 15" descr="Fungi">
            <a:extLst>
              <a:ext uri="{FF2B5EF4-FFF2-40B4-BE49-F238E27FC236}">
                <a16:creationId xmlns:a16="http://schemas.microsoft.com/office/drawing/2014/main" id="{BA6EBBDD-33A3-450A-9E84-BF2FBCA79846}"/>
              </a:ext>
            </a:extLst>
          </p:cNvPr>
          <p:cNvSpPr txBox="1"/>
          <p:nvPr/>
        </p:nvSpPr>
        <p:spPr>
          <a:xfrm>
            <a:off x="628650" y="1523999"/>
            <a:ext cx="1927131" cy="86177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5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Fungi</a:t>
            </a:r>
          </a:p>
        </p:txBody>
      </p:sp>
      <p:pic>
        <p:nvPicPr>
          <p:cNvPr id="15" name="Picture 14">
            <a:extLst>
              <a:ext uri="{FF2B5EF4-FFF2-40B4-BE49-F238E27FC236}">
                <a16:creationId xmlns:a16="http://schemas.microsoft.com/office/drawing/2014/main" id="{1A82DAB2-9112-45E0-95A2-800C4761DB3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155" t="8500" r="70243" b="61633"/>
          <a:stretch/>
        </p:blipFill>
        <p:spPr>
          <a:xfrm>
            <a:off x="4325226" y="1402665"/>
            <a:ext cx="3204668" cy="2838450"/>
          </a:xfrm>
          <a:prstGeom prst="rect">
            <a:avLst/>
          </a:prstGeom>
        </p:spPr>
      </p:pic>
      <p:sp>
        <p:nvSpPr>
          <p:cNvPr id="17" name="TextBox 16" descr="Sporangia">
            <a:extLst>
              <a:ext uri="{FF2B5EF4-FFF2-40B4-BE49-F238E27FC236}">
                <a16:creationId xmlns:a16="http://schemas.microsoft.com/office/drawing/2014/main" id="{4ED6D3F1-2F24-4D00-9BAE-891BD318FB40}"/>
              </a:ext>
            </a:extLst>
          </p:cNvPr>
          <p:cNvSpPr txBox="1"/>
          <p:nvPr/>
        </p:nvSpPr>
        <p:spPr>
          <a:xfrm>
            <a:off x="3916931" y="1738860"/>
            <a:ext cx="1405890" cy="40010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Sporangia</a:t>
            </a:r>
          </a:p>
        </p:txBody>
      </p:sp>
      <p:cxnSp>
        <p:nvCxnSpPr>
          <p:cNvPr id="20" name="Straight Connector 19">
            <a:extLst>
              <a:ext uri="{FF2B5EF4-FFF2-40B4-BE49-F238E27FC236}">
                <a16:creationId xmlns:a16="http://schemas.microsoft.com/office/drawing/2014/main" id="{43125AE4-651D-41A2-9E8F-2A8E499BFABC}"/>
              </a:ext>
              <a:ext uri="{C183D7F6-B498-43B3-948B-1728B52AA6E4}">
                <adec:decorative xmlns:adec="http://schemas.microsoft.com/office/drawing/2017/decorative" val="1"/>
              </a:ext>
            </a:extLst>
          </p:cNvPr>
          <p:cNvCxnSpPr>
            <a:cxnSpLocks/>
            <a:stCxn id="17" idx="2"/>
          </p:cNvCxnSpPr>
          <p:nvPr/>
        </p:nvCxnSpPr>
        <p:spPr>
          <a:xfrm flipH="1">
            <a:off x="4615002" y="2138970"/>
            <a:ext cx="4874" cy="423387"/>
          </a:xfrm>
          <a:prstGeom prst="line">
            <a:avLst/>
          </a:prstGeom>
          <a:noFill/>
          <a:ln w="6350" cap="flat" cmpd="sng" algn="ctr">
            <a:solidFill>
              <a:srgbClr val="0B7B5D"/>
            </a:solidFill>
            <a:prstDash val="solid"/>
            <a:miter lim="800000"/>
          </a:ln>
          <a:effectLst/>
        </p:spPr>
      </p:cxnSp>
      <p:sp>
        <p:nvSpPr>
          <p:cNvPr id="18" name="TextBox 17" descr="Sporangi-&#10;ophore&#10;">
            <a:extLst>
              <a:ext uri="{FF2B5EF4-FFF2-40B4-BE49-F238E27FC236}">
                <a16:creationId xmlns:a16="http://schemas.microsoft.com/office/drawing/2014/main" id="{520259E0-BB91-4B06-A01B-0A91417F4576}"/>
              </a:ext>
            </a:extLst>
          </p:cNvPr>
          <p:cNvSpPr txBox="1"/>
          <p:nvPr/>
        </p:nvSpPr>
        <p:spPr>
          <a:xfrm>
            <a:off x="6834542" y="2398815"/>
            <a:ext cx="1390704" cy="7115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Sporangi</a:t>
            </a: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ophore</a:t>
            </a:r>
            <a:endPar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7F003ED4-6EDA-46D7-87E4-192269F4518F}"/>
              </a:ext>
              <a:ext uri="{C183D7F6-B498-43B3-948B-1728B52AA6E4}">
                <adec:decorative xmlns:adec="http://schemas.microsoft.com/office/drawing/2017/decorative" val="1"/>
              </a:ext>
            </a:extLst>
          </p:cNvPr>
          <p:cNvCxnSpPr/>
          <p:nvPr/>
        </p:nvCxnSpPr>
        <p:spPr>
          <a:xfrm rot="5400000">
            <a:off x="6555593" y="2343922"/>
            <a:ext cx="27862" cy="475073"/>
          </a:xfrm>
          <a:prstGeom prst="line">
            <a:avLst/>
          </a:prstGeom>
          <a:noFill/>
          <a:ln w="6350" cap="flat" cmpd="sng" algn="ctr">
            <a:solidFill>
              <a:srgbClr val="0B7B5D"/>
            </a:solidFill>
            <a:prstDash val="solid"/>
            <a:miter lim="800000"/>
          </a:ln>
          <a:effectLst/>
        </p:spPr>
      </p:cxnSp>
      <p:sp>
        <p:nvSpPr>
          <p:cNvPr id="19" name="TextBox 18" descr="Rhizoids">
            <a:extLst>
              <a:ext uri="{FF2B5EF4-FFF2-40B4-BE49-F238E27FC236}">
                <a16:creationId xmlns:a16="http://schemas.microsoft.com/office/drawing/2014/main" id="{1F13A083-E4CC-49E6-8612-0EC7847A6D39}"/>
              </a:ext>
            </a:extLst>
          </p:cNvPr>
          <p:cNvSpPr txBox="1"/>
          <p:nvPr/>
        </p:nvSpPr>
        <p:spPr>
          <a:xfrm>
            <a:off x="6463824" y="3950429"/>
            <a:ext cx="1214602" cy="40010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Rhizoids</a:t>
            </a:r>
          </a:p>
        </p:txBody>
      </p:sp>
      <p:cxnSp>
        <p:nvCxnSpPr>
          <p:cNvPr id="22" name="Straight Connector 21">
            <a:extLst>
              <a:ext uri="{FF2B5EF4-FFF2-40B4-BE49-F238E27FC236}">
                <a16:creationId xmlns:a16="http://schemas.microsoft.com/office/drawing/2014/main" id="{B5B2E824-8F7D-4E6C-AA05-BE3DD5EC329C}"/>
              </a:ext>
              <a:ext uri="{C183D7F6-B498-43B3-948B-1728B52AA6E4}">
                <adec:decorative xmlns:adec="http://schemas.microsoft.com/office/drawing/2017/decorative" val="1"/>
              </a:ext>
            </a:extLst>
          </p:cNvPr>
          <p:cNvCxnSpPr/>
          <p:nvPr/>
        </p:nvCxnSpPr>
        <p:spPr>
          <a:xfrm rot="5400000" flipH="1">
            <a:off x="6303087" y="3876530"/>
            <a:ext cx="302534" cy="0"/>
          </a:xfrm>
          <a:prstGeom prst="line">
            <a:avLst/>
          </a:prstGeom>
          <a:noFill/>
          <a:ln w="6350" cap="flat" cmpd="sng" algn="ctr">
            <a:solidFill>
              <a:srgbClr val="0B7B5D"/>
            </a:solidFill>
            <a:prstDash val="solid"/>
            <a:miter lim="800000"/>
          </a:ln>
          <a:effectLst/>
        </p:spPr>
      </p:cxnSp>
      <p:sp>
        <p:nvSpPr>
          <p:cNvPr id="13" name="TextBox 12" descr="Sporangia:&#10;Spore producing body.&#10;Sporangiophore:&#10;Filamentous stalk on which the&#10;sporangium forms.&#10;Rhizoids:&#10;The sub-surface hyphae are specialized for food absorption.&#10;">
            <a:extLst>
              <a:ext uri="{FF2B5EF4-FFF2-40B4-BE49-F238E27FC236}">
                <a16:creationId xmlns:a16="http://schemas.microsoft.com/office/drawing/2014/main" id="{B99E7B02-3B0F-4EFA-B795-90B3C88179B2}"/>
              </a:ext>
            </a:extLst>
          </p:cNvPr>
          <p:cNvSpPr txBox="1"/>
          <p:nvPr/>
        </p:nvSpPr>
        <p:spPr>
          <a:xfrm>
            <a:off x="560304" y="3081422"/>
            <a:ext cx="7444446" cy="273108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Sporangia:</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Spore producing body.</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Sporangiophore:</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Filamentous stalk on which the sporangium forms.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Rhizoids: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sub-surface hyphae are specialized for food absorption.</a:t>
            </a:r>
          </a:p>
        </p:txBody>
      </p:sp>
      <p:sp>
        <p:nvSpPr>
          <p:cNvPr id="3" name="Footer Placeholder 2">
            <a:extLst>
              <a:ext uri="{FF2B5EF4-FFF2-40B4-BE49-F238E27FC236}">
                <a16:creationId xmlns:a16="http://schemas.microsoft.com/office/drawing/2014/main" id="{272B7D5B-2C31-4547-976B-75564E4764C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678995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ABFBAF-CB07-43F6-95CC-86B4D8CF90BE}"/>
              </a:ext>
            </a:extLst>
          </p:cNvPr>
          <p:cNvSpPr>
            <a:spLocks noGrp="1"/>
          </p:cNvSpPr>
          <p:nvPr>
            <p:ph type="title"/>
          </p:nvPr>
        </p:nvSpPr>
        <p:spPr>
          <a:xfrm>
            <a:off x="628650" y="-935415"/>
            <a:ext cx="7886700" cy="830343"/>
          </a:xfrm>
        </p:spPr>
        <p:txBody>
          <a:bodyPr>
            <a:normAutofit/>
          </a:bodyPr>
          <a:lstStyle/>
          <a:p>
            <a:pPr algn="ctr"/>
            <a:r>
              <a:rPr lang="en-GB" sz="3500" b="1" dirty="0"/>
              <a:t>How Big is a Microbe? - Bacteria</a:t>
            </a:r>
          </a:p>
        </p:txBody>
      </p:sp>
      <p:sp>
        <p:nvSpPr>
          <p:cNvPr id="24" name="Title 1">
            <a:extLst>
              <a:ext uri="{FF2B5EF4-FFF2-40B4-BE49-F238E27FC236}">
                <a16:creationId xmlns:a16="http://schemas.microsoft.com/office/drawing/2014/main" id="{99496E7B-7628-412D-999B-73B3EFC3E76F}"/>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How Big is a Microbe?</a:t>
            </a:r>
            <a:endParaRPr lang="en-GB" sz="3500" b="1" dirty="0"/>
          </a:p>
        </p:txBody>
      </p:sp>
      <p:sp>
        <p:nvSpPr>
          <p:cNvPr id="5" name="Rectangle: Rounded Corners 4">
            <a:extLst>
              <a:ext uri="{FF2B5EF4-FFF2-40B4-BE49-F238E27FC236}">
                <a16:creationId xmlns:a16="http://schemas.microsoft.com/office/drawing/2014/main" id="{489837EE-FA6D-4094-AF1B-CE7B0202F152}"/>
              </a:ext>
              <a:ext uri="{C183D7F6-B498-43B3-948B-1728B52AA6E4}">
                <adec:decorative xmlns:adec="http://schemas.microsoft.com/office/drawing/2017/decorative" val="1"/>
              </a:ext>
            </a:extLst>
          </p:cNvPr>
          <p:cNvSpPr/>
          <p:nvPr/>
        </p:nvSpPr>
        <p:spPr>
          <a:xfrm>
            <a:off x="371476" y="1323975"/>
            <a:ext cx="8143874" cy="4610100"/>
          </a:xfrm>
          <a:prstGeom prst="roundRect">
            <a:avLst>
              <a:gd name="adj" fmla="val 3052"/>
            </a:avLst>
          </a:prstGeom>
          <a:noFill/>
          <a:ln w="5715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CE665B1A-9236-4F23-B663-3B8530A413F7}"/>
              </a:ext>
              <a:ext uri="{C183D7F6-B498-43B3-948B-1728B52AA6E4}">
                <adec:decorative xmlns:adec="http://schemas.microsoft.com/office/drawing/2017/decorative" val="1"/>
              </a:ext>
            </a:extLst>
          </p:cNvPr>
          <p:cNvSpPr/>
          <p:nvPr/>
        </p:nvSpPr>
        <p:spPr>
          <a:xfrm>
            <a:off x="8113083" y="1165825"/>
            <a:ext cx="562610" cy="520700"/>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7" name="Picture 6">
            <a:extLst>
              <a:ext uri="{FF2B5EF4-FFF2-40B4-BE49-F238E27FC236}">
                <a16:creationId xmlns:a16="http://schemas.microsoft.com/office/drawing/2014/main" id="{5AC93691-822F-4077-A0BF-3B527653F685}"/>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rcRect/>
          <a:stretch/>
        </p:blipFill>
        <p:spPr>
          <a:xfrm>
            <a:off x="8154993" y="1180325"/>
            <a:ext cx="478790" cy="483675"/>
          </a:xfrm>
          <a:prstGeom prst="rect">
            <a:avLst/>
          </a:prstGeom>
        </p:spPr>
      </p:pic>
      <p:sp>
        <p:nvSpPr>
          <p:cNvPr id="12" name="TextBox 11" descr="Bacteria">
            <a:extLst>
              <a:ext uri="{FF2B5EF4-FFF2-40B4-BE49-F238E27FC236}">
                <a16:creationId xmlns:a16="http://schemas.microsoft.com/office/drawing/2014/main" id="{F2754144-E2B0-403D-A10B-948425CBD780}"/>
              </a:ext>
            </a:extLst>
          </p:cNvPr>
          <p:cNvSpPr txBox="1"/>
          <p:nvPr/>
        </p:nvSpPr>
        <p:spPr>
          <a:xfrm>
            <a:off x="615969" y="1425861"/>
            <a:ext cx="1699504" cy="553998"/>
          </a:xfrm>
          <a:prstGeom prst="rect">
            <a:avLst/>
          </a:prstGeom>
          <a:noFill/>
        </p:spPr>
        <p:txBody>
          <a:bodyPr wrap="none" rtlCol="0">
            <a:spAutoFit/>
          </a:bodyPr>
          <a:lstStyle/>
          <a:p>
            <a:r>
              <a:rPr lang="en-GB" sz="3000" b="1" dirty="0">
                <a:solidFill>
                  <a:prstClr val="black"/>
                </a:solidFill>
                <a:latin typeface="Arial" panose="020B0604020202020204" pitchFamily="34" charset="0"/>
                <a:cs typeface="Arial" panose="020B0604020202020204" pitchFamily="34" charset="0"/>
              </a:rPr>
              <a:t>Bacteria</a:t>
            </a:r>
          </a:p>
        </p:txBody>
      </p:sp>
      <p:pic>
        <p:nvPicPr>
          <p:cNvPr id="14" name="Picture 13" descr="Bacterium">
            <a:extLst>
              <a:ext uri="{FF2B5EF4-FFF2-40B4-BE49-F238E27FC236}">
                <a16:creationId xmlns:a16="http://schemas.microsoft.com/office/drawing/2014/main" id="{96CEFF48-07C5-4B30-BC7A-5DA53A52B6ED}"/>
              </a:ext>
            </a:extLst>
          </p:cNvPr>
          <p:cNvPicPr>
            <a:picLocks noChangeAspect="1"/>
          </p:cNvPicPr>
          <p:nvPr/>
        </p:nvPicPr>
        <p:blipFill rotWithShape="1">
          <a:blip r:embed="rId3">
            <a:extLst>
              <a:ext uri="{28A0092B-C50C-407E-A947-70E740481C1C}">
                <a14:useLocalDpi xmlns:a14="http://schemas.microsoft.com/office/drawing/2010/main" val="0"/>
              </a:ext>
            </a:extLst>
          </a:blip>
          <a:srcRect l="37026" t="7363" r="38264" b="60888"/>
          <a:stretch/>
        </p:blipFill>
        <p:spPr>
          <a:xfrm>
            <a:off x="622218" y="2246611"/>
            <a:ext cx="3283793" cy="3185528"/>
          </a:xfrm>
          <a:prstGeom prst="rect">
            <a:avLst/>
          </a:prstGeom>
        </p:spPr>
      </p:pic>
      <p:sp>
        <p:nvSpPr>
          <p:cNvPr id="15" name="TextBox 14" descr="Cell membrane &#10;">
            <a:extLst>
              <a:ext uri="{FF2B5EF4-FFF2-40B4-BE49-F238E27FC236}">
                <a16:creationId xmlns:a16="http://schemas.microsoft.com/office/drawing/2014/main" id="{193BBE27-5179-4915-94F6-D197605F439B}"/>
              </a:ext>
            </a:extLst>
          </p:cNvPr>
          <p:cNvSpPr txBox="1"/>
          <p:nvPr/>
        </p:nvSpPr>
        <p:spPr>
          <a:xfrm>
            <a:off x="361413" y="2377282"/>
            <a:ext cx="1994457" cy="426311"/>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Cell membrane </a:t>
            </a:r>
          </a:p>
        </p:txBody>
      </p:sp>
      <p:cxnSp>
        <p:nvCxnSpPr>
          <p:cNvPr id="20" name="Straight Connector 19">
            <a:extLst>
              <a:ext uri="{FF2B5EF4-FFF2-40B4-BE49-F238E27FC236}">
                <a16:creationId xmlns:a16="http://schemas.microsoft.com/office/drawing/2014/main" id="{67C37683-DC97-4505-AA44-3C6AFC3916A2}"/>
              </a:ext>
              <a:ext uri="{C183D7F6-B498-43B3-948B-1728B52AA6E4}">
                <adec:decorative xmlns:adec="http://schemas.microsoft.com/office/drawing/2017/decorative" val="1"/>
              </a:ext>
            </a:extLst>
          </p:cNvPr>
          <p:cNvCxnSpPr/>
          <p:nvPr/>
        </p:nvCxnSpPr>
        <p:spPr>
          <a:xfrm rot="5400000" flipV="1">
            <a:off x="1106584" y="2595713"/>
            <a:ext cx="0" cy="633489"/>
          </a:xfrm>
          <a:prstGeom prst="line">
            <a:avLst/>
          </a:prstGeom>
          <a:noFill/>
          <a:ln w="6350" cap="flat" cmpd="sng" algn="ctr">
            <a:solidFill>
              <a:srgbClr val="0B7B5D"/>
            </a:solidFill>
            <a:prstDash val="solid"/>
            <a:miter lim="800000"/>
          </a:ln>
          <a:effectLst/>
        </p:spPr>
      </p:cxnSp>
      <p:sp>
        <p:nvSpPr>
          <p:cNvPr id="16" name="TextBox 15" descr="Chromosome">
            <a:extLst>
              <a:ext uri="{FF2B5EF4-FFF2-40B4-BE49-F238E27FC236}">
                <a16:creationId xmlns:a16="http://schemas.microsoft.com/office/drawing/2014/main" id="{9F298C94-D44D-4CC3-A975-D4C0EBE90CAA}"/>
              </a:ext>
            </a:extLst>
          </p:cNvPr>
          <p:cNvSpPr txBox="1"/>
          <p:nvPr/>
        </p:nvSpPr>
        <p:spPr>
          <a:xfrm>
            <a:off x="2536394" y="2560165"/>
            <a:ext cx="1723550" cy="426311"/>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Chromosome</a:t>
            </a:r>
          </a:p>
        </p:txBody>
      </p:sp>
      <p:cxnSp>
        <p:nvCxnSpPr>
          <p:cNvPr id="19" name="Straight Connector 18">
            <a:extLst>
              <a:ext uri="{FF2B5EF4-FFF2-40B4-BE49-F238E27FC236}">
                <a16:creationId xmlns:a16="http://schemas.microsoft.com/office/drawing/2014/main" id="{DAEA0384-75F4-4831-87C3-64613A18B972}"/>
              </a:ext>
              <a:ext uri="{C183D7F6-B498-43B3-948B-1728B52AA6E4}">
                <adec:decorative xmlns:adec="http://schemas.microsoft.com/office/drawing/2017/decorative" val="1"/>
              </a:ext>
            </a:extLst>
          </p:cNvPr>
          <p:cNvCxnSpPr/>
          <p:nvPr/>
        </p:nvCxnSpPr>
        <p:spPr>
          <a:xfrm rot="5400000">
            <a:off x="2563371" y="2254796"/>
            <a:ext cx="0" cy="1508244"/>
          </a:xfrm>
          <a:prstGeom prst="line">
            <a:avLst/>
          </a:prstGeom>
          <a:noFill/>
          <a:ln w="6350" cap="flat" cmpd="sng" algn="ctr">
            <a:solidFill>
              <a:srgbClr val="0B7B5D"/>
            </a:solidFill>
            <a:prstDash val="solid"/>
            <a:miter lim="800000"/>
          </a:ln>
          <a:effectLst/>
        </p:spPr>
      </p:cxnSp>
      <p:sp>
        <p:nvSpPr>
          <p:cNvPr id="17" name="TextBox 16" descr="Cell wall&#10;">
            <a:extLst>
              <a:ext uri="{FF2B5EF4-FFF2-40B4-BE49-F238E27FC236}">
                <a16:creationId xmlns:a16="http://schemas.microsoft.com/office/drawing/2014/main" id="{BDDEB56B-4C43-4CC9-AB52-1B311F6999D9}"/>
              </a:ext>
            </a:extLst>
          </p:cNvPr>
          <p:cNvSpPr txBox="1"/>
          <p:nvPr/>
        </p:nvSpPr>
        <p:spPr>
          <a:xfrm>
            <a:off x="471479" y="3853359"/>
            <a:ext cx="1143263" cy="426311"/>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Cell wall</a:t>
            </a:r>
          </a:p>
        </p:txBody>
      </p:sp>
      <p:cxnSp>
        <p:nvCxnSpPr>
          <p:cNvPr id="21" name="Straight Connector 20">
            <a:extLst>
              <a:ext uri="{FF2B5EF4-FFF2-40B4-BE49-F238E27FC236}">
                <a16:creationId xmlns:a16="http://schemas.microsoft.com/office/drawing/2014/main" id="{AC612835-5747-473B-A73E-604E2F3396F0}"/>
              </a:ext>
              <a:ext uri="{C183D7F6-B498-43B3-948B-1728B52AA6E4}">
                <adec:decorative xmlns:adec="http://schemas.microsoft.com/office/drawing/2017/decorative" val="1"/>
              </a:ext>
            </a:extLst>
          </p:cNvPr>
          <p:cNvCxnSpPr>
            <a:cxnSpLocks/>
          </p:cNvCxnSpPr>
          <p:nvPr/>
        </p:nvCxnSpPr>
        <p:spPr>
          <a:xfrm flipV="1">
            <a:off x="1512863" y="4042646"/>
            <a:ext cx="510998" cy="1"/>
          </a:xfrm>
          <a:prstGeom prst="line">
            <a:avLst/>
          </a:prstGeom>
          <a:noFill/>
          <a:ln w="6350" cap="flat" cmpd="sng" algn="ctr">
            <a:solidFill>
              <a:srgbClr val="0B7B5D"/>
            </a:solidFill>
            <a:prstDash val="solid"/>
            <a:miter lim="800000"/>
          </a:ln>
          <a:effectLst/>
        </p:spPr>
      </p:cxnSp>
      <p:sp>
        <p:nvSpPr>
          <p:cNvPr id="18" name="TextBox 17" descr="Cytoplasm">
            <a:extLst>
              <a:ext uri="{FF2B5EF4-FFF2-40B4-BE49-F238E27FC236}">
                <a16:creationId xmlns:a16="http://schemas.microsoft.com/office/drawing/2014/main" id="{8C9F935E-FB8B-46DF-B711-6F5545394539}"/>
              </a:ext>
            </a:extLst>
          </p:cNvPr>
          <p:cNvSpPr txBox="1"/>
          <p:nvPr/>
        </p:nvSpPr>
        <p:spPr>
          <a:xfrm>
            <a:off x="2720677" y="4193767"/>
            <a:ext cx="1396535" cy="426311"/>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Cytoplasm</a:t>
            </a:r>
          </a:p>
        </p:txBody>
      </p:sp>
      <p:cxnSp>
        <p:nvCxnSpPr>
          <p:cNvPr id="22" name="Straight Connector 21">
            <a:extLst>
              <a:ext uri="{FF2B5EF4-FFF2-40B4-BE49-F238E27FC236}">
                <a16:creationId xmlns:a16="http://schemas.microsoft.com/office/drawing/2014/main" id="{F0F39319-C137-4CF1-8215-98FA22BD4B03}"/>
              </a:ext>
              <a:ext uri="{C183D7F6-B498-43B3-948B-1728B52AA6E4}">
                <adec:decorative xmlns:adec="http://schemas.microsoft.com/office/drawing/2017/decorative" val="1"/>
              </a:ext>
            </a:extLst>
          </p:cNvPr>
          <p:cNvCxnSpPr/>
          <p:nvPr/>
        </p:nvCxnSpPr>
        <p:spPr>
          <a:xfrm rot="5400000" flipV="1">
            <a:off x="2940432" y="3393460"/>
            <a:ext cx="0" cy="754122"/>
          </a:xfrm>
          <a:prstGeom prst="line">
            <a:avLst/>
          </a:prstGeom>
          <a:noFill/>
          <a:ln w="6350" cap="flat" cmpd="sng" algn="ctr">
            <a:solidFill>
              <a:srgbClr val="0B7B5D"/>
            </a:solidFill>
            <a:prstDash val="solid"/>
            <a:miter lim="800000"/>
          </a:ln>
          <a:effectLst/>
        </p:spPr>
      </p:cxnSp>
      <p:cxnSp>
        <p:nvCxnSpPr>
          <p:cNvPr id="23" name="Straight Connector 22">
            <a:extLst>
              <a:ext uri="{FF2B5EF4-FFF2-40B4-BE49-F238E27FC236}">
                <a16:creationId xmlns:a16="http://schemas.microsoft.com/office/drawing/2014/main" id="{19268280-143D-41BC-A33A-377B9F8FEB5C}"/>
              </a:ext>
              <a:ext uri="{C183D7F6-B498-43B3-948B-1728B52AA6E4}">
                <adec:decorative xmlns:adec="http://schemas.microsoft.com/office/drawing/2017/decorative" val="1"/>
              </a:ext>
            </a:extLst>
          </p:cNvPr>
          <p:cNvCxnSpPr/>
          <p:nvPr/>
        </p:nvCxnSpPr>
        <p:spPr>
          <a:xfrm rot="5400000">
            <a:off x="3067436" y="4020578"/>
            <a:ext cx="500115" cy="0"/>
          </a:xfrm>
          <a:prstGeom prst="line">
            <a:avLst/>
          </a:prstGeom>
          <a:noFill/>
          <a:ln w="6350" cap="flat" cmpd="sng" algn="ctr">
            <a:solidFill>
              <a:srgbClr val="0B7B5D"/>
            </a:solidFill>
            <a:prstDash val="solid"/>
            <a:miter lim="800000"/>
          </a:ln>
          <a:effectLst/>
        </p:spPr>
      </p:cxnSp>
      <p:sp>
        <p:nvSpPr>
          <p:cNvPr id="10" name="TextBox 9" descr="Bacteria are free living and are found everywhere&#10;Chromosome:&#10;Genetic material (DNA) of the cell.&#10;Cell wall:&#10;The cell wall is made of peptidoglycan and maintains the overall shape of a bacterial cell.&#10;Cell membrane:&#10;Lining the inside of the cell wall providing a boundary for the contents of the cell and a barrier to substances entering and leaving.&#10;Cytoplasm:&#10;Jelly like substance inside of the cell&#10;holding the contents.">
            <a:extLst>
              <a:ext uri="{FF2B5EF4-FFF2-40B4-BE49-F238E27FC236}">
                <a16:creationId xmlns:a16="http://schemas.microsoft.com/office/drawing/2014/main" id="{E509BF88-2499-4F91-B2F7-DB21E0CCC046}"/>
              </a:ext>
            </a:extLst>
          </p:cNvPr>
          <p:cNvSpPr txBox="1"/>
          <p:nvPr/>
        </p:nvSpPr>
        <p:spPr>
          <a:xfrm>
            <a:off x="4238089" y="1376693"/>
            <a:ext cx="4363996" cy="4524315"/>
          </a:xfrm>
          <a:prstGeom prst="rect">
            <a:avLst/>
          </a:prstGeom>
          <a:noFill/>
        </p:spPr>
        <p:txBody>
          <a:bodyPr wrap="square" rtlCol="0">
            <a:spAutoFit/>
          </a:bodyPr>
          <a:lstStyle/>
          <a:p>
            <a:r>
              <a:rPr lang="en-GB" dirty="0">
                <a:solidFill>
                  <a:prstClr val="black"/>
                </a:solidFill>
                <a:latin typeface="Arial" panose="020B0604020202020204" pitchFamily="34" charset="0"/>
                <a:cs typeface="Arial" panose="020B0604020202020204" pitchFamily="34" charset="0"/>
              </a:rPr>
              <a:t>Bacteria are free living and are found everywhere</a:t>
            </a:r>
          </a:p>
          <a:p>
            <a:r>
              <a:rPr lang="en-GB" dirty="0">
                <a:solidFill>
                  <a:prstClr val="black"/>
                </a:solidFill>
                <a:latin typeface="Arial" panose="020B0604020202020204" pitchFamily="34" charset="0"/>
                <a:cs typeface="Arial" panose="020B0604020202020204" pitchFamily="34" charset="0"/>
              </a:rPr>
              <a:t>Chromosome:</a:t>
            </a:r>
          </a:p>
          <a:p>
            <a:r>
              <a:rPr lang="en-GB" dirty="0">
                <a:solidFill>
                  <a:prstClr val="black"/>
                </a:solidFill>
                <a:latin typeface="Arial" panose="020B0604020202020204" pitchFamily="34" charset="0"/>
                <a:cs typeface="Arial" panose="020B0604020202020204" pitchFamily="34" charset="0"/>
              </a:rPr>
              <a:t>Genetic material (DNA) of the cell.</a:t>
            </a:r>
          </a:p>
          <a:p>
            <a:r>
              <a:rPr lang="en-GB" dirty="0">
                <a:solidFill>
                  <a:prstClr val="black"/>
                </a:solidFill>
                <a:latin typeface="Arial" panose="020B0604020202020204" pitchFamily="34" charset="0"/>
                <a:cs typeface="Arial" panose="020B0604020202020204" pitchFamily="34" charset="0"/>
              </a:rPr>
              <a:t>Cell wall:</a:t>
            </a:r>
          </a:p>
          <a:p>
            <a:r>
              <a:rPr lang="en-GB" dirty="0">
                <a:solidFill>
                  <a:prstClr val="black"/>
                </a:solidFill>
                <a:latin typeface="Arial" panose="020B0604020202020204" pitchFamily="34" charset="0"/>
                <a:cs typeface="Arial" panose="020B0604020202020204" pitchFamily="34" charset="0"/>
              </a:rPr>
              <a:t>The cell wall is made of peptidoglycan and maintains the overall shape of a bacterial cell.</a:t>
            </a:r>
          </a:p>
          <a:p>
            <a:r>
              <a:rPr lang="en-GB" dirty="0">
                <a:solidFill>
                  <a:prstClr val="black"/>
                </a:solidFill>
                <a:latin typeface="Arial" panose="020B0604020202020204" pitchFamily="34" charset="0"/>
                <a:cs typeface="Arial" panose="020B0604020202020204" pitchFamily="34" charset="0"/>
              </a:rPr>
              <a:t>Cell membrane:</a:t>
            </a:r>
          </a:p>
          <a:p>
            <a:r>
              <a:rPr lang="en-GB" dirty="0">
                <a:solidFill>
                  <a:prstClr val="black"/>
                </a:solidFill>
                <a:latin typeface="Arial" panose="020B0604020202020204" pitchFamily="34" charset="0"/>
                <a:cs typeface="Arial" panose="020B0604020202020204" pitchFamily="34" charset="0"/>
              </a:rPr>
              <a:t>Lining the inside of the cell wall providing a boundary for the contents of the cell and a barrier to substances entering and leaving.</a:t>
            </a:r>
          </a:p>
          <a:p>
            <a:r>
              <a:rPr lang="en-GB" dirty="0">
                <a:solidFill>
                  <a:prstClr val="black"/>
                </a:solidFill>
                <a:latin typeface="Arial" panose="020B0604020202020204" pitchFamily="34" charset="0"/>
                <a:cs typeface="Arial" panose="020B0604020202020204" pitchFamily="34" charset="0"/>
              </a:rPr>
              <a:t>Cytoplasm:</a:t>
            </a:r>
          </a:p>
          <a:p>
            <a:r>
              <a:rPr lang="en-GB" dirty="0">
                <a:solidFill>
                  <a:prstClr val="black"/>
                </a:solidFill>
                <a:latin typeface="Arial" panose="020B0604020202020204" pitchFamily="34" charset="0"/>
                <a:cs typeface="Arial" panose="020B0604020202020204" pitchFamily="34" charset="0"/>
              </a:rPr>
              <a:t>Jelly like substance inside of the cell</a:t>
            </a:r>
          </a:p>
          <a:p>
            <a:r>
              <a:rPr lang="en-GB" dirty="0">
                <a:solidFill>
                  <a:prstClr val="black"/>
                </a:solidFill>
                <a:latin typeface="Arial" panose="020B0604020202020204" pitchFamily="34" charset="0"/>
                <a:cs typeface="Arial" panose="020B0604020202020204" pitchFamily="34" charset="0"/>
              </a:rPr>
              <a:t>holding the contents.</a:t>
            </a:r>
          </a:p>
        </p:txBody>
      </p:sp>
      <p:sp>
        <p:nvSpPr>
          <p:cNvPr id="3" name="Footer Placeholder 2">
            <a:extLst>
              <a:ext uri="{FF2B5EF4-FFF2-40B4-BE49-F238E27FC236}">
                <a16:creationId xmlns:a16="http://schemas.microsoft.com/office/drawing/2014/main" id="{9CE9C6B2-6B70-400C-B564-9990D358998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54008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5A3454-F483-4958-8753-6A26B7871328}"/>
              </a:ext>
            </a:extLst>
          </p:cNvPr>
          <p:cNvSpPr>
            <a:spLocks noGrp="1"/>
          </p:cNvSpPr>
          <p:nvPr>
            <p:ph type="title"/>
          </p:nvPr>
        </p:nvSpPr>
        <p:spPr>
          <a:xfrm>
            <a:off x="628650" y="-1054682"/>
            <a:ext cx="7886700" cy="830343"/>
          </a:xfrm>
        </p:spPr>
        <p:txBody>
          <a:bodyPr>
            <a:normAutofit/>
          </a:bodyPr>
          <a:lstStyle/>
          <a:p>
            <a:pPr algn="ctr"/>
            <a:r>
              <a:rPr lang="en-GB" sz="3500" b="1" dirty="0"/>
              <a:t>How Big is a Microbe? - Virus</a:t>
            </a:r>
          </a:p>
        </p:txBody>
      </p:sp>
      <p:sp>
        <p:nvSpPr>
          <p:cNvPr id="25" name="Title 1">
            <a:extLst>
              <a:ext uri="{FF2B5EF4-FFF2-40B4-BE49-F238E27FC236}">
                <a16:creationId xmlns:a16="http://schemas.microsoft.com/office/drawing/2014/main" id="{C09EB1B6-A043-4C0C-98F6-E8ADFE2F3711}"/>
              </a:ext>
            </a:extLst>
          </p:cNvPr>
          <p:cNvSpPr txBox="1">
            <a:spLocks/>
          </p:cNvSpPr>
          <p:nvPr/>
        </p:nvSpPr>
        <p:spPr>
          <a:xfrm>
            <a:off x="628650" y="267220"/>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How Big is a Microbe?</a:t>
            </a:r>
            <a:endParaRPr lang="en-GB" sz="3500" b="1" dirty="0"/>
          </a:p>
        </p:txBody>
      </p:sp>
      <p:sp>
        <p:nvSpPr>
          <p:cNvPr id="4" name="Rectangle: Rounded Corners 3">
            <a:extLst>
              <a:ext uri="{FF2B5EF4-FFF2-40B4-BE49-F238E27FC236}">
                <a16:creationId xmlns:a16="http://schemas.microsoft.com/office/drawing/2014/main" id="{8DAD7E20-B2D7-4BDF-85C1-346E8605EDB6}"/>
              </a:ext>
              <a:ext uri="{C183D7F6-B498-43B3-948B-1728B52AA6E4}">
                <adec:decorative xmlns:adec="http://schemas.microsoft.com/office/drawing/2017/decorative" val="1"/>
              </a:ext>
            </a:extLst>
          </p:cNvPr>
          <p:cNvSpPr/>
          <p:nvPr/>
        </p:nvSpPr>
        <p:spPr>
          <a:xfrm>
            <a:off x="371476" y="1323975"/>
            <a:ext cx="8143874" cy="4610100"/>
          </a:xfrm>
          <a:prstGeom prst="roundRect">
            <a:avLst>
              <a:gd name="adj" fmla="val 3052"/>
            </a:avLst>
          </a:prstGeom>
          <a:noFill/>
          <a:ln w="5715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9C28D1A2-4D12-4EDE-87B2-76EAB6A18BCC}"/>
              </a:ext>
              <a:ext uri="{C183D7F6-B498-43B3-948B-1728B52AA6E4}">
                <adec:decorative xmlns:adec="http://schemas.microsoft.com/office/drawing/2017/decorative" val="1"/>
              </a:ext>
            </a:extLst>
          </p:cNvPr>
          <p:cNvSpPr/>
          <p:nvPr/>
        </p:nvSpPr>
        <p:spPr>
          <a:xfrm>
            <a:off x="8113083" y="1165825"/>
            <a:ext cx="562610" cy="520700"/>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6" name="Picture 5">
            <a:extLst>
              <a:ext uri="{FF2B5EF4-FFF2-40B4-BE49-F238E27FC236}">
                <a16:creationId xmlns:a16="http://schemas.microsoft.com/office/drawing/2014/main" id="{1513FB0E-C5FE-4819-97C3-BB0866EDE50C}"/>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rcRect/>
          <a:stretch/>
        </p:blipFill>
        <p:spPr>
          <a:xfrm>
            <a:off x="8154993" y="1180325"/>
            <a:ext cx="478790" cy="483675"/>
          </a:xfrm>
          <a:prstGeom prst="rect">
            <a:avLst/>
          </a:prstGeom>
        </p:spPr>
      </p:pic>
      <p:sp>
        <p:nvSpPr>
          <p:cNvPr id="9" name="TextBox 8" descr="Viruses">
            <a:extLst>
              <a:ext uri="{FF2B5EF4-FFF2-40B4-BE49-F238E27FC236}">
                <a16:creationId xmlns:a16="http://schemas.microsoft.com/office/drawing/2014/main" id="{F20910F4-7495-4441-819C-40A46B3FDAA6}"/>
              </a:ext>
            </a:extLst>
          </p:cNvPr>
          <p:cNvSpPr txBox="1"/>
          <p:nvPr/>
        </p:nvSpPr>
        <p:spPr>
          <a:xfrm>
            <a:off x="628650" y="1448036"/>
            <a:ext cx="1565942" cy="553998"/>
          </a:xfrm>
          <a:prstGeom prst="rect">
            <a:avLst/>
          </a:prstGeom>
          <a:noFill/>
        </p:spPr>
        <p:txBody>
          <a:bodyPr wrap="none" rtlCol="0">
            <a:spAutoFit/>
          </a:bodyPr>
          <a:lstStyle/>
          <a:p>
            <a:r>
              <a:rPr lang="en-GB" sz="3000" b="1" dirty="0">
                <a:solidFill>
                  <a:prstClr val="black"/>
                </a:solidFill>
                <a:latin typeface="Arial" panose="020B0604020202020204" pitchFamily="34" charset="0"/>
                <a:cs typeface="Arial" panose="020B0604020202020204" pitchFamily="34" charset="0"/>
              </a:rPr>
              <a:t>Viruses</a:t>
            </a:r>
          </a:p>
        </p:txBody>
      </p:sp>
      <p:pic>
        <p:nvPicPr>
          <p:cNvPr id="15" name="Picture 14">
            <a:extLst>
              <a:ext uri="{FF2B5EF4-FFF2-40B4-BE49-F238E27FC236}">
                <a16:creationId xmlns:a16="http://schemas.microsoft.com/office/drawing/2014/main" id="{A0CB321B-E73E-441C-AB3B-A5AB8A7E7F90}"/>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4104" t="9610" r="12229" b="59713"/>
          <a:stretch/>
        </p:blipFill>
        <p:spPr>
          <a:xfrm>
            <a:off x="1464543" y="2210169"/>
            <a:ext cx="1683820" cy="3121186"/>
          </a:xfrm>
          <a:prstGeom prst="rect">
            <a:avLst/>
          </a:prstGeom>
        </p:spPr>
      </p:pic>
      <p:sp>
        <p:nvSpPr>
          <p:cNvPr id="16" name="TextBox 15" descr="Capsid">
            <a:extLst>
              <a:ext uri="{FF2B5EF4-FFF2-40B4-BE49-F238E27FC236}">
                <a16:creationId xmlns:a16="http://schemas.microsoft.com/office/drawing/2014/main" id="{979C0EC6-3E09-4463-BAA1-E24FCEA83849}"/>
              </a:ext>
            </a:extLst>
          </p:cNvPr>
          <p:cNvSpPr txBox="1"/>
          <p:nvPr/>
        </p:nvSpPr>
        <p:spPr>
          <a:xfrm>
            <a:off x="647897" y="2351437"/>
            <a:ext cx="984565" cy="400110"/>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Capsid</a:t>
            </a:r>
          </a:p>
        </p:txBody>
      </p:sp>
      <p:cxnSp>
        <p:nvCxnSpPr>
          <p:cNvPr id="21" name="Straight Connector 20">
            <a:extLst>
              <a:ext uri="{FF2B5EF4-FFF2-40B4-BE49-F238E27FC236}">
                <a16:creationId xmlns:a16="http://schemas.microsoft.com/office/drawing/2014/main" id="{BCF16BA6-23E4-4E63-ACBB-F71B0EAC7BAC}"/>
              </a:ext>
              <a:ext uri="{C183D7F6-B498-43B3-948B-1728B52AA6E4}">
                <adec:decorative xmlns:adec="http://schemas.microsoft.com/office/drawing/2017/decorative" val="1"/>
              </a:ext>
            </a:extLst>
          </p:cNvPr>
          <p:cNvCxnSpPr>
            <a:cxnSpLocks/>
          </p:cNvCxnSpPr>
          <p:nvPr/>
        </p:nvCxnSpPr>
        <p:spPr>
          <a:xfrm rot="5400000" flipH="1" flipV="1">
            <a:off x="1775755" y="2402824"/>
            <a:ext cx="1" cy="315638"/>
          </a:xfrm>
          <a:prstGeom prst="line">
            <a:avLst/>
          </a:prstGeom>
          <a:noFill/>
          <a:ln w="6350" cap="flat" cmpd="sng" algn="ctr">
            <a:solidFill>
              <a:srgbClr val="0B7B5D"/>
            </a:solidFill>
            <a:prstDash val="solid"/>
            <a:miter lim="800000"/>
          </a:ln>
          <a:effectLst/>
        </p:spPr>
      </p:cxnSp>
      <p:cxnSp>
        <p:nvCxnSpPr>
          <p:cNvPr id="23" name="Straight Connector 22">
            <a:extLst>
              <a:ext uri="{FF2B5EF4-FFF2-40B4-BE49-F238E27FC236}">
                <a16:creationId xmlns:a16="http://schemas.microsoft.com/office/drawing/2014/main" id="{3B3BDD49-A3BD-4842-8EC0-4751E47CE08C}"/>
              </a:ext>
              <a:ext uri="{C183D7F6-B498-43B3-948B-1728B52AA6E4}">
                <adec:decorative xmlns:adec="http://schemas.microsoft.com/office/drawing/2017/decorative" val="1"/>
              </a:ext>
            </a:extLst>
          </p:cNvPr>
          <p:cNvCxnSpPr>
            <a:cxnSpLocks/>
          </p:cNvCxnSpPr>
          <p:nvPr/>
        </p:nvCxnSpPr>
        <p:spPr>
          <a:xfrm>
            <a:off x="1444454" y="3067462"/>
            <a:ext cx="489124" cy="3"/>
          </a:xfrm>
          <a:prstGeom prst="line">
            <a:avLst/>
          </a:prstGeom>
          <a:noFill/>
          <a:ln w="6350" cap="flat" cmpd="sng" algn="ctr">
            <a:solidFill>
              <a:srgbClr val="0B7B5D"/>
            </a:solidFill>
            <a:prstDash val="solid"/>
            <a:miter lim="800000"/>
          </a:ln>
          <a:effectLst/>
        </p:spPr>
      </p:cxnSp>
      <p:cxnSp>
        <p:nvCxnSpPr>
          <p:cNvPr id="22" name="Straight Connector 21">
            <a:extLst>
              <a:ext uri="{FF2B5EF4-FFF2-40B4-BE49-F238E27FC236}">
                <a16:creationId xmlns:a16="http://schemas.microsoft.com/office/drawing/2014/main" id="{B790168B-C7C9-4C53-897B-2DEFA985391D}"/>
              </a:ext>
              <a:ext uri="{C183D7F6-B498-43B3-948B-1728B52AA6E4}">
                <adec:decorative xmlns:adec="http://schemas.microsoft.com/office/drawing/2017/decorative" val="1"/>
              </a:ext>
            </a:extLst>
          </p:cNvPr>
          <p:cNvCxnSpPr>
            <a:cxnSpLocks/>
          </p:cNvCxnSpPr>
          <p:nvPr/>
        </p:nvCxnSpPr>
        <p:spPr>
          <a:xfrm rot="5400000" flipH="1" flipV="1">
            <a:off x="1295461" y="3204921"/>
            <a:ext cx="288317" cy="4661"/>
          </a:xfrm>
          <a:prstGeom prst="line">
            <a:avLst/>
          </a:prstGeom>
          <a:noFill/>
          <a:ln w="6350" cap="flat" cmpd="sng" algn="ctr">
            <a:solidFill>
              <a:srgbClr val="0B7B5D"/>
            </a:solidFill>
            <a:prstDash val="solid"/>
            <a:miter lim="800000"/>
          </a:ln>
          <a:effectLst/>
        </p:spPr>
      </p:cxnSp>
      <p:sp>
        <p:nvSpPr>
          <p:cNvPr id="17" name="TextBox 16" descr="Nucleic acid&#10;">
            <a:extLst>
              <a:ext uri="{FF2B5EF4-FFF2-40B4-BE49-F238E27FC236}">
                <a16:creationId xmlns:a16="http://schemas.microsoft.com/office/drawing/2014/main" id="{B7A6B206-D7E6-4718-A929-6D2A7E146CD6}"/>
              </a:ext>
            </a:extLst>
          </p:cNvPr>
          <p:cNvSpPr txBox="1"/>
          <p:nvPr/>
        </p:nvSpPr>
        <p:spPr>
          <a:xfrm>
            <a:off x="628651" y="3307679"/>
            <a:ext cx="1569660" cy="400110"/>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Nucleic acid</a:t>
            </a:r>
          </a:p>
        </p:txBody>
      </p:sp>
      <p:cxnSp>
        <p:nvCxnSpPr>
          <p:cNvPr id="20" name="Straight Connector 19">
            <a:extLst>
              <a:ext uri="{FF2B5EF4-FFF2-40B4-BE49-F238E27FC236}">
                <a16:creationId xmlns:a16="http://schemas.microsoft.com/office/drawing/2014/main" id="{0C5CF2F6-754C-4130-8D27-8CE902B09CF8}"/>
              </a:ext>
              <a:ext uri="{C183D7F6-B498-43B3-948B-1728B52AA6E4}">
                <adec:decorative xmlns:adec="http://schemas.microsoft.com/office/drawing/2017/decorative" val="1"/>
              </a:ext>
            </a:extLst>
          </p:cNvPr>
          <p:cNvCxnSpPr>
            <a:cxnSpLocks/>
          </p:cNvCxnSpPr>
          <p:nvPr/>
        </p:nvCxnSpPr>
        <p:spPr>
          <a:xfrm flipH="1">
            <a:off x="2654142" y="3656460"/>
            <a:ext cx="494222" cy="0"/>
          </a:xfrm>
          <a:prstGeom prst="line">
            <a:avLst/>
          </a:prstGeom>
          <a:noFill/>
          <a:ln w="6350" cap="flat" cmpd="sng" algn="ctr">
            <a:solidFill>
              <a:srgbClr val="0B7B5D"/>
            </a:solidFill>
            <a:prstDash val="solid"/>
            <a:miter lim="800000"/>
          </a:ln>
          <a:effectLst/>
        </p:spPr>
      </p:cxnSp>
      <p:cxnSp>
        <p:nvCxnSpPr>
          <p:cNvPr id="24" name="Straight Connector 23">
            <a:extLst>
              <a:ext uri="{FF2B5EF4-FFF2-40B4-BE49-F238E27FC236}">
                <a16:creationId xmlns:a16="http://schemas.microsoft.com/office/drawing/2014/main" id="{E8491686-82B5-4FD3-A30A-9FA8B2D1F676}"/>
              </a:ext>
              <a:ext uri="{C183D7F6-B498-43B3-948B-1728B52AA6E4}">
                <adec:decorative xmlns:adec="http://schemas.microsoft.com/office/drawing/2017/decorative" val="1"/>
              </a:ext>
            </a:extLst>
          </p:cNvPr>
          <p:cNvCxnSpPr>
            <a:cxnSpLocks/>
          </p:cNvCxnSpPr>
          <p:nvPr/>
        </p:nvCxnSpPr>
        <p:spPr>
          <a:xfrm flipV="1">
            <a:off x="3154539" y="3657727"/>
            <a:ext cx="0" cy="309848"/>
          </a:xfrm>
          <a:prstGeom prst="line">
            <a:avLst/>
          </a:prstGeom>
          <a:noFill/>
          <a:ln w="6350" cap="flat" cmpd="sng" algn="ctr">
            <a:solidFill>
              <a:srgbClr val="0B7B5D"/>
            </a:solidFill>
            <a:prstDash val="solid"/>
            <a:miter lim="800000"/>
          </a:ln>
          <a:effectLst/>
        </p:spPr>
      </p:cxnSp>
      <p:sp>
        <p:nvSpPr>
          <p:cNvPr id="18" name="TextBox 17" descr="Glycoproteins&#10;">
            <a:extLst>
              <a:ext uri="{FF2B5EF4-FFF2-40B4-BE49-F238E27FC236}">
                <a16:creationId xmlns:a16="http://schemas.microsoft.com/office/drawing/2014/main" id="{AC5E57EE-334C-48E9-9E10-BCDB60454D27}"/>
              </a:ext>
            </a:extLst>
          </p:cNvPr>
          <p:cNvSpPr txBox="1"/>
          <p:nvPr/>
        </p:nvSpPr>
        <p:spPr>
          <a:xfrm>
            <a:off x="2433145" y="3905782"/>
            <a:ext cx="1752403" cy="400110"/>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Glycoproteins</a:t>
            </a:r>
          </a:p>
        </p:txBody>
      </p:sp>
      <p:sp>
        <p:nvSpPr>
          <p:cNvPr id="13" name="TextBox 12" descr="Viruses are NOT free living – they MUST live inside another living cell/organism &#10;Capsid&#10;Double lipid layer holding the cells&#10;genetic material.&#10;Glycoproteins&#10;These serve 2 purposes:&#10;Anchor the virus to the host cell.&#10;Transport genetic material from the&#10;virus to the host cell.&#10;Nucleic acid&#10;Either DNA or RNA material, but viruses rarely contain both. Most viruses contain RNA material.&#10;">
            <a:extLst>
              <a:ext uri="{FF2B5EF4-FFF2-40B4-BE49-F238E27FC236}">
                <a16:creationId xmlns:a16="http://schemas.microsoft.com/office/drawing/2014/main" id="{C6DBD8B5-0441-4D52-AF2F-09FBB11D6D92}"/>
              </a:ext>
            </a:extLst>
          </p:cNvPr>
          <p:cNvSpPr txBox="1"/>
          <p:nvPr/>
        </p:nvSpPr>
        <p:spPr>
          <a:xfrm>
            <a:off x="4256618" y="1388059"/>
            <a:ext cx="4411131" cy="4478149"/>
          </a:xfrm>
          <a:prstGeom prst="rect">
            <a:avLst/>
          </a:prstGeom>
          <a:noFill/>
        </p:spPr>
        <p:txBody>
          <a:bodyPr wrap="square" rtlCol="0">
            <a:spAutoFit/>
          </a:bodyPr>
          <a:lstStyle/>
          <a:p>
            <a:r>
              <a:rPr lang="en-GB" sz="1900" dirty="0">
                <a:solidFill>
                  <a:prstClr val="black"/>
                </a:solidFill>
                <a:latin typeface="Arial" panose="020B0604020202020204" pitchFamily="34" charset="0"/>
                <a:cs typeface="Arial" panose="020B0604020202020204" pitchFamily="34" charset="0"/>
              </a:rPr>
              <a:t>Viruses are NOT free living – they MUST live inside another living cell/organism </a:t>
            </a:r>
          </a:p>
          <a:p>
            <a:r>
              <a:rPr lang="en-GB" sz="1900" dirty="0">
                <a:solidFill>
                  <a:prstClr val="black"/>
                </a:solidFill>
                <a:latin typeface="Arial" panose="020B0604020202020204" pitchFamily="34" charset="0"/>
                <a:cs typeface="Arial" panose="020B0604020202020204" pitchFamily="34" charset="0"/>
              </a:rPr>
              <a:t>Capsid:</a:t>
            </a:r>
          </a:p>
          <a:p>
            <a:r>
              <a:rPr lang="en-GB" sz="1900" dirty="0">
                <a:solidFill>
                  <a:prstClr val="black"/>
                </a:solidFill>
                <a:latin typeface="Arial" panose="020B0604020202020204" pitchFamily="34" charset="0"/>
                <a:cs typeface="Arial" panose="020B0604020202020204" pitchFamily="34" charset="0"/>
              </a:rPr>
              <a:t>Double lipid layer holding the cells</a:t>
            </a:r>
          </a:p>
          <a:p>
            <a:r>
              <a:rPr lang="en-GB" sz="1900" dirty="0">
                <a:solidFill>
                  <a:prstClr val="black"/>
                </a:solidFill>
                <a:latin typeface="Arial" panose="020B0604020202020204" pitchFamily="34" charset="0"/>
                <a:cs typeface="Arial" panose="020B0604020202020204" pitchFamily="34" charset="0"/>
              </a:rPr>
              <a:t>genetic material.</a:t>
            </a:r>
          </a:p>
          <a:p>
            <a:r>
              <a:rPr lang="en-GB" sz="1900" dirty="0">
                <a:solidFill>
                  <a:prstClr val="black"/>
                </a:solidFill>
                <a:latin typeface="Arial" panose="020B0604020202020204" pitchFamily="34" charset="0"/>
                <a:cs typeface="Arial" panose="020B0604020202020204" pitchFamily="34" charset="0"/>
              </a:rPr>
              <a:t>Glycoproteins:</a:t>
            </a:r>
          </a:p>
          <a:p>
            <a:r>
              <a:rPr lang="en-GB" sz="1900" dirty="0">
                <a:solidFill>
                  <a:prstClr val="black"/>
                </a:solidFill>
                <a:latin typeface="Arial" panose="020B0604020202020204" pitchFamily="34" charset="0"/>
                <a:cs typeface="Arial" panose="020B0604020202020204" pitchFamily="34" charset="0"/>
              </a:rPr>
              <a:t>These serve 2 purposes:</a:t>
            </a:r>
          </a:p>
          <a:p>
            <a:pPr marL="342900" indent="-342900">
              <a:buFont typeface="+mj-lt"/>
              <a:buAutoNum type="arabicPeriod"/>
            </a:pPr>
            <a:r>
              <a:rPr lang="en-GB" sz="1900" dirty="0">
                <a:solidFill>
                  <a:prstClr val="black"/>
                </a:solidFill>
                <a:latin typeface="Arial" panose="020B0604020202020204" pitchFamily="34" charset="0"/>
                <a:cs typeface="Arial" panose="020B0604020202020204" pitchFamily="34" charset="0"/>
              </a:rPr>
              <a:t>Anchor the virus to the host cell.</a:t>
            </a:r>
          </a:p>
          <a:p>
            <a:pPr marL="342900" indent="-342900">
              <a:buFont typeface="+mj-lt"/>
              <a:buAutoNum type="arabicPeriod"/>
            </a:pPr>
            <a:r>
              <a:rPr lang="en-GB" sz="1900" dirty="0">
                <a:solidFill>
                  <a:prstClr val="black"/>
                </a:solidFill>
                <a:latin typeface="Arial" panose="020B0604020202020204" pitchFamily="34" charset="0"/>
                <a:cs typeface="Arial" panose="020B0604020202020204" pitchFamily="34" charset="0"/>
              </a:rPr>
              <a:t>Transport genetic material from the</a:t>
            </a:r>
            <a:br>
              <a:rPr lang="en-GB" sz="1900" dirty="0">
                <a:solidFill>
                  <a:prstClr val="black"/>
                </a:solidFill>
                <a:latin typeface="Arial" panose="020B0604020202020204" pitchFamily="34" charset="0"/>
                <a:cs typeface="Arial" panose="020B0604020202020204" pitchFamily="34" charset="0"/>
              </a:rPr>
            </a:br>
            <a:r>
              <a:rPr lang="en-GB" sz="1900" dirty="0">
                <a:solidFill>
                  <a:prstClr val="black"/>
                </a:solidFill>
                <a:latin typeface="Arial" panose="020B0604020202020204" pitchFamily="34" charset="0"/>
                <a:cs typeface="Arial" panose="020B0604020202020204" pitchFamily="34" charset="0"/>
              </a:rPr>
              <a:t>virus to the host cell.</a:t>
            </a:r>
          </a:p>
          <a:p>
            <a:r>
              <a:rPr lang="en-GB" sz="1900" dirty="0">
                <a:solidFill>
                  <a:prstClr val="black"/>
                </a:solidFill>
                <a:latin typeface="Arial" panose="020B0604020202020204" pitchFamily="34" charset="0"/>
                <a:cs typeface="Arial" panose="020B0604020202020204" pitchFamily="34" charset="0"/>
              </a:rPr>
              <a:t>Nucleic acid:</a:t>
            </a:r>
          </a:p>
          <a:p>
            <a:r>
              <a:rPr lang="en-GB" sz="1900" dirty="0">
                <a:solidFill>
                  <a:prstClr val="black"/>
                </a:solidFill>
                <a:latin typeface="Arial" panose="020B0604020202020204" pitchFamily="34" charset="0"/>
                <a:cs typeface="Arial" panose="020B0604020202020204" pitchFamily="34" charset="0"/>
              </a:rPr>
              <a:t>Either DNA or RNA material, but viruses rarely contain both. Most viruses contain RNA material.</a:t>
            </a:r>
          </a:p>
        </p:txBody>
      </p:sp>
      <p:sp>
        <p:nvSpPr>
          <p:cNvPr id="3" name="Footer Placeholder 2">
            <a:extLst>
              <a:ext uri="{FF2B5EF4-FFF2-40B4-BE49-F238E27FC236}">
                <a16:creationId xmlns:a16="http://schemas.microsoft.com/office/drawing/2014/main" id="{715B8671-4B0B-46E8-91EC-75AEDFA040D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836890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2EB1-4BC0-4E31-9255-D8AB07FE3E45}"/>
              </a:ext>
            </a:extLst>
          </p:cNvPr>
          <p:cNvSpPr>
            <a:spLocks noGrp="1"/>
          </p:cNvSpPr>
          <p:nvPr>
            <p:ph type="title"/>
          </p:nvPr>
        </p:nvSpPr>
        <p:spPr>
          <a:xfrm>
            <a:off x="107156" y="1747839"/>
            <a:ext cx="8929687" cy="2852737"/>
          </a:xfrm>
        </p:spPr>
        <p:txBody>
          <a:bodyPr/>
          <a:lstStyle/>
          <a:p>
            <a:r>
              <a:rPr lang="en-GB" b="1" dirty="0"/>
              <a:t>Microbe Mayhem Cards</a:t>
            </a:r>
          </a:p>
        </p:txBody>
      </p:sp>
      <p:sp>
        <p:nvSpPr>
          <p:cNvPr id="4" name="Footer Placeholder 3">
            <a:extLst>
              <a:ext uri="{FF2B5EF4-FFF2-40B4-BE49-F238E27FC236}">
                <a16:creationId xmlns:a16="http://schemas.microsoft.com/office/drawing/2014/main" id="{B6DA9CCE-5C31-4663-B369-1229D33AFCB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869799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7A6B1-1A53-441C-A73A-472740242A8C}"/>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Microbe Mayhem Cards 1</a:t>
            </a:r>
          </a:p>
        </p:txBody>
      </p:sp>
      <p:sp>
        <p:nvSpPr>
          <p:cNvPr id="64" name="Rectangle: Rounded Corners 63">
            <a:extLst>
              <a:ext uri="{FF2B5EF4-FFF2-40B4-BE49-F238E27FC236}">
                <a16:creationId xmlns:a16="http://schemas.microsoft.com/office/drawing/2014/main" id="{039BEA94-A27C-4558-A1D9-F76DF0AFAD5F}"/>
              </a:ext>
              <a:ext uri="{C183D7F6-B498-43B3-948B-1728B52AA6E4}">
                <adec:decorative xmlns:adec="http://schemas.microsoft.com/office/drawing/2017/decorative" val="1"/>
              </a:ext>
            </a:extLst>
          </p:cNvPr>
          <p:cNvSpPr/>
          <p:nvPr/>
        </p:nvSpPr>
        <p:spPr>
          <a:xfrm rot="5400000">
            <a:off x="923966" y="839145"/>
            <a:ext cx="2886075" cy="2028825"/>
          </a:xfrm>
          <a:prstGeom prst="roundRect">
            <a:avLst>
              <a:gd name="adj" fmla="val 3052"/>
            </a:avLst>
          </a:prstGeom>
          <a:no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6" name="Picture 75">
            <a:extLst>
              <a:ext uri="{FF2B5EF4-FFF2-40B4-BE49-F238E27FC236}">
                <a16:creationId xmlns:a16="http://schemas.microsoft.com/office/drawing/2014/main" id="{50D4B371-3471-4D26-B78C-2011B249B0C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44708" y="550999"/>
            <a:ext cx="1821215" cy="715477"/>
          </a:xfrm>
          <a:prstGeom prst="rect">
            <a:avLst/>
          </a:prstGeom>
        </p:spPr>
      </p:pic>
      <p:sp>
        <p:nvSpPr>
          <p:cNvPr id="77" name="TextBox 76">
            <a:extLst>
              <a:ext uri="{FF2B5EF4-FFF2-40B4-BE49-F238E27FC236}">
                <a16:creationId xmlns:a16="http://schemas.microsoft.com/office/drawing/2014/main" id="{23882D66-888E-41A4-B953-D893810AF6EB}"/>
              </a:ext>
            </a:extLst>
          </p:cNvPr>
          <p:cNvSpPr txBox="1"/>
          <p:nvPr/>
        </p:nvSpPr>
        <p:spPr>
          <a:xfrm>
            <a:off x="2106473" y="619299"/>
            <a:ext cx="1159292" cy="553998"/>
          </a:xfrm>
          <a:prstGeom prst="rect">
            <a:avLst/>
          </a:prstGeom>
          <a:solidFill>
            <a:schemeClr val="bg1"/>
          </a:solidFill>
        </p:spPr>
        <p:txBody>
          <a:bodyPr wrap="square" rtlCol="0">
            <a:spAutoFit/>
          </a:bodyPr>
          <a:lstStyle/>
          <a:p>
            <a:pPr algn="r"/>
            <a:r>
              <a:rPr lang="en-GB" sz="1000" i="1" dirty="0">
                <a:solidFill>
                  <a:prstClr val="black"/>
                </a:solidFill>
                <a:latin typeface="Arial" panose="020B0604020202020204" pitchFamily="34" charset="0"/>
                <a:cs typeface="Arial" panose="020B0604020202020204" pitchFamily="34" charset="0"/>
              </a:rPr>
              <a:t>Staphylococcus</a:t>
            </a:r>
          </a:p>
          <a:p>
            <a:pPr algn="r"/>
            <a:r>
              <a:rPr lang="en-GB" sz="1000" dirty="0">
                <a:solidFill>
                  <a:prstClr val="black"/>
                </a:solidFill>
                <a:latin typeface="Arial" panose="020B0604020202020204" pitchFamily="34" charset="0"/>
                <a:cs typeface="Arial" panose="020B0604020202020204" pitchFamily="34" charset="0"/>
              </a:rPr>
              <a:t>Staff-ill-O-coccus</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65" name="Rectangle: Rounded Corners 64">
            <a:extLst>
              <a:ext uri="{FF2B5EF4-FFF2-40B4-BE49-F238E27FC236}">
                <a16:creationId xmlns:a16="http://schemas.microsoft.com/office/drawing/2014/main" id="{11831F63-847C-4B62-BF90-EF1E0E94677D}"/>
              </a:ext>
              <a:ext uri="{C183D7F6-B498-43B3-948B-1728B52AA6E4}">
                <adec:decorative xmlns:adec="http://schemas.microsoft.com/office/drawing/2017/decorative" val="1"/>
              </a:ext>
            </a:extLst>
          </p:cNvPr>
          <p:cNvSpPr/>
          <p:nvPr/>
        </p:nvSpPr>
        <p:spPr>
          <a:xfrm>
            <a:off x="1447837" y="1363022"/>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Rectangle: Rounded Corners 65">
            <a:extLst>
              <a:ext uri="{FF2B5EF4-FFF2-40B4-BE49-F238E27FC236}">
                <a16:creationId xmlns:a16="http://schemas.microsoft.com/office/drawing/2014/main" id="{440EC05A-9A7B-42A0-923A-2FEF601F13D1}"/>
              </a:ext>
            </a:extLst>
          </p:cNvPr>
          <p:cNvSpPr/>
          <p:nvPr/>
        </p:nvSpPr>
        <p:spPr>
          <a:xfrm>
            <a:off x="1514516" y="1420172"/>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67" name="Rectangle: Rounded Corners 66">
            <a:extLst>
              <a:ext uri="{FF2B5EF4-FFF2-40B4-BE49-F238E27FC236}">
                <a16:creationId xmlns:a16="http://schemas.microsoft.com/office/drawing/2014/main" id="{FF0E8843-ACA0-41AD-B543-DA6896A6E504}"/>
              </a:ext>
            </a:extLst>
          </p:cNvPr>
          <p:cNvSpPr/>
          <p:nvPr/>
        </p:nvSpPr>
        <p:spPr>
          <a:xfrm>
            <a:off x="2727450" y="1420172"/>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a:t>
            </a:r>
          </a:p>
        </p:txBody>
      </p:sp>
      <p:sp>
        <p:nvSpPr>
          <p:cNvPr id="68" name="Rectangle: Rounded Corners 67">
            <a:extLst>
              <a:ext uri="{FF2B5EF4-FFF2-40B4-BE49-F238E27FC236}">
                <a16:creationId xmlns:a16="http://schemas.microsoft.com/office/drawing/2014/main" id="{CD94CC9C-CC18-4DE8-96BC-904D242793C3}"/>
              </a:ext>
            </a:extLst>
          </p:cNvPr>
          <p:cNvSpPr/>
          <p:nvPr/>
        </p:nvSpPr>
        <p:spPr>
          <a:xfrm>
            <a:off x="1514516" y="1629724"/>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72" name="Rectangle: Rounded Corners 71">
            <a:extLst>
              <a:ext uri="{FF2B5EF4-FFF2-40B4-BE49-F238E27FC236}">
                <a16:creationId xmlns:a16="http://schemas.microsoft.com/office/drawing/2014/main" id="{C5822B8D-93CF-46EB-BA38-A268CFC39325}"/>
              </a:ext>
            </a:extLst>
          </p:cNvPr>
          <p:cNvSpPr/>
          <p:nvPr/>
        </p:nvSpPr>
        <p:spPr>
          <a:xfrm>
            <a:off x="2722963" y="1629723"/>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19</a:t>
            </a:r>
          </a:p>
        </p:txBody>
      </p:sp>
      <p:sp>
        <p:nvSpPr>
          <p:cNvPr id="69" name="Rectangle: Rounded Corners 68">
            <a:extLst>
              <a:ext uri="{FF2B5EF4-FFF2-40B4-BE49-F238E27FC236}">
                <a16:creationId xmlns:a16="http://schemas.microsoft.com/office/drawing/2014/main" id="{B55D87C6-B5FD-42F6-8EC3-14D05BB293C0}"/>
              </a:ext>
            </a:extLst>
          </p:cNvPr>
          <p:cNvSpPr/>
          <p:nvPr/>
        </p:nvSpPr>
        <p:spPr>
          <a:xfrm>
            <a:off x="1514516" y="1839275"/>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73" name="Rectangle: Rounded Corners 72">
            <a:extLst>
              <a:ext uri="{FF2B5EF4-FFF2-40B4-BE49-F238E27FC236}">
                <a16:creationId xmlns:a16="http://schemas.microsoft.com/office/drawing/2014/main" id="{87E94122-756E-45AA-8733-E4591BBDC565}"/>
              </a:ext>
            </a:extLst>
          </p:cNvPr>
          <p:cNvSpPr/>
          <p:nvPr/>
        </p:nvSpPr>
        <p:spPr>
          <a:xfrm>
            <a:off x="2727450" y="1829745"/>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174</a:t>
            </a:r>
          </a:p>
        </p:txBody>
      </p:sp>
      <p:sp>
        <p:nvSpPr>
          <p:cNvPr id="70" name="Rectangle: Rounded Corners 69">
            <a:extLst>
              <a:ext uri="{FF2B5EF4-FFF2-40B4-BE49-F238E27FC236}">
                <a16:creationId xmlns:a16="http://schemas.microsoft.com/office/drawing/2014/main" id="{A14954CF-7865-478D-8F88-97509C71A35C}"/>
              </a:ext>
            </a:extLst>
          </p:cNvPr>
          <p:cNvSpPr/>
          <p:nvPr/>
        </p:nvSpPr>
        <p:spPr>
          <a:xfrm>
            <a:off x="1514516" y="2048825"/>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74" name="Rectangle: Rounded Corners 73">
            <a:extLst>
              <a:ext uri="{FF2B5EF4-FFF2-40B4-BE49-F238E27FC236}">
                <a16:creationId xmlns:a16="http://schemas.microsoft.com/office/drawing/2014/main" id="{890EFA18-B933-41B7-A5C2-5BF9D0A55F43}"/>
              </a:ext>
            </a:extLst>
          </p:cNvPr>
          <p:cNvSpPr/>
          <p:nvPr/>
        </p:nvSpPr>
        <p:spPr>
          <a:xfrm>
            <a:off x="2726440" y="2038204"/>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a:t>
            </a:r>
          </a:p>
        </p:txBody>
      </p:sp>
      <p:sp>
        <p:nvSpPr>
          <p:cNvPr id="71" name="Rectangle: Rounded Corners 70">
            <a:extLst>
              <a:ext uri="{FF2B5EF4-FFF2-40B4-BE49-F238E27FC236}">
                <a16:creationId xmlns:a16="http://schemas.microsoft.com/office/drawing/2014/main" id="{8A4B3E0E-C623-49A6-9291-3F16040FC0DC}"/>
              </a:ext>
            </a:extLst>
          </p:cNvPr>
          <p:cNvSpPr/>
          <p:nvPr/>
        </p:nvSpPr>
        <p:spPr>
          <a:xfrm>
            <a:off x="1514517" y="2248842"/>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75" name="Rectangle: Rounded Corners 74">
            <a:extLst>
              <a:ext uri="{FF2B5EF4-FFF2-40B4-BE49-F238E27FC236}">
                <a16:creationId xmlns:a16="http://schemas.microsoft.com/office/drawing/2014/main" id="{42D4B62D-CC89-41C6-83FC-F4979A8EF6EE}"/>
              </a:ext>
            </a:extLst>
          </p:cNvPr>
          <p:cNvSpPr/>
          <p:nvPr/>
        </p:nvSpPr>
        <p:spPr>
          <a:xfrm>
            <a:off x="2727448" y="2248841"/>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90</a:t>
            </a:r>
          </a:p>
        </p:txBody>
      </p:sp>
      <p:sp>
        <p:nvSpPr>
          <p:cNvPr id="78" name="TextBox 77">
            <a:extLst>
              <a:ext uri="{FF2B5EF4-FFF2-40B4-BE49-F238E27FC236}">
                <a16:creationId xmlns:a16="http://schemas.microsoft.com/office/drawing/2014/main" id="{F529AFCD-CA15-4C51-97D0-8C4230234568}"/>
              </a:ext>
            </a:extLst>
          </p:cNvPr>
          <p:cNvSpPr txBox="1"/>
          <p:nvPr/>
        </p:nvSpPr>
        <p:spPr>
          <a:xfrm>
            <a:off x="1386707" y="2465598"/>
            <a:ext cx="1960595" cy="830997"/>
          </a:xfrm>
          <a:prstGeom prst="rect">
            <a:avLst/>
          </a:prstGeom>
          <a:noFill/>
        </p:spPr>
        <p:txBody>
          <a:bodyPr wrap="square" rtlCol="0">
            <a:spAutoFit/>
          </a:bodyPr>
          <a:lstStyle/>
          <a:p>
            <a:r>
              <a:rPr lang="en-GB" sz="800" dirty="0" err="1">
                <a:solidFill>
                  <a:prstClr val="black"/>
                </a:solidFill>
                <a:latin typeface="Arial" panose="020B0604020202020204" pitchFamily="34" charset="0"/>
                <a:cs typeface="Arial" panose="020B0604020202020204" pitchFamily="34" charset="0"/>
              </a:rPr>
              <a:t>Meticillin</a:t>
            </a:r>
            <a:r>
              <a:rPr lang="en-GB" sz="800" dirty="0">
                <a:solidFill>
                  <a:prstClr val="black"/>
                </a:solidFill>
                <a:latin typeface="Arial" panose="020B0604020202020204" pitchFamily="34" charset="0"/>
                <a:cs typeface="Arial" panose="020B0604020202020204" pitchFamily="34" charset="0"/>
              </a:rPr>
              <a:t> resistant </a:t>
            </a:r>
            <a:r>
              <a:rPr lang="en-GB" sz="800" i="1" dirty="0">
                <a:solidFill>
                  <a:prstClr val="black"/>
                </a:solidFill>
                <a:latin typeface="Arial" panose="020B0604020202020204" pitchFamily="34" charset="0"/>
                <a:cs typeface="Arial" panose="020B0604020202020204" pitchFamily="34" charset="0"/>
              </a:rPr>
              <a:t>Staphylococcus aureus </a:t>
            </a:r>
            <a:r>
              <a:rPr lang="en-GB" sz="800" dirty="0">
                <a:solidFill>
                  <a:prstClr val="black"/>
                </a:solidFill>
                <a:latin typeface="Arial" panose="020B0604020202020204" pitchFamily="34" charset="0"/>
                <a:cs typeface="Arial" panose="020B0604020202020204" pitchFamily="34" charset="0"/>
              </a:rPr>
              <a:t>(MRSA) are a type of </a:t>
            </a:r>
            <a:r>
              <a:rPr lang="en-GB" sz="800" i="1" dirty="0">
                <a:solidFill>
                  <a:prstClr val="black"/>
                </a:solidFill>
                <a:latin typeface="Arial" panose="020B0604020202020204" pitchFamily="34" charset="0"/>
                <a:cs typeface="Arial" panose="020B0604020202020204" pitchFamily="34" charset="0"/>
              </a:rPr>
              <a:t>Staphylococcus aureus </a:t>
            </a:r>
            <a:r>
              <a:rPr lang="en-GB" sz="800" dirty="0">
                <a:solidFill>
                  <a:prstClr val="black"/>
                </a:solidFill>
                <a:latin typeface="Arial" panose="020B0604020202020204" pitchFamily="34" charset="0"/>
                <a:cs typeface="Arial" panose="020B0604020202020204" pitchFamily="34" charset="0"/>
              </a:rPr>
              <a:t>that have mutated to become resistant to most antibiotics. They can cause severe infection in humans. </a:t>
            </a:r>
          </a:p>
        </p:txBody>
      </p:sp>
      <p:sp>
        <p:nvSpPr>
          <p:cNvPr id="34" name="Rectangle: Rounded Corners 33">
            <a:extLst>
              <a:ext uri="{FF2B5EF4-FFF2-40B4-BE49-F238E27FC236}">
                <a16:creationId xmlns:a16="http://schemas.microsoft.com/office/drawing/2014/main" id="{5F123E64-8433-4B04-897F-1A1D6617393F}"/>
              </a:ext>
              <a:ext uri="{C183D7F6-B498-43B3-948B-1728B52AA6E4}">
                <adec:decorative xmlns:adec="http://schemas.microsoft.com/office/drawing/2017/decorative" val="1"/>
              </a:ext>
            </a:extLst>
          </p:cNvPr>
          <p:cNvSpPr/>
          <p:nvPr/>
        </p:nvSpPr>
        <p:spPr>
          <a:xfrm rot="5400000">
            <a:off x="3147195" y="827694"/>
            <a:ext cx="2886075" cy="2028825"/>
          </a:xfrm>
          <a:prstGeom prst="roundRect">
            <a:avLst>
              <a:gd name="adj" fmla="val 3052"/>
            </a:avLst>
          </a:prstGeom>
          <a:no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6" name="Picture 45">
            <a:extLst>
              <a:ext uri="{FF2B5EF4-FFF2-40B4-BE49-F238E27FC236}">
                <a16:creationId xmlns:a16="http://schemas.microsoft.com/office/drawing/2014/main" id="{672F2DE1-7CD0-43D1-A917-EFB9788546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67937" y="539549"/>
            <a:ext cx="1821215" cy="715477"/>
          </a:xfrm>
          <a:prstGeom prst="rect">
            <a:avLst/>
          </a:prstGeom>
        </p:spPr>
      </p:pic>
      <p:sp>
        <p:nvSpPr>
          <p:cNvPr id="47" name="TextBox 46">
            <a:extLst>
              <a:ext uri="{FF2B5EF4-FFF2-40B4-BE49-F238E27FC236}">
                <a16:creationId xmlns:a16="http://schemas.microsoft.com/office/drawing/2014/main" id="{7E4EBB6A-E682-4893-A96B-5B7E1DA6410D}"/>
              </a:ext>
            </a:extLst>
          </p:cNvPr>
          <p:cNvSpPr txBox="1"/>
          <p:nvPr/>
        </p:nvSpPr>
        <p:spPr>
          <a:xfrm>
            <a:off x="4615369" y="616084"/>
            <a:ext cx="883575" cy="553998"/>
          </a:xfrm>
          <a:prstGeom prst="rect">
            <a:avLst/>
          </a:prstGeom>
          <a:solidFill>
            <a:schemeClr val="bg1"/>
          </a:solid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Chlamydia</a:t>
            </a:r>
          </a:p>
          <a:p>
            <a:pPr algn="r"/>
            <a:r>
              <a:rPr lang="en-GB" sz="1000" dirty="0">
                <a:solidFill>
                  <a:prstClr val="black"/>
                </a:solidFill>
                <a:latin typeface="Arial" panose="020B0604020202020204" pitchFamily="34" charset="0"/>
                <a:cs typeface="Arial" panose="020B0604020202020204" pitchFamily="34" charset="0"/>
              </a:rPr>
              <a:t>Clam-id-E-A</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53F62F6E-CE2D-4225-BFC5-B24A566DB688}"/>
              </a:ext>
              <a:ext uri="{C183D7F6-B498-43B3-948B-1728B52AA6E4}">
                <adec:decorative xmlns:adec="http://schemas.microsoft.com/office/drawing/2017/decorative" val="1"/>
              </a:ext>
            </a:extLst>
          </p:cNvPr>
          <p:cNvSpPr/>
          <p:nvPr/>
        </p:nvSpPr>
        <p:spPr>
          <a:xfrm>
            <a:off x="3671066" y="1351572"/>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55585E13-8497-4E26-A2EC-9C701EB9BF61}"/>
              </a:ext>
            </a:extLst>
          </p:cNvPr>
          <p:cNvSpPr/>
          <p:nvPr/>
        </p:nvSpPr>
        <p:spPr>
          <a:xfrm>
            <a:off x="3737745" y="1408721"/>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37" name="Rectangle: Rounded Corners 36">
            <a:extLst>
              <a:ext uri="{FF2B5EF4-FFF2-40B4-BE49-F238E27FC236}">
                <a16:creationId xmlns:a16="http://schemas.microsoft.com/office/drawing/2014/main" id="{05021B7E-7DF2-41BE-AA39-E3A1BE8247E3}"/>
              </a:ext>
            </a:extLst>
          </p:cNvPr>
          <p:cNvSpPr/>
          <p:nvPr/>
        </p:nvSpPr>
        <p:spPr>
          <a:xfrm>
            <a:off x="4950679" y="1408722"/>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a:t>
            </a:r>
          </a:p>
        </p:txBody>
      </p:sp>
      <p:sp>
        <p:nvSpPr>
          <p:cNvPr id="38" name="Rectangle: Rounded Corners 37">
            <a:extLst>
              <a:ext uri="{FF2B5EF4-FFF2-40B4-BE49-F238E27FC236}">
                <a16:creationId xmlns:a16="http://schemas.microsoft.com/office/drawing/2014/main" id="{E24CC646-F176-42DA-B5E0-A655741310C6}"/>
              </a:ext>
            </a:extLst>
          </p:cNvPr>
          <p:cNvSpPr/>
          <p:nvPr/>
        </p:nvSpPr>
        <p:spPr>
          <a:xfrm>
            <a:off x="3737745" y="1618273"/>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42" name="Rectangle: Rounded Corners 41">
            <a:extLst>
              <a:ext uri="{FF2B5EF4-FFF2-40B4-BE49-F238E27FC236}">
                <a16:creationId xmlns:a16="http://schemas.microsoft.com/office/drawing/2014/main" id="{AC0F49F3-2391-4FBD-9CAE-946B39692876}"/>
              </a:ext>
            </a:extLst>
          </p:cNvPr>
          <p:cNvSpPr/>
          <p:nvPr/>
        </p:nvSpPr>
        <p:spPr>
          <a:xfrm>
            <a:off x="4946192" y="1618273"/>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9" name="Rectangle: Rounded Corners 38">
            <a:extLst>
              <a:ext uri="{FF2B5EF4-FFF2-40B4-BE49-F238E27FC236}">
                <a16:creationId xmlns:a16="http://schemas.microsoft.com/office/drawing/2014/main" id="{06277222-5572-4094-8C7C-BBE3D4CCB0A2}"/>
              </a:ext>
            </a:extLst>
          </p:cNvPr>
          <p:cNvSpPr/>
          <p:nvPr/>
        </p:nvSpPr>
        <p:spPr>
          <a:xfrm>
            <a:off x="3737745" y="1827824"/>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43" name="Rectangle: Rounded Corners 42">
            <a:extLst>
              <a:ext uri="{FF2B5EF4-FFF2-40B4-BE49-F238E27FC236}">
                <a16:creationId xmlns:a16="http://schemas.microsoft.com/office/drawing/2014/main" id="{632CCC71-7F7A-4689-A9A0-C1B0D74CE1BF}"/>
              </a:ext>
            </a:extLst>
          </p:cNvPr>
          <p:cNvSpPr/>
          <p:nvPr/>
        </p:nvSpPr>
        <p:spPr>
          <a:xfrm>
            <a:off x="4950679" y="1818295"/>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37</a:t>
            </a:r>
          </a:p>
        </p:txBody>
      </p:sp>
      <p:sp>
        <p:nvSpPr>
          <p:cNvPr id="40" name="Rectangle: Rounded Corners 39">
            <a:extLst>
              <a:ext uri="{FF2B5EF4-FFF2-40B4-BE49-F238E27FC236}">
                <a16:creationId xmlns:a16="http://schemas.microsoft.com/office/drawing/2014/main" id="{8E08DC1B-F057-473F-8714-1A4333E0BF54}"/>
              </a:ext>
            </a:extLst>
          </p:cNvPr>
          <p:cNvSpPr/>
          <p:nvPr/>
        </p:nvSpPr>
        <p:spPr>
          <a:xfrm>
            <a:off x="3737745" y="2037375"/>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44" name="Rectangle: Rounded Corners 43">
            <a:extLst>
              <a:ext uri="{FF2B5EF4-FFF2-40B4-BE49-F238E27FC236}">
                <a16:creationId xmlns:a16="http://schemas.microsoft.com/office/drawing/2014/main" id="{9DDBB439-B917-4C99-B507-A2DAE8CEA2BC}"/>
              </a:ext>
            </a:extLst>
          </p:cNvPr>
          <p:cNvSpPr/>
          <p:nvPr/>
        </p:nvSpPr>
        <p:spPr>
          <a:xfrm>
            <a:off x="4949669" y="2026754"/>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1" name="Rectangle: Rounded Corners 40">
            <a:extLst>
              <a:ext uri="{FF2B5EF4-FFF2-40B4-BE49-F238E27FC236}">
                <a16:creationId xmlns:a16="http://schemas.microsoft.com/office/drawing/2014/main" id="{146A59FF-BA9D-44AE-82FA-7AEE56210934}"/>
              </a:ext>
            </a:extLst>
          </p:cNvPr>
          <p:cNvSpPr/>
          <p:nvPr/>
        </p:nvSpPr>
        <p:spPr>
          <a:xfrm>
            <a:off x="3737746" y="2237392"/>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45" name="Rectangle: Rounded Corners 44">
            <a:extLst>
              <a:ext uri="{FF2B5EF4-FFF2-40B4-BE49-F238E27FC236}">
                <a16:creationId xmlns:a16="http://schemas.microsoft.com/office/drawing/2014/main" id="{3C6C38A9-5EF3-495B-B368-5A2095119FD7}"/>
              </a:ext>
            </a:extLst>
          </p:cNvPr>
          <p:cNvSpPr/>
          <p:nvPr/>
        </p:nvSpPr>
        <p:spPr>
          <a:xfrm>
            <a:off x="4950677" y="2237391"/>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70</a:t>
            </a:r>
          </a:p>
        </p:txBody>
      </p:sp>
      <p:sp>
        <p:nvSpPr>
          <p:cNvPr id="48" name="TextBox 47">
            <a:extLst>
              <a:ext uri="{FF2B5EF4-FFF2-40B4-BE49-F238E27FC236}">
                <a16:creationId xmlns:a16="http://schemas.microsoft.com/office/drawing/2014/main" id="{E14C99B0-4009-4556-9A6A-396138AEE414}"/>
              </a:ext>
            </a:extLst>
          </p:cNvPr>
          <p:cNvSpPr txBox="1"/>
          <p:nvPr/>
        </p:nvSpPr>
        <p:spPr>
          <a:xfrm>
            <a:off x="3609938" y="2454148"/>
            <a:ext cx="1960595" cy="830997"/>
          </a:xfrm>
          <a:prstGeom prst="rect">
            <a:avLst/>
          </a:prstGeom>
          <a:noFill/>
        </p:spPr>
        <p:txBody>
          <a:bodyPr wrap="square" rtlCol="0">
            <a:spAutoFit/>
          </a:bodyPr>
          <a:lstStyle/>
          <a:p>
            <a:r>
              <a:rPr lang="en-GB" sz="800" dirty="0">
                <a:solidFill>
                  <a:prstClr val="black"/>
                </a:solidFill>
                <a:latin typeface="Arial" panose="020B0604020202020204" pitchFamily="34" charset="0"/>
                <a:cs typeface="Arial" panose="020B0604020202020204" pitchFamily="34" charset="0"/>
              </a:rPr>
              <a:t>Chlamydia is a sexually transmitted infection (STI) that is caused by the bacteria </a:t>
            </a:r>
            <a:r>
              <a:rPr lang="en-GB" sz="800" i="1" dirty="0">
                <a:solidFill>
                  <a:prstClr val="black"/>
                </a:solidFill>
                <a:latin typeface="Arial" panose="020B0604020202020204" pitchFamily="34" charset="0"/>
                <a:cs typeface="Arial" panose="020B0604020202020204" pitchFamily="34" charset="0"/>
              </a:rPr>
              <a:t>Chlamydia trachomatis</a:t>
            </a:r>
            <a:r>
              <a:rPr lang="en-GB" sz="800" dirty="0">
                <a:solidFill>
                  <a:prstClr val="black"/>
                </a:solidFill>
                <a:latin typeface="Arial" panose="020B0604020202020204" pitchFamily="34" charset="0"/>
                <a:cs typeface="Arial" panose="020B0604020202020204" pitchFamily="34" charset="0"/>
              </a:rPr>
              <a:t>. Although symptoms are generally mild i.e. discharge from the penis or vagina, it can lead to infertility. </a:t>
            </a:r>
          </a:p>
        </p:txBody>
      </p:sp>
      <p:sp>
        <p:nvSpPr>
          <p:cNvPr id="4" name="Rectangle: Rounded Corners 3">
            <a:extLst>
              <a:ext uri="{FF2B5EF4-FFF2-40B4-BE49-F238E27FC236}">
                <a16:creationId xmlns:a16="http://schemas.microsoft.com/office/drawing/2014/main" id="{54EB6F3D-5DFC-478D-BE6F-DE1E2B861A75}"/>
              </a:ext>
              <a:ext uri="{C183D7F6-B498-43B3-948B-1728B52AA6E4}">
                <adec:decorative xmlns:adec="http://schemas.microsoft.com/office/drawing/2017/decorative" val="1"/>
              </a:ext>
            </a:extLst>
          </p:cNvPr>
          <p:cNvSpPr/>
          <p:nvPr/>
        </p:nvSpPr>
        <p:spPr>
          <a:xfrm rot="5400000">
            <a:off x="5333961" y="835927"/>
            <a:ext cx="2886075" cy="2028825"/>
          </a:xfrm>
          <a:prstGeom prst="roundRect">
            <a:avLst>
              <a:gd name="adj" fmla="val 3052"/>
            </a:avLst>
          </a:prstGeom>
          <a:no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A782D3EA-2737-4FE4-A9AC-D1987CBBD4B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702" y="547782"/>
            <a:ext cx="1821215" cy="715478"/>
          </a:xfrm>
          <a:prstGeom prst="rect">
            <a:avLst/>
          </a:prstGeom>
        </p:spPr>
      </p:pic>
      <p:sp>
        <p:nvSpPr>
          <p:cNvPr id="17" name="TextBox 16">
            <a:extLst>
              <a:ext uri="{FF2B5EF4-FFF2-40B4-BE49-F238E27FC236}">
                <a16:creationId xmlns:a16="http://schemas.microsoft.com/office/drawing/2014/main" id="{7A0AC272-A4FB-4F5F-9312-D9D6B11A190F}"/>
              </a:ext>
            </a:extLst>
          </p:cNvPr>
          <p:cNvSpPr txBox="1"/>
          <p:nvPr/>
        </p:nvSpPr>
        <p:spPr>
          <a:xfrm>
            <a:off x="6454110" y="616082"/>
            <a:ext cx="1221808" cy="553998"/>
          </a:xfrm>
          <a:prstGeom prst="rect">
            <a:avLst/>
          </a:prstGeom>
          <a:solidFill>
            <a:schemeClr val="bg1"/>
          </a:solidFill>
        </p:spPr>
        <p:txBody>
          <a:bodyPr wrap="none" rtlCol="0">
            <a:spAutoFit/>
          </a:bodyPr>
          <a:lstStyle/>
          <a:p>
            <a:pPr algn="r"/>
            <a:r>
              <a:rPr lang="en-GB" sz="1000" dirty="0">
                <a:solidFill>
                  <a:prstClr val="black"/>
                </a:solidFill>
                <a:latin typeface="Arial" panose="020B0604020202020204" pitchFamily="34" charset="0"/>
                <a:cs typeface="Arial" panose="020B0604020202020204" pitchFamily="34" charset="0"/>
              </a:rPr>
              <a:t>Streptococcus</a:t>
            </a:r>
          </a:p>
          <a:p>
            <a:pPr algn="r"/>
            <a:r>
              <a:rPr lang="en-GB" sz="1000" dirty="0">
                <a:solidFill>
                  <a:prstClr val="black"/>
                </a:solidFill>
                <a:latin typeface="Arial" panose="020B0604020202020204" pitchFamily="34" charset="0"/>
                <a:cs typeface="Arial" panose="020B0604020202020204" pitchFamily="34" charset="0"/>
              </a:rPr>
              <a:t>Strep-Toe-Coccus</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139D626C-F5AF-40E4-9C95-473BAB88797A}"/>
              </a:ext>
              <a:ext uri="{C183D7F6-B498-43B3-948B-1728B52AA6E4}">
                <adec:decorative xmlns:adec="http://schemas.microsoft.com/office/drawing/2017/decorative" val="1"/>
              </a:ext>
            </a:extLst>
          </p:cNvPr>
          <p:cNvSpPr/>
          <p:nvPr/>
        </p:nvSpPr>
        <p:spPr>
          <a:xfrm>
            <a:off x="5857832" y="1359805"/>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9C785259-2E45-43C5-830F-F0215BA6B3C9}"/>
              </a:ext>
            </a:extLst>
          </p:cNvPr>
          <p:cNvSpPr/>
          <p:nvPr/>
        </p:nvSpPr>
        <p:spPr>
          <a:xfrm>
            <a:off x="5924511" y="1416954"/>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7" name="Rectangle: Rounded Corners 6">
            <a:extLst>
              <a:ext uri="{FF2B5EF4-FFF2-40B4-BE49-F238E27FC236}">
                <a16:creationId xmlns:a16="http://schemas.microsoft.com/office/drawing/2014/main" id="{B9668C74-79D0-478B-9C7C-BC6A4294D2FD}"/>
              </a:ext>
            </a:extLst>
          </p:cNvPr>
          <p:cNvSpPr/>
          <p:nvPr/>
        </p:nvSpPr>
        <p:spPr>
          <a:xfrm>
            <a:off x="7137445" y="1416955"/>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a:t>
            </a:r>
          </a:p>
        </p:txBody>
      </p:sp>
      <p:sp>
        <p:nvSpPr>
          <p:cNvPr id="8" name="Rectangle: Rounded Corners 7">
            <a:extLst>
              <a:ext uri="{FF2B5EF4-FFF2-40B4-BE49-F238E27FC236}">
                <a16:creationId xmlns:a16="http://schemas.microsoft.com/office/drawing/2014/main" id="{D6223134-5C06-4190-B881-2BFCC33652F5}"/>
              </a:ext>
            </a:extLst>
          </p:cNvPr>
          <p:cNvSpPr/>
          <p:nvPr/>
        </p:nvSpPr>
        <p:spPr>
          <a:xfrm>
            <a:off x="5924511" y="1626506"/>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2" name="Rectangle: Rounded Corners 11">
            <a:extLst>
              <a:ext uri="{FF2B5EF4-FFF2-40B4-BE49-F238E27FC236}">
                <a16:creationId xmlns:a16="http://schemas.microsoft.com/office/drawing/2014/main" id="{0C8683B8-ACBD-405A-9465-A29FA1507505}"/>
              </a:ext>
            </a:extLst>
          </p:cNvPr>
          <p:cNvSpPr/>
          <p:nvPr/>
        </p:nvSpPr>
        <p:spPr>
          <a:xfrm>
            <a:off x="7132958" y="1626506"/>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21</a:t>
            </a:r>
          </a:p>
        </p:txBody>
      </p:sp>
      <p:sp>
        <p:nvSpPr>
          <p:cNvPr id="9" name="Rectangle: Rounded Corners 8">
            <a:extLst>
              <a:ext uri="{FF2B5EF4-FFF2-40B4-BE49-F238E27FC236}">
                <a16:creationId xmlns:a16="http://schemas.microsoft.com/office/drawing/2014/main" id="{74F192F4-CBFB-44C4-97A7-6931B6D908C5}"/>
              </a:ext>
            </a:extLst>
          </p:cNvPr>
          <p:cNvSpPr/>
          <p:nvPr/>
        </p:nvSpPr>
        <p:spPr>
          <a:xfrm>
            <a:off x="5924511" y="1836057"/>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3" name="Rectangle: Rounded Corners 12">
            <a:extLst>
              <a:ext uri="{FF2B5EF4-FFF2-40B4-BE49-F238E27FC236}">
                <a16:creationId xmlns:a16="http://schemas.microsoft.com/office/drawing/2014/main" id="{7EFB5617-3967-4ACB-AA60-9FBC4E445377}"/>
              </a:ext>
            </a:extLst>
          </p:cNvPr>
          <p:cNvSpPr/>
          <p:nvPr/>
        </p:nvSpPr>
        <p:spPr>
          <a:xfrm>
            <a:off x="7137445" y="1826528"/>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50</a:t>
            </a:r>
          </a:p>
        </p:txBody>
      </p:sp>
      <p:sp>
        <p:nvSpPr>
          <p:cNvPr id="10" name="Rectangle: Rounded Corners 9">
            <a:extLst>
              <a:ext uri="{FF2B5EF4-FFF2-40B4-BE49-F238E27FC236}">
                <a16:creationId xmlns:a16="http://schemas.microsoft.com/office/drawing/2014/main" id="{9851383F-FC07-4A61-B148-8AE4A3EE5D87}"/>
              </a:ext>
            </a:extLst>
          </p:cNvPr>
          <p:cNvSpPr/>
          <p:nvPr/>
        </p:nvSpPr>
        <p:spPr>
          <a:xfrm>
            <a:off x="5924511" y="2045607"/>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4" name="Rectangle: Rounded Corners 13">
            <a:extLst>
              <a:ext uri="{FF2B5EF4-FFF2-40B4-BE49-F238E27FC236}">
                <a16:creationId xmlns:a16="http://schemas.microsoft.com/office/drawing/2014/main" id="{8D38B36B-2E60-4C8C-8739-DFF9A2934203}"/>
              </a:ext>
            </a:extLst>
          </p:cNvPr>
          <p:cNvSpPr/>
          <p:nvPr/>
        </p:nvSpPr>
        <p:spPr>
          <a:xfrm>
            <a:off x="7136435" y="2034987"/>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75</a:t>
            </a:r>
          </a:p>
        </p:txBody>
      </p:sp>
      <p:sp>
        <p:nvSpPr>
          <p:cNvPr id="11" name="Rectangle: Rounded Corners 10">
            <a:extLst>
              <a:ext uri="{FF2B5EF4-FFF2-40B4-BE49-F238E27FC236}">
                <a16:creationId xmlns:a16="http://schemas.microsoft.com/office/drawing/2014/main" id="{BD374276-D622-4625-9F1F-AB7411CD292A}"/>
              </a:ext>
            </a:extLst>
          </p:cNvPr>
          <p:cNvSpPr/>
          <p:nvPr/>
        </p:nvSpPr>
        <p:spPr>
          <a:xfrm>
            <a:off x="5924512" y="2245624"/>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5" name="Rectangle: Rounded Corners 14">
            <a:extLst>
              <a:ext uri="{FF2B5EF4-FFF2-40B4-BE49-F238E27FC236}">
                <a16:creationId xmlns:a16="http://schemas.microsoft.com/office/drawing/2014/main" id="{200D3E2D-1A39-453A-BD32-AAB4A97EB9B3}"/>
              </a:ext>
            </a:extLst>
          </p:cNvPr>
          <p:cNvSpPr/>
          <p:nvPr/>
        </p:nvSpPr>
        <p:spPr>
          <a:xfrm>
            <a:off x="7137443" y="2245624"/>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50</a:t>
            </a:r>
          </a:p>
        </p:txBody>
      </p:sp>
      <p:sp>
        <p:nvSpPr>
          <p:cNvPr id="18" name="TextBox 17">
            <a:extLst>
              <a:ext uri="{FF2B5EF4-FFF2-40B4-BE49-F238E27FC236}">
                <a16:creationId xmlns:a16="http://schemas.microsoft.com/office/drawing/2014/main" id="{17C3ABF8-1D4B-4ABA-BD2F-6AD8C68367E3}"/>
              </a:ext>
            </a:extLst>
          </p:cNvPr>
          <p:cNvSpPr txBox="1"/>
          <p:nvPr/>
        </p:nvSpPr>
        <p:spPr>
          <a:xfrm>
            <a:off x="5796702" y="2462380"/>
            <a:ext cx="1960595" cy="830997"/>
          </a:xfrm>
          <a:prstGeom prst="rect">
            <a:avLst/>
          </a:prstGeom>
          <a:noFill/>
        </p:spPr>
        <p:txBody>
          <a:bodyPr wrap="square" rtlCol="0">
            <a:spAutoFit/>
          </a:bodyPr>
          <a:lstStyle/>
          <a:p>
            <a:r>
              <a:rPr lang="en-GB" sz="800" dirty="0">
                <a:solidFill>
                  <a:prstClr val="black"/>
                </a:solidFill>
                <a:latin typeface="Arial" panose="020B0604020202020204" pitchFamily="34" charset="0"/>
                <a:cs typeface="Arial" panose="020B0604020202020204" pitchFamily="34" charset="0"/>
              </a:rPr>
              <a:t>Many </a:t>
            </a:r>
            <a:r>
              <a:rPr lang="en-GB" sz="800" i="1" dirty="0">
                <a:solidFill>
                  <a:prstClr val="black"/>
                </a:solidFill>
                <a:latin typeface="Arial" panose="020B0604020202020204" pitchFamily="34" charset="0"/>
                <a:cs typeface="Arial" panose="020B0604020202020204" pitchFamily="34" charset="0"/>
              </a:rPr>
              <a:t>Streptococcus</a:t>
            </a:r>
            <a:r>
              <a:rPr lang="en-GB" sz="800" dirty="0">
                <a:solidFill>
                  <a:prstClr val="black"/>
                </a:solidFill>
                <a:latin typeface="Arial" panose="020B0604020202020204" pitchFamily="34" charset="0"/>
                <a:cs typeface="Arial" panose="020B0604020202020204" pitchFamily="34" charset="0"/>
              </a:rPr>
              <a:t> species are</a:t>
            </a:r>
          </a:p>
          <a:p>
            <a:r>
              <a:rPr lang="en-GB" sz="800" dirty="0">
                <a:solidFill>
                  <a:prstClr val="black"/>
                </a:solidFill>
                <a:latin typeface="Arial" panose="020B0604020202020204" pitchFamily="34" charset="0"/>
                <a:cs typeface="Arial" panose="020B0604020202020204" pitchFamily="34" charset="0"/>
              </a:rPr>
              <a:t>harmless to humans and are the normal flora of the mouth and hands. However, Group A </a:t>
            </a:r>
            <a:r>
              <a:rPr lang="en-GB" sz="800" i="1" dirty="0">
                <a:solidFill>
                  <a:prstClr val="black"/>
                </a:solidFill>
                <a:latin typeface="Arial" panose="020B0604020202020204" pitchFamily="34" charset="0"/>
                <a:cs typeface="Arial" panose="020B0604020202020204" pitchFamily="34" charset="0"/>
              </a:rPr>
              <a:t>Streptococcus</a:t>
            </a:r>
            <a:r>
              <a:rPr lang="en-GB" sz="800" dirty="0">
                <a:solidFill>
                  <a:prstClr val="black"/>
                </a:solidFill>
                <a:latin typeface="Arial" panose="020B0604020202020204" pitchFamily="34" charset="0"/>
                <a:cs typeface="Arial" panose="020B0604020202020204" pitchFamily="34" charset="0"/>
              </a:rPr>
              <a:t> bacteria cause about 15% of sore throats.</a:t>
            </a:r>
            <a:endParaRPr lang="en-GB" sz="1050" dirty="0">
              <a:solidFill>
                <a:prstClr val="black"/>
              </a:solidFill>
              <a:latin typeface="Arial" panose="020B0604020202020204" pitchFamily="34" charset="0"/>
              <a:cs typeface="Arial" panose="020B0604020202020204" pitchFamily="34" charset="0"/>
            </a:endParaRPr>
          </a:p>
        </p:txBody>
      </p:sp>
      <p:sp>
        <p:nvSpPr>
          <p:cNvPr id="79" name="Rectangle: Rounded Corners 78">
            <a:extLst>
              <a:ext uri="{FF2B5EF4-FFF2-40B4-BE49-F238E27FC236}">
                <a16:creationId xmlns:a16="http://schemas.microsoft.com/office/drawing/2014/main" id="{26181643-BDEA-41BA-9E3F-4015A73A5D8C}"/>
              </a:ext>
              <a:ext uri="{C183D7F6-B498-43B3-948B-1728B52AA6E4}">
                <adec:decorative xmlns:adec="http://schemas.microsoft.com/office/drawing/2017/decorative" val="1"/>
              </a:ext>
            </a:extLst>
          </p:cNvPr>
          <p:cNvSpPr/>
          <p:nvPr/>
        </p:nvSpPr>
        <p:spPr>
          <a:xfrm rot="5400000">
            <a:off x="923967" y="3898820"/>
            <a:ext cx="2886075" cy="2028825"/>
          </a:xfrm>
          <a:prstGeom prst="roundRect">
            <a:avLst>
              <a:gd name="adj" fmla="val 3052"/>
            </a:avLst>
          </a:prstGeom>
          <a:no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1" name="Picture 90">
            <a:extLst>
              <a:ext uri="{FF2B5EF4-FFF2-40B4-BE49-F238E27FC236}">
                <a16:creationId xmlns:a16="http://schemas.microsoft.com/office/drawing/2014/main" id="{9C82A6DC-2FE2-42DA-AC2F-7E1B097BA61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44709" y="3610675"/>
            <a:ext cx="1821215" cy="715477"/>
          </a:xfrm>
          <a:prstGeom prst="rect">
            <a:avLst/>
          </a:prstGeom>
        </p:spPr>
      </p:pic>
      <p:sp>
        <p:nvSpPr>
          <p:cNvPr id="92" name="TextBox 91">
            <a:extLst>
              <a:ext uri="{FF2B5EF4-FFF2-40B4-BE49-F238E27FC236}">
                <a16:creationId xmlns:a16="http://schemas.microsoft.com/office/drawing/2014/main" id="{7D6F20E0-8EB1-47F0-8C71-DB250CB507FB}"/>
              </a:ext>
            </a:extLst>
          </p:cNvPr>
          <p:cNvSpPr txBox="1"/>
          <p:nvPr/>
        </p:nvSpPr>
        <p:spPr>
          <a:xfrm>
            <a:off x="2023660" y="3678975"/>
            <a:ext cx="1237839" cy="553998"/>
          </a:xfrm>
          <a:prstGeom prst="rect">
            <a:avLst/>
          </a:prstGeom>
          <a:solidFill>
            <a:schemeClr val="bg1"/>
          </a:solid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Lactobacillus</a:t>
            </a:r>
          </a:p>
          <a:p>
            <a:pPr algn="r"/>
            <a:r>
              <a:rPr lang="en-GB" sz="1000" dirty="0">
                <a:solidFill>
                  <a:prstClr val="black"/>
                </a:solidFill>
                <a:latin typeface="Arial" panose="020B0604020202020204" pitchFamily="34" charset="0"/>
                <a:cs typeface="Arial" panose="020B0604020202020204" pitchFamily="34" charset="0"/>
              </a:rPr>
              <a:t>Lac-Toe-Ba-Sil-Us</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80" name="Rectangle: Rounded Corners 79">
            <a:extLst>
              <a:ext uri="{FF2B5EF4-FFF2-40B4-BE49-F238E27FC236}">
                <a16:creationId xmlns:a16="http://schemas.microsoft.com/office/drawing/2014/main" id="{DA76A463-D0B1-44AF-89E3-E01C61AEFE12}"/>
              </a:ext>
              <a:ext uri="{C183D7F6-B498-43B3-948B-1728B52AA6E4}">
                <adec:decorative xmlns:adec="http://schemas.microsoft.com/office/drawing/2017/decorative" val="1"/>
              </a:ext>
            </a:extLst>
          </p:cNvPr>
          <p:cNvSpPr/>
          <p:nvPr/>
        </p:nvSpPr>
        <p:spPr>
          <a:xfrm>
            <a:off x="1447838" y="4422697"/>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Rounded Corners 80">
            <a:extLst>
              <a:ext uri="{FF2B5EF4-FFF2-40B4-BE49-F238E27FC236}">
                <a16:creationId xmlns:a16="http://schemas.microsoft.com/office/drawing/2014/main" id="{533317D6-DEDE-4A5C-AED2-79D762ED4278}"/>
              </a:ext>
            </a:extLst>
          </p:cNvPr>
          <p:cNvSpPr/>
          <p:nvPr/>
        </p:nvSpPr>
        <p:spPr>
          <a:xfrm>
            <a:off x="1514517" y="4479847"/>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82" name="Rectangle: Rounded Corners 81">
            <a:extLst>
              <a:ext uri="{FF2B5EF4-FFF2-40B4-BE49-F238E27FC236}">
                <a16:creationId xmlns:a16="http://schemas.microsoft.com/office/drawing/2014/main" id="{8699AE6D-7954-47AF-8FC9-5BE64839A73F}"/>
              </a:ext>
            </a:extLst>
          </p:cNvPr>
          <p:cNvSpPr/>
          <p:nvPr/>
        </p:nvSpPr>
        <p:spPr>
          <a:xfrm>
            <a:off x="2727451" y="4479847"/>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1,500</a:t>
            </a:r>
          </a:p>
        </p:txBody>
      </p:sp>
      <p:sp>
        <p:nvSpPr>
          <p:cNvPr id="83" name="Rectangle: Rounded Corners 82">
            <a:extLst>
              <a:ext uri="{FF2B5EF4-FFF2-40B4-BE49-F238E27FC236}">
                <a16:creationId xmlns:a16="http://schemas.microsoft.com/office/drawing/2014/main" id="{71A452A5-CD4F-42F6-9382-0B371A8E130B}"/>
              </a:ext>
            </a:extLst>
          </p:cNvPr>
          <p:cNvSpPr/>
          <p:nvPr/>
        </p:nvSpPr>
        <p:spPr>
          <a:xfrm>
            <a:off x="1514517" y="4689399"/>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87" name="Rectangle: Rounded Corners 86">
            <a:extLst>
              <a:ext uri="{FF2B5EF4-FFF2-40B4-BE49-F238E27FC236}">
                <a16:creationId xmlns:a16="http://schemas.microsoft.com/office/drawing/2014/main" id="{34B85E2F-A24B-4270-BCEB-17B201F0A2A0}"/>
              </a:ext>
            </a:extLst>
          </p:cNvPr>
          <p:cNvSpPr/>
          <p:nvPr/>
        </p:nvSpPr>
        <p:spPr>
          <a:xfrm>
            <a:off x="2722964" y="4689398"/>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125</a:t>
            </a:r>
          </a:p>
        </p:txBody>
      </p:sp>
      <p:sp>
        <p:nvSpPr>
          <p:cNvPr id="84" name="Rectangle: Rounded Corners 83">
            <a:extLst>
              <a:ext uri="{FF2B5EF4-FFF2-40B4-BE49-F238E27FC236}">
                <a16:creationId xmlns:a16="http://schemas.microsoft.com/office/drawing/2014/main" id="{75321DFC-6147-447C-A61A-53D5DC1478ED}"/>
              </a:ext>
            </a:extLst>
          </p:cNvPr>
          <p:cNvSpPr/>
          <p:nvPr/>
        </p:nvSpPr>
        <p:spPr>
          <a:xfrm>
            <a:off x="1514517" y="4898950"/>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88" name="Rectangle: Rounded Corners 87">
            <a:extLst>
              <a:ext uri="{FF2B5EF4-FFF2-40B4-BE49-F238E27FC236}">
                <a16:creationId xmlns:a16="http://schemas.microsoft.com/office/drawing/2014/main" id="{4F53C99F-70BE-4689-BE9E-91E6C92FC878}"/>
              </a:ext>
            </a:extLst>
          </p:cNvPr>
          <p:cNvSpPr/>
          <p:nvPr/>
        </p:nvSpPr>
        <p:spPr>
          <a:xfrm>
            <a:off x="2727451" y="4889420"/>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85" name="Rectangle: Rounded Corners 84">
            <a:extLst>
              <a:ext uri="{FF2B5EF4-FFF2-40B4-BE49-F238E27FC236}">
                <a16:creationId xmlns:a16="http://schemas.microsoft.com/office/drawing/2014/main" id="{0B00C9FF-809F-4AB7-87DF-A0533BB08A6B}"/>
              </a:ext>
            </a:extLst>
          </p:cNvPr>
          <p:cNvSpPr/>
          <p:nvPr/>
        </p:nvSpPr>
        <p:spPr>
          <a:xfrm>
            <a:off x="1514517" y="5108500"/>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89" name="Rectangle: Rounded Corners 88">
            <a:extLst>
              <a:ext uri="{FF2B5EF4-FFF2-40B4-BE49-F238E27FC236}">
                <a16:creationId xmlns:a16="http://schemas.microsoft.com/office/drawing/2014/main" id="{6EB0CFB6-BD5A-42D6-AD16-CC287C1B3259}"/>
              </a:ext>
            </a:extLst>
          </p:cNvPr>
          <p:cNvSpPr/>
          <p:nvPr/>
        </p:nvSpPr>
        <p:spPr>
          <a:xfrm>
            <a:off x="2726441" y="5097879"/>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195</a:t>
            </a:r>
          </a:p>
        </p:txBody>
      </p:sp>
      <p:sp>
        <p:nvSpPr>
          <p:cNvPr id="86" name="Rectangle: Rounded Corners 85">
            <a:extLst>
              <a:ext uri="{FF2B5EF4-FFF2-40B4-BE49-F238E27FC236}">
                <a16:creationId xmlns:a16="http://schemas.microsoft.com/office/drawing/2014/main" id="{506E77ED-E41B-4441-A06B-F07A710BBDD2}"/>
              </a:ext>
            </a:extLst>
          </p:cNvPr>
          <p:cNvSpPr/>
          <p:nvPr/>
        </p:nvSpPr>
        <p:spPr>
          <a:xfrm>
            <a:off x="1514518" y="5308517"/>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90" name="Rectangle: Rounded Corners 89">
            <a:extLst>
              <a:ext uri="{FF2B5EF4-FFF2-40B4-BE49-F238E27FC236}">
                <a16:creationId xmlns:a16="http://schemas.microsoft.com/office/drawing/2014/main" id="{B6036295-AE50-4BB8-8264-51C1424D35F4}"/>
              </a:ext>
            </a:extLst>
          </p:cNvPr>
          <p:cNvSpPr/>
          <p:nvPr/>
        </p:nvSpPr>
        <p:spPr>
          <a:xfrm>
            <a:off x="2727449" y="5308516"/>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a:t>
            </a:r>
          </a:p>
        </p:txBody>
      </p:sp>
      <p:sp>
        <p:nvSpPr>
          <p:cNvPr id="93" name="TextBox 92">
            <a:extLst>
              <a:ext uri="{FF2B5EF4-FFF2-40B4-BE49-F238E27FC236}">
                <a16:creationId xmlns:a16="http://schemas.microsoft.com/office/drawing/2014/main" id="{5F29BCC7-9416-4BE7-829D-67794215EF49}"/>
              </a:ext>
            </a:extLst>
          </p:cNvPr>
          <p:cNvSpPr txBox="1"/>
          <p:nvPr/>
        </p:nvSpPr>
        <p:spPr>
          <a:xfrm>
            <a:off x="1386709" y="5525273"/>
            <a:ext cx="1960595" cy="830997"/>
          </a:xfrm>
          <a:prstGeom prst="rect">
            <a:avLst/>
          </a:prstGeom>
          <a:noFill/>
        </p:spPr>
        <p:txBody>
          <a:bodyPr wrap="square" rtlCol="0">
            <a:spAutoFit/>
          </a:bodyPr>
          <a:lstStyle/>
          <a:p>
            <a:r>
              <a:rPr lang="en-GB" sz="800" i="1" dirty="0">
                <a:solidFill>
                  <a:prstClr val="black"/>
                </a:solidFill>
                <a:latin typeface="Arial" panose="020B0604020202020204" pitchFamily="34" charset="0"/>
                <a:cs typeface="Arial" panose="020B0604020202020204" pitchFamily="34" charset="0"/>
              </a:rPr>
              <a:t>Lactobacilli </a:t>
            </a:r>
            <a:r>
              <a:rPr lang="en-GB" sz="800" dirty="0">
                <a:solidFill>
                  <a:prstClr val="black"/>
                </a:solidFill>
                <a:latin typeface="Arial" panose="020B0604020202020204" pitchFamily="34" charset="0"/>
                <a:cs typeface="Arial" panose="020B0604020202020204" pitchFamily="34" charset="0"/>
              </a:rPr>
              <a:t>are very common and usually harmless to humans; they make up a small portion of the gut flora. These bacteria have been extensively used in the food industry - in yoghurt and cheese making. </a:t>
            </a:r>
          </a:p>
        </p:txBody>
      </p:sp>
      <p:sp>
        <p:nvSpPr>
          <p:cNvPr id="49" name="Rectangle: Rounded Corners 48">
            <a:extLst>
              <a:ext uri="{FF2B5EF4-FFF2-40B4-BE49-F238E27FC236}">
                <a16:creationId xmlns:a16="http://schemas.microsoft.com/office/drawing/2014/main" id="{8EF8D308-05BC-4F53-8568-E298DBA03CA2}"/>
              </a:ext>
              <a:ext uri="{C183D7F6-B498-43B3-948B-1728B52AA6E4}">
                <adec:decorative xmlns:adec="http://schemas.microsoft.com/office/drawing/2017/decorative" val="1"/>
              </a:ext>
            </a:extLst>
          </p:cNvPr>
          <p:cNvSpPr/>
          <p:nvPr/>
        </p:nvSpPr>
        <p:spPr>
          <a:xfrm rot="5400000">
            <a:off x="3147078" y="3878246"/>
            <a:ext cx="2886075" cy="2028825"/>
          </a:xfrm>
          <a:prstGeom prst="roundRect">
            <a:avLst>
              <a:gd name="adj" fmla="val 3052"/>
            </a:avLst>
          </a:prstGeom>
          <a:no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1" name="Picture 60">
            <a:extLst>
              <a:ext uri="{FF2B5EF4-FFF2-40B4-BE49-F238E27FC236}">
                <a16:creationId xmlns:a16="http://schemas.microsoft.com/office/drawing/2014/main" id="{295E69DF-312D-4426-BF56-38E2C15F7F4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67820" y="3590101"/>
            <a:ext cx="1821215" cy="715477"/>
          </a:xfrm>
          <a:prstGeom prst="rect">
            <a:avLst/>
          </a:prstGeom>
        </p:spPr>
      </p:pic>
      <p:sp>
        <p:nvSpPr>
          <p:cNvPr id="62" name="TextBox 61">
            <a:extLst>
              <a:ext uri="{FF2B5EF4-FFF2-40B4-BE49-F238E27FC236}">
                <a16:creationId xmlns:a16="http://schemas.microsoft.com/office/drawing/2014/main" id="{6DA73998-D502-4928-BF28-DF09A812478C}"/>
              </a:ext>
            </a:extLst>
          </p:cNvPr>
          <p:cNvSpPr txBox="1"/>
          <p:nvPr/>
        </p:nvSpPr>
        <p:spPr>
          <a:xfrm>
            <a:off x="4416422" y="3690855"/>
            <a:ext cx="1072730" cy="553998"/>
          </a:xfrm>
          <a:prstGeom prst="rect">
            <a:avLst/>
          </a:prstGeom>
          <a:solidFill>
            <a:schemeClr val="bg1"/>
          </a:solid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Escherichia coli</a:t>
            </a:r>
          </a:p>
          <a:p>
            <a:pPr algn="r"/>
            <a:r>
              <a:rPr lang="en-GB" sz="1000" dirty="0" err="1">
                <a:solidFill>
                  <a:prstClr val="black"/>
                </a:solidFill>
                <a:latin typeface="Arial" panose="020B0604020202020204" pitchFamily="34" charset="0"/>
                <a:cs typeface="Arial" panose="020B0604020202020204" pitchFamily="34" charset="0"/>
              </a:rPr>
              <a:t>Esh</a:t>
            </a:r>
            <a:r>
              <a:rPr lang="en-GB" sz="1000" dirty="0">
                <a:solidFill>
                  <a:prstClr val="black"/>
                </a:solidFill>
                <a:latin typeface="Arial" panose="020B0604020202020204" pitchFamily="34" charset="0"/>
                <a:cs typeface="Arial" panose="020B0604020202020204" pitchFamily="34" charset="0"/>
              </a:rPr>
              <a:t>-Er-lc-E-Ah</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50" name="Rectangle: Rounded Corners 49">
            <a:extLst>
              <a:ext uri="{FF2B5EF4-FFF2-40B4-BE49-F238E27FC236}">
                <a16:creationId xmlns:a16="http://schemas.microsoft.com/office/drawing/2014/main" id="{C9AF17DB-A97A-40EB-95B8-45A4A5D69B68}"/>
              </a:ext>
              <a:ext uri="{C183D7F6-B498-43B3-948B-1728B52AA6E4}">
                <adec:decorative xmlns:adec="http://schemas.microsoft.com/office/drawing/2017/decorative" val="1"/>
              </a:ext>
            </a:extLst>
          </p:cNvPr>
          <p:cNvSpPr/>
          <p:nvPr/>
        </p:nvSpPr>
        <p:spPr>
          <a:xfrm>
            <a:off x="3670949" y="4402123"/>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F61E5B81-6102-47D4-B52C-DB5BBDDB24B1}"/>
              </a:ext>
            </a:extLst>
          </p:cNvPr>
          <p:cNvSpPr/>
          <p:nvPr/>
        </p:nvSpPr>
        <p:spPr>
          <a:xfrm>
            <a:off x="3737628" y="4459273"/>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52" name="Rectangle: Rounded Corners 51">
            <a:extLst>
              <a:ext uri="{FF2B5EF4-FFF2-40B4-BE49-F238E27FC236}">
                <a16:creationId xmlns:a16="http://schemas.microsoft.com/office/drawing/2014/main" id="{486602CB-95CE-492B-BE18-D9C97BCE1B83}"/>
              </a:ext>
            </a:extLst>
          </p:cNvPr>
          <p:cNvSpPr/>
          <p:nvPr/>
        </p:nvSpPr>
        <p:spPr>
          <a:xfrm>
            <a:off x="4950562" y="4459273"/>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2,000</a:t>
            </a:r>
          </a:p>
        </p:txBody>
      </p:sp>
      <p:sp>
        <p:nvSpPr>
          <p:cNvPr id="53" name="Rectangle: Rounded Corners 52">
            <a:extLst>
              <a:ext uri="{FF2B5EF4-FFF2-40B4-BE49-F238E27FC236}">
                <a16:creationId xmlns:a16="http://schemas.microsoft.com/office/drawing/2014/main" id="{7ED08AC0-A04F-4595-9B9B-B94D4BB61A9D}"/>
              </a:ext>
            </a:extLst>
          </p:cNvPr>
          <p:cNvSpPr/>
          <p:nvPr/>
        </p:nvSpPr>
        <p:spPr>
          <a:xfrm>
            <a:off x="3737628" y="4668825"/>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57" name="Rectangle: Rounded Corners 56">
            <a:extLst>
              <a:ext uri="{FF2B5EF4-FFF2-40B4-BE49-F238E27FC236}">
                <a16:creationId xmlns:a16="http://schemas.microsoft.com/office/drawing/2014/main" id="{E010F22D-7368-43C4-BA98-F70B992BB5F1}"/>
              </a:ext>
            </a:extLst>
          </p:cNvPr>
          <p:cNvSpPr/>
          <p:nvPr/>
        </p:nvSpPr>
        <p:spPr>
          <a:xfrm>
            <a:off x="4946075" y="4668824"/>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54" name="Rectangle: Rounded Corners 53">
            <a:extLst>
              <a:ext uri="{FF2B5EF4-FFF2-40B4-BE49-F238E27FC236}">
                <a16:creationId xmlns:a16="http://schemas.microsoft.com/office/drawing/2014/main" id="{875E1073-7C3C-409B-B1E5-25ACF812ABA9}"/>
              </a:ext>
            </a:extLst>
          </p:cNvPr>
          <p:cNvSpPr/>
          <p:nvPr/>
        </p:nvSpPr>
        <p:spPr>
          <a:xfrm>
            <a:off x="3737628" y="4878376"/>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58" name="Rectangle: Rounded Corners 57">
            <a:extLst>
              <a:ext uri="{FF2B5EF4-FFF2-40B4-BE49-F238E27FC236}">
                <a16:creationId xmlns:a16="http://schemas.microsoft.com/office/drawing/2014/main" id="{AA83DDAD-9C79-49C5-871D-081BFC9D992A}"/>
              </a:ext>
            </a:extLst>
          </p:cNvPr>
          <p:cNvSpPr/>
          <p:nvPr/>
        </p:nvSpPr>
        <p:spPr>
          <a:xfrm>
            <a:off x="4950562" y="4868846"/>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70</a:t>
            </a:r>
          </a:p>
        </p:txBody>
      </p:sp>
      <p:sp>
        <p:nvSpPr>
          <p:cNvPr id="55" name="Rectangle: Rounded Corners 54">
            <a:extLst>
              <a:ext uri="{FF2B5EF4-FFF2-40B4-BE49-F238E27FC236}">
                <a16:creationId xmlns:a16="http://schemas.microsoft.com/office/drawing/2014/main" id="{DB89E852-5DEC-4233-B37B-AD6E5463EE61}"/>
              </a:ext>
            </a:extLst>
          </p:cNvPr>
          <p:cNvSpPr/>
          <p:nvPr/>
        </p:nvSpPr>
        <p:spPr>
          <a:xfrm>
            <a:off x="3737628" y="5087926"/>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59" name="Rectangle: Rounded Corners 58">
            <a:extLst>
              <a:ext uri="{FF2B5EF4-FFF2-40B4-BE49-F238E27FC236}">
                <a16:creationId xmlns:a16="http://schemas.microsoft.com/office/drawing/2014/main" id="{51BE1CA3-070A-4DA3-AAC4-7C801086B5C3}"/>
              </a:ext>
            </a:extLst>
          </p:cNvPr>
          <p:cNvSpPr/>
          <p:nvPr/>
        </p:nvSpPr>
        <p:spPr>
          <a:xfrm>
            <a:off x="4949552" y="5077305"/>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184</a:t>
            </a:r>
          </a:p>
        </p:txBody>
      </p:sp>
      <p:sp>
        <p:nvSpPr>
          <p:cNvPr id="56" name="Rectangle: Rounded Corners 55">
            <a:extLst>
              <a:ext uri="{FF2B5EF4-FFF2-40B4-BE49-F238E27FC236}">
                <a16:creationId xmlns:a16="http://schemas.microsoft.com/office/drawing/2014/main" id="{93F40FF0-85D4-46CD-8224-ED9FD9479AC9}"/>
              </a:ext>
            </a:extLst>
          </p:cNvPr>
          <p:cNvSpPr/>
          <p:nvPr/>
        </p:nvSpPr>
        <p:spPr>
          <a:xfrm>
            <a:off x="3737629" y="5287943"/>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60" name="Rectangle: Rounded Corners 59">
            <a:extLst>
              <a:ext uri="{FF2B5EF4-FFF2-40B4-BE49-F238E27FC236}">
                <a16:creationId xmlns:a16="http://schemas.microsoft.com/office/drawing/2014/main" id="{C3A2BEF3-1DB7-4E3F-BB96-6C3EC4911946}"/>
              </a:ext>
            </a:extLst>
          </p:cNvPr>
          <p:cNvSpPr/>
          <p:nvPr/>
        </p:nvSpPr>
        <p:spPr>
          <a:xfrm>
            <a:off x="4950560" y="5287942"/>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80</a:t>
            </a:r>
          </a:p>
        </p:txBody>
      </p:sp>
      <p:sp>
        <p:nvSpPr>
          <p:cNvPr id="63" name="TextBox 62">
            <a:extLst>
              <a:ext uri="{FF2B5EF4-FFF2-40B4-BE49-F238E27FC236}">
                <a16:creationId xmlns:a16="http://schemas.microsoft.com/office/drawing/2014/main" id="{3B1186D5-084C-49C3-9573-A65C219A074C}"/>
              </a:ext>
            </a:extLst>
          </p:cNvPr>
          <p:cNvSpPr txBox="1"/>
          <p:nvPr/>
        </p:nvSpPr>
        <p:spPr>
          <a:xfrm>
            <a:off x="3609819" y="5566254"/>
            <a:ext cx="1960595" cy="707886"/>
          </a:xfrm>
          <a:prstGeom prst="rect">
            <a:avLst/>
          </a:prstGeom>
          <a:noFill/>
          <a:ln>
            <a:solidFill>
              <a:srgbClr val="7030A0"/>
            </a:solidFill>
          </a:ln>
        </p:spPr>
        <p:txBody>
          <a:bodyPr wrap="square" rtlCol="0">
            <a:spAutoFit/>
          </a:bodyPr>
          <a:lstStyle/>
          <a:p>
            <a:r>
              <a:rPr lang="en-GB" sz="800" dirty="0">
                <a:solidFill>
                  <a:prstClr val="black"/>
                </a:solidFill>
                <a:latin typeface="Arial" panose="020B0604020202020204" pitchFamily="34" charset="0"/>
                <a:cs typeface="Arial" panose="020B0604020202020204" pitchFamily="34" charset="0"/>
              </a:rPr>
              <a:t>Many strains of </a:t>
            </a:r>
            <a:r>
              <a:rPr lang="en-GB" sz="800" i="1" dirty="0">
                <a:solidFill>
                  <a:prstClr val="black"/>
                </a:solidFill>
                <a:latin typeface="Arial" panose="020B0604020202020204" pitchFamily="34" charset="0"/>
                <a:cs typeface="Arial" panose="020B0604020202020204" pitchFamily="34" charset="0"/>
              </a:rPr>
              <a:t>E. coli </a:t>
            </a:r>
            <a:r>
              <a:rPr lang="en-GB" sz="800" dirty="0">
                <a:solidFill>
                  <a:prstClr val="black"/>
                </a:solidFill>
                <a:latin typeface="Arial" panose="020B0604020202020204" pitchFamily="34" charset="0"/>
                <a:cs typeface="Arial" panose="020B0604020202020204" pitchFamily="34" charset="0"/>
              </a:rPr>
              <a:t>are harmless, and huge numbers are present in the human and animal gut. In some cases, however, </a:t>
            </a:r>
            <a:r>
              <a:rPr lang="en-GB" sz="800" i="1" dirty="0">
                <a:solidFill>
                  <a:prstClr val="black"/>
                </a:solidFill>
                <a:latin typeface="Arial" panose="020B0604020202020204" pitchFamily="34" charset="0"/>
                <a:cs typeface="Arial" panose="020B0604020202020204" pitchFamily="34" charset="0"/>
              </a:rPr>
              <a:t>E. coli </a:t>
            </a:r>
            <a:r>
              <a:rPr lang="en-GB" sz="800" dirty="0">
                <a:solidFill>
                  <a:prstClr val="black"/>
                </a:solidFill>
                <a:latin typeface="Arial" panose="020B0604020202020204" pitchFamily="34" charset="0"/>
                <a:cs typeface="Arial" panose="020B0604020202020204" pitchFamily="34" charset="0"/>
              </a:rPr>
              <a:t>cause both urinary infections and food poisoning. </a:t>
            </a:r>
          </a:p>
        </p:txBody>
      </p:sp>
      <p:sp>
        <p:nvSpPr>
          <p:cNvPr id="19" name="Rectangle: Rounded Corners 18">
            <a:extLst>
              <a:ext uri="{FF2B5EF4-FFF2-40B4-BE49-F238E27FC236}">
                <a16:creationId xmlns:a16="http://schemas.microsoft.com/office/drawing/2014/main" id="{A254B119-4000-4790-9088-A7F15F855767}"/>
              </a:ext>
              <a:ext uri="{C183D7F6-B498-43B3-948B-1728B52AA6E4}">
                <adec:decorative xmlns:adec="http://schemas.microsoft.com/office/drawing/2017/decorative" val="1"/>
              </a:ext>
            </a:extLst>
          </p:cNvPr>
          <p:cNvSpPr/>
          <p:nvPr/>
        </p:nvSpPr>
        <p:spPr>
          <a:xfrm rot="5400000">
            <a:off x="5333961" y="3898901"/>
            <a:ext cx="2886075" cy="2028825"/>
          </a:xfrm>
          <a:prstGeom prst="roundRect">
            <a:avLst>
              <a:gd name="adj" fmla="val 3052"/>
            </a:avLst>
          </a:prstGeom>
          <a:no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0731AC9F-BDF0-4AC8-ADFD-94127941B94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854703" y="3610755"/>
            <a:ext cx="1821215" cy="715477"/>
          </a:xfrm>
          <a:prstGeom prst="rect">
            <a:avLst/>
          </a:prstGeom>
        </p:spPr>
      </p:pic>
      <p:sp>
        <p:nvSpPr>
          <p:cNvPr id="32" name="TextBox 31">
            <a:extLst>
              <a:ext uri="{FF2B5EF4-FFF2-40B4-BE49-F238E27FC236}">
                <a16:creationId xmlns:a16="http://schemas.microsoft.com/office/drawing/2014/main" id="{216842C9-83E5-4CDD-8125-BA35ACB2773C}"/>
              </a:ext>
            </a:extLst>
          </p:cNvPr>
          <p:cNvSpPr txBox="1"/>
          <p:nvPr/>
        </p:nvSpPr>
        <p:spPr>
          <a:xfrm>
            <a:off x="6593065" y="3691413"/>
            <a:ext cx="1088760" cy="553998"/>
          </a:xfrm>
          <a:prstGeom prst="rect">
            <a:avLst/>
          </a:prstGeom>
          <a:solidFill>
            <a:schemeClr val="bg1"/>
          </a:solid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Treponema</a:t>
            </a:r>
          </a:p>
          <a:p>
            <a:pPr algn="r"/>
            <a:r>
              <a:rPr lang="en-GB" sz="1000" dirty="0" err="1">
                <a:solidFill>
                  <a:prstClr val="black"/>
                </a:solidFill>
                <a:latin typeface="Arial" panose="020B0604020202020204" pitchFamily="34" charset="0"/>
                <a:cs typeface="Arial" panose="020B0604020202020204" pitchFamily="34" charset="0"/>
              </a:rPr>
              <a:t>Trep</a:t>
            </a:r>
            <a:r>
              <a:rPr lang="en-GB" sz="1000" dirty="0">
                <a:solidFill>
                  <a:prstClr val="black"/>
                </a:solidFill>
                <a:latin typeface="Arial" panose="020B0604020202020204" pitchFamily="34" charset="0"/>
                <a:cs typeface="Arial" panose="020B0604020202020204" pitchFamily="34" charset="0"/>
              </a:rPr>
              <a:t>-O-Nee-Ma</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2759592F-47A9-4F5B-9A1E-9F8930112028}"/>
              </a:ext>
              <a:ext uri="{C183D7F6-B498-43B3-948B-1728B52AA6E4}">
                <adec:decorative xmlns:adec="http://schemas.microsoft.com/office/drawing/2017/decorative" val="1"/>
              </a:ext>
            </a:extLst>
          </p:cNvPr>
          <p:cNvSpPr/>
          <p:nvPr/>
        </p:nvSpPr>
        <p:spPr>
          <a:xfrm>
            <a:off x="5857832" y="4422778"/>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FE54393C-A192-4243-9086-B477C1963549}"/>
              </a:ext>
            </a:extLst>
          </p:cNvPr>
          <p:cNvSpPr/>
          <p:nvPr/>
        </p:nvSpPr>
        <p:spPr>
          <a:xfrm>
            <a:off x="5924511" y="4479928"/>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22" name="Rectangle: Rounded Corners 21">
            <a:extLst>
              <a:ext uri="{FF2B5EF4-FFF2-40B4-BE49-F238E27FC236}">
                <a16:creationId xmlns:a16="http://schemas.microsoft.com/office/drawing/2014/main" id="{81D7F84E-5E03-4441-96B6-362ECA782113}"/>
              </a:ext>
            </a:extLst>
          </p:cNvPr>
          <p:cNvSpPr/>
          <p:nvPr/>
        </p:nvSpPr>
        <p:spPr>
          <a:xfrm>
            <a:off x="7137445" y="4479928"/>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2,000</a:t>
            </a:r>
          </a:p>
        </p:txBody>
      </p:sp>
      <p:sp>
        <p:nvSpPr>
          <p:cNvPr id="23" name="Rectangle: Rounded Corners 22">
            <a:extLst>
              <a:ext uri="{FF2B5EF4-FFF2-40B4-BE49-F238E27FC236}">
                <a16:creationId xmlns:a16="http://schemas.microsoft.com/office/drawing/2014/main" id="{67D4A2F9-4DC1-4EE0-B382-450B8BA2C04C}"/>
              </a:ext>
            </a:extLst>
          </p:cNvPr>
          <p:cNvSpPr/>
          <p:nvPr/>
        </p:nvSpPr>
        <p:spPr>
          <a:xfrm>
            <a:off x="5924511" y="4689480"/>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27" name="Rectangle: Rounded Corners 26">
            <a:extLst>
              <a:ext uri="{FF2B5EF4-FFF2-40B4-BE49-F238E27FC236}">
                <a16:creationId xmlns:a16="http://schemas.microsoft.com/office/drawing/2014/main" id="{DDEC2002-4AE6-417E-96D3-A558C7A8D8A3}"/>
              </a:ext>
            </a:extLst>
          </p:cNvPr>
          <p:cNvSpPr/>
          <p:nvPr/>
        </p:nvSpPr>
        <p:spPr>
          <a:xfrm>
            <a:off x="7132958" y="4689479"/>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24" name="Rectangle: Rounded Corners 23">
            <a:extLst>
              <a:ext uri="{FF2B5EF4-FFF2-40B4-BE49-F238E27FC236}">
                <a16:creationId xmlns:a16="http://schemas.microsoft.com/office/drawing/2014/main" id="{FF0A7A07-2D71-4A9A-8461-A8D13036876F}"/>
              </a:ext>
            </a:extLst>
          </p:cNvPr>
          <p:cNvSpPr/>
          <p:nvPr/>
        </p:nvSpPr>
        <p:spPr>
          <a:xfrm>
            <a:off x="5924511" y="4899031"/>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28" name="Rectangle: Rounded Corners 27">
            <a:extLst>
              <a:ext uri="{FF2B5EF4-FFF2-40B4-BE49-F238E27FC236}">
                <a16:creationId xmlns:a16="http://schemas.microsoft.com/office/drawing/2014/main" id="{C7E11836-D5FC-4E50-B451-3C11E17FC814}"/>
              </a:ext>
            </a:extLst>
          </p:cNvPr>
          <p:cNvSpPr/>
          <p:nvPr/>
        </p:nvSpPr>
        <p:spPr>
          <a:xfrm>
            <a:off x="7137445" y="4889501"/>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115</a:t>
            </a:r>
          </a:p>
        </p:txBody>
      </p:sp>
      <p:sp>
        <p:nvSpPr>
          <p:cNvPr id="25" name="Rectangle: Rounded Corners 24">
            <a:extLst>
              <a:ext uri="{FF2B5EF4-FFF2-40B4-BE49-F238E27FC236}">
                <a16:creationId xmlns:a16="http://schemas.microsoft.com/office/drawing/2014/main" id="{27AFA769-425D-42BE-BA1C-5DE5B661F6D7}"/>
              </a:ext>
            </a:extLst>
          </p:cNvPr>
          <p:cNvSpPr/>
          <p:nvPr/>
        </p:nvSpPr>
        <p:spPr>
          <a:xfrm>
            <a:off x="5924511" y="5108581"/>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29" name="Rectangle: Rounded Corners 28">
            <a:extLst>
              <a:ext uri="{FF2B5EF4-FFF2-40B4-BE49-F238E27FC236}">
                <a16:creationId xmlns:a16="http://schemas.microsoft.com/office/drawing/2014/main" id="{BC063929-ABF6-4EC0-BA66-0ABECA221402}"/>
              </a:ext>
            </a:extLst>
          </p:cNvPr>
          <p:cNvSpPr/>
          <p:nvPr/>
        </p:nvSpPr>
        <p:spPr>
          <a:xfrm>
            <a:off x="7136435" y="5097960"/>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26" name="Rectangle: Rounded Corners 25">
            <a:extLst>
              <a:ext uri="{FF2B5EF4-FFF2-40B4-BE49-F238E27FC236}">
                <a16:creationId xmlns:a16="http://schemas.microsoft.com/office/drawing/2014/main" id="{0D1B7076-7833-4417-81F9-24E90AA05FA9}"/>
              </a:ext>
            </a:extLst>
          </p:cNvPr>
          <p:cNvSpPr/>
          <p:nvPr/>
        </p:nvSpPr>
        <p:spPr>
          <a:xfrm>
            <a:off x="5924512" y="5308598"/>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30" name="Rectangle: Rounded Corners 29">
            <a:extLst>
              <a:ext uri="{FF2B5EF4-FFF2-40B4-BE49-F238E27FC236}">
                <a16:creationId xmlns:a16="http://schemas.microsoft.com/office/drawing/2014/main" id="{86FB55FD-6FE4-461A-BB4D-3556616A8F4D}"/>
              </a:ext>
            </a:extLst>
          </p:cNvPr>
          <p:cNvSpPr/>
          <p:nvPr/>
        </p:nvSpPr>
        <p:spPr>
          <a:xfrm>
            <a:off x="7137443" y="5308597"/>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50</a:t>
            </a:r>
          </a:p>
        </p:txBody>
      </p:sp>
      <p:sp>
        <p:nvSpPr>
          <p:cNvPr id="33" name="TextBox 32">
            <a:extLst>
              <a:ext uri="{FF2B5EF4-FFF2-40B4-BE49-F238E27FC236}">
                <a16:creationId xmlns:a16="http://schemas.microsoft.com/office/drawing/2014/main" id="{53D24CBD-88B8-4722-ABB3-25183EDA9296}"/>
              </a:ext>
            </a:extLst>
          </p:cNvPr>
          <p:cNvSpPr txBox="1"/>
          <p:nvPr/>
        </p:nvSpPr>
        <p:spPr>
          <a:xfrm>
            <a:off x="5796704" y="5571520"/>
            <a:ext cx="1960595" cy="738664"/>
          </a:xfrm>
          <a:prstGeom prst="rect">
            <a:avLst/>
          </a:prstGeom>
          <a:noFill/>
        </p:spPr>
        <p:txBody>
          <a:bodyPr wrap="square" rtlCol="0">
            <a:spAutoFit/>
          </a:bodyPr>
          <a:lstStyle/>
          <a:p>
            <a:r>
              <a:rPr lang="en-GB" sz="700" dirty="0">
                <a:solidFill>
                  <a:prstClr val="black"/>
                </a:solidFill>
                <a:latin typeface="Arial" panose="020B0604020202020204" pitchFamily="34" charset="0"/>
                <a:cs typeface="Arial" panose="020B0604020202020204" pitchFamily="34" charset="0"/>
              </a:rPr>
              <a:t>Syphilis is an extremely contagious disease, caused by </a:t>
            </a:r>
            <a:r>
              <a:rPr lang="en-GB" sz="700" i="1" dirty="0">
                <a:solidFill>
                  <a:prstClr val="black"/>
                </a:solidFill>
                <a:latin typeface="Arial" panose="020B0604020202020204" pitchFamily="34" charset="0"/>
                <a:cs typeface="Arial" panose="020B0604020202020204" pitchFamily="34" charset="0"/>
              </a:rPr>
              <a:t>Treponema </a:t>
            </a:r>
            <a:r>
              <a:rPr lang="en-GB" sz="700" dirty="0">
                <a:solidFill>
                  <a:prstClr val="black"/>
                </a:solidFill>
                <a:latin typeface="Arial" panose="020B0604020202020204" pitchFamily="34" charset="0"/>
                <a:cs typeface="Arial" panose="020B0604020202020204" pitchFamily="34" charset="0"/>
              </a:rPr>
              <a:t>bacteria. In severe cases syphilis can lead to brain damage or death. Syphilis can be cured with antibiotics however resistant strains are becoming more frequent. </a:t>
            </a:r>
          </a:p>
        </p:txBody>
      </p:sp>
      <p:sp>
        <p:nvSpPr>
          <p:cNvPr id="3" name="Footer Placeholder 2">
            <a:extLst>
              <a:ext uri="{FF2B5EF4-FFF2-40B4-BE49-F238E27FC236}">
                <a16:creationId xmlns:a16="http://schemas.microsoft.com/office/drawing/2014/main" id="{1F3933CA-3EFD-4064-9CB3-DF06277AA60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528169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95F2D-F168-4BE7-8197-A653CC731712}"/>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Microbe Mayhem Cards 2</a:t>
            </a:r>
          </a:p>
        </p:txBody>
      </p:sp>
      <p:sp>
        <p:nvSpPr>
          <p:cNvPr id="4" name="Rectangle: Rounded Corners 3">
            <a:extLst>
              <a:ext uri="{FF2B5EF4-FFF2-40B4-BE49-F238E27FC236}">
                <a16:creationId xmlns:a16="http://schemas.microsoft.com/office/drawing/2014/main" id="{B4FDB285-91F1-4000-98F6-E248378F724F}"/>
              </a:ext>
              <a:ext uri="{C183D7F6-B498-43B3-948B-1728B52AA6E4}">
                <adec:decorative xmlns:adec="http://schemas.microsoft.com/office/drawing/2017/decorative" val="1"/>
              </a:ext>
            </a:extLst>
          </p:cNvPr>
          <p:cNvSpPr/>
          <p:nvPr/>
        </p:nvSpPr>
        <p:spPr>
          <a:xfrm rot="5400000">
            <a:off x="944730" y="758646"/>
            <a:ext cx="2886075" cy="2028825"/>
          </a:xfrm>
          <a:prstGeom prst="roundRect">
            <a:avLst>
              <a:gd name="adj" fmla="val 3052"/>
            </a:avLst>
          </a:prstGeom>
          <a:no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9F7E0883-43B6-4C49-AE32-BDFB13494BB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65472" y="470501"/>
            <a:ext cx="1821215" cy="715477"/>
          </a:xfrm>
          <a:prstGeom prst="rect">
            <a:avLst/>
          </a:prstGeom>
        </p:spPr>
      </p:pic>
      <p:sp>
        <p:nvSpPr>
          <p:cNvPr id="17" name="TextBox 16">
            <a:extLst>
              <a:ext uri="{FF2B5EF4-FFF2-40B4-BE49-F238E27FC236}">
                <a16:creationId xmlns:a16="http://schemas.microsoft.com/office/drawing/2014/main" id="{E27CD243-DD73-4A90-82C4-7E9EDCBE72BC}"/>
              </a:ext>
            </a:extLst>
          </p:cNvPr>
          <p:cNvSpPr txBox="1"/>
          <p:nvPr/>
        </p:nvSpPr>
        <p:spPr>
          <a:xfrm>
            <a:off x="2406750" y="538801"/>
            <a:ext cx="873957" cy="553998"/>
          </a:xfrm>
          <a:prstGeom prst="rect">
            <a:avLst/>
          </a:prstGeom>
          <a:solidFill>
            <a:schemeClr val="bg1"/>
          </a:solid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Salmonella</a:t>
            </a:r>
          </a:p>
          <a:p>
            <a:pPr algn="r"/>
            <a:r>
              <a:rPr lang="en-GB" sz="1000" dirty="0">
                <a:solidFill>
                  <a:prstClr val="black"/>
                </a:solidFill>
                <a:latin typeface="Arial" panose="020B0604020202020204" pitchFamily="34" charset="0"/>
                <a:cs typeface="Arial" panose="020B0604020202020204" pitchFamily="34" charset="0"/>
              </a:rPr>
              <a:t>Sam-on-</a:t>
            </a:r>
            <a:r>
              <a:rPr lang="en-GB" sz="1000" dirty="0" err="1">
                <a:solidFill>
                  <a:prstClr val="black"/>
                </a:solidFill>
                <a:latin typeface="Arial" panose="020B0604020202020204" pitchFamily="34" charset="0"/>
                <a:cs typeface="Arial" panose="020B0604020202020204" pitchFamily="34" charset="0"/>
              </a:rPr>
              <a:t>ella</a:t>
            </a:r>
            <a:endParaRPr lang="en-GB" sz="1000" dirty="0">
              <a:solidFill>
                <a:prstClr val="black"/>
              </a:solidFill>
              <a:latin typeface="Arial" panose="020B0604020202020204" pitchFamily="34" charset="0"/>
              <a:cs typeface="Arial" panose="020B0604020202020204" pitchFamily="34" charset="0"/>
            </a:endParaRP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19A6750F-3DB5-45C5-AEB7-0FBAEBC7C8AA}"/>
              </a:ext>
              <a:ext uri="{C183D7F6-B498-43B3-948B-1728B52AA6E4}">
                <adec:decorative xmlns:adec="http://schemas.microsoft.com/office/drawing/2017/decorative" val="1"/>
              </a:ext>
            </a:extLst>
          </p:cNvPr>
          <p:cNvSpPr/>
          <p:nvPr/>
        </p:nvSpPr>
        <p:spPr>
          <a:xfrm>
            <a:off x="1468602" y="1282524"/>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6534131C-7BE7-457D-96E1-23DB42A0BD9F}"/>
              </a:ext>
            </a:extLst>
          </p:cNvPr>
          <p:cNvSpPr/>
          <p:nvPr/>
        </p:nvSpPr>
        <p:spPr>
          <a:xfrm>
            <a:off x="1535280" y="1339673"/>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7" name="Rectangle: Rounded Corners 6">
            <a:extLst>
              <a:ext uri="{FF2B5EF4-FFF2-40B4-BE49-F238E27FC236}">
                <a16:creationId xmlns:a16="http://schemas.microsoft.com/office/drawing/2014/main" id="{38390562-2826-40E5-8AAD-C376651B4E9B}"/>
              </a:ext>
            </a:extLst>
          </p:cNvPr>
          <p:cNvSpPr/>
          <p:nvPr/>
        </p:nvSpPr>
        <p:spPr>
          <a:xfrm>
            <a:off x="2748215" y="1339674"/>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a:t>
            </a:r>
          </a:p>
        </p:txBody>
      </p:sp>
      <p:sp>
        <p:nvSpPr>
          <p:cNvPr id="8" name="Rectangle: Rounded Corners 7">
            <a:extLst>
              <a:ext uri="{FF2B5EF4-FFF2-40B4-BE49-F238E27FC236}">
                <a16:creationId xmlns:a16="http://schemas.microsoft.com/office/drawing/2014/main" id="{F1E1DB47-3910-48E7-B1E7-5086FD2513D7}"/>
              </a:ext>
            </a:extLst>
          </p:cNvPr>
          <p:cNvSpPr/>
          <p:nvPr/>
        </p:nvSpPr>
        <p:spPr>
          <a:xfrm>
            <a:off x="1535280" y="1549225"/>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2" name="Rectangle: Rounded Corners 11">
            <a:extLst>
              <a:ext uri="{FF2B5EF4-FFF2-40B4-BE49-F238E27FC236}">
                <a16:creationId xmlns:a16="http://schemas.microsoft.com/office/drawing/2014/main" id="{F6F38F17-0D85-4C5A-ADFE-6590930BF93E}"/>
              </a:ext>
            </a:extLst>
          </p:cNvPr>
          <p:cNvSpPr/>
          <p:nvPr/>
        </p:nvSpPr>
        <p:spPr>
          <a:xfrm>
            <a:off x="2743728" y="1549225"/>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9" name="Rectangle: Rounded Corners 8">
            <a:extLst>
              <a:ext uri="{FF2B5EF4-FFF2-40B4-BE49-F238E27FC236}">
                <a16:creationId xmlns:a16="http://schemas.microsoft.com/office/drawing/2014/main" id="{10D875FB-48B5-416B-8077-5C2067A2E19E}"/>
              </a:ext>
            </a:extLst>
          </p:cNvPr>
          <p:cNvSpPr/>
          <p:nvPr/>
        </p:nvSpPr>
        <p:spPr>
          <a:xfrm>
            <a:off x="1535280" y="1758776"/>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3" name="Rectangle: Rounded Corners 12">
            <a:extLst>
              <a:ext uri="{FF2B5EF4-FFF2-40B4-BE49-F238E27FC236}">
                <a16:creationId xmlns:a16="http://schemas.microsoft.com/office/drawing/2014/main" id="{1C4D30CB-1D05-463F-BEBF-45DA74B0397E}"/>
              </a:ext>
            </a:extLst>
          </p:cNvPr>
          <p:cNvSpPr/>
          <p:nvPr/>
        </p:nvSpPr>
        <p:spPr>
          <a:xfrm>
            <a:off x="2748215" y="1749247"/>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89</a:t>
            </a:r>
          </a:p>
        </p:txBody>
      </p:sp>
      <p:sp>
        <p:nvSpPr>
          <p:cNvPr id="10" name="Rectangle: Rounded Corners 9">
            <a:extLst>
              <a:ext uri="{FF2B5EF4-FFF2-40B4-BE49-F238E27FC236}">
                <a16:creationId xmlns:a16="http://schemas.microsoft.com/office/drawing/2014/main" id="{3527958F-2D1E-497D-A6B7-43DA3F8126D3}"/>
              </a:ext>
            </a:extLst>
          </p:cNvPr>
          <p:cNvSpPr/>
          <p:nvPr/>
        </p:nvSpPr>
        <p:spPr>
          <a:xfrm>
            <a:off x="1535280" y="1968326"/>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4" name="Rectangle: Rounded Corners 13">
            <a:extLst>
              <a:ext uri="{FF2B5EF4-FFF2-40B4-BE49-F238E27FC236}">
                <a16:creationId xmlns:a16="http://schemas.microsoft.com/office/drawing/2014/main" id="{953B6C3E-DFC5-48C9-827C-7C29957CDF60}"/>
              </a:ext>
            </a:extLst>
          </p:cNvPr>
          <p:cNvSpPr/>
          <p:nvPr/>
        </p:nvSpPr>
        <p:spPr>
          <a:xfrm>
            <a:off x="2747205" y="1957706"/>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a:t>
            </a:r>
          </a:p>
        </p:txBody>
      </p:sp>
      <p:sp>
        <p:nvSpPr>
          <p:cNvPr id="11" name="Rectangle: Rounded Corners 10">
            <a:extLst>
              <a:ext uri="{FF2B5EF4-FFF2-40B4-BE49-F238E27FC236}">
                <a16:creationId xmlns:a16="http://schemas.microsoft.com/office/drawing/2014/main" id="{0FAF1C8A-1918-41BB-92C9-A086ED659C0D}"/>
              </a:ext>
            </a:extLst>
          </p:cNvPr>
          <p:cNvSpPr/>
          <p:nvPr/>
        </p:nvSpPr>
        <p:spPr>
          <a:xfrm>
            <a:off x="1535281" y="2168343"/>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5" name="Rectangle: Rounded Corners 14">
            <a:extLst>
              <a:ext uri="{FF2B5EF4-FFF2-40B4-BE49-F238E27FC236}">
                <a16:creationId xmlns:a16="http://schemas.microsoft.com/office/drawing/2014/main" id="{6645F5AD-C05B-44D5-9F61-5565DADEA243}"/>
              </a:ext>
            </a:extLst>
          </p:cNvPr>
          <p:cNvSpPr/>
          <p:nvPr/>
        </p:nvSpPr>
        <p:spPr>
          <a:xfrm>
            <a:off x="2748213" y="2168343"/>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60</a:t>
            </a:r>
          </a:p>
        </p:txBody>
      </p:sp>
      <p:sp>
        <p:nvSpPr>
          <p:cNvPr id="18" name="TextBox 17">
            <a:extLst>
              <a:ext uri="{FF2B5EF4-FFF2-40B4-BE49-F238E27FC236}">
                <a16:creationId xmlns:a16="http://schemas.microsoft.com/office/drawing/2014/main" id="{D915C258-1B1F-4579-8465-11ED022794CC}"/>
              </a:ext>
            </a:extLst>
          </p:cNvPr>
          <p:cNvSpPr txBox="1"/>
          <p:nvPr/>
        </p:nvSpPr>
        <p:spPr>
          <a:xfrm>
            <a:off x="1407473" y="2385099"/>
            <a:ext cx="1960595" cy="830997"/>
          </a:xfrm>
          <a:prstGeom prst="rect">
            <a:avLst/>
          </a:prstGeom>
          <a:noFill/>
        </p:spPr>
        <p:txBody>
          <a:bodyPr wrap="square" rtlCol="0">
            <a:spAutoFit/>
          </a:bodyPr>
          <a:lstStyle/>
          <a:p>
            <a:r>
              <a:rPr lang="en-GB" sz="800" i="1" dirty="0">
                <a:solidFill>
                  <a:prstClr val="black"/>
                </a:solidFill>
                <a:latin typeface="Arial" panose="020B0604020202020204" pitchFamily="34" charset="0"/>
                <a:cs typeface="Arial" panose="020B0604020202020204" pitchFamily="34" charset="0"/>
              </a:rPr>
              <a:t>Salmonella </a:t>
            </a:r>
            <a:r>
              <a:rPr lang="en-GB" sz="800" dirty="0">
                <a:solidFill>
                  <a:prstClr val="black"/>
                </a:solidFill>
                <a:latin typeface="Arial" panose="020B0604020202020204" pitchFamily="34" charset="0"/>
                <a:cs typeface="Arial" panose="020B0604020202020204" pitchFamily="34" charset="0"/>
              </a:rPr>
              <a:t>are most commonly known for causing food poisoning. Symptoms range from vomiting to diarrhoea. </a:t>
            </a:r>
            <a:r>
              <a:rPr lang="en-GB" sz="800" i="1" dirty="0">
                <a:solidFill>
                  <a:prstClr val="black"/>
                </a:solidFill>
                <a:latin typeface="Arial" panose="020B0604020202020204" pitchFamily="34" charset="0"/>
                <a:cs typeface="Arial" panose="020B0604020202020204" pitchFamily="34" charset="0"/>
              </a:rPr>
              <a:t>Salmonella </a:t>
            </a:r>
            <a:r>
              <a:rPr lang="en-GB" sz="800" dirty="0">
                <a:solidFill>
                  <a:prstClr val="black"/>
                </a:solidFill>
                <a:latin typeface="Arial" panose="020B0604020202020204" pitchFamily="34" charset="0"/>
                <a:cs typeface="Arial" panose="020B0604020202020204" pitchFamily="34" charset="0"/>
              </a:rPr>
              <a:t>is becoming resistant to antibiotics with an estimated 6,200 resistant cases per year in the US. </a:t>
            </a:r>
          </a:p>
        </p:txBody>
      </p:sp>
      <p:sp>
        <p:nvSpPr>
          <p:cNvPr id="64" name="Rectangle: Rounded Corners 63">
            <a:extLst>
              <a:ext uri="{FF2B5EF4-FFF2-40B4-BE49-F238E27FC236}">
                <a16:creationId xmlns:a16="http://schemas.microsoft.com/office/drawing/2014/main" id="{F429E82C-2688-4FAE-96BD-3CD30FBC528F}"/>
              </a:ext>
              <a:ext uri="{C183D7F6-B498-43B3-948B-1728B52AA6E4}">
                <adec:decorative xmlns:adec="http://schemas.microsoft.com/office/drawing/2017/decorative" val="1"/>
              </a:ext>
            </a:extLst>
          </p:cNvPr>
          <p:cNvSpPr/>
          <p:nvPr/>
        </p:nvSpPr>
        <p:spPr>
          <a:xfrm rot="5400000">
            <a:off x="3128120" y="767312"/>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6" name="Picture 75">
            <a:extLst>
              <a:ext uri="{FF2B5EF4-FFF2-40B4-BE49-F238E27FC236}">
                <a16:creationId xmlns:a16="http://schemas.microsoft.com/office/drawing/2014/main" id="{0AC38C93-A6DF-4E89-AB28-DF96EA9B90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48863" y="479167"/>
            <a:ext cx="1821213" cy="715477"/>
          </a:xfrm>
          <a:prstGeom prst="rect">
            <a:avLst/>
          </a:prstGeom>
        </p:spPr>
      </p:pic>
      <p:sp>
        <p:nvSpPr>
          <p:cNvPr id="77" name="TextBox 76">
            <a:extLst>
              <a:ext uri="{FF2B5EF4-FFF2-40B4-BE49-F238E27FC236}">
                <a16:creationId xmlns:a16="http://schemas.microsoft.com/office/drawing/2014/main" id="{20FF6707-9FF0-462B-9A18-4ED73AA19EA6}"/>
              </a:ext>
            </a:extLst>
          </p:cNvPr>
          <p:cNvSpPr txBox="1"/>
          <p:nvPr/>
        </p:nvSpPr>
        <p:spPr>
          <a:xfrm>
            <a:off x="4780465" y="559906"/>
            <a:ext cx="689612" cy="553998"/>
          </a:xfrm>
          <a:prstGeom prst="rect">
            <a:avLst/>
          </a:prstGeom>
          <a:solidFill>
            <a:schemeClr val="bg1"/>
          </a:solid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Tinea</a:t>
            </a:r>
          </a:p>
          <a:p>
            <a:pPr algn="r"/>
            <a:r>
              <a:rPr lang="en-GB" sz="1000" dirty="0">
                <a:solidFill>
                  <a:prstClr val="black"/>
                </a:solidFill>
                <a:latin typeface="Arial" panose="020B0604020202020204" pitchFamily="34" charset="0"/>
                <a:cs typeface="Arial" panose="020B0604020202020204" pitchFamily="34" charset="0"/>
              </a:rPr>
              <a:t>Tin-</a:t>
            </a:r>
            <a:r>
              <a:rPr lang="en-GB" sz="1000" dirty="0" err="1">
                <a:solidFill>
                  <a:prstClr val="black"/>
                </a:solidFill>
                <a:latin typeface="Arial" panose="020B0604020202020204" pitchFamily="34" charset="0"/>
                <a:cs typeface="Arial" panose="020B0604020202020204" pitchFamily="34" charset="0"/>
              </a:rPr>
              <a:t>Ee</a:t>
            </a:r>
            <a:r>
              <a:rPr lang="en-GB" sz="1000" dirty="0">
                <a:solidFill>
                  <a:prstClr val="black"/>
                </a:solidFill>
                <a:latin typeface="Arial" panose="020B0604020202020204" pitchFamily="34" charset="0"/>
                <a:cs typeface="Arial" panose="020B0604020202020204" pitchFamily="34" charset="0"/>
              </a:rPr>
              <a:t>-A</a:t>
            </a: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65" name="Rectangle: Rounded Corners 64">
            <a:extLst>
              <a:ext uri="{FF2B5EF4-FFF2-40B4-BE49-F238E27FC236}">
                <a16:creationId xmlns:a16="http://schemas.microsoft.com/office/drawing/2014/main" id="{E18ABE82-FE8F-4242-B53A-43D223A14E5A}"/>
              </a:ext>
              <a:ext uri="{C183D7F6-B498-43B3-948B-1728B52AA6E4}">
                <adec:decorative xmlns:adec="http://schemas.microsoft.com/office/drawing/2017/decorative" val="1"/>
              </a:ext>
            </a:extLst>
          </p:cNvPr>
          <p:cNvSpPr/>
          <p:nvPr/>
        </p:nvSpPr>
        <p:spPr>
          <a:xfrm>
            <a:off x="3651991" y="1291189"/>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Rectangle: Rounded Corners 65">
            <a:extLst>
              <a:ext uri="{FF2B5EF4-FFF2-40B4-BE49-F238E27FC236}">
                <a16:creationId xmlns:a16="http://schemas.microsoft.com/office/drawing/2014/main" id="{814C970D-B168-4AA8-A803-31D5DC1947D4}"/>
              </a:ext>
            </a:extLst>
          </p:cNvPr>
          <p:cNvSpPr/>
          <p:nvPr/>
        </p:nvSpPr>
        <p:spPr>
          <a:xfrm>
            <a:off x="3718670" y="1348339"/>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67" name="Rectangle: Rounded Corners 66">
            <a:extLst>
              <a:ext uri="{FF2B5EF4-FFF2-40B4-BE49-F238E27FC236}">
                <a16:creationId xmlns:a16="http://schemas.microsoft.com/office/drawing/2014/main" id="{E55DDB7C-2B44-48A4-BD4E-88F67D16B2A6}"/>
              </a:ext>
            </a:extLst>
          </p:cNvPr>
          <p:cNvSpPr/>
          <p:nvPr/>
        </p:nvSpPr>
        <p:spPr>
          <a:xfrm>
            <a:off x="4931604" y="1348339"/>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110,000</a:t>
            </a:r>
          </a:p>
        </p:txBody>
      </p:sp>
      <p:sp>
        <p:nvSpPr>
          <p:cNvPr id="68" name="Rectangle: Rounded Corners 67">
            <a:extLst>
              <a:ext uri="{FF2B5EF4-FFF2-40B4-BE49-F238E27FC236}">
                <a16:creationId xmlns:a16="http://schemas.microsoft.com/office/drawing/2014/main" id="{F365D092-1803-4760-BA0F-188ACEEC0116}"/>
              </a:ext>
            </a:extLst>
          </p:cNvPr>
          <p:cNvSpPr/>
          <p:nvPr/>
        </p:nvSpPr>
        <p:spPr>
          <a:xfrm>
            <a:off x="3718670" y="1557891"/>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72" name="Rectangle: Rounded Corners 71">
            <a:extLst>
              <a:ext uri="{FF2B5EF4-FFF2-40B4-BE49-F238E27FC236}">
                <a16:creationId xmlns:a16="http://schemas.microsoft.com/office/drawing/2014/main" id="{4A868AF3-444D-4221-9BE7-E6094F4E8229}"/>
              </a:ext>
            </a:extLst>
          </p:cNvPr>
          <p:cNvSpPr/>
          <p:nvPr/>
        </p:nvSpPr>
        <p:spPr>
          <a:xfrm>
            <a:off x="4927117" y="1557890"/>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a:t>
            </a:r>
          </a:p>
        </p:txBody>
      </p:sp>
      <p:sp>
        <p:nvSpPr>
          <p:cNvPr id="69" name="Rectangle: Rounded Corners 68">
            <a:extLst>
              <a:ext uri="{FF2B5EF4-FFF2-40B4-BE49-F238E27FC236}">
                <a16:creationId xmlns:a16="http://schemas.microsoft.com/office/drawing/2014/main" id="{1B24CD38-367D-4E5D-950E-FB48C97F36B0}"/>
              </a:ext>
            </a:extLst>
          </p:cNvPr>
          <p:cNvSpPr/>
          <p:nvPr/>
        </p:nvSpPr>
        <p:spPr>
          <a:xfrm>
            <a:off x="3718670" y="1767442"/>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73" name="Rectangle: Rounded Corners 72">
            <a:extLst>
              <a:ext uri="{FF2B5EF4-FFF2-40B4-BE49-F238E27FC236}">
                <a16:creationId xmlns:a16="http://schemas.microsoft.com/office/drawing/2014/main" id="{C2839CD1-6D9E-4599-90BA-D8FD7E712966}"/>
              </a:ext>
            </a:extLst>
          </p:cNvPr>
          <p:cNvSpPr/>
          <p:nvPr/>
        </p:nvSpPr>
        <p:spPr>
          <a:xfrm>
            <a:off x="4931604" y="1757912"/>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43</a:t>
            </a:r>
          </a:p>
        </p:txBody>
      </p:sp>
      <p:sp>
        <p:nvSpPr>
          <p:cNvPr id="70" name="Rectangle: Rounded Corners 69">
            <a:extLst>
              <a:ext uri="{FF2B5EF4-FFF2-40B4-BE49-F238E27FC236}">
                <a16:creationId xmlns:a16="http://schemas.microsoft.com/office/drawing/2014/main" id="{A9CA08A0-1208-4525-9CB7-A14FAAF88ADF}"/>
              </a:ext>
            </a:extLst>
          </p:cNvPr>
          <p:cNvSpPr/>
          <p:nvPr/>
        </p:nvSpPr>
        <p:spPr>
          <a:xfrm>
            <a:off x="3718670" y="1976992"/>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74" name="Rectangle: Rounded Corners 73">
            <a:extLst>
              <a:ext uri="{FF2B5EF4-FFF2-40B4-BE49-F238E27FC236}">
                <a16:creationId xmlns:a16="http://schemas.microsoft.com/office/drawing/2014/main" id="{8241C13C-3A86-4087-B17C-292DA3AE33AF}"/>
              </a:ext>
            </a:extLst>
          </p:cNvPr>
          <p:cNvSpPr/>
          <p:nvPr/>
        </p:nvSpPr>
        <p:spPr>
          <a:xfrm>
            <a:off x="4930594" y="1966371"/>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14</a:t>
            </a:r>
          </a:p>
        </p:txBody>
      </p:sp>
      <p:sp>
        <p:nvSpPr>
          <p:cNvPr id="71" name="Rectangle: Rounded Corners 70">
            <a:extLst>
              <a:ext uri="{FF2B5EF4-FFF2-40B4-BE49-F238E27FC236}">
                <a16:creationId xmlns:a16="http://schemas.microsoft.com/office/drawing/2014/main" id="{D4D4B323-7280-451D-BA34-2954FC48B52E}"/>
              </a:ext>
            </a:extLst>
          </p:cNvPr>
          <p:cNvSpPr/>
          <p:nvPr/>
        </p:nvSpPr>
        <p:spPr>
          <a:xfrm>
            <a:off x="3718671" y="2177009"/>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75" name="Rectangle: Rounded Corners 74">
            <a:extLst>
              <a:ext uri="{FF2B5EF4-FFF2-40B4-BE49-F238E27FC236}">
                <a16:creationId xmlns:a16="http://schemas.microsoft.com/office/drawing/2014/main" id="{FB4578A1-F0F7-4B5A-AE58-890C8EC2CDB4}"/>
              </a:ext>
            </a:extLst>
          </p:cNvPr>
          <p:cNvSpPr/>
          <p:nvPr/>
        </p:nvSpPr>
        <p:spPr>
          <a:xfrm>
            <a:off x="4931602" y="2177008"/>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78" name="TextBox 77">
            <a:extLst>
              <a:ext uri="{FF2B5EF4-FFF2-40B4-BE49-F238E27FC236}">
                <a16:creationId xmlns:a16="http://schemas.microsoft.com/office/drawing/2014/main" id="{362DD7D4-7030-4FE8-A765-BE939E8C1626}"/>
              </a:ext>
            </a:extLst>
          </p:cNvPr>
          <p:cNvSpPr txBox="1"/>
          <p:nvPr/>
        </p:nvSpPr>
        <p:spPr>
          <a:xfrm>
            <a:off x="3590864" y="2439931"/>
            <a:ext cx="1960595" cy="738664"/>
          </a:xfrm>
          <a:prstGeom prst="rect">
            <a:avLst/>
          </a:prstGeom>
          <a:noFill/>
        </p:spPr>
        <p:txBody>
          <a:bodyPr wrap="square" rtlCol="0">
            <a:spAutoFit/>
          </a:bodyPr>
          <a:lstStyle/>
          <a:p>
            <a:r>
              <a:rPr lang="en-GB" sz="700" dirty="0">
                <a:solidFill>
                  <a:prstClr val="black"/>
                </a:solidFill>
                <a:latin typeface="Arial" panose="020B0604020202020204" pitchFamily="34" charset="0"/>
                <a:cs typeface="Arial" panose="020B0604020202020204" pitchFamily="34" charset="0"/>
              </a:rPr>
              <a:t>Although a variety of fungi can cause foot rashes, </a:t>
            </a:r>
            <a:r>
              <a:rPr lang="en-GB" sz="700" i="1" dirty="0">
                <a:solidFill>
                  <a:prstClr val="black"/>
                </a:solidFill>
                <a:latin typeface="Arial" panose="020B0604020202020204" pitchFamily="34" charset="0"/>
                <a:cs typeface="Arial" panose="020B0604020202020204" pitchFamily="34" charset="0"/>
              </a:rPr>
              <a:t>Tinea </a:t>
            </a:r>
            <a:r>
              <a:rPr lang="en-GB" sz="700" dirty="0">
                <a:solidFill>
                  <a:prstClr val="black"/>
                </a:solidFill>
                <a:latin typeface="Arial" panose="020B0604020202020204" pitchFamily="34" charset="0"/>
                <a:cs typeface="Arial" panose="020B0604020202020204" pitchFamily="34" charset="0"/>
              </a:rPr>
              <a:t>cause the itchy, cracked skin between toes known as Athlete’s foot, which is the most common fungal skin infection. Athlete’s foot affects nearly 70% of the population. </a:t>
            </a:r>
          </a:p>
        </p:txBody>
      </p:sp>
      <p:sp>
        <p:nvSpPr>
          <p:cNvPr id="34" name="Rectangle: Rounded Corners 33">
            <a:extLst>
              <a:ext uri="{FF2B5EF4-FFF2-40B4-BE49-F238E27FC236}">
                <a16:creationId xmlns:a16="http://schemas.microsoft.com/office/drawing/2014/main" id="{585B8E02-88FD-4F8C-8C10-4B35D45BC8C4}"/>
              </a:ext>
              <a:ext uri="{C183D7F6-B498-43B3-948B-1728B52AA6E4}">
                <adec:decorative xmlns:adec="http://schemas.microsoft.com/office/drawing/2017/decorative" val="1"/>
              </a:ext>
            </a:extLst>
          </p:cNvPr>
          <p:cNvSpPr/>
          <p:nvPr/>
        </p:nvSpPr>
        <p:spPr>
          <a:xfrm rot="5400000">
            <a:off x="5314886" y="775545"/>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6" name="Picture 45">
            <a:extLst>
              <a:ext uri="{FF2B5EF4-FFF2-40B4-BE49-F238E27FC236}">
                <a16:creationId xmlns:a16="http://schemas.microsoft.com/office/drawing/2014/main" id="{57C5BA09-3377-432C-8BD0-728D891E4D6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35628" y="487400"/>
            <a:ext cx="1821215" cy="715477"/>
          </a:xfrm>
          <a:prstGeom prst="rect">
            <a:avLst/>
          </a:prstGeom>
        </p:spPr>
      </p:pic>
      <p:sp>
        <p:nvSpPr>
          <p:cNvPr id="47" name="TextBox 46">
            <a:extLst>
              <a:ext uri="{FF2B5EF4-FFF2-40B4-BE49-F238E27FC236}">
                <a16:creationId xmlns:a16="http://schemas.microsoft.com/office/drawing/2014/main" id="{1EEEA84E-0FE7-4E89-AC28-EDC090CA66EC}"/>
              </a:ext>
            </a:extLst>
          </p:cNvPr>
          <p:cNvSpPr txBox="1"/>
          <p:nvPr/>
        </p:nvSpPr>
        <p:spPr>
          <a:xfrm>
            <a:off x="6435035" y="555700"/>
            <a:ext cx="1221808" cy="553998"/>
          </a:xfrm>
          <a:prstGeom prst="rect">
            <a:avLst/>
          </a:prstGeom>
          <a:solidFill>
            <a:schemeClr val="bg1"/>
          </a:solid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Stachybotrys</a:t>
            </a:r>
          </a:p>
          <a:p>
            <a:pPr algn="r"/>
            <a:r>
              <a:rPr lang="en-GB" sz="1000" dirty="0">
                <a:solidFill>
                  <a:prstClr val="black"/>
                </a:solidFill>
                <a:latin typeface="Arial" panose="020B0604020202020204" pitchFamily="34" charset="0"/>
                <a:cs typeface="Arial" panose="020B0604020202020204" pitchFamily="34" charset="0"/>
              </a:rPr>
              <a:t>Stack-</a:t>
            </a:r>
            <a:r>
              <a:rPr lang="en-GB" sz="1000" dirty="0" err="1">
                <a:solidFill>
                  <a:prstClr val="black"/>
                </a:solidFill>
                <a:latin typeface="Arial" panose="020B0604020202020204" pitchFamily="34" charset="0"/>
                <a:cs typeface="Arial" panose="020B0604020202020204" pitchFamily="34" charset="0"/>
              </a:rPr>
              <a:t>Ee</a:t>
            </a:r>
            <a:r>
              <a:rPr lang="en-GB" sz="1000" dirty="0">
                <a:solidFill>
                  <a:prstClr val="black"/>
                </a:solidFill>
                <a:latin typeface="Arial" panose="020B0604020202020204" pitchFamily="34" charset="0"/>
                <a:cs typeface="Arial" panose="020B0604020202020204" pitchFamily="34" charset="0"/>
              </a:rPr>
              <a:t>-Bo-</a:t>
            </a:r>
            <a:r>
              <a:rPr lang="en-GB" sz="1000" dirty="0" err="1">
                <a:solidFill>
                  <a:prstClr val="black"/>
                </a:solidFill>
                <a:latin typeface="Arial" panose="020B0604020202020204" pitchFamily="34" charset="0"/>
                <a:cs typeface="Arial" panose="020B0604020202020204" pitchFamily="34" charset="0"/>
              </a:rPr>
              <a:t>Trys</a:t>
            </a:r>
            <a:endParaRPr lang="en-GB" sz="1000" dirty="0">
              <a:solidFill>
                <a:prstClr val="black"/>
              </a:solidFill>
              <a:latin typeface="Arial" panose="020B0604020202020204" pitchFamily="34" charset="0"/>
              <a:cs typeface="Arial" panose="020B0604020202020204" pitchFamily="34" charset="0"/>
            </a:endParaRP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D54D426D-DDFB-46EE-9539-0950E4B81379}"/>
              </a:ext>
              <a:ext uri="{C183D7F6-B498-43B3-948B-1728B52AA6E4}">
                <adec:decorative xmlns:adec="http://schemas.microsoft.com/office/drawing/2017/decorative" val="1"/>
              </a:ext>
            </a:extLst>
          </p:cNvPr>
          <p:cNvSpPr/>
          <p:nvPr/>
        </p:nvSpPr>
        <p:spPr>
          <a:xfrm>
            <a:off x="5838757" y="1299422"/>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0BB557FB-C1DA-4450-9C1E-EA1A472AC0CF}"/>
              </a:ext>
            </a:extLst>
          </p:cNvPr>
          <p:cNvSpPr/>
          <p:nvPr/>
        </p:nvSpPr>
        <p:spPr>
          <a:xfrm>
            <a:off x="5905436" y="1356572"/>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37" name="Rectangle: Rounded Corners 36">
            <a:extLst>
              <a:ext uri="{FF2B5EF4-FFF2-40B4-BE49-F238E27FC236}">
                <a16:creationId xmlns:a16="http://schemas.microsoft.com/office/drawing/2014/main" id="{3DE45F78-9E8E-4402-9BD9-BE97720F4547}"/>
              </a:ext>
            </a:extLst>
          </p:cNvPr>
          <p:cNvSpPr/>
          <p:nvPr/>
        </p:nvSpPr>
        <p:spPr>
          <a:xfrm>
            <a:off x="7118370" y="1356572"/>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72,000</a:t>
            </a:r>
          </a:p>
        </p:txBody>
      </p:sp>
      <p:sp>
        <p:nvSpPr>
          <p:cNvPr id="38" name="Rectangle: Rounded Corners 37">
            <a:extLst>
              <a:ext uri="{FF2B5EF4-FFF2-40B4-BE49-F238E27FC236}">
                <a16:creationId xmlns:a16="http://schemas.microsoft.com/office/drawing/2014/main" id="{D6B66B6C-31B1-404B-B072-FBBE88DB9779}"/>
              </a:ext>
            </a:extLst>
          </p:cNvPr>
          <p:cNvSpPr/>
          <p:nvPr/>
        </p:nvSpPr>
        <p:spPr>
          <a:xfrm>
            <a:off x="5905436" y="1566124"/>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42" name="Rectangle: Rounded Corners 41">
            <a:extLst>
              <a:ext uri="{FF2B5EF4-FFF2-40B4-BE49-F238E27FC236}">
                <a16:creationId xmlns:a16="http://schemas.microsoft.com/office/drawing/2014/main" id="{26E8663E-C4F7-4613-9339-A5466B0C67F1}"/>
              </a:ext>
            </a:extLst>
          </p:cNvPr>
          <p:cNvSpPr/>
          <p:nvPr/>
        </p:nvSpPr>
        <p:spPr>
          <a:xfrm>
            <a:off x="7113883" y="1566123"/>
            <a:ext cx="500115" cy="152402"/>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9" name="Rectangle: Rounded Corners 38">
            <a:extLst>
              <a:ext uri="{FF2B5EF4-FFF2-40B4-BE49-F238E27FC236}">
                <a16:creationId xmlns:a16="http://schemas.microsoft.com/office/drawing/2014/main" id="{D23D74DF-F11B-4F73-96E0-905E7353B26B}"/>
              </a:ext>
            </a:extLst>
          </p:cNvPr>
          <p:cNvSpPr/>
          <p:nvPr/>
        </p:nvSpPr>
        <p:spPr>
          <a:xfrm>
            <a:off x="5905436" y="1775675"/>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43" name="Rectangle: Rounded Corners 42">
            <a:extLst>
              <a:ext uri="{FF2B5EF4-FFF2-40B4-BE49-F238E27FC236}">
                <a16:creationId xmlns:a16="http://schemas.microsoft.com/office/drawing/2014/main" id="{5A1424EB-0188-4B36-81FD-785D78E3AC39}"/>
              </a:ext>
            </a:extLst>
          </p:cNvPr>
          <p:cNvSpPr/>
          <p:nvPr/>
        </p:nvSpPr>
        <p:spPr>
          <a:xfrm>
            <a:off x="7118370" y="1766145"/>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83</a:t>
            </a:r>
          </a:p>
        </p:txBody>
      </p:sp>
      <p:sp>
        <p:nvSpPr>
          <p:cNvPr id="40" name="Rectangle: Rounded Corners 39">
            <a:extLst>
              <a:ext uri="{FF2B5EF4-FFF2-40B4-BE49-F238E27FC236}">
                <a16:creationId xmlns:a16="http://schemas.microsoft.com/office/drawing/2014/main" id="{FD142081-13D6-47ED-927C-71B5312AC924}"/>
              </a:ext>
            </a:extLst>
          </p:cNvPr>
          <p:cNvSpPr/>
          <p:nvPr/>
        </p:nvSpPr>
        <p:spPr>
          <a:xfrm>
            <a:off x="5905436" y="1985225"/>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44" name="Rectangle: Rounded Corners 43">
            <a:extLst>
              <a:ext uri="{FF2B5EF4-FFF2-40B4-BE49-F238E27FC236}">
                <a16:creationId xmlns:a16="http://schemas.microsoft.com/office/drawing/2014/main" id="{FF9E4C65-7341-4F31-B09F-257A9EFCB9D4}"/>
              </a:ext>
            </a:extLst>
          </p:cNvPr>
          <p:cNvSpPr/>
          <p:nvPr/>
        </p:nvSpPr>
        <p:spPr>
          <a:xfrm>
            <a:off x="7117360" y="1974604"/>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41" name="Rectangle: Rounded Corners 40">
            <a:extLst>
              <a:ext uri="{FF2B5EF4-FFF2-40B4-BE49-F238E27FC236}">
                <a16:creationId xmlns:a16="http://schemas.microsoft.com/office/drawing/2014/main" id="{91CBA670-1E5C-4AC1-9EF0-96BD36580952}"/>
              </a:ext>
            </a:extLst>
          </p:cNvPr>
          <p:cNvSpPr/>
          <p:nvPr/>
        </p:nvSpPr>
        <p:spPr>
          <a:xfrm>
            <a:off x="5905437" y="2185242"/>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45" name="Rectangle: Rounded Corners 44">
            <a:extLst>
              <a:ext uri="{FF2B5EF4-FFF2-40B4-BE49-F238E27FC236}">
                <a16:creationId xmlns:a16="http://schemas.microsoft.com/office/drawing/2014/main" id="{C9D65DE8-68EE-4FA1-B297-5E542F2B1EC0}"/>
              </a:ext>
            </a:extLst>
          </p:cNvPr>
          <p:cNvSpPr/>
          <p:nvPr/>
        </p:nvSpPr>
        <p:spPr>
          <a:xfrm>
            <a:off x="7118368" y="2185241"/>
            <a:ext cx="500115" cy="152402"/>
          </a:xfrm>
          <a:prstGeom prst="roundRect">
            <a:avLst>
              <a:gd name="adj" fmla="val 11117"/>
            </a:avLst>
          </a:prstGeom>
          <a:solidFill>
            <a:srgbClr val="1F396C"/>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48" name="TextBox 47">
            <a:extLst>
              <a:ext uri="{FF2B5EF4-FFF2-40B4-BE49-F238E27FC236}">
                <a16:creationId xmlns:a16="http://schemas.microsoft.com/office/drawing/2014/main" id="{071DD4AB-0C25-4BE3-8311-A8FA0D190605}"/>
              </a:ext>
            </a:extLst>
          </p:cNvPr>
          <p:cNvSpPr txBox="1"/>
          <p:nvPr/>
        </p:nvSpPr>
        <p:spPr>
          <a:xfrm>
            <a:off x="5777628" y="2401998"/>
            <a:ext cx="1960595" cy="830997"/>
          </a:xfrm>
          <a:prstGeom prst="rect">
            <a:avLst/>
          </a:prstGeom>
          <a:noFill/>
        </p:spPr>
        <p:txBody>
          <a:bodyPr wrap="square" rtlCol="0">
            <a:spAutoFit/>
          </a:bodyPr>
          <a:lstStyle/>
          <a:p>
            <a:r>
              <a:rPr lang="en-GB" sz="800" i="1" dirty="0" err="1">
                <a:solidFill>
                  <a:prstClr val="black"/>
                </a:solidFill>
                <a:latin typeface="Arial" panose="020B0604020202020204" pitchFamily="34" charset="0"/>
                <a:cs typeface="Arial" panose="020B0604020202020204" pitchFamily="34" charset="0"/>
              </a:rPr>
              <a:t>Stratchybotrys</a:t>
            </a:r>
            <a:r>
              <a:rPr lang="en-GB" sz="800" i="1" dirty="0">
                <a:solidFill>
                  <a:prstClr val="black"/>
                </a:solidFill>
                <a:latin typeface="Arial" panose="020B0604020202020204" pitchFamily="34" charset="0"/>
                <a:cs typeface="Arial" panose="020B0604020202020204" pitchFamily="34" charset="0"/>
              </a:rPr>
              <a:t> </a:t>
            </a:r>
            <a:r>
              <a:rPr lang="en-GB" sz="800" dirty="0">
                <a:solidFill>
                  <a:prstClr val="black"/>
                </a:solidFill>
                <a:latin typeface="Arial" panose="020B0604020202020204" pitchFamily="34" charset="0"/>
                <a:cs typeface="Arial" panose="020B0604020202020204" pitchFamily="34" charset="0"/>
              </a:rPr>
              <a:t>(or straw mould) is a black toxic fungus that although itself is not pathogenic, it does produce a number of toxins that can cause rashes or life threatening reactions for those with respiratory problems. </a:t>
            </a:r>
          </a:p>
        </p:txBody>
      </p:sp>
      <p:sp>
        <p:nvSpPr>
          <p:cNvPr id="19" name="Rectangle: Rounded Corners 18">
            <a:extLst>
              <a:ext uri="{FF2B5EF4-FFF2-40B4-BE49-F238E27FC236}">
                <a16:creationId xmlns:a16="http://schemas.microsoft.com/office/drawing/2014/main" id="{8A9831CF-D8AC-49BC-95F0-9D3AD820493A}"/>
              </a:ext>
              <a:ext uri="{C183D7F6-B498-43B3-948B-1728B52AA6E4}">
                <adec:decorative xmlns:adec="http://schemas.microsoft.com/office/drawing/2017/decorative" val="1"/>
              </a:ext>
            </a:extLst>
          </p:cNvPr>
          <p:cNvSpPr/>
          <p:nvPr/>
        </p:nvSpPr>
        <p:spPr>
          <a:xfrm rot="5400000">
            <a:off x="943038" y="3830823"/>
            <a:ext cx="2886075" cy="2028825"/>
          </a:xfrm>
          <a:prstGeom prst="roundRect">
            <a:avLst>
              <a:gd name="adj" fmla="val 3052"/>
            </a:avLst>
          </a:prstGeom>
          <a:no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ED008FDA-B053-4B87-8946-C8279E91439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63780" y="3542678"/>
            <a:ext cx="1821215" cy="715477"/>
          </a:xfrm>
          <a:prstGeom prst="rect">
            <a:avLst/>
          </a:prstGeom>
        </p:spPr>
      </p:pic>
      <p:sp>
        <p:nvSpPr>
          <p:cNvPr id="32" name="TextBox 31">
            <a:extLst>
              <a:ext uri="{FF2B5EF4-FFF2-40B4-BE49-F238E27FC236}">
                <a16:creationId xmlns:a16="http://schemas.microsoft.com/office/drawing/2014/main" id="{C29BC04F-D975-48F3-88D7-39EEC61658BA}"/>
              </a:ext>
            </a:extLst>
          </p:cNvPr>
          <p:cNvSpPr txBox="1"/>
          <p:nvPr/>
        </p:nvSpPr>
        <p:spPr>
          <a:xfrm>
            <a:off x="2063187" y="3610978"/>
            <a:ext cx="1221808" cy="553998"/>
          </a:xfrm>
          <a:prstGeom prst="rect">
            <a:avLst/>
          </a:prstGeom>
          <a:solidFill>
            <a:schemeClr val="bg1"/>
          </a:solid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Pseudomonas</a:t>
            </a:r>
          </a:p>
          <a:p>
            <a:pPr algn="r"/>
            <a:r>
              <a:rPr lang="en-GB" sz="1000" dirty="0">
                <a:solidFill>
                  <a:prstClr val="black"/>
                </a:solidFill>
                <a:latin typeface="Arial" panose="020B0604020202020204" pitchFamily="34" charset="0"/>
                <a:cs typeface="Arial" panose="020B0604020202020204" pitchFamily="34" charset="0"/>
              </a:rPr>
              <a:t>Sued-O-Moan-Us</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ED755EB1-4ECC-413B-83C6-D5C567D47A7E}"/>
              </a:ext>
              <a:ext uri="{C183D7F6-B498-43B3-948B-1728B52AA6E4}">
                <adec:decorative xmlns:adec="http://schemas.microsoft.com/office/drawing/2017/decorative" val="1"/>
              </a:ext>
            </a:extLst>
          </p:cNvPr>
          <p:cNvSpPr/>
          <p:nvPr/>
        </p:nvSpPr>
        <p:spPr>
          <a:xfrm>
            <a:off x="1466910" y="4354701"/>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6D673C4-D361-4E54-A1E8-A77749EC0BE9}"/>
              </a:ext>
            </a:extLst>
          </p:cNvPr>
          <p:cNvSpPr/>
          <p:nvPr/>
        </p:nvSpPr>
        <p:spPr>
          <a:xfrm>
            <a:off x="1533588" y="4411850"/>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22" name="Rectangle: Rounded Corners 21">
            <a:extLst>
              <a:ext uri="{FF2B5EF4-FFF2-40B4-BE49-F238E27FC236}">
                <a16:creationId xmlns:a16="http://schemas.microsoft.com/office/drawing/2014/main" id="{99643211-72DA-4D61-8314-9F0EC57A1476}"/>
              </a:ext>
            </a:extLst>
          </p:cNvPr>
          <p:cNvSpPr/>
          <p:nvPr/>
        </p:nvSpPr>
        <p:spPr>
          <a:xfrm>
            <a:off x="2746523" y="4411851"/>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5,000</a:t>
            </a:r>
          </a:p>
        </p:txBody>
      </p:sp>
      <p:sp>
        <p:nvSpPr>
          <p:cNvPr id="23" name="Rectangle: Rounded Corners 22">
            <a:extLst>
              <a:ext uri="{FF2B5EF4-FFF2-40B4-BE49-F238E27FC236}">
                <a16:creationId xmlns:a16="http://schemas.microsoft.com/office/drawing/2014/main" id="{B11C60B2-2F1A-40B1-AD4E-9C9340EFB982}"/>
              </a:ext>
            </a:extLst>
          </p:cNvPr>
          <p:cNvSpPr/>
          <p:nvPr/>
        </p:nvSpPr>
        <p:spPr>
          <a:xfrm>
            <a:off x="1533588" y="4621402"/>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27" name="Rectangle: Rounded Corners 26">
            <a:extLst>
              <a:ext uri="{FF2B5EF4-FFF2-40B4-BE49-F238E27FC236}">
                <a16:creationId xmlns:a16="http://schemas.microsoft.com/office/drawing/2014/main" id="{B13ABAF2-630C-4539-8FD3-41C849B29EEB}"/>
              </a:ext>
            </a:extLst>
          </p:cNvPr>
          <p:cNvSpPr/>
          <p:nvPr/>
        </p:nvSpPr>
        <p:spPr>
          <a:xfrm>
            <a:off x="2742036" y="4621402"/>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126</a:t>
            </a:r>
          </a:p>
        </p:txBody>
      </p:sp>
      <p:sp>
        <p:nvSpPr>
          <p:cNvPr id="24" name="Rectangle: Rounded Corners 23">
            <a:extLst>
              <a:ext uri="{FF2B5EF4-FFF2-40B4-BE49-F238E27FC236}">
                <a16:creationId xmlns:a16="http://schemas.microsoft.com/office/drawing/2014/main" id="{4A241CB2-FDCF-4FC9-8E0A-BE6D3C7FE109}"/>
              </a:ext>
            </a:extLst>
          </p:cNvPr>
          <p:cNvSpPr/>
          <p:nvPr/>
        </p:nvSpPr>
        <p:spPr>
          <a:xfrm>
            <a:off x="1533588" y="4830953"/>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28" name="Rectangle: Rounded Corners 27">
            <a:extLst>
              <a:ext uri="{FF2B5EF4-FFF2-40B4-BE49-F238E27FC236}">
                <a16:creationId xmlns:a16="http://schemas.microsoft.com/office/drawing/2014/main" id="{6DFF74E1-0F90-4CD4-8873-3AEB5632FA28}"/>
              </a:ext>
            </a:extLst>
          </p:cNvPr>
          <p:cNvSpPr/>
          <p:nvPr/>
        </p:nvSpPr>
        <p:spPr>
          <a:xfrm>
            <a:off x="2746523" y="4821424"/>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50</a:t>
            </a:r>
          </a:p>
        </p:txBody>
      </p:sp>
      <p:sp>
        <p:nvSpPr>
          <p:cNvPr id="25" name="Rectangle: Rounded Corners 24">
            <a:extLst>
              <a:ext uri="{FF2B5EF4-FFF2-40B4-BE49-F238E27FC236}">
                <a16:creationId xmlns:a16="http://schemas.microsoft.com/office/drawing/2014/main" id="{D18D2513-2E63-4DFD-AF2E-C115D971528A}"/>
              </a:ext>
            </a:extLst>
          </p:cNvPr>
          <p:cNvSpPr/>
          <p:nvPr/>
        </p:nvSpPr>
        <p:spPr>
          <a:xfrm>
            <a:off x="1533588" y="5040503"/>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29" name="Rectangle: Rounded Corners 28">
            <a:extLst>
              <a:ext uri="{FF2B5EF4-FFF2-40B4-BE49-F238E27FC236}">
                <a16:creationId xmlns:a16="http://schemas.microsoft.com/office/drawing/2014/main" id="{D6A93F55-5E74-4910-AA5B-A20BBA2336D7}"/>
              </a:ext>
            </a:extLst>
          </p:cNvPr>
          <p:cNvSpPr/>
          <p:nvPr/>
        </p:nvSpPr>
        <p:spPr>
          <a:xfrm>
            <a:off x="2745513" y="5029883"/>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150</a:t>
            </a:r>
          </a:p>
        </p:txBody>
      </p:sp>
      <p:sp>
        <p:nvSpPr>
          <p:cNvPr id="26" name="Rectangle: Rounded Corners 25">
            <a:extLst>
              <a:ext uri="{FF2B5EF4-FFF2-40B4-BE49-F238E27FC236}">
                <a16:creationId xmlns:a16="http://schemas.microsoft.com/office/drawing/2014/main" id="{EA1711CD-0121-4E25-AC3F-5091A279D271}"/>
              </a:ext>
            </a:extLst>
          </p:cNvPr>
          <p:cNvSpPr/>
          <p:nvPr/>
        </p:nvSpPr>
        <p:spPr>
          <a:xfrm>
            <a:off x="1533589" y="5240520"/>
            <a:ext cx="1164260"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30" name="Rectangle: Rounded Corners 29">
            <a:extLst>
              <a:ext uri="{FF2B5EF4-FFF2-40B4-BE49-F238E27FC236}">
                <a16:creationId xmlns:a16="http://schemas.microsoft.com/office/drawing/2014/main" id="{3F0197D2-F1C1-4A9A-A9AC-B73B9D2E3DCF}"/>
              </a:ext>
            </a:extLst>
          </p:cNvPr>
          <p:cNvSpPr/>
          <p:nvPr/>
        </p:nvSpPr>
        <p:spPr>
          <a:xfrm>
            <a:off x="2746521" y="5240520"/>
            <a:ext cx="500115" cy="152402"/>
          </a:xfrm>
          <a:prstGeom prst="roundRect">
            <a:avLst>
              <a:gd name="adj" fmla="val 11117"/>
            </a:avLst>
          </a:prstGeom>
          <a:solidFill>
            <a:srgbClr val="5B225F"/>
          </a:solidFill>
          <a:ln w="3175" cap="flat" cmpd="sng" algn="ctr">
            <a:solidFill>
              <a:srgbClr val="1F396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90</a:t>
            </a:r>
          </a:p>
        </p:txBody>
      </p:sp>
      <p:sp>
        <p:nvSpPr>
          <p:cNvPr id="33" name="TextBox 32">
            <a:extLst>
              <a:ext uri="{FF2B5EF4-FFF2-40B4-BE49-F238E27FC236}">
                <a16:creationId xmlns:a16="http://schemas.microsoft.com/office/drawing/2014/main" id="{A7E2FC48-6119-4D03-954C-922592FEF243}"/>
              </a:ext>
            </a:extLst>
          </p:cNvPr>
          <p:cNvSpPr txBox="1"/>
          <p:nvPr/>
        </p:nvSpPr>
        <p:spPr>
          <a:xfrm>
            <a:off x="1405780" y="5449582"/>
            <a:ext cx="1960595" cy="846386"/>
          </a:xfrm>
          <a:prstGeom prst="rect">
            <a:avLst/>
          </a:prstGeom>
          <a:noFill/>
        </p:spPr>
        <p:txBody>
          <a:bodyPr wrap="square" rtlCol="0">
            <a:spAutoFit/>
          </a:bodyPr>
          <a:lstStyle/>
          <a:p>
            <a:r>
              <a:rPr lang="en-GB" sz="700" i="1" dirty="0">
                <a:solidFill>
                  <a:prstClr val="black"/>
                </a:solidFill>
                <a:latin typeface="Arial" panose="020B0604020202020204" pitchFamily="34" charset="0"/>
                <a:cs typeface="Arial" panose="020B0604020202020204" pitchFamily="34" charset="0"/>
              </a:rPr>
              <a:t>Pseudomonas </a:t>
            </a:r>
            <a:r>
              <a:rPr lang="en-GB" sz="700" dirty="0">
                <a:solidFill>
                  <a:prstClr val="black"/>
                </a:solidFill>
                <a:latin typeface="Arial" panose="020B0604020202020204" pitchFamily="34" charset="0"/>
                <a:cs typeface="Arial" panose="020B0604020202020204" pitchFamily="34" charset="0"/>
              </a:rPr>
              <a:t>are one of the most common microbes found in almost all environments. Although some may cause disease in humans, other species are involved in decomposition. Some </a:t>
            </a:r>
            <a:r>
              <a:rPr lang="en-GB" sz="700" i="1" dirty="0">
                <a:solidFill>
                  <a:prstClr val="black"/>
                </a:solidFill>
                <a:latin typeface="Arial" panose="020B0604020202020204" pitchFamily="34" charset="0"/>
                <a:cs typeface="Arial" panose="020B0604020202020204" pitchFamily="34" charset="0"/>
              </a:rPr>
              <a:t>Pseudomonas </a:t>
            </a:r>
            <a:r>
              <a:rPr lang="en-GB" sz="700" dirty="0">
                <a:solidFill>
                  <a:prstClr val="black"/>
                </a:solidFill>
                <a:latin typeface="Arial" panose="020B0604020202020204" pitchFamily="34" charset="0"/>
                <a:cs typeface="Arial" panose="020B0604020202020204" pitchFamily="34" charset="0"/>
              </a:rPr>
              <a:t>species are becoming resistant to multiple antibiotic treatment. </a:t>
            </a:r>
          </a:p>
        </p:txBody>
      </p:sp>
      <p:sp>
        <p:nvSpPr>
          <p:cNvPr id="79" name="Rectangle: Rounded Corners 78">
            <a:extLst>
              <a:ext uri="{FF2B5EF4-FFF2-40B4-BE49-F238E27FC236}">
                <a16:creationId xmlns:a16="http://schemas.microsoft.com/office/drawing/2014/main" id="{3A580BAC-EB7D-40D0-A4D4-7C4362F23590}"/>
              </a:ext>
              <a:ext uri="{C183D7F6-B498-43B3-948B-1728B52AA6E4}">
                <adec:decorative xmlns:adec="http://schemas.microsoft.com/office/drawing/2017/decorative" val="1"/>
              </a:ext>
            </a:extLst>
          </p:cNvPr>
          <p:cNvSpPr/>
          <p:nvPr/>
        </p:nvSpPr>
        <p:spPr>
          <a:xfrm rot="5400000">
            <a:off x="3128003" y="3817863"/>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1" name="Picture 90">
            <a:extLst>
              <a:ext uri="{FF2B5EF4-FFF2-40B4-BE49-F238E27FC236}">
                <a16:creationId xmlns:a16="http://schemas.microsoft.com/office/drawing/2014/main" id="{C7BA84C5-F44C-4300-A768-3378A4F5956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48746" y="3529718"/>
            <a:ext cx="1821213" cy="715477"/>
          </a:xfrm>
          <a:prstGeom prst="rect">
            <a:avLst/>
          </a:prstGeom>
        </p:spPr>
      </p:pic>
      <p:sp>
        <p:nvSpPr>
          <p:cNvPr id="92" name="TextBox 91">
            <a:extLst>
              <a:ext uri="{FF2B5EF4-FFF2-40B4-BE49-F238E27FC236}">
                <a16:creationId xmlns:a16="http://schemas.microsoft.com/office/drawing/2014/main" id="{3801A43D-7191-4418-ACC5-301E1CF3A4AF}"/>
              </a:ext>
            </a:extLst>
          </p:cNvPr>
          <p:cNvSpPr txBox="1"/>
          <p:nvPr/>
        </p:nvSpPr>
        <p:spPr>
          <a:xfrm>
            <a:off x="4204021" y="3630473"/>
            <a:ext cx="1274708" cy="553998"/>
          </a:xfrm>
          <a:prstGeom prst="rect">
            <a:avLst/>
          </a:prstGeom>
          <a:solidFill>
            <a:schemeClr val="bg1"/>
          </a:solid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Verticillium</a:t>
            </a:r>
          </a:p>
          <a:p>
            <a:pPr algn="r"/>
            <a:r>
              <a:rPr lang="en-GB" sz="1000" dirty="0">
                <a:solidFill>
                  <a:prstClr val="black"/>
                </a:solidFill>
                <a:latin typeface="Arial" panose="020B0604020202020204" pitchFamily="34" charset="0"/>
                <a:cs typeface="Arial" panose="020B0604020202020204" pitchFamily="34" charset="0"/>
              </a:rPr>
              <a:t>Ver-Tee-Sil-</a:t>
            </a:r>
            <a:r>
              <a:rPr lang="en-GB" sz="1000" dirty="0" err="1">
                <a:solidFill>
                  <a:prstClr val="black"/>
                </a:solidFill>
                <a:latin typeface="Arial" panose="020B0604020202020204" pitchFamily="34" charset="0"/>
                <a:cs typeface="Arial" panose="020B0604020202020204" pitchFamily="34" charset="0"/>
              </a:rPr>
              <a:t>Ee</a:t>
            </a:r>
            <a:r>
              <a:rPr lang="en-GB" sz="1000" dirty="0">
                <a:solidFill>
                  <a:prstClr val="black"/>
                </a:solidFill>
                <a:latin typeface="Arial" panose="020B0604020202020204" pitchFamily="34" charset="0"/>
                <a:cs typeface="Arial" panose="020B0604020202020204" pitchFamily="34" charset="0"/>
              </a:rPr>
              <a:t>-Um</a:t>
            </a: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80" name="Rectangle: Rounded Corners 79">
            <a:extLst>
              <a:ext uri="{FF2B5EF4-FFF2-40B4-BE49-F238E27FC236}">
                <a16:creationId xmlns:a16="http://schemas.microsoft.com/office/drawing/2014/main" id="{9FE1390B-8329-4347-A5D4-1B6D5214B74B}"/>
              </a:ext>
              <a:ext uri="{C183D7F6-B498-43B3-948B-1728B52AA6E4}">
                <adec:decorative xmlns:adec="http://schemas.microsoft.com/office/drawing/2017/decorative" val="1"/>
              </a:ext>
            </a:extLst>
          </p:cNvPr>
          <p:cNvSpPr/>
          <p:nvPr/>
        </p:nvSpPr>
        <p:spPr>
          <a:xfrm>
            <a:off x="3651874" y="4341740"/>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Rounded Corners 80">
            <a:extLst>
              <a:ext uri="{FF2B5EF4-FFF2-40B4-BE49-F238E27FC236}">
                <a16:creationId xmlns:a16="http://schemas.microsoft.com/office/drawing/2014/main" id="{62E02F5A-A998-49EC-9904-DFF055040A0A}"/>
              </a:ext>
            </a:extLst>
          </p:cNvPr>
          <p:cNvSpPr/>
          <p:nvPr/>
        </p:nvSpPr>
        <p:spPr>
          <a:xfrm>
            <a:off x="3718553" y="4398889"/>
            <a:ext cx="1061911"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82" name="Rectangle: Rounded Corners 81">
            <a:extLst>
              <a:ext uri="{FF2B5EF4-FFF2-40B4-BE49-F238E27FC236}">
                <a16:creationId xmlns:a16="http://schemas.microsoft.com/office/drawing/2014/main" id="{58B39CE9-1A13-4BB2-8557-B843275F967D}"/>
              </a:ext>
            </a:extLst>
          </p:cNvPr>
          <p:cNvSpPr/>
          <p:nvPr/>
        </p:nvSpPr>
        <p:spPr>
          <a:xfrm>
            <a:off x="4824057" y="4398890"/>
            <a:ext cx="60754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8,500,00</a:t>
            </a:r>
            <a:endPar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3" name="Rectangle: Rounded Corners 82">
            <a:extLst>
              <a:ext uri="{FF2B5EF4-FFF2-40B4-BE49-F238E27FC236}">
                <a16:creationId xmlns:a16="http://schemas.microsoft.com/office/drawing/2014/main" id="{35BF641E-2EE4-4F9C-A4D9-65111570CE3B}"/>
              </a:ext>
            </a:extLst>
          </p:cNvPr>
          <p:cNvSpPr/>
          <p:nvPr/>
        </p:nvSpPr>
        <p:spPr>
          <a:xfrm>
            <a:off x="3718553" y="4608442"/>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87" name="Rectangle: Rounded Corners 86">
            <a:extLst>
              <a:ext uri="{FF2B5EF4-FFF2-40B4-BE49-F238E27FC236}">
                <a16:creationId xmlns:a16="http://schemas.microsoft.com/office/drawing/2014/main" id="{A1DA971D-EE97-4042-918B-0425AF407140}"/>
              </a:ext>
            </a:extLst>
          </p:cNvPr>
          <p:cNvSpPr/>
          <p:nvPr/>
        </p:nvSpPr>
        <p:spPr>
          <a:xfrm>
            <a:off x="4927000" y="4608441"/>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84" name="Rectangle: Rounded Corners 83">
            <a:extLst>
              <a:ext uri="{FF2B5EF4-FFF2-40B4-BE49-F238E27FC236}">
                <a16:creationId xmlns:a16="http://schemas.microsoft.com/office/drawing/2014/main" id="{8B8FBAEC-5359-4D1E-BC0B-441BFD7B921E}"/>
              </a:ext>
            </a:extLst>
          </p:cNvPr>
          <p:cNvSpPr/>
          <p:nvPr/>
        </p:nvSpPr>
        <p:spPr>
          <a:xfrm>
            <a:off x="3718553" y="4817993"/>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88" name="Rectangle: Rounded Corners 87">
            <a:extLst>
              <a:ext uri="{FF2B5EF4-FFF2-40B4-BE49-F238E27FC236}">
                <a16:creationId xmlns:a16="http://schemas.microsoft.com/office/drawing/2014/main" id="{2A0B371A-A15E-4B2E-845D-06B547DD05EA}"/>
              </a:ext>
            </a:extLst>
          </p:cNvPr>
          <p:cNvSpPr/>
          <p:nvPr/>
        </p:nvSpPr>
        <p:spPr>
          <a:xfrm>
            <a:off x="4931487" y="4808463"/>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85" name="Rectangle: Rounded Corners 84">
            <a:extLst>
              <a:ext uri="{FF2B5EF4-FFF2-40B4-BE49-F238E27FC236}">
                <a16:creationId xmlns:a16="http://schemas.microsoft.com/office/drawing/2014/main" id="{8416D2A8-D2B0-472A-8D45-1D7B1D02DE17}"/>
              </a:ext>
            </a:extLst>
          </p:cNvPr>
          <p:cNvSpPr/>
          <p:nvPr/>
        </p:nvSpPr>
        <p:spPr>
          <a:xfrm>
            <a:off x="3718553" y="5027543"/>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89" name="Rectangle: Rounded Corners 88">
            <a:extLst>
              <a:ext uri="{FF2B5EF4-FFF2-40B4-BE49-F238E27FC236}">
                <a16:creationId xmlns:a16="http://schemas.microsoft.com/office/drawing/2014/main" id="{7F3EA1DE-F515-4FA9-A0B1-E97D50EF710C}"/>
              </a:ext>
            </a:extLst>
          </p:cNvPr>
          <p:cNvSpPr/>
          <p:nvPr/>
        </p:nvSpPr>
        <p:spPr>
          <a:xfrm>
            <a:off x="4930477" y="5016922"/>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a:t>
            </a:r>
          </a:p>
        </p:txBody>
      </p:sp>
      <p:sp>
        <p:nvSpPr>
          <p:cNvPr id="86" name="Rectangle: Rounded Corners 85">
            <a:extLst>
              <a:ext uri="{FF2B5EF4-FFF2-40B4-BE49-F238E27FC236}">
                <a16:creationId xmlns:a16="http://schemas.microsoft.com/office/drawing/2014/main" id="{BD02E07F-264E-455C-8DA7-DA26AB18E743}"/>
              </a:ext>
            </a:extLst>
          </p:cNvPr>
          <p:cNvSpPr/>
          <p:nvPr/>
        </p:nvSpPr>
        <p:spPr>
          <a:xfrm>
            <a:off x="3718554" y="5227560"/>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90" name="Rectangle: Rounded Corners 89">
            <a:extLst>
              <a:ext uri="{FF2B5EF4-FFF2-40B4-BE49-F238E27FC236}">
                <a16:creationId xmlns:a16="http://schemas.microsoft.com/office/drawing/2014/main" id="{366C7E42-3B09-408A-AD28-B31C26680C7B}"/>
              </a:ext>
            </a:extLst>
          </p:cNvPr>
          <p:cNvSpPr/>
          <p:nvPr/>
        </p:nvSpPr>
        <p:spPr>
          <a:xfrm>
            <a:off x="4931485" y="5227559"/>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93" name="TextBox 92">
            <a:extLst>
              <a:ext uri="{FF2B5EF4-FFF2-40B4-BE49-F238E27FC236}">
                <a16:creationId xmlns:a16="http://schemas.microsoft.com/office/drawing/2014/main" id="{690EEA65-30AA-4D35-9FF2-6D95C05A2781}"/>
              </a:ext>
            </a:extLst>
          </p:cNvPr>
          <p:cNvSpPr txBox="1"/>
          <p:nvPr/>
        </p:nvSpPr>
        <p:spPr>
          <a:xfrm>
            <a:off x="3590745" y="5444316"/>
            <a:ext cx="1960595" cy="830997"/>
          </a:xfrm>
          <a:prstGeom prst="rect">
            <a:avLst/>
          </a:prstGeom>
          <a:noFill/>
        </p:spPr>
        <p:txBody>
          <a:bodyPr wrap="square" rtlCol="0">
            <a:spAutoFit/>
          </a:bodyPr>
          <a:lstStyle/>
          <a:p>
            <a:r>
              <a:rPr lang="en-GB" sz="800" i="1" dirty="0">
                <a:solidFill>
                  <a:prstClr val="black"/>
                </a:solidFill>
                <a:latin typeface="Arial" panose="020B0604020202020204" pitchFamily="34" charset="0"/>
                <a:cs typeface="Arial" panose="020B0604020202020204" pitchFamily="34" charset="0"/>
              </a:rPr>
              <a:t>Verticillium </a:t>
            </a:r>
            <a:r>
              <a:rPr lang="en-GB" sz="800" dirty="0">
                <a:solidFill>
                  <a:prstClr val="black"/>
                </a:solidFill>
                <a:latin typeface="Arial" panose="020B0604020202020204" pitchFamily="34" charset="0"/>
                <a:cs typeface="Arial" panose="020B0604020202020204" pitchFamily="34" charset="0"/>
              </a:rPr>
              <a:t>is a widely distributed fungus that inhabits decaying vegetation and soil. Some may be pathogenic to insects, plants, and other fungi but very rarely cause human disease. </a:t>
            </a:r>
          </a:p>
        </p:txBody>
      </p:sp>
      <p:sp>
        <p:nvSpPr>
          <p:cNvPr id="49" name="Rectangle: Rounded Corners 48">
            <a:extLst>
              <a:ext uri="{FF2B5EF4-FFF2-40B4-BE49-F238E27FC236}">
                <a16:creationId xmlns:a16="http://schemas.microsoft.com/office/drawing/2014/main" id="{B3FDCFE2-4DD5-47CC-9D23-6A9CACF9B715}"/>
              </a:ext>
              <a:ext uri="{C183D7F6-B498-43B3-948B-1728B52AA6E4}">
                <adec:decorative xmlns:adec="http://schemas.microsoft.com/office/drawing/2017/decorative" val="1"/>
              </a:ext>
            </a:extLst>
          </p:cNvPr>
          <p:cNvSpPr/>
          <p:nvPr/>
        </p:nvSpPr>
        <p:spPr>
          <a:xfrm rot="5400000">
            <a:off x="5314886" y="3838518"/>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1" name="Picture 60">
            <a:extLst>
              <a:ext uri="{FF2B5EF4-FFF2-40B4-BE49-F238E27FC236}">
                <a16:creationId xmlns:a16="http://schemas.microsoft.com/office/drawing/2014/main" id="{B7434667-7E18-4D32-B7FC-2A15A396367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835629" y="3550373"/>
            <a:ext cx="1821213" cy="715477"/>
          </a:xfrm>
          <a:prstGeom prst="rect">
            <a:avLst/>
          </a:prstGeom>
        </p:spPr>
      </p:pic>
      <p:sp>
        <p:nvSpPr>
          <p:cNvPr id="62" name="TextBox 61">
            <a:extLst>
              <a:ext uri="{FF2B5EF4-FFF2-40B4-BE49-F238E27FC236}">
                <a16:creationId xmlns:a16="http://schemas.microsoft.com/office/drawing/2014/main" id="{3FDB3870-009D-4EBA-96BE-EAE43CBC0D2E}"/>
              </a:ext>
            </a:extLst>
          </p:cNvPr>
          <p:cNvSpPr txBox="1"/>
          <p:nvPr/>
        </p:nvSpPr>
        <p:spPr>
          <a:xfrm>
            <a:off x="6573990" y="3631031"/>
            <a:ext cx="1088760" cy="553998"/>
          </a:xfrm>
          <a:prstGeom prst="rect">
            <a:avLst/>
          </a:prstGeom>
          <a:solidFill>
            <a:schemeClr val="bg1"/>
          </a:solid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Aspergillus</a:t>
            </a:r>
          </a:p>
          <a:p>
            <a:pPr algn="r"/>
            <a:r>
              <a:rPr lang="en-GB" sz="1000" dirty="0">
                <a:solidFill>
                  <a:prstClr val="black"/>
                </a:solidFill>
                <a:latin typeface="Arial" panose="020B0604020202020204" pitchFamily="34" charset="0"/>
                <a:cs typeface="Arial" panose="020B0604020202020204" pitchFamily="34" charset="0"/>
              </a:rPr>
              <a:t>Ass-Per-Gill-Us</a:t>
            </a: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50" name="Rectangle: Rounded Corners 49">
            <a:extLst>
              <a:ext uri="{FF2B5EF4-FFF2-40B4-BE49-F238E27FC236}">
                <a16:creationId xmlns:a16="http://schemas.microsoft.com/office/drawing/2014/main" id="{E26AABC3-F533-4044-8D47-741E3EA7F81E}"/>
              </a:ext>
              <a:ext uri="{C183D7F6-B498-43B3-948B-1728B52AA6E4}">
                <adec:decorative xmlns:adec="http://schemas.microsoft.com/office/drawing/2017/decorative" val="1"/>
              </a:ext>
            </a:extLst>
          </p:cNvPr>
          <p:cNvSpPr/>
          <p:nvPr/>
        </p:nvSpPr>
        <p:spPr>
          <a:xfrm>
            <a:off x="5838757" y="4362395"/>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55D2A2D0-E6C1-4A05-A416-243B401B17BB}"/>
              </a:ext>
            </a:extLst>
          </p:cNvPr>
          <p:cNvSpPr/>
          <p:nvPr/>
        </p:nvSpPr>
        <p:spPr>
          <a:xfrm>
            <a:off x="5905436" y="4419544"/>
            <a:ext cx="996237"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52" name="Rectangle: Rounded Corners 51">
            <a:extLst>
              <a:ext uri="{FF2B5EF4-FFF2-40B4-BE49-F238E27FC236}">
                <a16:creationId xmlns:a16="http://schemas.microsoft.com/office/drawing/2014/main" id="{8CFE1F11-3ECD-4958-AAD2-7C45AAB72425}"/>
              </a:ext>
            </a:extLst>
          </p:cNvPr>
          <p:cNvSpPr/>
          <p:nvPr/>
        </p:nvSpPr>
        <p:spPr>
          <a:xfrm>
            <a:off x="6951438" y="4419546"/>
            <a:ext cx="667048"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101,00,000</a:t>
            </a:r>
            <a:endParaRPr kumimoji="0" lang="en-GB" sz="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Rectangle: Rounded Corners 52">
            <a:extLst>
              <a:ext uri="{FF2B5EF4-FFF2-40B4-BE49-F238E27FC236}">
                <a16:creationId xmlns:a16="http://schemas.microsoft.com/office/drawing/2014/main" id="{617081A1-1E23-4C47-A693-AF11400B0004}"/>
              </a:ext>
            </a:extLst>
          </p:cNvPr>
          <p:cNvSpPr/>
          <p:nvPr/>
        </p:nvSpPr>
        <p:spPr>
          <a:xfrm>
            <a:off x="5905436" y="4629097"/>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57" name="Rectangle: Rounded Corners 56">
            <a:extLst>
              <a:ext uri="{FF2B5EF4-FFF2-40B4-BE49-F238E27FC236}">
                <a16:creationId xmlns:a16="http://schemas.microsoft.com/office/drawing/2014/main" id="{8D340B85-6714-401E-BC70-C878D05BE92D}"/>
              </a:ext>
            </a:extLst>
          </p:cNvPr>
          <p:cNvSpPr/>
          <p:nvPr/>
        </p:nvSpPr>
        <p:spPr>
          <a:xfrm>
            <a:off x="7113883" y="4629096"/>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a:t>
            </a:r>
          </a:p>
        </p:txBody>
      </p:sp>
      <p:sp>
        <p:nvSpPr>
          <p:cNvPr id="54" name="Rectangle: Rounded Corners 53">
            <a:extLst>
              <a:ext uri="{FF2B5EF4-FFF2-40B4-BE49-F238E27FC236}">
                <a16:creationId xmlns:a16="http://schemas.microsoft.com/office/drawing/2014/main" id="{1BDE83CB-1420-41A6-8197-687B3C46F4F5}"/>
              </a:ext>
            </a:extLst>
          </p:cNvPr>
          <p:cNvSpPr/>
          <p:nvPr/>
        </p:nvSpPr>
        <p:spPr>
          <a:xfrm>
            <a:off x="5905436" y="4838648"/>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58" name="Rectangle: Rounded Corners 57">
            <a:extLst>
              <a:ext uri="{FF2B5EF4-FFF2-40B4-BE49-F238E27FC236}">
                <a16:creationId xmlns:a16="http://schemas.microsoft.com/office/drawing/2014/main" id="{A15F54A7-C598-4E8B-B630-668BD72E3C05}"/>
              </a:ext>
            </a:extLst>
          </p:cNvPr>
          <p:cNvSpPr/>
          <p:nvPr/>
        </p:nvSpPr>
        <p:spPr>
          <a:xfrm>
            <a:off x="7118370" y="4829118"/>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47</a:t>
            </a:r>
          </a:p>
        </p:txBody>
      </p:sp>
      <p:sp>
        <p:nvSpPr>
          <p:cNvPr id="55" name="Rectangle: Rounded Corners 54">
            <a:extLst>
              <a:ext uri="{FF2B5EF4-FFF2-40B4-BE49-F238E27FC236}">
                <a16:creationId xmlns:a16="http://schemas.microsoft.com/office/drawing/2014/main" id="{733B7DF0-4C08-4D76-83E5-EF48FDEF949E}"/>
              </a:ext>
            </a:extLst>
          </p:cNvPr>
          <p:cNvSpPr/>
          <p:nvPr/>
        </p:nvSpPr>
        <p:spPr>
          <a:xfrm>
            <a:off x="5905436" y="5048198"/>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59" name="Rectangle: Rounded Corners 58">
            <a:extLst>
              <a:ext uri="{FF2B5EF4-FFF2-40B4-BE49-F238E27FC236}">
                <a16:creationId xmlns:a16="http://schemas.microsoft.com/office/drawing/2014/main" id="{109E7703-45E3-4AD8-8934-4B56BBBE96DB}"/>
              </a:ext>
            </a:extLst>
          </p:cNvPr>
          <p:cNvSpPr/>
          <p:nvPr/>
        </p:nvSpPr>
        <p:spPr>
          <a:xfrm>
            <a:off x="7117360" y="5037577"/>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124</a:t>
            </a:r>
          </a:p>
        </p:txBody>
      </p:sp>
      <p:sp>
        <p:nvSpPr>
          <p:cNvPr id="56" name="Rectangle: Rounded Corners 55">
            <a:extLst>
              <a:ext uri="{FF2B5EF4-FFF2-40B4-BE49-F238E27FC236}">
                <a16:creationId xmlns:a16="http://schemas.microsoft.com/office/drawing/2014/main" id="{EBBD0441-A054-4118-885A-9FAFE42E8488}"/>
              </a:ext>
            </a:extLst>
          </p:cNvPr>
          <p:cNvSpPr/>
          <p:nvPr/>
        </p:nvSpPr>
        <p:spPr>
          <a:xfrm>
            <a:off x="5905437" y="5248215"/>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60" name="Rectangle: Rounded Corners 59">
            <a:extLst>
              <a:ext uri="{FF2B5EF4-FFF2-40B4-BE49-F238E27FC236}">
                <a16:creationId xmlns:a16="http://schemas.microsoft.com/office/drawing/2014/main" id="{5746A2B0-F551-4966-B416-4579728F8122}"/>
              </a:ext>
            </a:extLst>
          </p:cNvPr>
          <p:cNvSpPr/>
          <p:nvPr/>
        </p:nvSpPr>
        <p:spPr>
          <a:xfrm>
            <a:off x="7118368" y="5248214"/>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63" name="TextBox 62">
            <a:extLst>
              <a:ext uri="{FF2B5EF4-FFF2-40B4-BE49-F238E27FC236}">
                <a16:creationId xmlns:a16="http://schemas.microsoft.com/office/drawing/2014/main" id="{99694BF7-E828-483A-8151-94767260A203}"/>
              </a:ext>
            </a:extLst>
          </p:cNvPr>
          <p:cNvSpPr txBox="1"/>
          <p:nvPr/>
        </p:nvSpPr>
        <p:spPr>
          <a:xfrm>
            <a:off x="5777630" y="5511137"/>
            <a:ext cx="1960595" cy="738664"/>
          </a:xfrm>
          <a:prstGeom prst="rect">
            <a:avLst/>
          </a:prstGeom>
          <a:noFill/>
        </p:spPr>
        <p:txBody>
          <a:bodyPr wrap="square" rtlCol="0">
            <a:spAutoFit/>
          </a:bodyPr>
          <a:lstStyle/>
          <a:p>
            <a:r>
              <a:rPr lang="en-GB" sz="700" i="1" dirty="0">
                <a:solidFill>
                  <a:prstClr val="black"/>
                </a:solidFill>
                <a:latin typeface="Arial" panose="020B0604020202020204" pitchFamily="34" charset="0"/>
                <a:cs typeface="Arial" panose="020B0604020202020204" pitchFamily="34" charset="0"/>
              </a:rPr>
              <a:t>Aspergillus </a:t>
            </a:r>
            <a:r>
              <a:rPr lang="en-GB" sz="700" dirty="0">
                <a:solidFill>
                  <a:prstClr val="black"/>
                </a:solidFill>
                <a:latin typeface="Arial" panose="020B0604020202020204" pitchFamily="34" charset="0"/>
                <a:cs typeface="Arial" panose="020B0604020202020204" pitchFamily="34" charset="0"/>
              </a:rPr>
              <a:t>is both beneficial and harmful to humans. Many are used in industry and medicine. It accounts for over 99% of global citric acid production and is a component of medications which manufacturers claim can decrease flatulence! </a:t>
            </a:r>
          </a:p>
        </p:txBody>
      </p:sp>
      <p:sp>
        <p:nvSpPr>
          <p:cNvPr id="3" name="Footer Placeholder 2">
            <a:extLst>
              <a:ext uri="{FF2B5EF4-FFF2-40B4-BE49-F238E27FC236}">
                <a16:creationId xmlns:a16="http://schemas.microsoft.com/office/drawing/2014/main" id="{BB32DEBC-EF90-44B7-BFA4-FD8B47B96BC1}"/>
              </a:ext>
            </a:extLst>
          </p:cNvPr>
          <p:cNvSpPr>
            <a:spLocks noGrp="1"/>
          </p:cNvSpPr>
          <p:nvPr>
            <p:ph type="ftr" sz="quarter" idx="11"/>
          </p:nvPr>
        </p:nvSpPr>
        <p:spPr>
          <a:xfrm>
            <a:off x="879240" y="6295967"/>
            <a:ext cx="3086100" cy="365125"/>
          </a:xfrm>
        </p:spPr>
        <p:txBody>
          <a:bodyPr/>
          <a:lstStyle/>
          <a:p>
            <a:r>
              <a:rPr lang="en-GB"/>
              <a:t>e-Bug.eu</a:t>
            </a:r>
            <a:endParaRPr lang="en-GB" dirty="0"/>
          </a:p>
        </p:txBody>
      </p:sp>
    </p:spTree>
    <p:extLst>
      <p:ext uri="{BB962C8B-B14F-4D97-AF65-F5344CB8AC3E}">
        <p14:creationId xmlns:p14="http://schemas.microsoft.com/office/powerpoint/2010/main" val="2598325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49" y="119854"/>
            <a:ext cx="7886700" cy="1325563"/>
          </a:xfrm>
        </p:spPr>
        <p:txBody>
          <a:bodyPr>
            <a:normAutofit/>
          </a:bodyPr>
          <a:lstStyle/>
          <a:p>
            <a:pPr algn="ctr"/>
            <a:r>
              <a:rPr lang="en-GB" b="1" dirty="0"/>
              <a:t>Learning Outcomes</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253490" y="1483915"/>
            <a:ext cx="8637019" cy="4899026"/>
          </a:xfrm>
        </p:spPr>
        <p:txBody>
          <a:bodyPr>
            <a:noAutofit/>
          </a:bodyPr>
          <a:lstStyle/>
          <a:p>
            <a:pPr marL="0" lvl="0" indent="0" algn="just">
              <a:lnSpc>
                <a:spcPct val="120000"/>
              </a:lnSpc>
              <a:buNone/>
            </a:pPr>
            <a:r>
              <a:rPr lang="en-GB" sz="2500" b="1" dirty="0"/>
              <a:t>All students will: </a:t>
            </a:r>
          </a:p>
          <a:p>
            <a:pPr marL="0" lvl="0" indent="0" algn="just">
              <a:lnSpc>
                <a:spcPct val="120000"/>
              </a:lnSpc>
              <a:buNone/>
            </a:pPr>
            <a:r>
              <a:rPr lang="en-GB" sz="2500" dirty="0"/>
              <a:t>• Understand that useful bacteria are found in our body. </a:t>
            </a:r>
          </a:p>
          <a:p>
            <a:pPr marL="0" lvl="0" indent="0" algn="just">
              <a:lnSpc>
                <a:spcPct val="120000"/>
              </a:lnSpc>
              <a:buNone/>
            </a:pPr>
            <a:r>
              <a:rPr lang="en-GB" sz="2500" dirty="0"/>
              <a:t>• Understand that microbes come in different sizes. </a:t>
            </a:r>
          </a:p>
          <a:p>
            <a:pPr marL="0" lvl="0" indent="0" algn="just">
              <a:lnSpc>
                <a:spcPct val="120000"/>
              </a:lnSpc>
              <a:buNone/>
            </a:pPr>
            <a:r>
              <a:rPr lang="en-GB" sz="2500" dirty="0"/>
              <a:t>• Understand the key differences between the three main types of microbe</a:t>
            </a:r>
          </a:p>
          <a:p>
            <a:pPr marL="0" lvl="0" indent="0" algn="just">
              <a:lnSpc>
                <a:spcPct val="120000"/>
              </a:lnSpc>
              <a:buNone/>
            </a:pPr>
            <a:r>
              <a:rPr lang="en-GB" sz="2500" b="1" dirty="0"/>
              <a:t>Most students will: </a:t>
            </a:r>
          </a:p>
          <a:p>
            <a:pPr marL="0" lvl="0" indent="0" algn="just">
              <a:lnSpc>
                <a:spcPct val="120000"/>
              </a:lnSpc>
              <a:buNone/>
            </a:pPr>
            <a:r>
              <a:rPr lang="en-GB" sz="2500" dirty="0"/>
              <a:t>• Understand using a variety of scientific concepts and models, how to develop scientific explanations.</a:t>
            </a:r>
          </a:p>
          <a:p>
            <a:pPr marL="0" lvl="0" indent="0" algn="just">
              <a:lnSpc>
                <a:spcPct val="120000"/>
              </a:lnSpc>
              <a:buNone/>
            </a:pPr>
            <a:endParaRPr lang="en-GB" sz="25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4806-AB49-4DFE-B580-B90DFE05E52E}"/>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Microbe Mayhem Cards 3</a:t>
            </a:r>
          </a:p>
        </p:txBody>
      </p:sp>
      <p:sp>
        <p:nvSpPr>
          <p:cNvPr id="64" name="Rectangle: Rounded Corners 63">
            <a:extLst>
              <a:ext uri="{FF2B5EF4-FFF2-40B4-BE49-F238E27FC236}">
                <a16:creationId xmlns:a16="http://schemas.microsoft.com/office/drawing/2014/main" id="{52FBDAB4-51AF-4A8B-AB54-30F3F7766C51}"/>
              </a:ext>
              <a:ext uri="{C183D7F6-B498-43B3-948B-1728B52AA6E4}">
                <adec:decorative xmlns:adec="http://schemas.microsoft.com/office/drawing/2017/decorative" val="1"/>
              </a:ext>
            </a:extLst>
          </p:cNvPr>
          <p:cNvSpPr/>
          <p:nvPr/>
        </p:nvSpPr>
        <p:spPr>
          <a:xfrm rot="5400000">
            <a:off x="932422" y="816877"/>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6" name="Picture 75">
            <a:extLst>
              <a:ext uri="{FF2B5EF4-FFF2-40B4-BE49-F238E27FC236}">
                <a16:creationId xmlns:a16="http://schemas.microsoft.com/office/drawing/2014/main" id="{5ECF732F-0EE4-46CB-858F-BCEFB8D640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53165" y="500154"/>
            <a:ext cx="1821213" cy="715477"/>
          </a:xfrm>
          <a:prstGeom prst="rect">
            <a:avLst/>
          </a:prstGeom>
        </p:spPr>
      </p:pic>
      <p:sp>
        <p:nvSpPr>
          <p:cNvPr id="77" name="TextBox 76">
            <a:extLst>
              <a:ext uri="{FF2B5EF4-FFF2-40B4-BE49-F238E27FC236}">
                <a16:creationId xmlns:a16="http://schemas.microsoft.com/office/drawing/2014/main" id="{BD86223D-B22D-4502-8E2E-296BE449F043}"/>
              </a:ext>
            </a:extLst>
          </p:cNvPr>
          <p:cNvSpPr txBox="1"/>
          <p:nvPr/>
        </p:nvSpPr>
        <p:spPr>
          <a:xfrm>
            <a:off x="2257250" y="577085"/>
            <a:ext cx="1023036" cy="553998"/>
          </a:xfrm>
          <a:prstGeom prst="rect">
            <a:avLst/>
          </a:prstGeom>
          <a:solidFill>
            <a:schemeClr val="bg1"/>
          </a:solidFill>
        </p:spPr>
        <p:txBody>
          <a:bodyPr wrap="none" rtlCol="0">
            <a:spAutoFit/>
          </a:bodyPr>
          <a:lstStyle/>
          <a:p>
            <a:pPr algn="r"/>
            <a:r>
              <a:rPr lang="it-IT" sz="1000" i="1" dirty="0">
                <a:solidFill>
                  <a:prstClr val="black"/>
                </a:solidFill>
                <a:latin typeface="Arial" panose="020B0604020202020204" pitchFamily="34" charset="0"/>
                <a:cs typeface="Arial" panose="020B0604020202020204" pitchFamily="34" charset="0"/>
              </a:rPr>
              <a:t>Influenza A</a:t>
            </a:r>
          </a:p>
          <a:p>
            <a:pPr algn="r"/>
            <a:r>
              <a:rPr lang="it-IT" sz="1000" dirty="0">
                <a:solidFill>
                  <a:prstClr val="black"/>
                </a:solidFill>
                <a:latin typeface="Arial" panose="020B0604020202020204" pitchFamily="34" charset="0"/>
                <a:cs typeface="Arial" panose="020B0604020202020204" pitchFamily="34" charset="0"/>
              </a:rPr>
              <a:t>In-Flu-En-Za A</a:t>
            </a:r>
          </a:p>
          <a:p>
            <a:pPr algn="r"/>
            <a:r>
              <a:rPr lang="it-IT"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65" name="Rectangle: Rounded Corners 64">
            <a:extLst>
              <a:ext uri="{FF2B5EF4-FFF2-40B4-BE49-F238E27FC236}">
                <a16:creationId xmlns:a16="http://schemas.microsoft.com/office/drawing/2014/main" id="{7C07566F-D7B9-47C7-B82C-0EF51896DB47}"/>
              </a:ext>
              <a:ext uri="{C183D7F6-B498-43B3-948B-1728B52AA6E4}">
                <adec:decorative xmlns:adec="http://schemas.microsoft.com/office/drawing/2017/decorative" val="1"/>
              </a:ext>
            </a:extLst>
          </p:cNvPr>
          <p:cNvSpPr/>
          <p:nvPr/>
        </p:nvSpPr>
        <p:spPr>
          <a:xfrm>
            <a:off x="1456293" y="1312176"/>
            <a:ext cx="1818085" cy="1085848"/>
          </a:xfrm>
          <a:prstGeom prst="roundRect">
            <a:avLst>
              <a:gd name="adj" fmla="val 3052"/>
            </a:avLst>
          </a:prstGeom>
          <a:solidFill>
            <a:srgbClr val="732281"/>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Rectangle: Rounded Corners 65">
            <a:extLst>
              <a:ext uri="{FF2B5EF4-FFF2-40B4-BE49-F238E27FC236}">
                <a16:creationId xmlns:a16="http://schemas.microsoft.com/office/drawing/2014/main" id="{3984CFB1-E68E-40E8-A452-8E96BE10C0E4}"/>
              </a:ext>
            </a:extLst>
          </p:cNvPr>
          <p:cNvSpPr/>
          <p:nvPr/>
        </p:nvSpPr>
        <p:spPr>
          <a:xfrm>
            <a:off x="1522972" y="1369326"/>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67" name="Rectangle: Rounded Corners 66">
            <a:extLst>
              <a:ext uri="{FF2B5EF4-FFF2-40B4-BE49-F238E27FC236}">
                <a16:creationId xmlns:a16="http://schemas.microsoft.com/office/drawing/2014/main" id="{16F15B0D-C357-4BD3-9108-7929020C6285}"/>
              </a:ext>
            </a:extLst>
          </p:cNvPr>
          <p:cNvSpPr/>
          <p:nvPr/>
        </p:nvSpPr>
        <p:spPr>
          <a:xfrm>
            <a:off x="2735906" y="1369326"/>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90</a:t>
            </a:r>
            <a:endPar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8" name="Rectangle: Rounded Corners 67">
            <a:extLst>
              <a:ext uri="{FF2B5EF4-FFF2-40B4-BE49-F238E27FC236}">
                <a16:creationId xmlns:a16="http://schemas.microsoft.com/office/drawing/2014/main" id="{94C44582-CB6E-4579-9352-61B27725A67C}"/>
              </a:ext>
            </a:extLst>
          </p:cNvPr>
          <p:cNvSpPr/>
          <p:nvPr/>
        </p:nvSpPr>
        <p:spPr>
          <a:xfrm>
            <a:off x="1522972" y="1578878"/>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72" name="Rectangle: Rounded Corners 71">
            <a:extLst>
              <a:ext uri="{FF2B5EF4-FFF2-40B4-BE49-F238E27FC236}">
                <a16:creationId xmlns:a16="http://schemas.microsoft.com/office/drawing/2014/main" id="{2C738A2D-DFA4-463A-8D15-D981FE19739D}"/>
              </a:ext>
            </a:extLst>
          </p:cNvPr>
          <p:cNvSpPr/>
          <p:nvPr/>
        </p:nvSpPr>
        <p:spPr>
          <a:xfrm>
            <a:off x="2731419" y="1578877"/>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69" name="Rectangle: Rounded Corners 68">
            <a:extLst>
              <a:ext uri="{FF2B5EF4-FFF2-40B4-BE49-F238E27FC236}">
                <a16:creationId xmlns:a16="http://schemas.microsoft.com/office/drawing/2014/main" id="{0F4D2B61-58CE-467B-AD03-11470DBFBBB5}"/>
              </a:ext>
            </a:extLst>
          </p:cNvPr>
          <p:cNvSpPr/>
          <p:nvPr/>
        </p:nvSpPr>
        <p:spPr>
          <a:xfrm>
            <a:off x="1522972" y="1788429"/>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73" name="Rectangle: Rounded Corners 72">
            <a:extLst>
              <a:ext uri="{FF2B5EF4-FFF2-40B4-BE49-F238E27FC236}">
                <a16:creationId xmlns:a16="http://schemas.microsoft.com/office/drawing/2014/main" id="{FF154F57-B4FC-4F27-BC79-CD4FFE329713}"/>
              </a:ext>
            </a:extLst>
          </p:cNvPr>
          <p:cNvSpPr/>
          <p:nvPr/>
        </p:nvSpPr>
        <p:spPr>
          <a:xfrm>
            <a:off x="2735906" y="1778899"/>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146</a:t>
            </a:r>
          </a:p>
        </p:txBody>
      </p:sp>
      <p:sp>
        <p:nvSpPr>
          <p:cNvPr id="70" name="Rectangle: Rounded Corners 69">
            <a:extLst>
              <a:ext uri="{FF2B5EF4-FFF2-40B4-BE49-F238E27FC236}">
                <a16:creationId xmlns:a16="http://schemas.microsoft.com/office/drawing/2014/main" id="{3F5B77EB-FC69-4C79-B93B-EA129D4A4951}"/>
              </a:ext>
            </a:extLst>
          </p:cNvPr>
          <p:cNvSpPr/>
          <p:nvPr/>
        </p:nvSpPr>
        <p:spPr>
          <a:xfrm>
            <a:off x="1522972" y="1997979"/>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74" name="Rectangle: Rounded Corners 73">
            <a:extLst>
              <a:ext uri="{FF2B5EF4-FFF2-40B4-BE49-F238E27FC236}">
                <a16:creationId xmlns:a16="http://schemas.microsoft.com/office/drawing/2014/main" id="{8B596999-7916-4567-A0A0-33CB6158606D}"/>
              </a:ext>
            </a:extLst>
          </p:cNvPr>
          <p:cNvSpPr/>
          <p:nvPr/>
        </p:nvSpPr>
        <p:spPr>
          <a:xfrm>
            <a:off x="2734896" y="1987358"/>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a:t>
            </a:r>
          </a:p>
        </p:txBody>
      </p:sp>
      <p:sp>
        <p:nvSpPr>
          <p:cNvPr id="71" name="Rectangle: Rounded Corners 70">
            <a:extLst>
              <a:ext uri="{FF2B5EF4-FFF2-40B4-BE49-F238E27FC236}">
                <a16:creationId xmlns:a16="http://schemas.microsoft.com/office/drawing/2014/main" id="{2A20512A-37EA-400F-8CC8-14E404F5144C}"/>
              </a:ext>
            </a:extLst>
          </p:cNvPr>
          <p:cNvSpPr/>
          <p:nvPr/>
        </p:nvSpPr>
        <p:spPr>
          <a:xfrm>
            <a:off x="1522973" y="2197996"/>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75" name="Rectangle: Rounded Corners 74">
            <a:extLst>
              <a:ext uri="{FF2B5EF4-FFF2-40B4-BE49-F238E27FC236}">
                <a16:creationId xmlns:a16="http://schemas.microsoft.com/office/drawing/2014/main" id="{1AB9CD01-7496-45D4-9AB1-29C6F0ED0F9D}"/>
              </a:ext>
            </a:extLst>
          </p:cNvPr>
          <p:cNvSpPr/>
          <p:nvPr/>
        </p:nvSpPr>
        <p:spPr>
          <a:xfrm>
            <a:off x="2735904" y="2197995"/>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78" name="TextBox 77">
            <a:extLst>
              <a:ext uri="{FF2B5EF4-FFF2-40B4-BE49-F238E27FC236}">
                <a16:creationId xmlns:a16="http://schemas.microsoft.com/office/drawing/2014/main" id="{EB8F3226-5EAD-41E0-839E-953CADBEF14A}"/>
              </a:ext>
            </a:extLst>
          </p:cNvPr>
          <p:cNvSpPr txBox="1"/>
          <p:nvPr/>
        </p:nvSpPr>
        <p:spPr>
          <a:xfrm>
            <a:off x="1395164" y="2476307"/>
            <a:ext cx="1960595" cy="707886"/>
          </a:xfrm>
          <a:prstGeom prst="rect">
            <a:avLst/>
          </a:prstGeom>
          <a:noFill/>
        </p:spPr>
        <p:txBody>
          <a:bodyPr wrap="square" rtlCol="0">
            <a:spAutoFit/>
          </a:bodyPr>
          <a:lstStyle/>
          <a:p>
            <a:r>
              <a:rPr lang="en-GB" sz="800" dirty="0">
                <a:solidFill>
                  <a:prstClr val="black"/>
                </a:solidFill>
                <a:latin typeface="Arial" panose="020B0604020202020204" pitchFamily="34" charset="0"/>
                <a:cs typeface="Arial" panose="020B0604020202020204" pitchFamily="34" charset="0"/>
              </a:rPr>
              <a:t>The flu is an infection caused by </a:t>
            </a:r>
            <a:r>
              <a:rPr lang="en-GB" sz="800" i="1" dirty="0">
                <a:solidFill>
                  <a:prstClr val="black"/>
                </a:solidFill>
                <a:latin typeface="Arial" panose="020B0604020202020204" pitchFamily="34" charset="0"/>
                <a:cs typeface="Arial" panose="020B0604020202020204" pitchFamily="34" charset="0"/>
              </a:rPr>
              <a:t>Orthomyxoviridae</a:t>
            </a:r>
            <a:r>
              <a:rPr lang="en-GB" sz="800" dirty="0">
                <a:solidFill>
                  <a:prstClr val="black"/>
                </a:solidFill>
                <a:latin typeface="Arial" panose="020B0604020202020204" pitchFamily="34" charset="0"/>
                <a:cs typeface="Arial" panose="020B0604020202020204" pitchFamily="34" charset="0"/>
              </a:rPr>
              <a:t>. Every year 5 – 40% of the population get the flu but most people recover completely in a couple of weeks. </a:t>
            </a:r>
          </a:p>
        </p:txBody>
      </p:sp>
      <p:sp>
        <p:nvSpPr>
          <p:cNvPr id="19" name="Rectangle: Rounded Corners 18">
            <a:extLst>
              <a:ext uri="{FF2B5EF4-FFF2-40B4-BE49-F238E27FC236}">
                <a16:creationId xmlns:a16="http://schemas.microsoft.com/office/drawing/2014/main" id="{2CB174CD-6E87-4BF5-AF1C-F6848FDAE003}"/>
              </a:ext>
              <a:ext uri="{C183D7F6-B498-43B3-948B-1728B52AA6E4}">
                <adec:decorative xmlns:adec="http://schemas.microsoft.com/office/drawing/2017/decorative" val="1"/>
              </a:ext>
            </a:extLst>
          </p:cNvPr>
          <p:cNvSpPr/>
          <p:nvPr/>
        </p:nvSpPr>
        <p:spPr>
          <a:xfrm rot="5400000">
            <a:off x="3050246" y="825261"/>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A2840EF2-AA12-4C5D-8000-AB3A428972D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82663" y="537116"/>
            <a:ext cx="1797865" cy="715477"/>
          </a:xfrm>
          <a:prstGeom prst="rect">
            <a:avLst/>
          </a:prstGeom>
        </p:spPr>
      </p:pic>
      <p:sp>
        <p:nvSpPr>
          <p:cNvPr id="32" name="TextBox 31">
            <a:extLst>
              <a:ext uri="{FF2B5EF4-FFF2-40B4-BE49-F238E27FC236}">
                <a16:creationId xmlns:a16="http://schemas.microsoft.com/office/drawing/2014/main" id="{3F8E215B-D7D0-46C7-82EA-50E6DA2D04E9}"/>
              </a:ext>
            </a:extLst>
          </p:cNvPr>
          <p:cNvSpPr txBox="1"/>
          <p:nvPr/>
        </p:nvSpPr>
        <p:spPr>
          <a:xfrm>
            <a:off x="4144494" y="613586"/>
            <a:ext cx="1237839" cy="553998"/>
          </a:xfrm>
          <a:prstGeom prst="rect">
            <a:avLst/>
          </a:prstGeom>
          <a:solidFill>
            <a:schemeClr val="bg1"/>
          </a:solidFill>
        </p:spPr>
        <p:txBody>
          <a:bodyPr wrap="square" rtlCol="0">
            <a:spAutoFit/>
          </a:bodyPr>
          <a:lstStyle/>
          <a:p>
            <a:pPr algn="r"/>
            <a:r>
              <a:rPr lang="en-GB" sz="1000" i="1" dirty="0">
                <a:solidFill>
                  <a:prstClr val="black"/>
                </a:solidFill>
                <a:latin typeface="Arial" panose="020B0604020202020204" pitchFamily="34" charset="0"/>
                <a:cs typeface="Arial" panose="020B0604020202020204" pitchFamily="34" charset="0"/>
              </a:rPr>
              <a:t>Penicillium</a:t>
            </a:r>
          </a:p>
          <a:p>
            <a:pPr algn="r"/>
            <a:r>
              <a:rPr lang="en-GB" sz="1000" dirty="0">
                <a:solidFill>
                  <a:prstClr val="black"/>
                </a:solidFill>
                <a:latin typeface="Arial" panose="020B0604020202020204" pitchFamily="34" charset="0"/>
                <a:cs typeface="Arial" panose="020B0604020202020204" pitchFamily="34" charset="0"/>
              </a:rPr>
              <a:t>Pen-</a:t>
            </a:r>
            <a:r>
              <a:rPr lang="en-GB" sz="1000" dirty="0" err="1">
                <a:solidFill>
                  <a:prstClr val="black"/>
                </a:solidFill>
                <a:latin typeface="Arial" panose="020B0604020202020204" pitchFamily="34" charset="0"/>
                <a:cs typeface="Arial" panose="020B0604020202020204" pitchFamily="34" charset="0"/>
              </a:rPr>
              <a:t>Ee</a:t>
            </a:r>
            <a:r>
              <a:rPr lang="en-GB" sz="1000" dirty="0">
                <a:solidFill>
                  <a:prstClr val="black"/>
                </a:solidFill>
                <a:latin typeface="Arial" panose="020B0604020202020204" pitchFamily="34" charset="0"/>
                <a:cs typeface="Arial" panose="020B0604020202020204" pitchFamily="34" charset="0"/>
              </a:rPr>
              <a:t>-Sil-</a:t>
            </a:r>
            <a:r>
              <a:rPr lang="en-GB" sz="1000" dirty="0" err="1">
                <a:solidFill>
                  <a:prstClr val="black"/>
                </a:solidFill>
                <a:latin typeface="Arial" panose="020B0604020202020204" pitchFamily="34" charset="0"/>
                <a:cs typeface="Arial" panose="020B0604020202020204" pitchFamily="34" charset="0"/>
              </a:rPr>
              <a:t>Ee</a:t>
            </a:r>
            <a:r>
              <a:rPr lang="en-GB" sz="1000" dirty="0">
                <a:solidFill>
                  <a:prstClr val="black"/>
                </a:solidFill>
                <a:latin typeface="Arial" panose="020B0604020202020204" pitchFamily="34" charset="0"/>
                <a:cs typeface="Arial" panose="020B0604020202020204" pitchFamily="34" charset="0"/>
              </a:rPr>
              <a:t>-Um</a:t>
            </a: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31B026EF-C805-48E9-9687-D8B62FC085D1}"/>
              </a:ext>
              <a:ext uri="{C183D7F6-B498-43B3-948B-1728B52AA6E4}">
                <adec:decorative xmlns:adec="http://schemas.microsoft.com/office/drawing/2017/decorative" val="1"/>
              </a:ext>
            </a:extLst>
          </p:cNvPr>
          <p:cNvSpPr/>
          <p:nvPr/>
        </p:nvSpPr>
        <p:spPr>
          <a:xfrm>
            <a:off x="3574117" y="1349138"/>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0846FADB-5D93-4223-A1A2-41CBE75B2F23}"/>
              </a:ext>
            </a:extLst>
          </p:cNvPr>
          <p:cNvSpPr/>
          <p:nvPr/>
        </p:nvSpPr>
        <p:spPr>
          <a:xfrm>
            <a:off x="3640796" y="1406287"/>
            <a:ext cx="1070227"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22" name="Rectangle: Rounded Corners 21">
            <a:extLst>
              <a:ext uri="{FF2B5EF4-FFF2-40B4-BE49-F238E27FC236}">
                <a16:creationId xmlns:a16="http://schemas.microsoft.com/office/drawing/2014/main" id="{644900F5-7FF3-4AE7-ADDD-26D96666349F}"/>
              </a:ext>
            </a:extLst>
          </p:cNvPr>
          <p:cNvSpPr/>
          <p:nvPr/>
        </p:nvSpPr>
        <p:spPr>
          <a:xfrm>
            <a:off x="4760787" y="1406288"/>
            <a:ext cx="593059"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332,000</a:t>
            </a:r>
            <a:endPar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Rectangle: Rounded Corners 22">
            <a:extLst>
              <a:ext uri="{FF2B5EF4-FFF2-40B4-BE49-F238E27FC236}">
                <a16:creationId xmlns:a16="http://schemas.microsoft.com/office/drawing/2014/main" id="{50AFACBF-CBCD-489A-AD97-CF658D2069E6}"/>
              </a:ext>
            </a:extLst>
          </p:cNvPr>
          <p:cNvSpPr/>
          <p:nvPr/>
        </p:nvSpPr>
        <p:spPr>
          <a:xfrm>
            <a:off x="3640796" y="1615840"/>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27" name="Rectangle: Rounded Corners 26">
            <a:extLst>
              <a:ext uri="{FF2B5EF4-FFF2-40B4-BE49-F238E27FC236}">
                <a16:creationId xmlns:a16="http://schemas.microsoft.com/office/drawing/2014/main" id="{D43DF64C-8F29-4DE1-A3F3-E6651B6CE156}"/>
              </a:ext>
            </a:extLst>
          </p:cNvPr>
          <p:cNvSpPr/>
          <p:nvPr/>
        </p:nvSpPr>
        <p:spPr>
          <a:xfrm>
            <a:off x="4849243" y="1615839"/>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16</a:t>
            </a:r>
          </a:p>
        </p:txBody>
      </p:sp>
      <p:sp>
        <p:nvSpPr>
          <p:cNvPr id="24" name="Rectangle: Rounded Corners 23">
            <a:extLst>
              <a:ext uri="{FF2B5EF4-FFF2-40B4-BE49-F238E27FC236}">
                <a16:creationId xmlns:a16="http://schemas.microsoft.com/office/drawing/2014/main" id="{2626379B-DDA4-4BE4-BE08-297441A5EF45}"/>
              </a:ext>
            </a:extLst>
          </p:cNvPr>
          <p:cNvSpPr/>
          <p:nvPr/>
        </p:nvSpPr>
        <p:spPr>
          <a:xfrm>
            <a:off x="3640796" y="1825391"/>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28" name="Rectangle: Rounded Corners 27">
            <a:extLst>
              <a:ext uri="{FF2B5EF4-FFF2-40B4-BE49-F238E27FC236}">
                <a16:creationId xmlns:a16="http://schemas.microsoft.com/office/drawing/2014/main" id="{2806DCB2-97BA-450B-A52A-391C34F0FBBE}"/>
              </a:ext>
            </a:extLst>
          </p:cNvPr>
          <p:cNvSpPr/>
          <p:nvPr/>
        </p:nvSpPr>
        <p:spPr>
          <a:xfrm>
            <a:off x="4853730" y="1815861"/>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64</a:t>
            </a:r>
          </a:p>
        </p:txBody>
      </p:sp>
      <p:sp>
        <p:nvSpPr>
          <p:cNvPr id="25" name="Rectangle: Rounded Corners 24">
            <a:extLst>
              <a:ext uri="{FF2B5EF4-FFF2-40B4-BE49-F238E27FC236}">
                <a16:creationId xmlns:a16="http://schemas.microsoft.com/office/drawing/2014/main" id="{5EFBF4AF-3279-4315-A327-46E2F84AA7AA}"/>
              </a:ext>
            </a:extLst>
          </p:cNvPr>
          <p:cNvSpPr/>
          <p:nvPr/>
        </p:nvSpPr>
        <p:spPr>
          <a:xfrm>
            <a:off x="3640796" y="2034941"/>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29" name="Rectangle: Rounded Corners 28">
            <a:extLst>
              <a:ext uri="{FF2B5EF4-FFF2-40B4-BE49-F238E27FC236}">
                <a16:creationId xmlns:a16="http://schemas.microsoft.com/office/drawing/2014/main" id="{4F7C6294-80F6-471D-A2F1-271BB26CF676}"/>
              </a:ext>
            </a:extLst>
          </p:cNvPr>
          <p:cNvSpPr/>
          <p:nvPr/>
        </p:nvSpPr>
        <p:spPr>
          <a:xfrm>
            <a:off x="4852720" y="2024320"/>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198</a:t>
            </a:r>
          </a:p>
        </p:txBody>
      </p:sp>
      <p:sp>
        <p:nvSpPr>
          <p:cNvPr id="26" name="Rectangle: Rounded Corners 25">
            <a:extLst>
              <a:ext uri="{FF2B5EF4-FFF2-40B4-BE49-F238E27FC236}">
                <a16:creationId xmlns:a16="http://schemas.microsoft.com/office/drawing/2014/main" id="{98DA213A-237F-4B9A-92B3-7CBE448723A1}"/>
              </a:ext>
            </a:extLst>
          </p:cNvPr>
          <p:cNvSpPr/>
          <p:nvPr/>
        </p:nvSpPr>
        <p:spPr>
          <a:xfrm>
            <a:off x="3640797" y="2234958"/>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30" name="Rectangle: Rounded Corners 29">
            <a:extLst>
              <a:ext uri="{FF2B5EF4-FFF2-40B4-BE49-F238E27FC236}">
                <a16:creationId xmlns:a16="http://schemas.microsoft.com/office/drawing/2014/main" id="{457B8D8D-4C67-44F1-9BF4-6C561AAAA107}"/>
              </a:ext>
            </a:extLst>
          </p:cNvPr>
          <p:cNvSpPr/>
          <p:nvPr/>
        </p:nvSpPr>
        <p:spPr>
          <a:xfrm>
            <a:off x="4853728" y="2234957"/>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33" name="TextBox 32">
            <a:extLst>
              <a:ext uri="{FF2B5EF4-FFF2-40B4-BE49-F238E27FC236}">
                <a16:creationId xmlns:a16="http://schemas.microsoft.com/office/drawing/2014/main" id="{D699DB4C-E722-4C2B-B0BE-31655A167875}"/>
              </a:ext>
            </a:extLst>
          </p:cNvPr>
          <p:cNvSpPr txBox="1"/>
          <p:nvPr/>
        </p:nvSpPr>
        <p:spPr>
          <a:xfrm>
            <a:off x="3582108" y="2444019"/>
            <a:ext cx="1890448" cy="846386"/>
          </a:xfrm>
          <a:prstGeom prst="rect">
            <a:avLst/>
          </a:prstGeom>
          <a:noFill/>
        </p:spPr>
        <p:txBody>
          <a:bodyPr wrap="square" rtlCol="0">
            <a:spAutoFit/>
          </a:bodyPr>
          <a:lstStyle/>
          <a:p>
            <a:r>
              <a:rPr lang="en-GB" sz="700" i="1" dirty="0">
                <a:solidFill>
                  <a:prstClr val="black"/>
                </a:solidFill>
                <a:latin typeface="Arial" panose="020B0604020202020204" pitchFamily="34" charset="0"/>
                <a:cs typeface="Arial" panose="020B0604020202020204" pitchFamily="34" charset="0"/>
              </a:rPr>
              <a:t>Penicillium </a:t>
            </a:r>
            <a:r>
              <a:rPr lang="en-GB" sz="700" dirty="0">
                <a:solidFill>
                  <a:prstClr val="black"/>
                </a:solidFill>
                <a:latin typeface="Arial" panose="020B0604020202020204" pitchFamily="34" charset="0"/>
                <a:cs typeface="Arial" panose="020B0604020202020204" pitchFamily="34" charset="0"/>
              </a:rPr>
              <a:t>is a fungus that naturally produces the antibiotic penicillin. Since this discovery, the antibiotic has been mass produced to fight bacterial infections. Unfortunately, due to its overuse many bacterial species have become resistant to this antibiotic </a:t>
            </a:r>
          </a:p>
        </p:txBody>
      </p:sp>
      <p:sp>
        <p:nvSpPr>
          <p:cNvPr id="4" name="Rectangle: Rounded Corners 3">
            <a:extLst>
              <a:ext uri="{FF2B5EF4-FFF2-40B4-BE49-F238E27FC236}">
                <a16:creationId xmlns:a16="http://schemas.microsoft.com/office/drawing/2014/main" id="{440E7734-0451-45CD-8EC2-6B253218328B}"/>
              </a:ext>
              <a:ext uri="{C183D7F6-B498-43B3-948B-1728B52AA6E4}">
                <adec:decorative xmlns:adec="http://schemas.microsoft.com/office/drawing/2017/decorative" val="1"/>
              </a:ext>
            </a:extLst>
          </p:cNvPr>
          <p:cNvSpPr/>
          <p:nvPr/>
        </p:nvSpPr>
        <p:spPr>
          <a:xfrm rot="5400000">
            <a:off x="5251890" y="837763"/>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854892D2-4F1D-4828-9CEF-A46A48696FE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72633" y="549618"/>
            <a:ext cx="1821213" cy="715477"/>
          </a:xfrm>
          <a:prstGeom prst="rect">
            <a:avLst/>
          </a:prstGeom>
        </p:spPr>
      </p:pic>
      <p:sp>
        <p:nvSpPr>
          <p:cNvPr id="17" name="TextBox 16">
            <a:extLst>
              <a:ext uri="{FF2B5EF4-FFF2-40B4-BE49-F238E27FC236}">
                <a16:creationId xmlns:a16="http://schemas.microsoft.com/office/drawing/2014/main" id="{BD040853-6C25-4739-BA43-7C0B4BCC3880}"/>
              </a:ext>
            </a:extLst>
          </p:cNvPr>
          <p:cNvSpPr txBox="1"/>
          <p:nvPr/>
        </p:nvSpPr>
        <p:spPr>
          <a:xfrm>
            <a:off x="6213341" y="623331"/>
            <a:ext cx="1380507" cy="553998"/>
          </a:xfrm>
          <a:prstGeom prst="rect">
            <a:avLst/>
          </a:prstGeom>
          <a:solidFill>
            <a:schemeClr val="bg1"/>
          </a:solidFill>
        </p:spPr>
        <p:txBody>
          <a:bodyPr wrap="square" rtlCol="0">
            <a:spAutoFit/>
          </a:bodyPr>
          <a:lstStyle/>
          <a:p>
            <a:pPr algn="r"/>
            <a:r>
              <a:rPr lang="en-GB" sz="1000" i="1" dirty="0">
                <a:solidFill>
                  <a:prstClr val="black"/>
                </a:solidFill>
                <a:latin typeface="Arial" panose="020B0604020202020204" pitchFamily="34" charset="0"/>
                <a:cs typeface="Arial" panose="020B0604020202020204" pitchFamily="34" charset="0"/>
              </a:rPr>
              <a:t>Saccharomyces</a:t>
            </a:r>
          </a:p>
          <a:p>
            <a:pPr algn="r"/>
            <a:r>
              <a:rPr lang="en-GB" sz="1000" dirty="0">
                <a:solidFill>
                  <a:prstClr val="black"/>
                </a:solidFill>
                <a:latin typeface="Arial" panose="020B0604020202020204" pitchFamily="34" charset="0"/>
                <a:cs typeface="Arial" panose="020B0604020202020204" pitchFamily="34" charset="0"/>
              </a:rPr>
              <a:t>Sac-A-Row-My-Sees</a:t>
            </a: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F1FA3E0D-94E3-4336-BEC3-2C8A9DA88782}"/>
              </a:ext>
              <a:ext uri="{C183D7F6-B498-43B3-948B-1728B52AA6E4}">
                <adec:decorative xmlns:adec="http://schemas.microsoft.com/office/drawing/2017/decorative" val="1"/>
              </a:ext>
            </a:extLst>
          </p:cNvPr>
          <p:cNvSpPr/>
          <p:nvPr/>
        </p:nvSpPr>
        <p:spPr>
          <a:xfrm>
            <a:off x="5775761" y="1361640"/>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794D42D2-F4E7-468E-94F6-721B0E206FFF}"/>
              </a:ext>
            </a:extLst>
          </p:cNvPr>
          <p:cNvSpPr/>
          <p:nvPr/>
        </p:nvSpPr>
        <p:spPr>
          <a:xfrm>
            <a:off x="5842440" y="1418790"/>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7" name="Rectangle: Rounded Corners 6">
            <a:extLst>
              <a:ext uri="{FF2B5EF4-FFF2-40B4-BE49-F238E27FC236}">
                <a16:creationId xmlns:a16="http://schemas.microsoft.com/office/drawing/2014/main" id="{FDC1B3E9-8A23-4118-BA57-0407C40827B5}"/>
              </a:ext>
            </a:extLst>
          </p:cNvPr>
          <p:cNvSpPr/>
          <p:nvPr/>
        </p:nvSpPr>
        <p:spPr>
          <a:xfrm>
            <a:off x="7055374" y="1418790"/>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a:t>
            </a:r>
          </a:p>
        </p:txBody>
      </p:sp>
      <p:sp>
        <p:nvSpPr>
          <p:cNvPr id="8" name="Rectangle: Rounded Corners 7">
            <a:extLst>
              <a:ext uri="{FF2B5EF4-FFF2-40B4-BE49-F238E27FC236}">
                <a16:creationId xmlns:a16="http://schemas.microsoft.com/office/drawing/2014/main" id="{A8C14B88-08D5-4313-8A22-EE2EF056A6D7}"/>
              </a:ext>
            </a:extLst>
          </p:cNvPr>
          <p:cNvSpPr/>
          <p:nvPr/>
        </p:nvSpPr>
        <p:spPr>
          <a:xfrm>
            <a:off x="5842440" y="1628342"/>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2" name="Rectangle: Rounded Corners 11">
            <a:extLst>
              <a:ext uri="{FF2B5EF4-FFF2-40B4-BE49-F238E27FC236}">
                <a16:creationId xmlns:a16="http://schemas.microsoft.com/office/drawing/2014/main" id="{6717327F-97B1-45D0-BC81-CB74ACED9C0E}"/>
              </a:ext>
            </a:extLst>
          </p:cNvPr>
          <p:cNvSpPr/>
          <p:nvPr/>
        </p:nvSpPr>
        <p:spPr>
          <a:xfrm>
            <a:off x="7050887" y="1628341"/>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19</a:t>
            </a:r>
          </a:p>
        </p:txBody>
      </p:sp>
      <p:sp>
        <p:nvSpPr>
          <p:cNvPr id="9" name="Rectangle: Rounded Corners 8">
            <a:extLst>
              <a:ext uri="{FF2B5EF4-FFF2-40B4-BE49-F238E27FC236}">
                <a16:creationId xmlns:a16="http://schemas.microsoft.com/office/drawing/2014/main" id="{64BED5EF-D64A-48FF-911F-11B54E891226}"/>
              </a:ext>
            </a:extLst>
          </p:cNvPr>
          <p:cNvSpPr/>
          <p:nvPr/>
        </p:nvSpPr>
        <p:spPr>
          <a:xfrm>
            <a:off x="5842440" y="1837893"/>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3" name="Rectangle: Rounded Corners 12">
            <a:extLst>
              <a:ext uri="{FF2B5EF4-FFF2-40B4-BE49-F238E27FC236}">
                <a16:creationId xmlns:a16="http://schemas.microsoft.com/office/drawing/2014/main" id="{6383C3A1-1C45-4A29-9637-8BF5AC530E03}"/>
              </a:ext>
            </a:extLst>
          </p:cNvPr>
          <p:cNvSpPr/>
          <p:nvPr/>
        </p:nvSpPr>
        <p:spPr>
          <a:xfrm>
            <a:off x="7055374" y="1828363"/>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0" name="Rectangle: Rounded Corners 9">
            <a:extLst>
              <a:ext uri="{FF2B5EF4-FFF2-40B4-BE49-F238E27FC236}">
                <a16:creationId xmlns:a16="http://schemas.microsoft.com/office/drawing/2014/main" id="{44765F5A-C7FD-455A-BDF1-2B457807E9B7}"/>
              </a:ext>
            </a:extLst>
          </p:cNvPr>
          <p:cNvSpPr/>
          <p:nvPr/>
        </p:nvSpPr>
        <p:spPr>
          <a:xfrm>
            <a:off x="5842440" y="2047443"/>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4" name="Rectangle: Rounded Corners 13">
            <a:extLst>
              <a:ext uri="{FF2B5EF4-FFF2-40B4-BE49-F238E27FC236}">
                <a16:creationId xmlns:a16="http://schemas.microsoft.com/office/drawing/2014/main" id="{4165B370-B6B3-4D73-A426-96F0B4BDEDE2}"/>
              </a:ext>
            </a:extLst>
          </p:cNvPr>
          <p:cNvSpPr/>
          <p:nvPr/>
        </p:nvSpPr>
        <p:spPr>
          <a:xfrm>
            <a:off x="7054364" y="2036822"/>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184</a:t>
            </a:r>
          </a:p>
        </p:txBody>
      </p:sp>
      <p:sp>
        <p:nvSpPr>
          <p:cNvPr id="11" name="Rectangle: Rounded Corners 10">
            <a:extLst>
              <a:ext uri="{FF2B5EF4-FFF2-40B4-BE49-F238E27FC236}">
                <a16:creationId xmlns:a16="http://schemas.microsoft.com/office/drawing/2014/main" id="{C2E7D923-BF8C-473C-91CD-CF1109E254DC}"/>
              </a:ext>
            </a:extLst>
          </p:cNvPr>
          <p:cNvSpPr/>
          <p:nvPr/>
        </p:nvSpPr>
        <p:spPr>
          <a:xfrm>
            <a:off x="5842441" y="2247460"/>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5" name="Rectangle: Rounded Corners 14">
            <a:extLst>
              <a:ext uri="{FF2B5EF4-FFF2-40B4-BE49-F238E27FC236}">
                <a16:creationId xmlns:a16="http://schemas.microsoft.com/office/drawing/2014/main" id="{E1D272A2-ACC9-4480-964D-1128610FB62C}"/>
              </a:ext>
            </a:extLst>
          </p:cNvPr>
          <p:cNvSpPr/>
          <p:nvPr/>
        </p:nvSpPr>
        <p:spPr>
          <a:xfrm>
            <a:off x="7055372" y="2247459"/>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18" name="TextBox 17">
            <a:extLst>
              <a:ext uri="{FF2B5EF4-FFF2-40B4-BE49-F238E27FC236}">
                <a16:creationId xmlns:a16="http://schemas.microsoft.com/office/drawing/2014/main" id="{434FF186-0D17-4E2F-9E7C-149C6253DE54}"/>
              </a:ext>
            </a:extLst>
          </p:cNvPr>
          <p:cNvSpPr txBox="1"/>
          <p:nvPr/>
        </p:nvSpPr>
        <p:spPr>
          <a:xfrm>
            <a:off x="5729888" y="2510382"/>
            <a:ext cx="1960595" cy="738664"/>
          </a:xfrm>
          <a:prstGeom prst="rect">
            <a:avLst/>
          </a:prstGeom>
          <a:noFill/>
        </p:spPr>
        <p:txBody>
          <a:bodyPr wrap="square" rtlCol="0">
            <a:spAutoFit/>
          </a:bodyPr>
          <a:lstStyle/>
          <a:p>
            <a:r>
              <a:rPr lang="en-GB" sz="700" dirty="0">
                <a:solidFill>
                  <a:prstClr val="black"/>
                </a:solidFill>
                <a:latin typeface="Arial" panose="020B0604020202020204" pitchFamily="34" charset="0"/>
                <a:cs typeface="Arial" panose="020B0604020202020204" pitchFamily="34" charset="0"/>
              </a:rPr>
              <a:t>For at least 6,000 years, </a:t>
            </a:r>
            <a:r>
              <a:rPr lang="en-GB" sz="700" i="1" dirty="0">
                <a:solidFill>
                  <a:prstClr val="black"/>
                </a:solidFill>
                <a:latin typeface="Arial" panose="020B0604020202020204" pitchFamily="34" charset="0"/>
                <a:cs typeface="Arial" panose="020B0604020202020204" pitchFamily="34" charset="0"/>
              </a:rPr>
              <a:t>Saccharomyces cerevisiae </a:t>
            </a:r>
            <a:r>
              <a:rPr lang="en-GB" sz="700" dirty="0">
                <a:solidFill>
                  <a:prstClr val="black"/>
                </a:solidFill>
                <a:latin typeface="Arial" panose="020B0604020202020204" pitchFamily="34" charset="0"/>
                <a:cs typeface="Arial" panose="020B0604020202020204" pitchFamily="34" charset="0"/>
              </a:rPr>
              <a:t>(Brewers yeast) has been used to make beer and bread! It is also used to make wine and it is widely used in biomedical research. One yeast cell can turn into 1,000,000 in only six hours. </a:t>
            </a:r>
          </a:p>
        </p:txBody>
      </p:sp>
      <p:sp>
        <p:nvSpPr>
          <p:cNvPr id="79" name="Rectangle: Rounded Corners 78">
            <a:extLst>
              <a:ext uri="{FF2B5EF4-FFF2-40B4-BE49-F238E27FC236}">
                <a16:creationId xmlns:a16="http://schemas.microsoft.com/office/drawing/2014/main" id="{3D3E8946-083A-4759-A76B-E491298A393D}"/>
              </a:ext>
              <a:ext uri="{C183D7F6-B498-43B3-948B-1728B52AA6E4}">
                <adec:decorative xmlns:adec="http://schemas.microsoft.com/office/drawing/2017/decorative" val="1"/>
              </a:ext>
            </a:extLst>
          </p:cNvPr>
          <p:cNvSpPr/>
          <p:nvPr/>
        </p:nvSpPr>
        <p:spPr>
          <a:xfrm rot="5400000">
            <a:off x="932422" y="3898902"/>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1" name="Picture 90">
            <a:extLst>
              <a:ext uri="{FF2B5EF4-FFF2-40B4-BE49-F238E27FC236}">
                <a16:creationId xmlns:a16="http://schemas.microsoft.com/office/drawing/2014/main" id="{503B6D10-52AF-4C39-9867-407B777FF0A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53165" y="3563127"/>
            <a:ext cx="1821213" cy="715476"/>
          </a:xfrm>
          <a:prstGeom prst="rect">
            <a:avLst/>
          </a:prstGeom>
        </p:spPr>
      </p:pic>
      <p:sp>
        <p:nvSpPr>
          <p:cNvPr id="92" name="TextBox 91">
            <a:extLst>
              <a:ext uri="{FF2B5EF4-FFF2-40B4-BE49-F238E27FC236}">
                <a16:creationId xmlns:a16="http://schemas.microsoft.com/office/drawing/2014/main" id="{DA23E2E9-4A4F-4F8A-B261-24AFF3E9E131}"/>
              </a:ext>
            </a:extLst>
          </p:cNvPr>
          <p:cNvSpPr txBox="1"/>
          <p:nvPr/>
        </p:nvSpPr>
        <p:spPr>
          <a:xfrm>
            <a:off x="2223586" y="3643784"/>
            <a:ext cx="1024639" cy="553998"/>
          </a:xfrm>
          <a:prstGeom prst="rect">
            <a:avLst/>
          </a:prstGeom>
          <a:solidFill>
            <a:schemeClr val="bg1"/>
          </a:solidFill>
        </p:spPr>
        <p:txBody>
          <a:bodyPr wrap="none" rtlCol="0">
            <a:spAutoFit/>
          </a:bodyPr>
          <a:lstStyle/>
          <a:p>
            <a:pPr algn="r"/>
            <a:r>
              <a:rPr lang="pt-BR" sz="1000" i="1" dirty="0">
                <a:solidFill>
                  <a:prstClr val="black"/>
                </a:solidFill>
                <a:latin typeface="Arial" panose="020B0604020202020204" pitchFamily="34" charset="0"/>
                <a:cs typeface="Arial" panose="020B0604020202020204" pitchFamily="34" charset="0"/>
              </a:rPr>
              <a:t>Simplex Virus</a:t>
            </a:r>
          </a:p>
          <a:p>
            <a:pPr algn="r"/>
            <a:r>
              <a:rPr lang="pt-BR" sz="1000" dirty="0">
                <a:solidFill>
                  <a:prstClr val="black"/>
                </a:solidFill>
                <a:latin typeface="Arial" panose="020B0604020202020204" pitchFamily="34" charset="0"/>
                <a:cs typeface="Arial" panose="020B0604020202020204" pitchFamily="34" charset="0"/>
              </a:rPr>
              <a:t>Sim-Plex Virus</a:t>
            </a:r>
          </a:p>
          <a:p>
            <a:pPr algn="r"/>
            <a:r>
              <a:rPr lang="pt-BR"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80" name="Rectangle: Rounded Corners 79">
            <a:extLst>
              <a:ext uri="{FF2B5EF4-FFF2-40B4-BE49-F238E27FC236}">
                <a16:creationId xmlns:a16="http://schemas.microsoft.com/office/drawing/2014/main" id="{55674FBB-CBA1-4A72-B86B-B10D2AD0970B}"/>
              </a:ext>
              <a:ext uri="{C183D7F6-B498-43B3-948B-1728B52AA6E4}">
                <adec:decorative xmlns:adec="http://schemas.microsoft.com/office/drawing/2017/decorative" val="1"/>
              </a:ext>
            </a:extLst>
          </p:cNvPr>
          <p:cNvSpPr/>
          <p:nvPr/>
        </p:nvSpPr>
        <p:spPr>
          <a:xfrm>
            <a:off x="1456293" y="4375149"/>
            <a:ext cx="1818085" cy="1085848"/>
          </a:xfrm>
          <a:prstGeom prst="roundRect">
            <a:avLst>
              <a:gd name="adj" fmla="val 3052"/>
            </a:avLst>
          </a:prstGeom>
          <a:solidFill>
            <a:srgbClr val="732281"/>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Rounded Corners 80">
            <a:extLst>
              <a:ext uri="{FF2B5EF4-FFF2-40B4-BE49-F238E27FC236}">
                <a16:creationId xmlns:a16="http://schemas.microsoft.com/office/drawing/2014/main" id="{B059DBB9-D7EA-4027-AD1D-A3C5E2C07E2B}"/>
              </a:ext>
            </a:extLst>
          </p:cNvPr>
          <p:cNvSpPr/>
          <p:nvPr/>
        </p:nvSpPr>
        <p:spPr>
          <a:xfrm>
            <a:off x="1522972" y="4432299"/>
            <a:ext cx="1164262" cy="161924"/>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82" name="Rectangle: Rounded Corners 81">
            <a:extLst>
              <a:ext uri="{FF2B5EF4-FFF2-40B4-BE49-F238E27FC236}">
                <a16:creationId xmlns:a16="http://schemas.microsoft.com/office/drawing/2014/main" id="{6E95CED6-6591-463B-A7B5-35EB2AD8654C}"/>
              </a:ext>
            </a:extLst>
          </p:cNvPr>
          <p:cNvSpPr/>
          <p:nvPr/>
        </p:nvSpPr>
        <p:spPr>
          <a:xfrm>
            <a:off x="2735907" y="4432299"/>
            <a:ext cx="500115" cy="161923"/>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a:t>
            </a:r>
            <a:endPar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3" name="Rectangle: Rounded Corners 82">
            <a:extLst>
              <a:ext uri="{FF2B5EF4-FFF2-40B4-BE49-F238E27FC236}">
                <a16:creationId xmlns:a16="http://schemas.microsoft.com/office/drawing/2014/main" id="{7485431E-7237-4AB2-B06C-0D39E148D63E}"/>
              </a:ext>
            </a:extLst>
          </p:cNvPr>
          <p:cNvSpPr/>
          <p:nvPr/>
        </p:nvSpPr>
        <p:spPr>
          <a:xfrm>
            <a:off x="1522972" y="4641851"/>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87" name="Rectangle: Rounded Corners 86">
            <a:extLst>
              <a:ext uri="{FF2B5EF4-FFF2-40B4-BE49-F238E27FC236}">
                <a16:creationId xmlns:a16="http://schemas.microsoft.com/office/drawing/2014/main" id="{20DB0D85-685E-4010-BC09-01ADECB5C247}"/>
              </a:ext>
            </a:extLst>
          </p:cNvPr>
          <p:cNvSpPr/>
          <p:nvPr/>
        </p:nvSpPr>
        <p:spPr>
          <a:xfrm>
            <a:off x="2731419" y="4641850"/>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84" name="Rectangle: Rounded Corners 83">
            <a:extLst>
              <a:ext uri="{FF2B5EF4-FFF2-40B4-BE49-F238E27FC236}">
                <a16:creationId xmlns:a16="http://schemas.microsoft.com/office/drawing/2014/main" id="{90689798-1FF7-4B92-B72D-CFBFFC0BC2DC}"/>
              </a:ext>
            </a:extLst>
          </p:cNvPr>
          <p:cNvSpPr/>
          <p:nvPr/>
        </p:nvSpPr>
        <p:spPr>
          <a:xfrm>
            <a:off x="1522972" y="4851402"/>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88" name="Rectangle: Rounded Corners 87">
            <a:extLst>
              <a:ext uri="{FF2B5EF4-FFF2-40B4-BE49-F238E27FC236}">
                <a16:creationId xmlns:a16="http://schemas.microsoft.com/office/drawing/2014/main" id="{72B8D5D8-24BD-4CA8-A233-5E2C3FE37F72}"/>
              </a:ext>
            </a:extLst>
          </p:cNvPr>
          <p:cNvSpPr/>
          <p:nvPr/>
        </p:nvSpPr>
        <p:spPr>
          <a:xfrm>
            <a:off x="2735906" y="4841872"/>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64</a:t>
            </a:r>
          </a:p>
        </p:txBody>
      </p:sp>
      <p:sp>
        <p:nvSpPr>
          <p:cNvPr id="85" name="Rectangle: Rounded Corners 84">
            <a:extLst>
              <a:ext uri="{FF2B5EF4-FFF2-40B4-BE49-F238E27FC236}">
                <a16:creationId xmlns:a16="http://schemas.microsoft.com/office/drawing/2014/main" id="{AEC59225-B44B-40B3-B4F9-CC9C7CDC87EF}"/>
              </a:ext>
            </a:extLst>
          </p:cNvPr>
          <p:cNvSpPr/>
          <p:nvPr/>
        </p:nvSpPr>
        <p:spPr>
          <a:xfrm>
            <a:off x="1522972" y="5060952"/>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89" name="Rectangle: Rounded Corners 88">
            <a:extLst>
              <a:ext uri="{FF2B5EF4-FFF2-40B4-BE49-F238E27FC236}">
                <a16:creationId xmlns:a16="http://schemas.microsoft.com/office/drawing/2014/main" id="{0AC6119A-6DCF-4CDF-A360-EEA7626E57A3}"/>
              </a:ext>
            </a:extLst>
          </p:cNvPr>
          <p:cNvSpPr/>
          <p:nvPr/>
        </p:nvSpPr>
        <p:spPr>
          <a:xfrm>
            <a:off x="2734896" y="5050331"/>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86" name="Rectangle: Rounded Corners 85">
            <a:extLst>
              <a:ext uri="{FF2B5EF4-FFF2-40B4-BE49-F238E27FC236}">
                <a16:creationId xmlns:a16="http://schemas.microsoft.com/office/drawing/2014/main" id="{ECF749C9-80CA-42FE-B02B-BD8AFD2D3AFD}"/>
              </a:ext>
            </a:extLst>
          </p:cNvPr>
          <p:cNvSpPr/>
          <p:nvPr/>
        </p:nvSpPr>
        <p:spPr>
          <a:xfrm>
            <a:off x="1522973" y="5260969"/>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90" name="Rectangle: Rounded Corners 89">
            <a:extLst>
              <a:ext uri="{FF2B5EF4-FFF2-40B4-BE49-F238E27FC236}">
                <a16:creationId xmlns:a16="http://schemas.microsoft.com/office/drawing/2014/main" id="{D1A81E75-0B3C-4829-AAF7-4BA8D8A73A91}"/>
              </a:ext>
            </a:extLst>
          </p:cNvPr>
          <p:cNvSpPr/>
          <p:nvPr/>
        </p:nvSpPr>
        <p:spPr>
          <a:xfrm>
            <a:off x="2735904" y="5260968"/>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93" name="TextBox 92">
            <a:extLst>
              <a:ext uri="{FF2B5EF4-FFF2-40B4-BE49-F238E27FC236}">
                <a16:creationId xmlns:a16="http://schemas.microsoft.com/office/drawing/2014/main" id="{F9280D96-4DEE-4FE1-97D2-6E1D6B9F692A}"/>
              </a:ext>
            </a:extLst>
          </p:cNvPr>
          <p:cNvSpPr txBox="1"/>
          <p:nvPr/>
        </p:nvSpPr>
        <p:spPr>
          <a:xfrm>
            <a:off x="1395167" y="5477725"/>
            <a:ext cx="1960595" cy="830997"/>
          </a:xfrm>
          <a:prstGeom prst="rect">
            <a:avLst/>
          </a:prstGeom>
          <a:noFill/>
        </p:spPr>
        <p:txBody>
          <a:bodyPr wrap="square" rtlCol="0">
            <a:spAutoFit/>
          </a:bodyPr>
          <a:lstStyle/>
          <a:p>
            <a:r>
              <a:rPr lang="en-GB" sz="800" i="1" dirty="0">
                <a:solidFill>
                  <a:prstClr val="black"/>
                </a:solidFill>
                <a:latin typeface="Arial" panose="020B0604020202020204" pitchFamily="34" charset="0"/>
                <a:cs typeface="Arial" panose="020B0604020202020204" pitchFamily="34" charset="0"/>
              </a:rPr>
              <a:t>Herpes simplex </a:t>
            </a:r>
            <a:r>
              <a:rPr lang="en-GB" sz="800" dirty="0">
                <a:solidFill>
                  <a:prstClr val="black"/>
                </a:solidFill>
                <a:latin typeface="Arial" panose="020B0604020202020204" pitchFamily="34" charset="0"/>
                <a:cs typeface="Arial" panose="020B0604020202020204" pitchFamily="34" charset="0"/>
              </a:rPr>
              <a:t>is one of the oldest known sexually transmitted infections. In many cases, Herpes infections produce no symptoms, but scab-like symptoms do occur in about one third of people infected </a:t>
            </a:r>
          </a:p>
        </p:txBody>
      </p:sp>
      <p:sp>
        <p:nvSpPr>
          <p:cNvPr id="49" name="Rectangle: Rounded Corners 48">
            <a:extLst>
              <a:ext uri="{FF2B5EF4-FFF2-40B4-BE49-F238E27FC236}">
                <a16:creationId xmlns:a16="http://schemas.microsoft.com/office/drawing/2014/main" id="{6A526C61-005A-4AFA-AE61-231294CE1A25}"/>
              </a:ext>
              <a:ext uri="{C183D7F6-B498-43B3-948B-1728B52AA6E4}">
                <adec:decorative xmlns:adec="http://schemas.microsoft.com/office/drawing/2017/decorative" val="1"/>
              </a:ext>
            </a:extLst>
          </p:cNvPr>
          <p:cNvSpPr/>
          <p:nvPr/>
        </p:nvSpPr>
        <p:spPr>
          <a:xfrm rot="5400000">
            <a:off x="3048554" y="3897438"/>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1" name="Picture 60">
            <a:extLst>
              <a:ext uri="{FF2B5EF4-FFF2-40B4-BE49-F238E27FC236}">
                <a16:creationId xmlns:a16="http://schemas.microsoft.com/office/drawing/2014/main" id="{A8BC3ACB-8C96-46C2-B9AD-9C4CE1F0DF2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69297" y="3609293"/>
            <a:ext cx="1821213" cy="715477"/>
          </a:xfrm>
          <a:prstGeom prst="rect">
            <a:avLst/>
          </a:prstGeom>
        </p:spPr>
      </p:pic>
      <p:sp>
        <p:nvSpPr>
          <p:cNvPr id="62" name="TextBox 61">
            <a:extLst>
              <a:ext uri="{FF2B5EF4-FFF2-40B4-BE49-F238E27FC236}">
                <a16:creationId xmlns:a16="http://schemas.microsoft.com/office/drawing/2014/main" id="{854F13A0-0AD4-4FED-B32F-115301E2106A}"/>
              </a:ext>
            </a:extLst>
          </p:cNvPr>
          <p:cNvSpPr txBox="1"/>
          <p:nvPr/>
        </p:nvSpPr>
        <p:spPr>
          <a:xfrm>
            <a:off x="4168703" y="3677593"/>
            <a:ext cx="1221808" cy="553998"/>
          </a:xfrm>
          <a:prstGeom prst="rect">
            <a:avLst/>
          </a:prstGeom>
          <a:solidFill>
            <a:schemeClr val="bg1"/>
          </a:solidFill>
        </p:spPr>
        <p:txBody>
          <a:bodyPr wrap="square" rtlCol="0">
            <a:spAutoFit/>
          </a:bodyPr>
          <a:lstStyle/>
          <a:p>
            <a:pPr algn="r"/>
            <a:r>
              <a:rPr lang="en-GB" sz="1000" i="1" dirty="0">
                <a:solidFill>
                  <a:prstClr val="black"/>
                </a:solidFill>
                <a:latin typeface="Arial" panose="020B0604020202020204" pitchFamily="34" charset="0"/>
                <a:cs typeface="Arial" panose="020B0604020202020204" pitchFamily="34" charset="0"/>
              </a:rPr>
              <a:t>Cryptococcus</a:t>
            </a:r>
          </a:p>
          <a:p>
            <a:pPr algn="r"/>
            <a:r>
              <a:rPr lang="en-GB" sz="1000" dirty="0" err="1">
                <a:solidFill>
                  <a:prstClr val="black"/>
                </a:solidFill>
                <a:latin typeface="Arial" panose="020B0604020202020204" pitchFamily="34" charset="0"/>
                <a:cs typeface="Arial" panose="020B0604020202020204" pitchFamily="34" charset="0"/>
              </a:rPr>
              <a:t>Cryp</a:t>
            </a:r>
            <a:r>
              <a:rPr lang="en-GB" sz="1000" dirty="0">
                <a:solidFill>
                  <a:prstClr val="black"/>
                </a:solidFill>
                <a:latin typeface="Arial" panose="020B0604020202020204" pitchFamily="34" charset="0"/>
                <a:cs typeface="Arial" panose="020B0604020202020204" pitchFamily="34" charset="0"/>
              </a:rPr>
              <a:t>-Toe-Coccus</a:t>
            </a: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50" name="Rectangle: Rounded Corners 49">
            <a:extLst>
              <a:ext uri="{FF2B5EF4-FFF2-40B4-BE49-F238E27FC236}">
                <a16:creationId xmlns:a16="http://schemas.microsoft.com/office/drawing/2014/main" id="{DC00EC09-5104-4FB1-8C4B-9AD251890B48}"/>
              </a:ext>
              <a:ext uri="{C183D7F6-B498-43B3-948B-1728B52AA6E4}">
                <adec:decorative xmlns:adec="http://schemas.microsoft.com/office/drawing/2017/decorative" val="1"/>
              </a:ext>
            </a:extLst>
          </p:cNvPr>
          <p:cNvSpPr/>
          <p:nvPr/>
        </p:nvSpPr>
        <p:spPr>
          <a:xfrm>
            <a:off x="3572425" y="4421315"/>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B03B2337-75D7-4A2F-8BF2-D418D682A8DF}"/>
              </a:ext>
            </a:extLst>
          </p:cNvPr>
          <p:cNvSpPr/>
          <p:nvPr/>
        </p:nvSpPr>
        <p:spPr>
          <a:xfrm>
            <a:off x="3639104" y="4478465"/>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52" name="Rectangle: Rounded Corners 51">
            <a:extLst>
              <a:ext uri="{FF2B5EF4-FFF2-40B4-BE49-F238E27FC236}">
                <a16:creationId xmlns:a16="http://schemas.microsoft.com/office/drawing/2014/main" id="{FD677950-39FD-4BB2-A239-AD21B89A1F48}"/>
              </a:ext>
            </a:extLst>
          </p:cNvPr>
          <p:cNvSpPr/>
          <p:nvPr/>
        </p:nvSpPr>
        <p:spPr>
          <a:xfrm>
            <a:off x="4852038" y="4478465"/>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7,500</a:t>
            </a:r>
          </a:p>
        </p:txBody>
      </p:sp>
      <p:sp>
        <p:nvSpPr>
          <p:cNvPr id="53" name="Rectangle: Rounded Corners 52">
            <a:extLst>
              <a:ext uri="{FF2B5EF4-FFF2-40B4-BE49-F238E27FC236}">
                <a16:creationId xmlns:a16="http://schemas.microsoft.com/office/drawing/2014/main" id="{30C3841F-89CC-4EED-BC6E-2299BB3DA255}"/>
              </a:ext>
            </a:extLst>
          </p:cNvPr>
          <p:cNvSpPr/>
          <p:nvPr/>
        </p:nvSpPr>
        <p:spPr>
          <a:xfrm>
            <a:off x="3639104" y="4688017"/>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57" name="Rectangle: Rounded Corners 56">
            <a:extLst>
              <a:ext uri="{FF2B5EF4-FFF2-40B4-BE49-F238E27FC236}">
                <a16:creationId xmlns:a16="http://schemas.microsoft.com/office/drawing/2014/main" id="{303305D4-3B95-45C6-B021-60BF959D80A5}"/>
              </a:ext>
            </a:extLst>
          </p:cNvPr>
          <p:cNvSpPr/>
          <p:nvPr/>
        </p:nvSpPr>
        <p:spPr>
          <a:xfrm>
            <a:off x="4847551" y="4688016"/>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37</a:t>
            </a:r>
          </a:p>
        </p:txBody>
      </p:sp>
      <p:sp>
        <p:nvSpPr>
          <p:cNvPr id="54" name="Rectangle: Rounded Corners 53">
            <a:extLst>
              <a:ext uri="{FF2B5EF4-FFF2-40B4-BE49-F238E27FC236}">
                <a16:creationId xmlns:a16="http://schemas.microsoft.com/office/drawing/2014/main" id="{78522BFD-0851-451C-834B-689B255573A7}"/>
              </a:ext>
            </a:extLst>
          </p:cNvPr>
          <p:cNvSpPr/>
          <p:nvPr/>
        </p:nvSpPr>
        <p:spPr>
          <a:xfrm>
            <a:off x="3639104" y="4897568"/>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58" name="Rectangle: Rounded Corners 57">
            <a:extLst>
              <a:ext uri="{FF2B5EF4-FFF2-40B4-BE49-F238E27FC236}">
                <a16:creationId xmlns:a16="http://schemas.microsoft.com/office/drawing/2014/main" id="{0752AB93-A6E4-4828-BA89-B217FFD6C626}"/>
              </a:ext>
            </a:extLst>
          </p:cNvPr>
          <p:cNvSpPr/>
          <p:nvPr/>
        </p:nvSpPr>
        <p:spPr>
          <a:xfrm>
            <a:off x="4852038" y="4888038"/>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a:t>
            </a:r>
          </a:p>
        </p:txBody>
      </p:sp>
      <p:sp>
        <p:nvSpPr>
          <p:cNvPr id="55" name="Rectangle: Rounded Corners 54">
            <a:extLst>
              <a:ext uri="{FF2B5EF4-FFF2-40B4-BE49-F238E27FC236}">
                <a16:creationId xmlns:a16="http://schemas.microsoft.com/office/drawing/2014/main" id="{0ACD9CC3-7DCF-4842-82C3-D3C80DDE4B9E}"/>
              </a:ext>
            </a:extLst>
          </p:cNvPr>
          <p:cNvSpPr/>
          <p:nvPr/>
        </p:nvSpPr>
        <p:spPr>
          <a:xfrm>
            <a:off x="3639104" y="5107118"/>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59" name="Rectangle: Rounded Corners 58">
            <a:extLst>
              <a:ext uri="{FF2B5EF4-FFF2-40B4-BE49-F238E27FC236}">
                <a16:creationId xmlns:a16="http://schemas.microsoft.com/office/drawing/2014/main" id="{9872BB39-4B5A-48CA-A7C8-DB247E3AE24B}"/>
              </a:ext>
            </a:extLst>
          </p:cNvPr>
          <p:cNvSpPr/>
          <p:nvPr/>
        </p:nvSpPr>
        <p:spPr>
          <a:xfrm>
            <a:off x="4851028" y="5096497"/>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37</a:t>
            </a:r>
          </a:p>
        </p:txBody>
      </p:sp>
      <p:sp>
        <p:nvSpPr>
          <p:cNvPr id="56" name="Rectangle: Rounded Corners 55">
            <a:extLst>
              <a:ext uri="{FF2B5EF4-FFF2-40B4-BE49-F238E27FC236}">
                <a16:creationId xmlns:a16="http://schemas.microsoft.com/office/drawing/2014/main" id="{B676CB87-C481-4C9F-95B8-0307C164D5C7}"/>
              </a:ext>
            </a:extLst>
          </p:cNvPr>
          <p:cNvSpPr/>
          <p:nvPr/>
        </p:nvSpPr>
        <p:spPr>
          <a:xfrm>
            <a:off x="3639105" y="5307135"/>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60" name="Rectangle: Rounded Corners 59">
            <a:extLst>
              <a:ext uri="{FF2B5EF4-FFF2-40B4-BE49-F238E27FC236}">
                <a16:creationId xmlns:a16="http://schemas.microsoft.com/office/drawing/2014/main" id="{DE2C2149-AE03-4D52-9E8B-0A564E677F57}"/>
              </a:ext>
            </a:extLst>
          </p:cNvPr>
          <p:cNvSpPr/>
          <p:nvPr/>
        </p:nvSpPr>
        <p:spPr>
          <a:xfrm>
            <a:off x="4852036" y="5307134"/>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63" name="TextBox 62">
            <a:extLst>
              <a:ext uri="{FF2B5EF4-FFF2-40B4-BE49-F238E27FC236}">
                <a16:creationId xmlns:a16="http://schemas.microsoft.com/office/drawing/2014/main" id="{28056891-75DD-45F7-915E-4CEA691F9366}"/>
              </a:ext>
            </a:extLst>
          </p:cNvPr>
          <p:cNvSpPr txBox="1"/>
          <p:nvPr/>
        </p:nvSpPr>
        <p:spPr>
          <a:xfrm>
            <a:off x="3583037" y="5523891"/>
            <a:ext cx="1960595" cy="830997"/>
          </a:xfrm>
          <a:prstGeom prst="rect">
            <a:avLst/>
          </a:prstGeom>
          <a:noFill/>
        </p:spPr>
        <p:txBody>
          <a:bodyPr wrap="square" rtlCol="0">
            <a:spAutoFit/>
          </a:bodyPr>
          <a:lstStyle/>
          <a:p>
            <a:r>
              <a:rPr lang="en-GB" sz="800" i="1" dirty="0">
                <a:solidFill>
                  <a:prstClr val="black"/>
                </a:solidFill>
                <a:latin typeface="Arial" panose="020B0604020202020204" pitchFamily="34" charset="0"/>
                <a:cs typeface="Arial" panose="020B0604020202020204" pitchFamily="34" charset="0"/>
              </a:rPr>
              <a:t>Cryptococcus </a:t>
            </a:r>
            <a:r>
              <a:rPr lang="en-GB" sz="800" dirty="0">
                <a:solidFill>
                  <a:prstClr val="black"/>
                </a:solidFill>
                <a:latin typeface="Arial" panose="020B0604020202020204" pitchFamily="34" charset="0"/>
                <a:cs typeface="Arial" panose="020B0604020202020204" pitchFamily="34" charset="0"/>
              </a:rPr>
              <a:t>is a fungus which grows as a yeast. It is known for causing a severe form of meningitis in people with HIV/AIDS. The majority of Cryptococci live in the soil and are not harmful to humans. </a:t>
            </a:r>
          </a:p>
        </p:txBody>
      </p:sp>
      <p:sp>
        <p:nvSpPr>
          <p:cNvPr id="34" name="Rectangle: Rounded Corners 33">
            <a:extLst>
              <a:ext uri="{FF2B5EF4-FFF2-40B4-BE49-F238E27FC236}">
                <a16:creationId xmlns:a16="http://schemas.microsoft.com/office/drawing/2014/main" id="{7EA58F31-E134-4048-9AD7-CFCFE63FE2D9}"/>
              </a:ext>
              <a:ext uri="{C183D7F6-B498-43B3-948B-1728B52AA6E4}">
                <adec:decorative xmlns:adec="http://schemas.microsoft.com/office/drawing/2017/decorative" val="1"/>
              </a:ext>
            </a:extLst>
          </p:cNvPr>
          <p:cNvSpPr/>
          <p:nvPr/>
        </p:nvSpPr>
        <p:spPr>
          <a:xfrm rot="5400000">
            <a:off x="5251891" y="3897438"/>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6" name="Picture 45">
            <a:extLst>
              <a:ext uri="{FF2B5EF4-FFF2-40B4-BE49-F238E27FC236}">
                <a16:creationId xmlns:a16="http://schemas.microsoft.com/office/drawing/2014/main" id="{184D0DDE-2836-4268-9971-1230F6E6A32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772634" y="3609293"/>
            <a:ext cx="1821213" cy="715477"/>
          </a:xfrm>
          <a:prstGeom prst="rect">
            <a:avLst/>
          </a:prstGeom>
        </p:spPr>
      </p:pic>
      <p:sp>
        <p:nvSpPr>
          <p:cNvPr id="47" name="TextBox 46">
            <a:extLst>
              <a:ext uri="{FF2B5EF4-FFF2-40B4-BE49-F238E27FC236}">
                <a16:creationId xmlns:a16="http://schemas.microsoft.com/office/drawing/2014/main" id="{6C7000CE-B629-4DFF-81B4-E08F4D94EDEA}"/>
              </a:ext>
            </a:extLst>
          </p:cNvPr>
          <p:cNvSpPr txBox="1"/>
          <p:nvPr/>
        </p:nvSpPr>
        <p:spPr>
          <a:xfrm>
            <a:off x="6825690" y="3677593"/>
            <a:ext cx="768159" cy="553998"/>
          </a:xfrm>
          <a:prstGeom prst="rect">
            <a:avLst/>
          </a:prstGeom>
          <a:solidFill>
            <a:schemeClr val="bg1"/>
          </a:solidFill>
        </p:spPr>
        <p:txBody>
          <a:bodyPr wrap="square" rtlCol="0">
            <a:spAutoFit/>
          </a:bodyPr>
          <a:lstStyle/>
          <a:p>
            <a:pPr algn="r"/>
            <a:r>
              <a:rPr lang="en-GB" sz="1000" i="1" dirty="0">
                <a:solidFill>
                  <a:prstClr val="black"/>
                </a:solidFill>
                <a:latin typeface="Arial" panose="020B0604020202020204" pitchFamily="34" charset="0"/>
                <a:cs typeface="Arial" panose="020B0604020202020204" pitchFamily="34" charset="0"/>
              </a:rPr>
              <a:t>Candida</a:t>
            </a:r>
          </a:p>
          <a:p>
            <a:pPr algn="r"/>
            <a:r>
              <a:rPr lang="en-GB" sz="1000" dirty="0">
                <a:solidFill>
                  <a:prstClr val="black"/>
                </a:solidFill>
                <a:latin typeface="Arial" panose="020B0604020202020204" pitchFamily="34" charset="0"/>
                <a:cs typeface="Arial" panose="020B0604020202020204" pitchFamily="34" charset="0"/>
              </a:rPr>
              <a:t>Can-Did-a</a:t>
            </a:r>
          </a:p>
          <a:p>
            <a:pPr algn="r"/>
            <a:r>
              <a:rPr lang="en-GB" sz="1000" dirty="0">
                <a:solidFill>
                  <a:prstClr val="black"/>
                </a:solidFill>
                <a:latin typeface="Arial" panose="020B0604020202020204" pitchFamily="34" charset="0"/>
                <a:cs typeface="Arial" panose="020B0604020202020204" pitchFamily="34" charset="0"/>
              </a:rPr>
              <a:t>Fungus</a:t>
            </a:r>
            <a:endParaRPr lang="en-GB" sz="1100" dirty="0">
              <a:solidFill>
                <a:prstClr val="black"/>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878295C6-4DD7-41C1-9CCD-6004FFC25210}"/>
              </a:ext>
              <a:ext uri="{C183D7F6-B498-43B3-948B-1728B52AA6E4}">
                <adec:decorative xmlns:adec="http://schemas.microsoft.com/office/drawing/2017/decorative" val="1"/>
              </a:ext>
            </a:extLst>
          </p:cNvPr>
          <p:cNvSpPr/>
          <p:nvPr/>
        </p:nvSpPr>
        <p:spPr>
          <a:xfrm>
            <a:off x="5775762" y="4421315"/>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D671110B-CB6D-4A35-8DA0-78093A043037}"/>
              </a:ext>
            </a:extLst>
          </p:cNvPr>
          <p:cNvSpPr/>
          <p:nvPr/>
        </p:nvSpPr>
        <p:spPr>
          <a:xfrm>
            <a:off x="5842441" y="4478464"/>
            <a:ext cx="1107929"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37" name="Rectangle: Rounded Corners 36">
            <a:extLst>
              <a:ext uri="{FF2B5EF4-FFF2-40B4-BE49-F238E27FC236}">
                <a16:creationId xmlns:a16="http://schemas.microsoft.com/office/drawing/2014/main" id="{0FDA90E3-2594-4AF8-A1AF-AE826E3ADCB1}"/>
              </a:ext>
            </a:extLst>
          </p:cNvPr>
          <p:cNvSpPr/>
          <p:nvPr/>
        </p:nvSpPr>
        <p:spPr>
          <a:xfrm>
            <a:off x="7006703" y="4478465"/>
            <a:ext cx="548787"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10,000</a:t>
            </a:r>
          </a:p>
        </p:txBody>
      </p:sp>
      <p:sp>
        <p:nvSpPr>
          <p:cNvPr id="38" name="Rectangle: Rounded Corners 37">
            <a:extLst>
              <a:ext uri="{FF2B5EF4-FFF2-40B4-BE49-F238E27FC236}">
                <a16:creationId xmlns:a16="http://schemas.microsoft.com/office/drawing/2014/main" id="{DB44A82D-E971-4D65-BBD2-1B89623CA29C}"/>
              </a:ext>
            </a:extLst>
          </p:cNvPr>
          <p:cNvSpPr/>
          <p:nvPr/>
        </p:nvSpPr>
        <p:spPr>
          <a:xfrm>
            <a:off x="5842441" y="4688017"/>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42" name="Rectangle: Rounded Corners 41">
            <a:extLst>
              <a:ext uri="{FF2B5EF4-FFF2-40B4-BE49-F238E27FC236}">
                <a16:creationId xmlns:a16="http://schemas.microsoft.com/office/drawing/2014/main" id="{D00950F6-CFFD-4636-A45E-B751ACF321BD}"/>
              </a:ext>
            </a:extLst>
          </p:cNvPr>
          <p:cNvSpPr/>
          <p:nvPr/>
        </p:nvSpPr>
        <p:spPr>
          <a:xfrm>
            <a:off x="7050888" y="4688016"/>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44</a:t>
            </a:r>
          </a:p>
        </p:txBody>
      </p:sp>
      <p:sp>
        <p:nvSpPr>
          <p:cNvPr id="39" name="Rectangle: Rounded Corners 38">
            <a:extLst>
              <a:ext uri="{FF2B5EF4-FFF2-40B4-BE49-F238E27FC236}">
                <a16:creationId xmlns:a16="http://schemas.microsoft.com/office/drawing/2014/main" id="{43BCE363-A6BB-47E2-AC66-CB757DEE260E}"/>
              </a:ext>
            </a:extLst>
          </p:cNvPr>
          <p:cNvSpPr/>
          <p:nvPr/>
        </p:nvSpPr>
        <p:spPr>
          <a:xfrm>
            <a:off x="5842441" y="4897568"/>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43" name="Rectangle: Rounded Corners 42">
            <a:extLst>
              <a:ext uri="{FF2B5EF4-FFF2-40B4-BE49-F238E27FC236}">
                <a16:creationId xmlns:a16="http://schemas.microsoft.com/office/drawing/2014/main" id="{528EC636-105D-46B6-AF9E-D248744D53D6}"/>
              </a:ext>
            </a:extLst>
          </p:cNvPr>
          <p:cNvSpPr/>
          <p:nvPr/>
        </p:nvSpPr>
        <p:spPr>
          <a:xfrm>
            <a:off x="7055375" y="4888038"/>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74</a:t>
            </a:r>
          </a:p>
        </p:txBody>
      </p:sp>
      <p:sp>
        <p:nvSpPr>
          <p:cNvPr id="40" name="Rectangle: Rounded Corners 39">
            <a:extLst>
              <a:ext uri="{FF2B5EF4-FFF2-40B4-BE49-F238E27FC236}">
                <a16:creationId xmlns:a16="http://schemas.microsoft.com/office/drawing/2014/main" id="{A10850A1-E473-4D24-A761-801BEED4E4A0}"/>
              </a:ext>
            </a:extLst>
          </p:cNvPr>
          <p:cNvSpPr/>
          <p:nvPr/>
        </p:nvSpPr>
        <p:spPr>
          <a:xfrm>
            <a:off x="5842441" y="5107118"/>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44" name="Rectangle: Rounded Corners 43">
            <a:extLst>
              <a:ext uri="{FF2B5EF4-FFF2-40B4-BE49-F238E27FC236}">
                <a16:creationId xmlns:a16="http://schemas.microsoft.com/office/drawing/2014/main" id="{286C2FEF-504F-4E4A-8041-ADA6AED12479}"/>
              </a:ext>
            </a:extLst>
          </p:cNvPr>
          <p:cNvSpPr/>
          <p:nvPr/>
        </p:nvSpPr>
        <p:spPr>
          <a:xfrm>
            <a:off x="7054365" y="5096497"/>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175</a:t>
            </a:r>
          </a:p>
        </p:txBody>
      </p:sp>
      <p:sp>
        <p:nvSpPr>
          <p:cNvPr id="41" name="Rectangle: Rounded Corners 40">
            <a:extLst>
              <a:ext uri="{FF2B5EF4-FFF2-40B4-BE49-F238E27FC236}">
                <a16:creationId xmlns:a16="http://schemas.microsoft.com/office/drawing/2014/main" id="{3C676112-49C3-4051-A6BF-654069582DCF}"/>
              </a:ext>
            </a:extLst>
          </p:cNvPr>
          <p:cNvSpPr/>
          <p:nvPr/>
        </p:nvSpPr>
        <p:spPr>
          <a:xfrm>
            <a:off x="5842442" y="5307135"/>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45" name="Rectangle: Rounded Corners 44">
            <a:extLst>
              <a:ext uri="{FF2B5EF4-FFF2-40B4-BE49-F238E27FC236}">
                <a16:creationId xmlns:a16="http://schemas.microsoft.com/office/drawing/2014/main" id="{09D2AB14-18C8-4046-866E-DA3E5D87844B}"/>
              </a:ext>
            </a:extLst>
          </p:cNvPr>
          <p:cNvSpPr/>
          <p:nvPr/>
        </p:nvSpPr>
        <p:spPr>
          <a:xfrm>
            <a:off x="7055373" y="5307134"/>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48" name="TextBox 47">
            <a:extLst>
              <a:ext uri="{FF2B5EF4-FFF2-40B4-BE49-F238E27FC236}">
                <a16:creationId xmlns:a16="http://schemas.microsoft.com/office/drawing/2014/main" id="{0A9E3E33-2226-417A-9BC8-1A74D8E4247E}"/>
              </a:ext>
            </a:extLst>
          </p:cNvPr>
          <p:cNvSpPr txBox="1"/>
          <p:nvPr/>
        </p:nvSpPr>
        <p:spPr>
          <a:xfrm>
            <a:off x="5760712" y="5570057"/>
            <a:ext cx="1960595" cy="738664"/>
          </a:xfrm>
          <a:prstGeom prst="rect">
            <a:avLst/>
          </a:prstGeom>
          <a:noFill/>
        </p:spPr>
        <p:txBody>
          <a:bodyPr wrap="square" rtlCol="0">
            <a:spAutoFit/>
          </a:bodyPr>
          <a:lstStyle/>
          <a:p>
            <a:r>
              <a:rPr lang="en-GB" sz="700" i="1" dirty="0">
                <a:solidFill>
                  <a:prstClr val="black"/>
                </a:solidFill>
                <a:latin typeface="Arial" panose="020B0604020202020204" pitchFamily="34" charset="0"/>
                <a:cs typeface="Arial" panose="020B0604020202020204" pitchFamily="34" charset="0"/>
              </a:rPr>
              <a:t>Candida </a:t>
            </a:r>
            <a:r>
              <a:rPr lang="en-GB" sz="700" dirty="0">
                <a:solidFill>
                  <a:prstClr val="black"/>
                </a:solidFill>
                <a:latin typeface="Arial" panose="020B0604020202020204" pitchFamily="34" charset="0"/>
                <a:cs typeface="Arial" panose="020B0604020202020204" pitchFamily="34" charset="0"/>
              </a:rPr>
              <a:t>is naturally found living in the human mouth and gastrointestinal tract. Under normal circumstances these fungi live in 80% of the human population with no harmful effects, although overgrowth results in candidiasis (Thrush). </a:t>
            </a:r>
          </a:p>
        </p:txBody>
      </p:sp>
      <p:sp>
        <p:nvSpPr>
          <p:cNvPr id="3" name="Footer Placeholder 2">
            <a:extLst>
              <a:ext uri="{FF2B5EF4-FFF2-40B4-BE49-F238E27FC236}">
                <a16:creationId xmlns:a16="http://schemas.microsoft.com/office/drawing/2014/main" id="{9003E0EF-9EFA-4D17-9747-9293AD9A6B5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0056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5A51F-7868-4B43-974E-F1DE0EC25786}"/>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Microbe Mayhem Cards 4</a:t>
            </a:r>
          </a:p>
        </p:txBody>
      </p:sp>
      <p:sp>
        <p:nvSpPr>
          <p:cNvPr id="49" name="Rectangle: Rounded Corners 48">
            <a:extLst>
              <a:ext uri="{FF2B5EF4-FFF2-40B4-BE49-F238E27FC236}">
                <a16:creationId xmlns:a16="http://schemas.microsoft.com/office/drawing/2014/main" id="{1C42956D-D535-4B41-A8CA-782DC21B84F5}"/>
              </a:ext>
              <a:ext uri="{C183D7F6-B498-43B3-948B-1728B52AA6E4}">
                <adec:decorative xmlns:adec="http://schemas.microsoft.com/office/drawing/2017/decorative" val="1"/>
              </a:ext>
            </a:extLst>
          </p:cNvPr>
          <p:cNvSpPr/>
          <p:nvPr/>
        </p:nvSpPr>
        <p:spPr>
          <a:xfrm rot="5400000">
            <a:off x="917372" y="730360"/>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1" name="Picture 60">
            <a:extLst>
              <a:ext uri="{FF2B5EF4-FFF2-40B4-BE49-F238E27FC236}">
                <a16:creationId xmlns:a16="http://schemas.microsoft.com/office/drawing/2014/main" id="{CFD9422E-36F3-497C-96DD-A1B0C1CF1E3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49790" y="446802"/>
            <a:ext cx="1797865" cy="706304"/>
          </a:xfrm>
          <a:prstGeom prst="rect">
            <a:avLst/>
          </a:prstGeom>
        </p:spPr>
      </p:pic>
      <p:sp>
        <p:nvSpPr>
          <p:cNvPr id="62" name="TextBox 61">
            <a:extLst>
              <a:ext uri="{FF2B5EF4-FFF2-40B4-BE49-F238E27FC236}">
                <a16:creationId xmlns:a16="http://schemas.microsoft.com/office/drawing/2014/main" id="{015EC59C-9AF1-4A51-8E06-8DE7CD69D1C5}"/>
              </a:ext>
            </a:extLst>
          </p:cNvPr>
          <p:cNvSpPr txBox="1"/>
          <p:nvPr/>
        </p:nvSpPr>
        <p:spPr>
          <a:xfrm>
            <a:off x="2237897" y="520813"/>
            <a:ext cx="1021433" cy="553998"/>
          </a:xfrm>
          <a:prstGeom prst="rect">
            <a:avLst/>
          </a:prstGeom>
          <a:solidFill>
            <a:schemeClr val="bg1"/>
          </a:solid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Neisseria</a:t>
            </a:r>
          </a:p>
          <a:p>
            <a:pPr algn="r"/>
            <a:r>
              <a:rPr lang="en-GB" sz="1000" dirty="0" err="1">
                <a:solidFill>
                  <a:prstClr val="black"/>
                </a:solidFill>
                <a:latin typeface="Arial" panose="020B0604020202020204" pitchFamily="34" charset="0"/>
                <a:cs typeface="Arial" panose="020B0604020202020204" pitchFamily="34" charset="0"/>
              </a:rPr>
              <a:t>Nai</a:t>
            </a:r>
            <a:r>
              <a:rPr lang="en-GB" sz="1000" dirty="0">
                <a:solidFill>
                  <a:prstClr val="black"/>
                </a:solidFill>
                <a:latin typeface="Arial" panose="020B0604020202020204" pitchFamily="34" charset="0"/>
                <a:cs typeface="Arial" panose="020B0604020202020204" pitchFamily="34" charset="0"/>
              </a:rPr>
              <a:t>–sheer–e-a</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50" name="Rectangle: Rounded Corners 49">
            <a:extLst>
              <a:ext uri="{FF2B5EF4-FFF2-40B4-BE49-F238E27FC236}">
                <a16:creationId xmlns:a16="http://schemas.microsoft.com/office/drawing/2014/main" id="{F9E492C3-9CB5-477F-BEB2-74512F61F172}"/>
              </a:ext>
              <a:ext uri="{C183D7F6-B498-43B3-948B-1728B52AA6E4}">
                <adec:decorative xmlns:adec="http://schemas.microsoft.com/office/drawing/2017/decorative" val="1"/>
              </a:ext>
            </a:extLst>
          </p:cNvPr>
          <p:cNvSpPr/>
          <p:nvPr/>
        </p:nvSpPr>
        <p:spPr>
          <a:xfrm>
            <a:off x="1441244" y="1254238"/>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E4911FDC-0177-42BD-A4D0-6A68270EB02A}"/>
              </a:ext>
            </a:extLst>
          </p:cNvPr>
          <p:cNvSpPr/>
          <p:nvPr/>
        </p:nvSpPr>
        <p:spPr>
          <a:xfrm>
            <a:off x="1507923" y="1311387"/>
            <a:ext cx="1174578" cy="161689"/>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52" name="Rectangle: Rounded Corners 51">
            <a:extLst>
              <a:ext uri="{FF2B5EF4-FFF2-40B4-BE49-F238E27FC236}">
                <a16:creationId xmlns:a16="http://schemas.microsoft.com/office/drawing/2014/main" id="{6A5909DC-A938-4392-A81F-41C805E7072F}"/>
              </a:ext>
            </a:extLst>
          </p:cNvPr>
          <p:cNvSpPr/>
          <p:nvPr/>
        </p:nvSpPr>
        <p:spPr>
          <a:xfrm>
            <a:off x="2720857" y="1311388"/>
            <a:ext cx="500116" cy="161689"/>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800</a:t>
            </a:r>
            <a:endPar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3" name="Rectangle: Rounded Corners 52">
            <a:extLst>
              <a:ext uri="{FF2B5EF4-FFF2-40B4-BE49-F238E27FC236}">
                <a16:creationId xmlns:a16="http://schemas.microsoft.com/office/drawing/2014/main" id="{40801D27-93F1-42C6-8145-482E6FB5C123}"/>
              </a:ext>
            </a:extLst>
          </p:cNvPr>
          <p:cNvSpPr/>
          <p:nvPr/>
        </p:nvSpPr>
        <p:spPr>
          <a:xfrm>
            <a:off x="1507922" y="1520939"/>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57" name="Rectangle: Rounded Corners 56">
            <a:extLst>
              <a:ext uri="{FF2B5EF4-FFF2-40B4-BE49-F238E27FC236}">
                <a16:creationId xmlns:a16="http://schemas.microsoft.com/office/drawing/2014/main" id="{B9EABA7B-9396-41E3-AB0B-55914E609BAD}"/>
              </a:ext>
            </a:extLst>
          </p:cNvPr>
          <p:cNvSpPr/>
          <p:nvPr/>
        </p:nvSpPr>
        <p:spPr>
          <a:xfrm>
            <a:off x="2716370" y="1520939"/>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13</a:t>
            </a:r>
          </a:p>
        </p:txBody>
      </p:sp>
      <p:sp>
        <p:nvSpPr>
          <p:cNvPr id="54" name="Rectangle: Rounded Corners 53">
            <a:extLst>
              <a:ext uri="{FF2B5EF4-FFF2-40B4-BE49-F238E27FC236}">
                <a16:creationId xmlns:a16="http://schemas.microsoft.com/office/drawing/2014/main" id="{86A4B0B7-F586-482C-9EAA-D834BA12CFBA}"/>
              </a:ext>
            </a:extLst>
          </p:cNvPr>
          <p:cNvSpPr/>
          <p:nvPr/>
        </p:nvSpPr>
        <p:spPr>
          <a:xfrm>
            <a:off x="1507922" y="1730490"/>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58" name="Rectangle: Rounded Corners 57">
            <a:extLst>
              <a:ext uri="{FF2B5EF4-FFF2-40B4-BE49-F238E27FC236}">
                <a16:creationId xmlns:a16="http://schemas.microsoft.com/office/drawing/2014/main" id="{117591EF-1CB4-49B7-A92A-08BEA2D65ACB}"/>
              </a:ext>
            </a:extLst>
          </p:cNvPr>
          <p:cNvSpPr/>
          <p:nvPr/>
        </p:nvSpPr>
        <p:spPr>
          <a:xfrm>
            <a:off x="2720857" y="1720961"/>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120</a:t>
            </a:r>
          </a:p>
        </p:txBody>
      </p:sp>
      <p:sp>
        <p:nvSpPr>
          <p:cNvPr id="55" name="Rectangle: Rounded Corners 54">
            <a:extLst>
              <a:ext uri="{FF2B5EF4-FFF2-40B4-BE49-F238E27FC236}">
                <a16:creationId xmlns:a16="http://schemas.microsoft.com/office/drawing/2014/main" id="{916BB7DA-CDC8-4E4F-9CFE-1FE0897A2C27}"/>
              </a:ext>
            </a:extLst>
          </p:cNvPr>
          <p:cNvSpPr/>
          <p:nvPr/>
        </p:nvSpPr>
        <p:spPr>
          <a:xfrm>
            <a:off x="1507922" y="1940040"/>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59" name="Rectangle: Rounded Corners 58">
            <a:extLst>
              <a:ext uri="{FF2B5EF4-FFF2-40B4-BE49-F238E27FC236}">
                <a16:creationId xmlns:a16="http://schemas.microsoft.com/office/drawing/2014/main" id="{9CC4318E-BC3F-4699-9E9C-F47A7DEE5959}"/>
              </a:ext>
            </a:extLst>
          </p:cNvPr>
          <p:cNvSpPr/>
          <p:nvPr/>
        </p:nvSpPr>
        <p:spPr>
          <a:xfrm>
            <a:off x="2719847" y="1929420"/>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56" name="Rectangle: Rounded Corners 55">
            <a:extLst>
              <a:ext uri="{FF2B5EF4-FFF2-40B4-BE49-F238E27FC236}">
                <a16:creationId xmlns:a16="http://schemas.microsoft.com/office/drawing/2014/main" id="{12CC4567-7BC2-4F92-8B22-632F09FACE9B}"/>
              </a:ext>
            </a:extLst>
          </p:cNvPr>
          <p:cNvSpPr/>
          <p:nvPr/>
        </p:nvSpPr>
        <p:spPr>
          <a:xfrm>
            <a:off x="1507923" y="2140057"/>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60" name="Rectangle: Rounded Corners 59">
            <a:extLst>
              <a:ext uri="{FF2B5EF4-FFF2-40B4-BE49-F238E27FC236}">
                <a16:creationId xmlns:a16="http://schemas.microsoft.com/office/drawing/2014/main" id="{B7A4463A-82FE-458E-937F-D341855F8F9C}"/>
              </a:ext>
            </a:extLst>
          </p:cNvPr>
          <p:cNvSpPr/>
          <p:nvPr/>
        </p:nvSpPr>
        <p:spPr>
          <a:xfrm>
            <a:off x="2720855" y="2140057"/>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a:t>
            </a:r>
          </a:p>
        </p:txBody>
      </p:sp>
      <p:sp>
        <p:nvSpPr>
          <p:cNvPr id="63" name="TextBox 62">
            <a:extLst>
              <a:ext uri="{FF2B5EF4-FFF2-40B4-BE49-F238E27FC236}">
                <a16:creationId xmlns:a16="http://schemas.microsoft.com/office/drawing/2014/main" id="{53F0C0E2-31A1-40FB-9926-B44DB36C15A0}"/>
              </a:ext>
            </a:extLst>
          </p:cNvPr>
          <p:cNvSpPr txBox="1"/>
          <p:nvPr/>
        </p:nvSpPr>
        <p:spPr>
          <a:xfrm>
            <a:off x="1380118" y="2418369"/>
            <a:ext cx="1960595" cy="707886"/>
          </a:xfrm>
          <a:prstGeom prst="rect">
            <a:avLst/>
          </a:prstGeom>
          <a:noFill/>
        </p:spPr>
        <p:txBody>
          <a:bodyPr wrap="square" rtlCol="0">
            <a:spAutoFit/>
          </a:bodyPr>
          <a:lstStyle/>
          <a:p>
            <a:r>
              <a:rPr lang="en-GB" sz="800" i="1" dirty="0">
                <a:solidFill>
                  <a:prstClr val="black"/>
                </a:solidFill>
                <a:latin typeface="Arial" panose="020B0604020202020204" pitchFamily="34" charset="0"/>
                <a:cs typeface="Arial" panose="020B0604020202020204" pitchFamily="34" charset="0"/>
              </a:rPr>
              <a:t>Neisseria meningitidis </a:t>
            </a:r>
            <a:r>
              <a:rPr lang="en-GB" sz="800" dirty="0">
                <a:solidFill>
                  <a:prstClr val="black"/>
                </a:solidFill>
                <a:latin typeface="Arial" panose="020B0604020202020204" pitchFamily="34" charset="0"/>
                <a:cs typeface="Arial" panose="020B0604020202020204" pitchFamily="34" charset="0"/>
              </a:rPr>
              <a:t>is a bacterium that can cause meningitis, a life threatening disease. A vaccine is available to protect against the 4 main types of this bacteria A, C, W and Y. </a:t>
            </a:r>
          </a:p>
        </p:txBody>
      </p:sp>
      <p:sp>
        <p:nvSpPr>
          <p:cNvPr id="34" name="Rectangle: Rounded Corners 33">
            <a:extLst>
              <a:ext uri="{FF2B5EF4-FFF2-40B4-BE49-F238E27FC236}">
                <a16:creationId xmlns:a16="http://schemas.microsoft.com/office/drawing/2014/main" id="{80AA6FD7-6C2D-4D59-8B90-7A360AFF2EF2}"/>
              </a:ext>
              <a:ext uri="{C183D7F6-B498-43B3-948B-1728B52AA6E4}">
                <adec:decorative xmlns:adec="http://schemas.microsoft.com/office/drawing/2017/decorative" val="1"/>
              </a:ext>
            </a:extLst>
          </p:cNvPr>
          <p:cNvSpPr/>
          <p:nvPr/>
        </p:nvSpPr>
        <p:spPr>
          <a:xfrm rot="5400000">
            <a:off x="3119016" y="742862"/>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6" name="Picture 45">
            <a:extLst>
              <a:ext uri="{FF2B5EF4-FFF2-40B4-BE49-F238E27FC236}">
                <a16:creationId xmlns:a16="http://schemas.microsoft.com/office/drawing/2014/main" id="{0C31EDBF-DA6D-4B04-A844-2041F617C7E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39760" y="454717"/>
            <a:ext cx="1821213" cy="715476"/>
          </a:xfrm>
          <a:prstGeom prst="rect">
            <a:avLst/>
          </a:prstGeom>
        </p:spPr>
      </p:pic>
      <p:sp>
        <p:nvSpPr>
          <p:cNvPr id="47" name="TextBox 46">
            <a:extLst>
              <a:ext uri="{FF2B5EF4-FFF2-40B4-BE49-F238E27FC236}">
                <a16:creationId xmlns:a16="http://schemas.microsoft.com/office/drawing/2014/main" id="{4D80F268-617E-498F-AC77-6E2600D6E474}"/>
              </a:ext>
            </a:extLst>
          </p:cNvPr>
          <p:cNvSpPr txBox="1"/>
          <p:nvPr/>
        </p:nvSpPr>
        <p:spPr>
          <a:xfrm>
            <a:off x="3880175" y="547938"/>
            <a:ext cx="1580882" cy="553998"/>
          </a:xfrm>
          <a:prstGeom prst="rect">
            <a:avLst/>
          </a:prstGeom>
          <a:solidFill>
            <a:schemeClr val="bg1"/>
          </a:solidFill>
        </p:spPr>
        <p:txBody>
          <a:bodyPr wrap="square" rtlCol="0">
            <a:spAutoFit/>
          </a:bodyPr>
          <a:lstStyle/>
          <a:p>
            <a:pPr algn="r"/>
            <a:r>
              <a:rPr lang="en-GB" sz="1000" i="1" dirty="0">
                <a:solidFill>
                  <a:prstClr val="black"/>
                </a:solidFill>
                <a:latin typeface="Arial" panose="020B0604020202020204" pitchFamily="34" charset="0"/>
                <a:cs typeface="Arial" panose="020B0604020202020204" pitchFamily="34" charset="0"/>
              </a:rPr>
              <a:t>Mycobacterium</a:t>
            </a:r>
          </a:p>
          <a:p>
            <a:pPr algn="r"/>
            <a:r>
              <a:rPr lang="en-GB" sz="1000" dirty="0">
                <a:solidFill>
                  <a:prstClr val="black"/>
                </a:solidFill>
                <a:latin typeface="Arial" panose="020B0604020202020204" pitchFamily="34" charset="0"/>
                <a:cs typeface="Arial" panose="020B0604020202020204" pitchFamily="34" charset="0"/>
              </a:rPr>
              <a:t>My–co–back–tear–e–um</a:t>
            </a:r>
          </a:p>
          <a:p>
            <a:pPr algn="r"/>
            <a:r>
              <a:rPr lang="en-GB" sz="1000" dirty="0">
                <a:solidFill>
                  <a:prstClr val="black"/>
                </a:solidFill>
                <a:latin typeface="Arial" panose="020B0604020202020204" pitchFamily="34" charset="0"/>
                <a:cs typeface="Arial" panose="020B0604020202020204" pitchFamily="34" charset="0"/>
              </a:rPr>
              <a:t>Bacterium</a:t>
            </a:r>
            <a:endParaRPr lang="en-GB" sz="1100" dirty="0">
              <a:solidFill>
                <a:prstClr val="black"/>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4C7E6466-0008-48CB-BCA9-68A6665958A3}"/>
              </a:ext>
              <a:ext uri="{C183D7F6-B498-43B3-948B-1728B52AA6E4}">
                <adec:decorative xmlns:adec="http://schemas.microsoft.com/office/drawing/2017/decorative" val="1"/>
              </a:ext>
            </a:extLst>
          </p:cNvPr>
          <p:cNvSpPr/>
          <p:nvPr/>
        </p:nvSpPr>
        <p:spPr>
          <a:xfrm>
            <a:off x="3642888" y="1266740"/>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FEB7FE15-78E8-49C1-9A0E-10B47B2C3435}"/>
              </a:ext>
            </a:extLst>
          </p:cNvPr>
          <p:cNvSpPr/>
          <p:nvPr/>
        </p:nvSpPr>
        <p:spPr>
          <a:xfrm>
            <a:off x="3709566" y="1323889"/>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37" name="Rectangle: Rounded Corners 36">
            <a:extLst>
              <a:ext uri="{FF2B5EF4-FFF2-40B4-BE49-F238E27FC236}">
                <a16:creationId xmlns:a16="http://schemas.microsoft.com/office/drawing/2014/main" id="{A1D7CA65-80E2-4F31-A6E1-D90B5E0CE16A}"/>
              </a:ext>
            </a:extLst>
          </p:cNvPr>
          <p:cNvSpPr/>
          <p:nvPr/>
        </p:nvSpPr>
        <p:spPr>
          <a:xfrm>
            <a:off x="4922501" y="1323889"/>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4,000</a:t>
            </a:r>
          </a:p>
        </p:txBody>
      </p:sp>
      <p:sp>
        <p:nvSpPr>
          <p:cNvPr id="38" name="Rectangle: Rounded Corners 37">
            <a:extLst>
              <a:ext uri="{FF2B5EF4-FFF2-40B4-BE49-F238E27FC236}">
                <a16:creationId xmlns:a16="http://schemas.microsoft.com/office/drawing/2014/main" id="{6043058E-FA38-4572-903B-2FFEAFC929A6}"/>
              </a:ext>
            </a:extLst>
          </p:cNvPr>
          <p:cNvSpPr/>
          <p:nvPr/>
        </p:nvSpPr>
        <p:spPr>
          <a:xfrm>
            <a:off x="3709566" y="1533441"/>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42" name="Rectangle: Rounded Corners 41">
            <a:extLst>
              <a:ext uri="{FF2B5EF4-FFF2-40B4-BE49-F238E27FC236}">
                <a16:creationId xmlns:a16="http://schemas.microsoft.com/office/drawing/2014/main" id="{2E16E7D2-7616-4F35-8EF8-D6FC26C6F8C8}"/>
              </a:ext>
            </a:extLst>
          </p:cNvPr>
          <p:cNvSpPr/>
          <p:nvPr/>
        </p:nvSpPr>
        <p:spPr>
          <a:xfrm>
            <a:off x="4918014" y="1533440"/>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39" name="Rectangle: Rounded Corners 38">
            <a:extLst>
              <a:ext uri="{FF2B5EF4-FFF2-40B4-BE49-F238E27FC236}">
                <a16:creationId xmlns:a16="http://schemas.microsoft.com/office/drawing/2014/main" id="{5CFDCD6B-2494-42B7-9BCC-C0618343D88A}"/>
              </a:ext>
            </a:extLst>
          </p:cNvPr>
          <p:cNvSpPr/>
          <p:nvPr/>
        </p:nvSpPr>
        <p:spPr>
          <a:xfrm>
            <a:off x="3709566" y="1742992"/>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43" name="Rectangle: Rounded Corners 42">
            <a:extLst>
              <a:ext uri="{FF2B5EF4-FFF2-40B4-BE49-F238E27FC236}">
                <a16:creationId xmlns:a16="http://schemas.microsoft.com/office/drawing/2014/main" id="{ED565724-5DDD-4FEE-8824-33B6241F6B74}"/>
              </a:ext>
            </a:extLst>
          </p:cNvPr>
          <p:cNvSpPr/>
          <p:nvPr/>
        </p:nvSpPr>
        <p:spPr>
          <a:xfrm>
            <a:off x="4922501" y="1733462"/>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150</a:t>
            </a:r>
          </a:p>
        </p:txBody>
      </p:sp>
      <p:sp>
        <p:nvSpPr>
          <p:cNvPr id="40" name="Rectangle: Rounded Corners 39">
            <a:extLst>
              <a:ext uri="{FF2B5EF4-FFF2-40B4-BE49-F238E27FC236}">
                <a16:creationId xmlns:a16="http://schemas.microsoft.com/office/drawing/2014/main" id="{DF964970-7B77-4203-977A-9D0C61815C1F}"/>
              </a:ext>
            </a:extLst>
          </p:cNvPr>
          <p:cNvSpPr/>
          <p:nvPr/>
        </p:nvSpPr>
        <p:spPr>
          <a:xfrm>
            <a:off x="3709566" y="1952542"/>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44" name="Rectangle: Rounded Corners 43">
            <a:extLst>
              <a:ext uri="{FF2B5EF4-FFF2-40B4-BE49-F238E27FC236}">
                <a16:creationId xmlns:a16="http://schemas.microsoft.com/office/drawing/2014/main" id="{183C2735-96E5-47C6-A88A-F0CD8446DA5E}"/>
              </a:ext>
            </a:extLst>
          </p:cNvPr>
          <p:cNvSpPr/>
          <p:nvPr/>
        </p:nvSpPr>
        <p:spPr>
          <a:xfrm>
            <a:off x="4921491" y="1941922"/>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41" name="Rectangle: Rounded Corners 40">
            <a:extLst>
              <a:ext uri="{FF2B5EF4-FFF2-40B4-BE49-F238E27FC236}">
                <a16:creationId xmlns:a16="http://schemas.microsoft.com/office/drawing/2014/main" id="{606BDB22-A79A-4F7F-808A-5AF596D9EBB5}"/>
              </a:ext>
            </a:extLst>
          </p:cNvPr>
          <p:cNvSpPr/>
          <p:nvPr/>
        </p:nvSpPr>
        <p:spPr>
          <a:xfrm>
            <a:off x="3709567" y="2152559"/>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45" name="Rectangle: Rounded Corners 44">
            <a:extLst>
              <a:ext uri="{FF2B5EF4-FFF2-40B4-BE49-F238E27FC236}">
                <a16:creationId xmlns:a16="http://schemas.microsoft.com/office/drawing/2014/main" id="{BF66C75A-E0D6-4A78-A926-D055B9113A28}"/>
              </a:ext>
            </a:extLst>
          </p:cNvPr>
          <p:cNvSpPr/>
          <p:nvPr/>
        </p:nvSpPr>
        <p:spPr>
          <a:xfrm>
            <a:off x="4922499" y="2152559"/>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a:t>
            </a:r>
          </a:p>
        </p:txBody>
      </p:sp>
      <p:sp>
        <p:nvSpPr>
          <p:cNvPr id="48" name="TextBox 47">
            <a:extLst>
              <a:ext uri="{FF2B5EF4-FFF2-40B4-BE49-F238E27FC236}">
                <a16:creationId xmlns:a16="http://schemas.microsoft.com/office/drawing/2014/main" id="{6FA71197-A432-4BD4-93B7-7024F2DFA3F8}"/>
              </a:ext>
            </a:extLst>
          </p:cNvPr>
          <p:cNvSpPr txBox="1"/>
          <p:nvPr/>
        </p:nvSpPr>
        <p:spPr>
          <a:xfrm>
            <a:off x="3581760" y="2415482"/>
            <a:ext cx="1960595" cy="738664"/>
          </a:xfrm>
          <a:prstGeom prst="rect">
            <a:avLst/>
          </a:prstGeom>
          <a:noFill/>
        </p:spPr>
        <p:txBody>
          <a:bodyPr wrap="square" rtlCol="0">
            <a:spAutoFit/>
          </a:bodyPr>
          <a:lstStyle/>
          <a:p>
            <a:r>
              <a:rPr lang="en-GB" sz="700" dirty="0">
                <a:solidFill>
                  <a:prstClr val="black"/>
                </a:solidFill>
                <a:latin typeface="Arial" panose="020B0604020202020204" pitchFamily="34" charset="0"/>
                <a:cs typeface="Arial" panose="020B0604020202020204" pitchFamily="34" charset="0"/>
              </a:rPr>
              <a:t>Tuberculosis (TB) is caused by the bacterium </a:t>
            </a:r>
            <a:r>
              <a:rPr lang="en-GB" sz="700" i="1" dirty="0">
                <a:solidFill>
                  <a:prstClr val="black"/>
                </a:solidFill>
                <a:latin typeface="Arial" panose="020B0604020202020204" pitchFamily="34" charset="0"/>
                <a:cs typeface="Arial" panose="020B0604020202020204" pitchFamily="34" charset="0"/>
              </a:rPr>
              <a:t>Mycobacterium tuberculosis </a:t>
            </a:r>
            <a:r>
              <a:rPr lang="en-GB" sz="700" dirty="0">
                <a:solidFill>
                  <a:prstClr val="black"/>
                </a:solidFill>
                <a:latin typeface="Arial" panose="020B0604020202020204" pitchFamily="34" charset="0"/>
                <a:cs typeface="Arial" panose="020B0604020202020204" pitchFamily="34" charset="0"/>
              </a:rPr>
              <a:t>and is one of the top 10 causes of death worldwide. Although treatable with antibiotics, many strains of TB are becoming resistant to multiple antibiotics. </a:t>
            </a:r>
          </a:p>
        </p:txBody>
      </p:sp>
      <p:sp>
        <p:nvSpPr>
          <p:cNvPr id="4" name="Rectangle: Rounded Corners 3">
            <a:extLst>
              <a:ext uri="{FF2B5EF4-FFF2-40B4-BE49-F238E27FC236}">
                <a16:creationId xmlns:a16="http://schemas.microsoft.com/office/drawing/2014/main" id="{4F2AEF82-C4F4-4778-9AFC-D81FF861CB26}"/>
              </a:ext>
              <a:ext uri="{C183D7F6-B498-43B3-948B-1728B52AA6E4}">
                <adec:decorative xmlns:adec="http://schemas.microsoft.com/office/drawing/2017/decorative" val="1"/>
              </a:ext>
            </a:extLst>
          </p:cNvPr>
          <p:cNvSpPr/>
          <p:nvPr/>
        </p:nvSpPr>
        <p:spPr>
          <a:xfrm rot="5400000">
            <a:off x="5342245" y="731412"/>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4490FCB0-DBC5-4894-871B-C402DD2660C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62989" y="443267"/>
            <a:ext cx="1821213" cy="715476"/>
          </a:xfrm>
          <a:prstGeom prst="rect">
            <a:avLst/>
          </a:prstGeom>
        </p:spPr>
      </p:pic>
      <p:sp>
        <p:nvSpPr>
          <p:cNvPr id="17" name="TextBox 16">
            <a:extLst>
              <a:ext uri="{FF2B5EF4-FFF2-40B4-BE49-F238E27FC236}">
                <a16:creationId xmlns:a16="http://schemas.microsoft.com/office/drawing/2014/main" id="{7962783F-D694-4285-9F6F-F47930C817C9}"/>
              </a:ext>
            </a:extLst>
          </p:cNvPr>
          <p:cNvSpPr txBox="1"/>
          <p:nvPr/>
        </p:nvSpPr>
        <p:spPr>
          <a:xfrm>
            <a:off x="6595442" y="525082"/>
            <a:ext cx="1088761" cy="553998"/>
          </a:xfrm>
          <a:prstGeom prst="rect">
            <a:avLst/>
          </a:prstGeom>
          <a:solidFill>
            <a:schemeClr val="bg1"/>
          </a:solidFill>
        </p:spPr>
        <p:txBody>
          <a:bodyPr wrap="none" rtlCol="0">
            <a:spAutoFit/>
          </a:bodyPr>
          <a:lstStyle/>
          <a:p>
            <a:pPr algn="r"/>
            <a:r>
              <a:rPr lang="en-GB" sz="1000" i="1" dirty="0" err="1">
                <a:solidFill>
                  <a:prstClr val="black"/>
                </a:solidFill>
                <a:latin typeface="Arial" panose="020B0604020202020204" pitchFamily="34" charset="0"/>
                <a:cs typeface="Arial" panose="020B0604020202020204" pitchFamily="34" charset="0"/>
              </a:rPr>
              <a:t>Tobamovirus</a:t>
            </a:r>
            <a:endParaRPr lang="en-GB" sz="1000" i="1" dirty="0">
              <a:solidFill>
                <a:prstClr val="black"/>
              </a:solidFill>
              <a:latin typeface="Arial" panose="020B0604020202020204" pitchFamily="34" charset="0"/>
              <a:cs typeface="Arial" panose="020B0604020202020204" pitchFamily="34" charset="0"/>
            </a:endParaRPr>
          </a:p>
          <a:p>
            <a:pPr algn="r"/>
            <a:r>
              <a:rPr lang="en-GB" sz="1000" dirty="0" err="1">
                <a:solidFill>
                  <a:prstClr val="black"/>
                </a:solidFill>
                <a:latin typeface="Arial" panose="020B0604020202020204" pitchFamily="34" charset="0"/>
                <a:cs typeface="Arial" panose="020B0604020202020204" pitchFamily="34" charset="0"/>
              </a:rPr>
              <a:t>Tob</a:t>
            </a:r>
            <a:r>
              <a:rPr lang="en-GB" sz="1000" dirty="0">
                <a:solidFill>
                  <a:prstClr val="black"/>
                </a:solidFill>
                <a:latin typeface="Arial" panose="020B0604020202020204" pitchFamily="34" charset="0"/>
                <a:cs typeface="Arial" panose="020B0604020202020204" pitchFamily="34" charset="0"/>
              </a:rPr>
              <a:t>-A-Mo-Virus</a:t>
            </a:r>
          </a:p>
          <a:p>
            <a:pPr algn="r"/>
            <a:r>
              <a:rPr lang="en-GB"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CAAF871E-4FB7-42B9-994C-99733319D552}"/>
              </a:ext>
              <a:ext uri="{C183D7F6-B498-43B3-948B-1728B52AA6E4}">
                <adec:decorative xmlns:adec="http://schemas.microsoft.com/office/drawing/2017/decorative" val="1"/>
              </a:ext>
            </a:extLst>
          </p:cNvPr>
          <p:cNvSpPr/>
          <p:nvPr/>
        </p:nvSpPr>
        <p:spPr>
          <a:xfrm>
            <a:off x="5866117" y="1255289"/>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31CC3296-7CAF-44DC-81E8-FAC909E59B30}"/>
              </a:ext>
            </a:extLst>
          </p:cNvPr>
          <p:cNvSpPr/>
          <p:nvPr/>
        </p:nvSpPr>
        <p:spPr>
          <a:xfrm>
            <a:off x="5932795" y="1312439"/>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7" name="Rectangle: Rounded Corners 6">
            <a:extLst>
              <a:ext uri="{FF2B5EF4-FFF2-40B4-BE49-F238E27FC236}">
                <a16:creationId xmlns:a16="http://schemas.microsoft.com/office/drawing/2014/main" id="{8FBF31E6-EAF0-4EB6-A961-656DA3004245}"/>
              </a:ext>
            </a:extLst>
          </p:cNvPr>
          <p:cNvSpPr/>
          <p:nvPr/>
        </p:nvSpPr>
        <p:spPr>
          <a:xfrm>
            <a:off x="7145730" y="1312439"/>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a:t>
            </a:r>
            <a:endParaRPr kumimoji="0" lang="en-GB" sz="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1238220C-EA27-4A46-9021-12373BE1D698}"/>
              </a:ext>
            </a:extLst>
          </p:cNvPr>
          <p:cNvSpPr/>
          <p:nvPr/>
        </p:nvSpPr>
        <p:spPr>
          <a:xfrm>
            <a:off x="5932795" y="1521991"/>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2" name="Rectangle: Rounded Corners 11">
            <a:extLst>
              <a:ext uri="{FF2B5EF4-FFF2-40B4-BE49-F238E27FC236}">
                <a16:creationId xmlns:a16="http://schemas.microsoft.com/office/drawing/2014/main" id="{AC384B97-14AA-4CC9-939F-F9A7A492FB39}"/>
              </a:ext>
            </a:extLst>
          </p:cNvPr>
          <p:cNvSpPr/>
          <p:nvPr/>
        </p:nvSpPr>
        <p:spPr>
          <a:xfrm>
            <a:off x="7141243" y="1521990"/>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125</a:t>
            </a:r>
          </a:p>
        </p:txBody>
      </p:sp>
      <p:sp>
        <p:nvSpPr>
          <p:cNvPr id="9" name="Rectangle: Rounded Corners 8">
            <a:extLst>
              <a:ext uri="{FF2B5EF4-FFF2-40B4-BE49-F238E27FC236}">
                <a16:creationId xmlns:a16="http://schemas.microsoft.com/office/drawing/2014/main" id="{B504B025-DCFC-40C1-ADFF-DE8070008E29}"/>
              </a:ext>
            </a:extLst>
          </p:cNvPr>
          <p:cNvSpPr/>
          <p:nvPr/>
        </p:nvSpPr>
        <p:spPr>
          <a:xfrm>
            <a:off x="5932795" y="1731542"/>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3" name="Rectangle: Rounded Corners 12">
            <a:extLst>
              <a:ext uri="{FF2B5EF4-FFF2-40B4-BE49-F238E27FC236}">
                <a16:creationId xmlns:a16="http://schemas.microsoft.com/office/drawing/2014/main" id="{B7DEE813-7C50-47F4-9D42-5894A4278163}"/>
              </a:ext>
            </a:extLst>
          </p:cNvPr>
          <p:cNvSpPr/>
          <p:nvPr/>
        </p:nvSpPr>
        <p:spPr>
          <a:xfrm>
            <a:off x="7145730" y="1722012"/>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a:t>
            </a:r>
          </a:p>
        </p:txBody>
      </p:sp>
      <p:sp>
        <p:nvSpPr>
          <p:cNvPr id="10" name="Rectangle: Rounded Corners 9">
            <a:extLst>
              <a:ext uri="{FF2B5EF4-FFF2-40B4-BE49-F238E27FC236}">
                <a16:creationId xmlns:a16="http://schemas.microsoft.com/office/drawing/2014/main" id="{3517DE91-773E-4E3E-8ADC-AD150BE10FE7}"/>
              </a:ext>
            </a:extLst>
          </p:cNvPr>
          <p:cNvSpPr/>
          <p:nvPr/>
        </p:nvSpPr>
        <p:spPr>
          <a:xfrm>
            <a:off x="5932795" y="1941092"/>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4" name="Rectangle: Rounded Corners 13">
            <a:extLst>
              <a:ext uri="{FF2B5EF4-FFF2-40B4-BE49-F238E27FC236}">
                <a16:creationId xmlns:a16="http://schemas.microsoft.com/office/drawing/2014/main" id="{6F9477AE-B573-47BD-97FF-48B6A1E2AACE}"/>
              </a:ext>
            </a:extLst>
          </p:cNvPr>
          <p:cNvSpPr/>
          <p:nvPr/>
        </p:nvSpPr>
        <p:spPr>
          <a:xfrm>
            <a:off x="7144720" y="1930471"/>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34</a:t>
            </a:r>
          </a:p>
        </p:txBody>
      </p:sp>
      <p:sp>
        <p:nvSpPr>
          <p:cNvPr id="11" name="Rectangle: Rounded Corners 10">
            <a:extLst>
              <a:ext uri="{FF2B5EF4-FFF2-40B4-BE49-F238E27FC236}">
                <a16:creationId xmlns:a16="http://schemas.microsoft.com/office/drawing/2014/main" id="{382DD3D3-3B05-4CEA-82ED-CC65D9A6FB63}"/>
              </a:ext>
            </a:extLst>
          </p:cNvPr>
          <p:cNvSpPr/>
          <p:nvPr/>
        </p:nvSpPr>
        <p:spPr>
          <a:xfrm>
            <a:off x="5932796" y="2141109"/>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5" name="Rectangle: Rounded Corners 14">
            <a:extLst>
              <a:ext uri="{FF2B5EF4-FFF2-40B4-BE49-F238E27FC236}">
                <a16:creationId xmlns:a16="http://schemas.microsoft.com/office/drawing/2014/main" id="{DF67E96C-515E-4838-89AB-17FDF8CF5677}"/>
              </a:ext>
            </a:extLst>
          </p:cNvPr>
          <p:cNvSpPr/>
          <p:nvPr/>
        </p:nvSpPr>
        <p:spPr>
          <a:xfrm>
            <a:off x="7145728" y="2141108"/>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18" name="TextBox 17">
            <a:extLst>
              <a:ext uri="{FF2B5EF4-FFF2-40B4-BE49-F238E27FC236}">
                <a16:creationId xmlns:a16="http://schemas.microsoft.com/office/drawing/2014/main" id="{B132ABE1-1ADA-4D95-91CC-DDABDEC96A28}"/>
              </a:ext>
            </a:extLst>
          </p:cNvPr>
          <p:cNvSpPr txBox="1"/>
          <p:nvPr/>
        </p:nvSpPr>
        <p:spPr>
          <a:xfrm>
            <a:off x="5804990" y="2357865"/>
            <a:ext cx="1960595" cy="830997"/>
          </a:xfrm>
          <a:prstGeom prst="rect">
            <a:avLst/>
          </a:prstGeom>
          <a:noFill/>
        </p:spPr>
        <p:txBody>
          <a:bodyPr wrap="square" rtlCol="0">
            <a:spAutoFit/>
          </a:bodyPr>
          <a:lstStyle/>
          <a:p>
            <a:r>
              <a:rPr lang="en-GB" sz="800" i="1" dirty="0" err="1">
                <a:solidFill>
                  <a:prstClr val="black"/>
                </a:solidFill>
                <a:latin typeface="Arial" panose="020B0604020202020204" pitchFamily="34" charset="0"/>
                <a:cs typeface="Arial" panose="020B0604020202020204" pitchFamily="34" charset="0"/>
              </a:rPr>
              <a:t>Tobamovirus</a:t>
            </a:r>
            <a:r>
              <a:rPr lang="en-GB" sz="800" i="1" dirty="0">
                <a:solidFill>
                  <a:prstClr val="black"/>
                </a:solidFill>
                <a:latin typeface="Arial" panose="020B0604020202020204" pitchFamily="34" charset="0"/>
                <a:cs typeface="Arial" panose="020B0604020202020204" pitchFamily="34" charset="0"/>
              </a:rPr>
              <a:t> </a:t>
            </a:r>
            <a:r>
              <a:rPr lang="en-GB" sz="800" dirty="0">
                <a:solidFill>
                  <a:prstClr val="black"/>
                </a:solidFill>
                <a:latin typeface="Arial" panose="020B0604020202020204" pitchFamily="34" charset="0"/>
                <a:cs typeface="Arial" panose="020B0604020202020204" pitchFamily="34" charset="0"/>
              </a:rPr>
              <a:t>are a group of viruses that infect plants, the most common being tobacco mosaic virus, which infects tobacco and other plants. This virus has been very useful in scientific research. </a:t>
            </a:r>
          </a:p>
        </p:txBody>
      </p:sp>
      <p:sp>
        <p:nvSpPr>
          <p:cNvPr id="79" name="Rectangle: Rounded Corners 78">
            <a:extLst>
              <a:ext uri="{FF2B5EF4-FFF2-40B4-BE49-F238E27FC236}">
                <a16:creationId xmlns:a16="http://schemas.microsoft.com/office/drawing/2014/main" id="{A6E9F5F8-6C97-4C27-A112-B02E466D9258}"/>
              </a:ext>
              <a:ext uri="{C183D7F6-B498-43B3-948B-1728B52AA6E4}">
                <adec:decorative xmlns:adec="http://schemas.microsoft.com/office/drawing/2017/decorative" val="1"/>
              </a:ext>
            </a:extLst>
          </p:cNvPr>
          <p:cNvSpPr/>
          <p:nvPr/>
        </p:nvSpPr>
        <p:spPr>
          <a:xfrm rot="5400000">
            <a:off x="915680" y="3802537"/>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1" name="Picture 90">
            <a:extLst>
              <a:ext uri="{FF2B5EF4-FFF2-40B4-BE49-F238E27FC236}">
                <a16:creationId xmlns:a16="http://schemas.microsoft.com/office/drawing/2014/main" id="{29E4215F-B39D-47A9-8E1C-48672445EF6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36424" y="3514393"/>
            <a:ext cx="1821213" cy="715476"/>
          </a:xfrm>
          <a:prstGeom prst="rect">
            <a:avLst/>
          </a:prstGeom>
        </p:spPr>
      </p:pic>
      <p:sp>
        <p:nvSpPr>
          <p:cNvPr id="92" name="TextBox 91">
            <a:extLst>
              <a:ext uri="{FF2B5EF4-FFF2-40B4-BE49-F238E27FC236}">
                <a16:creationId xmlns:a16="http://schemas.microsoft.com/office/drawing/2014/main" id="{0E6BEFDA-EB6B-4517-B290-84FA5FB7562F}"/>
              </a:ext>
            </a:extLst>
          </p:cNvPr>
          <p:cNvSpPr txBox="1"/>
          <p:nvPr/>
        </p:nvSpPr>
        <p:spPr>
          <a:xfrm>
            <a:off x="2384919" y="3603216"/>
            <a:ext cx="862736" cy="553998"/>
          </a:xfrm>
          <a:prstGeom prst="rect">
            <a:avLst/>
          </a:prstGeom>
          <a:solidFill>
            <a:schemeClr val="bg1"/>
          </a:solid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Filovirus</a:t>
            </a:r>
          </a:p>
          <a:p>
            <a:pPr algn="r"/>
            <a:r>
              <a:rPr lang="en-GB" sz="1000" dirty="0">
                <a:solidFill>
                  <a:prstClr val="black"/>
                </a:solidFill>
                <a:latin typeface="Arial" panose="020B0604020202020204" pitchFamily="34" charset="0"/>
                <a:cs typeface="Arial" panose="020B0604020202020204" pitchFamily="34" charset="0"/>
              </a:rPr>
              <a:t>File-o-vi-</a:t>
            </a:r>
            <a:r>
              <a:rPr lang="en-GB" sz="1000" dirty="0" err="1">
                <a:solidFill>
                  <a:prstClr val="black"/>
                </a:solidFill>
                <a:latin typeface="Arial" panose="020B0604020202020204" pitchFamily="34" charset="0"/>
                <a:cs typeface="Arial" panose="020B0604020202020204" pitchFamily="34" charset="0"/>
              </a:rPr>
              <a:t>rus</a:t>
            </a:r>
            <a:endParaRPr lang="en-GB" sz="1000" dirty="0">
              <a:solidFill>
                <a:prstClr val="black"/>
              </a:solidFill>
              <a:latin typeface="Arial" panose="020B0604020202020204" pitchFamily="34" charset="0"/>
              <a:cs typeface="Arial" panose="020B0604020202020204" pitchFamily="34" charset="0"/>
            </a:endParaRPr>
          </a:p>
          <a:p>
            <a:pPr algn="r"/>
            <a:r>
              <a:rPr lang="en-GB"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80" name="Rectangle: Rounded Corners 79">
            <a:extLst>
              <a:ext uri="{FF2B5EF4-FFF2-40B4-BE49-F238E27FC236}">
                <a16:creationId xmlns:a16="http://schemas.microsoft.com/office/drawing/2014/main" id="{24664931-93DB-4708-A42A-B37BF200A0DA}"/>
              </a:ext>
              <a:ext uri="{C183D7F6-B498-43B3-948B-1728B52AA6E4}">
                <adec:decorative xmlns:adec="http://schemas.microsoft.com/office/drawing/2017/decorative" val="1"/>
              </a:ext>
            </a:extLst>
          </p:cNvPr>
          <p:cNvSpPr/>
          <p:nvPr/>
        </p:nvSpPr>
        <p:spPr>
          <a:xfrm>
            <a:off x="1439552" y="4326415"/>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Rounded Corners 80">
            <a:extLst>
              <a:ext uri="{FF2B5EF4-FFF2-40B4-BE49-F238E27FC236}">
                <a16:creationId xmlns:a16="http://schemas.microsoft.com/office/drawing/2014/main" id="{34AD07D6-D85F-4E32-A463-B2E9EB2FD8F2}"/>
              </a:ext>
            </a:extLst>
          </p:cNvPr>
          <p:cNvSpPr/>
          <p:nvPr/>
        </p:nvSpPr>
        <p:spPr>
          <a:xfrm>
            <a:off x="1506230" y="4383564"/>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82" name="Rectangle: Rounded Corners 81">
            <a:extLst>
              <a:ext uri="{FF2B5EF4-FFF2-40B4-BE49-F238E27FC236}">
                <a16:creationId xmlns:a16="http://schemas.microsoft.com/office/drawing/2014/main" id="{12DD9C5A-A5D2-406A-9785-D494EC048FEB}"/>
              </a:ext>
            </a:extLst>
          </p:cNvPr>
          <p:cNvSpPr/>
          <p:nvPr/>
        </p:nvSpPr>
        <p:spPr>
          <a:xfrm>
            <a:off x="2719165" y="4383565"/>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1,500</a:t>
            </a:r>
          </a:p>
        </p:txBody>
      </p:sp>
      <p:sp>
        <p:nvSpPr>
          <p:cNvPr id="83" name="Rectangle: Rounded Corners 82">
            <a:extLst>
              <a:ext uri="{FF2B5EF4-FFF2-40B4-BE49-F238E27FC236}">
                <a16:creationId xmlns:a16="http://schemas.microsoft.com/office/drawing/2014/main" id="{F2075241-1C7F-4544-80F8-FE86F39C1388}"/>
              </a:ext>
            </a:extLst>
          </p:cNvPr>
          <p:cNvSpPr/>
          <p:nvPr/>
        </p:nvSpPr>
        <p:spPr>
          <a:xfrm>
            <a:off x="1506230" y="4593116"/>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87" name="Rectangle: Rounded Corners 86">
            <a:extLst>
              <a:ext uri="{FF2B5EF4-FFF2-40B4-BE49-F238E27FC236}">
                <a16:creationId xmlns:a16="http://schemas.microsoft.com/office/drawing/2014/main" id="{ABB00F02-E8EC-48A1-A8DE-CE63489B7C7A}"/>
              </a:ext>
            </a:extLst>
          </p:cNvPr>
          <p:cNvSpPr/>
          <p:nvPr/>
        </p:nvSpPr>
        <p:spPr>
          <a:xfrm>
            <a:off x="2714678" y="4593116"/>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84" name="Rectangle: Rounded Corners 83">
            <a:extLst>
              <a:ext uri="{FF2B5EF4-FFF2-40B4-BE49-F238E27FC236}">
                <a16:creationId xmlns:a16="http://schemas.microsoft.com/office/drawing/2014/main" id="{0569B1DF-ADD4-4A10-BFA6-C40C62A339E5}"/>
              </a:ext>
            </a:extLst>
          </p:cNvPr>
          <p:cNvSpPr/>
          <p:nvPr/>
        </p:nvSpPr>
        <p:spPr>
          <a:xfrm>
            <a:off x="1506230" y="4802667"/>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88" name="Rectangle: Rounded Corners 87">
            <a:extLst>
              <a:ext uri="{FF2B5EF4-FFF2-40B4-BE49-F238E27FC236}">
                <a16:creationId xmlns:a16="http://schemas.microsoft.com/office/drawing/2014/main" id="{B8C707FD-A1EF-43EA-B7D6-FDF85B2129F1}"/>
              </a:ext>
            </a:extLst>
          </p:cNvPr>
          <p:cNvSpPr/>
          <p:nvPr/>
        </p:nvSpPr>
        <p:spPr>
          <a:xfrm>
            <a:off x="2719165" y="4793138"/>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a:t>
            </a:r>
          </a:p>
        </p:txBody>
      </p:sp>
      <p:sp>
        <p:nvSpPr>
          <p:cNvPr id="85" name="Rectangle: Rounded Corners 84">
            <a:extLst>
              <a:ext uri="{FF2B5EF4-FFF2-40B4-BE49-F238E27FC236}">
                <a16:creationId xmlns:a16="http://schemas.microsoft.com/office/drawing/2014/main" id="{6C71A41F-D010-4E1C-8577-529B82D032B3}"/>
              </a:ext>
            </a:extLst>
          </p:cNvPr>
          <p:cNvSpPr/>
          <p:nvPr/>
        </p:nvSpPr>
        <p:spPr>
          <a:xfrm>
            <a:off x="1506230" y="5012217"/>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89" name="Rectangle: Rounded Corners 88">
            <a:extLst>
              <a:ext uri="{FF2B5EF4-FFF2-40B4-BE49-F238E27FC236}">
                <a16:creationId xmlns:a16="http://schemas.microsoft.com/office/drawing/2014/main" id="{A1DA023B-9092-42E6-80CD-D7BAC7BFB59E}"/>
              </a:ext>
            </a:extLst>
          </p:cNvPr>
          <p:cNvSpPr/>
          <p:nvPr/>
        </p:nvSpPr>
        <p:spPr>
          <a:xfrm>
            <a:off x="2718155" y="5001597"/>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86" name="Rectangle: Rounded Corners 85">
            <a:extLst>
              <a:ext uri="{FF2B5EF4-FFF2-40B4-BE49-F238E27FC236}">
                <a16:creationId xmlns:a16="http://schemas.microsoft.com/office/drawing/2014/main" id="{053FA97E-4BEA-425F-92B7-B3229C8079FC}"/>
              </a:ext>
            </a:extLst>
          </p:cNvPr>
          <p:cNvSpPr/>
          <p:nvPr/>
        </p:nvSpPr>
        <p:spPr>
          <a:xfrm>
            <a:off x="1506231" y="5212234"/>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90" name="Rectangle: Rounded Corners 89">
            <a:extLst>
              <a:ext uri="{FF2B5EF4-FFF2-40B4-BE49-F238E27FC236}">
                <a16:creationId xmlns:a16="http://schemas.microsoft.com/office/drawing/2014/main" id="{C8B23386-09A5-429D-8DB2-A4E7BFA90FDC}"/>
              </a:ext>
            </a:extLst>
          </p:cNvPr>
          <p:cNvSpPr/>
          <p:nvPr/>
        </p:nvSpPr>
        <p:spPr>
          <a:xfrm>
            <a:off x="2719163" y="5212234"/>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93" name="TextBox 92">
            <a:extLst>
              <a:ext uri="{FF2B5EF4-FFF2-40B4-BE49-F238E27FC236}">
                <a16:creationId xmlns:a16="http://schemas.microsoft.com/office/drawing/2014/main" id="{A5FC24E2-6AF5-4A4D-8D69-7D632ED81117}"/>
              </a:ext>
            </a:extLst>
          </p:cNvPr>
          <p:cNvSpPr txBox="1"/>
          <p:nvPr/>
        </p:nvSpPr>
        <p:spPr>
          <a:xfrm>
            <a:off x="1378423" y="5428990"/>
            <a:ext cx="1960595" cy="830997"/>
          </a:xfrm>
          <a:prstGeom prst="rect">
            <a:avLst/>
          </a:prstGeom>
          <a:noFill/>
        </p:spPr>
        <p:txBody>
          <a:bodyPr wrap="square" rtlCol="0">
            <a:spAutoFit/>
          </a:bodyPr>
          <a:lstStyle/>
          <a:p>
            <a:r>
              <a:rPr lang="en-GB" sz="800" i="1" dirty="0">
                <a:solidFill>
                  <a:prstClr val="black"/>
                </a:solidFill>
                <a:latin typeface="Arial" panose="020B0604020202020204" pitchFamily="34" charset="0"/>
                <a:cs typeface="Arial" panose="020B0604020202020204" pitchFamily="34" charset="0"/>
              </a:rPr>
              <a:t>Filovirus </a:t>
            </a:r>
            <a:r>
              <a:rPr lang="en-GB" sz="800" dirty="0">
                <a:solidFill>
                  <a:prstClr val="black"/>
                </a:solidFill>
                <a:latin typeface="Arial" panose="020B0604020202020204" pitchFamily="34" charset="0"/>
                <a:cs typeface="Arial" panose="020B0604020202020204" pitchFamily="34" charset="0"/>
              </a:rPr>
              <a:t>causes a disease more commonly known as Ebola. It is one of the more dangerous viruses known to humans. 25 – 90% of victims died from the disease before the development and approval of a vaccine in 2019. </a:t>
            </a:r>
          </a:p>
        </p:txBody>
      </p:sp>
      <p:sp>
        <p:nvSpPr>
          <p:cNvPr id="64" name="Rectangle: Rounded Corners 63">
            <a:extLst>
              <a:ext uri="{FF2B5EF4-FFF2-40B4-BE49-F238E27FC236}">
                <a16:creationId xmlns:a16="http://schemas.microsoft.com/office/drawing/2014/main" id="{140CB22E-6AA7-4326-8DAC-994C77878B3D}"/>
              </a:ext>
              <a:ext uri="{C183D7F6-B498-43B3-948B-1728B52AA6E4}">
                <adec:decorative xmlns:adec="http://schemas.microsoft.com/office/drawing/2017/decorative" val="1"/>
              </a:ext>
            </a:extLst>
          </p:cNvPr>
          <p:cNvSpPr/>
          <p:nvPr/>
        </p:nvSpPr>
        <p:spPr>
          <a:xfrm rot="5400000">
            <a:off x="3119017" y="3802537"/>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6" name="Picture 75">
            <a:extLst>
              <a:ext uri="{FF2B5EF4-FFF2-40B4-BE49-F238E27FC236}">
                <a16:creationId xmlns:a16="http://schemas.microsoft.com/office/drawing/2014/main" id="{FB0C1447-879F-4FD5-87CA-FD5F69DB5C4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39761" y="3514393"/>
            <a:ext cx="1821213" cy="715476"/>
          </a:xfrm>
          <a:prstGeom prst="rect">
            <a:avLst/>
          </a:prstGeom>
        </p:spPr>
      </p:pic>
      <p:sp>
        <p:nvSpPr>
          <p:cNvPr id="77" name="TextBox 76">
            <a:extLst>
              <a:ext uri="{FF2B5EF4-FFF2-40B4-BE49-F238E27FC236}">
                <a16:creationId xmlns:a16="http://schemas.microsoft.com/office/drawing/2014/main" id="{A78EB4CE-F1E4-4479-9450-411C6857BF10}"/>
              </a:ext>
            </a:extLst>
          </p:cNvPr>
          <p:cNvSpPr txBox="1"/>
          <p:nvPr/>
        </p:nvSpPr>
        <p:spPr>
          <a:xfrm>
            <a:off x="3894603" y="3605948"/>
            <a:ext cx="1566454" cy="553998"/>
          </a:xfrm>
          <a:prstGeom prst="rect">
            <a:avLst/>
          </a:prstGeom>
          <a:solidFill>
            <a:schemeClr val="bg1"/>
          </a:solidFill>
        </p:spPr>
        <p:txBody>
          <a:bodyPr wrap="none" rtlCol="0">
            <a:spAutoFit/>
          </a:bodyPr>
          <a:lstStyle/>
          <a:p>
            <a:pPr algn="r"/>
            <a:r>
              <a:rPr lang="en-GB" sz="1000" i="1" dirty="0" err="1">
                <a:solidFill>
                  <a:prstClr val="black"/>
                </a:solidFill>
                <a:latin typeface="Arial" panose="020B0604020202020204" pitchFamily="34" charset="0"/>
                <a:cs typeface="Arial" panose="020B0604020202020204" pitchFamily="34" charset="0"/>
              </a:rPr>
              <a:t>Lymphocryptovirus</a:t>
            </a:r>
            <a:endParaRPr lang="en-GB" sz="1000" i="1" dirty="0">
              <a:solidFill>
                <a:prstClr val="black"/>
              </a:solidFill>
              <a:latin typeface="Arial" panose="020B0604020202020204" pitchFamily="34" charset="0"/>
              <a:cs typeface="Arial" panose="020B0604020202020204" pitchFamily="34" charset="0"/>
            </a:endParaRPr>
          </a:p>
          <a:p>
            <a:pPr algn="r"/>
            <a:r>
              <a:rPr lang="en-GB" sz="1000" dirty="0">
                <a:solidFill>
                  <a:prstClr val="black"/>
                </a:solidFill>
                <a:latin typeface="Arial" panose="020B0604020202020204" pitchFamily="34" charset="0"/>
                <a:cs typeface="Arial" panose="020B0604020202020204" pitchFamily="34" charset="0"/>
              </a:rPr>
              <a:t>Lim-Foe-</a:t>
            </a:r>
            <a:r>
              <a:rPr lang="en-GB" sz="1000" dirty="0" err="1">
                <a:solidFill>
                  <a:prstClr val="black"/>
                </a:solidFill>
                <a:latin typeface="Arial" panose="020B0604020202020204" pitchFamily="34" charset="0"/>
                <a:cs typeface="Arial" panose="020B0604020202020204" pitchFamily="34" charset="0"/>
              </a:rPr>
              <a:t>Cryp</a:t>
            </a:r>
            <a:r>
              <a:rPr lang="en-GB" sz="1000" dirty="0">
                <a:solidFill>
                  <a:prstClr val="black"/>
                </a:solidFill>
                <a:latin typeface="Arial" panose="020B0604020202020204" pitchFamily="34" charset="0"/>
                <a:cs typeface="Arial" panose="020B0604020202020204" pitchFamily="34" charset="0"/>
              </a:rPr>
              <a:t>-Toe-Virus</a:t>
            </a:r>
          </a:p>
          <a:p>
            <a:pPr algn="r"/>
            <a:r>
              <a:rPr lang="en-GB"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65" name="Rectangle: Rounded Corners 64">
            <a:extLst>
              <a:ext uri="{FF2B5EF4-FFF2-40B4-BE49-F238E27FC236}">
                <a16:creationId xmlns:a16="http://schemas.microsoft.com/office/drawing/2014/main" id="{74EFC545-1051-490D-A6A2-13031FD358B2}"/>
              </a:ext>
              <a:ext uri="{C183D7F6-B498-43B3-948B-1728B52AA6E4}">
                <adec:decorative xmlns:adec="http://schemas.microsoft.com/office/drawing/2017/decorative" val="1"/>
              </a:ext>
            </a:extLst>
          </p:cNvPr>
          <p:cNvSpPr/>
          <p:nvPr/>
        </p:nvSpPr>
        <p:spPr>
          <a:xfrm>
            <a:off x="3642889" y="4326415"/>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Rectangle: Rounded Corners 65">
            <a:extLst>
              <a:ext uri="{FF2B5EF4-FFF2-40B4-BE49-F238E27FC236}">
                <a16:creationId xmlns:a16="http://schemas.microsoft.com/office/drawing/2014/main" id="{6BA06EBB-B0B8-4881-9CB6-503A19277EA1}"/>
              </a:ext>
            </a:extLst>
          </p:cNvPr>
          <p:cNvSpPr/>
          <p:nvPr/>
        </p:nvSpPr>
        <p:spPr>
          <a:xfrm>
            <a:off x="3709569" y="4383564"/>
            <a:ext cx="1154502" cy="161926"/>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67" name="Rectangle: Rounded Corners 66">
            <a:extLst>
              <a:ext uri="{FF2B5EF4-FFF2-40B4-BE49-F238E27FC236}">
                <a16:creationId xmlns:a16="http://schemas.microsoft.com/office/drawing/2014/main" id="{15758494-844A-4A28-9800-AC579051EF18}"/>
              </a:ext>
            </a:extLst>
          </p:cNvPr>
          <p:cNvSpPr/>
          <p:nvPr/>
        </p:nvSpPr>
        <p:spPr>
          <a:xfrm>
            <a:off x="4912744" y="4383564"/>
            <a:ext cx="509873" cy="152403"/>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110</a:t>
            </a:r>
          </a:p>
        </p:txBody>
      </p:sp>
      <p:sp>
        <p:nvSpPr>
          <p:cNvPr id="68" name="Rectangle: Rounded Corners 67">
            <a:extLst>
              <a:ext uri="{FF2B5EF4-FFF2-40B4-BE49-F238E27FC236}">
                <a16:creationId xmlns:a16="http://schemas.microsoft.com/office/drawing/2014/main" id="{6AE18DBB-13EF-4711-AAD2-1F2D3363F0F0}"/>
              </a:ext>
            </a:extLst>
          </p:cNvPr>
          <p:cNvSpPr/>
          <p:nvPr/>
        </p:nvSpPr>
        <p:spPr>
          <a:xfrm>
            <a:off x="3709567" y="4593116"/>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72" name="Rectangle: Rounded Corners 71">
            <a:extLst>
              <a:ext uri="{FF2B5EF4-FFF2-40B4-BE49-F238E27FC236}">
                <a16:creationId xmlns:a16="http://schemas.microsoft.com/office/drawing/2014/main" id="{68D90769-DEA7-4AEA-9DAE-2F8635280B2D}"/>
              </a:ext>
            </a:extLst>
          </p:cNvPr>
          <p:cNvSpPr/>
          <p:nvPr/>
        </p:nvSpPr>
        <p:spPr>
          <a:xfrm>
            <a:off x="4918015" y="4593116"/>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69" name="Rectangle: Rounded Corners 68">
            <a:extLst>
              <a:ext uri="{FF2B5EF4-FFF2-40B4-BE49-F238E27FC236}">
                <a16:creationId xmlns:a16="http://schemas.microsoft.com/office/drawing/2014/main" id="{5BF1B102-FFB7-4BC8-9D24-CBBFDDBB90DD}"/>
              </a:ext>
            </a:extLst>
          </p:cNvPr>
          <p:cNvSpPr/>
          <p:nvPr/>
        </p:nvSpPr>
        <p:spPr>
          <a:xfrm>
            <a:off x="3709567" y="4802667"/>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73" name="Rectangle: Rounded Corners 72">
            <a:extLst>
              <a:ext uri="{FF2B5EF4-FFF2-40B4-BE49-F238E27FC236}">
                <a16:creationId xmlns:a16="http://schemas.microsoft.com/office/drawing/2014/main" id="{408BA5DC-F553-499D-9F5F-FFE18F46AF0B}"/>
              </a:ext>
            </a:extLst>
          </p:cNvPr>
          <p:cNvSpPr/>
          <p:nvPr/>
        </p:nvSpPr>
        <p:spPr>
          <a:xfrm>
            <a:off x="4922502" y="4793138"/>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37</a:t>
            </a:r>
          </a:p>
        </p:txBody>
      </p:sp>
      <p:sp>
        <p:nvSpPr>
          <p:cNvPr id="70" name="Rectangle: Rounded Corners 69">
            <a:extLst>
              <a:ext uri="{FF2B5EF4-FFF2-40B4-BE49-F238E27FC236}">
                <a16:creationId xmlns:a16="http://schemas.microsoft.com/office/drawing/2014/main" id="{D14CE3F5-8C34-42B2-B3CF-D4F7B83AE649}"/>
              </a:ext>
            </a:extLst>
          </p:cNvPr>
          <p:cNvSpPr/>
          <p:nvPr/>
        </p:nvSpPr>
        <p:spPr>
          <a:xfrm>
            <a:off x="3709567" y="5012217"/>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74" name="Rectangle: Rounded Corners 73">
            <a:extLst>
              <a:ext uri="{FF2B5EF4-FFF2-40B4-BE49-F238E27FC236}">
                <a16:creationId xmlns:a16="http://schemas.microsoft.com/office/drawing/2014/main" id="{9E24DBAD-BF37-496C-89A7-EE6109D5CEE8}"/>
              </a:ext>
            </a:extLst>
          </p:cNvPr>
          <p:cNvSpPr/>
          <p:nvPr/>
        </p:nvSpPr>
        <p:spPr>
          <a:xfrm>
            <a:off x="4921492" y="5001597"/>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71" name="Rectangle: Rounded Corners 70">
            <a:extLst>
              <a:ext uri="{FF2B5EF4-FFF2-40B4-BE49-F238E27FC236}">
                <a16:creationId xmlns:a16="http://schemas.microsoft.com/office/drawing/2014/main" id="{A9A53A7B-DDA2-4313-BB64-734CCF260603}"/>
              </a:ext>
            </a:extLst>
          </p:cNvPr>
          <p:cNvSpPr/>
          <p:nvPr/>
        </p:nvSpPr>
        <p:spPr>
          <a:xfrm>
            <a:off x="3709568" y="5212234"/>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75" name="Rectangle: Rounded Corners 74">
            <a:extLst>
              <a:ext uri="{FF2B5EF4-FFF2-40B4-BE49-F238E27FC236}">
                <a16:creationId xmlns:a16="http://schemas.microsoft.com/office/drawing/2014/main" id="{DB10C575-5330-41D4-B302-441AE272C471}"/>
              </a:ext>
            </a:extLst>
          </p:cNvPr>
          <p:cNvSpPr/>
          <p:nvPr/>
        </p:nvSpPr>
        <p:spPr>
          <a:xfrm>
            <a:off x="4922500" y="5212234"/>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78" name="TextBox 77">
            <a:extLst>
              <a:ext uri="{FF2B5EF4-FFF2-40B4-BE49-F238E27FC236}">
                <a16:creationId xmlns:a16="http://schemas.microsoft.com/office/drawing/2014/main" id="{B792F1A6-C7FE-417F-BE4F-247C8A6144E2}"/>
              </a:ext>
            </a:extLst>
          </p:cNvPr>
          <p:cNvSpPr txBox="1"/>
          <p:nvPr/>
        </p:nvSpPr>
        <p:spPr>
          <a:xfrm>
            <a:off x="3581762" y="5475157"/>
            <a:ext cx="1960595" cy="738664"/>
          </a:xfrm>
          <a:prstGeom prst="rect">
            <a:avLst/>
          </a:prstGeom>
          <a:noFill/>
        </p:spPr>
        <p:txBody>
          <a:bodyPr wrap="square" rtlCol="0">
            <a:spAutoFit/>
          </a:bodyPr>
          <a:lstStyle/>
          <a:p>
            <a:r>
              <a:rPr lang="en-GB" sz="700" dirty="0">
                <a:solidFill>
                  <a:prstClr val="black"/>
                </a:solidFill>
                <a:latin typeface="Arial" panose="020B0604020202020204" pitchFamily="34" charset="0"/>
                <a:cs typeface="Arial" panose="020B0604020202020204" pitchFamily="34" charset="0"/>
              </a:rPr>
              <a:t>The Epstein-Barr virus, a type of </a:t>
            </a:r>
            <a:r>
              <a:rPr lang="en-GB" sz="700" i="1" dirty="0" err="1">
                <a:solidFill>
                  <a:prstClr val="black"/>
                </a:solidFill>
                <a:latin typeface="Arial" panose="020B0604020202020204" pitchFamily="34" charset="0"/>
                <a:cs typeface="Arial" panose="020B0604020202020204" pitchFamily="34" charset="0"/>
              </a:rPr>
              <a:t>Lymphocryptovirus</a:t>
            </a:r>
            <a:r>
              <a:rPr lang="en-GB" sz="700" dirty="0">
                <a:solidFill>
                  <a:prstClr val="black"/>
                </a:solidFill>
                <a:latin typeface="Arial" panose="020B0604020202020204" pitchFamily="34" charset="0"/>
                <a:cs typeface="Arial" panose="020B0604020202020204" pitchFamily="34" charset="0"/>
              </a:rPr>
              <a:t>, causes an illness known as the Kissing Disease or Glandular fever. Symptoms include sore throats and extreme tiredness. Transmission requires close contact such as kissing. </a:t>
            </a:r>
          </a:p>
        </p:txBody>
      </p:sp>
      <p:sp>
        <p:nvSpPr>
          <p:cNvPr id="19" name="Rectangle: Rounded Corners 18">
            <a:extLst>
              <a:ext uri="{FF2B5EF4-FFF2-40B4-BE49-F238E27FC236}">
                <a16:creationId xmlns:a16="http://schemas.microsoft.com/office/drawing/2014/main" id="{14A0BAB0-875D-4878-86F2-11483906199E}"/>
              </a:ext>
              <a:ext uri="{C183D7F6-B498-43B3-948B-1728B52AA6E4}">
                <adec:decorative xmlns:adec="http://schemas.microsoft.com/office/drawing/2017/decorative" val="1"/>
              </a:ext>
            </a:extLst>
          </p:cNvPr>
          <p:cNvSpPr/>
          <p:nvPr/>
        </p:nvSpPr>
        <p:spPr>
          <a:xfrm rot="5400000">
            <a:off x="5342128" y="3781963"/>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65415133-7C4D-4F2C-A09F-93D4CC6CBDF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862872" y="3493819"/>
            <a:ext cx="1821213" cy="715476"/>
          </a:xfrm>
          <a:prstGeom prst="rect">
            <a:avLst/>
          </a:prstGeom>
        </p:spPr>
      </p:pic>
      <p:sp>
        <p:nvSpPr>
          <p:cNvPr id="32" name="TextBox 31">
            <a:extLst>
              <a:ext uri="{FF2B5EF4-FFF2-40B4-BE49-F238E27FC236}">
                <a16:creationId xmlns:a16="http://schemas.microsoft.com/office/drawing/2014/main" id="{D0D6B49A-F160-41ED-A450-9CFA3BE5F9AC}"/>
              </a:ext>
            </a:extLst>
          </p:cNvPr>
          <p:cNvSpPr txBox="1"/>
          <p:nvPr/>
        </p:nvSpPr>
        <p:spPr>
          <a:xfrm>
            <a:off x="6802231" y="3582692"/>
            <a:ext cx="881973" cy="553998"/>
          </a:xfrm>
          <a:prstGeom prst="rect">
            <a:avLst/>
          </a:prstGeom>
          <a:solidFill>
            <a:schemeClr val="bg1"/>
          </a:solid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Lyssavirus</a:t>
            </a:r>
          </a:p>
          <a:p>
            <a:pPr algn="r"/>
            <a:r>
              <a:rPr lang="en-GB" sz="1000" dirty="0">
                <a:solidFill>
                  <a:prstClr val="black"/>
                </a:solidFill>
                <a:latin typeface="Arial" panose="020B0604020202020204" pitchFamily="34" charset="0"/>
                <a:cs typeface="Arial" panose="020B0604020202020204" pitchFamily="34" charset="0"/>
              </a:rPr>
              <a:t>Lice-A-Virus</a:t>
            </a:r>
          </a:p>
          <a:p>
            <a:pPr algn="r"/>
            <a:r>
              <a:rPr lang="en-GB"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712D2C84-B4B6-45A6-A988-C030BFA9DCDE}"/>
              </a:ext>
              <a:ext uri="{C183D7F6-B498-43B3-948B-1728B52AA6E4}">
                <adec:decorative xmlns:adec="http://schemas.microsoft.com/office/drawing/2017/decorative" val="1"/>
              </a:ext>
            </a:extLst>
          </p:cNvPr>
          <p:cNvSpPr/>
          <p:nvPr/>
        </p:nvSpPr>
        <p:spPr>
          <a:xfrm>
            <a:off x="5866000" y="4305841"/>
            <a:ext cx="1818085" cy="1085848"/>
          </a:xfrm>
          <a:prstGeom prst="roundRect">
            <a:avLst>
              <a:gd name="adj" fmla="val 3052"/>
            </a:avLst>
          </a:prstGeom>
          <a:solidFill>
            <a:srgbClr val="732281"/>
          </a:solidFill>
          <a:ln w="3810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C24E857-70EB-4697-BB6B-6DA67A6BFF42}"/>
              </a:ext>
            </a:extLst>
          </p:cNvPr>
          <p:cNvSpPr/>
          <p:nvPr/>
        </p:nvSpPr>
        <p:spPr>
          <a:xfrm>
            <a:off x="5932678" y="4362990"/>
            <a:ext cx="1164378" cy="150824"/>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22" name="Rectangle: Rounded Corners 21">
            <a:extLst>
              <a:ext uri="{FF2B5EF4-FFF2-40B4-BE49-F238E27FC236}">
                <a16:creationId xmlns:a16="http://schemas.microsoft.com/office/drawing/2014/main" id="{CA1D1612-27D4-4BEC-8EFA-110D5556FED3}"/>
              </a:ext>
            </a:extLst>
          </p:cNvPr>
          <p:cNvSpPr/>
          <p:nvPr/>
        </p:nvSpPr>
        <p:spPr>
          <a:xfrm>
            <a:off x="7145730" y="4362992"/>
            <a:ext cx="499998" cy="150823"/>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180</a:t>
            </a:r>
          </a:p>
        </p:txBody>
      </p:sp>
      <p:sp>
        <p:nvSpPr>
          <p:cNvPr id="23" name="Rectangle: Rounded Corners 22">
            <a:extLst>
              <a:ext uri="{FF2B5EF4-FFF2-40B4-BE49-F238E27FC236}">
                <a16:creationId xmlns:a16="http://schemas.microsoft.com/office/drawing/2014/main" id="{E17E40E9-270A-4BFC-AB56-E157E19E2AF0}"/>
              </a:ext>
            </a:extLst>
          </p:cNvPr>
          <p:cNvSpPr/>
          <p:nvPr/>
        </p:nvSpPr>
        <p:spPr>
          <a:xfrm>
            <a:off x="5932678" y="4572542"/>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27" name="Rectangle: Rounded Corners 26">
            <a:extLst>
              <a:ext uri="{FF2B5EF4-FFF2-40B4-BE49-F238E27FC236}">
                <a16:creationId xmlns:a16="http://schemas.microsoft.com/office/drawing/2014/main" id="{EEE73FF1-D4D3-4039-B52C-C6D0A43C14C3}"/>
              </a:ext>
            </a:extLst>
          </p:cNvPr>
          <p:cNvSpPr/>
          <p:nvPr/>
        </p:nvSpPr>
        <p:spPr>
          <a:xfrm>
            <a:off x="7141126" y="4572542"/>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a:t>
            </a:r>
          </a:p>
        </p:txBody>
      </p:sp>
      <p:sp>
        <p:nvSpPr>
          <p:cNvPr id="24" name="Rectangle: Rounded Corners 23">
            <a:extLst>
              <a:ext uri="{FF2B5EF4-FFF2-40B4-BE49-F238E27FC236}">
                <a16:creationId xmlns:a16="http://schemas.microsoft.com/office/drawing/2014/main" id="{256A205C-169F-4FEF-971C-56A1C494EEB6}"/>
              </a:ext>
            </a:extLst>
          </p:cNvPr>
          <p:cNvSpPr/>
          <p:nvPr/>
        </p:nvSpPr>
        <p:spPr>
          <a:xfrm>
            <a:off x="5932678" y="4782093"/>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28" name="Rectangle: Rounded Corners 27">
            <a:extLst>
              <a:ext uri="{FF2B5EF4-FFF2-40B4-BE49-F238E27FC236}">
                <a16:creationId xmlns:a16="http://schemas.microsoft.com/office/drawing/2014/main" id="{660968BB-68B8-4561-88BB-8720634C7765}"/>
              </a:ext>
            </a:extLst>
          </p:cNvPr>
          <p:cNvSpPr/>
          <p:nvPr/>
        </p:nvSpPr>
        <p:spPr>
          <a:xfrm>
            <a:off x="7145613" y="4772564"/>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74</a:t>
            </a:r>
          </a:p>
        </p:txBody>
      </p:sp>
      <p:sp>
        <p:nvSpPr>
          <p:cNvPr id="25" name="Rectangle: Rounded Corners 24">
            <a:extLst>
              <a:ext uri="{FF2B5EF4-FFF2-40B4-BE49-F238E27FC236}">
                <a16:creationId xmlns:a16="http://schemas.microsoft.com/office/drawing/2014/main" id="{48F92B54-F1CA-4F4D-86EB-398D6C9B4688}"/>
              </a:ext>
            </a:extLst>
          </p:cNvPr>
          <p:cNvSpPr/>
          <p:nvPr/>
        </p:nvSpPr>
        <p:spPr>
          <a:xfrm>
            <a:off x="5932678" y="4991643"/>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29" name="Rectangle: Rounded Corners 28">
            <a:extLst>
              <a:ext uri="{FF2B5EF4-FFF2-40B4-BE49-F238E27FC236}">
                <a16:creationId xmlns:a16="http://schemas.microsoft.com/office/drawing/2014/main" id="{8E270949-5EFC-486B-AA1C-8D23DDD546F2}"/>
              </a:ext>
            </a:extLst>
          </p:cNvPr>
          <p:cNvSpPr/>
          <p:nvPr/>
        </p:nvSpPr>
        <p:spPr>
          <a:xfrm>
            <a:off x="7144603" y="4981023"/>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a:t>
            </a:r>
          </a:p>
        </p:txBody>
      </p:sp>
      <p:sp>
        <p:nvSpPr>
          <p:cNvPr id="26" name="Rectangle: Rounded Corners 25">
            <a:extLst>
              <a:ext uri="{FF2B5EF4-FFF2-40B4-BE49-F238E27FC236}">
                <a16:creationId xmlns:a16="http://schemas.microsoft.com/office/drawing/2014/main" id="{01FD30CC-B31B-4C93-B9FC-D5A5B5231690}"/>
              </a:ext>
            </a:extLst>
          </p:cNvPr>
          <p:cNvSpPr/>
          <p:nvPr/>
        </p:nvSpPr>
        <p:spPr>
          <a:xfrm>
            <a:off x="5932679" y="5191660"/>
            <a:ext cx="1164260"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30" name="Rectangle: Rounded Corners 29">
            <a:extLst>
              <a:ext uri="{FF2B5EF4-FFF2-40B4-BE49-F238E27FC236}">
                <a16:creationId xmlns:a16="http://schemas.microsoft.com/office/drawing/2014/main" id="{97FCF423-384A-4477-A648-4235F730DFB3}"/>
              </a:ext>
            </a:extLst>
          </p:cNvPr>
          <p:cNvSpPr/>
          <p:nvPr/>
        </p:nvSpPr>
        <p:spPr>
          <a:xfrm>
            <a:off x="7145611" y="5191660"/>
            <a:ext cx="500115" cy="152402"/>
          </a:xfrm>
          <a:prstGeom prst="roundRect">
            <a:avLst>
              <a:gd name="adj" fmla="val 11117"/>
            </a:avLst>
          </a:prstGeom>
          <a:solidFill>
            <a:srgbClr val="5B225F"/>
          </a:solidFill>
          <a:ln w="3175"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33" name="TextBox 32">
            <a:extLst>
              <a:ext uri="{FF2B5EF4-FFF2-40B4-BE49-F238E27FC236}">
                <a16:creationId xmlns:a16="http://schemas.microsoft.com/office/drawing/2014/main" id="{5E9E6604-40A1-41E4-BE3C-533F7E616FF1}"/>
              </a:ext>
            </a:extLst>
          </p:cNvPr>
          <p:cNvSpPr txBox="1"/>
          <p:nvPr/>
        </p:nvSpPr>
        <p:spPr>
          <a:xfrm>
            <a:off x="5804872" y="5454583"/>
            <a:ext cx="1960595" cy="738664"/>
          </a:xfrm>
          <a:prstGeom prst="rect">
            <a:avLst/>
          </a:prstGeom>
          <a:noFill/>
        </p:spPr>
        <p:txBody>
          <a:bodyPr wrap="square" rtlCol="0">
            <a:spAutoFit/>
          </a:bodyPr>
          <a:lstStyle/>
          <a:p>
            <a:r>
              <a:rPr lang="en-GB" sz="700" dirty="0">
                <a:solidFill>
                  <a:prstClr val="black"/>
                </a:solidFill>
                <a:latin typeface="Arial" panose="020B0604020202020204" pitchFamily="34" charset="0"/>
                <a:cs typeface="Arial" panose="020B0604020202020204" pitchFamily="34" charset="0"/>
              </a:rPr>
              <a:t>The </a:t>
            </a:r>
            <a:r>
              <a:rPr lang="en-GB" sz="700" i="1" dirty="0">
                <a:solidFill>
                  <a:prstClr val="black"/>
                </a:solidFill>
                <a:latin typeface="Arial" panose="020B0604020202020204" pitchFamily="34" charset="0"/>
                <a:cs typeface="Arial" panose="020B0604020202020204" pitchFamily="34" charset="0"/>
              </a:rPr>
              <a:t>Lyssavirus </a:t>
            </a:r>
            <a:r>
              <a:rPr lang="en-GB" sz="700" dirty="0">
                <a:solidFill>
                  <a:prstClr val="black"/>
                </a:solidFill>
                <a:latin typeface="Arial" panose="020B0604020202020204" pitchFamily="34" charset="0"/>
                <a:cs typeface="Arial" panose="020B0604020202020204" pitchFamily="34" charset="0"/>
              </a:rPr>
              <a:t>infect both plants and animals. The most common </a:t>
            </a:r>
            <a:r>
              <a:rPr lang="en-GB" sz="700" i="1" dirty="0">
                <a:solidFill>
                  <a:prstClr val="black"/>
                </a:solidFill>
                <a:latin typeface="Arial" panose="020B0604020202020204" pitchFamily="34" charset="0"/>
                <a:cs typeface="Arial" panose="020B0604020202020204" pitchFamily="34" charset="0"/>
              </a:rPr>
              <a:t>Lyssavirus </a:t>
            </a:r>
            <a:r>
              <a:rPr lang="en-GB" sz="700" dirty="0">
                <a:solidFill>
                  <a:prstClr val="black"/>
                </a:solidFill>
                <a:latin typeface="Arial" panose="020B0604020202020204" pitchFamily="34" charset="0"/>
                <a:cs typeface="Arial" panose="020B0604020202020204" pitchFamily="34" charset="0"/>
              </a:rPr>
              <a:t>is the Rabies virus and is usually associated with dogs. Rabies results in over 55,000 deaths worldwide every year but can be prevented by vaccination. </a:t>
            </a:r>
          </a:p>
        </p:txBody>
      </p:sp>
      <p:sp>
        <p:nvSpPr>
          <p:cNvPr id="3" name="Footer Placeholder 2">
            <a:extLst>
              <a:ext uri="{FF2B5EF4-FFF2-40B4-BE49-F238E27FC236}">
                <a16:creationId xmlns:a16="http://schemas.microsoft.com/office/drawing/2014/main" id="{BBEE6AF4-5E58-4977-8FFC-E221475A0F34}"/>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383134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980EC-C6CA-4FF7-8AE6-ED2C23387B69}"/>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Microbe Mayhem Cards 5</a:t>
            </a:r>
          </a:p>
        </p:txBody>
      </p:sp>
      <p:sp>
        <p:nvSpPr>
          <p:cNvPr id="49" name="Rectangle: Rounded Corners 48">
            <a:extLst>
              <a:ext uri="{FF2B5EF4-FFF2-40B4-BE49-F238E27FC236}">
                <a16:creationId xmlns:a16="http://schemas.microsoft.com/office/drawing/2014/main" id="{6E726CC6-1AFC-4085-B475-E1FEED9E89A9}"/>
              </a:ext>
              <a:ext uri="{C183D7F6-B498-43B3-948B-1728B52AA6E4}">
                <adec:decorative xmlns:adec="http://schemas.microsoft.com/office/drawing/2017/decorative" val="1"/>
              </a:ext>
            </a:extLst>
          </p:cNvPr>
          <p:cNvSpPr/>
          <p:nvPr/>
        </p:nvSpPr>
        <p:spPr>
          <a:xfrm rot="5400000">
            <a:off x="917145" y="805848"/>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61" name="Picture 60">
            <a:extLst>
              <a:ext uri="{FF2B5EF4-FFF2-40B4-BE49-F238E27FC236}">
                <a16:creationId xmlns:a16="http://schemas.microsoft.com/office/drawing/2014/main" id="{0D69DBF7-F25E-415B-A770-3D761A96FD3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49563" y="522289"/>
            <a:ext cx="1797864" cy="706304"/>
          </a:xfrm>
          <a:prstGeom prst="rect">
            <a:avLst/>
          </a:prstGeom>
          <a:ln>
            <a:solidFill>
              <a:srgbClr val="732281"/>
            </a:solidFill>
          </a:ln>
        </p:spPr>
      </p:pic>
      <p:sp>
        <p:nvSpPr>
          <p:cNvPr id="62" name="TextBox 61">
            <a:extLst>
              <a:ext uri="{FF2B5EF4-FFF2-40B4-BE49-F238E27FC236}">
                <a16:creationId xmlns:a16="http://schemas.microsoft.com/office/drawing/2014/main" id="{F41250A8-CCBC-49E2-92EF-B41F5F37871F}"/>
              </a:ext>
            </a:extLst>
          </p:cNvPr>
          <p:cNvSpPr txBox="1"/>
          <p:nvPr/>
        </p:nvSpPr>
        <p:spPr>
          <a:xfrm>
            <a:off x="2003378" y="594173"/>
            <a:ext cx="1253869" cy="553998"/>
          </a:xfrm>
          <a:prstGeom prst="rect">
            <a:avLst/>
          </a:prstGeom>
          <a:solidFill>
            <a:schemeClr val="bg1"/>
          </a:solidFill>
        </p:spPr>
        <p:txBody>
          <a:bodyPr wrap="none" rtlCol="0">
            <a:spAutoFit/>
          </a:bodyPr>
          <a:lstStyle/>
          <a:p>
            <a:pPr algn="r"/>
            <a:r>
              <a:rPr lang="en-GB" sz="1000" i="1" dirty="0" err="1">
                <a:solidFill>
                  <a:prstClr val="black"/>
                </a:solidFill>
                <a:latin typeface="Arial" panose="020B0604020202020204" pitchFamily="34" charset="0"/>
                <a:cs typeface="Arial" panose="020B0604020202020204" pitchFamily="34" charset="0"/>
              </a:rPr>
              <a:t>Varicellovirus</a:t>
            </a:r>
            <a:endParaRPr lang="en-GB" sz="1000" i="1" dirty="0">
              <a:solidFill>
                <a:prstClr val="black"/>
              </a:solidFill>
              <a:latin typeface="Arial" panose="020B0604020202020204" pitchFamily="34" charset="0"/>
              <a:cs typeface="Arial" panose="020B0604020202020204" pitchFamily="34" charset="0"/>
            </a:endParaRPr>
          </a:p>
          <a:p>
            <a:pPr algn="r"/>
            <a:r>
              <a:rPr lang="en-GB" sz="1000" dirty="0">
                <a:solidFill>
                  <a:prstClr val="black"/>
                </a:solidFill>
                <a:latin typeface="Arial" panose="020B0604020202020204" pitchFamily="34" charset="0"/>
                <a:cs typeface="Arial" panose="020B0604020202020204" pitchFamily="34" charset="0"/>
              </a:rPr>
              <a:t>Var-E-Cell-O-Virus</a:t>
            </a:r>
          </a:p>
          <a:p>
            <a:pPr algn="r"/>
            <a:r>
              <a:rPr lang="en-GB"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50" name="Rectangle: Rounded Corners 49">
            <a:extLst>
              <a:ext uri="{FF2B5EF4-FFF2-40B4-BE49-F238E27FC236}">
                <a16:creationId xmlns:a16="http://schemas.microsoft.com/office/drawing/2014/main" id="{4C8683D0-B3F6-4659-BA2C-008573E11AB0}"/>
              </a:ext>
              <a:ext uri="{C183D7F6-B498-43B3-948B-1728B52AA6E4}">
                <adec:decorative xmlns:adec="http://schemas.microsoft.com/office/drawing/2017/decorative" val="1"/>
              </a:ext>
            </a:extLst>
          </p:cNvPr>
          <p:cNvSpPr/>
          <p:nvPr/>
        </p:nvSpPr>
        <p:spPr>
          <a:xfrm>
            <a:off x="1441016" y="1329725"/>
            <a:ext cx="1818085" cy="1085848"/>
          </a:xfrm>
          <a:prstGeom prst="roundRect">
            <a:avLst>
              <a:gd name="adj" fmla="val 3052"/>
            </a:avLst>
          </a:prstGeom>
          <a:solidFill>
            <a:srgbClr val="5B225F"/>
          </a:solidFill>
          <a:ln w="38100"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464AFDC4-7A2C-4C1F-A077-04F58792FC87}"/>
              </a:ext>
            </a:extLst>
          </p:cNvPr>
          <p:cNvSpPr/>
          <p:nvPr/>
        </p:nvSpPr>
        <p:spPr>
          <a:xfrm>
            <a:off x="1507694" y="1386875"/>
            <a:ext cx="1174578" cy="161686"/>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52" name="Rectangle: Rounded Corners 51">
            <a:extLst>
              <a:ext uri="{FF2B5EF4-FFF2-40B4-BE49-F238E27FC236}">
                <a16:creationId xmlns:a16="http://schemas.microsoft.com/office/drawing/2014/main" id="{668075B1-A1B4-4971-90BC-28D9674DA78A}"/>
              </a:ext>
            </a:extLst>
          </p:cNvPr>
          <p:cNvSpPr/>
          <p:nvPr/>
        </p:nvSpPr>
        <p:spPr>
          <a:xfrm>
            <a:off x="2720629" y="1386877"/>
            <a:ext cx="500116" cy="161686"/>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200</a:t>
            </a:r>
          </a:p>
        </p:txBody>
      </p:sp>
      <p:sp>
        <p:nvSpPr>
          <p:cNvPr id="53" name="Rectangle: Rounded Corners 52">
            <a:extLst>
              <a:ext uri="{FF2B5EF4-FFF2-40B4-BE49-F238E27FC236}">
                <a16:creationId xmlns:a16="http://schemas.microsoft.com/office/drawing/2014/main" id="{3AF85325-2B60-4825-B5E1-94CD098CB1A4}"/>
              </a:ext>
            </a:extLst>
          </p:cNvPr>
          <p:cNvSpPr/>
          <p:nvPr/>
        </p:nvSpPr>
        <p:spPr>
          <a:xfrm>
            <a:off x="1507695" y="1596427"/>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57" name="Rectangle: Rounded Corners 56">
            <a:extLst>
              <a:ext uri="{FF2B5EF4-FFF2-40B4-BE49-F238E27FC236}">
                <a16:creationId xmlns:a16="http://schemas.microsoft.com/office/drawing/2014/main" id="{ECE8D5B9-550F-4926-A5AB-83EF3F20B311}"/>
              </a:ext>
            </a:extLst>
          </p:cNvPr>
          <p:cNvSpPr/>
          <p:nvPr/>
        </p:nvSpPr>
        <p:spPr>
          <a:xfrm>
            <a:off x="2716142" y="1596426"/>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54" name="Rectangle: Rounded Corners 53">
            <a:extLst>
              <a:ext uri="{FF2B5EF4-FFF2-40B4-BE49-F238E27FC236}">
                <a16:creationId xmlns:a16="http://schemas.microsoft.com/office/drawing/2014/main" id="{941FC225-74D4-48BD-A696-6597EA9BBA54}"/>
              </a:ext>
            </a:extLst>
          </p:cNvPr>
          <p:cNvSpPr/>
          <p:nvPr/>
        </p:nvSpPr>
        <p:spPr>
          <a:xfrm>
            <a:off x="1507695" y="1805978"/>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58" name="Rectangle: Rounded Corners 57">
            <a:extLst>
              <a:ext uri="{FF2B5EF4-FFF2-40B4-BE49-F238E27FC236}">
                <a16:creationId xmlns:a16="http://schemas.microsoft.com/office/drawing/2014/main" id="{051121E2-59BA-4AC5-9477-AD04D30D3654}"/>
              </a:ext>
            </a:extLst>
          </p:cNvPr>
          <p:cNvSpPr/>
          <p:nvPr/>
        </p:nvSpPr>
        <p:spPr>
          <a:xfrm>
            <a:off x="2720629" y="1796448"/>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21</a:t>
            </a:r>
          </a:p>
        </p:txBody>
      </p:sp>
      <p:sp>
        <p:nvSpPr>
          <p:cNvPr id="55" name="Rectangle: Rounded Corners 54">
            <a:extLst>
              <a:ext uri="{FF2B5EF4-FFF2-40B4-BE49-F238E27FC236}">
                <a16:creationId xmlns:a16="http://schemas.microsoft.com/office/drawing/2014/main" id="{1BE4DFBA-223D-42A9-851E-72668B30BDAD}"/>
              </a:ext>
            </a:extLst>
          </p:cNvPr>
          <p:cNvSpPr/>
          <p:nvPr/>
        </p:nvSpPr>
        <p:spPr>
          <a:xfrm>
            <a:off x="1507695" y="2015528"/>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59" name="Rectangle: Rounded Corners 58">
            <a:extLst>
              <a:ext uri="{FF2B5EF4-FFF2-40B4-BE49-F238E27FC236}">
                <a16:creationId xmlns:a16="http://schemas.microsoft.com/office/drawing/2014/main" id="{A3C2EC20-9220-46D3-A711-9763D9248A27}"/>
              </a:ext>
            </a:extLst>
          </p:cNvPr>
          <p:cNvSpPr/>
          <p:nvPr/>
        </p:nvSpPr>
        <p:spPr>
          <a:xfrm>
            <a:off x="2719619" y="2004907"/>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p>
        </p:txBody>
      </p:sp>
      <p:sp>
        <p:nvSpPr>
          <p:cNvPr id="56" name="Rectangle: Rounded Corners 55">
            <a:extLst>
              <a:ext uri="{FF2B5EF4-FFF2-40B4-BE49-F238E27FC236}">
                <a16:creationId xmlns:a16="http://schemas.microsoft.com/office/drawing/2014/main" id="{9E60BE78-B928-48E7-B51A-E9E260676077}"/>
              </a:ext>
            </a:extLst>
          </p:cNvPr>
          <p:cNvSpPr/>
          <p:nvPr/>
        </p:nvSpPr>
        <p:spPr>
          <a:xfrm>
            <a:off x="1507696" y="2215545"/>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60" name="Rectangle: Rounded Corners 59">
            <a:extLst>
              <a:ext uri="{FF2B5EF4-FFF2-40B4-BE49-F238E27FC236}">
                <a16:creationId xmlns:a16="http://schemas.microsoft.com/office/drawing/2014/main" id="{4A5E66BD-50BF-4E2D-B535-51B49F5B7584}"/>
              </a:ext>
            </a:extLst>
          </p:cNvPr>
          <p:cNvSpPr/>
          <p:nvPr/>
        </p:nvSpPr>
        <p:spPr>
          <a:xfrm>
            <a:off x="2720627" y="2215544"/>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63" name="TextBox 62">
            <a:extLst>
              <a:ext uri="{FF2B5EF4-FFF2-40B4-BE49-F238E27FC236}">
                <a16:creationId xmlns:a16="http://schemas.microsoft.com/office/drawing/2014/main" id="{81DEC59D-4E76-46C3-BF83-C34C47194D26}"/>
              </a:ext>
            </a:extLst>
          </p:cNvPr>
          <p:cNvSpPr txBox="1"/>
          <p:nvPr/>
        </p:nvSpPr>
        <p:spPr>
          <a:xfrm>
            <a:off x="1379889" y="2424606"/>
            <a:ext cx="1960595" cy="846386"/>
          </a:xfrm>
          <a:prstGeom prst="rect">
            <a:avLst/>
          </a:prstGeom>
          <a:noFill/>
        </p:spPr>
        <p:txBody>
          <a:bodyPr wrap="square" rtlCol="0">
            <a:spAutoFit/>
          </a:bodyPr>
          <a:lstStyle/>
          <a:p>
            <a:r>
              <a:rPr lang="en-GB" sz="700" dirty="0">
                <a:solidFill>
                  <a:prstClr val="black"/>
                </a:solidFill>
                <a:latin typeface="Arial" panose="020B0604020202020204" pitchFamily="34" charset="0"/>
                <a:cs typeface="Arial" panose="020B0604020202020204" pitchFamily="34" charset="0"/>
              </a:rPr>
              <a:t>Chickenpox is caused by the </a:t>
            </a:r>
            <a:r>
              <a:rPr lang="en-GB" sz="700" i="1" dirty="0">
                <a:solidFill>
                  <a:prstClr val="black"/>
                </a:solidFill>
                <a:latin typeface="Arial" panose="020B0604020202020204" pitchFamily="34" charset="0"/>
                <a:cs typeface="Arial" panose="020B0604020202020204" pitchFamily="34" charset="0"/>
              </a:rPr>
              <a:t>Varicella-Zoster </a:t>
            </a:r>
            <a:r>
              <a:rPr lang="en-GB" sz="700" dirty="0">
                <a:solidFill>
                  <a:prstClr val="black"/>
                </a:solidFill>
                <a:latin typeface="Arial" panose="020B0604020202020204" pitchFamily="34" charset="0"/>
                <a:cs typeface="Arial" panose="020B0604020202020204" pitchFamily="34" charset="0"/>
              </a:rPr>
              <a:t>virus. It is highly contagious although rarely serious and is spread through direct contact (or coughing and sneezing). Almost everyone caught chickenpox in their childhood prior to the discovery of the chickenpox vaccine. </a:t>
            </a:r>
          </a:p>
        </p:txBody>
      </p:sp>
      <p:sp>
        <p:nvSpPr>
          <p:cNvPr id="34" name="Rectangle: Rounded Corners 33">
            <a:extLst>
              <a:ext uri="{FF2B5EF4-FFF2-40B4-BE49-F238E27FC236}">
                <a16:creationId xmlns:a16="http://schemas.microsoft.com/office/drawing/2014/main" id="{16953129-7533-4B5D-84A3-9CA627CBAE98}"/>
              </a:ext>
              <a:ext uri="{C183D7F6-B498-43B3-948B-1728B52AA6E4}">
                <adec:decorative xmlns:adec="http://schemas.microsoft.com/office/drawing/2017/decorative" val="1"/>
              </a:ext>
            </a:extLst>
          </p:cNvPr>
          <p:cNvSpPr/>
          <p:nvPr/>
        </p:nvSpPr>
        <p:spPr>
          <a:xfrm rot="5400000">
            <a:off x="3118789" y="818350"/>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6" name="Picture 45">
            <a:extLst>
              <a:ext uri="{FF2B5EF4-FFF2-40B4-BE49-F238E27FC236}">
                <a16:creationId xmlns:a16="http://schemas.microsoft.com/office/drawing/2014/main" id="{C6E32B0F-0C0B-421A-8336-5EEA462FC40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39533" y="530205"/>
            <a:ext cx="1821211" cy="715476"/>
          </a:xfrm>
          <a:prstGeom prst="rect">
            <a:avLst/>
          </a:prstGeom>
          <a:ln>
            <a:solidFill>
              <a:srgbClr val="732281"/>
            </a:solidFill>
          </a:ln>
        </p:spPr>
      </p:pic>
      <p:sp>
        <p:nvSpPr>
          <p:cNvPr id="47" name="TextBox 46">
            <a:extLst>
              <a:ext uri="{FF2B5EF4-FFF2-40B4-BE49-F238E27FC236}">
                <a16:creationId xmlns:a16="http://schemas.microsoft.com/office/drawing/2014/main" id="{89379EC3-3B2B-4DF7-BA45-0A3759A97B44}"/>
              </a:ext>
            </a:extLst>
          </p:cNvPr>
          <p:cNvSpPr txBox="1"/>
          <p:nvPr/>
        </p:nvSpPr>
        <p:spPr>
          <a:xfrm>
            <a:off x="4641292" y="613652"/>
            <a:ext cx="819455" cy="553998"/>
          </a:xfrm>
          <a:prstGeom prst="rect">
            <a:avLst/>
          </a:prstGeom>
          <a:solidFill>
            <a:schemeClr val="bg1"/>
          </a:solidFill>
          <a:ln>
            <a:noFill/>
          </a:ln>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Norovirus</a:t>
            </a:r>
          </a:p>
          <a:p>
            <a:pPr algn="r"/>
            <a:r>
              <a:rPr lang="en-GB" sz="1000" dirty="0">
                <a:solidFill>
                  <a:prstClr val="black"/>
                </a:solidFill>
                <a:latin typeface="Arial" panose="020B0604020202020204" pitchFamily="34" charset="0"/>
                <a:cs typeface="Arial" panose="020B0604020202020204" pitchFamily="34" charset="0"/>
              </a:rPr>
              <a:t>Nor-o-virus</a:t>
            </a:r>
          </a:p>
          <a:p>
            <a:pPr algn="r"/>
            <a:r>
              <a:rPr lang="en-GB"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EEB7F024-24C7-4C10-B4F7-B00A2522B6FA}"/>
              </a:ext>
              <a:ext uri="{C183D7F6-B498-43B3-948B-1728B52AA6E4}">
                <adec:decorative xmlns:adec="http://schemas.microsoft.com/office/drawing/2017/decorative" val="1"/>
              </a:ext>
            </a:extLst>
          </p:cNvPr>
          <p:cNvSpPr/>
          <p:nvPr/>
        </p:nvSpPr>
        <p:spPr>
          <a:xfrm>
            <a:off x="3642660" y="1342227"/>
            <a:ext cx="1818085" cy="1085848"/>
          </a:xfrm>
          <a:prstGeom prst="roundRect">
            <a:avLst>
              <a:gd name="adj" fmla="val 3052"/>
            </a:avLst>
          </a:prstGeom>
          <a:solidFill>
            <a:srgbClr val="5B225F"/>
          </a:solidFill>
          <a:ln w="38100"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3178F123-FA84-4E56-9C66-7BF3CF05A5FF}"/>
              </a:ext>
            </a:extLst>
          </p:cNvPr>
          <p:cNvSpPr/>
          <p:nvPr/>
        </p:nvSpPr>
        <p:spPr>
          <a:xfrm>
            <a:off x="3709339" y="1399377"/>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37" name="Rectangle: Rounded Corners 36">
            <a:extLst>
              <a:ext uri="{FF2B5EF4-FFF2-40B4-BE49-F238E27FC236}">
                <a16:creationId xmlns:a16="http://schemas.microsoft.com/office/drawing/2014/main" id="{B820847B-C611-453F-BD1E-658DEE057A0D}"/>
              </a:ext>
            </a:extLst>
          </p:cNvPr>
          <p:cNvSpPr/>
          <p:nvPr/>
        </p:nvSpPr>
        <p:spPr>
          <a:xfrm>
            <a:off x="4922273" y="1399377"/>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35</a:t>
            </a:r>
          </a:p>
        </p:txBody>
      </p:sp>
      <p:sp>
        <p:nvSpPr>
          <p:cNvPr id="38" name="Rectangle: Rounded Corners 37">
            <a:extLst>
              <a:ext uri="{FF2B5EF4-FFF2-40B4-BE49-F238E27FC236}">
                <a16:creationId xmlns:a16="http://schemas.microsoft.com/office/drawing/2014/main" id="{3D4D3DAE-F960-408C-8D78-E8A19D3EFC98}"/>
              </a:ext>
            </a:extLst>
          </p:cNvPr>
          <p:cNvSpPr/>
          <p:nvPr/>
        </p:nvSpPr>
        <p:spPr>
          <a:xfrm>
            <a:off x="3709339" y="1608929"/>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42" name="Rectangle: Rounded Corners 41">
            <a:extLst>
              <a:ext uri="{FF2B5EF4-FFF2-40B4-BE49-F238E27FC236}">
                <a16:creationId xmlns:a16="http://schemas.microsoft.com/office/drawing/2014/main" id="{4B418B48-0C9A-47D5-818D-0BFBDE2D4DA6}"/>
              </a:ext>
            </a:extLst>
          </p:cNvPr>
          <p:cNvSpPr/>
          <p:nvPr/>
        </p:nvSpPr>
        <p:spPr>
          <a:xfrm>
            <a:off x="4917786" y="1608928"/>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8</a:t>
            </a:r>
          </a:p>
        </p:txBody>
      </p:sp>
      <p:sp>
        <p:nvSpPr>
          <p:cNvPr id="39" name="Rectangle: Rounded Corners 38">
            <a:extLst>
              <a:ext uri="{FF2B5EF4-FFF2-40B4-BE49-F238E27FC236}">
                <a16:creationId xmlns:a16="http://schemas.microsoft.com/office/drawing/2014/main" id="{07017F7B-38C4-4B7B-833C-63A6C22201F8}"/>
              </a:ext>
            </a:extLst>
          </p:cNvPr>
          <p:cNvSpPr/>
          <p:nvPr/>
        </p:nvSpPr>
        <p:spPr>
          <a:xfrm>
            <a:off x="3709339" y="1818480"/>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43" name="Rectangle: Rounded Corners 42">
            <a:extLst>
              <a:ext uri="{FF2B5EF4-FFF2-40B4-BE49-F238E27FC236}">
                <a16:creationId xmlns:a16="http://schemas.microsoft.com/office/drawing/2014/main" id="{0D284DEC-0884-4BFD-90BA-3005EDD057C8}"/>
              </a:ext>
            </a:extLst>
          </p:cNvPr>
          <p:cNvSpPr/>
          <p:nvPr/>
        </p:nvSpPr>
        <p:spPr>
          <a:xfrm>
            <a:off x="4922273" y="1808950"/>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25</a:t>
            </a:r>
          </a:p>
        </p:txBody>
      </p:sp>
      <p:sp>
        <p:nvSpPr>
          <p:cNvPr id="40" name="Rectangle: Rounded Corners 39">
            <a:extLst>
              <a:ext uri="{FF2B5EF4-FFF2-40B4-BE49-F238E27FC236}">
                <a16:creationId xmlns:a16="http://schemas.microsoft.com/office/drawing/2014/main" id="{D57218A6-FF90-4303-90E1-C5096C88925D}"/>
              </a:ext>
            </a:extLst>
          </p:cNvPr>
          <p:cNvSpPr/>
          <p:nvPr/>
        </p:nvSpPr>
        <p:spPr>
          <a:xfrm>
            <a:off x="3709339" y="2028030"/>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44" name="Rectangle: Rounded Corners 43">
            <a:extLst>
              <a:ext uri="{FF2B5EF4-FFF2-40B4-BE49-F238E27FC236}">
                <a16:creationId xmlns:a16="http://schemas.microsoft.com/office/drawing/2014/main" id="{D593AAF5-9DD6-4AFD-BBD1-2557F82243D6}"/>
              </a:ext>
            </a:extLst>
          </p:cNvPr>
          <p:cNvSpPr/>
          <p:nvPr/>
        </p:nvSpPr>
        <p:spPr>
          <a:xfrm>
            <a:off x="4921263" y="2017409"/>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41" name="Rectangle: Rounded Corners 40">
            <a:extLst>
              <a:ext uri="{FF2B5EF4-FFF2-40B4-BE49-F238E27FC236}">
                <a16:creationId xmlns:a16="http://schemas.microsoft.com/office/drawing/2014/main" id="{82F430BF-AC8B-45FC-803B-9B3F916FCA4E}"/>
              </a:ext>
            </a:extLst>
          </p:cNvPr>
          <p:cNvSpPr/>
          <p:nvPr/>
        </p:nvSpPr>
        <p:spPr>
          <a:xfrm>
            <a:off x="3709340" y="2228047"/>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45" name="Rectangle: Rounded Corners 44">
            <a:extLst>
              <a:ext uri="{FF2B5EF4-FFF2-40B4-BE49-F238E27FC236}">
                <a16:creationId xmlns:a16="http://schemas.microsoft.com/office/drawing/2014/main" id="{3C8B3F10-493B-4A7D-BE4E-9D74E7EF1DA9}"/>
              </a:ext>
            </a:extLst>
          </p:cNvPr>
          <p:cNvSpPr/>
          <p:nvPr/>
        </p:nvSpPr>
        <p:spPr>
          <a:xfrm>
            <a:off x="4922271" y="2228046"/>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48" name="TextBox 47">
            <a:extLst>
              <a:ext uri="{FF2B5EF4-FFF2-40B4-BE49-F238E27FC236}">
                <a16:creationId xmlns:a16="http://schemas.microsoft.com/office/drawing/2014/main" id="{F46807D5-C9C1-46DE-B021-8CEEC82C012F}"/>
              </a:ext>
            </a:extLst>
          </p:cNvPr>
          <p:cNvSpPr txBox="1"/>
          <p:nvPr/>
        </p:nvSpPr>
        <p:spPr>
          <a:xfrm>
            <a:off x="3581532" y="2490969"/>
            <a:ext cx="1960595" cy="738664"/>
          </a:xfrm>
          <a:prstGeom prst="rect">
            <a:avLst/>
          </a:prstGeom>
          <a:noFill/>
        </p:spPr>
        <p:txBody>
          <a:bodyPr wrap="square" rtlCol="0">
            <a:spAutoFit/>
          </a:bodyPr>
          <a:lstStyle/>
          <a:p>
            <a:r>
              <a:rPr lang="en-GB" sz="700" i="1" dirty="0">
                <a:solidFill>
                  <a:prstClr val="black"/>
                </a:solidFill>
                <a:latin typeface="Arial" panose="020B0604020202020204" pitchFamily="34" charset="0"/>
                <a:cs typeface="Arial" panose="020B0604020202020204" pitchFamily="34" charset="0"/>
              </a:rPr>
              <a:t>Norovirus</a:t>
            </a:r>
            <a:r>
              <a:rPr lang="en-GB" sz="700" dirty="0">
                <a:solidFill>
                  <a:prstClr val="black"/>
                </a:solidFill>
                <a:latin typeface="Arial" panose="020B0604020202020204" pitchFamily="34" charset="0"/>
                <a:cs typeface="Arial" panose="020B0604020202020204" pitchFamily="34" charset="0"/>
              </a:rPr>
              <a:t>, known as the winter vomiting bug, is the most common cause of gastroenteritis causing symptoms of diarrhoea , vomiting and stomach pain. The virus is highly contagious and can be prevented through hand washing and disinfection. </a:t>
            </a:r>
          </a:p>
        </p:txBody>
      </p:sp>
      <p:sp>
        <p:nvSpPr>
          <p:cNvPr id="19" name="Rectangle: Rounded Corners 18">
            <a:extLst>
              <a:ext uri="{FF2B5EF4-FFF2-40B4-BE49-F238E27FC236}">
                <a16:creationId xmlns:a16="http://schemas.microsoft.com/office/drawing/2014/main" id="{E1BF56BE-6E15-4CF8-B016-E84074B07B3C}"/>
              </a:ext>
              <a:ext uri="{C183D7F6-B498-43B3-948B-1728B52AA6E4}">
                <adec:decorative xmlns:adec="http://schemas.microsoft.com/office/drawing/2017/decorative" val="1"/>
              </a:ext>
            </a:extLst>
          </p:cNvPr>
          <p:cNvSpPr/>
          <p:nvPr/>
        </p:nvSpPr>
        <p:spPr>
          <a:xfrm rot="5400000">
            <a:off x="5342018" y="806899"/>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3A3DB65E-06A6-48A2-B147-BFC08D472D9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62762" y="518755"/>
            <a:ext cx="1821211" cy="715476"/>
          </a:xfrm>
          <a:prstGeom prst="rect">
            <a:avLst/>
          </a:prstGeom>
          <a:ln>
            <a:solidFill>
              <a:srgbClr val="732281"/>
            </a:solidFill>
          </a:ln>
        </p:spPr>
      </p:pic>
      <p:sp>
        <p:nvSpPr>
          <p:cNvPr id="32" name="TextBox 31">
            <a:extLst>
              <a:ext uri="{FF2B5EF4-FFF2-40B4-BE49-F238E27FC236}">
                <a16:creationId xmlns:a16="http://schemas.microsoft.com/office/drawing/2014/main" id="{42100B7B-F82F-489E-AB3D-E2232F7716A5}"/>
              </a:ext>
            </a:extLst>
          </p:cNvPr>
          <p:cNvSpPr txBox="1"/>
          <p:nvPr/>
        </p:nvSpPr>
        <p:spPr>
          <a:xfrm>
            <a:off x="7207563" y="607726"/>
            <a:ext cx="476412" cy="553998"/>
          </a:xfrm>
          <a:prstGeom prst="rect">
            <a:avLst/>
          </a:prstGeom>
          <a:solidFill>
            <a:schemeClr val="bg1"/>
          </a:solid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HIV</a:t>
            </a:r>
          </a:p>
          <a:p>
            <a:pPr algn="r"/>
            <a:r>
              <a:rPr lang="en-GB" sz="1000" dirty="0">
                <a:solidFill>
                  <a:prstClr val="black"/>
                </a:solidFill>
                <a:latin typeface="Arial" panose="020B0604020202020204" pitchFamily="34" charset="0"/>
                <a:cs typeface="Arial" panose="020B0604020202020204" pitchFamily="34" charset="0"/>
              </a:rPr>
              <a:t>HIV</a:t>
            </a:r>
          </a:p>
          <a:p>
            <a:pPr algn="r"/>
            <a:r>
              <a:rPr lang="en-GB"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5530A8D3-ABA8-4F7E-AF72-76650E9D25C5}"/>
              </a:ext>
              <a:ext uri="{C183D7F6-B498-43B3-948B-1728B52AA6E4}">
                <adec:decorative xmlns:adec="http://schemas.microsoft.com/office/drawing/2017/decorative" val="1"/>
              </a:ext>
            </a:extLst>
          </p:cNvPr>
          <p:cNvSpPr/>
          <p:nvPr/>
        </p:nvSpPr>
        <p:spPr>
          <a:xfrm>
            <a:off x="5865889" y="1330777"/>
            <a:ext cx="1818085" cy="1085848"/>
          </a:xfrm>
          <a:prstGeom prst="roundRect">
            <a:avLst>
              <a:gd name="adj" fmla="val 3052"/>
            </a:avLst>
          </a:prstGeom>
          <a:solidFill>
            <a:srgbClr val="5B225F"/>
          </a:solidFill>
          <a:ln w="38100"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031C6993-4E28-40C9-BB33-DBAF5F32B5EE}"/>
              </a:ext>
            </a:extLst>
          </p:cNvPr>
          <p:cNvSpPr/>
          <p:nvPr/>
        </p:nvSpPr>
        <p:spPr>
          <a:xfrm>
            <a:off x="5932568" y="1387926"/>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22" name="Rectangle: Rounded Corners 21">
            <a:extLst>
              <a:ext uri="{FF2B5EF4-FFF2-40B4-BE49-F238E27FC236}">
                <a16:creationId xmlns:a16="http://schemas.microsoft.com/office/drawing/2014/main" id="{3600D280-FC0C-4C1E-8C64-DA7DA0F56FC5}"/>
              </a:ext>
            </a:extLst>
          </p:cNvPr>
          <p:cNvSpPr/>
          <p:nvPr/>
        </p:nvSpPr>
        <p:spPr>
          <a:xfrm>
            <a:off x="7145502" y="1387927"/>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120</a:t>
            </a:r>
            <a:endParaRPr kumimoji="0" lang="en-GB" sz="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Rectangle: Rounded Corners 22">
            <a:extLst>
              <a:ext uri="{FF2B5EF4-FFF2-40B4-BE49-F238E27FC236}">
                <a16:creationId xmlns:a16="http://schemas.microsoft.com/office/drawing/2014/main" id="{2B2C2714-F7D7-4568-8AA2-3F5730CC2CE3}"/>
              </a:ext>
            </a:extLst>
          </p:cNvPr>
          <p:cNvSpPr/>
          <p:nvPr/>
        </p:nvSpPr>
        <p:spPr>
          <a:xfrm>
            <a:off x="5932568" y="1597478"/>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27" name="Rectangle: Rounded Corners 26">
            <a:extLst>
              <a:ext uri="{FF2B5EF4-FFF2-40B4-BE49-F238E27FC236}">
                <a16:creationId xmlns:a16="http://schemas.microsoft.com/office/drawing/2014/main" id="{34FF5520-C10A-4055-AF82-E8536DB6F035}"/>
              </a:ext>
            </a:extLst>
          </p:cNvPr>
          <p:cNvSpPr/>
          <p:nvPr/>
        </p:nvSpPr>
        <p:spPr>
          <a:xfrm>
            <a:off x="7141015" y="1597478"/>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24" name="Rectangle: Rounded Corners 23">
            <a:extLst>
              <a:ext uri="{FF2B5EF4-FFF2-40B4-BE49-F238E27FC236}">
                <a16:creationId xmlns:a16="http://schemas.microsoft.com/office/drawing/2014/main" id="{B6B40E82-294C-4136-BE42-9F344EC098DF}"/>
              </a:ext>
            </a:extLst>
          </p:cNvPr>
          <p:cNvSpPr/>
          <p:nvPr/>
        </p:nvSpPr>
        <p:spPr>
          <a:xfrm>
            <a:off x="5932568" y="1807029"/>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28" name="Rectangle: Rounded Corners 27">
            <a:extLst>
              <a:ext uri="{FF2B5EF4-FFF2-40B4-BE49-F238E27FC236}">
                <a16:creationId xmlns:a16="http://schemas.microsoft.com/office/drawing/2014/main" id="{DFB6DDCB-D410-45A5-A001-BD7216145768}"/>
              </a:ext>
            </a:extLst>
          </p:cNvPr>
          <p:cNvSpPr/>
          <p:nvPr/>
        </p:nvSpPr>
        <p:spPr>
          <a:xfrm>
            <a:off x="7145502" y="1797500"/>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150</a:t>
            </a:r>
          </a:p>
        </p:txBody>
      </p:sp>
      <p:sp>
        <p:nvSpPr>
          <p:cNvPr id="25" name="Rectangle: Rounded Corners 24">
            <a:extLst>
              <a:ext uri="{FF2B5EF4-FFF2-40B4-BE49-F238E27FC236}">
                <a16:creationId xmlns:a16="http://schemas.microsoft.com/office/drawing/2014/main" id="{37846EAE-B7B1-4904-BF6F-4C2695CCC037}"/>
              </a:ext>
            </a:extLst>
          </p:cNvPr>
          <p:cNvSpPr/>
          <p:nvPr/>
        </p:nvSpPr>
        <p:spPr>
          <a:xfrm>
            <a:off x="5932568" y="2016580"/>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29" name="Rectangle: Rounded Corners 28">
            <a:extLst>
              <a:ext uri="{FF2B5EF4-FFF2-40B4-BE49-F238E27FC236}">
                <a16:creationId xmlns:a16="http://schemas.microsoft.com/office/drawing/2014/main" id="{E3BBC9D7-D092-4AE1-8EFC-8307084865FE}"/>
              </a:ext>
            </a:extLst>
          </p:cNvPr>
          <p:cNvSpPr/>
          <p:nvPr/>
        </p:nvSpPr>
        <p:spPr>
          <a:xfrm>
            <a:off x="7144492" y="2005959"/>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26" name="Rectangle: Rounded Corners 25">
            <a:extLst>
              <a:ext uri="{FF2B5EF4-FFF2-40B4-BE49-F238E27FC236}">
                <a16:creationId xmlns:a16="http://schemas.microsoft.com/office/drawing/2014/main" id="{F6EE25C0-E478-4DF6-B595-C4E2FD90A6CD}"/>
              </a:ext>
            </a:extLst>
          </p:cNvPr>
          <p:cNvSpPr/>
          <p:nvPr/>
        </p:nvSpPr>
        <p:spPr>
          <a:xfrm>
            <a:off x="5932569" y="2216597"/>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30" name="Rectangle: Rounded Corners 29">
            <a:extLst>
              <a:ext uri="{FF2B5EF4-FFF2-40B4-BE49-F238E27FC236}">
                <a16:creationId xmlns:a16="http://schemas.microsoft.com/office/drawing/2014/main" id="{22DAC18D-7C7E-485C-A099-A639D26428DA}"/>
              </a:ext>
            </a:extLst>
          </p:cNvPr>
          <p:cNvSpPr/>
          <p:nvPr/>
        </p:nvSpPr>
        <p:spPr>
          <a:xfrm>
            <a:off x="7145500" y="2216596"/>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33" name="TextBox 32">
            <a:extLst>
              <a:ext uri="{FF2B5EF4-FFF2-40B4-BE49-F238E27FC236}">
                <a16:creationId xmlns:a16="http://schemas.microsoft.com/office/drawing/2014/main" id="{DED8BE84-ADB2-4999-898F-1CDD8BC31F6D}"/>
              </a:ext>
            </a:extLst>
          </p:cNvPr>
          <p:cNvSpPr txBox="1"/>
          <p:nvPr/>
        </p:nvSpPr>
        <p:spPr>
          <a:xfrm>
            <a:off x="5804764" y="2433353"/>
            <a:ext cx="1960595" cy="830997"/>
          </a:xfrm>
          <a:prstGeom prst="rect">
            <a:avLst/>
          </a:prstGeom>
          <a:noFill/>
        </p:spPr>
        <p:txBody>
          <a:bodyPr wrap="square" rtlCol="0">
            <a:spAutoFit/>
          </a:bodyPr>
          <a:lstStyle/>
          <a:p>
            <a:r>
              <a:rPr lang="en-GB" sz="800" dirty="0">
                <a:solidFill>
                  <a:prstClr val="black"/>
                </a:solidFill>
                <a:latin typeface="Arial" panose="020B0604020202020204" pitchFamily="34" charset="0"/>
                <a:cs typeface="Arial" panose="020B0604020202020204" pitchFamily="34" charset="0"/>
              </a:rPr>
              <a:t>The </a:t>
            </a:r>
            <a:r>
              <a:rPr lang="en-GB" sz="800" i="1" dirty="0">
                <a:solidFill>
                  <a:prstClr val="black"/>
                </a:solidFill>
                <a:latin typeface="Arial" panose="020B0604020202020204" pitchFamily="34" charset="0"/>
                <a:cs typeface="Arial" panose="020B0604020202020204" pitchFamily="34" charset="0"/>
              </a:rPr>
              <a:t>human immunodeficiency virus </a:t>
            </a:r>
            <a:r>
              <a:rPr lang="en-GB" sz="800" dirty="0">
                <a:solidFill>
                  <a:prstClr val="black"/>
                </a:solidFill>
                <a:latin typeface="Arial" panose="020B0604020202020204" pitchFamily="34" charset="0"/>
                <a:cs typeface="Arial" panose="020B0604020202020204" pitchFamily="34" charset="0"/>
              </a:rPr>
              <a:t>(HIV) is a sexually transmitted infection (STI) which leads to acquired immunodeficiency syndrome (AIDS). Individuals with this condition are more at risk of infection and cancer </a:t>
            </a:r>
          </a:p>
        </p:txBody>
      </p:sp>
      <p:sp>
        <p:nvSpPr>
          <p:cNvPr id="79" name="Rectangle: Rounded Corners 78">
            <a:extLst>
              <a:ext uri="{FF2B5EF4-FFF2-40B4-BE49-F238E27FC236}">
                <a16:creationId xmlns:a16="http://schemas.microsoft.com/office/drawing/2014/main" id="{4A387B32-2AAA-45E7-9867-824F7C2AFEB9}"/>
              </a:ext>
              <a:ext uri="{C183D7F6-B498-43B3-948B-1728B52AA6E4}">
                <adec:decorative xmlns:adec="http://schemas.microsoft.com/office/drawing/2017/decorative" val="1"/>
              </a:ext>
            </a:extLst>
          </p:cNvPr>
          <p:cNvSpPr/>
          <p:nvPr/>
        </p:nvSpPr>
        <p:spPr>
          <a:xfrm rot="5400000">
            <a:off x="915453" y="3878025"/>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1" name="Picture 90">
            <a:extLst>
              <a:ext uri="{FF2B5EF4-FFF2-40B4-BE49-F238E27FC236}">
                <a16:creationId xmlns:a16="http://schemas.microsoft.com/office/drawing/2014/main" id="{79523170-8ED8-4F89-B8E9-4F4D970C4DB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36197" y="3589880"/>
            <a:ext cx="1821211" cy="715476"/>
          </a:xfrm>
          <a:prstGeom prst="rect">
            <a:avLst/>
          </a:prstGeom>
          <a:ln>
            <a:solidFill>
              <a:srgbClr val="732281"/>
            </a:solidFill>
          </a:ln>
        </p:spPr>
      </p:pic>
      <p:sp>
        <p:nvSpPr>
          <p:cNvPr id="92" name="TextBox 91">
            <a:extLst>
              <a:ext uri="{FF2B5EF4-FFF2-40B4-BE49-F238E27FC236}">
                <a16:creationId xmlns:a16="http://schemas.microsoft.com/office/drawing/2014/main" id="{2DB1F6A9-D0B6-41AE-9A33-0576FF4DC557}"/>
              </a:ext>
            </a:extLst>
          </p:cNvPr>
          <p:cNvSpPr txBox="1"/>
          <p:nvPr/>
        </p:nvSpPr>
        <p:spPr>
          <a:xfrm>
            <a:off x="2679581" y="3669010"/>
            <a:ext cx="582211" cy="553998"/>
          </a:xfrm>
          <a:prstGeom prst="rect">
            <a:avLst/>
          </a:prstGeom>
          <a:solidFill>
            <a:schemeClr val="bg1"/>
          </a:solid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Zika</a:t>
            </a:r>
          </a:p>
          <a:p>
            <a:pPr algn="r"/>
            <a:r>
              <a:rPr lang="en-GB" sz="1000" dirty="0">
                <a:solidFill>
                  <a:prstClr val="black"/>
                </a:solidFill>
                <a:latin typeface="Arial" panose="020B0604020202020204" pitchFamily="34" charset="0"/>
                <a:cs typeface="Arial" panose="020B0604020202020204" pitchFamily="34" charset="0"/>
              </a:rPr>
              <a:t>Zee-ka</a:t>
            </a:r>
          </a:p>
          <a:p>
            <a:pPr algn="r"/>
            <a:r>
              <a:rPr lang="en-GB"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80" name="Rectangle: Rounded Corners 79">
            <a:extLst>
              <a:ext uri="{FF2B5EF4-FFF2-40B4-BE49-F238E27FC236}">
                <a16:creationId xmlns:a16="http://schemas.microsoft.com/office/drawing/2014/main" id="{2E38C44C-DE16-4FC1-9CB9-9721212E52B2}"/>
              </a:ext>
              <a:ext uri="{C183D7F6-B498-43B3-948B-1728B52AA6E4}">
                <adec:decorative xmlns:adec="http://schemas.microsoft.com/office/drawing/2017/decorative" val="1"/>
              </a:ext>
            </a:extLst>
          </p:cNvPr>
          <p:cNvSpPr/>
          <p:nvPr/>
        </p:nvSpPr>
        <p:spPr>
          <a:xfrm>
            <a:off x="1439324" y="4401902"/>
            <a:ext cx="1818085" cy="1085848"/>
          </a:xfrm>
          <a:prstGeom prst="roundRect">
            <a:avLst>
              <a:gd name="adj" fmla="val 3052"/>
            </a:avLst>
          </a:prstGeom>
          <a:solidFill>
            <a:srgbClr val="5B225F"/>
          </a:solidFill>
          <a:ln w="38100"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Rounded Corners 80">
            <a:extLst>
              <a:ext uri="{FF2B5EF4-FFF2-40B4-BE49-F238E27FC236}">
                <a16:creationId xmlns:a16="http://schemas.microsoft.com/office/drawing/2014/main" id="{B4CCB3CC-78C0-48A0-80BD-4CF5C0189196}"/>
              </a:ext>
            </a:extLst>
          </p:cNvPr>
          <p:cNvSpPr/>
          <p:nvPr/>
        </p:nvSpPr>
        <p:spPr>
          <a:xfrm>
            <a:off x="1506003" y="4459052"/>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82" name="Rectangle: Rounded Corners 81">
            <a:extLst>
              <a:ext uri="{FF2B5EF4-FFF2-40B4-BE49-F238E27FC236}">
                <a16:creationId xmlns:a16="http://schemas.microsoft.com/office/drawing/2014/main" id="{18763781-32C0-4F88-9638-B2C9A30A5239}"/>
              </a:ext>
            </a:extLst>
          </p:cNvPr>
          <p:cNvSpPr/>
          <p:nvPr/>
        </p:nvSpPr>
        <p:spPr>
          <a:xfrm>
            <a:off x="2718937" y="4459052"/>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40</a:t>
            </a:r>
          </a:p>
        </p:txBody>
      </p:sp>
      <p:sp>
        <p:nvSpPr>
          <p:cNvPr id="83" name="Rectangle: Rounded Corners 82">
            <a:extLst>
              <a:ext uri="{FF2B5EF4-FFF2-40B4-BE49-F238E27FC236}">
                <a16:creationId xmlns:a16="http://schemas.microsoft.com/office/drawing/2014/main" id="{49325AD2-0340-453D-93EF-77D715011D3B}"/>
              </a:ext>
            </a:extLst>
          </p:cNvPr>
          <p:cNvSpPr/>
          <p:nvPr/>
        </p:nvSpPr>
        <p:spPr>
          <a:xfrm>
            <a:off x="1506003" y="4668604"/>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87" name="Rectangle: Rounded Corners 86">
            <a:extLst>
              <a:ext uri="{FF2B5EF4-FFF2-40B4-BE49-F238E27FC236}">
                <a16:creationId xmlns:a16="http://schemas.microsoft.com/office/drawing/2014/main" id="{537FE322-E4BA-4AA4-AEDB-99905528CB19}"/>
              </a:ext>
            </a:extLst>
          </p:cNvPr>
          <p:cNvSpPr/>
          <p:nvPr/>
        </p:nvSpPr>
        <p:spPr>
          <a:xfrm>
            <a:off x="2714450" y="4668603"/>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84" name="Rectangle: Rounded Corners 83">
            <a:extLst>
              <a:ext uri="{FF2B5EF4-FFF2-40B4-BE49-F238E27FC236}">
                <a16:creationId xmlns:a16="http://schemas.microsoft.com/office/drawing/2014/main" id="{86A380B0-6E9C-4853-8D81-3323BEC0CC0C}"/>
              </a:ext>
            </a:extLst>
          </p:cNvPr>
          <p:cNvSpPr/>
          <p:nvPr/>
        </p:nvSpPr>
        <p:spPr>
          <a:xfrm>
            <a:off x="1506003" y="4878155"/>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88" name="Rectangle: Rounded Corners 87">
            <a:extLst>
              <a:ext uri="{FF2B5EF4-FFF2-40B4-BE49-F238E27FC236}">
                <a16:creationId xmlns:a16="http://schemas.microsoft.com/office/drawing/2014/main" id="{D8186F48-6F15-47BA-909E-07F20F3CAC4A}"/>
              </a:ext>
            </a:extLst>
          </p:cNvPr>
          <p:cNvSpPr/>
          <p:nvPr/>
        </p:nvSpPr>
        <p:spPr>
          <a:xfrm>
            <a:off x="2718937" y="4868625"/>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98</a:t>
            </a:r>
          </a:p>
        </p:txBody>
      </p:sp>
      <p:sp>
        <p:nvSpPr>
          <p:cNvPr id="85" name="Rectangle: Rounded Corners 84">
            <a:extLst>
              <a:ext uri="{FF2B5EF4-FFF2-40B4-BE49-F238E27FC236}">
                <a16:creationId xmlns:a16="http://schemas.microsoft.com/office/drawing/2014/main" id="{BA933877-25A4-471A-81F2-920D11897E1F}"/>
              </a:ext>
            </a:extLst>
          </p:cNvPr>
          <p:cNvSpPr/>
          <p:nvPr/>
        </p:nvSpPr>
        <p:spPr>
          <a:xfrm>
            <a:off x="1506003" y="5087705"/>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89" name="Rectangle: Rounded Corners 88">
            <a:extLst>
              <a:ext uri="{FF2B5EF4-FFF2-40B4-BE49-F238E27FC236}">
                <a16:creationId xmlns:a16="http://schemas.microsoft.com/office/drawing/2014/main" id="{FB648566-5AE2-4721-855F-34FF83C2A66A}"/>
              </a:ext>
            </a:extLst>
          </p:cNvPr>
          <p:cNvSpPr/>
          <p:nvPr/>
        </p:nvSpPr>
        <p:spPr>
          <a:xfrm>
            <a:off x="2717927" y="5077084"/>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86" name="Rectangle: Rounded Corners 85">
            <a:extLst>
              <a:ext uri="{FF2B5EF4-FFF2-40B4-BE49-F238E27FC236}">
                <a16:creationId xmlns:a16="http://schemas.microsoft.com/office/drawing/2014/main" id="{80927A19-0D19-4BC6-BA9A-45464DAF0365}"/>
              </a:ext>
            </a:extLst>
          </p:cNvPr>
          <p:cNvSpPr/>
          <p:nvPr/>
        </p:nvSpPr>
        <p:spPr>
          <a:xfrm>
            <a:off x="1506004" y="5287722"/>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90" name="Rectangle: Rounded Corners 89">
            <a:extLst>
              <a:ext uri="{FF2B5EF4-FFF2-40B4-BE49-F238E27FC236}">
                <a16:creationId xmlns:a16="http://schemas.microsoft.com/office/drawing/2014/main" id="{9E869BC7-B127-4CF3-9CA9-643AB7A6D8DC}"/>
              </a:ext>
            </a:extLst>
          </p:cNvPr>
          <p:cNvSpPr/>
          <p:nvPr/>
        </p:nvSpPr>
        <p:spPr>
          <a:xfrm>
            <a:off x="2718935" y="5287721"/>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93" name="TextBox 92">
            <a:extLst>
              <a:ext uri="{FF2B5EF4-FFF2-40B4-BE49-F238E27FC236}">
                <a16:creationId xmlns:a16="http://schemas.microsoft.com/office/drawing/2014/main" id="{84716174-16DC-4E2E-88E8-DA1D649FD10B}"/>
              </a:ext>
            </a:extLst>
          </p:cNvPr>
          <p:cNvSpPr txBox="1"/>
          <p:nvPr/>
        </p:nvSpPr>
        <p:spPr>
          <a:xfrm>
            <a:off x="1378196" y="5504478"/>
            <a:ext cx="1960595" cy="830997"/>
          </a:xfrm>
          <a:prstGeom prst="rect">
            <a:avLst/>
          </a:prstGeom>
          <a:noFill/>
        </p:spPr>
        <p:txBody>
          <a:bodyPr wrap="square" rtlCol="0">
            <a:spAutoFit/>
          </a:bodyPr>
          <a:lstStyle/>
          <a:p>
            <a:r>
              <a:rPr lang="en-GB" sz="800" dirty="0">
                <a:solidFill>
                  <a:prstClr val="black"/>
                </a:solidFill>
                <a:latin typeface="Arial" panose="020B0604020202020204" pitchFamily="34" charset="0"/>
                <a:cs typeface="Arial" panose="020B0604020202020204" pitchFamily="34" charset="0"/>
              </a:rPr>
              <a:t>The zika virus is spread by mosquitoes. Zika can be passed from a pregnant woman to her foetus. Infection during pregnancy can cause certain birth defects. There is no vaccine or medicine for Zika. </a:t>
            </a:r>
          </a:p>
        </p:txBody>
      </p:sp>
      <p:sp>
        <p:nvSpPr>
          <p:cNvPr id="64" name="Rectangle: Rounded Corners 63">
            <a:extLst>
              <a:ext uri="{FF2B5EF4-FFF2-40B4-BE49-F238E27FC236}">
                <a16:creationId xmlns:a16="http://schemas.microsoft.com/office/drawing/2014/main" id="{1E96FF6C-6C08-475E-B417-CACA7D5B5995}"/>
              </a:ext>
              <a:ext uri="{C183D7F6-B498-43B3-948B-1728B52AA6E4}">
                <adec:decorative xmlns:adec="http://schemas.microsoft.com/office/drawing/2017/decorative" val="1"/>
              </a:ext>
            </a:extLst>
          </p:cNvPr>
          <p:cNvSpPr/>
          <p:nvPr/>
        </p:nvSpPr>
        <p:spPr>
          <a:xfrm rot="5400000">
            <a:off x="3118790" y="3878025"/>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6" name="Picture 75">
            <a:extLst>
              <a:ext uri="{FF2B5EF4-FFF2-40B4-BE49-F238E27FC236}">
                <a16:creationId xmlns:a16="http://schemas.microsoft.com/office/drawing/2014/main" id="{9D579C61-E8DC-43A0-98DA-18132E7AE9D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39534" y="3589880"/>
            <a:ext cx="1821211" cy="715476"/>
          </a:xfrm>
          <a:prstGeom prst="rect">
            <a:avLst/>
          </a:prstGeom>
          <a:ln>
            <a:solidFill>
              <a:srgbClr val="732281"/>
            </a:solidFill>
          </a:ln>
        </p:spPr>
      </p:pic>
      <p:sp>
        <p:nvSpPr>
          <p:cNvPr id="77" name="TextBox 76">
            <a:extLst>
              <a:ext uri="{FF2B5EF4-FFF2-40B4-BE49-F238E27FC236}">
                <a16:creationId xmlns:a16="http://schemas.microsoft.com/office/drawing/2014/main" id="{D6013EEE-08A7-4B9D-88FF-C472503D15E2}"/>
              </a:ext>
            </a:extLst>
          </p:cNvPr>
          <p:cNvSpPr txBox="1"/>
          <p:nvPr/>
        </p:nvSpPr>
        <p:spPr>
          <a:xfrm>
            <a:off x="4235506" y="3658180"/>
            <a:ext cx="1218603" cy="553998"/>
          </a:xfrm>
          <a:prstGeom prst="rect">
            <a:avLst/>
          </a:prstGeom>
          <a:solidFill>
            <a:schemeClr val="bg1"/>
          </a:solid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Papillomavirus</a:t>
            </a:r>
          </a:p>
          <a:p>
            <a:pPr algn="r"/>
            <a:r>
              <a:rPr lang="en-GB" sz="1000" dirty="0">
                <a:solidFill>
                  <a:prstClr val="black"/>
                </a:solidFill>
                <a:latin typeface="Arial" panose="020B0604020202020204" pitchFamily="34" charset="0"/>
                <a:cs typeface="Arial" panose="020B0604020202020204" pitchFamily="34" charset="0"/>
              </a:rPr>
              <a:t>Pap-ill-O-Ma-virus</a:t>
            </a:r>
          </a:p>
          <a:p>
            <a:pPr algn="r"/>
            <a:r>
              <a:rPr lang="en-GB"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65" name="Rectangle: Rounded Corners 64">
            <a:extLst>
              <a:ext uri="{FF2B5EF4-FFF2-40B4-BE49-F238E27FC236}">
                <a16:creationId xmlns:a16="http://schemas.microsoft.com/office/drawing/2014/main" id="{6E5BFC27-2A50-4282-88A7-1DD81826DB1D}"/>
              </a:ext>
              <a:ext uri="{C183D7F6-B498-43B3-948B-1728B52AA6E4}">
                <adec:decorative xmlns:adec="http://schemas.microsoft.com/office/drawing/2017/decorative" val="1"/>
              </a:ext>
            </a:extLst>
          </p:cNvPr>
          <p:cNvSpPr/>
          <p:nvPr/>
        </p:nvSpPr>
        <p:spPr>
          <a:xfrm>
            <a:off x="3642661" y="4401902"/>
            <a:ext cx="1818085" cy="1085848"/>
          </a:xfrm>
          <a:prstGeom prst="roundRect">
            <a:avLst>
              <a:gd name="adj" fmla="val 3052"/>
            </a:avLst>
          </a:prstGeom>
          <a:solidFill>
            <a:srgbClr val="5B225F"/>
          </a:solidFill>
          <a:ln w="38100"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Rectangle: Rounded Corners 65">
            <a:extLst>
              <a:ext uri="{FF2B5EF4-FFF2-40B4-BE49-F238E27FC236}">
                <a16:creationId xmlns:a16="http://schemas.microsoft.com/office/drawing/2014/main" id="{0C6EE029-7FD9-49FE-86CA-B95DD5A4CF85}"/>
              </a:ext>
            </a:extLst>
          </p:cNvPr>
          <p:cNvSpPr/>
          <p:nvPr/>
        </p:nvSpPr>
        <p:spPr>
          <a:xfrm>
            <a:off x="3709340" y="4459051"/>
            <a:ext cx="1154503" cy="161926"/>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67" name="Rectangle: Rounded Corners 66">
            <a:extLst>
              <a:ext uri="{FF2B5EF4-FFF2-40B4-BE49-F238E27FC236}">
                <a16:creationId xmlns:a16="http://schemas.microsoft.com/office/drawing/2014/main" id="{7591DEE5-1F53-4061-BB63-C26888BAFD04}"/>
              </a:ext>
            </a:extLst>
          </p:cNvPr>
          <p:cNvSpPr/>
          <p:nvPr/>
        </p:nvSpPr>
        <p:spPr>
          <a:xfrm>
            <a:off x="4912517" y="4459052"/>
            <a:ext cx="509873" cy="161925"/>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55</a:t>
            </a:r>
          </a:p>
        </p:txBody>
      </p:sp>
      <p:sp>
        <p:nvSpPr>
          <p:cNvPr id="68" name="Rectangle: Rounded Corners 67">
            <a:extLst>
              <a:ext uri="{FF2B5EF4-FFF2-40B4-BE49-F238E27FC236}">
                <a16:creationId xmlns:a16="http://schemas.microsoft.com/office/drawing/2014/main" id="{B490C49A-93E1-4FE8-9ABC-BD174AA5F715}"/>
              </a:ext>
            </a:extLst>
          </p:cNvPr>
          <p:cNvSpPr/>
          <p:nvPr/>
        </p:nvSpPr>
        <p:spPr>
          <a:xfrm>
            <a:off x="3709340" y="4668604"/>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72" name="Rectangle: Rounded Corners 71">
            <a:extLst>
              <a:ext uri="{FF2B5EF4-FFF2-40B4-BE49-F238E27FC236}">
                <a16:creationId xmlns:a16="http://schemas.microsoft.com/office/drawing/2014/main" id="{F78FBB32-02C0-42A5-A1B3-87540A194467}"/>
              </a:ext>
            </a:extLst>
          </p:cNvPr>
          <p:cNvSpPr/>
          <p:nvPr/>
        </p:nvSpPr>
        <p:spPr>
          <a:xfrm>
            <a:off x="4917787" y="4668603"/>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170</a:t>
            </a:r>
          </a:p>
        </p:txBody>
      </p:sp>
      <p:sp>
        <p:nvSpPr>
          <p:cNvPr id="69" name="Rectangle: Rounded Corners 68">
            <a:extLst>
              <a:ext uri="{FF2B5EF4-FFF2-40B4-BE49-F238E27FC236}">
                <a16:creationId xmlns:a16="http://schemas.microsoft.com/office/drawing/2014/main" id="{D751AE3D-BD0C-4265-B2CE-394CCB73245F}"/>
              </a:ext>
            </a:extLst>
          </p:cNvPr>
          <p:cNvSpPr/>
          <p:nvPr/>
        </p:nvSpPr>
        <p:spPr>
          <a:xfrm>
            <a:off x="3709340" y="4878155"/>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73" name="Rectangle: Rounded Corners 72">
            <a:extLst>
              <a:ext uri="{FF2B5EF4-FFF2-40B4-BE49-F238E27FC236}">
                <a16:creationId xmlns:a16="http://schemas.microsoft.com/office/drawing/2014/main" id="{8F538700-8D31-489A-A8C0-72BB70D4C4DA}"/>
              </a:ext>
            </a:extLst>
          </p:cNvPr>
          <p:cNvSpPr/>
          <p:nvPr/>
        </p:nvSpPr>
        <p:spPr>
          <a:xfrm>
            <a:off x="4922274" y="4868625"/>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130</a:t>
            </a:r>
          </a:p>
        </p:txBody>
      </p:sp>
      <p:sp>
        <p:nvSpPr>
          <p:cNvPr id="70" name="Rectangle: Rounded Corners 69">
            <a:extLst>
              <a:ext uri="{FF2B5EF4-FFF2-40B4-BE49-F238E27FC236}">
                <a16:creationId xmlns:a16="http://schemas.microsoft.com/office/drawing/2014/main" id="{4FBCE0DD-86F0-43A3-AA4B-9A325A5D8BD7}"/>
              </a:ext>
            </a:extLst>
          </p:cNvPr>
          <p:cNvSpPr/>
          <p:nvPr/>
        </p:nvSpPr>
        <p:spPr>
          <a:xfrm>
            <a:off x="3709340" y="5087705"/>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74" name="Rectangle: Rounded Corners 73">
            <a:extLst>
              <a:ext uri="{FF2B5EF4-FFF2-40B4-BE49-F238E27FC236}">
                <a16:creationId xmlns:a16="http://schemas.microsoft.com/office/drawing/2014/main" id="{E5D356D4-513E-4DE0-8643-2023096338FE}"/>
              </a:ext>
            </a:extLst>
          </p:cNvPr>
          <p:cNvSpPr/>
          <p:nvPr/>
        </p:nvSpPr>
        <p:spPr>
          <a:xfrm>
            <a:off x="4921264" y="5077084"/>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a:t>
            </a:r>
          </a:p>
        </p:txBody>
      </p:sp>
      <p:sp>
        <p:nvSpPr>
          <p:cNvPr id="71" name="Rectangle: Rounded Corners 70">
            <a:extLst>
              <a:ext uri="{FF2B5EF4-FFF2-40B4-BE49-F238E27FC236}">
                <a16:creationId xmlns:a16="http://schemas.microsoft.com/office/drawing/2014/main" id="{3CC81FC0-7CCF-4D54-85B0-030EAF37471C}"/>
              </a:ext>
            </a:extLst>
          </p:cNvPr>
          <p:cNvSpPr/>
          <p:nvPr/>
        </p:nvSpPr>
        <p:spPr>
          <a:xfrm>
            <a:off x="3709341" y="5287722"/>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75" name="Rectangle: Rounded Corners 74">
            <a:extLst>
              <a:ext uri="{FF2B5EF4-FFF2-40B4-BE49-F238E27FC236}">
                <a16:creationId xmlns:a16="http://schemas.microsoft.com/office/drawing/2014/main" id="{BD9F7B61-029A-4295-9C74-705DE14607E9}"/>
              </a:ext>
            </a:extLst>
          </p:cNvPr>
          <p:cNvSpPr/>
          <p:nvPr/>
        </p:nvSpPr>
        <p:spPr>
          <a:xfrm>
            <a:off x="4922272" y="5287721"/>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78" name="TextBox 77">
            <a:extLst>
              <a:ext uri="{FF2B5EF4-FFF2-40B4-BE49-F238E27FC236}">
                <a16:creationId xmlns:a16="http://schemas.microsoft.com/office/drawing/2014/main" id="{5AA566DE-0713-4CA6-9D41-D65262329048}"/>
              </a:ext>
            </a:extLst>
          </p:cNvPr>
          <p:cNvSpPr txBox="1"/>
          <p:nvPr/>
        </p:nvSpPr>
        <p:spPr>
          <a:xfrm>
            <a:off x="3581534" y="5550644"/>
            <a:ext cx="1960595" cy="738664"/>
          </a:xfrm>
          <a:prstGeom prst="rect">
            <a:avLst/>
          </a:prstGeom>
          <a:noFill/>
        </p:spPr>
        <p:txBody>
          <a:bodyPr wrap="square" rtlCol="0">
            <a:spAutoFit/>
          </a:bodyPr>
          <a:lstStyle/>
          <a:p>
            <a:r>
              <a:rPr lang="en-GB" sz="700" i="1" dirty="0">
                <a:solidFill>
                  <a:prstClr val="black"/>
                </a:solidFill>
                <a:latin typeface="Arial" panose="020B0604020202020204" pitchFamily="34" charset="0"/>
                <a:cs typeface="Arial" panose="020B0604020202020204" pitchFamily="34" charset="0"/>
              </a:rPr>
              <a:t>Human papillomavirus </a:t>
            </a:r>
            <a:r>
              <a:rPr lang="en-GB" sz="700" dirty="0">
                <a:solidFill>
                  <a:prstClr val="black"/>
                </a:solidFill>
                <a:latin typeface="Arial" panose="020B0604020202020204" pitchFamily="34" charset="0"/>
                <a:cs typeface="Arial" panose="020B0604020202020204" pitchFamily="34" charset="0"/>
              </a:rPr>
              <a:t>(HPV) is a sexually transmitted infection (STI) which can cause genital warts. It is the most common cause of cervical cancer in women but there is now a vaccine available for teenagers which protects against this. </a:t>
            </a:r>
          </a:p>
        </p:txBody>
      </p:sp>
      <p:sp>
        <p:nvSpPr>
          <p:cNvPr id="4" name="Rectangle: Rounded Corners 3">
            <a:extLst>
              <a:ext uri="{FF2B5EF4-FFF2-40B4-BE49-F238E27FC236}">
                <a16:creationId xmlns:a16="http://schemas.microsoft.com/office/drawing/2014/main" id="{8ED83877-159F-44AC-BADB-36FD298E338C}"/>
              </a:ext>
              <a:ext uri="{C183D7F6-B498-43B3-948B-1728B52AA6E4}">
                <adec:decorative xmlns:adec="http://schemas.microsoft.com/office/drawing/2017/decorative" val="1"/>
              </a:ext>
            </a:extLst>
          </p:cNvPr>
          <p:cNvSpPr/>
          <p:nvPr/>
        </p:nvSpPr>
        <p:spPr>
          <a:xfrm rot="5400000">
            <a:off x="5342474" y="3898902"/>
            <a:ext cx="2886075" cy="2028825"/>
          </a:xfrm>
          <a:prstGeom prst="roundRect">
            <a:avLst>
              <a:gd name="adj" fmla="val 3052"/>
            </a:avLst>
          </a:prstGeom>
          <a:no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CF085C2B-0D94-47EE-9F89-6A3B91C0CA6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863217" y="3610757"/>
            <a:ext cx="1821213" cy="715476"/>
          </a:xfrm>
          <a:prstGeom prst="rect">
            <a:avLst/>
          </a:prstGeom>
          <a:ln>
            <a:solidFill>
              <a:srgbClr val="732281"/>
            </a:solidFill>
          </a:ln>
        </p:spPr>
      </p:pic>
      <p:sp>
        <p:nvSpPr>
          <p:cNvPr id="17" name="TextBox 16">
            <a:extLst>
              <a:ext uri="{FF2B5EF4-FFF2-40B4-BE49-F238E27FC236}">
                <a16:creationId xmlns:a16="http://schemas.microsoft.com/office/drawing/2014/main" id="{EA647F7B-057C-4149-BE75-273A5E2F8AD2}"/>
              </a:ext>
            </a:extLst>
          </p:cNvPr>
          <p:cNvSpPr txBox="1"/>
          <p:nvPr/>
        </p:nvSpPr>
        <p:spPr>
          <a:xfrm>
            <a:off x="6820802" y="3694712"/>
            <a:ext cx="853118" cy="553998"/>
          </a:xfrm>
          <a:prstGeom prst="rect">
            <a:avLst/>
          </a:prstGeom>
          <a:solidFill>
            <a:schemeClr val="bg1"/>
          </a:solidFill>
        </p:spPr>
        <p:txBody>
          <a:bodyPr wrap="none" rtlCol="0">
            <a:spAutoFit/>
          </a:bodyPr>
          <a:lstStyle/>
          <a:p>
            <a:pPr algn="r"/>
            <a:r>
              <a:rPr lang="en-GB" sz="1000" i="1" dirty="0">
                <a:solidFill>
                  <a:prstClr val="black"/>
                </a:solidFill>
                <a:latin typeface="Arial" panose="020B0604020202020204" pitchFamily="34" charset="0"/>
                <a:cs typeface="Arial" panose="020B0604020202020204" pitchFamily="34" charset="0"/>
              </a:rPr>
              <a:t>Rhinovirus</a:t>
            </a:r>
          </a:p>
          <a:p>
            <a:pPr algn="r"/>
            <a:r>
              <a:rPr lang="en-GB" sz="1000" dirty="0">
                <a:solidFill>
                  <a:prstClr val="black"/>
                </a:solidFill>
                <a:latin typeface="Arial" panose="020B0604020202020204" pitchFamily="34" charset="0"/>
                <a:cs typeface="Arial" panose="020B0604020202020204" pitchFamily="34" charset="0"/>
              </a:rPr>
              <a:t>Rhino-Virus</a:t>
            </a:r>
          </a:p>
          <a:p>
            <a:pPr algn="r"/>
            <a:r>
              <a:rPr lang="en-GB" sz="1000" dirty="0">
                <a:solidFill>
                  <a:prstClr val="black"/>
                </a:solidFill>
                <a:latin typeface="Arial" panose="020B0604020202020204" pitchFamily="34" charset="0"/>
                <a:cs typeface="Arial" panose="020B0604020202020204" pitchFamily="34" charset="0"/>
              </a:rPr>
              <a:t>Virus</a:t>
            </a:r>
            <a:endParaRPr lang="en-GB" sz="1100" dirty="0">
              <a:solidFill>
                <a:prstClr val="black"/>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2552DE2D-8D17-411F-972C-6F957C0CFDA2}"/>
              </a:ext>
              <a:ext uri="{C183D7F6-B498-43B3-948B-1728B52AA6E4}">
                <adec:decorative xmlns:adec="http://schemas.microsoft.com/office/drawing/2017/decorative" val="1"/>
              </a:ext>
            </a:extLst>
          </p:cNvPr>
          <p:cNvSpPr/>
          <p:nvPr/>
        </p:nvSpPr>
        <p:spPr>
          <a:xfrm>
            <a:off x="5866345" y="4422779"/>
            <a:ext cx="1818085" cy="1085848"/>
          </a:xfrm>
          <a:prstGeom prst="roundRect">
            <a:avLst>
              <a:gd name="adj" fmla="val 3052"/>
            </a:avLst>
          </a:prstGeom>
          <a:solidFill>
            <a:srgbClr val="5B225F"/>
          </a:solidFill>
          <a:ln w="38100" cap="flat" cmpd="sng" algn="ctr">
            <a:solidFill>
              <a:srgbClr val="5B225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D58B2CD-28BC-46A2-9F19-74CC75D8ED6F}"/>
              </a:ext>
            </a:extLst>
          </p:cNvPr>
          <p:cNvSpPr/>
          <p:nvPr/>
        </p:nvSpPr>
        <p:spPr>
          <a:xfrm>
            <a:off x="5933024" y="4479929"/>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Max size (nm)</a:t>
            </a:r>
          </a:p>
        </p:txBody>
      </p:sp>
      <p:sp>
        <p:nvSpPr>
          <p:cNvPr id="7" name="Rectangle: Rounded Corners 6">
            <a:extLst>
              <a:ext uri="{FF2B5EF4-FFF2-40B4-BE49-F238E27FC236}">
                <a16:creationId xmlns:a16="http://schemas.microsoft.com/office/drawing/2014/main" id="{4C349BB2-B6CC-48C1-A160-630B13E058B1}"/>
              </a:ext>
            </a:extLst>
          </p:cNvPr>
          <p:cNvSpPr/>
          <p:nvPr/>
        </p:nvSpPr>
        <p:spPr>
          <a:xfrm>
            <a:off x="7145958" y="4479929"/>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25</a:t>
            </a:r>
            <a:endPar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Rounded Corners 7">
            <a:extLst>
              <a:ext uri="{FF2B5EF4-FFF2-40B4-BE49-F238E27FC236}">
                <a16:creationId xmlns:a16="http://schemas.microsoft.com/office/drawing/2014/main" id="{7C312760-BDD4-4862-8AF0-9ADC4E9D5530}"/>
              </a:ext>
            </a:extLst>
          </p:cNvPr>
          <p:cNvSpPr/>
          <p:nvPr/>
        </p:nvSpPr>
        <p:spPr>
          <a:xfrm>
            <a:off x="5933024" y="4689481"/>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Number of species</a:t>
            </a:r>
          </a:p>
        </p:txBody>
      </p:sp>
      <p:sp>
        <p:nvSpPr>
          <p:cNvPr id="12" name="Rectangle: Rounded Corners 11">
            <a:extLst>
              <a:ext uri="{FF2B5EF4-FFF2-40B4-BE49-F238E27FC236}">
                <a16:creationId xmlns:a16="http://schemas.microsoft.com/office/drawing/2014/main" id="{8EA0D78B-517D-4B3E-ADF9-4E9FB88E67FA}"/>
              </a:ext>
            </a:extLst>
          </p:cNvPr>
          <p:cNvSpPr/>
          <p:nvPr/>
        </p:nvSpPr>
        <p:spPr>
          <a:xfrm>
            <a:off x="7141471" y="4689480"/>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9" name="Rectangle: Rounded Corners 8">
            <a:extLst>
              <a:ext uri="{FF2B5EF4-FFF2-40B4-BE49-F238E27FC236}">
                <a16:creationId xmlns:a16="http://schemas.microsoft.com/office/drawing/2014/main" id="{B0C12D57-9D15-4496-9F7B-3FA98EB82FCA}"/>
              </a:ext>
            </a:extLst>
          </p:cNvPr>
          <p:cNvSpPr/>
          <p:nvPr/>
        </p:nvSpPr>
        <p:spPr>
          <a:xfrm>
            <a:off x="5933024" y="4899032"/>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Danger to humans</a:t>
            </a:r>
          </a:p>
        </p:txBody>
      </p:sp>
      <p:sp>
        <p:nvSpPr>
          <p:cNvPr id="13" name="Rectangle: Rounded Corners 12">
            <a:extLst>
              <a:ext uri="{FF2B5EF4-FFF2-40B4-BE49-F238E27FC236}">
                <a16:creationId xmlns:a16="http://schemas.microsoft.com/office/drawing/2014/main" id="{87E5F8E9-DC3A-4E55-8F7E-B7AAFF914D1D}"/>
              </a:ext>
            </a:extLst>
          </p:cNvPr>
          <p:cNvSpPr/>
          <p:nvPr/>
        </p:nvSpPr>
        <p:spPr>
          <a:xfrm>
            <a:off x="7145958" y="4889502"/>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28</a:t>
            </a:r>
          </a:p>
        </p:txBody>
      </p:sp>
      <p:sp>
        <p:nvSpPr>
          <p:cNvPr id="10" name="Rectangle: Rounded Corners 9">
            <a:extLst>
              <a:ext uri="{FF2B5EF4-FFF2-40B4-BE49-F238E27FC236}">
                <a16:creationId xmlns:a16="http://schemas.microsoft.com/office/drawing/2014/main" id="{AA8E70EE-C39D-4047-9049-A72F568DE27C}"/>
              </a:ext>
            </a:extLst>
          </p:cNvPr>
          <p:cNvSpPr/>
          <p:nvPr/>
        </p:nvSpPr>
        <p:spPr>
          <a:xfrm>
            <a:off x="5933024" y="5108582"/>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Usefulness to humans</a:t>
            </a:r>
          </a:p>
        </p:txBody>
      </p:sp>
      <p:sp>
        <p:nvSpPr>
          <p:cNvPr id="14" name="Rectangle: Rounded Corners 13">
            <a:extLst>
              <a:ext uri="{FF2B5EF4-FFF2-40B4-BE49-F238E27FC236}">
                <a16:creationId xmlns:a16="http://schemas.microsoft.com/office/drawing/2014/main" id="{3AECBE6E-8026-48FC-878A-88C48DCBB35C}"/>
              </a:ext>
            </a:extLst>
          </p:cNvPr>
          <p:cNvSpPr/>
          <p:nvPr/>
        </p:nvSpPr>
        <p:spPr>
          <a:xfrm>
            <a:off x="7144948" y="5097961"/>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14</a:t>
            </a:r>
          </a:p>
        </p:txBody>
      </p:sp>
      <p:sp>
        <p:nvSpPr>
          <p:cNvPr id="11" name="Rectangle: Rounded Corners 10">
            <a:extLst>
              <a:ext uri="{FF2B5EF4-FFF2-40B4-BE49-F238E27FC236}">
                <a16:creationId xmlns:a16="http://schemas.microsoft.com/office/drawing/2014/main" id="{8C27C8C4-9FF1-434F-8472-C13292A24FAB}"/>
              </a:ext>
            </a:extLst>
          </p:cNvPr>
          <p:cNvSpPr/>
          <p:nvPr/>
        </p:nvSpPr>
        <p:spPr>
          <a:xfrm>
            <a:off x="5933025" y="5308599"/>
            <a:ext cx="1164260"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Antibiotic resistance</a:t>
            </a:r>
          </a:p>
        </p:txBody>
      </p:sp>
      <p:sp>
        <p:nvSpPr>
          <p:cNvPr id="15" name="Rectangle: Rounded Corners 14">
            <a:extLst>
              <a:ext uri="{FF2B5EF4-FFF2-40B4-BE49-F238E27FC236}">
                <a16:creationId xmlns:a16="http://schemas.microsoft.com/office/drawing/2014/main" id="{930C8E54-74D5-4C27-BDB1-B3C09DCB2D7F}"/>
              </a:ext>
            </a:extLst>
          </p:cNvPr>
          <p:cNvSpPr/>
          <p:nvPr/>
        </p:nvSpPr>
        <p:spPr>
          <a:xfrm>
            <a:off x="7145956" y="5308598"/>
            <a:ext cx="500115" cy="152402"/>
          </a:xfrm>
          <a:prstGeom prst="roundRect">
            <a:avLst>
              <a:gd name="adj" fmla="val 11117"/>
            </a:avLst>
          </a:prstGeom>
          <a:solidFill>
            <a:srgbClr val="732281"/>
          </a:solidFill>
          <a:ln w="3175"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n/a</a:t>
            </a:r>
          </a:p>
        </p:txBody>
      </p:sp>
      <p:sp>
        <p:nvSpPr>
          <p:cNvPr id="18" name="TextBox 17">
            <a:extLst>
              <a:ext uri="{FF2B5EF4-FFF2-40B4-BE49-F238E27FC236}">
                <a16:creationId xmlns:a16="http://schemas.microsoft.com/office/drawing/2014/main" id="{9F0C0C40-48B3-4221-8AB3-BEA7E4A4F7C2}"/>
              </a:ext>
            </a:extLst>
          </p:cNvPr>
          <p:cNvSpPr txBox="1"/>
          <p:nvPr/>
        </p:nvSpPr>
        <p:spPr>
          <a:xfrm>
            <a:off x="5805217" y="5525355"/>
            <a:ext cx="1960595" cy="830997"/>
          </a:xfrm>
          <a:prstGeom prst="rect">
            <a:avLst/>
          </a:prstGeom>
          <a:noFill/>
        </p:spPr>
        <p:txBody>
          <a:bodyPr wrap="square" rtlCol="0">
            <a:spAutoFit/>
          </a:bodyPr>
          <a:lstStyle/>
          <a:p>
            <a:r>
              <a:rPr lang="en-GB" sz="800" dirty="0">
                <a:solidFill>
                  <a:prstClr val="black"/>
                </a:solidFill>
                <a:latin typeface="Arial" panose="020B0604020202020204" pitchFamily="34" charset="0"/>
                <a:cs typeface="Arial" panose="020B0604020202020204" pitchFamily="34" charset="0"/>
              </a:rPr>
              <a:t>There are over 250 different kinds of cold viruses but </a:t>
            </a:r>
            <a:r>
              <a:rPr lang="en-GB" sz="800" i="1" dirty="0">
                <a:solidFill>
                  <a:prstClr val="black"/>
                </a:solidFill>
                <a:latin typeface="Arial" panose="020B0604020202020204" pitchFamily="34" charset="0"/>
                <a:cs typeface="Arial" panose="020B0604020202020204" pitchFamily="34" charset="0"/>
              </a:rPr>
              <a:t>Rhinovirus </a:t>
            </a:r>
            <a:r>
              <a:rPr lang="en-GB" sz="800" dirty="0">
                <a:solidFill>
                  <a:prstClr val="black"/>
                </a:solidFill>
                <a:latin typeface="Arial" panose="020B0604020202020204" pitchFamily="34" charset="0"/>
                <a:cs typeface="Arial" panose="020B0604020202020204" pitchFamily="34" charset="0"/>
              </a:rPr>
              <a:t>is by far the most common. </a:t>
            </a:r>
            <a:r>
              <a:rPr lang="en-GB" sz="800" i="1" dirty="0">
                <a:solidFill>
                  <a:prstClr val="black"/>
                </a:solidFill>
                <a:latin typeface="Arial" panose="020B0604020202020204" pitchFamily="34" charset="0"/>
                <a:cs typeface="Arial" panose="020B0604020202020204" pitchFamily="34" charset="0"/>
              </a:rPr>
              <a:t>Rhinovirus </a:t>
            </a:r>
            <a:r>
              <a:rPr lang="en-GB" sz="800" dirty="0">
                <a:solidFill>
                  <a:prstClr val="black"/>
                </a:solidFill>
                <a:latin typeface="Arial" panose="020B0604020202020204" pitchFamily="34" charset="0"/>
                <a:cs typeface="Arial" panose="020B0604020202020204" pitchFamily="34" charset="0"/>
              </a:rPr>
              <a:t>can survive three hours outside someone’s nose. If it gets on your fingers and you rub your nose, you’ve caught it! </a:t>
            </a:r>
          </a:p>
        </p:txBody>
      </p:sp>
      <p:sp>
        <p:nvSpPr>
          <p:cNvPr id="3" name="Footer Placeholder 2">
            <a:extLst>
              <a:ext uri="{FF2B5EF4-FFF2-40B4-BE49-F238E27FC236}">
                <a16:creationId xmlns:a16="http://schemas.microsoft.com/office/drawing/2014/main" id="{D7D1A999-7B59-4054-A1F2-53B7212F8644}"/>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013887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DB95-3EA3-49F2-911E-CC97118A0809}"/>
              </a:ext>
            </a:extLst>
          </p:cNvPr>
          <p:cNvSpPr>
            <a:spLocks noGrp="1"/>
          </p:cNvSpPr>
          <p:nvPr>
            <p:ph type="title"/>
          </p:nvPr>
        </p:nvSpPr>
        <p:spPr>
          <a:xfrm>
            <a:off x="628650" y="250826"/>
            <a:ext cx="7886700" cy="1339849"/>
          </a:xfrm>
        </p:spPr>
        <p:txBody>
          <a:bodyPr>
            <a:normAutofit/>
          </a:bodyPr>
          <a:lstStyle/>
          <a:p>
            <a:pPr algn="ctr"/>
            <a:r>
              <a:rPr lang="en-GB" sz="3500" b="1" dirty="0"/>
              <a:t>Into groups of 3 – 4 create a poster to on one of the following topics</a:t>
            </a:r>
          </a:p>
        </p:txBody>
      </p:sp>
      <p:sp>
        <p:nvSpPr>
          <p:cNvPr id="4" name="Rectangle 3">
            <a:extLst>
              <a:ext uri="{FF2B5EF4-FFF2-40B4-BE49-F238E27FC236}">
                <a16:creationId xmlns:a16="http://schemas.microsoft.com/office/drawing/2014/main" id="{A00159C7-F2A4-495B-BC05-A91C9C1E2D74}"/>
              </a:ext>
            </a:extLst>
          </p:cNvPr>
          <p:cNvSpPr/>
          <p:nvPr/>
        </p:nvSpPr>
        <p:spPr>
          <a:xfrm>
            <a:off x="552450" y="1945884"/>
            <a:ext cx="8039100" cy="3862596"/>
          </a:xfrm>
          <a:prstGeom prst="rect">
            <a:avLst/>
          </a:prstGeom>
          <a:solidFill>
            <a:srgbClr val="F16436"/>
          </a:solidFill>
        </p:spPr>
        <p:txBody>
          <a:bodyPr wrap="square">
            <a:spAutoFit/>
          </a:bodyPr>
          <a:lstStyle/>
          <a:p>
            <a:pPr lvl="0">
              <a:spcAft>
                <a:spcPts val="600"/>
              </a:spcAft>
            </a:pPr>
            <a:r>
              <a:rPr lang="en-GB" sz="2500" dirty="0">
                <a:solidFill>
                  <a:schemeClr val="bg1"/>
                </a:solidFill>
                <a:latin typeface="Arial" panose="020B0604020202020204" pitchFamily="34" charset="0"/>
                <a:ea typeface="Calibri" panose="020F0502020204030204" pitchFamily="34" charset="0"/>
                <a:cs typeface="Times New Roman" panose="02020603050405020304" pitchFamily="18" charset="0"/>
              </a:rPr>
              <a:t>Choose a specific type of bacterium, virus or fungus e.g. </a:t>
            </a:r>
            <a:r>
              <a:rPr lang="en-GB" sz="2500" i="1" dirty="0">
                <a:solidFill>
                  <a:schemeClr val="bg1"/>
                </a:solidFill>
                <a:latin typeface="Arial" panose="020B0604020202020204" pitchFamily="34" charset="0"/>
                <a:ea typeface="Calibri" panose="020F0502020204030204" pitchFamily="34" charset="0"/>
                <a:cs typeface="Times New Roman" panose="02020603050405020304" pitchFamily="18" charset="0"/>
              </a:rPr>
              <a:t>Salmonella, Influenza A</a:t>
            </a:r>
            <a:r>
              <a:rPr lang="en-GB" sz="2500" dirty="0">
                <a:solidFill>
                  <a:schemeClr val="bg1"/>
                </a:solidFill>
                <a:latin typeface="Arial" panose="020B0604020202020204" pitchFamily="34" charset="0"/>
                <a:ea typeface="Calibri" panose="020F0502020204030204" pitchFamily="34" charset="0"/>
                <a:cs typeface="Times New Roman" panose="02020603050405020304" pitchFamily="18" charset="0"/>
              </a:rPr>
              <a:t> or </a:t>
            </a:r>
            <a:r>
              <a:rPr lang="en-GB" sz="2500" i="1" dirty="0">
                <a:solidFill>
                  <a:schemeClr val="bg1"/>
                </a:solidFill>
                <a:latin typeface="Arial" panose="020B0604020202020204" pitchFamily="34" charset="0"/>
                <a:ea typeface="Calibri" panose="020F0502020204030204" pitchFamily="34" charset="0"/>
                <a:cs typeface="Times New Roman" panose="02020603050405020304" pitchFamily="18" charset="0"/>
              </a:rPr>
              <a:t>Penicillium</a:t>
            </a:r>
            <a:r>
              <a:rPr lang="en-GB" sz="2500" dirty="0">
                <a:solidFill>
                  <a:schemeClr val="bg1"/>
                </a:solidFill>
                <a:latin typeface="Arial" panose="020B0604020202020204" pitchFamily="34" charset="0"/>
                <a:ea typeface="Calibri" panose="020F0502020204030204" pitchFamily="34" charset="0"/>
                <a:cs typeface="Times New Roman" panose="02020603050405020304" pitchFamily="18" charset="0"/>
              </a:rPr>
              <a:t>. The poster should include: </a:t>
            </a:r>
          </a:p>
          <a:p>
            <a:pPr marL="742950" lvl="1" indent="-285750">
              <a:spcAft>
                <a:spcPts val="600"/>
              </a:spcAft>
              <a:buFont typeface="+mj-lt"/>
              <a:buAutoNum type="alphaLcPeriod"/>
            </a:pPr>
            <a:r>
              <a:rPr lang="en-GB" sz="2500" b="1" dirty="0">
                <a:solidFill>
                  <a:schemeClr val="bg1"/>
                </a:solidFill>
                <a:latin typeface="Arial" panose="020B0604020202020204" pitchFamily="34" charset="0"/>
                <a:ea typeface="Calibri" panose="020F0502020204030204" pitchFamily="34" charset="0"/>
                <a:cs typeface="Times New Roman" panose="02020603050405020304" pitchFamily="18" charset="0"/>
              </a:rPr>
              <a:t>Structure of that microbe </a:t>
            </a:r>
          </a:p>
          <a:p>
            <a:pPr marL="742950" lvl="1" indent="-285750">
              <a:spcAft>
                <a:spcPts val="600"/>
              </a:spcAft>
              <a:buFont typeface="+mj-lt"/>
              <a:buAutoNum type="alphaLcPeriod"/>
            </a:pPr>
            <a:r>
              <a:rPr lang="en-GB" sz="2500" b="1" dirty="0">
                <a:solidFill>
                  <a:schemeClr val="bg1"/>
                </a:solidFill>
                <a:latin typeface="Arial" panose="020B0604020202020204" pitchFamily="34" charset="0"/>
                <a:ea typeface="Calibri" panose="020F0502020204030204" pitchFamily="34" charset="0"/>
                <a:cs typeface="Times New Roman" panose="02020603050405020304" pitchFamily="18" charset="0"/>
              </a:rPr>
              <a:t>The different places they can be found </a:t>
            </a:r>
          </a:p>
          <a:p>
            <a:pPr marL="742950" lvl="1" indent="-285750">
              <a:spcAft>
                <a:spcPts val="600"/>
              </a:spcAft>
              <a:buFont typeface="+mj-lt"/>
              <a:buAutoNum type="alphaLcPeriod"/>
            </a:pPr>
            <a:r>
              <a:rPr lang="en-GB" sz="2500" b="1" dirty="0">
                <a:solidFill>
                  <a:schemeClr val="bg1"/>
                </a:solidFill>
                <a:latin typeface="Arial" panose="020B0604020202020204" pitchFamily="34" charset="0"/>
                <a:ea typeface="Calibri" panose="020F0502020204030204" pitchFamily="34" charset="0"/>
                <a:cs typeface="Times New Roman" panose="02020603050405020304" pitchFamily="18" charset="0"/>
              </a:rPr>
              <a:t>How they affect humans in either a good or bad way </a:t>
            </a:r>
          </a:p>
          <a:p>
            <a:pPr marL="742950" lvl="1" indent="-285750">
              <a:spcAft>
                <a:spcPts val="600"/>
              </a:spcAft>
              <a:buFont typeface="+mj-lt"/>
              <a:buAutoNum type="alphaLcPeriod"/>
            </a:pPr>
            <a:r>
              <a:rPr lang="en-GB" sz="2500" b="1" dirty="0">
                <a:solidFill>
                  <a:schemeClr val="bg1"/>
                </a:solidFill>
                <a:latin typeface="Arial" panose="020B0604020202020204" pitchFamily="34" charset="0"/>
                <a:ea typeface="Calibri" panose="020F0502020204030204" pitchFamily="34" charset="0"/>
                <a:cs typeface="Times New Roman" panose="02020603050405020304" pitchFamily="18" charset="0"/>
              </a:rPr>
              <a:t>Any specific growth requirements of that group of microbes </a:t>
            </a:r>
          </a:p>
        </p:txBody>
      </p:sp>
      <p:sp>
        <p:nvSpPr>
          <p:cNvPr id="3" name="Footer Placeholder 2">
            <a:extLst>
              <a:ext uri="{FF2B5EF4-FFF2-40B4-BE49-F238E27FC236}">
                <a16:creationId xmlns:a16="http://schemas.microsoft.com/office/drawing/2014/main" id="{94B41D31-97C4-44C1-AB63-A671CF453FB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569890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5A38DE-1518-4257-ADBC-6E4A79774C1D}"/>
              </a:ext>
            </a:extLst>
          </p:cNvPr>
          <p:cNvSpPr>
            <a:spLocks noGrp="1"/>
          </p:cNvSpPr>
          <p:nvPr>
            <p:ph type="title"/>
          </p:nvPr>
        </p:nvSpPr>
        <p:spPr>
          <a:xfrm>
            <a:off x="628650" y="222252"/>
            <a:ext cx="7886700" cy="1196974"/>
          </a:xfrm>
        </p:spPr>
        <p:txBody>
          <a:bodyPr>
            <a:noAutofit/>
          </a:bodyPr>
          <a:lstStyle/>
          <a:p>
            <a:pPr algn="ctr"/>
            <a:r>
              <a:rPr lang="en-GB" sz="3000" b="1" dirty="0"/>
              <a:t>Into groups of 3 – 4 create a </a:t>
            </a:r>
            <a:r>
              <a:rPr lang="en-GB" sz="3000" b="1" dirty="0">
                <a:ea typeface="Calibri" panose="020F0502020204030204" pitchFamily="34" charset="0"/>
                <a:cs typeface="Times New Roman" panose="02020603050405020304" pitchFamily="18" charset="0"/>
              </a:rPr>
              <a:t>timeline poster on the history of microbes</a:t>
            </a:r>
            <a:endParaRPr lang="en-GB" sz="3000" b="1" dirty="0"/>
          </a:p>
        </p:txBody>
      </p:sp>
      <p:sp>
        <p:nvSpPr>
          <p:cNvPr id="5" name="Rectangle 4">
            <a:extLst>
              <a:ext uri="{FF2B5EF4-FFF2-40B4-BE49-F238E27FC236}">
                <a16:creationId xmlns:a16="http://schemas.microsoft.com/office/drawing/2014/main" id="{8D99E087-7D93-4577-AAD3-A48CD8BDCCA7}"/>
              </a:ext>
            </a:extLst>
          </p:cNvPr>
          <p:cNvSpPr/>
          <p:nvPr/>
        </p:nvSpPr>
        <p:spPr>
          <a:xfrm>
            <a:off x="552450" y="1447801"/>
            <a:ext cx="8039100" cy="4693593"/>
          </a:xfrm>
          <a:prstGeom prst="rect">
            <a:avLst/>
          </a:prstGeom>
          <a:solidFill>
            <a:srgbClr val="F16436"/>
          </a:solidFill>
        </p:spPr>
        <p:txBody>
          <a:bodyPr wrap="square">
            <a:spAutoFit/>
          </a:bodyPr>
          <a:lstStyle/>
          <a:p>
            <a:pPr lvl="0">
              <a:spcAft>
                <a:spcPts val="600"/>
              </a:spcAft>
            </a:pPr>
            <a:r>
              <a:rPr lang="en-GB" sz="2200" dirty="0">
                <a:solidFill>
                  <a:schemeClr val="bg1"/>
                </a:solidFill>
                <a:latin typeface="Arial" panose="020B0604020202020204" pitchFamily="34" charset="0"/>
                <a:ea typeface="Calibri" panose="020F0502020204030204" pitchFamily="34" charset="0"/>
                <a:cs typeface="Times New Roman" panose="02020603050405020304" pitchFamily="18" charset="0"/>
              </a:rPr>
              <a:t>This poster may include: </a:t>
            </a:r>
          </a:p>
          <a:p>
            <a:pPr lvl="0">
              <a:spcAft>
                <a:spcPts val="600"/>
              </a:spcAft>
            </a:pPr>
            <a:r>
              <a:rPr lang="en-GB" sz="2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a.	1676: van Leeuwenhoek discovers ‘animalcules’ using homemade microscope </a:t>
            </a:r>
          </a:p>
          <a:p>
            <a:pPr lvl="0">
              <a:spcAft>
                <a:spcPts val="600"/>
              </a:spcAft>
            </a:pPr>
            <a:r>
              <a:rPr lang="en-GB" sz="2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b.	1796: Jenner discovers smallpox vaccination </a:t>
            </a:r>
          </a:p>
          <a:p>
            <a:pPr lvl="0">
              <a:spcAft>
                <a:spcPts val="600"/>
              </a:spcAft>
            </a:pPr>
            <a:r>
              <a:rPr lang="en-GB" sz="2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c.	1850: Semmelweis advocated washing hands to stop the spread of disease </a:t>
            </a:r>
          </a:p>
          <a:p>
            <a:pPr lvl="0">
              <a:spcAft>
                <a:spcPts val="600"/>
              </a:spcAft>
            </a:pPr>
            <a:r>
              <a:rPr lang="en-GB" sz="2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d.	1861: Pasteur publishes germ theory: the concept that germs cause disease </a:t>
            </a:r>
          </a:p>
          <a:p>
            <a:pPr lvl="0">
              <a:spcAft>
                <a:spcPts val="600"/>
              </a:spcAft>
            </a:pPr>
            <a:r>
              <a:rPr lang="en-GB" sz="2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e.	1892: </a:t>
            </a:r>
            <a:r>
              <a:rPr lang="en-GB" sz="22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Ivanovski</a:t>
            </a:r>
            <a:r>
              <a:rPr lang="en-GB" sz="2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discovers viruses </a:t>
            </a:r>
          </a:p>
          <a:p>
            <a:pPr lvl="0">
              <a:spcAft>
                <a:spcPts val="600"/>
              </a:spcAft>
            </a:pPr>
            <a:r>
              <a:rPr lang="en-GB" sz="2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f.	1905: Koch awarded Nobel Prize in Medicine for his work understanding tuberculosis and its causes </a:t>
            </a:r>
          </a:p>
          <a:p>
            <a:pPr lvl="0">
              <a:spcAft>
                <a:spcPts val="600"/>
              </a:spcAft>
            </a:pPr>
            <a:r>
              <a:rPr lang="en-GB" sz="2200" b="1" dirty="0">
                <a:solidFill>
                  <a:schemeClr val="bg1"/>
                </a:solidFill>
                <a:latin typeface="Arial" panose="020B0604020202020204" pitchFamily="34" charset="0"/>
                <a:ea typeface="Calibri" panose="020F0502020204030204" pitchFamily="34" charset="0"/>
                <a:cs typeface="Times New Roman" panose="02020603050405020304" pitchFamily="18" charset="0"/>
              </a:rPr>
              <a:t>g.	1929: Fleming discovers antibiotics</a:t>
            </a:r>
          </a:p>
        </p:txBody>
      </p:sp>
      <p:sp>
        <p:nvSpPr>
          <p:cNvPr id="3" name="Footer Placeholder 2">
            <a:extLst>
              <a:ext uri="{FF2B5EF4-FFF2-40B4-BE49-F238E27FC236}">
                <a16:creationId xmlns:a16="http://schemas.microsoft.com/office/drawing/2014/main" id="{EFD533C9-B999-49C9-BA45-669EF7F313F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013066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1A972-69F7-43E7-8D82-7D1D837C0D05}"/>
              </a:ext>
            </a:extLst>
          </p:cNvPr>
          <p:cNvSpPr>
            <a:spLocks noGrp="1"/>
          </p:cNvSpPr>
          <p:nvPr>
            <p:ph type="title"/>
          </p:nvPr>
        </p:nvSpPr>
        <p:spPr>
          <a:xfrm>
            <a:off x="183356" y="1747839"/>
            <a:ext cx="8777287" cy="2852737"/>
          </a:xfrm>
        </p:spPr>
        <p:txBody>
          <a:bodyPr/>
          <a:lstStyle/>
          <a:p>
            <a:r>
              <a:rPr lang="en-GB" b="1" dirty="0"/>
              <a:t>Learning Consolidation</a:t>
            </a:r>
          </a:p>
        </p:txBody>
      </p:sp>
      <p:sp>
        <p:nvSpPr>
          <p:cNvPr id="4" name="Footer Placeholder 3">
            <a:extLst>
              <a:ext uri="{FF2B5EF4-FFF2-40B4-BE49-F238E27FC236}">
                <a16:creationId xmlns:a16="http://schemas.microsoft.com/office/drawing/2014/main" id="{0D598851-9A9F-41F2-AA82-2FCDB6BC246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548482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96D3-50B8-4990-A7CD-758AF55AF0C4}"/>
              </a:ext>
            </a:extLst>
          </p:cNvPr>
          <p:cNvSpPr>
            <a:spLocks noGrp="1"/>
          </p:cNvSpPr>
          <p:nvPr>
            <p:ph type="title"/>
          </p:nvPr>
        </p:nvSpPr>
        <p:spPr>
          <a:xfrm>
            <a:off x="628650" y="569914"/>
            <a:ext cx="7886700" cy="2039936"/>
          </a:xfrm>
          <a:ln w="57150">
            <a:solidFill>
              <a:srgbClr val="712B8F"/>
            </a:solidFill>
          </a:ln>
        </p:spPr>
        <p:txBody>
          <a:bodyPr>
            <a:noAutofit/>
          </a:bodyPr>
          <a:lstStyle/>
          <a:p>
            <a:pPr algn="ctr"/>
            <a:r>
              <a:rPr lang="en-GB" b="1" dirty="0"/>
              <a:t>There are two main types of microbes: bacteria and fungi.</a:t>
            </a:r>
            <a:br>
              <a:rPr lang="en-GB" b="1" dirty="0"/>
            </a:br>
            <a:r>
              <a:rPr lang="en-GB" b="1" dirty="0"/>
              <a:t>True/False?</a:t>
            </a:r>
          </a:p>
        </p:txBody>
      </p:sp>
      <p:sp>
        <p:nvSpPr>
          <p:cNvPr id="3" name="Footer Placeholder 2">
            <a:extLst>
              <a:ext uri="{FF2B5EF4-FFF2-40B4-BE49-F238E27FC236}">
                <a16:creationId xmlns:a16="http://schemas.microsoft.com/office/drawing/2014/main" id="{8C027A2A-565A-406E-92F4-FCB04D5DBFFD}"/>
              </a:ext>
            </a:extLst>
          </p:cNvPr>
          <p:cNvSpPr>
            <a:spLocks noGrp="1"/>
          </p:cNvSpPr>
          <p:nvPr>
            <p:ph type="ftr" sz="quarter" idx="11"/>
          </p:nvPr>
        </p:nvSpPr>
        <p:spPr/>
        <p:txBody>
          <a:bodyPr/>
          <a:lstStyle/>
          <a:p>
            <a:r>
              <a:rPr lang="en-GB"/>
              <a:t>e-Bug.eu</a:t>
            </a:r>
            <a:endParaRPr lang="en-GB" dirty="0"/>
          </a:p>
        </p:txBody>
      </p:sp>
      <p:sp>
        <p:nvSpPr>
          <p:cNvPr id="4" name="Thought Bubble: Cloud 3">
            <a:extLst>
              <a:ext uri="{FF2B5EF4-FFF2-40B4-BE49-F238E27FC236}">
                <a16:creationId xmlns:a16="http://schemas.microsoft.com/office/drawing/2014/main" id="{A2806A12-AACB-4FB7-B809-97B5713E4D0D}"/>
              </a:ext>
            </a:extLst>
          </p:cNvPr>
          <p:cNvSpPr/>
          <p:nvPr/>
        </p:nvSpPr>
        <p:spPr>
          <a:xfrm>
            <a:off x="2663315" y="3079746"/>
            <a:ext cx="3817369" cy="2624138"/>
          </a:xfrm>
          <a:prstGeom prst="cloud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Arial" panose="020B0604020202020204" pitchFamily="34" charset="0"/>
                <a:cs typeface="Arial" panose="020B0604020202020204" pitchFamily="34" charset="0"/>
              </a:rPr>
              <a:t>False, there are three main types: bacteria, viruses and fungi. </a:t>
            </a:r>
          </a:p>
        </p:txBody>
      </p:sp>
    </p:spTree>
    <p:extLst>
      <p:ext uri="{BB962C8B-B14F-4D97-AF65-F5344CB8AC3E}">
        <p14:creationId xmlns:p14="http://schemas.microsoft.com/office/powerpoint/2010/main" val="236309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3E8152-B101-4097-96C8-A9FD6333FA53}"/>
              </a:ext>
            </a:extLst>
          </p:cNvPr>
          <p:cNvSpPr>
            <a:spLocks noGrp="1"/>
          </p:cNvSpPr>
          <p:nvPr>
            <p:ph type="title"/>
          </p:nvPr>
        </p:nvSpPr>
        <p:spPr>
          <a:xfrm>
            <a:off x="628650" y="569914"/>
            <a:ext cx="7886700" cy="2706686"/>
          </a:xfrm>
          <a:ln w="57150">
            <a:solidFill>
              <a:srgbClr val="712B8F"/>
            </a:solidFill>
          </a:ln>
        </p:spPr>
        <p:txBody>
          <a:bodyPr>
            <a:noAutofit/>
          </a:bodyPr>
          <a:lstStyle/>
          <a:p>
            <a:pPr algn="ctr"/>
            <a:r>
              <a:rPr lang="en-GB" sz="4500" b="1" dirty="0"/>
              <a:t>Bacteria have three main shapes, cocci (balls), bacilli (rods) and spirals. </a:t>
            </a:r>
            <a:br>
              <a:rPr lang="en-GB" sz="4500" b="1" dirty="0"/>
            </a:br>
            <a:r>
              <a:rPr lang="en-GB" sz="4500" b="1" dirty="0"/>
              <a:t>True/False?</a:t>
            </a:r>
          </a:p>
        </p:txBody>
      </p:sp>
      <p:sp>
        <p:nvSpPr>
          <p:cNvPr id="5" name="Thought Bubble: Cloud 4">
            <a:extLst>
              <a:ext uri="{FF2B5EF4-FFF2-40B4-BE49-F238E27FC236}">
                <a16:creationId xmlns:a16="http://schemas.microsoft.com/office/drawing/2014/main" id="{A7239E65-553E-42F1-9072-6F52A69F696F}"/>
              </a:ext>
            </a:extLst>
          </p:cNvPr>
          <p:cNvSpPr/>
          <p:nvPr/>
        </p:nvSpPr>
        <p:spPr>
          <a:xfrm>
            <a:off x="2910966" y="3727446"/>
            <a:ext cx="2927860" cy="1939929"/>
          </a:xfrm>
          <a:prstGeom prst="cloud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atin typeface="Arial" panose="020B0604020202020204" pitchFamily="34" charset="0"/>
                <a:cs typeface="Arial" panose="020B0604020202020204" pitchFamily="34" charset="0"/>
              </a:rPr>
              <a:t>True</a:t>
            </a:r>
          </a:p>
        </p:txBody>
      </p:sp>
      <p:sp>
        <p:nvSpPr>
          <p:cNvPr id="3" name="Footer Placeholder 2">
            <a:extLst>
              <a:ext uri="{FF2B5EF4-FFF2-40B4-BE49-F238E27FC236}">
                <a16:creationId xmlns:a16="http://schemas.microsoft.com/office/drawing/2014/main" id="{7F7D4AE0-F944-4F31-8ABD-7BD89628640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71202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3BEFFC-5AF8-49E1-92D3-0AFB37F71F79}"/>
              </a:ext>
            </a:extLst>
          </p:cNvPr>
          <p:cNvSpPr>
            <a:spLocks noGrp="1"/>
          </p:cNvSpPr>
          <p:nvPr>
            <p:ph type="title"/>
          </p:nvPr>
        </p:nvSpPr>
        <p:spPr>
          <a:xfrm>
            <a:off x="628650" y="569914"/>
            <a:ext cx="7886700" cy="1887536"/>
          </a:xfrm>
          <a:ln w="57150">
            <a:solidFill>
              <a:srgbClr val="712B8F"/>
            </a:solidFill>
          </a:ln>
        </p:spPr>
        <p:txBody>
          <a:bodyPr>
            <a:noAutofit/>
          </a:bodyPr>
          <a:lstStyle/>
          <a:p>
            <a:pPr algn="ctr"/>
            <a:r>
              <a:rPr lang="en-GB" b="1" dirty="0"/>
              <a:t>Microbes are only in the food we eat. </a:t>
            </a:r>
            <a:br>
              <a:rPr lang="en-GB" b="1" dirty="0"/>
            </a:br>
            <a:r>
              <a:rPr lang="en-GB" b="1" dirty="0"/>
              <a:t>True/False?</a:t>
            </a:r>
          </a:p>
        </p:txBody>
      </p:sp>
      <p:sp>
        <p:nvSpPr>
          <p:cNvPr id="5" name="Thought Bubble: Cloud 4">
            <a:extLst>
              <a:ext uri="{FF2B5EF4-FFF2-40B4-BE49-F238E27FC236}">
                <a16:creationId xmlns:a16="http://schemas.microsoft.com/office/drawing/2014/main" id="{8154FBEA-6F99-4F98-A42F-0DF989BA2775}"/>
              </a:ext>
            </a:extLst>
          </p:cNvPr>
          <p:cNvSpPr/>
          <p:nvPr/>
        </p:nvSpPr>
        <p:spPr>
          <a:xfrm>
            <a:off x="1834641" y="2876550"/>
            <a:ext cx="5156710" cy="3261517"/>
          </a:xfrm>
          <a:prstGeom prst="cloud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b="1" dirty="0">
                <a:latin typeface="Arial" panose="020B0604020202020204" pitchFamily="34" charset="0"/>
                <a:cs typeface="Arial" panose="020B0604020202020204" pitchFamily="34" charset="0"/>
              </a:rPr>
              <a:t>False, there are microbes everywhere, floating around in the air we breathe, on the food we eat, in the water we drink and on the surface of and in our bodies, even inside volcanoes. </a:t>
            </a:r>
          </a:p>
        </p:txBody>
      </p:sp>
      <p:sp>
        <p:nvSpPr>
          <p:cNvPr id="3" name="Footer Placeholder 2">
            <a:extLst>
              <a:ext uri="{FF2B5EF4-FFF2-40B4-BE49-F238E27FC236}">
                <a16:creationId xmlns:a16="http://schemas.microsoft.com/office/drawing/2014/main" id="{148B0915-82DB-4E0B-944E-409F1FD10A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35389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671F43-DF07-4890-8201-D2A1903D66B2}"/>
              </a:ext>
            </a:extLst>
          </p:cNvPr>
          <p:cNvSpPr>
            <a:spLocks noGrp="1"/>
          </p:cNvSpPr>
          <p:nvPr>
            <p:ph type="title"/>
          </p:nvPr>
        </p:nvSpPr>
        <p:spPr>
          <a:xfrm>
            <a:off x="628650" y="569914"/>
            <a:ext cx="7886700" cy="2092324"/>
          </a:xfrm>
          <a:ln w="57150">
            <a:solidFill>
              <a:srgbClr val="712B8F"/>
            </a:solidFill>
          </a:ln>
        </p:spPr>
        <p:txBody>
          <a:bodyPr>
            <a:noAutofit/>
          </a:bodyPr>
          <a:lstStyle/>
          <a:p>
            <a:pPr algn="ctr"/>
            <a:r>
              <a:rPr lang="en-GB" sz="4500" b="1" dirty="0"/>
              <a:t>Microbes can be useful, harmful or both. </a:t>
            </a:r>
            <a:br>
              <a:rPr lang="en-GB" sz="4500" b="1" dirty="0"/>
            </a:br>
            <a:r>
              <a:rPr lang="en-GB" sz="4500" b="1" dirty="0"/>
              <a:t>True/False?</a:t>
            </a:r>
          </a:p>
        </p:txBody>
      </p:sp>
      <p:sp>
        <p:nvSpPr>
          <p:cNvPr id="5" name="Thought Bubble: Cloud 4">
            <a:extLst>
              <a:ext uri="{FF2B5EF4-FFF2-40B4-BE49-F238E27FC236}">
                <a16:creationId xmlns:a16="http://schemas.microsoft.com/office/drawing/2014/main" id="{BD29D61F-FD15-46ED-9499-7A83E2C893F7}"/>
              </a:ext>
            </a:extLst>
          </p:cNvPr>
          <p:cNvSpPr/>
          <p:nvPr/>
        </p:nvSpPr>
        <p:spPr>
          <a:xfrm>
            <a:off x="2910966" y="3282949"/>
            <a:ext cx="3086100" cy="2238375"/>
          </a:xfrm>
          <a:prstGeom prst="cloudCallou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atin typeface="Arial" panose="020B0604020202020204" pitchFamily="34" charset="0"/>
                <a:cs typeface="Arial" panose="020B0604020202020204" pitchFamily="34" charset="0"/>
              </a:rPr>
              <a:t>True</a:t>
            </a:r>
          </a:p>
        </p:txBody>
      </p:sp>
      <p:sp>
        <p:nvSpPr>
          <p:cNvPr id="3" name="Footer Placeholder 2">
            <a:extLst>
              <a:ext uri="{FF2B5EF4-FFF2-40B4-BE49-F238E27FC236}">
                <a16:creationId xmlns:a16="http://schemas.microsoft.com/office/drawing/2014/main" id="{7F959672-F62C-4E44-8AB9-911A29A1065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7995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3768"/>
            <a:ext cx="7886700" cy="1325563"/>
          </a:xfrm>
        </p:spPr>
        <p:txBody>
          <a:bodyPr>
            <a:normAutofit/>
          </a:bodyPr>
          <a:lstStyle/>
          <a:p>
            <a:pPr algn="ctr"/>
            <a:r>
              <a:rPr lang="en-GB" b="1" dirty="0"/>
              <a:t>Curriculum Links</a:t>
            </a:r>
          </a:p>
        </p:txBody>
      </p:sp>
      <p:sp>
        <p:nvSpPr>
          <p:cNvPr id="5" name="Rectangle 4">
            <a:extLst>
              <a:ext uri="{FF2B5EF4-FFF2-40B4-BE49-F238E27FC236}">
                <a16:creationId xmlns:a16="http://schemas.microsoft.com/office/drawing/2014/main" id="{6ECA85FB-5514-4883-AEFA-4C080527374C}"/>
              </a:ext>
            </a:extLst>
          </p:cNvPr>
          <p:cNvSpPr/>
          <p:nvPr/>
        </p:nvSpPr>
        <p:spPr>
          <a:xfrm>
            <a:off x="438150" y="1305539"/>
            <a:ext cx="4572000" cy="4672048"/>
          </a:xfrm>
          <a:prstGeom prst="rect">
            <a:avLst/>
          </a:prstGeom>
        </p:spPr>
        <p:txBody>
          <a:bodyPr>
            <a:spAutoFit/>
          </a:bodyPr>
          <a:lstStyle/>
          <a:p>
            <a:pPr>
              <a:lnSpc>
                <a:spcPct val="115000"/>
              </a:lnSpc>
              <a:spcAft>
                <a:spcPts val="0"/>
              </a:spcAft>
            </a:pPr>
            <a:r>
              <a:rPr lang="en-GB" sz="2400" b="1" dirty="0">
                <a:latin typeface="Arial" panose="020B0604020202020204" pitchFamily="34" charset="0"/>
                <a:ea typeface="Calibri" panose="020F0502020204030204" pitchFamily="34" charset="0"/>
                <a:cs typeface="Arial" panose="020B0604020202020204" pitchFamily="34" charset="0"/>
              </a:rPr>
              <a:t>PHSE/RHSE </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Arial" panose="020B0604020202020204" pitchFamily="34" charset="0"/>
              </a:rPr>
              <a:t>Health and prevention</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400" b="1" dirty="0">
                <a:latin typeface="Arial" panose="020B0604020202020204" pitchFamily="34" charset="0"/>
                <a:ea typeface="Calibri" panose="020F0502020204030204" pitchFamily="34" charset="0"/>
                <a:cs typeface="Arial" panose="020B0604020202020204" pitchFamily="34" charset="0"/>
              </a:rPr>
              <a:t>Science </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Times New Roman" panose="02020603050405020304" pitchFamily="18" charset="0"/>
              </a:rPr>
              <a:t>Scientific thinking </a:t>
            </a:r>
          </a:p>
          <a:p>
            <a:pPr marL="342900" lvl="0" indent="-342900">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Times New Roman" panose="02020603050405020304" pitchFamily="18" charset="0"/>
              </a:rPr>
              <a:t>Analysis and evaluation </a:t>
            </a:r>
          </a:p>
          <a:p>
            <a:pPr marL="342900" lvl="0" indent="-342900">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Times New Roman" panose="02020603050405020304" pitchFamily="18" charset="0"/>
              </a:rPr>
              <a:t>Experimental skills and strategies</a:t>
            </a:r>
          </a:p>
          <a:p>
            <a:pPr>
              <a:spcAft>
                <a:spcPts val="0"/>
              </a:spcAft>
            </a:pPr>
            <a:r>
              <a:rPr lang="en-GB" sz="2400" b="1" dirty="0">
                <a:latin typeface="Arial" panose="020B0604020202020204" pitchFamily="34" charset="0"/>
                <a:ea typeface="Calibri" panose="020F0502020204030204" pitchFamily="34" charset="0"/>
                <a:cs typeface="Arial" panose="020B0604020202020204" pitchFamily="34" charset="0"/>
              </a:rPr>
              <a:t>Biology</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Times New Roman" panose="02020603050405020304" pitchFamily="18" charset="0"/>
              </a:rPr>
              <a:t>Development of medicines</a:t>
            </a:r>
          </a:p>
          <a:p>
            <a:pPr marL="342900" lvl="0" indent="-342900">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Times New Roman" panose="02020603050405020304" pitchFamily="18" charset="0"/>
              </a:rPr>
              <a:t>Cells </a:t>
            </a:r>
          </a:p>
          <a:p>
            <a:pPr marL="342900" lvl="0" indent="-342900">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Times New Roman" panose="02020603050405020304" pitchFamily="18" charset="0"/>
              </a:rPr>
              <a:t>Health and disease</a:t>
            </a:r>
          </a:p>
        </p:txBody>
      </p:sp>
      <p:sp>
        <p:nvSpPr>
          <p:cNvPr id="6" name="Rectangle 5">
            <a:extLst>
              <a:ext uri="{FF2B5EF4-FFF2-40B4-BE49-F238E27FC236}">
                <a16:creationId xmlns:a16="http://schemas.microsoft.com/office/drawing/2014/main" id="{F6F4C2A6-A45A-49AA-935A-C48B04090B67}"/>
              </a:ext>
            </a:extLst>
          </p:cNvPr>
          <p:cNvSpPr/>
          <p:nvPr/>
        </p:nvSpPr>
        <p:spPr>
          <a:xfrm>
            <a:off x="5010150" y="1305539"/>
            <a:ext cx="4572000" cy="2092881"/>
          </a:xfrm>
          <a:prstGeom prst="rect">
            <a:avLst/>
          </a:prstGeom>
        </p:spPr>
        <p:txBody>
          <a:bodyPr>
            <a:spAutoFit/>
          </a:bodyPr>
          <a:lstStyle/>
          <a:p>
            <a:pPr>
              <a:spcAft>
                <a:spcPts val="0"/>
              </a:spcAft>
            </a:pPr>
            <a:r>
              <a:rPr lang="en-GB" sz="2400" b="1" dirty="0">
                <a:latin typeface="Arial" panose="020B0604020202020204" pitchFamily="34" charset="0"/>
                <a:ea typeface="Calibri" panose="020F0502020204030204" pitchFamily="34" charset="0"/>
                <a:cs typeface="Arial" panose="020B0604020202020204" pitchFamily="34" charset="0"/>
              </a:rPr>
              <a:t>English </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Arial" panose="020B0604020202020204" pitchFamily="34" charset="0"/>
              </a:rPr>
              <a:t>Reading </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Arial" panose="020B0604020202020204" pitchFamily="34" charset="0"/>
              </a:rPr>
              <a:t>Writing</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400" b="1" dirty="0">
                <a:latin typeface="Arial" panose="020B0604020202020204" pitchFamily="34" charset="0"/>
                <a:ea typeface="Calibri" panose="020F0502020204030204" pitchFamily="34" charset="0"/>
                <a:cs typeface="Arial" panose="020B0604020202020204" pitchFamily="34" charset="0"/>
              </a:rPr>
              <a:t>Art and design</a:t>
            </a:r>
            <a:endParaRPr lang="en-GB" sz="2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400" dirty="0">
                <a:latin typeface="Arial" panose="020B0604020202020204" pitchFamily="34" charset="0"/>
                <a:ea typeface="Calibri" panose="020F0502020204030204" pitchFamily="34" charset="0"/>
                <a:cs typeface="Arial" panose="020B0604020202020204" pitchFamily="34" charset="0"/>
              </a:rPr>
              <a:t>Graphic communication</a:t>
            </a:r>
            <a:endParaRPr lang="en-GB" sz="24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698647" y="-909549"/>
            <a:ext cx="7886700" cy="830343"/>
          </a:xfrm>
        </p:spPr>
        <p:txBody>
          <a:bodyPr>
            <a:noAutofit/>
          </a:bodyPr>
          <a:lstStyle/>
          <a:p>
            <a:pPr algn="ctr"/>
            <a:r>
              <a:rPr lang="en-GB" sz="3500" b="1" dirty="0"/>
              <a:t>What are Microbes? (1/2)</a:t>
            </a:r>
          </a:p>
        </p:txBody>
      </p:sp>
      <p:sp>
        <p:nvSpPr>
          <p:cNvPr id="10" name="Title 1">
            <a:extLst>
              <a:ext uri="{FF2B5EF4-FFF2-40B4-BE49-F238E27FC236}">
                <a16:creationId xmlns:a16="http://schemas.microsoft.com/office/drawing/2014/main" id="{60375745-D879-4423-B755-772A411EABF3}"/>
              </a:ext>
            </a:extLst>
          </p:cNvPr>
          <p:cNvSpPr txBox="1">
            <a:spLocks/>
          </p:cNvSpPr>
          <p:nvPr/>
        </p:nvSpPr>
        <p:spPr>
          <a:xfrm>
            <a:off x="698647" y="462050"/>
            <a:ext cx="7886700" cy="8303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dirty="0"/>
              <a:t>What are Microbes?</a:t>
            </a:r>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558652" y="1565944"/>
            <a:ext cx="8026695" cy="110389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300" dirty="0">
                <a:latin typeface="Arial" panose="020B0604020202020204" pitchFamily="34" charset="0"/>
                <a:cs typeface="Arial" panose="020B0604020202020204" pitchFamily="34" charset="0"/>
              </a:rPr>
              <a:t>Microbes are the smallest living creatures on Earth and that the word micro-organism literally translates into micro: small and organism: life. </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558651" y="2841288"/>
            <a:ext cx="8026696" cy="216886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GB" sz="2300" dirty="0">
                <a:latin typeface="Arial" panose="020B0604020202020204" pitchFamily="34" charset="0"/>
                <a:cs typeface="Arial" panose="020B0604020202020204" pitchFamily="34" charset="0"/>
              </a:rPr>
              <a:t>Microbes are so small they cannot be seen without the use of a microscope. Antonie van Leeuwenhoek created the first microscope in 1676. He used it to examine various items around his home and termed the living creatures (bacteria) he found on scrapings from his teeth ‘animalcules’. </a:t>
            </a:r>
          </a:p>
        </p:txBody>
      </p:sp>
      <p:sp>
        <p:nvSpPr>
          <p:cNvPr id="8" name="Rectangle: Rounded Corners 7">
            <a:extLst>
              <a:ext uri="{FF2B5EF4-FFF2-40B4-BE49-F238E27FC236}">
                <a16:creationId xmlns:a16="http://schemas.microsoft.com/office/drawing/2014/main" id="{C20B41E8-AE01-4A1A-8F27-E9A52AD2192D}"/>
              </a:ext>
            </a:extLst>
          </p:cNvPr>
          <p:cNvSpPr/>
          <p:nvPr/>
        </p:nvSpPr>
        <p:spPr>
          <a:xfrm>
            <a:off x="558651" y="5179845"/>
            <a:ext cx="8026696" cy="78280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GB" sz="2300" dirty="0">
                <a:latin typeface="Arial" panose="020B0604020202020204" pitchFamily="34" charset="0"/>
                <a:cs typeface="Arial" panose="020B0604020202020204" pitchFamily="34" charset="0"/>
              </a:rPr>
              <a:t>There are three different types of microbe: bacteria, viruses and fungi. </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6CC2F2-FC5D-44F9-B171-1DDD0482554F}"/>
              </a:ext>
            </a:extLst>
          </p:cNvPr>
          <p:cNvSpPr>
            <a:spLocks noGrp="1"/>
          </p:cNvSpPr>
          <p:nvPr>
            <p:ph type="title"/>
          </p:nvPr>
        </p:nvSpPr>
        <p:spPr>
          <a:xfrm>
            <a:off x="698647" y="-979122"/>
            <a:ext cx="7886700" cy="830343"/>
          </a:xfrm>
        </p:spPr>
        <p:txBody>
          <a:bodyPr>
            <a:noAutofit/>
          </a:bodyPr>
          <a:lstStyle/>
          <a:p>
            <a:pPr algn="ctr"/>
            <a:r>
              <a:rPr lang="en-GB" sz="3500" b="1" dirty="0"/>
              <a:t>What are Microbes? (2/2)</a:t>
            </a:r>
          </a:p>
        </p:txBody>
      </p:sp>
      <p:sp>
        <p:nvSpPr>
          <p:cNvPr id="6" name="Title 1">
            <a:extLst>
              <a:ext uri="{FF2B5EF4-FFF2-40B4-BE49-F238E27FC236}">
                <a16:creationId xmlns:a16="http://schemas.microsoft.com/office/drawing/2014/main" id="{A88A668D-8DCA-4AC5-88C0-3242611233DF}"/>
              </a:ext>
            </a:extLst>
          </p:cNvPr>
          <p:cNvSpPr txBox="1">
            <a:spLocks/>
          </p:cNvSpPr>
          <p:nvPr/>
        </p:nvSpPr>
        <p:spPr>
          <a:xfrm>
            <a:off x="698647" y="462050"/>
            <a:ext cx="7886700" cy="8303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dirty="0"/>
              <a:t>What are Microbes?</a:t>
            </a:r>
          </a:p>
        </p:txBody>
      </p:sp>
      <p:sp>
        <p:nvSpPr>
          <p:cNvPr id="8" name="Rectangle: Rounded Corners 7">
            <a:extLst>
              <a:ext uri="{FF2B5EF4-FFF2-40B4-BE49-F238E27FC236}">
                <a16:creationId xmlns:a16="http://schemas.microsoft.com/office/drawing/2014/main" id="{6120BD40-7840-4F24-8AB7-84CEC771DC64}"/>
              </a:ext>
            </a:extLst>
          </p:cNvPr>
          <p:cNvSpPr/>
          <p:nvPr/>
        </p:nvSpPr>
        <p:spPr>
          <a:xfrm>
            <a:off x="558651" y="1540417"/>
            <a:ext cx="8026696" cy="19358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GB" sz="2300" dirty="0">
                <a:latin typeface="Arial" panose="020B0604020202020204" pitchFamily="34" charset="0"/>
                <a:cs typeface="Arial" panose="020B0604020202020204" pitchFamily="34" charset="0"/>
              </a:rPr>
              <a:t>Microbes can be found EVERYWHERE – floating around in the air we breathe, on the food we eat, in the water we drink and on the surface of and in our bodies. Emphasise that although there are harmful microbes that can make us ill, there are many more useful microbes that we can use. </a:t>
            </a:r>
          </a:p>
        </p:txBody>
      </p:sp>
      <p:sp>
        <p:nvSpPr>
          <p:cNvPr id="9" name="Rectangle: Rounded Corners 8">
            <a:extLst>
              <a:ext uri="{FF2B5EF4-FFF2-40B4-BE49-F238E27FC236}">
                <a16:creationId xmlns:a16="http://schemas.microsoft.com/office/drawing/2014/main" id="{3B60E099-48C3-49E6-9767-1F4A8384BCE8}"/>
              </a:ext>
            </a:extLst>
          </p:cNvPr>
          <p:cNvSpPr/>
          <p:nvPr/>
        </p:nvSpPr>
        <p:spPr>
          <a:xfrm>
            <a:off x="558651" y="3724281"/>
            <a:ext cx="8026696" cy="219070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GB" sz="2300" dirty="0">
                <a:latin typeface="Arial" panose="020B0604020202020204" pitchFamily="34" charset="0"/>
                <a:cs typeface="Arial" panose="020B0604020202020204" pitchFamily="34" charset="0"/>
              </a:rPr>
              <a:t>Although microbes cause disease, there are also useful microbes. Some benefits of useful microbes are </a:t>
            </a:r>
            <a:r>
              <a:rPr lang="en-GB" sz="2300" i="1" dirty="0">
                <a:latin typeface="Arial" panose="020B0604020202020204" pitchFamily="34" charset="0"/>
                <a:cs typeface="Arial" panose="020B0604020202020204" pitchFamily="34" charset="0"/>
              </a:rPr>
              <a:t>Lactobacillus</a:t>
            </a:r>
            <a:r>
              <a:rPr lang="en-GB" sz="2300" dirty="0">
                <a:latin typeface="Arial" panose="020B0604020202020204" pitchFamily="34" charset="0"/>
                <a:cs typeface="Arial" panose="020B0604020202020204" pitchFamily="34" charset="0"/>
              </a:rPr>
              <a:t> in yoghurt, probiotic bacteria in our gut which aid digestion and the fungus </a:t>
            </a:r>
            <a:r>
              <a:rPr lang="en-GB" sz="2300" i="1" dirty="0">
                <a:latin typeface="Arial" panose="020B0604020202020204" pitchFamily="34" charset="0"/>
                <a:cs typeface="Arial" panose="020B0604020202020204" pitchFamily="34" charset="0"/>
              </a:rPr>
              <a:t>Penicillium</a:t>
            </a:r>
            <a:r>
              <a:rPr lang="en-GB" sz="2300" dirty="0">
                <a:latin typeface="Arial" panose="020B0604020202020204" pitchFamily="34" charset="0"/>
                <a:cs typeface="Arial" panose="020B0604020202020204" pitchFamily="34" charset="0"/>
              </a:rPr>
              <a:t> which produces the antibiotic Penicillin.</a:t>
            </a:r>
          </a:p>
        </p:txBody>
      </p:sp>
      <p:sp>
        <p:nvSpPr>
          <p:cNvPr id="4" name="Footer Placeholder 3">
            <a:extLst>
              <a:ext uri="{FF2B5EF4-FFF2-40B4-BE49-F238E27FC236}">
                <a16:creationId xmlns:a16="http://schemas.microsoft.com/office/drawing/2014/main" id="{021DFDA3-040B-4274-9113-9D6F177909A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37157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26CA-6083-495B-8B22-1D5A4BDB2092}"/>
              </a:ext>
            </a:extLst>
          </p:cNvPr>
          <p:cNvSpPr>
            <a:spLocks noGrp="1"/>
          </p:cNvSpPr>
          <p:nvPr>
            <p:ph type="title"/>
          </p:nvPr>
        </p:nvSpPr>
        <p:spPr>
          <a:xfrm>
            <a:off x="309563" y="2662239"/>
            <a:ext cx="7886700" cy="2852737"/>
          </a:xfrm>
        </p:spPr>
        <p:txBody>
          <a:bodyPr/>
          <a:lstStyle/>
          <a:p>
            <a:r>
              <a:rPr lang="en-GB" b="1" dirty="0"/>
              <a:t>Main Activity:</a:t>
            </a:r>
            <a:br>
              <a:rPr lang="en-GB" b="1" dirty="0"/>
            </a:br>
            <a:r>
              <a:rPr lang="en-GB" b="1" dirty="0"/>
              <a:t>Microbe Mayhem</a:t>
            </a:r>
            <a:br>
              <a:rPr lang="en-GB" b="1" dirty="0"/>
            </a:br>
            <a:endParaRPr lang="en-GB" b="1" dirty="0"/>
          </a:p>
        </p:txBody>
      </p:sp>
      <p:sp>
        <p:nvSpPr>
          <p:cNvPr id="4" name="Footer Placeholder 3">
            <a:extLst>
              <a:ext uri="{FF2B5EF4-FFF2-40B4-BE49-F238E27FC236}">
                <a16:creationId xmlns:a16="http://schemas.microsoft.com/office/drawing/2014/main" id="{50400773-DD46-4870-A952-6536DE76949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8052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5846-7937-432E-A1E6-3E14D19E97A6}"/>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sz="5400" dirty="0"/>
              <a:t>Microbe Mayhem Steps</a:t>
            </a:r>
          </a:p>
        </p:txBody>
      </p:sp>
      <p:pic>
        <p:nvPicPr>
          <p:cNvPr id="5" name="Picture 4">
            <a:extLst>
              <a:ext uri="{FF2B5EF4-FFF2-40B4-BE49-F238E27FC236}">
                <a16:creationId xmlns:a16="http://schemas.microsoft.com/office/drawing/2014/main" id="{29B4738F-44BB-4C70-BE5A-B4DB433E758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39724" y="609600"/>
            <a:ext cx="8623301" cy="5505449"/>
          </a:xfrm>
          <a:prstGeom prst="rect">
            <a:avLst/>
          </a:prstGeom>
        </p:spPr>
      </p:pic>
      <p:pic>
        <p:nvPicPr>
          <p:cNvPr id="7" name="Picture 6">
            <a:extLst>
              <a:ext uri="{FF2B5EF4-FFF2-40B4-BE49-F238E27FC236}">
                <a16:creationId xmlns:a16="http://schemas.microsoft.com/office/drawing/2014/main" id="{8742D1CC-AAE7-4B56-9A9C-043DC77B883D}"/>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77679" y="904454"/>
            <a:ext cx="8188642" cy="4722405"/>
          </a:xfrm>
          <a:prstGeom prst="rect">
            <a:avLst/>
          </a:prstGeom>
        </p:spPr>
      </p:pic>
      <p:sp>
        <p:nvSpPr>
          <p:cNvPr id="8" name="TextBox 7">
            <a:extLst>
              <a:ext uri="{FF2B5EF4-FFF2-40B4-BE49-F238E27FC236}">
                <a16:creationId xmlns:a16="http://schemas.microsoft.com/office/drawing/2014/main" id="{CF3ECC45-3DF1-41E4-815A-014278825C1E}"/>
              </a:ext>
            </a:extLst>
          </p:cNvPr>
          <p:cNvSpPr txBox="1"/>
          <p:nvPr/>
        </p:nvSpPr>
        <p:spPr>
          <a:xfrm>
            <a:off x="747891" y="1126609"/>
            <a:ext cx="1625990" cy="16312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1. Shuffle the deck and deal the cards to players</a:t>
            </a:r>
          </a:p>
        </p:txBody>
      </p:sp>
      <p:sp>
        <p:nvSpPr>
          <p:cNvPr id="9" name="TextBox 8">
            <a:extLst>
              <a:ext uri="{FF2B5EF4-FFF2-40B4-BE49-F238E27FC236}">
                <a16:creationId xmlns:a16="http://schemas.microsoft.com/office/drawing/2014/main" id="{AEA32A42-EC43-4D6C-A88D-F7147E3AFF23}"/>
              </a:ext>
            </a:extLst>
          </p:cNvPr>
          <p:cNvSpPr txBox="1"/>
          <p:nvPr/>
        </p:nvSpPr>
        <p:spPr>
          <a:xfrm>
            <a:off x="2569355" y="1126609"/>
            <a:ext cx="1625990"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2. Make sure only you can see your cards</a:t>
            </a:r>
          </a:p>
        </p:txBody>
      </p:sp>
      <p:sp>
        <p:nvSpPr>
          <p:cNvPr id="10" name="TextBox 9">
            <a:extLst>
              <a:ext uri="{FF2B5EF4-FFF2-40B4-BE49-F238E27FC236}">
                <a16:creationId xmlns:a16="http://schemas.microsoft.com/office/drawing/2014/main" id="{EB2CA2C2-D3F6-40B6-9A8E-D9B5FA4F9847}"/>
              </a:ext>
            </a:extLst>
          </p:cNvPr>
          <p:cNvSpPr txBox="1"/>
          <p:nvPr/>
        </p:nvSpPr>
        <p:spPr>
          <a:xfrm>
            <a:off x="4454530" y="1018888"/>
            <a:ext cx="1860545" cy="22467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3. Take turns to choose which microbe characteristic you want to battle others with</a:t>
            </a:r>
          </a:p>
        </p:txBody>
      </p:sp>
      <p:sp>
        <p:nvSpPr>
          <p:cNvPr id="11" name="TextBox 10">
            <a:extLst>
              <a:ext uri="{FF2B5EF4-FFF2-40B4-BE49-F238E27FC236}">
                <a16:creationId xmlns:a16="http://schemas.microsoft.com/office/drawing/2014/main" id="{47365EF8-686A-46F3-98A0-2EB6C4F119EA}"/>
              </a:ext>
            </a:extLst>
          </p:cNvPr>
          <p:cNvSpPr txBox="1"/>
          <p:nvPr/>
        </p:nvSpPr>
        <p:spPr>
          <a:xfrm>
            <a:off x="6504216" y="1018888"/>
            <a:ext cx="1765594"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4. The player with the highest characteristic score wins the round!</a:t>
            </a:r>
          </a:p>
        </p:txBody>
      </p:sp>
      <p:sp>
        <p:nvSpPr>
          <p:cNvPr id="4" name="Footer Placeholder 3">
            <a:extLst>
              <a:ext uri="{FF2B5EF4-FFF2-40B4-BE49-F238E27FC236}">
                <a16:creationId xmlns:a16="http://schemas.microsoft.com/office/drawing/2014/main" id="{C300B998-1593-477C-9409-299C425021C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6821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9964D10-6E32-4F56-87D9-90B0D6D14D58}"/>
              </a:ext>
            </a:extLst>
          </p:cNvPr>
          <p:cNvSpPr>
            <a:spLocks noGrp="1"/>
          </p:cNvSpPr>
          <p:nvPr>
            <p:ph type="title"/>
          </p:nvPr>
        </p:nvSpPr>
        <p:spPr>
          <a:xfrm>
            <a:off x="290513" y="2509839"/>
            <a:ext cx="7886700" cy="2852737"/>
          </a:xfrm>
        </p:spPr>
        <p:txBody>
          <a:bodyPr>
            <a:normAutofit/>
          </a:bodyPr>
          <a:lstStyle/>
          <a:p>
            <a:pPr>
              <a:spcAft>
                <a:spcPts val="1200"/>
              </a:spcAft>
            </a:pPr>
            <a:r>
              <a:rPr lang="en-GB" b="1" dirty="0">
                <a:ea typeface="Calibri" panose="020F0502020204030204" pitchFamily="34" charset="0"/>
                <a:cs typeface="Times New Roman" panose="02020603050405020304" pitchFamily="18" charset="0"/>
              </a:rPr>
              <a:t>Alternative Main Activity: </a:t>
            </a:r>
            <a:br>
              <a:rPr lang="en-GB" b="1" dirty="0">
                <a:ea typeface="Calibri" panose="020F0502020204030204" pitchFamily="34" charset="0"/>
                <a:cs typeface="Times New Roman" panose="02020603050405020304" pitchFamily="18" charset="0"/>
              </a:rPr>
            </a:br>
            <a:r>
              <a:rPr lang="en-GB" b="1" dirty="0">
                <a:ea typeface="Calibri" panose="020F0502020204030204" pitchFamily="34" charset="0"/>
                <a:cs typeface="Times New Roman" panose="02020603050405020304" pitchFamily="18" charset="0"/>
              </a:rPr>
              <a:t>Peer Education</a:t>
            </a:r>
            <a:endParaRPr lang="en-GB" b="1" dirty="0"/>
          </a:p>
        </p:txBody>
      </p:sp>
      <p:sp>
        <p:nvSpPr>
          <p:cNvPr id="4" name="Footer Placeholder 3">
            <a:extLst>
              <a:ext uri="{FF2B5EF4-FFF2-40B4-BE49-F238E27FC236}">
                <a16:creationId xmlns:a16="http://schemas.microsoft.com/office/drawing/2014/main" id="{EAC32739-B9D1-4ACE-923F-949BB6CBE06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09572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E77F4-1E38-48FE-9CB7-ECE80D2C3141}"/>
              </a:ext>
            </a:extLst>
          </p:cNvPr>
          <p:cNvSpPr>
            <a:spLocks noGrp="1"/>
          </p:cNvSpPr>
          <p:nvPr>
            <p:ph type="title"/>
          </p:nvPr>
        </p:nvSpPr>
        <p:spPr>
          <a:xfrm>
            <a:off x="561975" y="136524"/>
            <a:ext cx="7886700" cy="911224"/>
          </a:xfrm>
        </p:spPr>
        <p:txBody>
          <a:bodyPr/>
          <a:lstStyle/>
          <a:p>
            <a:pPr algn="ctr"/>
            <a:r>
              <a:rPr lang="en-GB" b="1" dirty="0"/>
              <a:t>Peer Education</a:t>
            </a:r>
          </a:p>
        </p:txBody>
      </p:sp>
      <p:sp>
        <p:nvSpPr>
          <p:cNvPr id="4" name="Rectangle 3">
            <a:extLst>
              <a:ext uri="{FF2B5EF4-FFF2-40B4-BE49-F238E27FC236}">
                <a16:creationId xmlns:a16="http://schemas.microsoft.com/office/drawing/2014/main" id="{9BC0AAFE-9C02-48E1-93E6-CD7BFBF532DD}"/>
              </a:ext>
            </a:extLst>
          </p:cNvPr>
          <p:cNvSpPr/>
          <p:nvPr/>
        </p:nvSpPr>
        <p:spPr>
          <a:xfrm>
            <a:off x="561975" y="1136124"/>
            <a:ext cx="7953375" cy="5016758"/>
          </a:xfrm>
          <a:prstGeom prst="rect">
            <a:avLst/>
          </a:prstGeom>
          <a:solidFill>
            <a:srgbClr val="F16436"/>
          </a:solidFill>
        </p:spPr>
        <p:txBody>
          <a:bodyPr wrap="square">
            <a:spAutoFit/>
          </a:bodyPr>
          <a:lstStyle/>
          <a:p>
            <a:pPr algn="just">
              <a:spcAft>
                <a:spcPts val="1200"/>
              </a:spcAft>
            </a:pPr>
            <a:r>
              <a:rPr lang="en-GB"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Into groups of 3 – 4 students create a presentation to teach a group of your younger peers about microbes. You can choose the level at which you want your presentation to be aimed – EY, KS1, KS2 or KS3. </a:t>
            </a:r>
          </a:p>
          <a:p>
            <a:pPr algn="just">
              <a:spcAft>
                <a:spcPts val="1200"/>
              </a:spcAft>
            </a:pPr>
            <a:r>
              <a:rPr lang="en-GB"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Design an engaging presentation to teach your younger peers the following: </a:t>
            </a:r>
          </a:p>
          <a:p>
            <a:pPr marL="342900" lvl="0" indent="-342900" algn="just">
              <a:spcAft>
                <a:spcPts val="1200"/>
              </a:spcAft>
              <a:buFont typeface="+mj-lt"/>
              <a:buAutoNum type="arabicPeriod"/>
            </a:pPr>
            <a:r>
              <a:rPr lang="en-GB" sz="2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What are microbes? </a:t>
            </a:r>
          </a:p>
          <a:p>
            <a:pPr marL="342900" lvl="0" indent="-342900" algn="just">
              <a:spcAft>
                <a:spcPts val="1200"/>
              </a:spcAft>
              <a:buFont typeface="+mj-lt"/>
              <a:buAutoNum type="arabicPeriod"/>
            </a:pPr>
            <a:r>
              <a:rPr lang="en-GB" sz="2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Where are microbes found? </a:t>
            </a:r>
          </a:p>
          <a:p>
            <a:pPr marL="342900" lvl="0" indent="-342900" algn="just">
              <a:spcAft>
                <a:spcPts val="1200"/>
              </a:spcAft>
              <a:buFont typeface="+mj-lt"/>
              <a:buAutoNum type="arabicPeriod"/>
            </a:pPr>
            <a:r>
              <a:rPr lang="en-GB" sz="2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Microbial shapes and structures </a:t>
            </a:r>
          </a:p>
          <a:p>
            <a:pPr marL="342900" lvl="0" indent="-342900" algn="just">
              <a:spcAft>
                <a:spcPts val="1200"/>
              </a:spcAft>
              <a:buFont typeface="+mj-lt"/>
              <a:buAutoNum type="arabicPeriod"/>
            </a:pPr>
            <a:r>
              <a:rPr lang="en-GB" sz="2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Microbes that are good or bad for humans?</a:t>
            </a:r>
          </a:p>
          <a:p>
            <a:pPr lvl="0" algn="just">
              <a:spcAft>
                <a:spcPts val="1200"/>
              </a:spcAft>
            </a:pPr>
            <a:r>
              <a:rPr lang="en-GB"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Your presentations should include amazing microbe facts, interactive elements or activities and you should make the presentation visually engaging for a younger audience.</a:t>
            </a:r>
          </a:p>
        </p:txBody>
      </p:sp>
      <p:sp>
        <p:nvSpPr>
          <p:cNvPr id="3" name="Footer Placeholder 2">
            <a:extLst>
              <a:ext uri="{FF2B5EF4-FFF2-40B4-BE49-F238E27FC236}">
                <a16:creationId xmlns:a16="http://schemas.microsoft.com/office/drawing/2014/main" id="{DC32FFB4-A7AF-4A5D-B9D7-95E21796DB5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12279187"/>
      </p:ext>
    </p:extLst>
  </p:cSld>
  <p:clrMapOvr>
    <a:masterClrMapping/>
  </p:clrMapOvr>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2767</TotalTime>
  <Words>3121</Words>
  <Application>Microsoft Office PowerPoint</Application>
  <PresentationFormat>On-screen Show (4:3)</PresentationFormat>
  <Paragraphs>586</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Symbol</vt:lpstr>
      <vt:lpstr>Office Theme</vt:lpstr>
      <vt:lpstr>Micro-organisms: Introduction to Microbes</vt:lpstr>
      <vt:lpstr>Learning Outcomes</vt:lpstr>
      <vt:lpstr>Curriculum Links</vt:lpstr>
      <vt:lpstr>What are Microbes? (1/2)</vt:lpstr>
      <vt:lpstr>What are Microbes? (2/2)</vt:lpstr>
      <vt:lpstr>Main Activity: Microbe Mayhem </vt:lpstr>
      <vt:lpstr>Microbe Mayhem Steps</vt:lpstr>
      <vt:lpstr>Alternative Main Activity:  Peer Education</vt:lpstr>
      <vt:lpstr>Peer Education</vt:lpstr>
      <vt:lpstr>Discussion</vt:lpstr>
      <vt:lpstr>Discussion Points</vt:lpstr>
      <vt:lpstr>Extension Activities</vt:lpstr>
      <vt:lpstr>How Big is a Microbe?</vt:lpstr>
      <vt:lpstr>How Big is a Microbe? - Fungi</vt:lpstr>
      <vt:lpstr>How Big is a Microbe? - Bacteria</vt:lpstr>
      <vt:lpstr>How Big is a Microbe? - Virus</vt:lpstr>
      <vt:lpstr>Microbe Mayhem Cards</vt:lpstr>
      <vt:lpstr>Microbe Mayhem Cards 1</vt:lpstr>
      <vt:lpstr>Microbe Mayhem Cards 2</vt:lpstr>
      <vt:lpstr>Microbe Mayhem Cards 3</vt:lpstr>
      <vt:lpstr>Microbe Mayhem Cards 4</vt:lpstr>
      <vt:lpstr>Microbe Mayhem Cards 5</vt:lpstr>
      <vt:lpstr>Into groups of 3 – 4 create a poster to on one of the following topics</vt:lpstr>
      <vt:lpstr>Into groups of 3 – 4 create a timeline poster on the history of microbes</vt:lpstr>
      <vt:lpstr>Learning Consolidation</vt:lpstr>
      <vt:lpstr>There are two main types of microbes: bacteria and fungi. True/False?</vt:lpstr>
      <vt:lpstr>Bacteria have three main shapes, cocci (balls), bacilli (rods) and spirals.  True/False?</vt:lpstr>
      <vt:lpstr>Microbes are only in the food we eat.  True/False?</vt:lpstr>
      <vt:lpstr>Microbes can be useful, harmful or both.  True/False?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Liam Clayton</cp:lastModifiedBy>
  <cp:revision>336</cp:revision>
  <dcterms:created xsi:type="dcterms:W3CDTF">2022-02-28T09:25:11Z</dcterms:created>
  <dcterms:modified xsi:type="dcterms:W3CDTF">2022-08-18T15:49:24Z</dcterms:modified>
</cp:coreProperties>
</file>