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2" r:id="rId6"/>
    <p:sldId id="257" r:id="rId7"/>
    <p:sldId id="258" r:id="rId8"/>
    <p:sldId id="259" r:id="rId9"/>
    <p:sldId id="260" r:id="rId10"/>
    <p:sldId id="261"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ie Allison" initials="RA" lastIdx="13" clrIdx="0">
    <p:extLst>
      <p:ext uri="{19B8F6BF-5375-455C-9EA6-DF929625EA0E}">
        <p15:presenceInfo xmlns:p15="http://schemas.microsoft.com/office/powerpoint/2012/main" userId="S-1-5-21-3685816821-1215056363-1987234180-750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8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8DC5D4-8619-4CC9-9335-8B7257BB8983}"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8A0397-C9EF-475E-BFBF-E89C71BD2E5A}" type="slidenum">
              <a:rPr lang="en-GB" smtClean="0"/>
              <a:t>‹#›</a:t>
            </a:fld>
            <a:endParaRPr lang="en-GB"/>
          </a:p>
        </p:txBody>
      </p:sp>
    </p:spTree>
    <p:extLst>
      <p:ext uri="{BB962C8B-B14F-4D97-AF65-F5344CB8AC3E}">
        <p14:creationId xmlns:p14="http://schemas.microsoft.com/office/powerpoint/2010/main" val="2701760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8DC5D4-8619-4CC9-9335-8B7257BB8983}"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8A0397-C9EF-475E-BFBF-E89C71BD2E5A}" type="slidenum">
              <a:rPr lang="en-GB" smtClean="0"/>
              <a:t>‹#›</a:t>
            </a:fld>
            <a:endParaRPr lang="en-GB"/>
          </a:p>
        </p:txBody>
      </p:sp>
    </p:spTree>
    <p:extLst>
      <p:ext uri="{BB962C8B-B14F-4D97-AF65-F5344CB8AC3E}">
        <p14:creationId xmlns:p14="http://schemas.microsoft.com/office/powerpoint/2010/main" val="110132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8DC5D4-8619-4CC9-9335-8B7257BB8983}"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8A0397-C9EF-475E-BFBF-E89C71BD2E5A}" type="slidenum">
              <a:rPr lang="en-GB" smtClean="0"/>
              <a:t>‹#›</a:t>
            </a:fld>
            <a:endParaRPr lang="en-GB"/>
          </a:p>
        </p:txBody>
      </p:sp>
    </p:spTree>
    <p:extLst>
      <p:ext uri="{BB962C8B-B14F-4D97-AF65-F5344CB8AC3E}">
        <p14:creationId xmlns:p14="http://schemas.microsoft.com/office/powerpoint/2010/main" val="3738760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8DC5D4-8619-4CC9-9335-8B7257BB8983}"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8A0397-C9EF-475E-BFBF-E89C71BD2E5A}" type="slidenum">
              <a:rPr lang="en-GB" smtClean="0"/>
              <a:t>‹#›</a:t>
            </a:fld>
            <a:endParaRPr lang="en-GB"/>
          </a:p>
        </p:txBody>
      </p:sp>
    </p:spTree>
    <p:extLst>
      <p:ext uri="{BB962C8B-B14F-4D97-AF65-F5344CB8AC3E}">
        <p14:creationId xmlns:p14="http://schemas.microsoft.com/office/powerpoint/2010/main" val="308668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8DC5D4-8619-4CC9-9335-8B7257BB8983}"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8A0397-C9EF-475E-BFBF-E89C71BD2E5A}" type="slidenum">
              <a:rPr lang="en-GB" smtClean="0"/>
              <a:t>‹#›</a:t>
            </a:fld>
            <a:endParaRPr lang="en-GB"/>
          </a:p>
        </p:txBody>
      </p:sp>
    </p:spTree>
    <p:extLst>
      <p:ext uri="{BB962C8B-B14F-4D97-AF65-F5344CB8AC3E}">
        <p14:creationId xmlns:p14="http://schemas.microsoft.com/office/powerpoint/2010/main" val="2884286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8DC5D4-8619-4CC9-9335-8B7257BB8983}" type="datetimeFigureOut">
              <a:rPr lang="en-GB" smtClean="0"/>
              <a:t>18/01/2022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8A0397-C9EF-475E-BFBF-E89C71BD2E5A}" type="slidenum">
              <a:rPr lang="en-GB" smtClean="0"/>
              <a:t>‹#›</a:t>
            </a:fld>
            <a:endParaRPr lang="en-GB"/>
          </a:p>
        </p:txBody>
      </p:sp>
    </p:spTree>
    <p:extLst>
      <p:ext uri="{BB962C8B-B14F-4D97-AF65-F5344CB8AC3E}">
        <p14:creationId xmlns:p14="http://schemas.microsoft.com/office/powerpoint/2010/main" val="161098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8DC5D4-8619-4CC9-9335-8B7257BB8983}" type="datetimeFigureOut">
              <a:rPr lang="en-GB" smtClean="0"/>
              <a:t>18/01/2022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8A0397-C9EF-475E-BFBF-E89C71BD2E5A}" type="slidenum">
              <a:rPr lang="en-GB" smtClean="0"/>
              <a:t>‹#›</a:t>
            </a:fld>
            <a:endParaRPr lang="en-GB"/>
          </a:p>
        </p:txBody>
      </p:sp>
    </p:spTree>
    <p:extLst>
      <p:ext uri="{BB962C8B-B14F-4D97-AF65-F5344CB8AC3E}">
        <p14:creationId xmlns:p14="http://schemas.microsoft.com/office/powerpoint/2010/main" val="3621060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8DC5D4-8619-4CC9-9335-8B7257BB8983}" type="datetimeFigureOut">
              <a:rPr lang="en-GB" smtClean="0"/>
              <a:t>18/01/2022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8A0397-C9EF-475E-BFBF-E89C71BD2E5A}" type="slidenum">
              <a:rPr lang="en-GB" smtClean="0"/>
              <a:t>‹#›</a:t>
            </a:fld>
            <a:endParaRPr lang="en-GB"/>
          </a:p>
        </p:txBody>
      </p:sp>
    </p:spTree>
    <p:extLst>
      <p:ext uri="{BB962C8B-B14F-4D97-AF65-F5344CB8AC3E}">
        <p14:creationId xmlns:p14="http://schemas.microsoft.com/office/powerpoint/2010/main" val="114617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DC5D4-8619-4CC9-9335-8B7257BB8983}" type="datetimeFigureOut">
              <a:rPr lang="en-GB" smtClean="0"/>
              <a:t>18/01/2022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8A0397-C9EF-475E-BFBF-E89C71BD2E5A}" type="slidenum">
              <a:rPr lang="en-GB" smtClean="0"/>
              <a:t>‹#›</a:t>
            </a:fld>
            <a:endParaRPr lang="en-GB"/>
          </a:p>
        </p:txBody>
      </p:sp>
    </p:spTree>
    <p:extLst>
      <p:ext uri="{BB962C8B-B14F-4D97-AF65-F5344CB8AC3E}">
        <p14:creationId xmlns:p14="http://schemas.microsoft.com/office/powerpoint/2010/main" val="2811728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8DC5D4-8619-4CC9-9335-8B7257BB8983}" type="datetimeFigureOut">
              <a:rPr lang="en-GB" smtClean="0"/>
              <a:t>18/01/2022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8A0397-C9EF-475E-BFBF-E89C71BD2E5A}" type="slidenum">
              <a:rPr lang="en-GB" smtClean="0"/>
              <a:t>‹#›</a:t>
            </a:fld>
            <a:endParaRPr lang="en-GB"/>
          </a:p>
        </p:txBody>
      </p:sp>
    </p:spTree>
    <p:extLst>
      <p:ext uri="{BB962C8B-B14F-4D97-AF65-F5344CB8AC3E}">
        <p14:creationId xmlns:p14="http://schemas.microsoft.com/office/powerpoint/2010/main" val="326298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8DC5D4-8619-4CC9-9335-8B7257BB8983}" type="datetimeFigureOut">
              <a:rPr lang="en-GB" smtClean="0"/>
              <a:t>18/01/2022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8A0397-C9EF-475E-BFBF-E89C71BD2E5A}" type="slidenum">
              <a:rPr lang="en-GB" smtClean="0"/>
              <a:t>‹#›</a:t>
            </a:fld>
            <a:endParaRPr lang="en-GB"/>
          </a:p>
        </p:txBody>
      </p:sp>
    </p:spTree>
    <p:extLst>
      <p:ext uri="{BB962C8B-B14F-4D97-AF65-F5344CB8AC3E}">
        <p14:creationId xmlns:p14="http://schemas.microsoft.com/office/powerpoint/2010/main" val="2980620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DC5D4-8619-4CC9-9335-8B7257BB8983}" type="datetimeFigureOut">
              <a:rPr lang="en-GB" smtClean="0"/>
              <a:t>18/01/2022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A0397-C9EF-475E-BFBF-E89C71BD2E5A}" type="slidenum">
              <a:rPr lang="en-GB" smtClean="0"/>
              <a:t>‹#›</a:t>
            </a:fld>
            <a:endParaRPr lang="en-GB"/>
          </a:p>
        </p:txBody>
      </p:sp>
    </p:spTree>
    <p:extLst>
      <p:ext uri="{BB962C8B-B14F-4D97-AF65-F5344CB8AC3E}">
        <p14:creationId xmlns:p14="http://schemas.microsoft.com/office/powerpoint/2010/main" val="3091227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75F0CD-EF5C-4B0B-839A-C35E63C60D08}"/>
              </a:ext>
            </a:extLst>
          </p:cNvPr>
          <p:cNvSpPr>
            <a:spLocks noGrp="1"/>
          </p:cNvSpPr>
          <p:nvPr>
            <p:ph type="ctrTitle"/>
          </p:nvPr>
        </p:nvSpPr>
        <p:spPr>
          <a:xfrm>
            <a:off x="685800" y="3096417"/>
            <a:ext cx="7772400" cy="2387600"/>
          </a:xfrm>
        </p:spPr>
        <p:txBody>
          <a:bodyPr>
            <a:normAutofit fontScale="90000"/>
          </a:bodyPr>
          <a:lstStyle/>
          <a:p>
            <a:pPr defTabSz="685800" eaLnBrk="0" fontAlgn="base" hangingPunct="0">
              <a:spcAft>
                <a:spcPct val="0"/>
              </a:spcAft>
            </a:pPr>
            <a:r>
              <a:rPr lang="en-GB" altLang="en-US" sz="4400" b="1" dirty="0">
                <a:solidFill>
                  <a:srgbClr val="2683C6"/>
                </a:solidFill>
                <a:latin typeface="Arial" panose="020B0604020202020204" pitchFamily="34" charset="0"/>
                <a:ea typeface="Calibri" panose="020F0502020204030204" pitchFamily="34" charset="0"/>
                <a:cs typeface="Arial" panose="020B0604020202020204" pitchFamily="34" charset="0"/>
              </a:rPr>
              <a:t>Food Hygiene &amp; Safety</a:t>
            </a:r>
            <a:br>
              <a:rPr lang="en-GB" altLang="en-US" sz="4400" b="1" dirty="0">
                <a:solidFill>
                  <a:srgbClr val="00707C"/>
                </a:solidFill>
                <a:latin typeface="Arial" panose="020B0604020202020204" pitchFamily="34" charset="0"/>
                <a:ea typeface="Calibri" panose="020F0502020204030204" pitchFamily="34" charset="0"/>
                <a:cs typeface="Arial" panose="020B0604020202020204" pitchFamily="34" charset="0"/>
              </a:rPr>
            </a:br>
            <a:br>
              <a:rPr lang="en-GB" altLang="en-US" sz="4400" b="1" dirty="0">
                <a:solidFill>
                  <a:srgbClr val="28C4CC">
                    <a:lumMod val="75000"/>
                  </a:srgbClr>
                </a:solidFill>
                <a:latin typeface="Arial" panose="020B0604020202020204" pitchFamily="34" charset="0"/>
                <a:cs typeface="Arial" panose="020B0604020202020204" pitchFamily="34" charset="0"/>
              </a:rPr>
            </a:br>
            <a:br>
              <a:rPr lang="en-GB" altLang="en-US" sz="4400" b="1" dirty="0">
                <a:solidFill>
                  <a:srgbClr val="28C4CC">
                    <a:lumMod val="75000"/>
                  </a:srgbClr>
                </a:solidFill>
                <a:latin typeface="Arial" panose="020B0604020202020204" pitchFamily="34" charset="0"/>
                <a:cs typeface="Arial" panose="020B0604020202020204" pitchFamily="34" charset="0"/>
              </a:rPr>
            </a:br>
            <a:br>
              <a:rPr lang="en-GB" altLang="en-US" sz="4400" b="1" dirty="0">
                <a:solidFill>
                  <a:srgbClr val="28C4CC">
                    <a:lumMod val="75000"/>
                  </a:srgbClr>
                </a:solidFill>
                <a:latin typeface="Arial" panose="020B0604020202020204" pitchFamily="34" charset="0"/>
                <a:cs typeface="Arial" panose="020B0604020202020204" pitchFamily="34" charset="0"/>
              </a:rPr>
            </a:br>
            <a:r>
              <a:rPr lang="en-GB" altLang="en-US" sz="4400" b="1" dirty="0">
                <a:solidFill>
                  <a:srgbClr val="28C4CC">
                    <a:lumMod val="75000"/>
                  </a:srgbClr>
                </a:solidFill>
                <a:latin typeface="Arial" panose="020B0604020202020204" pitchFamily="34" charset="0"/>
                <a:cs typeface="Arial" panose="020B0604020202020204" pitchFamily="34" charset="0"/>
              </a:rPr>
              <a:t>Food </a:t>
            </a:r>
            <a:r>
              <a:rPr lang="en-GB" altLang="en-US" sz="5000" b="1" dirty="0">
                <a:solidFill>
                  <a:srgbClr val="28C4CC">
                    <a:lumMod val="75000"/>
                  </a:srgbClr>
                </a:solidFill>
                <a:latin typeface="Arial" panose="020B0604020202020204" pitchFamily="34" charset="0"/>
                <a:cs typeface="Arial" panose="020B0604020202020204" pitchFamily="34" charset="0"/>
              </a:rPr>
              <a:t>Safety</a:t>
            </a:r>
            <a:r>
              <a:rPr lang="en-GB" altLang="en-US" sz="4400" b="1" dirty="0">
                <a:solidFill>
                  <a:srgbClr val="28C4CC">
                    <a:lumMod val="75000"/>
                  </a:srgbClr>
                </a:solidFill>
                <a:latin typeface="Arial" panose="020B0604020202020204" pitchFamily="34" charset="0"/>
                <a:cs typeface="Arial" panose="020B0604020202020204" pitchFamily="34" charset="0"/>
              </a:rPr>
              <a:t> Scenarios </a:t>
            </a:r>
            <a:br>
              <a:rPr lang="en-GB" altLang="en-US" dirty="0">
                <a:solidFill>
                  <a:srgbClr val="28C4CC">
                    <a:lumMod val="75000"/>
                  </a:srgbClr>
                </a:solidFill>
                <a:latin typeface="Georgia" panose="02040502050405020303" pitchFamily="18" charset="0"/>
              </a:rPr>
            </a:br>
            <a:endParaRPr lang="en-GB" dirty="0"/>
          </a:p>
        </p:txBody>
      </p:sp>
      <p:pic>
        <p:nvPicPr>
          <p:cNvPr id="4" name="Picture 3" descr="SafeConsume logo&#10;">
            <a:extLst>
              <a:ext uri="{FF2B5EF4-FFF2-40B4-BE49-F238E27FC236}">
                <a16:creationId xmlns:a16="http://schemas.microsoft.com/office/drawing/2014/main" id="{A6B5F6D8-564B-4C40-B4FE-5C83E217DB8F}"/>
              </a:ext>
            </a:extLst>
          </p:cNvPr>
          <p:cNvPicPr/>
          <p:nvPr/>
        </p:nvPicPr>
        <p:blipFill>
          <a:blip r:embed="rId2" cstate="print">
            <a:extLst>
              <a:ext uri="{28A0092B-C50C-407E-A947-70E740481C1C}">
                <a14:useLocalDpi xmlns:a14="http://schemas.microsoft.com/office/drawing/2010/main" val="0"/>
              </a:ext>
            </a:extLst>
          </a:blip>
          <a:srcRect t="4749" b="33226"/>
          <a:stretch>
            <a:fillRect/>
          </a:stretch>
        </p:blipFill>
        <p:spPr bwMode="auto">
          <a:xfrm>
            <a:off x="0" y="374170"/>
            <a:ext cx="3268841" cy="619401"/>
          </a:xfrm>
          <a:prstGeom prst="rect">
            <a:avLst/>
          </a:prstGeom>
          <a:noFill/>
          <a:ln>
            <a:noFill/>
          </a:ln>
        </p:spPr>
      </p:pic>
      <p:pic>
        <p:nvPicPr>
          <p:cNvPr id="9" name="Picture 8" descr="bowl graphic">
            <a:extLst>
              <a:ext uri="{FF2B5EF4-FFF2-40B4-BE49-F238E27FC236}">
                <a16:creationId xmlns:a16="http://schemas.microsoft.com/office/drawing/2014/main" id="{CE1BAE0B-2E16-4B09-A253-6A32F03E93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150" y="2610737"/>
            <a:ext cx="1295994" cy="1295994"/>
          </a:xfrm>
          <a:prstGeom prst="rect">
            <a:avLst/>
          </a:prstGeom>
        </p:spPr>
      </p:pic>
      <p:pic>
        <p:nvPicPr>
          <p:cNvPr id="11" name="Picture 10" descr="Carrot graphic">
            <a:extLst>
              <a:ext uri="{FF2B5EF4-FFF2-40B4-BE49-F238E27FC236}">
                <a16:creationId xmlns:a16="http://schemas.microsoft.com/office/drawing/2014/main" id="{AE939EAA-9914-4A8A-AAA8-F047C540D0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593206" y="2982382"/>
            <a:ext cx="1541206" cy="492389"/>
          </a:xfrm>
          <a:prstGeom prst="rect">
            <a:avLst/>
          </a:prstGeom>
        </p:spPr>
      </p:pic>
      <p:pic>
        <p:nvPicPr>
          <p:cNvPr id="13" name="Picture 12" descr="Chicken graphic">
            <a:extLst>
              <a:ext uri="{FF2B5EF4-FFF2-40B4-BE49-F238E27FC236}">
                <a16:creationId xmlns:a16="http://schemas.microsoft.com/office/drawing/2014/main" id="{487C57C6-320B-4993-BA80-4CC4A73A78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192" y="2685178"/>
            <a:ext cx="940134" cy="1107232"/>
          </a:xfrm>
          <a:prstGeom prst="rect">
            <a:avLst/>
          </a:prstGeom>
        </p:spPr>
      </p:pic>
      <p:pic>
        <p:nvPicPr>
          <p:cNvPr id="15" name="Picture 14" descr="eggs graphic">
            <a:extLst>
              <a:ext uri="{FF2B5EF4-FFF2-40B4-BE49-F238E27FC236}">
                <a16:creationId xmlns:a16="http://schemas.microsoft.com/office/drawing/2014/main" id="{E6D143E0-659D-4B89-A748-1EAE6A3562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4254" y="2685178"/>
            <a:ext cx="1035560" cy="1223012"/>
          </a:xfrm>
          <a:prstGeom prst="rect">
            <a:avLst/>
          </a:prstGeom>
        </p:spPr>
      </p:pic>
      <p:pic>
        <p:nvPicPr>
          <p:cNvPr id="17" name="Picture 16" descr="fish graphic">
            <a:extLst>
              <a:ext uri="{FF2B5EF4-FFF2-40B4-BE49-F238E27FC236}">
                <a16:creationId xmlns:a16="http://schemas.microsoft.com/office/drawing/2014/main" id="{DF6609FB-535E-402C-AA16-145A1C5109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7039" y="2996945"/>
            <a:ext cx="1556769" cy="864110"/>
          </a:xfrm>
          <a:prstGeom prst="rect">
            <a:avLst/>
          </a:prstGeom>
        </p:spPr>
      </p:pic>
      <p:pic>
        <p:nvPicPr>
          <p:cNvPr id="10" name="Picture 9" descr="EU flag">
            <a:extLst>
              <a:ext uri="{FF2B5EF4-FFF2-40B4-BE49-F238E27FC236}">
                <a16:creationId xmlns:a16="http://schemas.microsoft.com/office/drawing/2014/main" id="{3473CEF1-D27C-4B7C-AC10-4CB4F3AE6F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61035" y="5702018"/>
            <a:ext cx="1529954" cy="1019969"/>
          </a:xfrm>
          <a:prstGeom prst="rect">
            <a:avLst/>
          </a:prstGeom>
        </p:spPr>
      </p:pic>
      <p:pic>
        <p:nvPicPr>
          <p:cNvPr id="2" name="Picture 1">
            <a:extLst>
              <a:ext uri="{FF2B5EF4-FFF2-40B4-BE49-F238E27FC236}">
                <a16:creationId xmlns:a16="http://schemas.microsoft.com/office/drawing/2014/main" id="{CDBCB4F9-DE03-4688-B8A3-4923B83C537A}"/>
              </a:ext>
            </a:extLst>
          </p:cNvPr>
          <p:cNvPicPr>
            <a:picLocks noChangeAspect="1"/>
          </p:cNvPicPr>
          <p:nvPr/>
        </p:nvPicPr>
        <p:blipFill>
          <a:blip r:embed="rId9"/>
          <a:stretch>
            <a:fillRect/>
          </a:stretch>
        </p:blipFill>
        <p:spPr>
          <a:xfrm>
            <a:off x="4910237" y="6039549"/>
            <a:ext cx="2127688" cy="664522"/>
          </a:xfrm>
          <a:prstGeom prst="rect">
            <a:avLst/>
          </a:prstGeom>
        </p:spPr>
      </p:pic>
      <p:pic>
        <p:nvPicPr>
          <p:cNvPr id="12" name="Picture 11">
            <a:extLst>
              <a:ext uri="{FF2B5EF4-FFF2-40B4-BE49-F238E27FC236}">
                <a16:creationId xmlns:a16="http://schemas.microsoft.com/office/drawing/2014/main" id="{DF8E447F-C024-44AB-9F3C-52381D4D453B}"/>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6509857" y="413816"/>
            <a:ext cx="1416155" cy="760643"/>
          </a:xfrm>
          <a:prstGeom prst="rect">
            <a:avLst/>
          </a:prstGeom>
          <a:noFill/>
          <a:ln>
            <a:noFill/>
          </a:ln>
        </p:spPr>
      </p:pic>
    </p:spTree>
    <p:extLst>
      <p:ext uri="{BB962C8B-B14F-4D97-AF65-F5344CB8AC3E}">
        <p14:creationId xmlns:p14="http://schemas.microsoft.com/office/powerpoint/2010/main" val="3916556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CCA281-0A5C-433C-9E8D-FBDF6D6017EA}"/>
              </a:ext>
            </a:extLst>
          </p:cNvPr>
          <p:cNvSpPr>
            <a:spLocks noGrp="1"/>
          </p:cNvSpPr>
          <p:nvPr>
            <p:ph type="title"/>
          </p:nvPr>
        </p:nvSpPr>
        <p:spPr>
          <a:xfrm>
            <a:off x="628650" y="365126"/>
            <a:ext cx="7886700" cy="1325563"/>
          </a:xfrm>
        </p:spPr>
        <p:txBody>
          <a:bodyPr/>
          <a:lstStyle/>
          <a:p>
            <a:r>
              <a:rPr lang="en-GB" dirty="0">
                <a:solidFill>
                  <a:srgbClr val="1E9399"/>
                </a:solidFill>
                <a:latin typeface="Microsoft Sans Serif" panose="020B0604020202020204" pitchFamily="34" charset="0"/>
                <a:ea typeface="Microsoft Sans Serif" panose="020B0604020202020204" pitchFamily="34" charset="0"/>
                <a:cs typeface="Microsoft Sans Serif" panose="020B0604020202020204" pitchFamily="34" charset="0"/>
              </a:rPr>
              <a:t>Learning outcomes</a:t>
            </a:r>
            <a:br>
              <a:rPr lang="en-GB" dirty="0">
                <a:solidFill>
                  <a:srgbClr val="1E9399"/>
                </a:solidFill>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GB" dirty="0"/>
          </a:p>
        </p:txBody>
      </p:sp>
      <p:sp>
        <p:nvSpPr>
          <p:cNvPr id="3" name="Content Placeholder 2">
            <a:extLst>
              <a:ext uri="{FF2B5EF4-FFF2-40B4-BE49-F238E27FC236}">
                <a16:creationId xmlns:a16="http://schemas.microsoft.com/office/drawing/2014/main" id="{3194F56A-4687-4944-9014-C446CA36E004}"/>
              </a:ext>
            </a:extLst>
          </p:cNvPr>
          <p:cNvSpPr>
            <a:spLocks noGrp="1"/>
          </p:cNvSpPr>
          <p:nvPr>
            <p:ph idx="1"/>
          </p:nvPr>
        </p:nvSpPr>
        <p:spPr>
          <a:xfrm>
            <a:off x="628650" y="1313897"/>
            <a:ext cx="7886700" cy="4351338"/>
          </a:xfrm>
        </p:spPr>
        <p:txBody>
          <a:bodyPr>
            <a:normAutofit/>
          </a:bodyPr>
          <a:lstStyle/>
          <a:p>
            <a:pPr lvl="0"/>
            <a:r>
              <a:rPr lang="en-GB" sz="2200" dirty="0">
                <a:latin typeface="Arial" panose="020B0604020202020204" pitchFamily="34" charset="0"/>
                <a:cs typeface="Arial" panose="020B0604020202020204" pitchFamily="34" charset="0"/>
              </a:rPr>
              <a:t>To understand that foodborne illness can have severe consequences and does not contribute to strengthening the immune system</a:t>
            </a:r>
          </a:p>
          <a:p>
            <a:pPr lvl="0"/>
            <a:r>
              <a:rPr lang="en-GB" sz="2200" dirty="0">
                <a:latin typeface="Arial" panose="020B0604020202020204" pitchFamily="34" charset="0"/>
                <a:cs typeface="Arial" panose="020B0604020202020204" pitchFamily="34" charset="0"/>
              </a:rPr>
              <a:t>To understand the consequences of not following food hygiene rules at home, such as cross-contamination, and how to prevent this</a:t>
            </a:r>
          </a:p>
          <a:p>
            <a:pPr lvl="0"/>
            <a:r>
              <a:rPr lang="en-GB" sz="2200" dirty="0">
                <a:latin typeface="Arial" panose="020B0604020202020204" pitchFamily="34" charset="0"/>
                <a:cs typeface="Arial" panose="020B0604020202020204" pitchFamily="34" charset="0"/>
              </a:rPr>
              <a:t>To understand types of food labels and why these are important</a:t>
            </a:r>
          </a:p>
          <a:p>
            <a:pPr lvl="0"/>
            <a:r>
              <a:rPr lang="en-GB" sz="2200" dirty="0">
                <a:latin typeface="Arial" panose="020B0604020202020204" pitchFamily="34" charset="0"/>
                <a:cs typeface="Arial" panose="020B0604020202020204" pitchFamily="34" charset="0"/>
              </a:rPr>
              <a:t>To explain the difference between food safety and food quality</a:t>
            </a:r>
          </a:p>
          <a:p>
            <a:pPr lvl="0"/>
            <a:r>
              <a:rPr lang="en-GB" sz="2200" dirty="0">
                <a:latin typeface="Arial" panose="020B0604020202020204" pitchFamily="34" charset="0"/>
                <a:cs typeface="Arial" panose="020B0604020202020204" pitchFamily="34" charset="0"/>
              </a:rPr>
              <a:t>To understand that food cooked at home is not necessarily safer than food eaten at restaurants</a:t>
            </a:r>
          </a:p>
          <a:p>
            <a:endParaRPr lang="en-GB" dirty="0"/>
          </a:p>
        </p:txBody>
      </p:sp>
    </p:spTree>
    <p:extLst>
      <p:ext uri="{BB962C8B-B14F-4D97-AF65-F5344CB8AC3E}">
        <p14:creationId xmlns:p14="http://schemas.microsoft.com/office/powerpoint/2010/main" val="541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428C5-C4F5-4EE2-BD4D-EB183951FFEB}"/>
              </a:ext>
            </a:extLst>
          </p:cNvPr>
          <p:cNvSpPr>
            <a:spLocks noGrp="1"/>
          </p:cNvSpPr>
          <p:nvPr>
            <p:ph type="title"/>
          </p:nvPr>
        </p:nvSpPr>
        <p:spPr>
          <a:xfrm>
            <a:off x="394283" y="407354"/>
            <a:ext cx="8594164" cy="648524"/>
          </a:xfrm>
        </p:spPr>
        <p:txBody>
          <a:bodyPr>
            <a:normAutofit fontScale="90000"/>
          </a:bodyPr>
          <a:lstStyle/>
          <a:p>
            <a:br>
              <a:rPr lang="en-GB" sz="2100" b="1" dirty="0"/>
            </a:br>
            <a:br>
              <a:rPr lang="en-GB" sz="2100" b="1"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GB" sz="2100" b="1" dirty="0">
                <a:latin typeface="Microsoft Sans Serif" panose="020B0604020202020204" pitchFamily="34" charset="0"/>
                <a:ea typeface="Microsoft Sans Serif" panose="020B0604020202020204" pitchFamily="34" charset="0"/>
                <a:cs typeface="Microsoft Sans Serif" panose="020B0604020202020204" pitchFamily="34" charset="0"/>
              </a:rPr>
              <a:t>Scenario 1: </a:t>
            </a:r>
            <a:r>
              <a:rPr lang="en-GB" sz="2100" i="1" dirty="0">
                <a:latin typeface="Microsoft Sans Serif" panose="020B0604020202020204" pitchFamily="34" charset="0"/>
                <a:ea typeface="Microsoft Sans Serif" panose="020B0604020202020204" pitchFamily="34" charset="0"/>
                <a:cs typeface="Microsoft Sans Serif" panose="020B0604020202020204" pitchFamily="34" charset="0"/>
              </a:rPr>
              <a:t>Hannah</a:t>
            </a:r>
            <a:r>
              <a:rPr lang="en-GB" sz="2100" b="1" i="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2100" i="1" dirty="0">
                <a:latin typeface="Microsoft Sans Serif" panose="020B0604020202020204" pitchFamily="34" charset="0"/>
                <a:ea typeface="Microsoft Sans Serif" panose="020B0604020202020204" pitchFamily="34" charset="0"/>
                <a:cs typeface="Microsoft Sans Serif" panose="020B0604020202020204" pitchFamily="34" charset="0"/>
              </a:rPr>
              <a:t>gets symptoms of foodborne illness after eating at a barbecue. Hannah visits the pharmacist to talk about her symptoms </a:t>
            </a:r>
            <a:br>
              <a:rPr lang="en-GB"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GB"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Rectangle 3">
            <a:extLst>
              <a:ext uri="{FF2B5EF4-FFF2-40B4-BE49-F238E27FC236}">
                <a16:creationId xmlns:a16="http://schemas.microsoft.com/office/drawing/2014/main" id="{09CC8CEE-504D-47BB-AD5C-4F71A0990577}"/>
              </a:ext>
            </a:extLst>
          </p:cNvPr>
          <p:cNvSpPr>
            <a:spLocks noChangeArrowheads="1"/>
          </p:cNvSpPr>
          <p:nvPr/>
        </p:nvSpPr>
        <p:spPr bwMode="auto">
          <a:xfrm>
            <a:off x="394283" y="1778475"/>
            <a:ext cx="7202221" cy="4524315"/>
          </a:xfrm>
          <a:prstGeom prst="rect">
            <a:avLst/>
          </a:prstGeom>
          <a:noFill/>
          <a:ln>
            <a:noFill/>
          </a:ln>
          <a:effectLst>
            <a:outerShdw dist="35921" dir="2700000" algn="ctr" rotWithShape="0">
              <a:schemeClr val="bg2">
                <a:alpha val="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GB" altLang="en-US" sz="1400" b="1" dirty="0">
                <a:latin typeface="Arial" panose="020B0604020202020204" pitchFamily="34" charset="0"/>
                <a:ea typeface="Microsoft Sans Serif" panose="020B0604020202020204" pitchFamily="34" charset="0"/>
                <a:cs typeface="Arial" panose="020B0604020202020204" pitchFamily="34" charset="0"/>
              </a:rPr>
              <a:t>Hannah:</a:t>
            </a:r>
            <a:r>
              <a:rPr lang="en-GB" altLang="en-US" sz="1400" dirty="0">
                <a:latin typeface="Arial" panose="020B0604020202020204" pitchFamily="34" charset="0"/>
                <a:ea typeface="Microsoft Sans Serif" panose="020B0604020202020204" pitchFamily="34" charset="0"/>
                <a:cs typeface="Arial" panose="020B0604020202020204" pitchFamily="34" charset="0"/>
              </a:rPr>
              <a:t> “I went to a barbecue a couple of days ago, and I’ve been terribly sick- diarrhoea and vomiting. I ate some chicken there, that had been cooking for a good 15 minutes. But… there were still some pink bits inside.”  </a:t>
            </a:r>
          </a:p>
          <a:p>
            <a:pPr defTabSz="685800" eaLnBrk="0" fontAlgn="base" hangingPunct="0">
              <a:spcBef>
                <a:spcPct val="0"/>
              </a:spcBef>
              <a:spcAft>
                <a:spcPct val="0"/>
              </a:spcAft>
            </a:pPr>
            <a:endParaRPr lang="en-GB" altLang="en-US" sz="1400" b="1" dirty="0">
              <a:latin typeface="Arial" panose="020B0604020202020204" pitchFamily="34" charset="0"/>
              <a:ea typeface="Microsoft Sans Serif" panose="020B0604020202020204" pitchFamily="34" charset="0"/>
              <a:cs typeface="Arial" panose="020B0604020202020204" pitchFamily="34" charset="0"/>
            </a:endParaRPr>
          </a:p>
          <a:p>
            <a:pPr defTabSz="685800" eaLnBrk="0" fontAlgn="base" hangingPunct="0">
              <a:spcBef>
                <a:spcPct val="0"/>
              </a:spcBef>
              <a:spcAft>
                <a:spcPct val="0"/>
              </a:spcAft>
            </a:pPr>
            <a:r>
              <a:rPr lang="en-GB" altLang="en-US" sz="1400" b="1" dirty="0">
                <a:latin typeface="Arial" panose="020B0604020202020204" pitchFamily="34" charset="0"/>
                <a:ea typeface="Microsoft Sans Serif" panose="020B0604020202020204" pitchFamily="34" charset="0"/>
                <a:cs typeface="Arial" panose="020B0604020202020204" pitchFamily="34" charset="0"/>
              </a:rPr>
              <a:t>Pharmacist :</a:t>
            </a:r>
            <a:r>
              <a:rPr lang="en-GB" altLang="en-US" sz="1400" dirty="0">
                <a:latin typeface="Arial" panose="020B0604020202020204" pitchFamily="34" charset="0"/>
                <a:ea typeface="Microsoft Sans Serif" panose="020B0604020202020204" pitchFamily="34" charset="0"/>
                <a:cs typeface="Arial" panose="020B0604020202020204" pitchFamily="34" charset="0"/>
              </a:rPr>
              <a:t> “Oh dear, it’s really important to check with any raw meat, like chicken, that it has been cooked thoroughly inside.  There are harmful microbes that could make you ill if the meat is undercooked. You should cut the meat at the thickest part to check there are no pink bits and any juices run clear.” </a:t>
            </a:r>
          </a:p>
          <a:p>
            <a:pPr defTabSz="685800" eaLnBrk="0" fontAlgn="base" hangingPunct="0">
              <a:spcBef>
                <a:spcPct val="0"/>
              </a:spcBef>
              <a:spcAft>
                <a:spcPct val="0"/>
              </a:spcAft>
            </a:pPr>
            <a:endParaRPr lang="en-GB" altLang="en-US" sz="1400" dirty="0">
              <a:latin typeface="Arial" panose="020B0604020202020204" pitchFamily="34" charset="0"/>
              <a:ea typeface="Microsoft Sans Serif" panose="020B0604020202020204" pitchFamily="34" charset="0"/>
              <a:cs typeface="Arial" panose="020B0604020202020204" pitchFamily="34" charset="0"/>
            </a:endParaRPr>
          </a:p>
          <a:p>
            <a:pPr lvl="0" eaLnBrk="0" fontAlgn="base" hangingPunct="0">
              <a:spcBef>
                <a:spcPct val="0"/>
              </a:spcBef>
              <a:spcAft>
                <a:spcPct val="0"/>
              </a:spcAft>
            </a:pPr>
            <a:r>
              <a:rPr lang="en-GB" altLang="en-US" sz="1400" b="1" dirty="0">
                <a:latin typeface="Arial" panose="020B0604020202020204" pitchFamily="34" charset="0"/>
                <a:ea typeface="Microsoft Sans Serif" panose="020B0604020202020204" pitchFamily="34" charset="0"/>
                <a:cs typeface="Arial" panose="020B0604020202020204" pitchFamily="34" charset="0"/>
              </a:rPr>
              <a:t>Hannah:</a:t>
            </a:r>
            <a:r>
              <a:rPr lang="en-GB" altLang="en-US" sz="1400" dirty="0">
                <a:latin typeface="Arial" panose="020B0604020202020204" pitchFamily="34" charset="0"/>
                <a:ea typeface="Microsoft Sans Serif" panose="020B0604020202020204" pitchFamily="34" charset="0"/>
                <a:cs typeface="Arial" panose="020B0604020202020204" pitchFamily="34" charset="0"/>
              </a:rPr>
              <a:t> “I thought most of it was cooked through at the time, from what I saw on the outside. Anyway, I thought it didn’t matter if I got ill from food poisoning, wouldn’t that make my immune system stronger?”</a:t>
            </a:r>
          </a:p>
          <a:p>
            <a:pPr lvl="0" eaLnBrk="0" fontAlgn="base" hangingPunct="0">
              <a:spcBef>
                <a:spcPct val="0"/>
              </a:spcBef>
              <a:spcAft>
                <a:spcPct val="0"/>
              </a:spcAft>
            </a:pPr>
            <a:endParaRPr lang="en-GB" altLang="en-US" sz="1400" dirty="0">
              <a:latin typeface="Arial" panose="020B0604020202020204" pitchFamily="34" charset="0"/>
              <a:ea typeface="Microsoft Sans Serif" panose="020B0604020202020204" pitchFamily="34" charset="0"/>
              <a:cs typeface="Arial" panose="020B0604020202020204" pitchFamily="34" charset="0"/>
            </a:endParaRPr>
          </a:p>
          <a:p>
            <a:pPr lvl="0" eaLnBrk="0" fontAlgn="base" hangingPunct="0">
              <a:spcBef>
                <a:spcPct val="0"/>
              </a:spcBef>
              <a:spcAft>
                <a:spcPct val="0"/>
              </a:spcAft>
            </a:pPr>
            <a:r>
              <a:rPr lang="en-GB" altLang="en-US" sz="1400" b="1" dirty="0">
                <a:latin typeface="Arial" panose="020B0604020202020204" pitchFamily="34" charset="0"/>
                <a:ea typeface="Microsoft Sans Serif" panose="020B0604020202020204" pitchFamily="34" charset="0"/>
                <a:cs typeface="Arial" panose="020B0604020202020204" pitchFamily="34" charset="0"/>
              </a:rPr>
              <a:t>Pharmacist:</a:t>
            </a:r>
            <a:r>
              <a:rPr lang="en-GB" altLang="en-US" sz="1400" dirty="0">
                <a:latin typeface="Arial" panose="020B0604020202020204" pitchFamily="34" charset="0"/>
                <a:ea typeface="Microsoft Sans Serif" panose="020B0604020202020204" pitchFamily="34" charset="0"/>
                <a:cs typeface="Arial" panose="020B0604020202020204" pitchFamily="34" charset="0"/>
              </a:rPr>
              <a:t> “The immune system will naturally try to fight off infection, but this doesn’t make it any stronger. It’s better to avoid illnesses from food in the first place. If you get ill from food once, you can get ill from it again, and there can be severe consequences. Make sure you drink plenty of fluids, and avoid going to work until you have no symptoms for two days.” </a:t>
            </a:r>
          </a:p>
          <a:p>
            <a:pPr defTabSz="685800" eaLnBrk="0" fontAlgn="base" hangingPunct="0">
              <a:spcBef>
                <a:spcPct val="0"/>
              </a:spcBef>
              <a:spcAft>
                <a:spcPct val="0"/>
              </a:spcAft>
            </a:pPr>
            <a:endParaRPr lang="en-GB" altLang="en-US" sz="1200" dirty="0"/>
          </a:p>
          <a:p>
            <a:pPr defTabSz="685800" eaLnBrk="0" fontAlgn="base" hangingPunct="0">
              <a:spcBef>
                <a:spcPct val="0"/>
              </a:spcBef>
              <a:spcAft>
                <a:spcPct val="0"/>
              </a:spcAft>
            </a:pPr>
            <a:endParaRPr lang="en-GB" altLang="en-US" sz="1200" dirty="0"/>
          </a:p>
          <a:p>
            <a:pPr defTabSz="685800" eaLnBrk="0" fontAlgn="base" hangingPunct="0">
              <a:spcBef>
                <a:spcPct val="0"/>
              </a:spcBef>
              <a:spcAft>
                <a:spcPct val="0"/>
              </a:spcAft>
            </a:pPr>
            <a:endParaRPr lang="en-GB" altLang="en-US" sz="1350" dirty="0">
              <a:latin typeface="Arial" panose="020B0604020202020204" pitchFamily="34" charset="0"/>
            </a:endParaRPr>
          </a:p>
        </p:txBody>
      </p:sp>
      <p:pic>
        <p:nvPicPr>
          <p:cNvPr id="2049" name="Picture 3" descr="Woman with bag">
            <a:extLst>
              <a:ext uri="{FF2B5EF4-FFF2-40B4-BE49-F238E27FC236}">
                <a16:creationId xmlns:a16="http://schemas.microsoft.com/office/drawing/2014/main" id="{DCDADA14-83AC-4FFF-99D7-2500CFCC95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251" t="55400" r="84094" b="19000"/>
          <a:stretch>
            <a:fillRect/>
          </a:stretch>
        </p:blipFill>
        <p:spPr bwMode="auto">
          <a:xfrm>
            <a:off x="7708271" y="4321456"/>
            <a:ext cx="1288214" cy="2536544"/>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pic>
        <p:nvPicPr>
          <p:cNvPr id="2050" name="Picture 2" descr="Young woman on the phone">
            <a:extLst>
              <a:ext uri="{FF2B5EF4-FFF2-40B4-BE49-F238E27FC236}">
                <a16:creationId xmlns:a16="http://schemas.microsoft.com/office/drawing/2014/main" id="{47DC0DFD-66E0-49E3-8001-4245492AE90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162000"/>
                    </a14:imgEffect>
                  </a14:imgLayer>
                </a14:imgProps>
              </a:ext>
              <a:ext uri="{28A0092B-C50C-407E-A947-70E740481C1C}">
                <a14:useLocalDpi xmlns:a14="http://schemas.microsoft.com/office/drawing/2010/main" val="0"/>
              </a:ext>
            </a:extLst>
          </a:blip>
          <a:srcRect l="19344" t="29037" r="77110" b="45364"/>
          <a:stretch>
            <a:fillRect/>
          </a:stretch>
        </p:blipFill>
        <p:spPr bwMode="auto">
          <a:xfrm>
            <a:off x="7596504" y="1196290"/>
            <a:ext cx="1399981" cy="2844342"/>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369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122BA-A683-446A-AA08-2DD2BA290856}"/>
              </a:ext>
            </a:extLst>
          </p:cNvPr>
          <p:cNvSpPr>
            <a:spLocks noGrp="1"/>
          </p:cNvSpPr>
          <p:nvPr>
            <p:ph type="title"/>
          </p:nvPr>
        </p:nvSpPr>
        <p:spPr>
          <a:xfrm>
            <a:off x="272974" y="384195"/>
            <a:ext cx="8780663" cy="961504"/>
          </a:xfrm>
        </p:spPr>
        <p:txBody>
          <a:bodyPr>
            <a:normAutofit fontScale="90000"/>
          </a:bodyPr>
          <a:lstStyle/>
          <a:p>
            <a:br>
              <a:rPr lang="en-GB"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GB" sz="2100" b="1" dirty="0">
                <a:latin typeface="Microsoft Sans Serif" panose="020B0604020202020204" pitchFamily="34" charset="0"/>
                <a:ea typeface="Microsoft Sans Serif" panose="020B0604020202020204" pitchFamily="34" charset="0"/>
                <a:cs typeface="Microsoft Sans Serif" panose="020B0604020202020204" pitchFamily="34" charset="0"/>
              </a:rPr>
              <a:t>Scenario 2: </a:t>
            </a:r>
            <a:r>
              <a:rPr lang="en-GB" sz="2100" i="1" dirty="0">
                <a:latin typeface="Microsoft Sans Serif" panose="020B0604020202020204" pitchFamily="34" charset="0"/>
                <a:ea typeface="Microsoft Sans Serif" panose="020B0604020202020204" pitchFamily="34" charset="0"/>
                <a:cs typeface="Microsoft Sans Serif" panose="020B0604020202020204" pitchFamily="34" charset="0"/>
              </a:rPr>
              <a:t>Tiago’s mum is preparing chicken for dinner that evening and takes the chicken to the sink to wash it </a:t>
            </a:r>
            <a:br>
              <a:rPr lang="en-GB"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GB"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ontent Placeholder 2">
            <a:extLst>
              <a:ext uri="{FF2B5EF4-FFF2-40B4-BE49-F238E27FC236}">
                <a16:creationId xmlns:a16="http://schemas.microsoft.com/office/drawing/2014/main" id="{3CBECC90-4AD4-4146-A75C-4EB5BAB97D48}"/>
              </a:ext>
            </a:extLst>
          </p:cNvPr>
          <p:cNvSpPr>
            <a:spLocks noGrp="1"/>
          </p:cNvSpPr>
          <p:nvPr>
            <p:ph idx="1"/>
          </p:nvPr>
        </p:nvSpPr>
        <p:spPr>
          <a:xfrm>
            <a:off x="352338" y="1345699"/>
            <a:ext cx="8598715" cy="3561861"/>
          </a:xfrm>
        </p:spPr>
        <p:txBody>
          <a:bodyPr>
            <a:normAutofit fontScale="62500" lnSpcReduction="20000"/>
          </a:bodyPr>
          <a:lstStyle/>
          <a:p>
            <a:pPr marL="0" indent="0">
              <a:lnSpc>
                <a:spcPct val="160000"/>
              </a:lnSpc>
              <a:buNone/>
            </a:pPr>
            <a:r>
              <a:rPr lang="en-GB" sz="2500" b="1" dirty="0">
                <a:latin typeface="Arial" panose="020B0604020202020204" pitchFamily="34" charset="0"/>
                <a:ea typeface="Microsoft Sans Serif" panose="020B0604020202020204" pitchFamily="34" charset="0"/>
                <a:cs typeface="Arial" panose="020B0604020202020204" pitchFamily="34" charset="0"/>
              </a:rPr>
              <a:t>Tiago’s mother</a:t>
            </a:r>
            <a:r>
              <a:rPr lang="en-GB" sz="2500" dirty="0">
                <a:latin typeface="Arial" panose="020B0604020202020204" pitchFamily="34" charset="0"/>
                <a:ea typeface="Microsoft Sans Serif" panose="020B0604020202020204" pitchFamily="34" charset="0"/>
                <a:cs typeface="Arial" panose="020B0604020202020204" pitchFamily="34" charset="0"/>
              </a:rPr>
              <a:t>: “I’m getting the dinner ready for tonight. Just going to start by washing the chicken, to get any blood off.”</a:t>
            </a:r>
          </a:p>
          <a:p>
            <a:pPr marL="0" indent="0">
              <a:lnSpc>
                <a:spcPct val="160000"/>
              </a:lnSpc>
              <a:buNone/>
            </a:pPr>
            <a:r>
              <a:rPr lang="en-GB" sz="2500" b="1" dirty="0">
                <a:latin typeface="Arial" panose="020B0604020202020204" pitchFamily="34" charset="0"/>
                <a:ea typeface="Microsoft Sans Serif" panose="020B0604020202020204" pitchFamily="34" charset="0"/>
                <a:cs typeface="Arial" panose="020B0604020202020204" pitchFamily="34" charset="0"/>
              </a:rPr>
              <a:t>Tiago:</a:t>
            </a:r>
            <a:r>
              <a:rPr lang="en-GB" sz="2500" dirty="0">
                <a:latin typeface="Arial" panose="020B0604020202020204" pitchFamily="34" charset="0"/>
                <a:ea typeface="Microsoft Sans Serif" panose="020B0604020202020204" pitchFamily="34" charset="0"/>
                <a:cs typeface="Arial" panose="020B0604020202020204" pitchFamily="34" charset="0"/>
              </a:rPr>
              <a:t> “Mum, you shouldn’t be washing the chicken. The juices will splash everywhere and contaminate the surfaces.” </a:t>
            </a:r>
          </a:p>
          <a:p>
            <a:pPr marL="0" indent="0">
              <a:lnSpc>
                <a:spcPct val="160000"/>
              </a:lnSpc>
              <a:buNone/>
            </a:pPr>
            <a:r>
              <a:rPr lang="en-GB" sz="2500" b="1" dirty="0">
                <a:latin typeface="Arial" panose="020B0604020202020204" pitchFamily="34" charset="0"/>
                <a:ea typeface="Microsoft Sans Serif" panose="020B0604020202020204" pitchFamily="34" charset="0"/>
                <a:cs typeface="Arial" panose="020B0604020202020204" pitchFamily="34" charset="0"/>
              </a:rPr>
              <a:t>Tiago’s mother: </a:t>
            </a:r>
            <a:r>
              <a:rPr lang="en-GB" sz="2500" dirty="0">
                <a:latin typeface="Arial" panose="020B0604020202020204" pitchFamily="34" charset="0"/>
                <a:ea typeface="Microsoft Sans Serif" panose="020B0604020202020204" pitchFamily="34" charset="0"/>
                <a:cs typeface="Arial" panose="020B0604020202020204" pitchFamily="34" charset="0"/>
              </a:rPr>
              <a:t> “But this is what I’ve always done, so does your aunt, as does your grandma. We’ve never been ill from washing chicken. Why would we change now?”</a:t>
            </a:r>
          </a:p>
          <a:p>
            <a:pPr marL="0" indent="0">
              <a:lnSpc>
                <a:spcPct val="160000"/>
              </a:lnSpc>
              <a:buNone/>
            </a:pPr>
            <a:r>
              <a:rPr lang="en-GB" sz="2500" b="1" dirty="0">
                <a:latin typeface="Arial" panose="020B0604020202020204" pitchFamily="34" charset="0"/>
                <a:ea typeface="Microsoft Sans Serif" panose="020B0604020202020204" pitchFamily="34" charset="0"/>
                <a:cs typeface="Arial" panose="020B0604020202020204" pitchFamily="34" charset="0"/>
              </a:rPr>
              <a:t>Tiago</a:t>
            </a:r>
            <a:r>
              <a:rPr lang="en-GB" sz="2500" dirty="0">
                <a:latin typeface="Arial" panose="020B0604020202020204" pitchFamily="34" charset="0"/>
                <a:ea typeface="Microsoft Sans Serif" panose="020B0604020202020204" pitchFamily="34" charset="0"/>
                <a:cs typeface="Arial" panose="020B0604020202020204" pitchFamily="34" charset="0"/>
              </a:rPr>
              <a:t>: “I learnt in my food hygiene class about a type of bacteria called </a:t>
            </a:r>
            <a:r>
              <a:rPr lang="en-GB" sz="2500" i="1" dirty="0">
                <a:latin typeface="Arial" panose="020B0604020202020204" pitchFamily="34" charset="0"/>
                <a:ea typeface="Microsoft Sans Serif" panose="020B0604020202020204" pitchFamily="34" charset="0"/>
                <a:cs typeface="Arial" panose="020B0604020202020204" pitchFamily="34" charset="0"/>
              </a:rPr>
              <a:t>Campylobacter, </a:t>
            </a:r>
            <a:r>
              <a:rPr lang="en-GB" sz="2500" dirty="0">
                <a:latin typeface="Arial" panose="020B0604020202020204" pitchFamily="34" charset="0"/>
                <a:ea typeface="Microsoft Sans Serif" panose="020B0604020202020204" pitchFamily="34" charset="0"/>
                <a:cs typeface="Arial" panose="020B0604020202020204" pitchFamily="34" charset="0"/>
              </a:rPr>
              <a:t>it’s found on raw chicken. If we wash chicken before cooking it, </a:t>
            </a:r>
            <a:r>
              <a:rPr lang="en-GB" sz="2500" i="1" dirty="0">
                <a:latin typeface="Arial" panose="020B0604020202020204" pitchFamily="34" charset="0"/>
                <a:ea typeface="Microsoft Sans Serif" panose="020B0604020202020204" pitchFamily="34" charset="0"/>
                <a:cs typeface="Arial" panose="020B0604020202020204" pitchFamily="34" charset="0"/>
              </a:rPr>
              <a:t>Campylobacter</a:t>
            </a:r>
            <a:r>
              <a:rPr lang="en-GB" sz="2500" dirty="0">
                <a:latin typeface="Arial" panose="020B0604020202020204" pitchFamily="34" charset="0"/>
                <a:ea typeface="Microsoft Sans Serif" panose="020B0604020202020204" pitchFamily="34" charset="0"/>
                <a:cs typeface="Arial" panose="020B0604020202020204" pitchFamily="34" charset="0"/>
              </a:rPr>
              <a:t> can splash onto other surfaces, clothes and our hands. If it gets inside us, we could get really ill.”  </a:t>
            </a:r>
          </a:p>
          <a:p>
            <a:endParaRPr lang="en-GB"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3" descr="Washing hands to remove microbes">
            <a:extLst>
              <a:ext uri="{FF2B5EF4-FFF2-40B4-BE49-F238E27FC236}">
                <a16:creationId xmlns:a16="http://schemas.microsoft.com/office/drawing/2014/main" id="{1A163665-7EF5-47B8-9309-D79F647EA551}"/>
              </a:ext>
            </a:extLst>
          </p:cNvPr>
          <p:cNvPicPr/>
          <p:nvPr/>
        </p:nvPicPr>
        <p:blipFill>
          <a:blip r:embed="rId2">
            <a:extLst>
              <a:ext uri="{28A0092B-C50C-407E-A947-70E740481C1C}">
                <a14:useLocalDpi xmlns:a14="http://schemas.microsoft.com/office/drawing/2010/main" val="0"/>
              </a:ext>
            </a:extLst>
          </a:blip>
          <a:stretch>
            <a:fillRect/>
          </a:stretch>
        </p:blipFill>
        <p:spPr>
          <a:xfrm>
            <a:off x="441176" y="4825784"/>
            <a:ext cx="2706587" cy="1841023"/>
          </a:xfrm>
          <a:prstGeom prst="rect">
            <a:avLst/>
          </a:prstGeom>
        </p:spPr>
      </p:pic>
      <p:pic>
        <p:nvPicPr>
          <p:cNvPr id="5" name="Picture 4" descr="Boy with tick">
            <a:extLst>
              <a:ext uri="{FF2B5EF4-FFF2-40B4-BE49-F238E27FC236}">
                <a16:creationId xmlns:a16="http://schemas.microsoft.com/office/drawing/2014/main" id="{D9B8BE78-EBC3-4AFF-9582-B85B5F790F97}"/>
              </a:ext>
            </a:extLst>
          </p:cNvPr>
          <p:cNvPicPr/>
          <p:nvPr/>
        </p:nvPicPr>
        <p:blipFill>
          <a:blip r:embed="rId3">
            <a:extLst>
              <a:ext uri="{28A0092B-C50C-407E-A947-70E740481C1C}">
                <a14:useLocalDpi xmlns:a14="http://schemas.microsoft.com/office/drawing/2010/main" val="0"/>
              </a:ext>
            </a:extLst>
          </a:blip>
          <a:stretch>
            <a:fillRect/>
          </a:stretch>
        </p:blipFill>
        <p:spPr>
          <a:xfrm>
            <a:off x="3834508" y="5142451"/>
            <a:ext cx="1775251" cy="1524824"/>
          </a:xfrm>
          <a:prstGeom prst="rect">
            <a:avLst/>
          </a:prstGeom>
        </p:spPr>
      </p:pic>
      <p:pic>
        <p:nvPicPr>
          <p:cNvPr id="7" name="Picture 6" descr="Chicken">
            <a:extLst>
              <a:ext uri="{FF2B5EF4-FFF2-40B4-BE49-F238E27FC236}">
                <a16:creationId xmlns:a16="http://schemas.microsoft.com/office/drawing/2014/main" id="{00F6FF94-7898-4BA5-BFF4-921CC8EDAA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4525" y="5023611"/>
            <a:ext cx="1227240" cy="1445368"/>
          </a:xfrm>
          <a:prstGeom prst="rect">
            <a:avLst/>
          </a:prstGeom>
        </p:spPr>
      </p:pic>
    </p:spTree>
    <p:extLst>
      <p:ext uri="{BB962C8B-B14F-4D97-AF65-F5344CB8AC3E}">
        <p14:creationId xmlns:p14="http://schemas.microsoft.com/office/powerpoint/2010/main" val="2600337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F13F8-0D19-4239-9294-C3538C471BBF}"/>
              </a:ext>
            </a:extLst>
          </p:cNvPr>
          <p:cNvSpPr>
            <a:spLocks noGrp="1"/>
          </p:cNvSpPr>
          <p:nvPr>
            <p:ph type="title"/>
          </p:nvPr>
        </p:nvSpPr>
        <p:spPr>
          <a:xfrm>
            <a:off x="361944" y="264253"/>
            <a:ext cx="8605887" cy="937708"/>
          </a:xfrm>
        </p:spPr>
        <p:txBody>
          <a:bodyPr>
            <a:normAutofit/>
          </a:bodyPr>
          <a:lstStyle/>
          <a:p>
            <a:r>
              <a:rPr lang="en-GB" sz="1900" b="1" dirty="0">
                <a:latin typeface="Microsoft Sans Serif" panose="020B0604020202020204" pitchFamily="34" charset="0"/>
                <a:ea typeface="Microsoft Sans Serif" panose="020B0604020202020204" pitchFamily="34" charset="0"/>
                <a:cs typeface="Microsoft Sans Serif" panose="020B0604020202020204" pitchFamily="34" charset="0"/>
              </a:rPr>
              <a:t>Scenario 3: </a:t>
            </a:r>
            <a:r>
              <a:rPr lang="en-GB" sz="1900" i="1" dirty="0">
                <a:latin typeface="Microsoft Sans Serif" panose="020B0604020202020204" pitchFamily="34" charset="0"/>
                <a:ea typeface="Microsoft Sans Serif" panose="020B0604020202020204" pitchFamily="34" charset="0"/>
                <a:cs typeface="Microsoft Sans Serif" panose="020B0604020202020204" pitchFamily="34" charset="0"/>
              </a:rPr>
              <a:t>Hugo is making his lunch for the next day. He checks the fridge to see what he can use</a:t>
            </a:r>
            <a:endParaRPr lang="en-GB" sz="19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ontent Placeholder 2">
            <a:extLst>
              <a:ext uri="{FF2B5EF4-FFF2-40B4-BE49-F238E27FC236}">
                <a16:creationId xmlns:a16="http://schemas.microsoft.com/office/drawing/2014/main" id="{A8817CE8-EAA2-4DB3-B53A-D9C2ACA818DD}"/>
              </a:ext>
            </a:extLst>
          </p:cNvPr>
          <p:cNvSpPr>
            <a:spLocks noGrp="1"/>
          </p:cNvSpPr>
          <p:nvPr>
            <p:ph idx="1"/>
          </p:nvPr>
        </p:nvSpPr>
        <p:spPr>
          <a:xfrm>
            <a:off x="361944" y="1134849"/>
            <a:ext cx="8305101" cy="4242494"/>
          </a:xfrm>
        </p:spPr>
        <p:txBody>
          <a:bodyPr>
            <a:normAutofit fontScale="47500" lnSpcReduction="20000"/>
          </a:bodyPr>
          <a:lstStyle/>
          <a:p>
            <a:pPr marL="0" indent="0">
              <a:lnSpc>
                <a:spcPct val="170000"/>
              </a:lnSpc>
              <a:buNone/>
            </a:pPr>
            <a:r>
              <a:rPr lang="en-GB" sz="3400" b="1" dirty="0">
                <a:latin typeface="Arial" panose="020B0604020202020204" pitchFamily="34" charset="0"/>
                <a:ea typeface="Microsoft Sans Serif" panose="020B0604020202020204" pitchFamily="34" charset="0"/>
                <a:cs typeface="Arial" panose="020B0604020202020204" pitchFamily="34" charset="0"/>
              </a:rPr>
              <a:t>Hugo</a:t>
            </a:r>
            <a:r>
              <a:rPr lang="en-GB" sz="3400" b="1" i="1" dirty="0">
                <a:latin typeface="Arial" panose="020B0604020202020204" pitchFamily="34" charset="0"/>
                <a:ea typeface="Microsoft Sans Serif" panose="020B0604020202020204" pitchFamily="34" charset="0"/>
                <a:cs typeface="Arial" panose="020B0604020202020204" pitchFamily="34" charset="0"/>
              </a:rPr>
              <a:t>: </a:t>
            </a:r>
            <a:r>
              <a:rPr lang="en-GB" sz="3400" i="1" dirty="0">
                <a:latin typeface="Arial" panose="020B0604020202020204" pitchFamily="34" charset="0"/>
                <a:ea typeface="Microsoft Sans Serif" panose="020B0604020202020204" pitchFamily="34" charset="0"/>
                <a:cs typeface="Arial" panose="020B0604020202020204" pitchFamily="34" charset="0"/>
              </a:rPr>
              <a:t>“</a:t>
            </a:r>
            <a:r>
              <a:rPr lang="en-GB" sz="3400" dirty="0">
                <a:latin typeface="Arial" panose="020B0604020202020204" pitchFamily="34" charset="0"/>
                <a:ea typeface="Microsoft Sans Serif" panose="020B0604020202020204" pitchFamily="34" charset="0"/>
                <a:cs typeface="Arial" panose="020B0604020202020204" pitchFamily="34" charset="0"/>
              </a:rPr>
              <a:t>I’m making some lunch for tomorrow. Let’s see, I have some ham – ham and cheese sandwich sounds like a good idea.” </a:t>
            </a:r>
          </a:p>
          <a:p>
            <a:pPr marL="0" indent="0">
              <a:lnSpc>
                <a:spcPct val="170000"/>
              </a:lnSpc>
              <a:buNone/>
            </a:pPr>
            <a:r>
              <a:rPr lang="en-GB" sz="3400" b="1" dirty="0">
                <a:latin typeface="Arial" panose="020B0604020202020204" pitchFamily="34" charset="0"/>
                <a:ea typeface="Microsoft Sans Serif" panose="020B0604020202020204" pitchFamily="34" charset="0"/>
                <a:cs typeface="Arial" panose="020B0604020202020204" pitchFamily="34" charset="0"/>
              </a:rPr>
              <a:t>Hugo’s brother:</a:t>
            </a:r>
            <a:r>
              <a:rPr lang="en-GB" sz="3400" dirty="0">
                <a:latin typeface="Arial" panose="020B0604020202020204" pitchFamily="34" charset="0"/>
                <a:ea typeface="Microsoft Sans Serif" panose="020B0604020202020204" pitchFamily="34" charset="0"/>
                <a:cs typeface="Arial" panose="020B0604020202020204" pitchFamily="34" charset="0"/>
              </a:rPr>
              <a:t> “Hasn’t that ham been in the fridge for a while? You should check the date on that.”</a:t>
            </a:r>
          </a:p>
          <a:p>
            <a:pPr marL="0" indent="0">
              <a:lnSpc>
                <a:spcPct val="170000"/>
              </a:lnSpc>
              <a:buNone/>
            </a:pPr>
            <a:r>
              <a:rPr lang="en-GB" sz="3400" b="1" dirty="0">
                <a:latin typeface="Arial" panose="020B0604020202020204" pitchFamily="34" charset="0"/>
                <a:ea typeface="Microsoft Sans Serif" panose="020B0604020202020204" pitchFamily="34" charset="0"/>
                <a:cs typeface="Arial" panose="020B0604020202020204" pitchFamily="34" charset="0"/>
              </a:rPr>
              <a:t>Hugo:</a:t>
            </a:r>
            <a:r>
              <a:rPr lang="en-GB" sz="3400" dirty="0">
                <a:latin typeface="Arial" panose="020B0604020202020204" pitchFamily="34" charset="0"/>
                <a:ea typeface="Microsoft Sans Serif" panose="020B0604020202020204" pitchFamily="34" charset="0"/>
                <a:cs typeface="Arial" panose="020B0604020202020204" pitchFamily="34" charset="0"/>
              </a:rPr>
              <a:t> “Let me see. It’s three days past the use by date. It still smells and looks fine though. There’s not much else, and I can’t be bothered to go to the shop now.”</a:t>
            </a:r>
          </a:p>
          <a:p>
            <a:pPr marL="0" indent="0">
              <a:lnSpc>
                <a:spcPct val="170000"/>
              </a:lnSpc>
              <a:buNone/>
            </a:pPr>
            <a:r>
              <a:rPr lang="en-GB" sz="3400" b="1" dirty="0">
                <a:latin typeface="Arial" panose="020B0604020202020204" pitchFamily="34" charset="0"/>
                <a:ea typeface="Microsoft Sans Serif" panose="020B0604020202020204" pitchFamily="34" charset="0"/>
                <a:cs typeface="Arial" panose="020B0604020202020204" pitchFamily="34" charset="0"/>
              </a:rPr>
              <a:t>Hugo’s brother:</a:t>
            </a:r>
            <a:r>
              <a:rPr lang="en-GB" sz="3400" dirty="0">
                <a:latin typeface="Arial" panose="020B0604020202020204" pitchFamily="34" charset="0"/>
                <a:ea typeface="Microsoft Sans Serif" panose="020B0604020202020204" pitchFamily="34" charset="0"/>
                <a:cs typeface="Arial" panose="020B0604020202020204" pitchFamily="34" charset="0"/>
              </a:rPr>
              <a:t> “You need to throw that away Hugo. You need to stick to use by dates on food, because there could be harmful bacteria growing on it. Do you remember the last time I had something past its use by date – I didn’t leave the toilet for 2 days! Don’t come crying to me if you get ill!” </a:t>
            </a:r>
          </a:p>
          <a:p>
            <a:endParaRPr lang="en-GB" dirty="0"/>
          </a:p>
        </p:txBody>
      </p:sp>
      <p:pic>
        <p:nvPicPr>
          <p:cNvPr id="4" name="Picture 3" descr="Boy with bags">
            <a:extLst>
              <a:ext uri="{FF2B5EF4-FFF2-40B4-BE49-F238E27FC236}">
                <a16:creationId xmlns:a16="http://schemas.microsoft.com/office/drawing/2014/main" id="{C1DCAAFC-8C9F-4062-9FF6-1A02C1725E24}"/>
              </a:ext>
            </a:extLst>
          </p:cNvPr>
          <p:cNvPicPr/>
          <p:nvPr/>
        </p:nvPicPr>
        <p:blipFill>
          <a:blip r:embed="rId2">
            <a:extLst>
              <a:ext uri="{28A0092B-C50C-407E-A947-70E740481C1C}">
                <a14:useLocalDpi xmlns:a14="http://schemas.microsoft.com/office/drawing/2010/main" val="0"/>
              </a:ext>
            </a:extLst>
          </a:blip>
          <a:srcRect l="2711" t="55133" r="92821" b="21797"/>
          <a:stretch>
            <a:fillRect/>
          </a:stretch>
        </p:blipFill>
        <p:spPr bwMode="auto">
          <a:xfrm>
            <a:off x="3117728" y="4913166"/>
            <a:ext cx="1396766" cy="1860944"/>
          </a:xfrm>
          <a:prstGeom prst="rect">
            <a:avLst/>
          </a:prstGeom>
          <a:noFill/>
          <a:ln>
            <a:noFill/>
          </a:ln>
        </p:spPr>
      </p:pic>
      <p:pic>
        <p:nvPicPr>
          <p:cNvPr id="5" name="Picture 4" descr="Boy looking in fridge">
            <a:extLst>
              <a:ext uri="{FF2B5EF4-FFF2-40B4-BE49-F238E27FC236}">
                <a16:creationId xmlns:a16="http://schemas.microsoft.com/office/drawing/2014/main" id="{784A5425-F958-4191-B068-47EECF9FD1D3}"/>
              </a:ext>
            </a:extLst>
          </p:cNvPr>
          <p:cNvPicPr/>
          <p:nvPr/>
        </p:nvPicPr>
        <p:blipFill>
          <a:blip r:embed="rId3">
            <a:extLst>
              <a:ext uri="{28A0092B-C50C-407E-A947-70E740481C1C}">
                <a14:useLocalDpi xmlns:a14="http://schemas.microsoft.com/office/drawing/2010/main" val="0"/>
              </a:ext>
            </a:extLst>
          </a:blip>
          <a:stretch>
            <a:fillRect/>
          </a:stretch>
        </p:blipFill>
        <p:spPr>
          <a:xfrm>
            <a:off x="6026667" y="4800624"/>
            <a:ext cx="1973228" cy="1921293"/>
          </a:xfrm>
          <a:prstGeom prst="rect">
            <a:avLst/>
          </a:prstGeom>
        </p:spPr>
      </p:pic>
    </p:spTree>
    <p:extLst>
      <p:ext uri="{BB962C8B-B14F-4D97-AF65-F5344CB8AC3E}">
        <p14:creationId xmlns:p14="http://schemas.microsoft.com/office/powerpoint/2010/main" val="3814005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B9235-0962-410B-B6E7-1D26AFB1F1FF}"/>
              </a:ext>
            </a:extLst>
          </p:cNvPr>
          <p:cNvSpPr>
            <a:spLocks noGrp="1"/>
          </p:cNvSpPr>
          <p:nvPr>
            <p:ph type="title"/>
          </p:nvPr>
        </p:nvSpPr>
        <p:spPr>
          <a:xfrm>
            <a:off x="211494" y="501201"/>
            <a:ext cx="8647281" cy="975129"/>
          </a:xfrm>
        </p:spPr>
        <p:txBody>
          <a:bodyPr>
            <a:normAutofit fontScale="90000"/>
          </a:bodyPr>
          <a:lstStyle/>
          <a:p>
            <a:r>
              <a:rPr lang="en-GB" sz="2100" b="1" dirty="0">
                <a:latin typeface="Microsoft Sans Serif" panose="020B0604020202020204" pitchFamily="34" charset="0"/>
                <a:ea typeface="Microsoft Sans Serif" panose="020B0604020202020204" pitchFamily="34" charset="0"/>
                <a:cs typeface="Microsoft Sans Serif" panose="020B0604020202020204" pitchFamily="34" charset="0"/>
              </a:rPr>
              <a:t>Scenario 4: </a:t>
            </a:r>
            <a:r>
              <a:rPr lang="en-GB" sz="2100" i="1" dirty="0">
                <a:latin typeface="Microsoft Sans Serif" panose="020B0604020202020204" pitchFamily="34" charset="0"/>
                <a:ea typeface="Microsoft Sans Serif" panose="020B0604020202020204" pitchFamily="34" charset="0"/>
                <a:cs typeface="Microsoft Sans Serif" panose="020B0604020202020204" pitchFamily="34" charset="0"/>
              </a:rPr>
              <a:t>Stavros and his family are having dinner at home. They are talking about a family who got ill from eating out a buffet restaurant last week </a:t>
            </a:r>
            <a:br>
              <a:rPr lang="en-GB" dirty="0"/>
            </a:br>
            <a:endParaRPr lang="en-GB" dirty="0"/>
          </a:p>
        </p:txBody>
      </p:sp>
      <p:sp>
        <p:nvSpPr>
          <p:cNvPr id="3" name="Content Placeholder 2">
            <a:extLst>
              <a:ext uri="{FF2B5EF4-FFF2-40B4-BE49-F238E27FC236}">
                <a16:creationId xmlns:a16="http://schemas.microsoft.com/office/drawing/2014/main" id="{A4AD9C87-C8C7-4ADD-8647-80833BE61A97}"/>
              </a:ext>
            </a:extLst>
          </p:cNvPr>
          <p:cNvSpPr>
            <a:spLocks noGrp="1"/>
          </p:cNvSpPr>
          <p:nvPr>
            <p:ph idx="1"/>
          </p:nvPr>
        </p:nvSpPr>
        <p:spPr>
          <a:xfrm>
            <a:off x="437995" y="1476330"/>
            <a:ext cx="7886700" cy="3263504"/>
          </a:xfrm>
        </p:spPr>
        <p:txBody>
          <a:bodyPr>
            <a:normAutofit fontScale="92500" lnSpcReduction="10000"/>
          </a:bodyPr>
          <a:lstStyle/>
          <a:p>
            <a:pPr marL="0" indent="0">
              <a:lnSpc>
                <a:spcPct val="150000"/>
              </a:lnSpc>
              <a:buNone/>
            </a:pPr>
            <a:r>
              <a:rPr lang="en-GB" sz="1600" b="1" dirty="0">
                <a:latin typeface="Arial" panose="020B0604020202020204" pitchFamily="34" charset="0"/>
                <a:cs typeface="Arial" panose="020B0604020202020204" pitchFamily="34" charset="0"/>
              </a:rPr>
              <a:t>Stavros:</a:t>
            </a:r>
            <a:r>
              <a:rPr lang="en-GB" sz="1600" dirty="0">
                <a:latin typeface="Arial" panose="020B0604020202020204" pitchFamily="34" charset="0"/>
                <a:cs typeface="Arial" panose="020B0604020202020204" pitchFamily="34" charset="0"/>
              </a:rPr>
              <a:t> “I wouldn’t want to eat at that restaurant again. I don’t trust it - they’ve changed management twice now, and poor Petra and her family got sick from the food there. I don’t trust any of these takeaways or buffets.” </a:t>
            </a:r>
          </a:p>
          <a:p>
            <a:pPr marL="0" indent="0">
              <a:lnSpc>
                <a:spcPct val="150000"/>
              </a:lnSpc>
              <a:buNone/>
            </a:pPr>
            <a:r>
              <a:rPr lang="en-GB" sz="1600" b="1" dirty="0">
                <a:latin typeface="Arial" panose="020B0604020202020204" pitchFamily="34" charset="0"/>
                <a:cs typeface="Arial" panose="020B0604020202020204" pitchFamily="34" charset="0"/>
              </a:rPr>
              <a:t>Stavros’s daughter:</a:t>
            </a:r>
            <a:r>
              <a:rPr lang="en-GB" sz="1600" dirty="0">
                <a:latin typeface="Arial" panose="020B0604020202020204" pitchFamily="34" charset="0"/>
                <a:cs typeface="Arial" panose="020B0604020202020204" pitchFamily="34" charset="0"/>
              </a:rPr>
              <a:t> “I would rather eat at home instead of the school canteen. You don’t know who has touched the food, or whether they have even washed their hands!” </a:t>
            </a:r>
          </a:p>
          <a:p>
            <a:pPr marL="0" indent="0">
              <a:lnSpc>
                <a:spcPct val="150000"/>
              </a:lnSpc>
              <a:buNone/>
            </a:pPr>
            <a:r>
              <a:rPr lang="en-GB" sz="1600" b="1" dirty="0">
                <a:latin typeface="Arial" panose="020B0604020202020204" pitchFamily="34" charset="0"/>
                <a:cs typeface="Arial" panose="020B0604020202020204" pitchFamily="34" charset="0"/>
              </a:rPr>
              <a:t>Stavros’s wife:</a:t>
            </a:r>
            <a:r>
              <a:rPr lang="en-GB" sz="1600" dirty="0">
                <a:latin typeface="Arial" panose="020B0604020202020204" pitchFamily="34" charset="0"/>
                <a:cs typeface="Arial" panose="020B0604020202020204" pitchFamily="34" charset="0"/>
              </a:rPr>
              <a:t> “I don’t think it matters what place you eat at, what matters is the way food is prepared, and how it is cooked, especially making sure meat is cooked thoroughly. Restaurant staff have to do food hygiene training so they probably know more than most of us at home!”</a:t>
            </a:r>
          </a:p>
          <a:p>
            <a:endParaRPr lang="en-GB" dirty="0"/>
          </a:p>
        </p:txBody>
      </p:sp>
      <p:pic>
        <p:nvPicPr>
          <p:cNvPr id="4" name="Picture 3" descr="Man with pizza">
            <a:extLst>
              <a:ext uri="{FF2B5EF4-FFF2-40B4-BE49-F238E27FC236}">
                <a16:creationId xmlns:a16="http://schemas.microsoft.com/office/drawing/2014/main" id="{2C7D1D44-F738-4263-9829-6718FCC19162}"/>
              </a:ext>
            </a:extLst>
          </p:cNvPr>
          <p:cNvPicPr/>
          <p:nvPr/>
        </p:nvPicPr>
        <p:blipFill>
          <a:blip r:embed="rId2">
            <a:extLst>
              <a:ext uri="{28A0092B-C50C-407E-A947-70E740481C1C}">
                <a14:useLocalDpi xmlns:a14="http://schemas.microsoft.com/office/drawing/2010/main" val="0"/>
              </a:ext>
            </a:extLst>
          </a:blip>
          <a:stretch>
            <a:fillRect/>
          </a:stretch>
        </p:blipFill>
        <p:spPr>
          <a:xfrm>
            <a:off x="1239453" y="4777492"/>
            <a:ext cx="2184704" cy="1905728"/>
          </a:xfrm>
          <a:prstGeom prst="rect">
            <a:avLst/>
          </a:prstGeom>
        </p:spPr>
      </p:pic>
      <p:pic>
        <p:nvPicPr>
          <p:cNvPr id="5" name="Picture 4" descr="Girl eating apple">
            <a:extLst>
              <a:ext uri="{FF2B5EF4-FFF2-40B4-BE49-F238E27FC236}">
                <a16:creationId xmlns:a16="http://schemas.microsoft.com/office/drawing/2014/main" id="{CFF5F448-A50B-4EB0-942A-71552C6ED224}"/>
              </a:ext>
            </a:extLst>
          </p:cNvPr>
          <p:cNvPicPr/>
          <p:nvPr/>
        </p:nvPicPr>
        <p:blipFill>
          <a:blip r:embed="rId3">
            <a:extLst>
              <a:ext uri="{28A0092B-C50C-407E-A947-70E740481C1C}">
                <a14:useLocalDpi xmlns:a14="http://schemas.microsoft.com/office/drawing/2010/main" val="0"/>
              </a:ext>
            </a:extLst>
          </a:blip>
          <a:stretch>
            <a:fillRect/>
          </a:stretch>
        </p:blipFill>
        <p:spPr>
          <a:xfrm>
            <a:off x="5801484" y="4682640"/>
            <a:ext cx="1950530" cy="1656035"/>
          </a:xfrm>
          <a:prstGeom prst="rect">
            <a:avLst/>
          </a:prstGeom>
        </p:spPr>
      </p:pic>
      <p:pic>
        <p:nvPicPr>
          <p:cNvPr id="7" name="Picture 6" descr="Bowl of food">
            <a:extLst>
              <a:ext uri="{FF2B5EF4-FFF2-40B4-BE49-F238E27FC236}">
                <a16:creationId xmlns:a16="http://schemas.microsoft.com/office/drawing/2014/main" id="{ECAC8685-8E07-497B-BC29-A29C014A17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8112" y="5017122"/>
            <a:ext cx="1426467" cy="1426467"/>
          </a:xfrm>
          <a:prstGeom prst="rect">
            <a:avLst/>
          </a:prstGeom>
        </p:spPr>
      </p:pic>
    </p:spTree>
    <p:extLst>
      <p:ext uri="{BB962C8B-B14F-4D97-AF65-F5344CB8AC3E}">
        <p14:creationId xmlns:p14="http://schemas.microsoft.com/office/powerpoint/2010/main" val="1628121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2B2FA-5699-47A0-A051-298A0DF314A9}"/>
              </a:ext>
            </a:extLst>
          </p:cNvPr>
          <p:cNvSpPr>
            <a:spLocks noGrp="1"/>
          </p:cNvSpPr>
          <p:nvPr>
            <p:ph type="title"/>
          </p:nvPr>
        </p:nvSpPr>
        <p:spPr>
          <a:xfrm>
            <a:off x="349290" y="553580"/>
            <a:ext cx="8581962" cy="993297"/>
          </a:xfrm>
        </p:spPr>
        <p:txBody>
          <a:bodyPr>
            <a:normAutofit fontScale="90000"/>
          </a:bodyPr>
          <a:lstStyle/>
          <a:p>
            <a:r>
              <a:rPr lang="en-GB" sz="2100" b="1" dirty="0">
                <a:latin typeface="Microsoft Sans Serif" panose="020B0604020202020204" pitchFamily="34" charset="0"/>
                <a:ea typeface="Microsoft Sans Serif" panose="020B0604020202020204" pitchFamily="34" charset="0"/>
                <a:cs typeface="Microsoft Sans Serif" panose="020B0604020202020204" pitchFamily="34" charset="0"/>
              </a:rPr>
              <a:t>Scenario 5: </a:t>
            </a:r>
            <a:r>
              <a:rPr lang="en-GB" sz="2100" i="1" dirty="0">
                <a:latin typeface="Microsoft Sans Serif" panose="020B0604020202020204" pitchFamily="34" charset="0"/>
                <a:ea typeface="Microsoft Sans Serif" panose="020B0604020202020204" pitchFamily="34" charset="0"/>
                <a:cs typeface="Microsoft Sans Serif" panose="020B0604020202020204" pitchFamily="34" charset="0"/>
              </a:rPr>
              <a:t>Maria and her brother are preparing lunch for their guests. Maria has prepared the vegetables and is about to prepare the meat </a:t>
            </a:r>
            <a:br>
              <a:rPr lang="en-GB"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GB"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ontent Placeholder 2">
            <a:extLst>
              <a:ext uri="{FF2B5EF4-FFF2-40B4-BE49-F238E27FC236}">
                <a16:creationId xmlns:a16="http://schemas.microsoft.com/office/drawing/2014/main" id="{137187B7-8F92-45CD-B60A-4FE31E612D06}"/>
              </a:ext>
            </a:extLst>
          </p:cNvPr>
          <p:cNvSpPr>
            <a:spLocks noGrp="1"/>
          </p:cNvSpPr>
          <p:nvPr>
            <p:ph idx="1"/>
          </p:nvPr>
        </p:nvSpPr>
        <p:spPr>
          <a:xfrm>
            <a:off x="273790" y="1546877"/>
            <a:ext cx="8581961" cy="3805297"/>
          </a:xfrm>
        </p:spPr>
        <p:txBody>
          <a:bodyPr>
            <a:normAutofit fontScale="70000" lnSpcReduction="20000"/>
          </a:bodyPr>
          <a:lstStyle/>
          <a:p>
            <a:pPr marL="0" indent="0">
              <a:lnSpc>
                <a:spcPct val="150000"/>
              </a:lnSpc>
              <a:buNone/>
            </a:pPr>
            <a:r>
              <a:rPr lang="en-GB" sz="2100" b="1" dirty="0">
                <a:latin typeface="Arial" panose="020B0604020202020204" pitchFamily="34" charset="0"/>
                <a:ea typeface="Microsoft Sans Serif" panose="020B0604020202020204" pitchFamily="34" charset="0"/>
                <a:cs typeface="Arial" panose="020B0604020202020204" pitchFamily="34" charset="0"/>
              </a:rPr>
              <a:t>Maria’s brother</a:t>
            </a:r>
            <a:r>
              <a:rPr lang="en-GB" sz="2100" dirty="0">
                <a:latin typeface="Arial" panose="020B0604020202020204" pitchFamily="34" charset="0"/>
                <a:ea typeface="Microsoft Sans Serif" panose="020B0604020202020204" pitchFamily="34" charset="0"/>
                <a:cs typeface="Arial" panose="020B0604020202020204" pitchFamily="34" charset="0"/>
              </a:rPr>
              <a:t>: “Maria, I’m about to get started on the dessert for lunch this afternoon. How are you doing with the main?” </a:t>
            </a:r>
          </a:p>
          <a:p>
            <a:pPr marL="0" indent="0">
              <a:lnSpc>
                <a:spcPct val="150000"/>
              </a:lnSpc>
              <a:buNone/>
            </a:pPr>
            <a:r>
              <a:rPr lang="en-GB" sz="2100" b="1" dirty="0">
                <a:latin typeface="Arial" panose="020B0604020202020204" pitchFamily="34" charset="0"/>
                <a:ea typeface="Microsoft Sans Serif" panose="020B0604020202020204" pitchFamily="34" charset="0"/>
                <a:cs typeface="Arial" panose="020B0604020202020204" pitchFamily="34" charset="0"/>
              </a:rPr>
              <a:t>Maria:</a:t>
            </a:r>
            <a:r>
              <a:rPr lang="en-GB" sz="2100" dirty="0">
                <a:latin typeface="Arial" panose="020B0604020202020204" pitchFamily="34" charset="0"/>
                <a:ea typeface="Microsoft Sans Serif" panose="020B0604020202020204" pitchFamily="34" charset="0"/>
                <a:cs typeface="Arial" panose="020B0604020202020204" pitchFamily="34" charset="0"/>
              </a:rPr>
              <a:t> “So far I’ve cut up the vegetables, prepared the salad and dressing, and put it in the fridge. Please can you pass me that wooden chopping board for the meat?”</a:t>
            </a:r>
          </a:p>
          <a:p>
            <a:pPr marL="0" indent="0">
              <a:lnSpc>
                <a:spcPct val="150000"/>
              </a:lnSpc>
              <a:buNone/>
            </a:pPr>
            <a:r>
              <a:rPr lang="en-GB" sz="2100" b="1" dirty="0">
                <a:latin typeface="Arial" panose="020B0604020202020204" pitchFamily="34" charset="0"/>
                <a:ea typeface="Microsoft Sans Serif" panose="020B0604020202020204" pitchFamily="34" charset="0"/>
                <a:cs typeface="Arial" panose="020B0604020202020204" pitchFamily="34" charset="0"/>
              </a:rPr>
              <a:t>Maria’s brother: </a:t>
            </a:r>
            <a:r>
              <a:rPr lang="en-GB" sz="2100" dirty="0">
                <a:latin typeface="Arial" panose="020B0604020202020204" pitchFamily="34" charset="0"/>
                <a:ea typeface="Microsoft Sans Serif" panose="020B0604020202020204" pitchFamily="34" charset="0"/>
                <a:cs typeface="Arial" panose="020B0604020202020204" pitchFamily="34" charset="0"/>
              </a:rPr>
              <a:t>“Maria, use this red plastic board instead. I’ll be doing the washing up after, and it will be a lot easier and safer to wash up the plastic board compared to the wooden one.” </a:t>
            </a:r>
          </a:p>
          <a:p>
            <a:pPr marL="0" indent="0">
              <a:lnSpc>
                <a:spcPct val="150000"/>
              </a:lnSpc>
              <a:buNone/>
            </a:pPr>
            <a:r>
              <a:rPr lang="en-GB" sz="2100" b="1" dirty="0">
                <a:latin typeface="Arial" panose="020B0604020202020204" pitchFamily="34" charset="0"/>
                <a:ea typeface="Microsoft Sans Serif" panose="020B0604020202020204" pitchFamily="34" charset="0"/>
                <a:cs typeface="Arial" panose="020B0604020202020204" pitchFamily="34" charset="0"/>
              </a:rPr>
              <a:t>Maria:</a:t>
            </a:r>
            <a:r>
              <a:rPr lang="en-GB" sz="2100" dirty="0">
                <a:latin typeface="Arial" panose="020B0604020202020204" pitchFamily="34" charset="0"/>
                <a:ea typeface="Microsoft Sans Serif" panose="020B0604020202020204" pitchFamily="34" charset="0"/>
                <a:cs typeface="Arial" panose="020B0604020202020204" pitchFamily="34" charset="0"/>
              </a:rPr>
              <a:t> “Good point, the red board should only ever be used for meat, and the green one for the vegetables.” </a:t>
            </a:r>
          </a:p>
          <a:p>
            <a:pPr marL="0" indent="0">
              <a:lnSpc>
                <a:spcPct val="150000"/>
              </a:lnSpc>
              <a:buNone/>
            </a:pPr>
            <a:r>
              <a:rPr lang="en-GB" sz="2100" b="1" dirty="0">
                <a:latin typeface="Arial" panose="020B0604020202020204" pitchFamily="34" charset="0"/>
                <a:ea typeface="Microsoft Sans Serif" panose="020B0604020202020204" pitchFamily="34" charset="0"/>
                <a:cs typeface="Arial" panose="020B0604020202020204" pitchFamily="34" charset="0"/>
              </a:rPr>
              <a:t>Maria’s brother</a:t>
            </a:r>
            <a:r>
              <a:rPr lang="en-GB" sz="2100" dirty="0">
                <a:latin typeface="Arial" panose="020B0604020202020204" pitchFamily="34" charset="0"/>
                <a:ea typeface="Microsoft Sans Serif" panose="020B0604020202020204" pitchFamily="34" charset="0"/>
                <a:cs typeface="Arial" panose="020B0604020202020204" pitchFamily="34" charset="0"/>
              </a:rPr>
              <a:t>: “Yes, you’re right. We don’t want to contaminate the boards, or I’m not sure our guests would return!”  </a:t>
            </a:r>
          </a:p>
          <a:p>
            <a:endParaRPr lang="en-GB" dirty="0"/>
          </a:p>
        </p:txBody>
      </p:sp>
      <p:pic>
        <p:nvPicPr>
          <p:cNvPr id="4" name="Picture 3" descr="Boy cooking">
            <a:extLst>
              <a:ext uri="{FF2B5EF4-FFF2-40B4-BE49-F238E27FC236}">
                <a16:creationId xmlns:a16="http://schemas.microsoft.com/office/drawing/2014/main" id="{5523C485-3A07-43A0-B84B-EDD918A5AAF0}"/>
              </a:ext>
            </a:extLst>
          </p:cNvPr>
          <p:cNvPicPr/>
          <p:nvPr/>
        </p:nvPicPr>
        <p:blipFill>
          <a:blip r:embed="rId2"/>
          <a:stretch>
            <a:fillRect/>
          </a:stretch>
        </p:blipFill>
        <p:spPr>
          <a:xfrm>
            <a:off x="2858473" y="5038751"/>
            <a:ext cx="1642014" cy="1800801"/>
          </a:xfrm>
          <a:prstGeom prst="rect">
            <a:avLst/>
          </a:prstGeom>
        </p:spPr>
      </p:pic>
      <p:pic>
        <p:nvPicPr>
          <p:cNvPr id="5" name="Picture 4" descr="Woman">
            <a:extLst>
              <a:ext uri="{FF2B5EF4-FFF2-40B4-BE49-F238E27FC236}">
                <a16:creationId xmlns:a16="http://schemas.microsoft.com/office/drawing/2014/main" id="{71709105-5A6C-4760-AFF6-6719462DA58F}"/>
              </a:ext>
            </a:extLst>
          </p:cNvPr>
          <p:cNvPicPr/>
          <p:nvPr/>
        </p:nvPicPr>
        <p:blipFill>
          <a:blip r:embed="rId3">
            <a:extLst>
              <a:ext uri="{28A0092B-C50C-407E-A947-70E740481C1C}">
                <a14:useLocalDpi xmlns:a14="http://schemas.microsoft.com/office/drawing/2010/main" val="0"/>
              </a:ext>
            </a:extLst>
          </a:blip>
          <a:srcRect l="19344" t="29037" r="77110" b="45364"/>
          <a:stretch>
            <a:fillRect/>
          </a:stretch>
        </p:blipFill>
        <p:spPr bwMode="auto">
          <a:xfrm>
            <a:off x="5546571" y="4855089"/>
            <a:ext cx="1131547" cy="1984463"/>
          </a:xfrm>
          <a:prstGeom prst="rect">
            <a:avLst/>
          </a:prstGeom>
          <a:noFill/>
          <a:ln>
            <a:noFill/>
          </a:ln>
        </p:spPr>
      </p:pic>
    </p:spTree>
    <p:extLst>
      <p:ext uri="{BB962C8B-B14F-4D97-AF65-F5344CB8AC3E}">
        <p14:creationId xmlns:p14="http://schemas.microsoft.com/office/powerpoint/2010/main" val="14379775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3501779BA33D24E8149D4B874D12439" ma:contentTypeVersion="10" ma:contentTypeDescription="Create a new document." ma:contentTypeScope="" ma:versionID="4c9363805fa9d57d915737c42785b0f5">
  <xsd:schema xmlns:xsd="http://www.w3.org/2001/XMLSchema" xmlns:xs="http://www.w3.org/2001/XMLSchema" xmlns:p="http://schemas.microsoft.com/office/2006/metadata/properties" xmlns:ns2="1fb14ad6-309a-489a-a37a-efadb6fb7c1d" targetNamespace="http://schemas.microsoft.com/office/2006/metadata/properties" ma:root="true" ma:fieldsID="37e72963be641e46334b69e806042f93" ns2:_="">
    <xsd:import namespace="1fb14ad6-309a-489a-a37a-efadb6fb7c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14ad6-309a-489a-a37a-efadb6fb7c1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44CEBC-587C-4C7F-BF0F-794F0FCCB1A8}">
  <ds:schemaRefs>
    <ds:schemaRef ds:uri="http://schemas.microsoft.com/sharepoint/v3/contenttype/forms"/>
  </ds:schemaRefs>
</ds:datastoreItem>
</file>

<file path=customXml/itemProps2.xml><?xml version="1.0" encoding="utf-8"?>
<ds:datastoreItem xmlns:ds="http://schemas.openxmlformats.org/officeDocument/2006/customXml" ds:itemID="{FFFFC5B3-DA2C-44A0-B548-0ADCF4961C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14ad6-309a-489a-a37a-efadb6fb7c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4B9AC3-DDC1-4BBC-8D58-E539F8367BD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704</TotalTime>
  <Words>1058</Words>
  <Application>Microsoft Office PowerPoint</Application>
  <PresentationFormat>On-screen Show (4:3)</PresentationFormat>
  <Paragraphs>36</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Georgia</vt:lpstr>
      <vt:lpstr>Microsoft Sans Serif</vt:lpstr>
      <vt:lpstr>Office Theme</vt:lpstr>
      <vt:lpstr>Food Hygiene &amp; Safety    Food Safety Scenarios  </vt:lpstr>
      <vt:lpstr>Learning outcomes </vt:lpstr>
      <vt:lpstr>  Scenario 1: Hannah gets symptoms of foodborne illness after eating at a barbecue. Hannah visits the pharmacist to talk about her symptoms  </vt:lpstr>
      <vt:lpstr> Scenario 2: Tiago’s mum is preparing chicken for dinner that evening and takes the chicken to the sink to wash it  </vt:lpstr>
      <vt:lpstr>Scenario 3: Hugo is making his lunch for the next day. He checks the fridge to see what he can use</vt:lpstr>
      <vt:lpstr>Scenario 4: Stavros and his family are having dinner at home. They are talking about a family who got ill from eating out a buffet restaurant last week  </vt:lpstr>
      <vt:lpstr>Scenario 5: Maria and her brother are preparing lunch for their guests. Maria has prepared the vegetables and is about to prepare the meat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Rowshonara Syeda</dc:creator>
  <cp:lastModifiedBy>Amy</cp:lastModifiedBy>
  <cp:revision>36</cp:revision>
  <dcterms:created xsi:type="dcterms:W3CDTF">2019-11-29T08:10:51Z</dcterms:created>
  <dcterms:modified xsi:type="dcterms:W3CDTF">2022-01-18T11:53:31Z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0x01010083501779BA33D24E8149D4B874D12439</vt:lpwstr>
  </property>
</Properties>
</file>