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3"/>
  </p:notesMasterIdLst>
  <p:sldIdLst>
    <p:sldId id="275" r:id="rId5"/>
    <p:sldId id="291" r:id="rId6"/>
    <p:sldId id="256" r:id="rId7"/>
    <p:sldId id="257" r:id="rId8"/>
    <p:sldId id="258" r:id="rId9"/>
    <p:sldId id="259" r:id="rId10"/>
    <p:sldId id="271" r:id="rId11"/>
    <p:sldId id="265" r:id="rId12"/>
    <p:sldId id="277" r:id="rId13"/>
    <p:sldId id="270" r:id="rId14"/>
    <p:sldId id="294" r:id="rId15"/>
    <p:sldId id="266" r:id="rId16"/>
    <p:sldId id="293" r:id="rId17"/>
    <p:sldId id="279" r:id="rId18"/>
    <p:sldId id="295" r:id="rId19"/>
    <p:sldId id="264" r:id="rId20"/>
    <p:sldId id="274" r:id="rId21"/>
    <p:sldId id="267" r:id="rId22"/>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ie Allison" initials="RA" lastIdx="16" clrIdx="0">
    <p:extLst>
      <p:ext uri="{19B8F6BF-5375-455C-9EA6-DF929625EA0E}">
        <p15:presenceInfo xmlns:p15="http://schemas.microsoft.com/office/powerpoint/2012/main" userId="S-1-5-21-3685816821-1215056363-1987234180-75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E62"/>
    <a:srgbClr val="E1A1E3"/>
    <a:srgbClr val="E2C6E3"/>
    <a:srgbClr val="FFF7F1"/>
    <a:srgbClr val="FFFFFF"/>
    <a:srgbClr val="99CCFF"/>
    <a:srgbClr val="ED7D31"/>
    <a:srgbClr val="942092"/>
    <a:srgbClr val="A9D18E"/>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62" autoAdjust="0"/>
    <p:restoredTop sz="82456" autoAdjust="0"/>
  </p:normalViewPr>
  <p:slideViewPr>
    <p:cSldViewPr snapToGrid="0" snapToObjects="1">
      <p:cViewPr>
        <p:scale>
          <a:sx n="41" d="100"/>
          <a:sy n="41" d="100"/>
        </p:scale>
        <p:origin x="268" y="3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C4028-46A9-7047-B186-DCBC9346A7C9}"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15E1A-0EB7-BF41-9880-45F35EB42C57}" type="slidenum">
              <a:rPr lang="en-US" smtClean="0"/>
              <a:t>‹#›</a:t>
            </a:fld>
            <a:endParaRPr lang="en-US"/>
          </a:p>
        </p:txBody>
      </p:sp>
    </p:spTree>
    <p:extLst>
      <p:ext uri="{BB962C8B-B14F-4D97-AF65-F5344CB8AC3E}">
        <p14:creationId xmlns:p14="http://schemas.microsoft.com/office/powerpoint/2010/main" val="168859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3</a:t>
            </a:fld>
            <a:endParaRPr lang="en-US"/>
          </a:p>
        </p:txBody>
      </p:sp>
    </p:spTree>
    <p:extLst>
      <p:ext uri="{BB962C8B-B14F-4D97-AF65-F5344CB8AC3E}">
        <p14:creationId xmlns:p14="http://schemas.microsoft.com/office/powerpoint/2010/main" val="423783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12</a:t>
            </a:fld>
            <a:endParaRPr lang="en-US"/>
          </a:p>
        </p:txBody>
      </p:sp>
    </p:spTree>
    <p:extLst>
      <p:ext uri="{BB962C8B-B14F-4D97-AF65-F5344CB8AC3E}">
        <p14:creationId xmlns:p14="http://schemas.microsoft.com/office/powerpoint/2010/main" val="292429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Note: </a:t>
            </a:r>
            <a:r>
              <a:rPr lang="en-US" sz="1200" i="1" dirty="0"/>
              <a:t>Assuming that the salmonella is from the juice on the plate and therefore not killed by the grilling</a:t>
            </a:r>
          </a:p>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13</a:t>
            </a:fld>
            <a:endParaRPr lang="en-US"/>
          </a:p>
        </p:txBody>
      </p:sp>
    </p:spTree>
    <p:extLst>
      <p:ext uri="{BB962C8B-B14F-4D97-AF65-F5344CB8AC3E}">
        <p14:creationId xmlns:p14="http://schemas.microsoft.com/office/powerpoint/2010/main" val="1276062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14</a:t>
            </a:fld>
            <a:endParaRPr lang="en-US"/>
          </a:p>
        </p:txBody>
      </p:sp>
    </p:spTree>
    <p:extLst>
      <p:ext uri="{BB962C8B-B14F-4D97-AF65-F5344CB8AC3E}">
        <p14:creationId xmlns:p14="http://schemas.microsoft.com/office/powerpoint/2010/main" val="195583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Note: </a:t>
            </a:r>
            <a:r>
              <a:rPr lang="en-US" sz="1200" i="1" dirty="0"/>
              <a:t>Assuming that the salmonella is from the juice on the plate and therefore not killed by the grilling</a:t>
            </a:r>
          </a:p>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15</a:t>
            </a:fld>
            <a:endParaRPr lang="en-US"/>
          </a:p>
        </p:txBody>
      </p:sp>
    </p:spTree>
    <p:extLst>
      <p:ext uri="{BB962C8B-B14F-4D97-AF65-F5344CB8AC3E}">
        <p14:creationId xmlns:p14="http://schemas.microsoft.com/office/powerpoint/2010/main" val="61862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Cross – contamination -</a:t>
            </a:r>
          </a:p>
        </p:txBody>
      </p:sp>
      <p:sp>
        <p:nvSpPr>
          <p:cNvPr id="4" name="Slide Number Placeholder 3"/>
          <p:cNvSpPr>
            <a:spLocks noGrp="1"/>
          </p:cNvSpPr>
          <p:nvPr>
            <p:ph type="sldNum" sz="quarter" idx="5"/>
          </p:nvPr>
        </p:nvSpPr>
        <p:spPr/>
        <p:txBody>
          <a:bodyPr/>
          <a:lstStyle/>
          <a:p>
            <a:fld id="{F4215E1A-0EB7-BF41-9880-45F35EB42C57}" type="slidenum">
              <a:rPr lang="en-US" smtClean="0"/>
              <a:t>16</a:t>
            </a:fld>
            <a:endParaRPr lang="en-US"/>
          </a:p>
        </p:txBody>
      </p:sp>
    </p:spTree>
    <p:extLst>
      <p:ext uri="{BB962C8B-B14F-4D97-AF65-F5344CB8AC3E}">
        <p14:creationId xmlns:p14="http://schemas.microsoft.com/office/powerpoint/2010/main" val="320383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17</a:t>
            </a:fld>
            <a:endParaRPr lang="en-US"/>
          </a:p>
        </p:txBody>
      </p:sp>
    </p:spTree>
    <p:extLst>
      <p:ext uri="{BB962C8B-B14F-4D97-AF65-F5344CB8AC3E}">
        <p14:creationId xmlns:p14="http://schemas.microsoft.com/office/powerpoint/2010/main" val="913779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should be given in the teachers material</a:t>
            </a:r>
          </a:p>
        </p:txBody>
      </p:sp>
      <p:sp>
        <p:nvSpPr>
          <p:cNvPr id="4" name="Slide Number Placeholder 3"/>
          <p:cNvSpPr>
            <a:spLocks noGrp="1"/>
          </p:cNvSpPr>
          <p:nvPr>
            <p:ph type="sldNum" sz="quarter" idx="5"/>
          </p:nvPr>
        </p:nvSpPr>
        <p:spPr/>
        <p:txBody>
          <a:bodyPr/>
          <a:lstStyle/>
          <a:p>
            <a:fld id="{F4215E1A-0EB7-BF41-9880-45F35EB42C57}" type="slidenum">
              <a:rPr lang="en-US" smtClean="0"/>
              <a:t>18</a:t>
            </a:fld>
            <a:endParaRPr lang="en-US"/>
          </a:p>
        </p:txBody>
      </p:sp>
    </p:spTree>
    <p:extLst>
      <p:ext uri="{BB962C8B-B14F-4D97-AF65-F5344CB8AC3E}">
        <p14:creationId xmlns:p14="http://schemas.microsoft.com/office/powerpoint/2010/main" val="353140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4</a:t>
            </a:fld>
            <a:endParaRPr lang="en-US"/>
          </a:p>
        </p:txBody>
      </p:sp>
    </p:spTree>
    <p:extLst>
      <p:ext uri="{BB962C8B-B14F-4D97-AF65-F5344CB8AC3E}">
        <p14:creationId xmlns:p14="http://schemas.microsoft.com/office/powerpoint/2010/main" val="327469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5</a:t>
            </a:fld>
            <a:endParaRPr lang="en-US"/>
          </a:p>
        </p:txBody>
      </p:sp>
    </p:spTree>
    <p:extLst>
      <p:ext uri="{BB962C8B-B14F-4D97-AF65-F5344CB8AC3E}">
        <p14:creationId xmlns:p14="http://schemas.microsoft.com/office/powerpoint/2010/main" val="188884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6</a:t>
            </a:fld>
            <a:endParaRPr lang="en-US"/>
          </a:p>
        </p:txBody>
      </p:sp>
    </p:spTree>
    <p:extLst>
      <p:ext uri="{BB962C8B-B14F-4D97-AF65-F5344CB8AC3E}">
        <p14:creationId xmlns:p14="http://schemas.microsoft.com/office/powerpoint/2010/main" val="182417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7</a:t>
            </a:fld>
            <a:endParaRPr lang="en-US"/>
          </a:p>
        </p:txBody>
      </p:sp>
    </p:spTree>
    <p:extLst>
      <p:ext uri="{BB962C8B-B14F-4D97-AF65-F5344CB8AC3E}">
        <p14:creationId xmlns:p14="http://schemas.microsoft.com/office/powerpoint/2010/main" val="365486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8</a:t>
            </a:fld>
            <a:endParaRPr lang="en-US"/>
          </a:p>
        </p:txBody>
      </p:sp>
    </p:spTree>
    <p:extLst>
      <p:ext uri="{BB962C8B-B14F-4D97-AF65-F5344CB8AC3E}">
        <p14:creationId xmlns:p14="http://schemas.microsoft.com/office/powerpoint/2010/main" val="144332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9</a:t>
            </a:fld>
            <a:endParaRPr lang="en-US"/>
          </a:p>
        </p:txBody>
      </p:sp>
    </p:spTree>
    <p:extLst>
      <p:ext uri="{BB962C8B-B14F-4D97-AF65-F5344CB8AC3E}">
        <p14:creationId xmlns:p14="http://schemas.microsoft.com/office/powerpoint/2010/main" val="17378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10</a:t>
            </a:fld>
            <a:endParaRPr lang="en-US"/>
          </a:p>
        </p:txBody>
      </p:sp>
    </p:spTree>
    <p:extLst>
      <p:ext uri="{BB962C8B-B14F-4D97-AF65-F5344CB8AC3E}">
        <p14:creationId xmlns:p14="http://schemas.microsoft.com/office/powerpoint/2010/main" val="185002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11</a:t>
            </a:fld>
            <a:endParaRPr lang="en-US"/>
          </a:p>
        </p:txBody>
      </p:sp>
    </p:spTree>
    <p:extLst>
      <p:ext uri="{BB962C8B-B14F-4D97-AF65-F5344CB8AC3E}">
        <p14:creationId xmlns:p14="http://schemas.microsoft.com/office/powerpoint/2010/main" val="2357787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140481"/>
            <a:ext cx="9144000" cy="1320521"/>
          </a:xfrm>
        </p:spPr>
        <p:txBody>
          <a:bodyPr/>
          <a:lstStyle>
            <a:lvl1pPr marL="0" indent="0" algn="ctr">
              <a:buNone/>
              <a:defRPr sz="1800" b="1">
                <a:solidFill>
                  <a:srgbClr val="006F7B"/>
                </a:solidFill>
                <a:latin typeface="+mj-l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GB" noProof="0" dirty="0" err="1"/>
              <a:t>Klikk</a:t>
            </a:r>
            <a:r>
              <a:rPr lang="en-GB" noProof="0" dirty="0"/>
              <a:t> for å </a:t>
            </a:r>
            <a:r>
              <a:rPr lang="en-GB" noProof="0" dirty="0" err="1"/>
              <a:t>redigere</a:t>
            </a:r>
            <a:r>
              <a:rPr lang="en-GB" noProof="0" dirty="0"/>
              <a:t> </a:t>
            </a:r>
            <a:r>
              <a:rPr lang="en-GB" noProof="0" dirty="0" err="1"/>
              <a:t>undertittelstil</a:t>
            </a:r>
            <a:r>
              <a:rPr lang="en-GB" noProof="0" dirty="0"/>
              <a:t> </a:t>
            </a:r>
            <a:r>
              <a:rPr lang="en-GB" noProof="0" dirty="0" err="1"/>
              <a:t>i</a:t>
            </a:r>
            <a:r>
              <a:rPr lang="en-GB" noProof="0" dirty="0"/>
              <a:t> </a:t>
            </a:r>
            <a:r>
              <a:rPr lang="en-GB" noProof="0" dirty="0" err="1"/>
              <a:t>malen</a:t>
            </a:r>
            <a:endParaRPr lang="en-GB" noProof="0" dirty="0"/>
          </a:p>
        </p:txBody>
      </p:sp>
      <p:pic>
        <p:nvPicPr>
          <p:cNvPr id="8" name="Bilde 7">
            <a:extLst>
              <a:ext uri="{FF2B5EF4-FFF2-40B4-BE49-F238E27FC236}">
                <a16:creationId xmlns:a16="http://schemas.microsoft.com/office/drawing/2014/main" id="{8F261036-1180-46B5-9937-DF48F2C78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99" y="2380173"/>
            <a:ext cx="7938804" cy="1018152"/>
          </a:xfrm>
          <a:prstGeom prst="rect">
            <a:avLst/>
          </a:prstGeom>
        </p:spPr>
      </p:pic>
      <p:sp>
        <p:nvSpPr>
          <p:cNvPr id="9" name="Plassholder for bunntekst 8">
            <a:extLst>
              <a:ext uri="{FF2B5EF4-FFF2-40B4-BE49-F238E27FC236}">
                <a16:creationId xmlns:a16="http://schemas.microsoft.com/office/drawing/2014/main" id="{C604D814-C73F-4A4F-B895-701E6E969B88}"/>
              </a:ext>
            </a:extLst>
          </p:cNvPr>
          <p:cNvSpPr>
            <a:spLocks noGrp="1"/>
          </p:cNvSpPr>
          <p:nvPr>
            <p:ph type="ftr" sz="quarter" idx="10"/>
          </p:nvPr>
        </p:nvSpPr>
        <p:spPr/>
        <p:txBody>
          <a:bodyPr/>
          <a:lstStyle/>
          <a:p>
            <a:endParaRPr lang="en-US"/>
          </a:p>
        </p:txBody>
      </p:sp>
      <p:pic>
        <p:nvPicPr>
          <p:cNvPr id="4" name="Picture 3" descr="A close up of a flower&#10;&#10;Description generated with high confidence">
            <a:extLst>
              <a:ext uri="{FF2B5EF4-FFF2-40B4-BE49-F238E27FC236}">
                <a16:creationId xmlns:a16="http://schemas.microsoft.com/office/drawing/2014/main" id="{200F27C4-42EB-4439-83FA-4A04F074A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1057" y="5913407"/>
            <a:ext cx="816796" cy="548595"/>
          </a:xfrm>
          <a:prstGeom prst="rect">
            <a:avLst/>
          </a:prstGeom>
        </p:spPr>
      </p:pic>
      <p:sp>
        <p:nvSpPr>
          <p:cNvPr id="5" name="TextBox 4">
            <a:extLst>
              <a:ext uri="{FF2B5EF4-FFF2-40B4-BE49-F238E27FC236}">
                <a16:creationId xmlns:a16="http://schemas.microsoft.com/office/drawing/2014/main" id="{C78CBF2D-8201-4F08-B361-D9E5E2F27C66}"/>
              </a:ext>
            </a:extLst>
          </p:cNvPr>
          <p:cNvSpPr txBox="1"/>
          <p:nvPr/>
        </p:nvSpPr>
        <p:spPr>
          <a:xfrm>
            <a:off x="8757975" y="5871235"/>
            <a:ext cx="2172748" cy="386837"/>
          </a:xfrm>
          <a:prstGeom prst="rect">
            <a:avLst/>
          </a:prstGeom>
          <a:noFill/>
        </p:spPr>
        <p:txBody>
          <a:bodyPr wrap="square" rtlCol="0">
            <a:spAutoFit/>
          </a:bodyPr>
          <a:lstStyle/>
          <a:p>
            <a:pPr algn="r"/>
            <a:r>
              <a:rPr lang="en-GB" sz="638" b="0" i="0" kern="1200" dirty="0">
                <a:solidFill>
                  <a:schemeClr val="tx1">
                    <a:lumMod val="50000"/>
                    <a:lumOff val="50000"/>
                  </a:schemeClr>
                </a:solidFill>
                <a:effectLst/>
                <a:latin typeface="+mn-lt"/>
                <a:ea typeface="+mn-ea"/>
                <a:cs typeface="+mn-cs"/>
              </a:rPr>
              <a:t>The project has received funding from the European Union's Horizon 2020 research and innovation programme under grant agreement No 727580</a:t>
            </a:r>
            <a:endParaRPr lang="en-GB" sz="638" dirty="0">
              <a:solidFill>
                <a:schemeClr val="tx1">
                  <a:lumMod val="50000"/>
                  <a:lumOff val="50000"/>
                </a:schemeClr>
              </a:solidFill>
            </a:endParaRPr>
          </a:p>
        </p:txBody>
      </p:sp>
    </p:spTree>
    <p:extLst>
      <p:ext uri="{BB962C8B-B14F-4D97-AF65-F5344CB8AC3E}">
        <p14:creationId xmlns:p14="http://schemas.microsoft.com/office/powerpoint/2010/main" val="179466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2DE50C5-C406-4DD8-ADE9-F20C4BBAAB00}"/>
              </a:ext>
            </a:extLst>
          </p:cNvPr>
          <p:cNvSpPr/>
          <p:nvPr/>
        </p:nvSpPr>
        <p:spPr>
          <a:xfrm>
            <a:off x="2050785" y="1"/>
            <a:ext cx="10141207" cy="6857614"/>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wrap="square" lIns="0" tIns="0" rIns="0" bIns="0" rtlCol="0"/>
          <a:lstStyle/>
          <a:p>
            <a:endParaRPr sz="993"/>
          </a:p>
        </p:txBody>
      </p:sp>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8FB6BC"/>
                </a:solidFill>
              </a:defRPr>
            </a:lvl1pPr>
          </a:lstStyle>
          <a:p>
            <a:endParaRPr lang="en-US"/>
          </a:p>
        </p:txBody>
      </p:sp>
      <p:sp>
        <p:nvSpPr>
          <p:cNvPr id="2" name="Plassholder for tekst 1">
            <a:extLst>
              <a:ext uri="{FF2B5EF4-FFF2-40B4-BE49-F238E27FC236}">
                <a16:creationId xmlns:a16="http://schemas.microsoft.com/office/drawing/2014/main" id="{155AB53F-5E7D-40E3-B9DD-CFD6BC7632EA}"/>
              </a:ext>
            </a:extLst>
          </p:cNvPr>
          <p:cNvSpPr>
            <a:spLocks noGrp="1"/>
          </p:cNvSpPr>
          <p:nvPr>
            <p:ph type="body" idx="11"/>
          </p:nvPr>
        </p:nvSpPr>
        <p:spPr>
          <a:xfrm>
            <a:off x="688795" y="3244058"/>
            <a:ext cx="2980059" cy="3014072"/>
          </a:xfrm>
        </p:spPr>
        <p:txBody>
          <a:bodyPr lIns="0" tIns="14631" rIns="0" bIns="0"/>
          <a:lstStyle/>
          <a:p>
            <a:pPr lvl="0"/>
            <a:r>
              <a:rPr lang="en-US"/>
              <a:t>Click to edit Master text styles</a:t>
            </a:r>
          </a:p>
        </p:txBody>
      </p:sp>
      <p:sp>
        <p:nvSpPr>
          <p:cNvPr id="7" name="Plassholder for bilde 6">
            <a:extLst>
              <a:ext uri="{FF2B5EF4-FFF2-40B4-BE49-F238E27FC236}">
                <a16:creationId xmlns:a16="http://schemas.microsoft.com/office/drawing/2014/main" id="{F559DF2D-F9BA-4C3E-922A-AF016376D390}"/>
              </a:ext>
            </a:extLst>
          </p:cNvPr>
          <p:cNvSpPr>
            <a:spLocks noGrp="1"/>
          </p:cNvSpPr>
          <p:nvPr>
            <p:ph type="pic" sz="quarter" idx="12"/>
          </p:nvPr>
        </p:nvSpPr>
        <p:spPr>
          <a:xfrm>
            <a:off x="5069460" y="979313"/>
            <a:ext cx="3760691" cy="2507690"/>
          </a:xfrm>
          <a:solidFill>
            <a:schemeClr val="bg1">
              <a:lumMod val="75000"/>
            </a:schemeClr>
          </a:solidFill>
        </p:spPr>
        <p:txBody>
          <a:bodyPr/>
          <a:lstStyle>
            <a:lvl1pPr marL="0" indent="0" algn="ctr">
              <a:buNone/>
              <a:defRPr/>
            </a:lvl1pPr>
          </a:lstStyle>
          <a:p>
            <a:r>
              <a:rPr lang="en-US"/>
              <a:t>Click icon to add picture</a:t>
            </a:r>
            <a:endParaRPr lang="en-GB" dirty="0"/>
          </a:p>
        </p:txBody>
      </p:sp>
      <p:sp>
        <p:nvSpPr>
          <p:cNvPr id="8" name="Plassholder for bilde 6">
            <a:extLst>
              <a:ext uri="{FF2B5EF4-FFF2-40B4-BE49-F238E27FC236}">
                <a16:creationId xmlns:a16="http://schemas.microsoft.com/office/drawing/2014/main" id="{CA3BA46E-57A8-4CFF-81A1-FBA79F2AC505}"/>
              </a:ext>
            </a:extLst>
          </p:cNvPr>
          <p:cNvSpPr>
            <a:spLocks noGrp="1"/>
          </p:cNvSpPr>
          <p:nvPr>
            <p:ph type="pic" sz="quarter" idx="13"/>
          </p:nvPr>
        </p:nvSpPr>
        <p:spPr>
          <a:xfrm>
            <a:off x="6192805" y="3773237"/>
            <a:ext cx="3760691" cy="2507690"/>
          </a:xfrm>
          <a:solidFill>
            <a:schemeClr val="bg1">
              <a:lumMod val="75000"/>
            </a:schemeClr>
          </a:solidFill>
        </p:spPr>
        <p:txBody>
          <a:bodyPr/>
          <a:lstStyle>
            <a:lvl1pPr marL="0" indent="0" algn="ctr">
              <a:buNone/>
              <a:defRPr/>
            </a:lvl1pPr>
          </a:lstStyle>
          <a:p>
            <a:r>
              <a:rPr lang="en-US"/>
              <a:t>Click icon to add picture</a:t>
            </a:r>
            <a:endParaRPr lang="en-GB" dirty="0"/>
          </a:p>
        </p:txBody>
      </p:sp>
    </p:spTree>
    <p:extLst>
      <p:ext uri="{BB962C8B-B14F-4D97-AF65-F5344CB8AC3E}">
        <p14:creationId xmlns:p14="http://schemas.microsoft.com/office/powerpoint/2010/main" val="205616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a:extLst>
              <a:ext uri="{FF2B5EF4-FFF2-40B4-BE49-F238E27FC236}">
                <a16:creationId xmlns:a16="http://schemas.microsoft.com/office/drawing/2014/main" id="{2CA69999-5B5F-4DBF-82DE-6ECDC81C6E50}"/>
              </a:ext>
            </a:extLst>
          </p:cNvPr>
          <p:cNvSpPr>
            <a:spLocks noGrp="1"/>
          </p:cNvSpPr>
          <p:nvPr>
            <p:ph type="pic" sz="quarter" idx="12"/>
          </p:nvPr>
        </p:nvSpPr>
        <p:spPr>
          <a:xfrm>
            <a:off x="0" y="0"/>
            <a:ext cx="12192000" cy="6858000"/>
          </a:xfrm>
          <a:solidFill>
            <a:schemeClr val="bg1">
              <a:lumMod val="75000"/>
            </a:schemeClr>
          </a:solidFill>
        </p:spPr>
        <p:txBody>
          <a:bodyPr/>
          <a:lstStyle>
            <a:lvl1pPr marL="0" indent="0" algn="ctr">
              <a:buNone/>
              <a:defRPr/>
            </a:lvl1pPr>
          </a:lstStyle>
          <a:p>
            <a:r>
              <a:rPr lang="en-US"/>
              <a:t>Click icon to add picture</a:t>
            </a:r>
            <a:endParaRPr lang="en-GB" dirty="0"/>
          </a:p>
        </p:txBody>
      </p:sp>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1948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2DE50C5-C406-4DD8-ADE9-F20C4BBAAB00}"/>
              </a:ext>
            </a:extLst>
          </p:cNvPr>
          <p:cNvSpPr/>
          <p:nvPr/>
        </p:nvSpPr>
        <p:spPr>
          <a:xfrm>
            <a:off x="2050785" y="1"/>
            <a:ext cx="10141207" cy="6857614"/>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wrap="square" lIns="0" tIns="0" rIns="0" bIns="0" rtlCol="0"/>
          <a:lstStyle/>
          <a:p>
            <a:endParaRPr sz="993"/>
          </a:p>
        </p:txBody>
      </p:sp>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8FB6BC"/>
                </a:solidFill>
              </a:defRPr>
            </a:lvl1pPr>
          </a:lstStyle>
          <a:p>
            <a:endParaRPr lang="en-US"/>
          </a:p>
        </p:txBody>
      </p:sp>
    </p:spTree>
    <p:extLst>
      <p:ext uri="{BB962C8B-B14F-4D97-AF65-F5344CB8AC3E}">
        <p14:creationId xmlns:p14="http://schemas.microsoft.com/office/powerpoint/2010/main" val="421168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026DC048-8AEC-4C14-A3D6-B121964CF57B}"/>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CD19BA92-34AD-41AE-B783-279AFF24F6F3}"/>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37866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69176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C8DF5F-6822-4647-B1BA-3BBE93953347}" type="datetimeFigureOut">
              <a:rPr lang="en-GB" smtClean="0"/>
              <a:t>09/08/2022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FAD1B8-BA62-4C1F-865C-0E19EB1C9F7E}" type="slidenum">
              <a:rPr lang="en-GB" smtClean="0"/>
              <a:t>‹#›</a:t>
            </a:fld>
            <a:endParaRPr lang="en-GB"/>
          </a:p>
        </p:txBody>
      </p:sp>
    </p:spTree>
    <p:extLst>
      <p:ext uri="{BB962C8B-B14F-4D97-AF65-F5344CB8AC3E}">
        <p14:creationId xmlns:p14="http://schemas.microsoft.com/office/powerpoint/2010/main" val="2719353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81019-7A6D-2F4C-93AE-46EF2529C081}"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A3B6A-8753-7B45-8B87-22625B6BB606}" type="slidenum">
              <a:rPr lang="en-US" smtClean="0"/>
              <a:t>‹#›</a:t>
            </a:fld>
            <a:endParaRPr lang="en-US"/>
          </a:p>
        </p:txBody>
      </p:sp>
    </p:spTree>
    <p:extLst>
      <p:ext uri="{BB962C8B-B14F-4D97-AF65-F5344CB8AC3E}">
        <p14:creationId xmlns:p14="http://schemas.microsoft.com/office/powerpoint/2010/main" val="138907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566999B4-12BA-4E48-A07F-A1838CEF1FDF}"/>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marL="0" indent="0" algn="l">
              <a:buNone/>
              <a:defRPr/>
            </a:lvl1pPr>
          </a:lstStyle>
          <a:p>
            <a:r>
              <a:rPr lang="en-GB" dirty="0"/>
              <a:t>Choose “Pictures” under the “Insert”-tab to insert photo</a:t>
            </a:r>
          </a:p>
        </p:txBody>
      </p:sp>
      <p:sp>
        <p:nvSpPr>
          <p:cNvPr id="3" name="Subtitle 2"/>
          <p:cNvSpPr>
            <a:spLocks noGrp="1"/>
          </p:cNvSpPr>
          <p:nvPr>
            <p:ph type="subTitle" idx="1"/>
          </p:nvPr>
        </p:nvSpPr>
        <p:spPr>
          <a:xfrm>
            <a:off x="1524000" y="4140479"/>
            <a:ext cx="9144000" cy="1655762"/>
          </a:xfrm>
        </p:spPr>
        <p:txBody>
          <a:bodyPr/>
          <a:lstStyle>
            <a:lvl1pPr marL="0" indent="0" algn="ctr">
              <a:buNone/>
              <a:defRPr sz="1800" b="1">
                <a:solidFill>
                  <a:schemeClr val="bg1"/>
                </a:solidFill>
                <a:latin typeface="+mj-l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9" name="Plassholder for bunntekst 8">
            <a:extLst>
              <a:ext uri="{FF2B5EF4-FFF2-40B4-BE49-F238E27FC236}">
                <a16:creationId xmlns:a16="http://schemas.microsoft.com/office/drawing/2014/main" id="{C604D814-C73F-4A4F-B895-701E6E969B88}"/>
              </a:ext>
            </a:extLst>
          </p:cNvPr>
          <p:cNvSpPr>
            <a:spLocks noGrp="1"/>
          </p:cNvSpPr>
          <p:nvPr>
            <p:ph type="ftr" sz="quarter" idx="10"/>
          </p:nvPr>
        </p:nvSpPr>
        <p:spPr/>
        <p:txBody>
          <a:bodyPr/>
          <a:lstStyle>
            <a:lvl1pPr>
              <a:defRPr>
                <a:solidFill>
                  <a:schemeClr val="bg1"/>
                </a:solidFill>
              </a:defRPr>
            </a:lvl1pPr>
          </a:lstStyle>
          <a:p>
            <a:endParaRPr lang="en-US"/>
          </a:p>
        </p:txBody>
      </p:sp>
      <p:sp>
        <p:nvSpPr>
          <p:cNvPr id="5" name="Plassholder for tekst 4">
            <a:extLst>
              <a:ext uri="{FF2B5EF4-FFF2-40B4-BE49-F238E27FC236}">
                <a16:creationId xmlns:a16="http://schemas.microsoft.com/office/drawing/2014/main" id="{C6734BF6-3B39-4568-B94F-D4A0B47D427C}"/>
              </a:ext>
            </a:extLst>
          </p:cNvPr>
          <p:cNvSpPr>
            <a:spLocks noGrp="1"/>
          </p:cNvSpPr>
          <p:nvPr>
            <p:ph type="body" sz="quarter" idx="13" hasCustomPrompt="1"/>
          </p:nvPr>
        </p:nvSpPr>
        <p:spPr>
          <a:xfrm>
            <a:off x="2126599"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65888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Section">
    <p:bg>
      <p:bgPr>
        <a:solidFill>
          <a:srgbClr val="8FB6BC"/>
        </a:solidFill>
        <a:effectLst/>
      </p:bgPr>
    </p:bg>
    <p:spTree>
      <p:nvGrpSpPr>
        <p:cNvPr id="1" name=""/>
        <p:cNvGrpSpPr/>
        <p:nvPr/>
      </p:nvGrpSpPr>
      <p:grpSpPr>
        <a:xfrm>
          <a:off x="0" y="0"/>
          <a:ext cx="0" cy="0"/>
          <a:chOff x="0" y="0"/>
          <a:chExt cx="0" cy="0"/>
        </a:xfrm>
      </p:grpSpPr>
      <p:sp>
        <p:nvSpPr>
          <p:cNvPr id="7" name="Plassholder for bunntekst 6">
            <a:extLst>
              <a:ext uri="{FF2B5EF4-FFF2-40B4-BE49-F238E27FC236}">
                <a16:creationId xmlns:a16="http://schemas.microsoft.com/office/drawing/2014/main" id="{3525DB6D-F994-44D4-972B-277AF32FFEB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9" name="Plassholder for tekst 8">
            <a:extLst>
              <a:ext uri="{FF2B5EF4-FFF2-40B4-BE49-F238E27FC236}">
                <a16:creationId xmlns:a16="http://schemas.microsoft.com/office/drawing/2014/main" id="{11F21D85-00A5-4E5F-997D-5FB9FAC76E63}"/>
              </a:ext>
            </a:extLst>
          </p:cNvPr>
          <p:cNvSpPr>
            <a:spLocks noGrp="1"/>
          </p:cNvSpPr>
          <p:nvPr>
            <p:ph type="body" idx="11"/>
          </p:nvPr>
        </p:nvSpPr>
        <p:spPr>
          <a:xfrm>
            <a:off x="688778" y="1971316"/>
            <a:ext cx="7305551" cy="853891"/>
          </a:xfrm>
        </p:spPr>
        <p:txBody>
          <a:bodyPr lIns="0" tIns="18481" rIns="0" bIns="0" anchor="b" anchorCtr="0"/>
          <a:lstStyle>
            <a:lvl1pPr marL="0" indent="0">
              <a:lnSpc>
                <a:spcPct val="100000"/>
              </a:lnSpc>
              <a:buNone/>
              <a:defRPr sz="4126" b="1">
                <a:solidFill>
                  <a:schemeClr val="bg1"/>
                </a:solidFill>
                <a:latin typeface="+mj-lt"/>
              </a:defRPr>
            </a:lvl1pPr>
          </a:lstStyle>
          <a:p>
            <a:pPr lvl="0"/>
            <a:r>
              <a:rPr lang="en-US"/>
              <a:t>Click to edit Master text styles</a:t>
            </a:r>
          </a:p>
        </p:txBody>
      </p:sp>
      <p:sp>
        <p:nvSpPr>
          <p:cNvPr id="12" name="Plassholder for tekst 11">
            <a:extLst>
              <a:ext uri="{FF2B5EF4-FFF2-40B4-BE49-F238E27FC236}">
                <a16:creationId xmlns:a16="http://schemas.microsoft.com/office/drawing/2014/main" id="{2C8F2A6C-D7AB-43F0-8FAB-2464204A6194}"/>
              </a:ext>
            </a:extLst>
          </p:cNvPr>
          <p:cNvSpPr>
            <a:spLocks noGrp="1"/>
          </p:cNvSpPr>
          <p:nvPr>
            <p:ph type="body" sz="quarter" idx="13"/>
          </p:nvPr>
        </p:nvSpPr>
        <p:spPr>
          <a:xfrm>
            <a:off x="688777" y="3238444"/>
            <a:ext cx="7305551" cy="1065777"/>
          </a:xfrm>
          <a:prstGeom prst="rect">
            <a:avLst/>
          </a:prstGeom>
        </p:spPr>
        <p:txBody>
          <a:bodyPr lIns="0" tIns="13861" rIns="0" bIns="0"/>
          <a:lstStyle>
            <a:lvl1pPr marL="0" indent="0">
              <a:lnSpc>
                <a:spcPct val="122000"/>
              </a:lnSpc>
              <a:spcBef>
                <a:spcPts val="44"/>
              </a:spcBef>
              <a:buNone/>
              <a:defRPr sz="1425">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0826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w/ Picture">
    <p:bg>
      <p:bgPr>
        <a:solidFill>
          <a:srgbClr val="8FB6BC"/>
        </a:solidFill>
        <a:effectLst/>
      </p:bgPr>
    </p:bg>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ACC2FD2D-BEFE-4AAD-B649-147E0DAFEBB6}"/>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marL="0" indent="0" algn="l">
              <a:buNone/>
              <a:defRPr/>
            </a:lvl1pPr>
          </a:lstStyle>
          <a:p>
            <a:r>
              <a:rPr lang="en-GB" dirty="0"/>
              <a:t>Choose “Pictures” under the “Insert”-tab to insert photo</a:t>
            </a:r>
          </a:p>
        </p:txBody>
      </p:sp>
      <p:sp>
        <p:nvSpPr>
          <p:cNvPr id="7" name="Plassholder for bunntekst 6">
            <a:extLst>
              <a:ext uri="{FF2B5EF4-FFF2-40B4-BE49-F238E27FC236}">
                <a16:creationId xmlns:a16="http://schemas.microsoft.com/office/drawing/2014/main" id="{3525DB6D-F994-44D4-972B-277AF32FFEB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9" name="Plassholder for tekst 8">
            <a:extLst>
              <a:ext uri="{FF2B5EF4-FFF2-40B4-BE49-F238E27FC236}">
                <a16:creationId xmlns:a16="http://schemas.microsoft.com/office/drawing/2014/main" id="{11F21D85-00A5-4E5F-997D-5FB9FAC76E63}"/>
              </a:ext>
            </a:extLst>
          </p:cNvPr>
          <p:cNvSpPr>
            <a:spLocks noGrp="1"/>
          </p:cNvSpPr>
          <p:nvPr>
            <p:ph type="body" idx="11"/>
          </p:nvPr>
        </p:nvSpPr>
        <p:spPr>
          <a:xfrm>
            <a:off x="688778" y="1971316"/>
            <a:ext cx="7305551" cy="853891"/>
          </a:xfrm>
        </p:spPr>
        <p:txBody>
          <a:bodyPr lIns="0" tIns="18481" rIns="0" bIns="0" anchor="b" anchorCtr="0"/>
          <a:lstStyle>
            <a:lvl1pPr marL="0" indent="0">
              <a:lnSpc>
                <a:spcPct val="100000"/>
              </a:lnSpc>
              <a:buNone/>
              <a:defRPr sz="4126" b="1">
                <a:solidFill>
                  <a:schemeClr val="bg1"/>
                </a:solidFill>
                <a:latin typeface="+mj-lt"/>
              </a:defRPr>
            </a:lvl1pPr>
          </a:lstStyle>
          <a:p>
            <a:pPr lvl="0"/>
            <a:r>
              <a:rPr lang="en-US"/>
              <a:t>Click to edit Master text styles</a:t>
            </a:r>
          </a:p>
        </p:txBody>
      </p:sp>
      <p:sp>
        <p:nvSpPr>
          <p:cNvPr id="12" name="Plassholder for tekst 11">
            <a:extLst>
              <a:ext uri="{FF2B5EF4-FFF2-40B4-BE49-F238E27FC236}">
                <a16:creationId xmlns:a16="http://schemas.microsoft.com/office/drawing/2014/main" id="{2C8F2A6C-D7AB-43F0-8FAB-2464204A6194}"/>
              </a:ext>
            </a:extLst>
          </p:cNvPr>
          <p:cNvSpPr>
            <a:spLocks noGrp="1"/>
          </p:cNvSpPr>
          <p:nvPr>
            <p:ph type="body" sz="quarter" idx="13"/>
          </p:nvPr>
        </p:nvSpPr>
        <p:spPr>
          <a:xfrm>
            <a:off x="688777" y="3238444"/>
            <a:ext cx="7305551" cy="1065777"/>
          </a:xfrm>
          <a:prstGeom prst="rect">
            <a:avLst/>
          </a:prstGeom>
        </p:spPr>
        <p:txBody>
          <a:bodyPr lIns="0" tIns="13861" rIns="0" bIns="0"/>
          <a:lstStyle>
            <a:lvl1pPr marL="0" indent="0">
              <a:lnSpc>
                <a:spcPct val="122000"/>
              </a:lnSpc>
              <a:spcBef>
                <a:spcPts val="44"/>
              </a:spcBef>
              <a:buNone/>
              <a:defRPr sz="1425">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6671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492" y="894706"/>
            <a:ext cx="6202001" cy="1325563"/>
          </a:xfrm>
        </p:spPr>
        <p:txBody>
          <a:bodyPr/>
          <a:lstStyle/>
          <a:p>
            <a:r>
              <a:rPr lang="nb-NO" dirty="0"/>
              <a:t>Klikk </a:t>
            </a:r>
            <a:r>
              <a:rPr lang="en-GB" noProof="0" dirty="0"/>
              <a:t>for</a:t>
            </a:r>
            <a:r>
              <a:rPr lang="nb-NO" dirty="0"/>
              <a:t> å redigere tittelstil</a:t>
            </a:r>
            <a:endParaRPr lang="en-US" dirty="0"/>
          </a:p>
        </p:txBody>
      </p:sp>
      <p:sp>
        <p:nvSpPr>
          <p:cNvPr id="7" name="Plassholder for bunntekst 6">
            <a:extLst>
              <a:ext uri="{FF2B5EF4-FFF2-40B4-BE49-F238E27FC236}">
                <a16:creationId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a16="http://schemas.microsoft.com/office/drawing/2014/main" id="{7E2897ED-6180-4B2F-99AC-DE2C9A9B0A21}"/>
              </a:ext>
            </a:extLst>
          </p:cNvPr>
          <p:cNvSpPr>
            <a:spLocks noGrp="1"/>
          </p:cNvSpPr>
          <p:nvPr>
            <p:ph type="body" sz="quarter" idx="11"/>
          </p:nvPr>
        </p:nvSpPr>
        <p:spPr>
          <a:xfrm>
            <a:off x="688782" y="2599850"/>
            <a:ext cx="6202711" cy="237947"/>
          </a:xfrm>
          <a:prstGeom prst="rect">
            <a:avLst/>
          </a:prstGeom>
        </p:spPr>
        <p:txBody>
          <a:bodyPr lIns="0" tIns="18481" rIns="0" bIns="0"/>
          <a:lstStyle>
            <a:lvl1pPr marL="0" indent="0">
              <a:lnSpc>
                <a:spcPct val="100000"/>
              </a:lnSpc>
              <a:buNone/>
              <a:defRPr sz="1125">
                <a:solidFill>
                  <a:srgbClr val="00707C"/>
                </a:solidFill>
              </a:defRPr>
            </a:lvl1pPr>
          </a:lstStyle>
          <a:p>
            <a:pPr lvl="0"/>
            <a:r>
              <a:rPr lang="en-US" noProof="0"/>
              <a:t>Click to edit Master text styles</a:t>
            </a:r>
          </a:p>
        </p:txBody>
      </p:sp>
      <p:sp>
        <p:nvSpPr>
          <p:cNvPr id="11" name="Plassholder for tekst 10">
            <a:extLst>
              <a:ext uri="{FF2B5EF4-FFF2-40B4-BE49-F238E27FC236}">
                <a16:creationId xmlns:a16="http://schemas.microsoft.com/office/drawing/2014/main" id="{95B2159F-E1C9-49A8-9988-4F59A67FAA91}"/>
              </a:ext>
            </a:extLst>
          </p:cNvPr>
          <p:cNvSpPr>
            <a:spLocks noGrp="1"/>
          </p:cNvSpPr>
          <p:nvPr>
            <p:ph type="body" sz="quarter" idx="12" hasCustomPrompt="1"/>
          </p:nvPr>
        </p:nvSpPr>
        <p:spPr>
          <a:xfrm>
            <a:off x="689490" y="3243978"/>
            <a:ext cx="2932583"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a16="http://schemas.microsoft.com/office/drawing/2014/main" id="{F73B1872-6879-451A-87DB-BC024757EB67}"/>
              </a:ext>
            </a:extLst>
          </p:cNvPr>
          <p:cNvSpPr>
            <a:spLocks noGrp="1"/>
          </p:cNvSpPr>
          <p:nvPr>
            <p:ph type="body" sz="quarter" idx="13" hasCustomPrompt="1"/>
          </p:nvPr>
        </p:nvSpPr>
        <p:spPr>
          <a:xfrm>
            <a:off x="3969518" y="3243977"/>
            <a:ext cx="2932583" cy="2719321"/>
          </a:xfrm>
          <a:prstGeom prst="rect">
            <a:avLst/>
          </a:prstGeom>
        </p:spPr>
        <p:txBody>
          <a:bodyPr lIns="0" tIns="0" rIns="0" bIns="0"/>
          <a:lstStyle/>
          <a:p>
            <a:pPr lvl="0"/>
            <a:r>
              <a:rPr lang="en-GB" noProof="0"/>
              <a:t>Rediger tekststiler i malen</a:t>
            </a:r>
          </a:p>
        </p:txBody>
      </p:sp>
      <p:sp>
        <p:nvSpPr>
          <p:cNvPr id="15" name="object 2">
            <a:extLst>
              <a:ext uri="{FF2B5EF4-FFF2-40B4-BE49-F238E27FC236}">
                <a16:creationId xmlns:a16="http://schemas.microsoft.com/office/drawing/2014/main" id="{FAFF766C-6E59-47AB-8FA7-C0D2FD5826C1}"/>
              </a:ext>
            </a:extLst>
          </p:cNvPr>
          <p:cNvSpPr/>
          <p:nvPr/>
        </p:nvSpPr>
        <p:spPr>
          <a:xfrm>
            <a:off x="7951490" y="1"/>
            <a:ext cx="4240393" cy="6857614"/>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wrap="square" lIns="0" tIns="0" rIns="0" bIns="0" rtlCol="0"/>
          <a:lstStyle/>
          <a:p>
            <a:endParaRPr sz="993" dirty="0"/>
          </a:p>
        </p:txBody>
      </p:sp>
    </p:spTree>
    <p:extLst>
      <p:ext uri="{BB962C8B-B14F-4D97-AF65-F5344CB8AC3E}">
        <p14:creationId xmlns:p14="http://schemas.microsoft.com/office/powerpoint/2010/main" val="369592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47CF98AB-FB2F-43F9-B4F4-6BBA394AD0D6}"/>
              </a:ext>
            </a:extLst>
          </p:cNvPr>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a:lstStyle>
            <a:lvl1pPr marL="0" indent="0" algn="r">
              <a:buNone/>
              <a:defRPr/>
            </a:lvl1pPr>
          </a:lstStyle>
          <a:p>
            <a:r>
              <a:rPr lang="en-US"/>
              <a:t>Click icon to add picture</a:t>
            </a:r>
            <a:endParaRPr lang="nb-NO" dirty="0"/>
          </a:p>
        </p:txBody>
      </p:sp>
      <p:sp>
        <p:nvSpPr>
          <p:cNvPr id="2" name="Title 1"/>
          <p:cNvSpPr>
            <a:spLocks noGrp="1"/>
          </p:cNvSpPr>
          <p:nvPr>
            <p:ph type="title"/>
          </p:nvPr>
        </p:nvSpPr>
        <p:spPr>
          <a:xfrm>
            <a:off x="689492" y="894706"/>
            <a:ext cx="6202001" cy="1325563"/>
          </a:xfrm>
        </p:spPr>
        <p:txBody>
          <a:bodyPr/>
          <a:lstStyle/>
          <a:p>
            <a:r>
              <a:rPr lang="en-US"/>
              <a:t>Click to edit Master title style</a:t>
            </a:r>
            <a:endParaRPr lang="en-US" dirty="0"/>
          </a:p>
        </p:txBody>
      </p:sp>
      <p:sp>
        <p:nvSpPr>
          <p:cNvPr id="7" name="Plassholder for bunntekst 6">
            <a:extLst>
              <a:ext uri="{FF2B5EF4-FFF2-40B4-BE49-F238E27FC236}">
                <a16:creationId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a16="http://schemas.microsoft.com/office/drawing/2014/main" id="{7E2897ED-6180-4B2F-99AC-DE2C9A9B0A21}"/>
              </a:ext>
            </a:extLst>
          </p:cNvPr>
          <p:cNvSpPr>
            <a:spLocks noGrp="1"/>
          </p:cNvSpPr>
          <p:nvPr>
            <p:ph type="body" sz="quarter" idx="11"/>
          </p:nvPr>
        </p:nvSpPr>
        <p:spPr>
          <a:xfrm>
            <a:off x="688782" y="2599850"/>
            <a:ext cx="6202711" cy="237947"/>
          </a:xfrm>
          <a:prstGeom prst="rect">
            <a:avLst/>
          </a:prstGeom>
        </p:spPr>
        <p:txBody>
          <a:bodyPr lIns="0" tIns="18481" rIns="0" bIns="0"/>
          <a:lstStyle>
            <a:lvl1pPr marL="0" indent="0">
              <a:lnSpc>
                <a:spcPct val="100000"/>
              </a:lnSpc>
              <a:buNone/>
              <a:defRPr sz="1125">
                <a:solidFill>
                  <a:srgbClr val="00707C"/>
                </a:solidFill>
              </a:defRPr>
            </a:lvl1pPr>
          </a:lstStyle>
          <a:p>
            <a:pPr lvl="0"/>
            <a:r>
              <a:rPr lang="en-US" noProof="0"/>
              <a:t>Click to edit Master text styles</a:t>
            </a:r>
          </a:p>
        </p:txBody>
      </p:sp>
      <p:sp>
        <p:nvSpPr>
          <p:cNvPr id="11" name="Plassholder for tekst 10">
            <a:extLst>
              <a:ext uri="{FF2B5EF4-FFF2-40B4-BE49-F238E27FC236}">
                <a16:creationId xmlns:a16="http://schemas.microsoft.com/office/drawing/2014/main" id="{95B2159F-E1C9-49A8-9988-4F59A67FAA91}"/>
              </a:ext>
            </a:extLst>
          </p:cNvPr>
          <p:cNvSpPr>
            <a:spLocks noGrp="1"/>
          </p:cNvSpPr>
          <p:nvPr>
            <p:ph type="body" sz="quarter" idx="12" hasCustomPrompt="1"/>
          </p:nvPr>
        </p:nvSpPr>
        <p:spPr>
          <a:xfrm>
            <a:off x="689490" y="3243978"/>
            <a:ext cx="2932583"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a16="http://schemas.microsoft.com/office/drawing/2014/main" id="{F73B1872-6879-451A-87DB-BC024757EB67}"/>
              </a:ext>
            </a:extLst>
          </p:cNvPr>
          <p:cNvSpPr>
            <a:spLocks noGrp="1"/>
          </p:cNvSpPr>
          <p:nvPr>
            <p:ph type="body" sz="quarter" idx="13" hasCustomPrompt="1"/>
          </p:nvPr>
        </p:nvSpPr>
        <p:spPr>
          <a:xfrm>
            <a:off x="3969518" y="3243977"/>
            <a:ext cx="2932583" cy="2719321"/>
          </a:xfrm>
          <a:prstGeom prst="rect">
            <a:avLst/>
          </a:prstGeom>
        </p:spPr>
        <p:txBody>
          <a:bodyPr lIns="0" tIns="0" rIns="0" bIns="0"/>
          <a:lstStyle/>
          <a:p>
            <a:pPr lvl="0"/>
            <a:r>
              <a:rPr lang="en-GB" noProof="0"/>
              <a:t>Rediger tekststiler i malen</a:t>
            </a:r>
          </a:p>
        </p:txBody>
      </p:sp>
    </p:spTree>
    <p:extLst>
      <p:ext uri="{BB962C8B-B14F-4D97-AF65-F5344CB8AC3E}">
        <p14:creationId xmlns:p14="http://schemas.microsoft.com/office/powerpoint/2010/main" val="133243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492" y="894706"/>
            <a:ext cx="6202001" cy="1325563"/>
          </a:xfrm>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7" name="Plassholder for bunntekst 6">
            <a:extLst>
              <a:ext uri="{FF2B5EF4-FFF2-40B4-BE49-F238E27FC236}">
                <a16:creationId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a16="http://schemas.microsoft.com/office/drawing/2014/main" id="{7E2897ED-6180-4B2F-99AC-DE2C9A9B0A21}"/>
              </a:ext>
            </a:extLst>
          </p:cNvPr>
          <p:cNvSpPr>
            <a:spLocks noGrp="1"/>
          </p:cNvSpPr>
          <p:nvPr>
            <p:ph type="body" sz="quarter" idx="11"/>
          </p:nvPr>
        </p:nvSpPr>
        <p:spPr>
          <a:xfrm>
            <a:off x="688782" y="2599850"/>
            <a:ext cx="6202711" cy="237947"/>
          </a:xfrm>
          <a:prstGeom prst="rect">
            <a:avLst/>
          </a:prstGeom>
        </p:spPr>
        <p:txBody>
          <a:bodyPr lIns="0" tIns="18481" rIns="0" bIns="0"/>
          <a:lstStyle>
            <a:lvl1pPr marL="0" indent="0">
              <a:lnSpc>
                <a:spcPct val="100000"/>
              </a:lnSpc>
              <a:buNone/>
              <a:defRPr sz="1125">
                <a:solidFill>
                  <a:srgbClr val="00707C"/>
                </a:solidFill>
              </a:defRPr>
            </a:lvl1pPr>
          </a:lstStyle>
          <a:p>
            <a:pPr lvl="0"/>
            <a:r>
              <a:rPr lang="en-US" noProof="0"/>
              <a:t>Click to edit Master text styles</a:t>
            </a:r>
          </a:p>
        </p:txBody>
      </p:sp>
      <p:sp>
        <p:nvSpPr>
          <p:cNvPr id="11" name="Plassholder for tekst 10">
            <a:extLst>
              <a:ext uri="{FF2B5EF4-FFF2-40B4-BE49-F238E27FC236}">
                <a16:creationId xmlns:a16="http://schemas.microsoft.com/office/drawing/2014/main" id="{95B2159F-E1C9-49A8-9988-4F59A67FAA91}"/>
              </a:ext>
            </a:extLst>
          </p:cNvPr>
          <p:cNvSpPr>
            <a:spLocks noGrp="1"/>
          </p:cNvSpPr>
          <p:nvPr>
            <p:ph type="body" sz="quarter" idx="12" hasCustomPrompt="1"/>
          </p:nvPr>
        </p:nvSpPr>
        <p:spPr>
          <a:xfrm>
            <a:off x="689490" y="3243978"/>
            <a:ext cx="2932583"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a16="http://schemas.microsoft.com/office/drawing/2014/main" id="{F73B1872-6879-451A-87DB-BC024757EB67}"/>
              </a:ext>
            </a:extLst>
          </p:cNvPr>
          <p:cNvSpPr>
            <a:spLocks noGrp="1"/>
          </p:cNvSpPr>
          <p:nvPr>
            <p:ph type="body" sz="quarter" idx="13" hasCustomPrompt="1"/>
          </p:nvPr>
        </p:nvSpPr>
        <p:spPr>
          <a:xfrm>
            <a:off x="3969518" y="3243977"/>
            <a:ext cx="2932583" cy="2719321"/>
          </a:xfrm>
          <a:prstGeom prst="rect">
            <a:avLst/>
          </a:prstGeom>
        </p:spPr>
        <p:txBody>
          <a:bodyPr lIns="0" tIns="0" rIns="0" bIns="0"/>
          <a:lstStyle/>
          <a:p>
            <a:pPr lvl="0"/>
            <a:r>
              <a:rPr lang="en-GB" noProof="0"/>
              <a:t>Rediger tekststiler i malen</a:t>
            </a:r>
          </a:p>
        </p:txBody>
      </p:sp>
      <p:sp>
        <p:nvSpPr>
          <p:cNvPr id="15" name="object 2">
            <a:extLst>
              <a:ext uri="{FF2B5EF4-FFF2-40B4-BE49-F238E27FC236}">
                <a16:creationId xmlns:a16="http://schemas.microsoft.com/office/drawing/2014/main" id="{FAFF766C-6E59-47AB-8FA7-C0D2FD5826C1}"/>
              </a:ext>
            </a:extLst>
          </p:cNvPr>
          <p:cNvSpPr/>
          <p:nvPr/>
        </p:nvSpPr>
        <p:spPr>
          <a:xfrm>
            <a:off x="7951490" y="1"/>
            <a:ext cx="4240393" cy="6857614"/>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wrap="square" lIns="0" tIns="0" rIns="0" bIns="0" rtlCol="0"/>
          <a:lstStyle/>
          <a:p>
            <a:endParaRPr sz="993" dirty="0"/>
          </a:p>
        </p:txBody>
      </p:sp>
      <p:sp>
        <p:nvSpPr>
          <p:cNvPr id="3" name="Plassholder for tekst 2">
            <a:extLst>
              <a:ext uri="{FF2B5EF4-FFF2-40B4-BE49-F238E27FC236}">
                <a16:creationId xmlns:a16="http://schemas.microsoft.com/office/drawing/2014/main" id="{993A5E07-1DF3-4FB2-9EBE-9F7B53785FA2}"/>
              </a:ext>
            </a:extLst>
          </p:cNvPr>
          <p:cNvSpPr>
            <a:spLocks noGrp="1"/>
          </p:cNvSpPr>
          <p:nvPr>
            <p:ph type="body" sz="quarter" idx="14" hasCustomPrompt="1"/>
          </p:nvPr>
        </p:nvSpPr>
        <p:spPr>
          <a:xfrm>
            <a:off x="8158060" y="2469156"/>
            <a:ext cx="3171437" cy="2084479"/>
          </a:xfrm>
          <a:prstGeom prst="rect">
            <a:avLst/>
          </a:prstGeom>
        </p:spPr>
        <p:txBody>
          <a:bodyPr lIns="0" tIns="14631" rIns="0" bIns="0" anchor="ctr" anchorCtr="0"/>
          <a:lstStyle>
            <a:lvl1pPr marL="0" indent="0" algn="l">
              <a:lnSpc>
                <a:spcPct val="106000"/>
              </a:lnSpc>
              <a:spcBef>
                <a:spcPts val="44"/>
              </a:spcBef>
              <a:buNone/>
              <a:defRPr sz="1913">
                <a:solidFill>
                  <a:srgbClr val="8FB6BC"/>
                </a:solidFill>
                <a:latin typeface="+mj-lt"/>
              </a:defRPr>
            </a:lvl1pPr>
          </a:lstStyle>
          <a:p>
            <a:pPr lvl="0"/>
            <a:r>
              <a:rPr lang="en-GB" sz="2026" spc="-2" noProof="0" dirty="0">
                <a:solidFill>
                  <a:srgbClr val="8DB7BC"/>
                </a:solidFill>
                <a:latin typeface="+mj-lt"/>
                <a:cs typeface="Georgia"/>
              </a:rPr>
              <a:t>“</a:t>
            </a:r>
            <a:r>
              <a:rPr lang="en-GB" noProof="0" dirty="0"/>
              <a:t>Quote</a:t>
            </a:r>
            <a:r>
              <a:rPr lang="nb-NO" sz="2026" dirty="0">
                <a:solidFill>
                  <a:srgbClr val="8DB7BC"/>
                </a:solidFill>
                <a:latin typeface="+mj-lt"/>
                <a:cs typeface="Georgia"/>
              </a:rPr>
              <a:t>”</a:t>
            </a:r>
            <a:endParaRPr lang="nb-NO" dirty="0"/>
          </a:p>
        </p:txBody>
      </p:sp>
    </p:spTree>
    <p:extLst>
      <p:ext uri="{BB962C8B-B14F-4D97-AF65-F5344CB8AC3E}">
        <p14:creationId xmlns:p14="http://schemas.microsoft.com/office/powerpoint/2010/main" val="3471446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green">
    <p:bg>
      <p:bgPr>
        <a:solidFill>
          <a:srgbClr val="00707C"/>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EBF7F3"/>
                </a:solidFill>
              </a:defRPr>
            </a:lvl1pPr>
          </a:lstStyle>
          <a:p>
            <a:endParaRPr lang="en-US"/>
          </a:p>
        </p:txBody>
      </p:sp>
      <p:sp>
        <p:nvSpPr>
          <p:cNvPr id="3" name="Plassholder for tekst 2">
            <a:extLst>
              <a:ext uri="{FF2B5EF4-FFF2-40B4-BE49-F238E27FC236}">
                <a16:creationId xmlns:a16="http://schemas.microsoft.com/office/drawing/2014/main" id="{1BFB4B88-52D5-4DF7-830D-4D9BE3FB71C2}"/>
              </a:ext>
            </a:extLst>
          </p:cNvPr>
          <p:cNvSpPr>
            <a:spLocks noGrp="1"/>
          </p:cNvSpPr>
          <p:nvPr>
            <p:ph type="body" sz="quarter" idx="11"/>
          </p:nvPr>
        </p:nvSpPr>
        <p:spPr>
          <a:xfrm>
            <a:off x="1759410" y="2411117"/>
            <a:ext cx="8673181" cy="1770267"/>
          </a:xfrm>
        </p:spPr>
        <p:txBody>
          <a:bodyPr anchor="ctr" anchorCtr="1"/>
          <a:lstStyle>
            <a:lvl1pPr marL="0" indent="0" algn="ctr">
              <a:lnSpc>
                <a:spcPts val="4763"/>
              </a:lnSpc>
              <a:buNone/>
              <a:defRPr sz="3863">
                <a:solidFill>
                  <a:srgbClr val="EBF7F3"/>
                </a:solidFill>
                <a:latin typeface="+mj-lt"/>
              </a:defRPr>
            </a:lvl1pPr>
          </a:lstStyle>
          <a:p>
            <a:pPr lvl="0"/>
            <a:r>
              <a:rPr lang="en-US"/>
              <a:t>Click to edit Master text styles</a:t>
            </a:r>
          </a:p>
        </p:txBody>
      </p:sp>
      <p:sp>
        <p:nvSpPr>
          <p:cNvPr id="7" name="Plassholder for tekst 6">
            <a:extLst>
              <a:ext uri="{FF2B5EF4-FFF2-40B4-BE49-F238E27FC236}">
                <a16:creationId xmlns:a16="http://schemas.microsoft.com/office/drawing/2014/main" id="{3074E645-C5C1-409A-AB87-3708DDFB5DB4}"/>
              </a:ext>
            </a:extLst>
          </p:cNvPr>
          <p:cNvSpPr>
            <a:spLocks noGrp="1"/>
          </p:cNvSpPr>
          <p:nvPr>
            <p:ph type="body" sz="quarter" idx="12" hasCustomPrompt="1"/>
          </p:nvPr>
        </p:nvSpPr>
        <p:spPr>
          <a:xfrm>
            <a:off x="9037939" y="4855773"/>
            <a:ext cx="2784680" cy="199846"/>
          </a:xfrm>
          <a:prstGeom prst="rect">
            <a:avLst/>
          </a:prstGeom>
        </p:spPr>
        <p:txBody>
          <a:bodyPr lIns="0" tIns="16941" rIns="0" bIns="0"/>
          <a:lstStyle>
            <a:lvl1pPr marL="0" indent="0">
              <a:buNone/>
              <a:defRPr sz="938">
                <a:solidFill>
                  <a:srgbClr val="EBF7F3"/>
                </a:solidFill>
              </a:defRPr>
            </a:lvl1pPr>
          </a:lstStyle>
          <a:p>
            <a:pPr lvl="0"/>
            <a:r>
              <a:rPr lang="en-GB" dirty="0"/>
              <a:t>- Name</a:t>
            </a:r>
          </a:p>
        </p:txBody>
      </p:sp>
    </p:spTree>
    <p:extLst>
      <p:ext uri="{BB962C8B-B14F-4D97-AF65-F5344CB8AC3E}">
        <p14:creationId xmlns:p14="http://schemas.microsoft.com/office/powerpoint/2010/main" val="8365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pink">
    <p:bg>
      <p:bgPr>
        <a:solidFill>
          <a:srgbClr val="E55D6C"/>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EBF7F3"/>
                </a:solidFill>
              </a:defRPr>
            </a:lvl1pPr>
          </a:lstStyle>
          <a:p>
            <a:endParaRPr lang="en-US"/>
          </a:p>
        </p:txBody>
      </p:sp>
      <p:sp>
        <p:nvSpPr>
          <p:cNvPr id="3" name="Plassholder for tekst 2">
            <a:extLst>
              <a:ext uri="{FF2B5EF4-FFF2-40B4-BE49-F238E27FC236}">
                <a16:creationId xmlns:a16="http://schemas.microsoft.com/office/drawing/2014/main" id="{1BFB4B88-52D5-4DF7-830D-4D9BE3FB71C2}"/>
              </a:ext>
            </a:extLst>
          </p:cNvPr>
          <p:cNvSpPr>
            <a:spLocks noGrp="1"/>
          </p:cNvSpPr>
          <p:nvPr>
            <p:ph type="body" sz="quarter" idx="11"/>
          </p:nvPr>
        </p:nvSpPr>
        <p:spPr>
          <a:xfrm>
            <a:off x="1759410" y="2411117"/>
            <a:ext cx="8673181" cy="1770267"/>
          </a:xfrm>
        </p:spPr>
        <p:txBody>
          <a:bodyPr anchor="ctr" anchorCtr="1"/>
          <a:lstStyle>
            <a:lvl1pPr marL="0" indent="0" algn="ctr">
              <a:lnSpc>
                <a:spcPts val="4763"/>
              </a:lnSpc>
              <a:buNone/>
              <a:defRPr sz="3863">
                <a:solidFill>
                  <a:srgbClr val="EBF7F3"/>
                </a:solidFill>
                <a:latin typeface="+mj-lt"/>
              </a:defRPr>
            </a:lvl1pPr>
          </a:lstStyle>
          <a:p>
            <a:pPr lvl="0"/>
            <a:r>
              <a:rPr lang="en-US"/>
              <a:t>Click to edit Master text styles</a:t>
            </a:r>
          </a:p>
        </p:txBody>
      </p:sp>
      <p:sp>
        <p:nvSpPr>
          <p:cNvPr id="7" name="Plassholder for tekst 6">
            <a:extLst>
              <a:ext uri="{FF2B5EF4-FFF2-40B4-BE49-F238E27FC236}">
                <a16:creationId xmlns:a16="http://schemas.microsoft.com/office/drawing/2014/main" id="{3074E645-C5C1-409A-AB87-3708DDFB5DB4}"/>
              </a:ext>
            </a:extLst>
          </p:cNvPr>
          <p:cNvSpPr>
            <a:spLocks noGrp="1"/>
          </p:cNvSpPr>
          <p:nvPr>
            <p:ph type="body" sz="quarter" idx="12" hasCustomPrompt="1"/>
          </p:nvPr>
        </p:nvSpPr>
        <p:spPr>
          <a:xfrm>
            <a:off x="9037939" y="4855773"/>
            <a:ext cx="2784680" cy="199846"/>
          </a:xfrm>
          <a:prstGeom prst="rect">
            <a:avLst/>
          </a:prstGeom>
        </p:spPr>
        <p:txBody>
          <a:bodyPr lIns="0" tIns="16941" rIns="0" bIns="0"/>
          <a:lstStyle>
            <a:lvl1pPr marL="0" indent="0">
              <a:buNone/>
              <a:defRPr sz="938">
                <a:solidFill>
                  <a:srgbClr val="EBF7F3"/>
                </a:solidFill>
              </a:defRPr>
            </a:lvl1pPr>
          </a:lstStyle>
          <a:p>
            <a:pPr lvl="0"/>
            <a:r>
              <a:rPr lang="en-GB" dirty="0"/>
              <a:t>- Name</a:t>
            </a:r>
          </a:p>
        </p:txBody>
      </p:sp>
    </p:spTree>
    <p:extLst>
      <p:ext uri="{BB962C8B-B14F-4D97-AF65-F5344CB8AC3E}">
        <p14:creationId xmlns:p14="http://schemas.microsoft.com/office/powerpoint/2010/main" val="55448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9491" y="894706"/>
            <a:ext cx="10515600" cy="1325563"/>
          </a:xfrm>
          <a:prstGeom prst="rect">
            <a:avLst/>
          </a:prstGeom>
        </p:spPr>
        <p:txBody>
          <a:bodyPr vert="horz" lIns="0" tIns="100800" rIns="0" bIns="0" rtlCol="0" anchor="t" anchorCtr="0">
            <a:noAutofit/>
          </a:bodyPr>
          <a:lstStyle/>
          <a:p>
            <a:endParaRPr lang="en-US" dirty="0"/>
          </a:p>
        </p:txBody>
      </p:sp>
      <p:sp>
        <p:nvSpPr>
          <p:cNvPr id="3" name="Text Placeholder 2"/>
          <p:cNvSpPr>
            <a:spLocks noGrp="1"/>
          </p:cNvSpPr>
          <p:nvPr>
            <p:ph type="body" idx="1"/>
          </p:nvPr>
        </p:nvSpPr>
        <p:spPr>
          <a:xfrm>
            <a:off x="689491" y="3243976"/>
            <a:ext cx="10515600" cy="2138272"/>
          </a:xfrm>
          <a:prstGeom prst="rect">
            <a:avLst/>
          </a:prstGeom>
        </p:spPr>
        <p:txBody>
          <a:bodyPr vert="horz" lIns="0" tIns="0" rIns="0" bIns="0" rtlCol="0">
            <a:noAutofit/>
          </a:bodyPr>
          <a:lstStyle/>
          <a:p>
            <a:pPr lvl="0"/>
            <a:r>
              <a:rPr lang="en-GB" noProof="0" dirty="0" err="1"/>
              <a:t>Rediger</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5" name="Footer Placeholder 4"/>
          <p:cNvSpPr>
            <a:spLocks noGrp="1"/>
          </p:cNvSpPr>
          <p:nvPr>
            <p:ph type="ftr" sz="quarter" idx="3"/>
          </p:nvPr>
        </p:nvSpPr>
        <p:spPr>
          <a:xfrm>
            <a:off x="3204525" y="286234"/>
            <a:ext cx="5782953" cy="116344"/>
          </a:xfrm>
          <a:prstGeom prst="rect">
            <a:avLst/>
          </a:prstGeom>
        </p:spPr>
        <p:txBody>
          <a:bodyPr vert="horz" wrap="square" lIns="0" tIns="18000" rIns="0" bIns="0" rtlCol="0" anchor="t" anchorCtr="0">
            <a:spAutoFit/>
          </a:bodyPr>
          <a:lstStyle>
            <a:lvl1pPr algn="ctr">
              <a:defRPr sz="638" spc="4" baseline="0">
                <a:solidFill>
                  <a:srgbClr val="9B9B9B"/>
                </a:solidFill>
              </a:defRPr>
            </a:lvl1pPr>
          </a:lstStyle>
          <a:p>
            <a:endParaRPr lang="en-US"/>
          </a:p>
        </p:txBody>
      </p:sp>
    </p:spTree>
    <p:extLst>
      <p:ext uri="{BB962C8B-B14F-4D97-AF65-F5344CB8AC3E}">
        <p14:creationId xmlns:p14="http://schemas.microsoft.com/office/powerpoint/2010/main" val="361124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685835" rtl="0" eaLnBrk="1" latinLnBrk="0" hangingPunct="1">
        <a:lnSpc>
          <a:spcPts val="3938"/>
        </a:lnSpc>
        <a:spcBef>
          <a:spcPct val="0"/>
        </a:spcBef>
        <a:buNone/>
        <a:defRPr sz="3376" b="1" kern="1200">
          <a:solidFill>
            <a:srgbClr val="00707C"/>
          </a:solidFill>
          <a:latin typeface="+mj-lt"/>
          <a:ea typeface="+mj-ea"/>
          <a:cs typeface="+mj-cs"/>
        </a:defRPr>
      </a:lvl1pPr>
    </p:titleStyle>
    <p:bodyStyle>
      <a:lvl1pPr marL="81017" indent="-81017" algn="l" defTabSz="685835" rtl="0" eaLnBrk="1" latinLnBrk="0" hangingPunct="1">
        <a:lnSpc>
          <a:spcPct val="118000"/>
        </a:lnSpc>
        <a:spcBef>
          <a:spcPts val="225"/>
        </a:spcBef>
        <a:buFont typeface="Arial" panose="020B0604020202020204" pitchFamily="34" charset="0"/>
        <a:buChar char="•"/>
        <a:defRPr sz="900" kern="1200">
          <a:solidFill>
            <a:schemeClr val="tx1"/>
          </a:solidFill>
          <a:latin typeface="+mn-lt"/>
          <a:ea typeface="+mn-ea"/>
          <a:cs typeface="+mn-cs"/>
        </a:defRPr>
      </a:lvl1pPr>
      <a:lvl2pPr marL="514376"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2pPr>
      <a:lvl3pPr marL="857293"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3pPr>
      <a:lvl4pPr marL="1200210"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4pPr>
      <a:lvl5pPr marL="1543127"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f"/><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4.tiff"/><Relationship Id="rId2" Type="http://schemas.openxmlformats.org/officeDocument/2006/relationships/notesSlide" Target="../notesSlides/notesSlide8.xml"/><Relationship Id="rId16" Type="http://schemas.microsoft.com/office/2007/relationships/hdphoto" Target="../media/hdphoto5.wdp"/><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7.png"/><Relationship Id="rId11" Type="http://schemas.microsoft.com/office/2007/relationships/hdphoto" Target="../media/hdphoto5.wdp"/><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1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tiff"/><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E7D0-77A8-4559-9CDB-E62E9C0BF9C1}"/>
              </a:ext>
            </a:extLst>
          </p:cNvPr>
          <p:cNvSpPr>
            <a:spLocks noGrp="1"/>
          </p:cNvSpPr>
          <p:nvPr>
            <p:ph type="ctrTitle"/>
          </p:nvPr>
        </p:nvSpPr>
        <p:spPr>
          <a:xfrm>
            <a:off x="577715" y="2863062"/>
            <a:ext cx="10363200" cy="2729767"/>
          </a:xfrm>
        </p:spPr>
        <p:txBody>
          <a:bodyPr/>
          <a:lstStyle/>
          <a:p>
            <a:pPr defTabSz="914400" eaLnBrk="0" fontAlgn="base" hangingPunct="0">
              <a:lnSpc>
                <a:spcPct val="100000"/>
              </a:lnSpc>
              <a:spcAft>
                <a:spcPct val="0"/>
              </a:spcAft>
            </a:pP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t>Food Hygiene and Safety: </a:t>
            </a:r>
            <a:r>
              <a:rPr lang="en-GB" altLang="en-US" sz="4800" dirty="0">
                <a:solidFill>
                  <a:schemeClr val="tx2"/>
                </a:solidFill>
                <a:latin typeface="Arial" panose="020B0604020202020204" pitchFamily="34" charset="0"/>
                <a:cs typeface="Arial" panose="020B0604020202020204" pitchFamily="34" charset="0"/>
              </a:rPr>
              <a:t>An outbreak at a dinner party</a:t>
            </a:r>
            <a:br>
              <a:rPr lang="en-GB" altLang="en-US" dirty="0">
                <a:solidFill>
                  <a:schemeClr val="tx2"/>
                </a:solidFill>
                <a:latin typeface="Arial" panose="020B0604020202020204" pitchFamily="34" charset="0"/>
                <a:cs typeface="Times New Roman" panose="02020603050405020304" pitchFamily="18" charset="0"/>
              </a:rPr>
            </a:br>
            <a:endParaRPr lang="en-GB" dirty="0">
              <a:solidFill>
                <a:schemeClr val="tx2"/>
              </a:solidFill>
            </a:endParaRPr>
          </a:p>
        </p:txBody>
      </p:sp>
      <p:pic>
        <p:nvPicPr>
          <p:cNvPr id="8" name="Picture 7">
            <a:extLst>
              <a:ext uri="{FF2B5EF4-FFF2-40B4-BE49-F238E27FC236}">
                <a16:creationId xmlns:a16="http://schemas.microsoft.com/office/drawing/2014/main" id="{ADB38FE6-3EA2-415B-9984-07BC267FC281}"/>
              </a:ext>
              <a:ext uri="{C183D7F6-B498-43B3-948B-1728B52AA6E4}">
                <adec:decorative xmlns:adec="http://schemas.microsoft.com/office/drawing/2017/decorative" val="1"/>
              </a:ext>
            </a:extLst>
          </p:cNvPr>
          <p:cNvPicPr>
            <a:picLocks noChangeAspect="1"/>
          </p:cNvPicPr>
          <p:nvPr/>
        </p:nvPicPr>
        <p:blipFill rotWithShape="1">
          <a:blip r:embed="rId2">
            <a:duotone>
              <a:schemeClr val="accent1">
                <a:shade val="45000"/>
                <a:satMod val="135000"/>
              </a:schemeClr>
              <a:prstClr val="white"/>
            </a:duotone>
          </a:blip>
          <a:srcRect l="7304" t="11532" r="5912" b="27026"/>
          <a:stretch/>
        </p:blipFill>
        <p:spPr>
          <a:xfrm>
            <a:off x="4180694" y="995389"/>
            <a:ext cx="2543907" cy="1878850"/>
          </a:xfrm>
          <a:prstGeom prst="rect">
            <a:avLst/>
          </a:prstGeom>
        </p:spPr>
      </p:pic>
      <p:sp>
        <p:nvSpPr>
          <p:cNvPr id="7" name="Rectangle 6">
            <a:extLst>
              <a:ext uri="{FF2B5EF4-FFF2-40B4-BE49-F238E27FC236}">
                <a16:creationId xmlns:a16="http://schemas.microsoft.com/office/drawing/2014/main" id="{4104C830-E3C6-4CB8-B258-728D3C7B0952}"/>
              </a:ext>
            </a:extLst>
          </p:cNvPr>
          <p:cNvSpPr/>
          <p:nvPr/>
        </p:nvSpPr>
        <p:spPr>
          <a:xfrm>
            <a:off x="7782991" y="5843357"/>
            <a:ext cx="2620565" cy="769441"/>
          </a:xfrm>
          <a:prstGeom prst="rect">
            <a:avLst/>
          </a:prstGeom>
        </p:spPr>
        <p:txBody>
          <a:bodyPr wrap="square">
            <a:spAutoFit/>
          </a:bodyPr>
          <a:lstStyle/>
          <a:p>
            <a:pPr>
              <a:spcAft>
                <a:spcPts val="0"/>
              </a:spcAft>
            </a:pPr>
            <a:r>
              <a:rPr lang="en-GB" sz="1100" dirty="0">
                <a:latin typeface="Arial" panose="020B0604020202020204" pitchFamily="34" charset="0"/>
                <a:ea typeface="Calibri" panose="020F0502020204030204" pitchFamily="34" charset="0"/>
              </a:rPr>
              <a:t>This project has received funding from the European Union’s Horizon 2020 research and innovation programme under grant agreement No 727580.</a:t>
            </a:r>
            <a:endParaRPr lang="en-GB" sz="400" dirty="0">
              <a:effectLst/>
              <a:latin typeface="Calibri" panose="020F0502020204030204" pitchFamily="34" charset="0"/>
              <a:ea typeface="Calibri" panose="020F0502020204030204" pitchFamily="34" charset="0"/>
            </a:endParaRPr>
          </a:p>
        </p:txBody>
      </p:sp>
      <p:pic>
        <p:nvPicPr>
          <p:cNvPr id="9" name="Picture 8" descr="EU logo">
            <a:extLst>
              <a:ext uri="{FF2B5EF4-FFF2-40B4-BE49-F238E27FC236}">
                <a16:creationId xmlns:a16="http://schemas.microsoft.com/office/drawing/2014/main" id="{36F7E0FB-90DB-465B-BA5B-A7438BCFE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556" y="5624065"/>
            <a:ext cx="1529954" cy="1019969"/>
          </a:xfrm>
          <a:prstGeom prst="rect">
            <a:avLst/>
          </a:prstGeom>
        </p:spPr>
      </p:pic>
      <p:pic>
        <p:nvPicPr>
          <p:cNvPr id="11" name="Picture 10" descr="SafeConsume logo">
            <a:extLst>
              <a:ext uri="{FF2B5EF4-FFF2-40B4-BE49-F238E27FC236}">
                <a16:creationId xmlns:a16="http://schemas.microsoft.com/office/drawing/2014/main" id="{AF742865-CD16-448A-AD04-9D0AEA582C58}"/>
              </a:ext>
            </a:extLst>
          </p:cNvPr>
          <p:cNvPicPr>
            <a:picLocks noChangeAspect="1"/>
          </p:cNvPicPr>
          <p:nvPr/>
        </p:nvPicPr>
        <p:blipFill>
          <a:blip r:embed="rId4"/>
          <a:stretch>
            <a:fillRect/>
          </a:stretch>
        </p:blipFill>
        <p:spPr>
          <a:xfrm>
            <a:off x="577715" y="461123"/>
            <a:ext cx="2709495" cy="534266"/>
          </a:xfrm>
          <a:prstGeom prst="rect">
            <a:avLst/>
          </a:prstGeom>
        </p:spPr>
      </p:pic>
      <p:pic>
        <p:nvPicPr>
          <p:cNvPr id="10" name="Picture 9" descr="e-Bug logo">
            <a:extLst>
              <a:ext uri="{FF2B5EF4-FFF2-40B4-BE49-F238E27FC236}">
                <a16:creationId xmlns:a16="http://schemas.microsoft.com/office/drawing/2014/main" id="{E89FD252-2034-42F0-86D7-DDD764BB18F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926321" y="245202"/>
            <a:ext cx="1385888" cy="769441"/>
          </a:xfrm>
          <a:prstGeom prst="rect">
            <a:avLst/>
          </a:prstGeom>
          <a:noFill/>
          <a:ln>
            <a:noFill/>
          </a:ln>
        </p:spPr>
      </p:pic>
    </p:spTree>
    <p:extLst>
      <p:ext uri="{BB962C8B-B14F-4D97-AF65-F5344CB8AC3E}">
        <p14:creationId xmlns:p14="http://schemas.microsoft.com/office/powerpoint/2010/main" val="336470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629144" y="189671"/>
            <a:ext cx="11562855" cy="1000430"/>
          </a:xfrm>
        </p:spPr>
        <p:txBody>
          <a:bodyPr>
            <a:noAutofit/>
          </a:bodyPr>
          <a:lstStyle/>
          <a:p>
            <a:r>
              <a:rPr lang="en-US" sz="4000" b="1" dirty="0">
                <a:solidFill>
                  <a:schemeClr val="accent1"/>
                </a:solidFill>
                <a:latin typeface="Arial" panose="020B0604020202020204" pitchFamily="34" charset="0"/>
                <a:cs typeface="Arial" panose="020B0604020202020204" pitchFamily="34" charset="0"/>
              </a:rPr>
              <a:t>Did John and his mum do something wrong?</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629145" y="1097597"/>
            <a:ext cx="11324444" cy="461665"/>
          </a:xfrm>
        </p:spPr>
        <p:txBody>
          <a:bodyPr/>
          <a:lstStyle/>
          <a:p>
            <a:pPr marL="0" indent="0">
              <a:buNone/>
            </a:pPr>
            <a:r>
              <a:rPr lang="en-US" sz="2000" dirty="0"/>
              <a:t>Which items do you believe could be the biggest safety hazard?</a:t>
            </a:r>
          </a:p>
          <a:p>
            <a:endParaRPr lang="en-US" sz="2000" dirty="0"/>
          </a:p>
          <a:p>
            <a:endParaRPr lang="en-US" sz="2000" dirty="0"/>
          </a:p>
          <a:p>
            <a:endParaRPr lang="en-US" sz="2000" dirty="0"/>
          </a:p>
          <a:p>
            <a:endParaRPr lang="en-US" sz="2000" dirty="0"/>
          </a:p>
          <a:p>
            <a:endParaRPr lang="en-US" sz="2000" dirty="0"/>
          </a:p>
        </p:txBody>
      </p:sp>
      <p:pic>
        <p:nvPicPr>
          <p:cNvPr id="4" name="Picture 3" descr="Chicken breast">
            <a:extLst>
              <a:ext uri="{FF2B5EF4-FFF2-40B4-BE49-F238E27FC236}">
                <a16:creationId xmlns:a16="http://schemas.microsoft.com/office/drawing/2014/main" id="{8D38C2AD-7C3E-B34D-8335-132AFEFCE6B9}"/>
              </a:ext>
            </a:extLst>
          </p:cNvPr>
          <p:cNvPicPr>
            <a:picLocks noChangeAspect="1"/>
          </p:cNvPicPr>
          <p:nvPr/>
        </p:nvPicPr>
        <p:blipFill>
          <a:blip r:embed="rId3"/>
          <a:stretch>
            <a:fillRect/>
          </a:stretch>
        </p:blipFill>
        <p:spPr>
          <a:xfrm>
            <a:off x="499536" y="1848295"/>
            <a:ext cx="1371600" cy="1104900"/>
          </a:xfrm>
          <a:prstGeom prst="rect">
            <a:avLst/>
          </a:prstGeom>
        </p:spPr>
      </p:pic>
      <p:pic>
        <p:nvPicPr>
          <p:cNvPr id="10" name="Picture 9" descr="Carrot">
            <a:extLst>
              <a:ext uri="{FF2B5EF4-FFF2-40B4-BE49-F238E27FC236}">
                <a16:creationId xmlns:a16="http://schemas.microsoft.com/office/drawing/2014/main" id="{81C7B50A-43C7-3042-BBCB-CD9E3EE46D37}"/>
              </a:ext>
            </a:extLst>
          </p:cNvPr>
          <p:cNvPicPr>
            <a:picLocks noChangeAspect="1"/>
          </p:cNvPicPr>
          <p:nvPr/>
        </p:nvPicPr>
        <p:blipFill>
          <a:blip r:embed="rId4"/>
          <a:stretch>
            <a:fillRect/>
          </a:stretch>
        </p:blipFill>
        <p:spPr>
          <a:xfrm>
            <a:off x="2844317" y="1777800"/>
            <a:ext cx="1136461" cy="1247194"/>
          </a:xfrm>
          <a:prstGeom prst="rect">
            <a:avLst/>
          </a:prstGeom>
        </p:spPr>
      </p:pic>
      <p:pic>
        <p:nvPicPr>
          <p:cNvPr id="22" name="Picture 21" descr="Salmon">
            <a:extLst>
              <a:ext uri="{FF2B5EF4-FFF2-40B4-BE49-F238E27FC236}">
                <a16:creationId xmlns:a16="http://schemas.microsoft.com/office/drawing/2014/main" id="{E9EE20DC-1A6B-9645-977E-6FAF5406F9A1}"/>
              </a:ext>
            </a:extLst>
          </p:cNvPr>
          <p:cNvPicPr>
            <a:picLocks noChangeAspect="1"/>
          </p:cNvPicPr>
          <p:nvPr/>
        </p:nvPicPr>
        <p:blipFill rotWithShape="1">
          <a:blip r:embed="rId5">
            <a:extLst>
              <a:ext uri="{BEBA8EAE-BF5A-486C-A8C5-ECC9F3942E4B}">
                <a14:imgProps xmlns:a14="http://schemas.microsoft.com/office/drawing/2010/main">
                  <a14:imgLayer>
                    <a14:imgEffect>
                      <a14:saturation sat="0"/>
                    </a14:imgEffect>
                  </a14:imgLayer>
                </a14:imgProps>
              </a:ext>
            </a:extLst>
          </a:blip>
          <a:srcRect l="28710" t="60928" b="6424"/>
          <a:stretch/>
        </p:blipFill>
        <p:spPr>
          <a:xfrm>
            <a:off x="4333821" y="1836910"/>
            <a:ext cx="1549182" cy="1221953"/>
          </a:xfrm>
          <a:prstGeom prst="ellipse">
            <a:avLst/>
          </a:prstGeom>
          <a:ln>
            <a:noFill/>
          </a:ln>
          <a:effectLst>
            <a:softEdge rad="112500"/>
          </a:effectLst>
        </p:spPr>
      </p:pic>
      <p:pic>
        <p:nvPicPr>
          <p:cNvPr id="9" name="Picture 8" descr="Strawberry">
            <a:extLst>
              <a:ext uri="{FF2B5EF4-FFF2-40B4-BE49-F238E27FC236}">
                <a16:creationId xmlns:a16="http://schemas.microsoft.com/office/drawing/2014/main" id="{12B10F02-7A1B-EE42-8A30-EAF15AA49BC7}"/>
              </a:ext>
            </a:extLst>
          </p:cNvPr>
          <p:cNvPicPr>
            <a:picLocks noChangeAspect="1"/>
          </p:cNvPicPr>
          <p:nvPr/>
        </p:nvPicPr>
        <p:blipFill>
          <a:blip r:embed="rId6"/>
          <a:stretch>
            <a:fillRect/>
          </a:stretch>
        </p:blipFill>
        <p:spPr>
          <a:xfrm>
            <a:off x="7115366" y="1836910"/>
            <a:ext cx="1003207" cy="1116285"/>
          </a:xfrm>
          <a:prstGeom prst="rect">
            <a:avLst/>
          </a:prstGeom>
        </p:spPr>
      </p:pic>
      <p:pic>
        <p:nvPicPr>
          <p:cNvPr id="11" name="Picture 10" descr="Cookies">
            <a:extLst>
              <a:ext uri="{FF2B5EF4-FFF2-40B4-BE49-F238E27FC236}">
                <a16:creationId xmlns:a16="http://schemas.microsoft.com/office/drawing/2014/main" id="{0E098381-DDCF-394F-BE52-8D510E394893}"/>
              </a:ext>
            </a:extLst>
          </p:cNvPr>
          <p:cNvPicPr>
            <a:picLocks noChangeAspect="1"/>
          </p:cNvPicPr>
          <p:nvPr/>
        </p:nvPicPr>
        <p:blipFill>
          <a:blip r:embed="rId7"/>
          <a:stretch>
            <a:fillRect/>
          </a:stretch>
        </p:blipFill>
        <p:spPr>
          <a:xfrm>
            <a:off x="9039846" y="1872449"/>
            <a:ext cx="1396188" cy="1045206"/>
          </a:xfrm>
          <a:prstGeom prst="rect">
            <a:avLst/>
          </a:prstGeom>
        </p:spPr>
      </p:pic>
      <p:sp>
        <p:nvSpPr>
          <p:cNvPr id="23" name="TextBox 22">
            <a:extLst>
              <a:ext uri="{FF2B5EF4-FFF2-40B4-BE49-F238E27FC236}">
                <a16:creationId xmlns:a16="http://schemas.microsoft.com/office/drawing/2014/main" id="{3A88A563-543A-404F-AAB2-CF291485BE6A}"/>
              </a:ext>
            </a:extLst>
          </p:cNvPr>
          <p:cNvSpPr txBox="1"/>
          <p:nvPr/>
        </p:nvSpPr>
        <p:spPr>
          <a:xfrm>
            <a:off x="499536" y="3317458"/>
            <a:ext cx="11186186" cy="400110"/>
          </a:xfrm>
          <a:prstGeom prst="rect">
            <a:avLst/>
          </a:prstGeom>
          <a:noFill/>
        </p:spPr>
        <p:txBody>
          <a:bodyPr wrap="square">
            <a:spAutoFit/>
          </a:bodyPr>
          <a:lstStyle/>
          <a:p>
            <a:r>
              <a:rPr lang="en-US" sz="2000" dirty="0"/>
              <a:t>Were there any major safety faults during the food journey: shopping, storage and cooking?</a:t>
            </a:r>
          </a:p>
        </p:txBody>
      </p:sp>
      <p:sp>
        <p:nvSpPr>
          <p:cNvPr id="8" name="TextBox 7">
            <a:extLst>
              <a:ext uri="{FF2B5EF4-FFF2-40B4-BE49-F238E27FC236}">
                <a16:creationId xmlns:a16="http://schemas.microsoft.com/office/drawing/2014/main" id="{6EAE81A8-7BF3-5749-A747-B68C5841222B}"/>
              </a:ext>
            </a:extLst>
          </p:cNvPr>
          <p:cNvSpPr txBox="1"/>
          <p:nvPr/>
        </p:nvSpPr>
        <p:spPr>
          <a:xfrm>
            <a:off x="-78499" y="5718562"/>
            <a:ext cx="1791995" cy="461665"/>
          </a:xfrm>
          <a:prstGeom prst="rect">
            <a:avLst/>
          </a:prstGeom>
          <a:noFill/>
        </p:spPr>
        <p:txBody>
          <a:bodyPr wrap="square" rtlCol="0">
            <a:spAutoFit/>
          </a:bodyPr>
          <a:lstStyle/>
          <a:p>
            <a:pPr algn="ctr"/>
            <a:r>
              <a:rPr lang="en-US" sz="1200" dirty="0"/>
              <a:t>Supermarket </a:t>
            </a:r>
          </a:p>
          <a:p>
            <a:pPr algn="ctr"/>
            <a:r>
              <a:rPr lang="en-US" sz="1200" dirty="0"/>
              <a:t>5 </a:t>
            </a:r>
            <a:r>
              <a:rPr lang="en-US" sz="1200" dirty="0">
                <a:sym typeface="Symbol" pitchFamily="2" charset="2"/>
              </a:rPr>
              <a:t></a:t>
            </a:r>
            <a:r>
              <a:rPr lang="en-US" sz="1200" dirty="0"/>
              <a:t>C</a:t>
            </a:r>
          </a:p>
        </p:txBody>
      </p:sp>
      <p:sp>
        <p:nvSpPr>
          <p:cNvPr id="15" name="TextBox 14">
            <a:extLst>
              <a:ext uri="{FF2B5EF4-FFF2-40B4-BE49-F238E27FC236}">
                <a16:creationId xmlns:a16="http://schemas.microsoft.com/office/drawing/2014/main" id="{B0FD22E4-A93D-5848-80E2-41C9D4DCADD0}"/>
              </a:ext>
            </a:extLst>
          </p:cNvPr>
          <p:cNvSpPr txBox="1"/>
          <p:nvPr/>
        </p:nvSpPr>
        <p:spPr>
          <a:xfrm>
            <a:off x="1646590" y="5788757"/>
            <a:ext cx="1791995" cy="461665"/>
          </a:xfrm>
          <a:prstGeom prst="rect">
            <a:avLst/>
          </a:prstGeom>
          <a:noFill/>
        </p:spPr>
        <p:txBody>
          <a:bodyPr wrap="square" rtlCol="0">
            <a:spAutoFit/>
          </a:bodyPr>
          <a:lstStyle/>
          <a:p>
            <a:pPr algn="ctr"/>
            <a:r>
              <a:rPr lang="en-US" sz="1200" dirty="0"/>
              <a:t>Outside </a:t>
            </a:r>
          </a:p>
          <a:p>
            <a:pPr algn="ctr"/>
            <a:r>
              <a:rPr lang="en-US" sz="1200" dirty="0"/>
              <a:t>30 </a:t>
            </a:r>
            <a:r>
              <a:rPr lang="en-US" sz="1200" dirty="0">
                <a:sym typeface="Symbol" pitchFamily="2" charset="2"/>
              </a:rPr>
              <a:t></a:t>
            </a:r>
            <a:r>
              <a:rPr lang="en-US" sz="1200" dirty="0"/>
              <a:t>C</a:t>
            </a:r>
          </a:p>
        </p:txBody>
      </p:sp>
      <p:sp>
        <p:nvSpPr>
          <p:cNvPr id="16" name="TextBox 15">
            <a:extLst>
              <a:ext uri="{FF2B5EF4-FFF2-40B4-BE49-F238E27FC236}">
                <a16:creationId xmlns:a16="http://schemas.microsoft.com/office/drawing/2014/main" id="{974D5D35-1BBC-6645-A8F5-96D3869BF444}"/>
              </a:ext>
            </a:extLst>
          </p:cNvPr>
          <p:cNvSpPr txBox="1"/>
          <p:nvPr/>
        </p:nvSpPr>
        <p:spPr>
          <a:xfrm>
            <a:off x="3331917" y="5719837"/>
            <a:ext cx="1791995" cy="461665"/>
          </a:xfrm>
          <a:prstGeom prst="rect">
            <a:avLst/>
          </a:prstGeom>
          <a:noFill/>
        </p:spPr>
        <p:txBody>
          <a:bodyPr wrap="square" rtlCol="0">
            <a:spAutoFit/>
          </a:bodyPr>
          <a:lstStyle/>
          <a:p>
            <a:pPr algn="ctr"/>
            <a:r>
              <a:rPr lang="en-US" sz="1200" dirty="0"/>
              <a:t>Inside </a:t>
            </a:r>
          </a:p>
          <a:p>
            <a:pPr algn="ctr"/>
            <a:r>
              <a:rPr lang="en-US" sz="1200" dirty="0"/>
              <a:t>25 </a:t>
            </a:r>
            <a:r>
              <a:rPr lang="en-US" sz="1200" dirty="0">
                <a:sym typeface="Symbol" pitchFamily="2" charset="2"/>
              </a:rPr>
              <a:t></a:t>
            </a:r>
            <a:r>
              <a:rPr lang="en-US" sz="1200" dirty="0"/>
              <a:t>C</a:t>
            </a:r>
          </a:p>
        </p:txBody>
      </p:sp>
      <p:sp>
        <p:nvSpPr>
          <p:cNvPr id="17" name="TextBox 16">
            <a:extLst>
              <a:ext uri="{FF2B5EF4-FFF2-40B4-BE49-F238E27FC236}">
                <a16:creationId xmlns:a16="http://schemas.microsoft.com/office/drawing/2014/main" id="{8FF56BF1-D854-404C-A91F-14DCA99ADF4D}"/>
              </a:ext>
            </a:extLst>
          </p:cNvPr>
          <p:cNvSpPr txBox="1"/>
          <p:nvPr/>
        </p:nvSpPr>
        <p:spPr>
          <a:xfrm>
            <a:off x="5108412" y="5788756"/>
            <a:ext cx="1791995" cy="461665"/>
          </a:xfrm>
          <a:prstGeom prst="rect">
            <a:avLst/>
          </a:prstGeom>
          <a:noFill/>
        </p:spPr>
        <p:txBody>
          <a:bodyPr wrap="square" rtlCol="0">
            <a:spAutoFit/>
          </a:bodyPr>
          <a:lstStyle/>
          <a:p>
            <a:pPr algn="ctr"/>
            <a:r>
              <a:rPr lang="en-US" sz="1200" dirty="0"/>
              <a:t>Fridge </a:t>
            </a:r>
          </a:p>
          <a:p>
            <a:pPr algn="ctr"/>
            <a:r>
              <a:rPr lang="en-US" sz="1200" dirty="0"/>
              <a:t>5 </a:t>
            </a:r>
            <a:r>
              <a:rPr lang="en-US" sz="1200" dirty="0">
                <a:sym typeface="Symbol" pitchFamily="2" charset="2"/>
              </a:rPr>
              <a:t></a:t>
            </a:r>
            <a:r>
              <a:rPr lang="en-US" sz="1200" dirty="0"/>
              <a:t>C</a:t>
            </a:r>
          </a:p>
        </p:txBody>
      </p:sp>
      <p:sp>
        <p:nvSpPr>
          <p:cNvPr id="18" name="TextBox 17">
            <a:extLst>
              <a:ext uri="{FF2B5EF4-FFF2-40B4-BE49-F238E27FC236}">
                <a16:creationId xmlns:a16="http://schemas.microsoft.com/office/drawing/2014/main" id="{9FC96CEF-5882-C349-9E81-47E0443BE6B5}"/>
              </a:ext>
            </a:extLst>
          </p:cNvPr>
          <p:cNvSpPr txBox="1"/>
          <p:nvPr/>
        </p:nvSpPr>
        <p:spPr>
          <a:xfrm>
            <a:off x="6954627" y="5788757"/>
            <a:ext cx="2232629" cy="461665"/>
          </a:xfrm>
          <a:prstGeom prst="rect">
            <a:avLst/>
          </a:prstGeom>
          <a:noFill/>
        </p:spPr>
        <p:txBody>
          <a:bodyPr wrap="square" rtlCol="0">
            <a:spAutoFit/>
          </a:bodyPr>
          <a:lstStyle/>
          <a:p>
            <a:pPr algn="ctr"/>
            <a:r>
              <a:rPr lang="en-US" sz="1200" dirty="0"/>
              <a:t>Food preparation </a:t>
            </a:r>
          </a:p>
          <a:p>
            <a:pPr algn="ctr"/>
            <a:r>
              <a:rPr lang="en-US" sz="1200" dirty="0"/>
              <a:t>25 </a:t>
            </a:r>
            <a:r>
              <a:rPr lang="en-US" sz="1200" dirty="0">
                <a:sym typeface="Symbol" pitchFamily="2" charset="2"/>
              </a:rPr>
              <a:t></a:t>
            </a:r>
            <a:r>
              <a:rPr lang="en-US" sz="1200" dirty="0"/>
              <a:t>C</a:t>
            </a:r>
          </a:p>
        </p:txBody>
      </p:sp>
      <p:sp>
        <p:nvSpPr>
          <p:cNvPr id="21" name="TextBox 20">
            <a:extLst>
              <a:ext uri="{FF2B5EF4-FFF2-40B4-BE49-F238E27FC236}">
                <a16:creationId xmlns:a16="http://schemas.microsoft.com/office/drawing/2014/main" id="{FC93A061-11D4-5B4F-A5CB-02EBE2404424}"/>
              </a:ext>
            </a:extLst>
          </p:cNvPr>
          <p:cNvSpPr txBox="1"/>
          <p:nvPr/>
        </p:nvSpPr>
        <p:spPr>
          <a:xfrm>
            <a:off x="9230054" y="5788755"/>
            <a:ext cx="2749710" cy="461665"/>
          </a:xfrm>
          <a:prstGeom prst="rect">
            <a:avLst/>
          </a:prstGeom>
          <a:noFill/>
        </p:spPr>
        <p:txBody>
          <a:bodyPr wrap="square" rtlCol="0">
            <a:spAutoFit/>
          </a:bodyPr>
          <a:lstStyle/>
          <a:p>
            <a:pPr algn="ctr"/>
            <a:r>
              <a:rPr lang="en-US" sz="1200" dirty="0"/>
              <a:t>Guest arriving and eating</a:t>
            </a:r>
          </a:p>
          <a:p>
            <a:pPr algn="ctr"/>
            <a:r>
              <a:rPr lang="en-US" sz="1200" dirty="0"/>
              <a:t>25 </a:t>
            </a:r>
            <a:r>
              <a:rPr lang="en-US" sz="1200" dirty="0">
                <a:sym typeface="Symbol" pitchFamily="2" charset="2"/>
              </a:rPr>
              <a:t></a:t>
            </a:r>
            <a:r>
              <a:rPr lang="en-US" sz="1200" dirty="0"/>
              <a:t>C</a:t>
            </a:r>
          </a:p>
        </p:txBody>
      </p:sp>
      <p:pic>
        <p:nvPicPr>
          <p:cNvPr id="5" name="Picture 4">
            <a:extLst>
              <a:ext uri="{FF2B5EF4-FFF2-40B4-BE49-F238E27FC236}">
                <a16:creationId xmlns:a16="http://schemas.microsoft.com/office/drawing/2014/main" id="{EB0628A8-5671-C34F-9B7B-EC57C022180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8307" y="4306213"/>
            <a:ext cx="1905175" cy="1551357"/>
          </a:xfrm>
          <a:prstGeom prst="rect">
            <a:avLst/>
          </a:prstGeom>
        </p:spPr>
      </p:pic>
      <p:pic>
        <p:nvPicPr>
          <p:cNvPr id="12" name="Picture 11">
            <a:extLst>
              <a:ext uri="{FF2B5EF4-FFF2-40B4-BE49-F238E27FC236}">
                <a16:creationId xmlns:a16="http://schemas.microsoft.com/office/drawing/2014/main" id="{0A25FF6C-8177-1C4D-9BA9-57AF9C4FBBFD}"/>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53" b="89953" l="9952" r="90144">
                        <a14:foregroundMark x1="50239" y1="23756" x2="51100" y2="21972"/>
                        <a14:foregroundMark x1="55502" y1="16714" x2="55502" y2="16714"/>
                        <a14:foregroundMark x1="82201" y1="32394" x2="90144" y2="42911"/>
                      </a14:backgroundRemoval>
                    </a14:imgEffect>
                  </a14:imgLayer>
                </a14:imgProps>
              </a:ext>
            </a:extLst>
          </a:blip>
          <a:stretch>
            <a:fillRect/>
          </a:stretch>
        </p:blipFill>
        <p:spPr>
          <a:xfrm>
            <a:off x="1858513" y="4358577"/>
            <a:ext cx="1470842" cy="1498993"/>
          </a:xfrm>
          <a:prstGeom prst="rect">
            <a:avLst/>
          </a:prstGeom>
        </p:spPr>
      </p:pic>
      <p:pic>
        <p:nvPicPr>
          <p:cNvPr id="13" name="Picture 12">
            <a:extLst>
              <a:ext uri="{FF2B5EF4-FFF2-40B4-BE49-F238E27FC236}">
                <a16:creationId xmlns:a16="http://schemas.microsoft.com/office/drawing/2014/main" id="{C6F04F62-5F86-9D40-AE33-8E5ADFE69AC4}"/>
              </a:ext>
              <a:ext uri="{C183D7F6-B498-43B3-948B-1728B52AA6E4}">
                <adec:decorative xmlns:adec="http://schemas.microsoft.com/office/drawing/2017/decorative" val="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1786" b="83929" l="10000" r="90000">
                        <a14:foregroundMark x1="23846" y1="25000" x2="22933" y2="26372"/>
                        <a14:foregroundMark x1="43563" y1="81824" x2="55385" y2="83929"/>
                        <a14:foregroundMark x1="55385" y1="83929" x2="75769" y2="65357"/>
                        <a14:foregroundMark x1="75769" y1="65357" x2="70769" y2="38929"/>
                        <a14:foregroundMark x1="70769" y1="38929" x2="25000" y2="23571"/>
                        <a14:foregroundMark x1="25000" y1="23571" x2="22692" y2="23571"/>
                        <a14:foregroundMark x1="30000" y1="34643" x2="43462" y2="10000"/>
                        <a14:foregroundMark x1="43462" y1="10000" x2="68077" y2="11786"/>
                        <a14:foregroundMark x1="68077" y1="11786" x2="70385" y2="35357"/>
                        <a14:foregroundMark x1="70385" y1="35357" x2="48846" y2="37143"/>
                        <a14:foregroundMark x1="48846" y1="37143" x2="30769" y2="30714"/>
                        <a14:foregroundMark x1="57692" y1="82143" x2="61154" y2="58929"/>
                        <a14:foregroundMark x1="61154" y1="58929" x2="42692" y2="38571"/>
                        <a14:foregroundMark x1="42692" y1="38571" x2="29113" y2="44544"/>
                        <a14:foregroundMark x1="27219" y1="61691" x2="31538" y2="70714"/>
                        <a14:foregroundMark x1="31538" y1="70714" x2="53846" y2="82500"/>
                        <a14:foregroundMark x1="53846" y1="82500" x2="62692" y2="83929"/>
                        <a14:backgroundMark x1="15000" y1="23214" x2="24231" y2="50357"/>
                        <a14:backgroundMark x1="24231" y1="50357" x2="16538" y2="72857"/>
                        <a14:backgroundMark x1="16538" y1="72857" x2="8462" y2="45000"/>
                        <a14:backgroundMark x1="8462" y1="45000" x2="14231" y2="21786"/>
                        <a14:backgroundMark x1="14231" y1="21786" x2="14231" y2="21786"/>
                        <a14:backgroundMark x1="9615" y1="35000" x2="12692" y2="58571"/>
                        <a14:backgroundMark x1="12692" y1="58571" x2="12692" y2="35357"/>
                        <a14:backgroundMark x1="12692" y1="35357" x2="6923" y2="34643"/>
                        <a14:backgroundMark x1="20769" y1="72500" x2="40000" y2="85000"/>
                        <a14:backgroundMark x1="40000" y1="85000" x2="21923" y2="68571"/>
                        <a14:backgroundMark x1="77308" y1="76429" x2="76154" y2="75714"/>
                        <a14:backgroundMark x1="80769" y1="70714" x2="80385" y2="69286"/>
                        <a14:backgroundMark x1="73846" y1="73929" x2="76923" y2="73214"/>
                      </a14:backgroundRemoval>
                    </a14:imgEffect>
                  </a14:imgLayer>
                </a14:imgProps>
              </a:ext>
            </a:extLst>
          </a:blip>
          <a:srcRect t="8127" b="14730"/>
          <a:stretch/>
        </p:blipFill>
        <p:spPr>
          <a:xfrm>
            <a:off x="3431928" y="4467121"/>
            <a:ext cx="1732248" cy="1229540"/>
          </a:xfrm>
          <a:prstGeom prst="rect">
            <a:avLst/>
          </a:prstGeom>
        </p:spPr>
      </p:pic>
      <p:pic>
        <p:nvPicPr>
          <p:cNvPr id="14" name="Picture 13">
            <a:extLst>
              <a:ext uri="{FF2B5EF4-FFF2-40B4-BE49-F238E27FC236}">
                <a16:creationId xmlns:a16="http://schemas.microsoft.com/office/drawing/2014/main" id="{96447BDC-80C6-A14A-B0E9-CD5CF2991C45}"/>
              </a:ext>
              <a:ext uri="{C183D7F6-B498-43B3-948B-1728B52AA6E4}">
                <adec:decorative xmlns:adec="http://schemas.microsoft.com/office/drawing/2017/decorative" val="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88214" l="9877" r="88889">
                        <a14:foregroundMark x1="22840" y1="40357" x2="59259" y2="31071"/>
                        <a14:foregroundMark x1="59259" y1="31071" x2="75438" y2="35341"/>
                        <a14:foregroundMark x1="70902" y1="82845" x2="60001" y2="88206"/>
                        <a14:foregroundMark x1="81038" y1="77860" x2="76716" y2="79986"/>
                        <a14:foregroundMark x1="58570" y1="88049" x2="31481" y2="67500"/>
                        <a14:foregroundMark x1="31481" y1="67500" x2="31481" y2="39286"/>
                        <a14:foregroundMark x1="51235" y1="50000" x2="50000" y2="75000"/>
                        <a14:foregroundMark x1="50000" y1="75000" x2="70370" y2="49643"/>
                        <a14:foregroundMark x1="70370" y1="49643" x2="50617" y2="36786"/>
                        <a14:foregroundMark x1="37037" y1="22143" x2="75309" y2="13571"/>
                        <a14:foregroundMark x1="75309" y1="13571" x2="37037" y2="10000"/>
                        <a14:foregroundMark x1="37037" y1="10000" x2="43827" y2="22143"/>
                        <a14:backgroundMark x1="85802" y1="31786" x2="87654" y2="79643"/>
                        <a14:backgroundMark x1="87654" y1="79643" x2="96296" y2="32857"/>
                        <a14:backgroundMark x1="96296" y1="32857" x2="88889" y2="31786"/>
                        <a14:backgroundMark x1="77778" y1="86071" x2="79630" y2="86429"/>
                        <a14:backgroundMark x1="73457" y1="83571" x2="76543" y2="84643"/>
                        <a14:backgroundMark x1="72222" y1="81786" x2="67284" y2="77500"/>
                        <a14:backgroundMark x1="79630" y1="82857" x2="70370" y2="82143"/>
                        <a14:backgroundMark x1="79630" y1="73214" x2="79630" y2="71429"/>
                        <a14:backgroundMark x1="96296" y1="65357" x2="88272" y2="87500"/>
                        <a14:backgroundMark x1="88272" y1="87500" x2="91358" y2="67143"/>
                        <a14:backgroundMark x1="73457" y1="89643" x2="73457" y2="89643"/>
                        <a14:backgroundMark x1="48148" y1="92500" x2="61111" y2="93929"/>
                      </a14:backgroundRemoval>
                    </a14:imgEffect>
                  </a14:imgLayer>
                </a14:imgProps>
              </a:ext>
            </a:extLst>
          </a:blip>
          <a:srcRect t="8822" b="14730"/>
          <a:stretch/>
        </p:blipFill>
        <p:spPr>
          <a:xfrm>
            <a:off x="5550734" y="4467121"/>
            <a:ext cx="1113860" cy="1229540"/>
          </a:xfrm>
          <a:prstGeom prst="rect">
            <a:avLst/>
          </a:prstGeom>
        </p:spPr>
      </p:pic>
      <p:pic>
        <p:nvPicPr>
          <p:cNvPr id="7" name="Picture 6">
            <a:extLst>
              <a:ext uri="{FF2B5EF4-FFF2-40B4-BE49-F238E27FC236}">
                <a16:creationId xmlns:a16="http://schemas.microsoft.com/office/drawing/2014/main" id="{B6EDA97F-5A01-0D4C-93B3-B3A18736A435}"/>
              </a:ext>
              <a:ext uri="{C183D7F6-B498-43B3-948B-1728B52AA6E4}">
                <adec:decorative xmlns:adec="http://schemas.microsoft.com/office/drawing/2017/decorative" val="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2692" l="10000" r="90000">
                        <a14:foregroundMark x1="50795" y1="20256" x2="22955" y2="16538"/>
                        <a14:foregroundMark x1="22955" y1="16538" x2="14091" y2="52949"/>
                        <a14:foregroundMark x1="14091" y1="52949" x2="37273" y2="71026"/>
                        <a14:foregroundMark x1="37273" y1="71026" x2="67955" y2="81154"/>
                        <a14:foregroundMark x1="67955" y1="81154" x2="76364" y2="43718"/>
                        <a14:foregroundMark x1="76364" y1="43718" x2="58977" y2="19615"/>
                        <a14:foregroundMark x1="58977" y1="19615" x2="44318" y2="18718"/>
                        <a14:foregroundMark x1="14773" y1="46282" x2="14545" y2="79744"/>
                        <a14:foregroundMark x1="14545" y1="79744" x2="38977" y2="92692"/>
                        <a14:foregroundMark x1="38977" y1="92692" x2="69091" y2="92692"/>
                        <a14:foregroundMark x1="69091" y1="92692" x2="67386" y2="62564"/>
                        <a14:foregroundMark x1="19091" y1="29231" x2="42727" y2="10641"/>
                        <a14:foregroundMark x1="42727" y1="10641" x2="71136" y2="11667"/>
                        <a14:foregroundMark x1="71136" y1="11667" x2="54659" y2="38974"/>
                        <a14:foregroundMark x1="54659" y1="38974" x2="23182" y2="34103"/>
                        <a14:foregroundMark x1="23182" y1="34103" x2="22727" y2="33333"/>
                      </a14:backgroundRemoval>
                    </a14:imgEffect>
                  </a14:imgLayer>
                </a14:imgProps>
              </a:ext>
            </a:extLst>
          </a:blip>
          <a:stretch>
            <a:fillRect/>
          </a:stretch>
        </p:blipFill>
        <p:spPr>
          <a:xfrm>
            <a:off x="7102038" y="4139967"/>
            <a:ext cx="1937808" cy="1717603"/>
          </a:xfrm>
          <a:prstGeom prst="rect">
            <a:avLst/>
          </a:prstGeom>
        </p:spPr>
      </p:pic>
      <p:pic>
        <p:nvPicPr>
          <p:cNvPr id="20" name="Picture 19">
            <a:extLst>
              <a:ext uri="{FF2B5EF4-FFF2-40B4-BE49-F238E27FC236}">
                <a16:creationId xmlns:a16="http://schemas.microsoft.com/office/drawing/2014/main" id="{5C1E0538-68E0-604E-BECF-0D8C6C79F333}"/>
              </a:ext>
              <a:ext uri="{C183D7F6-B498-43B3-948B-1728B52AA6E4}">
                <adec:decorative xmlns:adec="http://schemas.microsoft.com/office/drawing/2017/decorative" val="1"/>
              </a:ext>
            </a:extLst>
          </p:cNvPr>
          <p:cNvPicPr>
            <a:picLocks noChangeAspect="1"/>
          </p:cNvPicPr>
          <p:nvPr/>
        </p:nvPicPr>
        <p:blipFill rotWithShape="1">
          <a:blip r:embed="rId17"/>
          <a:srcRect l="7304" t="11532" r="5912" b="27026"/>
          <a:stretch/>
        </p:blipFill>
        <p:spPr>
          <a:xfrm>
            <a:off x="9477289" y="4208778"/>
            <a:ext cx="2350570" cy="1579979"/>
          </a:xfrm>
          <a:prstGeom prst="ellipse">
            <a:avLst/>
          </a:prstGeom>
          <a:ln>
            <a:noFill/>
          </a:ln>
          <a:effectLst>
            <a:softEdge rad="112500"/>
          </a:effectLst>
        </p:spPr>
      </p:pic>
    </p:spTree>
    <p:extLst>
      <p:ext uri="{BB962C8B-B14F-4D97-AF65-F5344CB8AC3E}">
        <p14:creationId xmlns:p14="http://schemas.microsoft.com/office/powerpoint/2010/main" val="15157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629144" y="189671"/>
            <a:ext cx="11562855" cy="1000430"/>
          </a:xfrm>
        </p:spPr>
        <p:txBody>
          <a:bodyPr>
            <a:noAutofit/>
          </a:bodyPr>
          <a:lstStyle/>
          <a:p>
            <a:r>
              <a:rPr lang="en-US" sz="4000" b="1" dirty="0">
                <a:solidFill>
                  <a:schemeClr val="accent1"/>
                </a:solidFill>
                <a:latin typeface="Arial" panose="020B0604020202020204" pitchFamily="34" charset="0"/>
                <a:cs typeface="Arial" panose="020B0604020202020204" pitchFamily="34" charset="0"/>
              </a:rPr>
              <a:t>Did John and his mum do something wrong?</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629145" y="1097597"/>
            <a:ext cx="11324444" cy="472673"/>
          </a:xfrm>
        </p:spPr>
        <p:txBody>
          <a:bodyPr/>
          <a:lstStyle/>
          <a:p>
            <a:r>
              <a:rPr lang="en-US" sz="2000" dirty="0"/>
              <a:t>Which items do you believe could be the biggest safety hazard?</a:t>
            </a:r>
          </a:p>
          <a:p>
            <a:endParaRPr lang="en-US" sz="2000" dirty="0"/>
          </a:p>
          <a:p>
            <a:endParaRPr lang="en-US" sz="2000" dirty="0"/>
          </a:p>
          <a:p>
            <a:endParaRPr lang="en-US" sz="2000" dirty="0"/>
          </a:p>
          <a:p>
            <a:endParaRPr lang="en-US" sz="2000" dirty="0"/>
          </a:p>
          <a:p>
            <a:endParaRPr lang="en-US" sz="2000" dirty="0"/>
          </a:p>
        </p:txBody>
      </p:sp>
      <p:pic>
        <p:nvPicPr>
          <p:cNvPr id="4" name="Picture 3" descr="Chicken breast">
            <a:extLst>
              <a:ext uri="{FF2B5EF4-FFF2-40B4-BE49-F238E27FC236}">
                <a16:creationId xmlns:a16="http://schemas.microsoft.com/office/drawing/2014/main" id="{8D38C2AD-7C3E-B34D-8335-132AFEFCE6B9}"/>
              </a:ext>
            </a:extLst>
          </p:cNvPr>
          <p:cNvPicPr>
            <a:picLocks noChangeAspect="1"/>
          </p:cNvPicPr>
          <p:nvPr/>
        </p:nvPicPr>
        <p:blipFill>
          <a:blip r:embed="rId3"/>
          <a:stretch>
            <a:fillRect/>
          </a:stretch>
        </p:blipFill>
        <p:spPr>
          <a:xfrm>
            <a:off x="499536" y="1848295"/>
            <a:ext cx="1371600" cy="1104900"/>
          </a:xfrm>
          <a:prstGeom prst="rect">
            <a:avLst/>
          </a:prstGeom>
        </p:spPr>
      </p:pic>
      <p:pic>
        <p:nvPicPr>
          <p:cNvPr id="22" name="Picture 21" descr="Salmon">
            <a:extLst>
              <a:ext uri="{FF2B5EF4-FFF2-40B4-BE49-F238E27FC236}">
                <a16:creationId xmlns:a16="http://schemas.microsoft.com/office/drawing/2014/main" id="{E9EE20DC-1A6B-9645-977E-6FAF5406F9A1}"/>
              </a:ext>
            </a:extLst>
          </p:cNvPr>
          <p:cNvPicPr>
            <a:picLocks noChangeAspect="1"/>
          </p:cNvPicPr>
          <p:nvPr/>
        </p:nvPicPr>
        <p:blipFill rotWithShape="1">
          <a:blip r:embed="rId4">
            <a:extLst>
              <a:ext uri="{BEBA8EAE-BF5A-486C-A8C5-ECC9F3942E4B}">
                <a14:imgProps xmlns:a14="http://schemas.microsoft.com/office/drawing/2010/main">
                  <a14:imgLayer>
                    <a14:imgEffect>
                      <a14:saturation sat="0"/>
                    </a14:imgEffect>
                  </a14:imgLayer>
                </a14:imgProps>
              </a:ext>
            </a:extLst>
          </a:blip>
          <a:srcRect l="28710" t="60928" b="6424"/>
          <a:stretch/>
        </p:blipFill>
        <p:spPr>
          <a:xfrm>
            <a:off x="4333821" y="1836910"/>
            <a:ext cx="1549182" cy="1221953"/>
          </a:xfrm>
          <a:prstGeom prst="ellipse">
            <a:avLst/>
          </a:prstGeom>
          <a:ln>
            <a:noFill/>
          </a:ln>
          <a:effectLst>
            <a:softEdge rad="112500"/>
          </a:effectLst>
        </p:spPr>
      </p:pic>
      <p:pic>
        <p:nvPicPr>
          <p:cNvPr id="9" name="Picture 8" descr="Strawberry">
            <a:extLst>
              <a:ext uri="{FF2B5EF4-FFF2-40B4-BE49-F238E27FC236}">
                <a16:creationId xmlns:a16="http://schemas.microsoft.com/office/drawing/2014/main" id="{12B10F02-7A1B-EE42-8A30-EAF15AA49BC7}"/>
              </a:ext>
            </a:extLst>
          </p:cNvPr>
          <p:cNvPicPr>
            <a:picLocks noChangeAspect="1"/>
          </p:cNvPicPr>
          <p:nvPr/>
        </p:nvPicPr>
        <p:blipFill>
          <a:blip r:embed="rId5"/>
          <a:stretch>
            <a:fillRect/>
          </a:stretch>
        </p:blipFill>
        <p:spPr>
          <a:xfrm>
            <a:off x="7115366" y="1836910"/>
            <a:ext cx="1003207" cy="1116285"/>
          </a:xfrm>
          <a:prstGeom prst="rect">
            <a:avLst/>
          </a:prstGeom>
        </p:spPr>
      </p:pic>
      <p:sp>
        <p:nvSpPr>
          <p:cNvPr id="31" name="TextBox 30">
            <a:extLst>
              <a:ext uri="{FF2B5EF4-FFF2-40B4-BE49-F238E27FC236}">
                <a16:creationId xmlns:a16="http://schemas.microsoft.com/office/drawing/2014/main" id="{9F8AC9C0-DE8F-458E-9F0C-DBA8839F09C3}"/>
              </a:ext>
            </a:extLst>
          </p:cNvPr>
          <p:cNvSpPr txBox="1"/>
          <p:nvPr/>
        </p:nvSpPr>
        <p:spPr>
          <a:xfrm>
            <a:off x="143240" y="3644845"/>
            <a:ext cx="11829603" cy="423129"/>
          </a:xfrm>
          <a:prstGeom prst="rect">
            <a:avLst/>
          </a:prstGeom>
          <a:noFill/>
        </p:spPr>
        <p:txBody>
          <a:bodyPr wrap="square">
            <a:spAutoFit/>
          </a:bodyPr>
          <a:lstStyle/>
          <a:p>
            <a:pPr marL="81017" marR="0" lvl="0" indent="-81017" algn="l" defTabSz="685835" rtl="0" eaLnBrk="1" fontAlgn="auto" latinLnBrk="0" hangingPunct="1">
              <a:lnSpc>
                <a:spcPct val="118000"/>
              </a:lnSpc>
              <a:spcBef>
                <a:spcPts val="22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Were there any major safety faults during the food journey: shopping, storage and cooking?</a:t>
            </a:r>
          </a:p>
        </p:txBody>
      </p:sp>
      <p:sp>
        <p:nvSpPr>
          <p:cNvPr id="15" name="TextBox 14">
            <a:extLst>
              <a:ext uri="{FF2B5EF4-FFF2-40B4-BE49-F238E27FC236}">
                <a16:creationId xmlns:a16="http://schemas.microsoft.com/office/drawing/2014/main" id="{B0FD22E4-A93D-5848-80E2-41C9D4DCADD0}"/>
              </a:ext>
            </a:extLst>
          </p:cNvPr>
          <p:cNvSpPr txBox="1"/>
          <p:nvPr/>
        </p:nvSpPr>
        <p:spPr>
          <a:xfrm>
            <a:off x="1646590" y="5788757"/>
            <a:ext cx="1791995" cy="461665"/>
          </a:xfrm>
          <a:prstGeom prst="rect">
            <a:avLst/>
          </a:prstGeom>
          <a:noFill/>
        </p:spPr>
        <p:txBody>
          <a:bodyPr wrap="square" rtlCol="0">
            <a:spAutoFit/>
          </a:bodyPr>
          <a:lstStyle/>
          <a:p>
            <a:pPr algn="ctr"/>
            <a:r>
              <a:rPr lang="en-US" sz="1200" dirty="0"/>
              <a:t>Outside </a:t>
            </a:r>
          </a:p>
          <a:p>
            <a:pPr algn="ctr"/>
            <a:r>
              <a:rPr lang="en-US" sz="1200" dirty="0"/>
              <a:t>30 </a:t>
            </a:r>
            <a:r>
              <a:rPr lang="en-US" sz="1200" dirty="0">
                <a:sym typeface="Symbol" pitchFamily="2" charset="2"/>
              </a:rPr>
              <a:t></a:t>
            </a:r>
            <a:r>
              <a:rPr lang="en-US" sz="1200" dirty="0"/>
              <a:t>C</a:t>
            </a:r>
          </a:p>
        </p:txBody>
      </p:sp>
      <p:sp>
        <p:nvSpPr>
          <p:cNvPr id="16" name="TextBox 15">
            <a:extLst>
              <a:ext uri="{FF2B5EF4-FFF2-40B4-BE49-F238E27FC236}">
                <a16:creationId xmlns:a16="http://schemas.microsoft.com/office/drawing/2014/main" id="{974D5D35-1BBC-6645-A8F5-96D3869BF444}"/>
              </a:ext>
            </a:extLst>
          </p:cNvPr>
          <p:cNvSpPr txBox="1"/>
          <p:nvPr/>
        </p:nvSpPr>
        <p:spPr>
          <a:xfrm>
            <a:off x="3331917" y="5719837"/>
            <a:ext cx="1791995" cy="461665"/>
          </a:xfrm>
          <a:prstGeom prst="rect">
            <a:avLst/>
          </a:prstGeom>
          <a:noFill/>
        </p:spPr>
        <p:txBody>
          <a:bodyPr wrap="square" rtlCol="0">
            <a:spAutoFit/>
          </a:bodyPr>
          <a:lstStyle/>
          <a:p>
            <a:pPr algn="ctr"/>
            <a:r>
              <a:rPr lang="en-US" sz="1200" dirty="0"/>
              <a:t>Inside </a:t>
            </a:r>
          </a:p>
          <a:p>
            <a:pPr algn="ctr"/>
            <a:r>
              <a:rPr lang="en-US" sz="1200" dirty="0"/>
              <a:t>25 </a:t>
            </a:r>
            <a:r>
              <a:rPr lang="en-US" sz="1200" dirty="0">
                <a:sym typeface="Symbol" pitchFamily="2" charset="2"/>
              </a:rPr>
              <a:t></a:t>
            </a:r>
            <a:r>
              <a:rPr lang="en-US" sz="1200" dirty="0"/>
              <a:t>C</a:t>
            </a:r>
          </a:p>
        </p:txBody>
      </p:sp>
      <p:sp>
        <p:nvSpPr>
          <p:cNvPr id="18" name="TextBox 17">
            <a:extLst>
              <a:ext uri="{FF2B5EF4-FFF2-40B4-BE49-F238E27FC236}">
                <a16:creationId xmlns:a16="http://schemas.microsoft.com/office/drawing/2014/main" id="{9FC96CEF-5882-C349-9E81-47E0443BE6B5}"/>
              </a:ext>
            </a:extLst>
          </p:cNvPr>
          <p:cNvSpPr txBox="1"/>
          <p:nvPr/>
        </p:nvSpPr>
        <p:spPr>
          <a:xfrm>
            <a:off x="6954627" y="5788757"/>
            <a:ext cx="2232629" cy="461665"/>
          </a:xfrm>
          <a:prstGeom prst="rect">
            <a:avLst/>
          </a:prstGeom>
          <a:noFill/>
        </p:spPr>
        <p:txBody>
          <a:bodyPr wrap="square" rtlCol="0">
            <a:spAutoFit/>
          </a:bodyPr>
          <a:lstStyle/>
          <a:p>
            <a:pPr algn="ctr"/>
            <a:r>
              <a:rPr lang="en-US" sz="1200" dirty="0"/>
              <a:t>Food preparation </a:t>
            </a:r>
          </a:p>
          <a:p>
            <a:pPr algn="ctr"/>
            <a:r>
              <a:rPr lang="en-US" sz="1200" dirty="0"/>
              <a:t>25 </a:t>
            </a:r>
            <a:r>
              <a:rPr lang="en-US" sz="1200" dirty="0">
                <a:sym typeface="Symbol" pitchFamily="2" charset="2"/>
              </a:rPr>
              <a:t></a:t>
            </a:r>
            <a:r>
              <a:rPr lang="en-US" sz="1200" dirty="0"/>
              <a:t>C</a:t>
            </a:r>
          </a:p>
        </p:txBody>
      </p:sp>
      <p:sp>
        <p:nvSpPr>
          <p:cNvPr id="21" name="TextBox 20">
            <a:extLst>
              <a:ext uri="{FF2B5EF4-FFF2-40B4-BE49-F238E27FC236}">
                <a16:creationId xmlns:a16="http://schemas.microsoft.com/office/drawing/2014/main" id="{FC93A061-11D4-5B4F-A5CB-02EBE2404424}"/>
              </a:ext>
              <a:ext uri="{C183D7F6-B498-43B3-948B-1728B52AA6E4}">
                <adec:decorative xmlns:adec="http://schemas.microsoft.com/office/drawing/2017/decorative" val="0"/>
              </a:ext>
            </a:extLst>
          </p:cNvPr>
          <p:cNvSpPr txBox="1"/>
          <p:nvPr/>
        </p:nvSpPr>
        <p:spPr>
          <a:xfrm>
            <a:off x="9230054" y="5788755"/>
            <a:ext cx="2749710" cy="461665"/>
          </a:xfrm>
          <a:prstGeom prst="rect">
            <a:avLst/>
          </a:prstGeom>
          <a:noFill/>
        </p:spPr>
        <p:txBody>
          <a:bodyPr wrap="square" rtlCol="0">
            <a:spAutoFit/>
          </a:bodyPr>
          <a:lstStyle/>
          <a:p>
            <a:pPr algn="ctr"/>
            <a:r>
              <a:rPr lang="en-US" sz="1200" dirty="0"/>
              <a:t>Guest arriving and eating</a:t>
            </a:r>
          </a:p>
          <a:p>
            <a:pPr algn="ctr"/>
            <a:r>
              <a:rPr lang="en-US" sz="1200" dirty="0"/>
              <a:t>25 </a:t>
            </a:r>
            <a:r>
              <a:rPr lang="en-US" sz="1200" dirty="0">
                <a:sym typeface="Symbol" pitchFamily="2" charset="2"/>
              </a:rPr>
              <a:t></a:t>
            </a:r>
            <a:r>
              <a:rPr lang="en-US" sz="1200" dirty="0"/>
              <a:t>C</a:t>
            </a:r>
          </a:p>
        </p:txBody>
      </p:sp>
      <p:pic>
        <p:nvPicPr>
          <p:cNvPr id="12" name="Picture 11">
            <a:extLst>
              <a:ext uri="{FF2B5EF4-FFF2-40B4-BE49-F238E27FC236}">
                <a16:creationId xmlns:a16="http://schemas.microsoft.com/office/drawing/2014/main" id="{0A25FF6C-8177-1C4D-9BA9-57AF9C4FBBFD}"/>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3" b="89953" l="9952" r="90144">
                        <a14:foregroundMark x1="50239" y1="23756" x2="51100" y2="21972"/>
                        <a14:foregroundMark x1="55502" y1="16714" x2="55502" y2="16714"/>
                        <a14:foregroundMark x1="82201" y1="32394" x2="90144" y2="42911"/>
                      </a14:backgroundRemoval>
                    </a14:imgEffect>
                  </a14:imgLayer>
                </a14:imgProps>
              </a:ext>
            </a:extLst>
          </a:blip>
          <a:stretch>
            <a:fillRect/>
          </a:stretch>
        </p:blipFill>
        <p:spPr>
          <a:xfrm>
            <a:off x="1858513" y="4358577"/>
            <a:ext cx="1470842" cy="1498993"/>
          </a:xfrm>
          <a:prstGeom prst="rect">
            <a:avLst/>
          </a:prstGeom>
        </p:spPr>
      </p:pic>
      <p:pic>
        <p:nvPicPr>
          <p:cNvPr id="13" name="Picture 12">
            <a:extLst>
              <a:ext uri="{FF2B5EF4-FFF2-40B4-BE49-F238E27FC236}">
                <a16:creationId xmlns:a16="http://schemas.microsoft.com/office/drawing/2014/main" id="{C6F04F62-5F86-9D40-AE33-8E5ADFE69AC4}"/>
              </a:ext>
              <a:ext uri="{C183D7F6-B498-43B3-948B-1728B52AA6E4}">
                <adec:decorative xmlns:adec="http://schemas.microsoft.com/office/drawing/2017/decorative" val="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1786" b="83929" l="10000" r="90000">
                        <a14:foregroundMark x1="23846" y1="25000" x2="22933" y2="26372"/>
                        <a14:foregroundMark x1="43563" y1="81824" x2="55385" y2="83929"/>
                        <a14:foregroundMark x1="55385" y1="83929" x2="75769" y2="65357"/>
                        <a14:foregroundMark x1="75769" y1="65357" x2="70769" y2="38929"/>
                        <a14:foregroundMark x1="70769" y1="38929" x2="25000" y2="23571"/>
                        <a14:foregroundMark x1="25000" y1="23571" x2="22692" y2="23571"/>
                        <a14:foregroundMark x1="30000" y1="34643" x2="43462" y2="10000"/>
                        <a14:foregroundMark x1="43462" y1="10000" x2="68077" y2="11786"/>
                        <a14:foregroundMark x1="68077" y1="11786" x2="70385" y2="35357"/>
                        <a14:foregroundMark x1="70385" y1="35357" x2="48846" y2="37143"/>
                        <a14:foregroundMark x1="48846" y1="37143" x2="30769" y2="30714"/>
                        <a14:foregroundMark x1="57692" y1="82143" x2="61154" y2="58929"/>
                        <a14:foregroundMark x1="61154" y1="58929" x2="42692" y2="38571"/>
                        <a14:foregroundMark x1="42692" y1="38571" x2="29113" y2="44544"/>
                        <a14:foregroundMark x1="27219" y1="61691" x2="31538" y2="70714"/>
                        <a14:foregroundMark x1="31538" y1="70714" x2="53846" y2="82500"/>
                        <a14:foregroundMark x1="53846" y1="82500" x2="62692" y2="83929"/>
                        <a14:backgroundMark x1="15000" y1="23214" x2="24231" y2="50357"/>
                        <a14:backgroundMark x1="24231" y1="50357" x2="16538" y2="72857"/>
                        <a14:backgroundMark x1="16538" y1="72857" x2="8462" y2="45000"/>
                        <a14:backgroundMark x1="8462" y1="45000" x2="14231" y2="21786"/>
                        <a14:backgroundMark x1="14231" y1="21786" x2="14231" y2="21786"/>
                        <a14:backgroundMark x1="9615" y1="35000" x2="12692" y2="58571"/>
                        <a14:backgroundMark x1="12692" y1="58571" x2="12692" y2="35357"/>
                        <a14:backgroundMark x1="12692" y1="35357" x2="6923" y2="34643"/>
                        <a14:backgroundMark x1="20769" y1="72500" x2="40000" y2="85000"/>
                        <a14:backgroundMark x1="40000" y1="85000" x2="21923" y2="68571"/>
                        <a14:backgroundMark x1="77308" y1="76429" x2="76154" y2="75714"/>
                        <a14:backgroundMark x1="80769" y1="70714" x2="80385" y2="69286"/>
                        <a14:backgroundMark x1="73846" y1="73929" x2="76923" y2="73214"/>
                      </a14:backgroundRemoval>
                    </a14:imgEffect>
                  </a14:imgLayer>
                </a14:imgProps>
              </a:ext>
            </a:extLst>
          </a:blip>
          <a:srcRect t="8127" b="14730"/>
          <a:stretch/>
        </p:blipFill>
        <p:spPr>
          <a:xfrm>
            <a:off x="3431928" y="4467121"/>
            <a:ext cx="1732248" cy="1229540"/>
          </a:xfrm>
          <a:prstGeom prst="rect">
            <a:avLst/>
          </a:prstGeom>
        </p:spPr>
      </p:pic>
      <p:pic>
        <p:nvPicPr>
          <p:cNvPr id="7" name="Picture 6">
            <a:extLst>
              <a:ext uri="{FF2B5EF4-FFF2-40B4-BE49-F238E27FC236}">
                <a16:creationId xmlns:a16="http://schemas.microsoft.com/office/drawing/2014/main" id="{B6EDA97F-5A01-0D4C-93B3-B3A18736A435}"/>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2692" l="10000" r="90000">
                        <a14:foregroundMark x1="50795" y1="20256" x2="22955" y2="16538"/>
                        <a14:foregroundMark x1="22955" y1="16538" x2="14091" y2="52949"/>
                        <a14:foregroundMark x1="14091" y1="52949" x2="37273" y2="71026"/>
                        <a14:foregroundMark x1="37273" y1="71026" x2="67955" y2="81154"/>
                        <a14:foregroundMark x1="67955" y1="81154" x2="76364" y2="43718"/>
                        <a14:foregroundMark x1="76364" y1="43718" x2="58977" y2="19615"/>
                        <a14:foregroundMark x1="58977" y1="19615" x2="44318" y2="18718"/>
                        <a14:foregroundMark x1="14773" y1="46282" x2="14545" y2="79744"/>
                        <a14:foregroundMark x1="14545" y1="79744" x2="38977" y2="92692"/>
                        <a14:foregroundMark x1="38977" y1="92692" x2="69091" y2="92692"/>
                        <a14:foregroundMark x1="69091" y1="92692" x2="67386" y2="62564"/>
                        <a14:foregroundMark x1="19091" y1="29231" x2="42727" y2="10641"/>
                        <a14:foregroundMark x1="42727" y1="10641" x2="71136" y2="11667"/>
                        <a14:foregroundMark x1="71136" y1="11667" x2="54659" y2="38974"/>
                        <a14:foregroundMark x1="54659" y1="38974" x2="23182" y2="34103"/>
                        <a14:foregroundMark x1="23182" y1="34103" x2="22727" y2="33333"/>
                      </a14:backgroundRemoval>
                    </a14:imgEffect>
                  </a14:imgLayer>
                </a14:imgProps>
              </a:ext>
            </a:extLst>
          </a:blip>
          <a:stretch>
            <a:fillRect/>
          </a:stretch>
        </p:blipFill>
        <p:spPr>
          <a:xfrm>
            <a:off x="7102038" y="4139967"/>
            <a:ext cx="1937808" cy="1717603"/>
          </a:xfrm>
          <a:prstGeom prst="rect">
            <a:avLst/>
          </a:prstGeom>
        </p:spPr>
      </p:pic>
      <p:pic>
        <p:nvPicPr>
          <p:cNvPr id="20" name="Picture 19">
            <a:extLst>
              <a:ext uri="{FF2B5EF4-FFF2-40B4-BE49-F238E27FC236}">
                <a16:creationId xmlns:a16="http://schemas.microsoft.com/office/drawing/2014/main" id="{5C1E0538-68E0-604E-BECF-0D8C6C79F333}"/>
              </a:ext>
              <a:ext uri="{C183D7F6-B498-43B3-948B-1728B52AA6E4}">
                <adec:decorative xmlns:adec="http://schemas.microsoft.com/office/drawing/2017/decorative" val="1"/>
              </a:ext>
            </a:extLst>
          </p:cNvPr>
          <p:cNvPicPr>
            <a:picLocks noChangeAspect="1"/>
          </p:cNvPicPr>
          <p:nvPr/>
        </p:nvPicPr>
        <p:blipFill rotWithShape="1">
          <a:blip r:embed="rId12"/>
          <a:srcRect l="7304" t="11532" r="5912" b="27026"/>
          <a:stretch/>
        </p:blipFill>
        <p:spPr>
          <a:xfrm>
            <a:off x="9477289" y="4208778"/>
            <a:ext cx="2350570" cy="1579979"/>
          </a:xfrm>
          <a:prstGeom prst="ellipse">
            <a:avLst/>
          </a:prstGeom>
          <a:ln>
            <a:noFill/>
          </a:ln>
          <a:effectLst>
            <a:softEdge rad="112500"/>
          </a:effectLst>
        </p:spPr>
      </p:pic>
      <p:sp>
        <p:nvSpPr>
          <p:cNvPr id="23" name="Oval 22">
            <a:extLst>
              <a:ext uri="{FF2B5EF4-FFF2-40B4-BE49-F238E27FC236}">
                <a16:creationId xmlns:a16="http://schemas.microsoft.com/office/drawing/2014/main" id="{E45B9A88-3673-4F59-B2D7-870A6FDA0F75}"/>
              </a:ext>
              <a:ext uri="{C183D7F6-B498-43B3-948B-1728B52AA6E4}">
                <adec:decorative xmlns:adec="http://schemas.microsoft.com/office/drawing/2017/decorative" val="1"/>
              </a:ext>
            </a:extLst>
          </p:cNvPr>
          <p:cNvSpPr/>
          <p:nvPr/>
        </p:nvSpPr>
        <p:spPr>
          <a:xfrm>
            <a:off x="238411" y="1731582"/>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F4D3CA-1C2F-4618-96CE-09D1D0044484}"/>
              </a:ext>
              <a:ext uri="{C183D7F6-B498-43B3-948B-1728B52AA6E4}">
                <adec:decorative xmlns:adec="http://schemas.microsoft.com/office/drawing/2017/decorative" val="1"/>
              </a:ext>
            </a:extLst>
          </p:cNvPr>
          <p:cNvSpPr/>
          <p:nvPr/>
        </p:nvSpPr>
        <p:spPr>
          <a:xfrm>
            <a:off x="4176987" y="1811669"/>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195A73-3BE8-4295-8E36-21E0FB45310C}"/>
              </a:ext>
              <a:ext uri="{C183D7F6-B498-43B3-948B-1728B52AA6E4}">
                <adec:decorative xmlns:adec="http://schemas.microsoft.com/office/drawing/2017/decorative" val="1"/>
              </a:ext>
            </a:extLst>
          </p:cNvPr>
          <p:cNvSpPr/>
          <p:nvPr/>
        </p:nvSpPr>
        <p:spPr>
          <a:xfrm>
            <a:off x="6696592" y="1805712"/>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A659E02-5C90-4170-A8E0-6987618DD372}"/>
              </a:ext>
              <a:ext uri="{C183D7F6-B498-43B3-948B-1728B52AA6E4}">
                <adec:decorative xmlns:adec="http://schemas.microsoft.com/office/drawing/2017/decorative" val="1"/>
              </a:ext>
            </a:extLst>
          </p:cNvPr>
          <p:cNvSpPr/>
          <p:nvPr/>
        </p:nvSpPr>
        <p:spPr>
          <a:xfrm>
            <a:off x="1659594" y="4358577"/>
            <a:ext cx="1893850" cy="1893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D7C4D8-0B4B-4A71-AF02-E75A82CE6BB2}"/>
              </a:ext>
              <a:ext uri="{C183D7F6-B498-43B3-948B-1728B52AA6E4}">
                <adec:decorative xmlns:adec="http://schemas.microsoft.com/office/drawing/2017/decorative" val="1"/>
              </a:ext>
            </a:extLst>
          </p:cNvPr>
          <p:cNvSpPr/>
          <p:nvPr/>
        </p:nvSpPr>
        <p:spPr>
          <a:xfrm>
            <a:off x="3315755" y="4376909"/>
            <a:ext cx="1893850" cy="1893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DC3274-3F11-49A9-B5E8-08B6EF4CC3A7}"/>
              </a:ext>
              <a:ext uri="{C183D7F6-B498-43B3-948B-1728B52AA6E4}">
                <adec:decorative xmlns:adec="http://schemas.microsoft.com/office/drawing/2017/decorative" val="1"/>
              </a:ext>
            </a:extLst>
          </p:cNvPr>
          <p:cNvSpPr/>
          <p:nvPr/>
        </p:nvSpPr>
        <p:spPr>
          <a:xfrm>
            <a:off x="6998092" y="4098597"/>
            <a:ext cx="2231961" cy="22582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1882EDE-EE49-4C53-BEC2-B308381DC0F7}"/>
              </a:ext>
              <a:ext uri="{C183D7F6-B498-43B3-948B-1728B52AA6E4}">
                <adec:decorative xmlns:adec="http://schemas.microsoft.com/office/drawing/2017/decorative" val="1"/>
              </a:ext>
            </a:extLst>
          </p:cNvPr>
          <p:cNvSpPr/>
          <p:nvPr/>
        </p:nvSpPr>
        <p:spPr>
          <a:xfrm>
            <a:off x="9284431" y="4062308"/>
            <a:ext cx="2543427" cy="23956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Cir</a:t>
            </a:r>
          </a:p>
        </p:txBody>
      </p:sp>
    </p:spTree>
    <p:extLst>
      <p:ext uri="{BB962C8B-B14F-4D97-AF65-F5344CB8AC3E}">
        <p14:creationId xmlns:p14="http://schemas.microsoft.com/office/powerpoint/2010/main" val="30148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P spid="23" grpId="0" animBg="1"/>
      <p:bldP spid="24" grpId="0" animBg="1"/>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ED59-5BCA-1F44-AFF7-2E6D8EDD59DA}"/>
              </a:ext>
            </a:extLst>
          </p:cNvPr>
          <p:cNvSpPr>
            <a:spLocks noGrp="1"/>
          </p:cNvSpPr>
          <p:nvPr>
            <p:ph type="title"/>
          </p:nvPr>
        </p:nvSpPr>
        <p:spPr>
          <a:xfrm>
            <a:off x="553444" y="10435"/>
            <a:ext cx="11638555" cy="1803308"/>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Did John accidentally cause growth of harmful microbes in the food he bought?</a:t>
            </a:r>
          </a:p>
        </p:txBody>
      </p:sp>
      <p:sp>
        <p:nvSpPr>
          <p:cNvPr id="3" name="Content Placeholder 2">
            <a:extLst>
              <a:ext uri="{FF2B5EF4-FFF2-40B4-BE49-F238E27FC236}">
                <a16:creationId xmlns:a16="http://schemas.microsoft.com/office/drawing/2014/main" id="{3F9A1D58-0E2C-604D-B874-4508CDF2376E}"/>
              </a:ext>
            </a:extLst>
          </p:cNvPr>
          <p:cNvSpPr>
            <a:spLocks noGrp="1"/>
          </p:cNvSpPr>
          <p:nvPr>
            <p:ph idx="1"/>
          </p:nvPr>
        </p:nvSpPr>
        <p:spPr>
          <a:xfrm>
            <a:off x="553445" y="2008438"/>
            <a:ext cx="10515600" cy="4748621"/>
          </a:xfrm>
        </p:spPr>
        <p:txBody>
          <a:bodyPr/>
          <a:lstStyle/>
          <a:p>
            <a:r>
              <a:rPr lang="en-US" sz="2400" dirty="0"/>
              <a:t>Harmful microbes that you would suspect to find in the types of food that John bought:</a:t>
            </a:r>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p:txBody>
      </p:sp>
      <p:pic>
        <p:nvPicPr>
          <p:cNvPr id="4" name="Picture 3" descr="Chicken breast">
            <a:extLst>
              <a:ext uri="{FF2B5EF4-FFF2-40B4-BE49-F238E27FC236}">
                <a16:creationId xmlns:a16="http://schemas.microsoft.com/office/drawing/2014/main" id="{AB8A68FA-FE81-6F42-8308-509BA18AF12F}"/>
              </a:ext>
            </a:extLst>
          </p:cNvPr>
          <p:cNvPicPr>
            <a:picLocks noChangeAspect="1"/>
          </p:cNvPicPr>
          <p:nvPr/>
        </p:nvPicPr>
        <p:blipFill>
          <a:blip r:embed="rId3"/>
          <a:stretch>
            <a:fillRect/>
          </a:stretch>
        </p:blipFill>
        <p:spPr>
          <a:xfrm>
            <a:off x="835477" y="3626145"/>
            <a:ext cx="2098082" cy="1632855"/>
          </a:xfrm>
          <a:prstGeom prst="rect">
            <a:avLst/>
          </a:prstGeom>
        </p:spPr>
      </p:pic>
      <p:sp>
        <p:nvSpPr>
          <p:cNvPr id="12" name="TextBox 11">
            <a:extLst>
              <a:ext uri="{FF2B5EF4-FFF2-40B4-BE49-F238E27FC236}">
                <a16:creationId xmlns:a16="http://schemas.microsoft.com/office/drawing/2014/main" id="{1A2726EC-5C45-B945-B3CA-1C53935ACA77}"/>
              </a:ext>
            </a:extLst>
          </p:cNvPr>
          <p:cNvSpPr txBox="1"/>
          <p:nvPr/>
        </p:nvSpPr>
        <p:spPr>
          <a:xfrm rot="20523041">
            <a:off x="468326" y="3812343"/>
            <a:ext cx="1963481" cy="461665"/>
          </a:xfrm>
          <a:prstGeom prst="rect">
            <a:avLst/>
          </a:prstGeom>
          <a:noFill/>
        </p:spPr>
        <p:txBody>
          <a:bodyPr wrap="square" rtlCol="0">
            <a:spAutoFit/>
          </a:bodyPr>
          <a:lstStyle/>
          <a:p>
            <a:r>
              <a:rPr lang="en-US" sz="2400" b="1" i="1" dirty="0">
                <a:ln>
                  <a:solidFill>
                    <a:schemeClr val="tx1"/>
                  </a:solidFill>
                </a:ln>
              </a:rPr>
              <a:t>Salmonella</a:t>
            </a:r>
            <a:endParaRPr lang="en-US" b="1" i="1" dirty="0">
              <a:ln>
                <a:solidFill>
                  <a:schemeClr val="tx1"/>
                </a:solidFill>
              </a:ln>
            </a:endParaRPr>
          </a:p>
        </p:txBody>
      </p:sp>
      <p:sp>
        <p:nvSpPr>
          <p:cNvPr id="17" name="TextBox 16">
            <a:extLst>
              <a:ext uri="{FF2B5EF4-FFF2-40B4-BE49-F238E27FC236}">
                <a16:creationId xmlns:a16="http://schemas.microsoft.com/office/drawing/2014/main" id="{0BC19167-BE82-44B9-8CEE-4BF65BC5B986}"/>
              </a:ext>
            </a:extLst>
          </p:cNvPr>
          <p:cNvSpPr txBox="1"/>
          <p:nvPr/>
        </p:nvSpPr>
        <p:spPr>
          <a:xfrm rot="20523041">
            <a:off x="154377" y="4813425"/>
            <a:ext cx="3261360" cy="461665"/>
          </a:xfrm>
          <a:prstGeom prst="rect">
            <a:avLst/>
          </a:prstGeom>
          <a:noFill/>
        </p:spPr>
        <p:txBody>
          <a:bodyPr wrap="square" rtlCol="0">
            <a:spAutoFit/>
          </a:bodyPr>
          <a:lstStyle/>
          <a:p>
            <a:r>
              <a:rPr lang="en-US" sz="2400" b="1" i="1" dirty="0">
                <a:ln>
                  <a:solidFill>
                    <a:schemeClr val="tx1"/>
                  </a:solidFill>
                </a:ln>
              </a:rPr>
              <a:t>Campylobacter </a:t>
            </a:r>
            <a:r>
              <a:rPr lang="en-US" sz="2400" b="1" i="1" dirty="0" err="1">
                <a:ln>
                  <a:solidFill>
                    <a:schemeClr val="tx1"/>
                  </a:solidFill>
                </a:ln>
              </a:rPr>
              <a:t>jejuni</a:t>
            </a:r>
            <a:endParaRPr lang="en-US" b="1" i="1" dirty="0">
              <a:ln>
                <a:solidFill>
                  <a:schemeClr val="tx1"/>
                </a:solidFill>
              </a:ln>
            </a:endParaRPr>
          </a:p>
        </p:txBody>
      </p:sp>
      <p:pic>
        <p:nvPicPr>
          <p:cNvPr id="6" name="Picture 5" descr="Carrot">
            <a:extLst>
              <a:ext uri="{FF2B5EF4-FFF2-40B4-BE49-F238E27FC236}">
                <a16:creationId xmlns:a16="http://schemas.microsoft.com/office/drawing/2014/main" id="{EC333A0A-4F6C-F846-94A0-589C083AF6FB}"/>
              </a:ext>
            </a:extLst>
          </p:cNvPr>
          <p:cNvPicPr>
            <a:picLocks noChangeAspect="1"/>
          </p:cNvPicPr>
          <p:nvPr/>
        </p:nvPicPr>
        <p:blipFill>
          <a:blip r:embed="rId4"/>
          <a:stretch>
            <a:fillRect/>
          </a:stretch>
        </p:blipFill>
        <p:spPr>
          <a:xfrm>
            <a:off x="3461746" y="3263358"/>
            <a:ext cx="1155700" cy="1841500"/>
          </a:xfrm>
          <a:prstGeom prst="rect">
            <a:avLst/>
          </a:prstGeom>
        </p:spPr>
      </p:pic>
      <p:sp>
        <p:nvSpPr>
          <p:cNvPr id="13" name="TextBox 12">
            <a:extLst>
              <a:ext uri="{FF2B5EF4-FFF2-40B4-BE49-F238E27FC236}">
                <a16:creationId xmlns:a16="http://schemas.microsoft.com/office/drawing/2014/main" id="{FCF9527F-00D6-2C49-B459-6CF6E520A0BF}"/>
              </a:ext>
            </a:extLst>
          </p:cNvPr>
          <p:cNvSpPr txBox="1"/>
          <p:nvPr/>
        </p:nvSpPr>
        <p:spPr>
          <a:xfrm rot="20523041">
            <a:off x="2896183" y="3039263"/>
            <a:ext cx="3321063" cy="830997"/>
          </a:xfrm>
          <a:prstGeom prst="rect">
            <a:avLst/>
          </a:prstGeom>
          <a:noFill/>
        </p:spPr>
        <p:txBody>
          <a:bodyPr wrap="square" rtlCol="0">
            <a:spAutoFit/>
          </a:bodyPr>
          <a:lstStyle/>
          <a:p>
            <a:r>
              <a:rPr lang="en-US" sz="2400" b="1" i="1" dirty="0">
                <a:ln>
                  <a:solidFill>
                    <a:schemeClr val="tx1"/>
                  </a:solidFill>
                </a:ln>
              </a:rPr>
              <a:t>   E. Coli</a:t>
            </a:r>
          </a:p>
          <a:p>
            <a:r>
              <a:rPr lang="en-US" sz="2400" b="1" i="1" dirty="0">
                <a:ln>
                  <a:solidFill>
                    <a:schemeClr val="tx1"/>
                  </a:solidFill>
                </a:ln>
              </a:rPr>
              <a:t>Cross contamination</a:t>
            </a:r>
            <a:endParaRPr lang="en-US" b="1" i="1" dirty="0">
              <a:ln>
                <a:solidFill>
                  <a:schemeClr val="tx1"/>
                </a:solidFill>
              </a:ln>
            </a:endParaRPr>
          </a:p>
        </p:txBody>
      </p:sp>
      <p:pic>
        <p:nvPicPr>
          <p:cNvPr id="10" name="Picture 9" descr="Strawberry">
            <a:extLst>
              <a:ext uri="{FF2B5EF4-FFF2-40B4-BE49-F238E27FC236}">
                <a16:creationId xmlns:a16="http://schemas.microsoft.com/office/drawing/2014/main" id="{A0869E83-954C-C14D-B154-543006F01265}"/>
              </a:ext>
            </a:extLst>
          </p:cNvPr>
          <p:cNvPicPr>
            <a:picLocks noChangeAspect="1"/>
          </p:cNvPicPr>
          <p:nvPr/>
        </p:nvPicPr>
        <p:blipFill>
          <a:blip r:embed="rId5"/>
          <a:stretch>
            <a:fillRect/>
          </a:stretch>
        </p:blipFill>
        <p:spPr>
          <a:xfrm>
            <a:off x="4017971" y="4343038"/>
            <a:ext cx="1077488" cy="924923"/>
          </a:xfrm>
          <a:prstGeom prst="rect">
            <a:avLst/>
          </a:prstGeom>
        </p:spPr>
      </p:pic>
      <p:sp>
        <p:nvSpPr>
          <p:cNvPr id="16" name="TextBox 15">
            <a:extLst>
              <a:ext uri="{FF2B5EF4-FFF2-40B4-BE49-F238E27FC236}">
                <a16:creationId xmlns:a16="http://schemas.microsoft.com/office/drawing/2014/main" id="{3D5FF807-5622-4FC3-8C2D-3193B628BC8E}"/>
              </a:ext>
            </a:extLst>
          </p:cNvPr>
          <p:cNvSpPr txBox="1"/>
          <p:nvPr/>
        </p:nvSpPr>
        <p:spPr>
          <a:xfrm rot="20523041">
            <a:off x="3698487" y="4612043"/>
            <a:ext cx="3964992" cy="461665"/>
          </a:xfrm>
          <a:prstGeom prst="rect">
            <a:avLst/>
          </a:prstGeom>
          <a:noFill/>
        </p:spPr>
        <p:txBody>
          <a:bodyPr wrap="square" rtlCol="0">
            <a:spAutoFit/>
          </a:bodyPr>
          <a:lstStyle/>
          <a:p>
            <a:r>
              <a:rPr lang="en-US" sz="2400" b="1" i="1" dirty="0">
                <a:ln>
                  <a:solidFill>
                    <a:schemeClr val="tx1"/>
                  </a:solidFill>
                </a:ln>
              </a:rPr>
              <a:t>Norovirus </a:t>
            </a:r>
            <a:endParaRPr lang="en-US" b="1" i="1" dirty="0">
              <a:ln>
                <a:solidFill>
                  <a:schemeClr val="tx1"/>
                </a:solidFill>
              </a:ln>
            </a:endParaRPr>
          </a:p>
        </p:txBody>
      </p:sp>
      <p:pic>
        <p:nvPicPr>
          <p:cNvPr id="9" name="Picture 8" descr="Smoked salmon">
            <a:extLst>
              <a:ext uri="{FF2B5EF4-FFF2-40B4-BE49-F238E27FC236}">
                <a16:creationId xmlns:a16="http://schemas.microsoft.com/office/drawing/2014/main" id="{FF650AF9-3EEA-064A-96B0-7FCD6CFD032D}"/>
              </a:ext>
            </a:extLst>
          </p:cNvPr>
          <p:cNvPicPr>
            <a:picLocks noChangeAspect="1"/>
          </p:cNvPicPr>
          <p:nvPr/>
        </p:nvPicPr>
        <p:blipFill>
          <a:blip r:embed="rId6"/>
          <a:stretch>
            <a:fillRect/>
          </a:stretch>
        </p:blipFill>
        <p:spPr>
          <a:xfrm>
            <a:off x="5811245" y="3801295"/>
            <a:ext cx="2348070" cy="1292133"/>
          </a:xfrm>
          <a:prstGeom prst="rect">
            <a:avLst/>
          </a:prstGeom>
        </p:spPr>
      </p:pic>
      <p:sp>
        <p:nvSpPr>
          <p:cNvPr id="14" name="TextBox 13">
            <a:extLst>
              <a:ext uri="{FF2B5EF4-FFF2-40B4-BE49-F238E27FC236}">
                <a16:creationId xmlns:a16="http://schemas.microsoft.com/office/drawing/2014/main" id="{53341040-CF3F-1940-AA8C-370EDDB215EB}"/>
              </a:ext>
            </a:extLst>
          </p:cNvPr>
          <p:cNvSpPr txBox="1"/>
          <p:nvPr/>
        </p:nvSpPr>
        <p:spPr>
          <a:xfrm rot="20523041">
            <a:off x="5517675" y="3503935"/>
            <a:ext cx="3964992" cy="461665"/>
          </a:xfrm>
          <a:prstGeom prst="rect">
            <a:avLst/>
          </a:prstGeom>
          <a:noFill/>
        </p:spPr>
        <p:txBody>
          <a:bodyPr wrap="square" rtlCol="0">
            <a:spAutoFit/>
          </a:bodyPr>
          <a:lstStyle/>
          <a:p>
            <a:r>
              <a:rPr lang="en-US" sz="2400" b="1" i="1" dirty="0">
                <a:ln>
                  <a:solidFill>
                    <a:schemeClr val="tx1"/>
                  </a:solidFill>
                </a:ln>
              </a:rPr>
              <a:t>Listeria monocytogenes</a:t>
            </a:r>
            <a:endParaRPr lang="en-US" b="1" i="1" dirty="0">
              <a:ln>
                <a:solidFill>
                  <a:schemeClr val="tx1"/>
                </a:solidFill>
              </a:ln>
            </a:endParaRPr>
          </a:p>
        </p:txBody>
      </p:sp>
      <p:pic>
        <p:nvPicPr>
          <p:cNvPr id="11" name="Picture 10" descr="Cookie">
            <a:extLst>
              <a:ext uri="{FF2B5EF4-FFF2-40B4-BE49-F238E27FC236}">
                <a16:creationId xmlns:a16="http://schemas.microsoft.com/office/drawing/2014/main" id="{7502EC15-5635-1647-939B-DA4DFF39E3E8}"/>
              </a:ext>
            </a:extLst>
          </p:cNvPr>
          <p:cNvPicPr>
            <a:picLocks noChangeAspect="1"/>
          </p:cNvPicPr>
          <p:nvPr/>
        </p:nvPicPr>
        <p:blipFill>
          <a:blip r:embed="rId7"/>
          <a:stretch>
            <a:fillRect/>
          </a:stretch>
        </p:blipFill>
        <p:spPr>
          <a:xfrm>
            <a:off x="9078573" y="3694589"/>
            <a:ext cx="1463154" cy="1398839"/>
          </a:xfrm>
          <a:prstGeom prst="rect">
            <a:avLst/>
          </a:prstGeom>
        </p:spPr>
      </p:pic>
      <p:sp>
        <p:nvSpPr>
          <p:cNvPr id="15" name="TextBox 14">
            <a:extLst>
              <a:ext uri="{FF2B5EF4-FFF2-40B4-BE49-F238E27FC236}">
                <a16:creationId xmlns:a16="http://schemas.microsoft.com/office/drawing/2014/main" id="{F5BB76C6-6DC7-EF4F-AEDE-795AF8D9C857}"/>
              </a:ext>
            </a:extLst>
          </p:cNvPr>
          <p:cNvSpPr txBox="1"/>
          <p:nvPr/>
        </p:nvSpPr>
        <p:spPr>
          <a:xfrm rot="20523041">
            <a:off x="8797356" y="3223928"/>
            <a:ext cx="2648656" cy="461665"/>
          </a:xfrm>
          <a:prstGeom prst="rect">
            <a:avLst/>
          </a:prstGeom>
          <a:noFill/>
        </p:spPr>
        <p:txBody>
          <a:bodyPr wrap="square" rtlCol="0">
            <a:spAutoFit/>
          </a:bodyPr>
          <a:lstStyle/>
          <a:p>
            <a:r>
              <a:rPr lang="en-US" sz="2400" b="1" i="1" dirty="0">
                <a:ln>
                  <a:solidFill>
                    <a:schemeClr val="tx1"/>
                  </a:solidFill>
                </a:ln>
              </a:rPr>
              <a:t>Not a big risk</a:t>
            </a:r>
            <a:endParaRPr lang="en-US" b="1" i="1" dirty="0">
              <a:ln>
                <a:solidFill>
                  <a:schemeClr val="tx1"/>
                </a:solidFill>
              </a:ln>
            </a:endParaRPr>
          </a:p>
        </p:txBody>
      </p:sp>
    </p:spTree>
    <p:extLst>
      <p:ext uri="{BB962C8B-B14F-4D97-AF65-F5344CB8AC3E}">
        <p14:creationId xmlns:p14="http://schemas.microsoft.com/office/powerpoint/2010/main" val="41770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3" grpId="0"/>
      <p:bldP spid="16"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95DB-6C2B-4810-91E0-206A553C10C7}"/>
              </a:ext>
            </a:extLst>
          </p:cNvPr>
          <p:cNvSpPr>
            <a:spLocks noGrp="1"/>
          </p:cNvSpPr>
          <p:nvPr>
            <p:ph type="title"/>
          </p:nvPr>
        </p:nvSpPr>
        <p:spPr>
          <a:xfrm>
            <a:off x="2009004" y="98522"/>
            <a:ext cx="10515600" cy="1325563"/>
          </a:xfrm>
        </p:spPr>
        <p:txBody>
          <a:bodyPr/>
          <a:lstStyle/>
          <a:p>
            <a:r>
              <a:rPr lang="en-US" sz="4800" dirty="0">
                <a:ln w="12700">
                  <a:noFill/>
                  <a:prstDash val="solid"/>
                </a:ln>
                <a:solidFill>
                  <a:schemeClr val="accent1"/>
                </a:solidFill>
                <a:latin typeface="Arial" panose="020B0604020202020204" pitchFamily="34" charset="0"/>
                <a:cs typeface="Arial" panose="020B0604020202020204" pitchFamily="34" charset="0"/>
              </a:rPr>
              <a:t>The Chicken</a:t>
            </a:r>
            <a:br>
              <a:rPr lang="en-US" sz="4800" dirty="0">
                <a:ln w="12700">
                  <a:solidFill>
                    <a:schemeClr val="tx2">
                      <a:lumMod val="75000"/>
                    </a:schemeClr>
                  </a:solidFill>
                  <a:prstDash val="solid"/>
                </a:ln>
                <a:solidFill>
                  <a:schemeClr val="accent1"/>
                </a:solidFill>
              </a:rPr>
            </a:br>
            <a:endParaRPr lang="en-GB" dirty="0"/>
          </a:p>
        </p:txBody>
      </p:sp>
      <p:sp>
        <p:nvSpPr>
          <p:cNvPr id="13" name="TextBox 12">
            <a:extLst>
              <a:ext uri="{FF2B5EF4-FFF2-40B4-BE49-F238E27FC236}">
                <a16:creationId xmlns:a16="http://schemas.microsoft.com/office/drawing/2014/main" id="{FC1D5E0B-F7BC-BC47-AFA7-566A3ED3BA04}"/>
              </a:ext>
            </a:extLst>
          </p:cNvPr>
          <p:cNvSpPr txBox="1"/>
          <p:nvPr/>
        </p:nvSpPr>
        <p:spPr>
          <a:xfrm>
            <a:off x="1925701" y="873805"/>
            <a:ext cx="4574163" cy="461665"/>
          </a:xfrm>
          <a:prstGeom prst="rect">
            <a:avLst/>
          </a:prstGeom>
          <a:noFill/>
        </p:spPr>
        <p:txBody>
          <a:bodyPr wrap="square" rtlCol="0">
            <a:spAutoFit/>
          </a:bodyPr>
          <a:lstStyle/>
          <a:p>
            <a:r>
              <a:rPr lang="en-US" sz="2400" b="1" dirty="0"/>
              <a:t>Microbial hazard: </a:t>
            </a:r>
            <a:r>
              <a:rPr lang="en-US" sz="2400" b="1" i="1" dirty="0"/>
              <a:t>Salmonella</a:t>
            </a:r>
          </a:p>
        </p:txBody>
      </p:sp>
      <p:sp>
        <p:nvSpPr>
          <p:cNvPr id="27" name="Tekstfelt 26">
            <a:extLst>
              <a:ext uri="{FF2B5EF4-FFF2-40B4-BE49-F238E27FC236}">
                <a16:creationId xmlns:a16="http://schemas.microsoft.com/office/drawing/2014/main" id="{B1A4E9DB-920B-8A4D-94AC-5B145E047C8B}"/>
              </a:ext>
            </a:extLst>
          </p:cNvPr>
          <p:cNvSpPr txBox="1"/>
          <p:nvPr/>
        </p:nvSpPr>
        <p:spPr>
          <a:xfrm>
            <a:off x="8994097" y="128872"/>
            <a:ext cx="2951489" cy="1384995"/>
          </a:xfrm>
          <a:prstGeom prst="rect">
            <a:avLst/>
          </a:prstGeom>
          <a:solidFill>
            <a:schemeClr val="accent3">
              <a:lumMod val="20000"/>
              <a:lumOff val="80000"/>
            </a:schemeClr>
          </a:solidFill>
          <a:ln w="57150">
            <a:solidFill>
              <a:srgbClr val="FF0000"/>
            </a:solidFill>
          </a:ln>
        </p:spPr>
        <p:txBody>
          <a:bodyPr wrap="square" rtlCol="0">
            <a:spAutoFit/>
          </a:bodyPr>
          <a:lstStyle/>
          <a:p>
            <a:r>
              <a:rPr lang="en-GB" sz="1400" dirty="0"/>
              <a:t>The </a:t>
            </a:r>
            <a:r>
              <a:rPr lang="en-GB" sz="1400" i="1" dirty="0"/>
              <a:t>Salmonella</a:t>
            </a:r>
            <a:r>
              <a:rPr lang="en-GB" sz="1400" dirty="0"/>
              <a:t> left in the juices from the chicken will keep on growing. </a:t>
            </a:r>
          </a:p>
          <a:p>
            <a:r>
              <a:rPr lang="en-GB" sz="1400" dirty="0"/>
              <a:t>The grilled chicken is re-contaminated when returned to the dirty plate</a:t>
            </a:r>
          </a:p>
        </p:txBody>
      </p:sp>
      <p:pic>
        <p:nvPicPr>
          <p:cNvPr id="24" name="Picture 23" descr="Graph showing growth rate of Salmonella increasing over different temperature conditions.">
            <a:extLst>
              <a:ext uri="{FF2B5EF4-FFF2-40B4-BE49-F238E27FC236}">
                <a16:creationId xmlns:a16="http://schemas.microsoft.com/office/drawing/2014/main" id="{86AAE0CC-8B47-0741-8BA1-F2A3B054A5FA}"/>
              </a:ext>
            </a:extLst>
          </p:cNvPr>
          <p:cNvPicPr>
            <a:picLocks noChangeAspect="1"/>
          </p:cNvPicPr>
          <p:nvPr/>
        </p:nvPicPr>
        <p:blipFill>
          <a:blip r:embed="rId3"/>
          <a:stretch>
            <a:fillRect/>
          </a:stretch>
        </p:blipFill>
        <p:spPr>
          <a:xfrm>
            <a:off x="816395" y="1441261"/>
            <a:ext cx="10134634" cy="4217186"/>
          </a:xfrm>
          <a:prstGeom prst="rect">
            <a:avLst/>
          </a:prstGeom>
        </p:spPr>
      </p:pic>
      <p:sp>
        <p:nvSpPr>
          <p:cNvPr id="21" name="TextBox 20">
            <a:extLst>
              <a:ext uri="{FF2B5EF4-FFF2-40B4-BE49-F238E27FC236}">
                <a16:creationId xmlns:a16="http://schemas.microsoft.com/office/drawing/2014/main" id="{D0C24E66-98BA-2C40-BE5A-343542F49573}"/>
              </a:ext>
            </a:extLst>
          </p:cNvPr>
          <p:cNvSpPr txBox="1"/>
          <p:nvPr/>
        </p:nvSpPr>
        <p:spPr>
          <a:xfrm>
            <a:off x="-26424" y="6575239"/>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pic>
        <p:nvPicPr>
          <p:cNvPr id="5" name="Picture 4">
            <a:extLst>
              <a:ext uri="{FF2B5EF4-FFF2-40B4-BE49-F238E27FC236}">
                <a16:creationId xmlns:a16="http://schemas.microsoft.com/office/drawing/2014/main" id="{39241935-EB5D-4846-860E-5FF3FB18CF29}"/>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91912" y="128872"/>
            <a:ext cx="1757436" cy="1330113"/>
          </a:xfrm>
          <a:prstGeom prst="rect">
            <a:avLst/>
          </a:prstGeom>
        </p:spPr>
      </p:pic>
      <p:sp>
        <p:nvSpPr>
          <p:cNvPr id="7" name="TextBox 6">
            <a:extLst>
              <a:ext uri="{FF2B5EF4-FFF2-40B4-BE49-F238E27FC236}">
                <a16:creationId xmlns:a16="http://schemas.microsoft.com/office/drawing/2014/main" id="{930A973F-8AF7-A74E-B416-F85A2DDFBD46}"/>
              </a:ext>
            </a:extLst>
          </p:cNvPr>
          <p:cNvSpPr txBox="1"/>
          <p:nvPr/>
        </p:nvSpPr>
        <p:spPr>
          <a:xfrm>
            <a:off x="1731001" y="5672039"/>
            <a:ext cx="1431924" cy="614461"/>
          </a:xfrm>
          <a:prstGeom prst="rect">
            <a:avLst/>
          </a:prstGeom>
          <a:solidFill>
            <a:srgbClr val="76D6FF">
              <a:alpha val="50980"/>
            </a:srgbClr>
          </a:solidFill>
          <a:ln>
            <a:noFill/>
          </a:ln>
        </p:spPr>
        <p:txBody>
          <a:bodyPr wrap="square" rtlCol="0">
            <a:noAutofit/>
          </a:bodyPr>
          <a:lstStyle/>
          <a:p>
            <a:pPr algn="ctr"/>
            <a:r>
              <a:rPr lang="en-US" sz="1500" b="1" dirty="0"/>
              <a:t>15 m</a:t>
            </a:r>
          </a:p>
          <a:p>
            <a:pPr algn="ctr"/>
            <a:r>
              <a:rPr lang="en-US" sz="1500" dirty="0"/>
              <a:t>Super-market</a:t>
            </a:r>
            <a:endParaRPr lang="en-US" sz="1500" b="1" dirty="0">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928829EB-399A-4771-8E9A-2210A03B3139}"/>
              </a:ext>
            </a:extLst>
          </p:cNvPr>
          <p:cNvSpPr txBox="1"/>
          <p:nvPr/>
        </p:nvSpPr>
        <p:spPr>
          <a:xfrm>
            <a:off x="1933040" y="6286423"/>
            <a:ext cx="1027845" cy="507831"/>
          </a:xfrm>
          <a:prstGeom prst="rect">
            <a:avLst/>
          </a:prstGeom>
          <a:noFill/>
        </p:spPr>
        <p:txBody>
          <a:bodyPr wrap="none" rtlCol="0">
            <a:spAutoFit/>
          </a:bodyPr>
          <a:lstStyle/>
          <a:p>
            <a:r>
              <a:rPr lang="en-US" sz="1800" b="1" dirty="0">
                <a:ln w="0">
                  <a:noFill/>
                </a:ln>
                <a:solidFill>
                  <a:schemeClr val="accent1"/>
                </a:solidFill>
                <a:effectLst>
                  <a:outerShdw blurRad="38100" dist="25400" dir="5400000" algn="ctr" rotWithShape="0">
                    <a:srgbClr val="6E747A">
                      <a:alpha val="43000"/>
                    </a:srgbClr>
                  </a:outerShdw>
                </a:effectLst>
              </a:rPr>
              <a:t>4 </a:t>
            </a:r>
            <a:r>
              <a:rPr lang="en-US" sz="1800" b="1" dirty="0">
                <a:ln w="0">
                  <a:noFill/>
                </a:ln>
                <a:solidFill>
                  <a:schemeClr val="accent1"/>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8" name="TextBox 7">
            <a:extLst>
              <a:ext uri="{FF2B5EF4-FFF2-40B4-BE49-F238E27FC236}">
                <a16:creationId xmlns:a16="http://schemas.microsoft.com/office/drawing/2014/main" id="{83A78F2E-821C-7446-8874-730F9CBF453E}"/>
              </a:ext>
            </a:extLst>
          </p:cNvPr>
          <p:cNvSpPr txBox="1"/>
          <p:nvPr/>
        </p:nvSpPr>
        <p:spPr>
          <a:xfrm>
            <a:off x="3194475" y="5660089"/>
            <a:ext cx="3371218" cy="614461"/>
          </a:xfrm>
          <a:prstGeom prst="rect">
            <a:avLst/>
          </a:prstGeom>
          <a:solidFill>
            <a:srgbClr val="FF9300">
              <a:alpha val="43137"/>
            </a:srgbClr>
          </a:solidFill>
          <a:ln>
            <a:noFill/>
          </a:ln>
        </p:spPr>
        <p:txBody>
          <a:bodyPr wrap="square" rtlCol="0">
            <a:noAutofit/>
          </a:bodyPr>
          <a:lstStyle/>
          <a:p>
            <a:pPr algn="ctr"/>
            <a:r>
              <a:rPr lang="en-US" sz="1500" b="1" dirty="0"/>
              <a:t>2h 30min</a:t>
            </a:r>
          </a:p>
          <a:p>
            <a:pPr algn="ctr"/>
            <a:r>
              <a:rPr lang="en-US" sz="1500" dirty="0">
                <a:sym typeface="Wingdings" pitchFamily="2" charset="2"/>
              </a:rPr>
              <a:t>Outside </a:t>
            </a:r>
            <a:endParaRPr lang="en-US" sz="1500" b="1" dirty="0">
              <a:ln w="0">
                <a:solidFill>
                  <a:schemeClr val="accent2"/>
                </a:solidFill>
              </a:ln>
              <a:solidFill>
                <a:srgbClr val="FF0000"/>
              </a:solidFill>
              <a:sym typeface="Wingdings" pitchFamily="2" charset="2"/>
            </a:endParaRPr>
          </a:p>
          <a:p>
            <a:pPr algn="ctr"/>
            <a:endParaRPr lang="en-US" sz="1500" b="1" dirty="0">
              <a:ln w="0">
                <a:solidFill>
                  <a:schemeClr val="accent3">
                    <a:lumMod val="60000"/>
                    <a:lumOff val="40000"/>
                  </a:schemeClr>
                </a:solidFill>
              </a:ln>
              <a:solidFill>
                <a:srgbClr val="FF0000"/>
              </a:solidFill>
              <a:effectLst>
                <a:outerShdw blurRad="38100" dist="25400" dir="5400000" algn="ctr" rotWithShape="0">
                  <a:srgbClr val="6E747A">
                    <a:alpha val="43000"/>
                  </a:srgbClr>
                </a:outerShdw>
              </a:effectLst>
            </a:endParaRPr>
          </a:p>
        </p:txBody>
      </p:sp>
      <p:sp>
        <p:nvSpPr>
          <p:cNvPr id="12" name="TextBox 11">
            <a:extLst>
              <a:ext uri="{FF2B5EF4-FFF2-40B4-BE49-F238E27FC236}">
                <a16:creationId xmlns:a16="http://schemas.microsoft.com/office/drawing/2014/main" id="{D6065ED0-864D-48DB-9DD7-8CE00F3CE183}"/>
              </a:ext>
            </a:extLst>
          </p:cNvPr>
          <p:cNvSpPr txBox="1"/>
          <p:nvPr/>
        </p:nvSpPr>
        <p:spPr>
          <a:xfrm>
            <a:off x="4499210" y="6272212"/>
            <a:ext cx="761747" cy="507831"/>
          </a:xfrm>
          <a:prstGeom prst="rect">
            <a:avLst/>
          </a:prstGeom>
          <a:noFill/>
        </p:spPr>
        <p:txBody>
          <a:bodyPr wrap="none" rtlCol="0">
            <a:spAutoFit/>
          </a:bodyPr>
          <a:lstStyle/>
          <a:p>
            <a:r>
              <a:rPr lang="en-US" sz="1800" b="1" dirty="0">
                <a:ln w="0">
                  <a:noFill/>
                </a:ln>
                <a:solidFill>
                  <a:schemeClr val="accent3"/>
                </a:solidFill>
                <a:effectLst>
                  <a:outerShdw blurRad="38100" dist="25400" dir="5400000" algn="ctr" rotWithShape="0">
                    <a:srgbClr val="6E747A">
                      <a:alpha val="43000"/>
                    </a:srgbClr>
                  </a:outerShdw>
                </a:effectLst>
                <a:sym typeface="Wingdings" pitchFamily="2" charset="2"/>
              </a:rPr>
              <a:t>30 </a:t>
            </a:r>
            <a:r>
              <a:rPr lang="en-US" sz="1800" b="1" dirty="0">
                <a:ln w="0">
                  <a:noFill/>
                </a:ln>
                <a:solidFill>
                  <a:schemeClr val="accent3"/>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3"/>
                </a:solidFill>
                <a:effectLst>
                  <a:outerShdw blurRad="38100" dist="25400" dir="5400000" algn="ctr" rotWithShape="0">
                    <a:srgbClr val="6E747A">
                      <a:alpha val="43000"/>
                    </a:srgbClr>
                  </a:outerShdw>
                </a:effectLst>
              </a:rPr>
              <a:t>C</a:t>
            </a:r>
          </a:p>
          <a:p>
            <a:endParaRPr lang="en-GB" dirty="0"/>
          </a:p>
        </p:txBody>
      </p:sp>
      <p:sp>
        <p:nvSpPr>
          <p:cNvPr id="9" name="TextBox 8">
            <a:extLst>
              <a:ext uri="{FF2B5EF4-FFF2-40B4-BE49-F238E27FC236}">
                <a16:creationId xmlns:a16="http://schemas.microsoft.com/office/drawing/2014/main" id="{9853E388-2A1B-C74D-A61C-538B2917B2BB}"/>
              </a:ext>
            </a:extLst>
          </p:cNvPr>
          <p:cNvSpPr txBox="1"/>
          <p:nvPr/>
        </p:nvSpPr>
        <p:spPr>
          <a:xfrm>
            <a:off x="6577200" y="5666282"/>
            <a:ext cx="842931" cy="620218"/>
          </a:xfrm>
          <a:prstGeom prst="rect">
            <a:avLst/>
          </a:prstGeom>
          <a:solidFill>
            <a:srgbClr val="FFC000">
              <a:alpha val="10980"/>
            </a:srgbClr>
          </a:solidFill>
          <a:ln>
            <a:noFill/>
          </a:ln>
        </p:spPr>
        <p:txBody>
          <a:bodyPr wrap="square" rtlCol="0">
            <a:noAutofit/>
          </a:bodyPr>
          <a:lstStyle/>
          <a:p>
            <a:pPr algn="ctr"/>
            <a:r>
              <a:rPr lang="en-US" sz="1450" b="1" dirty="0"/>
              <a:t>30min</a:t>
            </a:r>
            <a:r>
              <a:rPr lang="en-US" sz="1450" dirty="0"/>
              <a:t> </a:t>
            </a:r>
          </a:p>
          <a:p>
            <a:pPr algn="ctr"/>
            <a:r>
              <a:rPr lang="en-US" sz="1450" dirty="0"/>
              <a:t>Counter</a:t>
            </a:r>
            <a:endParaRPr lang="en-US" sz="1450" b="1" dirty="0">
              <a:ln w="0">
                <a:solidFill>
                  <a:schemeClr val="accent2"/>
                </a:solidFill>
              </a:ln>
              <a:solidFill>
                <a:schemeClr val="accent4"/>
              </a:solidFill>
              <a:effectLst>
                <a:outerShdw blurRad="38100" dist="25400" dir="5400000" algn="ctr" rotWithShape="0">
                  <a:srgbClr val="6E747A">
                    <a:alpha val="43000"/>
                  </a:srgbClr>
                </a:outerShdw>
              </a:effectLst>
              <a:sym typeface="Wingdings" pitchFamily="2" charset="2"/>
            </a:endParaRPr>
          </a:p>
        </p:txBody>
      </p:sp>
      <p:sp>
        <p:nvSpPr>
          <p:cNvPr id="14" name="TextBox 13">
            <a:extLst>
              <a:ext uri="{FF2B5EF4-FFF2-40B4-BE49-F238E27FC236}">
                <a16:creationId xmlns:a16="http://schemas.microsoft.com/office/drawing/2014/main" id="{4101E004-4179-4763-AF33-AA5BEC188E79}"/>
              </a:ext>
            </a:extLst>
          </p:cNvPr>
          <p:cNvSpPr txBox="1"/>
          <p:nvPr/>
        </p:nvSpPr>
        <p:spPr>
          <a:xfrm>
            <a:off x="6600061" y="6286500"/>
            <a:ext cx="761747" cy="507831"/>
          </a:xfrm>
          <a:prstGeom prst="rect">
            <a:avLst/>
          </a:prstGeom>
          <a:noFill/>
        </p:spPr>
        <p:txBody>
          <a:bodyPr wrap="none" rtlCol="0">
            <a:spAutoFit/>
          </a:bodyPr>
          <a:lstStyle/>
          <a:p>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0" name="TextBox 9">
            <a:extLst>
              <a:ext uri="{FF2B5EF4-FFF2-40B4-BE49-F238E27FC236}">
                <a16:creationId xmlns:a16="http://schemas.microsoft.com/office/drawing/2014/main" id="{3AEE722E-2E4F-CF4A-862C-5F7E416BAD30}"/>
              </a:ext>
            </a:extLst>
          </p:cNvPr>
          <p:cNvSpPr txBox="1"/>
          <p:nvPr/>
        </p:nvSpPr>
        <p:spPr>
          <a:xfrm>
            <a:off x="7422272" y="5663035"/>
            <a:ext cx="1571825" cy="609177"/>
          </a:xfrm>
          <a:prstGeom prst="rect">
            <a:avLst/>
          </a:prstGeom>
          <a:solidFill>
            <a:srgbClr val="00FB92">
              <a:alpha val="23137"/>
            </a:srgbClr>
          </a:solidFill>
          <a:ln>
            <a:noFill/>
          </a:ln>
        </p:spPr>
        <p:txBody>
          <a:bodyPr wrap="square" rtlCol="0">
            <a:noAutofit/>
          </a:bodyPr>
          <a:lstStyle/>
          <a:p>
            <a:pPr algn="ctr"/>
            <a:r>
              <a:rPr lang="en-US" sz="1500" b="1" dirty="0"/>
              <a:t>1h 15 min</a:t>
            </a:r>
          </a:p>
          <a:p>
            <a:pPr algn="ctr"/>
            <a:r>
              <a:rPr lang="en-US" sz="1500" dirty="0"/>
              <a:t>Fridge</a:t>
            </a:r>
            <a:endParaRPr lang="en-US" sz="1500" b="1" dirty="0">
              <a:ln w="0">
                <a:solidFill>
                  <a:schemeClr val="accent5"/>
                </a:solidFill>
              </a:ln>
              <a:solidFill>
                <a:schemeClr val="accent1"/>
              </a:solidFill>
              <a:effectLst>
                <a:outerShdw blurRad="38100" dist="25400" dir="5400000" algn="ctr" rotWithShape="0">
                  <a:srgbClr val="6E747A">
                    <a:alpha val="43000"/>
                  </a:srgbClr>
                </a:outerShdw>
              </a:effectLst>
            </a:endParaRPr>
          </a:p>
        </p:txBody>
      </p:sp>
      <p:sp>
        <p:nvSpPr>
          <p:cNvPr id="15" name="TextBox 14">
            <a:extLst>
              <a:ext uri="{FF2B5EF4-FFF2-40B4-BE49-F238E27FC236}">
                <a16:creationId xmlns:a16="http://schemas.microsoft.com/office/drawing/2014/main" id="{30EF63ED-79BA-488B-8A39-B3D850C4B0F2}"/>
              </a:ext>
            </a:extLst>
          </p:cNvPr>
          <p:cNvSpPr txBox="1"/>
          <p:nvPr/>
        </p:nvSpPr>
        <p:spPr>
          <a:xfrm>
            <a:off x="7901633" y="6272212"/>
            <a:ext cx="633507" cy="507831"/>
          </a:xfrm>
          <a:prstGeom prst="rect">
            <a:avLst/>
          </a:prstGeom>
          <a:noFill/>
        </p:spPr>
        <p:txBody>
          <a:bodyPr wrap="none" rtlCol="0">
            <a:spAutoFit/>
          </a:bodyPr>
          <a:lstStyle/>
          <a:p>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4 </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sym typeface="Symbol" pitchFamily="2" charset="2"/>
              </a:rPr>
              <a:t></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C</a:t>
            </a:r>
            <a:endParaRPr lang="en-US" sz="1800" dirty="0">
              <a:solidFill>
                <a:schemeClr val="accent1">
                  <a:lumMod val="75000"/>
                </a:schemeClr>
              </a:solidFill>
            </a:endParaRPr>
          </a:p>
          <a:p>
            <a:endParaRPr lang="en-GB" dirty="0"/>
          </a:p>
        </p:txBody>
      </p:sp>
      <p:sp>
        <p:nvSpPr>
          <p:cNvPr id="4" name="TextBox 3">
            <a:extLst>
              <a:ext uri="{FF2B5EF4-FFF2-40B4-BE49-F238E27FC236}">
                <a16:creationId xmlns:a16="http://schemas.microsoft.com/office/drawing/2014/main" id="{9B04DD00-DD99-3E42-8071-A445977565A2}"/>
              </a:ext>
            </a:extLst>
          </p:cNvPr>
          <p:cNvSpPr txBox="1"/>
          <p:nvPr/>
        </p:nvSpPr>
        <p:spPr>
          <a:xfrm>
            <a:off x="9029474" y="5666988"/>
            <a:ext cx="2951489" cy="619512"/>
          </a:xfrm>
          <a:prstGeom prst="rect">
            <a:avLst/>
          </a:prstGeom>
          <a:solidFill>
            <a:srgbClr val="E8CAEB"/>
          </a:solidFill>
          <a:ln>
            <a:noFill/>
          </a:ln>
        </p:spPr>
        <p:txBody>
          <a:bodyPr wrap="square" rtlCol="0">
            <a:noAutofit/>
          </a:bodyPr>
          <a:lstStyle/>
          <a:p>
            <a:pPr algn="ctr"/>
            <a:r>
              <a:rPr lang="en-US" sz="1450" b="1" dirty="0"/>
              <a:t>1h 15min</a:t>
            </a:r>
          </a:p>
          <a:p>
            <a:pPr algn="ctr"/>
            <a:r>
              <a:rPr lang="en-US" sz="1450" dirty="0"/>
              <a:t>Grilled, but returned to dirty plate </a:t>
            </a:r>
          </a:p>
        </p:txBody>
      </p:sp>
      <p:sp>
        <p:nvSpPr>
          <p:cNvPr id="16" name="TextBox 15">
            <a:extLst>
              <a:ext uri="{FF2B5EF4-FFF2-40B4-BE49-F238E27FC236}">
                <a16:creationId xmlns:a16="http://schemas.microsoft.com/office/drawing/2014/main" id="{D0E71790-C47F-4609-B3A9-C9B00966BFBC}"/>
              </a:ext>
            </a:extLst>
          </p:cNvPr>
          <p:cNvSpPr txBox="1"/>
          <p:nvPr/>
        </p:nvSpPr>
        <p:spPr>
          <a:xfrm>
            <a:off x="9118920" y="6251646"/>
            <a:ext cx="1742785" cy="507831"/>
          </a:xfrm>
          <a:prstGeom prst="rect">
            <a:avLst/>
          </a:prstGeom>
          <a:noFill/>
        </p:spPr>
        <p:txBody>
          <a:bodyPr wrap="none" rtlCol="0">
            <a:spAutoFit/>
          </a:bodyPr>
          <a:lstStyle/>
          <a:p>
            <a:r>
              <a:rPr lang="en-US" sz="1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Grilling +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Tree>
    <p:extLst>
      <p:ext uri="{BB962C8B-B14F-4D97-AF65-F5344CB8AC3E}">
        <p14:creationId xmlns:p14="http://schemas.microsoft.com/office/powerpoint/2010/main" val="374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1ECD6-E9D2-4BB5-A5DC-8AE43944F33D}"/>
              </a:ext>
            </a:extLst>
          </p:cNvPr>
          <p:cNvSpPr>
            <a:spLocks noGrp="1"/>
          </p:cNvSpPr>
          <p:nvPr>
            <p:ph type="title"/>
          </p:nvPr>
        </p:nvSpPr>
        <p:spPr>
          <a:xfrm>
            <a:off x="1759959" y="120987"/>
            <a:ext cx="10515600" cy="1325563"/>
          </a:xfrm>
        </p:spPr>
        <p:txBody>
          <a:bodyPr/>
          <a:lstStyle/>
          <a:p>
            <a:r>
              <a:rPr lang="en-US" sz="4800" dirty="0">
                <a:ln w="12700">
                  <a:noFill/>
                  <a:prstDash val="solid"/>
                </a:ln>
                <a:solidFill>
                  <a:schemeClr val="accent1"/>
                </a:solidFill>
                <a:latin typeface="Arial" panose="020B0604020202020204" pitchFamily="34" charset="0"/>
                <a:cs typeface="Arial" panose="020B0604020202020204" pitchFamily="34" charset="0"/>
              </a:rPr>
              <a:t>The Cold Smoked  Salmon</a:t>
            </a:r>
            <a:br>
              <a:rPr lang="en-US" sz="4800" dirty="0">
                <a:ln w="12700">
                  <a:solidFill>
                    <a:schemeClr val="tx2">
                      <a:lumMod val="75000"/>
                    </a:schemeClr>
                  </a:solidFill>
                  <a:prstDash val="solid"/>
                </a:ln>
                <a:solidFill>
                  <a:schemeClr val="accent1"/>
                </a:solidFill>
              </a:rPr>
            </a:br>
            <a:endParaRPr lang="en-GB" dirty="0"/>
          </a:p>
        </p:txBody>
      </p:sp>
      <p:sp>
        <p:nvSpPr>
          <p:cNvPr id="13" name="TextBox 12">
            <a:extLst>
              <a:ext uri="{FF2B5EF4-FFF2-40B4-BE49-F238E27FC236}">
                <a16:creationId xmlns:a16="http://schemas.microsoft.com/office/drawing/2014/main" id="{FC1D5E0B-F7BC-BC47-AFA7-566A3ED3BA04}"/>
              </a:ext>
            </a:extLst>
          </p:cNvPr>
          <p:cNvSpPr txBox="1"/>
          <p:nvPr/>
        </p:nvSpPr>
        <p:spPr>
          <a:xfrm>
            <a:off x="1759959" y="838712"/>
            <a:ext cx="7379427" cy="461665"/>
          </a:xfrm>
          <a:prstGeom prst="rect">
            <a:avLst/>
          </a:prstGeom>
          <a:noFill/>
        </p:spPr>
        <p:txBody>
          <a:bodyPr wrap="square" rtlCol="0">
            <a:spAutoFit/>
          </a:bodyPr>
          <a:lstStyle/>
          <a:p>
            <a:r>
              <a:rPr lang="en-US" sz="2400" b="1" dirty="0"/>
              <a:t>Microbial hazard: </a:t>
            </a:r>
            <a:r>
              <a:rPr lang="en-US" sz="2400" b="1" i="1" dirty="0"/>
              <a:t>Listeria monocytogenes</a:t>
            </a:r>
          </a:p>
        </p:txBody>
      </p:sp>
      <p:pic>
        <p:nvPicPr>
          <p:cNvPr id="20" name="Picture 19" descr="Graph showing growth rate of Listeria Monocytogenes over 5 days in a supermarket fridge">
            <a:extLst>
              <a:ext uri="{FF2B5EF4-FFF2-40B4-BE49-F238E27FC236}">
                <a16:creationId xmlns:a16="http://schemas.microsoft.com/office/drawing/2014/main" id="{F17419B6-D373-3C43-8397-81D2B3065BB4}"/>
              </a:ext>
            </a:extLst>
          </p:cNvPr>
          <p:cNvPicPr>
            <a:picLocks noChangeAspect="1"/>
          </p:cNvPicPr>
          <p:nvPr/>
        </p:nvPicPr>
        <p:blipFill>
          <a:blip r:embed="rId3"/>
          <a:stretch>
            <a:fillRect/>
          </a:stretch>
        </p:blipFill>
        <p:spPr>
          <a:xfrm>
            <a:off x="754510" y="1345575"/>
            <a:ext cx="9924377" cy="4047304"/>
          </a:xfrm>
          <a:prstGeom prst="rect">
            <a:avLst/>
          </a:prstGeom>
        </p:spPr>
      </p:pic>
      <p:sp>
        <p:nvSpPr>
          <p:cNvPr id="2" name="TextBox 1">
            <a:extLst>
              <a:ext uri="{FF2B5EF4-FFF2-40B4-BE49-F238E27FC236}">
                <a16:creationId xmlns:a16="http://schemas.microsoft.com/office/drawing/2014/main" id="{84A1AF18-5850-4E45-96C4-C0642ABA8FA5}"/>
              </a:ext>
            </a:extLst>
          </p:cNvPr>
          <p:cNvSpPr txBox="1"/>
          <p:nvPr/>
        </p:nvSpPr>
        <p:spPr>
          <a:xfrm>
            <a:off x="1513113" y="1395928"/>
            <a:ext cx="6089913" cy="707886"/>
          </a:xfrm>
          <a:prstGeom prst="rect">
            <a:avLst/>
          </a:prstGeom>
          <a:noFill/>
          <a:ln>
            <a:solidFill>
              <a:srgbClr val="76D6FF"/>
            </a:solidFill>
          </a:ln>
        </p:spPr>
        <p:txBody>
          <a:bodyPr wrap="square" rtlCol="0">
            <a:spAutoFit/>
          </a:bodyPr>
          <a:lstStyle/>
          <a:p>
            <a:r>
              <a:rPr lang="en-US" sz="4000" b="1" dirty="0">
                <a:ln w="12700">
                  <a:solidFill>
                    <a:schemeClr val="tx2">
                      <a:lumMod val="75000"/>
                    </a:schemeClr>
                  </a:solidFill>
                  <a:prstDash val="solid"/>
                </a:ln>
                <a:solidFill>
                  <a:schemeClr val="accent1">
                    <a:lumMod val="75000"/>
                  </a:schemeClr>
                </a:solidFill>
                <a:latin typeface="Arial" panose="020B0604020202020204" pitchFamily="34" charset="0"/>
                <a:cs typeface="Arial" panose="020B0604020202020204" pitchFamily="34" charset="0"/>
              </a:rPr>
              <a:t>Before purchase</a:t>
            </a:r>
          </a:p>
        </p:txBody>
      </p:sp>
      <p:pic>
        <p:nvPicPr>
          <p:cNvPr id="23" name="Picture 22">
            <a:extLst>
              <a:ext uri="{FF2B5EF4-FFF2-40B4-BE49-F238E27FC236}">
                <a16:creationId xmlns:a16="http://schemas.microsoft.com/office/drawing/2014/main" id="{24080285-8223-9046-8E80-D2709918CD50}"/>
              </a:ext>
              <a:ext uri="{C183D7F6-B498-43B3-948B-1728B52AA6E4}">
                <adec:decorative xmlns:adec="http://schemas.microsoft.com/office/drawing/2017/decorative" val="1"/>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81738" y="11756"/>
            <a:ext cx="967274" cy="1274119"/>
          </a:xfrm>
          <a:prstGeom prst="rect">
            <a:avLst/>
          </a:prstGeom>
        </p:spPr>
      </p:pic>
      <p:pic>
        <p:nvPicPr>
          <p:cNvPr id="24" name="Picture 23">
            <a:extLst>
              <a:ext uri="{FF2B5EF4-FFF2-40B4-BE49-F238E27FC236}">
                <a16:creationId xmlns:a16="http://schemas.microsoft.com/office/drawing/2014/main" id="{40D82F91-9CFC-5044-837C-4319B3E2DF1D}"/>
              </a:ext>
              <a:ext uri="{C183D7F6-B498-43B3-948B-1728B52AA6E4}">
                <adec:decorative xmlns:adec="http://schemas.microsoft.com/office/drawing/2017/decorative" val="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7789" y="47949"/>
            <a:ext cx="1549182" cy="1221953"/>
          </a:xfrm>
          <a:prstGeom prst="rect">
            <a:avLst/>
          </a:prstGeom>
        </p:spPr>
      </p:pic>
      <p:sp>
        <p:nvSpPr>
          <p:cNvPr id="7" name="TextBox 6">
            <a:extLst>
              <a:ext uri="{FF2B5EF4-FFF2-40B4-BE49-F238E27FC236}">
                <a16:creationId xmlns:a16="http://schemas.microsoft.com/office/drawing/2014/main" id="{930A973F-8AF7-A74E-B416-F85A2DDFBD46}"/>
              </a:ext>
            </a:extLst>
          </p:cNvPr>
          <p:cNvSpPr txBox="1"/>
          <p:nvPr/>
        </p:nvSpPr>
        <p:spPr>
          <a:xfrm>
            <a:off x="1448900" y="5154621"/>
            <a:ext cx="9210109" cy="877163"/>
          </a:xfrm>
          <a:prstGeom prst="rect">
            <a:avLst/>
          </a:prstGeom>
          <a:solidFill>
            <a:srgbClr val="76D6FF"/>
          </a:solidFill>
          <a:ln>
            <a:solidFill>
              <a:srgbClr val="76D6FF"/>
            </a:solidFill>
          </a:ln>
        </p:spPr>
        <p:txBody>
          <a:bodyPr wrap="square" rtlCol="0">
            <a:spAutoFit/>
          </a:bodyPr>
          <a:lstStyle/>
          <a:p>
            <a:r>
              <a:rPr lang="en-US" sz="1700" b="1" dirty="0"/>
              <a:t>    </a:t>
            </a:r>
            <a:r>
              <a:rPr lang="en-US" sz="1400" dirty="0"/>
              <a:t>0                               1                               2                               3                              4                           5  </a:t>
            </a:r>
            <a:endParaRPr lang="en-US" sz="1700" dirty="0"/>
          </a:p>
          <a:p>
            <a:pPr algn="ctr"/>
            <a:r>
              <a:rPr lang="en-US" sz="1700" b="1" dirty="0"/>
              <a:t>5 days</a:t>
            </a:r>
          </a:p>
          <a:p>
            <a:pPr algn="ctr"/>
            <a:r>
              <a:rPr lang="en-US" sz="1700" dirty="0"/>
              <a:t>Supermarket</a:t>
            </a:r>
            <a:endParaRPr lang="en-US" sz="1700" b="1"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E0DD5201-7748-4B92-9C77-3CBA16F11E81}"/>
              </a:ext>
            </a:extLst>
          </p:cNvPr>
          <p:cNvSpPr txBox="1"/>
          <p:nvPr/>
        </p:nvSpPr>
        <p:spPr>
          <a:xfrm>
            <a:off x="5573010" y="6031784"/>
            <a:ext cx="684803" cy="538609"/>
          </a:xfrm>
          <a:prstGeom prst="rect">
            <a:avLst/>
          </a:prstGeom>
          <a:noFill/>
        </p:spPr>
        <p:txBody>
          <a:bodyPr wrap="none" rtlCol="0">
            <a:spAutoFit/>
          </a:bodyPr>
          <a:lstStyle/>
          <a:p>
            <a:r>
              <a:rPr lang="en-US" sz="2000" b="1" dirty="0">
                <a:ln w="0">
                  <a:noFill/>
                </a:ln>
                <a:solidFill>
                  <a:schemeClr val="tx2">
                    <a:lumMod val="75000"/>
                  </a:schemeClr>
                </a:solidFill>
                <a:effectLst>
                  <a:outerShdw blurRad="38100" dist="25400" dir="5400000" algn="ctr" rotWithShape="0">
                    <a:srgbClr val="6E747A">
                      <a:alpha val="43000"/>
                    </a:srgbClr>
                  </a:outerShdw>
                </a:effectLst>
              </a:rPr>
              <a:t>4 </a:t>
            </a:r>
            <a:r>
              <a:rPr lang="en-US" sz="2000" b="1" dirty="0">
                <a:ln w="0">
                  <a:noFill/>
                </a:ln>
                <a:solidFill>
                  <a:schemeClr val="tx2">
                    <a:lumMod val="75000"/>
                  </a:schemeClr>
                </a:solidFill>
                <a:effectLst>
                  <a:outerShdw blurRad="38100" dist="25400" dir="5400000" algn="ctr" rotWithShape="0">
                    <a:srgbClr val="6E747A">
                      <a:alpha val="43000"/>
                    </a:srgbClr>
                  </a:outerShdw>
                </a:effectLst>
                <a:sym typeface="Symbol" pitchFamily="2" charset="2"/>
              </a:rPr>
              <a:t></a:t>
            </a:r>
            <a:r>
              <a:rPr lang="en-US" sz="2000" b="1" dirty="0">
                <a:ln w="0">
                  <a:noFill/>
                </a:ln>
                <a:solidFill>
                  <a:schemeClr val="tx2">
                    <a:lumMod val="75000"/>
                  </a:schemeClr>
                </a:solidFill>
                <a:effectLst>
                  <a:outerShdw blurRad="38100" dist="25400" dir="5400000" algn="ctr" rotWithShape="0">
                    <a:srgbClr val="6E747A">
                      <a:alpha val="43000"/>
                    </a:srgbClr>
                  </a:outerShdw>
                </a:effectLst>
              </a:rPr>
              <a:t>C</a:t>
            </a:r>
          </a:p>
          <a:p>
            <a:endParaRPr lang="en-GB" dirty="0"/>
          </a:p>
        </p:txBody>
      </p:sp>
      <p:sp>
        <p:nvSpPr>
          <p:cNvPr id="21" name="TextBox 20">
            <a:extLst>
              <a:ext uri="{FF2B5EF4-FFF2-40B4-BE49-F238E27FC236}">
                <a16:creationId xmlns:a16="http://schemas.microsoft.com/office/drawing/2014/main" id="{D0C24E66-98BA-2C40-BE5A-343542F49573}"/>
              </a:ext>
            </a:extLst>
          </p:cNvPr>
          <p:cNvSpPr txBox="1"/>
          <p:nvPr/>
        </p:nvSpPr>
        <p:spPr>
          <a:xfrm>
            <a:off x="-83782" y="6550223"/>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spTree>
    <p:extLst>
      <p:ext uri="{BB962C8B-B14F-4D97-AF65-F5344CB8AC3E}">
        <p14:creationId xmlns:p14="http://schemas.microsoft.com/office/powerpoint/2010/main" val="178005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5D9FC4-4287-4C6A-82BC-74E60DA869A9}"/>
              </a:ext>
            </a:extLst>
          </p:cNvPr>
          <p:cNvSpPr>
            <a:spLocks noGrp="1"/>
          </p:cNvSpPr>
          <p:nvPr>
            <p:ph type="title"/>
          </p:nvPr>
        </p:nvSpPr>
        <p:spPr>
          <a:xfrm>
            <a:off x="1723134" y="41847"/>
            <a:ext cx="10515600" cy="1325563"/>
          </a:xfrm>
        </p:spPr>
        <p:txBody>
          <a:bodyPr/>
          <a:lstStyle/>
          <a:p>
            <a:r>
              <a:rPr lang="en-US" sz="4400" dirty="0">
                <a:ln w="12700">
                  <a:noFill/>
                  <a:prstDash val="solid"/>
                </a:ln>
                <a:solidFill>
                  <a:schemeClr val="accent1"/>
                </a:solidFill>
                <a:latin typeface="Arial" panose="020B0604020202020204" pitchFamily="34" charset="0"/>
                <a:cs typeface="Arial" panose="020B0604020202020204" pitchFamily="34" charset="0"/>
              </a:rPr>
              <a:t>The Cold Smoked Salmon</a:t>
            </a:r>
            <a:endParaRPr lang="en-GB" dirty="0"/>
          </a:p>
        </p:txBody>
      </p:sp>
      <p:sp>
        <p:nvSpPr>
          <p:cNvPr id="28" name="TextBox 27">
            <a:extLst>
              <a:ext uri="{FF2B5EF4-FFF2-40B4-BE49-F238E27FC236}">
                <a16:creationId xmlns:a16="http://schemas.microsoft.com/office/drawing/2014/main" id="{4AE15C96-DC2D-4CC3-A1CF-ED475D29927C}"/>
              </a:ext>
            </a:extLst>
          </p:cNvPr>
          <p:cNvSpPr txBox="1"/>
          <p:nvPr/>
        </p:nvSpPr>
        <p:spPr>
          <a:xfrm>
            <a:off x="1718352" y="877912"/>
            <a:ext cx="7379427" cy="461665"/>
          </a:xfrm>
          <a:prstGeom prst="rect">
            <a:avLst/>
          </a:prstGeom>
          <a:noFill/>
        </p:spPr>
        <p:txBody>
          <a:bodyPr wrap="square" rtlCol="0">
            <a:spAutoFit/>
          </a:bodyPr>
          <a:lstStyle/>
          <a:p>
            <a:r>
              <a:rPr lang="en-US" sz="2400" b="1" dirty="0"/>
              <a:t>Microbial hazard: </a:t>
            </a:r>
            <a:r>
              <a:rPr lang="en-US" sz="2400" b="1" i="1" dirty="0"/>
              <a:t>Listeria monocytogenes</a:t>
            </a:r>
          </a:p>
        </p:txBody>
      </p:sp>
      <p:pic>
        <p:nvPicPr>
          <p:cNvPr id="18" name="Picture 17" descr="Graph showing growth rate of listeria monocytogenes over the temperature changes before the dinner party">
            <a:extLst>
              <a:ext uri="{FF2B5EF4-FFF2-40B4-BE49-F238E27FC236}">
                <a16:creationId xmlns:a16="http://schemas.microsoft.com/office/drawing/2014/main" id="{8D84177B-356A-4A34-9FD4-FD22C17E821D}"/>
              </a:ext>
            </a:extLst>
          </p:cNvPr>
          <p:cNvPicPr>
            <a:picLocks noChangeAspect="1"/>
          </p:cNvPicPr>
          <p:nvPr/>
        </p:nvPicPr>
        <p:blipFill>
          <a:blip r:embed="rId3"/>
          <a:stretch>
            <a:fillRect/>
          </a:stretch>
        </p:blipFill>
        <p:spPr>
          <a:xfrm>
            <a:off x="982987" y="1276982"/>
            <a:ext cx="9996018" cy="4378101"/>
          </a:xfrm>
          <a:prstGeom prst="rect">
            <a:avLst/>
          </a:prstGeom>
        </p:spPr>
      </p:pic>
      <p:sp>
        <p:nvSpPr>
          <p:cNvPr id="19" name="TextBox 18">
            <a:extLst>
              <a:ext uri="{FF2B5EF4-FFF2-40B4-BE49-F238E27FC236}">
                <a16:creationId xmlns:a16="http://schemas.microsoft.com/office/drawing/2014/main" id="{603C6442-CE65-465F-99B9-06181F15F647}"/>
              </a:ext>
            </a:extLst>
          </p:cNvPr>
          <p:cNvSpPr txBox="1"/>
          <p:nvPr/>
        </p:nvSpPr>
        <p:spPr>
          <a:xfrm>
            <a:off x="1759959" y="1399351"/>
            <a:ext cx="6089913" cy="707886"/>
          </a:xfrm>
          <a:prstGeom prst="rect">
            <a:avLst/>
          </a:prstGeom>
          <a:noFill/>
          <a:ln>
            <a:noFill/>
          </a:ln>
        </p:spPr>
        <p:txBody>
          <a:bodyPr wrap="square" rtlCol="0">
            <a:spAutoFit/>
          </a:bodyPr>
          <a:lstStyle/>
          <a:p>
            <a:r>
              <a:rPr lang="en-US" sz="4000" b="1" dirty="0">
                <a:ln w="12700">
                  <a:noFill/>
                  <a:prstDash val="solid"/>
                </a:ln>
                <a:solidFill>
                  <a:schemeClr val="accent3">
                    <a:lumMod val="75000"/>
                  </a:schemeClr>
                </a:solidFill>
                <a:latin typeface="Arial" panose="020B0604020202020204" pitchFamily="34" charset="0"/>
                <a:cs typeface="Arial" panose="020B0604020202020204" pitchFamily="34" charset="0"/>
              </a:rPr>
              <a:t>After purchase</a:t>
            </a:r>
          </a:p>
        </p:txBody>
      </p:sp>
      <p:sp>
        <p:nvSpPr>
          <p:cNvPr id="7" name="TextBox 6">
            <a:extLst>
              <a:ext uri="{FF2B5EF4-FFF2-40B4-BE49-F238E27FC236}">
                <a16:creationId xmlns:a16="http://schemas.microsoft.com/office/drawing/2014/main" id="{930A973F-8AF7-A74E-B416-F85A2DDFBD46}"/>
              </a:ext>
            </a:extLst>
          </p:cNvPr>
          <p:cNvSpPr txBox="1"/>
          <p:nvPr/>
        </p:nvSpPr>
        <p:spPr>
          <a:xfrm>
            <a:off x="1731001" y="5672039"/>
            <a:ext cx="1431924" cy="614461"/>
          </a:xfrm>
          <a:prstGeom prst="rect">
            <a:avLst/>
          </a:prstGeom>
          <a:solidFill>
            <a:srgbClr val="76D6FF">
              <a:alpha val="50980"/>
            </a:srgbClr>
          </a:solidFill>
          <a:ln>
            <a:noFill/>
          </a:ln>
        </p:spPr>
        <p:txBody>
          <a:bodyPr wrap="square" rtlCol="0">
            <a:noAutofit/>
          </a:bodyPr>
          <a:lstStyle/>
          <a:p>
            <a:pPr algn="ctr"/>
            <a:r>
              <a:rPr lang="en-US" sz="1500" b="1" dirty="0"/>
              <a:t>15 m</a:t>
            </a:r>
          </a:p>
          <a:p>
            <a:pPr algn="ctr"/>
            <a:r>
              <a:rPr lang="en-US" sz="1500" dirty="0"/>
              <a:t>Super-market</a:t>
            </a:r>
            <a:endParaRPr lang="en-US" sz="1500" b="1" dirty="0">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928829EB-399A-4771-8E9A-2210A03B3139}"/>
              </a:ext>
            </a:extLst>
          </p:cNvPr>
          <p:cNvSpPr txBox="1"/>
          <p:nvPr/>
        </p:nvSpPr>
        <p:spPr>
          <a:xfrm>
            <a:off x="1933040" y="6286423"/>
            <a:ext cx="1027845" cy="507831"/>
          </a:xfrm>
          <a:prstGeom prst="rect">
            <a:avLst/>
          </a:prstGeom>
          <a:noFill/>
        </p:spPr>
        <p:txBody>
          <a:bodyPr wrap="none" rtlCol="0">
            <a:spAutoFit/>
          </a:bodyPr>
          <a:lstStyle/>
          <a:p>
            <a:r>
              <a:rPr lang="en-US" sz="1800" b="1" dirty="0">
                <a:ln w="0">
                  <a:noFill/>
                </a:ln>
                <a:solidFill>
                  <a:schemeClr val="accent1"/>
                </a:solidFill>
                <a:effectLst>
                  <a:outerShdw blurRad="38100" dist="25400" dir="5400000" algn="ctr" rotWithShape="0">
                    <a:srgbClr val="6E747A">
                      <a:alpha val="43000"/>
                    </a:srgbClr>
                  </a:outerShdw>
                </a:effectLst>
              </a:rPr>
              <a:t>4 </a:t>
            </a:r>
            <a:r>
              <a:rPr lang="en-US" sz="1800" b="1" dirty="0">
                <a:ln w="0">
                  <a:noFill/>
                </a:ln>
                <a:solidFill>
                  <a:schemeClr val="accent1"/>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8" name="TextBox 7">
            <a:extLst>
              <a:ext uri="{FF2B5EF4-FFF2-40B4-BE49-F238E27FC236}">
                <a16:creationId xmlns:a16="http://schemas.microsoft.com/office/drawing/2014/main" id="{83A78F2E-821C-7446-8874-730F9CBF453E}"/>
              </a:ext>
            </a:extLst>
          </p:cNvPr>
          <p:cNvSpPr txBox="1"/>
          <p:nvPr/>
        </p:nvSpPr>
        <p:spPr>
          <a:xfrm>
            <a:off x="3194475" y="5660089"/>
            <a:ext cx="3371218" cy="614461"/>
          </a:xfrm>
          <a:prstGeom prst="rect">
            <a:avLst/>
          </a:prstGeom>
          <a:solidFill>
            <a:srgbClr val="FF9300">
              <a:alpha val="43137"/>
            </a:srgbClr>
          </a:solidFill>
          <a:ln>
            <a:noFill/>
          </a:ln>
        </p:spPr>
        <p:txBody>
          <a:bodyPr wrap="square" rtlCol="0">
            <a:noAutofit/>
          </a:bodyPr>
          <a:lstStyle/>
          <a:p>
            <a:pPr algn="ctr"/>
            <a:r>
              <a:rPr lang="en-US" sz="1500" b="1" dirty="0"/>
              <a:t>2h 30min</a:t>
            </a:r>
          </a:p>
          <a:p>
            <a:pPr algn="ctr"/>
            <a:r>
              <a:rPr lang="en-US" sz="1500" dirty="0">
                <a:sym typeface="Wingdings" pitchFamily="2" charset="2"/>
              </a:rPr>
              <a:t>Outside </a:t>
            </a:r>
            <a:endParaRPr lang="en-US" sz="1500" b="1" dirty="0">
              <a:ln w="0">
                <a:solidFill>
                  <a:schemeClr val="accent2"/>
                </a:solidFill>
              </a:ln>
              <a:solidFill>
                <a:srgbClr val="FF0000"/>
              </a:solidFill>
              <a:sym typeface="Wingdings" pitchFamily="2" charset="2"/>
            </a:endParaRPr>
          </a:p>
          <a:p>
            <a:pPr algn="ctr"/>
            <a:endParaRPr lang="en-US" sz="1500" b="1" dirty="0">
              <a:ln w="0">
                <a:solidFill>
                  <a:schemeClr val="accent3">
                    <a:lumMod val="60000"/>
                    <a:lumOff val="40000"/>
                  </a:schemeClr>
                </a:solidFill>
              </a:ln>
              <a:solidFill>
                <a:srgbClr val="FF0000"/>
              </a:solidFill>
              <a:effectLst>
                <a:outerShdw blurRad="38100" dist="25400" dir="5400000" algn="ctr" rotWithShape="0">
                  <a:srgbClr val="6E747A">
                    <a:alpha val="43000"/>
                  </a:srgbClr>
                </a:outerShdw>
              </a:effectLst>
            </a:endParaRPr>
          </a:p>
        </p:txBody>
      </p:sp>
      <p:sp>
        <p:nvSpPr>
          <p:cNvPr id="12" name="TextBox 11">
            <a:extLst>
              <a:ext uri="{FF2B5EF4-FFF2-40B4-BE49-F238E27FC236}">
                <a16:creationId xmlns:a16="http://schemas.microsoft.com/office/drawing/2014/main" id="{D6065ED0-864D-48DB-9DD7-8CE00F3CE183}"/>
              </a:ext>
            </a:extLst>
          </p:cNvPr>
          <p:cNvSpPr txBox="1"/>
          <p:nvPr/>
        </p:nvSpPr>
        <p:spPr>
          <a:xfrm>
            <a:off x="4499210" y="6272212"/>
            <a:ext cx="761747" cy="507831"/>
          </a:xfrm>
          <a:prstGeom prst="rect">
            <a:avLst/>
          </a:prstGeom>
          <a:noFill/>
        </p:spPr>
        <p:txBody>
          <a:bodyPr wrap="none" rtlCol="0">
            <a:spAutoFit/>
          </a:bodyPr>
          <a:lstStyle/>
          <a:p>
            <a:r>
              <a:rPr lang="en-US" sz="1800" b="1" dirty="0">
                <a:ln w="0">
                  <a:noFill/>
                </a:ln>
                <a:solidFill>
                  <a:schemeClr val="accent3"/>
                </a:solidFill>
                <a:effectLst>
                  <a:outerShdw blurRad="38100" dist="25400" dir="5400000" algn="ctr" rotWithShape="0">
                    <a:srgbClr val="6E747A">
                      <a:alpha val="43000"/>
                    </a:srgbClr>
                  </a:outerShdw>
                </a:effectLst>
                <a:sym typeface="Wingdings" pitchFamily="2" charset="2"/>
              </a:rPr>
              <a:t>30 </a:t>
            </a:r>
            <a:r>
              <a:rPr lang="en-US" sz="1800" b="1" dirty="0">
                <a:ln w="0">
                  <a:noFill/>
                </a:ln>
                <a:solidFill>
                  <a:schemeClr val="accent3"/>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3"/>
                </a:solidFill>
                <a:effectLst>
                  <a:outerShdw blurRad="38100" dist="25400" dir="5400000" algn="ctr" rotWithShape="0">
                    <a:srgbClr val="6E747A">
                      <a:alpha val="43000"/>
                    </a:srgbClr>
                  </a:outerShdw>
                </a:effectLst>
              </a:rPr>
              <a:t>C</a:t>
            </a:r>
          </a:p>
          <a:p>
            <a:endParaRPr lang="en-GB" dirty="0"/>
          </a:p>
        </p:txBody>
      </p:sp>
      <p:sp>
        <p:nvSpPr>
          <p:cNvPr id="9" name="TextBox 8">
            <a:extLst>
              <a:ext uri="{FF2B5EF4-FFF2-40B4-BE49-F238E27FC236}">
                <a16:creationId xmlns:a16="http://schemas.microsoft.com/office/drawing/2014/main" id="{9853E388-2A1B-C74D-A61C-538B2917B2BB}"/>
              </a:ext>
            </a:extLst>
          </p:cNvPr>
          <p:cNvSpPr txBox="1"/>
          <p:nvPr/>
        </p:nvSpPr>
        <p:spPr>
          <a:xfrm>
            <a:off x="6577200" y="5666282"/>
            <a:ext cx="842931" cy="620218"/>
          </a:xfrm>
          <a:prstGeom prst="rect">
            <a:avLst/>
          </a:prstGeom>
          <a:solidFill>
            <a:srgbClr val="FFC000">
              <a:alpha val="10980"/>
            </a:srgbClr>
          </a:solidFill>
          <a:ln>
            <a:noFill/>
          </a:ln>
        </p:spPr>
        <p:txBody>
          <a:bodyPr wrap="square" rtlCol="0">
            <a:noAutofit/>
          </a:bodyPr>
          <a:lstStyle/>
          <a:p>
            <a:pPr algn="ctr"/>
            <a:r>
              <a:rPr lang="en-US" sz="1450" b="1" dirty="0"/>
              <a:t>30min</a:t>
            </a:r>
            <a:r>
              <a:rPr lang="en-US" sz="1450" dirty="0"/>
              <a:t> </a:t>
            </a:r>
          </a:p>
          <a:p>
            <a:pPr algn="ctr"/>
            <a:r>
              <a:rPr lang="en-US" sz="1450" dirty="0"/>
              <a:t>Counter</a:t>
            </a:r>
            <a:endParaRPr lang="en-US" sz="1450" b="1" dirty="0">
              <a:ln w="0">
                <a:solidFill>
                  <a:schemeClr val="accent2"/>
                </a:solidFill>
              </a:ln>
              <a:solidFill>
                <a:schemeClr val="accent4"/>
              </a:solidFill>
              <a:effectLst>
                <a:outerShdw blurRad="38100" dist="25400" dir="5400000" algn="ctr" rotWithShape="0">
                  <a:srgbClr val="6E747A">
                    <a:alpha val="43000"/>
                  </a:srgbClr>
                </a:outerShdw>
              </a:effectLst>
              <a:sym typeface="Wingdings" pitchFamily="2" charset="2"/>
            </a:endParaRPr>
          </a:p>
        </p:txBody>
      </p:sp>
      <p:sp>
        <p:nvSpPr>
          <p:cNvPr id="14" name="TextBox 13">
            <a:extLst>
              <a:ext uri="{FF2B5EF4-FFF2-40B4-BE49-F238E27FC236}">
                <a16:creationId xmlns:a16="http://schemas.microsoft.com/office/drawing/2014/main" id="{4101E004-4179-4763-AF33-AA5BEC188E79}"/>
              </a:ext>
            </a:extLst>
          </p:cNvPr>
          <p:cNvSpPr txBox="1"/>
          <p:nvPr/>
        </p:nvSpPr>
        <p:spPr>
          <a:xfrm>
            <a:off x="6600061" y="6286500"/>
            <a:ext cx="761747" cy="507831"/>
          </a:xfrm>
          <a:prstGeom prst="rect">
            <a:avLst/>
          </a:prstGeom>
          <a:noFill/>
        </p:spPr>
        <p:txBody>
          <a:bodyPr wrap="none" rtlCol="0">
            <a:spAutoFit/>
          </a:bodyPr>
          <a:lstStyle/>
          <a:p>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0" name="TextBox 9">
            <a:extLst>
              <a:ext uri="{FF2B5EF4-FFF2-40B4-BE49-F238E27FC236}">
                <a16:creationId xmlns:a16="http://schemas.microsoft.com/office/drawing/2014/main" id="{3AEE722E-2E4F-CF4A-862C-5F7E416BAD30}"/>
              </a:ext>
            </a:extLst>
          </p:cNvPr>
          <p:cNvSpPr txBox="1"/>
          <p:nvPr/>
        </p:nvSpPr>
        <p:spPr>
          <a:xfrm>
            <a:off x="7422272" y="5663035"/>
            <a:ext cx="1571825" cy="609177"/>
          </a:xfrm>
          <a:prstGeom prst="rect">
            <a:avLst/>
          </a:prstGeom>
          <a:solidFill>
            <a:srgbClr val="00FB92">
              <a:alpha val="23137"/>
            </a:srgbClr>
          </a:solidFill>
          <a:ln>
            <a:noFill/>
          </a:ln>
        </p:spPr>
        <p:txBody>
          <a:bodyPr wrap="square" rtlCol="0">
            <a:noAutofit/>
          </a:bodyPr>
          <a:lstStyle/>
          <a:p>
            <a:pPr algn="ctr"/>
            <a:r>
              <a:rPr lang="en-US" sz="1500" b="1" dirty="0"/>
              <a:t>1h 15 min</a:t>
            </a:r>
          </a:p>
          <a:p>
            <a:pPr algn="ctr"/>
            <a:r>
              <a:rPr lang="en-US" sz="1500" dirty="0"/>
              <a:t>Fridge</a:t>
            </a:r>
            <a:endParaRPr lang="en-US" sz="1500" b="1" dirty="0">
              <a:ln w="0">
                <a:solidFill>
                  <a:schemeClr val="accent5"/>
                </a:solidFill>
              </a:ln>
              <a:solidFill>
                <a:schemeClr val="accent1"/>
              </a:solidFill>
              <a:effectLst>
                <a:outerShdw blurRad="38100" dist="25400" dir="5400000" algn="ctr" rotWithShape="0">
                  <a:srgbClr val="6E747A">
                    <a:alpha val="43000"/>
                  </a:srgbClr>
                </a:outerShdw>
              </a:effectLst>
            </a:endParaRPr>
          </a:p>
        </p:txBody>
      </p:sp>
      <p:sp>
        <p:nvSpPr>
          <p:cNvPr id="15" name="TextBox 14">
            <a:extLst>
              <a:ext uri="{FF2B5EF4-FFF2-40B4-BE49-F238E27FC236}">
                <a16:creationId xmlns:a16="http://schemas.microsoft.com/office/drawing/2014/main" id="{30EF63ED-79BA-488B-8A39-B3D850C4B0F2}"/>
              </a:ext>
            </a:extLst>
          </p:cNvPr>
          <p:cNvSpPr txBox="1"/>
          <p:nvPr/>
        </p:nvSpPr>
        <p:spPr>
          <a:xfrm>
            <a:off x="7901633" y="6272212"/>
            <a:ext cx="633507" cy="507831"/>
          </a:xfrm>
          <a:prstGeom prst="rect">
            <a:avLst/>
          </a:prstGeom>
          <a:noFill/>
        </p:spPr>
        <p:txBody>
          <a:bodyPr wrap="none" rtlCol="0">
            <a:spAutoFit/>
          </a:bodyPr>
          <a:lstStyle/>
          <a:p>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4 </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sym typeface="Symbol" pitchFamily="2" charset="2"/>
              </a:rPr>
              <a:t></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C</a:t>
            </a:r>
            <a:endParaRPr lang="en-US" sz="1800" dirty="0">
              <a:solidFill>
                <a:schemeClr val="accent1">
                  <a:lumMod val="75000"/>
                </a:schemeClr>
              </a:solidFill>
            </a:endParaRPr>
          </a:p>
          <a:p>
            <a:endParaRPr lang="en-GB" dirty="0"/>
          </a:p>
        </p:txBody>
      </p:sp>
      <p:sp>
        <p:nvSpPr>
          <p:cNvPr id="4" name="TextBox 3">
            <a:extLst>
              <a:ext uri="{FF2B5EF4-FFF2-40B4-BE49-F238E27FC236}">
                <a16:creationId xmlns:a16="http://schemas.microsoft.com/office/drawing/2014/main" id="{9B04DD00-DD99-3E42-8071-A445977565A2}"/>
              </a:ext>
            </a:extLst>
          </p:cNvPr>
          <p:cNvSpPr txBox="1"/>
          <p:nvPr/>
        </p:nvSpPr>
        <p:spPr>
          <a:xfrm>
            <a:off x="9029474" y="5666988"/>
            <a:ext cx="2951489" cy="619512"/>
          </a:xfrm>
          <a:prstGeom prst="rect">
            <a:avLst/>
          </a:prstGeom>
          <a:solidFill>
            <a:srgbClr val="E8CAEB"/>
          </a:solidFill>
          <a:ln>
            <a:noFill/>
          </a:ln>
        </p:spPr>
        <p:txBody>
          <a:bodyPr wrap="square" rtlCol="0">
            <a:noAutofit/>
          </a:bodyPr>
          <a:lstStyle/>
          <a:p>
            <a:pPr algn="ctr"/>
            <a:r>
              <a:rPr lang="en-US" sz="1450" b="1" dirty="0"/>
              <a:t>1h 15min</a:t>
            </a:r>
          </a:p>
          <a:p>
            <a:pPr algn="ctr"/>
            <a:r>
              <a:rPr lang="en-US" sz="1450" dirty="0"/>
              <a:t>Grilled, but returned to dirty plate </a:t>
            </a:r>
          </a:p>
        </p:txBody>
      </p:sp>
      <p:sp>
        <p:nvSpPr>
          <p:cNvPr id="16" name="TextBox 15">
            <a:extLst>
              <a:ext uri="{FF2B5EF4-FFF2-40B4-BE49-F238E27FC236}">
                <a16:creationId xmlns:a16="http://schemas.microsoft.com/office/drawing/2014/main" id="{D0E71790-C47F-4609-B3A9-C9B00966BFBC}"/>
              </a:ext>
            </a:extLst>
          </p:cNvPr>
          <p:cNvSpPr txBox="1"/>
          <p:nvPr/>
        </p:nvSpPr>
        <p:spPr>
          <a:xfrm>
            <a:off x="9118920" y="6251646"/>
            <a:ext cx="1742785" cy="507831"/>
          </a:xfrm>
          <a:prstGeom prst="rect">
            <a:avLst/>
          </a:prstGeom>
          <a:noFill/>
        </p:spPr>
        <p:txBody>
          <a:bodyPr wrap="none" rtlCol="0">
            <a:spAutoFit/>
          </a:bodyPr>
          <a:lstStyle/>
          <a:p>
            <a:r>
              <a:rPr lang="en-US" sz="1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Grilling +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pic>
        <p:nvPicPr>
          <p:cNvPr id="20" name="Picture 19">
            <a:extLst>
              <a:ext uri="{FF2B5EF4-FFF2-40B4-BE49-F238E27FC236}">
                <a16:creationId xmlns:a16="http://schemas.microsoft.com/office/drawing/2014/main" id="{708FF226-B37D-4DCD-8BE1-BE903D4E797E}"/>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8377" y="54198"/>
            <a:ext cx="1549182" cy="1221953"/>
          </a:xfrm>
          <a:prstGeom prst="rect">
            <a:avLst/>
          </a:prstGeom>
        </p:spPr>
      </p:pic>
      <p:pic>
        <p:nvPicPr>
          <p:cNvPr id="25" name="Picture 24">
            <a:extLst>
              <a:ext uri="{FF2B5EF4-FFF2-40B4-BE49-F238E27FC236}">
                <a16:creationId xmlns:a16="http://schemas.microsoft.com/office/drawing/2014/main" id="{647147DA-4C95-41E5-85BA-9350A8B3CA37}"/>
              </a:ext>
              <a:ext uri="{C183D7F6-B498-43B3-948B-1728B52AA6E4}">
                <adec:decorative xmlns:adec="http://schemas.microsoft.com/office/drawing/2017/decorative" val="1"/>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168685" y="76608"/>
            <a:ext cx="870915" cy="1147193"/>
          </a:xfrm>
          <a:prstGeom prst="rect">
            <a:avLst/>
          </a:prstGeom>
        </p:spPr>
      </p:pic>
      <p:sp>
        <p:nvSpPr>
          <p:cNvPr id="26" name="TextBox 25">
            <a:extLst>
              <a:ext uri="{FF2B5EF4-FFF2-40B4-BE49-F238E27FC236}">
                <a16:creationId xmlns:a16="http://schemas.microsoft.com/office/drawing/2014/main" id="{E3F1DCC4-BE21-4F6A-907C-678FE9AC4463}"/>
              </a:ext>
            </a:extLst>
          </p:cNvPr>
          <p:cNvSpPr txBox="1"/>
          <p:nvPr/>
        </p:nvSpPr>
        <p:spPr>
          <a:xfrm>
            <a:off x="0" y="6565883"/>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spTree>
    <p:extLst>
      <p:ext uri="{BB962C8B-B14F-4D97-AF65-F5344CB8AC3E}">
        <p14:creationId xmlns:p14="http://schemas.microsoft.com/office/powerpoint/2010/main" val="215527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D7E7-C3A7-4A55-8C54-5F3D8EC824E1}"/>
              </a:ext>
            </a:extLst>
          </p:cNvPr>
          <p:cNvSpPr>
            <a:spLocks noGrp="1"/>
          </p:cNvSpPr>
          <p:nvPr>
            <p:ph type="title"/>
          </p:nvPr>
        </p:nvSpPr>
        <p:spPr>
          <a:xfrm>
            <a:off x="2781759" y="219106"/>
            <a:ext cx="8581279" cy="1325563"/>
          </a:xfrm>
        </p:spPr>
        <p:txBody>
          <a:bodyPr/>
          <a:lstStyle/>
          <a:p>
            <a:r>
              <a:rPr lang="en-US" sz="6600" dirty="0">
                <a:ln w="12700">
                  <a:noFill/>
                  <a:prstDash val="solid"/>
                </a:ln>
                <a:solidFill>
                  <a:schemeClr val="accent1"/>
                </a:solidFill>
                <a:latin typeface="Arial" panose="020B0604020202020204" pitchFamily="34" charset="0"/>
                <a:cs typeface="Arial" panose="020B0604020202020204" pitchFamily="34" charset="0"/>
              </a:rPr>
              <a:t>Cross-contamination</a:t>
            </a:r>
            <a:br>
              <a:rPr lang="en-US" sz="4800" dirty="0">
                <a:ln w="12700">
                  <a:solidFill>
                    <a:schemeClr val="tx2">
                      <a:lumMod val="75000"/>
                    </a:schemeClr>
                  </a:solidFill>
                  <a:prstDash val="solid"/>
                </a:ln>
                <a:solidFill>
                  <a:schemeClr val="accent1"/>
                </a:solidFill>
              </a:rPr>
            </a:br>
            <a:endParaRPr lang="en-GB" dirty="0"/>
          </a:p>
        </p:txBody>
      </p:sp>
      <p:sp>
        <p:nvSpPr>
          <p:cNvPr id="3" name="TextBox 2">
            <a:extLst>
              <a:ext uri="{FF2B5EF4-FFF2-40B4-BE49-F238E27FC236}">
                <a16:creationId xmlns:a16="http://schemas.microsoft.com/office/drawing/2014/main" id="{362FCEC5-D971-7E48-832A-DCBE506C9A70}"/>
              </a:ext>
            </a:extLst>
          </p:cNvPr>
          <p:cNvSpPr txBox="1"/>
          <p:nvPr/>
        </p:nvSpPr>
        <p:spPr>
          <a:xfrm>
            <a:off x="394075" y="1875543"/>
            <a:ext cx="1096896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To prevent cross-contamination, what should John’s mum remember to do when preparing the salad and the chicken?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GB" sz="2400" dirty="0"/>
              <a:t>Why do you need to be careful when you have a plate of raw chicken next to your vegetables? </a:t>
            </a:r>
            <a:endParaRPr lang="en-US" sz="2400" dirty="0"/>
          </a:p>
        </p:txBody>
      </p:sp>
      <p:pic>
        <p:nvPicPr>
          <p:cNvPr id="4" name="Picture 3">
            <a:extLst>
              <a:ext uri="{FF2B5EF4-FFF2-40B4-BE49-F238E27FC236}">
                <a16:creationId xmlns:a16="http://schemas.microsoft.com/office/drawing/2014/main" id="{3ACF4592-7C1E-4A4A-BADC-165AB1BF5458}"/>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8529" t="37937" r="8734" b="15835"/>
          <a:stretch/>
        </p:blipFill>
        <p:spPr>
          <a:xfrm>
            <a:off x="174990" y="113556"/>
            <a:ext cx="2248063" cy="1332185"/>
          </a:xfrm>
          <a:prstGeom prst="rect">
            <a:avLst/>
          </a:prstGeom>
        </p:spPr>
      </p:pic>
      <p:pic>
        <p:nvPicPr>
          <p:cNvPr id="8" name="Picture 7">
            <a:extLst>
              <a:ext uri="{FF2B5EF4-FFF2-40B4-BE49-F238E27FC236}">
                <a16:creationId xmlns:a16="http://schemas.microsoft.com/office/drawing/2014/main" id="{FD95F44D-812F-9643-926C-A2447F13F2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39560" y="4727659"/>
            <a:ext cx="2737310" cy="2130341"/>
          </a:xfrm>
          <a:prstGeom prst="rect">
            <a:avLst/>
          </a:prstGeom>
        </p:spPr>
      </p:pic>
      <p:pic>
        <p:nvPicPr>
          <p:cNvPr id="10" name="Picture 9">
            <a:extLst>
              <a:ext uri="{FF2B5EF4-FFF2-40B4-BE49-F238E27FC236}">
                <a16:creationId xmlns:a16="http://schemas.microsoft.com/office/drawing/2014/main" id="{63B3F4B3-6354-C845-8264-74C702A3E3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5316582" y="3614484"/>
            <a:ext cx="2902754" cy="1332593"/>
          </a:xfrm>
          <a:prstGeom prst="rect">
            <a:avLst/>
          </a:prstGeom>
        </p:spPr>
      </p:pic>
      <p:pic>
        <p:nvPicPr>
          <p:cNvPr id="13" name="Picture 12">
            <a:extLst>
              <a:ext uri="{FF2B5EF4-FFF2-40B4-BE49-F238E27FC236}">
                <a16:creationId xmlns:a16="http://schemas.microsoft.com/office/drawing/2014/main" id="{459BB7B5-B44C-E64F-AE54-ED6AA6D04303}"/>
              </a:ext>
              <a:ext uri="{C183D7F6-B498-43B3-948B-1728B52AA6E4}">
                <adec:decorative xmlns:adec="http://schemas.microsoft.com/office/drawing/2017/decorative" val="1"/>
              </a:ext>
            </a:extLst>
          </p:cNvPr>
          <p:cNvPicPr>
            <a:picLocks noChangeAspect="1"/>
          </p:cNvPicPr>
          <p:nvPr/>
        </p:nvPicPr>
        <p:blipFill rotWithShape="1">
          <a:blip r:embed="rId6"/>
          <a:srcRect r="33429"/>
          <a:stretch/>
        </p:blipFill>
        <p:spPr>
          <a:xfrm>
            <a:off x="496389" y="4808190"/>
            <a:ext cx="2377441" cy="1645010"/>
          </a:xfrm>
          <a:prstGeom prst="rect">
            <a:avLst/>
          </a:prstGeom>
        </p:spPr>
      </p:pic>
      <p:pic>
        <p:nvPicPr>
          <p:cNvPr id="14" name="Picture 13">
            <a:extLst>
              <a:ext uri="{FF2B5EF4-FFF2-40B4-BE49-F238E27FC236}">
                <a16:creationId xmlns:a16="http://schemas.microsoft.com/office/drawing/2014/main" id="{60915C16-949A-1442-80BC-F092313255A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873830" y="5056229"/>
            <a:ext cx="1816100" cy="1473200"/>
          </a:xfrm>
          <a:prstGeom prst="rect">
            <a:avLst/>
          </a:prstGeom>
        </p:spPr>
      </p:pic>
      <p:sp>
        <p:nvSpPr>
          <p:cNvPr id="12" name="Curved Down Arrow 11">
            <a:extLst>
              <a:ext uri="{FF2B5EF4-FFF2-40B4-BE49-F238E27FC236}">
                <a16:creationId xmlns:a16="http://schemas.microsoft.com/office/drawing/2014/main" id="{0DF52E3A-FC5A-8740-98AC-A69D917DF0F8}"/>
              </a:ext>
              <a:ext uri="{C183D7F6-B498-43B3-948B-1728B52AA6E4}">
                <adec:decorative xmlns:adec="http://schemas.microsoft.com/office/drawing/2017/decorative" val="1"/>
              </a:ext>
            </a:extLst>
          </p:cNvPr>
          <p:cNvSpPr/>
          <p:nvPr/>
        </p:nvSpPr>
        <p:spPr>
          <a:xfrm flipH="1">
            <a:off x="4490660" y="4833257"/>
            <a:ext cx="4091633" cy="600892"/>
          </a:xfrm>
          <a:prstGeom prst="curvedDownArrow">
            <a:avLst>
              <a:gd name="adj1" fmla="val 9071"/>
              <a:gd name="adj2" fmla="val 47683"/>
              <a:gd name="adj3" fmla="val 576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085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358C-CC6F-4457-BDB9-87E65AB6893D}"/>
              </a:ext>
            </a:extLst>
          </p:cNvPr>
          <p:cNvSpPr>
            <a:spLocks noGrp="1"/>
          </p:cNvSpPr>
          <p:nvPr>
            <p:ph type="title"/>
          </p:nvPr>
        </p:nvSpPr>
        <p:spPr>
          <a:xfrm>
            <a:off x="2073027" y="525933"/>
            <a:ext cx="10515600" cy="941402"/>
          </a:xfrm>
        </p:spPr>
        <p:txBody>
          <a:bodyPr>
            <a:normAutofit/>
          </a:bodyPr>
          <a:lstStyle/>
          <a:p>
            <a:r>
              <a:rPr lang="en-US" sz="6600" dirty="0">
                <a:ln w="12700">
                  <a:noFill/>
                  <a:prstDash val="solid"/>
                </a:ln>
                <a:solidFill>
                  <a:schemeClr val="accent1"/>
                </a:solidFill>
                <a:latin typeface="Arial" panose="020B0604020202020204" pitchFamily="34" charset="0"/>
                <a:ea typeface="+mn-ea"/>
                <a:cs typeface="Arial" panose="020B0604020202020204" pitchFamily="34" charset="0"/>
              </a:rPr>
              <a:t>Cooking meat</a:t>
            </a:r>
            <a:endParaRPr lang="en-GB" sz="6600" dirty="0">
              <a:ln w="12700">
                <a:noFill/>
                <a:prstDash val="solid"/>
              </a:ln>
              <a:solidFill>
                <a:schemeClr val="accent1"/>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57D18C1-3F39-45B0-90DD-ACC0538F13F3}"/>
              </a:ext>
            </a:extLst>
          </p:cNvPr>
          <p:cNvSpPr txBox="1"/>
          <p:nvPr/>
        </p:nvSpPr>
        <p:spPr>
          <a:xfrm>
            <a:off x="1170316" y="1530974"/>
            <a:ext cx="9851367"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t>What happens to the bacteria on the raw meat when cooked?</a:t>
            </a:r>
          </a:p>
          <a:p>
            <a:pPr marL="342900" indent="-342900">
              <a:buFont typeface="Arial" panose="020B0604020202020204" pitchFamily="34" charset="0"/>
              <a:buChar char="•"/>
            </a:pPr>
            <a:r>
              <a:rPr lang="en-GB" sz="2400" dirty="0"/>
              <a:t>What can you do to cook meat properly on a barbecue?</a:t>
            </a:r>
          </a:p>
          <a:p>
            <a:pPr marL="342900" indent="-342900">
              <a:buFont typeface="Arial" panose="020B0604020202020204" pitchFamily="34" charset="0"/>
              <a:buChar char="•"/>
            </a:pPr>
            <a:r>
              <a:rPr lang="en-GB" sz="2400" dirty="0"/>
              <a:t>How do you check that meat is cooked?</a:t>
            </a:r>
          </a:p>
          <a:p>
            <a:pPr marL="342900" indent="-342900">
              <a:buFont typeface="Arial" panose="020B0604020202020204" pitchFamily="34" charset="0"/>
              <a:buChar char="•"/>
            </a:pPr>
            <a:r>
              <a:rPr lang="en-GB" sz="2400" dirty="0"/>
              <a:t>Why is it important to put meat on a clean plate, once cooked?</a:t>
            </a:r>
          </a:p>
        </p:txBody>
      </p:sp>
      <p:pic>
        <p:nvPicPr>
          <p:cNvPr id="1030" name="Picture 6">
            <a:extLst>
              <a:ext uri="{FF2B5EF4-FFF2-40B4-BE49-F238E27FC236}">
                <a16:creationId xmlns:a16="http://schemas.microsoft.com/office/drawing/2014/main" id="{46488554-0863-4278-A4CC-C41B364F3B9A}"/>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03700" y="3655219"/>
            <a:ext cx="34861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E70768B-244A-49BF-84AA-70193DABB7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474" y="3119142"/>
            <a:ext cx="2893447" cy="2893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7EB31F-F624-4C5E-B5ED-A3F0A1A82B3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139" y="3471773"/>
            <a:ext cx="1740798" cy="174079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Down 4">
            <a:extLst>
              <a:ext uri="{FF2B5EF4-FFF2-40B4-BE49-F238E27FC236}">
                <a16:creationId xmlns:a16="http://schemas.microsoft.com/office/drawing/2014/main" id="{A32D7C48-AD6A-43C4-BD09-5A1E04B06004}"/>
              </a:ext>
              <a:ext uri="{C183D7F6-B498-43B3-948B-1728B52AA6E4}">
                <adec:decorative xmlns:adec="http://schemas.microsoft.com/office/drawing/2017/decorative" val="1"/>
              </a:ext>
            </a:extLst>
          </p:cNvPr>
          <p:cNvSpPr/>
          <p:nvPr/>
        </p:nvSpPr>
        <p:spPr>
          <a:xfrm>
            <a:off x="2663687" y="3529959"/>
            <a:ext cx="2893446" cy="480566"/>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Curved Down 8">
            <a:extLst>
              <a:ext uri="{FF2B5EF4-FFF2-40B4-BE49-F238E27FC236}">
                <a16:creationId xmlns:a16="http://schemas.microsoft.com/office/drawing/2014/main" id="{9E976360-BE1C-4C6C-8AE7-8FD0C2D2E2C5}"/>
              </a:ext>
              <a:ext uri="{C183D7F6-B498-43B3-948B-1728B52AA6E4}">
                <adec:decorative xmlns:adec="http://schemas.microsoft.com/office/drawing/2017/decorative" val="1"/>
              </a:ext>
            </a:extLst>
          </p:cNvPr>
          <p:cNvSpPr/>
          <p:nvPr/>
        </p:nvSpPr>
        <p:spPr>
          <a:xfrm>
            <a:off x="5884104" y="3569192"/>
            <a:ext cx="2893446" cy="42529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Curved Up 5">
            <a:extLst>
              <a:ext uri="{FF2B5EF4-FFF2-40B4-BE49-F238E27FC236}">
                <a16:creationId xmlns:a16="http://schemas.microsoft.com/office/drawing/2014/main" id="{C1E746C2-3FD1-4B60-88DA-7CABD59AFF7A}"/>
              </a:ext>
              <a:ext uri="{C183D7F6-B498-43B3-948B-1728B52AA6E4}">
                <adec:decorative xmlns:adec="http://schemas.microsoft.com/office/drawing/2017/decorative" val="1"/>
              </a:ext>
            </a:extLst>
          </p:cNvPr>
          <p:cNvSpPr/>
          <p:nvPr/>
        </p:nvSpPr>
        <p:spPr>
          <a:xfrm>
            <a:off x="2279374" y="4990314"/>
            <a:ext cx="7282069" cy="1728504"/>
          </a:xfrm>
          <a:prstGeom prst="curved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chemeClr val="tx1"/>
              </a:solidFill>
            </a:endParaRPr>
          </a:p>
        </p:txBody>
      </p:sp>
      <p:pic>
        <p:nvPicPr>
          <p:cNvPr id="11" name="Picture 9">
            <a:extLst>
              <a:ext uri="{FF2B5EF4-FFF2-40B4-BE49-F238E27FC236}">
                <a16:creationId xmlns:a16="http://schemas.microsoft.com/office/drawing/2014/main" id="{895BEE3B-5F75-BE42-BED5-01BD023D43C4}"/>
              </a:ext>
              <a:ext uri="{C183D7F6-B498-43B3-948B-1728B52AA6E4}">
                <adec:decorative xmlns:adec="http://schemas.microsoft.com/office/drawing/2017/decorative" val="1"/>
              </a:ext>
            </a:extLst>
          </p:cNvPr>
          <p:cNvPicPr>
            <a:picLocks noChangeAspect="1"/>
          </p:cNvPicPr>
          <p:nvPr/>
        </p:nvPicPr>
        <p:blipFill rotWithShape="1">
          <a:blip r:embed="rId6"/>
          <a:srcRect l="9211" t="12653" r="5396" b="10204"/>
          <a:stretch/>
        </p:blipFill>
        <p:spPr>
          <a:xfrm>
            <a:off x="125985" y="139635"/>
            <a:ext cx="1765449" cy="1127691"/>
          </a:xfrm>
          <a:prstGeom prst="rect">
            <a:avLst/>
          </a:prstGeom>
        </p:spPr>
      </p:pic>
    </p:spTree>
    <p:extLst>
      <p:ext uri="{BB962C8B-B14F-4D97-AF65-F5344CB8AC3E}">
        <p14:creationId xmlns:p14="http://schemas.microsoft.com/office/powerpoint/2010/main" val="27917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FF4D-3B34-E94E-8EAA-A4DDE191DAB8}"/>
              </a:ext>
            </a:extLst>
          </p:cNvPr>
          <p:cNvSpPr>
            <a:spLocks noGrp="1"/>
          </p:cNvSpPr>
          <p:nvPr>
            <p:ph type="title"/>
          </p:nvPr>
        </p:nvSpPr>
        <p:spPr>
          <a:xfrm>
            <a:off x="1106677" y="545685"/>
            <a:ext cx="10515600" cy="1325563"/>
          </a:xfrm>
        </p:spPr>
        <p:txBody>
          <a:bodyPr>
            <a:normAutofit/>
          </a:bodyPr>
          <a:lstStyle/>
          <a:p>
            <a:r>
              <a:rPr lang="en-US" sz="6600" dirty="0">
                <a:solidFill>
                  <a:schemeClr val="accent1"/>
                </a:solidFill>
                <a:latin typeface="Arial" panose="020B0604020202020204" pitchFamily="34" charset="0"/>
                <a:cs typeface="Arial" panose="020B0604020202020204" pitchFamily="34" charset="0"/>
              </a:rPr>
              <a:t>Food poisoning</a:t>
            </a:r>
          </a:p>
        </p:txBody>
      </p:sp>
      <p:sp>
        <p:nvSpPr>
          <p:cNvPr id="3" name="Content Placeholder 2">
            <a:extLst>
              <a:ext uri="{FF2B5EF4-FFF2-40B4-BE49-F238E27FC236}">
                <a16:creationId xmlns:a16="http://schemas.microsoft.com/office/drawing/2014/main" id="{CDB6F09B-7799-3345-A9E2-AFA16D43E5F3}"/>
              </a:ext>
            </a:extLst>
          </p:cNvPr>
          <p:cNvSpPr>
            <a:spLocks noGrp="1"/>
          </p:cNvSpPr>
          <p:nvPr>
            <p:ph idx="1"/>
          </p:nvPr>
        </p:nvSpPr>
        <p:spPr>
          <a:xfrm>
            <a:off x="2447108" y="1832928"/>
            <a:ext cx="7306492" cy="4351338"/>
          </a:xfrm>
        </p:spPr>
        <p:txBody>
          <a:bodyPr/>
          <a:lstStyle/>
          <a:p>
            <a:r>
              <a:rPr lang="en-GB" sz="2800" dirty="0">
                <a:latin typeface="Arial" panose="020B0604020202020204" pitchFamily="34" charset="0"/>
                <a:cs typeface="Arial" panose="020B0604020202020204" pitchFamily="34" charset="0"/>
              </a:rPr>
              <a:t>What microbe(s) do you think made John and his guests ill and how?</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Why was the elderly guest more at risk of becoming ill?</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Why didn’t all of the guests become sick?</a:t>
            </a: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B567D6-2938-F34D-A397-7AAFF21529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165" y="4441371"/>
            <a:ext cx="2906273" cy="2416629"/>
          </a:xfrm>
          <a:prstGeom prst="rect">
            <a:avLst/>
          </a:prstGeom>
        </p:spPr>
      </p:pic>
      <p:pic>
        <p:nvPicPr>
          <p:cNvPr id="7" name="Picture 6">
            <a:extLst>
              <a:ext uri="{FF2B5EF4-FFF2-40B4-BE49-F238E27FC236}">
                <a16:creationId xmlns:a16="http://schemas.microsoft.com/office/drawing/2014/main" id="{77D79C09-DFB5-8C47-9C54-B7C4E9CD7B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91106" y="293724"/>
            <a:ext cx="1828800" cy="1358900"/>
          </a:xfrm>
          <a:prstGeom prst="rect">
            <a:avLst/>
          </a:prstGeom>
        </p:spPr>
      </p:pic>
    </p:spTree>
    <p:extLst>
      <p:ext uri="{BB962C8B-B14F-4D97-AF65-F5344CB8AC3E}">
        <p14:creationId xmlns:p14="http://schemas.microsoft.com/office/powerpoint/2010/main" val="270312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554D-2FA1-4717-81F0-2D8AA1E022EE}"/>
              </a:ext>
            </a:extLst>
          </p:cNvPr>
          <p:cNvSpPr>
            <a:spLocks noGrp="1"/>
          </p:cNvSpPr>
          <p:nvPr>
            <p:ph type="title"/>
          </p:nvPr>
        </p:nvSpPr>
        <p:spPr>
          <a:xfrm>
            <a:off x="654756" y="918753"/>
            <a:ext cx="7886700" cy="1325563"/>
          </a:xfrm>
        </p:spPr>
        <p:txBody>
          <a:bodyPr/>
          <a:lstStyle/>
          <a:p>
            <a:r>
              <a:rPr lang="en-GB" sz="6600" dirty="0">
                <a:latin typeface="+mn-lt"/>
              </a:rPr>
              <a:t>Learning outcomes</a:t>
            </a:r>
          </a:p>
        </p:txBody>
      </p:sp>
      <p:sp>
        <p:nvSpPr>
          <p:cNvPr id="3" name="Content Placeholder 2">
            <a:extLst>
              <a:ext uri="{FF2B5EF4-FFF2-40B4-BE49-F238E27FC236}">
                <a16:creationId xmlns:a16="http://schemas.microsoft.com/office/drawing/2014/main" id="{A82CF773-1373-4343-ABF3-9ED465A33D51}"/>
              </a:ext>
            </a:extLst>
          </p:cNvPr>
          <p:cNvSpPr>
            <a:spLocks noGrp="1"/>
          </p:cNvSpPr>
          <p:nvPr>
            <p:ph idx="1"/>
          </p:nvPr>
        </p:nvSpPr>
        <p:spPr>
          <a:xfrm>
            <a:off x="603956" y="2244316"/>
            <a:ext cx="10984088" cy="3623751"/>
          </a:xfrm>
        </p:spPr>
        <p:txBody>
          <a:bodyPr/>
          <a:lstStyle/>
          <a:p>
            <a:pPr marL="342900" indent="-342900">
              <a:buAutoNum type="arabicPeriod"/>
            </a:pPr>
            <a:r>
              <a:rPr lang="en-GB" sz="2400" dirty="0">
                <a:latin typeface="Arial" panose="020B0604020202020204" pitchFamily="34" charset="0"/>
                <a:cs typeface="Arial" panose="020B0604020202020204" pitchFamily="34" charset="0"/>
              </a:rPr>
              <a:t>To identify harmful microbes that are commonly found in food</a:t>
            </a:r>
          </a:p>
          <a:p>
            <a:pPr marL="342900" indent="-342900">
              <a:buAutoNum type="arabicPeriod"/>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AutoNum type="arabicPeriod"/>
            </a:pPr>
            <a:r>
              <a:rPr lang="en-GB" sz="2400" dirty="0">
                <a:latin typeface="Arial" panose="020B0604020202020204" pitchFamily="34" charset="0"/>
                <a:cs typeface="Arial" panose="020B0604020202020204" pitchFamily="34" charset="0"/>
              </a:rPr>
              <a:t>To identify conditions that promote the growth of harmful microbes and how to prevent this</a:t>
            </a:r>
          </a:p>
          <a:p>
            <a:pPr marL="342900" indent="-342900">
              <a:buFont typeface="Arial" panose="020B0604020202020204" pitchFamily="34" charset="0"/>
              <a:buAutoNum type="arabicPeriod"/>
            </a:pPr>
            <a:endParaRPr lang="en-GB" sz="2400" dirty="0">
              <a:latin typeface="Arial" panose="020B0604020202020204" pitchFamily="34" charset="0"/>
              <a:cs typeface="Arial" panose="020B0604020202020204" pitchFamily="34" charset="0"/>
            </a:endParaRPr>
          </a:p>
          <a:p>
            <a:pPr marL="342900" indent="-342900">
              <a:buAutoNum type="arabicPeriod"/>
            </a:pPr>
            <a:r>
              <a:rPr lang="en-GB" sz="2400" dirty="0">
                <a:latin typeface="Arial" panose="020B0604020202020204" pitchFamily="34" charset="0"/>
                <a:cs typeface="Arial" panose="020B0604020202020204" pitchFamily="34" charset="0"/>
              </a:rPr>
              <a:t>To understand how to safely transport, store and prepare food</a:t>
            </a:r>
          </a:p>
          <a:p>
            <a:pPr marL="342900" indent="-342900">
              <a:buAutoNum type="arabicPeriod"/>
            </a:pPr>
            <a:endParaRPr lang="en-GB" sz="2400" dirty="0">
              <a:latin typeface="Arial" panose="020B0604020202020204" pitchFamily="34" charset="0"/>
              <a:cs typeface="Arial" panose="020B0604020202020204" pitchFamily="34" charset="0"/>
            </a:endParaRPr>
          </a:p>
          <a:p>
            <a:pPr marL="342900" indent="-342900">
              <a:buAutoNum type="arabicPeriod"/>
            </a:pPr>
            <a:r>
              <a:rPr lang="en-GB" sz="2400" dirty="0">
                <a:latin typeface="Arial" panose="020B0604020202020204" pitchFamily="34" charset="0"/>
                <a:cs typeface="Arial" panose="020B0604020202020204" pitchFamily="34" charset="0"/>
              </a:rPr>
              <a:t>To understand risks and consequences of food poisoning </a:t>
            </a:r>
          </a:p>
          <a:p>
            <a:pPr marL="0" indent="0">
              <a:buNone/>
            </a:pPr>
            <a:endParaRPr lang="en-GB" sz="1800" dirty="0"/>
          </a:p>
        </p:txBody>
      </p:sp>
    </p:spTree>
    <p:extLst>
      <p:ext uri="{BB962C8B-B14F-4D97-AF65-F5344CB8AC3E}">
        <p14:creationId xmlns:p14="http://schemas.microsoft.com/office/powerpoint/2010/main" val="426476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nner party">
            <a:extLst>
              <a:ext uri="{FF2B5EF4-FFF2-40B4-BE49-F238E27FC236}">
                <a16:creationId xmlns:a16="http://schemas.microsoft.com/office/drawing/2014/main" id="{AE4C59CA-211A-4DC8-B6A8-C53911EA1466}"/>
              </a:ext>
            </a:extLst>
          </p:cNvPr>
          <p:cNvPicPr>
            <a:picLocks noChangeAspect="1"/>
          </p:cNvPicPr>
          <p:nvPr/>
        </p:nvPicPr>
        <p:blipFill rotWithShape="1">
          <a:blip r:embed="rId3">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rcRect l="7304" t="11532" r="5912" b="27026"/>
          <a:stretch/>
        </p:blipFill>
        <p:spPr>
          <a:xfrm>
            <a:off x="1313028" y="-13758"/>
            <a:ext cx="8864125" cy="6546765"/>
          </a:xfrm>
          <a:prstGeom prst="rect">
            <a:avLst/>
          </a:prstGeom>
        </p:spPr>
      </p:pic>
      <p:sp>
        <p:nvSpPr>
          <p:cNvPr id="2" name="Rectangle 1" descr="Dinner party line art&#10;" title="Background">
            <a:extLst>
              <a:ext uri="{FF2B5EF4-FFF2-40B4-BE49-F238E27FC236}">
                <a16:creationId xmlns:a16="http://schemas.microsoft.com/office/drawing/2014/main" id="{3B6D68E8-CBCE-4454-B1DC-6E377495B0F3}"/>
              </a:ext>
            </a:extLst>
          </p:cNvPr>
          <p:cNvSpPr/>
          <p:nvPr/>
        </p:nvSpPr>
        <p:spPr>
          <a:xfrm>
            <a:off x="515659" y="98115"/>
            <a:ext cx="10780391" cy="6546765"/>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282AC373-E9D0-C34F-91AA-6D16FA2E9E06}"/>
              </a:ext>
            </a:extLst>
          </p:cNvPr>
          <p:cNvSpPr>
            <a:spLocks noGrp="1"/>
          </p:cNvSpPr>
          <p:nvPr>
            <p:ph type="title"/>
          </p:nvPr>
        </p:nvSpPr>
        <p:spPr>
          <a:xfrm>
            <a:off x="895950" y="703755"/>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C27A586-6EE9-2C49-8E7D-CE7FD24F36BC}"/>
              </a:ext>
            </a:extLst>
          </p:cNvPr>
          <p:cNvSpPr>
            <a:spLocks noGrp="1"/>
          </p:cNvSpPr>
          <p:nvPr>
            <p:ph idx="1"/>
          </p:nvPr>
        </p:nvSpPr>
        <p:spPr>
          <a:xfrm>
            <a:off x="780450" y="1620632"/>
            <a:ext cx="10515600" cy="4351338"/>
          </a:xfrm>
        </p:spPr>
        <p:txBody>
          <a:bodyPr>
            <a:normAutofit/>
          </a:bodyPr>
          <a:lstStyle/>
          <a:p>
            <a:pPr marL="0" indent="0">
              <a:lnSpc>
                <a:spcPct val="150000"/>
              </a:lnSpc>
              <a:buNone/>
            </a:pPr>
            <a:r>
              <a:rPr lang="en-US" sz="3200" dirty="0">
                <a:latin typeface="Arial" panose="020B0604020202020204" pitchFamily="34" charset="0"/>
                <a:cs typeface="Arial" panose="020B0604020202020204" pitchFamily="34" charset="0"/>
              </a:rPr>
              <a:t>John’s mother has invited 4 guests for a dinner party, but she couldn’t get off work early so she has asked John to do some of the shopping beforehand, since the supermarket is very close to his school. </a:t>
            </a:r>
          </a:p>
          <a:p>
            <a:pPr marL="0" indent="0">
              <a:lnSpc>
                <a:spcPct val="150000"/>
              </a:lnSpc>
              <a:buNone/>
            </a:pPr>
            <a:r>
              <a:rPr lang="en-US" sz="3200" dirty="0">
                <a:latin typeface="Arial" panose="020B0604020202020204" pitchFamily="34" charset="0"/>
                <a:cs typeface="Arial" panose="020B0604020202020204" pitchFamily="34" charset="0"/>
              </a:rPr>
              <a:t>John would rather spend the afternoon with his friends , but reluctantly agrees to help. </a:t>
            </a:r>
          </a:p>
        </p:txBody>
      </p:sp>
    </p:spTree>
    <p:extLst>
      <p:ext uri="{BB962C8B-B14F-4D97-AF65-F5344CB8AC3E}">
        <p14:creationId xmlns:p14="http://schemas.microsoft.com/office/powerpoint/2010/main" val="387441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9EC17AE2-BE04-4C0A-B246-613DB16B682D}"/>
              </a:ext>
            </a:extLst>
          </p:cNvPr>
          <p:cNvSpPr>
            <a:spLocks noGrp="1"/>
          </p:cNvSpPr>
          <p:nvPr>
            <p:ph type="title"/>
          </p:nvPr>
        </p:nvSpPr>
        <p:spPr>
          <a:xfrm>
            <a:off x="392870" y="236157"/>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EABDEBC-FB47-304D-92C8-4C23DFDB9307}"/>
              </a:ext>
            </a:extLst>
          </p:cNvPr>
          <p:cNvSpPr txBox="1"/>
          <p:nvPr/>
        </p:nvSpPr>
        <p:spPr>
          <a:xfrm>
            <a:off x="269742" y="1347881"/>
            <a:ext cx="2739879" cy="5262979"/>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1 PM</a:t>
            </a:r>
          </a:p>
          <a:p>
            <a:endParaRPr lang="en-US" sz="1100" dirty="0"/>
          </a:p>
          <a:p>
            <a:r>
              <a:rPr lang="en-US" sz="2000" dirty="0"/>
              <a:t>John’s afterschool club is cancelled and he gets away early. </a:t>
            </a:r>
          </a:p>
          <a:p>
            <a:endParaRPr lang="en-US" sz="1400" dirty="0"/>
          </a:p>
          <a:p>
            <a:endParaRPr lang="en-US" sz="2000" dirty="0"/>
          </a:p>
          <a:p>
            <a:r>
              <a:rPr lang="en-US" sz="2000" dirty="0"/>
              <a:t>  “Great! I will go shopping right away and then I can spend the afternoon with my friends.” </a:t>
            </a:r>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dirty="0"/>
          </a:p>
          <a:p>
            <a:endParaRPr lang="en-US" dirty="0"/>
          </a:p>
        </p:txBody>
      </p:sp>
      <p:sp>
        <p:nvSpPr>
          <p:cNvPr id="4" name="TextBox 3">
            <a:extLst>
              <a:ext uri="{FF2B5EF4-FFF2-40B4-BE49-F238E27FC236}">
                <a16:creationId xmlns:a16="http://schemas.microsoft.com/office/drawing/2014/main" id="{EBF00F81-CFD4-5A41-A345-0EAF2529A77B}"/>
              </a:ext>
            </a:extLst>
          </p:cNvPr>
          <p:cNvSpPr txBox="1"/>
          <p:nvPr/>
        </p:nvSpPr>
        <p:spPr>
          <a:xfrm>
            <a:off x="3263907" y="1046684"/>
            <a:ext cx="2669373" cy="5155257"/>
          </a:xfrm>
          <a:prstGeom prst="rect">
            <a:avLst/>
          </a:prstGeom>
          <a:solidFill>
            <a:schemeClr val="accent5">
              <a:lumMod val="20000"/>
              <a:lumOff val="80000"/>
            </a:schemeClr>
          </a:solidFill>
        </p:spPr>
        <p:txBody>
          <a:bodyPr wrap="square" rtlCol="0">
            <a:spAutoFit/>
          </a:bodyPr>
          <a:lstStyle/>
          <a:p>
            <a:pPr algn="ctr"/>
            <a:r>
              <a:rPr lang="en-US" sz="3200" b="1" dirty="0"/>
              <a:t>1:15 PM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John goes to the supermarket and buys:</a:t>
            </a:r>
          </a:p>
          <a:p>
            <a:pPr marL="285750" indent="-285750">
              <a:buFontTx/>
              <a:buChar char="-"/>
            </a:pPr>
            <a:r>
              <a:rPr lang="en-US" sz="2000" dirty="0"/>
              <a:t>Cold smoked salmon</a:t>
            </a:r>
          </a:p>
          <a:p>
            <a:pPr marL="285750" indent="-285750">
              <a:buFontTx/>
              <a:buChar char="-"/>
            </a:pPr>
            <a:r>
              <a:rPr lang="en-US" sz="2000" dirty="0"/>
              <a:t>Chicken fillets</a:t>
            </a:r>
          </a:p>
          <a:p>
            <a:pPr marL="285750" indent="-285750">
              <a:buFontTx/>
              <a:buChar char="-"/>
            </a:pPr>
            <a:r>
              <a:rPr lang="en-US" sz="2000" dirty="0"/>
              <a:t>Strawberries</a:t>
            </a:r>
          </a:p>
          <a:p>
            <a:pPr marL="285750" indent="-285750">
              <a:buFontTx/>
              <a:buChar char="-"/>
            </a:pPr>
            <a:r>
              <a:rPr lang="en-US" sz="2000" dirty="0"/>
              <a:t>Carrots</a:t>
            </a:r>
          </a:p>
          <a:p>
            <a:pPr marL="285750" indent="-285750">
              <a:buFontTx/>
              <a:buChar char="-"/>
            </a:pPr>
            <a:r>
              <a:rPr lang="en-US" sz="2000" dirty="0"/>
              <a:t>Cookies</a:t>
            </a:r>
          </a:p>
        </p:txBody>
      </p:sp>
      <p:sp>
        <p:nvSpPr>
          <p:cNvPr id="2" name="TextBox 1">
            <a:extLst>
              <a:ext uri="{FF2B5EF4-FFF2-40B4-BE49-F238E27FC236}">
                <a16:creationId xmlns:a16="http://schemas.microsoft.com/office/drawing/2014/main" id="{98B528BE-3E40-4A34-889D-F5E5D1D142FF}"/>
              </a:ext>
            </a:extLst>
          </p:cNvPr>
          <p:cNvSpPr txBox="1"/>
          <p:nvPr/>
        </p:nvSpPr>
        <p:spPr>
          <a:xfrm>
            <a:off x="3376113" y="6201941"/>
            <a:ext cx="2645454" cy="815608"/>
          </a:xfrm>
          <a:prstGeom prst="rect">
            <a:avLst/>
          </a:prstGeom>
          <a:noFill/>
        </p:spPr>
        <p:txBody>
          <a:bodyPr wrap="square" rtlCol="0">
            <a:spAutoFit/>
          </a:bodyPr>
          <a:lstStyle/>
          <a:p>
            <a:r>
              <a:rPr lang="en-US" sz="3800" b="1" dirty="0">
                <a:ln w="0">
                  <a:noFill/>
                </a:ln>
                <a:solidFill>
                  <a:schemeClr val="tx2"/>
                </a:solidFill>
                <a:effectLst>
                  <a:outerShdw blurRad="38100" dist="25400" dir="5400000" algn="ctr" rotWithShape="0">
                    <a:srgbClr val="6E747A">
                      <a:alpha val="43000"/>
                    </a:srgbClr>
                  </a:outerShdw>
                </a:effectLst>
              </a:rPr>
              <a:t>4</a:t>
            </a:r>
            <a:r>
              <a:rPr lang="en-US" sz="3800" b="1" dirty="0">
                <a:ln w="0">
                  <a:noFill/>
                </a:ln>
                <a:solidFill>
                  <a:schemeClr val="tx1">
                    <a:lumMod val="95000"/>
                    <a:lumOff val="5000"/>
                  </a:schemeClr>
                </a:solidFill>
                <a:effectLst>
                  <a:outerShdw blurRad="38100" dist="25400" dir="5400000" algn="ctr" rotWithShape="0">
                    <a:srgbClr val="6E747A">
                      <a:alpha val="43000"/>
                    </a:srgbClr>
                  </a:outerShdw>
                </a:effectLst>
              </a:rPr>
              <a:t> </a:t>
            </a:r>
            <a:r>
              <a:rPr lang="en-US" sz="3800" b="1" dirty="0">
                <a:ln w="0">
                  <a:noFill/>
                </a:ln>
                <a:solidFill>
                  <a:schemeClr val="tx1">
                    <a:lumMod val="95000"/>
                    <a:lumOff val="5000"/>
                  </a:schemeClr>
                </a:solidFill>
                <a:effectLst>
                  <a:outerShdw blurRad="38100" dist="25400" dir="5400000" algn="ctr" rotWithShape="0">
                    <a:srgbClr val="6E747A">
                      <a:alpha val="43000"/>
                    </a:srgbClr>
                  </a:outerShdw>
                </a:effectLst>
                <a:sym typeface="Wingdings" pitchFamily="2" charset="2"/>
              </a:rPr>
              <a:t>to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7" name="TextBox 6">
            <a:extLst>
              <a:ext uri="{FF2B5EF4-FFF2-40B4-BE49-F238E27FC236}">
                <a16:creationId xmlns:a16="http://schemas.microsoft.com/office/drawing/2014/main" id="{17EE82E3-B2BE-7245-9CE5-AD3695C1CDE8}"/>
              </a:ext>
            </a:extLst>
          </p:cNvPr>
          <p:cNvSpPr txBox="1"/>
          <p:nvPr/>
        </p:nvSpPr>
        <p:spPr>
          <a:xfrm>
            <a:off x="6094423" y="1023600"/>
            <a:ext cx="2700747" cy="5201424"/>
          </a:xfrm>
          <a:prstGeom prst="rect">
            <a:avLst/>
          </a:prstGeom>
          <a:solidFill>
            <a:schemeClr val="accent2">
              <a:lumMod val="20000"/>
              <a:lumOff val="80000"/>
            </a:schemeClr>
          </a:solidFill>
          <a:ln>
            <a:noFill/>
          </a:ln>
        </p:spPr>
        <p:txBody>
          <a:bodyPr wrap="square" rtlCol="0">
            <a:spAutoFit/>
          </a:bodyPr>
          <a:lstStyle/>
          <a:p>
            <a:pPr algn="ctr"/>
            <a:r>
              <a:rPr lang="en-US" sz="3200" b="1" dirty="0"/>
              <a:t>1:30 PM</a:t>
            </a:r>
          </a:p>
          <a:p>
            <a:pPr algn="ctr"/>
            <a:endParaRPr lang="en-US" sz="3200" b="1" dirty="0"/>
          </a:p>
          <a:p>
            <a:pPr algn="ctr"/>
            <a:endParaRPr lang="en-US" sz="3200" b="1" dirty="0"/>
          </a:p>
          <a:p>
            <a:endParaRPr lang="en-US" dirty="0"/>
          </a:p>
          <a:p>
            <a:endParaRPr lang="en-US" dirty="0"/>
          </a:p>
          <a:p>
            <a:endParaRPr lang="en-US" dirty="0"/>
          </a:p>
          <a:p>
            <a:endParaRPr lang="en-US" dirty="0"/>
          </a:p>
          <a:p>
            <a:r>
              <a:rPr lang="en-US" sz="2000" dirty="0"/>
              <a:t>John meets some friends who are playing football outside in the nice weather</a:t>
            </a:r>
            <a:r>
              <a:rPr lang="en-US" sz="2000" dirty="0">
                <a:solidFill>
                  <a:schemeClr val="tx1">
                    <a:lumMod val="95000"/>
                    <a:lumOff val="5000"/>
                  </a:schemeClr>
                </a:solidFill>
              </a:rPr>
              <a:t> </a:t>
            </a:r>
            <a:r>
              <a:rPr lang="en-US" sz="2000" b="1" dirty="0">
                <a:ln w="0">
                  <a:noFill/>
                </a:ln>
                <a:solidFill>
                  <a:schemeClr val="tx1">
                    <a:lumMod val="95000"/>
                    <a:lumOff val="5000"/>
                  </a:schemeClr>
                </a:solidFill>
                <a:sym typeface="Wingdings" pitchFamily="2" charset="2"/>
              </a:rPr>
              <a:t>30 </a:t>
            </a:r>
            <a:r>
              <a:rPr lang="en-US" sz="2000" b="1" dirty="0">
                <a:ln w="0">
                  <a:noFill/>
                </a:ln>
                <a:solidFill>
                  <a:schemeClr val="tx1">
                    <a:lumMod val="95000"/>
                    <a:lumOff val="5000"/>
                  </a:schemeClr>
                </a:solidFill>
                <a:sym typeface="Symbol" pitchFamily="2" charset="2"/>
              </a:rPr>
              <a:t></a:t>
            </a:r>
            <a:r>
              <a:rPr lang="en-US" sz="2000" b="1" dirty="0">
                <a:ln w="0">
                  <a:noFill/>
                </a:ln>
                <a:solidFill>
                  <a:schemeClr val="tx1">
                    <a:lumMod val="95000"/>
                    <a:lumOff val="5000"/>
                  </a:schemeClr>
                </a:solidFill>
              </a:rPr>
              <a:t>C</a:t>
            </a:r>
            <a:r>
              <a:rPr lang="en-US" sz="2000" dirty="0">
                <a:solidFill>
                  <a:schemeClr val="tx1">
                    <a:lumMod val="95000"/>
                    <a:lumOff val="5000"/>
                  </a:schemeClr>
                </a:solidFill>
              </a:rPr>
              <a:t> </a:t>
            </a:r>
            <a:r>
              <a:rPr lang="en-US" sz="2000" dirty="0"/>
              <a:t>and he joins them. </a:t>
            </a:r>
          </a:p>
          <a:p>
            <a:r>
              <a:rPr lang="en-US" sz="2000" dirty="0"/>
              <a:t>He leaves the shopping by the side of the field while they play.</a:t>
            </a:r>
            <a:endParaRPr lang="en-US" sz="3600" b="1" dirty="0">
              <a:ln w="0">
                <a:solidFill>
                  <a:schemeClr val="accent2"/>
                </a:solidFill>
              </a:ln>
              <a:solidFill>
                <a:srgbClr val="FF0000"/>
              </a:solidFill>
              <a:effectLst>
                <a:outerShdw blurRad="38100" dist="25400" dir="5400000" algn="ctr" rotWithShape="0">
                  <a:srgbClr val="6E747A">
                    <a:alpha val="43000"/>
                  </a:srgbClr>
                </a:outerShdw>
              </a:effectLst>
              <a:sym typeface="Wingdings" pitchFamily="2" charset="2"/>
            </a:endParaRPr>
          </a:p>
        </p:txBody>
      </p:sp>
      <p:sp>
        <p:nvSpPr>
          <p:cNvPr id="3" name="TextBox 2">
            <a:extLst>
              <a:ext uri="{FF2B5EF4-FFF2-40B4-BE49-F238E27FC236}">
                <a16:creationId xmlns:a16="http://schemas.microsoft.com/office/drawing/2014/main" id="{F0CCD9D8-70A5-48E6-A61B-51452D62F957}"/>
              </a:ext>
            </a:extLst>
          </p:cNvPr>
          <p:cNvSpPr txBox="1"/>
          <p:nvPr/>
        </p:nvSpPr>
        <p:spPr>
          <a:xfrm>
            <a:off x="6699734" y="6251666"/>
            <a:ext cx="1404552" cy="815608"/>
          </a:xfrm>
          <a:prstGeom prst="rect">
            <a:avLst/>
          </a:prstGeom>
          <a:noFill/>
        </p:spPr>
        <p:txBody>
          <a:bodyPr wrap="none" rtlCol="0">
            <a:spAutoFit/>
          </a:bodyPr>
          <a:lstStyle/>
          <a:p>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30 </a:t>
            </a:r>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3">
                    <a:lumMod val="75000"/>
                  </a:schemeClr>
                </a:solidFill>
                <a:effectLst>
                  <a:outerShdw blurRad="38100" dist="25400" dir="5400000" algn="ctr" rotWithShape="0">
                    <a:srgbClr val="6E747A">
                      <a:alpha val="43000"/>
                    </a:srgbClr>
                  </a:outerShdw>
                </a:effectLst>
              </a:rPr>
              <a:t>C</a:t>
            </a:r>
          </a:p>
          <a:p>
            <a:endParaRPr lang="en-GB" dirty="0"/>
          </a:p>
        </p:txBody>
      </p:sp>
      <p:sp>
        <p:nvSpPr>
          <p:cNvPr id="12" name="TextBox 11">
            <a:extLst>
              <a:ext uri="{FF2B5EF4-FFF2-40B4-BE49-F238E27FC236}">
                <a16:creationId xmlns:a16="http://schemas.microsoft.com/office/drawing/2014/main" id="{7F0049A7-EF57-A343-9EDA-EEC13BDE4EC1}"/>
              </a:ext>
            </a:extLst>
          </p:cNvPr>
          <p:cNvSpPr txBox="1"/>
          <p:nvPr/>
        </p:nvSpPr>
        <p:spPr>
          <a:xfrm>
            <a:off x="9100879" y="1023600"/>
            <a:ext cx="2698251" cy="5170646"/>
          </a:xfrm>
          <a:prstGeom prst="rect">
            <a:avLst/>
          </a:prstGeom>
          <a:solidFill>
            <a:schemeClr val="accent2">
              <a:lumMod val="40000"/>
              <a:lumOff val="60000"/>
            </a:schemeClr>
          </a:solidFill>
        </p:spPr>
        <p:txBody>
          <a:bodyPr wrap="square" rtlCol="0">
            <a:spAutoFit/>
          </a:bodyPr>
          <a:lstStyle/>
          <a:p>
            <a:pPr algn="ctr"/>
            <a:r>
              <a:rPr lang="en-US" sz="3200" b="1" dirty="0"/>
              <a:t> 3:00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r>
              <a:rPr lang="en-US" sz="2000" dirty="0"/>
              <a:t>The friends quit playing football and walk to the local shop where they buy and drink a coke outside.</a:t>
            </a:r>
          </a:p>
          <a:p>
            <a:r>
              <a:rPr lang="en-US" sz="2000" dirty="0"/>
              <a:t>Luckily John remembers to pick up the shopping before leaving!</a:t>
            </a:r>
            <a:endParaRPr lang="en-US" sz="3600" b="1" dirty="0">
              <a:ln w="0">
                <a:solidFill>
                  <a:schemeClr val="accent2"/>
                </a:solidFill>
              </a:ln>
              <a:solidFill>
                <a:srgbClr val="FF0000"/>
              </a:solidFill>
              <a:effectLst>
                <a:outerShdw blurRad="38100" dist="25400" dir="5400000" algn="ctr" rotWithShape="0">
                  <a:srgbClr val="6E747A">
                    <a:alpha val="43000"/>
                  </a:srgbClr>
                </a:outerShdw>
              </a:effectLst>
              <a:sym typeface="Wingdings" pitchFamily="2" charset="2"/>
            </a:endParaRPr>
          </a:p>
        </p:txBody>
      </p:sp>
      <p:sp>
        <p:nvSpPr>
          <p:cNvPr id="5" name="TextBox 4">
            <a:extLst>
              <a:ext uri="{FF2B5EF4-FFF2-40B4-BE49-F238E27FC236}">
                <a16:creationId xmlns:a16="http://schemas.microsoft.com/office/drawing/2014/main" id="{124F3B94-6ECE-4762-B8E9-6B4A0778D75A}"/>
              </a:ext>
            </a:extLst>
          </p:cNvPr>
          <p:cNvSpPr txBox="1"/>
          <p:nvPr/>
        </p:nvSpPr>
        <p:spPr>
          <a:xfrm>
            <a:off x="9517975" y="6251666"/>
            <a:ext cx="1404552" cy="815608"/>
          </a:xfrm>
          <a:prstGeom prst="rect">
            <a:avLst/>
          </a:prstGeom>
          <a:noFill/>
        </p:spPr>
        <p:txBody>
          <a:bodyPr wrap="none" rtlCol="0">
            <a:spAutoFit/>
          </a:bodyPr>
          <a:lstStyle/>
          <a:p>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30 </a:t>
            </a:r>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3">
                    <a:lumMod val="75000"/>
                  </a:schemeClr>
                </a:solidFill>
                <a:effectLst>
                  <a:outerShdw blurRad="38100" dist="25400" dir="5400000" algn="ctr" rotWithShape="0">
                    <a:srgbClr val="6E747A">
                      <a:alpha val="43000"/>
                    </a:srgbClr>
                  </a:outerShdw>
                </a:effectLst>
              </a:rPr>
              <a:t>C</a:t>
            </a:r>
          </a:p>
          <a:p>
            <a:endParaRPr lang="en-GB" dirty="0"/>
          </a:p>
        </p:txBody>
      </p:sp>
      <p:pic>
        <p:nvPicPr>
          <p:cNvPr id="11" name="Picture 10">
            <a:extLst>
              <a:ext uri="{FF2B5EF4-FFF2-40B4-BE49-F238E27FC236}">
                <a16:creationId xmlns:a16="http://schemas.microsoft.com/office/drawing/2014/main" id="{047ACAC3-C8F8-FA43-912A-D7C2387B8BB5}"/>
              </a:ext>
              <a:ext uri="{C183D7F6-B498-43B3-948B-1728B52AA6E4}">
                <adec:decorative xmlns:adec="http://schemas.microsoft.com/office/drawing/2017/decorative" val="1"/>
              </a:ext>
            </a:extLst>
          </p:cNvPr>
          <p:cNvPicPr>
            <a:picLocks noChangeAspect="1"/>
          </p:cNvPicPr>
          <p:nvPr/>
        </p:nvPicPr>
        <p:blipFill rotWithShape="1">
          <a:blip r:embed="rId3"/>
          <a:srcRect b="14260"/>
          <a:stretch/>
        </p:blipFill>
        <p:spPr>
          <a:xfrm>
            <a:off x="6734456" y="1650382"/>
            <a:ext cx="1639523" cy="1191358"/>
          </a:xfrm>
          <a:prstGeom prst="rect">
            <a:avLst/>
          </a:prstGeom>
        </p:spPr>
      </p:pic>
      <p:pic>
        <p:nvPicPr>
          <p:cNvPr id="13" name="Picture 12">
            <a:extLst>
              <a:ext uri="{FF2B5EF4-FFF2-40B4-BE49-F238E27FC236}">
                <a16:creationId xmlns:a16="http://schemas.microsoft.com/office/drawing/2014/main" id="{93657919-75F2-9440-9739-BB5DB501F6DE}"/>
              </a:ext>
              <a:ext uri="{C183D7F6-B498-43B3-948B-1728B52AA6E4}">
                <adec:decorative xmlns:adec="http://schemas.microsoft.com/office/drawing/2017/decorative" val="1"/>
              </a:ext>
            </a:extLst>
          </p:cNvPr>
          <p:cNvPicPr>
            <a:picLocks noChangeAspect="1"/>
          </p:cNvPicPr>
          <p:nvPr/>
        </p:nvPicPr>
        <p:blipFill rotWithShape="1">
          <a:blip r:embed="rId4"/>
          <a:srcRect t="10200" b="22325"/>
          <a:stretch/>
        </p:blipFill>
        <p:spPr>
          <a:xfrm>
            <a:off x="9211974" y="1729367"/>
            <a:ext cx="2017500" cy="1466015"/>
          </a:xfrm>
          <a:prstGeom prst="rect">
            <a:avLst/>
          </a:prstGeom>
        </p:spPr>
      </p:pic>
      <p:pic>
        <p:nvPicPr>
          <p:cNvPr id="14" name="Picture 13">
            <a:extLst>
              <a:ext uri="{FF2B5EF4-FFF2-40B4-BE49-F238E27FC236}">
                <a16:creationId xmlns:a16="http://schemas.microsoft.com/office/drawing/2014/main" id="{B2747DA2-C352-064F-AD68-2E82E6A9F4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4968" y="1011541"/>
            <a:ext cx="660046" cy="672679"/>
          </a:xfrm>
          <a:prstGeom prst="rect">
            <a:avLst/>
          </a:prstGeom>
        </p:spPr>
      </p:pic>
      <p:pic>
        <p:nvPicPr>
          <p:cNvPr id="19" name="Picture 18">
            <a:extLst>
              <a:ext uri="{FF2B5EF4-FFF2-40B4-BE49-F238E27FC236}">
                <a16:creationId xmlns:a16="http://schemas.microsoft.com/office/drawing/2014/main" id="{622B858A-A646-F84A-8A72-EEC6D0C4E9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69472" y="5044926"/>
            <a:ext cx="1665489" cy="1335995"/>
          </a:xfrm>
          <a:prstGeom prst="rect">
            <a:avLst/>
          </a:prstGeom>
        </p:spPr>
      </p:pic>
      <p:pic>
        <p:nvPicPr>
          <p:cNvPr id="10" name="Picture 9">
            <a:extLst>
              <a:ext uri="{FF2B5EF4-FFF2-40B4-BE49-F238E27FC236}">
                <a16:creationId xmlns:a16="http://schemas.microsoft.com/office/drawing/2014/main" id="{D5A6A8A1-3E13-FE44-938E-12B6B11E4CBC}"/>
              </a:ext>
              <a:ext uri="{C183D7F6-B498-43B3-948B-1728B52AA6E4}">
                <adec:decorative xmlns:adec="http://schemas.microsoft.com/office/drawing/2017/decorative" val="1"/>
              </a:ext>
            </a:extLst>
          </p:cNvPr>
          <p:cNvPicPr>
            <a:picLocks noChangeAspect="1"/>
          </p:cNvPicPr>
          <p:nvPr/>
        </p:nvPicPr>
        <p:blipFill rotWithShape="1">
          <a:blip r:embed="rId7"/>
          <a:srcRect b="10345"/>
          <a:stretch/>
        </p:blipFill>
        <p:spPr>
          <a:xfrm>
            <a:off x="3499602" y="1567750"/>
            <a:ext cx="2197982" cy="1627632"/>
          </a:xfrm>
          <a:prstGeom prst="rect">
            <a:avLst/>
          </a:prstGeom>
        </p:spPr>
      </p:pic>
      <p:pic>
        <p:nvPicPr>
          <p:cNvPr id="24" name="Picture 23">
            <a:extLst>
              <a:ext uri="{FF2B5EF4-FFF2-40B4-BE49-F238E27FC236}">
                <a16:creationId xmlns:a16="http://schemas.microsoft.com/office/drawing/2014/main" id="{25684750-DA3D-49B3-BC6B-1BE7647F465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46593" y="1011540"/>
            <a:ext cx="660046" cy="672679"/>
          </a:xfrm>
          <a:prstGeom prst="rect">
            <a:avLst/>
          </a:prstGeom>
        </p:spPr>
      </p:pic>
    </p:spTree>
    <p:extLst>
      <p:ext uri="{BB962C8B-B14F-4D97-AF65-F5344CB8AC3E}">
        <p14:creationId xmlns:p14="http://schemas.microsoft.com/office/powerpoint/2010/main" val="4210222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35E6DE73-A5F5-4F13-A862-5F9B27B44AD0}"/>
              </a:ext>
            </a:extLst>
          </p:cNvPr>
          <p:cNvSpPr>
            <a:spLocks noGrp="1"/>
          </p:cNvSpPr>
          <p:nvPr>
            <p:ph type="title"/>
          </p:nvPr>
        </p:nvSpPr>
        <p:spPr>
          <a:xfrm>
            <a:off x="392870" y="236157"/>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3936FE1-3CE0-4840-93EA-FB126213820B}"/>
              </a:ext>
            </a:extLst>
          </p:cNvPr>
          <p:cNvSpPr txBox="1"/>
          <p:nvPr/>
        </p:nvSpPr>
        <p:spPr>
          <a:xfrm>
            <a:off x="347250" y="1897103"/>
            <a:ext cx="2680919" cy="4247317"/>
          </a:xfrm>
          <a:prstGeom prst="rect">
            <a:avLst/>
          </a:prstGeom>
          <a:solidFill>
            <a:schemeClr val="accent2">
              <a:lumMod val="20000"/>
              <a:lumOff val="80000"/>
            </a:schemeClr>
          </a:solidFill>
          <a:ln>
            <a:noFill/>
          </a:ln>
        </p:spPr>
        <p:txBody>
          <a:bodyPr wrap="square" rtlCol="0">
            <a:spAutoFit/>
          </a:bodyPr>
          <a:lstStyle/>
          <a:p>
            <a:pPr algn="ctr"/>
            <a:r>
              <a:rPr lang="en-US" sz="3200" b="1" dirty="0"/>
              <a:t>4:00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endParaRPr lang="en-US" sz="2000" dirty="0"/>
          </a:p>
          <a:p>
            <a:r>
              <a:rPr lang="en-US" sz="2000" dirty="0"/>
              <a:t>John comes home, leaves the bag of groceries on the kitchen counter and takes a shower</a:t>
            </a:r>
          </a:p>
        </p:txBody>
      </p:sp>
      <p:sp>
        <p:nvSpPr>
          <p:cNvPr id="5" name="TextBox 4">
            <a:extLst>
              <a:ext uri="{FF2B5EF4-FFF2-40B4-BE49-F238E27FC236}">
                <a16:creationId xmlns:a16="http://schemas.microsoft.com/office/drawing/2014/main" id="{681B0F34-7E15-464F-B050-1C91EF2720A1}"/>
              </a:ext>
            </a:extLst>
          </p:cNvPr>
          <p:cNvSpPr txBox="1"/>
          <p:nvPr/>
        </p:nvSpPr>
        <p:spPr>
          <a:xfrm>
            <a:off x="168091" y="6290350"/>
            <a:ext cx="2861681" cy="830997"/>
          </a:xfrm>
          <a:prstGeom prst="rect">
            <a:avLst/>
          </a:prstGeom>
          <a:noFill/>
        </p:spPr>
        <p:txBody>
          <a:bodyPr wrap="none" rtlCol="0">
            <a:spAutoFit/>
          </a:bodyPr>
          <a:lstStyle/>
          <a:p>
            <a:r>
              <a:rPr lang="en-US" sz="3900" b="1" dirty="0">
                <a:ln w="0">
                  <a:noFill/>
                </a:ln>
                <a:solidFill>
                  <a:srgbClr val="C00000"/>
                </a:solidFill>
                <a:sym typeface="Wingdings" pitchFamily="2" charset="2"/>
              </a:rPr>
              <a:t>30 to </a:t>
            </a:r>
            <a:r>
              <a:rPr lang="en-US" sz="39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9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9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900" dirty="0">
              <a:ln w="0">
                <a:noFill/>
              </a:ln>
              <a:solidFill>
                <a:schemeClr val="accent4">
                  <a:lumMod val="50000"/>
                </a:schemeClr>
              </a:solidFill>
            </a:endParaRPr>
          </a:p>
          <a:p>
            <a:endParaRPr lang="en-GB" dirty="0"/>
          </a:p>
        </p:txBody>
      </p:sp>
      <p:sp>
        <p:nvSpPr>
          <p:cNvPr id="7" name="TextBox 6">
            <a:extLst>
              <a:ext uri="{FF2B5EF4-FFF2-40B4-BE49-F238E27FC236}">
                <a16:creationId xmlns:a16="http://schemas.microsoft.com/office/drawing/2014/main" id="{17EE82E3-B2BE-7245-9CE5-AD3695C1CDE8}"/>
              </a:ext>
            </a:extLst>
          </p:cNvPr>
          <p:cNvSpPr txBox="1"/>
          <p:nvPr/>
        </p:nvSpPr>
        <p:spPr>
          <a:xfrm>
            <a:off x="3366919" y="1184182"/>
            <a:ext cx="2468880" cy="5032147"/>
          </a:xfrm>
          <a:prstGeom prst="rect">
            <a:avLst/>
          </a:prstGeom>
          <a:solidFill>
            <a:schemeClr val="accent5">
              <a:lumMod val="20000"/>
              <a:lumOff val="80000"/>
            </a:schemeClr>
          </a:solidFill>
          <a:ln>
            <a:noFill/>
          </a:ln>
        </p:spPr>
        <p:txBody>
          <a:bodyPr wrap="square" rtlCol="0">
            <a:spAutoFit/>
          </a:bodyPr>
          <a:lstStyle/>
          <a:p>
            <a:pPr algn="ctr"/>
            <a:r>
              <a:rPr lang="en-US" sz="3200" b="1" dirty="0"/>
              <a:t>4:30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sz="2000" dirty="0"/>
          </a:p>
          <a:p>
            <a:r>
              <a:rPr lang="en-US" sz="2000" dirty="0"/>
              <a:t>John remembers that some of the food needs to go into the fridge. </a:t>
            </a:r>
          </a:p>
          <a:p>
            <a:endParaRPr lang="en-US" sz="2000" dirty="0"/>
          </a:p>
          <a:p>
            <a:r>
              <a:rPr lang="en-US" sz="2000" dirty="0"/>
              <a:t>He puts the salmon and chicken in the fridge</a:t>
            </a:r>
            <a:endParaRPr lang="en-US" b="1"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8F8EC626-DECA-4089-A88C-EA3716365EDD}"/>
              </a:ext>
            </a:extLst>
          </p:cNvPr>
          <p:cNvSpPr txBox="1"/>
          <p:nvPr/>
        </p:nvSpPr>
        <p:spPr>
          <a:xfrm>
            <a:off x="3340436" y="6288803"/>
            <a:ext cx="2518638"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to </a:t>
            </a:r>
            <a:r>
              <a:rPr lang="en-US" sz="3800" b="1" dirty="0">
                <a:ln w="0">
                  <a:noFill/>
                </a:ln>
                <a:solidFill>
                  <a:schemeClr val="accent1"/>
                </a:solidFill>
                <a:effectLst>
                  <a:outerShdw blurRad="38100" dist="25400" dir="5400000" algn="ctr" rotWithShape="0">
                    <a:srgbClr val="6E747A">
                      <a:alpha val="43000"/>
                    </a:srgbClr>
                  </a:outerShdw>
                </a:effectLst>
                <a:sym typeface="Wingdings" pitchFamily="2" charset="2"/>
              </a:rPr>
              <a:t>4 </a:t>
            </a:r>
            <a:r>
              <a:rPr lang="en-US" sz="3800" b="1" dirty="0">
                <a:ln w="0">
                  <a:noFill/>
                </a:ln>
                <a:solidFill>
                  <a:schemeClr val="accent1"/>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1"/>
                </a:solidFill>
                <a:effectLst>
                  <a:outerShdw blurRad="38100" dist="25400" dir="5400000" algn="ctr" rotWithShape="0">
                    <a:srgbClr val="6E747A">
                      <a:alpha val="43000"/>
                    </a:srgbClr>
                  </a:outerShdw>
                </a:effectLst>
              </a:rPr>
              <a:t>C</a:t>
            </a:r>
            <a:endParaRPr lang="en-US" sz="3800" dirty="0">
              <a:ln w="0">
                <a:noFill/>
              </a:ln>
              <a:solidFill>
                <a:schemeClr val="accent1"/>
              </a:solidFill>
            </a:endParaRPr>
          </a:p>
          <a:p>
            <a:endParaRPr lang="en-GB" dirty="0"/>
          </a:p>
        </p:txBody>
      </p:sp>
      <p:sp>
        <p:nvSpPr>
          <p:cNvPr id="9" name="TextBox 8">
            <a:extLst>
              <a:ext uri="{FF2B5EF4-FFF2-40B4-BE49-F238E27FC236}">
                <a16:creationId xmlns:a16="http://schemas.microsoft.com/office/drawing/2014/main" id="{8E78FF09-193D-FD4D-9BDB-C0908498A4CE}"/>
              </a:ext>
            </a:extLst>
          </p:cNvPr>
          <p:cNvSpPr txBox="1"/>
          <p:nvPr/>
        </p:nvSpPr>
        <p:spPr>
          <a:xfrm>
            <a:off x="6174549" y="970223"/>
            <a:ext cx="2468880" cy="5247590"/>
          </a:xfrm>
          <a:prstGeom prst="rect">
            <a:avLst/>
          </a:prstGeom>
          <a:solidFill>
            <a:schemeClr val="accent4">
              <a:lumMod val="20000"/>
              <a:lumOff val="80000"/>
            </a:schemeClr>
          </a:solidFill>
          <a:ln>
            <a:noFill/>
          </a:ln>
        </p:spPr>
        <p:txBody>
          <a:bodyPr wrap="square" rtlCol="0">
            <a:spAutoFit/>
          </a:bodyPr>
          <a:lstStyle/>
          <a:p>
            <a:pPr algn="ctr"/>
            <a:r>
              <a:rPr lang="en-US" sz="3200" b="1" dirty="0"/>
              <a:t>5:30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sz="1400" dirty="0"/>
          </a:p>
          <a:p>
            <a:r>
              <a:rPr lang="en-US" sz="2000" dirty="0"/>
              <a:t>Mum comes home and starts to prepare the starter with the smoked salmon. John helps out.</a:t>
            </a:r>
          </a:p>
          <a:p>
            <a:r>
              <a:rPr lang="en-US" sz="2000" dirty="0"/>
              <a:t>The starter is left on the table after preparation</a:t>
            </a:r>
            <a:endParaRPr lang="en-US" sz="1600" b="1" dirty="0">
              <a:ln w="0">
                <a:solidFill>
                  <a:schemeClr val="accent5"/>
                </a:solidFill>
              </a:ln>
              <a:solidFill>
                <a:schemeClr val="accent1"/>
              </a:solidFill>
              <a:effectLst>
                <a:outerShdw blurRad="38100" dist="25400" dir="5400000" algn="ctr" rotWithShape="0">
                  <a:srgbClr val="6E747A">
                    <a:alpha val="43000"/>
                  </a:srgbClr>
                </a:outerShdw>
              </a:effectLst>
              <a:sym typeface="Wingdings" pitchFamily="2" charset="2"/>
            </a:endParaRPr>
          </a:p>
        </p:txBody>
      </p:sp>
      <p:sp>
        <p:nvSpPr>
          <p:cNvPr id="12" name="TextBox 11">
            <a:extLst>
              <a:ext uri="{FF2B5EF4-FFF2-40B4-BE49-F238E27FC236}">
                <a16:creationId xmlns:a16="http://schemas.microsoft.com/office/drawing/2014/main" id="{7A0B6778-1916-4074-B201-56D7C0DA046C}"/>
              </a:ext>
            </a:extLst>
          </p:cNvPr>
          <p:cNvSpPr txBox="1"/>
          <p:nvPr/>
        </p:nvSpPr>
        <p:spPr>
          <a:xfrm>
            <a:off x="6148067" y="6288803"/>
            <a:ext cx="2518638" cy="815608"/>
          </a:xfrm>
          <a:prstGeom prst="rect">
            <a:avLst/>
          </a:prstGeom>
          <a:noFill/>
        </p:spPr>
        <p:txBody>
          <a:bodyPr wrap="none" rtlCol="0">
            <a:spAutoFit/>
          </a:bodyPr>
          <a:lstStyle/>
          <a:p>
            <a:r>
              <a:rPr lang="en-US" sz="3800" b="1" dirty="0">
                <a:ln w="0">
                  <a:noFill/>
                </a:ln>
                <a:solidFill>
                  <a:schemeClr val="accent1"/>
                </a:solidFill>
                <a:effectLst>
                  <a:outerShdw blurRad="38100" dist="25400" dir="5400000" algn="ctr" rotWithShape="0">
                    <a:srgbClr val="6E747A">
                      <a:alpha val="43000"/>
                    </a:srgbClr>
                  </a:outerShdw>
                </a:effectLst>
                <a:sym typeface="Wingdings" pitchFamily="2" charset="2"/>
              </a:rPr>
              <a:t>4 to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ln w="0">
                <a:noFill/>
              </a:ln>
              <a:solidFill>
                <a:schemeClr val="accent4">
                  <a:lumMod val="50000"/>
                </a:schemeClr>
              </a:solidFill>
            </a:endParaRPr>
          </a:p>
          <a:p>
            <a:endParaRPr lang="en-GB" dirty="0"/>
          </a:p>
        </p:txBody>
      </p:sp>
      <p:sp>
        <p:nvSpPr>
          <p:cNvPr id="11" name="TextBox 10">
            <a:extLst>
              <a:ext uri="{FF2B5EF4-FFF2-40B4-BE49-F238E27FC236}">
                <a16:creationId xmlns:a16="http://schemas.microsoft.com/office/drawing/2014/main" id="{7456A17C-DF34-B24A-BB59-875BCEB6E20B}"/>
              </a:ext>
            </a:extLst>
          </p:cNvPr>
          <p:cNvSpPr txBox="1"/>
          <p:nvPr/>
        </p:nvSpPr>
        <p:spPr>
          <a:xfrm>
            <a:off x="8928074" y="734734"/>
            <a:ext cx="3005781" cy="5463034"/>
          </a:xfrm>
          <a:prstGeom prst="rect">
            <a:avLst/>
          </a:prstGeom>
          <a:solidFill>
            <a:schemeClr val="accent4">
              <a:lumMod val="20000"/>
              <a:lumOff val="80000"/>
            </a:schemeClr>
          </a:solidFill>
          <a:ln>
            <a:noFill/>
          </a:ln>
        </p:spPr>
        <p:txBody>
          <a:bodyPr wrap="square" rtlCol="0">
            <a:spAutoFit/>
          </a:bodyPr>
          <a:lstStyle/>
          <a:p>
            <a:pPr algn="ctr"/>
            <a:r>
              <a:rPr lang="en-US" sz="3200" b="1" dirty="0"/>
              <a:t>5:45 PM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u="sng" dirty="0"/>
              <a:t>John</a:t>
            </a:r>
          </a:p>
          <a:p>
            <a:r>
              <a:rPr lang="en-US" sz="2000" dirty="0"/>
              <a:t>- Sets the table</a:t>
            </a:r>
          </a:p>
          <a:p>
            <a:r>
              <a:rPr lang="en-US" sz="2000" dirty="0"/>
              <a:t>- Peels the carrots</a:t>
            </a:r>
          </a:p>
          <a:p>
            <a:r>
              <a:rPr lang="en-US" sz="2000" dirty="0"/>
              <a:t>-Washes the strawberries</a:t>
            </a:r>
          </a:p>
          <a:p>
            <a:endParaRPr lang="en-US" sz="2000" dirty="0"/>
          </a:p>
          <a:p>
            <a:r>
              <a:rPr lang="en-US" sz="2000" u="sng" dirty="0"/>
              <a:t>Mum</a:t>
            </a:r>
          </a:p>
          <a:p>
            <a:r>
              <a:rPr lang="en-US" sz="2000" dirty="0"/>
              <a:t>- Prepares salad</a:t>
            </a:r>
          </a:p>
          <a:p>
            <a:r>
              <a:rPr lang="en-US" sz="2000" dirty="0"/>
              <a:t>- Puts chicken on a plate</a:t>
            </a:r>
          </a:p>
          <a:p>
            <a:r>
              <a:rPr lang="en-US" sz="2000" dirty="0"/>
              <a:t>-Pre-heats the grill</a:t>
            </a:r>
          </a:p>
        </p:txBody>
      </p:sp>
      <p:sp>
        <p:nvSpPr>
          <p:cNvPr id="15" name="TextBox 14">
            <a:extLst>
              <a:ext uri="{FF2B5EF4-FFF2-40B4-BE49-F238E27FC236}">
                <a16:creationId xmlns:a16="http://schemas.microsoft.com/office/drawing/2014/main" id="{F1B93F4B-4C53-4796-A935-8329BD2A7B69}"/>
              </a:ext>
            </a:extLst>
          </p:cNvPr>
          <p:cNvSpPr txBox="1"/>
          <p:nvPr/>
        </p:nvSpPr>
        <p:spPr>
          <a:xfrm>
            <a:off x="9674187" y="6260307"/>
            <a:ext cx="1513556"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pic>
        <p:nvPicPr>
          <p:cNvPr id="2" name="Picture 1">
            <a:extLst>
              <a:ext uri="{FF2B5EF4-FFF2-40B4-BE49-F238E27FC236}">
                <a16:creationId xmlns:a16="http://schemas.microsoft.com/office/drawing/2014/main" id="{2D9BFDD5-1DE3-1E4A-A5B0-9869D01A772D}"/>
              </a:ext>
              <a:ext uri="{C183D7F6-B498-43B3-948B-1728B52AA6E4}">
                <adec:decorative xmlns:adec="http://schemas.microsoft.com/office/drawing/2017/decorative" val="1"/>
              </a:ext>
            </a:extLst>
          </p:cNvPr>
          <p:cNvPicPr>
            <a:picLocks noChangeAspect="1"/>
          </p:cNvPicPr>
          <p:nvPr/>
        </p:nvPicPr>
        <p:blipFill rotWithShape="1">
          <a:blip r:embed="rId3"/>
          <a:srcRect t="8127" b="14730"/>
          <a:stretch/>
        </p:blipFill>
        <p:spPr>
          <a:xfrm>
            <a:off x="515029" y="2703510"/>
            <a:ext cx="2240280" cy="1590138"/>
          </a:xfrm>
          <a:prstGeom prst="rect">
            <a:avLst/>
          </a:prstGeom>
        </p:spPr>
      </p:pic>
      <p:pic>
        <p:nvPicPr>
          <p:cNvPr id="3" name="Picture 2">
            <a:extLst>
              <a:ext uri="{FF2B5EF4-FFF2-40B4-BE49-F238E27FC236}">
                <a16:creationId xmlns:a16="http://schemas.microsoft.com/office/drawing/2014/main" id="{BAD3A959-5C0E-A844-9EDE-F6BF17524083}"/>
              </a:ext>
              <a:ext uri="{C183D7F6-B498-43B3-948B-1728B52AA6E4}">
                <adec:decorative xmlns:adec="http://schemas.microsoft.com/office/drawing/2017/decorative" val="1"/>
              </a:ext>
            </a:extLst>
          </p:cNvPr>
          <p:cNvPicPr>
            <a:picLocks noChangeAspect="1"/>
          </p:cNvPicPr>
          <p:nvPr/>
        </p:nvPicPr>
        <p:blipFill rotWithShape="1">
          <a:blip r:embed="rId4"/>
          <a:srcRect t="8822" b="14730"/>
          <a:stretch/>
        </p:blipFill>
        <p:spPr>
          <a:xfrm>
            <a:off x="3978528" y="1711899"/>
            <a:ext cx="1245661" cy="1645920"/>
          </a:xfrm>
          <a:prstGeom prst="rect">
            <a:avLst/>
          </a:prstGeom>
        </p:spPr>
      </p:pic>
      <p:pic>
        <p:nvPicPr>
          <p:cNvPr id="10" name="Picture 9">
            <a:extLst>
              <a:ext uri="{FF2B5EF4-FFF2-40B4-BE49-F238E27FC236}">
                <a16:creationId xmlns:a16="http://schemas.microsoft.com/office/drawing/2014/main" id="{44D73C29-A0D1-134A-AD5E-6BA41FBA6AD9}"/>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a14:imgEffect>
                      <a14:saturation sat="0"/>
                    </a14:imgEffect>
                  </a14:imgLayer>
                </a14:imgProps>
              </a:ext>
            </a:extLst>
          </a:blip>
          <a:srcRect l="28710" t="60928" b="6424"/>
          <a:stretch/>
        </p:blipFill>
        <p:spPr>
          <a:xfrm>
            <a:off x="6387776" y="1479425"/>
            <a:ext cx="2086685" cy="1645920"/>
          </a:xfrm>
          <a:prstGeom prst="rect">
            <a:avLst/>
          </a:prstGeom>
        </p:spPr>
      </p:pic>
      <p:pic>
        <p:nvPicPr>
          <p:cNvPr id="14" name="Picture 13">
            <a:extLst>
              <a:ext uri="{FF2B5EF4-FFF2-40B4-BE49-F238E27FC236}">
                <a16:creationId xmlns:a16="http://schemas.microsoft.com/office/drawing/2014/main" id="{460C3419-A155-C54A-A8D6-8DF6B1746C16}"/>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a14:imgEffect>
                      <a14:saturation sat="0"/>
                    </a14:imgEffect>
                  </a14:imgLayer>
                </a14:imgProps>
              </a:ext>
            </a:extLst>
          </a:blip>
          <a:srcRect l="8529" t="37937" r="8734" b="15835"/>
          <a:stretch/>
        </p:blipFill>
        <p:spPr>
          <a:xfrm>
            <a:off x="9525581" y="1786482"/>
            <a:ext cx="1855331" cy="1099455"/>
          </a:xfrm>
          <a:prstGeom prst="rect">
            <a:avLst/>
          </a:prstGeom>
        </p:spPr>
      </p:pic>
      <p:pic>
        <p:nvPicPr>
          <p:cNvPr id="13" name="Picture 12">
            <a:extLst>
              <a:ext uri="{FF2B5EF4-FFF2-40B4-BE49-F238E27FC236}">
                <a16:creationId xmlns:a16="http://schemas.microsoft.com/office/drawing/2014/main" id="{75CF6C4B-7C27-2543-8A91-11E7CDFDD93E}"/>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a14:imgEffect>
                      <a14:saturation sat="0"/>
                    </a14:imgEffect>
                  </a14:imgLayer>
                </a14:imgProps>
              </a:ext>
            </a:extLst>
          </a:blip>
          <a:srcRect l="8684" t="17712" r="9065" b="24483"/>
          <a:stretch/>
        </p:blipFill>
        <p:spPr>
          <a:xfrm>
            <a:off x="9026439" y="1329436"/>
            <a:ext cx="1426808" cy="1150845"/>
          </a:xfrm>
          <a:prstGeom prst="rect">
            <a:avLst/>
          </a:prstGeom>
        </p:spPr>
      </p:pic>
    </p:spTree>
    <p:extLst>
      <p:ext uri="{BB962C8B-B14F-4D97-AF65-F5344CB8AC3E}">
        <p14:creationId xmlns:p14="http://schemas.microsoft.com/office/powerpoint/2010/main" val="98619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244F6C28-E2A9-4F0E-8FD7-C704F17FFFDC}"/>
              </a:ext>
            </a:extLst>
          </p:cNvPr>
          <p:cNvSpPr>
            <a:spLocks noGrp="1"/>
          </p:cNvSpPr>
          <p:nvPr>
            <p:ph type="title"/>
          </p:nvPr>
        </p:nvSpPr>
        <p:spPr>
          <a:xfrm>
            <a:off x="392870" y="236157"/>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F8B543-2DAC-AB4C-8F79-618ED8D90B85}"/>
              </a:ext>
            </a:extLst>
          </p:cNvPr>
          <p:cNvSpPr txBox="1"/>
          <p:nvPr/>
        </p:nvSpPr>
        <p:spPr>
          <a:xfrm>
            <a:off x="454637" y="1537890"/>
            <a:ext cx="2468880" cy="3754874"/>
          </a:xfrm>
          <a:prstGeom prst="rect">
            <a:avLst/>
          </a:prstGeom>
          <a:solidFill>
            <a:schemeClr val="accent4">
              <a:lumMod val="20000"/>
              <a:lumOff val="80000"/>
            </a:schemeClr>
          </a:solidFill>
          <a:ln>
            <a:noFill/>
          </a:ln>
        </p:spPr>
        <p:txBody>
          <a:bodyPr wrap="square" rtlCol="0">
            <a:spAutoFit/>
          </a:bodyPr>
          <a:lstStyle/>
          <a:p>
            <a:pPr algn="ctr"/>
            <a:r>
              <a:rPr lang="en-US" sz="3200" b="1" dirty="0"/>
              <a:t>6:30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endParaRPr lang="en-US" sz="1400" dirty="0"/>
          </a:p>
          <a:p>
            <a:r>
              <a:rPr lang="en-US" sz="2000" dirty="0"/>
              <a:t>Guests arrive and start eating the carrots</a:t>
            </a:r>
          </a:p>
          <a:p>
            <a:endParaRPr lang="en-US" sz="1400" dirty="0"/>
          </a:p>
        </p:txBody>
      </p:sp>
      <p:sp>
        <p:nvSpPr>
          <p:cNvPr id="2" name="TextBox 1">
            <a:extLst>
              <a:ext uri="{FF2B5EF4-FFF2-40B4-BE49-F238E27FC236}">
                <a16:creationId xmlns:a16="http://schemas.microsoft.com/office/drawing/2014/main" id="{57ED8A4E-B3DB-42ED-953C-3980CDA998E4}"/>
              </a:ext>
            </a:extLst>
          </p:cNvPr>
          <p:cNvSpPr txBox="1"/>
          <p:nvPr/>
        </p:nvSpPr>
        <p:spPr>
          <a:xfrm>
            <a:off x="1014821" y="6249593"/>
            <a:ext cx="1513556"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sp>
        <p:nvSpPr>
          <p:cNvPr id="7" name="TextBox 6">
            <a:extLst>
              <a:ext uri="{FF2B5EF4-FFF2-40B4-BE49-F238E27FC236}">
                <a16:creationId xmlns:a16="http://schemas.microsoft.com/office/drawing/2014/main" id="{F121EE72-8092-4D46-9232-41FBA7580BD3}"/>
              </a:ext>
            </a:extLst>
          </p:cNvPr>
          <p:cNvSpPr txBox="1"/>
          <p:nvPr/>
        </p:nvSpPr>
        <p:spPr>
          <a:xfrm>
            <a:off x="3295924" y="1537890"/>
            <a:ext cx="2539450" cy="4662815"/>
          </a:xfrm>
          <a:prstGeom prst="rect">
            <a:avLst/>
          </a:prstGeom>
          <a:solidFill>
            <a:schemeClr val="accent2">
              <a:lumMod val="20000"/>
              <a:lumOff val="80000"/>
            </a:schemeClr>
          </a:solidFill>
          <a:ln>
            <a:noFill/>
          </a:ln>
        </p:spPr>
        <p:txBody>
          <a:bodyPr wrap="square" rtlCol="0">
            <a:spAutoFit/>
          </a:bodyPr>
          <a:lstStyle/>
          <a:p>
            <a:pPr algn="ctr"/>
            <a:r>
              <a:rPr lang="en-US" sz="3200" b="1" dirty="0"/>
              <a:t>6:45 PM</a:t>
            </a:r>
          </a:p>
          <a:p>
            <a:endParaRPr lang="en-US" dirty="0"/>
          </a:p>
          <a:p>
            <a:endParaRPr lang="en-US" dirty="0"/>
          </a:p>
          <a:p>
            <a:endParaRPr lang="en-US" dirty="0"/>
          </a:p>
          <a:p>
            <a:endParaRPr lang="en-US" dirty="0"/>
          </a:p>
          <a:p>
            <a:endParaRPr lang="en-US" dirty="0"/>
          </a:p>
          <a:p>
            <a:endParaRPr lang="en-US" sz="2000" dirty="0"/>
          </a:p>
          <a:p>
            <a:endParaRPr lang="en-US" sz="2000" dirty="0"/>
          </a:p>
          <a:p>
            <a:r>
              <a:rPr lang="en-US" sz="2000" dirty="0"/>
              <a:t>One of the guests helps to grill the chicken on the barbeque. The pieces are small and cook quite quickly. When it is done, the chicken is returned to the same plate</a:t>
            </a:r>
          </a:p>
        </p:txBody>
      </p:sp>
      <p:sp>
        <p:nvSpPr>
          <p:cNvPr id="3" name="TextBox 2">
            <a:extLst>
              <a:ext uri="{FF2B5EF4-FFF2-40B4-BE49-F238E27FC236}">
                <a16:creationId xmlns:a16="http://schemas.microsoft.com/office/drawing/2014/main" id="{E0146977-1A20-48CE-95D9-ABBCEB6E7D43}"/>
              </a:ext>
            </a:extLst>
          </p:cNvPr>
          <p:cNvSpPr txBox="1"/>
          <p:nvPr/>
        </p:nvSpPr>
        <p:spPr>
          <a:xfrm>
            <a:off x="3913005" y="6249593"/>
            <a:ext cx="1215397" cy="646331"/>
          </a:xfrm>
          <a:prstGeom prst="rect">
            <a:avLst/>
          </a:prstGeom>
          <a:noFill/>
        </p:spPr>
        <p:txBody>
          <a:bodyPr wrap="none" rtlCol="0">
            <a:spAutoFit/>
          </a:bodyPr>
          <a:lstStyle/>
          <a:p>
            <a:pPr lvl="0"/>
            <a:r>
              <a:rPr lang="en-US" sz="3600" b="1" dirty="0">
                <a:ln w="0">
                  <a:noFill/>
                </a:ln>
                <a:solidFill>
                  <a:srgbClr val="FF0000"/>
                </a:solidFill>
                <a:effectLst>
                  <a:outerShdw blurRad="38100" dist="25400" dir="5400000" algn="ctr" rotWithShape="0">
                    <a:srgbClr val="6E747A">
                      <a:alpha val="43000"/>
                    </a:srgbClr>
                  </a:outerShdw>
                </a:effectLst>
                <a:sym typeface="Symbol" pitchFamily="2" charset="2"/>
              </a:rPr>
              <a:t>75</a:t>
            </a:r>
            <a:r>
              <a:rPr lang="en-US" sz="3600" b="1" dirty="0">
                <a:ln w="0">
                  <a:solidFill>
                    <a:srgbClr val="DD4758"/>
                  </a:solidFill>
                </a:ln>
                <a:solidFill>
                  <a:srgbClr val="FF0000"/>
                </a:solidFill>
                <a:effectLst>
                  <a:outerShdw blurRad="38100" dist="25400" dir="5400000" algn="ctr" rotWithShape="0">
                    <a:srgbClr val="6E747A">
                      <a:alpha val="43000"/>
                    </a:srgbClr>
                  </a:outerShdw>
                </a:effectLst>
                <a:sym typeface="Symbol" pitchFamily="2" charset="2"/>
              </a:rPr>
              <a:t></a:t>
            </a:r>
            <a:r>
              <a:rPr lang="en-US" sz="3600" b="1" dirty="0">
                <a:ln w="0">
                  <a:solidFill>
                    <a:srgbClr val="DD4758"/>
                  </a:solidFill>
                </a:ln>
                <a:solidFill>
                  <a:srgbClr val="FF0000"/>
                </a:solidFill>
                <a:effectLst>
                  <a:outerShdw blurRad="38100" dist="25400" dir="5400000" algn="ctr" rotWithShape="0">
                    <a:srgbClr val="6E747A">
                      <a:alpha val="43000"/>
                    </a:srgbClr>
                  </a:outerShdw>
                </a:effectLst>
              </a:rPr>
              <a:t>C</a:t>
            </a:r>
            <a:endParaRPr lang="en-US" sz="3600" b="1" dirty="0">
              <a:ln w="0">
                <a:solidFill>
                  <a:srgbClr val="DD4758"/>
                </a:solidFill>
              </a:ln>
              <a:solidFill>
                <a:srgbClr val="FF0000"/>
              </a:solidFill>
              <a:effectLst>
                <a:outerShdw blurRad="38100" dist="25400" dir="5400000" algn="ctr" rotWithShape="0">
                  <a:srgbClr val="6E747A">
                    <a:alpha val="43000"/>
                  </a:srgbClr>
                </a:outerShdw>
              </a:effectLst>
              <a:sym typeface="Symbol" pitchFamily="2" charset="2"/>
            </a:endParaRPr>
          </a:p>
        </p:txBody>
      </p:sp>
      <p:sp>
        <p:nvSpPr>
          <p:cNvPr id="6" name="TextBox 5">
            <a:extLst>
              <a:ext uri="{FF2B5EF4-FFF2-40B4-BE49-F238E27FC236}">
                <a16:creationId xmlns:a16="http://schemas.microsoft.com/office/drawing/2014/main" id="{7A3E4E13-44A9-7B4A-B287-356FBE12F99E}"/>
              </a:ext>
            </a:extLst>
          </p:cNvPr>
          <p:cNvSpPr txBox="1"/>
          <p:nvPr/>
        </p:nvSpPr>
        <p:spPr>
          <a:xfrm>
            <a:off x="6092380" y="1537890"/>
            <a:ext cx="2468880" cy="2923877"/>
          </a:xfrm>
          <a:prstGeom prst="rect">
            <a:avLst/>
          </a:prstGeom>
          <a:solidFill>
            <a:schemeClr val="bg2"/>
          </a:solidFill>
          <a:ln>
            <a:noFill/>
          </a:ln>
        </p:spPr>
        <p:txBody>
          <a:bodyPr wrap="square" rtlCol="0">
            <a:spAutoFit/>
          </a:bodyPr>
          <a:lstStyle/>
          <a:p>
            <a:pPr algn="ctr"/>
            <a:r>
              <a:rPr lang="en-US" sz="3200" b="1" dirty="0"/>
              <a:t>7:00 PM</a:t>
            </a:r>
          </a:p>
          <a:p>
            <a:pPr algn="ct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r>
              <a:rPr lang="en-US" sz="2000" dirty="0"/>
              <a:t>They sit down to eat</a:t>
            </a:r>
          </a:p>
        </p:txBody>
      </p:sp>
      <p:sp>
        <p:nvSpPr>
          <p:cNvPr id="8" name="TextBox 7">
            <a:extLst>
              <a:ext uri="{FF2B5EF4-FFF2-40B4-BE49-F238E27FC236}">
                <a16:creationId xmlns:a16="http://schemas.microsoft.com/office/drawing/2014/main" id="{71A36A15-E705-44E9-9A4F-948874526BFE}"/>
              </a:ext>
            </a:extLst>
          </p:cNvPr>
          <p:cNvSpPr txBox="1"/>
          <p:nvPr/>
        </p:nvSpPr>
        <p:spPr>
          <a:xfrm>
            <a:off x="6583390" y="6224228"/>
            <a:ext cx="1513556"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sp>
        <p:nvSpPr>
          <p:cNvPr id="16" name="TextBox 15">
            <a:extLst>
              <a:ext uri="{FF2B5EF4-FFF2-40B4-BE49-F238E27FC236}">
                <a16:creationId xmlns:a16="http://schemas.microsoft.com/office/drawing/2014/main" id="{EF4CA594-437D-DA45-B598-38FC5C91B06C}"/>
              </a:ext>
            </a:extLst>
          </p:cNvPr>
          <p:cNvSpPr txBox="1"/>
          <p:nvPr/>
        </p:nvSpPr>
        <p:spPr>
          <a:xfrm>
            <a:off x="8868665" y="455765"/>
            <a:ext cx="3142713" cy="6263253"/>
          </a:xfrm>
          <a:prstGeom prst="rect">
            <a:avLst/>
          </a:prstGeom>
          <a:solidFill>
            <a:schemeClr val="accent6">
              <a:lumMod val="40000"/>
              <a:lumOff val="60000"/>
            </a:schemeClr>
          </a:solidFill>
          <a:ln>
            <a:noFill/>
          </a:ln>
        </p:spPr>
        <p:txBody>
          <a:bodyPr wrap="square" rtlCol="0">
            <a:spAutoFit/>
          </a:bodyPr>
          <a:lstStyle/>
          <a:p>
            <a:pPr algn="ctr"/>
            <a:r>
              <a:rPr lang="en-US" sz="3200" b="1" dirty="0"/>
              <a:t>2 days after</a:t>
            </a:r>
          </a:p>
          <a:p>
            <a:pPr algn="ctr"/>
            <a:endParaRPr lang="en-US" sz="3200" b="1" dirty="0"/>
          </a:p>
          <a:p>
            <a:pPr algn="ctr"/>
            <a:endParaRPr lang="en-US" sz="3200" b="1" dirty="0"/>
          </a:p>
          <a:p>
            <a:endParaRPr lang="en-US" dirty="0"/>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r>
              <a:rPr lang="en-US" sz="2000" dirty="0"/>
              <a:t>John and two of the guests are sick with stomach ache, diarrhea and vomiting. John and one of the guests had eaten a bit of everything, but the other guest was pescatarian, so hadn’t eaten the chicken. One of them, an elderly diabetic gets symptoms of a severe infection and has to go to hospital</a:t>
            </a:r>
          </a:p>
        </p:txBody>
      </p:sp>
      <p:pic>
        <p:nvPicPr>
          <p:cNvPr id="5" name="Picture 4">
            <a:extLst>
              <a:ext uri="{FF2B5EF4-FFF2-40B4-BE49-F238E27FC236}">
                <a16:creationId xmlns:a16="http://schemas.microsoft.com/office/drawing/2014/main" id="{19878D6C-9E6D-E042-85E1-DA712215FFC9}"/>
              </a:ext>
              <a:ext uri="{C183D7F6-B498-43B3-948B-1728B52AA6E4}">
                <adec:decorative xmlns:adec="http://schemas.microsoft.com/office/drawing/2017/decorative" val="1"/>
              </a:ext>
            </a:extLst>
          </p:cNvPr>
          <p:cNvPicPr>
            <a:picLocks noChangeAspect="1"/>
          </p:cNvPicPr>
          <p:nvPr/>
        </p:nvPicPr>
        <p:blipFill rotWithShape="1">
          <a:blip r:embed="rId3"/>
          <a:srcRect l="7304" t="11532" r="5912" b="27026"/>
          <a:stretch/>
        </p:blipFill>
        <p:spPr>
          <a:xfrm>
            <a:off x="6221687" y="2121125"/>
            <a:ext cx="2228527" cy="1645920"/>
          </a:xfrm>
          <a:prstGeom prst="rect">
            <a:avLst/>
          </a:prstGeom>
        </p:spPr>
      </p:pic>
      <p:pic>
        <p:nvPicPr>
          <p:cNvPr id="10" name="Picture 9">
            <a:extLst>
              <a:ext uri="{FF2B5EF4-FFF2-40B4-BE49-F238E27FC236}">
                <a16:creationId xmlns:a16="http://schemas.microsoft.com/office/drawing/2014/main" id="{1630DCA9-D8FA-2F44-B116-F0394C7C0F79}"/>
              </a:ext>
              <a:ext uri="{C183D7F6-B498-43B3-948B-1728B52AA6E4}">
                <adec:decorative xmlns:adec="http://schemas.microsoft.com/office/drawing/2017/decorative" val="1"/>
              </a:ext>
            </a:extLst>
          </p:cNvPr>
          <p:cNvPicPr>
            <a:picLocks noChangeAspect="1"/>
          </p:cNvPicPr>
          <p:nvPr/>
        </p:nvPicPr>
        <p:blipFill rotWithShape="1">
          <a:blip r:embed="rId4"/>
          <a:srcRect l="9211" t="12653" r="5396" b="10204"/>
          <a:stretch/>
        </p:blipFill>
        <p:spPr>
          <a:xfrm>
            <a:off x="3658085" y="2094346"/>
            <a:ext cx="1686338" cy="1077159"/>
          </a:xfrm>
          <a:prstGeom prst="rect">
            <a:avLst/>
          </a:prstGeom>
        </p:spPr>
      </p:pic>
      <p:pic>
        <p:nvPicPr>
          <p:cNvPr id="14" name="Picture 13">
            <a:extLst>
              <a:ext uri="{FF2B5EF4-FFF2-40B4-BE49-F238E27FC236}">
                <a16:creationId xmlns:a16="http://schemas.microsoft.com/office/drawing/2014/main" id="{46DDCFFB-04E7-B542-A41C-9997E257B7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7442" y="2142957"/>
            <a:ext cx="1563270" cy="1558042"/>
          </a:xfrm>
          <a:prstGeom prst="rect">
            <a:avLst/>
          </a:prstGeom>
        </p:spPr>
      </p:pic>
      <p:pic>
        <p:nvPicPr>
          <p:cNvPr id="18" name="Picture 17">
            <a:extLst>
              <a:ext uri="{FF2B5EF4-FFF2-40B4-BE49-F238E27FC236}">
                <a16:creationId xmlns:a16="http://schemas.microsoft.com/office/drawing/2014/main" id="{D1D7986F-B828-C74C-A772-76F6ACDC527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65550" y="1016893"/>
            <a:ext cx="2240280" cy="1645920"/>
          </a:xfrm>
          <a:prstGeom prst="rect">
            <a:avLst/>
          </a:prstGeom>
        </p:spPr>
      </p:pic>
    </p:spTree>
    <p:extLst>
      <p:ext uri="{BB962C8B-B14F-4D97-AF65-F5344CB8AC3E}">
        <p14:creationId xmlns:p14="http://schemas.microsoft.com/office/powerpoint/2010/main" val="165864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C62F-3529-8C4D-B7BC-453C65706781}"/>
              </a:ext>
            </a:extLst>
          </p:cNvPr>
          <p:cNvSpPr>
            <a:spLocks noGrp="1"/>
          </p:cNvSpPr>
          <p:nvPr>
            <p:ph type="title"/>
          </p:nvPr>
        </p:nvSpPr>
        <p:spPr>
          <a:xfrm>
            <a:off x="838200" y="1423216"/>
            <a:ext cx="10515600" cy="1325563"/>
          </a:xfrm>
        </p:spPr>
        <p:txBody>
          <a:bodyPr>
            <a:normAutofit/>
          </a:bodyPr>
          <a:lstStyle/>
          <a:p>
            <a:pPr algn="ctr"/>
            <a:r>
              <a:rPr lang="en-GB" sz="7200" dirty="0">
                <a:ln w="12700">
                  <a:solidFill>
                    <a:schemeClr val="tx2">
                      <a:lumMod val="75000"/>
                    </a:schemeClr>
                  </a:solidFill>
                  <a:prstDash val="solid"/>
                </a:ln>
                <a:solidFill>
                  <a:schemeClr val="tx1"/>
                </a:solidFill>
                <a:latin typeface="Arial" panose="020B0604020202020204" pitchFamily="34" charset="0"/>
                <a:cs typeface="Arial" panose="020B0604020202020204" pitchFamily="34" charset="0"/>
              </a:rPr>
              <a:t>What went wrong?</a:t>
            </a:r>
            <a:endParaRPr lang="en-US" sz="7000" b="1"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782C0D-050E-8E40-87D1-7E10BB9BED5F}"/>
              </a:ext>
            </a:extLst>
          </p:cNvPr>
          <p:cNvSpPr>
            <a:spLocks noGrp="1"/>
          </p:cNvSpPr>
          <p:nvPr>
            <p:ph idx="1"/>
          </p:nvPr>
        </p:nvSpPr>
        <p:spPr>
          <a:xfrm>
            <a:off x="84666" y="3025846"/>
            <a:ext cx="12022667" cy="4351338"/>
          </a:xfrm>
        </p:spPr>
        <p:txBody>
          <a:bodyPr>
            <a:normAutofit/>
          </a:bodyPr>
          <a:lstStyle/>
          <a:p>
            <a:pPr marL="0" indent="0" algn="ctr">
              <a:lnSpc>
                <a:spcPct val="150000"/>
              </a:lnSpc>
              <a:buNone/>
            </a:pPr>
            <a:r>
              <a:rPr lang="en-US" sz="4000" b="1" dirty="0">
                <a:latin typeface="Arial" panose="020B0604020202020204" pitchFamily="34" charset="0"/>
                <a:cs typeface="Arial" panose="020B0604020202020204" pitchFamily="34" charset="0"/>
              </a:rPr>
              <a:t>To figure out what went wrong, we need to go back and look at what John bought, how it was handled and what harmful microbes could have grown in food. </a:t>
            </a:r>
          </a:p>
        </p:txBody>
      </p:sp>
      <p:cxnSp>
        <p:nvCxnSpPr>
          <p:cNvPr id="5" name="Straight Connector 4">
            <a:extLst>
              <a:ext uri="{FF2B5EF4-FFF2-40B4-BE49-F238E27FC236}">
                <a16:creationId xmlns:a16="http://schemas.microsoft.com/office/drawing/2014/main" id="{9C0F4BAF-75C3-8F47-B6D9-28423AE645A7}"/>
              </a:ext>
              <a:ext uri="{C183D7F6-B498-43B3-948B-1728B52AA6E4}">
                <adec:decorative xmlns:adec="http://schemas.microsoft.com/office/drawing/2017/decorative" val="1"/>
              </a:ext>
            </a:extLst>
          </p:cNvPr>
          <p:cNvCxnSpPr/>
          <p:nvPr/>
        </p:nvCxnSpPr>
        <p:spPr>
          <a:xfrm>
            <a:off x="1306286" y="2748779"/>
            <a:ext cx="9470571"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51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733697" y="114004"/>
            <a:ext cx="11349446" cy="1325563"/>
          </a:xfrm>
        </p:spPr>
        <p:txBody>
          <a:bodyPr>
            <a:noAutofit/>
          </a:bodyPr>
          <a:lstStyle/>
          <a:p>
            <a:r>
              <a:rPr lang="en-US" sz="4400" b="1" dirty="0">
                <a:solidFill>
                  <a:schemeClr val="tx2"/>
                </a:solidFill>
                <a:latin typeface="Arial" panose="020B0604020202020204" pitchFamily="34" charset="0"/>
                <a:cs typeface="Arial" panose="020B0604020202020204" pitchFamily="34" charset="0"/>
              </a:rPr>
              <a:t>Did John and his mum follow the instructions on the labels?</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733697" y="1729876"/>
            <a:ext cx="10515600" cy="4351338"/>
          </a:xfrm>
        </p:spPr>
        <p:txBody>
          <a:bodyPr/>
          <a:lstStyle/>
          <a:p>
            <a:r>
              <a:rPr lang="en-US" sz="1800" dirty="0"/>
              <a:t>What is the typical labelling on the purchased items?</a:t>
            </a:r>
          </a:p>
          <a:p>
            <a:endParaRPr lang="en-US" dirty="0"/>
          </a:p>
        </p:txBody>
      </p:sp>
      <p:graphicFrame>
        <p:nvGraphicFramePr>
          <p:cNvPr id="12" name="Table 11">
            <a:extLst>
              <a:ext uri="{FF2B5EF4-FFF2-40B4-BE49-F238E27FC236}">
                <a16:creationId xmlns:a16="http://schemas.microsoft.com/office/drawing/2014/main" id="{5C721AD2-63CD-444F-AAAE-C9951BE1E9C2}"/>
              </a:ext>
            </a:extLst>
          </p:cNvPr>
          <p:cNvGraphicFramePr>
            <a:graphicFrameLocks noGrp="1"/>
          </p:cNvGraphicFramePr>
          <p:nvPr>
            <p:extLst>
              <p:ext uri="{D42A27DB-BD31-4B8C-83A1-F6EECF244321}">
                <p14:modId xmlns:p14="http://schemas.microsoft.com/office/powerpoint/2010/main" val="1495238251"/>
              </p:ext>
            </p:extLst>
          </p:nvPr>
        </p:nvGraphicFramePr>
        <p:xfrm>
          <a:off x="195943" y="2291556"/>
          <a:ext cx="11795760" cy="4529853"/>
        </p:xfrm>
        <a:graphic>
          <a:graphicData uri="http://schemas.openxmlformats.org/drawingml/2006/table">
            <a:tbl>
              <a:tblPr firstRow="1" bandRow="1">
                <a:tableStyleId>{93296810-A885-4BE3-A3E7-6D5BEEA58F35}</a:tableStyleId>
              </a:tblPr>
              <a:tblGrid>
                <a:gridCol w="2547257">
                  <a:extLst>
                    <a:ext uri="{9D8B030D-6E8A-4147-A177-3AD203B41FA5}">
                      <a16:colId xmlns:a16="http://schemas.microsoft.com/office/drawing/2014/main" val="2514975738"/>
                    </a:ext>
                  </a:extLst>
                </a:gridCol>
                <a:gridCol w="1904723">
                  <a:extLst>
                    <a:ext uri="{9D8B030D-6E8A-4147-A177-3AD203B41FA5}">
                      <a16:colId xmlns:a16="http://schemas.microsoft.com/office/drawing/2014/main" val="1741025642"/>
                    </a:ext>
                  </a:extLst>
                </a:gridCol>
                <a:gridCol w="2225990">
                  <a:extLst>
                    <a:ext uri="{9D8B030D-6E8A-4147-A177-3AD203B41FA5}">
                      <a16:colId xmlns:a16="http://schemas.microsoft.com/office/drawing/2014/main" val="2360818822"/>
                    </a:ext>
                  </a:extLst>
                </a:gridCol>
                <a:gridCol w="2935524">
                  <a:extLst>
                    <a:ext uri="{9D8B030D-6E8A-4147-A177-3AD203B41FA5}">
                      <a16:colId xmlns:a16="http://schemas.microsoft.com/office/drawing/2014/main" val="3870428574"/>
                    </a:ext>
                  </a:extLst>
                </a:gridCol>
                <a:gridCol w="2182266">
                  <a:extLst>
                    <a:ext uri="{9D8B030D-6E8A-4147-A177-3AD203B41FA5}">
                      <a16:colId xmlns:a16="http://schemas.microsoft.com/office/drawing/2014/main" val="3017214347"/>
                    </a:ext>
                  </a:extLst>
                </a:gridCol>
              </a:tblGrid>
              <a:tr h="541708">
                <a:tc>
                  <a:txBody>
                    <a:bodyPr/>
                    <a:lstStyle/>
                    <a:p>
                      <a:endParaRPr lang="en-US" dirty="0"/>
                    </a:p>
                  </a:txBody>
                  <a:tcPr>
                    <a:solidFill>
                      <a:srgbClr val="117E62"/>
                    </a:solidFill>
                  </a:tcPr>
                </a:tc>
                <a:tc>
                  <a:txBody>
                    <a:bodyPr/>
                    <a:lstStyle/>
                    <a:p>
                      <a:pPr algn="ctr"/>
                      <a:r>
                        <a:rPr lang="en-US" sz="2400" dirty="0"/>
                        <a:t>Chicken</a:t>
                      </a:r>
                    </a:p>
                  </a:txBody>
                  <a:tcPr anchor="ctr">
                    <a:solidFill>
                      <a:srgbClr val="117E62"/>
                    </a:solidFill>
                  </a:tcPr>
                </a:tc>
                <a:tc>
                  <a:txBody>
                    <a:bodyPr/>
                    <a:lstStyle/>
                    <a:p>
                      <a:pPr algn="ctr"/>
                      <a:r>
                        <a:rPr lang="en-US" sz="2400" dirty="0"/>
                        <a:t>Salmon</a:t>
                      </a:r>
                    </a:p>
                  </a:txBody>
                  <a:tcPr anchor="ctr">
                    <a:solidFill>
                      <a:srgbClr val="117E62"/>
                    </a:solidFill>
                  </a:tcPr>
                </a:tc>
                <a:tc>
                  <a:txBody>
                    <a:bodyPr/>
                    <a:lstStyle/>
                    <a:p>
                      <a:pPr algn="ctr"/>
                      <a:r>
                        <a:rPr lang="en-US" sz="2400" dirty="0"/>
                        <a:t>Vegetables and fruit</a:t>
                      </a:r>
                    </a:p>
                  </a:txBody>
                  <a:tcPr anchor="ctr">
                    <a:solidFill>
                      <a:srgbClr val="117E62"/>
                    </a:solidFill>
                  </a:tcPr>
                </a:tc>
                <a:tc>
                  <a:txBody>
                    <a:bodyPr/>
                    <a:lstStyle/>
                    <a:p>
                      <a:pPr algn="ctr"/>
                      <a:r>
                        <a:rPr lang="en-US" sz="2400" dirty="0"/>
                        <a:t>Cookies</a:t>
                      </a:r>
                    </a:p>
                  </a:txBody>
                  <a:tcPr anchor="ctr">
                    <a:solidFill>
                      <a:srgbClr val="117E62"/>
                    </a:solidFill>
                  </a:tcPr>
                </a:tc>
                <a:extLst>
                  <a:ext uri="{0D108BD9-81ED-4DB2-BD59-A6C34878D82A}">
                    <a16:rowId xmlns:a16="http://schemas.microsoft.com/office/drawing/2014/main" val="2841780466"/>
                  </a:ext>
                </a:extLst>
              </a:tr>
              <a:tr h="661773">
                <a:tc>
                  <a:txBody>
                    <a:bodyPr/>
                    <a:lstStyle/>
                    <a:p>
                      <a:r>
                        <a:rPr lang="en-US" dirty="0"/>
                        <a:t>Type of label: Best before or Use by?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75671579"/>
                  </a:ext>
                </a:extLst>
              </a:tr>
              <a:tr h="682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before opening</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80823393"/>
                  </a:ext>
                </a:extLst>
              </a:tr>
              <a:tr h="643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after opening</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20766050"/>
                  </a:ext>
                </a:extLst>
              </a:tr>
              <a:tr h="783771">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storage temperature</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06649416"/>
                  </a:ext>
                </a:extLst>
              </a:tr>
              <a:tr h="935004">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heat treatment</a:t>
                      </a:r>
                    </a:p>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1151013"/>
                  </a:ext>
                </a:extLst>
              </a:tr>
            </a:tbl>
          </a:graphicData>
        </a:graphic>
      </p:graphicFrame>
    </p:spTree>
    <p:extLst>
      <p:ext uri="{BB962C8B-B14F-4D97-AF65-F5344CB8AC3E}">
        <p14:creationId xmlns:p14="http://schemas.microsoft.com/office/powerpoint/2010/main" val="10607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733697" y="114004"/>
            <a:ext cx="11349446" cy="1325563"/>
          </a:xfrm>
          <a:ln>
            <a:noFill/>
          </a:ln>
        </p:spPr>
        <p:txBody>
          <a:bodyPr>
            <a:noAutofit/>
          </a:bodyPr>
          <a:lstStyle/>
          <a:p>
            <a:r>
              <a:rPr lang="en-US" sz="4400" dirty="0">
                <a:solidFill>
                  <a:schemeClr val="accent1"/>
                </a:solidFill>
                <a:latin typeface="Arial" panose="020B0604020202020204" pitchFamily="34" charset="0"/>
                <a:cs typeface="Arial" panose="020B0604020202020204" pitchFamily="34" charset="0"/>
              </a:rPr>
              <a:t>Did John and his mum follow the instructions on the labels?</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733697" y="1729876"/>
            <a:ext cx="10515600" cy="4351338"/>
          </a:xfrm>
        </p:spPr>
        <p:txBody>
          <a:bodyPr/>
          <a:lstStyle/>
          <a:p>
            <a:r>
              <a:rPr lang="en-US" sz="1800" dirty="0"/>
              <a:t>What is the typical labelling on the purchased items?</a:t>
            </a:r>
          </a:p>
          <a:p>
            <a:endParaRPr lang="en-US" dirty="0"/>
          </a:p>
        </p:txBody>
      </p:sp>
      <p:graphicFrame>
        <p:nvGraphicFramePr>
          <p:cNvPr id="12" name="Table 11">
            <a:extLst>
              <a:ext uri="{FF2B5EF4-FFF2-40B4-BE49-F238E27FC236}">
                <a16:creationId xmlns:a16="http://schemas.microsoft.com/office/drawing/2014/main" id="{5C721AD2-63CD-444F-AAAE-C9951BE1E9C2}"/>
              </a:ext>
            </a:extLst>
          </p:cNvPr>
          <p:cNvGraphicFramePr>
            <a:graphicFrameLocks noGrp="1"/>
          </p:cNvGraphicFramePr>
          <p:nvPr>
            <p:extLst>
              <p:ext uri="{D42A27DB-BD31-4B8C-83A1-F6EECF244321}">
                <p14:modId xmlns:p14="http://schemas.microsoft.com/office/powerpoint/2010/main" val="1697900001"/>
              </p:ext>
            </p:extLst>
          </p:nvPr>
        </p:nvGraphicFramePr>
        <p:xfrm>
          <a:off x="195943" y="2151109"/>
          <a:ext cx="11758947" cy="4751037"/>
        </p:xfrm>
        <a:graphic>
          <a:graphicData uri="http://schemas.openxmlformats.org/drawingml/2006/table">
            <a:tbl>
              <a:tblPr firstRow="1" bandRow="1">
                <a:tableStyleId>{93296810-A885-4BE3-A3E7-6D5BEEA58F35}</a:tableStyleId>
              </a:tblPr>
              <a:tblGrid>
                <a:gridCol w="2539307">
                  <a:extLst>
                    <a:ext uri="{9D8B030D-6E8A-4147-A177-3AD203B41FA5}">
                      <a16:colId xmlns:a16="http://schemas.microsoft.com/office/drawing/2014/main" val="2514975738"/>
                    </a:ext>
                  </a:extLst>
                </a:gridCol>
                <a:gridCol w="1898779">
                  <a:extLst>
                    <a:ext uri="{9D8B030D-6E8A-4147-A177-3AD203B41FA5}">
                      <a16:colId xmlns:a16="http://schemas.microsoft.com/office/drawing/2014/main" val="1741025642"/>
                    </a:ext>
                  </a:extLst>
                </a:gridCol>
                <a:gridCol w="2219043">
                  <a:extLst>
                    <a:ext uri="{9D8B030D-6E8A-4147-A177-3AD203B41FA5}">
                      <a16:colId xmlns:a16="http://schemas.microsoft.com/office/drawing/2014/main" val="2360818822"/>
                    </a:ext>
                  </a:extLst>
                </a:gridCol>
                <a:gridCol w="2926363">
                  <a:extLst>
                    <a:ext uri="{9D8B030D-6E8A-4147-A177-3AD203B41FA5}">
                      <a16:colId xmlns:a16="http://schemas.microsoft.com/office/drawing/2014/main" val="3870428574"/>
                    </a:ext>
                  </a:extLst>
                </a:gridCol>
                <a:gridCol w="2175455">
                  <a:extLst>
                    <a:ext uri="{9D8B030D-6E8A-4147-A177-3AD203B41FA5}">
                      <a16:colId xmlns:a16="http://schemas.microsoft.com/office/drawing/2014/main" val="3017214347"/>
                    </a:ext>
                  </a:extLst>
                </a:gridCol>
              </a:tblGrid>
              <a:tr h="504494">
                <a:tc>
                  <a:txBody>
                    <a:bodyPr/>
                    <a:lstStyle/>
                    <a:p>
                      <a:endParaRPr lang="en-US" dirty="0"/>
                    </a:p>
                  </a:txBody>
                  <a:tcPr>
                    <a:solidFill>
                      <a:srgbClr val="117E62"/>
                    </a:solidFill>
                  </a:tcPr>
                </a:tc>
                <a:tc>
                  <a:txBody>
                    <a:bodyPr/>
                    <a:lstStyle/>
                    <a:p>
                      <a:pPr algn="ctr"/>
                      <a:r>
                        <a:rPr lang="en-US" sz="2400" dirty="0"/>
                        <a:t>Chicken</a:t>
                      </a:r>
                    </a:p>
                  </a:txBody>
                  <a:tcPr anchor="ctr">
                    <a:solidFill>
                      <a:srgbClr val="117E62"/>
                    </a:solidFill>
                  </a:tcPr>
                </a:tc>
                <a:tc>
                  <a:txBody>
                    <a:bodyPr/>
                    <a:lstStyle/>
                    <a:p>
                      <a:pPr algn="ctr"/>
                      <a:r>
                        <a:rPr lang="en-US" sz="2400" dirty="0"/>
                        <a:t>Salmon</a:t>
                      </a:r>
                    </a:p>
                  </a:txBody>
                  <a:tcPr anchor="ctr">
                    <a:solidFill>
                      <a:srgbClr val="117E62"/>
                    </a:solidFill>
                  </a:tcPr>
                </a:tc>
                <a:tc>
                  <a:txBody>
                    <a:bodyPr/>
                    <a:lstStyle/>
                    <a:p>
                      <a:pPr algn="ctr"/>
                      <a:r>
                        <a:rPr lang="en-US" sz="2400" dirty="0"/>
                        <a:t>Vegetables and fruit</a:t>
                      </a:r>
                    </a:p>
                  </a:txBody>
                  <a:tcPr anchor="ctr">
                    <a:solidFill>
                      <a:srgbClr val="117E62"/>
                    </a:solidFill>
                  </a:tcPr>
                </a:tc>
                <a:tc>
                  <a:txBody>
                    <a:bodyPr/>
                    <a:lstStyle/>
                    <a:p>
                      <a:pPr algn="ctr"/>
                      <a:r>
                        <a:rPr lang="en-US" sz="2400" dirty="0"/>
                        <a:t>Cookies</a:t>
                      </a:r>
                    </a:p>
                  </a:txBody>
                  <a:tcPr anchor="ctr">
                    <a:solidFill>
                      <a:srgbClr val="117E62"/>
                    </a:solidFill>
                  </a:tcPr>
                </a:tc>
                <a:extLst>
                  <a:ext uri="{0D108BD9-81ED-4DB2-BD59-A6C34878D82A}">
                    <a16:rowId xmlns:a16="http://schemas.microsoft.com/office/drawing/2014/main" val="2841780466"/>
                  </a:ext>
                </a:extLst>
              </a:tr>
              <a:tr h="616310">
                <a:tc>
                  <a:txBody>
                    <a:bodyPr/>
                    <a:lstStyle/>
                    <a:p>
                      <a:r>
                        <a:rPr lang="en-US" dirty="0"/>
                        <a:t>Type of label: Best before or Use by?</a:t>
                      </a:r>
                    </a:p>
                  </a:txBody>
                  <a:tcPr/>
                </a:tc>
                <a:tc>
                  <a:txBody>
                    <a:bodyPr/>
                    <a:lstStyle/>
                    <a:p>
                      <a:r>
                        <a:rPr lang="en-US" dirty="0"/>
                        <a:t>Use by</a:t>
                      </a:r>
                    </a:p>
                  </a:txBody>
                  <a:tcPr/>
                </a:tc>
                <a:tc>
                  <a:txBody>
                    <a:bodyPr/>
                    <a:lstStyle/>
                    <a:p>
                      <a:r>
                        <a:rPr lang="en-US" dirty="0"/>
                        <a:t>Use by</a:t>
                      </a:r>
                    </a:p>
                  </a:txBody>
                  <a:tcPr/>
                </a:tc>
                <a:tc>
                  <a:txBody>
                    <a:bodyPr/>
                    <a:lstStyle/>
                    <a:p>
                      <a:r>
                        <a:rPr lang="en-US" dirty="0"/>
                        <a:t>Best before</a:t>
                      </a:r>
                    </a:p>
                  </a:txBody>
                  <a:tcPr/>
                </a:tc>
                <a:tc>
                  <a:txBody>
                    <a:bodyPr/>
                    <a:lstStyle/>
                    <a:p>
                      <a:r>
                        <a:rPr lang="en-US" dirty="0"/>
                        <a:t>Best before</a:t>
                      </a:r>
                    </a:p>
                  </a:txBody>
                  <a:tcPr/>
                </a:tc>
                <a:extLst>
                  <a:ext uri="{0D108BD9-81ED-4DB2-BD59-A6C34878D82A}">
                    <a16:rowId xmlns:a16="http://schemas.microsoft.com/office/drawing/2014/main" val="475671579"/>
                  </a:ext>
                </a:extLst>
              </a:tr>
              <a:tr h="1111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before opening</a:t>
                      </a:r>
                    </a:p>
                  </a:txBody>
                  <a:tcPr/>
                </a:tc>
                <a:tc>
                  <a:txBody>
                    <a:bodyPr/>
                    <a:lstStyle/>
                    <a:p>
                      <a:r>
                        <a:rPr lang="en-US" dirty="0"/>
                        <a:t>2 – 3 days</a:t>
                      </a:r>
                    </a:p>
                  </a:txBody>
                  <a:tcPr/>
                </a:tc>
                <a:tc>
                  <a:txBody>
                    <a:bodyPr/>
                    <a:lstStyle/>
                    <a:p>
                      <a:r>
                        <a:rPr lang="en-US" dirty="0"/>
                        <a:t>2 – 3 weeks </a:t>
                      </a:r>
                    </a:p>
                  </a:txBody>
                  <a:tcPr/>
                </a:tc>
                <a:tc>
                  <a:txBody>
                    <a:bodyPr/>
                    <a:lstStyle/>
                    <a:p>
                      <a:r>
                        <a:rPr lang="en-US" dirty="0"/>
                        <a:t>1 week</a:t>
                      </a:r>
                    </a:p>
                  </a:txBody>
                  <a:tcPr/>
                </a:tc>
                <a:tc>
                  <a:txBody>
                    <a:bodyPr/>
                    <a:lstStyle/>
                    <a:p>
                      <a:r>
                        <a:rPr lang="en-US" dirty="0"/>
                        <a:t>Freshly baked – 2 – 3 weeks</a:t>
                      </a:r>
                    </a:p>
                    <a:p>
                      <a:r>
                        <a:rPr lang="en-US" dirty="0"/>
                        <a:t>Packet – 8 – 12 months</a:t>
                      </a:r>
                    </a:p>
                  </a:txBody>
                  <a:tcPr/>
                </a:tc>
                <a:extLst>
                  <a:ext uri="{0D108BD9-81ED-4DB2-BD59-A6C34878D82A}">
                    <a16:rowId xmlns:a16="http://schemas.microsoft.com/office/drawing/2014/main" val="980823393"/>
                  </a:ext>
                </a:extLst>
              </a:tr>
              <a:tr h="599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after opening</a:t>
                      </a:r>
                    </a:p>
                  </a:txBody>
                  <a:tcPr/>
                </a:tc>
                <a:tc>
                  <a:txBody>
                    <a:bodyPr/>
                    <a:lstStyle/>
                    <a:p>
                      <a:r>
                        <a:rPr lang="en-US" dirty="0"/>
                        <a:t>1 – 2 days</a:t>
                      </a:r>
                    </a:p>
                  </a:txBody>
                  <a:tcPr/>
                </a:tc>
                <a:tc>
                  <a:txBody>
                    <a:bodyPr/>
                    <a:lstStyle/>
                    <a:p>
                      <a:r>
                        <a:rPr lang="en-US" dirty="0"/>
                        <a:t>5 days</a:t>
                      </a:r>
                    </a:p>
                  </a:txBody>
                  <a:tcPr/>
                </a:tc>
                <a:tc>
                  <a:txBody>
                    <a:bodyPr/>
                    <a:lstStyle/>
                    <a:p>
                      <a:r>
                        <a:rPr lang="en-US" dirty="0"/>
                        <a:t>N/A</a:t>
                      </a:r>
                    </a:p>
                  </a:txBody>
                  <a:tcPr/>
                </a:tc>
                <a:tc>
                  <a:txBody>
                    <a:bodyPr/>
                    <a:lstStyle/>
                    <a:p>
                      <a:r>
                        <a:rPr lang="en-US" dirty="0"/>
                        <a:t>1 week</a:t>
                      </a:r>
                    </a:p>
                  </a:txBody>
                  <a:tcPr/>
                </a:tc>
                <a:extLst>
                  <a:ext uri="{0D108BD9-81ED-4DB2-BD59-A6C34878D82A}">
                    <a16:rowId xmlns:a16="http://schemas.microsoft.com/office/drawing/2014/main" val="1320766050"/>
                  </a:ext>
                </a:extLst>
              </a:tr>
              <a:tr h="729927">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storage temperature</a:t>
                      </a:r>
                    </a:p>
                  </a:txBody>
                  <a:tcPr/>
                </a:tc>
                <a:tc>
                  <a:txBody>
                    <a:bodyPr/>
                    <a:lstStyle/>
                    <a:p>
                      <a:r>
                        <a:rPr lang="en-US" dirty="0"/>
                        <a:t>4°C  or below</a:t>
                      </a:r>
                    </a:p>
                    <a:p>
                      <a:endParaRPr lang="en-US" dirty="0"/>
                    </a:p>
                  </a:txBody>
                  <a:tcPr/>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4°C  or below</a:t>
                      </a:r>
                    </a:p>
                    <a:p>
                      <a:endParaRPr lang="en-US" dirty="0"/>
                    </a:p>
                  </a:txBody>
                  <a:tcPr/>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4°C  or below</a:t>
                      </a:r>
                    </a:p>
                    <a:p>
                      <a:endParaRPr lang="en-US" dirty="0"/>
                    </a:p>
                  </a:txBody>
                  <a:tcPr/>
                </a:tc>
                <a:tc>
                  <a:txBody>
                    <a:bodyPr/>
                    <a:lstStyle/>
                    <a:p>
                      <a:r>
                        <a:rPr lang="en-US" dirty="0"/>
                        <a:t>N/A</a:t>
                      </a:r>
                    </a:p>
                  </a:txBody>
                  <a:tcPr/>
                </a:tc>
                <a:extLst>
                  <a:ext uri="{0D108BD9-81ED-4DB2-BD59-A6C34878D82A}">
                    <a16:rowId xmlns:a16="http://schemas.microsoft.com/office/drawing/2014/main" val="4106649416"/>
                  </a:ext>
                </a:extLst>
              </a:tr>
              <a:tr h="870771">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heat treatment</a:t>
                      </a:r>
                    </a:p>
                    <a:p>
                      <a:endParaRPr lang="en-US" dirty="0"/>
                    </a:p>
                  </a:txBody>
                  <a:tcPr/>
                </a:tc>
                <a:tc>
                  <a:txBody>
                    <a:bodyPr/>
                    <a:lstStyle/>
                    <a:p>
                      <a:r>
                        <a:rPr lang="en-US" dirty="0"/>
                        <a:t>75°C</a:t>
                      </a:r>
                    </a:p>
                  </a:txBody>
                  <a:tcPr/>
                </a:tc>
                <a:tc>
                  <a:txBody>
                    <a:bodyPr/>
                    <a:lstStyle/>
                    <a:p>
                      <a:r>
                        <a:rPr lang="en-US" dirty="0"/>
                        <a:t>Ready to eat </a:t>
                      </a:r>
                    </a:p>
                  </a:txBody>
                  <a:tcPr/>
                </a:tc>
                <a:tc>
                  <a:txBody>
                    <a:bodyPr/>
                    <a:lstStyle/>
                    <a:p>
                      <a:r>
                        <a:rPr lang="en-US" dirty="0"/>
                        <a:t>N/A</a:t>
                      </a:r>
                    </a:p>
                  </a:txBody>
                  <a:tcPr/>
                </a:tc>
                <a:tc>
                  <a:txBody>
                    <a:bodyPr/>
                    <a:lstStyle/>
                    <a:p>
                      <a:r>
                        <a:rPr lang="en-US" dirty="0"/>
                        <a:t>N/A</a:t>
                      </a:r>
                    </a:p>
                  </a:txBody>
                  <a:tcPr/>
                </a:tc>
                <a:extLst>
                  <a:ext uri="{0D108BD9-81ED-4DB2-BD59-A6C34878D82A}">
                    <a16:rowId xmlns:a16="http://schemas.microsoft.com/office/drawing/2014/main" val="1721151013"/>
                  </a:ext>
                </a:extLst>
              </a:tr>
            </a:tbl>
          </a:graphicData>
        </a:graphic>
      </p:graphicFrame>
    </p:spTree>
    <p:extLst>
      <p:ext uri="{BB962C8B-B14F-4D97-AF65-F5344CB8AC3E}">
        <p14:creationId xmlns:p14="http://schemas.microsoft.com/office/powerpoint/2010/main" val="504397487"/>
      </p:ext>
    </p:extLst>
  </p:cSld>
  <p:clrMapOvr>
    <a:masterClrMapping/>
  </p:clrMapOvr>
</p:sld>
</file>

<file path=ppt/theme/theme1.xml><?xml version="1.0" encoding="utf-8"?>
<a:theme xmlns:a="http://schemas.openxmlformats.org/drawingml/2006/main" name="SafeConsume">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feConsume" id="{0188CC1F-D56D-4A61-AD1B-C933E444A180}" vid="{8EC9778A-D912-4704-96FB-156D110E01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A0FE21-9070-4851-9E6A-33A8A23E3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8EFBC9-F42A-48C1-8811-C3CEFF7EA2F8}">
  <ds:schemaRefs>
    <ds:schemaRef ds:uri="http://schemas.microsoft.com/sharepoint/v3/contenttype/forms"/>
  </ds:schemaRefs>
</ds:datastoreItem>
</file>

<file path=customXml/itemProps3.xml><?xml version="1.0" encoding="utf-8"?>
<ds:datastoreItem xmlns:ds="http://schemas.openxmlformats.org/officeDocument/2006/customXml" ds:itemID="{A1740170-B95A-4064-9377-164DEAA9AC77}">
  <ds:schemaRefs>
    <ds:schemaRef ds:uri="http://purl.org/dc/elements/1.1/"/>
    <ds:schemaRef ds:uri="http://schemas.microsoft.com/office/2006/metadata/properties"/>
    <ds:schemaRef ds:uri="http://purl.org/dc/terms/"/>
    <ds:schemaRef ds:uri="1fb14ad6-309a-489a-a37a-efadb6fb7c1d"/>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SafeConsume</Template>
  <TotalTime>2824</TotalTime>
  <Words>1326</Words>
  <Application>Microsoft Office PowerPoint</Application>
  <PresentationFormat>Widescreen</PresentationFormat>
  <Paragraphs>347</Paragraphs>
  <Slides>18</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SafeConsume</vt:lpstr>
      <vt:lpstr>     Food Hygiene and Safety: An outbreak at a dinner party </vt:lpstr>
      <vt:lpstr>Learning outcomes</vt:lpstr>
      <vt:lpstr>The Dinner Party</vt:lpstr>
      <vt:lpstr>The Dinner Party</vt:lpstr>
      <vt:lpstr>The Dinner Party</vt:lpstr>
      <vt:lpstr>The Dinner Party</vt:lpstr>
      <vt:lpstr>What went wrong?</vt:lpstr>
      <vt:lpstr>Did John and his mum follow the instructions on the labels?</vt:lpstr>
      <vt:lpstr>Did John and his mum follow the instructions on the labels?</vt:lpstr>
      <vt:lpstr>Did John and his mum do something wrong?</vt:lpstr>
      <vt:lpstr>Did John and his mum do something wrong?</vt:lpstr>
      <vt:lpstr>Did John accidentally cause growth of harmful microbes in the food he bought?</vt:lpstr>
      <vt:lpstr>The Chicken </vt:lpstr>
      <vt:lpstr>The Cold Smoked  Salmon </vt:lpstr>
      <vt:lpstr>The Cold Smoked Salmon</vt:lpstr>
      <vt:lpstr>Cross-contamination </vt:lpstr>
      <vt:lpstr>Cooking meat</vt:lpstr>
      <vt:lpstr>Food poisoning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story</dc:title>
  <dc:creator>Line Nielsen</dc:creator>
  <cp:lastModifiedBy>Amy Jackson</cp:lastModifiedBy>
  <cp:revision>96</cp:revision>
  <dcterms:created xsi:type="dcterms:W3CDTF">2019-06-24T08:29:09Z</dcterms:created>
  <dcterms:modified xsi:type="dcterms:W3CDTF">2022-08-09T18:11:27Z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