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omments/modernComment_1D7_5CFB7F2E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sldIdLst>
    <p:sldId id="476" r:id="rId2"/>
    <p:sldId id="467" r:id="rId3"/>
    <p:sldId id="470" r:id="rId4"/>
    <p:sldId id="471" r:id="rId5"/>
    <p:sldId id="477" r:id="rId6"/>
    <p:sldId id="472" r:id="rId7"/>
    <p:sldId id="478" r:id="rId8"/>
    <p:sldId id="473" r:id="rId9"/>
    <p:sldId id="479" r:id="rId10"/>
    <p:sldId id="474" r:id="rId11"/>
    <p:sldId id="47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E1F1DC8-8CD1-B6AB-5514-02431704059D}" name="Megan Whistance" initials="MW" userId="S::megan.whistance@ukhsa.gov.uk::01626675-f397-43de-825e-95be19c194a5" providerId="AD"/>
  <p188:author id="{F32414E5-E2B1-5BF3-D67E-F6B8407F33F8}" name="Paul Conneely" initials="PC" userId="S::paul.conneely@ukhsa.gov.uk::0d74cf38-466c-4ce0-9812-976ead157e9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B38F"/>
    <a:srgbClr val="117E62"/>
    <a:srgbClr val="8DC641"/>
    <a:srgbClr val="302564"/>
    <a:srgbClr val="712B8F"/>
    <a:srgbClr val="2862A5"/>
    <a:srgbClr val="F16436"/>
    <a:srgbClr val="FAC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54E809-3362-2620-F115-343FC9E91C91}" v="7" dt="2025-04-22T11:22:56.227"/>
    <p1510:client id="{E8D354BF-8635-524E-FA96-E7FB7BD4ED71}" v="48" dt="2025-04-22T10:32:05.7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modernComment_1D7_5CFB7F2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F38D649-D968-42A2-9398-15239EBD0060}" authorId="{0E1F1DC8-8CD1-B6AB-5514-02431704059D}" status="resolved" created="2025-04-16T11:07:08.134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559985966" sldId="471"/>
      <ac:spMk id="3" creationId="{CBF5011C-8396-1BFA-F744-3B878B5BB318}"/>
      <ac:txMk cp="195">
        <ac:context len="198" hash="1988493879"/>
      </ac:txMk>
    </ac:txMkLst>
    <p188:pos x="2533402" y="3691246"/>
    <p188:replyLst>
      <p188:reply id="{0BB53A3D-2F97-47DB-AE2A-8C01348C7685}" authorId="{F32414E5-E2B1-5BF3-D67E-F6B8407F33F8}" created="2025-04-16T16:43:33.844">
        <p188:txBody>
          <a:bodyPr/>
          <a:lstStyle/>
          <a:p>
            <a:r>
              <a:rPr lang="en-US"/>
              <a:t>Sorry, that was a reminder for me to try to find an image we could use of a child pointing</a:t>
            </a:r>
          </a:p>
        </p188:txBody>
      </p188:reply>
      <p188:reply id="{558643B2-3602-4F03-8739-3708B99F7EF9}" authorId="{F32414E5-E2B1-5BF3-D67E-F6B8407F33F8}" created="2025-04-16T16:43:51.204">
        <p188:txBody>
          <a:bodyPr/>
          <a:lstStyle/>
          <a:p>
            <a:r>
              <a:rPr lang="en-US"/>
              <a:t>This one is okay, but we'd have to buy it: https://www.alamy.com/portrait-of-happy-little-children-pointing-at-each-other-on-color-background-image331989207.html</a:t>
            </a:r>
          </a:p>
        </p188:txBody>
      </p188:reply>
      <p188:reply id="{10217EC2-F0C3-49C2-95BC-30D5CEEBDC37}" authorId="{F32414E5-E2B1-5BF3-D67E-F6B8407F33F8}" created="2025-04-16T16:44:14.751">
        <p188:txBody>
          <a:bodyPr/>
          <a:lstStyle/>
          <a:p>
            <a:r>
              <a:rPr lang="en-US"/>
              <a:t>what do you think?</a:t>
            </a:r>
          </a:p>
        </p188:txBody>
      </p188:reply>
      <p188:reply id="{10A6628B-D91C-469C-9329-389BC6AA5494}" authorId="{F32414E5-E2B1-5BF3-D67E-F6B8407F33F8}" created="2025-04-17T10:14:17.304">
        <p188:txBody>
          <a:bodyPr/>
          <a:lstStyle/>
          <a:p>
            <a:r>
              <a:rPr lang="en-US"/>
              <a:t>yes, that's better. Thanks</a:t>
            </a:r>
          </a:p>
        </p188:txBody>
      </p188:reply>
    </p188:replyLst>
    <p188:txBody>
      <a:bodyPr/>
      <a:lstStyle/>
      <a:p>
        <a:r>
          <a:rPr lang="en-US"/>
          <a:t>?</a:t>
        </a:r>
      </a:p>
    </p188:txBody>
  </p188:cm>
  <p188:cm id="{7CD33C75-BF43-4F4B-B4B3-A35AE11B090E}" authorId="{0E1F1DC8-8CD1-B6AB-5514-02431704059D}" status="resolved" created="2025-04-17T09:50:25.284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559985966" sldId="471"/>
      <ac:picMk id="5" creationId="{7CF4903D-C8CB-6E6C-63C1-17418991CBC6}"/>
    </ac:deMkLst>
    <p188:txBody>
      <a:bodyPr/>
      <a:lstStyle/>
      <a:p>
        <a:r>
          <a:rPr lang="en-US"/>
          <a:t>What do you think of this one? it's free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7D478-E9BC-4FC0-9645-C9CD04C8C551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6F3CC-95FF-41DB-95F3-E8B54B757E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106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3363" y="2167866"/>
            <a:ext cx="7504236" cy="2387600"/>
          </a:xfrm>
        </p:spPr>
        <p:txBody>
          <a:bodyPr anchor="b">
            <a:normAutofit/>
          </a:bodyPr>
          <a:lstStyle>
            <a:lvl1pPr algn="l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3363" y="4705395"/>
            <a:ext cx="6894637" cy="552405"/>
          </a:xfrm>
        </p:spPr>
        <p:txBody>
          <a:bodyPr/>
          <a:lstStyle>
            <a:lvl1pPr marL="0" indent="0" algn="l">
              <a:buNone/>
              <a:defRPr sz="2400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A59B71F-964D-40F2-9472-58F22E0790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355860" y="252098"/>
            <a:ext cx="3670545" cy="310956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DAAE083A-A530-4B08-9A08-9D705143C3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69" b="15363"/>
          <a:stretch/>
        </p:blipFill>
        <p:spPr>
          <a:xfrm>
            <a:off x="-430102" y="6074435"/>
            <a:ext cx="3670545" cy="646981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F5507D01-A5DE-4C45-BE68-8EEA4C7E40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04" b="-2772"/>
          <a:stretch/>
        </p:blipFill>
        <p:spPr>
          <a:xfrm>
            <a:off x="2425456" y="6211020"/>
            <a:ext cx="3670545" cy="64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9284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AEE0DD7-08CB-46EF-85C7-32B73AD08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7775" y="6356352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e-Bug.eu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E4BE1BCF-15DE-49B7-A9CB-39CD9FA147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568625" y="6264726"/>
            <a:ext cx="539151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41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8D9D590-9046-44AD-B970-0090967A7FCB}"/>
              </a:ext>
            </a:extLst>
          </p:cNvPr>
          <p:cNvSpPr txBox="1">
            <a:spLocks/>
          </p:cNvSpPr>
          <p:nvPr userDrawn="1"/>
        </p:nvSpPr>
        <p:spPr>
          <a:xfrm>
            <a:off x="1107775" y="6356352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/>
              <a:t>e-Bug.eu</a:t>
            </a: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F2400954-B929-45F1-9AC9-4C0E1D923B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568625" y="6264726"/>
            <a:ext cx="539151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632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F95687B-D3CD-4948-BF0D-E266FB1CA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7775" y="6356352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e-Bug.eu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4F8482B-B41C-4851-9152-4C524AF07C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568625" y="6264726"/>
            <a:ext cx="539151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47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182C82D-41DD-4AE6-8CDA-8F9858CFE500}"/>
              </a:ext>
            </a:extLst>
          </p:cNvPr>
          <p:cNvSpPr txBox="1">
            <a:spLocks/>
          </p:cNvSpPr>
          <p:nvPr userDrawn="1"/>
        </p:nvSpPr>
        <p:spPr>
          <a:xfrm>
            <a:off x="1107775" y="6356352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/>
              <a:t>e-Bug.eu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460F00E3-6DDA-4835-AFA9-D35A9DF50E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568625" y="6264726"/>
            <a:ext cx="539151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292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BD97A74-80F2-4E45-8504-29C9A607749D}"/>
              </a:ext>
            </a:extLst>
          </p:cNvPr>
          <p:cNvSpPr txBox="1">
            <a:spLocks/>
          </p:cNvSpPr>
          <p:nvPr userDrawn="1"/>
        </p:nvSpPr>
        <p:spPr>
          <a:xfrm>
            <a:off x="1107775" y="6356352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/>
              <a:t>e-Bug.eu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E4E131B-21B7-4569-82FC-58E99881AA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568625" y="6264726"/>
            <a:ext cx="539151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109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_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15CA1-5983-4124-9A97-023BDB782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7775" y="6356352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e-Bug.eu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C446F810-F4AC-48CE-A778-4EAE2AD250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568625" y="6264726"/>
            <a:ext cx="539151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845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15CA1-5983-4124-9A97-023BDB782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7775" y="6356352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e-Bug.eu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C446F810-F4AC-48CE-A778-4EAE2AD250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568625" y="6264726"/>
            <a:ext cx="539151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712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lide_genera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DC0DDDC-F7AE-4992-90A4-E29B94AF6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7775" y="6356352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e-Bug.eu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97AC3E76-AF1F-465C-A25D-6A57846EC9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568625" y="6264726"/>
            <a:ext cx="539151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58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lide_EYF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DC0DDDC-F7AE-4992-90A4-E29B94AF6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7775" y="6356352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e-Bug.eu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97AC3E76-AF1F-465C-A25D-6A57846EC9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568625" y="6264726"/>
            <a:ext cx="539151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333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lide_KS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DC0DDDC-F7AE-4992-90A4-E29B94AF6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7775" y="6356352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e-Bug.eu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97AC3E76-AF1F-465C-A25D-6A57846EC9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568625" y="6264726"/>
            <a:ext cx="539151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395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lide_KS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DC0DDDC-F7AE-4992-90A4-E29B94AF6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7775" y="6356352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e-Bug.eu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97AC3E76-AF1F-465C-A25D-6A57846EC9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568625" y="6264726"/>
            <a:ext cx="539151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72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lide_KS3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DC0DDDC-F7AE-4992-90A4-E29B94AF6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7775" y="6356352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e-Bug.eu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97AC3E76-AF1F-465C-A25D-6A57846EC9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568625" y="6264726"/>
            <a:ext cx="539151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38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lide_KS4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DC0DDDC-F7AE-4992-90A4-E29B94AF6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7775" y="6356352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e-Bug.eu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97AC3E76-AF1F-465C-A25D-6A57846EC9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568625" y="6264726"/>
            <a:ext cx="539151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041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7775" y="6356352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e-Bug.eu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AAE08458-01B7-4486-9EE6-F34018AD69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568625" y="6264726"/>
            <a:ext cx="539151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785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4C578-1356-483F-AD7A-E402F00D9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AF7FC27-A6FF-4AA1-9B63-FBD258DAE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7775" y="6356352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e-Bug.eu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220138C2-E7CD-43F7-ADA7-0103BB6F05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568625" y="6264726"/>
            <a:ext cx="539151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76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1942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663" r:id="rId3"/>
    <p:sldLayoutId id="2147483675" r:id="rId4"/>
    <p:sldLayoutId id="2147483676" r:id="rId5"/>
    <p:sldLayoutId id="2147483677" r:id="rId6"/>
    <p:sldLayoutId id="2147483679" r:id="rId7"/>
    <p:sldLayoutId id="2147483662" r:id="rId8"/>
    <p:sldLayoutId id="2147483673" r:id="rId9"/>
    <p:sldLayoutId id="2147483664" r:id="rId10"/>
    <p:sldLayoutId id="2147483665" r:id="rId11"/>
    <p:sldLayoutId id="2147483666" r:id="rId12"/>
    <p:sldLayoutId id="2147483668" r:id="rId13"/>
    <p:sldLayoutId id="2147483669" r:id="rId14"/>
    <p:sldLayoutId id="2147483681" r:id="rId15"/>
    <p:sldLayoutId id="2147483682" r:id="rId1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view.officeapps.live.com/op/view.aspx?src=https%3A%2F%2Fe-bug-prod-stack-s3bucket-qfn1eoa6k1na.s3.amazonaws.com%2Feu-west-2%2Fdocuments%2Fgb_ks2_v_vaccination_interactive_whiteboard_presentation_-_accessibility_audit.pptx&amp;wdOrigin=BROWSELINK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view.officeapps.live.com/op/view.aspx?src=https%3A%2F%2Fe-bug-prod-stack-s3bucket-qfn1eoa6k1na.s3.amazonaws.com%2Feu-west-2%2Fdocuments%2Fgb_ks2_v_vaccination_interactive_whiteboard_presentation_-_accessibility_audit.pptx&amp;wdOrigin=BROWSELINK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18/10/relationships/comments" Target="../comments/modernComment_1D7_5CFB7F2E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stop-sign-road-sign-roadsign-160734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B021D-2737-5CA4-EE6B-6EA03FF2E8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3363" y="2871251"/>
            <a:ext cx="7504236" cy="2387600"/>
          </a:xfrm>
        </p:spPr>
        <p:txBody>
          <a:bodyPr>
            <a:normAutofit fontScale="90000"/>
          </a:bodyPr>
          <a:lstStyle/>
          <a:p>
            <a:r>
              <a:rPr lang="en-GB" sz="40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lang="en-GB" sz="4000">
                <a:latin typeface="Arial"/>
                <a:cs typeface="Arial"/>
              </a:rPr>
              <a:t> Immunity Chain Reaction Game: </a:t>
            </a:r>
            <a:br>
              <a:rPr lang="en-GB" sz="4000">
                <a:latin typeface="Arial"/>
                <a:cs typeface="Arial"/>
              </a:rPr>
            </a:br>
            <a:r>
              <a:rPr lang="en-GB" sz="4000">
                <a:latin typeface="Arial"/>
                <a:cs typeface="Arial"/>
              </a:rPr>
              <a:t>World Immunisation Week 2025</a:t>
            </a:r>
            <a:br>
              <a:rPr lang="en-GB" sz="4000"/>
            </a:br>
            <a:br>
              <a:rPr lang="en-GB" sz="4000"/>
            </a:br>
            <a:endParaRPr lang="en-GB" sz="36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1EFA31-1E0D-B7A9-CD94-DB5522D8CB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3363" y="4470933"/>
            <a:ext cx="6894637" cy="5524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Key Stage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50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D8F54-BBDF-E5FB-925C-EF84F39EE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b="1" kern="100">
                <a:effectLst/>
              </a:rPr>
              <a:t>Community Protection (Herd Immunity)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7372C-F31E-3E51-360D-7040C5D05C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sz="2600"/>
              <a:t>When enough people are vaccinated, the whole community is protected</a:t>
            </a:r>
          </a:p>
          <a:p>
            <a:endParaRPr lang="en-US" sz="2600"/>
          </a:p>
          <a:p>
            <a:r>
              <a:rPr lang="en-US" sz="2600"/>
              <a:t>Like an umbrella that shields everyone underneath</a:t>
            </a:r>
          </a:p>
          <a:p>
            <a:endParaRPr lang="en-US" sz="2600"/>
          </a:p>
          <a:p>
            <a:r>
              <a:rPr lang="en-US" sz="2600"/>
              <a:t>This helps protect babies and those who cannot get vaccines</a:t>
            </a:r>
          </a:p>
        </p:txBody>
      </p:sp>
      <p:pic>
        <p:nvPicPr>
          <p:cNvPr id="11" name="Picture 10" descr="Navy umbrella">
            <a:extLst>
              <a:ext uri="{FF2B5EF4-FFF2-40B4-BE49-F238E27FC236}">
                <a16:creationId xmlns:a16="http://schemas.microsoft.com/office/drawing/2014/main" id="{B48D2DAC-6343-917C-56A5-6A4CA9610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2" r="10157" b="-3"/>
          <a:stretch/>
        </p:blipFill>
        <p:spPr>
          <a:xfrm>
            <a:off x="6172200" y="1825625"/>
            <a:ext cx="5181600" cy="4351338"/>
          </a:xfrm>
          <a:prstGeom prst="rect">
            <a:avLst/>
          </a:prstGeo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3D3027-EF11-DAAA-4E5F-FEEC74F59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7775" y="6356352"/>
            <a:ext cx="41148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e-Bug.eu</a:t>
            </a:r>
          </a:p>
        </p:txBody>
      </p:sp>
    </p:spTree>
    <p:extLst>
      <p:ext uri="{BB962C8B-B14F-4D97-AF65-F5344CB8AC3E}">
        <p14:creationId xmlns:p14="http://schemas.microsoft.com/office/powerpoint/2010/main" val="1294631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ACA3B-A3C9-585B-BB74-1EAD9124E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Booster Vaccines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7E065-C331-191E-0BD0-9E3A0716C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Sometimes protection from vaccines gets weaker over time, like a shield that gets thinner</a:t>
            </a:r>
          </a:p>
          <a:p>
            <a:r>
              <a:rPr lang="en-US" dirty="0">
                <a:latin typeface="Arial"/>
                <a:cs typeface="Arial"/>
              </a:rPr>
              <a:t>Booster vaccines add an extra layer to keep our protection strong</a:t>
            </a:r>
          </a:p>
          <a:p>
            <a:endParaRPr lang="en-US"/>
          </a:p>
          <a:p>
            <a:r>
              <a:rPr lang="en-US" dirty="0">
                <a:latin typeface="Arial"/>
                <a:cs typeface="Arial"/>
              </a:rPr>
              <a:t>Examples: tetanus boosters, flu shots each year</a:t>
            </a:r>
          </a:p>
          <a:p>
            <a:endParaRPr lang="en-US"/>
          </a:p>
          <a:p>
            <a:r>
              <a:rPr lang="en-US" dirty="0">
                <a:latin typeface="Arial"/>
                <a:cs typeface="Arial"/>
              </a:rPr>
              <a:t>If you have time, </a:t>
            </a:r>
            <a:r>
              <a:rPr lang="en-US" b="1" dirty="0">
                <a:latin typeface="Arial"/>
                <a:cs typeface="Arial"/>
                <a:hlinkClick r:id="rId2"/>
              </a:rPr>
              <a:t>how about a Quiz!</a:t>
            </a:r>
            <a:endParaRPr lang="en-US" b="1" dirty="0">
              <a:latin typeface="Arial"/>
              <a:cs typeface="Arial"/>
            </a:endParaRPr>
          </a:p>
          <a:p>
            <a:pPr lvl="1"/>
            <a:r>
              <a:rPr lang="en-US" sz="2200" dirty="0">
                <a:latin typeface="Arial"/>
                <a:cs typeface="Arial"/>
                <a:hlinkClick r:id="rId2"/>
              </a:rPr>
              <a:t>Click control + enter and go to slide 36</a:t>
            </a:r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FA0772-6D7E-31D7-9C51-4785EA0E5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e-Bug.eu</a:t>
            </a:r>
          </a:p>
        </p:txBody>
      </p:sp>
      <p:pic>
        <p:nvPicPr>
          <p:cNvPr id="6" name="Graphic 5" descr="Shield Tick with solid fill">
            <a:extLst>
              <a:ext uri="{FF2B5EF4-FFF2-40B4-BE49-F238E27FC236}">
                <a16:creationId xmlns:a16="http://schemas.microsoft.com/office/drawing/2014/main" id="{27A0628C-774E-861A-55C9-803506E5B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24141" y="3717924"/>
            <a:ext cx="2958309" cy="299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177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9621B-3801-DA9E-876E-116A9AA42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>
                <a:latin typeface="Arial"/>
                <a:cs typeface="Arial"/>
              </a:rPr>
              <a:t>Introduction</a:t>
            </a:r>
            <a:br>
              <a:rPr lang="en-GB"/>
            </a:br>
            <a:endParaRPr lang="en-GB" sz="2800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6AD77-C625-C432-A80D-ACC4CED5E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72054"/>
            <a:ext cx="10715625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400" kern="100">
                <a:latin typeface="Arial"/>
                <a:ea typeface="Aptos" panose="020B0004020202020204" pitchFamily="34" charset="0"/>
                <a:cs typeface="Times New Roman"/>
              </a:rPr>
              <a:t>What are microbes? What different types of microbes do you know? 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400" kern="100">
                <a:effectLst/>
                <a:latin typeface="Arial"/>
                <a:ea typeface="Aptos" panose="020B0004020202020204" pitchFamily="34" charset="0"/>
                <a:cs typeface="Times New Roman"/>
              </a:rPr>
              <a:t>Microbes include bacteria and viruses that can make us sick</a:t>
            </a:r>
            <a:endParaRPr lang="en-GB">
              <a:latin typeface="Arial"/>
              <a:cs typeface="Times New Roman"/>
            </a:endParaRPr>
          </a:p>
          <a:p>
            <a:pPr marL="800100" lvl="1" indent="-342900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b="1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For examples, click “control” + “enter” here and see slides 4 to 14</a:t>
            </a:r>
            <a:endParaRPr lang="en-US" sz="2000" b="1" kern="10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4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Vaccines help protect us against many different harmful microbes including important viruses like measles, chickenpox, flu, and COVID-19</a:t>
            </a:r>
            <a:endParaRPr lang="en-US" sz="2400" kern="10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400" kern="100">
                <a:latin typeface="Arial"/>
                <a:ea typeface="Aptos" panose="020B0004020202020204" pitchFamily="34" charset="0"/>
                <a:cs typeface="Times New Roman"/>
              </a:rPr>
              <a:t>V</a:t>
            </a:r>
            <a:r>
              <a:rPr lang="en-GB" sz="2400" kern="100">
                <a:effectLst/>
                <a:latin typeface="Arial"/>
                <a:ea typeface="Aptos" panose="020B0004020202020204" pitchFamily="34" charset="0"/>
                <a:cs typeface="Times New Roman"/>
              </a:rPr>
              <a:t>accines teach our bodies to </a:t>
            </a:r>
            <a:r>
              <a:rPr lang="en-GB" sz="2400" kern="100">
                <a:latin typeface="Arial"/>
                <a:ea typeface="Aptos" panose="020B0004020202020204" pitchFamily="34" charset="0"/>
                <a:cs typeface="Times New Roman"/>
              </a:rPr>
              <a:t>recognise</a:t>
            </a:r>
            <a:r>
              <a:rPr lang="en-GB" sz="2400" kern="100">
                <a:effectLst/>
                <a:latin typeface="Arial"/>
                <a:ea typeface="Aptos" panose="020B0004020202020204" pitchFamily="34" charset="0"/>
                <a:cs typeface="Times New Roman"/>
              </a:rPr>
              <a:t> and fight off specific harmful microbes</a:t>
            </a:r>
            <a:endParaRPr lang="en-US" sz="2400" kern="100">
              <a:effectLst/>
              <a:latin typeface="Arial"/>
              <a:ea typeface="Aptos" panose="020B0004020202020204" pitchFamily="34" charset="0"/>
              <a:cs typeface="Times New Roman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BA8F50-0095-A96F-E667-86EF55C0D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e-Bug.eu</a:t>
            </a:r>
          </a:p>
        </p:txBody>
      </p:sp>
    </p:spTree>
    <p:extLst>
      <p:ext uri="{BB962C8B-B14F-4D97-AF65-F5344CB8AC3E}">
        <p14:creationId xmlns:p14="http://schemas.microsoft.com/office/powerpoint/2010/main" val="1716590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885AC-2FA1-5073-EECB-A45629153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b="1"/>
              <a:t>How to play the Immunity Chain Reaction 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D0C45-A9B3-31EB-D64E-AF17979B25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latin typeface="Arial"/>
                <a:cs typeface="Arial"/>
              </a:rPr>
              <a:t>Have everyone stand at their desks</a:t>
            </a:r>
          </a:p>
          <a:p>
            <a:r>
              <a:rPr lang="en-US" sz="2400">
                <a:latin typeface="Arial"/>
                <a:cs typeface="Arial"/>
              </a:rPr>
              <a:t>Everyone will get a </a:t>
            </a:r>
            <a:r>
              <a:rPr lang="en-US" sz="2400" err="1">
                <a:latin typeface="Arial"/>
                <a:cs typeface="Arial"/>
              </a:rPr>
              <a:t>coloured</a:t>
            </a:r>
            <a:r>
              <a:rPr lang="en-US" sz="2400">
                <a:latin typeface="Arial"/>
                <a:cs typeface="Arial"/>
              </a:rPr>
              <a:t> dot - keep your </a:t>
            </a:r>
            <a:r>
              <a:rPr lang="en-US" sz="2400" err="1">
                <a:latin typeface="Arial"/>
                <a:cs typeface="Arial"/>
              </a:rPr>
              <a:t>colour</a:t>
            </a:r>
            <a:r>
              <a:rPr lang="en-US" sz="2400">
                <a:latin typeface="Arial"/>
                <a:cs typeface="Arial"/>
              </a:rPr>
              <a:t> a secret!</a:t>
            </a:r>
            <a:endParaRPr lang="en-US"/>
          </a:p>
          <a:p>
            <a:r>
              <a:rPr lang="en-US" sz="2400">
                <a:latin typeface="Arial"/>
                <a:cs typeface="Arial"/>
              </a:rPr>
              <a:t>When infected, you must infect two other people</a:t>
            </a:r>
          </a:p>
          <a:p>
            <a:r>
              <a:rPr lang="en-US" sz="2400">
                <a:latin typeface="Arial"/>
                <a:cs typeface="Arial"/>
              </a:rPr>
              <a:t>After infecting others, sit down</a:t>
            </a:r>
          </a:p>
          <a:p>
            <a:endParaRPr lang="en-US" sz="2400"/>
          </a:p>
          <a:p>
            <a:r>
              <a:rPr lang="en-US" sz="2400">
                <a:latin typeface="Arial"/>
                <a:cs typeface="Arial"/>
              </a:rPr>
              <a:t>Let's see how fast infections spread!</a:t>
            </a:r>
          </a:p>
          <a:p>
            <a:endParaRPr lang="en-US" sz="2400"/>
          </a:p>
        </p:txBody>
      </p:sp>
      <p:pic>
        <p:nvPicPr>
          <p:cNvPr id="6" name="Picture 5" descr="Dominoes falling in a row">
            <a:extLst>
              <a:ext uri="{FF2B5EF4-FFF2-40B4-BE49-F238E27FC236}">
                <a16:creationId xmlns:a16="http://schemas.microsoft.com/office/drawing/2014/main" id="{09494636-61B8-67DC-1C87-CAB7BD645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0" r="-3" b="-3"/>
          <a:stretch/>
        </p:blipFill>
        <p:spPr>
          <a:xfrm flipH="1">
            <a:off x="6172200" y="1825625"/>
            <a:ext cx="5181600" cy="4351338"/>
          </a:xfrm>
          <a:prstGeom prst="rect">
            <a:avLst/>
          </a:prstGeo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A243D3-166B-F17F-6DCC-BD4A982F5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7775" y="6356352"/>
            <a:ext cx="41148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e-Bug.eu</a:t>
            </a:r>
          </a:p>
        </p:txBody>
      </p:sp>
    </p:spTree>
    <p:extLst>
      <p:ext uri="{BB962C8B-B14F-4D97-AF65-F5344CB8AC3E}">
        <p14:creationId xmlns:p14="http://schemas.microsoft.com/office/powerpoint/2010/main" val="2446685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5E70B-EDC2-07AD-8946-8014CD425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sz="4000" b="1" i="0" u="none" strike="noStrike" kern="100" baseline="0"/>
              <a:t>Round 1: No One Is Vaccinated</a:t>
            </a:r>
            <a:br>
              <a:rPr lang="en-US" sz="4000" b="0" i="0" u="none" strike="noStrike" kern="100" baseline="0">
                <a:latin typeface="Times New Roman" panose="02020603050405020304" pitchFamily="18" charset="0"/>
              </a:rPr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5011C-8396-1BFA-F744-3B878B5BB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Everyone can catch and spread the infection</a:t>
            </a:r>
          </a:p>
          <a:p>
            <a:r>
              <a:rPr lang="en-US"/>
              <a:t>Infection is passed by pointing and saying "I pass my harmful microbe to you"</a:t>
            </a:r>
          </a:p>
          <a:p>
            <a:endParaRPr lang="en-US"/>
          </a:p>
          <a:p>
            <a:r>
              <a:rPr lang="en-US"/>
              <a:t>After infecting two people, sit down</a:t>
            </a:r>
          </a:p>
          <a:p>
            <a:r>
              <a:rPr lang="en-US"/>
              <a:t>Let's see how quickly it spreads!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11BE45-96C3-944F-6FE1-60EE76D90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e-Bug.eu</a:t>
            </a:r>
          </a:p>
        </p:txBody>
      </p:sp>
      <p:pic>
        <p:nvPicPr>
          <p:cNvPr id="5" name="Graphic 4" descr="Man raising hand">
            <a:extLst>
              <a:ext uri="{FF2B5EF4-FFF2-40B4-BE49-F238E27FC236}">
                <a16:creationId xmlns:a16="http://schemas.microsoft.com/office/drawing/2014/main" id="{7CF4903D-C8CB-6E6C-63C1-17418991CB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56802" y="3428546"/>
            <a:ext cx="2509610" cy="170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8596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AC13D-FFBD-C184-B0EC-B8CEE83AE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Discussion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0ECD8-AEFC-1550-07F6-97D66180E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How quickly did the infection spread?</a:t>
            </a:r>
          </a:p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030A40-679B-DC94-94BA-4A2E328F0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e-Bug.eu</a:t>
            </a:r>
          </a:p>
        </p:txBody>
      </p:sp>
    </p:spTree>
    <p:extLst>
      <p:ext uri="{BB962C8B-B14F-4D97-AF65-F5344CB8AC3E}">
        <p14:creationId xmlns:p14="http://schemas.microsoft.com/office/powerpoint/2010/main" val="3565781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14BD0-D204-1FDE-F1B1-7E5C589E1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Round 2: Few People Vaccinated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F6603-7468-CD68-3C9B-959E1B32E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Anyone with a 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red</a:t>
            </a:r>
            <a:r>
              <a:rPr lang="en-US" dirty="0">
                <a:latin typeface="Arial"/>
                <a:cs typeface="Arial"/>
              </a:rPr>
              <a:t> dot? You are now vaccinated!</a:t>
            </a:r>
          </a:p>
          <a:p>
            <a:r>
              <a:rPr lang="en-US" dirty="0">
                <a:latin typeface="Arial"/>
                <a:cs typeface="Arial"/>
              </a:rPr>
              <a:t>Vaccinated students cannot pass on the infection - remember to keep your </a:t>
            </a:r>
            <a:r>
              <a:rPr lang="en-US" dirty="0" err="1">
                <a:latin typeface="Arial"/>
                <a:cs typeface="Arial"/>
              </a:rPr>
              <a:t>colour</a:t>
            </a:r>
            <a:r>
              <a:rPr lang="en-US" dirty="0">
                <a:latin typeface="Arial"/>
                <a:cs typeface="Arial"/>
              </a:rPr>
              <a:t> a secret</a:t>
            </a:r>
            <a:endParaRPr lang="en-US" dirty="0"/>
          </a:p>
          <a:p>
            <a:endParaRPr lang="en-US"/>
          </a:p>
          <a:p>
            <a:r>
              <a:rPr lang="en-US" dirty="0">
                <a:latin typeface="Arial"/>
                <a:cs typeface="Arial"/>
              </a:rPr>
              <a:t>If you're vaccinated and get pointed at, don’t pass it on, and don't sit down</a:t>
            </a:r>
          </a:p>
          <a:p>
            <a:endParaRPr lang="en-US"/>
          </a:p>
          <a:p>
            <a:r>
              <a:rPr lang="en-US" dirty="0">
                <a:latin typeface="Arial"/>
                <a:cs typeface="Arial"/>
              </a:rPr>
              <a:t>Let's see what happens now!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C9F66-CA72-FF73-9CD9-424772D5D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e-Bug.eu</a:t>
            </a:r>
          </a:p>
        </p:txBody>
      </p:sp>
      <p:pic>
        <p:nvPicPr>
          <p:cNvPr id="6" name="Picture 5" descr="A red and white stop sign&#10;&#10;AI-generated content may be incorrect.">
            <a:extLst>
              <a:ext uri="{FF2B5EF4-FFF2-40B4-BE49-F238E27FC236}">
                <a16:creationId xmlns:a16="http://schemas.microsoft.com/office/drawing/2014/main" id="{504FFB4C-7879-83E3-66AD-66C488279B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55453" y="4416468"/>
            <a:ext cx="2335728" cy="230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511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64BF3-CB81-4981-9282-5B84E4C76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Discussion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33AD2-A40C-A2B0-6145-CCFD08922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How quickly did infection spread? </a:t>
            </a:r>
            <a:endParaRPr lang="en-US"/>
          </a:p>
          <a:p>
            <a:endParaRPr lang="en-US"/>
          </a:p>
          <a:p>
            <a:r>
              <a:rPr lang="en-US">
                <a:latin typeface="Arial"/>
                <a:cs typeface="Arial"/>
              </a:rPr>
              <a:t>Why didn't the vaccinated children get sick?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821EDF-8059-6567-37CC-B92D6F462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e-Bug.eu</a:t>
            </a:r>
          </a:p>
        </p:txBody>
      </p:sp>
    </p:spTree>
    <p:extLst>
      <p:ext uri="{BB962C8B-B14F-4D97-AF65-F5344CB8AC3E}">
        <p14:creationId xmlns:p14="http://schemas.microsoft.com/office/powerpoint/2010/main" val="825690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23FAA-D44D-F671-A629-4195E2E97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100" dirty="0">
                <a:effectLst/>
                <a:latin typeface="Arial"/>
                <a:ea typeface="Aptos" panose="020B0004020202020204" pitchFamily="34" charset="0"/>
                <a:cs typeface="Times New Roman"/>
              </a:rPr>
              <a:t>Round 3: Many People Vaccinated</a:t>
            </a:r>
            <a:br>
              <a:rPr lang="en-US" sz="1800" kern="100" dirty="0">
                <a:effectLst/>
                <a:latin typeface="Arial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43473-5C1C-0432-399D-9325DDB2405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>
                <a:latin typeface="Arial"/>
                <a:cs typeface="Arial"/>
              </a:rPr>
              <a:t>If you have a </a:t>
            </a:r>
            <a:r>
              <a:rPr lang="en-US" b="1" dirty="0">
                <a:solidFill>
                  <a:srgbClr val="FF0000"/>
                </a:solidFill>
                <a:latin typeface="Arial"/>
                <a:cs typeface="Arial"/>
              </a:rPr>
              <a:t>red </a:t>
            </a:r>
            <a:r>
              <a:rPr lang="en-US" dirty="0">
                <a:latin typeface="Arial"/>
                <a:cs typeface="Arial"/>
              </a:rPr>
              <a:t>OR </a:t>
            </a:r>
            <a:r>
              <a:rPr lang="en-US" b="1" dirty="0">
                <a:solidFill>
                  <a:srgbClr val="12B38F"/>
                </a:solidFill>
                <a:latin typeface="Arial"/>
                <a:cs typeface="Arial"/>
              </a:rPr>
              <a:t>green</a:t>
            </a:r>
            <a:r>
              <a:rPr lang="en-US" dirty="0">
                <a:latin typeface="Arial"/>
                <a:cs typeface="Arial"/>
              </a:rPr>
              <a:t> dot, you are now vaccinated!</a:t>
            </a:r>
          </a:p>
          <a:p>
            <a:endParaRPr lang="en-US"/>
          </a:p>
          <a:p>
            <a:r>
              <a:rPr lang="en-US" dirty="0">
                <a:latin typeface="Arial"/>
                <a:cs typeface="Arial"/>
              </a:rPr>
              <a:t>Remember: vaccinated students don't pass on infection</a:t>
            </a:r>
          </a:p>
          <a:p>
            <a:endParaRPr lang="en-US" dirty="0"/>
          </a:p>
          <a:p>
            <a:r>
              <a:rPr lang="en-US" sz="3000">
                <a:latin typeface="Arial"/>
                <a:cs typeface="Arial"/>
              </a:rPr>
              <a:t>If you're vaccinated and get pointed at, don’t pass it on, and don't sit down</a:t>
            </a:r>
          </a:p>
          <a:p>
            <a:endParaRPr lang="en-US"/>
          </a:p>
          <a:p>
            <a:r>
              <a:rPr lang="en-US" dirty="0">
                <a:latin typeface="Arial"/>
                <a:cs typeface="Arial"/>
              </a:rPr>
              <a:t>Let's see if the babies and others stay protected!</a:t>
            </a:r>
          </a:p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04350D-524B-78F1-2F0F-F84BF0172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e-Bug.eu</a:t>
            </a:r>
          </a:p>
        </p:txBody>
      </p:sp>
      <p:pic>
        <p:nvPicPr>
          <p:cNvPr id="6" name="Picture 2" descr="Decorative">
            <a:extLst>
              <a:ext uri="{FF2B5EF4-FFF2-40B4-BE49-F238E27FC236}">
                <a16:creationId xmlns:a16="http://schemas.microsoft.com/office/drawing/2014/main" id="{B585A340-4925-3A21-07D0-D63C493CC28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98620"/>
            <a:ext cx="5405321" cy="360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453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8B763-2B96-F6A1-A8CD-BAF0733F7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Discussion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9DBD8-8095-50F5-0DD2-DB68CF1D83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59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Did the disease spread as easily this time? </a:t>
            </a:r>
            <a:endParaRPr lang="en-US" dirty="0"/>
          </a:p>
          <a:p>
            <a:endParaRPr lang="en-US"/>
          </a:p>
          <a:p>
            <a:r>
              <a:rPr lang="en-US" dirty="0">
                <a:latin typeface="Arial"/>
                <a:cs typeface="Arial"/>
              </a:rPr>
              <a:t>Why do you think it was harder for the disease to spread? </a:t>
            </a:r>
          </a:p>
          <a:p>
            <a:endParaRPr lang="en-US"/>
          </a:p>
          <a:p>
            <a:r>
              <a:rPr lang="en-US" dirty="0">
                <a:latin typeface="Arial"/>
                <a:cs typeface="Arial"/>
              </a:rPr>
              <a:t>What happened to the people with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black</a:t>
            </a:r>
            <a:r>
              <a:rPr lang="en-US" dirty="0">
                <a:latin typeface="Arial"/>
                <a:cs typeface="Arial"/>
              </a:rPr>
              <a:t> dots?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95D8E-6098-D2F5-505B-ADDF8EBDF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e-Bug.eu</a:t>
            </a:r>
          </a:p>
        </p:txBody>
      </p:sp>
    </p:spTree>
    <p:extLst>
      <p:ext uri="{BB962C8B-B14F-4D97-AF65-F5344CB8AC3E}">
        <p14:creationId xmlns:p14="http://schemas.microsoft.com/office/powerpoint/2010/main" val="1097224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-Bug master">
      <a:dk1>
        <a:srgbClr val="302564"/>
      </a:dk1>
      <a:lt1>
        <a:sysClr val="window" lastClr="FFFFFF"/>
      </a:lt1>
      <a:dk2>
        <a:srgbClr val="007C91"/>
      </a:dk2>
      <a:lt2>
        <a:srgbClr val="E7E6E6"/>
      </a:lt2>
      <a:accent1>
        <a:srgbClr val="F16436"/>
      </a:accent1>
      <a:accent2>
        <a:srgbClr val="FAC02B"/>
      </a:accent2>
      <a:accent3>
        <a:srgbClr val="8DC641"/>
      </a:accent3>
      <a:accent4>
        <a:srgbClr val="12B38F"/>
      </a:accent4>
      <a:accent5>
        <a:srgbClr val="2862A5"/>
      </a:accent5>
      <a:accent6>
        <a:srgbClr val="712B8F"/>
      </a:accent6>
      <a:hlink>
        <a:srgbClr val="302564"/>
      </a:hlink>
      <a:folHlink>
        <a:srgbClr val="712B8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-Bug template" id="{75579902-F6E3-4C71-AB71-3B7D5BD1337B}" vid="{C1FBD216-3121-4865-9F19-D768D575CE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e-Bug template</Template>
  <TotalTime>0</TotalTime>
  <Words>472</Words>
  <Application>Microsoft Office PowerPoint</Application>
  <PresentationFormat>Widescreen</PresentationFormat>
  <Paragraphs>74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Symbol</vt:lpstr>
      <vt:lpstr>Times New Roman</vt:lpstr>
      <vt:lpstr>Office Theme</vt:lpstr>
      <vt:lpstr>The Immunity Chain Reaction Game:  World Immunisation Week 2025  </vt:lpstr>
      <vt:lpstr>Introduction </vt:lpstr>
      <vt:lpstr>How to play the Immunity Chain Reaction Game</vt:lpstr>
      <vt:lpstr>Round 1: No One Is Vaccinated </vt:lpstr>
      <vt:lpstr>Discussion</vt:lpstr>
      <vt:lpstr>Round 2: Few People Vaccinated</vt:lpstr>
      <vt:lpstr>Discussion</vt:lpstr>
      <vt:lpstr>Round 3: Many People Vaccinated </vt:lpstr>
      <vt:lpstr>Discussion</vt:lpstr>
      <vt:lpstr>Community Protection (Herd Immunity)</vt:lpstr>
      <vt:lpstr>Booster Vaccines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 Hygiene</dc:title>
  <dc:creator>Amy Jackson</dc:creator>
  <cp:lastModifiedBy>Megan Whistance</cp:lastModifiedBy>
  <cp:revision>29</cp:revision>
  <dcterms:created xsi:type="dcterms:W3CDTF">2022-02-28T09:25:11Z</dcterms:created>
  <dcterms:modified xsi:type="dcterms:W3CDTF">2025-04-22T11:26:06Z</dcterms:modified>
</cp:coreProperties>
</file>