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75" r:id="rId5"/>
    <p:sldId id="291" r:id="rId6"/>
    <p:sldId id="256" r:id="rId7"/>
    <p:sldId id="257" r:id="rId8"/>
    <p:sldId id="258" r:id="rId9"/>
    <p:sldId id="259" r:id="rId10"/>
    <p:sldId id="271" r:id="rId11"/>
    <p:sldId id="265" r:id="rId12"/>
    <p:sldId id="277" r:id="rId13"/>
    <p:sldId id="270" r:id="rId14"/>
    <p:sldId id="294" r:id="rId15"/>
    <p:sldId id="266" r:id="rId16"/>
    <p:sldId id="293" r:id="rId17"/>
    <p:sldId id="279" r:id="rId18"/>
    <p:sldId id="295" r:id="rId19"/>
    <p:sldId id="264" r:id="rId20"/>
    <p:sldId id="274" r:id="rId21"/>
    <p:sldId id="267" r:id="rId22"/>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ie Allison" initials="RA" lastIdx="16" clrIdx="0">
    <p:extLst>
      <p:ext uri="{19B8F6BF-5375-455C-9EA6-DF929625EA0E}">
        <p15:presenceInfo xmlns="" xmlns:p15="http://schemas.microsoft.com/office/powerpoint/2012/main" userId="S-1-5-21-3685816821-1215056363-1987234180-75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1A1E3"/>
    <a:srgbClr val="E2C6E3"/>
    <a:srgbClr val="FFF7F1"/>
    <a:srgbClr val="FFFFFF"/>
    <a:srgbClr val="99CCFF"/>
    <a:srgbClr val="ED7D31"/>
    <a:srgbClr val="942092"/>
    <a:srgbClr val="A9D18E"/>
    <a:srgbClr val="70AD47"/>
    <a:srgbClr val="FFC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979" autoAdjust="0"/>
    <p:restoredTop sz="95699" autoAdjust="0"/>
  </p:normalViewPr>
  <p:slideViewPr>
    <p:cSldViewPr snapToGrid="0" snapToObjects="1">
      <p:cViewPr varScale="1">
        <p:scale>
          <a:sx n="107" d="100"/>
          <a:sy n="107" d="100"/>
        </p:scale>
        <p:origin x="-918" y="-96"/>
      </p:cViewPr>
      <p:guideLst>
        <p:guide orient="horz" pos="2160"/>
        <p:guide pos="3840"/>
      </p:guideLst>
    </p:cSldViewPr>
  </p:slideViewPr>
  <p:notesTextViewPr>
    <p:cViewPr>
      <p:scale>
        <a:sx n="1" d="1"/>
        <a:sy n="1" d="1"/>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C4028-46A9-7047-B186-DCBC9346A7C9}" type="datetimeFigureOut">
              <a:rPr lang="en-US" smtClean="0"/>
              <a:pPr/>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15E1A-0EB7-BF41-9880-45F35EB42C57}" type="slidenum">
              <a:rPr lang="en-US" smtClean="0"/>
              <a:pPr/>
              <a:t>‹#›</a:t>
            </a:fld>
            <a:endParaRPr lang="en-US"/>
          </a:p>
        </p:txBody>
      </p:sp>
    </p:spTree>
    <p:extLst>
      <p:ext uri="{BB962C8B-B14F-4D97-AF65-F5344CB8AC3E}">
        <p14:creationId xmlns="" xmlns:p14="http://schemas.microsoft.com/office/powerpoint/2010/main" val="168859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4215E1A-0EB7-BF41-9880-45F35EB42C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10</a:t>
            </a:fld>
            <a:endParaRPr lang="en-US"/>
          </a:p>
        </p:txBody>
      </p:sp>
    </p:spTree>
    <p:extLst>
      <p:ext uri="{BB962C8B-B14F-4D97-AF65-F5344CB8AC3E}">
        <p14:creationId xmlns="" xmlns:p14="http://schemas.microsoft.com/office/powerpoint/2010/main" val="185002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11</a:t>
            </a:fld>
            <a:endParaRPr lang="en-US"/>
          </a:p>
        </p:txBody>
      </p:sp>
    </p:spTree>
    <p:extLst>
      <p:ext uri="{BB962C8B-B14F-4D97-AF65-F5344CB8AC3E}">
        <p14:creationId xmlns="" xmlns:p14="http://schemas.microsoft.com/office/powerpoint/2010/main" val="235778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pPr/>
              <a:t>12</a:t>
            </a:fld>
            <a:endParaRPr lang="en-US"/>
          </a:p>
        </p:txBody>
      </p:sp>
    </p:spTree>
    <p:extLst>
      <p:ext uri="{BB962C8B-B14F-4D97-AF65-F5344CB8AC3E}">
        <p14:creationId xmlns="" xmlns:p14="http://schemas.microsoft.com/office/powerpoint/2010/main" val="292429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i="1" dirty="0" smtClean="0"/>
              <a:t>Σημείωση</a:t>
            </a:r>
            <a:r>
              <a:rPr lang="en-US" sz="1200" b="1" i="1" dirty="0" smtClean="0"/>
              <a:t>: </a:t>
            </a:r>
            <a:r>
              <a:rPr lang="el-GR" sz="1200" b="0" i="1" dirty="0" smtClean="0"/>
              <a:t>Υποθέτοντας</a:t>
            </a:r>
            <a:r>
              <a:rPr lang="el-GR" sz="1200" b="0" i="1" baseline="0" dirty="0" smtClean="0"/>
              <a:t> ότι η </a:t>
            </a:r>
            <a:r>
              <a:rPr lang="en-US" sz="1200" b="0" i="1" baseline="0" dirty="0" smtClean="0"/>
              <a:t>S</a:t>
            </a:r>
            <a:r>
              <a:rPr lang="en-US" sz="1200" i="1" dirty="0" smtClean="0"/>
              <a:t>almonella </a:t>
            </a:r>
            <a:r>
              <a:rPr lang="el-GR" sz="1200" i="1" dirty="0" smtClean="0"/>
              <a:t>βρίσκεται</a:t>
            </a:r>
            <a:r>
              <a:rPr lang="el-GR" sz="1200" i="1" baseline="0" dirty="0" smtClean="0"/>
              <a:t> στα ζουμιά του ωμού κοτόπουλου στην πιατέλα και συνεπώς δεν </a:t>
            </a:r>
            <a:r>
              <a:rPr lang="el-GR" sz="1200" i="1" dirty="0" smtClean="0"/>
              <a:t>καταστράφηκε αφού το ψημένο κοτόπουλο τοποθετήθηκε στο άπλυτο πιάτο</a:t>
            </a:r>
            <a:endParaRPr lang="en-US" sz="1200" i="1" dirty="0"/>
          </a:p>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13</a:t>
            </a:fld>
            <a:endParaRPr lang="en-US"/>
          </a:p>
        </p:txBody>
      </p:sp>
    </p:spTree>
    <p:extLst>
      <p:ext uri="{BB962C8B-B14F-4D97-AF65-F5344CB8AC3E}">
        <p14:creationId xmlns="" xmlns:p14="http://schemas.microsoft.com/office/powerpoint/2010/main" val="127606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pPr/>
              <a:t>14</a:t>
            </a:fld>
            <a:endParaRPr lang="en-US"/>
          </a:p>
        </p:txBody>
      </p:sp>
    </p:spTree>
    <p:extLst>
      <p:ext uri="{BB962C8B-B14F-4D97-AF65-F5344CB8AC3E}">
        <p14:creationId xmlns="" xmlns:p14="http://schemas.microsoft.com/office/powerpoint/2010/main" val="195583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F4215E1A-0EB7-BF41-9880-45F35EB42C57}" type="slidenum">
              <a:rPr lang="en-US" smtClean="0"/>
              <a:pPr/>
              <a:t>15</a:t>
            </a:fld>
            <a:endParaRPr lang="en-US"/>
          </a:p>
        </p:txBody>
      </p:sp>
    </p:spTree>
    <p:extLst>
      <p:ext uri="{BB962C8B-B14F-4D97-AF65-F5344CB8AC3E}">
        <p14:creationId xmlns="" xmlns:p14="http://schemas.microsoft.com/office/powerpoint/2010/main" val="61862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 – contamination -</a:t>
            </a:r>
          </a:p>
        </p:txBody>
      </p:sp>
      <p:sp>
        <p:nvSpPr>
          <p:cNvPr id="4" name="Slide Number Placeholder 3"/>
          <p:cNvSpPr>
            <a:spLocks noGrp="1"/>
          </p:cNvSpPr>
          <p:nvPr>
            <p:ph type="sldNum" sz="quarter" idx="5"/>
          </p:nvPr>
        </p:nvSpPr>
        <p:spPr/>
        <p:txBody>
          <a:bodyPr/>
          <a:lstStyle/>
          <a:p>
            <a:fld id="{F4215E1A-0EB7-BF41-9880-45F35EB42C57}" type="slidenum">
              <a:rPr lang="en-US" smtClean="0"/>
              <a:pPr/>
              <a:t>16</a:t>
            </a:fld>
            <a:endParaRPr lang="en-US"/>
          </a:p>
        </p:txBody>
      </p:sp>
    </p:spTree>
    <p:extLst>
      <p:ext uri="{BB962C8B-B14F-4D97-AF65-F5344CB8AC3E}">
        <p14:creationId xmlns="" xmlns:p14="http://schemas.microsoft.com/office/powerpoint/2010/main" val="3203838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pPr/>
              <a:t>17</a:t>
            </a:fld>
            <a:endParaRPr lang="en-US"/>
          </a:p>
        </p:txBody>
      </p:sp>
    </p:spTree>
    <p:extLst>
      <p:ext uri="{BB962C8B-B14F-4D97-AF65-F5344CB8AC3E}">
        <p14:creationId xmlns="" xmlns:p14="http://schemas.microsoft.com/office/powerpoint/2010/main" val="913779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Οι απαντήσεις θα πρέπει να αναζητούνται</a:t>
            </a:r>
            <a:r>
              <a:rPr lang="el-GR" baseline="0" dirty="0" smtClean="0"/>
              <a:t> στο υλικό των εκπαιδευτικών</a:t>
            </a:r>
            <a:endParaRPr lang="en-US" dirty="0" smtClean="0"/>
          </a:p>
        </p:txBody>
      </p:sp>
      <p:sp>
        <p:nvSpPr>
          <p:cNvPr id="4" name="Slide Number Placeholder 3"/>
          <p:cNvSpPr>
            <a:spLocks noGrp="1"/>
          </p:cNvSpPr>
          <p:nvPr>
            <p:ph type="sldNum" sz="quarter" idx="5"/>
          </p:nvPr>
        </p:nvSpPr>
        <p:spPr/>
        <p:txBody>
          <a:bodyPr/>
          <a:lstStyle/>
          <a:p>
            <a:fld id="{F4215E1A-0EB7-BF41-9880-45F35EB42C57}" type="slidenum">
              <a:rPr lang="en-US" smtClean="0"/>
              <a:pPr/>
              <a:t>18</a:t>
            </a:fld>
            <a:endParaRPr lang="en-US"/>
          </a:p>
        </p:txBody>
      </p:sp>
    </p:spTree>
    <p:extLst>
      <p:ext uri="{BB962C8B-B14F-4D97-AF65-F5344CB8AC3E}">
        <p14:creationId xmlns="" xmlns:p14="http://schemas.microsoft.com/office/powerpoint/2010/main" val="35314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200" dirty="0" smtClean="0"/>
          </a:p>
        </p:txBody>
      </p:sp>
      <p:sp>
        <p:nvSpPr>
          <p:cNvPr id="4" name="3 - Θέση αριθμού διαφάνειας"/>
          <p:cNvSpPr>
            <a:spLocks noGrp="1"/>
          </p:cNvSpPr>
          <p:nvPr>
            <p:ph type="sldNum" sz="quarter" idx="10"/>
          </p:nvPr>
        </p:nvSpPr>
        <p:spPr/>
        <p:txBody>
          <a:bodyPr/>
          <a:lstStyle/>
          <a:p>
            <a:fld id="{F4215E1A-0EB7-BF41-9880-45F35EB42C5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F4215E1A-0EB7-BF41-9880-45F35EB42C57}" type="slidenum">
              <a:rPr lang="en-US" smtClean="0"/>
              <a:pPr/>
              <a:t>3</a:t>
            </a:fld>
            <a:endParaRPr lang="en-US"/>
          </a:p>
        </p:txBody>
      </p:sp>
    </p:spTree>
    <p:extLst>
      <p:ext uri="{BB962C8B-B14F-4D97-AF65-F5344CB8AC3E}">
        <p14:creationId xmlns="" xmlns:p14="http://schemas.microsoft.com/office/powerpoint/2010/main" val="423783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4</a:t>
            </a:fld>
            <a:endParaRPr lang="en-US"/>
          </a:p>
        </p:txBody>
      </p:sp>
    </p:spTree>
    <p:extLst>
      <p:ext uri="{BB962C8B-B14F-4D97-AF65-F5344CB8AC3E}">
        <p14:creationId xmlns="" xmlns:p14="http://schemas.microsoft.com/office/powerpoint/2010/main" val="327469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5</a:t>
            </a:fld>
            <a:endParaRPr lang="en-US"/>
          </a:p>
        </p:txBody>
      </p:sp>
    </p:spTree>
    <p:extLst>
      <p:ext uri="{BB962C8B-B14F-4D97-AF65-F5344CB8AC3E}">
        <p14:creationId xmlns="" xmlns:p14="http://schemas.microsoft.com/office/powerpoint/2010/main" val="188884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spcBef>
                <a:spcPct val="20000"/>
              </a:spcBef>
            </a:pPr>
            <a:endParaRPr lang="el-GR" sz="1200"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6</a:t>
            </a:fld>
            <a:endParaRPr lang="en-US"/>
          </a:p>
        </p:txBody>
      </p:sp>
    </p:spTree>
    <p:extLst>
      <p:ext uri="{BB962C8B-B14F-4D97-AF65-F5344CB8AC3E}">
        <p14:creationId xmlns="" xmlns:p14="http://schemas.microsoft.com/office/powerpoint/2010/main" val="182417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endParaRPr lang="el-GR" sz="40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F4215E1A-0EB7-BF41-9880-45F35EB42C57}" type="slidenum">
              <a:rPr lang="en-US" smtClean="0"/>
              <a:pPr/>
              <a:t>7</a:t>
            </a:fld>
            <a:endParaRPr lang="en-US"/>
          </a:p>
        </p:txBody>
      </p:sp>
    </p:spTree>
    <p:extLst>
      <p:ext uri="{BB962C8B-B14F-4D97-AF65-F5344CB8AC3E}">
        <p14:creationId xmlns="" xmlns:p14="http://schemas.microsoft.com/office/powerpoint/2010/main" val="365486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8</a:t>
            </a:fld>
            <a:endParaRPr lang="en-US"/>
          </a:p>
        </p:txBody>
      </p:sp>
    </p:spTree>
    <p:extLst>
      <p:ext uri="{BB962C8B-B14F-4D97-AF65-F5344CB8AC3E}">
        <p14:creationId xmlns="" xmlns:p14="http://schemas.microsoft.com/office/powerpoint/2010/main" val="144332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pPr/>
              <a:t>9</a:t>
            </a:fld>
            <a:endParaRPr lang="en-US"/>
          </a:p>
        </p:txBody>
      </p:sp>
    </p:spTree>
    <p:extLst>
      <p:ext uri="{BB962C8B-B14F-4D97-AF65-F5344CB8AC3E}">
        <p14:creationId xmlns="" xmlns:p14="http://schemas.microsoft.com/office/powerpoint/2010/main" val="173789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noProof="0"/>
              <a:t>Klikk for å redigere undertittelstil i malen</a:t>
            </a:r>
          </a:p>
        </p:txBody>
      </p:sp>
      <p:pic>
        <p:nvPicPr>
          <p:cNvPr id="8" name="Bilde 7">
            <a:extLst>
              <a:ext uri="{FF2B5EF4-FFF2-40B4-BE49-F238E27FC236}">
                <a16:creationId xmlns="" xmlns:a16="http://schemas.microsoft.com/office/drawing/2014/main" id="{8F261036-1180-46B5-9937-DF48F2C788A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126598" y="2380173"/>
            <a:ext cx="7938804" cy="1018152"/>
          </a:xfrm>
          <a:prstGeom prst="rect">
            <a:avLst/>
          </a:prstGeom>
        </p:spPr>
      </p:pic>
      <p:sp>
        <p:nvSpPr>
          <p:cNvPr id="9" name="Plassholder for bunntekst 8">
            <a:extLst>
              <a:ext uri="{FF2B5EF4-FFF2-40B4-BE49-F238E27FC236}">
                <a16:creationId xmlns="" xmlns:a16="http://schemas.microsoft.com/office/drawing/2014/main" id="{C604D814-C73F-4A4F-B895-701E6E969B88}"/>
              </a:ext>
            </a:extLst>
          </p:cNvPr>
          <p:cNvSpPr>
            <a:spLocks noGrp="1"/>
          </p:cNvSpPr>
          <p:nvPr>
            <p:ph type="ftr" sz="quarter" idx="10"/>
          </p:nvPr>
        </p:nvSpPr>
        <p:spPr/>
        <p:txBody>
          <a:bodyPr/>
          <a:lstStyle/>
          <a:p>
            <a:endParaRPr lang="en-US"/>
          </a:p>
        </p:txBody>
      </p:sp>
      <p:pic>
        <p:nvPicPr>
          <p:cNvPr id="4" name="Picture 3" descr="A close up of a flower&#10;&#10;Description generated with high confidence">
            <a:extLst>
              <a:ext uri="{FF2B5EF4-FFF2-40B4-BE49-F238E27FC236}">
                <a16:creationId xmlns="" xmlns:a16="http://schemas.microsoft.com/office/drawing/2014/main" id="{200F27C4-42EB-4439-83FA-4A04F074AB0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981056" y="5913405"/>
            <a:ext cx="816796" cy="548595"/>
          </a:xfrm>
          <a:prstGeom prst="rect">
            <a:avLst/>
          </a:prstGeom>
        </p:spPr>
      </p:pic>
      <p:sp>
        <p:nvSpPr>
          <p:cNvPr id="5" name="TextBox 4">
            <a:extLst>
              <a:ext uri="{FF2B5EF4-FFF2-40B4-BE49-F238E27FC236}">
                <a16:creationId xmlns="" xmlns:a16="http://schemas.microsoft.com/office/drawing/2014/main" id="{C78CBF2D-8201-4F08-B361-D9E5E2F27C66}"/>
              </a:ext>
            </a:extLst>
          </p:cNvPr>
          <p:cNvSpPr txBox="1"/>
          <p:nvPr/>
        </p:nvSpPr>
        <p:spPr>
          <a:xfrm>
            <a:off x="8757974" y="5871233"/>
            <a:ext cx="2172748" cy="615553"/>
          </a:xfrm>
          <a:prstGeom prst="rect">
            <a:avLst/>
          </a:prstGeom>
          <a:noFill/>
        </p:spPr>
        <p:txBody>
          <a:bodyPr wrap="square" rtlCol="0">
            <a:spAutoFit/>
          </a:bodyPr>
          <a:lstStyle/>
          <a:p>
            <a:pPr algn="r"/>
            <a:r>
              <a:rPr lang="en-GB" sz="850" b="0" i="0" kern="1200" dirty="0">
                <a:solidFill>
                  <a:schemeClr val="tx1">
                    <a:lumMod val="50000"/>
                    <a:lumOff val="50000"/>
                  </a:schemeClr>
                </a:solidFill>
                <a:effectLst/>
                <a:latin typeface="+mn-lt"/>
                <a:ea typeface="+mn-ea"/>
                <a:cs typeface="+mn-cs"/>
              </a:rPr>
              <a:t>The project has received funding from the European Union's Horizon 2020 research and innovation programme under grant agreement No 727580</a:t>
            </a:r>
            <a:endParaRPr lang="en-GB" sz="850" dirty="0">
              <a:solidFill>
                <a:schemeClr val="tx1">
                  <a:lumMod val="50000"/>
                  <a:lumOff val="50000"/>
                </a:schemeClr>
              </a:solidFill>
            </a:endParaRPr>
          </a:p>
        </p:txBody>
      </p:sp>
    </p:spTree>
    <p:extLst>
      <p:ext uri="{BB962C8B-B14F-4D97-AF65-F5344CB8AC3E}">
        <p14:creationId xmlns="" xmlns:p14="http://schemas.microsoft.com/office/powerpoint/2010/main" val="49853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3" name="object 2">
            <a:extLst>
              <a:ext uri="{FF2B5EF4-FFF2-40B4-BE49-F238E27FC236}">
                <a16:creationId xmlns="" xmlns:a16="http://schemas.microsoft.com/office/drawing/2014/main" id="{42DE50C5-C406-4DD8-ADE9-F20C4BBAAB00}"/>
              </a:ext>
            </a:extLst>
          </p:cNvPr>
          <p:cNvSpPr/>
          <p:nvPr/>
        </p:nvSpPr>
        <p:spPr>
          <a:xfrm>
            <a:off x="2050783"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1324"/>
          </a:p>
        </p:txBody>
      </p:sp>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
        <p:nvSpPr>
          <p:cNvPr id="2" name="Plassholder for tekst 1">
            <a:extLst>
              <a:ext uri="{FF2B5EF4-FFF2-40B4-BE49-F238E27FC236}">
                <a16:creationId xmlns="" xmlns:a16="http://schemas.microsoft.com/office/drawing/2014/main" id="{155AB53F-5E7D-40E3-B9DD-CFD6BC7632EA}"/>
              </a:ext>
            </a:extLst>
          </p:cNvPr>
          <p:cNvSpPr>
            <a:spLocks noGrp="1"/>
          </p:cNvSpPr>
          <p:nvPr>
            <p:ph type="body" idx="11"/>
          </p:nvPr>
        </p:nvSpPr>
        <p:spPr>
          <a:xfrm>
            <a:off x="688795" y="3244058"/>
            <a:ext cx="2980058" cy="3014072"/>
          </a:xfrm>
        </p:spPr>
        <p:txBody>
          <a:bodyPr lIns="0" tIns="14631" rIns="0" bIns="0"/>
          <a:lstStyle/>
          <a:p>
            <a:pPr lvl="0"/>
            <a:r>
              <a:rPr lang="en-US"/>
              <a:t>Edit Master text styles</a:t>
            </a:r>
          </a:p>
        </p:txBody>
      </p:sp>
      <p:sp>
        <p:nvSpPr>
          <p:cNvPr id="7" name="Plassholder for bilde 6">
            <a:extLst>
              <a:ext uri="{FF2B5EF4-FFF2-40B4-BE49-F238E27FC236}">
                <a16:creationId xmlns="" xmlns:a16="http://schemas.microsoft.com/office/drawing/2014/main" id="{F559DF2D-F9BA-4C3E-922A-AF016376D390}"/>
              </a:ext>
            </a:extLst>
          </p:cNvPr>
          <p:cNvSpPr>
            <a:spLocks noGrp="1"/>
          </p:cNvSpPr>
          <p:nvPr>
            <p:ph type="pic" sz="quarter" idx="12"/>
          </p:nvPr>
        </p:nvSpPr>
        <p:spPr>
          <a:xfrm>
            <a:off x="5069460" y="979313"/>
            <a:ext cx="3760690"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8" name="Plassholder for bilde 6">
            <a:extLst>
              <a:ext uri="{FF2B5EF4-FFF2-40B4-BE49-F238E27FC236}">
                <a16:creationId xmlns="" xmlns:a16="http://schemas.microsoft.com/office/drawing/2014/main" id="{CA3BA46E-57A8-4CFF-81A1-FBA79F2AC505}"/>
              </a:ext>
            </a:extLst>
          </p:cNvPr>
          <p:cNvSpPr>
            <a:spLocks noGrp="1"/>
          </p:cNvSpPr>
          <p:nvPr>
            <p:ph type="pic" sz="quarter" idx="13"/>
          </p:nvPr>
        </p:nvSpPr>
        <p:spPr>
          <a:xfrm>
            <a:off x="6192806" y="3773237"/>
            <a:ext cx="3760690"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Tree>
    <p:extLst>
      <p:ext uri="{BB962C8B-B14F-4D97-AF65-F5344CB8AC3E}">
        <p14:creationId xmlns="" xmlns:p14="http://schemas.microsoft.com/office/powerpoint/2010/main" val="186924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a:extLst>
              <a:ext uri="{FF2B5EF4-FFF2-40B4-BE49-F238E27FC236}">
                <a16:creationId xmlns="" xmlns:a16="http://schemas.microsoft.com/office/drawing/2014/main" id="{2CA69999-5B5F-4DBF-82DE-6ECDC81C6E50}"/>
              </a:ext>
            </a:extLst>
          </p:cNvPr>
          <p:cNvSpPr>
            <a:spLocks noGrp="1"/>
          </p:cNvSpPr>
          <p:nvPr>
            <p:ph type="pic" sz="quarter" idx="12"/>
          </p:nvPr>
        </p:nvSpPr>
        <p:spPr>
          <a:xfrm>
            <a:off x="0" y="0"/>
            <a:ext cx="12192000" cy="685800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 xmlns:p14="http://schemas.microsoft.com/office/powerpoint/2010/main" val="2349483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object 2">
            <a:extLst>
              <a:ext uri="{FF2B5EF4-FFF2-40B4-BE49-F238E27FC236}">
                <a16:creationId xmlns="" xmlns:a16="http://schemas.microsoft.com/office/drawing/2014/main" id="{42DE50C5-C406-4DD8-ADE9-F20C4BBAAB00}"/>
              </a:ext>
            </a:extLst>
          </p:cNvPr>
          <p:cNvSpPr/>
          <p:nvPr/>
        </p:nvSpPr>
        <p:spPr>
          <a:xfrm>
            <a:off x="2050783"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1324"/>
          </a:p>
        </p:txBody>
      </p:sp>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Tree>
    <p:extLst>
      <p:ext uri="{BB962C8B-B14F-4D97-AF65-F5344CB8AC3E}">
        <p14:creationId xmlns="" xmlns:p14="http://schemas.microsoft.com/office/powerpoint/2010/main" val="804356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6" name="Plassholder for bunntekst 5">
            <a:extLst>
              <a:ext uri="{FF2B5EF4-FFF2-40B4-BE49-F238E27FC236}">
                <a16:creationId xmlns="" xmlns:a16="http://schemas.microsoft.com/office/drawing/2014/main" id="{026DC048-8AEC-4C14-A3D6-B121964CF57B}"/>
              </a:ext>
            </a:extLst>
          </p:cNvPr>
          <p:cNvSpPr>
            <a:spLocks noGrp="1"/>
          </p:cNvSpPr>
          <p:nvPr>
            <p:ph type="ftr" sz="quarter" idx="10"/>
          </p:nvPr>
        </p:nvSpPr>
        <p:spPr/>
        <p:txBody>
          <a:bodyPr/>
          <a:lstStyle/>
          <a:p>
            <a:endParaRPr lang="en-US"/>
          </a:p>
        </p:txBody>
      </p:sp>
      <p:sp>
        <p:nvSpPr>
          <p:cNvPr id="3" name="Title 2">
            <a:extLst>
              <a:ext uri="{FF2B5EF4-FFF2-40B4-BE49-F238E27FC236}">
                <a16:creationId xmlns="" xmlns:a16="http://schemas.microsoft.com/office/drawing/2014/main" id="{CD19BA92-34AD-41AE-B783-279AFF24F6F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 xmlns:p14="http://schemas.microsoft.com/office/powerpoint/2010/main" val="3879583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p>
            <a:endParaRPr lang="en-US"/>
          </a:p>
        </p:txBody>
      </p:sp>
    </p:spTree>
    <p:extLst>
      <p:ext uri="{BB962C8B-B14F-4D97-AF65-F5344CB8AC3E}">
        <p14:creationId xmlns="" xmlns:p14="http://schemas.microsoft.com/office/powerpoint/2010/main" val="359614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0DE88-FDC8-0E48-8AB1-0447ED3D9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7487D13-180D-B64E-AB75-A777E8E1A8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8AD43C-781A-C044-8EB7-8F469FE1A8B8}"/>
              </a:ext>
            </a:extLst>
          </p:cNvPr>
          <p:cNvSpPr>
            <a:spLocks noGrp="1"/>
          </p:cNvSpPr>
          <p:nvPr>
            <p:ph type="dt" sz="half" idx="10"/>
          </p:nvPr>
        </p:nvSpPr>
        <p:spPr/>
        <p:txBody>
          <a:bodyPr/>
          <a:lstStyle/>
          <a:p>
            <a:fld id="{E8981019-7A6D-2F4C-93AE-46EF2529C081}" type="datetimeFigureOut">
              <a:rPr lang="en-US" smtClean="0"/>
              <a:pPr/>
              <a:t>11/18/2020</a:t>
            </a:fld>
            <a:endParaRPr lang="en-US"/>
          </a:p>
        </p:txBody>
      </p:sp>
      <p:sp>
        <p:nvSpPr>
          <p:cNvPr id="5" name="Footer Placeholder 4">
            <a:extLst>
              <a:ext uri="{FF2B5EF4-FFF2-40B4-BE49-F238E27FC236}">
                <a16:creationId xmlns="" xmlns:a16="http://schemas.microsoft.com/office/drawing/2014/main" id="{A7DEC07F-307A-9B48-9703-71E8B9C0B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917B824-C5F9-CE4C-9A93-6FB0A305328C}"/>
              </a:ext>
            </a:extLst>
          </p:cNvPr>
          <p:cNvSpPr>
            <a:spLocks noGrp="1"/>
          </p:cNvSpPr>
          <p:nvPr>
            <p:ph type="sldNum" sz="quarter" idx="12"/>
          </p:nvPr>
        </p:nvSpPr>
        <p:spPr/>
        <p:txBody>
          <a:bodyPr/>
          <a:lstStyle/>
          <a:p>
            <a:fld id="{728A3B6A-8753-7B45-8B87-22625B6BB606}" type="slidenum">
              <a:rPr lang="en-US" smtClean="0"/>
              <a:pPr/>
              <a:t>‹#›</a:t>
            </a:fld>
            <a:endParaRPr lang="en-US"/>
          </a:p>
        </p:txBody>
      </p:sp>
    </p:spTree>
    <p:extLst>
      <p:ext uri="{BB962C8B-B14F-4D97-AF65-F5344CB8AC3E}">
        <p14:creationId xmlns="" xmlns:p14="http://schemas.microsoft.com/office/powerpoint/2010/main" val="3487923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C8DF5F-6822-4647-B1BA-3BBE93953347}" type="datetimeFigureOut">
              <a:rPr lang="en-GB" smtClean="0"/>
              <a:pPr/>
              <a:t>18/11/2020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FAD1B8-BA62-4C1F-865C-0E19EB1C9F7E}" type="slidenum">
              <a:rPr lang="en-GB" smtClean="0"/>
              <a:pPr/>
              <a:t>‹#›</a:t>
            </a:fld>
            <a:endParaRPr lang="en-GB"/>
          </a:p>
        </p:txBody>
      </p:sp>
    </p:spTree>
    <p:extLst>
      <p:ext uri="{BB962C8B-B14F-4D97-AF65-F5344CB8AC3E}">
        <p14:creationId xmlns="" xmlns:p14="http://schemas.microsoft.com/office/powerpoint/2010/main" val="2913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a:extLst>
              <a:ext uri="{FF2B5EF4-FFF2-40B4-BE49-F238E27FC236}">
                <a16:creationId xmlns="" xmlns:a16="http://schemas.microsoft.com/office/drawing/2014/main" id="{566999B4-12BA-4E48-A07F-A1838CEF1FDF}"/>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9" name="Plassholder for bunntekst 8">
            <a:extLst>
              <a:ext uri="{FF2B5EF4-FFF2-40B4-BE49-F238E27FC236}">
                <a16:creationId xmlns="" xmlns:a16="http://schemas.microsoft.com/office/drawing/2014/main" id="{C604D814-C73F-4A4F-B895-701E6E969B88}"/>
              </a:ext>
            </a:extLst>
          </p:cNvPr>
          <p:cNvSpPr>
            <a:spLocks noGrp="1"/>
          </p:cNvSpPr>
          <p:nvPr>
            <p:ph type="ftr" sz="quarter" idx="10"/>
          </p:nvPr>
        </p:nvSpPr>
        <p:spPr/>
        <p:txBody>
          <a:bodyPr/>
          <a:lstStyle>
            <a:lvl1pPr>
              <a:defRPr>
                <a:solidFill>
                  <a:schemeClr val="bg1"/>
                </a:solidFill>
              </a:defRPr>
            </a:lvl1pPr>
          </a:lstStyle>
          <a:p>
            <a:endParaRPr lang="en-US"/>
          </a:p>
        </p:txBody>
      </p:sp>
      <p:sp>
        <p:nvSpPr>
          <p:cNvPr id="5" name="Plassholder for tekst 4">
            <a:extLst>
              <a:ext uri="{FF2B5EF4-FFF2-40B4-BE49-F238E27FC236}">
                <a16:creationId xmlns="" xmlns:a16="http://schemas.microsoft.com/office/drawing/2014/main" id="{C6734BF6-3B39-4568-B94F-D4A0B47D427C}"/>
              </a:ext>
            </a:extLst>
          </p:cNvPr>
          <p:cNvSpPr>
            <a:spLocks noGrp="1"/>
          </p:cNvSpPr>
          <p:nvPr>
            <p:ph type="body" sz="quarter" idx="13" hasCustomPrompt="1"/>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 xmlns:p14="http://schemas.microsoft.com/office/powerpoint/2010/main" val="341665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bg>
      <p:bgPr>
        <a:solidFill>
          <a:srgbClr val="8FB6BC"/>
        </a:solidFill>
        <a:effectLst/>
      </p:bgPr>
    </p:bg>
    <p:spTree>
      <p:nvGrpSpPr>
        <p:cNvPr id="1" name=""/>
        <p:cNvGrpSpPr/>
        <p:nvPr/>
      </p:nvGrpSpPr>
      <p:grpSpPr>
        <a:xfrm>
          <a:off x="0" y="0"/>
          <a:ext cx="0" cy="0"/>
          <a:chOff x="0" y="0"/>
          <a:chExt cx="0" cy="0"/>
        </a:xfrm>
      </p:grpSpPr>
      <p:sp>
        <p:nvSpPr>
          <p:cNvPr id="7" name="Plassholder for bunntekst 6">
            <a:extLst>
              <a:ext uri="{FF2B5EF4-FFF2-40B4-BE49-F238E27FC236}">
                <a16:creationId xmlns=""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 xmlns:a16="http://schemas.microsoft.com/office/drawing/2014/main" id="{11F21D85-00A5-4E5F-997D-5FB9FAC76E63}"/>
              </a:ext>
            </a:extLst>
          </p:cNvPr>
          <p:cNvSpPr>
            <a:spLocks noGrp="1"/>
          </p:cNvSpPr>
          <p:nvPr>
            <p:ph type="body" idx="11"/>
          </p:nvPr>
        </p:nvSpPr>
        <p:spPr>
          <a:xfrm>
            <a:off x="688776" y="1971314"/>
            <a:ext cx="7305551" cy="853891"/>
          </a:xfrm>
        </p:spPr>
        <p:txBody>
          <a:bodyPr lIns="0" tIns="18481" rIns="0" bIns="0" anchor="b" anchorCtr="0"/>
          <a:lstStyle>
            <a:lvl1pPr marL="0" indent="0">
              <a:lnSpc>
                <a:spcPct val="100000"/>
              </a:lnSpc>
              <a:buNone/>
              <a:defRPr sz="5501" b="1">
                <a:solidFill>
                  <a:schemeClr val="bg1"/>
                </a:solidFill>
                <a:latin typeface="+mj-lt"/>
              </a:defRPr>
            </a:lvl1pPr>
          </a:lstStyle>
          <a:p>
            <a:pPr lvl="0"/>
            <a:r>
              <a:rPr lang="en-US"/>
              <a:t>Edit Master text styles</a:t>
            </a:r>
          </a:p>
        </p:txBody>
      </p:sp>
      <p:sp>
        <p:nvSpPr>
          <p:cNvPr id="12" name="Plassholder for tekst 11">
            <a:extLst>
              <a:ext uri="{FF2B5EF4-FFF2-40B4-BE49-F238E27FC236}">
                <a16:creationId xmlns="" xmlns:a16="http://schemas.microsoft.com/office/drawing/2014/main" id="{2C8F2A6C-D7AB-43F0-8FAB-2464204A6194}"/>
              </a:ext>
            </a:extLst>
          </p:cNvPr>
          <p:cNvSpPr>
            <a:spLocks noGrp="1"/>
          </p:cNvSpPr>
          <p:nvPr>
            <p:ph type="body" sz="quarter" idx="13"/>
          </p:nvPr>
        </p:nvSpPr>
        <p:spPr>
          <a:xfrm>
            <a:off x="688775" y="3238442"/>
            <a:ext cx="7305551" cy="1065777"/>
          </a:xfrm>
          <a:prstGeom prst="rect">
            <a:avLst/>
          </a:prstGeom>
        </p:spPr>
        <p:txBody>
          <a:bodyPr lIns="0" tIns="13861" rIns="0" bIns="0"/>
          <a:lstStyle>
            <a:lvl1pPr marL="0" indent="0">
              <a:lnSpc>
                <a:spcPct val="122000"/>
              </a:lnSpc>
              <a:spcBef>
                <a:spcPts val="58"/>
              </a:spcBef>
              <a:buNone/>
              <a:defRPr sz="1900">
                <a:solidFill>
                  <a:schemeClr val="bg1"/>
                </a:solidFill>
              </a:defRPr>
            </a:lvl1pPr>
          </a:lstStyle>
          <a:p>
            <a:pPr lvl="0"/>
            <a:r>
              <a:rPr lang="en-US"/>
              <a:t>Edit Master text styles</a:t>
            </a:r>
          </a:p>
        </p:txBody>
      </p:sp>
    </p:spTree>
    <p:extLst>
      <p:ext uri="{BB962C8B-B14F-4D97-AF65-F5344CB8AC3E}">
        <p14:creationId xmlns="" xmlns:p14="http://schemas.microsoft.com/office/powerpoint/2010/main" val="95390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bg>
      <p:bgPr>
        <a:solidFill>
          <a:srgbClr val="8FB6BC"/>
        </a:solidFill>
        <a:effectLst/>
      </p:bgPr>
    </p:bg>
    <p:spTree>
      <p:nvGrpSpPr>
        <p:cNvPr id="1" name=""/>
        <p:cNvGrpSpPr/>
        <p:nvPr/>
      </p:nvGrpSpPr>
      <p:grpSpPr>
        <a:xfrm>
          <a:off x="0" y="0"/>
          <a:ext cx="0" cy="0"/>
          <a:chOff x="0" y="0"/>
          <a:chExt cx="0" cy="0"/>
        </a:xfrm>
      </p:grpSpPr>
      <p:sp>
        <p:nvSpPr>
          <p:cNvPr id="6" name="Plassholder for bilde 6">
            <a:extLst>
              <a:ext uri="{FF2B5EF4-FFF2-40B4-BE49-F238E27FC236}">
                <a16:creationId xmlns="" xmlns:a16="http://schemas.microsoft.com/office/drawing/2014/main" id="{ACC2FD2D-BEFE-4AAD-B649-147E0DAFEBB6}"/>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7" name="Plassholder for bunntekst 6">
            <a:extLst>
              <a:ext uri="{FF2B5EF4-FFF2-40B4-BE49-F238E27FC236}">
                <a16:creationId xmlns=""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 xmlns:a16="http://schemas.microsoft.com/office/drawing/2014/main" id="{11F21D85-00A5-4E5F-997D-5FB9FAC76E63}"/>
              </a:ext>
            </a:extLst>
          </p:cNvPr>
          <p:cNvSpPr>
            <a:spLocks noGrp="1"/>
          </p:cNvSpPr>
          <p:nvPr>
            <p:ph type="body" idx="11"/>
          </p:nvPr>
        </p:nvSpPr>
        <p:spPr>
          <a:xfrm>
            <a:off x="688776" y="1971314"/>
            <a:ext cx="7305551" cy="853891"/>
          </a:xfrm>
        </p:spPr>
        <p:txBody>
          <a:bodyPr lIns="0" tIns="18481" rIns="0" bIns="0" anchor="b" anchorCtr="0"/>
          <a:lstStyle>
            <a:lvl1pPr marL="0" indent="0">
              <a:lnSpc>
                <a:spcPct val="100000"/>
              </a:lnSpc>
              <a:buNone/>
              <a:defRPr sz="5501" b="1">
                <a:solidFill>
                  <a:schemeClr val="bg1"/>
                </a:solidFill>
                <a:latin typeface="+mj-lt"/>
              </a:defRPr>
            </a:lvl1pPr>
          </a:lstStyle>
          <a:p>
            <a:pPr lvl="0"/>
            <a:r>
              <a:rPr lang="en-US"/>
              <a:t>Edit Master text styles</a:t>
            </a:r>
          </a:p>
        </p:txBody>
      </p:sp>
      <p:sp>
        <p:nvSpPr>
          <p:cNvPr id="12" name="Plassholder for tekst 11">
            <a:extLst>
              <a:ext uri="{FF2B5EF4-FFF2-40B4-BE49-F238E27FC236}">
                <a16:creationId xmlns="" xmlns:a16="http://schemas.microsoft.com/office/drawing/2014/main" id="{2C8F2A6C-D7AB-43F0-8FAB-2464204A6194}"/>
              </a:ext>
            </a:extLst>
          </p:cNvPr>
          <p:cNvSpPr>
            <a:spLocks noGrp="1"/>
          </p:cNvSpPr>
          <p:nvPr>
            <p:ph type="body" sz="quarter" idx="13"/>
          </p:nvPr>
        </p:nvSpPr>
        <p:spPr>
          <a:xfrm>
            <a:off x="688775" y="3238442"/>
            <a:ext cx="7305551" cy="1065777"/>
          </a:xfrm>
          <a:prstGeom prst="rect">
            <a:avLst/>
          </a:prstGeom>
        </p:spPr>
        <p:txBody>
          <a:bodyPr lIns="0" tIns="13861" rIns="0" bIns="0"/>
          <a:lstStyle>
            <a:lvl1pPr marL="0" indent="0">
              <a:lnSpc>
                <a:spcPct val="122000"/>
              </a:lnSpc>
              <a:spcBef>
                <a:spcPts val="58"/>
              </a:spcBef>
              <a:buNone/>
              <a:defRPr sz="1900">
                <a:solidFill>
                  <a:schemeClr val="bg1"/>
                </a:solidFill>
              </a:defRPr>
            </a:lvl1pPr>
          </a:lstStyle>
          <a:p>
            <a:pPr lvl="0"/>
            <a:r>
              <a:rPr lang="en-US"/>
              <a:t>Edit Master text styles</a:t>
            </a:r>
          </a:p>
        </p:txBody>
      </p:sp>
    </p:spTree>
    <p:extLst>
      <p:ext uri="{BB962C8B-B14F-4D97-AF65-F5344CB8AC3E}">
        <p14:creationId xmlns="" xmlns:p14="http://schemas.microsoft.com/office/powerpoint/2010/main" val="253185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0" y="894704"/>
            <a:ext cx="6202001" cy="1325563"/>
          </a:xfrm>
        </p:spPr>
        <p:txBody>
          <a:bodyPr/>
          <a:lstStyle/>
          <a:p>
            <a:r>
              <a:rPr lang="nb-NO" dirty="0"/>
              <a:t>Klikk </a:t>
            </a:r>
            <a:r>
              <a:rPr lang="en-GB" noProof="0" dirty="0"/>
              <a:t>for</a:t>
            </a:r>
            <a:r>
              <a:rPr lang="nb-NO" dirty="0"/>
              <a:t> å redigere tittelstil</a:t>
            </a:r>
            <a:endParaRPr lang="en-US" dirty="0"/>
          </a:p>
        </p:txBody>
      </p:sp>
      <p:sp>
        <p:nvSpPr>
          <p:cNvPr id="7" name="Plassholder for bunntekst 6">
            <a:extLst>
              <a:ext uri="{FF2B5EF4-FFF2-40B4-BE49-F238E27FC236}">
                <a16:creationId xmlns=""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 xmlns:a16="http://schemas.microsoft.com/office/drawing/2014/main" id="{7E2897ED-6180-4B2F-99AC-DE2C9A9B0A21}"/>
              </a:ext>
            </a:extLst>
          </p:cNvPr>
          <p:cNvSpPr>
            <a:spLocks noGrp="1"/>
          </p:cNvSpPr>
          <p:nvPr>
            <p:ph type="body" sz="quarter" idx="11"/>
          </p:nvPr>
        </p:nvSpPr>
        <p:spPr>
          <a:xfrm>
            <a:off x="688781" y="2599848"/>
            <a:ext cx="6202710" cy="237947"/>
          </a:xfrm>
          <a:prstGeom prst="rect">
            <a:avLst/>
          </a:prstGeom>
        </p:spPr>
        <p:txBody>
          <a:bodyPr lIns="0" tIns="18481" rIns="0" bIns="0"/>
          <a:lstStyle>
            <a:lvl1pPr marL="0" indent="0">
              <a:lnSpc>
                <a:spcPct val="100000"/>
              </a:lnSpc>
              <a:buNone/>
              <a:defRPr sz="1500">
                <a:solidFill>
                  <a:srgbClr val="00707C"/>
                </a:solidFill>
              </a:defRPr>
            </a:lvl1pPr>
          </a:lstStyle>
          <a:p>
            <a:pPr lvl="0"/>
            <a:r>
              <a:rPr lang="en-US" noProof="0"/>
              <a:t>Edit Master text styles</a:t>
            </a:r>
          </a:p>
        </p:txBody>
      </p:sp>
      <p:sp>
        <p:nvSpPr>
          <p:cNvPr id="11" name="Plassholder for tekst 10">
            <a:extLst>
              <a:ext uri="{FF2B5EF4-FFF2-40B4-BE49-F238E27FC236}">
                <a16:creationId xmlns="" xmlns:a16="http://schemas.microsoft.com/office/drawing/2014/main" id="{95B2159F-E1C9-49A8-9988-4F59A67FAA91}"/>
              </a:ext>
            </a:extLst>
          </p:cNvPr>
          <p:cNvSpPr>
            <a:spLocks noGrp="1"/>
          </p:cNvSpPr>
          <p:nvPr>
            <p:ph type="body" sz="quarter" idx="12" hasCustomPrompt="1"/>
          </p:nvPr>
        </p:nvSpPr>
        <p:spPr>
          <a:xfrm>
            <a:off x="689490" y="3243976"/>
            <a:ext cx="2932582"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 xmlns:a16="http://schemas.microsoft.com/office/drawing/2014/main" id="{F73B1872-6879-451A-87DB-BC024757EB67}"/>
              </a:ext>
            </a:extLst>
          </p:cNvPr>
          <p:cNvSpPr>
            <a:spLocks noGrp="1"/>
          </p:cNvSpPr>
          <p:nvPr>
            <p:ph type="body" sz="quarter" idx="13" hasCustomPrompt="1"/>
          </p:nvPr>
        </p:nvSpPr>
        <p:spPr>
          <a:xfrm>
            <a:off x="3969517" y="3243975"/>
            <a:ext cx="2932582"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 xmlns:a16="http://schemas.microsoft.com/office/drawing/2014/main" id="{FAFF766C-6E59-47AB-8FA7-C0D2FD5826C1}"/>
              </a:ext>
            </a:extLst>
          </p:cNvPr>
          <p:cNvSpPr/>
          <p:nvPr/>
        </p:nvSpPr>
        <p:spPr>
          <a:xfrm>
            <a:off x="7951489"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1324" dirty="0"/>
          </a:p>
        </p:txBody>
      </p:sp>
    </p:spTree>
    <p:extLst>
      <p:ext uri="{BB962C8B-B14F-4D97-AF65-F5344CB8AC3E}">
        <p14:creationId xmlns="" xmlns:p14="http://schemas.microsoft.com/office/powerpoint/2010/main" val="21093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a:extLst>
              <a:ext uri="{FF2B5EF4-FFF2-40B4-BE49-F238E27FC236}">
                <a16:creationId xmlns="" xmlns:a16="http://schemas.microsoft.com/office/drawing/2014/main" id="{47CF98AB-FB2F-43F9-B4F4-6BBA394AD0D6}"/>
              </a:ext>
            </a:extLst>
          </p:cNvPr>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a:lstStyle>
            <a:lvl1pPr marL="0" indent="0" algn="r">
              <a:buNone/>
              <a:defRPr/>
            </a:lvl1pPr>
          </a:lstStyle>
          <a:p>
            <a:r>
              <a:rPr lang="en-US"/>
              <a:t>Click icon to add picture</a:t>
            </a:r>
            <a:endParaRPr lang="nb-NO" dirty="0"/>
          </a:p>
        </p:txBody>
      </p:sp>
      <p:sp>
        <p:nvSpPr>
          <p:cNvPr id="2" name="Title 1"/>
          <p:cNvSpPr>
            <a:spLocks noGrp="1"/>
          </p:cNvSpPr>
          <p:nvPr>
            <p:ph type="title"/>
          </p:nvPr>
        </p:nvSpPr>
        <p:spPr>
          <a:xfrm>
            <a:off x="689490" y="894704"/>
            <a:ext cx="6202001" cy="1325563"/>
          </a:xfrm>
        </p:spPr>
        <p:txBody>
          <a:bodyPr/>
          <a:lstStyle/>
          <a:p>
            <a:r>
              <a:rPr lang="en-US"/>
              <a:t>Click to edit Master title style</a:t>
            </a:r>
            <a:endParaRPr lang="en-US" dirty="0"/>
          </a:p>
        </p:txBody>
      </p:sp>
      <p:sp>
        <p:nvSpPr>
          <p:cNvPr id="7" name="Plassholder for bunntekst 6">
            <a:extLst>
              <a:ext uri="{FF2B5EF4-FFF2-40B4-BE49-F238E27FC236}">
                <a16:creationId xmlns=""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 xmlns:a16="http://schemas.microsoft.com/office/drawing/2014/main" id="{7E2897ED-6180-4B2F-99AC-DE2C9A9B0A21}"/>
              </a:ext>
            </a:extLst>
          </p:cNvPr>
          <p:cNvSpPr>
            <a:spLocks noGrp="1"/>
          </p:cNvSpPr>
          <p:nvPr>
            <p:ph type="body" sz="quarter" idx="11"/>
          </p:nvPr>
        </p:nvSpPr>
        <p:spPr>
          <a:xfrm>
            <a:off x="688781" y="2599848"/>
            <a:ext cx="6202710" cy="237947"/>
          </a:xfrm>
          <a:prstGeom prst="rect">
            <a:avLst/>
          </a:prstGeom>
        </p:spPr>
        <p:txBody>
          <a:bodyPr lIns="0" tIns="18481" rIns="0" bIns="0"/>
          <a:lstStyle>
            <a:lvl1pPr marL="0" indent="0">
              <a:lnSpc>
                <a:spcPct val="100000"/>
              </a:lnSpc>
              <a:buNone/>
              <a:defRPr sz="1500">
                <a:solidFill>
                  <a:srgbClr val="00707C"/>
                </a:solidFill>
              </a:defRPr>
            </a:lvl1pPr>
          </a:lstStyle>
          <a:p>
            <a:pPr lvl="0"/>
            <a:r>
              <a:rPr lang="en-US" noProof="0"/>
              <a:t>Edit Master text styles</a:t>
            </a:r>
          </a:p>
        </p:txBody>
      </p:sp>
      <p:sp>
        <p:nvSpPr>
          <p:cNvPr id="11" name="Plassholder for tekst 10">
            <a:extLst>
              <a:ext uri="{FF2B5EF4-FFF2-40B4-BE49-F238E27FC236}">
                <a16:creationId xmlns="" xmlns:a16="http://schemas.microsoft.com/office/drawing/2014/main" id="{95B2159F-E1C9-49A8-9988-4F59A67FAA91}"/>
              </a:ext>
            </a:extLst>
          </p:cNvPr>
          <p:cNvSpPr>
            <a:spLocks noGrp="1"/>
          </p:cNvSpPr>
          <p:nvPr>
            <p:ph type="body" sz="quarter" idx="12" hasCustomPrompt="1"/>
          </p:nvPr>
        </p:nvSpPr>
        <p:spPr>
          <a:xfrm>
            <a:off x="689490" y="3243976"/>
            <a:ext cx="2932582"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 xmlns:a16="http://schemas.microsoft.com/office/drawing/2014/main" id="{F73B1872-6879-451A-87DB-BC024757EB67}"/>
              </a:ext>
            </a:extLst>
          </p:cNvPr>
          <p:cNvSpPr>
            <a:spLocks noGrp="1"/>
          </p:cNvSpPr>
          <p:nvPr>
            <p:ph type="body" sz="quarter" idx="13" hasCustomPrompt="1"/>
          </p:nvPr>
        </p:nvSpPr>
        <p:spPr>
          <a:xfrm>
            <a:off x="3969517" y="3243975"/>
            <a:ext cx="2932582" cy="2719321"/>
          </a:xfrm>
          <a:prstGeom prst="rect">
            <a:avLst/>
          </a:prstGeom>
        </p:spPr>
        <p:txBody>
          <a:bodyPr lIns="0" tIns="0" rIns="0" bIns="0"/>
          <a:lstStyle/>
          <a:p>
            <a:pPr lvl="0"/>
            <a:r>
              <a:rPr lang="en-GB" noProof="0"/>
              <a:t>Rediger tekststiler i malen</a:t>
            </a:r>
          </a:p>
        </p:txBody>
      </p:sp>
    </p:spTree>
    <p:extLst>
      <p:ext uri="{BB962C8B-B14F-4D97-AF65-F5344CB8AC3E}">
        <p14:creationId xmlns="" xmlns:p14="http://schemas.microsoft.com/office/powerpoint/2010/main" val="35887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0" y="894704"/>
            <a:ext cx="6202001" cy="1325563"/>
          </a:xfrm>
        </p:spPr>
        <p:txBody>
          <a:bodyPr/>
          <a:lstStyle/>
          <a:p>
            <a:r>
              <a:rPr lang="en-GB" noProof="0"/>
              <a:t>Klikk for å redigere tittelstil</a:t>
            </a:r>
          </a:p>
        </p:txBody>
      </p:sp>
      <p:sp>
        <p:nvSpPr>
          <p:cNvPr id="7" name="Plassholder for bunntekst 6">
            <a:extLst>
              <a:ext uri="{FF2B5EF4-FFF2-40B4-BE49-F238E27FC236}">
                <a16:creationId xmlns=""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 xmlns:a16="http://schemas.microsoft.com/office/drawing/2014/main" id="{7E2897ED-6180-4B2F-99AC-DE2C9A9B0A21}"/>
              </a:ext>
            </a:extLst>
          </p:cNvPr>
          <p:cNvSpPr>
            <a:spLocks noGrp="1"/>
          </p:cNvSpPr>
          <p:nvPr>
            <p:ph type="body" sz="quarter" idx="11"/>
          </p:nvPr>
        </p:nvSpPr>
        <p:spPr>
          <a:xfrm>
            <a:off x="688781" y="2599848"/>
            <a:ext cx="6202710" cy="237947"/>
          </a:xfrm>
          <a:prstGeom prst="rect">
            <a:avLst/>
          </a:prstGeom>
        </p:spPr>
        <p:txBody>
          <a:bodyPr lIns="0" tIns="18481" rIns="0" bIns="0"/>
          <a:lstStyle>
            <a:lvl1pPr marL="0" indent="0">
              <a:lnSpc>
                <a:spcPct val="100000"/>
              </a:lnSpc>
              <a:buNone/>
              <a:defRPr sz="1500">
                <a:solidFill>
                  <a:srgbClr val="00707C"/>
                </a:solidFill>
              </a:defRPr>
            </a:lvl1pPr>
          </a:lstStyle>
          <a:p>
            <a:pPr lvl="0"/>
            <a:r>
              <a:rPr lang="en-US" noProof="0"/>
              <a:t>Edit Master text styles</a:t>
            </a:r>
          </a:p>
        </p:txBody>
      </p:sp>
      <p:sp>
        <p:nvSpPr>
          <p:cNvPr id="11" name="Plassholder for tekst 10">
            <a:extLst>
              <a:ext uri="{FF2B5EF4-FFF2-40B4-BE49-F238E27FC236}">
                <a16:creationId xmlns="" xmlns:a16="http://schemas.microsoft.com/office/drawing/2014/main" id="{95B2159F-E1C9-49A8-9988-4F59A67FAA91}"/>
              </a:ext>
            </a:extLst>
          </p:cNvPr>
          <p:cNvSpPr>
            <a:spLocks noGrp="1"/>
          </p:cNvSpPr>
          <p:nvPr>
            <p:ph type="body" sz="quarter" idx="12" hasCustomPrompt="1"/>
          </p:nvPr>
        </p:nvSpPr>
        <p:spPr>
          <a:xfrm>
            <a:off x="689490" y="3243976"/>
            <a:ext cx="2932582"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 xmlns:a16="http://schemas.microsoft.com/office/drawing/2014/main" id="{F73B1872-6879-451A-87DB-BC024757EB67}"/>
              </a:ext>
            </a:extLst>
          </p:cNvPr>
          <p:cNvSpPr>
            <a:spLocks noGrp="1"/>
          </p:cNvSpPr>
          <p:nvPr>
            <p:ph type="body" sz="quarter" idx="13" hasCustomPrompt="1"/>
          </p:nvPr>
        </p:nvSpPr>
        <p:spPr>
          <a:xfrm>
            <a:off x="3969517" y="3243975"/>
            <a:ext cx="2932582"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 xmlns:a16="http://schemas.microsoft.com/office/drawing/2014/main" id="{FAFF766C-6E59-47AB-8FA7-C0D2FD5826C1}"/>
              </a:ext>
            </a:extLst>
          </p:cNvPr>
          <p:cNvSpPr/>
          <p:nvPr/>
        </p:nvSpPr>
        <p:spPr>
          <a:xfrm>
            <a:off x="7951489"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1324" dirty="0"/>
          </a:p>
        </p:txBody>
      </p:sp>
      <p:sp>
        <p:nvSpPr>
          <p:cNvPr id="3" name="Plassholder for tekst 2">
            <a:extLst>
              <a:ext uri="{FF2B5EF4-FFF2-40B4-BE49-F238E27FC236}">
                <a16:creationId xmlns="" xmlns:a16="http://schemas.microsoft.com/office/drawing/2014/main" id="{993A5E07-1DF3-4FB2-9EBE-9F7B53785FA2}"/>
              </a:ext>
            </a:extLst>
          </p:cNvPr>
          <p:cNvSpPr>
            <a:spLocks noGrp="1"/>
          </p:cNvSpPr>
          <p:nvPr>
            <p:ph type="body" sz="quarter" idx="14" hasCustomPrompt="1"/>
          </p:nvPr>
        </p:nvSpPr>
        <p:spPr>
          <a:xfrm>
            <a:off x="8158060" y="2469154"/>
            <a:ext cx="3171437" cy="2084479"/>
          </a:xfrm>
          <a:prstGeom prst="rect">
            <a:avLst/>
          </a:prstGeom>
        </p:spPr>
        <p:txBody>
          <a:bodyPr lIns="0" tIns="14631" rIns="0" bIns="0" anchor="ctr" anchorCtr="0"/>
          <a:lstStyle>
            <a:lvl1pPr marL="0" indent="0" algn="l">
              <a:lnSpc>
                <a:spcPct val="106000"/>
              </a:lnSpc>
              <a:spcBef>
                <a:spcPts val="58"/>
              </a:spcBef>
              <a:buNone/>
              <a:defRPr sz="2551">
                <a:solidFill>
                  <a:srgbClr val="8FB6BC"/>
                </a:solidFill>
                <a:latin typeface="+mj-lt"/>
              </a:defRPr>
            </a:lvl1pPr>
          </a:lstStyle>
          <a:p>
            <a:pPr lvl="0"/>
            <a:r>
              <a:rPr lang="en-GB" sz="2701" spc="-3" noProof="0" dirty="0">
                <a:solidFill>
                  <a:srgbClr val="8DB7BC"/>
                </a:solidFill>
                <a:latin typeface="+mj-lt"/>
                <a:cs typeface="Georgia"/>
              </a:rPr>
              <a:t>“</a:t>
            </a:r>
            <a:r>
              <a:rPr lang="en-GB" noProof="0" dirty="0"/>
              <a:t>Quote</a:t>
            </a:r>
            <a:r>
              <a:rPr lang="nb-NO" sz="2701" dirty="0">
                <a:solidFill>
                  <a:srgbClr val="8DB7BC"/>
                </a:solidFill>
                <a:latin typeface="+mj-lt"/>
                <a:cs typeface="Georgia"/>
              </a:rPr>
              <a:t>”</a:t>
            </a:r>
            <a:endParaRPr lang="nb-NO" dirty="0"/>
          </a:p>
        </p:txBody>
      </p:sp>
    </p:spTree>
    <p:extLst>
      <p:ext uri="{BB962C8B-B14F-4D97-AF65-F5344CB8AC3E}">
        <p14:creationId xmlns="" xmlns:p14="http://schemas.microsoft.com/office/powerpoint/2010/main" val="1346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bg>
      <p:bgPr>
        <a:solidFill>
          <a:srgbClr val="00707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 xmlns:a16="http://schemas.microsoft.com/office/drawing/2014/main" id="{1BFB4B88-52D5-4DF7-830D-4D9BE3FB71C2}"/>
              </a:ext>
            </a:extLst>
          </p:cNvPr>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en-US"/>
              <a:t>Edit Master text styles</a:t>
            </a:r>
          </a:p>
        </p:txBody>
      </p:sp>
      <p:sp>
        <p:nvSpPr>
          <p:cNvPr id="7" name="Plassholder for tekst 6">
            <a:extLst>
              <a:ext uri="{FF2B5EF4-FFF2-40B4-BE49-F238E27FC236}">
                <a16:creationId xmlns="" xmlns:a16="http://schemas.microsoft.com/office/drawing/2014/main" id="{3074E645-C5C1-409A-AB87-3708DDFB5DB4}"/>
              </a:ext>
            </a:extLst>
          </p:cNvPr>
          <p:cNvSpPr>
            <a:spLocks noGrp="1"/>
          </p:cNvSpPr>
          <p:nvPr>
            <p:ph type="body" sz="quarter" idx="12" hasCustomPrompt="1"/>
          </p:nvPr>
        </p:nvSpPr>
        <p:spPr>
          <a:xfrm>
            <a:off x="9037938" y="4855773"/>
            <a:ext cx="2784680" cy="199846"/>
          </a:xfrm>
          <a:prstGeom prst="rect">
            <a:avLst/>
          </a:prstGeom>
        </p:spPr>
        <p:txBody>
          <a:bodyPr lIns="0" tIns="16941" rIns="0" bIns="0"/>
          <a:lstStyle>
            <a:lvl1pPr marL="0" indent="0">
              <a:buNone/>
              <a:defRPr sz="1250">
                <a:solidFill>
                  <a:srgbClr val="EBF7F3"/>
                </a:solidFill>
              </a:defRPr>
            </a:lvl1pPr>
          </a:lstStyle>
          <a:p>
            <a:pPr lvl="0"/>
            <a:r>
              <a:rPr lang="en-GB" dirty="0"/>
              <a:t>- Name</a:t>
            </a:r>
          </a:p>
        </p:txBody>
      </p:sp>
    </p:spTree>
    <p:extLst>
      <p:ext uri="{BB962C8B-B14F-4D97-AF65-F5344CB8AC3E}">
        <p14:creationId xmlns="" xmlns:p14="http://schemas.microsoft.com/office/powerpoint/2010/main" val="397583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bg>
      <p:bgPr>
        <a:solidFill>
          <a:srgbClr val="E55D6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 xmlns:a16="http://schemas.microsoft.com/office/drawing/2014/main" id="{1BFB4B88-52D5-4DF7-830D-4D9BE3FB71C2}"/>
              </a:ext>
            </a:extLst>
          </p:cNvPr>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en-US"/>
              <a:t>Edit Master text styles</a:t>
            </a:r>
          </a:p>
        </p:txBody>
      </p:sp>
      <p:sp>
        <p:nvSpPr>
          <p:cNvPr id="7" name="Plassholder for tekst 6">
            <a:extLst>
              <a:ext uri="{FF2B5EF4-FFF2-40B4-BE49-F238E27FC236}">
                <a16:creationId xmlns="" xmlns:a16="http://schemas.microsoft.com/office/drawing/2014/main" id="{3074E645-C5C1-409A-AB87-3708DDFB5DB4}"/>
              </a:ext>
            </a:extLst>
          </p:cNvPr>
          <p:cNvSpPr>
            <a:spLocks noGrp="1"/>
          </p:cNvSpPr>
          <p:nvPr>
            <p:ph type="body" sz="quarter" idx="12" hasCustomPrompt="1"/>
          </p:nvPr>
        </p:nvSpPr>
        <p:spPr>
          <a:xfrm>
            <a:off x="9037938" y="4855773"/>
            <a:ext cx="2784680" cy="199846"/>
          </a:xfrm>
          <a:prstGeom prst="rect">
            <a:avLst/>
          </a:prstGeom>
        </p:spPr>
        <p:txBody>
          <a:bodyPr lIns="0" tIns="16941" rIns="0" bIns="0"/>
          <a:lstStyle>
            <a:lvl1pPr marL="0" indent="0">
              <a:buNone/>
              <a:defRPr sz="1250">
                <a:solidFill>
                  <a:srgbClr val="EBF7F3"/>
                </a:solidFill>
              </a:defRPr>
            </a:lvl1pPr>
          </a:lstStyle>
          <a:p>
            <a:pPr lvl="0"/>
            <a:r>
              <a:rPr lang="en-GB" dirty="0"/>
              <a:t>- Name</a:t>
            </a:r>
          </a:p>
        </p:txBody>
      </p:sp>
    </p:spTree>
    <p:extLst>
      <p:ext uri="{BB962C8B-B14F-4D97-AF65-F5344CB8AC3E}">
        <p14:creationId xmlns="" xmlns:p14="http://schemas.microsoft.com/office/powerpoint/2010/main" val="157084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9490" y="894704"/>
            <a:ext cx="10515600" cy="1325563"/>
          </a:xfrm>
          <a:prstGeom prst="rect">
            <a:avLst/>
          </a:prstGeom>
        </p:spPr>
        <p:txBody>
          <a:bodyPr vert="horz" lIns="0" tIns="100800" rIns="0" bIns="0" rtlCol="0" anchor="t" anchorCtr="0">
            <a:noAutofit/>
          </a:bodyPr>
          <a:lstStyle/>
          <a:p>
            <a:endParaRPr lang="en-US" dirty="0"/>
          </a:p>
        </p:txBody>
      </p:sp>
      <p:sp>
        <p:nvSpPr>
          <p:cNvPr id="3" name="Text Placeholder 2"/>
          <p:cNvSpPr>
            <a:spLocks noGrp="1"/>
          </p:cNvSpPr>
          <p:nvPr>
            <p:ph type="body" idx="1"/>
          </p:nvPr>
        </p:nvSpPr>
        <p:spPr>
          <a:xfrm>
            <a:off x="689490" y="3243976"/>
            <a:ext cx="10515600" cy="2138272"/>
          </a:xfrm>
          <a:prstGeom prst="rect">
            <a:avLst/>
          </a:prstGeom>
        </p:spPr>
        <p:txBody>
          <a:bodyPr vert="horz" lIns="0" tIns="0" rIns="0" bIns="0" rtlCol="0">
            <a:noAutofit/>
          </a:bodyPr>
          <a:lstStyle/>
          <a:p>
            <a:pPr lvl="0"/>
            <a:r>
              <a:rPr lang="en-GB" noProof="0"/>
              <a:t>Rediger tekststiler i malen</a:t>
            </a:r>
          </a:p>
          <a:p>
            <a:pPr lvl="1"/>
            <a:r>
              <a:rPr lang="en-GB" noProof="0"/>
              <a:t>Andre nivå</a:t>
            </a:r>
          </a:p>
          <a:p>
            <a:pPr lvl="2"/>
            <a:r>
              <a:rPr lang="en-GB" noProof="0"/>
              <a:t>Tredje nivå</a:t>
            </a:r>
          </a:p>
          <a:p>
            <a:pPr lvl="3"/>
            <a:r>
              <a:rPr lang="en-GB" noProof="0"/>
              <a:t>Fjerde nivå</a:t>
            </a:r>
          </a:p>
          <a:p>
            <a:pPr lvl="4"/>
            <a:r>
              <a:rPr lang="en-GB" noProof="0"/>
              <a:t>Femte nivå</a:t>
            </a:r>
          </a:p>
        </p:txBody>
      </p:sp>
      <p:sp>
        <p:nvSpPr>
          <p:cNvPr id="5" name="Footer Placeholder 4"/>
          <p:cNvSpPr>
            <a:spLocks noGrp="1"/>
          </p:cNvSpPr>
          <p:nvPr>
            <p:ph type="ftr" sz="quarter" idx="3"/>
          </p:nvPr>
        </p:nvSpPr>
        <p:spPr>
          <a:xfrm>
            <a:off x="3204524" y="286233"/>
            <a:ext cx="5782953" cy="148981"/>
          </a:xfrm>
          <a:prstGeom prst="rect">
            <a:avLst/>
          </a:prstGeom>
        </p:spPr>
        <p:txBody>
          <a:bodyPr vert="horz" wrap="square" lIns="0" tIns="18000" rIns="0" bIns="0" rtlCol="0" anchor="t" anchorCtr="0">
            <a:spAutoFit/>
          </a:bodyPr>
          <a:lstStyle>
            <a:lvl1pPr algn="ctr">
              <a:defRPr sz="850" spc="5" baseline="0">
                <a:solidFill>
                  <a:srgbClr val="9B9B9B"/>
                </a:solidFill>
              </a:defRPr>
            </a:lvl1pPr>
          </a:lstStyle>
          <a:p>
            <a:endParaRPr lang="en-US"/>
          </a:p>
        </p:txBody>
      </p:sp>
    </p:spTree>
    <p:extLst>
      <p:ext uri="{BB962C8B-B14F-4D97-AF65-F5344CB8AC3E}">
        <p14:creationId xmlns="" xmlns:p14="http://schemas.microsoft.com/office/powerpoint/2010/main" val="3811021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46" rtl="0" eaLnBrk="1" latinLnBrk="0" hangingPunct="1">
        <a:lnSpc>
          <a:spcPts val="5251"/>
        </a:lnSpc>
        <a:spcBef>
          <a:spcPct val="0"/>
        </a:spcBef>
        <a:buNone/>
        <a:defRPr sz="4501" b="1" kern="1200">
          <a:solidFill>
            <a:srgbClr val="00707C"/>
          </a:solidFill>
          <a:latin typeface="+mj-lt"/>
          <a:ea typeface="+mj-ea"/>
          <a:cs typeface="+mj-cs"/>
        </a:defRPr>
      </a:lvl1pPr>
    </p:titleStyle>
    <p:bodyStyle>
      <a:lvl1pPr marL="108022" indent="-108022" algn="l" defTabSz="914446" rtl="0" eaLnBrk="1" latinLnBrk="0" hangingPunct="1">
        <a:lnSpc>
          <a:spcPct val="118000"/>
        </a:lnSpc>
        <a:spcBef>
          <a:spcPts val="300"/>
        </a:spcBef>
        <a:buFont typeface="Arial" panose="020B0604020202020204" pitchFamily="34" charset="0"/>
        <a:buChar char="•"/>
        <a:defRPr sz="1200" kern="1200">
          <a:solidFill>
            <a:schemeClr val="tx1"/>
          </a:solidFill>
          <a:latin typeface="+mn-lt"/>
          <a:ea typeface="+mn-ea"/>
          <a:cs typeface="+mn-cs"/>
        </a:defRPr>
      </a:lvl1pPr>
      <a:lvl2pPr marL="685834" indent="-126025" algn="l" defTabSz="914446" rtl="0" eaLnBrk="1" latinLnBrk="0" hangingPunct="1">
        <a:lnSpc>
          <a:spcPct val="118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57" indent="-126025" algn="l" defTabSz="914446" rtl="0" eaLnBrk="1" latinLnBrk="0" hangingPunct="1">
        <a:lnSpc>
          <a:spcPct val="118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80" indent="-126025" algn="l" defTabSz="914446" rtl="0" eaLnBrk="1" latinLnBrk="0" hangingPunct="1">
        <a:lnSpc>
          <a:spcPct val="118000"/>
        </a:lnSpc>
        <a:spcBef>
          <a:spcPts val="500"/>
        </a:spcBef>
        <a:buFont typeface="Arial" panose="020B0604020202020204" pitchFamily="34" charset="0"/>
        <a:buChar char="•"/>
        <a:defRPr sz="1000" kern="1200">
          <a:solidFill>
            <a:schemeClr val="tx1"/>
          </a:solidFill>
          <a:latin typeface="+mn-lt"/>
          <a:ea typeface="+mn-ea"/>
          <a:cs typeface="+mn-cs"/>
        </a:defRPr>
      </a:lvl4pPr>
      <a:lvl5pPr marL="2057503" indent="-126025" algn="l" defTabSz="914446" rtl="0" eaLnBrk="1" latinLnBrk="0" hangingPunct="1">
        <a:lnSpc>
          <a:spcPct val="118000"/>
        </a:lnSpc>
        <a:spcBef>
          <a:spcPts val="500"/>
        </a:spcBef>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5.tiff"/><Relationship Id="rId1" Type="http://schemas.openxmlformats.org/officeDocument/2006/relationships/slideLayout" Target="../slideLayouts/slideLayout15.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4.png"/><Relationship Id="rId1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2.wdp"/><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5.tiff"/><Relationship Id="rId1" Type="http://schemas.openxmlformats.org/officeDocument/2006/relationships/slideLayout" Target="../slideLayouts/slideLayout15.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4.png"/><Relationship Id="rId1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2.wdp"/><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9.tiff"/><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EFE7D0-77A8-4559-9CDB-E62E9C0BF9C1}"/>
              </a:ext>
            </a:extLst>
          </p:cNvPr>
          <p:cNvSpPr>
            <a:spLocks noGrp="1"/>
          </p:cNvSpPr>
          <p:nvPr>
            <p:ph type="ctrTitle"/>
          </p:nvPr>
        </p:nvSpPr>
        <p:spPr>
          <a:xfrm>
            <a:off x="304800" y="3455757"/>
            <a:ext cx="11628709" cy="2387600"/>
          </a:xfrm>
        </p:spPr>
        <p:txBody>
          <a:bodyPr/>
          <a:lstStyle/>
          <a:p>
            <a:pPr defTabSz="914400" eaLnBrk="0" fontAlgn="base" hangingPunct="0">
              <a:spcAft>
                <a:spcPct val="0"/>
              </a:spcAft>
            </a:pPr>
            <a:r>
              <a:rPr lang="el-GR" altLang="en-US" sz="4800" dirty="0" smtClean="0">
                <a:solidFill>
                  <a:srgbClr val="2683C6"/>
                </a:solidFill>
                <a:latin typeface="Arial" pitchFamily="34" charset="0"/>
                <a:cs typeface="Arial" pitchFamily="34" charset="0"/>
              </a:rPr>
              <a:t>Υγιεινή &amp; Ασφάλεια Τροφίμων</a:t>
            </a:r>
            <a:r>
              <a:rPr lang="en-GB" altLang="en-US" sz="4800" dirty="0">
                <a:latin typeface="Arial" panose="020B0604020202020204" pitchFamily="34" charset="0"/>
                <a:ea typeface="Calibri" panose="020F0502020204030204" pitchFamily="34" charset="0"/>
                <a:cs typeface="Arial" panose="020B0604020202020204" pitchFamily="34" charset="0"/>
              </a:rPr>
              <a:t/>
            </a:r>
            <a:br>
              <a:rPr lang="en-GB" altLang="en-US" sz="4800" dirty="0">
                <a:latin typeface="Arial" panose="020B0604020202020204" pitchFamily="34" charset="0"/>
                <a:ea typeface="Calibri" panose="020F0502020204030204" pitchFamily="34" charset="0"/>
                <a:cs typeface="Arial" panose="020B0604020202020204" pitchFamily="34" charset="0"/>
              </a:rPr>
            </a:br>
            <a:r>
              <a:rPr lang="en-GB" altLang="en-US" sz="4800" dirty="0">
                <a:latin typeface="Arial" panose="020B0604020202020204" pitchFamily="34" charset="0"/>
                <a:ea typeface="Calibri" panose="020F0502020204030204" pitchFamily="34" charset="0"/>
                <a:cs typeface="Arial" panose="020B0604020202020204" pitchFamily="34" charset="0"/>
              </a:rPr>
              <a:t/>
            </a:r>
            <a:br>
              <a:rPr lang="en-GB" altLang="en-US" sz="4800" dirty="0">
                <a:latin typeface="Arial" panose="020B0604020202020204" pitchFamily="34" charset="0"/>
                <a:ea typeface="Calibri" panose="020F0502020204030204" pitchFamily="34" charset="0"/>
                <a:cs typeface="Arial" panose="020B0604020202020204" pitchFamily="34" charset="0"/>
              </a:rPr>
            </a:br>
            <a:r>
              <a:rPr lang="en-GB" altLang="en-US" sz="4800" dirty="0">
                <a:latin typeface="Arial" panose="020B0604020202020204" pitchFamily="34" charset="0"/>
                <a:ea typeface="Calibri" panose="020F0502020204030204" pitchFamily="34" charset="0"/>
                <a:cs typeface="Arial" panose="020B0604020202020204" pitchFamily="34" charset="0"/>
              </a:rPr>
              <a:t/>
            </a:r>
            <a:br>
              <a:rPr lang="en-GB" altLang="en-US" sz="4800" dirty="0">
                <a:latin typeface="Arial" panose="020B0604020202020204" pitchFamily="34" charset="0"/>
                <a:ea typeface="Calibri" panose="020F0502020204030204" pitchFamily="34" charset="0"/>
                <a:cs typeface="Arial" panose="020B0604020202020204" pitchFamily="34" charset="0"/>
              </a:rPr>
            </a:br>
            <a:r>
              <a:rPr lang="en-GB" altLang="en-US" sz="4800" dirty="0">
                <a:latin typeface="Arial" panose="020B0604020202020204" pitchFamily="34" charset="0"/>
                <a:ea typeface="Calibri" panose="020F0502020204030204" pitchFamily="34" charset="0"/>
                <a:cs typeface="Arial" panose="020B0604020202020204" pitchFamily="34" charset="0"/>
              </a:rPr>
              <a:t/>
            </a:r>
            <a:br>
              <a:rPr lang="en-GB" altLang="en-US" sz="4800" dirty="0">
                <a:latin typeface="Arial" panose="020B0604020202020204" pitchFamily="34" charset="0"/>
                <a:ea typeface="Calibri" panose="020F0502020204030204" pitchFamily="34" charset="0"/>
                <a:cs typeface="Arial" panose="020B0604020202020204" pitchFamily="34" charset="0"/>
              </a:rPr>
            </a:br>
            <a:r>
              <a:rPr lang="en-GB" altLang="en-US" sz="4800" dirty="0">
                <a:latin typeface="Arial" panose="020B0604020202020204" pitchFamily="34" charset="0"/>
                <a:ea typeface="Calibri" panose="020F0502020204030204" pitchFamily="34" charset="0"/>
                <a:cs typeface="Arial" panose="020B0604020202020204" pitchFamily="34" charset="0"/>
              </a:rPr>
              <a:t/>
            </a:r>
            <a:br>
              <a:rPr lang="en-GB" altLang="en-US" sz="4800" dirty="0">
                <a:latin typeface="Arial" panose="020B0604020202020204" pitchFamily="34" charset="0"/>
                <a:ea typeface="Calibri" panose="020F0502020204030204" pitchFamily="34" charset="0"/>
                <a:cs typeface="Arial" panose="020B0604020202020204" pitchFamily="34" charset="0"/>
              </a:rPr>
            </a:br>
            <a:r>
              <a:rPr lang="el-GR" altLang="en-US" sz="4800" dirty="0" smtClean="0">
                <a:solidFill>
                  <a:srgbClr val="1E9399"/>
                </a:solidFill>
                <a:latin typeface="Arial" pitchFamily="34" charset="0"/>
                <a:ea typeface="Calibri" panose="020F0502020204030204" pitchFamily="34" charset="0"/>
                <a:cs typeface="Arial" pitchFamily="34" charset="0"/>
              </a:rPr>
              <a:t>Μια επιδημία σε βραδινό γεύμα</a:t>
            </a:r>
            <a:r>
              <a:rPr lang="en-GB" altLang="en-US" dirty="0">
                <a:solidFill>
                  <a:srgbClr val="1E9399"/>
                </a:solidFill>
                <a:latin typeface="Arial" panose="020B0604020202020204" pitchFamily="34" charset="0"/>
                <a:cs typeface="Times New Roman" panose="02020603050405020304" pitchFamily="18" charset="0"/>
              </a:rPr>
              <a:t/>
            </a:r>
            <a:br>
              <a:rPr lang="en-GB" altLang="en-US" dirty="0">
                <a:solidFill>
                  <a:srgbClr val="1E9399"/>
                </a:solidFill>
                <a:latin typeface="Arial" panose="020B0604020202020204" pitchFamily="34" charset="0"/>
                <a:cs typeface="Times New Roman" panose="02020603050405020304" pitchFamily="18" charset="0"/>
              </a:rPr>
            </a:br>
            <a:endParaRPr lang="en-GB" dirty="0"/>
          </a:p>
        </p:txBody>
      </p:sp>
      <p:pic>
        <p:nvPicPr>
          <p:cNvPr id="6" name="Picture 11" descr="Λογότυπο e-Bug">
            <a:extLst>
              <a:ext uri="{FF2B5EF4-FFF2-40B4-BE49-F238E27FC236}">
                <a16:creationId xmlns="" xmlns:a16="http://schemas.microsoft.com/office/drawing/2014/main" id="{B4F4763D-FC88-477E-83CE-E084EA67763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50290" y="197894"/>
            <a:ext cx="563995" cy="7974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Γραφική απεικόνιση (σχέδιο) βραδινού γεύματος">
            <a:extLst>
              <a:ext uri="{FF2B5EF4-FFF2-40B4-BE49-F238E27FC236}">
                <a16:creationId xmlns="" xmlns:a16="http://schemas.microsoft.com/office/drawing/2014/main" id="{ADB38FE6-3EA2-415B-9984-07BC267FC281}"/>
              </a:ext>
            </a:extLst>
          </p:cNvPr>
          <p:cNvPicPr>
            <a:picLocks noChangeAspect="1"/>
          </p:cNvPicPr>
          <p:nvPr/>
        </p:nvPicPr>
        <p:blipFill rotWithShape="1">
          <a:blip r:embed="rId4">
            <a:duotone>
              <a:schemeClr val="accent1">
                <a:shade val="45000"/>
                <a:satMod val="135000"/>
              </a:schemeClr>
              <a:prstClr val="white"/>
            </a:duotone>
          </a:blip>
          <a:srcRect l="7304" t="11532" r="5912" b="27026"/>
          <a:stretch/>
        </p:blipFill>
        <p:spPr>
          <a:xfrm>
            <a:off x="4400613" y="2346575"/>
            <a:ext cx="2543907" cy="1878850"/>
          </a:xfrm>
          <a:prstGeom prst="rect">
            <a:avLst/>
          </a:prstGeom>
        </p:spPr>
      </p:pic>
      <p:sp>
        <p:nvSpPr>
          <p:cNvPr id="7" name="Rectangle 6">
            <a:extLst>
              <a:ext uri="{FF2B5EF4-FFF2-40B4-BE49-F238E27FC236}">
                <a16:creationId xmlns="" xmlns:a16="http://schemas.microsoft.com/office/drawing/2014/main" id="{4104C830-E3C6-4CB8-B258-728D3C7B0952}"/>
              </a:ext>
            </a:extLst>
          </p:cNvPr>
          <p:cNvSpPr/>
          <p:nvPr/>
        </p:nvSpPr>
        <p:spPr>
          <a:xfrm>
            <a:off x="7782991" y="5843357"/>
            <a:ext cx="2620565" cy="769441"/>
          </a:xfrm>
          <a:prstGeom prst="rect">
            <a:avLst/>
          </a:prstGeom>
        </p:spPr>
        <p:txBody>
          <a:bodyPr wrap="square">
            <a:spAutoFit/>
          </a:bodyPr>
          <a:lstStyle/>
          <a:p>
            <a:r>
              <a:rPr lang="el-GR" sz="1100" dirty="0" smtClean="0">
                <a:latin typeface="Arial" pitchFamily="34" charset="0"/>
                <a:cs typeface="Arial" pitchFamily="34" charset="0"/>
              </a:rPr>
              <a:t>Το έργο έχει χρηματοδοτηθεί από το πρόγραμμα έρευνας και καινοτομίας της Ευρωπαϊκής Ένωσης </a:t>
            </a:r>
            <a:r>
              <a:rPr lang="en-GB" sz="1100" dirty="0" smtClean="0">
                <a:latin typeface="Arial" pitchFamily="34" charset="0"/>
                <a:cs typeface="Arial" pitchFamily="34" charset="0"/>
              </a:rPr>
              <a:t>Horizon</a:t>
            </a:r>
            <a:r>
              <a:rPr lang="el-GR" sz="1100" dirty="0" smtClean="0">
                <a:latin typeface="Arial" pitchFamily="34" charset="0"/>
                <a:cs typeface="Arial" pitchFamily="34" charset="0"/>
              </a:rPr>
              <a:t> 2020 (Σύμβαση </a:t>
            </a:r>
            <a:r>
              <a:rPr lang="en-GB" sz="1100" dirty="0" smtClean="0">
                <a:latin typeface="Arial" pitchFamily="34" charset="0"/>
                <a:cs typeface="Arial" pitchFamily="34" charset="0"/>
              </a:rPr>
              <a:t>No</a:t>
            </a:r>
            <a:r>
              <a:rPr lang="el-GR" sz="1100" dirty="0" smtClean="0">
                <a:latin typeface="Arial" pitchFamily="34" charset="0"/>
                <a:cs typeface="Arial" pitchFamily="34" charset="0"/>
              </a:rPr>
              <a:t> 727580). </a:t>
            </a:r>
            <a:endParaRPr lang="el-GR" sz="1100" dirty="0">
              <a:latin typeface="Arial" pitchFamily="34" charset="0"/>
              <a:cs typeface="Arial" pitchFamily="34" charset="0"/>
            </a:endParaRPr>
          </a:p>
        </p:txBody>
      </p:sp>
      <p:pic>
        <p:nvPicPr>
          <p:cNvPr id="9" name="Picture 8" descr="Σημαία Ε.Ε.">
            <a:extLst>
              <a:ext uri="{FF2B5EF4-FFF2-40B4-BE49-F238E27FC236}">
                <a16:creationId xmlns="" xmlns:a16="http://schemas.microsoft.com/office/drawing/2014/main" id="{36F7E0FB-90DB-465B-BA5B-A7438BCFE9AA}"/>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0403556" y="5624065"/>
            <a:ext cx="1529954" cy="1019969"/>
          </a:xfrm>
          <a:prstGeom prst="rect">
            <a:avLst/>
          </a:prstGeom>
        </p:spPr>
      </p:pic>
      <p:pic>
        <p:nvPicPr>
          <p:cNvPr id="11" name="Picture 10" descr="Λογότυπο SafeConsume">
            <a:extLst>
              <a:ext uri="{FF2B5EF4-FFF2-40B4-BE49-F238E27FC236}">
                <a16:creationId xmlns="" xmlns:a16="http://schemas.microsoft.com/office/drawing/2014/main" id="{AF742865-CD16-448A-AD04-9D0AEA582C58}"/>
              </a:ext>
            </a:extLst>
          </p:cNvPr>
          <p:cNvPicPr>
            <a:picLocks noChangeAspect="1"/>
          </p:cNvPicPr>
          <p:nvPr/>
        </p:nvPicPr>
        <p:blipFill>
          <a:blip r:embed="rId6"/>
          <a:stretch>
            <a:fillRect/>
          </a:stretch>
        </p:blipFill>
        <p:spPr>
          <a:xfrm>
            <a:off x="577715" y="461123"/>
            <a:ext cx="2709495" cy="534266"/>
          </a:xfrm>
          <a:prstGeom prst="rect">
            <a:avLst/>
          </a:prstGeom>
        </p:spPr>
      </p:pic>
    </p:spTree>
    <p:extLst>
      <p:ext uri="{BB962C8B-B14F-4D97-AF65-F5344CB8AC3E}">
        <p14:creationId xmlns="" xmlns:p14="http://schemas.microsoft.com/office/powerpoint/2010/main" val="336470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D9031-F60D-3F4C-9DAC-44AF05851F8B}"/>
              </a:ext>
            </a:extLst>
          </p:cNvPr>
          <p:cNvSpPr>
            <a:spLocks noGrp="1"/>
          </p:cNvSpPr>
          <p:nvPr>
            <p:ph type="title"/>
          </p:nvPr>
        </p:nvSpPr>
        <p:spPr>
          <a:xfrm>
            <a:off x="499537" y="0"/>
            <a:ext cx="11692463" cy="1000430"/>
          </a:xfrm>
        </p:spPr>
        <p:txBody>
          <a:bodyPr>
            <a:noAutofit/>
          </a:bodyPr>
          <a:lstStyle/>
          <a:p>
            <a:r>
              <a:rPr lang="el-GR" sz="4000" dirty="0" smtClean="0">
                <a:solidFill>
                  <a:schemeClr val="tx1"/>
                </a:solidFill>
                <a:latin typeface="Arial" pitchFamily="34" charset="0"/>
                <a:cs typeface="Arial" pitchFamily="34" charset="0"/>
              </a:rPr>
              <a:t>Έκαναν ο Γιάννης και η μητέρα του κάτι λάθος;</a:t>
            </a:r>
            <a:endParaRPr lang="en-US" sz="4000" b="1" dirty="0">
              <a:solidFill>
                <a:schemeClr val="accent1"/>
              </a:solidFill>
              <a:latin typeface="Arial" pitchFamily="34" charset="0"/>
              <a:cs typeface="Arial" pitchFamily="34" charset="0"/>
            </a:endParaRPr>
          </a:p>
        </p:txBody>
      </p:sp>
      <p:sp>
        <p:nvSpPr>
          <p:cNvPr id="3" name="Content Placeholder 2">
            <a:extLst>
              <a:ext uri="{FF2B5EF4-FFF2-40B4-BE49-F238E27FC236}">
                <a16:creationId xmlns="" xmlns:a16="http://schemas.microsoft.com/office/drawing/2014/main" id="{D1AB4F5A-A973-6C43-AB23-D47A4634D63A}"/>
              </a:ext>
            </a:extLst>
          </p:cNvPr>
          <p:cNvSpPr>
            <a:spLocks noGrp="1"/>
          </p:cNvSpPr>
          <p:nvPr>
            <p:ph idx="1"/>
          </p:nvPr>
        </p:nvSpPr>
        <p:spPr>
          <a:xfrm>
            <a:off x="655320" y="883194"/>
            <a:ext cx="11324444" cy="4351338"/>
          </a:xfrm>
        </p:spPr>
        <p:txBody>
          <a:bodyPr/>
          <a:lstStyle/>
          <a:p>
            <a:pPr>
              <a:spcBef>
                <a:spcPct val="50000"/>
              </a:spcBef>
            </a:pPr>
            <a:r>
              <a:rPr lang="el-GR" sz="2000" dirty="0" smtClean="0"/>
              <a:t>Ποια είδη τροφίμων πιστεύετε ότι θα μπορούσαν να βρίσκονται σε μεγαλύτερο κίνδυνο για την ασφάλεια τους;</a:t>
            </a:r>
          </a:p>
          <a:p>
            <a:pPr>
              <a:buNone/>
            </a:pPr>
            <a:endParaRPr lang="en-US" sz="2000" dirty="0"/>
          </a:p>
          <a:p>
            <a:endParaRPr lang="en-US" sz="2000" dirty="0"/>
          </a:p>
          <a:p>
            <a:endParaRPr lang="en-US" sz="2000" dirty="0"/>
          </a:p>
          <a:p>
            <a:pPr>
              <a:buNone/>
            </a:pPr>
            <a:endParaRPr lang="el-GR" sz="2000" dirty="0" smtClean="0"/>
          </a:p>
          <a:p>
            <a:pPr>
              <a:buNone/>
            </a:pPr>
            <a:endParaRPr lang="en-US" sz="2000" dirty="0"/>
          </a:p>
          <a:p>
            <a:r>
              <a:rPr lang="el-GR" sz="2000" dirty="0" smtClean="0"/>
              <a:t>Υπήρχαν κάποια σοβαρά σφάλματα για την ασφάλεια των τροφίμων κατά τη διάρκεια του ταξιδιού  τους: αγορά, αποθήκευση και μαγείρεμα/ψήσιμο;</a:t>
            </a:r>
            <a:endParaRPr lang="en-US" sz="2000" dirty="0"/>
          </a:p>
        </p:txBody>
      </p:sp>
      <p:pic>
        <p:nvPicPr>
          <p:cNvPr id="4" name="Picture 3" descr="Στήθος κοτόπουλου">
            <a:extLst>
              <a:ext uri="{FF2B5EF4-FFF2-40B4-BE49-F238E27FC236}">
                <a16:creationId xmlns=""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9" name="Picture 8" descr="Φράουλα">
            <a:extLst>
              <a:ext uri="{FF2B5EF4-FFF2-40B4-BE49-F238E27FC236}">
                <a16:creationId xmlns="" xmlns:a16="http://schemas.microsoft.com/office/drawing/2014/main" id="{12B10F02-7A1B-EE42-8A30-EAF15AA49BC7}"/>
              </a:ext>
            </a:extLst>
          </p:cNvPr>
          <p:cNvPicPr>
            <a:picLocks noChangeAspect="1"/>
          </p:cNvPicPr>
          <p:nvPr/>
        </p:nvPicPr>
        <p:blipFill>
          <a:blip r:embed="rId4"/>
          <a:stretch>
            <a:fillRect/>
          </a:stretch>
        </p:blipFill>
        <p:spPr>
          <a:xfrm>
            <a:off x="7115366" y="1836910"/>
            <a:ext cx="1003207" cy="1116285"/>
          </a:xfrm>
          <a:prstGeom prst="rect">
            <a:avLst/>
          </a:prstGeom>
        </p:spPr>
      </p:pic>
      <p:pic>
        <p:nvPicPr>
          <p:cNvPr id="10" name="Picture 9" descr="Καρότο">
            <a:extLst>
              <a:ext uri="{FF2B5EF4-FFF2-40B4-BE49-F238E27FC236}">
                <a16:creationId xmlns="" xmlns:a16="http://schemas.microsoft.com/office/drawing/2014/main" id="{81C7B50A-43C7-3042-BBCB-CD9E3EE46D37}"/>
              </a:ext>
            </a:extLst>
          </p:cNvPr>
          <p:cNvPicPr>
            <a:picLocks noChangeAspect="1"/>
          </p:cNvPicPr>
          <p:nvPr/>
        </p:nvPicPr>
        <p:blipFill>
          <a:blip r:embed="rId5"/>
          <a:stretch>
            <a:fillRect/>
          </a:stretch>
        </p:blipFill>
        <p:spPr>
          <a:xfrm>
            <a:off x="2844317" y="1777800"/>
            <a:ext cx="1136461" cy="1247194"/>
          </a:xfrm>
          <a:prstGeom prst="rect">
            <a:avLst/>
          </a:prstGeom>
        </p:spPr>
      </p:pic>
      <p:pic>
        <p:nvPicPr>
          <p:cNvPr id="11" name="Picture 10" descr="Μπισκότα">
            <a:extLst>
              <a:ext uri="{FF2B5EF4-FFF2-40B4-BE49-F238E27FC236}">
                <a16:creationId xmlns="" xmlns:a16="http://schemas.microsoft.com/office/drawing/2014/main" id="{0E098381-DDCF-394F-BE52-8D510E394893}"/>
              </a:ext>
            </a:extLst>
          </p:cNvPr>
          <p:cNvPicPr>
            <a:picLocks noChangeAspect="1"/>
          </p:cNvPicPr>
          <p:nvPr/>
        </p:nvPicPr>
        <p:blipFill>
          <a:blip r:embed="rId6"/>
          <a:stretch>
            <a:fillRect/>
          </a:stretch>
        </p:blipFill>
        <p:spPr>
          <a:xfrm>
            <a:off x="9039846" y="1872449"/>
            <a:ext cx="1396188" cy="1045206"/>
          </a:xfrm>
          <a:prstGeom prst="rect">
            <a:avLst/>
          </a:prstGeom>
        </p:spPr>
      </p:pic>
      <p:pic>
        <p:nvPicPr>
          <p:cNvPr id="5" name="Picture 4" descr="Βιτρίνα καταστήματος">
            <a:extLst>
              <a:ext uri="{FF2B5EF4-FFF2-40B4-BE49-F238E27FC236}">
                <a16:creationId xmlns="" xmlns:a16="http://schemas.microsoft.com/office/drawing/2014/main" id="{EB0628A8-5671-C34F-9B7B-EC57C0221801}"/>
              </a:ext>
            </a:extLst>
          </p:cNvPr>
          <p:cNvPicPr>
            <a:picLocks noChangeAspect="1"/>
          </p:cNvPicPr>
          <p:nvPr/>
        </p:nvPicPr>
        <p:blipFill>
          <a:blip r:embed="rId7"/>
          <a:stretch>
            <a:fillRect/>
          </a:stretch>
        </p:blipFill>
        <p:spPr>
          <a:xfrm>
            <a:off x="-118307" y="4306213"/>
            <a:ext cx="1905175" cy="1551357"/>
          </a:xfrm>
          <a:prstGeom prst="rect">
            <a:avLst/>
          </a:prstGeom>
        </p:spPr>
      </p:pic>
      <p:pic>
        <p:nvPicPr>
          <p:cNvPr id="12" name="Picture 11" descr="Ήλιος">
            <a:extLst>
              <a:ext uri="{FF2B5EF4-FFF2-40B4-BE49-F238E27FC236}">
                <a16:creationId xmlns="" xmlns:a16="http://schemas.microsoft.com/office/drawing/2014/main" id="{0A25FF6C-8177-1C4D-9BA9-57AF9C4FBBFD}"/>
              </a:ext>
            </a:extLst>
          </p:cNvPr>
          <p:cNvPicPr>
            <a:picLocks noChangeAspect="1"/>
          </p:cNvPicPr>
          <p:nvPr/>
        </p:nvPicPr>
        <p:blipFill>
          <a:blip r:embed="rId8">
            <a:extLst>
              <a:ext uri="{BEBA8EAE-BF5A-486C-A8C5-ECC9F3942E4B}">
                <a14:imgProps xmlns="" xmlns:a14="http://schemas.microsoft.com/office/drawing/2010/main">
                  <a14:imgLayer r:embed="rId9">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descr="Τσάντα με αγορές">
            <a:extLst>
              <a:ext uri="{FF2B5EF4-FFF2-40B4-BE49-F238E27FC236}">
                <a16:creationId xmlns="" xmlns:a16="http://schemas.microsoft.com/office/drawing/2014/main" id="{C6F04F62-5F86-9D40-AE33-8E5ADFE69AC4}"/>
              </a:ext>
            </a:extLst>
          </p:cNvPr>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14" name="Picture 13" descr="Ψυγείο">
            <a:extLst>
              <a:ext uri="{FF2B5EF4-FFF2-40B4-BE49-F238E27FC236}">
                <a16:creationId xmlns="" xmlns:a16="http://schemas.microsoft.com/office/drawing/2014/main" id="{96447BDC-80C6-A14A-B0E9-CD5CF2991C45}"/>
              </a:ext>
            </a:extLst>
          </p:cNvPr>
          <p:cNvPicPr>
            <a:picLocks noChangeAspect="1"/>
          </p:cNvPicPr>
          <p:nvPr/>
        </p:nvPicPr>
        <p:blipFill rotWithShape="1">
          <a:blip r:embed="rId12">
            <a:extLst>
              <a:ext uri="{BEBA8EAE-BF5A-486C-A8C5-ECC9F3942E4B}">
                <a14:imgProps xmlns="" xmlns:a14="http://schemas.microsoft.com/office/drawing/2010/main">
                  <a14:imgLayer r:embed="rId13">
                    <a14:imgEffect>
                      <a14:backgroundRemoval t="10000" b="88214" l="9877" r="88889">
                        <a14:foregroundMark x1="22840" y1="40357" x2="59259" y2="31071"/>
                        <a14:foregroundMark x1="59259" y1="31071" x2="75438" y2="35341"/>
                        <a14:foregroundMark x1="70902" y1="82845" x2="60001" y2="88206"/>
                        <a14:foregroundMark x1="81038" y1="77860" x2="76716" y2="79986"/>
                        <a14:foregroundMark x1="58570" y1="88049" x2="31481" y2="67500"/>
                        <a14:foregroundMark x1="31481" y1="67500" x2="31481" y2="39286"/>
                        <a14:foregroundMark x1="51235" y1="50000" x2="50000" y2="75000"/>
                        <a14:foregroundMark x1="50000" y1="75000" x2="70370" y2="49643"/>
                        <a14:foregroundMark x1="70370" y1="49643" x2="50617" y2="36786"/>
                        <a14:foregroundMark x1="37037" y1="22143" x2="75309" y2="13571"/>
                        <a14:foregroundMark x1="75309" y1="13571" x2="37037" y2="10000"/>
                        <a14:foregroundMark x1="37037" y1="10000" x2="43827" y2="22143"/>
                        <a14:backgroundMark x1="85802" y1="31786" x2="87654" y2="79643"/>
                        <a14:backgroundMark x1="87654" y1="79643" x2="96296" y2="32857"/>
                        <a14:backgroundMark x1="96296" y1="32857" x2="88889" y2="31786"/>
                        <a14:backgroundMark x1="77778" y1="86071" x2="79630" y2="86429"/>
                        <a14:backgroundMark x1="73457" y1="83571" x2="76543" y2="84643"/>
                        <a14:backgroundMark x1="72222" y1="81786" x2="67284" y2="77500"/>
                        <a14:backgroundMark x1="79630" y1="82857" x2="70370" y2="82143"/>
                        <a14:backgroundMark x1="79630" y1="73214" x2="79630" y2="71429"/>
                        <a14:backgroundMark x1="96296" y1="65357" x2="88272" y2="87500"/>
                        <a14:backgroundMark x1="88272" y1="87500" x2="91358" y2="67143"/>
                        <a14:backgroundMark x1="73457" y1="89643" x2="73457" y2="89643"/>
                        <a14:backgroundMark x1="48148" y1="92500" x2="61111" y2="93929"/>
                      </a14:backgroundRemoval>
                    </a14:imgEffect>
                  </a14:imgLayer>
                </a14:imgProps>
              </a:ext>
            </a:extLst>
          </a:blip>
          <a:srcRect t="8822" b="14730"/>
          <a:stretch/>
        </p:blipFill>
        <p:spPr>
          <a:xfrm>
            <a:off x="5550734" y="4467121"/>
            <a:ext cx="1113860" cy="1229540"/>
          </a:xfrm>
          <a:prstGeom prst="rect">
            <a:avLst/>
          </a:prstGeom>
        </p:spPr>
      </p:pic>
      <p:pic>
        <p:nvPicPr>
          <p:cNvPr id="7" name="Picture 6" descr="Άνδρας που ετοιμάζει φαγητό">
            <a:extLst>
              <a:ext uri="{FF2B5EF4-FFF2-40B4-BE49-F238E27FC236}">
                <a16:creationId xmlns="" xmlns:a16="http://schemas.microsoft.com/office/drawing/2014/main" id="{B6EDA97F-5A01-0D4C-93B3-B3A18736A435}"/>
              </a:ext>
            </a:extLst>
          </p:cNvPr>
          <p:cNvPicPr>
            <a:picLocks noChangeAspect="1"/>
          </p:cNvPicPr>
          <p:nvPr/>
        </p:nvPicPr>
        <p:blipFill>
          <a:blip r:embed="rId14">
            <a:extLst>
              <a:ext uri="{BEBA8EAE-BF5A-486C-A8C5-ECC9F3942E4B}">
                <a14:imgProps xmlns="" xmlns:a14="http://schemas.microsoft.com/office/drawing/2010/main">
                  <a14:imgLayer r:embed="rId15">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sp>
        <p:nvSpPr>
          <p:cNvPr id="8" name="TextBox 7">
            <a:extLst>
              <a:ext uri="{FF2B5EF4-FFF2-40B4-BE49-F238E27FC236}">
                <a16:creationId xmlns="" xmlns:a16="http://schemas.microsoft.com/office/drawing/2014/main" id="{6EAE81A8-7BF3-5749-A747-B68C5841222B}"/>
              </a:ext>
            </a:extLst>
          </p:cNvPr>
          <p:cNvSpPr txBox="1"/>
          <p:nvPr/>
        </p:nvSpPr>
        <p:spPr>
          <a:xfrm>
            <a:off x="-78499" y="5718562"/>
            <a:ext cx="1791995" cy="461665"/>
          </a:xfrm>
          <a:prstGeom prst="rect">
            <a:avLst/>
          </a:prstGeom>
          <a:noFill/>
        </p:spPr>
        <p:txBody>
          <a:bodyPr wrap="square" rtlCol="0">
            <a:spAutoFit/>
          </a:bodyPr>
          <a:lstStyle/>
          <a:p>
            <a:pPr algn="ctr"/>
            <a:r>
              <a:rPr lang="el-GR" sz="1200" dirty="0" smtClean="0"/>
              <a:t>Σούπερ μάρκετ</a:t>
            </a:r>
            <a:endParaRPr lang="en-US" sz="1200" dirty="0"/>
          </a:p>
          <a:p>
            <a:pPr algn="ctr"/>
            <a:r>
              <a:rPr lang="en-US" sz="1200" dirty="0"/>
              <a:t>5 </a:t>
            </a:r>
            <a:r>
              <a:rPr lang="en-US" sz="1200" dirty="0">
                <a:sym typeface="Symbol" pitchFamily="2" charset="2"/>
              </a:rPr>
              <a:t></a:t>
            </a:r>
            <a:r>
              <a:rPr lang="en-US" sz="1200" dirty="0"/>
              <a:t>C</a:t>
            </a:r>
          </a:p>
        </p:txBody>
      </p:sp>
      <p:sp>
        <p:nvSpPr>
          <p:cNvPr id="15" name="TextBox 14">
            <a:extLst>
              <a:ext uri="{FF2B5EF4-FFF2-40B4-BE49-F238E27FC236}">
                <a16:creationId xmlns="" xmlns:a16="http://schemas.microsoft.com/office/drawing/2014/main" id="{B0FD22E4-A93D-5848-80E2-41C9D4DCADD0}"/>
              </a:ext>
            </a:extLst>
          </p:cNvPr>
          <p:cNvSpPr txBox="1"/>
          <p:nvPr/>
        </p:nvSpPr>
        <p:spPr>
          <a:xfrm>
            <a:off x="1646590" y="5788757"/>
            <a:ext cx="1791995" cy="461665"/>
          </a:xfrm>
          <a:prstGeom prst="rect">
            <a:avLst/>
          </a:prstGeom>
          <a:noFill/>
        </p:spPr>
        <p:txBody>
          <a:bodyPr wrap="square" rtlCol="0">
            <a:spAutoFit/>
          </a:bodyPr>
          <a:lstStyle/>
          <a:p>
            <a:pPr algn="ctr"/>
            <a:r>
              <a:rPr lang="el-GR" sz="1200" dirty="0" smtClean="0"/>
              <a:t>Εξωτερικός χώρος</a:t>
            </a:r>
            <a:endParaRPr lang="en-US" sz="1200" dirty="0"/>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l-GR" sz="1200" dirty="0" smtClean="0"/>
              <a:t>Εσωτερικός χώρος</a:t>
            </a:r>
            <a:endParaRPr lang="en-US" sz="1200" dirty="0"/>
          </a:p>
          <a:p>
            <a:pPr algn="ctr"/>
            <a:r>
              <a:rPr lang="en-US" sz="1200" dirty="0"/>
              <a:t>25 </a:t>
            </a:r>
            <a:r>
              <a:rPr lang="en-US" sz="1200" dirty="0">
                <a:sym typeface="Symbol" pitchFamily="2" charset="2"/>
              </a:rPr>
              <a:t></a:t>
            </a:r>
            <a:r>
              <a:rPr lang="en-US" sz="1200" dirty="0"/>
              <a:t>C</a:t>
            </a:r>
          </a:p>
        </p:txBody>
      </p:sp>
      <p:sp>
        <p:nvSpPr>
          <p:cNvPr id="17" name="TextBox 16">
            <a:extLst>
              <a:ext uri="{FF2B5EF4-FFF2-40B4-BE49-F238E27FC236}">
                <a16:creationId xmlns="" xmlns:a16="http://schemas.microsoft.com/office/drawing/2014/main" id="{8FF56BF1-D854-404C-A91F-14DCA99ADF4D}"/>
              </a:ext>
            </a:extLst>
          </p:cNvPr>
          <p:cNvSpPr txBox="1"/>
          <p:nvPr/>
        </p:nvSpPr>
        <p:spPr>
          <a:xfrm>
            <a:off x="5108412" y="5788756"/>
            <a:ext cx="1791995" cy="461665"/>
          </a:xfrm>
          <a:prstGeom prst="rect">
            <a:avLst/>
          </a:prstGeom>
          <a:noFill/>
        </p:spPr>
        <p:txBody>
          <a:bodyPr wrap="square" rtlCol="0">
            <a:spAutoFit/>
          </a:bodyPr>
          <a:lstStyle/>
          <a:p>
            <a:pPr algn="ctr"/>
            <a:r>
              <a:rPr lang="el-GR" sz="1200" dirty="0" smtClean="0"/>
              <a:t>Ψυγείο</a:t>
            </a:r>
            <a:endParaRPr lang="en-US" sz="1200" dirty="0"/>
          </a:p>
          <a:p>
            <a:pPr algn="ctr"/>
            <a:r>
              <a:rPr lang="en-US" sz="1200" dirty="0"/>
              <a:t>5 </a:t>
            </a:r>
            <a:r>
              <a:rPr lang="en-US" sz="1200" dirty="0">
                <a:sym typeface="Symbol" pitchFamily="2" charset="2"/>
              </a:rPr>
              <a:t></a:t>
            </a:r>
            <a:r>
              <a:rPr lang="en-US" sz="1200" dirty="0"/>
              <a:t>C</a:t>
            </a:r>
          </a:p>
        </p:txBody>
      </p:sp>
      <p:sp>
        <p:nvSpPr>
          <p:cNvPr id="18" name="TextBox 17">
            <a:extLst>
              <a:ext uri="{FF2B5EF4-FFF2-40B4-BE49-F238E27FC236}">
                <a16:creationId xmlns=""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l-GR" sz="1200" dirty="0" smtClean="0"/>
              <a:t>Παρασκευή τροφίμων</a:t>
            </a:r>
            <a:endParaRPr lang="en-US" sz="1200" dirty="0"/>
          </a:p>
          <a:p>
            <a:pPr algn="ctr"/>
            <a:r>
              <a:rPr lang="en-US" sz="1200" dirty="0"/>
              <a:t>25 </a:t>
            </a:r>
            <a:r>
              <a:rPr lang="en-US" sz="1200" dirty="0">
                <a:sym typeface="Symbol" pitchFamily="2" charset="2"/>
              </a:rPr>
              <a:t></a:t>
            </a:r>
            <a:r>
              <a:rPr lang="en-US" sz="1200" dirty="0"/>
              <a:t>C</a:t>
            </a:r>
          </a:p>
        </p:txBody>
      </p:sp>
      <p:pic>
        <p:nvPicPr>
          <p:cNvPr id="20" name="Picture 19" descr="Βραδινό γεύμα">
            <a:extLst>
              <a:ext uri="{FF2B5EF4-FFF2-40B4-BE49-F238E27FC236}">
                <a16:creationId xmlns="" xmlns:a16="http://schemas.microsoft.com/office/drawing/2014/main" id="{5C1E0538-68E0-604E-BECF-0D8C6C79F333}"/>
              </a:ext>
            </a:extLst>
          </p:cNvPr>
          <p:cNvPicPr>
            <a:picLocks noChangeAspect="1"/>
          </p:cNvPicPr>
          <p:nvPr/>
        </p:nvPicPr>
        <p:blipFill rotWithShape="1">
          <a:blip r:embed="rId16"/>
          <a:srcRect l="7304" t="11532" r="5912" b="27026"/>
          <a:stretch/>
        </p:blipFill>
        <p:spPr>
          <a:xfrm>
            <a:off x="9477289" y="4208778"/>
            <a:ext cx="2350570" cy="1579979"/>
          </a:xfrm>
          <a:prstGeom prst="ellipse">
            <a:avLst/>
          </a:prstGeom>
          <a:ln>
            <a:noFill/>
          </a:ln>
          <a:effectLst>
            <a:softEdge rad="112500"/>
          </a:effectLst>
        </p:spPr>
      </p:pic>
      <p:sp>
        <p:nvSpPr>
          <p:cNvPr id="21" name="TextBox 20">
            <a:extLst>
              <a:ext uri="{FF2B5EF4-FFF2-40B4-BE49-F238E27FC236}">
                <a16:creationId xmlns="" xmlns:a16="http://schemas.microsoft.com/office/drawing/2014/main" id="{FC93A061-11D4-5B4F-A5CB-02EBE2404424}"/>
              </a:ext>
            </a:extLst>
          </p:cNvPr>
          <p:cNvSpPr txBox="1"/>
          <p:nvPr/>
        </p:nvSpPr>
        <p:spPr>
          <a:xfrm>
            <a:off x="9437043" y="5719837"/>
            <a:ext cx="2390816" cy="646331"/>
          </a:xfrm>
          <a:prstGeom prst="rect">
            <a:avLst/>
          </a:prstGeom>
          <a:noFill/>
        </p:spPr>
        <p:txBody>
          <a:bodyPr wrap="square" rtlCol="0">
            <a:spAutoFit/>
          </a:bodyPr>
          <a:lstStyle/>
          <a:p>
            <a:pPr algn="ctr"/>
            <a:r>
              <a:rPr lang="el-GR" sz="1200" dirty="0" smtClean="0"/>
              <a:t>Οι επισκέπτες έρχονται και κάθονται στο τραπέζι</a:t>
            </a:r>
            <a:endParaRPr lang="en-US" sz="1200" dirty="0"/>
          </a:p>
          <a:p>
            <a:pPr algn="ctr"/>
            <a:r>
              <a:rPr lang="en-US" sz="1200" dirty="0"/>
              <a:t>25 </a:t>
            </a:r>
            <a:r>
              <a:rPr lang="en-US" sz="1200" dirty="0">
                <a:sym typeface="Symbol" pitchFamily="2" charset="2"/>
              </a:rPr>
              <a:t></a:t>
            </a:r>
            <a:r>
              <a:rPr lang="en-US" sz="1200" dirty="0"/>
              <a:t>C</a:t>
            </a:r>
          </a:p>
        </p:txBody>
      </p:sp>
      <p:pic>
        <p:nvPicPr>
          <p:cNvPr id="22" name="Picture 21" descr="Σολωμός, με φέτες λεμόνι">
            <a:extLst>
              <a:ext uri="{FF2B5EF4-FFF2-40B4-BE49-F238E27FC236}">
                <a16:creationId xmlns="" xmlns:a16="http://schemas.microsoft.com/office/drawing/2014/main" id="{E9EE20DC-1A6B-9645-977E-6FAF5406F9A1}"/>
              </a:ext>
            </a:extLst>
          </p:cNvPr>
          <p:cNvPicPr>
            <a:picLocks noChangeAspect="1"/>
          </p:cNvPicPr>
          <p:nvPr/>
        </p:nvPicPr>
        <p:blipFill rotWithShape="1">
          <a:blip r:embed="rId17">
            <a:extLst>
              <a:ext uri="{BEBA8EAE-BF5A-486C-A8C5-ECC9F3942E4B}">
                <a14:imgProps xmln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spTree>
    <p:extLst>
      <p:ext uri="{BB962C8B-B14F-4D97-AF65-F5344CB8AC3E}">
        <p14:creationId xmlns="" xmlns:p14="http://schemas.microsoft.com/office/powerpoint/2010/main" val="15157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D9031-F60D-3F4C-9DAC-44AF05851F8B}"/>
              </a:ext>
            </a:extLst>
          </p:cNvPr>
          <p:cNvSpPr>
            <a:spLocks noGrp="1"/>
          </p:cNvSpPr>
          <p:nvPr>
            <p:ph type="title"/>
          </p:nvPr>
        </p:nvSpPr>
        <p:spPr>
          <a:xfrm>
            <a:off x="499536" y="0"/>
            <a:ext cx="11562855" cy="1000430"/>
          </a:xfrm>
        </p:spPr>
        <p:txBody>
          <a:bodyPr>
            <a:noAutofit/>
          </a:bodyPr>
          <a:lstStyle/>
          <a:p>
            <a:r>
              <a:rPr lang="el-GR" sz="4000" dirty="0" smtClean="0">
                <a:solidFill>
                  <a:schemeClr val="tx1"/>
                </a:solidFill>
                <a:latin typeface="Arial" pitchFamily="34" charset="0"/>
                <a:cs typeface="Arial" pitchFamily="34" charset="0"/>
              </a:rPr>
              <a:t>Έκαναν ο Γιάννης και η μητέρα του κάτι λάθος;</a:t>
            </a:r>
            <a:endParaRPr lang="en-US" sz="4000" b="1"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D1AB4F5A-A973-6C43-AB23-D47A4634D63A}"/>
              </a:ext>
            </a:extLst>
          </p:cNvPr>
          <p:cNvSpPr>
            <a:spLocks noGrp="1"/>
          </p:cNvSpPr>
          <p:nvPr>
            <p:ph idx="1"/>
          </p:nvPr>
        </p:nvSpPr>
        <p:spPr>
          <a:xfrm>
            <a:off x="655320" y="877237"/>
            <a:ext cx="11324444" cy="4351338"/>
          </a:xfrm>
        </p:spPr>
        <p:txBody>
          <a:bodyPr/>
          <a:lstStyle/>
          <a:p>
            <a:pPr>
              <a:spcBef>
                <a:spcPct val="50000"/>
              </a:spcBef>
            </a:pPr>
            <a:r>
              <a:rPr lang="el-GR" sz="2000" dirty="0" smtClean="0"/>
              <a:t>Ποια είδη τροφίμων πιστεύετε ότι θα μπορούσαν να βρίσκονται σε μεγαλύτερο κίνδυνο για την ασφάλεια τους;</a:t>
            </a:r>
          </a:p>
          <a:p>
            <a:endParaRPr lang="en-US" sz="2000" dirty="0"/>
          </a:p>
          <a:p>
            <a:endParaRPr lang="en-US" sz="2000" dirty="0"/>
          </a:p>
          <a:p>
            <a:endParaRPr lang="en-US" sz="2000" dirty="0"/>
          </a:p>
          <a:p>
            <a:endParaRPr lang="en-US" sz="2000" dirty="0"/>
          </a:p>
          <a:p>
            <a:endParaRPr lang="en-US" sz="2000" dirty="0"/>
          </a:p>
          <a:p>
            <a:r>
              <a:rPr lang="el-GR" sz="2000" dirty="0" smtClean="0"/>
              <a:t>Υπήρχαν κάποια σοβαρά σφάλματα για την ασφάλεια των τροφίμων κατά τη διάρκεια του ταξιδιού  τους: αγορά, αποθήκευση και μαγείρεμα/ψήσιμο;</a:t>
            </a:r>
            <a:endParaRPr lang="en-US" sz="2000" dirty="0"/>
          </a:p>
        </p:txBody>
      </p:sp>
      <p:pic>
        <p:nvPicPr>
          <p:cNvPr id="4" name="Picture 3" descr="Στήθος κοτόπουλου">
            <a:extLst>
              <a:ext uri="{FF2B5EF4-FFF2-40B4-BE49-F238E27FC236}">
                <a16:creationId xmlns=""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9" name="Picture 8" descr="Φράουλα">
            <a:extLst>
              <a:ext uri="{FF2B5EF4-FFF2-40B4-BE49-F238E27FC236}">
                <a16:creationId xmlns="" xmlns:a16="http://schemas.microsoft.com/office/drawing/2014/main" id="{12B10F02-7A1B-EE42-8A30-EAF15AA49BC7}"/>
              </a:ext>
            </a:extLst>
          </p:cNvPr>
          <p:cNvPicPr>
            <a:picLocks noChangeAspect="1"/>
          </p:cNvPicPr>
          <p:nvPr/>
        </p:nvPicPr>
        <p:blipFill>
          <a:blip r:embed="rId4"/>
          <a:stretch>
            <a:fillRect/>
          </a:stretch>
        </p:blipFill>
        <p:spPr>
          <a:xfrm>
            <a:off x="7115366" y="1836910"/>
            <a:ext cx="1003207" cy="1116285"/>
          </a:xfrm>
          <a:prstGeom prst="rect">
            <a:avLst/>
          </a:prstGeom>
        </p:spPr>
      </p:pic>
      <p:pic>
        <p:nvPicPr>
          <p:cNvPr id="10" name="Picture 9" descr="Καρότο">
            <a:extLst>
              <a:ext uri="{FF2B5EF4-FFF2-40B4-BE49-F238E27FC236}">
                <a16:creationId xmlns="" xmlns:a16="http://schemas.microsoft.com/office/drawing/2014/main" id="{81C7B50A-43C7-3042-BBCB-CD9E3EE46D37}"/>
              </a:ext>
            </a:extLst>
          </p:cNvPr>
          <p:cNvPicPr>
            <a:picLocks noChangeAspect="1"/>
          </p:cNvPicPr>
          <p:nvPr/>
        </p:nvPicPr>
        <p:blipFill>
          <a:blip r:embed="rId5"/>
          <a:stretch>
            <a:fillRect/>
          </a:stretch>
        </p:blipFill>
        <p:spPr>
          <a:xfrm>
            <a:off x="2844317" y="1777800"/>
            <a:ext cx="1136461" cy="1247194"/>
          </a:xfrm>
          <a:prstGeom prst="rect">
            <a:avLst/>
          </a:prstGeom>
        </p:spPr>
      </p:pic>
      <p:pic>
        <p:nvPicPr>
          <p:cNvPr id="11" name="Picture 10" descr="Μπισκότα">
            <a:extLst>
              <a:ext uri="{FF2B5EF4-FFF2-40B4-BE49-F238E27FC236}">
                <a16:creationId xmlns="" xmlns:a16="http://schemas.microsoft.com/office/drawing/2014/main" id="{0E098381-DDCF-394F-BE52-8D510E394893}"/>
              </a:ext>
            </a:extLst>
          </p:cNvPr>
          <p:cNvPicPr>
            <a:picLocks noChangeAspect="1"/>
          </p:cNvPicPr>
          <p:nvPr/>
        </p:nvPicPr>
        <p:blipFill>
          <a:blip r:embed="rId6"/>
          <a:stretch>
            <a:fillRect/>
          </a:stretch>
        </p:blipFill>
        <p:spPr>
          <a:xfrm>
            <a:off x="9039846" y="1872449"/>
            <a:ext cx="1396188" cy="1045206"/>
          </a:xfrm>
          <a:prstGeom prst="rect">
            <a:avLst/>
          </a:prstGeom>
        </p:spPr>
      </p:pic>
      <p:pic>
        <p:nvPicPr>
          <p:cNvPr id="5" name="Picture 4" descr="Βιτρίνα καταστήματος">
            <a:extLst>
              <a:ext uri="{FF2B5EF4-FFF2-40B4-BE49-F238E27FC236}">
                <a16:creationId xmlns="" xmlns:a16="http://schemas.microsoft.com/office/drawing/2014/main" id="{EB0628A8-5671-C34F-9B7B-EC57C0221801}"/>
              </a:ext>
            </a:extLst>
          </p:cNvPr>
          <p:cNvPicPr>
            <a:picLocks noChangeAspect="1"/>
          </p:cNvPicPr>
          <p:nvPr/>
        </p:nvPicPr>
        <p:blipFill>
          <a:blip r:embed="rId7"/>
          <a:stretch>
            <a:fillRect/>
          </a:stretch>
        </p:blipFill>
        <p:spPr>
          <a:xfrm>
            <a:off x="-118307" y="4306213"/>
            <a:ext cx="1905175" cy="1551357"/>
          </a:xfrm>
          <a:prstGeom prst="rect">
            <a:avLst/>
          </a:prstGeom>
        </p:spPr>
      </p:pic>
      <p:pic>
        <p:nvPicPr>
          <p:cNvPr id="12" name="Picture 11" descr="Ήλιος">
            <a:extLst>
              <a:ext uri="{FF2B5EF4-FFF2-40B4-BE49-F238E27FC236}">
                <a16:creationId xmlns="" xmlns:a16="http://schemas.microsoft.com/office/drawing/2014/main" id="{0A25FF6C-8177-1C4D-9BA9-57AF9C4FBBFD}"/>
              </a:ext>
            </a:extLst>
          </p:cNvPr>
          <p:cNvPicPr>
            <a:picLocks noChangeAspect="1"/>
          </p:cNvPicPr>
          <p:nvPr/>
        </p:nvPicPr>
        <p:blipFill>
          <a:blip r:embed="rId8">
            <a:extLst>
              <a:ext uri="{BEBA8EAE-BF5A-486C-A8C5-ECC9F3942E4B}">
                <a14:imgProps xmlns="" xmlns:a14="http://schemas.microsoft.com/office/drawing/2010/main">
                  <a14:imgLayer r:embed="rId9">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descr="Τσάντα με αγορές">
            <a:extLst>
              <a:ext uri="{FF2B5EF4-FFF2-40B4-BE49-F238E27FC236}">
                <a16:creationId xmlns="" xmlns:a16="http://schemas.microsoft.com/office/drawing/2014/main" id="{C6F04F62-5F86-9D40-AE33-8E5ADFE69AC4}"/>
              </a:ext>
            </a:extLst>
          </p:cNvPr>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14" name="Picture 13" descr="Ψυγείο">
            <a:extLst>
              <a:ext uri="{FF2B5EF4-FFF2-40B4-BE49-F238E27FC236}">
                <a16:creationId xmlns="" xmlns:a16="http://schemas.microsoft.com/office/drawing/2014/main" id="{96447BDC-80C6-A14A-B0E9-CD5CF2991C45}"/>
              </a:ext>
            </a:extLst>
          </p:cNvPr>
          <p:cNvPicPr>
            <a:picLocks noChangeAspect="1"/>
          </p:cNvPicPr>
          <p:nvPr/>
        </p:nvPicPr>
        <p:blipFill rotWithShape="1">
          <a:blip r:embed="rId12">
            <a:extLst>
              <a:ext uri="{BEBA8EAE-BF5A-486C-A8C5-ECC9F3942E4B}">
                <a14:imgProps xmlns="" xmlns:a14="http://schemas.microsoft.com/office/drawing/2010/main">
                  <a14:imgLayer r:embed="rId13">
                    <a14:imgEffect>
                      <a14:backgroundRemoval t="10000" b="88214" l="9877" r="88889">
                        <a14:foregroundMark x1="22840" y1="40357" x2="59259" y2="31071"/>
                        <a14:foregroundMark x1="59259" y1="31071" x2="75438" y2="35341"/>
                        <a14:foregroundMark x1="70902" y1="82845" x2="60001" y2="88206"/>
                        <a14:foregroundMark x1="81038" y1="77860" x2="76716" y2="79986"/>
                        <a14:foregroundMark x1="58570" y1="88049" x2="31481" y2="67500"/>
                        <a14:foregroundMark x1="31481" y1="67500" x2="31481" y2="39286"/>
                        <a14:foregroundMark x1="51235" y1="50000" x2="50000" y2="75000"/>
                        <a14:foregroundMark x1="50000" y1="75000" x2="70370" y2="49643"/>
                        <a14:foregroundMark x1="70370" y1="49643" x2="50617" y2="36786"/>
                        <a14:foregroundMark x1="37037" y1="22143" x2="75309" y2="13571"/>
                        <a14:foregroundMark x1="75309" y1="13571" x2="37037" y2="10000"/>
                        <a14:foregroundMark x1="37037" y1="10000" x2="43827" y2="22143"/>
                        <a14:backgroundMark x1="85802" y1="31786" x2="87654" y2="79643"/>
                        <a14:backgroundMark x1="87654" y1="79643" x2="96296" y2="32857"/>
                        <a14:backgroundMark x1="96296" y1="32857" x2="88889" y2="31786"/>
                        <a14:backgroundMark x1="77778" y1="86071" x2="79630" y2="86429"/>
                        <a14:backgroundMark x1="73457" y1="83571" x2="76543" y2="84643"/>
                        <a14:backgroundMark x1="72222" y1="81786" x2="67284" y2="77500"/>
                        <a14:backgroundMark x1="79630" y1="82857" x2="70370" y2="82143"/>
                        <a14:backgroundMark x1="79630" y1="73214" x2="79630" y2="71429"/>
                        <a14:backgroundMark x1="96296" y1="65357" x2="88272" y2="87500"/>
                        <a14:backgroundMark x1="88272" y1="87500" x2="91358" y2="67143"/>
                        <a14:backgroundMark x1="73457" y1="89643" x2="73457" y2="89643"/>
                        <a14:backgroundMark x1="48148" y1="92500" x2="61111" y2="93929"/>
                      </a14:backgroundRemoval>
                    </a14:imgEffect>
                  </a14:imgLayer>
                </a14:imgProps>
              </a:ext>
            </a:extLst>
          </a:blip>
          <a:srcRect t="8822" b="14730"/>
          <a:stretch/>
        </p:blipFill>
        <p:spPr>
          <a:xfrm>
            <a:off x="5550734" y="4467121"/>
            <a:ext cx="1113860" cy="1229540"/>
          </a:xfrm>
          <a:prstGeom prst="rect">
            <a:avLst/>
          </a:prstGeom>
        </p:spPr>
      </p:pic>
      <p:pic>
        <p:nvPicPr>
          <p:cNvPr id="7" name="Picture 6" descr="Άνδρας που ετοιμάζει φαγητό">
            <a:extLst>
              <a:ext uri="{FF2B5EF4-FFF2-40B4-BE49-F238E27FC236}">
                <a16:creationId xmlns="" xmlns:a16="http://schemas.microsoft.com/office/drawing/2014/main" id="{B6EDA97F-5A01-0D4C-93B3-B3A18736A435}"/>
              </a:ext>
            </a:extLst>
          </p:cNvPr>
          <p:cNvPicPr>
            <a:picLocks noChangeAspect="1"/>
          </p:cNvPicPr>
          <p:nvPr/>
        </p:nvPicPr>
        <p:blipFill>
          <a:blip r:embed="rId14">
            <a:extLst>
              <a:ext uri="{BEBA8EAE-BF5A-486C-A8C5-ECC9F3942E4B}">
                <a14:imgProps xmlns="" xmlns:a14="http://schemas.microsoft.com/office/drawing/2010/main">
                  <a14:imgLayer r:embed="rId15">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sp>
        <p:nvSpPr>
          <p:cNvPr id="8" name="TextBox 7">
            <a:extLst>
              <a:ext uri="{FF2B5EF4-FFF2-40B4-BE49-F238E27FC236}">
                <a16:creationId xmlns="" xmlns:a16="http://schemas.microsoft.com/office/drawing/2014/main" id="{6EAE81A8-7BF3-5749-A747-B68C5841222B}"/>
              </a:ext>
            </a:extLst>
          </p:cNvPr>
          <p:cNvSpPr txBox="1"/>
          <p:nvPr/>
        </p:nvSpPr>
        <p:spPr>
          <a:xfrm>
            <a:off x="-78499" y="5718562"/>
            <a:ext cx="1791995" cy="461665"/>
          </a:xfrm>
          <a:prstGeom prst="rect">
            <a:avLst/>
          </a:prstGeom>
          <a:noFill/>
        </p:spPr>
        <p:txBody>
          <a:bodyPr wrap="square" rtlCol="0">
            <a:spAutoFit/>
          </a:bodyPr>
          <a:lstStyle/>
          <a:p>
            <a:pPr algn="ctr"/>
            <a:r>
              <a:rPr lang="el-GR" sz="1200" dirty="0" smtClean="0"/>
              <a:t>Σούπερ μάρκετ</a:t>
            </a:r>
            <a:endParaRPr lang="en-US" sz="1200" dirty="0"/>
          </a:p>
          <a:p>
            <a:pPr algn="ctr"/>
            <a:r>
              <a:rPr lang="en-US" sz="1200" dirty="0"/>
              <a:t>5 </a:t>
            </a:r>
            <a:r>
              <a:rPr lang="en-US" sz="1200" dirty="0">
                <a:sym typeface="Symbol" pitchFamily="2" charset="2"/>
              </a:rPr>
              <a:t></a:t>
            </a:r>
            <a:r>
              <a:rPr lang="en-US" sz="1200" dirty="0"/>
              <a:t>C</a:t>
            </a:r>
          </a:p>
        </p:txBody>
      </p:sp>
      <p:sp>
        <p:nvSpPr>
          <p:cNvPr id="15" name="TextBox 14">
            <a:extLst>
              <a:ext uri="{FF2B5EF4-FFF2-40B4-BE49-F238E27FC236}">
                <a16:creationId xmlns="" xmlns:a16="http://schemas.microsoft.com/office/drawing/2014/main" id="{B0FD22E4-A93D-5848-80E2-41C9D4DCADD0}"/>
              </a:ext>
            </a:extLst>
          </p:cNvPr>
          <p:cNvSpPr txBox="1"/>
          <p:nvPr/>
        </p:nvSpPr>
        <p:spPr>
          <a:xfrm>
            <a:off x="1659594" y="5719837"/>
            <a:ext cx="1791995" cy="461665"/>
          </a:xfrm>
          <a:prstGeom prst="rect">
            <a:avLst/>
          </a:prstGeom>
          <a:noFill/>
        </p:spPr>
        <p:txBody>
          <a:bodyPr wrap="square" rtlCol="0">
            <a:spAutoFit/>
          </a:bodyPr>
          <a:lstStyle/>
          <a:p>
            <a:pPr algn="ctr"/>
            <a:r>
              <a:rPr lang="el-GR" sz="1200" dirty="0" smtClean="0"/>
              <a:t>Εξωτερικός χώρος</a:t>
            </a:r>
            <a:endParaRPr lang="en-US" sz="1200" dirty="0"/>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l-GR" sz="1200" dirty="0" smtClean="0"/>
              <a:t>Εσωτερικός χώρος</a:t>
            </a:r>
            <a:endParaRPr lang="en-US" sz="1200" dirty="0"/>
          </a:p>
          <a:p>
            <a:pPr algn="ctr"/>
            <a:r>
              <a:rPr lang="en-US" sz="1200" dirty="0"/>
              <a:t>25 </a:t>
            </a:r>
            <a:r>
              <a:rPr lang="en-US" sz="1200" dirty="0">
                <a:sym typeface="Symbol" pitchFamily="2" charset="2"/>
              </a:rPr>
              <a:t></a:t>
            </a:r>
            <a:r>
              <a:rPr lang="en-US" sz="1200" dirty="0"/>
              <a:t>C</a:t>
            </a:r>
          </a:p>
        </p:txBody>
      </p:sp>
      <p:sp>
        <p:nvSpPr>
          <p:cNvPr id="17" name="TextBox 16">
            <a:extLst>
              <a:ext uri="{FF2B5EF4-FFF2-40B4-BE49-F238E27FC236}">
                <a16:creationId xmlns="" xmlns:a16="http://schemas.microsoft.com/office/drawing/2014/main" id="{8FF56BF1-D854-404C-A91F-14DCA99ADF4D}"/>
              </a:ext>
            </a:extLst>
          </p:cNvPr>
          <p:cNvSpPr txBox="1"/>
          <p:nvPr/>
        </p:nvSpPr>
        <p:spPr>
          <a:xfrm>
            <a:off x="5108412" y="5788756"/>
            <a:ext cx="1791995" cy="461665"/>
          </a:xfrm>
          <a:prstGeom prst="rect">
            <a:avLst/>
          </a:prstGeom>
          <a:noFill/>
        </p:spPr>
        <p:txBody>
          <a:bodyPr wrap="square" rtlCol="0">
            <a:spAutoFit/>
          </a:bodyPr>
          <a:lstStyle/>
          <a:p>
            <a:pPr algn="ctr"/>
            <a:r>
              <a:rPr lang="el-GR" sz="1200" dirty="0" smtClean="0"/>
              <a:t>Ψυγείο</a:t>
            </a:r>
            <a:endParaRPr lang="en-US" sz="1200" dirty="0"/>
          </a:p>
          <a:p>
            <a:pPr algn="ctr"/>
            <a:r>
              <a:rPr lang="en-US" sz="1200" dirty="0"/>
              <a:t>5 </a:t>
            </a:r>
            <a:r>
              <a:rPr lang="en-US" sz="1200" dirty="0">
                <a:sym typeface="Symbol" pitchFamily="2" charset="2"/>
              </a:rPr>
              <a:t></a:t>
            </a:r>
            <a:r>
              <a:rPr lang="en-US" sz="1200" dirty="0"/>
              <a:t>C</a:t>
            </a:r>
          </a:p>
        </p:txBody>
      </p:sp>
      <p:sp>
        <p:nvSpPr>
          <p:cNvPr id="18" name="TextBox 17">
            <a:extLst>
              <a:ext uri="{FF2B5EF4-FFF2-40B4-BE49-F238E27FC236}">
                <a16:creationId xmlns=""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l-GR" sz="1200" dirty="0" smtClean="0"/>
              <a:t>Παρασκευή τροφίμων</a:t>
            </a:r>
            <a:endParaRPr lang="en-US" sz="1200" dirty="0"/>
          </a:p>
          <a:p>
            <a:pPr algn="ctr"/>
            <a:r>
              <a:rPr lang="en-US" sz="1200" dirty="0"/>
              <a:t>25 </a:t>
            </a:r>
            <a:r>
              <a:rPr lang="en-US" sz="1200" dirty="0">
                <a:sym typeface="Symbol" pitchFamily="2" charset="2"/>
              </a:rPr>
              <a:t></a:t>
            </a:r>
            <a:r>
              <a:rPr lang="en-US" sz="1200" dirty="0"/>
              <a:t>C</a:t>
            </a:r>
          </a:p>
        </p:txBody>
      </p:sp>
      <p:pic>
        <p:nvPicPr>
          <p:cNvPr id="20" name="Picture 19" descr="Βραδινό γεύμα">
            <a:extLst>
              <a:ext uri="{FF2B5EF4-FFF2-40B4-BE49-F238E27FC236}">
                <a16:creationId xmlns="" xmlns:a16="http://schemas.microsoft.com/office/drawing/2014/main" id="{5C1E0538-68E0-604E-BECF-0D8C6C79F333}"/>
              </a:ext>
            </a:extLst>
          </p:cNvPr>
          <p:cNvPicPr>
            <a:picLocks noChangeAspect="1"/>
          </p:cNvPicPr>
          <p:nvPr/>
        </p:nvPicPr>
        <p:blipFill rotWithShape="1">
          <a:blip r:embed="rId16"/>
          <a:srcRect l="7304" t="11532" r="5912" b="27026"/>
          <a:stretch/>
        </p:blipFill>
        <p:spPr>
          <a:xfrm>
            <a:off x="9477289" y="4208778"/>
            <a:ext cx="2350570" cy="1579979"/>
          </a:xfrm>
          <a:prstGeom prst="ellipse">
            <a:avLst/>
          </a:prstGeom>
          <a:ln>
            <a:noFill/>
          </a:ln>
          <a:effectLst>
            <a:softEdge rad="112500"/>
          </a:effectLst>
        </p:spPr>
      </p:pic>
      <p:sp>
        <p:nvSpPr>
          <p:cNvPr id="21" name="TextBox 20">
            <a:extLst>
              <a:ext uri="{FF2B5EF4-FFF2-40B4-BE49-F238E27FC236}">
                <a16:creationId xmlns="" xmlns:a16="http://schemas.microsoft.com/office/drawing/2014/main" id="{FC93A061-11D4-5B4F-A5CB-02EBE2404424}"/>
              </a:ext>
            </a:extLst>
          </p:cNvPr>
          <p:cNvSpPr txBox="1"/>
          <p:nvPr/>
        </p:nvSpPr>
        <p:spPr>
          <a:xfrm>
            <a:off x="9477289" y="5788755"/>
            <a:ext cx="2187970" cy="646331"/>
          </a:xfrm>
          <a:prstGeom prst="rect">
            <a:avLst/>
          </a:prstGeom>
          <a:noFill/>
        </p:spPr>
        <p:txBody>
          <a:bodyPr wrap="square" rtlCol="0">
            <a:spAutoFit/>
          </a:bodyPr>
          <a:lstStyle/>
          <a:p>
            <a:pPr algn="ctr"/>
            <a:r>
              <a:rPr lang="el-GR" sz="1200" dirty="0" smtClean="0"/>
              <a:t>Οι επισκέπτες έρχονται και κάθονται στο τραπέζι</a:t>
            </a:r>
            <a:endParaRPr lang="en-US" sz="1200" dirty="0"/>
          </a:p>
          <a:p>
            <a:pPr algn="ctr"/>
            <a:r>
              <a:rPr lang="en-US" sz="1200" dirty="0"/>
              <a:t>25 </a:t>
            </a:r>
            <a:r>
              <a:rPr lang="en-US" sz="1200" dirty="0">
                <a:sym typeface="Symbol" pitchFamily="2" charset="2"/>
              </a:rPr>
              <a:t></a:t>
            </a:r>
            <a:r>
              <a:rPr lang="en-US" sz="1200" dirty="0"/>
              <a:t>C</a:t>
            </a:r>
          </a:p>
        </p:txBody>
      </p:sp>
      <p:pic>
        <p:nvPicPr>
          <p:cNvPr id="22" name="Picture 21" descr="Σολωμός, με φέτες λεμόνι">
            <a:extLst>
              <a:ext uri="{FF2B5EF4-FFF2-40B4-BE49-F238E27FC236}">
                <a16:creationId xmlns="" xmlns:a16="http://schemas.microsoft.com/office/drawing/2014/main" id="{E9EE20DC-1A6B-9645-977E-6FAF5406F9A1}"/>
              </a:ext>
            </a:extLst>
          </p:cNvPr>
          <p:cNvPicPr>
            <a:picLocks noChangeAspect="1"/>
          </p:cNvPicPr>
          <p:nvPr/>
        </p:nvPicPr>
        <p:blipFill rotWithShape="1">
          <a:blip r:embed="rId17">
            <a:extLst>
              <a:ext uri="{BEBA8EAE-BF5A-486C-A8C5-ECC9F3942E4B}">
                <a14:imgProps xmln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sp>
        <p:nvSpPr>
          <p:cNvPr id="23" name="Oval 22" descr="Circle&#10;">
            <a:extLst>
              <a:ext uri="{FF2B5EF4-FFF2-40B4-BE49-F238E27FC236}">
                <a16:creationId xmlns="" xmlns:a16="http://schemas.microsoft.com/office/drawing/2014/main" id="{E45B9A88-3673-4F59-B2D7-870A6FDA0F75}"/>
              </a:ext>
            </a:extLst>
          </p:cNvPr>
          <p:cNvSpPr/>
          <p:nvPr/>
        </p:nvSpPr>
        <p:spPr>
          <a:xfrm>
            <a:off x="238411" y="173158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descr="Circle">
            <a:extLst>
              <a:ext uri="{FF2B5EF4-FFF2-40B4-BE49-F238E27FC236}">
                <a16:creationId xmlns="" xmlns:a16="http://schemas.microsoft.com/office/drawing/2014/main" id="{07F4D3CA-1C2F-4618-96CE-09D1D0044484}"/>
              </a:ext>
            </a:extLst>
          </p:cNvPr>
          <p:cNvSpPr/>
          <p:nvPr/>
        </p:nvSpPr>
        <p:spPr>
          <a:xfrm>
            <a:off x="4176987" y="1811669"/>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descr="Circle">
            <a:extLst>
              <a:ext uri="{FF2B5EF4-FFF2-40B4-BE49-F238E27FC236}">
                <a16:creationId xmlns="" xmlns:a16="http://schemas.microsoft.com/office/drawing/2014/main" id="{AA195A73-3BE8-4295-8E36-21E0FB45310C}"/>
              </a:ext>
            </a:extLst>
          </p:cNvPr>
          <p:cNvSpPr/>
          <p:nvPr/>
        </p:nvSpPr>
        <p:spPr>
          <a:xfrm>
            <a:off x="6696592" y="180571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descr="Circle">
            <a:extLst>
              <a:ext uri="{FF2B5EF4-FFF2-40B4-BE49-F238E27FC236}">
                <a16:creationId xmlns="" xmlns:a16="http://schemas.microsoft.com/office/drawing/2014/main" id="{CA659E02-5C90-4170-A8E0-6987618DD372}"/>
              </a:ext>
            </a:extLst>
          </p:cNvPr>
          <p:cNvSpPr/>
          <p:nvPr/>
        </p:nvSpPr>
        <p:spPr>
          <a:xfrm>
            <a:off x="1659594" y="4358577"/>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descr="Cirlce">
            <a:extLst>
              <a:ext uri="{FF2B5EF4-FFF2-40B4-BE49-F238E27FC236}">
                <a16:creationId xmlns="" xmlns:a16="http://schemas.microsoft.com/office/drawing/2014/main" id="{A1D7C4D8-0B4B-4A71-AF02-E75A82CE6BB2}"/>
              </a:ext>
            </a:extLst>
          </p:cNvPr>
          <p:cNvSpPr/>
          <p:nvPr/>
        </p:nvSpPr>
        <p:spPr>
          <a:xfrm>
            <a:off x="3315755" y="4376909"/>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descr="Cirlce">
            <a:extLst>
              <a:ext uri="{FF2B5EF4-FFF2-40B4-BE49-F238E27FC236}">
                <a16:creationId xmlns="" xmlns:a16="http://schemas.microsoft.com/office/drawing/2014/main" id="{F2DC3274-3F11-49A9-B5E8-08B6EF4CC3A7}"/>
              </a:ext>
            </a:extLst>
          </p:cNvPr>
          <p:cNvSpPr/>
          <p:nvPr/>
        </p:nvSpPr>
        <p:spPr>
          <a:xfrm>
            <a:off x="6998092" y="4098597"/>
            <a:ext cx="2231961" cy="22582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descr="Circle">
            <a:extLst>
              <a:ext uri="{FF2B5EF4-FFF2-40B4-BE49-F238E27FC236}">
                <a16:creationId xmlns="" xmlns:a16="http://schemas.microsoft.com/office/drawing/2014/main" id="{D1882EDE-EE49-4C53-BEC2-B308381DC0F7}"/>
              </a:ext>
            </a:extLst>
          </p:cNvPr>
          <p:cNvSpPr/>
          <p:nvPr/>
        </p:nvSpPr>
        <p:spPr>
          <a:xfrm>
            <a:off x="9284431" y="4062308"/>
            <a:ext cx="2543427" cy="23956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Tree>
    <p:extLst>
      <p:ext uri="{BB962C8B-B14F-4D97-AF65-F5344CB8AC3E}">
        <p14:creationId xmlns="" xmlns:p14="http://schemas.microsoft.com/office/powerpoint/2010/main" val="30148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21" grpId="0"/>
      <p:bldP spid="23" grpId="0" animBg="1"/>
      <p:bldP spid="24" grpId="0" animBg="1"/>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A5ED59-5BCA-1F44-AFF7-2E6D8EDD59DA}"/>
              </a:ext>
            </a:extLst>
          </p:cNvPr>
          <p:cNvSpPr>
            <a:spLocks noGrp="1"/>
          </p:cNvSpPr>
          <p:nvPr>
            <p:ph type="title"/>
          </p:nvPr>
        </p:nvSpPr>
        <p:spPr>
          <a:xfrm>
            <a:off x="553444" y="10435"/>
            <a:ext cx="11638555" cy="1803308"/>
          </a:xfrm>
        </p:spPr>
        <p:txBody>
          <a:bodyPr>
            <a:normAutofit fontScale="90000"/>
          </a:bodyPr>
          <a:lstStyle/>
          <a:p>
            <a:r>
              <a:rPr lang="el-GR" sz="4000" dirty="0" smtClean="0">
                <a:solidFill>
                  <a:schemeClr val="tx1"/>
                </a:solidFill>
                <a:latin typeface="Arial" pitchFamily="34" charset="0"/>
                <a:cs typeface="Arial" pitchFamily="34" charset="0"/>
              </a:rPr>
              <a:t>Μήπως ο Γιάννης προκάλεσε κατά λάθος ανάπτυξη βλαβερών μικροβίων στα τρόφιμα που αγόρασε;</a:t>
            </a:r>
            <a:endParaRPr lang="en-US" sz="4000"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F9A1D58-0E2C-604D-B874-4508CDF2376E}"/>
              </a:ext>
            </a:extLst>
          </p:cNvPr>
          <p:cNvSpPr>
            <a:spLocks noGrp="1"/>
          </p:cNvSpPr>
          <p:nvPr>
            <p:ph idx="1"/>
          </p:nvPr>
        </p:nvSpPr>
        <p:spPr>
          <a:xfrm>
            <a:off x="553445" y="2008438"/>
            <a:ext cx="10515600" cy="4748621"/>
          </a:xfrm>
        </p:spPr>
        <p:txBody>
          <a:bodyPr/>
          <a:lstStyle/>
          <a:p>
            <a:pPr marL="87313" indent="0">
              <a:buNone/>
            </a:pPr>
            <a:r>
              <a:rPr lang="el-GR" sz="2400" dirty="0" smtClean="0"/>
              <a:t>Βλαβερά μικρόβια που μπορούν να αναπτυχθούν  στα είδη των τροφίμων που αγόρασε ο Γιάννης</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p:txBody>
      </p:sp>
      <p:pic>
        <p:nvPicPr>
          <p:cNvPr id="4" name="Picture 3" descr="Στήθος κοτόπουλου">
            <a:extLst>
              <a:ext uri="{FF2B5EF4-FFF2-40B4-BE49-F238E27FC236}">
                <a16:creationId xmlns="" xmlns:a16="http://schemas.microsoft.com/office/drawing/2014/main" id="{AB8A68FA-FE81-6F42-8308-509BA18AF12F}"/>
              </a:ext>
            </a:extLst>
          </p:cNvPr>
          <p:cNvPicPr>
            <a:picLocks noChangeAspect="1"/>
          </p:cNvPicPr>
          <p:nvPr/>
        </p:nvPicPr>
        <p:blipFill>
          <a:blip r:embed="rId3"/>
          <a:stretch>
            <a:fillRect/>
          </a:stretch>
        </p:blipFill>
        <p:spPr>
          <a:xfrm>
            <a:off x="835477" y="3626145"/>
            <a:ext cx="2098082" cy="1632855"/>
          </a:xfrm>
          <a:prstGeom prst="rect">
            <a:avLst/>
          </a:prstGeom>
        </p:spPr>
      </p:pic>
      <p:pic>
        <p:nvPicPr>
          <p:cNvPr id="6" name="Picture 5" descr="Καρότο">
            <a:extLst>
              <a:ext uri="{FF2B5EF4-FFF2-40B4-BE49-F238E27FC236}">
                <a16:creationId xmlns="" xmlns:a16="http://schemas.microsoft.com/office/drawing/2014/main" id="{EC333A0A-4F6C-F846-94A0-589C083AF6FB}"/>
              </a:ext>
            </a:extLst>
          </p:cNvPr>
          <p:cNvPicPr>
            <a:picLocks noChangeAspect="1"/>
          </p:cNvPicPr>
          <p:nvPr/>
        </p:nvPicPr>
        <p:blipFill>
          <a:blip r:embed="rId4"/>
          <a:stretch>
            <a:fillRect/>
          </a:stretch>
        </p:blipFill>
        <p:spPr>
          <a:xfrm>
            <a:off x="3461746" y="3263358"/>
            <a:ext cx="1155700" cy="1841500"/>
          </a:xfrm>
          <a:prstGeom prst="rect">
            <a:avLst/>
          </a:prstGeom>
        </p:spPr>
      </p:pic>
      <p:pic>
        <p:nvPicPr>
          <p:cNvPr id="9" name="Picture 8" descr="Καπνιστός σολωμός">
            <a:extLst>
              <a:ext uri="{FF2B5EF4-FFF2-40B4-BE49-F238E27FC236}">
                <a16:creationId xmlns="" xmlns:a16="http://schemas.microsoft.com/office/drawing/2014/main" id="{FF650AF9-3EEA-064A-96B0-7FCD6CFD032D}"/>
              </a:ext>
            </a:extLst>
          </p:cNvPr>
          <p:cNvPicPr>
            <a:picLocks noChangeAspect="1"/>
          </p:cNvPicPr>
          <p:nvPr/>
        </p:nvPicPr>
        <p:blipFill>
          <a:blip r:embed="rId5"/>
          <a:stretch>
            <a:fillRect/>
          </a:stretch>
        </p:blipFill>
        <p:spPr>
          <a:xfrm>
            <a:off x="5811245" y="3801295"/>
            <a:ext cx="2348070" cy="1292133"/>
          </a:xfrm>
          <a:prstGeom prst="rect">
            <a:avLst/>
          </a:prstGeom>
        </p:spPr>
      </p:pic>
      <p:pic>
        <p:nvPicPr>
          <p:cNvPr id="10" name="Picture 9" descr="Φράουλα">
            <a:extLst>
              <a:ext uri="{FF2B5EF4-FFF2-40B4-BE49-F238E27FC236}">
                <a16:creationId xmlns="" xmlns:a16="http://schemas.microsoft.com/office/drawing/2014/main" id="{A0869E83-954C-C14D-B154-543006F01265}"/>
              </a:ext>
            </a:extLst>
          </p:cNvPr>
          <p:cNvPicPr>
            <a:picLocks noChangeAspect="1"/>
          </p:cNvPicPr>
          <p:nvPr/>
        </p:nvPicPr>
        <p:blipFill>
          <a:blip r:embed="rId6"/>
          <a:stretch>
            <a:fillRect/>
          </a:stretch>
        </p:blipFill>
        <p:spPr>
          <a:xfrm>
            <a:off x="4017971" y="4343038"/>
            <a:ext cx="1077488" cy="924923"/>
          </a:xfrm>
          <a:prstGeom prst="rect">
            <a:avLst/>
          </a:prstGeom>
        </p:spPr>
      </p:pic>
      <p:pic>
        <p:nvPicPr>
          <p:cNvPr id="11" name="Picture 10" descr="Μπισκότο">
            <a:extLst>
              <a:ext uri="{FF2B5EF4-FFF2-40B4-BE49-F238E27FC236}">
                <a16:creationId xmlns="" xmlns:a16="http://schemas.microsoft.com/office/drawing/2014/main" id="{7502EC15-5635-1647-939B-DA4DFF39E3E8}"/>
              </a:ext>
            </a:extLst>
          </p:cNvPr>
          <p:cNvPicPr>
            <a:picLocks noChangeAspect="1"/>
          </p:cNvPicPr>
          <p:nvPr/>
        </p:nvPicPr>
        <p:blipFill>
          <a:blip r:embed="rId7"/>
          <a:stretch>
            <a:fillRect/>
          </a:stretch>
        </p:blipFill>
        <p:spPr>
          <a:xfrm>
            <a:off x="9078573" y="3694589"/>
            <a:ext cx="1463154" cy="1398839"/>
          </a:xfrm>
          <a:prstGeom prst="rect">
            <a:avLst/>
          </a:prstGeom>
        </p:spPr>
      </p:pic>
      <p:sp>
        <p:nvSpPr>
          <p:cNvPr id="12" name="TextBox 11">
            <a:extLst>
              <a:ext uri="{FF2B5EF4-FFF2-40B4-BE49-F238E27FC236}">
                <a16:creationId xmlns="" xmlns:a16="http://schemas.microsoft.com/office/drawing/2014/main" id="{1A2726EC-5C45-B945-B3CA-1C53935ACA77}"/>
              </a:ext>
            </a:extLst>
          </p:cNvPr>
          <p:cNvSpPr txBox="1"/>
          <p:nvPr/>
        </p:nvSpPr>
        <p:spPr>
          <a:xfrm rot="20523041">
            <a:off x="468326" y="3812343"/>
            <a:ext cx="1963481" cy="461665"/>
          </a:xfrm>
          <a:prstGeom prst="rect">
            <a:avLst/>
          </a:prstGeom>
          <a:noFill/>
        </p:spPr>
        <p:txBody>
          <a:bodyPr wrap="square" rtlCol="0">
            <a:spAutoFit/>
          </a:bodyPr>
          <a:lstStyle/>
          <a:p>
            <a:r>
              <a:rPr lang="en-US" sz="2400" b="1" i="1" dirty="0">
                <a:ln>
                  <a:solidFill>
                    <a:schemeClr val="tx1"/>
                  </a:solidFill>
                </a:ln>
              </a:rPr>
              <a:t>Salmonella</a:t>
            </a:r>
            <a:endParaRPr lang="en-US" b="1" i="1" dirty="0">
              <a:ln>
                <a:solidFill>
                  <a:schemeClr val="tx1"/>
                </a:solidFill>
              </a:ln>
            </a:endParaRPr>
          </a:p>
        </p:txBody>
      </p:sp>
      <p:sp>
        <p:nvSpPr>
          <p:cNvPr id="13" name="TextBox 12">
            <a:extLst>
              <a:ext uri="{FF2B5EF4-FFF2-40B4-BE49-F238E27FC236}">
                <a16:creationId xmlns="" xmlns:a16="http://schemas.microsoft.com/office/drawing/2014/main" id="{FCF9527F-00D6-2C49-B459-6CF6E520A0BF}"/>
              </a:ext>
            </a:extLst>
          </p:cNvPr>
          <p:cNvSpPr txBox="1"/>
          <p:nvPr/>
        </p:nvSpPr>
        <p:spPr>
          <a:xfrm rot="20523041">
            <a:off x="2867930" y="2860371"/>
            <a:ext cx="4482043" cy="830997"/>
          </a:xfrm>
          <a:prstGeom prst="rect">
            <a:avLst/>
          </a:prstGeom>
          <a:noFill/>
        </p:spPr>
        <p:txBody>
          <a:bodyPr wrap="square" rtlCol="0">
            <a:spAutoFit/>
          </a:bodyPr>
          <a:lstStyle/>
          <a:p>
            <a:r>
              <a:rPr lang="en-US" sz="2400" b="1" i="1" dirty="0">
                <a:ln>
                  <a:solidFill>
                    <a:schemeClr val="tx1"/>
                  </a:solidFill>
                </a:ln>
              </a:rPr>
              <a:t>   E. Coli</a:t>
            </a:r>
          </a:p>
          <a:p>
            <a:r>
              <a:rPr lang="el-GR" sz="2400" b="1" i="1" dirty="0" smtClean="0">
                <a:ln>
                  <a:solidFill>
                    <a:schemeClr val="tx1"/>
                  </a:solidFill>
                </a:ln>
              </a:rPr>
              <a:t>Διασταυρούμενη επιμόλυνση</a:t>
            </a:r>
            <a:endParaRPr lang="en-US" b="1" i="1" dirty="0">
              <a:ln>
                <a:solidFill>
                  <a:schemeClr val="tx1"/>
                </a:solidFill>
              </a:ln>
            </a:endParaRPr>
          </a:p>
        </p:txBody>
      </p:sp>
      <p:sp>
        <p:nvSpPr>
          <p:cNvPr id="14" name="TextBox 13">
            <a:extLst>
              <a:ext uri="{FF2B5EF4-FFF2-40B4-BE49-F238E27FC236}">
                <a16:creationId xmlns="" xmlns:a16="http://schemas.microsoft.com/office/drawing/2014/main" id="{53341040-CF3F-1940-AA8C-370EDDB215EB}"/>
              </a:ext>
            </a:extLst>
          </p:cNvPr>
          <p:cNvSpPr txBox="1"/>
          <p:nvPr/>
        </p:nvSpPr>
        <p:spPr>
          <a:xfrm rot="20523041">
            <a:off x="5386451" y="3395312"/>
            <a:ext cx="3964992" cy="461665"/>
          </a:xfrm>
          <a:prstGeom prst="rect">
            <a:avLst/>
          </a:prstGeom>
          <a:noFill/>
        </p:spPr>
        <p:txBody>
          <a:bodyPr wrap="square" rtlCol="0">
            <a:spAutoFit/>
          </a:bodyPr>
          <a:lstStyle/>
          <a:p>
            <a:r>
              <a:rPr lang="en-US" sz="2400" b="1" i="1" dirty="0">
                <a:ln>
                  <a:solidFill>
                    <a:schemeClr val="tx1"/>
                  </a:solidFill>
                </a:ln>
              </a:rPr>
              <a:t>Listeria monocytogenes</a:t>
            </a:r>
            <a:endParaRPr lang="en-US" b="1" i="1" dirty="0">
              <a:ln>
                <a:solidFill>
                  <a:schemeClr val="tx1"/>
                </a:solidFill>
              </a:ln>
            </a:endParaRPr>
          </a:p>
        </p:txBody>
      </p:sp>
      <p:sp>
        <p:nvSpPr>
          <p:cNvPr id="15" name="TextBox 14">
            <a:extLst>
              <a:ext uri="{FF2B5EF4-FFF2-40B4-BE49-F238E27FC236}">
                <a16:creationId xmlns="" xmlns:a16="http://schemas.microsoft.com/office/drawing/2014/main" id="{F5BB76C6-6DC7-EF4F-AEDE-795AF8D9C857}"/>
              </a:ext>
            </a:extLst>
          </p:cNvPr>
          <p:cNvSpPr txBox="1"/>
          <p:nvPr/>
        </p:nvSpPr>
        <p:spPr>
          <a:xfrm rot="20523041">
            <a:off x="8621629" y="3052268"/>
            <a:ext cx="3307343" cy="461665"/>
          </a:xfrm>
          <a:prstGeom prst="rect">
            <a:avLst/>
          </a:prstGeom>
          <a:noFill/>
        </p:spPr>
        <p:txBody>
          <a:bodyPr wrap="square" rtlCol="0">
            <a:spAutoFit/>
          </a:bodyPr>
          <a:lstStyle/>
          <a:p>
            <a:r>
              <a:rPr lang="el-GR" sz="2400" b="1" i="1" dirty="0" smtClean="0">
                <a:ln>
                  <a:solidFill>
                    <a:schemeClr val="tx1"/>
                  </a:solidFill>
                </a:ln>
              </a:rPr>
              <a:t>Όχι σε μεγάλο κίνδυνο</a:t>
            </a:r>
            <a:endParaRPr lang="en-US" b="1" i="1" dirty="0">
              <a:ln>
                <a:solidFill>
                  <a:schemeClr val="tx1"/>
                </a:solidFill>
              </a:ln>
            </a:endParaRPr>
          </a:p>
        </p:txBody>
      </p:sp>
      <p:sp>
        <p:nvSpPr>
          <p:cNvPr id="16" name="TextBox 15">
            <a:extLst>
              <a:ext uri="{FF2B5EF4-FFF2-40B4-BE49-F238E27FC236}">
                <a16:creationId xmlns="" xmlns:a16="http://schemas.microsoft.com/office/drawing/2014/main" id="{3D5FF807-5622-4FC3-8C2D-3193B628BC8E}"/>
              </a:ext>
            </a:extLst>
          </p:cNvPr>
          <p:cNvSpPr txBox="1"/>
          <p:nvPr/>
        </p:nvSpPr>
        <p:spPr>
          <a:xfrm rot="20523041">
            <a:off x="3698487" y="4612043"/>
            <a:ext cx="3964992" cy="461665"/>
          </a:xfrm>
          <a:prstGeom prst="rect">
            <a:avLst/>
          </a:prstGeom>
          <a:noFill/>
        </p:spPr>
        <p:txBody>
          <a:bodyPr wrap="square" rtlCol="0">
            <a:spAutoFit/>
          </a:bodyPr>
          <a:lstStyle/>
          <a:p>
            <a:r>
              <a:rPr lang="en-US" sz="2400" b="1" i="1" dirty="0">
                <a:ln>
                  <a:solidFill>
                    <a:schemeClr val="tx1"/>
                  </a:solidFill>
                </a:ln>
              </a:rPr>
              <a:t>Norovirus </a:t>
            </a:r>
            <a:endParaRPr lang="en-US" b="1" i="1" dirty="0">
              <a:ln>
                <a:solidFill>
                  <a:schemeClr val="tx1"/>
                </a:solidFill>
              </a:ln>
            </a:endParaRPr>
          </a:p>
        </p:txBody>
      </p:sp>
      <p:sp>
        <p:nvSpPr>
          <p:cNvPr id="17" name="TextBox 16">
            <a:extLst>
              <a:ext uri="{FF2B5EF4-FFF2-40B4-BE49-F238E27FC236}">
                <a16:creationId xmlns="" xmlns:a16="http://schemas.microsoft.com/office/drawing/2014/main" id="{0BC19167-BE82-44B9-8CEE-4BF65BC5B986}"/>
              </a:ext>
            </a:extLst>
          </p:cNvPr>
          <p:cNvSpPr txBox="1"/>
          <p:nvPr/>
        </p:nvSpPr>
        <p:spPr>
          <a:xfrm rot="20523041">
            <a:off x="154377" y="4813425"/>
            <a:ext cx="3261360" cy="461665"/>
          </a:xfrm>
          <a:prstGeom prst="rect">
            <a:avLst/>
          </a:prstGeom>
          <a:noFill/>
        </p:spPr>
        <p:txBody>
          <a:bodyPr wrap="square" rtlCol="0">
            <a:spAutoFit/>
          </a:bodyPr>
          <a:lstStyle/>
          <a:p>
            <a:r>
              <a:rPr lang="en-US" sz="2400" b="1" i="1" dirty="0">
                <a:ln>
                  <a:solidFill>
                    <a:schemeClr val="tx1"/>
                  </a:solidFill>
                </a:ln>
              </a:rPr>
              <a:t>Campylobacter </a:t>
            </a:r>
            <a:r>
              <a:rPr lang="en-US" sz="2400" b="1" i="1" dirty="0" err="1">
                <a:ln>
                  <a:solidFill>
                    <a:schemeClr val="tx1"/>
                  </a:solidFill>
                </a:ln>
              </a:rPr>
              <a:t>jejuni</a:t>
            </a:r>
            <a:endParaRPr lang="en-US" b="1" i="1" dirty="0">
              <a:ln>
                <a:solidFill>
                  <a:schemeClr val="tx1"/>
                </a:solidFill>
              </a:ln>
            </a:endParaRPr>
          </a:p>
        </p:txBody>
      </p:sp>
    </p:spTree>
    <p:extLst>
      <p:ext uri="{BB962C8B-B14F-4D97-AF65-F5344CB8AC3E}">
        <p14:creationId xmlns="" xmlns:p14="http://schemas.microsoft.com/office/powerpoint/2010/main" val="4177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Στήθος κοτόπουλου">
            <a:extLst>
              <a:ext uri="{FF2B5EF4-FFF2-40B4-BE49-F238E27FC236}">
                <a16:creationId xmlns="" xmlns:a16="http://schemas.microsoft.com/office/drawing/2014/main" id="{39241935-EB5D-4846-860E-5FF3FB18CF29}"/>
              </a:ext>
            </a:extLst>
          </p:cNvPr>
          <p:cNvPicPr>
            <a:picLocks noChangeAspect="1"/>
          </p:cNvPicPr>
          <p:nvPr/>
        </p:nvPicPr>
        <p:blipFill rotWithShape="1">
          <a:blip r:embed="rId3" cstate="email">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a:ext>
            </a:extLst>
          </a:blip>
          <a:srcRect/>
          <a:stretch/>
        </p:blipFill>
        <p:spPr>
          <a:xfrm>
            <a:off x="91912" y="128872"/>
            <a:ext cx="1757436" cy="1330113"/>
          </a:xfrm>
          <a:prstGeom prst="rect">
            <a:avLst/>
          </a:prstGeom>
        </p:spPr>
      </p:pic>
      <p:sp>
        <p:nvSpPr>
          <p:cNvPr id="13" name="TextBox 12">
            <a:extLst>
              <a:ext uri="{FF2B5EF4-FFF2-40B4-BE49-F238E27FC236}">
                <a16:creationId xmlns="" xmlns:a16="http://schemas.microsoft.com/office/drawing/2014/main" id="{FC1D5E0B-F7BC-BC47-AFA7-566A3ED3BA04}"/>
              </a:ext>
            </a:extLst>
          </p:cNvPr>
          <p:cNvSpPr txBox="1"/>
          <p:nvPr/>
        </p:nvSpPr>
        <p:spPr>
          <a:xfrm>
            <a:off x="1925701" y="873805"/>
            <a:ext cx="7068396" cy="461665"/>
          </a:xfrm>
          <a:prstGeom prst="rect">
            <a:avLst/>
          </a:prstGeom>
          <a:noFill/>
        </p:spPr>
        <p:txBody>
          <a:bodyPr wrap="square" rtlCol="0">
            <a:spAutoFit/>
          </a:bodyPr>
          <a:lstStyle/>
          <a:p>
            <a:r>
              <a:rPr lang="el-GR" sz="2400" b="1" dirty="0" smtClean="0"/>
              <a:t>Μικροβιολογικός κίνδυνος</a:t>
            </a:r>
            <a:r>
              <a:rPr lang="en-US" sz="2400" b="1" dirty="0" smtClean="0"/>
              <a:t>: </a:t>
            </a:r>
            <a:r>
              <a:rPr lang="en-US" sz="2400" b="1" i="1" dirty="0"/>
              <a:t>Salmonella</a:t>
            </a:r>
          </a:p>
        </p:txBody>
      </p:sp>
      <p:sp>
        <p:nvSpPr>
          <p:cNvPr id="4" name="TextBox 3">
            <a:extLst>
              <a:ext uri="{FF2B5EF4-FFF2-40B4-BE49-F238E27FC236}">
                <a16:creationId xmlns="" xmlns:a16="http://schemas.microsoft.com/office/drawing/2014/main" id="{9B04DD00-DD99-3E42-8071-A445977565A2}"/>
              </a:ext>
            </a:extLst>
          </p:cNvPr>
          <p:cNvSpPr txBox="1"/>
          <p:nvPr/>
        </p:nvSpPr>
        <p:spPr>
          <a:xfrm>
            <a:off x="9029474" y="5631428"/>
            <a:ext cx="2916112" cy="614461"/>
          </a:xfrm>
          <a:prstGeom prst="rect">
            <a:avLst/>
          </a:prstGeom>
          <a:solidFill>
            <a:srgbClr val="E8CAEB"/>
          </a:solidFill>
          <a:ln>
            <a:noFill/>
          </a:ln>
        </p:spPr>
        <p:txBody>
          <a:bodyPr wrap="square" rtlCol="0">
            <a:noAutofit/>
          </a:bodyPr>
          <a:lstStyle/>
          <a:p>
            <a:pPr algn="ctr"/>
            <a:r>
              <a:rPr lang="en-US" sz="1450" b="1" dirty="0" smtClean="0"/>
              <a:t>1</a:t>
            </a:r>
            <a:r>
              <a:rPr lang="el-GR" sz="1450" b="1" dirty="0" smtClean="0"/>
              <a:t> ώρα</a:t>
            </a:r>
            <a:r>
              <a:rPr lang="en-US" sz="1450" b="1" dirty="0" smtClean="0"/>
              <a:t> 15</a:t>
            </a:r>
            <a:r>
              <a:rPr lang="el-GR" sz="1450" b="1" dirty="0" smtClean="0"/>
              <a:t> λεπτά</a:t>
            </a:r>
            <a:endParaRPr lang="en-US" sz="1450" b="1" dirty="0"/>
          </a:p>
          <a:p>
            <a:pPr algn="ctr"/>
            <a:r>
              <a:rPr lang="el-GR" sz="1450" dirty="0" smtClean="0"/>
              <a:t>Ψημένο αλλά</a:t>
            </a:r>
            <a:r>
              <a:rPr lang="en-US" sz="1450" dirty="0" smtClean="0"/>
              <a:t> </a:t>
            </a:r>
            <a:r>
              <a:rPr lang="el-GR" sz="1450" dirty="0" smtClean="0"/>
              <a:t>επιστροφή στο άπλυτο πιάτο</a:t>
            </a:r>
            <a:endParaRPr lang="en-US" sz="1450" dirty="0"/>
          </a:p>
        </p:txBody>
      </p:sp>
      <p:sp>
        <p:nvSpPr>
          <p:cNvPr id="7" name="TextBox 6">
            <a:extLst>
              <a:ext uri="{FF2B5EF4-FFF2-40B4-BE49-F238E27FC236}">
                <a16:creationId xmlns="" xmlns:a16="http://schemas.microsoft.com/office/drawing/2014/main" id="{930A973F-8AF7-A74E-B416-F85A2DDFBD46}"/>
              </a:ext>
            </a:extLst>
          </p:cNvPr>
          <p:cNvSpPr txBox="1"/>
          <p:nvPr/>
        </p:nvSpPr>
        <p:spPr>
          <a:xfrm>
            <a:off x="1731001" y="5672039"/>
            <a:ext cx="1431924" cy="614461"/>
          </a:xfrm>
          <a:prstGeom prst="rect">
            <a:avLst/>
          </a:prstGeom>
          <a:solidFill>
            <a:srgbClr val="76D6FF">
              <a:alpha val="50980"/>
            </a:srgbClr>
          </a:solidFill>
          <a:ln>
            <a:noFill/>
          </a:ln>
        </p:spPr>
        <p:txBody>
          <a:bodyPr wrap="square" rtlCol="0">
            <a:noAutofit/>
          </a:bodyPr>
          <a:lstStyle/>
          <a:p>
            <a:pPr algn="ctr"/>
            <a:r>
              <a:rPr lang="en-US" sz="1500" b="1" dirty="0"/>
              <a:t>15 </a:t>
            </a:r>
            <a:r>
              <a:rPr lang="el-GR" sz="1500" b="1" dirty="0" smtClean="0"/>
              <a:t>λεπτά</a:t>
            </a:r>
            <a:endParaRPr lang="en-US" sz="1500" b="1" dirty="0"/>
          </a:p>
          <a:p>
            <a:pPr algn="ctr"/>
            <a:r>
              <a:rPr lang="el-GR" sz="1500" dirty="0" err="1" smtClean="0"/>
              <a:t>Σούπερμάρκετ</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 xmlns:a16="http://schemas.microsoft.com/office/drawing/2014/main" id="{83A78F2E-821C-7446-8874-730F9CBF453E}"/>
              </a:ext>
            </a:extLst>
          </p:cNvPr>
          <p:cNvSpPr txBox="1"/>
          <p:nvPr/>
        </p:nvSpPr>
        <p:spPr>
          <a:xfrm>
            <a:off x="3194475" y="5660089"/>
            <a:ext cx="3371218" cy="614461"/>
          </a:xfrm>
          <a:prstGeom prst="rect">
            <a:avLst/>
          </a:prstGeom>
          <a:solidFill>
            <a:srgbClr val="FF9300">
              <a:alpha val="43137"/>
            </a:srgbClr>
          </a:solidFill>
          <a:ln>
            <a:noFill/>
          </a:ln>
        </p:spPr>
        <p:txBody>
          <a:bodyPr wrap="square" rtlCol="0">
            <a:noAutofit/>
          </a:bodyPr>
          <a:lstStyle/>
          <a:p>
            <a:pPr algn="ctr"/>
            <a:r>
              <a:rPr lang="en-US" sz="1500" b="1" dirty="0" smtClean="0"/>
              <a:t>2</a:t>
            </a:r>
            <a:r>
              <a:rPr lang="el-GR" sz="1500" b="1" dirty="0" smtClean="0"/>
              <a:t> ώρες</a:t>
            </a:r>
            <a:r>
              <a:rPr lang="en-US" sz="1500" b="1" dirty="0" smtClean="0"/>
              <a:t> 30</a:t>
            </a:r>
            <a:r>
              <a:rPr lang="el-GR" sz="1500" b="1" dirty="0" smtClean="0"/>
              <a:t> λεπτά</a:t>
            </a:r>
            <a:endParaRPr lang="en-US" sz="1500" b="1" dirty="0"/>
          </a:p>
          <a:p>
            <a:pPr algn="ctr"/>
            <a:r>
              <a:rPr lang="el-GR" sz="1500" dirty="0" smtClean="0">
                <a:sym typeface="Wingdings" pitchFamily="2" charset="2"/>
              </a:rPr>
              <a:t>Έξω</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 xmlns:a16="http://schemas.microsoft.com/office/drawing/2014/main" id="{9853E388-2A1B-C74D-A61C-538B2917B2BB}"/>
              </a:ext>
            </a:extLst>
          </p:cNvPr>
          <p:cNvSpPr txBox="1"/>
          <p:nvPr/>
        </p:nvSpPr>
        <p:spPr>
          <a:xfrm>
            <a:off x="6600061" y="5631428"/>
            <a:ext cx="856579" cy="620218"/>
          </a:xfrm>
          <a:prstGeom prst="rect">
            <a:avLst/>
          </a:prstGeom>
          <a:solidFill>
            <a:srgbClr val="FFC000">
              <a:alpha val="10980"/>
            </a:srgbClr>
          </a:solidFill>
          <a:ln>
            <a:noFill/>
          </a:ln>
        </p:spPr>
        <p:txBody>
          <a:bodyPr wrap="square" rtlCol="0">
            <a:noAutofit/>
          </a:bodyPr>
          <a:lstStyle/>
          <a:p>
            <a:pPr algn="ctr"/>
            <a:r>
              <a:rPr lang="en-US" sz="1450" b="1" dirty="0" smtClean="0"/>
              <a:t>30</a:t>
            </a:r>
            <a:r>
              <a:rPr lang="el-GR" sz="1450" b="1" dirty="0" smtClean="0"/>
              <a:t> λεπτά</a:t>
            </a:r>
            <a:r>
              <a:rPr lang="en-US" sz="1450" dirty="0" smtClean="0"/>
              <a:t> </a:t>
            </a:r>
            <a:endParaRPr lang="en-US" sz="1450" dirty="0"/>
          </a:p>
          <a:p>
            <a:pPr algn="ctr"/>
            <a:r>
              <a:rPr lang="el-GR" sz="1450" dirty="0" smtClean="0">
                <a:sym typeface="Wingdings" pitchFamily="2" charset="2"/>
              </a:rPr>
              <a:t>Πάγκος</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0" name="TextBox 9">
            <a:extLst>
              <a:ext uri="{FF2B5EF4-FFF2-40B4-BE49-F238E27FC236}">
                <a16:creationId xmlns="" xmlns:a16="http://schemas.microsoft.com/office/drawing/2014/main" id="{3AEE722E-2E4F-CF4A-862C-5F7E416BAD30}"/>
              </a:ext>
            </a:extLst>
          </p:cNvPr>
          <p:cNvSpPr txBox="1"/>
          <p:nvPr/>
        </p:nvSpPr>
        <p:spPr>
          <a:xfrm>
            <a:off x="7422272" y="5663035"/>
            <a:ext cx="1571825" cy="609177"/>
          </a:xfrm>
          <a:prstGeom prst="rect">
            <a:avLst/>
          </a:prstGeom>
          <a:solidFill>
            <a:srgbClr val="00FB92">
              <a:alpha val="23137"/>
            </a:srgbClr>
          </a:solidFill>
          <a:ln>
            <a:noFill/>
          </a:ln>
        </p:spPr>
        <p:txBody>
          <a:bodyPr wrap="square" rtlCol="0">
            <a:noAutofit/>
          </a:bodyPr>
          <a:lstStyle/>
          <a:p>
            <a:pPr algn="ctr"/>
            <a:r>
              <a:rPr lang="en-US" sz="1500" b="1" dirty="0" smtClean="0"/>
              <a:t>1</a:t>
            </a:r>
            <a:r>
              <a:rPr lang="el-GR" sz="1500" b="1" dirty="0" smtClean="0"/>
              <a:t> ώρα</a:t>
            </a:r>
            <a:r>
              <a:rPr lang="en-US" sz="1500" b="1" dirty="0" smtClean="0"/>
              <a:t> </a:t>
            </a:r>
            <a:r>
              <a:rPr lang="en-US" sz="1500" b="1" dirty="0"/>
              <a:t>15 </a:t>
            </a:r>
            <a:r>
              <a:rPr lang="el-GR" sz="1500" b="1" dirty="0" smtClean="0"/>
              <a:t>λεπτά</a:t>
            </a:r>
            <a:endParaRPr lang="en-US" sz="1500" b="1" dirty="0"/>
          </a:p>
          <a:p>
            <a:pPr algn="ctr"/>
            <a:r>
              <a:rPr lang="el-GR" sz="1500" dirty="0" smtClean="0"/>
              <a:t>Ψυγείο</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21" name="TextBox 20">
            <a:extLst>
              <a:ext uri="{FF2B5EF4-FFF2-40B4-BE49-F238E27FC236}">
                <a16:creationId xmlns="" xmlns:a16="http://schemas.microsoft.com/office/drawing/2014/main" id="{D0C24E66-98BA-2C40-BE5A-343542F49573}"/>
              </a:ext>
            </a:extLst>
          </p:cNvPr>
          <p:cNvSpPr txBox="1"/>
          <p:nvPr/>
        </p:nvSpPr>
        <p:spPr>
          <a:xfrm>
            <a:off x="-26424" y="6575239"/>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pic>
        <p:nvPicPr>
          <p:cNvPr id="24" name="Picture 23" descr="Γράφημα που δείχνει τον ρυθμό ανάπτυξης της Σαλμονέλλα, όπως αυτός αυξάνεται κάτω από διαφορετικές συνθήκες θερμοκρασίας.">
            <a:extLst>
              <a:ext uri="{FF2B5EF4-FFF2-40B4-BE49-F238E27FC236}">
                <a16:creationId xmlns="" xmlns:a16="http://schemas.microsoft.com/office/drawing/2014/main" id="{86AAE0CC-8B47-0741-8BA1-F2A3B054A5FA}"/>
              </a:ext>
            </a:extLst>
          </p:cNvPr>
          <p:cNvPicPr>
            <a:picLocks noChangeAspect="1"/>
          </p:cNvPicPr>
          <p:nvPr/>
        </p:nvPicPr>
        <p:blipFill>
          <a:blip r:embed="rId5"/>
          <a:stretch>
            <a:fillRect/>
          </a:stretch>
        </p:blipFill>
        <p:spPr>
          <a:xfrm>
            <a:off x="816395" y="1441261"/>
            <a:ext cx="10134634" cy="4217186"/>
          </a:xfrm>
          <a:prstGeom prst="rect">
            <a:avLst/>
          </a:prstGeom>
        </p:spPr>
      </p:pic>
      <p:sp>
        <p:nvSpPr>
          <p:cNvPr id="27" name="Tekstfelt 26">
            <a:extLst>
              <a:ext uri="{FF2B5EF4-FFF2-40B4-BE49-F238E27FC236}">
                <a16:creationId xmlns="" xmlns:a16="http://schemas.microsoft.com/office/drawing/2014/main" id="{B1A4E9DB-920B-8A4D-94AC-5B145E047C8B}"/>
              </a:ext>
            </a:extLst>
          </p:cNvPr>
          <p:cNvSpPr txBox="1"/>
          <p:nvPr/>
        </p:nvSpPr>
        <p:spPr>
          <a:xfrm>
            <a:off x="8994097" y="128872"/>
            <a:ext cx="2951489" cy="1384995"/>
          </a:xfrm>
          <a:prstGeom prst="rect">
            <a:avLst/>
          </a:prstGeom>
          <a:solidFill>
            <a:schemeClr val="accent3">
              <a:lumMod val="20000"/>
              <a:lumOff val="80000"/>
            </a:schemeClr>
          </a:solidFill>
          <a:ln w="57150">
            <a:solidFill>
              <a:srgbClr val="FF0000"/>
            </a:solidFill>
          </a:ln>
        </p:spPr>
        <p:txBody>
          <a:bodyPr wrap="square" rtlCol="0">
            <a:spAutoFit/>
          </a:bodyPr>
          <a:lstStyle/>
          <a:p>
            <a:r>
              <a:rPr lang="el-GR" sz="1400" dirty="0" smtClean="0"/>
              <a:t>Η</a:t>
            </a:r>
            <a:r>
              <a:rPr lang="en-GB" sz="1400" dirty="0" smtClean="0"/>
              <a:t> </a:t>
            </a:r>
            <a:r>
              <a:rPr lang="en-GB" sz="1400" i="1" dirty="0"/>
              <a:t>Salmonella</a:t>
            </a:r>
            <a:r>
              <a:rPr lang="en-GB" sz="1400" dirty="0"/>
              <a:t> </a:t>
            </a:r>
            <a:r>
              <a:rPr lang="el-GR" sz="1400" dirty="0" smtClean="0"/>
              <a:t> που παραμένει στα ζουμιά του ωμού κοτόπουλου θα συνεχίσει να αναπτύσσεται</a:t>
            </a:r>
            <a:r>
              <a:rPr lang="en-GB" sz="1400" dirty="0" smtClean="0"/>
              <a:t>. </a:t>
            </a:r>
            <a:endParaRPr lang="en-GB" sz="1400" dirty="0"/>
          </a:p>
          <a:p>
            <a:r>
              <a:rPr lang="el-GR" sz="1400" dirty="0" smtClean="0"/>
              <a:t>Το ψημένο κοτόπουλο </a:t>
            </a:r>
            <a:r>
              <a:rPr lang="el-GR" sz="1400" dirty="0" err="1" smtClean="0"/>
              <a:t>ξαναμολύνεται</a:t>
            </a:r>
            <a:r>
              <a:rPr lang="el-GR" sz="1400" dirty="0" smtClean="0"/>
              <a:t> όταν επιστρέφει στην άπλυτη πιατέλα</a:t>
            </a:r>
            <a:endParaRPr lang="en-GB" sz="1400" dirty="0"/>
          </a:p>
        </p:txBody>
      </p:sp>
      <p:sp>
        <p:nvSpPr>
          <p:cNvPr id="2" name="Title 1">
            <a:extLst>
              <a:ext uri="{FF2B5EF4-FFF2-40B4-BE49-F238E27FC236}">
                <a16:creationId xmlns="" xmlns:a16="http://schemas.microsoft.com/office/drawing/2014/main" id="{204995DB-6C2B-4810-91E0-206A553C10C7}"/>
              </a:ext>
            </a:extLst>
          </p:cNvPr>
          <p:cNvSpPr>
            <a:spLocks noGrp="1"/>
          </p:cNvSpPr>
          <p:nvPr>
            <p:ph type="title"/>
          </p:nvPr>
        </p:nvSpPr>
        <p:spPr>
          <a:xfrm>
            <a:off x="1925701" y="115698"/>
            <a:ext cx="6609439" cy="1325563"/>
          </a:xfrm>
        </p:spPr>
        <p:txBody>
          <a:bodyPr/>
          <a:lstStyle/>
          <a:p>
            <a:r>
              <a:rPr lang="el-GR" sz="4800" dirty="0" smtClean="0">
                <a:ln w="12700">
                  <a:noFill/>
                  <a:prstDash val="solid"/>
                </a:ln>
                <a:solidFill>
                  <a:schemeClr val="accent1"/>
                </a:solidFill>
                <a:latin typeface="Arial" panose="020B0604020202020204" pitchFamily="34" charset="0"/>
                <a:cs typeface="Arial" panose="020B0604020202020204" pitchFamily="34" charset="0"/>
              </a:rPr>
              <a:t>Το κοτόπουλο</a:t>
            </a:r>
            <a:r>
              <a:rPr lang="en-US" sz="4800" dirty="0">
                <a:ln w="12700">
                  <a:solidFill>
                    <a:schemeClr val="tx2">
                      <a:lumMod val="75000"/>
                    </a:schemeClr>
                  </a:solidFill>
                  <a:prstDash val="solid"/>
                </a:ln>
                <a:solidFill>
                  <a:schemeClr val="accent1"/>
                </a:solidFill>
              </a:rPr>
              <a:t/>
            </a:r>
            <a:br>
              <a:rPr lang="en-US" sz="4800" dirty="0">
                <a:ln w="12700">
                  <a:solidFill>
                    <a:schemeClr val="tx2">
                      <a:lumMod val="75000"/>
                    </a:schemeClr>
                  </a:solidFill>
                  <a:prstDash val="solid"/>
                </a:ln>
                <a:solidFill>
                  <a:schemeClr val="accent1"/>
                </a:solidFill>
              </a:rPr>
            </a:br>
            <a:endParaRPr lang="en-GB" dirty="0"/>
          </a:p>
        </p:txBody>
      </p:sp>
      <p:sp>
        <p:nvSpPr>
          <p:cNvPr id="11" name="TextBox 10">
            <a:extLst>
              <a:ext uri="{FF2B5EF4-FFF2-40B4-BE49-F238E27FC236}">
                <a16:creationId xmlns=""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2" name="TextBox 11">
            <a:extLst>
              <a:ext uri="{FF2B5EF4-FFF2-40B4-BE49-F238E27FC236}">
                <a16:creationId xmlns=""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14" name="TextBox 13">
            <a:extLst>
              <a:ext uri="{FF2B5EF4-FFF2-40B4-BE49-F238E27FC236}">
                <a16:creationId xmlns="" xmlns:a16="http://schemas.microsoft.com/office/drawing/2014/main" id="{4101E004-4179-4763-AF33-AA5BEC188E79}"/>
              </a:ext>
            </a:extLst>
          </p:cNvPr>
          <p:cNvSpPr txBox="1"/>
          <p:nvPr/>
        </p:nvSpPr>
        <p:spPr>
          <a:xfrm>
            <a:off x="6600061" y="6286500"/>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5" name="TextBox 14">
            <a:extLst>
              <a:ext uri="{FF2B5EF4-FFF2-40B4-BE49-F238E27FC236}">
                <a16:creationId xmlns="" xmlns:a16="http://schemas.microsoft.com/office/drawing/2014/main" id="{30EF63ED-79BA-488B-8A39-B3D850C4B0F2}"/>
              </a:ext>
            </a:extLst>
          </p:cNvPr>
          <p:cNvSpPr txBox="1"/>
          <p:nvPr/>
        </p:nvSpPr>
        <p:spPr>
          <a:xfrm>
            <a:off x="7901633" y="6272212"/>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16" name="TextBox 15">
            <a:extLst>
              <a:ext uri="{FF2B5EF4-FFF2-40B4-BE49-F238E27FC236}">
                <a16:creationId xmlns="" xmlns:a16="http://schemas.microsoft.com/office/drawing/2014/main" id="{D0E71790-C47F-4609-B3A9-C9B00966BFBC}"/>
              </a:ext>
            </a:extLst>
          </p:cNvPr>
          <p:cNvSpPr txBox="1"/>
          <p:nvPr/>
        </p:nvSpPr>
        <p:spPr>
          <a:xfrm>
            <a:off x="9118920" y="6251646"/>
            <a:ext cx="1781257" cy="507831"/>
          </a:xfrm>
          <a:prstGeom prst="rect">
            <a:avLst/>
          </a:prstGeom>
          <a:noFill/>
        </p:spPr>
        <p:txBody>
          <a:bodyPr wrap="none" rtlCol="0">
            <a:spAutoFit/>
          </a:bodyPr>
          <a:lstStyle/>
          <a:p>
            <a:r>
              <a:rPr lang="el-GR" sz="1800" b="1" dirty="0" smtClean="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Ψήσιμο</a:t>
            </a:r>
            <a:r>
              <a:rPr lang="en-US" sz="1800" b="1" dirty="0" smtClean="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8" name="17 - TextBox"/>
          <p:cNvSpPr txBox="1"/>
          <p:nvPr/>
        </p:nvSpPr>
        <p:spPr>
          <a:xfrm>
            <a:off x="585562" y="1906722"/>
            <a:ext cx="461665" cy="3724706"/>
          </a:xfrm>
          <a:prstGeom prst="rect">
            <a:avLst/>
          </a:prstGeom>
          <a:solidFill>
            <a:schemeClr val="bg1"/>
          </a:solidFill>
        </p:spPr>
        <p:txBody>
          <a:bodyPr vert="vert270" wrap="square" rtlCol="0">
            <a:spAutoFit/>
          </a:bodyPr>
          <a:lstStyle/>
          <a:p>
            <a:r>
              <a:rPr lang="el-GR" sz="1800" b="1" dirty="0" smtClean="0"/>
              <a:t>Αριθμός βακτηρίων ανά  γραμμάριο</a:t>
            </a:r>
            <a:endParaRPr lang="el-GR" sz="1800" b="1" dirty="0"/>
          </a:p>
        </p:txBody>
      </p:sp>
    </p:spTree>
    <p:extLst>
      <p:ext uri="{BB962C8B-B14F-4D97-AF65-F5344CB8AC3E}">
        <p14:creationId xmlns="" xmlns:p14="http://schemas.microsoft.com/office/powerpoint/2010/main" val="374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FC1D5E0B-F7BC-BC47-AFA7-566A3ED3BA04}"/>
              </a:ext>
            </a:extLst>
          </p:cNvPr>
          <p:cNvSpPr txBox="1"/>
          <p:nvPr/>
        </p:nvSpPr>
        <p:spPr>
          <a:xfrm>
            <a:off x="1759959" y="838712"/>
            <a:ext cx="7379427" cy="461665"/>
          </a:xfrm>
          <a:prstGeom prst="rect">
            <a:avLst/>
          </a:prstGeom>
          <a:noFill/>
        </p:spPr>
        <p:txBody>
          <a:bodyPr wrap="square" rtlCol="0">
            <a:spAutoFit/>
          </a:bodyPr>
          <a:lstStyle/>
          <a:p>
            <a:r>
              <a:rPr lang="el-GR" sz="2400" b="1" dirty="0" smtClean="0"/>
              <a:t>Μικροβιολογικός κίνδυνος</a:t>
            </a:r>
            <a:r>
              <a:rPr lang="en-US" sz="2400" b="1" dirty="0" smtClean="0"/>
              <a:t>: </a:t>
            </a:r>
            <a:r>
              <a:rPr lang="en-US" sz="2400" b="1" i="1" dirty="0"/>
              <a:t>Listeria monocytogenes</a:t>
            </a:r>
          </a:p>
        </p:txBody>
      </p:sp>
      <p:sp>
        <p:nvSpPr>
          <p:cNvPr id="21" name="TextBox 20">
            <a:extLst>
              <a:ext uri="{FF2B5EF4-FFF2-40B4-BE49-F238E27FC236}">
                <a16:creationId xmlns="" xmlns:a16="http://schemas.microsoft.com/office/drawing/2014/main" id="{D0C24E66-98BA-2C40-BE5A-343542F49573}"/>
              </a:ext>
            </a:extLst>
          </p:cNvPr>
          <p:cNvSpPr txBox="1"/>
          <p:nvPr/>
        </p:nvSpPr>
        <p:spPr>
          <a:xfrm>
            <a:off x="-83782" y="655022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pic>
        <p:nvPicPr>
          <p:cNvPr id="23" name="Picture 22" descr="Γραφική απεικόνιση Λιστέρια">
            <a:extLst>
              <a:ext uri="{FF2B5EF4-FFF2-40B4-BE49-F238E27FC236}">
                <a16:creationId xmlns="" xmlns:a16="http://schemas.microsoft.com/office/drawing/2014/main" id="{24080285-8223-9046-8E80-D2709918CD50}"/>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 xmlns:a14="http://schemas.microsoft.com/office/drawing/2010/main"/>
              </a:ext>
            </a:extLst>
          </a:blip>
          <a:stretch>
            <a:fillRect/>
          </a:stretch>
        </p:blipFill>
        <p:spPr>
          <a:xfrm>
            <a:off x="11081738" y="11756"/>
            <a:ext cx="967274" cy="1274119"/>
          </a:xfrm>
          <a:prstGeom prst="rect">
            <a:avLst/>
          </a:prstGeom>
        </p:spPr>
      </p:pic>
      <p:pic>
        <p:nvPicPr>
          <p:cNvPr id="24" name="Picture 23" descr="Σολωμός και φέτες από λεμόνι ">
            <a:extLst>
              <a:ext uri="{FF2B5EF4-FFF2-40B4-BE49-F238E27FC236}">
                <a16:creationId xmlns="" xmlns:a16="http://schemas.microsoft.com/office/drawing/2014/main" id="{40D82F91-9CFC-5044-837C-4319B3E2DF1D}"/>
              </a:ext>
            </a:extLst>
          </p:cNvPr>
          <p:cNvPicPr>
            <a:picLocks noChangeAspect="1"/>
          </p:cNvPicPr>
          <p:nvPr/>
        </p:nvPicPr>
        <p:blipFill rotWithShape="1">
          <a:blip r:embed="rId4" cstate="email">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a:ext>
            </a:extLst>
          </a:blip>
          <a:srcRect/>
          <a:stretch/>
        </p:blipFill>
        <p:spPr>
          <a:xfrm>
            <a:off x="67789" y="47949"/>
            <a:ext cx="1549182" cy="1221953"/>
          </a:xfrm>
          <a:prstGeom prst="rect">
            <a:avLst/>
          </a:prstGeom>
        </p:spPr>
      </p:pic>
      <p:pic>
        <p:nvPicPr>
          <p:cNvPr id="20" name="Picture 19" descr="Γράφημα που δείχνει τον ρυθμό ανάπτυξης της Λιστέρια κατά την διάρκεια 5 ημερών στο ψυγείο του σούπερ μάρκετ">
            <a:extLst>
              <a:ext uri="{FF2B5EF4-FFF2-40B4-BE49-F238E27FC236}">
                <a16:creationId xmlns="" xmlns:a16="http://schemas.microsoft.com/office/drawing/2014/main" id="{F17419B6-D373-3C43-8397-81D2B3065BB4}"/>
              </a:ext>
            </a:extLst>
          </p:cNvPr>
          <p:cNvPicPr>
            <a:picLocks noChangeAspect="1"/>
          </p:cNvPicPr>
          <p:nvPr/>
        </p:nvPicPr>
        <p:blipFill>
          <a:blip r:embed="rId6"/>
          <a:stretch>
            <a:fillRect/>
          </a:stretch>
        </p:blipFill>
        <p:spPr>
          <a:xfrm>
            <a:off x="754510" y="1345575"/>
            <a:ext cx="9924377" cy="4047304"/>
          </a:xfrm>
          <a:prstGeom prst="rect">
            <a:avLst/>
          </a:prstGeom>
        </p:spPr>
      </p:pic>
      <p:sp>
        <p:nvSpPr>
          <p:cNvPr id="7" name="TextBox 6">
            <a:extLst>
              <a:ext uri="{FF2B5EF4-FFF2-40B4-BE49-F238E27FC236}">
                <a16:creationId xmlns="" xmlns:a16="http://schemas.microsoft.com/office/drawing/2014/main" id="{930A973F-8AF7-A74E-B416-F85A2DDFBD46}"/>
              </a:ext>
            </a:extLst>
          </p:cNvPr>
          <p:cNvSpPr txBox="1"/>
          <p:nvPr/>
        </p:nvSpPr>
        <p:spPr>
          <a:xfrm>
            <a:off x="1448900" y="5154621"/>
            <a:ext cx="9210109" cy="877163"/>
          </a:xfrm>
          <a:prstGeom prst="rect">
            <a:avLst/>
          </a:prstGeom>
          <a:solidFill>
            <a:srgbClr val="76D6FF"/>
          </a:solidFill>
          <a:ln>
            <a:solidFill>
              <a:srgbClr val="76D6FF"/>
            </a:solidFill>
          </a:ln>
        </p:spPr>
        <p:txBody>
          <a:bodyPr wrap="square" rtlCol="0">
            <a:spAutoFit/>
          </a:bodyPr>
          <a:lstStyle/>
          <a:p>
            <a:r>
              <a:rPr lang="en-US" sz="1700" b="1" dirty="0"/>
              <a:t>    </a:t>
            </a:r>
            <a:r>
              <a:rPr lang="en-US" sz="1400" dirty="0"/>
              <a:t>0                               1                               2                               3                              4                           5  </a:t>
            </a:r>
            <a:endParaRPr lang="en-US" sz="1700" dirty="0"/>
          </a:p>
          <a:p>
            <a:pPr algn="ctr"/>
            <a:r>
              <a:rPr lang="en-US" sz="1700" b="1" dirty="0"/>
              <a:t>5 </a:t>
            </a:r>
            <a:r>
              <a:rPr lang="el-GR" sz="1700" b="1" dirty="0" smtClean="0"/>
              <a:t>ημέρες</a:t>
            </a:r>
            <a:endParaRPr lang="en-US" sz="1700" b="1" dirty="0"/>
          </a:p>
          <a:p>
            <a:pPr algn="ctr"/>
            <a:r>
              <a:rPr lang="el-GR" sz="1700" dirty="0" smtClean="0"/>
              <a:t>Σούπερ μάρκετ</a:t>
            </a:r>
            <a:endParaRPr lang="en-US" sz="1700" b="1"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 xmlns:a16="http://schemas.microsoft.com/office/drawing/2014/main" id="{84A1AF18-5850-4E45-96C4-C0642ABA8FA5}"/>
              </a:ext>
            </a:extLst>
          </p:cNvPr>
          <p:cNvSpPr txBox="1"/>
          <p:nvPr/>
        </p:nvSpPr>
        <p:spPr>
          <a:xfrm>
            <a:off x="1513113" y="1395928"/>
            <a:ext cx="6089913" cy="707886"/>
          </a:xfrm>
          <a:prstGeom prst="rect">
            <a:avLst/>
          </a:prstGeom>
          <a:noFill/>
          <a:ln>
            <a:solidFill>
              <a:srgbClr val="76D6FF"/>
            </a:solidFill>
          </a:ln>
        </p:spPr>
        <p:txBody>
          <a:bodyPr wrap="square" rtlCol="0">
            <a:spAutoFit/>
          </a:bodyPr>
          <a:lstStyle/>
          <a:p>
            <a:r>
              <a:rPr lang="el-GR" sz="4000" b="1" dirty="0" smtClean="0">
                <a:ln w="12700">
                  <a:solidFill>
                    <a:schemeClr val="tx2">
                      <a:lumMod val="75000"/>
                    </a:schemeClr>
                  </a:solidFill>
                  <a:prstDash val="solid"/>
                </a:ln>
                <a:solidFill>
                  <a:schemeClr val="accent1">
                    <a:lumMod val="75000"/>
                  </a:schemeClr>
                </a:solidFill>
                <a:latin typeface="Arial" panose="020B0604020202020204" pitchFamily="34" charset="0"/>
                <a:cs typeface="Arial" panose="020B0604020202020204" pitchFamily="34" charset="0"/>
              </a:rPr>
              <a:t>Πριν την αγορά</a:t>
            </a:r>
            <a:endParaRPr lang="en-US" sz="4000" b="1" dirty="0">
              <a:ln w="12700">
                <a:solidFill>
                  <a:schemeClr val="tx2">
                    <a:lumMod val="75000"/>
                  </a:schemeClr>
                </a:solidFill>
                <a:prstDash val="solid"/>
              </a:ln>
              <a:solidFill>
                <a:schemeClr val="accent1">
                  <a:lumMod val="75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 xmlns:a16="http://schemas.microsoft.com/office/drawing/2014/main" id="{2E81ECD6-E9D2-4BB5-A5DC-8AE43944F33D}"/>
              </a:ext>
            </a:extLst>
          </p:cNvPr>
          <p:cNvSpPr>
            <a:spLocks noGrp="1"/>
          </p:cNvSpPr>
          <p:nvPr>
            <p:ph type="title"/>
          </p:nvPr>
        </p:nvSpPr>
        <p:spPr>
          <a:xfrm>
            <a:off x="1759959" y="20012"/>
            <a:ext cx="10515600" cy="1325563"/>
          </a:xfrm>
        </p:spPr>
        <p:txBody>
          <a:bodyPr/>
          <a:lstStyle/>
          <a:p>
            <a:r>
              <a:rPr lang="el-GR" sz="4800" dirty="0" smtClean="0">
                <a:ln w="12700">
                  <a:noFill/>
                  <a:prstDash val="solid"/>
                </a:ln>
                <a:solidFill>
                  <a:schemeClr val="accent1"/>
                </a:solidFill>
                <a:latin typeface="Arial" panose="020B0604020202020204" pitchFamily="34" charset="0"/>
                <a:cs typeface="Arial" panose="020B0604020202020204" pitchFamily="34" charset="0"/>
              </a:rPr>
              <a:t>Ο Κρύος Καπνιστός Σολωμός</a:t>
            </a:r>
            <a:r>
              <a:rPr lang="en-US" sz="4800" dirty="0">
                <a:ln w="12700">
                  <a:solidFill>
                    <a:schemeClr val="tx2">
                      <a:lumMod val="75000"/>
                    </a:schemeClr>
                  </a:solidFill>
                  <a:prstDash val="solid"/>
                </a:ln>
                <a:solidFill>
                  <a:schemeClr val="accent1"/>
                </a:solidFill>
              </a:rPr>
              <a:t/>
            </a:r>
            <a:br>
              <a:rPr lang="en-US" sz="4800" dirty="0">
                <a:ln w="12700">
                  <a:solidFill>
                    <a:schemeClr val="tx2">
                      <a:lumMod val="75000"/>
                    </a:schemeClr>
                  </a:solidFill>
                  <a:prstDash val="solid"/>
                </a:ln>
                <a:solidFill>
                  <a:schemeClr val="accent1"/>
                </a:solidFill>
              </a:rPr>
            </a:br>
            <a:endParaRPr lang="en-GB" dirty="0"/>
          </a:p>
        </p:txBody>
      </p:sp>
      <p:sp>
        <p:nvSpPr>
          <p:cNvPr id="8" name="TextBox 7">
            <a:extLst>
              <a:ext uri="{FF2B5EF4-FFF2-40B4-BE49-F238E27FC236}">
                <a16:creationId xmlns="" xmlns:a16="http://schemas.microsoft.com/office/drawing/2014/main" id="{E0DD5201-7748-4B92-9C77-3CBA16F11E81}"/>
              </a:ext>
            </a:extLst>
          </p:cNvPr>
          <p:cNvSpPr txBox="1"/>
          <p:nvPr/>
        </p:nvSpPr>
        <p:spPr>
          <a:xfrm>
            <a:off x="5573010" y="6031784"/>
            <a:ext cx="684803" cy="538609"/>
          </a:xfrm>
          <a:prstGeom prst="rect">
            <a:avLst/>
          </a:prstGeom>
          <a:noFill/>
        </p:spPr>
        <p:txBody>
          <a:bodyPr wrap="none" rtlCol="0">
            <a:spAutoFit/>
          </a:bodyPr>
          <a:lstStyle/>
          <a:p>
            <a:r>
              <a:rPr lang="en-US" sz="2000" b="1" dirty="0">
                <a:ln w="0">
                  <a:noFill/>
                </a:ln>
                <a:solidFill>
                  <a:schemeClr val="tx2">
                    <a:lumMod val="75000"/>
                  </a:schemeClr>
                </a:solidFill>
                <a:effectLst>
                  <a:outerShdw blurRad="38100" dist="25400" dir="5400000" algn="ctr" rotWithShape="0">
                    <a:srgbClr val="6E747A">
                      <a:alpha val="43000"/>
                    </a:srgbClr>
                  </a:outerShdw>
                </a:effectLst>
              </a:rPr>
              <a:t>4 </a:t>
            </a:r>
            <a:r>
              <a:rPr lang="en-US" sz="2000" b="1" dirty="0">
                <a:ln w="0">
                  <a:noFill/>
                </a:ln>
                <a:solidFill>
                  <a:schemeClr val="tx2">
                    <a:lumMod val="75000"/>
                  </a:schemeClr>
                </a:solidFill>
                <a:effectLst>
                  <a:outerShdw blurRad="38100" dist="25400" dir="5400000" algn="ctr" rotWithShape="0">
                    <a:srgbClr val="6E747A">
                      <a:alpha val="43000"/>
                    </a:srgbClr>
                  </a:outerShdw>
                </a:effectLst>
                <a:sym typeface="Symbol" pitchFamily="2" charset="2"/>
              </a:rPr>
              <a:t></a:t>
            </a:r>
            <a:r>
              <a:rPr lang="en-US" sz="2000" b="1" dirty="0">
                <a:ln w="0">
                  <a:noFill/>
                </a:ln>
                <a:solidFill>
                  <a:schemeClr val="tx2">
                    <a:lumMod val="75000"/>
                  </a:schemeClr>
                </a:solidFill>
                <a:effectLst>
                  <a:outerShdw blurRad="38100" dist="25400" dir="5400000" algn="ctr" rotWithShape="0">
                    <a:srgbClr val="6E747A">
                      <a:alpha val="43000"/>
                    </a:srgbClr>
                  </a:outerShdw>
                </a:effectLst>
              </a:rPr>
              <a:t>C</a:t>
            </a:r>
          </a:p>
          <a:p>
            <a:endParaRPr lang="en-GB" dirty="0"/>
          </a:p>
        </p:txBody>
      </p:sp>
      <p:sp>
        <p:nvSpPr>
          <p:cNvPr id="12" name="11 - TextBox"/>
          <p:cNvSpPr txBox="1"/>
          <p:nvPr/>
        </p:nvSpPr>
        <p:spPr>
          <a:xfrm>
            <a:off x="585562" y="1906722"/>
            <a:ext cx="461665" cy="3724706"/>
          </a:xfrm>
          <a:prstGeom prst="rect">
            <a:avLst/>
          </a:prstGeom>
          <a:solidFill>
            <a:schemeClr val="bg1"/>
          </a:solidFill>
        </p:spPr>
        <p:txBody>
          <a:bodyPr vert="vert270" wrap="square" rtlCol="0">
            <a:spAutoFit/>
          </a:bodyPr>
          <a:lstStyle/>
          <a:p>
            <a:r>
              <a:rPr lang="el-GR" sz="1800" b="1" dirty="0" smtClean="0"/>
              <a:t>Αριθμός βακτηρίων ανά  γραμμάριο</a:t>
            </a:r>
            <a:endParaRPr lang="el-GR" sz="1800" b="1" dirty="0"/>
          </a:p>
        </p:txBody>
      </p:sp>
    </p:spTree>
    <p:extLst>
      <p:ext uri="{BB962C8B-B14F-4D97-AF65-F5344CB8AC3E}">
        <p14:creationId xmlns="" xmlns:p14="http://schemas.microsoft.com/office/powerpoint/2010/main" val="178005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B04DD00-DD99-3E42-8071-A445977565A2}"/>
              </a:ext>
            </a:extLst>
          </p:cNvPr>
          <p:cNvSpPr txBox="1"/>
          <p:nvPr/>
        </p:nvSpPr>
        <p:spPr>
          <a:xfrm>
            <a:off x="9314385" y="5632134"/>
            <a:ext cx="2427672" cy="619512"/>
          </a:xfrm>
          <a:prstGeom prst="rect">
            <a:avLst/>
          </a:prstGeom>
          <a:solidFill>
            <a:srgbClr val="E8CAEB"/>
          </a:solidFill>
          <a:ln>
            <a:noFill/>
          </a:ln>
        </p:spPr>
        <p:txBody>
          <a:bodyPr wrap="square" rtlCol="0">
            <a:noAutofit/>
          </a:bodyPr>
          <a:lstStyle/>
          <a:p>
            <a:pPr algn="ctr"/>
            <a:r>
              <a:rPr lang="en-US" sz="1450" b="1" dirty="0" smtClean="0"/>
              <a:t>1</a:t>
            </a:r>
            <a:r>
              <a:rPr lang="el-GR" sz="1450" b="1" dirty="0" smtClean="0"/>
              <a:t> ώρα</a:t>
            </a:r>
            <a:r>
              <a:rPr lang="en-US" sz="1450" b="1" dirty="0" smtClean="0"/>
              <a:t> </a:t>
            </a:r>
            <a:r>
              <a:rPr lang="el-GR" sz="1450" b="1" dirty="0" smtClean="0"/>
              <a:t>30 λεπτά </a:t>
            </a:r>
            <a:endParaRPr lang="en-US" sz="1450" b="1" dirty="0"/>
          </a:p>
          <a:p>
            <a:pPr algn="ctr"/>
            <a:r>
              <a:rPr lang="el-GR" sz="1450" dirty="0" smtClean="0"/>
              <a:t>Ετοιμασία και σερβίρισμα</a:t>
            </a:r>
            <a:endParaRPr lang="en-US" sz="1450" dirty="0"/>
          </a:p>
        </p:txBody>
      </p:sp>
      <p:sp>
        <p:nvSpPr>
          <p:cNvPr id="7" name="TextBox 6">
            <a:extLst>
              <a:ext uri="{FF2B5EF4-FFF2-40B4-BE49-F238E27FC236}">
                <a16:creationId xmlns="" xmlns:a16="http://schemas.microsoft.com/office/drawing/2014/main" id="{930A973F-8AF7-A74E-B416-F85A2DDFBD46}"/>
              </a:ext>
            </a:extLst>
          </p:cNvPr>
          <p:cNvSpPr txBox="1"/>
          <p:nvPr/>
        </p:nvSpPr>
        <p:spPr>
          <a:xfrm>
            <a:off x="1759959" y="5631428"/>
            <a:ext cx="1607285" cy="614461"/>
          </a:xfrm>
          <a:prstGeom prst="rect">
            <a:avLst/>
          </a:prstGeom>
          <a:solidFill>
            <a:srgbClr val="76D6FF">
              <a:alpha val="50980"/>
            </a:srgbClr>
          </a:solidFill>
          <a:ln>
            <a:noFill/>
          </a:ln>
        </p:spPr>
        <p:txBody>
          <a:bodyPr wrap="square" rtlCol="0">
            <a:noAutofit/>
          </a:bodyPr>
          <a:lstStyle/>
          <a:p>
            <a:pPr algn="ctr"/>
            <a:r>
              <a:rPr lang="en-US" sz="1500" b="1" dirty="0"/>
              <a:t>15 </a:t>
            </a:r>
            <a:r>
              <a:rPr lang="el-GR" sz="1500" b="1" dirty="0" smtClean="0"/>
              <a:t>λεπτά</a:t>
            </a:r>
            <a:endParaRPr lang="en-US" sz="1500" b="1" dirty="0"/>
          </a:p>
          <a:p>
            <a:pPr algn="ctr"/>
            <a:r>
              <a:rPr lang="el-GR" sz="1500" dirty="0" smtClean="0"/>
              <a:t>Σούπερ μάρκετ</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 xmlns:a16="http://schemas.microsoft.com/office/drawing/2014/main" id="{83A78F2E-821C-7446-8874-730F9CBF453E}"/>
              </a:ext>
            </a:extLst>
          </p:cNvPr>
          <p:cNvSpPr txBox="1"/>
          <p:nvPr/>
        </p:nvSpPr>
        <p:spPr>
          <a:xfrm>
            <a:off x="3338285" y="5631428"/>
            <a:ext cx="3660379" cy="614461"/>
          </a:xfrm>
          <a:prstGeom prst="rect">
            <a:avLst/>
          </a:prstGeom>
          <a:solidFill>
            <a:srgbClr val="FF9300">
              <a:alpha val="43137"/>
            </a:srgbClr>
          </a:solidFill>
          <a:ln>
            <a:noFill/>
          </a:ln>
        </p:spPr>
        <p:txBody>
          <a:bodyPr wrap="square" rtlCol="0">
            <a:noAutofit/>
          </a:bodyPr>
          <a:lstStyle/>
          <a:p>
            <a:pPr algn="ctr"/>
            <a:r>
              <a:rPr lang="en-US" sz="1500" b="1" dirty="0" smtClean="0"/>
              <a:t>2</a:t>
            </a:r>
            <a:r>
              <a:rPr lang="el-GR" sz="1500" b="1" dirty="0" smtClean="0"/>
              <a:t> ώρες</a:t>
            </a:r>
            <a:r>
              <a:rPr lang="en-US" sz="1500" b="1" dirty="0" smtClean="0"/>
              <a:t> 30</a:t>
            </a:r>
            <a:r>
              <a:rPr lang="el-GR" sz="1500" b="1" dirty="0" smtClean="0"/>
              <a:t> λεπτά</a:t>
            </a:r>
            <a:endParaRPr lang="en-US" sz="1500" b="1" dirty="0"/>
          </a:p>
          <a:p>
            <a:pPr algn="ctr"/>
            <a:r>
              <a:rPr lang="el-GR" sz="1500" dirty="0" smtClean="0">
                <a:sym typeface="Wingdings" pitchFamily="2" charset="2"/>
              </a:rPr>
              <a:t>‘</a:t>
            </a:r>
            <a:r>
              <a:rPr lang="el-GR" sz="1500" dirty="0" err="1" smtClean="0">
                <a:sym typeface="Wingdings" pitchFamily="2" charset="2"/>
              </a:rPr>
              <a:t>Εξω</a:t>
            </a:r>
            <a:r>
              <a:rPr lang="el-GR" sz="1500" dirty="0" smtClean="0">
                <a:sym typeface="Wingdings" pitchFamily="2" charset="2"/>
              </a:rPr>
              <a:t> </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 xmlns:a16="http://schemas.microsoft.com/office/drawing/2014/main" id="{9853E388-2A1B-C74D-A61C-538B2917B2BB}"/>
              </a:ext>
            </a:extLst>
          </p:cNvPr>
          <p:cNvSpPr txBox="1"/>
          <p:nvPr/>
        </p:nvSpPr>
        <p:spPr>
          <a:xfrm>
            <a:off x="6998665" y="5655083"/>
            <a:ext cx="902968" cy="620218"/>
          </a:xfrm>
          <a:prstGeom prst="rect">
            <a:avLst/>
          </a:prstGeom>
          <a:solidFill>
            <a:srgbClr val="FFC000">
              <a:alpha val="10980"/>
            </a:srgbClr>
          </a:solidFill>
          <a:ln>
            <a:noFill/>
          </a:ln>
        </p:spPr>
        <p:txBody>
          <a:bodyPr wrap="square" rtlCol="0">
            <a:noAutofit/>
          </a:bodyPr>
          <a:lstStyle/>
          <a:p>
            <a:pPr algn="ctr"/>
            <a:r>
              <a:rPr lang="en-US" sz="1450" b="1" dirty="0" smtClean="0"/>
              <a:t>30</a:t>
            </a:r>
            <a:r>
              <a:rPr lang="el-GR" sz="1450" b="1" dirty="0" smtClean="0"/>
              <a:t> λεπτά</a:t>
            </a:r>
            <a:endParaRPr lang="en-US" sz="1450" dirty="0"/>
          </a:p>
          <a:p>
            <a:pPr algn="ctr"/>
            <a:r>
              <a:rPr lang="el-GR" sz="1450" dirty="0" smtClean="0"/>
              <a:t>Πάγκος</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0" name="TextBox 9">
            <a:extLst>
              <a:ext uri="{FF2B5EF4-FFF2-40B4-BE49-F238E27FC236}">
                <a16:creationId xmlns="" xmlns:a16="http://schemas.microsoft.com/office/drawing/2014/main" id="{3AEE722E-2E4F-CF4A-862C-5F7E416BAD30}"/>
              </a:ext>
            </a:extLst>
          </p:cNvPr>
          <p:cNvSpPr txBox="1"/>
          <p:nvPr/>
        </p:nvSpPr>
        <p:spPr>
          <a:xfrm>
            <a:off x="7982124" y="5663035"/>
            <a:ext cx="1332261" cy="609177"/>
          </a:xfrm>
          <a:prstGeom prst="rect">
            <a:avLst/>
          </a:prstGeom>
          <a:solidFill>
            <a:srgbClr val="00FB92">
              <a:alpha val="23137"/>
            </a:srgbClr>
          </a:solidFill>
          <a:ln>
            <a:noFill/>
          </a:ln>
        </p:spPr>
        <p:txBody>
          <a:bodyPr wrap="square" rtlCol="0">
            <a:noAutofit/>
          </a:bodyPr>
          <a:lstStyle/>
          <a:p>
            <a:pPr algn="ctr"/>
            <a:r>
              <a:rPr lang="en-US" sz="1500" b="1" dirty="0" smtClean="0"/>
              <a:t>1</a:t>
            </a:r>
            <a:r>
              <a:rPr lang="el-GR" sz="1500" b="1" dirty="0" smtClean="0"/>
              <a:t> ώρα</a:t>
            </a:r>
            <a:endParaRPr lang="en-US" sz="1500" b="1" dirty="0"/>
          </a:p>
          <a:p>
            <a:pPr algn="ctr"/>
            <a:r>
              <a:rPr lang="el-GR" sz="1500" dirty="0" smtClean="0"/>
              <a:t>Ψυγείο</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2" name="TextBox 11">
            <a:extLst>
              <a:ext uri="{FF2B5EF4-FFF2-40B4-BE49-F238E27FC236}">
                <a16:creationId xmlns=""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14" name="TextBox 13">
            <a:extLst>
              <a:ext uri="{FF2B5EF4-FFF2-40B4-BE49-F238E27FC236}">
                <a16:creationId xmlns="" xmlns:a16="http://schemas.microsoft.com/office/drawing/2014/main" id="{4101E004-4179-4763-AF33-AA5BEC188E79}"/>
              </a:ext>
            </a:extLst>
          </p:cNvPr>
          <p:cNvSpPr txBox="1"/>
          <p:nvPr/>
        </p:nvSpPr>
        <p:spPr>
          <a:xfrm>
            <a:off x="7088125" y="6350169"/>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5" name="TextBox 14">
            <a:extLst>
              <a:ext uri="{FF2B5EF4-FFF2-40B4-BE49-F238E27FC236}">
                <a16:creationId xmlns="" xmlns:a16="http://schemas.microsoft.com/office/drawing/2014/main" id="{30EF63ED-79BA-488B-8A39-B3D850C4B0F2}"/>
              </a:ext>
            </a:extLst>
          </p:cNvPr>
          <p:cNvSpPr txBox="1"/>
          <p:nvPr/>
        </p:nvSpPr>
        <p:spPr>
          <a:xfrm>
            <a:off x="8464272" y="6311967"/>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16" name="TextBox 15">
            <a:extLst>
              <a:ext uri="{FF2B5EF4-FFF2-40B4-BE49-F238E27FC236}">
                <a16:creationId xmlns="" xmlns:a16="http://schemas.microsoft.com/office/drawing/2014/main" id="{D0E71790-C47F-4609-B3A9-C9B00966BFBC}"/>
              </a:ext>
            </a:extLst>
          </p:cNvPr>
          <p:cNvSpPr txBox="1"/>
          <p:nvPr/>
        </p:nvSpPr>
        <p:spPr>
          <a:xfrm>
            <a:off x="10076233" y="6350169"/>
            <a:ext cx="822661" cy="507831"/>
          </a:xfrm>
          <a:prstGeom prst="rect">
            <a:avLst/>
          </a:prstGeom>
          <a:noFill/>
        </p:spPr>
        <p:txBody>
          <a:bodyPr wrap="none" rtlCol="0">
            <a:spAutoFit/>
          </a:bodyPr>
          <a:lstStyle/>
          <a:p>
            <a:r>
              <a:rPr lang="el-GR" sz="1800" b="1" dirty="0" smtClean="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 </a:t>
            </a:r>
            <a:r>
              <a:rPr lang="en-US" sz="1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pic>
        <p:nvPicPr>
          <p:cNvPr id="18" name="Picture 17" descr="Γράφημα που δείχνει τον ρυθμό ανάπτυξης της Λιστέρια κατά την διάρκεια των αλλαγών της θερμοκρασίας πριν το βραδινό γεύμα">
            <a:extLst>
              <a:ext uri="{FF2B5EF4-FFF2-40B4-BE49-F238E27FC236}">
                <a16:creationId xmlns="" xmlns:a16="http://schemas.microsoft.com/office/drawing/2014/main" id="{8D84177B-356A-4A34-9FD4-FD22C17E821D}"/>
              </a:ext>
            </a:extLst>
          </p:cNvPr>
          <p:cNvPicPr>
            <a:picLocks noChangeAspect="1"/>
          </p:cNvPicPr>
          <p:nvPr/>
        </p:nvPicPr>
        <p:blipFill>
          <a:blip r:embed="rId3"/>
          <a:stretch>
            <a:fillRect/>
          </a:stretch>
        </p:blipFill>
        <p:spPr>
          <a:xfrm>
            <a:off x="982987" y="1276982"/>
            <a:ext cx="10759070" cy="4378101"/>
          </a:xfrm>
          <a:prstGeom prst="rect">
            <a:avLst/>
          </a:prstGeom>
        </p:spPr>
      </p:pic>
      <p:sp>
        <p:nvSpPr>
          <p:cNvPr id="19" name="TextBox 18">
            <a:extLst>
              <a:ext uri="{FF2B5EF4-FFF2-40B4-BE49-F238E27FC236}">
                <a16:creationId xmlns="" xmlns:a16="http://schemas.microsoft.com/office/drawing/2014/main" id="{603C6442-CE65-465F-99B9-06181F15F647}"/>
              </a:ext>
            </a:extLst>
          </p:cNvPr>
          <p:cNvSpPr txBox="1"/>
          <p:nvPr/>
        </p:nvSpPr>
        <p:spPr>
          <a:xfrm>
            <a:off x="1759959" y="1399351"/>
            <a:ext cx="6089913" cy="707886"/>
          </a:xfrm>
          <a:prstGeom prst="rect">
            <a:avLst/>
          </a:prstGeom>
          <a:noFill/>
          <a:ln>
            <a:noFill/>
          </a:ln>
        </p:spPr>
        <p:txBody>
          <a:bodyPr wrap="square" rtlCol="0">
            <a:spAutoFit/>
          </a:bodyPr>
          <a:lstStyle/>
          <a:p>
            <a:r>
              <a:rPr lang="el-GR" sz="4000" b="1" dirty="0" smtClean="0">
                <a:ln w="12700">
                  <a:noFill/>
                  <a:prstDash val="solid"/>
                </a:ln>
                <a:solidFill>
                  <a:schemeClr val="accent3">
                    <a:lumMod val="75000"/>
                  </a:schemeClr>
                </a:solidFill>
                <a:latin typeface="Arial" panose="020B0604020202020204" pitchFamily="34" charset="0"/>
                <a:cs typeface="Arial" panose="020B0604020202020204" pitchFamily="34" charset="0"/>
              </a:rPr>
              <a:t>Μετά την αγορά</a:t>
            </a:r>
            <a:endParaRPr lang="en-US" sz="4000" b="1" dirty="0">
              <a:ln w="12700">
                <a:noFill/>
                <a:prstDash val="solid"/>
              </a:ln>
              <a:solidFill>
                <a:schemeClr val="accent3">
                  <a:lumMod val="75000"/>
                </a:schemeClr>
              </a:solidFill>
              <a:latin typeface="Arial" panose="020B0604020202020204" pitchFamily="34" charset="0"/>
              <a:cs typeface="Arial" panose="020B0604020202020204" pitchFamily="34" charset="0"/>
            </a:endParaRPr>
          </a:p>
        </p:txBody>
      </p:sp>
      <p:pic>
        <p:nvPicPr>
          <p:cNvPr id="20" name="Picture 19" descr="Σολωμός και φέτες από λεμόνι">
            <a:extLst>
              <a:ext uri="{FF2B5EF4-FFF2-40B4-BE49-F238E27FC236}">
                <a16:creationId xmlns="" xmlns:a16="http://schemas.microsoft.com/office/drawing/2014/main" id="{708FF226-B37D-4DCD-8BE1-BE903D4E797E}"/>
              </a:ext>
            </a:extLst>
          </p:cNvPr>
          <p:cNvPicPr>
            <a:picLocks noChangeAspect="1"/>
          </p:cNvPicPr>
          <p:nvPr/>
        </p:nvPicPr>
        <p:blipFill rotWithShape="1">
          <a:blip r:embed="rId4" cstate="email">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a:ext>
            </a:extLst>
          </a:blip>
          <a:srcRect/>
          <a:stretch/>
        </p:blipFill>
        <p:spPr>
          <a:xfrm>
            <a:off x="58377" y="54198"/>
            <a:ext cx="1549182" cy="1221953"/>
          </a:xfrm>
          <a:prstGeom prst="rect">
            <a:avLst/>
          </a:prstGeom>
        </p:spPr>
      </p:pic>
      <p:pic>
        <p:nvPicPr>
          <p:cNvPr id="25" name="Picture 24" descr="Βλαβερό μικρόβιο">
            <a:extLst>
              <a:ext uri="{FF2B5EF4-FFF2-40B4-BE49-F238E27FC236}">
                <a16:creationId xmlns="" xmlns:a16="http://schemas.microsoft.com/office/drawing/2014/main" id="{647147DA-4C95-41E5-85BA-9350A8B3CA37}"/>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 xmlns:a14="http://schemas.microsoft.com/office/drawing/2010/main"/>
              </a:ext>
            </a:extLst>
          </a:blip>
          <a:stretch>
            <a:fillRect/>
          </a:stretch>
        </p:blipFill>
        <p:spPr>
          <a:xfrm>
            <a:off x="11168685" y="76608"/>
            <a:ext cx="870915" cy="1147193"/>
          </a:xfrm>
          <a:prstGeom prst="rect">
            <a:avLst/>
          </a:prstGeom>
        </p:spPr>
      </p:pic>
      <p:sp>
        <p:nvSpPr>
          <p:cNvPr id="26" name="TextBox 25">
            <a:extLst>
              <a:ext uri="{FF2B5EF4-FFF2-40B4-BE49-F238E27FC236}">
                <a16:creationId xmlns="" xmlns:a16="http://schemas.microsoft.com/office/drawing/2014/main" id="{E3F1DCC4-BE21-4F6A-907C-678FE9AC4463}"/>
              </a:ext>
            </a:extLst>
          </p:cNvPr>
          <p:cNvSpPr txBox="1"/>
          <p:nvPr/>
        </p:nvSpPr>
        <p:spPr>
          <a:xfrm>
            <a:off x="0" y="656588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sp>
        <p:nvSpPr>
          <p:cNvPr id="28" name="TextBox 27">
            <a:extLst>
              <a:ext uri="{FF2B5EF4-FFF2-40B4-BE49-F238E27FC236}">
                <a16:creationId xmlns="" xmlns:a16="http://schemas.microsoft.com/office/drawing/2014/main" id="{4AE15C96-DC2D-4CC3-A1CF-ED475D29927C}"/>
              </a:ext>
            </a:extLst>
          </p:cNvPr>
          <p:cNvSpPr txBox="1"/>
          <p:nvPr/>
        </p:nvSpPr>
        <p:spPr>
          <a:xfrm>
            <a:off x="1718352" y="877912"/>
            <a:ext cx="7379427" cy="461665"/>
          </a:xfrm>
          <a:prstGeom prst="rect">
            <a:avLst/>
          </a:prstGeom>
          <a:noFill/>
        </p:spPr>
        <p:txBody>
          <a:bodyPr wrap="square" rtlCol="0">
            <a:spAutoFit/>
          </a:bodyPr>
          <a:lstStyle/>
          <a:p>
            <a:r>
              <a:rPr lang="el-GR" sz="2400" b="1" dirty="0" smtClean="0"/>
              <a:t>Μικροβιολογικός κίνδυνος</a:t>
            </a:r>
            <a:r>
              <a:rPr lang="en-US" sz="2400" b="1" dirty="0" smtClean="0"/>
              <a:t>: </a:t>
            </a:r>
            <a:r>
              <a:rPr lang="en-US" sz="2400" b="1" i="1" dirty="0"/>
              <a:t>Listeria monocytogenes</a:t>
            </a:r>
          </a:p>
        </p:txBody>
      </p:sp>
      <p:sp>
        <p:nvSpPr>
          <p:cNvPr id="22" name="Title 2">
            <a:extLst>
              <a:ext uri="{FF2B5EF4-FFF2-40B4-BE49-F238E27FC236}">
                <a16:creationId xmlns="" xmlns:a16="http://schemas.microsoft.com/office/drawing/2014/main" id="{2E81ECD6-E9D2-4BB5-A5DC-8AE43944F33D}"/>
              </a:ext>
            </a:extLst>
          </p:cNvPr>
          <p:cNvSpPr txBox="1">
            <a:spLocks/>
          </p:cNvSpPr>
          <p:nvPr/>
        </p:nvSpPr>
        <p:spPr>
          <a:xfrm>
            <a:off x="1759959" y="76608"/>
            <a:ext cx="10515600" cy="1325563"/>
          </a:xfrm>
          <a:prstGeom prst="rect">
            <a:avLst/>
          </a:prstGeom>
        </p:spPr>
        <p:txBody>
          <a:bodyPr vert="horz" lIns="0" tIns="100800" rIns="0" bIns="0" rtlCol="0" anchor="t" anchorCtr="0">
            <a:noAutofit/>
          </a:bodyPr>
          <a:lstStyle/>
          <a:p>
            <a:pPr marL="0" marR="0" lvl="0" indent="0" algn="l" defTabSz="914446" rtl="0" eaLnBrk="1" fontAlgn="auto" latinLnBrk="0" hangingPunct="1">
              <a:lnSpc>
                <a:spcPts val="5251"/>
              </a:lnSpc>
              <a:spcBef>
                <a:spcPct val="0"/>
              </a:spcBef>
              <a:spcAft>
                <a:spcPts val="0"/>
              </a:spcAft>
              <a:buClrTx/>
              <a:buSzTx/>
              <a:buFontTx/>
              <a:buNone/>
              <a:tabLst/>
              <a:defRPr/>
            </a:pPr>
            <a:r>
              <a:rPr kumimoji="0" lang="el-GR" sz="4800" b="1" i="0" u="none" strike="noStrike" kern="1200" cap="none" spc="0" normalizeH="0" baseline="0" noProof="0" dirty="0" smtClean="0">
                <a:ln w="12700">
                  <a:noFill/>
                  <a:prstDash val="solid"/>
                </a:ln>
                <a:solidFill>
                  <a:schemeClr val="accent1"/>
                </a:solidFill>
                <a:effectLst/>
                <a:uLnTx/>
                <a:uFillTx/>
                <a:latin typeface="Arial" panose="020B0604020202020204" pitchFamily="34" charset="0"/>
                <a:ea typeface="+mj-ea"/>
                <a:cs typeface="Arial" panose="020B0604020202020204" pitchFamily="34" charset="0"/>
              </a:rPr>
              <a:t>Ο Κρύος Καπνιστός Σολωμός</a:t>
            </a:r>
            <a:r>
              <a:rPr kumimoji="0" lang="en-US" sz="4800" b="1" i="0" u="none" strike="noStrike" kern="1200" cap="none" spc="0" normalizeH="0" baseline="0" noProof="0" dirty="0" smtClean="0">
                <a:ln w="12700">
                  <a:solidFill>
                    <a:schemeClr val="tx2">
                      <a:lumMod val="75000"/>
                    </a:schemeClr>
                  </a:solidFill>
                  <a:prstDash val="solid"/>
                </a:ln>
                <a:solidFill>
                  <a:schemeClr val="accent1"/>
                </a:solidFill>
                <a:effectLst/>
                <a:uLnTx/>
                <a:uFillTx/>
                <a:latin typeface="+mj-lt"/>
                <a:ea typeface="+mj-ea"/>
                <a:cs typeface="+mj-cs"/>
              </a:rPr>
              <a:t/>
            </a:r>
            <a:br>
              <a:rPr kumimoji="0" lang="en-US" sz="4800" b="1" i="0" u="none" strike="noStrike" kern="1200" cap="none" spc="0" normalizeH="0" baseline="0" noProof="0" dirty="0" smtClean="0">
                <a:ln w="12700">
                  <a:solidFill>
                    <a:schemeClr val="tx2">
                      <a:lumMod val="75000"/>
                    </a:schemeClr>
                  </a:solidFill>
                  <a:prstDash val="solid"/>
                </a:ln>
                <a:solidFill>
                  <a:schemeClr val="accent1"/>
                </a:solidFill>
                <a:effectLst/>
                <a:uLnTx/>
                <a:uFillTx/>
                <a:latin typeface="+mj-lt"/>
                <a:ea typeface="+mj-ea"/>
                <a:cs typeface="+mj-cs"/>
              </a:rPr>
            </a:br>
            <a:endParaRPr kumimoji="0" lang="en-GB" sz="4501" b="1" i="0" u="none" strike="noStrike" kern="1200" cap="none" spc="0" normalizeH="0" baseline="0" noProof="0" dirty="0">
              <a:ln>
                <a:noFill/>
              </a:ln>
              <a:solidFill>
                <a:srgbClr val="00707C"/>
              </a:solidFill>
              <a:effectLst/>
              <a:uLnTx/>
              <a:uFillTx/>
              <a:latin typeface="+mj-lt"/>
              <a:ea typeface="+mj-ea"/>
              <a:cs typeface="+mj-cs"/>
            </a:endParaRPr>
          </a:p>
        </p:txBody>
      </p:sp>
      <p:sp>
        <p:nvSpPr>
          <p:cNvPr id="24" name="23 - TextBox"/>
          <p:cNvSpPr txBox="1"/>
          <p:nvPr/>
        </p:nvSpPr>
        <p:spPr>
          <a:xfrm>
            <a:off x="816394" y="1906722"/>
            <a:ext cx="461665" cy="3724706"/>
          </a:xfrm>
          <a:prstGeom prst="rect">
            <a:avLst/>
          </a:prstGeom>
          <a:solidFill>
            <a:schemeClr val="bg1"/>
          </a:solidFill>
        </p:spPr>
        <p:txBody>
          <a:bodyPr vert="vert270" wrap="square" rtlCol="0">
            <a:spAutoFit/>
          </a:bodyPr>
          <a:lstStyle/>
          <a:p>
            <a:r>
              <a:rPr lang="el-GR" sz="1800" b="1" dirty="0" smtClean="0"/>
              <a:t>Αριθμός βακτηρίων ανά  γραμμάριο</a:t>
            </a:r>
            <a:endParaRPr lang="el-GR" sz="1800" b="1" dirty="0"/>
          </a:p>
        </p:txBody>
      </p:sp>
    </p:spTree>
    <p:extLst>
      <p:ext uri="{BB962C8B-B14F-4D97-AF65-F5344CB8AC3E}">
        <p14:creationId xmlns="" xmlns:p14="http://schemas.microsoft.com/office/powerpoint/2010/main" val="215527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Λαχανικά">
            <a:extLst>
              <a:ext uri="{FF2B5EF4-FFF2-40B4-BE49-F238E27FC236}">
                <a16:creationId xmlns="" xmlns:a16="http://schemas.microsoft.com/office/drawing/2014/main" id="{3ACF4592-7C1E-4A4A-BADC-165AB1BF5458}"/>
              </a:ext>
            </a:extLst>
          </p:cNvPr>
          <p:cNvPicPr>
            <a:picLocks noChangeAspect="1"/>
          </p:cNvPicPr>
          <p:nvPr/>
        </p:nvPicPr>
        <p:blipFill rotWithShape="1">
          <a:blip r:embed="rId3">
            <a:extLst>
              <a:ext uri="{BEBA8EAE-BF5A-486C-A8C5-ECC9F3942E4B}">
                <a14:imgProps xmlns="" xmlns:a14="http://schemas.microsoft.com/office/drawing/2010/main">
                  <a14:imgLayer>
                    <a14:imgEffect>
                      <a14:saturation sat="0"/>
                    </a14:imgEffect>
                  </a14:imgLayer>
                </a14:imgProps>
              </a:ext>
            </a:extLst>
          </a:blip>
          <a:srcRect l="8529" t="37937" r="8734" b="15835"/>
          <a:stretch/>
        </p:blipFill>
        <p:spPr>
          <a:xfrm>
            <a:off x="174990" y="113556"/>
            <a:ext cx="2248063" cy="1332185"/>
          </a:xfrm>
          <a:prstGeom prst="rect">
            <a:avLst/>
          </a:prstGeom>
        </p:spPr>
      </p:pic>
      <p:sp>
        <p:nvSpPr>
          <p:cNvPr id="3" name="TextBox 2">
            <a:extLst>
              <a:ext uri="{FF2B5EF4-FFF2-40B4-BE49-F238E27FC236}">
                <a16:creationId xmlns="" xmlns:a16="http://schemas.microsoft.com/office/drawing/2014/main" id="{362FCEC5-D971-7E48-832A-DCBE506C9A70}"/>
              </a:ext>
            </a:extLst>
          </p:cNvPr>
          <p:cNvSpPr txBox="1"/>
          <p:nvPr/>
        </p:nvSpPr>
        <p:spPr>
          <a:xfrm>
            <a:off x="394075" y="1875543"/>
            <a:ext cx="10968964" cy="1938992"/>
          </a:xfrm>
          <a:prstGeom prst="rect">
            <a:avLst/>
          </a:prstGeom>
          <a:noFill/>
        </p:spPr>
        <p:txBody>
          <a:bodyPr wrap="square" rtlCol="0">
            <a:spAutoFit/>
          </a:bodyPr>
          <a:lstStyle/>
          <a:p>
            <a:pPr marL="342900" indent="-342900">
              <a:buFont typeface="Arial" panose="020B0604020202020204" pitchFamily="34" charset="0"/>
              <a:buChar char="•"/>
            </a:pPr>
            <a:r>
              <a:rPr lang="el-GR" sz="2400" dirty="0" smtClean="0"/>
              <a:t>Για να εμποδίσει τη διασταυρούμενη επιμόλυνση, τι θα έπρεπε να θυμηθεί να κάνει η μητέρα του Γιάννη όταν ετοίμαζε τη σαλάτα και το κοτόπουλο;</a:t>
            </a:r>
          </a:p>
          <a:p>
            <a:pPr marL="342900" indent="-342900"/>
            <a:endParaRPr lang="en-US" sz="2400" dirty="0"/>
          </a:p>
          <a:p>
            <a:pPr marL="342900" indent="-342900">
              <a:buFont typeface="Arial" panose="020B0604020202020204" pitchFamily="34" charset="0"/>
              <a:buChar char="•"/>
            </a:pPr>
            <a:r>
              <a:rPr lang="el-GR" sz="2400" dirty="0" smtClean="0"/>
              <a:t>Γιατί πρέπει να είσαι προσεκτικός όταν έχεις ένα πιάτο με ωμό κοτόπουλο δίπλα στα λαχανικά σου;</a:t>
            </a:r>
            <a:endParaRPr lang="en-US" sz="2400" dirty="0"/>
          </a:p>
        </p:txBody>
      </p:sp>
      <p:pic>
        <p:nvPicPr>
          <p:cNvPr id="8" name="Picture 7" descr="Στήθος κοτόπουλου">
            <a:extLst>
              <a:ext uri="{FF2B5EF4-FFF2-40B4-BE49-F238E27FC236}">
                <a16:creationId xmlns="" xmlns:a16="http://schemas.microsoft.com/office/drawing/2014/main" id="{FD95F44D-812F-9643-926C-A2447F13F275}"/>
              </a:ext>
            </a:extLst>
          </p:cNvPr>
          <p:cNvPicPr>
            <a:picLocks noChangeAspect="1"/>
          </p:cNvPicPr>
          <p:nvPr/>
        </p:nvPicPr>
        <p:blipFill>
          <a:blip r:embed="rId4"/>
          <a:stretch>
            <a:fillRect/>
          </a:stretch>
        </p:blipFill>
        <p:spPr>
          <a:xfrm>
            <a:off x="8039560" y="4727659"/>
            <a:ext cx="2737310" cy="2130341"/>
          </a:xfrm>
          <a:prstGeom prst="rect">
            <a:avLst/>
          </a:prstGeom>
        </p:spPr>
      </p:pic>
      <p:pic>
        <p:nvPicPr>
          <p:cNvPr id="10" name="Picture 9" descr="Μικρόβια">
            <a:extLst>
              <a:ext uri="{FF2B5EF4-FFF2-40B4-BE49-F238E27FC236}">
                <a16:creationId xmlns="" xmlns:a16="http://schemas.microsoft.com/office/drawing/2014/main" id="{63B3F4B3-6354-C845-8264-74C702A3E344}"/>
              </a:ext>
            </a:extLst>
          </p:cNvPr>
          <p:cNvPicPr>
            <a:picLocks noChangeAspect="1"/>
          </p:cNvPicPr>
          <p:nvPr/>
        </p:nvPicPr>
        <p:blipFill>
          <a:blip r:embed="rId5"/>
          <a:stretch>
            <a:fillRect/>
          </a:stretch>
        </p:blipFill>
        <p:spPr>
          <a:xfrm flipH="1">
            <a:off x="5316582" y="3614484"/>
            <a:ext cx="2902754" cy="1332593"/>
          </a:xfrm>
          <a:prstGeom prst="rect">
            <a:avLst/>
          </a:prstGeom>
        </p:spPr>
      </p:pic>
      <p:pic>
        <p:nvPicPr>
          <p:cNvPr id="13" name="Picture 12" descr="Λαχανικά">
            <a:extLst>
              <a:ext uri="{FF2B5EF4-FFF2-40B4-BE49-F238E27FC236}">
                <a16:creationId xmlns="" xmlns:a16="http://schemas.microsoft.com/office/drawing/2014/main" id="{459BB7B5-B44C-E64F-AE54-ED6AA6D04303}"/>
              </a:ext>
            </a:extLst>
          </p:cNvPr>
          <p:cNvPicPr>
            <a:picLocks noChangeAspect="1"/>
          </p:cNvPicPr>
          <p:nvPr/>
        </p:nvPicPr>
        <p:blipFill rotWithShape="1">
          <a:blip r:embed="rId6"/>
          <a:srcRect r="33429"/>
          <a:stretch/>
        </p:blipFill>
        <p:spPr>
          <a:xfrm>
            <a:off x="496389" y="4808190"/>
            <a:ext cx="2377441" cy="1645010"/>
          </a:xfrm>
          <a:prstGeom prst="rect">
            <a:avLst/>
          </a:prstGeom>
        </p:spPr>
      </p:pic>
      <p:pic>
        <p:nvPicPr>
          <p:cNvPr id="14" name="Picture 13" descr="Σαλάτα">
            <a:extLst>
              <a:ext uri="{FF2B5EF4-FFF2-40B4-BE49-F238E27FC236}">
                <a16:creationId xmlns="" xmlns:a16="http://schemas.microsoft.com/office/drawing/2014/main" id="{60915C16-949A-1442-80BC-F092313255AD}"/>
              </a:ext>
            </a:extLst>
          </p:cNvPr>
          <p:cNvPicPr>
            <a:picLocks noChangeAspect="1"/>
          </p:cNvPicPr>
          <p:nvPr/>
        </p:nvPicPr>
        <p:blipFill>
          <a:blip r:embed="rId7"/>
          <a:stretch>
            <a:fillRect/>
          </a:stretch>
        </p:blipFill>
        <p:spPr>
          <a:xfrm>
            <a:off x="2873830" y="5056229"/>
            <a:ext cx="1816100" cy="1473200"/>
          </a:xfrm>
          <a:prstGeom prst="rect">
            <a:avLst/>
          </a:prstGeom>
        </p:spPr>
      </p:pic>
      <p:sp>
        <p:nvSpPr>
          <p:cNvPr id="12" name="Curved Down Arrow 11" descr="Arrow from chick to Salad showing microbes moving accross ">
            <a:extLst>
              <a:ext uri="{FF2B5EF4-FFF2-40B4-BE49-F238E27FC236}">
                <a16:creationId xmlns="" xmlns:a16="http://schemas.microsoft.com/office/drawing/2014/main" id="{0DF52E3A-FC5A-8740-98AC-A69D917DF0F8}"/>
              </a:ext>
            </a:extLst>
          </p:cNvPr>
          <p:cNvSpPr/>
          <p:nvPr/>
        </p:nvSpPr>
        <p:spPr>
          <a:xfrm flipH="1">
            <a:off x="4490660" y="4833257"/>
            <a:ext cx="4091633" cy="600892"/>
          </a:xfrm>
          <a:prstGeom prst="curvedDownArrow">
            <a:avLst>
              <a:gd name="adj1" fmla="val 9071"/>
              <a:gd name="adj2" fmla="val 47683"/>
              <a:gd name="adj3" fmla="val 576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 xmlns:a16="http://schemas.microsoft.com/office/drawing/2014/main" id="{5C3CD7E7-C3A7-4A55-8C54-5F3D8EC824E1}"/>
              </a:ext>
            </a:extLst>
          </p:cNvPr>
          <p:cNvSpPr>
            <a:spLocks noGrp="1"/>
          </p:cNvSpPr>
          <p:nvPr>
            <p:ph type="title"/>
          </p:nvPr>
        </p:nvSpPr>
        <p:spPr>
          <a:xfrm>
            <a:off x="3314437" y="219106"/>
            <a:ext cx="8581279" cy="1325563"/>
          </a:xfrm>
        </p:spPr>
        <p:txBody>
          <a:bodyPr/>
          <a:lstStyle/>
          <a:p>
            <a:r>
              <a:rPr lang="el-GR" sz="6600" dirty="0" smtClean="0">
                <a:latin typeface="Arial" pitchFamily="34" charset="0"/>
                <a:cs typeface="Arial" pitchFamily="34" charset="0"/>
              </a:rPr>
              <a:t>Διασταυρούμενη επιμόλυνση</a:t>
            </a:r>
            <a:br>
              <a:rPr lang="el-GR" sz="6600" dirty="0" smtClean="0">
                <a:latin typeface="Arial" pitchFamily="34" charset="0"/>
                <a:cs typeface="Arial" pitchFamily="34" charset="0"/>
              </a:rPr>
            </a:br>
            <a:r>
              <a:rPr lang="en-US" sz="4800" dirty="0" smtClean="0">
                <a:ln w="12700">
                  <a:solidFill>
                    <a:schemeClr val="tx2">
                      <a:lumMod val="75000"/>
                    </a:schemeClr>
                  </a:solidFill>
                  <a:prstDash val="solid"/>
                </a:ln>
                <a:solidFill>
                  <a:schemeClr val="accent1"/>
                </a:solidFill>
              </a:rPr>
              <a:t/>
            </a:r>
            <a:br>
              <a:rPr lang="en-US" sz="4800" dirty="0" smtClean="0">
                <a:ln w="12700">
                  <a:solidFill>
                    <a:schemeClr val="tx2">
                      <a:lumMod val="75000"/>
                    </a:schemeClr>
                  </a:solidFill>
                  <a:prstDash val="solid"/>
                </a:ln>
                <a:solidFill>
                  <a:schemeClr val="accent1"/>
                </a:solidFill>
              </a:rPr>
            </a:br>
            <a:endParaRPr lang="en-GB" dirty="0"/>
          </a:p>
        </p:txBody>
      </p:sp>
    </p:spTree>
    <p:extLst>
      <p:ext uri="{BB962C8B-B14F-4D97-AF65-F5344CB8AC3E}">
        <p14:creationId xmlns="" xmlns:p14="http://schemas.microsoft.com/office/powerpoint/2010/main" val="30085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FD358C-CC6F-4457-BDB9-87E65AB6893D}"/>
              </a:ext>
            </a:extLst>
          </p:cNvPr>
          <p:cNvSpPr>
            <a:spLocks noGrp="1"/>
          </p:cNvSpPr>
          <p:nvPr>
            <p:ph type="title"/>
          </p:nvPr>
        </p:nvSpPr>
        <p:spPr>
          <a:xfrm>
            <a:off x="2073027" y="525933"/>
            <a:ext cx="10515600" cy="941402"/>
          </a:xfrm>
        </p:spPr>
        <p:txBody>
          <a:bodyPr>
            <a:normAutofit fontScale="90000"/>
          </a:bodyPr>
          <a:lstStyle/>
          <a:p>
            <a:r>
              <a:rPr lang="el-GR" sz="6600" dirty="0" smtClean="0">
                <a:ln w="12700">
                  <a:noFill/>
                  <a:prstDash val="solid"/>
                </a:ln>
                <a:solidFill>
                  <a:schemeClr val="accent1"/>
                </a:solidFill>
                <a:latin typeface="Arial" panose="020B0604020202020204" pitchFamily="34" charset="0"/>
                <a:ea typeface="+mn-ea"/>
                <a:cs typeface="Arial" panose="020B0604020202020204" pitchFamily="34" charset="0"/>
              </a:rPr>
              <a:t>Μαγείρεμα/ψήσιμο κρέατος</a:t>
            </a:r>
            <a:endParaRPr lang="en-GB" sz="6600" dirty="0">
              <a:ln w="12700">
                <a:noFill/>
                <a:prstDash val="solid"/>
              </a:ln>
              <a:solidFill>
                <a:schemeClr val="accent1"/>
              </a:solidFill>
              <a:latin typeface="Arial" panose="020B0604020202020204" pitchFamily="34" charset="0"/>
              <a:ea typeface="+mn-ea"/>
              <a:cs typeface="Arial" panose="020B0604020202020204" pitchFamily="34" charset="0"/>
            </a:endParaRPr>
          </a:p>
        </p:txBody>
      </p:sp>
      <p:pic>
        <p:nvPicPr>
          <p:cNvPr id="1030" name="Picture 6" descr="Μαγειρεμένο στήθος κοτόπουλου">
            <a:extLst>
              <a:ext uri="{FF2B5EF4-FFF2-40B4-BE49-F238E27FC236}">
                <a16:creationId xmlns="" xmlns:a16="http://schemas.microsoft.com/office/drawing/2014/main" id="{46488554-0863-4278-A4CC-C41B364F3B9A}"/>
              </a:ext>
            </a:extLst>
          </p:cNvPr>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tretch>
            <a:fillRect/>
          </a:stretch>
        </p:blipFill>
        <p:spPr bwMode="auto">
          <a:xfrm>
            <a:off x="7672614" y="3921634"/>
            <a:ext cx="3486150" cy="1314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Ψησταριά">
            <a:extLst>
              <a:ext uri="{FF2B5EF4-FFF2-40B4-BE49-F238E27FC236}">
                <a16:creationId xmlns="" xmlns:a16="http://schemas.microsoft.com/office/drawing/2014/main" id="{4E70768B-244A-49BF-84AA-70193DABB744}"/>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22474" y="3119142"/>
            <a:ext cx="2893447" cy="289344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Στήθος κοτόπουλου σε πιάτο">
            <a:extLst>
              <a:ext uri="{FF2B5EF4-FFF2-40B4-BE49-F238E27FC236}">
                <a16:creationId xmlns="" xmlns:a16="http://schemas.microsoft.com/office/drawing/2014/main" id="{097EB31F-F624-4C5E-B5ED-A3F0A1A82B34}"/>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610139" y="3471773"/>
            <a:ext cx="1740798" cy="174079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rrow: Curved Down 4" descr="Arrow">
            <a:extLst>
              <a:ext uri="{FF2B5EF4-FFF2-40B4-BE49-F238E27FC236}">
                <a16:creationId xmlns="" xmlns:a16="http://schemas.microsoft.com/office/drawing/2014/main" id="{A32D7C48-AD6A-43C4-BD09-5A1E04B06004}"/>
              </a:ext>
            </a:extLst>
          </p:cNvPr>
          <p:cNvSpPr/>
          <p:nvPr/>
        </p:nvSpPr>
        <p:spPr>
          <a:xfrm>
            <a:off x="2663687" y="3529959"/>
            <a:ext cx="2893446" cy="480566"/>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urved Down 8" descr="Arrow">
            <a:extLst>
              <a:ext uri="{FF2B5EF4-FFF2-40B4-BE49-F238E27FC236}">
                <a16:creationId xmlns="" xmlns:a16="http://schemas.microsoft.com/office/drawing/2014/main" id="{9E976360-BE1C-4C6C-8AE7-8FD0C2D2E2C5}"/>
              </a:ext>
            </a:extLst>
          </p:cNvPr>
          <p:cNvSpPr/>
          <p:nvPr/>
        </p:nvSpPr>
        <p:spPr>
          <a:xfrm>
            <a:off x="5884104" y="3569192"/>
            <a:ext cx="2893446" cy="42529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urved Up 5" descr="arrow">
            <a:extLst>
              <a:ext uri="{FF2B5EF4-FFF2-40B4-BE49-F238E27FC236}">
                <a16:creationId xmlns="" xmlns:a16="http://schemas.microsoft.com/office/drawing/2014/main" id="{C1E746C2-3FD1-4B60-88DA-7CABD59AFF7A}"/>
              </a:ext>
            </a:extLst>
          </p:cNvPr>
          <p:cNvSpPr/>
          <p:nvPr/>
        </p:nvSpPr>
        <p:spPr>
          <a:xfrm>
            <a:off x="2279374" y="4990314"/>
            <a:ext cx="7282069" cy="1728504"/>
          </a:xfrm>
          <a:prstGeom prst="curved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chemeClr val="tx1"/>
              </a:solidFill>
            </a:endParaRPr>
          </a:p>
        </p:txBody>
      </p:sp>
      <p:sp>
        <p:nvSpPr>
          <p:cNvPr id="8" name="TextBox 7">
            <a:extLst>
              <a:ext uri="{FF2B5EF4-FFF2-40B4-BE49-F238E27FC236}">
                <a16:creationId xmlns="" xmlns:a16="http://schemas.microsoft.com/office/drawing/2014/main" id="{157D18C1-3F39-45B0-90DD-ACC0538F13F3}"/>
              </a:ext>
            </a:extLst>
          </p:cNvPr>
          <p:cNvSpPr txBox="1"/>
          <p:nvPr/>
        </p:nvSpPr>
        <p:spPr>
          <a:xfrm>
            <a:off x="508000" y="1549482"/>
            <a:ext cx="11684000" cy="1938992"/>
          </a:xfrm>
          <a:prstGeom prst="rect">
            <a:avLst/>
          </a:prstGeom>
          <a:noFill/>
        </p:spPr>
        <p:txBody>
          <a:bodyPr wrap="square" rtlCol="0">
            <a:spAutoFit/>
          </a:bodyPr>
          <a:lstStyle/>
          <a:p>
            <a:pPr indent="363538">
              <a:spcBef>
                <a:spcPct val="50000"/>
              </a:spcBef>
              <a:buFont typeface="Arial" pitchFamily="34" charset="0"/>
              <a:buChar char="•"/>
            </a:pPr>
            <a:r>
              <a:rPr lang="el-GR" sz="2400" dirty="0" smtClean="0"/>
              <a:t>Τι συμβαίνει στα βακτήρια στο ωμό κρέας όταν μαγειρεύεται/ψήνεται;</a:t>
            </a:r>
          </a:p>
          <a:p>
            <a:pPr marL="342900" indent="-342900">
              <a:buFont typeface="Arial" panose="020B0604020202020204" pitchFamily="34" charset="0"/>
              <a:buChar char="•"/>
            </a:pPr>
            <a:r>
              <a:rPr lang="el-GR" sz="2400" dirty="0" smtClean="0"/>
              <a:t>Τι μπορείς να κάνεις για να ψήσεις σωστά το κρέας στην ψησταριά;</a:t>
            </a:r>
            <a:endParaRPr lang="en-GB" sz="2400" dirty="0"/>
          </a:p>
          <a:p>
            <a:pPr marL="342900" indent="-342900">
              <a:buFont typeface="Arial" panose="020B0604020202020204" pitchFamily="34" charset="0"/>
              <a:buChar char="•"/>
            </a:pPr>
            <a:r>
              <a:rPr lang="el-GR" sz="2400" dirty="0" smtClean="0"/>
              <a:t>Πώς ελέγχεις ότι το κρέας έχει ψηθεί;</a:t>
            </a:r>
            <a:endParaRPr lang="en-GB" sz="2400" dirty="0"/>
          </a:p>
          <a:p>
            <a:pPr marL="342900" indent="-342900">
              <a:buFont typeface="Arial" panose="020B0604020202020204" pitchFamily="34" charset="0"/>
              <a:buChar char="•"/>
            </a:pPr>
            <a:r>
              <a:rPr lang="el-GR" sz="2400" dirty="0" smtClean="0"/>
              <a:t>Γιατί είναι τόσο σημαντικό να τοποθετήσουμε το κρέας σε καθαρό πιάτο αφού μαγειρευτεί;</a:t>
            </a:r>
            <a:endParaRPr lang="en-GB" sz="2400" dirty="0"/>
          </a:p>
        </p:txBody>
      </p:sp>
      <p:pic>
        <p:nvPicPr>
          <p:cNvPr id="11" name="Picture 9" descr="Ψήσιμο κρέατος">
            <a:extLst>
              <a:ext uri="{FF2B5EF4-FFF2-40B4-BE49-F238E27FC236}">
                <a16:creationId xmlns="" xmlns:a16="http://schemas.microsoft.com/office/drawing/2014/main" id="{895BEE3B-5F75-BE42-BED5-01BD023D43C4}"/>
              </a:ext>
            </a:extLst>
          </p:cNvPr>
          <p:cNvPicPr>
            <a:picLocks noChangeAspect="1"/>
          </p:cNvPicPr>
          <p:nvPr/>
        </p:nvPicPr>
        <p:blipFill rotWithShape="1">
          <a:blip r:embed="rId6"/>
          <a:srcRect l="9211" t="12653" r="5396" b="10204"/>
          <a:stretch/>
        </p:blipFill>
        <p:spPr>
          <a:xfrm>
            <a:off x="125985" y="139635"/>
            <a:ext cx="1765449" cy="1127691"/>
          </a:xfrm>
          <a:prstGeom prst="rect">
            <a:avLst/>
          </a:prstGeom>
        </p:spPr>
      </p:pic>
    </p:spTree>
    <p:extLst>
      <p:ext uri="{BB962C8B-B14F-4D97-AF65-F5344CB8AC3E}">
        <p14:creationId xmlns="" xmlns:p14="http://schemas.microsoft.com/office/powerpoint/2010/main" val="27917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65FF4D-3B34-E94E-8EAA-A4DDE191DAB8}"/>
              </a:ext>
            </a:extLst>
          </p:cNvPr>
          <p:cNvSpPr>
            <a:spLocks noGrp="1"/>
          </p:cNvSpPr>
          <p:nvPr>
            <p:ph type="title"/>
          </p:nvPr>
        </p:nvSpPr>
        <p:spPr>
          <a:xfrm>
            <a:off x="1106677" y="545685"/>
            <a:ext cx="10515600" cy="1325563"/>
          </a:xfrm>
        </p:spPr>
        <p:txBody>
          <a:bodyPr>
            <a:normAutofit/>
          </a:bodyPr>
          <a:lstStyle/>
          <a:p>
            <a:r>
              <a:rPr lang="el-GR" sz="6600" dirty="0" smtClean="0">
                <a:solidFill>
                  <a:schemeClr val="accent1"/>
                </a:solidFill>
                <a:latin typeface="Arial" panose="020B0604020202020204" pitchFamily="34" charset="0"/>
                <a:cs typeface="Arial" panose="020B0604020202020204" pitchFamily="34" charset="0"/>
              </a:rPr>
              <a:t>Τροφική δηλητηρίαση</a:t>
            </a:r>
            <a:endParaRPr lang="en-US" sz="6600"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CDB6F09B-7799-3345-A9E2-AFA16D43E5F3}"/>
              </a:ext>
            </a:extLst>
          </p:cNvPr>
          <p:cNvSpPr>
            <a:spLocks noGrp="1"/>
          </p:cNvSpPr>
          <p:nvPr>
            <p:ph idx="1"/>
          </p:nvPr>
        </p:nvSpPr>
        <p:spPr>
          <a:xfrm>
            <a:off x="2447107" y="1832928"/>
            <a:ext cx="8874035" cy="4351338"/>
          </a:xfrm>
        </p:spPr>
        <p:txBody>
          <a:bodyPr/>
          <a:lstStyle/>
          <a:p>
            <a:r>
              <a:rPr lang="en-GB" sz="2800" dirty="0" err="1" smtClean="0">
                <a:latin typeface="Arial" pitchFamily="34" charset="0"/>
                <a:cs typeface="Arial" pitchFamily="34" charset="0"/>
              </a:rPr>
              <a:t>Ποιά</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μικρόβια</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πιστεύετε</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ότι</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αρρώστησαν</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τον</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Γιάννη</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και</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τους</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καλεσμένους</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του</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και</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με</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ποιον</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τρόπο</a:t>
            </a:r>
            <a:r>
              <a:rPr lang="el-GR" sz="2800" dirty="0" smtClean="0">
                <a:latin typeface="Arial" pitchFamily="34" charset="0"/>
                <a:cs typeface="Arial" pitchFamily="34" charset="0"/>
              </a:rPr>
              <a:t>;</a:t>
            </a:r>
          </a:p>
          <a:p>
            <a:endParaRPr lang="en-US" sz="2800" dirty="0">
              <a:latin typeface="Arial" panose="020B0604020202020204" pitchFamily="34" charset="0"/>
              <a:cs typeface="Arial" panose="020B0604020202020204" pitchFamily="34" charset="0"/>
            </a:endParaRPr>
          </a:p>
          <a:p>
            <a:pPr>
              <a:spcBef>
                <a:spcPct val="50000"/>
              </a:spcBef>
              <a:buFont typeface="Wingdings" pitchFamily="2" charset="2"/>
              <a:buChar char="§"/>
            </a:pPr>
            <a:r>
              <a:rPr lang="en-GB" sz="2800" dirty="0" err="1" smtClean="0">
                <a:latin typeface="Arial" pitchFamily="34" charset="0"/>
                <a:cs typeface="Arial" pitchFamily="34" charset="0"/>
              </a:rPr>
              <a:t>Γιατί</a:t>
            </a:r>
            <a:r>
              <a:rPr lang="en-GB" sz="2800" dirty="0" smtClean="0">
                <a:latin typeface="Arial" pitchFamily="34" charset="0"/>
                <a:cs typeface="Arial" pitchFamily="34" charset="0"/>
              </a:rPr>
              <a:t> ο </a:t>
            </a:r>
            <a:r>
              <a:rPr lang="en-GB" sz="2800" dirty="0" err="1" smtClean="0">
                <a:latin typeface="Arial" pitchFamily="34" charset="0"/>
                <a:cs typeface="Arial" pitchFamily="34" charset="0"/>
              </a:rPr>
              <a:t>ηλικιωμένος</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προσκεκλημένος</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είχε</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μεγαλύτερη</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πιθανότητα</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να</a:t>
            </a:r>
            <a:r>
              <a:rPr lang="en-GB" sz="2800" dirty="0" smtClean="0">
                <a:latin typeface="Arial" pitchFamily="34" charset="0"/>
                <a:cs typeface="Arial" pitchFamily="34" charset="0"/>
              </a:rPr>
              <a:t> </a:t>
            </a:r>
            <a:r>
              <a:rPr lang="en-GB" sz="2800" dirty="0" err="1" smtClean="0">
                <a:latin typeface="Arial" pitchFamily="34" charset="0"/>
                <a:cs typeface="Arial" pitchFamily="34" charset="0"/>
              </a:rPr>
              <a:t>αρρωστήσει</a:t>
            </a:r>
            <a:r>
              <a:rPr lang="en-GB" sz="2800" dirty="0" smtClean="0">
                <a:latin typeface="Arial" pitchFamily="34" charset="0"/>
                <a:cs typeface="Arial" pitchFamily="34" charset="0"/>
              </a:rPr>
              <a:t>;</a:t>
            </a:r>
            <a:endParaRPr lang="el-GR" sz="2800" dirty="0" smtClean="0">
              <a:latin typeface="Arial" pitchFamily="34" charset="0"/>
              <a:cs typeface="Arial" pitchFamily="34" charset="0"/>
            </a:endParaRPr>
          </a:p>
          <a:p>
            <a:endParaRPr lang="en-US" sz="2800" dirty="0">
              <a:latin typeface="Arial" panose="020B0604020202020204" pitchFamily="34" charset="0"/>
              <a:cs typeface="Arial" panose="020B0604020202020204" pitchFamily="34" charset="0"/>
            </a:endParaRPr>
          </a:p>
          <a:p>
            <a:r>
              <a:rPr lang="el-GR" sz="2800" dirty="0" smtClean="0">
                <a:latin typeface="Arial" pitchFamily="34" charset="0"/>
                <a:cs typeface="Arial" pitchFamily="34" charset="0"/>
              </a:rPr>
              <a:t>Γιατί δεν αρρώστησαν όλοι οι προσκεκλημένοι ;</a:t>
            </a:r>
            <a:endParaRPr lang="en-US" sz="2800" dirty="0">
              <a:latin typeface="Arial" panose="020B0604020202020204" pitchFamily="34" charset="0"/>
              <a:cs typeface="Arial" panose="020B0604020202020204" pitchFamily="34" charset="0"/>
            </a:endParaRPr>
          </a:p>
        </p:txBody>
      </p:sp>
      <p:pic>
        <p:nvPicPr>
          <p:cNvPr id="6" name="Picture 5" descr="Άνδρας που κάνει εμετό">
            <a:extLst>
              <a:ext uri="{FF2B5EF4-FFF2-40B4-BE49-F238E27FC236}">
                <a16:creationId xmlns="" xmlns:a16="http://schemas.microsoft.com/office/drawing/2014/main" id="{AAB567D6-2938-F34D-A397-7AAFF21529D9}"/>
              </a:ext>
            </a:extLst>
          </p:cNvPr>
          <p:cNvPicPr>
            <a:picLocks noChangeAspect="1"/>
          </p:cNvPicPr>
          <p:nvPr/>
        </p:nvPicPr>
        <p:blipFill>
          <a:blip r:embed="rId3"/>
          <a:stretch>
            <a:fillRect/>
          </a:stretch>
        </p:blipFill>
        <p:spPr>
          <a:xfrm>
            <a:off x="-459165" y="4441371"/>
            <a:ext cx="2906273" cy="2416629"/>
          </a:xfrm>
          <a:prstGeom prst="rect">
            <a:avLst/>
          </a:prstGeom>
        </p:spPr>
      </p:pic>
      <p:pic>
        <p:nvPicPr>
          <p:cNvPr id="7" name="Picture 6" descr="Χαρούμενα βακτήρια">
            <a:extLst>
              <a:ext uri="{FF2B5EF4-FFF2-40B4-BE49-F238E27FC236}">
                <a16:creationId xmlns="" xmlns:a16="http://schemas.microsoft.com/office/drawing/2014/main" id="{77D79C09-DFB5-8C47-9C54-B7C4E9CD7B83}"/>
              </a:ext>
            </a:extLst>
          </p:cNvPr>
          <p:cNvPicPr>
            <a:picLocks noChangeAspect="1"/>
          </p:cNvPicPr>
          <p:nvPr/>
        </p:nvPicPr>
        <p:blipFill>
          <a:blip r:embed="rId4"/>
          <a:stretch>
            <a:fillRect/>
          </a:stretch>
        </p:blipFill>
        <p:spPr>
          <a:xfrm>
            <a:off x="9991106" y="293724"/>
            <a:ext cx="1828800" cy="1358900"/>
          </a:xfrm>
          <a:prstGeom prst="rect">
            <a:avLst/>
          </a:prstGeom>
        </p:spPr>
      </p:pic>
    </p:spTree>
    <p:extLst>
      <p:ext uri="{BB962C8B-B14F-4D97-AF65-F5344CB8AC3E}">
        <p14:creationId xmlns="" xmlns:p14="http://schemas.microsoft.com/office/powerpoint/2010/main" val="270312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34554D-2FA1-4717-81F0-2D8AA1E022EE}"/>
              </a:ext>
            </a:extLst>
          </p:cNvPr>
          <p:cNvSpPr>
            <a:spLocks noGrp="1"/>
          </p:cNvSpPr>
          <p:nvPr>
            <p:ph type="title"/>
          </p:nvPr>
        </p:nvSpPr>
        <p:spPr>
          <a:xfrm>
            <a:off x="654756" y="918753"/>
            <a:ext cx="7886700" cy="1325563"/>
          </a:xfrm>
        </p:spPr>
        <p:txBody>
          <a:bodyPr/>
          <a:lstStyle/>
          <a:p>
            <a:r>
              <a:rPr lang="el-GR" sz="6600" spc="-1" dirty="0" smtClean="0">
                <a:latin typeface="Microsoft Sans Serif"/>
              </a:rPr>
              <a:t>Μαθησιακοί στόχοι</a:t>
            </a:r>
            <a:r>
              <a:rPr lang="en-GB" sz="6600" spc="-1" dirty="0" smtClean="0">
                <a:latin typeface="Microsoft Sans Serif"/>
              </a:rPr>
              <a:t> </a:t>
            </a:r>
            <a:endParaRPr lang="en-GB" sz="6600" dirty="0">
              <a:latin typeface="+mn-lt"/>
            </a:endParaRPr>
          </a:p>
        </p:txBody>
      </p:sp>
      <p:sp>
        <p:nvSpPr>
          <p:cNvPr id="3" name="Content Placeholder 2">
            <a:extLst>
              <a:ext uri="{FF2B5EF4-FFF2-40B4-BE49-F238E27FC236}">
                <a16:creationId xmlns="" xmlns:a16="http://schemas.microsoft.com/office/drawing/2014/main" id="{A82CF773-1373-4343-ABF3-9ED465A33D51}"/>
              </a:ext>
            </a:extLst>
          </p:cNvPr>
          <p:cNvSpPr>
            <a:spLocks noGrp="1"/>
          </p:cNvSpPr>
          <p:nvPr>
            <p:ph idx="1"/>
          </p:nvPr>
        </p:nvSpPr>
        <p:spPr>
          <a:xfrm>
            <a:off x="603956" y="2244316"/>
            <a:ext cx="10984088" cy="3623751"/>
          </a:xfrm>
        </p:spPr>
        <p:txBody>
          <a:bodyPr/>
          <a:lstStyle/>
          <a:p>
            <a:pPr marL="457200" indent="-457200">
              <a:spcBef>
                <a:spcPts val="600"/>
              </a:spcBef>
              <a:spcAft>
                <a:spcPts val="600"/>
              </a:spcAft>
              <a:buFont typeface="+mj-lt"/>
              <a:buAutoNum type="arabicPeriod"/>
            </a:pPr>
            <a:r>
              <a:rPr lang="el-GR" sz="2400" dirty="0" smtClean="0">
                <a:latin typeface="Arial" pitchFamily="34" charset="0"/>
                <a:cs typeface="Arial" pitchFamily="34" charset="0"/>
              </a:rPr>
              <a:t>Να αναγνωρίσουν οι μαθητές τα βλαβερά μικρόβια που συνήθως βρίσκονται στα τρόφιμα </a:t>
            </a:r>
          </a:p>
          <a:p>
            <a:pPr marL="457200" indent="-457200">
              <a:spcBef>
                <a:spcPts val="600"/>
              </a:spcBef>
              <a:spcAft>
                <a:spcPts val="600"/>
              </a:spcAft>
              <a:buFont typeface="+mj-lt"/>
              <a:buAutoNum type="arabicPeriod"/>
            </a:pPr>
            <a:r>
              <a:rPr lang="el-GR" sz="2400" dirty="0" smtClean="0">
                <a:latin typeface="Arial" pitchFamily="34" charset="0"/>
                <a:cs typeface="Arial" pitchFamily="34" charset="0"/>
              </a:rPr>
              <a:t>Να κατανοήσουν τις συνθήκες που ευνοούν την ανάπτυξη των βλαβερών μικροβίων και πως να τις αποφύγουν </a:t>
            </a:r>
          </a:p>
          <a:p>
            <a:pPr marL="457200" indent="-457200">
              <a:spcBef>
                <a:spcPts val="600"/>
              </a:spcBef>
              <a:spcAft>
                <a:spcPts val="600"/>
              </a:spcAft>
              <a:buFont typeface="+mj-lt"/>
              <a:buAutoNum type="arabicPeriod"/>
            </a:pPr>
            <a:r>
              <a:rPr lang="el-GR" sz="2400" dirty="0" smtClean="0">
                <a:latin typeface="Arial" pitchFamily="34" charset="0"/>
                <a:cs typeface="Arial" pitchFamily="34" charset="0"/>
              </a:rPr>
              <a:t>Να κατανοήσουν πως γίνεται με ασφάλεια η μεταφορά, αποθήκευση και προετοιμασία των τροφίμων</a:t>
            </a:r>
          </a:p>
          <a:p>
            <a:pPr marL="457200" indent="-457200">
              <a:spcBef>
                <a:spcPts val="600"/>
              </a:spcBef>
              <a:spcAft>
                <a:spcPts val="600"/>
              </a:spcAft>
              <a:buFont typeface="+mj-lt"/>
              <a:buAutoNum type="arabicPeriod"/>
            </a:pPr>
            <a:r>
              <a:rPr lang="el-GR" sz="2400" dirty="0" smtClean="0">
                <a:latin typeface="Arial" pitchFamily="34" charset="0"/>
                <a:cs typeface="Arial" pitchFamily="34" charset="0"/>
              </a:rPr>
              <a:t>Να κατανοήσουν τους κινδύνους και τις συνέπειες της τροφικής δηλητηρίασης </a:t>
            </a:r>
          </a:p>
          <a:p>
            <a:pPr marL="342900" indent="-342900">
              <a:spcBef>
                <a:spcPts val="600"/>
              </a:spcBef>
              <a:spcAft>
                <a:spcPts val="600"/>
              </a:spcAft>
              <a:buFont typeface="+mj-lt"/>
              <a:buAutoNum type="arabicPeriod"/>
            </a:pPr>
            <a:endParaRPr lang="en-GB" sz="1800" dirty="0">
              <a:latin typeface="Arial" pitchFamily="34" charset="0"/>
              <a:cs typeface="Arial" pitchFamily="34" charset="0"/>
            </a:endParaRPr>
          </a:p>
        </p:txBody>
      </p:sp>
    </p:spTree>
    <p:extLst>
      <p:ext uri="{BB962C8B-B14F-4D97-AF65-F5344CB8AC3E}">
        <p14:creationId xmlns="" xmlns:p14="http://schemas.microsoft.com/office/powerpoint/2010/main" val="42647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nner party">
            <a:extLst>
              <a:ext uri="{FF2B5EF4-FFF2-40B4-BE49-F238E27FC236}">
                <a16:creationId xmlns="" xmlns:a16="http://schemas.microsoft.com/office/drawing/2014/main" id="{AE4C59CA-211A-4DC8-B6A8-C53911EA1466}"/>
              </a:ext>
            </a:extLst>
          </p:cNvPr>
          <p:cNvPicPr>
            <a:picLocks noChangeAspect="1"/>
          </p:cNvPicPr>
          <p:nvPr/>
        </p:nvPicPr>
        <p:blipFill rotWithShape="1">
          <a:blip r:embed="rId3">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 xmlns:a14="http://schemas.microsoft.com/office/drawing/2010/main">
                  <a14:imgLayer r:embed="rId4">
                    <a14:imgEffect>
                      <a14:brightnessContrast contrast="-20000"/>
                    </a14:imgEffect>
                  </a14:imgLayer>
                </a14:imgProps>
              </a:ext>
            </a:extLst>
          </a:blip>
          <a:srcRect l="7304" t="11532" r="5912" b="27026"/>
          <a:stretch/>
        </p:blipFill>
        <p:spPr>
          <a:xfrm>
            <a:off x="1313028" y="-13758"/>
            <a:ext cx="8864125" cy="6546765"/>
          </a:xfrm>
          <a:prstGeom prst="rect">
            <a:avLst/>
          </a:prstGeom>
        </p:spPr>
      </p:pic>
      <p:sp>
        <p:nvSpPr>
          <p:cNvPr id="2" name="Rectangle 1" descr="Dinner party line art&#10;">
            <a:extLst>
              <a:ext uri="{FF2B5EF4-FFF2-40B4-BE49-F238E27FC236}">
                <a16:creationId xmlns="" xmlns:a16="http://schemas.microsoft.com/office/drawing/2014/main" id="{3B6D68E8-CBCE-4454-B1DC-6E377495B0F3}"/>
              </a:ext>
            </a:extLst>
          </p:cNvPr>
          <p:cNvSpPr/>
          <p:nvPr/>
        </p:nvSpPr>
        <p:spPr>
          <a:xfrm>
            <a:off x="515659" y="98115"/>
            <a:ext cx="10780391" cy="654676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 xmlns:a16="http://schemas.microsoft.com/office/drawing/2014/main" id="{0C27A586-6EE9-2C49-8E7D-CE7FD24F36BC}"/>
              </a:ext>
            </a:extLst>
          </p:cNvPr>
          <p:cNvSpPr>
            <a:spLocks noGrp="1"/>
          </p:cNvSpPr>
          <p:nvPr>
            <p:ph idx="1"/>
          </p:nvPr>
        </p:nvSpPr>
        <p:spPr>
          <a:xfrm>
            <a:off x="780450" y="1620632"/>
            <a:ext cx="10515600" cy="4351338"/>
          </a:xfrm>
        </p:spPr>
        <p:txBody>
          <a:bodyPr>
            <a:normAutofit lnSpcReduction="10000"/>
          </a:bodyPr>
          <a:lstStyle/>
          <a:p>
            <a:pPr marL="174625" indent="0">
              <a:buNone/>
            </a:pPr>
            <a:r>
              <a:rPr lang="el-GR" sz="3200" dirty="0" smtClean="0">
                <a:latin typeface="Arial" pitchFamily="34" charset="0"/>
                <a:cs typeface="Arial" pitchFamily="34" charset="0"/>
              </a:rPr>
              <a:t>Η μητέρα του Γιάννη έχει προσκαλέσει 4 επισκέπτες σε βραδινό γεύμα, αλλά επειδή δεν μπορούσε να φύγει νωρίς από την δουλειά της, είπε στον Γιάννη να κάνει τα ψώνια, καθώς το σούπερ μάρκετ βρίσκεται πολύ κοντά στο σχολείο. </a:t>
            </a:r>
          </a:p>
          <a:p>
            <a:pPr marL="174625" indent="0">
              <a:buNone/>
            </a:pPr>
            <a:r>
              <a:rPr lang="el-GR" sz="3200" dirty="0" smtClean="0">
                <a:latin typeface="Arial" pitchFamily="34" charset="0"/>
                <a:cs typeface="Arial" pitchFamily="34" charset="0"/>
              </a:rPr>
              <a:t> Ο Γιάννης θα προτιμούσε να περάσει το απόγευμα με τους φίλους του, ωστόσο απρόθυμα συμφωνεί να βοηθήσει. </a:t>
            </a:r>
          </a:p>
        </p:txBody>
      </p:sp>
      <p:sp>
        <p:nvSpPr>
          <p:cNvPr id="4" name="Title 3">
            <a:extLst>
              <a:ext uri="{FF2B5EF4-FFF2-40B4-BE49-F238E27FC236}">
                <a16:creationId xmlns="" xmlns:a16="http://schemas.microsoft.com/office/drawing/2014/main" id="{282AC373-E9D0-C34F-91AA-6D16FA2E9E06}"/>
              </a:ext>
            </a:extLst>
          </p:cNvPr>
          <p:cNvSpPr>
            <a:spLocks noGrp="1"/>
          </p:cNvSpPr>
          <p:nvPr>
            <p:ph type="title"/>
          </p:nvPr>
        </p:nvSpPr>
        <p:spPr>
          <a:xfrm>
            <a:off x="895950" y="703755"/>
            <a:ext cx="10515600" cy="1325563"/>
          </a:xfrm>
        </p:spPr>
        <p:txBody>
          <a:bodyPr>
            <a:normAutofit/>
          </a:bodyPr>
          <a:lstStyle/>
          <a:p>
            <a:r>
              <a:rPr lang="el-GR" sz="6600" b="1" dirty="0" smtClean="0">
                <a:ln w="12700">
                  <a:noFill/>
                  <a:prstDash val="solid"/>
                </a:ln>
                <a:solidFill>
                  <a:srgbClr val="1E9399"/>
                </a:solidFill>
                <a:latin typeface="Arial" panose="020B0604020202020204" pitchFamily="34" charset="0"/>
                <a:cs typeface="Arial" panose="020B0604020202020204" pitchFamily="34" charset="0"/>
              </a:rPr>
              <a:t>Το βραδινό γεύμα</a:t>
            </a:r>
            <a:endParaRPr lang="en-US" sz="6600" b="1" dirty="0">
              <a:ln w="12700">
                <a:noFill/>
                <a:prstDash val="solid"/>
              </a:ln>
              <a:pattFill prst="dkUpDiag">
                <a:fgClr>
                  <a:schemeClr val="tx2"/>
                </a:fgClr>
                <a:bgClr>
                  <a:schemeClr val="tx2">
                    <a:lumMod val="20000"/>
                    <a:lumOff val="80000"/>
                  </a:schemeClr>
                </a:bgClr>
              </a:patt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87441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descr="Line">
            <a:extLst>
              <a:ext uri="{FF2B5EF4-FFF2-40B4-BE49-F238E27FC236}">
                <a16:creationId xmlns="" xmlns:a16="http://schemas.microsoft.com/office/drawing/2014/main" id="{9C5CD815-94EA-4094-9035-ADBBB203A358}"/>
              </a:ext>
            </a:extLst>
          </p:cNvPr>
          <p:cNvCxnSpPr>
            <a:cxnSpLocks/>
          </p:cNvCxnSpPr>
          <p:nvPr/>
        </p:nvCxnSpPr>
        <p:spPr>
          <a:xfrm>
            <a:off x="3136071" y="210810"/>
            <a:ext cx="0" cy="227977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17EE82E3-B2BE-7245-9CE5-AD3695C1CDE8}"/>
              </a:ext>
            </a:extLst>
          </p:cNvPr>
          <p:cNvSpPr txBox="1"/>
          <p:nvPr/>
        </p:nvSpPr>
        <p:spPr>
          <a:xfrm>
            <a:off x="6282640" y="225219"/>
            <a:ext cx="2622822" cy="5709255"/>
          </a:xfrm>
          <a:prstGeom prst="rect">
            <a:avLst/>
          </a:prstGeom>
          <a:solidFill>
            <a:schemeClr val="accent2">
              <a:lumMod val="20000"/>
              <a:lumOff val="80000"/>
            </a:schemeClr>
          </a:solidFill>
          <a:ln>
            <a:noFill/>
          </a:ln>
        </p:spPr>
        <p:txBody>
          <a:bodyPr wrap="square" rtlCol="0">
            <a:spAutoFit/>
          </a:bodyPr>
          <a:lstStyle/>
          <a:p>
            <a:pPr algn="ctr"/>
            <a:r>
              <a:rPr lang="en-US" sz="3200" b="1" dirty="0"/>
              <a:t>1:30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pPr>
              <a:spcBef>
                <a:spcPts val="600"/>
              </a:spcBef>
            </a:pPr>
            <a:r>
              <a:rPr lang="el-GR" sz="2000" dirty="0" smtClean="0"/>
              <a:t>Ο Γιάννης συναντάει   </a:t>
            </a:r>
          </a:p>
          <a:p>
            <a:pPr>
              <a:spcBef>
                <a:spcPts val="600"/>
              </a:spcBef>
            </a:pPr>
            <a:r>
              <a:rPr lang="el-GR" sz="2000" dirty="0" smtClean="0"/>
              <a:t>κάποιους φίλους του να παίζουν ποδόσφαιρο έξω, με καλό καιρό </a:t>
            </a:r>
            <a:r>
              <a:rPr lang="el-GR" sz="2000" b="1" dirty="0" smtClean="0"/>
              <a:t>(30</a:t>
            </a:r>
            <a:r>
              <a:rPr lang="en-US" sz="2000" b="1" baseline="30000" dirty="0" smtClean="0"/>
              <a:t>o</a:t>
            </a:r>
            <a:r>
              <a:rPr lang="en-US" sz="2000" b="1" dirty="0" smtClean="0"/>
              <a:t> C</a:t>
            </a:r>
            <a:r>
              <a:rPr lang="el-GR" sz="2000" b="1" dirty="0" smtClean="0"/>
              <a:t>)</a:t>
            </a:r>
            <a:r>
              <a:rPr lang="el-GR" sz="2000" dirty="0" smtClean="0"/>
              <a:t>και παίζει μαζί τους.  Αφήνει τα ψώνια στην άκρη του γηπέδου, όση ώρα παίζουν</a:t>
            </a:r>
            <a:endParaRPr lang="en-US" sz="3600" b="1" dirty="0">
              <a:ln w="0">
                <a:solidFill>
                  <a:schemeClr val="accent2"/>
                </a:solidFill>
              </a:ln>
              <a:solidFill>
                <a:srgbClr val="FF0000"/>
              </a:solidFill>
              <a:effectLst>
                <a:outerShdw blurRad="38100" dist="25400" dir="5400000" algn="ctr" rotWithShape="0">
                  <a:srgbClr val="6E747A">
                    <a:alpha val="43000"/>
                  </a:srgbClr>
                </a:outerShdw>
              </a:effectLst>
              <a:sym typeface="Wingdings" pitchFamily="2" charset="2"/>
            </a:endParaRPr>
          </a:p>
        </p:txBody>
      </p:sp>
      <p:sp>
        <p:nvSpPr>
          <p:cNvPr id="4" name="TextBox 3">
            <a:extLst>
              <a:ext uri="{FF2B5EF4-FFF2-40B4-BE49-F238E27FC236}">
                <a16:creationId xmlns="" xmlns:a16="http://schemas.microsoft.com/office/drawing/2014/main" id="{EBF00F81-CFD4-5A41-A345-0EAF2529A77B}"/>
              </a:ext>
            </a:extLst>
          </p:cNvPr>
          <p:cNvSpPr txBox="1"/>
          <p:nvPr/>
        </p:nvSpPr>
        <p:spPr>
          <a:xfrm>
            <a:off x="3384286" y="192294"/>
            <a:ext cx="2669373" cy="5955476"/>
          </a:xfrm>
          <a:prstGeom prst="rect">
            <a:avLst/>
          </a:prstGeom>
          <a:solidFill>
            <a:schemeClr val="accent5">
              <a:lumMod val="20000"/>
              <a:lumOff val="80000"/>
            </a:schemeClr>
          </a:solidFill>
        </p:spPr>
        <p:txBody>
          <a:bodyPr wrap="square" rtlCol="0">
            <a:spAutoFit/>
          </a:bodyPr>
          <a:lstStyle/>
          <a:p>
            <a:pPr algn="ctr"/>
            <a:r>
              <a:rPr lang="en-US" sz="3200" b="1" dirty="0" smtClean="0"/>
              <a:t>1:15 </a:t>
            </a:r>
            <a:r>
              <a:rPr lang="el-GR" sz="3200" b="1" dirty="0" smtClean="0"/>
              <a:t>ΜΜ</a:t>
            </a:r>
            <a:endParaRPr lang="en-US" sz="3200"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342900" indent="-342900">
              <a:spcBef>
                <a:spcPct val="20000"/>
              </a:spcBef>
            </a:pPr>
            <a:r>
              <a:rPr lang="el-GR" sz="2000" dirty="0" smtClean="0"/>
              <a:t>Ο Γιάννης πάει στο</a:t>
            </a:r>
          </a:p>
          <a:p>
            <a:pPr marL="342900" indent="-342900">
              <a:spcBef>
                <a:spcPct val="20000"/>
              </a:spcBef>
            </a:pPr>
            <a:r>
              <a:rPr lang="el-GR" sz="2000" dirty="0" smtClean="0"/>
              <a:t>σούπερ μάρκετ και </a:t>
            </a:r>
          </a:p>
          <a:p>
            <a:pPr marL="342900" indent="-342900">
              <a:spcBef>
                <a:spcPct val="20000"/>
              </a:spcBef>
            </a:pPr>
            <a:r>
              <a:rPr lang="el-GR" sz="2000" dirty="0" smtClean="0"/>
              <a:t>αγοράζει:</a:t>
            </a:r>
          </a:p>
          <a:p>
            <a:pPr marL="342900" indent="-342900">
              <a:spcBef>
                <a:spcPct val="20000"/>
              </a:spcBef>
              <a:buFontTx/>
              <a:buChar char="-"/>
            </a:pPr>
            <a:r>
              <a:rPr lang="el-GR" sz="2000" dirty="0" smtClean="0"/>
              <a:t>Κρύο καπνιστό σολομό</a:t>
            </a:r>
          </a:p>
          <a:p>
            <a:pPr marL="342900" indent="-342900">
              <a:spcBef>
                <a:spcPct val="20000"/>
              </a:spcBef>
              <a:buFontTx/>
              <a:buChar char="-"/>
            </a:pPr>
            <a:r>
              <a:rPr lang="el-GR" sz="2000" dirty="0" smtClean="0"/>
              <a:t>Φιλέτα κοτόπουλου</a:t>
            </a:r>
          </a:p>
          <a:p>
            <a:pPr marL="342900" indent="-342900">
              <a:spcBef>
                <a:spcPct val="20000"/>
              </a:spcBef>
              <a:buFontTx/>
              <a:buChar char="-"/>
            </a:pPr>
            <a:r>
              <a:rPr lang="el-GR" sz="2000" dirty="0" smtClean="0"/>
              <a:t>Φράουλες</a:t>
            </a:r>
          </a:p>
          <a:p>
            <a:pPr marL="342900" indent="-342900">
              <a:spcBef>
                <a:spcPct val="20000"/>
              </a:spcBef>
              <a:buFontTx/>
              <a:buChar char="-"/>
            </a:pPr>
            <a:r>
              <a:rPr lang="el-GR" sz="2000" dirty="0" smtClean="0"/>
              <a:t>Καρότα</a:t>
            </a:r>
          </a:p>
          <a:p>
            <a:pPr marL="342900" indent="-342900">
              <a:spcBef>
                <a:spcPct val="20000"/>
              </a:spcBef>
              <a:buFontTx/>
              <a:buChar char="-"/>
            </a:pPr>
            <a:r>
              <a:rPr lang="el-GR" sz="2000" dirty="0" smtClean="0"/>
              <a:t>Μπισκότα</a:t>
            </a:r>
            <a:endParaRPr lang="en-US" sz="2000" dirty="0"/>
          </a:p>
        </p:txBody>
      </p:sp>
      <p:pic>
        <p:nvPicPr>
          <p:cNvPr id="11" name="Picture 10" descr="Αγόρι που παίζει ποδόσφαιρο">
            <a:extLst>
              <a:ext uri="{FF2B5EF4-FFF2-40B4-BE49-F238E27FC236}">
                <a16:creationId xmlns="" xmlns:a16="http://schemas.microsoft.com/office/drawing/2014/main" id="{047ACAC3-C8F8-FA43-912A-D7C2387B8BB5}"/>
              </a:ext>
            </a:extLst>
          </p:cNvPr>
          <p:cNvPicPr>
            <a:picLocks noChangeAspect="1"/>
          </p:cNvPicPr>
          <p:nvPr/>
        </p:nvPicPr>
        <p:blipFill rotWithShape="1">
          <a:blip r:embed="rId3"/>
          <a:srcRect b="14260"/>
          <a:stretch/>
        </p:blipFill>
        <p:spPr>
          <a:xfrm>
            <a:off x="6396940" y="862685"/>
            <a:ext cx="1977039" cy="1436614"/>
          </a:xfrm>
          <a:prstGeom prst="rect">
            <a:avLst/>
          </a:prstGeom>
        </p:spPr>
      </p:pic>
      <p:sp>
        <p:nvSpPr>
          <p:cNvPr id="12" name="TextBox 11">
            <a:extLst>
              <a:ext uri="{FF2B5EF4-FFF2-40B4-BE49-F238E27FC236}">
                <a16:creationId xmlns="" xmlns:a16="http://schemas.microsoft.com/office/drawing/2014/main" id="{7F0049A7-EF57-A343-9EDA-EEC13BDE4EC1}"/>
              </a:ext>
            </a:extLst>
          </p:cNvPr>
          <p:cNvSpPr txBox="1"/>
          <p:nvPr/>
        </p:nvSpPr>
        <p:spPr>
          <a:xfrm>
            <a:off x="9100880" y="229660"/>
            <a:ext cx="2786320" cy="5786199"/>
          </a:xfrm>
          <a:prstGeom prst="rect">
            <a:avLst/>
          </a:prstGeom>
          <a:solidFill>
            <a:schemeClr val="accent2">
              <a:lumMod val="40000"/>
              <a:lumOff val="60000"/>
            </a:schemeClr>
          </a:solidFill>
        </p:spPr>
        <p:txBody>
          <a:bodyPr wrap="square" rtlCol="0">
            <a:spAutoFit/>
          </a:bodyPr>
          <a:lstStyle/>
          <a:p>
            <a:pPr algn="ctr"/>
            <a:r>
              <a:rPr lang="en-US" sz="3200" b="1" dirty="0"/>
              <a:t> 3:00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pPr>
              <a:buFontTx/>
              <a:buNone/>
            </a:pPr>
            <a:r>
              <a:rPr lang="el-GR" sz="2000" dirty="0" smtClean="0"/>
              <a:t>Οι φίλοι  σταματάνε  να παίζουν ποδόσφαιρο και </a:t>
            </a:r>
          </a:p>
          <a:p>
            <a:r>
              <a:rPr lang="el-GR" sz="2000" dirty="0" smtClean="0"/>
              <a:t>πηγαίνουν σε ένα </a:t>
            </a:r>
          </a:p>
          <a:p>
            <a:r>
              <a:rPr lang="el-GR" sz="2000" dirty="0" smtClean="0"/>
              <a:t>τοπικό κατάστημα</a:t>
            </a:r>
          </a:p>
          <a:p>
            <a:r>
              <a:rPr lang="el-GR" sz="2000" dirty="0" smtClean="0"/>
              <a:t>όπου αγοράζουν να</a:t>
            </a:r>
          </a:p>
          <a:p>
            <a:r>
              <a:rPr lang="el-GR" sz="2000" dirty="0" smtClean="0"/>
              <a:t>πιούν αναψυκτικά. Ευτυχώς  ο  Γιάννης θυμάται να πάρει και τα ψώνια μαζί του </a:t>
            </a:r>
          </a:p>
          <a:p>
            <a:r>
              <a:rPr lang="el-GR" sz="2000" dirty="0" smtClean="0"/>
              <a:t>πριν φύγει!</a:t>
            </a:r>
          </a:p>
        </p:txBody>
      </p:sp>
      <p:pic>
        <p:nvPicPr>
          <p:cNvPr id="13" name="Picture 12" descr="Τέσσερα μπουκάλια αναψυκτικό">
            <a:extLst>
              <a:ext uri="{FF2B5EF4-FFF2-40B4-BE49-F238E27FC236}">
                <a16:creationId xmlns="" xmlns:a16="http://schemas.microsoft.com/office/drawing/2014/main" id="{93657919-75F2-9440-9739-BB5DB501F6DE}"/>
              </a:ext>
            </a:extLst>
          </p:cNvPr>
          <p:cNvPicPr>
            <a:picLocks noChangeAspect="1"/>
          </p:cNvPicPr>
          <p:nvPr/>
        </p:nvPicPr>
        <p:blipFill rotWithShape="1">
          <a:blip r:embed="rId4"/>
          <a:srcRect t="10200" b="22325"/>
          <a:stretch/>
        </p:blipFill>
        <p:spPr>
          <a:xfrm>
            <a:off x="9211974" y="862685"/>
            <a:ext cx="2017500" cy="1466015"/>
          </a:xfrm>
          <a:prstGeom prst="rect">
            <a:avLst/>
          </a:prstGeom>
        </p:spPr>
      </p:pic>
      <p:pic>
        <p:nvPicPr>
          <p:cNvPr id="14" name="Picture 13" descr="Sun">
            <a:extLst>
              <a:ext uri="{FF2B5EF4-FFF2-40B4-BE49-F238E27FC236}">
                <a16:creationId xmlns="" xmlns:a16="http://schemas.microsoft.com/office/drawing/2014/main" id="{B2747DA2-C352-064F-AD68-2E82E6A9F4A2}"/>
              </a:ext>
            </a:extLst>
          </p:cNvPr>
          <p:cNvPicPr>
            <a:picLocks noChangeAspect="1"/>
          </p:cNvPicPr>
          <p:nvPr/>
        </p:nvPicPr>
        <p:blipFill>
          <a:blip r:embed="rId5"/>
          <a:stretch>
            <a:fillRect/>
          </a:stretch>
        </p:blipFill>
        <p:spPr>
          <a:xfrm>
            <a:off x="6410358" y="862685"/>
            <a:ext cx="660046" cy="672679"/>
          </a:xfrm>
          <a:prstGeom prst="rect">
            <a:avLst/>
          </a:prstGeom>
        </p:spPr>
      </p:pic>
      <p:pic>
        <p:nvPicPr>
          <p:cNvPr id="15" name="Picture 14" descr="Sun">
            <a:extLst>
              <a:ext uri="{FF2B5EF4-FFF2-40B4-BE49-F238E27FC236}">
                <a16:creationId xmlns="" xmlns:a16="http://schemas.microsoft.com/office/drawing/2014/main" id="{B431EEFA-7312-B248-BCC3-43838584B952}"/>
              </a:ext>
            </a:extLst>
          </p:cNvPr>
          <p:cNvPicPr>
            <a:picLocks noChangeAspect="1"/>
          </p:cNvPicPr>
          <p:nvPr/>
        </p:nvPicPr>
        <p:blipFill>
          <a:blip r:embed="rId5"/>
          <a:stretch>
            <a:fillRect/>
          </a:stretch>
        </p:blipFill>
        <p:spPr>
          <a:xfrm>
            <a:off x="9211974" y="862685"/>
            <a:ext cx="660045" cy="672678"/>
          </a:xfrm>
          <a:prstGeom prst="rect">
            <a:avLst/>
          </a:prstGeom>
        </p:spPr>
      </p:pic>
      <p:sp>
        <p:nvSpPr>
          <p:cNvPr id="16" name="TextBox 15">
            <a:extLst>
              <a:ext uri="{FF2B5EF4-FFF2-40B4-BE49-F238E27FC236}">
                <a16:creationId xmlns="" xmlns:a16="http://schemas.microsoft.com/office/drawing/2014/main" id="{BEABDEBC-FB47-304D-92C8-4C23DFDB9307}"/>
              </a:ext>
            </a:extLst>
          </p:cNvPr>
          <p:cNvSpPr txBox="1"/>
          <p:nvPr/>
        </p:nvSpPr>
        <p:spPr>
          <a:xfrm>
            <a:off x="398516" y="210810"/>
            <a:ext cx="2737555" cy="6663363"/>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1 </a:t>
            </a:r>
            <a:r>
              <a:rPr lang="el-GR" sz="3200" b="1" dirty="0" smtClean="0"/>
              <a:t>Μ</a:t>
            </a:r>
            <a:r>
              <a:rPr lang="en-US" sz="3200" b="1" dirty="0" smtClean="0"/>
              <a:t>M</a:t>
            </a:r>
            <a:endParaRPr lang="el-GR" sz="3200" b="1" dirty="0" smtClean="0"/>
          </a:p>
          <a:p>
            <a:r>
              <a:rPr lang="el-GR" sz="2000" dirty="0" smtClean="0"/>
              <a:t>Οι δραστηριότητες του Γιάννη μετά το σχολείο ακυρώθηκαν και φεύγει νωρίτερα</a:t>
            </a:r>
            <a:r>
              <a:rPr lang="en-US" sz="2000" dirty="0" smtClean="0"/>
              <a:t>. </a:t>
            </a:r>
          </a:p>
          <a:p>
            <a:endParaRPr lang="en-US" sz="1400" dirty="0"/>
          </a:p>
          <a:p>
            <a:pPr>
              <a:spcBef>
                <a:spcPct val="50000"/>
              </a:spcBef>
            </a:pPr>
            <a:r>
              <a:rPr lang="el-GR" sz="2000" dirty="0" smtClean="0"/>
              <a:t>‘‘Τέλεια! Θα πάω απευθείας για ψώνια και μετά θα μπορέσω να περάσω το απόγευμα μου με τους φίλους μου’’</a:t>
            </a: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dirty="0"/>
          </a:p>
          <a:p>
            <a:endParaRPr lang="en-US" dirty="0"/>
          </a:p>
        </p:txBody>
      </p:sp>
      <p:sp>
        <p:nvSpPr>
          <p:cNvPr id="18" name="Cloud Callout 17" descr="Thinking bubble">
            <a:extLst>
              <a:ext uri="{FF2B5EF4-FFF2-40B4-BE49-F238E27FC236}">
                <a16:creationId xmlns="" xmlns:a16="http://schemas.microsoft.com/office/drawing/2014/main" id="{9E044F41-ABBE-AE43-A266-2AF5CC3A87F8}"/>
              </a:ext>
            </a:extLst>
          </p:cNvPr>
          <p:cNvSpPr/>
          <p:nvPr/>
        </p:nvSpPr>
        <p:spPr>
          <a:xfrm>
            <a:off x="-115443" y="1870288"/>
            <a:ext cx="3251514" cy="3356910"/>
          </a:xfrm>
          <a:prstGeom prst="cloudCallout">
            <a:avLst>
              <a:gd name="adj1" fmla="val 3005"/>
              <a:gd name="adj2" fmla="val 81633"/>
            </a:avLst>
          </a:prstGeom>
          <a:solidFill>
            <a:schemeClr val="accent6">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pic>
        <p:nvPicPr>
          <p:cNvPr id="19" name="Picture 18" descr="Αγόρι που σκέφτεται">
            <a:extLst>
              <a:ext uri="{FF2B5EF4-FFF2-40B4-BE49-F238E27FC236}">
                <a16:creationId xmlns="" xmlns:a16="http://schemas.microsoft.com/office/drawing/2014/main" id="{622B858A-A646-F84A-8A72-EEC6D0C4E9B3}"/>
              </a:ext>
            </a:extLst>
          </p:cNvPr>
          <p:cNvPicPr>
            <a:picLocks noChangeAspect="1"/>
          </p:cNvPicPr>
          <p:nvPr/>
        </p:nvPicPr>
        <p:blipFill>
          <a:blip r:embed="rId6"/>
          <a:stretch>
            <a:fillRect/>
          </a:stretch>
        </p:blipFill>
        <p:spPr>
          <a:xfrm>
            <a:off x="398516" y="4593173"/>
            <a:ext cx="2737555" cy="2195967"/>
          </a:xfrm>
          <a:prstGeom prst="rect">
            <a:avLst/>
          </a:prstGeom>
        </p:spPr>
      </p:pic>
      <p:sp>
        <p:nvSpPr>
          <p:cNvPr id="2" name="TextBox 1">
            <a:extLst>
              <a:ext uri="{FF2B5EF4-FFF2-40B4-BE49-F238E27FC236}">
                <a16:creationId xmlns="" xmlns:a16="http://schemas.microsoft.com/office/drawing/2014/main" id="{98B528BE-3E40-4A34-889D-F5E5D1D142FF}"/>
              </a:ext>
            </a:extLst>
          </p:cNvPr>
          <p:cNvSpPr txBox="1"/>
          <p:nvPr/>
        </p:nvSpPr>
        <p:spPr>
          <a:xfrm>
            <a:off x="3384286" y="6058565"/>
            <a:ext cx="2645454" cy="815608"/>
          </a:xfrm>
          <a:prstGeom prst="rect">
            <a:avLst/>
          </a:prstGeom>
          <a:noFill/>
        </p:spPr>
        <p:txBody>
          <a:bodyPr wrap="square" rtlCol="0">
            <a:spAutoFit/>
          </a:bodyPr>
          <a:lstStyle/>
          <a:p>
            <a:r>
              <a:rPr lang="en-US" sz="3800" b="1" dirty="0">
                <a:ln w="0">
                  <a:noFill/>
                </a:ln>
                <a:solidFill>
                  <a:schemeClr val="tx2"/>
                </a:solidFill>
                <a:effectLst>
                  <a:outerShdw blurRad="38100" dist="25400" dir="5400000" algn="ctr" rotWithShape="0">
                    <a:srgbClr val="6E747A">
                      <a:alpha val="43000"/>
                    </a:srgbClr>
                  </a:outerShdw>
                </a:effectLst>
              </a:rPr>
              <a:t>4</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rPr>
              <a:t> </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sym typeface="Wingdings" pitchFamily="2" charset="2"/>
              </a:rPr>
              <a: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3" name="TextBox 2">
            <a:extLst>
              <a:ext uri="{FF2B5EF4-FFF2-40B4-BE49-F238E27FC236}">
                <a16:creationId xmlns="" xmlns:a16="http://schemas.microsoft.com/office/drawing/2014/main" id="{F0CCD9D8-70A5-48E6-A61B-51452D62F957}"/>
              </a:ext>
            </a:extLst>
          </p:cNvPr>
          <p:cNvSpPr txBox="1"/>
          <p:nvPr/>
        </p:nvSpPr>
        <p:spPr>
          <a:xfrm>
            <a:off x="6699734" y="6042392"/>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sp>
        <p:nvSpPr>
          <p:cNvPr id="5" name="TextBox 4">
            <a:extLst>
              <a:ext uri="{FF2B5EF4-FFF2-40B4-BE49-F238E27FC236}">
                <a16:creationId xmlns="" xmlns:a16="http://schemas.microsoft.com/office/drawing/2014/main" id="{124F3B94-6ECE-4762-B8E9-6B4A0778D75A}"/>
              </a:ext>
            </a:extLst>
          </p:cNvPr>
          <p:cNvSpPr txBox="1"/>
          <p:nvPr/>
        </p:nvSpPr>
        <p:spPr>
          <a:xfrm>
            <a:off x="9517975" y="6058565"/>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pic>
        <p:nvPicPr>
          <p:cNvPr id="10" name="Picture 9" descr="Διάδρομος σούπερ μάρκετ">
            <a:extLst>
              <a:ext uri="{FF2B5EF4-FFF2-40B4-BE49-F238E27FC236}">
                <a16:creationId xmlns="" xmlns:a16="http://schemas.microsoft.com/office/drawing/2014/main" id="{D5A6A8A1-3E13-FE44-938E-12B6B11E4CBC}"/>
              </a:ext>
            </a:extLst>
          </p:cNvPr>
          <p:cNvPicPr>
            <a:picLocks noChangeAspect="1"/>
          </p:cNvPicPr>
          <p:nvPr/>
        </p:nvPicPr>
        <p:blipFill rotWithShape="1">
          <a:blip r:embed="rId7"/>
          <a:srcRect b="10345"/>
          <a:stretch/>
        </p:blipFill>
        <p:spPr>
          <a:xfrm>
            <a:off x="3599849" y="862951"/>
            <a:ext cx="2197982" cy="1627632"/>
          </a:xfrm>
          <a:prstGeom prst="rect">
            <a:avLst/>
          </a:prstGeom>
        </p:spPr>
      </p:pic>
      <p:cxnSp>
        <p:nvCxnSpPr>
          <p:cNvPr id="17" name="Straight Connector 16" descr="line">
            <a:extLst>
              <a:ext uri="{FF2B5EF4-FFF2-40B4-BE49-F238E27FC236}">
                <a16:creationId xmlns="" xmlns:a16="http://schemas.microsoft.com/office/drawing/2014/main" id="{4107B204-6C2D-47CE-993E-2507C8351CA7}"/>
              </a:ext>
            </a:extLst>
          </p:cNvPr>
          <p:cNvCxnSpPr/>
          <p:nvPr/>
        </p:nvCxnSpPr>
        <p:spPr>
          <a:xfrm>
            <a:off x="6029740" y="210810"/>
            <a:ext cx="0" cy="6188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descr="line">
            <a:extLst>
              <a:ext uri="{FF2B5EF4-FFF2-40B4-BE49-F238E27FC236}">
                <a16:creationId xmlns="" xmlns:a16="http://schemas.microsoft.com/office/drawing/2014/main" id="{E6A3535E-DBE3-44ED-8811-D046B8730E1A}"/>
              </a:ext>
            </a:extLst>
          </p:cNvPr>
          <p:cNvCxnSpPr/>
          <p:nvPr/>
        </p:nvCxnSpPr>
        <p:spPr>
          <a:xfrm>
            <a:off x="8905462" y="192294"/>
            <a:ext cx="0" cy="618862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1022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3936FE1-3CE0-4840-93EA-FB126213820B}"/>
              </a:ext>
            </a:extLst>
          </p:cNvPr>
          <p:cNvSpPr txBox="1"/>
          <p:nvPr/>
        </p:nvSpPr>
        <p:spPr>
          <a:xfrm>
            <a:off x="347250" y="192295"/>
            <a:ext cx="2680919" cy="4708981"/>
          </a:xfrm>
          <a:prstGeom prst="rect">
            <a:avLst/>
          </a:prstGeom>
          <a:solidFill>
            <a:schemeClr val="accent2">
              <a:lumMod val="20000"/>
              <a:lumOff val="80000"/>
            </a:schemeClr>
          </a:solidFill>
          <a:ln>
            <a:noFill/>
          </a:ln>
        </p:spPr>
        <p:txBody>
          <a:bodyPr wrap="square" rtlCol="0">
            <a:spAutoFit/>
          </a:bodyPr>
          <a:lstStyle/>
          <a:p>
            <a:pPr algn="ctr"/>
            <a:r>
              <a:rPr lang="en-US" sz="3200" b="1" dirty="0"/>
              <a:t>4:00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2000" dirty="0"/>
          </a:p>
          <a:p>
            <a:pPr>
              <a:spcBef>
                <a:spcPct val="50000"/>
              </a:spcBef>
            </a:pPr>
            <a:r>
              <a:rPr lang="el-GR" sz="2000" dirty="0" smtClean="0"/>
              <a:t>Ο Γιάννης φτάνοντας σπίτι, αφήνει την τσάντα με τα ψώνια στον πάγκο της κουζίνας και μπαίνει για μπάνιο</a:t>
            </a:r>
            <a:endParaRPr lang="el-GR" sz="2000" dirty="0"/>
          </a:p>
        </p:txBody>
      </p:sp>
      <p:sp>
        <p:nvSpPr>
          <p:cNvPr id="7" name="TextBox 6">
            <a:extLst>
              <a:ext uri="{FF2B5EF4-FFF2-40B4-BE49-F238E27FC236}">
                <a16:creationId xmlns="" xmlns:a16="http://schemas.microsoft.com/office/drawing/2014/main" id="{17EE82E3-B2BE-7245-9CE5-AD3695C1CDE8}"/>
              </a:ext>
            </a:extLst>
          </p:cNvPr>
          <p:cNvSpPr txBox="1"/>
          <p:nvPr/>
        </p:nvSpPr>
        <p:spPr>
          <a:xfrm>
            <a:off x="3366918" y="192295"/>
            <a:ext cx="2662821" cy="5586145"/>
          </a:xfrm>
          <a:prstGeom prst="rect">
            <a:avLst/>
          </a:prstGeom>
          <a:solidFill>
            <a:schemeClr val="accent5">
              <a:lumMod val="20000"/>
              <a:lumOff val="80000"/>
            </a:schemeClr>
          </a:solidFill>
          <a:ln>
            <a:noFill/>
          </a:ln>
        </p:spPr>
        <p:txBody>
          <a:bodyPr wrap="square" rtlCol="0">
            <a:spAutoFit/>
          </a:bodyPr>
          <a:lstStyle/>
          <a:p>
            <a:pPr algn="ctr"/>
            <a:r>
              <a:rPr lang="en-US" sz="3200" b="1" dirty="0"/>
              <a:t>4:30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2000" dirty="0"/>
          </a:p>
          <a:p>
            <a:pPr>
              <a:spcBef>
                <a:spcPct val="20000"/>
              </a:spcBef>
            </a:pPr>
            <a:r>
              <a:rPr lang="el-GR" sz="2000" dirty="0" smtClean="0"/>
              <a:t>Ο Γιάννης</a:t>
            </a:r>
            <a:r>
              <a:rPr lang="en-US" sz="2000" dirty="0" smtClean="0"/>
              <a:t> </a:t>
            </a:r>
            <a:r>
              <a:rPr lang="el-GR" sz="2000" dirty="0" smtClean="0"/>
              <a:t> θυμάται ότι  κάποια από τα τρόφιμα  χρειάζεται να  αποθηκευθούν  στο ψυγείο </a:t>
            </a:r>
          </a:p>
          <a:p>
            <a:pPr>
              <a:spcBef>
                <a:spcPct val="20000"/>
              </a:spcBef>
            </a:pPr>
            <a:endParaRPr lang="el-GR" sz="2000" dirty="0" smtClean="0"/>
          </a:p>
          <a:p>
            <a:pPr>
              <a:spcBef>
                <a:spcPct val="20000"/>
              </a:spcBef>
            </a:pPr>
            <a:r>
              <a:rPr lang="el-GR" sz="2000" dirty="0" smtClean="0"/>
              <a:t>Τοποθετεί το  σολομό και το  κοτόπουλο </a:t>
            </a:r>
          </a:p>
          <a:p>
            <a:pPr>
              <a:spcBef>
                <a:spcPct val="20000"/>
              </a:spcBef>
            </a:pPr>
            <a:r>
              <a:rPr lang="el-GR" sz="2000" dirty="0" smtClean="0"/>
              <a:t>στη  συντήρηση</a:t>
            </a:r>
            <a:endParaRPr lang="el-GR" sz="2000" dirty="0"/>
          </a:p>
        </p:txBody>
      </p:sp>
      <p:pic>
        <p:nvPicPr>
          <p:cNvPr id="2" name="Picture 1" descr="Τσάντα με αγορές">
            <a:extLst>
              <a:ext uri="{FF2B5EF4-FFF2-40B4-BE49-F238E27FC236}">
                <a16:creationId xmlns="" xmlns:a16="http://schemas.microsoft.com/office/drawing/2014/main" id="{2D9BFDD5-1DE3-1E4A-A5B0-9869D01A772D}"/>
              </a:ext>
            </a:extLst>
          </p:cNvPr>
          <p:cNvPicPr>
            <a:picLocks noChangeAspect="1"/>
          </p:cNvPicPr>
          <p:nvPr/>
        </p:nvPicPr>
        <p:blipFill rotWithShape="1">
          <a:blip r:embed="rId3"/>
          <a:srcRect t="8127" b="14730"/>
          <a:stretch/>
        </p:blipFill>
        <p:spPr>
          <a:xfrm>
            <a:off x="515029" y="998702"/>
            <a:ext cx="2240280" cy="1590138"/>
          </a:xfrm>
          <a:prstGeom prst="rect">
            <a:avLst/>
          </a:prstGeom>
        </p:spPr>
      </p:pic>
      <p:pic>
        <p:nvPicPr>
          <p:cNvPr id="3" name="Picture 2" descr="Ψυγείο">
            <a:extLst>
              <a:ext uri="{FF2B5EF4-FFF2-40B4-BE49-F238E27FC236}">
                <a16:creationId xmlns="" xmlns:a16="http://schemas.microsoft.com/office/drawing/2014/main" id="{BAD3A959-5C0E-A844-9EDE-F6BF17524083}"/>
              </a:ext>
            </a:extLst>
          </p:cNvPr>
          <p:cNvPicPr>
            <a:picLocks noChangeAspect="1"/>
          </p:cNvPicPr>
          <p:nvPr/>
        </p:nvPicPr>
        <p:blipFill rotWithShape="1">
          <a:blip r:embed="rId4"/>
          <a:srcRect t="8822" b="14730"/>
          <a:stretch/>
        </p:blipFill>
        <p:spPr>
          <a:xfrm>
            <a:off x="3978528" y="720012"/>
            <a:ext cx="1245661" cy="1645920"/>
          </a:xfrm>
          <a:prstGeom prst="rect">
            <a:avLst/>
          </a:prstGeom>
        </p:spPr>
      </p:pic>
      <p:sp>
        <p:nvSpPr>
          <p:cNvPr id="9" name="TextBox 8">
            <a:extLst>
              <a:ext uri="{FF2B5EF4-FFF2-40B4-BE49-F238E27FC236}">
                <a16:creationId xmlns="" xmlns:a16="http://schemas.microsoft.com/office/drawing/2014/main" id="{8E78FF09-193D-FD4D-9BDB-C0908498A4CE}"/>
              </a:ext>
            </a:extLst>
          </p:cNvPr>
          <p:cNvSpPr txBox="1"/>
          <p:nvPr/>
        </p:nvSpPr>
        <p:spPr>
          <a:xfrm>
            <a:off x="6174548" y="210810"/>
            <a:ext cx="2613689" cy="5678478"/>
          </a:xfrm>
          <a:prstGeom prst="rect">
            <a:avLst/>
          </a:prstGeom>
          <a:solidFill>
            <a:schemeClr val="accent4">
              <a:lumMod val="20000"/>
              <a:lumOff val="80000"/>
            </a:schemeClr>
          </a:solidFill>
          <a:ln>
            <a:noFill/>
          </a:ln>
        </p:spPr>
        <p:txBody>
          <a:bodyPr wrap="square" rtlCol="0">
            <a:spAutoFit/>
          </a:bodyPr>
          <a:lstStyle/>
          <a:p>
            <a:pPr algn="ctr"/>
            <a:r>
              <a:rPr lang="en-US" sz="3200" b="1" dirty="0"/>
              <a:t>5:30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1400" dirty="0"/>
          </a:p>
          <a:p>
            <a:pPr>
              <a:spcBef>
                <a:spcPct val="20000"/>
              </a:spcBef>
            </a:pPr>
            <a:r>
              <a:rPr lang="el-GR" sz="2000" dirty="0" smtClean="0"/>
              <a:t>Η μητέρα έρχεται σπίτι και αρχίζει την ετοιμασία  των ορεκτικών με τον  καπνιστό σολομό. Ο Γιάννης την</a:t>
            </a:r>
            <a:r>
              <a:rPr lang="en-US" sz="2000" dirty="0" smtClean="0"/>
              <a:t> </a:t>
            </a:r>
            <a:r>
              <a:rPr lang="el-GR" sz="2000" dirty="0" smtClean="0"/>
              <a:t>βοηθάει. </a:t>
            </a:r>
          </a:p>
          <a:p>
            <a:pPr>
              <a:spcBef>
                <a:spcPct val="20000"/>
              </a:spcBef>
            </a:pPr>
            <a:r>
              <a:rPr lang="el-GR" sz="2000" dirty="0" smtClean="0"/>
              <a:t>Τα ορεκτικά παραμένουν πάνω στο τραπέζι μετά την  προετοιμασία </a:t>
            </a:r>
            <a:endParaRPr lang="el-GR" sz="2000" dirty="0"/>
          </a:p>
        </p:txBody>
      </p:sp>
      <p:pic>
        <p:nvPicPr>
          <p:cNvPr id="10" name="Picture 9" descr="Σολωμός σε πιάτο, με φέτες από λεμόνι">
            <a:extLst>
              <a:ext uri="{FF2B5EF4-FFF2-40B4-BE49-F238E27FC236}">
                <a16:creationId xmlns="" xmlns:a16="http://schemas.microsoft.com/office/drawing/2014/main" id="{44D73C29-A0D1-134A-AD5E-6BA41FBA6AD9}"/>
              </a:ext>
            </a:extLst>
          </p:cNvPr>
          <p:cNvPicPr>
            <a:picLocks noChangeAspect="1"/>
          </p:cNvPicPr>
          <p:nvPr/>
        </p:nvPicPr>
        <p:blipFill rotWithShape="1">
          <a:blip r:embed="rId5">
            <a:extLst>
              <a:ext uri="{BEBA8EAE-BF5A-486C-A8C5-ECC9F3942E4B}">
                <a14:imgProps xmlns="" xmlns:a14="http://schemas.microsoft.com/office/drawing/2010/main">
                  <a14:imgLayer>
                    <a14:imgEffect>
                      <a14:saturation sat="0"/>
                    </a14:imgEffect>
                  </a14:imgLayer>
                </a14:imgProps>
              </a:ext>
            </a:extLst>
          </a:blip>
          <a:srcRect l="28710" t="60928" b="6424"/>
          <a:stretch/>
        </p:blipFill>
        <p:spPr>
          <a:xfrm>
            <a:off x="6387776" y="720012"/>
            <a:ext cx="2086685" cy="1645920"/>
          </a:xfrm>
          <a:prstGeom prst="rect">
            <a:avLst/>
          </a:prstGeom>
        </p:spPr>
      </p:pic>
      <p:sp>
        <p:nvSpPr>
          <p:cNvPr id="11" name="TextBox 10">
            <a:extLst>
              <a:ext uri="{FF2B5EF4-FFF2-40B4-BE49-F238E27FC236}">
                <a16:creationId xmlns="" xmlns:a16="http://schemas.microsoft.com/office/drawing/2014/main" id="{7456A17C-DF34-B24A-BB59-875BCEB6E20B}"/>
              </a:ext>
            </a:extLst>
          </p:cNvPr>
          <p:cNvSpPr txBox="1"/>
          <p:nvPr/>
        </p:nvSpPr>
        <p:spPr>
          <a:xfrm>
            <a:off x="8950356" y="210810"/>
            <a:ext cx="3005781" cy="5524589"/>
          </a:xfrm>
          <a:prstGeom prst="rect">
            <a:avLst/>
          </a:prstGeom>
          <a:solidFill>
            <a:schemeClr val="accent4">
              <a:lumMod val="20000"/>
              <a:lumOff val="80000"/>
            </a:schemeClr>
          </a:solidFill>
          <a:ln>
            <a:noFill/>
          </a:ln>
        </p:spPr>
        <p:txBody>
          <a:bodyPr wrap="square" rtlCol="0">
            <a:spAutoFit/>
          </a:bodyPr>
          <a:lstStyle/>
          <a:p>
            <a:pPr algn="ctr"/>
            <a:r>
              <a:rPr lang="en-US" sz="3200" b="1" dirty="0"/>
              <a:t>5:45 </a:t>
            </a:r>
            <a:r>
              <a:rPr lang="el-GR" sz="3200" b="1" dirty="0" smtClean="0"/>
              <a:t>Μ</a:t>
            </a:r>
            <a:r>
              <a:rPr lang="en-US" sz="3200" b="1" dirty="0" smtClean="0"/>
              <a:t>M</a:t>
            </a:r>
            <a:endParaRPr lang="en-US" sz="3200"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spcBef>
                <a:spcPct val="20000"/>
              </a:spcBef>
            </a:pPr>
            <a:r>
              <a:rPr lang="el-GR" sz="2000" u="sng" dirty="0" smtClean="0"/>
              <a:t>Γιάννης</a:t>
            </a:r>
            <a:endParaRPr lang="el-GR" sz="2000" dirty="0" smtClean="0"/>
          </a:p>
          <a:p>
            <a:r>
              <a:rPr lang="en-US" sz="2000" dirty="0" smtClean="0"/>
              <a:t>-</a:t>
            </a:r>
            <a:r>
              <a:rPr lang="el-GR" sz="2000" dirty="0" smtClean="0"/>
              <a:t>Στρώνει το τραπέζι </a:t>
            </a:r>
          </a:p>
          <a:p>
            <a:r>
              <a:rPr lang="en-US" sz="2000" dirty="0" smtClean="0"/>
              <a:t>-</a:t>
            </a:r>
            <a:r>
              <a:rPr lang="el-GR" sz="2000" dirty="0" smtClean="0"/>
              <a:t>Καθαρίζει τα καρότα</a:t>
            </a:r>
          </a:p>
          <a:p>
            <a:r>
              <a:rPr lang="en-US" sz="2000" dirty="0" smtClean="0"/>
              <a:t>-</a:t>
            </a:r>
            <a:r>
              <a:rPr lang="el-GR" sz="2000" dirty="0" smtClean="0"/>
              <a:t>Πλένει τις φράουλες</a:t>
            </a:r>
          </a:p>
          <a:p>
            <a:r>
              <a:rPr lang="el-GR" sz="2000" u="sng" dirty="0" smtClean="0"/>
              <a:t>Μητέρα </a:t>
            </a:r>
          </a:p>
          <a:p>
            <a:pPr>
              <a:buFontTx/>
              <a:buChar char="-"/>
            </a:pPr>
            <a:r>
              <a:rPr lang="el-GR" sz="2000" dirty="0" smtClean="0"/>
              <a:t>Ετοιμάζει τη σαλάτα </a:t>
            </a:r>
          </a:p>
          <a:p>
            <a:pPr>
              <a:buFontTx/>
              <a:buChar char="-"/>
            </a:pPr>
            <a:r>
              <a:rPr lang="el-GR" sz="2000" dirty="0" smtClean="0"/>
              <a:t>Βάζει το κοτόπουλο σε μια πιατέλα </a:t>
            </a:r>
          </a:p>
          <a:p>
            <a:pPr>
              <a:buFontTx/>
              <a:buChar char="-"/>
            </a:pPr>
            <a:r>
              <a:rPr lang="el-GR" sz="2000" dirty="0" smtClean="0"/>
              <a:t>Προθερμαίνει την ψησταριά</a:t>
            </a:r>
            <a:endParaRPr lang="en-US" sz="2000" dirty="0"/>
          </a:p>
        </p:txBody>
      </p:sp>
      <p:pic>
        <p:nvPicPr>
          <p:cNvPr id="14" name="Picture 13" descr="Λαχανικά">
            <a:extLst>
              <a:ext uri="{FF2B5EF4-FFF2-40B4-BE49-F238E27FC236}">
                <a16:creationId xmlns="" xmlns:a16="http://schemas.microsoft.com/office/drawing/2014/main" id="{460C3419-A155-C54A-A8D6-8DF6B1746C16}"/>
              </a:ext>
            </a:extLst>
          </p:cNvPr>
          <p:cNvPicPr>
            <a:picLocks noChangeAspect="1"/>
          </p:cNvPicPr>
          <p:nvPr/>
        </p:nvPicPr>
        <p:blipFill rotWithShape="1">
          <a:blip r:embed="rId6">
            <a:extLst>
              <a:ext uri="{BEBA8EAE-BF5A-486C-A8C5-ECC9F3942E4B}">
                <a14:imgProps xmlns="" xmlns:a14="http://schemas.microsoft.com/office/drawing/2010/main">
                  <a14:imgLayer>
                    <a14:imgEffect>
                      <a14:saturation sat="0"/>
                    </a14:imgEffect>
                  </a14:imgLayer>
                </a14:imgProps>
              </a:ext>
            </a:extLst>
          </a:blip>
          <a:srcRect l="8529" t="37937" r="8734" b="15835"/>
          <a:stretch/>
        </p:blipFill>
        <p:spPr>
          <a:xfrm>
            <a:off x="9525581" y="1244043"/>
            <a:ext cx="1855331" cy="1099455"/>
          </a:xfrm>
          <a:prstGeom prst="rect">
            <a:avLst/>
          </a:prstGeom>
        </p:spPr>
      </p:pic>
      <p:pic>
        <p:nvPicPr>
          <p:cNvPr id="13" name="Picture 12" descr="Στήθος κοτόπουλου">
            <a:extLst>
              <a:ext uri="{FF2B5EF4-FFF2-40B4-BE49-F238E27FC236}">
                <a16:creationId xmlns="" xmlns:a16="http://schemas.microsoft.com/office/drawing/2014/main" id="{75CF6C4B-7C27-2543-8A91-11E7CDFDD93E}"/>
              </a:ext>
            </a:extLst>
          </p:cNvPr>
          <p:cNvPicPr>
            <a:picLocks noChangeAspect="1"/>
          </p:cNvPicPr>
          <p:nvPr/>
        </p:nvPicPr>
        <p:blipFill rotWithShape="1">
          <a:blip r:embed="rId7">
            <a:extLst>
              <a:ext uri="{BEBA8EAE-BF5A-486C-A8C5-ECC9F3942E4B}">
                <a14:imgProps xmlns="" xmlns:a14="http://schemas.microsoft.com/office/drawing/2010/main">
                  <a14:imgLayer>
                    <a14:imgEffect>
                      <a14:saturation sat="0"/>
                    </a14:imgEffect>
                  </a14:imgLayer>
                </a14:imgProps>
              </a:ext>
            </a:extLst>
          </a:blip>
          <a:srcRect l="8684" t="17712" r="9065" b="24483"/>
          <a:stretch/>
        </p:blipFill>
        <p:spPr>
          <a:xfrm>
            <a:off x="9026439" y="786997"/>
            <a:ext cx="1426808" cy="1150845"/>
          </a:xfrm>
          <a:prstGeom prst="rect">
            <a:avLst/>
          </a:prstGeom>
        </p:spPr>
      </p:pic>
      <p:sp>
        <p:nvSpPr>
          <p:cNvPr id="5" name="TextBox 4">
            <a:extLst>
              <a:ext uri="{FF2B5EF4-FFF2-40B4-BE49-F238E27FC236}">
                <a16:creationId xmlns="" xmlns:a16="http://schemas.microsoft.com/office/drawing/2014/main" id="{681B0F34-7E15-464F-B050-1C91EF2720A1}"/>
              </a:ext>
            </a:extLst>
          </p:cNvPr>
          <p:cNvSpPr txBox="1"/>
          <p:nvPr/>
        </p:nvSpPr>
        <p:spPr>
          <a:xfrm>
            <a:off x="168091" y="5747911"/>
            <a:ext cx="2751074" cy="830997"/>
          </a:xfrm>
          <a:prstGeom prst="rect">
            <a:avLst/>
          </a:prstGeom>
          <a:noFill/>
        </p:spPr>
        <p:txBody>
          <a:bodyPr wrap="none" rtlCol="0">
            <a:spAutoFit/>
          </a:bodyPr>
          <a:lstStyle/>
          <a:p>
            <a:r>
              <a:rPr lang="en-US" sz="3900" b="1" dirty="0">
                <a:ln w="0">
                  <a:noFill/>
                </a:ln>
                <a:solidFill>
                  <a:srgbClr val="C00000"/>
                </a:solidFill>
                <a:sym typeface="Wingdings" pitchFamily="2" charset="2"/>
              </a:rPr>
              <a:t>30  </a:t>
            </a:r>
            <a:r>
              <a:rPr lang="el-GR" sz="39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9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9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9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900" dirty="0">
              <a:ln w="0">
                <a:noFill/>
              </a:ln>
              <a:solidFill>
                <a:schemeClr val="accent4">
                  <a:lumMod val="50000"/>
                </a:schemeClr>
              </a:solidFill>
            </a:endParaRPr>
          </a:p>
          <a:p>
            <a:endParaRPr lang="en-GB" dirty="0"/>
          </a:p>
        </p:txBody>
      </p:sp>
      <p:sp>
        <p:nvSpPr>
          <p:cNvPr id="8" name="TextBox 7">
            <a:extLst>
              <a:ext uri="{FF2B5EF4-FFF2-40B4-BE49-F238E27FC236}">
                <a16:creationId xmlns="" xmlns:a16="http://schemas.microsoft.com/office/drawing/2014/main" id="{8F8EC626-DECA-4089-A88C-EA3716365EDD}"/>
              </a:ext>
            </a:extLst>
          </p:cNvPr>
          <p:cNvSpPr txBox="1"/>
          <p:nvPr/>
        </p:nvSpPr>
        <p:spPr>
          <a:xfrm>
            <a:off x="3180522" y="5778440"/>
            <a:ext cx="2765501" cy="815608"/>
          </a:xfrm>
          <a:prstGeom prst="rect">
            <a:avLst/>
          </a:prstGeom>
          <a:noFill/>
        </p:spPr>
        <p:txBody>
          <a:bodyPr wrap="none" rtlCol="0">
            <a:spAutoFit/>
          </a:bodyPr>
          <a:lstStyle/>
          <a:p>
            <a:r>
              <a:rPr lang="el-GR" sz="36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6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600" b="1" dirty="0" smtClean="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600" b="1" dirty="0" smtClean="0">
                <a:ln w="0">
                  <a:noFill/>
                </a:ln>
                <a:solidFill>
                  <a:schemeClr val="accent4">
                    <a:lumMod val="50000"/>
                  </a:schemeClr>
                </a:solidFill>
                <a:effectLst>
                  <a:outerShdw blurRad="38100" dist="25400" dir="5400000" algn="ctr" rotWithShape="0">
                    <a:srgbClr val="6E747A">
                      <a:alpha val="43000"/>
                    </a:srgbClr>
                  </a:outerShdw>
                </a:effectLst>
              </a:rPr>
              <a:t>C</a:t>
            </a:r>
            <a:r>
              <a:rPr lang="en-US"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a:t>
            </a:r>
            <a:r>
              <a:rPr lang="en-US" sz="3800" b="1" dirty="0" smtClean="0">
                <a:ln w="0">
                  <a:noFill/>
                </a:ln>
                <a:solidFill>
                  <a:schemeClr val="accent1"/>
                </a:solidFill>
                <a:effectLst>
                  <a:outerShdw blurRad="38100" dist="25400" dir="5400000" algn="ctr" rotWithShape="0">
                    <a:srgbClr val="6E747A">
                      <a:alpha val="43000"/>
                    </a:srgbClr>
                  </a:outerShdw>
                </a:effectLst>
                <a:sym typeface="Wingdings" pitchFamily="2" charset="2"/>
              </a:rPr>
              <a:t>4 </a:t>
            </a:r>
            <a:r>
              <a:rPr lang="en-US" sz="3800" b="1" dirty="0">
                <a:ln w="0">
                  <a:noFill/>
                </a:ln>
                <a:solidFill>
                  <a:schemeClr val="accent1"/>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1"/>
                </a:solidFill>
                <a:effectLst>
                  <a:outerShdw blurRad="38100" dist="25400" dir="5400000" algn="ctr" rotWithShape="0">
                    <a:srgbClr val="6E747A">
                      <a:alpha val="43000"/>
                    </a:srgbClr>
                  </a:outerShdw>
                </a:effectLst>
              </a:rPr>
              <a:t>C</a:t>
            </a:r>
            <a:endParaRPr lang="en-US" sz="3800" dirty="0">
              <a:ln w="0">
                <a:noFill/>
              </a:ln>
              <a:solidFill>
                <a:schemeClr val="accent1"/>
              </a:solidFill>
            </a:endParaRPr>
          </a:p>
          <a:p>
            <a:endParaRPr lang="en-GB" dirty="0"/>
          </a:p>
        </p:txBody>
      </p:sp>
      <p:sp>
        <p:nvSpPr>
          <p:cNvPr id="12" name="TextBox 11">
            <a:extLst>
              <a:ext uri="{FF2B5EF4-FFF2-40B4-BE49-F238E27FC236}">
                <a16:creationId xmlns="" xmlns:a16="http://schemas.microsoft.com/office/drawing/2014/main" id="{7A0B6778-1916-4074-B201-56D7C0DA046C}"/>
              </a:ext>
            </a:extLst>
          </p:cNvPr>
          <p:cNvSpPr txBox="1"/>
          <p:nvPr/>
        </p:nvSpPr>
        <p:spPr>
          <a:xfrm>
            <a:off x="6174548" y="5889288"/>
            <a:ext cx="2412840" cy="815608"/>
          </a:xfrm>
          <a:prstGeom prst="rect">
            <a:avLst/>
          </a:prstGeom>
          <a:noFill/>
        </p:spPr>
        <p:txBody>
          <a:bodyPr wrap="none" rtlCol="0">
            <a:spAutoFit/>
          </a:bodyPr>
          <a:lstStyle/>
          <a:p>
            <a:r>
              <a:rPr lang="en-US" sz="3800" b="1" dirty="0">
                <a:ln w="0">
                  <a:noFill/>
                </a:ln>
                <a:solidFill>
                  <a:schemeClr val="accent1"/>
                </a:solidFill>
                <a:effectLst>
                  <a:outerShdw blurRad="38100" dist="25400" dir="5400000" algn="ctr" rotWithShape="0">
                    <a:srgbClr val="6E747A">
                      <a:alpha val="43000"/>
                    </a:srgbClr>
                  </a:outerShdw>
                </a:effectLst>
                <a:sym typeface="Wingdings" pitchFamily="2" charset="2"/>
              </a:rPr>
              <a:t>4  </a:t>
            </a:r>
            <a:r>
              <a:rPr lang="el-GR"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ln w="0">
                <a:noFill/>
              </a:ln>
              <a:solidFill>
                <a:schemeClr val="accent4">
                  <a:lumMod val="50000"/>
                </a:schemeClr>
              </a:solidFill>
            </a:endParaRPr>
          </a:p>
          <a:p>
            <a:endParaRPr lang="en-GB" dirty="0"/>
          </a:p>
        </p:txBody>
      </p:sp>
      <p:sp>
        <p:nvSpPr>
          <p:cNvPr id="15" name="TextBox 14">
            <a:extLst>
              <a:ext uri="{FF2B5EF4-FFF2-40B4-BE49-F238E27FC236}">
                <a16:creationId xmlns="" xmlns:a16="http://schemas.microsoft.com/office/drawing/2014/main" id="{F1B93F4B-4C53-4796-A935-8329BD2A7B69}"/>
              </a:ext>
            </a:extLst>
          </p:cNvPr>
          <p:cNvSpPr txBox="1"/>
          <p:nvPr/>
        </p:nvSpPr>
        <p:spPr>
          <a:xfrm>
            <a:off x="9525581" y="5889288"/>
            <a:ext cx="1404552" cy="815608"/>
          </a:xfrm>
          <a:prstGeom prst="rect">
            <a:avLst/>
          </a:prstGeom>
          <a:noFill/>
        </p:spPr>
        <p:txBody>
          <a:bodyPr wrap="square" rtlCol="0">
            <a:spAutoFit/>
          </a:bodyPr>
          <a:lstStyle/>
          <a:p>
            <a:r>
              <a:rPr lang="el-GR"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cxnSp>
        <p:nvCxnSpPr>
          <p:cNvPr id="17" name="Straight Connector 16" descr="Line">
            <a:extLst>
              <a:ext uri="{FF2B5EF4-FFF2-40B4-BE49-F238E27FC236}">
                <a16:creationId xmlns="" xmlns:a16="http://schemas.microsoft.com/office/drawing/2014/main" id="{9D05EC04-D226-4B76-BCFC-585AACD85695}"/>
              </a:ext>
            </a:extLst>
          </p:cNvPr>
          <p:cNvCxnSpPr>
            <a:cxnSpLocks/>
          </p:cNvCxnSpPr>
          <p:nvPr/>
        </p:nvCxnSpPr>
        <p:spPr>
          <a:xfrm>
            <a:off x="3180522" y="192295"/>
            <a:ext cx="0" cy="6207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descr="Line">
            <a:extLst>
              <a:ext uri="{FF2B5EF4-FFF2-40B4-BE49-F238E27FC236}">
                <a16:creationId xmlns="" xmlns:a16="http://schemas.microsoft.com/office/drawing/2014/main" id="{9208A0EC-7C33-4E03-A099-8466F3FA8C80}"/>
              </a:ext>
            </a:extLst>
          </p:cNvPr>
          <p:cNvCxnSpPr/>
          <p:nvPr/>
        </p:nvCxnSpPr>
        <p:spPr>
          <a:xfrm>
            <a:off x="6029740" y="210810"/>
            <a:ext cx="0" cy="6188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descr="Line">
            <a:extLst>
              <a:ext uri="{FF2B5EF4-FFF2-40B4-BE49-F238E27FC236}">
                <a16:creationId xmlns="" xmlns:a16="http://schemas.microsoft.com/office/drawing/2014/main" id="{81BA1F5B-E7D3-4C05-BA0B-D958D687EF30}"/>
              </a:ext>
            </a:extLst>
          </p:cNvPr>
          <p:cNvCxnSpPr/>
          <p:nvPr/>
        </p:nvCxnSpPr>
        <p:spPr>
          <a:xfrm>
            <a:off x="8788237" y="192295"/>
            <a:ext cx="0" cy="62071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8619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1F8B543-2DAC-AB4C-8F79-618ED8D90B85}"/>
              </a:ext>
            </a:extLst>
          </p:cNvPr>
          <p:cNvSpPr txBox="1"/>
          <p:nvPr/>
        </p:nvSpPr>
        <p:spPr>
          <a:xfrm>
            <a:off x="355543" y="192294"/>
            <a:ext cx="2468880" cy="4185761"/>
          </a:xfrm>
          <a:prstGeom prst="rect">
            <a:avLst/>
          </a:prstGeom>
          <a:solidFill>
            <a:schemeClr val="accent4">
              <a:lumMod val="20000"/>
              <a:lumOff val="80000"/>
            </a:schemeClr>
          </a:solidFill>
          <a:ln>
            <a:noFill/>
          </a:ln>
        </p:spPr>
        <p:txBody>
          <a:bodyPr wrap="square" rtlCol="0">
            <a:spAutoFit/>
          </a:bodyPr>
          <a:lstStyle/>
          <a:p>
            <a:pPr algn="ctr"/>
            <a:r>
              <a:rPr lang="en-US" sz="3200" b="1" dirty="0"/>
              <a:t>6:30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1400" dirty="0"/>
          </a:p>
          <a:p>
            <a:pPr marL="174625">
              <a:spcBef>
                <a:spcPct val="20000"/>
              </a:spcBef>
            </a:pPr>
            <a:r>
              <a:rPr lang="el-GR" sz="2000" dirty="0" smtClean="0"/>
              <a:t>Οι καλεσμένοι  φτάνουν και ξεκινούν να τρώνε</a:t>
            </a:r>
          </a:p>
          <a:p>
            <a:pPr marL="174625">
              <a:spcBef>
                <a:spcPct val="20000"/>
              </a:spcBef>
            </a:pPr>
            <a:r>
              <a:rPr lang="el-GR" sz="2000" dirty="0" smtClean="0"/>
              <a:t>τα καρότα</a:t>
            </a:r>
          </a:p>
          <a:p>
            <a:endParaRPr lang="en-US" sz="1400" dirty="0"/>
          </a:p>
        </p:txBody>
      </p:sp>
      <p:sp>
        <p:nvSpPr>
          <p:cNvPr id="6" name="TextBox 5">
            <a:extLst>
              <a:ext uri="{FF2B5EF4-FFF2-40B4-BE49-F238E27FC236}">
                <a16:creationId xmlns="" xmlns:a16="http://schemas.microsoft.com/office/drawing/2014/main" id="{7A3E4E13-44A9-7B4A-B287-356FBE12F99E}"/>
              </a:ext>
            </a:extLst>
          </p:cNvPr>
          <p:cNvSpPr txBox="1"/>
          <p:nvPr/>
        </p:nvSpPr>
        <p:spPr>
          <a:xfrm>
            <a:off x="5363873" y="192294"/>
            <a:ext cx="2468880" cy="2923877"/>
          </a:xfrm>
          <a:prstGeom prst="rect">
            <a:avLst/>
          </a:prstGeom>
          <a:solidFill>
            <a:schemeClr val="bg2"/>
          </a:solidFill>
          <a:ln>
            <a:noFill/>
          </a:ln>
        </p:spPr>
        <p:txBody>
          <a:bodyPr wrap="square" rtlCol="0">
            <a:spAutoFit/>
          </a:bodyPr>
          <a:lstStyle/>
          <a:p>
            <a:pPr algn="ctr"/>
            <a:r>
              <a:rPr lang="en-US" sz="3200" b="1" dirty="0"/>
              <a:t>7:00 </a:t>
            </a:r>
            <a:r>
              <a:rPr lang="el-GR" sz="3200" b="1" dirty="0" smtClean="0"/>
              <a:t>Μ</a:t>
            </a:r>
            <a:r>
              <a:rPr lang="en-US" sz="3200" b="1" dirty="0" smtClean="0"/>
              <a:t>M</a:t>
            </a:r>
            <a:endParaRPr lang="en-US" sz="3200" b="1" dirty="0"/>
          </a:p>
          <a:p>
            <a:pPr algn="ct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r>
              <a:rPr lang="el-GR" sz="2000" dirty="0" smtClean="0"/>
              <a:t>Κάθονται να φάνε</a:t>
            </a:r>
            <a:endParaRPr lang="en-US" sz="2000" dirty="0"/>
          </a:p>
        </p:txBody>
      </p:sp>
      <p:pic>
        <p:nvPicPr>
          <p:cNvPr id="5" name="Picture 4" descr="Τρώγοντας στο βραδινό γεύμα">
            <a:extLst>
              <a:ext uri="{FF2B5EF4-FFF2-40B4-BE49-F238E27FC236}">
                <a16:creationId xmlns="" xmlns:a16="http://schemas.microsoft.com/office/drawing/2014/main" id="{19878D6C-9E6D-E042-85E1-DA712215FFC9}"/>
              </a:ext>
            </a:extLst>
          </p:cNvPr>
          <p:cNvPicPr>
            <a:picLocks noChangeAspect="1"/>
          </p:cNvPicPr>
          <p:nvPr/>
        </p:nvPicPr>
        <p:blipFill rotWithShape="1">
          <a:blip r:embed="rId3"/>
          <a:srcRect l="7304" t="11532" r="5912" b="27026"/>
          <a:stretch/>
        </p:blipFill>
        <p:spPr>
          <a:xfrm>
            <a:off x="5551120" y="847778"/>
            <a:ext cx="2041280" cy="1507625"/>
          </a:xfrm>
          <a:prstGeom prst="rect">
            <a:avLst/>
          </a:prstGeom>
        </p:spPr>
      </p:pic>
      <p:sp>
        <p:nvSpPr>
          <p:cNvPr id="7" name="TextBox 6">
            <a:extLst>
              <a:ext uri="{FF2B5EF4-FFF2-40B4-BE49-F238E27FC236}">
                <a16:creationId xmlns="" xmlns:a16="http://schemas.microsoft.com/office/drawing/2014/main" id="{F121EE72-8092-4D46-9232-41FBA7580BD3}"/>
              </a:ext>
            </a:extLst>
          </p:cNvPr>
          <p:cNvSpPr txBox="1"/>
          <p:nvPr/>
        </p:nvSpPr>
        <p:spPr>
          <a:xfrm>
            <a:off x="2824423" y="192294"/>
            <a:ext cx="2539450" cy="5740033"/>
          </a:xfrm>
          <a:prstGeom prst="rect">
            <a:avLst/>
          </a:prstGeom>
          <a:solidFill>
            <a:schemeClr val="accent2">
              <a:lumMod val="20000"/>
              <a:lumOff val="80000"/>
            </a:schemeClr>
          </a:solidFill>
          <a:ln>
            <a:noFill/>
          </a:ln>
        </p:spPr>
        <p:txBody>
          <a:bodyPr wrap="square" rtlCol="0">
            <a:spAutoFit/>
          </a:bodyPr>
          <a:lstStyle/>
          <a:p>
            <a:pPr algn="ctr"/>
            <a:r>
              <a:rPr lang="en-US" sz="3200" b="1" dirty="0"/>
              <a:t>6:45 </a:t>
            </a:r>
            <a:r>
              <a:rPr lang="el-GR" sz="3200" b="1" dirty="0" smtClean="0"/>
              <a:t>Μ</a:t>
            </a:r>
            <a:r>
              <a:rPr lang="en-US" sz="3200" b="1" dirty="0" smtClean="0"/>
              <a:t>M</a:t>
            </a:r>
            <a:endParaRPr lang="en-US" sz="3200" b="1" dirty="0"/>
          </a:p>
          <a:p>
            <a:pPr algn="ctr"/>
            <a:endParaRPr lang="en-US" sz="3200" b="1" dirty="0"/>
          </a:p>
          <a:p>
            <a:pPr algn="ctr"/>
            <a:endParaRPr lang="en-US" sz="3200" b="1" dirty="0"/>
          </a:p>
          <a:p>
            <a:endParaRPr lang="en-US" dirty="0"/>
          </a:p>
          <a:p>
            <a:endParaRPr lang="en-US" dirty="0"/>
          </a:p>
          <a:p>
            <a:pPr>
              <a:spcBef>
                <a:spcPct val="20000"/>
              </a:spcBef>
            </a:pPr>
            <a:r>
              <a:rPr lang="el-GR" sz="2000" dirty="0" smtClean="0"/>
              <a:t>Ένας από τους καλεσμένους βοηθάει στο ψήσιμο του κοτόπουλου στην ψησταριά. Τα κομμάτια είναι μικρά και ψήνονται αρκετά γρήγορα. Όταν ψηθεί το κοτόπουλο, τοποθετείται στην ίδια πιατέλα που ήταν ωμό</a:t>
            </a:r>
            <a:endParaRPr lang="en-GB" sz="2000" dirty="0"/>
          </a:p>
        </p:txBody>
      </p:sp>
      <p:pic>
        <p:nvPicPr>
          <p:cNvPr id="10" name="Picture 9" descr="Ψήνοντας το κοτόπουλο στην ψησταριά">
            <a:extLst>
              <a:ext uri="{FF2B5EF4-FFF2-40B4-BE49-F238E27FC236}">
                <a16:creationId xmlns="" xmlns:a16="http://schemas.microsoft.com/office/drawing/2014/main" id="{1630DCA9-D8FA-2F44-B116-F0394C7C0F79}"/>
              </a:ext>
            </a:extLst>
          </p:cNvPr>
          <p:cNvPicPr>
            <a:picLocks noChangeAspect="1"/>
          </p:cNvPicPr>
          <p:nvPr/>
        </p:nvPicPr>
        <p:blipFill rotWithShape="1">
          <a:blip r:embed="rId4"/>
          <a:srcRect l="9211" t="12653" r="5396" b="10204"/>
          <a:stretch/>
        </p:blipFill>
        <p:spPr>
          <a:xfrm>
            <a:off x="3350963" y="797361"/>
            <a:ext cx="1686338" cy="1077159"/>
          </a:xfrm>
          <a:prstGeom prst="rect">
            <a:avLst/>
          </a:prstGeom>
        </p:spPr>
      </p:pic>
      <p:pic>
        <p:nvPicPr>
          <p:cNvPr id="14" name="Picture 13" descr="Καλωσόρισμα επισκεπτών">
            <a:extLst>
              <a:ext uri="{FF2B5EF4-FFF2-40B4-BE49-F238E27FC236}">
                <a16:creationId xmlns="" xmlns:a16="http://schemas.microsoft.com/office/drawing/2014/main" id="{46DDCFFB-04E7-B542-A41C-9997E257B767}"/>
              </a:ext>
            </a:extLst>
          </p:cNvPr>
          <p:cNvPicPr>
            <a:picLocks noChangeAspect="1"/>
          </p:cNvPicPr>
          <p:nvPr/>
        </p:nvPicPr>
        <p:blipFill>
          <a:blip r:embed="rId5"/>
          <a:stretch>
            <a:fillRect/>
          </a:stretch>
        </p:blipFill>
        <p:spPr>
          <a:xfrm>
            <a:off x="576307" y="797361"/>
            <a:ext cx="1563270" cy="1558042"/>
          </a:xfrm>
          <a:prstGeom prst="rect">
            <a:avLst/>
          </a:prstGeom>
        </p:spPr>
      </p:pic>
      <p:sp>
        <p:nvSpPr>
          <p:cNvPr id="16" name="TextBox 15">
            <a:extLst>
              <a:ext uri="{FF2B5EF4-FFF2-40B4-BE49-F238E27FC236}">
                <a16:creationId xmlns="" xmlns:a16="http://schemas.microsoft.com/office/drawing/2014/main" id="{EF4CA594-437D-DA45-B598-38FC5C91B06C}"/>
              </a:ext>
            </a:extLst>
          </p:cNvPr>
          <p:cNvSpPr txBox="1"/>
          <p:nvPr/>
        </p:nvSpPr>
        <p:spPr>
          <a:xfrm>
            <a:off x="7832753" y="192294"/>
            <a:ext cx="4032676" cy="6632585"/>
          </a:xfrm>
          <a:prstGeom prst="rect">
            <a:avLst/>
          </a:prstGeom>
          <a:solidFill>
            <a:schemeClr val="accent6">
              <a:lumMod val="40000"/>
              <a:lumOff val="60000"/>
            </a:schemeClr>
          </a:solidFill>
          <a:ln>
            <a:noFill/>
          </a:ln>
        </p:spPr>
        <p:txBody>
          <a:bodyPr wrap="square" rtlCol="0">
            <a:spAutoFit/>
          </a:bodyPr>
          <a:lstStyle/>
          <a:p>
            <a:pPr algn="ctr"/>
            <a:r>
              <a:rPr lang="en-US" sz="3200" b="1" dirty="0"/>
              <a:t>2 </a:t>
            </a:r>
            <a:r>
              <a:rPr lang="el-GR" sz="3200" b="1" dirty="0" smtClean="0"/>
              <a:t>ημέρες μετά</a:t>
            </a:r>
            <a:endParaRPr lang="en-US" sz="3200" b="1" dirty="0"/>
          </a:p>
          <a:p>
            <a:pPr algn="ctr"/>
            <a:endParaRPr lang="en-US" sz="3200" b="1" dirty="0"/>
          </a:p>
          <a:p>
            <a:pPr algn="ctr"/>
            <a:endParaRPr lang="en-US" sz="3200" b="1" dirty="0"/>
          </a:p>
          <a:p>
            <a:endParaRPr lang="en-US" dirty="0"/>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pPr>
              <a:spcBef>
                <a:spcPct val="20000"/>
              </a:spcBef>
            </a:pPr>
            <a:r>
              <a:rPr lang="el-GR" sz="2000" dirty="0" smtClean="0"/>
              <a:t>Ο Γιάννης και δύο ακόμα καλεσμένοι αρρωσταίνουν με στομαχόπονο, διάρροια και εμετό. Ο Γιάννης και  ένας καλεσμένος είχαν καταναλώσει λίγο από όλα, αλλά αυτός ο καλεσμένος ήταν </a:t>
            </a:r>
            <a:r>
              <a:rPr lang="el-GR" sz="2000" dirty="0" err="1" smtClean="0"/>
              <a:t>ιχθυοχορτοφάγος</a:t>
            </a:r>
            <a:r>
              <a:rPr lang="el-GR" sz="2000" dirty="0" smtClean="0"/>
              <a:t> και δεν κατανάλωσε κοτόπουλο. Ένας από τους καλεσμένους είναι, ηλικιωμένος και διαβητικός, εμφανίζει συμπτώματα σοβαρής λοίμωξης και πρέπει να κάνει εισαγωγή στο νοσοκομείο.</a:t>
            </a:r>
            <a:endParaRPr lang="el-GR" sz="2000" dirty="0"/>
          </a:p>
        </p:txBody>
      </p:sp>
      <p:pic>
        <p:nvPicPr>
          <p:cNvPr id="18" name="Picture 17" descr="Άνδρας που κάνει εμετό">
            <a:extLst>
              <a:ext uri="{FF2B5EF4-FFF2-40B4-BE49-F238E27FC236}">
                <a16:creationId xmlns="" xmlns:a16="http://schemas.microsoft.com/office/drawing/2014/main" id="{D1D7986F-B828-C74C-A772-76F6ACDC5277}"/>
              </a:ext>
            </a:extLst>
          </p:cNvPr>
          <p:cNvPicPr>
            <a:picLocks noChangeAspect="1"/>
          </p:cNvPicPr>
          <p:nvPr/>
        </p:nvPicPr>
        <p:blipFill>
          <a:blip r:embed="rId6"/>
          <a:stretch>
            <a:fillRect/>
          </a:stretch>
        </p:blipFill>
        <p:spPr>
          <a:xfrm>
            <a:off x="8751892" y="753422"/>
            <a:ext cx="2240280" cy="1645920"/>
          </a:xfrm>
          <a:prstGeom prst="rect">
            <a:avLst/>
          </a:prstGeom>
        </p:spPr>
      </p:pic>
      <p:cxnSp>
        <p:nvCxnSpPr>
          <p:cNvPr id="13" name="Straight Connector 12" descr="Line">
            <a:extLst>
              <a:ext uri="{FF2B5EF4-FFF2-40B4-BE49-F238E27FC236}">
                <a16:creationId xmlns="" xmlns:a16="http://schemas.microsoft.com/office/drawing/2014/main" id="{C84DC096-1CEC-4C35-902A-CA74A966AAAF}"/>
              </a:ext>
            </a:extLst>
          </p:cNvPr>
          <p:cNvCxnSpPr>
            <a:cxnSpLocks/>
          </p:cNvCxnSpPr>
          <p:nvPr/>
        </p:nvCxnSpPr>
        <p:spPr>
          <a:xfrm>
            <a:off x="2824423" y="192294"/>
            <a:ext cx="0" cy="6207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descr="Line">
            <a:extLst>
              <a:ext uri="{FF2B5EF4-FFF2-40B4-BE49-F238E27FC236}">
                <a16:creationId xmlns="" xmlns:a16="http://schemas.microsoft.com/office/drawing/2014/main" id="{5188E8A8-C77D-4A43-BEE6-946E23812053}"/>
              </a:ext>
            </a:extLst>
          </p:cNvPr>
          <p:cNvCxnSpPr>
            <a:cxnSpLocks/>
          </p:cNvCxnSpPr>
          <p:nvPr/>
        </p:nvCxnSpPr>
        <p:spPr>
          <a:xfrm>
            <a:off x="5363873" y="192294"/>
            <a:ext cx="0" cy="6207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descr="Line">
            <a:extLst>
              <a:ext uri="{FF2B5EF4-FFF2-40B4-BE49-F238E27FC236}">
                <a16:creationId xmlns="" xmlns:a16="http://schemas.microsoft.com/office/drawing/2014/main" id="{AB990353-0E0B-4D40-BA3A-59B57A0AEA6F}"/>
              </a:ext>
            </a:extLst>
          </p:cNvPr>
          <p:cNvCxnSpPr>
            <a:cxnSpLocks/>
          </p:cNvCxnSpPr>
          <p:nvPr/>
        </p:nvCxnSpPr>
        <p:spPr>
          <a:xfrm>
            <a:off x="7832753" y="192294"/>
            <a:ext cx="0" cy="6207142"/>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57ED8A4E-B3DB-42ED-953C-3980CDA998E4}"/>
              </a:ext>
            </a:extLst>
          </p:cNvPr>
          <p:cNvSpPr txBox="1"/>
          <p:nvPr/>
        </p:nvSpPr>
        <p:spPr>
          <a:xfrm>
            <a:off x="735025" y="5676161"/>
            <a:ext cx="1404552" cy="815608"/>
          </a:xfrm>
          <a:prstGeom prst="rect">
            <a:avLst/>
          </a:prstGeom>
          <a:noFill/>
        </p:spPr>
        <p:txBody>
          <a:bodyPr wrap="square" rtlCol="0">
            <a:spAutoFit/>
          </a:bodyPr>
          <a:lstStyle/>
          <a:p>
            <a:r>
              <a:rPr lang="el-GR"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
        <p:nvSpPr>
          <p:cNvPr id="3" name="TextBox 2">
            <a:extLst>
              <a:ext uri="{FF2B5EF4-FFF2-40B4-BE49-F238E27FC236}">
                <a16:creationId xmlns="" xmlns:a16="http://schemas.microsoft.com/office/drawing/2014/main" id="{E0146977-1A20-48CE-95D9-ABBCEB6E7D43}"/>
              </a:ext>
            </a:extLst>
          </p:cNvPr>
          <p:cNvSpPr txBox="1"/>
          <p:nvPr/>
        </p:nvSpPr>
        <p:spPr>
          <a:xfrm>
            <a:off x="3350963" y="5932327"/>
            <a:ext cx="1215397" cy="646331"/>
          </a:xfrm>
          <a:prstGeom prst="rect">
            <a:avLst/>
          </a:prstGeom>
          <a:noFill/>
        </p:spPr>
        <p:txBody>
          <a:bodyPr wrap="none" rtlCol="0">
            <a:spAutoFit/>
          </a:bodyPr>
          <a:lstStyle/>
          <a:p>
            <a:pPr lvl="0"/>
            <a:r>
              <a:rPr lang="en-US" sz="3600" b="1" dirty="0">
                <a:ln w="0">
                  <a:noFill/>
                </a:ln>
                <a:solidFill>
                  <a:srgbClr val="FF0000"/>
                </a:solidFill>
                <a:effectLst>
                  <a:outerShdw blurRad="38100" dist="25400" dir="5400000" algn="ctr" rotWithShape="0">
                    <a:srgbClr val="6E747A">
                      <a:alpha val="43000"/>
                    </a:srgbClr>
                  </a:outerShdw>
                </a:effectLst>
                <a:sym typeface="Symbol" pitchFamily="2" charset="2"/>
              </a:rPr>
              <a:t>75</a:t>
            </a:r>
            <a:r>
              <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rPr>
              <a:t></a:t>
            </a:r>
            <a:r>
              <a:rPr lang="en-US" sz="3600" b="1" dirty="0">
                <a:ln w="0">
                  <a:solidFill>
                    <a:srgbClr val="DD4758"/>
                  </a:solidFill>
                </a:ln>
                <a:solidFill>
                  <a:srgbClr val="FF0000"/>
                </a:solidFill>
                <a:effectLst>
                  <a:outerShdw blurRad="38100" dist="25400" dir="5400000" algn="ctr" rotWithShape="0">
                    <a:srgbClr val="6E747A">
                      <a:alpha val="43000"/>
                    </a:srgbClr>
                  </a:outerShdw>
                </a:effectLst>
              </a:rPr>
              <a:t>C</a:t>
            </a:r>
            <a:endPar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endParaRPr>
          </a:p>
        </p:txBody>
      </p:sp>
      <p:sp>
        <p:nvSpPr>
          <p:cNvPr id="8" name="TextBox 7">
            <a:extLst>
              <a:ext uri="{FF2B5EF4-FFF2-40B4-BE49-F238E27FC236}">
                <a16:creationId xmlns="" xmlns:a16="http://schemas.microsoft.com/office/drawing/2014/main" id="{71A36A15-E705-44E9-9A4F-948874526BFE}"/>
              </a:ext>
            </a:extLst>
          </p:cNvPr>
          <p:cNvSpPr txBox="1"/>
          <p:nvPr/>
        </p:nvSpPr>
        <p:spPr>
          <a:xfrm>
            <a:off x="5881114" y="5676161"/>
            <a:ext cx="1404552" cy="815608"/>
          </a:xfrm>
          <a:prstGeom prst="rect">
            <a:avLst/>
          </a:prstGeom>
          <a:noFill/>
        </p:spPr>
        <p:txBody>
          <a:bodyPr wrap="none" rtlCol="0">
            <a:spAutoFit/>
          </a:bodyPr>
          <a:lstStyle/>
          <a:p>
            <a:r>
              <a:rPr lang="el-GR"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a:t>
            </a:r>
            <a:r>
              <a:rPr lang="en-US" sz="3800" b="1" dirty="0" smtClean="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Tree>
    <p:extLst>
      <p:ext uri="{BB962C8B-B14F-4D97-AF65-F5344CB8AC3E}">
        <p14:creationId xmlns="" xmlns:p14="http://schemas.microsoft.com/office/powerpoint/2010/main" val="165864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24C62F-3529-8C4D-B7BC-453C65706781}"/>
              </a:ext>
            </a:extLst>
          </p:cNvPr>
          <p:cNvSpPr>
            <a:spLocks noGrp="1"/>
          </p:cNvSpPr>
          <p:nvPr>
            <p:ph type="title"/>
          </p:nvPr>
        </p:nvSpPr>
        <p:spPr>
          <a:xfrm>
            <a:off x="838200" y="416151"/>
            <a:ext cx="10515600" cy="1325563"/>
          </a:xfrm>
        </p:spPr>
        <p:txBody>
          <a:bodyPr>
            <a:normAutofit/>
          </a:bodyPr>
          <a:lstStyle/>
          <a:p>
            <a:pPr algn="ctr"/>
            <a:r>
              <a:rPr lang="el-GR" sz="7200" dirty="0" smtClean="0">
                <a:ln w="12700">
                  <a:solidFill>
                    <a:schemeClr val="tx2">
                      <a:lumMod val="75000"/>
                    </a:schemeClr>
                  </a:solidFill>
                  <a:prstDash val="solid"/>
                </a:ln>
                <a:solidFill>
                  <a:srgbClr val="1E9399"/>
                </a:solidFill>
                <a:latin typeface="Arial" panose="020B0604020202020204" pitchFamily="34" charset="0"/>
                <a:cs typeface="Arial" panose="020B0604020202020204" pitchFamily="34" charset="0"/>
              </a:rPr>
              <a:t>Τι πήγε στραβά;</a:t>
            </a:r>
            <a:endParaRPr lang="en-US" sz="7000" b="1" dirty="0">
              <a:ln>
                <a:solidFill>
                  <a:schemeClr val="tx1"/>
                </a:solidFill>
              </a:ln>
              <a:solidFill>
                <a:schemeClr val="accent6"/>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62782C0D-050E-8E40-87D1-7E10BB9BED5F}"/>
              </a:ext>
            </a:extLst>
          </p:cNvPr>
          <p:cNvSpPr>
            <a:spLocks noGrp="1"/>
          </p:cNvSpPr>
          <p:nvPr>
            <p:ph idx="1"/>
          </p:nvPr>
        </p:nvSpPr>
        <p:spPr>
          <a:xfrm>
            <a:off x="457200" y="2198913"/>
            <a:ext cx="11190514" cy="4223657"/>
          </a:xfrm>
        </p:spPr>
        <p:txBody>
          <a:bodyPr>
            <a:noAutofit/>
          </a:bodyPr>
          <a:lstStyle/>
          <a:p>
            <a:pPr marL="174625" indent="0">
              <a:buNone/>
            </a:pPr>
            <a:r>
              <a:rPr lang="el-GR" sz="4000" dirty="0" smtClean="0">
                <a:latin typeface="Arial" pitchFamily="34" charset="0"/>
                <a:cs typeface="Arial" pitchFamily="34" charset="0"/>
              </a:rPr>
              <a:t>Για να διαπιστώσουμε τι πήγε στραβά, χρειάζεται να κάνουμε μια αναδρομή προς τα πίσω και να εξετάσουμε τι αγόρασε ο Γιάννης</a:t>
            </a:r>
            <a:r>
              <a:rPr lang="en-US" sz="4000" dirty="0" smtClean="0">
                <a:latin typeface="Arial" pitchFamily="34" charset="0"/>
                <a:cs typeface="Arial" pitchFamily="34" charset="0"/>
              </a:rPr>
              <a:t>, </a:t>
            </a:r>
            <a:r>
              <a:rPr lang="el-GR" sz="4000" dirty="0" smtClean="0">
                <a:latin typeface="Arial" pitchFamily="34" charset="0"/>
                <a:cs typeface="Arial" pitchFamily="34" charset="0"/>
              </a:rPr>
              <a:t>πώς χειρίστηκε τα ψώνια και ποια βλαβερά μικρόβια θα μπορούσαν να έχουν αναπτυχθεί στα τρόφιμα. </a:t>
            </a:r>
          </a:p>
        </p:txBody>
      </p:sp>
      <p:cxnSp>
        <p:nvCxnSpPr>
          <p:cNvPr id="5" name="Straight Connector 4" descr="Line">
            <a:extLst>
              <a:ext uri="{FF2B5EF4-FFF2-40B4-BE49-F238E27FC236}">
                <a16:creationId xmlns="" xmlns:a16="http://schemas.microsoft.com/office/drawing/2014/main" id="{9C0F4BAF-75C3-8F47-B6D9-28423AE645A7}"/>
              </a:ext>
            </a:extLst>
          </p:cNvPr>
          <p:cNvCxnSpPr/>
          <p:nvPr/>
        </p:nvCxnSpPr>
        <p:spPr>
          <a:xfrm>
            <a:off x="1306286" y="1741714"/>
            <a:ext cx="9470571"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8651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D9031-F60D-3F4C-9DAC-44AF05851F8B}"/>
              </a:ext>
            </a:extLst>
          </p:cNvPr>
          <p:cNvSpPr>
            <a:spLocks noGrp="1"/>
          </p:cNvSpPr>
          <p:nvPr>
            <p:ph type="title"/>
          </p:nvPr>
        </p:nvSpPr>
        <p:spPr>
          <a:xfrm>
            <a:off x="195943" y="0"/>
            <a:ext cx="11887200" cy="1325563"/>
          </a:xfrm>
        </p:spPr>
        <p:txBody>
          <a:bodyPr>
            <a:noAutofit/>
          </a:bodyPr>
          <a:lstStyle/>
          <a:p>
            <a:r>
              <a:rPr lang="el-GR" sz="4400" dirty="0" smtClean="0">
                <a:solidFill>
                  <a:schemeClr val="tx1"/>
                </a:solidFill>
              </a:rPr>
              <a:t>Ακολούθησαν ο Γιάννης και η μητέρα του τις οδηγίες  πάνω στις ετικέτες;</a:t>
            </a:r>
            <a:endParaRPr lang="en-US" sz="4400" b="1"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D1AB4F5A-A973-6C43-AB23-D47A4634D63A}"/>
              </a:ext>
            </a:extLst>
          </p:cNvPr>
          <p:cNvSpPr>
            <a:spLocks noGrp="1"/>
          </p:cNvSpPr>
          <p:nvPr>
            <p:ph idx="1"/>
          </p:nvPr>
        </p:nvSpPr>
        <p:spPr>
          <a:xfrm>
            <a:off x="472440" y="1596571"/>
            <a:ext cx="10515600" cy="4351338"/>
          </a:xfrm>
        </p:spPr>
        <p:txBody>
          <a:bodyPr/>
          <a:lstStyle/>
          <a:p>
            <a:r>
              <a:rPr lang="el-GR" sz="1800" dirty="0" smtClean="0">
                <a:cs typeface="Arial" pitchFamily="34" charset="0"/>
              </a:rPr>
              <a:t>Ποια είναι η τυπική σήμανση στα είδη που αγοράστηκαν;</a:t>
            </a:r>
            <a:endParaRPr lang="en-US" dirty="0"/>
          </a:p>
        </p:txBody>
      </p:sp>
      <p:graphicFrame>
        <p:nvGraphicFramePr>
          <p:cNvPr id="12" name="Table 11">
            <a:extLst>
              <a:ext uri="{FF2B5EF4-FFF2-40B4-BE49-F238E27FC236}">
                <a16:creationId xmlns="" xmlns:a16="http://schemas.microsoft.com/office/drawing/2014/main" id="{5C721AD2-63CD-444F-AAAE-C9951BE1E9C2}"/>
              </a:ext>
            </a:extLst>
          </p:cNvPr>
          <p:cNvGraphicFramePr>
            <a:graphicFrameLocks noGrp="1"/>
          </p:cNvGraphicFramePr>
          <p:nvPr>
            <p:extLst>
              <p:ext uri="{D42A27DB-BD31-4B8C-83A1-F6EECF244321}">
                <p14:modId xmlns="" xmlns:p14="http://schemas.microsoft.com/office/powerpoint/2010/main" val="2203980246"/>
              </p:ext>
            </p:extLst>
          </p:nvPr>
        </p:nvGraphicFramePr>
        <p:xfrm>
          <a:off x="195943" y="2032000"/>
          <a:ext cx="11795760" cy="4631857"/>
        </p:xfrm>
        <a:graphic>
          <a:graphicData uri="http://schemas.openxmlformats.org/drawingml/2006/table">
            <a:tbl>
              <a:tblPr firstRow="1" bandRow="1">
                <a:tableStyleId>{93296810-A885-4BE3-A3E7-6D5BEEA58F35}</a:tableStyleId>
              </a:tblPr>
              <a:tblGrid>
                <a:gridCol w="2881086">
                  <a:extLst>
                    <a:ext uri="{9D8B030D-6E8A-4147-A177-3AD203B41FA5}">
                      <a16:colId xmlns="" xmlns:a16="http://schemas.microsoft.com/office/drawing/2014/main" val="2514975738"/>
                    </a:ext>
                  </a:extLst>
                </a:gridCol>
                <a:gridCol w="1886857">
                  <a:extLst>
                    <a:ext uri="{9D8B030D-6E8A-4147-A177-3AD203B41FA5}">
                      <a16:colId xmlns="" xmlns:a16="http://schemas.microsoft.com/office/drawing/2014/main" val="1741025642"/>
                    </a:ext>
                  </a:extLst>
                </a:gridCol>
                <a:gridCol w="1910027">
                  <a:extLst>
                    <a:ext uri="{9D8B030D-6E8A-4147-A177-3AD203B41FA5}">
                      <a16:colId xmlns="" xmlns:a16="http://schemas.microsoft.com/office/drawing/2014/main" val="2360818822"/>
                    </a:ext>
                  </a:extLst>
                </a:gridCol>
                <a:gridCol w="3228030">
                  <a:extLst>
                    <a:ext uri="{9D8B030D-6E8A-4147-A177-3AD203B41FA5}">
                      <a16:colId xmlns="" xmlns:a16="http://schemas.microsoft.com/office/drawing/2014/main" val="3870428574"/>
                    </a:ext>
                  </a:extLst>
                </a:gridCol>
                <a:gridCol w="1889760">
                  <a:extLst>
                    <a:ext uri="{9D8B030D-6E8A-4147-A177-3AD203B41FA5}">
                      <a16:colId xmlns="" xmlns:a16="http://schemas.microsoft.com/office/drawing/2014/main" val="3017214347"/>
                    </a:ext>
                  </a:extLst>
                </a:gridCol>
              </a:tblGrid>
              <a:tr h="541708">
                <a:tc>
                  <a:txBody>
                    <a:bodyPr/>
                    <a:lstStyle/>
                    <a:p>
                      <a:endParaRPr lang="en-US" dirty="0"/>
                    </a:p>
                  </a:txBody>
                  <a:tcPr/>
                </a:tc>
                <a:tc>
                  <a:txBody>
                    <a:bodyPr/>
                    <a:lstStyle/>
                    <a:p>
                      <a:pPr algn="ctr"/>
                      <a:r>
                        <a:rPr lang="el-GR" sz="2400" dirty="0" smtClean="0"/>
                        <a:t>Κοτόπουλο</a:t>
                      </a:r>
                      <a:endParaRPr lang="en-US" sz="2400" dirty="0"/>
                    </a:p>
                  </a:txBody>
                  <a:tcPr anchor="ctr"/>
                </a:tc>
                <a:tc>
                  <a:txBody>
                    <a:bodyPr/>
                    <a:lstStyle/>
                    <a:p>
                      <a:pPr algn="ctr"/>
                      <a:r>
                        <a:rPr lang="el-GR" sz="2400" dirty="0" smtClean="0"/>
                        <a:t>Σολωμός</a:t>
                      </a:r>
                      <a:endParaRPr lang="en-US" sz="2400" dirty="0"/>
                    </a:p>
                  </a:txBody>
                  <a:tcPr anchor="ctr"/>
                </a:tc>
                <a:tc>
                  <a:txBody>
                    <a:bodyPr/>
                    <a:lstStyle/>
                    <a:p>
                      <a:pPr algn="ctr"/>
                      <a:r>
                        <a:rPr lang="el-GR" sz="2400" dirty="0" smtClean="0"/>
                        <a:t>Λαχανικά και Φρούτα</a:t>
                      </a:r>
                      <a:endParaRPr lang="en-US" sz="2400" dirty="0"/>
                    </a:p>
                  </a:txBody>
                  <a:tcPr anchor="ctr"/>
                </a:tc>
                <a:tc>
                  <a:txBody>
                    <a:bodyPr/>
                    <a:lstStyle/>
                    <a:p>
                      <a:pPr algn="ctr"/>
                      <a:r>
                        <a:rPr lang="el-GR" sz="2400" dirty="0" smtClean="0"/>
                        <a:t>Μπισκότα</a:t>
                      </a:r>
                      <a:endParaRPr lang="en-US" sz="2400" dirty="0"/>
                    </a:p>
                  </a:txBody>
                  <a:tcPr anchor="ctr"/>
                </a:tc>
                <a:extLst>
                  <a:ext uri="{0D108BD9-81ED-4DB2-BD59-A6C34878D82A}">
                    <a16:rowId xmlns="" xmlns:a16="http://schemas.microsoft.com/office/drawing/2014/main" val="2841780466"/>
                  </a:ext>
                </a:extLst>
              </a:tr>
              <a:tr h="6617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Είδος ετικέτας: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Ανάλωση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κατά προτίμηση πριν ή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Ανάλωση μέχρι;</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475671579"/>
                  </a:ext>
                </a:extLst>
              </a:tr>
              <a:tr h="68264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Διάρκεια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διατήρησης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πριν από το άνοιγμα</a:t>
                      </a:r>
                    </a:p>
                  </a:txBody>
                  <a:tcPr marL="121920" marR="121920" horzOverflow="overflow"/>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980823393"/>
                  </a:ext>
                </a:extLst>
              </a:tr>
              <a:tr h="64370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Διάρκεια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διατήρησης μετά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το άνοιγμα</a:t>
                      </a:r>
                    </a:p>
                  </a:txBody>
                  <a:tcPr marL="121920" marR="121920" horzOverflow="overflow"/>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320766050"/>
                  </a:ext>
                </a:extLst>
              </a:tr>
              <a:tr h="78377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Συνιστώμενη θερμοκρασία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αποθήκευσης/διατήρησης</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4106649416"/>
                  </a:ext>
                </a:extLst>
              </a:tr>
              <a:tr h="9350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Συνιστώμενη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θερμοκρασία μαγειρέματος/ψησίματος</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721151013"/>
                  </a:ext>
                </a:extLst>
              </a:tr>
            </a:tbl>
          </a:graphicData>
        </a:graphic>
      </p:graphicFrame>
    </p:spTree>
    <p:extLst>
      <p:ext uri="{BB962C8B-B14F-4D97-AF65-F5344CB8AC3E}">
        <p14:creationId xmlns="" xmlns:p14="http://schemas.microsoft.com/office/powerpoint/2010/main" val="10607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D9031-F60D-3F4C-9DAC-44AF05851F8B}"/>
              </a:ext>
            </a:extLst>
          </p:cNvPr>
          <p:cNvSpPr>
            <a:spLocks noGrp="1"/>
          </p:cNvSpPr>
          <p:nvPr>
            <p:ph type="title"/>
          </p:nvPr>
        </p:nvSpPr>
        <p:spPr>
          <a:xfrm>
            <a:off x="195943" y="0"/>
            <a:ext cx="11887200" cy="1325563"/>
          </a:xfrm>
          <a:ln>
            <a:noFill/>
          </a:ln>
        </p:spPr>
        <p:txBody>
          <a:bodyPr>
            <a:noAutofit/>
          </a:bodyPr>
          <a:lstStyle/>
          <a:p>
            <a:r>
              <a:rPr lang="el-GR" sz="4400" dirty="0" smtClean="0">
                <a:solidFill>
                  <a:schemeClr val="tx1"/>
                </a:solidFill>
              </a:rPr>
              <a:t>Ακολούθησαν ο Γιάννης και η μητέρα του τις οδηγίες  πάνω στις ετικέτες;</a:t>
            </a:r>
            <a:endParaRPr lang="en-US" sz="4400"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D1AB4F5A-A973-6C43-AB23-D47A4634D63A}"/>
              </a:ext>
            </a:extLst>
          </p:cNvPr>
          <p:cNvSpPr>
            <a:spLocks noGrp="1"/>
          </p:cNvSpPr>
          <p:nvPr>
            <p:ph idx="1"/>
          </p:nvPr>
        </p:nvSpPr>
        <p:spPr>
          <a:xfrm>
            <a:off x="414382" y="1553029"/>
            <a:ext cx="10515600" cy="4351338"/>
          </a:xfrm>
        </p:spPr>
        <p:txBody>
          <a:bodyPr/>
          <a:lstStyle/>
          <a:p>
            <a:r>
              <a:rPr lang="el-GR" sz="1800" dirty="0" smtClean="0">
                <a:cs typeface="Arial" pitchFamily="34" charset="0"/>
              </a:rPr>
              <a:t>Ποια είναι η τυπική σήμανση στα είδη που αγοράστηκαν;</a:t>
            </a:r>
            <a:endParaRPr lang="en-US" sz="1800" dirty="0" smtClean="0"/>
          </a:p>
          <a:p>
            <a:endParaRPr lang="en-US" dirty="0"/>
          </a:p>
        </p:txBody>
      </p:sp>
      <p:graphicFrame>
        <p:nvGraphicFramePr>
          <p:cNvPr id="12" name="Table 11">
            <a:extLst>
              <a:ext uri="{FF2B5EF4-FFF2-40B4-BE49-F238E27FC236}">
                <a16:creationId xmlns="" xmlns:a16="http://schemas.microsoft.com/office/drawing/2014/main" id="{5C721AD2-63CD-444F-AAAE-C9951BE1E9C2}"/>
              </a:ext>
            </a:extLst>
          </p:cNvPr>
          <p:cNvGraphicFramePr>
            <a:graphicFrameLocks noGrp="1"/>
          </p:cNvGraphicFramePr>
          <p:nvPr>
            <p:extLst>
              <p:ext uri="{D42A27DB-BD31-4B8C-83A1-F6EECF244321}">
                <p14:modId xmlns="" xmlns:p14="http://schemas.microsoft.com/office/powerpoint/2010/main" val="3515482942"/>
              </p:ext>
            </p:extLst>
          </p:nvPr>
        </p:nvGraphicFramePr>
        <p:xfrm>
          <a:off x="195943" y="1901371"/>
          <a:ext cx="11758947" cy="4935791"/>
        </p:xfrm>
        <a:graphic>
          <a:graphicData uri="http://schemas.openxmlformats.org/drawingml/2006/table">
            <a:tbl>
              <a:tblPr firstRow="1" bandRow="1">
                <a:tableStyleId>{93296810-A885-4BE3-A3E7-6D5BEEA58F35}</a:tableStyleId>
              </a:tblPr>
              <a:tblGrid>
                <a:gridCol w="3055257">
                  <a:extLst>
                    <a:ext uri="{9D8B030D-6E8A-4147-A177-3AD203B41FA5}">
                      <a16:colId xmlns="" xmlns:a16="http://schemas.microsoft.com/office/drawing/2014/main" val="2514975738"/>
                    </a:ext>
                  </a:extLst>
                </a:gridCol>
                <a:gridCol w="1814286">
                  <a:extLst>
                    <a:ext uri="{9D8B030D-6E8A-4147-A177-3AD203B41FA5}">
                      <a16:colId xmlns="" xmlns:a16="http://schemas.microsoft.com/office/drawing/2014/main" val="1741025642"/>
                    </a:ext>
                  </a:extLst>
                </a:gridCol>
                <a:gridCol w="1640114">
                  <a:extLst>
                    <a:ext uri="{9D8B030D-6E8A-4147-A177-3AD203B41FA5}">
                      <a16:colId xmlns="" xmlns:a16="http://schemas.microsoft.com/office/drawing/2014/main" val="2360818822"/>
                    </a:ext>
                  </a:extLst>
                </a:gridCol>
                <a:gridCol w="3207657">
                  <a:extLst>
                    <a:ext uri="{9D8B030D-6E8A-4147-A177-3AD203B41FA5}">
                      <a16:colId xmlns="" xmlns:a16="http://schemas.microsoft.com/office/drawing/2014/main" val="3870428574"/>
                    </a:ext>
                  </a:extLst>
                </a:gridCol>
                <a:gridCol w="2041633">
                  <a:extLst>
                    <a:ext uri="{9D8B030D-6E8A-4147-A177-3AD203B41FA5}">
                      <a16:colId xmlns="" xmlns:a16="http://schemas.microsoft.com/office/drawing/2014/main" val="3017214347"/>
                    </a:ext>
                  </a:extLst>
                </a:gridCol>
              </a:tblGrid>
              <a:tr h="537029">
                <a:tc>
                  <a:txBody>
                    <a:bodyPr/>
                    <a:lstStyle/>
                    <a:p>
                      <a:endParaRPr lang="en-US" dirty="0"/>
                    </a:p>
                  </a:txBody>
                  <a:tcPr/>
                </a:tc>
                <a:tc>
                  <a:txBody>
                    <a:bodyPr/>
                    <a:lstStyle/>
                    <a:p>
                      <a:pPr algn="ctr"/>
                      <a:r>
                        <a:rPr lang="el-GR" sz="2400" dirty="0" smtClean="0"/>
                        <a:t>Κοτόπουλο</a:t>
                      </a:r>
                      <a:endParaRPr lang="en-US" sz="2400" dirty="0"/>
                    </a:p>
                  </a:txBody>
                  <a:tcPr anchor="ctr"/>
                </a:tc>
                <a:tc>
                  <a:txBody>
                    <a:bodyPr/>
                    <a:lstStyle/>
                    <a:p>
                      <a:pPr algn="ctr"/>
                      <a:r>
                        <a:rPr lang="el-GR" sz="2400" dirty="0" smtClean="0"/>
                        <a:t>Σολωμός</a:t>
                      </a:r>
                      <a:endParaRPr lang="en-US" sz="2400" dirty="0"/>
                    </a:p>
                  </a:txBody>
                  <a:tcPr anchor="ctr"/>
                </a:tc>
                <a:tc>
                  <a:txBody>
                    <a:bodyPr/>
                    <a:lstStyle/>
                    <a:p>
                      <a:pPr algn="ctr"/>
                      <a:r>
                        <a:rPr lang="el-GR" sz="2400" dirty="0" smtClean="0"/>
                        <a:t>Λαχανικά και Φρούτα</a:t>
                      </a:r>
                      <a:endParaRPr lang="en-US" sz="2400" dirty="0"/>
                    </a:p>
                  </a:txBody>
                  <a:tcPr anchor="ctr"/>
                </a:tc>
                <a:tc>
                  <a:txBody>
                    <a:bodyPr/>
                    <a:lstStyle/>
                    <a:p>
                      <a:pPr algn="ctr"/>
                      <a:r>
                        <a:rPr lang="el-GR" sz="2400" dirty="0" smtClean="0"/>
                        <a:t>Μπισκότα</a:t>
                      </a:r>
                      <a:endParaRPr lang="en-US" sz="2400" dirty="0"/>
                    </a:p>
                  </a:txBody>
                  <a:tcPr anchor="ctr"/>
                </a:tc>
                <a:extLst>
                  <a:ext uri="{0D108BD9-81ED-4DB2-BD59-A6C34878D82A}">
                    <a16:rowId xmlns="" xmlns:a16="http://schemas.microsoft.com/office/drawing/2014/main" val="2841780466"/>
                  </a:ext>
                </a:extLst>
              </a:tr>
              <a:tr h="61631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Είδος ετικέτας: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Ανάλωση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κατά προτίμηση πριν ή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Ανάλωση μέχρι;</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Ανάλωση κατά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προτίμηση πριν</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Ανάλωση μέχρι</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Ανάλωση κατά προτίμηση πριν</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Ανάλωση κατά προτίμηση πριν</a:t>
                      </a:r>
                    </a:p>
                  </a:txBody>
                  <a:tcPr marL="121920" marR="121920" horzOverflow="overflow"/>
                </a:tc>
                <a:extLst>
                  <a:ext uri="{0D108BD9-81ED-4DB2-BD59-A6C34878D82A}">
                    <a16:rowId xmlns="" xmlns:a16="http://schemas.microsoft.com/office/drawing/2014/main" val="475671579"/>
                  </a:ext>
                </a:extLst>
              </a:tr>
              <a:tr h="10784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Διάρκεια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διατήρησης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πριν από το άνοιγμα</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2-3 μέρες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2-3 εβδομάδες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1 εβδομάδα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err="1" smtClean="0">
                          <a:ln>
                            <a:noFill/>
                          </a:ln>
                          <a:solidFill>
                            <a:schemeClr val="tx1"/>
                          </a:solidFill>
                          <a:effectLst/>
                          <a:latin typeface="+mn-lt"/>
                          <a:cs typeface="Arial" panose="020B0604020202020204" pitchFamily="34" charset="0"/>
                        </a:rPr>
                        <a:t>Φρεσκοψημένα</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 - 2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με 3 εβδομάδες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Συσκευασμένα - 8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με 12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μήνες</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extLst>
                  <a:ext uri="{0D108BD9-81ED-4DB2-BD59-A6C34878D82A}">
                    <a16:rowId xmlns="" xmlns:a16="http://schemas.microsoft.com/office/drawing/2014/main" val="980823393"/>
                  </a:ext>
                </a:extLst>
              </a:tr>
              <a:tr h="59948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Διάρκεια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διατήρησης μετά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το άνοιγμα</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1-2 μέρες</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5 μέρες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Δεν εφαρμόζεται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Μία εβδομάδα </a:t>
                      </a:r>
                    </a:p>
                  </a:txBody>
                  <a:tcPr marL="121920" marR="121920" horzOverflow="overflow"/>
                </a:tc>
                <a:extLst>
                  <a:ext uri="{0D108BD9-81ED-4DB2-BD59-A6C34878D82A}">
                    <a16:rowId xmlns="" xmlns:a16="http://schemas.microsoft.com/office/drawing/2014/main" val="1320766050"/>
                  </a:ext>
                </a:extLst>
              </a:tr>
              <a:tr h="72992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Συνιστώμενη θερμοκρασία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αποθήκευσης/διατήρησης</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4</a:t>
                      </a:r>
                      <a:r>
                        <a:rPr kumimoji="0" lang="el-GR" altLang="x-none" sz="1800" b="0" i="0" u="none" strike="noStrike" cap="none" normalizeH="0" baseline="30000">
                          <a:ln>
                            <a:noFill/>
                          </a:ln>
                          <a:solidFill>
                            <a:schemeClr val="tx1"/>
                          </a:solidFill>
                          <a:effectLst/>
                          <a:latin typeface="+mn-lt"/>
                          <a:cs typeface="Arial" panose="020B0604020202020204" pitchFamily="34" charset="0"/>
                        </a:rPr>
                        <a:t>Ο</a:t>
                      </a:r>
                      <a:r>
                        <a:rPr kumimoji="0" lang="el-GR" altLang="x-none" sz="1800" b="0" i="0" u="none" strike="noStrike" cap="none" normalizeH="0" baseline="0">
                          <a:ln>
                            <a:noFill/>
                          </a:ln>
                          <a:solidFill>
                            <a:schemeClr val="tx1"/>
                          </a:solidFill>
                          <a:effectLst/>
                          <a:latin typeface="+mn-lt"/>
                          <a:cs typeface="Arial" panose="020B0604020202020204" pitchFamily="34" charset="0"/>
                        </a:rPr>
                        <a:t> </a:t>
                      </a:r>
                      <a:r>
                        <a:rPr kumimoji="0" lang="en-US" altLang="x-none" sz="1800" b="0" i="0" u="none" strike="noStrike" cap="none" normalizeH="0" baseline="0">
                          <a:ln>
                            <a:noFill/>
                          </a:ln>
                          <a:solidFill>
                            <a:schemeClr val="tx1"/>
                          </a:solidFill>
                          <a:effectLst/>
                          <a:latin typeface="+mn-lt"/>
                          <a:cs typeface="Arial" panose="020B0604020202020204" pitchFamily="34" charset="0"/>
                        </a:rPr>
                        <a:t> C </a:t>
                      </a:r>
                      <a:r>
                        <a:rPr kumimoji="0" lang="el-GR" altLang="x-none" sz="1800" b="0" i="0" u="none" strike="noStrike" cap="none" normalizeH="0" baseline="0">
                          <a:ln>
                            <a:noFill/>
                          </a:ln>
                          <a:solidFill>
                            <a:schemeClr val="tx1"/>
                          </a:solidFill>
                          <a:effectLst/>
                          <a:latin typeface="+mn-lt"/>
                          <a:cs typeface="Arial" panose="020B0604020202020204" pitchFamily="34" charset="0"/>
                        </a:rPr>
                        <a:t>ή και χαμηλότερη</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4</a:t>
                      </a:r>
                      <a:r>
                        <a:rPr kumimoji="0" lang="el-GR" altLang="x-none" sz="1800" b="0" i="0" u="none" strike="noStrike" cap="none" normalizeH="0" baseline="30000">
                          <a:ln>
                            <a:noFill/>
                          </a:ln>
                          <a:solidFill>
                            <a:schemeClr val="tx1"/>
                          </a:solidFill>
                          <a:effectLst/>
                          <a:latin typeface="+mn-lt"/>
                          <a:cs typeface="Arial" panose="020B0604020202020204" pitchFamily="34" charset="0"/>
                        </a:rPr>
                        <a:t>Ο</a:t>
                      </a:r>
                      <a:r>
                        <a:rPr kumimoji="0" lang="el-GR" altLang="x-none" sz="1800" b="0" i="0" u="none" strike="noStrike" cap="none" normalizeH="0" baseline="0">
                          <a:ln>
                            <a:noFill/>
                          </a:ln>
                          <a:solidFill>
                            <a:schemeClr val="tx1"/>
                          </a:solidFill>
                          <a:effectLst/>
                          <a:latin typeface="+mn-lt"/>
                          <a:cs typeface="Arial" panose="020B0604020202020204" pitchFamily="34" charset="0"/>
                        </a:rPr>
                        <a:t> </a:t>
                      </a:r>
                      <a:r>
                        <a:rPr kumimoji="0" lang="en-US" altLang="x-none" sz="1800" b="0" i="0" u="none" strike="noStrike" cap="none" normalizeH="0" baseline="0">
                          <a:ln>
                            <a:noFill/>
                          </a:ln>
                          <a:solidFill>
                            <a:schemeClr val="tx1"/>
                          </a:solidFill>
                          <a:effectLst/>
                          <a:latin typeface="+mn-lt"/>
                          <a:cs typeface="Arial" panose="020B0604020202020204" pitchFamily="34" charset="0"/>
                        </a:rPr>
                        <a:t> C </a:t>
                      </a:r>
                      <a:r>
                        <a:rPr kumimoji="0" lang="el-GR" altLang="x-none" sz="1800" b="0" i="0" u="none" strike="noStrike" cap="none" normalizeH="0" baseline="0">
                          <a:ln>
                            <a:noFill/>
                          </a:ln>
                          <a:solidFill>
                            <a:schemeClr val="tx1"/>
                          </a:solidFill>
                          <a:effectLst/>
                          <a:latin typeface="+mn-lt"/>
                          <a:cs typeface="Arial" panose="020B0604020202020204" pitchFamily="34" charset="0"/>
                        </a:rPr>
                        <a:t>ή και χαμηλότερη</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4</a:t>
                      </a:r>
                      <a:r>
                        <a:rPr kumimoji="0" lang="el-GR" altLang="x-none" sz="1800" b="0" i="0" u="none" strike="noStrike" cap="none" normalizeH="0" baseline="30000" dirty="0">
                          <a:ln>
                            <a:noFill/>
                          </a:ln>
                          <a:solidFill>
                            <a:schemeClr val="tx1"/>
                          </a:solidFill>
                          <a:effectLst/>
                          <a:latin typeface="+mn-lt"/>
                          <a:cs typeface="Arial" panose="020B0604020202020204" pitchFamily="34" charset="0"/>
                        </a:rPr>
                        <a:t>Ο</a:t>
                      </a:r>
                      <a:r>
                        <a:rPr kumimoji="0" lang="el-GR" altLang="x-none" sz="1800" b="0" i="0" u="none" strike="noStrike" cap="none" normalizeH="0" baseline="0" dirty="0">
                          <a:ln>
                            <a:noFill/>
                          </a:ln>
                          <a:solidFill>
                            <a:schemeClr val="tx1"/>
                          </a:solidFill>
                          <a:effectLst/>
                          <a:latin typeface="+mn-lt"/>
                          <a:cs typeface="Arial" panose="020B0604020202020204" pitchFamily="34" charset="0"/>
                        </a:rPr>
                        <a:t> </a:t>
                      </a:r>
                      <a:r>
                        <a:rPr kumimoji="0" lang="en-US" altLang="x-none" sz="1800" b="0" i="0" u="none" strike="noStrike" cap="none" normalizeH="0" baseline="0" dirty="0">
                          <a:ln>
                            <a:noFill/>
                          </a:ln>
                          <a:solidFill>
                            <a:schemeClr val="tx1"/>
                          </a:solidFill>
                          <a:effectLst/>
                          <a:latin typeface="+mn-lt"/>
                          <a:cs typeface="Arial" panose="020B0604020202020204" pitchFamily="34" charset="0"/>
                        </a:rPr>
                        <a:t> C </a:t>
                      </a:r>
                      <a:r>
                        <a:rPr kumimoji="0" lang="el-GR" altLang="x-none" sz="1800" b="0" i="0" u="none" strike="noStrike" cap="none" normalizeH="0" baseline="0" dirty="0">
                          <a:ln>
                            <a:noFill/>
                          </a:ln>
                          <a:solidFill>
                            <a:schemeClr val="tx1"/>
                          </a:solidFill>
                          <a:effectLst/>
                          <a:latin typeface="+mn-lt"/>
                          <a:cs typeface="Arial" panose="020B0604020202020204" pitchFamily="34" charset="0"/>
                        </a:rPr>
                        <a:t>ή και χαμηλότερη</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Δεν εφαρμόζεται</a:t>
                      </a:r>
                    </a:p>
                  </a:txBody>
                  <a:tcPr marL="121920" marR="121920" horzOverflow="overflow"/>
                </a:tc>
                <a:extLst>
                  <a:ext uri="{0D108BD9-81ED-4DB2-BD59-A6C34878D82A}">
                    <a16:rowId xmlns="" xmlns:a16="http://schemas.microsoft.com/office/drawing/2014/main" val="4106649416"/>
                  </a:ext>
                </a:extLst>
              </a:tr>
              <a:tr h="87077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Συνιστώμενη </a:t>
                      </a:r>
                      <a:r>
                        <a:rPr kumimoji="0" lang="el-GR" altLang="x-none" sz="1800" b="0" i="0" u="none" strike="noStrike" cap="none" normalizeH="0" baseline="0" dirty="0" smtClean="0">
                          <a:ln>
                            <a:noFill/>
                          </a:ln>
                          <a:solidFill>
                            <a:schemeClr val="tx1"/>
                          </a:solidFill>
                          <a:effectLst/>
                          <a:latin typeface="+mn-lt"/>
                          <a:cs typeface="Arial" panose="020B0604020202020204" pitchFamily="34" charset="0"/>
                        </a:rPr>
                        <a:t>θερμοκρασία μαγειρέματος/ψησίματος</a:t>
                      </a:r>
                      <a:endParaRPr kumimoji="0" lang="el-GR" altLang="x-none" sz="1800" b="0" i="0" u="none" strike="noStrike" cap="none" normalizeH="0" baseline="0" dirty="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a:ln>
                            <a:noFill/>
                          </a:ln>
                          <a:solidFill>
                            <a:schemeClr val="tx1"/>
                          </a:solidFill>
                          <a:effectLst/>
                          <a:latin typeface="+mn-lt"/>
                          <a:cs typeface="Arial" panose="020B0604020202020204" pitchFamily="34" charset="0"/>
                        </a:rPr>
                        <a:t>75</a:t>
                      </a:r>
                      <a:r>
                        <a:rPr kumimoji="0" lang="el-GR" altLang="x-none" sz="1800" b="0" i="0" u="none" strike="noStrike" cap="none" normalizeH="0" baseline="30000">
                          <a:ln>
                            <a:noFill/>
                          </a:ln>
                          <a:solidFill>
                            <a:schemeClr val="tx1"/>
                          </a:solidFill>
                          <a:effectLst/>
                          <a:latin typeface="+mn-lt"/>
                          <a:cs typeface="Arial" panose="020B0604020202020204" pitchFamily="34" charset="0"/>
                        </a:rPr>
                        <a:t>ο</a:t>
                      </a:r>
                      <a:r>
                        <a:rPr kumimoji="0" lang="el-GR" altLang="x-none" sz="1800" b="0" i="0" u="none" strike="noStrike" cap="none" normalizeH="0" baseline="0">
                          <a:ln>
                            <a:noFill/>
                          </a:ln>
                          <a:solidFill>
                            <a:schemeClr val="tx1"/>
                          </a:solidFill>
                          <a:effectLst/>
                          <a:latin typeface="+mn-lt"/>
                          <a:cs typeface="Arial" panose="020B0604020202020204" pitchFamily="34" charset="0"/>
                        </a:rPr>
                        <a:t> </a:t>
                      </a:r>
                      <a:r>
                        <a:rPr kumimoji="0" lang="en-US" altLang="x-none" sz="1800" b="0" i="0" u="none" strike="noStrike" cap="none" normalizeH="0" baseline="0">
                          <a:ln>
                            <a:noFill/>
                          </a:ln>
                          <a:solidFill>
                            <a:schemeClr val="tx1"/>
                          </a:solidFill>
                          <a:effectLst/>
                          <a:latin typeface="+mn-lt"/>
                          <a:cs typeface="Arial" panose="020B0604020202020204" pitchFamily="34" charset="0"/>
                        </a:rPr>
                        <a:t>C</a:t>
                      </a:r>
                      <a:endParaRPr kumimoji="0" lang="el-GR" altLang="x-none" sz="1800" b="0" i="0" u="none" strike="noStrike" cap="none" normalizeH="0" baseline="0">
                        <a:ln>
                          <a:noFill/>
                        </a:ln>
                        <a:solidFill>
                          <a:schemeClr val="tx1"/>
                        </a:solidFill>
                        <a:effectLst/>
                        <a:latin typeface="+mn-lt"/>
                        <a:cs typeface="Arial" panose="020B0604020202020204" pitchFamily="34" charset="0"/>
                      </a:endParaRP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Έτοιμο προς κατανάλωση </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Δεν εφαρμόζεται</a:t>
                      </a:r>
                    </a:p>
                  </a:txBody>
                  <a:tcPr marL="121920" marR="121920"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x-none" sz="1800" b="0" i="0" u="none" strike="noStrike" cap="none" normalizeH="0" baseline="0" dirty="0">
                          <a:ln>
                            <a:noFill/>
                          </a:ln>
                          <a:solidFill>
                            <a:schemeClr val="tx1"/>
                          </a:solidFill>
                          <a:effectLst/>
                          <a:latin typeface="+mn-lt"/>
                          <a:cs typeface="Arial" panose="020B0604020202020204" pitchFamily="34" charset="0"/>
                        </a:rPr>
                        <a:t>Δεν εφαρμόζεται</a:t>
                      </a:r>
                    </a:p>
                  </a:txBody>
                  <a:tcPr marL="121920" marR="121920" horzOverflow="overflow"/>
                </a:tc>
                <a:extLst>
                  <a:ext uri="{0D108BD9-81ED-4DB2-BD59-A6C34878D82A}">
                    <a16:rowId xmlns="" xmlns:a16="http://schemas.microsoft.com/office/drawing/2014/main" val="1721151013"/>
                  </a:ext>
                </a:extLst>
              </a:tr>
            </a:tbl>
          </a:graphicData>
        </a:graphic>
      </p:graphicFrame>
    </p:spTree>
    <p:extLst>
      <p:ext uri="{BB962C8B-B14F-4D97-AF65-F5344CB8AC3E}">
        <p14:creationId xmlns="" xmlns:p14="http://schemas.microsoft.com/office/powerpoint/2010/main" val="504397487"/>
      </p:ext>
    </p:extLst>
  </p:cSld>
  <p:clrMapOvr>
    <a:masterClrMapping/>
  </p:clrMapOvr>
</p:sld>
</file>

<file path=ppt/theme/theme1.xml><?xml version="1.0" encoding="utf-8"?>
<a:theme xmlns:a="http://schemas.openxmlformats.org/drawingml/2006/main" name="safeconsume">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afeconsume" id="{A209E806-7918-4DA6-9257-EA7620E65B2E}" vid="{DFD43733-1097-4E47-BAC8-3C1DE5DD03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740170-B95A-4064-9377-164DEAA9AC77}">
  <ds:schemaRefs>
    <ds:schemaRef ds:uri="http://purl.org/dc/elements/1.1/"/>
    <ds:schemaRef ds:uri="http://schemas.microsoft.com/office/2006/metadata/properties"/>
    <ds:schemaRef ds:uri="http://purl.org/dc/terms/"/>
    <ds:schemaRef ds:uri="1fb14ad6-309a-489a-a37a-efadb6fb7c1d"/>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8EFBC9-F42A-48C1-8811-C3CEFF7EA2F8}">
  <ds:schemaRefs>
    <ds:schemaRef ds:uri="http://schemas.microsoft.com/sharepoint/v3/contenttype/forms"/>
  </ds:schemaRefs>
</ds:datastoreItem>
</file>

<file path=customXml/itemProps3.xml><?xml version="1.0" encoding="utf-8"?>
<ds:datastoreItem xmlns:ds="http://schemas.openxmlformats.org/officeDocument/2006/customXml" ds:itemID="{59A0FE21-9070-4851-9E6A-33A8A23E3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safeconsume</Template>
  <TotalTime>3088</TotalTime>
  <Words>1336</Words>
  <Application>Microsoft Office PowerPoint</Application>
  <PresentationFormat>Προσαρμογή</PresentationFormat>
  <Paragraphs>367</Paragraphs>
  <Slides>18</Slides>
  <Notes>18</Notes>
  <HiddenSlides>0</HiddenSlides>
  <MMClips>0</MMClips>
  <ScaleCrop>false</ScaleCrop>
  <HeadingPairs>
    <vt:vector size="4" baseType="variant">
      <vt:variant>
        <vt:lpstr>Θέμα</vt:lpstr>
      </vt:variant>
      <vt:variant>
        <vt:i4>1</vt:i4>
      </vt:variant>
      <vt:variant>
        <vt:lpstr>Τίτλοι διαφανειών</vt:lpstr>
      </vt:variant>
      <vt:variant>
        <vt:i4>18</vt:i4>
      </vt:variant>
    </vt:vector>
  </HeadingPairs>
  <TitlesOfParts>
    <vt:vector size="19" baseType="lpstr">
      <vt:lpstr>safeconsume</vt:lpstr>
      <vt:lpstr>Υγιεινή &amp; Ασφάλεια Τροφίμων     Μια επιδημία σε βραδινό γεύμα </vt:lpstr>
      <vt:lpstr>Μαθησιακοί στόχοι </vt:lpstr>
      <vt:lpstr>Το βραδινό γεύμα</vt:lpstr>
      <vt:lpstr>Διαφάνεια 4</vt:lpstr>
      <vt:lpstr>Διαφάνεια 5</vt:lpstr>
      <vt:lpstr>Διαφάνεια 6</vt:lpstr>
      <vt:lpstr>Τι πήγε στραβά;</vt:lpstr>
      <vt:lpstr>Ακολούθησαν ο Γιάννης και η μητέρα του τις οδηγίες  πάνω στις ετικέτες;</vt:lpstr>
      <vt:lpstr>Ακολούθησαν ο Γιάννης και η μητέρα του τις οδηγίες  πάνω στις ετικέτες;</vt:lpstr>
      <vt:lpstr>Έκαναν ο Γιάννης και η μητέρα του κάτι λάθος;</vt:lpstr>
      <vt:lpstr>Έκαναν ο Γιάννης και η μητέρα του κάτι λάθος;</vt:lpstr>
      <vt:lpstr>Μήπως ο Γιάννης προκάλεσε κατά λάθος ανάπτυξη βλαβερών μικροβίων στα τρόφιμα που αγόρασε;</vt:lpstr>
      <vt:lpstr>Το κοτόπουλο </vt:lpstr>
      <vt:lpstr>Ο Κρύος Καπνιστός Σολωμός </vt:lpstr>
      <vt:lpstr>Διαφάνεια 15</vt:lpstr>
      <vt:lpstr>Διασταυρούμενη επιμόλυνση  </vt:lpstr>
      <vt:lpstr>Μαγείρεμα/ψήσιμο κρέατος</vt:lpstr>
      <vt:lpstr>Τροφική δηλητηρίαση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story</dc:title>
  <dc:creator>Line Nielsen</dc:creator>
  <cp:lastModifiedBy>user</cp:lastModifiedBy>
  <cp:revision>145</cp:revision>
  <dcterms:created xsi:type="dcterms:W3CDTF">2019-06-24T08:29:09Z</dcterms:created>
  <dcterms:modified xsi:type="dcterms:W3CDTF">2020-11-18T15:40:50Z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