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9" r:id="rId5"/>
  </p:sldMasterIdLst>
  <p:notesMasterIdLst>
    <p:notesMasterId r:id="rId28"/>
  </p:notesMasterIdLst>
  <p:sldIdLst>
    <p:sldId id="257" r:id="rId6"/>
    <p:sldId id="299" r:id="rId7"/>
    <p:sldId id="291" r:id="rId8"/>
    <p:sldId id="261" r:id="rId9"/>
    <p:sldId id="295" r:id="rId10"/>
    <p:sldId id="300" r:id="rId11"/>
    <p:sldId id="298" r:id="rId12"/>
    <p:sldId id="301" r:id="rId13"/>
    <p:sldId id="302" r:id="rId14"/>
    <p:sldId id="280" r:id="rId15"/>
    <p:sldId id="256" r:id="rId16"/>
    <p:sldId id="277" r:id="rId17"/>
    <p:sldId id="303" r:id="rId18"/>
    <p:sldId id="304" r:id="rId19"/>
    <p:sldId id="305" r:id="rId20"/>
    <p:sldId id="306" r:id="rId21"/>
    <p:sldId id="307" r:id="rId22"/>
    <p:sldId id="308" r:id="rId23"/>
    <p:sldId id="309" r:id="rId24"/>
    <p:sldId id="310" r:id="rId25"/>
    <p:sldId id="311" r:id="rId26"/>
    <p:sldId id="312" r:id="rId27"/>
  </p:sldIdLst>
  <p:sldSz cx="12190413" cy="6858000"/>
  <p:notesSz cx="6805613" cy="9944100"/>
  <p:defaultTex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Hayes" initials="CH" lastIdx="1" clrIdx="0">
    <p:extLst>
      <p:ext uri="{19B8F6BF-5375-455C-9EA6-DF929625EA0E}">
        <p15:presenceInfo xmlns:p15="http://schemas.microsoft.com/office/powerpoint/2012/main" xmlns="" userId="S-1-5-21-3685816821-1215056363-1987234180-75578" providerId="AD"/>
      </p:ext>
    </p:extLst>
  </p:cmAuthor>
  <p:cmAuthor id="2" name="Rosie Allison" initials="RA" lastIdx="5" clrIdx="1">
    <p:extLst>
      <p:ext uri="{19B8F6BF-5375-455C-9EA6-DF929625EA0E}">
        <p15:presenceInfo xmlns:p15="http://schemas.microsoft.com/office/powerpoint/2012/main" xmlns="" userId="S-1-5-21-3685816821-1215056363-1987234180-75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CCFF"/>
    <a:srgbClr val="6666FF"/>
    <a:srgbClr val="2683C6"/>
    <a:srgbClr val="1E939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00" autoAdjust="0"/>
    <p:restoredTop sz="98391" autoAdjust="0"/>
  </p:normalViewPr>
  <p:slideViewPr>
    <p:cSldViewPr snapToGrid="0">
      <p:cViewPr varScale="1">
        <p:scale>
          <a:sx n="111" d="100"/>
          <a:sy n="111" d="100"/>
        </p:scale>
        <p:origin x="-990" y="-72"/>
      </p:cViewPr>
      <p:guideLst>
        <p:guide orient="horz" pos="2160"/>
        <p:guide pos="3840"/>
      </p:guideLst>
    </p:cSldViewPr>
  </p:slideViewPr>
  <p:notesTextViewPr>
    <p:cViewPr>
      <p:scale>
        <a:sx n="1" d="1"/>
        <a:sy n="1" d="1"/>
      </p:scale>
      <p:origin x="0" y="0"/>
    </p:cViewPr>
  </p:notesTextViewPr>
  <p:sorterViewPr>
    <p:cViewPr>
      <p:scale>
        <a:sx n="66" d="100"/>
        <a:sy n="66" d="100"/>
      </p:scale>
      <p:origin x="0" y="6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021632C9-CE75-4437-B610-E978D6206526}" type="datetimeFigureOut">
              <a:rPr lang="en-GB" smtClean="0"/>
              <a:pPr/>
              <a:t>17/12/2025</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6313"/>
            <a:ext cx="5443537" cy="3914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625"/>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5625"/>
            <a:ext cx="2949575" cy="498475"/>
          </a:xfrm>
          <a:prstGeom prst="rect">
            <a:avLst/>
          </a:prstGeom>
        </p:spPr>
        <p:txBody>
          <a:bodyPr vert="horz" lIns="91440" tIns="45720" rIns="91440" bIns="45720" rtlCol="0" anchor="b"/>
          <a:lstStyle>
            <a:lvl1pPr algn="r">
              <a:defRPr sz="1200"/>
            </a:lvl1pPr>
          </a:lstStyle>
          <a:p>
            <a:fld id="{1517064F-F427-46BC-B628-62DFFD862967}" type="slidenum">
              <a:rPr lang="en-GB" smtClean="0"/>
              <a:pPr/>
              <a:t>‹#›</a:t>
            </a:fld>
            <a:endParaRPr lang="en-GB"/>
          </a:p>
        </p:txBody>
      </p:sp>
    </p:spTree>
    <p:extLst>
      <p:ext uri="{BB962C8B-B14F-4D97-AF65-F5344CB8AC3E}">
        <p14:creationId xmlns:p14="http://schemas.microsoft.com/office/powerpoint/2010/main" xmlns="" val="1770735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ody.gov.gr/disease/syggenis-toxoplasmos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nhs.uk/conditions/toxoplasmosi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hs.uk/conditions/noroviru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fet.gr/files/F12431_Binder7.pdf"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nhs.uk/common-health-questions/food-and-diet/can-reheating-rice-cause-food-poison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sz="1200" kern="1200" dirty="0" smtClean="0">
                <a:solidFill>
                  <a:schemeClr val="tx1"/>
                </a:solidFill>
                <a:latin typeface="Arial" pitchFamily="34" charset="0"/>
                <a:ea typeface="+mn-ea"/>
                <a:cs typeface="Arial" pitchFamily="34" charset="0"/>
              </a:rPr>
              <a:t>Δώστε στους μαθητές τις κάρτες</a:t>
            </a:r>
            <a:r>
              <a:rPr lang="el-GR" sz="1200" kern="1200" baseline="0" dirty="0" smtClean="0">
                <a:solidFill>
                  <a:schemeClr val="tx1"/>
                </a:solidFill>
                <a:latin typeface="Arial" pitchFamily="34" charset="0"/>
                <a:ea typeface="+mn-ea"/>
                <a:cs typeface="Arial" pitchFamily="34" charset="0"/>
              </a:rPr>
              <a:t> που έχετε ετοιμάσει (έχετε κόψει) </a:t>
            </a:r>
            <a:r>
              <a:rPr lang="el-GR" sz="1200" kern="1200" dirty="0" smtClean="0">
                <a:solidFill>
                  <a:schemeClr val="tx1"/>
                </a:solidFill>
                <a:latin typeface="Arial" pitchFamily="34" charset="0"/>
                <a:ea typeface="+mn-ea"/>
                <a:cs typeface="Arial" pitchFamily="34" charset="0"/>
              </a:rPr>
              <a:t>για τα βακτήρια, του ιούς, τους μύκητες και τα παράσιτα και ζητήστε τους να τις ταιριάξουν με τις αντίστοιχες δηλώσεις.</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7064F-F427-46BC-B628-62DFFD862967}" type="slidenum">
              <a:rPr lang="en-GB" smtClean="0"/>
              <a:pPr/>
              <a:t>4</a:t>
            </a:fld>
            <a:endParaRPr lang="en-GB"/>
          </a:p>
        </p:txBody>
      </p:sp>
    </p:spTree>
    <p:extLst>
      <p:ext uri="{BB962C8B-B14F-4D97-AF65-F5344CB8AC3E}">
        <p14:creationId xmlns:p14="http://schemas.microsoft.com/office/powerpoint/2010/main" xmlns="" val="270851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420688" y="1243013"/>
            <a:ext cx="5964237" cy="3355975"/>
          </a:xfrm>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6D854DCA-7177-49FF-95CF-C1A736A2F4DC}" type="slidenum">
              <a:rPr lang="en-GB" smtClean="0"/>
              <a:pPr/>
              <a:t>15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t>Ένα από τα 5 κύρια παθογόνα μικρόβια</a:t>
            </a:r>
            <a:r>
              <a:rPr lang="el-GR" baseline="0" dirty="0" smtClean="0"/>
              <a:t> στα τρόφιμα (τροφιμογενή - που μεταδίδονται με τα τρόφιμα) στην Ευρώπη</a:t>
            </a:r>
            <a:r>
              <a:rPr lang="en-GB" dirty="0" smtClean="0"/>
              <a:t>.</a:t>
            </a:r>
            <a:endParaRPr lang="en-GB" dirty="0"/>
          </a:p>
        </p:txBody>
      </p:sp>
      <p:sp>
        <p:nvSpPr>
          <p:cNvPr id="4" name="Slide Number Placeholder 3"/>
          <p:cNvSpPr>
            <a:spLocks noGrp="1"/>
          </p:cNvSpPr>
          <p:nvPr>
            <p:ph type="sldNum" sz="quarter" idx="10"/>
          </p:nvPr>
        </p:nvSpPr>
        <p:spPr/>
        <p:txBody>
          <a:bodyPr/>
          <a:lstStyle/>
          <a:p>
            <a:fld id="{6D854DCA-7177-49FF-95CF-C1A736A2F4DC}" type="slidenum">
              <a:rPr lang="en-GB" smtClean="0"/>
              <a:pPr/>
              <a:t>16</a:t>
            </a:fld>
            <a:endParaRPr lang="en-GB"/>
          </a:p>
        </p:txBody>
      </p:sp>
    </p:spTree>
    <p:extLst>
      <p:ext uri="{BB962C8B-B14F-4D97-AF65-F5344CB8AC3E}">
        <p14:creationId xmlns:p14="http://schemas.microsoft.com/office/powerpoint/2010/main" xmlns="" val="186347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t>Ένα από τα 5 κύρια παθογόνα μικρόβια</a:t>
            </a:r>
            <a:r>
              <a:rPr lang="el-GR" baseline="0" dirty="0" smtClean="0"/>
              <a:t> στα τρόφιμα (</a:t>
            </a:r>
            <a:r>
              <a:rPr lang="el-GR" baseline="0" dirty="0" err="1" smtClean="0"/>
              <a:t>τροφιμογενή</a:t>
            </a:r>
            <a:r>
              <a:rPr lang="el-GR" baseline="0" dirty="0" smtClean="0"/>
              <a:t> - που μεταδίδονται με τα τρόφιμα) στην Ευρώπη</a:t>
            </a:r>
            <a:r>
              <a:rPr lang="en-GB" dirty="0" smtClean="0"/>
              <a:t>.</a:t>
            </a:r>
            <a:endParaRPr lang="en-GB" dirty="0"/>
          </a:p>
        </p:txBody>
      </p:sp>
      <p:sp>
        <p:nvSpPr>
          <p:cNvPr id="4" name="Slide Number Placeholder 3"/>
          <p:cNvSpPr>
            <a:spLocks noGrp="1"/>
          </p:cNvSpPr>
          <p:nvPr>
            <p:ph type="sldNum" sz="quarter" idx="10"/>
          </p:nvPr>
        </p:nvSpPr>
        <p:spPr/>
        <p:txBody>
          <a:bodyPr/>
          <a:lstStyle/>
          <a:p>
            <a:fld id="{6D854DCA-7177-49FF-95CF-C1A736A2F4DC}" type="slidenum">
              <a:rPr lang="en-GB" smtClean="0"/>
              <a:pPr/>
              <a:t>17</a:t>
            </a:fld>
            <a:endParaRPr lang="en-GB"/>
          </a:p>
        </p:txBody>
      </p:sp>
    </p:spTree>
    <p:extLst>
      <p:ext uri="{BB962C8B-B14F-4D97-AF65-F5344CB8AC3E}">
        <p14:creationId xmlns:p14="http://schemas.microsoft.com/office/powerpoint/2010/main" xmlns="" val="4154858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t>Ένα από τα 5 κύρια παθογόνα μικρόβια</a:t>
            </a:r>
            <a:r>
              <a:rPr lang="el-GR" baseline="0" dirty="0" smtClean="0"/>
              <a:t> στα τρόφιμα (</a:t>
            </a:r>
            <a:r>
              <a:rPr lang="el-GR" baseline="0" dirty="0" err="1" smtClean="0"/>
              <a:t>τροφιμογενή</a:t>
            </a:r>
            <a:r>
              <a:rPr lang="el-GR" baseline="0" dirty="0" smtClean="0"/>
              <a:t> - που μεταδίδονται με τα τρόφιμα) στην Ευρώπη</a:t>
            </a:r>
            <a:r>
              <a:rPr lang="en-GB" dirty="0" smtClean="0"/>
              <a:t>.</a:t>
            </a:r>
          </a:p>
          <a:p>
            <a:endParaRPr lang="en-GB" dirty="0"/>
          </a:p>
        </p:txBody>
      </p:sp>
      <p:sp>
        <p:nvSpPr>
          <p:cNvPr id="4" name="Slide Number Placeholder 3"/>
          <p:cNvSpPr>
            <a:spLocks noGrp="1"/>
          </p:cNvSpPr>
          <p:nvPr>
            <p:ph type="sldNum" sz="quarter" idx="10"/>
          </p:nvPr>
        </p:nvSpPr>
        <p:spPr/>
        <p:txBody>
          <a:bodyPr/>
          <a:lstStyle/>
          <a:p>
            <a:fld id="{6D854DCA-7177-49FF-95CF-C1A736A2F4DC}" type="slidenum">
              <a:rPr lang="en-GB" smtClean="0"/>
              <a:pPr/>
              <a:t>18</a:t>
            </a:fld>
            <a:endParaRPr lang="en-GB"/>
          </a:p>
        </p:txBody>
      </p:sp>
    </p:spTree>
    <p:extLst>
      <p:ext uri="{BB962C8B-B14F-4D97-AF65-F5344CB8AC3E}">
        <p14:creationId xmlns:p14="http://schemas.microsoft.com/office/powerpoint/2010/main" xmlns="" val="109700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t>Ένα από τα 5 κύρια παθογόνα μικρόβια</a:t>
            </a:r>
            <a:r>
              <a:rPr lang="el-GR" baseline="0" dirty="0" smtClean="0"/>
              <a:t> στα τρόφιμα (</a:t>
            </a:r>
            <a:r>
              <a:rPr lang="el-GR" baseline="0" dirty="0" err="1" smtClean="0"/>
              <a:t>τροφιμογενή</a:t>
            </a:r>
            <a:r>
              <a:rPr lang="el-GR" baseline="0" dirty="0" smtClean="0"/>
              <a:t> - που μεταδίδονται με τα τρόφιμα) στην Ευρώπη</a:t>
            </a:r>
            <a:r>
              <a:rPr lang="en-GB" dirty="0" smtClean="0"/>
              <a:t>.</a:t>
            </a:r>
          </a:p>
          <a:p>
            <a:endParaRPr lang="en-GB" dirty="0"/>
          </a:p>
          <a:p>
            <a:r>
              <a:rPr lang="el-GR" dirty="0" smtClean="0"/>
              <a:t>Περισσότερες πληροφορίες είναι διαθέσιμες στο</a:t>
            </a:r>
            <a:r>
              <a:rPr lang="en-GB" dirty="0" smtClean="0"/>
              <a:t>: </a:t>
            </a:r>
            <a:r>
              <a:rPr lang="el-GR" dirty="0" smtClean="0"/>
              <a:t>  </a:t>
            </a:r>
            <a:r>
              <a:rPr lang="en-US" dirty="0" smtClean="0">
                <a:hlinkClick r:id="rId3"/>
              </a:rPr>
              <a:t>https://eody.gov.gr/disease/syggenis-toxoplasmosi/</a:t>
            </a:r>
            <a:r>
              <a:rPr lang="el-GR" dirty="0" smtClean="0"/>
              <a:t> και  </a:t>
            </a:r>
            <a:r>
              <a:rPr lang="en-GB" dirty="0" smtClean="0">
                <a:hlinkClick r:id="rId4"/>
              </a:rPr>
              <a:t>https</a:t>
            </a:r>
            <a:r>
              <a:rPr lang="en-GB" dirty="0">
                <a:hlinkClick r:id="rId4"/>
              </a:rPr>
              <a:t>://www.nhs.uk/conditions/toxoplasmosis/</a:t>
            </a:r>
            <a:endParaRPr lang="en-GB" dirty="0"/>
          </a:p>
          <a:p>
            <a:endParaRPr lang="en-GB" dirty="0"/>
          </a:p>
        </p:txBody>
      </p:sp>
      <p:sp>
        <p:nvSpPr>
          <p:cNvPr id="4" name="Slide Number Placeholder 3"/>
          <p:cNvSpPr>
            <a:spLocks noGrp="1"/>
          </p:cNvSpPr>
          <p:nvPr>
            <p:ph type="sldNum" sz="quarter" idx="10"/>
          </p:nvPr>
        </p:nvSpPr>
        <p:spPr/>
        <p:txBody>
          <a:bodyPr/>
          <a:lstStyle/>
          <a:p>
            <a:fld id="{6D854DCA-7177-49FF-95CF-C1A736A2F4DC}" type="slidenum">
              <a:rPr lang="en-GB" smtClean="0"/>
              <a:pPr/>
              <a:t>19</a:t>
            </a:fld>
            <a:endParaRPr lang="en-GB"/>
          </a:p>
        </p:txBody>
      </p:sp>
    </p:spTree>
    <p:extLst>
      <p:ext uri="{BB962C8B-B14F-4D97-AF65-F5344CB8AC3E}">
        <p14:creationId xmlns:p14="http://schemas.microsoft.com/office/powerpoint/2010/main" xmlns="" val="140350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t>Ένα από τα 5 κύρια παθογόνα μικρόβια</a:t>
            </a:r>
            <a:r>
              <a:rPr lang="el-GR" baseline="0" dirty="0" smtClean="0"/>
              <a:t> στα τρόφιμα (</a:t>
            </a:r>
            <a:r>
              <a:rPr lang="el-GR" baseline="0" dirty="0" err="1" smtClean="0"/>
              <a:t>τροφιμογενή</a:t>
            </a:r>
            <a:r>
              <a:rPr lang="el-GR" baseline="0" dirty="0" smtClean="0"/>
              <a:t> - που μεταδίδονται με τα τρόφιμα) στην Ευρώπη</a:t>
            </a:r>
            <a:r>
              <a:rPr lang="en-GB" dirty="0" smtClean="0"/>
              <a:t>.</a:t>
            </a:r>
          </a:p>
          <a:p>
            <a:endParaRPr lang="en-GB" dirty="0" smtClean="0"/>
          </a:p>
          <a:p>
            <a:r>
              <a:rPr lang="el-GR" dirty="0" smtClean="0"/>
              <a:t>Περισσότερες πληροφορίες είναι διαθέσιμες στο</a:t>
            </a:r>
            <a:r>
              <a:rPr lang="en-GB" dirty="0" smtClean="0"/>
              <a:t>: </a:t>
            </a:r>
            <a:r>
              <a:rPr lang="en-GB" dirty="0" smtClean="0">
                <a:hlinkClick r:id="rId3"/>
              </a:rPr>
              <a:t>https</a:t>
            </a:r>
            <a:r>
              <a:rPr lang="en-GB" dirty="0">
                <a:hlinkClick r:id="rId3"/>
              </a:rPr>
              <a:t>://www.nhs.uk/conditions/norovirus/</a:t>
            </a:r>
            <a:endParaRPr lang="en-GB" dirty="0"/>
          </a:p>
        </p:txBody>
      </p:sp>
      <p:sp>
        <p:nvSpPr>
          <p:cNvPr id="4" name="Slide Number Placeholder 3"/>
          <p:cNvSpPr>
            <a:spLocks noGrp="1"/>
          </p:cNvSpPr>
          <p:nvPr>
            <p:ph type="sldNum" sz="quarter" idx="10"/>
          </p:nvPr>
        </p:nvSpPr>
        <p:spPr/>
        <p:txBody>
          <a:bodyPr/>
          <a:lstStyle/>
          <a:p>
            <a:fld id="{6D854DCA-7177-49FF-95CF-C1A736A2F4DC}" type="slidenum">
              <a:rPr lang="en-GB" smtClean="0"/>
              <a:pPr/>
              <a:t>20</a:t>
            </a:fld>
            <a:endParaRPr lang="en-GB"/>
          </a:p>
        </p:txBody>
      </p:sp>
    </p:spTree>
    <p:extLst>
      <p:ext uri="{BB962C8B-B14F-4D97-AF65-F5344CB8AC3E}">
        <p14:creationId xmlns:p14="http://schemas.microsoft.com/office/powerpoint/2010/main" xmlns="" val="277004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t>Αυτή η διαφάνεια περιλαμβάνει πληροφορίες για τον </a:t>
            </a:r>
            <a:r>
              <a:rPr lang="el-GR" dirty="0" err="1" smtClean="0"/>
              <a:t>Βάκιλλο</a:t>
            </a:r>
            <a:r>
              <a:rPr lang="el-GR" baseline="0" dirty="0" smtClean="0"/>
              <a:t> τον κηρώδη (</a:t>
            </a:r>
            <a:r>
              <a:rPr lang="en-GB" i="1" dirty="0" smtClean="0"/>
              <a:t>Bacillus cereus</a:t>
            </a:r>
            <a:r>
              <a:rPr lang="el-GR" i="1" dirty="0" smtClean="0"/>
              <a:t>)</a:t>
            </a:r>
            <a:r>
              <a:rPr lang="en-GB" dirty="0" smtClean="0"/>
              <a:t>, </a:t>
            </a:r>
            <a:r>
              <a:rPr lang="el-GR" dirty="0" smtClean="0"/>
              <a:t>ο οποίος είναι ένα είδος βακτηρίου που </a:t>
            </a:r>
            <a:r>
              <a:rPr lang="el-GR" sz="1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έχει την ικανότητα να παράγει σπόρια</a:t>
            </a:r>
            <a:r>
              <a:rPr lang="el-GR" dirty="0" smtClean="0"/>
              <a:t>  δυσκολεύοντος έτσι την καταστροφή του</a:t>
            </a:r>
            <a:r>
              <a:rPr lang="el-GR" baseline="0" dirty="0" smtClean="0"/>
              <a:t>, ακόμη και μετά το μαγείρεμα του φαγητού.</a:t>
            </a:r>
            <a:r>
              <a:rPr lang="el-GR" dirty="0" smtClean="0"/>
              <a:t> Αυτό το είδος</a:t>
            </a:r>
            <a:r>
              <a:rPr lang="el-GR" baseline="0" dirty="0" smtClean="0"/>
              <a:t> βακτηρίων περιγράφεται στην Μελέτη περίπτωσης: Μια ιστορία προειδοποίησης.</a:t>
            </a:r>
            <a:endParaRPr lang="en-GB" dirty="0"/>
          </a:p>
          <a:p>
            <a:r>
              <a:rPr lang="el-GR" dirty="0" smtClean="0"/>
              <a:t>Περισσότερες πληροφορίες μπορείτε να βρείτε </a:t>
            </a:r>
            <a:r>
              <a:rPr lang="en-GB" dirty="0" smtClean="0"/>
              <a:t>:</a:t>
            </a:r>
            <a:r>
              <a:rPr lang="el-GR" dirty="0" smtClean="0"/>
              <a:t> </a:t>
            </a:r>
          </a:p>
          <a:p>
            <a:pPr>
              <a:buFont typeface="Arial" pitchFamily="34" charset="0"/>
              <a:buChar char="•"/>
            </a:pPr>
            <a:r>
              <a:rPr lang="el-GR" dirty="0" smtClean="0">
                <a:hlinkClick r:id="rId3"/>
              </a:rPr>
              <a:t> </a:t>
            </a:r>
            <a:r>
              <a:rPr lang="en-US" dirty="0" smtClean="0">
                <a:hlinkClick r:id="rId3"/>
              </a:rPr>
              <a:t>https://www.efet.gr/files/F12431_Binder7.pdf</a:t>
            </a:r>
            <a:endParaRPr lang="el-GR" dirty="0" smtClean="0"/>
          </a:p>
          <a:p>
            <a:pPr>
              <a:buFont typeface="Arial" pitchFamily="34" charset="0"/>
              <a:buChar char="•"/>
            </a:pPr>
            <a:r>
              <a:rPr lang="el-GR" dirty="0" smtClean="0">
                <a:hlinkClick r:id="rId4"/>
              </a:rPr>
              <a:t> </a:t>
            </a:r>
            <a:r>
              <a:rPr lang="en-GB" dirty="0" smtClean="0">
                <a:hlinkClick r:id="rId4"/>
              </a:rPr>
              <a:t>https</a:t>
            </a:r>
            <a:r>
              <a:rPr lang="en-GB" dirty="0">
                <a:hlinkClick r:id="rId4"/>
              </a:rPr>
              <a:t>://www.nhs.uk/common-health-questions/food-and-diet/can-reheating-rice-cause-food-poisoning/</a:t>
            </a:r>
            <a:endParaRPr lang="en-GB" dirty="0"/>
          </a:p>
        </p:txBody>
      </p:sp>
      <p:sp>
        <p:nvSpPr>
          <p:cNvPr id="4" name="Slide Number Placeholder 3"/>
          <p:cNvSpPr>
            <a:spLocks noGrp="1"/>
          </p:cNvSpPr>
          <p:nvPr>
            <p:ph type="sldNum" sz="quarter" idx="10"/>
          </p:nvPr>
        </p:nvSpPr>
        <p:spPr/>
        <p:txBody>
          <a:bodyPr/>
          <a:lstStyle/>
          <a:p>
            <a:fld id="{6D854DCA-7177-49FF-95CF-C1A736A2F4DC}" type="slidenum">
              <a:rPr lang="en-GB" smtClean="0"/>
              <a:pPr/>
              <a:t>21</a:t>
            </a:fld>
            <a:endParaRPr lang="en-GB"/>
          </a:p>
        </p:txBody>
      </p:sp>
    </p:spTree>
    <p:extLst>
      <p:ext uri="{BB962C8B-B14F-4D97-AF65-F5344CB8AC3E}">
        <p14:creationId xmlns:p14="http://schemas.microsoft.com/office/powerpoint/2010/main" xmlns="" val="3856195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t/>
            </a:r>
            <a:br>
              <a:rPr lang="el-GR" dirty="0" smtClean="0"/>
            </a:br>
            <a:r>
              <a:rPr lang="el-GR" sz="1200" b="0" i="0" kern="1200" dirty="0" smtClean="0">
                <a:solidFill>
                  <a:schemeClr val="tx1"/>
                </a:solidFill>
                <a:latin typeface="+mn-lt"/>
                <a:ea typeface="+mn-ea"/>
                <a:cs typeface="+mn-cs"/>
              </a:rPr>
              <a:t>Ένας άλλος κοινός τύπος </a:t>
            </a:r>
            <a:r>
              <a:rPr lang="el-GR" sz="1200" b="0" i="0" kern="1200" dirty="0" err="1" smtClean="0">
                <a:solidFill>
                  <a:schemeClr val="tx1"/>
                </a:solidFill>
                <a:latin typeface="+mn-lt"/>
                <a:ea typeface="+mn-ea"/>
                <a:cs typeface="+mn-cs"/>
              </a:rPr>
              <a:t>τροφιμογενούς</a:t>
            </a:r>
            <a:r>
              <a:rPr lang="el-GR" sz="1200" b="0" i="0" kern="1200" dirty="0" smtClean="0">
                <a:solidFill>
                  <a:schemeClr val="tx1"/>
                </a:solidFill>
                <a:latin typeface="+mn-lt"/>
                <a:ea typeface="+mn-ea"/>
                <a:cs typeface="+mn-cs"/>
              </a:rPr>
              <a:t> μικροβίου (που μεταδίδεται με τα </a:t>
            </a:r>
            <a:r>
              <a:rPr lang="el-GR" sz="1200" b="0" i="0" kern="1200" smtClean="0">
                <a:solidFill>
                  <a:schemeClr val="tx1"/>
                </a:solidFill>
                <a:latin typeface="+mn-lt"/>
                <a:ea typeface="+mn-ea"/>
                <a:cs typeface="+mn-cs"/>
              </a:rPr>
              <a:t>τρόφιμα)</a:t>
            </a:r>
            <a:r>
              <a:rPr lang="el-GR" sz="1200" b="0" i="0" kern="1200" baseline="0" smtClean="0">
                <a:solidFill>
                  <a:schemeClr val="tx1"/>
                </a:solidFill>
                <a:latin typeface="+mn-lt"/>
                <a:ea typeface="+mn-ea"/>
                <a:cs typeface="+mn-cs"/>
              </a:rPr>
              <a:t> </a:t>
            </a:r>
            <a:r>
              <a:rPr lang="en-GB" smtClean="0"/>
              <a:t>– </a:t>
            </a:r>
            <a:r>
              <a:rPr lang="en-GB" i="1" dirty="0"/>
              <a:t>E. coli</a:t>
            </a:r>
          </a:p>
        </p:txBody>
      </p:sp>
      <p:sp>
        <p:nvSpPr>
          <p:cNvPr id="4" name="Slide Number Placeholder 3"/>
          <p:cNvSpPr>
            <a:spLocks noGrp="1"/>
          </p:cNvSpPr>
          <p:nvPr>
            <p:ph type="sldNum" sz="quarter" idx="10"/>
          </p:nvPr>
        </p:nvSpPr>
        <p:spPr/>
        <p:txBody>
          <a:bodyPr/>
          <a:lstStyle/>
          <a:p>
            <a:fld id="{6D854DCA-7177-49FF-95CF-C1A736A2F4DC}" type="slidenum">
              <a:rPr lang="en-GB" smtClean="0"/>
              <a:pPr/>
              <a:t>22</a:t>
            </a:fld>
            <a:endParaRPr lang="en-GB"/>
          </a:p>
        </p:txBody>
      </p:sp>
    </p:spTree>
    <p:extLst>
      <p:ext uri="{BB962C8B-B14F-4D97-AF65-F5344CB8AC3E}">
        <p14:creationId xmlns:p14="http://schemas.microsoft.com/office/powerpoint/2010/main" xmlns="" val="31722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latin typeface="Arial" pitchFamily="34" charset="0"/>
                <a:cs typeface="Arial" pitchFamily="34" charset="0"/>
              </a:rPr>
              <a:t>Κρύψτε αυτή την διαφάνεια κατά την διάρκεια του μαθήματος, καθώς οι μαθητές παίζουν με την δραστηριότητα αντιστοίχισης.</a:t>
            </a:r>
            <a:r>
              <a:rPr lang="en-GB" dirty="0" smtClean="0">
                <a:latin typeface="Arial" pitchFamily="34" charset="0"/>
                <a:cs typeface="Arial" pitchFamily="34" charset="0"/>
              </a:rPr>
              <a:t> </a:t>
            </a:r>
            <a:endParaRPr lang="en-GB" dirty="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0" kern="1200" dirty="0" smtClean="0">
                <a:solidFill>
                  <a:schemeClr val="tx1"/>
                </a:solidFill>
                <a:latin typeface="Arial" pitchFamily="34" charset="0"/>
                <a:ea typeface="+mn-ea"/>
                <a:cs typeface="Arial" pitchFamily="34" charset="0"/>
              </a:rPr>
              <a:t>Ζητήστε από τους μαθητές να αντιστοιχίσουν τις διαφορετικές δηλώσεις με τους  τέσσερις διαφορετικούς τύπους</a:t>
            </a:r>
            <a:r>
              <a:rPr lang="el-GR" sz="1200" b="0" kern="1200" baseline="0" dirty="0" smtClean="0">
                <a:solidFill>
                  <a:schemeClr val="tx1"/>
                </a:solidFill>
                <a:latin typeface="Arial" pitchFamily="34" charset="0"/>
                <a:ea typeface="+mn-ea"/>
                <a:cs typeface="Arial" pitchFamily="34" charset="0"/>
              </a:rPr>
              <a:t> μικροβίων: βακτήρια, μύκητες, ιοί και παράσιτα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latin typeface="Arial" pitchFamily="34" charset="0"/>
                <a:cs typeface="Arial" pitchFamily="34" charset="0"/>
              </a:rPr>
              <a:t>Οι απαντήσεις για αυτή την δραστηριότητα αντιστοίχισης βρίσκονται κάτω από την κάθε επικεφαλίδα.</a:t>
            </a:r>
            <a:r>
              <a:rPr lang="en-GB" dirty="0" smtClean="0">
                <a:latin typeface="Arial" pitchFamily="34" charset="0"/>
                <a:cs typeface="Arial" pitchFamily="34" charset="0"/>
              </a:rPr>
              <a:t> </a:t>
            </a:r>
            <a:endParaRPr lang="en-GB" dirty="0">
              <a:latin typeface="Arial" pitchFamily="34" charset="0"/>
              <a:cs typeface="Arial" pitchFamily="34" charset="0"/>
            </a:endParaRPr>
          </a:p>
          <a:p>
            <a:pPr lvl="0"/>
            <a:r>
              <a:rPr lang="el-GR" sz="1200" kern="1200" dirty="0" smtClean="0">
                <a:solidFill>
                  <a:schemeClr val="tx1"/>
                </a:solidFill>
                <a:latin typeface="Arial" pitchFamily="34" charset="0"/>
                <a:ea typeface="+mn-ea"/>
                <a:cs typeface="Arial" pitchFamily="34" charset="0"/>
              </a:rPr>
              <a:t>Συζητείστε τις απαντήσεις ως τάξη ή σε ζευγάρια</a:t>
            </a:r>
            <a:endParaRPr lang="el-GR" sz="1200" kern="1200" dirty="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1517064F-F427-46BC-B628-62DFFD862967}" type="slidenum">
              <a:rPr lang="en-GB" smtClean="0"/>
              <a:pPr/>
              <a:t>5</a:t>
            </a:fld>
            <a:endParaRPr lang="en-GB"/>
          </a:p>
        </p:txBody>
      </p:sp>
    </p:spTree>
    <p:extLst>
      <p:ext uri="{BB962C8B-B14F-4D97-AF65-F5344CB8AC3E}">
        <p14:creationId xmlns:p14="http://schemas.microsoft.com/office/powerpoint/2010/main" xmlns="" val="1334828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pPr/>
              <a:t>6</a:t>
            </a:fld>
            <a:endParaRPr lang="en-GB"/>
          </a:p>
        </p:txBody>
      </p:sp>
    </p:spTree>
    <p:extLst>
      <p:ext uri="{BB962C8B-B14F-4D97-AF65-F5344CB8AC3E}">
        <p14:creationId xmlns:p14="http://schemas.microsoft.com/office/powerpoint/2010/main" xmlns="" val="921399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FDD1708C-6EC9-46E0-8917-04F9F21FEA09}"/>
              </a:ext>
            </a:extLst>
          </p:cNvPr>
          <p:cNvSpPr>
            <a:spLocks noGrp="1"/>
          </p:cNvSpPr>
          <p:nvPr>
            <p:ph type="body" idx="1"/>
          </p:nvPr>
        </p:nvSpPr>
        <p:spPr/>
        <p:txBody>
          <a:bodyPr/>
          <a:lstStyle/>
          <a:p>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pPr>
              <a:buFont typeface="Wingdings" panose="05000000000000000000" pitchFamily="2" charset="2"/>
              <a:buNone/>
            </a:pPr>
            <a:r>
              <a:rPr lang="el-GR" sz="1200" dirty="0" smtClean="0">
                <a:latin typeface="Arial" pitchFamily="34" charset="0"/>
                <a:cs typeface="Arial" pitchFamily="34" charset="0"/>
              </a:rPr>
              <a:t>Τα παραδείγματα σε αυτήν την διαφάνεια είναι συνηθισμένα τρόφιμα και ποτά όπως το ψωμί, η μπύρα,</a:t>
            </a:r>
            <a:r>
              <a:rPr lang="el-GR" sz="1200" baseline="0" dirty="0" smtClean="0">
                <a:latin typeface="Arial" pitchFamily="34" charset="0"/>
                <a:cs typeface="Arial" pitchFamily="34" charset="0"/>
              </a:rPr>
              <a:t> το κρασί, τα αλκοολούχα ποτά και το ξύδι, που η παραγωγή τους εξαρτάται από χρήσιμα βακτήρια όπως η μαγιά και αυτά του γαλακτικού οξέος</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a:p>
            <a:pPr>
              <a:buFont typeface="Wingdings" panose="05000000000000000000" pitchFamily="2" charset="2"/>
              <a:buNone/>
            </a:pPr>
            <a:r>
              <a:rPr lang="el-GR" sz="1200" i="0" dirty="0" smtClean="0">
                <a:latin typeface="Arial" pitchFamily="34" charset="0"/>
                <a:cs typeface="Arial" pitchFamily="34" charset="0"/>
              </a:rPr>
              <a:t>Ο</a:t>
            </a:r>
            <a:r>
              <a:rPr lang="el-GR" sz="1200" i="1" dirty="0" smtClean="0">
                <a:latin typeface="Arial" pitchFamily="34" charset="0"/>
                <a:cs typeface="Arial" pitchFamily="34" charset="0"/>
              </a:rPr>
              <a:t> </a:t>
            </a:r>
            <a:r>
              <a:rPr lang="el-GR" sz="1200" i="0" dirty="0" smtClean="0">
                <a:latin typeface="Arial" pitchFamily="34" charset="0"/>
                <a:cs typeface="Arial" pitchFamily="34" charset="0"/>
              </a:rPr>
              <a:t>σακχαρομύκητας</a:t>
            </a:r>
            <a:r>
              <a:rPr lang="el-GR" sz="1200" i="1" dirty="0" smtClean="0">
                <a:latin typeface="Arial" pitchFamily="34" charset="0"/>
                <a:cs typeface="Arial" pitchFamily="34" charset="0"/>
              </a:rPr>
              <a:t> (</a:t>
            </a:r>
            <a:r>
              <a:rPr lang="en-GB" sz="1200" i="1" dirty="0" err="1" smtClean="0">
                <a:latin typeface="Arial" pitchFamily="34" charset="0"/>
                <a:cs typeface="Arial" pitchFamily="34" charset="0"/>
              </a:rPr>
              <a:t>Saccharomyces</a:t>
            </a:r>
            <a:r>
              <a:rPr lang="en-GB" sz="1200" i="1" dirty="0" smtClean="0">
                <a:latin typeface="Arial" pitchFamily="34" charset="0"/>
                <a:cs typeface="Arial" pitchFamily="34" charset="0"/>
              </a:rPr>
              <a:t> </a:t>
            </a:r>
            <a:r>
              <a:rPr lang="en-GB" sz="1200" i="1" dirty="0" err="1">
                <a:latin typeface="Arial" pitchFamily="34" charset="0"/>
                <a:cs typeface="Arial" pitchFamily="34" charset="0"/>
              </a:rPr>
              <a:t>cerevisiae</a:t>
            </a:r>
            <a:r>
              <a:rPr lang="en-GB" sz="1200" i="1" dirty="0">
                <a:latin typeface="Arial" pitchFamily="34" charset="0"/>
                <a:cs typeface="Arial" pitchFamily="34" charset="0"/>
              </a:rPr>
              <a:t> </a:t>
            </a:r>
            <a:r>
              <a:rPr lang="el-GR" sz="1200" dirty="0" smtClean="0">
                <a:latin typeface="Arial" pitchFamily="34" charset="0"/>
                <a:cs typeface="Arial" pitchFamily="34" charset="0"/>
              </a:rPr>
              <a:t>είναι η πιο συνηθισμένη μαγιά</a:t>
            </a:r>
            <a:r>
              <a:rPr lang="en-GB" sz="1200" dirty="0" smtClean="0">
                <a:latin typeface="Arial" pitchFamily="34" charset="0"/>
                <a:cs typeface="Arial" pitchFamily="34" charset="0"/>
              </a:rPr>
              <a:t>.</a:t>
            </a:r>
            <a:endParaRPr lang="en-GB" sz="1200" dirty="0">
              <a:latin typeface="Arial" pitchFamily="34" charset="0"/>
              <a:cs typeface="Arial" pitchFamily="34" charset="0"/>
            </a:endParaRPr>
          </a:p>
          <a:p>
            <a:pPr>
              <a:buFont typeface="Wingdings" panose="05000000000000000000" pitchFamily="2" charset="2"/>
              <a:buNone/>
            </a:pPr>
            <a:r>
              <a:rPr lang="el-GR" sz="1200" i="0" dirty="0" smtClean="0">
                <a:latin typeface="Arial" pitchFamily="34" charset="0"/>
                <a:cs typeface="Arial" pitchFamily="34" charset="0"/>
              </a:rPr>
              <a:t>Τα είδη του </a:t>
            </a:r>
            <a:r>
              <a:rPr lang="el-GR" sz="1200" i="0" dirty="0" err="1" smtClean="0">
                <a:latin typeface="Arial" pitchFamily="34" charset="0"/>
                <a:cs typeface="Arial" pitchFamily="34" charset="0"/>
              </a:rPr>
              <a:t>λακτοβακίλου</a:t>
            </a:r>
            <a:r>
              <a:rPr lang="el-GR" sz="1200" i="0" dirty="0" smtClean="0">
                <a:latin typeface="Arial" pitchFamily="34" charset="0"/>
                <a:cs typeface="Arial" pitchFamily="34" charset="0"/>
              </a:rPr>
              <a:t> (</a:t>
            </a:r>
            <a:r>
              <a:rPr lang="en-GB" sz="1200" i="1" dirty="0" smtClean="0">
                <a:latin typeface="Arial" pitchFamily="34" charset="0"/>
                <a:cs typeface="Arial" pitchFamily="34" charset="0"/>
              </a:rPr>
              <a:t>Lactobacillus</a:t>
            </a:r>
            <a:r>
              <a:rPr lang="el-GR" sz="1200" i="1" dirty="0" smtClean="0">
                <a:latin typeface="Arial" pitchFamily="34" charset="0"/>
                <a:cs typeface="Arial" pitchFamily="34" charset="0"/>
              </a:rPr>
              <a:t>)</a:t>
            </a:r>
            <a:r>
              <a:rPr lang="en-GB" sz="1200" dirty="0" smtClean="0">
                <a:latin typeface="Arial" pitchFamily="34" charset="0"/>
                <a:cs typeface="Arial" pitchFamily="34" charset="0"/>
              </a:rPr>
              <a:t> </a:t>
            </a:r>
            <a:r>
              <a:rPr lang="el-GR" sz="1200" dirty="0" smtClean="0">
                <a:latin typeface="Arial" pitchFamily="34" charset="0"/>
                <a:cs typeface="Arial" pitchFamily="34" charset="0"/>
              </a:rPr>
              <a:t>είναι βακτήρια που χρησιμοποιούνται στην</a:t>
            </a:r>
            <a:r>
              <a:rPr lang="el-GR" sz="1200" baseline="0" dirty="0" smtClean="0">
                <a:latin typeface="Arial" pitchFamily="34" charset="0"/>
                <a:cs typeface="Arial" pitchFamily="34" charset="0"/>
              </a:rPr>
              <a:t> παρασκευή γαλακτοκομικών προϊόντων </a:t>
            </a:r>
            <a:r>
              <a:rPr lang="en-GB" sz="1200" dirty="0" smtClean="0">
                <a:latin typeface="Arial" pitchFamily="34" charset="0"/>
                <a:cs typeface="Arial" pitchFamily="34" charset="0"/>
              </a:rPr>
              <a:t> </a:t>
            </a:r>
            <a:r>
              <a:rPr lang="el-GR" sz="1200" dirty="0" smtClean="0">
                <a:latin typeface="Arial" pitchFamily="34" charset="0"/>
                <a:cs typeface="Arial" pitchFamily="34" charset="0"/>
              </a:rPr>
              <a:t>και βρίσκονται και στο έντερο μας φυσιολογικά.</a:t>
            </a:r>
            <a:endParaRPr lang="en-GB"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7064F-F427-46BC-B628-62DFFD862967}" type="slidenum">
              <a:rPr lang="en-GB" smtClean="0"/>
              <a:pPr/>
              <a:t>8</a:t>
            </a:fld>
            <a:endParaRPr lang="en-GB"/>
          </a:p>
        </p:txBody>
      </p:sp>
    </p:spTree>
    <p:extLst>
      <p:ext uri="{BB962C8B-B14F-4D97-AF65-F5344CB8AC3E}">
        <p14:creationId xmlns:p14="http://schemas.microsoft.com/office/powerpoint/2010/main" xmlns="" val="399427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r>
              <a:rPr lang="el-GR" dirty="0" smtClean="0">
                <a:latin typeface="Arial" pitchFamily="34" charset="0"/>
                <a:cs typeface="Arial" pitchFamily="34" charset="0"/>
              </a:rPr>
              <a:t>Αυτή η διαφάνεια αναφέρει περισσότερα</a:t>
            </a:r>
            <a:r>
              <a:rPr lang="el-GR" baseline="0" dirty="0" smtClean="0">
                <a:latin typeface="Arial" pitchFamily="34" charset="0"/>
                <a:cs typeface="Arial" pitchFamily="34" charset="0"/>
              </a:rPr>
              <a:t> παραδείγματα τροφίμων από διάφορα μέρη του κόσμου, τα οποία παρασκευάζονται από ωφέλιμα μικρόβια μέσω της διαδικασίας της ζύμωσης.</a:t>
            </a:r>
            <a:r>
              <a:rPr lang="en-GB" dirty="0" smtClean="0">
                <a:latin typeface="Arial" pitchFamily="34" charset="0"/>
                <a:cs typeface="Arial" pitchFamily="34" charset="0"/>
              </a:rPr>
              <a:t> </a:t>
            </a:r>
            <a:r>
              <a:rPr lang="el-GR" dirty="0" smtClean="0">
                <a:latin typeface="Arial" pitchFamily="34" charset="0"/>
                <a:cs typeface="Arial" pitchFamily="34" charset="0"/>
              </a:rPr>
              <a:t>Πολλά από αυτά τα τρόφιμα μπορεί να είναι άγνωστα στους μαθητές,</a:t>
            </a:r>
            <a:r>
              <a:rPr lang="el-GR" baseline="0" dirty="0" smtClean="0">
                <a:latin typeface="Arial" pitchFamily="34" charset="0"/>
                <a:cs typeface="Arial" pitchFamily="34" charset="0"/>
              </a:rPr>
              <a:t> κάποια άλλα όμως μπορεί να τα έχουν ακουστά.</a:t>
            </a:r>
            <a:endParaRPr lang="en-GB" dirty="0">
              <a:latin typeface="Arial" pitchFamily="34" charset="0"/>
              <a:cs typeface="Arial" pitchFamily="34" charset="0"/>
            </a:endParaRPr>
          </a:p>
          <a:p>
            <a:r>
              <a:rPr lang="el-GR" dirty="0" smtClean="0">
                <a:latin typeface="Arial" pitchFamily="34" charset="0"/>
                <a:cs typeface="Arial" pitchFamily="34" charset="0"/>
              </a:rPr>
              <a:t>Ρωτήστε τους μαθητές ποια από</a:t>
            </a:r>
            <a:r>
              <a:rPr lang="el-GR" baseline="0" dirty="0" smtClean="0">
                <a:latin typeface="Arial" pitchFamily="34" charset="0"/>
                <a:cs typeface="Arial" pitchFamily="34" charset="0"/>
              </a:rPr>
              <a:t> αυτά τα παραδείγματα τροφίμων έχουν ακουστά ή/και γνωρίζουν.</a:t>
            </a:r>
            <a:r>
              <a:rPr lang="en-GB" dirty="0" smtClean="0">
                <a:latin typeface="Arial" pitchFamily="34" charset="0"/>
                <a:cs typeface="Arial" pitchFamily="34" charset="0"/>
              </a:rPr>
              <a:t> </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517064F-F427-46BC-B628-62DFFD862967}" type="slidenum">
              <a:rPr lang="en-GB" smtClean="0"/>
              <a:pPr/>
              <a:t>9</a:t>
            </a:fld>
            <a:endParaRPr lang="en-GB"/>
          </a:p>
        </p:txBody>
      </p:sp>
    </p:spTree>
    <p:extLst>
      <p:ext uri="{BB962C8B-B14F-4D97-AF65-F5344CB8AC3E}">
        <p14:creationId xmlns:p14="http://schemas.microsoft.com/office/powerpoint/2010/main" xmlns="" val="3119007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smtClean="0">
                <a:solidFill>
                  <a:schemeClr val="tx1"/>
                </a:solidFill>
                <a:latin typeface="Arial" pitchFamily="34" charset="0"/>
                <a:ea typeface="+mn-ea"/>
                <a:cs typeface="Arial" pitchFamily="34" charset="0"/>
              </a:rPr>
              <a:t>Εναλλακτικά, η δραστηριότητα αυτή θα μπορούσε να δοθεί ως εργασία για το σπίτι, εάν υπάρχει έλλειψη χρόνου</a:t>
            </a:r>
            <a:r>
              <a:rPr lang="en-GB" sz="1200" kern="1200" dirty="0" smtClean="0">
                <a:solidFill>
                  <a:schemeClr val="tx1"/>
                </a:solidFill>
                <a:effectLst/>
                <a:latin typeface="Arial" pitchFamily="34" charset="0"/>
                <a:ea typeface="+mn-ea"/>
                <a:cs typeface="Arial" pitchFamily="34" charset="0"/>
              </a:rPr>
              <a:t>. </a:t>
            </a:r>
            <a:endParaRPr lang="en-GB" sz="1200" kern="1200" dirty="0">
              <a:solidFill>
                <a:schemeClr val="tx1"/>
              </a:solidFill>
              <a:effectLst/>
              <a:latin typeface="Arial" pitchFamily="34" charset="0"/>
              <a:ea typeface="+mn-ea"/>
              <a:cs typeface="Arial" pitchFamily="34" charset="0"/>
            </a:endParaRPr>
          </a:p>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pPr/>
              <a:t>11</a:t>
            </a:fld>
            <a:endParaRPr lang="en-GB"/>
          </a:p>
        </p:txBody>
      </p:sp>
    </p:spTree>
    <p:extLst>
      <p:ext uri="{BB962C8B-B14F-4D97-AF65-F5344CB8AC3E}">
        <p14:creationId xmlns:p14="http://schemas.microsoft.com/office/powerpoint/2010/main" xmlns="" val="581815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17064F-F427-46BC-B628-62DFFD862967}" type="slidenum">
              <a:rPr lang="en-GB" smtClean="0"/>
              <a:pPr/>
              <a:t>12</a:t>
            </a:fld>
            <a:endParaRPr lang="en-GB"/>
          </a:p>
        </p:txBody>
      </p:sp>
    </p:spTree>
    <p:extLst>
      <p:ext uri="{BB962C8B-B14F-4D97-AF65-F5344CB8AC3E}">
        <p14:creationId xmlns:p14="http://schemas.microsoft.com/office/powerpoint/2010/main" xmlns="" val="235695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1243013"/>
            <a:ext cx="5964237"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D854DCA-7177-49FF-95CF-C1A736A2F4DC}" type="slidenum">
              <a:rPr lang="en-GB" smtClean="0"/>
              <a:pPr/>
              <a:t>13</a:t>
            </a:fld>
            <a:endParaRPr lang="en-GB"/>
          </a:p>
        </p:txBody>
      </p:sp>
    </p:spTree>
    <p:extLst>
      <p:ext uri="{BB962C8B-B14F-4D97-AF65-F5344CB8AC3E}">
        <p14:creationId xmlns:p14="http://schemas.microsoft.com/office/powerpoint/2010/main" xmlns="" val="20967767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803" y="4140482"/>
            <a:ext cx="9142809"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GB" noProof="0"/>
              <a:t>Klikk for å redigere undertittelstil i malen</a:t>
            </a:r>
          </a:p>
        </p:txBody>
      </p:sp>
      <p:pic>
        <p:nvPicPr>
          <p:cNvPr id="8" name="Bilde 7">
            <a:extLst>
              <a:ext uri="{FF2B5EF4-FFF2-40B4-BE49-F238E27FC236}">
                <a16:creationId xmlns:a16="http://schemas.microsoft.com/office/drawing/2014/main" xmlns="" id="{8F261036-1180-46B5-9937-DF48F2C788A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26323" y="2380173"/>
            <a:ext cx="7937771" cy="1018152"/>
          </a:xfrm>
          <a:prstGeom prst="rect">
            <a:avLst/>
          </a:prstGeom>
        </p:spPr>
      </p:pic>
      <p:sp>
        <p:nvSpPr>
          <p:cNvPr id="9" name="Plassholder for bunntekst 8">
            <a:extLst>
              <a:ext uri="{FF2B5EF4-FFF2-40B4-BE49-F238E27FC236}">
                <a16:creationId xmlns:a16="http://schemas.microsoft.com/office/drawing/2014/main" xmlns="" id="{C604D814-C73F-4A4F-B895-701E6E969B88}"/>
              </a:ext>
            </a:extLst>
          </p:cNvPr>
          <p:cNvSpPr>
            <a:spLocks noGrp="1"/>
          </p:cNvSpPr>
          <p:nvPr>
            <p:ph type="ftr" sz="quarter" idx="10"/>
          </p:nvPr>
        </p:nvSpPr>
        <p:spPr/>
        <p:txBody>
          <a:bodyPr/>
          <a:lstStyle/>
          <a:p>
            <a:endParaRPr lang="en-GB"/>
          </a:p>
        </p:txBody>
      </p:sp>
      <p:pic>
        <p:nvPicPr>
          <p:cNvPr id="4" name="Picture 3" descr="A close up of a flower&#10;&#10;Description generated with high confidence">
            <a:extLst>
              <a:ext uri="{FF2B5EF4-FFF2-40B4-BE49-F238E27FC236}">
                <a16:creationId xmlns:a16="http://schemas.microsoft.com/office/drawing/2014/main" xmlns="" id="{200F27C4-42EB-4439-83FA-4A04F074AB0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979627" y="5913408"/>
            <a:ext cx="816690" cy="548595"/>
          </a:xfrm>
          <a:prstGeom prst="rect">
            <a:avLst/>
          </a:prstGeom>
        </p:spPr>
      </p:pic>
      <p:sp>
        <p:nvSpPr>
          <p:cNvPr id="5" name="TextBox 4">
            <a:extLst>
              <a:ext uri="{FF2B5EF4-FFF2-40B4-BE49-F238E27FC236}">
                <a16:creationId xmlns:a16="http://schemas.microsoft.com/office/drawing/2014/main" xmlns="" id="{C78CBF2D-8201-4F08-B361-D9E5E2F27C66}"/>
              </a:ext>
            </a:extLst>
          </p:cNvPr>
          <p:cNvSpPr txBox="1"/>
          <p:nvPr/>
        </p:nvSpPr>
        <p:spPr>
          <a:xfrm>
            <a:off x="8756836" y="5871236"/>
            <a:ext cx="2172465" cy="386837"/>
          </a:xfrm>
          <a:prstGeom prst="rect">
            <a:avLst/>
          </a:prstGeom>
          <a:noFill/>
        </p:spPr>
        <p:txBody>
          <a:bodyPr wrap="square" rtlCol="0">
            <a:spAutoFit/>
          </a:bodyPr>
          <a:lstStyle/>
          <a:p>
            <a:pPr algn="r"/>
            <a:r>
              <a:rPr lang="en-GB" sz="638" b="0" i="0" kern="1200" dirty="0">
                <a:solidFill>
                  <a:schemeClr val="tx1">
                    <a:lumMod val="50000"/>
                    <a:lumOff val="50000"/>
                  </a:schemeClr>
                </a:solidFill>
                <a:effectLst/>
                <a:latin typeface="+mn-lt"/>
                <a:ea typeface="+mn-ea"/>
                <a:cs typeface="+mn-cs"/>
              </a:rPr>
              <a:t>The project has received funding from the European Union's Horizon 2020 research and innovation programme under grant agreement No 727580</a:t>
            </a:r>
            <a:endParaRPr lang="en-GB" sz="638" dirty="0">
              <a:solidFill>
                <a:schemeClr val="tx1">
                  <a:lumMod val="50000"/>
                  <a:lumOff val="50000"/>
                </a:schemeClr>
              </a:solidFill>
            </a:endParaRPr>
          </a:p>
        </p:txBody>
      </p:sp>
    </p:spTree>
    <p:extLst>
      <p:ext uri="{BB962C8B-B14F-4D97-AF65-F5344CB8AC3E}">
        <p14:creationId xmlns:p14="http://schemas.microsoft.com/office/powerpoint/2010/main" xmlns="" val="255636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xmlns="" id="{42DE50C5-C406-4DD8-ADE9-F20C4BBAAB00}"/>
              </a:ext>
            </a:extLst>
          </p:cNvPr>
          <p:cNvSpPr/>
          <p:nvPr/>
        </p:nvSpPr>
        <p:spPr>
          <a:xfrm>
            <a:off x="2050518" y="1"/>
            <a:ext cx="10139886"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xmlns=""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
        <p:nvSpPr>
          <p:cNvPr id="2" name="Plassholder for tekst 1">
            <a:extLst>
              <a:ext uri="{FF2B5EF4-FFF2-40B4-BE49-F238E27FC236}">
                <a16:creationId xmlns:a16="http://schemas.microsoft.com/office/drawing/2014/main" xmlns="" id="{155AB53F-5E7D-40E3-B9DD-CFD6BC7632EA}"/>
              </a:ext>
            </a:extLst>
          </p:cNvPr>
          <p:cNvSpPr>
            <a:spLocks noGrp="1"/>
          </p:cNvSpPr>
          <p:nvPr>
            <p:ph type="body" idx="11"/>
          </p:nvPr>
        </p:nvSpPr>
        <p:spPr>
          <a:xfrm>
            <a:off x="688706" y="3244058"/>
            <a:ext cx="2979670" cy="3014072"/>
          </a:xfrm>
        </p:spPr>
        <p:txBody>
          <a:bodyPr lIns="0" tIns="14631" rIns="0" bIns="0"/>
          <a:lstStyle/>
          <a:p>
            <a:pPr lvl="0"/>
            <a:r>
              <a:rPr lang="en-US"/>
              <a:t>Edit Master text styles</a:t>
            </a:r>
          </a:p>
        </p:txBody>
      </p:sp>
      <p:sp>
        <p:nvSpPr>
          <p:cNvPr id="7" name="Plassholder for bilde 6">
            <a:extLst>
              <a:ext uri="{FF2B5EF4-FFF2-40B4-BE49-F238E27FC236}">
                <a16:creationId xmlns:a16="http://schemas.microsoft.com/office/drawing/2014/main" xmlns="" id="{F559DF2D-F9BA-4C3E-922A-AF016376D390}"/>
              </a:ext>
            </a:extLst>
          </p:cNvPr>
          <p:cNvSpPr>
            <a:spLocks noGrp="1"/>
          </p:cNvSpPr>
          <p:nvPr>
            <p:ph type="pic" sz="quarter" idx="12"/>
          </p:nvPr>
        </p:nvSpPr>
        <p:spPr>
          <a:xfrm>
            <a:off x="5068800" y="979313"/>
            <a:ext cx="3760201"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8" name="Plassholder for bilde 6">
            <a:extLst>
              <a:ext uri="{FF2B5EF4-FFF2-40B4-BE49-F238E27FC236}">
                <a16:creationId xmlns:a16="http://schemas.microsoft.com/office/drawing/2014/main" xmlns="" id="{CA3BA46E-57A8-4CFF-81A1-FBA79F2AC505}"/>
              </a:ext>
            </a:extLst>
          </p:cNvPr>
          <p:cNvSpPr>
            <a:spLocks noGrp="1"/>
          </p:cNvSpPr>
          <p:nvPr>
            <p:ph type="pic" sz="quarter" idx="13"/>
          </p:nvPr>
        </p:nvSpPr>
        <p:spPr>
          <a:xfrm>
            <a:off x="6191999" y="3773237"/>
            <a:ext cx="3760201" cy="2507690"/>
          </a:xfrm>
          <a:solidFill>
            <a:schemeClr val="bg1">
              <a:lumMod val="75000"/>
            </a:schemeClr>
          </a:solidFill>
        </p:spPr>
        <p:txBody>
          <a:bodyPr/>
          <a:lstStyle>
            <a:lvl1pPr marL="0" indent="0" algn="ctr">
              <a:buNone/>
              <a:defRPr/>
            </a:lvl1pPr>
          </a:lstStyle>
          <a:p>
            <a:r>
              <a:rPr lang="en-US"/>
              <a:t>Click icon to add picture</a:t>
            </a:r>
            <a:endParaRPr lang="en-GB" dirty="0"/>
          </a:p>
        </p:txBody>
      </p:sp>
    </p:spTree>
    <p:extLst>
      <p:ext uri="{BB962C8B-B14F-4D97-AF65-F5344CB8AC3E}">
        <p14:creationId xmlns:p14="http://schemas.microsoft.com/office/powerpoint/2010/main" xmlns="" val="101519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a:extLst>
              <a:ext uri="{FF2B5EF4-FFF2-40B4-BE49-F238E27FC236}">
                <a16:creationId xmlns:a16="http://schemas.microsoft.com/office/drawing/2014/main" xmlns="" id="{2CA69999-5B5F-4DBF-82DE-6ECDC81C6E50}"/>
              </a:ext>
            </a:extLst>
          </p:cNvPr>
          <p:cNvSpPr>
            <a:spLocks noGrp="1"/>
          </p:cNvSpPr>
          <p:nvPr>
            <p:ph type="pic" sz="quarter" idx="12"/>
          </p:nvPr>
        </p:nvSpPr>
        <p:spPr>
          <a:xfrm>
            <a:off x="1" y="0"/>
            <a:ext cx="12190413" cy="6858000"/>
          </a:xfrm>
          <a:solidFill>
            <a:schemeClr val="bg1">
              <a:lumMod val="75000"/>
            </a:schemeClr>
          </a:solidFill>
        </p:spPr>
        <p:txBody>
          <a:bodyPr/>
          <a:lstStyle>
            <a:lvl1pPr marL="0" indent="0" algn="ctr">
              <a:buNone/>
              <a:defRPr/>
            </a:lvl1pPr>
          </a:lstStyle>
          <a:p>
            <a:r>
              <a:rPr lang="en-US"/>
              <a:t>Click icon to add picture</a:t>
            </a:r>
            <a:endParaRPr lang="en-GB" dirty="0"/>
          </a:p>
        </p:txBody>
      </p:sp>
      <p:sp>
        <p:nvSpPr>
          <p:cNvPr id="5" name="Plassholder for bunntekst 4">
            <a:extLst>
              <a:ext uri="{FF2B5EF4-FFF2-40B4-BE49-F238E27FC236}">
                <a16:creationId xmlns:a16="http://schemas.microsoft.com/office/drawing/2014/main" xmlns="" id="{47EDAB39-CE98-498C-9FD0-4E02A9E250E0}"/>
              </a:ext>
            </a:extLst>
          </p:cNvPr>
          <p:cNvSpPr>
            <a:spLocks noGrp="1"/>
          </p:cNvSpPr>
          <p:nvPr>
            <p:ph type="ftr" sz="quarter" idx="10"/>
          </p:nvPr>
        </p:nvSpPr>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xmlns="" val="11118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xmlns="" id="{42DE50C5-C406-4DD8-ADE9-F20C4BBAAB00}"/>
              </a:ext>
            </a:extLst>
          </p:cNvPr>
          <p:cNvSpPr/>
          <p:nvPr/>
        </p:nvSpPr>
        <p:spPr>
          <a:xfrm>
            <a:off x="2050518" y="1"/>
            <a:ext cx="10139886" cy="6857614"/>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wrap="square" lIns="0" tIns="0" rIns="0" bIns="0" rtlCol="0"/>
          <a:lstStyle/>
          <a:p>
            <a:endParaRPr sz="993"/>
          </a:p>
        </p:txBody>
      </p:sp>
      <p:sp>
        <p:nvSpPr>
          <p:cNvPr id="5" name="Plassholder for bunntekst 4">
            <a:extLst>
              <a:ext uri="{FF2B5EF4-FFF2-40B4-BE49-F238E27FC236}">
                <a16:creationId xmlns:a16="http://schemas.microsoft.com/office/drawing/2014/main" xmlns="" id="{47EDAB39-CE98-498C-9FD0-4E02A9E250E0}"/>
              </a:ext>
            </a:extLst>
          </p:cNvPr>
          <p:cNvSpPr>
            <a:spLocks noGrp="1"/>
          </p:cNvSpPr>
          <p:nvPr>
            <p:ph type="ftr" sz="quarter" idx="10"/>
          </p:nvPr>
        </p:nvSpPr>
        <p:spPr/>
        <p:txBody>
          <a:bodyPr/>
          <a:lstStyle>
            <a:lvl1pPr>
              <a:defRPr>
                <a:solidFill>
                  <a:srgbClr val="8FB6BC"/>
                </a:solidFill>
              </a:defRPr>
            </a:lvl1pPr>
          </a:lstStyle>
          <a:p>
            <a:endParaRPr lang="en-GB"/>
          </a:p>
        </p:txBody>
      </p:sp>
    </p:spTree>
    <p:extLst>
      <p:ext uri="{BB962C8B-B14F-4D97-AF65-F5344CB8AC3E}">
        <p14:creationId xmlns:p14="http://schemas.microsoft.com/office/powerpoint/2010/main" xmlns="" val="5168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6" name="Plassholder for bunntekst 5">
            <a:extLst>
              <a:ext uri="{FF2B5EF4-FFF2-40B4-BE49-F238E27FC236}">
                <a16:creationId xmlns:a16="http://schemas.microsoft.com/office/drawing/2014/main" xmlns="" id="{026DC048-8AEC-4C14-A3D6-B121964CF57B}"/>
              </a:ext>
            </a:extLst>
          </p:cNvPr>
          <p:cNvSpPr>
            <a:spLocks noGrp="1"/>
          </p:cNvSpPr>
          <p:nvPr>
            <p:ph type="ftr" sz="quarter" idx="10"/>
          </p:nvPr>
        </p:nvSpPr>
        <p:spPr/>
        <p:txBody>
          <a:bodyPr/>
          <a:lstStyle/>
          <a:p>
            <a:endParaRPr lang="en-GB"/>
          </a:p>
        </p:txBody>
      </p:sp>
      <p:sp>
        <p:nvSpPr>
          <p:cNvPr id="3" name="Title 2">
            <a:extLst>
              <a:ext uri="{FF2B5EF4-FFF2-40B4-BE49-F238E27FC236}">
                <a16:creationId xmlns:a16="http://schemas.microsoft.com/office/drawing/2014/main" xmlns="" id="{CD19BA92-34AD-41AE-B783-279AFF24F6F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xmlns="" val="2562784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xmlns="" id="{47EDAB39-CE98-498C-9FD0-4E02A9E250E0}"/>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xmlns="" val="2513960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pPr/>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pPr/>
              <a:t>‹#›</a:t>
            </a:fld>
            <a:endParaRPr lang="en-GB"/>
          </a:p>
        </p:txBody>
      </p:sp>
    </p:spTree>
    <p:extLst>
      <p:ext uri="{BB962C8B-B14F-4D97-AF65-F5344CB8AC3E}">
        <p14:creationId xmlns:p14="http://schemas.microsoft.com/office/powerpoint/2010/main" xmlns="" val="197757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1122363"/>
            <a:ext cx="10361851"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3803" y="3602038"/>
            <a:ext cx="914280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47D957-FA50-4357-857A-868EADBE73DF}" type="datetimeFigureOut">
              <a:rPr lang="en-GB" smtClean="0"/>
              <a:pPr/>
              <a:t>17/12/2025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8F49BE-BA9C-437B-B40A-EAE76A0B18E8}" type="slidenum">
              <a:rPr lang="en-GB" smtClean="0"/>
              <a:pPr/>
              <a:t>‹#›</a:t>
            </a:fld>
            <a:endParaRPr lang="en-GB"/>
          </a:p>
        </p:txBody>
      </p:sp>
    </p:spTree>
    <p:extLst>
      <p:ext uri="{BB962C8B-B14F-4D97-AF65-F5344CB8AC3E}">
        <p14:creationId xmlns:p14="http://schemas.microsoft.com/office/powerpoint/2010/main" xmlns="" val="150678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xmlns="" id="{6D802D4D-5505-4973-B459-A8F51E26709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6975" y="2379666"/>
            <a:ext cx="7936467" cy="101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3" descr="A close up of a flower&#10;&#10;Description generated with high confidence">
            <a:extLst>
              <a:ext uri="{FF2B5EF4-FFF2-40B4-BE49-F238E27FC236}">
                <a16:creationId xmlns:a16="http://schemas.microsoft.com/office/drawing/2014/main" xmlns="" id="{B1925705-7FBE-49FE-9FC3-0A0F68E8878F}"/>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79308" y="5913441"/>
            <a:ext cx="817456"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4">
            <a:extLst>
              <a:ext uri="{FF2B5EF4-FFF2-40B4-BE49-F238E27FC236}">
                <a16:creationId xmlns:a16="http://schemas.microsoft.com/office/drawing/2014/main" xmlns="" id="{2AF766E7-5C55-442B-A3BE-93654FB27670}"/>
              </a:ext>
            </a:extLst>
          </p:cNvPr>
          <p:cNvSpPr txBox="1"/>
          <p:nvPr/>
        </p:nvSpPr>
        <p:spPr>
          <a:xfrm>
            <a:off x="8757100" y="5870578"/>
            <a:ext cx="2171417" cy="386837"/>
          </a:xfrm>
          <a:prstGeom prst="rect">
            <a:avLst/>
          </a:prstGeom>
          <a:noFill/>
        </p:spPr>
        <p:txBody>
          <a:bodyPr>
            <a:spAutoFit/>
          </a:bodyPr>
          <a:lstStyle/>
          <a:p>
            <a:pPr algn="r" eaLnBrk="1" fontAlgn="auto" hangingPunct="1">
              <a:spcBef>
                <a:spcPts val="0"/>
              </a:spcBef>
              <a:spcAft>
                <a:spcPts val="0"/>
              </a:spcAft>
              <a:defRPr/>
            </a:pPr>
            <a:r>
              <a:rPr lang="en-GB" sz="638" dirty="0">
                <a:solidFill>
                  <a:schemeClr val="tx1">
                    <a:lumMod val="50000"/>
                    <a:lumOff val="50000"/>
                  </a:schemeClr>
                </a:solidFill>
                <a:latin typeface="+mn-lt"/>
              </a:rPr>
              <a:t>The project has received funding from the European Union's Horizon 2020 research and innovation programme under grant agreement No 727580</a:t>
            </a:r>
          </a:p>
        </p:txBody>
      </p:sp>
      <p:sp>
        <p:nvSpPr>
          <p:cNvPr id="3" name="Subtitle 2"/>
          <p:cNvSpPr>
            <a:spLocks noGrp="1"/>
          </p:cNvSpPr>
          <p:nvPr>
            <p:ph type="subTitle" idx="1"/>
          </p:nvPr>
        </p:nvSpPr>
        <p:spPr>
          <a:xfrm>
            <a:off x="1523803" y="4140482"/>
            <a:ext cx="9142809" cy="1320521"/>
          </a:xfrm>
        </p:spPr>
        <p:txBody>
          <a:bodyPr/>
          <a:lstStyle>
            <a:lvl1pPr marL="0" indent="0" algn="ctr">
              <a:buNone/>
              <a:defRPr sz="1800" b="1">
                <a:solidFill>
                  <a:srgbClr val="006F7B"/>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noProof="0"/>
              <a:t>Modifiez le style des sous-titres du masque</a:t>
            </a:r>
            <a:endParaRPr lang="en-GB" noProof="0"/>
          </a:p>
        </p:txBody>
      </p:sp>
      <p:sp>
        <p:nvSpPr>
          <p:cNvPr id="7" name="Plassholder for bunntekst 8">
            <a:extLst>
              <a:ext uri="{FF2B5EF4-FFF2-40B4-BE49-F238E27FC236}">
                <a16:creationId xmlns:a16="http://schemas.microsoft.com/office/drawing/2014/main" xmlns="" id="{0D1B879D-2F41-41A8-807A-F7C3DBC4BE3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xmlns="" val="1536785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p:cNvSpPr>
            <a:spLocks noGrp="1"/>
          </p:cNvSpPr>
          <p:nvPr>
            <p:ph type="pic" sz="quarter" idx="12"/>
          </p:nvPr>
        </p:nvSpPr>
        <p:spPr>
          <a:xfrm>
            <a:off x="1" y="0"/>
            <a:ext cx="12190413"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3" name="Subtitle 2"/>
          <p:cNvSpPr>
            <a:spLocks noGrp="1"/>
          </p:cNvSpPr>
          <p:nvPr>
            <p:ph type="subTitle" idx="1"/>
          </p:nvPr>
        </p:nvSpPr>
        <p:spPr>
          <a:xfrm>
            <a:off x="1523803" y="4140479"/>
            <a:ext cx="9142809"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fr-FR"/>
              <a:t>Modifiez le style des sous-titres du masque</a:t>
            </a:r>
            <a:endParaRPr lang="en-US" dirty="0"/>
          </a:p>
        </p:txBody>
      </p:sp>
      <p:sp>
        <p:nvSpPr>
          <p:cNvPr id="5" name="Plassholder for tekst 4"/>
          <p:cNvSpPr>
            <a:spLocks noGrp="1"/>
          </p:cNvSpPr>
          <p:nvPr>
            <p:ph type="body" sz="quarter" idx="13"/>
          </p:nvPr>
        </p:nvSpPr>
        <p:spPr>
          <a:xfrm>
            <a:off x="2126323" y="2380173"/>
            <a:ext cx="7937771" cy="1018152"/>
          </a:xfrm>
          <a:prstGeom prst="rect">
            <a:avLst/>
          </a:prstGeom>
          <a:blipFill>
            <a:blip r:embed="rId2" cstate="prin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fr-FR"/>
              <a:t>Cliquez pour modifier les styles du texte du masque</a:t>
            </a:r>
          </a:p>
        </p:txBody>
      </p:sp>
      <p:sp>
        <p:nvSpPr>
          <p:cNvPr id="6" name="Plassholder for bunntekst 8">
            <a:extLst>
              <a:ext uri="{FF2B5EF4-FFF2-40B4-BE49-F238E27FC236}">
                <a16:creationId xmlns:a16="http://schemas.microsoft.com/office/drawing/2014/main" xmlns="" id="{B17B0EDF-6DB9-4B14-8ABC-9DA915575AB6}"/>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xmlns="" val="2463230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9" name="Plassholder for tekst 8"/>
          <p:cNvSpPr>
            <a:spLocks noGrp="1"/>
          </p:cNvSpPr>
          <p:nvPr>
            <p:ph type="body" idx="11"/>
          </p:nvPr>
        </p:nvSpPr>
        <p:spPr>
          <a:xfrm>
            <a:off x="688689" y="1971317"/>
            <a:ext cx="7304599"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687" y="3238445"/>
            <a:ext cx="7304599"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4" name="Plassholder for bunntekst 6">
            <a:extLst>
              <a:ext uri="{FF2B5EF4-FFF2-40B4-BE49-F238E27FC236}">
                <a16:creationId xmlns:a16="http://schemas.microsoft.com/office/drawing/2014/main" xmlns="" id="{2369F852-C553-4EB6-9477-318245E3C90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xmlns="" val="86019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slide w/ Pictu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xmlns="" id="{566999B4-12BA-4E48-A07F-A1838CEF1FDF}"/>
              </a:ext>
            </a:extLst>
          </p:cNvPr>
          <p:cNvSpPr>
            <a:spLocks noGrp="1"/>
          </p:cNvSpPr>
          <p:nvPr>
            <p:ph type="pic" sz="quarter" idx="12" hasCustomPrompt="1"/>
          </p:nvPr>
        </p:nvSpPr>
        <p:spPr>
          <a:xfrm>
            <a:off x="1" y="0"/>
            <a:ext cx="12190413"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3" name="Subtitle 2"/>
          <p:cNvSpPr>
            <a:spLocks noGrp="1"/>
          </p:cNvSpPr>
          <p:nvPr>
            <p:ph type="subTitle" idx="1"/>
          </p:nvPr>
        </p:nvSpPr>
        <p:spPr>
          <a:xfrm>
            <a:off x="1523803" y="4140479"/>
            <a:ext cx="9142809" cy="1655762"/>
          </a:xfrm>
        </p:spPr>
        <p:txBody>
          <a:bodyPr/>
          <a:lstStyle>
            <a:lvl1pPr marL="0" indent="0" algn="ctr">
              <a:buNone/>
              <a:defRPr sz="1800" b="1">
                <a:solidFill>
                  <a:schemeClr val="bg1"/>
                </a:solidFill>
                <a:latin typeface="+mj-lt"/>
              </a:defRPr>
            </a:lvl1pPr>
            <a:lvl2pPr marL="342917" indent="0" algn="ctr">
              <a:buNone/>
              <a:defRPr sz="1500"/>
            </a:lvl2pPr>
            <a:lvl3pPr marL="685835" indent="0" algn="ctr">
              <a:buNone/>
              <a:defRPr sz="1350"/>
            </a:lvl3pPr>
            <a:lvl4pPr marL="1028752" indent="0" algn="ctr">
              <a:buNone/>
              <a:defRPr sz="1200"/>
            </a:lvl4pPr>
            <a:lvl5pPr marL="1371668" indent="0" algn="ctr">
              <a:buNone/>
              <a:defRPr sz="1200"/>
            </a:lvl5pPr>
            <a:lvl6pPr marL="1714586" indent="0" algn="ctr">
              <a:buNone/>
              <a:defRPr sz="1200"/>
            </a:lvl6pPr>
            <a:lvl7pPr marL="2057503" indent="0" algn="ctr">
              <a:buNone/>
              <a:defRPr sz="1200"/>
            </a:lvl7pPr>
            <a:lvl8pPr marL="2400420" indent="0" algn="ctr">
              <a:buNone/>
              <a:defRPr sz="1200"/>
            </a:lvl8pPr>
            <a:lvl9pPr marL="2743337" indent="0" algn="ctr">
              <a:buNone/>
              <a:defRPr sz="1200"/>
            </a:lvl9pPr>
          </a:lstStyle>
          <a:p>
            <a:r>
              <a:rPr lang="en-US"/>
              <a:t>Click to edit Master subtitle style</a:t>
            </a:r>
            <a:endParaRPr lang="en-US" dirty="0"/>
          </a:p>
        </p:txBody>
      </p:sp>
      <p:sp>
        <p:nvSpPr>
          <p:cNvPr id="9" name="Plassholder for bunntekst 8">
            <a:extLst>
              <a:ext uri="{FF2B5EF4-FFF2-40B4-BE49-F238E27FC236}">
                <a16:creationId xmlns:a16="http://schemas.microsoft.com/office/drawing/2014/main" xmlns="" id="{C604D814-C73F-4A4F-B895-701E6E969B88}"/>
              </a:ext>
            </a:extLst>
          </p:cNvPr>
          <p:cNvSpPr>
            <a:spLocks noGrp="1"/>
          </p:cNvSpPr>
          <p:nvPr>
            <p:ph type="ftr" sz="quarter" idx="10"/>
          </p:nvPr>
        </p:nvSpPr>
        <p:spPr/>
        <p:txBody>
          <a:bodyPr/>
          <a:lstStyle>
            <a:lvl1pPr>
              <a:defRPr>
                <a:solidFill>
                  <a:schemeClr val="bg1"/>
                </a:solidFill>
              </a:defRPr>
            </a:lvl1pPr>
          </a:lstStyle>
          <a:p>
            <a:endParaRPr lang="en-GB"/>
          </a:p>
        </p:txBody>
      </p:sp>
      <p:sp>
        <p:nvSpPr>
          <p:cNvPr id="5" name="Plassholder for tekst 4">
            <a:extLst>
              <a:ext uri="{FF2B5EF4-FFF2-40B4-BE49-F238E27FC236}">
                <a16:creationId xmlns:a16="http://schemas.microsoft.com/office/drawing/2014/main" xmlns="" id="{C6734BF6-3B39-4568-B94F-D4A0B47D427C}"/>
              </a:ext>
            </a:extLst>
          </p:cNvPr>
          <p:cNvSpPr>
            <a:spLocks noGrp="1"/>
          </p:cNvSpPr>
          <p:nvPr>
            <p:ph type="body" sz="quarter" idx="13" hasCustomPrompt="1"/>
          </p:nvPr>
        </p:nvSpPr>
        <p:spPr>
          <a:xfrm>
            <a:off x="2126323" y="2380173"/>
            <a:ext cx="7937771" cy="1018152"/>
          </a:xfrm>
          <a:prstGeom prst="rect">
            <a:avLst/>
          </a:prstGeom>
          <a:blipFill>
            <a:blip r:embed="rId2" cstate="print"/>
            <a:stretch>
              <a:fillRect/>
            </a:stretch>
          </a:blipFill>
        </p:spPr>
        <p:txBody>
          <a:bodyPr/>
          <a:lstStyle>
            <a:lvl1pPr>
              <a:defRPr sz="100">
                <a:solidFill>
                  <a:srgbClr val="000000"/>
                </a:solidFill>
              </a:defRPr>
            </a:lvl1pPr>
            <a:lvl2pPr>
              <a:defRPr sz="100">
                <a:solidFill>
                  <a:srgbClr val="000000"/>
                </a:solidFill>
              </a:defRPr>
            </a:lvl2pPr>
            <a:lvl3pPr>
              <a:defRPr sz="100">
                <a:solidFill>
                  <a:srgbClr val="000000"/>
                </a:solidFill>
              </a:defRPr>
            </a:lvl3pPr>
            <a:lvl4pPr>
              <a:defRPr sz="100">
                <a:solidFill>
                  <a:srgbClr val="000000"/>
                </a:solidFill>
              </a:defRPr>
            </a:lvl4pPr>
            <a:lvl5pPr>
              <a:defRPr sz="100">
                <a:solidFill>
                  <a:srgbClr val="000000"/>
                </a:solidFill>
              </a:defRPr>
            </a:lvl5pPr>
          </a:lstStyle>
          <a:p>
            <a:pPr lvl="0"/>
            <a:r>
              <a:rPr lang="nb-NO"/>
              <a:t> </a:t>
            </a:r>
            <a:endParaRPr lang="en-GB"/>
          </a:p>
        </p:txBody>
      </p:sp>
    </p:spTree>
    <p:extLst>
      <p:ext uri="{BB962C8B-B14F-4D97-AF65-F5344CB8AC3E}">
        <p14:creationId xmlns:p14="http://schemas.microsoft.com/office/powerpoint/2010/main" xmlns="" val="1627114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p:cNvSpPr>
            <a:spLocks noGrp="1"/>
          </p:cNvSpPr>
          <p:nvPr>
            <p:ph type="pic" sz="quarter" idx="12"/>
          </p:nvPr>
        </p:nvSpPr>
        <p:spPr>
          <a:xfrm>
            <a:off x="1" y="0"/>
            <a:ext cx="12190413" cy="6858000"/>
          </a:xfrm>
          <a:solidFill>
            <a:schemeClr val="bg1">
              <a:lumMod val="75000"/>
            </a:schemeClr>
          </a:solidFill>
        </p:spPr>
        <p:txBody>
          <a:bodyPr rtlCol="0">
            <a:noAutofit/>
          </a:bodyPr>
          <a:lstStyle>
            <a:lvl1pPr marL="0" indent="0" algn="l">
              <a:buNone/>
              <a:defRPr/>
            </a:lvl1pPr>
          </a:lstStyle>
          <a:p>
            <a:pPr lvl="0"/>
            <a:r>
              <a:rPr lang="fr-FR" noProof="0"/>
              <a:t>Cliquez sur l'icône pour ajouter une image</a:t>
            </a:r>
            <a:endParaRPr lang="en-GB" noProof="0" dirty="0"/>
          </a:p>
        </p:txBody>
      </p:sp>
      <p:sp>
        <p:nvSpPr>
          <p:cNvPr id="9" name="Plassholder for tekst 8"/>
          <p:cNvSpPr>
            <a:spLocks noGrp="1"/>
          </p:cNvSpPr>
          <p:nvPr>
            <p:ph type="body" idx="11"/>
          </p:nvPr>
        </p:nvSpPr>
        <p:spPr>
          <a:xfrm>
            <a:off x="688689" y="1971317"/>
            <a:ext cx="7304599" cy="853891"/>
          </a:xfrm>
        </p:spPr>
        <p:txBody>
          <a:bodyPr tIns="18481" anchor="b"/>
          <a:lstStyle>
            <a:lvl1pPr marL="0" indent="0">
              <a:lnSpc>
                <a:spcPct val="100000"/>
              </a:lnSpc>
              <a:buNone/>
              <a:defRPr sz="4126" b="1">
                <a:solidFill>
                  <a:schemeClr val="bg1"/>
                </a:solidFill>
                <a:latin typeface="+mj-lt"/>
              </a:defRPr>
            </a:lvl1pPr>
          </a:lstStyle>
          <a:p>
            <a:pPr lvl="0"/>
            <a:r>
              <a:rPr lang="fr-FR"/>
              <a:t>Cliquez pour modifier les styles du texte du masque</a:t>
            </a:r>
          </a:p>
        </p:txBody>
      </p:sp>
      <p:sp>
        <p:nvSpPr>
          <p:cNvPr id="12" name="Plassholder for tekst 11"/>
          <p:cNvSpPr>
            <a:spLocks noGrp="1"/>
          </p:cNvSpPr>
          <p:nvPr>
            <p:ph type="body" sz="quarter" idx="13"/>
          </p:nvPr>
        </p:nvSpPr>
        <p:spPr>
          <a:xfrm>
            <a:off x="688687" y="3238445"/>
            <a:ext cx="7304599" cy="1065777"/>
          </a:xfrm>
          <a:prstGeom prst="rect">
            <a:avLst/>
          </a:prstGeom>
        </p:spPr>
        <p:txBody>
          <a:bodyPr tIns="13861"/>
          <a:lstStyle>
            <a:lvl1pPr marL="0" indent="0">
              <a:lnSpc>
                <a:spcPct val="122000"/>
              </a:lnSpc>
              <a:spcBef>
                <a:spcPts val="44"/>
              </a:spcBef>
              <a:buNone/>
              <a:defRPr sz="1425">
                <a:solidFill>
                  <a:schemeClr val="bg1"/>
                </a:solidFill>
              </a:defRPr>
            </a:lvl1pPr>
          </a:lstStyle>
          <a:p>
            <a:pPr lvl="0"/>
            <a:r>
              <a:rPr lang="fr-FR"/>
              <a:t>Cliquez pour modifier les styles du texte du masque</a:t>
            </a:r>
          </a:p>
        </p:txBody>
      </p:sp>
      <p:sp>
        <p:nvSpPr>
          <p:cNvPr id="5" name="Plassholder for bunntekst 6">
            <a:extLst>
              <a:ext uri="{FF2B5EF4-FFF2-40B4-BE49-F238E27FC236}">
                <a16:creationId xmlns:a16="http://schemas.microsoft.com/office/drawing/2014/main" xmlns="" id="{E1953003-DCC2-4D45-9866-8C397486822A}"/>
              </a:ext>
            </a:extLst>
          </p:cNvPr>
          <p:cNvSpPr>
            <a:spLocks noGrp="1"/>
          </p:cNvSpPr>
          <p:nvPr>
            <p:ph type="ftr" sz="quarter" idx="14"/>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xmlns="" val="17275916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xmlns="" id="{D3FAEDEC-7E0A-46D5-BD33-440EE40E7485}"/>
              </a:ext>
            </a:extLst>
          </p:cNvPr>
          <p:cNvSpPr/>
          <p:nvPr/>
        </p:nvSpPr>
        <p:spPr>
          <a:xfrm>
            <a:off x="7950754" y="0"/>
            <a:ext cx="4239660"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689402" y="894707"/>
            <a:ext cx="6201194"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693" y="2599851"/>
            <a:ext cx="620190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00" y="3243979"/>
            <a:ext cx="2932201"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001" y="3243978"/>
            <a:ext cx="2932201" cy="2719321"/>
          </a:xfrm>
          <a:prstGeom prst="rect">
            <a:avLst/>
          </a:prstGeom>
        </p:spPr>
        <p:txBody>
          <a:bodyPr/>
          <a:lstStyle/>
          <a:p>
            <a:pPr lvl="0"/>
            <a:r>
              <a:rPr lang="fr-FR" noProof="0"/>
              <a:t>Cliquez pour modifier les styles du texte du masque</a:t>
            </a:r>
          </a:p>
        </p:txBody>
      </p:sp>
      <p:sp>
        <p:nvSpPr>
          <p:cNvPr id="7" name="Plassholder for bunntekst 6">
            <a:extLst>
              <a:ext uri="{FF2B5EF4-FFF2-40B4-BE49-F238E27FC236}">
                <a16:creationId xmlns:a16="http://schemas.microsoft.com/office/drawing/2014/main" xmlns="" id="{BBFDC035-7A4C-4DA8-9B7A-4D58370C1255}"/>
              </a:ext>
            </a:extLst>
          </p:cNvPr>
          <p:cNvSpPr>
            <a:spLocks noGrp="1"/>
          </p:cNvSpPr>
          <p:nvPr>
            <p:ph type="ftr" sz="quarter" idx="14"/>
          </p:nvPr>
        </p:nvSpPr>
        <p:spPr/>
        <p:txBody>
          <a:bodyPr/>
          <a:lstStyle>
            <a:lvl1pPr>
              <a:defRPr/>
            </a:lvl1pPr>
          </a:lstStyle>
          <a:p>
            <a:pPr>
              <a:defRPr/>
            </a:pPr>
            <a:endParaRPr lang="fr-FR"/>
          </a:p>
        </p:txBody>
      </p:sp>
    </p:spTree>
    <p:extLst>
      <p:ext uri="{BB962C8B-B14F-4D97-AF65-F5344CB8AC3E}">
        <p14:creationId xmlns:p14="http://schemas.microsoft.com/office/powerpoint/2010/main" xmlns="" val="368605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p:cNvSpPr>
            <a:spLocks noGrp="1"/>
          </p:cNvSpPr>
          <p:nvPr>
            <p:ph type="pic" sz="quarter" idx="14"/>
          </p:nvPr>
        </p:nvSpPr>
        <p:spPr>
          <a:xfrm>
            <a:off x="7951844" y="0"/>
            <a:ext cx="4238569"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rtlCol="0">
            <a:noAutofit/>
          </a:bodyPr>
          <a:lstStyle>
            <a:lvl1pPr marL="0" indent="0" algn="r">
              <a:buNone/>
              <a:defRPr/>
            </a:lvl1pPr>
          </a:lstStyle>
          <a:p>
            <a:pPr lvl="0"/>
            <a:r>
              <a:rPr lang="fr-FR" noProof="0"/>
              <a:t>Cliquez sur l'icône pour ajouter une image</a:t>
            </a:r>
            <a:endParaRPr lang="nb-NO" noProof="0" dirty="0"/>
          </a:p>
        </p:txBody>
      </p:sp>
      <p:sp>
        <p:nvSpPr>
          <p:cNvPr id="2" name="Title 1"/>
          <p:cNvSpPr>
            <a:spLocks noGrp="1"/>
          </p:cNvSpPr>
          <p:nvPr>
            <p:ph type="title"/>
          </p:nvPr>
        </p:nvSpPr>
        <p:spPr>
          <a:xfrm>
            <a:off x="689402" y="894707"/>
            <a:ext cx="6201194" cy="1325563"/>
          </a:xfrm>
        </p:spPr>
        <p:txBody>
          <a:bodyPr/>
          <a:lstStyle/>
          <a:p>
            <a:r>
              <a:rPr lang="fr-FR"/>
              <a:t>Modifiez le style du titre</a:t>
            </a:r>
            <a:endParaRPr lang="en-US" dirty="0"/>
          </a:p>
        </p:txBody>
      </p:sp>
      <p:sp>
        <p:nvSpPr>
          <p:cNvPr id="10" name="Plassholder for tekst 9"/>
          <p:cNvSpPr>
            <a:spLocks noGrp="1"/>
          </p:cNvSpPr>
          <p:nvPr>
            <p:ph type="body" sz="quarter" idx="11"/>
          </p:nvPr>
        </p:nvSpPr>
        <p:spPr>
          <a:xfrm>
            <a:off x="688693" y="2599851"/>
            <a:ext cx="620190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00" y="3243979"/>
            <a:ext cx="2932201"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001" y="3243978"/>
            <a:ext cx="2932201" cy="2719321"/>
          </a:xfrm>
          <a:prstGeom prst="rect">
            <a:avLst/>
          </a:prstGeom>
        </p:spPr>
        <p:txBody>
          <a:bodyPr/>
          <a:lstStyle/>
          <a:p>
            <a:pPr lvl="0"/>
            <a:r>
              <a:rPr lang="fr-FR" noProof="0"/>
              <a:t>Cliquez pour modifier les styles du texte du masque</a:t>
            </a:r>
          </a:p>
        </p:txBody>
      </p:sp>
      <p:sp>
        <p:nvSpPr>
          <p:cNvPr id="7" name="Footer Placeholder 4">
            <a:extLst>
              <a:ext uri="{FF2B5EF4-FFF2-40B4-BE49-F238E27FC236}">
                <a16:creationId xmlns:a16="http://schemas.microsoft.com/office/drawing/2014/main" xmlns="" id="{8E13F4DD-C580-46D6-BD21-CB2411E6B4DE}"/>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xmlns="" val="3099111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xmlns="" id="{57B91D3E-733C-46A1-B35C-EE260C8BCE1D}"/>
              </a:ext>
            </a:extLst>
          </p:cNvPr>
          <p:cNvSpPr/>
          <p:nvPr/>
        </p:nvSpPr>
        <p:spPr>
          <a:xfrm>
            <a:off x="7950754" y="0"/>
            <a:ext cx="4239660" cy="6858000"/>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lIns="0" tIns="0" rIns="0" bIns="0"/>
          <a:lstStyle/>
          <a:p>
            <a:pPr eaLnBrk="1" fontAlgn="auto" hangingPunct="1">
              <a:spcBef>
                <a:spcPts val="0"/>
              </a:spcBef>
              <a:spcAft>
                <a:spcPts val="0"/>
              </a:spcAft>
              <a:defRPr/>
            </a:pPr>
            <a:endParaRPr sz="993" dirty="0">
              <a:latin typeface="+mn-lt"/>
            </a:endParaRPr>
          </a:p>
        </p:txBody>
      </p:sp>
      <p:sp>
        <p:nvSpPr>
          <p:cNvPr id="2" name="Title 1"/>
          <p:cNvSpPr>
            <a:spLocks noGrp="1"/>
          </p:cNvSpPr>
          <p:nvPr>
            <p:ph type="title"/>
          </p:nvPr>
        </p:nvSpPr>
        <p:spPr>
          <a:xfrm>
            <a:off x="689402" y="894707"/>
            <a:ext cx="6201194" cy="1325563"/>
          </a:xfrm>
        </p:spPr>
        <p:txBody>
          <a:bodyPr/>
          <a:lstStyle/>
          <a:p>
            <a:r>
              <a:rPr lang="fr-FR" noProof="0"/>
              <a:t>Modifiez le style du titre</a:t>
            </a:r>
            <a:endParaRPr lang="en-GB" noProof="0"/>
          </a:p>
        </p:txBody>
      </p:sp>
      <p:sp>
        <p:nvSpPr>
          <p:cNvPr id="10" name="Plassholder for tekst 9"/>
          <p:cNvSpPr>
            <a:spLocks noGrp="1"/>
          </p:cNvSpPr>
          <p:nvPr>
            <p:ph type="body" sz="quarter" idx="11"/>
          </p:nvPr>
        </p:nvSpPr>
        <p:spPr>
          <a:xfrm>
            <a:off x="688693" y="2599851"/>
            <a:ext cx="6201903" cy="237947"/>
          </a:xfrm>
          <a:prstGeom prst="rect">
            <a:avLst/>
          </a:prstGeom>
        </p:spPr>
        <p:txBody>
          <a:bodyPr tIns="18481"/>
          <a:lstStyle>
            <a:lvl1pPr marL="0" indent="0">
              <a:lnSpc>
                <a:spcPct val="100000"/>
              </a:lnSpc>
              <a:buNone/>
              <a:defRPr sz="1125">
                <a:solidFill>
                  <a:srgbClr val="00707C"/>
                </a:solidFill>
              </a:defRPr>
            </a:lvl1pPr>
          </a:lstStyle>
          <a:p>
            <a:pPr lvl="0"/>
            <a:r>
              <a:rPr lang="fr-FR" noProof="0"/>
              <a:t>Cliquez pour modifier les styles du texte du masque</a:t>
            </a:r>
          </a:p>
        </p:txBody>
      </p:sp>
      <p:sp>
        <p:nvSpPr>
          <p:cNvPr id="11" name="Plassholder for tekst 10"/>
          <p:cNvSpPr>
            <a:spLocks noGrp="1"/>
          </p:cNvSpPr>
          <p:nvPr>
            <p:ph type="body" sz="quarter" idx="12"/>
          </p:nvPr>
        </p:nvSpPr>
        <p:spPr>
          <a:xfrm>
            <a:off x="689400" y="3243979"/>
            <a:ext cx="2932201" cy="2719321"/>
          </a:xfrm>
          <a:prstGeom prst="rect">
            <a:avLst/>
          </a:prstGeom>
        </p:spPr>
        <p:txBody>
          <a:bodyPr/>
          <a:lstStyle/>
          <a:p>
            <a:pPr lvl="0"/>
            <a:r>
              <a:rPr lang="fr-FR" noProof="0"/>
              <a:t>Cliquez pour modifier les styles du texte du masque</a:t>
            </a:r>
          </a:p>
        </p:txBody>
      </p:sp>
      <p:sp>
        <p:nvSpPr>
          <p:cNvPr id="12" name="Plassholder for tekst 10"/>
          <p:cNvSpPr>
            <a:spLocks noGrp="1"/>
          </p:cNvSpPr>
          <p:nvPr>
            <p:ph type="body" sz="quarter" idx="13"/>
          </p:nvPr>
        </p:nvSpPr>
        <p:spPr>
          <a:xfrm>
            <a:off x="3969001" y="3243978"/>
            <a:ext cx="2932201" cy="2719321"/>
          </a:xfrm>
          <a:prstGeom prst="rect">
            <a:avLst/>
          </a:prstGeom>
        </p:spPr>
        <p:txBody>
          <a:bodyPr/>
          <a:lstStyle/>
          <a:p>
            <a:pPr lvl="0"/>
            <a:r>
              <a:rPr lang="fr-FR" noProof="0"/>
              <a:t>Cliquez pour modifier les styles du texte du masque</a:t>
            </a:r>
          </a:p>
        </p:txBody>
      </p:sp>
      <p:sp>
        <p:nvSpPr>
          <p:cNvPr id="3" name="Plassholder for tekst 2"/>
          <p:cNvSpPr>
            <a:spLocks noGrp="1"/>
          </p:cNvSpPr>
          <p:nvPr>
            <p:ph type="body" sz="quarter" idx="14"/>
          </p:nvPr>
        </p:nvSpPr>
        <p:spPr>
          <a:xfrm>
            <a:off x="8156998" y="2469157"/>
            <a:ext cx="3171025" cy="2084479"/>
          </a:xfrm>
          <a:prstGeom prst="rect">
            <a:avLst/>
          </a:prstGeom>
        </p:spPr>
        <p:txBody>
          <a:bodyPr tIns="14631" anchor="ctr"/>
          <a:lstStyle>
            <a:lvl1pPr marL="0" indent="0" algn="l">
              <a:lnSpc>
                <a:spcPct val="106000"/>
              </a:lnSpc>
              <a:spcBef>
                <a:spcPts val="44"/>
              </a:spcBef>
              <a:buNone/>
              <a:defRPr sz="1913">
                <a:solidFill>
                  <a:srgbClr val="8FB6BC"/>
                </a:solidFill>
                <a:latin typeface="+mj-lt"/>
              </a:defRPr>
            </a:lvl1pPr>
          </a:lstStyle>
          <a:p>
            <a:pPr lvl="0"/>
            <a:r>
              <a:rPr lang="fr-FR" noProof="0"/>
              <a:t>Cliquez pour modifier les styles du texte du masque</a:t>
            </a:r>
          </a:p>
        </p:txBody>
      </p:sp>
      <p:sp>
        <p:nvSpPr>
          <p:cNvPr id="8" name="Plassholder for bunntekst 6">
            <a:extLst>
              <a:ext uri="{FF2B5EF4-FFF2-40B4-BE49-F238E27FC236}">
                <a16:creationId xmlns:a16="http://schemas.microsoft.com/office/drawing/2014/main" xmlns="" id="{C1A319CA-E754-494E-A1FE-E68FB4492A36}"/>
              </a:ext>
            </a:extLst>
          </p:cNvPr>
          <p:cNvSpPr>
            <a:spLocks noGrp="1"/>
          </p:cNvSpPr>
          <p:nvPr>
            <p:ph type="ftr" sz="quarter" idx="15"/>
          </p:nvPr>
        </p:nvSpPr>
        <p:spPr/>
        <p:txBody>
          <a:bodyPr/>
          <a:lstStyle>
            <a:lvl1pPr>
              <a:defRPr/>
            </a:lvl1pPr>
          </a:lstStyle>
          <a:p>
            <a:pPr>
              <a:defRPr/>
            </a:pPr>
            <a:endParaRPr lang="fr-FR"/>
          </a:p>
        </p:txBody>
      </p:sp>
    </p:spTree>
    <p:extLst>
      <p:ext uri="{BB962C8B-B14F-4D97-AF65-F5344CB8AC3E}">
        <p14:creationId xmlns:p14="http://schemas.microsoft.com/office/powerpoint/2010/main" xmlns="" val="1170751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181" y="2411118"/>
            <a:ext cx="8672052"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6762" y="4855773"/>
            <a:ext cx="2784318"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xmlns="" id="{77901610-5989-4C81-AC38-C774009C0791}"/>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xmlns="" val="1934508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3" name="Plassholder for tekst 2"/>
          <p:cNvSpPr>
            <a:spLocks noGrp="1"/>
          </p:cNvSpPr>
          <p:nvPr>
            <p:ph type="body" sz="quarter" idx="11"/>
          </p:nvPr>
        </p:nvSpPr>
        <p:spPr>
          <a:xfrm>
            <a:off x="1759181" y="2411118"/>
            <a:ext cx="8672052" cy="1770267"/>
          </a:xfrm>
        </p:spPr>
        <p:txBody>
          <a:bodyPr anchor="ctr" anchorCtr="1"/>
          <a:lstStyle>
            <a:lvl1pPr marL="0" indent="0" algn="ctr">
              <a:lnSpc>
                <a:spcPts val="4763"/>
              </a:lnSpc>
              <a:buNone/>
              <a:defRPr sz="3863">
                <a:solidFill>
                  <a:srgbClr val="EBF7F3"/>
                </a:solidFill>
                <a:latin typeface="+mj-lt"/>
              </a:defRPr>
            </a:lvl1pPr>
          </a:lstStyle>
          <a:p>
            <a:pPr lvl="0"/>
            <a:r>
              <a:rPr lang="fr-FR"/>
              <a:t>Cliquez pour modifier les styles du texte du masque</a:t>
            </a:r>
          </a:p>
        </p:txBody>
      </p:sp>
      <p:sp>
        <p:nvSpPr>
          <p:cNvPr id="7" name="Plassholder for tekst 6"/>
          <p:cNvSpPr>
            <a:spLocks noGrp="1"/>
          </p:cNvSpPr>
          <p:nvPr>
            <p:ph type="body" sz="quarter" idx="12"/>
          </p:nvPr>
        </p:nvSpPr>
        <p:spPr>
          <a:xfrm>
            <a:off x="9036762" y="4855773"/>
            <a:ext cx="2784318" cy="199846"/>
          </a:xfrm>
          <a:prstGeom prst="rect">
            <a:avLst/>
          </a:prstGeom>
        </p:spPr>
        <p:txBody>
          <a:bodyPr tIns="16941"/>
          <a:lstStyle>
            <a:lvl1pPr marL="0" indent="0">
              <a:buNone/>
              <a:defRPr sz="938">
                <a:solidFill>
                  <a:srgbClr val="EBF7F3"/>
                </a:solidFill>
              </a:defRPr>
            </a:lvl1pPr>
          </a:lstStyle>
          <a:p>
            <a:pPr lvl="0"/>
            <a:r>
              <a:rPr lang="fr-FR"/>
              <a:t>Cliquez pour modifier les styles du texte du masque</a:t>
            </a:r>
          </a:p>
        </p:txBody>
      </p:sp>
      <p:sp>
        <p:nvSpPr>
          <p:cNvPr id="4" name="Plassholder for bunntekst 4">
            <a:extLst>
              <a:ext uri="{FF2B5EF4-FFF2-40B4-BE49-F238E27FC236}">
                <a16:creationId xmlns:a16="http://schemas.microsoft.com/office/drawing/2014/main" xmlns="" id="{35A0F2E8-DD91-4377-BCE2-0FDE60726134}"/>
              </a:ext>
            </a:extLst>
          </p:cNvPr>
          <p:cNvSpPr>
            <a:spLocks noGrp="1"/>
          </p:cNvSpPr>
          <p:nvPr>
            <p:ph type="ftr" sz="quarter" idx="13"/>
          </p:nvPr>
        </p:nvSpPr>
        <p:spPr/>
        <p:txBody>
          <a:bodyPr/>
          <a:lstStyle>
            <a:lvl1pPr>
              <a:defRPr>
                <a:solidFill>
                  <a:srgbClr val="EBF7F3"/>
                </a:solidFill>
              </a:defRPr>
            </a:lvl1pPr>
          </a:lstStyle>
          <a:p>
            <a:pPr>
              <a:defRPr/>
            </a:pPr>
            <a:endParaRPr lang="fr-FR"/>
          </a:p>
        </p:txBody>
      </p:sp>
    </p:spTree>
    <p:extLst>
      <p:ext uri="{BB962C8B-B14F-4D97-AF65-F5344CB8AC3E}">
        <p14:creationId xmlns:p14="http://schemas.microsoft.com/office/powerpoint/2010/main" xmlns="" val="285961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585C4A56-3AED-4460-8CE3-CA36AB4524A0}"/>
              </a:ext>
            </a:extLst>
          </p:cNvPr>
          <p:cNvSpPr/>
          <p:nvPr/>
        </p:nvSpPr>
        <p:spPr>
          <a:xfrm>
            <a:off x="2050784" y="0"/>
            <a:ext cx="1013963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2" name="Plassholder for tekst 1"/>
          <p:cNvSpPr>
            <a:spLocks noGrp="1"/>
          </p:cNvSpPr>
          <p:nvPr>
            <p:ph type="body" idx="11"/>
          </p:nvPr>
        </p:nvSpPr>
        <p:spPr>
          <a:xfrm>
            <a:off x="688706" y="3244058"/>
            <a:ext cx="2979670" cy="3014072"/>
          </a:xfrm>
        </p:spPr>
        <p:txBody>
          <a:bodyPr tIns="14631"/>
          <a:lstStyle/>
          <a:p>
            <a:pPr lvl="0"/>
            <a:r>
              <a:rPr lang="fr-FR"/>
              <a:t>Cliquez pour modifier les styles du texte du masque</a:t>
            </a:r>
          </a:p>
        </p:txBody>
      </p:sp>
      <p:sp>
        <p:nvSpPr>
          <p:cNvPr id="7" name="Plassholder for bilde 6"/>
          <p:cNvSpPr>
            <a:spLocks noGrp="1"/>
          </p:cNvSpPr>
          <p:nvPr>
            <p:ph type="pic" sz="quarter" idx="12"/>
          </p:nvPr>
        </p:nvSpPr>
        <p:spPr>
          <a:xfrm>
            <a:off x="5068800" y="979313"/>
            <a:ext cx="3760201"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8" name="Plassholder for bilde 6"/>
          <p:cNvSpPr>
            <a:spLocks noGrp="1"/>
          </p:cNvSpPr>
          <p:nvPr>
            <p:ph type="pic" sz="quarter" idx="13"/>
          </p:nvPr>
        </p:nvSpPr>
        <p:spPr>
          <a:xfrm>
            <a:off x="6191999" y="3773237"/>
            <a:ext cx="3760201" cy="250769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6" name="Plassholder for bunntekst 4">
            <a:extLst>
              <a:ext uri="{FF2B5EF4-FFF2-40B4-BE49-F238E27FC236}">
                <a16:creationId xmlns:a16="http://schemas.microsoft.com/office/drawing/2014/main" xmlns="" id="{BABE1C34-C542-4988-AAD8-E6C5C4D52507}"/>
              </a:ext>
            </a:extLst>
          </p:cNvPr>
          <p:cNvSpPr>
            <a:spLocks noGrp="1"/>
          </p:cNvSpPr>
          <p:nvPr>
            <p:ph type="ftr" sz="quarter" idx="14"/>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xmlns="" val="245113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slide">
    <p:spTree>
      <p:nvGrpSpPr>
        <p:cNvPr id="1" name=""/>
        <p:cNvGrpSpPr/>
        <p:nvPr/>
      </p:nvGrpSpPr>
      <p:grpSpPr>
        <a:xfrm>
          <a:off x="0" y="0"/>
          <a:ext cx="0" cy="0"/>
          <a:chOff x="0" y="0"/>
          <a:chExt cx="0" cy="0"/>
        </a:xfrm>
      </p:grpSpPr>
      <p:sp>
        <p:nvSpPr>
          <p:cNvPr id="3" name="Plassholder for bilde 6"/>
          <p:cNvSpPr>
            <a:spLocks noGrp="1"/>
          </p:cNvSpPr>
          <p:nvPr>
            <p:ph type="pic" sz="quarter" idx="12"/>
          </p:nvPr>
        </p:nvSpPr>
        <p:spPr>
          <a:xfrm>
            <a:off x="1" y="0"/>
            <a:ext cx="12190413" cy="6858000"/>
          </a:xfrm>
          <a:solidFill>
            <a:schemeClr val="bg1">
              <a:lumMod val="75000"/>
            </a:schemeClr>
          </a:solidFill>
        </p:spPr>
        <p:txBody>
          <a:bodyPr rtlCol="0">
            <a:noAutofit/>
          </a:bodyPr>
          <a:lstStyle>
            <a:lvl1pPr marL="0" indent="0" algn="ctr">
              <a:buNone/>
              <a:defRPr/>
            </a:lvl1pPr>
          </a:lstStyle>
          <a:p>
            <a:pPr lvl="0"/>
            <a:r>
              <a:rPr lang="fr-FR" noProof="0"/>
              <a:t>Cliquez sur l'icône pour ajouter une image</a:t>
            </a:r>
            <a:endParaRPr lang="en-GB" noProof="0" dirty="0"/>
          </a:p>
        </p:txBody>
      </p:sp>
      <p:sp>
        <p:nvSpPr>
          <p:cNvPr id="4" name="Plassholder for bunntekst 4">
            <a:extLst>
              <a:ext uri="{FF2B5EF4-FFF2-40B4-BE49-F238E27FC236}">
                <a16:creationId xmlns:a16="http://schemas.microsoft.com/office/drawing/2014/main" xmlns="" id="{4A92E76D-67B7-46E8-AC96-2E97755ADF95}"/>
              </a:ext>
            </a:extLst>
          </p:cNvPr>
          <p:cNvSpPr>
            <a:spLocks noGrp="1"/>
          </p:cNvSpPr>
          <p:nvPr>
            <p:ph type="ftr" sz="quarter" idx="13"/>
          </p:nvPr>
        </p:nvSpPr>
        <p:spPr/>
        <p:txBody>
          <a:bodyPr/>
          <a:lstStyle>
            <a:lvl1pPr>
              <a:defRPr>
                <a:solidFill>
                  <a:schemeClr val="bg1"/>
                </a:solidFill>
              </a:defRPr>
            </a:lvl1pPr>
          </a:lstStyle>
          <a:p>
            <a:pPr>
              <a:defRPr/>
            </a:pPr>
            <a:endParaRPr lang="fr-FR"/>
          </a:p>
        </p:txBody>
      </p:sp>
    </p:spTree>
    <p:extLst>
      <p:ext uri="{BB962C8B-B14F-4D97-AF65-F5344CB8AC3E}">
        <p14:creationId xmlns:p14="http://schemas.microsoft.com/office/powerpoint/2010/main" xmlns="" val="5143741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xmlns="" id="{509094F3-1BFA-4780-B0CB-046A24D9C174}"/>
              </a:ext>
            </a:extLst>
          </p:cNvPr>
          <p:cNvSpPr/>
          <p:nvPr/>
        </p:nvSpPr>
        <p:spPr>
          <a:xfrm>
            <a:off x="2050784" y="0"/>
            <a:ext cx="10139630" cy="6858000"/>
          </a:xfrm>
          <a:custGeom>
            <a:avLst/>
            <a:gdLst/>
            <a:ahLst/>
            <a:cxnLst/>
            <a:rect l="l" t="t" r="r" b="b"/>
            <a:pathLst>
              <a:path w="16723360" h="11308715">
                <a:moveTo>
                  <a:pt x="16722810" y="0"/>
                </a:moveTo>
                <a:lnTo>
                  <a:pt x="3223619" y="0"/>
                </a:lnTo>
                <a:lnTo>
                  <a:pt x="0" y="11308556"/>
                </a:lnTo>
                <a:lnTo>
                  <a:pt x="16722810" y="11308556"/>
                </a:lnTo>
                <a:lnTo>
                  <a:pt x="16722810" y="0"/>
                </a:lnTo>
                <a:close/>
              </a:path>
            </a:pathLst>
          </a:custGeom>
          <a:solidFill>
            <a:srgbClr val="ECF7F3"/>
          </a:solidFill>
        </p:spPr>
        <p:txBody>
          <a:bodyPr lIns="0" tIns="0" rIns="0" bIns="0"/>
          <a:lstStyle/>
          <a:p>
            <a:pPr eaLnBrk="1" fontAlgn="auto" hangingPunct="1">
              <a:spcBef>
                <a:spcPts val="0"/>
              </a:spcBef>
              <a:spcAft>
                <a:spcPts val="0"/>
              </a:spcAft>
              <a:defRPr/>
            </a:pPr>
            <a:endParaRPr sz="993">
              <a:latin typeface="+mn-lt"/>
            </a:endParaRPr>
          </a:p>
        </p:txBody>
      </p:sp>
      <p:sp>
        <p:nvSpPr>
          <p:cNvPr id="3" name="Plassholder for bunntekst 4">
            <a:extLst>
              <a:ext uri="{FF2B5EF4-FFF2-40B4-BE49-F238E27FC236}">
                <a16:creationId xmlns:a16="http://schemas.microsoft.com/office/drawing/2014/main" xmlns="" id="{FD30B866-E219-442F-82C5-87B05B18C463}"/>
              </a:ext>
            </a:extLst>
          </p:cNvPr>
          <p:cNvSpPr>
            <a:spLocks noGrp="1"/>
          </p:cNvSpPr>
          <p:nvPr>
            <p:ph type="ftr" sz="quarter" idx="10"/>
          </p:nvPr>
        </p:nvSpPr>
        <p:spPr/>
        <p:txBody>
          <a:bodyPr/>
          <a:lstStyle>
            <a:lvl1pPr>
              <a:defRPr>
                <a:solidFill>
                  <a:srgbClr val="8FB6BC"/>
                </a:solidFill>
              </a:defRPr>
            </a:lvl1pPr>
          </a:lstStyle>
          <a:p>
            <a:pPr>
              <a:defRPr/>
            </a:pPr>
            <a:endParaRPr lang="fr-FR"/>
          </a:p>
        </p:txBody>
      </p:sp>
    </p:spTree>
    <p:extLst>
      <p:ext uri="{BB962C8B-B14F-4D97-AF65-F5344CB8AC3E}">
        <p14:creationId xmlns:p14="http://schemas.microsoft.com/office/powerpoint/2010/main" xmlns="" val="8982515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re titte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t>Modifiez le style du titre</a:t>
            </a:r>
            <a:endParaRPr lang="en-GB"/>
          </a:p>
        </p:txBody>
      </p:sp>
      <p:sp>
        <p:nvSpPr>
          <p:cNvPr id="4" name="Footer Placeholder 4">
            <a:extLst>
              <a:ext uri="{FF2B5EF4-FFF2-40B4-BE49-F238E27FC236}">
                <a16:creationId xmlns:a16="http://schemas.microsoft.com/office/drawing/2014/main" xmlns="" id="{8F8DC880-A410-4C9C-934B-FBB756BD624F}"/>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xmlns="" val="3129530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Section">
    <p:bg>
      <p:bgPr>
        <a:solidFill>
          <a:srgbClr val="8FB6BC"/>
        </a:solidFill>
        <a:effectLst/>
      </p:bgPr>
    </p:bg>
    <p:spTree>
      <p:nvGrpSpPr>
        <p:cNvPr id="1" name=""/>
        <p:cNvGrpSpPr/>
        <p:nvPr/>
      </p:nvGrpSpPr>
      <p:grpSpPr>
        <a:xfrm>
          <a:off x="0" y="0"/>
          <a:ext cx="0" cy="0"/>
          <a:chOff x="0" y="0"/>
          <a:chExt cx="0" cy="0"/>
        </a:xfrm>
      </p:grpSpPr>
      <p:sp>
        <p:nvSpPr>
          <p:cNvPr id="7" name="Plassholder for bunntekst 6">
            <a:extLst>
              <a:ext uri="{FF2B5EF4-FFF2-40B4-BE49-F238E27FC236}">
                <a16:creationId xmlns:a16="http://schemas.microsoft.com/office/drawing/2014/main" xmlns=""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xmlns="" id="{11F21D85-00A5-4E5F-997D-5FB9FAC76E63}"/>
              </a:ext>
            </a:extLst>
          </p:cNvPr>
          <p:cNvSpPr>
            <a:spLocks noGrp="1"/>
          </p:cNvSpPr>
          <p:nvPr>
            <p:ph type="body" idx="11"/>
          </p:nvPr>
        </p:nvSpPr>
        <p:spPr>
          <a:xfrm>
            <a:off x="688689" y="1971317"/>
            <a:ext cx="7304599"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Edit Master text styles</a:t>
            </a:r>
          </a:p>
        </p:txBody>
      </p:sp>
      <p:sp>
        <p:nvSpPr>
          <p:cNvPr id="12" name="Plassholder for tekst 11">
            <a:extLst>
              <a:ext uri="{FF2B5EF4-FFF2-40B4-BE49-F238E27FC236}">
                <a16:creationId xmlns:a16="http://schemas.microsoft.com/office/drawing/2014/main" xmlns="" id="{2C8F2A6C-D7AB-43F0-8FAB-2464204A6194}"/>
              </a:ext>
            </a:extLst>
          </p:cNvPr>
          <p:cNvSpPr>
            <a:spLocks noGrp="1"/>
          </p:cNvSpPr>
          <p:nvPr>
            <p:ph type="body" sz="quarter" idx="13"/>
          </p:nvPr>
        </p:nvSpPr>
        <p:spPr>
          <a:xfrm>
            <a:off x="688687" y="3238445"/>
            <a:ext cx="7304599"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Edit Master text styles</a:t>
            </a:r>
          </a:p>
        </p:txBody>
      </p:sp>
    </p:spTree>
    <p:extLst>
      <p:ext uri="{BB962C8B-B14F-4D97-AF65-F5344CB8AC3E}">
        <p14:creationId xmlns:p14="http://schemas.microsoft.com/office/powerpoint/2010/main" xmlns="" val="21840348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pty white">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xmlns="" id="{0840F253-E840-4B9F-8CAF-F94EC485520C}"/>
              </a:ext>
            </a:extLst>
          </p:cNvPr>
          <p:cNvSpPr>
            <a:spLocks noGrp="1"/>
          </p:cNvSpPr>
          <p:nvPr>
            <p:ph type="ftr" sz="quarter" idx="10"/>
          </p:nvPr>
        </p:nvSpPr>
        <p:spPr/>
        <p:txBody>
          <a:bodyPr/>
          <a:lstStyle>
            <a:lvl1pPr>
              <a:defRPr/>
            </a:lvl1pPr>
          </a:lstStyle>
          <a:p>
            <a:pPr>
              <a:defRPr/>
            </a:pPr>
            <a:endParaRPr lang="fr-FR"/>
          </a:p>
        </p:txBody>
      </p:sp>
    </p:spTree>
    <p:extLst>
      <p:ext uri="{BB962C8B-B14F-4D97-AF65-F5344CB8AC3E}">
        <p14:creationId xmlns:p14="http://schemas.microsoft.com/office/powerpoint/2010/main" xmlns="" val="307108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Section w/ Picture">
    <p:bg>
      <p:bgPr>
        <a:solidFill>
          <a:srgbClr val="8FB6BC"/>
        </a:solidFill>
        <a:effectLst/>
      </p:bgPr>
    </p:bg>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xmlns="" id="{ACC2FD2D-BEFE-4AAD-B649-147E0DAFEBB6}"/>
              </a:ext>
            </a:extLst>
          </p:cNvPr>
          <p:cNvSpPr>
            <a:spLocks noGrp="1"/>
          </p:cNvSpPr>
          <p:nvPr>
            <p:ph type="pic" sz="quarter" idx="12" hasCustomPrompt="1"/>
          </p:nvPr>
        </p:nvSpPr>
        <p:spPr>
          <a:xfrm>
            <a:off x="1" y="0"/>
            <a:ext cx="12190413" cy="6858000"/>
          </a:xfrm>
          <a:solidFill>
            <a:schemeClr val="bg1">
              <a:lumMod val="75000"/>
            </a:schemeClr>
          </a:solidFill>
        </p:spPr>
        <p:txBody>
          <a:bodyPr/>
          <a:lstStyle>
            <a:lvl1pPr marL="0" indent="0" algn="l">
              <a:buNone/>
              <a:defRPr/>
            </a:lvl1pPr>
          </a:lstStyle>
          <a:p>
            <a:r>
              <a:rPr lang="en-GB" dirty="0"/>
              <a:t>Choose “Pictures” under the “Insert”-tab to insert photo</a:t>
            </a:r>
          </a:p>
        </p:txBody>
      </p:sp>
      <p:sp>
        <p:nvSpPr>
          <p:cNvPr id="7" name="Plassholder for bunntekst 6">
            <a:extLst>
              <a:ext uri="{FF2B5EF4-FFF2-40B4-BE49-F238E27FC236}">
                <a16:creationId xmlns:a16="http://schemas.microsoft.com/office/drawing/2014/main" xmlns="" id="{3525DB6D-F994-44D4-972B-277AF32FFEB1}"/>
              </a:ext>
            </a:extLst>
          </p:cNvPr>
          <p:cNvSpPr>
            <a:spLocks noGrp="1"/>
          </p:cNvSpPr>
          <p:nvPr>
            <p:ph type="ftr" sz="quarter" idx="10"/>
          </p:nvPr>
        </p:nvSpPr>
        <p:spPr/>
        <p:txBody>
          <a:bodyPr/>
          <a:lstStyle>
            <a:lvl1pPr>
              <a:defRPr>
                <a:solidFill>
                  <a:schemeClr val="bg1"/>
                </a:solidFill>
              </a:defRPr>
            </a:lvl1pPr>
          </a:lstStyle>
          <a:p>
            <a:endParaRPr lang="en-GB"/>
          </a:p>
        </p:txBody>
      </p:sp>
      <p:sp>
        <p:nvSpPr>
          <p:cNvPr id="9" name="Plassholder for tekst 8">
            <a:extLst>
              <a:ext uri="{FF2B5EF4-FFF2-40B4-BE49-F238E27FC236}">
                <a16:creationId xmlns:a16="http://schemas.microsoft.com/office/drawing/2014/main" xmlns="" id="{11F21D85-00A5-4E5F-997D-5FB9FAC76E63}"/>
              </a:ext>
            </a:extLst>
          </p:cNvPr>
          <p:cNvSpPr>
            <a:spLocks noGrp="1"/>
          </p:cNvSpPr>
          <p:nvPr>
            <p:ph type="body" idx="11"/>
          </p:nvPr>
        </p:nvSpPr>
        <p:spPr>
          <a:xfrm>
            <a:off x="688689" y="1971317"/>
            <a:ext cx="7304599" cy="853891"/>
          </a:xfrm>
        </p:spPr>
        <p:txBody>
          <a:bodyPr lIns="0" tIns="18481" rIns="0" bIns="0" anchor="b" anchorCtr="0"/>
          <a:lstStyle>
            <a:lvl1pPr marL="0" indent="0">
              <a:lnSpc>
                <a:spcPct val="100000"/>
              </a:lnSpc>
              <a:buNone/>
              <a:defRPr sz="4126" b="1">
                <a:solidFill>
                  <a:schemeClr val="bg1"/>
                </a:solidFill>
                <a:latin typeface="+mj-lt"/>
              </a:defRPr>
            </a:lvl1pPr>
          </a:lstStyle>
          <a:p>
            <a:pPr lvl="0"/>
            <a:r>
              <a:rPr lang="en-US"/>
              <a:t>Edit Master text styles</a:t>
            </a:r>
          </a:p>
        </p:txBody>
      </p:sp>
      <p:sp>
        <p:nvSpPr>
          <p:cNvPr id="12" name="Plassholder for tekst 11">
            <a:extLst>
              <a:ext uri="{FF2B5EF4-FFF2-40B4-BE49-F238E27FC236}">
                <a16:creationId xmlns:a16="http://schemas.microsoft.com/office/drawing/2014/main" xmlns="" id="{2C8F2A6C-D7AB-43F0-8FAB-2464204A6194}"/>
              </a:ext>
            </a:extLst>
          </p:cNvPr>
          <p:cNvSpPr>
            <a:spLocks noGrp="1"/>
          </p:cNvSpPr>
          <p:nvPr>
            <p:ph type="body" sz="quarter" idx="13"/>
          </p:nvPr>
        </p:nvSpPr>
        <p:spPr>
          <a:xfrm>
            <a:off x="688687" y="3238445"/>
            <a:ext cx="7304599" cy="1065777"/>
          </a:xfrm>
          <a:prstGeom prst="rect">
            <a:avLst/>
          </a:prstGeom>
        </p:spPr>
        <p:txBody>
          <a:bodyPr lIns="0" tIns="13861" rIns="0" bIns="0"/>
          <a:lstStyle>
            <a:lvl1pPr marL="0" indent="0">
              <a:lnSpc>
                <a:spcPct val="122000"/>
              </a:lnSpc>
              <a:spcBef>
                <a:spcPts val="44"/>
              </a:spcBef>
              <a:buNone/>
              <a:defRPr sz="1425">
                <a:solidFill>
                  <a:schemeClr val="bg1"/>
                </a:solidFill>
              </a:defRPr>
            </a:lvl1pPr>
          </a:lstStyle>
          <a:p>
            <a:pPr lvl="0"/>
            <a:r>
              <a:rPr lang="en-US"/>
              <a:t>Edit Master text styles</a:t>
            </a:r>
          </a:p>
        </p:txBody>
      </p:sp>
    </p:spTree>
    <p:extLst>
      <p:ext uri="{BB962C8B-B14F-4D97-AF65-F5344CB8AC3E}">
        <p14:creationId xmlns:p14="http://schemas.microsoft.com/office/powerpoint/2010/main" xmlns="" val="2708580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tek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402" y="894707"/>
            <a:ext cx="6201194" cy="1325563"/>
          </a:xfrm>
        </p:spPr>
        <p:txBody>
          <a:bodyPr/>
          <a:lstStyle/>
          <a:p>
            <a:r>
              <a:rPr lang="nb-NO" dirty="0"/>
              <a:t>Klikk </a:t>
            </a:r>
            <a:r>
              <a:rPr lang="en-GB" noProof="0" dirty="0"/>
              <a:t>for</a:t>
            </a:r>
            <a:r>
              <a:rPr lang="nb-NO" dirty="0"/>
              <a:t> å redigere tittelstil</a:t>
            </a:r>
            <a:endParaRPr lang="en-US" dirty="0"/>
          </a:p>
        </p:txBody>
      </p:sp>
      <p:sp>
        <p:nvSpPr>
          <p:cNvPr id="7" name="Plassholder for bunntekst 6">
            <a:extLst>
              <a:ext uri="{FF2B5EF4-FFF2-40B4-BE49-F238E27FC236}">
                <a16:creationId xmlns:a16="http://schemas.microsoft.com/office/drawing/2014/main" xmlns=""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xmlns="" id="{7E2897ED-6180-4B2F-99AC-DE2C9A9B0A21}"/>
              </a:ext>
            </a:extLst>
          </p:cNvPr>
          <p:cNvSpPr>
            <a:spLocks noGrp="1"/>
          </p:cNvSpPr>
          <p:nvPr>
            <p:ph type="body" sz="quarter" idx="11"/>
          </p:nvPr>
        </p:nvSpPr>
        <p:spPr>
          <a:xfrm>
            <a:off x="688693" y="2599851"/>
            <a:ext cx="620190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a:extLst>
              <a:ext uri="{FF2B5EF4-FFF2-40B4-BE49-F238E27FC236}">
                <a16:creationId xmlns:a16="http://schemas.microsoft.com/office/drawing/2014/main" xmlns="" id="{95B2159F-E1C9-49A8-9988-4F59A67FAA91}"/>
              </a:ext>
            </a:extLst>
          </p:cNvPr>
          <p:cNvSpPr>
            <a:spLocks noGrp="1"/>
          </p:cNvSpPr>
          <p:nvPr>
            <p:ph type="body" sz="quarter" idx="12" hasCustomPrompt="1"/>
          </p:nvPr>
        </p:nvSpPr>
        <p:spPr>
          <a:xfrm>
            <a:off x="689400" y="3243979"/>
            <a:ext cx="2932201"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xmlns="" id="{F73B1872-6879-451A-87DB-BC024757EB67}"/>
              </a:ext>
            </a:extLst>
          </p:cNvPr>
          <p:cNvSpPr>
            <a:spLocks noGrp="1"/>
          </p:cNvSpPr>
          <p:nvPr>
            <p:ph type="body" sz="quarter" idx="13" hasCustomPrompt="1"/>
          </p:nvPr>
        </p:nvSpPr>
        <p:spPr>
          <a:xfrm>
            <a:off x="3969001" y="3243978"/>
            <a:ext cx="2932201"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xmlns="" id="{FAFF766C-6E59-47AB-8FA7-C0D2FD5826C1}"/>
              </a:ext>
            </a:extLst>
          </p:cNvPr>
          <p:cNvSpPr/>
          <p:nvPr/>
        </p:nvSpPr>
        <p:spPr>
          <a:xfrm>
            <a:off x="7950455" y="1"/>
            <a:ext cx="4239842"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Tree>
    <p:extLst>
      <p:ext uri="{BB962C8B-B14F-4D97-AF65-F5344CB8AC3E}">
        <p14:creationId xmlns:p14="http://schemas.microsoft.com/office/powerpoint/2010/main" xmlns="" val="1252798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text and picture">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xmlns="" id="{47CF98AB-FB2F-43F9-B4F4-6BBA394AD0D6}"/>
              </a:ext>
            </a:extLst>
          </p:cNvPr>
          <p:cNvSpPr>
            <a:spLocks noGrp="1"/>
          </p:cNvSpPr>
          <p:nvPr>
            <p:ph type="pic" sz="quarter" idx="14"/>
          </p:nvPr>
        </p:nvSpPr>
        <p:spPr>
          <a:xfrm>
            <a:off x="7951844" y="0"/>
            <a:ext cx="4238569" cy="6858936"/>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 fmla="*/ 2876 w 10000"/>
              <a:gd name="connsiteY0" fmla="*/ 4612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12 h 10000"/>
              <a:gd name="connsiteX1" fmla="*/ 4921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2876 w 10000"/>
              <a:gd name="connsiteY5" fmla="*/ 4612 h 10000"/>
              <a:gd name="connsiteX0" fmla="*/ 2876 w 10000"/>
              <a:gd name="connsiteY0" fmla="*/ 4640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876 w 10000"/>
              <a:gd name="connsiteY5" fmla="*/ 4640 h 10028"/>
              <a:gd name="connsiteX0" fmla="*/ 2597 w 10000"/>
              <a:gd name="connsiteY0" fmla="*/ 4596 h 10028"/>
              <a:gd name="connsiteX1" fmla="*/ 4719 w 10000"/>
              <a:gd name="connsiteY1" fmla="*/ 0 h 10028"/>
              <a:gd name="connsiteX2" fmla="*/ 10000 w 10000"/>
              <a:gd name="connsiteY2" fmla="*/ 28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96 h 10028"/>
              <a:gd name="connsiteX1" fmla="*/ 4719 w 10000"/>
              <a:gd name="connsiteY1" fmla="*/ 0 h 10028"/>
              <a:gd name="connsiteX2" fmla="*/ 10000 w 10000"/>
              <a:gd name="connsiteY2" fmla="*/ 7 h 10028"/>
              <a:gd name="connsiteX3" fmla="*/ 10000 w 10000"/>
              <a:gd name="connsiteY3" fmla="*/ 10028 h 10028"/>
              <a:gd name="connsiteX4" fmla="*/ 0 w 10000"/>
              <a:gd name="connsiteY4" fmla="*/ 10028 h 10028"/>
              <a:gd name="connsiteX5" fmla="*/ 2597 w 10000"/>
              <a:gd name="connsiteY5" fmla="*/ 4596 h 10028"/>
              <a:gd name="connsiteX0" fmla="*/ 2597 w 10000"/>
              <a:gd name="connsiteY0" fmla="*/ 4589 h 10021"/>
              <a:gd name="connsiteX1" fmla="*/ 4595 w 10000"/>
              <a:gd name="connsiteY1" fmla="*/ 7 h 10021"/>
              <a:gd name="connsiteX2" fmla="*/ 10000 w 10000"/>
              <a:gd name="connsiteY2" fmla="*/ 0 h 10021"/>
              <a:gd name="connsiteX3" fmla="*/ 10000 w 10000"/>
              <a:gd name="connsiteY3" fmla="*/ 10021 h 10021"/>
              <a:gd name="connsiteX4" fmla="*/ 0 w 10000"/>
              <a:gd name="connsiteY4" fmla="*/ 10021 h 10021"/>
              <a:gd name="connsiteX5" fmla="*/ 2597 w 10000"/>
              <a:gd name="connsiteY5" fmla="*/ 4589 h 10021"/>
              <a:gd name="connsiteX0" fmla="*/ 2597 w 10003"/>
              <a:gd name="connsiteY0" fmla="*/ 4598 h 10030"/>
              <a:gd name="connsiteX1" fmla="*/ 4595 w 10003"/>
              <a:gd name="connsiteY1" fmla="*/ 16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3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8 h 10030"/>
              <a:gd name="connsiteX1" fmla="*/ 4600 w 10003"/>
              <a:gd name="connsiteY1" fmla="*/ 2 h 10030"/>
              <a:gd name="connsiteX2" fmla="*/ 10003 w 10003"/>
              <a:gd name="connsiteY2" fmla="*/ 0 h 10030"/>
              <a:gd name="connsiteX3" fmla="*/ 10000 w 10003"/>
              <a:gd name="connsiteY3" fmla="*/ 10030 h 10030"/>
              <a:gd name="connsiteX4" fmla="*/ 0 w 10003"/>
              <a:gd name="connsiteY4" fmla="*/ 10030 h 10030"/>
              <a:gd name="connsiteX5" fmla="*/ 2597 w 10003"/>
              <a:gd name="connsiteY5" fmla="*/ 4598 h 10030"/>
              <a:gd name="connsiteX0" fmla="*/ 2597 w 10003"/>
              <a:gd name="connsiteY0" fmla="*/ 4596 h 10028"/>
              <a:gd name="connsiteX1" fmla="*/ 4600 w 10003"/>
              <a:gd name="connsiteY1" fmla="*/ 0 h 10028"/>
              <a:gd name="connsiteX2" fmla="*/ 10003 w 10003"/>
              <a:gd name="connsiteY2" fmla="*/ 55 h 10028"/>
              <a:gd name="connsiteX3" fmla="*/ 10000 w 10003"/>
              <a:gd name="connsiteY3" fmla="*/ 10028 h 10028"/>
              <a:gd name="connsiteX4" fmla="*/ 0 w 10003"/>
              <a:gd name="connsiteY4" fmla="*/ 10028 h 10028"/>
              <a:gd name="connsiteX5" fmla="*/ 2597 w 10003"/>
              <a:gd name="connsiteY5" fmla="*/ 4596 h 10028"/>
              <a:gd name="connsiteX0" fmla="*/ 2597 w 10000"/>
              <a:gd name="connsiteY0" fmla="*/ 4596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97 w 10000"/>
              <a:gd name="connsiteY5" fmla="*/ 4596 h 10028"/>
              <a:gd name="connsiteX0" fmla="*/ 2503 w 10000"/>
              <a:gd name="connsiteY0" fmla="*/ 4582 h 10028"/>
              <a:gd name="connsiteX1" fmla="*/ 4600 w 10000"/>
              <a:gd name="connsiteY1" fmla="*/ 0 h 10028"/>
              <a:gd name="connsiteX2" fmla="*/ 10000 w 10000"/>
              <a:gd name="connsiteY2" fmla="*/ 1 h 10028"/>
              <a:gd name="connsiteX3" fmla="*/ 10000 w 10000"/>
              <a:gd name="connsiteY3" fmla="*/ 10028 h 10028"/>
              <a:gd name="connsiteX4" fmla="*/ 0 w 10000"/>
              <a:gd name="connsiteY4" fmla="*/ 10028 h 10028"/>
              <a:gd name="connsiteX5" fmla="*/ 2503 w 10000"/>
              <a:gd name="connsiteY5" fmla="*/ 4582 h 10028"/>
              <a:gd name="connsiteX0" fmla="*/ 2500 w 9997"/>
              <a:gd name="connsiteY0" fmla="*/ 4582 h 10028"/>
              <a:gd name="connsiteX1" fmla="*/ 4597 w 9997"/>
              <a:gd name="connsiteY1" fmla="*/ 0 h 10028"/>
              <a:gd name="connsiteX2" fmla="*/ 9997 w 9997"/>
              <a:gd name="connsiteY2" fmla="*/ 1 h 10028"/>
              <a:gd name="connsiteX3" fmla="*/ 9997 w 9997"/>
              <a:gd name="connsiteY3" fmla="*/ 10028 h 10028"/>
              <a:gd name="connsiteX4" fmla="*/ 0 w 9997"/>
              <a:gd name="connsiteY4" fmla="*/ 10002 h 10028"/>
              <a:gd name="connsiteX5" fmla="*/ 2500 w 9997"/>
              <a:gd name="connsiteY5" fmla="*/ 4582 h 10028"/>
              <a:gd name="connsiteX0" fmla="*/ 2501 w 10000"/>
              <a:gd name="connsiteY0" fmla="*/ 4569 h 9974"/>
              <a:gd name="connsiteX1" fmla="*/ 4598 w 10000"/>
              <a:gd name="connsiteY1" fmla="*/ 0 h 9974"/>
              <a:gd name="connsiteX2" fmla="*/ 10000 w 10000"/>
              <a:gd name="connsiteY2" fmla="*/ 1 h 9974"/>
              <a:gd name="connsiteX3" fmla="*/ 9958 w 10000"/>
              <a:gd name="connsiteY3" fmla="*/ 9917 h 9974"/>
              <a:gd name="connsiteX4" fmla="*/ 0 w 10000"/>
              <a:gd name="connsiteY4" fmla="*/ 9974 h 9974"/>
              <a:gd name="connsiteX5" fmla="*/ 2501 w 10000"/>
              <a:gd name="connsiteY5" fmla="*/ 4569 h 9974"/>
              <a:gd name="connsiteX0" fmla="*/ 2501 w 10000"/>
              <a:gd name="connsiteY0" fmla="*/ 4581 h 10000"/>
              <a:gd name="connsiteX1" fmla="*/ 4598 w 10000"/>
              <a:gd name="connsiteY1" fmla="*/ 0 h 10000"/>
              <a:gd name="connsiteX2" fmla="*/ 10000 w 10000"/>
              <a:gd name="connsiteY2" fmla="*/ 1 h 10000"/>
              <a:gd name="connsiteX3" fmla="*/ 10000 w 10000"/>
              <a:gd name="connsiteY3" fmla="*/ 9997 h 10000"/>
              <a:gd name="connsiteX4" fmla="*/ 0 w 10000"/>
              <a:gd name="connsiteY4" fmla="*/ 10000 h 10000"/>
              <a:gd name="connsiteX5" fmla="*/ 2501 w 10000"/>
              <a:gd name="connsiteY5" fmla="*/ 45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2501" y="4581"/>
                </a:moveTo>
                <a:lnTo>
                  <a:pt x="4598" y="0"/>
                </a:lnTo>
                <a:lnTo>
                  <a:pt x="10000" y="1"/>
                </a:lnTo>
                <a:cubicBezTo>
                  <a:pt x="9999" y="3344"/>
                  <a:pt x="10001" y="6654"/>
                  <a:pt x="10000" y="9997"/>
                </a:cubicBezTo>
                <a:lnTo>
                  <a:pt x="0" y="10000"/>
                </a:lnTo>
                <a:lnTo>
                  <a:pt x="2501" y="4581"/>
                </a:lnTo>
                <a:close/>
              </a:path>
            </a:pathLst>
          </a:custGeom>
          <a:solidFill>
            <a:srgbClr val="ECF7F3"/>
          </a:solidFill>
        </p:spPr>
        <p:txBody>
          <a:bodyPr/>
          <a:lstStyle>
            <a:lvl1pPr marL="0" indent="0" algn="r">
              <a:buNone/>
              <a:defRPr/>
            </a:lvl1pPr>
          </a:lstStyle>
          <a:p>
            <a:r>
              <a:rPr lang="en-US"/>
              <a:t>Click icon to add picture</a:t>
            </a:r>
            <a:endParaRPr lang="nb-NO" dirty="0"/>
          </a:p>
        </p:txBody>
      </p:sp>
      <p:sp>
        <p:nvSpPr>
          <p:cNvPr id="2" name="Title 1"/>
          <p:cNvSpPr>
            <a:spLocks noGrp="1"/>
          </p:cNvSpPr>
          <p:nvPr>
            <p:ph type="title"/>
          </p:nvPr>
        </p:nvSpPr>
        <p:spPr>
          <a:xfrm>
            <a:off x="689402" y="894707"/>
            <a:ext cx="6201194" cy="1325563"/>
          </a:xfrm>
        </p:spPr>
        <p:txBody>
          <a:bodyPr/>
          <a:lstStyle/>
          <a:p>
            <a:r>
              <a:rPr lang="en-US"/>
              <a:t>Click to edit Master title style</a:t>
            </a:r>
            <a:endParaRPr lang="en-US" dirty="0"/>
          </a:p>
        </p:txBody>
      </p:sp>
      <p:sp>
        <p:nvSpPr>
          <p:cNvPr id="7" name="Plassholder for bunntekst 6">
            <a:extLst>
              <a:ext uri="{FF2B5EF4-FFF2-40B4-BE49-F238E27FC236}">
                <a16:creationId xmlns:a16="http://schemas.microsoft.com/office/drawing/2014/main" xmlns=""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xmlns="" id="{7E2897ED-6180-4B2F-99AC-DE2C9A9B0A21}"/>
              </a:ext>
            </a:extLst>
          </p:cNvPr>
          <p:cNvSpPr>
            <a:spLocks noGrp="1"/>
          </p:cNvSpPr>
          <p:nvPr>
            <p:ph type="body" sz="quarter" idx="11"/>
          </p:nvPr>
        </p:nvSpPr>
        <p:spPr>
          <a:xfrm>
            <a:off x="688693" y="2599851"/>
            <a:ext cx="620190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a:extLst>
              <a:ext uri="{FF2B5EF4-FFF2-40B4-BE49-F238E27FC236}">
                <a16:creationId xmlns:a16="http://schemas.microsoft.com/office/drawing/2014/main" xmlns="" id="{95B2159F-E1C9-49A8-9988-4F59A67FAA91}"/>
              </a:ext>
            </a:extLst>
          </p:cNvPr>
          <p:cNvSpPr>
            <a:spLocks noGrp="1"/>
          </p:cNvSpPr>
          <p:nvPr>
            <p:ph type="body" sz="quarter" idx="12" hasCustomPrompt="1"/>
          </p:nvPr>
        </p:nvSpPr>
        <p:spPr>
          <a:xfrm>
            <a:off x="689400" y="3243979"/>
            <a:ext cx="2932201"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xmlns="" id="{F73B1872-6879-451A-87DB-BC024757EB67}"/>
              </a:ext>
            </a:extLst>
          </p:cNvPr>
          <p:cNvSpPr>
            <a:spLocks noGrp="1"/>
          </p:cNvSpPr>
          <p:nvPr>
            <p:ph type="body" sz="quarter" idx="13" hasCustomPrompt="1"/>
          </p:nvPr>
        </p:nvSpPr>
        <p:spPr>
          <a:xfrm>
            <a:off x="3969001" y="3243978"/>
            <a:ext cx="2932201" cy="2719321"/>
          </a:xfrm>
          <a:prstGeom prst="rect">
            <a:avLst/>
          </a:prstGeom>
        </p:spPr>
        <p:txBody>
          <a:bodyPr lIns="0" tIns="0" rIns="0" bIns="0"/>
          <a:lstStyle/>
          <a:p>
            <a:pPr lvl="0"/>
            <a:r>
              <a:rPr lang="en-GB" noProof="0"/>
              <a:t>Rediger tekststiler i malen</a:t>
            </a:r>
          </a:p>
        </p:txBody>
      </p:sp>
    </p:spTree>
    <p:extLst>
      <p:ext uri="{BB962C8B-B14F-4D97-AF65-F5344CB8AC3E}">
        <p14:creationId xmlns:p14="http://schemas.microsoft.com/office/powerpoint/2010/main" xmlns="" val="100850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402" y="894707"/>
            <a:ext cx="6201194" cy="1325563"/>
          </a:xfrm>
        </p:spPr>
        <p:txBody>
          <a:bodyPr/>
          <a:lstStyle/>
          <a:p>
            <a:r>
              <a:rPr lang="en-GB" noProof="0"/>
              <a:t>Klikk for å redigere tittelstil</a:t>
            </a:r>
          </a:p>
        </p:txBody>
      </p:sp>
      <p:sp>
        <p:nvSpPr>
          <p:cNvPr id="7" name="Plassholder for bunntekst 6">
            <a:extLst>
              <a:ext uri="{FF2B5EF4-FFF2-40B4-BE49-F238E27FC236}">
                <a16:creationId xmlns:a16="http://schemas.microsoft.com/office/drawing/2014/main" xmlns="" id="{96744056-BCD3-495D-99DD-367B917ACC05}"/>
              </a:ext>
            </a:extLst>
          </p:cNvPr>
          <p:cNvSpPr>
            <a:spLocks noGrp="1"/>
          </p:cNvSpPr>
          <p:nvPr>
            <p:ph type="ftr" sz="quarter" idx="10"/>
          </p:nvPr>
        </p:nvSpPr>
        <p:spPr/>
        <p:txBody>
          <a:bodyPr/>
          <a:lstStyle/>
          <a:p>
            <a:endParaRPr lang="en-GB"/>
          </a:p>
        </p:txBody>
      </p:sp>
      <p:sp>
        <p:nvSpPr>
          <p:cNvPr id="10" name="Plassholder for tekst 9">
            <a:extLst>
              <a:ext uri="{FF2B5EF4-FFF2-40B4-BE49-F238E27FC236}">
                <a16:creationId xmlns:a16="http://schemas.microsoft.com/office/drawing/2014/main" xmlns="" id="{7E2897ED-6180-4B2F-99AC-DE2C9A9B0A21}"/>
              </a:ext>
            </a:extLst>
          </p:cNvPr>
          <p:cNvSpPr>
            <a:spLocks noGrp="1"/>
          </p:cNvSpPr>
          <p:nvPr>
            <p:ph type="body" sz="quarter" idx="11"/>
          </p:nvPr>
        </p:nvSpPr>
        <p:spPr>
          <a:xfrm>
            <a:off x="688693" y="2599851"/>
            <a:ext cx="6201903" cy="237947"/>
          </a:xfrm>
          <a:prstGeom prst="rect">
            <a:avLst/>
          </a:prstGeom>
        </p:spPr>
        <p:txBody>
          <a:bodyPr lIns="0" tIns="18481" rIns="0" bIns="0"/>
          <a:lstStyle>
            <a:lvl1pPr marL="0" indent="0">
              <a:lnSpc>
                <a:spcPct val="100000"/>
              </a:lnSpc>
              <a:buNone/>
              <a:defRPr sz="1125">
                <a:solidFill>
                  <a:srgbClr val="00707C"/>
                </a:solidFill>
              </a:defRPr>
            </a:lvl1pPr>
          </a:lstStyle>
          <a:p>
            <a:pPr lvl="0"/>
            <a:r>
              <a:rPr lang="en-US" noProof="0"/>
              <a:t>Edit Master text styles</a:t>
            </a:r>
          </a:p>
        </p:txBody>
      </p:sp>
      <p:sp>
        <p:nvSpPr>
          <p:cNvPr id="11" name="Plassholder for tekst 10">
            <a:extLst>
              <a:ext uri="{FF2B5EF4-FFF2-40B4-BE49-F238E27FC236}">
                <a16:creationId xmlns:a16="http://schemas.microsoft.com/office/drawing/2014/main" xmlns="" id="{95B2159F-E1C9-49A8-9988-4F59A67FAA91}"/>
              </a:ext>
            </a:extLst>
          </p:cNvPr>
          <p:cNvSpPr>
            <a:spLocks noGrp="1"/>
          </p:cNvSpPr>
          <p:nvPr>
            <p:ph type="body" sz="quarter" idx="12" hasCustomPrompt="1"/>
          </p:nvPr>
        </p:nvSpPr>
        <p:spPr>
          <a:xfrm>
            <a:off x="689400" y="3243979"/>
            <a:ext cx="2932201" cy="2719321"/>
          </a:xfrm>
          <a:prstGeom prst="rect">
            <a:avLst/>
          </a:prstGeom>
        </p:spPr>
        <p:txBody>
          <a:bodyPr lIns="0" tIns="0" rIns="0" bIns="0"/>
          <a:lstStyle/>
          <a:p>
            <a:pPr lvl="0"/>
            <a:r>
              <a:rPr lang="en-GB" noProof="0"/>
              <a:t>Rediger tekststiler i malen</a:t>
            </a:r>
          </a:p>
        </p:txBody>
      </p:sp>
      <p:sp>
        <p:nvSpPr>
          <p:cNvPr id="12" name="Plassholder for tekst 10">
            <a:extLst>
              <a:ext uri="{FF2B5EF4-FFF2-40B4-BE49-F238E27FC236}">
                <a16:creationId xmlns:a16="http://schemas.microsoft.com/office/drawing/2014/main" xmlns="" id="{F73B1872-6879-451A-87DB-BC024757EB67}"/>
              </a:ext>
            </a:extLst>
          </p:cNvPr>
          <p:cNvSpPr>
            <a:spLocks noGrp="1"/>
          </p:cNvSpPr>
          <p:nvPr>
            <p:ph type="body" sz="quarter" idx="13" hasCustomPrompt="1"/>
          </p:nvPr>
        </p:nvSpPr>
        <p:spPr>
          <a:xfrm>
            <a:off x="3969001" y="3243978"/>
            <a:ext cx="2932201" cy="2719321"/>
          </a:xfrm>
          <a:prstGeom prst="rect">
            <a:avLst/>
          </a:prstGeom>
        </p:spPr>
        <p:txBody>
          <a:bodyPr lIns="0" tIns="0" rIns="0" bIns="0"/>
          <a:lstStyle/>
          <a:p>
            <a:pPr lvl="0"/>
            <a:r>
              <a:rPr lang="en-GB" noProof="0"/>
              <a:t>Rediger tekststiler i malen</a:t>
            </a:r>
          </a:p>
        </p:txBody>
      </p:sp>
      <p:sp>
        <p:nvSpPr>
          <p:cNvPr id="15" name="object 2">
            <a:extLst>
              <a:ext uri="{FF2B5EF4-FFF2-40B4-BE49-F238E27FC236}">
                <a16:creationId xmlns:a16="http://schemas.microsoft.com/office/drawing/2014/main" xmlns="" id="{FAFF766C-6E59-47AB-8FA7-C0D2FD5826C1}"/>
              </a:ext>
            </a:extLst>
          </p:cNvPr>
          <p:cNvSpPr/>
          <p:nvPr/>
        </p:nvSpPr>
        <p:spPr>
          <a:xfrm>
            <a:off x="7950455" y="1"/>
            <a:ext cx="4239842" cy="6857614"/>
          </a:xfrm>
          <a:custGeom>
            <a:avLst/>
            <a:gdLst/>
            <a:ahLst/>
            <a:cxnLst/>
            <a:rect l="l" t="t" r="r" b="b"/>
            <a:pathLst>
              <a:path w="6992619" h="11308715">
                <a:moveTo>
                  <a:pt x="6992247" y="0"/>
                </a:moveTo>
                <a:lnTo>
                  <a:pt x="3223608" y="0"/>
                </a:lnTo>
                <a:lnTo>
                  <a:pt x="0" y="11308556"/>
                </a:lnTo>
                <a:lnTo>
                  <a:pt x="6992247" y="11308556"/>
                </a:lnTo>
                <a:lnTo>
                  <a:pt x="6992247" y="0"/>
                </a:lnTo>
                <a:close/>
              </a:path>
            </a:pathLst>
          </a:custGeom>
          <a:solidFill>
            <a:srgbClr val="ECF7F3"/>
          </a:solidFill>
        </p:spPr>
        <p:txBody>
          <a:bodyPr wrap="square" lIns="0" tIns="0" rIns="0" bIns="0" rtlCol="0"/>
          <a:lstStyle/>
          <a:p>
            <a:endParaRPr sz="993" dirty="0"/>
          </a:p>
        </p:txBody>
      </p:sp>
      <p:sp>
        <p:nvSpPr>
          <p:cNvPr id="3" name="Plassholder for tekst 2">
            <a:extLst>
              <a:ext uri="{FF2B5EF4-FFF2-40B4-BE49-F238E27FC236}">
                <a16:creationId xmlns:a16="http://schemas.microsoft.com/office/drawing/2014/main" xmlns="" id="{993A5E07-1DF3-4FB2-9EBE-9F7B53785FA2}"/>
              </a:ext>
            </a:extLst>
          </p:cNvPr>
          <p:cNvSpPr>
            <a:spLocks noGrp="1"/>
          </p:cNvSpPr>
          <p:nvPr>
            <p:ph type="body" sz="quarter" idx="14" hasCustomPrompt="1"/>
          </p:nvPr>
        </p:nvSpPr>
        <p:spPr>
          <a:xfrm>
            <a:off x="8156998" y="2469157"/>
            <a:ext cx="3171025" cy="2084479"/>
          </a:xfrm>
          <a:prstGeom prst="rect">
            <a:avLst/>
          </a:prstGeom>
        </p:spPr>
        <p:txBody>
          <a:bodyPr lIns="0" tIns="14631" rIns="0" bIns="0" anchor="ctr" anchorCtr="0"/>
          <a:lstStyle>
            <a:lvl1pPr marL="0" indent="0" algn="l">
              <a:lnSpc>
                <a:spcPct val="106000"/>
              </a:lnSpc>
              <a:spcBef>
                <a:spcPts val="44"/>
              </a:spcBef>
              <a:buNone/>
              <a:defRPr sz="1913">
                <a:solidFill>
                  <a:srgbClr val="8FB6BC"/>
                </a:solidFill>
                <a:latin typeface="+mj-lt"/>
              </a:defRPr>
            </a:lvl1pPr>
          </a:lstStyle>
          <a:p>
            <a:pPr lvl="0"/>
            <a:r>
              <a:rPr lang="en-GB" sz="2026" spc="-2" noProof="0" dirty="0">
                <a:solidFill>
                  <a:srgbClr val="8DB7BC"/>
                </a:solidFill>
                <a:latin typeface="+mj-lt"/>
                <a:cs typeface="Georgia"/>
              </a:rPr>
              <a:t>“</a:t>
            </a:r>
            <a:r>
              <a:rPr lang="en-GB" noProof="0" dirty="0"/>
              <a:t>Quote</a:t>
            </a:r>
            <a:r>
              <a:rPr lang="nb-NO" sz="2026" dirty="0">
                <a:solidFill>
                  <a:srgbClr val="8DB7BC"/>
                </a:solidFill>
                <a:latin typeface="+mj-lt"/>
                <a:cs typeface="Georgia"/>
              </a:rPr>
              <a:t>”</a:t>
            </a:r>
            <a:endParaRPr lang="nb-NO" dirty="0"/>
          </a:p>
        </p:txBody>
      </p:sp>
    </p:spTree>
    <p:extLst>
      <p:ext uri="{BB962C8B-B14F-4D97-AF65-F5344CB8AC3E}">
        <p14:creationId xmlns:p14="http://schemas.microsoft.com/office/powerpoint/2010/main" xmlns="" val="36286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Quotation green">
    <p:bg>
      <p:bgPr>
        <a:solidFill>
          <a:srgbClr val="00707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xmlns=""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xmlns="" id="{1BFB4B88-52D5-4DF7-830D-4D9BE3FB71C2}"/>
              </a:ext>
            </a:extLst>
          </p:cNvPr>
          <p:cNvSpPr>
            <a:spLocks noGrp="1"/>
          </p:cNvSpPr>
          <p:nvPr>
            <p:ph type="body" sz="quarter" idx="11"/>
          </p:nvPr>
        </p:nvSpPr>
        <p:spPr>
          <a:xfrm>
            <a:off x="1759181" y="2411118"/>
            <a:ext cx="8672052" cy="1770267"/>
          </a:xfrm>
        </p:spPr>
        <p:txBody>
          <a:bodyPr anchor="ctr" anchorCtr="1"/>
          <a:lstStyle>
            <a:lvl1pPr marL="0" indent="0" algn="ctr">
              <a:lnSpc>
                <a:spcPts val="4763"/>
              </a:lnSpc>
              <a:buNone/>
              <a:defRPr sz="3863">
                <a:solidFill>
                  <a:srgbClr val="EBF7F3"/>
                </a:solidFill>
                <a:latin typeface="+mj-lt"/>
              </a:defRPr>
            </a:lvl1pPr>
          </a:lstStyle>
          <a:p>
            <a:pPr lvl="0"/>
            <a:r>
              <a:rPr lang="en-US"/>
              <a:t>Edit Master text styles</a:t>
            </a:r>
          </a:p>
        </p:txBody>
      </p:sp>
      <p:sp>
        <p:nvSpPr>
          <p:cNvPr id="7" name="Plassholder for tekst 6">
            <a:extLst>
              <a:ext uri="{FF2B5EF4-FFF2-40B4-BE49-F238E27FC236}">
                <a16:creationId xmlns:a16="http://schemas.microsoft.com/office/drawing/2014/main" xmlns="" id="{3074E645-C5C1-409A-AB87-3708DDFB5DB4}"/>
              </a:ext>
            </a:extLst>
          </p:cNvPr>
          <p:cNvSpPr>
            <a:spLocks noGrp="1"/>
          </p:cNvSpPr>
          <p:nvPr>
            <p:ph type="body" sz="quarter" idx="12" hasCustomPrompt="1"/>
          </p:nvPr>
        </p:nvSpPr>
        <p:spPr>
          <a:xfrm>
            <a:off x="9036762" y="4855773"/>
            <a:ext cx="2784318"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xmlns="" val="282277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ation pink">
    <p:bg>
      <p:bgPr>
        <a:solidFill>
          <a:srgbClr val="E55D6C"/>
        </a:solidFill>
        <a:effectLst/>
      </p:bgPr>
    </p:bg>
    <p:spTree>
      <p:nvGrpSpPr>
        <p:cNvPr id="1" name=""/>
        <p:cNvGrpSpPr/>
        <p:nvPr/>
      </p:nvGrpSpPr>
      <p:grpSpPr>
        <a:xfrm>
          <a:off x="0" y="0"/>
          <a:ext cx="0" cy="0"/>
          <a:chOff x="0" y="0"/>
          <a:chExt cx="0" cy="0"/>
        </a:xfrm>
      </p:grpSpPr>
      <p:sp>
        <p:nvSpPr>
          <p:cNvPr id="5" name="Plassholder for bunntekst 4">
            <a:extLst>
              <a:ext uri="{FF2B5EF4-FFF2-40B4-BE49-F238E27FC236}">
                <a16:creationId xmlns:a16="http://schemas.microsoft.com/office/drawing/2014/main" xmlns="" id="{47EDAB39-CE98-498C-9FD0-4E02A9E250E0}"/>
              </a:ext>
            </a:extLst>
          </p:cNvPr>
          <p:cNvSpPr>
            <a:spLocks noGrp="1"/>
          </p:cNvSpPr>
          <p:nvPr>
            <p:ph type="ftr" sz="quarter" idx="10"/>
          </p:nvPr>
        </p:nvSpPr>
        <p:spPr/>
        <p:txBody>
          <a:bodyPr/>
          <a:lstStyle>
            <a:lvl1pPr>
              <a:defRPr>
                <a:solidFill>
                  <a:srgbClr val="EBF7F3"/>
                </a:solidFill>
              </a:defRPr>
            </a:lvl1pPr>
          </a:lstStyle>
          <a:p>
            <a:endParaRPr lang="en-GB"/>
          </a:p>
        </p:txBody>
      </p:sp>
      <p:sp>
        <p:nvSpPr>
          <p:cNvPr id="3" name="Plassholder for tekst 2">
            <a:extLst>
              <a:ext uri="{FF2B5EF4-FFF2-40B4-BE49-F238E27FC236}">
                <a16:creationId xmlns:a16="http://schemas.microsoft.com/office/drawing/2014/main" xmlns="" id="{1BFB4B88-52D5-4DF7-830D-4D9BE3FB71C2}"/>
              </a:ext>
            </a:extLst>
          </p:cNvPr>
          <p:cNvSpPr>
            <a:spLocks noGrp="1"/>
          </p:cNvSpPr>
          <p:nvPr>
            <p:ph type="body" sz="quarter" idx="11"/>
          </p:nvPr>
        </p:nvSpPr>
        <p:spPr>
          <a:xfrm>
            <a:off x="1759181" y="2411118"/>
            <a:ext cx="8672052" cy="1770267"/>
          </a:xfrm>
        </p:spPr>
        <p:txBody>
          <a:bodyPr anchor="ctr" anchorCtr="1"/>
          <a:lstStyle>
            <a:lvl1pPr marL="0" indent="0" algn="ctr">
              <a:lnSpc>
                <a:spcPts val="4763"/>
              </a:lnSpc>
              <a:buNone/>
              <a:defRPr sz="3863">
                <a:solidFill>
                  <a:srgbClr val="EBF7F3"/>
                </a:solidFill>
                <a:latin typeface="+mj-lt"/>
              </a:defRPr>
            </a:lvl1pPr>
          </a:lstStyle>
          <a:p>
            <a:pPr lvl="0"/>
            <a:r>
              <a:rPr lang="en-US"/>
              <a:t>Edit Master text styles</a:t>
            </a:r>
          </a:p>
        </p:txBody>
      </p:sp>
      <p:sp>
        <p:nvSpPr>
          <p:cNvPr id="7" name="Plassholder for tekst 6">
            <a:extLst>
              <a:ext uri="{FF2B5EF4-FFF2-40B4-BE49-F238E27FC236}">
                <a16:creationId xmlns:a16="http://schemas.microsoft.com/office/drawing/2014/main" xmlns="" id="{3074E645-C5C1-409A-AB87-3708DDFB5DB4}"/>
              </a:ext>
            </a:extLst>
          </p:cNvPr>
          <p:cNvSpPr>
            <a:spLocks noGrp="1"/>
          </p:cNvSpPr>
          <p:nvPr>
            <p:ph type="body" sz="quarter" idx="12" hasCustomPrompt="1"/>
          </p:nvPr>
        </p:nvSpPr>
        <p:spPr>
          <a:xfrm>
            <a:off x="9036762" y="4855773"/>
            <a:ext cx="2784318" cy="199846"/>
          </a:xfrm>
          <a:prstGeom prst="rect">
            <a:avLst/>
          </a:prstGeom>
        </p:spPr>
        <p:txBody>
          <a:bodyPr lIns="0" tIns="16941" rIns="0" bIns="0"/>
          <a:lstStyle>
            <a:lvl1pPr marL="0" indent="0">
              <a:buNone/>
              <a:defRPr sz="938">
                <a:solidFill>
                  <a:srgbClr val="EBF7F3"/>
                </a:solidFill>
              </a:defRPr>
            </a:lvl1pPr>
          </a:lstStyle>
          <a:p>
            <a:pPr lvl="0"/>
            <a:r>
              <a:rPr lang="en-GB" dirty="0"/>
              <a:t>- Name</a:t>
            </a:r>
          </a:p>
        </p:txBody>
      </p:sp>
    </p:spTree>
    <p:extLst>
      <p:ext uri="{BB962C8B-B14F-4D97-AF65-F5344CB8AC3E}">
        <p14:creationId xmlns:p14="http://schemas.microsoft.com/office/powerpoint/2010/main" xmlns="" val="307242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9401" y="894707"/>
            <a:ext cx="10514231" cy="1325563"/>
          </a:xfrm>
          <a:prstGeom prst="rect">
            <a:avLst/>
          </a:prstGeom>
        </p:spPr>
        <p:txBody>
          <a:bodyPr vert="horz" lIns="0" tIns="100800" rIns="0" bIns="0" rtlCol="0" anchor="t" anchorCtr="0">
            <a:noAutofit/>
          </a:bodyPr>
          <a:lstStyle/>
          <a:p>
            <a:endParaRPr lang="en-US" dirty="0"/>
          </a:p>
        </p:txBody>
      </p:sp>
      <p:sp>
        <p:nvSpPr>
          <p:cNvPr id="3" name="Text Placeholder 2"/>
          <p:cNvSpPr>
            <a:spLocks noGrp="1"/>
          </p:cNvSpPr>
          <p:nvPr>
            <p:ph type="body" idx="1"/>
          </p:nvPr>
        </p:nvSpPr>
        <p:spPr>
          <a:xfrm>
            <a:off x="689401" y="3243976"/>
            <a:ext cx="10514231" cy="2138272"/>
          </a:xfrm>
          <a:prstGeom prst="rect">
            <a:avLst/>
          </a:prstGeom>
        </p:spPr>
        <p:txBody>
          <a:bodyPr vert="horz" lIns="0" tIns="0" rIns="0" bIns="0" rtlCol="0">
            <a:noAutofit/>
          </a:bodyPr>
          <a:lstStyle/>
          <a:p>
            <a:pPr lvl="0"/>
            <a:r>
              <a:rPr lang="en-GB" noProof="0"/>
              <a:t>Rediger tekststiler i malen</a:t>
            </a:r>
          </a:p>
          <a:p>
            <a:pPr lvl="1"/>
            <a:r>
              <a:rPr lang="en-GB" noProof="0"/>
              <a:t>Andre nivå</a:t>
            </a:r>
          </a:p>
          <a:p>
            <a:pPr lvl="2"/>
            <a:r>
              <a:rPr lang="en-GB" noProof="0"/>
              <a:t>Tredje nivå</a:t>
            </a:r>
          </a:p>
          <a:p>
            <a:pPr lvl="3"/>
            <a:r>
              <a:rPr lang="en-GB" noProof="0"/>
              <a:t>Fjerde nivå</a:t>
            </a:r>
          </a:p>
          <a:p>
            <a:pPr lvl="4"/>
            <a:r>
              <a:rPr lang="en-GB" noProof="0"/>
              <a:t>Femte nivå</a:t>
            </a:r>
          </a:p>
        </p:txBody>
      </p:sp>
      <p:sp>
        <p:nvSpPr>
          <p:cNvPr id="5" name="Footer Placeholder 4"/>
          <p:cNvSpPr>
            <a:spLocks noGrp="1"/>
          </p:cNvSpPr>
          <p:nvPr>
            <p:ph type="ftr" sz="quarter" idx="3"/>
          </p:nvPr>
        </p:nvSpPr>
        <p:spPr>
          <a:xfrm>
            <a:off x="3204108" y="286234"/>
            <a:ext cx="5782200" cy="116344"/>
          </a:xfrm>
          <a:prstGeom prst="rect">
            <a:avLst/>
          </a:prstGeom>
        </p:spPr>
        <p:txBody>
          <a:bodyPr vert="horz" wrap="square" lIns="0" tIns="18000" rIns="0" bIns="0" rtlCol="0" anchor="t" anchorCtr="0">
            <a:spAutoFit/>
          </a:bodyPr>
          <a:lstStyle>
            <a:lvl1pPr algn="ctr">
              <a:defRPr sz="638" spc="4" baseline="0">
                <a:solidFill>
                  <a:srgbClr val="9B9B9B"/>
                </a:solidFill>
              </a:defRPr>
            </a:lvl1pPr>
          </a:lstStyle>
          <a:p>
            <a:endParaRPr lang="en-GB"/>
          </a:p>
        </p:txBody>
      </p:sp>
    </p:spTree>
    <p:extLst>
      <p:ext uri="{BB962C8B-B14F-4D97-AF65-F5344CB8AC3E}">
        <p14:creationId xmlns:p14="http://schemas.microsoft.com/office/powerpoint/2010/main" xmlns="" val="604541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685835" rtl="0" eaLnBrk="1" latinLnBrk="0" hangingPunct="1">
        <a:lnSpc>
          <a:spcPts val="3938"/>
        </a:lnSpc>
        <a:spcBef>
          <a:spcPct val="0"/>
        </a:spcBef>
        <a:buNone/>
        <a:defRPr sz="3376" b="1" kern="1200">
          <a:solidFill>
            <a:srgbClr val="00707C"/>
          </a:solidFill>
          <a:latin typeface="+mj-lt"/>
          <a:ea typeface="+mj-ea"/>
          <a:cs typeface="+mj-cs"/>
        </a:defRPr>
      </a:lvl1pPr>
    </p:titleStyle>
    <p:body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F4E396FF-A3DB-4506-BF6B-EBC09478AB51}"/>
              </a:ext>
            </a:extLst>
          </p:cNvPr>
          <p:cNvSpPr>
            <a:spLocks noGrp="1" noChangeArrowheads="1"/>
          </p:cNvSpPr>
          <p:nvPr>
            <p:ph type="title"/>
          </p:nvPr>
        </p:nvSpPr>
        <p:spPr bwMode="auto">
          <a:xfrm>
            <a:off x="688885" y="895353"/>
            <a:ext cx="10514231"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100800" rIns="0" bIns="0" numCol="1" anchor="t" anchorCtr="0" compatLnSpc="1">
            <a:prstTxWarp prst="textNoShape">
              <a:avLst/>
            </a:prstTxWarp>
          </a:bodyPr>
          <a:lstStyle/>
          <a:p>
            <a:pPr lvl="0"/>
            <a:endParaRPr lang="fr-FR" altLang="fr-FR"/>
          </a:p>
        </p:txBody>
      </p:sp>
      <p:sp>
        <p:nvSpPr>
          <p:cNvPr id="1027" name="Text Placeholder 2">
            <a:extLst>
              <a:ext uri="{FF2B5EF4-FFF2-40B4-BE49-F238E27FC236}">
                <a16:creationId xmlns:a16="http://schemas.microsoft.com/office/drawing/2014/main" xmlns="" id="{B6DE69C6-A17D-46D5-AC67-BDABA71FFBA8}"/>
              </a:ext>
            </a:extLst>
          </p:cNvPr>
          <p:cNvSpPr>
            <a:spLocks noGrp="1" noChangeArrowheads="1"/>
          </p:cNvSpPr>
          <p:nvPr>
            <p:ph type="body" idx="1"/>
          </p:nvPr>
        </p:nvSpPr>
        <p:spPr bwMode="auto">
          <a:xfrm>
            <a:off x="688885" y="3243263"/>
            <a:ext cx="10514231" cy="2138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fr-FR"/>
              <a:t>Rediger tekststiler i malen</a:t>
            </a:r>
          </a:p>
          <a:p>
            <a:pPr lvl="1"/>
            <a:r>
              <a:rPr lang="en-GB" altLang="fr-FR"/>
              <a:t>Andre nivå</a:t>
            </a:r>
          </a:p>
          <a:p>
            <a:pPr lvl="2"/>
            <a:r>
              <a:rPr lang="en-GB" altLang="fr-FR"/>
              <a:t>Tredje nivå</a:t>
            </a:r>
          </a:p>
          <a:p>
            <a:pPr lvl="3"/>
            <a:r>
              <a:rPr lang="en-GB" altLang="fr-FR"/>
              <a:t>Fjerde nivå</a:t>
            </a:r>
          </a:p>
          <a:p>
            <a:pPr lvl="4"/>
            <a:r>
              <a:rPr lang="en-GB" altLang="fr-FR"/>
              <a:t>Femte nivå</a:t>
            </a:r>
          </a:p>
        </p:txBody>
      </p:sp>
      <p:sp>
        <p:nvSpPr>
          <p:cNvPr id="5" name="Footer Placeholder 4">
            <a:extLst>
              <a:ext uri="{FF2B5EF4-FFF2-40B4-BE49-F238E27FC236}">
                <a16:creationId xmlns:a16="http://schemas.microsoft.com/office/drawing/2014/main" xmlns="" id="{A9940700-FE68-492C-8F55-DB653CF9B009}"/>
              </a:ext>
            </a:extLst>
          </p:cNvPr>
          <p:cNvSpPr>
            <a:spLocks noGrp="1"/>
          </p:cNvSpPr>
          <p:nvPr>
            <p:ph type="ftr" sz="quarter" idx="3"/>
          </p:nvPr>
        </p:nvSpPr>
        <p:spPr>
          <a:xfrm>
            <a:off x="3204747" y="285751"/>
            <a:ext cx="5780922" cy="116344"/>
          </a:xfrm>
          <a:prstGeom prst="rect">
            <a:avLst/>
          </a:prstGeom>
        </p:spPr>
        <p:txBody>
          <a:bodyPr vert="horz" wrap="square" lIns="0" tIns="18000" rIns="0" bIns="0" rtlCol="0" anchor="t" anchorCtr="0">
            <a:spAutoFit/>
          </a:bodyPr>
          <a:lstStyle>
            <a:lvl1pPr algn="ctr" eaLnBrk="1" fontAlgn="auto" hangingPunct="1">
              <a:spcBef>
                <a:spcPts val="0"/>
              </a:spcBef>
              <a:spcAft>
                <a:spcPts val="0"/>
              </a:spcAft>
              <a:defRPr sz="638" spc="4" baseline="0">
                <a:solidFill>
                  <a:srgbClr val="9B9B9B"/>
                </a:solidFill>
                <a:latin typeface="+mn-lt"/>
              </a:defRPr>
            </a:lvl1pPr>
          </a:lstStyle>
          <a:p>
            <a:pPr>
              <a:defRPr/>
            </a:pPr>
            <a:endParaRPr lang="fr-FR"/>
          </a:p>
        </p:txBody>
      </p:sp>
    </p:spTree>
    <p:extLst>
      <p:ext uri="{BB962C8B-B14F-4D97-AF65-F5344CB8AC3E}">
        <p14:creationId xmlns:p14="http://schemas.microsoft.com/office/powerpoint/2010/main" xmlns="" val="363426777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rtl="0" eaLnBrk="0" fontAlgn="base" hangingPunct="0">
        <a:lnSpc>
          <a:spcPts val="3938"/>
        </a:lnSpc>
        <a:spcBef>
          <a:spcPct val="0"/>
        </a:spcBef>
        <a:spcAft>
          <a:spcPct val="0"/>
        </a:spcAft>
        <a:defRPr sz="3375" b="1" kern="1200">
          <a:solidFill>
            <a:srgbClr val="00707C"/>
          </a:solidFill>
          <a:latin typeface="+mj-lt"/>
          <a:ea typeface="+mj-ea"/>
          <a:cs typeface="+mj-cs"/>
        </a:defRPr>
      </a:lvl1pPr>
      <a:lvl2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2pPr>
      <a:lvl3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3pPr>
      <a:lvl4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4pPr>
      <a:lvl5pPr algn="l" rtl="0" eaLnBrk="0" fontAlgn="base" hangingPunct="0">
        <a:lnSpc>
          <a:spcPts val="3938"/>
        </a:lnSpc>
        <a:spcBef>
          <a:spcPct val="0"/>
        </a:spcBef>
        <a:spcAft>
          <a:spcPct val="0"/>
        </a:spcAft>
        <a:defRPr sz="3375" b="1">
          <a:solidFill>
            <a:srgbClr val="00707C"/>
          </a:solidFill>
          <a:latin typeface="Georgia" panose="02040502050405020303" pitchFamily="18" charset="0"/>
        </a:defRPr>
      </a:lvl5pPr>
      <a:lvl6pPr marL="342900" algn="l" rtl="0" fontAlgn="base">
        <a:lnSpc>
          <a:spcPts val="3938"/>
        </a:lnSpc>
        <a:spcBef>
          <a:spcPct val="0"/>
        </a:spcBef>
        <a:spcAft>
          <a:spcPct val="0"/>
        </a:spcAft>
        <a:defRPr sz="3375" b="1">
          <a:solidFill>
            <a:srgbClr val="00707C"/>
          </a:solidFill>
          <a:latin typeface="Georgia" panose="02040502050405020303" pitchFamily="18" charset="0"/>
        </a:defRPr>
      </a:lvl6pPr>
      <a:lvl7pPr marL="685800" algn="l" rtl="0" fontAlgn="base">
        <a:lnSpc>
          <a:spcPts val="3938"/>
        </a:lnSpc>
        <a:spcBef>
          <a:spcPct val="0"/>
        </a:spcBef>
        <a:spcAft>
          <a:spcPct val="0"/>
        </a:spcAft>
        <a:defRPr sz="3375" b="1">
          <a:solidFill>
            <a:srgbClr val="00707C"/>
          </a:solidFill>
          <a:latin typeface="Georgia" panose="02040502050405020303" pitchFamily="18" charset="0"/>
        </a:defRPr>
      </a:lvl7pPr>
      <a:lvl8pPr marL="1028700" algn="l" rtl="0" fontAlgn="base">
        <a:lnSpc>
          <a:spcPts val="3938"/>
        </a:lnSpc>
        <a:spcBef>
          <a:spcPct val="0"/>
        </a:spcBef>
        <a:spcAft>
          <a:spcPct val="0"/>
        </a:spcAft>
        <a:defRPr sz="3375" b="1">
          <a:solidFill>
            <a:srgbClr val="00707C"/>
          </a:solidFill>
          <a:latin typeface="Georgia" panose="02040502050405020303" pitchFamily="18" charset="0"/>
        </a:defRPr>
      </a:lvl8pPr>
      <a:lvl9pPr marL="1371600" algn="l" rtl="0" fontAlgn="base">
        <a:lnSpc>
          <a:spcPts val="3938"/>
        </a:lnSpc>
        <a:spcBef>
          <a:spcPct val="0"/>
        </a:spcBef>
        <a:spcAft>
          <a:spcPct val="0"/>
        </a:spcAft>
        <a:defRPr sz="3375" b="1">
          <a:solidFill>
            <a:srgbClr val="00707C"/>
          </a:solidFill>
          <a:latin typeface="Georgia" panose="02040502050405020303" pitchFamily="18" charset="0"/>
        </a:defRPr>
      </a:lvl9pPr>
    </p:titleStyle>
    <p:bodyStyle>
      <a:lvl1pPr marL="80963" indent="-80963" algn="l" rtl="0" eaLnBrk="0" fontAlgn="base" hangingPunct="0">
        <a:lnSpc>
          <a:spcPct val="118000"/>
        </a:lnSpc>
        <a:spcBef>
          <a:spcPts val="225"/>
        </a:spcBef>
        <a:spcAft>
          <a:spcPct val="0"/>
        </a:spcAft>
        <a:buFont typeface="Arial" panose="020B0604020202020204" pitchFamily="34" charset="0"/>
        <a:buChar char="•"/>
        <a:defRPr sz="900" kern="1200">
          <a:solidFill>
            <a:schemeClr val="tx1"/>
          </a:solidFill>
          <a:latin typeface="+mn-lt"/>
          <a:ea typeface="+mn-ea"/>
          <a:cs typeface="+mn-cs"/>
        </a:defRPr>
      </a:lvl1pPr>
      <a:lvl2pPr marL="5143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2pPr>
      <a:lvl3pPr marL="8572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3pPr>
      <a:lvl4pPr marL="12001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4pPr>
      <a:lvl5pPr marL="1543050" indent="-94060" algn="l" rtl="0" eaLnBrk="0" fontAlgn="base" hangingPunct="0">
        <a:lnSpc>
          <a:spcPct val="118000"/>
        </a:lnSpc>
        <a:spcBef>
          <a:spcPts val="375"/>
        </a:spcBef>
        <a:spcAft>
          <a:spcPct val="0"/>
        </a:spcAft>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35" rtl="0" eaLnBrk="1" latinLnBrk="0" hangingPunct="1">
        <a:defRPr sz="1350" kern="1200">
          <a:solidFill>
            <a:schemeClr val="tx1"/>
          </a:solidFill>
          <a:latin typeface="+mn-lt"/>
          <a:ea typeface="+mn-ea"/>
          <a:cs typeface="+mn-cs"/>
        </a:defRPr>
      </a:lvl1pPr>
      <a:lvl2pPr marL="342917" algn="l" defTabSz="685835" rtl="0" eaLnBrk="1" latinLnBrk="0" hangingPunct="1">
        <a:defRPr sz="1350" kern="1200">
          <a:solidFill>
            <a:schemeClr val="tx1"/>
          </a:solidFill>
          <a:latin typeface="+mn-lt"/>
          <a:ea typeface="+mn-ea"/>
          <a:cs typeface="+mn-cs"/>
        </a:defRPr>
      </a:lvl2pPr>
      <a:lvl3pPr marL="685835" algn="l" defTabSz="685835" rtl="0" eaLnBrk="1" latinLnBrk="0" hangingPunct="1">
        <a:defRPr sz="1350" kern="1200">
          <a:solidFill>
            <a:schemeClr val="tx1"/>
          </a:solidFill>
          <a:latin typeface="+mn-lt"/>
          <a:ea typeface="+mn-ea"/>
          <a:cs typeface="+mn-cs"/>
        </a:defRPr>
      </a:lvl3pPr>
      <a:lvl4pPr marL="1028752" algn="l" defTabSz="685835" rtl="0" eaLnBrk="1" latinLnBrk="0" hangingPunct="1">
        <a:defRPr sz="1350" kern="1200">
          <a:solidFill>
            <a:schemeClr val="tx1"/>
          </a:solidFill>
          <a:latin typeface="+mn-lt"/>
          <a:ea typeface="+mn-ea"/>
          <a:cs typeface="+mn-cs"/>
        </a:defRPr>
      </a:lvl4pPr>
      <a:lvl5pPr marL="1371668" algn="l" defTabSz="685835" rtl="0" eaLnBrk="1" latinLnBrk="0" hangingPunct="1">
        <a:defRPr sz="1350" kern="1200">
          <a:solidFill>
            <a:schemeClr val="tx1"/>
          </a:solidFill>
          <a:latin typeface="+mn-lt"/>
          <a:ea typeface="+mn-ea"/>
          <a:cs typeface="+mn-cs"/>
        </a:defRPr>
      </a:lvl5pPr>
      <a:lvl6pPr marL="1714586" algn="l" defTabSz="685835" rtl="0" eaLnBrk="1" latinLnBrk="0" hangingPunct="1">
        <a:defRPr sz="1350" kern="1200">
          <a:solidFill>
            <a:schemeClr val="tx1"/>
          </a:solidFill>
          <a:latin typeface="+mn-lt"/>
          <a:ea typeface="+mn-ea"/>
          <a:cs typeface="+mn-cs"/>
        </a:defRPr>
      </a:lvl6pPr>
      <a:lvl7pPr marL="2057503" algn="l" defTabSz="685835" rtl="0" eaLnBrk="1" latinLnBrk="0" hangingPunct="1">
        <a:defRPr sz="1350" kern="1200">
          <a:solidFill>
            <a:schemeClr val="tx1"/>
          </a:solidFill>
          <a:latin typeface="+mn-lt"/>
          <a:ea typeface="+mn-ea"/>
          <a:cs typeface="+mn-cs"/>
        </a:defRPr>
      </a:lvl7pPr>
      <a:lvl8pPr marL="2400420" algn="l" defTabSz="685835" rtl="0" eaLnBrk="1" latinLnBrk="0" hangingPunct="1">
        <a:defRPr sz="1350" kern="1200">
          <a:solidFill>
            <a:schemeClr val="tx1"/>
          </a:solidFill>
          <a:latin typeface="+mn-lt"/>
          <a:ea typeface="+mn-ea"/>
          <a:cs typeface="+mn-cs"/>
        </a:defRPr>
      </a:lvl8pPr>
      <a:lvl9pPr marL="2743337" algn="l" defTabSz="68583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8.jpeg"/><Relationship Id="rId2" Type="http://schemas.openxmlformats.org/officeDocument/2006/relationships/slideLayout" Target="../slideLayouts/slideLayout16.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safeconsume.eu/hazards/salmonell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http://safeconsume.eu/hazards/campylobacte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hyperlink" Target="http://safeconsume.eu/hazards/listeria"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safeconsume.eu/hazards/toxoplasm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hyperlink" Target="http://safeconsume.eu/hazards/noroviru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5E468F9-F52A-41C2-89B0-6FFD0676FDBF}"/>
              </a:ext>
            </a:extLst>
          </p:cNvPr>
          <p:cNvSpPr>
            <a:spLocks noChangeArrowheads="1"/>
          </p:cNvSpPr>
          <p:nvPr/>
        </p:nvSpPr>
        <p:spPr bwMode="auto">
          <a:xfrm>
            <a:off x="709603" y="1323835"/>
            <a:ext cx="10157869" cy="40318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r>
              <a:rPr lang="el-GR" sz="6000" b="1" dirty="0" smtClean="0">
                <a:solidFill>
                  <a:srgbClr val="2683C6"/>
                </a:solidFill>
              </a:rPr>
              <a:t>Υγιεινή και Ασφάλεια </a:t>
            </a:r>
            <a:endParaRPr lang="en-US" sz="6000" b="1" dirty="0" smtClean="0">
              <a:solidFill>
                <a:srgbClr val="2683C6"/>
              </a:solidFill>
            </a:endParaRPr>
          </a:p>
          <a:p>
            <a:pPr algn="ctr" eaLnBrk="0" fontAlgn="base" hangingPunct="0"/>
            <a:r>
              <a:rPr lang="el-GR" sz="6000" b="1" dirty="0" smtClean="0">
                <a:solidFill>
                  <a:srgbClr val="2683C6"/>
                </a:solidFill>
              </a:rPr>
              <a:t>Τροφίμων</a:t>
            </a:r>
            <a:endParaRPr lang="en-GB" altLang="en-US" sz="6000" b="1" dirty="0">
              <a:solidFill>
                <a:srgbClr val="2683C6"/>
              </a:solidFill>
              <a:ea typeface="Calibri" panose="020F0502020204030204" pitchFamily="34" charset="0"/>
              <a:cs typeface="Times New Roman" panose="02020603050405020304" pitchFamily="18" charset="0"/>
            </a:endParaRPr>
          </a:p>
          <a:p>
            <a:pPr algn="ctr" defTabSz="914400" eaLnBrk="0" fontAlgn="base" hangingPunct="0">
              <a:spcBef>
                <a:spcPct val="0"/>
              </a:spcBef>
              <a:spcAft>
                <a:spcPct val="0"/>
              </a:spcAft>
            </a:pPr>
            <a:endParaRPr lang="en-GB" altLang="en-US" sz="3200" b="1" dirty="0">
              <a:solidFill>
                <a:srgbClr val="00707C"/>
              </a:solidFill>
              <a:ea typeface="Calibri" panose="020F0502020204030204" pitchFamily="34" charset="0"/>
              <a:cs typeface="Times New Roman" panose="02020603050405020304" pitchFamily="18" charset="0"/>
            </a:endParaRPr>
          </a:p>
          <a:p>
            <a:pPr algn="ctr" defTabSz="914400" eaLnBrk="0" fontAlgn="base" hangingPunct="0">
              <a:spcBef>
                <a:spcPct val="0"/>
              </a:spcBef>
              <a:spcAft>
                <a:spcPct val="0"/>
              </a:spcAft>
            </a:pPr>
            <a:endParaRPr lang="en-GB" altLang="en-US" sz="3200" b="1" dirty="0">
              <a:solidFill>
                <a:srgbClr val="00707C"/>
              </a:solidFill>
              <a:ea typeface="Calibri" panose="020F0502020204030204" pitchFamily="34" charset="0"/>
              <a:cs typeface="Times New Roman" panose="02020603050405020304" pitchFamily="18" charset="0"/>
            </a:endParaRPr>
          </a:p>
          <a:p>
            <a:pPr algn="ctr" defTabSz="914400" eaLnBrk="0" fontAlgn="base" hangingPunct="0">
              <a:spcBef>
                <a:spcPct val="0"/>
              </a:spcBef>
              <a:spcAft>
                <a:spcPct val="0"/>
              </a:spcAft>
            </a:pPr>
            <a:endParaRPr lang="en-GB" altLang="en-US" sz="3600" b="1" dirty="0">
              <a:solidFill>
                <a:srgbClr val="28C4CC">
                  <a:lumMod val="75000"/>
                </a:srgbClr>
              </a:solidFill>
              <a:latin typeface="Arial" panose="020B0604020202020204" pitchFamily="34" charset="0"/>
              <a:cs typeface="Times New Roman" panose="02020603050405020304" pitchFamily="18" charset="0"/>
            </a:endParaRPr>
          </a:p>
          <a:p>
            <a:pPr algn="ctr" defTabSz="914400" eaLnBrk="0" fontAlgn="base" hangingPunct="0">
              <a:spcBef>
                <a:spcPct val="0"/>
              </a:spcBef>
              <a:spcAft>
                <a:spcPct val="0"/>
              </a:spcAft>
            </a:pPr>
            <a:r>
              <a:rPr lang="el-GR" altLang="en-US" sz="3600" b="1" dirty="0" smtClean="0">
                <a:solidFill>
                  <a:srgbClr val="28C4CC">
                    <a:lumMod val="75000"/>
                  </a:srgbClr>
                </a:solidFill>
                <a:latin typeface="Arial" panose="020B0604020202020204" pitchFamily="34" charset="0"/>
                <a:cs typeface="Times New Roman" panose="02020603050405020304" pitchFamily="18" charset="0"/>
              </a:rPr>
              <a:t>Μικρόβια στα Τρόφιμα</a:t>
            </a:r>
            <a:endParaRPr lang="en-GB" altLang="en-US" sz="3200" dirty="0">
              <a:solidFill>
                <a:srgbClr val="28C4CC">
                  <a:lumMod val="75000"/>
                </a:srgbClr>
              </a:solidFill>
              <a:latin typeface="Arial" panose="020B0604020202020204" pitchFamily="34" charset="0"/>
            </a:endParaRPr>
          </a:p>
        </p:txBody>
      </p:sp>
      <p:graphicFrame>
        <p:nvGraphicFramePr>
          <p:cNvPr id="6" name="Object 5" descr="Λογότυπο SafeConsume">
            <a:extLst>
              <a:ext uri="{FF2B5EF4-FFF2-40B4-BE49-F238E27FC236}">
                <a16:creationId xmlns:a16="http://schemas.microsoft.com/office/drawing/2014/main" xmlns="" id="{777C73B6-7C33-439F-BF8D-6FBE002D990B}"/>
              </a:ext>
            </a:extLst>
          </p:cNvPr>
          <p:cNvGraphicFramePr>
            <a:graphicFrameLocks noChangeAspect="1"/>
          </p:cNvGraphicFramePr>
          <p:nvPr>
            <p:extLst>
              <p:ext uri="{D42A27DB-BD31-4B8C-83A1-F6EECF244321}">
                <p14:modId xmlns:p14="http://schemas.microsoft.com/office/powerpoint/2010/main" xmlns="" val="627513503"/>
              </p:ext>
            </p:extLst>
          </p:nvPr>
        </p:nvGraphicFramePr>
        <p:xfrm>
          <a:off x="586719" y="377982"/>
          <a:ext cx="3616154" cy="537714"/>
        </p:xfrm>
        <a:graphic>
          <a:graphicData uri="http://schemas.openxmlformats.org/presentationml/2006/ole">
            <p:oleObj spid="_x0000_s1079" r:id="rId3" imgW="4572000" imgH="914400" progId="">
              <p:embed/>
            </p:oleObj>
          </a:graphicData>
        </a:graphic>
      </p:graphicFrame>
      <p:pic>
        <p:nvPicPr>
          <p:cNvPr id="7" name="Picture 11" descr="Λογότυπο e-Bug ">
            <a:extLst>
              <a:ext uri="{FF2B5EF4-FFF2-40B4-BE49-F238E27FC236}">
                <a16:creationId xmlns:a16="http://schemas.microsoft.com/office/drawing/2014/main" xmlns="" id="{CD50B3D0-5B11-4944-8A00-94AE256ADB6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396592" y="135696"/>
            <a:ext cx="996821" cy="1057275"/>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Content Placeholder 10" descr="Γραφική απεικόνιση μικροβίων">
            <a:extLst>
              <a:ext uri="{FF2B5EF4-FFF2-40B4-BE49-F238E27FC236}">
                <a16:creationId xmlns:a16="http://schemas.microsoft.com/office/drawing/2014/main" xmlns="" id="{40C00261-0DC7-40CB-A3EA-A9071AE5B4FF}"/>
              </a:ext>
            </a:extLst>
          </p:cNvPr>
          <p:cNvPicPr>
            <a:picLocks noChangeAspect="1"/>
          </p:cNvPicPr>
          <p:nvPr/>
        </p:nvPicPr>
        <p:blipFill>
          <a:blip r:embed="rId5" cstate="print"/>
          <a:stretch>
            <a:fillRect/>
          </a:stretch>
        </p:blipFill>
        <p:spPr>
          <a:xfrm>
            <a:off x="2614750" y="3347768"/>
            <a:ext cx="6960908" cy="1110419"/>
          </a:xfrm>
          <a:prstGeom prst="rect">
            <a:avLst/>
          </a:prstGeom>
        </p:spPr>
      </p:pic>
      <p:pic>
        <p:nvPicPr>
          <p:cNvPr id="9" name="Picture 8" descr="Σημαία Ε.Ε.">
            <a:extLst>
              <a:ext uri="{FF2B5EF4-FFF2-40B4-BE49-F238E27FC236}">
                <a16:creationId xmlns:a16="http://schemas.microsoft.com/office/drawing/2014/main" xmlns="" id="{096F5F26-69A3-42BE-BAC3-D3EECA1DBEDC}"/>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880901" y="5643117"/>
            <a:ext cx="2039673" cy="1019969"/>
          </a:xfrm>
          <a:prstGeom prst="rect">
            <a:avLst/>
          </a:prstGeom>
        </p:spPr>
      </p:pic>
      <p:sp>
        <p:nvSpPr>
          <p:cNvPr id="10" name="Rectangle 9">
            <a:extLst>
              <a:ext uri="{FF2B5EF4-FFF2-40B4-BE49-F238E27FC236}">
                <a16:creationId xmlns:a16="http://schemas.microsoft.com/office/drawing/2014/main" xmlns="" id="{226DA5FF-AB37-4BB0-A4FF-47F7C9427480}"/>
              </a:ext>
            </a:extLst>
          </p:cNvPr>
          <p:cNvSpPr/>
          <p:nvPr/>
        </p:nvSpPr>
        <p:spPr>
          <a:xfrm>
            <a:off x="4993382" y="5979325"/>
            <a:ext cx="4782392" cy="646331"/>
          </a:xfrm>
          <a:prstGeom prst="rect">
            <a:avLst/>
          </a:prstGeom>
        </p:spPr>
        <p:txBody>
          <a:bodyPr wrap="square">
            <a:spAutoFit/>
          </a:bodyPr>
          <a:lstStyle/>
          <a:p>
            <a:r>
              <a:rPr lang="el-GR" sz="1200" dirty="0" smtClean="0"/>
              <a:t>Το έργο έχει χρηματοδοτηθεί από το πρόγραμμα έρευνας και καινοτομίας της Ευρωπαϊκής Ένωσης </a:t>
            </a:r>
            <a:r>
              <a:rPr lang="en-GB" sz="1200" dirty="0" smtClean="0"/>
              <a:t>Horizon</a:t>
            </a:r>
            <a:r>
              <a:rPr lang="el-GR" sz="1200" dirty="0" smtClean="0"/>
              <a:t> 2020 (Σύμβαση </a:t>
            </a:r>
            <a:r>
              <a:rPr lang="en-GB" sz="1200" dirty="0" smtClean="0"/>
              <a:t>No</a:t>
            </a:r>
            <a:r>
              <a:rPr lang="el-GR" sz="1200" dirty="0" smtClean="0"/>
              <a:t> 727580). </a:t>
            </a:r>
            <a:endParaRPr lang="el-GR" sz="1200" dirty="0"/>
          </a:p>
        </p:txBody>
      </p:sp>
    </p:spTree>
    <p:extLst>
      <p:ext uri="{BB962C8B-B14F-4D97-AF65-F5344CB8AC3E}">
        <p14:creationId xmlns:p14="http://schemas.microsoft.com/office/powerpoint/2010/main" xmlns="" val="151782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824A7-7828-4E5C-88F2-BC97158CE568}"/>
              </a:ext>
            </a:extLst>
          </p:cNvPr>
          <p:cNvSpPr>
            <a:spLocks noGrp="1"/>
          </p:cNvSpPr>
          <p:nvPr>
            <p:ph type="title"/>
          </p:nvPr>
        </p:nvSpPr>
        <p:spPr>
          <a:xfrm>
            <a:off x="236531" y="206835"/>
            <a:ext cx="11717352" cy="1325563"/>
          </a:xfrm>
        </p:spPr>
        <p:txBody>
          <a:bodyPr>
            <a:normAutofit/>
          </a:bodyPr>
          <a:lstStyle/>
          <a:p>
            <a:r>
              <a:rPr lang="el-GR" sz="4000" b="1" dirty="0" smtClean="0">
                <a:solidFill>
                  <a:srgbClr val="1E9399"/>
                </a:solidFill>
                <a:latin typeface="+mn-lt"/>
              </a:rPr>
              <a:t>Μελέτη περίπτωσης</a:t>
            </a:r>
            <a:r>
              <a:rPr lang="en-GB" sz="4000" b="1" dirty="0" smtClean="0">
                <a:solidFill>
                  <a:srgbClr val="1E9399"/>
                </a:solidFill>
                <a:latin typeface="+mn-lt"/>
              </a:rPr>
              <a:t>: </a:t>
            </a:r>
            <a:r>
              <a:rPr lang="el-GR" sz="4000" b="1" dirty="0" smtClean="0">
                <a:solidFill>
                  <a:srgbClr val="1E9399"/>
                </a:solidFill>
                <a:latin typeface="+mn-lt"/>
              </a:rPr>
              <a:t/>
            </a:r>
            <a:br>
              <a:rPr lang="el-GR" sz="4000" b="1" dirty="0" smtClean="0">
                <a:solidFill>
                  <a:srgbClr val="1E9399"/>
                </a:solidFill>
                <a:latin typeface="+mn-lt"/>
              </a:rPr>
            </a:br>
            <a:r>
              <a:rPr lang="el-GR" sz="4000" b="1" dirty="0" smtClean="0">
                <a:solidFill>
                  <a:srgbClr val="1E9399"/>
                </a:solidFill>
                <a:latin typeface="+mn-lt"/>
              </a:rPr>
              <a:t>Μια ιστορία προειδοποίησης</a:t>
            </a:r>
            <a:endParaRPr lang="en-GB" sz="4000" b="1" dirty="0">
              <a:solidFill>
                <a:srgbClr val="1E9399"/>
              </a:solidFill>
              <a:latin typeface="+mn-lt"/>
            </a:endParaRPr>
          </a:p>
        </p:txBody>
      </p:sp>
      <p:sp>
        <p:nvSpPr>
          <p:cNvPr id="3" name="Content Placeholder 2">
            <a:extLst>
              <a:ext uri="{FF2B5EF4-FFF2-40B4-BE49-F238E27FC236}">
                <a16:creationId xmlns:a16="http://schemas.microsoft.com/office/drawing/2014/main" xmlns="" id="{D8CD88E1-4B07-4585-AC7E-2A2F7B24C3DE}"/>
              </a:ext>
            </a:extLst>
          </p:cNvPr>
          <p:cNvSpPr>
            <a:spLocks noGrp="1"/>
          </p:cNvSpPr>
          <p:nvPr>
            <p:ph idx="1"/>
          </p:nvPr>
        </p:nvSpPr>
        <p:spPr>
          <a:xfrm>
            <a:off x="316092" y="1411219"/>
            <a:ext cx="6233982" cy="5251979"/>
          </a:xfrm>
        </p:spPr>
        <p:txBody>
          <a:bodyPr>
            <a:normAutofit/>
          </a:bodyPr>
          <a:lstStyle/>
          <a:p>
            <a:r>
              <a:rPr lang="en-GB" sz="2000" dirty="0"/>
              <a:t> </a:t>
            </a:r>
            <a:r>
              <a:rPr lang="el-GR" sz="2000" dirty="0" smtClean="0"/>
              <a:t>Το</a:t>
            </a:r>
            <a:r>
              <a:rPr lang="en-GB" sz="2000" dirty="0" smtClean="0"/>
              <a:t> </a:t>
            </a:r>
            <a:r>
              <a:rPr lang="en-GB" sz="2000" dirty="0"/>
              <a:t>2008, </a:t>
            </a:r>
            <a:r>
              <a:rPr lang="el-GR" sz="2000" dirty="0" smtClean="0"/>
              <a:t>ένας 20χρονος Βέλγος πέθανε 1</a:t>
            </a:r>
            <a:r>
              <a:rPr lang="en-GB" sz="2000" dirty="0" smtClean="0"/>
              <a:t>0 </a:t>
            </a:r>
            <a:r>
              <a:rPr lang="el-GR" sz="2000" dirty="0" smtClean="0"/>
              <a:t>ώρες μετά την κατανάλωση γεύματος σπαγγέτι με σάλτσα.</a:t>
            </a:r>
            <a:endParaRPr lang="en-GB" sz="2000" dirty="0"/>
          </a:p>
          <a:p>
            <a:r>
              <a:rPr lang="en-GB" sz="2000" dirty="0"/>
              <a:t> </a:t>
            </a:r>
            <a:r>
              <a:rPr lang="el-GR" sz="2000" dirty="0" smtClean="0"/>
              <a:t>Το γεύμα είχε μείνει εκτός ψυγείου σε θερμοκρασία δωματίου για 5 ημέρες και ξαναζεστάθηκε στον φούρνο μικροκυμάτων πριν καταναλωθεί</a:t>
            </a:r>
            <a:r>
              <a:rPr lang="en-GB" sz="2000" dirty="0" smtClean="0"/>
              <a:t>. </a:t>
            </a:r>
            <a:endParaRPr lang="en-GB" sz="2000" dirty="0"/>
          </a:p>
          <a:p>
            <a:r>
              <a:rPr lang="en-GB" sz="2000" dirty="0"/>
              <a:t> </a:t>
            </a:r>
            <a:r>
              <a:rPr lang="el-GR" sz="2000" dirty="0" smtClean="0"/>
              <a:t>Ο ένοχος</a:t>
            </a:r>
            <a:r>
              <a:rPr lang="en-GB" sz="2000" dirty="0" smtClean="0"/>
              <a:t>: </a:t>
            </a:r>
            <a:r>
              <a:rPr lang="el-GR" sz="2000" dirty="0" smtClean="0"/>
              <a:t>ένα βακτήριο με το όνομα </a:t>
            </a:r>
            <a:r>
              <a:rPr lang="el-GR" sz="2000" i="1" dirty="0" err="1" smtClean="0"/>
              <a:t>Βάκιλλος</a:t>
            </a:r>
            <a:r>
              <a:rPr lang="el-GR" sz="2000" i="1" dirty="0" smtClean="0"/>
              <a:t> ο κηρώδης (</a:t>
            </a:r>
            <a:r>
              <a:rPr lang="en-GB" sz="2000" i="1" dirty="0" smtClean="0"/>
              <a:t>Bacillus cereus</a:t>
            </a:r>
            <a:r>
              <a:rPr lang="el-GR" sz="2000" i="1" dirty="0" smtClean="0"/>
              <a:t>)</a:t>
            </a:r>
            <a:r>
              <a:rPr lang="en-GB" sz="2000" i="1" dirty="0" smtClean="0"/>
              <a:t> </a:t>
            </a:r>
            <a:r>
              <a:rPr lang="el-GR" sz="2000" i="1" dirty="0" smtClean="0"/>
              <a:t> </a:t>
            </a:r>
            <a:r>
              <a:rPr lang="el-GR" sz="2000" dirty="0" smtClean="0"/>
              <a:t>το οποίο συχνά μολύνει τα ζυμαρικά και το ρύζι.</a:t>
            </a:r>
            <a:endParaRPr lang="en-GB" sz="2000" i="1" dirty="0"/>
          </a:p>
          <a:p>
            <a:pPr marL="0" indent="0">
              <a:buNone/>
            </a:pPr>
            <a:endParaRPr lang="en-GB" sz="2000" dirty="0"/>
          </a:p>
          <a:p>
            <a:pPr marL="0" indent="0">
              <a:buNone/>
            </a:pPr>
            <a:r>
              <a:rPr lang="el-GR" sz="2000" b="1" dirty="0" smtClean="0"/>
              <a:t>Σε ζευγάρια</a:t>
            </a:r>
            <a:r>
              <a:rPr lang="en-GB" sz="2000" b="1" dirty="0" smtClean="0"/>
              <a:t>, </a:t>
            </a:r>
            <a:r>
              <a:rPr lang="el-GR" sz="2000" b="1" dirty="0" smtClean="0"/>
              <a:t>διαβάστε την μελέτη περίπτωσης για τον </a:t>
            </a:r>
            <a:r>
              <a:rPr lang="en-GB" sz="2000" b="1" i="1" dirty="0" smtClean="0"/>
              <a:t>Bacillus cereus</a:t>
            </a:r>
            <a:r>
              <a:rPr lang="el-GR" sz="2000" b="1" i="1" dirty="0" smtClean="0"/>
              <a:t> </a:t>
            </a:r>
            <a:r>
              <a:rPr lang="el-GR" sz="2000" b="1" dirty="0" smtClean="0"/>
              <a:t>και απαντήστε στις ερωτήσεις</a:t>
            </a:r>
            <a:endParaRPr lang="en-GB" sz="2000" b="1" dirty="0"/>
          </a:p>
          <a:p>
            <a:pPr marL="0" indent="0">
              <a:buNone/>
            </a:pPr>
            <a:endParaRPr lang="en-GB" sz="2000" b="1" dirty="0"/>
          </a:p>
          <a:p>
            <a:pPr marL="0" indent="0">
              <a:buNone/>
            </a:pPr>
            <a:r>
              <a:rPr lang="el-GR" sz="2000" b="1" dirty="0" smtClean="0"/>
              <a:t>Συζητείστε τις απαντήσεις σας και  μοιραστείτε τις σκέψεις σας, στην τάξη</a:t>
            </a:r>
            <a:endParaRPr lang="en-GB" sz="2000" b="1" dirty="0"/>
          </a:p>
        </p:txBody>
      </p:sp>
      <p:pic>
        <p:nvPicPr>
          <p:cNvPr id="15362" name="Picture 2" descr="Μακαρόνια (σπαγγέτι) με σάλτσα ντομάτας">
            <a:extLst>
              <a:ext uri="{FF2B5EF4-FFF2-40B4-BE49-F238E27FC236}">
                <a16:creationId xmlns:a16="http://schemas.microsoft.com/office/drawing/2014/main" xmlns="" id="{F2FCD3AF-4570-4B7F-8CDF-CE2D5441005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091" r="39810" b="2"/>
          <a:stretch/>
        </p:blipFill>
        <p:spPr bwMode="auto">
          <a:xfrm>
            <a:off x="6800913" y="1655226"/>
            <a:ext cx="5073408" cy="42726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9007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Γραφική απεικόνιση του βακτηρίου Σαλμονέλλα">
            <a:extLst>
              <a:ext uri="{FF2B5EF4-FFF2-40B4-BE49-F238E27FC236}">
                <a16:creationId xmlns:a16="http://schemas.microsoft.com/office/drawing/2014/main" xmlns="" id="{EC51AD25-7327-40E1-9B11-7C920FDA3522}"/>
              </a:ext>
            </a:extLst>
          </p:cNvPr>
          <p:cNvGrpSpPr/>
          <p:nvPr/>
        </p:nvGrpSpPr>
        <p:grpSpPr>
          <a:xfrm>
            <a:off x="606011" y="4813852"/>
            <a:ext cx="1976105" cy="1385280"/>
            <a:chOff x="2160747" y="4236595"/>
            <a:chExt cx="1482272" cy="1385280"/>
          </a:xfrm>
        </p:grpSpPr>
        <p:sp>
          <p:nvSpPr>
            <p:cNvPr id="4" name="Text Placeholder 3">
              <a:extLst>
                <a:ext uri="{FF2B5EF4-FFF2-40B4-BE49-F238E27FC236}">
                  <a16:creationId xmlns:a16="http://schemas.microsoft.com/office/drawing/2014/main" xmlns="" id="{0986DF7D-64FD-4AF1-ACA2-69F7A320E2CB}"/>
                </a:ext>
              </a:extLst>
            </p:cNvPr>
            <p:cNvSpPr txBox="1">
              <a:spLocks/>
            </p:cNvSpPr>
            <p:nvPr/>
          </p:nvSpPr>
          <p:spPr>
            <a:xfrm>
              <a:off x="2160747" y="5445280"/>
              <a:ext cx="148227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err="1" smtClean="0">
                  <a:solidFill>
                    <a:schemeClr val="accent3">
                      <a:lumMod val="75000"/>
                    </a:schemeClr>
                  </a:solidFill>
                </a:rPr>
                <a:t>Σαλμονέλλα</a:t>
              </a:r>
              <a:r>
                <a:rPr lang="el-GR" dirty="0" smtClean="0">
                  <a:solidFill>
                    <a:schemeClr val="accent3">
                      <a:lumMod val="75000"/>
                    </a:schemeClr>
                  </a:solidFill>
                </a:rPr>
                <a:t> (</a:t>
              </a:r>
              <a:r>
                <a:rPr lang="en-US" dirty="0" smtClean="0">
                  <a:solidFill>
                    <a:schemeClr val="accent3">
                      <a:lumMod val="75000"/>
                    </a:schemeClr>
                  </a:solidFill>
                </a:rPr>
                <a:t>Salmonella</a:t>
              </a:r>
              <a:r>
                <a:rPr lang="el-GR" dirty="0" smtClean="0">
                  <a:solidFill>
                    <a:schemeClr val="accent3">
                      <a:lumMod val="75000"/>
                    </a:schemeClr>
                  </a:solidFill>
                </a:rPr>
                <a:t>)</a:t>
              </a:r>
              <a:endParaRPr lang="en-US" dirty="0">
                <a:solidFill>
                  <a:schemeClr val="accent3">
                    <a:lumMod val="75000"/>
                  </a:schemeClr>
                </a:solidFill>
              </a:endParaRPr>
            </a:p>
          </p:txBody>
        </p:sp>
        <p:pic>
          <p:nvPicPr>
            <p:cNvPr id="9" name="Content Placeholder 10">
              <a:extLst>
                <a:ext uri="{FF2B5EF4-FFF2-40B4-BE49-F238E27FC236}">
                  <a16:creationId xmlns:a16="http://schemas.microsoft.com/office/drawing/2014/main" xmlns="" id="{3E291F19-638E-4074-836D-36313CDA2C45}"/>
                </a:ext>
              </a:extLst>
            </p:cNvPr>
            <p:cNvPicPr>
              <a:picLocks noChangeAspect="1"/>
            </p:cNvPicPr>
            <p:nvPr/>
          </p:nvPicPr>
          <p:blipFill rotWithShape="1">
            <a:blip r:embed="rId3" cstate="print"/>
            <a:srcRect r="84319"/>
            <a:stretch/>
          </p:blipFill>
          <p:spPr>
            <a:xfrm>
              <a:off x="2265018" y="4236595"/>
              <a:ext cx="818751" cy="1110419"/>
            </a:xfrm>
            <a:prstGeom prst="rect">
              <a:avLst/>
            </a:prstGeom>
          </p:spPr>
        </p:pic>
      </p:grpSp>
      <p:sp>
        <p:nvSpPr>
          <p:cNvPr id="12" name="Title 1">
            <a:extLst>
              <a:ext uri="{FF2B5EF4-FFF2-40B4-BE49-F238E27FC236}">
                <a16:creationId xmlns:a16="http://schemas.microsoft.com/office/drawing/2014/main" xmlns="" id="{6AA17BD2-E17F-4627-BBC2-81E8FA57C45C}"/>
              </a:ext>
            </a:extLst>
          </p:cNvPr>
          <p:cNvSpPr txBox="1">
            <a:spLocks/>
          </p:cNvSpPr>
          <p:nvPr/>
        </p:nvSpPr>
        <p:spPr>
          <a:xfrm>
            <a:off x="400283" y="2"/>
            <a:ext cx="11205185" cy="1086657"/>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pPr>
            <a:r>
              <a:rPr lang="el-GR" sz="3600" b="1" spc="-38" dirty="0" smtClean="0">
                <a:solidFill>
                  <a:srgbClr val="28C4CC">
                    <a:lumMod val="75000"/>
                  </a:srgbClr>
                </a:solidFill>
                <a:latin typeface="+mn-lt"/>
              </a:rPr>
              <a:t>Επιπλέον δραστηριότητα :</a:t>
            </a:r>
          </a:p>
          <a:p>
            <a:pPr algn="ctr" defTabSz="685800">
              <a:lnSpc>
                <a:spcPct val="100000"/>
              </a:lnSpc>
            </a:pPr>
            <a:r>
              <a:rPr lang="el-GR" sz="3600" b="1" spc="-38" dirty="0" smtClean="0">
                <a:solidFill>
                  <a:srgbClr val="28C4CC">
                    <a:lumMod val="75000"/>
                  </a:srgbClr>
                </a:solidFill>
                <a:latin typeface="+mn-lt"/>
              </a:rPr>
              <a:t>Τα 5 κύρια παθογόνα μικρόβια</a:t>
            </a:r>
            <a:endParaRPr lang="en-GB" sz="3600" b="1" spc="-38" dirty="0">
              <a:solidFill>
                <a:srgbClr val="28C4CC">
                  <a:lumMod val="75000"/>
                </a:srgbClr>
              </a:solidFill>
              <a:latin typeface="+mn-lt"/>
            </a:endParaRPr>
          </a:p>
        </p:txBody>
      </p:sp>
      <p:sp>
        <p:nvSpPr>
          <p:cNvPr id="10" name="TextBox 9">
            <a:extLst>
              <a:ext uri="{FF2B5EF4-FFF2-40B4-BE49-F238E27FC236}">
                <a16:creationId xmlns:a16="http://schemas.microsoft.com/office/drawing/2014/main" xmlns="" id="{8ABBF9A9-784B-48B6-93F3-6EEA2A41292C}"/>
              </a:ext>
            </a:extLst>
          </p:cNvPr>
          <p:cNvSpPr txBox="1"/>
          <p:nvPr/>
        </p:nvSpPr>
        <p:spPr>
          <a:xfrm>
            <a:off x="345699" y="1064906"/>
            <a:ext cx="11408044" cy="3323987"/>
          </a:xfrm>
          <a:prstGeom prst="rect">
            <a:avLst/>
          </a:prstGeom>
          <a:noFill/>
        </p:spPr>
        <p:txBody>
          <a:bodyPr wrap="square" rtlCol="0">
            <a:spAutoFit/>
          </a:bodyPr>
          <a:lstStyle/>
          <a:p>
            <a:pPr marL="285750" indent="-285750">
              <a:buFont typeface="Arial" panose="020B0604020202020204" pitchFamily="34" charset="0"/>
              <a:buChar char="•"/>
            </a:pPr>
            <a:r>
              <a:rPr lang="el-GR" sz="2600" dirty="0" smtClean="0"/>
              <a:t>Τα 5 κύρια παθογόνα μικρόβια που προκαλούν τις περισσότερες τροφικές δηλητηριάσεις στην Ευρώπη αναφέρονται παρακάτω</a:t>
            </a:r>
            <a:endParaRPr lang="en-GB" sz="2600" dirty="0"/>
          </a:p>
          <a:p>
            <a:pPr marL="285750" indent="-285750">
              <a:buFont typeface="Arial" panose="020B0604020202020204" pitchFamily="34" charset="0"/>
              <a:buChar char="•"/>
            </a:pPr>
            <a:r>
              <a:rPr lang="el-GR" sz="2600" dirty="0" smtClean="0"/>
              <a:t>Η τάξη θα χωριστεί σε 5 ομάδες και σε κάθε ομάδα θα ανατεθεί να ετοιμάσει μια αφίσα ή ένα φάκελο στοιχείων για καθένα από αυτά τα μικρόβια</a:t>
            </a:r>
            <a:r>
              <a:rPr lang="en-GB" sz="2600" dirty="0" smtClean="0"/>
              <a:t> </a:t>
            </a:r>
            <a:endParaRPr lang="en-GB" sz="2600" dirty="0"/>
          </a:p>
          <a:p>
            <a:pPr marL="285750" indent="-285750">
              <a:buFont typeface="Arial" panose="020B0604020202020204" pitchFamily="34" charset="0"/>
              <a:buChar char="•"/>
            </a:pPr>
            <a:r>
              <a:rPr lang="el-GR" sz="2600" dirty="0" smtClean="0"/>
              <a:t>Ακολουθήσετε τις οδηγίες στο Φύλλο Εργασίας σχετικά με το τι θα συμπεριλαμβάνει η αφίσα / ο φάκελος στοιχείων</a:t>
            </a:r>
            <a:endParaRPr lang="en-GB" sz="2600" dirty="0"/>
          </a:p>
          <a:p>
            <a:endParaRPr lang="en-GB" sz="2800" dirty="0"/>
          </a:p>
        </p:txBody>
      </p:sp>
      <p:grpSp>
        <p:nvGrpSpPr>
          <p:cNvPr id="3" name="Group 2" descr="Γραφική απεικόνιση του βακτηρίου Καμπυλοβακτηρίδιο">
            <a:extLst>
              <a:ext uri="{FF2B5EF4-FFF2-40B4-BE49-F238E27FC236}">
                <a16:creationId xmlns:a16="http://schemas.microsoft.com/office/drawing/2014/main" xmlns="" id="{0A91EFE9-00D5-4DAE-A758-689C930F8BA0}"/>
              </a:ext>
            </a:extLst>
          </p:cNvPr>
          <p:cNvGrpSpPr/>
          <p:nvPr/>
        </p:nvGrpSpPr>
        <p:grpSpPr>
          <a:xfrm>
            <a:off x="2561337" y="4963190"/>
            <a:ext cx="2356105" cy="1235942"/>
            <a:chOff x="3166811" y="4299983"/>
            <a:chExt cx="1767309" cy="1235942"/>
          </a:xfrm>
        </p:grpSpPr>
        <p:sp>
          <p:nvSpPr>
            <p:cNvPr id="5" name="Text Placeholder 3">
              <a:extLst>
                <a:ext uri="{FF2B5EF4-FFF2-40B4-BE49-F238E27FC236}">
                  <a16:creationId xmlns:a16="http://schemas.microsoft.com/office/drawing/2014/main" xmlns="" id="{D9A742F0-2E4B-4AC4-851E-FA548200F606}"/>
                </a:ext>
              </a:extLst>
            </p:cNvPr>
            <p:cNvSpPr txBox="1">
              <a:spLocks/>
            </p:cNvSpPr>
            <p:nvPr/>
          </p:nvSpPr>
          <p:spPr>
            <a:xfrm>
              <a:off x="3166811" y="5359330"/>
              <a:ext cx="1767309"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err="1" smtClean="0">
                  <a:solidFill>
                    <a:schemeClr val="accent3">
                      <a:lumMod val="75000"/>
                    </a:schemeClr>
                  </a:solidFill>
                </a:rPr>
                <a:t>Καμπυλοβακτηρίδιο</a:t>
              </a:r>
              <a:r>
                <a:rPr lang="el-GR" dirty="0" smtClean="0">
                  <a:solidFill>
                    <a:schemeClr val="accent3">
                      <a:lumMod val="75000"/>
                    </a:schemeClr>
                  </a:solidFill>
                </a:rPr>
                <a:t> (</a:t>
              </a:r>
              <a:r>
                <a:rPr lang="en-US" dirty="0" smtClean="0">
                  <a:solidFill>
                    <a:schemeClr val="accent3">
                      <a:lumMod val="75000"/>
                    </a:schemeClr>
                  </a:solidFill>
                </a:rPr>
                <a:t>Campylobacter</a:t>
              </a:r>
              <a:r>
                <a:rPr lang="el-GR" dirty="0" smtClean="0">
                  <a:solidFill>
                    <a:schemeClr val="accent3">
                      <a:lumMod val="75000"/>
                    </a:schemeClr>
                  </a:solidFill>
                </a:rPr>
                <a:t>)</a:t>
              </a:r>
              <a:endParaRPr lang="en-US" dirty="0">
                <a:solidFill>
                  <a:schemeClr val="accent3">
                    <a:lumMod val="75000"/>
                  </a:schemeClr>
                </a:solidFill>
              </a:endParaRPr>
            </a:p>
          </p:txBody>
        </p:sp>
        <p:pic>
          <p:nvPicPr>
            <p:cNvPr id="13" name="Content Placeholder 10">
              <a:extLst>
                <a:ext uri="{FF2B5EF4-FFF2-40B4-BE49-F238E27FC236}">
                  <a16:creationId xmlns:a16="http://schemas.microsoft.com/office/drawing/2014/main" xmlns="" id="{D801AE09-6B7B-4047-B703-00EE0B701AAF}"/>
                </a:ext>
              </a:extLst>
            </p:cNvPr>
            <p:cNvPicPr>
              <a:picLocks noChangeAspect="1"/>
            </p:cNvPicPr>
            <p:nvPr/>
          </p:nvPicPr>
          <p:blipFill rotWithShape="1">
            <a:blip r:embed="rId3" cstate="print"/>
            <a:srcRect l="18867" r="60495"/>
            <a:stretch/>
          </p:blipFill>
          <p:spPr>
            <a:xfrm>
              <a:off x="3188005" y="4299983"/>
              <a:ext cx="1077595" cy="1110419"/>
            </a:xfrm>
            <a:prstGeom prst="rect">
              <a:avLst/>
            </a:prstGeom>
          </p:spPr>
        </p:pic>
      </p:grpSp>
      <p:grpSp>
        <p:nvGrpSpPr>
          <p:cNvPr id="17" name="Group 16" descr="Γραφική απεικόνιση του ιού Νοροϊός">
            <a:extLst>
              <a:ext uri="{FF2B5EF4-FFF2-40B4-BE49-F238E27FC236}">
                <a16:creationId xmlns:a16="http://schemas.microsoft.com/office/drawing/2014/main" xmlns="" id="{B3D4EC97-CF8A-409E-9703-0FAEF864BD5A}"/>
              </a:ext>
            </a:extLst>
          </p:cNvPr>
          <p:cNvGrpSpPr/>
          <p:nvPr/>
        </p:nvGrpSpPr>
        <p:grpSpPr>
          <a:xfrm>
            <a:off x="7368182" y="4865216"/>
            <a:ext cx="1933191" cy="1388137"/>
            <a:chOff x="5824960" y="4147788"/>
            <a:chExt cx="1450082" cy="1388137"/>
          </a:xfrm>
        </p:grpSpPr>
        <p:sp>
          <p:nvSpPr>
            <p:cNvPr id="7" name="Text Placeholder 3">
              <a:extLst>
                <a:ext uri="{FF2B5EF4-FFF2-40B4-BE49-F238E27FC236}">
                  <a16:creationId xmlns:a16="http://schemas.microsoft.com/office/drawing/2014/main" xmlns="" id="{E355E346-3F2D-4C3F-8F2D-ED0466A4ABA2}"/>
                </a:ext>
              </a:extLst>
            </p:cNvPr>
            <p:cNvSpPr txBox="1">
              <a:spLocks/>
            </p:cNvSpPr>
            <p:nvPr/>
          </p:nvSpPr>
          <p:spPr>
            <a:xfrm>
              <a:off x="5824960" y="5359330"/>
              <a:ext cx="1450082"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smtClean="0">
                  <a:solidFill>
                    <a:schemeClr val="accent3">
                      <a:lumMod val="75000"/>
                    </a:schemeClr>
                  </a:solidFill>
                </a:rPr>
                <a:t>Νοροϊός (</a:t>
              </a:r>
              <a:r>
                <a:rPr lang="en-US" dirty="0" err="1" smtClean="0">
                  <a:solidFill>
                    <a:schemeClr val="accent3">
                      <a:lumMod val="75000"/>
                    </a:schemeClr>
                  </a:solidFill>
                </a:rPr>
                <a:t>Norovirus</a:t>
              </a:r>
              <a:r>
                <a:rPr lang="el-GR" dirty="0" smtClean="0">
                  <a:solidFill>
                    <a:schemeClr val="accent3">
                      <a:lumMod val="75000"/>
                    </a:schemeClr>
                  </a:solidFill>
                </a:rPr>
                <a:t>)</a:t>
              </a:r>
              <a:endParaRPr lang="en-US" dirty="0">
                <a:solidFill>
                  <a:schemeClr val="accent3">
                    <a:lumMod val="75000"/>
                  </a:schemeClr>
                </a:solidFill>
              </a:endParaRPr>
            </a:p>
          </p:txBody>
        </p:sp>
        <p:pic>
          <p:nvPicPr>
            <p:cNvPr id="15" name="Content Placeholder 10">
              <a:extLst>
                <a:ext uri="{FF2B5EF4-FFF2-40B4-BE49-F238E27FC236}">
                  <a16:creationId xmlns:a16="http://schemas.microsoft.com/office/drawing/2014/main" xmlns="" id="{5B76C5ED-1DA0-45E3-88D7-7431CB6FCE74}"/>
                </a:ext>
              </a:extLst>
            </p:cNvPr>
            <p:cNvPicPr>
              <a:picLocks noChangeAspect="1"/>
            </p:cNvPicPr>
            <p:nvPr/>
          </p:nvPicPr>
          <p:blipFill rotWithShape="1">
            <a:blip r:embed="rId3" cstate="print"/>
            <a:srcRect l="67795" t="-1025" r="16524" b="1025"/>
            <a:stretch/>
          </p:blipFill>
          <p:spPr>
            <a:xfrm>
              <a:off x="5824960" y="4147788"/>
              <a:ext cx="818751" cy="1110419"/>
            </a:xfrm>
            <a:prstGeom prst="rect">
              <a:avLst/>
            </a:prstGeom>
          </p:spPr>
        </p:pic>
      </p:grpSp>
      <p:grpSp>
        <p:nvGrpSpPr>
          <p:cNvPr id="18" name="Group 17" descr="Γραφική απεικόνιση του βακτηρίου Λιστέρια">
            <a:extLst>
              <a:ext uri="{FF2B5EF4-FFF2-40B4-BE49-F238E27FC236}">
                <a16:creationId xmlns:a16="http://schemas.microsoft.com/office/drawing/2014/main" xmlns="" id="{01D72FB5-1E97-488F-B8BF-6AE05A3BBC1A}"/>
              </a:ext>
            </a:extLst>
          </p:cNvPr>
          <p:cNvGrpSpPr/>
          <p:nvPr/>
        </p:nvGrpSpPr>
        <p:grpSpPr>
          <a:xfrm>
            <a:off x="9769549" y="4941499"/>
            <a:ext cx="1637117" cy="1337576"/>
            <a:chOff x="6773002" y="4196002"/>
            <a:chExt cx="1227998" cy="1337576"/>
          </a:xfrm>
        </p:grpSpPr>
        <p:sp>
          <p:nvSpPr>
            <p:cNvPr id="8" name="Text Placeholder 3">
              <a:extLst>
                <a:ext uri="{FF2B5EF4-FFF2-40B4-BE49-F238E27FC236}">
                  <a16:creationId xmlns:a16="http://schemas.microsoft.com/office/drawing/2014/main" xmlns="" id="{E2DE2203-492B-4B2F-AEB3-49BD7526099C}"/>
                </a:ext>
              </a:extLst>
            </p:cNvPr>
            <p:cNvSpPr txBox="1">
              <a:spLocks/>
            </p:cNvSpPr>
            <p:nvPr/>
          </p:nvSpPr>
          <p:spPr>
            <a:xfrm>
              <a:off x="6911406" y="5356983"/>
              <a:ext cx="1089594"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err="1" smtClean="0">
                  <a:solidFill>
                    <a:schemeClr val="accent3">
                      <a:lumMod val="75000"/>
                    </a:schemeClr>
                  </a:solidFill>
                </a:rPr>
                <a:t>Λιστέρια</a:t>
              </a:r>
              <a:r>
                <a:rPr lang="el-GR" dirty="0" smtClean="0">
                  <a:solidFill>
                    <a:schemeClr val="accent3">
                      <a:lumMod val="75000"/>
                    </a:schemeClr>
                  </a:solidFill>
                </a:rPr>
                <a:t> (</a:t>
              </a:r>
              <a:r>
                <a:rPr lang="en-US" dirty="0" err="1" smtClean="0">
                  <a:solidFill>
                    <a:schemeClr val="accent3">
                      <a:lumMod val="75000"/>
                    </a:schemeClr>
                  </a:solidFill>
                </a:rPr>
                <a:t>Listeria</a:t>
              </a:r>
              <a:r>
                <a:rPr lang="el-GR" dirty="0" smtClean="0">
                  <a:solidFill>
                    <a:schemeClr val="accent3">
                      <a:lumMod val="75000"/>
                    </a:schemeClr>
                  </a:solidFill>
                </a:rPr>
                <a:t>)</a:t>
              </a:r>
              <a:endParaRPr lang="en-US" dirty="0">
                <a:solidFill>
                  <a:schemeClr val="accent3">
                    <a:lumMod val="75000"/>
                  </a:schemeClr>
                </a:solidFill>
              </a:endParaRPr>
            </a:p>
          </p:txBody>
        </p:sp>
        <p:pic>
          <p:nvPicPr>
            <p:cNvPr id="16" name="Content Placeholder 10">
              <a:extLst>
                <a:ext uri="{FF2B5EF4-FFF2-40B4-BE49-F238E27FC236}">
                  <a16:creationId xmlns:a16="http://schemas.microsoft.com/office/drawing/2014/main" xmlns="" id="{4B915683-9620-4281-809C-B3034E91B806}"/>
                </a:ext>
              </a:extLst>
            </p:cNvPr>
            <p:cNvPicPr>
              <a:picLocks noChangeAspect="1"/>
            </p:cNvPicPr>
            <p:nvPr/>
          </p:nvPicPr>
          <p:blipFill rotWithShape="1">
            <a:blip r:embed="rId3" cstate="print"/>
            <a:srcRect l="87483" t="-6460" r="-3164" b="6460"/>
            <a:stretch/>
          </p:blipFill>
          <p:spPr>
            <a:xfrm>
              <a:off x="6773002" y="4196002"/>
              <a:ext cx="818751" cy="1110419"/>
            </a:xfrm>
            <a:prstGeom prst="rect">
              <a:avLst/>
            </a:prstGeom>
          </p:spPr>
        </p:pic>
      </p:grpSp>
      <p:grpSp>
        <p:nvGrpSpPr>
          <p:cNvPr id="11" name="Group 10" descr="Γραφική απεικόνιση του παρασίτου Τοξόπλασμα">
            <a:extLst>
              <a:ext uri="{FF2B5EF4-FFF2-40B4-BE49-F238E27FC236}">
                <a16:creationId xmlns:a16="http://schemas.microsoft.com/office/drawing/2014/main" xmlns="" id="{0ACE16A1-52AD-45E3-8342-48649CBA25A4}"/>
              </a:ext>
            </a:extLst>
          </p:cNvPr>
          <p:cNvGrpSpPr/>
          <p:nvPr/>
        </p:nvGrpSpPr>
        <p:grpSpPr>
          <a:xfrm>
            <a:off x="4917443" y="4782396"/>
            <a:ext cx="2167079" cy="1472009"/>
            <a:chOff x="4489753" y="4081167"/>
            <a:chExt cx="1625521" cy="1472009"/>
          </a:xfrm>
        </p:grpSpPr>
        <p:sp>
          <p:nvSpPr>
            <p:cNvPr id="6" name="Text Placeholder 3">
              <a:extLst>
                <a:ext uri="{FF2B5EF4-FFF2-40B4-BE49-F238E27FC236}">
                  <a16:creationId xmlns:a16="http://schemas.microsoft.com/office/drawing/2014/main" xmlns="" id="{4EA193AF-887A-4687-8169-7D10719F53A1}"/>
                </a:ext>
              </a:extLst>
            </p:cNvPr>
            <p:cNvSpPr txBox="1">
              <a:spLocks/>
            </p:cNvSpPr>
            <p:nvPr/>
          </p:nvSpPr>
          <p:spPr>
            <a:xfrm>
              <a:off x="4533859" y="5376581"/>
              <a:ext cx="1581415" cy="176595"/>
            </a:xfrm>
            <a:prstGeom prst="rect">
              <a:avLst/>
            </a:prstGeom>
          </p:spPr>
          <p:txBody>
            <a:bodyPr/>
            <a:lstStyle>
              <a:lvl1pPr marL="108022" indent="-108022" algn="l" defTabSz="914446" rtl="0" eaLnBrk="1" latinLnBrk="0" hangingPunct="1">
                <a:lnSpc>
                  <a:spcPct val="118000"/>
                </a:lnSpc>
                <a:spcBef>
                  <a:spcPts val="300"/>
                </a:spcBef>
                <a:buFont typeface="Arial" panose="020B0604020202020204" pitchFamily="34" charset="0"/>
                <a:buChar char="•"/>
                <a:defRPr sz="1200" kern="1200">
                  <a:solidFill>
                    <a:schemeClr val="tx1"/>
                  </a:solidFill>
                  <a:latin typeface="+mn-lt"/>
                  <a:ea typeface="+mn-ea"/>
                  <a:cs typeface="+mn-cs"/>
                </a:defRPr>
              </a:lvl1pPr>
              <a:lvl2pPr marL="685834"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2pPr>
              <a:lvl3pPr marL="1143057"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3pPr>
              <a:lvl4pPr marL="1600280"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4pPr>
              <a:lvl5pPr marL="2057503" indent="-126025" algn="l" defTabSz="914446" rtl="0" eaLnBrk="1" latinLnBrk="0" hangingPunct="1">
                <a:lnSpc>
                  <a:spcPct val="118000"/>
                </a:lnSpc>
                <a:spcBef>
                  <a:spcPts val="500"/>
                </a:spcBef>
                <a:buFont typeface="Arial" panose="020B0604020202020204" pitchFamily="34" charset="0"/>
                <a:buChar char="•"/>
                <a:defRPr sz="10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8"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dirty="0" smtClean="0">
                  <a:solidFill>
                    <a:schemeClr val="accent3">
                      <a:lumMod val="75000"/>
                    </a:schemeClr>
                  </a:solidFill>
                </a:rPr>
                <a:t>Τοξόπλασμα (</a:t>
              </a:r>
              <a:r>
                <a:rPr lang="en-US" dirty="0" err="1" smtClean="0">
                  <a:solidFill>
                    <a:schemeClr val="accent3">
                      <a:lumMod val="75000"/>
                    </a:schemeClr>
                  </a:solidFill>
                </a:rPr>
                <a:t>Toxoplasma</a:t>
              </a:r>
              <a:r>
                <a:rPr lang="el-GR" dirty="0" smtClean="0">
                  <a:solidFill>
                    <a:schemeClr val="accent3">
                      <a:lumMod val="75000"/>
                    </a:schemeClr>
                  </a:solidFill>
                </a:rPr>
                <a:t>)</a:t>
              </a:r>
              <a:endParaRPr lang="en-US" dirty="0">
                <a:solidFill>
                  <a:schemeClr val="accent3">
                    <a:lumMod val="75000"/>
                  </a:schemeClr>
                </a:solidFill>
              </a:endParaRPr>
            </a:p>
          </p:txBody>
        </p:sp>
        <p:pic>
          <p:nvPicPr>
            <p:cNvPr id="14" name="Content Placeholder 10">
              <a:extLst>
                <a:ext uri="{FF2B5EF4-FFF2-40B4-BE49-F238E27FC236}">
                  <a16:creationId xmlns:a16="http://schemas.microsoft.com/office/drawing/2014/main" xmlns="" id="{7D52EF66-6714-4B98-AE79-7EC8A7893B32}"/>
                </a:ext>
              </a:extLst>
            </p:cNvPr>
            <p:cNvPicPr>
              <a:picLocks noChangeAspect="1"/>
            </p:cNvPicPr>
            <p:nvPr/>
          </p:nvPicPr>
          <p:blipFill rotWithShape="1">
            <a:blip r:embed="rId3" cstate="print"/>
            <a:srcRect l="42458" r="38205"/>
            <a:stretch/>
          </p:blipFill>
          <p:spPr>
            <a:xfrm>
              <a:off x="4489753" y="4081167"/>
              <a:ext cx="1009679" cy="1110419"/>
            </a:xfrm>
            <a:prstGeom prst="rect">
              <a:avLst/>
            </a:prstGeom>
          </p:spPr>
        </p:pic>
      </p:grpSp>
    </p:spTree>
    <p:extLst>
      <p:ext uri="{BB962C8B-B14F-4D97-AF65-F5344CB8AC3E}">
        <p14:creationId xmlns:p14="http://schemas.microsoft.com/office/powerpoint/2010/main" xmlns="" val="156808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F75C442E-4A48-433E-BA45-7F76C638A3F3}"/>
              </a:ext>
            </a:extLst>
          </p:cNvPr>
          <p:cNvSpPr txBox="1">
            <a:spLocks noGrp="1"/>
          </p:cNvSpPr>
          <p:nvPr>
            <p:ph idx="1"/>
          </p:nvPr>
        </p:nvSpPr>
        <p:spPr>
          <a:xfrm>
            <a:off x="418477" y="1208555"/>
            <a:ext cx="11207901" cy="5635838"/>
          </a:xfrm>
          <a:prstGeom prst="rect">
            <a:avLst/>
          </a:prstGeom>
          <a:noFill/>
        </p:spPr>
        <p:txBody>
          <a:bodyPr wrap="square" rtlCol="0">
            <a:spAutoFit/>
          </a:bodyPr>
          <a:lstStyle/>
          <a:p>
            <a:pPr marL="0" indent="0">
              <a:buNone/>
            </a:pPr>
            <a:r>
              <a:rPr lang="el-GR" sz="2000" dirty="0" smtClean="0"/>
              <a:t>Η αφίσα ή ο φάκελος στοιχείων  πρέπει να περιλαμβάνει</a:t>
            </a:r>
            <a:r>
              <a:rPr lang="en-GB" sz="2000" dirty="0" smtClean="0"/>
              <a:t>:</a:t>
            </a:r>
            <a:endParaRPr lang="en-GB" sz="2000" dirty="0"/>
          </a:p>
          <a:p>
            <a:pPr marL="457200" indent="-457200">
              <a:buFont typeface="+mj-lt"/>
              <a:buAutoNum type="arabicPeriod"/>
            </a:pPr>
            <a:r>
              <a:rPr lang="el-GR" sz="2000" dirty="0" smtClean="0"/>
              <a:t>Τι τύπος μικροβίου είναι αυτό που σας ανατέθηκε;</a:t>
            </a:r>
            <a:endParaRPr lang="en-GB" sz="2000" dirty="0"/>
          </a:p>
          <a:p>
            <a:pPr marL="457200" indent="-457200">
              <a:buFont typeface="+mj-lt"/>
              <a:buAutoNum type="arabicPeriod"/>
            </a:pPr>
            <a:r>
              <a:rPr lang="el-GR" sz="2000" dirty="0" smtClean="0"/>
              <a:t>Ποια ασθένεια προκαλεί;</a:t>
            </a:r>
            <a:endParaRPr lang="en-GB" sz="2000" dirty="0"/>
          </a:p>
          <a:p>
            <a:pPr marL="457200" indent="-457200">
              <a:buFont typeface="+mj-lt"/>
              <a:buAutoNum type="arabicPeriod"/>
            </a:pPr>
            <a:r>
              <a:rPr lang="el-GR" sz="2000" dirty="0" smtClean="0"/>
              <a:t>Πόσοι άνθρωποι νοσούν κάθε χρόνο;</a:t>
            </a:r>
            <a:endParaRPr lang="en-GB" sz="2000" dirty="0"/>
          </a:p>
          <a:p>
            <a:pPr marL="457200" indent="-457200">
              <a:buFont typeface="+mj-lt"/>
              <a:buAutoNum type="arabicPeriod"/>
            </a:pPr>
            <a:r>
              <a:rPr lang="el-GR" sz="2000" dirty="0" smtClean="0"/>
              <a:t>Πώς μεταδίδεται;</a:t>
            </a:r>
            <a:endParaRPr lang="en-GB" sz="2000" dirty="0"/>
          </a:p>
          <a:p>
            <a:pPr marL="457200" indent="-457200">
              <a:buFont typeface="+mj-lt"/>
              <a:buAutoNum type="arabicPeriod"/>
            </a:pPr>
            <a:r>
              <a:rPr lang="el-GR" sz="2000" dirty="0" smtClean="0"/>
              <a:t>Πώς θεραπεύεται;</a:t>
            </a:r>
            <a:endParaRPr lang="en-GB" sz="2000" dirty="0"/>
          </a:p>
          <a:p>
            <a:pPr marL="457200" indent="-457200">
              <a:buFont typeface="+mj-lt"/>
              <a:buAutoNum type="arabicPeriod"/>
            </a:pPr>
            <a:r>
              <a:rPr lang="el-GR" sz="2000" dirty="0" smtClean="0"/>
              <a:t>Πόσοι άνθρωποι πεθαίνουν κάθε χρόνο;</a:t>
            </a:r>
            <a:endParaRPr lang="en-GB" sz="2000" dirty="0"/>
          </a:p>
          <a:p>
            <a:pPr marL="457200" indent="-457200">
              <a:buFont typeface="+mj-lt"/>
              <a:buAutoNum type="arabicPeriod"/>
            </a:pPr>
            <a:r>
              <a:rPr lang="el-GR" sz="2000" dirty="0" smtClean="0"/>
              <a:t>Ποιοί κινδυνεύουν περισσότερο;</a:t>
            </a:r>
            <a:endParaRPr lang="en-GB" sz="2000" dirty="0"/>
          </a:p>
          <a:p>
            <a:pPr marL="457200" indent="-457200">
              <a:buFont typeface="+mj-lt"/>
              <a:buAutoNum type="arabicPeriod"/>
            </a:pPr>
            <a:r>
              <a:rPr lang="el-GR" sz="2000" dirty="0" smtClean="0"/>
              <a:t>Πού ζει και αναπτύσσεται το μικρόβιο;</a:t>
            </a:r>
            <a:endParaRPr lang="en-GB" sz="2000" dirty="0"/>
          </a:p>
          <a:p>
            <a:pPr marL="457200" indent="-457200">
              <a:buFont typeface="+mj-lt"/>
              <a:buAutoNum type="arabicPeriod"/>
            </a:pPr>
            <a:r>
              <a:rPr lang="el-GR" sz="2000" dirty="0" smtClean="0"/>
              <a:t>Πώς μπορεί να προληφθεί η μόλυνση;</a:t>
            </a:r>
            <a:endParaRPr lang="en-GB" sz="2000" dirty="0"/>
          </a:p>
          <a:p>
            <a:pPr marL="0" indent="0">
              <a:buNone/>
            </a:pPr>
            <a:endParaRPr lang="en-GB" sz="800" dirty="0"/>
          </a:p>
          <a:p>
            <a:pPr marL="0" indent="0">
              <a:buNone/>
            </a:pPr>
            <a:r>
              <a:rPr lang="el-GR" sz="2000" dirty="0" smtClean="0"/>
              <a:t>Κάθε ομάδα θα παρουσιάσει την αφίσα ή τον φάκελο στοιχείων στην τάξη.</a:t>
            </a:r>
            <a:r>
              <a:rPr lang="en-GB" sz="2000" dirty="0" smtClean="0"/>
              <a:t> </a:t>
            </a:r>
            <a:endParaRPr lang="en-GB" sz="2000" dirty="0"/>
          </a:p>
          <a:p>
            <a:pPr marL="0" indent="0">
              <a:buNone/>
            </a:pPr>
            <a:r>
              <a:rPr lang="el-GR" sz="2000" dirty="0" smtClean="0"/>
              <a:t>Οι υπόλοιποι στην τάξη</a:t>
            </a:r>
            <a:r>
              <a:rPr lang="en-GB" sz="2000" dirty="0" smtClean="0"/>
              <a:t>: </a:t>
            </a:r>
            <a:r>
              <a:rPr lang="el-GR" sz="2000" dirty="0" smtClean="0"/>
              <a:t>ακούν προσεκτικά και συμπληρώνουν το Φύλλο Εργασίας μετά από κάθε παρουσίαση.</a:t>
            </a:r>
            <a:endParaRPr lang="en-GB" sz="2000" dirty="0"/>
          </a:p>
          <a:p>
            <a:pPr marL="342900" indent="-342900">
              <a:buFont typeface="Arial" panose="020B0604020202020204" pitchFamily="34" charset="0"/>
              <a:buChar char="•"/>
            </a:pPr>
            <a:endParaRPr lang="en-GB" sz="2400" dirty="0"/>
          </a:p>
        </p:txBody>
      </p:sp>
      <p:sp>
        <p:nvSpPr>
          <p:cNvPr id="5" name="Title 1">
            <a:extLst>
              <a:ext uri="{FF2B5EF4-FFF2-40B4-BE49-F238E27FC236}">
                <a16:creationId xmlns:a16="http://schemas.microsoft.com/office/drawing/2014/main" xmlns="" id="{F42D1A14-1602-488D-B448-5B56E0725D89}"/>
              </a:ext>
            </a:extLst>
          </p:cNvPr>
          <p:cNvSpPr txBox="1">
            <a:spLocks/>
          </p:cNvSpPr>
          <p:nvPr/>
        </p:nvSpPr>
        <p:spPr>
          <a:xfrm>
            <a:off x="629348" y="-1"/>
            <a:ext cx="9888427" cy="1100427"/>
          </a:xfrm>
          <a:prstGeom prst="rect">
            <a:avLst/>
          </a:prstGeom>
        </p:spPr>
        <p:txBody>
          <a:bodyPr vert="horz" lIns="68580" tIns="34290" rIns="68580" bIns="3429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defTabSz="685800">
              <a:lnSpc>
                <a:spcPct val="100000"/>
              </a:lnSpc>
            </a:pPr>
            <a:r>
              <a:rPr lang="el-GR" sz="3600" b="1" spc="-38" dirty="0" smtClean="0">
                <a:solidFill>
                  <a:srgbClr val="28C4CC">
                    <a:lumMod val="75000"/>
                  </a:srgbClr>
                </a:solidFill>
                <a:latin typeface="+mn-lt"/>
              </a:rPr>
              <a:t>Ερευνητική ομάδα : </a:t>
            </a:r>
          </a:p>
          <a:p>
            <a:pPr algn="ctr" defTabSz="685800">
              <a:lnSpc>
                <a:spcPct val="100000"/>
              </a:lnSpc>
            </a:pPr>
            <a:r>
              <a:rPr lang="el-GR" sz="3600" b="1" spc="-38" dirty="0" smtClean="0">
                <a:solidFill>
                  <a:srgbClr val="28C4CC">
                    <a:lumMod val="75000"/>
                  </a:srgbClr>
                </a:solidFill>
                <a:latin typeface="+mn-lt"/>
              </a:rPr>
              <a:t>Τα 5 κύρια παθογόνα</a:t>
            </a:r>
            <a:endParaRPr lang="en-GB" sz="3600" b="1" spc="-38" dirty="0">
              <a:solidFill>
                <a:srgbClr val="28C4CC">
                  <a:lumMod val="75000"/>
                </a:srgbClr>
              </a:solidFill>
              <a:latin typeface="+mn-lt"/>
            </a:endParaRPr>
          </a:p>
        </p:txBody>
      </p:sp>
    </p:spTree>
    <p:extLst>
      <p:ext uri="{BB962C8B-B14F-4D97-AF65-F5344CB8AC3E}">
        <p14:creationId xmlns:p14="http://schemas.microsoft.com/office/powerpoint/2010/main" xmlns="" val="240708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descr="Λογότυπο SafeConsume">
            <a:extLst>
              <a:ext uri="{FF2B5EF4-FFF2-40B4-BE49-F238E27FC236}">
                <a16:creationId xmlns:a16="http://schemas.microsoft.com/office/drawing/2014/main" xmlns="" id="{3D37C3B9-E04D-4C2B-A00A-CBD6670721BF}"/>
              </a:ext>
            </a:extLst>
          </p:cNvPr>
          <p:cNvGraphicFramePr>
            <a:graphicFrameLocks noChangeAspect="1"/>
          </p:cNvGraphicFramePr>
          <p:nvPr>
            <p:extLst/>
          </p:nvPr>
        </p:nvGraphicFramePr>
        <p:xfrm>
          <a:off x="219244" y="247353"/>
          <a:ext cx="2712115" cy="537714"/>
        </p:xfrm>
        <a:graphic>
          <a:graphicData uri="http://schemas.openxmlformats.org/presentationml/2006/ole">
            <p:oleObj spid="_x0000_s35842" r:id="rId4" imgW="4572000" imgH="914400" progId="">
              <p:embed/>
            </p:oleObj>
          </a:graphicData>
        </a:graphic>
      </p:graphicFrame>
      <p:pic>
        <p:nvPicPr>
          <p:cNvPr id="6" name="Picture 11" descr="Λογότυπο  e-Bug">
            <a:extLst>
              <a:ext uri="{FF2B5EF4-FFF2-40B4-BE49-F238E27FC236}">
                <a16:creationId xmlns:a16="http://schemas.microsoft.com/office/drawing/2014/main" xmlns="" id="{B4F4763D-FC88-477E-83CE-E084EA67763A}"/>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037855" y="90903"/>
            <a:ext cx="747616" cy="10572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EFA17E30-F52F-406F-88CE-307070C70806}"/>
              </a:ext>
            </a:extLst>
          </p:cNvPr>
          <p:cNvSpPr>
            <a:spLocks noChangeArrowheads="1"/>
          </p:cNvSpPr>
          <p:nvPr/>
        </p:nvSpPr>
        <p:spPr bwMode="auto">
          <a:xfrm>
            <a:off x="804217" y="1496520"/>
            <a:ext cx="10640862" cy="3385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400" eaLnBrk="0" fontAlgn="base" hangingPunct="0">
              <a:spcBef>
                <a:spcPct val="0"/>
              </a:spcBef>
              <a:spcAft>
                <a:spcPct val="0"/>
              </a:spcAft>
            </a:pPr>
            <a:r>
              <a:rPr lang="el-GR" altLang="en-US" sz="5400" b="1" dirty="0" smtClean="0">
                <a:solidFill>
                  <a:srgbClr val="2683C6"/>
                </a:solidFill>
                <a:latin typeface="Arial" pitchFamily="34" charset="0"/>
                <a:ea typeface="Calibri" panose="020F0502020204030204" pitchFamily="34" charset="0"/>
                <a:cs typeface="Arial" pitchFamily="34" charset="0"/>
              </a:rPr>
              <a:t>Υγιεινή και Ασφάλεια Τροφίμων</a:t>
            </a:r>
            <a:endParaRPr lang="en-GB" altLang="en-US" sz="5400" b="1" dirty="0">
              <a:solidFill>
                <a:srgbClr val="00707C"/>
              </a:solidFill>
              <a:latin typeface="Arial" pitchFamily="34" charset="0"/>
              <a:ea typeface="Calibri" panose="020F0502020204030204" pitchFamily="34" charset="0"/>
              <a:cs typeface="Arial" pitchFamily="34" charset="0"/>
            </a:endParaRPr>
          </a:p>
          <a:p>
            <a:pPr algn="ctr" defTabSz="914400" eaLnBrk="0" fontAlgn="base" hangingPunct="0">
              <a:spcBef>
                <a:spcPct val="0"/>
              </a:spcBef>
              <a:spcAft>
                <a:spcPct val="0"/>
              </a:spcAft>
            </a:pPr>
            <a:endParaRPr lang="en-GB" altLang="en-US" sz="6000" b="1" dirty="0">
              <a:solidFill>
                <a:srgbClr val="00707C"/>
              </a:solidFill>
              <a:ea typeface="Calibri" panose="020F0502020204030204" pitchFamily="34" charset="0"/>
              <a:cs typeface="Times New Roman" panose="02020603050405020304" pitchFamily="18" charset="0"/>
            </a:endParaRPr>
          </a:p>
          <a:p>
            <a:pPr algn="ctr" defTabSz="914400" eaLnBrk="0" fontAlgn="base" hangingPunct="0">
              <a:spcBef>
                <a:spcPct val="0"/>
              </a:spcBef>
              <a:spcAft>
                <a:spcPct val="0"/>
              </a:spcAft>
            </a:pPr>
            <a:endParaRPr lang="en-GB" altLang="en-US" sz="3200" b="1" dirty="0">
              <a:solidFill>
                <a:srgbClr val="00707C"/>
              </a:solidFill>
              <a:ea typeface="Calibri" panose="020F0502020204030204" pitchFamily="34" charset="0"/>
              <a:cs typeface="Times New Roman" panose="02020603050405020304" pitchFamily="18" charset="0"/>
            </a:endParaRPr>
          </a:p>
          <a:p>
            <a:pPr algn="ctr" defTabSz="914400" eaLnBrk="0" fontAlgn="base" hangingPunct="0">
              <a:spcBef>
                <a:spcPct val="0"/>
              </a:spcBef>
              <a:spcAft>
                <a:spcPct val="0"/>
              </a:spcAft>
            </a:pPr>
            <a:endParaRPr lang="en-GB" altLang="en-US" sz="3200" b="1" dirty="0">
              <a:solidFill>
                <a:srgbClr val="00707C"/>
              </a:solidFill>
              <a:ea typeface="Calibri" panose="020F0502020204030204" pitchFamily="34" charset="0"/>
              <a:cs typeface="Times New Roman" panose="02020603050405020304" pitchFamily="18" charset="0"/>
            </a:endParaRPr>
          </a:p>
          <a:p>
            <a:pPr algn="ctr" defTabSz="914400" eaLnBrk="0" fontAlgn="base" hangingPunct="0">
              <a:spcBef>
                <a:spcPct val="0"/>
              </a:spcBef>
              <a:spcAft>
                <a:spcPct val="0"/>
              </a:spcAft>
            </a:pPr>
            <a:r>
              <a:rPr lang="el-GR" altLang="en-US" sz="3600" b="1" dirty="0" smtClean="0">
                <a:solidFill>
                  <a:srgbClr val="28C4CC">
                    <a:lumMod val="75000"/>
                  </a:srgbClr>
                </a:solidFill>
                <a:latin typeface="Arial" panose="020B0604020202020204" pitchFamily="34" charset="0"/>
                <a:cs typeface="Times New Roman" panose="02020603050405020304" pitchFamily="18" charset="0"/>
              </a:rPr>
              <a:t>Βλαβερά </a:t>
            </a:r>
            <a:r>
              <a:rPr lang="el-GR" altLang="en-US" sz="3600" b="1" dirty="0" smtClean="0">
                <a:solidFill>
                  <a:srgbClr val="28C4CC">
                    <a:lumMod val="75000"/>
                  </a:srgbClr>
                </a:solidFill>
                <a:latin typeface="Arial" panose="020B0604020202020204" pitchFamily="34" charset="0"/>
                <a:cs typeface="Times New Roman" panose="02020603050405020304" pitchFamily="18" charset="0"/>
              </a:rPr>
              <a:t>Μικρόβια στα Τρόφιμα</a:t>
            </a:r>
            <a:endParaRPr lang="en-GB" altLang="en-US" sz="3200" dirty="0">
              <a:solidFill>
                <a:srgbClr val="28C4CC">
                  <a:lumMod val="75000"/>
                </a:srgbClr>
              </a:solidFill>
              <a:latin typeface="Arial" panose="020B0604020202020204" pitchFamily="34" charset="0"/>
            </a:endParaRPr>
          </a:p>
        </p:txBody>
      </p:sp>
      <p:pic>
        <p:nvPicPr>
          <p:cNvPr id="9" name="Content Placeholder 10" descr="Γραφική απεικόνιση μικροβίων">
            <a:extLst>
              <a:ext uri="{FF2B5EF4-FFF2-40B4-BE49-F238E27FC236}">
                <a16:creationId xmlns:a16="http://schemas.microsoft.com/office/drawing/2014/main" xmlns="" id="{A6310475-6A5F-4350-84D8-76ACDC039A0C}"/>
              </a:ext>
            </a:extLst>
          </p:cNvPr>
          <p:cNvPicPr>
            <a:picLocks noChangeAspect="1"/>
          </p:cNvPicPr>
          <p:nvPr/>
        </p:nvPicPr>
        <p:blipFill>
          <a:blip r:embed="rId6" cstate="print"/>
          <a:stretch>
            <a:fillRect/>
          </a:stretch>
        </p:blipFill>
        <p:spPr>
          <a:xfrm>
            <a:off x="3201834" y="2861996"/>
            <a:ext cx="5220682" cy="1110419"/>
          </a:xfrm>
          <a:prstGeom prst="rect">
            <a:avLst/>
          </a:prstGeom>
        </p:spPr>
      </p:pic>
      <p:pic>
        <p:nvPicPr>
          <p:cNvPr id="8" name="Picture 7" descr="Σημαία Ε.Ε.">
            <a:extLst>
              <a:ext uri="{FF2B5EF4-FFF2-40B4-BE49-F238E27FC236}">
                <a16:creationId xmlns:a16="http://schemas.microsoft.com/office/drawing/2014/main" xmlns="" id="{15D3184E-8AAD-455A-9C69-81E2A187EDF7}"/>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402201" y="5624068"/>
            <a:ext cx="1529756" cy="1019969"/>
          </a:xfrm>
          <a:prstGeom prst="rect">
            <a:avLst/>
          </a:prstGeom>
        </p:spPr>
      </p:pic>
      <p:sp>
        <p:nvSpPr>
          <p:cNvPr id="10" name="Rectangle 9">
            <a:extLst>
              <a:ext uri="{FF2B5EF4-FFF2-40B4-BE49-F238E27FC236}">
                <a16:creationId xmlns="" xmlns:a16="http://schemas.microsoft.com/office/drawing/2014/main" id="{226DA5FF-AB37-4BB0-A4FF-47F7C9427480}"/>
              </a:ext>
            </a:extLst>
          </p:cNvPr>
          <p:cNvSpPr/>
          <p:nvPr/>
        </p:nvSpPr>
        <p:spPr>
          <a:xfrm>
            <a:off x="6478785" y="5957570"/>
            <a:ext cx="3866553" cy="646331"/>
          </a:xfrm>
          <a:prstGeom prst="rect">
            <a:avLst/>
          </a:prstGeom>
        </p:spPr>
        <p:txBody>
          <a:bodyPr wrap="square">
            <a:spAutoFit/>
          </a:bodyPr>
          <a:lstStyle/>
          <a:p>
            <a:r>
              <a:rPr lang="el-GR" sz="1200" i="1" dirty="0" smtClean="0">
                <a:latin typeface="Arial" pitchFamily="34" charset="0"/>
                <a:cs typeface="Arial" pitchFamily="34" charset="0"/>
              </a:rPr>
              <a:t>Το έργο έχει χρηματοδοτηθεί από το πρόγραμμα έρευνας και καινοτομίας της Ευρωπαϊκής Ένωσης </a:t>
            </a:r>
            <a:r>
              <a:rPr lang="en-GB" sz="1200" i="1" dirty="0" smtClean="0">
                <a:latin typeface="Arial" pitchFamily="34" charset="0"/>
                <a:cs typeface="Arial" pitchFamily="34" charset="0"/>
              </a:rPr>
              <a:t>Horizon</a:t>
            </a:r>
            <a:r>
              <a:rPr lang="el-GR" sz="1200" i="1" dirty="0" smtClean="0">
                <a:latin typeface="Arial" pitchFamily="34" charset="0"/>
                <a:cs typeface="Arial" pitchFamily="34" charset="0"/>
              </a:rPr>
              <a:t> 2020 (Σύμβαση </a:t>
            </a:r>
            <a:r>
              <a:rPr lang="en-GB" sz="1200" i="1" dirty="0" smtClean="0">
                <a:latin typeface="Arial" pitchFamily="34" charset="0"/>
                <a:cs typeface="Arial" pitchFamily="34" charset="0"/>
              </a:rPr>
              <a:t>No</a:t>
            </a:r>
            <a:r>
              <a:rPr lang="el-GR" sz="1200" i="1" dirty="0" smtClean="0">
                <a:latin typeface="Arial" pitchFamily="34" charset="0"/>
                <a:cs typeface="Arial" pitchFamily="34" charset="0"/>
              </a:rPr>
              <a:t> 727580).</a:t>
            </a:r>
            <a:r>
              <a:rPr lang="el-GR" sz="1200" dirty="0" smtClean="0">
                <a:latin typeface="Arial" pitchFamily="34" charset="0"/>
                <a:cs typeface="Arial" pitchFamily="34" charset="0"/>
              </a:rPr>
              <a:t> </a:t>
            </a:r>
            <a:endParaRPr lang="el-GR" sz="1200" dirty="0">
              <a:latin typeface="Arial" pitchFamily="34" charset="0"/>
              <a:cs typeface="Arial" pitchFamily="34" charset="0"/>
            </a:endParaRPr>
          </a:p>
        </p:txBody>
      </p:sp>
      <p:sp>
        <p:nvSpPr>
          <p:cNvPr id="11" name="10 - TextBox"/>
          <p:cNvSpPr txBox="1"/>
          <p:nvPr/>
        </p:nvSpPr>
        <p:spPr>
          <a:xfrm>
            <a:off x="4724400" y="5120640"/>
            <a:ext cx="2865120" cy="523220"/>
          </a:xfrm>
          <a:prstGeom prst="rect">
            <a:avLst/>
          </a:prstGeom>
          <a:noFill/>
        </p:spPr>
        <p:txBody>
          <a:bodyPr wrap="square" rtlCol="0">
            <a:spAutoFit/>
          </a:bodyPr>
          <a:lstStyle/>
          <a:p>
            <a:r>
              <a:rPr lang="el-GR" altLang="en-US" sz="2800" b="1" dirty="0" smtClean="0">
                <a:solidFill>
                  <a:srgbClr val="2683C6"/>
                </a:solidFill>
                <a:latin typeface="Arial" panose="020B0604020202020204" pitchFamily="34" charset="0"/>
                <a:cs typeface="Times New Roman" panose="02020603050405020304" pitchFamily="18" charset="0"/>
              </a:rPr>
              <a:t>Επιπλέον υλικό</a:t>
            </a:r>
          </a:p>
        </p:txBody>
      </p:sp>
    </p:spTree>
    <p:extLst>
      <p:ext uri="{BB962C8B-B14F-4D97-AF65-F5344CB8AC3E}">
        <p14:creationId xmlns:p14="http://schemas.microsoft.com/office/powerpoint/2010/main" xmlns="" val="336470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2CDF278-F4F4-41E4-8786-7D1893BBE8CB}"/>
              </a:ext>
            </a:extLst>
          </p:cNvPr>
          <p:cNvSpPr>
            <a:spLocks noGrp="1"/>
          </p:cNvSpPr>
          <p:nvPr>
            <p:ph idx="1"/>
          </p:nvPr>
        </p:nvSpPr>
        <p:spPr>
          <a:xfrm>
            <a:off x="4511041" y="554690"/>
            <a:ext cx="7315200" cy="6089950"/>
          </a:xfrm>
        </p:spPr>
        <p:txBody>
          <a:bodyPr>
            <a:noAutofit/>
          </a:bodyPr>
          <a:lstStyle/>
          <a:p>
            <a:pPr marL="715963" indent="-350838"/>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Βακτήρια μπορούν να προκαλέσουν τροφική δηλητηρίαση</a:t>
            </a:r>
            <a:endPar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15963" indent="-350838"/>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βακτήρια μπορούν να πολλαπλασιαστούν και να αναπτυχθούν ταχύτατα</a:t>
            </a:r>
            <a:endPar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15963" indent="-350838"/>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Μπορούν να επιβιώσουν έξω από τον άνθρωπο και μπορούν να αναπτυχθούν και να πολλαπλασιαστούν στα τρόφιμα</a:t>
            </a:r>
          </a:p>
          <a:p>
            <a:pPr marL="715963" indent="-350838"/>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Τους αρέσουν οι ζεστές, υγρές συνθήκες και καταστρέφονται σε θερμοκρασίες πάνω από 70 °C</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715963" indent="-350838"/>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Με ποιους τρόπους μπορούμε να αποτρέψουμε την ανάπτυξη τους ή να καταστρέψουμε τα βακτήρια;</a:t>
            </a:r>
            <a:endPar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76325" lvl="2" indent="-284163" defTabSz="914400">
              <a:lnSpc>
                <a:spcPct val="90000"/>
              </a:lnSpc>
              <a:spcBef>
                <a:spcPts val="500"/>
              </a:spcBef>
            </a:pPr>
            <a:r>
              <a:rPr lang="el-GR"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Μαγειρεύοντας το φαγητό σχολαστικά </a:t>
            </a:r>
            <a:r>
              <a:rPr lang="en-GB"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προσέχοντας να είναι το φαγητό καλά μαγειρεμένο τόσο στην επιφάνεια όσο και στο εσωτερικό του (π.χ. να μην υπάρχει ροζ χρώμα στο κρέας)</a:t>
            </a:r>
            <a:endParaRPr lang="en-GB"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76325" lvl="2" indent="-284163" defTabSz="914400">
              <a:lnSpc>
                <a:spcPct val="90000"/>
              </a:lnSpc>
              <a:spcBef>
                <a:spcPts val="500"/>
              </a:spcBef>
            </a:pPr>
            <a:r>
              <a:rPr lang="el-GR"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Ψύχοντας ή καταψύχοντας τα τρόφιμα αν δεν πρόκειται να καταναλωθούν άμεσα.</a:t>
            </a:r>
            <a:endParaRPr lang="en-GB"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1076325" lvl="2" indent="-284163" defTabSz="914400">
              <a:lnSpc>
                <a:spcPct val="90000"/>
              </a:lnSpc>
              <a:spcBef>
                <a:spcPts val="500"/>
              </a:spcBef>
            </a:pPr>
            <a:r>
              <a:rPr lang="el-GR"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Τοποθετώντας τα τρόφιμα στο ψυγείο σε θερμοκρασία  </a:t>
            </a:r>
            <a:r>
              <a:rPr lang="en-GB"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4°C </a:t>
            </a:r>
            <a:r>
              <a:rPr lang="el-GR"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ή χαμηλότερη</a:t>
            </a:r>
            <a:endParaRPr lang="en-GB" sz="2000"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endParaRPr lang="en-GB" sz="22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en-GB" sz="2200" dirty="0" smtClean="0"/>
          </a:p>
          <a:p>
            <a:pPr lvl="1"/>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en-GB" sz="2200" dirty="0"/>
          </a:p>
        </p:txBody>
      </p:sp>
      <p:pic>
        <p:nvPicPr>
          <p:cNvPr id="6" name="Picture 4" descr="Τρυβλίο με θρεπτικό υλικό, όπου φαίνεται η ανάπτυξη των μικροβίων&#10;Αρχείο: Εργαστήριο Ασφάλειας Τροφίμων &amp; Εφαρμοσμένης Διατροφής του FDA  (3852) (7944691158).jpg">
            <a:extLst>
              <a:ext uri="{FF2B5EF4-FFF2-40B4-BE49-F238E27FC236}">
                <a16:creationId xmlns:a16="http://schemas.microsoft.com/office/drawing/2014/main" xmlns="" id="{8E9A0700-9227-4088-9897-1F8C0ED265AF}"/>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732" r="35556"/>
          <a:stretch/>
        </p:blipFill>
        <p:spPr bwMode="auto">
          <a:xfrm>
            <a:off x="1" y="0"/>
            <a:ext cx="4772715" cy="6858000"/>
          </a:xfrm>
          <a:prstGeom prst="rect">
            <a:avLst/>
          </a:prstGeom>
          <a:noFill/>
          <a:effectLst/>
          <a:extLst>
            <a:ext uri="{909E8E84-426E-40DD-AFC4-6F175D3DCCD1}">
              <a14:hiddenFill xmlns:a14="http://schemas.microsoft.com/office/drawing/2010/main" xmlns="">
                <a:solidFill>
                  <a:srgbClr val="FFFFFF"/>
                </a:solidFill>
              </a14:hiddenFill>
            </a:ext>
          </a:extLst>
        </p:spPr>
      </p:pic>
      <p:sp>
        <p:nvSpPr>
          <p:cNvPr id="7" name="Title 1">
            <a:extLst>
              <a:ext uri="{FF2B5EF4-FFF2-40B4-BE49-F238E27FC236}">
                <a16:creationId xmlns:a16="http://schemas.microsoft.com/office/drawing/2014/main" xmlns="" id="{3CEDB0B9-C409-46CB-B4A0-63FA061C8A48}"/>
              </a:ext>
            </a:extLst>
          </p:cNvPr>
          <p:cNvSpPr>
            <a:spLocks noGrp="1"/>
          </p:cNvSpPr>
          <p:nvPr>
            <p:ph type="title"/>
          </p:nvPr>
        </p:nvSpPr>
        <p:spPr>
          <a:xfrm>
            <a:off x="5058201" y="0"/>
            <a:ext cx="4939868" cy="738689"/>
          </a:xfrm>
        </p:spPr>
        <p:txBody>
          <a:bodyPr>
            <a:normAutofit/>
          </a:bodyPr>
          <a:lstStyle/>
          <a:p>
            <a:r>
              <a:rPr lang="el-GR" sz="4400" dirty="0" smtClean="0">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rPr>
              <a:t>Βακτήρια</a:t>
            </a:r>
            <a:endParaRPr lang="en-GB" sz="4400" dirty="0">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xmlns="" val="229219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EDB0B9-C409-46CB-B4A0-63FA061C8A48}"/>
              </a:ext>
            </a:extLst>
          </p:cNvPr>
          <p:cNvSpPr>
            <a:spLocks noGrp="1"/>
          </p:cNvSpPr>
          <p:nvPr>
            <p:ph type="title"/>
          </p:nvPr>
        </p:nvSpPr>
        <p:spPr>
          <a:xfrm>
            <a:off x="5190330" y="198120"/>
            <a:ext cx="4939225" cy="1347831"/>
          </a:xfrm>
        </p:spPr>
        <p:txBody>
          <a:bodyPr>
            <a:normAutofit/>
          </a:bodyPr>
          <a:lstStyle/>
          <a:p>
            <a:r>
              <a:rPr lang="el-GR" sz="4400" dirty="0" smtClean="0">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rPr>
              <a:t>Βακτήρια</a:t>
            </a:r>
            <a:endParaRPr lang="en-GB" sz="4400" dirty="0">
              <a:solidFill>
                <a:srgbClr val="1E9399"/>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Content Placeholder 2">
            <a:extLst>
              <a:ext uri="{FF2B5EF4-FFF2-40B4-BE49-F238E27FC236}">
                <a16:creationId xmlns:a16="http://schemas.microsoft.com/office/drawing/2014/main" xmlns="" id="{72CDF278-F4F4-41E4-8786-7D1893BBE8CB}"/>
              </a:ext>
            </a:extLst>
          </p:cNvPr>
          <p:cNvSpPr>
            <a:spLocks noGrp="1"/>
          </p:cNvSpPr>
          <p:nvPr>
            <p:ph idx="1"/>
          </p:nvPr>
        </p:nvSpPr>
        <p:spPr>
          <a:xfrm>
            <a:off x="5141923" y="831445"/>
            <a:ext cx="6733866" cy="5655397"/>
          </a:xfrm>
        </p:spPr>
        <p:txBody>
          <a:bodyPr>
            <a:normAutofit fontScale="92500" lnSpcReduction="10000"/>
          </a:bodyPr>
          <a:lstStyle/>
          <a:p>
            <a:pPr marL="365125" lvl="0" indent="-273050"/>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Σε ψυχρότερες θερμοκρασίες (κάτω από 5 ° C), τα περισσότερα βακτήρια πολλαπλασιάζονται πολύ αργά ή καθόλου, με μερικές εξαιρέσεις</a:t>
            </a:r>
          </a:p>
          <a:p>
            <a:pPr marL="365125" lvl="0" indent="-273050"/>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βακτήρια μπορούν να επιβιώσουν στην κατάψυξη και μπορούν να αρχίσουν να πολλαπλασιάζονται ξανά εάν επιστρέψουν οι επιθυμητές για αυτά συνθήκες .</a:t>
            </a:r>
          </a:p>
          <a:p>
            <a:pPr lvl="0" indent="39688">
              <a:buNone/>
            </a:pPr>
            <a:r>
              <a:rPr lang="el-GR" sz="2200" b="1" u="sng" dirty="0" smtClean="0">
                <a:latin typeface="Microsoft Sans Serif" panose="020B0604020202020204" pitchFamily="34" charset="0"/>
                <a:ea typeface="Microsoft Sans Serif" panose="020B0604020202020204" pitchFamily="34" charset="0"/>
                <a:cs typeface="Microsoft Sans Serif" panose="020B0604020202020204" pitchFamily="34" charset="0"/>
              </a:rPr>
              <a:t>Πότε αυτό είναι σημαντικό;</a:t>
            </a:r>
            <a:endParaRPr lang="en-GB" sz="2200" b="1" u="sng"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15963" lvl="1" indent="-295275"/>
            <a:r>
              <a:rPr lang="el-GR" sz="2200" b="1"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Εάν τα  παγωμένα περισσεύματα  τροφής αφεθούν να ξεπαγώσουν σε θερμοκρασία δωματίου για μεγάλο χρονικό διάστημα</a:t>
            </a:r>
            <a:endParaRPr lang="en-GB" sz="2200" b="1" dirty="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15963" lvl="1" indent="-295275"/>
            <a:r>
              <a:rPr lang="el-GR" sz="2200" b="1" dirty="0" smtClean="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rPr>
              <a:t>Εάν δεν μαγειρευτούν ή δεν καταναλωθούν  εντός 24 ωρών τα τρόφιμα που έχουν αποψυχθεί</a:t>
            </a:r>
            <a:endParaRPr lang="en-GB" sz="2200" b="1" dirty="0">
              <a:solidFill>
                <a:srgbClr val="4472C4"/>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68288" lvl="1" indent="-268288"/>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Μερικά βακτήρια μπορούν να παράγουν </a:t>
            </a:r>
            <a:r>
              <a:rPr lang="el-GR" sz="22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τοξίνες και σπόρια</a:t>
            </a:r>
            <a:r>
              <a:rPr lang="en-GB" sz="22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τα  οποία είναι ανθεκτικά στην θερμότητα και σε κάποιες περιπτώσεις μπορούν να προκαλέσουν σοβαρή ασθένεια ή/και θάνατο</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sz="2200" dirty="0"/>
          </a:p>
        </p:txBody>
      </p:sp>
      <p:pic>
        <p:nvPicPr>
          <p:cNvPr id="6" name="Picture 4" descr="Τρυβλίο με θρεπτικό υλικό, όπου φαίνεται η ανάπτυξη των μικροβίων&#10;Αρχείο: Εργαστήριο Ασφάλειας Τροφίμων &amp; Εφαρμοσμένης Διατροφής του FDA  (3852) (7944691158).jpg">
            <a:extLst>
              <a:ext uri="{FF2B5EF4-FFF2-40B4-BE49-F238E27FC236}">
                <a16:creationId xmlns:a16="http://schemas.microsoft.com/office/drawing/2014/main" xmlns="" id="{8E9A0700-9227-4088-9897-1F8C0ED265A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732" r="35556"/>
          <a:stretch/>
        </p:blipFill>
        <p:spPr bwMode="auto">
          <a:xfrm>
            <a:off x="2" y="0"/>
            <a:ext cx="5000025" cy="6858000"/>
          </a:xfrm>
          <a:prstGeom prst="rect">
            <a:avLst/>
          </a:prstGeom>
          <a:noFill/>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0217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6" descr="Γράφημα πληροφοριών: Salmonella&#10;Επιβάρυνση: 11&#10;Περιστατικά: 89 χιλιάδες&#10;Θάνατοι: 65&#10;Πηγές: κοτόπουλα και αυγά&#10;&#10;Επεξήγηση: Η εκτιμώμενη συνολική επιβάρυνση για την υγεία (DALY: Disability Adjusted Life Years) είναι 11 ανά 100.000. κατοίκους &#10;">
            <a:extLst>
              <a:ext uri="{FF2B5EF4-FFF2-40B4-BE49-F238E27FC236}">
                <a16:creationId xmlns:a16="http://schemas.microsoft.com/office/drawing/2014/main" xmlns="" id="{30CA8062-DBB6-4C40-A8FE-736433C7B63D}"/>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bwMode="auto">
          <a:xfrm>
            <a:off x="6573318" y="554023"/>
            <a:ext cx="4993595" cy="38629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2" descr="http://safeconsume.eu/images/article/salmonella.svg">
            <a:extLst>
              <a:ext uri="{FF2B5EF4-FFF2-40B4-BE49-F238E27FC236}">
                <a16:creationId xmlns:a16="http://schemas.microsoft.com/office/drawing/2014/main" xmlns="" id="{0B7B25AB-3E7D-4699-B86A-7BCC5509002D}"/>
              </a:ext>
            </a:extLst>
          </p:cNvPr>
          <p:cNvSpPr>
            <a:spLocks noChangeAspect="1" noChangeArrowheads="1"/>
          </p:cNvSpPr>
          <p:nvPr/>
        </p:nvSpPr>
        <p:spPr bwMode="auto">
          <a:xfrm>
            <a:off x="5942827" y="3276600"/>
            <a:ext cx="30476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Title 1">
            <a:extLst>
              <a:ext uri="{FF2B5EF4-FFF2-40B4-BE49-F238E27FC236}">
                <a16:creationId xmlns:a16="http://schemas.microsoft.com/office/drawing/2014/main" xmlns="" id="{939DDFA8-F12A-49D3-B9B0-3F51D636C012}"/>
              </a:ext>
            </a:extLst>
          </p:cNvPr>
          <p:cNvSpPr txBox="1">
            <a:spLocks/>
          </p:cNvSpPr>
          <p:nvPr/>
        </p:nvSpPr>
        <p:spPr>
          <a:xfrm>
            <a:off x="349541" y="3"/>
            <a:ext cx="10269537" cy="1108041"/>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GB" sz="4400" b="1" i="1" spc="-38" dirty="0">
                <a:solidFill>
                  <a:srgbClr val="28C4CC">
                    <a:lumMod val="75000"/>
                  </a:srgbClr>
                </a:solidFill>
                <a:latin typeface="Microsoft Sans Serif" panose="020B0604020202020204" pitchFamily="34" charset="0"/>
                <a:ea typeface="Microsoft Sans Serif" panose="020B0604020202020204" pitchFamily="34" charset="0"/>
                <a:cs typeface="Microsoft Sans Serif" panose="020B0604020202020204" pitchFamily="34" charset="0"/>
              </a:rPr>
              <a:t>Salmonella</a:t>
            </a:r>
            <a:r>
              <a:rPr lang="en-GB" sz="4400" spc="-38" dirty="0">
                <a:solidFill>
                  <a:srgbClr val="28C4CC">
                    <a:lumMod val="75000"/>
                  </a:srgbClr>
                </a:solidFill>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4400" spc="-38" dirty="0" smtClean="0">
                <a:solidFill>
                  <a:srgbClr val="28C4CC">
                    <a:lumMod val="75000"/>
                  </a:srgb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r>
              <a:rPr lang="el-GR" sz="4400" b="1" i="1" spc="-38" dirty="0" err="1" smtClean="0">
                <a:solidFill>
                  <a:srgbClr val="28C4CC">
                    <a:lumMod val="75000"/>
                  </a:srgbClr>
                </a:solidFill>
                <a:latin typeface="Microsoft Sans Serif" panose="020B0604020202020204" pitchFamily="34" charset="0"/>
                <a:ea typeface="Microsoft Sans Serif" panose="020B0604020202020204" pitchFamily="34" charset="0"/>
                <a:cs typeface="Microsoft Sans Serif" panose="020B0604020202020204" pitchFamily="34" charset="0"/>
              </a:rPr>
              <a:t>Σαλμονέλλα</a:t>
            </a:r>
            <a:r>
              <a:rPr lang="en-GB" sz="4400" spc="-38" dirty="0" smtClean="0">
                <a:solidFill>
                  <a:srgbClr val="28C4CC">
                    <a:lumMod val="75000"/>
                  </a:srgbClr>
                </a:solidFill>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4400" spc="-38" dirty="0">
              <a:solidFill>
                <a:srgbClr val="28C4CC">
                  <a:lumMod val="75000"/>
                </a:srgbClr>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1" name="TextBox 10">
            <a:extLst>
              <a:ext uri="{FF2B5EF4-FFF2-40B4-BE49-F238E27FC236}">
                <a16:creationId xmlns:a16="http://schemas.microsoft.com/office/drawing/2014/main" xmlns="" id="{24E9FE96-B2CF-47EC-A097-B264C3E83EE7}"/>
              </a:ext>
            </a:extLst>
          </p:cNvPr>
          <p:cNvSpPr txBox="1"/>
          <p:nvPr/>
        </p:nvSpPr>
        <p:spPr>
          <a:xfrm>
            <a:off x="367468" y="5226785"/>
            <a:ext cx="10721134" cy="1631216"/>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 ασθένεια λέγεται </a:t>
            </a:r>
            <a:r>
              <a:rPr lang="el-GR" sz="2000" b="1"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Σαλμονέλλωση</a:t>
            </a:r>
            <a:r>
              <a:rPr lang="el-GR" sz="20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και εμφανίζεται με διάρροια, κράμπες και εμετό</a:t>
            </a: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Οι περισσότεροι άνθρωποι θα γίνουν καλά σε μερικές ημέρες ή μια εβδομάδα</a:t>
            </a:r>
            <a:endPar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Ευπαθείς ομάδες πληθυσμού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l-GR" sz="20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π.χ</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βρέφη ή ηλικιωμένοι</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να εμφανίσουν πιο σοβαρή ασθένεια και σε κάποιες περιπτώσεις μπορεί να χρειαστεί να νοσηλευτούν σε νοσοκομείο ή/και να πεθάνουν</a:t>
            </a:r>
            <a:endParaRPr lang="en-GB" sz="2000" dirty="0"/>
          </a:p>
        </p:txBody>
      </p:sp>
      <p:sp>
        <p:nvSpPr>
          <p:cNvPr id="13" name="Rectangle 12">
            <a:extLst>
              <a:ext uri="{FF2B5EF4-FFF2-40B4-BE49-F238E27FC236}">
                <a16:creationId xmlns:a16="http://schemas.microsoft.com/office/drawing/2014/main" xmlns="" id="{8811E639-5831-4DD0-8A0C-DE3E2CD23952}"/>
              </a:ext>
            </a:extLst>
          </p:cNvPr>
          <p:cNvSpPr/>
          <p:nvPr/>
        </p:nvSpPr>
        <p:spPr>
          <a:xfrm>
            <a:off x="466105" y="1108042"/>
            <a:ext cx="5629102" cy="4093428"/>
          </a:xfrm>
          <a:prstGeom prst="rect">
            <a:avLst/>
          </a:prstGeom>
        </p:spPr>
        <p:txBody>
          <a:bodyPr wrap="square">
            <a:spAutoFit/>
          </a:bodyPr>
          <a:lstStyle/>
          <a:p>
            <a:pPr marL="285750" indent="-285750">
              <a:buFont typeface="Arial" panose="020B0604020202020204" pitchFamily="34" charset="0"/>
              <a:buChar char="•"/>
            </a:pPr>
            <a:r>
              <a:rPr lang="el-GR" sz="20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Βακτήρια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βρίσκονται φυσιολογικά στα έντερα των ζώων, όπως π.χ. στα κοτόπουλα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Βρίσκονται συνήθως στο ωμό κοτόπουλο και στα αυγά</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Μόλυνση από </a:t>
            </a:r>
            <a:r>
              <a:rPr lang="en-GB"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Salmonella </a:t>
            </a:r>
            <a:r>
              <a:rPr lang="el-GR"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να συμβεί</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Εάν καταναλωθούν </a:t>
            </a:r>
            <a:r>
              <a:rPr lang="el-GR" sz="20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ωμά αυγά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οποία δεν έχουν σφραγίδα εγγύησης ότι δεν έχουν </a:t>
            </a:r>
            <a:r>
              <a:rPr lang="el-GR" sz="20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σαλμονέλλα</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Από ανεπαρκώς μαγειρεμένο κοτόπουλο</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Κατά το μαγείρεμα</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a:t>
            </a:r>
            <a:r>
              <a:rPr lang="en-GB"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Salmonella</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a:t>
            </a:r>
            <a:r>
              <a:rPr lang="el-GR" sz="20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μεταφερθεί σε επιφάνειες και μαγειρεμένο φαγητό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από τα ακάθαρτα χέρια ή εργαλεία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επιμόλυνση</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extBox 1">
            <a:extLst>
              <a:ext uri="{FF2B5EF4-FFF2-40B4-BE49-F238E27FC236}">
                <a16:creationId xmlns:a16="http://schemas.microsoft.com/office/drawing/2014/main" xmlns="" id="{277717F8-1E37-4EFA-8A91-CD9A3DF86265}"/>
              </a:ext>
            </a:extLst>
          </p:cNvPr>
          <p:cNvSpPr txBox="1"/>
          <p:nvPr/>
        </p:nvSpPr>
        <p:spPr>
          <a:xfrm>
            <a:off x="6756913" y="4471795"/>
            <a:ext cx="4956237" cy="646331"/>
          </a:xfrm>
          <a:prstGeom prst="rect">
            <a:avLst/>
          </a:prstGeom>
          <a:noFill/>
        </p:spPr>
        <p:txBody>
          <a:bodyPr wrap="square" rtlCol="0">
            <a:spAutoFit/>
          </a:bodyPr>
          <a:lstStyle/>
          <a:p>
            <a:r>
              <a:rPr lang="el-GR" sz="1200" dirty="0" smtClean="0"/>
              <a:t>Επεξήγηση</a:t>
            </a:r>
            <a:r>
              <a:rPr lang="en-GB" sz="1200" dirty="0" smtClean="0"/>
              <a:t>: </a:t>
            </a:r>
            <a:r>
              <a:rPr lang="el-GR" sz="1200" dirty="0" smtClean="0"/>
              <a:t>Η εκτιμώμενη συνολική επιβάρυνση για την υγεία </a:t>
            </a:r>
            <a:r>
              <a:rPr lang="en-GB" sz="1200" dirty="0" smtClean="0"/>
              <a:t>(DALY</a:t>
            </a:r>
            <a:r>
              <a:rPr lang="en-GB" sz="1200" dirty="0"/>
              <a:t>: </a:t>
            </a:r>
            <a:r>
              <a:rPr lang="en-US" sz="1200" dirty="0" smtClean="0"/>
              <a:t>D</a:t>
            </a:r>
            <a:r>
              <a:rPr lang="en-GB" sz="1200" dirty="0" err="1" smtClean="0"/>
              <a:t>isability</a:t>
            </a:r>
            <a:r>
              <a:rPr lang="en-GB" sz="1200" dirty="0" smtClean="0"/>
              <a:t> </a:t>
            </a:r>
            <a:r>
              <a:rPr lang="en-GB" sz="1200" dirty="0"/>
              <a:t>A</a:t>
            </a:r>
            <a:r>
              <a:rPr lang="en-GB" sz="1200" dirty="0" smtClean="0"/>
              <a:t>djusted Life </a:t>
            </a:r>
            <a:r>
              <a:rPr lang="en-GB" sz="1200" dirty="0"/>
              <a:t>Y</a:t>
            </a:r>
            <a:r>
              <a:rPr lang="en-GB" sz="1200" dirty="0" smtClean="0"/>
              <a:t>ears</a:t>
            </a:r>
            <a:r>
              <a:rPr lang="en-GB" sz="1200" dirty="0"/>
              <a:t>) </a:t>
            </a:r>
            <a:r>
              <a:rPr lang="el-GR" sz="1200" dirty="0" smtClean="0"/>
              <a:t>είναι</a:t>
            </a:r>
            <a:r>
              <a:rPr lang="en-GB" sz="1200" dirty="0" smtClean="0"/>
              <a:t> </a:t>
            </a:r>
            <a:r>
              <a:rPr lang="en-GB" sz="1200" dirty="0"/>
              <a:t>11 </a:t>
            </a:r>
            <a:r>
              <a:rPr lang="el-GR" sz="1200" dirty="0" smtClean="0"/>
              <a:t>ανά </a:t>
            </a:r>
            <a:r>
              <a:rPr lang="en-GB" sz="1200" dirty="0" smtClean="0"/>
              <a:t>100.000.</a:t>
            </a:r>
            <a:r>
              <a:rPr lang="el-GR" sz="1200" dirty="0" smtClean="0"/>
              <a:t> κατοίκους</a:t>
            </a:r>
            <a:r>
              <a:rPr lang="en-GB" sz="1200" dirty="0" smtClean="0"/>
              <a:t> </a:t>
            </a:r>
            <a:r>
              <a:rPr lang="en-GB" sz="1200" dirty="0">
                <a:hlinkClick r:id="rId4"/>
              </a:rPr>
              <a:t>http://safeconsume.eu/hazards/salmonella</a:t>
            </a:r>
            <a:r>
              <a:rPr lang="en-GB" sz="1200" dirty="0"/>
              <a:t> </a:t>
            </a:r>
          </a:p>
        </p:txBody>
      </p:sp>
    </p:spTree>
    <p:extLst>
      <p:ext uri="{BB962C8B-B14F-4D97-AF65-F5344CB8AC3E}">
        <p14:creationId xmlns:p14="http://schemas.microsoft.com/office/powerpoint/2010/main" xmlns="" val="4030584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4" descr="Γράφηα πληροφοριών: Campylobacter &#10;Επιβάρυνση: 9&#10;Περιστατικά: 237 χιλιάδες&#10;Θάνατοι: 15&#10;Πηγές: κοτόπουλα&#10;&#10;επεξήγηση: Η εκτιμώμενη συνολική επιβάρυνση για την υγεία (DALY: Disability Adjusted Life Years) είναι  9 ανά 100.000. κατοίκους . &#10;">
            <a:extLst>
              <a:ext uri="{FF2B5EF4-FFF2-40B4-BE49-F238E27FC236}">
                <a16:creationId xmlns:a16="http://schemas.microsoft.com/office/drawing/2014/main" xmlns="" id="{DC1825E7-70FA-42DC-902C-683B0E73D29C}"/>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24488" y="1028703"/>
            <a:ext cx="5593131" cy="4149973"/>
          </a:xfrm>
          <a:prstGeom prst="rect">
            <a:avLst/>
          </a:prstGeom>
        </p:spPr>
      </p:pic>
      <p:sp>
        <p:nvSpPr>
          <p:cNvPr id="14" name="TextBox 13">
            <a:extLst>
              <a:ext uri="{FF2B5EF4-FFF2-40B4-BE49-F238E27FC236}">
                <a16:creationId xmlns:a16="http://schemas.microsoft.com/office/drawing/2014/main" xmlns="" id="{416F2291-033C-4B69-97AA-EA592C821422}"/>
              </a:ext>
            </a:extLst>
          </p:cNvPr>
          <p:cNvSpPr txBox="1"/>
          <p:nvPr/>
        </p:nvSpPr>
        <p:spPr>
          <a:xfrm>
            <a:off x="478271" y="5568703"/>
            <a:ext cx="11407383" cy="1323439"/>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 ασθένεια εμφανίζεται με διάρροια, ναυτία, πυρετό (συνήθως χωρίς έμετο)</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Οι περισσότεροι άνθρωποι γίνονται καλά σε 10 ημέρες</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Ευπαθείς ομάδες πληθυσμού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l-GR" sz="20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π.χ</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βρέφη ή ηλικιωμένοι</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να εμφανίσουν πιο σοβαρή μορφή της ασθένειας</a:t>
            </a:r>
            <a:endParaRPr lang="en-GB" sz="2000" dirty="0"/>
          </a:p>
        </p:txBody>
      </p:sp>
      <p:sp>
        <p:nvSpPr>
          <p:cNvPr id="22" name="Rectangle 21">
            <a:extLst>
              <a:ext uri="{FF2B5EF4-FFF2-40B4-BE49-F238E27FC236}">
                <a16:creationId xmlns:a16="http://schemas.microsoft.com/office/drawing/2014/main" xmlns="" id="{FD16A260-5EBE-4F3E-8B4B-C4E641D3AD48}"/>
              </a:ext>
            </a:extLst>
          </p:cNvPr>
          <p:cNvSpPr/>
          <p:nvPr/>
        </p:nvSpPr>
        <p:spPr>
          <a:xfrm>
            <a:off x="6095208" y="1110009"/>
            <a:ext cx="5912352" cy="4401205"/>
          </a:xfrm>
          <a:prstGeom prst="rect">
            <a:avLst/>
          </a:prstGeom>
        </p:spPr>
        <p:txBody>
          <a:bodyPr wrap="square">
            <a:spAutoFit/>
          </a:bodyPr>
          <a:lstStyle/>
          <a:p>
            <a:pPr marL="285750" indent="-285750">
              <a:buFont typeface="Arial" panose="020B0604020202020204" pitchFamily="34" charset="0"/>
              <a:buChar char="•"/>
            </a:pPr>
            <a:r>
              <a:rPr lang="el-GR" sz="20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Βακτήρια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βρίσκονται φυσιολογικά στα έντερα πολλών ζώων</a:t>
            </a:r>
            <a:endPar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Μόλυνση με </a:t>
            </a:r>
            <a:r>
              <a:rPr lang="en-GB"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Campylobacter</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να συμβεί</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Εάν καταναλωθεί </a:t>
            </a:r>
            <a:r>
              <a:rPr lang="el-GR" sz="2000" b="1" dirty="0" smtClean="0">
                <a:latin typeface="Microsoft Sans Serif" panose="020B0604020202020204" pitchFamily="34" charset="0"/>
                <a:ea typeface="Microsoft Sans Serif" panose="020B0604020202020204" pitchFamily="34" charset="0"/>
                <a:cs typeface="Microsoft Sans Serif" panose="020B0604020202020204" pitchFamily="34" charset="0"/>
              </a:rPr>
              <a:t>ωμό ή ανεπαρκώς μαγειρεμένο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κοτόπουλο</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Αν ακουμπήσουμε ένα μολυσμένο ζώο</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Κατά την διάρκεια του μαγειρέματος και του φαγητού</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να μεταδοθεί με τα χέρια αν έχουμε αγγίξει ωμό κρέας</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επίσης να προκαλέσει ασθένεια σε κάποιον που έχει καταναλώσει τρόφιμο που έχει έρθει σε επαφή με μολυσμένη επιφάνεια, π.χ. ψωμί πάνω σε ακάθαρτη σανίδα κοπής ή ακάθαρτο </a:t>
            </a:r>
            <a:r>
              <a:rPr lang="el-GR" sz="20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πηρούνι</a:t>
            </a:r>
            <a:endParaRPr lang="en-GB" sz="2000" dirty="0"/>
          </a:p>
        </p:txBody>
      </p:sp>
      <p:sp>
        <p:nvSpPr>
          <p:cNvPr id="23" name="Title 1">
            <a:extLst>
              <a:ext uri="{FF2B5EF4-FFF2-40B4-BE49-F238E27FC236}">
                <a16:creationId xmlns:a16="http://schemas.microsoft.com/office/drawing/2014/main" xmlns="" id="{6DFFEC75-C4FA-470C-847A-78D5801D3B97}"/>
              </a:ext>
            </a:extLst>
          </p:cNvPr>
          <p:cNvSpPr txBox="1">
            <a:spLocks/>
          </p:cNvSpPr>
          <p:nvPr/>
        </p:nvSpPr>
        <p:spPr>
          <a:xfrm>
            <a:off x="527889" y="110536"/>
            <a:ext cx="9694164" cy="918164"/>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GB" sz="4400" b="1" i="1" spc="-38" dirty="0">
                <a:solidFill>
                  <a:srgbClr val="28C4CC">
                    <a:lumMod val="75000"/>
                  </a:srgbClr>
                </a:solidFill>
                <a:latin typeface="Microsoft Sans Serif" pitchFamily="34" charset="0"/>
                <a:ea typeface="Microsoft Sans Serif" pitchFamily="34" charset="0"/>
                <a:cs typeface="Microsoft Sans Serif" pitchFamily="34" charset="0"/>
              </a:rPr>
              <a:t>Campylobacter</a:t>
            </a:r>
            <a:r>
              <a:rPr lang="en-GB" sz="4400" b="1" spc="-38" dirty="0">
                <a:solidFill>
                  <a:srgbClr val="28C4CC">
                    <a:lumMod val="75000"/>
                  </a:srgbClr>
                </a:solidFill>
                <a:latin typeface="Microsoft Sans Serif" pitchFamily="34" charset="0"/>
                <a:ea typeface="Microsoft Sans Serif" pitchFamily="34" charset="0"/>
                <a:cs typeface="Microsoft Sans Serif" pitchFamily="34" charset="0"/>
              </a:rPr>
              <a:t> </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r>
              <a:rPr lang="el-GR" sz="4400" b="1" i="1" spc="-38" dirty="0" err="1" smtClean="0">
                <a:solidFill>
                  <a:srgbClr val="28C4CC">
                    <a:lumMod val="75000"/>
                  </a:srgbClr>
                </a:solidFill>
                <a:latin typeface="Microsoft Sans Serif" pitchFamily="34" charset="0"/>
                <a:ea typeface="Microsoft Sans Serif" pitchFamily="34" charset="0"/>
                <a:cs typeface="Microsoft Sans Serif" pitchFamily="34" charset="0"/>
              </a:rPr>
              <a:t>Καμπυλοβακτηρίδιο</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endParaRPr lang="en-GB" sz="4400" spc="-38" dirty="0">
              <a:solidFill>
                <a:srgbClr val="28C4CC">
                  <a:lumMod val="75000"/>
                </a:srgbClr>
              </a:solidFill>
              <a:latin typeface="Microsoft Sans Serif" pitchFamily="34" charset="0"/>
              <a:ea typeface="Microsoft Sans Serif" pitchFamily="34" charset="0"/>
              <a:cs typeface="Microsoft Sans Serif" pitchFamily="34" charset="0"/>
            </a:endParaRPr>
          </a:p>
        </p:txBody>
      </p:sp>
      <p:sp>
        <p:nvSpPr>
          <p:cNvPr id="2" name="TextBox 1">
            <a:extLst>
              <a:ext uri="{FF2B5EF4-FFF2-40B4-BE49-F238E27FC236}">
                <a16:creationId xmlns:a16="http://schemas.microsoft.com/office/drawing/2014/main" xmlns="" id="{911CA3F9-B856-4395-8DEC-0D3399839FCC}"/>
              </a:ext>
            </a:extLst>
          </p:cNvPr>
          <p:cNvSpPr txBox="1"/>
          <p:nvPr/>
        </p:nvSpPr>
        <p:spPr>
          <a:xfrm>
            <a:off x="594908" y="4750560"/>
            <a:ext cx="5398016" cy="646331"/>
          </a:xfrm>
          <a:prstGeom prst="rect">
            <a:avLst/>
          </a:prstGeom>
          <a:noFill/>
        </p:spPr>
        <p:txBody>
          <a:bodyPr wrap="square" rtlCol="0">
            <a:spAutoFit/>
          </a:bodyPr>
          <a:lstStyle/>
          <a:p>
            <a:r>
              <a:rPr lang="el-GR" sz="1200" dirty="0" smtClean="0"/>
              <a:t>Επεξήγηση</a:t>
            </a:r>
            <a:r>
              <a:rPr lang="en-GB" sz="1200" dirty="0" smtClean="0"/>
              <a:t>: </a:t>
            </a:r>
            <a:r>
              <a:rPr lang="el-GR" sz="1200" dirty="0" smtClean="0"/>
              <a:t>Η εκτιμώμενη συνολική επιβάρυνση για την υγεία </a:t>
            </a:r>
            <a:r>
              <a:rPr lang="en-GB" sz="1200" dirty="0" smtClean="0"/>
              <a:t>(DALY: </a:t>
            </a:r>
            <a:r>
              <a:rPr lang="en-US" sz="1200" dirty="0" smtClean="0"/>
              <a:t>D</a:t>
            </a:r>
            <a:r>
              <a:rPr lang="en-GB" sz="1200" dirty="0" err="1" smtClean="0"/>
              <a:t>isability</a:t>
            </a:r>
            <a:r>
              <a:rPr lang="en-GB" sz="1200" dirty="0" smtClean="0"/>
              <a:t> Adjusted Life Years) </a:t>
            </a:r>
            <a:r>
              <a:rPr lang="el-GR" sz="1200" dirty="0" smtClean="0"/>
              <a:t>είναι</a:t>
            </a:r>
            <a:r>
              <a:rPr lang="en-GB" sz="1200" dirty="0" smtClean="0"/>
              <a:t> </a:t>
            </a:r>
            <a:r>
              <a:rPr lang="el-GR" sz="1200" dirty="0" smtClean="0"/>
              <a:t> 9 ανά </a:t>
            </a:r>
            <a:r>
              <a:rPr lang="en-GB" sz="1200" dirty="0" smtClean="0"/>
              <a:t>100.000.</a:t>
            </a:r>
            <a:r>
              <a:rPr lang="el-GR" sz="1200" dirty="0" smtClean="0"/>
              <a:t> κατοίκους</a:t>
            </a:r>
            <a:r>
              <a:rPr lang="en-GB" sz="1200" dirty="0" smtClean="0"/>
              <a:t> . </a:t>
            </a:r>
            <a:r>
              <a:rPr lang="en-GB" sz="1200" dirty="0">
                <a:hlinkClick r:id="rId4"/>
              </a:rPr>
              <a:t>http://safeconsume.eu/hazards/campylobacter</a:t>
            </a:r>
            <a:r>
              <a:rPr lang="en-GB" sz="1200" dirty="0"/>
              <a:t> </a:t>
            </a:r>
          </a:p>
        </p:txBody>
      </p:sp>
    </p:spTree>
    <p:extLst>
      <p:ext uri="{BB962C8B-B14F-4D97-AF65-F5344CB8AC3E}">
        <p14:creationId xmlns:p14="http://schemas.microsoft.com/office/powerpoint/2010/main" xmlns="" val="348325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Γράφημα πληροφοριών: Listeria monocytogenes&#10;Επιβάρυνση: 2&#10;Περιστατικά: 2 χιλιάδες&#10;Θάνατοι: 210&#10;Πηγές: έτοιμα γεύματα και σαλάτες&#10;&#10;Επεξήγηση: Η εκτιμώμενη συνολική επιβάρυνση για την υγεία (DALY: Disability Adjusted Life Years) είναι 2 ανά 100.000. κατοίκους . &#10;">
            <a:extLst>
              <a:ext uri="{FF2B5EF4-FFF2-40B4-BE49-F238E27FC236}">
                <a16:creationId xmlns:a16="http://schemas.microsoft.com/office/drawing/2014/main" xmlns="" id="{151CD69D-70F6-45F0-A6DB-CFB80C4B13B2}"/>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156557" y="782810"/>
            <a:ext cx="5352016" cy="3990205"/>
          </a:xfrm>
        </p:spPr>
      </p:pic>
      <p:sp>
        <p:nvSpPr>
          <p:cNvPr id="6" name="TextBox 5">
            <a:extLst>
              <a:ext uri="{FF2B5EF4-FFF2-40B4-BE49-F238E27FC236}">
                <a16:creationId xmlns:a16="http://schemas.microsoft.com/office/drawing/2014/main" xmlns="" id="{EEC7DFBA-5190-4D5C-BCA0-3CFC0171EC97}"/>
              </a:ext>
            </a:extLst>
          </p:cNvPr>
          <p:cNvSpPr txBox="1"/>
          <p:nvPr/>
        </p:nvSpPr>
        <p:spPr>
          <a:xfrm>
            <a:off x="304762" y="4993702"/>
            <a:ext cx="11509184" cy="1631216"/>
          </a:xfrm>
          <a:prstGeom prst="rect">
            <a:avLst/>
          </a:prstGeom>
          <a:noFill/>
        </p:spPr>
        <p:txBody>
          <a:bodyPr wrap="square" rtlCol="0">
            <a:spAutoFit/>
          </a:bodyPr>
          <a:lstStyle/>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Προκαλεί ήπια ή καθόλου συμπτώματα σε υγιή άτομα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να είναι σοβαρό πρόβλημα σε εγκύους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μπορεί να επηρεάσει το έμβρυο</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και άτομα με εξασθενημένο ανοσοποιητικό σύστημα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 περίοδος επώασης της </a:t>
            </a:r>
            <a:r>
              <a:rPr lang="en-GB" sz="2000" i="1"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Listeria</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ποικίλλει από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1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έως και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90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ημέρες</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τόσο περίπου χρειάζεται μέχρι να εμφανιστεί η ασθένεια</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 μέση περίοδος επώασης είναι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30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ημέρες.</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7" name="Rectangle 6">
            <a:extLst>
              <a:ext uri="{FF2B5EF4-FFF2-40B4-BE49-F238E27FC236}">
                <a16:creationId xmlns:a16="http://schemas.microsoft.com/office/drawing/2014/main" xmlns="" id="{C057AFA9-7EFF-459E-8D74-20675F95B421}"/>
              </a:ext>
            </a:extLst>
          </p:cNvPr>
          <p:cNvSpPr/>
          <p:nvPr/>
        </p:nvSpPr>
        <p:spPr>
          <a:xfrm>
            <a:off x="5819728" y="1165282"/>
            <a:ext cx="5342555" cy="3785652"/>
          </a:xfrm>
          <a:prstGeom prst="rect">
            <a:avLst/>
          </a:prstGeom>
        </p:spPr>
        <p:txBody>
          <a:bodyPr wrap="square">
            <a:spAutoFit/>
          </a:bodyPr>
          <a:lstStyle/>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βακτήρια μπορούν να αναπτυχθούν σε θερμοκρασίες από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4°C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έως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37°C </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Μπορούν να καταστραφούν με το μαγείρεμα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Οι περισσότεροι άνθρωποι μολύνονται με </a:t>
            </a:r>
            <a:r>
              <a:rPr lang="en-GB" sz="2000" i="1"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Listeria</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από έτοιμα για κατανάλωση τρόφιμα που δεν χρειάζονται μαγείρεμα: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Λαχανικά</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solidFill>
                  <a:srgbClr val="FF0000"/>
                </a:solidFill>
                <a:latin typeface="Microsoft Sans Serif" panose="020B0604020202020204" pitchFamily="34" charset="0"/>
                <a:ea typeface="Microsoft Sans Serif" panose="020B0604020202020204" pitchFamily="34" charset="0"/>
                <a:cs typeface="Microsoft Sans Serif" panose="020B0604020202020204" pitchFamily="34" charset="0"/>
              </a:rPr>
              <a:t>Μαγειρεμένα</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κρέατα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Έτοιμα σάντουιτς και σαλάτες</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Τυριά και γαλακτοκομικά προϊόντα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endParaRPr lang="en-GB" sz="2000" dirty="0"/>
          </a:p>
        </p:txBody>
      </p:sp>
      <p:sp>
        <p:nvSpPr>
          <p:cNvPr id="8" name="Title 1">
            <a:extLst>
              <a:ext uri="{FF2B5EF4-FFF2-40B4-BE49-F238E27FC236}">
                <a16:creationId xmlns:a16="http://schemas.microsoft.com/office/drawing/2014/main" xmlns="" id="{185BC276-637C-4226-8502-CB18F3189421}"/>
              </a:ext>
            </a:extLst>
          </p:cNvPr>
          <p:cNvSpPr txBox="1">
            <a:spLocks/>
          </p:cNvSpPr>
          <p:nvPr/>
        </p:nvSpPr>
        <p:spPr>
          <a:xfrm>
            <a:off x="408258" y="47839"/>
            <a:ext cx="8438180" cy="887765"/>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GB" sz="4400" b="1" i="1" spc="-38" dirty="0" err="1">
                <a:solidFill>
                  <a:srgbClr val="28C4CC">
                    <a:lumMod val="75000"/>
                  </a:srgbClr>
                </a:solidFill>
                <a:latin typeface="Microsoft Sans Serif" pitchFamily="34" charset="0"/>
                <a:ea typeface="Microsoft Sans Serif" pitchFamily="34" charset="0"/>
                <a:cs typeface="Microsoft Sans Serif" pitchFamily="34" charset="0"/>
              </a:rPr>
              <a:t>Listeria</a:t>
            </a:r>
            <a:r>
              <a:rPr lang="en-GB" sz="4400" b="1" spc="-38" dirty="0">
                <a:solidFill>
                  <a:srgbClr val="28C4CC">
                    <a:lumMod val="75000"/>
                  </a:srgbClr>
                </a:solidFill>
                <a:latin typeface="Microsoft Sans Serif" pitchFamily="34" charset="0"/>
                <a:ea typeface="Microsoft Sans Serif" pitchFamily="34" charset="0"/>
                <a:cs typeface="Microsoft Sans Serif" pitchFamily="34" charset="0"/>
              </a:rPr>
              <a:t> </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r>
              <a:rPr lang="el-GR" sz="4400" b="1" i="1" spc="-38" dirty="0" err="1" smtClean="0">
                <a:solidFill>
                  <a:srgbClr val="28C4CC">
                    <a:lumMod val="75000"/>
                  </a:srgbClr>
                </a:solidFill>
                <a:latin typeface="Microsoft Sans Serif" pitchFamily="34" charset="0"/>
                <a:ea typeface="Microsoft Sans Serif" pitchFamily="34" charset="0"/>
                <a:cs typeface="Microsoft Sans Serif" pitchFamily="34" charset="0"/>
              </a:rPr>
              <a:t>Λιστέρια</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endParaRPr lang="en-GB" sz="4400" spc="-38" dirty="0">
              <a:solidFill>
                <a:srgbClr val="28C4CC">
                  <a:lumMod val="75000"/>
                </a:srgbClr>
              </a:solidFill>
              <a:latin typeface="Microsoft Sans Serif" pitchFamily="34" charset="0"/>
              <a:ea typeface="Microsoft Sans Serif" pitchFamily="34" charset="0"/>
              <a:cs typeface="Microsoft Sans Serif" pitchFamily="34" charset="0"/>
            </a:endParaRPr>
          </a:p>
        </p:txBody>
      </p:sp>
      <p:sp>
        <p:nvSpPr>
          <p:cNvPr id="2" name="TextBox 1">
            <a:extLst>
              <a:ext uri="{FF2B5EF4-FFF2-40B4-BE49-F238E27FC236}">
                <a16:creationId xmlns:a16="http://schemas.microsoft.com/office/drawing/2014/main" xmlns="" id="{DC00BA4E-8CAF-4EFB-B7D1-EBE7459FCC36}"/>
              </a:ext>
            </a:extLst>
          </p:cNvPr>
          <p:cNvSpPr txBox="1"/>
          <p:nvPr/>
        </p:nvSpPr>
        <p:spPr>
          <a:xfrm>
            <a:off x="206652" y="4453006"/>
            <a:ext cx="5297821" cy="646331"/>
          </a:xfrm>
          <a:prstGeom prst="rect">
            <a:avLst/>
          </a:prstGeom>
          <a:noFill/>
        </p:spPr>
        <p:txBody>
          <a:bodyPr wrap="square" rtlCol="0">
            <a:spAutoFit/>
          </a:bodyPr>
          <a:lstStyle/>
          <a:p>
            <a:r>
              <a:rPr lang="el-GR" sz="1200" dirty="0" smtClean="0"/>
              <a:t>Επεξήγηση</a:t>
            </a:r>
            <a:r>
              <a:rPr lang="en-GB" sz="1200" dirty="0" smtClean="0"/>
              <a:t>: </a:t>
            </a:r>
            <a:r>
              <a:rPr lang="el-GR" sz="1200" dirty="0" smtClean="0"/>
              <a:t>Η εκτιμώμενη συνολική επιβάρυνση για την υγεία </a:t>
            </a:r>
            <a:r>
              <a:rPr lang="en-GB" sz="1200" dirty="0" smtClean="0"/>
              <a:t>(DALY: </a:t>
            </a:r>
            <a:r>
              <a:rPr lang="en-US" sz="1200" dirty="0" smtClean="0"/>
              <a:t>D</a:t>
            </a:r>
            <a:r>
              <a:rPr lang="en-GB" sz="1200" dirty="0" err="1" smtClean="0"/>
              <a:t>isability</a:t>
            </a:r>
            <a:r>
              <a:rPr lang="en-GB" sz="1200" dirty="0" smtClean="0"/>
              <a:t> Adjusted Life Years) </a:t>
            </a:r>
            <a:r>
              <a:rPr lang="el-GR" sz="1200" dirty="0" smtClean="0"/>
              <a:t>είναι</a:t>
            </a:r>
            <a:r>
              <a:rPr lang="en-GB" sz="1200" dirty="0" smtClean="0"/>
              <a:t> </a:t>
            </a:r>
            <a:r>
              <a:rPr lang="el-GR" sz="1200" dirty="0" smtClean="0"/>
              <a:t>2 ανά </a:t>
            </a:r>
            <a:r>
              <a:rPr lang="en-GB" sz="1200" dirty="0" smtClean="0"/>
              <a:t>100.000.</a:t>
            </a:r>
            <a:r>
              <a:rPr lang="el-GR" sz="1200" dirty="0" smtClean="0"/>
              <a:t> κατοίκους</a:t>
            </a:r>
            <a:r>
              <a:rPr lang="en-GB" sz="1200" dirty="0" smtClean="0"/>
              <a:t> . </a:t>
            </a:r>
            <a:r>
              <a:rPr lang="en-GB" sz="1200" dirty="0">
                <a:hlinkClick r:id="rId4"/>
              </a:rPr>
              <a:t>http://safeconsume.eu/hazards/listeria</a:t>
            </a:r>
            <a:r>
              <a:rPr lang="en-GB" sz="1200" dirty="0"/>
              <a:t> </a:t>
            </a:r>
          </a:p>
        </p:txBody>
      </p:sp>
    </p:spTree>
    <p:extLst>
      <p:ext uri="{BB962C8B-B14F-4D97-AF65-F5344CB8AC3E}">
        <p14:creationId xmlns:p14="http://schemas.microsoft.com/office/powerpoint/2010/main" xmlns="" val="169182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Γράφημα πληροφοριών: Toxoplamsa&#10;Επιβάρυνση: 8&#10;Περιστατικά: 0 χιλιάδες&#10;Θάνατοι: 0&#10;Πηγές: Λαχανικά&#10;&#10;Επεξήγηση: Η εκτιμώμενη συνολική επιβάρυνση για την υγεία (DALY: Disability Adjusted Life Years) είναι 8 ανά 100.000. κατοίκους &#10;">
            <a:extLst>
              <a:ext uri="{FF2B5EF4-FFF2-40B4-BE49-F238E27FC236}">
                <a16:creationId xmlns:a16="http://schemas.microsoft.com/office/drawing/2014/main" xmlns="" id="{56082BC6-8E29-4E06-8B9A-C3A32A9E4004}"/>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242061" y="1169152"/>
            <a:ext cx="4601497" cy="3468137"/>
          </a:xfrm>
        </p:spPr>
      </p:pic>
      <p:sp>
        <p:nvSpPr>
          <p:cNvPr id="4" name="Title 1">
            <a:extLst>
              <a:ext uri="{FF2B5EF4-FFF2-40B4-BE49-F238E27FC236}">
                <a16:creationId xmlns:a16="http://schemas.microsoft.com/office/drawing/2014/main" xmlns="" id="{B26558A4-E371-445E-91A6-FCA929E6BB17}"/>
              </a:ext>
            </a:extLst>
          </p:cNvPr>
          <p:cNvSpPr txBox="1">
            <a:spLocks noGrp="1"/>
          </p:cNvSpPr>
          <p:nvPr>
            <p:ph type="title"/>
          </p:nvPr>
        </p:nvSpPr>
        <p:spPr>
          <a:xfrm>
            <a:off x="0" y="1"/>
            <a:ext cx="10514231" cy="895863"/>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GB" sz="4400" b="1" i="1" spc="-38" dirty="0" err="1">
                <a:solidFill>
                  <a:srgbClr val="28C4CC">
                    <a:lumMod val="75000"/>
                  </a:srgbClr>
                </a:solidFill>
                <a:latin typeface="Microsoft Sans Serif" pitchFamily="34" charset="0"/>
                <a:ea typeface="Microsoft Sans Serif" pitchFamily="34" charset="0"/>
                <a:cs typeface="Microsoft Sans Serif" pitchFamily="34" charset="0"/>
              </a:rPr>
              <a:t>Toxoplasma</a:t>
            </a:r>
            <a:r>
              <a:rPr lang="en-GB" sz="4400" b="1" spc="-38" dirty="0">
                <a:solidFill>
                  <a:srgbClr val="28C4CC">
                    <a:lumMod val="75000"/>
                  </a:srgbClr>
                </a:solidFill>
                <a:latin typeface="Microsoft Sans Serif" pitchFamily="34" charset="0"/>
                <a:ea typeface="Microsoft Sans Serif" pitchFamily="34" charset="0"/>
                <a:cs typeface="Microsoft Sans Serif" pitchFamily="34" charset="0"/>
              </a:rPr>
              <a:t> </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r>
              <a:rPr lang="el-GR" sz="4400" b="1" i="1" spc="-38" dirty="0" smtClean="0">
                <a:solidFill>
                  <a:srgbClr val="28C4CC">
                    <a:lumMod val="75000"/>
                  </a:srgbClr>
                </a:solidFill>
                <a:latin typeface="Microsoft Sans Serif" pitchFamily="34" charset="0"/>
                <a:ea typeface="Microsoft Sans Serif" pitchFamily="34" charset="0"/>
                <a:cs typeface="Microsoft Sans Serif" pitchFamily="34" charset="0"/>
              </a:rPr>
              <a:t>Τοξόπλασμα</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endParaRPr lang="en-GB" sz="4400" spc="-38" dirty="0">
              <a:solidFill>
                <a:srgbClr val="28C4CC">
                  <a:lumMod val="75000"/>
                </a:srgbClr>
              </a:solidFill>
              <a:latin typeface="Microsoft Sans Serif" pitchFamily="34" charset="0"/>
              <a:ea typeface="Microsoft Sans Serif" pitchFamily="34" charset="0"/>
              <a:cs typeface="Microsoft Sans Serif" pitchFamily="34" charset="0"/>
            </a:endParaRPr>
          </a:p>
        </p:txBody>
      </p:sp>
      <p:sp>
        <p:nvSpPr>
          <p:cNvPr id="8" name="TextBox 7">
            <a:extLst>
              <a:ext uri="{FF2B5EF4-FFF2-40B4-BE49-F238E27FC236}">
                <a16:creationId xmlns:a16="http://schemas.microsoft.com/office/drawing/2014/main" xmlns="" id="{FA2F997D-97AC-4A9C-ABA3-96A9506407EE}"/>
              </a:ext>
            </a:extLst>
          </p:cNvPr>
          <p:cNvSpPr txBox="1"/>
          <p:nvPr/>
        </p:nvSpPr>
        <p:spPr>
          <a:xfrm>
            <a:off x="6848143" y="0"/>
            <a:ext cx="5342270" cy="6217087"/>
          </a:xfrm>
          <a:prstGeom prst="rect">
            <a:avLst/>
          </a:prstGeom>
          <a:noFill/>
        </p:spPr>
        <p:txBody>
          <a:bodyPr wrap="square" rtlCol="0">
            <a:spAutoFit/>
          </a:bodyPr>
          <a:lstStyle/>
          <a:p>
            <a:pPr fontAlgn="base"/>
            <a:endParaRPr lang="en-GB" sz="2000" dirty="0"/>
          </a:p>
          <a:p>
            <a:pPr marL="285750" indent="-285750">
              <a:buFont typeface="Arial" panose="020B0604020202020204" pitchFamily="34" charset="0"/>
              <a:buChar char="•"/>
            </a:pPr>
            <a:r>
              <a:rPr lang="el-GR" sz="1800" dirty="0" smtClean="0"/>
              <a:t>Το τοξόπλασμα μπορεί να οδηγήσει σε τοξοπλάσμωση, η οποία είναι μια λοίμωξη που μεταδίδεται με τα κόπρανα μολυσμένης γάτας ή μολυσμένα λαχανικά, φρούτα και κρέας</a:t>
            </a:r>
          </a:p>
          <a:p>
            <a:pPr marL="285750" indent="-285750">
              <a:buFont typeface="Arial" panose="020B0604020202020204" pitchFamily="34" charset="0"/>
              <a:buChar char="•"/>
            </a:pPr>
            <a:r>
              <a:rPr lang="el-GR" sz="1800" dirty="0" smtClean="0"/>
              <a:t>Είναι σημαντικό να πλένετε πάντα φρούτα και λαχανικά ώστε να αφαιρείται τυχόν χώμα, να μαγειρεύετε καλά τα κρέατα και να πλένετε τα χέρια σας πριν από την προετοιμασία φαγητού και πριν από το φαγητό</a:t>
            </a:r>
          </a:p>
          <a:p>
            <a:pPr marL="285750" indent="-285750">
              <a:buFont typeface="Arial" panose="020B0604020202020204" pitchFamily="34" charset="0"/>
              <a:buChar char="•"/>
            </a:pPr>
            <a:r>
              <a:rPr lang="el-GR" sz="1800" dirty="0" smtClean="0"/>
              <a:t>Συνήθως είναι αβλαβές και </a:t>
            </a:r>
            <a:r>
              <a:rPr lang="el-GR" sz="1800" dirty="0" err="1" smtClean="0"/>
              <a:t>ασυμπτωματικό</a:t>
            </a:r>
            <a:r>
              <a:rPr lang="el-GR" sz="1800" dirty="0" smtClean="0"/>
              <a:t> στους ανθρώπους, αλλά μπορεί να προκαλέσει σοβαρά προβλήματα σε μερικούς</a:t>
            </a:r>
          </a:p>
          <a:p>
            <a:pPr marL="285750" indent="-285750">
              <a:buFont typeface="Arial" panose="020B0604020202020204" pitchFamily="34" charset="0"/>
              <a:buChar char="•"/>
            </a:pPr>
            <a:r>
              <a:rPr lang="el-GR" sz="1800" dirty="0" smtClean="0"/>
              <a:t>Εάν εμφανιστούν συμπτώματα, αυτά είναι </a:t>
            </a:r>
            <a:r>
              <a:rPr lang="en-GB" sz="1800" dirty="0" smtClean="0"/>
              <a:t>: </a:t>
            </a:r>
            <a:r>
              <a:rPr lang="el-GR" sz="1800" dirty="0" err="1" smtClean="0"/>
              <a:t>γριπώδης</a:t>
            </a:r>
            <a:r>
              <a:rPr lang="el-GR" sz="1800" dirty="0" smtClean="0"/>
              <a:t> συνδρομή όπως υψηλή θερμοκρασία, πόνοι στους μύες, κόπωση, αίσθημα αδιαθεσίας, πονόλαιμος και πρησμένοι αδένες</a:t>
            </a:r>
            <a:endParaRPr lang="en-GB" sz="1800" dirty="0"/>
          </a:p>
          <a:p>
            <a:pPr marL="285750" indent="-285750">
              <a:buFont typeface="Arial" panose="020B0604020202020204" pitchFamily="34" charset="0"/>
              <a:buChar char="•"/>
            </a:pPr>
            <a:r>
              <a:rPr lang="el-GR" sz="1800" dirty="0" smtClean="0"/>
              <a:t>Εάν εμφανιστούν συμπτώματα, συνήθως βελτιώνονται από μόνα τους εντός περίπου έξι εβδομάδων. Αν προσβληθείτε από τοξοπλάσμωση, έχετε αποκτήσει ανοσία για το υπόλοιπο της ζωής σας</a:t>
            </a:r>
            <a:endParaRPr lang="en-GB" sz="1800" dirty="0"/>
          </a:p>
        </p:txBody>
      </p:sp>
      <p:sp>
        <p:nvSpPr>
          <p:cNvPr id="9" name="TextBox 8">
            <a:extLst>
              <a:ext uri="{FF2B5EF4-FFF2-40B4-BE49-F238E27FC236}">
                <a16:creationId xmlns:a16="http://schemas.microsoft.com/office/drawing/2014/main" xmlns="" id="{6E950A7C-0A9D-4F66-8DA6-54DE864EE35E}"/>
              </a:ext>
            </a:extLst>
          </p:cNvPr>
          <p:cNvSpPr txBox="1"/>
          <p:nvPr/>
        </p:nvSpPr>
        <p:spPr>
          <a:xfrm>
            <a:off x="1" y="4611233"/>
            <a:ext cx="7175874" cy="2246769"/>
          </a:xfrm>
          <a:prstGeom prst="rect">
            <a:avLst/>
          </a:prstGeom>
          <a:noFill/>
        </p:spPr>
        <p:txBody>
          <a:bodyPr wrap="square" rtlCol="0">
            <a:spAutoFit/>
          </a:bodyPr>
          <a:lstStyle/>
          <a:p>
            <a:r>
              <a:rPr lang="el-GR" sz="2000" b="1" dirty="0" smtClean="0"/>
              <a:t>Άτομα σε κίνδυνο μπορεί να είναι</a:t>
            </a:r>
            <a:r>
              <a:rPr lang="en-GB" sz="2000" b="1" dirty="0" smtClean="0"/>
              <a:t>:</a:t>
            </a:r>
            <a:endParaRPr lang="en-GB" sz="2000" b="1" dirty="0"/>
          </a:p>
          <a:p>
            <a:pPr marL="268288" indent="-268288">
              <a:buFont typeface="Arial" panose="020B0604020202020204" pitchFamily="34" charset="0"/>
              <a:buChar char="•"/>
            </a:pPr>
            <a:r>
              <a:rPr lang="el-GR" sz="2000" dirty="0" smtClean="0"/>
              <a:t>Έγκυες</a:t>
            </a:r>
            <a:r>
              <a:rPr lang="en-GB" sz="2000" dirty="0" smtClean="0"/>
              <a:t>– </a:t>
            </a:r>
            <a:r>
              <a:rPr lang="el-GR" sz="2000" dirty="0" smtClean="0"/>
              <a:t>επιπλοκές όπως αποβολή</a:t>
            </a:r>
            <a:r>
              <a:rPr lang="en-GB" sz="2000" dirty="0" smtClean="0"/>
              <a:t>. </a:t>
            </a:r>
            <a:r>
              <a:rPr lang="el-GR" sz="2000" dirty="0" smtClean="0"/>
              <a:t>Μπορεί επίσης να οδηγήσει σε εμβρυικό θάνατο</a:t>
            </a:r>
            <a:r>
              <a:rPr lang="en-GB" sz="2000" dirty="0" smtClean="0"/>
              <a:t>, </a:t>
            </a:r>
            <a:r>
              <a:rPr lang="el-GR" sz="2000" dirty="0" smtClean="0"/>
              <a:t>υδροκεφαλία </a:t>
            </a:r>
            <a:r>
              <a:rPr lang="en-GB" sz="2000" dirty="0" smtClean="0"/>
              <a:t>(</a:t>
            </a:r>
            <a:r>
              <a:rPr lang="el-GR" sz="2000" dirty="0" smtClean="0"/>
              <a:t>συσσώρευση υγρού στον εγκέφαλο</a:t>
            </a:r>
            <a:r>
              <a:rPr lang="en-GB" sz="2000" dirty="0" smtClean="0"/>
              <a:t>)</a:t>
            </a:r>
            <a:r>
              <a:rPr lang="el-GR" sz="2000" dirty="0" smtClean="0"/>
              <a:t> ή ακόμη και θάνατο στα νεογνά</a:t>
            </a:r>
            <a:endParaRPr lang="en-GB" sz="2000" dirty="0"/>
          </a:p>
          <a:p>
            <a:pPr marL="268288" indent="-268288">
              <a:buFont typeface="Arial" panose="020B0604020202020204" pitchFamily="34" charset="0"/>
              <a:buChar char="•"/>
            </a:pPr>
            <a:r>
              <a:rPr lang="el-GR" sz="2000" dirty="0" err="1" smtClean="0"/>
              <a:t>Ανοσοκατεσταλμένοι</a:t>
            </a:r>
            <a:r>
              <a:rPr lang="el-GR" sz="2000" dirty="0" smtClean="0"/>
              <a:t> ασθενείς</a:t>
            </a:r>
            <a:r>
              <a:rPr lang="en-GB" sz="2000" dirty="0" smtClean="0"/>
              <a:t>– </a:t>
            </a:r>
            <a:r>
              <a:rPr lang="el-GR" sz="2000" dirty="0" smtClean="0"/>
              <a:t>π.χ. όσοι λαμβάνουν χημειοθεραπεία ή ασθενείς με </a:t>
            </a:r>
            <a:r>
              <a:rPr lang="en-GB" sz="2000" dirty="0" smtClean="0"/>
              <a:t>HIV</a:t>
            </a:r>
            <a:r>
              <a:rPr lang="el-GR" sz="2000" dirty="0" smtClean="0"/>
              <a:t> </a:t>
            </a:r>
            <a:r>
              <a:rPr lang="en-GB" sz="2000" dirty="0" smtClean="0"/>
              <a:t>(</a:t>
            </a:r>
            <a:r>
              <a:rPr lang="el-GR" sz="2000" dirty="0" smtClean="0"/>
              <a:t>μπορεί να επηρεάσει τα μάτια ή τον εγκέφαλο</a:t>
            </a:r>
            <a:r>
              <a:rPr lang="en-GB" sz="2000" dirty="0" smtClean="0"/>
              <a:t>)</a:t>
            </a:r>
            <a:r>
              <a:rPr lang="el-GR" sz="2000" dirty="0" smtClean="0"/>
              <a:t>.</a:t>
            </a:r>
            <a:endParaRPr lang="en-GB" sz="2000" dirty="0"/>
          </a:p>
        </p:txBody>
      </p:sp>
      <p:sp>
        <p:nvSpPr>
          <p:cNvPr id="2" name="TextBox 1">
            <a:extLst>
              <a:ext uri="{FF2B5EF4-FFF2-40B4-BE49-F238E27FC236}">
                <a16:creationId xmlns:a16="http://schemas.microsoft.com/office/drawing/2014/main" xmlns="" id="{60902C13-E8F0-4B12-894C-72092BA8E0E7}"/>
              </a:ext>
            </a:extLst>
          </p:cNvPr>
          <p:cNvSpPr txBox="1"/>
          <p:nvPr/>
        </p:nvSpPr>
        <p:spPr>
          <a:xfrm>
            <a:off x="4991239" y="2017918"/>
            <a:ext cx="1421254" cy="2492990"/>
          </a:xfrm>
          <a:prstGeom prst="rect">
            <a:avLst/>
          </a:prstGeom>
          <a:noFill/>
        </p:spPr>
        <p:txBody>
          <a:bodyPr wrap="square" rtlCol="0">
            <a:spAutoFit/>
          </a:bodyPr>
          <a:lstStyle/>
          <a:p>
            <a:r>
              <a:rPr lang="el-GR" sz="1200" dirty="0" smtClean="0"/>
              <a:t>Επεξήγηση</a:t>
            </a:r>
            <a:r>
              <a:rPr lang="en-GB" sz="1200" dirty="0" smtClean="0"/>
              <a:t>: </a:t>
            </a:r>
            <a:r>
              <a:rPr lang="el-GR" sz="1200" dirty="0" smtClean="0"/>
              <a:t>Η εκτιμώμενη συνολική επιβάρυνση για την υγεία </a:t>
            </a:r>
            <a:r>
              <a:rPr lang="en-GB" sz="1200" dirty="0" smtClean="0"/>
              <a:t>(DALY: </a:t>
            </a:r>
            <a:r>
              <a:rPr lang="en-US" sz="1200" dirty="0" smtClean="0"/>
              <a:t>D</a:t>
            </a:r>
            <a:r>
              <a:rPr lang="en-GB" sz="1200" dirty="0" err="1" smtClean="0"/>
              <a:t>isability</a:t>
            </a:r>
            <a:r>
              <a:rPr lang="en-GB" sz="1200" dirty="0" smtClean="0"/>
              <a:t> Adjusted Life Years) </a:t>
            </a:r>
            <a:r>
              <a:rPr lang="el-GR" sz="1200" dirty="0" smtClean="0"/>
              <a:t>είναι</a:t>
            </a:r>
            <a:r>
              <a:rPr lang="en-GB" sz="1200" dirty="0" smtClean="0"/>
              <a:t> </a:t>
            </a:r>
            <a:r>
              <a:rPr lang="el-GR" sz="1200" dirty="0" smtClean="0"/>
              <a:t>8 ανά </a:t>
            </a:r>
            <a:r>
              <a:rPr lang="en-GB" sz="1200" dirty="0" smtClean="0"/>
              <a:t>100.000.</a:t>
            </a:r>
            <a:r>
              <a:rPr lang="el-GR" sz="1200" dirty="0" smtClean="0"/>
              <a:t> κατοίκους</a:t>
            </a:r>
            <a:r>
              <a:rPr lang="en-GB" sz="1200" dirty="0" smtClean="0"/>
              <a:t> </a:t>
            </a:r>
            <a:endParaRPr lang="en-GB" sz="1200" dirty="0"/>
          </a:p>
          <a:p>
            <a:r>
              <a:rPr lang="en-GB" sz="1200" dirty="0">
                <a:hlinkClick r:id="rId4"/>
              </a:rPr>
              <a:t>http://safeconsume.eu/hazards/toxoplasma</a:t>
            </a:r>
            <a:endParaRPr lang="en-GB" sz="1200" dirty="0"/>
          </a:p>
        </p:txBody>
      </p:sp>
    </p:spTree>
    <p:extLst>
      <p:ext uri="{BB962C8B-B14F-4D97-AF65-F5344CB8AC3E}">
        <p14:creationId xmlns:p14="http://schemas.microsoft.com/office/powerpoint/2010/main" xmlns="" val="116361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75802-C6B6-4C8E-A9D5-02A569C12595}"/>
              </a:ext>
            </a:extLst>
          </p:cNvPr>
          <p:cNvSpPr>
            <a:spLocks noGrp="1"/>
          </p:cNvSpPr>
          <p:nvPr>
            <p:ph type="title"/>
          </p:nvPr>
        </p:nvSpPr>
        <p:spPr>
          <a:xfrm>
            <a:off x="612000" y="301436"/>
            <a:ext cx="10514231" cy="1325563"/>
          </a:xfrm>
        </p:spPr>
        <p:txBody>
          <a:bodyPr/>
          <a:lstStyle/>
          <a:p>
            <a:r>
              <a:rPr lang="el-GR" sz="3600" dirty="0" smtClean="0">
                <a:solidFill>
                  <a:srgbClr val="1E9399"/>
                </a:solidFill>
                <a:latin typeface="+mn-lt"/>
              </a:rPr>
              <a:t>Μαθησιακοί στόχοι</a:t>
            </a:r>
            <a:endParaRPr lang="en-GB" sz="3600" dirty="0">
              <a:solidFill>
                <a:srgbClr val="1E9399"/>
              </a:solidFill>
              <a:latin typeface="+mn-lt"/>
            </a:endParaRPr>
          </a:p>
        </p:txBody>
      </p:sp>
      <p:sp>
        <p:nvSpPr>
          <p:cNvPr id="3" name="Content Placeholder 2">
            <a:extLst>
              <a:ext uri="{FF2B5EF4-FFF2-40B4-BE49-F238E27FC236}">
                <a16:creationId xmlns:a16="http://schemas.microsoft.com/office/drawing/2014/main" xmlns="" id="{1AAF8EC8-E147-434F-90F5-1CFDCDC5A37E}"/>
              </a:ext>
            </a:extLst>
          </p:cNvPr>
          <p:cNvSpPr>
            <a:spLocks noGrp="1"/>
          </p:cNvSpPr>
          <p:nvPr>
            <p:ph idx="1"/>
          </p:nvPr>
        </p:nvSpPr>
        <p:spPr>
          <a:xfrm>
            <a:off x="593805" y="1212729"/>
            <a:ext cx="11172065" cy="4942412"/>
          </a:xfrm>
        </p:spPr>
        <p:txBody>
          <a:bodyPr/>
          <a:lstStyle/>
          <a:p>
            <a:pPr marL="0" indent="0">
              <a:buNone/>
            </a:pPr>
            <a:r>
              <a:rPr lang="el-GR" sz="2800" dirty="0" smtClean="0"/>
              <a:t>Να κατανοήσουν οι μαθητές</a:t>
            </a:r>
            <a:r>
              <a:rPr lang="en-GB" sz="2800" dirty="0" smtClean="0"/>
              <a:t>:</a:t>
            </a:r>
            <a:endParaRPr lang="en-GB" sz="2800" dirty="0"/>
          </a:p>
          <a:p>
            <a:pPr lvl="0"/>
            <a:r>
              <a:rPr lang="en-GB" sz="2800" dirty="0"/>
              <a:t> </a:t>
            </a:r>
            <a:r>
              <a:rPr lang="el-GR" sz="2800" dirty="0" smtClean="0"/>
              <a:t>Ότι τα </a:t>
            </a:r>
            <a:r>
              <a:rPr lang="el-GR" sz="2800" dirty="0" err="1" smtClean="0"/>
              <a:t>τροφιμογενή</a:t>
            </a:r>
            <a:r>
              <a:rPr lang="el-GR" sz="2800" dirty="0" smtClean="0"/>
              <a:t> νοσήματα προκαλούνται από μικρόβια (μικροοργανισμούς), τα οποία ανήκουν σε τέσσερις διαφορετικούς τύπους </a:t>
            </a:r>
            <a:endParaRPr lang="en-GB" sz="2800" dirty="0"/>
          </a:p>
          <a:p>
            <a:pPr lvl="0"/>
            <a:r>
              <a:rPr lang="en-GB" sz="2800" dirty="0"/>
              <a:t> </a:t>
            </a:r>
            <a:r>
              <a:rPr lang="el-GR" sz="2800" dirty="0" smtClean="0"/>
              <a:t>Τις διαφορές μεταξύ ιών, βακτηρίων, παρασίτων και μυκήτων </a:t>
            </a:r>
            <a:endParaRPr lang="en-GB" sz="2800" dirty="0"/>
          </a:p>
          <a:p>
            <a:pPr lvl="0"/>
            <a:r>
              <a:rPr lang="en-GB" sz="2800" dirty="0"/>
              <a:t> </a:t>
            </a:r>
            <a:r>
              <a:rPr lang="el-GR" sz="2800" dirty="0" smtClean="0"/>
              <a:t>Ότι υ</a:t>
            </a:r>
            <a:r>
              <a:rPr lang="en-GB" sz="2800" dirty="0" err="1" smtClean="0"/>
              <a:t>πάρχουν</a:t>
            </a:r>
            <a:r>
              <a:rPr lang="en-GB" sz="2800" dirty="0" smtClean="0"/>
              <a:t> </a:t>
            </a:r>
            <a:r>
              <a:rPr lang="en-GB" sz="2800" dirty="0" err="1" smtClean="0"/>
              <a:t>χρήσιμα</a:t>
            </a:r>
            <a:r>
              <a:rPr lang="en-GB" sz="2800" dirty="0" smtClean="0"/>
              <a:t> </a:t>
            </a:r>
            <a:r>
              <a:rPr lang="en-GB" sz="2800" dirty="0" err="1" smtClean="0"/>
              <a:t>μικρόβια</a:t>
            </a:r>
            <a:r>
              <a:rPr lang="en-GB" sz="2800" dirty="0" smtClean="0"/>
              <a:t> </a:t>
            </a:r>
            <a:r>
              <a:rPr lang="en-GB" sz="2800" dirty="0" err="1" smtClean="0"/>
              <a:t>στα</a:t>
            </a:r>
            <a:r>
              <a:rPr lang="en-GB" sz="2800" dirty="0" smtClean="0"/>
              <a:t> </a:t>
            </a:r>
            <a:r>
              <a:rPr lang="en-GB" sz="2800" dirty="0" err="1" smtClean="0"/>
              <a:t>τρόφιμα</a:t>
            </a:r>
            <a:r>
              <a:rPr lang="en-GB" sz="2800" dirty="0" smtClean="0"/>
              <a:t> </a:t>
            </a:r>
            <a:endParaRPr lang="en-GB" sz="2800" dirty="0"/>
          </a:p>
          <a:p>
            <a:r>
              <a:rPr lang="en-GB" sz="2800" dirty="0"/>
              <a:t> </a:t>
            </a:r>
            <a:r>
              <a:rPr lang="el-GR" sz="2800" dirty="0" smtClean="0"/>
              <a:t>Την σημασία του σωστού χειρισμού των τροφίμων για την αποφυγή </a:t>
            </a:r>
            <a:r>
              <a:rPr lang="el-GR" sz="2800" dirty="0" err="1" smtClean="0"/>
              <a:t>τροφιμογενών</a:t>
            </a:r>
            <a:r>
              <a:rPr lang="el-GR" sz="2800" dirty="0" smtClean="0"/>
              <a:t> νοσημάτων</a:t>
            </a:r>
            <a:endParaRPr lang="en-GB" sz="2800" dirty="0"/>
          </a:p>
        </p:txBody>
      </p:sp>
    </p:spTree>
    <p:extLst>
      <p:ext uri="{BB962C8B-B14F-4D97-AF65-F5344CB8AC3E}">
        <p14:creationId xmlns:p14="http://schemas.microsoft.com/office/powerpoint/2010/main" xmlns="" val="424354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Γράφημα πληροφοριών: Norovirus&#10;Επιβάρυνση: 4&#10;Περιστατικά: 10 χιλιάδες&#10;Θάνατοι: 0&#10;Πηγές: θαλασσινά και φρέσκα λάχανικά&#10;&#10;Επεξήγηση: Η εκτιμώμενη συνολική επιβάρυνση για την υγεία (DALY: Disability Adjusted Life Years) είναι  4 ανά 100.000. κατοίκους . &#10;">
            <a:extLst>
              <a:ext uri="{FF2B5EF4-FFF2-40B4-BE49-F238E27FC236}">
                <a16:creationId xmlns:a16="http://schemas.microsoft.com/office/drawing/2014/main" xmlns="" id="{CF497F44-1B55-4352-9AE5-3AAC21444C80}"/>
              </a:ext>
            </a:extLst>
          </p:cNvPr>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06034" y="1088672"/>
            <a:ext cx="4729559" cy="3151786"/>
          </a:xfrm>
        </p:spPr>
      </p:pic>
      <p:sp>
        <p:nvSpPr>
          <p:cNvPr id="4" name="Title 1">
            <a:extLst>
              <a:ext uri="{FF2B5EF4-FFF2-40B4-BE49-F238E27FC236}">
                <a16:creationId xmlns:a16="http://schemas.microsoft.com/office/drawing/2014/main" xmlns="" id="{9DD55364-FBDF-4666-9FCF-B6F12551EA60}"/>
              </a:ext>
            </a:extLst>
          </p:cNvPr>
          <p:cNvSpPr txBox="1">
            <a:spLocks noGrp="1"/>
          </p:cNvSpPr>
          <p:nvPr>
            <p:ph type="title"/>
          </p:nvPr>
        </p:nvSpPr>
        <p:spPr>
          <a:xfrm>
            <a:off x="304762" y="-1"/>
            <a:ext cx="5324341" cy="704389"/>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GB" sz="4400" b="1" spc="-38" dirty="0" err="1">
                <a:solidFill>
                  <a:srgbClr val="28C4CC">
                    <a:lumMod val="75000"/>
                  </a:srgbClr>
                </a:solidFill>
                <a:latin typeface="Microsoft Sans Serif" pitchFamily="34" charset="0"/>
                <a:ea typeface="Microsoft Sans Serif" pitchFamily="34" charset="0"/>
                <a:cs typeface="Microsoft Sans Serif" pitchFamily="34" charset="0"/>
              </a:rPr>
              <a:t>Norovirus</a:t>
            </a:r>
            <a:r>
              <a:rPr lang="en-GB" sz="4400" b="1" spc="-38" dirty="0">
                <a:solidFill>
                  <a:srgbClr val="28C4CC">
                    <a:lumMod val="75000"/>
                  </a:srgbClr>
                </a:solidFill>
                <a:latin typeface="Microsoft Sans Serif" pitchFamily="34" charset="0"/>
                <a:ea typeface="Microsoft Sans Serif" pitchFamily="34" charset="0"/>
                <a:cs typeface="Microsoft Sans Serif" pitchFamily="34" charset="0"/>
              </a:rPr>
              <a:t> </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r>
              <a:rPr lang="el-GR" sz="4400" b="1" i="1" spc="-38" dirty="0" smtClean="0">
                <a:solidFill>
                  <a:srgbClr val="28C4CC">
                    <a:lumMod val="75000"/>
                  </a:srgbClr>
                </a:solidFill>
                <a:latin typeface="Microsoft Sans Serif" pitchFamily="34" charset="0"/>
                <a:ea typeface="Microsoft Sans Serif" pitchFamily="34" charset="0"/>
                <a:cs typeface="Microsoft Sans Serif" pitchFamily="34" charset="0"/>
              </a:rPr>
              <a:t>Νοροϊός</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endParaRPr lang="en-GB" sz="4400" spc="-38" dirty="0">
              <a:solidFill>
                <a:srgbClr val="28C4CC">
                  <a:lumMod val="75000"/>
                </a:srgbClr>
              </a:solidFill>
              <a:latin typeface="Microsoft Sans Serif" pitchFamily="34" charset="0"/>
              <a:ea typeface="Microsoft Sans Serif" pitchFamily="34" charset="0"/>
              <a:cs typeface="Microsoft Sans Serif" pitchFamily="34" charset="0"/>
            </a:endParaRPr>
          </a:p>
        </p:txBody>
      </p:sp>
      <p:sp>
        <p:nvSpPr>
          <p:cNvPr id="8" name="TextBox 7">
            <a:extLst>
              <a:ext uri="{FF2B5EF4-FFF2-40B4-BE49-F238E27FC236}">
                <a16:creationId xmlns:a16="http://schemas.microsoft.com/office/drawing/2014/main" xmlns="" id="{B933EFAC-61DF-4717-AA94-9A178954041F}"/>
              </a:ext>
            </a:extLst>
          </p:cNvPr>
          <p:cNvSpPr txBox="1"/>
          <p:nvPr/>
        </p:nvSpPr>
        <p:spPr>
          <a:xfrm>
            <a:off x="5874326" y="0"/>
            <a:ext cx="6316088" cy="5770811"/>
          </a:xfrm>
          <a:prstGeom prst="rect">
            <a:avLst/>
          </a:prstGeom>
          <a:noFill/>
        </p:spPr>
        <p:txBody>
          <a:bodyPr wrap="square" rtlCol="0">
            <a:spAutoFit/>
          </a:bodyPr>
          <a:lstStyle/>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Ο Νοροϊός είναι ένα συνηθισμένο μικρόβιο που προκαλεί έμετο και διάρροια, συχνά διαρκεί περίπου δύο ημέρες και  η εμπειρία μπορεί να είναι πολύ δυσάρεστη</a:t>
            </a: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Άλλα συμπτώματα περιλαμβάνουν</a:t>
            </a:r>
            <a:r>
              <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αδιαθεσία </a:t>
            </a:r>
            <a:r>
              <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ναυτία</a:t>
            </a:r>
            <a:r>
              <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πυρετός </a:t>
            </a:r>
            <a:r>
              <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38°C </a:t>
            </a: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ή περισσότερο</a:t>
            </a:r>
            <a:r>
              <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πονοκέφαλο και πόνο στα χέρια και στα πόδια</a:t>
            </a:r>
            <a:endParaRPr lang="en-GB"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συμπτώματα εμφανίζονται συνήθως 1 έως 2 ημέρες μετά την μόλυνση</a:t>
            </a:r>
            <a:endParaRPr lang="en-GB"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Ο Νοροϊός μπορεί να μεταδοθεί εύκολα από άτομο σε άτομο </a:t>
            </a:r>
            <a:r>
              <a:rPr lang="el-GR" sz="18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γι΄αυτό</a:t>
            </a:r>
            <a:r>
              <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742950" lvl="1"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Μείνε μακριά από το σχολείο ή την εργασία σου, τουλάχιστον έως δύο ημέρες μετά την εξαφάνιση των συμπτωμάτων </a:t>
            </a:r>
            <a:endParaRPr lang="en-GB"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Επίσης απόφυγε να επισκέπτεσαι ασθενείς στο νοσοκομείο αυτό το διάστημα.</a:t>
            </a:r>
            <a:endParaRPr lang="en-GB"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Το  συχνό πλύσιμο των χεριών με σαπούνι και νερό είναι ο καλύτερος τρόπος για να σταματήσει η εξάπλωση του </a:t>
            </a:r>
            <a:r>
              <a:rPr lang="el-GR" sz="18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Νοροϊού</a:t>
            </a: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αλκοολούχα αντισηπτικά χεριών δεν καταστρέφουν τον </a:t>
            </a:r>
            <a:r>
              <a:rPr lang="el-GR" sz="18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Νοροϊό</a:t>
            </a:r>
            <a:endParaRPr lang="en-GB"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dirty="0">
              <a:latin typeface="Arial" pitchFamily="34" charset="0"/>
              <a:cs typeface="Arial" pitchFamily="34" charset="0"/>
            </a:endParaRPr>
          </a:p>
        </p:txBody>
      </p:sp>
      <p:sp>
        <p:nvSpPr>
          <p:cNvPr id="9" name="TextBox 8">
            <a:extLst>
              <a:ext uri="{FF2B5EF4-FFF2-40B4-BE49-F238E27FC236}">
                <a16:creationId xmlns:a16="http://schemas.microsoft.com/office/drawing/2014/main" xmlns="" id="{4D69EF60-74E0-4E28-8085-925BABB75CB3}"/>
              </a:ext>
            </a:extLst>
          </p:cNvPr>
          <p:cNvSpPr txBox="1"/>
          <p:nvPr/>
        </p:nvSpPr>
        <p:spPr>
          <a:xfrm>
            <a:off x="215126" y="5398163"/>
            <a:ext cx="11670071" cy="1200329"/>
          </a:xfrm>
          <a:prstGeom prst="rect">
            <a:avLst/>
          </a:prstGeom>
          <a:noFill/>
        </p:spPr>
        <p:txBody>
          <a:bodyPr wrap="square" rtlCol="0">
            <a:spAutoFit/>
          </a:bodyPr>
          <a:lstStyle/>
          <a:p>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Ο Νοροϊός μπορεί να μεταδοθεί με </a:t>
            </a:r>
            <a:r>
              <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Στενή επαφή με άτομο μολυσμένο από </a:t>
            </a:r>
            <a:r>
              <a:rPr lang="el-GR" sz="18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Νοροϊό</a:t>
            </a:r>
            <a:endParaRPr lang="en-GB" sz="18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Άγγιγμα επιφανειών ή αντικειμένων που έχουν τον ιό πάνω τους και μετά άγγιγμα του στόματος</a:t>
            </a:r>
          </a:p>
          <a:p>
            <a:pPr marL="285750" indent="-285750">
              <a:buFont typeface="Arial" panose="020B0604020202020204" pitchFamily="34" charset="0"/>
              <a:buChar char="•"/>
            </a:pPr>
            <a:r>
              <a:rPr lang="el-GR" sz="18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Κατανάλωση φαγητού που έχει μαγειρευτεί ή  ετοιμαστεί από κάποιον μολυσμένο με </a:t>
            </a:r>
            <a:r>
              <a:rPr lang="el-GR" sz="1800"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Νοροϊό</a:t>
            </a:r>
            <a:endParaRPr lang="en-GB" sz="18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TextBox 1">
            <a:extLst>
              <a:ext uri="{FF2B5EF4-FFF2-40B4-BE49-F238E27FC236}">
                <a16:creationId xmlns:a16="http://schemas.microsoft.com/office/drawing/2014/main" xmlns="" id="{58A9B152-7C32-4E18-9BA1-FAD415BBB48C}"/>
              </a:ext>
            </a:extLst>
          </p:cNvPr>
          <p:cNvSpPr txBox="1"/>
          <p:nvPr/>
        </p:nvSpPr>
        <p:spPr>
          <a:xfrm>
            <a:off x="288061" y="4271378"/>
            <a:ext cx="4759271" cy="646331"/>
          </a:xfrm>
          <a:prstGeom prst="rect">
            <a:avLst/>
          </a:prstGeom>
          <a:noFill/>
        </p:spPr>
        <p:txBody>
          <a:bodyPr wrap="square" rtlCol="0">
            <a:spAutoFit/>
          </a:bodyPr>
          <a:lstStyle/>
          <a:p>
            <a:r>
              <a:rPr lang="el-GR" sz="1200" dirty="0" smtClean="0"/>
              <a:t>Επεξήγηση</a:t>
            </a:r>
            <a:r>
              <a:rPr lang="en-GB" sz="1200" dirty="0" smtClean="0"/>
              <a:t>: </a:t>
            </a:r>
            <a:r>
              <a:rPr lang="el-GR" sz="1200" dirty="0" smtClean="0"/>
              <a:t>Η εκτιμώμενη συνολική επιβάρυνση για την υγεία </a:t>
            </a:r>
            <a:r>
              <a:rPr lang="en-GB" sz="1200" dirty="0" smtClean="0"/>
              <a:t>(DALY: </a:t>
            </a:r>
            <a:r>
              <a:rPr lang="en-US" sz="1200" dirty="0" smtClean="0"/>
              <a:t>D</a:t>
            </a:r>
            <a:r>
              <a:rPr lang="en-GB" sz="1200" dirty="0" err="1" smtClean="0"/>
              <a:t>isability</a:t>
            </a:r>
            <a:r>
              <a:rPr lang="en-GB" sz="1200" dirty="0" smtClean="0"/>
              <a:t> Adjusted Life Years) </a:t>
            </a:r>
            <a:r>
              <a:rPr lang="el-GR" sz="1200" dirty="0" smtClean="0"/>
              <a:t>είναι</a:t>
            </a:r>
            <a:r>
              <a:rPr lang="en-GB" sz="1200" dirty="0" smtClean="0"/>
              <a:t> </a:t>
            </a:r>
            <a:r>
              <a:rPr lang="el-GR" sz="1200" dirty="0" smtClean="0"/>
              <a:t> 4 ανά </a:t>
            </a:r>
            <a:r>
              <a:rPr lang="en-GB" sz="1200" dirty="0" smtClean="0"/>
              <a:t>100.000.</a:t>
            </a:r>
            <a:r>
              <a:rPr lang="el-GR" sz="1200" dirty="0" smtClean="0"/>
              <a:t> κατοίκους</a:t>
            </a:r>
            <a:r>
              <a:rPr lang="en-GB" sz="1200" dirty="0" smtClean="0"/>
              <a:t> . </a:t>
            </a:r>
            <a:r>
              <a:rPr lang="en-GB" sz="1200" dirty="0">
                <a:hlinkClick r:id="rId4"/>
              </a:rPr>
              <a:t>http://safeconsume.eu/hazards/norovirus</a:t>
            </a:r>
            <a:endParaRPr lang="en-GB" sz="1200" dirty="0"/>
          </a:p>
        </p:txBody>
      </p:sp>
    </p:spTree>
    <p:extLst>
      <p:ext uri="{BB962C8B-B14F-4D97-AF65-F5344CB8AC3E}">
        <p14:creationId xmlns:p14="http://schemas.microsoft.com/office/powerpoint/2010/main" xmlns="" val="1868271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801A248-61D9-41CE-93B4-C72B9A5F9DB6}"/>
              </a:ext>
            </a:extLst>
          </p:cNvPr>
          <p:cNvSpPr>
            <a:spLocks noGrp="1"/>
          </p:cNvSpPr>
          <p:nvPr>
            <p:ph idx="1"/>
          </p:nvPr>
        </p:nvSpPr>
        <p:spPr>
          <a:xfrm>
            <a:off x="4276170" y="1219203"/>
            <a:ext cx="7590437" cy="4273549"/>
          </a:xfrm>
        </p:spPr>
        <p:txBody>
          <a:bodyPr>
            <a:normAutofit fontScale="85000" lnSpcReduction="10000"/>
          </a:bodyPr>
          <a:lstStyle/>
          <a:p>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Ο</a:t>
            </a:r>
            <a:r>
              <a:rPr lang="el-GR" sz="22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200" i="1" dirty="0" err="1" smtClean="0">
                <a:latin typeface="Microsoft Sans Serif" panose="020B0604020202020204" pitchFamily="34" charset="0"/>
                <a:ea typeface="Microsoft Sans Serif" panose="020B0604020202020204" pitchFamily="34" charset="0"/>
                <a:cs typeface="Microsoft Sans Serif" panose="020B0604020202020204" pitchFamily="34" charset="0"/>
              </a:rPr>
              <a:t>Βάκιλλος</a:t>
            </a:r>
            <a:r>
              <a:rPr lang="el-GR" sz="22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 ο κηρώδης (</a:t>
            </a:r>
            <a:r>
              <a:rPr lang="en-GB" sz="22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Bacillus </a:t>
            </a:r>
            <a:r>
              <a:rPr lang="en-GB" sz="2200" i="1" dirty="0">
                <a:latin typeface="Microsoft Sans Serif" panose="020B0604020202020204" pitchFamily="34" charset="0"/>
                <a:ea typeface="Microsoft Sans Serif" panose="020B0604020202020204" pitchFamily="34" charset="0"/>
                <a:cs typeface="Microsoft Sans Serif" panose="020B0604020202020204" pitchFamily="34" charset="0"/>
              </a:rPr>
              <a:t>cereus </a:t>
            </a:r>
            <a:r>
              <a:rPr lang="el-GR" sz="22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είναι ένα είδος βακτηρίου που μπορεί να προκαλέσει τροφική δηλητηρίαση.</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Βρίσκεται σε τρόφιμα όπως τα ζυμαρικά και το ρύζι</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Αυτό το είδος βακτηρίων έχει την ικανότητα να παράγει σπόρια, τα οποία μπορούν να επιβιώσουν στα τρόφιμα για μεγάλο χρονικό διάστημα.</a:t>
            </a:r>
            <a:r>
              <a:rPr lang="en-GB"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Αυτά τα σπόρια μπορούν να επιβιώσουν στο ρύζι ακόμη και μετά το μαγείρεμα.</a:t>
            </a:r>
            <a:endParaRPr lang="en-GB" sz="22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l-GR" altLang="en-US"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σπόρια μπορούν να «βλαστήσουν» και να ξεκινήσουν να αναπτύσσονται – αυτό συμβαίνει όταν τα ζεστά τρόφιμα αφήνονται να κρυώσουν για αρκετές ώρες σε θερμοκρασία δωματίου.</a:t>
            </a:r>
            <a:endParaRPr lang="en-US" altLang="en-US" sz="22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l-GR" altLang="en-US" sz="22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Κατά συνέπεια είναι σημαντικό να κρυώνει το μαγειρεμένο ρύζι γρήγορα, κατά προτίμηση μέσα σε μία ώρα και στην συνέχεια να φυλάσσεται στο ψυγείο.</a:t>
            </a:r>
            <a:endParaRPr lang="en-US" altLang="en-US" sz="2200" dirty="0" smtClean="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Title 1">
            <a:extLst>
              <a:ext uri="{FF2B5EF4-FFF2-40B4-BE49-F238E27FC236}">
                <a16:creationId xmlns:a16="http://schemas.microsoft.com/office/drawing/2014/main" xmlns="" id="{63D8709F-B860-4C14-8500-857A04877C1E}"/>
              </a:ext>
            </a:extLst>
          </p:cNvPr>
          <p:cNvSpPr txBox="1">
            <a:spLocks/>
          </p:cNvSpPr>
          <p:nvPr/>
        </p:nvSpPr>
        <p:spPr>
          <a:xfrm>
            <a:off x="270632" y="-352425"/>
            <a:ext cx="10514231" cy="1325563"/>
          </a:xfrm>
          <a:prstGeom prst="rect">
            <a:avLst/>
          </a:prstGeom>
        </p:spPr>
        <p:txBody>
          <a:bodyPr vert="horz" lIns="68580" tIns="34290" rIns="68580" bIns="3429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defTabSz="685800"/>
            <a:r>
              <a:rPr lang="en-GB" sz="4400" b="1" i="1" spc="-38" dirty="0">
                <a:solidFill>
                  <a:srgbClr val="28C4CC">
                    <a:lumMod val="75000"/>
                  </a:srgbClr>
                </a:solidFill>
                <a:latin typeface="Microsoft Sans Serif" pitchFamily="34" charset="0"/>
                <a:ea typeface="Microsoft Sans Serif" pitchFamily="34" charset="0"/>
                <a:cs typeface="Microsoft Sans Serif" pitchFamily="34" charset="0"/>
              </a:rPr>
              <a:t>Bacillus cereus </a:t>
            </a:r>
            <a:r>
              <a:rPr lang="en-GB" sz="4400" b="1" spc="-38" dirty="0" smtClean="0">
                <a:solidFill>
                  <a:srgbClr val="28C4CC">
                    <a:lumMod val="75000"/>
                  </a:srgbClr>
                </a:solidFill>
                <a:latin typeface="Microsoft Sans Serif" pitchFamily="34" charset="0"/>
                <a:ea typeface="Microsoft Sans Serif" pitchFamily="34" charset="0"/>
                <a:cs typeface="Microsoft Sans Serif" pitchFamily="34" charset="0"/>
              </a:rPr>
              <a:t>(</a:t>
            </a:r>
            <a:r>
              <a:rPr lang="el-GR" sz="4400" b="1" i="1" spc="-38" dirty="0" err="1" smtClean="0">
                <a:solidFill>
                  <a:srgbClr val="28C4CC">
                    <a:lumMod val="75000"/>
                  </a:srgbClr>
                </a:solidFill>
                <a:latin typeface="Microsoft Sans Serif" pitchFamily="34" charset="0"/>
                <a:ea typeface="Microsoft Sans Serif" pitchFamily="34" charset="0"/>
                <a:cs typeface="Microsoft Sans Serif" pitchFamily="34" charset="0"/>
              </a:rPr>
              <a:t>Βάκιλλος</a:t>
            </a:r>
            <a:r>
              <a:rPr lang="el-GR" sz="4400" b="1" i="1" spc="-38" dirty="0" smtClean="0">
                <a:solidFill>
                  <a:srgbClr val="28C4CC">
                    <a:lumMod val="75000"/>
                  </a:srgbClr>
                </a:solidFill>
                <a:latin typeface="Microsoft Sans Serif" pitchFamily="34" charset="0"/>
                <a:ea typeface="Microsoft Sans Serif" pitchFamily="34" charset="0"/>
                <a:cs typeface="Microsoft Sans Serif" pitchFamily="34" charset="0"/>
              </a:rPr>
              <a:t> ο κηρώδης</a:t>
            </a:r>
            <a:r>
              <a:rPr lang="en-GB" sz="4400" spc="-38" dirty="0" smtClean="0">
                <a:solidFill>
                  <a:srgbClr val="28C4CC">
                    <a:lumMod val="75000"/>
                  </a:srgbClr>
                </a:solidFill>
                <a:latin typeface="Microsoft Sans Serif" pitchFamily="34" charset="0"/>
                <a:ea typeface="Microsoft Sans Serif" pitchFamily="34" charset="0"/>
                <a:cs typeface="Microsoft Sans Serif" pitchFamily="34" charset="0"/>
              </a:rPr>
              <a:t>)</a:t>
            </a:r>
            <a:endParaRPr lang="en-GB" sz="4400" spc="-38" dirty="0">
              <a:solidFill>
                <a:srgbClr val="28C4CC">
                  <a:lumMod val="75000"/>
                </a:srgbClr>
              </a:solidFill>
              <a:latin typeface="Microsoft Sans Serif" pitchFamily="34" charset="0"/>
              <a:ea typeface="Microsoft Sans Serif" pitchFamily="34" charset="0"/>
              <a:cs typeface="Microsoft Sans Serif" pitchFamily="34" charset="0"/>
            </a:endParaRPr>
          </a:p>
        </p:txBody>
      </p:sp>
      <p:sp>
        <p:nvSpPr>
          <p:cNvPr id="5" name="Content Placeholder 2">
            <a:extLst>
              <a:ext uri="{FF2B5EF4-FFF2-40B4-BE49-F238E27FC236}">
                <a16:creationId xmlns:a16="http://schemas.microsoft.com/office/drawing/2014/main" xmlns="" id="{075A0D49-DD7C-4D42-A3B7-F0806D071733}"/>
              </a:ext>
            </a:extLst>
          </p:cNvPr>
          <p:cNvSpPr txBox="1">
            <a:spLocks/>
          </p:cNvSpPr>
          <p:nvPr/>
        </p:nvSpPr>
        <p:spPr>
          <a:xfrm>
            <a:off x="184919" y="5492750"/>
            <a:ext cx="11259358" cy="1365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συμπτώματα από </a:t>
            </a:r>
            <a:r>
              <a:rPr lang="en-GB"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B</a:t>
            </a:r>
            <a:r>
              <a:rPr lang="en-GB" sz="2000" i="1" dirty="0">
                <a:latin typeface="Microsoft Sans Serif" panose="020B0604020202020204" pitchFamily="34" charset="0"/>
                <a:ea typeface="Microsoft Sans Serif" panose="020B0604020202020204" pitchFamily="34" charset="0"/>
                <a:cs typeface="Microsoft Sans Serif" panose="020B0604020202020204" pitchFamily="34" charset="0"/>
              </a:rPr>
              <a:t>. cereus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περιλαμβάνουν έμετο και διάρροια και μπορεί συνήθως να εμφανιστούν από 1 έως 6 ώρες μετά την κατανάλωση του μολυσμένου φαγητού. </a:t>
            </a:r>
          </a:p>
          <a:p>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Τα συμπτώματα είναι συνήθως ήπια και διαρκούν περίπου 24 ώρες.</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8" name="Picture 7" descr="Βακτήρια που αναπτύσσονται σε τρυβλίο με άγαρ (θρεπτικό υλικό)">
            <a:extLst>
              <a:ext uri="{FF2B5EF4-FFF2-40B4-BE49-F238E27FC236}">
                <a16:creationId xmlns:a16="http://schemas.microsoft.com/office/drawing/2014/main" xmlns="" id="{E0EB07A4-8AAF-4F97-A14F-1B8D273B06B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235" y="1217613"/>
            <a:ext cx="3676172" cy="3377266"/>
          </a:xfrm>
          <a:prstGeom prst="rect">
            <a:avLst/>
          </a:prstGeom>
        </p:spPr>
      </p:pic>
    </p:spTree>
    <p:extLst>
      <p:ext uri="{BB962C8B-B14F-4D97-AF65-F5344CB8AC3E}">
        <p14:creationId xmlns:p14="http://schemas.microsoft.com/office/powerpoint/2010/main" xmlns="" val="3534227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A8353-3BA4-4680-9E0E-DC0B9C33CA59}"/>
              </a:ext>
            </a:extLst>
          </p:cNvPr>
          <p:cNvSpPr>
            <a:spLocks noGrp="1"/>
          </p:cNvSpPr>
          <p:nvPr>
            <p:ph idx="1"/>
          </p:nvPr>
        </p:nvSpPr>
        <p:spPr>
          <a:xfrm>
            <a:off x="4761531" y="1447545"/>
            <a:ext cx="6646012" cy="3082511"/>
          </a:xfrm>
        </p:spPr>
        <p:txBody>
          <a:bodyPr>
            <a:normAutofit/>
          </a:bodyPr>
          <a:lstStyle/>
          <a:p>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Αυτά τα βακτήρια βρίσκονται φυσιολογικά στο έντερο των ανθρώπων και των ζώων και είναι συνήθως ακίνδυνα.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Αποτελούν μέρος της φυσιολογικής χλωρίδας του εντέρου (βακτήρια που αποικούν το έντερο)</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Υπάρχουν πολλά στελέχη κολοβακτηριδίου (</a:t>
            </a:r>
            <a:r>
              <a:rPr lang="en-GB"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GB" sz="2000" i="1" dirty="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n-GB"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Coli </a:t>
            </a:r>
            <a:r>
              <a:rPr lang="el-GR"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κάποια μπορεί να προκαλέσουν γαστρεντερίτιδα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endParaRPr lang="en-GB" dirty="0"/>
          </a:p>
          <a:p>
            <a:endParaRPr lang="en-GB" dirty="0"/>
          </a:p>
        </p:txBody>
      </p:sp>
      <p:sp>
        <p:nvSpPr>
          <p:cNvPr id="5" name="Rectangle 4">
            <a:extLst>
              <a:ext uri="{FF2B5EF4-FFF2-40B4-BE49-F238E27FC236}">
                <a16:creationId xmlns:a16="http://schemas.microsoft.com/office/drawing/2014/main" xmlns="" id="{8736BF0B-0988-420D-9923-EB04A3EC62A3}"/>
              </a:ext>
            </a:extLst>
          </p:cNvPr>
          <p:cNvSpPr/>
          <p:nvPr/>
        </p:nvSpPr>
        <p:spPr>
          <a:xfrm>
            <a:off x="318743" y="132022"/>
            <a:ext cx="10250280" cy="769441"/>
          </a:xfrm>
          <a:prstGeom prst="rect">
            <a:avLst/>
          </a:prstGeom>
        </p:spPr>
        <p:txBody>
          <a:bodyPr wrap="square">
            <a:spAutoFit/>
          </a:bodyPr>
          <a:lstStyle/>
          <a:p>
            <a:pPr defTabSz="685800"/>
            <a:r>
              <a:rPr lang="en-GB" sz="4400" b="1" i="1" spc="-38" dirty="0">
                <a:solidFill>
                  <a:srgbClr val="28C4CC">
                    <a:lumMod val="75000"/>
                  </a:srgbClr>
                </a:solidFill>
                <a:latin typeface="Microsoft Sans Serif" pitchFamily="34" charset="0"/>
                <a:ea typeface="Microsoft Sans Serif" pitchFamily="34" charset="0"/>
                <a:cs typeface="Microsoft Sans Serif" pitchFamily="34" charset="0"/>
              </a:rPr>
              <a:t>Escherichia coli </a:t>
            </a:r>
            <a:r>
              <a:rPr lang="en-GB" sz="4400" b="1" spc="-38" dirty="0" smtClean="0">
                <a:solidFill>
                  <a:srgbClr val="28C4CC">
                    <a:lumMod val="75000"/>
                  </a:srgbClr>
                </a:solidFill>
                <a:latin typeface="Microsoft Sans Serif" pitchFamily="34" charset="0"/>
                <a:ea typeface="Microsoft Sans Serif" pitchFamily="34" charset="0"/>
                <a:cs typeface="Microsoft Sans Serif" pitchFamily="34" charset="0"/>
              </a:rPr>
              <a:t>(</a:t>
            </a:r>
            <a:r>
              <a:rPr lang="el-GR" sz="4400" b="1" i="1" spc="-38" dirty="0" smtClean="0">
                <a:solidFill>
                  <a:srgbClr val="28C4CC">
                    <a:lumMod val="75000"/>
                  </a:srgbClr>
                </a:solidFill>
                <a:latin typeface="Microsoft Sans Serif" pitchFamily="34" charset="0"/>
                <a:ea typeface="Microsoft Sans Serif" pitchFamily="34" charset="0"/>
                <a:cs typeface="Microsoft Sans Serif" pitchFamily="34" charset="0"/>
              </a:rPr>
              <a:t>Κολοβακτηρίδιο</a:t>
            </a:r>
            <a:r>
              <a:rPr lang="en-GB" sz="4400" b="1" spc="-38" dirty="0" smtClean="0">
                <a:solidFill>
                  <a:srgbClr val="28C4CC">
                    <a:lumMod val="75000"/>
                  </a:srgbClr>
                </a:solidFill>
                <a:latin typeface="Microsoft Sans Serif" pitchFamily="34" charset="0"/>
                <a:ea typeface="Microsoft Sans Serif" pitchFamily="34" charset="0"/>
                <a:cs typeface="Microsoft Sans Serif" pitchFamily="34" charset="0"/>
              </a:rPr>
              <a:t>)  </a:t>
            </a:r>
            <a:endParaRPr lang="en-GB" sz="4400" spc="-38" dirty="0">
              <a:solidFill>
                <a:srgbClr val="28C4CC">
                  <a:lumMod val="75000"/>
                </a:srgbClr>
              </a:solidFill>
              <a:latin typeface="Microsoft Sans Serif" pitchFamily="34" charset="0"/>
              <a:ea typeface="Microsoft Sans Serif" pitchFamily="34" charset="0"/>
              <a:cs typeface="Microsoft Sans Serif" pitchFamily="34" charset="0"/>
            </a:endParaRPr>
          </a:p>
        </p:txBody>
      </p:sp>
      <p:pic>
        <p:nvPicPr>
          <p:cNvPr id="2050" name="Picture 2" descr="Εικόνα της E.coli στο ηλεκτρονικό μικροσκόπιο ( https://www.e-bug.eu/content/activities/downloads_images/GM%20Bacteria/FOOD%20POISONING1.jpg)">
            <a:extLst>
              <a:ext uri="{FF2B5EF4-FFF2-40B4-BE49-F238E27FC236}">
                <a16:creationId xmlns:a16="http://schemas.microsoft.com/office/drawing/2014/main" xmlns="" id="{71A4EC58-9979-4553-B622-ED7CB112578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869" y="901464"/>
            <a:ext cx="3430650" cy="343109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2">
            <a:extLst>
              <a:ext uri="{FF2B5EF4-FFF2-40B4-BE49-F238E27FC236}">
                <a16:creationId xmlns:a16="http://schemas.microsoft.com/office/drawing/2014/main" xmlns="" id="{772514C6-5B12-45A7-B598-7E9F1F85E0D9}"/>
              </a:ext>
            </a:extLst>
          </p:cNvPr>
          <p:cNvSpPr txBox="1">
            <a:spLocks/>
          </p:cNvSpPr>
          <p:nvPr/>
        </p:nvSpPr>
        <p:spPr>
          <a:xfrm>
            <a:off x="241227" y="4314281"/>
            <a:ext cx="11415929" cy="214929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Το κολοβακτηρίδιο (</a:t>
            </a:r>
            <a:r>
              <a:rPr lang="en-GB"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E</a:t>
            </a:r>
            <a:r>
              <a:rPr lang="en-GB" sz="2000" i="1" dirty="0">
                <a:latin typeface="Microsoft Sans Serif" panose="020B0604020202020204" pitchFamily="34" charset="0"/>
                <a:ea typeface="Microsoft Sans Serif" panose="020B0604020202020204" pitchFamily="34" charset="0"/>
                <a:cs typeface="Microsoft Sans Serif" panose="020B0604020202020204" pitchFamily="34" charset="0"/>
              </a:rPr>
              <a:t>. coli </a:t>
            </a:r>
            <a:r>
              <a:rPr lang="el-GR" sz="2000" i="1" dirty="0" smtClean="0">
                <a:latin typeface="Microsoft Sans Serif" panose="020B0604020202020204" pitchFamily="34" charset="0"/>
                <a:ea typeface="Microsoft Sans Serif" panose="020B0604020202020204" pitchFamily="34" charset="0"/>
                <a:cs typeface="Microsoft Sans Serif" panose="020B0604020202020204" pitchFamily="34" charset="0"/>
              </a:rPr>
              <a:t>)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συνήθως μεταδίδεται από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Κόπρανα που φτάνουν στο στόμα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Μη σχολαστικό πλύσιμο ή/και στέγνωμα των χεριών μετά την τουαλέτα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Με το άγγιγμα των ζώων, ιδιαίτερα στα αγροκτήματα</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Μη παστεριωμένα γαλακτοκομικά προϊόντα ή μολυσμένα φρούτα και λαχανικά</a:t>
            </a:r>
            <a:endPar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lvl="1"/>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 περίοδος επώασης είναι συνήθως </a:t>
            </a:r>
            <a:r>
              <a:rPr lang="en-GB"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3 </a:t>
            </a:r>
            <a:r>
              <a:rPr lang="en-GB" sz="2000" dirty="0">
                <a:latin typeface="Microsoft Sans Serif" panose="020B0604020202020204" pitchFamily="34" charset="0"/>
                <a:ea typeface="Microsoft Sans Serif" panose="020B0604020202020204" pitchFamily="34" charset="0"/>
                <a:cs typeface="Microsoft Sans Serif" panose="020B0604020202020204" pitchFamily="34" charset="0"/>
              </a:rPr>
              <a:t>– 4 </a:t>
            </a:r>
            <a:r>
              <a:rPr lang="el-GR" sz="2000" dirty="0" smtClean="0">
                <a:latin typeface="Microsoft Sans Serif" panose="020B0604020202020204" pitchFamily="34" charset="0"/>
                <a:ea typeface="Microsoft Sans Serif" panose="020B0604020202020204" pitchFamily="34" charset="0"/>
                <a:cs typeface="Microsoft Sans Serif" panose="020B0604020202020204" pitchFamily="34" charset="0"/>
              </a:rPr>
              <a:t>ημέρες μετά την έκθεση στην μόλυνση, αλλά μπορεί επίσης να είναι και από 1 έως 10 ημέρες.</a:t>
            </a:r>
            <a:endParaRPr lang="en-GB" dirty="0"/>
          </a:p>
        </p:txBody>
      </p:sp>
    </p:spTree>
    <p:extLst>
      <p:ext uri="{BB962C8B-B14F-4D97-AF65-F5344CB8AC3E}">
        <p14:creationId xmlns:p14="http://schemas.microsoft.com/office/powerpoint/2010/main" xmlns="" val="2047372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6BEA10-2F3D-44A0-BCFE-73BA61D3F951}"/>
              </a:ext>
            </a:extLst>
          </p:cNvPr>
          <p:cNvSpPr>
            <a:spLocks noGrp="1"/>
          </p:cNvSpPr>
          <p:nvPr>
            <p:ph type="title"/>
          </p:nvPr>
        </p:nvSpPr>
        <p:spPr>
          <a:xfrm>
            <a:off x="340198" y="2"/>
            <a:ext cx="11850216" cy="1325563"/>
          </a:xfrm>
        </p:spPr>
        <p:txBody>
          <a:bodyPr/>
          <a:lstStyle/>
          <a:p>
            <a:r>
              <a:rPr lang="el-GR" b="1" dirty="0" err="1" smtClean="0">
                <a:solidFill>
                  <a:srgbClr val="1E9399"/>
                </a:solidFill>
                <a:latin typeface="+mn-lt"/>
              </a:rPr>
              <a:t>Τροφιμογενές</a:t>
            </a:r>
            <a:r>
              <a:rPr lang="el-GR" b="1" dirty="0" smtClean="0">
                <a:solidFill>
                  <a:srgbClr val="1E9399"/>
                </a:solidFill>
                <a:latin typeface="+mn-lt"/>
              </a:rPr>
              <a:t> νόσημα </a:t>
            </a:r>
            <a:r>
              <a:rPr lang="en-GB" dirty="0" smtClean="0">
                <a:solidFill>
                  <a:srgbClr val="1E9399"/>
                </a:solidFill>
                <a:latin typeface="+mn-lt"/>
              </a:rPr>
              <a:t>(</a:t>
            </a:r>
            <a:r>
              <a:rPr lang="el-GR" dirty="0" smtClean="0">
                <a:solidFill>
                  <a:srgbClr val="1E9399"/>
                </a:solidFill>
                <a:latin typeface="+mn-lt"/>
              </a:rPr>
              <a:t>Τροφική δηλητηρίαση</a:t>
            </a:r>
            <a:r>
              <a:rPr lang="en-GB" dirty="0" smtClean="0">
                <a:solidFill>
                  <a:srgbClr val="1E9399"/>
                </a:solidFill>
                <a:latin typeface="+mn-lt"/>
              </a:rPr>
              <a:t>)</a:t>
            </a:r>
            <a:endParaRPr lang="en-GB" dirty="0">
              <a:solidFill>
                <a:srgbClr val="1E9399"/>
              </a:solidFill>
              <a:latin typeface="+mn-lt"/>
            </a:endParaRPr>
          </a:p>
        </p:txBody>
      </p:sp>
      <p:sp>
        <p:nvSpPr>
          <p:cNvPr id="4" name="Rectangle 3">
            <a:extLst>
              <a:ext uri="{FF2B5EF4-FFF2-40B4-BE49-F238E27FC236}">
                <a16:creationId xmlns:a16="http://schemas.microsoft.com/office/drawing/2014/main" xmlns="" id="{EA8C613E-FCD2-444E-BDD1-2710835BE568}"/>
              </a:ext>
            </a:extLst>
          </p:cNvPr>
          <p:cNvSpPr/>
          <p:nvPr/>
        </p:nvSpPr>
        <p:spPr>
          <a:xfrm>
            <a:off x="1" y="5361624"/>
            <a:ext cx="5588826" cy="132343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2"/>
            <a:r>
              <a:rPr lang="el-GR" sz="1600" dirty="0" smtClean="0">
                <a:solidFill>
                  <a:schemeClr val="tx1"/>
                </a:solidFill>
              </a:rPr>
              <a:t>Συνηθισμένα συμπτώματα</a:t>
            </a:r>
            <a:r>
              <a:rPr lang="en-GB" sz="1600" dirty="0" smtClean="0">
                <a:solidFill>
                  <a:schemeClr val="tx1"/>
                </a:solidFill>
              </a:rPr>
              <a:t>:</a:t>
            </a:r>
            <a:endParaRPr lang="en-GB" sz="1600" dirty="0">
              <a:solidFill>
                <a:schemeClr val="tx1"/>
              </a:solidFill>
            </a:endParaRPr>
          </a:p>
          <a:p>
            <a:pPr marL="800100" lvl="2" indent="-342900">
              <a:buFont typeface="Arial" panose="020B0604020202020204" pitchFamily="34" charset="0"/>
              <a:buChar char="•"/>
            </a:pPr>
            <a:r>
              <a:rPr lang="el-GR" sz="1600" dirty="0" smtClean="0">
                <a:solidFill>
                  <a:schemeClr val="tx1"/>
                </a:solidFill>
              </a:rPr>
              <a:t>Έμετος</a:t>
            </a:r>
            <a:endParaRPr lang="en-GB" sz="1600" dirty="0">
              <a:solidFill>
                <a:schemeClr val="tx1"/>
              </a:solidFill>
            </a:endParaRPr>
          </a:p>
          <a:p>
            <a:pPr marL="800100" lvl="2" indent="-342900">
              <a:buFont typeface="Arial" panose="020B0604020202020204" pitchFamily="34" charset="0"/>
              <a:buChar char="•"/>
            </a:pPr>
            <a:r>
              <a:rPr lang="el-GR" sz="1600" dirty="0" smtClean="0">
                <a:solidFill>
                  <a:schemeClr val="tx1"/>
                </a:solidFill>
              </a:rPr>
              <a:t>Ναυτία </a:t>
            </a:r>
            <a:r>
              <a:rPr lang="en-GB" sz="1600" dirty="0" smtClean="0">
                <a:solidFill>
                  <a:schemeClr val="tx1"/>
                </a:solidFill>
              </a:rPr>
              <a:t>(</a:t>
            </a:r>
            <a:r>
              <a:rPr lang="el-GR" sz="1600" dirty="0" smtClean="0">
                <a:solidFill>
                  <a:schemeClr val="tx1"/>
                </a:solidFill>
              </a:rPr>
              <a:t>αδιαθεσία</a:t>
            </a:r>
            <a:r>
              <a:rPr lang="en-GB" sz="1600" dirty="0" smtClean="0">
                <a:solidFill>
                  <a:schemeClr val="tx1"/>
                </a:solidFill>
              </a:rPr>
              <a:t>)</a:t>
            </a:r>
            <a:endParaRPr lang="en-GB" sz="1600" dirty="0">
              <a:solidFill>
                <a:schemeClr val="tx1"/>
              </a:solidFill>
            </a:endParaRPr>
          </a:p>
          <a:p>
            <a:pPr marL="800100" lvl="2" indent="-342900">
              <a:buFont typeface="Arial" panose="020B0604020202020204" pitchFamily="34" charset="0"/>
              <a:buChar char="•"/>
            </a:pPr>
            <a:r>
              <a:rPr lang="el-GR" sz="1600" dirty="0" smtClean="0">
                <a:solidFill>
                  <a:schemeClr val="tx1"/>
                </a:solidFill>
              </a:rPr>
              <a:t>Διάρροια</a:t>
            </a:r>
            <a:endParaRPr lang="en-GB" sz="1600" dirty="0">
              <a:solidFill>
                <a:schemeClr val="tx1"/>
              </a:solidFill>
            </a:endParaRPr>
          </a:p>
          <a:p>
            <a:pPr marL="800100" lvl="2" indent="-342900">
              <a:buFont typeface="Arial" panose="020B0604020202020204" pitchFamily="34" charset="0"/>
              <a:buChar char="•"/>
            </a:pPr>
            <a:r>
              <a:rPr lang="el-GR" sz="1600" dirty="0" smtClean="0">
                <a:solidFill>
                  <a:schemeClr val="tx1"/>
                </a:solidFill>
              </a:rPr>
              <a:t>Πυρετός</a:t>
            </a:r>
            <a:endParaRPr lang="en-GB" sz="1600" dirty="0">
              <a:solidFill>
                <a:schemeClr val="tx1"/>
              </a:solidFill>
            </a:endParaRPr>
          </a:p>
        </p:txBody>
      </p:sp>
      <p:sp>
        <p:nvSpPr>
          <p:cNvPr id="5" name="Rectangle 4">
            <a:extLst>
              <a:ext uri="{FF2B5EF4-FFF2-40B4-BE49-F238E27FC236}">
                <a16:creationId xmlns:a16="http://schemas.microsoft.com/office/drawing/2014/main" xmlns="" id="{181ED54C-EFCC-45F1-AF53-9E9F7B10247A}"/>
              </a:ext>
            </a:extLst>
          </p:cNvPr>
          <p:cNvSpPr/>
          <p:nvPr/>
        </p:nvSpPr>
        <p:spPr>
          <a:xfrm>
            <a:off x="5785899" y="5380673"/>
            <a:ext cx="6404515" cy="10772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514350" lvl="1" indent="-285750">
              <a:buFont typeface="Arial" panose="020B0604020202020204" pitchFamily="34" charset="0"/>
              <a:buChar char="•"/>
            </a:pPr>
            <a:r>
              <a:rPr lang="el-GR" sz="1600" dirty="0" smtClean="0">
                <a:solidFill>
                  <a:schemeClr val="tx1"/>
                </a:solidFill>
              </a:rPr>
              <a:t>Τα συμπτώματα διαρκούν συνήθως από μερικές ώρες μέχρι μερικές ημέρες</a:t>
            </a:r>
            <a:endParaRPr lang="en-GB" sz="1600" dirty="0">
              <a:solidFill>
                <a:schemeClr val="tx1"/>
              </a:solidFill>
            </a:endParaRPr>
          </a:p>
          <a:p>
            <a:pPr marL="514350" lvl="1" indent="-285750">
              <a:buFont typeface="Arial" panose="020B0604020202020204" pitchFamily="34" charset="0"/>
              <a:buChar char="•"/>
            </a:pPr>
            <a:r>
              <a:rPr lang="el-GR" sz="1600" dirty="0" smtClean="0">
                <a:solidFill>
                  <a:schemeClr val="tx1"/>
                </a:solidFill>
              </a:rPr>
              <a:t>Σε κάποιες περιπτώσεις εμφανίζονται ακόμη και μετά από μια εβδομάδα από την κατανάλωση του τροφίμου</a:t>
            </a:r>
            <a:endParaRPr lang="en-GB" sz="1600" dirty="0">
              <a:solidFill>
                <a:schemeClr val="tx1"/>
              </a:solidFill>
            </a:endParaRPr>
          </a:p>
        </p:txBody>
      </p:sp>
      <p:pic>
        <p:nvPicPr>
          <p:cNvPr id="6" name="Picture 2" descr="Εικόνα με τα αποτελέσματα της τροφικής δηλητηρίασης">
            <a:extLst>
              <a:ext uri="{FF2B5EF4-FFF2-40B4-BE49-F238E27FC236}">
                <a16:creationId xmlns:a16="http://schemas.microsoft.com/office/drawing/2014/main" xmlns="" id="{39A9D99E-60F3-4AEC-8968-0D49B5DD813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9505" t="-1" r="310" b="11771"/>
          <a:stretch/>
        </p:blipFill>
        <p:spPr bwMode="auto">
          <a:xfrm>
            <a:off x="7534559" y="985108"/>
            <a:ext cx="4508982" cy="181726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a:extLst>
              <a:ext uri="{FF2B5EF4-FFF2-40B4-BE49-F238E27FC236}">
                <a16:creationId xmlns:a16="http://schemas.microsoft.com/office/drawing/2014/main" xmlns="" id="{0FEE7BA0-9BC6-453B-BC8C-66D052C3B914}"/>
              </a:ext>
            </a:extLst>
          </p:cNvPr>
          <p:cNvSpPr/>
          <p:nvPr/>
        </p:nvSpPr>
        <p:spPr>
          <a:xfrm>
            <a:off x="272920" y="2816023"/>
            <a:ext cx="11643403" cy="1938992"/>
          </a:xfrm>
          <a:prstGeom prst="rect">
            <a:avLst/>
          </a:prstGeom>
        </p:spPr>
        <p:txBody>
          <a:bodyPr wrap="square">
            <a:spAutoFit/>
          </a:bodyPr>
          <a:lstStyle/>
          <a:p>
            <a:pPr marL="273050" indent="-273050">
              <a:buFont typeface="Arial" panose="020B0604020202020204" pitchFamily="34" charset="0"/>
              <a:buChar char="•"/>
            </a:pPr>
            <a:r>
              <a:rPr lang="el-GR" sz="2000" dirty="0" smtClean="0"/>
              <a:t>Για τους περισσότερους  ανθρώπους δεν είναι κάτι σοβαρό και αναρρώνουν μέσα σε μια εβδομάδα</a:t>
            </a:r>
            <a:r>
              <a:rPr lang="en-GB" sz="2000" dirty="0" smtClean="0"/>
              <a:t>.</a:t>
            </a:r>
            <a:endParaRPr lang="en-GB" sz="2000" dirty="0"/>
          </a:p>
          <a:p>
            <a:pPr marL="273050" indent="-273050">
              <a:buFont typeface="Arial" panose="020B0604020202020204" pitchFamily="34" charset="0"/>
              <a:buChar char="•"/>
            </a:pPr>
            <a:r>
              <a:rPr lang="el-GR" sz="2000" dirty="0" smtClean="0"/>
              <a:t>Μπορεί να είναι σοβαρό για ανθρώπους με εξασθενημένο ανοσοποιητικό σύστημα ή ηλικιωμένους (άνω των 65 ετών)</a:t>
            </a:r>
            <a:r>
              <a:rPr lang="en-GB" sz="2000" dirty="0" smtClean="0"/>
              <a:t> </a:t>
            </a:r>
            <a:r>
              <a:rPr lang="el-GR" sz="2000" dirty="0" smtClean="0"/>
              <a:t>ή μικρά παιδιά </a:t>
            </a:r>
            <a:r>
              <a:rPr lang="en-GB" sz="2000" dirty="0" smtClean="0"/>
              <a:t>(</a:t>
            </a:r>
            <a:r>
              <a:rPr lang="el-GR" sz="2000" dirty="0" smtClean="0"/>
              <a:t>κάτω των 5 ετών</a:t>
            </a:r>
            <a:r>
              <a:rPr lang="en-GB" sz="2000" dirty="0" smtClean="0"/>
              <a:t>)</a:t>
            </a:r>
            <a:endParaRPr lang="en-GB" sz="2000" dirty="0"/>
          </a:p>
          <a:p>
            <a:r>
              <a:rPr lang="el-GR" sz="2000" b="1" u="sng" dirty="0" smtClean="0"/>
              <a:t>Ποια είναι τα συμπτώματα της τροφικής δηλητηρίασης;</a:t>
            </a:r>
            <a:endParaRPr lang="en-GB" sz="2000" b="1" u="sng" dirty="0"/>
          </a:p>
          <a:p>
            <a:r>
              <a:rPr lang="el-GR" sz="2000" b="1" u="sng" dirty="0" smtClean="0"/>
              <a:t>Πόσο γρήγορα εμφανίζονται τα συμπτώματα μετά την κατανάλωση μολυσμένου τροφίμου;</a:t>
            </a:r>
            <a:endParaRPr lang="en-GB" sz="2000" b="1" u="sng" dirty="0"/>
          </a:p>
        </p:txBody>
      </p:sp>
      <p:sp>
        <p:nvSpPr>
          <p:cNvPr id="8" name="Rectangle 7">
            <a:extLst>
              <a:ext uri="{FF2B5EF4-FFF2-40B4-BE49-F238E27FC236}">
                <a16:creationId xmlns:a16="http://schemas.microsoft.com/office/drawing/2014/main" xmlns="" id="{F21BF2F4-CABF-447A-B90C-9B5730EB235F}"/>
              </a:ext>
            </a:extLst>
          </p:cNvPr>
          <p:cNvSpPr/>
          <p:nvPr/>
        </p:nvSpPr>
        <p:spPr>
          <a:xfrm>
            <a:off x="218335" y="677114"/>
            <a:ext cx="7787309" cy="1631216"/>
          </a:xfrm>
          <a:prstGeom prst="rect">
            <a:avLst/>
          </a:prstGeom>
        </p:spPr>
        <p:txBody>
          <a:bodyPr wrap="square">
            <a:spAutoFit/>
          </a:bodyPr>
          <a:lstStyle/>
          <a:p>
            <a:pPr marL="273050" indent="-273050">
              <a:buFont typeface="Arial" panose="020B0604020202020204" pitchFamily="34" charset="0"/>
              <a:buChar char="•"/>
            </a:pPr>
            <a:r>
              <a:rPr lang="el-GR" sz="2000" dirty="0" err="1" smtClean="0"/>
              <a:t>Τροφιμογενές</a:t>
            </a:r>
            <a:r>
              <a:rPr lang="el-GR" sz="2000" dirty="0" smtClean="0"/>
              <a:t> νόσημα ή τροφική δηλητηρίαση είναι η ασθένεια που προκαλείται από την κατανάλωση τροφίμων που έχουν μολυνθεί από </a:t>
            </a:r>
            <a:r>
              <a:rPr lang="el-GR" sz="2000" b="1" dirty="0" smtClean="0"/>
              <a:t>βλαβερά μικρόβια </a:t>
            </a:r>
            <a:r>
              <a:rPr lang="en-GB" sz="2000" b="1" dirty="0" smtClean="0"/>
              <a:t>(</a:t>
            </a:r>
            <a:r>
              <a:rPr lang="el-GR" sz="2000" b="1" dirty="0" smtClean="0"/>
              <a:t>παθογόνα</a:t>
            </a:r>
            <a:r>
              <a:rPr lang="en-GB" sz="2000" b="1" dirty="0" smtClean="0"/>
              <a:t>)</a:t>
            </a:r>
            <a:endParaRPr lang="en-GB" sz="2000" b="1" dirty="0"/>
          </a:p>
          <a:p>
            <a:pPr marL="273050" indent="-273050">
              <a:buFont typeface="Arial" panose="020B0604020202020204" pitchFamily="34" charset="0"/>
              <a:buChar char="•"/>
            </a:pPr>
            <a:r>
              <a:rPr lang="el-GR" sz="2000" dirty="0" smtClean="0"/>
              <a:t>Κάθε χρόνο </a:t>
            </a:r>
            <a:r>
              <a:rPr lang="en-GB" sz="2000" dirty="0" smtClean="0"/>
              <a:t>1 </a:t>
            </a:r>
            <a:r>
              <a:rPr lang="el-GR" sz="2000" dirty="0" smtClean="0"/>
              <a:t>στους</a:t>
            </a:r>
            <a:r>
              <a:rPr lang="en-GB" sz="2000" dirty="0" smtClean="0"/>
              <a:t> </a:t>
            </a:r>
            <a:r>
              <a:rPr lang="en-GB" sz="2000" dirty="0"/>
              <a:t>10 </a:t>
            </a:r>
            <a:r>
              <a:rPr lang="el-GR" sz="2000" dirty="0" smtClean="0"/>
              <a:t>ανθρώπους παγκόσμια θα παρουσιάσει τροφική δηλητηρίαση και</a:t>
            </a:r>
            <a:r>
              <a:rPr lang="en-GB" sz="2000" dirty="0" smtClean="0"/>
              <a:t> 420</a:t>
            </a:r>
            <a:r>
              <a:rPr lang="el-GR" sz="2000" dirty="0" smtClean="0"/>
              <a:t>.</a:t>
            </a:r>
            <a:r>
              <a:rPr lang="en-GB" sz="2000" dirty="0" smtClean="0"/>
              <a:t>000 </a:t>
            </a:r>
            <a:r>
              <a:rPr lang="el-GR" sz="2000" dirty="0" smtClean="0"/>
              <a:t>από αυτούς θα πεθάνουν</a:t>
            </a:r>
            <a:endParaRPr lang="en-GB" sz="2000" dirty="0"/>
          </a:p>
        </p:txBody>
      </p:sp>
    </p:spTree>
    <p:extLst>
      <p:ext uri="{BB962C8B-B14F-4D97-AF65-F5344CB8AC3E}">
        <p14:creationId xmlns:p14="http://schemas.microsoft.com/office/powerpoint/2010/main" xmlns="" val="26066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6" descr="Εικόνα με μικρόβια">
            <a:extLst>
              <a:ext uri="{FF2B5EF4-FFF2-40B4-BE49-F238E27FC236}">
                <a16:creationId xmlns:a16="http://schemas.microsoft.com/office/drawing/2014/main" xmlns="" id="{6D95D155-6B21-4B7B-8313-0DF70EE240E7}"/>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8545" r="16221" b="-1"/>
          <a:stretch/>
        </p:blipFill>
        <p:spPr bwMode="auto">
          <a:xfrm>
            <a:off x="8111338" y="2"/>
            <a:ext cx="4092404" cy="444616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xmlns="">
                <a:solidFill>
                  <a:srgbClr val="FFFFFF"/>
                </a:solidFill>
              </a14:hiddenFill>
            </a:ext>
          </a:extLst>
        </p:spPr>
      </p:pic>
      <p:sp>
        <p:nvSpPr>
          <p:cNvPr id="17" name="Title 1">
            <a:extLst>
              <a:ext uri="{FF2B5EF4-FFF2-40B4-BE49-F238E27FC236}">
                <a16:creationId xmlns:a16="http://schemas.microsoft.com/office/drawing/2014/main" xmlns="" id="{F854DF7E-D74E-40B2-9E1A-A20F4B43D9FF}"/>
              </a:ext>
            </a:extLst>
          </p:cNvPr>
          <p:cNvSpPr txBox="1">
            <a:spLocks/>
          </p:cNvSpPr>
          <p:nvPr/>
        </p:nvSpPr>
        <p:spPr>
          <a:xfrm>
            <a:off x="1" y="95417"/>
            <a:ext cx="11013773" cy="946289"/>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fontAlgn="auto">
              <a:lnSpc>
                <a:spcPct val="90000"/>
              </a:lnSpc>
              <a:spcAft>
                <a:spcPts val="600"/>
              </a:spcAft>
              <a:buClrTx/>
              <a:buSzTx/>
              <a:tabLst/>
              <a:defRPr/>
            </a:pPr>
            <a:r>
              <a:rPr kumimoji="0" lang="el-GR" sz="4400" i="0" u="none" strike="noStrike" cap="none" spc="-50" normalizeH="0" baseline="0" noProof="0" dirty="0" smtClean="0">
                <a:ln>
                  <a:noFill/>
                </a:ln>
                <a:solidFill>
                  <a:srgbClr val="1E9399"/>
                </a:solidFill>
                <a:effectLst/>
                <a:uLnTx/>
                <a:uFillTx/>
                <a:latin typeface="+mn-lt"/>
              </a:rPr>
              <a:t>Μικρόβια </a:t>
            </a:r>
            <a:r>
              <a:rPr kumimoji="0" lang="el-GR" sz="3600" i="0" u="none" strike="noStrike" cap="none" spc="-50" normalizeH="0" baseline="0" noProof="0" dirty="0" smtClean="0">
                <a:ln>
                  <a:noFill/>
                </a:ln>
                <a:solidFill>
                  <a:srgbClr val="1E9399"/>
                </a:solidFill>
                <a:effectLst/>
                <a:uLnTx/>
                <a:uFillTx/>
                <a:latin typeface="+mn-lt"/>
              </a:rPr>
              <a:t>(μικροοργανισμοί</a:t>
            </a:r>
            <a:r>
              <a:rPr kumimoji="0" lang="el-GR" sz="4400" i="0" u="none" strike="noStrike" cap="none" spc="-50" normalizeH="0" baseline="0" noProof="0" dirty="0" smtClean="0">
                <a:ln>
                  <a:noFill/>
                </a:ln>
                <a:solidFill>
                  <a:srgbClr val="1E9399"/>
                </a:solidFill>
                <a:effectLst/>
                <a:uLnTx/>
                <a:uFillTx/>
                <a:latin typeface="+mn-lt"/>
              </a:rPr>
              <a:t>) </a:t>
            </a:r>
            <a:endParaRPr kumimoji="0" lang="en-US" sz="4400" i="0" u="none" strike="noStrike" cap="none" spc="-50" normalizeH="0" baseline="0" noProof="0" dirty="0">
              <a:ln>
                <a:noFill/>
              </a:ln>
              <a:solidFill>
                <a:srgbClr val="2683C6"/>
              </a:solidFill>
              <a:effectLst/>
              <a:uLnTx/>
              <a:uFillTx/>
              <a:latin typeface="+mn-lt"/>
            </a:endParaRPr>
          </a:p>
        </p:txBody>
      </p:sp>
      <p:sp>
        <p:nvSpPr>
          <p:cNvPr id="18" name="Content Placeholder 2">
            <a:extLst>
              <a:ext uri="{FF2B5EF4-FFF2-40B4-BE49-F238E27FC236}">
                <a16:creationId xmlns:a16="http://schemas.microsoft.com/office/drawing/2014/main" xmlns="" id="{D18303FB-16BF-492E-9F04-42304FB91C28}"/>
              </a:ext>
            </a:extLst>
          </p:cNvPr>
          <p:cNvSpPr>
            <a:spLocks noGrp="1"/>
          </p:cNvSpPr>
          <p:nvPr>
            <p:ph idx="1"/>
          </p:nvPr>
        </p:nvSpPr>
        <p:spPr>
          <a:xfrm>
            <a:off x="251719" y="899945"/>
            <a:ext cx="7255882" cy="3208983"/>
          </a:xfrm>
        </p:spPr>
        <p:txBody>
          <a:bodyPr vert="horz" lIns="91440" tIns="45720" rIns="91440" bIns="45720" rtlCol="0">
            <a:noAutofit/>
          </a:bodyPr>
          <a:lstStyle/>
          <a:p>
            <a:r>
              <a:rPr lang="en-US" altLang="en-US" sz="2000" dirty="0"/>
              <a:t> </a:t>
            </a:r>
            <a:r>
              <a:rPr lang="el-GR" altLang="en-US" sz="2000" dirty="0" smtClean="0"/>
              <a:t>Τα μικρόβια είναι </a:t>
            </a:r>
            <a:r>
              <a:rPr lang="el-GR" altLang="en-US" sz="2000" dirty="0" err="1" smtClean="0"/>
              <a:t>μονοκυτταρικοί</a:t>
            </a:r>
            <a:r>
              <a:rPr lang="el-GR" altLang="en-US" sz="2000" dirty="0" smtClean="0"/>
              <a:t> οργανισμοί, πολύ μικρά για να είναι ορατά  με γυμνό οφθαλμό</a:t>
            </a:r>
            <a:endParaRPr lang="en-US" altLang="en-US" sz="2000" dirty="0"/>
          </a:p>
          <a:p>
            <a:r>
              <a:rPr lang="en-US" altLang="en-US" sz="2000" dirty="0"/>
              <a:t> </a:t>
            </a:r>
            <a:r>
              <a:rPr lang="el-GR" altLang="en-US" sz="2000" dirty="0" smtClean="0"/>
              <a:t>Υπάρχουν διάφοροι τύποι μικροβίων:</a:t>
            </a:r>
            <a:endParaRPr lang="en-US" altLang="en-US" sz="2000" dirty="0"/>
          </a:p>
          <a:p>
            <a:pPr marL="877057" lvl="1" indent="-457200">
              <a:buFont typeface="+mj-lt"/>
              <a:buAutoNum type="arabicPeriod"/>
            </a:pPr>
            <a:r>
              <a:rPr lang="el-GR" altLang="en-US" sz="2000" dirty="0" smtClean="0"/>
              <a:t>Βακτήρια</a:t>
            </a:r>
            <a:endParaRPr lang="en-US" altLang="en-US" sz="2000" dirty="0"/>
          </a:p>
          <a:p>
            <a:pPr marL="877057" lvl="1" indent="-457200">
              <a:buFont typeface="+mj-lt"/>
              <a:buAutoNum type="arabicPeriod"/>
            </a:pPr>
            <a:r>
              <a:rPr lang="el-GR" altLang="en-US" sz="2000" dirty="0" smtClean="0"/>
              <a:t>Ιοί</a:t>
            </a:r>
            <a:endParaRPr lang="en-US" altLang="en-US" sz="2000" dirty="0"/>
          </a:p>
          <a:p>
            <a:pPr marL="877057" lvl="1" indent="-457200">
              <a:buFont typeface="+mj-lt"/>
              <a:buAutoNum type="arabicPeriod"/>
            </a:pPr>
            <a:r>
              <a:rPr lang="el-GR" altLang="en-US" sz="2000" dirty="0" smtClean="0"/>
              <a:t>Μύκητες</a:t>
            </a:r>
            <a:endParaRPr lang="en-US" altLang="en-US" sz="2000" dirty="0"/>
          </a:p>
          <a:p>
            <a:pPr marL="877057" lvl="1" indent="-457200">
              <a:buFont typeface="+mj-lt"/>
              <a:buAutoNum type="arabicPeriod"/>
            </a:pPr>
            <a:r>
              <a:rPr lang="el-GR" altLang="en-US" sz="2000" dirty="0" smtClean="0"/>
              <a:t>Πρωτόζωα / Παράσιτα</a:t>
            </a:r>
            <a:endParaRPr lang="en-US" altLang="en-US" sz="2000" dirty="0"/>
          </a:p>
        </p:txBody>
      </p:sp>
      <p:sp>
        <p:nvSpPr>
          <p:cNvPr id="8" name="Rectangle 7">
            <a:extLst>
              <a:ext uri="{FF2B5EF4-FFF2-40B4-BE49-F238E27FC236}">
                <a16:creationId xmlns:a16="http://schemas.microsoft.com/office/drawing/2014/main" xmlns="" id="{B361D12B-6041-4C29-B84D-C3816634C15A}"/>
              </a:ext>
            </a:extLst>
          </p:cNvPr>
          <p:cNvSpPr/>
          <p:nvPr/>
        </p:nvSpPr>
        <p:spPr>
          <a:xfrm>
            <a:off x="291115" y="4002363"/>
            <a:ext cx="11634290" cy="2062103"/>
          </a:xfrm>
          <a:prstGeom prst="rect">
            <a:avLst/>
          </a:prstGeom>
        </p:spPr>
        <p:txBody>
          <a:bodyPr wrap="square">
            <a:spAutoFit/>
          </a:bodyPr>
          <a:lstStyle/>
          <a:p>
            <a:pPr marL="285750" indent="-285750">
              <a:buFont typeface="Arial" panose="020B0604020202020204" pitchFamily="34" charset="0"/>
              <a:buChar char="•"/>
            </a:pPr>
            <a:r>
              <a:rPr lang="el-GR" altLang="en-US" sz="2000" dirty="0" smtClean="0"/>
              <a:t>Τα μικρόβια βρίσκονται παντού, ακόμη και στα τρόφιμα που καταναλώνουμε</a:t>
            </a:r>
            <a:endParaRPr lang="en-US" altLang="en-US" sz="2000" dirty="0"/>
          </a:p>
          <a:p>
            <a:pPr marL="285750" indent="-285750">
              <a:buFont typeface="Arial" panose="020B0604020202020204" pitchFamily="34" charset="0"/>
              <a:buChar char="•"/>
            </a:pPr>
            <a:r>
              <a:rPr lang="el-GR" altLang="en-US" sz="2000" dirty="0" smtClean="0"/>
              <a:t>Τα περισσότερα μικρόβια είναι ακίνδυνα και ακόμη και ωφέλιμα για εμάς</a:t>
            </a:r>
            <a:endParaRPr lang="en-US" altLang="en-US" sz="2000" dirty="0"/>
          </a:p>
          <a:p>
            <a:pPr marL="285750" indent="-285750">
              <a:buFont typeface="Arial" panose="020B0604020202020204" pitchFamily="34" charset="0"/>
              <a:buChar char="•"/>
            </a:pPr>
            <a:r>
              <a:rPr lang="el-GR" altLang="en-US" sz="2000" dirty="0" smtClean="0"/>
              <a:t>Όταν τα μικρόβια προκαλούν ασθένεια, θεωρούνται </a:t>
            </a:r>
            <a:r>
              <a:rPr lang="el-GR" altLang="en-US" sz="2000" b="1" u="sng" dirty="0" smtClean="0"/>
              <a:t>παθογόνα</a:t>
            </a:r>
            <a:endParaRPr lang="en-US" altLang="en-US" sz="2000" b="1" u="sng" dirty="0"/>
          </a:p>
          <a:p>
            <a:pPr marL="285750" indent="-285750">
              <a:buFont typeface="Arial" panose="020B0604020202020204" pitchFamily="34" charset="0"/>
              <a:buChar char="•"/>
            </a:pPr>
            <a:r>
              <a:rPr lang="el-GR" altLang="en-US" sz="2000" dirty="0" smtClean="0"/>
              <a:t>Υπάρχουν περίπου </a:t>
            </a:r>
            <a:r>
              <a:rPr lang="en-US" altLang="en-US" sz="2000" dirty="0" smtClean="0"/>
              <a:t>200 </a:t>
            </a:r>
            <a:r>
              <a:rPr lang="el-GR" altLang="en-US" sz="2000" dirty="0" smtClean="0"/>
              <a:t>παθογόνα μικρόβια που μπορούν να μεταδοθούν με τα τρόφιμα</a:t>
            </a:r>
            <a:r>
              <a:rPr lang="en-US" altLang="en-US" sz="2000" dirty="0" smtClean="0"/>
              <a:t>!</a:t>
            </a:r>
            <a:endParaRPr lang="en-US" altLang="en-US" sz="2000" dirty="0"/>
          </a:p>
          <a:p>
            <a:r>
              <a:rPr lang="el-GR" altLang="en-US" sz="2400" b="1" u="sng" dirty="0" smtClean="0"/>
              <a:t>Τώρα μπορείτε να παίξετε μια δραστηριότητα αντιστοίχισης, για να ξαναθυμηθείτε τα μικρόβια</a:t>
            </a:r>
            <a:endParaRPr lang="en-US" altLang="en-US" sz="2400" b="1" u="sng" dirty="0"/>
          </a:p>
        </p:txBody>
      </p:sp>
    </p:spTree>
    <p:extLst>
      <p:ext uri="{BB962C8B-B14F-4D97-AF65-F5344CB8AC3E}">
        <p14:creationId xmlns:p14="http://schemas.microsoft.com/office/powerpoint/2010/main" xmlns="" val="123995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9DF7563-259E-4DBF-A0B4-0993C9A7A4A5}"/>
              </a:ext>
            </a:extLst>
          </p:cNvPr>
          <p:cNvSpPr/>
          <p:nvPr/>
        </p:nvSpPr>
        <p:spPr>
          <a:xfrm>
            <a:off x="300553" y="109446"/>
            <a:ext cx="5684515"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GR" sz="3600" dirty="0" smtClean="0">
                <a:effectLst/>
                <a:ea typeface="Calibri" panose="020F0502020204030204" pitchFamily="34" charset="0"/>
                <a:cs typeface="Times New Roman" panose="02020603050405020304" pitchFamily="18" charset="0"/>
              </a:rPr>
              <a:t>Βακτήρια</a:t>
            </a:r>
            <a:endParaRPr lang="en-GB" sz="1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6B0814A6-AA62-4CD6-A722-555768CBA0B5}"/>
              </a:ext>
            </a:extLst>
          </p:cNvPr>
          <p:cNvSpPr/>
          <p:nvPr/>
        </p:nvSpPr>
        <p:spPr>
          <a:xfrm>
            <a:off x="6193626" y="105510"/>
            <a:ext cx="5829435" cy="539363"/>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GR" sz="3600" dirty="0" smtClean="0">
                <a:effectLst/>
                <a:ea typeface="Calibri" panose="020F0502020204030204" pitchFamily="34" charset="0"/>
                <a:cs typeface="Times New Roman" panose="02020603050405020304" pitchFamily="18" charset="0"/>
              </a:rPr>
              <a:t>Μύκητες</a:t>
            </a:r>
            <a:endParaRPr lang="en-GB" sz="1100" dirty="0">
              <a:effectLst/>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xmlns="" id="{59C142C6-4348-4E11-8CD8-6FD200F3FEE6}"/>
              </a:ext>
            </a:extLst>
          </p:cNvPr>
          <p:cNvSpPr/>
          <p:nvPr/>
        </p:nvSpPr>
        <p:spPr>
          <a:xfrm>
            <a:off x="277110" y="3520791"/>
            <a:ext cx="5706006"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GR" sz="3600" dirty="0" smtClean="0">
                <a:effectLst/>
                <a:ea typeface="Calibri" panose="020F0502020204030204" pitchFamily="34" charset="0"/>
                <a:cs typeface="Times New Roman" panose="02020603050405020304" pitchFamily="18" charset="0"/>
              </a:rPr>
              <a:t>Ιοί</a:t>
            </a:r>
            <a:endParaRPr lang="en-GB" sz="1100" dirty="0">
              <a:effectLst/>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A3F491B5-C562-4FBE-94CA-458FF7465D1B}"/>
              </a:ext>
            </a:extLst>
          </p:cNvPr>
          <p:cNvSpPr/>
          <p:nvPr/>
        </p:nvSpPr>
        <p:spPr>
          <a:xfrm>
            <a:off x="6185804" y="3520791"/>
            <a:ext cx="5850927" cy="539362"/>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l-GR" sz="3600" dirty="0" smtClean="0">
                <a:effectLst/>
                <a:ea typeface="Calibri" panose="020F0502020204030204" pitchFamily="34" charset="0"/>
                <a:cs typeface="Times New Roman" panose="02020603050405020304" pitchFamily="18" charset="0"/>
              </a:rPr>
              <a:t>Παράσιτα</a:t>
            </a:r>
            <a:endParaRPr lang="en-GB" sz="1100" dirty="0">
              <a:effectLst/>
              <a:ea typeface="Calibri" panose="020F0502020204030204" pitchFamily="34" charset="0"/>
              <a:cs typeface="Times New Roman" panose="02020603050405020304" pitchFamily="18" charset="0"/>
            </a:endParaRPr>
          </a:p>
        </p:txBody>
      </p:sp>
      <p:graphicFrame>
        <p:nvGraphicFramePr>
          <p:cNvPr id="12" name="Table 11">
            <a:extLst>
              <a:ext uri="{FF2B5EF4-FFF2-40B4-BE49-F238E27FC236}">
                <a16:creationId xmlns:a16="http://schemas.microsoft.com/office/drawing/2014/main" xmlns="" id="{ECDA89BC-E313-45E6-8173-E9E6D5330F2F}"/>
              </a:ext>
            </a:extLst>
          </p:cNvPr>
          <p:cNvGraphicFramePr>
            <a:graphicFrameLocks noGrp="1"/>
          </p:cNvGraphicFramePr>
          <p:nvPr>
            <p:extLst>
              <p:ext uri="{D42A27DB-BD31-4B8C-83A1-F6EECF244321}">
                <p14:modId xmlns:p14="http://schemas.microsoft.com/office/powerpoint/2010/main" xmlns="" val="296194004"/>
              </p:ext>
            </p:extLst>
          </p:nvPr>
        </p:nvGraphicFramePr>
        <p:xfrm>
          <a:off x="288832" y="667874"/>
          <a:ext cx="5706008" cy="2492820"/>
        </p:xfrm>
        <a:graphic>
          <a:graphicData uri="http://schemas.openxmlformats.org/drawingml/2006/table">
            <a:tbl>
              <a:tblPr firstRow="1" firstCol="1" bandRow="1">
                <a:tableStyleId>{5C22544A-7EE6-4342-B048-85BDC9FD1C3A}</a:tableStyleId>
              </a:tblPr>
              <a:tblGrid>
                <a:gridCol w="5706008">
                  <a:extLst>
                    <a:ext uri="{9D8B030D-6E8A-4147-A177-3AD203B41FA5}">
                      <a16:colId xmlns:a16="http://schemas.microsoft.com/office/drawing/2014/main" xmlns="" val="3536769669"/>
                    </a:ext>
                  </a:extLst>
                </a:gridCol>
              </a:tblGrid>
              <a:tr h="404788">
                <a:tc>
                  <a:txBody>
                    <a:bodyPr/>
                    <a:lstStyle/>
                    <a:p>
                      <a:r>
                        <a:rPr lang="el-GR" sz="1100" b="0" kern="1200" dirty="0" smtClean="0">
                          <a:solidFill>
                            <a:schemeClr val="tx1"/>
                          </a:solidFill>
                          <a:effectLst/>
                          <a:latin typeface="+mn-lt"/>
                          <a:ea typeface="+mn-ea"/>
                          <a:cs typeface="Arial" pitchFamily="34" charset="0"/>
                        </a:rPr>
                        <a:t>Μπορεί να είναι βλαβερά (αιτία ασθένειας) αλλά και ωφέλιμα/χρήσιμα (αποσύνθεση – «ανακύκλωση» οργανικών υλικών)</a:t>
                      </a:r>
                      <a:endParaRPr lang="el-GR" sz="1100" b="0" kern="1200" dirty="0">
                        <a:solidFill>
                          <a:schemeClr val="tx1"/>
                        </a:solidFill>
                        <a:effectLst/>
                        <a:latin typeface="+mn-lt"/>
                        <a:ea typeface="+mn-ea"/>
                        <a:cs typeface="Arial" pitchFamily="34" charset="0"/>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1752025791"/>
                  </a:ext>
                </a:extLst>
              </a:tr>
              <a:tr h="474785">
                <a:tc>
                  <a:txBody>
                    <a:bodyPr/>
                    <a:lstStyle/>
                    <a:p>
                      <a:pPr>
                        <a:lnSpc>
                          <a:spcPct val="107000"/>
                        </a:lnSpc>
                        <a:spcAft>
                          <a:spcPts val="0"/>
                        </a:spcAft>
                        <a:tabLst>
                          <a:tab pos="1412875" algn="l"/>
                        </a:tabLst>
                      </a:pPr>
                      <a:r>
                        <a:rPr lang="el-GR" sz="1100" b="0" kern="1200" dirty="0" smtClean="0">
                          <a:solidFill>
                            <a:schemeClr val="tx1"/>
                          </a:solidFill>
                          <a:effectLst/>
                          <a:latin typeface="+mn-lt"/>
                          <a:ea typeface="+mn-ea"/>
                          <a:cs typeface="+mn-cs"/>
                        </a:rPr>
                        <a:t>Πολλαπλασιάζονται σε υγρό περιβάλλον με θρεπτικά συστατικά (π.χ. ζάχαρη, λίπος, πρωτεΐνες), για παράδειγμα σε τρόφιμα, αποχετεύσεις, πληγές</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258817191"/>
                  </a:ext>
                </a:extLst>
              </a:tr>
              <a:tr h="942687">
                <a:tc>
                  <a:txBody>
                    <a:bodyPr/>
                    <a:lstStyle/>
                    <a:p>
                      <a:pPr marL="0" algn="l" defTabSz="685835" rtl="0" eaLnBrk="1" latinLnBrk="0" hangingPunct="1">
                        <a:lnSpc>
                          <a:spcPct val="107000"/>
                        </a:lnSpc>
                        <a:spcAft>
                          <a:spcPts val="0"/>
                        </a:spcAft>
                        <a:tabLst>
                          <a:tab pos="1412875" algn="l"/>
                        </a:tabLst>
                      </a:pPr>
                      <a:r>
                        <a:rPr lang="el-GR" sz="1100" b="0" kern="1200" dirty="0" smtClean="0">
                          <a:solidFill>
                            <a:schemeClr val="tx1"/>
                          </a:solidFill>
                          <a:effectLst/>
                          <a:latin typeface="+mn-lt"/>
                          <a:ea typeface="+mn-ea"/>
                          <a:cs typeface="+mn-cs"/>
                        </a:rPr>
                        <a:t>Μεταδίδονται εύκολα στους ανθρώπους μέσω των τροφίμων, του νερού, του εδάφους και του αίματος.  Τα περισσότερα καταστρέφονται από τις υψηλές θερμοκρασίες και το μαγείρεμα. Πολλά δεν καταστρέφονται με την ψύξη/κατάψυξη και οι χαμηλές θερμοκρασίες μπορούν μόνο να μειώσουν την ανάπτυξη τους</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2926304471"/>
                  </a:ext>
                </a:extLst>
              </a:tr>
              <a:tr h="622142">
                <a:tc>
                  <a:txBody>
                    <a:bodyPr/>
                    <a:lstStyle/>
                    <a:p>
                      <a:r>
                        <a:rPr lang="el-GR" sz="1100" b="0" kern="1200" dirty="0" smtClean="0">
                          <a:solidFill>
                            <a:schemeClr val="tx1"/>
                          </a:solidFill>
                          <a:effectLst/>
                          <a:latin typeface="+mn-lt"/>
                          <a:ea typeface="+mn-ea"/>
                          <a:cs typeface="+mn-cs"/>
                        </a:rPr>
                        <a:t>Παραδείγματα: Το  </a:t>
                      </a:r>
                      <a:r>
                        <a:rPr lang="el-GR" sz="1100" b="0" kern="1200" dirty="0" err="1" smtClean="0">
                          <a:solidFill>
                            <a:schemeClr val="tx1"/>
                          </a:solidFill>
                          <a:effectLst/>
                          <a:latin typeface="+mn-lt"/>
                          <a:ea typeface="+mn-ea"/>
                          <a:cs typeface="+mn-cs"/>
                        </a:rPr>
                        <a:t>Καμπυλοβακτηρίδιο</a:t>
                      </a:r>
                      <a:r>
                        <a:rPr lang="el-GR" sz="1100" b="0" kern="1200" dirty="0" smtClean="0">
                          <a:solidFill>
                            <a:schemeClr val="tx1"/>
                          </a:solidFill>
                          <a:effectLst/>
                          <a:latin typeface="+mn-lt"/>
                          <a:ea typeface="+mn-ea"/>
                          <a:cs typeface="+mn-cs"/>
                        </a:rPr>
                        <a:t> (</a:t>
                      </a:r>
                      <a:r>
                        <a:rPr lang="en-GB" sz="1100" b="0" i="1" kern="1200" dirty="0" smtClean="0">
                          <a:solidFill>
                            <a:schemeClr val="tx1"/>
                          </a:solidFill>
                          <a:effectLst/>
                          <a:latin typeface="+mn-lt"/>
                          <a:ea typeface="+mn-ea"/>
                          <a:cs typeface="+mn-cs"/>
                        </a:rPr>
                        <a:t>Campylobacter</a:t>
                      </a:r>
                      <a:r>
                        <a:rPr lang="el-GR" sz="1100" b="0" kern="1200" dirty="0" smtClean="0">
                          <a:solidFill>
                            <a:schemeClr val="tx1"/>
                          </a:solidFill>
                          <a:effectLst/>
                          <a:latin typeface="+mn-lt"/>
                          <a:ea typeface="+mn-ea"/>
                          <a:cs typeface="+mn-cs"/>
                        </a:rPr>
                        <a:t>) και η </a:t>
                      </a:r>
                      <a:r>
                        <a:rPr lang="el-GR" sz="1100" b="0" kern="1200" dirty="0" err="1" smtClean="0">
                          <a:solidFill>
                            <a:schemeClr val="tx1"/>
                          </a:solidFill>
                          <a:effectLst/>
                          <a:latin typeface="+mn-lt"/>
                          <a:ea typeface="+mn-ea"/>
                          <a:cs typeface="+mn-cs"/>
                        </a:rPr>
                        <a:t>Σαλμονέλλα</a:t>
                      </a:r>
                      <a:r>
                        <a:rPr lang="el-GR" sz="1100" b="0" kern="1200" dirty="0" smtClean="0">
                          <a:solidFill>
                            <a:schemeClr val="tx1"/>
                          </a:solidFill>
                          <a:effectLst/>
                          <a:latin typeface="+mn-lt"/>
                          <a:ea typeface="+mn-ea"/>
                          <a:cs typeface="+mn-cs"/>
                        </a:rPr>
                        <a:t> (</a:t>
                      </a:r>
                      <a:r>
                        <a:rPr lang="en-GB" sz="1100" b="0" i="1" kern="1200" dirty="0" smtClean="0">
                          <a:solidFill>
                            <a:schemeClr val="tx1"/>
                          </a:solidFill>
                          <a:effectLst/>
                          <a:latin typeface="+mn-lt"/>
                          <a:ea typeface="+mn-ea"/>
                          <a:cs typeface="+mn-cs"/>
                        </a:rPr>
                        <a:t>Salmonella</a:t>
                      </a:r>
                      <a:r>
                        <a:rPr lang="el-GR" sz="1100" b="0" kern="1200" dirty="0" smtClean="0">
                          <a:solidFill>
                            <a:schemeClr val="tx1"/>
                          </a:solidFill>
                          <a:effectLst/>
                          <a:latin typeface="+mn-lt"/>
                          <a:ea typeface="+mn-ea"/>
                          <a:cs typeface="+mn-cs"/>
                        </a:rPr>
                        <a:t>) προκαλούν </a:t>
                      </a:r>
                      <a:r>
                        <a:rPr lang="el-GR" sz="1100" b="0" kern="1200" dirty="0" err="1" smtClean="0">
                          <a:solidFill>
                            <a:schemeClr val="tx1"/>
                          </a:solidFill>
                          <a:effectLst/>
                          <a:latin typeface="+mn-lt"/>
                          <a:ea typeface="+mn-ea"/>
                          <a:cs typeface="+mn-cs"/>
                        </a:rPr>
                        <a:t>τροφιμογενή</a:t>
                      </a:r>
                      <a:r>
                        <a:rPr lang="el-GR" sz="1100" b="0" kern="1200" dirty="0" smtClean="0">
                          <a:solidFill>
                            <a:schemeClr val="tx1"/>
                          </a:solidFill>
                          <a:effectLst/>
                          <a:latin typeface="+mn-lt"/>
                          <a:ea typeface="+mn-ea"/>
                          <a:cs typeface="+mn-cs"/>
                        </a:rPr>
                        <a:t> νοσήματα. Τα βακτήρια γαλακτικού οξέος είναι χρήσιμα βακτήρια που χρησιμοποιούνται για την παραγωγή γιαουρτιού, σάλτσας σόγιας και λουκάνικου </a:t>
                      </a:r>
                      <a:r>
                        <a:rPr lang="en-GB" sz="1100" b="0" kern="1200" dirty="0" smtClean="0">
                          <a:solidFill>
                            <a:schemeClr val="tx1"/>
                          </a:solidFill>
                          <a:effectLst/>
                          <a:latin typeface="+mn-lt"/>
                          <a:ea typeface="+mn-ea"/>
                          <a:cs typeface="+mn-cs"/>
                        </a:rPr>
                        <a:t>chorizo</a:t>
                      </a:r>
                      <a:endParaRPr lang="el-GR"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3716657146"/>
                  </a:ext>
                </a:extLst>
              </a:tr>
            </a:tbl>
          </a:graphicData>
        </a:graphic>
      </p:graphicFrame>
      <p:graphicFrame>
        <p:nvGraphicFramePr>
          <p:cNvPr id="13" name="Table 12">
            <a:extLst>
              <a:ext uri="{FF2B5EF4-FFF2-40B4-BE49-F238E27FC236}">
                <a16:creationId xmlns:a16="http://schemas.microsoft.com/office/drawing/2014/main" xmlns="" id="{F8307846-CC90-48C1-9AD2-4F8CA88BCA02}"/>
              </a:ext>
            </a:extLst>
          </p:cNvPr>
          <p:cNvGraphicFramePr>
            <a:graphicFrameLocks noGrp="1"/>
          </p:cNvGraphicFramePr>
          <p:nvPr>
            <p:extLst>
              <p:ext uri="{D42A27DB-BD31-4B8C-83A1-F6EECF244321}">
                <p14:modId xmlns:p14="http://schemas.microsoft.com/office/powerpoint/2010/main" xmlns="" val="1441260463"/>
              </p:ext>
            </p:extLst>
          </p:nvPr>
        </p:nvGraphicFramePr>
        <p:xfrm>
          <a:off x="6200702" y="676666"/>
          <a:ext cx="5825611" cy="2410437"/>
        </p:xfrm>
        <a:graphic>
          <a:graphicData uri="http://schemas.openxmlformats.org/drawingml/2006/table">
            <a:tbl>
              <a:tblPr firstRow="1" firstCol="1" bandRow="1">
                <a:tableStyleId>{5C22544A-7EE6-4342-B048-85BDC9FD1C3A}</a:tableStyleId>
              </a:tblPr>
              <a:tblGrid>
                <a:gridCol w="5825611">
                  <a:extLst>
                    <a:ext uri="{9D8B030D-6E8A-4147-A177-3AD203B41FA5}">
                      <a16:colId xmlns:a16="http://schemas.microsoft.com/office/drawing/2014/main" xmlns="" val="1739109463"/>
                    </a:ext>
                  </a:extLst>
                </a:gridCol>
              </a:tblGrid>
              <a:tr h="533698">
                <a:tc>
                  <a:txBody>
                    <a:bodyPr/>
                    <a:lstStyle/>
                    <a:p>
                      <a:pPr>
                        <a:lnSpc>
                          <a:spcPct val="107000"/>
                        </a:lnSpc>
                        <a:spcAft>
                          <a:spcPts val="0"/>
                        </a:spcAft>
                        <a:tabLst>
                          <a:tab pos="1412875" algn="l"/>
                        </a:tabLst>
                      </a:pPr>
                      <a:r>
                        <a:rPr lang="el-GR" sz="1100" b="0" kern="1200" dirty="0" smtClean="0">
                          <a:solidFill>
                            <a:schemeClr val="tx1"/>
                          </a:solidFill>
                          <a:effectLst/>
                          <a:latin typeface="+mn-lt"/>
                          <a:ea typeface="+mn-ea"/>
                          <a:cs typeface="+mn-cs"/>
                        </a:rPr>
                        <a:t>Ο μεγαλύτερος τύπος μικροβίου. Μπορεί να είναι επιβλαβείς (αιτία ασθένειας) αλλά και ωφέλιμοι / χρήσιμοι (αποσύνθεση – «ανακύκλωση» οργανικών υλικών)</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120153766"/>
                  </a:ext>
                </a:extLst>
              </a:tr>
              <a:tr h="791396">
                <a:tc>
                  <a:txBody>
                    <a:bodyPr/>
                    <a:lstStyle/>
                    <a:p>
                      <a:pPr>
                        <a:lnSpc>
                          <a:spcPct val="107000"/>
                        </a:lnSpc>
                        <a:spcAft>
                          <a:spcPts val="0"/>
                        </a:spcAft>
                        <a:tabLst>
                          <a:tab pos="1412875" algn="l"/>
                        </a:tabLst>
                      </a:pPr>
                      <a:r>
                        <a:rPr lang="el-GR" sz="1100" b="0" kern="1200" dirty="0" smtClean="0">
                          <a:solidFill>
                            <a:schemeClr val="tx1"/>
                          </a:solidFill>
                          <a:effectLst/>
                          <a:latin typeface="+mn-lt"/>
                          <a:ea typeface="+mn-ea"/>
                          <a:cs typeface="+mn-cs"/>
                        </a:rPr>
                        <a:t>Πολλαπλασιάζονται σε περιβάλλον με θρεπτικά συστατικά, π.χ. σε τρόφιμα και υγρά υλικά. Η μούχλα</a:t>
                      </a:r>
                      <a:r>
                        <a:rPr lang="el-GR" sz="1100" b="0" kern="1200" baseline="0" dirty="0" smtClean="0">
                          <a:solidFill>
                            <a:schemeClr val="tx1"/>
                          </a:solidFill>
                          <a:effectLst/>
                          <a:latin typeface="+mn-lt"/>
                          <a:ea typeface="+mn-ea"/>
                          <a:cs typeface="+mn-cs"/>
                        </a:rPr>
                        <a:t> (που είναι μύκητας)</a:t>
                      </a:r>
                      <a:r>
                        <a:rPr lang="el-GR" sz="1100" b="0" kern="1200" dirty="0" smtClean="0">
                          <a:solidFill>
                            <a:schemeClr val="tx1"/>
                          </a:solidFill>
                          <a:effectLst/>
                          <a:latin typeface="+mn-lt"/>
                          <a:ea typeface="+mn-ea"/>
                          <a:cs typeface="+mn-cs"/>
                        </a:rPr>
                        <a:t> μεταδίδεται με τα σπόρια του</a:t>
                      </a:r>
                      <a:r>
                        <a:rPr lang="el-GR" sz="1100" b="0" kern="1200" baseline="0" dirty="0" smtClean="0">
                          <a:solidFill>
                            <a:schemeClr val="tx1"/>
                          </a:solidFill>
                          <a:effectLst/>
                          <a:latin typeface="+mn-lt"/>
                          <a:ea typeface="+mn-ea"/>
                          <a:cs typeface="+mn-cs"/>
                        </a:rPr>
                        <a:t> μύκητα </a:t>
                      </a:r>
                      <a:r>
                        <a:rPr lang="el-GR" sz="1100" b="0" kern="1200" dirty="0" smtClean="0">
                          <a:solidFill>
                            <a:schemeClr val="tx1"/>
                          </a:solidFill>
                          <a:effectLst/>
                          <a:latin typeface="+mn-lt"/>
                          <a:ea typeface="+mn-ea"/>
                          <a:cs typeface="+mn-cs"/>
                        </a:rPr>
                        <a:t>και μπορεί να μολύνει τα τρόφιμα μέσω του αέρα. Τα τρόφιμα με ορατή ανάπτυξη μούχλας (π.χ. υπολείμματα, ψωμί, μαρμελάδα) δεν πρέπει να καταναλώνονται</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4250485917"/>
                  </a:ext>
                </a:extLst>
              </a:tr>
              <a:tr h="373747">
                <a:tc>
                  <a:txBody>
                    <a:bodyPr/>
                    <a:lstStyle/>
                    <a:p>
                      <a:pPr marL="0" marR="0" lvl="0" indent="0" algn="l" defTabSz="914400" rtl="0" eaLnBrk="1" fontAlgn="auto" latinLnBrk="0" hangingPunct="1">
                        <a:lnSpc>
                          <a:spcPct val="107000"/>
                        </a:lnSpc>
                        <a:spcBef>
                          <a:spcPts val="0"/>
                        </a:spcBef>
                        <a:spcAft>
                          <a:spcPts val="0"/>
                        </a:spcAft>
                        <a:buClrTx/>
                        <a:buSzTx/>
                        <a:buFontTx/>
                        <a:buNone/>
                        <a:tabLst>
                          <a:tab pos="1412875" algn="l"/>
                        </a:tabLst>
                        <a:defRPr/>
                      </a:pPr>
                      <a:r>
                        <a:rPr lang="el-GR" sz="1100" b="0" kern="1200" dirty="0" smtClean="0">
                          <a:solidFill>
                            <a:schemeClr val="tx1"/>
                          </a:solidFill>
                          <a:effectLst/>
                          <a:latin typeface="+mn-lt"/>
                          <a:ea typeface="+mn-ea"/>
                          <a:cs typeface="+mn-cs"/>
                        </a:rPr>
                        <a:t>Σχετικά ανθεκτικοί στη θερμότητα. Δεν καταστρέφονται με την ψύξη. Οι χαμηλές θερμοκρασίες μπορούν να μειώσουν την ανάπτυξή τους</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1595454666"/>
                  </a:ext>
                </a:extLst>
              </a:tr>
              <a:tr h="711596">
                <a:tc>
                  <a:txBody>
                    <a:bodyPr/>
                    <a:lstStyle/>
                    <a:p>
                      <a:r>
                        <a:rPr lang="el-GR" sz="1100" b="0" kern="1200" dirty="0" smtClean="0">
                          <a:solidFill>
                            <a:schemeClr val="tx1"/>
                          </a:solidFill>
                          <a:effectLst/>
                          <a:latin typeface="+mn-lt"/>
                          <a:ea typeface="+mn-ea"/>
                          <a:cs typeface="+mn-cs"/>
                        </a:rPr>
                        <a:t>Παραδείγματα: </a:t>
                      </a:r>
                      <a:r>
                        <a:rPr lang="en-GB" sz="1100" b="0" kern="1200" dirty="0" smtClean="0">
                          <a:solidFill>
                            <a:schemeClr val="tx1"/>
                          </a:solidFill>
                          <a:effectLst/>
                          <a:latin typeface="+mn-lt"/>
                          <a:ea typeface="+mn-ea"/>
                          <a:cs typeface="+mn-cs"/>
                        </a:rPr>
                        <a:t>O </a:t>
                      </a:r>
                      <a:r>
                        <a:rPr lang="el-GR" sz="1100" b="0" kern="1200" dirty="0" err="1" smtClean="0">
                          <a:solidFill>
                            <a:schemeClr val="tx1"/>
                          </a:solidFill>
                          <a:effectLst/>
                          <a:latin typeface="+mn-lt"/>
                          <a:ea typeface="+mn-ea"/>
                          <a:cs typeface="+mn-cs"/>
                        </a:rPr>
                        <a:t>Ασπέργιλλος</a:t>
                      </a:r>
                      <a:r>
                        <a:rPr lang="el-GR" sz="1100" b="0" kern="1200" dirty="0" smtClean="0">
                          <a:solidFill>
                            <a:schemeClr val="tx1"/>
                          </a:solidFill>
                          <a:effectLst/>
                          <a:latin typeface="+mn-lt"/>
                          <a:ea typeface="+mn-ea"/>
                          <a:cs typeface="+mn-cs"/>
                        </a:rPr>
                        <a:t> </a:t>
                      </a:r>
                      <a:r>
                        <a:rPr lang="en-GB" sz="1100" b="0" i="1" kern="1200" dirty="0" err="1" smtClean="0">
                          <a:solidFill>
                            <a:schemeClr val="tx1"/>
                          </a:solidFill>
                          <a:effectLst/>
                          <a:latin typeface="+mn-lt"/>
                          <a:ea typeface="+mn-ea"/>
                          <a:cs typeface="+mn-cs"/>
                        </a:rPr>
                        <a:t>Aspergillus</a:t>
                      </a:r>
                      <a:r>
                        <a:rPr lang="en-GB" sz="1100" b="0" i="1" kern="1200" dirty="0" smtClean="0">
                          <a:solidFill>
                            <a:schemeClr val="tx1"/>
                          </a:solidFill>
                          <a:effectLst/>
                          <a:latin typeface="+mn-lt"/>
                          <a:ea typeface="+mn-ea"/>
                          <a:cs typeface="+mn-cs"/>
                        </a:rPr>
                        <a:t> </a:t>
                      </a:r>
                      <a:r>
                        <a:rPr lang="en-GB" sz="1100" b="0" i="1" kern="1200" dirty="0" err="1" smtClean="0">
                          <a:solidFill>
                            <a:schemeClr val="tx1"/>
                          </a:solidFill>
                          <a:effectLst/>
                          <a:latin typeface="+mn-lt"/>
                          <a:ea typeface="+mn-ea"/>
                          <a:cs typeface="+mn-cs"/>
                        </a:rPr>
                        <a:t>flavus</a:t>
                      </a:r>
                      <a:r>
                        <a:rPr lang="en-GB" sz="1100" b="0" i="1" kern="1200" dirty="0" smtClean="0">
                          <a:solidFill>
                            <a:schemeClr val="tx1"/>
                          </a:solidFill>
                          <a:effectLst/>
                          <a:latin typeface="+mn-lt"/>
                          <a:ea typeface="+mn-ea"/>
                          <a:cs typeface="+mn-cs"/>
                        </a:rPr>
                        <a:t> </a:t>
                      </a:r>
                      <a:r>
                        <a:rPr lang="el-GR" sz="1100" b="0" i="1" kern="1200" dirty="0" smtClean="0">
                          <a:solidFill>
                            <a:schemeClr val="tx1"/>
                          </a:solidFill>
                          <a:effectLst/>
                          <a:latin typeface="+mn-lt"/>
                          <a:ea typeface="+mn-ea"/>
                          <a:cs typeface="+mn-cs"/>
                        </a:rPr>
                        <a:t> </a:t>
                      </a:r>
                      <a:r>
                        <a:rPr lang="el-GR" sz="1100" b="0" kern="1200" dirty="0" smtClean="0">
                          <a:solidFill>
                            <a:schemeClr val="tx1"/>
                          </a:solidFill>
                          <a:effectLst/>
                          <a:latin typeface="+mn-lt"/>
                          <a:ea typeface="+mn-ea"/>
                          <a:cs typeface="+mn-cs"/>
                        </a:rPr>
                        <a:t>που παράγει </a:t>
                      </a:r>
                      <a:r>
                        <a:rPr lang="el-GR" sz="1100" b="0" kern="1200" dirty="0" err="1" smtClean="0">
                          <a:solidFill>
                            <a:schemeClr val="tx1"/>
                          </a:solidFill>
                          <a:effectLst/>
                          <a:latin typeface="+mn-lt"/>
                          <a:ea typeface="+mn-ea"/>
                          <a:cs typeface="+mn-cs"/>
                        </a:rPr>
                        <a:t>αφλατοξίνη</a:t>
                      </a:r>
                      <a:r>
                        <a:rPr lang="el-GR" sz="1100" b="0" kern="1200" dirty="0" smtClean="0">
                          <a:solidFill>
                            <a:schemeClr val="tx1"/>
                          </a:solidFill>
                          <a:effectLst/>
                          <a:latin typeface="+mn-lt"/>
                          <a:ea typeface="+mn-ea"/>
                          <a:cs typeface="+mn-cs"/>
                        </a:rPr>
                        <a:t> σε τρόφιμα (π.χ. ξηρούς καρπούς). Ο</a:t>
                      </a:r>
                      <a:r>
                        <a:rPr lang="el-GR" sz="1100" b="0" kern="1200" baseline="0" dirty="0" smtClean="0">
                          <a:solidFill>
                            <a:schemeClr val="tx1"/>
                          </a:solidFill>
                          <a:effectLst/>
                          <a:latin typeface="+mn-lt"/>
                          <a:ea typeface="+mn-ea"/>
                          <a:cs typeface="+mn-cs"/>
                        </a:rPr>
                        <a:t> </a:t>
                      </a:r>
                      <a:r>
                        <a:rPr lang="el-GR" sz="1100" b="0" kern="1200" dirty="0" smtClean="0">
                          <a:solidFill>
                            <a:schemeClr val="tx1"/>
                          </a:solidFill>
                          <a:effectLst/>
                          <a:latin typeface="+mn-lt"/>
                          <a:ea typeface="+mn-ea"/>
                          <a:cs typeface="+mn-cs"/>
                        </a:rPr>
                        <a:t>Σακχαρομύκητας </a:t>
                      </a:r>
                      <a:r>
                        <a:rPr lang="en-GB" sz="1100" b="0" i="1" kern="1200" dirty="0" err="1" smtClean="0">
                          <a:solidFill>
                            <a:schemeClr val="tx1"/>
                          </a:solidFill>
                          <a:effectLst/>
                          <a:latin typeface="+mn-lt"/>
                          <a:ea typeface="+mn-ea"/>
                          <a:cs typeface="+mn-cs"/>
                        </a:rPr>
                        <a:t>Saccharomyces</a:t>
                      </a:r>
                      <a:r>
                        <a:rPr lang="en-GB" sz="1100" b="0" i="1" kern="1200" dirty="0" smtClean="0">
                          <a:solidFill>
                            <a:schemeClr val="tx1"/>
                          </a:solidFill>
                          <a:effectLst/>
                          <a:latin typeface="+mn-lt"/>
                          <a:ea typeface="+mn-ea"/>
                          <a:cs typeface="+mn-cs"/>
                        </a:rPr>
                        <a:t> </a:t>
                      </a:r>
                      <a:r>
                        <a:rPr lang="en-GB" sz="1100" b="0" i="1" kern="1200" dirty="0" err="1" smtClean="0">
                          <a:solidFill>
                            <a:schemeClr val="tx1"/>
                          </a:solidFill>
                          <a:effectLst/>
                          <a:latin typeface="+mn-lt"/>
                          <a:ea typeface="+mn-ea"/>
                          <a:cs typeface="+mn-cs"/>
                        </a:rPr>
                        <a:t>cerevisiae</a:t>
                      </a:r>
                      <a:r>
                        <a:rPr lang="el-GR" sz="1100" b="0" i="1" kern="1200" dirty="0" smtClean="0">
                          <a:solidFill>
                            <a:schemeClr val="tx1"/>
                          </a:solidFill>
                          <a:effectLst/>
                          <a:latin typeface="+mn-lt"/>
                          <a:ea typeface="+mn-ea"/>
                          <a:cs typeface="+mn-cs"/>
                        </a:rPr>
                        <a:t> </a:t>
                      </a:r>
                      <a:r>
                        <a:rPr lang="el-GR" sz="1100" b="0" kern="1200" dirty="0" smtClean="0">
                          <a:solidFill>
                            <a:schemeClr val="tx1"/>
                          </a:solidFill>
                          <a:effectLst/>
                          <a:latin typeface="+mn-lt"/>
                          <a:ea typeface="+mn-ea"/>
                          <a:cs typeface="+mn-cs"/>
                        </a:rPr>
                        <a:t>(μαγιά) για το ψήσιμο ψωμιού και </a:t>
                      </a:r>
                      <a:r>
                        <a:rPr lang="el-GR" sz="1100" b="0" i="0" kern="1200" dirty="0" smtClean="0">
                          <a:solidFill>
                            <a:schemeClr val="tx1"/>
                          </a:solidFill>
                          <a:effectLst/>
                          <a:latin typeface="+mn-lt"/>
                          <a:ea typeface="+mn-ea"/>
                          <a:cs typeface="+mn-cs"/>
                        </a:rPr>
                        <a:t>ο</a:t>
                      </a:r>
                      <a:r>
                        <a:rPr lang="el-GR" sz="1100" b="0" i="1" kern="1200" dirty="0" smtClean="0">
                          <a:solidFill>
                            <a:schemeClr val="tx1"/>
                          </a:solidFill>
                          <a:effectLst/>
                          <a:latin typeface="+mn-lt"/>
                          <a:ea typeface="+mn-ea"/>
                          <a:cs typeface="+mn-cs"/>
                        </a:rPr>
                        <a:t> </a:t>
                      </a:r>
                      <a:r>
                        <a:rPr lang="en-GB" sz="1100" b="0" i="1" kern="1200" dirty="0" err="1" smtClean="0">
                          <a:solidFill>
                            <a:schemeClr val="tx1"/>
                          </a:solidFill>
                          <a:effectLst/>
                          <a:latin typeface="+mn-lt"/>
                          <a:ea typeface="+mn-ea"/>
                          <a:cs typeface="+mn-cs"/>
                        </a:rPr>
                        <a:t>Penicillium</a:t>
                      </a:r>
                      <a:r>
                        <a:rPr lang="en-GB" sz="1100" b="0" i="1" kern="1200" dirty="0" smtClean="0">
                          <a:solidFill>
                            <a:schemeClr val="tx1"/>
                          </a:solidFill>
                          <a:effectLst/>
                          <a:latin typeface="+mn-lt"/>
                          <a:ea typeface="+mn-ea"/>
                          <a:cs typeface="+mn-cs"/>
                        </a:rPr>
                        <a:t> </a:t>
                      </a:r>
                      <a:r>
                        <a:rPr lang="en-GB" sz="1100" b="0" i="1" kern="1200" dirty="0" err="1" smtClean="0">
                          <a:solidFill>
                            <a:schemeClr val="tx1"/>
                          </a:solidFill>
                          <a:effectLst/>
                          <a:latin typeface="+mn-lt"/>
                          <a:ea typeface="+mn-ea"/>
                          <a:cs typeface="+mn-cs"/>
                        </a:rPr>
                        <a:t>camemberti</a:t>
                      </a:r>
                      <a:r>
                        <a:rPr lang="el-GR" sz="1100" b="0" kern="1200" dirty="0" smtClean="0">
                          <a:solidFill>
                            <a:schemeClr val="tx1"/>
                          </a:solidFill>
                          <a:effectLst/>
                          <a:latin typeface="+mn-lt"/>
                          <a:ea typeface="+mn-ea"/>
                          <a:cs typeface="+mn-cs"/>
                        </a:rPr>
                        <a:t>  για την ωρίμανση του τυριού </a:t>
                      </a:r>
                      <a:r>
                        <a:rPr lang="en-GB" sz="1100" b="0" kern="1200" dirty="0" smtClean="0">
                          <a:solidFill>
                            <a:schemeClr val="tx1"/>
                          </a:solidFill>
                          <a:effectLst/>
                          <a:latin typeface="+mn-lt"/>
                          <a:ea typeface="+mn-ea"/>
                          <a:cs typeface="+mn-cs"/>
                        </a:rPr>
                        <a:t>camembert </a:t>
                      </a:r>
                      <a:r>
                        <a:rPr lang="el-GR" sz="1100" b="0" kern="1200" dirty="0" smtClean="0">
                          <a:solidFill>
                            <a:schemeClr val="tx1"/>
                          </a:solidFill>
                          <a:effectLst/>
                          <a:latin typeface="+mn-lt"/>
                          <a:ea typeface="+mn-ea"/>
                          <a:cs typeface="+mn-cs"/>
                        </a:rPr>
                        <a:t>και </a:t>
                      </a:r>
                      <a:r>
                        <a:rPr lang="en-GB" sz="1100" b="0" kern="1200" dirty="0" smtClean="0">
                          <a:solidFill>
                            <a:schemeClr val="tx1"/>
                          </a:solidFill>
                          <a:effectLst/>
                          <a:latin typeface="+mn-lt"/>
                          <a:ea typeface="+mn-ea"/>
                          <a:cs typeface="+mn-cs"/>
                        </a:rPr>
                        <a:t>brie </a:t>
                      </a:r>
                      <a:endParaRPr lang="el-GR"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1665858475"/>
                  </a:ext>
                </a:extLst>
              </a:tr>
            </a:tbl>
          </a:graphicData>
        </a:graphic>
      </p:graphicFrame>
      <p:graphicFrame>
        <p:nvGraphicFramePr>
          <p:cNvPr id="14" name="Table 13">
            <a:extLst>
              <a:ext uri="{FF2B5EF4-FFF2-40B4-BE49-F238E27FC236}">
                <a16:creationId xmlns:a16="http://schemas.microsoft.com/office/drawing/2014/main" xmlns="" id="{EA5DFE94-B940-4C80-AFFF-1BD0E13427A7}"/>
              </a:ext>
            </a:extLst>
          </p:cNvPr>
          <p:cNvGraphicFramePr>
            <a:graphicFrameLocks noGrp="1"/>
          </p:cNvGraphicFramePr>
          <p:nvPr>
            <p:extLst>
              <p:ext uri="{D42A27DB-BD31-4B8C-83A1-F6EECF244321}">
                <p14:modId xmlns:p14="http://schemas.microsoft.com/office/powerpoint/2010/main" xmlns="" val="3276115047"/>
              </p:ext>
            </p:extLst>
          </p:nvPr>
        </p:nvGraphicFramePr>
        <p:xfrm>
          <a:off x="277109" y="4131976"/>
          <a:ext cx="5684515" cy="2579893"/>
        </p:xfrm>
        <a:graphic>
          <a:graphicData uri="http://schemas.openxmlformats.org/drawingml/2006/table">
            <a:tbl>
              <a:tblPr firstRow="1" firstCol="1" bandRow="1">
                <a:tableStyleId>{5C22544A-7EE6-4342-B048-85BDC9FD1C3A}</a:tableStyleId>
              </a:tblPr>
              <a:tblGrid>
                <a:gridCol w="5684515">
                  <a:extLst>
                    <a:ext uri="{9D8B030D-6E8A-4147-A177-3AD203B41FA5}">
                      <a16:colId xmlns:a16="http://schemas.microsoft.com/office/drawing/2014/main" xmlns="" val="289367105"/>
                    </a:ext>
                  </a:extLst>
                </a:gridCol>
              </a:tblGrid>
              <a:tr h="299661">
                <a:tc>
                  <a:txBody>
                    <a:bodyPr/>
                    <a:lstStyle/>
                    <a:p>
                      <a:pPr>
                        <a:lnSpc>
                          <a:spcPct val="107000"/>
                        </a:lnSpc>
                        <a:spcAft>
                          <a:spcPts val="0"/>
                        </a:spcAft>
                        <a:tabLst>
                          <a:tab pos="1412875" algn="l"/>
                        </a:tabLst>
                      </a:pPr>
                      <a:r>
                        <a:rPr lang="en-GB" sz="1100" b="0" kern="1200" dirty="0" smtClean="0">
                          <a:solidFill>
                            <a:schemeClr val="tx1"/>
                          </a:solidFill>
                          <a:effectLst/>
                          <a:latin typeface="+mn-lt"/>
                          <a:ea typeface="+mn-ea"/>
                          <a:cs typeface="+mn-cs"/>
                        </a:rPr>
                        <a:t>Ο </a:t>
                      </a:r>
                      <a:r>
                        <a:rPr lang="en-GB" sz="1100" b="0" kern="1200" dirty="0" err="1" smtClean="0">
                          <a:solidFill>
                            <a:schemeClr val="tx1"/>
                          </a:solidFill>
                          <a:effectLst/>
                          <a:latin typeface="+mn-lt"/>
                          <a:ea typeface="+mn-ea"/>
                          <a:cs typeface="+mn-cs"/>
                        </a:rPr>
                        <a:t>μικρότερος</a:t>
                      </a:r>
                      <a:r>
                        <a:rPr lang="en-GB" sz="1100" b="0" kern="1200" dirty="0" smtClean="0">
                          <a:solidFill>
                            <a:schemeClr val="tx1"/>
                          </a:solidFill>
                          <a:effectLst/>
                          <a:latin typeface="+mn-lt"/>
                          <a:ea typeface="+mn-ea"/>
                          <a:cs typeface="+mn-cs"/>
                        </a:rPr>
                        <a:t> </a:t>
                      </a:r>
                      <a:r>
                        <a:rPr lang="en-GB" sz="1100" b="0" kern="1200" dirty="0" err="1" smtClean="0">
                          <a:solidFill>
                            <a:schemeClr val="tx1"/>
                          </a:solidFill>
                          <a:effectLst/>
                          <a:latin typeface="+mn-lt"/>
                          <a:ea typeface="+mn-ea"/>
                          <a:cs typeface="+mn-cs"/>
                        </a:rPr>
                        <a:t>τύπος</a:t>
                      </a:r>
                      <a:r>
                        <a:rPr lang="en-GB" sz="1100" b="0" kern="1200" dirty="0" smtClean="0">
                          <a:solidFill>
                            <a:schemeClr val="tx1"/>
                          </a:solidFill>
                          <a:effectLst/>
                          <a:latin typeface="+mn-lt"/>
                          <a:ea typeface="+mn-ea"/>
                          <a:cs typeface="+mn-cs"/>
                        </a:rPr>
                        <a:t> </a:t>
                      </a:r>
                      <a:r>
                        <a:rPr lang="en-GB" sz="1100" b="0" kern="1200" dirty="0" err="1" smtClean="0">
                          <a:solidFill>
                            <a:schemeClr val="tx1"/>
                          </a:solidFill>
                          <a:effectLst/>
                          <a:latin typeface="+mn-lt"/>
                          <a:ea typeface="+mn-ea"/>
                          <a:cs typeface="+mn-cs"/>
                        </a:rPr>
                        <a:t>μικροβίου</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3679549710"/>
                  </a:ext>
                </a:extLst>
              </a:tr>
              <a:tr h="473863">
                <a:tc>
                  <a:txBody>
                    <a:bodyPr/>
                    <a:lstStyle/>
                    <a:p>
                      <a:pPr>
                        <a:lnSpc>
                          <a:spcPct val="107000"/>
                        </a:lnSpc>
                        <a:spcAft>
                          <a:spcPts val="0"/>
                        </a:spcAft>
                        <a:tabLst>
                          <a:tab pos="1412875" algn="l"/>
                        </a:tabLst>
                      </a:pPr>
                      <a:r>
                        <a:rPr lang="el-GR" sz="1100" b="0" kern="1200" dirty="0" smtClean="0">
                          <a:solidFill>
                            <a:schemeClr val="tx1"/>
                          </a:solidFill>
                          <a:effectLst/>
                          <a:latin typeface="+mn-lt"/>
                          <a:ea typeface="+mn-ea"/>
                          <a:cs typeface="+mn-cs"/>
                        </a:rPr>
                        <a:t>Δεν μπορεί να αναπτυχθεί ή να επιβιώσει χωρίς ξενιστή (π.χ. άνθρωπο ή ζώο)</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3297565303"/>
                  </a:ext>
                </a:extLst>
              </a:tr>
              <a:tr h="1332969">
                <a:tc>
                  <a:txBody>
                    <a:bodyPr/>
                    <a:lstStyle/>
                    <a:p>
                      <a:pPr>
                        <a:lnSpc>
                          <a:spcPct val="107000"/>
                        </a:lnSpc>
                        <a:spcAft>
                          <a:spcPts val="0"/>
                        </a:spcAft>
                        <a:tabLst>
                          <a:tab pos="1412875" algn="l"/>
                        </a:tabLst>
                      </a:pPr>
                      <a:endParaRPr lang="en-GB" sz="1000" b="0" kern="1200" dirty="0" smtClean="0">
                        <a:solidFill>
                          <a:schemeClr val="tx1"/>
                        </a:solidFill>
                        <a:effectLst/>
                        <a:latin typeface="+mn-lt"/>
                        <a:ea typeface="+mn-ea"/>
                        <a:cs typeface="+mn-cs"/>
                      </a:endParaRPr>
                    </a:p>
                    <a:p>
                      <a:pPr>
                        <a:lnSpc>
                          <a:spcPct val="107000"/>
                        </a:lnSpc>
                        <a:spcAft>
                          <a:spcPts val="0"/>
                        </a:spcAft>
                        <a:tabLst>
                          <a:tab pos="1412875" algn="l"/>
                        </a:tabLst>
                      </a:pPr>
                      <a:r>
                        <a:rPr lang="el-GR" sz="1100" b="0" kern="1200" dirty="0" smtClean="0">
                          <a:solidFill>
                            <a:schemeClr val="tx1"/>
                          </a:solidFill>
                          <a:effectLst/>
                          <a:latin typeface="+mn-lt"/>
                          <a:ea typeface="+mn-ea"/>
                          <a:cs typeface="+mn-cs"/>
                        </a:rPr>
                        <a:t>Μεταδίδονται από άτομο σε άτομο ή από άτομο σε τροφή μέσω του αέρα (π.χ. φτέρνισμα), μέσω εμετού, κοπράνων ή άλλων σωματικών υγρών (π.χ. αίμα ή σάλιο). Καταστρέφονται με το μαγείρεμα. Δεν θα αναπτυχθούν, αλλά μπορούν να επιβιώσουν σε τρόφιμα.</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3901273098"/>
                  </a:ext>
                </a:extLst>
              </a:tr>
              <a:tr h="473400">
                <a:tc>
                  <a:txBody>
                    <a:bodyPr/>
                    <a:lstStyle/>
                    <a:p>
                      <a:pPr>
                        <a:lnSpc>
                          <a:spcPct val="107000"/>
                        </a:lnSpc>
                        <a:spcAft>
                          <a:spcPts val="0"/>
                        </a:spcAft>
                        <a:tabLst>
                          <a:tab pos="1412875" algn="l"/>
                        </a:tabLst>
                      </a:pPr>
                      <a:r>
                        <a:rPr lang="el-GR" sz="1100" b="0" kern="1200" dirty="0" smtClean="0">
                          <a:solidFill>
                            <a:schemeClr val="tx1"/>
                          </a:solidFill>
                          <a:effectLst/>
                          <a:latin typeface="+mn-lt"/>
                          <a:ea typeface="+mn-ea"/>
                          <a:cs typeface="+mn-cs"/>
                        </a:rPr>
                        <a:t>Παραδείγματα: Ο Νοροϊός (</a:t>
                      </a:r>
                      <a:r>
                        <a:rPr lang="en-GB" sz="1100" b="0" i="1" kern="1200" dirty="0" err="1" smtClean="0">
                          <a:solidFill>
                            <a:schemeClr val="tx1"/>
                          </a:solidFill>
                          <a:effectLst/>
                          <a:latin typeface="+mn-lt"/>
                          <a:ea typeface="+mn-ea"/>
                          <a:cs typeface="+mn-cs"/>
                        </a:rPr>
                        <a:t>Norovirus</a:t>
                      </a:r>
                      <a:r>
                        <a:rPr lang="el-GR" sz="1100" b="0" kern="1200" dirty="0" smtClean="0">
                          <a:solidFill>
                            <a:schemeClr val="tx1"/>
                          </a:solidFill>
                          <a:effectLst/>
                          <a:latin typeface="+mn-lt"/>
                          <a:ea typeface="+mn-ea"/>
                          <a:cs typeface="+mn-cs"/>
                        </a:rPr>
                        <a:t>) στα στρείδια και σε μαλακά φρούτα π.χ. φράουλες. </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2760155807"/>
                  </a:ext>
                </a:extLst>
              </a:tr>
            </a:tbl>
          </a:graphicData>
        </a:graphic>
      </p:graphicFrame>
      <p:graphicFrame>
        <p:nvGraphicFramePr>
          <p:cNvPr id="15" name="Table 14">
            <a:extLst>
              <a:ext uri="{FF2B5EF4-FFF2-40B4-BE49-F238E27FC236}">
                <a16:creationId xmlns:a16="http://schemas.microsoft.com/office/drawing/2014/main" xmlns="" id="{7EDB0382-A2E9-440B-9C69-2C8B5EDFFA12}"/>
              </a:ext>
            </a:extLst>
          </p:cNvPr>
          <p:cNvGraphicFramePr>
            <a:graphicFrameLocks noGrp="1"/>
          </p:cNvGraphicFramePr>
          <p:nvPr>
            <p:extLst>
              <p:ext uri="{D42A27DB-BD31-4B8C-83A1-F6EECF244321}">
                <p14:modId xmlns:p14="http://schemas.microsoft.com/office/powerpoint/2010/main" xmlns="" val="3356374825"/>
              </p:ext>
            </p:extLst>
          </p:nvPr>
        </p:nvGraphicFramePr>
        <p:xfrm>
          <a:off x="6185804" y="4131974"/>
          <a:ext cx="5850927" cy="2580356"/>
        </p:xfrm>
        <a:graphic>
          <a:graphicData uri="http://schemas.openxmlformats.org/drawingml/2006/table">
            <a:tbl>
              <a:tblPr firstRow="1" firstCol="1" bandRow="1">
                <a:tableStyleId>{5C22544A-7EE6-4342-B048-85BDC9FD1C3A}</a:tableStyleId>
              </a:tblPr>
              <a:tblGrid>
                <a:gridCol w="5850927">
                  <a:extLst>
                    <a:ext uri="{9D8B030D-6E8A-4147-A177-3AD203B41FA5}">
                      <a16:colId xmlns:a16="http://schemas.microsoft.com/office/drawing/2014/main" xmlns="" val="540787021"/>
                    </a:ext>
                  </a:extLst>
                </a:gridCol>
              </a:tblGrid>
              <a:tr h="649375">
                <a:tc>
                  <a:txBody>
                    <a:bodyPr/>
                    <a:lstStyle/>
                    <a:p>
                      <a:pPr>
                        <a:lnSpc>
                          <a:spcPct val="107000"/>
                        </a:lnSpc>
                        <a:spcAft>
                          <a:spcPts val="0"/>
                        </a:spcAft>
                        <a:tabLst>
                          <a:tab pos="1412875" algn="l"/>
                        </a:tabLst>
                      </a:pPr>
                      <a:r>
                        <a:rPr lang="el-GR" sz="1100" b="0" kern="1200" dirty="0" smtClean="0">
                          <a:solidFill>
                            <a:schemeClr val="tx1"/>
                          </a:solidFill>
                          <a:effectLst/>
                          <a:latin typeface="+mn-lt"/>
                          <a:ea typeface="+mn-ea"/>
                          <a:cs typeface="+mn-cs"/>
                        </a:rPr>
                        <a:t>Διαφορετικά μεγέθη. Μπορεί να είναι επιβλαβή.  Δεν μπορούν να αναπτυχθούν χωρίς ξενιστή (π.χ. άνθρωπο ή ζώο)</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4249417115"/>
                  </a:ext>
                </a:extLst>
              </a:tr>
              <a:tr h="657440">
                <a:tc>
                  <a:txBody>
                    <a:bodyPr/>
                    <a:lstStyle/>
                    <a:p>
                      <a:pPr marL="0" marR="0" lvl="0" indent="0" algn="l" defTabSz="685835" rtl="0" eaLnBrk="1" fontAlgn="auto" latinLnBrk="0" hangingPunct="1">
                        <a:lnSpc>
                          <a:spcPct val="107000"/>
                        </a:lnSpc>
                        <a:spcBef>
                          <a:spcPts val="0"/>
                        </a:spcBef>
                        <a:spcAft>
                          <a:spcPts val="0"/>
                        </a:spcAft>
                        <a:buClrTx/>
                        <a:buSzTx/>
                        <a:buFontTx/>
                        <a:buNone/>
                        <a:tabLst>
                          <a:tab pos="1412875" algn="l"/>
                        </a:tabLst>
                        <a:defRPr/>
                      </a:pPr>
                      <a:endParaRPr lang="en-GB" sz="1100" b="0" kern="1200" dirty="0">
                        <a:solidFill>
                          <a:schemeClr val="tx1"/>
                        </a:solidFill>
                        <a:effectLst/>
                        <a:latin typeface="+mn-lt"/>
                        <a:ea typeface="+mn-ea"/>
                        <a:cs typeface="+mn-cs"/>
                      </a:endParaRPr>
                    </a:p>
                    <a:p>
                      <a:pPr marL="0" marR="0" lvl="0" indent="0" algn="l" defTabSz="685835" rtl="0" eaLnBrk="1" fontAlgn="auto" latinLnBrk="0" hangingPunct="1">
                        <a:lnSpc>
                          <a:spcPct val="107000"/>
                        </a:lnSpc>
                        <a:spcBef>
                          <a:spcPts val="0"/>
                        </a:spcBef>
                        <a:spcAft>
                          <a:spcPts val="0"/>
                        </a:spcAft>
                        <a:buClrTx/>
                        <a:buSzTx/>
                        <a:buFontTx/>
                        <a:buNone/>
                        <a:tabLst>
                          <a:tab pos="1412875" algn="l"/>
                        </a:tabLst>
                        <a:defRPr/>
                      </a:pPr>
                      <a:r>
                        <a:rPr lang="el-GR" sz="1100" b="0" kern="1200" dirty="0" smtClean="0">
                          <a:solidFill>
                            <a:schemeClr val="tx1"/>
                          </a:solidFill>
                          <a:effectLst/>
                          <a:latin typeface="+mn-lt"/>
                          <a:ea typeface="+mn-ea"/>
                          <a:cs typeface="+mn-cs"/>
                        </a:rPr>
                        <a:t>Μπορούν να μεταδοθούν στα ζώα και στους ανθρώπους μέσω μολυσμένων τροφίμων, νερού, εδάφους και αίματος</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911042543"/>
                  </a:ext>
                </a:extLst>
              </a:tr>
              <a:tr h="677670">
                <a:tc>
                  <a:txBody>
                    <a:bodyPr/>
                    <a:lstStyle/>
                    <a:p>
                      <a:pPr>
                        <a:lnSpc>
                          <a:spcPct val="107000"/>
                        </a:lnSpc>
                        <a:spcAft>
                          <a:spcPts val="0"/>
                        </a:spcAft>
                        <a:tabLst>
                          <a:tab pos="1412875" algn="l"/>
                        </a:tabLst>
                      </a:pPr>
                      <a:endParaRPr lang="en-GB" sz="1000" b="0" kern="1200" dirty="0">
                        <a:solidFill>
                          <a:schemeClr val="tx1"/>
                        </a:solidFill>
                        <a:effectLst/>
                        <a:latin typeface="+mn-lt"/>
                        <a:ea typeface="+mn-ea"/>
                        <a:cs typeface="+mn-cs"/>
                      </a:endParaRPr>
                    </a:p>
                    <a:p>
                      <a:pPr marL="0" marR="0" lvl="0" indent="0" algn="l" defTabSz="685835" rtl="0" eaLnBrk="1" fontAlgn="auto" latinLnBrk="0" hangingPunct="1">
                        <a:lnSpc>
                          <a:spcPct val="107000"/>
                        </a:lnSpc>
                        <a:spcBef>
                          <a:spcPts val="0"/>
                        </a:spcBef>
                        <a:spcAft>
                          <a:spcPts val="0"/>
                        </a:spcAft>
                        <a:buClrTx/>
                        <a:buSzTx/>
                        <a:buFontTx/>
                        <a:buNone/>
                        <a:tabLst>
                          <a:tab pos="1412875" algn="l"/>
                        </a:tabLst>
                        <a:defRPr/>
                      </a:pPr>
                      <a:r>
                        <a:rPr lang="el-GR" sz="1100" b="0" kern="1200" dirty="0" smtClean="0">
                          <a:solidFill>
                            <a:schemeClr val="tx1"/>
                          </a:solidFill>
                          <a:effectLst/>
                          <a:latin typeface="+mn-lt"/>
                          <a:ea typeface="+mn-ea"/>
                          <a:cs typeface="+mn-cs"/>
                        </a:rPr>
                        <a:t>Καταστρέφονται με το μαγείρεμα και την ψύξη/κατάψυξη. Δεν θα αναπτυχθούν, αλλά μπορούν να επιβιώσουν σε τρόφιμα</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3361675606"/>
                  </a:ext>
                </a:extLst>
              </a:tr>
              <a:tr h="595871">
                <a:tc>
                  <a:txBody>
                    <a:bodyPr/>
                    <a:lstStyle/>
                    <a:p>
                      <a:pPr marL="0" marR="0" lvl="0" indent="0" algn="l" defTabSz="685835" rtl="0" eaLnBrk="1" fontAlgn="auto" latinLnBrk="0" hangingPunct="1">
                        <a:lnSpc>
                          <a:spcPct val="107000"/>
                        </a:lnSpc>
                        <a:spcBef>
                          <a:spcPts val="0"/>
                        </a:spcBef>
                        <a:spcAft>
                          <a:spcPts val="0"/>
                        </a:spcAft>
                        <a:buClrTx/>
                        <a:buSzTx/>
                        <a:buFontTx/>
                        <a:buNone/>
                        <a:tabLst>
                          <a:tab pos="1412875" algn="l"/>
                        </a:tabLst>
                        <a:defRPr/>
                      </a:pPr>
                      <a:r>
                        <a:rPr lang="el-GR" sz="1100" b="0" kern="1200" dirty="0" smtClean="0">
                          <a:solidFill>
                            <a:schemeClr val="tx1"/>
                          </a:solidFill>
                          <a:effectLst/>
                          <a:latin typeface="+mn-lt"/>
                          <a:ea typeface="+mn-ea"/>
                          <a:cs typeface="+mn-cs"/>
                        </a:rPr>
                        <a:t>Παραδείγματα: Τοξόπλασμα (</a:t>
                      </a:r>
                      <a:r>
                        <a:rPr lang="en-GB" sz="1100" b="0" i="1" kern="1200" dirty="0" err="1" smtClean="0">
                          <a:solidFill>
                            <a:schemeClr val="tx1"/>
                          </a:solidFill>
                          <a:effectLst/>
                          <a:latin typeface="+mn-lt"/>
                          <a:ea typeface="+mn-ea"/>
                          <a:cs typeface="+mn-cs"/>
                        </a:rPr>
                        <a:t>Toxoplasma</a:t>
                      </a:r>
                      <a:r>
                        <a:rPr lang="el-GR" sz="1100" b="0" kern="1200" dirty="0" smtClean="0">
                          <a:solidFill>
                            <a:schemeClr val="tx1"/>
                          </a:solidFill>
                          <a:effectLst/>
                          <a:latin typeface="+mn-lt"/>
                          <a:ea typeface="+mn-ea"/>
                          <a:cs typeface="+mn-cs"/>
                        </a:rPr>
                        <a:t>) μπορεί να βρεθεί στο κρέας και στα λαχανικά, άλλα παράσιτα είναι τα εντερικά σκουλήκια (π.χ. νηματώδη)</a:t>
                      </a:r>
                      <a:endParaRPr lang="en-GB" sz="1100" b="0" kern="1200" dirty="0">
                        <a:solidFill>
                          <a:schemeClr val="tx1"/>
                        </a:solidFill>
                        <a:effectLst/>
                        <a:latin typeface="+mn-lt"/>
                        <a:ea typeface="+mn-ea"/>
                        <a:cs typeface="+mn-cs"/>
                      </a:endParaRPr>
                    </a:p>
                  </a:txBody>
                  <a:tcPr marL="68571" marR="68571" marT="0" marB="0">
                    <a:solidFill>
                      <a:schemeClr val="accent6">
                        <a:lumMod val="40000"/>
                        <a:lumOff val="60000"/>
                      </a:schemeClr>
                    </a:solidFill>
                  </a:tcPr>
                </a:tc>
                <a:extLst>
                  <a:ext uri="{0D108BD9-81ED-4DB2-BD59-A6C34878D82A}">
                    <a16:rowId xmlns:a16="http://schemas.microsoft.com/office/drawing/2014/main" xmlns="" val="2721646930"/>
                  </a:ext>
                </a:extLst>
              </a:tr>
            </a:tbl>
          </a:graphicData>
        </a:graphic>
      </p:graphicFrame>
    </p:spTree>
    <p:extLst>
      <p:ext uri="{BB962C8B-B14F-4D97-AF65-F5344CB8AC3E}">
        <p14:creationId xmlns:p14="http://schemas.microsoft.com/office/powerpoint/2010/main" xmlns="" val="323655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D4E7B7-B7BF-4E83-99B2-0EB1C8A40064}"/>
              </a:ext>
            </a:extLst>
          </p:cNvPr>
          <p:cNvSpPr>
            <a:spLocks noGrp="1"/>
          </p:cNvSpPr>
          <p:nvPr>
            <p:ph type="title"/>
          </p:nvPr>
        </p:nvSpPr>
        <p:spPr>
          <a:xfrm>
            <a:off x="380636" y="231925"/>
            <a:ext cx="10514231" cy="1325563"/>
          </a:xfrm>
        </p:spPr>
        <p:txBody>
          <a:bodyPr/>
          <a:lstStyle/>
          <a:p>
            <a:pPr lvl="0" defTabSz="228600">
              <a:lnSpc>
                <a:spcPct val="90000"/>
              </a:lnSpc>
              <a:spcBef>
                <a:spcPts val="0"/>
              </a:spcBef>
              <a:spcAft>
                <a:spcPts val="600"/>
              </a:spcAft>
              <a:defRPr/>
            </a:pPr>
            <a:r>
              <a:rPr lang="en-GB" dirty="0"/>
              <a:t> </a:t>
            </a:r>
            <a:r>
              <a:rPr lang="el-GR" sz="4400" spc="-50" dirty="0" smtClean="0">
                <a:solidFill>
                  <a:srgbClr val="1E9399"/>
                </a:solidFill>
                <a:latin typeface="Microsoft Sans Serif"/>
                <a:ea typeface="+mn-ea"/>
                <a:cs typeface="+mn-cs"/>
              </a:rPr>
              <a:t>Σπόρια</a:t>
            </a:r>
            <a:r>
              <a:rPr lang="en-US" sz="4400" b="0" spc="-50" dirty="0">
                <a:solidFill>
                  <a:srgbClr val="2683C6"/>
                </a:solidFill>
                <a:latin typeface="Microsoft Sans Serif"/>
                <a:ea typeface="+mn-ea"/>
                <a:cs typeface="+mn-cs"/>
              </a:rPr>
              <a:t/>
            </a:r>
            <a:br>
              <a:rPr lang="en-US" sz="4400" b="0" spc="-50" dirty="0">
                <a:solidFill>
                  <a:srgbClr val="2683C6"/>
                </a:solidFill>
                <a:latin typeface="Microsoft Sans Serif"/>
                <a:ea typeface="+mn-ea"/>
                <a:cs typeface="+mn-cs"/>
              </a:rPr>
            </a:br>
            <a:endParaRPr lang="en-GB" dirty="0"/>
          </a:p>
        </p:txBody>
      </p:sp>
      <p:sp>
        <p:nvSpPr>
          <p:cNvPr id="4" name="Content Placeholder 2">
            <a:extLst>
              <a:ext uri="{FF2B5EF4-FFF2-40B4-BE49-F238E27FC236}">
                <a16:creationId xmlns:a16="http://schemas.microsoft.com/office/drawing/2014/main" xmlns="" id="{0394A0C1-B067-47BC-819B-23759E56275E}"/>
              </a:ext>
            </a:extLst>
          </p:cNvPr>
          <p:cNvSpPr txBox="1">
            <a:spLocks/>
          </p:cNvSpPr>
          <p:nvPr/>
        </p:nvSpPr>
        <p:spPr>
          <a:xfrm>
            <a:off x="412437" y="1182499"/>
            <a:ext cx="11092695" cy="3731409"/>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ltLang="en-US" sz="2200" dirty="0"/>
              <a:t> </a:t>
            </a:r>
            <a:r>
              <a:rPr lang="el-GR" altLang="en-US" sz="2200" dirty="0" smtClean="0"/>
              <a:t>Μερικά βακτήρια μπορούν να ζήσουν </a:t>
            </a:r>
          </a:p>
          <a:p>
            <a:pPr>
              <a:buNone/>
            </a:pPr>
            <a:r>
              <a:rPr lang="el-GR" altLang="en-US" sz="2200" dirty="0" smtClean="0"/>
              <a:t>για μεγάλες περιόδους χωρίς νερό ή θρεπτικά </a:t>
            </a:r>
          </a:p>
          <a:p>
            <a:pPr>
              <a:buNone/>
            </a:pPr>
            <a:r>
              <a:rPr lang="el-GR" altLang="en-US" sz="2200" dirty="0" smtClean="0"/>
              <a:t>συστατικά, παράγοντας σπόρια</a:t>
            </a:r>
            <a:endParaRPr lang="en-US" altLang="en-US" sz="2200" dirty="0" smtClean="0"/>
          </a:p>
          <a:p>
            <a:r>
              <a:rPr lang="en-US" altLang="en-US" sz="2200" dirty="0" smtClean="0"/>
              <a:t> </a:t>
            </a:r>
            <a:r>
              <a:rPr lang="el-GR" altLang="en-US" sz="2200" dirty="0" smtClean="0"/>
              <a:t>Τα σπόρια έχουν ένα σκληρό εξωτερικό περίβλημα που τα προστατεύει από εξωτερικές συνθήκες όπως:</a:t>
            </a:r>
            <a:endParaRPr lang="en-US" altLang="en-US" sz="2200" dirty="0" smtClean="0"/>
          </a:p>
          <a:p>
            <a:pPr marL="776259" lvl="1" indent="-342900"/>
            <a:r>
              <a:rPr lang="el-GR" altLang="en-US" sz="2050" dirty="0" smtClean="0"/>
              <a:t>Ακραία θερμότητα </a:t>
            </a:r>
            <a:r>
              <a:rPr lang="en-US" altLang="en-US" sz="2050" dirty="0" smtClean="0"/>
              <a:t>(</a:t>
            </a:r>
            <a:r>
              <a:rPr lang="el-GR" altLang="en-US" sz="2050" dirty="0" smtClean="0"/>
              <a:t>δεν καταστρέφονται με βρασμό στους</a:t>
            </a:r>
            <a:r>
              <a:rPr lang="en-US" altLang="en-US" sz="2050" dirty="0" smtClean="0"/>
              <a:t> </a:t>
            </a:r>
            <a:r>
              <a:rPr lang="en-US" altLang="en-US" sz="2050" dirty="0"/>
              <a:t>100°C)</a:t>
            </a:r>
          </a:p>
          <a:p>
            <a:pPr marL="776259" lvl="1" indent="-342900"/>
            <a:r>
              <a:rPr lang="el-GR" altLang="en-US" sz="2050" dirty="0" smtClean="0"/>
              <a:t>Αφυδάτωση</a:t>
            </a:r>
            <a:endParaRPr lang="en-US" altLang="en-US" sz="2050" dirty="0"/>
          </a:p>
          <a:p>
            <a:pPr marL="776259" lvl="1" indent="-342900"/>
            <a:r>
              <a:rPr lang="el-GR" altLang="en-US" sz="2050" dirty="0" smtClean="0"/>
              <a:t>Απολυμαντικά</a:t>
            </a:r>
            <a:r>
              <a:rPr lang="en-US" altLang="en-US" sz="2050" dirty="0" smtClean="0"/>
              <a:t> </a:t>
            </a:r>
            <a:endParaRPr lang="en-US" altLang="en-US" sz="2050" dirty="0"/>
          </a:p>
        </p:txBody>
      </p:sp>
      <p:sp>
        <p:nvSpPr>
          <p:cNvPr id="5" name="Content Placeholder 2">
            <a:extLst>
              <a:ext uri="{FF2B5EF4-FFF2-40B4-BE49-F238E27FC236}">
                <a16:creationId xmlns:a16="http://schemas.microsoft.com/office/drawing/2014/main" xmlns="" id="{8270C267-C650-472B-A8C3-DDE1B12175DD}"/>
              </a:ext>
            </a:extLst>
          </p:cNvPr>
          <p:cNvSpPr txBox="1">
            <a:spLocks/>
          </p:cNvSpPr>
          <p:nvPr/>
        </p:nvSpPr>
        <p:spPr>
          <a:xfrm>
            <a:off x="348835" y="4911768"/>
            <a:ext cx="11092695" cy="1768635"/>
          </a:xfrm>
          <a:prstGeom prst="rect">
            <a:avLst/>
          </a:prstGeom>
        </p:spPr>
        <p:txBody>
          <a:bodyPr vert="horz" lIns="91440" tIns="45720" rIns="91440" bIns="45720" rtlCol="0">
            <a:noAutofit/>
          </a:bodyPr>
          <a:lstStyle>
            <a:lvl1pPr marL="81017" indent="-81017" algn="l" defTabSz="685835" rtl="0" eaLnBrk="1" latinLnBrk="0" hangingPunct="1">
              <a:lnSpc>
                <a:spcPct val="118000"/>
              </a:lnSpc>
              <a:spcBef>
                <a:spcPts val="225"/>
              </a:spcBef>
              <a:buFont typeface="Arial" panose="020B0604020202020204" pitchFamily="34" charset="0"/>
              <a:buChar char="•"/>
              <a:defRPr sz="900" kern="1200">
                <a:solidFill>
                  <a:schemeClr val="tx1"/>
                </a:solidFill>
                <a:latin typeface="+mn-lt"/>
                <a:ea typeface="+mn-ea"/>
                <a:cs typeface="+mn-cs"/>
              </a:defRPr>
            </a:lvl1pPr>
            <a:lvl2pPr marL="514376"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2pPr>
            <a:lvl3pPr marL="857293"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3pPr>
            <a:lvl4pPr marL="1200210"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4pPr>
            <a:lvl5pPr marL="1543127" indent="-94519" algn="l" defTabSz="685835" rtl="0" eaLnBrk="1" latinLnBrk="0" hangingPunct="1">
              <a:lnSpc>
                <a:spcPct val="118000"/>
              </a:lnSpc>
              <a:spcBef>
                <a:spcPts val="375"/>
              </a:spcBef>
              <a:buFont typeface="Arial" panose="020B0604020202020204" pitchFamily="34" charset="0"/>
              <a:buChar char="•"/>
              <a:defRPr sz="750" kern="1200">
                <a:solidFill>
                  <a:schemeClr val="tx1"/>
                </a:solidFill>
                <a:latin typeface="+mn-lt"/>
                <a:ea typeface="+mn-ea"/>
                <a:cs typeface="+mn-cs"/>
              </a:defRPr>
            </a:lvl5pPr>
            <a:lvl6pPr marL="1886045"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961"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78"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96" indent="-171458" algn="l" defTabSz="68583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l-GR" altLang="en-US" sz="2200" dirty="0" smtClean="0"/>
              <a:t>Όταν οι συνθήκες βελτιωθούν, αυτά τα σπόρια μπορούν να «βλαστήσουν» και ξεκινούν να αναπτύσσονται – αυτό μπορεί να συμβεί όταν τα τρόφιμα μετά το μαγείρεμα αφήνονται να κρυώσουν για αρκετές ώρες σε θερμοκρασία δωματίου.</a:t>
            </a:r>
            <a:endParaRPr lang="en-US" altLang="en-US" sz="2200" dirty="0"/>
          </a:p>
          <a:p>
            <a:pPr marL="0" indent="0">
              <a:buNone/>
            </a:pPr>
            <a:endParaRPr lang="en-US" altLang="en-US" sz="2200" dirty="0"/>
          </a:p>
        </p:txBody>
      </p:sp>
      <p:pic>
        <p:nvPicPr>
          <p:cNvPr id="2050" name="Picture 2" descr="Εστιατόριο, Κινέζικη Kουζίνα, Τηγανητό Ρύζι, Διατροφή, Κουζίνα">
            <a:extLst>
              <a:ext uri="{FF2B5EF4-FFF2-40B4-BE49-F238E27FC236}">
                <a16:creationId xmlns:a16="http://schemas.microsoft.com/office/drawing/2014/main" xmlns="" id="{DFF53643-74E7-40B0-AAC6-E4981E781EA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9949"/>
          <a:stretch/>
        </p:blipFill>
        <p:spPr bwMode="auto">
          <a:xfrm>
            <a:off x="8343684" y="311685"/>
            <a:ext cx="3592004" cy="22438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9707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xmlns="" id="{D4630212-2B02-48B7-8C8C-7024428A177D}"/>
              </a:ext>
            </a:extLst>
          </p:cNvPr>
          <p:cNvSpPr txBox="1">
            <a:spLocks/>
          </p:cNvSpPr>
          <p:nvPr/>
        </p:nvSpPr>
        <p:spPr>
          <a:xfrm>
            <a:off x="234998" y="2"/>
            <a:ext cx="121904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l-GR" sz="4000" b="1" dirty="0" smtClean="0">
                <a:solidFill>
                  <a:srgbClr val="1E9399"/>
                </a:solidFill>
                <a:latin typeface="+mn-lt"/>
              </a:rPr>
              <a:t>Είναι τα μικρόβια πάντα βλαβερά;</a:t>
            </a:r>
            <a:endParaRPr lang="en-US" sz="4000" b="1" dirty="0">
              <a:solidFill>
                <a:srgbClr val="1E9399"/>
              </a:solidFill>
              <a:latin typeface="+mn-lt"/>
            </a:endParaRPr>
          </a:p>
        </p:txBody>
      </p:sp>
      <p:sp>
        <p:nvSpPr>
          <p:cNvPr id="5" name="Content Placeholder 7">
            <a:extLst>
              <a:ext uri="{FF2B5EF4-FFF2-40B4-BE49-F238E27FC236}">
                <a16:creationId xmlns:a16="http://schemas.microsoft.com/office/drawing/2014/main" xmlns="" id="{9B32812A-22C0-48B2-86B9-B19F0A0D96E8}"/>
              </a:ext>
            </a:extLst>
          </p:cNvPr>
          <p:cNvSpPr txBox="1">
            <a:spLocks/>
          </p:cNvSpPr>
          <p:nvPr/>
        </p:nvSpPr>
        <p:spPr>
          <a:xfrm>
            <a:off x="445511" y="1112706"/>
            <a:ext cx="11484507" cy="5745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2400" b="1" u="sng" dirty="0" smtClean="0"/>
              <a:t>Πότε τα μικρόβια μπορεί να είναι ωφέλιμα ή χρήσιμα για εμάς;</a:t>
            </a:r>
            <a:endParaRPr lang="en-US" sz="2400" b="1" u="sng" dirty="0"/>
          </a:p>
          <a:p>
            <a:pPr marL="114300" indent="-342900"/>
            <a:r>
              <a:rPr lang="el-GR" sz="2000" dirty="0" smtClean="0"/>
              <a:t>Έχουμε χρησιμοποιήσει μικρόβια για να παρασκευάσουμε τρόφιμα για χιλιάδες χρόνια, μέσω μιας διαδικασίας που λέγεται ζύμωση.</a:t>
            </a:r>
          </a:p>
          <a:p>
            <a:pPr marL="114300" indent="-342900"/>
            <a:r>
              <a:rPr lang="el-GR" sz="2000" dirty="0" smtClean="0"/>
              <a:t>Μικρόβια  ζουν φυσιολογικά στο σώμα μας </a:t>
            </a:r>
            <a:r>
              <a:rPr lang="en-US" sz="2000" dirty="0" smtClean="0"/>
              <a:t>(</a:t>
            </a:r>
            <a:r>
              <a:rPr lang="el-GR" sz="2000" dirty="0" smtClean="0"/>
              <a:t>κυρίως στο έντερο</a:t>
            </a:r>
            <a:r>
              <a:rPr lang="en-US" sz="2000" dirty="0" smtClean="0"/>
              <a:t>) </a:t>
            </a:r>
            <a:r>
              <a:rPr lang="el-GR" sz="2000" dirty="0" smtClean="0"/>
              <a:t>και είναι απαραίτητα για την επιβίωση μας</a:t>
            </a:r>
            <a:r>
              <a:rPr lang="en-US" sz="2000" dirty="0" smtClean="0"/>
              <a:t>.</a:t>
            </a:r>
            <a:endParaRPr lang="en-US" sz="2000" dirty="0"/>
          </a:p>
          <a:p>
            <a:pPr marL="114300" indent="-342900"/>
            <a:r>
              <a:rPr lang="el-GR" sz="2000" dirty="0" smtClean="0"/>
              <a:t>Η </a:t>
            </a:r>
            <a:r>
              <a:rPr lang="el-GR" sz="2000" dirty="0" err="1" smtClean="0"/>
              <a:t>πενικιλλίνη</a:t>
            </a:r>
            <a:r>
              <a:rPr lang="el-GR" sz="2000" dirty="0" smtClean="0"/>
              <a:t> </a:t>
            </a:r>
            <a:r>
              <a:rPr lang="en-US" sz="2000" dirty="0" smtClean="0"/>
              <a:t>(</a:t>
            </a:r>
            <a:r>
              <a:rPr lang="el-GR" sz="2000" dirty="0" smtClean="0"/>
              <a:t>αντιβιοτικό φάρμακο</a:t>
            </a:r>
            <a:r>
              <a:rPr lang="en-US" sz="2000" dirty="0" smtClean="0"/>
              <a:t>) </a:t>
            </a:r>
            <a:r>
              <a:rPr lang="el-GR" sz="2000" dirty="0" smtClean="0"/>
              <a:t>παρασκευάζεται από έναν μύκητα.</a:t>
            </a:r>
            <a:endParaRPr lang="en-US" sz="2000" dirty="0"/>
          </a:p>
          <a:p>
            <a:pPr marL="114300" indent="-342900"/>
            <a:r>
              <a:rPr lang="el-GR" sz="2000" dirty="0" err="1" smtClean="0"/>
              <a:t>Λακτοβάκιλλοι</a:t>
            </a:r>
            <a:r>
              <a:rPr lang="el-GR" sz="2000" dirty="0" smtClean="0"/>
              <a:t> (</a:t>
            </a:r>
            <a:r>
              <a:rPr lang="en-US" sz="2000" i="1" dirty="0" smtClean="0"/>
              <a:t>Lactobacillus</a:t>
            </a:r>
            <a:r>
              <a:rPr lang="en-US" sz="2000" dirty="0" smtClean="0"/>
              <a:t> </a:t>
            </a:r>
            <a:r>
              <a:rPr lang="el-GR" sz="2000" dirty="0" smtClean="0"/>
              <a:t>) βρίσκονται στο έντερο και βοηθούν στην πέψη της τροφής.</a:t>
            </a:r>
            <a:endParaRPr lang="en-US" sz="2000" dirty="0"/>
          </a:p>
          <a:p>
            <a:endParaRPr lang="en-US" sz="2400" dirty="0"/>
          </a:p>
        </p:txBody>
      </p:sp>
      <p:pic>
        <p:nvPicPr>
          <p:cNvPr id="6" name="Picture 5" descr="Εικόνα του μύκητα Penicillium">
            <a:extLst>
              <a:ext uri="{FF2B5EF4-FFF2-40B4-BE49-F238E27FC236}">
                <a16:creationId xmlns:a16="http://schemas.microsoft.com/office/drawing/2014/main" xmlns="" id="{8CF8234E-D5A4-47F4-B1A2-53A3C1B0547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62369" y="4012369"/>
            <a:ext cx="4174086" cy="2079860"/>
          </a:xfrm>
          <a:prstGeom prst="rect">
            <a:avLst/>
          </a:prstGeom>
        </p:spPr>
      </p:pic>
      <p:pic>
        <p:nvPicPr>
          <p:cNvPr id="8" name="Picture 7" descr="Εικόνα Λακτοβακίλλου">
            <a:extLst>
              <a:ext uri="{FF2B5EF4-FFF2-40B4-BE49-F238E27FC236}">
                <a16:creationId xmlns:a16="http://schemas.microsoft.com/office/drawing/2014/main" xmlns="" id="{D465CF64-107A-4188-904A-47A08D0EBE9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66060" y="4012369"/>
            <a:ext cx="4196454" cy="2068522"/>
          </a:xfrm>
          <a:prstGeom prst="rect">
            <a:avLst/>
          </a:prstGeom>
        </p:spPr>
      </p:pic>
      <p:sp>
        <p:nvSpPr>
          <p:cNvPr id="9" name="TextBox 8">
            <a:extLst>
              <a:ext uri="{FF2B5EF4-FFF2-40B4-BE49-F238E27FC236}">
                <a16:creationId xmlns:a16="http://schemas.microsoft.com/office/drawing/2014/main" xmlns="" id="{D9EA016C-2A55-4A52-AE57-0D47B7A71C03}"/>
              </a:ext>
            </a:extLst>
          </p:cNvPr>
          <p:cNvSpPr txBox="1"/>
          <p:nvPr/>
        </p:nvSpPr>
        <p:spPr>
          <a:xfrm>
            <a:off x="1566061" y="6092229"/>
            <a:ext cx="2311100" cy="230832"/>
          </a:xfrm>
          <a:prstGeom prst="rect">
            <a:avLst/>
          </a:prstGeom>
          <a:noFill/>
        </p:spPr>
        <p:txBody>
          <a:bodyPr wrap="square" rtlCol="0">
            <a:spAutoFit/>
          </a:bodyPr>
          <a:lstStyle/>
          <a:p>
            <a:r>
              <a:rPr lang="en-GB" i="1" dirty="0" err="1"/>
              <a:t>Lactobaccilus</a:t>
            </a:r>
            <a:r>
              <a:rPr lang="en-GB" i="1" dirty="0"/>
              <a:t> </a:t>
            </a:r>
          </a:p>
        </p:txBody>
      </p:sp>
      <p:sp>
        <p:nvSpPr>
          <p:cNvPr id="10" name="TextBox 9">
            <a:extLst>
              <a:ext uri="{FF2B5EF4-FFF2-40B4-BE49-F238E27FC236}">
                <a16:creationId xmlns:a16="http://schemas.microsoft.com/office/drawing/2014/main" xmlns="" id="{06DF79DA-DCB7-4DA8-B330-022A5167D251}"/>
              </a:ext>
            </a:extLst>
          </p:cNvPr>
          <p:cNvSpPr txBox="1"/>
          <p:nvPr/>
        </p:nvSpPr>
        <p:spPr>
          <a:xfrm>
            <a:off x="6162368" y="6134558"/>
            <a:ext cx="2311100" cy="230832"/>
          </a:xfrm>
          <a:prstGeom prst="rect">
            <a:avLst/>
          </a:prstGeom>
          <a:noFill/>
        </p:spPr>
        <p:txBody>
          <a:bodyPr wrap="square" rtlCol="0">
            <a:spAutoFit/>
          </a:bodyPr>
          <a:lstStyle/>
          <a:p>
            <a:r>
              <a:rPr lang="en-GB" i="1" dirty="0"/>
              <a:t>Penicillium </a:t>
            </a:r>
          </a:p>
        </p:txBody>
      </p:sp>
    </p:spTree>
    <p:extLst>
      <p:ext uri="{BB962C8B-B14F-4D97-AF65-F5344CB8AC3E}">
        <p14:creationId xmlns:p14="http://schemas.microsoft.com/office/powerpoint/2010/main" xmlns="" val="7665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321" name="Image 27" descr="Ξύδι βαλσάμικο">
            <a:extLst>
              <a:ext uri="{FF2B5EF4-FFF2-40B4-BE49-F238E27FC236}">
                <a16:creationId xmlns:a16="http://schemas.microsoft.com/office/drawing/2014/main" xmlns="" id="{80B98C73-29BB-4E83-AF96-A73C526E310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11378" y="1769568"/>
            <a:ext cx="992585" cy="2172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ZoneTexte 1">
            <a:extLst>
              <a:ext uri="{FF2B5EF4-FFF2-40B4-BE49-F238E27FC236}">
                <a16:creationId xmlns:a16="http://schemas.microsoft.com/office/drawing/2014/main" xmlns="" id="{7BA477E0-2E88-4598-9EBA-4D9FB5B22090}"/>
              </a:ext>
            </a:extLst>
          </p:cNvPr>
          <p:cNvSpPr txBox="1">
            <a:spLocks noChangeArrowheads="1"/>
          </p:cNvSpPr>
          <p:nvPr/>
        </p:nvSpPr>
        <p:spPr bwMode="auto">
          <a:xfrm>
            <a:off x="3528642" y="545912"/>
            <a:ext cx="8050810" cy="4478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eaLnBrk="1" hangingPunct="1"/>
            <a:endParaRPr lang="en-GB" altLang="fr-FR" sz="1800" dirty="0"/>
          </a:p>
          <a:p>
            <a:pPr eaLnBrk="1" hangingPunct="1"/>
            <a:endParaRPr lang="en-GB" altLang="fr-FR" sz="1800" dirty="0"/>
          </a:p>
          <a:p>
            <a:r>
              <a:rPr lang="el-GR" sz="1800" dirty="0" smtClean="0"/>
              <a:t>Ψωμί, μπύρα, κρασί και αλκοολούχα ποτά παρασκευάζονται με την βοήθεια της μαγιάς (</a:t>
            </a:r>
            <a:r>
              <a:rPr lang="en-GB" altLang="fr-FR" sz="1800" i="1" dirty="0" err="1" smtClean="0"/>
              <a:t>Saccharomyces</a:t>
            </a:r>
            <a:r>
              <a:rPr lang="en-GB" altLang="fr-FR" sz="1800" i="1" dirty="0" smtClean="0"/>
              <a:t> </a:t>
            </a:r>
            <a:r>
              <a:rPr lang="en-GB" altLang="fr-FR" sz="1800" i="1" dirty="0" err="1" smtClean="0"/>
              <a:t>cerevisiae</a:t>
            </a:r>
            <a:r>
              <a:rPr lang="el-GR" altLang="fr-FR" sz="1800" i="1" dirty="0" smtClean="0"/>
              <a:t>)</a:t>
            </a:r>
            <a:endParaRPr lang="en-GB" altLang="fr-FR" sz="1800" i="1" dirty="0"/>
          </a:p>
          <a:p>
            <a:pPr eaLnBrk="1" hangingPunct="1"/>
            <a:endParaRPr lang="fr-FR" altLang="fr-FR" sz="1200" dirty="0"/>
          </a:p>
          <a:p>
            <a:r>
              <a:rPr lang="el-GR" sz="1800" dirty="0" smtClean="0"/>
              <a:t>Το ξίδι είναι μια περαιτέρω ζύμωση του κρασιού από το ένα βακτήριο (</a:t>
            </a:r>
            <a:r>
              <a:rPr lang="en-GB" altLang="fr-FR" sz="1800" i="1" dirty="0" err="1" smtClean="0"/>
              <a:t>Acetobacter</a:t>
            </a:r>
            <a:r>
              <a:rPr lang="el-GR" altLang="fr-FR" sz="1800" i="1" dirty="0" smtClean="0"/>
              <a:t> ) </a:t>
            </a:r>
            <a:endParaRPr lang="en-GB" altLang="fr-FR" sz="1800" dirty="0"/>
          </a:p>
          <a:p>
            <a:pPr eaLnBrk="1" hangingPunct="1"/>
            <a:endParaRPr lang="en-GB" altLang="fr-FR" sz="1200" dirty="0"/>
          </a:p>
          <a:p>
            <a:r>
              <a:rPr lang="el-GR" sz="1800" dirty="0" smtClean="0"/>
              <a:t>Τα φρέσκα προϊόντα ζύμωσης όπως το γιαούρτι παρασκευάζονται με δύο τύπους βακτηρίων γαλακτικού οξέος: </a:t>
            </a:r>
            <a:r>
              <a:rPr lang="en-GB" sz="1800" i="1" dirty="0" smtClean="0"/>
              <a:t>Streptococcus </a:t>
            </a:r>
            <a:r>
              <a:rPr lang="en-GB" sz="1800" i="1" dirty="0" err="1" smtClean="0"/>
              <a:t>thermophilus</a:t>
            </a:r>
            <a:r>
              <a:rPr lang="en-GB" sz="1800" i="1" dirty="0" smtClean="0"/>
              <a:t> </a:t>
            </a:r>
            <a:r>
              <a:rPr lang="el-GR" sz="1800" dirty="0" smtClean="0"/>
              <a:t>και </a:t>
            </a:r>
            <a:r>
              <a:rPr lang="en-GB" sz="1800" i="1" dirty="0" smtClean="0"/>
              <a:t>Lactobacillus </a:t>
            </a:r>
            <a:r>
              <a:rPr lang="en-GB" sz="1800" i="1" dirty="0" err="1" smtClean="0"/>
              <a:t>bulgaricus</a:t>
            </a:r>
            <a:r>
              <a:rPr lang="el-GR" sz="1800" i="1" dirty="0" smtClean="0"/>
              <a:t>. </a:t>
            </a:r>
            <a:r>
              <a:rPr lang="el-GR" altLang="fr-FR" sz="1800" dirty="0" smtClean="0"/>
              <a:t>Μεταβολίζουν την λακτόζη</a:t>
            </a:r>
            <a:r>
              <a:rPr lang="en-US" altLang="fr-FR" sz="1800" dirty="0" smtClean="0"/>
              <a:t>, </a:t>
            </a:r>
            <a:r>
              <a:rPr lang="el-GR" altLang="fr-FR" sz="1800" dirty="0" smtClean="0"/>
              <a:t>το σάκχαρο του γάλακτος, παρασκευάζοντας γαλακτικό οξύ</a:t>
            </a:r>
            <a:r>
              <a:rPr lang="en-US" altLang="fr-FR" sz="1800" dirty="0" smtClean="0"/>
              <a:t>. </a:t>
            </a:r>
            <a:r>
              <a:rPr lang="el-GR" sz="1800" dirty="0" smtClean="0"/>
              <a:t>Το γαλακτικό οξύ θα οδηγήσει στην πήξη των πρωτεϊνών του γάλακτος,  προσδίδοντας του μια παχύρευστη υφή.</a:t>
            </a:r>
            <a:endParaRPr lang="en-US" altLang="fr-FR" sz="1800" dirty="0"/>
          </a:p>
          <a:p>
            <a:pPr eaLnBrk="1" hangingPunct="1"/>
            <a:endParaRPr lang="en-US" altLang="fr-FR" sz="1800" dirty="0"/>
          </a:p>
          <a:p>
            <a:pPr eaLnBrk="1" hangingPunct="1"/>
            <a:endParaRPr lang="en-GB" altLang="fr-FR" dirty="0">
              <a:solidFill>
                <a:schemeClr val="accent1"/>
              </a:solidFill>
            </a:endParaRPr>
          </a:p>
          <a:p>
            <a:pPr eaLnBrk="1" hangingPunct="1"/>
            <a:endParaRPr lang="fr-FR" altLang="fr-FR" dirty="0"/>
          </a:p>
          <a:p>
            <a:pPr eaLnBrk="1" hangingPunct="1"/>
            <a:endParaRPr lang="fr-FR" altLang="fr-FR" dirty="0"/>
          </a:p>
        </p:txBody>
      </p:sp>
      <p:pic>
        <p:nvPicPr>
          <p:cNvPr id="13316" name="Picture 4" descr="Γιαούρτι">
            <a:extLst>
              <a:ext uri="{FF2B5EF4-FFF2-40B4-BE49-F238E27FC236}">
                <a16:creationId xmlns:a16="http://schemas.microsoft.com/office/drawing/2014/main" xmlns="" id="{F27804F9-D10D-4382-99C2-F457F1BC80E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417" y="3222612"/>
            <a:ext cx="3265836" cy="12110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7" name="Rectangle 2">
            <a:extLst>
              <a:ext uri="{FF2B5EF4-FFF2-40B4-BE49-F238E27FC236}">
                <a16:creationId xmlns:a16="http://schemas.microsoft.com/office/drawing/2014/main" xmlns="" id="{E4467A42-6F90-4513-AC96-47FE8301B2B6}"/>
              </a:ext>
            </a:extLst>
          </p:cNvPr>
          <p:cNvSpPr>
            <a:spLocks noChangeArrowheads="1"/>
          </p:cNvSpPr>
          <p:nvPr/>
        </p:nvSpPr>
        <p:spPr bwMode="auto">
          <a:xfrm>
            <a:off x="4112679" y="3211119"/>
            <a:ext cx="6874568"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eaLnBrk="1" hangingPunct="1"/>
            <a:endParaRPr lang="en-US" altLang="fr-FR">
              <a:solidFill>
                <a:schemeClr val="accent1"/>
              </a:solidFill>
            </a:endParaRPr>
          </a:p>
          <a:p>
            <a:pPr eaLnBrk="1" hangingPunct="1"/>
            <a:endParaRPr lang="en-US" altLang="fr-FR">
              <a:solidFill>
                <a:schemeClr val="accent1"/>
              </a:solidFill>
            </a:endParaRPr>
          </a:p>
          <a:p>
            <a:pPr eaLnBrk="1" hangingPunct="1"/>
            <a:endParaRPr lang="en-US" altLang="fr-FR">
              <a:solidFill>
                <a:schemeClr val="accent1"/>
              </a:solidFill>
            </a:endParaRPr>
          </a:p>
        </p:txBody>
      </p:sp>
      <p:pic>
        <p:nvPicPr>
          <p:cNvPr id="13319" name="Picture 2" descr="Ποικιλία τυριών">
            <a:extLst>
              <a:ext uri="{FF2B5EF4-FFF2-40B4-BE49-F238E27FC236}">
                <a16:creationId xmlns:a16="http://schemas.microsoft.com/office/drawing/2014/main" xmlns="" id="{08A10CC3-D561-4F6F-9D09-F29D217C578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743485" y="4850304"/>
            <a:ext cx="3625848" cy="1809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Image 5" descr="Ποτήρι με άσπρο κρασί, ποτήρι με κόκκινο κρασί, σταφύλια και βαρελάκι">
            <a:extLst>
              <a:ext uri="{FF2B5EF4-FFF2-40B4-BE49-F238E27FC236}">
                <a16:creationId xmlns:a16="http://schemas.microsoft.com/office/drawing/2014/main" xmlns="" id="{3072F04C-F6ED-4BCF-AD39-C9DD1FD5DD0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67637" y="1349993"/>
            <a:ext cx="2423860" cy="129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88FF23D3-9B84-41C1-BEE4-3A393260ABA5}"/>
              </a:ext>
            </a:extLst>
          </p:cNvPr>
          <p:cNvSpPr txBox="1"/>
          <p:nvPr/>
        </p:nvSpPr>
        <p:spPr>
          <a:xfrm>
            <a:off x="272920" y="4831857"/>
            <a:ext cx="7150497" cy="1477328"/>
          </a:xfrm>
          <a:prstGeom prst="rect">
            <a:avLst/>
          </a:prstGeom>
          <a:noFill/>
        </p:spPr>
        <p:txBody>
          <a:bodyPr wrap="square" rtlCol="0">
            <a:spAutoFit/>
          </a:bodyPr>
          <a:lstStyle/>
          <a:p>
            <a:r>
              <a:rPr lang="el-GR" sz="1800" dirty="0" smtClean="0"/>
              <a:t>Το τυρί παρασκευάζεται από ποικιλία βακτηρίων γαλακτικού οξέος (τα είδη </a:t>
            </a:r>
            <a:r>
              <a:rPr lang="en-GB" sz="1800" i="1" dirty="0" err="1" smtClean="0"/>
              <a:t>Lactococcus</a:t>
            </a:r>
            <a:r>
              <a:rPr lang="el-GR" sz="1800" i="1" dirty="0" smtClean="0"/>
              <a:t>, </a:t>
            </a:r>
            <a:r>
              <a:rPr lang="en-GB" sz="1800" i="1" dirty="0" smtClean="0"/>
              <a:t>Lactobacillus </a:t>
            </a:r>
            <a:r>
              <a:rPr lang="el-GR" sz="1800" dirty="0" smtClean="0"/>
              <a:t>ή</a:t>
            </a:r>
            <a:r>
              <a:rPr lang="el-GR" sz="1800" i="1" dirty="0" smtClean="0"/>
              <a:t> </a:t>
            </a:r>
            <a:r>
              <a:rPr lang="en-GB" sz="1800" i="1" dirty="0" smtClean="0"/>
              <a:t>Streptococcus</a:t>
            </a:r>
            <a:r>
              <a:rPr lang="el-GR" sz="1800" dirty="0" smtClean="0"/>
              <a:t>), αλλά μπορεί να περιέχει και είδη του </a:t>
            </a:r>
            <a:r>
              <a:rPr lang="en-GB" sz="1800" i="1" dirty="0" err="1" smtClean="0"/>
              <a:t>Propionibacterium</a:t>
            </a:r>
            <a:r>
              <a:rPr lang="en-GB" sz="1800" dirty="0" smtClean="0"/>
              <a:t> </a:t>
            </a:r>
            <a:r>
              <a:rPr lang="el-GR" sz="1800" dirty="0" smtClean="0"/>
              <a:t> (π.χ. στο τυρί </a:t>
            </a:r>
            <a:r>
              <a:rPr lang="el-GR" sz="1800" dirty="0" err="1" smtClean="0"/>
              <a:t>Έμμεντάλ</a:t>
            </a:r>
            <a:r>
              <a:rPr lang="el-GR" sz="1800" dirty="0" smtClean="0"/>
              <a:t>)</a:t>
            </a:r>
            <a:r>
              <a:rPr lang="da-DK" altLang="fr-FR" sz="1800" dirty="0" smtClean="0"/>
              <a:t>. </a:t>
            </a:r>
            <a:r>
              <a:rPr lang="el-GR" altLang="fr-FR" sz="1800" dirty="0" smtClean="0"/>
              <a:t>Τα τυριά </a:t>
            </a:r>
            <a:r>
              <a:rPr lang="el-GR" altLang="fr-FR" sz="1800" dirty="0" err="1" smtClean="0"/>
              <a:t>Μπρί</a:t>
            </a:r>
            <a:r>
              <a:rPr lang="el-GR" altLang="fr-FR" sz="1800" dirty="0" smtClean="0"/>
              <a:t> και </a:t>
            </a:r>
            <a:r>
              <a:rPr lang="el-GR" altLang="fr-FR" sz="1800" dirty="0" err="1" smtClean="0"/>
              <a:t>Καμεμπέρ</a:t>
            </a:r>
            <a:r>
              <a:rPr lang="el-GR" altLang="fr-FR" sz="1800" dirty="0" smtClean="0"/>
              <a:t> και το </a:t>
            </a:r>
            <a:r>
              <a:rPr lang="el-GR" altLang="fr-FR" sz="1800" dirty="0" err="1" smtClean="0"/>
              <a:t>Μπλέ</a:t>
            </a:r>
            <a:r>
              <a:rPr lang="el-GR" altLang="fr-FR" sz="1800" dirty="0" smtClean="0"/>
              <a:t> τυρί επίσης παρασκευάζονται από είδη του μύκητα </a:t>
            </a:r>
            <a:r>
              <a:rPr lang="da-DK" altLang="fr-FR" sz="1800" i="1" dirty="0" smtClean="0"/>
              <a:t>Penicillium</a:t>
            </a:r>
            <a:r>
              <a:rPr lang="da-DK" altLang="fr-FR" sz="1800" dirty="0" smtClean="0"/>
              <a:t> . </a:t>
            </a:r>
            <a:endParaRPr lang="da-DK" altLang="fr-FR" sz="1800" dirty="0"/>
          </a:p>
        </p:txBody>
      </p:sp>
      <p:sp>
        <p:nvSpPr>
          <p:cNvPr id="10" name="Title 6">
            <a:extLst>
              <a:ext uri="{FF2B5EF4-FFF2-40B4-BE49-F238E27FC236}">
                <a16:creationId xmlns:a16="http://schemas.microsoft.com/office/drawing/2014/main" xmlns="" id="{0129DA98-DF13-4A1A-A8AE-72E3798E323E}"/>
              </a:ext>
            </a:extLst>
          </p:cNvPr>
          <p:cNvSpPr txBox="1">
            <a:spLocks/>
          </p:cNvSpPr>
          <p:nvPr/>
        </p:nvSpPr>
        <p:spPr>
          <a:xfrm>
            <a:off x="234998" y="2"/>
            <a:ext cx="1219041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l-GR" sz="4000" b="1" dirty="0" smtClean="0">
                <a:solidFill>
                  <a:srgbClr val="1E9399"/>
                </a:solidFill>
                <a:latin typeface="+mn-lt"/>
              </a:rPr>
              <a:t>Παραδείγματα ωφέλιμων μικροβίων</a:t>
            </a:r>
            <a:endParaRPr lang="en-US" sz="4000" b="1" dirty="0">
              <a:solidFill>
                <a:srgbClr val="1E9399"/>
              </a:solidFill>
              <a:latin typeface="+mn-lt"/>
            </a:endParaRPr>
          </a:p>
        </p:txBody>
      </p:sp>
    </p:spTree>
    <p:extLst>
      <p:ext uri="{BB962C8B-B14F-4D97-AF65-F5344CB8AC3E}">
        <p14:creationId xmlns:p14="http://schemas.microsoft.com/office/powerpoint/2010/main" xmlns="" val="261539713"/>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341" name="Picture 2" descr="Νιγηριανό πιάτο &quot;Ούγκμπα&quot;">
            <a:extLst>
              <a:ext uri="{FF2B5EF4-FFF2-40B4-BE49-F238E27FC236}">
                <a16:creationId xmlns:a16="http://schemas.microsoft.com/office/drawing/2014/main" xmlns="" id="{E8F0DDF2-77CC-4F8D-AB46-B8BBF4827DF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61926" y="5348955"/>
            <a:ext cx="2428487" cy="1366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39" name="Picture 4" descr="Σαλάμι">
            <a:extLst>
              <a:ext uri="{FF2B5EF4-FFF2-40B4-BE49-F238E27FC236}">
                <a16:creationId xmlns:a16="http://schemas.microsoft.com/office/drawing/2014/main" xmlns="" id="{78D31337-E267-45FA-A60E-224219505189}"/>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845430" y="4034180"/>
            <a:ext cx="2018767" cy="1044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8" name="ZoneTexte 1">
            <a:extLst>
              <a:ext uri="{FF2B5EF4-FFF2-40B4-BE49-F238E27FC236}">
                <a16:creationId xmlns:a16="http://schemas.microsoft.com/office/drawing/2014/main" xmlns="" id="{7F43EC46-CD4C-412F-9985-2F1FE7751913}"/>
              </a:ext>
            </a:extLst>
          </p:cNvPr>
          <p:cNvSpPr txBox="1">
            <a:spLocks noChangeArrowheads="1"/>
          </p:cNvSpPr>
          <p:nvPr/>
        </p:nvSpPr>
        <p:spPr bwMode="auto">
          <a:xfrm>
            <a:off x="3501850" y="1214887"/>
            <a:ext cx="7819330"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Microsoft Sans Serif" panose="020B0604020202020204" pitchFamily="34" charset="0"/>
              </a:defRPr>
            </a:lvl1pPr>
            <a:lvl2pPr marL="742950" indent="-285750">
              <a:defRPr>
                <a:solidFill>
                  <a:schemeClr val="tx1"/>
                </a:solidFill>
                <a:latin typeface="Microsoft Sans Serif" panose="020B0604020202020204" pitchFamily="34" charset="0"/>
              </a:defRPr>
            </a:lvl2pPr>
            <a:lvl3pPr marL="1143000" indent="-228600">
              <a:defRPr>
                <a:solidFill>
                  <a:schemeClr val="tx1"/>
                </a:solidFill>
                <a:latin typeface="Microsoft Sans Serif" panose="020B0604020202020204" pitchFamily="34" charset="0"/>
              </a:defRPr>
            </a:lvl3pPr>
            <a:lvl4pPr marL="1600200" indent="-228600">
              <a:defRPr>
                <a:solidFill>
                  <a:schemeClr val="tx1"/>
                </a:solidFill>
                <a:latin typeface="Microsoft Sans Serif" panose="020B0604020202020204" pitchFamily="34" charset="0"/>
              </a:defRPr>
            </a:lvl4pPr>
            <a:lvl5pPr marL="2057400" indent="-228600">
              <a:defRPr>
                <a:solidFill>
                  <a:schemeClr val="tx1"/>
                </a:solidFill>
                <a:latin typeface="Microsoft Sans Serif" panose="020B0604020202020204" pitchFamily="34" charset="0"/>
              </a:defRPr>
            </a:lvl5pPr>
            <a:lvl6pPr marL="2514600" indent="-228600" eaLnBrk="0" fontAlgn="base" hangingPunct="0">
              <a:spcBef>
                <a:spcPct val="0"/>
              </a:spcBef>
              <a:spcAft>
                <a:spcPct val="0"/>
              </a:spcAft>
              <a:defRPr>
                <a:solidFill>
                  <a:schemeClr val="tx1"/>
                </a:solidFill>
                <a:latin typeface="Microsoft Sans Serif" panose="020B0604020202020204" pitchFamily="34" charset="0"/>
              </a:defRPr>
            </a:lvl6pPr>
            <a:lvl7pPr marL="2971800" indent="-228600" eaLnBrk="0" fontAlgn="base" hangingPunct="0">
              <a:spcBef>
                <a:spcPct val="0"/>
              </a:spcBef>
              <a:spcAft>
                <a:spcPct val="0"/>
              </a:spcAft>
              <a:defRPr>
                <a:solidFill>
                  <a:schemeClr val="tx1"/>
                </a:solidFill>
                <a:latin typeface="Microsoft Sans Serif" panose="020B0604020202020204" pitchFamily="34" charset="0"/>
              </a:defRPr>
            </a:lvl7pPr>
            <a:lvl8pPr marL="3429000" indent="-228600" eaLnBrk="0" fontAlgn="base" hangingPunct="0">
              <a:spcBef>
                <a:spcPct val="0"/>
              </a:spcBef>
              <a:spcAft>
                <a:spcPct val="0"/>
              </a:spcAft>
              <a:defRPr>
                <a:solidFill>
                  <a:schemeClr val="tx1"/>
                </a:solidFill>
                <a:latin typeface="Microsoft Sans Serif" panose="020B0604020202020204" pitchFamily="34" charset="0"/>
              </a:defRPr>
            </a:lvl8pPr>
            <a:lvl9pPr marL="3886200" indent="-228600" eaLnBrk="0" fontAlgn="base" hangingPunct="0">
              <a:spcBef>
                <a:spcPct val="0"/>
              </a:spcBef>
              <a:spcAft>
                <a:spcPct val="0"/>
              </a:spcAft>
              <a:defRPr>
                <a:solidFill>
                  <a:schemeClr val="tx1"/>
                </a:solidFill>
                <a:latin typeface="Microsoft Sans Serif" panose="020B0604020202020204" pitchFamily="34" charset="0"/>
              </a:defRPr>
            </a:lvl9pPr>
          </a:lstStyle>
          <a:p>
            <a:pPr defTabSz="685800" fontAlgn="base">
              <a:spcBef>
                <a:spcPct val="0"/>
              </a:spcBef>
              <a:spcAft>
                <a:spcPct val="0"/>
              </a:spcAft>
            </a:pPr>
            <a:r>
              <a:rPr lang="el-GR" sz="1800" dirty="0" smtClean="0"/>
              <a:t>Πολλά δημοφιλή πιάτα λαχανικών, όπως οι ελιές και τα τουρσιά, ζυμώνονται με βακτήρια γαλακτικού οξέος του γένους </a:t>
            </a:r>
            <a:r>
              <a:rPr lang="en-GB" sz="1800" i="1" dirty="0" smtClean="0"/>
              <a:t>Lactobacillus </a:t>
            </a:r>
            <a:endParaRPr lang="en-GB" altLang="fr-FR" sz="1800" dirty="0"/>
          </a:p>
          <a:p>
            <a:pPr defTabSz="685800" fontAlgn="base">
              <a:spcBef>
                <a:spcPct val="0"/>
              </a:spcBef>
              <a:spcAft>
                <a:spcPct val="0"/>
              </a:spcAft>
            </a:pPr>
            <a:endParaRPr lang="da-DK" altLang="fr-FR" sz="800" dirty="0"/>
          </a:p>
          <a:p>
            <a:pPr defTabSz="685800" fontAlgn="base">
              <a:spcBef>
                <a:spcPct val="0"/>
              </a:spcBef>
              <a:spcAft>
                <a:spcPct val="0"/>
              </a:spcAft>
            </a:pPr>
            <a:r>
              <a:rPr lang="el-GR" sz="1800" dirty="0" smtClean="0"/>
              <a:t>Τα παραδοσιακά λουκάνικα και σαλάμια είναι προϊόντα ζύμωσης που επίσης παρασκευάζονται με την βοήθεια βακτηρίων γαλακτικού οξέος, ως ρυθμιστές της οξύτητας, αλλά και άλλους μικροοργανισμούς όπως οι αρνητικοί στην </a:t>
            </a:r>
            <a:r>
              <a:rPr lang="el-GR" sz="1800" dirty="0" err="1" smtClean="0"/>
              <a:t>πηκτάση</a:t>
            </a:r>
            <a:r>
              <a:rPr lang="el-GR" sz="1800" dirty="0" smtClean="0"/>
              <a:t> σταφυλόκοκκοι.</a:t>
            </a:r>
            <a:endParaRPr lang="en-GB" altLang="fr-FR" sz="1800" dirty="0"/>
          </a:p>
          <a:p>
            <a:pPr defTabSz="685800" eaLnBrk="0" fontAlgn="base" hangingPunct="0">
              <a:spcBef>
                <a:spcPct val="0"/>
              </a:spcBef>
              <a:spcAft>
                <a:spcPct val="0"/>
              </a:spcAft>
            </a:pPr>
            <a:endParaRPr lang="en-GB" altLang="fr-FR" sz="800" dirty="0"/>
          </a:p>
          <a:p>
            <a:pPr defTabSz="685800" eaLnBrk="0" fontAlgn="base" hangingPunct="0">
              <a:spcBef>
                <a:spcPct val="0"/>
              </a:spcBef>
              <a:spcAft>
                <a:spcPct val="0"/>
              </a:spcAft>
            </a:pPr>
            <a:r>
              <a:rPr lang="el-GR" sz="1800" dirty="0" smtClean="0"/>
              <a:t>Η σάλτσα σόγιας είναι αποτέλεσμα ζύμωσης από μύκητα (τον </a:t>
            </a:r>
            <a:r>
              <a:rPr lang="en-GB" sz="1800" i="1" dirty="0" err="1" smtClean="0"/>
              <a:t>Aspergillus</a:t>
            </a:r>
            <a:r>
              <a:rPr lang="en-GB" sz="1800" i="1" dirty="0" smtClean="0"/>
              <a:t> </a:t>
            </a:r>
            <a:r>
              <a:rPr lang="en-GB" sz="1800" i="1" dirty="0" err="1" smtClean="0"/>
              <a:t>oryzae</a:t>
            </a:r>
            <a:r>
              <a:rPr lang="el-GR" sz="1800" dirty="0" smtClean="0"/>
              <a:t>) των σπόρων της σόγιας, οι οποίοι στην συνέχεια υποβάλλονται σε ζύμωση με σακχαρομύκητες.</a:t>
            </a:r>
            <a:endParaRPr lang="en-GB" altLang="fr-FR" sz="1800" dirty="0"/>
          </a:p>
        </p:txBody>
      </p:sp>
      <p:pic>
        <p:nvPicPr>
          <p:cNvPr id="14340" name="Picture 8" descr="Σάλτσα σόγιας και θαλασσινά">
            <a:extLst>
              <a:ext uri="{FF2B5EF4-FFF2-40B4-BE49-F238E27FC236}">
                <a16:creationId xmlns:a16="http://schemas.microsoft.com/office/drawing/2014/main" xmlns="" id="{D4896EBC-0B0E-4291-9276-4E44BC6CD96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162" y="3276600"/>
            <a:ext cx="2891622" cy="1549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2" name="Image 2" descr="Ιαπωνικό πιάτο Νάττο">
            <a:extLst>
              <a:ext uri="{FF2B5EF4-FFF2-40B4-BE49-F238E27FC236}">
                <a16:creationId xmlns:a16="http://schemas.microsoft.com/office/drawing/2014/main" xmlns="" id="{ABFA9D2A-9C07-41F2-AB91-0951BD6C9A7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9927" y="4953002"/>
            <a:ext cx="2239671" cy="1781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Title 6">
            <a:extLst>
              <a:ext uri="{FF2B5EF4-FFF2-40B4-BE49-F238E27FC236}">
                <a16:creationId xmlns:a16="http://schemas.microsoft.com/office/drawing/2014/main" xmlns="" id="{D62D242F-852D-4404-B497-BD48D62E7F94}"/>
              </a:ext>
            </a:extLst>
          </p:cNvPr>
          <p:cNvSpPr txBox="1">
            <a:spLocks/>
          </p:cNvSpPr>
          <p:nvPr/>
        </p:nvSpPr>
        <p:spPr>
          <a:xfrm>
            <a:off x="509450" y="2"/>
            <a:ext cx="1075303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l-GR" sz="4000" b="1" dirty="0" smtClean="0">
                <a:solidFill>
                  <a:srgbClr val="1E9399"/>
                </a:solidFill>
                <a:latin typeface="+mn-lt"/>
              </a:rPr>
              <a:t>Περισσότερα παραδείγματα </a:t>
            </a:r>
          </a:p>
          <a:p>
            <a:pPr algn="r">
              <a:spcAft>
                <a:spcPts val="600"/>
              </a:spcAft>
            </a:pPr>
            <a:r>
              <a:rPr lang="el-GR" sz="4000" b="1" dirty="0" smtClean="0">
                <a:solidFill>
                  <a:srgbClr val="1E9399"/>
                </a:solidFill>
                <a:latin typeface="+mn-lt"/>
              </a:rPr>
              <a:t>ωφέλιμων μικροβίων</a:t>
            </a:r>
            <a:endParaRPr lang="en-US" sz="4000" b="1" dirty="0">
              <a:solidFill>
                <a:srgbClr val="1E9399"/>
              </a:solidFill>
              <a:latin typeface="+mn-lt"/>
            </a:endParaRP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DqAO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QIpMU7FGKxLIyKUCnMKQdaADFKKXtRQAooxRS5pAAFLSE0m6gBwpDTd1GaAFNJRRTGBFAooBpALRSZpaBC0UUtCGJilApaKBBS4oFKKBjcUYpxopiG0tLSUAFGKWigBhxTSaaTk0jGgAJ5pM0maQmkA/NGaj3UBqAJM0A1GWpC1K4yUtSFqjDA/xD86cB+NMQ4UuaQK/ZGP4UuyTGTG//fNABmml8UE15H8ebHxxqFxZ2vhX7b9naEmUQyhFLA9+fTFA27HqzXkCn5pox9XFRnULXP8Ax8w/9/BXxtf+GfiGryG4i1EiM4dzM21fqarnwr47RhvtdSX0JEuD+lUoruTeW9j7WjuoX+7LGfowqcNXyH8OLTVY/ETaXq0BupGX5IZQpYnr/GQema7rx3Y69pGhG88P6fdaddK6/vY5AqqM98OV596TS7lJS/lPoRW4pwNcf8KrzXLzwrG/iBna9DY3MoBK4GDxwe/NdaDUiJBS1GDTgaYx4pRTAadmgBaKTNGaBC0UUUAFJQaM0DK2aaWoJpjHigQZ5oJppIpC1K4x2aA1RF6TfQBKWrxP433nii18RxrZ3l/DYyoPJWBiAxA+bp/WvZi1eQftI6sILDT7CFgs7B5GOBkKeAM9uhqZOy0LhDmdjnfDvia4scDUNTuXnUfNG92Mj9a7K0+KukWaDzrW/lbH/LJ1cfnnivnfT7eWafDOzcjvnNdlomnpHL8u1wMcleprmr42VJbnqYPKlX16Huuk/GLTnmiih0bUXMnTfJEoH5tWnN8XtJWcW02nTxvjjE6Pk+mB3rn/AId26LYmZYo1fcQWUfl9Kxvifca3pusw3NtqU6WzIDs4wCOtY/X58ikzapk6VR04nrtrO91bx3MkLQNKgfy2IJXIzg44zWB451RtItTeC6VCkR2QoMysx9M8D8q1dBv11TQ7LUIzxPCrH2OOf1zXmPx18SWlrdRaPbztHqEkIYvGcGMbgfmI5Hyg4rvburo8inT9/lfQ8V8WeJNQu9ZeXzLkhlCys8xy2BghsHmtLwR4hmlEtrrV3KbR0EKl5Gcxp/sgkislLzTbq5ke8ivLpT1kklOSPUDNO0bTrO6kuzHfT26x/PGGPlALnqzYPHSsp2s0fQ4DDzVSM9JLXT+rG94Qju9O8c7U09Ly1DMVuYztYoQcMORj3H1r1vxu0Nv4ejvFuGeRmULBEPvEnjdxyB1P0rivhvfeHNL1dJPELGSbBWKdJWkRwf7w749cV2/xi1nSdJ8P28EUbwXF2263mAIWMLgk7ugJHGPepvzQN6uElSxShyuz2/ryO48KfNYCb7WZy6KSueEPoO9bFch8ONR0vUNPjks0lE5toy7Scl+OoOTkV1ua2pv3UfM4qDhWlFqxIKUVGDTt1Wc5JRmmbqAaAJKWmA0oNADqWm5pc0AKaSjNJmmBSNMZqcxqNqQDSaTNDUwtikMc1JmkLcVHmgB+c18y/HPWBqXja8jViywHyVHoF4/nmvpdTzXyf8Vo0h8farsJI+0vx77jUyNqOjKPh+OFi7TTFGUZQBM7vb2rt9At47pJbqO7giWFQQkjje5zjCjv6153pbMsitlTg/dIrtdJWWV42ijQJgso6HjtmvGx8Xvc+uyyc+VciPYfhve2kFs1nNIFdvnwf7vSrvxPs473QkaOTfJGD5akdVwTj+dcb4UTzXSO9ty4Ljy2J5HsK3vHtrDaaKriFQTxnccge3vXNCrKWHaaOydH/aVUejfQq/DDxSNL8H69Beo3/EliNwqseSpB49uQPzr541jXNS1DxFLr93L5tzLIXJzkDPb6Y4r0PRLuWTw18Qy7vKzaZGSScn/WYryT/lmmWOMV7uET9lG58pjOVYipyrqaBjuxbwtsy2d0YHpXUadM40l7STdEl0oLJsILDIwT7Vylhc3Amha3RneL7vGQK2rebVbkzzfaYCcbnLSgZA7D1qqiZ7WUV4wnzJN3079DtfBNnoMniTTn1SMQW4IjUAZSScHA8z0GR078Zr3Xxl4d0/W/Dslm5j3ctCzqDskxwcHt2PtXyxaHULnT57nzzCnnDdubliOPkH5da+oNFuo2toxI8kk0qhhv6L9KlbNHVmlTmnTxFK8dPlddvla5518OtavbO9gt7uI281rJs2Dp5fcV7n15HQ8ivnPwZdiXV9RMkm6QzMOTknk9fyr6Jt/+PaLP/PNf5VOGbV0zzOJox9tCaWrQ/vSimmgGuo+ZHilFNBpRQA6nCmU4UAPopBSigQtJRRzQBQNMbrUpFRsOaBkZpDTyKYaQDT0qNuKkpj9KQCKea+WvjIg/4WFqo2bf9IIBz75r6kTrXy/8aUMfxE1U7v8AlsW+mQKmRtR3ZzelMrKytErOTw4OMH39a7zRLhGtD59z5MsZCxxLFncMHJLfgB+NcDpjDevQnHOBXcaCql0dkDJuBdY2+baOteTj0ran1+Tt20Z32gtcDULPzSvluqyLsYMD6E46HrxXQfESLdoasxDRhux6HHFcr4YZV1aOHcGLHCEda6Hx8j/2IWLAsM8VwU1ei0j1MRG1aKbPJNDfZo/j9P8AVh9IDYHtKB/WvMVk2xAbcjByTXomm4j0zxujc50UHBOOfOSvO1kCwqzqD8p4J6+9fSYf+FE+Hxfu4ievUv6PNNKjWscZXeNvmKex69a07RJv7bWC1uoo0jiAKMOCAORj3rI8PzKL5iqBS3Ab+79K1Z/9Bl+1vEk8cnG/oy4p1N2j1ssadOM29n56Jen9dybTtHv11n7LuV4CN+/HAB6AHtX0v4aWKWwtZEkZz9kjIYjqSi/4V842GqP9h2KvMs/yZB4AU8/T5jX074JshHodpNO6tss4+FPGdg5rKLk3qehjoQhhYuLbV38tjwrwBa3A165kkRisshlLDoCSeK+nouIY/TYP5V88eDpVurm4t4Dtc3DLuB4ADkj6ivohNwiQMcttGfriig7ts87iSlGlOnGL6MKTvSmmmug+ZFpwpgNKDQA8GnA0wGlFMCQUopgpRQA+lzTQaKAKhpjdaeaaaAGGmEVI1R1IIY1I3SnmmuKBkS9a+Zfj1uT4jah8uAdpHv8AItfTgFfM3x53N8RNRY/8sxHg56Dy1pSNKW7OR8PSQtIwkMiMY22bBwx9DntxXX6GqvGshUomdu/HGe/Nef6fdLEwyWzyPau70mT7RosccdwwWOTzCue+MZrzMfFrXufS5PXvpHVo7jwoVGtwbmR1WT5mUkkDPNdp8R2WTRWfaSAoG5RjjHFcB4Z+zWsy3W/dKrrujZM8EdQa6vxH4kX+ykXaoODIgwOAP/rjpXmxmo03FPU+grxbqxmkeLXE08cHis2zf6zSgHzwdnnxbq4WNRJbhncAAYrrdfuJvN1f7PGWWayKylTgBfNjOSPTIHHvXIRsCB9MEGvo8L/CifDY3/eZltINsqCH+FtxYHiuinNnqGnLbyFY5UYbWzgc9fpXM2brFKPPUmLdxjsa3LmcQqj2dukzEBRtVdp75Ix1p1b3R6WVzjBSk1p1W/4Fu1a5trGbzJ45ISRHhpQ5Bx2r6Tl1O20/wKI/7Ssbe4awCqs84V8+WMcdSeOK+XxJHK8cUkDR7uflAdc+pGa9V1X4kaFcm00y50KK5txGi+cy/MGAxnj7y46CsVpc9rGXrU4Rivdj+btpqVfA/wBlh1CyijWRpyoaRxwMk5I+tfSP8K/QV8wfDXUoX1s2XAMcx+zpEhUAbstuz3/wr6g/hX6CnQ6nh5/JSnC3b/IYaYTWH4o8XaF4dnjt9TvUinkXekZOCV9eeKwk+KXg9gS2oxRn0eZP6GqlWhF2bPCVGbjzW0O43UoauEPxS8G9tWtmPoLiP/Gr2meOtJ1RwmmxtdseixXEJP5b6n6zS7/gw9lI68GnA1kvqVxDbPc3Gk3sEMal3d9uFUdScGm+HPEek6/E0mmXaThc52nOMVUMRTk7JidOSV2jbFKKYDThW5A6lpopaAK9NNONNPWkA01GakNNNIY2kK8VkeM9VuNE8OXOqW6RubfDMHVm+XODwvNeaR/GiIH9/PpsQ/2kkB/KolPl6DsexhCa+e/2ldHktvEdtqgjby7uAKWxxvTgjP0xXUD40WJX5b/TvyYH+VO1/Xv+E30D7PcWtpc2TMGjkHysrY+8pJFZTrxS1NaaaZ87ww8YzhSe1dBpThWTDmPPysw9PpXoFv4b8PaOgbUobSWPcq/POhbLHAzhv/rV1tnoPh9YCy+F7N1z186Dt9XrGpVjUR6GFrexleKOHF7E1rHKki78KrADnNJqepItnILhW+0YCgg/LtrZ8R+XYSObfRtJWDnCxxRTOAP9016J4R8A+GdV8NadqV/ZedcXEIkcq5jHPQbVPGB7159PLlN6PY9apxBZawPPPhF4Oi8SWHiG8voytvdWpsImx3OGLD6ELXjni/wrqfhvXZtN1CNlkiPDAYDDsw9Qa+ufGd9F4H8MWx0axCQrOIzDBB5rAEE525z1HXmvJ/GXibQfFiRr4jtL9nhz5TR2TxMo9CdpyK9iM/YpRPnalT21Ryl1PC9kbRhW3ZxyAeKuWiQK6CRyEXkdePw7V6wPBPg37NHcPHfRCVA6JLeorkEAg7cZHBzzUcfhXwehd9snyj/n7Qn8u9TLEx2OqhKMGpbnntnJc3Uu1GaIIceamRlf9qtPUf7OEgjtrlXnUhhMAUVcD0IzXqVv4E8PQTvbmOTzF67btFOf97pmmv8AC/w8ZfNnjvpGPOG1SE5H5VnzKTvserTzd0139TM+Anhk6lfm/dS+yXfNIVIxzn9a+iHrynTPEN54WsItL0ux09bSNsYDF5G9yR1NepQNJJZRSyhRIyBmC9ASK6KTTPCx+KlianM9lojzP4+eFbPVfDra9yL6xULGS5ClCckbR1NfM8Wqwi48mbT7OSPOMszqce5DcflXuX7Qnia6s9YXSY5P3H2Ybk3FclvcV4LP9jJSPyIg6sSZASQ4PYir5YvdGEXJpK5c2aGJGScKJUJLNA7SIw9iP516F8LLWSPVydLsrR/KAIupLZZoy31ZwK4LSoLGSJTFarLIATIFb+HvwevbpXpPhW68C22qrZatoO8mFCZEZgDuHHHHWuarUg3ySi2jto4Btc3Mjudf8U/E60skhaLQDaTqVd0tI8Ben/PQ9q6D4ReHjpekNqMl0JpLvJ2pjYnPOMep/KuUvLn4czI1ja6XPCn2fehEzqu7bnBFdH8HtWtryKa1td0apHuaMncM5xuB/P8ASnTjRuuVamNfD1oRcpbHoYpwqM04Guk4h4paaKXNMCPtTGqSmNQAw009acaZ/FSGjyr4tXSvriQ7ZVWIKjSwT/NzzhoycEc+lYNqmnSuYpLi1mdCQySxpk/hWv8AGCy8Q22uC+sNcit4LgDy7d40bkAA/eryzVrrxFNclJr7SmlGeZYY0b881wVVeduY2jtsd+tz4fWTyQmmBgeQbcZB/Kr+knRpNKt4pAm4I56AHaJGUY46cV5IJ/EVvuPnaYx65Mi9f++60tC1HUporGzuPtUskKMshs7pQ8m6Rn4w2M5br7VzyptRbujWEk3ax6zpmj+HLqaVIrObz3hkXzBGQB8p5LbcYrttI8K2N7otpqCiRDdQJK2HKgllBPQV47rCapBpUq2b+KcSRNGTc3yRQ/MuBk7vmz05r0fwfqd5feFLHTdRs7iB7WBIiba4JzhRzuQH371tQqQ9lzvVClGXNZGN490/StIu4o7m3OXUlCtzJnb34FdL8Ev7Mawv2sYdrmQfOZCS6/QkkDNcr40W4Z42hgM5iJ2G7nkmUfgVH866f4IWGsQ2d5qGox6ZHb3GBALOFUzgnJJHP51OFrRq1fddx1ocsNTL+MU0Vv4kt3tkEM4jAedGBLHsrLuB/GuXW6upo2EzWbnHJ8sKfzzXR/G7T/ECavDqNlrVpZ2UqhVjmgRzvAwccZ/nXBfZ/FUeG/tzQ5xjgzWmf6UsSv3j96xrQT5VaNzrbiGGRIxPbR+W9tAS4kK7v3S45HSo20zTxaSyqgUqhI/f55/GuB1ddZmubZr2xN3HBbRwH7NeBAzKMbhhwT+I71Tj8+O8j+x6XdpIsinM2oFuhBxt8zB/Wq5I+0cubTf+tRqU+S3Lr/XkfQWm+H4rjU7lkW8iLzOdwYsp59xitiTwqsQL/brxGI7vgfyrlfB+r67cQIPItIpHkYosuohpNpPAO3GT/wDWrrb1takgxNa28g2k8SSN/WtoSptOzuRUhVTV1Y808exf2Pcss97LFGPmaRZW3Y9gCOa634VXEE3htkhlMvzb9zzB3YH1wxx24rifGN/eec6rJYwuvBZ0aQD2IY4rtvhVp+qWvh5p9Q1CG6SUDyVihWNUHXoPrWODrQqTfK7jxdGVOK5o2PCf2k3cfEd1blGs4sDPTANeVbYw/wC8UsA3O1sZFepftKKzfEiRgOlpEOvtXlqxn5n2EqOM9s9q9SL0ONRvY1NKa4tp4ry0LRyx4IGQSCQenrXb6Va/aL21uZtSQyPCPM80MCrA/cIPcflXAWYfyxtLLtIxt9a9D8O3M088fnwJOmBGdysSjMcb+OSea4MTdNSR9Bl0FJWZueJbKwhimaO7e9uJ4l+dlKlc+nP4D2ruPgnp9zY6jLGnNp9nbdkAES7hnj8e3pXD6xp8cTNarN9oi2M5eME7R/dORnI5zXW/AaS4GrXUAuXeyWFvKTdlBgqCRnseaww017RI6czo/wCzNxPXz1oB5pGpK9Q+SJAaXNMFLQAdqa1OpjUxjTUZ+9T2qPdtO49AM0gPBfjprC3XilrEEssCCFdpxz1P65rifC+nySwSlzgmU4Y85HSrXj3UXuNbvJdoZi7kZTJznrmsDw/fXsWqm3hljgidwfNmGUTPf868iop1KcnHQ6k4xkkzrfE+mHTtEa4g8wtgA5Ixk1j+DLK4utYh2TeXLnO4gEAZq/rdvIkYtY717uWeQPM7sC0hHQYHAUegrtfh3oENmyzzxh3YYYntn0rx62KWHwr5nds640/aVFZHo2h6bb29tCb1Ulh3ruLBWX06EHua723t4vJeCFFiyCuVUCvL9Y1DQbER6XqdzMkU6b9oJ6AjHI6c/nivSobtZIEurN0mikUOjA9VIo4ad6U1Jbu/9fcLH/Ejzvxto+oW7Pcxv9pRz9wDBHr14rT+D+qC50m602TcstrJu2twQre31zR8Q/ETaXqFrp62akXERkeQtgLz/OuH+Gd3qUfxZlaSCaLTru0aKFnGBI2N4I/AGtcvpyw+YSj0/wAwrtTw6kanxs8QacdSXRp5ow8Mathh3NebM1jcSotrL5hC4dV7e4rP+I2qf2l8RdYd2yFuWjX6Lx/SsXT7x7e5EiHnJrrxNKU5ymnqejhIqMIxO406z04ROHDFyc/OxFdH4R0/TftRjmtrdoXO5txyScepri9G1CK+uAt5gc/Kp4BP1rr7YwwqPLt+e4ya+exdapTfLLc+iw+EhNe6df4M0vTtL8UZFy7W9x8sasQVD+mT9a9VEX7rHyDjGK8SivDGoSNmAJz8w6GvWtNla4tIJWkUiSNWJ7EkV7GR451ISg0eNneXuEo1Lnk/jzQorfxLczzW5uIGUsiKcBSemcdhW98LvEC6hBPpEg8ue0XhNuPk7H+YrT+I8SwvbABRvUqDnk45/rXAeBbpbX4oQRhlAuoXjbHc4yP5UYWrOlj5Unt/mZ4qhGtgVV62/I87/aPkz8S5lUYK2sQJ9eM/4V5lald8jM+wYOfm5PsBXpX7RTbfildjr/o8PH/AK8wkSZ5GRRtD9+x5r6eOuh87eyTNOwfc+1cR5P8AeIyMdK7rwxJqEMiX0Es0LWzrmVR8qnPGSK5PRbW1eG3Ec3nS8s5I4T2Pp9fpXomgNImmwySW8T2wkK7lUDe3BKk9SB29K4MXNdEfTZVTct3uTatcbluQSY3mQ7mZeJOQSQTyCWHTrXU/AML/AG3dssbIGtNw3f7wB/lXN6os2r3h+0XBhgUsyNISwjB7A/XFdd8DlSPW7yGFkkSO0wXAxg7xwPbvWGGa9ou50ZrdYSaPVm602lfrSV658QKKWkFFADz0pjU5ulMJoGRtVPU5fJ027l/uQO3/AI6autWN4tdo/DOpydMWz/qMVE3aLZUd0fNWta1DYzyZjWXdIQw7imeG49P1ScyWrpFceYGMcv3H5+6c9jWLq8Ja/m3KC33gwPUk1VsbqOyUXH72OZDtyo+Vvqa8t4dOl7j1Z0c9pe9se5aR4H0WVi+nq0Nw+SMSbljPsPSsUeMP7PvG03yw92kvkhF7vnGPzrl/DHjbXdMbzYPJfzOZGIOF+taOg3+n694wttSbyoLnzxJPHnhz/eX8eorwKmAqR55Yr3klpqd8asWkqWjPbNT01X8JxxvHE97NtLSFQcY6nntTvDfiWy0vTbLSIYjJcRq0bAt8q/McfWuN8eeLLjTdYjtRC4sUhAdt2GJY8MvsMVT0zTfEf26PWoLeR7XGSXXBZT6CvPwDr4ak6kWo8y0/ruaVOScuWWtj07xdBPqmmmS4iWWP+FcDIFeWaNZX2j/EDRby7mk8s3pjRXkJwCpGPyr0Cz8T2klg6XNyE2HlW4Oa8u8d+K7K68RWDWswY29yrMRwATxW+XV61XFp6673CrCMaTT+R5vcMbrXbu9ySZJnc+5JJqyLRPmcMVx0FZGi3QUkyE4bgmtVpmmcKuQnYV9PXUk7HRhJRZPZbtyswO3PB967PR9UZIEib5gvQnrXMCGWXyY4k+VeAAOPrXRadp8qwebgEfWvEx3JOPvH1GCi09DobO8ku5AqKF9Segr1nQNVsLHw1aTXlyjOsRXavJyCR/hXkeilIoJHyM46VMjhlaR9zE9D6V52ExDwtSTguljox2DWLgoyezNnxR4i1DWbne0KJFFkRKq9M9ye9cho8zW3xE0O4+bJu1jY4wPm4/rXZ6DDE2lSsy/M0hPPoBXIa7i313SJ14Zb+I5/4GK6cFWnLFqU3ds83GQhHDypQVkjkf2jWX/haWodQVghBOe2wV5xGkkrOsaO8adWI6CvQf2jU834t6kg7RQ59/3YrhLOF57tLePK7/lwMn88V91eyPhIXlZHSeFWl/su9NvZrI4A3ygEtGCRz1xjjvXQWF1/Z8AknIdSSTgd64/So7yWzuUsbqdJZfldE4V0z0IHLcjpWtbaVqUFiq3UyMgRZFJ67ScYHpXHKnFzab6n0GHxVWjSThB6LfodJPrF3eaUzWelzzxIwVm28AnkZx6gH8q9B+ADMdU1VZLfyG8hWCeg3VxFhJFbaVPYxzN9okkVgok+VQowcr3Pv9fWu/8AgWiLrWq7HkkBtkO51AOcjPTtnNZ0eVVbJG2YOrPBuc5X+6x6i9NqRxUZFeifIi0tNopAPNRk80pyRTGBz0pgBNc78QZPK8FavIegtj/MV0ODWB8QI/M8FaymP+XOQ/kM/wBKifwsqO58wmEPItxdSCJcYZh2Ga6LTbDRU0yFoYzOJOrFM4+tc1PHJOIieYzIOPXmuv0M7Hia4KhMjZGeh9q+dxsmoJp/JHfRWuxzus+FdQjhmeys5Psz/MCj849h6e1c5aaXcRxyTx3gimgIKowKsTn+nWvc0Nw2hSRR3At1JI3BASlecWOgRr4p3alnVLRgd3lOVJPuR/jSwOaSlCSqPb8fv0/EmthveXKhdC8Q+Mo7dEt7M3KJL5rSyRCTJ6dT0GK9R03WNfvdPRtUuvIEgwYmXYn4MP61Z8I+F9FgUXNjJcy2yghreV93lk9frXUaj4eXUtLZbWRPKAwA45H5V4uNxlGvPlpQS87anZRpSgrykcP/AGfHdStHasFmIJXEhIJrzfxvazx/ZILqJEvp5CG2egPB961/EIvdDuFu9MuLhGUtkE7hkeoNTNaHX/iNoaK/mrLFFnAxyULNxXo5fQlTrRfNdP7/AEJrzi4Wtqjy/RzucRnAGec1sQTbbltoLdgO1YkkDQ3Lx9CDtPsQcV0ug6W2XlZ0OAO+ea93EuKXMzTBuV0jT06GZ5RIGaMn+FCQK7bRbN5LGVpnYhFzya5LTpCs6jhQDyT0rsbOSRbaSLcrCRccV8vj22fYYF6aFaE8kL0rpNAtlktnEi/6wcGubiRlY9q3bKa6uHjAPlKoAyDjNcE/I9Od7Gr50dpYLbYKttPPqCa4zxHtk1LT/wC8t1Cceg3iu7vRD/ZoaWMPKchZHX9a4HUI0/4SXSrZXMskt5ED/wB9g1tl9/rMbnkYxR9jJnK/tAt/xdvWOVGIoRk9QfLWvP1keC5WSOTDLzuB6V3nx5aM/GPVvMHH7kD3/drXGfajHcNLHHDGHTawHIGc5HPT6fSvv3vsfBwV4rU3tH+yz3CSyb7TIUskKEK2ONw59OvrzXeafZ2cmiCXzk4yuFkBLk84KnnGOOO+K8+s72S6hgma5RjCBCvmjhUHQZ9K7zw7M1nqr6W9qtzcHGVZcjaBnK47cV5taDckfTYOrBU7f1/W5Z0yy0Se1vbiSGaKWzQPvj45PBzn7x5GAK7T4EqUur/zY3SZoA7b+CVLDacfSuI1C3MnmiOVbaLyy0il8K2ORx3PpXbfAqNm1K+mYAZs414PHDY/pRQX75XZGZrlwk7fgepNUZqVx61EcZ6ivWPjxKbQWHqPzpNw9R+dIDlP+Ek1RSY3lshIOoLDj8aa3iHUCAWuLHkdpB/jWTJ4J1Evn7Zbbe+FYVEfCF2FyblM+yMcVwty7nWrdjf/ALfuFQu0lk3HBMg/xqG51a51KyubMfYnjmidGw3OCCCawJvDk0CEy3ik/wC41J/Z1vGozeQKf4jllP8AKo5n3KSXY8Wn3ae0cMww8L7XHuDzXd+HljvLfZOsZRhwVHX3rI+LGhwwzRalZX1vLHKQsyrIAyv2OO+aw/Dsuu2sANqvmREfKPNUHH0zmuDF4N1qfuvUqnVUJanc6deQrdXGj3z4Vj5bgnnHYj8KszeFbyFT/Zk0ckB+6MYYfX1rhtQ1aSadVvrV0uFGA3AbH9a6Dwt40ubZfJnSaeNcYZYyWA98V5dXA14R56a9UdEa8G7M7L4c/wBo6ZfSRahG0aTnCbhjcR1rsY2uNLnmlcP9i+8GX5se2O1eZ634ij1WW2ezv47SS3beFuI5Bz2HCmuosfHFtIq2t0DvK/MVRmVuPoP1rzq2Drtqq4/d0NY1Y/Dc53xRDpnlTSTzl3kdtgUZ27j93jvUPwj09l8Zi4dZSum2pwSOQ7fKB+RNSa74m8Pxs8dllJgCwURY3N264710HgmQ6JoplkvtON5fMJZ/34YgnovHp/PNezlNKrduoml5mNecXojxL4i6fHovjjU7WSNkQ3DSR/7rHcP51n2l7JG7rCDsc9M16P8AHSxg1WCLU/tVkuoW42vGJMNLH+PcfyrzbT9P1VY1mhtSysAQQ6n+te/KKcSaNVqRv6XcyxuGdD7jsa7LQ5luoz+78rA6huK89S7u7clLiFk9cjn9K9F8NXdiNOjkYsBsHPln8+leBmFCXLdRv6H1GAxkFuzUS3G8Bcn1PvW94aht5L4RTqehxnjJxWSdU0+CESMfLjPR5BipYNd0nKGOQufUEf4146p1U/gZ6dTF0pR0kbni++jtdCFmu9WXLH05rgvAUH9rfEWxkRWkjst1xLnoCBx+tXfFuqS3iBcOyN8qksDz6nBrqfhPpCeHtMnvLqNje3uGJzwsf8I/Hqfwr2cqwsufnmeHmOLhChyRd2zwz46MZfixqu9doLxZIOSB5a9K5JrV2PzyHZngAYyOxr1L9oHRGh8YjxCYZFsr6JVeTGQsqjGD6ZAB/OuIsUha3Z/OiMQZfkLDJOD0Hp/jX03O4pHzNOMZOzZLo8MsGmPBH9nmadtuCMFfbng10mhWeqnVxJNMzNgIjq/KAdB7UaPbaHb2UF9M0gmSXKxYBUqMHrnrntWjp92kdxJL8gjdiVAIABPt7V50sQuaWh9Lh8PHljeW3maV5BeLFPDqVvHeJCjoreYV3cYGGHoTn8K6f4LNLE98IXCMIE3Z5IOfeuQm8RW9vaPbzbFDjbv3Etnjt0xx+teh/CnQpksrrUHiKPd48tZQw+TJ56d6ik5SqbaE5jUhGg482uh0s1zdM2JLzaSfQVWuF1IgGO4zk4zkAVauNEupmOFtB6ZLZ/lTV0vVkjKRra8dMk8fpXQ4s+e5kZM0WvNIVjmBx6v1H5UzyNf/AOfoD23jitGTSvEWzKzWSnt97/Col0nXcDMtrn/db/Cp5PIfP5noRjh3bdvP+71prW8P9wflXkOseN49It47hdC8SzRSpvjYB0zx7k1lJ8YVWNZIfDPiCWIHaWU7gD6HB6/WutVG/snNyL+Y9vksrRgRJGmD1yKpzadogjO9IAoOD3rxt/jPbQW8jXHhvWLaNVLsZnWMH6FjyfYVJJ8T4Li0tpIPDeqy/aVLhGdQAAcA5bg59s1EpP8AlKio/wAx6HrHg3whfEvd6XaSZ6kjtXP3ngD4YxANc2FjEMgAtNgfzrzi6+K2k/aD5/hi7Mj8YdYyW+nrS3HxG8Ix+VLc+GryNHGdx8sHHqFJyR1rBqp0gar2XWZ6FB4J+F0Q/dm1QHp/pWfyyTWXqHg/wRcXafZ3vIEU8mK5gKkfjk/yrnIviT4DZXA08ApgDzIBlyRzgAE8U6f4g+AYZ42nswsckBkWSKPdz2QgHgms37fpAtLD9ZHSy+EPBouInjneKNTyJ7lSGHtsPBqhrXgOxGreZ4ctrl7UoGkeaRipb/Zz2rHX4k+C7c+XJpctu4ZSoeLaGRujA/qafD8cNBti8UenakUDELtlGDzgkA01CvNWcBOWHi7qRb/4QeON2YWdlI6Zy7W8hyfqa3NM0iS2WJZNHiHzEhkchSPTn5h+dZOn/Gnw/czhYdNvxn77u0QAA6nnir1r8YNJnvNkNrcbUcgl5UTBAyc8dPzo9lOO6Y1VpvZom1nwjpmqFS+m6fdk53IWKkdueP51jf8ACD+FVtpfP8PmF0Rh5SysNzdiu0cj34rWuPjPoSklbS+mIj3sbdhIFGcc4PHbt3psvxk0aFI2uotUhtnJCyLhhkdj0PpV2n0uNSp7uxB4V8FeH7vS2+06Pe200bZ2rK6qRkc8k545xivQ7bwB4QRFj/s5JGA5Zpnyfrg1w5+LngWVgx1a8lfPH7txjP1wKgb40eFre4eBob5WV8HPB9MmqSmvii2RKpTesZJfM9Mt/B3hOFgV0u3B92Zv61NH4Y8KLIZF0nTi+eWMQY/rXBt8XvB0JiLXvyuSCyvnGO/A/nitDTfiHoepLcG0VrhIEErbf7pJweRz26dMiq0/l/Ann/v/AIncppujRgCO0tU9MRAf0qe0jjXKGO2EeflIcn+leUn4meF5JjDFp9zPO1sbkpDIHJQDJHB6juO1Oi+JPhVbL7U+i6nGqqWYtCwAx1OcYpxk09Ig1Fr4v6+89F8QeHtB1gCPU9PtLqNeiyoGArnJfhf8P3Of+Eb08f7ilf5GsCf4jeHIYmuI9KvJY9qszRSqSoZdwypIYZHfHXiqn/C29Ba38xNE1loRw58v5UHbODVxqzg+aOj8rmcoU5Rs2mvkdKPhR4DbpoNvx1xJJ/8AFVLF8MfAi/d0G2P1lc/+zVyY+MvhJmA2zqNm7vkY4wR1BouPjHpdrGskmj6tFAw/dyFU2svY9emK1liq7+Jy+9kQo0b+7b8Dt4vAvguEp5ehaYCpyp2AkfTNb1ha2tupSFlVegG/IH515RZ/Gjw1dSuqebFsXdukZFzkgADPfmpp/irodpbefd2GoxyEAtGsasVXnDZBxg+orBylf4WapRaspI9WlwnKgHPoM1DJI+cLGhHuxz/KvPLL4meGbx2iW5uLZhF5mZQQGAGflIzmtCw8U6RqOjw6mjO0cwLRR7T5jAHGduM+9J1H2BQXc7GYRMg3NIvuuR/KowIQMbn49WNefXPjvTbUMU0zUZtihpFit5C0Y4PzfLx1H51jSfFDQDIxk0TUd+TuzE2c+/FK8n0HaPcydf8AiO114di0zw94gmsruKIRNJdWhdpmwOFdf4hz2HWvK7nxT4u06Saz+0G0knJeWRA8Zmb++cnGeOuO1en+IPh/4k1izMPhrxFoV7a5MnkRSMrux53HeW+b3yK8r8Z6T4q0vyrXxJptzbmLmORogVx/vgYP0zXTSUZW2Zw1eaO90dH4Q1zVNYv7qG80O+1VblUh+2Jm6e3Zc7W2t8pxnpx3q5F4q8T6FaXejtooumtGaOK4Sy4CE5IIAwASAePevP8Aw7rNxZ3UcTXb29s2d0kShSP9rIGeM16NqniXX7HRov7Ru7HV7S7JaC8juvLXbjHlFtvXqSOvJqKsXF2SLouMle5lX/iiDUra31HVNI0J5tgMiwsVm+U8YQcAnHeqsOsWMkCTXHhKzjsp9scczE9DnjjJrHg1a3mhWM6fYiQNt8yGDzCcrgZOfUdh60zT9Wlil/s280WM25+ZxGpUgDBZ1J6Hgc8VfJvp+JMrXWp1l5r3hSxWOSK0t5LqJtogUyqyH0HOf/rVwniXVH1O6jSWwjilQsAiFgQDjaOSegrZtNQ8HvrLSXOm3yjfloxOvl7Rj5jgZJPp0+tM1C20OTUmvIba/e0aNFs1iI/eybyOeSQMYHHf0p00oPVMid5rRo3Y869J4aFwkQur3Trmwl3Wp6oMxnJ+833TkdK5PWLtrjRJJV01I1t9R3mYvyDImdm30yhOa7bTlXT9OsUjnlaGw1aG+WadcSQpI3llCATgfd57Z6Vz2raDL5+p2P2horZLeS4VxasfMNvIykN33fNy3uM1dOSuTUi7HF3ME/nSFoGT5zlduAvf+VXCbBdKthAtyL8s4uPMx5WzjZt7565qaXUpLi2lhlvI2ZnSQcEDKpt9OuOPwNZ0uN3EiNjAyp4rdNvcw9BYrma1l3wSFH7MCc+taU897rMMt9c3StIhRGaa6+Zs8ZwTnsPYUW3h+a8BePVNHTgECW9VCQee9Ok8L6jDZxX9xJAdOdQzXMEqyCME4G4A5ByOlJuNx2naxleYA+0gZHHXitCwUXXmM8MLtkZklnKnk+55qnbadf3UzR2VrNdYOAYoyxI7cDmi90vUrIbruxuYBnGZYWX+YqnZ9SbM7Cbwjfs8sdrbSW0aopK3lwkecjOc7sdeAKZ4PudRsdVh1Dyb6KCN/LuriJSRChOGAxwMj1rjFmmVBtdgcn5t1WZtS1S5YLLeXMmQFA3t8w+nes3TbVmwTs7o3fD/AIih0XxOurWkcpCSSbWdzvKtkc4PUg811eufEG+u7GC/I0p1IMJtoopSRwDh84U15qFaza4hvLBzKY9qCTchiYn72O/Q8HinWXnTK1nHFPIzkMqIxwG9dvc9qJUovVlKclomegeG/iA8Or/aprPTLYi0eESmzZi3ygruAPPKgZrol8fW+oaRaWFvpKahruqSlLi3a1YJjjZtwRnoPy6isn4R+E9QXxVY6lrFk9jZWwcuZgVydvGR1B5BAPWtL4leO/DOnaokPhfQNLlvI1O6/CkOrk88gDPHOQawlGDlZK5vFSUbyehDqEVh4Y1X7d4v0qSGCWAfZLaK3hZpnH3gWGQo5HJz+YFchB4qjup3sZt+maad32aK3RCIn/gZ2YFmAOMnrisHUNcF9pS2c9lHJciTd9seRzIF/uAE7Qv0HYVnKq+QsrzDByFVTlsj1HYe9bxp6amMpfyly81K8lnZp7l5JFY7ZFb37Vp6NqGpkfaLhJLu3hgcRs8wQ4GMhSfvYz93nrXPwQpNMAd2O/NdN4XW2Se3GnapMVeNvt1vMEQqueTGTkHgZJAyMU5pWHT33Llj4t0dvDc2nXel+VcPKkjXUbFpOCc7BwB16Zxj3rL1vxNd6pHHLNqmoeerbRGAqxJGBxgA9c54xVfxBptjbXO7T9Qhu45MyKIFcIq5wFBYZ/MVs6d4O0m58mN/GOn+ZIqs0cVvI+PUZwOR+XvWf7uOpry1pKxk6L4k1S1vzcrdvLKB91mIDdBzjBOBjv2r0a3g8JSwRy3fjqFLh1DSr8/Dkcjh/XNc/b+A282ZdI8T6elvMWiEl1hM7XztJ/hbKjisF/CUauy/8Jd4fOD1888/+O1LcJPR2BQnHRo9Auta8lp7iTVLS2eBgsRRBHIwz2I6fnWzo3xA1ZbGOMXS6rG28SQTNE4K/wAJyxzXzvezTTXcjTSvIc9WYmnkAWwbAz61hDAKylc6pYt3aseveK9K0bxN4ikvtN8N3llCsKiRLa6tkUnoWIzgcn8cVDpnhm+jtrvSLWw1qSCQATWq3VrI4GQcheSDnuKwfhwqv4e8RK6hl+xHgjI9f5gflVbwI7vqcTuzM3mKMk5P3q05ZK8b7Ec8bqVtzob7whbpdP5VnrkGobRtWKSFMbeCMr8oPc5waiTSbu1vYLiK01wTLCbd45riFgylCCeX+hx04r3LXbeC302WeCCKKXym/eIgVucZ5Fcz4K0/T7nT5Lq4sbWa43k+bJErP19SM1mpyZfs472PCbix0W0nlgmXV4pozjEZidPzB/lVyG6t43hkEerpHCgCyQ2qDGOjdcE+5rO8dxpF4q1FI0VFFw2AowBzVXSLq6jcLHcTIM4wrkDFdE78t2TGmuayO+07xBYQ6JqljNbX8j3CtsY2KCRmO0ksd+MqVUiqmseJZbvU5dUku9Rt1YysYRZoYi0oUOvD8qwXn3qbwtHHJrxeSNXZVQqWGSDuHI/Os3x3bwLY2LLBEpFqMEIP7xrKnZysTVg4q9yg2maWunGCFdQ+0MyuzPp4LLx90HfwOc9OwqzZNp+lBfJtrq5VpR5jXekoxUY/hO/9K5WQAjcRknqa09PZhp6gEgfMevfNdEk7as54as6iXXNPUMttpqrExWRz/YwB3gj/AG+BjsOtaSeINNhuy0Nos5OwosmhBRH7gB+cVz99JIunRusjhmgQkg8niqMtxcfY7pvPl3GJQTvOSNw4rmsmdjTSOhi1Pw6kgmuIJvtO8PzpDAn2ysoIrS1LxJYXGmeS8l7PIiYSOSwuVUkdj++wPyrgNTmmLMTNIT5J/iPYriqFlcXDX8QM8pBcZBc1appq5HO7nodvf+HbqBluNO022WJiI1fR7h92ed2RJnNFk/hK1dfk0cXBbKSTWF58p7ELk9646W6ulvLhVuZlCn5QHPHPat3RLm4l8M+IJ5Z5ZJYo08t2clkzIM4Paok7d/vNYLmey+46PWNRt7w39lrHiLRZkugvmqumzhlIGFO4LlSvXGepPrWTbeEfBzW8GPGcMUiEyXMrxSglAeiLs6+5PfpXP+H7y8a5Ja6nYkc5kPPIr6B8T2trH4U8PypbQrI00W5ggBPB6mlzuCsiJQUnqjzXx1qem+ILWw02z8dQW2n2kaxbXgmJkKgYc7Y/buTXL6p4X0qwmSNvFVuARuUizmlbB7khcc+naqmq317HdXyx3lwoF4QAJCMcmrfi28vI9FtXjup0Y3EgLLIQcZPFXGfLZIxnFO7fQgk0bQZnZm8YoWAAJXRpgMD8Ks2nh/SNRSGJtQvpYrfKGSw0Ryzf7xzz/Oo9AuLiSxt5HmlZ3chmLklhz19apeKbm4hs4ZYbiWOR2O9kcgt8o6kdapVW3YPYRS5jb1fw14Ugjtpo5vE1tbAHzZptNOJDngKONuO/WqTaB4Wurhzb6rqYU4ISPSXcj8d/41X0aaaS4USSyOAkeNzE4/dVl2c0yw7lmkBCEghjkHNNSl3LVOK6HSjwzLAfLtZdakUtx/xIn+h6tWTq0V5afaIFbUonuHCSIbQwBwcEAgNj8OlZeo3999uf/Tbn75/5at6n3qeNmltsyMXPPLHNTFu5u0nE0tX0W/sbUJNd3lxBcsBEkkcilnBwG25+8OfXjNVY9JumjVho9y4IB3fZZDn361TR2+3INzYXIUZ6D2qzd3Nx9qm/fy/fb+M+tXdrqZeyj2P/2Q==">
            <a:extLst>
              <a:ext uri="{FF2B5EF4-FFF2-40B4-BE49-F238E27FC236}">
                <a16:creationId xmlns:a16="http://schemas.microsoft.com/office/drawing/2014/main" xmlns="" id="{08D95824-B942-4103-A769-2F22156661BF}"/>
              </a:ext>
            </a:extLst>
          </p:cNvPr>
          <p:cNvSpPr>
            <a:spLocks noChangeAspect="1" noChangeArrowheads="1"/>
          </p:cNvSpPr>
          <p:nvPr/>
        </p:nvSpPr>
        <p:spPr bwMode="auto">
          <a:xfrm>
            <a:off x="5892034" y="3276600"/>
            <a:ext cx="406347"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data:image/jpg;base64,%20/9j/4AAQSkZJRgABAQEAYABgAAD/2wBDAAUDBAQEAwUEBAQFBQUGBwwIBwcHBw8LCwkMEQ8SEhEPERETFhwXExQaFRERGCEYGh0dHx8fExciJCIeJBweHx7/2wBDAQUFBQcGBw4ICA4eFBEUHh4eHh4eHh4eHh4eHh4eHh4eHh4eHh4eHh4eHh4eHh4eHh4eHh4eHh4eHh4eHh4eHh7/wAARCADqAO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QIpMU7FGKxLIyKUCnMKQdaADFKKXtRQAooxRS5pAAFLSE0m6gBwpDTd1GaAFNJRRTGBFAooBpALRSZpaBC0UUtCGJilApaKBBS4oFKKBjcUYpxopiG0tLSUAFGKWigBhxTSaaTk0jGgAJ5pM0maQmkA/NGaj3UBqAJM0A1GWpC1K4yUtSFqjDA/xD86cB+NMQ4UuaQK/ZGP4UuyTGTG//fNABmml8UE15H8ebHxxqFxZ2vhX7b9naEmUQyhFLA9+fTFA27HqzXkCn5pox9XFRnULXP8Ax8w/9/BXxtf+GfiGryG4i1EiM4dzM21fqarnwr47RhvtdSX0JEuD+lUoruTeW9j7WjuoX+7LGfowqcNXyH8OLTVY/ETaXq0BupGX5IZQpYnr/GQema7rx3Y69pGhG88P6fdaddK6/vY5AqqM98OV596TS7lJS/lPoRW4pwNcf8KrzXLzwrG/iBna9DY3MoBK4GDxwe/NdaDUiJBS1GDTgaYx4pRTAadmgBaKTNGaBC0UUUAFJQaM0DK2aaWoJpjHigQZ5oJppIpC1K4x2aA1RF6TfQBKWrxP433nii18RxrZ3l/DYyoPJWBiAxA+bp/WvZi1eQftI6sILDT7CFgs7B5GOBkKeAM9uhqZOy0LhDmdjnfDvia4scDUNTuXnUfNG92Mj9a7K0+KukWaDzrW/lbH/LJ1cfnnivnfT7eWafDOzcjvnNdlomnpHL8u1wMcleprmr42VJbnqYPKlX16Huuk/GLTnmiih0bUXMnTfJEoH5tWnN8XtJWcW02nTxvjjE6Pk+mB3rn/AId26LYmZYo1fcQWUfl9Kxvifca3pusw3NtqU6WzIDs4wCOtY/X58ikzapk6VR04nrtrO91bx3MkLQNKgfy2IJXIzg44zWB451RtItTeC6VCkR2QoMysx9M8D8q1dBv11TQ7LUIzxPCrH2OOf1zXmPx18SWlrdRaPbztHqEkIYvGcGMbgfmI5Hyg4rvburo8inT9/lfQ8V8WeJNQu9ZeXzLkhlCys8xy2BghsHmtLwR4hmlEtrrV3KbR0EKl5Gcxp/sgkislLzTbq5ke8ivLpT1kklOSPUDNO0bTrO6kuzHfT26x/PGGPlALnqzYPHSsp2s0fQ4DDzVSM9JLXT+rG94Qju9O8c7U09Ly1DMVuYztYoQcMORj3H1r1vxu0Nv4ejvFuGeRmULBEPvEnjdxyB1P0rivhvfeHNL1dJPELGSbBWKdJWkRwf7w749cV2/xi1nSdJ8P28EUbwXF2263mAIWMLgk7ugJHGPepvzQN6uElSxShyuz2/ryO48KfNYCb7WZy6KSueEPoO9bFch8ONR0vUNPjks0lE5toy7Scl+OoOTkV1ua2pv3UfM4qDhWlFqxIKUVGDTt1Wc5JRmmbqAaAJKWmA0oNADqWm5pc0AKaSjNJmmBSNMZqcxqNqQDSaTNDUwtikMc1JmkLcVHmgB+c18y/HPWBqXja8jViywHyVHoF4/nmvpdTzXyf8Vo0h8farsJI+0vx77jUyNqOjKPh+OFi7TTFGUZQBM7vb2rt9At47pJbqO7giWFQQkjje5zjCjv6153pbMsitlTg/dIrtdJWWV42ijQJgso6HjtmvGx8Xvc+uyyc+VciPYfhve2kFs1nNIFdvnwf7vSrvxPs473QkaOTfJGD5akdVwTj+dcb4UTzXSO9ty4Ljy2J5HsK3vHtrDaaKriFQTxnccge3vXNCrKWHaaOydH/aVUejfQq/DDxSNL8H69Beo3/EliNwqseSpB49uQPzr541jXNS1DxFLr93L5tzLIXJzkDPb6Y4r0PRLuWTw18Qy7vKzaZGSScn/WYryT/lmmWOMV7uET9lG58pjOVYipyrqaBjuxbwtsy2d0YHpXUadM40l7STdEl0oLJsILDIwT7Vylhc3Amha3RneL7vGQK2rebVbkzzfaYCcbnLSgZA7D1qqiZ7WUV4wnzJN3079DtfBNnoMniTTn1SMQW4IjUAZSScHA8z0GR078Zr3Xxl4d0/W/Dslm5j3ctCzqDskxwcHt2PtXyxaHULnT57nzzCnnDdubliOPkH5da+oNFuo2toxI8kk0qhhv6L9KlbNHVmlTmnTxFK8dPlddvla5518OtavbO9gt7uI281rJs2Dp5fcV7n15HQ8ivnPwZdiXV9RMkm6QzMOTknk9fyr6Jt/+PaLP/PNf5VOGbV0zzOJox9tCaWrQ/vSimmgGuo+ZHilFNBpRQA6nCmU4UAPopBSigQtJRRzQBQNMbrUpFRsOaBkZpDTyKYaQDT0qNuKkpj9KQCKea+WvjIg/4WFqo2bf9IIBz75r6kTrXy/8aUMfxE1U7v8AlsW+mQKmRtR3ZzelMrKytErOTw4OMH39a7zRLhGtD59z5MsZCxxLFncMHJLfgB+NcDpjDevQnHOBXcaCql0dkDJuBdY2+baOteTj0ran1+Tt20Z32gtcDULPzSvluqyLsYMD6E46HrxXQfESLdoasxDRhux6HHFcr4YZV1aOHcGLHCEda6Hx8j/2IWLAsM8VwU1ei0j1MRG1aKbPJNDfZo/j9P8AVh9IDYHtKB/WvMVk2xAbcjByTXomm4j0zxujc50UHBOOfOSvO1kCwqzqD8p4J6+9fSYf+FE+Hxfu4ievUv6PNNKjWscZXeNvmKex69a07RJv7bWC1uoo0jiAKMOCAORj3rI8PzKL5iqBS3Ab+79K1Z/9Bl+1vEk8cnG/oy4p1N2j1ssadOM29n56Jen9dybTtHv11n7LuV4CN+/HAB6AHtX0v4aWKWwtZEkZz9kjIYjqSi/4V842GqP9h2KvMs/yZB4AU8/T5jX074JshHodpNO6tss4+FPGdg5rKLk3qehjoQhhYuLbV38tjwrwBa3A165kkRisshlLDoCSeK+nouIY/TYP5V88eDpVurm4t4Dtc3DLuB4ADkj6ivohNwiQMcttGfriig7ts87iSlGlOnGL6MKTvSmmmug+ZFpwpgNKDQA8GnA0wGlFMCQUopgpRQA+lzTQaKAKhpjdaeaaaAGGmEVI1R1IIY1I3SnmmuKBkS9a+Zfj1uT4jah8uAdpHv8AItfTgFfM3x53N8RNRY/8sxHg56Dy1pSNKW7OR8PSQtIwkMiMY22bBwx9DntxXX6GqvGshUomdu/HGe/Nef6fdLEwyWzyPau70mT7RosccdwwWOTzCue+MZrzMfFrXufS5PXvpHVo7jwoVGtwbmR1WT5mUkkDPNdp8R2WTRWfaSAoG5RjjHFcB4Z+zWsy3W/dKrrujZM8EdQa6vxH4kX+ykXaoODIgwOAP/rjpXmxmo03FPU+grxbqxmkeLXE08cHis2zf6zSgHzwdnnxbq4WNRJbhncAAYrrdfuJvN1f7PGWWayKylTgBfNjOSPTIHHvXIRsCB9MEGvo8L/CifDY3/eZltINsqCH+FtxYHiuinNnqGnLbyFY5UYbWzgc9fpXM2brFKPPUmLdxjsa3LmcQqj2dukzEBRtVdp75Ix1p1b3R6WVzjBSk1p1W/4Fu1a5trGbzJ45ISRHhpQ5Bx2r6Tl1O20/wKI/7Ssbe4awCqs84V8+WMcdSeOK+XxJHK8cUkDR7uflAdc+pGa9V1X4kaFcm00y50KK5txGi+cy/MGAxnj7y46CsVpc9rGXrU4Rivdj+btpqVfA/wBlh1CyijWRpyoaRxwMk5I+tfSP8K/QV8wfDXUoX1s2XAMcx+zpEhUAbstuz3/wr6g/hX6CnQ6nh5/JSnC3b/IYaYTWH4o8XaF4dnjt9TvUinkXekZOCV9eeKwk+KXg9gS2oxRn0eZP6GqlWhF2bPCVGbjzW0O43UoauEPxS8G9tWtmPoLiP/Gr2meOtJ1RwmmxtdseixXEJP5b6n6zS7/gw9lI68GnA1kvqVxDbPc3Gk3sEMal3d9uFUdScGm+HPEek6/E0mmXaThc52nOMVUMRTk7JidOSV2jbFKKYDThW5A6lpopaAK9NNONNPWkA01GakNNNIY2kK8VkeM9VuNE8OXOqW6RubfDMHVm+XODwvNeaR/GiIH9/PpsQ/2kkB/KolPl6DsexhCa+e/2ldHktvEdtqgjby7uAKWxxvTgjP0xXUD40WJX5b/TvyYH+VO1/Xv+E30D7PcWtpc2TMGjkHysrY+8pJFZTrxS1NaaaZ87ww8YzhSe1dBpThWTDmPPysw9PpXoFv4b8PaOgbUobSWPcq/POhbLHAzhv/rV1tnoPh9YCy+F7N1z186Dt9XrGpVjUR6GFrexleKOHF7E1rHKki78KrADnNJqepItnILhW+0YCgg/LtrZ8R+XYSObfRtJWDnCxxRTOAP9016J4R8A+GdV8NadqV/ZedcXEIkcq5jHPQbVPGB7159PLlN6PY9apxBZawPPPhF4Oi8SWHiG8voytvdWpsImx3OGLD6ELXjni/wrqfhvXZtN1CNlkiPDAYDDsw9Qa+ufGd9F4H8MWx0axCQrOIzDBB5rAEE525z1HXmvJ/GXibQfFiRr4jtL9nhz5TR2TxMo9CdpyK9iM/YpRPnalT21Ryl1PC9kbRhW3ZxyAeKuWiQK6CRyEXkdePw7V6wPBPg37NHcPHfRCVA6JLeorkEAg7cZHBzzUcfhXwehd9snyj/n7Qn8u9TLEx2OqhKMGpbnntnJc3Uu1GaIIceamRlf9qtPUf7OEgjtrlXnUhhMAUVcD0IzXqVv4E8PQTvbmOTzF67btFOf97pmmv8AC/w8ZfNnjvpGPOG1SE5H5VnzKTvserTzd0139TM+Anhk6lfm/dS+yXfNIVIxzn9a+iHrynTPEN54WsItL0ux09bSNsYDF5G9yR1NepQNJJZRSyhRIyBmC9ASK6KTTPCx+KlianM9lojzP4+eFbPVfDra9yL6xULGS5ClCckbR1NfM8Wqwi48mbT7OSPOMszqce5DcflXuX7Qnia6s9YXSY5P3H2Ybk3FclvcV4LP9jJSPyIg6sSZASQ4PYir5YvdGEXJpK5c2aGJGScKJUJLNA7SIw9iP516F8LLWSPVydLsrR/KAIupLZZoy31ZwK4LSoLGSJTFarLIATIFb+HvwevbpXpPhW68C22qrZatoO8mFCZEZgDuHHHHWuarUg3ySi2jto4Btc3Mjudf8U/E60skhaLQDaTqVd0tI8Ben/PQ9q6D4ReHjpekNqMl0JpLvJ2pjYnPOMep/KuUvLn4czI1ja6XPCn2fehEzqu7bnBFdH8HtWtryKa1td0apHuaMncM5xuB/P8ASnTjRuuVamNfD1oRcpbHoYpwqM04Guk4h4paaKXNMCPtTGqSmNQAw009acaZ/FSGjyr4tXSvriQ7ZVWIKjSwT/NzzhoycEc+lYNqmnSuYpLi1mdCQySxpk/hWv8AGCy8Q22uC+sNcit4LgDy7d40bkAA/eryzVrrxFNclJr7SmlGeZYY0b881wVVeduY2jtsd+tz4fWTyQmmBgeQbcZB/Kr+knRpNKt4pAm4I56AHaJGUY46cV5IJ/EVvuPnaYx65Mi9f++60tC1HUporGzuPtUskKMshs7pQ8m6Rn4w2M5br7VzyptRbujWEk3ax6zpmj+HLqaVIrObz3hkXzBGQB8p5LbcYrttI8K2N7otpqCiRDdQJK2HKgllBPQV47rCapBpUq2b+KcSRNGTc3yRQ/MuBk7vmz05r0fwfqd5feFLHTdRs7iB7WBIiba4JzhRzuQH371tQqQ9lzvVClGXNZGN490/StIu4o7m3OXUlCtzJnb34FdL8Ev7Mawv2sYdrmQfOZCS6/QkkDNcr40W4Z42hgM5iJ2G7nkmUfgVH866f4IWGsQ2d5qGox6ZHb3GBALOFUzgnJJHP51OFrRq1fddx1ocsNTL+MU0Vv4kt3tkEM4jAedGBLHsrLuB/GuXW6upo2EzWbnHJ8sKfzzXR/G7T/ECavDqNlrVpZ2UqhVjmgRzvAwccZ/nXBfZ/FUeG/tzQ5xjgzWmf6UsSv3j96xrQT5VaNzrbiGGRIxPbR+W9tAS4kK7v3S45HSo20zTxaSyqgUqhI/f55/GuB1ddZmubZr2xN3HBbRwH7NeBAzKMbhhwT+I71Tj8+O8j+x6XdpIsinM2oFuhBxt8zB/Wq5I+0cubTf+tRqU+S3Lr/XkfQWm+H4rjU7lkW8iLzOdwYsp59xitiTwqsQL/brxGI7vgfyrlfB+r67cQIPItIpHkYosuohpNpPAO3GT/wDWrrb1takgxNa28g2k8SSN/WtoSptOzuRUhVTV1Y808exf2Pcss97LFGPmaRZW3Y9gCOa634VXEE3htkhlMvzb9zzB3YH1wxx24rifGN/eec6rJYwuvBZ0aQD2IY4rtvhVp+qWvh5p9Q1CG6SUDyVihWNUHXoPrWODrQqTfK7jxdGVOK5o2PCf2k3cfEd1blGs4sDPTANeVbYw/wC8UsA3O1sZFepftKKzfEiRgOlpEOvtXlqxn5n2EqOM9s9q9SL0ONRvY1NKa4tp4ry0LRyx4IGQSCQenrXb6Va/aL21uZtSQyPCPM80MCrA/cIPcflXAWYfyxtLLtIxt9a9D8O3M088fnwJOmBGdysSjMcb+OSea4MTdNSR9Bl0FJWZueJbKwhimaO7e9uJ4l+dlKlc+nP4D2ruPgnp9zY6jLGnNp9nbdkAES7hnj8e3pXD6xp8cTNarN9oi2M5eME7R/dORnI5zXW/AaS4GrXUAuXeyWFvKTdlBgqCRnseaww017RI6czo/wCzNxPXz1oB5pGpK9Q+SJAaXNMFLQAdqa1OpjUxjTUZ+9T2qPdtO49AM0gPBfjprC3XilrEEssCCFdpxz1P65rifC+nySwSlzgmU4Y85HSrXj3UXuNbvJdoZi7kZTJznrmsDw/fXsWqm3hljgidwfNmGUTPf868iop1KcnHQ6k4xkkzrfE+mHTtEa4g8wtgA5Ixk1j+DLK4utYh2TeXLnO4gEAZq/rdvIkYtY717uWeQPM7sC0hHQYHAUegrtfh3oENmyzzxh3YYYntn0rx62KWHwr5nds640/aVFZHo2h6bb29tCb1Ulh3ruLBWX06EHua723t4vJeCFFiyCuVUCvL9Y1DQbER6XqdzMkU6b9oJ6AjHI6c/nivSobtZIEurN0mikUOjA9VIo4ad6U1Jbu/9fcLH/Ejzvxto+oW7Pcxv9pRz9wDBHr14rT+D+qC50m602TcstrJu2twQre31zR8Q/ETaXqFrp62akXERkeQtgLz/OuH+Gd3qUfxZlaSCaLTru0aKFnGBI2N4I/AGtcvpyw+YSj0/wAwrtTw6kanxs8QacdSXRp5ow8Mathh3NebM1jcSotrL5hC4dV7e4rP+I2qf2l8RdYd2yFuWjX6Lx/SsXT7x7e5EiHnJrrxNKU5ymnqejhIqMIxO406z04ROHDFyc/OxFdH4R0/TftRjmtrdoXO5txyScepri9G1CK+uAt5gc/Kp4BP1rr7YwwqPLt+e4ya+exdapTfLLc+iw+EhNe6df4M0vTtL8UZFy7W9x8sasQVD+mT9a9VEX7rHyDjGK8SivDGoSNmAJz8w6GvWtNla4tIJWkUiSNWJ7EkV7GR451ISg0eNneXuEo1Lnk/jzQorfxLczzW5uIGUsiKcBSemcdhW98LvEC6hBPpEg8ue0XhNuPk7H+YrT+I8SwvbABRvUqDnk45/rXAeBbpbX4oQRhlAuoXjbHc4yP5UYWrOlj5Unt/mZ4qhGtgVV62/I87/aPkz8S5lUYK2sQJ9eM/4V5lald8jM+wYOfm5PsBXpX7RTbfildjr/o8PH/AK8wkSZ5GRRtD9+x5r6eOuh87eyTNOwfc+1cR5P8AeIyMdK7rwxJqEMiX0Es0LWzrmVR8qnPGSK5PRbW1eG3Ec3nS8s5I4T2Pp9fpXomgNImmwySW8T2wkK7lUDe3BKk9SB29K4MXNdEfTZVTct3uTatcbluQSY3mQ7mZeJOQSQTyCWHTrXU/AML/AG3dssbIGtNw3f7wB/lXN6os2r3h+0XBhgUsyNISwjB7A/XFdd8DlSPW7yGFkkSO0wXAxg7xwPbvWGGa9ou50ZrdYSaPVm602lfrSV658QKKWkFFADz0pjU5ulMJoGRtVPU5fJ027l/uQO3/AI6autWN4tdo/DOpydMWz/qMVE3aLZUd0fNWta1DYzyZjWXdIQw7imeG49P1ScyWrpFceYGMcv3H5+6c9jWLq8Ja/m3KC33gwPUk1VsbqOyUXH72OZDtyo+Vvqa8t4dOl7j1Z0c9pe9se5aR4H0WVi+nq0Nw+SMSbljPsPSsUeMP7PvG03yw92kvkhF7vnGPzrl/DHjbXdMbzYPJfzOZGIOF+taOg3+n694wttSbyoLnzxJPHnhz/eX8eorwKmAqR55Yr3klpqd8asWkqWjPbNT01X8JxxvHE97NtLSFQcY6nntTvDfiWy0vTbLSIYjJcRq0bAt8q/McfWuN8eeLLjTdYjtRC4sUhAdt2GJY8MvsMVT0zTfEf26PWoLeR7XGSXXBZT6CvPwDr4ak6kWo8y0/ruaVOScuWWtj07xdBPqmmmS4iWWP+FcDIFeWaNZX2j/EDRby7mk8s3pjRXkJwCpGPyr0Cz8T2klg6XNyE2HlW4Oa8u8d+K7K68RWDWswY29yrMRwATxW+XV61XFp6673CrCMaTT+R5vcMbrXbu9ySZJnc+5JJqyLRPmcMVx0FZGi3QUkyE4bgmtVpmmcKuQnYV9PXUk7HRhJRZPZbtyswO3PB967PR9UZIEib5gvQnrXMCGWXyY4k+VeAAOPrXRadp8qwebgEfWvEx3JOPvH1GCi09DobO8ku5AqKF9Segr1nQNVsLHw1aTXlyjOsRXavJyCR/hXkeilIoJHyM46VMjhlaR9zE9D6V52ExDwtSTguljox2DWLgoyezNnxR4i1DWbne0KJFFkRKq9M9ye9cho8zW3xE0O4+bJu1jY4wPm4/rXZ6DDE2lSsy/M0hPPoBXIa7i313SJ14Zb+I5/4GK6cFWnLFqU3ds83GQhHDypQVkjkf2jWX/haWodQVghBOe2wV5xGkkrOsaO8adWI6CvQf2jU834t6kg7RQ59/3YrhLOF57tLePK7/lwMn88V91eyPhIXlZHSeFWl/su9NvZrI4A3ygEtGCRz1xjjvXQWF1/Z8AknIdSSTgd64/So7yWzuUsbqdJZfldE4V0z0IHLcjpWtbaVqUFiq3UyMgRZFJ67ScYHpXHKnFzab6n0GHxVWjSThB6LfodJPrF3eaUzWelzzxIwVm28AnkZx6gH8q9B+ADMdU1VZLfyG8hWCeg3VxFhJFbaVPYxzN9okkVgok+VQowcr3Pv9fWu/8AgWiLrWq7HkkBtkO51AOcjPTtnNZ0eVVbJG2YOrPBuc5X+6x6i9NqRxUZFeifIi0tNopAPNRk80pyRTGBz0pgBNc78QZPK8FavIegtj/MV0ODWB8QI/M8FaymP+XOQ/kM/wBKifwsqO58wmEPItxdSCJcYZh2Ga6LTbDRU0yFoYzOJOrFM4+tc1PHJOIieYzIOPXmuv0M7Hia4KhMjZGeh9q+dxsmoJp/JHfRWuxzus+FdQjhmeys5Psz/MCj849h6e1c5aaXcRxyTx3gimgIKowKsTn+nWvc0Nw2hSRR3At1JI3BASlecWOgRr4p3alnVLRgd3lOVJPuR/jSwOaSlCSqPb8fv0/EmthveXKhdC8Q+Mo7dEt7M3KJL5rSyRCTJ6dT0GK9R03WNfvdPRtUuvIEgwYmXYn4MP61Z8I+F9FgUXNjJcy2yghreV93lk9frXUaj4eXUtLZbWRPKAwA45H5V4uNxlGvPlpQS87anZRpSgrykcP/AGfHdStHasFmIJXEhIJrzfxvazx/ZILqJEvp5CG2egPB961/EIvdDuFu9MuLhGUtkE7hkeoNTNaHX/iNoaK/mrLFFnAxyULNxXo5fQlTrRfNdP7/AEJrzi4Wtqjy/RzucRnAGec1sQTbbltoLdgO1YkkDQ3Lx9CDtPsQcV0ug6W2XlZ0OAO+ea93EuKXMzTBuV0jT06GZ5RIGaMn+FCQK7bRbN5LGVpnYhFzya5LTpCs6jhQDyT0rsbOSRbaSLcrCRccV8vj22fYYF6aFaE8kL0rpNAtlktnEi/6wcGubiRlY9q3bKa6uHjAPlKoAyDjNcE/I9Od7Gr50dpYLbYKttPPqCa4zxHtk1LT/wC8t1Cceg3iu7vRD/ZoaWMPKchZHX9a4HUI0/4SXSrZXMskt5ED/wB9g1tl9/rMbnkYxR9jJnK/tAt/xdvWOVGIoRk9QfLWvP1keC5WSOTDLzuB6V3nx5aM/GPVvMHH7kD3/drXGfajHcNLHHDGHTawHIGc5HPT6fSvv3vsfBwV4rU3tH+yz3CSyb7TIUskKEK2ONw59OvrzXeafZ2cmiCXzk4yuFkBLk84KnnGOOO+K8+s72S6hgma5RjCBCvmjhUHQZ9K7zw7M1nqr6W9qtzcHGVZcjaBnK47cV5taDckfTYOrBU7f1/W5Z0yy0Se1vbiSGaKWzQPvj45PBzn7x5GAK7T4EqUur/zY3SZoA7b+CVLDacfSuI1C3MnmiOVbaLyy0il8K2ORx3PpXbfAqNm1K+mYAZs414PHDY/pRQX75XZGZrlwk7fgepNUZqVx61EcZ6ivWPjxKbQWHqPzpNw9R+dIDlP+Ek1RSY3lshIOoLDj8aa3iHUCAWuLHkdpB/jWTJ4J1Evn7Zbbe+FYVEfCF2FyblM+yMcVwty7nWrdjf/ALfuFQu0lk3HBMg/xqG51a51KyubMfYnjmidGw3OCCCawJvDk0CEy3ik/wC41J/Z1vGozeQKf4jllP8AKo5n3KSXY8Wn3ae0cMww8L7XHuDzXd+HljvLfZOsZRhwVHX3rI+LGhwwzRalZX1vLHKQsyrIAyv2OO+aw/Dsuu2sANqvmREfKPNUHH0zmuDF4N1qfuvUqnVUJanc6deQrdXGj3z4Vj5bgnnHYj8KszeFbyFT/Zk0ckB+6MYYfX1rhtQ1aSadVvrV0uFGA3AbH9a6Dwt40ubZfJnSaeNcYZYyWA98V5dXA14R56a9UdEa8G7M7L4c/wBo6ZfSRahG0aTnCbhjcR1rsY2uNLnmlcP9i+8GX5se2O1eZ634ij1WW2ezv47SS3beFuI5Bz2HCmuosfHFtIq2t0DvK/MVRmVuPoP1rzq2Drtqq4/d0NY1Y/Dc53xRDpnlTSTzl3kdtgUZ27j93jvUPwj09l8Zi4dZSum2pwSOQ7fKB+RNSa74m8Pxs8dllJgCwURY3N264710HgmQ6JoplkvtON5fMJZ/34YgnovHp/PNezlNKrduoml5mNecXojxL4i6fHovjjU7WSNkQ3DSR/7rHcP51n2l7JG7rCDsc9M16P8AHSxg1WCLU/tVkuoW42vGJMNLH+PcfyrzbT9P1VY1mhtSysAQQ6n+te/KKcSaNVqRv6XcyxuGdD7jsa7LQ5luoz+78rA6huK89S7u7clLiFk9cjn9K9F8NXdiNOjkYsBsHPln8+leBmFCXLdRv6H1GAxkFuzUS3G8Bcn1PvW94aht5L4RTqehxnjJxWSdU0+CESMfLjPR5BipYNd0nKGOQufUEf4146p1U/gZ6dTF0pR0kbni++jtdCFmu9WXLH05rgvAUH9rfEWxkRWkjst1xLnoCBx+tXfFuqS3iBcOyN8qksDz6nBrqfhPpCeHtMnvLqNje3uGJzwsf8I/Hqfwr2cqwsufnmeHmOLhChyRd2zwz46MZfixqu9doLxZIOSB5a9K5JrV2PzyHZngAYyOxr1L9oHRGh8YjxCYZFsr6JVeTGQsqjGD6ZAB/OuIsUha3Z/OiMQZfkLDJOD0Hp/jX03O4pHzNOMZOzZLo8MsGmPBH9nmadtuCMFfbng10mhWeqnVxJNMzNgIjq/KAdB7UaPbaHb2UF9M0gmSXKxYBUqMHrnrntWjp92kdxJL8gjdiVAIABPt7V50sQuaWh9Lh8PHljeW3maV5BeLFPDqVvHeJCjoreYV3cYGGHoTn8K6f4LNLE98IXCMIE3Z5IOfeuQm8RW9vaPbzbFDjbv3Etnjt0xx+teh/CnQpksrrUHiKPd48tZQw+TJ56d6ik5SqbaE5jUhGg482uh0s1zdM2JLzaSfQVWuF1IgGO4zk4zkAVauNEupmOFtB6ZLZ/lTV0vVkjKRra8dMk8fpXQ4s+e5kZM0WvNIVjmBx6v1H5UzyNf/AOfoD23jitGTSvEWzKzWSnt97/Col0nXcDMtrn/db/Cp5PIfP5noRjh3bdvP+71prW8P9wflXkOseN49It47hdC8SzRSpvjYB0zx7k1lJ8YVWNZIfDPiCWIHaWU7gD6HB6/WutVG/snNyL+Y9vksrRgRJGmD1yKpzadogjO9IAoOD3rxt/jPbQW8jXHhvWLaNVLsZnWMH6FjyfYVJJ8T4Li0tpIPDeqy/aVLhGdQAAcA5bg59s1EpP8AlKio/wAx6HrHg3whfEvd6XaSZ6kjtXP3ngD4YxANc2FjEMgAtNgfzrzi6+K2k/aD5/hi7Mj8YdYyW+nrS3HxG8Ix+VLc+GryNHGdx8sHHqFJyR1rBqp0gar2XWZ6FB4J+F0Q/dm1QHp/pWfyyTWXqHg/wRcXafZ3vIEU8mK5gKkfjk/yrnIviT4DZXA08ApgDzIBlyRzgAE8U6f4g+AYZ42nswsckBkWSKPdz2QgHgms37fpAtLD9ZHSy+EPBouInjneKNTyJ7lSGHtsPBqhrXgOxGreZ4ctrl7UoGkeaRipb/Zz2rHX4k+C7c+XJpctu4ZSoeLaGRujA/qafD8cNBti8UenakUDELtlGDzgkA01CvNWcBOWHi7qRb/4QeON2YWdlI6Zy7W8hyfqa3NM0iS2WJZNHiHzEhkchSPTn5h+dZOn/Gnw/czhYdNvxn77u0QAA6nnir1r8YNJnvNkNrcbUcgl5UTBAyc8dPzo9lOO6Y1VpvZom1nwjpmqFS+m6fdk53IWKkdueP51jf8ACD+FVtpfP8PmF0Rh5SysNzdiu0cj34rWuPjPoSklbS+mIj3sbdhIFGcc4PHbt3psvxk0aFI2uotUhtnJCyLhhkdj0PpV2n0uNSp7uxB4V8FeH7vS2+06Pe200bZ2rK6qRkc8k545xivQ7bwB4QRFj/s5JGA5Zpnyfrg1w5+LngWVgx1a8lfPH7txjP1wKgb40eFre4eBob5WV8HPB9MmqSmvii2RKpTesZJfM9Mt/B3hOFgV0u3B92Zv61NH4Y8KLIZF0nTi+eWMQY/rXBt8XvB0JiLXvyuSCyvnGO/A/nitDTfiHoepLcG0VrhIEErbf7pJweRz26dMiq0/l/Ann/v/AIncppujRgCO0tU9MRAf0qe0jjXKGO2EeflIcn+leUn4meF5JjDFp9zPO1sbkpDIHJQDJHB6juO1Oi+JPhVbL7U+i6nGqqWYtCwAx1OcYpxk09Ig1Fr4v6+89F8QeHtB1gCPU9PtLqNeiyoGArnJfhf8P3Of+Eb08f7ilf5GsCf4jeHIYmuI9KvJY9qszRSqSoZdwypIYZHfHXiqn/C29Ba38xNE1loRw58v5UHbODVxqzg+aOj8rmcoU5Rs2mvkdKPhR4DbpoNvx1xJJ/8AFVLF8MfAi/d0G2P1lc/+zVyY+MvhJmA2zqNm7vkY4wR1BouPjHpdrGskmj6tFAw/dyFU2svY9emK1liq7+Jy+9kQo0b+7b8Dt4vAvguEp5ehaYCpyp2AkfTNb1ha2tupSFlVegG/IH515RZ/Gjw1dSuqebFsXdukZFzkgADPfmpp/irodpbefd2GoxyEAtGsasVXnDZBxg+orBylf4WapRaspI9WlwnKgHPoM1DJI+cLGhHuxz/KvPLL4meGbx2iW5uLZhF5mZQQGAGflIzmtCw8U6RqOjw6mjO0cwLRR7T5jAHGduM+9J1H2BQXc7GYRMg3NIvuuR/KowIQMbn49WNefXPjvTbUMU0zUZtihpFit5C0Y4PzfLx1H51jSfFDQDIxk0TUd+TuzE2c+/FK8n0HaPcydf8AiO114di0zw94gmsruKIRNJdWhdpmwOFdf4hz2HWvK7nxT4u06Saz+0G0knJeWRA8Zmb++cnGeOuO1en+IPh/4k1izMPhrxFoV7a5MnkRSMrux53HeW+b3yK8r8Z6T4q0vyrXxJptzbmLmORogVx/vgYP0zXTSUZW2Zw1eaO90dH4Q1zVNYv7qG80O+1VblUh+2Jm6e3Zc7W2t8pxnpx3q5F4q8T6FaXejtooumtGaOK4Sy4CE5IIAwASAePevP8Aw7rNxZ3UcTXb29s2d0kShSP9rIGeM16NqniXX7HRov7Ru7HV7S7JaC8juvLXbjHlFtvXqSOvJqKsXF2SLouMle5lX/iiDUra31HVNI0J5tgMiwsVm+U8YQcAnHeqsOsWMkCTXHhKzjsp9scczE9DnjjJrHg1a3mhWM6fYiQNt8yGDzCcrgZOfUdh60zT9Wlil/s280WM25+ZxGpUgDBZ1J6Hgc8VfJvp+JMrXWp1l5r3hSxWOSK0t5LqJtogUyqyH0HOf/rVwniXVH1O6jSWwjilQsAiFgQDjaOSegrZtNQ8HvrLSXOm3yjfloxOvl7Rj5jgZJPp0+tM1C20OTUmvIba/e0aNFs1iI/eybyOeSQMYHHf0p00oPVMid5rRo3Y869J4aFwkQur3Trmwl3Wp6oMxnJ+833TkdK5PWLtrjRJJV01I1t9R3mYvyDImdm30yhOa7bTlXT9OsUjnlaGw1aG+WadcSQpI3llCATgfd57Z6Vz2raDL5+p2P2horZLeS4VxasfMNvIykN33fNy3uM1dOSuTUi7HF3ME/nSFoGT5zlduAvf+VXCbBdKthAtyL8s4uPMx5WzjZt7565qaXUpLi2lhlvI2ZnSQcEDKpt9OuOPwNZ0uN3EiNjAyp4rdNvcw9BYrma1l3wSFH7MCc+taU897rMMt9c3StIhRGaa6+Zs8ZwTnsPYUW3h+a8BePVNHTgECW9VCQee9Ok8L6jDZxX9xJAdOdQzXMEqyCME4G4A5ByOlJuNx2naxleYA+0gZHHXitCwUXXmM8MLtkZklnKnk+55qnbadf3UzR2VrNdYOAYoyxI7cDmi90vUrIbruxuYBnGZYWX+YqnZ9SbM7Cbwjfs8sdrbSW0aopK3lwkecjOc7sdeAKZ4PudRsdVh1Dyb6KCN/LuriJSRChOGAxwMj1rjFmmVBtdgcn5t1WZtS1S5YLLeXMmQFA3t8w+nes3TbVmwTs7o3fD/AIih0XxOurWkcpCSSbWdzvKtkc4PUg811eufEG+u7GC/I0p1IMJtoopSRwDh84U15qFaza4hvLBzKY9qCTchiYn72O/Q8HinWXnTK1nHFPIzkMqIxwG9dvc9qJUovVlKclomegeG/iA8Or/aprPTLYi0eESmzZi3ygruAPPKgZrol8fW+oaRaWFvpKahruqSlLi3a1YJjjZtwRnoPy6isn4R+E9QXxVY6lrFk9jZWwcuZgVydvGR1B5BAPWtL4leO/DOnaokPhfQNLlvI1O6/CkOrk88gDPHOQawlGDlZK5vFSUbyehDqEVh4Y1X7d4v0qSGCWAfZLaK3hZpnH3gWGQo5HJz+YFchB4qjup3sZt+maad32aK3RCIn/gZ2YFmAOMnrisHUNcF9pS2c9lHJciTd9seRzIF/uAE7Qv0HYVnKq+QsrzDByFVTlsj1HYe9bxp6amMpfyly81K8lnZp7l5JFY7ZFb37Vp6NqGpkfaLhJLu3hgcRs8wQ4GMhSfvYz93nrXPwQpNMAd2O/NdN4XW2Se3GnapMVeNvt1vMEQqueTGTkHgZJAyMU5pWHT33Llj4t0dvDc2nXel+VcPKkjXUbFpOCc7BwB16Zxj3rL1vxNd6pHHLNqmoeerbRGAqxJGBxgA9c54xVfxBptjbXO7T9Qhu45MyKIFcIq5wFBYZ/MVs6d4O0m58mN/GOn+ZIqs0cVvI+PUZwOR+XvWf7uOpry1pKxk6L4k1S1vzcrdvLKB91mIDdBzjBOBjv2r0a3g8JSwRy3fjqFLh1DSr8/Dkcjh/XNc/b+A282ZdI8T6elvMWiEl1hM7XztJ/hbKjisF/CUauy/8Jd4fOD1888/+O1LcJPR2BQnHRo9Auta8lp7iTVLS2eBgsRRBHIwz2I6fnWzo3xA1ZbGOMXS6rG28SQTNE4K/wAJyxzXzvezTTXcjTSvIc9WYmnkAWwbAz61hDAKylc6pYt3aseveK9K0bxN4ikvtN8N3llCsKiRLa6tkUnoWIzgcn8cVDpnhm+jtrvSLWw1qSCQATWq3VrI4GQcheSDnuKwfhwqv4e8RK6hl+xHgjI9f5gflVbwI7vqcTuzM3mKMk5P3q05ZK8b7Ec8bqVtzob7whbpdP5VnrkGobRtWKSFMbeCMr8oPc5waiTSbu1vYLiK01wTLCbd45riFgylCCeX+hx04r3LXbeC302WeCCKKXym/eIgVucZ5Fcz4K0/T7nT5Lq4sbWa43k+bJErP19SM1mpyZfs472PCbix0W0nlgmXV4pozjEZidPzB/lVyG6t43hkEerpHCgCyQ2qDGOjdcE+5rO8dxpF4q1FI0VFFw2AowBzVXSLq6jcLHcTIM4wrkDFdE78t2TGmuayO+07xBYQ6JqljNbX8j3CtsY2KCRmO0ksd+MqVUiqmseJZbvU5dUku9Rt1YysYRZoYi0oUOvD8qwXn3qbwtHHJrxeSNXZVQqWGSDuHI/Os3x3bwLY2LLBEpFqMEIP7xrKnZysTVg4q9yg2maWunGCFdQ+0MyuzPp4LLx90HfwOc9OwqzZNp+lBfJtrq5VpR5jXekoxUY/hO/9K5WQAjcRknqa09PZhp6gEgfMevfNdEk7as54as6iXXNPUMttpqrExWRz/YwB3gj/AG+BjsOtaSeINNhuy0Nos5OwosmhBRH7gB+cVz99JIunRusjhmgQkg8niqMtxcfY7pvPl3GJQTvOSNw4rmsmdjTSOhi1Pw6kgmuIJvtO8PzpDAn2ysoIrS1LxJYXGmeS8l7PIiYSOSwuVUkdj++wPyrgNTmmLMTNIT5J/iPYriqFlcXDX8QM8pBcZBc1appq5HO7nodvf+HbqBluNO022WJiI1fR7h92ed2RJnNFk/hK1dfk0cXBbKSTWF58p7ELk9646W6ulvLhVuZlCn5QHPHPat3RLm4l8M+IJ5Z5ZJYo08t2clkzIM4Paok7d/vNYLmey+46PWNRt7w39lrHiLRZkugvmqumzhlIGFO4LlSvXGepPrWTbeEfBzW8GPGcMUiEyXMrxSglAeiLs6+5PfpXP+H7y8a5Ja6nYkc5kPPIr6B8T2trH4U8PypbQrI00W5ggBPB6mlzuCsiJQUnqjzXx1qem+ILWw02z8dQW2n2kaxbXgmJkKgYc7Y/buTXL6p4X0qwmSNvFVuARuUizmlbB7khcc+naqmq317HdXyx3lwoF4QAJCMcmrfi28vI9FtXjup0Y3EgLLIQcZPFXGfLZIxnFO7fQgk0bQZnZm8YoWAAJXRpgMD8Ks2nh/SNRSGJtQvpYrfKGSw0Ryzf7xzz/Oo9AuLiSxt5HmlZ3chmLklhz19apeKbm4hs4ZYbiWOR2O9kcgt8o6kdapVW3YPYRS5jb1fw14Ugjtpo5vE1tbAHzZptNOJDngKONuO/WqTaB4Wurhzb6rqYU4ISPSXcj8d/41X0aaaS4USSyOAkeNzE4/dVl2c0yw7lmkBCEghjkHNNSl3LVOK6HSjwzLAfLtZdakUtx/xIn+h6tWTq0V5afaIFbUonuHCSIbQwBwcEAgNj8OlZeo3999uf/Tbn75/5at6n3qeNmltsyMXPPLHNTFu5u0nE0tX0W/sbUJNd3lxBcsBEkkcilnBwG25+8OfXjNVY9JumjVho9y4IB3fZZDn361TR2+3INzYXIUZ6D2qzd3Nx9qm/fy/fb+M+tXdrqZeyj2P/2Q==">
            <a:extLst>
              <a:ext uri="{FF2B5EF4-FFF2-40B4-BE49-F238E27FC236}">
                <a16:creationId xmlns:a16="http://schemas.microsoft.com/office/drawing/2014/main" xmlns="" id="{8EE61255-9BDC-452F-BDE2-39716E859DD9}"/>
              </a:ext>
            </a:extLst>
          </p:cNvPr>
          <p:cNvSpPr>
            <a:spLocks noChangeAspect="1" noChangeArrowheads="1"/>
          </p:cNvSpPr>
          <p:nvPr/>
        </p:nvSpPr>
        <p:spPr bwMode="auto">
          <a:xfrm flipH="1" flipV="1">
            <a:off x="2844430" y="3733800"/>
            <a:ext cx="3250776" cy="24384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6" descr="data:image/jpg;base64,%20/9j/4AAQSkZJRgABAQEAYABgAAD/2wBDAAUDBAQEAwUEBAQFBQUGBwwIBwcHBw8LCwkMEQ8SEhEPERETFhwXExQaFRERGCEYGh0dHx8fExciJCIeJBweHx7/2wBDAQUFBQcGBw4ICA4eFBEUHh4eHh4eHh4eHh4eHh4eHh4eHh4eHh4eHh4eHh4eHh4eHh4eHh4eHh4eHh4eHh4eHh7/wAARCADqAO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QIpMU7FGKxLIyKUCnMKQdaADFKKXtRQAooxRS5pAAFLSE0m6gBwpDTd1GaAFNJRRTGBFAooBpALRSZpaBC0UUtCGJilApaKBBS4oFKKBjcUYpxopiG0tLSUAFGKWigBhxTSaaTk0jGgAJ5pM0maQmkA/NGaj3UBqAJM0A1GWpC1K4yUtSFqjDA/xD86cB+NMQ4UuaQK/ZGP4UuyTGTG//fNABmml8UE15H8ebHxxqFxZ2vhX7b9naEmUQyhFLA9+fTFA27HqzXkCn5pox9XFRnULXP8Ax8w/9/BXxtf+GfiGryG4i1EiM4dzM21fqarnwr47RhvtdSX0JEuD+lUoruTeW9j7WjuoX+7LGfowqcNXyH8OLTVY/ETaXq0BupGX5IZQpYnr/GQema7rx3Y69pGhG88P6fdaddK6/vY5AqqM98OV596TS7lJS/lPoRW4pwNcf8KrzXLzwrG/iBna9DY3MoBK4GDxwe/NdaDUiJBS1GDTgaYx4pRTAadmgBaKTNGaBC0UUUAFJQaM0DK2aaWoJpjHigQZ5oJppIpC1K4x2aA1RF6TfQBKWrxP433nii18RxrZ3l/DYyoPJWBiAxA+bp/WvZi1eQftI6sILDT7CFgs7B5GOBkKeAM9uhqZOy0LhDmdjnfDvia4scDUNTuXnUfNG92Mj9a7K0+KukWaDzrW/lbH/LJ1cfnnivnfT7eWafDOzcjvnNdlomnpHL8u1wMcleprmr42VJbnqYPKlX16Huuk/GLTnmiih0bUXMnTfJEoH5tWnN8XtJWcW02nTxvjjE6Pk+mB3rn/AId26LYmZYo1fcQWUfl9Kxvifca3pusw3NtqU6WzIDs4wCOtY/X58ikzapk6VR04nrtrO91bx3MkLQNKgfy2IJXIzg44zWB451RtItTeC6VCkR2QoMysx9M8D8q1dBv11TQ7LUIzxPCrH2OOf1zXmPx18SWlrdRaPbztHqEkIYvGcGMbgfmI5Hyg4rvburo8inT9/lfQ8V8WeJNQu9ZeXzLkhlCys8xy2BghsHmtLwR4hmlEtrrV3KbR0EKl5Gcxp/sgkislLzTbq5ke8ivLpT1kklOSPUDNO0bTrO6kuzHfT26x/PGGPlALnqzYPHSsp2s0fQ4DDzVSM9JLXT+rG94Qju9O8c7U09Ly1DMVuYztYoQcMORj3H1r1vxu0Nv4ejvFuGeRmULBEPvEnjdxyB1P0rivhvfeHNL1dJPELGSbBWKdJWkRwf7w749cV2/xi1nSdJ8P28EUbwXF2263mAIWMLgk7ugJHGPepvzQN6uElSxShyuz2/ryO48KfNYCb7WZy6KSueEPoO9bFch8ONR0vUNPjks0lE5toy7Scl+OoOTkV1ua2pv3UfM4qDhWlFqxIKUVGDTt1Wc5JRmmbqAaAJKWmA0oNADqWm5pc0AKaSjNJmmBSNMZqcxqNqQDSaTNDUwtikMc1JmkLcVHmgB+c18y/HPWBqXja8jViywHyVHoF4/nmvpdTzXyf8Vo0h8farsJI+0vx77jUyNqOjKPh+OFi7TTFGUZQBM7vb2rt9At47pJbqO7giWFQQkjje5zjCjv6153pbMsitlTg/dIrtdJWWV42ijQJgso6HjtmvGx8Xvc+uyyc+VciPYfhve2kFs1nNIFdvnwf7vSrvxPs473QkaOTfJGD5akdVwTj+dcb4UTzXSO9ty4Ljy2J5HsK3vHtrDaaKriFQTxnccge3vXNCrKWHaaOydH/aVUejfQq/DDxSNL8H69Beo3/EliNwqseSpB49uQPzr541jXNS1DxFLr93L5tzLIXJzkDPb6Y4r0PRLuWTw18Qy7vKzaZGSScn/WYryT/lmmWOMV7uET9lG58pjOVYipyrqaBjuxbwtsy2d0YHpXUadM40l7STdEl0oLJsILDIwT7Vylhc3Amha3RneL7vGQK2rebVbkzzfaYCcbnLSgZA7D1qqiZ7WUV4wnzJN3079DtfBNnoMniTTn1SMQW4IjUAZSScHA8z0GR078Zr3Xxl4d0/W/Dslm5j3ctCzqDskxwcHt2PtXyxaHULnT57nzzCnnDdubliOPkH5da+oNFuo2toxI8kk0qhhv6L9KlbNHVmlTmnTxFK8dPlddvla5518OtavbO9gt7uI281rJs2Dp5fcV7n15HQ8ivnPwZdiXV9RMkm6QzMOTknk9fyr6Jt/+PaLP/PNf5VOGbV0zzOJox9tCaWrQ/vSimmgGuo+ZHilFNBpRQA6nCmU4UAPopBSigQtJRRzQBQNMbrUpFRsOaBkZpDTyKYaQDT0qNuKkpj9KQCKea+WvjIg/4WFqo2bf9IIBz75r6kTrXy/8aUMfxE1U7v8AlsW+mQKmRtR3ZzelMrKytErOTw4OMH39a7zRLhGtD59z5MsZCxxLFncMHJLfgB+NcDpjDevQnHOBXcaCql0dkDJuBdY2+baOteTj0ran1+Tt20Z32gtcDULPzSvluqyLsYMD6E46HrxXQfESLdoasxDRhux6HHFcr4YZV1aOHcGLHCEda6Hx8j/2IWLAsM8VwU1ei0j1MRG1aKbPJNDfZo/j9P8AVh9IDYHtKB/WvMVk2xAbcjByTXomm4j0zxujc50UHBOOfOSvO1kCwqzqD8p4J6+9fSYf+FE+Hxfu4ievUv6PNNKjWscZXeNvmKex69a07RJv7bWC1uoo0jiAKMOCAORj3rI8PzKL5iqBS3Ab+79K1Z/9Bl+1vEk8cnG/oy4p1N2j1ssadOM29n56Jen9dybTtHv11n7LuV4CN+/HAB6AHtX0v4aWKWwtZEkZz9kjIYjqSi/4V842GqP9h2KvMs/yZB4AU8/T5jX074JshHodpNO6tss4+FPGdg5rKLk3qehjoQhhYuLbV38tjwrwBa3A165kkRisshlLDoCSeK+nouIY/TYP5V88eDpVurm4t4Dtc3DLuB4ADkj6ivohNwiQMcttGfriig7ts87iSlGlOnGL6MKTvSmmmug+ZFpwpgNKDQA8GnA0wGlFMCQUopgpRQA+lzTQaKAKhpjdaeaaaAGGmEVI1R1IIY1I3SnmmuKBkS9a+Zfj1uT4jah8uAdpHv8AItfTgFfM3x53N8RNRY/8sxHg56Dy1pSNKW7OR8PSQtIwkMiMY22bBwx9DntxXX6GqvGshUomdu/HGe/Nef6fdLEwyWzyPau70mT7RosccdwwWOTzCue+MZrzMfFrXufS5PXvpHVo7jwoVGtwbmR1WT5mUkkDPNdp8R2WTRWfaSAoG5RjjHFcB4Z+zWsy3W/dKrrujZM8EdQa6vxH4kX+ykXaoODIgwOAP/rjpXmxmo03FPU+grxbqxmkeLXE08cHis2zf6zSgHzwdnnxbq4WNRJbhncAAYrrdfuJvN1f7PGWWayKylTgBfNjOSPTIHHvXIRsCB9MEGvo8L/CifDY3/eZltINsqCH+FtxYHiuinNnqGnLbyFY5UYbWzgc9fpXM2brFKPPUmLdxjsa3LmcQqj2dukzEBRtVdp75Ix1p1b3R6WVzjBSk1p1W/4Fu1a5trGbzJ45ISRHhpQ5Bx2r6Tl1O20/wKI/7Ssbe4awCqs84V8+WMcdSeOK+XxJHK8cUkDR7uflAdc+pGa9V1X4kaFcm00y50KK5txGi+cy/MGAxnj7y46CsVpc9rGXrU4Rivdj+btpqVfA/wBlh1CyijWRpyoaRxwMk5I+tfSP8K/QV8wfDXUoX1s2XAMcx+zpEhUAbstuz3/wr6g/hX6CnQ6nh5/JSnC3b/IYaYTWH4o8XaF4dnjt9TvUinkXekZOCV9eeKwk+KXg9gS2oxRn0eZP6GqlWhF2bPCVGbjzW0O43UoauEPxS8G9tWtmPoLiP/Gr2meOtJ1RwmmxtdseixXEJP5b6n6zS7/gw9lI68GnA1kvqVxDbPc3Gk3sEMal3d9uFUdScGm+HPEek6/E0mmXaThc52nOMVUMRTk7JidOSV2jbFKKYDThW5A6lpopaAK9NNONNPWkA01GakNNNIY2kK8VkeM9VuNE8OXOqW6RubfDMHVm+XODwvNeaR/GiIH9/PpsQ/2kkB/KolPl6DsexhCa+e/2ldHktvEdtqgjby7uAKWxxvTgjP0xXUD40WJX5b/TvyYH+VO1/Xv+E30D7PcWtpc2TMGjkHysrY+8pJFZTrxS1NaaaZ87ww8YzhSe1dBpThWTDmPPysw9PpXoFv4b8PaOgbUobSWPcq/POhbLHAzhv/rV1tnoPh9YCy+F7N1z186Dt9XrGpVjUR6GFrexleKOHF7E1rHKki78KrADnNJqepItnILhW+0YCgg/LtrZ8R+XYSObfRtJWDnCxxRTOAP9016J4R8A+GdV8NadqV/ZedcXEIkcq5jHPQbVPGB7159PLlN6PY9apxBZawPPPhF4Oi8SWHiG8voytvdWpsImx3OGLD6ELXjni/wrqfhvXZtN1CNlkiPDAYDDsw9Qa+ufGd9F4H8MWx0axCQrOIzDBB5rAEE525z1HXmvJ/GXibQfFiRr4jtL9nhz5TR2TxMo9CdpyK9iM/YpRPnalT21Ryl1PC9kbRhW3ZxyAeKuWiQK6CRyEXkdePw7V6wPBPg37NHcPHfRCVA6JLeorkEAg7cZHBzzUcfhXwehd9snyj/n7Qn8u9TLEx2OqhKMGpbnntnJc3Uu1GaIIceamRlf9qtPUf7OEgjtrlXnUhhMAUVcD0IzXqVv4E8PQTvbmOTzF67btFOf97pmmv8AC/w8ZfNnjvpGPOG1SE5H5VnzKTvserTzd0139TM+Anhk6lfm/dS+yXfNIVIxzn9a+iHrynTPEN54WsItL0ux09bSNsYDF5G9yR1NepQNJJZRSyhRIyBmC9ASK6KTTPCx+KlianM9lojzP4+eFbPVfDra9yL6xULGS5ClCckbR1NfM8Wqwi48mbT7OSPOMszqce5DcflXuX7Qnia6s9YXSY5P3H2Ybk3FclvcV4LP9jJSPyIg6sSZASQ4PYir5YvdGEXJpK5c2aGJGScKJUJLNA7SIw9iP516F8LLWSPVydLsrR/KAIupLZZoy31ZwK4LSoLGSJTFarLIATIFb+HvwevbpXpPhW68C22qrZatoO8mFCZEZgDuHHHHWuarUg3ySi2jto4Btc3Mjudf8U/E60skhaLQDaTqVd0tI8Ben/PQ9q6D4ReHjpekNqMl0JpLvJ2pjYnPOMep/KuUvLn4czI1ja6XPCn2fehEzqu7bnBFdH8HtWtryKa1td0apHuaMncM5xuB/P8ASnTjRuuVamNfD1oRcpbHoYpwqM04Guk4h4paaKXNMCPtTGqSmNQAw009acaZ/FSGjyr4tXSvriQ7ZVWIKjSwT/NzzhoycEc+lYNqmnSuYpLi1mdCQySxpk/hWv8AGCy8Q22uC+sNcit4LgDy7d40bkAA/eryzVrrxFNclJr7SmlGeZYY0b881wVVeduY2jtsd+tz4fWTyQmmBgeQbcZB/Kr+knRpNKt4pAm4I56AHaJGUY46cV5IJ/EVvuPnaYx65Mi9f++60tC1HUporGzuPtUskKMshs7pQ8m6Rn4w2M5br7VzyptRbujWEk3ax6zpmj+HLqaVIrObz3hkXzBGQB8p5LbcYrttI8K2N7otpqCiRDdQJK2HKgllBPQV47rCapBpUq2b+KcSRNGTc3yRQ/MuBk7vmz05r0fwfqd5feFLHTdRs7iB7WBIiba4JzhRzuQH371tQqQ9lzvVClGXNZGN490/StIu4o7m3OXUlCtzJnb34FdL8Ev7Mawv2sYdrmQfOZCS6/QkkDNcr40W4Z42hgM5iJ2G7nkmUfgVH866f4IWGsQ2d5qGox6ZHb3GBALOFUzgnJJHP51OFrRq1fddx1ocsNTL+MU0Vv4kt3tkEM4jAedGBLHsrLuB/GuXW6upo2EzWbnHJ8sKfzzXR/G7T/ECavDqNlrVpZ2UqhVjmgRzvAwccZ/nXBfZ/FUeG/tzQ5xjgzWmf6UsSv3j96xrQT5VaNzrbiGGRIxPbR+W9tAS4kK7v3S45HSo20zTxaSyqgUqhI/f55/GuB1ddZmubZr2xN3HBbRwH7NeBAzKMbhhwT+I71Tj8+O8j+x6XdpIsinM2oFuhBxt8zB/Wq5I+0cubTf+tRqU+S3Lr/XkfQWm+H4rjU7lkW8iLzOdwYsp59xitiTwqsQL/brxGI7vgfyrlfB+r67cQIPItIpHkYosuohpNpPAO3GT/wDWrrb1takgxNa28g2k8SSN/WtoSptOzuRUhVTV1Y808exf2Pcss97LFGPmaRZW3Y9gCOa634VXEE3htkhlMvzb9zzB3YH1wxx24rifGN/eec6rJYwuvBZ0aQD2IY4rtvhVp+qWvh5p9Q1CG6SUDyVihWNUHXoPrWODrQqTfK7jxdGVOK5o2PCf2k3cfEd1blGs4sDPTANeVbYw/wC8UsA3O1sZFepftKKzfEiRgOlpEOvtXlqxn5n2EqOM9s9q9SL0ONRvY1NKa4tp4ry0LRyx4IGQSCQenrXb6Va/aL21uZtSQyPCPM80MCrA/cIPcflXAWYfyxtLLtIxt9a9D8O3M088fnwJOmBGdysSjMcb+OSea4MTdNSR9Bl0FJWZueJbKwhimaO7e9uJ4l+dlKlc+nP4D2ruPgnp9zY6jLGnNp9nbdkAES7hnj8e3pXD6xp8cTNarN9oi2M5eME7R/dORnI5zXW/AaS4GrXUAuXeyWFvKTdlBgqCRnseaww017RI6czo/wCzNxPXz1oB5pGpK9Q+SJAaXNMFLQAdqa1OpjUxjTUZ+9T2qPdtO49AM0gPBfjprC3XilrEEssCCFdpxz1P65rifC+nySwSlzgmU4Y85HSrXj3UXuNbvJdoZi7kZTJznrmsDw/fXsWqm3hljgidwfNmGUTPf868iop1KcnHQ6k4xkkzrfE+mHTtEa4g8wtgA5Ixk1j+DLK4utYh2TeXLnO4gEAZq/rdvIkYtY717uWeQPM7sC0hHQYHAUegrtfh3oENmyzzxh3YYYntn0rx62KWHwr5nds640/aVFZHo2h6bb29tCb1Ulh3ruLBWX06EHua723t4vJeCFFiyCuVUCvL9Y1DQbER6XqdzMkU6b9oJ6AjHI6c/nivSobtZIEurN0mikUOjA9VIo4ad6U1Jbu/9fcLH/Ejzvxto+oW7Pcxv9pRz9wDBHr14rT+D+qC50m602TcstrJu2twQre31zR8Q/ETaXqFrp62akXERkeQtgLz/OuH+Gd3qUfxZlaSCaLTru0aKFnGBI2N4I/AGtcvpyw+YSj0/wAwrtTw6kanxs8QacdSXRp5ow8Mathh3NebM1jcSotrL5hC4dV7e4rP+I2qf2l8RdYd2yFuWjX6Lx/SsXT7x7e5EiHnJrrxNKU5ymnqejhIqMIxO406z04ROHDFyc/OxFdH4R0/TftRjmtrdoXO5txyScepri9G1CK+uAt5gc/Kp4BP1rr7YwwqPLt+e4ya+exdapTfLLc+iw+EhNe6df4M0vTtL8UZFy7W9x8sasQVD+mT9a9VEX7rHyDjGK8SivDGoSNmAJz8w6GvWtNla4tIJWkUiSNWJ7EkV7GR451ISg0eNneXuEo1Lnk/jzQorfxLczzW5uIGUsiKcBSemcdhW98LvEC6hBPpEg8ue0XhNuPk7H+YrT+I8SwvbABRvUqDnk45/rXAeBbpbX4oQRhlAuoXjbHc4yP5UYWrOlj5Unt/mZ4qhGtgVV62/I87/aPkz8S5lUYK2sQJ9eM/4V5lald8jM+wYOfm5PsBXpX7RTbfildjr/o8PH/AK8wkSZ5GRRtD9+x5r6eOuh87eyTNOwfc+1cR5P8AeIyMdK7rwxJqEMiX0Es0LWzrmVR8qnPGSK5PRbW1eG3Ec3nS8s5I4T2Pp9fpXomgNImmwySW8T2wkK7lUDe3BKk9SB29K4MXNdEfTZVTct3uTatcbluQSY3mQ7mZeJOQSQTyCWHTrXU/AML/AG3dssbIGtNw3f7wB/lXN6os2r3h+0XBhgUsyNISwjB7A/XFdd8DlSPW7yGFkkSO0wXAxg7xwPbvWGGa9ou50ZrdYSaPVm602lfrSV658QKKWkFFADz0pjU5ulMJoGRtVPU5fJ027l/uQO3/AI6autWN4tdo/DOpydMWz/qMVE3aLZUd0fNWta1DYzyZjWXdIQw7imeG49P1ScyWrpFceYGMcv3H5+6c9jWLq8Ja/m3KC33gwPUk1VsbqOyUXH72OZDtyo+Vvqa8t4dOl7j1Z0c9pe9se5aR4H0WVi+nq0Nw+SMSbljPsPSsUeMP7PvG03yw92kvkhF7vnGPzrl/DHjbXdMbzYPJfzOZGIOF+taOg3+n694wttSbyoLnzxJPHnhz/eX8eorwKmAqR55Yr3klpqd8asWkqWjPbNT01X8JxxvHE97NtLSFQcY6nntTvDfiWy0vTbLSIYjJcRq0bAt8q/McfWuN8eeLLjTdYjtRC4sUhAdt2GJY8MvsMVT0zTfEf26PWoLeR7XGSXXBZT6CvPwDr4ak6kWo8y0/ruaVOScuWWtj07xdBPqmmmS4iWWP+FcDIFeWaNZX2j/EDRby7mk8s3pjRXkJwCpGPyr0Cz8T2klg6XNyE2HlW4Oa8u8d+K7K68RWDWswY29yrMRwATxW+XV61XFp6673CrCMaTT+R5vcMbrXbu9ySZJnc+5JJqyLRPmcMVx0FZGi3QUkyE4bgmtVpmmcKuQnYV9PXUk7HRhJRZPZbtyswO3PB967PR9UZIEib5gvQnrXMCGWXyY4k+VeAAOPrXRadp8qwebgEfWvEx3JOPvH1GCi09DobO8ku5AqKF9Segr1nQNVsLHw1aTXlyjOsRXavJyCR/hXkeilIoJHyM46VMjhlaR9zE9D6V52ExDwtSTguljox2DWLgoyezNnxR4i1DWbne0KJFFkRKq9M9ye9cho8zW3xE0O4+bJu1jY4wPm4/rXZ6DDE2lSsy/M0hPPoBXIa7i313SJ14Zb+I5/4GK6cFWnLFqU3ds83GQhHDypQVkjkf2jWX/haWodQVghBOe2wV5xGkkrOsaO8adWI6CvQf2jU834t6kg7RQ59/3YrhLOF57tLePK7/lwMn88V91eyPhIXlZHSeFWl/su9NvZrI4A3ygEtGCRz1xjjvXQWF1/Z8AknIdSSTgd64/So7yWzuUsbqdJZfldE4V0z0IHLcjpWtbaVqUFiq3UyMgRZFJ67ScYHpXHKnFzab6n0GHxVWjSThB6LfodJPrF3eaUzWelzzxIwVm28AnkZx6gH8q9B+ADMdU1VZLfyG8hWCeg3VxFhJFbaVPYxzN9okkVgok+VQowcr3Pv9fWu/8AgWiLrWq7HkkBtkO51AOcjPTtnNZ0eVVbJG2YOrPBuc5X+6x6i9NqRxUZFeifIi0tNopAPNRk80pyRTGBz0pgBNc78QZPK8FavIegtj/MV0ODWB8QI/M8FaymP+XOQ/kM/wBKifwsqO58wmEPItxdSCJcYZh2Ga6LTbDRU0yFoYzOJOrFM4+tc1PHJOIieYzIOPXmuv0M7Hia4KhMjZGeh9q+dxsmoJp/JHfRWuxzus+FdQjhmeys5Psz/MCj849h6e1c5aaXcRxyTx3gimgIKowKsTn+nWvc0Nw2hSRR3At1JI3BASlecWOgRr4p3alnVLRgd3lOVJPuR/jSwOaSlCSqPb8fv0/EmthveXKhdC8Q+Mo7dEt7M3KJL5rSyRCTJ6dT0GK9R03WNfvdPRtUuvIEgwYmXYn4MP61Z8I+F9FgUXNjJcy2yghreV93lk9frXUaj4eXUtLZbWRPKAwA45H5V4uNxlGvPlpQS87anZRpSgrykcP/AGfHdStHasFmIJXEhIJrzfxvazx/ZILqJEvp5CG2egPB961/EIvdDuFu9MuLhGUtkE7hkeoNTNaHX/iNoaK/mrLFFnAxyULNxXo5fQlTrRfNdP7/AEJrzi4Wtqjy/RzucRnAGec1sQTbbltoLdgO1YkkDQ3Lx9CDtPsQcV0ug6W2XlZ0OAO+ea93EuKXMzTBuV0jT06GZ5RIGaMn+FCQK7bRbN5LGVpnYhFzya5LTpCs6jhQDyT0rsbOSRbaSLcrCRccV8vj22fYYF6aFaE8kL0rpNAtlktnEi/6wcGubiRlY9q3bKa6uHjAPlKoAyDjNcE/I9Od7Gr50dpYLbYKttPPqCa4zxHtk1LT/wC8t1Cceg3iu7vRD/ZoaWMPKchZHX9a4HUI0/4SXSrZXMskt5ED/wB9g1tl9/rMbnkYxR9jJnK/tAt/xdvWOVGIoRk9QfLWvP1keC5WSOTDLzuB6V3nx5aM/GPVvMHH7kD3/drXGfajHcNLHHDGHTawHIGc5HPT6fSvv3vsfBwV4rU3tH+yz3CSyb7TIUskKEK2ONw59OvrzXeafZ2cmiCXzk4yuFkBLk84KnnGOOO+K8+s72S6hgma5RjCBCvmjhUHQZ9K7zw7M1nqr6W9qtzcHGVZcjaBnK47cV5taDckfTYOrBU7f1/W5Z0yy0Se1vbiSGaKWzQPvj45PBzn7x5GAK7T4EqUur/zY3SZoA7b+CVLDacfSuI1C3MnmiOVbaLyy0il8K2ORx3PpXbfAqNm1K+mYAZs414PHDY/pRQX75XZGZrlwk7fgepNUZqVx61EcZ6ivWPjxKbQWHqPzpNw9R+dIDlP+Ek1RSY3lshIOoLDj8aa3iHUCAWuLHkdpB/jWTJ4J1Evn7Zbbe+FYVEfCF2FyblM+yMcVwty7nWrdjf/ALfuFQu0lk3HBMg/xqG51a51KyubMfYnjmidGw3OCCCawJvDk0CEy3ik/wC41J/Z1vGozeQKf4jllP8AKo5n3KSXY8Wn3ae0cMww8L7XHuDzXd+HljvLfZOsZRhwVHX3rI+LGhwwzRalZX1vLHKQsyrIAyv2OO+aw/Dsuu2sANqvmREfKPNUHH0zmuDF4N1qfuvUqnVUJanc6deQrdXGj3z4Vj5bgnnHYj8KszeFbyFT/Zk0ckB+6MYYfX1rhtQ1aSadVvrV0uFGA3AbH9a6Dwt40ubZfJnSaeNcYZYyWA98V5dXA14R56a9UdEa8G7M7L4c/wBo6ZfSRahG0aTnCbhjcR1rsY2uNLnmlcP9i+8GX5se2O1eZ634ij1WW2ezv47SS3beFuI5Bz2HCmuosfHFtIq2t0DvK/MVRmVuPoP1rzq2Drtqq4/d0NY1Y/Dc53xRDpnlTSTzl3kdtgUZ27j93jvUPwj09l8Zi4dZSum2pwSOQ7fKB+RNSa74m8Pxs8dllJgCwURY3N264710HgmQ6JoplkvtON5fMJZ/34YgnovHp/PNezlNKrduoml5mNecXojxL4i6fHovjjU7WSNkQ3DSR/7rHcP51n2l7JG7rCDsc9M16P8AHSxg1WCLU/tVkuoW42vGJMNLH+PcfyrzbT9P1VY1mhtSysAQQ6n+te/KKcSaNVqRv6XcyxuGdD7jsa7LQ5luoz+78rA6huK89S7u7clLiFk9cjn9K9F8NXdiNOjkYsBsHPln8+leBmFCXLdRv6H1GAxkFuzUS3G8Bcn1PvW94aht5L4RTqehxnjJxWSdU0+CESMfLjPR5BipYNd0nKGOQufUEf4146p1U/gZ6dTF0pR0kbni++jtdCFmu9WXLH05rgvAUH9rfEWxkRWkjst1xLnoCBx+tXfFuqS3iBcOyN8qksDz6nBrqfhPpCeHtMnvLqNje3uGJzwsf8I/Hqfwr2cqwsufnmeHmOLhChyRd2zwz46MZfixqu9doLxZIOSB5a9K5JrV2PzyHZngAYyOxr1L9oHRGh8YjxCYZFsr6JVeTGQsqjGD6ZAB/OuIsUha3Z/OiMQZfkLDJOD0Hp/jX03O4pHzNOMZOzZLo8MsGmPBH9nmadtuCMFfbng10mhWeqnVxJNMzNgIjq/KAdB7UaPbaHb2UF9M0gmSXKxYBUqMHrnrntWjp92kdxJL8gjdiVAIABPt7V50sQuaWh9Lh8PHljeW3maV5BeLFPDqVvHeJCjoreYV3cYGGHoTn8K6f4LNLE98IXCMIE3Z5IOfeuQm8RW9vaPbzbFDjbv3Etnjt0xx+teh/CnQpksrrUHiKPd48tZQw+TJ56d6ik5SqbaE5jUhGg482uh0s1zdM2JLzaSfQVWuF1IgGO4zk4zkAVauNEupmOFtB6ZLZ/lTV0vVkjKRra8dMk8fpXQ4s+e5kZM0WvNIVjmBx6v1H5UzyNf/AOfoD23jitGTSvEWzKzWSnt97/Col0nXcDMtrn/db/Cp5PIfP5noRjh3bdvP+71prW8P9wflXkOseN49It47hdC8SzRSpvjYB0zx7k1lJ8YVWNZIfDPiCWIHaWU7gD6HB6/WutVG/snNyL+Y9vksrRgRJGmD1yKpzadogjO9IAoOD3rxt/jPbQW8jXHhvWLaNVLsZnWMH6FjyfYVJJ8T4Li0tpIPDeqy/aVLhGdQAAcA5bg59s1EpP8AlKio/wAx6HrHg3whfEvd6XaSZ6kjtXP3ngD4YxANc2FjEMgAtNgfzrzi6+K2k/aD5/hi7Mj8YdYyW+nrS3HxG8Ix+VLc+GryNHGdx8sHHqFJyR1rBqp0gar2XWZ6FB4J+F0Q/dm1QHp/pWfyyTWXqHg/wRcXafZ3vIEU8mK5gKkfjk/yrnIviT4DZXA08ApgDzIBlyRzgAE8U6f4g+AYZ42nswsckBkWSKPdz2QgHgms37fpAtLD9ZHSy+EPBouInjneKNTyJ7lSGHtsPBqhrXgOxGreZ4ctrl7UoGkeaRipb/Zz2rHX4k+C7c+XJpctu4ZSoeLaGRujA/qafD8cNBti8UenakUDELtlGDzgkA01CvNWcBOWHi7qRb/4QeON2YWdlI6Zy7W8hyfqa3NM0iS2WJZNHiHzEhkchSPTn5h+dZOn/Gnw/czhYdNvxn77u0QAA6nnir1r8YNJnvNkNrcbUcgl5UTBAyc8dPzo9lOO6Y1VpvZom1nwjpmqFS+m6fdk53IWKkdueP51jf8ACD+FVtpfP8PmF0Rh5SysNzdiu0cj34rWuPjPoSklbS+mIj3sbdhIFGcc4PHbt3psvxk0aFI2uotUhtnJCyLhhkdj0PpV2n0uNSp7uxB4V8FeH7vS2+06Pe200bZ2rK6qRkc8k545xivQ7bwB4QRFj/s5JGA5Zpnyfrg1w5+LngWVgx1a8lfPH7txjP1wKgb40eFre4eBob5WV8HPB9MmqSmvii2RKpTesZJfM9Mt/B3hOFgV0u3B92Zv61NH4Y8KLIZF0nTi+eWMQY/rXBt8XvB0JiLXvyuSCyvnGO/A/nitDTfiHoepLcG0VrhIEErbf7pJweRz26dMiq0/l/Ann/v/AIncppujRgCO0tU9MRAf0qe0jjXKGO2EeflIcn+leUn4meF5JjDFp9zPO1sbkpDIHJQDJHB6juO1Oi+JPhVbL7U+i6nGqqWYtCwAx1OcYpxk09Ig1Fr4v6+89F8QeHtB1gCPU9PtLqNeiyoGArnJfhf8P3Of+Eb08f7ilf5GsCf4jeHIYmuI9KvJY9qszRSqSoZdwypIYZHfHXiqn/C29Ba38xNE1loRw58v5UHbODVxqzg+aOj8rmcoU5Rs2mvkdKPhR4DbpoNvx1xJJ/8AFVLF8MfAi/d0G2P1lc/+zVyY+MvhJmA2zqNm7vkY4wR1BouPjHpdrGskmj6tFAw/dyFU2svY9emK1liq7+Jy+9kQo0b+7b8Dt4vAvguEp5ehaYCpyp2AkfTNb1ha2tupSFlVegG/IH515RZ/Gjw1dSuqebFsXdukZFzkgADPfmpp/irodpbefd2GoxyEAtGsasVXnDZBxg+orBylf4WapRaspI9WlwnKgHPoM1DJI+cLGhHuxz/KvPLL4meGbx2iW5uLZhF5mZQQGAGflIzmtCw8U6RqOjw6mjO0cwLRR7T5jAHGduM+9J1H2BQXc7GYRMg3NIvuuR/KowIQMbn49WNefXPjvTbUMU0zUZtihpFit5C0Y4PzfLx1H51jSfFDQDIxk0TUd+TuzE2c+/FK8n0HaPcydf8AiO114di0zw94gmsruKIRNJdWhdpmwOFdf4hz2HWvK7nxT4u06Saz+0G0knJeWRA8Zmb++cnGeOuO1en+IPh/4k1izMPhrxFoV7a5MnkRSMrux53HeW+b3yK8r8Z6T4q0vyrXxJptzbmLmORogVx/vgYP0zXTSUZW2Zw1eaO90dH4Q1zVNYv7qG80O+1VblUh+2Jm6e3Zc7W2t8pxnpx3q5F4q8T6FaXejtooumtGaOK4Sy4CE5IIAwASAePevP8Aw7rNxZ3UcTXb29s2d0kShSP9rIGeM16NqniXX7HRov7Ru7HV7S7JaC8juvLXbjHlFtvXqSOvJqKsXF2SLouMle5lX/iiDUra31HVNI0J5tgMiwsVm+U8YQcAnHeqsOsWMkCTXHhKzjsp9scczE9DnjjJrHg1a3mhWM6fYiQNt8yGDzCcrgZOfUdh60zT9Wlil/s280WM25+ZxGpUgDBZ1J6Hgc8VfJvp+JMrXWp1l5r3hSxWOSK0t5LqJtogUyqyH0HOf/rVwniXVH1O6jSWwjilQsAiFgQDjaOSegrZtNQ8HvrLSXOm3yjfloxOvl7Rj5jgZJPp0+tM1C20OTUmvIba/e0aNFs1iI/eybyOeSQMYHHf0p00oPVMid5rRo3Y869J4aFwkQur3Trmwl3Wp6oMxnJ+833TkdK5PWLtrjRJJV01I1t9R3mYvyDImdm30yhOa7bTlXT9OsUjnlaGw1aG+WadcSQpI3llCATgfd57Z6Vz2raDL5+p2P2horZLeS4VxasfMNvIykN33fNy3uM1dOSuTUi7HF3ME/nSFoGT5zlduAvf+VXCbBdKthAtyL8s4uPMx5WzjZt7565qaXUpLi2lhlvI2ZnSQcEDKpt9OuOPwNZ0uN3EiNjAyp4rdNvcw9BYrma1l3wSFH7MCc+taU897rMMt9c3StIhRGaa6+Zs8ZwTnsPYUW3h+a8BePVNHTgECW9VCQee9Ok8L6jDZxX9xJAdOdQzXMEqyCME4G4A5ByOlJuNx2naxleYA+0gZHHXitCwUXXmM8MLtkZklnKnk+55qnbadf3UzR2VrNdYOAYoyxI7cDmi90vUrIbruxuYBnGZYWX+YqnZ9SbM7Cbwjfs8sdrbSW0aopK3lwkecjOc7sdeAKZ4PudRsdVh1Dyb6KCN/LuriJSRChOGAxwMj1rjFmmVBtdgcn5t1WZtS1S5YLLeXMmQFA3t8w+nes3TbVmwTs7o3fD/AIih0XxOurWkcpCSSbWdzvKtkc4PUg811eufEG+u7GC/I0p1IMJtoopSRwDh84U15qFaza4hvLBzKY9qCTchiYn72O/Q8HinWXnTK1nHFPIzkMqIxwG9dvc9qJUovVlKclomegeG/iA8Or/aprPTLYi0eESmzZi3ygruAPPKgZrol8fW+oaRaWFvpKahruqSlLi3a1YJjjZtwRnoPy6isn4R+E9QXxVY6lrFk9jZWwcuZgVydvGR1B5BAPWtL4leO/DOnaokPhfQNLlvI1O6/CkOrk88gDPHOQawlGDlZK5vFSUbyehDqEVh4Y1X7d4v0qSGCWAfZLaK3hZpnH3gWGQo5HJz+YFchB4qjup3sZt+maad32aK3RCIn/gZ2YFmAOMnrisHUNcF9pS2c9lHJciTd9seRzIF/uAE7Qv0HYVnKq+QsrzDByFVTlsj1HYe9bxp6amMpfyly81K8lnZp7l5JFY7ZFb37Vp6NqGpkfaLhJLu3hgcRs8wQ4GMhSfvYz93nrXPwQpNMAd2O/NdN4XW2Se3GnapMVeNvt1vMEQqueTGTkHgZJAyMU5pWHT33Llj4t0dvDc2nXel+VcPKkjXUbFpOCc7BwB16Zxj3rL1vxNd6pHHLNqmoeerbRGAqxJGBxgA9c54xVfxBptjbXO7T9Qhu45MyKIFcIq5wFBYZ/MVs6d4O0m58mN/GOn+ZIqs0cVvI+PUZwOR+XvWf7uOpry1pKxk6L4k1S1vzcrdvLKB91mIDdBzjBOBjv2r0a3g8JSwRy3fjqFLh1DSr8/Dkcjh/XNc/b+A282ZdI8T6elvMWiEl1hM7XztJ/hbKjisF/CUauy/8Jd4fOD1888/+O1LcJPR2BQnHRo9Auta8lp7iTVLS2eBgsRRBHIwz2I6fnWzo3xA1ZbGOMXS6rG28SQTNE4K/wAJyxzXzvezTTXcjTSvIc9WYmnkAWwbAz61hDAKylc6pYt3aseveK9K0bxN4ikvtN8N3llCsKiRLa6tkUnoWIzgcn8cVDpnhm+jtrvSLWw1qSCQATWq3VrI4GQcheSDnuKwfhwqv4e8RK6hl+xHgjI9f5gflVbwI7vqcTuzM3mKMk5P3q05ZK8b7Ec8bqVtzob7whbpdP5VnrkGobRtWKSFMbeCMr8oPc5waiTSbu1vYLiK01wTLCbd45riFgylCCeX+hx04r3LXbeC302WeCCKKXym/eIgVucZ5Fcz4K0/T7nT5Lq4sbWa43k+bJErP19SM1mpyZfs472PCbix0W0nlgmXV4pozjEZidPzB/lVyG6t43hkEerpHCgCyQ2qDGOjdcE+5rO8dxpF4q1FI0VFFw2AowBzVXSLq6jcLHcTIM4wrkDFdE78t2TGmuayO+07xBYQ6JqljNbX8j3CtsY2KCRmO0ksd+MqVUiqmseJZbvU5dUku9Rt1YysYRZoYi0oUOvD8qwXn3qbwtHHJrxeSNXZVQqWGSDuHI/Os3x3bwLY2LLBEpFqMEIP7xrKnZysTVg4q9yg2maWunGCFdQ+0MyuzPp4LLx90HfwOc9OwqzZNp+lBfJtrq5VpR5jXekoxUY/hO/9K5WQAjcRknqa09PZhp6gEgfMevfNdEk7as54as6iXXNPUMttpqrExWRz/YwB3gj/AG+BjsOtaSeINNhuy0Nos5OwosmhBRH7gB+cVz99JIunRusjhmgQkg8niqMtxcfY7pvPl3GJQTvOSNw4rmsmdjTSOhi1Pw6kgmuIJvtO8PzpDAn2ysoIrS1LxJYXGmeS8l7PIiYSOSwuVUkdj++wPyrgNTmmLMTNIT5J/iPYriqFlcXDX8QM8pBcZBc1appq5HO7nodvf+HbqBluNO022WJiI1fR7h92ed2RJnNFk/hK1dfk0cXBbKSTWF58p7ELk9646W6ulvLhVuZlCn5QHPHPat3RLm4l8M+IJ5Z5ZJYo08t2clkzIM4Paok7d/vNYLmey+46PWNRt7w39lrHiLRZkugvmqumzhlIGFO4LlSvXGepPrWTbeEfBzW8GPGcMUiEyXMrxSglAeiLs6+5PfpXP+H7y8a5Ja6nYkc5kPPIr6B8T2trH4U8PypbQrI00W5ggBPB6mlzuCsiJQUnqjzXx1qem+ILWw02z8dQW2n2kaxbXgmJkKgYc7Y/buTXL6p4X0qwmSNvFVuARuUizmlbB7khcc+naqmq317HdXyx3lwoF4QAJCMcmrfi28vI9FtXjup0Y3EgLLIQcZPFXGfLZIxnFO7fQgk0bQZnZm8YoWAAJXRpgMD8Ks2nh/SNRSGJtQvpYrfKGSw0Ryzf7xzz/Oo9AuLiSxt5HmlZ3chmLklhz19apeKbm4hs4ZYbiWOR2O9kcgt8o6kdapVW3YPYRS5jb1fw14Ugjtpo5vE1tbAHzZptNOJDngKONuO/WqTaB4Wurhzb6rqYU4ISPSXcj8d/41X0aaaS4USSyOAkeNzE4/dVl2c0yw7lmkBCEghjkHNNSl3LVOK6HSjwzLAfLtZdakUtx/xIn+h6tWTq0V5afaIFbUonuHCSIbQwBwcEAgNj8OlZeo3999uf/Tbn75/5at6n3qeNmltsyMXPPLHNTFu5u0nE0tX0W/sbUJNd3lxBcsBEkkcilnBwG25+8OfXjNVY9JumjVho9y4IB3fZZDn361TR2+3INzYXIUZ6D2qzd3Nx9qm/fy/fb+M+tXdrqZeyj2P/2Q==">
            <a:extLst>
              <a:ext uri="{FF2B5EF4-FFF2-40B4-BE49-F238E27FC236}">
                <a16:creationId xmlns:a16="http://schemas.microsoft.com/office/drawing/2014/main" xmlns="" id="{7EDBA6E3-FC96-48FE-AB3B-1EF8CE0B2B70}"/>
              </a:ext>
            </a:extLst>
          </p:cNvPr>
          <p:cNvSpPr>
            <a:spLocks noChangeAspect="1" noChangeArrowheads="1"/>
          </p:cNvSpPr>
          <p:nvPr/>
        </p:nvSpPr>
        <p:spPr bwMode="auto">
          <a:xfrm>
            <a:off x="6095207" y="3429000"/>
            <a:ext cx="406347"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8" descr="data:image/jpg;base64,%20/9j/4AAQSkZJRgABAQEAYABgAAD/2wBDAAUDBAQEAwUEBAQFBQUGBwwIBwcHBw8LCwkMEQ8SEhEPERETFhwXExQaFRERGCEYGh0dHx8fExciJCIeJBweHx7/2wBDAQUFBQcGBw4ICA4eFBEUHh4eHh4eHh4eHh4eHh4eHh4eHh4eHh4eHh4eHh4eHh4eHh4eHh4eHh4eHh4eHh4eHh7/wAARCADqAO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QIpMU7FGKxLIyKUCnMKQdaADFKKXtRQAooxRS5pAAFLSE0m6gBwpDTd1GaAFNJRRTGBFAooBpALRSZpaBC0UUtCGJilApaKBBS4oFKKBjcUYpxopiG0tLSUAFGKWigBhxTSaaTk0jGgAJ5pM0maQmkA/NGaj3UBqAJM0A1GWpC1K4yUtSFqjDA/xD86cB+NMQ4UuaQK/ZGP4UuyTGTG//fNABmml8UE15H8ebHxxqFxZ2vhX7b9naEmUQyhFLA9+fTFA27HqzXkCn5pox9XFRnULXP8Ax8w/9/BXxtf+GfiGryG4i1EiM4dzM21fqarnwr47RhvtdSX0JEuD+lUoruTeW9j7WjuoX+7LGfowqcNXyH8OLTVY/ETaXq0BupGX5IZQpYnr/GQema7rx3Y69pGhG88P6fdaddK6/vY5AqqM98OV596TS7lJS/lPoRW4pwNcf8KrzXLzwrG/iBna9DY3MoBK4GDxwe/NdaDUiJBS1GDTgaYx4pRTAadmgBaKTNGaBC0UUUAFJQaM0DK2aaWoJpjHigQZ5oJppIpC1K4x2aA1RF6TfQBKWrxP433nii18RxrZ3l/DYyoPJWBiAxA+bp/WvZi1eQftI6sILDT7CFgs7B5GOBkKeAM9uhqZOy0LhDmdjnfDvia4scDUNTuXnUfNG92Mj9a7K0+KukWaDzrW/lbH/LJ1cfnnivnfT7eWafDOzcjvnNdlomnpHL8u1wMcleprmr42VJbnqYPKlX16Huuk/GLTnmiih0bUXMnTfJEoH5tWnN8XtJWcW02nTxvjjE6Pk+mB3rn/AId26LYmZYo1fcQWUfl9Kxvifca3pusw3NtqU6WzIDs4wCOtY/X58ikzapk6VR04nrtrO91bx3MkLQNKgfy2IJXIzg44zWB451RtItTeC6VCkR2QoMysx9M8D8q1dBv11TQ7LUIzxPCrH2OOf1zXmPx18SWlrdRaPbztHqEkIYvGcGMbgfmI5Hyg4rvburo8inT9/lfQ8V8WeJNQu9ZeXzLkhlCys8xy2BghsHmtLwR4hmlEtrrV3KbR0EKl5Gcxp/sgkislLzTbq5ke8ivLpT1kklOSPUDNO0bTrO6kuzHfT26x/PGGPlALnqzYPHSsp2s0fQ4DDzVSM9JLXT+rG94Qju9O8c7U09Ly1DMVuYztYoQcMORj3H1r1vxu0Nv4ejvFuGeRmULBEPvEnjdxyB1P0rivhvfeHNL1dJPELGSbBWKdJWkRwf7w749cV2/xi1nSdJ8P28EUbwXF2263mAIWMLgk7ugJHGPepvzQN6uElSxShyuz2/ryO48KfNYCb7WZy6KSueEPoO9bFch8ONR0vUNPjks0lE5toy7Scl+OoOTkV1ua2pv3UfM4qDhWlFqxIKUVGDTt1Wc5JRmmbqAaAJKWmA0oNADqWm5pc0AKaSjNJmmBSNMZqcxqNqQDSaTNDUwtikMc1JmkLcVHmgB+c18y/HPWBqXja8jViywHyVHoF4/nmvpdTzXyf8Vo0h8farsJI+0vx77jUyNqOjKPh+OFi7TTFGUZQBM7vb2rt9At47pJbqO7giWFQQkjje5zjCjv6153pbMsitlTg/dIrtdJWWV42ijQJgso6HjtmvGx8Xvc+uyyc+VciPYfhve2kFs1nNIFdvnwf7vSrvxPs473QkaOTfJGD5akdVwTj+dcb4UTzXSO9ty4Ljy2J5HsK3vHtrDaaKriFQTxnccge3vXNCrKWHaaOydH/aVUejfQq/DDxSNL8H69Beo3/EliNwqseSpB49uQPzr541jXNS1DxFLr93L5tzLIXJzkDPb6Y4r0PRLuWTw18Qy7vKzaZGSScn/WYryT/lmmWOMV7uET9lG58pjOVYipyrqaBjuxbwtsy2d0YHpXUadM40l7STdEl0oLJsILDIwT7Vylhc3Amha3RneL7vGQK2rebVbkzzfaYCcbnLSgZA7D1qqiZ7WUV4wnzJN3079DtfBNnoMniTTn1SMQW4IjUAZSScHA8z0GR078Zr3Xxl4d0/W/Dslm5j3ctCzqDskxwcHt2PtXyxaHULnT57nzzCnnDdubliOPkH5da+oNFuo2toxI8kk0qhhv6L9KlbNHVmlTmnTxFK8dPlddvla5518OtavbO9gt7uI281rJs2Dp5fcV7n15HQ8ivnPwZdiXV9RMkm6QzMOTknk9fyr6Jt/+PaLP/PNf5VOGbV0zzOJox9tCaWrQ/vSimmgGuo+ZHilFNBpRQA6nCmU4UAPopBSigQtJRRzQBQNMbrUpFRsOaBkZpDTyKYaQDT0qNuKkpj9KQCKea+WvjIg/4WFqo2bf9IIBz75r6kTrXy/8aUMfxE1U7v8AlsW+mQKmRtR3ZzelMrKytErOTw4OMH39a7zRLhGtD59z5MsZCxxLFncMHJLfgB+NcDpjDevQnHOBXcaCql0dkDJuBdY2+baOteTj0ran1+Tt20Z32gtcDULPzSvluqyLsYMD6E46HrxXQfESLdoasxDRhux6HHFcr4YZV1aOHcGLHCEda6Hx8j/2IWLAsM8VwU1ei0j1MRG1aKbPJNDfZo/j9P8AVh9IDYHtKB/WvMVk2xAbcjByTXomm4j0zxujc50UHBOOfOSvO1kCwqzqD8p4J6+9fSYf+FE+Hxfu4ievUv6PNNKjWscZXeNvmKex69a07RJv7bWC1uoo0jiAKMOCAORj3rI8PzKL5iqBS3Ab+79K1Z/9Bl+1vEk8cnG/oy4p1N2j1ssadOM29n56Jen9dybTtHv11n7LuV4CN+/HAB6AHtX0v4aWKWwtZEkZz9kjIYjqSi/4V842GqP9h2KvMs/yZB4AU8/T5jX074JshHodpNO6tss4+FPGdg5rKLk3qehjoQhhYuLbV38tjwrwBa3A165kkRisshlLDoCSeK+nouIY/TYP5V88eDpVurm4t4Dtc3DLuB4ADkj6ivohNwiQMcttGfriig7ts87iSlGlOnGL6MKTvSmmmug+ZFpwpgNKDQA8GnA0wGlFMCQUopgpRQA+lzTQaKAKhpjdaeaaaAGGmEVI1R1IIY1I3SnmmuKBkS9a+Zfj1uT4jah8uAdpHv8AItfTgFfM3x53N8RNRY/8sxHg56Dy1pSNKW7OR8PSQtIwkMiMY22bBwx9DntxXX6GqvGshUomdu/HGe/Nef6fdLEwyWzyPau70mT7RosccdwwWOTzCue+MZrzMfFrXufS5PXvpHVo7jwoVGtwbmR1WT5mUkkDPNdp8R2WTRWfaSAoG5RjjHFcB4Z+zWsy3W/dKrrujZM8EdQa6vxH4kX+ykXaoODIgwOAP/rjpXmxmo03FPU+grxbqxmkeLXE08cHis2zf6zSgHzwdnnxbq4WNRJbhncAAYrrdfuJvN1f7PGWWayKylTgBfNjOSPTIHHvXIRsCB9MEGvo8L/CifDY3/eZltINsqCH+FtxYHiuinNnqGnLbyFY5UYbWzgc9fpXM2brFKPPUmLdxjsa3LmcQqj2dukzEBRtVdp75Ix1p1b3R6WVzjBSk1p1W/4Fu1a5trGbzJ45ISRHhpQ5Bx2r6Tl1O20/wKI/7Ssbe4awCqs84V8+WMcdSeOK+XxJHK8cUkDR7uflAdc+pGa9V1X4kaFcm00y50KK5txGi+cy/MGAxnj7y46CsVpc9rGXrU4Rivdj+btpqVfA/wBlh1CyijWRpyoaRxwMk5I+tfSP8K/QV8wfDXUoX1s2XAMcx+zpEhUAbstuz3/wr6g/hX6CnQ6nh5/JSnC3b/IYaYTWH4o8XaF4dnjt9TvUinkXekZOCV9eeKwk+KXg9gS2oxRn0eZP6GqlWhF2bPCVGbjzW0O43UoauEPxS8G9tWtmPoLiP/Gr2meOtJ1RwmmxtdseixXEJP5b6n6zS7/gw9lI68GnA1kvqVxDbPc3Gk3sEMal3d9uFUdScGm+HPEek6/E0mmXaThc52nOMVUMRTk7JidOSV2jbFKKYDThW5A6lpopaAK9NNONNPWkA01GakNNNIY2kK8VkeM9VuNE8OXOqW6RubfDMHVm+XODwvNeaR/GiIH9/PpsQ/2kkB/KolPl6DsexhCa+e/2ldHktvEdtqgjby7uAKWxxvTgjP0xXUD40WJX5b/TvyYH+VO1/Xv+E30D7PcWtpc2TMGjkHysrY+8pJFZTrxS1NaaaZ87ww8YzhSe1dBpThWTDmPPysw9PpXoFv4b8PaOgbUobSWPcq/POhbLHAzhv/rV1tnoPh9YCy+F7N1z186Dt9XrGpVjUR6GFrexleKOHF7E1rHKki78KrADnNJqepItnILhW+0YCgg/LtrZ8R+XYSObfRtJWDnCxxRTOAP9016J4R8A+GdV8NadqV/ZedcXEIkcq5jHPQbVPGB7159PLlN6PY9apxBZawPPPhF4Oi8SWHiG8voytvdWpsImx3OGLD6ELXjni/wrqfhvXZtN1CNlkiPDAYDDsw9Qa+ufGd9F4H8MWx0axCQrOIzDBB5rAEE525z1HXmvJ/GXibQfFiRr4jtL9nhz5TR2TxMo9CdpyK9iM/YpRPnalT21Ryl1PC9kbRhW3ZxyAeKuWiQK6CRyEXkdePw7V6wPBPg37NHcPHfRCVA6JLeorkEAg7cZHBzzUcfhXwehd9snyj/n7Qn8u9TLEx2OqhKMGpbnntnJc3Uu1GaIIceamRlf9qtPUf7OEgjtrlXnUhhMAUVcD0IzXqVv4E8PQTvbmOTzF67btFOf97pmmv8AC/w8ZfNnjvpGPOG1SE5H5VnzKTvserTzd0139TM+Anhk6lfm/dS+yXfNIVIxzn9a+iHrynTPEN54WsItL0ux09bSNsYDF5G9yR1NepQNJJZRSyhRIyBmC9ASK6KTTPCx+KlianM9lojzP4+eFbPVfDra9yL6xULGS5ClCckbR1NfM8Wqwi48mbT7OSPOMszqce5DcflXuX7Qnia6s9YXSY5P3H2Ybk3FclvcV4LP9jJSPyIg6sSZASQ4PYir5YvdGEXJpK5c2aGJGScKJUJLNA7SIw9iP516F8LLWSPVydLsrR/KAIupLZZoy31ZwK4LSoLGSJTFarLIATIFb+HvwevbpXpPhW68C22qrZatoO8mFCZEZgDuHHHHWuarUg3ySi2jto4Btc3Mjudf8U/E60skhaLQDaTqVd0tI8Ben/PQ9q6D4ReHjpekNqMl0JpLvJ2pjYnPOMep/KuUvLn4czI1ja6XPCn2fehEzqu7bnBFdH8HtWtryKa1td0apHuaMncM5xuB/P8ASnTjRuuVamNfD1oRcpbHoYpwqM04Guk4h4paaKXNMCPtTGqSmNQAw009acaZ/FSGjyr4tXSvriQ7ZVWIKjSwT/NzzhoycEc+lYNqmnSuYpLi1mdCQySxpk/hWv8AGCy8Q22uC+sNcit4LgDy7d40bkAA/eryzVrrxFNclJr7SmlGeZYY0b881wVVeduY2jtsd+tz4fWTyQmmBgeQbcZB/Kr+knRpNKt4pAm4I56AHaJGUY46cV5IJ/EVvuPnaYx65Mi9f++60tC1HUporGzuPtUskKMshs7pQ8m6Rn4w2M5br7VzyptRbujWEk3ax6zpmj+HLqaVIrObz3hkXzBGQB8p5LbcYrttI8K2N7otpqCiRDdQJK2HKgllBPQV47rCapBpUq2b+KcSRNGTc3yRQ/MuBk7vmz05r0fwfqd5feFLHTdRs7iB7WBIiba4JzhRzuQH371tQqQ9lzvVClGXNZGN490/StIu4o7m3OXUlCtzJnb34FdL8Ev7Mawv2sYdrmQfOZCS6/QkkDNcr40W4Z42hgM5iJ2G7nkmUfgVH866f4IWGsQ2d5qGox6ZHb3GBALOFUzgnJJHP51OFrRq1fddx1ocsNTL+MU0Vv4kt3tkEM4jAedGBLHsrLuB/GuXW6upo2EzWbnHJ8sKfzzXR/G7T/ECavDqNlrVpZ2UqhVjmgRzvAwccZ/nXBfZ/FUeG/tzQ5xjgzWmf6UsSv3j96xrQT5VaNzrbiGGRIxPbR+W9tAS4kK7v3S45HSo20zTxaSyqgUqhI/f55/GuB1ddZmubZr2xN3HBbRwH7NeBAzKMbhhwT+I71Tj8+O8j+x6XdpIsinM2oFuhBxt8zB/Wq5I+0cubTf+tRqU+S3Lr/XkfQWm+H4rjU7lkW8iLzOdwYsp59xitiTwqsQL/brxGI7vgfyrlfB+r67cQIPItIpHkYosuohpNpPAO3GT/wDWrrb1takgxNa28g2k8SSN/WtoSptOzuRUhVTV1Y808exf2Pcss97LFGPmaRZW3Y9gCOa634VXEE3htkhlMvzb9zzB3YH1wxx24rifGN/eec6rJYwuvBZ0aQD2IY4rtvhVp+qWvh5p9Q1CG6SUDyVihWNUHXoPrWODrQqTfK7jxdGVOK5o2PCf2k3cfEd1blGs4sDPTANeVbYw/wC8UsA3O1sZFepftKKzfEiRgOlpEOvtXlqxn5n2EqOM9s9q9SL0ONRvY1NKa4tp4ry0LRyx4IGQSCQenrXb6Va/aL21uZtSQyPCPM80MCrA/cIPcflXAWYfyxtLLtIxt9a9D8O3M088fnwJOmBGdysSjMcb+OSea4MTdNSR9Bl0FJWZueJbKwhimaO7e9uJ4l+dlKlc+nP4D2ruPgnp9zY6jLGnNp9nbdkAES7hnj8e3pXD6xp8cTNarN9oi2M5eME7R/dORnI5zXW/AaS4GrXUAuXeyWFvKTdlBgqCRnseaww017RI6czo/wCzNxPXz1oB5pGpK9Q+SJAaXNMFLQAdqa1OpjUxjTUZ+9T2qPdtO49AM0gPBfjprC3XilrEEssCCFdpxz1P65rifC+nySwSlzgmU4Y85HSrXj3UXuNbvJdoZi7kZTJznrmsDw/fXsWqm3hljgidwfNmGUTPf868iop1KcnHQ6k4xkkzrfE+mHTtEa4g8wtgA5Ixk1j+DLK4utYh2TeXLnO4gEAZq/rdvIkYtY717uWeQPM7sC0hHQYHAUegrtfh3oENmyzzxh3YYYntn0rx62KWHwr5nds640/aVFZHo2h6bb29tCb1Ulh3ruLBWX06EHua723t4vJeCFFiyCuVUCvL9Y1DQbER6XqdzMkU6b9oJ6AjHI6c/nivSobtZIEurN0mikUOjA9VIo4ad6U1Jbu/9fcLH/Ejzvxto+oW7Pcxv9pRz9wDBHr14rT+D+qC50m602TcstrJu2twQre31zR8Q/ETaXqFrp62akXERkeQtgLz/OuH+Gd3qUfxZlaSCaLTru0aKFnGBI2N4I/AGtcvpyw+YSj0/wAwrtTw6kanxs8QacdSXRp5ow8Mathh3NebM1jcSotrL5hC4dV7e4rP+I2qf2l8RdYd2yFuWjX6Lx/SsXT7x7e5EiHnJrrxNKU5ymnqejhIqMIxO406z04ROHDFyc/OxFdH4R0/TftRjmtrdoXO5txyScepri9G1CK+uAt5gc/Kp4BP1rr7YwwqPLt+e4ya+exdapTfLLc+iw+EhNe6df4M0vTtL8UZFy7W9x8sasQVD+mT9a9VEX7rHyDjGK8SivDGoSNmAJz8w6GvWtNla4tIJWkUiSNWJ7EkV7GR451ISg0eNneXuEo1Lnk/jzQorfxLczzW5uIGUsiKcBSemcdhW98LvEC6hBPpEg8ue0XhNuPk7H+YrT+I8SwvbABRvUqDnk45/rXAeBbpbX4oQRhlAuoXjbHc4yP5UYWrOlj5Unt/mZ4qhGtgVV62/I87/aPkz8S5lUYK2sQJ9eM/4V5lald8jM+wYOfm5PsBXpX7RTbfildjr/o8PH/AK8wkSZ5GRRtD9+x5r6eOuh87eyTNOwfc+1cR5P8AeIyMdK7rwxJqEMiX0Es0LWzrmVR8qnPGSK5PRbW1eG3Ec3nS8s5I4T2Pp9fpXomgNImmwySW8T2wkK7lUDe3BKk9SB29K4MXNdEfTZVTct3uTatcbluQSY3mQ7mZeJOQSQTyCWHTrXU/AML/AG3dssbIGtNw3f7wB/lXN6os2r3h+0XBhgUsyNISwjB7A/XFdd8DlSPW7yGFkkSO0wXAxg7xwPbvWGGa9ou50ZrdYSaPVm602lfrSV658QKKWkFFADz0pjU5ulMJoGRtVPU5fJ027l/uQO3/AI6autWN4tdo/DOpydMWz/qMVE3aLZUd0fNWta1DYzyZjWXdIQw7imeG49P1ScyWrpFceYGMcv3H5+6c9jWLq8Ja/m3KC33gwPUk1VsbqOyUXH72OZDtyo+Vvqa8t4dOl7j1Z0c9pe9se5aR4H0WVi+nq0Nw+SMSbljPsPSsUeMP7PvG03yw92kvkhF7vnGPzrl/DHjbXdMbzYPJfzOZGIOF+taOg3+n694wttSbyoLnzxJPHnhz/eX8eorwKmAqR55Yr3klpqd8asWkqWjPbNT01X8JxxvHE97NtLSFQcY6nntTvDfiWy0vTbLSIYjJcRq0bAt8q/McfWuN8eeLLjTdYjtRC4sUhAdt2GJY8MvsMVT0zTfEf26PWoLeR7XGSXXBZT6CvPwDr4ak6kWo8y0/ruaVOScuWWtj07xdBPqmmmS4iWWP+FcDIFeWaNZX2j/EDRby7mk8s3pjRXkJwCpGPyr0Cz8T2klg6XNyE2HlW4Oa8u8d+K7K68RWDWswY29yrMRwATxW+XV61XFp6673CrCMaTT+R5vcMbrXbu9ySZJnc+5JJqyLRPmcMVx0FZGi3QUkyE4bgmtVpmmcKuQnYV9PXUk7HRhJRZPZbtyswO3PB967PR9UZIEib5gvQnrXMCGWXyY4k+VeAAOPrXRadp8qwebgEfWvEx3JOPvH1GCi09DobO8ku5AqKF9Segr1nQNVsLHw1aTXlyjOsRXavJyCR/hXkeilIoJHyM46VMjhlaR9zE9D6V52ExDwtSTguljox2DWLgoyezNnxR4i1DWbne0KJFFkRKq9M9ye9cho8zW3xE0O4+bJu1jY4wPm4/rXZ6DDE2lSsy/M0hPPoBXIa7i313SJ14Zb+I5/4GK6cFWnLFqU3ds83GQhHDypQVkjkf2jWX/haWodQVghBOe2wV5xGkkrOsaO8adWI6CvQf2jU834t6kg7RQ59/3YrhLOF57tLePK7/lwMn88V91eyPhIXlZHSeFWl/su9NvZrI4A3ygEtGCRz1xjjvXQWF1/Z8AknIdSSTgd64/So7yWzuUsbqdJZfldE4V0z0IHLcjpWtbaVqUFiq3UyMgRZFJ67ScYHpXHKnFzab6n0GHxVWjSThB6LfodJPrF3eaUzWelzzxIwVm28AnkZx6gH8q9B+ADMdU1VZLfyG8hWCeg3VxFhJFbaVPYxzN9okkVgok+VQowcr3Pv9fWu/8AgWiLrWq7HkkBtkO51AOcjPTtnNZ0eVVbJG2YOrPBuc5X+6x6i9NqRxUZFeifIi0tNopAPNRk80pyRTGBz0pgBNc78QZPK8FavIegtj/MV0ODWB8QI/M8FaymP+XOQ/kM/wBKifwsqO58wmEPItxdSCJcYZh2Ga6LTbDRU0yFoYzOJOrFM4+tc1PHJOIieYzIOPXmuv0M7Hia4KhMjZGeh9q+dxsmoJp/JHfRWuxzus+FdQjhmeys5Psz/MCj849h6e1c5aaXcRxyTx3gimgIKowKsTn+nWvc0Nw2hSRR3At1JI3BASlecWOgRr4p3alnVLRgd3lOVJPuR/jSwOaSlCSqPb8fv0/EmthveXKhdC8Q+Mo7dEt7M3KJL5rSyRCTJ6dT0GK9R03WNfvdPRtUuvIEgwYmXYn4MP61Z8I+F9FgUXNjJcy2yghreV93lk9frXUaj4eXUtLZbWRPKAwA45H5V4uNxlGvPlpQS87anZRpSgrykcP/AGfHdStHasFmIJXEhIJrzfxvazx/ZILqJEvp5CG2egPB961/EIvdDuFu9MuLhGUtkE7hkeoNTNaHX/iNoaK/mrLFFnAxyULNxXo5fQlTrRfNdP7/AEJrzi4Wtqjy/RzucRnAGec1sQTbbltoLdgO1YkkDQ3Lx9CDtPsQcV0ug6W2XlZ0OAO+ea93EuKXMzTBuV0jT06GZ5RIGaMn+FCQK7bRbN5LGVpnYhFzya5LTpCs6jhQDyT0rsbOSRbaSLcrCRccV8vj22fYYF6aFaE8kL0rpNAtlktnEi/6wcGubiRlY9q3bKa6uHjAPlKoAyDjNcE/I9Od7Gr50dpYLbYKttPPqCa4zxHtk1LT/wC8t1Cceg3iu7vRD/ZoaWMPKchZHX9a4HUI0/4SXSrZXMskt5ED/wB9g1tl9/rMbnkYxR9jJnK/tAt/xdvWOVGIoRk9QfLWvP1keC5WSOTDLzuB6V3nx5aM/GPVvMHH7kD3/drXGfajHcNLHHDGHTawHIGc5HPT6fSvv3vsfBwV4rU3tH+yz3CSyb7TIUskKEK2ONw59OvrzXeafZ2cmiCXzk4yuFkBLk84KnnGOOO+K8+s72S6hgma5RjCBCvmjhUHQZ9K7zw7M1nqr6W9qtzcHGVZcjaBnK47cV5taDckfTYOrBU7f1/W5Z0yy0Se1vbiSGaKWzQPvj45PBzn7x5GAK7T4EqUur/zY3SZoA7b+CVLDacfSuI1C3MnmiOVbaLyy0il8K2ORx3PpXbfAqNm1K+mYAZs414PHDY/pRQX75XZGZrlwk7fgepNUZqVx61EcZ6ivWPjxKbQWHqPzpNw9R+dIDlP+Ek1RSY3lshIOoLDj8aa3iHUCAWuLHkdpB/jWTJ4J1Evn7Zbbe+FYVEfCF2FyblM+yMcVwty7nWrdjf/ALfuFQu0lk3HBMg/xqG51a51KyubMfYnjmidGw3OCCCawJvDk0CEy3ik/wC41J/Z1vGozeQKf4jllP8AKo5n3KSXY8Wn3ae0cMww8L7XHuDzXd+HljvLfZOsZRhwVHX3rI+LGhwwzRalZX1vLHKQsyrIAyv2OO+aw/Dsuu2sANqvmREfKPNUHH0zmuDF4N1qfuvUqnVUJanc6deQrdXGj3z4Vj5bgnnHYj8KszeFbyFT/Zk0ckB+6MYYfX1rhtQ1aSadVvrV0uFGA3AbH9a6Dwt40ubZfJnSaeNcYZYyWA98V5dXA14R56a9UdEa8G7M7L4c/wBo6ZfSRahG0aTnCbhjcR1rsY2uNLnmlcP9i+8GX5se2O1eZ634ij1WW2ezv47SS3beFuI5Bz2HCmuosfHFtIq2t0DvK/MVRmVuPoP1rzq2Drtqq4/d0NY1Y/Dc53xRDpnlTSTzl3kdtgUZ27j93jvUPwj09l8Zi4dZSum2pwSOQ7fKB+RNSa74m8Pxs8dllJgCwURY3N264710HgmQ6JoplkvtON5fMJZ/34YgnovHp/PNezlNKrduoml5mNecXojxL4i6fHovjjU7WSNkQ3DSR/7rHcP51n2l7JG7rCDsc9M16P8AHSxg1WCLU/tVkuoW42vGJMNLH+PcfyrzbT9P1VY1mhtSysAQQ6n+te/KKcSaNVqRv6XcyxuGdD7jsa7LQ5luoz+78rA6huK89S7u7clLiFk9cjn9K9F8NXdiNOjkYsBsHPln8+leBmFCXLdRv6H1GAxkFuzUS3G8Bcn1PvW94aht5L4RTqehxnjJxWSdU0+CESMfLjPR5BipYNd0nKGOQufUEf4146p1U/gZ6dTF0pR0kbni++jtdCFmu9WXLH05rgvAUH9rfEWxkRWkjst1xLnoCBx+tXfFuqS3iBcOyN8qksDz6nBrqfhPpCeHtMnvLqNje3uGJzwsf8I/Hqfwr2cqwsufnmeHmOLhChyRd2zwz46MZfixqu9doLxZIOSB5a9K5JrV2PzyHZngAYyOxr1L9oHRGh8YjxCYZFsr6JVeTGQsqjGD6ZAB/OuIsUha3Z/OiMQZfkLDJOD0Hp/jX03O4pHzNOMZOzZLo8MsGmPBH9nmadtuCMFfbng10mhWeqnVxJNMzNgIjq/KAdB7UaPbaHb2UF9M0gmSXKxYBUqMHrnrntWjp92kdxJL8gjdiVAIABPt7V50sQuaWh9Lh8PHljeW3maV5BeLFPDqVvHeJCjoreYV3cYGGHoTn8K6f4LNLE98IXCMIE3Z5IOfeuQm8RW9vaPbzbFDjbv3Etnjt0xx+teh/CnQpksrrUHiKPd48tZQw+TJ56d6ik5SqbaE5jUhGg482uh0s1zdM2JLzaSfQVWuF1IgGO4zk4zkAVauNEupmOFtB6ZLZ/lTV0vVkjKRra8dMk8fpXQ4s+e5kZM0WvNIVjmBx6v1H5UzyNf/AOfoD23jitGTSvEWzKzWSnt97/Col0nXcDMtrn/db/Cp5PIfP5noRjh3bdvP+71prW8P9wflXkOseN49It47hdC8SzRSpvjYB0zx7k1lJ8YVWNZIfDPiCWIHaWU7gD6HB6/WutVG/snNyL+Y9vksrRgRJGmD1yKpzadogjO9IAoOD3rxt/jPbQW8jXHhvWLaNVLsZnWMH6FjyfYVJJ8T4Li0tpIPDeqy/aVLhGdQAAcA5bg59s1EpP8AlKio/wAx6HrHg3whfEvd6XaSZ6kjtXP3ngD4YxANc2FjEMgAtNgfzrzi6+K2k/aD5/hi7Mj8YdYyW+nrS3HxG8Ix+VLc+GryNHGdx8sHHqFJyR1rBqp0gar2XWZ6FB4J+F0Q/dm1QHp/pWfyyTWXqHg/wRcXafZ3vIEU8mK5gKkfjk/yrnIviT4DZXA08ApgDzIBlyRzgAE8U6f4g+AYZ42nswsckBkWSKPdz2QgHgms37fpAtLD9ZHSy+EPBouInjneKNTyJ7lSGHtsPBqhrXgOxGreZ4ctrl7UoGkeaRipb/Zz2rHX4k+C7c+XJpctu4ZSoeLaGRujA/qafD8cNBti8UenakUDELtlGDzgkA01CvNWcBOWHi7qRb/4QeON2YWdlI6Zy7W8hyfqa3NM0iS2WJZNHiHzEhkchSPTn5h+dZOn/Gnw/czhYdNvxn77u0QAA6nnir1r8YNJnvNkNrcbUcgl5UTBAyc8dPzo9lOO6Y1VpvZom1nwjpmqFS+m6fdk53IWKkdueP51jf8ACD+FVtpfP8PmF0Rh5SysNzdiu0cj34rWuPjPoSklbS+mIj3sbdhIFGcc4PHbt3psvxk0aFI2uotUhtnJCyLhhkdj0PpV2n0uNSp7uxB4V8FeH7vS2+06Pe200bZ2rK6qRkc8k545xivQ7bwB4QRFj/s5JGA5Zpnyfrg1w5+LngWVgx1a8lfPH7txjP1wKgb40eFre4eBob5WV8HPB9MmqSmvii2RKpTesZJfM9Mt/B3hOFgV0u3B92Zv61NH4Y8KLIZF0nTi+eWMQY/rXBt8XvB0JiLXvyuSCyvnGO/A/nitDTfiHoepLcG0VrhIEErbf7pJweRz26dMiq0/l/Ann/v/AIncppujRgCO0tU9MRAf0qe0jjXKGO2EeflIcn+leUn4meF5JjDFp9zPO1sbkpDIHJQDJHB6juO1Oi+JPhVbL7U+i6nGqqWYtCwAx1OcYpxk09Ig1Fr4v6+89F8QeHtB1gCPU9PtLqNeiyoGArnJfhf8P3Of+Eb08f7ilf5GsCf4jeHIYmuI9KvJY9qszRSqSoZdwypIYZHfHXiqn/C29Ba38xNE1loRw58v5UHbODVxqzg+aOj8rmcoU5Rs2mvkdKPhR4DbpoNvx1xJJ/8AFVLF8MfAi/d0G2P1lc/+zVyY+MvhJmA2zqNm7vkY4wR1BouPjHpdrGskmj6tFAw/dyFU2svY9emK1liq7+Jy+9kQo0b+7b8Dt4vAvguEp5ehaYCpyp2AkfTNb1ha2tupSFlVegG/IH515RZ/Gjw1dSuqebFsXdukZFzkgADPfmpp/irodpbefd2GoxyEAtGsasVXnDZBxg+orBylf4WapRaspI9WlwnKgHPoM1DJI+cLGhHuxz/KvPLL4meGbx2iW5uLZhF5mZQQGAGflIzmtCw8U6RqOjw6mjO0cwLRR7T5jAHGduM+9J1H2BQXc7GYRMg3NIvuuR/KowIQMbn49WNefXPjvTbUMU0zUZtihpFit5C0Y4PzfLx1H51jSfFDQDIxk0TUd+TuzE2c+/FK8n0HaPcydf8AiO114di0zw94gmsruKIRNJdWhdpmwOFdf4hz2HWvK7nxT4u06Saz+0G0knJeWRA8Zmb++cnGeOuO1en+IPh/4k1izMPhrxFoV7a5MnkRSMrux53HeW+b3yK8r8Z6T4q0vyrXxJptzbmLmORogVx/vgYP0zXTSUZW2Zw1eaO90dH4Q1zVNYv7qG80O+1VblUh+2Jm6e3Zc7W2t8pxnpx3q5F4q8T6FaXejtooumtGaOK4Sy4CE5IIAwASAePevP8Aw7rNxZ3UcTXb29s2d0kShSP9rIGeM16NqniXX7HRov7Ru7HV7S7JaC8juvLXbjHlFtvXqSOvJqKsXF2SLouMle5lX/iiDUra31HVNI0J5tgMiwsVm+U8YQcAnHeqsOsWMkCTXHhKzjsp9scczE9DnjjJrHg1a3mhWM6fYiQNt8yGDzCcrgZOfUdh60zT9Wlil/s280WM25+ZxGpUgDBZ1J6Hgc8VfJvp+JMrXWp1l5r3hSxWOSK0t5LqJtogUyqyH0HOf/rVwniXVH1O6jSWwjilQsAiFgQDjaOSegrZtNQ8HvrLSXOm3yjfloxOvl7Rj5jgZJPp0+tM1C20OTUmvIba/e0aNFs1iI/eybyOeSQMYHHf0p00oPVMid5rRo3Y869J4aFwkQur3Trmwl3Wp6oMxnJ+833TkdK5PWLtrjRJJV01I1t9R3mYvyDImdm30yhOa7bTlXT9OsUjnlaGw1aG+WadcSQpI3llCATgfd57Z6Vz2raDL5+p2P2horZLeS4VxasfMNvIykN33fNy3uM1dOSuTUi7HF3ME/nSFoGT5zlduAvf+VXCbBdKthAtyL8s4uPMx5WzjZt7565qaXUpLi2lhlvI2ZnSQcEDKpt9OuOPwNZ0uN3EiNjAyp4rdNvcw9BYrma1l3wSFH7MCc+taU897rMMt9c3StIhRGaa6+Zs8ZwTnsPYUW3h+a8BePVNHTgECW9VCQee9Ok8L6jDZxX9xJAdOdQzXMEqyCME4G4A5ByOlJuNx2naxleYA+0gZHHXitCwUXXmM8MLtkZklnKnk+55qnbadf3UzR2VrNdYOAYoyxI7cDmi90vUrIbruxuYBnGZYWX+YqnZ9SbM7Cbwjfs8sdrbSW0aopK3lwkecjOc7sdeAKZ4PudRsdVh1Dyb6KCN/LuriJSRChOGAxwMj1rjFmmVBtdgcn5t1WZtS1S5YLLeXMmQFA3t8w+nes3TbVmwTs7o3fD/AIih0XxOurWkcpCSSbWdzvKtkc4PUg811eufEG+u7GC/I0p1IMJtoopSRwDh84U15qFaza4hvLBzKY9qCTchiYn72O/Q8HinWXnTK1nHFPIzkMqIxwG9dvc9qJUovVlKclomegeG/iA8Or/aprPTLYi0eESmzZi3ygruAPPKgZrol8fW+oaRaWFvpKahruqSlLi3a1YJjjZtwRnoPy6isn4R+E9QXxVY6lrFk9jZWwcuZgVydvGR1B5BAPWtL4leO/DOnaokPhfQNLlvI1O6/CkOrk88gDPHOQawlGDlZK5vFSUbyehDqEVh4Y1X7d4v0qSGCWAfZLaK3hZpnH3gWGQo5HJz+YFchB4qjup3sZt+maad32aK3RCIn/gZ2YFmAOMnrisHUNcF9pS2c9lHJciTd9seRzIF/uAE7Qv0HYVnKq+QsrzDByFVTlsj1HYe9bxp6amMpfyly81K8lnZp7l5JFY7ZFb37Vp6NqGpkfaLhJLu3hgcRs8wQ4GMhSfvYz93nrXPwQpNMAd2O/NdN4XW2Se3GnapMVeNvt1vMEQqueTGTkHgZJAyMU5pWHT33Llj4t0dvDc2nXel+VcPKkjXUbFpOCc7BwB16Zxj3rL1vxNd6pHHLNqmoeerbRGAqxJGBxgA9c54xVfxBptjbXO7T9Qhu45MyKIFcIq5wFBYZ/MVs6d4O0m58mN/GOn+ZIqs0cVvI+PUZwOR+XvWf7uOpry1pKxk6L4k1S1vzcrdvLKB91mIDdBzjBOBjv2r0a3g8JSwRy3fjqFLh1DSr8/Dkcjh/XNc/b+A282ZdI8T6elvMWiEl1hM7XztJ/hbKjisF/CUauy/8Jd4fOD1888/+O1LcJPR2BQnHRo9Auta8lp7iTVLS2eBgsRRBHIwz2I6fnWzo3xA1ZbGOMXS6rG28SQTNE4K/wAJyxzXzvezTTXcjTSvIc9WYmnkAWwbAz61hDAKylc6pYt3aseveK9K0bxN4ikvtN8N3llCsKiRLa6tkUnoWIzgcn8cVDpnhm+jtrvSLWw1qSCQATWq3VrI4GQcheSDnuKwfhwqv4e8RK6hl+xHgjI9f5gflVbwI7vqcTuzM3mKMk5P3q05ZK8b7Ec8bqVtzob7whbpdP5VnrkGobRtWKSFMbeCMr8oPc5waiTSbu1vYLiK01wTLCbd45riFgylCCeX+hx04r3LXbeC302WeCCKKXym/eIgVucZ5Fcz4K0/T7nT5Lq4sbWa43k+bJErP19SM1mpyZfs472PCbix0W0nlgmXV4pozjEZidPzB/lVyG6t43hkEerpHCgCyQ2qDGOjdcE+5rO8dxpF4q1FI0VFFw2AowBzVXSLq6jcLHcTIM4wrkDFdE78t2TGmuayO+07xBYQ6JqljNbX8j3CtsY2KCRmO0ksd+MqVUiqmseJZbvU5dUku9Rt1YysYRZoYi0oUOvD8qwXn3qbwtHHJrxeSNXZVQqWGSDuHI/Os3x3bwLY2LLBEpFqMEIP7xrKnZysTVg4q9yg2maWunGCFdQ+0MyuzPp4LLx90HfwOc9OwqzZNp+lBfJtrq5VpR5jXekoxUY/hO/9K5WQAjcRknqa09PZhp6gEgfMevfNdEk7as54as6iXXNPUMttpqrExWRz/YwB3gj/AG+BjsOtaSeINNhuy0Nos5OwosmhBRH7gB+cVz99JIunRusjhmgQkg8niqMtxcfY7pvPl3GJQTvOSNw4rmsmdjTSOhi1Pw6kgmuIJvtO8PzpDAn2ysoIrS1LxJYXGmeS8l7PIiYSOSwuVUkdj++wPyrgNTmmLMTNIT5J/iPYriqFlcXDX8QM8pBcZBc1appq5HO7nodvf+HbqBluNO022WJiI1fR7h92ed2RJnNFk/hK1dfk0cXBbKSTWF58p7ELk9646W6ulvLhVuZlCn5QHPHPat3RLm4l8M+IJ5Z5ZJYo08t2clkzIM4Paok7d/vNYLmey+46PWNRt7w39lrHiLRZkugvmqumzhlIGFO4LlSvXGepPrWTbeEfBzW8GPGcMUiEyXMrxSglAeiLs6+5PfpXP+H7y8a5Ja6nYkc5kPPIr6B8T2trH4U8PypbQrI00W5ggBPB6mlzuCsiJQUnqjzXx1qem+ILWw02z8dQW2n2kaxbXgmJkKgYc7Y/buTXL6p4X0qwmSNvFVuARuUizmlbB7khcc+naqmq317HdXyx3lwoF4QAJCMcmrfi28vI9FtXjup0Y3EgLLIQcZPFXGfLZIxnFO7fQgk0bQZnZm8YoWAAJXRpgMD8Ks2nh/SNRSGJtQvpYrfKGSw0Ryzf7xzz/Oo9AuLiSxt5HmlZ3chmLklhz19apeKbm4hs4ZYbiWOR2O9kcgt8o6kdapVW3YPYRS5jb1fw14Ugjtpo5vE1tbAHzZptNOJDngKONuO/WqTaB4Wurhzb6rqYU4ISPSXcj8d/41X0aaaS4USSyOAkeNzE4/dVl2c0yw7lmkBCEghjkHNNSl3LVOK6HSjwzLAfLtZdakUtx/xIn+h6tWTq0V5afaIFbUonuHCSIbQwBwcEAgNj8OlZeo3999uf/Tbn75/5at6n3qeNmltsyMXPPLHNTFu5u0nE0tX0W/sbUJNd3lxBcsBEkkcilnBwG25+8OfXjNVY9JumjVho9y4IB3fZZDn361TR2+3INzYXIUZ6D2qzd3Nx9qm/fy/fb+M+tXdrqZeyj2P/2Q==">
            <a:extLst>
              <a:ext uri="{FF2B5EF4-FFF2-40B4-BE49-F238E27FC236}">
                <a16:creationId xmlns:a16="http://schemas.microsoft.com/office/drawing/2014/main" xmlns="" id="{6431A3B0-1D3B-43C8-B885-EF1B60F2BA6B}"/>
              </a:ext>
            </a:extLst>
          </p:cNvPr>
          <p:cNvSpPr>
            <a:spLocks noChangeAspect="1" noChangeArrowheads="1"/>
          </p:cNvSpPr>
          <p:nvPr/>
        </p:nvSpPr>
        <p:spPr bwMode="auto">
          <a:xfrm>
            <a:off x="6298381" y="2454176"/>
            <a:ext cx="1909116" cy="1432024"/>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4" name="Picture 10" descr="Βάζα με τουρσιά">
            <a:extLst>
              <a:ext uri="{FF2B5EF4-FFF2-40B4-BE49-F238E27FC236}">
                <a16:creationId xmlns:a16="http://schemas.microsoft.com/office/drawing/2014/main" xmlns="" id="{E89E25FF-B3F7-4D05-A8F0-EE027EB989C7}"/>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28291" y="1069700"/>
            <a:ext cx="2662069" cy="199796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FFEFCF78-2A4B-4773-A58D-EE9D28093FF5}"/>
              </a:ext>
            </a:extLst>
          </p:cNvPr>
          <p:cNvSpPr txBox="1"/>
          <p:nvPr/>
        </p:nvSpPr>
        <p:spPr>
          <a:xfrm>
            <a:off x="2939745" y="4808643"/>
            <a:ext cx="7123617" cy="1754326"/>
          </a:xfrm>
          <a:prstGeom prst="rect">
            <a:avLst/>
          </a:prstGeom>
          <a:noFill/>
        </p:spPr>
        <p:txBody>
          <a:bodyPr wrap="square" rtlCol="0">
            <a:spAutoFit/>
          </a:bodyPr>
          <a:lstStyle/>
          <a:p>
            <a:pPr defTabSz="685800" eaLnBrk="0" fontAlgn="base" hangingPunct="0">
              <a:spcBef>
                <a:spcPct val="0"/>
              </a:spcBef>
              <a:spcAft>
                <a:spcPct val="0"/>
              </a:spcAft>
            </a:pPr>
            <a:r>
              <a:rPr lang="el-GR" sz="1800" dirty="0" smtClean="0"/>
              <a:t>Ιαπωνικά "</a:t>
            </a:r>
            <a:r>
              <a:rPr lang="en-GB" sz="1800" dirty="0" err="1" smtClean="0"/>
              <a:t>Natto</a:t>
            </a:r>
            <a:r>
              <a:rPr lang="el-GR" sz="1800" dirty="0" smtClean="0"/>
              <a:t>" (από σπόρους σόγιας) παρασκευάζονται από είδη του </a:t>
            </a:r>
            <a:r>
              <a:rPr lang="en-GB" sz="1800" i="1" dirty="0" smtClean="0"/>
              <a:t>Bacillus</a:t>
            </a:r>
            <a:r>
              <a:rPr lang="el-GR" sz="1800" i="1" dirty="0" smtClean="0"/>
              <a:t> </a:t>
            </a:r>
            <a:r>
              <a:rPr lang="el-GR" sz="1800" dirty="0" smtClean="0"/>
              <a:t>και έχουν  κολλώδη και ινώδη δομή. Αυτά τα βακτήρια προσδίδουν έντονη και διαπεραστική οσμή</a:t>
            </a:r>
          </a:p>
          <a:p>
            <a:pPr defTabSz="685800" eaLnBrk="0" fontAlgn="base" hangingPunct="0">
              <a:spcBef>
                <a:spcPct val="0"/>
              </a:spcBef>
              <a:spcAft>
                <a:spcPct val="0"/>
              </a:spcAft>
            </a:pPr>
            <a:endParaRPr lang="en-GB" altLang="fr-FR" sz="1800" dirty="0"/>
          </a:p>
          <a:p>
            <a:pPr defTabSz="685800" eaLnBrk="0" fontAlgn="base" hangingPunct="0">
              <a:spcBef>
                <a:spcPct val="0"/>
              </a:spcBef>
              <a:spcAft>
                <a:spcPct val="0"/>
              </a:spcAft>
            </a:pPr>
            <a:r>
              <a:rPr lang="el-GR" sz="1800" dirty="0" smtClean="0"/>
              <a:t>Τα νιγηριανά “</a:t>
            </a:r>
            <a:r>
              <a:rPr lang="en-GB" sz="1800" dirty="0" err="1" smtClean="0"/>
              <a:t>Ugba</a:t>
            </a:r>
            <a:r>
              <a:rPr lang="el-GR" sz="1800" dirty="0" smtClean="0"/>
              <a:t>” παρασκευάζονται από ελαιώδη φασόλια.</a:t>
            </a:r>
            <a:endParaRPr lang="en-GB" altLang="fr-FR" dirty="0" smtClean="0">
              <a:solidFill>
                <a:srgbClr val="00707C"/>
              </a:solidFill>
            </a:endParaRPr>
          </a:p>
          <a:p>
            <a:pPr defTabSz="685800" eaLnBrk="0" fontAlgn="base" hangingPunct="0">
              <a:spcBef>
                <a:spcPct val="0"/>
              </a:spcBef>
              <a:spcAft>
                <a:spcPct val="0"/>
              </a:spcAft>
            </a:pPr>
            <a:endParaRPr lang="en-GB" altLang="fr-FR" dirty="0">
              <a:solidFill>
                <a:srgbClr val="00707C"/>
              </a:solidFill>
            </a:endParaRPr>
          </a:p>
          <a:p>
            <a:pPr defTabSz="685800" eaLnBrk="0" fontAlgn="base" hangingPunct="0">
              <a:spcBef>
                <a:spcPct val="0"/>
              </a:spcBef>
              <a:spcAft>
                <a:spcPct val="0"/>
              </a:spcAft>
            </a:pPr>
            <a:endParaRPr lang="en-GB" altLang="fr-FR" dirty="0">
              <a:solidFill>
                <a:srgbClr val="00707C"/>
              </a:solidFill>
            </a:endParaRPr>
          </a:p>
        </p:txBody>
      </p:sp>
    </p:spTree>
    <p:extLst>
      <p:ext uri="{BB962C8B-B14F-4D97-AF65-F5344CB8AC3E}">
        <p14:creationId xmlns:p14="http://schemas.microsoft.com/office/powerpoint/2010/main" xmlns="" val="3401219460"/>
      </p:ext>
    </p:extLst>
  </p:cSld>
  <p:clrMapOvr>
    <a:masterClrMapping/>
  </p:clrMapOvr>
  <p:transition spd="med">
    <p:fade/>
  </p:transition>
</p:sld>
</file>

<file path=ppt/theme/theme1.xml><?xml version="1.0" encoding="utf-8"?>
<a:theme xmlns:a="http://schemas.openxmlformats.org/drawingml/2006/main" name="safeconsume">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afeconsume" id="{A209E806-7918-4DA6-9257-EA7620E65B2E}" vid="{DFD43733-1097-4E47-BAC8-3C1DE5DD0369}"/>
    </a:ext>
  </a:extLst>
</a:theme>
</file>

<file path=ppt/theme/theme2.xml><?xml version="1.0" encoding="utf-8"?>
<a:theme xmlns:a="http://schemas.openxmlformats.org/drawingml/2006/main" name="Tema1">
  <a:themeElements>
    <a:clrScheme name="Custom 9">
      <a:dk1>
        <a:sysClr val="windowText" lastClr="000000"/>
      </a:dk1>
      <a:lt1>
        <a:srgbClr val="FFFFFF"/>
      </a:lt1>
      <a:dk2>
        <a:srgbClr val="00707C"/>
      </a:dk2>
      <a:lt2>
        <a:srgbClr val="CFEAE1"/>
      </a:lt2>
      <a:accent1>
        <a:srgbClr val="00707C"/>
      </a:accent1>
      <a:accent2>
        <a:srgbClr val="CFEAE1"/>
      </a:accent2>
      <a:accent3>
        <a:srgbClr val="DD4758"/>
      </a:accent3>
      <a:accent4>
        <a:srgbClr val="FFD8BA"/>
      </a:accent4>
      <a:accent5>
        <a:srgbClr val="0C1B1B"/>
      </a:accent5>
      <a:accent6>
        <a:srgbClr val="8DB7BC"/>
      </a:accent6>
      <a:hlink>
        <a:srgbClr val="0563C1"/>
      </a:hlink>
      <a:folHlink>
        <a:srgbClr val="954F72"/>
      </a:folHlink>
    </a:clrScheme>
    <a:fontScheme name="SafeConsume">
      <a:majorFont>
        <a:latin typeface="Georgia"/>
        <a:ea typeface=""/>
        <a:cs typeface=""/>
      </a:majorFont>
      <a:minorFont>
        <a:latin typeface="Microsoft Sans Serif"/>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a1" id="{0E7BD821-AD58-45A2-853D-2D05F1CDADEF}" vid="{46F10311-8BDC-4967-99B2-F1F5E286CD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501779BA33D24E8149D4B874D12439" ma:contentTypeVersion="10" ma:contentTypeDescription="Create a new document." ma:contentTypeScope="" ma:versionID="4c9363805fa9d57d915737c42785b0f5">
  <xsd:schema xmlns:xsd="http://www.w3.org/2001/XMLSchema" xmlns:xs="http://www.w3.org/2001/XMLSchema" xmlns:p="http://schemas.microsoft.com/office/2006/metadata/properties" xmlns:ns2="1fb14ad6-309a-489a-a37a-efadb6fb7c1d" targetNamespace="http://schemas.microsoft.com/office/2006/metadata/properties" ma:root="true" ma:fieldsID="37e72963be641e46334b69e806042f93" ns2:_="">
    <xsd:import namespace="1fb14ad6-309a-489a-a37a-efadb6fb7c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14ad6-309a-489a-a37a-efadb6fb7c1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6DEB6E-6175-4D73-9A19-A30B9F70DD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14ad6-309a-489a-a37a-efadb6fb7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413F40-08B3-4177-BE85-5ED52A738E9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EBC033B-0FA8-4BBC-A995-443530A43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safeconsume</Template>
  <TotalTime>3931</TotalTime>
  <Words>3336</Words>
  <Application>Microsoft Office PowerPoint</Application>
  <PresentationFormat>Προσαρμογή</PresentationFormat>
  <Paragraphs>279</Paragraphs>
  <Slides>22</Slides>
  <Notes>17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0</vt:i4>
      </vt:variant>
      <vt:variant>
        <vt:lpstr>Τίτλοι διαφανειών</vt:lpstr>
      </vt:variant>
      <vt:variant>
        <vt:i4>22</vt:i4>
      </vt:variant>
    </vt:vector>
  </HeadingPairs>
  <TitlesOfParts>
    <vt:vector size="24" baseType="lpstr">
      <vt:lpstr>safeconsume</vt:lpstr>
      <vt:lpstr>Tema1</vt:lpstr>
      <vt:lpstr>Διαφάνεια 1</vt:lpstr>
      <vt:lpstr>Μαθησιακοί στόχοι</vt:lpstr>
      <vt:lpstr>Τροφιμογενές νόσημα (Τροφική δηλητηρίαση)</vt:lpstr>
      <vt:lpstr>Διαφάνεια 4</vt:lpstr>
      <vt:lpstr>Διαφάνεια 5</vt:lpstr>
      <vt:lpstr> Σπόρια </vt:lpstr>
      <vt:lpstr>Διαφάνεια 7</vt:lpstr>
      <vt:lpstr>Διαφάνεια 8</vt:lpstr>
      <vt:lpstr>Διαφάνεια 9</vt:lpstr>
      <vt:lpstr>Μελέτη περίπτωσης:  Μια ιστορία προειδοποίησης</vt:lpstr>
      <vt:lpstr>Διαφάνεια 11</vt:lpstr>
      <vt:lpstr>Διαφάνεια 12</vt:lpstr>
      <vt:lpstr>Διαφάνεια 13</vt:lpstr>
      <vt:lpstr>Βακτήρια</vt:lpstr>
      <vt:lpstr>Βακτήρια</vt:lpstr>
      <vt:lpstr>Διαφάνεια 16</vt:lpstr>
      <vt:lpstr>Διαφάνεια 17</vt:lpstr>
      <vt:lpstr>Διαφάνεια 18</vt:lpstr>
      <vt:lpstr>Toxoplasma (Τοξόπλασμα)</vt:lpstr>
      <vt:lpstr>Norovirus (Νοροϊός)</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Hayes</dc:creator>
  <cp:lastModifiedBy>user</cp:lastModifiedBy>
  <cp:revision>185</cp:revision>
  <cp:lastPrinted>2019-08-20T15:09:19Z</cp:lastPrinted>
  <dcterms:created xsi:type="dcterms:W3CDTF">2019-08-14T11:34:53Z</dcterms:created>
  <dcterms:modified xsi:type="dcterms:W3CDTF">2025-12-17T18:53:18Z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0x01010083501779BA33D24E8149D4B874D12439</vt:lpwstr>
  </property>
</Properties>
</file>