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01" r:id="rId3"/>
    <p:sldId id="270" r:id="rId4"/>
    <p:sldId id="261" r:id="rId5"/>
    <p:sldId id="275" r:id="rId6"/>
    <p:sldId id="299" r:id="rId7"/>
    <p:sldId id="302" r:id="rId8"/>
    <p:sldId id="283" r:id="rId9"/>
    <p:sldId id="297" r:id="rId10"/>
    <p:sldId id="294" r:id="rId11"/>
    <p:sldId id="287" r:id="rId12"/>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AGE VANESSA CHU Nice" initials="LVCN"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225F"/>
    <a:srgbClr val="1F396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2794" autoAdjust="0"/>
  </p:normalViewPr>
  <p:slideViewPr>
    <p:cSldViewPr>
      <p:cViewPr varScale="1">
        <p:scale>
          <a:sx n="99" d="100"/>
          <a:sy n="99" d="100"/>
        </p:scale>
        <p:origin x="109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18T12:30:03.451" idx="7">
    <p:pos x="10" y="10"/>
    <p:text>je mettrai cette diapo plus loin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4-04-18T12:30:30.050" idx="8">
    <p:pos x="10" y="10"/>
    <p:text>je mettrai cette diapo après les obligations vaccinales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5F4A17F-AD97-263F-8DD8-8AF8614FA14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8B036DBF-0FF9-03AB-D49E-3D1CE4B0E96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E42FD229-9CA8-4782-89E9-0A85D177529D}" type="datetimeFigureOut">
              <a:rPr lang="fr-FR"/>
              <a:pPr>
                <a:defRPr/>
              </a:pPr>
              <a:t>18/04/2024</a:t>
            </a:fld>
            <a:endParaRPr lang="fr-FR"/>
          </a:p>
        </p:txBody>
      </p:sp>
      <p:sp>
        <p:nvSpPr>
          <p:cNvPr id="4" name="Espace réservé de l'image des diapositives 3">
            <a:extLst>
              <a:ext uri="{FF2B5EF4-FFF2-40B4-BE49-F238E27FC236}">
                <a16:creationId xmlns:a16="http://schemas.microsoft.com/office/drawing/2014/main" id="{AFBB8103-D0A8-69E7-5AC0-4FDEDA39EDC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607158A1-8C41-7B06-E0CF-570F2EBBC8E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D4CF50AB-F388-81EE-AB4C-4CD30D645D2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4E4E025D-7FC2-821C-58C8-223597CD1AF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7484430-A6BD-46AE-ADEE-C8281FA8E73C}"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a:extLst>
              <a:ext uri="{FF2B5EF4-FFF2-40B4-BE49-F238E27FC236}">
                <a16:creationId xmlns:a16="http://schemas.microsoft.com/office/drawing/2014/main" id="{7DB9BA45-F891-6017-C182-97AE9F4BB2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notes 2">
            <a:extLst>
              <a:ext uri="{FF2B5EF4-FFF2-40B4-BE49-F238E27FC236}">
                <a16:creationId xmlns:a16="http://schemas.microsoft.com/office/drawing/2014/main" id="{6E833007-9CFD-9D80-9B93-9F26D0E2E3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4340" name="Espace réservé du numéro de diapositive 3">
            <a:extLst>
              <a:ext uri="{FF2B5EF4-FFF2-40B4-BE49-F238E27FC236}">
                <a16:creationId xmlns:a16="http://schemas.microsoft.com/office/drawing/2014/main" id="{925A994E-0431-6199-0370-D9F3AF3CE7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78092E-BC97-40C2-A120-A8F04A8F34A0}" type="slidenum">
              <a:rPr lang="fr-FR" altLang="fr-FR"/>
              <a:pPr>
                <a:spcBef>
                  <a:spcPct val="0"/>
                </a:spcBef>
              </a:pPr>
              <a:t>3</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a:extLst>
              <a:ext uri="{FF2B5EF4-FFF2-40B4-BE49-F238E27FC236}">
                <a16:creationId xmlns:a16="http://schemas.microsoft.com/office/drawing/2014/main" id="{E0E7F2BC-2A74-6121-9E51-4D4DD178AA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notes 2">
            <a:extLst>
              <a:ext uri="{FF2B5EF4-FFF2-40B4-BE49-F238E27FC236}">
                <a16:creationId xmlns:a16="http://schemas.microsoft.com/office/drawing/2014/main" id="{9A6F7C1A-7C10-B28E-87A3-7F8365BB5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5364" name="Espace réservé du numéro de diapositive 3">
            <a:extLst>
              <a:ext uri="{FF2B5EF4-FFF2-40B4-BE49-F238E27FC236}">
                <a16:creationId xmlns:a16="http://schemas.microsoft.com/office/drawing/2014/main" id="{BDC70ED5-B931-9B53-4A36-B7C26C9ADB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6949F0-033D-4AA0-8BFE-78B07D47BD62}" type="slidenum">
              <a:rPr lang="fr-FR" altLang="fr-FR"/>
              <a:pPr>
                <a:spcBef>
                  <a:spcPct val="0"/>
                </a:spcBef>
              </a:pPr>
              <a:t>4</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E7683CF-B749-CE1D-9B62-4CA49DD98D1F}"/>
              </a:ext>
            </a:extLst>
          </p:cNvPr>
          <p:cNvSpPr>
            <a:spLocks noGrp="1"/>
          </p:cNvSpPr>
          <p:nvPr>
            <p:ph type="dt" sz="half" idx="10"/>
          </p:nvPr>
        </p:nvSpPr>
        <p:spPr/>
        <p:txBody>
          <a:bodyPr/>
          <a:lstStyle>
            <a:lvl1pPr>
              <a:defRPr/>
            </a:lvl1pPr>
          </a:lstStyle>
          <a:p>
            <a:pPr>
              <a:defRPr/>
            </a:pPr>
            <a:fld id="{6EC1E845-7403-44AE-B324-35D3352027F7}" type="datetime1">
              <a:rPr lang="fr-FR"/>
              <a:pPr>
                <a:defRPr/>
              </a:pPr>
              <a:t>18/04/2024</a:t>
            </a:fld>
            <a:endParaRPr lang="fr-FR"/>
          </a:p>
        </p:txBody>
      </p:sp>
      <p:sp>
        <p:nvSpPr>
          <p:cNvPr id="5" name="Espace réservé du pied de page 4">
            <a:extLst>
              <a:ext uri="{FF2B5EF4-FFF2-40B4-BE49-F238E27FC236}">
                <a16:creationId xmlns:a16="http://schemas.microsoft.com/office/drawing/2014/main" id="{31FCA8EB-46EA-5666-563A-5F4E5B2B3B8B}"/>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5283AD8-1B91-064C-E9E0-850075175324}"/>
              </a:ext>
            </a:extLst>
          </p:cNvPr>
          <p:cNvSpPr>
            <a:spLocks noGrp="1"/>
          </p:cNvSpPr>
          <p:nvPr>
            <p:ph type="sldNum" sz="quarter" idx="12"/>
          </p:nvPr>
        </p:nvSpPr>
        <p:spPr/>
        <p:txBody>
          <a:bodyPr/>
          <a:lstStyle>
            <a:lvl1pPr>
              <a:defRPr/>
            </a:lvl1pPr>
          </a:lstStyle>
          <a:p>
            <a:fld id="{1391A6EC-662A-4984-BA16-8D9595C9C0D9}" type="slidenum">
              <a:rPr lang="fr-FR" altLang="fr-FR"/>
              <a:pPr/>
              <a:t>‹N°›</a:t>
            </a:fld>
            <a:endParaRPr lang="fr-FR" altLang="fr-FR"/>
          </a:p>
        </p:txBody>
      </p:sp>
    </p:spTree>
    <p:extLst>
      <p:ext uri="{BB962C8B-B14F-4D97-AF65-F5344CB8AC3E}">
        <p14:creationId xmlns:p14="http://schemas.microsoft.com/office/powerpoint/2010/main" val="22904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4D437D-7CDB-AC86-68E4-2E2DD9D23629}"/>
              </a:ext>
            </a:extLst>
          </p:cNvPr>
          <p:cNvSpPr>
            <a:spLocks noGrp="1"/>
          </p:cNvSpPr>
          <p:nvPr>
            <p:ph type="dt" sz="half" idx="10"/>
          </p:nvPr>
        </p:nvSpPr>
        <p:spPr/>
        <p:txBody>
          <a:bodyPr/>
          <a:lstStyle>
            <a:lvl1pPr>
              <a:defRPr/>
            </a:lvl1pPr>
          </a:lstStyle>
          <a:p>
            <a:pPr>
              <a:defRPr/>
            </a:pPr>
            <a:fld id="{B9FEC84B-5DD9-4818-9E62-34072E0B09E3}" type="datetime1">
              <a:rPr lang="fr-FR"/>
              <a:pPr>
                <a:defRPr/>
              </a:pPr>
              <a:t>18/04/2024</a:t>
            </a:fld>
            <a:endParaRPr lang="fr-FR"/>
          </a:p>
        </p:txBody>
      </p:sp>
      <p:sp>
        <p:nvSpPr>
          <p:cNvPr id="5" name="Espace réservé du pied de page 4">
            <a:extLst>
              <a:ext uri="{FF2B5EF4-FFF2-40B4-BE49-F238E27FC236}">
                <a16:creationId xmlns:a16="http://schemas.microsoft.com/office/drawing/2014/main" id="{649EAC8F-EB11-D5FC-7235-C815810EC02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52131AB-7573-6971-0088-3DE0E7D594A3}"/>
              </a:ext>
            </a:extLst>
          </p:cNvPr>
          <p:cNvSpPr>
            <a:spLocks noGrp="1"/>
          </p:cNvSpPr>
          <p:nvPr>
            <p:ph type="sldNum" sz="quarter" idx="12"/>
          </p:nvPr>
        </p:nvSpPr>
        <p:spPr/>
        <p:txBody>
          <a:bodyPr/>
          <a:lstStyle>
            <a:lvl1pPr>
              <a:defRPr/>
            </a:lvl1pPr>
          </a:lstStyle>
          <a:p>
            <a:fld id="{A47A6CB3-79AB-4D26-9110-A45553C98262}" type="slidenum">
              <a:rPr lang="fr-FR" altLang="fr-FR"/>
              <a:pPr/>
              <a:t>‹N°›</a:t>
            </a:fld>
            <a:endParaRPr lang="fr-FR" altLang="fr-FR"/>
          </a:p>
        </p:txBody>
      </p:sp>
    </p:spTree>
    <p:extLst>
      <p:ext uri="{BB962C8B-B14F-4D97-AF65-F5344CB8AC3E}">
        <p14:creationId xmlns:p14="http://schemas.microsoft.com/office/powerpoint/2010/main" val="134878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6122B96-4F1B-6D01-D95F-E575B48EFF14}"/>
              </a:ext>
            </a:extLst>
          </p:cNvPr>
          <p:cNvSpPr>
            <a:spLocks noGrp="1"/>
          </p:cNvSpPr>
          <p:nvPr>
            <p:ph type="dt" sz="half" idx="10"/>
          </p:nvPr>
        </p:nvSpPr>
        <p:spPr/>
        <p:txBody>
          <a:bodyPr/>
          <a:lstStyle>
            <a:lvl1pPr>
              <a:defRPr/>
            </a:lvl1pPr>
          </a:lstStyle>
          <a:p>
            <a:pPr>
              <a:defRPr/>
            </a:pPr>
            <a:fld id="{9B432AF8-084D-4767-AE6B-9897BD639C9C}" type="datetime1">
              <a:rPr lang="fr-FR"/>
              <a:pPr>
                <a:defRPr/>
              </a:pPr>
              <a:t>18/04/2024</a:t>
            </a:fld>
            <a:endParaRPr lang="fr-FR"/>
          </a:p>
        </p:txBody>
      </p:sp>
      <p:sp>
        <p:nvSpPr>
          <p:cNvPr id="5" name="Espace réservé du pied de page 4">
            <a:extLst>
              <a:ext uri="{FF2B5EF4-FFF2-40B4-BE49-F238E27FC236}">
                <a16:creationId xmlns:a16="http://schemas.microsoft.com/office/drawing/2014/main" id="{DEE78FAB-58A0-360D-5D26-E745FB7FDDC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A31306A-1559-9C1D-709A-4E9125828CDF}"/>
              </a:ext>
            </a:extLst>
          </p:cNvPr>
          <p:cNvSpPr>
            <a:spLocks noGrp="1"/>
          </p:cNvSpPr>
          <p:nvPr>
            <p:ph type="sldNum" sz="quarter" idx="12"/>
          </p:nvPr>
        </p:nvSpPr>
        <p:spPr/>
        <p:txBody>
          <a:bodyPr/>
          <a:lstStyle>
            <a:lvl1pPr>
              <a:defRPr/>
            </a:lvl1pPr>
          </a:lstStyle>
          <a:p>
            <a:fld id="{18B87EF1-CF4F-4A2E-9319-233B934BC4F7}" type="slidenum">
              <a:rPr lang="fr-FR" altLang="fr-FR"/>
              <a:pPr/>
              <a:t>‹N°›</a:t>
            </a:fld>
            <a:endParaRPr lang="fr-FR" altLang="fr-FR"/>
          </a:p>
        </p:txBody>
      </p:sp>
    </p:spTree>
    <p:extLst>
      <p:ext uri="{BB962C8B-B14F-4D97-AF65-F5344CB8AC3E}">
        <p14:creationId xmlns:p14="http://schemas.microsoft.com/office/powerpoint/2010/main" val="343469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42FFA7-C1A8-5A6F-FF74-8983C1989D90}"/>
              </a:ext>
            </a:extLst>
          </p:cNvPr>
          <p:cNvSpPr>
            <a:spLocks noGrp="1"/>
          </p:cNvSpPr>
          <p:nvPr>
            <p:ph type="dt" sz="half" idx="10"/>
          </p:nvPr>
        </p:nvSpPr>
        <p:spPr/>
        <p:txBody>
          <a:bodyPr/>
          <a:lstStyle>
            <a:lvl1pPr>
              <a:defRPr/>
            </a:lvl1pPr>
          </a:lstStyle>
          <a:p>
            <a:pPr>
              <a:defRPr/>
            </a:pPr>
            <a:fld id="{4BDD3355-E47A-4580-B9EA-2394AC11ED0C}" type="datetime1">
              <a:rPr lang="fr-FR"/>
              <a:pPr>
                <a:defRPr/>
              </a:pPr>
              <a:t>18/04/2024</a:t>
            </a:fld>
            <a:endParaRPr lang="fr-FR"/>
          </a:p>
        </p:txBody>
      </p:sp>
      <p:sp>
        <p:nvSpPr>
          <p:cNvPr id="5" name="Espace réservé du pied de page 4">
            <a:extLst>
              <a:ext uri="{FF2B5EF4-FFF2-40B4-BE49-F238E27FC236}">
                <a16:creationId xmlns:a16="http://schemas.microsoft.com/office/drawing/2014/main" id="{F562745E-867A-DCDF-0430-CEF45575B6A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C47AC7D-527C-8C24-CFEE-485249FB3F04}"/>
              </a:ext>
            </a:extLst>
          </p:cNvPr>
          <p:cNvSpPr>
            <a:spLocks noGrp="1"/>
          </p:cNvSpPr>
          <p:nvPr>
            <p:ph type="sldNum" sz="quarter" idx="12"/>
          </p:nvPr>
        </p:nvSpPr>
        <p:spPr/>
        <p:txBody>
          <a:bodyPr/>
          <a:lstStyle>
            <a:lvl1pPr>
              <a:defRPr/>
            </a:lvl1pPr>
          </a:lstStyle>
          <a:p>
            <a:fld id="{141C9364-501A-4381-953F-0DED6A8A5D04}" type="slidenum">
              <a:rPr lang="fr-FR" altLang="fr-FR"/>
              <a:pPr/>
              <a:t>‹N°›</a:t>
            </a:fld>
            <a:endParaRPr lang="fr-FR" altLang="fr-FR"/>
          </a:p>
        </p:txBody>
      </p:sp>
    </p:spTree>
    <p:extLst>
      <p:ext uri="{BB962C8B-B14F-4D97-AF65-F5344CB8AC3E}">
        <p14:creationId xmlns:p14="http://schemas.microsoft.com/office/powerpoint/2010/main" val="337655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1A7828E9-D4C3-68F7-2414-CFFC99443514}"/>
              </a:ext>
            </a:extLst>
          </p:cNvPr>
          <p:cNvSpPr>
            <a:spLocks noGrp="1"/>
          </p:cNvSpPr>
          <p:nvPr>
            <p:ph type="dt" sz="half" idx="10"/>
          </p:nvPr>
        </p:nvSpPr>
        <p:spPr/>
        <p:txBody>
          <a:bodyPr/>
          <a:lstStyle>
            <a:lvl1pPr>
              <a:defRPr/>
            </a:lvl1pPr>
          </a:lstStyle>
          <a:p>
            <a:pPr>
              <a:defRPr/>
            </a:pPr>
            <a:fld id="{ABE5C84B-897A-4F7F-B716-4B42955FA530}" type="datetime1">
              <a:rPr lang="fr-FR"/>
              <a:pPr>
                <a:defRPr/>
              </a:pPr>
              <a:t>18/04/2024</a:t>
            </a:fld>
            <a:endParaRPr lang="fr-FR"/>
          </a:p>
        </p:txBody>
      </p:sp>
      <p:sp>
        <p:nvSpPr>
          <p:cNvPr id="5" name="Espace réservé du pied de page 4">
            <a:extLst>
              <a:ext uri="{FF2B5EF4-FFF2-40B4-BE49-F238E27FC236}">
                <a16:creationId xmlns:a16="http://schemas.microsoft.com/office/drawing/2014/main" id="{404DB441-F748-A731-921B-CD105CAA714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362DBD5-8DC7-2386-2C99-4DD7F45C0587}"/>
              </a:ext>
            </a:extLst>
          </p:cNvPr>
          <p:cNvSpPr>
            <a:spLocks noGrp="1"/>
          </p:cNvSpPr>
          <p:nvPr>
            <p:ph type="sldNum" sz="quarter" idx="12"/>
          </p:nvPr>
        </p:nvSpPr>
        <p:spPr/>
        <p:txBody>
          <a:bodyPr/>
          <a:lstStyle>
            <a:lvl1pPr>
              <a:defRPr/>
            </a:lvl1pPr>
          </a:lstStyle>
          <a:p>
            <a:fld id="{EB816708-A2B9-47E7-9C85-3BD20B837E08}" type="slidenum">
              <a:rPr lang="fr-FR" altLang="fr-FR"/>
              <a:pPr/>
              <a:t>‹N°›</a:t>
            </a:fld>
            <a:endParaRPr lang="fr-FR" altLang="fr-FR"/>
          </a:p>
        </p:txBody>
      </p:sp>
    </p:spTree>
    <p:extLst>
      <p:ext uri="{BB962C8B-B14F-4D97-AF65-F5344CB8AC3E}">
        <p14:creationId xmlns:p14="http://schemas.microsoft.com/office/powerpoint/2010/main" val="230131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972135D3-7EF6-6F2A-4930-1DFF768CA1B7}"/>
              </a:ext>
            </a:extLst>
          </p:cNvPr>
          <p:cNvSpPr>
            <a:spLocks noGrp="1"/>
          </p:cNvSpPr>
          <p:nvPr>
            <p:ph type="dt" sz="half" idx="10"/>
          </p:nvPr>
        </p:nvSpPr>
        <p:spPr/>
        <p:txBody>
          <a:bodyPr/>
          <a:lstStyle>
            <a:lvl1pPr>
              <a:defRPr/>
            </a:lvl1pPr>
          </a:lstStyle>
          <a:p>
            <a:pPr>
              <a:defRPr/>
            </a:pPr>
            <a:fld id="{6AD385B6-7B78-4BA9-83B4-76B6A592CF73}" type="datetime1">
              <a:rPr lang="fr-FR"/>
              <a:pPr>
                <a:defRPr/>
              </a:pPr>
              <a:t>18/04/2024</a:t>
            </a:fld>
            <a:endParaRPr lang="fr-FR"/>
          </a:p>
        </p:txBody>
      </p:sp>
      <p:sp>
        <p:nvSpPr>
          <p:cNvPr id="6" name="Espace réservé du pied de page 4">
            <a:extLst>
              <a:ext uri="{FF2B5EF4-FFF2-40B4-BE49-F238E27FC236}">
                <a16:creationId xmlns:a16="http://schemas.microsoft.com/office/drawing/2014/main" id="{0739D973-28AC-F119-4852-E3A948D296F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E83A237-3039-FF08-D1A0-22A8FF144495}"/>
              </a:ext>
            </a:extLst>
          </p:cNvPr>
          <p:cNvSpPr>
            <a:spLocks noGrp="1"/>
          </p:cNvSpPr>
          <p:nvPr>
            <p:ph type="sldNum" sz="quarter" idx="12"/>
          </p:nvPr>
        </p:nvSpPr>
        <p:spPr/>
        <p:txBody>
          <a:bodyPr/>
          <a:lstStyle>
            <a:lvl1pPr>
              <a:defRPr/>
            </a:lvl1pPr>
          </a:lstStyle>
          <a:p>
            <a:fld id="{389CC028-06DC-449E-A003-CED282FD8C1E}" type="slidenum">
              <a:rPr lang="fr-FR" altLang="fr-FR"/>
              <a:pPr/>
              <a:t>‹N°›</a:t>
            </a:fld>
            <a:endParaRPr lang="fr-FR" altLang="fr-FR"/>
          </a:p>
        </p:txBody>
      </p:sp>
    </p:spTree>
    <p:extLst>
      <p:ext uri="{BB962C8B-B14F-4D97-AF65-F5344CB8AC3E}">
        <p14:creationId xmlns:p14="http://schemas.microsoft.com/office/powerpoint/2010/main" val="329775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F8FE3250-3BAB-8FC6-9693-D199338E0D0F}"/>
              </a:ext>
            </a:extLst>
          </p:cNvPr>
          <p:cNvSpPr>
            <a:spLocks noGrp="1"/>
          </p:cNvSpPr>
          <p:nvPr>
            <p:ph type="dt" sz="half" idx="10"/>
          </p:nvPr>
        </p:nvSpPr>
        <p:spPr/>
        <p:txBody>
          <a:bodyPr/>
          <a:lstStyle>
            <a:lvl1pPr>
              <a:defRPr/>
            </a:lvl1pPr>
          </a:lstStyle>
          <a:p>
            <a:pPr>
              <a:defRPr/>
            </a:pPr>
            <a:fld id="{D7A28D1B-7923-4D83-ABD6-16789057E59C}" type="datetime1">
              <a:rPr lang="fr-FR"/>
              <a:pPr>
                <a:defRPr/>
              </a:pPr>
              <a:t>18/04/2024</a:t>
            </a:fld>
            <a:endParaRPr lang="fr-FR"/>
          </a:p>
        </p:txBody>
      </p:sp>
      <p:sp>
        <p:nvSpPr>
          <p:cNvPr id="8" name="Espace réservé du pied de page 4">
            <a:extLst>
              <a:ext uri="{FF2B5EF4-FFF2-40B4-BE49-F238E27FC236}">
                <a16:creationId xmlns:a16="http://schemas.microsoft.com/office/drawing/2014/main" id="{5AD76CD0-560F-B194-0A95-BCD1E8CB53B9}"/>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F3C747BE-0A0A-4452-BEA6-D83A45238290}"/>
              </a:ext>
            </a:extLst>
          </p:cNvPr>
          <p:cNvSpPr>
            <a:spLocks noGrp="1"/>
          </p:cNvSpPr>
          <p:nvPr>
            <p:ph type="sldNum" sz="quarter" idx="12"/>
          </p:nvPr>
        </p:nvSpPr>
        <p:spPr/>
        <p:txBody>
          <a:bodyPr/>
          <a:lstStyle>
            <a:lvl1pPr>
              <a:defRPr/>
            </a:lvl1pPr>
          </a:lstStyle>
          <a:p>
            <a:fld id="{12C6322D-4786-4156-A677-6FDF51D4EF6B}" type="slidenum">
              <a:rPr lang="fr-FR" altLang="fr-FR"/>
              <a:pPr/>
              <a:t>‹N°›</a:t>
            </a:fld>
            <a:endParaRPr lang="fr-FR" altLang="fr-FR"/>
          </a:p>
        </p:txBody>
      </p:sp>
    </p:spTree>
    <p:extLst>
      <p:ext uri="{BB962C8B-B14F-4D97-AF65-F5344CB8AC3E}">
        <p14:creationId xmlns:p14="http://schemas.microsoft.com/office/powerpoint/2010/main" val="67702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3DE2A0A1-0AC8-8BC5-3D87-B9CB0D5AFFDE}"/>
              </a:ext>
            </a:extLst>
          </p:cNvPr>
          <p:cNvSpPr>
            <a:spLocks noGrp="1"/>
          </p:cNvSpPr>
          <p:nvPr>
            <p:ph type="dt" sz="half" idx="10"/>
          </p:nvPr>
        </p:nvSpPr>
        <p:spPr/>
        <p:txBody>
          <a:bodyPr/>
          <a:lstStyle>
            <a:lvl1pPr>
              <a:defRPr/>
            </a:lvl1pPr>
          </a:lstStyle>
          <a:p>
            <a:pPr>
              <a:defRPr/>
            </a:pPr>
            <a:fld id="{9D938B88-DD9C-46E9-B4BB-D05CD60C03BA}" type="datetime1">
              <a:rPr lang="fr-FR"/>
              <a:pPr>
                <a:defRPr/>
              </a:pPr>
              <a:t>18/04/2024</a:t>
            </a:fld>
            <a:endParaRPr lang="fr-FR"/>
          </a:p>
        </p:txBody>
      </p:sp>
      <p:sp>
        <p:nvSpPr>
          <p:cNvPr id="4" name="Espace réservé du pied de page 4">
            <a:extLst>
              <a:ext uri="{FF2B5EF4-FFF2-40B4-BE49-F238E27FC236}">
                <a16:creationId xmlns:a16="http://schemas.microsoft.com/office/drawing/2014/main" id="{F71C0444-9D40-AD38-EB16-DCC72A20DF88}"/>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4650B109-A959-D0D1-D180-047EBFD57D70}"/>
              </a:ext>
            </a:extLst>
          </p:cNvPr>
          <p:cNvSpPr>
            <a:spLocks noGrp="1"/>
          </p:cNvSpPr>
          <p:nvPr>
            <p:ph type="sldNum" sz="quarter" idx="12"/>
          </p:nvPr>
        </p:nvSpPr>
        <p:spPr/>
        <p:txBody>
          <a:bodyPr/>
          <a:lstStyle>
            <a:lvl1pPr>
              <a:defRPr/>
            </a:lvl1pPr>
          </a:lstStyle>
          <a:p>
            <a:fld id="{50F5F951-67D4-4E42-8FA9-E43CD68F3215}" type="slidenum">
              <a:rPr lang="fr-FR" altLang="fr-FR"/>
              <a:pPr/>
              <a:t>‹N°›</a:t>
            </a:fld>
            <a:endParaRPr lang="fr-FR" altLang="fr-FR"/>
          </a:p>
        </p:txBody>
      </p:sp>
    </p:spTree>
    <p:extLst>
      <p:ext uri="{BB962C8B-B14F-4D97-AF65-F5344CB8AC3E}">
        <p14:creationId xmlns:p14="http://schemas.microsoft.com/office/powerpoint/2010/main" val="362237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2B587BCF-7054-9918-33B4-EEB3485EB14C}"/>
              </a:ext>
            </a:extLst>
          </p:cNvPr>
          <p:cNvSpPr>
            <a:spLocks noGrp="1"/>
          </p:cNvSpPr>
          <p:nvPr>
            <p:ph type="dt" sz="half" idx="10"/>
          </p:nvPr>
        </p:nvSpPr>
        <p:spPr/>
        <p:txBody>
          <a:bodyPr/>
          <a:lstStyle>
            <a:lvl1pPr>
              <a:defRPr/>
            </a:lvl1pPr>
          </a:lstStyle>
          <a:p>
            <a:pPr>
              <a:defRPr/>
            </a:pPr>
            <a:fld id="{2784D415-2B2C-4122-9697-513AC890F2B6}" type="datetime1">
              <a:rPr lang="fr-FR"/>
              <a:pPr>
                <a:defRPr/>
              </a:pPr>
              <a:t>18/04/2024</a:t>
            </a:fld>
            <a:endParaRPr lang="fr-FR"/>
          </a:p>
        </p:txBody>
      </p:sp>
      <p:sp>
        <p:nvSpPr>
          <p:cNvPr id="3" name="Espace réservé du pied de page 4">
            <a:extLst>
              <a:ext uri="{FF2B5EF4-FFF2-40B4-BE49-F238E27FC236}">
                <a16:creationId xmlns:a16="http://schemas.microsoft.com/office/drawing/2014/main" id="{A1ED85A9-24F4-D2E7-8BC4-89D5EC8E92EB}"/>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E452C739-8F64-3690-951D-02682A04A993}"/>
              </a:ext>
            </a:extLst>
          </p:cNvPr>
          <p:cNvSpPr>
            <a:spLocks noGrp="1"/>
          </p:cNvSpPr>
          <p:nvPr>
            <p:ph type="sldNum" sz="quarter" idx="12"/>
          </p:nvPr>
        </p:nvSpPr>
        <p:spPr/>
        <p:txBody>
          <a:bodyPr/>
          <a:lstStyle>
            <a:lvl1pPr>
              <a:defRPr/>
            </a:lvl1pPr>
          </a:lstStyle>
          <a:p>
            <a:fld id="{4E1ADA9C-50A0-481B-AB3E-876CBEC88E96}" type="slidenum">
              <a:rPr lang="fr-FR" altLang="fr-FR"/>
              <a:pPr/>
              <a:t>‹N°›</a:t>
            </a:fld>
            <a:endParaRPr lang="fr-FR" altLang="fr-FR"/>
          </a:p>
        </p:txBody>
      </p:sp>
    </p:spTree>
    <p:extLst>
      <p:ext uri="{BB962C8B-B14F-4D97-AF65-F5344CB8AC3E}">
        <p14:creationId xmlns:p14="http://schemas.microsoft.com/office/powerpoint/2010/main" val="413389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6E2F6516-DEC8-57F6-7931-69716EF93CCB}"/>
              </a:ext>
            </a:extLst>
          </p:cNvPr>
          <p:cNvSpPr>
            <a:spLocks noGrp="1"/>
          </p:cNvSpPr>
          <p:nvPr>
            <p:ph type="dt" sz="half" idx="10"/>
          </p:nvPr>
        </p:nvSpPr>
        <p:spPr/>
        <p:txBody>
          <a:bodyPr/>
          <a:lstStyle>
            <a:lvl1pPr>
              <a:defRPr/>
            </a:lvl1pPr>
          </a:lstStyle>
          <a:p>
            <a:pPr>
              <a:defRPr/>
            </a:pPr>
            <a:fld id="{A1696001-148E-4E84-9BB4-D6109354754F}" type="datetime1">
              <a:rPr lang="fr-FR"/>
              <a:pPr>
                <a:defRPr/>
              </a:pPr>
              <a:t>18/04/2024</a:t>
            </a:fld>
            <a:endParaRPr lang="fr-FR"/>
          </a:p>
        </p:txBody>
      </p:sp>
      <p:sp>
        <p:nvSpPr>
          <p:cNvPr id="6" name="Espace réservé du pied de page 4">
            <a:extLst>
              <a:ext uri="{FF2B5EF4-FFF2-40B4-BE49-F238E27FC236}">
                <a16:creationId xmlns:a16="http://schemas.microsoft.com/office/drawing/2014/main" id="{50B15775-266F-6ECD-69BC-370D515FD3DF}"/>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20F081-B94D-7F78-DF7B-744F59EA451F}"/>
              </a:ext>
            </a:extLst>
          </p:cNvPr>
          <p:cNvSpPr>
            <a:spLocks noGrp="1"/>
          </p:cNvSpPr>
          <p:nvPr>
            <p:ph type="sldNum" sz="quarter" idx="12"/>
          </p:nvPr>
        </p:nvSpPr>
        <p:spPr/>
        <p:txBody>
          <a:bodyPr/>
          <a:lstStyle>
            <a:lvl1pPr>
              <a:defRPr/>
            </a:lvl1pPr>
          </a:lstStyle>
          <a:p>
            <a:fld id="{3C0E0D78-0AD4-4A2B-A38C-61A39E5ACD41}" type="slidenum">
              <a:rPr lang="fr-FR" altLang="fr-FR"/>
              <a:pPr/>
              <a:t>‹N°›</a:t>
            </a:fld>
            <a:endParaRPr lang="fr-FR" altLang="fr-FR"/>
          </a:p>
        </p:txBody>
      </p:sp>
    </p:spTree>
    <p:extLst>
      <p:ext uri="{BB962C8B-B14F-4D97-AF65-F5344CB8AC3E}">
        <p14:creationId xmlns:p14="http://schemas.microsoft.com/office/powerpoint/2010/main" val="188442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83DFA27A-9378-2F34-4991-F4FC347C7356}"/>
              </a:ext>
            </a:extLst>
          </p:cNvPr>
          <p:cNvSpPr>
            <a:spLocks noGrp="1"/>
          </p:cNvSpPr>
          <p:nvPr>
            <p:ph type="dt" sz="half" idx="10"/>
          </p:nvPr>
        </p:nvSpPr>
        <p:spPr/>
        <p:txBody>
          <a:bodyPr/>
          <a:lstStyle>
            <a:lvl1pPr>
              <a:defRPr/>
            </a:lvl1pPr>
          </a:lstStyle>
          <a:p>
            <a:pPr>
              <a:defRPr/>
            </a:pPr>
            <a:fld id="{BA595A60-A869-4C95-B85F-A0A81D325600}" type="datetime1">
              <a:rPr lang="fr-FR"/>
              <a:pPr>
                <a:defRPr/>
              </a:pPr>
              <a:t>18/04/2024</a:t>
            </a:fld>
            <a:endParaRPr lang="fr-FR"/>
          </a:p>
        </p:txBody>
      </p:sp>
      <p:sp>
        <p:nvSpPr>
          <p:cNvPr id="6" name="Espace réservé du pied de page 4">
            <a:extLst>
              <a:ext uri="{FF2B5EF4-FFF2-40B4-BE49-F238E27FC236}">
                <a16:creationId xmlns:a16="http://schemas.microsoft.com/office/drawing/2014/main" id="{FC38C940-DB6F-27E0-7C29-047CC8AE656F}"/>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11C50DC-998A-3BEB-4BFA-E2DB7EB49215}"/>
              </a:ext>
            </a:extLst>
          </p:cNvPr>
          <p:cNvSpPr>
            <a:spLocks noGrp="1"/>
          </p:cNvSpPr>
          <p:nvPr>
            <p:ph type="sldNum" sz="quarter" idx="12"/>
          </p:nvPr>
        </p:nvSpPr>
        <p:spPr/>
        <p:txBody>
          <a:bodyPr/>
          <a:lstStyle>
            <a:lvl1pPr>
              <a:defRPr/>
            </a:lvl1pPr>
          </a:lstStyle>
          <a:p>
            <a:fld id="{F02F5957-A5B6-46CC-AF35-1FE39BCA6D4D}" type="slidenum">
              <a:rPr lang="fr-FR" altLang="fr-FR"/>
              <a:pPr/>
              <a:t>‹N°›</a:t>
            </a:fld>
            <a:endParaRPr lang="fr-FR" altLang="fr-FR"/>
          </a:p>
        </p:txBody>
      </p:sp>
    </p:spTree>
    <p:extLst>
      <p:ext uri="{BB962C8B-B14F-4D97-AF65-F5344CB8AC3E}">
        <p14:creationId xmlns:p14="http://schemas.microsoft.com/office/powerpoint/2010/main" val="411222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7ACA69F-2ED9-FFBB-77AF-6345DE3B937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6C0448C8-88C3-4222-51D7-CF292453668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10F6DBFE-29FC-7634-7494-B423DA24223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DEC5624-99CC-46C5-824B-4C9A6B5932B7}" type="datetime1">
              <a:rPr lang="fr-FR"/>
              <a:pPr>
                <a:defRPr/>
              </a:pPr>
              <a:t>18/04/2024</a:t>
            </a:fld>
            <a:endParaRPr lang="fr-FR"/>
          </a:p>
        </p:txBody>
      </p:sp>
      <p:sp>
        <p:nvSpPr>
          <p:cNvPr id="5" name="Espace réservé du pied de page 4">
            <a:extLst>
              <a:ext uri="{FF2B5EF4-FFF2-40B4-BE49-F238E27FC236}">
                <a16:creationId xmlns:a16="http://schemas.microsoft.com/office/drawing/2014/main" id="{11BDD486-217E-7954-5525-3948A6BE7ED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BE1DC079-1C73-001F-8BE1-365989CE043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5A08DE1-D911-4710-A22B-322A4560C36F}"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en.wikipedia.org/wiki/Aedes" TargetMode="External"/><Relationship Id="rId5" Type="http://schemas.openxmlformats.org/officeDocument/2006/relationships/image" Target="../media/image3.png"/><Relationship Id="rId4" Type="http://schemas.openxmlformats.org/officeDocument/2006/relationships/hyperlink" Target="https://st.depositphotos.com/1763233/3357/i/950/depositphotos_33578791-stock-photo-anopheles-mosquito.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dn.who.int/media/docs/default-source/immunization/strategy/ia2030/ia2030-document---french_20318750-1de7-47c9-bf5a-7e32bd3fb52b.pdf?sfvrsn=5389656e_69" TargetMode="External"/><Relationship Id="rId2" Type="http://schemas.openxmlformats.org/officeDocument/2006/relationships/hyperlink" Target="https://apps.who.int/gb/ebwha/pdf_files/EB154/B154_9-fr.pdf"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dn.who.int/media/docs/default-source/immunization/strategy/ia2030/ia2030-document---french_20318750-1de7-47c9-bf5a-7e32bd3fb52b.pdf?sfvrsn=5389656e_69&amp;download=true"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ante.gouv.fr/IMG/pdf/carte_postale_vaccination_2023.pdf"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antepubliquefrance.fr/les-actualites/2023/variole-du-singe-point-de-situation-en-france-au-23-mars-2023"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www.chu-montpellier.fr/fr/vaccination/histoire-des-epidemes-et-de-la-vaccination/la-vario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cancer.fr/Comprendre-prevenir-depister/Reduire-les-risques-de-cancer/Infections/Vaccination-contre-les-cancers-HPV"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a:extLst>
              <a:ext uri="{FF2B5EF4-FFF2-40B4-BE49-F238E27FC236}">
                <a16:creationId xmlns:a16="http://schemas.microsoft.com/office/drawing/2014/main" id="{151F5CAD-130F-9E9C-0D14-91F56E24B927}"/>
              </a:ext>
            </a:extLst>
          </p:cNvPr>
          <p:cNvSpPr>
            <a:spLocks noGrp="1"/>
          </p:cNvSpPr>
          <p:nvPr>
            <p:ph type="ctrTitle"/>
          </p:nvPr>
        </p:nvSpPr>
        <p:spPr>
          <a:xfrm>
            <a:off x="685800" y="2565400"/>
            <a:ext cx="7772400" cy="1035050"/>
          </a:xfrm>
        </p:spPr>
        <p:txBody>
          <a:bodyPr/>
          <a:lstStyle/>
          <a:p>
            <a:pPr eaLnBrk="1" hangingPunct="1"/>
            <a:r>
              <a:rPr lang="fr-FR" altLang="fr-FR">
                <a:solidFill>
                  <a:srgbClr val="5B225F"/>
                </a:solidFill>
                <a:latin typeface="Arial" panose="020B0604020202020204" pitchFamily="34" charset="0"/>
                <a:cs typeface="Arial" panose="020B0604020202020204" pitchFamily="34" charset="0"/>
              </a:rPr>
              <a:t>Pourquoi se faire vacciner ?</a:t>
            </a:r>
            <a:br>
              <a:rPr lang="fr-FR" altLang="fr-FR">
                <a:solidFill>
                  <a:srgbClr val="5B225F"/>
                </a:solidFill>
                <a:latin typeface="Arial" panose="020B0604020202020204" pitchFamily="34" charset="0"/>
                <a:cs typeface="Arial" panose="020B0604020202020204" pitchFamily="34" charset="0"/>
              </a:rPr>
            </a:br>
            <a:endParaRPr lang="fr-FR" altLang="fr-FR">
              <a:solidFill>
                <a:srgbClr val="5B225F"/>
              </a:solidFill>
              <a:latin typeface="Arial" panose="020B0604020202020204" pitchFamily="34" charset="0"/>
              <a:cs typeface="Arial" panose="020B0604020202020204" pitchFamily="34" charset="0"/>
            </a:endParaRPr>
          </a:p>
        </p:txBody>
      </p:sp>
      <p:sp>
        <p:nvSpPr>
          <p:cNvPr id="2051" name="Espace réservé du numéro de diapositive 3">
            <a:extLst>
              <a:ext uri="{FF2B5EF4-FFF2-40B4-BE49-F238E27FC236}">
                <a16:creationId xmlns:a16="http://schemas.microsoft.com/office/drawing/2014/main" id="{71B6982D-7A82-DD59-A976-BC550FC529D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F1E63AC-49B5-4504-9703-96D7E7BC8D5C}" type="slidenum">
              <a:rPr lang="fr-FR" altLang="fr-FR" sz="1200">
                <a:solidFill>
                  <a:srgbClr val="898989"/>
                </a:solidFill>
              </a:rPr>
              <a:pPr>
                <a:spcBef>
                  <a:spcPct val="0"/>
                </a:spcBef>
                <a:buFontTx/>
                <a:buNone/>
              </a:pPr>
              <a:t>1</a:t>
            </a:fld>
            <a:endParaRPr lang="fr-FR" altLang="fr-FR" sz="1200">
              <a:solidFill>
                <a:srgbClr val="898989"/>
              </a:solidFill>
            </a:endParaRPr>
          </a:p>
        </p:txBody>
      </p:sp>
      <p:pic>
        <p:nvPicPr>
          <p:cNvPr id="2052" name="Picture 3">
            <a:extLst>
              <a:ext uri="{FF2B5EF4-FFF2-40B4-BE49-F238E27FC236}">
                <a16:creationId xmlns:a16="http://schemas.microsoft.com/office/drawing/2014/main" id="{C9C6A53A-4AD8-7E55-B0CC-691B8E774AB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0713"/>
            <a:ext cx="19637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a:extLst>
              <a:ext uri="{FF2B5EF4-FFF2-40B4-BE49-F238E27FC236}">
                <a16:creationId xmlns:a16="http://schemas.microsoft.com/office/drawing/2014/main" id="{ED117775-70CB-16DA-A6AC-6A06752F4B6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05263"/>
            <a:ext cx="216693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3">
            <a:extLst>
              <a:ext uri="{FF2B5EF4-FFF2-40B4-BE49-F238E27FC236}">
                <a16:creationId xmlns:a16="http://schemas.microsoft.com/office/drawing/2014/main" id="{07F29934-BB9D-5C64-55C8-3037668B36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1775" y="280988"/>
            <a:ext cx="1552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EE30F24-1680-4C56-9852-E64D111398FA}"/>
              </a:ext>
            </a:extLst>
          </p:cNvPr>
          <p:cNvSpPr>
            <a:spLocks noGrp="1"/>
          </p:cNvSpPr>
          <p:nvPr>
            <p:ph type="title"/>
          </p:nvPr>
        </p:nvSpPr>
        <p:spPr>
          <a:xfrm>
            <a:off x="1481138" y="152400"/>
            <a:ext cx="7426325" cy="1143000"/>
          </a:xfrm>
        </p:spPr>
        <p:txBody>
          <a:bodyPr/>
          <a:lstStyle/>
          <a:p>
            <a:r>
              <a:rPr lang="fr-FR" altLang="fr-FR" sz="3200">
                <a:latin typeface="Arial" panose="020B0604020202020204" pitchFamily="34" charset="0"/>
                <a:cs typeface="Arial" panose="020B0604020202020204" pitchFamily="34" charset="0"/>
              </a:rPr>
              <a:t>Quelles sont les pistes de recherche pour développer d’autres vaccins?</a:t>
            </a:r>
          </a:p>
        </p:txBody>
      </p:sp>
      <p:sp>
        <p:nvSpPr>
          <p:cNvPr id="11267" name="Content Placeholder 2">
            <a:extLst>
              <a:ext uri="{FF2B5EF4-FFF2-40B4-BE49-F238E27FC236}">
                <a16:creationId xmlns:a16="http://schemas.microsoft.com/office/drawing/2014/main" id="{B45A7623-CD5A-C609-75E2-FD86AE5F74DD}"/>
              </a:ext>
            </a:extLst>
          </p:cNvPr>
          <p:cNvSpPr>
            <a:spLocks noGrp="1"/>
          </p:cNvSpPr>
          <p:nvPr>
            <p:ph idx="1"/>
          </p:nvPr>
        </p:nvSpPr>
        <p:spPr>
          <a:xfrm>
            <a:off x="468313" y="1427163"/>
            <a:ext cx="5267325" cy="4525962"/>
          </a:xfrm>
        </p:spPr>
        <p:txBody>
          <a:bodyPr/>
          <a:lstStyle/>
          <a:p>
            <a:pPr marL="0" indent="0">
              <a:buFont typeface="Arial" panose="020B0604020202020204" pitchFamily="34" charset="0"/>
              <a:buNone/>
            </a:pPr>
            <a:r>
              <a:rPr lang="fr-FR" altLang="fr-FR" sz="1200" b="1">
                <a:latin typeface="Arial" panose="020B0604020202020204" pitchFamily="34" charset="0"/>
                <a:cs typeface="Arial" panose="020B0604020202020204" pitchFamily="34" charset="0"/>
              </a:rPr>
              <a:t> </a:t>
            </a:r>
            <a:r>
              <a:rPr lang="fr-FR" altLang="fr-FR" sz="1400" b="1">
                <a:latin typeface="Arial" panose="020B0604020202020204" pitchFamily="34" charset="0"/>
                <a:cs typeface="Arial" panose="020B0604020202020204" pitchFamily="34" charset="0"/>
              </a:rPr>
              <a:t>Il existe aujourd’hui des vaccins contre 24 maladies infectieuses humaines</a:t>
            </a:r>
            <a:r>
              <a:rPr lang="fr-FR" altLang="fr-FR" sz="1400">
                <a:latin typeface="Arial" panose="020B0604020202020204" pitchFamily="34" charset="0"/>
                <a:cs typeface="Arial" panose="020B0604020202020204" pitchFamily="34" charset="0"/>
              </a:rPr>
              <a:t>. De nouveaux vaccins sont en développement ou même actuellement à l’essai et viendront bientôt s’ajouter à cette liste,  protégeant notamment contre :</a:t>
            </a:r>
          </a:p>
          <a:p>
            <a:pPr lvl="1"/>
            <a:endParaRPr lang="fr-FR" altLang="fr-FR" sz="1400">
              <a:latin typeface="Arial" panose="020B0604020202020204" pitchFamily="34" charset="0"/>
              <a:cs typeface="Arial" panose="020B0604020202020204" pitchFamily="34" charset="0"/>
            </a:endParaRPr>
          </a:p>
          <a:p>
            <a:pPr lvl="1"/>
            <a:r>
              <a:rPr lang="fr-FR" altLang="fr-FR" sz="1400">
                <a:latin typeface="Arial" panose="020B0604020202020204" pitchFamily="34" charset="0"/>
                <a:cs typeface="Arial" panose="020B0604020202020204" pitchFamily="34" charset="0"/>
              </a:rPr>
              <a:t>Le paludisme, dû à un parasite transmis par les moustiques Anophèle. </a:t>
            </a:r>
          </a:p>
          <a:p>
            <a:pPr lvl="1"/>
            <a:r>
              <a:rPr lang="fr-FR" altLang="fr-FR" sz="1400">
                <a:latin typeface="Arial" panose="020B0604020202020204" pitchFamily="34" charset="0"/>
                <a:cs typeface="Arial" panose="020B0604020202020204" pitchFamily="34" charset="0"/>
              </a:rPr>
              <a:t>La dengue, due à un virus transmis par les moustiques Aedes. Ces moustiques, dits moustiques-tigres, originaires d’Asie, sont désormais présents en France, conséquence très probable du réchauffement climatique. </a:t>
            </a:r>
          </a:p>
          <a:p>
            <a:pPr lvl="1"/>
            <a:r>
              <a:rPr lang="fr-FR" altLang="fr-FR" sz="1400">
                <a:latin typeface="Arial" panose="020B0604020202020204" pitchFamily="34" charset="0"/>
                <a:cs typeface="Arial" panose="020B0604020202020204" pitchFamily="34" charset="0"/>
              </a:rPr>
              <a:t>Les recherches se poursuivent en vue de développer des vaccins contre d’autres infections, notamment le VIH</a:t>
            </a:r>
            <a:r>
              <a:rPr lang="en-US" altLang="fr-FR" sz="1400">
                <a:latin typeface="Arial" panose="020B0604020202020204" pitchFamily="34" charset="0"/>
                <a:cs typeface="Arial" panose="020B0604020202020204" pitchFamily="34" charset="0"/>
              </a:rPr>
              <a:t> et certaines infections respiratoires (le Virus respiratoire syncytial ou VRS, responsable de la bronchiolite du nourrisson) et digestives (des types particulièrement virulents de la bactérie </a:t>
            </a:r>
            <a:r>
              <a:rPr lang="en-US" altLang="fr-FR" sz="1400" i="1">
                <a:latin typeface="Arial" panose="020B0604020202020204" pitchFamily="34" charset="0"/>
                <a:cs typeface="Arial" panose="020B0604020202020204" pitchFamily="34" charset="0"/>
              </a:rPr>
              <a:t>Escherichia coli</a:t>
            </a:r>
            <a:r>
              <a:rPr lang="en-US" altLang="fr-FR" sz="1400">
                <a:latin typeface="Arial" panose="020B0604020202020204" pitchFamily="34" charset="0"/>
                <a:cs typeface="Arial" panose="020B0604020202020204" pitchFamily="34" charset="0"/>
              </a:rPr>
              <a:t>, responsables d’infections graves, parfois mortelles).</a:t>
            </a:r>
          </a:p>
          <a:p>
            <a:pPr marL="0" indent="0">
              <a:buFont typeface="Arial" panose="020B0604020202020204" pitchFamily="34" charset="0"/>
              <a:buNone/>
            </a:pPr>
            <a:r>
              <a:rPr lang="fr-FR" altLang="fr-FR" sz="1400">
                <a:latin typeface="Arial" panose="020B0604020202020204" pitchFamily="34" charset="0"/>
                <a:cs typeface="Arial" panose="020B0604020202020204" pitchFamily="34" charset="0"/>
              </a:rPr>
              <a:t> </a:t>
            </a:r>
          </a:p>
        </p:txBody>
      </p:sp>
      <p:pic>
        <p:nvPicPr>
          <p:cNvPr id="11270" name="Picture 5" descr="A close up of a mosquito&#10;&#10;Description automatically generated">
            <a:extLst>
              <a:ext uri="{FF2B5EF4-FFF2-40B4-BE49-F238E27FC236}">
                <a16:creationId xmlns:a16="http://schemas.microsoft.com/office/drawing/2014/main" id="{6FE84CC2-31C4-DEC7-423D-3302D6595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628775"/>
            <a:ext cx="272415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5" descr="A mosquito on a person's skin&#10;&#10;Description automatically generated">
            <a:extLst>
              <a:ext uri="{FF2B5EF4-FFF2-40B4-BE49-F238E27FC236}">
                <a16:creationId xmlns:a16="http://schemas.microsoft.com/office/drawing/2014/main" id="{2A15891B-4D1C-FE63-C9E9-5F05B5FBD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910013"/>
            <a:ext cx="1906588"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2">
            <a:extLst>
              <a:ext uri="{FF2B5EF4-FFF2-40B4-BE49-F238E27FC236}">
                <a16:creationId xmlns:a16="http://schemas.microsoft.com/office/drawing/2014/main" id="{44FF986E-6A19-7FB9-C633-E7D28A2BB2FB}"/>
              </a:ext>
            </a:extLst>
          </p:cNvPr>
          <p:cNvSpPr txBox="1">
            <a:spLocks noChangeArrowheads="1"/>
          </p:cNvSpPr>
          <p:nvPr/>
        </p:nvSpPr>
        <p:spPr bwMode="auto">
          <a:xfrm>
            <a:off x="6156325" y="3068638"/>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00B050"/>
                </a:solidFill>
                <a:latin typeface="Arial" panose="020B0604020202020204" pitchFamily="34" charset="0"/>
                <a:hlinkClick r:id="rId4"/>
              </a:rPr>
              <a:t>https://st.depositphotos.com/1763233/3357/i/950/depositphotos_33578791-stock-photo-anopheles-mosquito.jpg</a:t>
            </a:r>
            <a:endParaRPr lang="fr-FR" altLang="fr-FR" sz="1200">
              <a:solidFill>
                <a:srgbClr val="00B050"/>
              </a:solidFill>
              <a:latin typeface="Arial" panose="020B0604020202020204" pitchFamily="34" charset="0"/>
            </a:endParaRPr>
          </a:p>
        </p:txBody>
      </p:sp>
      <p:pic>
        <p:nvPicPr>
          <p:cNvPr id="11274" name="Image 1">
            <a:extLst>
              <a:ext uri="{FF2B5EF4-FFF2-40B4-BE49-F238E27FC236}">
                <a16:creationId xmlns:a16="http://schemas.microsoft.com/office/drawing/2014/main" id="{4F59DFDD-EE8B-3095-7D96-1D1DE2F6B09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52400"/>
            <a:ext cx="13160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1">
            <a:extLst>
              <a:ext uri="{FF2B5EF4-FFF2-40B4-BE49-F238E27FC236}">
                <a16:creationId xmlns:a16="http://schemas.microsoft.com/office/drawing/2014/main" id="{36B0DBAE-07BC-896C-0647-5D595AEB547D}"/>
              </a:ext>
            </a:extLst>
          </p:cNvPr>
          <p:cNvSpPr txBox="1">
            <a:spLocks noChangeArrowheads="1"/>
          </p:cNvSpPr>
          <p:nvPr/>
        </p:nvSpPr>
        <p:spPr bwMode="auto">
          <a:xfrm>
            <a:off x="6324600" y="5740400"/>
            <a:ext cx="2590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00B050"/>
                </a:solidFill>
                <a:latin typeface="Arial" panose="020B0604020202020204" pitchFamily="34" charset="0"/>
                <a:hlinkClick r:id="rId6"/>
              </a:rPr>
              <a:t>https://en.wikipedia.org/wiki/Aedes</a:t>
            </a:r>
            <a:endParaRPr lang="fr-FR" altLang="fr-FR" sz="1200">
              <a:solidFill>
                <a:srgbClr val="00B050"/>
              </a:solidFill>
              <a:latin typeface="Arial" panose="020B0604020202020204" pitchFamily="34" charset="0"/>
            </a:endParaRPr>
          </a:p>
        </p:txBody>
      </p:sp>
      <p:sp>
        <p:nvSpPr>
          <p:cNvPr id="11269" name="Slide Number Placeholder 4">
            <a:extLst>
              <a:ext uri="{FF2B5EF4-FFF2-40B4-BE49-F238E27FC236}">
                <a16:creationId xmlns:a16="http://schemas.microsoft.com/office/drawing/2014/main" id="{171BAAE6-22D8-06BC-0344-26559BD41E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B22912-904A-40BA-B60D-928A9B5A4338}" type="slidenum">
              <a:rPr lang="fr-FR" altLang="fr-FR" sz="1200">
                <a:solidFill>
                  <a:srgbClr val="898989"/>
                </a:solidFill>
              </a:rPr>
              <a:pPr>
                <a:spcBef>
                  <a:spcPct val="0"/>
                </a:spcBef>
                <a:buFontTx/>
                <a:buNone/>
              </a:pPr>
              <a:t>10</a:t>
            </a:fld>
            <a:endParaRPr lang="fr-FR" altLang="fr-FR"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a:extLst>
              <a:ext uri="{FF2B5EF4-FFF2-40B4-BE49-F238E27FC236}">
                <a16:creationId xmlns:a16="http://schemas.microsoft.com/office/drawing/2014/main" id="{AC3B35C5-4F84-1820-8AF2-D5F4928F2B21}"/>
              </a:ext>
            </a:extLst>
          </p:cNvPr>
          <p:cNvSpPr>
            <a:spLocks noGrp="1"/>
          </p:cNvSpPr>
          <p:nvPr>
            <p:ph type="title"/>
          </p:nvPr>
        </p:nvSpPr>
        <p:spPr>
          <a:xfrm>
            <a:off x="1042988" y="125413"/>
            <a:ext cx="8066087" cy="1143000"/>
          </a:xfrm>
        </p:spPr>
        <p:txBody>
          <a:bodyPr/>
          <a:lstStyle/>
          <a:p>
            <a:r>
              <a:rPr lang="fr-FR" altLang="fr-FR" sz="3200">
                <a:latin typeface="Arial" panose="020B0604020202020204" pitchFamily="34" charset="0"/>
                <a:cs typeface="Arial" panose="020B0604020202020204" pitchFamily="34" charset="0"/>
                <a:hlinkClick r:id="rId2"/>
              </a:rPr>
              <a:t>Programme pour la vaccination à l’horizon 2030</a:t>
            </a:r>
            <a:r>
              <a:rPr lang="fr-FR" altLang="fr-FR" sz="3200">
                <a:latin typeface="Arial" panose="020B0604020202020204" pitchFamily="34" charset="0"/>
                <a:cs typeface="Arial" panose="020B0604020202020204" pitchFamily="34" charset="0"/>
              </a:rPr>
              <a:t> </a:t>
            </a:r>
            <a:r>
              <a:rPr lang="fr-FR" altLang="fr-FR" sz="3200">
                <a:solidFill>
                  <a:srgbClr val="5B225F"/>
                </a:solidFill>
                <a:latin typeface="Arial" panose="020B0604020202020204" pitchFamily="34" charset="0"/>
                <a:cs typeface="Arial" panose="020B0604020202020204" pitchFamily="34" charset="0"/>
              </a:rPr>
              <a:t>OMS et partenaires </a:t>
            </a:r>
            <a:br>
              <a:rPr lang="fr-FR" altLang="fr-FR" sz="3200">
                <a:latin typeface="Arial" panose="020B0604020202020204" pitchFamily="34" charset="0"/>
                <a:cs typeface="Arial" panose="020B0604020202020204" pitchFamily="34" charset="0"/>
                <a:hlinkClick r:id="rId2"/>
              </a:rPr>
            </a:br>
            <a:endParaRPr lang="fr-FR" altLang="fr-FR" sz="3200">
              <a:latin typeface="Arial" panose="020B0604020202020204" pitchFamily="34" charset="0"/>
              <a:cs typeface="Arial" panose="020B0604020202020204" pitchFamily="34" charset="0"/>
            </a:endParaRPr>
          </a:p>
        </p:txBody>
      </p:sp>
      <p:sp>
        <p:nvSpPr>
          <p:cNvPr id="12291" name="Espace réservé du contenu 2">
            <a:extLst>
              <a:ext uri="{FF2B5EF4-FFF2-40B4-BE49-F238E27FC236}">
                <a16:creationId xmlns:a16="http://schemas.microsoft.com/office/drawing/2014/main" id="{ED86CC52-8CD8-3617-6475-60F4AB890B36}"/>
              </a:ext>
            </a:extLst>
          </p:cNvPr>
          <p:cNvSpPr>
            <a:spLocks noGrp="1"/>
          </p:cNvSpPr>
          <p:nvPr>
            <p:ph idx="1"/>
          </p:nvPr>
        </p:nvSpPr>
        <p:spPr>
          <a:xfrm>
            <a:off x="323850" y="1268413"/>
            <a:ext cx="6059488" cy="4968875"/>
          </a:xfrm>
        </p:spPr>
        <p:txBody>
          <a:bodyPr/>
          <a:lstStyle/>
          <a:p>
            <a:r>
              <a:rPr lang="fr-FR" altLang="fr-FR" sz="1200">
                <a:latin typeface="Arial" panose="020B0604020202020204" pitchFamily="34" charset="0"/>
                <a:cs typeface="Arial" panose="020B0604020202020204" pitchFamily="34" charset="0"/>
                <a:hlinkClick r:id="rId3"/>
              </a:rPr>
              <a:t>Le Programme mondial pour la vaccination à l’horizon 2030 </a:t>
            </a:r>
            <a:r>
              <a:rPr lang="fr-FR" altLang="fr-FR" sz="1200">
                <a:latin typeface="Arial" panose="020B0604020202020204" pitchFamily="34" charset="0"/>
                <a:cs typeface="Arial" panose="020B0604020202020204" pitchFamily="34" charset="0"/>
              </a:rPr>
              <a:t>envisage « Un monde où chaque individu, où qu’il se trouve et quel que soit son âge, bénéficie pleinement des vaccins pour sa santé et son bien-être » et vise pour 2030 à: </a:t>
            </a:r>
          </a:p>
          <a:p>
            <a:pPr lvl="1">
              <a:buFont typeface="Courier New" panose="02070309020205020404" pitchFamily="49" charset="0"/>
              <a:buChar char="o"/>
            </a:pPr>
            <a:r>
              <a:rPr lang="fr-FR" altLang="fr-FR" sz="1200">
                <a:latin typeface="Arial" panose="020B0604020202020204" pitchFamily="34" charset="0"/>
                <a:cs typeface="Arial" panose="020B0604020202020204" pitchFamily="34" charset="0"/>
              </a:rPr>
              <a:t>Eviter 50 millions de décès dans le monde grâce à la vaccination </a:t>
            </a:r>
          </a:p>
          <a:p>
            <a:pPr lvl="1">
              <a:buFont typeface="Courier New" panose="02070309020205020404" pitchFamily="49" charset="0"/>
              <a:buChar char="o"/>
            </a:pPr>
            <a:r>
              <a:rPr lang="fr-FR" altLang="fr-FR" sz="1200">
                <a:latin typeface="Arial" panose="020B0604020202020204" pitchFamily="34" charset="0"/>
                <a:cs typeface="Arial" panose="020B0604020202020204" pitchFamily="34" charset="0"/>
              </a:rPr>
              <a:t>Permettre à tous les pays d’atteindre </a:t>
            </a:r>
          </a:p>
          <a:p>
            <a:pPr lvl="2">
              <a:buFont typeface="Calibri" panose="020F0502020204030204" pitchFamily="34" charset="0"/>
              <a:buChar char="‐"/>
            </a:pPr>
            <a:r>
              <a:rPr lang="fr-FR" altLang="fr-FR" sz="1200">
                <a:latin typeface="Arial" panose="020B0604020202020204" pitchFamily="34" charset="0"/>
                <a:cs typeface="Arial" panose="020B0604020202020204" pitchFamily="34" charset="0"/>
              </a:rPr>
              <a:t>les objectifs d’éradication (réduction mondiale permanente à 0 cas) de la poliomyélite</a:t>
            </a:r>
          </a:p>
          <a:p>
            <a:pPr lvl="2">
              <a:buFont typeface="Calibri" panose="020F0502020204030204" pitchFamily="34" charset="0"/>
              <a:buChar char="‐"/>
            </a:pPr>
            <a:r>
              <a:rPr lang="fr-FR" altLang="fr-FR" sz="1200">
                <a:latin typeface="Arial" panose="020B0604020202020204" pitchFamily="34" charset="0"/>
                <a:cs typeface="Arial" panose="020B0604020202020204" pitchFamily="34" charset="0"/>
              </a:rPr>
              <a:t>les objectifs d’élimination (réduction à 0 cas dans une zone géographique définie) de la rougeole, de la rubéole et du tétanos maternel et néonatal</a:t>
            </a:r>
          </a:p>
          <a:p>
            <a:pPr eaLnBrk="1" hangingPunct="1">
              <a:lnSpc>
                <a:spcPct val="114000"/>
              </a:lnSpc>
            </a:pPr>
            <a:r>
              <a:rPr lang="fr-FR" altLang="fr-FR" sz="1200">
                <a:latin typeface="Arial" panose="020B0604020202020204" pitchFamily="34" charset="0"/>
                <a:cs typeface="Arial" panose="020B0604020202020204" pitchFamily="34" charset="0"/>
              </a:rPr>
              <a:t>Les vaccins sont un élément essentiel de la lutte contre les infections émergentes et ré-émergentes. </a:t>
            </a:r>
          </a:p>
          <a:p>
            <a:pPr lvl="1" eaLnBrk="1" hangingPunct="1">
              <a:lnSpc>
                <a:spcPct val="114000"/>
              </a:lnSpc>
              <a:buFont typeface="Courier New" panose="02070309020205020404" pitchFamily="49" charset="0"/>
              <a:buChar char="o"/>
            </a:pPr>
            <a:r>
              <a:rPr lang="fr-FR" altLang="fr-FR" sz="1200">
                <a:latin typeface="Arial" panose="020B0604020202020204" pitchFamily="34" charset="0"/>
                <a:cs typeface="Arial" panose="020B0604020202020204" pitchFamily="34" charset="0"/>
              </a:rPr>
              <a:t>L’urbanisation croissante entraîne une forte densité de population, augmentant le risque de transmission d’infections et d’épidémies. </a:t>
            </a:r>
          </a:p>
          <a:p>
            <a:pPr lvl="1" eaLnBrk="1" hangingPunct="1">
              <a:lnSpc>
                <a:spcPct val="114000"/>
              </a:lnSpc>
              <a:buFont typeface="Courier New" panose="02070309020205020404" pitchFamily="49" charset="0"/>
              <a:buChar char="o"/>
            </a:pPr>
            <a:r>
              <a:rPr lang="fr-FR" altLang="fr-FR" sz="1200">
                <a:latin typeface="Arial" panose="020B0604020202020204" pitchFamily="34" charset="0"/>
                <a:cs typeface="Arial" panose="020B0604020202020204" pitchFamily="34" charset="0"/>
              </a:rPr>
              <a:t>On estime que le changement climatique entraînera  60 000 décès supplémentaires dus au paludisme par an entre 2030 et 2050, par exemple. Cette tendance peut être modifiée par l’utilisation d’un vaccin antipaludique mis à l’essai actuellement dans trois pays africains.</a:t>
            </a:r>
          </a:p>
          <a:p>
            <a:pPr eaLnBrk="1" hangingPunct="1">
              <a:lnSpc>
                <a:spcPct val="114000"/>
              </a:lnSpc>
            </a:pPr>
            <a:r>
              <a:rPr lang="fr-FR" altLang="fr-FR" sz="1200">
                <a:latin typeface="Arial" panose="020B0604020202020204" pitchFamily="34" charset="0"/>
                <a:cs typeface="Arial" panose="020B0604020202020204" pitchFamily="34" charset="0"/>
              </a:rPr>
              <a:t>La prévention de l’infection par la vaccination non seulement protège les populations contre les infections mais réduit également le besoin en antibiotiques et leur utilisation, contribuant ainsi à la lutte contre la résistance aux antibiotiques. </a:t>
            </a:r>
          </a:p>
          <a:p>
            <a:pPr eaLnBrk="1" hangingPunct="1">
              <a:lnSpc>
                <a:spcPct val="114000"/>
              </a:lnSpc>
            </a:pPr>
            <a:r>
              <a:rPr lang="fr-FR" altLang="fr-FR" sz="1200">
                <a:latin typeface="Arial" panose="020B0604020202020204" pitchFamily="34" charset="0"/>
                <a:cs typeface="Arial" panose="020B0604020202020204" pitchFamily="34" charset="0"/>
              </a:rPr>
              <a:t>Selon les estimations, les vaccins contribueront à empêcher 24 millions de personnes de </a:t>
            </a:r>
            <a:r>
              <a:rPr lang="fr-FR" altLang="fr-FR" sz="1200">
                <a:solidFill>
                  <a:srgbClr val="5B225F"/>
                </a:solidFill>
                <a:latin typeface="Arial" panose="020B0604020202020204" pitchFamily="34" charset="0"/>
                <a:cs typeface="Arial" panose="020B0604020202020204" pitchFamily="34" charset="0"/>
              </a:rPr>
              <a:t>sombrer dans la pauvreté d’ici 2030.</a:t>
            </a:r>
          </a:p>
          <a:p>
            <a:pPr lvl="2"/>
            <a:endParaRPr lang="fr-FR" altLang="fr-FR" sz="800">
              <a:latin typeface="Arial" panose="020B0604020202020204" pitchFamily="34" charset="0"/>
              <a:cs typeface="Arial" panose="020B0604020202020204" pitchFamily="34" charset="0"/>
            </a:endParaRPr>
          </a:p>
        </p:txBody>
      </p:sp>
      <p:sp>
        <p:nvSpPr>
          <p:cNvPr id="12292" name="Espace réservé du numéro de diapositive 4">
            <a:extLst>
              <a:ext uri="{FF2B5EF4-FFF2-40B4-BE49-F238E27FC236}">
                <a16:creationId xmlns:a16="http://schemas.microsoft.com/office/drawing/2014/main" id="{DA6B1F3E-7829-B95B-CD5D-BE3D03E3F1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0AC06F-4171-45F7-B5C5-79F9FF1C579A}" type="slidenum">
              <a:rPr lang="fr-FR" altLang="fr-FR" sz="1200">
                <a:solidFill>
                  <a:srgbClr val="898989"/>
                </a:solidFill>
              </a:rPr>
              <a:pPr>
                <a:spcBef>
                  <a:spcPct val="0"/>
                </a:spcBef>
                <a:buFontTx/>
                <a:buNone/>
              </a:pPr>
              <a:t>11</a:t>
            </a:fld>
            <a:endParaRPr lang="fr-FR" altLang="fr-FR" sz="1200">
              <a:solidFill>
                <a:srgbClr val="898989"/>
              </a:solidFill>
            </a:endParaRPr>
          </a:p>
        </p:txBody>
      </p:sp>
      <p:pic>
        <p:nvPicPr>
          <p:cNvPr id="12293" name="Picture 6">
            <a:extLst>
              <a:ext uri="{FF2B5EF4-FFF2-40B4-BE49-F238E27FC236}">
                <a16:creationId xmlns:a16="http://schemas.microsoft.com/office/drawing/2014/main" id="{4FED73BA-057C-05A3-D139-0C3E49302D0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268413"/>
            <a:ext cx="2379663" cy="338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4" name="ZoneTexte 1">
            <a:extLst>
              <a:ext uri="{FF2B5EF4-FFF2-40B4-BE49-F238E27FC236}">
                <a16:creationId xmlns:a16="http://schemas.microsoft.com/office/drawing/2014/main" id="{229A1E3C-115E-88BC-4EB5-7ED5A5C2FEF2}"/>
              </a:ext>
            </a:extLst>
          </p:cNvPr>
          <p:cNvSpPr txBox="1">
            <a:spLocks noChangeArrowheads="1"/>
          </p:cNvSpPr>
          <p:nvPr/>
        </p:nvSpPr>
        <p:spPr bwMode="auto">
          <a:xfrm>
            <a:off x="6588125" y="4797425"/>
            <a:ext cx="2379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latin typeface="Arial" panose="020B0604020202020204" pitchFamily="34" charset="0"/>
                <a:hlinkClick r:id="rId5"/>
              </a:rPr>
              <a:t>Une stratégie mondiale pour ne laisser personne de côté.</a:t>
            </a:r>
            <a:endParaRPr lang="fr-FR" altLang="fr-FR" sz="1200">
              <a:latin typeface="Arial" panose="020B0604020202020204" pitchFamily="34" charset="0"/>
            </a:endParaRPr>
          </a:p>
        </p:txBody>
      </p:sp>
      <p:pic>
        <p:nvPicPr>
          <p:cNvPr id="12295" name="Image 1">
            <a:extLst>
              <a:ext uri="{FF2B5EF4-FFF2-40B4-BE49-F238E27FC236}">
                <a16:creationId xmlns:a16="http://schemas.microsoft.com/office/drawing/2014/main" id="{C212500D-1CFF-BA52-2556-197538DE960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950" y="44450"/>
            <a:ext cx="863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9593FDDB-B055-E9DD-2089-B9EE2AA37A27}"/>
              </a:ext>
            </a:extLst>
          </p:cNvPr>
          <p:cNvSpPr>
            <a:spLocks noGrp="1"/>
          </p:cNvSpPr>
          <p:nvPr>
            <p:ph type="title"/>
          </p:nvPr>
        </p:nvSpPr>
        <p:spPr>
          <a:xfrm>
            <a:off x="1403350" y="125413"/>
            <a:ext cx="7342188" cy="782637"/>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La perspective historique</a:t>
            </a:r>
          </a:p>
        </p:txBody>
      </p:sp>
      <p:sp>
        <p:nvSpPr>
          <p:cNvPr id="3075" name="Espace réservé du numéro de diapositive 3">
            <a:extLst>
              <a:ext uri="{FF2B5EF4-FFF2-40B4-BE49-F238E27FC236}">
                <a16:creationId xmlns:a16="http://schemas.microsoft.com/office/drawing/2014/main" id="{FFB8F903-60D8-DBBB-43CC-1592BA5DD37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8EC82C-E5C0-42D9-BB4E-2FE922FD6D2F}" type="slidenum">
              <a:rPr lang="fr-FR" altLang="fr-FR" sz="1200">
                <a:solidFill>
                  <a:srgbClr val="898989"/>
                </a:solidFill>
              </a:rPr>
              <a:pPr>
                <a:spcBef>
                  <a:spcPct val="0"/>
                </a:spcBef>
                <a:buFontTx/>
                <a:buNone/>
              </a:pPr>
              <a:t>2</a:t>
            </a:fld>
            <a:endParaRPr lang="fr-FR" altLang="fr-FR" sz="1200">
              <a:solidFill>
                <a:srgbClr val="898989"/>
              </a:solidFill>
            </a:endParaRPr>
          </a:p>
        </p:txBody>
      </p:sp>
      <p:sp>
        <p:nvSpPr>
          <p:cNvPr id="4101" name="Rectangle 4">
            <a:extLst>
              <a:ext uri="{FF2B5EF4-FFF2-40B4-BE49-F238E27FC236}">
                <a16:creationId xmlns:a16="http://schemas.microsoft.com/office/drawing/2014/main" id="{53AFDE2C-8FA5-26C4-CD78-7E028632485F}"/>
              </a:ext>
            </a:extLst>
          </p:cNvPr>
          <p:cNvSpPr>
            <a:spLocks noChangeArrowheads="1"/>
          </p:cNvSpPr>
          <p:nvPr/>
        </p:nvSpPr>
        <p:spPr bwMode="auto">
          <a:xfrm>
            <a:off x="549275" y="1125538"/>
            <a:ext cx="8135938" cy="4652962"/>
          </a:xfrm>
          <a:prstGeom prst="rect">
            <a:avLst/>
          </a:prstGeom>
          <a:noFill/>
          <a:ln>
            <a:noFill/>
          </a:ln>
        </p:spPr>
        <p:txBody>
          <a:bodyPr>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457200" indent="-457200" eaLnBrk="1" hangingPunct="1">
              <a:lnSpc>
                <a:spcPct val="114000"/>
              </a:lnSpc>
              <a:buFont typeface="Arial" panose="020B0604020202020204" pitchFamily="34" charset="0"/>
              <a:buChar char="•"/>
              <a:defRPr/>
            </a:pPr>
            <a:r>
              <a:rPr lang="fr-FR" sz="2000" dirty="0">
                <a:latin typeface="Arial" panose="020B0604020202020204" pitchFamily="34" charset="0"/>
              </a:rPr>
              <a:t>Avec l’accès à l’eau potable et le lavage des mains, la vaccination constitue l’intervention de santé publique la plus efficace dans le monde pour prévenir les infections et ainsi sauver des vies (OMS). </a:t>
            </a:r>
          </a:p>
          <a:p>
            <a:pPr eaLnBrk="1" hangingPunct="1">
              <a:lnSpc>
                <a:spcPct val="114000"/>
              </a:lnSpc>
              <a:defRPr/>
            </a:pPr>
            <a:endParaRPr lang="fr-FR" sz="2000" dirty="0">
              <a:latin typeface="Arial" panose="020B0604020202020204" pitchFamily="34" charset="0"/>
            </a:endParaRPr>
          </a:p>
          <a:p>
            <a:pPr marL="457200" indent="-457200" eaLnBrk="1" hangingPunct="1">
              <a:lnSpc>
                <a:spcPct val="114000"/>
              </a:lnSpc>
              <a:buFont typeface="Arial" panose="020B0604020202020204" pitchFamily="34" charset="0"/>
              <a:buChar char="•"/>
              <a:defRPr/>
            </a:pPr>
            <a:r>
              <a:rPr lang="fr-FR" altLang="fr-FR" sz="2000" dirty="0">
                <a:latin typeface="Arial" panose="020B0604020202020204" pitchFamily="34" charset="0"/>
              </a:rPr>
              <a:t>Dans les pays développés, des infections graves ont disparu, comme la variole, ou sont devenues plus rares, comme la diphtérie, la polio, le tétanos, la rage et la rougeole, grâce à la vaccination. Comme on ne les voit plus, elles ne font plus peur aux gens qui parfois ne voient plus l’intérêt de se faire vacciner. </a:t>
            </a:r>
          </a:p>
          <a:p>
            <a:pPr eaLnBrk="1" hangingPunct="1">
              <a:lnSpc>
                <a:spcPct val="114000"/>
              </a:lnSpc>
              <a:defRPr/>
            </a:pPr>
            <a:endParaRPr lang="fr-FR" altLang="fr-FR" sz="2000" dirty="0">
              <a:latin typeface="Arial" panose="020B0604020202020204" pitchFamily="34" charset="0"/>
            </a:endParaRPr>
          </a:p>
          <a:p>
            <a:pPr marL="457200" indent="-457200" eaLnBrk="1" hangingPunct="1">
              <a:lnSpc>
                <a:spcPct val="114000"/>
              </a:lnSpc>
              <a:buFont typeface="Arial" panose="020B0604020202020204" pitchFamily="34" charset="0"/>
              <a:buChar char="•"/>
              <a:defRPr/>
            </a:pPr>
            <a:r>
              <a:rPr lang="fr-FR" altLang="fr-FR" sz="2000" dirty="0">
                <a:latin typeface="Arial" panose="020B0604020202020204" pitchFamily="34" charset="0"/>
              </a:rPr>
              <a:t>Pourtant, pour éviter qu’elles ne réapparaissent, il est primordiale de continuer les vaccins ainsi que des rappels tout le long de la vie, suivant le </a:t>
            </a:r>
            <a:r>
              <a:rPr lang="fr-FR" altLang="fr-FR" sz="2000" dirty="0">
                <a:latin typeface="Arial" panose="020B0604020202020204" pitchFamily="34" charset="0"/>
                <a:hlinkClick r:id="rId2"/>
              </a:rPr>
              <a:t>calendrier vaccinal</a:t>
            </a:r>
            <a:r>
              <a:rPr lang="fr-FR" altLang="fr-FR" sz="2000" dirty="0">
                <a:latin typeface="Arial" panose="020B0604020202020204" pitchFamily="34" charset="0"/>
              </a:rPr>
              <a:t>. </a:t>
            </a:r>
          </a:p>
        </p:txBody>
      </p:sp>
      <p:pic>
        <p:nvPicPr>
          <p:cNvPr id="3077" name="Image 1">
            <a:extLst>
              <a:ext uri="{FF2B5EF4-FFF2-40B4-BE49-F238E27FC236}">
                <a16:creationId xmlns:a16="http://schemas.microsoft.com/office/drawing/2014/main" id="{894B3640-64B9-9D47-03EA-5728B5A2EE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15888"/>
            <a:ext cx="1316038"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a:extLst>
              <a:ext uri="{FF2B5EF4-FFF2-40B4-BE49-F238E27FC236}">
                <a16:creationId xmlns:a16="http://schemas.microsoft.com/office/drawing/2014/main" id="{29B01C89-CEBA-0D9C-48E9-2DA225666891}"/>
              </a:ext>
            </a:extLst>
          </p:cNvPr>
          <p:cNvSpPr>
            <a:spLocks noGrp="1"/>
          </p:cNvSpPr>
          <p:nvPr>
            <p:ph type="title"/>
          </p:nvPr>
        </p:nvSpPr>
        <p:spPr>
          <a:xfrm>
            <a:off x="457200" y="274638"/>
            <a:ext cx="8229600" cy="365125"/>
          </a:xfrm>
        </p:spPr>
        <p:txBody>
          <a:bodyPr/>
          <a:lstStyle/>
          <a:p>
            <a:r>
              <a:rPr lang="fr-FR" altLang="fr-FR" sz="1200">
                <a:solidFill>
                  <a:schemeClr val="bg1"/>
                </a:solidFill>
                <a:latin typeface="Arial" panose="020B0604020202020204" pitchFamily="34" charset="0"/>
                <a:cs typeface="Arial" panose="020B0604020202020204" pitchFamily="34" charset="0"/>
              </a:rPr>
              <a:t>Le</a:t>
            </a:r>
            <a:r>
              <a:rPr lang="fr-FR" altLang="fr-FR" sz="1200">
                <a:solidFill>
                  <a:schemeClr val="bg1"/>
                </a:solidFill>
              </a:rPr>
              <a:t> principe de la vaccination</a:t>
            </a:r>
          </a:p>
        </p:txBody>
      </p:sp>
      <p:pic>
        <p:nvPicPr>
          <p:cNvPr id="4099" name="Image 2">
            <a:extLst>
              <a:ext uri="{FF2B5EF4-FFF2-40B4-BE49-F238E27FC236}">
                <a16:creationId xmlns:a16="http://schemas.microsoft.com/office/drawing/2014/main" id="{66490CA5-EC7C-09E1-B67D-98AB6B2BAC6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80988"/>
            <a:ext cx="1552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e 3" descr="Schéma représentant le principe de la vaccination : &#10;1) un microbe actif est inactivé (cela peut se faire au moyen de la chaleur ou de traitements chimiques par exemple). Le microbe inactif est introduit dans le corps lors de la vaccination. &#10;2) Le corps produits de défenses : les anticorps qui détruisent le microbe inactif. &#10;3) Lorsque le vrai microbe actif rentre dans le corps, il est reconnu par les défenses qui l'éliminent. La maladie ne se développe pas.&#10;Source : INPES">
            <a:extLst>
              <a:ext uri="{FF2B5EF4-FFF2-40B4-BE49-F238E27FC236}">
                <a16:creationId xmlns:a16="http://schemas.microsoft.com/office/drawing/2014/main" id="{D83E63F6-0FD6-43A8-9A61-BB0987E27B4F}"/>
              </a:ext>
            </a:extLst>
          </p:cNvPr>
          <p:cNvGrpSpPr>
            <a:grpSpLocks/>
          </p:cNvGrpSpPr>
          <p:nvPr/>
        </p:nvGrpSpPr>
        <p:grpSpPr bwMode="auto">
          <a:xfrm>
            <a:off x="1187450" y="280988"/>
            <a:ext cx="7561263" cy="6213475"/>
            <a:chOff x="1606550" y="639763"/>
            <a:chExt cx="6116638" cy="5854700"/>
          </a:xfrm>
        </p:grpSpPr>
        <p:pic>
          <p:nvPicPr>
            <p:cNvPr id="4102" name="Image 6" descr="Schéma détaillant le principe de la vaccination">
              <a:extLst>
                <a:ext uri="{FF2B5EF4-FFF2-40B4-BE49-F238E27FC236}">
                  <a16:creationId xmlns:a16="http://schemas.microsoft.com/office/drawing/2014/main" id="{022D1B14-E316-E75B-D846-AA47FF161C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6550" y="639763"/>
              <a:ext cx="6116638"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ZoneTexte 1">
              <a:extLst>
                <a:ext uri="{FF2B5EF4-FFF2-40B4-BE49-F238E27FC236}">
                  <a16:creationId xmlns:a16="http://schemas.microsoft.com/office/drawing/2014/main" id="{29C23599-0E41-B7B7-1FE5-D0D4CCB09CD2}"/>
                </a:ext>
              </a:extLst>
            </p:cNvPr>
            <p:cNvSpPr txBox="1">
              <a:spLocks noChangeArrowheads="1"/>
            </p:cNvSpPr>
            <p:nvPr/>
          </p:nvSpPr>
          <p:spPr bwMode="auto">
            <a:xfrm>
              <a:off x="4364831" y="2636912"/>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a:t>
              </a:r>
            </a:p>
          </p:txBody>
        </p:sp>
      </p:grpSp>
      <p:sp>
        <p:nvSpPr>
          <p:cNvPr id="4101" name="Espace réservé du numéro de diapositive 4">
            <a:extLst>
              <a:ext uri="{FF2B5EF4-FFF2-40B4-BE49-F238E27FC236}">
                <a16:creationId xmlns:a16="http://schemas.microsoft.com/office/drawing/2014/main" id="{86162A44-EEB7-85FD-FFC6-A2F2A4E3CE1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DC2CE73-4D56-4D78-BFA0-F8708403FDB1}" type="slidenum">
              <a:rPr lang="fr-FR" altLang="fr-FR" sz="1200">
                <a:solidFill>
                  <a:srgbClr val="898989"/>
                </a:solidFill>
              </a:rPr>
              <a:pPr>
                <a:spcBef>
                  <a:spcPct val="0"/>
                </a:spcBef>
                <a:buFontTx/>
                <a:buNone/>
              </a:pPr>
              <a:t>3</a:t>
            </a:fld>
            <a:endParaRPr lang="fr-FR" altLang="fr-FR" sz="120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a:extLst>
              <a:ext uri="{FF2B5EF4-FFF2-40B4-BE49-F238E27FC236}">
                <a16:creationId xmlns:a16="http://schemas.microsoft.com/office/drawing/2014/main" id="{DEE2FB44-F2FD-865E-5A01-E846F27BCFC5}"/>
              </a:ext>
            </a:extLst>
          </p:cNvPr>
          <p:cNvSpPr>
            <a:spLocks noGrp="1"/>
          </p:cNvSpPr>
          <p:nvPr>
            <p:ph type="title"/>
          </p:nvPr>
        </p:nvSpPr>
        <p:spPr>
          <a:xfrm>
            <a:off x="1809750" y="169863"/>
            <a:ext cx="6434138" cy="738187"/>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Pour qui se faire vacciner?</a:t>
            </a:r>
          </a:p>
        </p:txBody>
      </p:sp>
      <p:sp>
        <p:nvSpPr>
          <p:cNvPr id="5123" name="Espace réservé du contenu 6">
            <a:extLst>
              <a:ext uri="{FF2B5EF4-FFF2-40B4-BE49-F238E27FC236}">
                <a16:creationId xmlns:a16="http://schemas.microsoft.com/office/drawing/2014/main" id="{EEFF5A3F-A545-F2A9-C688-BFA8B9C38BD8}"/>
              </a:ext>
            </a:extLst>
          </p:cNvPr>
          <p:cNvSpPr>
            <a:spLocks noGrp="1"/>
          </p:cNvSpPr>
          <p:nvPr>
            <p:ph sz="half" idx="1"/>
          </p:nvPr>
        </p:nvSpPr>
        <p:spPr>
          <a:xfrm>
            <a:off x="171450" y="1025525"/>
            <a:ext cx="4221163" cy="5432425"/>
          </a:xfrm>
        </p:spPr>
        <p:txBody>
          <a:bodyPr/>
          <a:lstStyle/>
          <a:p>
            <a:pPr eaLnBrk="1" hangingPunct="1">
              <a:lnSpc>
                <a:spcPct val="114000"/>
              </a:lnSpc>
              <a:defRPr/>
            </a:pPr>
            <a:r>
              <a:rPr lang="fr-FR" altLang="fr-FR" sz="1600" dirty="0">
                <a:latin typeface="Arial" panose="020B0604020202020204" pitchFamily="34" charset="0"/>
                <a:cs typeface="Arial" panose="020B0604020202020204" pitchFamily="34" charset="0"/>
              </a:rPr>
              <a:t>Pour se protéger soi-même contre l’infection</a:t>
            </a:r>
          </a:p>
          <a:p>
            <a:pPr marL="0" indent="0" eaLnBrk="1" hangingPunct="1">
              <a:lnSpc>
                <a:spcPct val="114000"/>
              </a:lnSpc>
              <a:buFont typeface="Arial" panose="020B0604020202020204" pitchFamily="34" charset="0"/>
              <a:buNone/>
              <a:defRPr/>
            </a:pPr>
            <a:endParaRPr lang="fr-FR" altLang="fr-FR" sz="1600" dirty="0">
              <a:latin typeface="Arial" panose="020B0604020202020204" pitchFamily="34" charset="0"/>
              <a:cs typeface="Arial" panose="020B0604020202020204" pitchFamily="34" charset="0"/>
            </a:endParaRPr>
          </a:p>
          <a:p>
            <a:pPr eaLnBrk="1" hangingPunct="1">
              <a:lnSpc>
                <a:spcPct val="114000"/>
              </a:lnSpc>
              <a:defRPr/>
            </a:pPr>
            <a:r>
              <a:rPr lang="fr-FR" altLang="fr-FR" sz="1600" dirty="0">
                <a:latin typeface="Arial" panose="020B0604020202020204" pitchFamily="34" charset="0"/>
                <a:cs typeface="Arial" panose="020B0604020202020204" pitchFamily="34" charset="0"/>
              </a:rPr>
              <a:t>Pour protéger son entourage </a:t>
            </a:r>
          </a:p>
          <a:p>
            <a:pPr marL="0" indent="0" eaLnBrk="1" hangingPunct="1">
              <a:lnSpc>
                <a:spcPct val="114000"/>
              </a:lnSpc>
              <a:buFont typeface="Arial" panose="020B0604020202020204" pitchFamily="34" charset="0"/>
              <a:buNone/>
              <a:defRPr/>
            </a:pPr>
            <a:endParaRPr lang="fr-FR" altLang="fr-FR" sz="2000" dirty="0">
              <a:latin typeface="Arial" panose="020B0604020202020204" pitchFamily="34" charset="0"/>
              <a:cs typeface="Arial" panose="020B0604020202020204" pitchFamily="34" charset="0"/>
            </a:endParaRPr>
          </a:p>
          <a:p>
            <a:pPr eaLnBrk="1" hangingPunct="1">
              <a:lnSpc>
                <a:spcPct val="114000"/>
              </a:lnSpc>
              <a:defRPr/>
            </a:pPr>
            <a:r>
              <a:rPr lang="fr-FR" altLang="fr-FR" sz="1600" dirty="0">
                <a:latin typeface="Arial" panose="020B0604020202020204" pitchFamily="34" charset="0"/>
                <a:cs typeface="Arial" panose="020B0604020202020204" pitchFamily="34" charset="0"/>
              </a:rPr>
              <a:t>Plus il y a de personnes vaccinées, moins il y a de risques de transmission : </a:t>
            </a:r>
            <a:r>
              <a:rPr lang="fr-FR" altLang="fr-FR" sz="1600" b="1" dirty="0">
                <a:latin typeface="Arial" panose="020B0604020202020204" pitchFamily="34" charset="0"/>
                <a:cs typeface="Arial" panose="020B0604020202020204" pitchFamily="34" charset="0"/>
              </a:rPr>
              <a:t>immunité de groupe</a:t>
            </a:r>
          </a:p>
          <a:p>
            <a:pPr marL="0" indent="0" eaLnBrk="1" hangingPunct="1">
              <a:lnSpc>
                <a:spcPct val="114000"/>
              </a:lnSpc>
              <a:buFont typeface="Arial" panose="020B0604020202020204" pitchFamily="34" charset="0"/>
              <a:buNone/>
              <a:defRPr/>
            </a:pPr>
            <a:endParaRPr lang="fr-FR" altLang="fr-FR" sz="2000" b="1" dirty="0">
              <a:latin typeface="Arial" panose="020B0604020202020204" pitchFamily="34" charset="0"/>
              <a:cs typeface="Arial" panose="020B0604020202020204" pitchFamily="34" charset="0"/>
            </a:endParaRPr>
          </a:p>
          <a:p>
            <a:pPr eaLnBrk="1" hangingPunct="1">
              <a:lnSpc>
                <a:spcPct val="114000"/>
              </a:lnSpc>
              <a:defRPr/>
            </a:pPr>
            <a:r>
              <a:rPr lang="fr-FR" altLang="fr-FR" sz="1600" dirty="0">
                <a:latin typeface="Arial" panose="020B0604020202020204" pitchFamily="34" charset="0"/>
                <a:cs typeface="Arial" panose="020B0604020202020204" pitchFamily="34" charset="0"/>
              </a:rPr>
              <a:t>Si la couverture vaccinale* diminue on peut assister à des recrudescences d’épidémies : par ex la rougeole</a:t>
            </a:r>
          </a:p>
          <a:p>
            <a:pPr marL="0" indent="0" eaLnBrk="1" hangingPunct="1">
              <a:lnSpc>
                <a:spcPct val="114000"/>
              </a:lnSpc>
              <a:buFont typeface="Arial" panose="020B0604020202020204" pitchFamily="34" charset="0"/>
              <a:buNone/>
              <a:defRPr/>
            </a:pPr>
            <a:endParaRPr lang="fr-FR" altLang="fr-FR" sz="2000" b="1" dirty="0">
              <a:latin typeface="Arial" panose="020B0604020202020204" pitchFamily="34" charset="0"/>
              <a:cs typeface="Arial" panose="020B0604020202020204" pitchFamily="34" charset="0"/>
            </a:endParaRPr>
          </a:p>
        </p:txBody>
      </p:sp>
      <p:grpSp>
        <p:nvGrpSpPr>
          <p:cNvPr id="5124" name="Groupe 2" descr="Infographie sur les mécanismes de la vaccination au niveau collectif :&#10;Cas 1 : aucun enfant n’est vacciné dans la classe.&#10;Lorsqu’un élève attrape la rougeole il contamine la majorité des autres élèves (épidémie de rougeole).&#10;Cas 2 : quelques enfants sont vaccinés dans la classe.&#10;Lorsqu’un élève attrape la rougeole les élèves vaccinés sont protégés.&#10;Cas 3 : si suffisamment d’enfants sont vaccinés il n’y a pas d’épidémie.&#10;Conclusion : en se vaccinant on protège aussi les autres.&#10;Source : INPES">
            <a:extLst>
              <a:ext uri="{FF2B5EF4-FFF2-40B4-BE49-F238E27FC236}">
                <a16:creationId xmlns:a16="http://schemas.microsoft.com/office/drawing/2014/main" id="{0E09CFE3-FE52-BA25-FC07-53F9D2D85EB1}"/>
              </a:ext>
            </a:extLst>
          </p:cNvPr>
          <p:cNvGrpSpPr>
            <a:grpSpLocks/>
          </p:cNvGrpSpPr>
          <p:nvPr/>
        </p:nvGrpSpPr>
        <p:grpSpPr bwMode="auto">
          <a:xfrm>
            <a:off x="4427538" y="1052513"/>
            <a:ext cx="4221162" cy="5133975"/>
            <a:chOff x="4554538" y="1495425"/>
            <a:chExt cx="4221162" cy="5134361"/>
          </a:xfrm>
        </p:grpSpPr>
        <p:pic>
          <p:nvPicPr>
            <p:cNvPr id="5128" name="Picture 9" descr="Infographie sur les mécanismes de la vaccination au niveau collectif :&#10;Cas 1 : aucun enfant n’est vacciné dans la classe.&#10;Lorsqu’un élève attrape la rougeole il contamine la majorité des autres élèves (épidémie de rougeole).&#10;Cas 2 : quelques enfants sont vaccinés dans la classe.&#10;Lorsqu’un élève attrape la rougeole les élèves vaccinés sont protégés.&#10;Cas 3 : si suffisamment d’enfants sont vaccinés il n’y a pas d’épidémie.&#10;Conclusion : en se vaccinant on protège aussi les autres.&#10;Source : INPES">
              <a:extLst>
                <a:ext uri="{FF2B5EF4-FFF2-40B4-BE49-F238E27FC236}">
                  <a16:creationId xmlns:a16="http://schemas.microsoft.com/office/drawing/2014/main" id="{914D0464-3296-4BB8-5A01-03C6C7C19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538" y="1495425"/>
              <a:ext cx="4221162"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ZoneTexte 3">
              <a:extLst>
                <a:ext uri="{FF2B5EF4-FFF2-40B4-BE49-F238E27FC236}">
                  <a16:creationId xmlns:a16="http://schemas.microsoft.com/office/drawing/2014/main" id="{C05A3211-5805-5030-F559-B8D3FE13B853}"/>
                </a:ext>
              </a:extLst>
            </p:cNvPr>
            <p:cNvSpPr txBox="1">
              <a:spLocks noChangeArrowheads="1"/>
            </p:cNvSpPr>
            <p:nvPr/>
          </p:nvSpPr>
          <p:spPr bwMode="auto">
            <a:xfrm>
              <a:off x="5940152" y="6352787"/>
              <a:ext cx="14401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latin typeface="Arial" panose="020B0604020202020204" pitchFamily="34" charset="0"/>
                </a:rPr>
                <a:t>Source : INPES</a:t>
              </a:r>
            </a:p>
          </p:txBody>
        </p:sp>
      </p:grpSp>
      <p:sp>
        <p:nvSpPr>
          <p:cNvPr id="5125" name="Espace réservé du numéro de diapositive 2">
            <a:extLst>
              <a:ext uri="{FF2B5EF4-FFF2-40B4-BE49-F238E27FC236}">
                <a16:creationId xmlns:a16="http://schemas.microsoft.com/office/drawing/2014/main" id="{7D8DBAEE-D545-02AD-9B9F-112DF744F5F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09CFC5-1197-4D20-B976-658A72A76901}" type="slidenum">
              <a:rPr lang="fr-FR" altLang="fr-FR" sz="1200">
                <a:solidFill>
                  <a:srgbClr val="898989"/>
                </a:solidFill>
              </a:rPr>
              <a:pPr>
                <a:spcBef>
                  <a:spcPct val="0"/>
                </a:spcBef>
                <a:buFontTx/>
                <a:buNone/>
              </a:pPr>
              <a:t>4</a:t>
            </a:fld>
            <a:endParaRPr lang="fr-FR" altLang="fr-FR" sz="1200">
              <a:solidFill>
                <a:srgbClr val="898989"/>
              </a:solidFill>
            </a:endParaRPr>
          </a:p>
        </p:txBody>
      </p:sp>
      <p:pic>
        <p:nvPicPr>
          <p:cNvPr id="5126" name="Image 1">
            <a:extLst>
              <a:ext uri="{FF2B5EF4-FFF2-40B4-BE49-F238E27FC236}">
                <a16:creationId xmlns:a16="http://schemas.microsoft.com/office/drawing/2014/main" id="{90C56422-266A-CC31-44F2-D0A05E1ED56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8425"/>
            <a:ext cx="15478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ZoneTexte 3">
            <a:extLst>
              <a:ext uri="{FF2B5EF4-FFF2-40B4-BE49-F238E27FC236}">
                <a16:creationId xmlns:a16="http://schemas.microsoft.com/office/drawing/2014/main" id="{9044A282-94F8-123B-1BB9-E2416580CF71}"/>
              </a:ext>
            </a:extLst>
          </p:cNvPr>
          <p:cNvSpPr txBox="1">
            <a:spLocks noChangeArrowheads="1"/>
          </p:cNvSpPr>
          <p:nvPr/>
        </p:nvSpPr>
        <p:spPr bwMode="auto">
          <a:xfrm>
            <a:off x="33338" y="6242050"/>
            <a:ext cx="91106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t>*</a:t>
            </a:r>
            <a:r>
              <a:rPr lang="fr-FR" altLang="fr-FR" sz="1600">
                <a:latin typeface="Arial" panose="020B0604020202020204" pitchFamily="34" charset="0"/>
              </a:rPr>
              <a:t>Couverture vaccinale: Proportion de la population ciblée par un vaccin qui est effectivement vaccinée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506EE467-DC84-052B-6BC9-2E3D61C88C51}"/>
              </a:ext>
            </a:extLst>
          </p:cNvPr>
          <p:cNvSpPr>
            <a:spLocks noGrp="1"/>
          </p:cNvSpPr>
          <p:nvPr>
            <p:ph type="title"/>
          </p:nvPr>
        </p:nvSpPr>
        <p:spPr>
          <a:xfrm>
            <a:off x="539750" y="115888"/>
            <a:ext cx="8229600" cy="792162"/>
          </a:xfrm>
        </p:spPr>
        <p:txBody>
          <a:bodyPr/>
          <a:lstStyle/>
          <a:p>
            <a:r>
              <a:rPr lang="en-GB" altLang="fr-FR" sz="3200">
                <a:latin typeface="Arial" panose="020B0604020202020204" pitchFamily="34" charset="0"/>
                <a:cs typeface="Arial" panose="020B0604020202020204" pitchFamily="34" charset="0"/>
              </a:rPr>
              <a:t>Différents types </a:t>
            </a:r>
            <a:r>
              <a:rPr lang="en-GB" altLang="fr-FR" sz="3200">
                <a:solidFill>
                  <a:srgbClr val="5B225F"/>
                </a:solidFill>
                <a:latin typeface="Arial" panose="020B0604020202020204" pitchFamily="34" charset="0"/>
                <a:cs typeface="Arial" panose="020B0604020202020204" pitchFamily="34" charset="0"/>
              </a:rPr>
              <a:t>de vaccin</a:t>
            </a:r>
          </a:p>
        </p:txBody>
      </p:sp>
      <p:sp>
        <p:nvSpPr>
          <p:cNvPr id="4099" name="Espace réservé du contenu 2">
            <a:extLst>
              <a:ext uri="{FF2B5EF4-FFF2-40B4-BE49-F238E27FC236}">
                <a16:creationId xmlns:a16="http://schemas.microsoft.com/office/drawing/2014/main" id="{DE842CAF-7BAD-E92A-D1DD-0E7A88D9CE27}"/>
              </a:ext>
            </a:extLst>
          </p:cNvPr>
          <p:cNvSpPr>
            <a:spLocks noGrp="1"/>
          </p:cNvSpPr>
          <p:nvPr>
            <p:ph idx="1"/>
          </p:nvPr>
        </p:nvSpPr>
        <p:spPr>
          <a:xfrm>
            <a:off x="457200" y="881063"/>
            <a:ext cx="7931150" cy="5689600"/>
          </a:xfrm>
        </p:spPr>
        <p:txBody>
          <a:bodyPr/>
          <a:lstStyle/>
          <a:p>
            <a:pPr marL="0" indent="0">
              <a:lnSpc>
                <a:spcPct val="114000"/>
              </a:lnSpc>
              <a:buFont typeface="Arial" panose="020B0604020202020204" pitchFamily="34" charset="0"/>
              <a:buNone/>
              <a:defRPr/>
            </a:pPr>
            <a:endParaRPr lang="en-GB" altLang="fr-FR" sz="1600" dirty="0">
              <a:latin typeface="Arial" panose="020B0604020202020204" pitchFamily="34" charset="0"/>
              <a:cs typeface="Arial" panose="020B0604020202020204" pitchFamily="34" charset="0"/>
            </a:endParaRPr>
          </a:p>
          <a:p>
            <a:pPr marL="0" indent="0">
              <a:lnSpc>
                <a:spcPct val="114000"/>
              </a:lnSpc>
              <a:buFont typeface="Arial" panose="020B0604020202020204" pitchFamily="34" charset="0"/>
              <a:buNone/>
              <a:defRPr/>
            </a:pPr>
            <a:r>
              <a:rPr lang="en-GB" altLang="fr-FR" sz="1400" dirty="0">
                <a:latin typeface="Arial" panose="020B0604020202020204" pitchFamily="34" charset="0"/>
                <a:cs typeface="Arial" panose="020B0604020202020204" pitchFamily="34" charset="0"/>
              </a:rPr>
              <a:t>Afin de </a:t>
            </a:r>
            <a:r>
              <a:rPr lang="en-GB" altLang="fr-FR" sz="1400" dirty="0" err="1">
                <a:latin typeface="Arial" panose="020B0604020202020204" pitchFamily="34" charset="0"/>
                <a:cs typeface="Arial" panose="020B0604020202020204" pitchFamily="34" charset="0"/>
              </a:rPr>
              <a:t>déclencher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une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réponse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 sans </a:t>
            </a:r>
            <a:r>
              <a:rPr lang="en-GB" altLang="fr-FR" sz="1400" dirty="0" err="1">
                <a:latin typeface="Arial" panose="020B0604020202020204" pitchFamily="34" charset="0"/>
                <a:cs typeface="Arial" panose="020B0604020202020204" pitchFamily="34" charset="0"/>
              </a:rPr>
              <a:t>provoquer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d’infection</a:t>
            </a:r>
            <a:r>
              <a:rPr lang="en-GB" altLang="fr-FR" sz="1400" dirty="0">
                <a:latin typeface="Arial" panose="020B0604020202020204" pitchFamily="34" charset="0"/>
                <a:cs typeface="Arial" panose="020B0604020202020204" pitchFamily="34" charset="0"/>
              </a:rPr>
              <a:t> on </a:t>
            </a:r>
            <a:r>
              <a:rPr lang="en-GB" altLang="fr-FR" sz="1400" dirty="0" err="1">
                <a:latin typeface="Arial" panose="020B0604020202020204" pitchFamily="34" charset="0"/>
                <a:cs typeface="Arial" panose="020B0604020202020204" pitchFamily="34" charset="0"/>
              </a:rPr>
              <a:t>peut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injecter</a:t>
            </a:r>
            <a:r>
              <a:rPr lang="en-GB" altLang="fr-FR" sz="1400" dirty="0">
                <a:latin typeface="Arial" panose="020B0604020202020204" pitchFamily="34" charset="0"/>
                <a:cs typeface="Arial" panose="020B0604020202020204" pitchFamily="34" charset="0"/>
              </a:rPr>
              <a:t> un “</a:t>
            </a:r>
            <a:r>
              <a:rPr lang="en-GB" altLang="fr-FR" sz="1400" dirty="0" err="1">
                <a:latin typeface="Arial" panose="020B0604020202020204" pitchFamily="34" charset="0"/>
                <a:cs typeface="Arial" panose="020B0604020202020204" pitchFamily="34" charset="0"/>
              </a:rPr>
              <a:t>leurre</a:t>
            </a:r>
            <a:r>
              <a:rPr lang="en-GB" altLang="fr-FR" sz="1400" dirty="0">
                <a:latin typeface="Arial" panose="020B0604020202020204" pitchFamily="34" charset="0"/>
                <a:cs typeface="Arial" panose="020B0604020202020204" pitchFamily="34" charset="0"/>
              </a:rPr>
              <a:t>” pour le </a:t>
            </a:r>
            <a:r>
              <a:rPr lang="en-GB" altLang="fr-FR" sz="1400" dirty="0" err="1">
                <a:latin typeface="Arial" panose="020B0604020202020204" pitchFamily="34" charset="0"/>
                <a:cs typeface="Arial" panose="020B0604020202020204" pitchFamily="34" charset="0"/>
              </a:rPr>
              <a:t>système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a:t>
            </a:r>
          </a:p>
          <a:p>
            <a:pPr marL="0" indent="0">
              <a:lnSpc>
                <a:spcPct val="114000"/>
              </a:lnSpc>
              <a:buFont typeface="Arial" panose="020B0604020202020204" pitchFamily="34" charset="0"/>
              <a:buNone/>
              <a:defRPr/>
            </a:pPr>
            <a:endParaRPr lang="en-GB" altLang="fr-FR" sz="1400" dirty="0">
              <a:latin typeface="Arial" panose="020B0604020202020204" pitchFamily="34" charset="0"/>
              <a:cs typeface="Arial" panose="020B0604020202020204" pitchFamily="34" charset="0"/>
            </a:endParaRPr>
          </a:p>
          <a:p>
            <a:pPr>
              <a:lnSpc>
                <a:spcPct val="114000"/>
              </a:lnSpc>
              <a:defRPr/>
            </a:pPr>
            <a:r>
              <a:rPr lang="en-GB" altLang="fr-FR" sz="1400" dirty="0" err="1">
                <a:latin typeface="Arial" panose="020B0604020202020204" pitchFamily="34" charset="0"/>
                <a:cs typeface="Arial" panose="020B0604020202020204" pitchFamily="34" charset="0"/>
              </a:rPr>
              <a:t>Vaccins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vivants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atténués</a:t>
            </a:r>
            <a:r>
              <a:rPr lang="en-GB" altLang="fr-FR" sz="1400" dirty="0">
                <a:latin typeface="Arial" panose="020B0604020202020204" pitchFamily="34" charset="0"/>
                <a:cs typeface="Arial" panose="020B0604020202020204" pitchFamily="34" charset="0"/>
              </a:rPr>
              <a:t> : </a:t>
            </a:r>
            <a:r>
              <a:rPr lang="en-GB" altLang="fr-FR" sz="1400" dirty="0" err="1">
                <a:latin typeface="Arial" panose="020B0604020202020204" pitchFamily="34" charset="0"/>
                <a:cs typeface="Arial" panose="020B0604020202020204" pitchFamily="34" charset="0"/>
              </a:rPr>
              <a:t>l’agent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pathogène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n’est</a:t>
            </a:r>
            <a:r>
              <a:rPr lang="en-GB" altLang="fr-FR" sz="1400" dirty="0">
                <a:latin typeface="Arial" panose="020B0604020202020204" pitchFamily="34" charset="0"/>
                <a:cs typeface="Arial" panose="020B0604020202020204" pitchFamily="34" charset="0"/>
              </a:rPr>
              <a:t> plus capable de </a:t>
            </a:r>
            <a:r>
              <a:rPr lang="en-GB" altLang="fr-FR" sz="1400" dirty="0" err="1">
                <a:latin typeface="Arial" panose="020B0604020202020204" pitchFamily="34" charset="0"/>
                <a:cs typeface="Arial" panose="020B0604020202020204" pitchFamily="34" charset="0"/>
              </a:rPr>
              <a:t>provoquer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l’infection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mais</a:t>
            </a:r>
            <a:r>
              <a:rPr lang="en-GB" altLang="fr-FR" sz="1400" dirty="0">
                <a:latin typeface="Arial" panose="020B0604020202020204" pitchFamily="34" charset="0"/>
                <a:cs typeface="Arial" panose="020B0604020202020204" pitchFamily="34" charset="0"/>
              </a:rPr>
              <a:t> il </a:t>
            </a:r>
            <a:r>
              <a:rPr lang="en-GB" altLang="fr-FR" sz="1400" dirty="0" err="1">
                <a:latin typeface="Arial" panose="020B0604020202020204" pitchFamily="34" charset="0"/>
                <a:cs typeface="Arial" panose="020B0604020202020204" pitchFamily="34" charset="0"/>
              </a:rPr>
              <a:t>déclenche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une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réponse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protectrice</a:t>
            </a:r>
            <a:r>
              <a:rPr lang="en-GB" altLang="fr-FR" sz="14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GB" altLang="fr-FR" sz="1400" dirty="0">
              <a:latin typeface="Arial" panose="020B0604020202020204" pitchFamily="34" charset="0"/>
              <a:cs typeface="Arial" panose="020B0604020202020204" pitchFamily="34" charset="0"/>
            </a:endParaRPr>
          </a:p>
          <a:p>
            <a:pPr>
              <a:defRPr/>
            </a:pPr>
            <a:r>
              <a:rPr lang="en-GB" altLang="fr-FR" sz="1400" dirty="0" err="1">
                <a:latin typeface="Arial" panose="020B0604020202020204" pitchFamily="34" charset="0"/>
                <a:cs typeface="Arial" panose="020B0604020202020204" pitchFamily="34" charset="0"/>
              </a:rPr>
              <a:t>Vaccins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inactivés</a:t>
            </a:r>
            <a:r>
              <a:rPr lang="en-GB" altLang="fr-FR" sz="1400" dirty="0">
                <a:latin typeface="Arial" panose="020B0604020202020204" pitchFamily="34" charset="0"/>
                <a:cs typeface="Arial" panose="020B0604020202020204" pitchFamily="34" charset="0"/>
              </a:rPr>
              <a:t> : </a:t>
            </a:r>
            <a:r>
              <a:rPr lang="en-GB" altLang="fr-FR" sz="1400" dirty="0" err="1">
                <a:latin typeface="Arial" panose="020B0604020202020204" pitchFamily="34" charset="0"/>
                <a:cs typeface="Arial" panose="020B0604020202020204" pitchFamily="34" charset="0"/>
              </a:rPr>
              <a:t>l’agent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pathogène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tué</a:t>
            </a:r>
            <a:r>
              <a:rPr lang="en-GB" altLang="fr-FR" sz="1400" dirty="0">
                <a:latin typeface="Arial" panose="020B0604020202020204" pitchFamily="34" charset="0"/>
                <a:cs typeface="Arial" panose="020B0604020202020204" pitchFamily="34" charset="0"/>
              </a:rPr>
              <a:t> par la </a:t>
            </a:r>
            <a:r>
              <a:rPr lang="en-GB" altLang="fr-FR" sz="1400" dirty="0" err="1">
                <a:latin typeface="Arial" panose="020B0604020202020204" pitchFamily="34" charset="0"/>
                <a:cs typeface="Arial" panose="020B0604020202020204" pitchFamily="34" charset="0"/>
              </a:rPr>
              <a:t>chaleur</a:t>
            </a:r>
            <a:r>
              <a:rPr lang="en-GB" altLang="fr-FR" sz="1400" dirty="0">
                <a:latin typeface="Arial" panose="020B0604020202020204" pitchFamily="34" charset="0"/>
                <a:cs typeface="Arial" panose="020B0604020202020204" pitchFamily="34" charset="0"/>
              </a:rPr>
              <a:t> ou des </a:t>
            </a:r>
            <a:r>
              <a:rPr lang="en-GB" altLang="fr-FR" sz="1400" dirty="0" err="1">
                <a:latin typeface="Arial" panose="020B0604020202020204" pitchFamily="34" charset="0"/>
                <a:cs typeface="Arial" panose="020B0604020202020204" pitchFamily="34" charset="0"/>
              </a:rPr>
              <a:t>traitements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chimiques</a:t>
            </a:r>
            <a:r>
              <a:rPr lang="en-GB" altLang="fr-FR" sz="1400" dirty="0">
                <a:latin typeface="Arial" panose="020B0604020202020204" pitchFamily="34" charset="0"/>
                <a:cs typeface="Arial" panose="020B0604020202020204" pitchFamily="34" charset="0"/>
              </a:rPr>
              <a:t> ou des fragments </a:t>
            </a:r>
            <a:r>
              <a:rPr lang="en-GB" altLang="fr-FR" sz="1400" dirty="0" err="1">
                <a:latin typeface="Arial" panose="020B0604020202020204" pitchFamily="34" charset="0"/>
                <a:cs typeface="Arial" panose="020B0604020202020204" pitchFamily="34" charset="0"/>
              </a:rPr>
              <a:t>antigéniques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purifiés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issus</a:t>
            </a:r>
            <a:r>
              <a:rPr lang="en-GB" altLang="fr-FR" sz="1400" dirty="0">
                <a:latin typeface="Arial" panose="020B0604020202020204" pitchFamily="34" charset="0"/>
                <a:cs typeface="Arial" panose="020B0604020202020204" pitchFamily="34" charset="0"/>
              </a:rPr>
              <a:t> de </a:t>
            </a:r>
            <a:r>
              <a:rPr lang="en-GB" altLang="fr-FR" sz="1400" dirty="0" err="1">
                <a:latin typeface="Arial" panose="020B0604020202020204" pitchFamily="34" charset="0"/>
                <a:cs typeface="Arial" panose="020B0604020202020204" pitchFamily="34" charset="0"/>
              </a:rPr>
              <a:t>cet</a:t>
            </a:r>
            <a:r>
              <a:rPr lang="en-GB" altLang="fr-FR" sz="1400" dirty="0">
                <a:latin typeface="Arial" panose="020B0604020202020204" pitchFamily="34" charset="0"/>
                <a:cs typeface="Arial" panose="020B0604020202020204" pitchFamily="34" charset="0"/>
              </a:rPr>
              <a:t> agent </a:t>
            </a:r>
            <a:r>
              <a:rPr lang="en-GB" altLang="fr-FR" sz="1400" dirty="0" err="1">
                <a:latin typeface="Arial" panose="020B0604020202020204" pitchFamily="34" charset="0"/>
                <a:cs typeface="Arial" panose="020B0604020202020204" pitchFamily="34" charset="0"/>
              </a:rPr>
              <a:t>déclenchent</a:t>
            </a:r>
            <a:r>
              <a:rPr lang="en-GB" altLang="fr-FR" sz="1400" dirty="0">
                <a:latin typeface="Arial" panose="020B0604020202020204" pitchFamily="34" charset="0"/>
                <a:cs typeface="Arial" panose="020B0604020202020204" pitchFamily="34" charset="0"/>
              </a:rPr>
              <a:t> la </a:t>
            </a:r>
            <a:r>
              <a:rPr lang="en-GB" altLang="fr-FR" sz="1400" dirty="0" err="1">
                <a:latin typeface="Arial" panose="020B0604020202020204" pitchFamily="34" charset="0"/>
                <a:cs typeface="Arial" panose="020B0604020202020204" pitchFamily="34" charset="0"/>
              </a:rPr>
              <a:t>réponse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 sans </a:t>
            </a:r>
            <a:r>
              <a:rPr lang="en-GB" altLang="fr-FR" sz="1400" dirty="0" err="1">
                <a:latin typeface="Arial" panose="020B0604020202020204" pitchFamily="34" charset="0"/>
                <a:cs typeface="Arial" panose="020B0604020202020204" pitchFamily="34" charset="0"/>
              </a:rPr>
              <a:t>provoquer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d’infection</a:t>
            </a:r>
            <a:r>
              <a:rPr lang="en-GB" altLang="fr-FR" sz="1400" dirty="0">
                <a:latin typeface="Arial" panose="020B0604020202020204" pitchFamily="34" charset="0"/>
                <a:cs typeface="Arial" panose="020B0604020202020204" pitchFamily="34" charset="0"/>
              </a:rPr>
              <a:t>. </a:t>
            </a:r>
          </a:p>
          <a:p>
            <a:pPr marL="0" indent="0">
              <a:buFont typeface="Arial" panose="020B0604020202020204" pitchFamily="34" charset="0"/>
              <a:buNone/>
              <a:defRPr/>
            </a:pPr>
            <a:endParaRPr lang="en-GB" altLang="fr-FR" sz="1400" dirty="0">
              <a:latin typeface="Arial" panose="020B0604020202020204" pitchFamily="34" charset="0"/>
              <a:cs typeface="Arial" panose="020B0604020202020204" pitchFamily="34" charset="0"/>
            </a:endParaRPr>
          </a:p>
          <a:p>
            <a:pPr>
              <a:defRPr/>
            </a:pPr>
            <a:r>
              <a:rPr lang="en-GB" altLang="fr-FR" sz="1400" dirty="0">
                <a:latin typeface="Arial" panose="020B0604020202020204" pitchFamily="34" charset="0"/>
                <a:cs typeface="Arial" panose="020B0604020202020204" pitchFamily="34" charset="0"/>
              </a:rPr>
              <a:t>Vaccin ARN </a:t>
            </a:r>
            <a:r>
              <a:rPr lang="en-GB" altLang="fr-FR" sz="1400" dirty="0" err="1">
                <a:latin typeface="Arial" panose="020B0604020202020204" pitchFamily="34" charset="0"/>
                <a:cs typeface="Arial" panose="020B0604020202020204" pitchFamily="34" charset="0"/>
              </a:rPr>
              <a:t>messager</a:t>
            </a:r>
            <a:r>
              <a:rPr lang="en-GB" altLang="fr-FR" sz="1400" dirty="0">
                <a:latin typeface="Arial" panose="020B0604020202020204" pitchFamily="34" charset="0"/>
                <a:cs typeface="Arial" panose="020B0604020202020204" pitchFamily="34" charset="0"/>
              </a:rPr>
              <a:t> : </a:t>
            </a:r>
            <a:r>
              <a:rPr lang="en-GB" altLang="fr-FR" sz="1400" dirty="0" err="1">
                <a:latin typeface="Arial" panose="020B0604020202020204" pitchFamily="34" charset="0"/>
                <a:cs typeface="Arial" panose="020B0604020202020204" pitchFamily="34" charset="0"/>
              </a:rPr>
              <a:t>l’information</a:t>
            </a:r>
            <a:r>
              <a:rPr lang="en-GB" altLang="fr-FR" sz="1400" dirty="0">
                <a:latin typeface="Arial" panose="020B0604020202020204" pitchFamily="34" charset="0"/>
                <a:cs typeface="Arial" panose="020B0604020202020204" pitchFamily="34" charset="0"/>
              </a:rPr>
              <a:t>, sous </a:t>
            </a:r>
            <a:r>
              <a:rPr lang="en-GB" altLang="fr-FR" sz="1400" dirty="0" err="1">
                <a:latin typeface="Arial" panose="020B0604020202020204" pitchFamily="34" charset="0"/>
                <a:cs typeface="Arial" panose="020B0604020202020204" pitchFamily="34" charset="0"/>
              </a:rPr>
              <a:t>forme</a:t>
            </a:r>
            <a:r>
              <a:rPr lang="en-GB" altLang="fr-FR" sz="1400" dirty="0">
                <a:latin typeface="Arial" panose="020B0604020202020204" pitchFamily="34" charset="0"/>
                <a:cs typeface="Arial" panose="020B0604020202020204" pitchFamily="34" charset="0"/>
              </a:rPr>
              <a:t> de </a:t>
            </a:r>
            <a:r>
              <a:rPr lang="en-GB" altLang="fr-FR" sz="1400" dirty="0" err="1">
                <a:latin typeface="Arial" panose="020B0604020202020204" pitchFamily="34" charset="0"/>
                <a:cs typeface="Arial" panose="020B0604020202020204" pitchFamily="34" charset="0"/>
              </a:rPr>
              <a:t>molécules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d’ARN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permet</a:t>
            </a:r>
            <a:r>
              <a:rPr lang="en-GB" altLang="fr-FR" sz="1400" dirty="0">
                <a:latin typeface="Arial" panose="020B0604020202020204" pitchFamily="34" charset="0"/>
                <a:cs typeface="Arial" panose="020B0604020202020204" pitchFamily="34" charset="0"/>
              </a:rPr>
              <a:t> de </a:t>
            </a:r>
            <a:r>
              <a:rPr lang="en-GB" altLang="fr-FR" sz="1400" dirty="0" err="1">
                <a:latin typeface="Arial" panose="020B0604020202020204" pitchFamily="34" charset="0"/>
                <a:cs typeface="Arial" panose="020B0604020202020204" pitchFamily="34" charset="0"/>
              </a:rPr>
              <a:t>produire</a:t>
            </a:r>
            <a:r>
              <a:rPr lang="en-GB" altLang="fr-FR" sz="1400" dirty="0">
                <a:latin typeface="Arial" panose="020B0604020202020204" pitchFamily="34" charset="0"/>
                <a:cs typeface="Arial" panose="020B0604020202020204" pitchFamily="34" charset="0"/>
              </a:rPr>
              <a:t> les </a:t>
            </a:r>
            <a:r>
              <a:rPr lang="en-GB" altLang="fr-FR" sz="1400" dirty="0" err="1">
                <a:latin typeface="Arial" panose="020B0604020202020204" pitchFamily="34" charset="0"/>
                <a:cs typeface="Arial" panose="020B0604020202020204" pitchFamily="34" charset="0"/>
              </a:rPr>
              <a:t>antigènes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protéines</a:t>
            </a:r>
            <a:r>
              <a:rPr lang="en-GB" altLang="fr-FR" sz="1400" dirty="0">
                <a:latin typeface="Arial" panose="020B0604020202020204" pitchFamily="34" charset="0"/>
                <a:cs typeface="Arial" panose="020B0604020202020204" pitchFamily="34" charset="0"/>
              </a:rPr>
              <a:t>) de </a:t>
            </a:r>
            <a:r>
              <a:rPr lang="en-GB" altLang="fr-FR" sz="1400" dirty="0" err="1">
                <a:latin typeface="Arial" panose="020B0604020202020204" pitchFamily="34" charset="0"/>
                <a:cs typeface="Arial" panose="020B0604020202020204" pitchFamily="34" charset="0"/>
              </a:rPr>
              <a:t>l’agent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pathogène</a:t>
            </a:r>
            <a:r>
              <a:rPr lang="en-GB" altLang="fr-FR" sz="1400" dirty="0">
                <a:latin typeface="Arial" panose="020B0604020202020204" pitchFamily="34" charset="0"/>
                <a:cs typeface="Arial" panose="020B0604020202020204" pitchFamily="34" charset="0"/>
              </a:rPr>
              <a:t> (dans la </a:t>
            </a:r>
            <a:r>
              <a:rPr lang="en-GB" altLang="fr-FR" sz="1400" dirty="0" err="1">
                <a:latin typeface="Arial" panose="020B0604020202020204" pitchFamily="34" charset="0"/>
                <a:cs typeface="Arial" panose="020B0604020202020204" pitchFamily="34" charset="0"/>
              </a:rPr>
              <a:t>cas</a:t>
            </a:r>
            <a:r>
              <a:rPr lang="en-GB" altLang="fr-FR" sz="1400" dirty="0">
                <a:latin typeface="Arial" panose="020B0604020202020204" pitchFamily="34" charset="0"/>
                <a:cs typeface="Arial" panose="020B0604020202020204" pitchFamily="34" charset="0"/>
              </a:rPr>
              <a:t> de COVID-19 il </a:t>
            </a:r>
            <a:r>
              <a:rPr lang="en-GB" altLang="fr-FR" sz="1400" dirty="0" err="1">
                <a:latin typeface="Arial" panose="020B0604020202020204" pitchFamily="34" charset="0"/>
                <a:cs typeface="Arial" panose="020B0604020202020204" pitchFamily="34" charset="0"/>
              </a:rPr>
              <a:t>s’agit</a:t>
            </a:r>
            <a:r>
              <a:rPr lang="en-GB" altLang="fr-FR" sz="1400" dirty="0">
                <a:latin typeface="Arial" panose="020B0604020202020204" pitchFamily="34" charset="0"/>
                <a:cs typeface="Arial" panose="020B0604020202020204" pitchFamily="34" charset="0"/>
              </a:rPr>
              <a:t> de la </a:t>
            </a:r>
            <a:r>
              <a:rPr lang="en-GB" altLang="fr-FR" sz="1400" dirty="0" err="1">
                <a:latin typeface="Arial" panose="020B0604020202020204" pitchFamily="34" charset="0"/>
                <a:cs typeface="Arial" panose="020B0604020202020204" pitchFamily="34" charset="0"/>
              </a:rPr>
              <a:t>protéine</a:t>
            </a:r>
            <a:r>
              <a:rPr lang="en-GB" altLang="fr-FR" sz="1400" dirty="0">
                <a:latin typeface="Arial" panose="020B0604020202020204" pitchFamily="34" charset="0"/>
                <a:cs typeface="Arial" panose="020B0604020202020204" pitchFamily="34" charset="0"/>
              </a:rPr>
              <a:t> Spike) et </a:t>
            </a:r>
            <a:r>
              <a:rPr lang="en-GB" altLang="fr-FR" sz="1400" dirty="0" err="1">
                <a:latin typeface="Arial" panose="020B0604020202020204" pitchFamily="34" charset="0"/>
                <a:cs typeface="Arial" panose="020B0604020202020204" pitchFamily="34" charset="0"/>
              </a:rPr>
              <a:t>ainsi</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déclencher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une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réponse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 sans </a:t>
            </a:r>
            <a:r>
              <a:rPr lang="en-GB" altLang="fr-FR" sz="1400" dirty="0" err="1">
                <a:latin typeface="Arial" panose="020B0604020202020204" pitchFamily="34" charset="0"/>
                <a:cs typeface="Arial" panose="020B0604020202020204" pitchFamily="34" charset="0"/>
              </a:rPr>
              <a:t>provoquer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l’infection</a:t>
            </a:r>
            <a:r>
              <a:rPr lang="en-GB" altLang="fr-FR" sz="1400" dirty="0">
                <a:latin typeface="Arial" panose="020B0604020202020204" pitchFamily="34" charset="0"/>
                <a:cs typeface="Arial" panose="020B0604020202020204" pitchFamily="34" charset="0"/>
              </a:rPr>
              <a:t> et sans modifier le </a:t>
            </a:r>
            <a:r>
              <a:rPr lang="en-GB" altLang="fr-FR" sz="1400" dirty="0" err="1">
                <a:latin typeface="Arial" panose="020B0604020202020204" pitchFamily="34" charset="0"/>
                <a:cs typeface="Arial" panose="020B0604020202020204" pitchFamily="34" charset="0"/>
              </a:rPr>
              <a:t>génome</a:t>
            </a:r>
            <a:r>
              <a:rPr lang="en-GB" altLang="fr-FR" sz="1400" dirty="0">
                <a:latin typeface="Arial" panose="020B0604020202020204" pitchFamily="34" charset="0"/>
                <a:cs typeface="Arial" panose="020B0604020202020204" pitchFamily="34" charset="0"/>
              </a:rPr>
              <a:t> des cellules de la </a:t>
            </a:r>
            <a:r>
              <a:rPr lang="en-GB" altLang="fr-FR" sz="1400" dirty="0" err="1">
                <a:latin typeface="Arial" panose="020B0604020202020204" pitchFamily="34" charset="0"/>
                <a:cs typeface="Arial" panose="020B0604020202020204" pitchFamily="34" charset="0"/>
              </a:rPr>
              <a:t>personne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vaccinée</a:t>
            </a:r>
            <a:r>
              <a:rPr lang="en-GB" altLang="fr-FR" sz="1400" dirty="0">
                <a:latin typeface="Arial" panose="020B0604020202020204" pitchFamily="34" charset="0"/>
                <a:cs typeface="Arial" panose="020B0604020202020204" pitchFamily="34" charset="0"/>
              </a:rPr>
              <a:t>.</a:t>
            </a:r>
            <a:endParaRPr lang="en-GB" altLang="fr-FR" sz="1400" dirty="0"/>
          </a:p>
        </p:txBody>
      </p:sp>
      <p:sp>
        <p:nvSpPr>
          <p:cNvPr id="6148" name="Espace réservé du numéro de diapositive 4">
            <a:extLst>
              <a:ext uri="{FF2B5EF4-FFF2-40B4-BE49-F238E27FC236}">
                <a16:creationId xmlns:a16="http://schemas.microsoft.com/office/drawing/2014/main" id="{2AB185F0-E7D5-B557-8BDD-7DDA608743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E7D911-2B17-4B85-B8A3-FFCEE42CE94D}" type="slidenum">
              <a:rPr lang="fr-FR" altLang="fr-FR" sz="1200">
                <a:solidFill>
                  <a:srgbClr val="898989"/>
                </a:solidFill>
              </a:rPr>
              <a:pPr>
                <a:spcBef>
                  <a:spcPct val="0"/>
                </a:spcBef>
                <a:buFontTx/>
                <a:buNone/>
              </a:pPr>
              <a:t>5</a:t>
            </a:fld>
            <a:endParaRPr lang="fr-FR" altLang="fr-FR" sz="1200">
              <a:solidFill>
                <a:srgbClr val="898989"/>
              </a:solidFill>
            </a:endParaRPr>
          </a:p>
        </p:txBody>
      </p:sp>
      <p:pic>
        <p:nvPicPr>
          <p:cNvPr id="6149" name="Picture 2">
            <a:extLst>
              <a:ext uri="{FF2B5EF4-FFF2-40B4-BE49-F238E27FC236}">
                <a16:creationId xmlns:a16="http://schemas.microsoft.com/office/drawing/2014/main" id="{9B408A3C-5C2A-C015-5B87-82184304914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788" y="31750"/>
            <a:ext cx="9239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age 1">
            <a:extLst>
              <a:ext uri="{FF2B5EF4-FFF2-40B4-BE49-F238E27FC236}">
                <a16:creationId xmlns:a16="http://schemas.microsoft.com/office/drawing/2014/main" id="{853356B0-9EB8-2AD7-B066-CD88332E775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0"/>
            <a:ext cx="13160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78B62487-3105-B32F-0328-77C4EBA9422C}"/>
              </a:ext>
            </a:extLst>
          </p:cNvPr>
          <p:cNvSpPr>
            <a:spLocks noGrp="1"/>
          </p:cNvSpPr>
          <p:nvPr>
            <p:ph type="title"/>
          </p:nvPr>
        </p:nvSpPr>
        <p:spPr>
          <a:xfrm>
            <a:off x="781050" y="280988"/>
            <a:ext cx="8443913" cy="1143000"/>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Vaccin ayant permit l’éradication d’une infection mortelle: la Variole</a:t>
            </a:r>
          </a:p>
        </p:txBody>
      </p:sp>
      <p:sp>
        <p:nvSpPr>
          <p:cNvPr id="15363" name="ZoneTexte 1">
            <a:extLst>
              <a:ext uri="{FF2B5EF4-FFF2-40B4-BE49-F238E27FC236}">
                <a16:creationId xmlns:a16="http://schemas.microsoft.com/office/drawing/2014/main" id="{B5DFEC0C-5A6C-03C9-19E2-F80951DF61D2}"/>
              </a:ext>
            </a:extLst>
          </p:cNvPr>
          <p:cNvSpPr txBox="1">
            <a:spLocks noChangeArrowheads="1"/>
          </p:cNvSpPr>
          <p:nvPr/>
        </p:nvSpPr>
        <p:spPr bwMode="auto">
          <a:xfrm>
            <a:off x="827088" y="1625600"/>
            <a:ext cx="78597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fr-FR" altLang="fr-FR" sz="2000" dirty="0">
                <a:latin typeface="Arial" panose="020B0604020202020204" pitchFamily="34" charset="0"/>
              </a:rPr>
              <a:t>La variole est une infection virale très contagieuse</a:t>
            </a:r>
          </a:p>
          <a:p>
            <a:pPr eaLnBrk="1" hangingPunct="1">
              <a:spcBef>
                <a:spcPct val="0"/>
              </a:spcBef>
              <a:defRPr/>
            </a:pPr>
            <a:r>
              <a:rPr lang="fr-FR" altLang="fr-FR" sz="2000" dirty="0">
                <a:latin typeface="Arial" panose="020B0604020202020204" pitchFamily="34" charset="0"/>
              </a:rPr>
              <a:t>Elle faisait 2 millions de victimes par an jusqu’en 1950, avec une mortalité de près de 30%</a:t>
            </a:r>
          </a:p>
          <a:p>
            <a:pPr eaLnBrk="1" hangingPunct="1">
              <a:spcBef>
                <a:spcPct val="0"/>
              </a:spcBef>
              <a:defRPr/>
            </a:pPr>
            <a:r>
              <a:rPr lang="fr-FR" altLang="fr-FR" sz="2000" dirty="0">
                <a:latin typeface="Arial" panose="020B0604020202020204" pitchFamily="34" charset="0"/>
              </a:rPr>
              <a:t>Le vaccin antivariolique a été découvert par Jenner en 1770, mais la campagne mondiale de vaccination par l’OMS n’a débuté qu’en 1960</a:t>
            </a:r>
          </a:p>
          <a:p>
            <a:pPr eaLnBrk="1" hangingPunct="1">
              <a:spcBef>
                <a:spcPct val="0"/>
              </a:spcBef>
              <a:defRPr/>
            </a:pPr>
            <a:r>
              <a:rPr lang="fr-FR" altLang="fr-FR" sz="2000" dirty="0">
                <a:latin typeface="Arial" panose="020B0604020202020204" pitchFamily="34" charset="0"/>
              </a:rPr>
              <a:t>La maladie a été déclarée éradiquée en 1980, mais certains laboratoires conservent le virus à des fins de recherche</a:t>
            </a:r>
          </a:p>
          <a:p>
            <a:pPr eaLnBrk="1" hangingPunct="1">
              <a:spcBef>
                <a:spcPct val="0"/>
              </a:spcBef>
              <a:defRPr/>
            </a:pPr>
            <a:endParaRPr lang="fr-FR" altLang="fr-FR" sz="1200" dirty="0">
              <a:solidFill>
                <a:srgbClr val="FF0000"/>
              </a:solidFill>
              <a:latin typeface="Arial" panose="020B0604020202020204" pitchFamily="34" charset="0"/>
            </a:endParaRPr>
          </a:p>
          <a:p>
            <a:pPr eaLnBrk="1" hangingPunct="1">
              <a:spcBef>
                <a:spcPct val="0"/>
              </a:spcBef>
              <a:defRPr/>
            </a:pPr>
            <a:endParaRPr lang="fr-FR" altLang="fr-FR" sz="1600" dirty="0">
              <a:latin typeface="Arial" panose="020B0604020202020204" pitchFamily="34" charset="0"/>
            </a:endParaRPr>
          </a:p>
          <a:p>
            <a:pPr marL="0" indent="0" eaLnBrk="1" hangingPunct="1">
              <a:spcBef>
                <a:spcPct val="0"/>
              </a:spcBef>
              <a:buFont typeface="Arial" panose="020B0604020202020204" pitchFamily="34" charset="0"/>
              <a:buNone/>
              <a:defRPr/>
            </a:pPr>
            <a:endParaRPr lang="fr-FR" altLang="fr-FR" sz="2000" dirty="0">
              <a:latin typeface="Arial" panose="020B0604020202020204" pitchFamily="34" charset="0"/>
            </a:endParaRPr>
          </a:p>
          <a:p>
            <a:pPr eaLnBrk="1" hangingPunct="1">
              <a:spcBef>
                <a:spcPct val="0"/>
              </a:spcBef>
              <a:defRPr/>
            </a:pPr>
            <a:endParaRPr lang="fr-FR" altLang="fr-FR" sz="1400" dirty="0">
              <a:latin typeface="Arial" panose="020B0604020202020204" pitchFamily="34" charset="0"/>
              <a:hlinkClick r:id="rId2"/>
            </a:endParaRPr>
          </a:p>
          <a:p>
            <a:pPr eaLnBrk="1" hangingPunct="1">
              <a:spcBef>
                <a:spcPct val="0"/>
              </a:spcBef>
              <a:defRPr/>
            </a:pPr>
            <a:endParaRPr lang="fr-FR" altLang="fr-FR" sz="1400" dirty="0">
              <a:latin typeface="Arial" panose="020B0604020202020204" pitchFamily="34" charset="0"/>
              <a:hlinkClick r:id="rId2"/>
            </a:endParaRPr>
          </a:p>
          <a:p>
            <a:pPr eaLnBrk="1" hangingPunct="1">
              <a:spcBef>
                <a:spcPct val="0"/>
              </a:spcBef>
              <a:defRPr/>
            </a:pPr>
            <a:endParaRPr lang="fr-FR" altLang="fr-FR" sz="1400" dirty="0">
              <a:latin typeface="Arial" panose="020B0604020202020204" pitchFamily="34" charset="0"/>
              <a:hlinkClick r:id="rId2"/>
            </a:endParaRPr>
          </a:p>
          <a:p>
            <a:pPr eaLnBrk="1" hangingPunct="1">
              <a:spcBef>
                <a:spcPct val="0"/>
              </a:spcBef>
              <a:defRPr/>
            </a:pPr>
            <a:endParaRPr lang="fr-FR" altLang="fr-FR" sz="1400" dirty="0">
              <a:latin typeface="Arial" panose="020B0604020202020204" pitchFamily="34" charset="0"/>
              <a:hlinkClick r:id="rId2"/>
            </a:endParaRPr>
          </a:p>
          <a:p>
            <a:pPr eaLnBrk="1" hangingPunct="1">
              <a:spcBef>
                <a:spcPct val="0"/>
              </a:spcBef>
              <a:defRPr/>
            </a:pPr>
            <a:endParaRPr lang="fr-FR" altLang="fr-FR" sz="2000" dirty="0"/>
          </a:p>
        </p:txBody>
      </p:sp>
      <p:pic>
        <p:nvPicPr>
          <p:cNvPr id="7173" name="Picture 3" descr="Photographie d'un avant-bras et d'une main d'une personne atteinte de la variole. L'avant bras et la main sont couverts de pustules et de croutes.">
            <a:extLst>
              <a:ext uri="{FF2B5EF4-FFF2-40B4-BE49-F238E27FC236}">
                <a16:creationId xmlns:a16="http://schemas.microsoft.com/office/drawing/2014/main" id="{D76B4400-7F36-4227-4BAB-0F20875EA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267200"/>
            <a:ext cx="3827462"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4">
            <a:extLst>
              <a:ext uri="{FF2B5EF4-FFF2-40B4-BE49-F238E27FC236}">
                <a16:creationId xmlns:a16="http://schemas.microsoft.com/office/drawing/2014/main" id="{E88A711E-A618-7570-9741-4B7FC0656EF4}"/>
              </a:ext>
            </a:extLst>
          </p:cNvPr>
          <p:cNvSpPr txBox="1">
            <a:spLocks noChangeArrowheads="1"/>
          </p:cNvSpPr>
          <p:nvPr/>
        </p:nvSpPr>
        <p:spPr bwMode="auto">
          <a:xfrm>
            <a:off x="1054100" y="4899025"/>
            <a:ext cx="3219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altLang="fr-FR" sz="1000">
                <a:latin typeface="Arial" panose="020B0604020202020204" pitchFamily="34" charset="0"/>
                <a:hlinkClick r:id="rId2"/>
              </a:rPr>
              <a:t>https://www.santepubliquefrance.fr/les-actualites/2023/variole-du-singe-point-de-situation-en-france-au-23-mars-2023</a:t>
            </a:r>
            <a:endParaRPr lang="fr-FR" altLang="fr-FR" sz="1000">
              <a:latin typeface="Arial" panose="020B0604020202020204" pitchFamily="34" charset="0"/>
            </a:endParaRPr>
          </a:p>
          <a:p>
            <a:pPr eaLnBrk="1" hangingPunct="1">
              <a:spcBef>
                <a:spcPct val="0"/>
              </a:spcBef>
            </a:pPr>
            <a:r>
              <a:rPr lang="fr-FR" altLang="fr-FR" sz="1000">
                <a:latin typeface="Arial" panose="020B0604020202020204" pitchFamily="34" charset="0"/>
                <a:hlinkClick r:id="rId4"/>
              </a:rPr>
              <a:t>https://www.chu-montpellier.fr/fr/vaccination/histoire-des-epidemes-et-de-la-vaccination/la-variole</a:t>
            </a:r>
            <a:endParaRPr lang="fr-FR" altLang="fr-FR" sz="1000">
              <a:latin typeface="Arial" panose="020B0604020202020204" pitchFamily="34" charset="0"/>
            </a:endParaRPr>
          </a:p>
        </p:txBody>
      </p:sp>
      <p:pic>
        <p:nvPicPr>
          <p:cNvPr id="7174" name="Image 1">
            <a:extLst>
              <a:ext uri="{FF2B5EF4-FFF2-40B4-BE49-F238E27FC236}">
                <a16:creationId xmlns:a16="http://schemas.microsoft.com/office/drawing/2014/main" id="{9D413204-DC19-C214-A17B-AF021BCB02F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1775" y="280988"/>
            <a:ext cx="110013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Espace réservé du numéro de diapositive 4">
            <a:extLst>
              <a:ext uri="{FF2B5EF4-FFF2-40B4-BE49-F238E27FC236}">
                <a16:creationId xmlns:a16="http://schemas.microsoft.com/office/drawing/2014/main" id="{2F0D1E7F-C3F6-DF40-D836-796D2319B1D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46FF8D7-330F-4930-B00C-CFA99D6CC938}" type="slidenum">
              <a:rPr lang="fr-FR" altLang="fr-FR" sz="1200">
                <a:solidFill>
                  <a:srgbClr val="898989"/>
                </a:solidFill>
              </a:rPr>
              <a:pPr>
                <a:spcBef>
                  <a:spcPct val="0"/>
                </a:spcBef>
                <a:buFontTx/>
                <a:buNone/>
              </a:pPr>
              <a:t>6</a:t>
            </a:fld>
            <a:endParaRPr lang="fr-FR" altLang="fr-FR"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2A3F706D-1DCA-79A5-E3AF-A4AC63C095FA}"/>
              </a:ext>
            </a:extLst>
          </p:cNvPr>
          <p:cNvSpPr>
            <a:spLocks noGrp="1"/>
          </p:cNvSpPr>
          <p:nvPr>
            <p:ph type="title"/>
          </p:nvPr>
        </p:nvSpPr>
        <p:spPr>
          <a:xfrm>
            <a:off x="1249363" y="76200"/>
            <a:ext cx="7272337" cy="638175"/>
          </a:xfrm>
        </p:spPr>
        <p:txBody>
          <a:bodyPr/>
          <a:lstStyle/>
          <a:p>
            <a:pPr>
              <a:lnSpc>
                <a:spcPct val="114000"/>
              </a:lnSpc>
            </a:pPr>
            <a:r>
              <a:rPr lang="fr-FR" altLang="fr-FR" sz="2800">
                <a:solidFill>
                  <a:srgbClr val="5B225F"/>
                </a:solidFill>
                <a:latin typeface="Arial" panose="020B0604020202020204" pitchFamily="34" charset="0"/>
                <a:cs typeface="Arial" panose="020B0604020202020204" pitchFamily="34" charset="0"/>
              </a:rPr>
              <a:t>Vaccin recommandé pour les adolescents Papillomavirus humain (HPV)</a:t>
            </a:r>
          </a:p>
        </p:txBody>
      </p:sp>
      <p:sp>
        <p:nvSpPr>
          <p:cNvPr id="8195" name="Espace réservé du contenu 1">
            <a:extLst>
              <a:ext uri="{FF2B5EF4-FFF2-40B4-BE49-F238E27FC236}">
                <a16:creationId xmlns:a16="http://schemas.microsoft.com/office/drawing/2014/main" id="{4EDD9408-7F73-B5B4-0B99-249F281A85EF}"/>
              </a:ext>
            </a:extLst>
          </p:cNvPr>
          <p:cNvSpPr>
            <a:spLocks noGrp="1"/>
          </p:cNvSpPr>
          <p:nvPr>
            <p:ph sz="half" idx="1"/>
          </p:nvPr>
        </p:nvSpPr>
        <p:spPr>
          <a:xfrm>
            <a:off x="166688" y="847725"/>
            <a:ext cx="5989637" cy="5245100"/>
          </a:xfrm>
        </p:spPr>
        <p:txBody>
          <a:bodyPr/>
          <a:lstStyle/>
          <a:p>
            <a:pPr>
              <a:lnSpc>
                <a:spcPct val="114000"/>
              </a:lnSpc>
            </a:pPr>
            <a:r>
              <a:rPr lang="fr-FR" altLang="fr-FR" sz="1400">
                <a:latin typeface="Arial" panose="020B0604020202020204" pitchFamily="34" charset="0"/>
                <a:cs typeface="Arial" panose="020B0604020202020204" pitchFamily="34" charset="0"/>
              </a:rPr>
              <a:t>Infection sexuellement transmissible très fréquente.</a:t>
            </a:r>
          </a:p>
          <a:p>
            <a:pPr>
              <a:lnSpc>
                <a:spcPct val="114000"/>
              </a:lnSpc>
            </a:pPr>
            <a:r>
              <a:rPr lang="fr-FR" altLang="fr-FR" sz="1400">
                <a:latin typeface="Arial" panose="020B0604020202020204" pitchFamily="34" charset="0"/>
                <a:cs typeface="Arial" panose="020B0604020202020204" pitchFamily="34" charset="0"/>
              </a:rPr>
              <a:t>Les préservatifs peuvent contribuer à prévenir les infections à HPV, mais ne constituent pas une protection complète, car ils ne protègent que ce qu’ils recouvrent.</a:t>
            </a:r>
          </a:p>
          <a:p>
            <a:pPr>
              <a:lnSpc>
                <a:spcPct val="114000"/>
              </a:lnSpc>
            </a:pPr>
            <a:r>
              <a:rPr lang="fr-FR" altLang="fr-FR" sz="1400">
                <a:latin typeface="Arial" panose="020B0604020202020204" pitchFamily="34" charset="0"/>
                <a:cs typeface="Arial" panose="020B0604020202020204" pitchFamily="34" charset="0"/>
              </a:rPr>
              <a:t>Risque de cancers : </a:t>
            </a:r>
          </a:p>
          <a:p>
            <a:pPr lvl="1">
              <a:lnSpc>
                <a:spcPct val="114000"/>
              </a:lnSpc>
              <a:buFont typeface="Courier New" panose="02070309020205020404" pitchFamily="49" charset="0"/>
              <a:buChar char="o"/>
            </a:pPr>
            <a:r>
              <a:rPr lang="fr-FR" altLang="fr-FR" sz="1400">
                <a:latin typeface="Arial" panose="020B0604020202020204" pitchFamily="34" charset="0"/>
                <a:cs typeface="Arial" panose="020B0604020202020204" pitchFamily="34" charset="0"/>
              </a:rPr>
              <a:t>100% des cancers du col de l’utérus sont liés aux HPV</a:t>
            </a:r>
          </a:p>
          <a:p>
            <a:pPr lvl="1">
              <a:lnSpc>
                <a:spcPct val="114000"/>
              </a:lnSpc>
              <a:buFont typeface="Courier New" panose="02070309020205020404" pitchFamily="49" charset="0"/>
              <a:buChar char="o"/>
            </a:pPr>
            <a:r>
              <a:rPr lang="fr-FR" altLang="fr-FR" sz="1400">
                <a:latin typeface="Arial" panose="020B0604020202020204" pitchFamily="34" charset="0"/>
                <a:cs typeface="Arial" panose="020B0604020202020204" pitchFamily="34" charset="0"/>
              </a:rPr>
              <a:t>25% des cancers provoqués par les HPV surviennent chez les hommes (pénis, anus, gorge)</a:t>
            </a:r>
          </a:p>
          <a:p>
            <a:pPr>
              <a:lnSpc>
                <a:spcPct val="114000"/>
              </a:lnSpc>
            </a:pPr>
            <a:r>
              <a:rPr lang="fr-FR" altLang="fr-FR" sz="1400">
                <a:latin typeface="Arial" panose="020B0604020202020204" pitchFamily="34" charset="0"/>
                <a:cs typeface="Arial" panose="020B0604020202020204" pitchFamily="34" charset="0"/>
              </a:rPr>
              <a:t>En France, la vaccination est recommandée à partir de 11 ans. Depuis octobre 2023 il y a la possibilité de se faire vacciner vaccination au collège (en classe de 5</a:t>
            </a:r>
            <a:r>
              <a:rPr lang="fr-FR" altLang="fr-FR" sz="1400" baseline="30000">
                <a:latin typeface="Arial" panose="020B0604020202020204" pitchFamily="34" charset="0"/>
                <a:cs typeface="Arial" panose="020B0604020202020204" pitchFamily="34" charset="0"/>
              </a:rPr>
              <a:t>ème</a:t>
            </a:r>
            <a:r>
              <a:rPr lang="fr-FR" altLang="fr-FR" sz="1400">
                <a:latin typeface="Arial" panose="020B0604020202020204" pitchFamily="34" charset="0"/>
                <a:cs typeface="Arial" panose="020B0604020202020204" pitchFamily="34" charset="0"/>
              </a:rPr>
              <a:t>).</a:t>
            </a:r>
          </a:p>
          <a:p>
            <a:pPr>
              <a:lnSpc>
                <a:spcPct val="114000"/>
              </a:lnSpc>
            </a:pPr>
            <a:r>
              <a:rPr lang="fr-FR" altLang="fr-FR" sz="1400">
                <a:latin typeface="Arial" panose="020B0604020202020204" pitchFamily="34" charset="0"/>
                <a:cs typeface="Arial" panose="020B0604020202020204" pitchFamily="34" charset="0"/>
              </a:rPr>
              <a:t>En 2022 en France 41,5% de jeunes filles étaient vaccinées avec 2 doses. </a:t>
            </a:r>
          </a:p>
          <a:p>
            <a:pPr>
              <a:lnSpc>
                <a:spcPct val="114000"/>
              </a:lnSpc>
            </a:pPr>
            <a:r>
              <a:rPr lang="fr-FR" altLang="fr-FR" sz="1400">
                <a:latin typeface="Arial" panose="020B0604020202020204" pitchFamily="34" charset="0"/>
                <a:cs typeface="Arial" panose="020B0604020202020204" pitchFamily="34" charset="0"/>
              </a:rPr>
              <a:t>En 2020, en Europe, la couverture vaccinale dépassait 50% dans 20 pays et 75% dans 11 pays dont le Portugal, l’Espagne et le Royaume-Uni. </a:t>
            </a:r>
          </a:p>
          <a:p>
            <a:pPr>
              <a:lnSpc>
                <a:spcPct val="114000"/>
              </a:lnSpc>
            </a:pPr>
            <a:r>
              <a:rPr lang="fr-FR" altLang="fr-FR" sz="1400">
                <a:latin typeface="Arial" panose="020B0604020202020204" pitchFamily="34" charset="0"/>
                <a:cs typeface="Arial" panose="020B0604020202020204" pitchFamily="34" charset="0"/>
              </a:rPr>
              <a:t>En Australie, une couverture vaccinale d’au moins 80 % a permis une réduction de 75 % des cancers du col de l’utérus, ouvrant la perspective d’une éradication du cancer du col de l’utérus dans l’avenir. Ceci témoigne également de l’excellente efficacité et de la bonne tolérance de ce vaccin.</a:t>
            </a:r>
          </a:p>
        </p:txBody>
      </p:sp>
      <p:grpSp>
        <p:nvGrpSpPr>
          <p:cNvPr id="8196" name="Groupe 4" descr="Guide pratique sur la vaccination contre le HPV édité par l'institut national du cancer, disponible sur https://www.e-cancer.fr/Comprendre-prevenir-depister/Reduire-les-risques-de-cancer/Infections/Vaccination-contre-les-cancers-HPV">
            <a:extLst>
              <a:ext uri="{FF2B5EF4-FFF2-40B4-BE49-F238E27FC236}">
                <a16:creationId xmlns:a16="http://schemas.microsoft.com/office/drawing/2014/main" id="{5EAE82CA-66FD-AD36-C999-B7A78E947665}"/>
              </a:ext>
            </a:extLst>
          </p:cNvPr>
          <p:cNvGrpSpPr>
            <a:grpSpLocks/>
          </p:cNvGrpSpPr>
          <p:nvPr/>
        </p:nvGrpSpPr>
        <p:grpSpPr bwMode="auto">
          <a:xfrm>
            <a:off x="6110288" y="960438"/>
            <a:ext cx="3033712" cy="4975225"/>
            <a:chOff x="4820154" y="1268760"/>
            <a:chExt cx="3961283" cy="5482000"/>
          </a:xfrm>
        </p:grpSpPr>
        <p:sp>
          <p:nvSpPr>
            <p:cNvPr id="8199" name="TextBox 5" descr="sources de l'image">
              <a:extLst>
                <a:ext uri="{FF2B5EF4-FFF2-40B4-BE49-F238E27FC236}">
                  <a16:creationId xmlns:a16="http://schemas.microsoft.com/office/drawing/2014/main" id="{AF58C9A2-A55B-EA48-A65B-996099D26BD3}"/>
                </a:ext>
              </a:extLst>
            </p:cNvPr>
            <p:cNvSpPr txBox="1">
              <a:spLocks noChangeArrowheads="1"/>
            </p:cNvSpPr>
            <p:nvPr/>
          </p:nvSpPr>
          <p:spPr bwMode="auto">
            <a:xfrm>
              <a:off x="4820154" y="5919763"/>
              <a:ext cx="39612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latin typeface="Arial" panose="020B0604020202020204" pitchFamily="34" charset="0"/>
                  <a:hlinkClick r:id="rId2"/>
                </a:rPr>
                <a:t>https://www.e-cancer.fr/Comprendre-prevenir-depister/Reduire-les-risques-de-cancer/Infections/Vaccination-contre-les-cancers-HPV</a:t>
              </a:r>
              <a:endParaRPr lang="fr-FR" altLang="fr-FR" sz="1200">
                <a:latin typeface="Arial" panose="020B0604020202020204" pitchFamily="34" charset="0"/>
              </a:endParaRPr>
            </a:p>
            <a:p>
              <a:pPr eaLnBrk="1" hangingPunct="1">
                <a:spcBef>
                  <a:spcPct val="0"/>
                </a:spcBef>
                <a:buFontTx/>
                <a:buNone/>
              </a:pPr>
              <a:endParaRPr lang="fr-FR" altLang="fr-FR" sz="1200">
                <a:latin typeface="Arial" panose="020B0604020202020204" pitchFamily="34" charset="0"/>
              </a:endParaRPr>
            </a:p>
          </p:txBody>
        </p:sp>
        <p:pic>
          <p:nvPicPr>
            <p:cNvPr id="8200" name="Image 3">
              <a:extLst>
                <a:ext uri="{FF2B5EF4-FFF2-40B4-BE49-F238E27FC236}">
                  <a16:creationId xmlns:a16="http://schemas.microsoft.com/office/drawing/2014/main" id="{66E95F7C-1731-91B3-393F-C85A5638D9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8035" y="1268760"/>
              <a:ext cx="3156681" cy="465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Espace réservé du numéro de diapositive 3">
            <a:extLst>
              <a:ext uri="{FF2B5EF4-FFF2-40B4-BE49-F238E27FC236}">
                <a16:creationId xmlns:a16="http://schemas.microsoft.com/office/drawing/2014/main" id="{59F30C01-A782-56AD-778F-04E6F13A9691}"/>
              </a:ext>
            </a:extLst>
          </p:cNvPr>
          <p:cNvSpPr>
            <a:spLocks noGrp="1" noChangeArrowheads="1"/>
          </p:cNvSpPr>
          <p:nvPr>
            <p:ph type="sldNum" sz="quarter" idx="12"/>
          </p:nvPr>
        </p:nvSpPr>
        <p:spPr bwMode="auto">
          <a:xfrm>
            <a:off x="6588125"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92E06A-155B-480A-AE67-9A5E52F9BA8D}" type="slidenum">
              <a:rPr lang="fr-FR" altLang="fr-FR" sz="1200">
                <a:solidFill>
                  <a:srgbClr val="898989"/>
                </a:solidFill>
              </a:rPr>
              <a:pPr>
                <a:spcBef>
                  <a:spcPct val="0"/>
                </a:spcBef>
                <a:buFontTx/>
                <a:buNone/>
              </a:pPr>
              <a:t>7</a:t>
            </a:fld>
            <a:endParaRPr lang="fr-FR" altLang="fr-FR" sz="1200">
              <a:solidFill>
                <a:srgbClr val="898989"/>
              </a:solidFill>
            </a:endParaRPr>
          </a:p>
        </p:txBody>
      </p:sp>
      <p:pic>
        <p:nvPicPr>
          <p:cNvPr id="8198" name="Image 1">
            <a:extLst>
              <a:ext uri="{FF2B5EF4-FFF2-40B4-BE49-F238E27FC236}">
                <a16:creationId xmlns:a16="http://schemas.microsoft.com/office/drawing/2014/main" id="{CCAB27F2-4961-5908-88AA-635108F7582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63500"/>
            <a:ext cx="119221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1">
            <a:extLst>
              <a:ext uri="{FF2B5EF4-FFF2-40B4-BE49-F238E27FC236}">
                <a16:creationId xmlns:a16="http://schemas.microsoft.com/office/drawing/2014/main" id="{C120B0C3-5C4F-3803-EDFE-FAA9443662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775" y="280988"/>
            <a:ext cx="1552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re 1">
            <a:extLst>
              <a:ext uri="{FF2B5EF4-FFF2-40B4-BE49-F238E27FC236}">
                <a16:creationId xmlns:a16="http://schemas.microsoft.com/office/drawing/2014/main" id="{898245AE-4F0E-EA9C-2937-A38D272C2BE3}"/>
              </a:ext>
            </a:extLst>
          </p:cNvPr>
          <p:cNvSpPr>
            <a:spLocks noGrp="1"/>
          </p:cNvSpPr>
          <p:nvPr>
            <p:ph type="title"/>
          </p:nvPr>
        </p:nvSpPr>
        <p:spPr>
          <a:xfrm>
            <a:off x="1763713" y="188913"/>
            <a:ext cx="7210425" cy="1143000"/>
          </a:xfrm>
        </p:spPr>
        <p:txBody>
          <a:bodyPr/>
          <a:lstStyle/>
          <a:p>
            <a:r>
              <a:rPr lang="fr-FR" altLang="fr-FR" sz="3200">
                <a:solidFill>
                  <a:srgbClr val="5B225F"/>
                </a:solidFill>
                <a:latin typeface="Arial" panose="020B0604020202020204" pitchFamily="34" charset="0"/>
                <a:cs typeface="Arial" panose="020B0604020202020204" pitchFamily="34" charset="0"/>
              </a:rPr>
              <a:t>En France depuis le 1er janvier 2018</a:t>
            </a:r>
          </a:p>
        </p:txBody>
      </p:sp>
      <p:sp>
        <p:nvSpPr>
          <p:cNvPr id="9221" name="Espace réservé du contenu 2">
            <a:extLst>
              <a:ext uri="{FF2B5EF4-FFF2-40B4-BE49-F238E27FC236}">
                <a16:creationId xmlns:a16="http://schemas.microsoft.com/office/drawing/2014/main" id="{C8950A55-15A4-3338-4078-655EA3A6E42B}"/>
              </a:ext>
            </a:extLst>
          </p:cNvPr>
          <p:cNvSpPr>
            <a:spLocks noGrp="1"/>
          </p:cNvSpPr>
          <p:nvPr>
            <p:ph idx="1"/>
          </p:nvPr>
        </p:nvSpPr>
        <p:spPr>
          <a:xfrm>
            <a:off x="366713" y="1285875"/>
            <a:ext cx="8453437" cy="2863850"/>
          </a:xfrm>
        </p:spPr>
        <p:txBody>
          <a:bodyPr/>
          <a:lstStyle/>
          <a:p>
            <a:pPr marL="0" indent="0">
              <a:lnSpc>
                <a:spcPct val="114000"/>
              </a:lnSpc>
              <a:buFont typeface="Arial" panose="020B0604020202020204" pitchFamily="34" charset="0"/>
              <a:buNone/>
            </a:pPr>
            <a:r>
              <a:rPr lang="fr-FR" altLang="fr-FR" sz="2400" b="1">
                <a:latin typeface="Arial" panose="020B0604020202020204" pitchFamily="34" charset="0"/>
                <a:cs typeface="Arial" panose="020B0604020202020204" pitchFamily="34" charset="0"/>
              </a:rPr>
              <a:t>Obligation vaccinale: </a:t>
            </a:r>
          </a:p>
          <a:p>
            <a:pPr marL="0" indent="0">
              <a:lnSpc>
                <a:spcPct val="114000"/>
              </a:lnSpc>
              <a:buFont typeface="Arial" panose="020B0604020202020204" pitchFamily="34" charset="0"/>
              <a:buNone/>
            </a:pPr>
            <a:r>
              <a:rPr lang="fr-FR" altLang="fr-FR" sz="2000">
                <a:latin typeface="Arial" panose="020B0604020202020204" pitchFamily="34" charset="0"/>
                <a:cs typeface="Arial" panose="020B0604020202020204" pitchFamily="34" charset="0"/>
              </a:rPr>
              <a:t>Tous les enfants nés après le 01/01/2018 doivent avoir été vaccinés contre 11 infections avant d’être admis en classe maternelle. La plupart de ces vaccins se présentent sous forme combinée pour limiter le nombre d’injections mais les enfants doivent recevoir plusieurs doses de chaque</a:t>
            </a:r>
            <a:r>
              <a:rPr lang="fr-FR" altLang="fr-FR" sz="2400">
                <a:latin typeface="Arial" panose="020B0604020202020204" pitchFamily="34" charset="0"/>
                <a:cs typeface="Arial" panose="020B0604020202020204" pitchFamily="34" charset="0"/>
              </a:rPr>
              <a:t>.  </a:t>
            </a:r>
          </a:p>
          <a:p>
            <a:pPr marL="457200" lvl="1" indent="0">
              <a:spcBef>
                <a:spcPct val="0"/>
              </a:spcBef>
              <a:buFont typeface="Arial" panose="020B0604020202020204" pitchFamily="34" charset="0"/>
              <a:buNone/>
            </a:pPr>
            <a:r>
              <a:rPr lang="fr-FR" altLang="fr-FR" sz="2000"/>
              <a:t> </a:t>
            </a:r>
          </a:p>
          <a:p>
            <a:pPr marL="457200" lvl="1" indent="0">
              <a:buFont typeface="Arial" panose="020B0604020202020204" pitchFamily="34" charset="0"/>
              <a:buNone/>
            </a:pPr>
            <a:r>
              <a:rPr lang="fr-FR" altLang="fr-FR" sz="2000"/>
              <a:t> </a:t>
            </a:r>
          </a:p>
          <a:p>
            <a:pPr marL="457200" lvl="1" indent="0">
              <a:buFont typeface="Arial" panose="020B0604020202020204" pitchFamily="34" charset="0"/>
              <a:buNone/>
            </a:pPr>
            <a:endParaRPr lang="fr-FR" altLang="fr-FR" sz="2000"/>
          </a:p>
          <a:p>
            <a:pPr marL="457200" lvl="1" indent="0">
              <a:buFont typeface="Arial" panose="020B0604020202020204" pitchFamily="34" charset="0"/>
              <a:buNone/>
            </a:pPr>
            <a:endParaRPr lang="fr-FR" altLang="fr-FR" sz="2000"/>
          </a:p>
        </p:txBody>
      </p:sp>
      <p:sp>
        <p:nvSpPr>
          <p:cNvPr id="9222" name="ZoneTexte 7">
            <a:extLst>
              <a:ext uri="{FF2B5EF4-FFF2-40B4-BE49-F238E27FC236}">
                <a16:creationId xmlns:a16="http://schemas.microsoft.com/office/drawing/2014/main" id="{094699E7-D840-D98A-1156-1547166882FE}"/>
              </a:ext>
            </a:extLst>
          </p:cNvPr>
          <p:cNvSpPr txBox="1">
            <a:spLocks noChangeArrowheads="1"/>
          </p:cNvSpPr>
          <p:nvPr/>
        </p:nvSpPr>
        <p:spPr bwMode="auto">
          <a:xfrm>
            <a:off x="547688" y="4370388"/>
            <a:ext cx="2095500" cy="19383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r>
              <a:rPr lang="fr-FR" altLang="fr-FR" sz="2000">
                <a:latin typeface="Arial" panose="020B0604020202020204" pitchFamily="34" charset="0"/>
              </a:rPr>
              <a:t>Diphtérie </a:t>
            </a:r>
          </a:p>
          <a:p>
            <a:pPr lvl="1" eaLnBrk="1" hangingPunct="1">
              <a:spcBef>
                <a:spcPct val="0"/>
              </a:spcBef>
              <a:buFontTx/>
              <a:buNone/>
            </a:pPr>
            <a:r>
              <a:rPr lang="fr-FR" altLang="fr-FR" sz="2000">
                <a:latin typeface="Arial" panose="020B0604020202020204" pitchFamily="34" charset="0"/>
              </a:rPr>
              <a:t>Tétanos </a:t>
            </a:r>
          </a:p>
          <a:p>
            <a:pPr lvl="1" eaLnBrk="1" hangingPunct="1">
              <a:spcBef>
                <a:spcPct val="0"/>
              </a:spcBef>
              <a:buFontTx/>
              <a:buNone/>
            </a:pPr>
            <a:r>
              <a:rPr lang="fr-FR" altLang="fr-FR" sz="2000">
                <a:latin typeface="Arial" panose="020B0604020202020204" pitchFamily="34" charset="0"/>
              </a:rPr>
              <a:t>Polio </a:t>
            </a:r>
          </a:p>
          <a:p>
            <a:pPr lvl="1" eaLnBrk="1" hangingPunct="1">
              <a:spcBef>
                <a:spcPct val="0"/>
              </a:spcBef>
              <a:buFontTx/>
              <a:buNone/>
            </a:pPr>
            <a:r>
              <a:rPr lang="fr-FR" altLang="fr-FR" sz="2000">
                <a:latin typeface="Arial" panose="020B0604020202020204" pitchFamily="34" charset="0"/>
              </a:rPr>
              <a:t>Coqueluche </a:t>
            </a:r>
          </a:p>
          <a:p>
            <a:pPr lvl="1" eaLnBrk="1" hangingPunct="1">
              <a:spcBef>
                <a:spcPct val="0"/>
              </a:spcBef>
              <a:buFontTx/>
              <a:buNone/>
            </a:pPr>
            <a:r>
              <a:rPr lang="fr-FR" altLang="fr-FR" sz="2000">
                <a:latin typeface="Arial" panose="020B0604020202020204" pitchFamily="34" charset="0"/>
              </a:rPr>
              <a:t>Hemophilus </a:t>
            </a:r>
          </a:p>
          <a:p>
            <a:pPr lvl="1" eaLnBrk="1" hangingPunct="1">
              <a:spcBef>
                <a:spcPct val="0"/>
              </a:spcBef>
              <a:buFontTx/>
              <a:buNone/>
            </a:pPr>
            <a:r>
              <a:rPr lang="fr-FR" altLang="fr-FR" sz="2000">
                <a:latin typeface="Arial" panose="020B0604020202020204" pitchFamily="34" charset="0"/>
              </a:rPr>
              <a:t>Hépatite B</a:t>
            </a:r>
            <a:endParaRPr lang="fr-FR" altLang="fr-FR" sz="1800">
              <a:latin typeface="Arial" panose="020B0604020202020204" pitchFamily="34" charset="0"/>
            </a:endParaRPr>
          </a:p>
        </p:txBody>
      </p:sp>
      <p:sp>
        <p:nvSpPr>
          <p:cNvPr id="9223" name="ZoneTexte 8">
            <a:extLst>
              <a:ext uri="{FF2B5EF4-FFF2-40B4-BE49-F238E27FC236}">
                <a16:creationId xmlns:a16="http://schemas.microsoft.com/office/drawing/2014/main" id="{FD383FD3-D0C1-F3E5-D657-96260A21F9E3}"/>
              </a:ext>
            </a:extLst>
          </p:cNvPr>
          <p:cNvSpPr txBox="1">
            <a:spLocks noChangeArrowheads="1"/>
          </p:cNvSpPr>
          <p:nvPr/>
        </p:nvSpPr>
        <p:spPr bwMode="auto">
          <a:xfrm>
            <a:off x="3225800" y="4357688"/>
            <a:ext cx="1763713" cy="1016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r>
              <a:rPr lang="fr-FR" altLang="fr-FR" sz="2000">
                <a:latin typeface="Arial" panose="020B0604020202020204" pitchFamily="34" charset="0"/>
              </a:rPr>
              <a:t>Rougeole </a:t>
            </a:r>
          </a:p>
          <a:p>
            <a:pPr lvl="1" eaLnBrk="1" hangingPunct="1">
              <a:spcBef>
                <a:spcPct val="0"/>
              </a:spcBef>
              <a:buFontTx/>
              <a:buNone/>
            </a:pPr>
            <a:r>
              <a:rPr lang="fr-FR" altLang="fr-FR" sz="2000">
                <a:latin typeface="Arial" panose="020B0604020202020204" pitchFamily="34" charset="0"/>
              </a:rPr>
              <a:t>Oreillons </a:t>
            </a:r>
          </a:p>
          <a:p>
            <a:pPr lvl="1" eaLnBrk="1" hangingPunct="1">
              <a:spcBef>
                <a:spcPct val="0"/>
              </a:spcBef>
              <a:buFontTx/>
              <a:buNone/>
            </a:pPr>
            <a:r>
              <a:rPr lang="fr-FR" altLang="fr-FR" sz="2000">
                <a:latin typeface="Arial" panose="020B0604020202020204" pitchFamily="34" charset="0"/>
              </a:rPr>
              <a:t>Rubéole</a:t>
            </a:r>
          </a:p>
        </p:txBody>
      </p:sp>
      <p:sp>
        <p:nvSpPr>
          <p:cNvPr id="9224" name="ZoneTexte 11">
            <a:extLst>
              <a:ext uri="{FF2B5EF4-FFF2-40B4-BE49-F238E27FC236}">
                <a16:creationId xmlns:a16="http://schemas.microsoft.com/office/drawing/2014/main" id="{C2434E9D-9AF8-B10D-3E11-F66BD66592F1}"/>
              </a:ext>
            </a:extLst>
          </p:cNvPr>
          <p:cNvSpPr txBox="1">
            <a:spLocks noChangeArrowheads="1"/>
          </p:cNvSpPr>
          <p:nvPr/>
        </p:nvSpPr>
        <p:spPr bwMode="auto">
          <a:xfrm>
            <a:off x="5929313" y="4397375"/>
            <a:ext cx="1958975" cy="4000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000">
                <a:latin typeface="Arial" panose="020B0604020202020204" pitchFamily="34" charset="0"/>
              </a:rPr>
              <a:t>Pneumocoque</a:t>
            </a:r>
          </a:p>
        </p:txBody>
      </p:sp>
      <p:sp>
        <p:nvSpPr>
          <p:cNvPr id="9225" name="ZoneTexte 10">
            <a:extLst>
              <a:ext uri="{FF2B5EF4-FFF2-40B4-BE49-F238E27FC236}">
                <a16:creationId xmlns:a16="http://schemas.microsoft.com/office/drawing/2014/main" id="{5B297A54-8647-73AC-C60A-CA536ABB326A}"/>
              </a:ext>
            </a:extLst>
          </p:cNvPr>
          <p:cNvSpPr txBox="1">
            <a:spLocks noChangeArrowheads="1"/>
          </p:cNvSpPr>
          <p:nvPr/>
        </p:nvSpPr>
        <p:spPr bwMode="auto">
          <a:xfrm>
            <a:off x="5364163" y="4984750"/>
            <a:ext cx="3024187" cy="13239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r>
              <a:rPr lang="fr-FR" altLang="fr-FR" sz="2000">
                <a:latin typeface="Arial" panose="020B0604020202020204" pitchFamily="34" charset="0"/>
              </a:rPr>
              <a:t>Méningocoque C (et bientôt également  méningocoques B et A, W, Y)</a:t>
            </a:r>
            <a:endParaRPr lang="fr-FR" altLang="fr-FR" sz="1800">
              <a:latin typeface="Arial" panose="020B0604020202020204" pitchFamily="34" charset="0"/>
            </a:endParaRPr>
          </a:p>
        </p:txBody>
      </p:sp>
      <p:sp>
        <p:nvSpPr>
          <p:cNvPr id="9220" name="Espace réservé du numéro de diapositive 4">
            <a:extLst>
              <a:ext uri="{FF2B5EF4-FFF2-40B4-BE49-F238E27FC236}">
                <a16:creationId xmlns:a16="http://schemas.microsoft.com/office/drawing/2014/main" id="{A3528B7C-BD75-12B5-F202-EB902AE533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4BE18AB-F718-48D7-B516-CC0A0C9D126E}" type="slidenum">
              <a:rPr lang="fr-FR" altLang="fr-FR" sz="1200">
                <a:solidFill>
                  <a:srgbClr val="898989"/>
                </a:solidFill>
              </a:rPr>
              <a:pPr>
                <a:spcBef>
                  <a:spcPct val="0"/>
                </a:spcBef>
                <a:buFontTx/>
                <a:buNone/>
              </a:pPr>
              <a:t>8</a:t>
            </a:fld>
            <a:endParaRPr lang="fr-FR" altLang="fr-FR"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26FF5AD6-2225-7522-0E43-92410A773C6E}"/>
              </a:ext>
            </a:extLst>
          </p:cNvPr>
          <p:cNvSpPr>
            <a:spLocks noGrp="1"/>
          </p:cNvSpPr>
          <p:nvPr>
            <p:ph type="title"/>
          </p:nvPr>
        </p:nvSpPr>
        <p:spPr>
          <a:xfrm>
            <a:off x="1619250" y="-14288"/>
            <a:ext cx="7342188" cy="995363"/>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Calendrier vaccinal 2023 </a:t>
            </a:r>
            <a:br>
              <a:rPr lang="fr-FR" altLang="fr-FR" sz="3200">
                <a:solidFill>
                  <a:srgbClr val="5B225F"/>
                </a:solidFill>
                <a:latin typeface="Arial" panose="020B0604020202020204" pitchFamily="34" charset="0"/>
                <a:cs typeface="Arial" panose="020B0604020202020204" pitchFamily="34" charset="0"/>
              </a:rPr>
            </a:br>
            <a:r>
              <a:rPr lang="fr-FR" altLang="fr-FR" sz="2000">
                <a:solidFill>
                  <a:srgbClr val="5B225F"/>
                </a:solidFill>
                <a:latin typeface="Arial" panose="020B0604020202020204" pitchFamily="34" charset="0"/>
                <a:cs typeface="Arial" panose="020B0604020202020204" pitchFamily="34" charset="0"/>
              </a:rPr>
              <a:t>(mis à jour tous les ans)</a:t>
            </a:r>
          </a:p>
        </p:txBody>
      </p:sp>
      <p:sp>
        <p:nvSpPr>
          <p:cNvPr id="10243" name="Espace réservé du numéro de diapositive 3">
            <a:extLst>
              <a:ext uri="{FF2B5EF4-FFF2-40B4-BE49-F238E27FC236}">
                <a16:creationId xmlns:a16="http://schemas.microsoft.com/office/drawing/2014/main" id="{7448EB63-2D71-008F-0157-85500FFE15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B832A9-8FC9-4E60-A1EE-9DE8ABD3082B}" type="slidenum">
              <a:rPr lang="fr-FR" altLang="fr-FR" sz="1200">
                <a:solidFill>
                  <a:srgbClr val="898989"/>
                </a:solidFill>
              </a:rPr>
              <a:pPr>
                <a:spcBef>
                  <a:spcPct val="0"/>
                </a:spcBef>
                <a:buFontTx/>
                <a:buNone/>
              </a:pPr>
              <a:t>9</a:t>
            </a:fld>
            <a:endParaRPr lang="fr-FR" altLang="fr-FR" sz="1200">
              <a:solidFill>
                <a:srgbClr val="898989"/>
              </a:solidFill>
            </a:endParaRPr>
          </a:p>
        </p:txBody>
      </p:sp>
      <p:pic>
        <p:nvPicPr>
          <p:cNvPr id="10244" name="Image 1">
            <a:extLst>
              <a:ext uri="{FF2B5EF4-FFF2-40B4-BE49-F238E27FC236}">
                <a16:creationId xmlns:a16="http://schemas.microsoft.com/office/drawing/2014/main" id="{DB551CD3-F30C-5E9C-82BF-6456168ED88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2550"/>
            <a:ext cx="1100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a:extLst>
              <a:ext uri="{FF2B5EF4-FFF2-40B4-BE49-F238E27FC236}">
                <a16:creationId xmlns:a16="http://schemas.microsoft.com/office/drawing/2014/main" id="{83D07F2B-EDEF-600B-C4A0-0985A89A192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981075"/>
            <a:ext cx="8274050" cy="568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1239</Words>
  <Application>Microsoft Office PowerPoint</Application>
  <PresentationFormat>Affichage à l'écran (4:3)</PresentationFormat>
  <Paragraphs>103</Paragraphs>
  <Slides>11</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Calibri</vt:lpstr>
      <vt:lpstr>Arial</vt:lpstr>
      <vt:lpstr>Courier New</vt:lpstr>
      <vt:lpstr>Thème Office</vt:lpstr>
      <vt:lpstr>Pourquoi se faire vacciner ? </vt:lpstr>
      <vt:lpstr>La perspective historique</vt:lpstr>
      <vt:lpstr>Le principe de la vaccination</vt:lpstr>
      <vt:lpstr>Pour qui se faire vacciner?</vt:lpstr>
      <vt:lpstr>Différents types de vaccin</vt:lpstr>
      <vt:lpstr>Vaccin ayant permit l’éradication d’une infection mortelle: la Variole</vt:lpstr>
      <vt:lpstr>Vaccin recommandé pour les adolescents Papillomavirus humain (HPV)</vt:lpstr>
      <vt:lpstr>En France depuis le 1er janvier 2018</vt:lpstr>
      <vt:lpstr>Calendrier vaccinal 2023  (mis à jour tous les ans)</vt:lpstr>
      <vt:lpstr>Quelles sont les pistes de recherche pour développer d’autres vaccins?</vt:lpstr>
      <vt:lpstr>Programme pour la vaccination à l’horizon 2030 OMS et partenaires  </vt:lpstr>
    </vt:vector>
  </TitlesOfParts>
  <Company>CHU de Nice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Vaccinations : Pourquoi faire ?</dc:title>
  <dc:creator>DUNAIS BRIGITTE CHU Nice</dc:creator>
  <cp:lastModifiedBy>Pia Touboul</cp:lastModifiedBy>
  <cp:revision>279</cp:revision>
  <dcterms:created xsi:type="dcterms:W3CDTF">2015-10-06T09:11:20Z</dcterms:created>
  <dcterms:modified xsi:type="dcterms:W3CDTF">2024-04-18T15:10:58Z</dcterms:modified>
</cp:coreProperties>
</file>