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70" r:id="rId4"/>
    <p:sldId id="261" r:id="rId5"/>
    <p:sldId id="275" r:id="rId6"/>
    <p:sldId id="288" r:id="rId7"/>
    <p:sldId id="260" r:id="rId8"/>
    <p:sldId id="273" r:id="rId9"/>
    <p:sldId id="280" r:id="rId10"/>
    <p:sldId id="279" r:id="rId11"/>
    <p:sldId id="281" r:id="rId12"/>
    <p:sldId id="264" r:id="rId13"/>
    <p:sldId id="266" r:id="rId14"/>
    <p:sldId id="285" r:id="rId15"/>
    <p:sldId id="267" r:id="rId16"/>
    <p:sldId id="283" r:id="rId17"/>
    <p:sldId id="278" r:id="rId18"/>
    <p:sldId id="294" r:id="rId19"/>
    <p:sldId id="287" r:id="rId2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225F"/>
    <a:srgbClr val="1F396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3" autoAdjust="0"/>
    <p:restoredTop sz="92794" autoAdjust="0"/>
  </p:normalViewPr>
  <p:slideViewPr>
    <p:cSldViewPr>
      <p:cViewPr varScale="1">
        <p:scale>
          <a:sx n="99" d="100"/>
          <a:sy n="99" d="100"/>
        </p:scale>
        <p:origin x="246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0422878-298F-C408-A676-C2B299DD427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A9585A7B-5F05-13D3-8500-BB28ED17CDF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E8F60DDD-4822-458E-99A4-B711B2AF867D}" type="datetimeFigureOut">
              <a:rPr lang="fr-FR"/>
              <a:pPr>
                <a:defRPr/>
              </a:pPr>
              <a:t>19/04/2024</a:t>
            </a:fld>
            <a:endParaRPr lang="fr-FR"/>
          </a:p>
        </p:txBody>
      </p:sp>
      <p:sp>
        <p:nvSpPr>
          <p:cNvPr id="4" name="Espace réservé de l'image des diapositives 3">
            <a:extLst>
              <a:ext uri="{FF2B5EF4-FFF2-40B4-BE49-F238E27FC236}">
                <a16:creationId xmlns:a16="http://schemas.microsoft.com/office/drawing/2014/main" id="{DE327C51-E299-5141-5460-32A7D2EDCF9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233C1DA8-1BBE-1D80-2FE3-85E449A9DFD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6CE5B3AC-ECAC-85DD-D950-A81F6F4892A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4159B0D8-F263-7C16-54D7-91D31788B37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9E8C519-5BCA-4DA4-B68C-2D47F516A22C}"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452EB4CF-637A-F686-CA21-D1276A44DD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notes 2">
            <a:extLst>
              <a:ext uri="{FF2B5EF4-FFF2-40B4-BE49-F238E27FC236}">
                <a16:creationId xmlns:a16="http://schemas.microsoft.com/office/drawing/2014/main" id="{2C523207-AD7F-2332-66BA-ED451631D0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4580" name="Espace réservé du numéro de diapositive 3">
            <a:extLst>
              <a:ext uri="{FF2B5EF4-FFF2-40B4-BE49-F238E27FC236}">
                <a16:creationId xmlns:a16="http://schemas.microsoft.com/office/drawing/2014/main" id="{550C1FBF-1F8A-85D9-036F-38A079430B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3AE585-7D82-496C-82A2-857F00015912}" type="slidenum">
              <a:rPr lang="fr-FR" altLang="fr-FR"/>
              <a:pPr>
                <a:spcBef>
                  <a:spcPct val="0"/>
                </a:spcBef>
              </a:pPr>
              <a:t>3</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F1E432B9-29BB-BCDA-3883-BDABF26F4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6E363FA8-9CAC-17A6-7661-338C259499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5604" name="Espace réservé du numéro de diapositive 3">
            <a:extLst>
              <a:ext uri="{FF2B5EF4-FFF2-40B4-BE49-F238E27FC236}">
                <a16:creationId xmlns:a16="http://schemas.microsoft.com/office/drawing/2014/main" id="{BE80CE69-E621-4077-0735-8627D70047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C197CE-45F7-4AC3-A65A-488A62FA3C18}" type="slidenum">
              <a:rPr lang="fr-FR" altLang="fr-FR"/>
              <a:pPr>
                <a:spcBef>
                  <a:spcPct val="0"/>
                </a:spcBef>
              </a:pPr>
              <a:t>4</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573BF647-688D-C9C5-8D29-33E94B9594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notes 2">
            <a:extLst>
              <a:ext uri="{FF2B5EF4-FFF2-40B4-BE49-F238E27FC236}">
                <a16:creationId xmlns:a16="http://schemas.microsoft.com/office/drawing/2014/main" id="{1540FB77-EA8F-96CA-43CE-98CFBC3FAD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Dont 30% hospitalisés</a:t>
            </a:r>
          </a:p>
        </p:txBody>
      </p:sp>
      <p:sp>
        <p:nvSpPr>
          <p:cNvPr id="22532" name="Espace réservé du numéro de diapositive 3">
            <a:extLst>
              <a:ext uri="{FF2B5EF4-FFF2-40B4-BE49-F238E27FC236}">
                <a16:creationId xmlns:a16="http://schemas.microsoft.com/office/drawing/2014/main" id="{BCAF2840-588F-A02D-C9A1-D310D233A5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46D26B-7C46-49E6-8F29-A81313BB40F3}" type="slidenum">
              <a:rPr lang="fr-FR" altLang="fr-FR"/>
              <a:pPr>
                <a:spcBef>
                  <a:spcPct val="0"/>
                </a:spcBef>
              </a:pPr>
              <a:t>13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FD62F75-2C34-500B-CE98-5F35B73FC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01058F89-5C55-49E5-5C1F-06EF7C39F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3556" name="Slide Number Placeholder 3">
            <a:extLst>
              <a:ext uri="{FF2B5EF4-FFF2-40B4-BE49-F238E27FC236}">
                <a16:creationId xmlns:a16="http://schemas.microsoft.com/office/drawing/2014/main" id="{CB5ACC73-C1FC-174B-DF32-67A71CE955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F13B11-A17A-42E4-9711-27245646728F}" type="slidenum">
              <a:rPr lang="fr-FR" altLang="fr-FR"/>
              <a:pPr>
                <a:spcBef>
                  <a:spcPct val="0"/>
                </a:spcBef>
              </a:pPr>
              <a:t>14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A0E781-6099-816A-9EE0-0E2B7C74E226}"/>
              </a:ext>
            </a:extLst>
          </p:cNvPr>
          <p:cNvSpPr>
            <a:spLocks noGrp="1"/>
          </p:cNvSpPr>
          <p:nvPr>
            <p:ph type="dt" sz="half" idx="10"/>
          </p:nvPr>
        </p:nvSpPr>
        <p:spPr/>
        <p:txBody>
          <a:bodyPr/>
          <a:lstStyle>
            <a:lvl1pPr>
              <a:defRPr/>
            </a:lvl1pPr>
          </a:lstStyle>
          <a:p>
            <a:pPr>
              <a:defRPr/>
            </a:pPr>
            <a:fld id="{5FBA94D9-CB6E-4A7D-966B-A1196409FD61}" type="datetime1">
              <a:rPr lang="fr-FR"/>
              <a:pPr>
                <a:defRPr/>
              </a:pPr>
              <a:t>19/04/2024</a:t>
            </a:fld>
            <a:endParaRPr lang="fr-FR"/>
          </a:p>
        </p:txBody>
      </p:sp>
      <p:sp>
        <p:nvSpPr>
          <p:cNvPr id="5" name="Espace réservé du pied de page 4">
            <a:extLst>
              <a:ext uri="{FF2B5EF4-FFF2-40B4-BE49-F238E27FC236}">
                <a16:creationId xmlns:a16="http://schemas.microsoft.com/office/drawing/2014/main" id="{51DE9294-C217-C3E7-6AEB-9BC2D4F3002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020C6D98-6948-4CE9-346B-644D6D2048EE}"/>
              </a:ext>
            </a:extLst>
          </p:cNvPr>
          <p:cNvSpPr>
            <a:spLocks noGrp="1"/>
          </p:cNvSpPr>
          <p:nvPr>
            <p:ph type="sldNum" sz="quarter" idx="12"/>
          </p:nvPr>
        </p:nvSpPr>
        <p:spPr/>
        <p:txBody>
          <a:bodyPr/>
          <a:lstStyle>
            <a:lvl1pPr>
              <a:defRPr/>
            </a:lvl1pPr>
          </a:lstStyle>
          <a:p>
            <a:fld id="{3AA9FE7F-DF91-47A9-969F-1151EF4E4563}" type="slidenum">
              <a:rPr lang="fr-FR" altLang="fr-FR"/>
              <a:pPr/>
              <a:t>‹N°›</a:t>
            </a:fld>
            <a:endParaRPr lang="fr-FR" altLang="fr-FR"/>
          </a:p>
        </p:txBody>
      </p:sp>
    </p:spTree>
    <p:extLst>
      <p:ext uri="{BB962C8B-B14F-4D97-AF65-F5344CB8AC3E}">
        <p14:creationId xmlns:p14="http://schemas.microsoft.com/office/powerpoint/2010/main" val="208577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A2413C-C420-E41C-EC5B-37713B2319C0}"/>
              </a:ext>
            </a:extLst>
          </p:cNvPr>
          <p:cNvSpPr>
            <a:spLocks noGrp="1"/>
          </p:cNvSpPr>
          <p:nvPr>
            <p:ph type="dt" sz="half" idx="10"/>
          </p:nvPr>
        </p:nvSpPr>
        <p:spPr/>
        <p:txBody>
          <a:bodyPr/>
          <a:lstStyle>
            <a:lvl1pPr>
              <a:defRPr/>
            </a:lvl1pPr>
          </a:lstStyle>
          <a:p>
            <a:pPr>
              <a:defRPr/>
            </a:pPr>
            <a:fld id="{1422E529-3009-407B-AE55-E3A3976DABDA}" type="datetime1">
              <a:rPr lang="fr-FR"/>
              <a:pPr>
                <a:defRPr/>
              </a:pPr>
              <a:t>19/04/2024</a:t>
            </a:fld>
            <a:endParaRPr lang="fr-FR"/>
          </a:p>
        </p:txBody>
      </p:sp>
      <p:sp>
        <p:nvSpPr>
          <p:cNvPr id="5" name="Espace réservé du pied de page 4">
            <a:extLst>
              <a:ext uri="{FF2B5EF4-FFF2-40B4-BE49-F238E27FC236}">
                <a16:creationId xmlns:a16="http://schemas.microsoft.com/office/drawing/2014/main" id="{1E1CB7B0-311F-A8C6-2983-28FEE9BE835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A8F00D9-614E-2256-A462-2F61C772E341}"/>
              </a:ext>
            </a:extLst>
          </p:cNvPr>
          <p:cNvSpPr>
            <a:spLocks noGrp="1"/>
          </p:cNvSpPr>
          <p:nvPr>
            <p:ph type="sldNum" sz="quarter" idx="12"/>
          </p:nvPr>
        </p:nvSpPr>
        <p:spPr/>
        <p:txBody>
          <a:bodyPr/>
          <a:lstStyle>
            <a:lvl1pPr>
              <a:defRPr/>
            </a:lvl1pPr>
          </a:lstStyle>
          <a:p>
            <a:fld id="{6342D8CB-338E-4BFA-85D8-0E1FDFA22344}" type="slidenum">
              <a:rPr lang="fr-FR" altLang="fr-FR"/>
              <a:pPr/>
              <a:t>‹N°›</a:t>
            </a:fld>
            <a:endParaRPr lang="fr-FR" altLang="fr-FR"/>
          </a:p>
        </p:txBody>
      </p:sp>
    </p:spTree>
    <p:extLst>
      <p:ext uri="{BB962C8B-B14F-4D97-AF65-F5344CB8AC3E}">
        <p14:creationId xmlns:p14="http://schemas.microsoft.com/office/powerpoint/2010/main" val="281298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878ECE-D8C6-CB2D-E416-CDA447AD433A}"/>
              </a:ext>
            </a:extLst>
          </p:cNvPr>
          <p:cNvSpPr>
            <a:spLocks noGrp="1"/>
          </p:cNvSpPr>
          <p:nvPr>
            <p:ph type="dt" sz="half" idx="10"/>
          </p:nvPr>
        </p:nvSpPr>
        <p:spPr/>
        <p:txBody>
          <a:bodyPr/>
          <a:lstStyle>
            <a:lvl1pPr>
              <a:defRPr/>
            </a:lvl1pPr>
          </a:lstStyle>
          <a:p>
            <a:pPr>
              <a:defRPr/>
            </a:pPr>
            <a:fld id="{A56DAA3F-2ECC-415A-B15F-F6B74CDB7138}" type="datetime1">
              <a:rPr lang="fr-FR"/>
              <a:pPr>
                <a:defRPr/>
              </a:pPr>
              <a:t>19/04/2024</a:t>
            </a:fld>
            <a:endParaRPr lang="fr-FR"/>
          </a:p>
        </p:txBody>
      </p:sp>
      <p:sp>
        <p:nvSpPr>
          <p:cNvPr id="5" name="Espace réservé du pied de page 4">
            <a:extLst>
              <a:ext uri="{FF2B5EF4-FFF2-40B4-BE49-F238E27FC236}">
                <a16:creationId xmlns:a16="http://schemas.microsoft.com/office/drawing/2014/main" id="{2ECF6B4F-281F-A9B8-7F21-BA993D47DCD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0E76DE8-C8B0-FC8E-A280-6C2FEC9A4CF1}"/>
              </a:ext>
            </a:extLst>
          </p:cNvPr>
          <p:cNvSpPr>
            <a:spLocks noGrp="1"/>
          </p:cNvSpPr>
          <p:nvPr>
            <p:ph type="sldNum" sz="quarter" idx="12"/>
          </p:nvPr>
        </p:nvSpPr>
        <p:spPr/>
        <p:txBody>
          <a:bodyPr/>
          <a:lstStyle>
            <a:lvl1pPr>
              <a:defRPr/>
            </a:lvl1pPr>
          </a:lstStyle>
          <a:p>
            <a:fld id="{E32BEFDA-C759-4405-92A9-01E16F01FD54}" type="slidenum">
              <a:rPr lang="fr-FR" altLang="fr-FR"/>
              <a:pPr/>
              <a:t>‹N°›</a:t>
            </a:fld>
            <a:endParaRPr lang="fr-FR" altLang="fr-FR"/>
          </a:p>
        </p:txBody>
      </p:sp>
    </p:spTree>
    <p:extLst>
      <p:ext uri="{BB962C8B-B14F-4D97-AF65-F5344CB8AC3E}">
        <p14:creationId xmlns:p14="http://schemas.microsoft.com/office/powerpoint/2010/main" val="330046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1688B2-2C4D-6F95-02FE-03C062431A26}"/>
              </a:ext>
            </a:extLst>
          </p:cNvPr>
          <p:cNvSpPr>
            <a:spLocks noGrp="1"/>
          </p:cNvSpPr>
          <p:nvPr>
            <p:ph type="dt" sz="half" idx="10"/>
          </p:nvPr>
        </p:nvSpPr>
        <p:spPr/>
        <p:txBody>
          <a:bodyPr/>
          <a:lstStyle>
            <a:lvl1pPr>
              <a:defRPr/>
            </a:lvl1pPr>
          </a:lstStyle>
          <a:p>
            <a:pPr>
              <a:defRPr/>
            </a:pPr>
            <a:fld id="{8C4CF5C7-685E-4B28-8401-AF9F0D9D6F7D}" type="datetime1">
              <a:rPr lang="fr-FR"/>
              <a:pPr>
                <a:defRPr/>
              </a:pPr>
              <a:t>19/04/2024</a:t>
            </a:fld>
            <a:endParaRPr lang="fr-FR"/>
          </a:p>
        </p:txBody>
      </p:sp>
      <p:sp>
        <p:nvSpPr>
          <p:cNvPr id="5" name="Espace réservé du pied de page 4">
            <a:extLst>
              <a:ext uri="{FF2B5EF4-FFF2-40B4-BE49-F238E27FC236}">
                <a16:creationId xmlns:a16="http://schemas.microsoft.com/office/drawing/2014/main" id="{F9CCE76F-DF8B-D45B-701F-B6DB90D2863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9569FF5-1180-0E05-8979-CE265C64DABA}"/>
              </a:ext>
            </a:extLst>
          </p:cNvPr>
          <p:cNvSpPr>
            <a:spLocks noGrp="1"/>
          </p:cNvSpPr>
          <p:nvPr>
            <p:ph type="sldNum" sz="quarter" idx="12"/>
          </p:nvPr>
        </p:nvSpPr>
        <p:spPr/>
        <p:txBody>
          <a:bodyPr/>
          <a:lstStyle>
            <a:lvl1pPr>
              <a:defRPr/>
            </a:lvl1pPr>
          </a:lstStyle>
          <a:p>
            <a:fld id="{08A27B63-656A-4727-A82A-46788E6C9CD7}" type="slidenum">
              <a:rPr lang="fr-FR" altLang="fr-FR"/>
              <a:pPr/>
              <a:t>‹N°›</a:t>
            </a:fld>
            <a:endParaRPr lang="fr-FR" altLang="fr-FR"/>
          </a:p>
        </p:txBody>
      </p:sp>
    </p:spTree>
    <p:extLst>
      <p:ext uri="{BB962C8B-B14F-4D97-AF65-F5344CB8AC3E}">
        <p14:creationId xmlns:p14="http://schemas.microsoft.com/office/powerpoint/2010/main" val="35345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DCCA58D-AB59-F6D8-D730-A723A26984B9}"/>
              </a:ext>
            </a:extLst>
          </p:cNvPr>
          <p:cNvSpPr>
            <a:spLocks noGrp="1"/>
          </p:cNvSpPr>
          <p:nvPr>
            <p:ph type="dt" sz="half" idx="10"/>
          </p:nvPr>
        </p:nvSpPr>
        <p:spPr/>
        <p:txBody>
          <a:bodyPr/>
          <a:lstStyle>
            <a:lvl1pPr>
              <a:defRPr/>
            </a:lvl1pPr>
          </a:lstStyle>
          <a:p>
            <a:pPr>
              <a:defRPr/>
            </a:pPr>
            <a:fld id="{E7E9FB28-CCE4-409F-8496-D2D7493F7D9C}" type="datetime1">
              <a:rPr lang="fr-FR"/>
              <a:pPr>
                <a:defRPr/>
              </a:pPr>
              <a:t>19/04/2024</a:t>
            </a:fld>
            <a:endParaRPr lang="fr-FR"/>
          </a:p>
        </p:txBody>
      </p:sp>
      <p:sp>
        <p:nvSpPr>
          <p:cNvPr id="5" name="Espace réservé du pied de page 4">
            <a:extLst>
              <a:ext uri="{FF2B5EF4-FFF2-40B4-BE49-F238E27FC236}">
                <a16:creationId xmlns:a16="http://schemas.microsoft.com/office/drawing/2014/main" id="{6C011F64-B032-2D58-FAAF-06F41C32117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6DC2CED-533F-0426-E9CF-40839612A92F}"/>
              </a:ext>
            </a:extLst>
          </p:cNvPr>
          <p:cNvSpPr>
            <a:spLocks noGrp="1"/>
          </p:cNvSpPr>
          <p:nvPr>
            <p:ph type="sldNum" sz="quarter" idx="12"/>
          </p:nvPr>
        </p:nvSpPr>
        <p:spPr/>
        <p:txBody>
          <a:bodyPr/>
          <a:lstStyle>
            <a:lvl1pPr>
              <a:defRPr/>
            </a:lvl1pPr>
          </a:lstStyle>
          <a:p>
            <a:fld id="{44A628D2-CEAD-44BA-9625-7A58F9D8849F}" type="slidenum">
              <a:rPr lang="fr-FR" altLang="fr-FR"/>
              <a:pPr/>
              <a:t>‹N°›</a:t>
            </a:fld>
            <a:endParaRPr lang="fr-FR" altLang="fr-FR"/>
          </a:p>
        </p:txBody>
      </p:sp>
    </p:spTree>
    <p:extLst>
      <p:ext uri="{BB962C8B-B14F-4D97-AF65-F5344CB8AC3E}">
        <p14:creationId xmlns:p14="http://schemas.microsoft.com/office/powerpoint/2010/main" val="330359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A77625FD-47FE-3448-3846-33E10888C1DE}"/>
              </a:ext>
            </a:extLst>
          </p:cNvPr>
          <p:cNvSpPr>
            <a:spLocks noGrp="1"/>
          </p:cNvSpPr>
          <p:nvPr>
            <p:ph type="dt" sz="half" idx="10"/>
          </p:nvPr>
        </p:nvSpPr>
        <p:spPr/>
        <p:txBody>
          <a:bodyPr/>
          <a:lstStyle>
            <a:lvl1pPr>
              <a:defRPr/>
            </a:lvl1pPr>
          </a:lstStyle>
          <a:p>
            <a:pPr>
              <a:defRPr/>
            </a:pPr>
            <a:fld id="{ED5E36D8-D1D9-4517-9579-821B2EFDFBED}" type="datetime1">
              <a:rPr lang="fr-FR"/>
              <a:pPr>
                <a:defRPr/>
              </a:pPr>
              <a:t>19/04/2024</a:t>
            </a:fld>
            <a:endParaRPr lang="fr-FR"/>
          </a:p>
        </p:txBody>
      </p:sp>
      <p:sp>
        <p:nvSpPr>
          <p:cNvPr id="6" name="Espace réservé du pied de page 4">
            <a:extLst>
              <a:ext uri="{FF2B5EF4-FFF2-40B4-BE49-F238E27FC236}">
                <a16:creationId xmlns:a16="http://schemas.microsoft.com/office/drawing/2014/main" id="{2A4C26B8-AEC3-C37B-60EF-9B9CD662C68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03A5447-39AB-D197-5797-0C3325018F24}"/>
              </a:ext>
            </a:extLst>
          </p:cNvPr>
          <p:cNvSpPr>
            <a:spLocks noGrp="1"/>
          </p:cNvSpPr>
          <p:nvPr>
            <p:ph type="sldNum" sz="quarter" idx="12"/>
          </p:nvPr>
        </p:nvSpPr>
        <p:spPr/>
        <p:txBody>
          <a:bodyPr/>
          <a:lstStyle>
            <a:lvl1pPr>
              <a:defRPr/>
            </a:lvl1pPr>
          </a:lstStyle>
          <a:p>
            <a:fld id="{7F84BB6E-20D4-4BAC-8485-4FE568A53A02}" type="slidenum">
              <a:rPr lang="fr-FR" altLang="fr-FR"/>
              <a:pPr/>
              <a:t>‹N°›</a:t>
            </a:fld>
            <a:endParaRPr lang="fr-FR" altLang="fr-FR"/>
          </a:p>
        </p:txBody>
      </p:sp>
    </p:spTree>
    <p:extLst>
      <p:ext uri="{BB962C8B-B14F-4D97-AF65-F5344CB8AC3E}">
        <p14:creationId xmlns:p14="http://schemas.microsoft.com/office/powerpoint/2010/main" val="2377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562589C4-1EE8-E8DC-04FC-ADC97085AFEF}"/>
              </a:ext>
            </a:extLst>
          </p:cNvPr>
          <p:cNvSpPr>
            <a:spLocks noGrp="1"/>
          </p:cNvSpPr>
          <p:nvPr>
            <p:ph type="dt" sz="half" idx="10"/>
          </p:nvPr>
        </p:nvSpPr>
        <p:spPr/>
        <p:txBody>
          <a:bodyPr/>
          <a:lstStyle>
            <a:lvl1pPr>
              <a:defRPr/>
            </a:lvl1pPr>
          </a:lstStyle>
          <a:p>
            <a:pPr>
              <a:defRPr/>
            </a:pPr>
            <a:fld id="{6F320CF1-1B1C-4CC5-A759-AC22C528C5C0}" type="datetime1">
              <a:rPr lang="fr-FR"/>
              <a:pPr>
                <a:defRPr/>
              </a:pPr>
              <a:t>19/04/2024</a:t>
            </a:fld>
            <a:endParaRPr lang="fr-FR"/>
          </a:p>
        </p:txBody>
      </p:sp>
      <p:sp>
        <p:nvSpPr>
          <p:cNvPr id="8" name="Espace réservé du pied de page 4">
            <a:extLst>
              <a:ext uri="{FF2B5EF4-FFF2-40B4-BE49-F238E27FC236}">
                <a16:creationId xmlns:a16="http://schemas.microsoft.com/office/drawing/2014/main" id="{38ECF201-D4B4-D2CF-409B-D6F2B3137EDF}"/>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0362CD81-642A-76A9-A2B0-6A95220FC316}"/>
              </a:ext>
            </a:extLst>
          </p:cNvPr>
          <p:cNvSpPr>
            <a:spLocks noGrp="1"/>
          </p:cNvSpPr>
          <p:nvPr>
            <p:ph type="sldNum" sz="quarter" idx="12"/>
          </p:nvPr>
        </p:nvSpPr>
        <p:spPr/>
        <p:txBody>
          <a:bodyPr/>
          <a:lstStyle>
            <a:lvl1pPr>
              <a:defRPr/>
            </a:lvl1pPr>
          </a:lstStyle>
          <a:p>
            <a:fld id="{C92C5D15-444C-43C9-B422-A284682E513B}" type="slidenum">
              <a:rPr lang="fr-FR" altLang="fr-FR"/>
              <a:pPr/>
              <a:t>‹N°›</a:t>
            </a:fld>
            <a:endParaRPr lang="fr-FR" altLang="fr-FR"/>
          </a:p>
        </p:txBody>
      </p:sp>
    </p:spTree>
    <p:extLst>
      <p:ext uri="{BB962C8B-B14F-4D97-AF65-F5344CB8AC3E}">
        <p14:creationId xmlns:p14="http://schemas.microsoft.com/office/powerpoint/2010/main" val="123672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7AD5543A-0B45-F9CD-8F75-9FB5767ED52B}"/>
              </a:ext>
            </a:extLst>
          </p:cNvPr>
          <p:cNvSpPr>
            <a:spLocks noGrp="1"/>
          </p:cNvSpPr>
          <p:nvPr>
            <p:ph type="dt" sz="half" idx="10"/>
          </p:nvPr>
        </p:nvSpPr>
        <p:spPr/>
        <p:txBody>
          <a:bodyPr/>
          <a:lstStyle>
            <a:lvl1pPr>
              <a:defRPr/>
            </a:lvl1pPr>
          </a:lstStyle>
          <a:p>
            <a:pPr>
              <a:defRPr/>
            </a:pPr>
            <a:fld id="{E5683DD5-48B5-4B69-B405-41A8F7BBBC52}" type="datetime1">
              <a:rPr lang="fr-FR"/>
              <a:pPr>
                <a:defRPr/>
              </a:pPr>
              <a:t>19/04/2024</a:t>
            </a:fld>
            <a:endParaRPr lang="fr-FR"/>
          </a:p>
        </p:txBody>
      </p:sp>
      <p:sp>
        <p:nvSpPr>
          <p:cNvPr id="4" name="Espace réservé du pied de page 4">
            <a:extLst>
              <a:ext uri="{FF2B5EF4-FFF2-40B4-BE49-F238E27FC236}">
                <a16:creationId xmlns:a16="http://schemas.microsoft.com/office/drawing/2014/main" id="{DAACF51C-2940-B1B6-EB1D-851FCDD583DF}"/>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238F68D0-15D0-1DAE-4D5A-E6AB3CE6AE9B}"/>
              </a:ext>
            </a:extLst>
          </p:cNvPr>
          <p:cNvSpPr>
            <a:spLocks noGrp="1"/>
          </p:cNvSpPr>
          <p:nvPr>
            <p:ph type="sldNum" sz="quarter" idx="12"/>
          </p:nvPr>
        </p:nvSpPr>
        <p:spPr/>
        <p:txBody>
          <a:bodyPr/>
          <a:lstStyle>
            <a:lvl1pPr>
              <a:defRPr/>
            </a:lvl1pPr>
          </a:lstStyle>
          <a:p>
            <a:fld id="{31E7A3D3-AAC1-45AB-A3FB-7213E120FAD1}" type="slidenum">
              <a:rPr lang="fr-FR" altLang="fr-FR"/>
              <a:pPr/>
              <a:t>‹N°›</a:t>
            </a:fld>
            <a:endParaRPr lang="fr-FR" altLang="fr-FR"/>
          </a:p>
        </p:txBody>
      </p:sp>
    </p:spTree>
    <p:extLst>
      <p:ext uri="{BB962C8B-B14F-4D97-AF65-F5344CB8AC3E}">
        <p14:creationId xmlns:p14="http://schemas.microsoft.com/office/powerpoint/2010/main" val="73617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00DAF176-BCA8-69CF-894C-BD040135C1A0}"/>
              </a:ext>
            </a:extLst>
          </p:cNvPr>
          <p:cNvSpPr>
            <a:spLocks noGrp="1"/>
          </p:cNvSpPr>
          <p:nvPr>
            <p:ph type="dt" sz="half" idx="10"/>
          </p:nvPr>
        </p:nvSpPr>
        <p:spPr/>
        <p:txBody>
          <a:bodyPr/>
          <a:lstStyle>
            <a:lvl1pPr>
              <a:defRPr/>
            </a:lvl1pPr>
          </a:lstStyle>
          <a:p>
            <a:pPr>
              <a:defRPr/>
            </a:pPr>
            <a:fld id="{516F1143-50AB-4744-8070-EA746B2D63A6}" type="datetime1">
              <a:rPr lang="fr-FR"/>
              <a:pPr>
                <a:defRPr/>
              </a:pPr>
              <a:t>19/04/2024</a:t>
            </a:fld>
            <a:endParaRPr lang="fr-FR"/>
          </a:p>
        </p:txBody>
      </p:sp>
      <p:sp>
        <p:nvSpPr>
          <p:cNvPr id="3" name="Espace réservé du pied de page 4">
            <a:extLst>
              <a:ext uri="{FF2B5EF4-FFF2-40B4-BE49-F238E27FC236}">
                <a16:creationId xmlns:a16="http://schemas.microsoft.com/office/drawing/2014/main" id="{5C03D454-C18A-3EE8-BB4B-3C0BB2395D0E}"/>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8BD467B2-46BA-4D0E-CD1A-20716B9EACA9}"/>
              </a:ext>
            </a:extLst>
          </p:cNvPr>
          <p:cNvSpPr>
            <a:spLocks noGrp="1"/>
          </p:cNvSpPr>
          <p:nvPr>
            <p:ph type="sldNum" sz="quarter" idx="12"/>
          </p:nvPr>
        </p:nvSpPr>
        <p:spPr/>
        <p:txBody>
          <a:bodyPr/>
          <a:lstStyle>
            <a:lvl1pPr>
              <a:defRPr/>
            </a:lvl1pPr>
          </a:lstStyle>
          <a:p>
            <a:fld id="{001EB675-CB97-4826-AA42-C6411CFEBC8D}" type="slidenum">
              <a:rPr lang="fr-FR" altLang="fr-FR"/>
              <a:pPr/>
              <a:t>‹N°›</a:t>
            </a:fld>
            <a:endParaRPr lang="fr-FR" altLang="fr-FR"/>
          </a:p>
        </p:txBody>
      </p:sp>
    </p:spTree>
    <p:extLst>
      <p:ext uri="{BB962C8B-B14F-4D97-AF65-F5344CB8AC3E}">
        <p14:creationId xmlns:p14="http://schemas.microsoft.com/office/powerpoint/2010/main" val="36643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A18554AE-5A74-028F-9963-1A9AD1633A27}"/>
              </a:ext>
            </a:extLst>
          </p:cNvPr>
          <p:cNvSpPr>
            <a:spLocks noGrp="1"/>
          </p:cNvSpPr>
          <p:nvPr>
            <p:ph type="dt" sz="half" idx="10"/>
          </p:nvPr>
        </p:nvSpPr>
        <p:spPr/>
        <p:txBody>
          <a:bodyPr/>
          <a:lstStyle>
            <a:lvl1pPr>
              <a:defRPr/>
            </a:lvl1pPr>
          </a:lstStyle>
          <a:p>
            <a:pPr>
              <a:defRPr/>
            </a:pPr>
            <a:fld id="{9F15F689-15D9-424F-A0C8-0015AC175F20}" type="datetime1">
              <a:rPr lang="fr-FR"/>
              <a:pPr>
                <a:defRPr/>
              </a:pPr>
              <a:t>19/04/2024</a:t>
            </a:fld>
            <a:endParaRPr lang="fr-FR"/>
          </a:p>
        </p:txBody>
      </p:sp>
      <p:sp>
        <p:nvSpPr>
          <p:cNvPr id="6" name="Espace réservé du pied de page 4">
            <a:extLst>
              <a:ext uri="{FF2B5EF4-FFF2-40B4-BE49-F238E27FC236}">
                <a16:creationId xmlns:a16="http://schemas.microsoft.com/office/drawing/2014/main" id="{1F044806-4135-0556-52DB-CA1EDA45FD6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16CB451-6A9B-18CD-617C-82EC5BCB4332}"/>
              </a:ext>
            </a:extLst>
          </p:cNvPr>
          <p:cNvSpPr>
            <a:spLocks noGrp="1"/>
          </p:cNvSpPr>
          <p:nvPr>
            <p:ph type="sldNum" sz="quarter" idx="12"/>
          </p:nvPr>
        </p:nvSpPr>
        <p:spPr/>
        <p:txBody>
          <a:bodyPr/>
          <a:lstStyle>
            <a:lvl1pPr>
              <a:defRPr/>
            </a:lvl1pPr>
          </a:lstStyle>
          <a:p>
            <a:fld id="{6F5D65D7-7138-49BD-AE4F-7C605AA5139F}" type="slidenum">
              <a:rPr lang="fr-FR" altLang="fr-FR"/>
              <a:pPr/>
              <a:t>‹N°›</a:t>
            </a:fld>
            <a:endParaRPr lang="fr-FR" altLang="fr-FR"/>
          </a:p>
        </p:txBody>
      </p:sp>
    </p:spTree>
    <p:extLst>
      <p:ext uri="{BB962C8B-B14F-4D97-AF65-F5344CB8AC3E}">
        <p14:creationId xmlns:p14="http://schemas.microsoft.com/office/powerpoint/2010/main" val="304330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57288E1-788B-86FB-FE17-BB3D0B9F37C9}"/>
              </a:ext>
            </a:extLst>
          </p:cNvPr>
          <p:cNvSpPr>
            <a:spLocks noGrp="1"/>
          </p:cNvSpPr>
          <p:nvPr>
            <p:ph type="dt" sz="half" idx="10"/>
          </p:nvPr>
        </p:nvSpPr>
        <p:spPr/>
        <p:txBody>
          <a:bodyPr/>
          <a:lstStyle>
            <a:lvl1pPr>
              <a:defRPr/>
            </a:lvl1pPr>
          </a:lstStyle>
          <a:p>
            <a:pPr>
              <a:defRPr/>
            </a:pPr>
            <a:fld id="{FA3F5F70-D958-48EB-BC87-A9005726C91E}" type="datetime1">
              <a:rPr lang="fr-FR"/>
              <a:pPr>
                <a:defRPr/>
              </a:pPr>
              <a:t>19/04/2024</a:t>
            </a:fld>
            <a:endParaRPr lang="fr-FR"/>
          </a:p>
        </p:txBody>
      </p:sp>
      <p:sp>
        <p:nvSpPr>
          <p:cNvPr id="6" name="Espace réservé du pied de page 4">
            <a:extLst>
              <a:ext uri="{FF2B5EF4-FFF2-40B4-BE49-F238E27FC236}">
                <a16:creationId xmlns:a16="http://schemas.microsoft.com/office/drawing/2014/main" id="{FDFA74D4-C055-38DA-873A-398AFF40FE6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ABE4B16F-8A82-9590-A641-A5232A522839}"/>
              </a:ext>
            </a:extLst>
          </p:cNvPr>
          <p:cNvSpPr>
            <a:spLocks noGrp="1"/>
          </p:cNvSpPr>
          <p:nvPr>
            <p:ph type="sldNum" sz="quarter" idx="12"/>
          </p:nvPr>
        </p:nvSpPr>
        <p:spPr/>
        <p:txBody>
          <a:bodyPr/>
          <a:lstStyle>
            <a:lvl1pPr>
              <a:defRPr/>
            </a:lvl1pPr>
          </a:lstStyle>
          <a:p>
            <a:fld id="{0C3B8449-5F5A-427C-A54C-B63DD39C65D0}" type="slidenum">
              <a:rPr lang="fr-FR" altLang="fr-FR"/>
              <a:pPr/>
              <a:t>‹N°›</a:t>
            </a:fld>
            <a:endParaRPr lang="fr-FR" altLang="fr-FR"/>
          </a:p>
        </p:txBody>
      </p:sp>
    </p:spTree>
    <p:extLst>
      <p:ext uri="{BB962C8B-B14F-4D97-AF65-F5344CB8AC3E}">
        <p14:creationId xmlns:p14="http://schemas.microsoft.com/office/powerpoint/2010/main" val="101969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DFA21CC8-1A3F-0248-ACD5-6FDC200D83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E2765581-4E4F-66A7-39A1-A8E0DC8A1D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6739C3D3-02A8-0ED6-2CFA-9DFE409A3D4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DF5526A-525F-4465-AC47-3ABA2A6E7458}" type="datetime1">
              <a:rPr lang="fr-FR"/>
              <a:pPr>
                <a:defRPr/>
              </a:pPr>
              <a:t>19/04/2024</a:t>
            </a:fld>
            <a:endParaRPr lang="fr-FR"/>
          </a:p>
        </p:txBody>
      </p:sp>
      <p:sp>
        <p:nvSpPr>
          <p:cNvPr id="5" name="Espace réservé du pied de page 4">
            <a:extLst>
              <a:ext uri="{FF2B5EF4-FFF2-40B4-BE49-F238E27FC236}">
                <a16:creationId xmlns:a16="http://schemas.microsoft.com/office/drawing/2014/main" id="{5BD2F214-2531-C182-6BC2-94E2559ADE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BE9FE6F4-5B41-5EB3-E26D-671EBF6CABE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8186279-08F7-46C5-BC1C-B79A0F67620E}"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vaccination-info-service.fr/Les-maladies-et-leurs-vaccins/Tetanos" TargetMode="External"/><Relationship Id="rId7" Type="http://schemas.openxmlformats.org/officeDocument/2006/relationships/hyperlink" Target="https://www.who.int/fr/news-room/fact-sheets/detail/tetanus"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phil.cdc.gov/" TargetMode="External"/><Relationship Id="rId5" Type="http://schemas.openxmlformats.org/officeDocument/2006/relationships/image" Target="../media/image13.png"/><Relationship Id="rId4" Type="http://schemas.openxmlformats.org/officeDocument/2006/relationships/hyperlink" Target="https://www.santepubliquefrance.fr/les-actualites/2022/tetanos-en-france-donnees-epidemiologiques-202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fr/news-room/fact-sheets/detail/poliomyelitis" TargetMode="External"/><Relationship Id="rId7" Type="http://schemas.openxmlformats.org/officeDocument/2006/relationships/image" Target="../media/image15.png"/><Relationship Id="rId2" Type="http://schemas.openxmlformats.org/officeDocument/2006/relationships/hyperlink" Target="https://www.chu-montpellier.fr/fr/vaccination/histoire-des-epidemes-et-de-la-vaccination/la-poliomyelit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ho.int/fr/news-room/fact-sheets/detail/immunization-coverage"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ecdc.europa.eu/sites/default/files/documents/hepatitis-B-and-C-prevention-eu-december-2022.pdf" TargetMode="External"/><Relationship Id="rId7" Type="http://schemas.openxmlformats.org/officeDocument/2006/relationships/image" Target="../media/image17.png"/><Relationship Id="rId2" Type="http://schemas.openxmlformats.org/officeDocument/2006/relationships/hyperlink" Target="https://www.hepatites-info-service.org/quelques-chiffres-sur-les-hepatites-en-france/"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hyperlink" Target="https://www.who.int/fr/news-room/fact-sheets/detail/immunization-cover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who.int/fr/news/item/16-11-2023-global-measles-threat-continues-to-grow-as-another-year-passes-with-millions-of-children-unvaccinated" TargetMode="External"/><Relationship Id="rId4" Type="http://schemas.openxmlformats.org/officeDocument/2006/relationships/hyperlink" Target="https://www.santepubliquefrance.fr/content/download/201836/document_file/Synthese_rougeole_2008-2019.pdf?version=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vaccination-info-service.fr/Les-maladies-et-leurs-vaccins/Meningites-et-septicemies-a-meningocoques"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s://www.has-sante.fr/jcms/p_3502914/fr/infections-invasives-a-meningocoques-des-recommandations-vaccinales-actualise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asteur.fr/fr/centre-medical/fiches-maladies/rage" TargetMode="External"/><Relationship Id="rId2" Type="http://schemas.openxmlformats.org/officeDocument/2006/relationships/hyperlink" Target="https://www.who.int/fr/news-room/fact-sheets/detail/rabies." TargetMode="Externa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hyperlink" Target="https://www.meurthe-et-moselle.gouv.fr/Actualites/Cas-de-rage-chez-un-chiot-importe-illegalement-du-Maroc"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st.depositphotos.com/1763233/3357/i/950/depositphotos_33578791-stock-photo-anopheles-mosquito.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Aedes"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s://cdn.who.int/media/docs/default-source/immunization/strategy/ia2030/ia2030-document---french_20318750-1de7-47c9-bf5a-7e32bd3fb52b.pdf?sfvrsn=5389656e_69" TargetMode="External"/><Relationship Id="rId2" Type="http://schemas.openxmlformats.org/officeDocument/2006/relationships/hyperlink" Target="https://apps.who.int/gb/ebwha/pdf_files/EB154/B154_9-fr.pdf"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dn.who.int/media/docs/default-source/immunization/strategy/ia2030/ia2030-document---french_20318750-1de7-47c9-bf5a-7e32bd3fb52b.pdf?sfvrsn=5389656e_69&amp;download=true"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ante.gouv.fr/IMG/pdf/carte_postale_vaccination_2023.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ntepubliquefrance.fr/les-actualites/2023/variole-du-singe-point-de-situation-en-france-au-23-mars-2023" TargetMode="Externa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chu-montpellier.fr/fr/vaccination/histoire-des-epidemes-et-de-la-vaccination/la-vario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cancer.fr/Comprendre-prevenir-depister/Reduire-les-risques-de-cancer/Infections/Vaccination-contre-les-cancers-HPV"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who.int/fr/news-room/fact-sheets/detail/immunization-coverage" TargetMode="External"/><Relationship Id="rId4" Type="http://schemas.openxmlformats.org/officeDocument/2006/relationships/hyperlink" Target="https://www.who.int/fr/news-room/fact-sheets/detail/human-papilloma-virus-and-canc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accination-info-service.fr/Les-maladies-et-leurs-vaccins/Diphterie" TargetMode="External"/><Relationship Id="rId1" Type="http://schemas.openxmlformats.org/officeDocument/2006/relationships/slideLayout" Target="../slideLayouts/slideLayout2.xml"/><Relationship Id="rId6" Type="http://schemas.openxmlformats.org/officeDocument/2006/relationships/hyperlink" Target="https://www.santepubliquefrance.fr/les-actualites/2022/augmentation-des-cas-de-diphterie-a-c.-diphtheriae-en-france-en-2022" TargetMode="Externa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a:extLst>
              <a:ext uri="{FF2B5EF4-FFF2-40B4-BE49-F238E27FC236}">
                <a16:creationId xmlns:a16="http://schemas.microsoft.com/office/drawing/2014/main" id="{F0498C28-4BB0-5A4D-BCA2-FF1B3899BC39}"/>
              </a:ext>
            </a:extLst>
          </p:cNvPr>
          <p:cNvSpPr>
            <a:spLocks noGrp="1"/>
          </p:cNvSpPr>
          <p:nvPr>
            <p:ph type="ctrTitle"/>
          </p:nvPr>
        </p:nvSpPr>
        <p:spPr>
          <a:xfrm>
            <a:off x="685800" y="2565400"/>
            <a:ext cx="7772400" cy="1035050"/>
          </a:xfrm>
        </p:spPr>
        <p:txBody>
          <a:bodyPr/>
          <a:lstStyle/>
          <a:p>
            <a:pPr eaLnBrk="1" hangingPunct="1"/>
            <a:r>
              <a:rPr lang="fr-FR" altLang="fr-FR">
                <a:solidFill>
                  <a:srgbClr val="5B225F"/>
                </a:solidFill>
                <a:latin typeface="Arial" panose="020B0604020202020204" pitchFamily="34" charset="0"/>
                <a:cs typeface="Arial" panose="020B0604020202020204" pitchFamily="34" charset="0"/>
              </a:rPr>
              <a:t>Pourquoi se faire vacciner ?</a:t>
            </a:r>
            <a:br>
              <a:rPr lang="fr-FR" altLang="fr-FR">
                <a:solidFill>
                  <a:srgbClr val="5B225F"/>
                </a:solidFill>
                <a:latin typeface="Arial" panose="020B0604020202020204" pitchFamily="34" charset="0"/>
                <a:cs typeface="Arial" panose="020B0604020202020204" pitchFamily="34" charset="0"/>
              </a:rPr>
            </a:br>
            <a:endParaRPr lang="fr-FR" altLang="fr-FR">
              <a:solidFill>
                <a:srgbClr val="5B225F"/>
              </a:solidFill>
              <a:latin typeface="Arial" panose="020B0604020202020204" pitchFamily="34" charset="0"/>
              <a:cs typeface="Arial" panose="020B0604020202020204" pitchFamily="34" charset="0"/>
            </a:endParaRPr>
          </a:p>
        </p:txBody>
      </p:sp>
      <p:sp>
        <p:nvSpPr>
          <p:cNvPr id="2051" name="Espace réservé du numéro de diapositive 3">
            <a:extLst>
              <a:ext uri="{FF2B5EF4-FFF2-40B4-BE49-F238E27FC236}">
                <a16:creationId xmlns:a16="http://schemas.microsoft.com/office/drawing/2014/main" id="{E0399ED1-1DC7-59EB-935B-78597AEAC7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2F5466-401E-4C2C-8171-BF712EA53353}" type="slidenum">
              <a:rPr lang="fr-FR" altLang="fr-FR" sz="1200">
                <a:solidFill>
                  <a:srgbClr val="898989"/>
                </a:solidFill>
              </a:rPr>
              <a:pPr>
                <a:spcBef>
                  <a:spcPct val="0"/>
                </a:spcBef>
                <a:buFontTx/>
                <a:buNone/>
              </a:pPr>
              <a:t>1</a:t>
            </a:fld>
            <a:endParaRPr lang="fr-FR" altLang="fr-FR" sz="1200">
              <a:solidFill>
                <a:srgbClr val="898989"/>
              </a:solidFill>
            </a:endParaRPr>
          </a:p>
        </p:txBody>
      </p:sp>
      <p:pic>
        <p:nvPicPr>
          <p:cNvPr id="2052" name="Picture 3">
            <a:extLst>
              <a:ext uri="{FF2B5EF4-FFF2-40B4-BE49-F238E27FC236}">
                <a16:creationId xmlns:a16="http://schemas.microsoft.com/office/drawing/2014/main" id="{BCCB9D1F-D04A-6515-B098-0A1171A6547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620713"/>
            <a:ext cx="1963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a:extLst>
              <a:ext uri="{FF2B5EF4-FFF2-40B4-BE49-F238E27FC236}">
                <a16:creationId xmlns:a16="http://schemas.microsoft.com/office/drawing/2014/main" id="{C7173304-8018-1F4F-164D-0902A318C4F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05263"/>
            <a:ext cx="21669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3">
            <a:extLst>
              <a:ext uri="{FF2B5EF4-FFF2-40B4-BE49-F238E27FC236}">
                <a16:creationId xmlns:a16="http://schemas.microsoft.com/office/drawing/2014/main" id="{8017DFFB-9DD1-A5A4-A463-1C5692D762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FB1ACAA4-442C-64A2-6E87-AA2A5AF73A7F}"/>
              </a:ext>
            </a:extLst>
          </p:cNvPr>
          <p:cNvSpPr>
            <a:spLocks noGrp="1"/>
          </p:cNvSpPr>
          <p:nvPr>
            <p:ph type="title"/>
          </p:nvPr>
        </p:nvSpPr>
        <p:spPr>
          <a:xfrm>
            <a:off x="395288" y="0"/>
            <a:ext cx="8229600" cy="1143000"/>
          </a:xfrm>
        </p:spPr>
        <p:txBody>
          <a:bodyPr/>
          <a:lstStyle/>
          <a:p>
            <a:r>
              <a:rPr lang="fr-FR" altLang="fr-FR" sz="3200">
                <a:solidFill>
                  <a:srgbClr val="5B225F"/>
                </a:solidFill>
                <a:latin typeface="Arial" panose="020B0604020202020204" pitchFamily="34" charset="0"/>
                <a:cs typeface="Arial" panose="020B0604020202020204" pitchFamily="34" charset="0"/>
              </a:rPr>
              <a:t>Tétanos</a:t>
            </a:r>
          </a:p>
        </p:txBody>
      </p:sp>
      <p:sp>
        <p:nvSpPr>
          <p:cNvPr id="6147" name="Espace réservé du numéro de diapositive 4">
            <a:extLst>
              <a:ext uri="{FF2B5EF4-FFF2-40B4-BE49-F238E27FC236}">
                <a16:creationId xmlns:a16="http://schemas.microsoft.com/office/drawing/2014/main" id="{78E477ED-1CC7-A94F-6694-4278C7165B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D0E956-A5C3-4D4B-8F8D-1E69962509FD}" type="slidenum">
              <a:rPr lang="fr-FR" altLang="fr-FR" sz="1200">
                <a:solidFill>
                  <a:srgbClr val="898989"/>
                </a:solidFill>
              </a:rPr>
              <a:pPr>
                <a:spcBef>
                  <a:spcPct val="0"/>
                </a:spcBef>
                <a:buFontTx/>
                <a:buNone/>
              </a:pPr>
              <a:t>10</a:t>
            </a:fld>
            <a:endParaRPr lang="fr-FR" altLang="fr-FR" sz="1200">
              <a:solidFill>
                <a:srgbClr val="898989"/>
              </a:solidFill>
            </a:endParaRPr>
          </a:p>
        </p:txBody>
      </p:sp>
      <p:pic>
        <p:nvPicPr>
          <p:cNvPr id="6148" name="Picture 3">
            <a:extLst>
              <a:ext uri="{FF2B5EF4-FFF2-40B4-BE49-F238E27FC236}">
                <a16:creationId xmlns:a16="http://schemas.microsoft.com/office/drawing/2014/main" id="{7B1F6DC2-942E-4C0B-0397-704BED53029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955675"/>
            <a:ext cx="4017963" cy="297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9" name="Espace réservé du contenu 6">
            <a:extLst>
              <a:ext uri="{FF2B5EF4-FFF2-40B4-BE49-F238E27FC236}">
                <a16:creationId xmlns:a16="http://schemas.microsoft.com/office/drawing/2014/main" id="{BF1F4B1D-1A41-34F2-14B8-224FBFDE0CD5}"/>
              </a:ext>
            </a:extLst>
          </p:cNvPr>
          <p:cNvSpPr>
            <a:spLocks noGrp="1"/>
          </p:cNvSpPr>
          <p:nvPr>
            <p:ph idx="1"/>
          </p:nvPr>
        </p:nvSpPr>
        <p:spPr>
          <a:xfrm>
            <a:off x="327025" y="4194175"/>
            <a:ext cx="8640763" cy="2117725"/>
          </a:xfrm>
        </p:spPr>
        <p:txBody>
          <a:bodyPr>
            <a:spAutoFit/>
          </a:bodyPr>
          <a:lstStyle/>
          <a:p>
            <a:r>
              <a:rPr lang="fr-FR" altLang="fr-FR" sz="1400">
                <a:latin typeface="Arial" panose="020B0604020202020204" pitchFamily="34" charset="0"/>
                <a:cs typeface="Arial" panose="020B0604020202020204" pitchFamily="34" charset="0"/>
              </a:rPr>
              <a:t>Le </a:t>
            </a:r>
            <a:r>
              <a:rPr lang="fr-FR" altLang="fr-FR" sz="1400">
                <a:latin typeface="Arial" panose="020B0604020202020204" pitchFamily="34" charset="0"/>
                <a:cs typeface="Arial" panose="020B0604020202020204" pitchFamily="34" charset="0"/>
                <a:hlinkClick r:id="rId3"/>
              </a:rPr>
              <a:t>tétanos</a:t>
            </a:r>
            <a:r>
              <a:rPr lang="fr-FR" altLang="fr-FR" sz="1400">
                <a:latin typeface="Arial" panose="020B0604020202020204" pitchFamily="34" charset="0"/>
                <a:cs typeface="Arial" panose="020B0604020202020204" pitchFamily="34" charset="0"/>
              </a:rPr>
              <a:t> est une maladie infectieuse aiguë causée par les spores de la bactérie </a:t>
            </a:r>
            <a:r>
              <a:rPr lang="fr-FR" altLang="fr-FR" sz="1400" i="1">
                <a:latin typeface="Arial" panose="020B0604020202020204" pitchFamily="34" charset="0"/>
                <a:cs typeface="Arial" panose="020B0604020202020204" pitchFamily="34" charset="0"/>
              </a:rPr>
              <a:t>Clostridium tetani</a:t>
            </a:r>
            <a:r>
              <a:rPr lang="fr-FR" altLang="fr-FR" sz="1400">
                <a:latin typeface="Arial" panose="020B0604020202020204" pitchFamily="34" charset="0"/>
                <a:cs typeface="Arial" panose="020B0604020202020204" pitchFamily="34" charset="0"/>
              </a:rPr>
              <a:t>. qui sont présentes partout dans l’environnement, en particulier dans les sols et des outils rouillés comme les clous, les aiguilles, les barbelés, etc. Du fait de leur forte résistance à la chaleur et à la plupart des antiseptiques, les spores peuvent survivre pendant des années. </a:t>
            </a:r>
          </a:p>
          <a:p>
            <a:r>
              <a:rPr lang="fr-FR" altLang="fr-FR" sz="1400">
                <a:latin typeface="Arial" panose="020B0604020202020204" pitchFamily="34" charset="0"/>
                <a:cs typeface="Arial" panose="020B0604020202020204" pitchFamily="34" charset="0"/>
              </a:rPr>
              <a:t>Grâce à la vaccination, cette maladie a presque disparu en France, seuls persistent une dizaine de cas annuels chez des personnes le plus souvent âgées non vaccinées ou dont le dernier rappel est très ancien.</a:t>
            </a:r>
          </a:p>
          <a:p>
            <a:r>
              <a:rPr lang="fr-FR" altLang="fr-FR" sz="1400">
                <a:latin typeface="Arial" panose="020B0604020202020204" pitchFamily="34" charset="0"/>
                <a:cs typeface="Arial" panose="020B0604020202020204" pitchFamily="34" charset="0"/>
              </a:rPr>
              <a:t>Dans le monde la majorité des cas de tétanos existent chez les nouveau-nés et chez les mères qui n’ont pas été suffisamment vaccinées.</a:t>
            </a:r>
          </a:p>
        </p:txBody>
      </p:sp>
      <p:sp>
        <p:nvSpPr>
          <p:cNvPr id="6150" name="ZoneTexte 7">
            <a:extLst>
              <a:ext uri="{FF2B5EF4-FFF2-40B4-BE49-F238E27FC236}">
                <a16:creationId xmlns:a16="http://schemas.microsoft.com/office/drawing/2014/main" id="{6ED8F5DB-CD4A-0AEF-379A-38C66E608C16}"/>
              </a:ext>
            </a:extLst>
          </p:cNvPr>
          <p:cNvSpPr txBox="1">
            <a:spLocks noChangeArrowheads="1"/>
          </p:cNvSpPr>
          <p:nvPr/>
        </p:nvSpPr>
        <p:spPr bwMode="auto">
          <a:xfrm>
            <a:off x="4214813" y="3560763"/>
            <a:ext cx="441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latin typeface="Arial" panose="020B0604020202020204" pitchFamily="34" charset="0"/>
                <a:hlinkClick r:id="rId4"/>
              </a:rPr>
              <a:t>https://www.santepubliquefrance.fr/les-actualites/2022/tetanos-en-france-donnees-epidemiologiques-2021</a:t>
            </a:r>
            <a:endParaRPr lang="fr-FR" altLang="fr-FR" sz="1200">
              <a:latin typeface="Arial" panose="020B0604020202020204" pitchFamily="34" charset="0"/>
            </a:endParaRPr>
          </a:p>
        </p:txBody>
      </p:sp>
      <p:pic>
        <p:nvPicPr>
          <p:cNvPr id="6151" name="Picture 2">
            <a:extLst>
              <a:ext uri="{FF2B5EF4-FFF2-40B4-BE49-F238E27FC236}">
                <a16:creationId xmlns:a16="http://schemas.microsoft.com/office/drawing/2014/main" id="{BB38824A-2393-E3ED-5E5F-2C4ED112B61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46100"/>
            <a:ext cx="2540000" cy="165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2" name="ZoneTexte 8">
            <a:extLst>
              <a:ext uri="{FF2B5EF4-FFF2-40B4-BE49-F238E27FC236}">
                <a16:creationId xmlns:a16="http://schemas.microsoft.com/office/drawing/2014/main" id="{F29D39F2-F463-D94B-86B5-FFCA8691729E}"/>
              </a:ext>
            </a:extLst>
          </p:cNvPr>
          <p:cNvSpPr txBox="1">
            <a:spLocks noChangeArrowheads="1"/>
          </p:cNvSpPr>
          <p:nvPr/>
        </p:nvSpPr>
        <p:spPr bwMode="auto">
          <a:xfrm>
            <a:off x="6084888" y="2211388"/>
            <a:ext cx="280193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000" dirty="0">
                <a:hlinkClick r:id="rId6"/>
              </a:rPr>
              <a:t>http://phil.cdc.gov</a:t>
            </a:r>
            <a:endParaRPr lang="fr-FR" altLang="fr-FR" sz="1000" dirty="0"/>
          </a:p>
          <a:p>
            <a:pPr>
              <a:spcBef>
                <a:spcPct val="0"/>
              </a:spcBef>
              <a:buFontTx/>
              <a:buNone/>
            </a:pPr>
            <a:r>
              <a:rPr lang="fr-FR" altLang="fr-FR" sz="1200" dirty="0"/>
              <a:t>De mauvaises conditions d’hygiène lors de l’accouchement d’enfant d’une mère non vaccinée peuvent entraîner un tétanos néo-natal (section du cordon ombilicale)</a:t>
            </a:r>
          </a:p>
          <a:p>
            <a:pPr>
              <a:spcBef>
                <a:spcPct val="0"/>
              </a:spcBef>
              <a:buFontTx/>
              <a:buNone/>
            </a:pPr>
            <a:r>
              <a:rPr lang="fr-FR" altLang="fr-FR" sz="1200" dirty="0">
                <a:solidFill>
                  <a:srgbClr val="FF0000"/>
                </a:solidFill>
                <a:hlinkClick r:id="rId7"/>
              </a:rPr>
              <a:t>https://www.who.int/fr/news-room/fact-sheets/detail/tetanus</a:t>
            </a:r>
            <a:r>
              <a:rPr lang="fr-FR" altLang="fr-FR" sz="1200" dirty="0">
                <a:solidFill>
                  <a:srgbClr val="FF0000"/>
                </a:solidFill>
              </a:rPr>
              <a:t> </a:t>
            </a:r>
          </a:p>
        </p:txBody>
      </p:sp>
      <p:pic>
        <p:nvPicPr>
          <p:cNvPr id="6153" name="Image 10">
            <a:extLst>
              <a:ext uri="{FF2B5EF4-FFF2-40B4-BE49-F238E27FC236}">
                <a16:creationId xmlns:a16="http://schemas.microsoft.com/office/drawing/2014/main" id="{A91D1421-E98C-6DA8-1F35-F1B953056E8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42888"/>
            <a:ext cx="1368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D4838975-8F68-9D5B-1514-F60D636C3E1D}"/>
              </a:ext>
            </a:extLst>
          </p:cNvPr>
          <p:cNvSpPr>
            <a:spLocks noGrp="1"/>
          </p:cNvSpPr>
          <p:nvPr>
            <p:ph type="title"/>
          </p:nvPr>
        </p:nvSpPr>
        <p:spPr>
          <a:xfrm>
            <a:off x="457200" y="115888"/>
            <a:ext cx="8229600" cy="490537"/>
          </a:xfrm>
        </p:spPr>
        <p:txBody>
          <a:bodyPr/>
          <a:lstStyle/>
          <a:p>
            <a:r>
              <a:rPr lang="fr-FR" altLang="fr-FR" sz="3200">
                <a:solidFill>
                  <a:srgbClr val="5B225F"/>
                </a:solidFill>
                <a:latin typeface="Arial" panose="020B0604020202020204" pitchFamily="34" charset="0"/>
                <a:cs typeface="Arial" panose="020B0604020202020204" pitchFamily="34" charset="0"/>
              </a:rPr>
              <a:t>Poliomyélite</a:t>
            </a:r>
          </a:p>
        </p:txBody>
      </p:sp>
      <p:sp>
        <p:nvSpPr>
          <p:cNvPr id="4" name="Espace réservé du pied de page 3">
            <a:extLst>
              <a:ext uri="{FF2B5EF4-FFF2-40B4-BE49-F238E27FC236}">
                <a16:creationId xmlns:a16="http://schemas.microsoft.com/office/drawing/2014/main" id="{EE6DC8CA-DEB9-D023-EF3F-0E4B77A2FBEC}"/>
              </a:ext>
            </a:extLst>
          </p:cNvPr>
          <p:cNvSpPr>
            <a:spLocks noGrp="1"/>
          </p:cNvSpPr>
          <p:nvPr>
            <p:ph type="ftr" sz="quarter" idx="11"/>
          </p:nvPr>
        </p:nvSpPr>
        <p:spPr>
          <a:xfrm>
            <a:off x="430213" y="6196013"/>
            <a:ext cx="7099300" cy="365125"/>
          </a:xfrm>
        </p:spPr>
        <p:txBody>
          <a:bodyPr/>
          <a:lstStyle/>
          <a:p>
            <a:pPr algn="l">
              <a:defRPr/>
            </a:pPr>
            <a:r>
              <a:rPr lang="fr-FR" dirty="0">
                <a:hlinkClick r:id="rId2"/>
              </a:rPr>
              <a:t>https://www.chu-montpellier.fr/fr/vaccination/histoire-des-epidemes-et-de-la-vaccination/la-poliomyelite</a:t>
            </a:r>
            <a:r>
              <a:rPr lang="fr-FR" dirty="0"/>
              <a:t>  </a:t>
            </a:r>
          </a:p>
          <a:p>
            <a:pPr algn="l">
              <a:defRPr/>
            </a:pPr>
            <a:r>
              <a:rPr lang="fr-FR" dirty="0">
                <a:hlinkClick r:id="rId3"/>
              </a:rPr>
              <a:t>https://www.who.int/fr/news-room/fact-sheets/detail/poliomyelitis</a:t>
            </a:r>
            <a:endParaRPr lang="fr-FR" dirty="0"/>
          </a:p>
          <a:p>
            <a:pPr>
              <a:defRPr/>
            </a:pPr>
            <a:endParaRPr lang="fr-FR" dirty="0"/>
          </a:p>
        </p:txBody>
      </p:sp>
      <p:sp>
        <p:nvSpPr>
          <p:cNvPr id="7172" name="Espace réservé du numéro de diapositive 4">
            <a:extLst>
              <a:ext uri="{FF2B5EF4-FFF2-40B4-BE49-F238E27FC236}">
                <a16:creationId xmlns:a16="http://schemas.microsoft.com/office/drawing/2014/main" id="{D1A4F678-62B3-A12A-CE48-BFBCA393B6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FEBAF7-B62F-413E-B8FD-6ED27422F10B}" type="slidenum">
              <a:rPr lang="fr-FR" altLang="fr-FR" sz="1200">
                <a:solidFill>
                  <a:srgbClr val="898989"/>
                </a:solidFill>
              </a:rPr>
              <a:pPr>
                <a:spcBef>
                  <a:spcPct val="0"/>
                </a:spcBef>
                <a:buFontTx/>
                <a:buNone/>
              </a:pPr>
              <a:t>11</a:t>
            </a:fld>
            <a:endParaRPr lang="fr-FR" altLang="fr-FR" sz="1200">
              <a:solidFill>
                <a:srgbClr val="898989"/>
              </a:solidFill>
            </a:endParaRPr>
          </a:p>
        </p:txBody>
      </p:sp>
      <p:pic>
        <p:nvPicPr>
          <p:cNvPr id="7173" name="Picture 2">
            <a:extLst>
              <a:ext uri="{FF2B5EF4-FFF2-40B4-BE49-F238E27FC236}">
                <a16:creationId xmlns:a16="http://schemas.microsoft.com/office/drawing/2014/main" id="{19ECD1FB-F52B-C5C9-B46C-A0F33233FCC9}"/>
              </a:ext>
              <a:ext uri="{C183D7F6-B498-43B3-948B-1728B52AA6E4}">
                <adec:decorative xmlns:adec="http://schemas.microsoft.com/office/drawing/2017/decorative" val="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981075"/>
            <a:ext cx="4935538" cy="27114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4" name="ZoneTexte 5">
            <a:extLst>
              <a:ext uri="{FF2B5EF4-FFF2-40B4-BE49-F238E27FC236}">
                <a16:creationId xmlns:a16="http://schemas.microsoft.com/office/drawing/2014/main" id="{6479D3B7-D52F-94D5-89A4-9018ABCCE7DE}"/>
              </a:ext>
            </a:extLst>
          </p:cNvPr>
          <p:cNvSpPr txBox="1">
            <a:spLocks noChangeArrowheads="1"/>
          </p:cNvSpPr>
          <p:nvPr/>
        </p:nvSpPr>
        <p:spPr bwMode="auto">
          <a:xfrm>
            <a:off x="179388" y="3965575"/>
            <a:ext cx="8420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fr-FR" altLang="fr-FR" sz="1400">
                <a:latin typeface="Arial" panose="020B0604020202020204" pitchFamily="34" charset="0"/>
              </a:rPr>
              <a:t>La poliomyélite est une infection virale très contagieuse, dont la transmission est digestive, pouvant provoquer une paralysie irréversible.</a:t>
            </a:r>
          </a:p>
          <a:p>
            <a:pPr>
              <a:spcBef>
                <a:spcPct val="0"/>
              </a:spcBef>
            </a:pPr>
            <a:r>
              <a:rPr lang="fr-FR" altLang="fr-FR" sz="1400">
                <a:latin typeface="Arial" panose="020B0604020202020204" pitchFamily="34" charset="0"/>
              </a:rPr>
              <a:t>En France la vaccination contre la polio a commencé en 1958 et depuis le nombre de cas et de décès a fortement diminué.</a:t>
            </a:r>
          </a:p>
          <a:p>
            <a:pPr>
              <a:spcBef>
                <a:spcPct val="0"/>
              </a:spcBef>
            </a:pPr>
            <a:r>
              <a:rPr lang="fr-FR" altLang="fr-FR" sz="1400">
                <a:latin typeface="Arial" panose="020B0604020202020204" pitchFamily="34" charset="0"/>
              </a:rPr>
              <a:t>Dans le monde, en 2022, les trois doses du vaccin antipoliomyélitique avaient été administrées à 84 % des nourrissons. </a:t>
            </a:r>
          </a:p>
          <a:p>
            <a:pPr>
              <a:spcBef>
                <a:spcPct val="0"/>
              </a:spcBef>
            </a:pPr>
            <a:r>
              <a:rPr lang="fr-FR" altLang="fr-FR" sz="1400">
                <a:solidFill>
                  <a:srgbClr val="0000FF"/>
                </a:solidFill>
                <a:latin typeface="Arial" panose="020B0604020202020204" pitchFamily="34" charset="0"/>
                <a:hlinkClick r:id="rId5"/>
              </a:rPr>
              <a:t>Actuellement, la poliomyélite, dont on vise l’éradication mondiale, a été éliminée dans tous les pays sauf </a:t>
            </a:r>
            <a:r>
              <a:rPr lang="fr-FR" altLang="fr-FR" sz="1400">
                <a:solidFill>
                  <a:srgbClr val="FF0000"/>
                </a:solidFill>
                <a:latin typeface="Arial" panose="020B0604020202020204" pitchFamily="34" charset="0"/>
                <a:hlinkClick r:id="rId5"/>
              </a:rPr>
              <a:t>en</a:t>
            </a:r>
            <a:r>
              <a:rPr lang="fr-FR" altLang="fr-FR" sz="1400">
                <a:solidFill>
                  <a:srgbClr val="0000FF"/>
                </a:solidFill>
                <a:latin typeface="Arial" panose="020B0604020202020204" pitchFamily="34" charset="0"/>
                <a:hlinkClick r:id="rId5"/>
              </a:rPr>
              <a:t> Afghanistan et </a:t>
            </a:r>
            <a:r>
              <a:rPr lang="fr-FR" altLang="fr-FR" sz="1400">
                <a:solidFill>
                  <a:srgbClr val="FF0000"/>
                </a:solidFill>
                <a:latin typeface="Arial" panose="020B0604020202020204" pitchFamily="34" charset="0"/>
                <a:hlinkClick r:id="rId5"/>
              </a:rPr>
              <a:t>au</a:t>
            </a:r>
            <a:r>
              <a:rPr lang="fr-FR" altLang="fr-FR" sz="1400">
                <a:solidFill>
                  <a:srgbClr val="0000FF"/>
                </a:solidFill>
                <a:latin typeface="Arial" panose="020B0604020202020204" pitchFamily="34" charset="0"/>
                <a:hlinkClick r:id="rId5"/>
              </a:rPr>
              <a:t> Pakistan. </a:t>
            </a:r>
            <a:r>
              <a:rPr lang="fr-FR" altLang="fr-FR" sz="1400">
                <a:latin typeface="Arial" panose="020B0604020202020204" pitchFamily="34" charset="0"/>
              </a:rPr>
              <a:t>Tant que la transmission du poliovirus n’aura pas été interrompue dans ces pays, tous les pays sont exposés au risque d’importation du virus. </a:t>
            </a:r>
          </a:p>
        </p:txBody>
      </p:sp>
      <p:pic>
        <p:nvPicPr>
          <p:cNvPr id="7175" name="Image 7">
            <a:extLst>
              <a:ext uri="{FF2B5EF4-FFF2-40B4-BE49-F238E27FC236}">
                <a16:creationId xmlns:a16="http://schemas.microsoft.com/office/drawing/2014/main" id="{314A63E8-9EBC-D9E5-26DB-8E651C6980F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138" y="115888"/>
            <a:ext cx="113823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
            <a:extLst>
              <a:ext uri="{FF2B5EF4-FFF2-40B4-BE49-F238E27FC236}">
                <a16:creationId xmlns:a16="http://schemas.microsoft.com/office/drawing/2014/main" id="{DFA92D59-24CB-9FAB-C2F0-42EC67FD100A}"/>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675" y="836613"/>
            <a:ext cx="1606550"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7" name="TextBox 1">
            <a:extLst>
              <a:ext uri="{FF2B5EF4-FFF2-40B4-BE49-F238E27FC236}">
                <a16:creationId xmlns:a16="http://schemas.microsoft.com/office/drawing/2014/main" id="{1AE992EA-5743-9345-2399-6EC5A6A6611D}"/>
              </a:ext>
            </a:extLst>
          </p:cNvPr>
          <p:cNvSpPr txBox="1">
            <a:spLocks noChangeArrowheads="1"/>
          </p:cNvSpPr>
          <p:nvPr/>
        </p:nvSpPr>
        <p:spPr bwMode="auto">
          <a:xfrm>
            <a:off x="6670675" y="3143250"/>
            <a:ext cx="201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t>Enfants atteints de poliomyélite  apprenant à marcher avec des attelles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DD1BDDD2-C369-F097-55D7-92E243656EDF}"/>
              </a:ext>
            </a:extLst>
          </p:cNvPr>
          <p:cNvSpPr>
            <a:spLocks noGrp="1"/>
          </p:cNvSpPr>
          <p:nvPr>
            <p:ph type="title"/>
          </p:nvPr>
        </p:nvSpPr>
        <p:spPr>
          <a:xfrm>
            <a:off x="1206500" y="115888"/>
            <a:ext cx="7110413" cy="419100"/>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Hépatite B</a:t>
            </a:r>
          </a:p>
        </p:txBody>
      </p:sp>
      <p:sp>
        <p:nvSpPr>
          <p:cNvPr id="8199" name="ZoneTexte 5">
            <a:extLst>
              <a:ext uri="{FF2B5EF4-FFF2-40B4-BE49-F238E27FC236}">
                <a16:creationId xmlns:a16="http://schemas.microsoft.com/office/drawing/2014/main" id="{55ADB5E7-2FE9-4311-D819-F6351550123F}"/>
              </a:ext>
            </a:extLst>
          </p:cNvPr>
          <p:cNvSpPr txBox="1">
            <a:spLocks noChangeArrowheads="1"/>
          </p:cNvSpPr>
          <p:nvPr/>
        </p:nvSpPr>
        <p:spPr bwMode="auto">
          <a:xfrm>
            <a:off x="74613" y="692150"/>
            <a:ext cx="86661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4000"/>
              </a:lnSpc>
              <a:spcBef>
                <a:spcPct val="0"/>
              </a:spcBef>
            </a:pPr>
            <a:r>
              <a:rPr lang="fr-FR" altLang="fr-FR" sz="1200">
                <a:latin typeface="Arial" panose="020B0604020202020204" pitchFamily="34" charset="0"/>
              </a:rPr>
              <a:t>L’hépatite B est une infection virale s’attaquant au foie qui peut évoluer vers une hépatite chronique, en particulier chez l’enfant, puis une cirrhose ou un cancer du foie. </a:t>
            </a:r>
          </a:p>
          <a:p>
            <a:pPr eaLnBrk="1" hangingPunct="1">
              <a:lnSpc>
                <a:spcPct val="114000"/>
              </a:lnSpc>
              <a:spcBef>
                <a:spcPct val="0"/>
              </a:spcBef>
            </a:pPr>
            <a:r>
              <a:rPr lang="fr-FR" altLang="fr-FR" sz="1200">
                <a:latin typeface="Arial" panose="020B0604020202020204" pitchFamily="34" charset="0"/>
              </a:rPr>
              <a:t>La transmission est sexuelle  et  sanguine et la plupart des personnes infectées n’ont pas de symptôme. </a:t>
            </a:r>
          </a:p>
          <a:p>
            <a:pPr eaLnBrk="1" hangingPunct="1">
              <a:lnSpc>
                <a:spcPct val="114000"/>
              </a:lnSpc>
              <a:spcBef>
                <a:spcPct val="0"/>
              </a:spcBef>
            </a:pPr>
            <a:r>
              <a:rPr lang="fr-FR" altLang="fr-FR" sz="1200">
                <a:latin typeface="Arial" panose="020B0604020202020204" pitchFamily="34" charset="0"/>
              </a:rPr>
              <a:t>L’hépatite B est plus contagieuse que le VIH et le virus peut survivre en dehors du corps pendant au moins une semaine.</a:t>
            </a:r>
          </a:p>
        </p:txBody>
      </p:sp>
      <p:sp>
        <p:nvSpPr>
          <p:cNvPr id="12291" name="Espace réservé du contenu 6" descr="Transmission sexuelle  et  sanguine.&#10;Plus contagieux que le VIH.&#10;136 000 personnes porteuses du virus. (ameli.fr)&#10;2500 nouveaux cas/an. &#10;Peut évoluer vers un cancer du foie: &#10;600 cas en 2011&#10;784 décès en 2011&#10;&lt; 50% des adolescents sont vaccinés en France, bien inférieur à d’autres pays d’Europe.&#10;">
            <a:extLst>
              <a:ext uri="{FF2B5EF4-FFF2-40B4-BE49-F238E27FC236}">
                <a16:creationId xmlns:a16="http://schemas.microsoft.com/office/drawing/2014/main" id="{A258B3E5-A539-5F12-C83D-7664A8512A13}"/>
              </a:ext>
            </a:extLst>
          </p:cNvPr>
          <p:cNvSpPr>
            <a:spLocks noGrp="1"/>
          </p:cNvSpPr>
          <p:nvPr>
            <p:ph sz="half" idx="1"/>
          </p:nvPr>
        </p:nvSpPr>
        <p:spPr>
          <a:xfrm>
            <a:off x="250825" y="1989138"/>
            <a:ext cx="4249738" cy="4721225"/>
          </a:xfrm>
        </p:spPr>
        <p:txBody>
          <a:bodyPr/>
          <a:lstStyle/>
          <a:p>
            <a:pPr marL="0" indent="0">
              <a:buFont typeface="Arial" panose="020B0604020202020204" pitchFamily="34" charset="0"/>
              <a:buNone/>
              <a:defRPr/>
            </a:pPr>
            <a:r>
              <a:rPr lang="fr-FR" sz="1200" b="1" dirty="0">
                <a:latin typeface="Arial" panose="020B0604020202020204" pitchFamily="34" charset="0"/>
                <a:cs typeface="Arial" panose="020B0604020202020204" pitchFamily="34" charset="0"/>
              </a:rPr>
              <a:t>En France</a:t>
            </a:r>
            <a:r>
              <a:rPr lang="fr-FR" sz="1200" dirty="0">
                <a:latin typeface="Arial" panose="020B0604020202020204" pitchFamily="34" charset="0"/>
                <a:cs typeface="Arial" panose="020B0604020202020204" pitchFamily="34" charset="0"/>
              </a:rPr>
              <a:t>: le vaccin est obligatoire pour les nourrissons  depuis 2018.</a:t>
            </a:r>
          </a:p>
          <a:p>
            <a:pPr>
              <a:defRPr/>
            </a:pPr>
            <a:r>
              <a:rPr lang="fr-FR" sz="1200" dirty="0">
                <a:latin typeface="Arial" panose="020B0604020202020204" pitchFamily="34" charset="0"/>
                <a:cs typeface="Arial" panose="020B0604020202020204" pitchFamily="34" charset="0"/>
              </a:rPr>
              <a:t>En 2019, l’hépatite chronique B concernait environ   135 000 personnes parmi la population adulte âgée de 18 à 75 ans. Seules 17,5 % de ces personnes connaissent leur maladie, car la plupart ne se font pas tester.</a:t>
            </a:r>
          </a:p>
          <a:p>
            <a:pPr>
              <a:defRPr/>
            </a:pPr>
            <a:r>
              <a:rPr lang="fr-FR" altLang="fr-FR" sz="1200" dirty="0">
                <a:solidFill>
                  <a:srgbClr val="FF0000"/>
                </a:solidFill>
                <a:latin typeface="Arial" panose="020B0604020202020204" pitchFamily="34" charset="0"/>
                <a:cs typeface="Arial" panose="020B0604020202020204" pitchFamily="34" charset="0"/>
                <a:hlinkClick r:id="rId2"/>
              </a:rPr>
              <a:t>1500 personnes meurent chaque année </a:t>
            </a:r>
            <a:r>
              <a:rPr lang="fr-FR" altLang="fr-FR" sz="1200" dirty="0">
                <a:solidFill>
                  <a:srgbClr val="0000FF"/>
                </a:solidFill>
                <a:latin typeface="Arial" panose="020B0604020202020204" pitchFamily="34" charset="0"/>
                <a:cs typeface="Arial" panose="020B0604020202020204" pitchFamily="34" charset="0"/>
                <a:hlinkClick r:id="rId2"/>
              </a:rPr>
              <a:t>d’une cirrhose ou d’un cancer du foie causé par le virus de l’hépatite B</a:t>
            </a:r>
            <a:r>
              <a:rPr lang="fr-FR" altLang="fr-FR" sz="1200" dirty="0">
                <a:solidFill>
                  <a:srgbClr val="00B050"/>
                </a:solidFill>
                <a:latin typeface="Arial" panose="020B0604020202020204" pitchFamily="34" charset="0"/>
                <a:cs typeface="Arial" panose="020B0604020202020204" pitchFamily="34" charset="0"/>
              </a:rPr>
              <a:t>.</a:t>
            </a:r>
            <a:r>
              <a:rPr lang="fr-FR" sz="1200" dirty="0">
                <a:latin typeface="Arial" panose="020B0604020202020204" pitchFamily="34" charset="0"/>
                <a:cs typeface="Arial" panose="020B0604020202020204" pitchFamily="34" charset="0"/>
              </a:rPr>
              <a:t> </a:t>
            </a:r>
          </a:p>
          <a:p>
            <a:pPr marL="0" indent="0" eaLnBrk="1" hangingPunct="1">
              <a:lnSpc>
                <a:spcPct val="114000"/>
              </a:lnSpc>
              <a:buFont typeface="Arial" panose="020B0604020202020204" pitchFamily="34" charset="0"/>
              <a:buNone/>
              <a:defRPr/>
            </a:pPr>
            <a:r>
              <a:rPr lang="fr-FR" sz="1200" dirty="0">
                <a:latin typeface="Arial" panose="020B0604020202020204" pitchFamily="34" charset="0"/>
                <a:cs typeface="Arial" panose="020B0604020202020204" pitchFamily="34" charset="0"/>
                <a:hlinkClick r:id="rId3"/>
              </a:rPr>
              <a:t>Couverture vaccinale (3 doses) d’hépatite dans </a:t>
            </a:r>
            <a:r>
              <a:rPr lang="fr-FR" sz="1200" b="1" dirty="0">
                <a:latin typeface="Arial" panose="020B0604020202020204" pitchFamily="34" charset="0"/>
                <a:cs typeface="Arial" panose="020B0604020202020204" pitchFamily="34" charset="0"/>
                <a:hlinkClick r:id="rId3"/>
              </a:rPr>
              <a:t>l’Union Européenne </a:t>
            </a:r>
            <a:r>
              <a:rPr lang="fr-FR" sz="1200" dirty="0">
                <a:latin typeface="Arial" panose="020B0604020202020204" pitchFamily="34" charset="0"/>
                <a:cs typeface="Arial" panose="020B0604020202020204" pitchFamily="34" charset="0"/>
                <a:hlinkClick r:id="rId3"/>
              </a:rPr>
              <a:t>en 2020</a:t>
            </a:r>
            <a:r>
              <a:rPr lang="fr-FR" sz="1200" dirty="0">
                <a:latin typeface="Arial" panose="020B0604020202020204" pitchFamily="34" charset="0"/>
                <a:cs typeface="Arial" panose="020B0604020202020204" pitchFamily="34" charset="0"/>
              </a:rPr>
              <a:t>:</a:t>
            </a: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2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2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a:p>
            <a:pPr eaLnBrk="1" hangingPunct="1">
              <a:lnSpc>
                <a:spcPct val="114000"/>
              </a:lnSpc>
              <a:defRPr/>
            </a:pPr>
            <a:endParaRPr lang="fr-FR" altLang="fr-FR" sz="1400" dirty="0">
              <a:solidFill>
                <a:srgbClr val="FF0000"/>
              </a:solidFill>
              <a:latin typeface="Arial" panose="020B0604020202020204" pitchFamily="34" charset="0"/>
              <a:cs typeface="Arial" panose="020B0604020202020204" pitchFamily="34" charset="0"/>
            </a:endParaRPr>
          </a:p>
        </p:txBody>
      </p:sp>
      <p:cxnSp>
        <p:nvCxnSpPr>
          <p:cNvPr id="4" name="Connecteur droit avec flèche 3">
            <a:extLst>
              <a:ext uri="{FF2B5EF4-FFF2-40B4-BE49-F238E27FC236}">
                <a16:creationId xmlns:a16="http://schemas.microsoft.com/office/drawing/2014/main" id="{06178AB7-CCB0-950E-1EEE-CCC429E456BE}"/>
              </a:ext>
              <a:ext uri="{C183D7F6-B498-43B3-948B-1728B52AA6E4}">
                <adec:decorative xmlns:adec="http://schemas.microsoft.com/office/drawing/2017/decorative" val="1"/>
              </a:ext>
            </a:extLst>
          </p:cNvPr>
          <p:cNvCxnSpPr/>
          <p:nvPr/>
        </p:nvCxnSpPr>
        <p:spPr>
          <a:xfrm>
            <a:off x="3173413" y="4699000"/>
            <a:ext cx="0" cy="292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41107C8-316D-3B8E-2DBB-7DEFFF3D4C9B}"/>
              </a:ext>
            </a:extLst>
          </p:cNvPr>
          <p:cNvSpPr>
            <a:spLocks noGrp="1"/>
          </p:cNvSpPr>
          <p:nvPr>
            <p:ph sz="half" idx="2"/>
          </p:nvPr>
        </p:nvSpPr>
        <p:spPr>
          <a:xfrm>
            <a:off x="4932363" y="1919288"/>
            <a:ext cx="4038600" cy="3992562"/>
          </a:xfrm>
        </p:spPr>
        <p:txBody>
          <a:bodyPr/>
          <a:lstStyle/>
          <a:p>
            <a:pPr marL="0" indent="0" eaLnBrk="1" hangingPunct="1">
              <a:lnSpc>
                <a:spcPct val="114000"/>
              </a:lnSpc>
              <a:buFont typeface="Arial" panose="020B0604020202020204" pitchFamily="34" charset="0"/>
              <a:buNone/>
              <a:defRPr/>
            </a:pPr>
            <a:r>
              <a:rPr lang="fr-FR" sz="1200" b="1" dirty="0">
                <a:latin typeface="Arial" panose="020B0604020202020204" pitchFamily="34" charset="0"/>
                <a:cs typeface="Arial" panose="020B0604020202020204" pitchFamily="34" charset="0"/>
              </a:rPr>
              <a:t>Dans le monde</a:t>
            </a:r>
            <a:r>
              <a:rPr lang="fr-FR" sz="1200" dirty="0">
                <a:latin typeface="Arial" panose="020B0604020202020204" pitchFamily="34" charset="0"/>
                <a:cs typeface="Arial" panose="020B0604020202020204" pitchFamily="34" charset="0"/>
              </a:rPr>
              <a:t>:</a:t>
            </a:r>
          </a:p>
          <a:p>
            <a:pPr eaLnBrk="1" hangingPunct="1">
              <a:lnSpc>
                <a:spcPct val="114000"/>
              </a:lnSpc>
              <a:defRPr/>
            </a:pPr>
            <a:r>
              <a:rPr lang="fr-FR" sz="1200" dirty="0">
                <a:latin typeface="Arial" panose="020B0604020202020204" pitchFamily="34" charset="0"/>
                <a:cs typeface="Arial" panose="020B0604020202020204" pitchFamily="34" charset="0"/>
              </a:rPr>
              <a:t>Fin 2022, 190 pays avaient introduit à l'échelle nationale le vaccin contre l'hépatite B pour les nourrissons. </a:t>
            </a:r>
          </a:p>
          <a:p>
            <a:pPr eaLnBrk="1" hangingPunct="1">
              <a:lnSpc>
                <a:spcPct val="114000"/>
              </a:lnSpc>
              <a:defRPr/>
            </a:pPr>
            <a:r>
              <a:rPr lang="fr-FR" sz="1200" dirty="0">
                <a:latin typeface="Arial" panose="020B0604020202020204" pitchFamily="34" charset="0"/>
                <a:cs typeface="Arial" panose="020B0604020202020204" pitchFamily="34" charset="0"/>
                <a:hlinkClick r:id="rId4"/>
              </a:rPr>
              <a:t>La couverture mondiale par trois doses de vaccin anti-hépatite B est estimée à 84 % par OMS.</a:t>
            </a:r>
            <a:endParaRPr lang="fr-FR" sz="1200" dirty="0">
              <a:latin typeface="Arial" panose="020B0604020202020204" pitchFamily="34" charset="0"/>
              <a:cs typeface="Arial" panose="020B0604020202020204" pitchFamily="34" charset="0"/>
            </a:endParaRPr>
          </a:p>
        </p:txBody>
      </p:sp>
      <p:pic>
        <p:nvPicPr>
          <p:cNvPr id="8198" name="Image 1">
            <a:extLst>
              <a:ext uri="{FF2B5EF4-FFF2-40B4-BE49-F238E27FC236}">
                <a16:creationId xmlns:a16="http://schemas.microsoft.com/office/drawing/2014/main" id="{AF22FB8F-D3B8-381C-5871-80EBA279E7C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7463"/>
            <a:ext cx="11509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a:extLst>
              <a:ext uri="{FF2B5EF4-FFF2-40B4-BE49-F238E27FC236}">
                <a16:creationId xmlns:a16="http://schemas.microsoft.com/office/drawing/2014/main" id="{B78D67E7-7B3E-5474-494A-8408B1957E0E}"/>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114800"/>
            <a:ext cx="31146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3">
            <a:extLst>
              <a:ext uri="{FF2B5EF4-FFF2-40B4-BE49-F238E27FC236}">
                <a16:creationId xmlns:a16="http://schemas.microsoft.com/office/drawing/2014/main" id="{418FF67A-5536-31F5-F660-FE68D7662A55}"/>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4437063"/>
            <a:ext cx="3898900" cy="23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2" name="ZoneTexte 6">
            <a:extLst>
              <a:ext uri="{FF2B5EF4-FFF2-40B4-BE49-F238E27FC236}">
                <a16:creationId xmlns:a16="http://schemas.microsoft.com/office/drawing/2014/main" id="{CDAD38F1-ADE2-45B9-18B8-CA90FD4F4B15}"/>
              </a:ext>
            </a:extLst>
          </p:cNvPr>
          <p:cNvSpPr txBox="1">
            <a:spLocks noChangeArrowheads="1"/>
          </p:cNvSpPr>
          <p:nvPr/>
        </p:nvSpPr>
        <p:spPr bwMode="auto">
          <a:xfrm>
            <a:off x="5907088" y="3452813"/>
            <a:ext cx="2089150" cy="4635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chemeClr val="bg1"/>
                </a:solidFill>
                <a:latin typeface="Arial" panose="020B0604020202020204" pitchFamily="34" charset="0"/>
              </a:rPr>
              <a:t>Objectif OMS: Couverture vaccinale de 95%</a:t>
            </a:r>
          </a:p>
        </p:txBody>
      </p:sp>
      <p:sp>
        <p:nvSpPr>
          <p:cNvPr id="8197" name="Espace réservé du numéro de diapositive 2">
            <a:extLst>
              <a:ext uri="{FF2B5EF4-FFF2-40B4-BE49-F238E27FC236}">
                <a16:creationId xmlns:a16="http://schemas.microsoft.com/office/drawing/2014/main" id="{1E2E5E09-8607-1F63-2668-FBCC9EA96D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6DFBAE-5979-4482-86AF-DB6AFB4B8E45}" type="slidenum">
              <a:rPr lang="fr-FR" altLang="fr-FR" sz="1200">
                <a:solidFill>
                  <a:srgbClr val="898989"/>
                </a:solidFill>
              </a:rPr>
              <a:pPr>
                <a:spcBef>
                  <a:spcPct val="0"/>
                </a:spcBef>
                <a:buFontTx/>
                <a:buNone/>
              </a:pPr>
              <a:t>12</a:t>
            </a:fld>
            <a:endParaRPr lang="fr-FR" altLang="fr-FR"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6762DA90-5643-F68C-5216-396D56739603}"/>
              </a:ext>
            </a:extLst>
          </p:cNvPr>
          <p:cNvSpPr>
            <a:spLocks noGrp="1"/>
          </p:cNvSpPr>
          <p:nvPr>
            <p:ph type="title"/>
          </p:nvPr>
        </p:nvSpPr>
        <p:spPr>
          <a:xfrm>
            <a:off x="1266825" y="274638"/>
            <a:ext cx="6761163" cy="561975"/>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Rougeole</a:t>
            </a:r>
          </a:p>
        </p:txBody>
      </p:sp>
      <p:sp>
        <p:nvSpPr>
          <p:cNvPr id="9219" name="Espace réservé du contenu 5">
            <a:extLst>
              <a:ext uri="{FF2B5EF4-FFF2-40B4-BE49-F238E27FC236}">
                <a16:creationId xmlns:a16="http://schemas.microsoft.com/office/drawing/2014/main" id="{F1ED6636-1BF5-D7BC-A3C3-7BE000F2EFD6}"/>
              </a:ext>
            </a:extLst>
          </p:cNvPr>
          <p:cNvSpPr>
            <a:spLocks noGrp="1"/>
          </p:cNvSpPr>
          <p:nvPr>
            <p:ph sz="half" idx="1"/>
          </p:nvPr>
        </p:nvSpPr>
        <p:spPr>
          <a:xfrm>
            <a:off x="323850" y="1154113"/>
            <a:ext cx="4038600" cy="4525962"/>
          </a:xfrm>
        </p:spPr>
        <p:txBody>
          <a:bodyPr/>
          <a:lstStyle/>
          <a:p>
            <a:pPr marL="0" indent="0" eaLnBrk="1" hangingPunct="1">
              <a:lnSpc>
                <a:spcPct val="114000"/>
              </a:lnSpc>
              <a:buFont typeface="Arial" panose="020B0604020202020204" pitchFamily="34" charset="0"/>
              <a:buNone/>
            </a:pPr>
            <a:r>
              <a:rPr lang="fr-FR" altLang="fr-FR" sz="1200">
                <a:latin typeface="Arial" panose="020B0604020202020204" pitchFamily="34" charset="0"/>
                <a:cs typeface="Arial" panose="020B0604020202020204" pitchFamily="34" charset="0"/>
              </a:rPr>
              <a:t>En France des diminutions du taux de couverture vaccinale ont été suivies d’épidémies: </a:t>
            </a:r>
          </a:p>
          <a:p>
            <a:pPr lvl="1" eaLnBrk="1" hangingPunct="1">
              <a:lnSpc>
                <a:spcPct val="114000"/>
              </a:lnSpc>
            </a:pPr>
            <a:r>
              <a:rPr lang="fr-FR" altLang="fr-FR" sz="1200">
                <a:latin typeface="Arial" panose="020B0604020202020204" pitchFamily="34" charset="0"/>
                <a:cs typeface="Arial" panose="020B0604020202020204" pitchFamily="34" charset="0"/>
              </a:rPr>
              <a:t>de 2008 – 2013 plusieurs épidémies </a:t>
            </a:r>
          </a:p>
          <a:p>
            <a:pPr lvl="1" eaLnBrk="1" hangingPunct="1">
              <a:lnSpc>
                <a:spcPct val="114000"/>
              </a:lnSpc>
            </a:pPr>
            <a:r>
              <a:rPr lang="fr-FR" altLang="fr-FR" sz="1200">
                <a:latin typeface="Arial" panose="020B0604020202020204" pitchFamily="34" charset="0"/>
                <a:cs typeface="Arial" panose="020B0604020202020204" pitchFamily="34" charset="0"/>
              </a:rPr>
              <a:t>en 2018 et en 2019</a:t>
            </a:r>
          </a:p>
        </p:txBody>
      </p:sp>
      <p:pic>
        <p:nvPicPr>
          <p:cNvPr id="9224" name="Picture 2">
            <a:extLst>
              <a:ext uri="{FF2B5EF4-FFF2-40B4-BE49-F238E27FC236}">
                <a16:creationId xmlns:a16="http://schemas.microsoft.com/office/drawing/2014/main" id="{6CF8BC07-8A22-0A18-C99B-53315F988BF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276475"/>
            <a:ext cx="4367213" cy="26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5" name="ZoneTexte 4">
            <a:extLst>
              <a:ext uri="{FF2B5EF4-FFF2-40B4-BE49-F238E27FC236}">
                <a16:creationId xmlns:a16="http://schemas.microsoft.com/office/drawing/2014/main" id="{FCC87F0C-7F15-6EE2-325D-B4DCBE488759}"/>
              </a:ext>
            </a:extLst>
          </p:cNvPr>
          <p:cNvSpPr txBox="1">
            <a:spLocks noChangeArrowheads="1"/>
          </p:cNvSpPr>
          <p:nvPr/>
        </p:nvSpPr>
        <p:spPr bwMode="auto">
          <a:xfrm>
            <a:off x="231775" y="5084763"/>
            <a:ext cx="3965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hlinkClick r:id="rId4"/>
              </a:rPr>
              <a:t>https://www.santepubliquefrance.fr/content/download/201836/document_file/Synthese_rougeole_2008-2019.pdf?version=2</a:t>
            </a:r>
            <a:endParaRPr lang="fr-FR" altLang="fr-FR" sz="1200"/>
          </a:p>
        </p:txBody>
      </p:sp>
      <p:sp>
        <p:nvSpPr>
          <p:cNvPr id="6" name="ZoneTexte 5">
            <a:extLst>
              <a:ext uri="{FF2B5EF4-FFF2-40B4-BE49-F238E27FC236}">
                <a16:creationId xmlns:a16="http://schemas.microsoft.com/office/drawing/2014/main" id="{616E45FE-FEA8-91DF-70D6-D10A291F5C4F}"/>
              </a:ext>
            </a:extLst>
          </p:cNvPr>
          <p:cNvSpPr txBox="1"/>
          <p:nvPr/>
        </p:nvSpPr>
        <p:spPr>
          <a:xfrm>
            <a:off x="4781550" y="960438"/>
            <a:ext cx="4183063" cy="4186237"/>
          </a:xfrm>
          <a:prstGeom prst="rect">
            <a:avLst/>
          </a:prstGeom>
          <a:noFill/>
        </p:spPr>
        <p:txBody>
          <a:bodyPr>
            <a:spAutoFit/>
          </a:bodyPr>
          <a:lstStyle/>
          <a:p>
            <a:pPr>
              <a:defRPr/>
            </a:pPr>
            <a:r>
              <a:rPr lang="fr-FR" sz="1400" dirty="0">
                <a:solidFill>
                  <a:srgbClr val="00B050"/>
                </a:solidFill>
                <a:latin typeface="Arial" panose="020B0604020202020204" pitchFamily="34" charset="0"/>
                <a:hlinkClick r:id="rId5"/>
              </a:rPr>
              <a:t>Dans le monde: OMS</a:t>
            </a:r>
            <a:endParaRPr lang="fr-FR" sz="1400" dirty="0">
              <a:solidFill>
                <a:srgbClr val="00B050"/>
              </a:solidFill>
              <a:latin typeface="Arial" panose="020B0604020202020204" pitchFamily="34" charset="0"/>
            </a:endParaRPr>
          </a:p>
          <a:p>
            <a:pPr marL="285750" indent="-285750">
              <a:buFont typeface="Arial" panose="020B0604020202020204" pitchFamily="34" charset="0"/>
              <a:buChar char="•"/>
              <a:defRPr/>
            </a:pPr>
            <a:r>
              <a:rPr lang="fr-FR" sz="1400" dirty="0">
                <a:latin typeface="Arial" panose="020B0604020202020204" pitchFamily="34" charset="0"/>
              </a:rPr>
              <a:t>La rougeole est une maladie virale extrêmement contagieuse qui reste une cause de décès importante chez les jeunes enfants à travers le monde; en particulier dans des pays à faible revenu, bien qu’il existe un vaccin sûr et efficace. </a:t>
            </a:r>
          </a:p>
          <a:p>
            <a:pPr marL="285750" indent="-285750">
              <a:buFont typeface="Arial" panose="020B0604020202020204" pitchFamily="34" charset="0"/>
              <a:buChar char="•"/>
              <a:defRPr/>
            </a:pPr>
            <a:r>
              <a:rPr lang="fr-FR" sz="1400" dirty="0">
                <a:latin typeface="Arial" panose="020B0604020202020204" pitchFamily="34" charset="0"/>
              </a:rPr>
              <a:t>Avant que la vaccination </a:t>
            </a:r>
            <a:r>
              <a:rPr lang="fr-FR" sz="1400" dirty="0" err="1">
                <a:latin typeface="Arial" panose="020B0604020202020204" pitchFamily="34" charset="0"/>
              </a:rPr>
              <a:t>anti-rougeoleuse</a:t>
            </a:r>
            <a:r>
              <a:rPr lang="fr-FR" sz="1400" dirty="0">
                <a:latin typeface="Arial" panose="020B0604020202020204" pitchFamily="34" charset="0"/>
              </a:rPr>
              <a:t> ne soit introduite en 1963, on constatait d’importantes épidémies qui pouvaient causer environ 2,6 millions de décès chaque année. </a:t>
            </a:r>
          </a:p>
          <a:p>
            <a:pPr marL="285750" indent="-285750">
              <a:buFont typeface="Arial" panose="020B0604020202020204" pitchFamily="34" charset="0"/>
              <a:buChar char="•"/>
              <a:defRPr/>
            </a:pPr>
            <a:r>
              <a:rPr lang="fr-FR" sz="1400" dirty="0">
                <a:latin typeface="Arial" panose="020B0604020202020204" pitchFamily="34" charset="0"/>
              </a:rPr>
              <a:t>En 2021, on estime que 128 000 personnes sont mortes dans le monde de la rougeole.</a:t>
            </a:r>
          </a:p>
          <a:p>
            <a:pPr marL="285750" indent="-285750">
              <a:buFont typeface="Arial" panose="020B0604020202020204" pitchFamily="34" charset="0"/>
              <a:buChar char="•"/>
              <a:defRPr/>
            </a:pPr>
            <a:r>
              <a:rPr lang="fr-FR" sz="1400" dirty="0">
                <a:latin typeface="Arial" panose="020B0604020202020204" pitchFamily="34" charset="0"/>
              </a:rPr>
              <a:t>En 2023, une hausse alarmante de cas de rougeole a été constatée dans le monde et dans la région Européenne,  il s’agit d’une multiplication par plus de 30 par rapport à 2022, car l’épidémie de Covid a perturbé l’administration des vaccins.</a:t>
            </a:r>
          </a:p>
        </p:txBody>
      </p:sp>
      <p:sp>
        <p:nvSpPr>
          <p:cNvPr id="9220" name="Espace réservé du contenu 6">
            <a:extLst>
              <a:ext uri="{FF2B5EF4-FFF2-40B4-BE49-F238E27FC236}">
                <a16:creationId xmlns:a16="http://schemas.microsoft.com/office/drawing/2014/main" id="{97BD1153-8CAE-8F19-AA8C-896CB094FECE}"/>
              </a:ext>
            </a:extLst>
          </p:cNvPr>
          <p:cNvSpPr>
            <a:spLocks noGrp="1"/>
          </p:cNvSpPr>
          <p:nvPr>
            <p:ph sz="half" idx="2"/>
          </p:nvPr>
        </p:nvSpPr>
        <p:spPr>
          <a:xfrm>
            <a:off x="4787900" y="1204913"/>
            <a:ext cx="4038600" cy="4525962"/>
          </a:xfrm>
        </p:spPr>
        <p:txBody>
          <a:bodyPr/>
          <a:lstStyle/>
          <a:p>
            <a:pPr marL="0" indent="0">
              <a:buFont typeface="Arial" panose="020B0604020202020204" pitchFamily="34" charset="0"/>
              <a:buNone/>
            </a:pPr>
            <a:r>
              <a:rPr lang="fr-FR" altLang="fr-FR"/>
              <a:t> </a:t>
            </a:r>
          </a:p>
        </p:txBody>
      </p:sp>
      <p:sp>
        <p:nvSpPr>
          <p:cNvPr id="9226" name="ZoneTexte 7">
            <a:extLst>
              <a:ext uri="{FF2B5EF4-FFF2-40B4-BE49-F238E27FC236}">
                <a16:creationId xmlns:a16="http://schemas.microsoft.com/office/drawing/2014/main" id="{0BA64E06-E820-A4BF-8E0F-131BA4F639F8}"/>
              </a:ext>
            </a:extLst>
          </p:cNvPr>
          <p:cNvSpPr txBox="1">
            <a:spLocks noChangeArrowheads="1"/>
          </p:cNvSpPr>
          <p:nvPr/>
        </p:nvSpPr>
        <p:spPr bwMode="auto">
          <a:xfrm>
            <a:off x="107950" y="5751513"/>
            <a:ext cx="891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600" b="1">
                <a:latin typeface="Arial" panose="020B0604020202020204" pitchFamily="34" charset="0"/>
              </a:rPr>
              <a:t>Pour éliminer la rougeole, il est impératif que les pays atteignent et maintiennent une couverture vaccinale de plus de 95 % avec 2 doses de vaccin.</a:t>
            </a:r>
          </a:p>
        </p:txBody>
      </p:sp>
      <p:pic>
        <p:nvPicPr>
          <p:cNvPr id="9222" name="Image 1">
            <a:extLst>
              <a:ext uri="{FF2B5EF4-FFF2-40B4-BE49-F238E27FC236}">
                <a16:creationId xmlns:a16="http://schemas.microsoft.com/office/drawing/2014/main" id="{0A01FEBF-DB78-8328-A90F-D296249BAEC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10334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Espace réservé du numéro de diapositive 8">
            <a:extLst>
              <a:ext uri="{FF2B5EF4-FFF2-40B4-BE49-F238E27FC236}">
                <a16:creationId xmlns:a16="http://schemas.microsoft.com/office/drawing/2014/main" id="{DF17FFFF-0071-C7A0-F1E6-DBA4749004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0EE081-0ECF-4056-963B-D9C6791481BB}" type="slidenum">
              <a:rPr lang="fr-FR" altLang="fr-FR" sz="1200">
                <a:solidFill>
                  <a:srgbClr val="898989"/>
                </a:solidFill>
              </a:rPr>
              <a:pPr>
                <a:spcBef>
                  <a:spcPct val="0"/>
                </a:spcBef>
                <a:buFontTx/>
                <a:buNone/>
              </a:pPr>
              <a:t>13</a:t>
            </a:fld>
            <a:endParaRPr lang="fr-FR" altLang="fr-FR"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7C688EE0-B157-1C87-72B6-CFF93FE5C594}"/>
              </a:ext>
            </a:extLst>
          </p:cNvPr>
          <p:cNvSpPr>
            <a:spLocks noGrp="1"/>
          </p:cNvSpPr>
          <p:nvPr>
            <p:ph type="title"/>
          </p:nvPr>
        </p:nvSpPr>
        <p:spPr>
          <a:xfrm>
            <a:off x="1835150" y="188913"/>
            <a:ext cx="4897438" cy="490537"/>
          </a:xfrm>
        </p:spPr>
        <p:txBody>
          <a:bodyPr/>
          <a:lstStyle/>
          <a:p>
            <a:r>
              <a:rPr lang="fr-FR" altLang="fr-FR" sz="3200">
                <a:solidFill>
                  <a:srgbClr val="5B225F"/>
                </a:solidFill>
                <a:latin typeface="Arial" panose="020B0604020202020204" pitchFamily="34" charset="0"/>
                <a:cs typeface="Arial" panose="020B0604020202020204" pitchFamily="34" charset="0"/>
              </a:rPr>
              <a:t>Méningocoque</a:t>
            </a:r>
          </a:p>
        </p:txBody>
      </p:sp>
      <p:sp>
        <p:nvSpPr>
          <p:cNvPr id="3" name="Espace réservé du contenu 2">
            <a:extLst>
              <a:ext uri="{FF2B5EF4-FFF2-40B4-BE49-F238E27FC236}">
                <a16:creationId xmlns:a16="http://schemas.microsoft.com/office/drawing/2014/main" id="{14B73E95-B0C4-7598-3ABE-2A9023A300DC}"/>
              </a:ext>
            </a:extLst>
          </p:cNvPr>
          <p:cNvSpPr>
            <a:spLocks noGrp="1"/>
          </p:cNvSpPr>
          <p:nvPr>
            <p:ph idx="1"/>
          </p:nvPr>
        </p:nvSpPr>
        <p:spPr>
          <a:xfrm>
            <a:off x="190500" y="892175"/>
            <a:ext cx="6110288" cy="5073650"/>
          </a:xfrm>
        </p:spPr>
        <p:txBody>
          <a:bodyPr/>
          <a:lstStyle/>
          <a:p>
            <a:pPr>
              <a:buFont typeface="Arial" charset="0"/>
              <a:buChar char="•"/>
              <a:defRPr/>
            </a:pPr>
            <a:r>
              <a:rPr lang="fr-FR" sz="1200" dirty="0">
                <a:latin typeface="Arial" panose="020B0604020202020204" pitchFamily="34" charset="0"/>
                <a:cs typeface="Arial" panose="020B0604020202020204" pitchFamily="34" charset="0"/>
              </a:rPr>
              <a:t>Les infections à méningocoques sont dues à une bactérie, </a:t>
            </a:r>
            <a:r>
              <a:rPr lang="fr-FR" sz="1200" i="1" dirty="0">
                <a:latin typeface="Arial" panose="020B0604020202020204" pitchFamily="34" charset="0"/>
                <a:cs typeface="Arial" panose="020B0604020202020204" pitchFamily="34" charset="0"/>
              </a:rPr>
              <a:t>Neisseria meningitidis</a:t>
            </a:r>
            <a:r>
              <a:rPr lang="fr-FR" sz="1200" dirty="0">
                <a:latin typeface="Arial" panose="020B0604020202020204" pitchFamily="34" charset="0"/>
                <a:cs typeface="Arial" panose="020B0604020202020204" pitchFamily="34" charset="0"/>
              </a:rPr>
              <a:t>. Plusieurs groupes circulent, nommés A, B, C, W,Y.</a:t>
            </a:r>
          </a:p>
          <a:p>
            <a:pPr>
              <a:buFont typeface="Arial" charset="0"/>
              <a:buChar char="•"/>
              <a:defRPr/>
            </a:pPr>
            <a:r>
              <a:rPr lang="fr-FR" sz="1200" dirty="0">
                <a:latin typeface="Arial" panose="020B0604020202020204" pitchFamily="34" charset="0"/>
                <a:cs typeface="Arial" panose="020B0604020202020204" pitchFamily="34" charset="0"/>
              </a:rPr>
              <a:t>En France, les infections graves à méningocoques C touchaient avant la vaccination environ 500 personnes par an, surtout les nourrissons, les jeunes enfants de 1 à 4 ans et les adolescents et jeunes adultes de 15 à 24 ans.</a:t>
            </a:r>
          </a:p>
          <a:p>
            <a:pPr>
              <a:buFont typeface="Arial" charset="0"/>
              <a:buChar char="•"/>
              <a:defRPr/>
            </a:pPr>
            <a:r>
              <a:rPr lang="fr-FR" sz="1200" dirty="0">
                <a:latin typeface="Arial" panose="020B0604020202020204" pitchFamily="34" charset="0"/>
                <a:cs typeface="Arial" panose="020B0604020202020204" pitchFamily="34" charset="0"/>
              </a:rPr>
              <a:t>Les méningocoques sont présents dans l’arrière-gorge chez 5 à 10% de la population, sans pour autant rendre malade. Cette bactérie se transmet par voie respiratoire (toux, les postillons).</a:t>
            </a:r>
          </a:p>
          <a:p>
            <a:pPr>
              <a:buFont typeface="Arial" charset="0"/>
              <a:buChar char="•"/>
              <a:defRPr/>
            </a:pPr>
            <a:r>
              <a:rPr lang="fr-FR" sz="1200" dirty="0">
                <a:latin typeface="Arial" panose="020B0604020202020204" pitchFamily="34" charset="0"/>
                <a:cs typeface="Arial" panose="020B0604020202020204" pitchFamily="34" charset="0"/>
              </a:rPr>
              <a:t>Les formes graves des infections à méningocoques sont les méningites (infections du liquide et des membranes qui enveloppent le cerveau, 2/3 des cas) et les septicémies (multiplication des méningocoques dans le sang, 1/3 des cas). Elles peuvent entraîner le décès ou laisser des séquelles importantes. </a:t>
            </a:r>
          </a:p>
          <a:p>
            <a:pPr>
              <a:buFont typeface="Arial" charset="0"/>
              <a:buChar char="•"/>
              <a:defRPr/>
            </a:pPr>
            <a:r>
              <a:rPr lang="fr-FR" sz="1200" dirty="0">
                <a:latin typeface="Arial" panose="020B0604020202020204" pitchFamily="34" charset="0"/>
                <a:cs typeface="Arial" panose="020B0604020202020204" pitchFamily="34" charset="0"/>
              </a:rPr>
              <a:t>Les pays ayant introduit la vaccination anti-méningococcique C dans leur calendrier vaccinal ont obtenu une réduction supérieure à 95% de ces infections </a:t>
            </a:r>
          </a:p>
          <a:p>
            <a:pPr>
              <a:buFont typeface="Arial" charset="0"/>
              <a:buChar char="•"/>
              <a:defRPr/>
            </a:pPr>
            <a:r>
              <a:rPr lang="fr-FR" sz="1200" dirty="0">
                <a:latin typeface="Arial" panose="020B0604020202020204" pitchFamily="34" charset="0"/>
                <a:cs typeface="Arial" panose="020B0604020202020204" pitchFamily="34" charset="0"/>
              </a:rPr>
              <a:t>En France la vaccination contre les infections à méningocoques C est obligatoire chez les nourrissons nés à partir du 1er janvier 2018; ce qui a fortement réduit le nombre de cas. Cependant, le nombre de cas a augmenté de 72% entre 2022 et 2023 avec l’apparition de nouveaux types.</a:t>
            </a:r>
          </a:p>
          <a:p>
            <a:pPr>
              <a:buFont typeface="Arial" charset="0"/>
              <a:buChar char="•"/>
              <a:defRPr/>
            </a:pPr>
            <a:r>
              <a:rPr lang="fr-FR" sz="1200" dirty="0">
                <a:latin typeface="Arial" panose="020B0604020202020204" pitchFamily="34" charset="0"/>
                <a:cs typeface="Arial" panose="020B0604020202020204" pitchFamily="34" charset="0"/>
              </a:rPr>
              <a:t>En mars 2024, les autorités sanitaires préconisent une vaccination obligatoire contre les groupes A, B, C, W, Y, pour tous les nourrissons et une vaccination contre les groupes A, C, W, Y entre 11 à 24 ans </a:t>
            </a:r>
          </a:p>
          <a:p>
            <a:pPr>
              <a:buFont typeface="Arial" charset="0"/>
              <a:buChar char="•"/>
              <a:defRPr/>
            </a:pPr>
            <a:endParaRPr lang="fr-FR" sz="1200" dirty="0">
              <a:latin typeface="Arial" panose="020B0604020202020204" pitchFamily="34" charset="0"/>
              <a:cs typeface="Arial" panose="020B0604020202020204" pitchFamily="34" charset="0"/>
            </a:endParaRPr>
          </a:p>
          <a:p>
            <a:pPr marL="0" indent="0">
              <a:buFont typeface="Arial" charset="0"/>
              <a:buNone/>
              <a:defRPr/>
            </a:pPr>
            <a:r>
              <a:rPr lang="fr-FR" sz="1200" dirty="0">
                <a:hlinkClick r:id="rId3"/>
              </a:rPr>
              <a:t>https://vaccination-info-service.fr/Les-maladies-et-leurs-vaccins/Meningites-et-septicemies-a-meningocoques</a:t>
            </a:r>
            <a:endParaRPr lang="fr-FR" sz="1200" dirty="0"/>
          </a:p>
          <a:p>
            <a:pPr marL="0" indent="0">
              <a:buFont typeface="Arial" panose="020B0604020202020204" pitchFamily="34" charset="0"/>
              <a:buNone/>
              <a:defRPr/>
            </a:pPr>
            <a:r>
              <a:rPr lang="fr-FR" sz="1200" dirty="0">
                <a:hlinkClick r:id="rId4"/>
              </a:rPr>
              <a:t>https://www.has-sante.fr/jcms/p_3502914/fr/infections-invasives-a-meningocoques-des-recommandations-vaccinales-actualisees</a:t>
            </a:r>
            <a:r>
              <a:rPr lang="fr-FR" sz="1200" dirty="0"/>
              <a:t> </a:t>
            </a:r>
          </a:p>
          <a:p>
            <a:pPr>
              <a:buFont typeface="Arial" charset="0"/>
              <a:buChar char="•"/>
              <a:defRPr/>
            </a:pPr>
            <a:endParaRPr lang="fr-FR" sz="1200" dirty="0"/>
          </a:p>
          <a:p>
            <a:pPr>
              <a:buFont typeface="Arial" charset="0"/>
              <a:buChar char="•"/>
              <a:defRPr/>
            </a:pPr>
            <a:endParaRPr lang="fr-FR" sz="1200" dirty="0"/>
          </a:p>
          <a:p>
            <a:pPr marL="0" indent="0">
              <a:buFont typeface="Arial" charset="0"/>
              <a:buNone/>
              <a:defRPr/>
            </a:pPr>
            <a:endParaRPr lang="fr-FR" sz="1200" dirty="0"/>
          </a:p>
          <a:p>
            <a:pPr>
              <a:buFont typeface="Arial" charset="0"/>
              <a:buChar char="•"/>
              <a:defRPr/>
            </a:pPr>
            <a:endParaRPr lang="fr-FR" sz="1200" dirty="0"/>
          </a:p>
        </p:txBody>
      </p:sp>
      <p:sp>
        <p:nvSpPr>
          <p:cNvPr id="11268" name="Espace réservé du numéro de diapositive 4">
            <a:extLst>
              <a:ext uri="{FF2B5EF4-FFF2-40B4-BE49-F238E27FC236}">
                <a16:creationId xmlns:a16="http://schemas.microsoft.com/office/drawing/2014/main" id="{6808A01C-8B79-BD41-4D74-F4B6F4DAD5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B04DAC-522C-4CF2-BF1C-8FBAA4323258}" type="slidenum">
              <a:rPr lang="fr-FR" altLang="fr-FR" sz="1200">
                <a:solidFill>
                  <a:srgbClr val="898989"/>
                </a:solidFill>
              </a:rPr>
              <a:pPr>
                <a:spcBef>
                  <a:spcPct val="0"/>
                </a:spcBef>
                <a:buFontTx/>
                <a:buNone/>
              </a:pPr>
              <a:t>14</a:t>
            </a:fld>
            <a:endParaRPr lang="fr-FR" altLang="fr-FR" sz="1200">
              <a:solidFill>
                <a:srgbClr val="898989"/>
              </a:solidFill>
            </a:endParaRPr>
          </a:p>
        </p:txBody>
      </p:sp>
      <p:pic>
        <p:nvPicPr>
          <p:cNvPr id="11269" name="Picture 2">
            <a:extLst>
              <a:ext uri="{FF2B5EF4-FFF2-40B4-BE49-F238E27FC236}">
                <a16:creationId xmlns:a16="http://schemas.microsoft.com/office/drawing/2014/main" id="{D9C66568-01EB-A460-E9F1-4D5768C8DD9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775" y="4365625"/>
            <a:ext cx="2782888"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3">
            <a:extLst>
              <a:ext uri="{FF2B5EF4-FFF2-40B4-BE49-F238E27FC236}">
                <a16:creationId xmlns:a16="http://schemas.microsoft.com/office/drawing/2014/main" id="{4E0A78C9-BA3C-3D58-CE29-2AD1A64E5DC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692150"/>
            <a:ext cx="1871662" cy="244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1" name="ZoneTexte 5">
            <a:extLst>
              <a:ext uri="{FF2B5EF4-FFF2-40B4-BE49-F238E27FC236}">
                <a16:creationId xmlns:a16="http://schemas.microsoft.com/office/drawing/2014/main" id="{E9348FB5-6D4E-6A5B-21BF-268EF57EF538}"/>
              </a:ext>
            </a:extLst>
          </p:cNvPr>
          <p:cNvSpPr txBox="1">
            <a:spLocks noChangeArrowheads="1"/>
          </p:cNvSpPr>
          <p:nvPr/>
        </p:nvSpPr>
        <p:spPr bwMode="auto">
          <a:xfrm>
            <a:off x="6551613" y="3284538"/>
            <a:ext cx="2233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https://sante.gouv.fr/IMG/pdf/5_bonnes_raisons_vax_meningocoques_c.pdf</a:t>
            </a:r>
          </a:p>
        </p:txBody>
      </p:sp>
      <p:pic>
        <p:nvPicPr>
          <p:cNvPr id="11272" name="Image 1">
            <a:extLst>
              <a:ext uri="{FF2B5EF4-FFF2-40B4-BE49-F238E27FC236}">
                <a16:creationId xmlns:a16="http://schemas.microsoft.com/office/drawing/2014/main" id="{2706608D-2286-612F-9F7E-80ECB657076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 y="55563"/>
            <a:ext cx="1230313"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78AD6D20-99F3-AA96-0031-AF0618164CF7}"/>
              </a:ext>
            </a:extLst>
          </p:cNvPr>
          <p:cNvSpPr>
            <a:spLocks noGrp="1"/>
          </p:cNvSpPr>
          <p:nvPr>
            <p:ph type="title"/>
          </p:nvPr>
        </p:nvSpPr>
        <p:spPr>
          <a:xfrm>
            <a:off x="1143000" y="274638"/>
            <a:ext cx="7316788" cy="850900"/>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Rage</a:t>
            </a:r>
          </a:p>
        </p:txBody>
      </p:sp>
      <p:sp>
        <p:nvSpPr>
          <p:cNvPr id="13315" name="Espace réservé du contenu 2">
            <a:extLst>
              <a:ext uri="{FF2B5EF4-FFF2-40B4-BE49-F238E27FC236}">
                <a16:creationId xmlns:a16="http://schemas.microsoft.com/office/drawing/2014/main" id="{5C49A2EF-95E8-BE45-C806-19A570EACF61}"/>
              </a:ext>
            </a:extLst>
          </p:cNvPr>
          <p:cNvSpPr>
            <a:spLocks noGrp="1"/>
          </p:cNvSpPr>
          <p:nvPr>
            <p:ph sz="half" idx="1"/>
          </p:nvPr>
        </p:nvSpPr>
        <p:spPr>
          <a:xfrm>
            <a:off x="231775" y="3644900"/>
            <a:ext cx="8588375" cy="2732088"/>
          </a:xfrm>
        </p:spPr>
        <p:txBody>
          <a:bodyPr/>
          <a:lstStyle/>
          <a:p>
            <a:pPr eaLnBrk="1" hangingPunct="1">
              <a:lnSpc>
                <a:spcPct val="114000"/>
              </a:lnSpc>
            </a:pPr>
            <a:r>
              <a:rPr lang="fr-FR" altLang="fr-FR" sz="1200">
                <a:latin typeface="Arial" panose="020B0604020202020204" pitchFamily="34" charset="0"/>
                <a:cs typeface="Arial" panose="020B0604020202020204" pitchFamily="34" charset="0"/>
                <a:hlinkClick r:id="rId2"/>
              </a:rPr>
              <a:t>La rage </a:t>
            </a:r>
            <a:r>
              <a:rPr lang="fr-FR" altLang="fr-FR" sz="1200">
                <a:latin typeface="Arial" panose="020B0604020202020204" pitchFamily="34" charset="0"/>
                <a:cs typeface="Arial" panose="020B0604020202020204" pitchFamily="34" charset="0"/>
              </a:rPr>
              <a:t>est une infection d’origine virale 100% mortelle dès qu’il y a des symptômes.</a:t>
            </a:r>
          </a:p>
          <a:p>
            <a:pPr eaLnBrk="1" hangingPunct="1">
              <a:lnSpc>
                <a:spcPct val="114000"/>
              </a:lnSpc>
            </a:pPr>
            <a:r>
              <a:rPr lang="fr-FR" altLang="fr-FR" sz="1200">
                <a:latin typeface="Arial" panose="020B0604020202020204" pitchFamily="34" charset="0"/>
                <a:cs typeface="Arial" panose="020B0604020202020204" pitchFamily="34" charset="0"/>
              </a:rPr>
              <a:t>Transmise à l’humain dans 99% des cas par les chiens, la rage est une infection à prévention vaccinale. La vaccination des chiens, y </a:t>
            </a:r>
            <a:r>
              <a:rPr lang="fr-FR" altLang="fr-FR" sz="1200">
                <a:solidFill>
                  <a:srgbClr val="5B225F"/>
                </a:solidFill>
                <a:latin typeface="Arial" panose="020B0604020202020204" pitchFamily="34" charset="0"/>
                <a:cs typeface="Arial" panose="020B0604020202020204" pitchFamily="34" charset="0"/>
              </a:rPr>
              <a:t>compris des chiots</a:t>
            </a:r>
            <a:r>
              <a:rPr lang="fr-FR" altLang="fr-FR" sz="1200">
                <a:latin typeface="Arial" panose="020B0604020202020204" pitchFamily="34" charset="0"/>
                <a:cs typeface="Arial" panose="020B0604020202020204" pitchFamily="34" charset="0"/>
              </a:rPr>
              <a:t>, est la stratégie la plus rentable pour prévenir la rage chez les humains, car elle permet d’interrompre la transmission à la source. </a:t>
            </a:r>
          </a:p>
          <a:p>
            <a:pPr eaLnBrk="1" hangingPunct="1">
              <a:lnSpc>
                <a:spcPct val="114000"/>
              </a:lnSpc>
            </a:pPr>
            <a:r>
              <a:rPr lang="fr-FR" altLang="fr-FR" sz="1200">
                <a:latin typeface="Arial" panose="020B0604020202020204" pitchFamily="34" charset="0"/>
                <a:cs typeface="Arial" panose="020B0604020202020204" pitchFamily="34" charset="0"/>
                <a:hlinkClick r:id="rId3"/>
              </a:rPr>
              <a:t>La rage est responsable de plus de </a:t>
            </a:r>
            <a:r>
              <a:rPr lang="fr-FR" altLang="fr-FR" sz="1200">
                <a:solidFill>
                  <a:srgbClr val="00B050"/>
                </a:solidFill>
                <a:latin typeface="Arial" panose="020B0604020202020204" pitchFamily="34" charset="0"/>
                <a:cs typeface="Arial" panose="020B0604020202020204" pitchFamily="34" charset="0"/>
                <a:hlinkClick r:id="rId3"/>
              </a:rPr>
              <a:t>59000</a:t>
            </a:r>
            <a:r>
              <a:rPr lang="fr-FR" altLang="fr-FR" sz="1200">
                <a:latin typeface="Arial" panose="020B0604020202020204" pitchFamily="34" charset="0"/>
                <a:cs typeface="Arial" panose="020B0604020202020204" pitchFamily="34" charset="0"/>
                <a:hlinkClick r:id="rId3"/>
              </a:rPr>
              <a:t> décès par an dans le monde actuellement</a:t>
            </a:r>
            <a:r>
              <a:rPr lang="fr-FR" altLang="fr-FR" sz="1200">
                <a:latin typeface="Arial" panose="020B0604020202020204" pitchFamily="34" charset="0"/>
                <a:cs typeface="Arial" panose="020B0604020202020204" pitchFamily="34" charset="0"/>
              </a:rPr>
              <a:t>,  surtout en Asie et en Afrique, dont 40 % sont des enfants de moins de 15 ans, car les populations ne sont pas suffisamment sensibilisées aux risques liés aux contacts avec les animaux et à la nécessité de se faire vacciner dès qu’il y a eu morsure, griffure, léchage.</a:t>
            </a:r>
          </a:p>
          <a:p>
            <a:pPr eaLnBrk="1" hangingPunct="1">
              <a:lnSpc>
                <a:spcPct val="114000"/>
              </a:lnSpc>
            </a:pPr>
            <a:r>
              <a:rPr lang="fr-FR" altLang="fr-FR" sz="1200">
                <a:latin typeface="Arial" panose="020B0604020202020204" pitchFamily="34" charset="0"/>
                <a:cs typeface="Arial" panose="020B0604020202020204" pitchFamily="34" charset="0"/>
              </a:rPr>
              <a:t>Le vaccin prophylactique pour les humains découvert par Pasteur est 100% efficace s’il est administré dès l’exposition.</a:t>
            </a:r>
          </a:p>
          <a:p>
            <a:pPr eaLnBrk="1" hangingPunct="1">
              <a:lnSpc>
                <a:spcPct val="114000"/>
              </a:lnSpc>
            </a:pPr>
            <a:r>
              <a:rPr lang="fr-FR" altLang="fr-FR" sz="1200">
                <a:latin typeface="Arial" panose="020B0604020202020204" pitchFamily="34" charset="0"/>
                <a:cs typeface="Arial" panose="020B0604020202020204" pitchFamily="34" charset="0"/>
              </a:rPr>
              <a:t>La rage a été éradiquée en France grâce à la vaccination des renards, vecteurs de la rage. </a:t>
            </a:r>
            <a:r>
              <a:rPr lang="fr-FR" altLang="fr-FR" sz="1200">
                <a:solidFill>
                  <a:srgbClr val="00B050"/>
                </a:solidFill>
                <a:latin typeface="Arial" panose="020B0604020202020204" pitchFamily="34" charset="0"/>
                <a:cs typeface="Arial" panose="020B0604020202020204" pitchFamily="34" charset="0"/>
                <a:hlinkClick r:id="rId4"/>
              </a:rPr>
              <a:t>Mais attention aux cas d’animaux importés illégalement de pays à risque</a:t>
            </a:r>
            <a:r>
              <a:rPr lang="fr-FR" altLang="fr-FR" sz="1200">
                <a:latin typeface="Arial" panose="020B0604020202020204" pitchFamily="34" charset="0"/>
                <a:cs typeface="Arial" panose="020B0604020202020204" pitchFamily="34" charset="0"/>
              </a:rPr>
              <a:t>, et aux morsures ou griffures possibles par des animaux que l’on rencontre lors de voyages dans ces pays.</a:t>
            </a:r>
          </a:p>
        </p:txBody>
      </p:sp>
      <p:sp>
        <p:nvSpPr>
          <p:cNvPr id="13316" name="Espace réservé du numéro de diapositive 5">
            <a:extLst>
              <a:ext uri="{FF2B5EF4-FFF2-40B4-BE49-F238E27FC236}">
                <a16:creationId xmlns:a16="http://schemas.microsoft.com/office/drawing/2014/main" id="{55B4BAC1-C816-BC5A-A9AC-BCAC23B1FAD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3A4120-3F70-44D3-BBCC-D96ECB36775D}" type="slidenum">
              <a:rPr lang="fr-FR" altLang="fr-FR" sz="1200">
                <a:solidFill>
                  <a:srgbClr val="898989"/>
                </a:solidFill>
              </a:rPr>
              <a:pPr>
                <a:spcBef>
                  <a:spcPct val="0"/>
                </a:spcBef>
                <a:buFontTx/>
                <a:buNone/>
              </a:pPr>
              <a:t>15</a:t>
            </a:fld>
            <a:endParaRPr lang="fr-FR" altLang="fr-FR" sz="1200">
              <a:solidFill>
                <a:srgbClr val="898989"/>
              </a:solidFill>
            </a:endParaRPr>
          </a:p>
        </p:txBody>
      </p:sp>
      <p:pic>
        <p:nvPicPr>
          <p:cNvPr id="13317" name="Image 1">
            <a:extLst>
              <a:ext uri="{FF2B5EF4-FFF2-40B4-BE49-F238E27FC236}">
                <a16:creationId xmlns:a16="http://schemas.microsoft.com/office/drawing/2014/main" id="{068071CC-84D4-C9BB-8AE7-977BADD58C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a:extLst>
              <a:ext uri="{FF2B5EF4-FFF2-40B4-BE49-F238E27FC236}">
                <a16:creationId xmlns:a16="http://schemas.microsoft.com/office/drawing/2014/main" id="{BCB82D58-B726-D427-5B0E-D87E392372FC}"/>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320800"/>
            <a:ext cx="6094413" cy="217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re 1">
            <a:extLst>
              <a:ext uri="{FF2B5EF4-FFF2-40B4-BE49-F238E27FC236}">
                <a16:creationId xmlns:a16="http://schemas.microsoft.com/office/drawing/2014/main" id="{C1C02E59-EF79-96E0-8104-27E5C906217F}"/>
              </a:ext>
            </a:extLst>
          </p:cNvPr>
          <p:cNvSpPr>
            <a:spLocks noGrp="1"/>
          </p:cNvSpPr>
          <p:nvPr>
            <p:ph type="title"/>
          </p:nvPr>
        </p:nvSpPr>
        <p:spPr>
          <a:xfrm>
            <a:off x="1763713" y="188913"/>
            <a:ext cx="7210425" cy="1143000"/>
          </a:xfrm>
        </p:spPr>
        <p:txBody>
          <a:bodyPr/>
          <a:lstStyle/>
          <a:p>
            <a:r>
              <a:rPr lang="fr-FR" altLang="fr-FR" sz="3200">
                <a:solidFill>
                  <a:srgbClr val="5B225F"/>
                </a:solidFill>
                <a:latin typeface="Arial" panose="020B0604020202020204" pitchFamily="34" charset="0"/>
                <a:cs typeface="Arial" panose="020B0604020202020204" pitchFamily="34" charset="0"/>
              </a:rPr>
              <a:t>En France depuis le 1er janvier 2018</a:t>
            </a:r>
          </a:p>
        </p:txBody>
      </p:sp>
      <p:sp>
        <p:nvSpPr>
          <p:cNvPr id="19461" name="Espace réservé du contenu 2">
            <a:extLst>
              <a:ext uri="{FF2B5EF4-FFF2-40B4-BE49-F238E27FC236}">
                <a16:creationId xmlns:a16="http://schemas.microsoft.com/office/drawing/2014/main" id="{9F3F1497-6FF1-B503-F91A-610C0478FD8B}"/>
              </a:ext>
            </a:extLst>
          </p:cNvPr>
          <p:cNvSpPr>
            <a:spLocks noGrp="1"/>
          </p:cNvSpPr>
          <p:nvPr>
            <p:ph idx="1"/>
          </p:nvPr>
        </p:nvSpPr>
        <p:spPr>
          <a:xfrm>
            <a:off x="366713" y="1285875"/>
            <a:ext cx="8453437" cy="2863850"/>
          </a:xfrm>
        </p:spPr>
        <p:txBody>
          <a:bodyPr/>
          <a:lstStyle/>
          <a:p>
            <a:pPr marL="0" indent="0">
              <a:lnSpc>
                <a:spcPct val="114000"/>
              </a:lnSpc>
              <a:buFont typeface="Arial" panose="020B0604020202020204" pitchFamily="34" charset="0"/>
              <a:buNone/>
            </a:pPr>
            <a:r>
              <a:rPr lang="fr-FR" altLang="fr-FR" sz="2400" b="1">
                <a:latin typeface="Arial" panose="020B0604020202020204" pitchFamily="34" charset="0"/>
                <a:cs typeface="Arial" panose="020B0604020202020204" pitchFamily="34" charset="0"/>
              </a:rPr>
              <a:t>Obligation vaccinale: </a:t>
            </a:r>
          </a:p>
          <a:p>
            <a:pPr marL="0" indent="0">
              <a:lnSpc>
                <a:spcPct val="114000"/>
              </a:lnSpc>
              <a:buFont typeface="Arial" panose="020B0604020202020204" pitchFamily="34" charset="0"/>
              <a:buNone/>
            </a:pPr>
            <a:r>
              <a:rPr lang="fr-FR" altLang="fr-FR" sz="2000">
                <a:latin typeface="Arial" panose="020B0604020202020204" pitchFamily="34" charset="0"/>
                <a:cs typeface="Arial" panose="020B0604020202020204" pitchFamily="34" charset="0"/>
              </a:rPr>
              <a:t>Tous les enfants nés après le 01/01/2018 doivent avoir été vaccinés contre 11 infections avant d’être admis en classe maternelle. La plupart de ces vaccins se présentent sous forme combinée pour limiter le nombre d’injections mais les enfants doivent recevoir plusieurs doses de chaque</a:t>
            </a:r>
            <a:r>
              <a:rPr lang="fr-FR" altLang="fr-FR" sz="2400">
                <a:latin typeface="Arial" panose="020B0604020202020204" pitchFamily="34" charset="0"/>
                <a:cs typeface="Arial" panose="020B0604020202020204" pitchFamily="34" charset="0"/>
              </a:rPr>
              <a:t>.  </a:t>
            </a:r>
          </a:p>
          <a:p>
            <a:pPr marL="457200" lvl="1" indent="0">
              <a:spcBef>
                <a:spcPct val="0"/>
              </a:spcBef>
              <a:buFont typeface="Arial" panose="020B0604020202020204" pitchFamily="34" charset="0"/>
              <a:buNone/>
            </a:pPr>
            <a:r>
              <a:rPr lang="fr-FR" altLang="fr-FR" sz="2000"/>
              <a:t> </a:t>
            </a:r>
          </a:p>
          <a:p>
            <a:pPr marL="457200" lvl="1" indent="0">
              <a:buFont typeface="Arial" panose="020B0604020202020204" pitchFamily="34" charset="0"/>
              <a:buNone/>
            </a:pPr>
            <a:r>
              <a:rPr lang="fr-FR" altLang="fr-FR" sz="2000"/>
              <a:t> </a:t>
            </a:r>
          </a:p>
          <a:p>
            <a:pPr marL="457200" lvl="1" indent="0">
              <a:buFont typeface="Arial" panose="020B0604020202020204" pitchFamily="34" charset="0"/>
              <a:buNone/>
            </a:pPr>
            <a:endParaRPr lang="fr-FR" altLang="fr-FR" sz="2000"/>
          </a:p>
          <a:p>
            <a:pPr marL="457200" lvl="1" indent="0">
              <a:buFont typeface="Arial" panose="020B0604020202020204" pitchFamily="34" charset="0"/>
              <a:buNone/>
            </a:pPr>
            <a:endParaRPr lang="fr-FR" altLang="fr-FR" sz="2000"/>
          </a:p>
        </p:txBody>
      </p:sp>
      <p:sp>
        <p:nvSpPr>
          <p:cNvPr id="19462" name="ZoneTexte 7">
            <a:extLst>
              <a:ext uri="{FF2B5EF4-FFF2-40B4-BE49-F238E27FC236}">
                <a16:creationId xmlns:a16="http://schemas.microsoft.com/office/drawing/2014/main" id="{346BFA19-4ABC-0DA3-C433-3C6DAFEE466B}"/>
              </a:ext>
            </a:extLst>
          </p:cNvPr>
          <p:cNvSpPr txBox="1">
            <a:spLocks noChangeArrowheads="1"/>
          </p:cNvSpPr>
          <p:nvPr/>
        </p:nvSpPr>
        <p:spPr bwMode="auto">
          <a:xfrm>
            <a:off x="547688" y="4370388"/>
            <a:ext cx="2095500" cy="193833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fr-FR" altLang="fr-FR" sz="2000">
                <a:latin typeface="Arial" panose="020B0604020202020204" pitchFamily="34" charset="0"/>
              </a:rPr>
              <a:t>Diphtérie </a:t>
            </a:r>
          </a:p>
          <a:p>
            <a:pPr lvl="1" eaLnBrk="1" hangingPunct="1">
              <a:spcBef>
                <a:spcPct val="0"/>
              </a:spcBef>
              <a:buFontTx/>
              <a:buNone/>
            </a:pPr>
            <a:r>
              <a:rPr lang="fr-FR" altLang="fr-FR" sz="2000">
                <a:latin typeface="Arial" panose="020B0604020202020204" pitchFamily="34" charset="0"/>
              </a:rPr>
              <a:t>Tétanos </a:t>
            </a:r>
          </a:p>
          <a:p>
            <a:pPr lvl="1" eaLnBrk="1" hangingPunct="1">
              <a:spcBef>
                <a:spcPct val="0"/>
              </a:spcBef>
              <a:buFontTx/>
              <a:buNone/>
            </a:pPr>
            <a:r>
              <a:rPr lang="fr-FR" altLang="fr-FR" sz="2000">
                <a:latin typeface="Arial" panose="020B0604020202020204" pitchFamily="34" charset="0"/>
              </a:rPr>
              <a:t>Polio </a:t>
            </a:r>
          </a:p>
          <a:p>
            <a:pPr lvl="1" eaLnBrk="1" hangingPunct="1">
              <a:spcBef>
                <a:spcPct val="0"/>
              </a:spcBef>
              <a:buFontTx/>
              <a:buNone/>
            </a:pPr>
            <a:r>
              <a:rPr lang="fr-FR" altLang="fr-FR" sz="2000">
                <a:latin typeface="Arial" panose="020B0604020202020204" pitchFamily="34" charset="0"/>
              </a:rPr>
              <a:t>Coqueluche </a:t>
            </a:r>
          </a:p>
          <a:p>
            <a:pPr lvl="1" eaLnBrk="1" hangingPunct="1">
              <a:spcBef>
                <a:spcPct val="0"/>
              </a:spcBef>
              <a:buFontTx/>
              <a:buNone/>
            </a:pPr>
            <a:r>
              <a:rPr lang="fr-FR" altLang="fr-FR" sz="2000">
                <a:latin typeface="Arial" panose="020B0604020202020204" pitchFamily="34" charset="0"/>
              </a:rPr>
              <a:t>Hemophilus </a:t>
            </a:r>
          </a:p>
          <a:p>
            <a:pPr lvl="1" eaLnBrk="1" hangingPunct="1">
              <a:spcBef>
                <a:spcPct val="0"/>
              </a:spcBef>
              <a:buFontTx/>
              <a:buNone/>
            </a:pPr>
            <a:r>
              <a:rPr lang="fr-FR" altLang="fr-FR" sz="2000">
                <a:latin typeface="Arial" panose="020B0604020202020204" pitchFamily="34" charset="0"/>
              </a:rPr>
              <a:t>Hépatite B</a:t>
            </a:r>
            <a:endParaRPr lang="fr-FR" altLang="fr-FR" sz="1800">
              <a:latin typeface="Arial" panose="020B0604020202020204" pitchFamily="34" charset="0"/>
            </a:endParaRPr>
          </a:p>
        </p:txBody>
      </p:sp>
      <p:sp>
        <p:nvSpPr>
          <p:cNvPr id="19463" name="ZoneTexte 8">
            <a:extLst>
              <a:ext uri="{FF2B5EF4-FFF2-40B4-BE49-F238E27FC236}">
                <a16:creationId xmlns:a16="http://schemas.microsoft.com/office/drawing/2014/main" id="{BABF9F5E-872C-FD14-4747-DB5A04CA8029}"/>
              </a:ext>
            </a:extLst>
          </p:cNvPr>
          <p:cNvSpPr txBox="1">
            <a:spLocks noChangeArrowheads="1"/>
          </p:cNvSpPr>
          <p:nvPr/>
        </p:nvSpPr>
        <p:spPr bwMode="auto">
          <a:xfrm>
            <a:off x="3225800" y="4357688"/>
            <a:ext cx="1763713" cy="1016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fr-FR" altLang="fr-FR" sz="2000">
                <a:latin typeface="Arial" panose="020B0604020202020204" pitchFamily="34" charset="0"/>
              </a:rPr>
              <a:t>Rougeole </a:t>
            </a:r>
          </a:p>
          <a:p>
            <a:pPr lvl="1" eaLnBrk="1" hangingPunct="1">
              <a:spcBef>
                <a:spcPct val="0"/>
              </a:spcBef>
              <a:buFontTx/>
              <a:buNone/>
            </a:pPr>
            <a:r>
              <a:rPr lang="fr-FR" altLang="fr-FR" sz="2000">
                <a:latin typeface="Arial" panose="020B0604020202020204" pitchFamily="34" charset="0"/>
              </a:rPr>
              <a:t>Oreillons </a:t>
            </a:r>
          </a:p>
          <a:p>
            <a:pPr lvl="1" eaLnBrk="1" hangingPunct="1">
              <a:spcBef>
                <a:spcPct val="0"/>
              </a:spcBef>
              <a:buFontTx/>
              <a:buNone/>
            </a:pPr>
            <a:r>
              <a:rPr lang="fr-FR" altLang="fr-FR" sz="2000">
                <a:latin typeface="Arial" panose="020B0604020202020204" pitchFamily="34" charset="0"/>
              </a:rPr>
              <a:t>Rubéole</a:t>
            </a:r>
          </a:p>
        </p:txBody>
      </p:sp>
      <p:sp>
        <p:nvSpPr>
          <p:cNvPr id="19464" name="ZoneTexte 11">
            <a:extLst>
              <a:ext uri="{FF2B5EF4-FFF2-40B4-BE49-F238E27FC236}">
                <a16:creationId xmlns:a16="http://schemas.microsoft.com/office/drawing/2014/main" id="{E9D3BC45-6DEA-488C-D793-E17ED36C5C5D}"/>
              </a:ext>
            </a:extLst>
          </p:cNvPr>
          <p:cNvSpPr txBox="1">
            <a:spLocks noChangeArrowheads="1"/>
          </p:cNvSpPr>
          <p:nvPr/>
        </p:nvSpPr>
        <p:spPr bwMode="auto">
          <a:xfrm>
            <a:off x="5929313" y="4397375"/>
            <a:ext cx="1958975" cy="4000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000">
                <a:latin typeface="Arial" panose="020B0604020202020204" pitchFamily="34" charset="0"/>
              </a:rPr>
              <a:t>Pneumocoque</a:t>
            </a:r>
          </a:p>
        </p:txBody>
      </p:sp>
      <p:sp>
        <p:nvSpPr>
          <p:cNvPr id="19465" name="ZoneTexte 10">
            <a:extLst>
              <a:ext uri="{FF2B5EF4-FFF2-40B4-BE49-F238E27FC236}">
                <a16:creationId xmlns:a16="http://schemas.microsoft.com/office/drawing/2014/main" id="{10FA4A0D-3703-303C-075A-78D5C9B5B46E}"/>
              </a:ext>
            </a:extLst>
          </p:cNvPr>
          <p:cNvSpPr txBox="1">
            <a:spLocks noChangeArrowheads="1"/>
          </p:cNvSpPr>
          <p:nvPr/>
        </p:nvSpPr>
        <p:spPr bwMode="auto">
          <a:xfrm>
            <a:off x="5364163" y="4984750"/>
            <a:ext cx="3024187" cy="13239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fr-FR" altLang="fr-FR" sz="2000">
                <a:latin typeface="Arial" panose="020B0604020202020204" pitchFamily="34" charset="0"/>
              </a:rPr>
              <a:t>Méningocoque C (et bientôt également  méningocoques B et A, W, Y)</a:t>
            </a:r>
            <a:endParaRPr lang="fr-FR" altLang="fr-FR" sz="1800">
              <a:latin typeface="Arial" panose="020B0604020202020204" pitchFamily="34" charset="0"/>
            </a:endParaRPr>
          </a:p>
        </p:txBody>
      </p:sp>
      <p:pic>
        <p:nvPicPr>
          <p:cNvPr id="19458" name="Image 1">
            <a:extLst>
              <a:ext uri="{FF2B5EF4-FFF2-40B4-BE49-F238E27FC236}">
                <a16:creationId xmlns:a16="http://schemas.microsoft.com/office/drawing/2014/main" id="{386FDF00-FF8F-6221-2A42-50A7D7AF745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142" y="127000"/>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Espace réservé du numéro de diapositive 4">
            <a:extLst>
              <a:ext uri="{FF2B5EF4-FFF2-40B4-BE49-F238E27FC236}">
                <a16:creationId xmlns:a16="http://schemas.microsoft.com/office/drawing/2014/main" id="{6274046A-F375-E6C2-9E81-AB1B4BC7F0B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2621BB-0B7D-4AB8-9AD6-E3060CCF31CE}" type="slidenum">
              <a:rPr lang="fr-FR" altLang="fr-FR" sz="1200">
                <a:solidFill>
                  <a:srgbClr val="898989"/>
                </a:solidFill>
              </a:rPr>
              <a:pPr>
                <a:spcBef>
                  <a:spcPct val="0"/>
                </a:spcBef>
                <a:buFontTx/>
                <a:buNone/>
              </a:pPr>
              <a:t>16</a:t>
            </a:fld>
            <a:endParaRPr lang="fr-FR" altLang="fr-FR"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BF86AC04-CB2A-279B-B8F7-E2F677251954}"/>
              </a:ext>
            </a:extLst>
          </p:cNvPr>
          <p:cNvSpPr>
            <a:spLocks noGrp="1"/>
          </p:cNvSpPr>
          <p:nvPr>
            <p:ph type="title"/>
          </p:nvPr>
        </p:nvSpPr>
        <p:spPr>
          <a:xfrm>
            <a:off x="1619250" y="-14288"/>
            <a:ext cx="7342188" cy="995363"/>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Calendrier vaccinal 2023 </a:t>
            </a:r>
            <a:br>
              <a:rPr lang="fr-FR" altLang="fr-FR" sz="3200">
                <a:solidFill>
                  <a:srgbClr val="5B225F"/>
                </a:solidFill>
                <a:latin typeface="Arial" panose="020B0604020202020204" pitchFamily="34" charset="0"/>
                <a:cs typeface="Arial" panose="020B0604020202020204" pitchFamily="34" charset="0"/>
              </a:rPr>
            </a:br>
            <a:r>
              <a:rPr lang="fr-FR" altLang="fr-FR" sz="2000">
                <a:solidFill>
                  <a:srgbClr val="5B225F"/>
                </a:solidFill>
                <a:latin typeface="Arial" panose="020B0604020202020204" pitchFamily="34" charset="0"/>
                <a:cs typeface="Arial" panose="020B0604020202020204" pitchFamily="34" charset="0"/>
              </a:rPr>
              <a:t>(mis à jour tous les ans)</a:t>
            </a:r>
          </a:p>
        </p:txBody>
      </p:sp>
      <p:sp>
        <p:nvSpPr>
          <p:cNvPr id="18435" name="Espace réservé du numéro de diapositive 3">
            <a:extLst>
              <a:ext uri="{FF2B5EF4-FFF2-40B4-BE49-F238E27FC236}">
                <a16:creationId xmlns:a16="http://schemas.microsoft.com/office/drawing/2014/main" id="{F91BFDE5-B411-36BB-46C3-631CE6C45F3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248359-FBE0-4815-B4F5-267D0F1713A8}" type="slidenum">
              <a:rPr lang="fr-FR" altLang="fr-FR" sz="1200">
                <a:solidFill>
                  <a:srgbClr val="898989"/>
                </a:solidFill>
              </a:rPr>
              <a:pPr>
                <a:spcBef>
                  <a:spcPct val="0"/>
                </a:spcBef>
                <a:buFontTx/>
                <a:buNone/>
              </a:pPr>
              <a:t>17</a:t>
            </a:fld>
            <a:endParaRPr lang="fr-FR" altLang="fr-FR" sz="1200">
              <a:solidFill>
                <a:srgbClr val="898989"/>
              </a:solidFill>
            </a:endParaRPr>
          </a:p>
        </p:txBody>
      </p:sp>
      <p:pic>
        <p:nvPicPr>
          <p:cNvPr id="18436" name="Image 1">
            <a:extLst>
              <a:ext uri="{FF2B5EF4-FFF2-40B4-BE49-F238E27FC236}">
                <a16:creationId xmlns:a16="http://schemas.microsoft.com/office/drawing/2014/main" id="{74B13112-A53D-06CD-D716-58A6E53745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2550"/>
            <a:ext cx="1100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a:extLst>
              <a:ext uri="{FF2B5EF4-FFF2-40B4-BE49-F238E27FC236}">
                <a16:creationId xmlns:a16="http://schemas.microsoft.com/office/drawing/2014/main" id="{F11196DC-C2BC-6262-43E7-EF2F253BF05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981075"/>
            <a:ext cx="8274050" cy="568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00F958A-46AB-0FD4-4C6B-040EAC387FC3}"/>
              </a:ext>
            </a:extLst>
          </p:cNvPr>
          <p:cNvSpPr>
            <a:spLocks noGrp="1"/>
          </p:cNvSpPr>
          <p:nvPr>
            <p:ph type="title"/>
          </p:nvPr>
        </p:nvSpPr>
        <p:spPr>
          <a:xfrm>
            <a:off x="1481138" y="152400"/>
            <a:ext cx="7426325" cy="1143000"/>
          </a:xfrm>
        </p:spPr>
        <p:txBody>
          <a:bodyPr/>
          <a:lstStyle/>
          <a:p>
            <a:r>
              <a:rPr lang="fr-FR" altLang="fr-FR" sz="3200" dirty="0">
                <a:latin typeface="Arial" panose="020B0604020202020204" pitchFamily="34" charset="0"/>
                <a:cs typeface="Arial" panose="020B0604020202020204" pitchFamily="34" charset="0"/>
              </a:rPr>
              <a:t>De nombreuses infections sont prévenues par les vaccins</a:t>
            </a:r>
          </a:p>
        </p:txBody>
      </p:sp>
      <p:sp>
        <p:nvSpPr>
          <p:cNvPr id="7171" name="Content Placeholder 2">
            <a:extLst>
              <a:ext uri="{FF2B5EF4-FFF2-40B4-BE49-F238E27FC236}">
                <a16:creationId xmlns:a16="http://schemas.microsoft.com/office/drawing/2014/main" id="{9EF2518D-3F9F-A6C3-52BF-2B69F95DBDBC}"/>
              </a:ext>
            </a:extLst>
          </p:cNvPr>
          <p:cNvSpPr>
            <a:spLocks noGrp="1"/>
          </p:cNvSpPr>
          <p:nvPr>
            <p:ph idx="1"/>
          </p:nvPr>
        </p:nvSpPr>
        <p:spPr>
          <a:xfrm>
            <a:off x="457200" y="1600200"/>
            <a:ext cx="5267325" cy="4525963"/>
          </a:xfrm>
        </p:spPr>
        <p:txBody>
          <a:bodyPr/>
          <a:lstStyle/>
          <a:p>
            <a:pPr>
              <a:defRPr/>
            </a:pPr>
            <a:r>
              <a:rPr lang="fr-FR" altLang="fr-FR" sz="1200" b="1" dirty="0">
                <a:latin typeface="Arial" panose="020B0604020202020204" pitchFamily="34" charset="0"/>
                <a:cs typeface="Arial" panose="020B0604020202020204" pitchFamily="34" charset="0"/>
              </a:rPr>
              <a:t>La plupart des infections à prévention vaccinale sont des maladies contagieuses.</a:t>
            </a:r>
          </a:p>
          <a:p>
            <a:pPr>
              <a:defRPr/>
            </a:pPr>
            <a:endParaRPr lang="fr-FR" altLang="fr-FR" sz="1200" b="1" dirty="0">
              <a:latin typeface="Arial" panose="020B0604020202020204" pitchFamily="34" charset="0"/>
              <a:cs typeface="Arial" panose="020B0604020202020204" pitchFamily="34" charset="0"/>
            </a:endParaRPr>
          </a:p>
          <a:p>
            <a:pPr>
              <a:defRPr/>
            </a:pPr>
            <a:r>
              <a:rPr lang="fr-FR" altLang="fr-FR" sz="1200" b="1" dirty="0">
                <a:latin typeface="Arial" panose="020B0604020202020204" pitchFamily="34" charset="0"/>
                <a:cs typeface="Arial" panose="020B0604020202020204" pitchFamily="34" charset="0"/>
              </a:rPr>
              <a:t> Il existe aujourd’hui des vaccins contre 24 maladies infectieuses humaines</a:t>
            </a:r>
            <a:r>
              <a:rPr lang="fr-FR" altLang="fr-FR" sz="1200" dirty="0">
                <a:latin typeface="Arial" panose="020B0604020202020204" pitchFamily="34" charset="0"/>
                <a:cs typeface="Arial" panose="020B0604020202020204" pitchFamily="34" charset="0"/>
              </a:rPr>
              <a:t>. De nouveaux vaccins sont en développement ou même actuellement à l’essai et viendront bientôt s’ajouter à cette liste,  protégeant notamment contre :</a:t>
            </a:r>
          </a:p>
          <a:p>
            <a:pPr lvl="1">
              <a:defRPr/>
            </a:pPr>
            <a:endParaRPr lang="fr-FR" altLang="fr-FR" sz="1200" dirty="0">
              <a:latin typeface="Arial" panose="020B0604020202020204" pitchFamily="34" charset="0"/>
              <a:cs typeface="Arial" panose="020B0604020202020204" pitchFamily="34" charset="0"/>
            </a:endParaRPr>
          </a:p>
          <a:p>
            <a:pPr lvl="1">
              <a:defRPr/>
            </a:pPr>
            <a:r>
              <a:rPr lang="fr-FR" altLang="fr-FR" sz="1200" dirty="0">
                <a:latin typeface="Arial" panose="020B0604020202020204" pitchFamily="34" charset="0"/>
                <a:cs typeface="Arial" panose="020B0604020202020204" pitchFamily="34" charset="0"/>
              </a:rPr>
              <a:t>Le paludisme, dû à un parasite transmis par les moustiques Anophèle. </a:t>
            </a:r>
          </a:p>
          <a:p>
            <a:pPr lvl="1">
              <a:defRPr/>
            </a:pPr>
            <a:endParaRPr lang="fr-FR" altLang="fr-FR" sz="1200" dirty="0">
              <a:latin typeface="Arial" panose="020B0604020202020204" pitchFamily="34" charset="0"/>
              <a:cs typeface="Arial" panose="020B0604020202020204" pitchFamily="34" charset="0"/>
            </a:endParaRPr>
          </a:p>
          <a:p>
            <a:pPr lvl="1">
              <a:defRPr/>
            </a:pPr>
            <a:r>
              <a:rPr lang="fr-FR" altLang="fr-FR" sz="1200" dirty="0">
                <a:latin typeface="Arial" panose="020B0604020202020204" pitchFamily="34" charset="0"/>
                <a:cs typeface="Arial" panose="020B0604020202020204" pitchFamily="34" charset="0"/>
              </a:rPr>
              <a:t>La dengue, due à un virus transmis par les moustiques Aedes. Ces moustiques, dits moustiques-tigres, originaires d’Asie, sont désormais présents en France, conséquence très probable du réchauffement climatique. </a:t>
            </a:r>
          </a:p>
          <a:p>
            <a:pPr>
              <a:defRPr/>
            </a:pPr>
            <a:endParaRPr lang="fr-FR" altLang="fr-FR" sz="1200" dirty="0">
              <a:latin typeface="Arial" panose="020B0604020202020204" pitchFamily="34" charset="0"/>
              <a:cs typeface="Arial" panose="020B0604020202020204" pitchFamily="34" charset="0"/>
            </a:endParaRPr>
          </a:p>
          <a:p>
            <a:pPr>
              <a:defRPr/>
            </a:pPr>
            <a:r>
              <a:rPr lang="fr-FR" altLang="fr-FR" sz="1200" dirty="0">
                <a:latin typeface="Arial" panose="020B0604020202020204" pitchFamily="34" charset="0"/>
                <a:cs typeface="Arial" panose="020B0604020202020204" pitchFamily="34" charset="0"/>
              </a:rPr>
              <a:t>Les recherches se poursuivent en vue de développer des vaccins contre d’autres infections, notamment le VIH</a:t>
            </a:r>
            <a:r>
              <a:rPr lang="en-US" altLang="fr-FR" sz="1200" dirty="0">
                <a:latin typeface="Arial" panose="020B0604020202020204" pitchFamily="34" charset="0"/>
                <a:cs typeface="Arial" panose="020B0604020202020204" pitchFamily="34" charset="0"/>
              </a:rPr>
              <a:t> et </a:t>
            </a:r>
            <a:r>
              <a:rPr lang="en-US" altLang="fr-FR" sz="1200" dirty="0" err="1">
                <a:latin typeface="Arial" panose="020B0604020202020204" pitchFamily="34" charset="0"/>
                <a:cs typeface="Arial" panose="020B0604020202020204" pitchFamily="34" charset="0"/>
              </a:rPr>
              <a:t>certaines</a:t>
            </a:r>
            <a:r>
              <a:rPr lang="en-US" altLang="fr-FR" sz="1200" dirty="0">
                <a:latin typeface="Arial" panose="020B0604020202020204" pitchFamily="34" charset="0"/>
                <a:cs typeface="Arial" panose="020B0604020202020204" pitchFamily="34" charset="0"/>
              </a:rPr>
              <a:t> infections </a:t>
            </a:r>
            <a:r>
              <a:rPr lang="en-US" altLang="fr-FR" sz="1200" dirty="0" err="1">
                <a:latin typeface="Arial" panose="020B0604020202020204" pitchFamily="34" charset="0"/>
                <a:cs typeface="Arial" panose="020B0604020202020204" pitchFamily="34" charset="0"/>
              </a:rPr>
              <a:t>respiratoires</a:t>
            </a:r>
            <a:r>
              <a:rPr lang="en-US" altLang="fr-FR" sz="1200" dirty="0">
                <a:latin typeface="Arial" panose="020B0604020202020204" pitchFamily="34" charset="0"/>
                <a:cs typeface="Arial" panose="020B0604020202020204" pitchFamily="34" charset="0"/>
              </a:rPr>
              <a:t> (le Virus </a:t>
            </a:r>
            <a:r>
              <a:rPr lang="en-US" altLang="fr-FR" sz="1200" dirty="0" err="1">
                <a:latin typeface="Arial" panose="020B0604020202020204" pitchFamily="34" charset="0"/>
                <a:cs typeface="Arial" panose="020B0604020202020204" pitchFamily="34" charset="0"/>
              </a:rPr>
              <a:t>respiratoire</a:t>
            </a:r>
            <a:r>
              <a:rPr lang="en-US" altLang="fr-FR" sz="1200" dirty="0">
                <a:latin typeface="Arial" panose="020B0604020202020204" pitchFamily="34" charset="0"/>
                <a:cs typeface="Arial" panose="020B0604020202020204" pitchFamily="34" charset="0"/>
              </a:rPr>
              <a:t> syncytial </a:t>
            </a:r>
            <a:r>
              <a:rPr lang="en-US" altLang="fr-FR" sz="1200" dirty="0" err="1">
                <a:latin typeface="Arial" panose="020B0604020202020204" pitchFamily="34" charset="0"/>
                <a:cs typeface="Arial" panose="020B0604020202020204" pitchFamily="34" charset="0"/>
              </a:rPr>
              <a:t>ou</a:t>
            </a:r>
            <a:r>
              <a:rPr lang="en-US" altLang="fr-FR" sz="1200" dirty="0">
                <a:latin typeface="Arial" panose="020B0604020202020204" pitchFamily="34" charset="0"/>
                <a:cs typeface="Arial" panose="020B0604020202020204" pitchFamily="34" charset="0"/>
              </a:rPr>
              <a:t> VRS, </a:t>
            </a:r>
            <a:r>
              <a:rPr lang="en-US" altLang="fr-FR" sz="1200" dirty="0" err="1">
                <a:latin typeface="Arial" panose="020B0604020202020204" pitchFamily="34" charset="0"/>
                <a:cs typeface="Arial" panose="020B0604020202020204" pitchFamily="34" charset="0"/>
              </a:rPr>
              <a:t>responsable</a:t>
            </a:r>
            <a:r>
              <a:rPr lang="en-US" altLang="fr-FR" sz="1200" dirty="0">
                <a:latin typeface="Arial" panose="020B0604020202020204" pitchFamily="34" charset="0"/>
                <a:cs typeface="Arial" panose="020B0604020202020204" pitchFamily="34" charset="0"/>
              </a:rPr>
              <a:t> de la </a:t>
            </a:r>
            <a:r>
              <a:rPr lang="en-US" altLang="fr-FR" sz="1200" dirty="0" err="1">
                <a:latin typeface="Arial" panose="020B0604020202020204" pitchFamily="34" charset="0"/>
                <a:cs typeface="Arial" panose="020B0604020202020204" pitchFamily="34" charset="0"/>
              </a:rPr>
              <a:t>bronchiolite</a:t>
            </a:r>
            <a:r>
              <a:rPr lang="en-US" altLang="fr-FR" sz="1200" dirty="0">
                <a:latin typeface="Arial" panose="020B0604020202020204" pitchFamily="34" charset="0"/>
                <a:cs typeface="Arial" panose="020B0604020202020204" pitchFamily="34" charset="0"/>
              </a:rPr>
              <a:t> du </a:t>
            </a:r>
            <a:r>
              <a:rPr lang="en-US" altLang="fr-FR" sz="1200" dirty="0" err="1">
                <a:latin typeface="Arial" panose="020B0604020202020204" pitchFamily="34" charset="0"/>
                <a:cs typeface="Arial" panose="020B0604020202020204" pitchFamily="34" charset="0"/>
              </a:rPr>
              <a:t>nourrisson</a:t>
            </a:r>
            <a:r>
              <a:rPr lang="en-US" altLang="fr-FR" sz="1200" dirty="0">
                <a:latin typeface="Arial" panose="020B0604020202020204" pitchFamily="34" charset="0"/>
                <a:cs typeface="Arial" panose="020B0604020202020204" pitchFamily="34" charset="0"/>
              </a:rPr>
              <a:t>) et digestives (des s</a:t>
            </a:r>
            <a:r>
              <a:rPr lang="fr-FR" altLang="fr-FR" sz="1200" dirty="0">
                <a:latin typeface="Arial" panose="020B0604020202020204" pitchFamily="34" charset="0"/>
                <a:cs typeface="Arial" panose="020B0604020202020204" pitchFamily="34" charset="0"/>
              </a:rPr>
              <a:t>é</a:t>
            </a:r>
            <a:r>
              <a:rPr lang="en-US" altLang="fr-FR" sz="1200" dirty="0" err="1">
                <a:latin typeface="Arial" panose="020B0604020202020204" pitchFamily="34" charset="0"/>
                <a:cs typeface="Arial" panose="020B0604020202020204" pitchFamily="34" charset="0"/>
              </a:rPr>
              <a:t>rotypes</a:t>
            </a:r>
            <a:r>
              <a:rPr lang="en-US" altLang="fr-FR" sz="1200" dirty="0">
                <a:latin typeface="Arial" panose="020B0604020202020204" pitchFamily="34" charset="0"/>
                <a:cs typeface="Arial" panose="020B0604020202020204" pitchFamily="34" charset="0"/>
              </a:rPr>
              <a:t> </a:t>
            </a:r>
            <a:r>
              <a:rPr lang="en-US" altLang="fr-FR" sz="1200" dirty="0" err="1">
                <a:latin typeface="Arial" panose="020B0604020202020204" pitchFamily="34" charset="0"/>
                <a:cs typeface="Arial" panose="020B0604020202020204" pitchFamily="34" charset="0"/>
              </a:rPr>
              <a:t>particulièrement</a:t>
            </a:r>
            <a:r>
              <a:rPr lang="en-US" altLang="fr-FR" sz="1200" dirty="0">
                <a:latin typeface="Arial" panose="020B0604020202020204" pitchFamily="34" charset="0"/>
                <a:cs typeface="Arial" panose="020B0604020202020204" pitchFamily="34" charset="0"/>
              </a:rPr>
              <a:t> </a:t>
            </a:r>
            <a:r>
              <a:rPr lang="en-US" altLang="fr-FR" sz="1200" dirty="0" err="1">
                <a:latin typeface="Arial" panose="020B0604020202020204" pitchFamily="34" charset="0"/>
                <a:cs typeface="Arial" panose="020B0604020202020204" pitchFamily="34" charset="0"/>
              </a:rPr>
              <a:t>virulents</a:t>
            </a:r>
            <a:r>
              <a:rPr lang="en-US" altLang="fr-FR" sz="1200" dirty="0">
                <a:latin typeface="Arial" panose="020B0604020202020204" pitchFamily="34" charset="0"/>
                <a:cs typeface="Arial" panose="020B0604020202020204" pitchFamily="34" charset="0"/>
              </a:rPr>
              <a:t> de la </a:t>
            </a:r>
            <a:r>
              <a:rPr lang="en-US" altLang="fr-FR" sz="1200" dirty="0" err="1">
                <a:latin typeface="Arial" panose="020B0604020202020204" pitchFamily="34" charset="0"/>
                <a:cs typeface="Arial" panose="020B0604020202020204" pitchFamily="34" charset="0"/>
              </a:rPr>
              <a:t>bactérie</a:t>
            </a:r>
            <a:r>
              <a:rPr lang="en-US" altLang="fr-FR" sz="1200" dirty="0">
                <a:latin typeface="Arial" panose="020B0604020202020204" pitchFamily="34" charset="0"/>
                <a:cs typeface="Arial" panose="020B0604020202020204" pitchFamily="34" charset="0"/>
              </a:rPr>
              <a:t> </a:t>
            </a:r>
            <a:r>
              <a:rPr lang="en-US" altLang="fr-FR" sz="1200" i="1" dirty="0">
                <a:latin typeface="Arial" panose="020B0604020202020204" pitchFamily="34" charset="0"/>
                <a:cs typeface="Arial" panose="020B0604020202020204" pitchFamily="34" charset="0"/>
              </a:rPr>
              <a:t>Escherichia coli</a:t>
            </a:r>
            <a:r>
              <a:rPr lang="en-US" altLang="fr-FR" sz="1200" dirty="0">
                <a:latin typeface="Arial" panose="020B0604020202020204" pitchFamily="34" charset="0"/>
                <a:cs typeface="Arial" panose="020B0604020202020204" pitchFamily="34" charset="0"/>
              </a:rPr>
              <a:t>, </a:t>
            </a:r>
            <a:r>
              <a:rPr lang="en-US" altLang="fr-FR" sz="1200" dirty="0" err="1">
                <a:latin typeface="Arial" panose="020B0604020202020204" pitchFamily="34" charset="0"/>
                <a:cs typeface="Arial" panose="020B0604020202020204" pitchFamily="34" charset="0"/>
              </a:rPr>
              <a:t>responsables</a:t>
            </a:r>
            <a:r>
              <a:rPr lang="en-US" altLang="fr-FR" sz="1200" dirty="0">
                <a:latin typeface="Arial" panose="020B0604020202020204" pitchFamily="34" charset="0"/>
                <a:cs typeface="Arial" panose="020B0604020202020204" pitchFamily="34" charset="0"/>
              </a:rPr>
              <a:t> </a:t>
            </a:r>
            <a:r>
              <a:rPr lang="en-US" altLang="fr-FR" sz="1200" dirty="0" err="1">
                <a:latin typeface="Arial" panose="020B0604020202020204" pitchFamily="34" charset="0"/>
                <a:cs typeface="Arial" panose="020B0604020202020204" pitchFamily="34" charset="0"/>
              </a:rPr>
              <a:t>d’infections</a:t>
            </a:r>
            <a:r>
              <a:rPr lang="en-US" altLang="fr-FR" sz="1200" dirty="0">
                <a:latin typeface="Arial" panose="020B0604020202020204" pitchFamily="34" charset="0"/>
                <a:cs typeface="Arial" panose="020B0604020202020204" pitchFamily="34" charset="0"/>
              </a:rPr>
              <a:t> graves, </a:t>
            </a:r>
            <a:r>
              <a:rPr lang="en-US" altLang="fr-FR" sz="1200" dirty="0" err="1">
                <a:latin typeface="Arial" panose="020B0604020202020204" pitchFamily="34" charset="0"/>
                <a:cs typeface="Arial" panose="020B0604020202020204" pitchFamily="34" charset="0"/>
              </a:rPr>
              <a:t>parfois</a:t>
            </a:r>
            <a:r>
              <a:rPr lang="en-US" altLang="fr-FR" sz="1200" dirty="0">
                <a:latin typeface="Arial" panose="020B0604020202020204" pitchFamily="34" charset="0"/>
                <a:cs typeface="Arial" panose="020B0604020202020204" pitchFamily="34" charset="0"/>
              </a:rPr>
              <a:t> </a:t>
            </a:r>
            <a:r>
              <a:rPr lang="en-US" altLang="fr-FR" sz="1200" dirty="0" err="1">
                <a:latin typeface="Arial" panose="020B0604020202020204" pitchFamily="34" charset="0"/>
                <a:cs typeface="Arial" panose="020B0604020202020204" pitchFamily="34" charset="0"/>
              </a:rPr>
              <a:t>mortelles</a:t>
            </a:r>
            <a:r>
              <a:rPr lang="en-US" altLang="fr-FR" sz="12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r>
              <a:rPr lang="fr-FR" altLang="fr-FR" sz="1800" dirty="0">
                <a:latin typeface="Arial" panose="020B0604020202020204" pitchFamily="34" charset="0"/>
                <a:cs typeface="Arial" panose="020B0604020202020204" pitchFamily="34" charset="0"/>
              </a:rPr>
              <a:t> </a:t>
            </a:r>
          </a:p>
        </p:txBody>
      </p:sp>
      <p:pic>
        <p:nvPicPr>
          <p:cNvPr id="16390" name="Picture 5" descr="A close up of a mosquito&#10;&#10;Description automatically generated">
            <a:extLst>
              <a:ext uri="{FF2B5EF4-FFF2-40B4-BE49-F238E27FC236}">
                <a16:creationId xmlns:a16="http://schemas.microsoft.com/office/drawing/2014/main" id="{CC7DB072-8D92-42AD-C937-1BA0917A7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628775"/>
            <a:ext cx="272415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2">
            <a:extLst>
              <a:ext uri="{FF2B5EF4-FFF2-40B4-BE49-F238E27FC236}">
                <a16:creationId xmlns:a16="http://schemas.microsoft.com/office/drawing/2014/main" id="{9CE810D6-433B-B642-F88A-8DC11C08DD4C}"/>
              </a:ext>
            </a:extLst>
          </p:cNvPr>
          <p:cNvSpPr txBox="1">
            <a:spLocks noChangeArrowheads="1"/>
          </p:cNvSpPr>
          <p:nvPr/>
        </p:nvSpPr>
        <p:spPr bwMode="auto">
          <a:xfrm>
            <a:off x="6156325" y="3068638"/>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00B050"/>
                </a:solidFill>
                <a:latin typeface="Arial" panose="020B0604020202020204" pitchFamily="34" charset="0"/>
                <a:hlinkClick r:id="rId3"/>
              </a:rPr>
              <a:t>https://st.depositphotos.com/1763233/3357/i/950/depositphotos_33578791-stock-photo-anopheles-mosquito.jpg</a:t>
            </a:r>
            <a:endParaRPr lang="fr-FR" altLang="fr-FR" sz="1200">
              <a:solidFill>
                <a:srgbClr val="00B050"/>
              </a:solidFill>
              <a:latin typeface="Arial" panose="020B0604020202020204" pitchFamily="34" charset="0"/>
            </a:endParaRPr>
          </a:p>
        </p:txBody>
      </p:sp>
      <p:pic>
        <p:nvPicPr>
          <p:cNvPr id="16391" name="Picture 5" descr="A mosquito on a person's skin&#10;&#10;Description automatically generated">
            <a:extLst>
              <a:ext uri="{FF2B5EF4-FFF2-40B4-BE49-F238E27FC236}">
                <a16:creationId xmlns:a16="http://schemas.microsoft.com/office/drawing/2014/main" id="{C834B782-BFB9-5B1F-41DB-0849FEF02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910013"/>
            <a:ext cx="190658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1">
            <a:extLst>
              <a:ext uri="{FF2B5EF4-FFF2-40B4-BE49-F238E27FC236}">
                <a16:creationId xmlns:a16="http://schemas.microsoft.com/office/drawing/2014/main" id="{5BA7EE49-261E-55CF-D594-75BB5C8964CF}"/>
              </a:ext>
            </a:extLst>
          </p:cNvPr>
          <p:cNvSpPr txBox="1">
            <a:spLocks noChangeArrowheads="1"/>
          </p:cNvSpPr>
          <p:nvPr/>
        </p:nvSpPr>
        <p:spPr bwMode="auto">
          <a:xfrm>
            <a:off x="6324600" y="5740400"/>
            <a:ext cx="2590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00B050"/>
                </a:solidFill>
                <a:latin typeface="Arial" panose="020B0604020202020204" pitchFamily="34" charset="0"/>
                <a:hlinkClick r:id="rId5"/>
              </a:rPr>
              <a:t>https://en.wikipedia.org/wiki/Aedes</a:t>
            </a:r>
            <a:endParaRPr lang="fr-FR" altLang="fr-FR" sz="1200">
              <a:solidFill>
                <a:srgbClr val="00B050"/>
              </a:solidFill>
              <a:latin typeface="Arial" panose="020B0604020202020204" pitchFamily="34" charset="0"/>
            </a:endParaRPr>
          </a:p>
        </p:txBody>
      </p:sp>
      <p:pic>
        <p:nvPicPr>
          <p:cNvPr id="16394" name="Image 1">
            <a:extLst>
              <a:ext uri="{FF2B5EF4-FFF2-40B4-BE49-F238E27FC236}">
                <a16:creationId xmlns:a16="http://schemas.microsoft.com/office/drawing/2014/main" id="{20AD3C5C-DD33-3177-9245-E56332B937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52400"/>
            <a:ext cx="13160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4">
            <a:extLst>
              <a:ext uri="{FF2B5EF4-FFF2-40B4-BE49-F238E27FC236}">
                <a16:creationId xmlns:a16="http://schemas.microsoft.com/office/drawing/2014/main" id="{A347A4E5-F52F-59B4-0AF2-C8F5ABA65D2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39E40B-1CDA-4D6A-9308-0B1F716E61A5}" type="slidenum">
              <a:rPr lang="fr-FR" altLang="fr-FR" sz="1200">
                <a:solidFill>
                  <a:srgbClr val="898989"/>
                </a:solidFill>
              </a:rPr>
              <a:pPr>
                <a:spcBef>
                  <a:spcPct val="0"/>
                </a:spcBef>
                <a:buFontTx/>
                <a:buNone/>
              </a:pPr>
              <a:t>18</a:t>
            </a:fld>
            <a:endParaRPr lang="fr-FR" altLang="fr-FR"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C015F207-CA90-44E7-C40C-4EEE77883D68}"/>
              </a:ext>
            </a:extLst>
          </p:cNvPr>
          <p:cNvSpPr>
            <a:spLocks noGrp="1"/>
          </p:cNvSpPr>
          <p:nvPr>
            <p:ph type="title"/>
          </p:nvPr>
        </p:nvSpPr>
        <p:spPr>
          <a:xfrm>
            <a:off x="1042988" y="125413"/>
            <a:ext cx="8066087" cy="1143000"/>
          </a:xfrm>
        </p:spPr>
        <p:txBody>
          <a:bodyPr/>
          <a:lstStyle/>
          <a:p>
            <a:r>
              <a:rPr lang="fr-FR" altLang="fr-FR" sz="3200">
                <a:latin typeface="Arial" panose="020B0604020202020204" pitchFamily="34" charset="0"/>
                <a:cs typeface="Arial" panose="020B0604020202020204" pitchFamily="34" charset="0"/>
                <a:hlinkClick r:id="rId2"/>
              </a:rPr>
              <a:t>Programme pour la vaccination à l’horizon 2030</a:t>
            </a:r>
            <a:r>
              <a:rPr lang="fr-FR" altLang="fr-FR" sz="3200">
                <a:latin typeface="Arial" panose="020B0604020202020204" pitchFamily="34" charset="0"/>
                <a:cs typeface="Arial" panose="020B0604020202020204" pitchFamily="34" charset="0"/>
              </a:rPr>
              <a:t> </a:t>
            </a:r>
            <a:r>
              <a:rPr lang="fr-FR" altLang="fr-FR" sz="3200">
                <a:solidFill>
                  <a:srgbClr val="5B225F"/>
                </a:solidFill>
                <a:latin typeface="Arial" panose="020B0604020202020204" pitchFamily="34" charset="0"/>
                <a:cs typeface="Arial" panose="020B0604020202020204" pitchFamily="34" charset="0"/>
              </a:rPr>
              <a:t>OMS et partenaires </a:t>
            </a:r>
            <a:br>
              <a:rPr lang="fr-FR" altLang="fr-FR" sz="3200">
                <a:latin typeface="Arial" panose="020B0604020202020204" pitchFamily="34" charset="0"/>
                <a:cs typeface="Arial" panose="020B0604020202020204" pitchFamily="34" charset="0"/>
                <a:hlinkClick r:id="rId2"/>
              </a:rPr>
            </a:br>
            <a:endParaRPr lang="fr-FR" altLang="fr-FR" sz="3200">
              <a:latin typeface="Arial" panose="020B0604020202020204" pitchFamily="34" charset="0"/>
              <a:cs typeface="Arial" panose="020B0604020202020204" pitchFamily="34" charset="0"/>
            </a:endParaRPr>
          </a:p>
        </p:txBody>
      </p:sp>
      <p:sp>
        <p:nvSpPr>
          <p:cNvPr id="20483" name="Espace réservé du contenu 2">
            <a:extLst>
              <a:ext uri="{FF2B5EF4-FFF2-40B4-BE49-F238E27FC236}">
                <a16:creationId xmlns:a16="http://schemas.microsoft.com/office/drawing/2014/main" id="{C9E39756-8034-32D6-6274-B182473E9734}"/>
              </a:ext>
            </a:extLst>
          </p:cNvPr>
          <p:cNvSpPr>
            <a:spLocks noGrp="1"/>
          </p:cNvSpPr>
          <p:nvPr>
            <p:ph idx="1"/>
          </p:nvPr>
        </p:nvSpPr>
        <p:spPr>
          <a:xfrm>
            <a:off x="323850" y="1268413"/>
            <a:ext cx="6059488" cy="4968875"/>
          </a:xfrm>
        </p:spPr>
        <p:txBody>
          <a:bodyPr/>
          <a:lstStyle/>
          <a:p>
            <a:r>
              <a:rPr lang="fr-FR" altLang="fr-FR" sz="1200">
                <a:latin typeface="Arial" panose="020B0604020202020204" pitchFamily="34" charset="0"/>
                <a:cs typeface="Arial" panose="020B0604020202020204" pitchFamily="34" charset="0"/>
                <a:hlinkClick r:id="rId3"/>
              </a:rPr>
              <a:t>Le Programme mondial pour la vaccination à l’horizon 2030 </a:t>
            </a:r>
            <a:r>
              <a:rPr lang="fr-FR" altLang="fr-FR" sz="1200">
                <a:latin typeface="Arial" panose="020B0604020202020204" pitchFamily="34" charset="0"/>
                <a:cs typeface="Arial" panose="020B0604020202020204" pitchFamily="34" charset="0"/>
              </a:rPr>
              <a:t>envisage « Un monde où chaque individu, où qu’il se trouve et quel que soit son âge, bénéficie pleinement des vaccins pour sa santé et son bien-être » et vise pour 2030 à: </a:t>
            </a:r>
          </a:p>
          <a:p>
            <a:pPr lvl="1">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Eviter 50 millions de décès dans le monde grâce à la vaccination </a:t>
            </a:r>
          </a:p>
          <a:p>
            <a:pPr lvl="1">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Permettre à tous les pays d’atteindre </a:t>
            </a:r>
          </a:p>
          <a:p>
            <a:pPr lvl="2">
              <a:buFont typeface="Calibri" panose="020F0502020204030204" pitchFamily="34" charset="0"/>
              <a:buChar char="‐"/>
            </a:pPr>
            <a:r>
              <a:rPr lang="fr-FR" altLang="fr-FR" sz="1200">
                <a:latin typeface="Arial" panose="020B0604020202020204" pitchFamily="34" charset="0"/>
                <a:cs typeface="Arial" panose="020B0604020202020204" pitchFamily="34" charset="0"/>
              </a:rPr>
              <a:t>les objectifs d’éradication (réduction mondiale permanente à 0 cas) de la poliomyélite</a:t>
            </a:r>
          </a:p>
          <a:p>
            <a:pPr lvl="2">
              <a:buFont typeface="Calibri" panose="020F0502020204030204" pitchFamily="34" charset="0"/>
              <a:buChar char="‐"/>
            </a:pPr>
            <a:r>
              <a:rPr lang="fr-FR" altLang="fr-FR" sz="1200">
                <a:latin typeface="Arial" panose="020B0604020202020204" pitchFamily="34" charset="0"/>
                <a:cs typeface="Arial" panose="020B0604020202020204" pitchFamily="34" charset="0"/>
              </a:rPr>
              <a:t>les objectifs d’élimination (réduction à 0 cas dans une zone géographique définie) de la rougeole, de la rubéole et du tétanos maternel et néonatal</a:t>
            </a:r>
          </a:p>
          <a:p>
            <a:pPr eaLnBrk="1" hangingPunct="1">
              <a:lnSpc>
                <a:spcPct val="114000"/>
              </a:lnSpc>
            </a:pPr>
            <a:r>
              <a:rPr lang="fr-FR" altLang="fr-FR" sz="1200">
                <a:latin typeface="Arial" panose="020B0604020202020204" pitchFamily="34" charset="0"/>
                <a:cs typeface="Arial" panose="020B0604020202020204" pitchFamily="34" charset="0"/>
              </a:rPr>
              <a:t>Les vaccins sont un élément essentiel de la lutte contre les infections émergentes et ré-émergentes. </a:t>
            </a:r>
          </a:p>
          <a:p>
            <a:pPr lvl="1" eaLnBrk="1" hangingPunct="1">
              <a:lnSpc>
                <a:spcPct val="114000"/>
              </a:lnSpc>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L’urbanisation croissante entraîne une forte densité de population, augmentant le risque de transmission d’infections et d’épidémies. </a:t>
            </a:r>
          </a:p>
          <a:p>
            <a:pPr lvl="1" eaLnBrk="1" hangingPunct="1">
              <a:lnSpc>
                <a:spcPct val="114000"/>
              </a:lnSpc>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On estime que le changement climatique entraînera  60 000 décès supplémentaires dus au paludisme par an entre 2030 et 2050, par exemple. Cette tendance peut être modifiée par l’utilisation d’un vaccin antipaludique mis à l’essai actuellement dans trois pays africains.</a:t>
            </a:r>
          </a:p>
          <a:p>
            <a:pPr eaLnBrk="1" hangingPunct="1">
              <a:lnSpc>
                <a:spcPct val="114000"/>
              </a:lnSpc>
            </a:pPr>
            <a:r>
              <a:rPr lang="fr-FR" altLang="fr-FR" sz="1200">
                <a:latin typeface="Arial" panose="020B0604020202020204" pitchFamily="34" charset="0"/>
                <a:cs typeface="Arial" panose="020B0604020202020204" pitchFamily="34" charset="0"/>
              </a:rPr>
              <a:t>La prévention de l’infection par la vaccination non seulement protège les populations contre les infections mais réduit également le besoin en antibiotiques et leur utilisation, contribuant ainsi à la lutte contre la résistance aux antibiotiques. </a:t>
            </a:r>
          </a:p>
          <a:p>
            <a:pPr eaLnBrk="1" hangingPunct="1">
              <a:lnSpc>
                <a:spcPct val="114000"/>
              </a:lnSpc>
            </a:pPr>
            <a:r>
              <a:rPr lang="fr-FR" altLang="fr-FR" sz="1200">
                <a:latin typeface="Arial" panose="020B0604020202020204" pitchFamily="34" charset="0"/>
                <a:cs typeface="Arial" panose="020B0604020202020204" pitchFamily="34" charset="0"/>
              </a:rPr>
              <a:t>Selon les estimations, les vaccins contribueront à empêcher 24 millions de personnes de sombrer dans la pauvreté d’ici 2030.</a:t>
            </a:r>
          </a:p>
          <a:p>
            <a:pPr lvl="2"/>
            <a:endParaRPr lang="fr-FR" altLang="fr-FR" sz="800">
              <a:latin typeface="Arial" panose="020B0604020202020204" pitchFamily="34" charset="0"/>
              <a:cs typeface="Arial" panose="020B0604020202020204" pitchFamily="34" charset="0"/>
            </a:endParaRPr>
          </a:p>
        </p:txBody>
      </p:sp>
      <p:sp>
        <p:nvSpPr>
          <p:cNvPr id="20484" name="Espace réservé du numéro de diapositive 4">
            <a:extLst>
              <a:ext uri="{FF2B5EF4-FFF2-40B4-BE49-F238E27FC236}">
                <a16:creationId xmlns:a16="http://schemas.microsoft.com/office/drawing/2014/main" id="{C3260AD9-6438-8761-8C62-402FA1881F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6F8F56-D9FE-4119-B60D-799042E2F57C}" type="slidenum">
              <a:rPr lang="fr-FR" altLang="fr-FR" sz="1200">
                <a:solidFill>
                  <a:srgbClr val="898989"/>
                </a:solidFill>
              </a:rPr>
              <a:pPr>
                <a:spcBef>
                  <a:spcPct val="0"/>
                </a:spcBef>
                <a:buFontTx/>
                <a:buNone/>
              </a:pPr>
              <a:t>19</a:t>
            </a:fld>
            <a:endParaRPr lang="fr-FR" altLang="fr-FR" sz="1200">
              <a:solidFill>
                <a:srgbClr val="898989"/>
              </a:solidFill>
            </a:endParaRPr>
          </a:p>
        </p:txBody>
      </p:sp>
      <p:pic>
        <p:nvPicPr>
          <p:cNvPr id="20485" name="Picture 6">
            <a:extLst>
              <a:ext uri="{FF2B5EF4-FFF2-40B4-BE49-F238E27FC236}">
                <a16:creationId xmlns:a16="http://schemas.microsoft.com/office/drawing/2014/main" id="{986572D9-4FBD-63FF-4227-48C95BC6FB8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268413"/>
            <a:ext cx="2379663" cy="338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ZoneTexte 1">
            <a:extLst>
              <a:ext uri="{FF2B5EF4-FFF2-40B4-BE49-F238E27FC236}">
                <a16:creationId xmlns:a16="http://schemas.microsoft.com/office/drawing/2014/main" id="{331F876A-ED7A-3747-66CB-B47F3DEA964C}"/>
              </a:ext>
            </a:extLst>
          </p:cNvPr>
          <p:cNvSpPr txBox="1">
            <a:spLocks noChangeArrowheads="1"/>
          </p:cNvSpPr>
          <p:nvPr/>
        </p:nvSpPr>
        <p:spPr bwMode="auto">
          <a:xfrm>
            <a:off x="6588125" y="4797425"/>
            <a:ext cx="237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hlinkClick r:id="rId5"/>
              </a:rPr>
              <a:t>Une stratégie mondiale pour ne laisser personne de côté.</a:t>
            </a:r>
            <a:endParaRPr lang="fr-FR" altLang="fr-FR" sz="1200">
              <a:latin typeface="Arial" panose="020B0604020202020204" pitchFamily="34" charset="0"/>
            </a:endParaRPr>
          </a:p>
        </p:txBody>
      </p:sp>
      <p:pic>
        <p:nvPicPr>
          <p:cNvPr id="20487" name="Image 1">
            <a:extLst>
              <a:ext uri="{FF2B5EF4-FFF2-40B4-BE49-F238E27FC236}">
                <a16:creationId xmlns:a16="http://schemas.microsoft.com/office/drawing/2014/main" id="{231D610E-7A6C-BF00-38BC-51B0A390819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4450"/>
            <a:ext cx="863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a:extLst>
              <a:ext uri="{FF2B5EF4-FFF2-40B4-BE49-F238E27FC236}">
                <a16:creationId xmlns:a16="http://schemas.microsoft.com/office/drawing/2014/main" id="{4C6FE551-0027-E3FB-D5C7-60E1DD01BA10}"/>
              </a:ext>
            </a:extLst>
          </p:cNvPr>
          <p:cNvSpPr>
            <a:spLocks noGrp="1"/>
          </p:cNvSpPr>
          <p:nvPr>
            <p:ph type="title"/>
          </p:nvPr>
        </p:nvSpPr>
        <p:spPr>
          <a:xfrm>
            <a:off x="1403350" y="125413"/>
            <a:ext cx="7342188" cy="782637"/>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La perspective historique</a:t>
            </a:r>
          </a:p>
        </p:txBody>
      </p:sp>
      <p:sp>
        <p:nvSpPr>
          <p:cNvPr id="3075" name="Espace réservé du numéro de diapositive 3">
            <a:extLst>
              <a:ext uri="{FF2B5EF4-FFF2-40B4-BE49-F238E27FC236}">
                <a16:creationId xmlns:a16="http://schemas.microsoft.com/office/drawing/2014/main" id="{0B0FF68D-6AAD-44ED-95A2-F0DCBE32771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46FC9D-3BE3-4AF7-A8D7-72D8E7F26C78}" type="slidenum">
              <a:rPr lang="fr-FR" altLang="fr-FR" sz="1200">
                <a:solidFill>
                  <a:srgbClr val="898989"/>
                </a:solidFill>
              </a:rPr>
              <a:pPr>
                <a:spcBef>
                  <a:spcPct val="0"/>
                </a:spcBef>
                <a:buFontTx/>
                <a:buNone/>
              </a:pPr>
              <a:t>2</a:t>
            </a:fld>
            <a:endParaRPr lang="fr-FR" altLang="fr-FR" sz="1200">
              <a:solidFill>
                <a:srgbClr val="898989"/>
              </a:solidFill>
            </a:endParaRPr>
          </a:p>
        </p:txBody>
      </p:sp>
      <p:sp>
        <p:nvSpPr>
          <p:cNvPr id="4101" name="Rectangle 4">
            <a:extLst>
              <a:ext uri="{FF2B5EF4-FFF2-40B4-BE49-F238E27FC236}">
                <a16:creationId xmlns:a16="http://schemas.microsoft.com/office/drawing/2014/main" id="{DE86F42C-A802-2E52-F68C-91067C1161B0}"/>
              </a:ext>
            </a:extLst>
          </p:cNvPr>
          <p:cNvSpPr>
            <a:spLocks noChangeArrowheads="1"/>
          </p:cNvSpPr>
          <p:nvPr/>
        </p:nvSpPr>
        <p:spPr bwMode="auto">
          <a:xfrm>
            <a:off x="549275" y="1125538"/>
            <a:ext cx="8135938" cy="4652962"/>
          </a:xfrm>
          <a:prstGeom prst="rect">
            <a:avLst/>
          </a:prstGeom>
          <a:noFill/>
          <a:ln>
            <a:noFill/>
          </a:ln>
        </p:spPr>
        <p:txBody>
          <a:bodyPr>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57200" indent="-457200" eaLnBrk="1" hangingPunct="1">
              <a:lnSpc>
                <a:spcPct val="114000"/>
              </a:lnSpc>
              <a:buFont typeface="Arial" panose="020B0604020202020204" pitchFamily="34" charset="0"/>
              <a:buChar char="•"/>
              <a:defRPr/>
            </a:pPr>
            <a:r>
              <a:rPr lang="fr-FR" sz="2000" dirty="0">
                <a:latin typeface="Arial" panose="020B0604020202020204" pitchFamily="34" charset="0"/>
              </a:rPr>
              <a:t>Avec l’accès à l’eau potable et le lavage des mains, la vaccination constitue l’intervention de santé publique la plus efficace dans le monde pour prévenir les infections et ainsi sauver des vies (OMS). </a:t>
            </a:r>
          </a:p>
          <a:p>
            <a:pPr eaLnBrk="1" hangingPunct="1">
              <a:lnSpc>
                <a:spcPct val="114000"/>
              </a:lnSpc>
              <a:defRPr/>
            </a:pPr>
            <a:endParaRPr lang="fr-FR" sz="2000" dirty="0">
              <a:latin typeface="Arial" panose="020B0604020202020204" pitchFamily="34" charset="0"/>
            </a:endParaRPr>
          </a:p>
          <a:p>
            <a:pPr marL="457200" indent="-457200" eaLnBrk="1" hangingPunct="1">
              <a:lnSpc>
                <a:spcPct val="114000"/>
              </a:lnSpc>
              <a:buFont typeface="Arial" panose="020B0604020202020204" pitchFamily="34" charset="0"/>
              <a:buChar char="•"/>
              <a:defRPr/>
            </a:pPr>
            <a:r>
              <a:rPr lang="fr-FR" altLang="fr-FR" sz="2000" dirty="0">
                <a:latin typeface="Arial" panose="020B0604020202020204" pitchFamily="34" charset="0"/>
              </a:rPr>
              <a:t>Dans les pays développés, des infections graves ont disparu, comme la variole, ou sont devenues plus rares, comme la diphtérie, la polio, le tétanos, la rage et la rougeole, grâce à la vaccination. Comme on ne les voit plus, elles ne font plus peur aux gens qui parfois ne voient plus l’intérêt de se faire vacciner. </a:t>
            </a:r>
          </a:p>
          <a:p>
            <a:pPr eaLnBrk="1" hangingPunct="1">
              <a:lnSpc>
                <a:spcPct val="114000"/>
              </a:lnSpc>
              <a:defRPr/>
            </a:pPr>
            <a:endParaRPr lang="fr-FR" altLang="fr-FR" sz="2000" dirty="0">
              <a:latin typeface="Arial" panose="020B0604020202020204" pitchFamily="34" charset="0"/>
            </a:endParaRPr>
          </a:p>
          <a:p>
            <a:pPr marL="457200" indent="-457200" eaLnBrk="1" hangingPunct="1">
              <a:lnSpc>
                <a:spcPct val="114000"/>
              </a:lnSpc>
              <a:buFont typeface="Arial" panose="020B0604020202020204" pitchFamily="34" charset="0"/>
              <a:buChar char="•"/>
              <a:defRPr/>
            </a:pPr>
            <a:r>
              <a:rPr lang="fr-FR" altLang="fr-FR" sz="2000" dirty="0">
                <a:latin typeface="Arial" panose="020B0604020202020204" pitchFamily="34" charset="0"/>
              </a:rPr>
              <a:t>Pourtant, pour éviter qu’elles ne réapparaissent, il est primordiale de continuer les vaccins ainsi que des rappels tout le long de la vie, suivant le </a:t>
            </a:r>
            <a:r>
              <a:rPr lang="fr-FR" altLang="fr-FR" sz="2000" dirty="0">
                <a:latin typeface="Arial" panose="020B0604020202020204" pitchFamily="34" charset="0"/>
                <a:hlinkClick r:id="rId2"/>
              </a:rPr>
              <a:t>calendrier vaccinal</a:t>
            </a:r>
            <a:r>
              <a:rPr lang="fr-FR" altLang="fr-FR" sz="2000" dirty="0">
                <a:latin typeface="Arial" panose="020B0604020202020204" pitchFamily="34" charset="0"/>
              </a:rPr>
              <a:t>. </a:t>
            </a:r>
          </a:p>
        </p:txBody>
      </p:sp>
      <p:pic>
        <p:nvPicPr>
          <p:cNvPr id="3077" name="Image 1">
            <a:extLst>
              <a:ext uri="{FF2B5EF4-FFF2-40B4-BE49-F238E27FC236}">
                <a16:creationId xmlns:a16="http://schemas.microsoft.com/office/drawing/2014/main" id="{5605E959-5704-5D57-6121-591DBBE96D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15888"/>
            <a:ext cx="1316038"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BF651730-2ACD-78C0-9E58-40A0F8BD0A50}"/>
              </a:ext>
            </a:extLst>
          </p:cNvPr>
          <p:cNvSpPr>
            <a:spLocks noGrp="1"/>
          </p:cNvSpPr>
          <p:nvPr>
            <p:ph type="title"/>
          </p:nvPr>
        </p:nvSpPr>
        <p:spPr>
          <a:xfrm>
            <a:off x="457200" y="274638"/>
            <a:ext cx="8229600" cy="365125"/>
          </a:xfrm>
        </p:spPr>
        <p:txBody>
          <a:bodyPr/>
          <a:lstStyle/>
          <a:p>
            <a:r>
              <a:rPr lang="fr-FR" altLang="fr-FR" sz="1200">
                <a:solidFill>
                  <a:schemeClr val="bg1"/>
                </a:solidFill>
                <a:latin typeface="Arial" panose="020B0604020202020204" pitchFamily="34" charset="0"/>
                <a:cs typeface="Arial" panose="020B0604020202020204" pitchFamily="34" charset="0"/>
              </a:rPr>
              <a:t>Le</a:t>
            </a:r>
            <a:r>
              <a:rPr lang="fr-FR" altLang="fr-FR" sz="1200">
                <a:solidFill>
                  <a:schemeClr val="bg1"/>
                </a:solidFill>
              </a:rPr>
              <a:t> principe de la vaccination</a:t>
            </a:r>
          </a:p>
        </p:txBody>
      </p:sp>
      <p:pic>
        <p:nvPicPr>
          <p:cNvPr id="14339" name="Image 2">
            <a:extLst>
              <a:ext uri="{FF2B5EF4-FFF2-40B4-BE49-F238E27FC236}">
                <a16:creationId xmlns:a16="http://schemas.microsoft.com/office/drawing/2014/main" id="{3BE2D2F9-60C7-F652-6E24-7F01686A83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280988"/>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e 3" descr="Schéma représentant le principe de la vaccination : &#10;1) un microbe actif est inactivé (cela peut se faire au moyen de la chaleur ou de traitements chimiques par exemple). Le microbe inactif est introduit dans le corps lors de la vaccination. &#10;2) Le corps produits de défenses : les anticorps qui détruisent le microbe inactif. &#10;3) Lorsque le vrai microbe actif rentre dans le corps, il est reconnu par les défenses qui l'éliminent. La maladie ne se développe pas.&#10;Source : INPES">
            <a:extLst>
              <a:ext uri="{FF2B5EF4-FFF2-40B4-BE49-F238E27FC236}">
                <a16:creationId xmlns:a16="http://schemas.microsoft.com/office/drawing/2014/main" id="{307AB982-6DBF-9533-D1A5-BD87CE076F89}"/>
              </a:ext>
            </a:extLst>
          </p:cNvPr>
          <p:cNvGrpSpPr>
            <a:grpSpLocks/>
          </p:cNvGrpSpPr>
          <p:nvPr/>
        </p:nvGrpSpPr>
        <p:grpSpPr bwMode="auto">
          <a:xfrm>
            <a:off x="1187450" y="280988"/>
            <a:ext cx="7561263" cy="6213475"/>
            <a:chOff x="1606550" y="639763"/>
            <a:chExt cx="6116638" cy="5854700"/>
          </a:xfrm>
        </p:grpSpPr>
        <p:pic>
          <p:nvPicPr>
            <p:cNvPr id="14342" name="Image 6" descr="Schéma détaillant le principe de la vaccination">
              <a:extLst>
                <a:ext uri="{FF2B5EF4-FFF2-40B4-BE49-F238E27FC236}">
                  <a16:creationId xmlns:a16="http://schemas.microsoft.com/office/drawing/2014/main" id="{471F8651-27F5-EA93-7B9E-46B7121E32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6550" y="639763"/>
              <a:ext cx="6116638"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ZoneTexte 1">
              <a:extLst>
                <a:ext uri="{FF2B5EF4-FFF2-40B4-BE49-F238E27FC236}">
                  <a16:creationId xmlns:a16="http://schemas.microsoft.com/office/drawing/2014/main" id="{E2FAA083-41AE-BE66-A123-0AD598CF7369}"/>
                </a:ext>
              </a:extLst>
            </p:cNvPr>
            <p:cNvSpPr txBox="1">
              <a:spLocks noChangeArrowheads="1"/>
            </p:cNvSpPr>
            <p:nvPr/>
          </p:nvSpPr>
          <p:spPr bwMode="auto">
            <a:xfrm>
              <a:off x="4364831" y="2636912"/>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a:t>
              </a:r>
            </a:p>
          </p:txBody>
        </p:sp>
      </p:grpSp>
      <p:sp>
        <p:nvSpPr>
          <p:cNvPr id="14341" name="Espace réservé du numéro de diapositive 4">
            <a:extLst>
              <a:ext uri="{FF2B5EF4-FFF2-40B4-BE49-F238E27FC236}">
                <a16:creationId xmlns:a16="http://schemas.microsoft.com/office/drawing/2014/main" id="{DDABF87C-DF18-B9E8-0898-4F74CD7A19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A0C665-F50A-4194-8F2E-C8FB3D4D3D94}" type="slidenum">
              <a:rPr lang="fr-FR" altLang="fr-FR" sz="1200">
                <a:solidFill>
                  <a:srgbClr val="898989"/>
                </a:solidFill>
              </a:rPr>
              <a:pPr>
                <a:spcBef>
                  <a:spcPct val="0"/>
                </a:spcBef>
                <a:buFontTx/>
                <a:buNone/>
              </a:pPr>
              <a:t>3</a:t>
            </a:fld>
            <a:endParaRPr lang="fr-FR" altLang="fr-FR"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0F28BBE3-1587-1AF2-75E8-AD064608DEC2}"/>
              </a:ext>
            </a:extLst>
          </p:cNvPr>
          <p:cNvSpPr>
            <a:spLocks noGrp="1"/>
          </p:cNvSpPr>
          <p:nvPr>
            <p:ph type="title"/>
          </p:nvPr>
        </p:nvSpPr>
        <p:spPr>
          <a:xfrm>
            <a:off x="1809750" y="169863"/>
            <a:ext cx="6434138" cy="738187"/>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Pour qui se faire vacciner?</a:t>
            </a:r>
          </a:p>
        </p:txBody>
      </p:sp>
      <p:sp>
        <p:nvSpPr>
          <p:cNvPr id="5123" name="Espace réservé du contenu 6">
            <a:extLst>
              <a:ext uri="{FF2B5EF4-FFF2-40B4-BE49-F238E27FC236}">
                <a16:creationId xmlns:a16="http://schemas.microsoft.com/office/drawing/2014/main" id="{52959A6D-18CC-23A1-ED7E-E1DF945C9791}"/>
              </a:ext>
            </a:extLst>
          </p:cNvPr>
          <p:cNvSpPr>
            <a:spLocks noGrp="1"/>
          </p:cNvSpPr>
          <p:nvPr>
            <p:ph sz="half" idx="1"/>
          </p:nvPr>
        </p:nvSpPr>
        <p:spPr>
          <a:xfrm>
            <a:off x="171450" y="1025525"/>
            <a:ext cx="4221163" cy="5432425"/>
          </a:xfrm>
        </p:spPr>
        <p:txBody>
          <a:bodyPr/>
          <a:lstStyle/>
          <a:p>
            <a:pPr eaLnBrk="1" hangingPunct="1">
              <a:lnSpc>
                <a:spcPct val="114000"/>
              </a:lnSpc>
              <a:defRPr/>
            </a:pPr>
            <a:r>
              <a:rPr lang="fr-FR" altLang="fr-FR" sz="1600" dirty="0">
                <a:latin typeface="Arial" panose="020B0604020202020204" pitchFamily="34" charset="0"/>
                <a:cs typeface="Arial" panose="020B0604020202020204" pitchFamily="34" charset="0"/>
              </a:rPr>
              <a:t>Pour se protéger soi-même contre l’infection</a:t>
            </a:r>
          </a:p>
          <a:p>
            <a:pPr marL="0" indent="0" eaLnBrk="1" hangingPunct="1">
              <a:lnSpc>
                <a:spcPct val="114000"/>
              </a:lnSpc>
              <a:buFont typeface="Arial" panose="020B0604020202020204" pitchFamily="34" charset="0"/>
              <a:buNone/>
              <a:defRPr/>
            </a:pPr>
            <a:endParaRPr lang="fr-FR" altLang="fr-FR" sz="1600"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Pour protéger son entourage </a:t>
            </a:r>
          </a:p>
          <a:p>
            <a:pPr marL="0" indent="0" eaLnBrk="1" hangingPunct="1">
              <a:lnSpc>
                <a:spcPct val="114000"/>
              </a:lnSpc>
              <a:buFont typeface="Arial" panose="020B0604020202020204" pitchFamily="34" charset="0"/>
              <a:buNone/>
              <a:defRPr/>
            </a:pPr>
            <a:endParaRPr lang="fr-FR" altLang="fr-FR" sz="2000"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Plus il y a de personnes vaccinées, moins il y a de risques de transmission : </a:t>
            </a:r>
            <a:r>
              <a:rPr lang="fr-FR" altLang="fr-FR" sz="1600" b="1" dirty="0">
                <a:latin typeface="Arial" panose="020B0604020202020204" pitchFamily="34" charset="0"/>
                <a:cs typeface="Arial" panose="020B0604020202020204" pitchFamily="34" charset="0"/>
              </a:rPr>
              <a:t>immunité de groupe</a:t>
            </a:r>
          </a:p>
          <a:p>
            <a:pPr marL="0" indent="0" eaLnBrk="1" hangingPunct="1">
              <a:lnSpc>
                <a:spcPct val="114000"/>
              </a:lnSpc>
              <a:buFont typeface="Arial" panose="020B0604020202020204" pitchFamily="34" charset="0"/>
              <a:buNone/>
              <a:defRPr/>
            </a:pPr>
            <a:endParaRPr lang="fr-FR" altLang="fr-FR" sz="2000" b="1" dirty="0">
              <a:latin typeface="Arial" panose="020B0604020202020204" pitchFamily="34" charset="0"/>
              <a:cs typeface="Arial" panose="020B0604020202020204" pitchFamily="34" charset="0"/>
            </a:endParaRPr>
          </a:p>
          <a:p>
            <a:pPr eaLnBrk="1" hangingPunct="1">
              <a:lnSpc>
                <a:spcPct val="114000"/>
              </a:lnSpc>
              <a:defRPr/>
            </a:pPr>
            <a:r>
              <a:rPr lang="fr-FR" altLang="fr-FR" sz="1600" dirty="0">
                <a:latin typeface="Arial" panose="020B0604020202020204" pitchFamily="34" charset="0"/>
                <a:cs typeface="Arial" panose="020B0604020202020204" pitchFamily="34" charset="0"/>
              </a:rPr>
              <a:t>Si la couverture vaccinale* diminue on peut assister à des recrudescences d’épidémies : par ex la rougeole</a:t>
            </a:r>
          </a:p>
          <a:p>
            <a:pPr marL="0" indent="0" eaLnBrk="1" hangingPunct="1">
              <a:lnSpc>
                <a:spcPct val="114000"/>
              </a:lnSpc>
              <a:buFont typeface="Arial" panose="020B0604020202020204" pitchFamily="34" charset="0"/>
              <a:buNone/>
              <a:defRPr/>
            </a:pPr>
            <a:endParaRPr lang="fr-FR" altLang="fr-FR" sz="2000" b="1" dirty="0">
              <a:latin typeface="Arial" panose="020B0604020202020204" pitchFamily="34" charset="0"/>
              <a:cs typeface="Arial" panose="020B0604020202020204" pitchFamily="34" charset="0"/>
            </a:endParaRPr>
          </a:p>
        </p:txBody>
      </p:sp>
      <p:grpSp>
        <p:nvGrpSpPr>
          <p:cNvPr id="17412" name="Groupe 2" descr="Infographie sur les mécanismes de la vaccination au niveau collectif :&#10;Cas 1 : aucun enfant n’est vacciné dans la classe.&#10;Lorsqu’un élève attrape la rougeole il contamine la majorité des autres élèves (épidémie de rougeole).&#10;Cas 2 : quelques enfants sont vaccinés dans la classe.&#10;Lorsqu’un élève attrape la rougeole les élèves vaccinés sont protégés.&#10;Cas 3 : si suffisamment d’enfants sont vaccinés il n’y a pas d’épidémie.&#10;Conclusion : en se vaccinant on protège aussi les autres.&#10;Source : INPES">
            <a:extLst>
              <a:ext uri="{FF2B5EF4-FFF2-40B4-BE49-F238E27FC236}">
                <a16:creationId xmlns:a16="http://schemas.microsoft.com/office/drawing/2014/main" id="{603BA82A-6FA2-3FD5-7D88-6CF5F4B4A2D4}"/>
              </a:ext>
            </a:extLst>
          </p:cNvPr>
          <p:cNvGrpSpPr>
            <a:grpSpLocks/>
          </p:cNvGrpSpPr>
          <p:nvPr/>
        </p:nvGrpSpPr>
        <p:grpSpPr bwMode="auto">
          <a:xfrm>
            <a:off x="4427538" y="1052513"/>
            <a:ext cx="4221162" cy="5133975"/>
            <a:chOff x="4554538" y="1495425"/>
            <a:chExt cx="4221162" cy="5134361"/>
          </a:xfrm>
        </p:grpSpPr>
        <p:pic>
          <p:nvPicPr>
            <p:cNvPr id="17416" name="Picture 9" descr="Infographie sur les mécanismes de la vaccination au niveau collectif :&#10;Cas 1 : aucun enfant n’est vacciné dans la classe.&#10;Lorsqu’un élève attrape la rougeole il contamine la majorité des autres élèves (épidémie de rougeole).&#10;Cas 2 : quelques enfants sont vaccinés dans la classe.&#10;Lorsqu’un élève attrape la rougeole les élèves vaccinés sont protégés.&#10;Cas 3 : si suffisamment d’enfants sont vaccinés il n’y a pas d’épidémie.&#10;Conclusion : en se vaccinant on protège aussi les autres.&#10;Source : INPES">
              <a:extLst>
                <a:ext uri="{FF2B5EF4-FFF2-40B4-BE49-F238E27FC236}">
                  <a16:creationId xmlns:a16="http://schemas.microsoft.com/office/drawing/2014/main" id="{92005E61-86F5-EF17-46FC-69FE0DE97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1495425"/>
              <a:ext cx="422116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ZoneTexte 3">
              <a:extLst>
                <a:ext uri="{FF2B5EF4-FFF2-40B4-BE49-F238E27FC236}">
                  <a16:creationId xmlns:a16="http://schemas.microsoft.com/office/drawing/2014/main" id="{6F2C67C7-96EA-C071-1843-CC3BDF08CF8D}"/>
                </a:ext>
              </a:extLst>
            </p:cNvPr>
            <p:cNvSpPr txBox="1">
              <a:spLocks noChangeArrowheads="1"/>
            </p:cNvSpPr>
            <p:nvPr/>
          </p:nvSpPr>
          <p:spPr bwMode="auto">
            <a:xfrm>
              <a:off x="5940152" y="6352787"/>
              <a:ext cx="14401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rPr>
                <a:t>Source : INPES</a:t>
              </a:r>
            </a:p>
          </p:txBody>
        </p:sp>
      </p:grpSp>
      <p:sp>
        <p:nvSpPr>
          <p:cNvPr id="17413" name="Espace réservé du numéro de diapositive 2">
            <a:extLst>
              <a:ext uri="{FF2B5EF4-FFF2-40B4-BE49-F238E27FC236}">
                <a16:creationId xmlns:a16="http://schemas.microsoft.com/office/drawing/2014/main" id="{B932E0EB-42FA-B75B-BC83-08437E963C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110C9D-A8A3-42CE-8572-62E9D56F13E7}" type="slidenum">
              <a:rPr lang="fr-FR" altLang="fr-FR" sz="1200">
                <a:solidFill>
                  <a:srgbClr val="898989"/>
                </a:solidFill>
              </a:rPr>
              <a:pPr>
                <a:spcBef>
                  <a:spcPct val="0"/>
                </a:spcBef>
                <a:buFontTx/>
                <a:buNone/>
              </a:pPr>
              <a:t>4</a:t>
            </a:fld>
            <a:endParaRPr lang="fr-FR" altLang="fr-FR" sz="1200">
              <a:solidFill>
                <a:srgbClr val="898989"/>
              </a:solidFill>
            </a:endParaRPr>
          </a:p>
        </p:txBody>
      </p:sp>
      <p:pic>
        <p:nvPicPr>
          <p:cNvPr id="17414" name="Image 1">
            <a:extLst>
              <a:ext uri="{FF2B5EF4-FFF2-40B4-BE49-F238E27FC236}">
                <a16:creationId xmlns:a16="http://schemas.microsoft.com/office/drawing/2014/main" id="{B5B9A801-58E8-B91A-5FFC-50D1EBFBFD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8425"/>
            <a:ext cx="1547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ZoneTexte 3">
            <a:extLst>
              <a:ext uri="{FF2B5EF4-FFF2-40B4-BE49-F238E27FC236}">
                <a16:creationId xmlns:a16="http://schemas.microsoft.com/office/drawing/2014/main" id="{9681483A-B926-375A-5717-198679F06802}"/>
              </a:ext>
            </a:extLst>
          </p:cNvPr>
          <p:cNvSpPr txBox="1">
            <a:spLocks noChangeArrowheads="1"/>
          </p:cNvSpPr>
          <p:nvPr/>
        </p:nvSpPr>
        <p:spPr bwMode="auto">
          <a:xfrm>
            <a:off x="33338" y="6242050"/>
            <a:ext cx="91106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t>*</a:t>
            </a:r>
            <a:r>
              <a:rPr lang="fr-FR" altLang="fr-FR" sz="1600">
                <a:latin typeface="Arial" panose="020B0604020202020204" pitchFamily="34" charset="0"/>
              </a:rPr>
              <a:t>Couverture vaccinale: Proportion de la population ciblée par un vaccin qui est effectivement vaccinée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995773C3-0395-18D5-B25B-92EE427F6B5E}"/>
              </a:ext>
            </a:extLst>
          </p:cNvPr>
          <p:cNvSpPr>
            <a:spLocks noGrp="1"/>
          </p:cNvSpPr>
          <p:nvPr>
            <p:ph type="title"/>
          </p:nvPr>
        </p:nvSpPr>
        <p:spPr>
          <a:xfrm>
            <a:off x="539750" y="115888"/>
            <a:ext cx="8229600" cy="792162"/>
          </a:xfrm>
        </p:spPr>
        <p:txBody>
          <a:bodyPr/>
          <a:lstStyle/>
          <a:p>
            <a:r>
              <a:rPr lang="en-GB" altLang="fr-FR" sz="3200">
                <a:latin typeface="Arial" panose="020B0604020202020204" pitchFamily="34" charset="0"/>
                <a:cs typeface="Arial" panose="020B0604020202020204" pitchFamily="34" charset="0"/>
              </a:rPr>
              <a:t>Différents types </a:t>
            </a:r>
            <a:r>
              <a:rPr lang="en-GB" altLang="fr-FR" sz="3200">
                <a:solidFill>
                  <a:srgbClr val="5B225F"/>
                </a:solidFill>
                <a:latin typeface="Arial" panose="020B0604020202020204" pitchFamily="34" charset="0"/>
                <a:cs typeface="Arial" panose="020B0604020202020204" pitchFamily="34" charset="0"/>
              </a:rPr>
              <a:t>de vaccin</a:t>
            </a:r>
          </a:p>
        </p:txBody>
      </p:sp>
      <p:sp>
        <p:nvSpPr>
          <p:cNvPr id="4099" name="Espace réservé du contenu 2">
            <a:extLst>
              <a:ext uri="{FF2B5EF4-FFF2-40B4-BE49-F238E27FC236}">
                <a16:creationId xmlns:a16="http://schemas.microsoft.com/office/drawing/2014/main" id="{E869DE04-8D95-2878-8A8D-F69CCE05EC68}"/>
              </a:ext>
            </a:extLst>
          </p:cNvPr>
          <p:cNvSpPr>
            <a:spLocks noGrp="1"/>
          </p:cNvSpPr>
          <p:nvPr>
            <p:ph idx="1"/>
          </p:nvPr>
        </p:nvSpPr>
        <p:spPr>
          <a:xfrm>
            <a:off x="457200" y="881063"/>
            <a:ext cx="7931150" cy="5689600"/>
          </a:xfrm>
        </p:spPr>
        <p:txBody>
          <a:bodyPr/>
          <a:lstStyle/>
          <a:p>
            <a:pPr marL="0" indent="0">
              <a:lnSpc>
                <a:spcPct val="114000"/>
              </a:lnSpc>
              <a:buFont typeface="Arial" panose="020B0604020202020204" pitchFamily="34" charset="0"/>
              <a:buNone/>
              <a:defRPr/>
            </a:pPr>
            <a:endParaRPr lang="en-GB" altLang="fr-FR" sz="1600" dirty="0">
              <a:latin typeface="Arial" panose="020B0604020202020204" pitchFamily="34" charset="0"/>
              <a:cs typeface="Arial" panose="020B0604020202020204" pitchFamily="34" charset="0"/>
            </a:endParaRPr>
          </a:p>
          <a:p>
            <a:pPr marL="0" indent="0">
              <a:lnSpc>
                <a:spcPct val="114000"/>
              </a:lnSpc>
              <a:buFont typeface="Arial" panose="020B0604020202020204" pitchFamily="34" charset="0"/>
              <a:buNone/>
              <a:defRPr/>
            </a:pPr>
            <a:r>
              <a:rPr lang="en-GB" altLang="fr-FR" sz="1400" dirty="0">
                <a:latin typeface="Arial" panose="020B0604020202020204" pitchFamily="34" charset="0"/>
                <a:cs typeface="Arial" panose="020B0604020202020204" pitchFamily="34" charset="0"/>
              </a:rPr>
              <a:t>Afin de </a:t>
            </a:r>
            <a:r>
              <a:rPr lang="en-GB" altLang="fr-FR" sz="1400" dirty="0" err="1">
                <a:latin typeface="Arial" panose="020B0604020202020204" pitchFamily="34" charset="0"/>
                <a:cs typeface="Arial" panose="020B0604020202020204" pitchFamily="34" charset="0"/>
              </a:rPr>
              <a:t>déclencher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d’infection</a:t>
            </a:r>
            <a:r>
              <a:rPr lang="en-GB" altLang="fr-FR" sz="1400" dirty="0">
                <a:latin typeface="Arial" panose="020B0604020202020204" pitchFamily="34" charset="0"/>
                <a:cs typeface="Arial" panose="020B0604020202020204" pitchFamily="34" charset="0"/>
              </a:rPr>
              <a:t> on </a:t>
            </a:r>
            <a:r>
              <a:rPr lang="en-GB" altLang="fr-FR" sz="1400" dirty="0" err="1">
                <a:latin typeface="Arial" panose="020B0604020202020204" pitchFamily="34" charset="0"/>
                <a:cs typeface="Arial" panose="020B0604020202020204" pitchFamily="34" charset="0"/>
              </a:rPr>
              <a:t>peut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injecter</a:t>
            </a:r>
            <a:r>
              <a:rPr lang="en-GB" altLang="fr-FR" sz="1400" dirty="0">
                <a:latin typeface="Arial" panose="020B0604020202020204" pitchFamily="34" charset="0"/>
                <a:cs typeface="Arial" panose="020B0604020202020204" pitchFamily="34" charset="0"/>
              </a:rPr>
              <a:t> un “</a:t>
            </a:r>
            <a:r>
              <a:rPr lang="en-GB" altLang="fr-FR" sz="1400" dirty="0" err="1">
                <a:latin typeface="Arial" panose="020B0604020202020204" pitchFamily="34" charset="0"/>
                <a:cs typeface="Arial" panose="020B0604020202020204" pitchFamily="34" charset="0"/>
              </a:rPr>
              <a:t>leurre</a:t>
            </a:r>
            <a:r>
              <a:rPr lang="en-GB" altLang="fr-FR" sz="1400" dirty="0">
                <a:latin typeface="Arial" panose="020B0604020202020204" pitchFamily="34" charset="0"/>
                <a:cs typeface="Arial" panose="020B0604020202020204" pitchFamily="34" charset="0"/>
              </a:rPr>
              <a:t>” pour le </a:t>
            </a:r>
            <a:r>
              <a:rPr lang="en-GB" altLang="fr-FR" sz="1400" dirty="0" err="1">
                <a:latin typeface="Arial" panose="020B0604020202020204" pitchFamily="34" charset="0"/>
                <a:cs typeface="Arial" panose="020B0604020202020204" pitchFamily="34" charset="0"/>
              </a:rPr>
              <a:t>système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a:t>
            </a:r>
          </a:p>
          <a:p>
            <a:pPr marL="0" indent="0">
              <a:lnSpc>
                <a:spcPct val="114000"/>
              </a:lnSpc>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lnSpc>
                <a:spcPct val="114000"/>
              </a:lnSpc>
              <a:defRPr/>
            </a:pPr>
            <a:r>
              <a:rPr lang="en-GB" altLang="fr-FR" sz="1400" dirty="0" err="1">
                <a:latin typeface="Arial" panose="020B0604020202020204" pitchFamily="34" charset="0"/>
                <a:cs typeface="Arial" panose="020B0604020202020204" pitchFamily="34" charset="0"/>
              </a:rPr>
              <a:t>Vaccins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vivants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atténués</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n’est</a:t>
            </a:r>
            <a:r>
              <a:rPr lang="en-GB" altLang="fr-FR" sz="1400" dirty="0">
                <a:latin typeface="Arial" panose="020B0604020202020204" pitchFamily="34" charset="0"/>
                <a:cs typeface="Arial" panose="020B0604020202020204" pitchFamily="34" charset="0"/>
              </a:rPr>
              <a:t> plus capable de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l’infection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mais</a:t>
            </a:r>
            <a:r>
              <a:rPr lang="en-GB" altLang="fr-FR" sz="1400" dirty="0">
                <a:latin typeface="Arial" panose="020B0604020202020204" pitchFamily="34" charset="0"/>
                <a:cs typeface="Arial" panose="020B0604020202020204" pitchFamily="34" charset="0"/>
              </a:rPr>
              <a:t> il </a:t>
            </a:r>
            <a:r>
              <a:rPr lang="en-GB" altLang="fr-FR" sz="1400" dirty="0" err="1">
                <a:latin typeface="Arial" panose="020B0604020202020204" pitchFamily="34" charset="0"/>
                <a:cs typeface="Arial" panose="020B0604020202020204" pitchFamily="34" charset="0"/>
              </a:rPr>
              <a:t>déclenche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protectrice</a:t>
            </a:r>
            <a:r>
              <a:rPr lang="en-GB" altLang="fr-FR" sz="1400" dirty="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defRPr/>
            </a:pPr>
            <a:r>
              <a:rPr lang="en-GB" altLang="fr-FR" sz="1400" dirty="0" err="1">
                <a:latin typeface="Arial" panose="020B0604020202020204" pitchFamily="34" charset="0"/>
                <a:cs typeface="Arial" panose="020B0604020202020204" pitchFamily="34" charset="0"/>
              </a:rPr>
              <a:t>Vaccins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inactivés</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tué</a:t>
            </a:r>
            <a:r>
              <a:rPr lang="en-GB" altLang="fr-FR" sz="1400" dirty="0">
                <a:latin typeface="Arial" panose="020B0604020202020204" pitchFamily="34" charset="0"/>
                <a:cs typeface="Arial" panose="020B0604020202020204" pitchFamily="34" charset="0"/>
              </a:rPr>
              <a:t> par la </a:t>
            </a:r>
            <a:r>
              <a:rPr lang="en-GB" altLang="fr-FR" sz="1400" dirty="0" err="1">
                <a:latin typeface="Arial" panose="020B0604020202020204" pitchFamily="34" charset="0"/>
                <a:cs typeface="Arial" panose="020B0604020202020204" pitchFamily="34" charset="0"/>
              </a:rPr>
              <a:t>chaleur</a:t>
            </a:r>
            <a:r>
              <a:rPr lang="en-GB" altLang="fr-FR" sz="1400" dirty="0">
                <a:latin typeface="Arial" panose="020B0604020202020204" pitchFamily="34" charset="0"/>
                <a:cs typeface="Arial" panose="020B0604020202020204" pitchFamily="34" charset="0"/>
              </a:rPr>
              <a:t> ou des </a:t>
            </a:r>
            <a:r>
              <a:rPr lang="en-GB" altLang="fr-FR" sz="1400" dirty="0" err="1">
                <a:latin typeface="Arial" panose="020B0604020202020204" pitchFamily="34" charset="0"/>
                <a:cs typeface="Arial" panose="020B0604020202020204" pitchFamily="34" charset="0"/>
              </a:rPr>
              <a:t>traitements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chimiques</a:t>
            </a:r>
            <a:r>
              <a:rPr lang="en-GB" altLang="fr-FR" sz="1400" dirty="0">
                <a:latin typeface="Arial" panose="020B0604020202020204" pitchFamily="34" charset="0"/>
                <a:cs typeface="Arial" panose="020B0604020202020204" pitchFamily="34" charset="0"/>
              </a:rPr>
              <a:t> ou des fragments </a:t>
            </a:r>
            <a:r>
              <a:rPr lang="en-GB" altLang="fr-FR" sz="1400" dirty="0" err="1">
                <a:latin typeface="Arial" panose="020B0604020202020204" pitchFamily="34" charset="0"/>
                <a:cs typeface="Arial" panose="020B0604020202020204" pitchFamily="34" charset="0"/>
              </a:rPr>
              <a:t>antigéniques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purifiés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issus</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cet</a:t>
            </a:r>
            <a:r>
              <a:rPr lang="en-GB" altLang="fr-FR" sz="1400" dirty="0">
                <a:latin typeface="Arial" panose="020B0604020202020204" pitchFamily="34" charset="0"/>
                <a:cs typeface="Arial" panose="020B0604020202020204" pitchFamily="34" charset="0"/>
              </a:rPr>
              <a:t> agent </a:t>
            </a:r>
            <a:r>
              <a:rPr lang="en-GB" altLang="fr-FR" sz="1400" dirty="0" err="1">
                <a:latin typeface="Arial" panose="020B0604020202020204" pitchFamily="34" charset="0"/>
                <a:cs typeface="Arial" panose="020B0604020202020204" pitchFamily="34" charset="0"/>
              </a:rPr>
              <a:t>déclenchent</a:t>
            </a:r>
            <a:r>
              <a:rPr lang="en-GB" altLang="fr-FR" sz="1400" dirty="0">
                <a:latin typeface="Arial" panose="020B0604020202020204" pitchFamily="34" charset="0"/>
                <a:cs typeface="Arial" panose="020B0604020202020204" pitchFamily="34" charset="0"/>
              </a:rPr>
              <a:t> la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d’infection</a:t>
            </a:r>
            <a:r>
              <a:rPr lang="en-GB" altLang="fr-FR" sz="1400" dirty="0">
                <a:latin typeface="Arial" panose="020B0604020202020204" pitchFamily="34" charset="0"/>
                <a:cs typeface="Arial" panose="020B0604020202020204" pitchFamily="34" charset="0"/>
              </a:rPr>
              <a:t>. </a:t>
            </a:r>
          </a:p>
          <a:p>
            <a:pPr marL="0" indent="0">
              <a:buFont typeface="Arial" panose="020B0604020202020204" pitchFamily="34" charset="0"/>
              <a:buNone/>
              <a:defRPr/>
            </a:pPr>
            <a:endParaRPr lang="en-GB" altLang="fr-FR" sz="1400" dirty="0">
              <a:latin typeface="Arial" panose="020B0604020202020204" pitchFamily="34" charset="0"/>
              <a:cs typeface="Arial" panose="020B0604020202020204" pitchFamily="34" charset="0"/>
            </a:endParaRPr>
          </a:p>
          <a:p>
            <a:pPr>
              <a:defRPr/>
            </a:pPr>
            <a:r>
              <a:rPr lang="en-GB" altLang="fr-FR" sz="1400" dirty="0">
                <a:latin typeface="Arial" panose="020B0604020202020204" pitchFamily="34" charset="0"/>
                <a:cs typeface="Arial" panose="020B0604020202020204" pitchFamily="34" charset="0"/>
              </a:rPr>
              <a:t>Vaccin ARN </a:t>
            </a:r>
            <a:r>
              <a:rPr lang="en-GB" altLang="fr-FR" sz="1400" dirty="0" err="1">
                <a:latin typeface="Arial" panose="020B0604020202020204" pitchFamily="34" charset="0"/>
                <a:cs typeface="Arial" panose="020B0604020202020204" pitchFamily="34" charset="0"/>
              </a:rPr>
              <a:t>messager</a:t>
            </a:r>
            <a:r>
              <a:rPr lang="en-GB" altLang="fr-FR" sz="1400" dirty="0">
                <a:latin typeface="Arial" panose="020B0604020202020204" pitchFamily="34" charset="0"/>
                <a:cs typeface="Arial" panose="020B0604020202020204" pitchFamily="34" charset="0"/>
              </a:rPr>
              <a:t> : </a:t>
            </a:r>
            <a:r>
              <a:rPr lang="en-GB" altLang="fr-FR" sz="1400" dirty="0" err="1">
                <a:latin typeface="Arial" panose="020B0604020202020204" pitchFamily="34" charset="0"/>
                <a:cs typeface="Arial" panose="020B0604020202020204" pitchFamily="34" charset="0"/>
              </a:rPr>
              <a:t>l’information</a:t>
            </a:r>
            <a:r>
              <a:rPr lang="en-GB" altLang="fr-FR" sz="1400" dirty="0">
                <a:latin typeface="Arial" panose="020B0604020202020204" pitchFamily="34" charset="0"/>
                <a:cs typeface="Arial" panose="020B0604020202020204" pitchFamily="34" charset="0"/>
              </a:rPr>
              <a:t>, sous </a:t>
            </a:r>
            <a:r>
              <a:rPr lang="en-GB" altLang="fr-FR" sz="1400" dirty="0" err="1">
                <a:latin typeface="Arial" panose="020B0604020202020204" pitchFamily="34" charset="0"/>
                <a:cs typeface="Arial" panose="020B0604020202020204" pitchFamily="34" charset="0"/>
              </a:rPr>
              <a:t>forme</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molécules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d’ARN</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permet</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produire</a:t>
            </a:r>
            <a:r>
              <a:rPr lang="en-GB" altLang="fr-FR" sz="1400" dirty="0">
                <a:latin typeface="Arial" panose="020B0604020202020204" pitchFamily="34" charset="0"/>
                <a:cs typeface="Arial" panose="020B0604020202020204" pitchFamily="34" charset="0"/>
              </a:rPr>
              <a:t> les </a:t>
            </a:r>
            <a:r>
              <a:rPr lang="en-GB" altLang="fr-FR" sz="1400" dirty="0" err="1">
                <a:latin typeface="Arial" panose="020B0604020202020204" pitchFamily="34" charset="0"/>
                <a:cs typeface="Arial" panose="020B0604020202020204" pitchFamily="34" charset="0"/>
              </a:rPr>
              <a:t>antigènes</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protéines</a:t>
            </a:r>
            <a:r>
              <a:rPr lang="en-GB" altLang="fr-FR" sz="1400" dirty="0">
                <a:latin typeface="Arial" panose="020B0604020202020204" pitchFamily="34" charset="0"/>
                <a:cs typeface="Arial" panose="020B0604020202020204" pitchFamily="34" charset="0"/>
              </a:rPr>
              <a:t>) de </a:t>
            </a:r>
            <a:r>
              <a:rPr lang="en-GB" altLang="fr-FR" sz="1400" dirty="0" err="1">
                <a:latin typeface="Arial" panose="020B0604020202020204" pitchFamily="34" charset="0"/>
                <a:cs typeface="Arial" panose="020B0604020202020204" pitchFamily="34" charset="0"/>
              </a:rPr>
              <a:t>l’agent</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pathogène</a:t>
            </a:r>
            <a:r>
              <a:rPr lang="en-GB" altLang="fr-FR" sz="1400" dirty="0">
                <a:latin typeface="Arial" panose="020B0604020202020204" pitchFamily="34" charset="0"/>
                <a:cs typeface="Arial" panose="020B0604020202020204" pitchFamily="34" charset="0"/>
              </a:rPr>
              <a:t> (dans la </a:t>
            </a:r>
            <a:r>
              <a:rPr lang="en-GB" altLang="fr-FR" sz="1400" dirty="0" err="1">
                <a:latin typeface="Arial" panose="020B0604020202020204" pitchFamily="34" charset="0"/>
                <a:cs typeface="Arial" panose="020B0604020202020204" pitchFamily="34" charset="0"/>
              </a:rPr>
              <a:t>cas</a:t>
            </a:r>
            <a:r>
              <a:rPr lang="en-GB" altLang="fr-FR" sz="1400" dirty="0">
                <a:latin typeface="Arial" panose="020B0604020202020204" pitchFamily="34" charset="0"/>
                <a:cs typeface="Arial" panose="020B0604020202020204" pitchFamily="34" charset="0"/>
              </a:rPr>
              <a:t> de COVID-19 il </a:t>
            </a:r>
            <a:r>
              <a:rPr lang="en-GB" altLang="fr-FR" sz="1400" dirty="0" err="1">
                <a:latin typeface="Arial" panose="020B0604020202020204" pitchFamily="34" charset="0"/>
                <a:cs typeface="Arial" panose="020B0604020202020204" pitchFamily="34" charset="0"/>
              </a:rPr>
              <a:t>s’agit</a:t>
            </a:r>
            <a:r>
              <a:rPr lang="en-GB" altLang="fr-FR" sz="1400" dirty="0">
                <a:latin typeface="Arial" panose="020B0604020202020204" pitchFamily="34" charset="0"/>
                <a:cs typeface="Arial" panose="020B0604020202020204" pitchFamily="34" charset="0"/>
              </a:rPr>
              <a:t> de la </a:t>
            </a:r>
            <a:r>
              <a:rPr lang="en-GB" altLang="fr-FR" sz="1400" dirty="0" err="1">
                <a:latin typeface="Arial" panose="020B0604020202020204" pitchFamily="34" charset="0"/>
                <a:cs typeface="Arial" panose="020B0604020202020204" pitchFamily="34" charset="0"/>
              </a:rPr>
              <a:t>protéine</a:t>
            </a:r>
            <a:r>
              <a:rPr lang="en-GB" altLang="fr-FR" sz="1400" dirty="0">
                <a:latin typeface="Arial" panose="020B0604020202020204" pitchFamily="34" charset="0"/>
                <a:cs typeface="Arial" panose="020B0604020202020204" pitchFamily="34" charset="0"/>
              </a:rPr>
              <a:t> Spike) et </a:t>
            </a:r>
            <a:r>
              <a:rPr lang="en-GB" altLang="fr-FR" sz="1400" dirty="0" err="1">
                <a:latin typeface="Arial" panose="020B0604020202020204" pitchFamily="34" charset="0"/>
                <a:cs typeface="Arial" panose="020B0604020202020204" pitchFamily="34" charset="0"/>
              </a:rPr>
              <a:t>ainsi</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déclencher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une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réponse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immunitaire</a:t>
            </a:r>
            <a:r>
              <a:rPr lang="en-GB" altLang="fr-FR" sz="1400" dirty="0">
                <a:latin typeface="Arial" panose="020B0604020202020204" pitchFamily="34" charset="0"/>
                <a:cs typeface="Arial" panose="020B0604020202020204" pitchFamily="34" charset="0"/>
              </a:rPr>
              <a:t> sans </a:t>
            </a:r>
            <a:r>
              <a:rPr lang="en-GB" altLang="fr-FR" sz="1400" dirty="0" err="1">
                <a:latin typeface="Arial" panose="020B0604020202020204" pitchFamily="34" charset="0"/>
                <a:cs typeface="Arial" panose="020B0604020202020204" pitchFamily="34" charset="0"/>
              </a:rPr>
              <a:t>provoquer</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l’infection</a:t>
            </a:r>
            <a:r>
              <a:rPr lang="en-GB" altLang="fr-FR" sz="1400" dirty="0">
                <a:latin typeface="Arial" panose="020B0604020202020204" pitchFamily="34" charset="0"/>
                <a:cs typeface="Arial" panose="020B0604020202020204" pitchFamily="34" charset="0"/>
              </a:rPr>
              <a:t> et sans modifier le </a:t>
            </a:r>
            <a:r>
              <a:rPr lang="en-GB" altLang="fr-FR" sz="1400" dirty="0" err="1">
                <a:latin typeface="Arial" panose="020B0604020202020204" pitchFamily="34" charset="0"/>
                <a:cs typeface="Arial" panose="020B0604020202020204" pitchFamily="34" charset="0"/>
              </a:rPr>
              <a:t>génome</a:t>
            </a:r>
            <a:r>
              <a:rPr lang="en-GB" altLang="fr-FR" sz="1400" dirty="0">
                <a:latin typeface="Arial" panose="020B0604020202020204" pitchFamily="34" charset="0"/>
                <a:cs typeface="Arial" panose="020B0604020202020204" pitchFamily="34" charset="0"/>
              </a:rPr>
              <a:t> des cellules de la </a:t>
            </a:r>
            <a:r>
              <a:rPr lang="en-GB" altLang="fr-FR" sz="1400" dirty="0" err="1">
                <a:latin typeface="Arial" panose="020B0604020202020204" pitchFamily="34" charset="0"/>
                <a:cs typeface="Arial" panose="020B0604020202020204" pitchFamily="34" charset="0"/>
              </a:rPr>
              <a:t>personne</a:t>
            </a:r>
            <a:r>
              <a:rPr lang="en-GB" altLang="fr-FR" sz="1400" dirty="0">
                <a:latin typeface="Arial" panose="020B0604020202020204" pitchFamily="34" charset="0"/>
                <a:cs typeface="Arial" panose="020B0604020202020204" pitchFamily="34" charset="0"/>
              </a:rPr>
              <a:t> </a:t>
            </a:r>
            <a:r>
              <a:rPr lang="en-GB" altLang="fr-FR" sz="1400" dirty="0" err="1">
                <a:latin typeface="Arial" panose="020B0604020202020204" pitchFamily="34" charset="0"/>
                <a:cs typeface="Arial" panose="020B0604020202020204" pitchFamily="34" charset="0"/>
              </a:rPr>
              <a:t>vaccinée</a:t>
            </a:r>
            <a:r>
              <a:rPr lang="en-GB" altLang="fr-FR" sz="1400" dirty="0">
                <a:latin typeface="Arial" panose="020B0604020202020204" pitchFamily="34" charset="0"/>
                <a:cs typeface="Arial" panose="020B0604020202020204" pitchFamily="34" charset="0"/>
              </a:rPr>
              <a:t>.</a:t>
            </a:r>
            <a:endParaRPr lang="en-GB" altLang="fr-FR" sz="1400" dirty="0"/>
          </a:p>
        </p:txBody>
      </p:sp>
      <p:sp>
        <p:nvSpPr>
          <p:cNvPr id="15364" name="Espace réservé du numéro de diapositive 4">
            <a:extLst>
              <a:ext uri="{FF2B5EF4-FFF2-40B4-BE49-F238E27FC236}">
                <a16:creationId xmlns:a16="http://schemas.microsoft.com/office/drawing/2014/main" id="{0030CCB6-B5C7-A46A-2120-B7381AF9E0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DFBC26-0C3F-49E1-BE08-33D0BD7A8624}" type="slidenum">
              <a:rPr lang="fr-FR" altLang="fr-FR" sz="1200">
                <a:solidFill>
                  <a:srgbClr val="898989"/>
                </a:solidFill>
              </a:rPr>
              <a:pPr>
                <a:spcBef>
                  <a:spcPct val="0"/>
                </a:spcBef>
                <a:buFontTx/>
                <a:buNone/>
              </a:pPr>
              <a:t>5</a:t>
            </a:fld>
            <a:endParaRPr lang="fr-FR" altLang="fr-FR" sz="1200">
              <a:solidFill>
                <a:srgbClr val="898989"/>
              </a:solidFill>
            </a:endParaRPr>
          </a:p>
        </p:txBody>
      </p:sp>
      <p:pic>
        <p:nvPicPr>
          <p:cNvPr id="15365" name="Picture 2">
            <a:extLst>
              <a:ext uri="{FF2B5EF4-FFF2-40B4-BE49-F238E27FC236}">
                <a16:creationId xmlns:a16="http://schemas.microsoft.com/office/drawing/2014/main" id="{DB59A505-212E-8361-8C32-887C63C039F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788" y="31750"/>
            <a:ext cx="9239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1">
            <a:extLst>
              <a:ext uri="{FF2B5EF4-FFF2-40B4-BE49-F238E27FC236}">
                <a16:creationId xmlns:a16="http://schemas.microsoft.com/office/drawing/2014/main" id="{AA520545-6A40-7F6C-EE4F-EF374BF7C2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 y="0"/>
            <a:ext cx="13160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a:extLst>
              <a:ext uri="{FF2B5EF4-FFF2-40B4-BE49-F238E27FC236}">
                <a16:creationId xmlns:a16="http://schemas.microsoft.com/office/drawing/2014/main" id="{2D50AF03-F1C4-2DDC-C28D-138591CA6ED1}"/>
              </a:ext>
            </a:extLst>
          </p:cNvPr>
          <p:cNvSpPr>
            <a:spLocks noGrp="1"/>
          </p:cNvSpPr>
          <p:nvPr>
            <p:ph type="title"/>
          </p:nvPr>
        </p:nvSpPr>
        <p:spPr>
          <a:xfrm>
            <a:off x="755650" y="73025"/>
            <a:ext cx="8229600" cy="979488"/>
          </a:xfrm>
        </p:spPr>
        <p:txBody>
          <a:bodyPr/>
          <a:lstStyle/>
          <a:p>
            <a:r>
              <a:rPr lang="fr-FR" altLang="fr-FR" sz="3200">
                <a:solidFill>
                  <a:srgbClr val="5B225F"/>
                </a:solidFill>
                <a:latin typeface="Arial" panose="020B0604020202020204" pitchFamily="34" charset="0"/>
                <a:cs typeface="Arial" panose="020B0604020202020204" pitchFamily="34" charset="0"/>
              </a:rPr>
              <a:t>Quelques infections et leurs vaccins</a:t>
            </a:r>
          </a:p>
        </p:txBody>
      </p:sp>
      <p:sp>
        <p:nvSpPr>
          <p:cNvPr id="4099" name="Espace réservé du contenu 2">
            <a:extLst>
              <a:ext uri="{FF2B5EF4-FFF2-40B4-BE49-F238E27FC236}">
                <a16:creationId xmlns:a16="http://schemas.microsoft.com/office/drawing/2014/main" id="{66C549E1-826B-9755-FE2D-E104C55AAE98}"/>
              </a:ext>
            </a:extLst>
          </p:cNvPr>
          <p:cNvSpPr>
            <a:spLocks noGrp="1"/>
          </p:cNvSpPr>
          <p:nvPr>
            <p:ph idx="1"/>
          </p:nvPr>
        </p:nvSpPr>
        <p:spPr/>
        <p:txBody>
          <a:bodyPr/>
          <a:lstStyle/>
          <a:p>
            <a:pPr marL="0" indent="0">
              <a:buFont typeface="Arial" panose="020B0604020202020204" pitchFamily="34" charset="0"/>
              <a:buNone/>
            </a:pPr>
            <a:r>
              <a:rPr lang="fr-FR" altLang="fr-FR" sz="2000">
                <a:latin typeface="Arial" panose="020B0604020202020204" pitchFamily="34" charset="0"/>
                <a:cs typeface="Arial" panose="020B0604020202020204" pitchFamily="34" charset="0"/>
              </a:rPr>
              <a:t>Voici quelques infections qui peuvent être prévenues par des vaccins et la situation en France et dans le monde ainsi que des perspectives mondiales en vue de l’améliorer.</a:t>
            </a:r>
          </a:p>
          <a:p>
            <a:pPr marL="0" indent="0">
              <a:buFont typeface="Arial" panose="020B0604020202020204" pitchFamily="34" charset="0"/>
              <a:buNone/>
            </a:pPr>
            <a:endParaRPr lang="fr-FR" altLang="fr-FR" sz="20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FR" altLang="fr-FR" sz="2000">
              <a:latin typeface="Arial" panose="020B0604020202020204" pitchFamily="34" charset="0"/>
              <a:cs typeface="Arial" panose="020B0604020202020204" pitchFamily="34" charset="0"/>
            </a:endParaRPr>
          </a:p>
        </p:txBody>
      </p:sp>
      <p:pic>
        <p:nvPicPr>
          <p:cNvPr id="4101" name="Image 1">
            <a:extLst>
              <a:ext uri="{FF2B5EF4-FFF2-40B4-BE49-F238E27FC236}">
                <a16:creationId xmlns:a16="http://schemas.microsoft.com/office/drawing/2014/main" id="{3CEA43A0-AB88-3D6C-8BC7-BA35253E1C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9725"/>
            <a:ext cx="11017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a:extLst>
              <a:ext uri="{FF2B5EF4-FFF2-40B4-BE49-F238E27FC236}">
                <a16:creationId xmlns:a16="http://schemas.microsoft.com/office/drawing/2014/main" id="{2FBED534-8ED6-5697-4629-3A7B920B6F7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068638"/>
            <a:ext cx="78486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ZoneTexte 6">
            <a:extLst>
              <a:ext uri="{FF2B5EF4-FFF2-40B4-BE49-F238E27FC236}">
                <a16:creationId xmlns:a16="http://schemas.microsoft.com/office/drawing/2014/main" id="{D83E91CA-367B-A2C1-6FDE-24E5BB6FFB99}"/>
              </a:ext>
            </a:extLst>
          </p:cNvPr>
          <p:cNvSpPr txBox="1">
            <a:spLocks noChangeArrowheads="1"/>
          </p:cNvSpPr>
          <p:nvPr/>
        </p:nvSpPr>
        <p:spPr bwMode="auto">
          <a:xfrm>
            <a:off x="620713" y="5373688"/>
            <a:ext cx="5221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rPr>
              <a:t>https://www.who.int/fr/health-topics/vaccines-and-immunization#tab=tab_1</a:t>
            </a:r>
          </a:p>
        </p:txBody>
      </p:sp>
      <p:sp>
        <p:nvSpPr>
          <p:cNvPr id="4100" name="Espace réservé du numéro de diapositive 4">
            <a:extLst>
              <a:ext uri="{FF2B5EF4-FFF2-40B4-BE49-F238E27FC236}">
                <a16:creationId xmlns:a16="http://schemas.microsoft.com/office/drawing/2014/main" id="{CE6F5A41-5ED0-0C69-ADB8-AA93B69215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D7C7E0-1BB4-4AD9-A9B7-33EAFB52419E}" type="slidenum">
              <a:rPr lang="fr-FR" altLang="fr-FR" sz="1200">
                <a:solidFill>
                  <a:srgbClr val="898989"/>
                </a:solidFill>
              </a:rPr>
              <a:pPr>
                <a:spcBef>
                  <a:spcPct val="0"/>
                </a:spcBef>
                <a:buFontTx/>
                <a:buNone/>
              </a:pPr>
              <a:t>6</a:t>
            </a:fld>
            <a:endParaRPr lang="fr-FR" altLang="fr-FR"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DB709E84-814E-BD30-A071-EA5B95D4B5F7}"/>
              </a:ext>
            </a:extLst>
          </p:cNvPr>
          <p:cNvSpPr>
            <a:spLocks noGrp="1"/>
          </p:cNvSpPr>
          <p:nvPr>
            <p:ph type="title"/>
          </p:nvPr>
        </p:nvSpPr>
        <p:spPr>
          <a:xfrm>
            <a:off x="2123727" y="274638"/>
            <a:ext cx="5472609" cy="1143000"/>
          </a:xfrm>
        </p:spPr>
        <p:txBody>
          <a:bodyPr/>
          <a:lstStyle/>
          <a:p>
            <a:pPr eaLnBrk="1" hangingPunct="1"/>
            <a:r>
              <a:rPr lang="fr-FR" altLang="fr-FR" sz="3200">
                <a:solidFill>
                  <a:srgbClr val="5B225F"/>
                </a:solidFill>
                <a:latin typeface="Arial" panose="020B0604020202020204" pitchFamily="34" charset="0"/>
                <a:cs typeface="Arial" panose="020B0604020202020204" pitchFamily="34" charset="0"/>
              </a:rPr>
              <a:t>Variole</a:t>
            </a:r>
          </a:p>
        </p:txBody>
      </p:sp>
      <p:sp>
        <p:nvSpPr>
          <p:cNvPr id="15363" name="ZoneTexte 1">
            <a:extLst>
              <a:ext uri="{FF2B5EF4-FFF2-40B4-BE49-F238E27FC236}">
                <a16:creationId xmlns:a16="http://schemas.microsoft.com/office/drawing/2014/main" id="{0844F5F1-67B0-71CB-6557-006F05AFD75A}"/>
              </a:ext>
            </a:extLst>
          </p:cNvPr>
          <p:cNvSpPr txBox="1">
            <a:spLocks noChangeArrowheads="1"/>
          </p:cNvSpPr>
          <p:nvPr/>
        </p:nvSpPr>
        <p:spPr bwMode="auto">
          <a:xfrm>
            <a:off x="790810" y="1490008"/>
            <a:ext cx="78597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fr-FR" altLang="fr-FR" sz="1200" dirty="0">
                <a:latin typeface="Arial" panose="020B0604020202020204" pitchFamily="34" charset="0"/>
              </a:rPr>
              <a:t>La variole est une infection virale très contagieuse</a:t>
            </a:r>
          </a:p>
          <a:p>
            <a:pPr eaLnBrk="1" hangingPunct="1">
              <a:spcBef>
                <a:spcPct val="0"/>
              </a:spcBef>
              <a:defRPr/>
            </a:pPr>
            <a:r>
              <a:rPr lang="fr-FR" altLang="fr-FR" sz="1200" dirty="0">
                <a:latin typeface="Arial" panose="020B0604020202020204" pitchFamily="34" charset="0"/>
              </a:rPr>
              <a:t>Elle faisait 2 millions de victimes par an jusqu’en 1950, avec une mortalité de près de 30%</a:t>
            </a:r>
          </a:p>
          <a:p>
            <a:pPr eaLnBrk="1" hangingPunct="1">
              <a:spcBef>
                <a:spcPct val="0"/>
              </a:spcBef>
              <a:defRPr/>
            </a:pPr>
            <a:r>
              <a:rPr lang="fr-FR" altLang="fr-FR" sz="1200" dirty="0">
                <a:latin typeface="Arial" panose="020B0604020202020204" pitchFamily="34" charset="0"/>
              </a:rPr>
              <a:t>Le vaccin antivariolique a été découvert par Jenner en 1770, mais la campagne mondiale de vaccination par l’OMS n’a débuté qu’en 1960</a:t>
            </a:r>
          </a:p>
          <a:p>
            <a:pPr eaLnBrk="1" hangingPunct="1">
              <a:spcBef>
                <a:spcPct val="0"/>
              </a:spcBef>
              <a:defRPr/>
            </a:pPr>
            <a:r>
              <a:rPr lang="fr-FR" altLang="fr-FR" sz="1200" dirty="0">
                <a:latin typeface="Arial" panose="020B0604020202020204" pitchFamily="34" charset="0"/>
              </a:rPr>
              <a:t>La maladie a été déclarée éradiquée en 1980, mais certains laboratoires conservent le virus à des fins de recherche</a:t>
            </a:r>
          </a:p>
          <a:p>
            <a:pPr eaLnBrk="1" hangingPunct="1">
              <a:spcBef>
                <a:spcPct val="0"/>
              </a:spcBef>
              <a:defRPr/>
            </a:pPr>
            <a:r>
              <a:rPr lang="fr-FR" altLang="fr-FR" sz="1200" dirty="0">
                <a:latin typeface="Arial" panose="020B0604020202020204" pitchFamily="34" charset="0"/>
              </a:rPr>
              <a:t>Le vaccin est également efficace contre la variole du singe (</a:t>
            </a:r>
            <a:r>
              <a:rPr lang="fr-FR" altLang="fr-FR" sz="1200" dirty="0" err="1">
                <a:latin typeface="Arial" panose="020B0604020202020204" pitchFamily="34" charset="0"/>
              </a:rPr>
              <a:t>Mpox</a:t>
            </a:r>
            <a:r>
              <a:rPr lang="fr-FR" altLang="fr-FR" sz="1200" dirty="0">
                <a:latin typeface="Arial" panose="020B0604020202020204" pitchFamily="34" charset="0"/>
              </a:rPr>
              <a:t>), infection beaucoup moins redoutable, et dont on a vu apparaître des cas humains depuis 2022, sans doute suite à une contamination animale puis interhumaine. En France on dénombre près de 5000 cas jusqu’en mars 2024. Le vaccin préventif antivariolique est efficace, il est réservé à certaines populations à risque.</a:t>
            </a:r>
            <a:endParaRPr lang="fr-FR" altLang="fr-FR" sz="1400" dirty="0">
              <a:latin typeface="Arial" panose="020B0604020202020204" pitchFamily="34" charset="0"/>
            </a:endParaRPr>
          </a:p>
        </p:txBody>
      </p:sp>
      <p:pic>
        <p:nvPicPr>
          <p:cNvPr id="12293" name="Picture 3" descr="Photographie d'un avant-bras et d'une main d'une personne atteinte de la variole. L'avant bras et la main sont couverts de pustules et de croutes.">
            <a:extLst>
              <a:ext uri="{FF2B5EF4-FFF2-40B4-BE49-F238E27FC236}">
                <a16:creationId xmlns:a16="http://schemas.microsoft.com/office/drawing/2014/main" id="{552AEEF4-A1CF-DEDC-EA9C-5D187A17D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659188"/>
            <a:ext cx="40322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4">
            <a:extLst>
              <a:ext uri="{FF2B5EF4-FFF2-40B4-BE49-F238E27FC236}">
                <a16:creationId xmlns:a16="http://schemas.microsoft.com/office/drawing/2014/main" id="{B1956C44-0C0E-A4F5-AFBF-5C59E898AA3B}"/>
              </a:ext>
            </a:extLst>
          </p:cNvPr>
          <p:cNvSpPr txBox="1">
            <a:spLocks noChangeArrowheads="1"/>
          </p:cNvSpPr>
          <p:nvPr/>
        </p:nvSpPr>
        <p:spPr bwMode="auto">
          <a:xfrm>
            <a:off x="842613" y="4221088"/>
            <a:ext cx="3219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fr-FR" altLang="fr-FR" sz="1000">
                <a:latin typeface="Arial" panose="020B0604020202020204" pitchFamily="34" charset="0"/>
                <a:hlinkClick r:id="rId3"/>
              </a:rPr>
              <a:t>https://www.santepubliquefrance.fr/les-actualites/2023/variole-du-singe-point-de-situation-en-france-au-23-mars-2023</a:t>
            </a:r>
            <a:endParaRPr lang="fr-FR" altLang="fr-FR" sz="1000">
              <a:latin typeface="Arial" panose="020B0604020202020204" pitchFamily="34" charset="0"/>
            </a:endParaRPr>
          </a:p>
          <a:p>
            <a:pPr eaLnBrk="1" hangingPunct="1">
              <a:spcBef>
                <a:spcPct val="0"/>
              </a:spcBef>
            </a:pPr>
            <a:r>
              <a:rPr lang="fr-FR" altLang="fr-FR" sz="1000">
                <a:latin typeface="Arial" panose="020B0604020202020204" pitchFamily="34" charset="0"/>
                <a:hlinkClick r:id="rId4"/>
              </a:rPr>
              <a:t>https://www.chu-montpellier.fr/fr/vaccination/histoire-des-epidemes-et-de-la-vaccination/la-variole</a:t>
            </a:r>
            <a:endParaRPr lang="fr-FR" altLang="fr-FR" sz="1000">
              <a:latin typeface="Arial" panose="020B0604020202020204" pitchFamily="34" charset="0"/>
            </a:endParaRPr>
          </a:p>
        </p:txBody>
      </p:sp>
      <p:pic>
        <p:nvPicPr>
          <p:cNvPr id="12294" name="Image 1">
            <a:extLst>
              <a:ext uri="{FF2B5EF4-FFF2-40B4-BE49-F238E27FC236}">
                <a16:creationId xmlns:a16="http://schemas.microsoft.com/office/drawing/2014/main" id="{64EE78E7-1A60-E3B9-1505-2FFCC397B78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50813"/>
            <a:ext cx="15525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Espace réservé du numéro de diapositive 4">
            <a:extLst>
              <a:ext uri="{FF2B5EF4-FFF2-40B4-BE49-F238E27FC236}">
                <a16:creationId xmlns:a16="http://schemas.microsoft.com/office/drawing/2014/main" id="{AFA0351D-7B8F-CB34-AFB6-7E5555C39A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30FFD6-2107-4067-BDD9-D2F24E9DDB83}" type="slidenum">
              <a:rPr lang="fr-FR" altLang="fr-FR" sz="1200">
                <a:solidFill>
                  <a:srgbClr val="898989"/>
                </a:solidFill>
              </a:rPr>
              <a:pPr>
                <a:spcBef>
                  <a:spcPct val="0"/>
                </a:spcBef>
                <a:buFontTx/>
                <a:buNone/>
              </a:pPr>
              <a:t>7</a:t>
            </a:fld>
            <a:endParaRPr lang="fr-FR" altLang="fr-FR"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AA546D8B-5A19-46EB-7740-879FBD7F99CA}"/>
              </a:ext>
            </a:extLst>
          </p:cNvPr>
          <p:cNvSpPr>
            <a:spLocks noGrp="1"/>
          </p:cNvSpPr>
          <p:nvPr>
            <p:ph type="title"/>
          </p:nvPr>
        </p:nvSpPr>
        <p:spPr>
          <a:xfrm>
            <a:off x="1249363" y="76200"/>
            <a:ext cx="7272337" cy="638175"/>
          </a:xfrm>
        </p:spPr>
        <p:txBody>
          <a:bodyPr/>
          <a:lstStyle/>
          <a:p>
            <a:pPr>
              <a:lnSpc>
                <a:spcPct val="114000"/>
              </a:lnSpc>
            </a:pPr>
            <a:r>
              <a:rPr lang="fr-FR" altLang="fr-FR" sz="3200">
                <a:solidFill>
                  <a:srgbClr val="5B225F"/>
                </a:solidFill>
                <a:latin typeface="Arial" panose="020B0604020202020204" pitchFamily="34" charset="0"/>
                <a:cs typeface="Arial" panose="020B0604020202020204" pitchFamily="34" charset="0"/>
              </a:rPr>
              <a:t>Papillomavirus humain (HPV)</a:t>
            </a:r>
          </a:p>
        </p:txBody>
      </p:sp>
      <p:sp>
        <p:nvSpPr>
          <p:cNvPr id="10243" name="Espace réservé du contenu 1">
            <a:extLst>
              <a:ext uri="{FF2B5EF4-FFF2-40B4-BE49-F238E27FC236}">
                <a16:creationId xmlns:a16="http://schemas.microsoft.com/office/drawing/2014/main" id="{24FBAA44-C4F9-AD47-299C-CB4D2EB467FC}"/>
              </a:ext>
            </a:extLst>
          </p:cNvPr>
          <p:cNvSpPr>
            <a:spLocks noGrp="1"/>
          </p:cNvSpPr>
          <p:nvPr>
            <p:ph sz="half" idx="1"/>
          </p:nvPr>
        </p:nvSpPr>
        <p:spPr>
          <a:xfrm>
            <a:off x="166688" y="847725"/>
            <a:ext cx="5989637" cy="5245100"/>
          </a:xfrm>
        </p:spPr>
        <p:txBody>
          <a:bodyPr/>
          <a:lstStyle/>
          <a:p>
            <a:pPr>
              <a:lnSpc>
                <a:spcPct val="114000"/>
              </a:lnSpc>
            </a:pPr>
            <a:r>
              <a:rPr lang="fr-FR" altLang="fr-FR" sz="1200">
                <a:latin typeface="Arial" panose="020B0604020202020204" pitchFamily="34" charset="0"/>
                <a:cs typeface="Arial" panose="020B0604020202020204" pitchFamily="34" charset="0"/>
              </a:rPr>
              <a:t>Infection sexuellement transmissible très fréquente.</a:t>
            </a:r>
          </a:p>
          <a:p>
            <a:pPr>
              <a:lnSpc>
                <a:spcPct val="114000"/>
              </a:lnSpc>
            </a:pPr>
            <a:r>
              <a:rPr lang="fr-FR" altLang="fr-FR" sz="1200">
                <a:latin typeface="Arial" panose="020B0604020202020204" pitchFamily="34" charset="0"/>
                <a:cs typeface="Arial" panose="020B0604020202020204" pitchFamily="34" charset="0"/>
              </a:rPr>
              <a:t>Les préservatifs peuvent contribuer à prévenir les infections à HPV, mais ne constituent pas une protection complète, car ils ne protègent que ce qu’ils recouvrent.</a:t>
            </a:r>
          </a:p>
          <a:p>
            <a:pPr>
              <a:lnSpc>
                <a:spcPct val="114000"/>
              </a:lnSpc>
            </a:pPr>
            <a:r>
              <a:rPr lang="fr-FR" altLang="fr-FR" sz="1200">
                <a:latin typeface="Arial" panose="020B0604020202020204" pitchFamily="34" charset="0"/>
                <a:cs typeface="Arial" panose="020B0604020202020204" pitchFamily="34" charset="0"/>
              </a:rPr>
              <a:t>Risque de cancers : </a:t>
            </a:r>
          </a:p>
          <a:p>
            <a:pPr lvl="1">
              <a:lnSpc>
                <a:spcPct val="114000"/>
              </a:lnSpc>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100% des cancers du col de l’utérus sont liés aux HPV</a:t>
            </a:r>
          </a:p>
          <a:p>
            <a:pPr lvl="1">
              <a:lnSpc>
                <a:spcPct val="114000"/>
              </a:lnSpc>
              <a:buFont typeface="Courier New" panose="02070309020205020404" pitchFamily="49" charset="0"/>
              <a:buChar char="o"/>
            </a:pPr>
            <a:r>
              <a:rPr lang="fr-FR" altLang="fr-FR" sz="1200">
                <a:latin typeface="Arial" panose="020B0604020202020204" pitchFamily="34" charset="0"/>
                <a:cs typeface="Arial" panose="020B0604020202020204" pitchFamily="34" charset="0"/>
              </a:rPr>
              <a:t>25% des cancers provoqués par les HPV surviennent chez les hommes (pénis, anus, gorge)</a:t>
            </a:r>
          </a:p>
          <a:p>
            <a:pPr>
              <a:lnSpc>
                <a:spcPct val="114000"/>
              </a:lnSpc>
            </a:pPr>
            <a:r>
              <a:rPr lang="fr-FR" altLang="fr-FR" sz="1200">
                <a:solidFill>
                  <a:srgbClr val="5B225F"/>
                </a:solidFill>
                <a:latin typeface="Arial" panose="020B0604020202020204" pitchFamily="34" charset="0"/>
                <a:cs typeface="Arial" panose="020B0604020202020204" pitchFamily="34" charset="0"/>
              </a:rPr>
              <a:t>En France, la vaccination est recommandée à partir de 11 ans pour les filles depuis 2007 et pour les garçons depuis 2021. Depuis octobre 2023 il y a la possibilité de se faire vacciner vaccination au collège (en classe de 5</a:t>
            </a:r>
            <a:r>
              <a:rPr lang="fr-FR" altLang="fr-FR" sz="1200" baseline="30000">
                <a:solidFill>
                  <a:srgbClr val="5B225F"/>
                </a:solidFill>
                <a:latin typeface="Arial" panose="020B0604020202020204" pitchFamily="34" charset="0"/>
                <a:cs typeface="Arial" panose="020B0604020202020204" pitchFamily="34" charset="0"/>
              </a:rPr>
              <a:t>ème</a:t>
            </a:r>
            <a:r>
              <a:rPr lang="fr-FR" altLang="fr-FR" sz="1200">
                <a:solidFill>
                  <a:srgbClr val="5B225F"/>
                </a:solidFill>
                <a:latin typeface="Arial" panose="020B0604020202020204" pitchFamily="34" charset="0"/>
                <a:cs typeface="Arial" panose="020B0604020202020204" pitchFamily="34" charset="0"/>
              </a:rPr>
              <a:t>).</a:t>
            </a:r>
            <a:endParaRPr lang="fr-FR" altLang="fr-FR" sz="1600">
              <a:solidFill>
                <a:srgbClr val="5B225F"/>
              </a:solidFill>
              <a:latin typeface="Arial" panose="020B0604020202020204" pitchFamily="34" charset="0"/>
              <a:cs typeface="Arial" panose="020B0604020202020204" pitchFamily="34" charset="0"/>
            </a:endParaRPr>
          </a:p>
          <a:p>
            <a:pPr>
              <a:lnSpc>
                <a:spcPct val="114000"/>
              </a:lnSpc>
            </a:pPr>
            <a:r>
              <a:rPr lang="fr-FR" altLang="fr-FR" sz="1200">
                <a:solidFill>
                  <a:srgbClr val="5B225F"/>
                </a:solidFill>
                <a:latin typeface="Arial" panose="020B0604020202020204" pitchFamily="34" charset="0"/>
                <a:cs typeface="Arial" panose="020B0604020202020204" pitchFamily="34" charset="0"/>
              </a:rPr>
              <a:t>En 2022 en France 41,5% de jeunes filles étaient </a:t>
            </a:r>
            <a:r>
              <a:rPr lang="fr-FR" altLang="fr-FR" sz="1200">
                <a:latin typeface="Arial" panose="020B0604020202020204" pitchFamily="34" charset="0"/>
                <a:cs typeface="Arial" panose="020B0604020202020204" pitchFamily="34" charset="0"/>
              </a:rPr>
              <a:t>vaccinées avec 2 doses. </a:t>
            </a:r>
          </a:p>
          <a:p>
            <a:pPr>
              <a:lnSpc>
                <a:spcPct val="114000"/>
              </a:lnSpc>
            </a:pPr>
            <a:r>
              <a:rPr lang="fr-FR" altLang="fr-FR" sz="1200">
                <a:latin typeface="Arial" panose="020B0604020202020204" pitchFamily="34" charset="0"/>
                <a:cs typeface="Arial" panose="020B0604020202020204" pitchFamily="34" charset="0"/>
              </a:rPr>
              <a:t>En 2020, en Europe, la couverture vaccinale dépassait 50% dans 20 pays et 75% dans 11 pays dont le Portugal, l’Espagne et le Royaume-Uni. </a:t>
            </a:r>
          </a:p>
          <a:p>
            <a:pPr>
              <a:lnSpc>
                <a:spcPct val="114000"/>
              </a:lnSpc>
            </a:pPr>
            <a:r>
              <a:rPr lang="fr-FR" altLang="fr-FR" sz="1200">
                <a:latin typeface="Arial" panose="020B0604020202020204" pitchFamily="34" charset="0"/>
                <a:cs typeface="Arial" panose="020B0604020202020204" pitchFamily="34" charset="0"/>
              </a:rPr>
              <a:t>En Australie, une couverture vaccinale d’au moins 80 % a permis une réduction de 75 % des cancers du col de l’utérus, ouvrant la perspective d’une éradication du cancer du col de l’utérus dans l’avenir. Ceci témoigne également de l’excellente efficacité et de la bonne tolérance de ce vaccin.</a:t>
            </a:r>
          </a:p>
          <a:p>
            <a:pPr>
              <a:lnSpc>
                <a:spcPct val="114000"/>
              </a:lnSpc>
            </a:pPr>
            <a:r>
              <a:rPr lang="fr-FR" altLang="fr-FR" sz="1200">
                <a:latin typeface="Arial" panose="020B0604020202020204" pitchFamily="34" charset="0"/>
                <a:cs typeface="Arial" panose="020B0604020202020204" pitchFamily="34" charset="0"/>
              </a:rPr>
              <a:t>OMS: Fin de 2022, 130 pays ont intégré le vaccin contre les HPV dans leurs programmes nationaux de vaccination. La couverture vaccinale  est actuellement estimée à 21 % dans le monde pour la 1</a:t>
            </a:r>
            <a:r>
              <a:rPr lang="fr-FR" altLang="fr-FR" sz="1200" baseline="30000">
                <a:latin typeface="Arial" panose="020B0604020202020204" pitchFamily="34" charset="0"/>
                <a:cs typeface="Arial" panose="020B0604020202020204" pitchFamily="34" charset="0"/>
              </a:rPr>
              <a:t>ère</a:t>
            </a:r>
            <a:r>
              <a:rPr lang="fr-FR" altLang="fr-FR" sz="1200">
                <a:latin typeface="Arial" panose="020B0604020202020204" pitchFamily="34" charset="0"/>
                <a:cs typeface="Arial" panose="020B0604020202020204" pitchFamily="34" charset="0"/>
              </a:rPr>
              <a:t> dose.</a:t>
            </a:r>
          </a:p>
        </p:txBody>
      </p:sp>
      <p:grpSp>
        <p:nvGrpSpPr>
          <p:cNvPr id="10244" name="Groupe 4" descr="Guide pratique sur la vaccination contre le HPV édité par l'institut national du cancer, disponible sur https://www.e-cancer.fr/Comprendre-prevenir-depister/Reduire-les-risques-de-cancer/Infections/Vaccination-contre-les-cancers-HPV">
            <a:extLst>
              <a:ext uri="{FF2B5EF4-FFF2-40B4-BE49-F238E27FC236}">
                <a16:creationId xmlns:a16="http://schemas.microsoft.com/office/drawing/2014/main" id="{ED8B3225-5869-E49E-6115-DAB0F69C6DE2}"/>
              </a:ext>
            </a:extLst>
          </p:cNvPr>
          <p:cNvGrpSpPr>
            <a:grpSpLocks/>
          </p:cNvGrpSpPr>
          <p:nvPr/>
        </p:nvGrpSpPr>
        <p:grpSpPr bwMode="auto">
          <a:xfrm>
            <a:off x="6110288" y="960438"/>
            <a:ext cx="3033712" cy="4975225"/>
            <a:chOff x="4820154" y="1268760"/>
            <a:chExt cx="3961283" cy="5482000"/>
          </a:xfrm>
        </p:grpSpPr>
        <p:sp>
          <p:nvSpPr>
            <p:cNvPr id="10248" name="TextBox 5" descr="sources de l'image">
              <a:extLst>
                <a:ext uri="{FF2B5EF4-FFF2-40B4-BE49-F238E27FC236}">
                  <a16:creationId xmlns:a16="http://schemas.microsoft.com/office/drawing/2014/main" id="{5F428F35-038A-0E5A-EBDA-A2B4F5DDD9D4}"/>
                </a:ext>
              </a:extLst>
            </p:cNvPr>
            <p:cNvSpPr txBox="1">
              <a:spLocks noChangeArrowheads="1"/>
            </p:cNvSpPr>
            <p:nvPr/>
          </p:nvSpPr>
          <p:spPr bwMode="auto">
            <a:xfrm>
              <a:off x="4820154" y="5919763"/>
              <a:ext cx="3961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latin typeface="Arial" panose="020B0604020202020204" pitchFamily="34" charset="0"/>
                  <a:hlinkClick r:id="rId2"/>
                </a:rPr>
                <a:t>https://www.e-cancer.fr/Comprendre-prevenir-depister/Reduire-les-risques-de-cancer/Infections/Vaccination-contre-les-cancers-HPV</a:t>
              </a:r>
              <a:endParaRPr lang="fr-FR" altLang="fr-FR" sz="1200">
                <a:latin typeface="Arial" panose="020B0604020202020204" pitchFamily="34" charset="0"/>
              </a:endParaRPr>
            </a:p>
            <a:p>
              <a:pPr eaLnBrk="1" hangingPunct="1">
                <a:spcBef>
                  <a:spcPct val="0"/>
                </a:spcBef>
                <a:buFontTx/>
                <a:buNone/>
              </a:pPr>
              <a:endParaRPr lang="fr-FR" altLang="fr-FR" sz="1200">
                <a:latin typeface="Arial" panose="020B0604020202020204" pitchFamily="34" charset="0"/>
              </a:endParaRPr>
            </a:p>
          </p:txBody>
        </p:sp>
        <p:pic>
          <p:nvPicPr>
            <p:cNvPr id="10249" name="Image 3">
              <a:extLst>
                <a:ext uri="{FF2B5EF4-FFF2-40B4-BE49-F238E27FC236}">
                  <a16:creationId xmlns:a16="http://schemas.microsoft.com/office/drawing/2014/main" id="{58EBDBE7-8A61-3F58-0578-1A5A7B473E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8035" y="1268760"/>
              <a:ext cx="3156681" cy="465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7" name="ZoneTexte 1">
            <a:extLst>
              <a:ext uri="{FF2B5EF4-FFF2-40B4-BE49-F238E27FC236}">
                <a16:creationId xmlns:a16="http://schemas.microsoft.com/office/drawing/2014/main" id="{1F3C3363-5C77-8C58-C26B-E04C4D6C0723}"/>
              </a:ext>
            </a:extLst>
          </p:cNvPr>
          <p:cNvSpPr txBox="1">
            <a:spLocks noChangeArrowheads="1"/>
          </p:cNvSpPr>
          <p:nvPr/>
        </p:nvSpPr>
        <p:spPr bwMode="auto">
          <a:xfrm>
            <a:off x="395288" y="6165850"/>
            <a:ext cx="62642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4000"/>
              </a:lnSpc>
              <a:spcBef>
                <a:spcPct val="0"/>
              </a:spcBef>
              <a:buFontTx/>
              <a:buNone/>
            </a:pPr>
            <a:r>
              <a:rPr lang="fr-FR" altLang="fr-FR" sz="1200">
                <a:latin typeface="Arial" panose="020B0604020202020204" pitchFamily="34" charset="0"/>
                <a:hlinkClick r:id="rId4"/>
              </a:rPr>
              <a:t>https://www.who.int/fr/news-room/fact-sheets/detail/human-papilloma-virus-and-cancer</a:t>
            </a:r>
            <a:endParaRPr lang="fr-FR" altLang="fr-FR" sz="1200">
              <a:latin typeface="Arial" panose="020B0604020202020204" pitchFamily="34" charset="0"/>
            </a:endParaRPr>
          </a:p>
          <a:p>
            <a:pPr eaLnBrk="1" hangingPunct="1">
              <a:lnSpc>
                <a:spcPct val="114000"/>
              </a:lnSpc>
              <a:spcBef>
                <a:spcPct val="0"/>
              </a:spcBef>
              <a:buFontTx/>
              <a:buNone/>
            </a:pPr>
            <a:r>
              <a:rPr lang="fr-FR" altLang="fr-FR" sz="1200">
                <a:latin typeface="Arial" panose="020B0604020202020204" pitchFamily="34" charset="0"/>
                <a:hlinkClick r:id="rId5"/>
              </a:rPr>
              <a:t>https://www.who.int/fr/news-room/fact-sheets/detail/immunization-coverage</a:t>
            </a:r>
            <a:endParaRPr lang="fr-FR" altLang="fr-FR" sz="1200">
              <a:latin typeface="Arial" panose="020B0604020202020204" pitchFamily="34" charset="0"/>
            </a:endParaRPr>
          </a:p>
        </p:txBody>
      </p:sp>
      <p:pic>
        <p:nvPicPr>
          <p:cNvPr id="10246" name="Image 1">
            <a:extLst>
              <a:ext uri="{FF2B5EF4-FFF2-40B4-BE49-F238E27FC236}">
                <a16:creationId xmlns:a16="http://schemas.microsoft.com/office/drawing/2014/main" id="{02B810F5-AE52-19E7-5397-94FCCEF0DD6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3" y="63500"/>
            <a:ext cx="11922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Espace réservé du numéro de diapositive 3">
            <a:extLst>
              <a:ext uri="{FF2B5EF4-FFF2-40B4-BE49-F238E27FC236}">
                <a16:creationId xmlns:a16="http://schemas.microsoft.com/office/drawing/2014/main" id="{74572EB2-A5FF-8167-A248-0F9E65101C87}"/>
              </a:ext>
            </a:extLst>
          </p:cNvPr>
          <p:cNvSpPr>
            <a:spLocks noGrp="1" noChangeArrowheads="1"/>
          </p:cNvSpPr>
          <p:nvPr>
            <p:ph type="sldNum" sz="quarter" idx="12"/>
          </p:nvPr>
        </p:nvSpPr>
        <p:spPr bwMode="auto">
          <a:xfrm>
            <a:off x="6588125"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2C5AEF-FB03-4D4D-8833-10E80836AC16}" type="slidenum">
              <a:rPr lang="fr-FR" altLang="fr-FR" sz="1200">
                <a:solidFill>
                  <a:srgbClr val="898989"/>
                </a:solidFill>
              </a:rPr>
              <a:pPr>
                <a:spcBef>
                  <a:spcPct val="0"/>
                </a:spcBef>
                <a:buFontTx/>
                <a:buNone/>
              </a:pPr>
              <a:t>8</a:t>
            </a:fld>
            <a:endParaRPr lang="fr-FR" altLang="fr-FR"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BB1CFEAB-72A8-530B-A6EC-F12AF0437EDB}"/>
              </a:ext>
            </a:extLst>
          </p:cNvPr>
          <p:cNvSpPr>
            <a:spLocks noGrp="1"/>
          </p:cNvSpPr>
          <p:nvPr>
            <p:ph type="title"/>
          </p:nvPr>
        </p:nvSpPr>
        <p:spPr>
          <a:xfrm>
            <a:off x="468313" y="238125"/>
            <a:ext cx="8229600" cy="706438"/>
          </a:xfrm>
        </p:spPr>
        <p:txBody>
          <a:bodyPr/>
          <a:lstStyle/>
          <a:p>
            <a:r>
              <a:rPr lang="fr-FR" altLang="fr-FR" sz="3200">
                <a:solidFill>
                  <a:srgbClr val="5B225F"/>
                </a:solidFill>
                <a:latin typeface="Arial" panose="020B0604020202020204" pitchFamily="34" charset="0"/>
                <a:cs typeface="Arial" panose="020B0604020202020204" pitchFamily="34" charset="0"/>
              </a:rPr>
              <a:t>Diphtérie</a:t>
            </a:r>
          </a:p>
        </p:txBody>
      </p:sp>
      <p:sp>
        <p:nvSpPr>
          <p:cNvPr id="5123" name="Espace réservé du contenu 2">
            <a:extLst>
              <a:ext uri="{FF2B5EF4-FFF2-40B4-BE49-F238E27FC236}">
                <a16:creationId xmlns:a16="http://schemas.microsoft.com/office/drawing/2014/main" id="{A0E11BB5-07FC-B5B3-6179-3A2FC5A6BA7E}"/>
              </a:ext>
            </a:extLst>
          </p:cNvPr>
          <p:cNvSpPr>
            <a:spLocks noGrp="1"/>
          </p:cNvSpPr>
          <p:nvPr>
            <p:ph idx="1"/>
          </p:nvPr>
        </p:nvSpPr>
        <p:spPr>
          <a:xfrm>
            <a:off x="444500" y="1052513"/>
            <a:ext cx="8229600" cy="4525962"/>
          </a:xfrm>
        </p:spPr>
        <p:txBody>
          <a:bodyPr/>
          <a:lstStyle/>
          <a:p>
            <a:pPr marL="0" indent="0">
              <a:buFont typeface="Arial" panose="020B0604020202020204" pitchFamily="34" charset="0"/>
              <a:buNone/>
            </a:pPr>
            <a:r>
              <a:rPr lang="fr-FR" altLang="fr-FR" sz="1400">
                <a:latin typeface="Arial" panose="020B0604020202020204" pitchFamily="34" charset="0"/>
                <a:cs typeface="Arial" panose="020B0604020202020204" pitchFamily="34" charset="0"/>
              </a:rPr>
              <a:t>La </a:t>
            </a:r>
            <a:r>
              <a:rPr lang="fr-FR" altLang="fr-FR" sz="1400">
                <a:latin typeface="Arial" panose="020B0604020202020204" pitchFamily="34" charset="0"/>
                <a:cs typeface="Arial" panose="020B0604020202020204" pitchFamily="34" charset="0"/>
                <a:hlinkClick r:id="rId2"/>
              </a:rPr>
              <a:t>bactérie </a:t>
            </a:r>
            <a:r>
              <a:rPr lang="fr-FR" altLang="fr-FR" sz="1400" i="1">
                <a:latin typeface="Arial" panose="020B0604020202020204" pitchFamily="34" charset="0"/>
                <a:cs typeface="Arial" panose="020B0604020202020204" pitchFamily="34" charset="0"/>
                <a:hlinkClick r:id="rId2"/>
              </a:rPr>
              <a:t>Corynebacterium diphtheriae </a:t>
            </a:r>
            <a:r>
              <a:rPr lang="fr-FR" altLang="fr-FR" sz="1400">
                <a:latin typeface="Arial" panose="020B0604020202020204" pitchFamily="34" charset="0"/>
                <a:cs typeface="Arial" panose="020B0604020202020204" pitchFamily="34" charset="0"/>
              </a:rPr>
              <a:t>peut provoquer, par transmission respiratoire, une angine avec la formation de dépôts dans le fond de la gorge, qui peuvent s’étendre et entraîner la mort par étouffement : c’est la diphtérie.</a:t>
            </a:r>
          </a:p>
          <a:p>
            <a:pPr marL="0" indent="0">
              <a:buFont typeface="Arial" panose="020B0604020202020204" pitchFamily="34" charset="0"/>
              <a:buNone/>
            </a:pPr>
            <a:r>
              <a:rPr lang="fr-FR" altLang="fr-FR" sz="1400">
                <a:latin typeface="Arial" panose="020B0604020202020204" pitchFamily="34" charset="0"/>
                <a:cs typeface="Arial" panose="020B0604020202020204" pitchFamily="34" charset="0"/>
              </a:rPr>
              <a:t>Cette bactérie peut également secréter une toxine qui peut entraîner des complications graves (atteinte du cœur et du système nerveux).</a:t>
            </a:r>
          </a:p>
          <a:p>
            <a:pPr marL="0" indent="0">
              <a:buFont typeface="Arial" panose="020B0604020202020204" pitchFamily="34" charset="0"/>
              <a:buNone/>
            </a:pPr>
            <a:r>
              <a:rPr lang="fr-FR" altLang="fr-FR" sz="1400">
                <a:latin typeface="Arial" panose="020B0604020202020204" pitchFamily="34" charset="0"/>
              </a:rPr>
              <a:t>Jusque dans les années 1930, la diphtérie était responsable en France de plusieurs milliers de décès d'enfants chaque année. Elle avait disparu grâce à la vaccination systématique depuis 1945. </a:t>
            </a:r>
            <a:br>
              <a:rPr lang="fr-FR" altLang="fr-FR" sz="1400">
                <a:latin typeface="Arial" panose="020B0604020202020204" pitchFamily="34" charset="0"/>
              </a:rPr>
            </a:br>
            <a:endParaRPr lang="fr-FR" altLang="fr-FR" sz="14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FR" altLang="fr-FR" sz="1000">
              <a:latin typeface="Arial" panose="020B0604020202020204" pitchFamily="34" charset="0"/>
              <a:cs typeface="Arial" panose="020B0604020202020204" pitchFamily="34" charset="0"/>
            </a:endParaRPr>
          </a:p>
          <a:p>
            <a:pPr marL="0" indent="0">
              <a:buFont typeface="Arial" panose="020B0604020202020204" pitchFamily="34" charset="0"/>
              <a:buNone/>
            </a:pPr>
            <a:r>
              <a:rPr lang="fr-FR" altLang="fr-FR" sz="1000">
                <a:latin typeface="Arial" panose="020B0604020202020204" pitchFamily="34" charset="0"/>
                <a:cs typeface="Arial" panose="020B0604020202020204" pitchFamily="34" charset="0"/>
              </a:rPr>
              <a:t>Transmission respiratoire</a:t>
            </a:r>
          </a:p>
        </p:txBody>
      </p:sp>
      <p:pic>
        <p:nvPicPr>
          <p:cNvPr id="5125" name="Picture 2">
            <a:extLst>
              <a:ext uri="{FF2B5EF4-FFF2-40B4-BE49-F238E27FC236}">
                <a16:creationId xmlns:a16="http://schemas.microsoft.com/office/drawing/2014/main" id="{BCE9A04E-1E05-09AD-DAF7-0EE340C5FF7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924175"/>
            <a:ext cx="4041775" cy="236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2">
            <a:extLst>
              <a:ext uri="{FF2B5EF4-FFF2-40B4-BE49-F238E27FC236}">
                <a16:creationId xmlns:a16="http://schemas.microsoft.com/office/drawing/2014/main" id="{8CDA07A7-CECF-EFD9-9117-2E67403F340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3294063"/>
            <a:ext cx="2057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Image 8">
            <a:extLst>
              <a:ext uri="{FF2B5EF4-FFF2-40B4-BE49-F238E27FC236}">
                <a16:creationId xmlns:a16="http://schemas.microsoft.com/office/drawing/2014/main" id="{BE6DF027-D17C-5D79-6BC4-57364D8F5D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42888"/>
            <a:ext cx="13684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ZoneTexte 6">
            <a:extLst>
              <a:ext uri="{FF2B5EF4-FFF2-40B4-BE49-F238E27FC236}">
                <a16:creationId xmlns:a16="http://schemas.microsoft.com/office/drawing/2014/main" id="{C1C9C92C-E8A1-394D-D44A-0568E0F2486B}"/>
              </a:ext>
            </a:extLst>
          </p:cNvPr>
          <p:cNvSpPr txBox="1">
            <a:spLocks noChangeArrowheads="1"/>
          </p:cNvSpPr>
          <p:nvPr/>
        </p:nvSpPr>
        <p:spPr bwMode="auto">
          <a:xfrm>
            <a:off x="468313" y="5513388"/>
            <a:ext cx="8353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latin typeface="Arial" panose="020B0604020202020204" pitchFamily="34" charset="0"/>
                <a:hlinkClick r:id="rId6"/>
              </a:rPr>
              <a:t>En France en 2022 : </a:t>
            </a:r>
            <a:r>
              <a:rPr lang="fr-FR" altLang="fr-FR" sz="1200">
                <a:latin typeface="Arial" panose="020B0604020202020204" pitchFamily="34" charset="0"/>
              </a:rPr>
              <a:t>Une a</a:t>
            </a:r>
            <a:r>
              <a:rPr lang="fr-FR" altLang="fr-FR" sz="1200">
                <a:latin typeface="Arial" panose="020B0604020202020204" pitchFamily="34" charset="0"/>
                <a:hlinkClick r:id="rId6"/>
              </a:rPr>
              <a:t>ugmentation des cas de diphtérie à </a:t>
            </a:r>
            <a:r>
              <a:rPr lang="fr-FR" altLang="fr-FR" sz="1200" i="1">
                <a:latin typeface="Arial" panose="020B0604020202020204" pitchFamily="34" charset="0"/>
                <a:hlinkClick r:id="rId6"/>
              </a:rPr>
              <a:t>C. diphtheriae</a:t>
            </a:r>
            <a:r>
              <a:rPr lang="fr-FR" altLang="fr-FR" sz="1200" i="1">
                <a:latin typeface="Arial" panose="020B0604020202020204" pitchFamily="34" charset="0"/>
              </a:rPr>
              <a:t> </a:t>
            </a:r>
            <a:r>
              <a:rPr lang="fr-FR" altLang="fr-FR" sz="1200">
                <a:latin typeface="Arial" panose="020B0604020202020204" pitchFamily="34" charset="0"/>
              </a:rPr>
              <a:t>a été </a:t>
            </a:r>
            <a:r>
              <a:rPr lang="fr-FR" altLang="fr-FR" sz="1200">
                <a:solidFill>
                  <a:srgbClr val="5B225F"/>
                </a:solidFill>
                <a:latin typeface="Arial" panose="020B0604020202020204" pitchFamily="34" charset="0"/>
              </a:rPr>
              <a:t>constatée, il s’agit principalement de </a:t>
            </a:r>
            <a:r>
              <a:rPr lang="fr-FR" altLang="fr-FR" sz="1200">
                <a:latin typeface="Arial" panose="020B0604020202020204" pitchFamily="34" charset="0"/>
              </a:rPr>
              <a:t>cas importés. </a:t>
            </a:r>
          </a:p>
        </p:txBody>
      </p:sp>
      <p:sp>
        <p:nvSpPr>
          <p:cNvPr id="5124" name="Espace réservé du numéro de diapositive 4">
            <a:extLst>
              <a:ext uri="{FF2B5EF4-FFF2-40B4-BE49-F238E27FC236}">
                <a16:creationId xmlns:a16="http://schemas.microsoft.com/office/drawing/2014/main" id="{1316410D-6A2B-DD87-8CC2-D0C3BC1C8E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93B90A-CF47-4271-872A-3CAE74D0F547}" type="slidenum">
              <a:rPr lang="fr-FR" altLang="fr-FR" sz="1200">
                <a:solidFill>
                  <a:srgbClr val="898989"/>
                </a:solidFill>
              </a:rPr>
              <a:pPr>
                <a:spcBef>
                  <a:spcPct val="0"/>
                </a:spcBef>
                <a:buFontTx/>
                <a:buNone/>
              </a:pPr>
              <a:t>9</a:t>
            </a:fld>
            <a:endParaRPr lang="fr-FR" altLang="fr-FR" sz="1200">
              <a:solidFill>
                <a:srgbClr val="898989"/>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2903</Words>
  <Application>Microsoft Office PowerPoint</Application>
  <PresentationFormat>Affichage à l'écran (4:3)</PresentationFormat>
  <Paragraphs>195</Paragraphs>
  <Slides>19</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Calibri</vt:lpstr>
      <vt:lpstr>Arial</vt:lpstr>
      <vt:lpstr>Courier New</vt:lpstr>
      <vt:lpstr>Thème Office</vt:lpstr>
      <vt:lpstr>Pourquoi se faire vacciner ? </vt:lpstr>
      <vt:lpstr>La perspective historique</vt:lpstr>
      <vt:lpstr>Le principe de la vaccination</vt:lpstr>
      <vt:lpstr>Pour qui se faire vacciner?</vt:lpstr>
      <vt:lpstr>Différents types de vaccin</vt:lpstr>
      <vt:lpstr>Quelques infections et leurs vaccins</vt:lpstr>
      <vt:lpstr>Variole</vt:lpstr>
      <vt:lpstr>Papillomavirus humain (HPV)</vt:lpstr>
      <vt:lpstr>Diphtérie</vt:lpstr>
      <vt:lpstr>Tétanos</vt:lpstr>
      <vt:lpstr>Poliomyélite</vt:lpstr>
      <vt:lpstr>Hépatite B</vt:lpstr>
      <vt:lpstr>Rougeole</vt:lpstr>
      <vt:lpstr>Méningocoque</vt:lpstr>
      <vt:lpstr>Rage</vt:lpstr>
      <vt:lpstr>En France depuis le 1er janvier 2018</vt:lpstr>
      <vt:lpstr>Calendrier vaccinal 2023  (mis à jour tous les ans)</vt:lpstr>
      <vt:lpstr>De nombreuses infections sont prévenues par les vaccins</vt:lpstr>
      <vt:lpstr>Programme pour la vaccination à l’horizon 2030 OMS et partenaires  </vt:lpstr>
    </vt:vector>
  </TitlesOfParts>
  <Company>CHU de 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Vaccinations : Pourquoi faire ?</dc:title>
  <dc:creator>DUNAIS BRIGITTE CHU Nice</dc:creator>
  <cp:lastModifiedBy>Pia Touboul</cp:lastModifiedBy>
  <cp:revision>280</cp:revision>
  <dcterms:created xsi:type="dcterms:W3CDTF">2015-10-06T09:11:20Z</dcterms:created>
  <dcterms:modified xsi:type="dcterms:W3CDTF">2024-04-19T07:40:00Z</dcterms:modified>
</cp:coreProperties>
</file>