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703073"/>
    <a:srgbClr val="9D3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81" autoAdjust="0"/>
  </p:normalViewPr>
  <p:slideViewPr>
    <p:cSldViewPr snapToGrid="0" snapToObjects="1">
      <p:cViewPr varScale="1">
        <p:scale>
          <a:sx n="55" d="100"/>
          <a:sy n="55" d="100"/>
        </p:scale>
        <p:origin x="72" y="240"/>
      </p:cViewPr>
      <p:guideLst>
        <p:guide orient="horz" pos="2160"/>
        <p:guide pos="2880"/>
      </p:guideLst>
    </p:cSldViewPr>
  </p:slideViewPr>
  <p:outlineViewPr>
    <p:cViewPr>
      <p:scale>
        <a:sx n="33" d="100"/>
        <a:sy n="33" d="100"/>
      </p:scale>
      <p:origin x="0" y="-47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9BD76-0530-4F4B-A29C-5268BC189F41}" type="datetimeFigureOut">
              <a:rPr lang="fr-FR" smtClean="0"/>
              <a:t>03/01/2023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55E91E-2B1C-DD4E-8605-16BD772362F2}" type="slidenum">
              <a:rPr lang="fr-FR" smtClean="0"/>
              <a:t>‹N°›</a:t>
            </a:fld>
            <a:endParaRPr lang="fr-FR"/>
          </a:p>
        </p:txBody>
      </p:sp>
    </p:spTree>
    <p:extLst>
      <p:ext uri="{BB962C8B-B14F-4D97-AF65-F5344CB8AC3E}">
        <p14:creationId xmlns:p14="http://schemas.microsoft.com/office/powerpoint/2010/main" val="2833893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9AD60-C8E9-F249-82D8-316BD9D4A746}" type="datetimeFigureOut">
              <a:rPr lang="fr-FR" smtClean="0"/>
              <a:t>03/01/2023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2A418-C1AC-0846-9F32-62569543B3BF}" type="slidenum">
              <a:rPr lang="fr-FR" smtClean="0"/>
              <a:t>‹N°›</a:t>
            </a:fld>
            <a:endParaRPr lang="fr-FR"/>
          </a:p>
        </p:txBody>
      </p:sp>
    </p:spTree>
    <p:extLst>
      <p:ext uri="{BB962C8B-B14F-4D97-AF65-F5344CB8AC3E}">
        <p14:creationId xmlns:p14="http://schemas.microsoft.com/office/powerpoint/2010/main" val="42609848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22A418-C1AC-0846-9F32-62569543B3BF}" type="slidenum">
              <a:rPr lang="fr-FR" smtClean="0"/>
              <a:t>1</a:t>
            </a:fld>
            <a:endParaRPr lang="fr-FR"/>
          </a:p>
        </p:txBody>
      </p:sp>
    </p:spTree>
    <p:extLst>
      <p:ext uri="{BB962C8B-B14F-4D97-AF65-F5344CB8AC3E}">
        <p14:creationId xmlns:p14="http://schemas.microsoft.com/office/powerpoint/2010/main" val="16786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DC08C8D-E450-5E48-9EFE-F7CBD1375794}" type="datetime1">
              <a:rPr lang="fr-FR" smtClean="0"/>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367874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501E54-D855-D940-9681-BB1DC8A9E846}" type="datetime1">
              <a:rPr lang="fr-FR" smtClean="0"/>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33252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EB7CD1-1CD2-1744-BC48-5E4D6E549CDD}" type="datetime1">
              <a:rPr lang="fr-FR" smtClean="0"/>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26463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8B2D3C-9B6A-9245-878B-FD12F965F372}" type="datetime1">
              <a:rPr lang="fr-FR" smtClean="0"/>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25866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BB117F4-5FDD-364B-8CCC-472C007C1025}" type="datetime1">
              <a:rPr lang="fr-FR" smtClean="0"/>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184915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9DE1885-2BE5-C144-832A-17E06759BEA0}" type="datetime1">
              <a:rPr lang="fr-FR" smtClean="0"/>
              <a:t>03/01/2023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366452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454C977-4102-4E43-8DAE-8C889D28ACF0}" type="datetime1">
              <a:rPr lang="fr-FR" smtClean="0"/>
              <a:t>03/01/2023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43903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FB819978-03C7-E746-9B84-27200B8CF12D}" type="datetime1">
              <a:rPr lang="fr-FR" smtClean="0"/>
              <a:t>03/01/2023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89683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0A6C4F-F2FA-4447-A2CD-A4F6A1DDEF4F}" type="datetime1">
              <a:rPr lang="fr-FR" smtClean="0"/>
              <a:t>03/01/2023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156931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2B99A9-370D-BA4D-A36B-0AAD5FD1C4A9}" type="datetime1">
              <a:rPr lang="fr-FR" smtClean="0"/>
              <a:t>03/01/2023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3440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B61FCD2-74CE-914F-B085-802EAB280D69}" type="datetime1">
              <a:rPr lang="fr-FR" smtClean="0"/>
              <a:t>03/01/2023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EC5915-B5BC-614A-95FF-103D0DAD99CF}" type="slidenum">
              <a:rPr lang="fr-FR" smtClean="0"/>
              <a:t>‹N°›</a:t>
            </a:fld>
            <a:endParaRPr lang="fr-FR"/>
          </a:p>
        </p:txBody>
      </p:sp>
    </p:spTree>
    <p:extLst>
      <p:ext uri="{BB962C8B-B14F-4D97-AF65-F5344CB8AC3E}">
        <p14:creationId xmlns:p14="http://schemas.microsoft.com/office/powerpoint/2010/main" val="60992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DFC85-F6A5-2A41-BBB9-C2312E40E989}" type="datetime1">
              <a:rPr lang="fr-FR" smtClean="0"/>
              <a:t>03/01/2023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C5915-B5BC-614A-95FF-103D0DAD99CF}" type="slidenum">
              <a:rPr lang="fr-FR" smtClean="0"/>
              <a:t>‹N°›</a:t>
            </a:fld>
            <a:endParaRPr lang="fr-FR"/>
          </a:p>
        </p:txBody>
      </p:sp>
    </p:spTree>
    <p:extLst>
      <p:ext uri="{BB962C8B-B14F-4D97-AF65-F5344CB8AC3E}">
        <p14:creationId xmlns:p14="http://schemas.microsoft.com/office/powerpoint/2010/main" val="76382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png"/><Relationship Id="rId7"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www.inserm.fr/thematiques/immunologie-inflammation-infectiologie-et-microbiologie/dossiers-d-information/vaccins-et-vaccination" TargetMode="External"/><Relationship Id="rId4" Type="http://schemas.openxmlformats.org/officeDocument/2006/relationships/hyperlink" Target="http://ansm.sante.fr/Produits-de-sante/Vacci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hyperlink" Target="http://www.inserm.fr/actualites/rubriques/actualites-societe/vaccins-pourquoi-font-ils-peur" TargetMode="External"/><Relationship Id="rId4" Type="http://schemas.openxmlformats.org/officeDocument/2006/relationships/hyperlink" Target="http://ansm.sante.fr/Produits-de-sante/Vacci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hyperlink" Target="http://www.bbc.co.uk/" TargetMode="External"/><Relationship Id="rId3" Type="http://schemas.openxmlformats.org/officeDocument/2006/relationships/image" Target="../media/image2.png"/><Relationship Id="rId7" Type="http://schemas.openxmlformats.org/officeDocument/2006/relationships/hyperlink" Target="http://www.invs.sante.fr/Dossiers-thematiques/Maladies-infectieuses/Maladies-a-prevention-vaccinale/Rougeole/Points-d-actualites/Epidemie-de-rougeole-en-France.-Actualisation-des-donnees-de-surveillance-au-1er-juin-2015"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bbc.co.uk/"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8.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hyperlink" Target="http://www.historyofvaccines.org/content/offit-3-developing-rotavirus-vaccine" TargetMode="External"/><Relationship Id="rId4" Type="http://schemas.openxmlformats.org/officeDocument/2006/relationships/hyperlink" Target="http://www.ansm.sante.fr/Produits-de-sante/Vacci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8.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2.xml"/><Relationship Id="rId4" Type="http://schemas.openxmlformats.org/officeDocument/2006/relationships/hyperlink" Target="http://www.historyofvaccines.org/content/offit-3-developing-rotavirus-vacci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www.inpes.sante.fr/70000/dp/12/dp120416.pdf" TargetMode="External"/><Relationship Id="rId5" Type="http://schemas.openxmlformats.org/officeDocument/2006/relationships/slide" Target="slide18.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18.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slide" Target="slide23.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nhs.uk/video/pages/measles-rachel.aspx"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3.xml"/><Relationship Id="rId4" Type="http://schemas.openxmlformats.org/officeDocument/2006/relationships/hyperlink" Target="http://www.nhs.uk/video/pages/measles-rachel.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C183D7F6-B498-43B3-948B-1728B52AA6E4}">
                <adec:decorative xmlns:adec="http://schemas.microsoft.com/office/drawing/2017/decorative" val="1"/>
              </a:ext>
            </a:extLst>
          </p:cNvPr>
          <p:cNvSpPr>
            <a:spLocks noGrp="1"/>
          </p:cNvSpPr>
          <p:nvPr>
            <p:ph type="sldNum" sz="quarter" idx="12"/>
          </p:nvPr>
        </p:nvSpPr>
        <p:spPr>
          <a:xfrm>
            <a:off x="6966604" y="6492875"/>
            <a:ext cx="2133600" cy="365125"/>
          </a:xfrm>
        </p:spPr>
        <p:txBody>
          <a:bodyPr/>
          <a:lstStyle/>
          <a:p>
            <a:fld id="{F3EC5915-B5BC-614A-95FF-103D0DAD99CF}" type="slidenum">
              <a:rPr lang="fr-FR" smtClean="0">
                <a:solidFill>
                  <a:srgbClr val="FFFFFF"/>
                </a:solidFill>
                <a:latin typeface="Arial"/>
                <a:cs typeface="Arial"/>
              </a:rPr>
              <a:t>1</a:t>
            </a:fld>
            <a:endParaRPr lang="fr-FR" dirty="0">
              <a:solidFill>
                <a:srgbClr val="FFFFFF"/>
              </a:solidFill>
              <a:latin typeface="Arial"/>
              <a:cs typeface="Arial"/>
            </a:endParaRPr>
          </a:p>
        </p:txBody>
      </p:sp>
      <p:pic>
        <p:nvPicPr>
          <p:cNvPr id="4" name="Image 3">
            <a:extLst>
              <a:ext uri="{FF2B5EF4-FFF2-40B4-BE49-F238E27FC236}">
                <a16:creationId xmlns:a16="http://schemas.microsoft.com/office/drawing/2014/main" id="{CE84EBD0-DA35-3F3D-48D0-D341A7DE88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6954" y="116633"/>
            <a:ext cx="1100598" cy="1008111"/>
          </a:xfrm>
          <a:prstGeom prst="rect">
            <a:avLst/>
          </a:prstGeom>
        </p:spPr>
      </p:pic>
      <p:sp>
        <p:nvSpPr>
          <p:cNvPr id="9" name="Signalisation droite 8">
            <a:extLst>
              <a:ext uri="{C183D7F6-B498-43B3-948B-1728B52AA6E4}">
                <adec:decorative xmlns:adec="http://schemas.microsoft.com/office/drawing/2017/decorative" val="1"/>
              </a:ext>
            </a:extLst>
          </p:cNvPr>
          <p:cNvSpPr/>
          <p:nvPr/>
        </p:nvSpPr>
        <p:spPr>
          <a:xfrm>
            <a:off x="0" y="2043895"/>
            <a:ext cx="9144000" cy="3022045"/>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32" y="2565400"/>
            <a:ext cx="1030288" cy="104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2" name="Titre 1">
            <a:extLst>
              <a:ext uri="{FF2B5EF4-FFF2-40B4-BE49-F238E27FC236}">
                <a16:creationId xmlns:a16="http://schemas.microsoft.com/office/drawing/2014/main" id="{9C51306E-D988-49EC-8451-34F119BB35B6}"/>
              </a:ext>
            </a:extLst>
          </p:cNvPr>
          <p:cNvSpPr>
            <a:spLocks noGrp="1"/>
          </p:cNvSpPr>
          <p:nvPr>
            <p:ph type="ctrTitle"/>
          </p:nvPr>
        </p:nvSpPr>
        <p:spPr>
          <a:xfrm>
            <a:off x="1456841" y="3063864"/>
            <a:ext cx="7052812" cy="1470025"/>
          </a:xfrm>
        </p:spPr>
        <p:txBody>
          <a:bodyPr>
            <a:normAutofit fontScale="90000"/>
          </a:bodyPr>
          <a:lstStyle/>
          <a:p>
            <a:pPr algn="l" rtl="0" eaLnBrk="1" latinLnBrk="0" hangingPunct="1"/>
            <a:r>
              <a:rPr lang="fr-FR" sz="4400" b="1" kern="1200" dirty="0">
                <a:solidFill>
                  <a:srgbClr val="FFFFFF"/>
                </a:solidFill>
                <a:effectLst/>
                <a:latin typeface="Arial" panose="020B0604020202020204" pitchFamily="34" charset="0"/>
                <a:ea typeface="+mn-ea"/>
                <a:cs typeface="Arial" panose="020B0604020202020204" pitchFamily="34" charset="0"/>
              </a:rPr>
              <a:t>Diapositives interactives : Mythes autour de la vaccination</a:t>
            </a:r>
            <a:endParaRPr lang="fr-FR" dirty="0">
              <a:effectLst/>
            </a:endParaRPr>
          </a:p>
          <a:p>
            <a:endParaRPr lang="fr-FR" dirty="0"/>
          </a:p>
        </p:txBody>
      </p:sp>
      <p:sp>
        <p:nvSpPr>
          <p:cNvPr id="12" name="Action Button: Custom 16" descr="Bouton pour aller vers la suite">
            <a:hlinkClick r:id="" action="ppaction://hlinkshowjump?jump=nextslide" highlightClick="1"/>
            <a:extLst>
              <a:ext uri="{FF2B5EF4-FFF2-40B4-BE49-F238E27FC236}">
                <a16:creationId xmlns:a16="http://schemas.microsoft.com/office/drawing/2014/main" id="{0699B093-66F6-4FAC-BB64-B8563A3D78DA}"/>
              </a:ext>
            </a:extLst>
          </p:cNvPr>
          <p:cNvSpPr/>
          <p:nvPr/>
        </p:nvSpPr>
        <p:spPr>
          <a:xfrm>
            <a:off x="6277262" y="5905727"/>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FFFFFF"/>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SUITE</a:t>
            </a:r>
            <a:endParaRPr lang="en-GB"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46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E278B3CE-8DAB-431B-A0F2-673BB6C1603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06" y="1285076"/>
            <a:ext cx="6507945" cy="512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Bulle rectangulaire à coins arrondis 17">
            <a:extLst>
              <a:ext uri="{C183D7F6-B498-43B3-948B-1728B52AA6E4}">
                <adec:decorative xmlns:adec="http://schemas.microsoft.com/office/drawing/2017/decorative" val="1"/>
              </a:ext>
            </a:extLst>
          </p:cNvPr>
          <p:cNvSpPr/>
          <p:nvPr/>
        </p:nvSpPr>
        <p:spPr>
          <a:xfrm>
            <a:off x="3488990" y="1445327"/>
            <a:ext cx="4043723"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10</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0247B933-0704-4D23-B7EE-334B754EC7FE}"/>
              </a:ext>
            </a:extLst>
          </p:cNvPr>
          <p:cNvSpPr>
            <a:spLocks noGrp="1"/>
          </p:cNvSpPr>
          <p:nvPr>
            <p:ph type="ctrTitle"/>
          </p:nvPr>
        </p:nvSpPr>
        <p:spPr>
          <a:xfrm>
            <a:off x="847406" y="232476"/>
            <a:ext cx="7772400" cy="2035458"/>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3 </a:t>
            </a:r>
            <a:r>
              <a:rPr lang="fr-FR" sz="1800" kern="1200" dirty="0">
                <a:solidFill>
                  <a:srgbClr val="7030A0"/>
                </a:solidFill>
                <a:effectLst/>
                <a:latin typeface="Arial" panose="020B0604020202020204" pitchFamily="34" charset="0"/>
                <a:ea typeface="+mn-ea"/>
                <a:cs typeface="Arial" panose="020B0604020202020204" pitchFamily="34" charset="0"/>
              </a:rPr>
              <a:t>si oui</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532784" y="1532921"/>
            <a:ext cx="3970731" cy="642366"/>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fr-FR" altLang="fr-FR" sz="1600" dirty="0">
                <a:latin typeface="Arial" panose="020B0604020202020204" pitchFamily="34" charset="0"/>
                <a:cs typeface="Arial" panose="020B0604020202020204" pitchFamily="34" charset="0"/>
              </a:rPr>
              <a:t>Et si le vaccin a des effets indésirables ?</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707965" y="2496473"/>
            <a:ext cx="4642253" cy="3635214"/>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200" b="1" dirty="0">
                <a:latin typeface="Arial" panose="020B0604020202020204" pitchFamily="34" charset="0"/>
                <a:cs typeface="Arial" panose="020B0604020202020204" pitchFamily="34" charset="0"/>
              </a:rPr>
              <a:t>Tu as dit que tu redoutais les effets indésirables.</a:t>
            </a:r>
          </a:p>
          <a:p>
            <a:pPr>
              <a:lnSpc>
                <a:spcPct val="114000"/>
              </a:lnSpc>
              <a:spcBef>
                <a:spcPct val="0"/>
              </a:spcBef>
              <a:buNone/>
            </a:pPr>
            <a:endParaRPr lang="fr-FR" altLang="fr-FR" sz="1200" b="1" dirty="0">
              <a:latin typeface="Arial" panose="020B0604020202020204" pitchFamily="34" charset="0"/>
              <a:cs typeface="Arial" panose="020B0604020202020204" pitchFamily="34" charset="0"/>
            </a:endParaRPr>
          </a:p>
          <a:p>
            <a:pPr>
              <a:lnSpc>
                <a:spcPct val="114000"/>
              </a:lnSpc>
              <a:spcBef>
                <a:spcPct val="0"/>
              </a:spcBef>
              <a:buNone/>
            </a:pPr>
            <a:r>
              <a:rPr lang="fr-FR" altLang="fr-FR" sz="1200" b="1" dirty="0">
                <a:solidFill>
                  <a:srgbClr val="000000"/>
                </a:solidFill>
                <a:latin typeface="Arial" panose="020B0604020202020204" pitchFamily="34" charset="0"/>
                <a:cs typeface="Arial" panose="020B0604020202020204" pitchFamily="34" charset="0"/>
              </a:rPr>
              <a:t>Réponse: </a:t>
            </a:r>
            <a:r>
              <a:rPr lang="fr-FR" altLang="fr-FR" sz="1200" dirty="0">
                <a:latin typeface="Arial" panose="020B0604020202020204" pitchFamily="34" charset="0"/>
                <a:cs typeface="Arial" panose="020B0604020202020204" pitchFamily="34" charset="0"/>
              </a:rPr>
              <a:t>C’est habituel d’avoir une rougeur et un léger gonflement au niveau du site d’injection, et même parfois un peu de fièvre, mais c’est une conséquence </a:t>
            </a:r>
            <a:r>
              <a:rPr lang="fr-FR" altLang="fr-FR" sz="1200" b="1" dirty="0">
                <a:latin typeface="Arial" panose="020B0604020202020204" pitchFamily="34" charset="0"/>
                <a:cs typeface="Arial" panose="020B0604020202020204" pitchFamily="34" charset="0"/>
              </a:rPr>
              <a:t>normale</a:t>
            </a:r>
            <a:r>
              <a:rPr lang="fr-FR" altLang="fr-FR" sz="1200" dirty="0">
                <a:latin typeface="Arial" panose="020B0604020202020204" pitchFamily="34" charset="0"/>
                <a:cs typeface="Arial" panose="020B0604020202020204" pitchFamily="34" charset="0"/>
              </a:rPr>
              <a:t>.  En fait cette réaction montre que ton système immunitaire </a:t>
            </a:r>
            <a:r>
              <a:rPr lang="fr-FR" altLang="fr-FR" sz="1200" b="1" dirty="0">
                <a:latin typeface="Arial" panose="020B0604020202020204" pitchFamily="34" charset="0"/>
                <a:cs typeface="Arial" panose="020B0604020202020204" pitchFamily="34" charset="0"/>
              </a:rPr>
              <a:t>réagit bien </a:t>
            </a:r>
            <a:r>
              <a:rPr lang="fr-FR" altLang="fr-FR" sz="1200" dirty="0">
                <a:latin typeface="Arial" panose="020B0604020202020204" pitchFamily="34" charset="0"/>
                <a:cs typeface="Arial" panose="020B0604020202020204" pitchFamily="34" charset="0"/>
              </a:rPr>
              <a:t> au  vaccin. </a:t>
            </a:r>
            <a:endParaRPr lang="fr-FR" altLang="fr-FR" sz="1200" dirty="0">
              <a:solidFill>
                <a:srgbClr val="FF0066"/>
              </a:solidFill>
              <a:latin typeface="Arial" panose="020B0604020202020204" pitchFamily="34" charset="0"/>
              <a:cs typeface="Arial" panose="020B0604020202020204" pitchFamily="34" charset="0"/>
            </a:endParaRPr>
          </a:p>
          <a:p>
            <a:pPr>
              <a:lnSpc>
                <a:spcPct val="114000"/>
              </a:lnSpc>
              <a:spcBef>
                <a:spcPct val="0"/>
              </a:spcBef>
              <a:buNone/>
            </a:pPr>
            <a:r>
              <a:rPr lang="fr-FR" altLang="fr-FR" sz="1200" dirty="0">
                <a:latin typeface="Arial" panose="020B0604020202020204" pitchFamily="34" charset="0"/>
                <a:cs typeface="Arial" panose="020B0604020202020204" pitchFamily="34" charset="0"/>
              </a:rPr>
              <a:t>Les effets indésirables graves sont extrêmement rares. Si cela te préoccupe, parles-en avec ton médecin et prends tes décisions concernant les vaccinations basées sur des faits plutôt que sur la peur. N’oublie pas que la gravité de la maladie peut être bien pire que les effets indésirables de la vaccination. Tu peux te renseigner sur la sécurité des vaccins sur le site de l’</a:t>
            </a:r>
            <a:r>
              <a:rPr lang="fr-FR" altLang="ja-JP" sz="1200" dirty="0">
                <a:latin typeface="Arial" panose="020B0604020202020204" pitchFamily="34" charset="0"/>
                <a:cs typeface="Arial" panose="020B0604020202020204" pitchFamily="34" charset="0"/>
                <a:hlinkClick r:id="rId4"/>
              </a:rPr>
              <a:t>Agence nationale de sécurité des médicaments</a:t>
            </a:r>
            <a:r>
              <a:rPr lang="fr-FR" altLang="ja-JP" sz="1200" dirty="0">
                <a:latin typeface="Arial" panose="020B0604020202020204" pitchFamily="34" charset="0"/>
                <a:cs typeface="Arial" panose="020B0604020202020204" pitchFamily="34" charset="0"/>
              </a:rPr>
              <a:t> ou de </a:t>
            </a:r>
            <a:r>
              <a:rPr lang="fr-FR" altLang="ja-JP" sz="1200" dirty="0">
                <a:latin typeface="Arial" panose="020B0604020202020204" pitchFamily="34" charset="0"/>
                <a:cs typeface="Arial" panose="020B0604020202020204" pitchFamily="34" charset="0"/>
                <a:hlinkClick r:id="rId5"/>
              </a:rPr>
              <a:t>l</a:t>
            </a:r>
            <a:r>
              <a:rPr lang="fr-FR" altLang="fr-FR" sz="1200" dirty="0">
                <a:latin typeface="Arial" panose="020B0604020202020204" pitchFamily="34" charset="0"/>
                <a:cs typeface="Arial" panose="020B0604020202020204" pitchFamily="34" charset="0"/>
                <a:hlinkClick r:id="rId5"/>
              </a:rPr>
              <a:t>’</a:t>
            </a:r>
            <a:r>
              <a:rPr lang="fr-FR" altLang="ja-JP" sz="1200" dirty="0">
                <a:latin typeface="Arial" panose="020B0604020202020204" pitchFamily="34" charset="0"/>
                <a:cs typeface="Arial" panose="020B0604020202020204" pitchFamily="34" charset="0"/>
                <a:hlinkClick r:id="rId5"/>
              </a:rPr>
              <a:t>Inserm</a:t>
            </a:r>
            <a:r>
              <a:rPr lang="fr-FR" altLang="ja-JP" sz="1200" dirty="0">
                <a:latin typeface="Arial" panose="020B0604020202020204" pitchFamily="34" charset="0"/>
                <a:cs typeface="Arial" panose="020B0604020202020204" pitchFamily="34" charset="0"/>
              </a:rPr>
              <a:t>.</a:t>
            </a:r>
            <a:endParaRPr lang="fr-FR" altLang="ja-JP" sz="1200" dirty="0">
              <a:solidFill>
                <a:srgbClr val="FF0066"/>
              </a:solidFill>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4" name="Action Button: Custom 16" descr="Bouton pour aller vers la suite">
            <a:hlinkClick r:id="rId6" action="ppaction://hlinksldjump" highlightClick="1"/>
            <a:extLst>
              <a:ext uri="{FF2B5EF4-FFF2-40B4-BE49-F238E27FC236}">
                <a16:creationId xmlns:a16="http://schemas.microsoft.com/office/drawing/2014/main" id="{D1251CF7-B881-467B-BE9E-91D0C51861E3}"/>
              </a:ext>
            </a:extLst>
          </p:cNvPr>
          <p:cNvSpPr/>
          <p:nvPr/>
        </p:nvSpPr>
        <p:spPr>
          <a:xfrm>
            <a:off x="4652758" y="5763142"/>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6" action="ppaction://hlinksldjump" highlightClick="1"/>
            <a:extLst>
              <a:ext uri="{FF2B5EF4-FFF2-40B4-BE49-F238E27FC236}">
                <a16:creationId xmlns:a16="http://schemas.microsoft.com/office/drawing/2014/main" id="{D1251CF7-B881-467B-BE9E-91D0C51861E3}"/>
              </a:ext>
            </a:extLst>
          </p:cNvPr>
          <p:cNvSpPr/>
          <p:nvPr/>
        </p:nvSpPr>
        <p:spPr>
          <a:xfrm>
            <a:off x="6161424" y="5771324"/>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SUITE</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3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E278B3CE-8DAB-431B-A0F2-673BB6C1603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77" y="1304246"/>
            <a:ext cx="6507945" cy="512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Bulle rectangulaire à coins arrondis 12">
            <a:extLst>
              <a:ext uri="{C183D7F6-B498-43B3-948B-1728B52AA6E4}">
                <adec:decorative xmlns:adec="http://schemas.microsoft.com/office/drawing/2017/decorative" val="1"/>
              </a:ext>
            </a:extLst>
          </p:cNvPr>
          <p:cNvSpPr/>
          <p:nvPr/>
        </p:nvSpPr>
        <p:spPr>
          <a:xfrm>
            <a:off x="3299213" y="1474525"/>
            <a:ext cx="4160509"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11</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3B7C8888-5464-4B19-A206-11F78910BEDD}"/>
              </a:ext>
            </a:extLst>
          </p:cNvPr>
          <p:cNvSpPr>
            <a:spLocks noGrp="1"/>
          </p:cNvSpPr>
          <p:nvPr>
            <p:ph type="ctrTitle"/>
          </p:nvPr>
        </p:nvSpPr>
        <p:spPr>
          <a:xfrm>
            <a:off x="685800" y="471583"/>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3  </a:t>
            </a:r>
            <a:r>
              <a:rPr lang="fr-FR" sz="1800" kern="1200" dirty="0">
                <a:solidFill>
                  <a:srgbClr val="7030A0"/>
                </a:solidFill>
                <a:effectLst/>
                <a:latin typeface="Arial" panose="020B0604020202020204" pitchFamily="34" charset="0"/>
                <a:ea typeface="+mn-ea"/>
                <a:cs typeface="Arial" panose="020B0604020202020204" pitchFamily="34" charset="0"/>
              </a:rPr>
              <a:t>si non</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532784" y="1596197"/>
            <a:ext cx="3926937" cy="768882"/>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fr-FR" altLang="fr-FR" sz="1600" dirty="0">
                <a:latin typeface="Arial" panose="020B0604020202020204" pitchFamily="34" charset="0"/>
                <a:cs typeface="Arial" panose="020B0604020202020204" pitchFamily="34" charset="0"/>
              </a:rPr>
              <a:t>Et si le vaccin a des effets indésirables ?</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707965" y="2452673"/>
            <a:ext cx="4905022" cy="3987396"/>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400" b="1" dirty="0">
                <a:latin typeface="Arial" panose="020B0604020202020204" pitchFamily="34" charset="0"/>
                <a:cs typeface="Arial" panose="020B0604020202020204" pitchFamily="34" charset="0"/>
              </a:rPr>
              <a:t>Tu as dit que tu ne redoutais pas les effets indésirables.</a:t>
            </a:r>
          </a:p>
          <a:p>
            <a:pPr>
              <a:lnSpc>
                <a:spcPct val="114000"/>
              </a:lnSpc>
              <a:spcBef>
                <a:spcPct val="0"/>
              </a:spcBef>
              <a:buNone/>
            </a:pPr>
            <a:endParaRPr lang="fr-FR" altLang="fr-FR" sz="1400" b="1" dirty="0">
              <a:latin typeface="Arial" panose="020B0604020202020204" pitchFamily="34" charset="0"/>
              <a:cs typeface="Arial" panose="020B0604020202020204" pitchFamily="34" charset="0"/>
            </a:endParaRPr>
          </a:p>
          <a:p>
            <a:pPr>
              <a:lnSpc>
                <a:spcPct val="114000"/>
              </a:lnSpc>
              <a:spcBef>
                <a:spcPct val="0"/>
              </a:spcBef>
              <a:buNone/>
            </a:pPr>
            <a:r>
              <a:rPr lang="fr-FR" altLang="fr-FR" sz="1400" b="1" dirty="0">
                <a:solidFill>
                  <a:srgbClr val="0000FF"/>
                </a:solidFill>
                <a:latin typeface="Arial" panose="020B0604020202020204" pitchFamily="34" charset="0"/>
                <a:cs typeface="Arial" panose="020B0604020202020204" pitchFamily="34" charset="0"/>
              </a:rPr>
              <a:t>Réponse: </a:t>
            </a:r>
            <a:r>
              <a:rPr lang="fr-FR" altLang="fr-FR" sz="1400" dirty="0">
                <a:latin typeface="Arial" panose="020B0604020202020204" pitchFamily="34" charset="0"/>
                <a:cs typeface="Arial" panose="020B0604020202020204" pitchFamily="34" charset="0"/>
              </a:rPr>
              <a:t>Des effets indésirables (léger gonflement, rougeur et plus rarement courbatures et fièvre) sont normaux et ne durent habituellement que quelques jours. Cette réaction montre en fait que ton système immunitaire </a:t>
            </a:r>
            <a:r>
              <a:rPr lang="fr-FR" altLang="fr-FR" sz="1400" b="1" dirty="0">
                <a:latin typeface="Arial" panose="020B0604020202020204" pitchFamily="34" charset="0"/>
                <a:cs typeface="Arial" panose="020B0604020202020204" pitchFamily="34" charset="0"/>
              </a:rPr>
              <a:t>réagit bien </a:t>
            </a:r>
            <a:r>
              <a:rPr lang="fr-FR" altLang="fr-FR" sz="1400" dirty="0">
                <a:latin typeface="Arial" panose="020B0604020202020204" pitchFamily="34" charset="0"/>
                <a:cs typeface="Arial" panose="020B0604020202020204" pitchFamily="34" charset="0"/>
              </a:rPr>
              <a:t> au  vaccin. </a:t>
            </a:r>
            <a:endParaRPr lang="fr-FR" altLang="fr-FR" sz="1400" dirty="0">
              <a:solidFill>
                <a:srgbClr val="FF0066"/>
              </a:solidFill>
              <a:latin typeface="Arial" panose="020B0604020202020204" pitchFamily="34" charset="0"/>
              <a:cs typeface="Arial" panose="020B0604020202020204" pitchFamily="34" charset="0"/>
            </a:endParaRPr>
          </a:p>
          <a:p>
            <a:pPr>
              <a:lnSpc>
                <a:spcPct val="114000"/>
              </a:lnSpc>
              <a:spcBef>
                <a:spcPct val="0"/>
              </a:spcBef>
              <a:buNone/>
            </a:pPr>
            <a:endParaRPr lang="fr-FR" altLang="fr-FR" sz="1400" dirty="0">
              <a:latin typeface="Arial" panose="020B0604020202020204" pitchFamily="34" charset="0"/>
              <a:cs typeface="Arial" panose="020B0604020202020204" pitchFamily="34" charset="0"/>
            </a:endParaRPr>
          </a:p>
          <a:p>
            <a:pPr>
              <a:lnSpc>
                <a:spcPct val="114000"/>
              </a:lnSpc>
              <a:spcBef>
                <a:spcPct val="0"/>
              </a:spcBef>
              <a:buNone/>
            </a:pPr>
            <a:r>
              <a:rPr lang="fr-FR" altLang="fr-FR" sz="1400" dirty="0">
                <a:latin typeface="Arial" panose="020B0604020202020204" pitchFamily="34" charset="0"/>
                <a:cs typeface="Arial" panose="020B0604020202020204" pitchFamily="34" charset="0"/>
              </a:rPr>
              <a:t>Les effets indésirables graves sont extrêmement rares. Tu peux te renseigner sur la sécurité des vaccins sur le site de </a:t>
            </a:r>
            <a:r>
              <a:rPr lang="fr-FR" altLang="fr-FR" sz="1400" dirty="0">
                <a:latin typeface="Arial" panose="020B0604020202020204" pitchFamily="34" charset="0"/>
                <a:cs typeface="Arial" panose="020B0604020202020204" pitchFamily="34" charset="0"/>
                <a:hlinkClick r:id="rId4"/>
              </a:rPr>
              <a:t>l’Agence nationale de sécurité des médicaments  </a:t>
            </a:r>
            <a:r>
              <a:rPr lang="fr-FR" altLang="fr-FR" sz="1400" dirty="0">
                <a:latin typeface="Arial" panose="020B0604020202020204" pitchFamily="34" charset="0"/>
                <a:cs typeface="Arial" panose="020B0604020202020204" pitchFamily="34" charset="0"/>
              </a:rPr>
              <a:t>et sur celui de l’</a:t>
            </a:r>
            <a:r>
              <a:rPr lang="fr-FR" altLang="ja-JP" sz="1400" dirty="0">
                <a:latin typeface="Arial" panose="020B0604020202020204" pitchFamily="34" charset="0"/>
                <a:cs typeface="Arial" panose="020B0604020202020204" pitchFamily="34" charset="0"/>
                <a:hlinkClick r:id="rId5"/>
              </a:rPr>
              <a:t>Inserm</a:t>
            </a:r>
            <a:r>
              <a:rPr lang="fr-FR" altLang="ja-JP" sz="1400" dirty="0">
                <a:latin typeface="Arial" panose="020B0604020202020204" pitchFamily="34" charset="0"/>
                <a:cs typeface="Arial" panose="020B0604020202020204" pitchFamily="34" charset="0"/>
              </a:rPr>
              <a:t>.</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4" name="Action Button: Custom 16" descr="Bouton pour aller vers la suite">
            <a:hlinkClick r:id="rId6" action="ppaction://hlinksldjump" highlightClick="1"/>
            <a:extLst>
              <a:ext uri="{FF2B5EF4-FFF2-40B4-BE49-F238E27FC236}">
                <a16:creationId xmlns:a16="http://schemas.microsoft.com/office/drawing/2014/main" id="{D1251CF7-B881-467B-BE9E-91D0C51861E3}"/>
              </a:ext>
            </a:extLst>
          </p:cNvPr>
          <p:cNvSpPr/>
          <p:nvPr/>
        </p:nvSpPr>
        <p:spPr>
          <a:xfrm>
            <a:off x="4427268" y="5992112"/>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RETOUR</a:t>
            </a:r>
          </a:p>
        </p:txBody>
      </p:sp>
      <p:sp>
        <p:nvSpPr>
          <p:cNvPr id="17" name="Action Button: Custom 16" descr="Bouton pour aller vers la suite">
            <a:hlinkClick r:id="rId7" action="ppaction://hlinksldjump" highlightClick="1"/>
            <a:extLst>
              <a:ext uri="{FF2B5EF4-FFF2-40B4-BE49-F238E27FC236}">
                <a16:creationId xmlns:a16="http://schemas.microsoft.com/office/drawing/2014/main" id="{D1251CF7-B881-467B-BE9E-91D0C51861E3}"/>
              </a:ext>
            </a:extLst>
          </p:cNvPr>
          <p:cNvSpPr/>
          <p:nvPr/>
        </p:nvSpPr>
        <p:spPr>
          <a:xfrm>
            <a:off x="5889625" y="5983931"/>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SUITE</a:t>
            </a:r>
          </a:p>
        </p:txBody>
      </p:sp>
    </p:spTree>
    <p:extLst>
      <p:ext uri="{BB962C8B-B14F-4D97-AF65-F5344CB8AC3E}">
        <p14:creationId xmlns:p14="http://schemas.microsoft.com/office/powerpoint/2010/main" val="5883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A093318-05A6-4DBD-BFE2-10E0EA0F67E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37216"/>
            <a:ext cx="6405757" cy="504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Bulle rectangulaire à coins arrondis 16">
            <a:extLst>
              <a:ext uri="{C183D7F6-B498-43B3-948B-1728B52AA6E4}">
                <adec:decorative xmlns:adec="http://schemas.microsoft.com/office/drawing/2017/decorative" val="1"/>
              </a:ext>
            </a:extLst>
          </p:cNvPr>
          <p:cNvSpPr/>
          <p:nvPr/>
        </p:nvSpPr>
        <p:spPr>
          <a:xfrm>
            <a:off x="3299213" y="1474525"/>
            <a:ext cx="3897741"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12</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BA5AEB24-3DAF-49D6-8F90-5FC05D81A489}"/>
              </a:ext>
            </a:extLst>
          </p:cNvPr>
          <p:cNvSpPr>
            <a:spLocks noGrp="1"/>
          </p:cNvSpPr>
          <p:nvPr>
            <p:ph type="ctrTitle"/>
          </p:nvPr>
        </p:nvSpPr>
        <p:spPr>
          <a:xfrm>
            <a:off x="423703" y="563981"/>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4</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9" y="1596197"/>
            <a:ext cx="3751758" cy="579092"/>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sz="1400" dirty="0">
                <a:latin typeface="Arial" panose="020B0604020202020204" pitchFamily="34" charset="0"/>
                <a:cs typeface="Arial" panose="020B0604020202020204" pitchFamily="34" charset="0"/>
              </a:rPr>
              <a:t>Les maladies contre lesquelles on vaccine sont tellement rares, je ne les attraperai pas</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693367" y="2525670"/>
            <a:ext cx="4072920" cy="2408877"/>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600" dirty="0">
                <a:latin typeface="Arial" panose="020B0604020202020204" pitchFamily="34" charset="0"/>
                <a:cs typeface="Arial" panose="020B0604020202020204" pitchFamily="34" charset="0"/>
              </a:rPr>
              <a:t>Certaines personnes croient qu’elles n’ont pas besoin d’être vaccinées parce il est très peu probable qu’elles attrapent l’infection.</a:t>
            </a:r>
          </a:p>
          <a:p>
            <a:pPr>
              <a:lnSpc>
                <a:spcPct val="114000"/>
              </a:lnSpc>
              <a:spcBef>
                <a:spcPct val="0"/>
              </a:spcBef>
              <a:buNone/>
            </a:pPr>
            <a:endParaRPr lang="fr-FR" altLang="fr-FR" sz="1600" dirty="0">
              <a:latin typeface="Arial" panose="020B0604020202020204" pitchFamily="34" charset="0"/>
              <a:cs typeface="Arial" panose="020B0604020202020204" pitchFamily="34" charset="0"/>
            </a:endParaRPr>
          </a:p>
          <a:p>
            <a:pPr>
              <a:lnSpc>
                <a:spcPct val="114000"/>
              </a:lnSpc>
              <a:spcBef>
                <a:spcPct val="0"/>
              </a:spcBef>
              <a:buNone/>
            </a:pPr>
            <a:r>
              <a:rPr lang="fr-FR" altLang="fr-FR" sz="1600" b="1" dirty="0">
                <a:latin typeface="Arial" panose="020B0604020202020204" pitchFamily="34" charset="0"/>
                <a:cs typeface="Arial" panose="020B0604020202020204" pitchFamily="34" charset="0"/>
              </a:rPr>
              <a:t>Penses-tu que cela t’empêcherait de te faire vacciner ?</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3" name="Action Button: Custom 2" descr="Bouton pour répondre oui">
            <a:hlinkClick r:id="rId4" action="ppaction://hlinksldjump" highlightClick="1"/>
            <a:extLst>
              <a:ext uri="{FF2B5EF4-FFF2-40B4-BE49-F238E27FC236}">
                <a16:creationId xmlns:a16="http://schemas.microsoft.com/office/drawing/2014/main" id="{BDB20B1A-CCA0-4E77-98EB-9C42BB929309}"/>
              </a:ext>
            </a:extLst>
          </p:cNvPr>
          <p:cNvSpPr/>
          <p:nvPr/>
        </p:nvSpPr>
        <p:spPr>
          <a:xfrm>
            <a:off x="4787900" y="4441405"/>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Arial" panose="020B0604020202020204" pitchFamily="34" charset="0"/>
                <a:cs typeface="Arial" panose="020B0604020202020204" pitchFamily="34" charset="0"/>
              </a:rPr>
              <a:t>OUI</a:t>
            </a:r>
          </a:p>
        </p:txBody>
      </p:sp>
      <p:sp>
        <p:nvSpPr>
          <p:cNvPr id="16"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6052587" y="4441405"/>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NON</a:t>
            </a:r>
            <a:endParaRPr lang="en-GB" b="1" dirty="0">
              <a:solidFill>
                <a:schemeClr val="bg1"/>
              </a:solidFill>
              <a:latin typeface="Arial" panose="020B0604020202020204" pitchFamily="34" charset="0"/>
              <a:cs typeface="Arial" panose="020B0604020202020204" pitchFamily="34" charset="0"/>
            </a:endParaRPr>
          </a:p>
        </p:txBody>
      </p:sp>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Tree>
    <p:extLst>
      <p:ext uri="{BB962C8B-B14F-4D97-AF65-F5344CB8AC3E}">
        <p14:creationId xmlns:p14="http://schemas.microsoft.com/office/powerpoint/2010/main" val="306596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A093318-05A6-4DBD-BFE2-10E0EA0F67E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37216"/>
            <a:ext cx="6405757" cy="504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13</a:t>
            </a:fld>
            <a:endParaRPr lang="fr-FR" dirty="0">
              <a:solidFill>
                <a:schemeClr val="bg1"/>
              </a:solidFill>
              <a:latin typeface="Arial"/>
              <a:cs typeface="Arial"/>
            </a:endParaRPr>
          </a:p>
        </p:txBody>
      </p:sp>
      <p:sp>
        <p:nvSpPr>
          <p:cNvPr id="2" name="Rectangle 1"/>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15"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4437576" y="6132512"/>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5889625" y="6132512"/>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SUITE</a:t>
            </a:r>
            <a:endParaRPr lang="en-GB" dirty="0">
              <a:solidFill>
                <a:schemeClr val="bg1"/>
              </a:solidFill>
              <a:latin typeface="Arial" panose="020B0604020202020204" pitchFamily="34" charset="0"/>
              <a:cs typeface="Arial" panose="020B0604020202020204" pitchFamily="34" charset="0"/>
            </a:endParaRP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8" y="2295727"/>
            <a:ext cx="5532749" cy="3836786"/>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defRPr/>
            </a:pPr>
            <a:r>
              <a:rPr lang="fr-FR" altLang="fr-FR" sz="1200" b="1" dirty="0">
                <a:latin typeface="Arial" panose="020B0604020202020204" pitchFamily="34" charset="0"/>
                <a:cs typeface="Arial" panose="020B0604020202020204" pitchFamily="34" charset="0"/>
              </a:rPr>
              <a:t>Tu as répondu oui.</a:t>
            </a:r>
          </a:p>
          <a:p>
            <a:pPr>
              <a:lnSpc>
                <a:spcPct val="114000"/>
              </a:lnSpc>
              <a:spcBef>
                <a:spcPct val="0"/>
              </a:spcBef>
              <a:buNone/>
              <a:defRPr/>
            </a:pPr>
            <a:endParaRPr lang="fr-FR" altLang="fr-FR" sz="1200" b="1" dirty="0">
              <a:latin typeface="Arial" panose="020B0604020202020204" pitchFamily="34" charset="0"/>
              <a:cs typeface="Arial" panose="020B0604020202020204" pitchFamily="34" charset="0"/>
            </a:endParaRPr>
          </a:p>
          <a:p>
            <a:pPr>
              <a:lnSpc>
                <a:spcPct val="114000"/>
              </a:lnSpc>
              <a:spcBef>
                <a:spcPct val="0"/>
              </a:spcBef>
              <a:buNone/>
              <a:defRPr/>
            </a:pPr>
            <a:r>
              <a:rPr lang="fr-FR" altLang="fr-FR" sz="1200" b="1" dirty="0">
                <a:solidFill>
                  <a:srgbClr val="000000"/>
                </a:solidFill>
                <a:latin typeface="Arial" panose="020B0604020202020204" pitchFamily="34" charset="0"/>
                <a:cs typeface="Arial" panose="020B0604020202020204" pitchFamily="34" charset="0"/>
              </a:rPr>
              <a:t>Réponse: </a:t>
            </a:r>
            <a:r>
              <a:rPr lang="fr-FR" altLang="fr-FR" sz="1200" dirty="0">
                <a:latin typeface="Arial" panose="020B0604020202020204" pitchFamily="34" charset="0"/>
                <a:cs typeface="Arial" panose="020B0604020202020204" pitchFamily="34" charset="0"/>
              </a:rPr>
              <a:t>Les infections qu’on peut prévenir par la vaccination sont rares ou ont même été éradiquées (la variole)</a:t>
            </a:r>
            <a:r>
              <a:rPr lang="en-GB"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précisément</a:t>
            </a:r>
            <a:r>
              <a:rPr lang="en-GB" altLang="fr-FR" sz="1200" dirty="0">
                <a:latin typeface="Arial" panose="020B0604020202020204" pitchFamily="34" charset="0"/>
                <a:cs typeface="Arial" panose="020B0604020202020204" pitchFamily="34" charset="0"/>
              </a:rPr>
              <a:t> p</a:t>
            </a:r>
            <a:r>
              <a:rPr lang="fr-FR" altLang="fr-FR" sz="1200" dirty="0" err="1">
                <a:latin typeface="Arial" panose="020B0604020202020204" pitchFamily="34" charset="0"/>
                <a:cs typeface="Arial" panose="020B0604020202020204" pitchFamily="34" charset="0"/>
              </a:rPr>
              <a:t>arce</a:t>
            </a:r>
            <a:r>
              <a:rPr lang="fr-FR" altLang="fr-FR" sz="1200" dirty="0">
                <a:latin typeface="Arial" panose="020B0604020202020204" pitchFamily="34" charset="0"/>
                <a:cs typeface="Arial" panose="020B0604020202020204" pitchFamily="34" charset="0"/>
              </a:rPr>
              <a:t> qu’une proportion suffisante de la population est vaccinée. Plus il y a de personnes vaccinées contre ces infections, plus la transmission est réduite, permettant d’être  protégé et de protéger son entourage. C’est important de maintenir cette </a:t>
            </a:r>
            <a:r>
              <a:rPr lang="fr-FR" altLang="fr-FR" sz="1200" b="1" dirty="0">
                <a:latin typeface="Arial" panose="020B0604020202020204" pitchFamily="34" charset="0"/>
                <a:cs typeface="Arial" panose="020B0604020202020204" pitchFamily="34" charset="0"/>
              </a:rPr>
              <a:t>immunité de groupe</a:t>
            </a:r>
            <a:r>
              <a:rPr lang="fr-FR" altLang="fr-FR" sz="1200" dirty="0">
                <a:latin typeface="Arial" panose="020B0604020202020204" pitchFamily="34" charset="0"/>
                <a:cs typeface="Arial" panose="020B0604020202020204" pitchFamily="34" charset="0"/>
              </a:rPr>
              <a:t> en continuant à se faire vacciner, sans quoi les maladies à prévention vaccinale réapparaissent. Cela s’est produit récemment en France avec la </a:t>
            </a:r>
            <a:r>
              <a:rPr lang="fr-FR" altLang="fr-FR" sz="1200" dirty="0">
                <a:latin typeface="Arial" panose="020B0604020202020204" pitchFamily="34" charset="0"/>
                <a:cs typeface="Arial" panose="020B0604020202020204" pitchFamily="34" charset="0"/>
                <a:hlinkClick r:id="rId7"/>
              </a:rPr>
              <a:t>rougeole</a:t>
            </a:r>
            <a:r>
              <a:rPr lang="fr-FR" altLang="fr-FR" sz="1200" dirty="0">
                <a:latin typeface="Arial" panose="020B0604020202020204" pitchFamily="34" charset="0"/>
                <a:cs typeface="Arial" panose="020B0604020202020204" pitchFamily="34" charset="0"/>
              </a:rPr>
              <a:t>. </a:t>
            </a:r>
          </a:p>
          <a:p>
            <a:pPr>
              <a:lnSpc>
                <a:spcPct val="114000"/>
              </a:lnSpc>
              <a:spcBef>
                <a:spcPct val="0"/>
              </a:spcBef>
              <a:buNone/>
              <a:defRPr/>
            </a:pPr>
            <a:r>
              <a:rPr lang="fr-FR" altLang="fr-FR" sz="1200" dirty="0">
                <a:latin typeface="Arial" panose="020B0604020202020204" pitchFamily="34" charset="0"/>
                <a:cs typeface="Arial" panose="020B0604020202020204" pitchFamily="34" charset="0"/>
              </a:rPr>
              <a:t>La méningite bactérienne s’observe aussi parfois chez les jeunes qui entrent à l’université.  </a:t>
            </a:r>
          </a:p>
          <a:p>
            <a:pPr>
              <a:lnSpc>
                <a:spcPct val="114000"/>
              </a:lnSpc>
              <a:spcBef>
                <a:spcPct val="0"/>
              </a:spcBef>
              <a:buNone/>
              <a:defRPr/>
            </a:pPr>
            <a:r>
              <a:rPr lang="fr-FR" altLang="fr-FR" sz="1200" b="1" dirty="0">
                <a:latin typeface="Arial" panose="020B0604020202020204" pitchFamily="34" charset="0"/>
                <a:cs typeface="Arial" panose="020B0604020202020204" pitchFamily="34" charset="0"/>
              </a:rPr>
              <a:t>Chacun </a:t>
            </a:r>
            <a:r>
              <a:rPr lang="fr-FR" altLang="fr-FR" sz="1200" dirty="0">
                <a:latin typeface="Arial" panose="020B0604020202020204" pitchFamily="34" charset="0"/>
                <a:cs typeface="Arial" panose="020B0604020202020204" pitchFamily="34" charset="0"/>
              </a:rPr>
              <a:t>peut attraper une infection et la vaccination est donc importante pour tout le monde, et encore plus pour les personnes à risque élevé : enfants, personnes âgées, celles dont le système immunitaire est affaibli ou les malades. Pour en savoir plus sur l’immunité de groupe regarde les animations e-Bug </a:t>
            </a:r>
            <a:r>
              <a:rPr lang="fr-FR" altLang="fr-FR" sz="1200" dirty="0">
                <a:latin typeface="Arial" panose="020B0604020202020204" pitchFamily="34" charset="0"/>
                <a:cs typeface="Arial" panose="020B0604020202020204" pitchFamily="34" charset="0"/>
                <a:hlinkClick r:id="rId8"/>
              </a:rPr>
              <a:t>ici</a:t>
            </a:r>
            <a:r>
              <a:rPr lang="fr-FR" altLang="fr-FR" sz="1200" dirty="0">
                <a:latin typeface="Arial" panose="020B0604020202020204" pitchFamily="34" charset="0"/>
                <a:cs typeface="Arial" panose="020B0604020202020204" pitchFamily="34" charset="0"/>
              </a:rPr>
              <a:t>.</a:t>
            </a: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8" name="Bulle rectangulaire à coins arrondis 17">
            <a:extLst>
              <a:ext uri="{C183D7F6-B498-43B3-948B-1728B52AA6E4}">
                <adec:decorative xmlns:adec="http://schemas.microsoft.com/office/drawing/2017/decorative" val="1"/>
              </a:ext>
            </a:extLst>
          </p:cNvPr>
          <p:cNvSpPr/>
          <p:nvPr/>
        </p:nvSpPr>
        <p:spPr>
          <a:xfrm>
            <a:off x="3299213" y="1474525"/>
            <a:ext cx="3897741"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9" y="1337217"/>
            <a:ext cx="3751758" cy="858190"/>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sz="1400" dirty="0">
                <a:latin typeface="Arial" panose="020B0604020202020204" pitchFamily="34" charset="0"/>
                <a:cs typeface="Arial" panose="020B0604020202020204" pitchFamily="34" charset="0"/>
              </a:rPr>
              <a:t>Les maladies contre lesquelles on vaccine sont tellement rares, je ne les attraperai pas</a:t>
            </a:r>
          </a:p>
        </p:txBody>
      </p:sp>
      <p:sp>
        <p:nvSpPr>
          <p:cNvPr id="4" name="Titre 3">
            <a:extLst>
              <a:ext uri="{FF2B5EF4-FFF2-40B4-BE49-F238E27FC236}">
                <a16:creationId xmlns:a16="http://schemas.microsoft.com/office/drawing/2014/main" id="{61F1B27E-618F-4593-AEB6-0FBDDD1E4CCE}"/>
              </a:ext>
            </a:extLst>
          </p:cNvPr>
          <p:cNvSpPr>
            <a:spLocks noGrp="1"/>
          </p:cNvSpPr>
          <p:nvPr>
            <p:ph type="ctrTitle"/>
          </p:nvPr>
        </p:nvSpPr>
        <p:spPr>
          <a:xfrm>
            <a:off x="847406" y="505525"/>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4 </a:t>
            </a:r>
            <a:r>
              <a:rPr lang="fr-FR" sz="1800" kern="1200" dirty="0">
                <a:solidFill>
                  <a:srgbClr val="7030A0"/>
                </a:solidFill>
                <a:effectLst/>
                <a:latin typeface="Arial" panose="020B0604020202020204" pitchFamily="34" charset="0"/>
                <a:ea typeface="+mn-ea"/>
                <a:cs typeface="Arial" panose="020B0604020202020204" pitchFamily="34" charset="0"/>
              </a:rPr>
              <a:t>si oui</a:t>
            </a:r>
            <a:endParaRPr lang="fr-FR" dirty="0">
              <a:effectLst/>
            </a:endParaRPr>
          </a:p>
          <a:p>
            <a:endParaRPr lang="fr-FR" dirty="0"/>
          </a:p>
        </p:txBody>
      </p:sp>
    </p:spTree>
    <p:extLst>
      <p:ext uri="{BB962C8B-B14F-4D97-AF65-F5344CB8AC3E}">
        <p14:creationId xmlns:p14="http://schemas.microsoft.com/office/powerpoint/2010/main" val="329363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A093318-05A6-4DBD-BFE2-10E0EA0F67E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37216"/>
            <a:ext cx="6405757" cy="504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14</a:t>
            </a:fld>
            <a:endParaRPr lang="fr-FR" dirty="0">
              <a:solidFill>
                <a:schemeClr val="bg1"/>
              </a:solidFill>
              <a:latin typeface="Arial"/>
              <a:cs typeface="Arial"/>
            </a:endParaRPr>
          </a:p>
        </p:txBody>
      </p:sp>
      <p:sp>
        <p:nvSpPr>
          <p:cNvPr id="13" name="Bulle rectangulaire à coins arrondis 12">
            <a:extLst>
              <a:ext uri="{C183D7F6-B498-43B3-948B-1728B52AA6E4}">
                <adec:decorative xmlns:adec="http://schemas.microsoft.com/office/drawing/2017/decorative" val="1"/>
              </a:ext>
            </a:extLst>
          </p:cNvPr>
          <p:cNvSpPr/>
          <p:nvPr/>
        </p:nvSpPr>
        <p:spPr>
          <a:xfrm>
            <a:off x="3299213" y="1474525"/>
            <a:ext cx="3897741"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4427268" y="5670934"/>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6" action="ppaction://hlinksldjump" highlightClick="1"/>
            <a:extLst>
              <a:ext uri="{FF2B5EF4-FFF2-40B4-BE49-F238E27FC236}">
                <a16:creationId xmlns:a16="http://schemas.microsoft.com/office/drawing/2014/main" id="{D1251CF7-B881-467B-BE9E-91D0C51861E3}"/>
              </a:ext>
            </a:extLst>
          </p:cNvPr>
          <p:cNvSpPr/>
          <p:nvPr/>
        </p:nvSpPr>
        <p:spPr>
          <a:xfrm>
            <a:off x="5889625" y="5677352"/>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SUITE</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9" y="2516234"/>
            <a:ext cx="4725679" cy="3036795"/>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None/>
            </a:pPr>
            <a:r>
              <a:rPr lang="fr-FR" altLang="fr-FR" sz="1200" b="1" dirty="0"/>
              <a:t>Tu as répondu non.</a:t>
            </a:r>
          </a:p>
          <a:p>
            <a:pPr algn="just">
              <a:spcBef>
                <a:spcPct val="0"/>
              </a:spcBef>
              <a:buNone/>
            </a:pPr>
            <a:endParaRPr lang="fr-FR" altLang="fr-FR" sz="1200" b="1" dirty="0"/>
          </a:p>
          <a:p>
            <a:pPr algn="just">
              <a:spcBef>
                <a:spcPct val="0"/>
              </a:spcBef>
              <a:buNone/>
            </a:pPr>
            <a:r>
              <a:rPr lang="fr-FR" altLang="fr-FR" sz="1200" b="1" dirty="0"/>
              <a:t>Réponse</a:t>
            </a:r>
            <a:r>
              <a:rPr lang="fr-FR" altLang="fr-FR" sz="1200" b="1" dirty="0">
                <a:solidFill>
                  <a:srgbClr val="0000FF"/>
                </a:solidFill>
              </a:rPr>
              <a:t>: </a:t>
            </a:r>
            <a:r>
              <a:rPr lang="fr-FR" altLang="fr-FR" sz="1200" dirty="0"/>
              <a:t>Les infections qu’on peut prévenir par la vaccination sont rares</a:t>
            </a:r>
            <a:r>
              <a:rPr lang="en-GB" altLang="fr-FR" sz="1200" dirty="0"/>
              <a:t> </a:t>
            </a:r>
            <a:r>
              <a:rPr lang="fr-FR" altLang="fr-FR" sz="1200" dirty="0"/>
              <a:t>précisément</a:t>
            </a:r>
            <a:r>
              <a:rPr lang="en-GB" altLang="fr-FR" sz="1200" dirty="0"/>
              <a:t> </a:t>
            </a:r>
            <a:r>
              <a:rPr lang="fr-FR" altLang="fr-FR" sz="1200" b="1" dirty="0"/>
              <a:t>grâce à </a:t>
            </a:r>
            <a:r>
              <a:rPr lang="en-GB" altLang="fr-FR" sz="1200" b="1" dirty="0"/>
              <a:t>la vaccination</a:t>
            </a:r>
            <a:r>
              <a:rPr lang="en-GB" altLang="fr-FR" sz="1200" dirty="0"/>
              <a:t>: </a:t>
            </a:r>
            <a:r>
              <a:rPr lang="fr-FR" altLang="fr-FR" sz="1200" dirty="0"/>
              <a:t>c’est</a:t>
            </a:r>
            <a:r>
              <a:rPr lang="en-GB" altLang="fr-FR" sz="1200" dirty="0"/>
              <a:t> </a:t>
            </a:r>
            <a:r>
              <a:rPr lang="fr-FR" altLang="fr-FR" sz="1200" dirty="0"/>
              <a:t>justement</a:t>
            </a:r>
            <a:r>
              <a:rPr lang="fr-FR" altLang="fr-FR" sz="1200" dirty="0">
                <a:solidFill>
                  <a:srgbClr val="FF0066"/>
                </a:solidFill>
              </a:rPr>
              <a:t> </a:t>
            </a:r>
            <a:r>
              <a:rPr lang="fr-FR" altLang="fr-FR" sz="1200" dirty="0"/>
              <a:t>parce que tellement de personnes </a:t>
            </a:r>
            <a:r>
              <a:rPr lang="en-GB" altLang="fr-FR" sz="1200" dirty="0" err="1"/>
              <a:t>dans</a:t>
            </a:r>
            <a:r>
              <a:rPr lang="en-GB" altLang="fr-FR" sz="1200" dirty="0"/>
              <a:t> la population</a:t>
            </a:r>
            <a:r>
              <a:rPr lang="fr-FR" altLang="fr-FR" sz="1200" dirty="0"/>
              <a:t> sont protégées et ne peuvent donc ni attraper ni transmettre la maladie.</a:t>
            </a:r>
          </a:p>
          <a:p>
            <a:pPr algn="just">
              <a:spcBef>
                <a:spcPct val="0"/>
              </a:spcBef>
              <a:buNone/>
            </a:pPr>
            <a:endParaRPr lang="fr-FR" altLang="fr-FR" sz="1200" dirty="0"/>
          </a:p>
          <a:p>
            <a:pPr algn="just">
              <a:spcBef>
                <a:spcPct val="0"/>
              </a:spcBef>
              <a:buNone/>
            </a:pPr>
            <a:r>
              <a:rPr lang="fr-FR" altLang="fr-FR" sz="1200" b="1" dirty="0"/>
              <a:t>Chacun </a:t>
            </a:r>
            <a:r>
              <a:rPr lang="fr-FR" altLang="fr-FR" sz="1200" dirty="0"/>
              <a:t>peut attraper une infection et la vaccination est donc importante pour tout le monde, mais particulièrement pour les personnes à risque élevé: enfants, personnes âgées, celles dont le système immunitaire est affaibli ou les malades. Etre vacciné protège aussi ton entourage puisque cela réduit la transmission de l’infection au sein de la communauté. C’est ce qu’on appelle </a:t>
            </a:r>
            <a:r>
              <a:rPr lang="fr-FR" altLang="fr-FR" sz="1200" b="1" dirty="0"/>
              <a:t>l’immunité de groupe</a:t>
            </a:r>
            <a:r>
              <a:rPr lang="fr-FR" altLang="fr-FR" sz="1200" dirty="0"/>
              <a:t>. Pour en savoir plus sur l’immunité de groupe regarde les animations e-Bug </a:t>
            </a:r>
            <a:r>
              <a:rPr lang="fr-FR" altLang="fr-FR" sz="1200" dirty="0">
                <a:hlinkClick r:id="rId7"/>
              </a:rPr>
              <a:t>ici</a:t>
            </a:r>
            <a:r>
              <a:rPr lang="fr-FR" altLang="fr-FR" sz="1200" dirty="0"/>
              <a:t>.</a:t>
            </a:r>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9" y="1474526"/>
            <a:ext cx="3751758" cy="890554"/>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sz="1400" dirty="0">
                <a:latin typeface="Arial" panose="020B0604020202020204" pitchFamily="34" charset="0"/>
                <a:cs typeface="Arial" panose="020B0604020202020204" pitchFamily="34" charset="0"/>
              </a:rPr>
              <a:t>Les maladies contre lesquelles on vaccine sont tellement rares, je ne les attraperai pas</a:t>
            </a:r>
          </a:p>
        </p:txBody>
      </p:sp>
      <p:sp>
        <p:nvSpPr>
          <p:cNvPr id="4" name="Titre 3">
            <a:extLst>
              <a:ext uri="{FF2B5EF4-FFF2-40B4-BE49-F238E27FC236}">
                <a16:creationId xmlns:a16="http://schemas.microsoft.com/office/drawing/2014/main" id="{B64461F4-BE6E-49C7-A6BA-301F0E9F7C04}"/>
              </a:ext>
            </a:extLst>
          </p:cNvPr>
          <p:cNvSpPr>
            <a:spLocks noGrp="1"/>
          </p:cNvSpPr>
          <p:nvPr>
            <p:ph type="ctrTitle"/>
          </p:nvPr>
        </p:nvSpPr>
        <p:spPr>
          <a:xfrm>
            <a:off x="739187" y="516737"/>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4 </a:t>
            </a:r>
            <a:r>
              <a:rPr lang="fr-FR" sz="1800" kern="1200" dirty="0">
                <a:solidFill>
                  <a:srgbClr val="7030A0"/>
                </a:solidFill>
                <a:effectLst/>
                <a:latin typeface="Arial" panose="020B0604020202020204" pitchFamily="34" charset="0"/>
                <a:ea typeface="+mn-ea"/>
                <a:cs typeface="Arial" panose="020B0604020202020204" pitchFamily="34" charset="0"/>
              </a:rPr>
              <a:t>si non</a:t>
            </a:r>
            <a:endParaRPr lang="fr-FR" dirty="0">
              <a:solidFill>
                <a:srgbClr val="7030A0"/>
              </a:solidFill>
              <a:effectLst/>
            </a:endParaRPr>
          </a:p>
          <a:p>
            <a:endParaRPr lang="fr-FR" dirty="0"/>
          </a:p>
        </p:txBody>
      </p:sp>
    </p:spTree>
    <p:extLst>
      <p:ext uri="{BB962C8B-B14F-4D97-AF65-F5344CB8AC3E}">
        <p14:creationId xmlns:p14="http://schemas.microsoft.com/office/powerpoint/2010/main" val="103550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7FC3906-2FE9-424D-B8A3-8B86C809EB9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2637"/>
            <a:ext cx="6434954" cy="50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Bulle rectangulaire à coins arrondis 16">
            <a:extLst>
              <a:ext uri="{C183D7F6-B498-43B3-948B-1728B52AA6E4}">
                <adec:decorative xmlns:adec="http://schemas.microsoft.com/office/drawing/2017/decorative" val="1"/>
              </a:ext>
            </a:extLst>
          </p:cNvPr>
          <p:cNvSpPr/>
          <p:nvPr/>
        </p:nvSpPr>
        <p:spPr>
          <a:xfrm>
            <a:off x="3299213" y="1474525"/>
            <a:ext cx="3897741"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15</a:t>
            </a:fld>
            <a:endParaRPr lang="fr-FR" dirty="0">
              <a:solidFill>
                <a:schemeClr val="bg1"/>
              </a:solidFill>
              <a:latin typeface="Arial"/>
              <a:cs typeface="Arial"/>
            </a:endParaRPr>
          </a:p>
        </p:txBody>
      </p:sp>
      <p:sp>
        <p:nvSpPr>
          <p:cNvPr id="13" name="Action Button: Custom 2" descr="Bouton pour répondre oui">
            <a:hlinkClick r:id="rId4" action="ppaction://hlinksldjump" highlightClick="1"/>
            <a:extLst>
              <a:ext uri="{FF2B5EF4-FFF2-40B4-BE49-F238E27FC236}">
                <a16:creationId xmlns:a16="http://schemas.microsoft.com/office/drawing/2014/main" id="{BDB20B1A-CCA0-4E77-98EB-9C42BB929309}"/>
              </a:ext>
            </a:extLst>
          </p:cNvPr>
          <p:cNvSpPr/>
          <p:nvPr/>
        </p:nvSpPr>
        <p:spPr>
          <a:xfrm>
            <a:off x="4396581" y="5273560"/>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Arial" panose="020B0604020202020204" pitchFamily="34" charset="0"/>
                <a:cs typeface="Arial" panose="020B0604020202020204" pitchFamily="34" charset="0"/>
              </a:rPr>
              <a:t>OUI</a:t>
            </a:r>
          </a:p>
        </p:txBody>
      </p:sp>
      <p:sp>
        <p:nvSpPr>
          <p:cNvPr id="16"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5661268" y="5244362"/>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NON</a:t>
            </a:r>
            <a:endParaRPr lang="en-GB" b="1" dirty="0">
              <a:solidFill>
                <a:schemeClr val="bg1"/>
              </a:solidFill>
              <a:latin typeface="Arial" panose="020B0604020202020204" pitchFamily="34" charset="0"/>
              <a:cs typeface="Arial" panose="020B0604020202020204" pitchFamily="34" charset="0"/>
            </a:endParaRP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386803" y="2554870"/>
            <a:ext cx="4719705" cy="2557746"/>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en-GB" altLang="fr-FR" sz="1400" dirty="0">
                <a:latin typeface="Arial" panose="020B0604020202020204" pitchFamily="34" charset="0"/>
                <a:cs typeface="Arial" panose="020B0604020202020204" pitchFamily="34" charset="0"/>
              </a:rPr>
              <a:t>Sais-</a:t>
            </a:r>
            <a:r>
              <a:rPr lang="en-GB" altLang="fr-FR" sz="1400" dirty="0" err="1">
                <a:latin typeface="Arial" panose="020B0604020202020204" pitchFamily="34" charset="0"/>
                <a:cs typeface="Arial" panose="020B0604020202020204" pitchFamily="34" charset="0"/>
              </a:rPr>
              <a:t>tu</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que</a:t>
            </a:r>
            <a:r>
              <a:rPr lang="en-GB" altLang="fr-FR" sz="1400" dirty="0">
                <a:latin typeface="Arial" panose="020B0604020202020204" pitchFamily="34" charset="0"/>
                <a:cs typeface="Arial" panose="020B0604020202020204" pitchFamily="34" charset="0"/>
              </a:rPr>
              <a:t> les </a:t>
            </a:r>
            <a:r>
              <a:rPr lang="fr-FR" altLang="fr-FR" sz="1400" dirty="0">
                <a:latin typeface="Arial" panose="020B0604020202020204" pitchFamily="34" charset="0"/>
                <a:cs typeface="Arial" panose="020B0604020202020204" pitchFamily="34" charset="0"/>
              </a:rPr>
              <a:t>vaccins sont élaborés et testés avant d’être approuvés pour être incorporés </a:t>
            </a:r>
            <a:r>
              <a:rPr lang="en-GB" altLang="fr-FR" sz="1400" dirty="0" err="1">
                <a:latin typeface="Arial" panose="020B0604020202020204" pitchFamily="34" charset="0"/>
                <a:cs typeface="Arial" panose="020B0604020202020204" pitchFamily="34" charset="0"/>
              </a:rPr>
              <a:t>dans</a:t>
            </a:r>
            <a:r>
              <a:rPr lang="en-GB" altLang="fr-FR" sz="1400" dirty="0">
                <a:latin typeface="Arial" panose="020B0604020202020204" pitchFamily="34" charset="0"/>
                <a:cs typeface="Arial" panose="020B0604020202020204" pitchFamily="34" charset="0"/>
              </a:rPr>
              <a:t> les </a:t>
            </a:r>
            <a:r>
              <a:rPr lang="fr-FR" altLang="fr-FR" sz="1400" dirty="0">
                <a:latin typeface="Arial" panose="020B0604020202020204" pitchFamily="34" charset="0"/>
                <a:cs typeface="Arial" panose="020B0604020202020204" pitchFamily="34" charset="0"/>
              </a:rPr>
              <a:t>recommandations</a:t>
            </a:r>
            <a:r>
              <a:rPr lang="en-GB" altLang="fr-FR" sz="1400" dirty="0">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rPr>
              <a:t>nationales de vaccination ? C’est une procédure complexe qui ne sécurise pourtant pas toujours les jeunes . </a:t>
            </a:r>
          </a:p>
          <a:p>
            <a:pPr>
              <a:lnSpc>
                <a:spcPct val="114000"/>
              </a:lnSpc>
              <a:spcBef>
                <a:spcPct val="0"/>
              </a:spcBef>
              <a:buNone/>
            </a:pPr>
            <a:endParaRPr lang="fr-FR" altLang="fr-FR" sz="1400" dirty="0">
              <a:latin typeface="Arial" panose="020B0604020202020204" pitchFamily="34" charset="0"/>
              <a:cs typeface="Arial" panose="020B0604020202020204" pitchFamily="34" charset="0"/>
            </a:endParaRPr>
          </a:p>
          <a:p>
            <a:pPr>
              <a:lnSpc>
                <a:spcPct val="114000"/>
              </a:lnSpc>
              <a:spcBef>
                <a:spcPct val="0"/>
              </a:spcBef>
              <a:buNone/>
            </a:pPr>
            <a:r>
              <a:rPr lang="fr-FR" altLang="fr-FR" sz="1400" b="1" dirty="0">
                <a:latin typeface="Arial" panose="020B0604020202020204" pitchFamily="34" charset="0"/>
                <a:cs typeface="Arial" panose="020B0604020202020204" pitchFamily="34" charset="0"/>
              </a:rPr>
              <a:t>Fais-tu confiance à ceux qui élaborent les vaccins et à ceux qui établissent les recommandations vaccinales ?</a:t>
            </a: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9" y="1596197"/>
            <a:ext cx="3430595" cy="418500"/>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sz="1800" dirty="0">
                <a:latin typeface="Arial" panose="020B0604020202020204" pitchFamily="34" charset="0"/>
                <a:cs typeface="Arial" panose="020B0604020202020204" pitchFamily="34" charset="0"/>
              </a:rPr>
              <a:t>Comment être sûr que les vaccinations sont sans risque ?</a:t>
            </a:r>
          </a:p>
        </p:txBody>
      </p:sp>
      <p:sp>
        <p:nvSpPr>
          <p:cNvPr id="4" name="Titre 3">
            <a:extLst>
              <a:ext uri="{FF2B5EF4-FFF2-40B4-BE49-F238E27FC236}">
                <a16:creationId xmlns:a16="http://schemas.microsoft.com/office/drawing/2014/main" id="{994CC036-05CB-411F-B41A-485E6DBA898C}"/>
              </a:ext>
            </a:extLst>
          </p:cNvPr>
          <p:cNvSpPr>
            <a:spLocks noGrp="1"/>
          </p:cNvSpPr>
          <p:nvPr>
            <p:ph type="ctrTitle"/>
          </p:nvPr>
        </p:nvSpPr>
        <p:spPr>
          <a:xfrm>
            <a:off x="847406" y="325464"/>
            <a:ext cx="7772400" cy="1878671"/>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5</a:t>
            </a:r>
            <a:endParaRPr lang="fr-FR" dirty="0">
              <a:effectLst/>
            </a:endParaRPr>
          </a:p>
          <a:p>
            <a:endParaRPr lang="fr-FR" dirty="0"/>
          </a:p>
        </p:txBody>
      </p:sp>
    </p:spTree>
    <p:extLst>
      <p:ext uri="{BB962C8B-B14F-4D97-AF65-F5344CB8AC3E}">
        <p14:creationId xmlns:p14="http://schemas.microsoft.com/office/powerpoint/2010/main" val="265752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7FC3906-2FE9-424D-B8A3-8B86C809EB9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2637"/>
            <a:ext cx="6434954" cy="50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Bulle rectangulaire à coins arrondis 17">
            <a:extLst>
              <a:ext uri="{C183D7F6-B498-43B3-948B-1728B52AA6E4}">
                <adec:decorative xmlns:adec="http://schemas.microsoft.com/office/drawing/2017/decorative" val="1"/>
              </a:ext>
            </a:extLst>
          </p:cNvPr>
          <p:cNvSpPr/>
          <p:nvPr/>
        </p:nvSpPr>
        <p:spPr>
          <a:xfrm>
            <a:off x="3313810" y="1416128"/>
            <a:ext cx="4204308" cy="948951"/>
          </a:xfrm>
          <a:prstGeom prst="wedgeRoundRectCallout">
            <a:avLst>
              <a:gd name="adj1" fmla="val -72974"/>
              <a:gd name="adj2" fmla="val 65801"/>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16</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A9259F98-4053-4076-8B6F-47FE832AA50A}"/>
              </a:ext>
            </a:extLst>
          </p:cNvPr>
          <p:cNvSpPr>
            <a:spLocks noGrp="1"/>
          </p:cNvSpPr>
          <p:nvPr>
            <p:ph type="ctrTitle"/>
          </p:nvPr>
        </p:nvSpPr>
        <p:spPr>
          <a:xfrm>
            <a:off x="847405" y="526672"/>
            <a:ext cx="7348697"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5 </a:t>
            </a:r>
            <a:r>
              <a:rPr lang="fr-FR" sz="1800" kern="1200" dirty="0">
                <a:solidFill>
                  <a:srgbClr val="7030A0"/>
                </a:solidFill>
                <a:effectLst/>
                <a:latin typeface="Arial" panose="020B0604020202020204" pitchFamily="34" charset="0"/>
                <a:ea typeface="+mn-ea"/>
                <a:cs typeface="Arial" panose="020B0604020202020204" pitchFamily="34" charset="0"/>
              </a:rPr>
              <a:t>si oui</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9" y="1596197"/>
            <a:ext cx="3999929" cy="652088"/>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sz="1600" dirty="0">
                <a:latin typeface="Arial" panose="020B0604020202020204" pitchFamily="34" charset="0"/>
                <a:cs typeface="Arial" panose="020B0604020202020204" pitchFamily="34" charset="0"/>
              </a:rPr>
              <a:t>Comment être sûr que les vaccinations sont sans risque ?</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8" y="2452673"/>
            <a:ext cx="4481673" cy="3781207"/>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en-GB" altLang="fr-FR" sz="1200" b="1" dirty="0" err="1">
                <a:solidFill>
                  <a:srgbClr val="000000"/>
                </a:solidFill>
                <a:latin typeface="Arial"/>
                <a:cs typeface="Arial"/>
              </a:rPr>
              <a:t>Tu</a:t>
            </a:r>
            <a:r>
              <a:rPr lang="en-GB" altLang="fr-FR" sz="1200" b="1" dirty="0">
                <a:solidFill>
                  <a:srgbClr val="000000"/>
                </a:solidFill>
                <a:latin typeface="Arial"/>
                <a:cs typeface="Arial"/>
              </a:rPr>
              <a:t> </a:t>
            </a:r>
            <a:r>
              <a:rPr lang="fr-FR" altLang="fr-FR" sz="1200" b="1" dirty="0">
                <a:solidFill>
                  <a:srgbClr val="000000"/>
                </a:solidFill>
                <a:latin typeface="Arial"/>
                <a:cs typeface="Arial"/>
              </a:rPr>
              <a:t>as dit que tu fais confiance à ceux qui élaborent les vaccins et à ceux qui établissent les recommandations vaccinales</a:t>
            </a:r>
            <a:r>
              <a:rPr lang="en-GB" altLang="fr-FR" sz="1200" b="1" dirty="0">
                <a:solidFill>
                  <a:srgbClr val="000000"/>
                </a:solidFill>
                <a:latin typeface="Arial"/>
                <a:cs typeface="Arial"/>
              </a:rPr>
              <a:t>. </a:t>
            </a:r>
          </a:p>
          <a:p>
            <a:pPr>
              <a:lnSpc>
                <a:spcPct val="114000"/>
              </a:lnSpc>
              <a:spcBef>
                <a:spcPct val="0"/>
              </a:spcBef>
              <a:buNone/>
            </a:pPr>
            <a:endParaRPr lang="fr-FR" altLang="fr-FR" sz="1200" b="1" dirty="0">
              <a:solidFill>
                <a:srgbClr val="000000"/>
              </a:solidFill>
              <a:latin typeface="Arial"/>
              <a:cs typeface="Arial"/>
            </a:endParaRPr>
          </a:p>
          <a:p>
            <a:pPr>
              <a:lnSpc>
                <a:spcPct val="114000"/>
              </a:lnSpc>
              <a:spcBef>
                <a:spcPct val="0"/>
              </a:spcBef>
              <a:buNone/>
            </a:pPr>
            <a:r>
              <a:rPr lang="fr-FR" altLang="fr-FR" sz="1200" b="1" dirty="0">
                <a:solidFill>
                  <a:srgbClr val="000000"/>
                </a:solidFill>
                <a:latin typeface="Arial"/>
                <a:cs typeface="Arial"/>
              </a:rPr>
              <a:t>Réponse: </a:t>
            </a:r>
            <a:r>
              <a:rPr lang="fr-FR" altLang="fr-FR" sz="1200" dirty="0">
                <a:solidFill>
                  <a:srgbClr val="000000"/>
                </a:solidFill>
                <a:latin typeface="Arial"/>
                <a:cs typeface="Arial"/>
              </a:rPr>
              <a:t>Un vaccin n’est introduit dans le programme national par le Ministère de la santé que s’il est </a:t>
            </a:r>
            <a:r>
              <a:rPr lang="fr-FR" altLang="fr-FR" sz="1200" b="1" dirty="0">
                <a:solidFill>
                  <a:srgbClr val="000000"/>
                </a:solidFill>
                <a:latin typeface="Arial"/>
                <a:cs typeface="Arial"/>
              </a:rPr>
              <a:t>prouvé</a:t>
            </a:r>
            <a:r>
              <a:rPr lang="fr-FR" altLang="fr-FR" sz="1200" dirty="0">
                <a:solidFill>
                  <a:srgbClr val="000000"/>
                </a:solidFill>
                <a:latin typeface="Arial"/>
                <a:cs typeface="Arial"/>
              </a:rPr>
              <a:t> qu’il protège contre l’infection et que les bénéfices pour l’individu et la population ont été complètement évalués. En France, </a:t>
            </a:r>
            <a:r>
              <a:rPr lang="fr-FR" altLang="fr-FR" sz="1200" dirty="0">
                <a:solidFill>
                  <a:srgbClr val="000000"/>
                </a:solidFill>
                <a:latin typeface="Arial"/>
                <a:cs typeface="Arial"/>
                <a:hlinkClick r:id="rId4"/>
              </a:rPr>
              <a:t>l’ANSM</a:t>
            </a:r>
            <a:r>
              <a:rPr lang="fr-FR" altLang="fr-FR" sz="1200" dirty="0">
                <a:solidFill>
                  <a:srgbClr val="000000"/>
                </a:solidFill>
                <a:latin typeface="Arial"/>
                <a:cs typeface="Arial"/>
              </a:rPr>
              <a:t> value régulièrement la balance bénéfice/risque des vaccins. </a:t>
            </a:r>
            <a:endParaRPr lang="en-GB" altLang="fr-FR" sz="1200" dirty="0">
              <a:solidFill>
                <a:srgbClr val="000000"/>
              </a:solidFill>
              <a:latin typeface="Arial"/>
              <a:cs typeface="Arial"/>
            </a:endParaRPr>
          </a:p>
          <a:p>
            <a:pPr algn="just">
              <a:spcBef>
                <a:spcPct val="0"/>
              </a:spcBef>
              <a:buNone/>
            </a:pPr>
            <a:endParaRPr lang="en-GB" altLang="fr-FR" sz="1200" dirty="0">
              <a:solidFill>
                <a:srgbClr val="000000"/>
              </a:solidFill>
              <a:latin typeface="Arial"/>
              <a:cs typeface="Arial"/>
            </a:endParaRPr>
          </a:p>
          <a:p>
            <a:pPr>
              <a:lnSpc>
                <a:spcPct val="114000"/>
              </a:lnSpc>
              <a:spcBef>
                <a:spcPct val="0"/>
              </a:spcBef>
              <a:buNone/>
            </a:pPr>
            <a:r>
              <a:rPr lang="fr-FR" altLang="fr-FR" sz="1200" dirty="0">
                <a:solidFill>
                  <a:srgbClr val="000000"/>
                </a:solidFill>
                <a:latin typeface="Arial"/>
                <a:cs typeface="Arial"/>
              </a:rPr>
              <a:t>Les bénéfices d’un vaccin doivent  </a:t>
            </a:r>
            <a:r>
              <a:rPr lang="fr-FR" altLang="fr-FR" sz="1200" b="1" dirty="0">
                <a:solidFill>
                  <a:srgbClr val="000000"/>
                </a:solidFill>
                <a:latin typeface="Arial"/>
                <a:cs typeface="Arial"/>
              </a:rPr>
              <a:t>largement </a:t>
            </a:r>
            <a:r>
              <a:rPr lang="fr-FR" altLang="fr-FR" sz="1200" dirty="0">
                <a:solidFill>
                  <a:srgbClr val="000000"/>
                </a:solidFill>
                <a:latin typeface="Arial"/>
                <a:cs typeface="Arial"/>
              </a:rPr>
              <a:t> compenser tout risque. Une  vaccination ne sera pas introduite dans le programme vaccinal national s’il existe un risque significatif </a:t>
            </a:r>
            <a:r>
              <a:rPr lang="en-GB" altLang="fr-FR" sz="1200" dirty="0">
                <a:solidFill>
                  <a:srgbClr val="000000"/>
                </a:solidFill>
                <a:latin typeface="Arial"/>
                <a:cs typeface="Arial"/>
              </a:rPr>
              <a:t>pour </a:t>
            </a:r>
            <a:r>
              <a:rPr lang="fr-FR" altLang="fr-FR" sz="1200" dirty="0">
                <a:solidFill>
                  <a:srgbClr val="000000"/>
                </a:solidFill>
                <a:latin typeface="Arial"/>
                <a:cs typeface="Arial"/>
              </a:rPr>
              <a:t>les individus. Regarde</a:t>
            </a:r>
            <a:r>
              <a:rPr lang="en-GB" altLang="fr-FR" sz="1200" dirty="0">
                <a:solidFill>
                  <a:srgbClr val="000000"/>
                </a:solidFill>
                <a:latin typeface="Arial"/>
                <a:cs typeface="Arial"/>
              </a:rPr>
              <a:t> la </a:t>
            </a:r>
            <a:r>
              <a:rPr lang="fr-FR" altLang="fr-FR" sz="1200" dirty="0">
                <a:solidFill>
                  <a:srgbClr val="000000"/>
                </a:solidFill>
                <a:latin typeface="Arial"/>
                <a:cs typeface="Arial"/>
              </a:rPr>
              <a:t>vidéo expliquant l’élaboration du vaccin contre le </a:t>
            </a:r>
            <a:r>
              <a:rPr lang="fr-FR" altLang="fr-FR" sz="1200" dirty="0" err="1">
                <a:solidFill>
                  <a:srgbClr val="000000"/>
                </a:solidFill>
                <a:latin typeface="Arial"/>
                <a:cs typeface="Arial"/>
              </a:rPr>
              <a:t>rotavirus</a:t>
            </a:r>
            <a:r>
              <a:rPr lang="fr-FR" altLang="fr-FR" sz="1200" dirty="0">
                <a:solidFill>
                  <a:srgbClr val="000000"/>
                </a:solidFill>
                <a:latin typeface="Arial"/>
                <a:cs typeface="Arial"/>
              </a:rPr>
              <a:t> </a:t>
            </a:r>
            <a:r>
              <a:rPr lang="fr-FR" altLang="fr-FR" sz="1200" dirty="0">
                <a:solidFill>
                  <a:srgbClr val="000000"/>
                </a:solidFill>
                <a:latin typeface="Arial"/>
                <a:cs typeface="Arial"/>
                <a:hlinkClick r:id="rId5"/>
              </a:rPr>
              <a:t>ici</a:t>
            </a:r>
            <a:r>
              <a:rPr lang="fr-FR" altLang="fr-FR" sz="1200" dirty="0">
                <a:solidFill>
                  <a:srgbClr val="000000"/>
                </a:solidFill>
                <a:latin typeface="Arial"/>
                <a:cs typeface="Arial"/>
              </a:rPr>
              <a:t>.</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4" name="Action Button: Custom 16" descr="Bouton pour aller vers la suite">
            <a:hlinkClick r:id="rId6" action="ppaction://hlinksldjump" highlightClick="1"/>
            <a:extLst>
              <a:ext uri="{FF2B5EF4-FFF2-40B4-BE49-F238E27FC236}">
                <a16:creationId xmlns:a16="http://schemas.microsoft.com/office/drawing/2014/main" id="{D1251CF7-B881-467B-BE9E-91D0C51861E3}"/>
              </a:ext>
            </a:extLst>
          </p:cNvPr>
          <p:cNvSpPr/>
          <p:nvPr/>
        </p:nvSpPr>
        <p:spPr>
          <a:xfrm>
            <a:off x="4427268" y="5670934"/>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RETOUR</a:t>
            </a:r>
          </a:p>
        </p:txBody>
      </p:sp>
      <p:sp>
        <p:nvSpPr>
          <p:cNvPr id="17" name="Action Button: Custom 16" descr="Bouton pour aller vers la suite">
            <a:hlinkClick r:id="rId7" action="ppaction://hlinksldjump" highlightClick="1"/>
            <a:extLst>
              <a:ext uri="{FF2B5EF4-FFF2-40B4-BE49-F238E27FC236}">
                <a16:creationId xmlns:a16="http://schemas.microsoft.com/office/drawing/2014/main" id="{D1251CF7-B881-467B-BE9E-91D0C51861E3}"/>
              </a:ext>
            </a:extLst>
          </p:cNvPr>
          <p:cNvSpPr/>
          <p:nvPr/>
        </p:nvSpPr>
        <p:spPr>
          <a:xfrm>
            <a:off x="5889625" y="5677352"/>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SUITE</a:t>
            </a:r>
          </a:p>
        </p:txBody>
      </p:sp>
    </p:spTree>
    <p:extLst>
      <p:ext uri="{BB962C8B-B14F-4D97-AF65-F5344CB8AC3E}">
        <p14:creationId xmlns:p14="http://schemas.microsoft.com/office/powerpoint/2010/main" val="276383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7FC3906-2FE9-424D-B8A3-8B86C809EB9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2637"/>
            <a:ext cx="6434954" cy="50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17</a:t>
            </a:fld>
            <a:endParaRPr lang="fr-FR" dirty="0">
              <a:solidFill>
                <a:schemeClr val="bg1"/>
              </a:solidFill>
              <a:latin typeface="Arial"/>
              <a:cs typeface="Arial"/>
            </a:endParaRPr>
          </a:p>
        </p:txBody>
      </p:sp>
      <p:sp>
        <p:nvSpPr>
          <p:cNvPr id="13" name="Bulle rectangulaire à coins arrondis 12">
            <a:extLst>
              <a:ext uri="{C183D7F6-B498-43B3-948B-1728B52AA6E4}">
                <adec:decorative xmlns:adec="http://schemas.microsoft.com/office/drawing/2017/decorative" val="1"/>
              </a:ext>
            </a:extLst>
          </p:cNvPr>
          <p:cNvSpPr/>
          <p:nvPr/>
        </p:nvSpPr>
        <p:spPr>
          <a:xfrm>
            <a:off x="3313810" y="1416128"/>
            <a:ext cx="4204308" cy="948951"/>
          </a:xfrm>
          <a:prstGeom prst="wedgeRoundRectCallout">
            <a:avLst>
              <a:gd name="adj1" fmla="val -72974"/>
              <a:gd name="adj2" fmla="val 65801"/>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63A0790-EBFC-4689-8372-E8C1F6027BD6}"/>
              </a:ext>
            </a:extLst>
          </p:cNvPr>
          <p:cNvSpPr>
            <a:spLocks noGrp="1"/>
          </p:cNvSpPr>
          <p:nvPr>
            <p:ph type="ctrTitle"/>
          </p:nvPr>
        </p:nvSpPr>
        <p:spPr>
          <a:xfrm>
            <a:off x="847406" y="564826"/>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5 </a:t>
            </a:r>
            <a:r>
              <a:rPr lang="fr-FR" sz="1800" kern="1200" dirty="0">
                <a:solidFill>
                  <a:srgbClr val="7030A0"/>
                </a:solidFill>
                <a:effectLst/>
                <a:latin typeface="Arial" panose="020B0604020202020204" pitchFamily="34" charset="0"/>
                <a:ea typeface="+mn-ea"/>
                <a:cs typeface="Arial" panose="020B0604020202020204" pitchFamily="34" charset="0"/>
              </a:rPr>
              <a:t>si non</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9" y="1596197"/>
            <a:ext cx="3780955" cy="579092"/>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sz="1600" dirty="0">
                <a:latin typeface="Arial" panose="020B0604020202020204" pitchFamily="34" charset="0"/>
                <a:cs typeface="Arial" panose="020B0604020202020204" pitchFamily="34" charset="0"/>
              </a:rPr>
              <a:t>Comment être sûr que les vaccinations sont sans risque ?</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15998" y="2481871"/>
            <a:ext cx="4481673" cy="3781207"/>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14000"/>
              </a:lnSpc>
              <a:spcBef>
                <a:spcPct val="0"/>
              </a:spcBef>
              <a:buNone/>
            </a:pPr>
            <a:r>
              <a:rPr lang="fr-FR" altLang="fr-FR" sz="1200" b="1" dirty="0">
                <a:latin typeface="Arial" panose="020B0604020202020204" pitchFamily="34" charset="0"/>
                <a:cs typeface="Arial" panose="020B0604020202020204" pitchFamily="34" charset="0"/>
              </a:rPr>
              <a:t>Tu as dit que tu ne fais pas confiance à ceux qui élaborent les vaccins.</a:t>
            </a:r>
          </a:p>
          <a:p>
            <a:pPr algn="just">
              <a:lnSpc>
                <a:spcPct val="114000"/>
              </a:lnSpc>
              <a:spcBef>
                <a:spcPct val="0"/>
              </a:spcBef>
              <a:buNone/>
            </a:pPr>
            <a:endParaRPr lang="en-GB" altLang="fr-FR" sz="1200" b="1" dirty="0">
              <a:latin typeface="Arial" panose="020B0604020202020204" pitchFamily="34" charset="0"/>
              <a:cs typeface="Arial" panose="020B0604020202020204" pitchFamily="34" charset="0"/>
            </a:endParaRPr>
          </a:p>
          <a:p>
            <a:pPr algn="just">
              <a:lnSpc>
                <a:spcPct val="114000"/>
              </a:lnSpc>
              <a:spcBef>
                <a:spcPct val="0"/>
              </a:spcBef>
              <a:buNone/>
            </a:pPr>
            <a:r>
              <a:rPr lang="fr-FR" altLang="fr-FR" sz="1200" b="1" dirty="0">
                <a:solidFill>
                  <a:srgbClr val="000000"/>
                </a:solidFill>
                <a:latin typeface="Arial" panose="020B0604020202020204" pitchFamily="34" charset="0"/>
                <a:cs typeface="Arial" panose="020B0604020202020204" pitchFamily="34" charset="0"/>
              </a:rPr>
              <a:t>Réponse: </a:t>
            </a:r>
            <a:r>
              <a:rPr lang="fr-FR" altLang="fr-FR" sz="1200" dirty="0">
                <a:solidFill>
                  <a:srgbClr val="000000"/>
                </a:solidFill>
                <a:latin typeface="Arial" panose="020B0604020202020204" pitchFamily="34" charset="0"/>
                <a:cs typeface="Arial" panose="020B0604020202020204" pitchFamily="34" charset="0"/>
              </a:rPr>
              <a:t>Les </a:t>
            </a:r>
            <a:r>
              <a:rPr lang="fr-FR" altLang="fr-FR" sz="1200" dirty="0">
                <a:latin typeface="Arial" panose="020B0604020202020204" pitchFamily="34" charset="0"/>
                <a:cs typeface="Arial" panose="020B0604020202020204" pitchFamily="34" charset="0"/>
              </a:rPr>
              <a:t>vaccins sont complètement évalués avant d’être introduits dans le programme national. Ils ne sont introduits par le Ministère </a:t>
            </a:r>
            <a:r>
              <a:rPr lang="en-GB" altLang="fr-FR" sz="1200" dirty="0">
                <a:latin typeface="Arial" panose="020B0604020202020204" pitchFamily="34" charset="0"/>
                <a:cs typeface="Arial" panose="020B0604020202020204" pitchFamily="34" charset="0"/>
              </a:rPr>
              <a:t>de </a:t>
            </a:r>
            <a:r>
              <a:rPr lang="fr-FR" altLang="fr-FR" sz="1200" dirty="0">
                <a:latin typeface="Arial" panose="020B0604020202020204" pitchFamily="34" charset="0"/>
                <a:cs typeface="Arial" panose="020B0604020202020204" pitchFamily="34" charset="0"/>
              </a:rPr>
              <a:t>la santé que  s’il est </a:t>
            </a:r>
            <a:r>
              <a:rPr lang="fr-FR" altLang="fr-FR" sz="1200" b="1" dirty="0">
                <a:latin typeface="Arial" panose="020B0604020202020204" pitchFamily="34" charset="0"/>
                <a:cs typeface="Arial" panose="020B0604020202020204" pitchFamily="34" charset="0"/>
              </a:rPr>
              <a:t>prouvé</a:t>
            </a:r>
            <a:r>
              <a:rPr lang="fr-FR" altLang="fr-FR" sz="1200" dirty="0">
                <a:latin typeface="Arial" panose="020B0604020202020204" pitchFamily="34" charset="0"/>
                <a:cs typeface="Arial" panose="020B0604020202020204" pitchFamily="34" charset="0"/>
              </a:rPr>
              <a:t> qu’ils protègent contre l’infection. En France, l’ASNM évalue régulièrement la balance bénéfice/risque des vaccins. </a:t>
            </a:r>
            <a:endParaRPr lang="en-GB" altLang="fr-FR" sz="1200" dirty="0">
              <a:latin typeface="Arial" panose="020B0604020202020204" pitchFamily="34" charset="0"/>
              <a:cs typeface="Arial" panose="020B0604020202020204" pitchFamily="34" charset="0"/>
            </a:endParaRPr>
          </a:p>
          <a:p>
            <a:pPr algn="just">
              <a:lnSpc>
                <a:spcPct val="114000"/>
              </a:lnSpc>
              <a:spcBef>
                <a:spcPct val="0"/>
              </a:spcBef>
              <a:buNone/>
            </a:pPr>
            <a:endParaRPr lang="fr-FR" altLang="fr-FR" sz="1200" dirty="0">
              <a:latin typeface="Arial" panose="020B0604020202020204" pitchFamily="34" charset="0"/>
              <a:cs typeface="Arial" panose="020B0604020202020204" pitchFamily="34" charset="0"/>
            </a:endParaRPr>
          </a:p>
          <a:p>
            <a:pPr algn="just">
              <a:lnSpc>
                <a:spcPct val="114000"/>
              </a:lnSpc>
              <a:spcBef>
                <a:spcPct val="0"/>
              </a:spcBef>
              <a:buNone/>
            </a:pPr>
            <a:r>
              <a:rPr lang="fr-FR" altLang="fr-FR" sz="1200" dirty="0">
                <a:latin typeface="Arial" panose="020B0604020202020204" pitchFamily="34" charset="0"/>
                <a:cs typeface="Arial" panose="020B0604020202020204" pitchFamily="34" charset="0"/>
              </a:rPr>
              <a:t>Les bénéfices et les risques associés à chaque  vaccin sont évalués avant que ce dernier soit approuvé. Un vaccin </a:t>
            </a:r>
            <a:r>
              <a:rPr lang="fr-FR" altLang="fr-FR" sz="1200" b="1" dirty="0">
                <a:latin typeface="Arial" panose="020B0604020202020204" pitchFamily="34" charset="0"/>
                <a:cs typeface="Arial" panose="020B0604020202020204" pitchFamily="34" charset="0"/>
              </a:rPr>
              <a:t>ne sera pas</a:t>
            </a:r>
            <a:r>
              <a:rPr lang="fr-FR" altLang="fr-FR" sz="1200" dirty="0">
                <a:latin typeface="Arial" panose="020B0604020202020204" pitchFamily="34" charset="0"/>
                <a:cs typeface="Arial" panose="020B0604020202020204" pitchFamily="34" charset="0"/>
              </a:rPr>
              <a:t> introduit</a:t>
            </a:r>
            <a:r>
              <a:rPr lang="en-GB" altLang="fr-FR" sz="1200" dirty="0">
                <a:latin typeface="Arial" panose="020B0604020202020204" pitchFamily="34" charset="0"/>
                <a:cs typeface="Arial" panose="020B0604020202020204" pitchFamily="34" charset="0"/>
              </a:rPr>
              <a:t> </a:t>
            </a:r>
            <a:r>
              <a:rPr lang="en-GB" altLang="fr-FR" sz="1200" dirty="0" err="1">
                <a:latin typeface="Arial" panose="020B0604020202020204" pitchFamily="34" charset="0"/>
                <a:cs typeface="Arial" panose="020B0604020202020204" pitchFamily="34" charset="0"/>
              </a:rPr>
              <a:t>dans</a:t>
            </a:r>
            <a:r>
              <a:rPr lang="en-GB" altLang="fr-FR" sz="1200" dirty="0">
                <a:latin typeface="Arial" panose="020B0604020202020204" pitchFamily="34" charset="0"/>
                <a:cs typeface="Arial" panose="020B0604020202020204" pitchFamily="34" charset="0"/>
              </a:rPr>
              <a:t> le programme national </a:t>
            </a:r>
            <a:r>
              <a:rPr lang="en-GB" altLang="fr-FR" sz="1200" dirty="0" err="1">
                <a:latin typeface="Arial" panose="020B0604020202020204" pitchFamily="34" charset="0"/>
                <a:cs typeface="Arial" panose="020B0604020202020204" pitchFamily="34" charset="0"/>
              </a:rPr>
              <a:t>s’il</a:t>
            </a:r>
            <a:r>
              <a:rPr lang="en-GB" altLang="fr-FR" sz="1200" dirty="0">
                <a:latin typeface="Arial" panose="020B0604020202020204" pitchFamily="34" charset="0"/>
                <a:cs typeface="Arial" panose="020B0604020202020204" pitchFamily="34" charset="0"/>
              </a:rPr>
              <a:t> </a:t>
            </a:r>
            <a:r>
              <a:rPr lang="en-GB" altLang="fr-FR" sz="1200" dirty="0" err="1">
                <a:latin typeface="Arial" panose="020B0604020202020204" pitchFamily="34" charset="0"/>
                <a:cs typeface="Arial" panose="020B0604020202020204" pitchFamily="34" charset="0"/>
              </a:rPr>
              <a:t>existe</a:t>
            </a:r>
            <a:r>
              <a:rPr lang="en-GB" altLang="fr-FR" sz="1200" dirty="0">
                <a:latin typeface="Arial" panose="020B0604020202020204" pitchFamily="34" charset="0"/>
                <a:cs typeface="Arial" panose="020B0604020202020204" pitchFamily="34" charset="0"/>
              </a:rPr>
              <a:t> un </a:t>
            </a:r>
            <a:r>
              <a:rPr lang="en-GB" altLang="fr-FR" sz="1200" dirty="0" err="1">
                <a:latin typeface="Arial" panose="020B0604020202020204" pitchFamily="34" charset="0"/>
                <a:cs typeface="Arial" panose="020B0604020202020204" pitchFamily="34" charset="0"/>
              </a:rPr>
              <a:t>risque</a:t>
            </a:r>
            <a:r>
              <a:rPr lang="en-GB"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significatif pour les  individus. Regarde la vidéo expliquant l’élaboration du vaccin contre le </a:t>
            </a:r>
            <a:r>
              <a:rPr lang="fr-FR" altLang="fr-FR" sz="1200" dirty="0" err="1">
                <a:latin typeface="Arial" panose="020B0604020202020204" pitchFamily="34" charset="0"/>
                <a:cs typeface="Arial" panose="020B0604020202020204" pitchFamily="34" charset="0"/>
              </a:rPr>
              <a:t>rotavirus</a:t>
            </a:r>
            <a:r>
              <a:rPr lang="fr-FR"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hlinkClick r:id="rId4"/>
              </a:rPr>
              <a:t>ici</a:t>
            </a:r>
            <a:r>
              <a:rPr lang="fr-FR" altLang="fr-FR" sz="1200" dirty="0">
                <a:latin typeface="Arial" panose="020B0604020202020204" pitchFamily="34" charset="0"/>
                <a:cs typeface="Arial" panose="020B0604020202020204" pitchFamily="34" charset="0"/>
              </a:rPr>
              <a:t>.</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4" name="Action Button: Custom 16" descr="Bouton pour aller vers la suite">
            <a:hlinkClick r:id="rId5" action="ppaction://hlinksldjump" highlightClick="1"/>
            <a:extLst>
              <a:ext uri="{FF2B5EF4-FFF2-40B4-BE49-F238E27FC236}">
                <a16:creationId xmlns:a16="http://schemas.microsoft.com/office/drawing/2014/main" id="{D1251CF7-B881-467B-BE9E-91D0C51861E3}"/>
              </a:ext>
            </a:extLst>
          </p:cNvPr>
          <p:cNvSpPr/>
          <p:nvPr/>
        </p:nvSpPr>
        <p:spPr>
          <a:xfrm>
            <a:off x="4427268" y="5683775"/>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7" action="ppaction://hlinksldjump" highlightClick="1"/>
            <a:extLst>
              <a:ext uri="{FF2B5EF4-FFF2-40B4-BE49-F238E27FC236}">
                <a16:creationId xmlns:a16="http://schemas.microsoft.com/office/drawing/2014/main" id="{D1251CF7-B881-467B-BE9E-91D0C51861E3}"/>
              </a:ext>
            </a:extLst>
          </p:cNvPr>
          <p:cNvSpPr/>
          <p:nvPr/>
        </p:nvSpPr>
        <p:spPr>
          <a:xfrm>
            <a:off x="5889625" y="5677352"/>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SUITE</a:t>
            </a:r>
          </a:p>
        </p:txBody>
      </p:sp>
    </p:spTree>
    <p:extLst>
      <p:ext uri="{BB962C8B-B14F-4D97-AF65-F5344CB8AC3E}">
        <p14:creationId xmlns:p14="http://schemas.microsoft.com/office/powerpoint/2010/main" val="86568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18</a:t>
            </a:fld>
            <a:endParaRPr lang="fr-FR" dirty="0">
              <a:solidFill>
                <a:schemeClr val="bg1"/>
              </a:solidFill>
              <a:latin typeface="Arial"/>
              <a:cs typeface="Arial"/>
            </a:endParaRPr>
          </a:p>
        </p:txBody>
      </p:sp>
      <p:pic>
        <p:nvPicPr>
          <p:cNvPr id="14" name="Picture 14">
            <a:extLst>
              <a:ext uri="{FF2B5EF4-FFF2-40B4-BE49-F238E27FC236}">
                <a16:creationId xmlns:a16="http://schemas.microsoft.com/office/drawing/2014/main" id="{4548BAFC-5AFD-4265-AA97-32203DE0CB5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68" y="1304219"/>
            <a:ext cx="3595056" cy="50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Bulle rectangulaire à coins arrondis 3">
            <a:extLst>
              <a:ext uri="{C183D7F6-B498-43B3-948B-1728B52AA6E4}">
                <adec:decorative xmlns:adec="http://schemas.microsoft.com/office/drawing/2017/decorative" val="1"/>
              </a:ext>
            </a:extLst>
          </p:cNvPr>
          <p:cNvSpPr/>
          <p:nvPr/>
        </p:nvSpPr>
        <p:spPr>
          <a:xfrm>
            <a:off x="3415999" y="1542661"/>
            <a:ext cx="4262699" cy="822420"/>
          </a:xfrm>
          <a:prstGeom prst="wedgeRoundRectCallout">
            <a:avLst>
              <a:gd name="adj1" fmla="val -60901"/>
              <a:gd name="adj2" fmla="val 83739"/>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4F1F07C2-47D6-407A-85B1-6072A0D91B3B}"/>
              </a:ext>
            </a:extLst>
          </p:cNvPr>
          <p:cNvSpPr>
            <a:spLocks noGrp="1"/>
          </p:cNvSpPr>
          <p:nvPr>
            <p:ph type="ctrTitle"/>
          </p:nvPr>
        </p:nvSpPr>
        <p:spPr>
          <a:xfrm>
            <a:off x="847406" y="485068"/>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6</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1" y="1678914"/>
            <a:ext cx="4010400" cy="54503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defRPr/>
            </a:pPr>
            <a:r>
              <a:rPr lang="fr-FR" altLang="fr-FR" sz="1600" dirty="0">
                <a:latin typeface="Arial" panose="020B0604020202020204" pitchFamily="34" charset="0"/>
                <a:cs typeface="Arial" panose="020B0604020202020204" pitchFamily="34" charset="0"/>
              </a:rPr>
              <a:t>Les vaccins, c’est pour les enfants</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4058324" y="2365080"/>
            <a:ext cx="3780955" cy="3429432"/>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en-GB" altLang="fr-FR" sz="1400" dirty="0">
                <a:latin typeface="Arial" panose="020B0604020202020204" pitchFamily="34" charset="0"/>
                <a:cs typeface="Arial" panose="020B0604020202020204" pitchFamily="34" charset="0"/>
              </a:rPr>
              <a:t>Sais-</a:t>
            </a:r>
            <a:r>
              <a:rPr lang="en-GB" altLang="fr-FR" sz="1400" dirty="0" err="1">
                <a:latin typeface="Arial" panose="020B0604020202020204" pitchFamily="34" charset="0"/>
                <a:cs typeface="Arial" panose="020B0604020202020204" pitchFamily="34" charset="0"/>
              </a:rPr>
              <a:t>tu</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que</a:t>
            </a:r>
            <a:r>
              <a:rPr lang="en-GB" altLang="fr-FR" sz="1400" dirty="0">
                <a:latin typeface="Arial" panose="020B0604020202020204" pitchFamily="34" charset="0"/>
                <a:cs typeface="Arial" panose="020B0604020202020204" pitchFamily="34" charset="0"/>
              </a:rPr>
              <a:t> les </a:t>
            </a:r>
            <a:r>
              <a:rPr lang="fr-FR" altLang="fr-FR" sz="1400" dirty="0">
                <a:latin typeface="Arial" panose="020B0604020202020204" pitchFamily="34" charset="0"/>
                <a:cs typeface="Arial" panose="020B0604020202020204" pitchFamily="34" charset="0"/>
              </a:rPr>
              <a:t>vaccins sont élaborés et testés avant d’être approuvés pour être incorporés </a:t>
            </a:r>
            <a:r>
              <a:rPr lang="en-GB" altLang="fr-FR" sz="1400" dirty="0" err="1">
                <a:latin typeface="Arial" panose="020B0604020202020204" pitchFamily="34" charset="0"/>
                <a:cs typeface="Arial" panose="020B0604020202020204" pitchFamily="34" charset="0"/>
              </a:rPr>
              <a:t>dans</a:t>
            </a:r>
            <a:r>
              <a:rPr lang="en-GB" altLang="fr-FR" sz="1400" dirty="0">
                <a:latin typeface="Arial" panose="020B0604020202020204" pitchFamily="34" charset="0"/>
                <a:cs typeface="Arial" panose="020B0604020202020204" pitchFamily="34" charset="0"/>
              </a:rPr>
              <a:t> les </a:t>
            </a:r>
            <a:r>
              <a:rPr lang="fr-FR" altLang="fr-FR" sz="1400" dirty="0">
                <a:latin typeface="Arial" panose="020B0604020202020204" pitchFamily="34" charset="0"/>
                <a:cs typeface="Arial" panose="020B0604020202020204" pitchFamily="34" charset="0"/>
              </a:rPr>
              <a:t>recommandations</a:t>
            </a:r>
            <a:r>
              <a:rPr lang="en-GB" altLang="fr-FR" sz="1400" dirty="0">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rPr>
              <a:t>nationales de vaccination ? C’est une procédure complexe qui ne sécurise pourtant pas toujours les jeunes . </a:t>
            </a:r>
          </a:p>
          <a:p>
            <a:pPr>
              <a:lnSpc>
                <a:spcPct val="114000"/>
              </a:lnSpc>
              <a:spcBef>
                <a:spcPct val="0"/>
              </a:spcBef>
              <a:buNone/>
            </a:pPr>
            <a:endParaRPr lang="fr-FR" altLang="fr-FR" sz="1400" dirty="0">
              <a:latin typeface="Arial" panose="020B0604020202020204" pitchFamily="34" charset="0"/>
              <a:cs typeface="Arial" panose="020B0604020202020204" pitchFamily="34" charset="0"/>
            </a:endParaRPr>
          </a:p>
          <a:p>
            <a:pPr>
              <a:lnSpc>
                <a:spcPct val="114000"/>
              </a:lnSpc>
              <a:spcBef>
                <a:spcPct val="0"/>
              </a:spcBef>
              <a:buNone/>
            </a:pPr>
            <a:r>
              <a:rPr lang="fr-FR" altLang="fr-FR" sz="1400" b="1" dirty="0">
                <a:latin typeface="Arial" panose="020B0604020202020204" pitchFamily="34" charset="0"/>
                <a:cs typeface="Arial" panose="020B0604020202020204" pitchFamily="34" charset="0"/>
              </a:rPr>
              <a:t>Fais-tu confiance à ceux qui élaborent les vaccins et à ceux qui établissent les recommandations vaccinales ?</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3"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4396581" y="5273560"/>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Arial" panose="020B0604020202020204" pitchFamily="34" charset="0"/>
                <a:cs typeface="Arial" panose="020B0604020202020204" pitchFamily="34" charset="0"/>
              </a:rPr>
              <a:t>OUI</a:t>
            </a:r>
          </a:p>
        </p:txBody>
      </p:sp>
      <p:sp>
        <p:nvSpPr>
          <p:cNvPr id="16"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5661268" y="5279495"/>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NON</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77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a:extLst>
              <a:ext uri="{FF2B5EF4-FFF2-40B4-BE49-F238E27FC236}">
                <a16:creationId xmlns:a16="http://schemas.microsoft.com/office/drawing/2014/main" id="{4548BAFC-5AFD-4265-AA97-32203DE0CB5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68" y="1304219"/>
            <a:ext cx="3595056" cy="50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19</a:t>
            </a:fld>
            <a:endParaRPr lang="fr-FR" dirty="0">
              <a:solidFill>
                <a:schemeClr val="bg1"/>
              </a:solidFill>
              <a:latin typeface="Arial"/>
              <a:cs typeface="Arial"/>
            </a:endParaRPr>
          </a:p>
        </p:txBody>
      </p:sp>
      <p:sp>
        <p:nvSpPr>
          <p:cNvPr id="4" name="Bulle rectangulaire à coins arrondis 3">
            <a:extLst>
              <a:ext uri="{C183D7F6-B498-43B3-948B-1728B52AA6E4}">
                <adec:decorative xmlns:adec="http://schemas.microsoft.com/office/drawing/2017/decorative" val="1"/>
              </a:ext>
            </a:extLst>
          </p:cNvPr>
          <p:cNvSpPr/>
          <p:nvPr/>
        </p:nvSpPr>
        <p:spPr>
          <a:xfrm>
            <a:off x="3415999" y="1542661"/>
            <a:ext cx="4262699" cy="822420"/>
          </a:xfrm>
          <a:prstGeom prst="wedgeRoundRectCallout">
            <a:avLst>
              <a:gd name="adj1" fmla="val -60901"/>
              <a:gd name="adj2" fmla="val 83739"/>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4427268" y="6031833"/>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5951240" y="6031833"/>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SUITE</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2" y="2657063"/>
            <a:ext cx="5680078" cy="3284897"/>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200" b="1" dirty="0">
                <a:latin typeface="Arial" panose="020B0604020202020204" pitchFamily="34" charset="0"/>
                <a:cs typeface="Arial" panose="020B0604020202020204" pitchFamily="34" charset="0"/>
              </a:rPr>
              <a:t>Tu as répondu oui</a:t>
            </a:r>
          </a:p>
          <a:p>
            <a:pPr>
              <a:lnSpc>
                <a:spcPct val="114000"/>
              </a:lnSpc>
              <a:spcBef>
                <a:spcPct val="0"/>
              </a:spcBef>
              <a:buNone/>
            </a:pPr>
            <a:endParaRPr lang="fr-FR" altLang="fr-FR" sz="1200" dirty="0">
              <a:latin typeface="Arial" panose="020B0604020202020204" pitchFamily="34" charset="0"/>
              <a:cs typeface="Arial" panose="020B0604020202020204" pitchFamily="34" charset="0"/>
            </a:endParaRPr>
          </a:p>
          <a:p>
            <a:pPr>
              <a:lnSpc>
                <a:spcPct val="114000"/>
              </a:lnSpc>
              <a:spcBef>
                <a:spcPct val="0"/>
              </a:spcBef>
              <a:buNone/>
            </a:pPr>
            <a:r>
              <a:rPr lang="en-GB" altLang="fr-FR" sz="1200" b="1" dirty="0" err="1">
                <a:latin typeface="Arial" panose="020B0604020202020204" pitchFamily="34" charset="0"/>
                <a:cs typeface="Arial" panose="020B0604020202020204" pitchFamily="34" charset="0"/>
              </a:rPr>
              <a:t>Réponse</a:t>
            </a:r>
            <a:r>
              <a:rPr lang="en-GB" altLang="fr-FR" sz="1200" b="1"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Pourtant, la couverture vaccinale est insuffisante chez les adolescents et les jeunes adultes: beaucoup ne sont pas à jour de leurs vaccinations.</a:t>
            </a:r>
          </a:p>
          <a:p>
            <a:pPr>
              <a:lnSpc>
                <a:spcPct val="114000"/>
              </a:lnSpc>
              <a:spcBef>
                <a:spcPct val="0"/>
              </a:spcBef>
              <a:buNone/>
            </a:pPr>
            <a:r>
              <a:rPr lang="fr-FR" altLang="fr-FR" sz="1200" dirty="0">
                <a:latin typeface="Arial" panose="020B0604020202020204" pitchFamily="34" charset="0"/>
                <a:cs typeface="Arial" panose="020B0604020202020204" pitchFamily="34" charset="0"/>
              </a:rPr>
              <a:t>En grandissant, on est parfois plus à risque de certaines infections sexuellement transmissibles (HPV, hépatite B…).</a:t>
            </a:r>
          </a:p>
          <a:p>
            <a:pPr>
              <a:lnSpc>
                <a:spcPct val="114000"/>
              </a:lnSpc>
              <a:spcBef>
                <a:spcPct val="0"/>
              </a:spcBef>
              <a:buNone/>
            </a:pPr>
            <a:r>
              <a:rPr lang="fr-FR" altLang="fr-FR" sz="1200" dirty="0">
                <a:latin typeface="Arial" panose="020B0604020202020204" pitchFamily="34" charset="0"/>
                <a:cs typeface="Arial" panose="020B0604020202020204" pitchFamily="34" charset="0"/>
              </a:rPr>
              <a:t>La vie en collectivité augmente le risque de transmission des infections (méningite…).</a:t>
            </a:r>
          </a:p>
          <a:p>
            <a:pPr>
              <a:lnSpc>
                <a:spcPct val="114000"/>
              </a:lnSpc>
              <a:spcBef>
                <a:spcPct val="0"/>
              </a:spcBef>
              <a:buNone/>
            </a:pPr>
            <a:endParaRPr lang="fr-FR" altLang="fr-FR" sz="1200" dirty="0">
              <a:latin typeface="Arial" panose="020B0604020202020204" pitchFamily="34" charset="0"/>
              <a:cs typeface="Arial" panose="020B0604020202020204" pitchFamily="34" charset="0"/>
            </a:endParaRPr>
          </a:p>
          <a:p>
            <a:pPr>
              <a:lnSpc>
                <a:spcPct val="114000"/>
              </a:lnSpc>
              <a:spcBef>
                <a:spcPct val="0"/>
              </a:spcBef>
              <a:buNone/>
            </a:pPr>
            <a:r>
              <a:rPr lang="fr-FR" altLang="fr-FR" sz="1200" dirty="0">
                <a:latin typeface="Arial" panose="020B0604020202020204" pitchFamily="34" charset="0"/>
                <a:cs typeface="Arial" panose="020B0604020202020204" pitchFamily="34" charset="0"/>
              </a:rPr>
              <a:t>Avant de devenir un jour parent, être protégé par le ROR contre la rubéole évite le risque de rubéole congénitale plus tard chez l’enfant à naître, et être protégé contre la coqueluche évite de la transmettre au nouveau-né.</a:t>
            </a:r>
          </a:p>
          <a:p>
            <a:pPr>
              <a:lnSpc>
                <a:spcPct val="114000"/>
              </a:lnSpc>
              <a:spcBef>
                <a:spcPct val="0"/>
              </a:spcBef>
              <a:buNone/>
            </a:pPr>
            <a:r>
              <a:rPr lang="fr-FR" altLang="fr-FR" sz="1200" dirty="0">
                <a:latin typeface="Arial" panose="020B0604020202020204" pitchFamily="34" charset="0"/>
                <a:cs typeface="Arial" panose="020B0604020202020204" pitchFamily="34" charset="0"/>
              </a:rPr>
              <a:t>Presque la moitié (45 %) des adolescents et les jeunes adultes ne peuvent pas citer leur dernier vaccin. </a:t>
            </a:r>
            <a:r>
              <a:rPr lang="fr-FR" altLang="fr-FR" sz="12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http://www.inpes.sante.fr/70000/dp/12/dp120416.pdf</a:t>
            </a: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1" y="1678914"/>
            <a:ext cx="4010400" cy="54503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defRPr/>
            </a:pPr>
            <a:r>
              <a:rPr lang="fr-FR" altLang="fr-FR" sz="1600" dirty="0">
                <a:latin typeface="Arial" panose="020B0604020202020204" pitchFamily="34" charset="0"/>
                <a:cs typeface="Arial" panose="020B0604020202020204" pitchFamily="34" charset="0"/>
              </a:rPr>
              <a:t>Les vaccins, c’est pour les enfants</a:t>
            </a:r>
          </a:p>
        </p:txBody>
      </p:sp>
      <p:sp>
        <p:nvSpPr>
          <p:cNvPr id="6" name="Titre 5">
            <a:extLst>
              <a:ext uri="{FF2B5EF4-FFF2-40B4-BE49-F238E27FC236}">
                <a16:creationId xmlns:a16="http://schemas.microsoft.com/office/drawing/2014/main" id="{143250BB-A6E4-4296-95EC-A300C85E7AAF}"/>
              </a:ext>
            </a:extLst>
          </p:cNvPr>
          <p:cNvSpPr>
            <a:spLocks noGrp="1"/>
          </p:cNvSpPr>
          <p:nvPr>
            <p:ph type="ctrTitle"/>
          </p:nvPr>
        </p:nvSpPr>
        <p:spPr>
          <a:xfrm>
            <a:off x="847406" y="505931"/>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6 </a:t>
            </a:r>
            <a:r>
              <a:rPr lang="fr-FR" sz="1800" kern="1200" dirty="0">
                <a:solidFill>
                  <a:srgbClr val="7030A0"/>
                </a:solidFill>
                <a:effectLst/>
                <a:latin typeface="Arial" panose="020B0604020202020204" pitchFamily="34" charset="0"/>
                <a:ea typeface="+mn-ea"/>
                <a:cs typeface="Arial" panose="020B0604020202020204" pitchFamily="34" charset="0"/>
              </a:rPr>
              <a:t>si oui</a:t>
            </a:r>
            <a:endParaRPr lang="fr-FR" dirty="0">
              <a:effectLst/>
            </a:endParaRPr>
          </a:p>
          <a:p>
            <a:endParaRPr lang="fr-FR" dirty="0"/>
          </a:p>
        </p:txBody>
      </p:sp>
    </p:spTree>
    <p:extLst>
      <p:ext uri="{BB962C8B-B14F-4D97-AF65-F5344CB8AC3E}">
        <p14:creationId xmlns:p14="http://schemas.microsoft.com/office/powerpoint/2010/main" val="11723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gnalisation droite 10">
            <a:extLst>
              <a:ext uri="{C183D7F6-B498-43B3-948B-1728B52AA6E4}">
                <adec:decorative xmlns:adec="http://schemas.microsoft.com/office/drawing/2017/decorative" val="1"/>
              </a:ext>
            </a:extLst>
          </p:cNvPr>
          <p:cNvSpPr/>
          <p:nvPr/>
        </p:nvSpPr>
        <p:spPr>
          <a:xfrm>
            <a:off x="0" y="802959"/>
            <a:ext cx="9144000" cy="1497943"/>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54" y="969104"/>
            <a:ext cx="1035270" cy="105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2</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8EBCF06D-6059-4B3A-BF81-C26853EA3B01}"/>
              </a:ext>
            </a:extLst>
          </p:cNvPr>
          <p:cNvSpPr>
            <a:spLocks noGrp="1"/>
          </p:cNvSpPr>
          <p:nvPr>
            <p:ph type="ctrTitle"/>
          </p:nvPr>
        </p:nvSpPr>
        <p:spPr>
          <a:xfrm>
            <a:off x="1558554" y="1271239"/>
            <a:ext cx="7772400" cy="1182955"/>
          </a:xfrm>
        </p:spPr>
        <p:txBody>
          <a:bodyPr>
            <a:normAutofit fontScale="90000"/>
          </a:bodyPr>
          <a:lstStyle/>
          <a:p>
            <a:pPr algn="l" rtl="0" eaLnBrk="1" latinLnBrk="0" hangingPunct="1"/>
            <a:r>
              <a:rPr lang="fr-FR" sz="2800" kern="1200" dirty="0">
                <a:solidFill>
                  <a:srgbClr val="FFFFFF"/>
                </a:solidFill>
                <a:effectLst/>
                <a:latin typeface="Arial" panose="020B0604020202020204" pitchFamily="34" charset="0"/>
                <a:ea typeface="+mn-ea"/>
                <a:cs typeface="Arial" panose="020B0604020202020204" pitchFamily="34" charset="0"/>
              </a:rPr>
              <a:t>e-Bug</a:t>
            </a:r>
            <a:endParaRPr lang="fr-FR" dirty="0">
              <a:effectLst/>
            </a:endParaRPr>
          </a:p>
          <a:p>
            <a:pPr algn="l" rtl="0" eaLnBrk="1" latinLnBrk="0" hangingPunct="1"/>
            <a:r>
              <a:rPr lang="fr-FR" sz="2800" kern="1200" dirty="0">
                <a:solidFill>
                  <a:srgbClr val="FFFFFF"/>
                </a:solidFill>
                <a:effectLst/>
                <a:latin typeface="Arial" panose="020B0604020202020204" pitchFamily="34" charset="0"/>
                <a:ea typeface="+mn-ea"/>
                <a:cs typeface="Arial" panose="020B0604020202020204" pitchFamily="34" charset="0"/>
              </a:rPr>
              <a:t>Diapos interactives</a:t>
            </a:r>
            <a:endParaRPr lang="fr-FR" dirty="0">
              <a:effectLst/>
            </a:endParaRPr>
          </a:p>
          <a:p>
            <a:pPr algn="l" rtl="0" eaLnBrk="1" latinLnBrk="0" hangingPunct="1"/>
            <a:r>
              <a:rPr lang="fr-FR" sz="2800" kern="1200" dirty="0">
                <a:solidFill>
                  <a:srgbClr val="FFFFFF"/>
                </a:solidFill>
                <a:effectLst/>
                <a:latin typeface="Arial" panose="020B0604020202020204" pitchFamily="34" charset="0"/>
                <a:ea typeface="+mn-ea"/>
                <a:cs typeface="Arial" panose="020B0604020202020204" pitchFamily="34" charset="0"/>
              </a:rPr>
              <a:t>Mythes et vaccination </a:t>
            </a:r>
            <a:endParaRPr lang="fr-FR" dirty="0">
              <a:effectLst/>
            </a:endParaRPr>
          </a:p>
          <a:p>
            <a:endParaRPr lang="fr-FR" dirty="0"/>
          </a:p>
        </p:txBody>
      </p:sp>
      <p:sp>
        <p:nvSpPr>
          <p:cNvPr id="8" name="Rectangle 7"/>
          <p:cNvSpPr/>
          <p:nvPr/>
        </p:nvSpPr>
        <p:spPr>
          <a:xfrm>
            <a:off x="1371599" y="2607486"/>
            <a:ext cx="6730447" cy="2538336"/>
          </a:xfrm>
          <a:prstGeom prst="rect">
            <a:avLst/>
          </a:prstGeom>
        </p:spPr>
        <p:txBody>
          <a:bodyPr wrap="square">
            <a:spAutoFit/>
          </a:bodyPr>
          <a:lstStyle/>
          <a:p>
            <a:pPr>
              <a:lnSpc>
                <a:spcPct val="114000"/>
              </a:lnSpc>
            </a:pPr>
            <a:r>
              <a:rPr lang="fr-FR" altLang="fr-FR" sz="2800" dirty="0">
                <a:latin typeface="Arial" panose="020B0604020202020204" pitchFamily="34" charset="0"/>
                <a:cs typeface="Arial" panose="020B0604020202020204" pitchFamily="34" charset="0"/>
              </a:rPr>
              <a:t>Les diapos interactives e-Bug sur les mythes entourant les vaccinations explorent les idées fausses concernant les vaccins et apportent aux élèves des précisions sur ces questions. </a:t>
            </a:r>
          </a:p>
        </p:txBody>
      </p:sp>
      <p:sp>
        <p:nvSpPr>
          <p:cNvPr id="9" name="Action Button: Custom 16" descr="Bouton pour aller vers la suite">
            <a:hlinkClick r:id="rId3" action="ppaction://hlinksldjump" highlightClick="1"/>
            <a:extLst>
              <a:ext uri="{FF2B5EF4-FFF2-40B4-BE49-F238E27FC236}">
                <a16:creationId xmlns:a16="http://schemas.microsoft.com/office/drawing/2014/main" id="{88E0C109-2349-4BD1-BA56-2D643D8567A0}"/>
              </a:ext>
            </a:extLst>
          </p:cNvPr>
          <p:cNvSpPr/>
          <p:nvPr/>
        </p:nvSpPr>
        <p:spPr>
          <a:xfrm>
            <a:off x="5987781" y="5283168"/>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2"/>
                </a:solidFill>
                <a:latin typeface="Arial" panose="020B0604020202020204" pitchFamily="34" charset="0"/>
                <a:cs typeface="Arial" panose="020B0604020202020204" pitchFamily="34" charset="0"/>
                <a:hlinkClick r:id="" action="ppaction://hlinkshowjump?jump=nextslide">
                  <a:extLst>
                    <a:ext uri="{A12FA001-AC4F-418D-AE19-62706E023703}">
                      <ahyp:hlinkClr xmlns:ahyp="http://schemas.microsoft.com/office/drawing/2018/hyperlinkcolor" val="tx"/>
                    </a:ext>
                  </a:extLst>
                </a:hlinkClick>
              </a:rPr>
              <a:t>SUITE</a:t>
            </a:r>
            <a:endParaRPr lang="en-GB"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55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a:extLst>
              <a:ext uri="{FF2B5EF4-FFF2-40B4-BE49-F238E27FC236}">
                <a16:creationId xmlns:a16="http://schemas.microsoft.com/office/drawing/2014/main" id="{4548BAFC-5AFD-4265-AA97-32203DE0CB5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68" y="1304219"/>
            <a:ext cx="3595056" cy="50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20</a:t>
            </a:fld>
            <a:endParaRPr lang="fr-FR" dirty="0">
              <a:solidFill>
                <a:schemeClr val="bg1"/>
              </a:solidFill>
              <a:latin typeface="Arial"/>
              <a:cs typeface="Arial"/>
            </a:endParaRPr>
          </a:p>
        </p:txBody>
      </p:sp>
      <p:sp>
        <p:nvSpPr>
          <p:cNvPr id="4" name="Bulle rectangulaire à coins arrondis 3">
            <a:extLst>
              <a:ext uri="{C183D7F6-B498-43B3-948B-1728B52AA6E4}">
                <adec:decorative xmlns:adec="http://schemas.microsoft.com/office/drawing/2017/decorative" val="1"/>
              </a:ext>
            </a:extLst>
          </p:cNvPr>
          <p:cNvSpPr/>
          <p:nvPr/>
        </p:nvSpPr>
        <p:spPr>
          <a:xfrm>
            <a:off x="3415999" y="1542661"/>
            <a:ext cx="4262699" cy="822420"/>
          </a:xfrm>
          <a:prstGeom prst="wedgeRoundRectCallout">
            <a:avLst>
              <a:gd name="adj1" fmla="val -60901"/>
              <a:gd name="adj2" fmla="val 83739"/>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4427268" y="6031833"/>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5951240" y="6031833"/>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SUITE</a:t>
            </a:r>
            <a:endParaRPr lang="en-GB" dirty="0">
              <a:solidFill>
                <a:schemeClr val="bg1"/>
              </a:solidFill>
              <a:latin typeface="Arial" panose="020B0604020202020204" pitchFamily="34" charset="0"/>
              <a:cs typeface="Arial" panose="020B0604020202020204" pitchFamily="34" charset="0"/>
            </a:endParaRP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2" y="2657063"/>
            <a:ext cx="5382638" cy="3284897"/>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altLang="fr-FR" sz="1200" b="1" dirty="0">
                <a:solidFill>
                  <a:srgbClr val="000000"/>
                </a:solidFill>
                <a:latin typeface="Arial" panose="020B0604020202020204" pitchFamily="34" charset="0"/>
                <a:cs typeface="Arial" panose="020B0604020202020204" pitchFamily="34" charset="0"/>
              </a:rPr>
              <a:t>Tu as répondu non</a:t>
            </a:r>
          </a:p>
          <a:p>
            <a:pPr>
              <a:lnSpc>
                <a:spcPct val="114000"/>
              </a:lnSpc>
              <a:buNone/>
              <a:defRPr/>
            </a:pPr>
            <a:endParaRPr lang="fr-FR" altLang="fr-FR" sz="1200" b="1" dirty="0">
              <a:solidFill>
                <a:srgbClr val="000000"/>
              </a:solidFill>
              <a:latin typeface="Arial" panose="020B0604020202020204" pitchFamily="34" charset="0"/>
              <a:cs typeface="Arial" panose="020B0604020202020204" pitchFamily="34" charset="0"/>
            </a:endParaRPr>
          </a:p>
          <a:p>
            <a:pPr>
              <a:lnSpc>
                <a:spcPct val="114000"/>
              </a:lnSpc>
              <a:buNone/>
              <a:defRPr/>
            </a:pPr>
            <a:r>
              <a:rPr lang="en-GB" altLang="fr-FR" sz="1200" b="1" dirty="0" err="1">
                <a:solidFill>
                  <a:srgbClr val="000000"/>
                </a:solidFill>
                <a:latin typeface="Arial" panose="020B0604020202020204" pitchFamily="34" charset="0"/>
                <a:cs typeface="Arial" panose="020B0604020202020204" pitchFamily="34" charset="0"/>
              </a:rPr>
              <a:t>Réponse</a:t>
            </a:r>
            <a:r>
              <a:rPr lang="en-GB" altLang="fr-FR" sz="1200" b="1" dirty="0">
                <a:solidFill>
                  <a:srgbClr val="000000"/>
                </a:solidFill>
                <a:latin typeface="Arial" panose="020B0604020202020204" pitchFamily="34" charset="0"/>
                <a:cs typeface="Arial" panose="020B0604020202020204" pitchFamily="34" charset="0"/>
              </a:rPr>
              <a:t>: </a:t>
            </a:r>
            <a:r>
              <a:rPr lang="fr-FR" altLang="fr-FR" sz="1200" dirty="0">
                <a:solidFill>
                  <a:srgbClr val="000000"/>
                </a:solidFill>
                <a:latin typeface="Arial" panose="020B0604020202020204" pitchFamily="34" charset="0"/>
                <a:cs typeface="Arial" panose="020B0604020202020204" pitchFamily="34" charset="0"/>
              </a:rPr>
              <a:t>Certains rappels doivent être faits tout au long de la vie : c’est le cas du vaccin diphtérie-tétanos-polio. </a:t>
            </a: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Se protéger contre l’hépatite B, le HPV, c’est éviter ces IST  et certains cancers.</a:t>
            </a: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La vie en collectivité augmente le risque de transmission des infections (méningite…).</a:t>
            </a: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Être à jour pour le ROR, c’est être protégé contre la rougeole, les oreillons, la rubéole, et protéger l’enfant à naître de futurs parents d’une rubéole congénitale. </a:t>
            </a: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Les futurs parents et entourage des nouveaux nés doivent être protégés contre la coqueluche qui peut être très grave chez le tout petit enfant.</a:t>
            </a: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1" y="1678914"/>
            <a:ext cx="4010400" cy="54503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defRPr/>
            </a:pPr>
            <a:r>
              <a:rPr lang="fr-FR" altLang="fr-FR" sz="1600" dirty="0">
                <a:latin typeface="Arial" panose="020B0604020202020204" pitchFamily="34" charset="0"/>
                <a:cs typeface="Arial" panose="020B0604020202020204" pitchFamily="34" charset="0"/>
              </a:rPr>
              <a:t>Les vaccins, c’est pour les enfants</a:t>
            </a:r>
          </a:p>
        </p:txBody>
      </p:sp>
      <p:sp>
        <p:nvSpPr>
          <p:cNvPr id="6" name="Titre 5">
            <a:extLst>
              <a:ext uri="{FF2B5EF4-FFF2-40B4-BE49-F238E27FC236}">
                <a16:creationId xmlns:a16="http://schemas.microsoft.com/office/drawing/2014/main" id="{D2F37A4F-8559-4710-B76E-A9F4A55A96EB}"/>
              </a:ext>
            </a:extLst>
          </p:cNvPr>
          <p:cNvSpPr>
            <a:spLocks noGrp="1"/>
          </p:cNvSpPr>
          <p:nvPr>
            <p:ph type="ctrTitle"/>
          </p:nvPr>
        </p:nvSpPr>
        <p:spPr>
          <a:xfrm>
            <a:off x="766708" y="520702"/>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6  </a:t>
            </a:r>
            <a:r>
              <a:rPr lang="fr-FR" sz="1800" kern="1200" dirty="0">
                <a:solidFill>
                  <a:srgbClr val="7030A0"/>
                </a:solidFill>
                <a:effectLst/>
                <a:latin typeface="Arial" panose="020B0604020202020204" pitchFamily="34" charset="0"/>
                <a:ea typeface="+mn-ea"/>
                <a:cs typeface="Arial" panose="020B0604020202020204" pitchFamily="34" charset="0"/>
              </a:rPr>
              <a:t>si non</a:t>
            </a:r>
            <a:endParaRPr lang="fr-FR" dirty="0">
              <a:effectLst/>
            </a:endParaRPr>
          </a:p>
          <a:p>
            <a:endParaRPr lang="fr-FR" dirty="0"/>
          </a:p>
        </p:txBody>
      </p:sp>
    </p:spTree>
    <p:extLst>
      <p:ext uri="{BB962C8B-B14F-4D97-AF65-F5344CB8AC3E}">
        <p14:creationId xmlns:p14="http://schemas.microsoft.com/office/powerpoint/2010/main" val="96194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8">
            <a:extLst>
              <a:ext uri="{FF2B5EF4-FFF2-40B4-BE49-F238E27FC236}">
                <a16:creationId xmlns:a16="http://schemas.microsoft.com/office/drawing/2014/main" id="{BC10AF70-3BB8-41BC-8A34-86A5ADD3CFD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6"/>
          <a:stretch/>
        </p:blipFill>
        <p:spPr bwMode="auto">
          <a:xfrm>
            <a:off x="717373" y="1386929"/>
            <a:ext cx="3267961" cy="4471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21</a:t>
            </a:fld>
            <a:endParaRPr lang="fr-FR" dirty="0">
              <a:solidFill>
                <a:schemeClr val="bg1"/>
              </a:solidFill>
              <a:latin typeface="Arial"/>
              <a:cs typeface="Arial"/>
            </a:endParaRPr>
          </a:p>
        </p:txBody>
      </p:sp>
      <p:sp>
        <p:nvSpPr>
          <p:cNvPr id="4" name="Bulle rectangulaire à coins arrondis 3">
            <a:extLst>
              <a:ext uri="{C183D7F6-B498-43B3-948B-1728B52AA6E4}">
                <adec:decorative xmlns:adec="http://schemas.microsoft.com/office/drawing/2017/decorative" val="1"/>
              </a:ext>
            </a:extLst>
          </p:cNvPr>
          <p:cNvSpPr/>
          <p:nvPr/>
        </p:nvSpPr>
        <p:spPr>
          <a:xfrm>
            <a:off x="3415999" y="1542661"/>
            <a:ext cx="4262699" cy="822420"/>
          </a:xfrm>
          <a:prstGeom prst="wedgeRoundRectCallout">
            <a:avLst>
              <a:gd name="adj1" fmla="val -60901"/>
              <a:gd name="adj2" fmla="val 83739"/>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2D367C0B-B3F0-43CC-9721-0130A22DAC9C}"/>
              </a:ext>
            </a:extLst>
          </p:cNvPr>
          <p:cNvSpPr>
            <a:spLocks noGrp="1"/>
          </p:cNvSpPr>
          <p:nvPr>
            <p:ph type="ctrTitle"/>
          </p:nvPr>
        </p:nvSpPr>
        <p:spPr>
          <a:xfrm>
            <a:off x="720178" y="503823"/>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7</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1" y="1678914"/>
            <a:ext cx="4010400" cy="54503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600" dirty="0">
                <a:latin typeface="Arial" panose="020B0604020202020204" pitchFamily="34" charset="0"/>
                <a:cs typeface="Arial" panose="020B0604020202020204" pitchFamily="34" charset="0"/>
              </a:rPr>
              <a:t>Et les adjuvants et les conservateurs ? Sont-ils vraiment utiles? </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4396580" y="2642464"/>
            <a:ext cx="3077741" cy="3152047"/>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gn="just">
              <a:lnSpc>
                <a:spcPct val="90000"/>
              </a:lnSpc>
              <a:defRPr/>
            </a:pPr>
            <a:endParaRPr lang="fr-FR" altLang="fr-FR" sz="1400" b="1" dirty="0"/>
          </a:p>
          <a:p>
            <a:pPr>
              <a:lnSpc>
                <a:spcPct val="114000"/>
              </a:lnSpc>
              <a:buNone/>
              <a:defRPr/>
            </a:pPr>
            <a:r>
              <a:rPr lang="fr-FR" altLang="fr-FR" sz="1600" b="1" dirty="0">
                <a:latin typeface="Arial" panose="020B0604020202020204" pitchFamily="34" charset="0"/>
                <a:cs typeface="Arial" panose="020B0604020202020204" pitchFamily="34" charset="0"/>
              </a:rPr>
              <a:t>On parle beaucoup des adjuvants et des conservateurs présents dans les vaccins</a:t>
            </a:r>
          </a:p>
          <a:p>
            <a:pPr>
              <a:lnSpc>
                <a:spcPct val="114000"/>
              </a:lnSpc>
              <a:buNone/>
              <a:defRPr/>
            </a:pPr>
            <a:endParaRPr lang="fr-FR" altLang="fr-FR" sz="1600" b="1" dirty="0">
              <a:latin typeface="Arial" panose="020B0604020202020204" pitchFamily="34" charset="0"/>
              <a:cs typeface="Arial" panose="020B0604020202020204" pitchFamily="34" charset="0"/>
            </a:endParaRPr>
          </a:p>
          <a:p>
            <a:pPr>
              <a:lnSpc>
                <a:spcPct val="114000"/>
              </a:lnSpc>
              <a:buNone/>
              <a:defRPr/>
            </a:pPr>
            <a:r>
              <a:rPr lang="fr-FR" altLang="fr-FR" sz="1600" dirty="0">
                <a:latin typeface="Arial" panose="020B0604020202020204" pitchFamily="34" charset="0"/>
                <a:cs typeface="Arial" panose="020B0604020202020204" pitchFamily="34" charset="0"/>
              </a:rPr>
              <a:t>Penses-tu qu’ils soient inutiles ?</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3" name="Action Button: Custom 2" descr="Bouton pour répondre oui">
            <a:hlinkClick r:id="rId4" action="ppaction://hlinksldjump" highlightClick="1"/>
            <a:extLst>
              <a:ext uri="{FF2B5EF4-FFF2-40B4-BE49-F238E27FC236}">
                <a16:creationId xmlns:a16="http://schemas.microsoft.com/office/drawing/2014/main" id="{BDB20B1A-CCA0-4E77-98EB-9C42BB929309}"/>
              </a:ext>
            </a:extLst>
          </p:cNvPr>
          <p:cNvSpPr/>
          <p:nvPr/>
        </p:nvSpPr>
        <p:spPr>
          <a:xfrm>
            <a:off x="4787900" y="5244362"/>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Arial" panose="020B0604020202020204" pitchFamily="34" charset="0"/>
                <a:cs typeface="Arial" panose="020B0604020202020204" pitchFamily="34" charset="0"/>
              </a:rPr>
              <a:t>OUI</a:t>
            </a:r>
          </a:p>
        </p:txBody>
      </p:sp>
      <p:sp>
        <p:nvSpPr>
          <p:cNvPr id="16"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6136947" y="5244362"/>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NON</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58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8">
            <a:extLst>
              <a:ext uri="{FF2B5EF4-FFF2-40B4-BE49-F238E27FC236}">
                <a16:creationId xmlns:a16="http://schemas.microsoft.com/office/drawing/2014/main" id="{BC10AF70-3BB8-41BC-8A34-86A5ADD3CFD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6"/>
          <a:stretch/>
        </p:blipFill>
        <p:spPr bwMode="auto">
          <a:xfrm>
            <a:off x="717373" y="1386929"/>
            <a:ext cx="3267961" cy="4471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22</a:t>
            </a:fld>
            <a:endParaRPr lang="fr-FR" dirty="0">
              <a:solidFill>
                <a:schemeClr val="bg1"/>
              </a:solidFill>
              <a:latin typeface="Arial"/>
              <a:cs typeface="Arial"/>
            </a:endParaRPr>
          </a:p>
        </p:txBody>
      </p:sp>
      <p:sp>
        <p:nvSpPr>
          <p:cNvPr id="4" name="Bulle rectangulaire à coins arrondis 3">
            <a:extLst>
              <a:ext uri="{C183D7F6-B498-43B3-948B-1728B52AA6E4}">
                <adec:decorative xmlns:adec="http://schemas.microsoft.com/office/drawing/2017/decorative" val="1"/>
              </a:ext>
            </a:extLst>
          </p:cNvPr>
          <p:cNvSpPr/>
          <p:nvPr/>
        </p:nvSpPr>
        <p:spPr>
          <a:xfrm>
            <a:off x="3415999" y="1542661"/>
            <a:ext cx="4262699" cy="822420"/>
          </a:xfrm>
          <a:prstGeom prst="wedgeRoundRectCallout">
            <a:avLst>
              <a:gd name="adj1" fmla="val -60901"/>
              <a:gd name="adj2" fmla="val 83739"/>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6" name="Titre 5">
            <a:extLst>
              <a:ext uri="{FF2B5EF4-FFF2-40B4-BE49-F238E27FC236}">
                <a16:creationId xmlns:a16="http://schemas.microsoft.com/office/drawing/2014/main" id="{D3EDB5A2-5808-4E94-85FF-E1C0049FBD96}"/>
              </a:ext>
            </a:extLst>
          </p:cNvPr>
          <p:cNvSpPr>
            <a:spLocks noGrp="1"/>
          </p:cNvSpPr>
          <p:nvPr>
            <p:ph type="ctrTitle"/>
          </p:nvPr>
        </p:nvSpPr>
        <p:spPr>
          <a:xfrm>
            <a:off x="790363" y="486466"/>
            <a:ext cx="7563274"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7  </a:t>
            </a:r>
            <a:r>
              <a:rPr lang="fr-FR" sz="1800" kern="1200" dirty="0">
                <a:solidFill>
                  <a:srgbClr val="7030A0"/>
                </a:solidFill>
                <a:effectLst/>
                <a:latin typeface="Arial" panose="020B0604020202020204" pitchFamily="34" charset="0"/>
                <a:ea typeface="+mn-ea"/>
                <a:cs typeface="Arial" panose="020B0604020202020204" pitchFamily="34" charset="0"/>
              </a:rPr>
              <a:t>si oui</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1" y="1678914"/>
            <a:ext cx="4010400" cy="54503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600" dirty="0">
                <a:latin typeface="Arial" panose="020B0604020202020204" pitchFamily="34" charset="0"/>
                <a:cs typeface="Arial" panose="020B0604020202020204" pitchFamily="34" charset="0"/>
              </a:rPr>
              <a:t>Et les adjuvants et les conservateurs ? Sont-ils vraiment utiles? </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985334" y="2686263"/>
            <a:ext cx="4861226" cy="346002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altLang="fr-FR" sz="1200" b="1" dirty="0">
                <a:latin typeface="Arial" panose="020B0604020202020204" pitchFamily="34" charset="0"/>
                <a:cs typeface="Arial" panose="020B0604020202020204" pitchFamily="34" charset="0"/>
              </a:rPr>
              <a:t>Tu as répondu oui</a:t>
            </a:r>
          </a:p>
          <a:p>
            <a:pPr>
              <a:lnSpc>
                <a:spcPct val="114000"/>
              </a:lnSpc>
              <a:buNone/>
              <a:defRPr/>
            </a:pPr>
            <a:endParaRPr lang="fr-FR" altLang="fr-FR" sz="1200" dirty="0">
              <a:solidFill>
                <a:srgbClr val="000000"/>
              </a:solidFill>
              <a:latin typeface="Arial" panose="020B0604020202020204" pitchFamily="34" charset="0"/>
              <a:cs typeface="Arial" panose="020B0604020202020204" pitchFamily="34" charset="0"/>
            </a:endParaRPr>
          </a:p>
          <a:p>
            <a:pPr>
              <a:lnSpc>
                <a:spcPct val="114000"/>
              </a:lnSpc>
              <a:buNone/>
              <a:defRPr/>
            </a:pPr>
            <a:r>
              <a:rPr lang="fr-FR" altLang="fr-FR" sz="1200" b="1" dirty="0">
                <a:solidFill>
                  <a:srgbClr val="000000"/>
                </a:solidFill>
                <a:latin typeface="Arial" panose="020B0604020202020204" pitchFamily="34" charset="0"/>
                <a:cs typeface="Arial" panose="020B0604020202020204" pitchFamily="34" charset="0"/>
              </a:rPr>
              <a:t>Réponse</a:t>
            </a:r>
            <a:r>
              <a:rPr lang="en-GB" altLang="fr-FR" sz="1200" b="1" dirty="0">
                <a:solidFill>
                  <a:srgbClr val="000000"/>
                </a:solidFill>
                <a:latin typeface="Arial" panose="020B0604020202020204" pitchFamily="34" charset="0"/>
                <a:cs typeface="Arial" panose="020B0604020202020204" pitchFamily="34" charset="0"/>
              </a:rPr>
              <a:t>: </a:t>
            </a:r>
            <a:r>
              <a:rPr lang="fr-FR" altLang="fr-FR" sz="1200" dirty="0">
                <a:solidFill>
                  <a:srgbClr val="000000"/>
                </a:solidFill>
                <a:latin typeface="Arial" panose="020B0604020202020204" pitchFamily="34" charset="0"/>
                <a:cs typeface="Arial" panose="020B0604020202020204" pitchFamily="34" charset="0"/>
              </a:rPr>
              <a:t>Les adjuvants sont ajoutés dans certains vaccins pour renforcer la réponse immunitaire de la personne vaccinée. On les utilise depuis presque un siècle.</a:t>
            </a:r>
          </a:p>
          <a:p>
            <a:pPr>
              <a:lnSpc>
                <a:spcPct val="114000"/>
              </a:lnSpc>
              <a:buNone/>
              <a:defRPr/>
            </a:pPr>
            <a:endParaRPr lang="fr-FR" altLang="fr-FR" sz="1200" dirty="0">
              <a:solidFill>
                <a:srgbClr val="000000"/>
              </a:solidFill>
              <a:latin typeface="Arial" panose="020B0604020202020204" pitchFamily="34" charset="0"/>
              <a:cs typeface="Arial" panose="020B0604020202020204" pitchFamily="34" charset="0"/>
            </a:endParaRP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Leur utilisation permet d’augmenter l’efficacité et la durée de la protection contre la maladie. </a:t>
            </a:r>
          </a:p>
          <a:p>
            <a:pPr>
              <a:lnSpc>
                <a:spcPct val="114000"/>
              </a:lnSpc>
              <a:buNone/>
              <a:defRPr/>
            </a:pPr>
            <a:endParaRPr lang="fr-FR" altLang="fr-FR" sz="1200" dirty="0">
              <a:solidFill>
                <a:srgbClr val="000000"/>
              </a:solidFill>
              <a:latin typeface="Arial" panose="020B0604020202020204" pitchFamily="34" charset="0"/>
              <a:cs typeface="Arial" panose="020B0604020202020204" pitchFamily="34" charset="0"/>
            </a:endParaRP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Les conservateurs sont utilisés pour assurer la qualité des vaccins, notamment pour empêcher la contamination du vaccin par une bactérie ou pour améliorer la conservation du vaccin (résistance à la chaleur par exemple). Les vaccins doivent souvent être acheminés très loin, dans des conditions climatiques défavorables. </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4"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4748430" y="6121706"/>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 action="ppaction://hlinkshowjump?jump=firstslide">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7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8">
            <a:extLst>
              <a:ext uri="{FF2B5EF4-FFF2-40B4-BE49-F238E27FC236}">
                <a16:creationId xmlns:a16="http://schemas.microsoft.com/office/drawing/2014/main" id="{BC10AF70-3BB8-41BC-8A34-86A5ADD3CFD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6"/>
          <a:stretch/>
        </p:blipFill>
        <p:spPr bwMode="auto">
          <a:xfrm>
            <a:off x="352416" y="1386929"/>
            <a:ext cx="3267961" cy="4471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23</a:t>
            </a:fld>
            <a:endParaRPr lang="fr-FR" dirty="0">
              <a:solidFill>
                <a:schemeClr val="bg1"/>
              </a:solidFill>
              <a:latin typeface="Arial"/>
              <a:cs typeface="Arial"/>
            </a:endParaRPr>
          </a:p>
        </p:txBody>
      </p:sp>
      <p:sp>
        <p:nvSpPr>
          <p:cNvPr id="4" name="Bulle rectangulaire à coins arrondis 3">
            <a:extLst>
              <a:ext uri="{C183D7F6-B498-43B3-948B-1728B52AA6E4}">
                <adec:decorative xmlns:adec="http://schemas.microsoft.com/office/drawing/2017/decorative" val="1"/>
              </a:ext>
            </a:extLst>
          </p:cNvPr>
          <p:cNvSpPr/>
          <p:nvPr/>
        </p:nvSpPr>
        <p:spPr>
          <a:xfrm>
            <a:off x="3415999" y="1542661"/>
            <a:ext cx="4262699" cy="822420"/>
          </a:xfrm>
          <a:prstGeom prst="wedgeRoundRectCallout">
            <a:avLst>
              <a:gd name="adj1" fmla="val -60901"/>
              <a:gd name="adj2" fmla="val 83739"/>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EFCF6425-E207-42F5-8FDE-C9458EE4E7BE}"/>
              </a:ext>
            </a:extLst>
          </p:cNvPr>
          <p:cNvSpPr>
            <a:spLocks noGrp="1"/>
          </p:cNvSpPr>
          <p:nvPr>
            <p:ph type="ctrTitle"/>
          </p:nvPr>
        </p:nvSpPr>
        <p:spPr>
          <a:xfrm>
            <a:off x="685800" y="505931"/>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7 </a:t>
            </a:r>
            <a:r>
              <a:rPr lang="fr-FR" sz="1800" kern="1200" dirty="0">
                <a:solidFill>
                  <a:srgbClr val="7030A0"/>
                </a:solidFill>
                <a:effectLst/>
                <a:latin typeface="Arial" panose="020B0604020202020204" pitchFamily="34" charset="0"/>
                <a:ea typeface="+mn-ea"/>
                <a:cs typeface="Arial" panose="020B0604020202020204" pitchFamily="34" charset="0"/>
              </a:rPr>
              <a:t>si non</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63921" y="1678914"/>
            <a:ext cx="4010400" cy="54503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600" dirty="0">
                <a:latin typeface="Arial" panose="020B0604020202020204" pitchFamily="34" charset="0"/>
                <a:cs typeface="Arial" panose="020B0604020202020204" pitchFamily="34" charset="0"/>
              </a:rPr>
              <a:t>Et les adjuvants et les conservateurs ? Sont-ils vraiment utiles? </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620377" y="2554871"/>
            <a:ext cx="5226183" cy="3566836"/>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buNone/>
              <a:defRPr/>
            </a:pPr>
            <a:r>
              <a:rPr lang="fr-FR" altLang="fr-FR" sz="1400" b="1" dirty="0">
                <a:latin typeface="Arial" panose="020B0604020202020204" pitchFamily="34" charset="0"/>
                <a:cs typeface="Arial" panose="020B0604020202020204" pitchFamily="34" charset="0"/>
              </a:rPr>
              <a:t>Tu as </a:t>
            </a:r>
            <a:r>
              <a:rPr lang="fr-FR" altLang="fr-FR" sz="1200" b="1" dirty="0">
                <a:solidFill>
                  <a:srgbClr val="000000"/>
                </a:solidFill>
                <a:latin typeface="Arial" panose="020B0604020202020204" pitchFamily="34" charset="0"/>
                <a:cs typeface="Arial" panose="020B0604020202020204" pitchFamily="34" charset="0"/>
              </a:rPr>
              <a:t>répondu non</a:t>
            </a:r>
          </a:p>
          <a:p>
            <a:pPr>
              <a:lnSpc>
                <a:spcPct val="114000"/>
              </a:lnSpc>
              <a:buNone/>
              <a:defRPr/>
            </a:pPr>
            <a:endParaRPr lang="fr-FR" altLang="fr-FR" sz="1200" dirty="0">
              <a:solidFill>
                <a:srgbClr val="000000"/>
              </a:solidFill>
              <a:latin typeface="Arial" panose="020B0604020202020204" pitchFamily="34" charset="0"/>
              <a:cs typeface="Arial" panose="020B0604020202020204" pitchFamily="34" charset="0"/>
            </a:endParaRPr>
          </a:p>
          <a:p>
            <a:pPr>
              <a:lnSpc>
                <a:spcPct val="114000"/>
              </a:lnSpc>
              <a:buNone/>
              <a:defRPr/>
            </a:pPr>
            <a:r>
              <a:rPr lang="en-GB" altLang="fr-FR" sz="1200" b="1" dirty="0" err="1">
                <a:solidFill>
                  <a:srgbClr val="000000"/>
                </a:solidFill>
                <a:latin typeface="Arial" panose="020B0604020202020204" pitchFamily="34" charset="0"/>
                <a:cs typeface="Arial" panose="020B0604020202020204" pitchFamily="34" charset="0"/>
              </a:rPr>
              <a:t>Réponse</a:t>
            </a:r>
            <a:r>
              <a:rPr lang="en-GB" altLang="fr-FR" sz="1200" b="1" dirty="0">
                <a:solidFill>
                  <a:srgbClr val="000000"/>
                </a:solidFill>
                <a:latin typeface="Arial" panose="020B0604020202020204" pitchFamily="34" charset="0"/>
                <a:cs typeface="Arial" panose="020B0604020202020204" pitchFamily="34" charset="0"/>
              </a:rPr>
              <a:t>: </a:t>
            </a:r>
            <a:r>
              <a:rPr lang="fr-FR" altLang="fr-FR" sz="1200" dirty="0">
                <a:solidFill>
                  <a:srgbClr val="000000"/>
                </a:solidFill>
                <a:latin typeface="Arial" panose="020B0604020202020204" pitchFamily="34" charset="0"/>
                <a:cs typeface="Arial" panose="020B0604020202020204" pitchFamily="34" charset="0"/>
              </a:rPr>
              <a:t>Les adjuvants ajoutés dans certains vaccins  renforcent la réponse immunitaire de la personne vaccinée. On les utilise depuis presque un siècle.</a:t>
            </a:r>
          </a:p>
          <a:p>
            <a:pPr>
              <a:lnSpc>
                <a:spcPct val="114000"/>
              </a:lnSpc>
              <a:buNone/>
              <a:defRPr/>
            </a:pPr>
            <a:endParaRPr lang="fr-FR" altLang="fr-FR" sz="1200" dirty="0">
              <a:solidFill>
                <a:srgbClr val="000000"/>
              </a:solidFill>
              <a:latin typeface="Arial" panose="020B0604020202020204" pitchFamily="34" charset="0"/>
              <a:cs typeface="Arial" panose="020B0604020202020204" pitchFamily="34" charset="0"/>
            </a:endParaRP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Leur utilisation permet d’augmenter l’efficacité et la durée de la protection contre la maladie. </a:t>
            </a:r>
          </a:p>
          <a:p>
            <a:pPr>
              <a:lnSpc>
                <a:spcPct val="114000"/>
              </a:lnSpc>
              <a:buNone/>
              <a:defRPr/>
            </a:pPr>
            <a:endParaRPr lang="fr-FR" altLang="fr-FR" sz="1200" dirty="0">
              <a:solidFill>
                <a:srgbClr val="000000"/>
              </a:solidFill>
              <a:latin typeface="Arial" panose="020B0604020202020204" pitchFamily="34" charset="0"/>
              <a:cs typeface="Arial" panose="020B0604020202020204" pitchFamily="34" charset="0"/>
            </a:endParaRPr>
          </a:p>
          <a:p>
            <a:pPr>
              <a:lnSpc>
                <a:spcPct val="114000"/>
              </a:lnSpc>
              <a:buNone/>
              <a:defRPr/>
            </a:pPr>
            <a:r>
              <a:rPr lang="fr-FR" altLang="fr-FR" sz="1200" dirty="0">
                <a:solidFill>
                  <a:srgbClr val="000000"/>
                </a:solidFill>
                <a:latin typeface="Arial" panose="020B0604020202020204" pitchFamily="34" charset="0"/>
                <a:cs typeface="Arial" panose="020B0604020202020204" pitchFamily="34" charset="0"/>
              </a:rPr>
              <a:t>Les conservateurs sont utilisés pour assurer la qualité des vaccins, notamment pour empêcher la contamination du vaccin par une bactérie ou pour améliorer la conservation du vaccin (résistance à la chaleur par exemple). Les vaccins doivent souvent être acheminés très loin, dans des conditions climatiques défavorables. </a:t>
            </a:r>
          </a:p>
          <a:p>
            <a:pPr>
              <a:lnSpc>
                <a:spcPct val="114000"/>
              </a:lnSpc>
              <a:spcBef>
                <a:spcPct val="0"/>
              </a:spcBef>
              <a:buNone/>
            </a:pPr>
            <a:endParaRPr lang="fr-FR" altLang="fr-FR" sz="1200" b="1" dirty="0">
              <a:solidFill>
                <a:srgbClr val="000000"/>
              </a:solidFill>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4" name="Action Button: Custom 16" descr="Bouton pour aller vers la suite">
            <a:hlinkClick r:id="" action="ppaction://hlinkshowjump?jump=firstslide" highlightClick="1"/>
            <a:extLst>
              <a:ext uri="{FF2B5EF4-FFF2-40B4-BE49-F238E27FC236}">
                <a16:creationId xmlns:a16="http://schemas.microsoft.com/office/drawing/2014/main" id="{D1251CF7-B881-467B-BE9E-91D0C51861E3}"/>
              </a:ext>
            </a:extLst>
          </p:cNvPr>
          <p:cNvSpPr/>
          <p:nvPr/>
        </p:nvSpPr>
        <p:spPr>
          <a:xfrm>
            <a:off x="4748430" y="6121706"/>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RETOUR</a:t>
            </a:r>
          </a:p>
        </p:txBody>
      </p:sp>
    </p:spTree>
    <p:extLst>
      <p:ext uri="{BB962C8B-B14F-4D97-AF65-F5344CB8AC3E}">
        <p14:creationId xmlns:p14="http://schemas.microsoft.com/office/powerpoint/2010/main" val="163209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0EAFC17-A753-4862-98B8-EE3DDA834DC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238" y="1695452"/>
            <a:ext cx="5929934" cy="4669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Bulle rectangulaire à coins arrondis 16">
            <a:extLst>
              <a:ext uri="{C183D7F6-B498-43B3-948B-1728B52AA6E4}">
                <adec:decorative xmlns:adec="http://schemas.microsoft.com/office/drawing/2017/decorative" val="1"/>
              </a:ext>
            </a:extLst>
          </p:cNvPr>
          <p:cNvSpPr/>
          <p:nvPr/>
        </p:nvSpPr>
        <p:spPr>
          <a:xfrm>
            <a:off x="4041381" y="1662593"/>
            <a:ext cx="4119057" cy="1118809"/>
          </a:xfrm>
          <a:prstGeom prst="wedgeRoundRectCallout">
            <a:avLst>
              <a:gd name="adj1" fmla="val -62239"/>
              <a:gd name="adj2" fmla="val 45093"/>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3</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D86920FE-9BA2-420B-8BC9-4C676E636F1C}"/>
              </a:ext>
            </a:extLst>
          </p:cNvPr>
          <p:cNvSpPr>
            <a:spLocks noGrp="1"/>
          </p:cNvSpPr>
          <p:nvPr>
            <p:ph type="ctrTitle"/>
          </p:nvPr>
        </p:nvSpPr>
        <p:spPr>
          <a:xfrm>
            <a:off x="796005" y="492302"/>
            <a:ext cx="7772400"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1</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4153188" y="1920047"/>
            <a:ext cx="3350330" cy="647700"/>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200" dirty="0">
                <a:latin typeface="Arial" panose="020B0604020202020204" pitchFamily="34" charset="0"/>
                <a:cs typeface="Arial" panose="020B0604020202020204" pitchFamily="34" charset="0"/>
              </a:rPr>
              <a:t>Je n’ai pas besoin de vaccin. Mon système immunitaire sera plus fort si je lutte moi-même contre l’infection</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4262699" y="2781403"/>
            <a:ext cx="4707970" cy="3583872"/>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600" dirty="0">
                <a:latin typeface="Arial" panose="020B0604020202020204" pitchFamily="34" charset="0"/>
                <a:cs typeface="Arial" panose="020B0604020202020204" pitchFamily="34" charset="0"/>
              </a:rPr>
              <a:t>Beaucoup de gens s’imaginent qu’il vaut mieux laisser notre système immunitaire combattre une infection naturellement, ou bien que si on n’attrape pas d’infections notre système immunitaire va  s’affaiblir. Mais sans vaccins on peut attraper plus de maladies graves ou même potentiellement mortelles.</a:t>
            </a:r>
          </a:p>
          <a:p>
            <a:pPr>
              <a:lnSpc>
                <a:spcPct val="114000"/>
              </a:lnSpc>
              <a:spcBef>
                <a:spcPct val="0"/>
              </a:spcBef>
              <a:buNone/>
            </a:pPr>
            <a:endParaRPr lang="fr-FR" altLang="fr-FR" sz="1600" dirty="0">
              <a:latin typeface="Arial" panose="020B0604020202020204" pitchFamily="34" charset="0"/>
              <a:cs typeface="Arial" panose="020B0604020202020204" pitchFamily="34" charset="0"/>
            </a:endParaRPr>
          </a:p>
          <a:p>
            <a:pPr>
              <a:lnSpc>
                <a:spcPct val="114000"/>
              </a:lnSpc>
              <a:spcBef>
                <a:spcPct val="0"/>
              </a:spcBef>
              <a:buNone/>
            </a:pPr>
            <a:r>
              <a:rPr lang="fr-FR" altLang="fr-FR" sz="1600" b="1" dirty="0">
                <a:latin typeface="Arial" panose="020B0604020202020204" pitchFamily="34" charset="0"/>
                <a:cs typeface="Arial" panose="020B0604020202020204" pitchFamily="34" charset="0"/>
              </a:rPr>
              <a:t>Penses-tu que l’immunité naturelle est préférable à l’immunité acquise par les vaccins ?</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3" name="Action Button: Custom 2" descr="Bouton pour répondre oui">
            <a:hlinkClick r:id="rId4" action="ppaction://hlinksldjump" highlightClick="1"/>
            <a:extLst>
              <a:ext uri="{FF2B5EF4-FFF2-40B4-BE49-F238E27FC236}">
                <a16:creationId xmlns:a16="http://schemas.microsoft.com/office/drawing/2014/main" id="{BDB20B1A-CCA0-4E77-98EB-9C42BB929309}"/>
              </a:ext>
            </a:extLst>
          </p:cNvPr>
          <p:cNvSpPr/>
          <p:nvPr/>
        </p:nvSpPr>
        <p:spPr>
          <a:xfrm>
            <a:off x="5179219" y="5945132"/>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Arial" panose="020B0604020202020204" pitchFamily="34" charset="0"/>
                <a:cs typeface="Arial" panose="020B0604020202020204" pitchFamily="34" charset="0"/>
              </a:rPr>
              <a:t>OUI</a:t>
            </a:r>
          </a:p>
        </p:txBody>
      </p:sp>
      <p:sp>
        <p:nvSpPr>
          <p:cNvPr id="16" name="Action Button: Custom 2" descr="Bouton pour répondre oui">
            <a:hlinkClick r:id="rId5" action="ppaction://hlinksldjump" highlightClick="1"/>
            <a:extLst>
              <a:ext uri="{FF2B5EF4-FFF2-40B4-BE49-F238E27FC236}">
                <a16:creationId xmlns:a16="http://schemas.microsoft.com/office/drawing/2014/main" id="{BDB20B1A-CCA0-4E77-98EB-9C42BB929309}"/>
              </a:ext>
            </a:extLst>
          </p:cNvPr>
          <p:cNvSpPr/>
          <p:nvPr/>
        </p:nvSpPr>
        <p:spPr>
          <a:xfrm>
            <a:off x="6619081" y="5945132"/>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Arial" panose="020B0604020202020204" pitchFamily="34" charset="0"/>
                <a:cs typeface="Arial" panose="020B0604020202020204" pitchFamily="34" charset="0"/>
              </a:rPr>
              <a:t>NON</a:t>
            </a:r>
          </a:p>
        </p:txBody>
      </p:sp>
    </p:spTree>
    <p:extLst>
      <p:ext uri="{BB962C8B-B14F-4D97-AF65-F5344CB8AC3E}">
        <p14:creationId xmlns:p14="http://schemas.microsoft.com/office/powerpoint/2010/main" val="389501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gnalisation droite 10">
            <a:extLst>
              <a:ext uri="{C183D7F6-B498-43B3-948B-1728B52AA6E4}">
                <adec:decorative xmlns:adec="http://schemas.microsoft.com/office/drawing/2017/decorative" val="1"/>
              </a:ext>
            </a:extLst>
          </p:cNvPr>
          <p:cNvSpPr/>
          <p:nvPr/>
        </p:nvSpPr>
        <p:spPr>
          <a:xfrm>
            <a:off x="0" y="428933"/>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54" y="463254"/>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4</a:t>
            </a:fld>
            <a:endParaRPr lang="fr-FR" dirty="0">
              <a:solidFill>
                <a:schemeClr val="bg1"/>
              </a:solidFill>
              <a:latin typeface="Arial"/>
              <a:cs typeface="Arial"/>
            </a:endParaRPr>
          </a:p>
        </p:txBody>
      </p:sp>
      <p:pic>
        <p:nvPicPr>
          <p:cNvPr id="9" name="Picture 2">
            <a:extLst>
              <a:ext uri="{FF2B5EF4-FFF2-40B4-BE49-F238E27FC236}">
                <a16:creationId xmlns:a16="http://schemas.microsoft.com/office/drawing/2014/main" id="{E0EAFC17-A753-4862-98B8-EE3DDA834DC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48" y="1272073"/>
            <a:ext cx="5929934" cy="4669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Bulle rectangulaire à coins arrondis 16">
            <a:extLst>
              <a:ext uri="{C183D7F6-B498-43B3-948B-1728B52AA6E4}">
                <adec:decorative xmlns:adec="http://schemas.microsoft.com/office/drawing/2017/decorative" val="1"/>
              </a:ext>
            </a:extLst>
          </p:cNvPr>
          <p:cNvSpPr/>
          <p:nvPr/>
        </p:nvSpPr>
        <p:spPr>
          <a:xfrm>
            <a:off x="3384458" y="1430727"/>
            <a:ext cx="4119057"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6167110" y="6108905"/>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SUITE</a:t>
            </a:r>
            <a:endParaRPr lang="en-GB" dirty="0">
              <a:solidFill>
                <a:schemeClr val="bg1"/>
              </a:solidFill>
              <a:latin typeface="Arial" panose="020B0604020202020204" pitchFamily="34" charset="0"/>
              <a:cs typeface="Arial" panose="020B0604020202020204" pitchFamily="34" charset="0"/>
            </a:endParaRPr>
          </a:p>
        </p:txBody>
      </p:sp>
      <p:sp>
        <p:nvSpPr>
          <p:cNvPr id="15" name="Action Button: Custom 16" descr="Bouton pour aller vers la suite">
            <a:hlinkClick r:id="rId5" action="ppaction://hlinksldjump" highlightClick="1"/>
            <a:extLst>
              <a:ext uri="{FF2B5EF4-FFF2-40B4-BE49-F238E27FC236}">
                <a16:creationId xmlns:a16="http://schemas.microsoft.com/office/drawing/2014/main" id="{D1251CF7-B881-467B-BE9E-91D0C51861E3}"/>
              </a:ext>
            </a:extLst>
          </p:cNvPr>
          <p:cNvSpPr/>
          <p:nvPr/>
        </p:nvSpPr>
        <p:spPr>
          <a:xfrm>
            <a:off x="4602447" y="6108905"/>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FFFFFF"/>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RETOUR</a:t>
            </a:r>
            <a:endParaRPr lang="en-GB" dirty="0">
              <a:solidFill>
                <a:srgbClr val="FFFFFF"/>
              </a:solidFill>
              <a:latin typeface="Arial" panose="020B0604020202020204" pitchFamily="34" charset="0"/>
              <a:cs typeface="Arial" panose="020B0604020202020204" pitchFamily="34" charset="0"/>
            </a:endParaRPr>
          </a:p>
        </p:txBody>
      </p:sp>
      <p:sp useBgFill="1">
        <p:nvSpPr>
          <p:cNvPr id="6" name="Rectangle 5"/>
          <p:cNvSpPr/>
          <p:nvPr/>
        </p:nvSpPr>
        <p:spPr>
          <a:xfrm>
            <a:off x="3360259" y="2260734"/>
            <a:ext cx="5513187" cy="3877369"/>
          </a:xfrm>
          <a:prstGeom prst="rect">
            <a:avLst/>
          </a:prstGeom>
        </p:spPr>
        <p:txBody>
          <a:bodyPr wrap="square">
            <a:spAutoFit/>
          </a:bodyPr>
          <a:lstStyle/>
          <a:p>
            <a:pPr>
              <a:lnSpc>
                <a:spcPct val="114000"/>
              </a:lnSpc>
              <a:spcBef>
                <a:spcPct val="0"/>
              </a:spcBef>
            </a:pPr>
            <a:r>
              <a:rPr lang="fr-FR" altLang="fr-FR" sz="1200" b="1" dirty="0">
                <a:latin typeface="Arial" panose="020B0604020202020204" pitchFamily="34" charset="0"/>
                <a:cs typeface="Arial" panose="020B0604020202020204" pitchFamily="34" charset="0"/>
              </a:rPr>
              <a:t>Tu as répondu oui.</a:t>
            </a:r>
          </a:p>
          <a:p>
            <a:pPr>
              <a:lnSpc>
                <a:spcPct val="114000"/>
              </a:lnSpc>
              <a:spcBef>
                <a:spcPct val="0"/>
              </a:spcBef>
            </a:pPr>
            <a:endParaRPr lang="fr-FR" altLang="fr-FR" sz="1200" b="1" dirty="0">
              <a:latin typeface="Arial" panose="020B0604020202020204" pitchFamily="34" charset="0"/>
              <a:cs typeface="Arial" panose="020B0604020202020204" pitchFamily="34" charset="0"/>
            </a:endParaRPr>
          </a:p>
          <a:p>
            <a:pPr>
              <a:lnSpc>
                <a:spcPct val="114000"/>
              </a:lnSpc>
              <a:spcBef>
                <a:spcPct val="0"/>
              </a:spcBef>
            </a:pPr>
            <a:r>
              <a:rPr lang="fr-FR" altLang="fr-FR" sz="1200" b="1" dirty="0">
                <a:solidFill>
                  <a:srgbClr val="0000FF"/>
                </a:solidFill>
                <a:latin typeface="Arial" panose="020B0604020202020204" pitchFamily="34" charset="0"/>
                <a:cs typeface="Arial" panose="020B0604020202020204" pitchFamily="34" charset="0"/>
              </a:rPr>
              <a:t>Réponse: </a:t>
            </a:r>
            <a:r>
              <a:rPr lang="fr-FR" altLang="fr-FR" sz="1200" dirty="0">
                <a:latin typeface="Arial" panose="020B0604020202020204" pitchFamily="34" charset="0"/>
                <a:cs typeface="Arial" panose="020B0604020202020204" pitchFamily="34" charset="0"/>
              </a:rPr>
              <a:t>Même si notre système immunitaire est fait pour nous défendre contre les infections, il n’est pas infaillible et certaines  infections peuvent provoquer des complications graves ou</a:t>
            </a:r>
            <a:r>
              <a:rPr lang="en-GB"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être</a:t>
            </a:r>
            <a:r>
              <a:rPr lang="en-GB" altLang="fr-FR" sz="1200" dirty="0">
                <a:latin typeface="Arial" panose="020B0604020202020204" pitchFamily="34" charset="0"/>
                <a:cs typeface="Arial" panose="020B0604020202020204" pitchFamily="34" charset="0"/>
              </a:rPr>
              <a:t> fatales : </a:t>
            </a:r>
            <a:r>
              <a:rPr lang="fr-FR" altLang="fr-FR" sz="1200" dirty="0">
                <a:latin typeface="Arial" panose="020B0604020202020204" pitchFamily="34" charset="0"/>
                <a:cs typeface="Arial" panose="020B0604020202020204" pitchFamily="34" charset="0"/>
              </a:rPr>
              <a:t>une encéphalite dans le cas de la rougeole ; des malformations congénitales dans le cas de la rubéole ; un cancer du foie dans le cas du virus de l’hépatite B…</a:t>
            </a:r>
            <a:r>
              <a:rPr lang="en-GB"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Les vaccins entraînent une réponse immunitaire semblable à celle produite par l’infection naturelle, sans provoquer la maladie et n’exposent donc pas aux risques de complication d’une maladie. </a:t>
            </a:r>
            <a:r>
              <a:rPr lang="en-GB" altLang="fr-FR" sz="1200" dirty="0">
                <a:latin typeface="Arial" panose="020B0604020202020204" pitchFamily="34" charset="0"/>
                <a:cs typeface="Arial" panose="020B0604020202020204" pitchFamily="34" charset="0"/>
              </a:rPr>
              <a:t>Par ex</a:t>
            </a:r>
            <a:r>
              <a:rPr lang="fr-FR" altLang="fr-FR" sz="1200" dirty="0" err="1">
                <a:latin typeface="Arial" panose="020B0604020202020204" pitchFamily="34" charset="0"/>
                <a:cs typeface="Arial" panose="020B0604020202020204" pitchFamily="34" charset="0"/>
              </a:rPr>
              <a:t>emple</a:t>
            </a:r>
            <a:r>
              <a:rPr lang="fr-FR" altLang="fr-FR" sz="1200" dirty="0">
                <a:latin typeface="Arial" panose="020B0604020202020204" pitchFamily="34" charset="0"/>
                <a:cs typeface="Arial" panose="020B0604020202020204" pitchFamily="34" charset="0"/>
              </a:rPr>
              <a:t>, certaines méningites  bactériennes peuvent être prévenues </a:t>
            </a:r>
            <a:r>
              <a:rPr lang="en-GB" altLang="fr-FR" sz="1200" dirty="0">
                <a:latin typeface="Arial" panose="020B0604020202020204" pitchFamily="34" charset="0"/>
                <a:cs typeface="Arial" panose="020B0604020202020204" pitchFamily="34" charset="0"/>
              </a:rPr>
              <a:t>par la vaccination; </a:t>
            </a:r>
            <a:r>
              <a:rPr lang="fr-FR" altLang="fr-FR" sz="1200" dirty="0">
                <a:latin typeface="Arial" panose="020B0604020202020204" pitchFamily="34" charset="0"/>
                <a:cs typeface="Arial" panose="020B0604020202020204" pitchFamily="34" charset="0"/>
              </a:rPr>
              <a:t>c</a:t>
            </a:r>
            <a:r>
              <a:rPr lang="en-GB" altLang="fr-FR" sz="1200" dirty="0" err="1">
                <a:latin typeface="Arial" panose="020B0604020202020204" pitchFamily="34" charset="0"/>
                <a:cs typeface="Arial" panose="020B0604020202020204" pitchFamily="34" charset="0"/>
              </a:rPr>
              <a:t>es</a:t>
            </a:r>
            <a:r>
              <a:rPr lang="en-GB" altLang="fr-FR" sz="1200" dirty="0">
                <a:latin typeface="Arial" panose="020B0604020202020204" pitchFamily="34" charset="0"/>
                <a:cs typeface="Arial" panose="020B0604020202020204" pitchFamily="34" charset="0"/>
              </a:rPr>
              <a:t> infections </a:t>
            </a:r>
            <a:r>
              <a:rPr lang="fr-FR" altLang="fr-FR" sz="1200" dirty="0">
                <a:latin typeface="Arial" panose="020B0604020202020204" pitchFamily="34" charset="0"/>
                <a:cs typeface="Arial" panose="020B0604020202020204" pitchFamily="34" charset="0"/>
              </a:rPr>
              <a:t>sont</a:t>
            </a:r>
            <a:r>
              <a:rPr lang="en-GB"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toujours</a:t>
            </a:r>
            <a:r>
              <a:rPr lang="en-GB" altLang="fr-FR" sz="1200" dirty="0">
                <a:latin typeface="Arial" panose="020B0604020202020204" pitchFamily="34" charset="0"/>
                <a:cs typeface="Arial" panose="020B0604020202020204" pitchFamily="34" charset="0"/>
              </a:rPr>
              <a:t> graves et</a:t>
            </a:r>
            <a:r>
              <a:rPr lang="fr-FR" altLang="fr-FR" sz="1200" dirty="0">
                <a:latin typeface="Arial" panose="020B0604020202020204" pitchFamily="34" charset="0"/>
                <a:cs typeface="Arial" panose="020B0604020202020204" pitchFamily="34" charset="0"/>
              </a:rPr>
              <a:t> peuvent entraîner la mort. </a:t>
            </a:r>
          </a:p>
          <a:p>
            <a:pPr>
              <a:lnSpc>
                <a:spcPct val="114000"/>
              </a:lnSpc>
              <a:spcBef>
                <a:spcPct val="0"/>
              </a:spcBef>
            </a:pPr>
            <a:r>
              <a:rPr lang="fr-FR" altLang="fr-FR" sz="1200" dirty="0">
                <a:latin typeface="Arial" panose="020B0604020202020204" pitchFamily="34" charset="0"/>
                <a:cs typeface="Arial" panose="020B0604020202020204" pitchFamily="34" charset="0"/>
              </a:rPr>
              <a:t>Notre système immunitaire est exposé à des millions de micro-organismes tous les jours et il n’est donc pas affaibli par la vaccination. En réalité, il n’existe des vaccins que pour un tout petit nombre de micro-organismes vraiment pathogènes. </a:t>
            </a:r>
          </a:p>
          <a:p>
            <a:pPr>
              <a:lnSpc>
                <a:spcPct val="114000"/>
              </a:lnSpc>
              <a:spcBef>
                <a:spcPct val="0"/>
              </a:spcBef>
            </a:pPr>
            <a:r>
              <a:rPr lang="fr-FR" altLang="fr-FR" sz="1200" dirty="0">
                <a:latin typeface="Arial" panose="020B0604020202020204" pitchFamily="34" charset="0"/>
                <a:cs typeface="Arial" panose="020B0604020202020204" pitchFamily="34" charset="0"/>
                <a:hlinkClick r:id="rId7"/>
              </a:rPr>
              <a:t>Lis l’histoire d’une mère qui a préféré ne pas vacciner sa fille contre la rougeole, et les conséquences de son choix</a:t>
            </a:r>
            <a:r>
              <a:rPr lang="fr-FR" altLang="fr-FR" sz="1200" dirty="0">
                <a:latin typeface="Arial" panose="020B0604020202020204" pitchFamily="34" charset="0"/>
                <a:cs typeface="Arial" panose="020B0604020202020204" pitchFamily="34" charset="0"/>
              </a:rPr>
              <a:t>.</a:t>
            </a:r>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377167" y="1605917"/>
            <a:ext cx="3910717" cy="491987"/>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Je n’ai pas besoin de vaccin. Mon système immunitaire sera plus fort si je lutte moi-même contre l’infection</a:t>
            </a:r>
          </a:p>
        </p:txBody>
      </p:sp>
      <p:sp>
        <p:nvSpPr>
          <p:cNvPr id="4" name="Titre 3">
            <a:extLst>
              <a:ext uri="{FF2B5EF4-FFF2-40B4-BE49-F238E27FC236}">
                <a16:creationId xmlns:a16="http://schemas.microsoft.com/office/drawing/2014/main" id="{C2145D6C-638D-49DB-A6C1-A4FBC73AB74B}"/>
              </a:ext>
            </a:extLst>
          </p:cNvPr>
          <p:cNvSpPr>
            <a:spLocks noGrp="1"/>
          </p:cNvSpPr>
          <p:nvPr>
            <p:ph type="ctrTitle"/>
          </p:nvPr>
        </p:nvSpPr>
        <p:spPr>
          <a:xfrm>
            <a:off x="847406" y="350887"/>
            <a:ext cx="6848162"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1 </a:t>
            </a:r>
            <a:r>
              <a:rPr lang="fr-FR" sz="1800" kern="1200" dirty="0">
                <a:solidFill>
                  <a:srgbClr val="7030A0"/>
                </a:solidFill>
                <a:effectLst/>
                <a:latin typeface="Arial" panose="020B0604020202020204" pitchFamily="34" charset="0"/>
                <a:ea typeface="+mn-ea"/>
                <a:cs typeface="Arial" panose="020B0604020202020204" pitchFamily="34" charset="0"/>
              </a:rPr>
              <a:t>si oui</a:t>
            </a:r>
            <a:endParaRPr lang="fr-FR" dirty="0">
              <a:effectLst/>
            </a:endParaRPr>
          </a:p>
          <a:p>
            <a:endParaRPr lang="fr-FR" dirty="0"/>
          </a:p>
        </p:txBody>
      </p:sp>
    </p:spTree>
    <p:extLst>
      <p:ext uri="{BB962C8B-B14F-4D97-AF65-F5344CB8AC3E}">
        <p14:creationId xmlns:p14="http://schemas.microsoft.com/office/powerpoint/2010/main" val="168780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0EAFC17-A753-4862-98B8-EE3DDA834DC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48" y="1272073"/>
            <a:ext cx="5929934" cy="4669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Bulle rectangulaire à coins arrondis 11">
            <a:extLst>
              <a:ext uri="{C183D7F6-B498-43B3-948B-1728B52AA6E4}">
                <adec:decorative xmlns:adec="http://schemas.microsoft.com/office/drawing/2017/decorative" val="1"/>
              </a:ext>
            </a:extLst>
          </p:cNvPr>
          <p:cNvSpPr/>
          <p:nvPr/>
        </p:nvSpPr>
        <p:spPr>
          <a:xfrm>
            <a:off x="3384458" y="1430727"/>
            <a:ext cx="4119057"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Signalisation droite 10">
            <a:extLst>
              <a:ext uri="{C183D7F6-B498-43B3-948B-1728B52AA6E4}">
                <adec:decorative xmlns:adec="http://schemas.microsoft.com/office/drawing/2017/decorative" val="1"/>
              </a:ext>
            </a:extLst>
          </p:cNvPr>
          <p:cNvSpPr/>
          <p:nvPr/>
        </p:nvSpPr>
        <p:spPr>
          <a:xfrm>
            <a:off x="0" y="428933"/>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463254"/>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5</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4F2CAEFB-FACA-4D16-8929-B519B5287C8F}"/>
              </a:ext>
            </a:extLst>
          </p:cNvPr>
          <p:cNvSpPr>
            <a:spLocks noGrp="1"/>
          </p:cNvSpPr>
          <p:nvPr>
            <p:ph type="ctrTitle"/>
          </p:nvPr>
        </p:nvSpPr>
        <p:spPr>
          <a:xfrm>
            <a:off x="805757" y="370881"/>
            <a:ext cx="6309584" cy="1470025"/>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1 </a:t>
            </a:r>
            <a:r>
              <a:rPr lang="fr-FR" sz="1800" kern="1200" dirty="0">
                <a:solidFill>
                  <a:srgbClr val="7030A0"/>
                </a:solidFill>
                <a:effectLst/>
                <a:latin typeface="Arial" panose="020B0604020202020204" pitchFamily="34" charset="0"/>
                <a:ea typeface="+mn-ea"/>
                <a:cs typeface="Arial" panose="020B0604020202020204" pitchFamily="34" charset="0"/>
              </a:rPr>
              <a:t>si non</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377167" y="1664315"/>
            <a:ext cx="3910718" cy="433590"/>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Je n’ai pas besoin de vaccin. Mon système immunitaire sera plus fort si je lutte moi-même contre l’infection</a:t>
            </a:r>
          </a:p>
        </p:txBody>
      </p:sp>
      <p:sp useBgFill="1">
        <p:nvSpPr>
          <p:cNvPr id="6" name="Rectangle 5"/>
          <p:cNvSpPr/>
          <p:nvPr/>
        </p:nvSpPr>
        <p:spPr>
          <a:xfrm>
            <a:off x="3360259" y="2417039"/>
            <a:ext cx="5513187" cy="3335067"/>
          </a:xfrm>
          <a:prstGeom prst="rect">
            <a:avLst/>
          </a:prstGeom>
        </p:spPr>
        <p:txBody>
          <a:bodyPr wrap="square">
            <a:spAutoFit/>
          </a:bodyPr>
          <a:lstStyle/>
          <a:p>
            <a:pPr algn="just">
              <a:lnSpc>
                <a:spcPct val="114000"/>
              </a:lnSpc>
              <a:spcBef>
                <a:spcPct val="0"/>
              </a:spcBef>
            </a:pPr>
            <a:r>
              <a:rPr lang="fr-FR" altLang="fr-FR" sz="1400" b="1" dirty="0">
                <a:latin typeface="Arial" panose="020B0604020202020204" pitchFamily="34" charset="0"/>
                <a:cs typeface="Arial" panose="020B0604020202020204" pitchFamily="34" charset="0"/>
              </a:rPr>
              <a:t>Tu as répondu non.</a:t>
            </a:r>
          </a:p>
          <a:p>
            <a:pPr algn="just">
              <a:lnSpc>
                <a:spcPct val="114000"/>
              </a:lnSpc>
              <a:spcBef>
                <a:spcPct val="0"/>
              </a:spcBef>
            </a:pPr>
            <a:endParaRPr lang="fr-FR" altLang="fr-FR" sz="1400" b="1" dirty="0">
              <a:latin typeface="Arial" panose="020B0604020202020204" pitchFamily="34" charset="0"/>
              <a:cs typeface="Arial" panose="020B0604020202020204" pitchFamily="34" charset="0"/>
            </a:endParaRPr>
          </a:p>
          <a:p>
            <a:pPr algn="just">
              <a:lnSpc>
                <a:spcPct val="114000"/>
              </a:lnSpc>
              <a:spcBef>
                <a:spcPct val="0"/>
              </a:spcBef>
            </a:pPr>
            <a:r>
              <a:rPr lang="fr-FR" altLang="fr-FR" sz="1200" b="1" dirty="0">
                <a:solidFill>
                  <a:srgbClr val="0000FF"/>
                </a:solidFill>
                <a:latin typeface="Arial" panose="020B0604020202020204" pitchFamily="34" charset="0"/>
                <a:cs typeface="Arial" panose="020B0604020202020204" pitchFamily="34" charset="0"/>
              </a:rPr>
              <a:t>Réponse</a:t>
            </a:r>
            <a:r>
              <a:rPr lang="en-GB" altLang="fr-FR" sz="1200" b="1" dirty="0">
                <a:solidFill>
                  <a:srgbClr val="0000FF"/>
                </a:solidFill>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Les vaccins entraînent une réponse immunitaire semblable à celle produite par l’infection naturelle, sans provoquer la maladie et n’exposent donc pas aux risques de complication ou d’issue fatale d’une maladie. Ils présentent une  'information' complète concernant une maladie, sous la forme d’antigènes, au système immunitaire qui est ainsi</a:t>
            </a:r>
            <a:r>
              <a:rPr lang="en-GB"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préparé</a:t>
            </a:r>
            <a:r>
              <a:rPr lang="en-GB" altLang="fr-FR" sz="1200" dirty="0">
                <a:latin typeface="Arial" panose="020B0604020202020204" pitchFamily="34" charset="0"/>
                <a:cs typeface="Arial" panose="020B0604020202020204" pitchFamily="34" charset="0"/>
              </a:rPr>
              <a:t> </a:t>
            </a:r>
            <a:r>
              <a:rPr lang="en-GB" altLang="fr-FR" sz="1200" dirty="0" err="1">
                <a:latin typeface="Arial" panose="020B0604020202020204" pitchFamily="34" charset="0"/>
                <a:cs typeface="Arial" panose="020B0604020202020204" pitchFamily="34" charset="0"/>
              </a:rPr>
              <a:t>à</a:t>
            </a:r>
            <a:r>
              <a:rPr lang="en-GB" altLang="fr-FR" sz="1200" dirty="0">
                <a:latin typeface="Arial" panose="020B0604020202020204" pitchFamily="34" charset="0"/>
                <a:cs typeface="Arial" panose="020B0604020202020204" pitchFamily="34" charset="0"/>
              </a:rPr>
              <a:t> se </a:t>
            </a:r>
            <a:r>
              <a:rPr lang="fr-FR" altLang="fr-FR" sz="1200" dirty="0">
                <a:latin typeface="Arial" panose="020B0604020202020204" pitchFamily="34" charset="0"/>
                <a:cs typeface="Arial" panose="020B0604020202020204" pitchFamily="34" charset="0"/>
              </a:rPr>
              <a:t>défendre si on est </a:t>
            </a:r>
            <a:r>
              <a:rPr lang="en-GB" altLang="fr-FR" sz="1200" dirty="0">
                <a:latin typeface="Arial" panose="020B0604020202020204" pitchFamily="34" charset="0"/>
                <a:cs typeface="Arial" panose="020B0604020202020204" pitchFamily="34" charset="0"/>
              </a:rPr>
              <a:t>exposé </a:t>
            </a:r>
            <a:r>
              <a:rPr lang="en-GB" altLang="fr-FR" sz="1200" dirty="0" err="1">
                <a:latin typeface="Arial" panose="020B0604020202020204" pitchFamily="34" charset="0"/>
                <a:cs typeface="Arial" panose="020B0604020202020204" pitchFamily="34" charset="0"/>
              </a:rPr>
              <a:t>à</a:t>
            </a:r>
            <a:r>
              <a:rPr lang="en-GB"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cet agent pathogène</a:t>
            </a:r>
            <a:r>
              <a:rPr lang="en-GB" altLang="fr-FR" sz="1200" dirty="0">
                <a:latin typeface="Arial" panose="020B0604020202020204" pitchFamily="34" charset="0"/>
                <a:cs typeface="Arial" panose="020B0604020202020204" pitchFamily="34" charset="0"/>
              </a:rPr>
              <a:t>.</a:t>
            </a:r>
          </a:p>
          <a:p>
            <a:pPr algn="just">
              <a:lnSpc>
                <a:spcPct val="114000"/>
              </a:lnSpc>
              <a:spcBef>
                <a:spcPct val="0"/>
              </a:spcBef>
            </a:pPr>
            <a:r>
              <a:rPr lang="fr-FR" altLang="fr-FR" sz="1200" dirty="0">
                <a:latin typeface="Arial" panose="020B0604020202020204" pitchFamily="34" charset="0"/>
                <a:cs typeface="Arial" panose="020B0604020202020204" pitchFamily="34" charset="0"/>
              </a:rPr>
              <a:t>Ton système immunitaire est exposé des </a:t>
            </a:r>
            <a:r>
              <a:rPr lang="fr-FR" altLang="fr-FR" sz="1200" b="1" dirty="0">
                <a:latin typeface="Arial" panose="020B0604020202020204" pitchFamily="34" charset="0"/>
                <a:cs typeface="Arial" panose="020B0604020202020204" pitchFamily="34" charset="0"/>
              </a:rPr>
              <a:t>millions de micro-organismes</a:t>
            </a:r>
            <a:r>
              <a:rPr lang="fr-FR" altLang="fr-FR" sz="1200" dirty="0">
                <a:latin typeface="Arial" panose="020B0604020202020204" pitchFamily="34" charset="0"/>
                <a:cs typeface="Arial" panose="020B0604020202020204" pitchFamily="34" charset="0"/>
              </a:rPr>
              <a:t> tous les jours et il n’est donc </a:t>
            </a:r>
            <a:r>
              <a:rPr lang="fr-FR" altLang="fr-FR" sz="1200" b="1" dirty="0">
                <a:latin typeface="Arial" panose="020B0604020202020204" pitchFamily="34" charset="0"/>
                <a:cs typeface="Arial" panose="020B0604020202020204" pitchFamily="34" charset="0"/>
              </a:rPr>
              <a:t>pas </a:t>
            </a:r>
            <a:r>
              <a:rPr lang="fr-FR" altLang="fr-FR" sz="1200" dirty="0">
                <a:latin typeface="Arial" panose="020B0604020202020204" pitchFamily="34" charset="0"/>
                <a:cs typeface="Arial" panose="020B0604020202020204" pitchFamily="34" charset="0"/>
              </a:rPr>
              <a:t>affaibli par la vaccination. En réalité, il n’existe des vaccins que pour un tout petit nombre de micro-organismes vraiment pathogènes, c’est une chance de pouvoir s’en protéger. </a:t>
            </a:r>
          </a:p>
          <a:p>
            <a:pPr algn="just">
              <a:spcBef>
                <a:spcPct val="0"/>
              </a:spcBef>
            </a:pPr>
            <a:endParaRPr lang="fr-FR" altLang="fr-FR" sz="1400" dirty="0"/>
          </a:p>
          <a:p>
            <a:pPr>
              <a:spcBef>
                <a:spcPct val="0"/>
              </a:spcBef>
            </a:pPr>
            <a:r>
              <a:rPr lang="fr-FR" altLang="fr-FR" sz="1400" dirty="0">
                <a:hlinkClick r:id="rId4"/>
              </a:rPr>
              <a:t>Lis l’histoire d’une mère qui a préféré ne pas vacciner sa fille contre la rougeole, et les conséquences de son choix</a:t>
            </a:r>
            <a:r>
              <a:rPr lang="fr-FR" altLang="fr-FR" sz="1400" dirty="0"/>
              <a:t>.</a:t>
            </a:r>
            <a:endParaRPr lang="en-GB" altLang="fr-FR" sz="1400" dirty="0"/>
          </a:p>
        </p:txBody>
      </p:sp>
      <p:sp>
        <p:nvSpPr>
          <p:cNvPr id="15" name="Action Button: Custom 16" descr="Bouton pour aller vers la suite">
            <a:hlinkClick r:id="rId5" action="ppaction://hlinksldjump" highlightClick="1"/>
            <a:extLst>
              <a:ext uri="{FF2B5EF4-FFF2-40B4-BE49-F238E27FC236}">
                <a16:creationId xmlns:a16="http://schemas.microsoft.com/office/drawing/2014/main" id="{D1251CF7-B881-467B-BE9E-91D0C51861E3}"/>
              </a:ext>
            </a:extLst>
          </p:cNvPr>
          <p:cNvSpPr/>
          <p:nvPr/>
        </p:nvSpPr>
        <p:spPr>
          <a:xfrm>
            <a:off x="4602447" y="5992113"/>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4" name="Action Button: Custom 16" descr="Bouton pour aller vers la suite">
            <a:hlinkClick r:id="rId6" action="ppaction://hlinksldjump" highlightClick="1"/>
            <a:extLst>
              <a:ext uri="{FF2B5EF4-FFF2-40B4-BE49-F238E27FC236}">
                <a16:creationId xmlns:a16="http://schemas.microsoft.com/office/drawing/2014/main" id="{D1251CF7-B881-467B-BE9E-91D0C51861E3}"/>
              </a:ext>
            </a:extLst>
          </p:cNvPr>
          <p:cNvSpPr/>
          <p:nvPr/>
        </p:nvSpPr>
        <p:spPr>
          <a:xfrm>
            <a:off x="6167110" y="5992113"/>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SUITE</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2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69D7B79F-6710-49DE-972A-C4068338D48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4224"/>
            <a:ext cx="6434954" cy="50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6</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D5D4025E-43DE-48E0-971F-86AF46CA4A4C}"/>
              </a:ext>
            </a:extLst>
          </p:cNvPr>
          <p:cNvSpPr>
            <a:spLocks noGrp="1"/>
          </p:cNvSpPr>
          <p:nvPr>
            <p:ph type="ctrTitle"/>
          </p:nvPr>
        </p:nvSpPr>
        <p:spPr>
          <a:xfrm>
            <a:off x="847406" y="862990"/>
            <a:ext cx="7772400" cy="651179"/>
          </a:xfrm>
        </p:spPr>
        <p:txBody>
          <a:bodyPr>
            <a:normAutofit fontScale="90000"/>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2</a:t>
            </a:r>
            <a:endParaRPr lang="fr-FR" dirty="0">
              <a:effectLst/>
            </a:endParaRPr>
          </a:p>
          <a:p>
            <a:endParaRPr lang="fr-FR" dirty="0"/>
          </a:p>
        </p:txBody>
      </p:sp>
      <p:sp>
        <p:nvSpPr>
          <p:cNvPr id="15" name="Bulle rectangulaire à coins arrondis 14" descr="L'aiguille va me faire mal"/>
          <p:cNvSpPr/>
          <p:nvPr/>
        </p:nvSpPr>
        <p:spPr>
          <a:xfrm>
            <a:off x="3384458" y="1430727"/>
            <a:ext cx="4119057"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23273" y="1596197"/>
            <a:ext cx="3423322" cy="418500"/>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fr-FR" altLang="fr-FR" sz="1600" dirty="0">
                <a:latin typeface="Arial" panose="020B0604020202020204" pitchFamily="34" charset="0"/>
                <a:cs typeface="Arial" panose="020B0604020202020204" pitchFamily="34" charset="0"/>
              </a:rPr>
              <a:t>L’aiguille va me faire mal</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923278" y="2365080"/>
            <a:ext cx="3130918" cy="1649716"/>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fr-FR" altLang="fr-FR" sz="1600" dirty="0">
                <a:latin typeface="Arial" panose="020B0604020202020204" pitchFamily="34" charset="0"/>
                <a:cs typeface="Arial" panose="020B0604020202020204" pitchFamily="34" charset="0"/>
              </a:rPr>
              <a:t>Beaucoup de jeunes ont peur de la douleur liée à la piqûre.</a:t>
            </a:r>
          </a:p>
          <a:p>
            <a:pPr>
              <a:lnSpc>
                <a:spcPct val="114000"/>
              </a:lnSpc>
              <a:spcBef>
                <a:spcPct val="0"/>
              </a:spcBef>
              <a:buNone/>
            </a:pPr>
            <a:endParaRPr lang="fr-FR" altLang="fr-FR" sz="1600" dirty="0">
              <a:latin typeface="Arial" panose="020B0604020202020204" pitchFamily="34" charset="0"/>
              <a:cs typeface="Arial" panose="020B0604020202020204" pitchFamily="34" charset="0"/>
            </a:endParaRPr>
          </a:p>
          <a:p>
            <a:pPr>
              <a:lnSpc>
                <a:spcPct val="114000"/>
              </a:lnSpc>
              <a:spcBef>
                <a:spcPct val="0"/>
              </a:spcBef>
              <a:buNone/>
            </a:pPr>
            <a:r>
              <a:rPr lang="fr-FR" altLang="fr-FR" sz="1600" b="1" dirty="0">
                <a:latin typeface="Arial" panose="020B0604020202020204" pitchFamily="34" charset="0"/>
                <a:cs typeface="Arial" panose="020B0604020202020204" pitchFamily="34" charset="0"/>
              </a:rPr>
              <a:t>Est-ce ton cas ?</a:t>
            </a:r>
            <a:endParaRPr lang="en-GB" altLang="fr-FR" sz="1600" b="1" dirty="0"/>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3"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4787900" y="3521656"/>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OUI</a:t>
            </a:r>
            <a:endParaRPr lang="en-GB" b="1" dirty="0">
              <a:solidFill>
                <a:schemeClr val="bg1"/>
              </a:solidFill>
              <a:latin typeface="Arial" panose="020B0604020202020204" pitchFamily="34" charset="0"/>
              <a:cs typeface="Arial" panose="020B0604020202020204" pitchFamily="34" charset="0"/>
            </a:endParaRPr>
          </a:p>
        </p:txBody>
      </p:sp>
      <p:sp>
        <p:nvSpPr>
          <p:cNvPr id="16"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6052587" y="3521656"/>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NON</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48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69D7B79F-6710-49DE-972A-C4068338D48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4224"/>
            <a:ext cx="6434954" cy="50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Bulle rectangulaire à coins arrondis 17">
            <a:extLst>
              <a:ext uri="{C183D7F6-B498-43B3-948B-1728B52AA6E4}">
                <adec:decorative xmlns:adec="http://schemas.microsoft.com/office/drawing/2017/decorative" val="1"/>
              </a:ext>
            </a:extLst>
          </p:cNvPr>
          <p:cNvSpPr/>
          <p:nvPr/>
        </p:nvSpPr>
        <p:spPr>
          <a:xfrm>
            <a:off x="3384458" y="1430727"/>
            <a:ext cx="4119057"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702ADFC8-9155-40A4-900E-279F74F1968E}"/>
              </a:ext>
            </a:extLst>
          </p:cNvPr>
          <p:cNvSpPr>
            <a:spLocks noGrp="1"/>
          </p:cNvSpPr>
          <p:nvPr>
            <p:ph type="ctrTitle"/>
          </p:nvPr>
        </p:nvSpPr>
        <p:spPr>
          <a:xfrm>
            <a:off x="847406" y="1107701"/>
            <a:ext cx="7772400" cy="230077"/>
          </a:xfrm>
        </p:spPr>
        <p:txBody>
          <a:bodyPr>
            <a:normAutofit fontScale="90000"/>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2 </a:t>
            </a:r>
            <a:r>
              <a:rPr lang="fr-FR" sz="1800" kern="1200" dirty="0">
                <a:solidFill>
                  <a:srgbClr val="7030A0"/>
                </a:solidFill>
                <a:effectLst/>
                <a:latin typeface="Arial" panose="020B0604020202020204" pitchFamily="34" charset="0"/>
                <a:ea typeface="+mn-ea"/>
                <a:cs typeface="Arial" panose="020B0604020202020204" pitchFamily="34" charset="0"/>
              </a:rPr>
              <a:t>si oui</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23273" y="1596197"/>
            <a:ext cx="3423322" cy="418500"/>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fr-FR" altLang="fr-FR" sz="1600" dirty="0">
                <a:latin typeface="Arial" panose="020B0604020202020204" pitchFamily="34" charset="0"/>
                <a:cs typeface="Arial" panose="020B0604020202020204" pitchFamily="34" charset="0"/>
              </a:rPr>
              <a:t>L’aiguille va me faire mal</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547383" y="2248284"/>
            <a:ext cx="5226186" cy="4016671"/>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en-GB" altLang="fr-FR" sz="1600" b="1" dirty="0" err="1">
                <a:latin typeface="Arial" panose="020B0604020202020204" pitchFamily="34" charset="0"/>
                <a:cs typeface="Arial" panose="020B0604020202020204" pitchFamily="34" charset="0"/>
              </a:rPr>
              <a:t>Tu</a:t>
            </a:r>
            <a:r>
              <a:rPr lang="en-GB" altLang="fr-FR" sz="1600" b="1" dirty="0">
                <a:latin typeface="Arial" panose="020B0604020202020204" pitchFamily="34" charset="0"/>
                <a:cs typeface="Arial" panose="020B0604020202020204" pitchFamily="34" charset="0"/>
              </a:rPr>
              <a:t> as </a:t>
            </a:r>
            <a:r>
              <a:rPr lang="fr-FR" altLang="fr-FR" sz="1600" b="1" dirty="0">
                <a:latin typeface="Arial" panose="020B0604020202020204" pitchFamily="34" charset="0"/>
                <a:cs typeface="Arial" panose="020B0604020202020204" pitchFamily="34" charset="0"/>
              </a:rPr>
              <a:t>répondu</a:t>
            </a:r>
            <a:r>
              <a:rPr lang="en-GB" altLang="fr-FR" sz="1600" b="1" dirty="0">
                <a:latin typeface="Arial" panose="020B0604020202020204" pitchFamily="34" charset="0"/>
                <a:cs typeface="Arial" panose="020B0604020202020204" pitchFamily="34" charset="0"/>
              </a:rPr>
              <a:t> </a:t>
            </a:r>
            <a:r>
              <a:rPr lang="fr-FR" altLang="fr-FR" sz="1600" b="1" dirty="0">
                <a:latin typeface="Arial" panose="020B0604020202020204" pitchFamily="34" charset="0"/>
                <a:cs typeface="Arial" panose="020B0604020202020204" pitchFamily="34" charset="0"/>
              </a:rPr>
              <a:t>oui</a:t>
            </a:r>
            <a:r>
              <a:rPr lang="en-GB" altLang="fr-FR" sz="1600" b="1" dirty="0">
                <a:latin typeface="Arial" panose="020B0604020202020204" pitchFamily="34" charset="0"/>
                <a:cs typeface="Arial" panose="020B0604020202020204" pitchFamily="34" charset="0"/>
              </a:rPr>
              <a:t>.</a:t>
            </a:r>
          </a:p>
          <a:p>
            <a:pPr>
              <a:lnSpc>
                <a:spcPct val="114000"/>
              </a:lnSpc>
              <a:spcBef>
                <a:spcPct val="0"/>
              </a:spcBef>
              <a:buNone/>
            </a:pPr>
            <a:endParaRPr lang="en-GB" altLang="fr-FR" sz="1600" b="1" dirty="0">
              <a:latin typeface="Arial" panose="020B0604020202020204" pitchFamily="34" charset="0"/>
              <a:cs typeface="Arial" panose="020B0604020202020204" pitchFamily="34" charset="0"/>
            </a:endParaRPr>
          </a:p>
          <a:p>
            <a:pPr>
              <a:lnSpc>
                <a:spcPct val="114000"/>
              </a:lnSpc>
              <a:spcBef>
                <a:spcPct val="0"/>
              </a:spcBef>
              <a:buNone/>
            </a:pPr>
            <a:r>
              <a:rPr lang="fr-FR" altLang="fr-FR" sz="1600" b="1" dirty="0">
                <a:latin typeface="Arial" panose="020B0604020202020204" pitchFamily="34" charset="0"/>
                <a:cs typeface="Arial" panose="020B0604020202020204" pitchFamily="34" charset="0"/>
              </a:rPr>
              <a:t>Réponse</a:t>
            </a:r>
            <a:r>
              <a:rPr lang="fr-FR" altLang="fr-FR" sz="1600" b="1" dirty="0">
                <a:solidFill>
                  <a:srgbClr val="0000FF"/>
                </a:solidFill>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La peur des aiguilles est très répandue, mais en fait la douleur liée à l’injection est légère et ne dure qu’une </a:t>
            </a:r>
            <a:r>
              <a:rPr lang="fr-FR" altLang="fr-FR" sz="1600" b="1" dirty="0">
                <a:latin typeface="Arial" panose="020B0604020202020204" pitchFamily="34" charset="0"/>
                <a:cs typeface="Arial" panose="020B0604020202020204" pitchFamily="34" charset="0"/>
              </a:rPr>
              <a:t>fraction</a:t>
            </a:r>
            <a:r>
              <a:rPr lang="fr-FR" altLang="fr-FR" sz="1600" dirty="0">
                <a:latin typeface="Arial" panose="020B0604020202020204" pitchFamily="34" charset="0"/>
                <a:cs typeface="Arial" panose="020B0604020202020204" pitchFamily="34" charset="0"/>
              </a:rPr>
              <a:t> </a:t>
            </a:r>
            <a:r>
              <a:rPr lang="fr-FR" altLang="fr-FR" sz="1600" b="1" dirty="0">
                <a:latin typeface="Arial" panose="020B0604020202020204" pitchFamily="34" charset="0"/>
                <a:cs typeface="Arial" panose="020B0604020202020204" pitchFamily="34" charset="0"/>
              </a:rPr>
              <a:t>de seconde</a:t>
            </a:r>
            <a:r>
              <a:rPr lang="en-GB" altLang="fr-FR" sz="1600" dirty="0">
                <a:latin typeface="Arial" panose="020B0604020202020204" pitchFamily="34" charset="0"/>
                <a:cs typeface="Arial" panose="020B0604020202020204" pitchFamily="34" charset="0"/>
              </a:rPr>
              <a:t>. </a:t>
            </a:r>
            <a:endParaRPr lang="en-GB" altLang="fr-FR" sz="1600" dirty="0">
              <a:solidFill>
                <a:srgbClr val="FF0066"/>
              </a:solidFill>
              <a:latin typeface="Arial" panose="020B0604020202020204" pitchFamily="34" charset="0"/>
              <a:cs typeface="Arial" panose="020B0604020202020204" pitchFamily="34" charset="0"/>
            </a:endParaRPr>
          </a:p>
          <a:p>
            <a:pPr>
              <a:lnSpc>
                <a:spcPct val="114000"/>
              </a:lnSpc>
              <a:spcBef>
                <a:spcPct val="0"/>
              </a:spcBef>
              <a:buNone/>
            </a:pPr>
            <a:endParaRPr lang="fr-FR" altLang="fr-FR" sz="1600" dirty="0">
              <a:solidFill>
                <a:srgbClr val="FF0066"/>
              </a:solidFill>
              <a:latin typeface="Arial" panose="020B0604020202020204" pitchFamily="34" charset="0"/>
              <a:cs typeface="Arial" panose="020B0604020202020204" pitchFamily="34" charset="0"/>
            </a:endParaRPr>
          </a:p>
          <a:p>
            <a:pPr>
              <a:lnSpc>
                <a:spcPct val="114000"/>
              </a:lnSpc>
              <a:spcBef>
                <a:spcPct val="0"/>
              </a:spcBef>
              <a:buNone/>
            </a:pPr>
            <a:r>
              <a:rPr lang="fr-FR" altLang="fr-FR" sz="1600" dirty="0">
                <a:latin typeface="Arial" panose="020B0604020202020204" pitchFamily="34" charset="0"/>
                <a:cs typeface="Arial" panose="020B0604020202020204" pitchFamily="34" charset="0"/>
              </a:rPr>
              <a:t>Par contre, la protection apportée par les  vaccinations contre les infections graves dure longtemps</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La brève douleur provoquée par la piqûre vaut donc</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bien mieux que les traitements</a:t>
            </a:r>
            <a:r>
              <a:rPr lang="en-GB" altLang="fr-FR" sz="1600" dirty="0">
                <a:latin typeface="Arial" panose="020B0604020202020204" pitchFamily="34" charset="0"/>
                <a:cs typeface="Arial" panose="020B0604020202020204" pitchFamily="34" charset="0"/>
              </a:rPr>
              <a:t> qui </a:t>
            </a:r>
            <a:r>
              <a:rPr lang="fr-FR" altLang="fr-FR" sz="1600" dirty="0">
                <a:latin typeface="Arial" panose="020B0604020202020204" pitchFamily="34" charset="0"/>
                <a:cs typeface="Arial" panose="020B0604020202020204" pitchFamily="34" charset="0"/>
              </a:rPr>
              <a:t>seraient nécessaires </a:t>
            </a:r>
            <a:r>
              <a:rPr lang="en-GB" altLang="fr-FR" sz="1600" dirty="0" err="1">
                <a:latin typeface="Arial" panose="020B0604020202020204" pitchFamily="34" charset="0"/>
                <a:cs typeface="Arial" panose="020B0604020202020204" pitchFamily="34" charset="0"/>
              </a:rPr>
              <a:t>si</a:t>
            </a:r>
            <a:r>
              <a:rPr lang="en-GB" altLang="fr-FR" sz="1600" dirty="0">
                <a:latin typeface="Arial" panose="020B0604020202020204" pitchFamily="34" charset="0"/>
                <a:cs typeface="Arial" panose="020B0604020202020204" pitchFamily="34" charset="0"/>
              </a:rPr>
              <a:t> on </a:t>
            </a:r>
            <a:r>
              <a:rPr lang="fr-FR" altLang="fr-FR" sz="1600" dirty="0">
                <a:latin typeface="Arial" panose="020B0604020202020204" pitchFamily="34" charset="0"/>
                <a:cs typeface="Arial" panose="020B0604020202020204" pitchFamily="34" charset="0"/>
              </a:rPr>
              <a:t>attrapait</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l’infection</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Parles-en</a:t>
            </a:r>
            <a:r>
              <a:rPr lang="en-GB" altLang="fr-FR" sz="1600" dirty="0">
                <a:latin typeface="Arial" panose="020B0604020202020204" pitchFamily="34" charset="0"/>
                <a:cs typeface="Arial" panose="020B0604020202020204" pitchFamily="34" charset="0"/>
              </a:rPr>
              <a:t> avec le </a:t>
            </a:r>
            <a:r>
              <a:rPr lang="fr-FR" altLang="fr-FR" sz="1600" dirty="0">
                <a:latin typeface="Arial" panose="020B0604020202020204" pitchFamily="34" charset="0"/>
                <a:cs typeface="Arial" panose="020B0604020202020204" pitchFamily="34" charset="0"/>
              </a:rPr>
              <a:t>médecin</a:t>
            </a:r>
            <a:r>
              <a:rPr lang="en-GB" altLang="fr-FR" sz="1600" dirty="0">
                <a:latin typeface="Arial" panose="020B0604020202020204" pitchFamily="34" charset="0"/>
                <a:cs typeface="Arial" panose="020B0604020202020204" pitchFamily="34" charset="0"/>
              </a:rPr>
              <a:t> qui </a:t>
            </a:r>
            <a:r>
              <a:rPr lang="en-GB" altLang="fr-FR" sz="1600" dirty="0" err="1">
                <a:latin typeface="Arial" panose="020B0604020202020204" pitchFamily="34" charset="0"/>
                <a:cs typeface="Arial" panose="020B0604020202020204" pitchFamily="34" charset="0"/>
              </a:rPr>
              <a:t>te</a:t>
            </a:r>
            <a:r>
              <a:rPr lang="en-GB" altLang="fr-FR" sz="1600" dirty="0">
                <a:latin typeface="Arial" panose="020B0604020202020204" pitchFamily="34" charset="0"/>
                <a:cs typeface="Arial" panose="020B0604020202020204" pitchFamily="34" charset="0"/>
              </a:rPr>
              <a:t> vaccine, </a:t>
            </a:r>
            <a:r>
              <a:rPr lang="fr-FR" altLang="fr-FR" sz="1600" dirty="0">
                <a:latin typeface="Arial" panose="020B0604020202020204" pitchFamily="34" charset="0"/>
                <a:cs typeface="Arial" panose="020B0604020202020204" pitchFamily="34" charset="0"/>
              </a:rPr>
              <a:t>il ou elle saura</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te</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rassurer</a:t>
            </a:r>
            <a:r>
              <a:rPr lang="en-GB" altLang="fr-FR" sz="1600" dirty="0">
                <a:latin typeface="Arial" panose="020B0604020202020204" pitchFamily="34" charset="0"/>
                <a:cs typeface="Arial" panose="020B0604020202020204" pitchFamily="34" charset="0"/>
              </a:rPr>
              <a:t>.</a:t>
            </a:r>
            <a:endParaRPr lang="en-GB" altLang="fr-FR" sz="1600" dirty="0"/>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5"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4427268" y="5811931"/>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5889625" y="5803750"/>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SUITE</a:t>
            </a:r>
            <a:endParaRPr lang="en-GB" dirty="0">
              <a:solidFill>
                <a:schemeClr val="bg1"/>
              </a:solidFill>
              <a:latin typeface="Arial" panose="020B0604020202020204" pitchFamily="34" charset="0"/>
              <a:cs typeface="Arial" panose="020B0604020202020204" pitchFamily="34" charset="0"/>
            </a:endParaRPr>
          </a:p>
        </p:txBody>
      </p:sp>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7</a:t>
            </a:fld>
            <a:endParaRPr lang="fr-FR" dirty="0">
              <a:solidFill>
                <a:schemeClr val="bg1"/>
              </a:solidFill>
              <a:latin typeface="Arial"/>
              <a:cs typeface="Arial"/>
            </a:endParaRPr>
          </a:p>
        </p:txBody>
      </p:sp>
    </p:spTree>
    <p:extLst>
      <p:ext uri="{BB962C8B-B14F-4D97-AF65-F5344CB8AC3E}">
        <p14:creationId xmlns:p14="http://schemas.microsoft.com/office/powerpoint/2010/main" val="343085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69D7B79F-6710-49DE-972A-C4068338D48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4224"/>
            <a:ext cx="6434954" cy="506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Bulle rectangulaire à coins arrondis 15">
            <a:extLst>
              <a:ext uri="{C183D7F6-B498-43B3-948B-1728B52AA6E4}">
                <adec:decorative xmlns:adec="http://schemas.microsoft.com/office/drawing/2017/decorative" val="1"/>
              </a:ext>
            </a:extLst>
          </p:cNvPr>
          <p:cNvSpPr/>
          <p:nvPr/>
        </p:nvSpPr>
        <p:spPr>
          <a:xfrm>
            <a:off x="3255418" y="1383106"/>
            <a:ext cx="4248098" cy="1040368"/>
          </a:xfrm>
          <a:prstGeom prst="wedgeRoundRectCallout">
            <a:avLst>
              <a:gd name="adj1" fmla="val -64075"/>
              <a:gd name="adj2" fmla="val 54929"/>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C183D7F6-B498-43B3-948B-1728B52AA6E4}">
                <adec:decorative xmlns:adec="http://schemas.microsoft.com/office/drawing/2017/decorative" val="1"/>
              </a:ext>
            </a:extLst>
          </p:cNvPr>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a:extLst>
              <a:ext uri="{C183D7F6-B498-43B3-948B-1728B52AA6E4}">
                <adec:decorative xmlns:adec="http://schemas.microsoft.com/office/drawing/2017/decorative" val="1"/>
              </a:ext>
            </a:extLst>
          </p:cNvPr>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8</a:t>
            </a:fld>
            <a:endParaRPr lang="fr-FR" dirty="0">
              <a:solidFill>
                <a:schemeClr val="bg1"/>
              </a:solidFill>
              <a:latin typeface="Arial"/>
              <a:cs typeface="Arial"/>
            </a:endParaRPr>
          </a:p>
        </p:txBody>
      </p:sp>
      <p:sp>
        <p:nvSpPr>
          <p:cNvPr id="4" name="Titre 3">
            <a:extLst>
              <a:ext uri="{FF2B5EF4-FFF2-40B4-BE49-F238E27FC236}">
                <a16:creationId xmlns:a16="http://schemas.microsoft.com/office/drawing/2014/main" id="{236BCE19-5871-4788-8D86-078295B8D919}"/>
              </a:ext>
            </a:extLst>
          </p:cNvPr>
          <p:cNvSpPr>
            <a:spLocks noGrp="1"/>
          </p:cNvSpPr>
          <p:nvPr>
            <p:ph type="ctrTitle"/>
          </p:nvPr>
        </p:nvSpPr>
        <p:spPr>
          <a:xfrm>
            <a:off x="847406" y="476250"/>
            <a:ext cx="7772400" cy="1494201"/>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2 </a:t>
            </a:r>
            <a:r>
              <a:rPr lang="fr-FR" sz="1800" kern="1200" dirty="0">
                <a:solidFill>
                  <a:srgbClr val="7030A0"/>
                </a:solidFill>
                <a:effectLst/>
                <a:latin typeface="Arial" panose="020B0604020202020204" pitchFamily="34" charset="0"/>
                <a:ea typeface="+mn-ea"/>
                <a:cs typeface="Arial" panose="020B0604020202020204" pitchFamily="34" charset="0"/>
              </a:rPr>
              <a:t>si non</a:t>
            </a:r>
            <a:endParaRPr lang="fr-FR" dirty="0">
              <a:effectLst/>
            </a:endParaRPr>
          </a:p>
          <a:p>
            <a:endParaRPr lang="fr-FR" dirty="0"/>
          </a:p>
        </p:txBody>
      </p:sp>
      <p:sp>
        <p:nvSpPr>
          <p:cNvPr id="10"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423273" y="1596196"/>
            <a:ext cx="4080242" cy="564493"/>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fr-FR" altLang="fr-FR" sz="1600" dirty="0">
                <a:latin typeface="Arial" panose="020B0604020202020204" pitchFamily="34" charset="0"/>
                <a:cs typeface="Arial" panose="020B0604020202020204" pitchFamily="34" charset="0"/>
              </a:rPr>
              <a:t>L’aiguille va me faire mal</a:t>
            </a: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547383" y="2540270"/>
            <a:ext cx="5226186" cy="3271661"/>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4000"/>
              </a:lnSpc>
              <a:spcBef>
                <a:spcPct val="0"/>
              </a:spcBef>
              <a:buNone/>
            </a:pPr>
            <a:r>
              <a:rPr lang="en-GB" altLang="fr-FR" sz="1600" b="1" dirty="0" err="1">
                <a:latin typeface="Arial" panose="020B0604020202020204" pitchFamily="34" charset="0"/>
                <a:cs typeface="Arial" panose="020B0604020202020204" pitchFamily="34" charset="0"/>
              </a:rPr>
              <a:t>Tu</a:t>
            </a:r>
            <a:r>
              <a:rPr lang="en-GB" altLang="fr-FR" sz="1600" b="1" dirty="0">
                <a:latin typeface="Arial" panose="020B0604020202020204" pitchFamily="34" charset="0"/>
                <a:cs typeface="Arial" panose="020B0604020202020204" pitchFamily="34" charset="0"/>
              </a:rPr>
              <a:t> as </a:t>
            </a:r>
            <a:r>
              <a:rPr lang="fr-FR" altLang="fr-FR" sz="1600" b="1" dirty="0">
                <a:latin typeface="Arial" panose="020B0604020202020204" pitchFamily="34" charset="0"/>
                <a:cs typeface="Arial" panose="020B0604020202020204" pitchFamily="34" charset="0"/>
              </a:rPr>
              <a:t>répondu</a:t>
            </a:r>
            <a:r>
              <a:rPr lang="en-GB" altLang="fr-FR" sz="1600" b="1" dirty="0">
                <a:latin typeface="Arial" panose="020B0604020202020204" pitchFamily="34" charset="0"/>
                <a:cs typeface="Arial" panose="020B0604020202020204" pitchFamily="34" charset="0"/>
              </a:rPr>
              <a:t> non.</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r>
              <a:rPr lang="fr-FR" altLang="fr-FR" sz="1600" b="1" dirty="0">
                <a:solidFill>
                  <a:srgbClr val="000000"/>
                </a:solidFill>
                <a:latin typeface="Arial" panose="020B0604020202020204" pitchFamily="34" charset="0"/>
                <a:cs typeface="Arial" panose="020B0604020202020204" pitchFamily="34" charset="0"/>
              </a:rPr>
              <a:t>Réponse: </a:t>
            </a:r>
            <a:r>
              <a:rPr lang="fr-FR" altLang="fr-FR" sz="1600" dirty="0">
                <a:latin typeface="Arial" panose="020B0604020202020204" pitchFamily="34" charset="0"/>
                <a:cs typeface="Arial" panose="020B0604020202020204" pitchFamily="34" charset="0"/>
              </a:rPr>
              <a:t>La douleur de la piqûre ne dure qu’une fraction de  seconde et elle est légère,  il n’y a donc aucune raison de craindre l’aiguille. </a:t>
            </a:r>
            <a:r>
              <a:rPr lang="en-GB" altLang="fr-FR" sz="1600" dirty="0">
                <a:latin typeface="Arial" panose="020B0604020202020204" pitchFamily="34" charset="0"/>
                <a:cs typeface="Arial" panose="020B0604020202020204" pitchFamily="34" charset="0"/>
              </a:rPr>
              <a:t>Par </a:t>
            </a:r>
            <a:r>
              <a:rPr lang="en-GB" altLang="fr-FR" sz="1600" dirty="0" err="1">
                <a:latin typeface="Arial" panose="020B0604020202020204" pitchFamily="34" charset="0"/>
                <a:cs typeface="Arial" panose="020B0604020202020204" pitchFamily="34" charset="0"/>
              </a:rPr>
              <a:t>contre</a:t>
            </a:r>
            <a:r>
              <a:rPr lang="en-GB" altLang="fr-FR" sz="1600" dirty="0">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l</a:t>
            </a:r>
            <a:r>
              <a:rPr lang="en-GB" altLang="fr-FR" sz="1600" dirty="0">
                <a:latin typeface="Arial" panose="020B0604020202020204" pitchFamily="34" charset="0"/>
                <a:cs typeface="Arial" panose="020B0604020202020204" pitchFamily="34" charset="0"/>
              </a:rPr>
              <a:t>a protection </a:t>
            </a:r>
            <a:r>
              <a:rPr lang="en-GB" altLang="fr-FR" sz="1600" dirty="0" err="1">
                <a:latin typeface="Arial" panose="020B0604020202020204" pitchFamily="34" charset="0"/>
                <a:cs typeface="Arial" panose="020B0604020202020204" pitchFamily="34" charset="0"/>
              </a:rPr>
              <a:t>contre</a:t>
            </a:r>
            <a:r>
              <a:rPr lang="en-GB" altLang="fr-FR" sz="1600" dirty="0">
                <a:latin typeface="Arial" panose="020B0604020202020204" pitchFamily="34" charset="0"/>
                <a:cs typeface="Arial" panose="020B0604020202020204" pitchFamily="34" charset="0"/>
              </a:rPr>
              <a:t> les </a:t>
            </a:r>
            <a:r>
              <a:rPr lang="fr-FR" altLang="fr-FR" sz="1600" dirty="0">
                <a:latin typeface="Arial" panose="020B0604020202020204" pitchFamily="34" charset="0"/>
                <a:cs typeface="Arial" panose="020B0604020202020204" pitchFamily="34" charset="0"/>
              </a:rPr>
              <a:t>maladies graves </a:t>
            </a:r>
            <a:r>
              <a:rPr lang="fr-FR" altLang="fr-FR" sz="1600" dirty="0" err="1">
                <a:latin typeface="Arial" panose="020B0604020202020204" pitchFamily="34" charset="0"/>
                <a:cs typeface="Arial" panose="020B0604020202020204" pitchFamily="34" charset="0"/>
              </a:rPr>
              <a:t>aportée</a:t>
            </a:r>
            <a:r>
              <a:rPr lang="fr-FR" altLang="fr-FR" sz="1600" dirty="0">
                <a:latin typeface="Arial" panose="020B0604020202020204" pitchFamily="34" charset="0"/>
                <a:cs typeface="Arial" panose="020B0604020202020204" pitchFamily="34" charset="0"/>
              </a:rPr>
              <a:t> par les vaccinations dure longtemps</a:t>
            </a:r>
            <a:r>
              <a:rPr lang="en-GB" altLang="fr-FR" sz="1600" dirty="0">
                <a:latin typeface="Arial" panose="020B0604020202020204" pitchFamily="34" charset="0"/>
                <a:cs typeface="Arial" panose="020B0604020202020204" pitchFamily="34" charset="0"/>
              </a:rPr>
              <a:t>.</a:t>
            </a:r>
          </a:p>
          <a:p>
            <a:pPr>
              <a:lnSpc>
                <a:spcPct val="114000"/>
              </a:lnSpc>
              <a:spcBef>
                <a:spcPct val="0"/>
              </a:spcBef>
              <a:buNone/>
            </a:pPr>
            <a:endParaRPr lang="en-GB" altLang="fr-FR" sz="1600" dirty="0">
              <a:latin typeface="Arial" panose="020B0604020202020204" pitchFamily="34" charset="0"/>
              <a:cs typeface="Arial" panose="020B0604020202020204" pitchFamily="34" charset="0"/>
            </a:endParaRPr>
          </a:p>
          <a:p>
            <a:pPr>
              <a:lnSpc>
                <a:spcPct val="114000"/>
              </a:lnSpc>
              <a:spcBef>
                <a:spcPct val="0"/>
              </a:spcBef>
              <a:buNone/>
            </a:pPr>
            <a:r>
              <a:rPr lang="en-GB" altLang="fr-FR" sz="1600" dirty="0">
                <a:latin typeface="Arial" panose="020B0604020202020204" pitchFamily="34" charset="0"/>
                <a:cs typeface="Arial" panose="020B0604020202020204" pitchFamily="34" charset="0"/>
              </a:rPr>
              <a:t>Si </a:t>
            </a:r>
            <a:r>
              <a:rPr lang="en-GB" altLang="fr-FR" sz="1600" dirty="0" err="1">
                <a:latin typeface="Arial" panose="020B0604020202020204" pitchFamily="34" charset="0"/>
                <a:cs typeface="Arial" panose="020B0604020202020204" pitchFamily="34" charset="0"/>
              </a:rPr>
              <a:t>à</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l’avenir</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tu</a:t>
            </a:r>
            <a:r>
              <a:rPr lang="en-GB" altLang="fr-FR" sz="1600" dirty="0">
                <a:latin typeface="Arial" panose="020B0604020202020204" pitchFamily="34" charset="0"/>
                <a:cs typeface="Arial" panose="020B0604020202020204" pitchFamily="34" charset="0"/>
              </a:rPr>
              <a:t> as des </a:t>
            </a:r>
            <a:r>
              <a:rPr lang="en-GB" altLang="fr-FR" sz="1600" dirty="0" err="1">
                <a:latin typeface="Arial" panose="020B0604020202020204" pitchFamily="34" charset="0"/>
                <a:cs typeface="Arial" panose="020B0604020202020204" pitchFamily="34" charset="0"/>
              </a:rPr>
              <a:t>préoccupations</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parles</a:t>
            </a:r>
            <a:r>
              <a:rPr lang="en-GB" altLang="fr-FR" sz="1600" dirty="0">
                <a:latin typeface="Arial" panose="020B0604020202020204" pitchFamily="34" charset="0"/>
                <a:cs typeface="Arial" panose="020B0604020202020204" pitchFamily="34" charset="0"/>
              </a:rPr>
              <a:t>-en avec le </a:t>
            </a:r>
            <a:r>
              <a:rPr lang="en-GB" altLang="fr-FR" sz="1600" dirty="0" err="1">
                <a:latin typeface="Arial" panose="020B0604020202020204" pitchFamily="34" charset="0"/>
                <a:cs typeface="Arial" panose="020B0604020202020204" pitchFamily="34" charset="0"/>
              </a:rPr>
              <a:t>médecin</a:t>
            </a:r>
            <a:r>
              <a:rPr lang="en-GB" altLang="fr-FR" sz="1600" dirty="0">
                <a:latin typeface="Arial" panose="020B0604020202020204" pitchFamily="34" charset="0"/>
                <a:cs typeface="Arial" panose="020B0604020202020204" pitchFamily="34" charset="0"/>
              </a:rPr>
              <a:t> qui </a:t>
            </a:r>
            <a:r>
              <a:rPr lang="en-GB" altLang="fr-FR" sz="1600" dirty="0" err="1">
                <a:latin typeface="Arial" panose="020B0604020202020204" pitchFamily="34" charset="0"/>
                <a:cs typeface="Arial" panose="020B0604020202020204" pitchFamily="34" charset="0"/>
              </a:rPr>
              <a:t>te</a:t>
            </a:r>
            <a:r>
              <a:rPr lang="en-GB" altLang="fr-FR" sz="1600" dirty="0">
                <a:latin typeface="Arial" panose="020B0604020202020204" pitchFamily="34" charset="0"/>
                <a:cs typeface="Arial" panose="020B0604020202020204" pitchFamily="34" charset="0"/>
              </a:rPr>
              <a:t> vaccine, </a:t>
            </a:r>
            <a:r>
              <a:rPr lang="en-GB" altLang="fr-FR" sz="1600" dirty="0" err="1">
                <a:latin typeface="Arial" panose="020B0604020202020204" pitchFamily="34" charset="0"/>
                <a:cs typeface="Arial" panose="020B0604020202020204" pitchFamily="34" charset="0"/>
              </a:rPr>
              <a:t>il</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ou</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elle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saura</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te</a:t>
            </a:r>
            <a:r>
              <a:rPr lang="en-GB" altLang="fr-FR" sz="1600" dirty="0">
                <a:latin typeface="Arial" panose="020B0604020202020204" pitchFamily="34" charset="0"/>
                <a:cs typeface="Arial" panose="020B0604020202020204" pitchFamily="34" charset="0"/>
              </a:rPr>
              <a:t> </a:t>
            </a:r>
            <a:r>
              <a:rPr lang="en-GB" altLang="fr-FR" sz="1600" dirty="0" err="1">
                <a:latin typeface="Arial" panose="020B0604020202020204" pitchFamily="34" charset="0"/>
                <a:cs typeface="Arial" panose="020B0604020202020204" pitchFamily="34" charset="0"/>
              </a:rPr>
              <a:t>rassurer</a:t>
            </a:r>
            <a:r>
              <a:rPr lang="en-GB" altLang="fr-FR" sz="1600" dirty="0">
                <a:latin typeface="Arial" panose="020B0604020202020204" pitchFamily="34" charset="0"/>
                <a:cs typeface="Arial" panose="020B0604020202020204" pitchFamily="34" charset="0"/>
              </a:rPr>
              <a:t>.</a:t>
            </a: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a:p>
            <a:pPr>
              <a:lnSpc>
                <a:spcPct val="114000"/>
              </a:lnSpc>
              <a:spcBef>
                <a:spcPct val="0"/>
              </a:spcBef>
              <a:buNone/>
            </a:pPr>
            <a:endParaRPr lang="fr-FR" altLang="fr-FR" sz="1600" b="1" dirty="0">
              <a:latin typeface="Arial" panose="020B0604020202020204" pitchFamily="34" charset="0"/>
              <a:cs typeface="Arial" panose="020B0604020202020204" pitchFamily="34" charset="0"/>
            </a:endParaRPr>
          </a:p>
        </p:txBody>
      </p:sp>
      <p:sp>
        <p:nvSpPr>
          <p:cNvPr id="15" name="Action Button: Custom 16" descr="Bouton pour aller vers la suite">
            <a:hlinkClick r:id="rId4" action="ppaction://hlinksldjump" highlightClick="1"/>
            <a:extLst>
              <a:ext uri="{FF2B5EF4-FFF2-40B4-BE49-F238E27FC236}">
                <a16:creationId xmlns:a16="http://schemas.microsoft.com/office/drawing/2014/main" id="{D1251CF7-B881-467B-BE9E-91D0C51861E3}"/>
              </a:ext>
            </a:extLst>
          </p:cNvPr>
          <p:cNvSpPr/>
          <p:nvPr/>
        </p:nvSpPr>
        <p:spPr>
          <a:xfrm>
            <a:off x="4427268" y="5811931"/>
            <a:ext cx="1236867"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RETOUR</a:t>
            </a:r>
            <a:endParaRPr lang="en-GB" dirty="0">
              <a:solidFill>
                <a:schemeClr val="bg1"/>
              </a:solidFill>
              <a:latin typeface="Arial" panose="020B0604020202020204" pitchFamily="34" charset="0"/>
              <a:cs typeface="Arial" panose="020B0604020202020204" pitchFamily="34" charset="0"/>
            </a:endParaRPr>
          </a:p>
        </p:txBody>
      </p:sp>
      <p:sp>
        <p:nvSpPr>
          <p:cNvPr id="17" name="Action Button: Custom 16" descr="Bouton pour aller vers la suite">
            <a:hlinkClick r:id="rId5" action="ppaction://hlinksldjump" highlightClick="1"/>
            <a:extLst>
              <a:ext uri="{FF2B5EF4-FFF2-40B4-BE49-F238E27FC236}">
                <a16:creationId xmlns:a16="http://schemas.microsoft.com/office/drawing/2014/main" id="{D1251CF7-B881-467B-BE9E-91D0C51861E3}"/>
              </a:ext>
            </a:extLst>
          </p:cNvPr>
          <p:cNvSpPr/>
          <p:nvPr/>
        </p:nvSpPr>
        <p:spPr>
          <a:xfrm>
            <a:off x="5889625" y="5803750"/>
            <a:ext cx="1120775" cy="360363"/>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SUITE</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12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262" y="6482069"/>
            <a:ext cx="2866738" cy="3759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E-Bug 15-18 ans</a:t>
            </a:r>
          </a:p>
        </p:txBody>
      </p:sp>
      <p:sp>
        <p:nvSpPr>
          <p:cNvPr id="3" name="Espace réservé du numéro de diapositive 2"/>
          <p:cNvSpPr>
            <a:spLocks noGrp="1"/>
          </p:cNvSpPr>
          <p:nvPr>
            <p:ph type="sldNum" sz="quarter" idx="12"/>
          </p:nvPr>
        </p:nvSpPr>
        <p:spPr>
          <a:xfrm>
            <a:off x="7010400" y="6492875"/>
            <a:ext cx="2133600" cy="365125"/>
          </a:xfrm>
        </p:spPr>
        <p:txBody>
          <a:bodyPr/>
          <a:lstStyle/>
          <a:p>
            <a:fld id="{F3EC5915-B5BC-614A-95FF-103D0DAD99CF}" type="slidenum">
              <a:rPr lang="fr-FR" smtClean="0">
                <a:solidFill>
                  <a:schemeClr val="bg1"/>
                </a:solidFill>
                <a:latin typeface="Arial"/>
                <a:cs typeface="Arial"/>
              </a:rPr>
              <a:t>9</a:t>
            </a:fld>
            <a:endParaRPr lang="fr-FR" dirty="0">
              <a:solidFill>
                <a:schemeClr val="bg1"/>
              </a:solidFill>
              <a:latin typeface="Arial"/>
              <a:cs typeface="Arial"/>
            </a:endParaRPr>
          </a:p>
        </p:txBody>
      </p:sp>
      <p:pic>
        <p:nvPicPr>
          <p:cNvPr id="15" name="Picture 2">
            <a:extLst>
              <a:ext uri="{FF2B5EF4-FFF2-40B4-BE49-F238E27FC236}">
                <a16:creationId xmlns:a16="http://schemas.microsoft.com/office/drawing/2014/main" id="{E278B3CE-8DAB-431B-A0F2-673BB6C1603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70" y="1367868"/>
            <a:ext cx="6507945" cy="512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ignalisation droite 10">
            <a:extLst>
              <a:ext uri="{C183D7F6-B498-43B3-948B-1728B52AA6E4}">
                <adec:decorative xmlns:adec="http://schemas.microsoft.com/office/drawing/2017/decorative" val="1"/>
              </a:ext>
            </a:extLst>
          </p:cNvPr>
          <p:cNvSpPr/>
          <p:nvPr/>
        </p:nvSpPr>
        <p:spPr>
          <a:xfrm>
            <a:off x="0" y="583977"/>
            <a:ext cx="9144000" cy="656967"/>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Picture 20">
            <a:extLst>
              <a:ext uri="{FF2B5EF4-FFF2-40B4-BE49-F238E27FC236}">
                <a16:creationId xmlns:a16="http://schemas.microsoft.com/office/drawing/2014/main" id="{2883F581-5561-4D53-B635-4A720CE0FE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4" y="706327"/>
            <a:ext cx="473498" cy="48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Bulle rectangulaire à coins arrondis 16">
            <a:extLst>
              <a:ext uri="{C183D7F6-B498-43B3-948B-1728B52AA6E4}">
                <adec:decorative xmlns:adec="http://schemas.microsoft.com/office/drawing/2017/decorative" val="1"/>
              </a:ext>
            </a:extLst>
          </p:cNvPr>
          <p:cNvSpPr/>
          <p:nvPr/>
        </p:nvSpPr>
        <p:spPr>
          <a:xfrm>
            <a:off x="3384458" y="1430727"/>
            <a:ext cx="4119057" cy="890554"/>
          </a:xfrm>
          <a:prstGeom prst="wedgeRoundRectCallout">
            <a:avLst>
              <a:gd name="adj1" fmla="val -66137"/>
              <a:gd name="adj2" fmla="val 61486"/>
              <a:gd name="adj3" fmla="val 16667"/>
            </a:avLst>
          </a:prstGeom>
          <a:solidFill>
            <a:srgbClr val="FFFFFF"/>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6052587" y="4193222"/>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NON</a:t>
            </a:r>
            <a:endParaRPr lang="en-GB" b="1" dirty="0">
              <a:solidFill>
                <a:schemeClr val="bg1"/>
              </a:solidFill>
              <a:latin typeface="Arial" panose="020B0604020202020204" pitchFamily="34" charset="0"/>
              <a:cs typeface="Arial" panose="020B0604020202020204" pitchFamily="34" charset="0"/>
            </a:endParaRPr>
          </a:p>
        </p:txBody>
      </p:sp>
      <p:sp>
        <p:nvSpPr>
          <p:cNvPr id="13" name="Action Button: Custom 2" descr="Bouton pour répondre oui">
            <a:hlinkClick r:id="" action="ppaction://hlinkshowjump?jump=nextslide" highlightClick="1"/>
            <a:extLst>
              <a:ext uri="{FF2B5EF4-FFF2-40B4-BE49-F238E27FC236}">
                <a16:creationId xmlns:a16="http://schemas.microsoft.com/office/drawing/2014/main" id="{BDB20B1A-CCA0-4E77-98EB-9C42BB929309}"/>
              </a:ext>
            </a:extLst>
          </p:cNvPr>
          <p:cNvSpPr/>
          <p:nvPr/>
        </p:nvSpPr>
        <p:spPr>
          <a:xfrm>
            <a:off x="4787900" y="4193222"/>
            <a:ext cx="782638" cy="360362"/>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OUI</a:t>
            </a:r>
            <a:endParaRPr lang="en-GB" b="1" dirty="0">
              <a:solidFill>
                <a:schemeClr val="bg1"/>
              </a:solidFill>
              <a:latin typeface="Arial" panose="020B0604020202020204" pitchFamily="34" charset="0"/>
              <a:cs typeface="Arial" panose="020B0604020202020204" pitchFamily="34" charset="0"/>
            </a:endParaRPr>
          </a:p>
        </p:txBody>
      </p:sp>
      <p:sp>
        <p:nvSpPr>
          <p:cNvPr id="12"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923277" y="2365080"/>
            <a:ext cx="3843009" cy="1682148"/>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fr-FR" altLang="fr-FR" sz="1600" dirty="0">
                <a:latin typeface="Arial" panose="020B0604020202020204" pitchFamily="34" charset="0"/>
                <a:cs typeface="Arial" panose="020B0604020202020204" pitchFamily="34" charset="0"/>
              </a:rPr>
              <a:t>Les effets indésirables des vaccins sont très rares mais pour beaucoup de gens c’est un sujet de préoccupation  qui peut les empêcher de se faire vacciner.</a:t>
            </a:r>
          </a:p>
          <a:p>
            <a:pPr>
              <a:spcBef>
                <a:spcPct val="0"/>
              </a:spcBef>
              <a:buNone/>
            </a:pPr>
            <a:endParaRPr lang="fr-FR" altLang="fr-FR" sz="1600" dirty="0">
              <a:latin typeface="Arial" panose="020B0604020202020204" pitchFamily="34" charset="0"/>
              <a:cs typeface="Arial" panose="020B0604020202020204" pitchFamily="34" charset="0"/>
            </a:endParaRPr>
          </a:p>
          <a:p>
            <a:pPr>
              <a:spcBef>
                <a:spcPct val="0"/>
              </a:spcBef>
              <a:buNone/>
            </a:pPr>
            <a:r>
              <a:rPr lang="fr-FR" altLang="fr-FR" sz="1600" b="1" dirty="0">
                <a:latin typeface="Arial" panose="020B0604020202020204" pitchFamily="34" charset="0"/>
                <a:cs typeface="Arial" panose="020B0604020202020204" pitchFamily="34" charset="0"/>
              </a:rPr>
              <a:t>Crains-tu les effets indésirables ?</a:t>
            </a:r>
          </a:p>
        </p:txBody>
      </p:sp>
      <p:sp>
        <p:nvSpPr>
          <p:cNvPr id="18" name="Rectangle 16" descr="Mythe 1 : Je n’ai pas besoin de vaccin. Mon système immunitaire sera plus fort si je lutte moi-même contre l’infection&#10;">
            <a:extLst>
              <a:ext uri="{FF2B5EF4-FFF2-40B4-BE49-F238E27FC236}">
                <a16:creationId xmlns:a16="http://schemas.microsoft.com/office/drawing/2014/main" id="{92E517CB-DD01-4074-8DDB-874BFB0F0953}"/>
              </a:ext>
            </a:extLst>
          </p:cNvPr>
          <p:cNvSpPr>
            <a:spLocks noChangeArrowheads="1"/>
          </p:cNvSpPr>
          <p:nvPr/>
        </p:nvSpPr>
        <p:spPr bwMode="auto">
          <a:xfrm>
            <a:off x="3532784" y="1532921"/>
            <a:ext cx="3970731" cy="642366"/>
          </a:xfrm>
          <a:prstGeom prst="rect">
            <a:avLst/>
          </a:prstGeom>
          <a:solidFill>
            <a:schemeClr val="bg1"/>
          </a:solidFill>
          <a:ln>
            <a:noFill/>
          </a:ln>
          <a:extLst>
            <a:ext uri="{91240B29-F687-4f45-9708-019B960494DF}">
              <a14:hiddenLine xmlns:a14="http://schemas.microsoft.com/office/drawing/2010/main" xmlns="" w="25400">
                <a:solidFill>
                  <a:srgbClr val="385D8A"/>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fr-FR" altLang="fr-FR" sz="1600" dirty="0">
                <a:latin typeface="Arial" panose="020B0604020202020204" pitchFamily="34" charset="0"/>
                <a:cs typeface="Arial" panose="020B0604020202020204" pitchFamily="34" charset="0"/>
              </a:rPr>
              <a:t>Et si le vaccin a des effets indésirables ?</a:t>
            </a:r>
          </a:p>
        </p:txBody>
      </p:sp>
      <p:sp>
        <p:nvSpPr>
          <p:cNvPr id="4" name="Titre 3">
            <a:extLst>
              <a:ext uri="{FF2B5EF4-FFF2-40B4-BE49-F238E27FC236}">
                <a16:creationId xmlns:a16="http://schemas.microsoft.com/office/drawing/2014/main" id="{0DFB643B-F33C-4F61-9FAA-DCE03816818E}"/>
              </a:ext>
            </a:extLst>
          </p:cNvPr>
          <p:cNvSpPr>
            <a:spLocks noGrp="1"/>
          </p:cNvSpPr>
          <p:nvPr>
            <p:ph type="ctrTitle"/>
          </p:nvPr>
        </p:nvSpPr>
        <p:spPr>
          <a:xfrm>
            <a:off x="901700" y="583977"/>
            <a:ext cx="7772400" cy="1299184"/>
          </a:xfrm>
        </p:spPr>
        <p:txBody>
          <a:bodyPr/>
          <a:lstStyle/>
          <a:p>
            <a:pPr algn="l" rtl="0" eaLnBrk="1" latinLnBrk="0" hangingPunct="1"/>
            <a:r>
              <a:rPr lang="fr-FR" sz="1800" kern="1200" dirty="0">
                <a:solidFill>
                  <a:srgbClr val="FFFFFF"/>
                </a:solidFill>
                <a:effectLst/>
                <a:latin typeface="Arial" panose="020B0604020202020204" pitchFamily="34" charset="0"/>
                <a:ea typeface="+mn-ea"/>
                <a:cs typeface="Arial" panose="020B0604020202020204" pitchFamily="34" charset="0"/>
              </a:rPr>
              <a:t>e-Bug : Mythe 3</a:t>
            </a:r>
            <a:endParaRPr lang="fr-FR" dirty="0">
              <a:effectLst/>
            </a:endParaRPr>
          </a:p>
          <a:p>
            <a:endParaRPr lang="fr-FR" dirty="0"/>
          </a:p>
        </p:txBody>
      </p:sp>
    </p:spTree>
    <p:extLst>
      <p:ext uri="{BB962C8B-B14F-4D97-AF65-F5344CB8AC3E}">
        <p14:creationId xmlns:p14="http://schemas.microsoft.com/office/powerpoint/2010/main" val="386046186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978</TotalTime>
  <Words>2455</Words>
  <Application>Microsoft Office PowerPoint</Application>
  <PresentationFormat>Affichage à l'écran (4:3)</PresentationFormat>
  <Paragraphs>237</Paragraphs>
  <Slides>23</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23</vt:i4>
      </vt:variant>
    </vt:vector>
  </HeadingPairs>
  <TitlesOfParts>
    <vt:vector size="26" baseType="lpstr">
      <vt:lpstr>Arial</vt:lpstr>
      <vt:lpstr>Calibri</vt:lpstr>
      <vt:lpstr>Thème Office</vt:lpstr>
      <vt:lpstr>Diapositives interactives : Mythes autour de la vaccination </vt:lpstr>
      <vt:lpstr>e-Bug Diapos interactives Mythes et vaccination  </vt:lpstr>
      <vt:lpstr>e-Bug : Mythe 1 </vt:lpstr>
      <vt:lpstr>e-Bug : Mythe 1 si oui </vt:lpstr>
      <vt:lpstr>e-Bug : Mythe 1 si non </vt:lpstr>
      <vt:lpstr>e-Bug : Mythe 2 </vt:lpstr>
      <vt:lpstr>e-Bug : Mythe 2 si oui </vt:lpstr>
      <vt:lpstr>e-Bug : Mythe 2 si non </vt:lpstr>
      <vt:lpstr>e-Bug : Mythe 3 </vt:lpstr>
      <vt:lpstr>e-Bug : Mythe 3 si oui </vt:lpstr>
      <vt:lpstr>e-Bug : Mythe 3  si non </vt:lpstr>
      <vt:lpstr>e-Bug : Mythe 4 </vt:lpstr>
      <vt:lpstr>e-Bug : Mythe 4 si oui </vt:lpstr>
      <vt:lpstr>e-Bug : Mythe 4 si non </vt:lpstr>
      <vt:lpstr>e-Bug : Mythe 5 </vt:lpstr>
      <vt:lpstr>e-Bug : Mythe 5 si oui </vt:lpstr>
      <vt:lpstr>e-Bug : Mythe 5 si non </vt:lpstr>
      <vt:lpstr>e-Bug : Mythe 6 </vt:lpstr>
      <vt:lpstr>e-Bug : Mythe 6 si oui </vt:lpstr>
      <vt:lpstr>e-Bug : Mythe 6  si non </vt:lpstr>
      <vt:lpstr>e-Bug : Mythe 7 </vt:lpstr>
      <vt:lpstr>e-Bug : Mythe 7  si oui </vt:lpstr>
      <vt:lpstr>e-Bug : Mythe 7 si non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Amelie Descamps</dc:creator>
  <cp:lastModifiedBy>Pia</cp:lastModifiedBy>
  <cp:revision>17</cp:revision>
  <dcterms:created xsi:type="dcterms:W3CDTF">2022-12-02T15:28:13Z</dcterms:created>
  <dcterms:modified xsi:type="dcterms:W3CDTF">2023-01-03T15:07:37Z</dcterms:modified>
</cp:coreProperties>
</file>