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0" r:id="rId4"/>
    <p:sldId id="261" r:id="rId5"/>
    <p:sldId id="262" r:id="rId6"/>
    <p:sldId id="263" r:id="rId7"/>
    <p:sldId id="264" r:id="rId8"/>
    <p:sldId id="265" r:id="rId9"/>
    <p:sldId id="266" r:id="rId10"/>
    <p:sldId id="267" r:id="rId11"/>
    <p:sldId id="268" r:id="rId12"/>
    <p:sldId id="270" r:id="rId13"/>
    <p:sldId id="271"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3" autoAdjust="0"/>
  </p:normalViewPr>
  <p:slideViewPr>
    <p:cSldViewPr snapToGrid="0">
      <p:cViewPr varScale="1">
        <p:scale>
          <a:sx n="94" d="100"/>
          <a:sy n="94" d="100"/>
        </p:scale>
        <p:origin x="2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9283E-A658-4123-AA82-5B50ED006D4E}" type="datetimeFigureOut">
              <a:rPr lang="fr-FR" smtClean="0"/>
              <a:t>23/12/2025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418AC-5FD3-47CD-9EA2-1778D051F766}" type="slidenum">
              <a:rPr lang="fr-FR" smtClean="0"/>
              <a:t>‹N°›</a:t>
            </a:fld>
            <a:endParaRPr lang="fr-FR"/>
          </a:p>
        </p:txBody>
      </p:sp>
    </p:spTree>
    <p:extLst>
      <p:ext uri="{BB962C8B-B14F-4D97-AF65-F5344CB8AC3E}">
        <p14:creationId xmlns:p14="http://schemas.microsoft.com/office/powerpoint/2010/main" val="208563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OK, ajouts  en rouge</a:t>
            </a: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9D423F-B94F-4958-B957-8AB1500F227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1084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440B3-F01F-49EC-B83C-051F1764282E}"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A voir avec la diapo suivante pour fusionner les deux</a:t>
            </a:r>
          </a:p>
        </p:txBody>
      </p:sp>
    </p:spTree>
    <p:extLst>
      <p:ext uri="{BB962C8B-B14F-4D97-AF65-F5344CB8AC3E}">
        <p14:creationId xmlns:p14="http://schemas.microsoft.com/office/powerpoint/2010/main" val="269285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A9C556-55A6-45EB-A531-43919EF68E20}"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411509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 discuter. C justement fait pour être la synthèse.</a:t>
            </a:r>
          </a:p>
          <a:p>
            <a:r>
              <a:rPr lang="fr-FR" altLang="fr-FR">
                <a:latin typeface="Arial" panose="020B0604020202020204" pitchFamily="34" charset="0"/>
              </a:rPr>
              <a:t>Le dépistage est aussi détaillé dans la diapo 23/24</a:t>
            </a:r>
          </a:p>
          <a:p>
            <a:r>
              <a:rPr lang="fr-FR" altLang="fr-FR">
                <a:latin typeface="Arial" panose="020B0604020202020204" pitchFamily="34" charset="0"/>
              </a:rPr>
              <a:t>Je propose l’ordre:</a:t>
            </a:r>
          </a:p>
          <a:p>
            <a:pPr>
              <a:buFontTx/>
              <a:buChar char="•"/>
            </a:pPr>
            <a:r>
              <a:rPr lang="fr-FR" altLang="fr-FR">
                <a:latin typeface="Arial" panose="020B0604020202020204" pitchFamily="34" charset="0"/>
              </a:rPr>
              <a:t>Synthèse des IST</a:t>
            </a:r>
          </a:p>
          <a:p>
            <a:pPr>
              <a:buFontTx/>
              <a:buChar char="•"/>
            </a:pPr>
            <a:r>
              <a:rPr lang="fr-FR" altLang="fr-FR">
                <a:latin typeface="Arial" panose="020B0604020202020204" pitchFamily="34" charset="0"/>
              </a:rPr>
              <a:t>Comment se protéger</a:t>
            </a:r>
          </a:p>
          <a:p>
            <a:pPr>
              <a:buFontTx/>
              <a:buChar char="•"/>
            </a:pPr>
            <a:r>
              <a:rPr lang="fr-FR" altLang="fr-FR">
                <a:latin typeface="Arial" panose="020B0604020202020204" pitchFamily="34" charset="0"/>
              </a:rPr>
              <a:t>Ou se faire dépister</a:t>
            </a:r>
          </a:p>
        </p:txBody>
      </p:sp>
      <p:sp>
        <p:nvSpPr>
          <p:cNvPr id="512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10597-D909-4052-8EF8-8E57D70D507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8042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94B377-8B9E-4587-83F5-18787AEA72B5}"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on enlève indolore partout ou on remplace par un autre mot: ex « peu douloureux ou « presque indolore »?</a:t>
            </a:r>
          </a:p>
          <a:p>
            <a:pPr eaLnBrk="1" hangingPunct="1"/>
            <a:r>
              <a:rPr lang="fr-FR" altLang="fr-FR">
                <a:latin typeface="Arial" panose="020B0604020202020204" pitchFamily="34" charset="0"/>
              </a:rPr>
              <a:t>Ok pour supprimer « salpingite » sauf si Amélie pense qu’il faut le garder</a:t>
            </a:r>
          </a:p>
          <a:p>
            <a:pPr eaLnBrk="1" hangingPunct="1"/>
            <a:r>
              <a:rPr lang="fr-FR" altLang="fr-FR">
                <a:latin typeface="Arial" panose="020B0604020202020204" pitchFamily="34" charset="0"/>
              </a:rPr>
              <a:t>On peut l’enlever, ce n’est pas un terme qu’ils retiendront</a:t>
            </a:r>
          </a:p>
        </p:txBody>
      </p:sp>
    </p:spTree>
    <p:extLst>
      <p:ext uri="{BB962C8B-B14F-4D97-AF65-F5344CB8AC3E}">
        <p14:creationId xmlns:p14="http://schemas.microsoft.com/office/powerpoint/2010/main" val="352086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3E3EDB-7CC7-4C6F-902E-DDB1A5104F45}"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discussion idem pour remplacer ou supprimer indolore</a:t>
            </a:r>
          </a:p>
        </p:txBody>
      </p:sp>
    </p:spTree>
    <p:extLst>
      <p:ext uri="{BB962C8B-B14F-4D97-AF65-F5344CB8AC3E}">
        <p14:creationId xmlns:p14="http://schemas.microsoft.com/office/powerpoint/2010/main" val="218648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677C5D-89FA-443F-AB36-2030BCB2699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Bonnes idées, voir propositions en rouge</a:t>
            </a:r>
          </a:p>
          <a:p>
            <a:pPr eaLnBrk="1" hangingPunct="1"/>
            <a:r>
              <a:rPr lang="fr-FR" altLang="fr-FR">
                <a:latin typeface="Arial" panose="020B0604020202020204" pitchFamily="34" charset="0"/>
              </a:rPr>
              <a:t>Oui ok</a:t>
            </a:r>
          </a:p>
        </p:txBody>
      </p:sp>
    </p:spTree>
    <p:extLst>
      <p:ext uri="{BB962C8B-B14F-4D97-AF65-F5344CB8AC3E}">
        <p14:creationId xmlns:p14="http://schemas.microsoft.com/office/powerpoint/2010/main" val="97727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007615-A632-49B7-B680-08B2145E3CA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78940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Ajout en rouge donc</a:t>
            </a:r>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0ED92-1465-482B-84B5-D83BAA91B83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0234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309EA7-4EF0-45CC-980C-6E722311CDE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51263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33DD88-F848-4C2C-900C-BBBA484C9BD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pour discussion sur indolore</a:t>
            </a:r>
          </a:p>
          <a:p>
            <a:pPr eaLnBrk="1" hangingPunct="1"/>
            <a:r>
              <a:rPr lang="fr-FR" altLang="fr-FR">
                <a:latin typeface="Arial" panose="020B0604020202020204" pitchFamily="34" charset="0"/>
              </a:rPr>
              <a:t>Ajouts en rouge</a:t>
            </a:r>
          </a:p>
        </p:txBody>
      </p:sp>
    </p:spTree>
    <p:extLst>
      <p:ext uri="{BB962C8B-B14F-4D97-AF65-F5344CB8AC3E}">
        <p14:creationId xmlns:p14="http://schemas.microsoft.com/office/powerpoint/2010/main" val="285728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CE81BE-2439-4FB0-8F9D-C68127E82BD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Ajout en rouge</a:t>
            </a:r>
          </a:p>
        </p:txBody>
      </p:sp>
    </p:spTree>
    <p:extLst>
      <p:ext uri="{BB962C8B-B14F-4D97-AF65-F5344CB8AC3E}">
        <p14:creationId xmlns:p14="http://schemas.microsoft.com/office/powerpoint/2010/main" val="80609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5C487F50-C404-49A7-9451-F6123FCFD1DC}" type="slidenum">
              <a:rPr lang="en-GB" altLang="fr-FR"/>
              <a:pPr>
                <a:defRPr/>
              </a:pPr>
              <a:t>‹N°›</a:t>
            </a:fld>
            <a:endParaRPr lang="en-GB" altLang="fr-FR"/>
          </a:p>
        </p:txBody>
      </p:sp>
    </p:spTree>
    <p:extLst>
      <p:ext uri="{BB962C8B-B14F-4D97-AF65-F5344CB8AC3E}">
        <p14:creationId xmlns:p14="http://schemas.microsoft.com/office/powerpoint/2010/main" val="83335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24DE331F-46A3-46B6-915B-601A7AEBCF3C}" type="slidenum">
              <a:rPr lang="en-GB" altLang="fr-FR"/>
              <a:pPr>
                <a:defRPr/>
              </a:pPr>
              <a:t>‹N°›</a:t>
            </a:fld>
            <a:endParaRPr lang="en-GB" altLang="fr-FR"/>
          </a:p>
        </p:txBody>
      </p:sp>
    </p:spTree>
    <p:extLst>
      <p:ext uri="{BB962C8B-B14F-4D97-AF65-F5344CB8AC3E}">
        <p14:creationId xmlns:p14="http://schemas.microsoft.com/office/powerpoint/2010/main" val="416481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42351" y="414339"/>
            <a:ext cx="2446867" cy="546258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295401" y="414339"/>
            <a:ext cx="7143751" cy="54625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BDAFB4B7-141C-4472-A5F0-9AE1EFEBDFED}" type="slidenum">
              <a:rPr lang="en-GB" altLang="fr-FR"/>
              <a:pPr>
                <a:defRPr/>
              </a:pPr>
              <a:t>‹N°›</a:t>
            </a:fld>
            <a:endParaRPr lang="en-GB" altLang="fr-FR"/>
          </a:p>
        </p:txBody>
      </p:sp>
    </p:spTree>
    <p:extLst>
      <p:ext uri="{BB962C8B-B14F-4D97-AF65-F5344CB8AC3E}">
        <p14:creationId xmlns:p14="http://schemas.microsoft.com/office/powerpoint/2010/main" val="105401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07A62E27-0521-4AF6-9BB4-C72A332F421E}" type="slidenum">
              <a:rPr lang="en-GB" altLang="fr-FR"/>
              <a:pPr>
                <a:defRPr/>
              </a:pPr>
              <a:t>‹N°›</a:t>
            </a:fld>
            <a:endParaRPr lang="en-GB" altLang="fr-FR"/>
          </a:p>
        </p:txBody>
      </p:sp>
    </p:spTree>
    <p:extLst>
      <p:ext uri="{BB962C8B-B14F-4D97-AF65-F5344CB8AC3E}">
        <p14:creationId xmlns:p14="http://schemas.microsoft.com/office/powerpoint/2010/main" val="46368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3FA1BDA8-2BF4-4EF3-BF20-0ACD8BDC747E}" type="slidenum">
              <a:rPr lang="en-GB" altLang="fr-FR"/>
              <a:pPr>
                <a:defRPr/>
              </a:pPr>
              <a:t>‹N°›</a:t>
            </a:fld>
            <a:endParaRPr lang="en-GB" altLang="fr-FR"/>
          </a:p>
        </p:txBody>
      </p:sp>
    </p:spTree>
    <p:extLst>
      <p:ext uri="{BB962C8B-B14F-4D97-AF65-F5344CB8AC3E}">
        <p14:creationId xmlns:p14="http://schemas.microsoft.com/office/powerpoint/2010/main" val="206414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295400" y="1600200"/>
            <a:ext cx="4794251"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92851" y="1600200"/>
            <a:ext cx="4796367"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D033C79C-048F-4EB4-9B66-DB0AE3581388}" type="slidenum">
              <a:rPr lang="en-GB" altLang="fr-FR"/>
              <a:pPr>
                <a:defRPr/>
              </a:pPr>
              <a:t>‹N°›</a:t>
            </a:fld>
            <a:endParaRPr lang="en-GB" altLang="fr-FR"/>
          </a:p>
        </p:txBody>
      </p:sp>
    </p:spTree>
    <p:extLst>
      <p:ext uri="{BB962C8B-B14F-4D97-AF65-F5344CB8AC3E}">
        <p14:creationId xmlns:p14="http://schemas.microsoft.com/office/powerpoint/2010/main" val="73456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vl1pPr>
          </a:lstStyle>
          <a:p>
            <a:pPr>
              <a:defRPr/>
            </a:pPr>
            <a:fld id="{B05C4987-EA39-42F2-AB5B-9318DC4A5F1C}" type="slidenum">
              <a:rPr lang="en-GB" altLang="fr-FR"/>
              <a:pPr>
                <a:defRPr/>
              </a:pPr>
              <a:t>‹N°›</a:t>
            </a:fld>
            <a:endParaRPr lang="en-GB" altLang="fr-FR"/>
          </a:p>
        </p:txBody>
      </p:sp>
    </p:spTree>
    <p:extLst>
      <p:ext uri="{BB962C8B-B14F-4D97-AF65-F5344CB8AC3E}">
        <p14:creationId xmlns:p14="http://schemas.microsoft.com/office/powerpoint/2010/main" val="43164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F7C38B7B-6E5C-4EC3-8672-E5B09E29E7ED}" type="slidenum">
              <a:rPr lang="en-GB" altLang="fr-FR"/>
              <a:pPr>
                <a:defRPr/>
              </a:pPr>
              <a:t>‹N°›</a:t>
            </a:fld>
            <a:endParaRPr lang="en-GB" altLang="fr-FR"/>
          </a:p>
        </p:txBody>
      </p:sp>
    </p:spTree>
    <p:extLst>
      <p:ext uri="{BB962C8B-B14F-4D97-AF65-F5344CB8AC3E}">
        <p14:creationId xmlns:p14="http://schemas.microsoft.com/office/powerpoint/2010/main" val="388619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vl1pPr>
          </a:lstStyle>
          <a:p>
            <a:pPr>
              <a:defRPr/>
            </a:pPr>
            <a:fld id="{05E1BEBA-251F-48CC-8EAA-CEF20288F43F}" type="slidenum">
              <a:rPr lang="en-GB" altLang="fr-FR"/>
              <a:pPr>
                <a:defRPr/>
              </a:pPr>
              <a:t>‹N°›</a:t>
            </a:fld>
            <a:endParaRPr lang="en-GB" altLang="fr-FR"/>
          </a:p>
        </p:txBody>
      </p:sp>
    </p:spTree>
    <p:extLst>
      <p:ext uri="{BB962C8B-B14F-4D97-AF65-F5344CB8AC3E}">
        <p14:creationId xmlns:p14="http://schemas.microsoft.com/office/powerpoint/2010/main" val="372040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C02E0E12-CDBB-458B-8FCA-6CDA90AA5229}" type="slidenum">
              <a:rPr lang="en-GB" altLang="fr-FR"/>
              <a:pPr>
                <a:defRPr/>
              </a:pPr>
              <a:t>‹N°›</a:t>
            </a:fld>
            <a:endParaRPr lang="en-GB" altLang="fr-FR"/>
          </a:p>
        </p:txBody>
      </p:sp>
    </p:spTree>
    <p:extLst>
      <p:ext uri="{BB962C8B-B14F-4D97-AF65-F5344CB8AC3E}">
        <p14:creationId xmlns:p14="http://schemas.microsoft.com/office/powerpoint/2010/main" val="42504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6ACC6217-6E91-42B6-BBCE-AB005D1CBAC8}" type="slidenum">
              <a:rPr lang="en-GB" altLang="fr-FR"/>
              <a:pPr>
                <a:defRPr/>
              </a:pPr>
              <a:t>‹N°›</a:t>
            </a:fld>
            <a:endParaRPr lang="en-GB" altLang="fr-FR"/>
          </a:p>
        </p:txBody>
      </p:sp>
    </p:spTree>
    <p:extLst>
      <p:ext uri="{BB962C8B-B14F-4D97-AF65-F5344CB8AC3E}">
        <p14:creationId xmlns:p14="http://schemas.microsoft.com/office/powerpoint/2010/main" val="259418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639484" y="414338"/>
            <a:ext cx="8449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a:t>Click to edit Master title style</a:t>
            </a:r>
          </a:p>
        </p:txBody>
      </p:sp>
      <p:sp>
        <p:nvSpPr>
          <p:cNvPr id="1028" name="Rectangle 3"/>
          <p:cNvSpPr>
            <a:spLocks noGrp="1" noChangeArrowheads="1"/>
          </p:cNvSpPr>
          <p:nvPr>
            <p:ph type="body" idx="1"/>
          </p:nvPr>
        </p:nvSpPr>
        <p:spPr bwMode="auto">
          <a:xfrm>
            <a:off x="1295401" y="1600200"/>
            <a:ext cx="979381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cs typeface="Arial" panose="020B0604020202020204" pitchFamily="34" charset="0"/>
              </a:defRPr>
            </a:lvl1pPr>
          </a:lstStyle>
          <a:p>
            <a:pPr>
              <a:defRPr/>
            </a:pPr>
            <a:fld id="{2ABD08FB-A64B-469D-8D78-974C8EC7B3FD}" type="slidenum">
              <a:rPr lang="en-GB" altLang="fr-FR"/>
              <a:pPr>
                <a:defRPr/>
              </a:pPr>
              <a:t>‹N°›</a:t>
            </a:fld>
            <a:endParaRPr lang="en-GB" altLang="fr-FR"/>
          </a:p>
        </p:txBody>
      </p:sp>
    </p:spTree>
    <p:extLst>
      <p:ext uri="{BB962C8B-B14F-4D97-AF65-F5344CB8AC3E}">
        <p14:creationId xmlns:p14="http://schemas.microsoft.com/office/powerpoint/2010/main" val="781066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7A0CFF"/>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rgbClr val="7A0CFF"/>
          </a:solidFill>
          <a:latin typeface="Berlin Sans FB Demi" pitchFamily="34" charset="0"/>
        </a:defRPr>
      </a:lvl6pPr>
      <a:lvl7pPr marL="914400" algn="ctr" rtl="0" fontAlgn="base">
        <a:spcBef>
          <a:spcPct val="0"/>
        </a:spcBef>
        <a:spcAft>
          <a:spcPct val="0"/>
        </a:spcAft>
        <a:defRPr sz="4400">
          <a:solidFill>
            <a:srgbClr val="7A0CFF"/>
          </a:solidFill>
          <a:latin typeface="Berlin Sans FB Demi" pitchFamily="34" charset="0"/>
        </a:defRPr>
      </a:lvl7pPr>
      <a:lvl8pPr marL="1371600" algn="ctr" rtl="0" fontAlgn="base">
        <a:spcBef>
          <a:spcPct val="0"/>
        </a:spcBef>
        <a:spcAft>
          <a:spcPct val="0"/>
        </a:spcAft>
        <a:defRPr sz="4400">
          <a:solidFill>
            <a:srgbClr val="7A0CFF"/>
          </a:solidFill>
          <a:latin typeface="Berlin Sans FB Demi" pitchFamily="34" charset="0"/>
        </a:defRPr>
      </a:lvl8pPr>
      <a:lvl9pPr marL="1828800" algn="ctr" rtl="0" fontAlgn="base">
        <a:spcBef>
          <a:spcPct val="0"/>
        </a:spcBef>
        <a:spcAft>
          <a:spcPct val="0"/>
        </a:spcAft>
        <a:defRPr sz="4400">
          <a:solidFill>
            <a:srgbClr val="7A0CFF"/>
          </a:solidFill>
          <a:latin typeface="Berlin Sans FB Demi" pitchFamily="34" charset="0"/>
        </a:defRPr>
      </a:lvl9pPr>
    </p:titleStyle>
    <p:bodyStyle>
      <a:lvl1pPr marL="342900" indent="-342900" algn="l" rtl="0" eaLnBrk="0" fontAlgn="base" hangingPunct="0">
        <a:spcBef>
          <a:spcPct val="20000"/>
        </a:spcBef>
        <a:spcAft>
          <a:spcPct val="0"/>
        </a:spcAft>
        <a:buChar char="•"/>
        <a:defRPr sz="2400">
          <a:solidFill>
            <a:srgbClr val="FF7E0C"/>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Arial" charset="0"/>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5pPr>
      <a:lvl6pPr marL="2514600" indent="-228600" algn="l" rtl="0" fontAlgn="base">
        <a:spcBef>
          <a:spcPct val="20000"/>
        </a:spcBef>
        <a:spcAft>
          <a:spcPct val="0"/>
        </a:spcAft>
        <a:buChar char="»"/>
        <a:defRPr>
          <a:solidFill>
            <a:schemeClr val="tx1"/>
          </a:solidFill>
          <a:latin typeface="Arial" charset="0"/>
        </a:defRPr>
      </a:lvl6pPr>
      <a:lvl7pPr marL="2971800" indent="-228600" algn="l" rtl="0" fontAlgn="base">
        <a:spcBef>
          <a:spcPct val="20000"/>
        </a:spcBef>
        <a:spcAft>
          <a:spcPct val="0"/>
        </a:spcAft>
        <a:buChar char="»"/>
        <a:defRPr>
          <a:solidFill>
            <a:schemeClr val="tx1"/>
          </a:solidFill>
          <a:latin typeface="Arial" charset="0"/>
        </a:defRPr>
      </a:lvl7pPr>
      <a:lvl8pPr marL="3429000" indent="-228600" algn="l" rtl="0" fontAlgn="base">
        <a:spcBef>
          <a:spcPct val="20000"/>
        </a:spcBef>
        <a:spcAft>
          <a:spcPct val="0"/>
        </a:spcAft>
        <a:buChar char="»"/>
        <a:defRPr>
          <a:solidFill>
            <a:schemeClr val="tx1"/>
          </a:solidFill>
          <a:latin typeface="Arial" charset="0"/>
        </a:defRPr>
      </a:lvl8pPr>
      <a:lvl9pPr marL="3886200" indent="-228600" algn="l" rtl="0" fontAlgn="base">
        <a:spcBef>
          <a:spcPct val="20000"/>
        </a:spcBef>
        <a:spcAft>
          <a:spcPct val="0"/>
        </a:spcAft>
        <a:buChar char="»"/>
        <a:defRPr>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afersex.l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sida-info-service.org/preservatif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Image:SOA-epididymites.jpg" TargetMode="External"/><Relationship Id="rId5" Type="http://schemas.openxmlformats.org/officeDocument/2006/relationships/image" Target="../media/image5.jpeg"/><Relationship Id="rId4" Type="http://schemas.openxmlformats.org/officeDocument/2006/relationships/hyperlink" Target="http://commons.wikimedia.org/wiki/Image:ChlamydiaTrachomatisEinschlussk%C3%B6rperchen.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upload.wikimedia.org/wikipedia/commons/2/29/Neisseria_gonorrhoeae_02.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n.wikipedia.org/wiki/Image:SOA-Herpes-genitalis-female.jpg" TargetMode="External"/><Relationship Id="rId5" Type="http://schemas.openxmlformats.org/officeDocument/2006/relationships/image" Target="../media/image9.jpeg"/><Relationship Id="rId4" Type="http://schemas.openxmlformats.org/officeDocument/2006/relationships/hyperlink" Target="http://en.wikipedia.org/wiki/Image:Herpes_simpex_viru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en.wikipedia.org/wiki/Image:Candida_albican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noChangeArrowheads="1"/>
          </p:cNvSpPr>
          <p:nvPr>
            <p:ph type="title"/>
          </p:nvPr>
        </p:nvSpPr>
        <p:spPr>
          <a:xfrm>
            <a:off x="3000375" y="1773238"/>
            <a:ext cx="6337300" cy="1143000"/>
          </a:xfrm>
        </p:spPr>
        <p:txBody>
          <a:bodyPr/>
          <a:lstStyle/>
          <a:p>
            <a:r>
              <a:rPr lang="fr-FR" altLang="fr-FR" sz="4000" dirty="0">
                <a:solidFill>
                  <a:srgbClr val="8F006B"/>
                </a:solidFill>
                <a:latin typeface="Arial" panose="020B0604020202020204" pitchFamily="34" charset="0"/>
                <a:cs typeface="Arial" panose="020B0604020202020204" pitchFamily="34" charset="0"/>
              </a:rPr>
              <a:t>Les cartes d’identité des IST les plus fréquemment rencontrées</a:t>
            </a:r>
          </a:p>
        </p:txBody>
      </p:sp>
      <p:pic>
        <p:nvPicPr>
          <p:cNvPr id="23555" name="Image 11">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25413"/>
            <a:ext cx="115093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nvSpPr>
        <p:spPr bwMode="auto">
          <a:xfrm>
            <a:off x="3062258" y="4348250"/>
            <a:ext cx="6213534" cy="168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a:solidFill>
                  <a:srgbClr val="FF7E0C"/>
                </a:solidFill>
                <a:latin typeface="+mn-lt"/>
                <a:ea typeface="MS PGothic" panose="020B0600070205080204" pitchFamily="34" charset="-128"/>
                <a:cs typeface="ＭＳ Ｐゴシック" charset="0"/>
              </a:defRPr>
            </a:lvl1pPr>
            <a:lvl2pPr marL="457200" indent="0" algn="ctr" rtl="0" eaLnBrk="0" fontAlgn="base" hangingPunct="0">
              <a:spcBef>
                <a:spcPct val="20000"/>
              </a:spcBef>
              <a:spcAft>
                <a:spcPct val="0"/>
              </a:spcAft>
              <a:buNone/>
              <a:defRPr sz="2400">
                <a:solidFill>
                  <a:schemeClr val="tx1"/>
                </a:solidFill>
                <a:latin typeface="Arial" charset="0"/>
                <a:ea typeface="MS PGothic" panose="020B0600070205080204" pitchFamily="34" charset="-128"/>
              </a:defRPr>
            </a:lvl2pPr>
            <a:lvl3pPr marL="914400" indent="0" algn="ctr" rtl="0" eaLnBrk="0" fontAlgn="base" hangingPunct="0">
              <a:spcBef>
                <a:spcPct val="20000"/>
              </a:spcBef>
              <a:spcAft>
                <a:spcPct val="0"/>
              </a:spcAft>
              <a:buNone/>
              <a:defRPr sz="2000">
                <a:solidFill>
                  <a:schemeClr val="tx1"/>
                </a:solidFill>
                <a:latin typeface="Arial" charset="0"/>
                <a:ea typeface="MS PGothic" panose="020B0600070205080204" pitchFamily="34" charset="-128"/>
              </a:defRPr>
            </a:lvl3pPr>
            <a:lvl4pPr marL="1371600" indent="0" algn="ctr" rtl="0" eaLnBrk="0" fontAlgn="base" hangingPunct="0">
              <a:spcBef>
                <a:spcPct val="20000"/>
              </a:spcBef>
              <a:spcAft>
                <a:spcPct val="0"/>
              </a:spcAft>
              <a:buNone/>
              <a:defRPr sz="2000">
                <a:solidFill>
                  <a:schemeClr val="tx1"/>
                </a:solidFill>
                <a:latin typeface="Arial" charset="0"/>
                <a:ea typeface="MS PGothic" panose="020B0600070205080204" pitchFamily="34" charset="-128"/>
              </a:defRPr>
            </a:lvl4pPr>
            <a:lvl5pPr marL="1828800" indent="0" algn="ctr" rtl="0" eaLnBrk="0" fontAlgn="base" hangingPunct="0">
              <a:spcBef>
                <a:spcPct val="20000"/>
              </a:spcBef>
              <a:spcAft>
                <a:spcPct val="0"/>
              </a:spcAft>
              <a:buNone/>
              <a:defRPr sz="2000">
                <a:solidFill>
                  <a:schemeClr val="tx1"/>
                </a:solidFill>
                <a:latin typeface="Arial" charset="0"/>
                <a:ea typeface="MS PGothic" panose="020B0600070205080204" pitchFamily="34" charset="-128"/>
              </a:defRPr>
            </a:lvl5pPr>
            <a:lvl6pPr marL="2286000" indent="0" algn="ctr" rtl="0" fontAlgn="base">
              <a:spcBef>
                <a:spcPct val="20000"/>
              </a:spcBef>
              <a:spcAft>
                <a:spcPct val="0"/>
              </a:spcAft>
              <a:buNone/>
              <a:defRPr>
                <a:solidFill>
                  <a:schemeClr val="tx1"/>
                </a:solidFill>
                <a:latin typeface="Arial" charset="0"/>
              </a:defRPr>
            </a:lvl6pPr>
            <a:lvl7pPr marL="2743200" indent="0" algn="ctr" rtl="0" fontAlgn="base">
              <a:spcBef>
                <a:spcPct val="20000"/>
              </a:spcBef>
              <a:spcAft>
                <a:spcPct val="0"/>
              </a:spcAft>
              <a:buNone/>
              <a:defRPr>
                <a:solidFill>
                  <a:schemeClr val="tx1"/>
                </a:solidFill>
                <a:latin typeface="Arial" charset="0"/>
              </a:defRPr>
            </a:lvl7pPr>
            <a:lvl8pPr marL="3200400" indent="0" algn="ctr" rtl="0" fontAlgn="base">
              <a:spcBef>
                <a:spcPct val="20000"/>
              </a:spcBef>
              <a:spcAft>
                <a:spcPct val="0"/>
              </a:spcAft>
              <a:buNone/>
              <a:defRPr>
                <a:solidFill>
                  <a:schemeClr val="tx1"/>
                </a:solidFill>
                <a:latin typeface="Arial" charset="0"/>
              </a:defRPr>
            </a:lvl8pPr>
            <a:lvl9pPr marL="3657600" indent="0" algn="ctr" rtl="0" fontAlgn="base">
              <a:spcBef>
                <a:spcPct val="20000"/>
              </a:spcBef>
              <a:spcAft>
                <a:spcPct val="0"/>
              </a:spcAft>
              <a:buNone/>
              <a:defRPr>
                <a:solidFill>
                  <a:schemeClr val="tx1"/>
                </a:solidFill>
                <a:latin typeface="Arial" charset="0"/>
              </a:defRPr>
            </a:lvl9pPr>
          </a:lstStyle>
          <a:p>
            <a:pPr algn="l" eaLnBrk="1" hangingPunct="1"/>
            <a:r>
              <a:rPr lang="fr-FR" altLang="fr-FR" sz="2000" b="1" dirty="0">
                <a:solidFill>
                  <a:schemeClr val="tx1"/>
                </a:solidFill>
                <a:latin typeface="Arial" panose="020B0604020202020204" pitchFamily="34" charset="0"/>
                <a:cs typeface="Arial" panose="020B0604020202020204" pitchFamily="34" charset="0"/>
              </a:rPr>
              <a:t>Avertissement</a:t>
            </a:r>
            <a:r>
              <a:rPr lang="fr-FR" altLang="fr-FR" sz="2000" dirty="0">
                <a:solidFill>
                  <a:schemeClr val="tx1"/>
                </a:solidFill>
                <a:latin typeface="Arial" panose="020B0604020202020204" pitchFamily="34" charset="0"/>
                <a:cs typeface="Arial" panose="020B0604020202020204" pitchFamily="34" charset="0"/>
              </a:rPr>
              <a:t>: cette  présentation contient des illustrations graphiques des organes reproducteurs.</a:t>
            </a:r>
          </a:p>
          <a:p>
            <a:pPr algn="l" eaLnBrk="1" hangingPunct="1"/>
            <a:r>
              <a:rPr lang="fr-FR" altLang="fr-FR" sz="2000" dirty="0">
                <a:solidFill>
                  <a:schemeClr val="tx1"/>
                </a:solidFill>
                <a:latin typeface="Arial" panose="020B0604020202020204" pitchFamily="34" charset="0"/>
                <a:cs typeface="Arial" panose="020B0604020202020204" pitchFamily="34" charset="0"/>
              </a:rPr>
              <a:t>Veuillez les supprimer si vous ne souhaitez pas les utiliser. </a:t>
            </a:r>
          </a:p>
        </p:txBody>
      </p:sp>
    </p:spTree>
    <p:extLst>
      <p:ext uri="{BB962C8B-B14F-4D97-AF65-F5344CB8AC3E}">
        <p14:creationId xmlns:p14="http://schemas.microsoft.com/office/powerpoint/2010/main" val="95897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855914" y="333376"/>
            <a:ext cx="5184775" cy="1008063"/>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Mycoplasme</a:t>
            </a:r>
          </a:p>
        </p:txBody>
      </p:sp>
      <p:pic>
        <p:nvPicPr>
          <p:cNvPr id="43012"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33375"/>
            <a:ext cx="10810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4"/>
          <p:cNvSpPr>
            <a:spLocks noGrp="1" noChangeArrowheads="1"/>
          </p:cNvSpPr>
          <p:nvPr>
            <p:ph type="body" idx="1"/>
          </p:nvPr>
        </p:nvSpPr>
        <p:spPr>
          <a:xfrm>
            <a:off x="1743075" y="188913"/>
            <a:ext cx="8745538" cy="6348412"/>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Mycoplasme génitalium </a:t>
            </a:r>
            <a:r>
              <a:rPr lang="fr-FR" altLang="fr-FR" sz="1400">
                <a:solidFill>
                  <a:schemeClr val="tx1"/>
                </a:solidFill>
                <a:latin typeface="Arial" panose="020B0604020202020204" pitchFamily="34" charset="0"/>
                <a:cs typeface="Arial" panose="020B0604020202020204" pitchFamily="34" charset="0"/>
              </a:rPr>
              <a:t>peut faire partie de la flore naturelle.</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Transmission possible par la mère au nouveau-né lors de la grossesse ou de l’accouchement.</a:t>
            </a:r>
          </a:p>
          <a:p>
            <a:pPr eaLnBrk="1" hangingPunct="1">
              <a:lnSpc>
                <a:spcPct val="80000"/>
              </a:lnSpc>
              <a:buFontTx/>
              <a:buNone/>
            </a:pPr>
            <a:endParaRPr lang="fr-FR" altLang="fr-FR" sz="1400">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Apparaissent une semaine ou plus après la contamination.</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Ecoulements, brûlures, démangeaisons  des organes génitaux (vagin, verge, anus).</a:t>
            </a: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Prélèvement local indolore</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Stérilité tubaire (rarement)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Atteinte du nouveau-né lors de l’accouchement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 pour la personne infectée ET pour le/les partenaire(s).</a:t>
            </a:r>
          </a:p>
        </p:txBody>
      </p:sp>
      <p:pic>
        <p:nvPicPr>
          <p:cNvPr id="43013"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589" y="333375"/>
            <a:ext cx="2071687" cy="115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82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8214" y="53975"/>
            <a:ext cx="8459787" cy="927100"/>
          </a:xfrm>
        </p:spPr>
        <p:txBody>
          <a:bodyPr/>
          <a:lstStyle/>
          <a:p>
            <a:pPr eaLnBrk="1" hangingPunct="1"/>
            <a:r>
              <a:rPr lang="en-GB" altLang="fr-FR" sz="3600" dirty="0">
                <a:solidFill>
                  <a:srgbClr val="8F006B"/>
                </a:solidFill>
                <a:latin typeface="Arial" panose="020B0604020202020204" pitchFamily="34" charset="0"/>
                <a:cs typeface="Arial" panose="020B0604020202020204" pitchFamily="34" charset="0"/>
              </a:rPr>
              <a:t>Comment se protéger contre les IST ?</a:t>
            </a:r>
          </a:p>
        </p:txBody>
      </p:sp>
      <p:pic>
        <p:nvPicPr>
          <p:cNvPr id="45060" name="Imag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5894"/>
            <a:ext cx="827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3"/>
          <p:cNvSpPr>
            <a:spLocks noGrp="1" noChangeArrowheads="1"/>
          </p:cNvSpPr>
          <p:nvPr>
            <p:ph type="body" idx="1"/>
          </p:nvPr>
        </p:nvSpPr>
        <p:spPr>
          <a:xfrm>
            <a:off x="1992314" y="1196976"/>
            <a:ext cx="8467725" cy="5400675"/>
          </a:xfrm>
        </p:spPr>
        <p:txBody>
          <a:bodyPr/>
          <a:lstStyle/>
          <a:p>
            <a:pPr eaLnBrk="1" hangingPunct="1">
              <a:lnSpc>
                <a:spcPct val="80000"/>
              </a:lnSpc>
              <a:buFontTx/>
              <a:buNone/>
              <a:defRPr/>
            </a:pPr>
            <a:r>
              <a:rPr lang="fr-FR" altLang="fr-FR" sz="2000" b="1" dirty="0">
                <a:solidFill>
                  <a:srgbClr val="8F006B"/>
                </a:solidFill>
                <a:latin typeface="Arial" panose="020B0604020202020204" pitchFamily="34" charset="0"/>
                <a:cs typeface="Arial" panose="020B0604020202020204" pitchFamily="34" charset="0"/>
              </a:rPr>
              <a:t>Le dépistage</a:t>
            </a:r>
          </a:p>
          <a:p>
            <a:pPr eaLnBrk="1" hangingPunct="1">
              <a:lnSpc>
                <a:spcPct val="80000"/>
              </a:lnSpc>
              <a:buFontTx/>
              <a:buNone/>
              <a:defRPr/>
            </a:pPr>
            <a:endParaRPr lang="fr-FR" altLang="fr-FR" sz="2000" b="1" dirty="0">
              <a:solidFill>
                <a:srgbClr val="8F006B"/>
              </a:solidFill>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chemeClr val="tx1"/>
                </a:solidFill>
                <a:latin typeface="Arial" panose="020B0604020202020204" pitchFamily="34" charset="0"/>
                <a:cs typeface="Arial" panose="020B0604020202020204" pitchFamily="34" charset="0"/>
              </a:rPr>
              <a:t>Pourquoi?</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Même sans symptôme on peut être porteur d’une infection et donc la transmettre sans le savoir.</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C’est le seul moyen d’être sûr de ne pas être porteur d’une IST. </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Faire un dépistage permet donc de débuter un traitement si besoin.</a:t>
            </a:r>
            <a:br>
              <a:rPr lang="fr-FR" altLang="fr-FR" sz="1800" dirty="0">
                <a:latin typeface="Arial" panose="020B0604020202020204" pitchFamily="34" charset="0"/>
                <a:cs typeface="Arial" panose="020B0604020202020204" pitchFamily="34" charset="0"/>
              </a:rPr>
            </a:b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b="1" dirty="0">
                <a:latin typeface="Arial" panose="020B0604020202020204" pitchFamily="34" charset="0"/>
                <a:cs typeface="Arial" panose="020B0604020202020204" pitchFamily="34" charset="0"/>
              </a:rPr>
              <a:t>Quand ?</a:t>
            </a:r>
          </a:p>
          <a:p>
            <a:pPr marL="342900" lvl="1" indent="-342900"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Dans un couple, discuter de la possibilité de se faire tous les deux dépister pour les IST avant de s’engager dans une relation sexuelle et en particulier avant de ne plus utiliser le préservatif. </a:t>
            </a:r>
          </a:p>
          <a:p>
            <a:pPr marL="342900" lvl="1" indent="-342900"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En cas de contact sexuel non protégé.</a:t>
            </a:r>
          </a:p>
          <a:p>
            <a:pPr marL="0" lvl="1" indent="0" eaLnBrk="1" hangingPunct="1">
              <a:lnSpc>
                <a:spcPct val="80000"/>
              </a:lnSpc>
              <a:buNone/>
              <a:defRPr/>
            </a:pPr>
            <a:endParaRPr lang="fr-FR" altLang="fr-FR" sz="1800" dirty="0">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chemeClr val="tx1"/>
                </a:solidFill>
                <a:latin typeface="Arial" panose="020B0604020202020204" pitchFamily="34" charset="0"/>
                <a:cs typeface="Arial" panose="020B0604020202020204" pitchFamily="34" charset="0"/>
              </a:rPr>
              <a:t>Où?</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Se faire contrôler/dépister régulièrement par son médecin traitant, son gynécologue ou dans un centre de dépistage. Pour plus d’informations sur les lieux de dépistage : </a:t>
            </a:r>
            <a:r>
              <a:rPr lang="fr-FR" altLang="fr-FR" sz="1800" dirty="0">
                <a:latin typeface="Arial" panose="020B0604020202020204" pitchFamily="34" charset="0"/>
                <a:cs typeface="Arial" panose="020B0604020202020204" pitchFamily="34" charset="0"/>
                <a:hlinkClick r:id="rId4"/>
              </a:rPr>
              <a:t>https://safersex.lu</a:t>
            </a:r>
            <a:r>
              <a:rPr lang="fr-FR" altLang="fr-FR" sz="1800" dirty="0">
                <a:latin typeface="Arial" panose="020B0604020202020204" pitchFamily="34" charset="0"/>
                <a:cs typeface="Arial" panose="020B0604020202020204" pitchFamily="34" charset="0"/>
              </a:rPr>
              <a:t> </a:t>
            </a:r>
            <a:br>
              <a:rPr lang="fr-FR" altLang="fr-FR" sz="1800" dirty="0">
                <a:latin typeface="Arial" panose="020B0604020202020204" pitchFamily="34" charset="0"/>
                <a:cs typeface="Arial" panose="020B0604020202020204" pitchFamily="34" charset="0"/>
              </a:rPr>
            </a:b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Font typeface="Arial" panose="020B0604020202020204" pitchFamily="34" charset="0"/>
              <a:buChar char="•"/>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br>
              <a:rPr lang="fr-FR" altLang="fr-FR" sz="1800" dirty="0">
                <a:latin typeface="Arial" panose="020B0604020202020204" pitchFamily="34" charset="0"/>
                <a:cs typeface="Arial" panose="020B0604020202020204" pitchFamily="34" charset="0"/>
              </a:rPr>
            </a:br>
            <a:br>
              <a:rPr lang="fr-FR" altLang="fr-FR" sz="1800" dirty="0">
                <a:latin typeface="Arial" panose="020B0604020202020204" pitchFamily="34" charset="0"/>
                <a:cs typeface="Arial" panose="020B0604020202020204" pitchFamily="34" charset="0"/>
              </a:rPr>
            </a:br>
            <a:endParaRPr lang="fr-FR" sz="1800" dirty="0">
              <a:latin typeface="Arial" panose="020B0604020202020204" pitchFamily="34" charset="0"/>
              <a:cs typeface="Arial" panose="020B0604020202020204" pitchFamily="34" charset="0"/>
            </a:endParaRPr>
          </a:p>
          <a:p>
            <a:pPr marL="0" lvl="1" indent="0" eaLnBrk="1" hangingPunct="1">
              <a:lnSpc>
                <a:spcPct val="80000"/>
              </a:lnSpc>
              <a:buFont typeface="Arial" panose="020B0604020202020204" pitchFamily="34" charset="0"/>
              <a:buChar char="•"/>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945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351088" y="53975"/>
            <a:ext cx="8316912" cy="927100"/>
          </a:xfrm>
        </p:spPr>
        <p:txBody>
          <a:bodyPr/>
          <a:lstStyle/>
          <a:p>
            <a:pPr eaLnBrk="1" hangingPunct="1"/>
            <a:r>
              <a:rPr lang="en-GB" altLang="fr-FR" sz="3600">
                <a:solidFill>
                  <a:srgbClr val="8F006B"/>
                </a:solidFill>
                <a:latin typeface="Arial" panose="020B0604020202020204" pitchFamily="34" charset="0"/>
                <a:cs typeface="Arial" panose="020B0604020202020204" pitchFamily="34" charset="0"/>
              </a:rPr>
              <a:t>Comment se protéger contre les IST 2 ?</a:t>
            </a:r>
          </a:p>
        </p:txBody>
      </p:sp>
      <p:pic>
        <p:nvPicPr>
          <p:cNvPr id="48132" name="Imag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 y="165894"/>
            <a:ext cx="827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Grp="1" noChangeArrowheads="1"/>
          </p:cNvSpPr>
          <p:nvPr>
            <p:ph type="body" idx="1"/>
          </p:nvPr>
        </p:nvSpPr>
        <p:spPr>
          <a:xfrm>
            <a:off x="1919289" y="1196976"/>
            <a:ext cx="8497887" cy="5400675"/>
          </a:xfrm>
        </p:spPr>
        <p:txBody>
          <a:bodyPr/>
          <a:lstStyle/>
          <a:p>
            <a:pPr marL="0" lvl="1" indent="0" eaLnBrk="1" hangingPunct="1">
              <a:lnSpc>
                <a:spcPct val="80000"/>
              </a:lnSpc>
              <a:buNone/>
              <a:defRPr/>
            </a:pPr>
            <a:r>
              <a:rPr lang="fr-FR" altLang="fr-FR" sz="1800" b="1" dirty="0">
                <a:solidFill>
                  <a:srgbClr val="8F006B"/>
                </a:solidFill>
                <a:latin typeface="Arial" panose="020B0604020202020204" pitchFamily="34" charset="0"/>
                <a:cs typeface="Arial" panose="020B0604020202020204" pitchFamily="34" charset="0"/>
              </a:rPr>
              <a:t>Les vaccins</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Il existe des vaccins qui protègent contre </a:t>
            </a:r>
          </a:p>
          <a:p>
            <a:pPr marL="0" indent="0" eaLnBrk="1" hangingPunct="1">
              <a:lnSpc>
                <a:spcPct val="80000"/>
              </a:lnSpc>
              <a:buNone/>
              <a:defRPr/>
            </a:pPr>
            <a:r>
              <a:rPr lang="fr-FR" altLang="fr-FR" sz="1800" dirty="0">
                <a:solidFill>
                  <a:schemeClr val="tx1"/>
                </a:solidFill>
                <a:latin typeface="Arial" panose="020B0604020202020204" pitchFamily="34" charset="0"/>
                <a:cs typeface="Arial" panose="020B0604020202020204" pitchFamily="34" charset="0"/>
              </a:rPr>
              <a:t>certaines IST comme les HPV, l’hépatite B.</a:t>
            </a:r>
          </a:p>
          <a:p>
            <a:pPr marL="0" lvl="1" indent="0" eaLnBrk="1" hangingPunct="1">
              <a:lnSpc>
                <a:spcPct val="80000"/>
              </a:lnSpc>
              <a:buNone/>
              <a:defRPr/>
            </a:pPr>
            <a:endParaRPr lang="fr-FR" altLang="fr-FR" sz="1800" b="1" dirty="0">
              <a:solidFill>
                <a:srgbClr val="8F006B"/>
              </a:solidFill>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b="1" dirty="0">
                <a:solidFill>
                  <a:srgbClr val="8F006B"/>
                </a:solidFill>
                <a:latin typeface="Arial" panose="020B0604020202020204" pitchFamily="34" charset="0"/>
                <a:cs typeface="Arial" panose="020B0604020202020204" pitchFamily="34" charset="0"/>
              </a:rPr>
              <a:t>Les préservatifs</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Utiliser un préservatif externe ou interne lors de </a:t>
            </a:r>
          </a:p>
          <a:p>
            <a:pPr marL="0" lvl="1" indent="0" eaLnBrk="1" hangingPunct="1">
              <a:lnSpc>
                <a:spcPct val="80000"/>
              </a:lnSpc>
              <a:buNone/>
              <a:defRPr/>
            </a:pPr>
            <a:r>
              <a:rPr lang="fr-FR" altLang="fr-FR" sz="1800" dirty="0">
                <a:latin typeface="Arial" panose="020B0604020202020204" pitchFamily="34" charset="0"/>
                <a:cs typeface="Arial" panose="020B0604020202020204" pitchFamily="34" charset="0"/>
              </a:rPr>
              <a:t>toute l’activité sexuelle c’est le meilleur moyen de se protéger contre les IST. Les préservatifs réduisent considérablement le risque d'IST lorsqu'ils sont utilisés correctement lors de relations sexuelles vaginales, orales et anales.</a:t>
            </a:r>
            <a:r>
              <a:rPr lang="fr-FR" altLang="fr-FR" sz="1800" dirty="0">
                <a:solidFill>
                  <a:srgbClr val="7A0CFF"/>
                </a:solidFill>
                <a:latin typeface="Arial" panose="020B0604020202020204" pitchFamily="34" charset="0"/>
                <a:cs typeface="Arial" panose="020B0604020202020204" pitchFamily="34" charset="0"/>
                <a:hlinkClick r:id="rId4"/>
              </a:rPr>
              <a:t> </a:t>
            </a:r>
            <a:endParaRPr lang="fr-FR" altLang="fr-FR" sz="1800" dirty="0">
              <a:solidFill>
                <a:srgbClr val="7A0CFF"/>
              </a:solidFill>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solidFill>
                <a:srgbClr val="7A0CFF"/>
              </a:solidFill>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dirty="0">
                <a:solidFill>
                  <a:schemeClr val="tx1"/>
                </a:solidFill>
                <a:latin typeface="Arial" panose="020B0604020202020204" pitchFamily="34" charset="0"/>
                <a:cs typeface="Arial" panose="020B0604020202020204" pitchFamily="34" charset="0"/>
              </a:rPr>
              <a:t>Cependant les préservatifs ne peuvent protéger que la zone qu’ils recouvrent et certaines IST peuvent donner des signes en dehors de cette zone recouverte par ex HPV, Herpes, Chlamydia, Syphilis. D’autres IST peuvent se transmettre également par le sang comme le VIH et l’hépatite B.</a:t>
            </a:r>
          </a:p>
          <a:p>
            <a:pPr eaLnBrk="1" hangingPunct="1">
              <a:lnSpc>
                <a:spcPct val="80000"/>
              </a:lnSpc>
              <a:defRPr/>
            </a:pPr>
            <a:endParaRPr lang="fr-FR" altLang="fr-FR" sz="18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rgbClr val="8F006B"/>
                </a:solidFill>
                <a:latin typeface="Arial" panose="020B0604020202020204" pitchFamily="34" charset="0"/>
                <a:cs typeface="Arial" panose="020B0604020202020204" pitchFamily="34" charset="0"/>
              </a:rPr>
              <a:t>Faire l’amour autrement, le dialogue</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 Faire l’amour sans pénétration »: En se caressant, on peut diminuer les risques de transmission des IST. </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Parler avec son (sa) partenaire des options pour des pratiques sexuelles sans risques.</a:t>
            </a:r>
          </a:p>
          <a:p>
            <a:pPr eaLnBrk="1" hangingPunct="1">
              <a:lnSpc>
                <a:spcPct val="80000"/>
              </a:lnSpc>
              <a:buFontTx/>
              <a:buNone/>
              <a:defRPr/>
            </a:pPr>
            <a:endParaRPr lang="fr-FR" altLang="fr-FR" sz="1800" dirty="0">
              <a:solidFill>
                <a:schemeClr val="tx1"/>
              </a:solidFill>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600" dirty="0">
              <a:solidFill>
                <a:srgbClr val="FF0000"/>
              </a:solidFill>
              <a:latin typeface="Arial" panose="020B0604020202020204" pitchFamily="34" charset="0"/>
              <a:cs typeface="Arial" panose="020B0604020202020204" pitchFamily="34" charset="0"/>
            </a:endParaRPr>
          </a:p>
          <a:p>
            <a:pPr marL="0" indent="0" eaLnBrk="1" hangingPunct="1">
              <a:lnSpc>
                <a:spcPct val="80000"/>
              </a:lnSpc>
              <a:buNone/>
              <a:defRPr/>
            </a:pPr>
            <a:endParaRPr lang="fr-FR" altLang="fr-FR" sz="1600" dirty="0">
              <a:solidFill>
                <a:schemeClr val="tx1"/>
              </a:solidFill>
              <a:latin typeface="Arial" panose="020B0604020202020204" pitchFamily="34" charset="0"/>
              <a:cs typeface="Arial" panose="020B0604020202020204" pitchFamily="34" charset="0"/>
            </a:endParaRPr>
          </a:p>
        </p:txBody>
      </p:sp>
      <p:pic>
        <p:nvPicPr>
          <p:cNvPr id="48133" name="Imag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950914"/>
            <a:ext cx="31686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18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3"/>
          <p:cNvSpPr>
            <a:spLocks noGrp="1" noChangeArrowheads="1"/>
          </p:cNvSpPr>
          <p:nvPr>
            <p:ph type="title"/>
          </p:nvPr>
        </p:nvSpPr>
        <p:spPr>
          <a:xfrm>
            <a:off x="2279650" y="0"/>
            <a:ext cx="8280400" cy="954088"/>
          </a:xfrm>
        </p:spPr>
        <p:txBody>
          <a:bodyPr/>
          <a:lstStyle/>
          <a:p>
            <a:r>
              <a:rPr lang="fr-FR" altLang="fr-FR" sz="2800">
                <a:solidFill>
                  <a:srgbClr val="8F006B"/>
                </a:solidFill>
                <a:latin typeface="Arial" panose="020B0604020202020204" pitchFamily="34" charset="0"/>
                <a:cs typeface="Arial" panose="020B0604020202020204" pitchFamily="34" charset="0"/>
              </a:rPr>
              <a:t>A retenir: Synthèse des IST: </a:t>
            </a:r>
            <a:br>
              <a:rPr lang="fr-FR" altLang="fr-FR" sz="2800">
                <a:solidFill>
                  <a:srgbClr val="8F006B"/>
                </a:solidFill>
                <a:latin typeface="Arial" panose="020B0604020202020204" pitchFamily="34" charset="0"/>
                <a:cs typeface="Arial" panose="020B0604020202020204" pitchFamily="34" charset="0"/>
              </a:rPr>
            </a:br>
            <a:r>
              <a:rPr lang="fr-FR" altLang="fr-FR" sz="2000">
                <a:solidFill>
                  <a:srgbClr val="3366FF"/>
                </a:solidFill>
                <a:latin typeface="Arial" panose="020B0604020202020204" pitchFamily="34" charset="0"/>
                <a:cs typeface="Arial" panose="020B0604020202020204" pitchFamily="34" charset="0"/>
              </a:rPr>
              <a:t>Agents infectieux</a:t>
            </a:r>
            <a:r>
              <a:rPr lang="fr-FR" altLang="fr-FR" sz="2000">
                <a:solidFill>
                  <a:srgbClr val="8F006B"/>
                </a:solidFill>
                <a:latin typeface="Arial" panose="020B0604020202020204" pitchFamily="34" charset="0"/>
                <a:cs typeface="Arial" panose="020B0604020202020204" pitchFamily="34" charset="0"/>
              </a:rPr>
              <a:t>, </a:t>
            </a:r>
            <a:r>
              <a:rPr lang="fr-FR" altLang="fr-FR" sz="2000">
                <a:solidFill>
                  <a:srgbClr val="009900"/>
                </a:solidFill>
                <a:latin typeface="Arial" panose="020B0604020202020204" pitchFamily="34" charset="0"/>
                <a:cs typeface="Arial" panose="020B0604020202020204" pitchFamily="34" charset="0"/>
              </a:rPr>
              <a:t>moyens de prévention </a:t>
            </a:r>
            <a:r>
              <a:rPr lang="fr-FR" altLang="fr-FR" sz="2000">
                <a:solidFill>
                  <a:srgbClr val="8F006B"/>
                </a:solidFill>
                <a:latin typeface="Arial" panose="020B0604020202020204" pitchFamily="34" charset="0"/>
                <a:cs typeface="Arial" panose="020B0604020202020204" pitchFamily="34" charset="0"/>
              </a:rPr>
              <a:t>et </a:t>
            </a:r>
            <a:r>
              <a:rPr lang="fr-FR" altLang="fr-FR" sz="2000">
                <a:solidFill>
                  <a:srgbClr val="FF7E0C"/>
                </a:solidFill>
                <a:latin typeface="Arial" panose="020B0604020202020204" pitchFamily="34" charset="0"/>
                <a:cs typeface="Arial" panose="020B0604020202020204" pitchFamily="34" charset="0"/>
              </a:rPr>
              <a:t>traitements</a:t>
            </a:r>
          </a:p>
        </p:txBody>
      </p:sp>
      <p:pic>
        <p:nvPicPr>
          <p:cNvPr id="50183"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92" y="173038"/>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Espace réservé du texte 4"/>
          <p:cNvSpPr>
            <a:spLocks noGrp="1"/>
          </p:cNvSpPr>
          <p:nvPr>
            <p:ph type="body" idx="1"/>
          </p:nvPr>
        </p:nvSpPr>
        <p:spPr>
          <a:xfrm>
            <a:off x="1919289" y="1125538"/>
            <a:ext cx="4040187" cy="1943100"/>
          </a:xfrm>
          <a:ln w="28575">
            <a:solidFill>
              <a:srgbClr val="8F006B"/>
            </a:solidFill>
            <a:miter lim="800000"/>
            <a:headEnd/>
            <a:tailEnd/>
          </a:ln>
        </p:spPr>
        <p:txBody>
          <a:bodyPr/>
          <a:lstStyle/>
          <a:p>
            <a:r>
              <a:rPr lang="fr-FR" altLang="fr-FR" dirty="0">
                <a:solidFill>
                  <a:srgbClr val="3366FF"/>
                </a:solidFill>
                <a:latin typeface="Arial" panose="020B0604020202020204" pitchFamily="34" charset="0"/>
                <a:cs typeface="Arial" panose="020B0604020202020204" pitchFamily="34" charset="0"/>
              </a:rPr>
              <a:t>Virus</a:t>
            </a:r>
            <a:r>
              <a:rPr lang="fr-FR" altLang="fr-FR" dirty="0">
                <a:solidFill>
                  <a:srgbClr val="8F006B"/>
                </a:solidFill>
                <a:latin typeface="Arial" panose="020B0604020202020204" pitchFamily="34" charset="0"/>
                <a:cs typeface="Arial" panose="020B0604020202020204" pitchFamily="34" charset="0"/>
              </a:rPr>
              <a:t> </a:t>
            </a:r>
            <a:r>
              <a:rPr lang="fr-FR" altLang="fr-FR" sz="1200" b="0" dirty="0">
                <a:solidFill>
                  <a:srgbClr val="009900"/>
                </a:solidFill>
                <a:latin typeface="Arial" panose="020B0604020202020204" pitchFamily="34" charset="0"/>
                <a:cs typeface="Arial" panose="020B0604020202020204" pitchFamily="34" charset="0"/>
              </a:rPr>
              <a:t>(il existe des vaccins contre plusieurs virus) </a:t>
            </a:r>
            <a:r>
              <a:rPr lang="fr-FR" altLang="fr-FR" sz="1200" b="0" dirty="0">
                <a:latin typeface="Arial" panose="020B0604020202020204" pitchFamily="34" charset="0"/>
                <a:cs typeface="Arial" panose="020B0604020202020204" pitchFamily="34" charset="0"/>
              </a:rPr>
              <a:t>(il existe des antiviraux ou des traitements locaux)</a:t>
            </a:r>
          </a:p>
          <a:p>
            <a:r>
              <a:rPr lang="fr-FR" altLang="fr-FR" sz="1800" dirty="0">
                <a:solidFill>
                  <a:srgbClr val="000000"/>
                </a:solidFill>
                <a:latin typeface="Arial" panose="020B0604020202020204" pitchFamily="34" charset="0"/>
                <a:cs typeface="Arial" panose="020B0604020202020204" pitchFamily="34" charset="0"/>
              </a:rPr>
              <a:t>Infection à HPV </a:t>
            </a:r>
            <a:r>
              <a:rPr lang="fr-FR" altLang="fr-FR" sz="1200" dirty="0">
                <a:solidFill>
                  <a:srgbClr val="009900"/>
                </a:solidFill>
                <a:latin typeface="Arial" panose="020B0604020202020204" pitchFamily="34" charset="0"/>
                <a:cs typeface="Arial" panose="020B0604020202020204" pitchFamily="34" charset="0"/>
              </a:rPr>
              <a:t>(vaccin fortement conseillé)</a:t>
            </a:r>
          </a:p>
          <a:p>
            <a:r>
              <a:rPr lang="fr-FR" altLang="fr-FR" sz="1800" dirty="0">
                <a:solidFill>
                  <a:srgbClr val="000000"/>
                </a:solidFill>
                <a:latin typeface="Arial" panose="020B0604020202020204" pitchFamily="34" charset="0"/>
                <a:cs typeface="Arial" panose="020B0604020202020204" pitchFamily="34" charset="0"/>
              </a:rPr>
              <a:t>Hépatite B </a:t>
            </a:r>
            <a:r>
              <a:rPr lang="fr-FR" altLang="fr-FR" sz="1200" dirty="0">
                <a:solidFill>
                  <a:srgbClr val="009900"/>
                </a:solidFill>
                <a:latin typeface="Arial" panose="020B0604020202020204" pitchFamily="34" charset="0"/>
                <a:cs typeface="Arial" panose="020B0604020202020204" pitchFamily="34" charset="0"/>
              </a:rPr>
              <a:t>(vaccin fortement conseillé)</a:t>
            </a:r>
          </a:p>
          <a:p>
            <a:r>
              <a:rPr lang="fr-FR" altLang="fr-FR" sz="1800" dirty="0">
                <a:solidFill>
                  <a:srgbClr val="000000"/>
                </a:solidFill>
                <a:latin typeface="Arial" panose="020B0604020202020204" pitchFamily="34" charset="0"/>
                <a:cs typeface="Arial" panose="020B0604020202020204" pitchFamily="34" charset="0"/>
              </a:rPr>
              <a:t>VIH/SIDA</a:t>
            </a:r>
          </a:p>
          <a:p>
            <a:r>
              <a:rPr lang="fr-FR" altLang="fr-FR" sz="1800" dirty="0">
                <a:solidFill>
                  <a:srgbClr val="000000"/>
                </a:solidFill>
                <a:latin typeface="Arial" panose="020B0604020202020204" pitchFamily="34" charset="0"/>
                <a:cs typeface="Arial" panose="020B0604020202020204" pitchFamily="34" charset="0"/>
              </a:rPr>
              <a:t>Herpès génital</a:t>
            </a:r>
          </a:p>
        </p:txBody>
      </p:sp>
      <p:sp>
        <p:nvSpPr>
          <p:cNvPr id="50181" name="Espace réservé du texte 6"/>
          <p:cNvSpPr>
            <a:spLocks noGrp="1"/>
          </p:cNvSpPr>
          <p:nvPr>
            <p:ph type="body" sz="quarter" idx="3"/>
          </p:nvPr>
        </p:nvSpPr>
        <p:spPr>
          <a:xfrm>
            <a:off x="6167439" y="1125538"/>
            <a:ext cx="4041775" cy="1943100"/>
          </a:xfrm>
          <a:ln w="28575">
            <a:solidFill>
              <a:srgbClr val="8F006B"/>
            </a:solidFill>
            <a:miter lim="800000"/>
            <a:headEnd/>
            <a:tailEnd/>
          </a:ln>
        </p:spPr>
        <p:txBody>
          <a:bodyPr/>
          <a:lstStyle/>
          <a:p>
            <a:r>
              <a:rPr lang="fr-FR" altLang="fr-FR">
                <a:solidFill>
                  <a:srgbClr val="3366FF"/>
                </a:solidFill>
                <a:latin typeface="Arial" panose="020B0604020202020204" pitchFamily="34" charset="0"/>
                <a:cs typeface="Arial" panose="020B0604020202020204" pitchFamily="34" charset="0"/>
              </a:rPr>
              <a:t>Bactéries</a:t>
            </a:r>
            <a:r>
              <a:rPr lang="fr-FR" altLang="fr-FR">
                <a:solidFill>
                  <a:srgbClr val="8F006B"/>
                </a:solidFill>
                <a:latin typeface="Arial" panose="020B0604020202020204" pitchFamily="34" charset="0"/>
                <a:cs typeface="Arial" panose="020B0604020202020204" pitchFamily="34" charset="0"/>
              </a:rPr>
              <a:t> </a:t>
            </a:r>
            <a:r>
              <a:rPr lang="fr-FR" altLang="fr-FR" sz="1200" b="0">
                <a:latin typeface="Arial" panose="020B0604020202020204" pitchFamily="34" charset="0"/>
                <a:cs typeface="Arial" panose="020B0604020202020204" pitchFamily="34" charset="0"/>
              </a:rPr>
              <a:t>(il existe des antibiotiques mais attention aux résistances)</a:t>
            </a:r>
          </a:p>
          <a:p>
            <a:r>
              <a:rPr lang="fr-FR" altLang="fr-FR" sz="1800">
                <a:solidFill>
                  <a:srgbClr val="000000"/>
                </a:solidFill>
                <a:latin typeface="Arial" panose="020B0604020202020204" pitchFamily="34" charset="0"/>
                <a:cs typeface="Arial" panose="020B0604020202020204" pitchFamily="34" charset="0"/>
              </a:rPr>
              <a:t>Chlamydia</a:t>
            </a:r>
          </a:p>
          <a:p>
            <a:r>
              <a:rPr lang="fr-FR" altLang="fr-FR" sz="1800">
                <a:solidFill>
                  <a:srgbClr val="000000"/>
                </a:solidFill>
                <a:latin typeface="Arial" panose="020B0604020202020204" pitchFamily="34" charset="0"/>
                <a:cs typeface="Arial" panose="020B0604020202020204" pitchFamily="34" charset="0"/>
              </a:rPr>
              <a:t>Infection à Gonocoque</a:t>
            </a:r>
          </a:p>
          <a:p>
            <a:r>
              <a:rPr lang="fr-FR" altLang="fr-FR" sz="1800">
                <a:solidFill>
                  <a:srgbClr val="000000"/>
                </a:solidFill>
                <a:latin typeface="Arial" panose="020B0604020202020204" pitchFamily="34" charset="0"/>
                <a:cs typeface="Arial" panose="020B0604020202020204" pitchFamily="34" charset="0"/>
              </a:rPr>
              <a:t>Syphilis</a:t>
            </a:r>
          </a:p>
          <a:p>
            <a:r>
              <a:rPr lang="fr-FR" altLang="fr-FR" sz="1800">
                <a:solidFill>
                  <a:srgbClr val="000000"/>
                </a:solidFill>
                <a:latin typeface="Arial" panose="020B0604020202020204" pitchFamily="34" charset="0"/>
                <a:cs typeface="Arial" panose="020B0604020202020204" pitchFamily="34" charset="0"/>
              </a:rPr>
              <a:t>Infection à mycoplasme</a:t>
            </a:r>
          </a:p>
        </p:txBody>
      </p:sp>
      <p:sp>
        <p:nvSpPr>
          <p:cNvPr id="50180" name="Espace réservé du contenu 5"/>
          <p:cNvSpPr>
            <a:spLocks noGrp="1"/>
          </p:cNvSpPr>
          <p:nvPr>
            <p:ph sz="half" idx="2"/>
          </p:nvPr>
        </p:nvSpPr>
        <p:spPr>
          <a:xfrm>
            <a:off x="1995489" y="3979864"/>
            <a:ext cx="3970337" cy="1081087"/>
          </a:xfrm>
          <a:ln w="28575">
            <a:solidFill>
              <a:srgbClr val="8F006B"/>
            </a:solidFill>
            <a:miter lim="800000"/>
            <a:headEnd/>
            <a:tailEnd/>
          </a:ln>
        </p:spPr>
        <p:txBody>
          <a:bodyPr/>
          <a:lstStyle/>
          <a:p>
            <a:pPr marL="0" indent="0">
              <a:buNone/>
            </a:pPr>
            <a:r>
              <a:rPr lang="fr-FR" altLang="fr-FR" b="1">
                <a:solidFill>
                  <a:srgbClr val="3366FF"/>
                </a:solidFill>
                <a:latin typeface="Arial" panose="020B0604020202020204" pitchFamily="34" charset="0"/>
                <a:cs typeface="Arial" panose="020B0604020202020204" pitchFamily="34" charset="0"/>
              </a:rPr>
              <a:t>Champignon</a:t>
            </a:r>
            <a:r>
              <a:rPr lang="fr-FR" altLang="fr-FR">
                <a:solidFill>
                  <a:srgbClr val="8F006B"/>
                </a:solidFill>
                <a:latin typeface="Arial" panose="020B0604020202020204" pitchFamily="34" charset="0"/>
                <a:cs typeface="Arial" panose="020B0604020202020204" pitchFamily="34" charset="0"/>
              </a:rPr>
              <a:t> </a:t>
            </a:r>
            <a:r>
              <a:rPr lang="fr-FR" altLang="fr-FR" sz="1200">
                <a:latin typeface="Arial" panose="020B0604020202020204" pitchFamily="34" charset="0"/>
                <a:cs typeface="Arial" panose="020B0604020202020204" pitchFamily="34" charset="0"/>
              </a:rPr>
              <a:t>(il existe des antimycosiques, souvent en utilisation locale)</a:t>
            </a:r>
          </a:p>
          <a:p>
            <a:pPr marL="0" indent="0">
              <a:buNone/>
            </a:pPr>
            <a:r>
              <a:rPr lang="fr-FR" altLang="fr-FR" sz="1800" b="1">
                <a:solidFill>
                  <a:srgbClr val="000000"/>
                </a:solidFill>
                <a:latin typeface="Arial" panose="020B0604020202020204" pitchFamily="34" charset="0"/>
                <a:cs typeface="Arial" panose="020B0604020202020204" pitchFamily="34" charset="0"/>
              </a:rPr>
              <a:t>Mycose</a:t>
            </a:r>
          </a:p>
        </p:txBody>
      </p:sp>
      <p:sp>
        <p:nvSpPr>
          <p:cNvPr id="50182" name="Espace réservé du contenu 7"/>
          <p:cNvSpPr>
            <a:spLocks noGrp="1"/>
          </p:cNvSpPr>
          <p:nvPr>
            <p:ph sz="quarter" idx="4"/>
          </p:nvPr>
        </p:nvSpPr>
        <p:spPr>
          <a:xfrm>
            <a:off x="6157913" y="3979864"/>
            <a:ext cx="4114800" cy="1081087"/>
          </a:xfrm>
          <a:ln w="28575">
            <a:solidFill>
              <a:srgbClr val="8F006B"/>
            </a:solidFill>
            <a:miter lim="800000"/>
            <a:headEnd/>
            <a:tailEnd/>
          </a:ln>
        </p:spPr>
        <p:txBody>
          <a:bodyPr/>
          <a:lstStyle/>
          <a:p>
            <a:pPr marL="0" indent="0">
              <a:buNone/>
            </a:pPr>
            <a:r>
              <a:rPr lang="fr-FR" altLang="fr-FR" b="1">
                <a:solidFill>
                  <a:srgbClr val="3366FF"/>
                </a:solidFill>
                <a:latin typeface="Arial" panose="020B0604020202020204" pitchFamily="34" charset="0"/>
                <a:cs typeface="Arial" panose="020B0604020202020204" pitchFamily="34" charset="0"/>
              </a:rPr>
              <a:t>Parasite</a:t>
            </a:r>
            <a:r>
              <a:rPr lang="fr-FR" altLang="fr-FR">
                <a:solidFill>
                  <a:srgbClr val="8F006B"/>
                </a:solidFill>
                <a:latin typeface="Arial" panose="020B0604020202020204" pitchFamily="34" charset="0"/>
                <a:cs typeface="Arial" panose="020B0604020202020204" pitchFamily="34" charset="0"/>
              </a:rPr>
              <a:t> </a:t>
            </a:r>
            <a:r>
              <a:rPr lang="fr-FR" altLang="fr-FR" sz="1200">
                <a:latin typeface="Arial" panose="020B0604020202020204" pitchFamily="34" charset="0"/>
                <a:cs typeface="Arial" panose="020B0604020202020204" pitchFamily="34" charset="0"/>
              </a:rPr>
              <a:t>(il existe des antiparasitaires, à ne pas mélanger avec l’alcool)</a:t>
            </a:r>
          </a:p>
          <a:p>
            <a:pPr marL="0" indent="0">
              <a:buNone/>
            </a:pPr>
            <a:r>
              <a:rPr lang="fr-FR" altLang="fr-FR" sz="1800" b="1">
                <a:solidFill>
                  <a:srgbClr val="000000"/>
                </a:solidFill>
                <a:latin typeface="Arial" panose="020B0604020202020204" pitchFamily="34" charset="0"/>
                <a:cs typeface="Arial" panose="020B0604020202020204" pitchFamily="34" charset="0"/>
              </a:rPr>
              <a:t>La trichomonase</a:t>
            </a:r>
          </a:p>
        </p:txBody>
      </p:sp>
      <p:sp>
        <p:nvSpPr>
          <p:cNvPr id="50184" name="ZoneTexte 9"/>
          <p:cNvSpPr txBox="1">
            <a:spLocks noChangeArrowheads="1"/>
          </p:cNvSpPr>
          <p:nvPr/>
        </p:nvSpPr>
        <p:spPr bwMode="auto">
          <a:xfrm>
            <a:off x="3476625" y="3221039"/>
            <a:ext cx="546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b="1" dirty="0">
                <a:solidFill>
                  <a:srgbClr val="009900"/>
                </a:solidFill>
                <a:latin typeface="Arial" panose="020B0604020202020204" pitchFamily="34" charset="0"/>
                <a:cs typeface="Arial" panose="020B0604020202020204" pitchFamily="34" charset="0"/>
              </a:rPr>
              <a:t>Les préservatifs </a:t>
            </a:r>
            <a:r>
              <a:rPr lang="fr-FR" altLang="fr-FR" sz="1400" dirty="0">
                <a:solidFill>
                  <a:srgbClr val="009900"/>
                </a:solidFill>
                <a:latin typeface="Arial" panose="020B0604020202020204" pitchFamily="34" charset="0"/>
                <a:cs typeface="Arial" panose="020B0604020202020204" pitchFamily="34" charset="0"/>
              </a:rPr>
              <a:t>internes et externes permettent de se protéger contre les IST</a:t>
            </a:r>
            <a:endParaRPr lang="fr-FR" altLang="fr-FR" sz="1400" dirty="0">
              <a:solidFill>
                <a:srgbClr val="7A0CFF"/>
              </a:solidFill>
              <a:latin typeface="Arial" panose="020B0604020202020204" pitchFamily="34" charset="0"/>
              <a:cs typeface="Arial" panose="020B0604020202020204" pitchFamily="34" charset="0"/>
            </a:endParaRPr>
          </a:p>
        </p:txBody>
      </p:sp>
      <p:pic>
        <p:nvPicPr>
          <p:cNvPr id="50186" name="Imag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769346">
            <a:off x="1558926" y="3176588"/>
            <a:ext cx="1470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ZoneTexte 10"/>
          <p:cNvSpPr txBox="1">
            <a:spLocks noChangeArrowheads="1"/>
          </p:cNvSpPr>
          <p:nvPr/>
        </p:nvSpPr>
        <p:spPr bwMode="auto">
          <a:xfrm>
            <a:off x="1981200" y="5300664"/>
            <a:ext cx="8345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b="1" dirty="0">
                <a:solidFill>
                  <a:srgbClr val="00B050"/>
                </a:solidFill>
                <a:latin typeface="Arial" panose="020B0604020202020204" pitchFamily="34" charset="0"/>
                <a:cs typeface="Arial" panose="020B0604020202020204" pitchFamily="34" charset="0"/>
              </a:rPr>
              <a:t>Le dépistage </a:t>
            </a:r>
            <a:r>
              <a:rPr lang="fr-FR" altLang="fr-FR" sz="1400" dirty="0">
                <a:solidFill>
                  <a:srgbClr val="00B050"/>
                </a:solidFill>
                <a:latin typeface="Arial" panose="020B0604020202020204" pitchFamily="34" charset="0"/>
                <a:cs typeface="Arial" panose="020B0604020202020204" pitchFamily="34" charset="0"/>
              </a:rPr>
              <a:t>permet d’être sûr de ne pas être porteur d’une IST et de la transmettre sans le savoir</a:t>
            </a:r>
            <a:r>
              <a:rPr lang="fr-FR" altLang="fr-FR" sz="1400">
                <a:solidFill>
                  <a:srgbClr val="00B050"/>
                </a:solidFill>
                <a:latin typeface="Arial" panose="020B0604020202020204" pitchFamily="34" charset="0"/>
                <a:cs typeface="Arial" panose="020B0604020202020204" pitchFamily="34" charset="0"/>
              </a:rPr>
              <a:t>. </a:t>
            </a:r>
            <a:endParaRPr lang="fr-FR" altLang="fr-FR" sz="1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77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3"/>
          <p:cNvSpPr>
            <a:spLocks noGrp="1" noChangeArrowheads="1"/>
          </p:cNvSpPr>
          <p:nvPr>
            <p:ph type="title"/>
          </p:nvPr>
        </p:nvSpPr>
        <p:spPr>
          <a:xfrm>
            <a:off x="2927350" y="65088"/>
            <a:ext cx="6337300" cy="792162"/>
          </a:xfrm>
        </p:spPr>
        <p:txBody>
          <a:bodyPr/>
          <a:lstStyle/>
          <a:p>
            <a:r>
              <a:rPr lang="fr-FR" altLang="fr-FR" sz="4000">
                <a:solidFill>
                  <a:srgbClr val="8F006B"/>
                </a:solidFill>
                <a:latin typeface="Arial" panose="020B0604020202020204" pitchFamily="34" charset="0"/>
                <a:cs typeface="Arial" panose="020B0604020202020204" pitchFamily="34" charset="0"/>
              </a:rPr>
              <a:t>Infection à Papillomavirus</a:t>
            </a:r>
          </a:p>
        </p:txBody>
      </p:sp>
      <p:pic>
        <p:nvPicPr>
          <p:cNvPr id="24580"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6" y="115888"/>
            <a:ext cx="7921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Espace réservé du contenu 4"/>
          <p:cNvSpPr>
            <a:spLocks noGrp="1"/>
          </p:cNvSpPr>
          <p:nvPr>
            <p:ph idx="1"/>
          </p:nvPr>
        </p:nvSpPr>
        <p:spPr>
          <a:xfrm>
            <a:off x="1703389" y="65089"/>
            <a:ext cx="8785225" cy="6677025"/>
          </a:xfrm>
          <a:ln w="38100">
            <a:solidFill>
              <a:srgbClr val="C00000"/>
            </a:solidFill>
            <a:miter lim="800000"/>
            <a:headEnd/>
            <a:tailEnd/>
          </a:ln>
        </p:spPr>
        <p:txBody>
          <a:bodyPr/>
          <a:lstStyle/>
          <a:p>
            <a:pPr marL="0" indent="0">
              <a:buNone/>
            </a:pPr>
            <a:endParaRPr lang="fr-FR" altLang="fr-FR" sz="1400" b="1" dirty="0">
              <a:solidFill>
                <a:srgbClr val="8F006B"/>
              </a:solidFill>
              <a:latin typeface="Arial" panose="020B0604020202020204" pitchFamily="34" charset="0"/>
              <a:cs typeface="Arial" panose="020B0604020202020204" pitchFamily="34" charset="0"/>
            </a:endParaRPr>
          </a:p>
          <a:p>
            <a:pPr marL="0" indent="0">
              <a:buNone/>
            </a:pPr>
            <a:endParaRPr lang="fr-FR" altLang="fr-FR" sz="1400" b="1" dirty="0">
              <a:solidFill>
                <a:srgbClr val="8F006B"/>
              </a:solidFill>
              <a:latin typeface="Arial" panose="020B0604020202020204" pitchFamily="34" charset="0"/>
              <a:cs typeface="Arial" panose="020B0604020202020204" pitchFamily="34" charset="0"/>
            </a:endParaRPr>
          </a:p>
          <a:p>
            <a:pPr marL="0" indent="0">
              <a:buNone/>
            </a:pPr>
            <a:endParaRPr lang="fr-FR" altLang="fr-FR" sz="1400" b="1" dirty="0">
              <a:solidFill>
                <a:srgbClr val="8F006B"/>
              </a:solidFill>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Causée par</a:t>
            </a:r>
          </a:p>
          <a:p>
            <a:pPr marL="0" indent="0">
              <a:buNone/>
            </a:pPr>
            <a:r>
              <a:rPr lang="fr-FR" altLang="fr-FR" sz="1400" dirty="0">
                <a:solidFill>
                  <a:schemeClr val="tx1"/>
                </a:solidFill>
                <a:latin typeface="Arial" panose="020B0604020202020204" pitchFamily="34" charset="0"/>
                <a:cs typeface="Arial" panose="020B0604020202020204" pitchFamily="34" charset="0"/>
              </a:rPr>
              <a:t>Les virus HPV ( Human Papilloma Virus) : très fréquents et contagieux: 80% de la population a été en contact avec ces virus.</a:t>
            </a:r>
          </a:p>
          <a:p>
            <a:pPr marL="0" indent="0">
              <a:buNone/>
            </a:pPr>
            <a:endParaRPr lang="fr-FR" altLang="fr-FR" sz="1400" dirty="0">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Transmission</a:t>
            </a:r>
          </a:p>
          <a:p>
            <a:pPr marL="0" indent="0"/>
            <a:r>
              <a:rPr lang="fr-FR" altLang="fr-FR" sz="1400" dirty="0">
                <a:solidFill>
                  <a:schemeClr val="tx1"/>
                </a:solidFill>
                <a:latin typeface="Arial" panose="020B0604020202020204" pitchFamily="34" charset="0"/>
                <a:cs typeface="Arial" panose="020B0604020202020204" pitchFamily="34" charset="0"/>
              </a:rPr>
              <a:t> par contact sexuel vaginal, anal ou oral </a:t>
            </a:r>
          </a:p>
          <a:p>
            <a:pPr marL="0" indent="0"/>
            <a:r>
              <a:rPr lang="fr-FR" altLang="fr-FR" sz="1400" dirty="0">
                <a:solidFill>
                  <a:schemeClr val="tx1"/>
                </a:solidFill>
                <a:latin typeface="Arial" panose="020B0604020202020204" pitchFamily="34" charset="0"/>
                <a:cs typeface="Arial" panose="020B0604020202020204" pitchFamily="34" charset="0"/>
              </a:rPr>
              <a:t> par contact direct cutané (en touchant les verrues).</a:t>
            </a:r>
          </a:p>
          <a:p>
            <a:pPr marL="0" indent="0"/>
            <a:endParaRPr lang="fr-FR" altLang="fr-FR" sz="1400" dirty="0">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Symptômes</a:t>
            </a:r>
          </a:p>
          <a:p>
            <a:pPr marL="0" indent="0"/>
            <a:r>
              <a:rPr lang="fr-FR" altLang="fr-FR" sz="1400" dirty="0">
                <a:solidFill>
                  <a:schemeClr val="tx1"/>
                </a:solidFill>
                <a:latin typeface="Arial" panose="020B0604020202020204" pitchFamily="34" charset="0"/>
                <a:cs typeface="Arial" panose="020B0604020202020204" pitchFamily="34" charset="0"/>
              </a:rPr>
              <a:t>aucun symptôme d’infection </a:t>
            </a:r>
          </a:p>
          <a:p>
            <a:pPr marL="0" indent="0"/>
            <a:r>
              <a:rPr lang="fr-FR" altLang="fr-FR" sz="1400" dirty="0">
                <a:solidFill>
                  <a:schemeClr val="tx1"/>
                </a:solidFill>
                <a:latin typeface="Arial" panose="020B0604020202020204" pitchFamily="34" charset="0"/>
                <a:cs typeface="Arial" panose="020B0604020202020204" pitchFamily="34" charset="0"/>
              </a:rPr>
              <a:t>Ou petites verrues sur les organes génitaux ou l’anus (condylomes), un aspect de « crête de coq »</a:t>
            </a:r>
          </a:p>
          <a:p>
            <a:pPr marL="0" indent="0">
              <a:buNone/>
            </a:pPr>
            <a:endParaRPr lang="fr-FR" altLang="fr-FR" sz="1400" b="1" dirty="0">
              <a:solidFill>
                <a:schemeClr val="tx1"/>
              </a:solidFill>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Conséquences sans traitement</a:t>
            </a:r>
          </a:p>
          <a:p>
            <a:pPr marL="0" indent="0"/>
            <a:r>
              <a:rPr lang="fr-FR" altLang="fr-FR" sz="1400" dirty="0">
                <a:solidFill>
                  <a:schemeClr val="tx1"/>
                </a:solidFill>
                <a:latin typeface="Arial" panose="020B0604020202020204" pitchFamily="34" charset="0"/>
                <a:cs typeface="Arial" panose="020B0604020202020204" pitchFamily="34" charset="0"/>
              </a:rPr>
              <a:t>La plupart guérissent sans traitement </a:t>
            </a:r>
          </a:p>
          <a:p>
            <a:pPr marL="0" indent="0"/>
            <a:r>
              <a:rPr lang="fr-FR" altLang="fr-FR" sz="1400" dirty="0">
                <a:solidFill>
                  <a:schemeClr val="tx1"/>
                </a:solidFill>
                <a:latin typeface="Arial" panose="020B0604020202020204" pitchFamily="34" charset="0"/>
                <a:cs typeface="Arial" panose="020B0604020202020204" pitchFamily="34" charset="0"/>
              </a:rPr>
              <a:t>MAIS parfois apparition de plaies </a:t>
            </a:r>
            <a:r>
              <a:rPr lang="fr-FR" altLang="fr-FR" sz="1400" dirty="0" err="1">
                <a:solidFill>
                  <a:schemeClr val="tx1"/>
                </a:solidFill>
                <a:latin typeface="Arial" panose="020B0604020202020204" pitchFamily="34" charset="0"/>
                <a:cs typeface="Arial" panose="020B0604020202020204" pitchFamily="34" charset="0"/>
              </a:rPr>
              <a:t>précancereuses</a:t>
            </a:r>
            <a:r>
              <a:rPr lang="fr-FR" altLang="fr-FR" sz="1400" dirty="0">
                <a:solidFill>
                  <a:schemeClr val="tx1"/>
                </a:solidFill>
                <a:latin typeface="Arial" panose="020B0604020202020204" pitchFamily="34" charset="0"/>
                <a:cs typeface="Arial" panose="020B0604020202020204" pitchFamily="34" charset="0"/>
              </a:rPr>
              <a:t> et/ou de cancers 10 à 15 ans après la contamination. </a:t>
            </a:r>
          </a:p>
          <a:p>
            <a:pPr marL="0" indent="0"/>
            <a:r>
              <a:rPr lang="fr-FR" altLang="fr-FR" sz="1400" dirty="0">
                <a:solidFill>
                  <a:schemeClr val="tx1"/>
                </a:solidFill>
                <a:latin typeface="Arial" panose="020B0604020202020204" pitchFamily="34" charset="0"/>
                <a:cs typeface="Arial" panose="020B0604020202020204" pitchFamily="34" charset="0"/>
              </a:rPr>
              <a:t>Tous les cancers du col de l’utérus sont liés au HPV, ainsi que certains cancers du pénis, de la vulve, de l’anus et de la gorge.</a:t>
            </a:r>
          </a:p>
          <a:p>
            <a:pPr marL="0" indent="0">
              <a:buNone/>
            </a:pPr>
            <a:endParaRPr lang="fr-FR" altLang="fr-FR" sz="1400" dirty="0">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Traitement</a:t>
            </a:r>
          </a:p>
          <a:p>
            <a:pPr marL="342900" lvl="1" indent="-342900">
              <a:buFont typeface="Arial" panose="020B0604020202020204" pitchFamily="34" charset="0"/>
              <a:buChar char="•"/>
            </a:pPr>
            <a:r>
              <a:rPr lang="fr-FR" altLang="fr-FR" sz="1400" dirty="0">
                <a:latin typeface="Arial" panose="020B0604020202020204" pitchFamily="34" charset="0"/>
                <a:cs typeface="Arial" panose="020B0604020202020204" pitchFamily="34" charset="0"/>
              </a:rPr>
              <a:t>Traitement local des verrues.</a:t>
            </a:r>
          </a:p>
          <a:p>
            <a:pPr marL="342900" lvl="1" indent="-342900">
              <a:buFont typeface="Arial" panose="020B0604020202020204" pitchFamily="34" charset="0"/>
              <a:buChar char="•"/>
            </a:pPr>
            <a:r>
              <a:rPr lang="fr-FR" altLang="fr-FR" sz="1400" dirty="0">
                <a:latin typeface="Arial" panose="020B0604020202020204" pitchFamily="34" charset="0"/>
                <a:cs typeface="Arial" panose="020B0604020202020204" pitchFamily="34" charset="0"/>
              </a:rPr>
              <a:t>Traitement préventif : VACCIN, est recommandé chez les filles et les garçons avant le début de la vie sexuelle de préférence. </a:t>
            </a:r>
          </a:p>
        </p:txBody>
      </p:sp>
      <p:pic>
        <p:nvPicPr>
          <p:cNvPr id="24581" name="Image 4" descr="photo au microscope du papillomavirus hu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4213" y="188914"/>
            <a:ext cx="8382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ag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4426" y="1412876"/>
            <a:ext cx="233362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34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11426" y="0"/>
            <a:ext cx="6105525" cy="1143000"/>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Infection à Chlamydia</a:t>
            </a:r>
            <a:endParaRPr lang="fr-FR" altLang="fr-FR" sz="4000">
              <a:solidFill>
                <a:srgbClr val="8F006B"/>
              </a:solidFill>
              <a:latin typeface="Arial" panose="020B0604020202020204" pitchFamily="34" charset="0"/>
              <a:cs typeface="Arial" panose="020B0604020202020204" pitchFamily="34" charset="0"/>
            </a:endParaRPr>
          </a:p>
        </p:txBody>
      </p:sp>
      <p:pic>
        <p:nvPicPr>
          <p:cNvPr id="28680"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1" y="203200"/>
            <a:ext cx="7905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1631951" y="115888"/>
            <a:ext cx="8856663" cy="6553200"/>
          </a:xfrm>
          <a:ln w="38100">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endParaRPr>
          </a:p>
          <a:p>
            <a:pPr eaLnBrk="1" hangingPunct="1">
              <a:lnSpc>
                <a:spcPct val="80000"/>
              </a:lnSpc>
              <a:buFontTx/>
              <a:buNone/>
            </a:pPr>
            <a:endParaRPr lang="fr-FR" altLang="fr-FR" sz="1400" b="1">
              <a:solidFill>
                <a:srgbClr val="1F497D"/>
              </a:solidFill>
            </a:endParaRPr>
          </a:p>
          <a:p>
            <a:pPr eaLnBrk="1" hangingPunct="1">
              <a:lnSpc>
                <a:spcPct val="80000"/>
              </a:lnSpc>
              <a:buFontTx/>
              <a:buNone/>
            </a:pPr>
            <a:endParaRPr lang="fr-FR" altLang="fr-FR" sz="1400" b="1">
              <a:solidFill>
                <a:srgbClr val="1F497D"/>
              </a:solidFill>
            </a:endParaRPr>
          </a:p>
          <a:p>
            <a:pPr eaLnBrk="1" hangingPunct="1">
              <a:lnSpc>
                <a:spcPct val="80000"/>
              </a:lnSpc>
              <a:buFontTx/>
              <a:buNone/>
            </a:pPr>
            <a:endParaRPr lang="fr-FR" altLang="fr-FR" sz="1400" b="1">
              <a:solidFill>
                <a:srgbClr val="1F497D"/>
              </a:solidFill>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 par</a:t>
            </a:r>
          </a:p>
          <a:p>
            <a:pPr eaLnBrk="1" hangingPunct="1">
              <a:lnSpc>
                <a:spcPct val="80000"/>
              </a:lnSpc>
              <a:spcBef>
                <a:spcPct val="0"/>
              </a:spcBef>
              <a:buFontTx/>
              <a:buNone/>
            </a:pPr>
            <a:r>
              <a:rPr lang="fr-FR" altLang="fr-FR" sz="1400">
                <a:solidFill>
                  <a:schemeClr val="tx1"/>
                </a:solidFill>
                <a:latin typeface="Arial" panose="020B0604020202020204" pitchFamily="34" charset="0"/>
              </a:rPr>
              <a:t>La bactérie </a:t>
            </a:r>
            <a:r>
              <a:rPr lang="fr-FR" altLang="fr-FR" sz="1400" i="1">
                <a:solidFill>
                  <a:schemeClr val="tx1"/>
                </a:solidFill>
                <a:latin typeface="Arial" panose="020B0604020202020204" pitchFamily="34" charset="0"/>
              </a:rPr>
              <a:t>Chlamydia trachomatis</a:t>
            </a:r>
          </a:p>
          <a:p>
            <a:pPr eaLnBrk="1" hangingPunct="1">
              <a:lnSpc>
                <a:spcPct val="80000"/>
              </a:lnSpc>
              <a:spcBef>
                <a:spcPct val="0"/>
              </a:spcBef>
              <a:buFontTx/>
              <a:buNone/>
            </a:pPr>
            <a:endParaRPr lang="fr-FR" altLang="fr-FR" sz="1400" i="1">
              <a:solidFill>
                <a:schemeClr val="tx1"/>
              </a:solidFill>
              <a:latin typeface="Arial" panose="020B0604020202020204" pitchFamily="34" charset="0"/>
            </a:endParaRPr>
          </a:p>
          <a:p>
            <a:pPr eaLnBrk="1" hangingPunct="1">
              <a:lnSpc>
                <a:spcPct val="80000"/>
              </a:lnSpc>
              <a:spcBef>
                <a:spcPct val="0"/>
              </a:spcBef>
              <a:buFontTx/>
              <a:buNone/>
            </a:pPr>
            <a:endParaRPr lang="fr-FR" altLang="fr-FR" sz="1400" i="1">
              <a:solidFill>
                <a:schemeClr val="tx1"/>
              </a:solidFill>
              <a:latin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Par contact sexuel vaginal, anal ou oral</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Peut être transmis par la mère à son enfant lors de l’accouchement </a:t>
            </a:r>
          </a:p>
          <a:p>
            <a:pPr eaLnBrk="1" hangingPunct="1">
              <a:lnSpc>
                <a:spcPct val="80000"/>
              </a:lnSpc>
              <a:spcBef>
                <a:spcPct val="0"/>
              </a:spcBef>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Très souvent l’infection à Chlamydia est asymptomatique, c’est-à-dire ne provoque aucun symptôme et on peut donc la transmettre sans même le savoir.</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On peut cependant rencontrer les symptômes suivants:</a:t>
            </a:r>
          </a:p>
          <a:p>
            <a:pPr lvl="1" eaLnBrk="1" hangingPunct="1">
              <a:lnSpc>
                <a:spcPct val="80000"/>
              </a:lnSpc>
            </a:pPr>
            <a:r>
              <a:rPr lang="fr-FR" altLang="fr-FR" sz="1400">
                <a:latin typeface="Arial" panose="020B0604020202020204" pitchFamily="34" charset="0"/>
                <a:cs typeface="Arial" panose="020B0604020202020204" pitchFamily="34" charset="0"/>
              </a:rPr>
              <a:t>Femmes – écoulement vaginal, douleurs abdominales,  douleurs en urinant</a:t>
            </a:r>
          </a:p>
          <a:p>
            <a:pPr lvl="1" eaLnBrk="1" hangingPunct="1">
              <a:lnSpc>
                <a:spcPct val="80000"/>
              </a:lnSpc>
            </a:pPr>
            <a:r>
              <a:rPr lang="fr-FR" altLang="fr-FR" sz="1400">
                <a:latin typeface="Arial" panose="020B0604020202020204" pitchFamily="34" charset="0"/>
                <a:cs typeface="Arial" panose="020B0604020202020204" pitchFamily="34" charset="0"/>
              </a:rPr>
              <a:t>Hommes – écoulement par le pénis, inflammation des testicules, irritation du pénis</a:t>
            </a:r>
          </a:p>
          <a:p>
            <a:pPr lvl="1" eaLnBrk="1" hangingPunct="1">
              <a:lnSpc>
                <a:spcPct val="80000"/>
              </a:lnSpc>
            </a:pPr>
            <a:r>
              <a:rPr lang="fr-FR" altLang="fr-FR" sz="1400">
                <a:latin typeface="Arial" panose="020B0604020202020204" pitchFamily="34" charset="0"/>
                <a:cs typeface="Arial" panose="020B0604020202020204" pitchFamily="34" charset="0"/>
              </a:rPr>
              <a:t>Bébés – infection des yeux, pneumonie</a:t>
            </a:r>
          </a:p>
          <a:p>
            <a:pPr eaLnBrk="1" hangingPunct="1">
              <a:lnSpc>
                <a:spcPct val="80000"/>
              </a:lnSpc>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Dépistage simple par recueil des urines ou prélèvement à l’entrée du vagin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chez la femme et prélèvement à l’entrée de l’urètre chez l’homme, de la personne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contaminée ET du/des partenaire(s).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Infection des trompes (salpingite) chez la femme favorisant des grossesse extra-utérines et une stérilité et atteinte possible du nouveau-né si la mère est infectée.</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Traitement antibiotiques court (de la personne contaminée ET du/des partenaire(s)).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p:txBody>
      </p:sp>
      <p:pic>
        <p:nvPicPr>
          <p:cNvPr id="28676" name="Picture 13" descr="120px-ChlamydiaTrachomatisEinschlussk%C3%B6rperchen">
            <a:hlinkClick r:id="rId4" tooltip="ChlamydiaTrachomatisEinschlusskörperchen.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26" y="260350"/>
            <a:ext cx="18716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17"/>
          <p:cNvSpPr txBox="1">
            <a:spLocks noChangeArrowheads="1"/>
          </p:cNvSpPr>
          <p:nvPr/>
        </p:nvSpPr>
        <p:spPr bwMode="auto">
          <a:xfrm>
            <a:off x="8235951" y="1484314"/>
            <a:ext cx="2087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i="1">
                <a:solidFill>
                  <a:srgbClr val="7A0CFF"/>
                </a:solidFill>
                <a:latin typeface="Arial" panose="020B0604020202020204" pitchFamily="34" charset="0"/>
                <a:cs typeface="Arial" panose="020B0604020202020204" pitchFamily="34" charset="0"/>
              </a:rPr>
              <a:t>Chlamydia trachomatis</a:t>
            </a:r>
          </a:p>
        </p:txBody>
      </p:sp>
      <p:pic>
        <p:nvPicPr>
          <p:cNvPr id="28677" name="Picture 15" descr="120px-SOA-epididymites">
            <a:hlinkClick r:id="rId6" tooltip="SOA-epididymites.jp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5725" y="3322639"/>
            <a:ext cx="13843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6"/>
          <p:cNvSpPr txBox="1">
            <a:spLocks noChangeArrowheads="1"/>
          </p:cNvSpPr>
          <p:nvPr/>
        </p:nvSpPr>
        <p:spPr bwMode="auto">
          <a:xfrm>
            <a:off x="8832851" y="4448176"/>
            <a:ext cx="1527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fr-FR" altLang="fr-FR" sz="1000" b="1">
                <a:solidFill>
                  <a:srgbClr val="7A0CFF"/>
                </a:solidFill>
                <a:latin typeface="Arial" panose="020B0604020202020204" pitchFamily="34" charset="0"/>
                <a:cs typeface="Arial" panose="020B0604020202020204" pitchFamily="34" charset="0"/>
              </a:rPr>
              <a:t>Inflammation des testicules due à  une infection à Chlamydia </a:t>
            </a:r>
          </a:p>
        </p:txBody>
      </p:sp>
    </p:spTree>
    <p:extLst>
      <p:ext uri="{BB962C8B-B14F-4D97-AF65-F5344CB8AC3E}">
        <p14:creationId xmlns:p14="http://schemas.microsoft.com/office/powerpoint/2010/main" val="123574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32176" y="53976"/>
            <a:ext cx="5256213" cy="1077913"/>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Gonorrhée</a:t>
            </a:r>
          </a:p>
        </p:txBody>
      </p:sp>
      <p:pic>
        <p:nvPicPr>
          <p:cNvPr id="30726"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236538"/>
            <a:ext cx="10699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Grp="1" noChangeArrowheads="1"/>
          </p:cNvSpPr>
          <p:nvPr>
            <p:ph type="body" idx="1"/>
          </p:nvPr>
        </p:nvSpPr>
        <p:spPr>
          <a:xfrm>
            <a:off x="1631950" y="188914"/>
            <a:ext cx="8802688" cy="6408737"/>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Neisseria gonorrhoeae</a:t>
            </a:r>
          </a:p>
          <a:p>
            <a:pPr eaLnBrk="1" hangingPunct="1">
              <a:lnSpc>
                <a:spcPct val="80000"/>
              </a:lnSpc>
              <a:buFontTx/>
              <a:buNone/>
            </a:pPr>
            <a:endParaRPr lang="fr-FR" altLang="fr-FR" sz="1400" i="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Environ la moitié des femmes infectées par le gonocoque et plus de 90% des hommes présentent des 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Ces symptômes peuvent concerner les organes génitaux, l’anus, le rectum ainsi que la gorge, provoquant un écoulement fluide, aqueux par le vagin ou le pénis qui peut être jaunâtre ou verdâtre, et des douleurs en urinant (« chaude-pisse »).</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Prélèvement local</a:t>
            </a:r>
            <a:r>
              <a:rPr lang="fr-FR" altLang="fr-FR" sz="1400">
                <a:solidFill>
                  <a:schemeClr val="bg2"/>
                </a:solidFill>
                <a:latin typeface="Arial" panose="020B0604020202020204" pitchFamily="34" charset="0"/>
                <a:cs typeface="Arial" panose="020B0604020202020204" pitchFamily="34" charset="0"/>
              </a:rPr>
              <a:t>.</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Risque d’infection des articulations et de stérilité.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 : de la personne contaminée mais aussi du/des partenaire(s).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Attention il existe de plus en plus de souches de gonocoques multirésistantes aux antibiotiques!</a:t>
            </a:r>
          </a:p>
          <a:p>
            <a:pPr eaLnBrk="1" hangingPunct="1">
              <a:lnSpc>
                <a:spcPct val="80000"/>
              </a:lnSpc>
            </a:pPr>
            <a:endParaRPr lang="fr-FR" altLang="fr-FR" sz="1400">
              <a:solidFill>
                <a:schemeClr val="tx1"/>
              </a:solidFill>
              <a:latin typeface="Arial" panose="020B0604020202020204" pitchFamily="34" charset="0"/>
              <a:cs typeface="Arial" panose="020B0604020202020204" pitchFamily="34" charset="0"/>
            </a:endParaRPr>
          </a:p>
        </p:txBody>
      </p:sp>
      <p:pic>
        <p:nvPicPr>
          <p:cNvPr id="30724" name="Picture 6">
            <a:hlinkClick r:id="rId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25" y="333375"/>
            <a:ext cx="12954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7"/>
          <p:cNvSpPr txBox="1">
            <a:spLocks noChangeArrowheads="1"/>
          </p:cNvSpPr>
          <p:nvPr/>
        </p:nvSpPr>
        <p:spPr bwMode="auto">
          <a:xfrm>
            <a:off x="8832851" y="1976439"/>
            <a:ext cx="158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i="1">
                <a:solidFill>
                  <a:srgbClr val="7A0CFF"/>
                </a:solidFill>
                <a:latin typeface="Arial" panose="020B0604020202020204" pitchFamily="34" charset="0"/>
                <a:cs typeface="Arial" panose="020B0604020202020204" pitchFamily="34" charset="0"/>
              </a:rPr>
              <a:t>Neisseria gonorrhoeae</a:t>
            </a:r>
          </a:p>
        </p:txBody>
      </p:sp>
    </p:spTree>
    <p:extLst>
      <p:ext uri="{BB962C8B-B14F-4D97-AF65-F5344CB8AC3E}">
        <p14:creationId xmlns:p14="http://schemas.microsoft.com/office/powerpoint/2010/main" val="246814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00376" y="14288"/>
            <a:ext cx="5903913" cy="1143000"/>
          </a:xfrm>
        </p:spPr>
        <p:txBody>
          <a:bodyPr/>
          <a:lstStyle/>
          <a:p>
            <a:pPr eaLnBrk="1" hangingPunct="1"/>
            <a:r>
              <a:rPr lang="en-GB" altLang="fr-FR" sz="3600">
                <a:solidFill>
                  <a:srgbClr val="8F006B"/>
                </a:solidFill>
                <a:latin typeface="Arial" panose="020B0604020202020204" pitchFamily="34" charset="0"/>
                <a:cs typeface="Arial" panose="020B0604020202020204" pitchFamily="34" charset="0"/>
              </a:rPr>
              <a:t>Infection à VIH / SIDA</a:t>
            </a:r>
          </a:p>
        </p:txBody>
      </p:sp>
      <p:pic>
        <p:nvPicPr>
          <p:cNvPr id="32773" name="Imag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46076"/>
            <a:ext cx="6477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Grp="1" noChangeArrowheads="1"/>
          </p:cNvSpPr>
          <p:nvPr>
            <p:ph type="body" idx="1"/>
          </p:nvPr>
        </p:nvSpPr>
        <p:spPr>
          <a:xfrm>
            <a:off x="1703388" y="115888"/>
            <a:ext cx="8856662" cy="6697662"/>
          </a:xfrm>
          <a:ln w="28575">
            <a:solidFill>
              <a:srgbClr val="8F006B"/>
            </a:solidFill>
            <a:miter lim="800000"/>
            <a:headEnd/>
            <a:tailEnd/>
          </a:ln>
        </p:spPr>
        <p:txBody>
          <a:bodyPr/>
          <a:lstStyle/>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Le virus de l’immunodéficience humaine (</a:t>
            </a:r>
            <a:r>
              <a:rPr lang="fr-FR" altLang="fr-FR" sz="1400" b="1" dirty="0">
                <a:solidFill>
                  <a:schemeClr val="tx1"/>
                </a:solidFill>
                <a:latin typeface="Arial" panose="020B0604020202020204" pitchFamily="34" charset="0"/>
                <a:cs typeface="Arial" panose="020B0604020202020204" pitchFamily="34" charset="0"/>
              </a:rPr>
              <a:t>VIH</a:t>
            </a:r>
            <a:r>
              <a:rPr lang="fr-FR" altLang="fr-FR" sz="1400" dirty="0">
                <a:solidFill>
                  <a:schemeClr val="tx1"/>
                </a:solidFill>
                <a:latin typeface="Arial" panose="020B0604020202020204" pitchFamily="34" charset="0"/>
                <a:cs typeface="Arial" panose="020B0604020202020204" pitchFamily="34" charset="0"/>
              </a:rPr>
              <a:t>) qui peut mener au </a:t>
            </a:r>
            <a:r>
              <a:rPr lang="fr-FR" altLang="fr-FR" sz="1400" b="1" dirty="0">
                <a:solidFill>
                  <a:schemeClr val="tx1"/>
                </a:solidFill>
                <a:latin typeface="Arial" panose="020B0604020202020204" pitchFamily="34" charset="0"/>
                <a:cs typeface="Arial" panose="020B0604020202020204" pitchFamily="34" charset="0"/>
              </a:rPr>
              <a:t>SIDA</a:t>
            </a:r>
            <a:r>
              <a:rPr lang="fr-FR" altLang="fr-FR" sz="1400" dirty="0">
                <a:solidFill>
                  <a:schemeClr val="tx1"/>
                </a:solidFill>
                <a:latin typeface="Arial" panose="020B0604020202020204" pitchFamily="34" charset="0"/>
                <a:cs typeface="Arial" panose="020B0604020202020204" pitchFamily="34" charset="0"/>
              </a:rPr>
              <a:t> (</a:t>
            </a:r>
            <a:r>
              <a:rPr lang="fr-FR" altLang="fr-FR" sz="1400" b="1" dirty="0" err="1">
                <a:solidFill>
                  <a:schemeClr val="tx1"/>
                </a:solidFill>
                <a:latin typeface="Arial" panose="020B0604020202020204" pitchFamily="34" charset="0"/>
                <a:cs typeface="Arial" panose="020B0604020202020204" pitchFamily="34" charset="0"/>
              </a:rPr>
              <a:t>S</a:t>
            </a:r>
            <a:r>
              <a:rPr lang="fr-FR" altLang="fr-FR" sz="1400" dirty="0" err="1">
                <a:solidFill>
                  <a:schemeClr val="tx1"/>
                </a:solidFill>
                <a:latin typeface="Arial" panose="020B0604020202020204" pitchFamily="34" charset="0"/>
                <a:cs typeface="Arial" panose="020B0604020202020204" pitchFamily="34" charset="0"/>
              </a:rPr>
              <a:t>yndrôme</a:t>
            </a:r>
            <a:r>
              <a:rPr lang="fr-FR" altLang="fr-FR" sz="1400" dirty="0">
                <a:solidFill>
                  <a:schemeClr val="tx1"/>
                </a:solidFill>
                <a:latin typeface="Arial" panose="020B0604020202020204" pitchFamily="34" charset="0"/>
                <a:cs typeface="Arial" panose="020B0604020202020204" pitchFamily="34" charset="0"/>
              </a:rPr>
              <a:t> d’</a:t>
            </a:r>
            <a:r>
              <a:rPr lang="fr-FR" altLang="ja-JP" sz="1400" b="1" dirty="0" err="1">
                <a:solidFill>
                  <a:schemeClr val="tx1"/>
                </a:solidFill>
                <a:latin typeface="Arial" panose="020B0604020202020204" pitchFamily="34" charset="0"/>
                <a:cs typeface="Arial" panose="020B0604020202020204" pitchFamily="34" charset="0"/>
              </a:rPr>
              <a:t>I</a:t>
            </a:r>
            <a:r>
              <a:rPr lang="fr-FR" altLang="ja-JP" sz="1400" dirty="0" err="1">
                <a:solidFill>
                  <a:schemeClr val="tx1"/>
                </a:solidFill>
                <a:latin typeface="Arial" panose="020B0604020202020204" pitchFamily="34" charset="0"/>
                <a:cs typeface="Arial" panose="020B0604020202020204" pitchFamily="34" charset="0"/>
              </a:rPr>
              <a:t>mmuno-</a:t>
            </a:r>
            <a:r>
              <a:rPr lang="fr-FR" altLang="ja-JP" sz="1400" b="1" dirty="0" err="1">
                <a:solidFill>
                  <a:schemeClr val="tx1"/>
                </a:solidFill>
                <a:latin typeface="Arial" panose="020B0604020202020204" pitchFamily="34" charset="0"/>
                <a:cs typeface="Arial" panose="020B0604020202020204" pitchFamily="34" charset="0"/>
              </a:rPr>
              <a:t>D</a:t>
            </a:r>
            <a:r>
              <a:rPr lang="fr-FR" altLang="ja-JP" sz="1400" dirty="0" err="1">
                <a:solidFill>
                  <a:schemeClr val="tx1"/>
                </a:solidFill>
                <a:latin typeface="Arial" panose="020B0604020202020204" pitchFamily="34" charset="0"/>
                <a:cs typeface="Arial" panose="020B0604020202020204" pitchFamily="34" charset="0"/>
              </a:rPr>
              <a:t>éficience</a:t>
            </a:r>
            <a:r>
              <a:rPr lang="fr-FR" altLang="ja-JP" sz="1400" dirty="0">
                <a:solidFill>
                  <a:schemeClr val="tx1"/>
                </a:solidFill>
                <a:latin typeface="Arial" panose="020B0604020202020204" pitchFamily="34" charset="0"/>
                <a:cs typeface="Arial" panose="020B0604020202020204" pitchFamily="34" charset="0"/>
              </a:rPr>
              <a:t> </a:t>
            </a:r>
            <a:r>
              <a:rPr lang="fr-FR" altLang="ja-JP" sz="1400" b="1" dirty="0">
                <a:solidFill>
                  <a:schemeClr val="tx1"/>
                </a:solidFill>
                <a:latin typeface="Arial" panose="020B0604020202020204" pitchFamily="34" charset="0"/>
                <a:cs typeface="Arial" panose="020B0604020202020204" pitchFamily="34" charset="0"/>
              </a:rPr>
              <a:t>A</a:t>
            </a:r>
            <a:r>
              <a:rPr lang="fr-FR" altLang="ja-JP" sz="1400" dirty="0">
                <a:solidFill>
                  <a:schemeClr val="tx1"/>
                </a:solidFill>
                <a:latin typeface="Arial" panose="020B0604020202020204" pitchFamily="34" charset="0"/>
                <a:cs typeface="Arial" panose="020B0604020202020204" pitchFamily="34" charset="0"/>
              </a:rPr>
              <a:t>cquise ).</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Par contact sexuel vaginal, anal ou oral.</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Transmission sanguine ( par ex: </a:t>
            </a:r>
            <a:r>
              <a:rPr lang="fr-FR" altLang="fr-FR" sz="1400" dirty="0">
                <a:solidFill>
                  <a:schemeClr val="tx1"/>
                </a:solidFill>
              </a:rPr>
              <a:t>piqûres avec des aiguilles contaminées, des instruments contaminés utilisés pour le tatouage ou le piercing…).</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Transmission de la mère au nouveau-né lors de l’accouchement.</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Par contre, pas de transmission par la salive.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Les experts pensent que 30% des personnes vivant avec le VIH n’ont pas de symptômes et ne savent pas qu’ils sont contaminés et ils peuvent donc transmettre le virus sans le savoir.</a:t>
            </a:r>
            <a:endParaRPr lang="fr-FR" altLang="fr-FR" sz="1400" b="1" dirty="0">
              <a:solidFill>
                <a:schemeClr val="tx1"/>
              </a:solidFill>
              <a:latin typeface="Arial" panose="020B0604020202020204" pitchFamily="34" charset="0"/>
              <a:cs typeface="Arial" panose="020B0604020202020204" pitchFamily="34" charset="0"/>
            </a:endParaRP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Primo-infection VIH : fièvre, ganglions enflés, éruption cutanée, mal de gorge, douleurs articulaires, parfois sans symptômes elle reste toujours contagieuse.</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Stade tardif de l’infection : fièvre, sueurs nocturnes, troubles visuels, ganglions, perte de poids.</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SIDA : le système immunitaire est défaillant, exposant ainsi le patient à de nombreuses infections opportunistes qui peuvent toucher tous les organes. Elles sont graves et parfois mortelles, </a:t>
            </a:r>
            <a:r>
              <a:rPr lang="fr-FR" altLang="fr-FR" sz="1400" dirty="0" err="1">
                <a:solidFill>
                  <a:schemeClr val="tx1"/>
                </a:solidFill>
                <a:latin typeface="Arial" panose="020B0604020202020204" pitchFamily="34" charset="0"/>
                <a:cs typeface="Arial" panose="020B0604020202020204" pitchFamily="34" charset="0"/>
              </a:rPr>
              <a:t>p.ex</a:t>
            </a:r>
            <a:r>
              <a:rPr lang="fr-FR" altLang="fr-FR" sz="1400" dirty="0">
                <a:solidFill>
                  <a:schemeClr val="tx1"/>
                </a:solidFill>
                <a:latin typeface="Arial" panose="020B0604020202020204" pitchFamily="34" charset="0"/>
                <a:cs typeface="Arial" panose="020B0604020202020204" pitchFamily="34" charset="0"/>
              </a:rPr>
              <a:t> la pneumonie.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Diagnostic</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Prélèvement de sang, il existe même des tests rapides de dépistage.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Conséquences sans traitement </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L’infection à VIH non traitée peut évoluer vers le SIDA.</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Traitement </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Aucun traitement n’élimine le virus mais on peut bloquer son évolution par un traitement à vie (association de plusieurs médicaments), permettant de vivre avec le VIH en atténuant les effets de l’infection. Il existe également des traitements préventifs : </a:t>
            </a:r>
            <a:r>
              <a:rPr lang="fr-FR" altLang="fr-FR" sz="1400" dirty="0" err="1">
                <a:solidFill>
                  <a:schemeClr val="tx1"/>
                </a:solidFill>
                <a:latin typeface="Arial" panose="020B0604020202020204" pitchFamily="34" charset="0"/>
                <a:cs typeface="Arial" panose="020B0604020202020204" pitchFamily="34" charset="0"/>
              </a:rPr>
              <a:t>PrEP</a:t>
            </a:r>
            <a:r>
              <a:rPr lang="fr-FR" altLang="fr-FR" sz="1400" dirty="0">
                <a:solidFill>
                  <a:schemeClr val="tx1"/>
                </a:solidFill>
                <a:latin typeface="Arial" panose="020B0604020202020204" pitchFamily="34" charset="0"/>
                <a:cs typeface="Arial" panose="020B0604020202020204" pitchFamily="34" charset="0"/>
              </a:rPr>
              <a:t> (prophylaxie </a:t>
            </a:r>
            <a:r>
              <a:rPr lang="fr-FR" altLang="fr-FR" sz="1400" dirty="0" err="1">
                <a:solidFill>
                  <a:schemeClr val="tx1"/>
                </a:solidFill>
                <a:latin typeface="Arial" panose="020B0604020202020204" pitchFamily="34" charset="0"/>
                <a:cs typeface="Arial" panose="020B0604020202020204" pitchFamily="34" charset="0"/>
              </a:rPr>
              <a:t>pré-exposition</a:t>
            </a:r>
            <a:r>
              <a:rPr lang="fr-FR" altLang="fr-FR" sz="1400" dirty="0">
                <a:solidFill>
                  <a:schemeClr val="tx1"/>
                </a:solidFill>
                <a:latin typeface="Arial" panose="020B0604020202020204" pitchFamily="34" charset="0"/>
                <a:cs typeface="Arial" panose="020B0604020202020204" pitchFamily="34" charset="0"/>
              </a:rPr>
              <a:t>) ainsi que des traitements post-exposition à prendre rapidement (2 jours) après une exposition. </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p:txBody>
      </p:sp>
      <p:pic>
        <p:nvPicPr>
          <p:cNvPr id="32774" name="Image 5" descr="photo au microscope du virus de l'immunodéficience huma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4025" y="188119"/>
            <a:ext cx="1000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88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143250" y="60325"/>
            <a:ext cx="5689600" cy="920750"/>
          </a:xfrm>
        </p:spPr>
        <p:txBody>
          <a:bodyPr/>
          <a:lstStyle/>
          <a:p>
            <a:pPr eaLnBrk="1" hangingPunct="1"/>
            <a:r>
              <a:rPr lang="fr-FR" altLang="fr-FR" sz="4000">
                <a:solidFill>
                  <a:srgbClr val="8F006B"/>
                </a:solidFill>
                <a:latin typeface="Arial" panose="020B0604020202020204" pitchFamily="34" charset="0"/>
                <a:cs typeface="Arial" panose="020B0604020202020204" pitchFamily="34" charset="0"/>
              </a:rPr>
              <a:t>Herpès Génital</a:t>
            </a:r>
          </a:p>
        </p:txBody>
      </p:sp>
      <p:pic>
        <p:nvPicPr>
          <p:cNvPr id="34824"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82564"/>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Grp="1" noChangeArrowheads="1"/>
          </p:cNvSpPr>
          <p:nvPr>
            <p:ph type="body" idx="1"/>
          </p:nvPr>
        </p:nvSpPr>
        <p:spPr>
          <a:xfrm>
            <a:off x="1631950" y="115888"/>
            <a:ext cx="8928100" cy="6553200"/>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Le virus </a:t>
            </a:r>
            <a:r>
              <a:rPr lang="fr-FR" altLang="fr-FR" sz="1400" i="1">
                <a:solidFill>
                  <a:schemeClr val="tx1"/>
                </a:solidFill>
                <a:latin typeface="Arial" panose="020B0604020202020204" pitchFamily="34" charset="0"/>
                <a:cs typeface="Arial" panose="020B0604020202020204" pitchFamily="34" charset="0"/>
              </a:rPr>
              <a:t>Herpes Simplex</a:t>
            </a:r>
            <a:endParaRPr lang="fr-FR" altLang="fr-FR" sz="1400" i="1">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avec une vésicule cutanée ou contact sexuel vaginal, anal ou oral.</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Peut être transmis par la mère à son enfant lors de l’accouchement. </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 </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Très souvent il n’y a pas de symptômes, mais les porteurs asymptomatiques peuvent quand même transmettre l’infection sans le savoir.</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symptômes peuvent apparaître jusqu’à 26 jours après l’exposition et peuvent revenir à répétition:</a:t>
            </a:r>
          </a:p>
          <a:p>
            <a:pPr lvl="1" eaLnBrk="1" hangingPunct="1">
              <a:lnSpc>
                <a:spcPct val="80000"/>
              </a:lnSpc>
            </a:pPr>
            <a:r>
              <a:rPr lang="fr-FR" altLang="fr-FR" sz="1400">
                <a:latin typeface="Arial" panose="020B0604020202020204" pitchFamily="34" charset="0"/>
                <a:cs typeface="Arial" panose="020B0604020202020204" pitchFamily="34" charset="0"/>
              </a:rPr>
              <a:t>des démangeaisons/picotements/douleurs dans la région génitale ou anale </a:t>
            </a:r>
          </a:p>
          <a:p>
            <a:pPr lvl="1" eaLnBrk="1" hangingPunct="1">
              <a:lnSpc>
                <a:spcPct val="80000"/>
              </a:lnSpc>
            </a:pPr>
            <a:r>
              <a:rPr lang="fr-FR" altLang="fr-FR" sz="1400">
                <a:latin typeface="Arial" panose="020B0604020202020204" pitchFamily="34" charset="0"/>
                <a:cs typeface="Arial" panose="020B0604020202020204" pitchFamily="34" charset="0"/>
              </a:rPr>
              <a:t>des petites vésicules et ulcérations douloureuses </a:t>
            </a:r>
          </a:p>
          <a:p>
            <a:pPr lvl="1" eaLnBrk="1" hangingPunct="1">
              <a:lnSpc>
                <a:spcPct val="80000"/>
              </a:lnSpc>
            </a:pPr>
            <a:r>
              <a:rPr lang="fr-FR" altLang="fr-FR" sz="1400">
                <a:latin typeface="Arial" panose="020B0604020202020204" pitchFamily="34" charset="0"/>
                <a:cs typeface="Arial" panose="020B0604020202020204" pitchFamily="34" charset="0"/>
              </a:rPr>
              <a:t>des douleurs en urinant</a:t>
            </a:r>
          </a:p>
          <a:p>
            <a:pPr lvl="1" eaLnBrk="1" hangingPunct="1">
              <a:lnSpc>
                <a:spcPct val="80000"/>
              </a:lnSpc>
            </a:pPr>
            <a:r>
              <a:rPr lang="fr-FR" altLang="fr-FR" sz="1400">
                <a:latin typeface="Arial" panose="020B0604020202020204" pitchFamily="34" charset="0"/>
                <a:cs typeface="Arial" panose="020B0604020202020204" pitchFamily="34" charset="0"/>
              </a:rPr>
              <a:t>un état grippal </a:t>
            </a:r>
          </a:p>
          <a:p>
            <a:pPr lvl="1" eaLnBrk="1" hangingPunct="1">
              <a:lnSpc>
                <a:spcPct val="80000"/>
              </a:lnSpc>
            </a:pPr>
            <a:endParaRPr lang="fr-FR" altLang="fr-FR" sz="1400">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Examen médical ou prélèvement local indolore sur les vésicules.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Evolution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Le virus reste dans le corps et devient actif de temps en temps ce qui déclenche de nouveaux épisodes avec les mêmes symptômes.</a:t>
            </a:r>
          </a:p>
          <a:p>
            <a:pPr eaLnBrk="1" hangingPunct="1">
              <a:lnSpc>
                <a:spcPct val="80000"/>
              </a:lnSpc>
              <a:buFontTx/>
              <a:buNone/>
            </a:pPr>
            <a:endParaRPr lang="fr-FR" altLang="fr-FR" sz="1400">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Antalgiques, antiviraux (raccourcissent la durée des symptômes mais n’empêchent pas les récidives).</a:t>
            </a:r>
          </a:p>
        </p:txBody>
      </p:sp>
      <p:pic>
        <p:nvPicPr>
          <p:cNvPr id="34821" name="Picture 8" descr="190px-Herpes_simpex_virus">
            <a:hlinkClick r:id="rId4" tooltip="Herpes simpex virus.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0188" y="254000"/>
            <a:ext cx="13779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9"/>
          <p:cNvSpPr txBox="1">
            <a:spLocks noChangeArrowheads="1"/>
          </p:cNvSpPr>
          <p:nvPr/>
        </p:nvSpPr>
        <p:spPr bwMode="auto">
          <a:xfrm>
            <a:off x="8975726" y="1549401"/>
            <a:ext cx="15541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a:solidFill>
                  <a:srgbClr val="7A0CFF"/>
                </a:solidFill>
                <a:latin typeface="Arial" panose="020B0604020202020204" pitchFamily="34" charset="0"/>
                <a:cs typeface="Arial" panose="020B0604020202020204" pitchFamily="34" charset="0"/>
              </a:rPr>
              <a:t>Herpes Simplex Virus</a:t>
            </a:r>
          </a:p>
        </p:txBody>
      </p:sp>
      <p:pic>
        <p:nvPicPr>
          <p:cNvPr id="34820" name="Picture 6" descr="190px-SOA-Herpes-genitalis-female">
            <a:hlinkClick r:id="rId6" tooltip="SOA-Herpes-genitalis-female.jp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8388" y="3592513"/>
            <a:ext cx="1809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0"/>
          <p:cNvSpPr txBox="1">
            <a:spLocks noChangeArrowheads="1"/>
          </p:cNvSpPr>
          <p:nvPr/>
        </p:nvSpPr>
        <p:spPr bwMode="auto">
          <a:xfrm>
            <a:off x="8488364" y="4960938"/>
            <a:ext cx="2098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a:solidFill>
                  <a:srgbClr val="7A0CFF"/>
                </a:solidFill>
                <a:latin typeface="Arial" panose="020B0604020202020204" pitchFamily="34" charset="0"/>
                <a:cs typeface="Arial" panose="020B0604020202020204" pitchFamily="34" charset="0"/>
              </a:rPr>
              <a:t>Herpès génital chez une femme</a:t>
            </a:r>
          </a:p>
        </p:txBody>
      </p:sp>
    </p:spTree>
    <p:extLst>
      <p:ext uri="{BB962C8B-B14F-4D97-AF65-F5344CB8AC3E}">
        <p14:creationId xmlns:p14="http://schemas.microsoft.com/office/powerpoint/2010/main" val="130408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3"/>
          <p:cNvSpPr>
            <a:spLocks noGrp="1" noChangeArrowheads="1"/>
          </p:cNvSpPr>
          <p:nvPr>
            <p:ph type="title"/>
          </p:nvPr>
        </p:nvSpPr>
        <p:spPr>
          <a:xfrm>
            <a:off x="3359151" y="49213"/>
            <a:ext cx="4175125" cy="1143000"/>
          </a:xfrm>
        </p:spPr>
        <p:txBody>
          <a:bodyPr/>
          <a:lstStyle/>
          <a:p>
            <a:r>
              <a:rPr lang="fr-FR" altLang="fr-FR" sz="4000">
                <a:solidFill>
                  <a:srgbClr val="8F006B"/>
                </a:solidFill>
                <a:latin typeface="Arial" panose="020B0604020202020204" pitchFamily="34" charset="0"/>
                <a:cs typeface="Arial" panose="020B0604020202020204" pitchFamily="34" charset="0"/>
              </a:rPr>
              <a:t>Trichomonas</a:t>
            </a:r>
          </a:p>
        </p:txBody>
      </p:sp>
      <p:pic>
        <p:nvPicPr>
          <p:cNvPr id="36868" name="Imag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88914"/>
            <a:ext cx="8651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Espace réservé du contenu 4"/>
          <p:cNvSpPr>
            <a:spLocks noGrp="1"/>
          </p:cNvSpPr>
          <p:nvPr>
            <p:ph idx="1"/>
          </p:nvPr>
        </p:nvSpPr>
        <p:spPr>
          <a:xfrm>
            <a:off x="1774826" y="115889"/>
            <a:ext cx="8785225" cy="6626225"/>
          </a:xfrm>
          <a:ln w="28575">
            <a:solidFill>
              <a:srgbClr val="8F006B"/>
            </a:solidFill>
            <a:miter lim="800000"/>
            <a:headEnd/>
            <a:tailEnd/>
          </a:ln>
        </p:spPr>
        <p:txBody>
          <a:bodyPr/>
          <a:lstStyle/>
          <a:p>
            <a:pPr>
              <a:defRPr/>
            </a:pPr>
            <a:endParaRPr lang="fr-FR" altLang="fr-FR" dirty="0"/>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Causé par</a:t>
            </a:r>
          </a:p>
          <a:p>
            <a:pPr eaLnBrk="1" hangingPunct="1">
              <a:spcBef>
                <a:spcPct val="30000"/>
              </a:spcBef>
              <a:buFontTx/>
              <a:buNone/>
              <a:defRPr/>
            </a:pPr>
            <a:r>
              <a:rPr lang="fr-FR" altLang="fr-FR" sz="1400" dirty="0">
                <a:solidFill>
                  <a:schemeClr val="tx1"/>
                </a:solidFill>
                <a:latin typeface="Arial" panose="020B0604020202020204" pitchFamily="34" charset="0"/>
                <a:cs typeface="Arial" panose="020B0604020202020204" pitchFamily="34" charset="0"/>
              </a:rPr>
              <a:t>Le parasite (un protozoaire): </a:t>
            </a:r>
            <a:r>
              <a:rPr lang="fr-FR" altLang="fr-FR" sz="1400" i="1" dirty="0">
                <a:solidFill>
                  <a:schemeClr val="tx1"/>
                </a:solidFill>
                <a:latin typeface="Arial" panose="020B0604020202020204" pitchFamily="34" charset="0"/>
                <a:cs typeface="Arial" panose="020B0604020202020204" pitchFamily="34" charset="0"/>
              </a:rPr>
              <a:t>Trichomonas </a:t>
            </a:r>
            <a:r>
              <a:rPr lang="fr-FR" altLang="fr-FR" sz="1400" i="1" dirty="0" err="1">
                <a:solidFill>
                  <a:schemeClr val="tx1"/>
                </a:solidFill>
                <a:latin typeface="Arial" panose="020B0604020202020204" pitchFamily="34" charset="0"/>
                <a:cs typeface="Arial" panose="020B0604020202020204" pitchFamily="34" charset="0"/>
              </a:rPr>
              <a:t>vaginalis</a:t>
            </a:r>
            <a:r>
              <a:rPr lang="fr-FR" altLang="fr-FR" sz="1400" dirty="0">
                <a:solidFill>
                  <a:srgbClr val="FF0000"/>
                </a:solidFill>
              </a:rPr>
              <a:t> </a:t>
            </a:r>
            <a:r>
              <a:rPr lang="fr-FR" altLang="fr-FR" sz="1400" dirty="0">
                <a:solidFill>
                  <a:schemeClr val="tx1"/>
                </a:solidFill>
              </a:rPr>
              <a:t>est présent dans la flore vaginale naturelle, on parle d’infection lorsqu’il prédomine dans cette flore, comme cela peut être le cas lors d’un déséquilibre de la flore par exemple. </a:t>
            </a:r>
          </a:p>
          <a:p>
            <a:pPr>
              <a:buFontTx/>
              <a:buNone/>
              <a:defRPr/>
            </a:pPr>
            <a:endParaRPr lang="fr-FR" altLang="fr-FR" sz="1400" dirty="0"/>
          </a:p>
          <a:p>
            <a:pPr>
              <a:buFontTx/>
              <a:buNone/>
              <a:defRPr/>
            </a:pPr>
            <a:r>
              <a:rPr lang="fr-FR" altLang="fr-FR" sz="1400" b="1" dirty="0">
                <a:solidFill>
                  <a:srgbClr val="8F006B"/>
                </a:solidFill>
                <a:latin typeface="Arial" panose="020B0604020202020204" pitchFamily="34" charset="0"/>
                <a:cs typeface="Arial" panose="020B0604020202020204" pitchFamily="34" charset="0"/>
              </a:rPr>
              <a:t>Transmission</a:t>
            </a:r>
          </a:p>
          <a:p>
            <a:pPr>
              <a:buFontTx/>
              <a:buNone/>
              <a:defRPr/>
            </a:pPr>
            <a:r>
              <a:rPr lang="fr-FR" altLang="fr-FR" sz="1400" dirty="0">
                <a:solidFill>
                  <a:schemeClr val="tx1"/>
                </a:solidFill>
                <a:latin typeface="Arial" panose="020B0604020202020204" pitchFamily="34" charset="0"/>
                <a:cs typeface="Arial" panose="020B0604020202020204" pitchFamily="34" charset="0"/>
              </a:rPr>
              <a:t>Par contact sexuel vaginal, anal ou oral. </a:t>
            </a:r>
          </a:p>
          <a:p>
            <a:pPr>
              <a:buFontTx/>
              <a:buNone/>
              <a:defRPr/>
            </a:pPr>
            <a:endParaRPr lang="fr-FR" altLang="fr-FR" sz="1400" dirty="0">
              <a:solidFill>
                <a:schemeClr val="tx1"/>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Symptômes</a:t>
            </a:r>
          </a:p>
          <a:p>
            <a:pPr marL="0" indent="0">
              <a:buNone/>
              <a:defRPr/>
            </a:pPr>
            <a:r>
              <a:rPr lang="fr-FR" altLang="fr-FR" sz="1400" dirty="0">
                <a:solidFill>
                  <a:schemeClr val="tx1"/>
                </a:solidFill>
                <a:latin typeface="Arial" panose="020B0604020202020204" pitchFamily="34" charset="0"/>
                <a:cs typeface="Arial" panose="020B0604020202020204" pitchFamily="34" charset="0"/>
              </a:rPr>
              <a:t>Cette infection est souvent asymptomatique (ne provoque aucun symptôme) chez l’homme et chez la femme. </a:t>
            </a:r>
          </a:p>
          <a:p>
            <a:pPr>
              <a:buFontTx/>
              <a:buNone/>
              <a:defRPr/>
            </a:pPr>
            <a:r>
              <a:rPr lang="fr-FR" altLang="fr-FR" sz="1400" dirty="0">
                <a:solidFill>
                  <a:schemeClr val="tx1"/>
                </a:solidFill>
                <a:latin typeface="Arial" panose="020B0604020202020204" pitchFamily="34" charset="0"/>
                <a:cs typeface="Arial" panose="020B0604020202020204" pitchFamily="34" charset="0"/>
              </a:rPr>
              <a:t>S’il y a des symptômes:</a:t>
            </a:r>
          </a:p>
          <a:p>
            <a:pPr>
              <a:defRPr/>
            </a:pPr>
            <a:r>
              <a:rPr lang="fr-FR" altLang="fr-FR" sz="1400" dirty="0">
                <a:solidFill>
                  <a:schemeClr val="tx1"/>
                </a:solidFill>
                <a:latin typeface="Arial" panose="020B0604020202020204" pitchFamily="34" charset="0"/>
                <a:cs typeface="Arial" panose="020B0604020202020204" pitchFamily="34" charset="0"/>
              </a:rPr>
              <a:t>Chez la femme, des pertes vaginales souvent malodorantes, des démangeaisons et une sensation de brûlures urinaires peuvent apparaitre. </a:t>
            </a:r>
          </a:p>
          <a:p>
            <a:pPr>
              <a:defRPr/>
            </a:pPr>
            <a:r>
              <a:rPr lang="fr-FR" altLang="fr-FR" sz="1400" dirty="0">
                <a:solidFill>
                  <a:schemeClr val="tx1"/>
                </a:solidFill>
                <a:latin typeface="Arial" panose="020B0604020202020204" pitchFamily="34" charset="0"/>
                <a:cs typeface="Arial" panose="020B0604020202020204" pitchFamily="34" charset="0"/>
              </a:rPr>
              <a:t>Chez l’homme, des brûlures en urinant ou après les rapports sexuels peuvent apparaitre.</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Diagnostic</a:t>
            </a:r>
          </a:p>
          <a:p>
            <a:pPr>
              <a:buFontTx/>
              <a:buNone/>
              <a:defRPr/>
            </a:pPr>
            <a:r>
              <a:rPr lang="fr-FR" altLang="fr-FR" sz="1400" dirty="0">
                <a:solidFill>
                  <a:schemeClr val="tx1"/>
                </a:solidFill>
                <a:latin typeface="Arial" panose="020B0604020202020204" pitchFamily="34" charset="0"/>
                <a:cs typeface="Arial" panose="020B0604020202020204" pitchFamily="34" charset="0"/>
              </a:rPr>
              <a:t>Un prélèvement vulvo-vaginal indolore chez la femme ou une analyse du premier jet urinaire chez l'homme.</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Conséquences sans traitement </a:t>
            </a:r>
          </a:p>
          <a:p>
            <a:pPr>
              <a:buFontTx/>
              <a:buNone/>
              <a:defRPr/>
            </a:pPr>
            <a:r>
              <a:rPr lang="fr-FR" altLang="fr-FR" sz="1400" dirty="0">
                <a:solidFill>
                  <a:schemeClr val="tx1"/>
                </a:solidFill>
                <a:latin typeface="Arial" panose="020B0604020202020204" pitchFamily="34" charset="0"/>
                <a:cs typeface="Arial" panose="020B0604020202020204" pitchFamily="34" charset="0"/>
              </a:rPr>
              <a:t>Infection des ovaires (salpingite), stérilité, accouchement prématuré chez les femmes enceintes.</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Traitement</a:t>
            </a:r>
          </a:p>
          <a:p>
            <a:pPr>
              <a:defRPr/>
            </a:pPr>
            <a:r>
              <a:rPr lang="fr-FR" altLang="fr-FR" sz="1400" dirty="0">
                <a:solidFill>
                  <a:schemeClr val="tx1"/>
                </a:solidFill>
                <a:latin typeface="Arial" panose="020B0604020202020204" pitchFamily="34" charset="0"/>
                <a:cs typeface="Arial" panose="020B0604020202020204" pitchFamily="34" charset="0"/>
              </a:rPr>
              <a:t>Un médicament </a:t>
            </a:r>
            <a:r>
              <a:rPr lang="fr-FR" altLang="fr-FR" sz="1400" dirty="0" err="1">
                <a:solidFill>
                  <a:schemeClr val="tx1"/>
                </a:solidFill>
                <a:latin typeface="Arial" panose="020B0604020202020204" pitchFamily="34" charset="0"/>
                <a:cs typeface="Arial" panose="020B0604020202020204" pitchFamily="34" charset="0"/>
              </a:rPr>
              <a:t>anti-parasitaire</a:t>
            </a:r>
            <a:r>
              <a:rPr lang="fr-FR" altLang="fr-FR" sz="1400" dirty="0">
                <a:solidFill>
                  <a:schemeClr val="tx1"/>
                </a:solidFill>
                <a:latin typeface="Arial" panose="020B0604020202020204" pitchFamily="34" charset="0"/>
                <a:cs typeface="Arial" panose="020B0604020202020204" pitchFamily="34" charset="0"/>
              </a:rPr>
              <a:t> (métronidazole) qui ne doit pas être pris avec de l’alcool.</a:t>
            </a:r>
          </a:p>
          <a:p>
            <a:pPr>
              <a:defRPr/>
            </a:pPr>
            <a:endParaRPr lang="fr-FR" altLang="fr-FR" dirty="0"/>
          </a:p>
        </p:txBody>
      </p:sp>
      <p:pic>
        <p:nvPicPr>
          <p:cNvPr id="36869"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925" y="1662113"/>
            <a:ext cx="2228850"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72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792538" y="53975"/>
            <a:ext cx="4679950" cy="1081088"/>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Syphilis</a:t>
            </a:r>
          </a:p>
        </p:txBody>
      </p:sp>
      <p:pic>
        <p:nvPicPr>
          <p:cNvPr id="38916"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260350"/>
            <a:ext cx="9366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Grp="1" noChangeArrowheads="1"/>
          </p:cNvSpPr>
          <p:nvPr>
            <p:ph type="body" idx="1"/>
          </p:nvPr>
        </p:nvSpPr>
        <p:spPr>
          <a:xfrm>
            <a:off x="1703389" y="188914"/>
            <a:ext cx="8713787" cy="6480175"/>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Treponema pallidum</a:t>
            </a:r>
          </a:p>
          <a:p>
            <a:pPr eaLnBrk="1" hangingPunct="1">
              <a:lnSpc>
                <a:spcPct val="80000"/>
              </a:lnSpc>
              <a:buFontTx/>
              <a:buNone/>
            </a:pPr>
            <a:endParaRPr lang="fr-FR" altLang="fr-FR" sz="1400" b="1">
              <a:solidFill>
                <a:srgbClr val="8F006B"/>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Transmission par la mère au nouveau-né lors de la grossesse ou de l’accouchement.</a:t>
            </a:r>
          </a:p>
          <a:p>
            <a:pPr eaLnBrk="1" hangingPunct="1">
              <a:lnSpc>
                <a:spcPct val="80000"/>
              </a:lnSpc>
              <a:buFontTx/>
              <a:buNone/>
            </a:pPr>
            <a:endParaRPr lang="fr-FR" altLang="fr-FR" sz="1400" b="1">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Apparition de signes 2-4 semaines après la contamination</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Chancre (petite plaie indolore), boutons ou plaques rouges sur la peau et les muqueuses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Examen médical et prise de sang</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Atteinte du cerveau, des nerfs, du cœur, des artères, des yeux.</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Risque d’infection des articulations et de stérilité.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Avant la découvertes des antibiotiques la syphilis pouvait évoluer vers la mort comme par exemple pour Charles Baudelaire, Franz Schubert, Édouard Manet, Alphonse Daudet et Guy de Maupassant,</a:t>
            </a:r>
          </a:p>
        </p:txBody>
      </p:sp>
      <p:pic>
        <p:nvPicPr>
          <p:cNvPr id="38917" name="Image 4" descr="photo au microscope de la bactérie treponema palli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25" y="333375"/>
            <a:ext cx="9715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34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405189" y="-22225"/>
            <a:ext cx="5164137" cy="1143000"/>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Mycose</a:t>
            </a:r>
          </a:p>
        </p:txBody>
      </p:sp>
      <p:pic>
        <p:nvPicPr>
          <p:cNvPr id="40966"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295275"/>
            <a:ext cx="7874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Grp="1" noChangeArrowheads="1"/>
          </p:cNvSpPr>
          <p:nvPr>
            <p:ph type="body" idx="1"/>
          </p:nvPr>
        </p:nvSpPr>
        <p:spPr>
          <a:xfrm>
            <a:off x="1631950" y="168276"/>
            <a:ext cx="8820150" cy="6429375"/>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Un champignon (levure) du genre </a:t>
            </a:r>
            <a:r>
              <a:rPr lang="fr-FR" altLang="fr-FR" sz="1400" i="1">
                <a:solidFill>
                  <a:schemeClr val="tx1"/>
                </a:solidFill>
                <a:latin typeface="Arial" panose="020B0604020202020204" pitchFamily="34" charset="0"/>
                <a:cs typeface="Arial" panose="020B0604020202020204" pitchFamily="34" charset="0"/>
              </a:rPr>
              <a:t>Candida albicans, </a:t>
            </a:r>
            <a:r>
              <a:rPr lang="fr-FR" altLang="fr-FR" sz="1400">
                <a:solidFill>
                  <a:schemeClr val="tx1"/>
                </a:solidFill>
                <a:latin typeface="Arial" panose="020B0604020202020204" pitchFamily="34" charset="0"/>
                <a:cs typeface="Arial" panose="020B0604020202020204" pitchFamily="34" charset="0"/>
              </a:rPr>
              <a:t>qui</a:t>
            </a:r>
            <a:r>
              <a:rPr lang="fr-FR" altLang="fr-FR" sz="1400" i="1">
                <a:solidFill>
                  <a:schemeClr val="tx1"/>
                </a:solidFill>
                <a:latin typeface="Arial" panose="020B0604020202020204" pitchFamily="34" charset="0"/>
                <a:cs typeface="Arial" panose="020B0604020202020204" pitchFamily="34" charset="0"/>
              </a:rPr>
              <a:t> </a:t>
            </a:r>
            <a:r>
              <a:rPr lang="fr-FR" altLang="fr-FR" sz="1400">
                <a:solidFill>
                  <a:schemeClr val="tx1"/>
                </a:solidFill>
              </a:rPr>
              <a:t>est présent dans la flore vaginale naturelle, on parle d’infection lorsqu’il prédomine dans cette flore, comme cela peut être le cas après un traitement antibiotique par exemple </a:t>
            </a: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Peut être transmise par contact sexuel.</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Circonstances d’apparition </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antibiotiques en détruisant la flore microbienne normale perme</a:t>
            </a:r>
            <a:r>
              <a:rPr lang="fr-FR" altLang="fr-FR" sz="1400">
                <a:solidFill>
                  <a:srgbClr val="008000"/>
                </a:solidFill>
                <a:latin typeface="Arial" panose="020B0604020202020204" pitchFamily="34" charset="0"/>
                <a:cs typeface="Arial" panose="020B0604020202020204" pitchFamily="34" charset="0"/>
              </a:rPr>
              <a:t>ttent</a:t>
            </a:r>
            <a:r>
              <a:rPr lang="fr-FR" altLang="fr-FR" sz="1400">
                <a:solidFill>
                  <a:schemeClr val="tx1"/>
                </a:solidFill>
                <a:latin typeface="Arial" panose="020B0604020202020204" pitchFamily="34" charset="0"/>
                <a:cs typeface="Arial" panose="020B0604020202020204" pitchFamily="34" charset="0"/>
              </a:rPr>
              <a:t> aux champignons de proliférer.</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La grossesse</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troubles immunitaires</a:t>
            </a: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Femmes</a:t>
            </a:r>
          </a:p>
          <a:p>
            <a:pPr lvl="1" eaLnBrk="1" hangingPunct="1">
              <a:lnSpc>
                <a:spcPct val="80000"/>
              </a:lnSpc>
            </a:pPr>
            <a:r>
              <a:rPr lang="fr-FR" altLang="fr-FR" sz="1400">
                <a:latin typeface="Arial" panose="020B0604020202020204" pitchFamily="34" charset="0"/>
                <a:cs typeface="Arial" panose="020B0604020202020204" pitchFamily="34" charset="0"/>
              </a:rPr>
              <a:t>Écoulement vaginal ou démangeaison</a:t>
            </a:r>
          </a:p>
          <a:p>
            <a:pPr lvl="1" eaLnBrk="1" hangingPunct="1">
              <a:lnSpc>
                <a:spcPct val="80000"/>
              </a:lnSpc>
            </a:pPr>
            <a:r>
              <a:rPr lang="fr-FR" altLang="fr-FR" sz="1400">
                <a:latin typeface="Arial" panose="020B0604020202020204" pitchFamily="34" charset="0"/>
                <a:cs typeface="Arial" panose="020B0604020202020204" pitchFamily="34" charset="0"/>
              </a:rPr>
              <a:t>Douleur, ou inconfort, lors des rapports sexuels </a:t>
            </a:r>
          </a:p>
          <a:p>
            <a:pPr lvl="1" eaLnBrk="1" hangingPunct="1">
              <a:lnSpc>
                <a:spcPct val="80000"/>
              </a:lnSpc>
            </a:pPr>
            <a:r>
              <a:rPr lang="fr-FR" altLang="fr-FR" sz="1400">
                <a:latin typeface="Arial" panose="020B0604020202020204" pitchFamily="34" charset="0"/>
                <a:cs typeface="Arial" panose="020B0604020202020204" pitchFamily="34" charset="0"/>
              </a:rPr>
              <a:t>Douleur, ou inconfort, en urinant</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Hommes</a:t>
            </a:r>
          </a:p>
          <a:p>
            <a:pPr lvl="1" eaLnBrk="1" hangingPunct="1">
              <a:lnSpc>
                <a:spcPct val="80000"/>
              </a:lnSpc>
            </a:pPr>
            <a:r>
              <a:rPr lang="fr-FR" altLang="fr-FR" sz="1400">
                <a:latin typeface="Arial" panose="020B0604020202020204" pitchFamily="34" charset="0"/>
                <a:cs typeface="Arial" panose="020B0604020202020204" pitchFamily="34" charset="0"/>
              </a:rPr>
              <a:t>Écoulement et inflammation du pénis</a:t>
            </a:r>
          </a:p>
          <a:p>
            <a:pPr lvl="1" eaLnBrk="1" hangingPunct="1">
              <a:lnSpc>
                <a:spcPct val="80000"/>
              </a:lnSpc>
            </a:pPr>
            <a:r>
              <a:rPr lang="fr-FR" altLang="fr-FR" sz="1400">
                <a:latin typeface="Arial" panose="020B0604020202020204" pitchFamily="34" charset="0"/>
                <a:cs typeface="Arial" panose="020B0604020202020204" pitchFamily="34" charset="0"/>
              </a:rPr>
              <a:t>Douleur en urinant</a:t>
            </a:r>
          </a:p>
          <a:p>
            <a:pPr lvl="1" eaLnBrk="1" hangingPunct="1">
              <a:lnSpc>
                <a:spcPct val="80000"/>
              </a:lnSpc>
            </a:pPr>
            <a:r>
              <a:rPr lang="fr-FR" altLang="fr-FR" sz="1400">
                <a:latin typeface="Arial" panose="020B0604020202020204" pitchFamily="34" charset="0"/>
                <a:cs typeface="Arial" panose="020B0604020202020204" pitchFamily="34" charset="0"/>
              </a:rPr>
              <a:t>Petits points rouge à l’extrémité du pénis</a:t>
            </a:r>
          </a:p>
          <a:p>
            <a:pPr lvl="1" eaLnBrk="1" hangingPunct="1">
              <a:lnSpc>
                <a:spcPct val="80000"/>
              </a:lnSpc>
              <a:buFontTx/>
              <a:buNone/>
            </a:pPr>
            <a:endParaRPr lang="fr-FR" altLang="fr-FR" sz="1400">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r>
              <a:rPr lang="fr-FR" altLang="fr-FR" sz="1400" b="1">
                <a:solidFill>
                  <a:srgbClr val="1F497D"/>
                </a:solidFill>
                <a:latin typeface="Arial" panose="020B0604020202020204" pitchFamily="34" charset="0"/>
                <a:cs typeface="Arial" panose="020B0604020202020204" pitchFamily="34" charset="0"/>
              </a:rPr>
              <a:t>:</a:t>
            </a:r>
            <a:r>
              <a:rPr lang="fr-FR" altLang="fr-FR" sz="1400" b="1">
                <a:solidFill>
                  <a:schemeClr val="tx1"/>
                </a:solidFill>
                <a:latin typeface="Arial" panose="020B0604020202020204" pitchFamily="34" charset="0"/>
                <a:cs typeface="Arial" panose="020B0604020202020204" pitchFamily="34" charset="0"/>
              </a:rPr>
              <a:t> </a:t>
            </a:r>
            <a:r>
              <a:rPr lang="fr-FR" altLang="fr-FR" sz="1400">
                <a:solidFill>
                  <a:schemeClr val="tx1"/>
                </a:solidFill>
                <a:latin typeface="Arial" panose="020B0604020202020204" pitchFamily="34" charset="0"/>
                <a:cs typeface="Arial" panose="020B0604020202020204" pitchFamily="34" charset="0"/>
              </a:rPr>
              <a:t>Prélèvement local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r>
              <a:rPr lang="fr-FR" altLang="fr-FR" sz="1400" b="1">
                <a:solidFill>
                  <a:srgbClr val="1F497D"/>
                </a:solidFill>
                <a:latin typeface="Arial" panose="020B0604020202020204" pitchFamily="34" charset="0"/>
                <a:cs typeface="Arial" panose="020B0604020202020204" pitchFamily="34" charset="0"/>
              </a:rPr>
              <a:t>:</a:t>
            </a:r>
            <a:r>
              <a:rPr lang="fr-FR" altLang="fr-FR" sz="1400">
                <a:solidFill>
                  <a:schemeClr val="tx1"/>
                </a:solidFill>
                <a:latin typeface="Arial" panose="020B0604020202020204" pitchFamily="34" charset="0"/>
                <a:cs typeface="Arial" panose="020B0604020202020204" pitchFamily="34" charset="0"/>
              </a:rPr>
              <a:t> Antifongiques en général en traitement local de la personne contaminée ET des partenaires.</a:t>
            </a:r>
          </a:p>
          <a:p>
            <a:pPr eaLnBrk="1" hangingPunct="1">
              <a:lnSpc>
                <a:spcPct val="80000"/>
              </a:lnSpc>
            </a:pPr>
            <a:endParaRPr lang="fr-FR" altLang="fr-FR" sz="1600">
              <a:solidFill>
                <a:srgbClr val="FF0000"/>
              </a:solidFill>
              <a:latin typeface="Arial" panose="020B0604020202020204" pitchFamily="34" charset="0"/>
            </a:endParaRPr>
          </a:p>
          <a:p>
            <a:pPr lvl="1" eaLnBrk="1" hangingPunct="1">
              <a:lnSpc>
                <a:spcPct val="80000"/>
              </a:lnSpc>
              <a:buFontTx/>
              <a:buNone/>
            </a:pPr>
            <a:endParaRPr lang="en-GB" altLang="fr-FR" sz="1600">
              <a:latin typeface="Arial" panose="020B0604020202020204" pitchFamily="34" charset="0"/>
            </a:endParaRPr>
          </a:p>
        </p:txBody>
      </p:sp>
      <p:pic>
        <p:nvPicPr>
          <p:cNvPr id="40964" name="Picture 6" descr="250px-Candida_albicans">
            <a:hlinkClick r:id="rId4" tooltip="Candida albicans.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589" y="3429001"/>
            <a:ext cx="18430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9"/>
          <p:cNvSpPr txBox="1">
            <a:spLocks noChangeArrowheads="1"/>
          </p:cNvSpPr>
          <p:nvPr/>
        </p:nvSpPr>
        <p:spPr bwMode="auto">
          <a:xfrm>
            <a:off x="8562976" y="5229226"/>
            <a:ext cx="1228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i="1">
                <a:solidFill>
                  <a:srgbClr val="7A0CFF"/>
                </a:solidFill>
                <a:latin typeface="Arial" panose="020B0604020202020204" pitchFamily="34" charset="0"/>
                <a:cs typeface="Arial" panose="020B0604020202020204" pitchFamily="34" charset="0"/>
              </a:rPr>
              <a:t>Candida albicans</a:t>
            </a:r>
          </a:p>
        </p:txBody>
      </p:sp>
    </p:spTree>
    <p:extLst>
      <p:ext uri="{BB962C8B-B14F-4D97-AF65-F5344CB8AC3E}">
        <p14:creationId xmlns:p14="http://schemas.microsoft.com/office/powerpoint/2010/main" val="40911190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Demi"/>
        <a:ea typeface=""/>
        <a:cs typeface=""/>
      </a:majorFont>
      <a:minorFont>
        <a:latin typeface="Freak Turbulence BR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2075</Words>
  <Application>Microsoft Office PowerPoint</Application>
  <PresentationFormat>Grand écran</PresentationFormat>
  <Paragraphs>326</Paragraphs>
  <Slides>13</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ＭＳ Ｐゴシック</vt:lpstr>
      <vt:lpstr>ＭＳ Ｐゴシック</vt:lpstr>
      <vt:lpstr>Arial</vt:lpstr>
      <vt:lpstr>Berlin Sans FB Demi</vt:lpstr>
      <vt:lpstr>Calibri</vt:lpstr>
      <vt:lpstr>Freak Turbulence BRK</vt:lpstr>
      <vt:lpstr>Default Design</vt:lpstr>
      <vt:lpstr>Les cartes d’identité des IST les plus fréquemment rencontrées</vt:lpstr>
      <vt:lpstr>Infection à Papillomavirus</vt:lpstr>
      <vt:lpstr>Infection à Chlamydia</vt:lpstr>
      <vt:lpstr>Gonorrhée</vt:lpstr>
      <vt:lpstr>Infection à VIH / SIDA</vt:lpstr>
      <vt:lpstr>Herpès Génital</vt:lpstr>
      <vt:lpstr>Trichomonas</vt:lpstr>
      <vt:lpstr>Syphilis</vt:lpstr>
      <vt:lpstr>Mycose</vt:lpstr>
      <vt:lpstr>Mycoplasme</vt:lpstr>
      <vt:lpstr>Comment se protéger contre les IST ?</vt:lpstr>
      <vt:lpstr>Comment se protéger contre les IST 2 ?</vt:lpstr>
      <vt:lpstr>A retenir: Synthèse des IST:  Agents infectieux, moyens de prévention et traitements</vt:lpstr>
    </vt:vector>
  </TitlesOfParts>
  <Company>CHU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LESAGE VANESSA CHU Nice</dc:creator>
  <cp:lastModifiedBy>GUERIN Valérie</cp:lastModifiedBy>
  <cp:revision>6</cp:revision>
  <dcterms:created xsi:type="dcterms:W3CDTF">2024-12-10T12:32:26Z</dcterms:created>
  <dcterms:modified xsi:type="dcterms:W3CDTF">2025-12-23T15:27:34Z</dcterms:modified>
</cp:coreProperties>
</file>