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71" r:id="rId4"/>
    <p:sldId id="262" r:id="rId5"/>
    <p:sldId id="274" r:id="rId6"/>
    <p:sldId id="275" r:id="rId7"/>
    <p:sldId id="276" r:id="rId8"/>
    <p:sldId id="272" r:id="rId9"/>
    <p:sldId id="258" r:id="rId10"/>
    <p:sldId id="263" r:id="rId11"/>
    <p:sldId id="273" r:id="rId12"/>
    <p:sldId id="278" r:id="rId13"/>
    <p:sldId id="270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BOUL PIA CHU Nice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B5D"/>
    <a:srgbClr val="FFFF66"/>
    <a:srgbClr val="0000FF"/>
    <a:srgbClr val="33CC33"/>
    <a:srgbClr val="FC5A56"/>
    <a:srgbClr val="8F006B"/>
    <a:srgbClr val="1F497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47547BC-84F5-C8EB-38A2-B189E95F44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26D75BB-3383-3305-3567-81A1969089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717E11-C995-C898-C7AE-C677418DC18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738F62D2-53BA-F47D-3005-7369C04BB5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42346E5B-9959-C9D8-DE52-D9F7A0521D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19239671-813A-16CD-9A14-7312A2EE4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E1F771-08B2-49CB-AF4A-B4DF06EE2C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113BA12-BDE8-24E7-BA76-37DDF4597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7F6164-C88C-40BC-B5D5-3CED1003498C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037AB52-79B0-665A-B47B-76EEEC93B4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4BC7BE-40B9-5545-907D-3C6F43CD9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EECFE63-1189-0625-F24B-B7F1D4D06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D18C5C-5D4C-49DD-9F23-9129CEC1EAAA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22BE90C-3F89-C6E3-DE2A-B586279E92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45FF312-171B-1CBA-2903-07B90FB4C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A387A77-D387-B9D2-052D-D0122DC7E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0AD65-FAA8-41A2-A6DA-7E434814BB19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9A60F26-2B42-474B-C113-E1AD08EDD7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89720F5-65FA-3210-E0B5-2A37F7E2A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15C6857-1424-D9C9-325A-61C825FEF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18B4B5-403B-4B3F-B024-8BA3235F1C52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9811D90-7ED8-069E-8452-C79EC61845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34CE003-A34A-8F22-35C2-BED30BC4B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CDA0752-CC2D-732B-4EE1-A49439DDF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5CDD7F-E576-4C17-9AC2-B5ADA590BF9B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B08CA63-8CBD-952B-42A9-E797E65739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E729026-FE2A-D6F5-3163-8E4C78D59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7229E2-798D-B242-6DC6-B32223C50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DEFE1-685D-4CD5-BE10-E53704C5BC1E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F0A98B5-1568-8627-9A0C-2A80CCAB61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85433F5-25FD-8506-84B4-DE77948B1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C74D429-D2C5-BCD1-B8B4-3AE11C7A4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D5DA2-A450-458D-BE24-CBEA81879DB4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EFBAF9C-CCA1-7B74-8A33-DA237EB419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66EA6C1-4B5C-04CA-0138-594D7898A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BB5F34-4CFE-DFD2-3015-C4FC0C453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E99FC-3A4C-41B8-BD5E-3CA16DF116CF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820D5EF-9ADD-58AF-EE66-BE6758704E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AF2D9A4-B3A5-156E-978C-5AD24E7E6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23A7C2E-366C-F735-6CD9-045422859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098FBD-6D98-441E-92FD-2B0C4E895BCA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B892B90-B46A-A295-B05D-619AB71FDB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9E6A059-8458-4335-1FFC-04051416C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91E07F3-CDFD-C658-A428-54808A61A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B776B-F8BA-4C15-BEEC-CB3A4FD870B1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4076E5-41C2-F7A2-D9D3-24AAD09E88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A4F3EEB-12AA-2374-A0A9-DD5D72D3A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8A1E149-737D-3561-380A-9AFFB6362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C11649-46CF-45EA-B781-84B70BD57AA3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B8DB6CC-81FA-ED05-A02F-34D169519C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EE1B882-750F-603D-603F-A667F4537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4E78856-1654-5992-63F9-AE962C335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70A539-BAF9-4516-B0B7-C175709BED6F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A4B5BF3-A64F-184F-1258-1DA2EC1B61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EC9D7E5-7FE1-2313-D7AD-BD69AAE9D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102CBA0-17F0-997F-C0CD-711420141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1ADA61-DF1E-41BB-929B-176C48C99840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E0C1E2-9CD7-5BDA-1559-F9B6B88E90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21F1BE5-FD7D-EB1C-A7F7-82DB05321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A75534-FE16-AB9C-6B8E-DF1B4A2D5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921A2-76B1-D1D8-6CD8-D236E7D74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07025-D5C1-D9FF-4BDF-28E2E6512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524B-51E2-47F1-81EA-1DC7BF1C127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9452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5AC3D1-B90D-196E-5EE7-98E21A2C2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8C0632-1178-A7B8-274B-53FEA4A77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64F41-D9FA-AFB7-5187-4464D356D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F2FD-AE15-49F7-9B2B-5C6501385D6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365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A6C2A2-8317-DA03-2A0A-26915B578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60E01D-68E8-9CD6-E764-FE294F3A8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7A52E-1198-38E5-9DB3-FBCC9E496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6655-2FD1-46EE-B083-F88B6988857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921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372EA3-9095-E6F4-698F-B5D2CF8CA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9CD10-601D-A5BB-6DB7-876362B72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9D7A9D-21DD-2B2B-2176-DC8FD5314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A53B-6EA7-4B9D-AFA1-83C37112AC0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6807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2A5D7E-1ACB-5BE6-7FB8-5B959DCCD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C940E-232A-0C35-4C41-57054BA69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83CC39-26FC-5850-CF95-28EB82BF0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EC2D-9683-43D0-98ED-001AE26359C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546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1E896-037C-FEB6-EBC0-1D0D877F0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B783D-86C1-D41D-6F86-B28D3024C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7452D-241D-EF0A-1271-3B97CE5B5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364B-D576-4426-8289-CA0F4ABB1AD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5927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4AA248-4B60-3117-847B-19A0AE6F2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4C500A-7315-E21C-062A-6A8D19D6C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F6CD27-1B27-6C63-E881-6122E2BB6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01E7-5F6A-4D26-AE1F-A6472CEDC7F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2578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E7EABD-EB32-B080-20D5-D883893EA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4175C7-7A3A-E45D-B2DB-A947B7387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86DC1D-B2AB-DEFE-3DED-885FF3FFE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777E-916F-4995-BF95-92D652A5A32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6928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E6B1F4-E98A-3AC1-0D16-E2E04B8E3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5CD817-F71D-9BDF-FF48-F2F51FB99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0EEFB7-D1D9-F3FD-8E81-D2FD5A884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19B17-88FE-4430-8FC2-0817DCDC628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752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46EDFE-82B7-CC0C-9685-B175E77AA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EE32F-D776-BB74-8D67-1A403CBE9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ECAFD-94BB-8B41-DD77-69BFD2C2F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9F7C-4F3C-4FCD-89E5-6992C1A659A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2224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4338E-5FB3-F84F-AD54-5239AD9CC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3315D-4227-C1F4-AA57-35E382DFA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58DE9-900A-59DD-C358-ABB6C4A83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5BEFB-1EE2-4343-9A41-D7A6311077E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5609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junior_yellow_background">
            <a:extLst>
              <a:ext uri="{FF2B5EF4-FFF2-40B4-BE49-F238E27FC236}">
                <a16:creationId xmlns:a16="http://schemas.microsoft.com/office/drawing/2014/main" id="{92F2DE88-F890-066A-88D6-E6C7F4C582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46F9C61-1E10-9E2B-A713-4FE8E3090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2081C98-7B61-BCEB-EDBA-2051EC1BE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C151E5E-2ADD-FB46-5FCA-DE38A81848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8F388B-779B-4797-510F-61625042BE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96961F-2D57-6B6D-A1CE-D1F558C2A8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83633CA-F452-4B8F-AA26-E72C4EE3139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pic>
        <p:nvPicPr>
          <p:cNvPr id="1032" name="Picture 3" descr="C:\Documents and Settings\Sandy\Desktop\eBug\Logo\Final Logo\Final Logo.emf">
            <a:extLst>
              <a:ext uri="{FF2B5EF4-FFF2-40B4-BE49-F238E27FC236}">
                <a16:creationId xmlns:a16="http://schemas.microsoft.com/office/drawing/2014/main" id="{2AEDFF0B-BA67-9E3E-FB2C-014BF01532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3838"/>
            <a:ext cx="8540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 descr="&quot;&quot;">
            <a:extLst>
              <a:ext uri="{FF2B5EF4-FFF2-40B4-BE49-F238E27FC236}">
                <a16:creationId xmlns:a16="http://schemas.microsoft.com/office/drawing/2014/main" id="{7812BACF-E00A-9F61-C3FC-D7D2BA1249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tx1"/>
                </a:solidFill>
                <a:latin typeface="+mn-lt"/>
              </a:rPr>
              <a:t>Le système de défense de l’organisme</a:t>
            </a:r>
          </a:p>
        </p:txBody>
      </p:sp>
      <p:pic>
        <p:nvPicPr>
          <p:cNvPr id="3075" name="Picture 8" descr="logo e bug vert">
            <a:extLst>
              <a:ext uri="{FF2B5EF4-FFF2-40B4-BE49-F238E27FC236}">
                <a16:creationId xmlns:a16="http://schemas.microsoft.com/office/drawing/2014/main" id="{F1BAAD14-E7F4-809A-EC2E-9BB4D327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8FB6257-6A8C-DC7A-1533-3FF5F8BBC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0" t="21651" r="21651" b="21650"/>
          <a:stretch/>
        </p:blipFill>
        <p:spPr>
          <a:xfrm>
            <a:off x="2700338" y="2565400"/>
            <a:ext cx="4033837" cy="403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8">
            <a:extLst>
              <a:ext uri="{FF2B5EF4-FFF2-40B4-BE49-F238E27FC236}">
                <a16:creationId xmlns:a16="http://schemas.microsoft.com/office/drawing/2014/main" id="{5AF50800-FB16-1B80-2216-1E47E55CA2EB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225550" y="269875"/>
            <a:ext cx="7366000" cy="95408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 globules blancs « non spécifiques » entrent en action…</a:t>
            </a:r>
          </a:p>
        </p:txBody>
      </p:sp>
      <p:pic>
        <p:nvPicPr>
          <p:cNvPr id="21507" name="Picture 32" descr="logo e bug vert">
            <a:extLst>
              <a:ext uri="{FF2B5EF4-FFF2-40B4-BE49-F238E27FC236}">
                <a16:creationId xmlns:a16="http://schemas.microsoft.com/office/drawing/2014/main" id="{68F7C691-600D-4373-1174-93D69B62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38" descr="Cadre">
            <a:extLst>
              <a:ext uri="{FF2B5EF4-FFF2-40B4-BE49-F238E27FC236}">
                <a16:creationId xmlns:a16="http://schemas.microsoft.com/office/drawing/2014/main" id="{8721D045-245C-596A-68A0-636D70D7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622425"/>
            <a:ext cx="1857375" cy="1692275"/>
          </a:xfrm>
          <a:prstGeom prst="roundRect">
            <a:avLst>
              <a:gd name="adj" fmla="val 15014"/>
            </a:avLst>
          </a:prstGeom>
          <a:solidFill>
            <a:schemeClr val="bg1"/>
          </a:solidFill>
          <a:ln w="38100">
            <a:solidFill>
              <a:srgbClr val="0B7B5D"/>
            </a:solidFill>
            <a:round/>
            <a:headEnd/>
            <a:tailEnd/>
          </a:ln>
        </p:spPr>
        <p:txBody>
          <a:bodyPr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509" name="Text Box 36">
            <a:extLst>
              <a:ext uri="{FF2B5EF4-FFF2-40B4-BE49-F238E27FC236}">
                <a16:creationId xmlns:a16="http://schemas.microsoft.com/office/drawing/2014/main" id="{FEADFC4D-1875-EF99-D097-34808705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617663"/>
            <a:ext cx="185737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fr-FR" altLang="fr-FR" sz="2000"/>
              <a:t>Le globule blanc engloutit le microbe qu’il rencontre</a:t>
            </a:r>
          </a:p>
        </p:txBody>
      </p:sp>
      <p:sp>
        <p:nvSpPr>
          <p:cNvPr id="21510" name="AutoShape 38" descr="Cadre">
            <a:extLst>
              <a:ext uri="{FF2B5EF4-FFF2-40B4-BE49-F238E27FC236}">
                <a16:creationId xmlns:a16="http://schemas.microsoft.com/office/drawing/2014/main" id="{555902B5-65A7-0A50-F0F8-3EC368E5B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1630363"/>
            <a:ext cx="1857375" cy="1690687"/>
          </a:xfrm>
          <a:prstGeom prst="roundRect">
            <a:avLst>
              <a:gd name="adj" fmla="val 15014"/>
            </a:avLst>
          </a:prstGeom>
          <a:solidFill>
            <a:schemeClr val="bg1"/>
          </a:solidFill>
          <a:ln w="38100">
            <a:solidFill>
              <a:srgbClr val="0B7B5D"/>
            </a:solidFill>
            <a:round/>
            <a:headEnd/>
            <a:tailEnd/>
          </a:ln>
        </p:spPr>
        <p:txBody>
          <a:bodyPr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511" name="Text Box 36">
            <a:extLst>
              <a:ext uri="{FF2B5EF4-FFF2-40B4-BE49-F238E27FC236}">
                <a16:creationId xmlns:a16="http://schemas.microsoft.com/office/drawing/2014/main" id="{6839D386-248C-28B5-741F-20160987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1711325"/>
            <a:ext cx="18573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fr-FR" altLang="fr-FR" sz="2000"/>
              <a:t>Le globule blanc digère </a:t>
            </a:r>
            <a:br>
              <a:rPr lang="fr-FR" altLang="fr-FR" sz="2000"/>
            </a:br>
            <a:r>
              <a:rPr lang="fr-FR" altLang="fr-FR" sz="2000"/>
              <a:t>le microbe</a:t>
            </a:r>
          </a:p>
        </p:txBody>
      </p:sp>
      <p:sp>
        <p:nvSpPr>
          <p:cNvPr id="21512" name="AutoShape 38" descr="Cadre">
            <a:extLst>
              <a:ext uri="{FF2B5EF4-FFF2-40B4-BE49-F238E27FC236}">
                <a16:creationId xmlns:a16="http://schemas.microsoft.com/office/drawing/2014/main" id="{225A6C65-3EEF-B6B9-FB4D-1423E511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628775"/>
            <a:ext cx="1857375" cy="1690688"/>
          </a:xfrm>
          <a:prstGeom prst="roundRect">
            <a:avLst>
              <a:gd name="adj" fmla="val 15014"/>
            </a:avLst>
          </a:prstGeom>
          <a:solidFill>
            <a:schemeClr val="bg1"/>
          </a:solidFill>
          <a:ln w="38100">
            <a:solidFill>
              <a:srgbClr val="0B7B5D"/>
            </a:solidFill>
            <a:round/>
            <a:headEnd/>
            <a:tailEnd/>
          </a:ln>
        </p:spPr>
        <p:txBody>
          <a:bodyPr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513" name="Text Box 36">
            <a:extLst>
              <a:ext uri="{FF2B5EF4-FFF2-40B4-BE49-F238E27FC236}">
                <a16:creationId xmlns:a16="http://schemas.microsoft.com/office/drawing/2014/main" id="{E11BBA99-DFDD-81AD-E43F-17F69F58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1884363"/>
            <a:ext cx="18573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fr-FR" altLang="fr-FR" sz="2000"/>
              <a:t>Le microbe a disparu</a:t>
            </a:r>
          </a:p>
        </p:txBody>
      </p:sp>
      <p:pic>
        <p:nvPicPr>
          <p:cNvPr id="21514" name="Image 3">
            <a:extLst>
              <a:ext uri="{FF2B5EF4-FFF2-40B4-BE49-F238E27FC236}">
                <a16:creationId xmlns:a16="http://schemas.microsoft.com/office/drawing/2014/main" id="{72B56ED6-8ED3-404E-ED18-EC4C138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17938"/>
            <a:ext cx="90868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6E020EF-5BE9-B8C4-73AD-AC30AE7FB6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4825" y="1268413"/>
            <a:ext cx="8088313" cy="1439862"/>
          </a:xfrm>
          <a:ln w="28575">
            <a:solidFill>
              <a:srgbClr val="0B7B5D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tx1"/>
                </a:solidFill>
                <a:latin typeface="+mn-lt"/>
              </a:rPr>
              <a:t>Le troisième moyen de défense</a:t>
            </a:r>
            <a:br>
              <a:rPr lang="fr-FR" altLang="fr-FR" dirty="0">
                <a:solidFill>
                  <a:schemeClr val="tx1"/>
                </a:solidFill>
                <a:latin typeface="+mn-lt"/>
              </a:rPr>
            </a:br>
            <a:r>
              <a:rPr lang="fr-FR" altLang="fr-FR" sz="4000" dirty="0">
                <a:solidFill>
                  <a:schemeClr val="tx1"/>
                </a:solidFill>
                <a:latin typeface="+mn-lt"/>
              </a:rPr>
              <a:t>Les globules blancs spécifiques</a:t>
            </a:r>
          </a:p>
        </p:txBody>
      </p:sp>
      <p:pic>
        <p:nvPicPr>
          <p:cNvPr id="23555" name="Picture 3" descr="logo e bug vert">
            <a:extLst>
              <a:ext uri="{FF2B5EF4-FFF2-40B4-BE49-F238E27FC236}">
                <a16:creationId xmlns:a16="http://schemas.microsoft.com/office/drawing/2014/main" id="{88B85828-2150-0D39-1814-6EECDD22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">
            <a:extLst>
              <a:ext uri="{FF2B5EF4-FFF2-40B4-BE49-F238E27FC236}">
                <a16:creationId xmlns:a16="http://schemas.microsoft.com/office/drawing/2014/main" id="{B1782596-56E2-C409-279B-2E05698BF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141663"/>
            <a:ext cx="3044825" cy="300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A6275CD-C942-B80B-891E-98B8982D8886}"/>
              </a:ext>
            </a:extLst>
          </p:cNvPr>
          <p:cNvSpPr txBox="1"/>
          <p:nvPr/>
        </p:nvSpPr>
        <p:spPr>
          <a:xfrm rot="1976002">
            <a:off x="5037138" y="4087813"/>
            <a:ext cx="3735387" cy="1754187"/>
          </a:xfrm>
          <a:prstGeom prst="rect">
            <a:avLst/>
          </a:prstGeom>
          <a:solidFill>
            <a:srgbClr val="0B7B5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5400" dirty="0"/>
              <a:t>Les tireurs d’élites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3" descr="cadre">
            <a:extLst>
              <a:ext uri="{FF2B5EF4-FFF2-40B4-BE49-F238E27FC236}">
                <a16:creationId xmlns:a16="http://schemas.microsoft.com/office/drawing/2014/main" id="{F043BCE8-884F-574F-59FA-B08D3EB43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165100"/>
            <a:ext cx="5573713" cy="1058863"/>
          </a:xfrm>
          <a:prstGeom prst="roundRect">
            <a:avLst>
              <a:gd name="adj" fmla="val 6995"/>
            </a:avLst>
          </a:prstGeom>
          <a:solidFill>
            <a:schemeClr val="bg1"/>
          </a:solidFill>
          <a:ln w="38100">
            <a:solidFill>
              <a:srgbClr val="0B7B5D"/>
            </a:solidFill>
            <a:round/>
            <a:headEnd/>
            <a:tailEnd/>
          </a:ln>
        </p:spPr>
        <p:txBody>
          <a:bodyPr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03" name="ZoneTexte 22">
            <a:extLst>
              <a:ext uri="{FF2B5EF4-FFF2-40B4-BE49-F238E27FC236}">
                <a16:creationId xmlns:a16="http://schemas.microsoft.com/office/drawing/2014/main" id="{49418A87-2512-87D4-B021-98F778038E9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455738" y="260350"/>
            <a:ext cx="5348287" cy="9239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Ces globules blancs dans le sang sont « spécifiques » car ils vont attaquer un certain type de microbes.</a:t>
            </a:r>
          </a:p>
        </p:txBody>
      </p:sp>
      <p:pic>
        <p:nvPicPr>
          <p:cNvPr id="25604" name="Picture 29" descr="logo e bug vert">
            <a:extLst>
              <a:ext uri="{FF2B5EF4-FFF2-40B4-BE49-F238E27FC236}">
                <a16:creationId xmlns:a16="http://schemas.microsoft.com/office/drawing/2014/main" id="{207B3D7C-839D-0030-C78A-534941A2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4">
            <a:extLst>
              <a:ext uri="{FF2B5EF4-FFF2-40B4-BE49-F238E27FC236}">
                <a16:creationId xmlns:a16="http://schemas.microsoft.com/office/drawing/2014/main" id="{FEF6D849-397F-4A55-20E1-379360620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10" descr="cadre">
            <a:extLst>
              <a:ext uri="{FF2B5EF4-FFF2-40B4-BE49-F238E27FC236}">
                <a16:creationId xmlns:a16="http://schemas.microsoft.com/office/drawing/2014/main" id="{CE0DF166-B8EC-0C27-9157-00AC2A61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842963"/>
            <a:ext cx="8569325" cy="2201862"/>
          </a:xfrm>
          <a:prstGeom prst="roundRect">
            <a:avLst>
              <a:gd name="adj" fmla="val 6995"/>
            </a:avLst>
          </a:prstGeom>
          <a:solidFill>
            <a:schemeClr val="bg1"/>
          </a:solidFill>
          <a:ln w="38100">
            <a:solidFill>
              <a:srgbClr val="0B7B5D"/>
            </a:solidFill>
            <a:round/>
            <a:headEnd/>
            <a:tailEnd/>
          </a:ln>
        </p:spPr>
        <p:txBody>
          <a:bodyPr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2" name="Text Box 35">
            <a:extLst>
              <a:ext uri="{FF2B5EF4-FFF2-40B4-BE49-F238E27FC236}">
                <a16:creationId xmlns:a16="http://schemas.microsoft.com/office/drawing/2014/main" id="{FE606E0A-706D-1ECA-7A0F-3DB2B7142A5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69925" y="960438"/>
            <a:ext cx="5472113" cy="4508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 anticorps spécifiques (         ) vont alors : </a:t>
            </a:r>
          </a:p>
        </p:txBody>
      </p:sp>
      <p:pic>
        <p:nvPicPr>
          <p:cNvPr id="27650" name="Picture 49" descr="logo e bug vert">
            <a:extLst>
              <a:ext uri="{FF2B5EF4-FFF2-40B4-BE49-F238E27FC236}">
                <a16:creationId xmlns:a16="http://schemas.microsoft.com/office/drawing/2014/main" id="{7EFC107E-5C7F-F31C-24F7-DE7B28EB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19137" cy="74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BE502EA3-1584-1CED-13DB-7BEA78FDC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803650" y="1009650"/>
            <a:ext cx="415925" cy="338138"/>
          </a:xfrm>
          <a:prstGeom prst="straightConnector1">
            <a:avLst/>
          </a:prstGeom>
          <a:ln>
            <a:solidFill>
              <a:srgbClr val="FFFF66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99B7651A-5217-D173-1265-EA9948283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011613" y="1042988"/>
            <a:ext cx="414337" cy="338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551" name="Text Box 47">
            <a:extLst>
              <a:ext uri="{FF2B5EF4-FFF2-40B4-BE49-F238E27FC236}">
                <a16:creationId xmlns:a16="http://schemas.microsoft.com/office/drawing/2014/main" id="{06DCB170-0009-4179-FC2C-D761AAB9F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460500"/>
            <a:ext cx="8424862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fr-FR" altLang="fr-FR" sz="1800"/>
              <a:t>a) Après avoir attaqué les microbes dangereux pour qu’ils soient détruits…</a:t>
            </a:r>
          </a:p>
        </p:txBody>
      </p:sp>
      <p:sp>
        <p:nvSpPr>
          <p:cNvPr id="21552" name="Text Box 48">
            <a:extLst>
              <a:ext uri="{FF2B5EF4-FFF2-40B4-BE49-F238E27FC236}">
                <a16:creationId xmlns:a16="http://schemas.microsoft.com/office/drawing/2014/main" id="{FE51794D-EBF6-0E37-2379-490612A26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908175"/>
            <a:ext cx="8424862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fr-FR" altLang="fr-FR" sz="1800"/>
              <a:t>b) Rester dans le sang après avoir détruits les microbes dangereux pour être prêts à les combattre si jamais ils revenaient. La vaccination utilise le même principe. </a:t>
            </a:r>
          </a:p>
        </p:txBody>
      </p:sp>
      <p:pic>
        <p:nvPicPr>
          <p:cNvPr id="27657" name="Image 2">
            <a:extLst>
              <a:ext uri="{FF2B5EF4-FFF2-40B4-BE49-F238E27FC236}">
                <a16:creationId xmlns:a16="http://schemas.microsoft.com/office/drawing/2014/main" id="{E6AEDFC0-25F8-0D54-547F-F6398AC4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6275"/>
            <a:ext cx="914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1" grpId="0"/>
      <p:bldP spid="215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7A9E179B-E291-74F6-0A56-5AF0CE87A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9810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4000" dirty="0">
                <a:solidFill>
                  <a:schemeClr val="tx1"/>
                </a:solidFill>
                <a:latin typeface="+mn-lt"/>
              </a:rPr>
              <a:t>Le système de défense de l’organisme</a:t>
            </a:r>
          </a:p>
        </p:txBody>
      </p:sp>
      <p:pic>
        <p:nvPicPr>
          <p:cNvPr id="5123" name="Picture 5" descr="logo e bug vert">
            <a:extLst>
              <a:ext uri="{FF2B5EF4-FFF2-40B4-BE49-F238E27FC236}">
                <a16:creationId xmlns:a16="http://schemas.microsoft.com/office/drawing/2014/main" id="{FD5CC659-046E-D703-D9DC-780E71FD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BBFBBFE1-DC82-7C4A-F36C-85A618327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492375"/>
            <a:ext cx="8291513" cy="2881313"/>
          </a:xfrm>
          <a:ln w="28575">
            <a:solidFill>
              <a:srgbClr val="0B7B5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200"/>
          </a:p>
          <a:p>
            <a:pPr eaLnBrk="1" hangingPunct="1">
              <a:lnSpc>
                <a:spcPct val="80000"/>
              </a:lnSpc>
            </a:pPr>
            <a:r>
              <a:rPr lang="fr-FR" altLang="fr-FR" sz="2200"/>
              <a:t>Notre corps combat chaque jour les microbes dangereux </a:t>
            </a:r>
          </a:p>
          <a:p>
            <a:pPr eaLnBrk="1" hangingPunct="1">
              <a:lnSpc>
                <a:spcPct val="80000"/>
              </a:lnSpc>
            </a:pPr>
            <a:endParaRPr lang="fr-FR" altLang="fr-FR" sz="2200"/>
          </a:p>
          <a:p>
            <a:pPr eaLnBrk="1" hangingPunct="1">
              <a:lnSpc>
                <a:spcPct val="80000"/>
              </a:lnSpc>
            </a:pPr>
            <a:r>
              <a:rPr lang="fr-FR" altLang="fr-FR" sz="2200"/>
              <a:t>Le corps agit de 3 façons différentes pour se défendre :</a:t>
            </a:r>
          </a:p>
          <a:p>
            <a:pPr lvl="2" eaLnBrk="1" hangingPunct="1">
              <a:lnSpc>
                <a:spcPct val="120000"/>
              </a:lnSpc>
            </a:pPr>
            <a:r>
              <a:rPr lang="fr-FR" altLang="fr-FR" sz="2000"/>
              <a:t>Les barrières naturelles : « le château fort »</a:t>
            </a:r>
          </a:p>
          <a:p>
            <a:pPr lvl="2" eaLnBrk="1" hangingPunct="1">
              <a:lnSpc>
                <a:spcPct val="120000"/>
              </a:lnSpc>
            </a:pPr>
            <a:r>
              <a:rPr lang="fr-FR" altLang="fr-FR" sz="2000"/>
              <a:t>Les globules blancs « non spécifiques » : « les soldats »</a:t>
            </a:r>
          </a:p>
          <a:p>
            <a:pPr lvl="2" eaLnBrk="1" hangingPunct="1">
              <a:lnSpc>
                <a:spcPct val="120000"/>
              </a:lnSpc>
            </a:pPr>
            <a:r>
              <a:rPr lang="fr-FR" altLang="fr-FR" sz="2000"/>
              <a:t>Les globules blancs « spécifiques » :« les tireurs d’élite »</a:t>
            </a:r>
          </a:p>
          <a:p>
            <a:pPr eaLnBrk="1" hangingPunct="1">
              <a:lnSpc>
                <a:spcPct val="80000"/>
              </a:lnSpc>
            </a:pPr>
            <a:endParaRPr lang="fr-FR" altLang="fr-FR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88533C-2139-102F-5983-A6FF975923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255713"/>
            <a:ext cx="8159750" cy="966787"/>
          </a:xfrm>
          <a:ln w="28575">
            <a:solidFill>
              <a:srgbClr val="0B7B5D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tx1"/>
                </a:solidFill>
                <a:latin typeface="+mn-lt"/>
              </a:rPr>
              <a:t>Le premier moyen de défense</a:t>
            </a:r>
          </a:p>
        </p:txBody>
      </p:sp>
      <p:pic>
        <p:nvPicPr>
          <p:cNvPr id="7171" name="Picture 3" descr="logo e bug vert">
            <a:extLst>
              <a:ext uri="{FF2B5EF4-FFF2-40B4-BE49-F238E27FC236}">
                <a16:creationId xmlns:a16="http://schemas.microsoft.com/office/drawing/2014/main" id="{595D2C70-C756-133D-6755-F16A2442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50"/>
            <a:ext cx="11144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Image 1">
            <a:extLst>
              <a:ext uri="{FF2B5EF4-FFF2-40B4-BE49-F238E27FC236}">
                <a16:creationId xmlns:a16="http://schemas.microsoft.com/office/drawing/2014/main" id="{19285C72-C97C-D562-F68D-D9361FD81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781300"/>
            <a:ext cx="3167062" cy="327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8C6D59-9F59-02ED-4A1E-03DA80BA15B5}"/>
              </a:ext>
            </a:extLst>
          </p:cNvPr>
          <p:cNvSpPr txBox="1"/>
          <p:nvPr/>
        </p:nvSpPr>
        <p:spPr>
          <a:xfrm rot="1976002">
            <a:off x="5108575" y="2935288"/>
            <a:ext cx="3736975" cy="1754187"/>
          </a:xfrm>
          <a:prstGeom prst="rect">
            <a:avLst/>
          </a:prstGeom>
          <a:solidFill>
            <a:srgbClr val="0B7B5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5400" dirty="0"/>
              <a:t>Le château fort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1877696-66C1-D66B-3BD7-AC4CA953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61937"/>
            <a:ext cx="6069782" cy="1143000"/>
          </a:xfrm>
        </p:spPr>
        <p:txBody>
          <a:bodyPr/>
          <a:lstStyle/>
          <a:p>
            <a:r>
              <a:rPr lang="fr-FR" sz="4000" dirty="0">
                <a:latin typeface="+mn-lt"/>
              </a:rPr>
              <a:t>La peau</a:t>
            </a:r>
          </a:p>
        </p:txBody>
      </p:sp>
      <p:pic>
        <p:nvPicPr>
          <p:cNvPr id="9218" name="Picture 9" descr="logo e bug vert">
            <a:extLst>
              <a:ext uri="{FF2B5EF4-FFF2-40B4-BE49-F238E27FC236}">
                <a16:creationId xmlns:a16="http://schemas.microsoft.com/office/drawing/2014/main" id="{02EE50A0-EF5B-0BFA-325A-552D35F0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3" name="Group 23" descr="La peau empêche les microbes de pénétrer dans le corps sauf si elle est endommagée">
            <a:extLst>
              <a:ext uri="{FF2B5EF4-FFF2-40B4-BE49-F238E27FC236}">
                <a16:creationId xmlns:a16="http://schemas.microsoft.com/office/drawing/2014/main" id="{CF598C19-5780-E677-0237-586634B84F36}"/>
              </a:ext>
            </a:extLst>
          </p:cNvPr>
          <p:cNvGrpSpPr>
            <a:grpSpLocks/>
          </p:cNvGrpSpPr>
          <p:nvPr/>
        </p:nvGrpSpPr>
        <p:grpSpPr bwMode="auto">
          <a:xfrm>
            <a:off x="4355976" y="2081188"/>
            <a:ext cx="3744912" cy="3616325"/>
            <a:chOff x="3152" y="1389"/>
            <a:chExt cx="2359" cy="2278"/>
          </a:xfrm>
        </p:grpSpPr>
        <p:pic>
          <p:nvPicPr>
            <p:cNvPr id="9222" name="Picture 9" descr="02">
              <a:extLst>
                <a:ext uri="{FF2B5EF4-FFF2-40B4-BE49-F238E27FC236}">
                  <a16:creationId xmlns:a16="http://schemas.microsoft.com/office/drawing/2014/main" id="{B073C526-8616-5A28-26D2-2773B054B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51985"/>
            <a:stretch>
              <a:fillRect/>
            </a:stretch>
          </p:blipFill>
          <p:spPr bwMode="auto">
            <a:xfrm rot="-5400000">
              <a:off x="3650" y="891"/>
              <a:ext cx="1271" cy="22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223" name="Text Box 14">
              <a:extLst>
                <a:ext uri="{FF2B5EF4-FFF2-40B4-BE49-F238E27FC236}">
                  <a16:creationId xmlns:a16="http://schemas.microsoft.com/office/drawing/2014/main" id="{B2ECE4F8-5CAE-88AE-E364-8D5A3F8F7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795"/>
              <a:ext cx="2359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2000"/>
                <a:t>Elle empêche les microbes de pénétrer dans le corps sauf si elle est endommagée</a:t>
              </a:r>
            </a:p>
          </p:txBody>
        </p:sp>
      </p:grpSp>
      <p:pic>
        <p:nvPicPr>
          <p:cNvPr id="9220" name="Picture 5" descr="Julie">
            <a:extLst>
              <a:ext uri="{FF2B5EF4-FFF2-40B4-BE49-F238E27FC236}">
                <a16:creationId xmlns:a16="http://schemas.microsoft.com/office/drawing/2014/main" id="{DDF14449-556A-E815-B306-F9CB3141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3999"/>
          <a:stretch>
            <a:fillRect/>
          </a:stretch>
        </p:blipFill>
        <p:spPr bwMode="auto">
          <a:xfrm flipH="1">
            <a:off x="827088" y="1412875"/>
            <a:ext cx="30130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F6EE1BC-2EA8-B73D-35D6-DC2CC8E3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+mn-lt"/>
              </a:rPr>
              <a:t>Les yeux</a:t>
            </a:r>
          </a:p>
        </p:txBody>
      </p:sp>
      <p:pic>
        <p:nvPicPr>
          <p:cNvPr id="11267" name="Picture 8" descr="logo e bug vert">
            <a:extLst>
              <a:ext uri="{FF2B5EF4-FFF2-40B4-BE49-F238E27FC236}">
                <a16:creationId xmlns:a16="http://schemas.microsoft.com/office/drawing/2014/main" id="{4391F1C5-49DE-3306-76E8-FC05F718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Group 4" descr="Les yeux: Les larmes contiennent des produits chimiques appelés  enzymes capables de tuer certains  microbes à la surface de l’oeil">
            <a:extLst>
              <a:ext uri="{FF2B5EF4-FFF2-40B4-BE49-F238E27FC236}">
                <a16:creationId xmlns:a16="http://schemas.microsoft.com/office/drawing/2014/main" id="{227FE610-0F12-D2A4-1820-54AF76663A44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2034037"/>
            <a:ext cx="3384550" cy="3922262"/>
            <a:chOff x="567" y="1934"/>
            <a:chExt cx="2132" cy="2118"/>
          </a:xfrm>
        </p:grpSpPr>
        <p:pic>
          <p:nvPicPr>
            <p:cNvPr id="11270" name="Picture 5" descr="Amy_002">
              <a:extLst>
                <a:ext uri="{FF2B5EF4-FFF2-40B4-BE49-F238E27FC236}">
                  <a16:creationId xmlns:a16="http://schemas.microsoft.com/office/drawing/2014/main" id="{EC80AF4D-3DD7-E80E-6BCF-B861AD068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35208" t="15245" r="33411" b="73839"/>
            <a:stretch>
              <a:fillRect/>
            </a:stretch>
          </p:blipFill>
          <p:spPr bwMode="auto">
            <a:xfrm flipH="1">
              <a:off x="748" y="1934"/>
              <a:ext cx="1497" cy="8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271" name="Text Box 7">
              <a:extLst>
                <a:ext uri="{FF2B5EF4-FFF2-40B4-BE49-F238E27FC236}">
                  <a16:creationId xmlns:a16="http://schemas.microsoft.com/office/drawing/2014/main" id="{FF6E36A6-8AB0-C97F-BCAF-8E69E3883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834"/>
              <a:ext cx="2132" cy="1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2000"/>
                <a:t>Les larmes contiennent des substances capables de tuer certains  microbes à la surface de l’oeil</a:t>
              </a:r>
            </a:p>
          </p:txBody>
        </p:sp>
      </p:grpSp>
      <p:pic>
        <p:nvPicPr>
          <p:cNvPr id="11268" name="Picture 8" descr="Julie">
            <a:extLst>
              <a:ext uri="{FF2B5EF4-FFF2-40B4-BE49-F238E27FC236}">
                <a16:creationId xmlns:a16="http://schemas.microsoft.com/office/drawing/2014/main" id="{C1904B57-6310-933F-959C-8B8AB64C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3999"/>
          <a:stretch>
            <a:fillRect/>
          </a:stretch>
        </p:blipFill>
        <p:spPr bwMode="auto">
          <a:xfrm flipH="1">
            <a:off x="827088" y="1412875"/>
            <a:ext cx="30130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97EAB4-8BA8-3906-45B0-684025CC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+mn-lt"/>
              </a:rPr>
              <a:t>L’appareil respiratoire</a:t>
            </a:r>
          </a:p>
        </p:txBody>
      </p:sp>
      <p:pic>
        <p:nvPicPr>
          <p:cNvPr id="13315" name="Picture 8" descr="logo e bug vert">
            <a:extLst>
              <a:ext uri="{FF2B5EF4-FFF2-40B4-BE49-F238E27FC236}">
                <a16:creationId xmlns:a16="http://schemas.microsoft.com/office/drawing/2014/main" id="{D98E357F-7022-9FD2-C357-5D717EBD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Group 5" descr="L’appareil respiratoire:Le mucus et les poils présents dans le nez empêchent les microbes de pénétrer dans nos poumons&#10;Parfois on éternue ou on tousse pour chasser ces microbes nocifs de notre corps">
            <a:extLst>
              <a:ext uri="{FF2B5EF4-FFF2-40B4-BE49-F238E27FC236}">
                <a16:creationId xmlns:a16="http://schemas.microsoft.com/office/drawing/2014/main" id="{9D130D63-1D5A-657C-70C3-37ED3E34943F}"/>
              </a:ext>
            </a:extLst>
          </p:cNvPr>
          <p:cNvGrpSpPr>
            <a:grpSpLocks/>
          </p:cNvGrpSpPr>
          <p:nvPr/>
        </p:nvGrpSpPr>
        <p:grpSpPr bwMode="auto">
          <a:xfrm>
            <a:off x="4427984" y="1412875"/>
            <a:ext cx="3887787" cy="4261635"/>
            <a:chOff x="3062" y="2023"/>
            <a:chExt cx="2449" cy="3054"/>
          </a:xfrm>
        </p:grpSpPr>
        <p:pic>
          <p:nvPicPr>
            <p:cNvPr id="13318" name="Picture 6" descr="Amy_Sneeses">
              <a:extLst>
                <a:ext uri="{FF2B5EF4-FFF2-40B4-BE49-F238E27FC236}">
                  <a16:creationId xmlns:a16="http://schemas.microsoft.com/office/drawing/2014/main" id="{40306F69-7039-4C52-56C4-CE55887E3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t="5284" b="49942"/>
            <a:stretch>
              <a:fillRect/>
            </a:stretch>
          </p:blipFill>
          <p:spPr bwMode="auto">
            <a:xfrm>
              <a:off x="3380" y="2023"/>
              <a:ext cx="1782" cy="15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319" name="Text Box 8">
              <a:extLst>
                <a:ext uri="{FF2B5EF4-FFF2-40B4-BE49-F238E27FC236}">
                  <a16:creationId xmlns:a16="http://schemas.microsoft.com/office/drawing/2014/main" id="{CC92D68A-E372-6BBD-3B48-B3F8A4782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3565"/>
              <a:ext cx="2449" cy="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000"/>
                <a:t>Les secrétions et les poils présents dans le nez empêchent les microbes de pénétrer dans nos poumons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000"/>
                <a:t>Parfois on éternue ou on tousse pour chasser ces microbes nocifs de notre corps </a:t>
              </a:r>
            </a:p>
          </p:txBody>
        </p:sp>
      </p:grpSp>
      <p:pic>
        <p:nvPicPr>
          <p:cNvPr id="13316" name="Picture 9" descr="Julie">
            <a:extLst>
              <a:ext uri="{FF2B5EF4-FFF2-40B4-BE49-F238E27FC236}">
                <a16:creationId xmlns:a16="http://schemas.microsoft.com/office/drawing/2014/main" id="{8E65BCD7-106E-D5EE-9136-F4C9BF92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3999"/>
          <a:stretch>
            <a:fillRect/>
          </a:stretch>
        </p:blipFill>
        <p:spPr bwMode="auto">
          <a:xfrm flipH="1">
            <a:off x="539750" y="1412875"/>
            <a:ext cx="30130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A6842-EC8A-9C99-F0EC-344A3997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+mn-lt"/>
              </a:rPr>
              <a:t>Le microbiote</a:t>
            </a:r>
          </a:p>
        </p:txBody>
      </p:sp>
      <p:pic>
        <p:nvPicPr>
          <p:cNvPr id="15363" name="Picture 8" descr="logo e bug vert">
            <a:extLst>
              <a:ext uri="{FF2B5EF4-FFF2-40B4-BE49-F238E27FC236}">
                <a16:creationId xmlns:a16="http://schemas.microsoft.com/office/drawing/2014/main" id="{C9363C46-B0DE-1B57-7EB4-A2E2A5C25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>
            <a:extLst>
              <a:ext uri="{FF2B5EF4-FFF2-40B4-BE49-F238E27FC236}">
                <a16:creationId xmlns:a16="http://schemas.microsoft.com/office/drawing/2014/main" id="{49637C07-8AC6-2B18-D73B-25F7E96C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34598"/>
            <a:ext cx="4099792" cy="33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/>
              <a:t>la flore naturelle microbienne tapisse les muqueuses (de la bouche, de la gorge, du nez, de l’intestin, du vagin…) ainsi que la peau. Cette « flore barrière » constituée de microbes nous protège contre les microbes pathogènes</a:t>
            </a:r>
          </a:p>
        </p:txBody>
      </p:sp>
      <p:pic>
        <p:nvPicPr>
          <p:cNvPr id="15364" name="Picture 9">
            <a:extLst>
              <a:ext uri="{FF2B5EF4-FFF2-40B4-BE49-F238E27FC236}">
                <a16:creationId xmlns:a16="http://schemas.microsoft.com/office/drawing/2014/main" id="{4C68D17F-2C26-BE19-0E81-450BDDA8F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13792" r="35756" b="13794"/>
          <a:stretch>
            <a:fillRect/>
          </a:stretch>
        </p:blipFill>
        <p:spPr bwMode="auto">
          <a:xfrm>
            <a:off x="227013" y="1196975"/>
            <a:ext cx="42735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58CF41-E67D-CEF3-16E8-949EB63F9C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081088"/>
            <a:ext cx="8785225" cy="1698625"/>
          </a:xfrm>
          <a:ln w="28575">
            <a:solidFill>
              <a:srgbClr val="0B7B5D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tx1"/>
                </a:solidFill>
                <a:latin typeface="+mn-lt"/>
              </a:rPr>
              <a:t>Le second moyen de défense</a:t>
            </a:r>
            <a:br>
              <a:rPr lang="fr-FR" altLang="fr-FR" dirty="0">
                <a:solidFill>
                  <a:schemeClr val="tx1"/>
                </a:solidFill>
                <a:latin typeface="+mn-lt"/>
              </a:rPr>
            </a:br>
            <a:r>
              <a:rPr lang="fr-FR" altLang="fr-FR" sz="4000" dirty="0">
                <a:solidFill>
                  <a:schemeClr val="tx1"/>
                </a:solidFill>
                <a:latin typeface="+mn-lt"/>
              </a:rPr>
              <a:t>Les globules blancs non spécifiques</a:t>
            </a:r>
          </a:p>
        </p:txBody>
      </p:sp>
      <p:pic>
        <p:nvPicPr>
          <p:cNvPr id="17411" name="Picture 3" descr="logo e bug vert">
            <a:extLst>
              <a:ext uri="{FF2B5EF4-FFF2-40B4-BE49-F238E27FC236}">
                <a16:creationId xmlns:a16="http://schemas.microsoft.com/office/drawing/2014/main" id="{9159BB43-BCA2-EC70-597B-B67660A9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">
            <a:extLst>
              <a:ext uri="{FF2B5EF4-FFF2-40B4-BE49-F238E27FC236}">
                <a16:creationId xmlns:a16="http://schemas.microsoft.com/office/drawing/2014/main" id="{3B6B140F-7480-0200-C485-AF06DBA6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3950" y="3589338"/>
            <a:ext cx="4500563" cy="25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70700A-5E49-2C21-D37C-2FBD24314ACF}"/>
              </a:ext>
            </a:extLst>
          </p:cNvPr>
          <p:cNvSpPr txBox="1"/>
          <p:nvPr/>
        </p:nvSpPr>
        <p:spPr>
          <a:xfrm rot="1976002">
            <a:off x="5451475" y="3578225"/>
            <a:ext cx="3736975" cy="923925"/>
          </a:xfrm>
          <a:prstGeom prst="rect">
            <a:avLst/>
          </a:prstGeom>
          <a:solidFill>
            <a:srgbClr val="0B7B5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5400" dirty="0"/>
              <a:t>Les soldats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8" descr="Cadre">
            <a:extLst>
              <a:ext uri="{FF2B5EF4-FFF2-40B4-BE49-F238E27FC236}">
                <a16:creationId xmlns:a16="http://schemas.microsoft.com/office/drawing/2014/main" id="{F3B6B7D9-95BB-F894-E6C0-3E677946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63" y="188913"/>
            <a:ext cx="4679950" cy="1450975"/>
          </a:xfrm>
          <a:prstGeom prst="roundRect">
            <a:avLst>
              <a:gd name="adj" fmla="val 15014"/>
            </a:avLst>
          </a:prstGeom>
          <a:solidFill>
            <a:schemeClr val="bg1"/>
          </a:solidFill>
          <a:ln w="38100">
            <a:solidFill>
              <a:srgbClr val="0B7B5D"/>
            </a:solidFill>
            <a:round/>
            <a:headEnd/>
            <a:tailEnd/>
          </a:ln>
        </p:spPr>
        <p:txBody>
          <a:bodyPr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9459" name="Text Box 36">
            <a:extLst>
              <a:ext uri="{FF2B5EF4-FFF2-40B4-BE49-F238E27FC236}">
                <a16:creationId xmlns:a16="http://schemas.microsoft.com/office/drawing/2014/main" id="{8006E15B-7F5C-1DF7-67CA-87C1CB2752C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419225" y="382588"/>
            <a:ext cx="4645025" cy="109696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 la peau est abîmée, les microbes peuvent entrer dans la circulation sanguine et nous rendre malades</a:t>
            </a:r>
          </a:p>
        </p:txBody>
      </p:sp>
      <p:pic>
        <p:nvPicPr>
          <p:cNvPr id="19460" name="Picture 29" descr="logo e bug vert">
            <a:extLst>
              <a:ext uri="{FF2B5EF4-FFF2-40B4-BE49-F238E27FC236}">
                <a16:creationId xmlns:a16="http://schemas.microsoft.com/office/drawing/2014/main" id="{F25425F1-EA3F-BBD0-31AE-1DC03B55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8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3">
            <a:extLst>
              <a:ext uri="{FF2B5EF4-FFF2-40B4-BE49-F238E27FC236}">
                <a16:creationId xmlns:a16="http://schemas.microsoft.com/office/drawing/2014/main" id="{E95857E9-07A8-16E8-66D0-B95D9D48B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0"/>
            <a:ext cx="91440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 Dem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341</Words>
  <Application>Microsoft Office PowerPoint</Application>
  <PresentationFormat>Affichage à l'écran (4:3)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Berlin Sans FB Demi</vt:lpstr>
      <vt:lpstr>Default Design</vt:lpstr>
      <vt:lpstr>Le système de défense de l’organisme</vt:lpstr>
      <vt:lpstr>Le système de défense de l’organisme</vt:lpstr>
      <vt:lpstr>Le premier moyen de défense</vt:lpstr>
      <vt:lpstr>La peau</vt:lpstr>
      <vt:lpstr>Les yeux</vt:lpstr>
      <vt:lpstr>L’appareil respiratoire</vt:lpstr>
      <vt:lpstr>Le microbiote</vt:lpstr>
      <vt:lpstr>Le second moyen de défense Les globules blancs non spécifiques</vt:lpstr>
      <vt:lpstr>Si la peau est abîmée, les microbes peuvent entrer dans la circulation sanguine et nous rendre malades</vt:lpstr>
      <vt:lpstr>Les globules blancs « non spécifiques » entrent en action…</vt:lpstr>
      <vt:lpstr>Le troisième moyen de défense Les globules blancs spécifiques</vt:lpstr>
      <vt:lpstr>Ces globules blancs dans le sang sont « spécifiques » car ils vont attaquer un certain type de microbes.</vt:lpstr>
      <vt:lpstr>Les anticorps spécifiques (         ) vont alors : </vt:lpstr>
    </vt:vector>
  </TitlesOfParts>
  <Company>Health Protection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blood showing white and red blood cells</dc:title>
  <dc:creator>Donna.Lecky</dc:creator>
  <cp:lastModifiedBy>Pia Touboul</cp:lastModifiedBy>
  <cp:revision>65</cp:revision>
  <dcterms:created xsi:type="dcterms:W3CDTF">2009-02-11T11:16:19Z</dcterms:created>
  <dcterms:modified xsi:type="dcterms:W3CDTF">2025-01-17T15:51:06Z</dcterms:modified>
</cp:coreProperties>
</file>