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77" r:id="rId4"/>
    <p:sldId id="276" r:id="rId5"/>
  </p:sldIdLst>
  <p:sldSz cx="18288000" cy="10287000"/>
  <p:notesSz cx="6858000" cy="9144000"/>
  <p:embeddedFontLst>
    <p:embeddedFont>
      <p:font typeface="Calibri (MS) Bold" panose="020B0604020202020204" charset="0"/>
      <p:regular r:id="rId6"/>
    </p:embeddedFont>
    <p:embeddedFont>
      <p:font typeface="Open Sauc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(MS)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43050" cy="102870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649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304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6312" cy="739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628025" y="8615958"/>
            <a:ext cx="1659975" cy="1671042"/>
          </a:xfrm>
          <a:custGeom>
            <a:avLst/>
            <a:gdLst/>
            <a:ahLst/>
            <a:cxnLst/>
            <a:rect l="l" t="t" r="r" b="b"/>
            <a:pathLst>
              <a:path w="1659975" h="1671042">
                <a:moveTo>
                  <a:pt x="0" y="0"/>
                </a:moveTo>
                <a:lnTo>
                  <a:pt x="1659975" y="0"/>
                </a:lnTo>
                <a:lnTo>
                  <a:pt x="1659975" y="1671042"/>
                </a:lnTo>
                <a:lnTo>
                  <a:pt x="0" y="1671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88761" y="8997255"/>
            <a:ext cx="3639263" cy="1168007"/>
          </a:xfrm>
          <a:custGeom>
            <a:avLst/>
            <a:gdLst/>
            <a:ahLst/>
            <a:cxnLst/>
            <a:rect l="l" t="t" r="r" b="b"/>
            <a:pathLst>
              <a:path w="3639263" h="1168007">
                <a:moveTo>
                  <a:pt x="0" y="0"/>
                </a:moveTo>
                <a:lnTo>
                  <a:pt x="3639264" y="0"/>
                </a:lnTo>
                <a:lnTo>
                  <a:pt x="3639264" y="1168007"/>
                </a:lnTo>
                <a:lnTo>
                  <a:pt x="0" y="1168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563480" y="1423772"/>
            <a:ext cx="4724520" cy="5479699"/>
          </a:xfrm>
          <a:custGeom>
            <a:avLst/>
            <a:gdLst/>
            <a:ahLst/>
            <a:cxnLst/>
            <a:rect l="l" t="t" r="r" b="b"/>
            <a:pathLst>
              <a:path w="4724520" h="5479699">
                <a:moveTo>
                  <a:pt x="0" y="0"/>
                </a:moveTo>
                <a:lnTo>
                  <a:pt x="4724520" y="0"/>
                </a:lnTo>
                <a:lnTo>
                  <a:pt x="4724520" y="5479699"/>
                </a:lnTo>
                <a:lnTo>
                  <a:pt x="0" y="5479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70448" y="1545622"/>
            <a:ext cx="10756200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98"/>
              </a:lnSpc>
            </a:pPr>
            <a:r>
              <a:rPr lang="en-US" sz="7707" b="1" dirty="0" smtClean="0">
                <a:solidFill>
                  <a:srgbClr val="06496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CAMPAGNE DE VACCINATION MENINGOCOQUES ACWY</a:t>
            </a:r>
            <a:endParaRPr lang="en-US" sz="7707" b="1" dirty="0">
              <a:solidFill>
                <a:srgbClr val="064964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90269" y="5627745"/>
            <a:ext cx="10751273" cy="8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9"/>
              </a:lnSpc>
            </a:pPr>
            <a:r>
              <a:rPr lang="en-US" sz="5199" dirty="0" err="1">
                <a:solidFill>
                  <a:srgbClr val="064964"/>
                </a:solidFill>
                <a:latin typeface="Open Sauce"/>
                <a:ea typeface="Open Sauce"/>
                <a:cs typeface="Open Sauce"/>
                <a:sym typeface="Open Sauce"/>
              </a:rPr>
              <a:t>Enjeux</a:t>
            </a:r>
            <a:r>
              <a:rPr lang="en-US" sz="5199" dirty="0">
                <a:solidFill>
                  <a:srgbClr val="064964"/>
                </a:solidFill>
                <a:latin typeface="Open Sauce"/>
                <a:ea typeface="Open Sauce"/>
                <a:cs typeface="Open Sauce"/>
                <a:sym typeface="Open Sauce"/>
              </a:rPr>
              <a:t> de la </a:t>
            </a:r>
            <a:r>
              <a:rPr lang="en-US" sz="5199" dirty="0" smtClean="0">
                <a:solidFill>
                  <a:srgbClr val="064964"/>
                </a:solidFill>
                <a:latin typeface="Open Sauce"/>
                <a:ea typeface="Open Sauce"/>
                <a:cs typeface="Open Sauce"/>
                <a:sym typeface="Open Sauce"/>
              </a:rPr>
              <a:t>vaccination</a:t>
            </a:r>
            <a:endParaRPr lang="en-US" sz="5199" dirty="0">
              <a:solidFill>
                <a:srgbClr val="064964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2597940"/>
            <a:chOff x="0" y="0"/>
            <a:chExt cx="5360952" cy="855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0951" cy="855649"/>
            </a:xfrm>
            <a:custGeom>
              <a:avLst/>
              <a:gdLst/>
              <a:ahLst/>
              <a:cxnLst/>
              <a:rect l="l" t="t" r="r" b="b"/>
              <a:pathLst>
                <a:path w="5360951" h="855649">
                  <a:moveTo>
                    <a:pt x="0" y="0"/>
                  </a:moveTo>
                  <a:lnTo>
                    <a:pt x="5360951" y="0"/>
                  </a:lnTo>
                  <a:lnTo>
                    <a:pt x="5360951" y="855649"/>
                  </a:lnTo>
                  <a:lnTo>
                    <a:pt x="0" y="855649"/>
                  </a:lnTo>
                  <a:close/>
                </a:path>
              </a:pathLst>
            </a:custGeom>
            <a:solidFill>
              <a:srgbClr val="0649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5360952" cy="100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18152" lvl="1" algn="ctr">
                <a:lnSpc>
                  <a:spcPts val="6239"/>
                </a:lnSpc>
              </a:pPr>
              <a:r>
                <a:rPr lang="en-US" sz="4799" dirty="0" err="1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Qu’est-ce</a:t>
              </a:r>
              <a:r>
                <a:rPr lang="en-US" sz="4799" dirty="0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que la </a:t>
              </a:r>
              <a:r>
                <a:rPr lang="en-US" sz="4799" dirty="0" err="1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méningite</a:t>
              </a:r>
              <a:r>
                <a:rPr lang="en-US" sz="4799" dirty="0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? </a:t>
              </a:r>
              <a:endParaRPr lang="en-US" sz="4799" dirty="0">
                <a:solidFill>
                  <a:srgbClr val="FEFEFE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5" name="Freeform 5" descr="M:\CR_1700 - C.I.S.I.H\UF_7700 - C.I.S.I.H\GEPIE\Projet Européen e-BUG\Logos\e-Bug-Logo-Gradient.png"/>
          <p:cNvSpPr/>
          <p:nvPr/>
        </p:nvSpPr>
        <p:spPr>
          <a:xfrm>
            <a:off x="21490" y="23220"/>
            <a:ext cx="1316520" cy="1350000"/>
          </a:xfrm>
          <a:custGeom>
            <a:avLst/>
            <a:gdLst/>
            <a:ahLst/>
            <a:cxnLst/>
            <a:rect l="l" t="t" r="r" b="b"/>
            <a:pathLst>
              <a:path w="1316520" h="1350000">
                <a:moveTo>
                  <a:pt x="0" y="0"/>
                </a:moveTo>
                <a:lnTo>
                  <a:pt x="1316520" y="0"/>
                </a:lnTo>
                <a:lnTo>
                  <a:pt x="131652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5" b="-326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72766" y="0"/>
            <a:ext cx="4615234" cy="2597940"/>
          </a:xfrm>
          <a:custGeom>
            <a:avLst/>
            <a:gdLst/>
            <a:ahLst/>
            <a:cxnLst/>
            <a:rect l="l" t="t" r="r" b="b"/>
            <a:pathLst>
              <a:path w="4615234" h="2597940">
                <a:moveTo>
                  <a:pt x="0" y="0"/>
                </a:moveTo>
                <a:lnTo>
                  <a:pt x="4615234" y="0"/>
                </a:lnTo>
                <a:lnTo>
                  <a:pt x="4615234" y="2597940"/>
                </a:lnTo>
                <a:lnTo>
                  <a:pt x="0" y="259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19124" y="2818962"/>
            <a:ext cx="15440176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La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méningite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une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infection des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méninges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(membranes qui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entourent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le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cerveau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et la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moelle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300" b="1" dirty="0" err="1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épinière</a:t>
            </a:r>
            <a:r>
              <a:rPr lang="en-US" sz="3300" b="1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)</a:t>
            </a:r>
            <a:endParaRPr lang="en-US" sz="33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3599"/>
              </a:lnSpc>
            </a:pPr>
            <a:endParaRPr lang="en-US" sz="33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3599"/>
              </a:lnSpc>
            </a:pP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méningite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à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méningocoques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est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causée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par la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bactérie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Neisseria </a:t>
            </a:r>
            <a:r>
              <a:rPr lang="en-US" sz="3300" i="1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meningitidis</a:t>
            </a:r>
            <a:r>
              <a:rPr lang="en-US" sz="3300" i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pour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laquelle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il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existe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différents</a:t>
            </a:r>
            <a:r>
              <a:rPr lang="en-US" sz="330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types</a:t>
            </a:r>
            <a:r>
              <a:rPr lang="en-US" sz="330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A, B, C, W, Y</a:t>
            </a:r>
          </a:p>
          <a:p>
            <a:pPr algn="l">
              <a:lnSpc>
                <a:spcPts val="3599"/>
              </a:lnSpc>
            </a:pPr>
            <a:endParaRPr lang="en-US" sz="33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Les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personnes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les plus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touchées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: les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nourrissons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les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jeunes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enfants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1 à 4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les adolescents et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jeunes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adultes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15 à 24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ans</a:t>
            </a:r>
            <a:endParaRPr lang="en-US" sz="3300" dirty="0" smtClean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33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599"/>
              </a:lnSpc>
            </a:pPr>
            <a:r>
              <a:rPr lang="fr-FR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</a:rPr>
              <a:t>En </a:t>
            </a:r>
            <a:r>
              <a:rPr lang="fr-FR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</a:rPr>
              <a:t>France, environ 500 à 600 personnes par an sont touchées par une infection grave à méningocoques, du </a:t>
            </a:r>
            <a:r>
              <a:rPr lang="fr-FR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</a:rPr>
              <a:t>sérogroupe</a:t>
            </a:r>
            <a:r>
              <a:rPr lang="fr-FR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</a:rPr>
              <a:t> B majoritairement mais on observe une augmentation des cas liés au W et Y. Environ une personne sur six atteintes de ce type de méningite en meurt et une sur cinq présente des complications graves</a:t>
            </a:r>
            <a:endParaRPr lang="en-US" sz="33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6312" cy="739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8950" y="5644256"/>
            <a:ext cx="617646" cy="308823"/>
            <a:chOff x="0" y="0"/>
            <a:chExt cx="81280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8950" y="4305894"/>
            <a:ext cx="617646" cy="308823"/>
            <a:chOff x="0" y="0"/>
            <a:chExt cx="81280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8950" y="2886298"/>
            <a:ext cx="617646" cy="308823"/>
            <a:chOff x="0" y="0"/>
            <a:chExt cx="81280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3" name="Freeform 12"/>
          <p:cNvSpPr/>
          <p:nvPr/>
        </p:nvSpPr>
        <p:spPr>
          <a:xfrm>
            <a:off x="924548" y="7023331"/>
            <a:ext cx="617646" cy="308823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0" y="0"/>
                </a:moveTo>
                <a:lnTo>
                  <a:pt x="609600" y="0"/>
                </a:lnTo>
                <a:lnTo>
                  <a:pt x="812800" y="203200"/>
                </a:lnTo>
                <a:lnTo>
                  <a:pt x="609600" y="406400"/>
                </a:lnTo>
                <a:lnTo>
                  <a:pt x="0" y="406400"/>
                </a:lnTo>
                <a:lnTo>
                  <a:pt x="20320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0097B2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2597940"/>
            <a:chOff x="0" y="0"/>
            <a:chExt cx="5360952" cy="855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0951" cy="855649"/>
            </a:xfrm>
            <a:custGeom>
              <a:avLst/>
              <a:gdLst/>
              <a:ahLst/>
              <a:cxnLst/>
              <a:rect l="l" t="t" r="r" b="b"/>
              <a:pathLst>
                <a:path w="5360951" h="855649">
                  <a:moveTo>
                    <a:pt x="0" y="0"/>
                  </a:moveTo>
                  <a:lnTo>
                    <a:pt x="5360951" y="0"/>
                  </a:lnTo>
                  <a:lnTo>
                    <a:pt x="5360951" y="855649"/>
                  </a:lnTo>
                  <a:lnTo>
                    <a:pt x="0" y="855649"/>
                  </a:lnTo>
                  <a:close/>
                </a:path>
              </a:pathLst>
            </a:custGeom>
            <a:solidFill>
              <a:srgbClr val="0649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5360952" cy="100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18152" lvl="1" algn="ctr">
                <a:lnSpc>
                  <a:spcPts val="6239"/>
                </a:lnSpc>
              </a:pPr>
              <a:r>
                <a:rPr lang="en-US" sz="4799" dirty="0" err="1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Prévention</a:t>
              </a:r>
              <a:r>
                <a:rPr lang="en-US" sz="4799" dirty="0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799" dirty="0" err="1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contre</a:t>
              </a:r>
              <a:r>
                <a:rPr lang="en-US" sz="4799" dirty="0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la </a:t>
              </a:r>
              <a:r>
                <a:rPr lang="en-US" sz="4799" dirty="0" err="1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méningite</a:t>
              </a:r>
              <a:endParaRPr lang="en-US" sz="4799" dirty="0">
                <a:solidFill>
                  <a:srgbClr val="FEFEFE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5" name="Freeform 5" descr="M:\CR_1700 - C.I.S.I.H\UF_7700 - C.I.S.I.H\GEPIE\Projet Européen e-BUG\Logos\e-Bug-Logo-Gradient.png"/>
          <p:cNvSpPr/>
          <p:nvPr/>
        </p:nvSpPr>
        <p:spPr>
          <a:xfrm>
            <a:off x="21490" y="23220"/>
            <a:ext cx="1316520" cy="1350000"/>
          </a:xfrm>
          <a:custGeom>
            <a:avLst/>
            <a:gdLst/>
            <a:ahLst/>
            <a:cxnLst/>
            <a:rect l="l" t="t" r="r" b="b"/>
            <a:pathLst>
              <a:path w="1316520" h="1350000">
                <a:moveTo>
                  <a:pt x="0" y="0"/>
                </a:moveTo>
                <a:lnTo>
                  <a:pt x="1316520" y="0"/>
                </a:lnTo>
                <a:lnTo>
                  <a:pt x="131652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5" b="-326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72766" y="0"/>
            <a:ext cx="4615234" cy="2597940"/>
          </a:xfrm>
          <a:custGeom>
            <a:avLst/>
            <a:gdLst/>
            <a:ahLst/>
            <a:cxnLst/>
            <a:rect l="l" t="t" r="r" b="b"/>
            <a:pathLst>
              <a:path w="4615234" h="2597940">
                <a:moveTo>
                  <a:pt x="0" y="0"/>
                </a:moveTo>
                <a:lnTo>
                  <a:pt x="4615234" y="0"/>
                </a:lnTo>
                <a:lnTo>
                  <a:pt x="4615234" y="2597940"/>
                </a:lnTo>
                <a:lnTo>
                  <a:pt x="0" y="259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19124" y="2818962"/>
            <a:ext cx="15440176" cy="55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fr-FR" sz="3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L'infection se transmet par la salive ou les gouttelettes projetées par une personne infectée en toussant, parlant ou éternuant ou par contact direct. </a:t>
            </a:r>
            <a:r>
              <a:rPr lang="fr-FR" sz="35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Neisseria</a:t>
            </a:r>
            <a:r>
              <a:rPr lang="fr-FR" sz="35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fr-FR" sz="35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meningitidis</a:t>
            </a:r>
            <a:r>
              <a:rPr lang="fr-FR" sz="35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fr-FR" sz="3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 survit pas longtemps en dehors du corps</a:t>
            </a:r>
            <a:r>
              <a:rPr lang="fr-FR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>
              <a:lnSpc>
                <a:spcPts val="3599"/>
              </a:lnSpc>
            </a:pPr>
            <a:endParaRPr lang="en-US" sz="3500" dirty="0" smtClean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599"/>
              </a:lnSpc>
            </a:pPr>
            <a:endParaRPr lang="en-US" sz="35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599"/>
              </a:lnSpc>
            </a:pPr>
            <a:r>
              <a:rPr lang="fr-FR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Comment s’en prévenir et éviter d’être contaminé ?</a:t>
            </a:r>
          </a:p>
          <a:p>
            <a:pPr>
              <a:lnSpc>
                <a:spcPts val="3599"/>
              </a:lnSpc>
            </a:pPr>
            <a:r>
              <a:rPr lang="fr-FR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>
              <a:lnSpc>
                <a:spcPts val="3599"/>
              </a:lnSpc>
            </a:pPr>
            <a:r>
              <a:rPr lang="en-US" sz="3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⟶ </a:t>
            </a:r>
            <a:r>
              <a:rPr lang="fr-FR" sz="3500" b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Avec </a:t>
            </a:r>
            <a:r>
              <a:rPr lang="fr-FR" sz="35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les bonnes mesures d’hygiène</a:t>
            </a:r>
            <a:r>
              <a:rPr lang="fr-FR" sz="3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se laver les mains régulièrement et se couvrir la bouche en toussant et </a:t>
            </a:r>
            <a:r>
              <a:rPr lang="fr-FR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éternuant</a:t>
            </a:r>
          </a:p>
          <a:p>
            <a:pPr>
              <a:lnSpc>
                <a:spcPts val="3599"/>
              </a:lnSpc>
            </a:pPr>
            <a:endParaRPr lang="fr-FR" sz="35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599"/>
              </a:lnSpc>
            </a:pPr>
            <a:r>
              <a:rPr lang="en-US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⟶ </a:t>
            </a:r>
            <a:r>
              <a:rPr lang="en-US" sz="3500" b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Par la vaccination</a:t>
            </a:r>
            <a:r>
              <a:rPr lang="en-US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o</a:t>
            </a:r>
            <a:r>
              <a:rPr lang="fr-FR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 </a:t>
            </a:r>
            <a:r>
              <a:rPr lang="fr-FR" sz="3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peut prévenir les méningites à certains groupes de </a:t>
            </a:r>
            <a:r>
              <a:rPr lang="fr-FR" sz="35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méningocoques</a:t>
            </a:r>
            <a:endParaRPr lang="en-US" sz="35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6312" cy="739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8950" y="5203706"/>
            <a:ext cx="617646" cy="308823"/>
            <a:chOff x="0" y="0"/>
            <a:chExt cx="81280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8950" y="2886298"/>
            <a:ext cx="617646" cy="308823"/>
            <a:chOff x="0" y="0"/>
            <a:chExt cx="81280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087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462720"/>
            <a:ext cx="18288000" cy="3060660"/>
            <a:chOff x="0" y="-152400"/>
            <a:chExt cx="5360952" cy="10080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0951" cy="855649"/>
            </a:xfrm>
            <a:custGeom>
              <a:avLst/>
              <a:gdLst/>
              <a:ahLst/>
              <a:cxnLst/>
              <a:rect l="l" t="t" r="r" b="b"/>
              <a:pathLst>
                <a:path w="5360951" h="855649">
                  <a:moveTo>
                    <a:pt x="0" y="0"/>
                  </a:moveTo>
                  <a:lnTo>
                    <a:pt x="5360951" y="0"/>
                  </a:lnTo>
                  <a:lnTo>
                    <a:pt x="5360951" y="855649"/>
                  </a:lnTo>
                  <a:lnTo>
                    <a:pt x="0" y="855649"/>
                  </a:lnTo>
                  <a:close/>
                </a:path>
              </a:pathLst>
            </a:custGeom>
            <a:solidFill>
              <a:srgbClr val="0649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5360952" cy="100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18152" lvl="1" algn="ctr">
                <a:lnSpc>
                  <a:spcPts val="6239"/>
                </a:lnSpc>
              </a:pPr>
              <a:r>
                <a:rPr lang="en-US" sz="4799" dirty="0" smtClean="0">
                  <a:solidFill>
                    <a:srgbClr val="FEFEF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 vaccination</a:t>
              </a:r>
              <a:endParaRPr lang="en-US" sz="4799" dirty="0">
                <a:solidFill>
                  <a:srgbClr val="FEFEFE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5" name="Freeform 5" descr="M:\CR_1700 - C.I.S.I.H\UF_7700 - C.I.S.I.H\GEPIE\Projet Européen e-BUG\Logos\e-Bug-Logo-Gradient.png"/>
          <p:cNvSpPr/>
          <p:nvPr/>
        </p:nvSpPr>
        <p:spPr>
          <a:xfrm>
            <a:off x="21490" y="23220"/>
            <a:ext cx="1316520" cy="1350000"/>
          </a:xfrm>
          <a:custGeom>
            <a:avLst/>
            <a:gdLst/>
            <a:ahLst/>
            <a:cxnLst/>
            <a:rect l="l" t="t" r="r" b="b"/>
            <a:pathLst>
              <a:path w="1316520" h="1350000">
                <a:moveTo>
                  <a:pt x="0" y="0"/>
                </a:moveTo>
                <a:lnTo>
                  <a:pt x="1316520" y="0"/>
                </a:lnTo>
                <a:lnTo>
                  <a:pt x="131652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5" b="-326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72766" y="0"/>
            <a:ext cx="4615234" cy="2597940"/>
          </a:xfrm>
          <a:custGeom>
            <a:avLst/>
            <a:gdLst/>
            <a:ahLst/>
            <a:cxnLst/>
            <a:rect l="l" t="t" r="r" b="b"/>
            <a:pathLst>
              <a:path w="4615234" h="2597940">
                <a:moveTo>
                  <a:pt x="0" y="0"/>
                </a:moveTo>
                <a:lnTo>
                  <a:pt x="4615234" y="0"/>
                </a:lnTo>
                <a:lnTo>
                  <a:pt x="4615234" y="2597940"/>
                </a:lnTo>
                <a:lnTo>
                  <a:pt x="0" y="259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19124" y="2818962"/>
            <a:ext cx="15440176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Recrudescence des infections graves à </a:t>
            </a:r>
            <a:r>
              <a:rPr lang="en-US" sz="33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méningocoques</a:t>
            </a: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</a:t>
            </a: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France</a:t>
            </a:r>
          </a:p>
          <a:p>
            <a:pPr algn="l">
              <a:lnSpc>
                <a:spcPts val="3599"/>
              </a:lnSpc>
            </a:pPr>
            <a:endParaRPr lang="en-US" sz="33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3599"/>
              </a:lnSpc>
            </a:pP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Plusieurs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vaccins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disponibles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</a:p>
          <a:p>
            <a:pPr algn="l">
              <a:lnSpc>
                <a:spcPts val="3599"/>
              </a:lnSpc>
            </a:pP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endParaRPr lang="en-US" sz="33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Vaccination </a:t>
            </a:r>
            <a:r>
              <a:rPr lang="en-US" sz="33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contre</a:t>
            </a: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ACWY </a:t>
            </a:r>
          </a:p>
          <a:p>
            <a:pPr algn="l">
              <a:lnSpc>
                <a:spcPts val="3599"/>
              </a:lnSpc>
            </a:pP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⟶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Obligatoire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chez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tous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les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nourrissons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depuis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le 1er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janvier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2025</a:t>
            </a:r>
          </a:p>
          <a:p>
            <a:pPr algn="l">
              <a:lnSpc>
                <a:spcPts val="3599"/>
              </a:lnSpc>
            </a:pP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⟶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Recommandé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chez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tous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les adolescents de 11-14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et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rattrapage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vaccinal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entre 15-24 ans.</a:t>
            </a:r>
          </a:p>
          <a:p>
            <a:pPr algn="l">
              <a:lnSpc>
                <a:spcPts val="3599"/>
              </a:lnSpc>
            </a:pP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⟶</a:t>
            </a:r>
            <a:r>
              <a:rPr lang="en-US" sz="33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u="sng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Ajout</a:t>
            </a:r>
            <a:r>
              <a:rPr lang="en-US" sz="33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à la </a:t>
            </a:r>
            <a:r>
              <a:rPr lang="en-US" sz="3300" u="sng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campagne</a:t>
            </a:r>
            <a:r>
              <a:rPr lang="en-US" sz="33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vaccination </a:t>
            </a:r>
            <a:r>
              <a:rPr lang="en-US" sz="3300" u="sng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</a:t>
            </a:r>
            <a:r>
              <a:rPr lang="en-US" sz="33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milieu </a:t>
            </a:r>
            <a:r>
              <a:rPr lang="en-US" sz="3300" u="sng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scolaire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classe</a:t>
            </a:r>
            <a:r>
              <a:rPr lang="en-US" sz="33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5ème </a:t>
            </a:r>
            <a:endParaRPr lang="en-US" sz="33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33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Vaccination </a:t>
            </a:r>
            <a:r>
              <a:rPr lang="en-US" sz="33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contre</a:t>
            </a:r>
            <a:r>
              <a:rPr lang="en-US" sz="3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B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⟶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Obligatoire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chez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tous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les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nourrissons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depuis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le 1er </a:t>
            </a:r>
            <a:r>
              <a:rPr lang="en-US" sz="33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janvier</a:t>
            </a:r>
            <a:r>
              <a:rPr lang="en-US" sz="33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2025.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6312" cy="739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8950" y="2886298"/>
            <a:ext cx="617646" cy="308823"/>
            <a:chOff x="0" y="0"/>
            <a:chExt cx="81280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8950" y="3854799"/>
            <a:ext cx="617646" cy="308823"/>
            <a:chOff x="0" y="0"/>
            <a:chExt cx="812800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696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306</Words>
  <Application>Microsoft Office PowerPoint</Application>
  <PresentationFormat>Personnalisé</PresentationFormat>
  <Paragraphs>31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 (MS) Bold</vt:lpstr>
      <vt:lpstr>Open Sauce</vt:lpstr>
      <vt:lpstr>Calibri</vt:lpstr>
      <vt:lpstr>Arial</vt:lpstr>
      <vt:lpstr>Calibri (MS)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HPV 2025 Profs IDE</dc:title>
  <cp:lastModifiedBy>HERMET LAURE CHU Nice</cp:lastModifiedBy>
  <cp:revision>11</cp:revision>
  <dcterms:created xsi:type="dcterms:W3CDTF">2006-08-16T00:00:00Z</dcterms:created>
  <dcterms:modified xsi:type="dcterms:W3CDTF">2025-08-22T12:44:53Z</dcterms:modified>
  <dc:identifier>DAGlbug01L4</dc:identifier>
</cp:coreProperties>
</file>