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57" r:id="rId3"/>
    <p:sldId id="263" r:id="rId4"/>
    <p:sldId id="258" r:id="rId5"/>
    <p:sldId id="310" r:id="rId6"/>
    <p:sldId id="311" r:id="rId7"/>
    <p:sldId id="315" r:id="rId8"/>
    <p:sldId id="312" r:id="rId9"/>
    <p:sldId id="313" r:id="rId10"/>
    <p:sldId id="314" r:id="rId11"/>
    <p:sldId id="265" r:id="rId12"/>
    <p:sldId id="270" r:id="rId13"/>
    <p:sldId id="273" r:id="rId14"/>
    <p:sldId id="269" r:id="rId15"/>
    <p:sldId id="262" r:id="rId16"/>
    <p:sldId id="272" r:id="rId17"/>
    <p:sldId id="274" r:id="rId18"/>
    <p:sldId id="285" r:id="rId19"/>
    <p:sldId id="286" r:id="rId20"/>
    <p:sldId id="287" r:id="rId21"/>
    <p:sldId id="267" r:id="rId22"/>
    <p:sldId id="288"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299" r:id="rId39"/>
    <p:sldId id="303" r:id="rId40"/>
    <p:sldId id="304" r:id="rId41"/>
    <p:sldId id="306" r:id="rId42"/>
    <p:sldId id="307" r:id="rId43"/>
    <p:sldId id="308" r:id="rId44"/>
    <p:sldId id="289" r:id="rId45"/>
    <p:sldId id="28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564"/>
    <a:srgbClr val="117E62"/>
    <a:srgbClr val="12B38F"/>
    <a:srgbClr val="712B8F"/>
    <a:srgbClr val="2862A5"/>
    <a:srgbClr val="8DC641"/>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snapToGrid="0">
      <p:cViewPr varScale="1">
        <p:scale>
          <a:sx n="107" d="100"/>
          <a:sy n="107" d="100"/>
        </p:scale>
        <p:origin x="1770" y="120"/>
      </p:cViewPr>
      <p:guideLst/>
    </p:cSldViewPr>
  </p:slideViewPr>
  <p:outlineViewPr>
    <p:cViewPr>
      <p:scale>
        <a:sx n="33" d="100"/>
        <a:sy n="33" d="100"/>
      </p:scale>
      <p:origin x="0" y="-42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04/03/2025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bug.eu/eng/KS2/lesson/Hand-Hygie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bug.eu/eng/KS2/lesson/Oral-Hygie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bug.eu/eng/KS2/lesson/Vaccina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bug.eu/eng/KS2/lesson/Antibioti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bug.eu/eng/KS2/lesson/Antibiotic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bug.eu/eng/KS2/lesson/Animal-Farm-Hygien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https://www.pdsa.org.uk/taking-care-of-your-pet</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F3CC-95FF-41DB-95F3-E8B54B757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02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https://www.pdsa.org.uk/taking-care-of-your-pet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err="1"/>
              <a:t>See</a:t>
            </a:r>
            <a:r>
              <a:rPr lang="fr-FR" altLang="fr-FR" dirty="0"/>
              <a:t> </a:t>
            </a:r>
            <a:r>
              <a:rPr lang="fr-FR" altLang="fr-FR" dirty="0" err="1"/>
              <a:t>our</a:t>
            </a:r>
            <a:r>
              <a:rPr lang="fr-FR" altLang="fr-FR" dirty="0"/>
              <a:t> </a:t>
            </a:r>
            <a:r>
              <a:rPr lang="fr-FR" altLang="fr-FR" dirty="0" err="1"/>
              <a:t>resources</a:t>
            </a:r>
            <a:r>
              <a:rPr lang="fr-FR" altLang="fr-FR" dirty="0"/>
              <a:t> for hand </a:t>
            </a:r>
            <a:r>
              <a:rPr lang="fr-FR" altLang="fr-FR" dirty="0" err="1"/>
              <a:t>hygiene</a:t>
            </a:r>
            <a:r>
              <a:rPr lang="fr-FR" altLang="fr-FR" dirty="0"/>
              <a:t>: </a:t>
            </a:r>
            <a:r>
              <a:rPr lang="en-GB" dirty="0">
                <a:hlinkClick r:id="rId3"/>
              </a:rPr>
              <a:t>KS2 | Hand Hygiene (e-bug.eu)</a:t>
            </a:r>
            <a:endParaRPr lang="fr-FR" altLang="fr-FR"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F3CC-95FF-41DB-95F3-E8B54B757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52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our resources on oral hygiene: </a:t>
            </a:r>
            <a:r>
              <a:rPr lang="en-GB" dirty="0">
                <a:hlinkClick r:id="rId3"/>
              </a:rPr>
              <a:t>KS2 | Oral Hygiene (e-bug.eu)</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F3CC-95FF-41DB-95F3-E8B54B757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170A5E0-322B-40EE-82E5-EAC2E497C4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3BCB5F4-2ACF-4473-A8BF-917FA31F7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7412" name="Slide Number Placeholder 3">
            <a:extLst>
              <a:ext uri="{FF2B5EF4-FFF2-40B4-BE49-F238E27FC236}">
                <a16:creationId xmlns:a16="http://schemas.microsoft.com/office/drawing/2014/main" id="{B53C5A9C-17C3-4449-8F7E-BCA90147C4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7862274-430C-4220-98A4-B214790D52D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our resources on vaccinations: </a:t>
            </a:r>
            <a:r>
              <a:rPr lang="en-GB" dirty="0">
                <a:hlinkClick r:id="rId3"/>
              </a:rPr>
              <a:t>KS2 | Vaccinations (e-bug.eu)</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D6F3CC-95FF-41DB-95F3-E8B54B757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47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2385E27-6F01-4A91-A52B-B5158EA86F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9E14BC1-9872-42FB-9075-AF2B5BC23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See our resources on antibiotics for more information: </a:t>
            </a:r>
            <a:r>
              <a:rPr lang="en-GB" dirty="0">
                <a:hlinkClick r:id="rId3"/>
              </a:rPr>
              <a:t>KS2 | Antibiotic Use and Medicine (e-bug.eu)</a:t>
            </a:r>
            <a:endParaRPr lang="en-GB" altLang="en-US" dirty="0"/>
          </a:p>
        </p:txBody>
      </p:sp>
      <p:sp>
        <p:nvSpPr>
          <p:cNvPr id="18436" name="Slide Number Placeholder 3">
            <a:extLst>
              <a:ext uri="{FF2B5EF4-FFF2-40B4-BE49-F238E27FC236}">
                <a16:creationId xmlns:a16="http://schemas.microsoft.com/office/drawing/2014/main" id="{F9185348-983C-4150-942C-F6437BA047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572F389-3591-463F-9611-7FAD43C61325}"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F5338A7-B025-4D6C-9A0E-EABEA5879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FFBCBC9-5DF4-420A-956B-9A921AFD8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See our resources on antibiotics for more information: </a:t>
            </a:r>
            <a:r>
              <a:rPr lang="en-GB" dirty="0">
                <a:hlinkClick r:id="rId3"/>
              </a:rPr>
              <a:t>KS2 | Antibiotic Use and Medicine (e-bug.eu)</a:t>
            </a:r>
            <a:endParaRPr lang="en-GB" altLang="en-US" dirty="0"/>
          </a:p>
          <a:p>
            <a:pPr eaLnBrk="1" hangingPunct="1">
              <a:spcBef>
                <a:spcPct val="0"/>
              </a:spcBef>
            </a:pPr>
            <a:endParaRPr lang="en-GB" altLang="en-US" dirty="0"/>
          </a:p>
        </p:txBody>
      </p:sp>
      <p:sp>
        <p:nvSpPr>
          <p:cNvPr id="19460" name="Slide Number Placeholder 3">
            <a:extLst>
              <a:ext uri="{FF2B5EF4-FFF2-40B4-BE49-F238E27FC236}">
                <a16:creationId xmlns:a16="http://schemas.microsoft.com/office/drawing/2014/main" id="{F493E777-79F1-44DA-B6E7-987AC0F11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B025879-F1A8-42E0-80EC-23FB2F6FF0A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F5338A7-B025-4D6C-9A0E-EABEA5879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FFBCBC9-5DF4-420A-956B-9A921AFD8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Test </a:t>
            </a:r>
            <a:r>
              <a:rPr lang="fr-FR" altLang="fr-FR" dirty="0" err="1"/>
              <a:t>your</a:t>
            </a:r>
            <a:r>
              <a:rPr lang="fr-FR" altLang="fr-FR" dirty="0"/>
              <a:t> </a:t>
            </a:r>
            <a:r>
              <a:rPr lang="fr-FR" altLang="fr-FR" dirty="0" err="1"/>
              <a:t>knowledge</a:t>
            </a:r>
            <a:r>
              <a:rPr lang="fr-FR" altLang="fr-FR" dirty="0"/>
              <a:t> </a:t>
            </a:r>
            <a:r>
              <a:rPr lang="fr-FR" altLang="fr-FR" dirty="0" err="1"/>
              <a:t>with</a:t>
            </a:r>
            <a:r>
              <a:rPr lang="fr-FR" altLang="fr-FR" dirty="0"/>
              <a:t> the animal </a:t>
            </a:r>
            <a:r>
              <a:rPr lang="fr-FR" altLang="fr-FR" dirty="0" err="1"/>
              <a:t>hygiene</a:t>
            </a:r>
            <a:r>
              <a:rPr lang="fr-FR" altLang="fr-FR" dirty="0"/>
              <a:t> quiz </a:t>
            </a:r>
            <a:r>
              <a:rPr lang="fr-FR" altLang="fr-FR" dirty="0" err="1"/>
              <a:t>see</a:t>
            </a:r>
            <a:r>
              <a:rPr lang="fr-FR" altLang="fr-FR" dirty="0"/>
              <a:t> SW1 </a:t>
            </a:r>
            <a:r>
              <a:rPr lang="pt-BR" dirty="0">
                <a:hlinkClick r:id="rId3"/>
              </a:rPr>
              <a:t>KS2 | Farm Hygiene (e-bug.eu)</a:t>
            </a:r>
            <a:endParaRPr lang="fr-FR" altLang="fr-FR" dirty="0"/>
          </a:p>
          <a:p>
            <a:pPr eaLnBrk="1" hangingPunct="1">
              <a:spcBef>
                <a:spcPct val="0"/>
              </a:spcBef>
            </a:pPr>
            <a:endParaRPr lang="en-GB" altLang="en-US" dirty="0"/>
          </a:p>
        </p:txBody>
      </p:sp>
      <p:sp>
        <p:nvSpPr>
          <p:cNvPr id="19460" name="Slide Number Placeholder 3">
            <a:extLst>
              <a:ext uri="{FF2B5EF4-FFF2-40B4-BE49-F238E27FC236}">
                <a16:creationId xmlns:a16="http://schemas.microsoft.com/office/drawing/2014/main" id="{F493E777-79F1-44DA-B6E7-987AC0F11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B025879-F1A8-42E0-80EC-23FB2F6FF0A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9151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504825" y="2546394"/>
            <a:ext cx="9144000" cy="2387600"/>
          </a:xfrm>
        </p:spPr>
        <p:txBody>
          <a:bodyPr>
            <a:normAutofit/>
          </a:bodyPr>
          <a:lstStyle/>
          <a:p>
            <a:r>
              <a:rPr lang="en-GB" dirty="0"/>
              <a:t>Spread of Infection:</a:t>
            </a:r>
            <a:br>
              <a:rPr lang="en-GB" dirty="0"/>
            </a:br>
            <a:r>
              <a:rPr lang="en-GB" dirty="0"/>
              <a:t>Animal and Farm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504825" y="5000669"/>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50" y="151658"/>
            <a:ext cx="7886700" cy="1325563"/>
          </a:xfrm>
        </p:spPr>
        <p:txBody>
          <a:bodyPr/>
          <a:lstStyle/>
          <a:p>
            <a:pPr algn="ctr"/>
            <a:r>
              <a:rPr lang="en-GB" b="1" dirty="0"/>
              <a:t>Hygiene</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628652" y="1630296"/>
            <a:ext cx="3714748" cy="1030698"/>
          </a:xfrm>
          <a:ln w="38100">
            <a:solidFill>
              <a:srgbClr val="117E62"/>
            </a:solidFill>
          </a:ln>
        </p:spPr>
        <p:txBody>
          <a:bodyPr anchor="ctr">
            <a:normAutofit fontScale="92500" lnSpcReduction="20000"/>
          </a:bodyPr>
          <a:lstStyle/>
          <a:p>
            <a:pPr marL="0" indent="0" algn="ctr">
              <a:buNone/>
            </a:pPr>
            <a:r>
              <a:rPr lang="en-GB" dirty="0"/>
              <a:t>I wash my hands regularly with soap and water</a:t>
            </a:r>
          </a:p>
        </p:txBody>
      </p:sp>
      <p:sp>
        <p:nvSpPr>
          <p:cNvPr id="5" name="Content Placeholder 2">
            <a:extLst>
              <a:ext uri="{FF2B5EF4-FFF2-40B4-BE49-F238E27FC236}">
                <a16:creationId xmlns:a16="http://schemas.microsoft.com/office/drawing/2014/main" id="{4D09071B-C12B-4EAC-B899-71F1539739C9}"/>
              </a:ext>
            </a:extLst>
          </p:cNvPr>
          <p:cNvSpPr txBox="1">
            <a:spLocks/>
          </p:cNvSpPr>
          <p:nvPr/>
        </p:nvSpPr>
        <p:spPr>
          <a:xfrm>
            <a:off x="4800602" y="1630296"/>
            <a:ext cx="3922012" cy="1030698"/>
          </a:xfrm>
          <a:prstGeom prst="rect">
            <a:avLst/>
          </a:prstGeom>
          <a:ln w="38100">
            <a:solidFill>
              <a:srgbClr val="117E62"/>
            </a:solid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When my pet is dirty, I wash it with suitable shampoo</a:t>
            </a:r>
          </a:p>
        </p:txBody>
      </p:sp>
      <p:pic>
        <p:nvPicPr>
          <p:cNvPr id="20" name="Picture 5" descr="hand washing with soap and water">
            <a:extLst>
              <a:ext uri="{FF2B5EF4-FFF2-40B4-BE49-F238E27FC236}">
                <a16:creationId xmlns:a16="http://schemas.microsoft.com/office/drawing/2014/main" id="{90F53AEC-06E5-4383-8689-3783EB56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3406947"/>
            <a:ext cx="172561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washing dog in bucket with soap and shampoo">
            <a:extLst>
              <a:ext uri="{FF2B5EF4-FFF2-40B4-BE49-F238E27FC236}">
                <a16:creationId xmlns:a16="http://schemas.microsoft.com/office/drawing/2014/main" id="{E101AD83-87F2-47C7-B811-B03C8E336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612" y="3162472"/>
            <a:ext cx="179546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18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50" y="167096"/>
            <a:ext cx="7886700" cy="1325563"/>
          </a:xfrm>
        </p:spPr>
        <p:txBody>
          <a:bodyPr/>
          <a:lstStyle/>
          <a:p>
            <a:pPr algn="ctr"/>
            <a:r>
              <a:rPr lang="en-GB" b="1" dirty="0"/>
              <a:t>Dental Hygiene</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539750" y="1805961"/>
            <a:ext cx="3453155" cy="1120776"/>
          </a:xfrm>
          <a:ln w="38100">
            <a:solidFill>
              <a:srgbClr val="117E62"/>
            </a:solidFill>
          </a:ln>
        </p:spPr>
        <p:txBody>
          <a:bodyPr anchor="ctr">
            <a:normAutofit/>
          </a:bodyPr>
          <a:lstStyle/>
          <a:p>
            <a:pPr marL="0" indent="0" algn="ctr">
              <a:buNone/>
            </a:pPr>
            <a:r>
              <a:rPr lang="en-GB" dirty="0"/>
              <a:t>I brush my teeth at least twice a day</a:t>
            </a:r>
          </a:p>
        </p:txBody>
      </p:sp>
      <p:pic>
        <p:nvPicPr>
          <p:cNvPr id="9" name="Picture 2" descr="Toothbrush with toothpaste">
            <a:extLst>
              <a:ext uri="{FF2B5EF4-FFF2-40B4-BE49-F238E27FC236}">
                <a16:creationId xmlns:a16="http://schemas.microsoft.com/office/drawing/2014/main" id="{1847B422-4333-43E1-A8F9-85ED08E2D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429000"/>
            <a:ext cx="148113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girl">
            <a:extLst>
              <a:ext uri="{FF2B5EF4-FFF2-40B4-BE49-F238E27FC236}">
                <a16:creationId xmlns:a16="http://schemas.microsoft.com/office/drawing/2014/main" id="{065E1D50-D6D3-45E6-B7B2-77314A5D3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442" y="3207466"/>
            <a:ext cx="1825296" cy="286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D09071B-C12B-4EAC-B899-71F1539739C9}"/>
              </a:ext>
            </a:extLst>
          </p:cNvPr>
          <p:cNvSpPr txBox="1">
            <a:spLocks/>
          </p:cNvSpPr>
          <p:nvPr/>
        </p:nvSpPr>
        <p:spPr>
          <a:xfrm>
            <a:off x="4593338" y="1803399"/>
            <a:ext cx="3922012" cy="1120776"/>
          </a:xfrm>
          <a:prstGeom prst="rect">
            <a:avLst/>
          </a:prstGeom>
          <a:ln w="38100">
            <a:solidFill>
              <a:srgbClr val="117E62"/>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I brush my pet’s teeth and check their teeth and gums</a:t>
            </a:r>
          </a:p>
        </p:txBody>
      </p:sp>
      <p:pic>
        <p:nvPicPr>
          <p:cNvPr id="8" name="Image 5" descr="dog bearing teeth and gums">
            <a:extLst>
              <a:ext uri="{FF2B5EF4-FFF2-40B4-BE49-F238E27FC236}">
                <a16:creationId xmlns:a16="http://schemas.microsoft.com/office/drawing/2014/main" id="{33766A77-FF76-4998-87AB-DAD0DDABE8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9556" y="3537436"/>
            <a:ext cx="294957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extLst>
      <p:ext uri="{BB962C8B-B14F-4D97-AF65-F5344CB8AC3E}">
        <p14:creationId xmlns:p14="http://schemas.microsoft.com/office/powerpoint/2010/main" val="109492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2AC4A86-C13C-45CB-8CDC-BBD5BC59B82B}"/>
              </a:ext>
            </a:extLst>
          </p:cNvPr>
          <p:cNvSpPr>
            <a:spLocks noGrp="1"/>
          </p:cNvSpPr>
          <p:nvPr>
            <p:ph type="title"/>
          </p:nvPr>
        </p:nvSpPr>
        <p:spPr>
          <a:xfrm>
            <a:off x="385763" y="39688"/>
            <a:ext cx="8229600" cy="1143000"/>
          </a:xfrm>
        </p:spPr>
        <p:txBody>
          <a:bodyPr/>
          <a:lstStyle/>
          <a:p>
            <a:pPr algn="ctr"/>
            <a:r>
              <a:rPr lang="fr-FR" altLang="fr-FR" b="1" dirty="0"/>
              <a:t>Ticks</a:t>
            </a:r>
          </a:p>
        </p:txBody>
      </p:sp>
      <p:sp>
        <p:nvSpPr>
          <p:cNvPr id="7171" name="Content Placeholder 8">
            <a:extLst>
              <a:ext uri="{FF2B5EF4-FFF2-40B4-BE49-F238E27FC236}">
                <a16:creationId xmlns:a16="http://schemas.microsoft.com/office/drawing/2014/main" id="{B5626CC8-1C70-476A-9BF0-B83B26D6855D}"/>
              </a:ext>
            </a:extLst>
          </p:cNvPr>
          <p:cNvSpPr>
            <a:spLocks noGrp="1"/>
          </p:cNvSpPr>
          <p:nvPr>
            <p:ph sz="half" idx="1"/>
          </p:nvPr>
        </p:nvSpPr>
        <p:spPr>
          <a:xfrm>
            <a:off x="437355" y="1276351"/>
            <a:ext cx="3805238" cy="3005329"/>
          </a:xfrm>
          <a:ln w="38100">
            <a:solidFill>
              <a:srgbClr val="117E62"/>
            </a:solidFill>
          </a:ln>
        </p:spPr>
        <p:txBody>
          <a:bodyPr anchor="t"/>
          <a:lstStyle/>
          <a:p>
            <a:pPr algn="ctr">
              <a:buFont typeface="Arial" panose="020B0604020202020204" pitchFamily="34" charset="0"/>
              <a:buNone/>
            </a:pPr>
            <a:r>
              <a:rPr lang="fr-FR" altLang="fr-FR" dirty="0"/>
              <a:t>   </a:t>
            </a:r>
            <a:r>
              <a:rPr lang="fr-FR" altLang="fr-FR" dirty="0" err="1"/>
              <a:t>After</a:t>
            </a:r>
            <a:r>
              <a:rPr lang="fr-FR" altLang="fr-FR" dirty="0"/>
              <a:t> a </a:t>
            </a:r>
            <a:r>
              <a:rPr lang="fr-FR" altLang="fr-FR" dirty="0" err="1"/>
              <a:t>walk</a:t>
            </a:r>
            <a:r>
              <a:rPr lang="fr-FR" altLang="fr-FR" dirty="0"/>
              <a:t> in the </a:t>
            </a:r>
            <a:r>
              <a:rPr lang="fr-FR" altLang="fr-FR" dirty="0" err="1"/>
              <a:t>forest</a:t>
            </a:r>
            <a:r>
              <a:rPr lang="fr-FR" altLang="fr-FR" dirty="0"/>
              <a:t> or long </a:t>
            </a:r>
            <a:r>
              <a:rPr lang="fr-FR" altLang="fr-FR" dirty="0" err="1"/>
              <a:t>grass</a:t>
            </a:r>
            <a:r>
              <a:rPr lang="fr-FR" altLang="fr-FR" dirty="0"/>
              <a:t>, I check for </a:t>
            </a:r>
            <a:r>
              <a:rPr lang="fr-FR" altLang="fr-FR" dirty="0" err="1"/>
              <a:t>ticks</a:t>
            </a:r>
            <a:r>
              <a:rPr lang="fr-FR" altLang="fr-FR" dirty="0"/>
              <a:t> in </a:t>
            </a:r>
            <a:r>
              <a:rPr lang="fr-FR" altLang="fr-FR" dirty="0" err="1"/>
              <a:t>my</a:t>
            </a:r>
            <a:r>
              <a:rPr lang="fr-FR" altLang="fr-FR" dirty="0"/>
              <a:t> </a:t>
            </a:r>
            <a:r>
              <a:rPr lang="fr-FR" altLang="fr-FR" dirty="0" err="1"/>
              <a:t>hair</a:t>
            </a:r>
            <a:r>
              <a:rPr lang="fr-FR" altLang="fr-FR" dirty="0"/>
              <a:t> and on </a:t>
            </a:r>
            <a:r>
              <a:rPr lang="fr-FR" altLang="fr-FR" dirty="0" err="1"/>
              <a:t>my</a:t>
            </a:r>
            <a:r>
              <a:rPr lang="fr-FR" altLang="fr-FR" dirty="0"/>
              <a:t> skin. </a:t>
            </a:r>
          </a:p>
          <a:p>
            <a:pPr algn="ctr">
              <a:buFont typeface="Arial" panose="020B0604020202020204" pitchFamily="34" charset="0"/>
              <a:buNone/>
            </a:pPr>
            <a:r>
              <a:rPr lang="fr-FR" altLang="fr-FR" dirty="0"/>
              <a:t>	Ticks can spread an infection </a:t>
            </a:r>
            <a:r>
              <a:rPr lang="fr-FR" altLang="fr-FR" dirty="0" err="1"/>
              <a:t>called</a:t>
            </a:r>
            <a:r>
              <a:rPr lang="fr-FR" altLang="fr-FR" dirty="0"/>
              <a:t> Lyme </a:t>
            </a:r>
            <a:r>
              <a:rPr lang="fr-FR" altLang="fr-FR" dirty="0" err="1"/>
              <a:t>disease</a:t>
            </a:r>
            <a:r>
              <a:rPr lang="fr-FR" altLang="fr-FR" dirty="0"/>
              <a:t>.</a:t>
            </a:r>
          </a:p>
          <a:p>
            <a:pPr algn="ctr">
              <a:buFont typeface="Arial" panose="020B0604020202020204" pitchFamily="34" charset="0"/>
              <a:buNone/>
            </a:pPr>
            <a:endParaRPr lang="fr-FR" altLang="fr-FR" dirty="0"/>
          </a:p>
          <a:p>
            <a:pPr algn="ctr">
              <a:buFont typeface="Arial" panose="020B0604020202020204" pitchFamily="34" charset="0"/>
              <a:buNone/>
            </a:pPr>
            <a:endParaRPr lang="fr-FR" altLang="fr-FR" dirty="0"/>
          </a:p>
          <a:p>
            <a:pPr algn="ctr">
              <a:buFont typeface="Arial" panose="020B0604020202020204" pitchFamily="34" charset="0"/>
              <a:buNone/>
            </a:pPr>
            <a:endParaRPr lang="fr-FR" altLang="fr-FR" dirty="0"/>
          </a:p>
          <a:p>
            <a:pPr algn="ctr">
              <a:buFont typeface="Arial" panose="020B0604020202020204" pitchFamily="34" charset="0"/>
              <a:buNone/>
            </a:pPr>
            <a:endParaRPr lang="fr-FR" altLang="fr-FR" dirty="0"/>
          </a:p>
        </p:txBody>
      </p:sp>
      <p:pic>
        <p:nvPicPr>
          <p:cNvPr id="7174" name="Picture 5" descr="Ticks on a hand">
            <a:extLst>
              <a:ext uri="{FF2B5EF4-FFF2-40B4-BE49-F238E27FC236}">
                <a16:creationId xmlns:a16="http://schemas.microsoft.com/office/drawing/2014/main" id="{C4269E07-10A7-4483-8604-CD2207838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2" y="4591050"/>
            <a:ext cx="22320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Content Placeholder 9">
            <a:extLst>
              <a:ext uri="{FF2B5EF4-FFF2-40B4-BE49-F238E27FC236}">
                <a16:creationId xmlns:a16="http://schemas.microsoft.com/office/drawing/2014/main" id="{5A58F621-9281-4D6A-A427-89D3383B2A19}"/>
              </a:ext>
            </a:extLst>
          </p:cNvPr>
          <p:cNvSpPr>
            <a:spLocks noGrp="1"/>
          </p:cNvSpPr>
          <p:nvPr>
            <p:ph sz="half" idx="2"/>
          </p:nvPr>
        </p:nvSpPr>
        <p:spPr>
          <a:xfrm>
            <a:off x="4864893" y="1276350"/>
            <a:ext cx="3733800" cy="3005329"/>
          </a:xfrm>
          <a:ln w="38100">
            <a:solidFill>
              <a:srgbClr val="117E62"/>
            </a:solidFill>
          </a:ln>
        </p:spPr>
        <p:txBody>
          <a:bodyPr anchor="t"/>
          <a:lstStyle/>
          <a:p>
            <a:pPr algn="ctr">
              <a:buFont typeface="Arial" panose="020B0604020202020204" pitchFamily="34" charset="0"/>
              <a:buNone/>
            </a:pPr>
            <a:r>
              <a:rPr lang="fr-FR" altLang="fr-FR" dirty="0"/>
              <a:t>   </a:t>
            </a:r>
            <a:r>
              <a:rPr lang="fr-FR" altLang="fr-FR" dirty="0" err="1"/>
              <a:t>After</a:t>
            </a:r>
            <a:r>
              <a:rPr lang="fr-FR" altLang="fr-FR" dirty="0"/>
              <a:t> a </a:t>
            </a:r>
            <a:r>
              <a:rPr lang="fr-FR" altLang="fr-FR" dirty="0" err="1"/>
              <a:t>walk</a:t>
            </a:r>
            <a:r>
              <a:rPr lang="fr-FR" altLang="fr-FR" dirty="0"/>
              <a:t> in the </a:t>
            </a:r>
            <a:r>
              <a:rPr lang="fr-FR" altLang="fr-FR" dirty="0" err="1"/>
              <a:t>forest</a:t>
            </a:r>
            <a:r>
              <a:rPr lang="fr-FR" altLang="fr-FR" dirty="0"/>
              <a:t> or long </a:t>
            </a:r>
            <a:r>
              <a:rPr lang="fr-FR" altLang="fr-FR" dirty="0" err="1"/>
              <a:t>grass</a:t>
            </a:r>
            <a:r>
              <a:rPr lang="fr-FR" altLang="fr-FR" dirty="0"/>
              <a:t>, I check </a:t>
            </a:r>
            <a:r>
              <a:rPr lang="fr-FR" altLang="fr-FR" dirty="0" err="1"/>
              <a:t>my</a:t>
            </a:r>
            <a:r>
              <a:rPr lang="fr-FR" altLang="fr-FR" dirty="0"/>
              <a:t> </a:t>
            </a:r>
            <a:r>
              <a:rPr lang="fr-FR" altLang="fr-FR" dirty="0" err="1"/>
              <a:t>pet’s</a:t>
            </a:r>
            <a:r>
              <a:rPr lang="fr-FR" altLang="fr-FR" dirty="0"/>
              <a:t> fur for </a:t>
            </a:r>
            <a:r>
              <a:rPr lang="fr-FR" altLang="fr-FR" dirty="0" err="1"/>
              <a:t>ticks</a:t>
            </a:r>
            <a:r>
              <a:rPr lang="fr-FR" altLang="fr-FR" dirty="0"/>
              <a:t>.  </a:t>
            </a:r>
            <a:r>
              <a:rPr lang="fr-FR" altLang="fr-FR" dirty="0" err="1"/>
              <a:t>Tick</a:t>
            </a:r>
            <a:r>
              <a:rPr lang="fr-FR" altLang="fr-FR" dirty="0"/>
              <a:t> bites can spread microbes </a:t>
            </a:r>
            <a:r>
              <a:rPr lang="fr-FR" altLang="fr-FR" dirty="0" err="1"/>
              <a:t>into</a:t>
            </a:r>
            <a:r>
              <a:rPr lang="fr-FR" altLang="fr-FR" dirty="0"/>
              <a:t> </a:t>
            </a:r>
            <a:r>
              <a:rPr lang="fr-FR" altLang="fr-FR" dirty="0" err="1"/>
              <a:t>my</a:t>
            </a:r>
            <a:r>
              <a:rPr lang="fr-FR" altLang="fr-FR" dirty="0"/>
              <a:t> pet and </a:t>
            </a:r>
            <a:r>
              <a:rPr lang="fr-FR" altLang="fr-FR" dirty="0" err="1"/>
              <a:t>make</a:t>
            </a:r>
            <a:r>
              <a:rPr lang="fr-FR" altLang="fr-FR" dirty="0"/>
              <a:t> </a:t>
            </a:r>
            <a:r>
              <a:rPr lang="fr-FR" altLang="fr-FR" dirty="0" err="1"/>
              <a:t>them</a:t>
            </a:r>
            <a:r>
              <a:rPr lang="fr-FR" altLang="fr-FR" dirty="0"/>
              <a:t> ill. </a:t>
            </a:r>
          </a:p>
        </p:txBody>
      </p:sp>
      <p:pic>
        <p:nvPicPr>
          <p:cNvPr id="7173" name="Picture 4" descr="Tick on a dog">
            <a:extLst>
              <a:ext uri="{FF2B5EF4-FFF2-40B4-BE49-F238E27FC236}">
                <a16:creationId xmlns:a16="http://schemas.microsoft.com/office/drawing/2014/main" id="{0B2F0572-415F-4008-9453-B2C2066D6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306" y="45878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FB16A6A5-AF43-4799-8F5B-7FCBE1C418C0}"/>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25EB2A6-FAA5-444A-A1B2-BBFEB892B2B2}"/>
              </a:ext>
            </a:extLst>
          </p:cNvPr>
          <p:cNvSpPr>
            <a:spLocks noGrp="1"/>
          </p:cNvSpPr>
          <p:nvPr>
            <p:ph type="title"/>
          </p:nvPr>
        </p:nvSpPr>
        <p:spPr>
          <a:xfrm>
            <a:off x="628650" y="128587"/>
            <a:ext cx="7886700" cy="1325563"/>
          </a:xfrm>
        </p:spPr>
        <p:txBody>
          <a:bodyPr/>
          <a:lstStyle/>
          <a:p>
            <a:pPr algn="ctr"/>
            <a:r>
              <a:rPr lang="en-GB" altLang="en-US" b="1" dirty="0"/>
              <a:t>Exercise</a:t>
            </a:r>
          </a:p>
        </p:txBody>
      </p:sp>
      <p:sp>
        <p:nvSpPr>
          <p:cNvPr id="8195" name="Content Placeholder 2">
            <a:extLst>
              <a:ext uri="{FF2B5EF4-FFF2-40B4-BE49-F238E27FC236}">
                <a16:creationId xmlns:a16="http://schemas.microsoft.com/office/drawing/2014/main" id="{F294E0F1-71ED-4CEA-9B83-8754F8FAD1E3}"/>
              </a:ext>
            </a:extLst>
          </p:cNvPr>
          <p:cNvSpPr>
            <a:spLocks noGrp="1"/>
          </p:cNvSpPr>
          <p:nvPr>
            <p:ph sz="half" idx="1"/>
          </p:nvPr>
        </p:nvSpPr>
        <p:spPr>
          <a:xfrm>
            <a:off x="577266" y="1520825"/>
            <a:ext cx="3886200" cy="890143"/>
          </a:xfrm>
          <a:ln w="38100">
            <a:solidFill>
              <a:srgbClr val="117E62"/>
            </a:solidFill>
          </a:ln>
        </p:spPr>
        <p:txBody>
          <a:bodyPr anchor="ctr">
            <a:normAutofit lnSpcReduction="10000"/>
          </a:bodyPr>
          <a:lstStyle/>
          <a:p>
            <a:pPr marL="0" indent="0" algn="ctr">
              <a:buFont typeface="Arial" panose="020B0604020202020204" pitchFamily="34" charset="0"/>
              <a:buNone/>
            </a:pPr>
            <a:r>
              <a:rPr lang="en-GB" altLang="en-US" dirty="0"/>
              <a:t>I take exercise to keep myself fit and healthy</a:t>
            </a:r>
          </a:p>
        </p:txBody>
      </p:sp>
      <p:pic>
        <p:nvPicPr>
          <p:cNvPr id="6" name="Picture 5" descr="Girl holding her clean hands out">
            <a:extLst>
              <a:ext uri="{FF2B5EF4-FFF2-40B4-BE49-F238E27FC236}">
                <a16:creationId xmlns:a16="http://schemas.microsoft.com/office/drawing/2014/main" id="{F30E72B3-6093-498F-B6AA-F868ACCFF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48" y="2720531"/>
            <a:ext cx="1871342" cy="2946844"/>
          </a:xfrm>
          <a:prstGeom prst="rect">
            <a:avLst/>
          </a:prstGeom>
        </p:spPr>
      </p:pic>
      <p:pic>
        <p:nvPicPr>
          <p:cNvPr id="7" name="Picture 6" descr="Boy out of breath ">
            <a:extLst>
              <a:ext uri="{FF2B5EF4-FFF2-40B4-BE49-F238E27FC236}">
                <a16:creationId xmlns:a16="http://schemas.microsoft.com/office/drawing/2014/main" id="{E1A67432-43AD-42E1-A63B-F55C95195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783" y="2410968"/>
            <a:ext cx="3739406" cy="3565969"/>
          </a:xfrm>
          <a:prstGeom prst="rect">
            <a:avLst/>
          </a:prstGeom>
        </p:spPr>
      </p:pic>
      <p:sp>
        <p:nvSpPr>
          <p:cNvPr id="8196" name="Content Placeholder 3">
            <a:extLst>
              <a:ext uri="{FF2B5EF4-FFF2-40B4-BE49-F238E27FC236}">
                <a16:creationId xmlns:a16="http://schemas.microsoft.com/office/drawing/2014/main" id="{74EFD42F-4AA4-4216-AC25-BC39DBCF756B}"/>
              </a:ext>
            </a:extLst>
          </p:cNvPr>
          <p:cNvSpPr>
            <a:spLocks noGrp="1"/>
          </p:cNvSpPr>
          <p:nvPr>
            <p:ph sz="half" idx="2"/>
          </p:nvPr>
        </p:nvSpPr>
        <p:spPr>
          <a:xfrm>
            <a:off x="4629150" y="1520825"/>
            <a:ext cx="3886200" cy="1199706"/>
          </a:xfrm>
          <a:ln w="38100">
            <a:solidFill>
              <a:srgbClr val="117E62"/>
            </a:solidFill>
          </a:ln>
        </p:spPr>
        <p:txBody>
          <a:bodyPr anchor="ctr">
            <a:normAutofit lnSpcReduction="10000"/>
          </a:bodyPr>
          <a:lstStyle/>
          <a:p>
            <a:pPr marL="0" indent="0" algn="ctr">
              <a:buFont typeface="Arial" panose="020B0604020202020204" pitchFamily="34" charset="0"/>
              <a:buNone/>
            </a:pPr>
            <a:r>
              <a:rPr lang="en-GB" altLang="en-US" dirty="0"/>
              <a:t>I take my dog for a walk to keep them healthy</a:t>
            </a:r>
          </a:p>
        </p:txBody>
      </p:sp>
      <p:pic>
        <p:nvPicPr>
          <p:cNvPr id="3" name="Picture 2" descr="Child walking a dog">
            <a:extLst>
              <a:ext uri="{FF2B5EF4-FFF2-40B4-BE49-F238E27FC236}">
                <a16:creationId xmlns:a16="http://schemas.microsoft.com/office/drawing/2014/main" id="{FE8FB2F6-1F71-4F3D-BDAA-E792F74FF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436" y="2847804"/>
            <a:ext cx="3441877" cy="3340272"/>
          </a:xfrm>
          <a:prstGeom prst="rect">
            <a:avLst/>
          </a:prstGeom>
        </p:spPr>
      </p:pic>
      <p:sp>
        <p:nvSpPr>
          <p:cNvPr id="5" name="Footer Placeholder 3">
            <a:extLst>
              <a:ext uri="{FF2B5EF4-FFF2-40B4-BE49-F238E27FC236}">
                <a16:creationId xmlns:a16="http://schemas.microsoft.com/office/drawing/2014/main" id="{4B495121-00DB-46A9-9CF5-1908AAB21414}"/>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1B3343F5-5C24-4139-9A89-FA7D0C0C1B8F}"/>
              </a:ext>
            </a:extLst>
          </p:cNvPr>
          <p:cNvSpPr>
            <a:spLocks noGrp="1"/>
          </p:cNvSpPr>
          <p:nvPr>
            <p:ph type="title"/>
          </p:nvPr>
        </p:nvSpPr>
        <p:spPr>
          <a:xfrm>
            <a:off x="628650" y="163511"/>
            <a:ext cx="7886700" cy="1325563"/>
          </a:xfrm>
        </p:spPr>
        <p:txBody>
          <a:bodyPr/>
          <a:lstStyle/>
          <a:p>
            <a:pPr algn="ctr" eaLnBrk="1" hangingPunct="1"/>
            <a:r>
              <a:rPr lang="fr-FR" altLang="fr-FR" b="1" dirty="0"/>
              <a:t>Vaccinations</a:t>
            </a:r>
          </a:p>
        </p:txBody>
      </p:sp>
      <p:sp>
        <p:nvSpPr>
          <p:cNvPr id="9219" name="Espace réservé du contenu 2">
            <a:extLst>
              <a:ext uri="{FF2B5EF4-FFF2-40B4-BE49-F238E27FC236}">
                <a16:creationId xmlns:a16="http://schemas.microsoft.com/office/drawing/2014/main" id="{457B80DD-A7D0-448A-8803-8B81404FEED1}"/>
              </a:ext>
            </a:extLst>
          </p:cNvPr>
          <p:cNvSpPr>
            <a:spLocks noGrp="1"/>
          </p:cNvSpPr>
          <p:nvPr>
            <p:ph sz="half" idx="1"/>
          </p:nvPr>
        </p:nvSpPr>
        <p:spPr>
          <a:xfrm>
            <a:off x="319882" y="1512490"/>
            <a:ext cx="3938587" cy="675481"/>
          </a:xfrm>
          <a:ln w="38100">
            <a:solidFill>
              <a:srgbClr val="117E62"/>
            </a:solidFill>
          </a:ln>
        </p:spPr>
        <p:txBody>
          <a:bodyPr anchor="ctr"/>
          <a:lstStyle/>
          <a:p>
            <a:pPr marL="0" indent="0" algn="ctr" eaLnBrk="1" hangingPunct="1">
              <a:buFont typeface="Arial" panose="020B0604020202020204" pitchFamily="34" charset="0"/>
              <a:buNone/>
            </a:pPr>
            <a:r>
              <a:rPr lang="fr-FR" altLang="fr-FR" dirty="0"/>
              <a:t>I </a:t>
            </a:r>
            <a:r>
              <a:rPr lang="fr-FR" altLang="fr-FR" dirty="0" err="1"/>
              <a:t>get</a:t>
            </a:r>
            <a:r>
              <a:rPr lang="fr-FR" altLang="fr-FR" dirty="0"/>
              <a:t> </a:t>
            </a:r>
            <a:r>
              <a:rPr lang="fr-FR" altLang="fr-FR" dirty="0" err="1"/>
              <a:t>vaccinated</a:t>
            </a:r>
            <a:endParaRPr lang="fr-FR" altLang="fr-FR" dirty="0"/>
          </a:p>
        </p:txBody>
      </p:sp>
      <p:pic>
        <p:nvPicPr>
          <p:cNvPr id="9222" name="Picture 5" descr="boy">
            <a:extLst>
              <a:ext uri="{FF2B5EF4-FFF2-40B4-BE49-F238E27FC236}">
                <a16:creationId xmlns:a16="http://schemas.microsoft.com/office/drawing/2014/main" id="{BFD01675-220D-4036-BC7C-A3B484238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62350"/>
            <a:ext cx="1728788"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needle">
            <a:extLst>
              <a:ext uri="{FF2B5EF4-FFF2-40B4-BE49-F238E27FC236}">
                <a16:creationId xmlns:a16="http://schemas.microsoft.com/office/drawing/2014/main" id="{83769FE5-18A8-409B-B1D0-1682909E1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20549" flipH="1" flipV="1">
            <a:off x="482549" y="4363529"/>
            <a:ext cx="345779" cy="4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Image 4" descr="doctor and boy">
            <a:extLst>
              <a:ext uri="{FF2B5EF4-FFF2-40B4-BE49-F238E27FC236}">
                <a16:creationId xmlns:a16="http://schemas.microsoft.com/office/drawing/2014/main" id="{CAFF7775-0B87-49A8-8F63-E98A362E9D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9176" y="2760663"/>
            <a:ext cx="158432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Espace réservé du contenu 3">
            <a:extLst>
              <a:ext uri="{FF2B5EF4-FFF2-40B4-BE49-F238E27FC236}">
                <a16:creationId xmlns:a16="http://schemas.microsoft.com/office/drawing/2014/main" id="{33E444F1-5267-49F5-BB5F-49F479864BCC}"/>
              </a:ext>
            </a:extLst>
          </p:cNvPr>
          <p:cNvSpPr>
            <a:spLocks noGrp="1"/>
          </p:cNvSpPr>
          <p:nvPr>
            <p:ph sz="half" idx="2"/>
          </p:nvPr>
        </p:nvSpPr>
        <p:spPr>
          <a:xfrm>
            <a:off x="4572000" y="1512489"/>
            <a:ext cx="4038600" cy="675481"/>
          </a:xfrm>
          <a:ln w="38100">
            <a:solidFill>
              <a:srgbClr val="117E62"/>
            </a:solidFill>
          </a:ln>
        </p:spPr>
        <p:txBody>
          <a:bodyPr anchor="ctr"/>
          <a:lstStyle/>
          <a:p>
            <a:pPr marL="0" indent="0" algn="ctr" eaLnBrk="1" hangingPunct="1">
              <a:buFont typeface="Arial" panose="020B0604020202020204" pitchFamily="34" charset="0"/>
              <a:buNone/>
            </a:pPr>
            <a:r>
              <a:rPr lang="fr-FR" altLang="fr-FR" dirty="0"/>
              <a:t>I </a:t>
            </a:r>
            <a:r>
              <a:rPr lang="fr-FR" altLang="fr-FR" dirty="0" err="1"/>
              <a:t>get</a:t>
            </a:r>
            <a:r>
              <a:rPr lang="fr-FR" altLang="fr-FR" dirty="0"/>
              <a:t> </a:t>
            </a:r>
            <a:r>
              <a:rPr lang="fr-FR" altLang="fr-FR" dirty="0" err="1"/>
              <a:t>my</a:t>
            </a:r>
            <a:r>
              <a:rPr lang="fr-FR" altLang="fr-FR" dirty="0"/>
              <a:t> pet </a:t>
            </a:r>
            <a:r>
              <a:rPr lang="fr-FR" altLang="fr-FR" dirty="0" err="1"/>
              <a:t>vaccinated</a:t>
            </a:r>
            <a:endParaRPr lang="fr-FR" altLang="fr-FR" dirty="0"/>
          </a:p>
        </p:txBody>
      </p:sp>
      <p:pic>
        <p:nvPicPr>
          <p:cNvPr id="9226" name="Espace réservé du contenu 4" descr="vet and dog">
            <a:extLst>
              <a:ext uri="{FF2B5EF4-FFF2-40B4-BE49-F238E27FC236}">
                <a16:creationId xmlns:a16="http://schemas.microsoft.com/office/drawing/2014/main" id="{228A3210-333C-4F41-A7DA-402143610A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655888"/>
            <a:ext cx="20812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dog">
            <a:extLst>
              <a:ext uri="{FF2B5EF4-FFF2-40B4-BE49-F238E27FC236}">
                <a16:creationId xmlns:a16="http://schemas.microsoft.com/office/drawing/2014/main" id="{BBC808D7-2E48-48EC-817F-F9A7666425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4662488"/>
            <a:ext cx="9239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needle">
            <a:extLst>
              <a:ext uri="{FF2B5EF4-FFF2-40B4-BE49-F238E27FC236}">
                <a16:creationId xmlns:a16="http://schemas.microsoft.com/office/drawing/2014/main" id="{8AEC783F-E203-4A79-8E3A-8562E0E02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4532313"/>
            <a:ext cx="3429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3">
            <a:extLst>
              <a:ext uri="{FF2B5EF4-FFF2-40B4-BE49-F238E27FC236}">
                <a16:creationId xmlns:a16="http://schemas.microsoft.com/office/drawing/2014/main" id="{EE327D69-4F49-44E3-B4CA-2B2F86931CE8}"/>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A79CDF6C-CCF6-456E-B1DC-6B4017BBDC53}"/>
              </a:ext>
              <a:ext uri="{C183D7F6-B498-43B3-948B-1728B52AA6E4}">
                <adec:decorative xmlns:adec="http://schemas.microsoft.com/office/drawing/2017/decorative" val="0"/>
              </a:ext>
            </a:extLst>
          </p:cNvPr>
          <p:cNvSpPr>
            <a:spLocks noGrp="1"/>
          </p:cNvSpPr>
          <p:nvPr>
            <p:ph type="title"/>
          </p:nvPr>
        </p:nvSpPr>
        <p:spPr>
          <a:xfrm>
            <a:off x="511175" y="-995482"/>
            <a:ext cx="8229600" cy="1116012"/>
          </a:xfrm>
        </p:spPr>
        <p:txBody>
          <a:bodyPr/>
          <a:lstStyle/>
          <a:p>
            <a:pPr algn="ctr" eaLnBrk="1" hangingPunct="1"/>
            <a:r>
              <a:rPr lang="fr-FR" altLang="fr-FR" b="1" dirty="0" err="1"/>
              <a:t>Antibiotics</a:t>
            </a:r>
            <a:r>
              <a:rPr lang="fr-FR" altLang="fr-FR" b="1" dirty="0"/>
              <a:t> (1/2)</a:t>
            </a:r>
          </a:p>
        </p:txBody>
      </p:sp>
      <p:sp>
        <p:nvSpPr>
          <p:cNvPr id="11" name="Titre 1">
            <a:extLst>
              <a:ext uri="{FF2B5EF4-FFF2-40B4-BE49-F238E27FC236}">
                <a16:creationId xmlns:a16="http://schemas.microsoft.com/office/drawing/2014/main" id="{9805A514-A8EA-4EF5-9D13-F6DDADE80F20}"/>
              </a:ext>
            </a:extLst>
          </p:cNvPr>
          <p:cNvSpPr txBox="1">
            <a:spLocks/>
          </p:cNvSpPr>
          <p:nvPr/>
        </p:nvSpPr>
        <p:spPr>
          <a:xfrm>
            <a:off x="511175" y="80963"/>
            <a:ext cx="8229600" cy="1116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fr-FR" altLang="fr-FR" b="1"/>
              <a:t>Antibiotics</a:t>
            </a:r>
            <a:endParaRPr lang="fr-FR" altLang="fr-FR" b="1" dirty="0"/>
          </a:p>
        </p:txBody>
      </p:sp>
      <p:sp>
        <p:nvSpPr>
          <p:cNvPr id="10243" name="Espace réservé du contenu 2">
            <a:extLst>
              <a:ext uri="{FF2B5EF4-FFF2-40B4-BE49-F238E27FC236}">
                <a16:creationId xmlns:a16="http://schemas.microsoft.com/office/drawing/2014/main" id="{449E0A6E-1080-41EE-9456-B0BBC341C7A5}"/>
              </a:ext>
            </a:extLst>
          </p:cNvPr>
          <p:cNvSpPr>
            <a:spLocks noGrp="1"/>
          </p:cNvSpPr>
          <p:nvPr>
            <p:ph sz="half" idx="1"/>
          </p:nvPr>
        </p:nvSpPr>
        <p:spPr>
          <a:xfrm>
            <a:off x="468313" y="1341439"/>
            <a:ext cx="4105275" cy="1116012"/>
          </a:xfrm>
          <a:ln w="38100">
            <a:solidFill>
              <a:srgbClr val="117E62"/>
            </a:solidFill>
          </a:ln>
        </p:spPr>
        <p:txBody>
          <a:bodyPr>
            <a:normAutofit fontScale="92500" lnSpcReduction="10000"/>
          </a:bodyPr>
          <a:lstStyle/>
          <a:p>
            <a:pPr marL="0" indent="0" algn="ctr">
              <a:buFont typeface="Arial" panose="020B0604020202020204" pitchFamily="34" charset="0"/>
              <a:buNone/>
            </a:pPr>
            <a:r>
              <a:rPr lang="fr-FR" altLang="fr-FR" sz="2000" dirty="0"/>
              <a:t>If I </a:t>
            </a:r>
            <a:r>
              <a:rPr lang="fr-FR" altLang="fr-FR" sz="2000" dirty="0" err="1"/>
              <a:t>get</a:t>
            </a:r>
            <a:r>
              <a:rPr lang="fr-FR" altLang="fr-FR" sz="2000" dirty="0"/>
              <a:t> </a:t>
            </a:r>
            <a:r>
              <a:rPr lang="fr-FR" altLang="fr-FR" sz="2000" dirty="0" err="1"/>
              <a:t>sick</a:t>
            </a:r>
            <a:r>
              <a:rPr lang="fr-FR" altLang="fr-FR" sz="2000" dirty="0"/>
              <a:t>, I </a:t>
            </a:r>
            <a:r>
              <a:rPr lang="fr-FR" altLang="fr-FR" sz="2000" dirty="0" err="1"/>
              <a:t>only</a:t>
            </a:r>
            <a:r>
              <a:rPr lang="fr-FR" altLang="fr-FR" sz="2000" dirty="0"/>
              <a:t> </a:t>
            </a:r>
            <a:r>
              <a:rPr lang="fr-FR" altLang="fr-FR" sz="2000" dirty="0" err="1"/>
              <a:t>take</a:t>
            </a:r>
            <a:r>
              <a:rPr lang="fr-FR" altLang="fr-FR" sz="2000" dirty="0"/>
              <a:t> </a:t>
            </a:r>
            <a:r>
              <a:rPr lang="fr-FR" altLang="fr-FR" sz="2000" dirty="0" err="1"/>
              <a:t>antibiotics</a:t>
            </a:r>
            <a:r>
              <a:rPr lang="fr-FR" altLang="fr-FR" sz="2000" dirty="0"/>
              <a:t> if </a:t>
            </a:r>
            <a:r>
              <a:rPr lang="fr-FR" altLang="fr-FR" sz="2000" dirty="0" err="1"/>
              <a:t>my</a:t>
            </a:r>
            <a:r>
              <a:rPr lang="fr-FR" altLang="fr-FR" sz="2000" dirty="0"/>
              <a:t> </a:t>
            </a:r>
            <a:r>
              <a:rPr lang="fr-FR" altLang="fr-FR" sz="2000" dirty="0" err="1"/>
              <a:t>doctor</a:t>
            </a:r>
            <a:r>
              <a:rPr lang="fr-FR" altLang="fr-FR" sz="2000" dirty="0"/>
              <a:t> </a:t>
            </a:r>
            <a:r>
              <a:rPr lang="fr-FR" altLang="fr-FR" sz="2000" dirty="0" err="1"/>
              <a:t>prescribes</a:t>
            </a:r>
            <a:r>
              <a:rPr lang="fr-FR" altLang="fr-FR" sz="2000" dirty="0"/>
              <a:t> </a:t>
            </a:r>
            <a:r>
              <a:rPr lang="fr-FR" altLang="fr-FR" sz="2000" dirty="0" err="1"/>
              <a:t>them</a:t>
            </a:r>
            <a:r>
              <a:rPr lang="fr-FR" altLang="fr-FR" sz="2000" dirty="0"/>
              <a:t>. I </a:t>
            </a:r>
            <a:r>
              <a:rPr lang="fr-FR" altLang="fr-FR" sz="2000" dirty="0" err="1"/>
              <a:t>always</a:t>
            </a:r>
            <a:r>
              <a:rPr lang="fr-FR" altLang="fr-FR" sz="2000" dirty="0"/>
              <a:t> </a:t>
            </a:r>
            <a:r>
              <a:rPr lang="fr-FR" altLang="fr-FR" sz="2000" dirty="0" err="1"/>
              <a:t>take</a:t>
            </a:r>
            <a:r>
              <a:rPr lang="fr-FR" altLang="fr-FR" sz="2000" dirty="0"/>
              <a:t> </a:t>
            </a:r>
            <a:r>
              <a:rPr lang="fr-FR" altLang="fr-FR" sz="2000" dirty="0" err="1"/>
              <a:t>them</a:t>
            </a:r>
            <a:r>
              <a:rPr lang="fr-FR" altLang="fr-FR" sz="2000" dirty="0"/>
              <a:t> as </a:t>
            </a:r>
            <a:r>
              <a:rPr lang="fr-FR" altLang="fr-FR" sz="2000" dirty="0" err="1"/>
              <a:t>directed</a:t>
            </a:r>
            <a:r>
              <a:rPr lang="fr-FR" altLang="fr-FR" sz="2000" dirty="0"/>
              <a:t>.</a:t>
            </a:r>
            <a:br>
              <a:rPr lang="fr-FR" altLang="fr-FR" sz="2000" i="1" dirty="0"/>
            </a:br>
            <a:r>
              <a:rPr lang="fr-FR" altLang="fr-FR" sz="2000" dirty="0"/>
              <a:t>I </a:t>
            </a:r>
            <a:r>
              <a:rPr lang="fr-FR" altLang="fr-FR" sz="2000" dirty="0" err="1"/>
              <a:t>never</a:t>
            </a:r>
            <a:r>
              <a:rPr lang="fr-FR" altLang="fr-FR" sz="2000" dirty="0"/>
              <a:t> </a:t>
            </a:r>
            <a:r>
              <a:rPr lang="fr-FR" altLang="fr-FR" sz="2000" dirty="0" err="1"/>
              <a:t>take</a:t>
            </a:r>
            <a:r>
              <a:rPr lang="fr-FR" altLang="fr-FR" sz="2000" dirty="0"/>
              <a:t> </a:t>
            </a:r>
            <a:r>
              <a:rPr lang="fr-FR" altLang="fr-FR" sz="2000" dirty="0" err="1"/>
              <a:t>left</a:t>
            </a:r>
            <a:r>
              <a:rPr lang="fr-FR" altLang="fr-FR" sz="2000" dirty="0"/>
              <a:t>-over </a:t>
            </a:r>
            <a:r>
              <a:rPr lang="fr-FR" altLang="fr-FR" sz="2000" dirty="0" err="1"/>
              <a:t>antibiotics</a:t>
            </a:r>
            <a:r>
              <a:rPr lang="fr-FR" altLang="fr-FR" sz="2000" dirty="0"/>
              <a:t>.</a:t>
            </a:r>
            <a:endParaRPr lang="fr-FR" altLang="fr-FR" sz="2000" b="1" dirty="0"/>
          </a:p>
        </p:txBody>
      </p:sp>
      <p:pic>
        <p:nvPicPr>
          <p:cNvPr id="10247" name="Picture 8" descr="cartoon of boy in bed with pills">
            <a:extLst>
              <a:ext uri="{FF2B5EF4-FFF2-40B4-BE49-F238E27FC236}">
                <a16:creationId xmlns:a16="http://schemas.microsoft.com/office/drawing/2014/main" id="{B9484CFE-8E14-4378-B566-F952191B9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01156"/>
            <a:ext cx="15144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girl and mum at GP consutation">
            <a:extLst>
              <a:ext uri="{FF2B5EF4-FFF2-40B4-BE49-F238E27FC236}">
                <a16:creationId xmlns:a16="http://schemas.microsoft.com/office/drawing/2014/main" id="{6F684D11-E678-47E7-952C-6B6E3CAD1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137" y="2901156"/>
            <a:ext cx="26717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Espace réservé du contenu 5">
            <a:extLst>
              <a:ext uri="{FF2B5EF4-FFF2-40B4-BE49-F238E27FC236}">
                <a16:creationId xmlns:a16="http://schemas.microsoft.com/office/drawing/2014/main" id="{25ADB53A-3A63-48F0-9A84-03707C58B202}"/>
              </a:ext>
            </a:extLst>
          </p:cNvPr>
          <p:cNvSpPr>
            <a:spLocks noGrp="1"/>
          </p:cNvSpPr>
          <p:nvPr>
            <p:ph sz="half" idx="2"/>
          </p:nvPr>
        </p:nvSpPr>
        <p:spPr>
          <a:xfrm>
            <a:off x="4898133" y="1338131"/>
            <a:ext cx="4105275" cy="1664735"/>
          </a:xfrm>
          <a:ln w="38100">
            <a:solidFill>
              <a:srgbClr val="117E62"/>
            </a:solidFill>
          </a:ln>
        </p:spPr>
        <p:txBody>
          <a:bodyPr>
            <a:normAutofit fontScale="92500" lnSpcReduction="10000"/>
          </a:bodyPr>
          <a:lstStyle/>
          <a:p>
            <a:pPr marL="0" indent="0" algn="ctr" eaLnBrk="1" hangingPunct="1">
              <a:buFont typeface="Arial" panose="020B0604020202020204" pitchFamily="34" charset="0"/>
              <a:buNone/>
            </a:pPr>
            <a:r>
              <a:rPr lang="fr-FR" altLang="fr-FR" sz="2000" dirty="0"/>
              <a:t>If </a:t>
            </a:r>
            <a:r>
              <a:rPr lang="fr-FR" altLang="fr-FR" sz="2000" dirty="0" err="1"/>
              <a:t>my</a:t>
            </a:r>
            <a:r>
              <a:rPr lang="fr-FR" altLang="fr-FR" sz="2000" dirty="0"/>
              <a:t> pet </a:t>
            </a:r>
            <a:r>
              <a:rPr lang="fr-FR" altLang="fr-FR" sz="2000" dirty="0" err="1"/>
              <a:t>gets</a:t>
            </a:r>
            <a:r>
              <a:rPr lang="fr-FR" altLang="fr-FR" sz="2000" dirty="0"/>
              <a:t> </a:t>
            </a:r>
            <a:r>
              <a:rPr lang="fr-FR" altLang="fr-FR" sz="2000" dirty="0" err="1"/>
              <a:t>sick</a:t>
            </a:r>
            <a:r>
              <a:rPr lang="fr-FR" altLang="fr-FR" sz="2000" dirty="0"/>
              <a:t>, I </a:t>
            </a:r>
            <a:r>
              <a:rPr lang="fr-FR" altLang="fr-FR" sz="2000" dirty="0" err="1"/>
              <a:t>only</a:t>
            </a:r>
            <a:r>
              <a:rPr lang="fr-FR" altLang="fr-FR" sz="2000" dirty="0"/>
              <a:t> </a:t>
            </a:r>
            <a:r>
              <a:rPr lang="fr-FR" altLang="fr-FR" sz="2000" dirty="0" err="1"/>
              <a:t>give</a:t>
            </a:r>
            <a:r>
              <a:rPr lang="fr-FR" altLang="fr-FR" sz="2000" dirty="0"/>
              <a:t> </a:t>
            </a:r>
            <a:r>
              <a:rPr lang="fr-FR" altLang="fr-FR" sz="2000" dirty="0" err="1"/>
              <a:t>it</a:t>
            </a:r>
            <a:r>
              <a:rPr lang="fr-FR" altLang="fr-FR" sz="2000" dirty="0"/>
              <a:t> </a:t>
            </a:r>
            <a:r>
              <a:rPr lang="fr-FR" altLang="fr-FR" sz="2000" dirty="0" err="1"/>
              <a:t>antibiotics</a:t>
            </a:r>
            <a:r>
              <a:rPr lang="fr-FR" altLang="fr-FR" sz="2000" dirty="0"/>
              <a:t> if </a:t>
            </a:r>
            <a:r>
              <a:rPr lang="fr-FR" altLang="fr-FR" sz="2000" dirty="0" err="1"/>
              <a:t>precribed</a:t>
            </a:r>
            <a:r>
              <a:rPr lang="fr-FR" altLang="fr-FR" sz="2000" dirty="0"/>
              <a:t> by the </a:t>
            </a:r>
            <a:r>
              <a:rPr lang="fr-FR" altLang="fr-FR" sz="2000" dirty="0" err="1"/>
              <a:t>vet</a:t>
            </a:r>
            <a:r>
              <a:rPr lang="fr-FR" altLang="fr-FR" sz="2000" dirty="0"/>
              <a:t>. I </a:t>
            </a:r>
            <a:r>
              <a:rPr lang="fr-FR" altLang="fr-FR" sz="2000" dirty="0" err="1"/>
              <a:t>always</a:t>
            </a:r>
            <a:r>
              <a:rPr lang="fr-FR" altLang="fr-FR" sz="2000" dirty="0"/>
              <a:t> </a:t>
            </a:r>
            <a:r>
              <a:rPr lang="fr-FR" altLang="fr-FR" sz="2000" dirty="0" err="1"/>
              <a:t>give</a:t>
            </a:r>
            <a:r>
              <a:rPr lang="fr-FR" altLang="fr-FR" sz="2000" dirty="0"/>
              <a:t> </a:t>
            </a:r>
            <a:r>
              <a:rPr lang="fr-FR" altLang="fr-FR" sz="2000" dirty="0" err="1"/>
              <a:t>my</a:t>
            </a:r>
            <a:r>
              <a:rPr lang="fr-FR" altLang="fr-FR" sz="2000" dirty="0"/>
              <a:t> pet </a:t>
            </a:r>
            <a:r>
              <a:rPr lang="fr-FR" altLang="fr-FR" sz="2000" dirty="0" err="1"/>
              <a:t>medicines</a:t>
            </a:r>
            <a:r>
              <a:rPr lang="fr-FR" altLang="fr-FR" sz="2000" dirty="0"/>
              <a:t> </a:t>
            </a:r>
            <a:r>
              <a:rPr lang="fr-FR" altLang="fr-FR" sz="2000" dirty="0" err="1"/>
              <a:t>exactly</a:t>
            </a:r>
            <a:r>
              <a:rPr lang="fr-FR" altLang="fr-FR" sz="2000" dirty="0"/>
              <a:t> as the </a:t>
            </a:r>
            <a:r>
              <a:rPr lang="fr-FR" altLang="fr-FR" sz="2000" dirty="0" err="1"/>
              <a:t>vet</a:t>
            </a:r>
            <a:r>
              <a:rPr lang="fr-FR" altLang="fr-FR" sz="2000" dirty="0"/>
              <a:t> </a:t>
            </a:r>
            <a:r>
              <a:rPr lang="fr-FR" altLang="fr-FR" sz="2000" dirty="0" err="1"/>
              <a:t>advises</a:t>
            </a:r>
            <a:r>
              <a:rPr lang="fr-FR" altLang="fr-FR" sz="2000" dirty="0"/>
              <a:t>. </a:t>
            </a:r>
          </a:p>
          <a:p>
            <a:pPr marL="0" indent="0" algn="ctr" eaLnBrk="1" hangingPunct="1">
              <a:buFont typeface="Arial" panose="020B0604020202020204" pitchFamily="34" charset="0"/>
              <a:buNone/>
            </a:pPr>
            <a:r>
              <a:rPr lang="fr-FR" altLang="fr-FR" sz="2000" dirty="0"/>
              <a:t>I </a:t>
            </a:r>
            <a:r>
              <a:rPr lang="fr-FR" altLang="fr-FR" sz="2000" dirty="0" err="1"/>
              <a:t>never</a:t>
            </a:r>
            <a:r>
              <a:rPr lang="fr-FR" altLang="fr-FR" sz="2000" dirty="0"/>
              <a:t> </a:t>
            </a:r>
            <a:r>
              <a:rPr lang="fr-FR" altLang="fr-FR" sz="2000" dirty="0" err="1"/>
              <a:t>give</a:t>
            </a:r>
            <a:r>
              <a:rPr lang="fr-FR" altLang="fr-FR" sz="2000" dirty="0"/>
              <a:t> </a:t>
            </a:r>
            <a:r>
              <a:rPr lang="fr-FR" altLang="fr-FR" sz="2000" dirty="0" err="1"/>
              <a:t>my</a:t>
            </a:r>
            <a:r>
              <a:rPr lang="fr-FR" altLang="fr-FR" sz="2000" dirty="0"/>
              <a:t> pet </a:t>
            </a:r>
            <a:r>
              <a:rPr lang="fr-FR" altLang="fr-FR" sz="2000" dirty="0" err="1"/>
              <a:t>left</a:t>
            </a:r>
            <a:r>
              <a:rPr lang="fr-FR" altLang="fr-FR" sz="2000" dirty="0"/>
              <a:t>-over </a:t>
            </a:r>
            <a:r>
              <a:rPr lang="fr-FR" altLang="fr-FR" sz="2000" dirty="0" err="1"/>
              <a:t>antibiotics</a:t>
            </a:r>
            <a:r>
              <a:rPr lang="fr-FR" altLang="fr-FR" sz="2000" dirty="0"/>
              <a:t>.</a:t>
            </a:r>
            <a:endParaRPr lang="fr-FR" altLang="fr-FR" sz="2000" b="1" dirty="0"/>
          </a:p>
          <a:p>
            <a:pPr marL="0" indent="0" algn="ctr" eaLnBrk="1" hangingPunct="1">
              <a:buFont typeface="Arial" panose="020B0604020202020204" pitchFamily="34" charset="0"/>
              <a:buNone/>
            </a:pPr>
            <a:endParaRPr lang="fr-FR" altLang="fr-FR" sz="2000" b="1" dirty="0"/>
          </a:p>
          <a:p>
            <a:pPr marL="0" indent="0" algn="ctr" eaLnBrk="1" hangingPunct="1">
              <a:buFont typeface="Arial" panose="020B0604020202020204" pitchFamily="34" charset="0"/>
              <a:buNone/>
            </a:pPr>
            <a:endParaRPr lang="fr-FR" altLang="fr-FR" b="1" dirty="0"/>
          </a:p>
          <a:p>
            <a:pPr marL="0" indent="0" algn="ctr" eaLnBrk="1" hangingPunct="1"/>
            <a:endParaRPr lang="fr-FR" altLang="fr-FR" dirty="0"/>
          </a:p>
        </p:txBody>
      </p:sp>
      <p:pic>
        <p:nvPicPr>
          <p:cNvPr id="10249" name="Picture 13" descr="dog and vet with pill pot">
            <a:extLst>
              <a:ext uri="{FF2B5EF4-FFF2-40B4-BE49-F238E27FC236}">
                <a16:creationId xmlns:a16="http://schemas.microsoft.com/office/drawing/2014/main" id="{950C6E7B-190C-4F0C-90B7-1913CA836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3058253"/>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a:extLst>
              <a:ext uri="{FF2B5EF4-FFF2-40B4-BE49-F238E27FC236}">
                <a16:creationId xmlns:a16="http://schemas.microsoft.com/office/drawing/2014/main" id="{129FB55E-2A0E-4166-87CF-EB564080B972}"/>
              </a:ext>
            </a:extLst>
          </p:cNvPr>
          <p:cNvSpPr>
            <a:spLocks noChangeArrowheads="1"/>
          </p:cNvSpPr>
          <p:nvPr/>
        </p:nvSpPr>
        <p:spPr bwMode="auto">
          <a:xfrm>
            <a:off x="137318" y="5309253"/>
            <a:ext cx="8869363" cy="954107"/>
          </a:xfrm>
          <a:prstGeom prst="rect">
            <a:avLst/>
          </a:prstGeom>
          <a:noFill/>
          <a:ln w="38100">
            <a:solidFill>
              <a:srgbClr val="117E6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Otherwise</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the </a:t>
            </a: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bacteria</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may</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become</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en-GB"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resistant</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to the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antibiotic</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and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then</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that</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antibiotic</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will</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be</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ineffective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next</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time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it</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is</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 </a:t>
            </a:r>
            <a:r>
              <a:rPr kumimoji="0" lang="fr-FR" altLang="fr-FR" sz="2100" b="0" i="0" u="none" strike="noStrike" kern="1200" cap="none" spc="0" normalizeH="0" baseline="0" noProof="0" dirty="0" err="1">
                <a:ln>
                  <a:noFill/>
                </a:ln>
                <a:solidFill>
                  <a:srgbClr val="302564"/>
                </a:solidFill>
                <a:effectLst/>
                <a:uLnTx/>
                <a:uFillTx/>
                <a:latin typeface="Arial" panose="020B0604020202020204" pitchFamily="34" charset="0"/>
                <a:cs typeface="Arial" panose="020B0604020202020204" pitchFamily="34" charset="0"/>
              </a:rPr>
              <a:t>needed</a:t>
            </a:r>
            <a:r>
              <a:rPr kumimoji="0" lang="fr-FR" altLang="fr-FR" sz="2100" b="0" i="0" u="none" strike="noStrike" kern="1200" cap="none" spc="0" normalizeH="0" baseline="0" noProof="0" dirty="0">
                <a:ln>
                  <a:noFill/>
                </a:ln>
                <a:solidFill>
                  <a:srgbClr val="302564"/>
                </a:solidFill>
                <a:effectLst/>
                <a:uLnTx/>
                <a:uFillTx/>
                <a:latin typeface="Arial" panose="020B0604020202020204" pitchFamily="34" charset="0"/>
                <a:cs typeface="Arial" panose="020B0604020202020204" pitchFamily="34" charset="0"/>
              </a:rPr>
              <a:t>.</a:t>
            </a:r>
            <a:br>
              <a:rPr kumimoji="0" lang="fr-FR" altLang="fr-FR" sz="2000" b="0" i="0" u="none" strike="noStrike" kern="1200" cap="none" spc="0" normalizeH="0" baseline="0" noProof="0" dirty="0">
                <a:ln>
                  <a:noFill/>
                </a:ln>
                <a:solidFill>
                  <a:srgbClr val="302564"/>
                </a:solidFill>
                <a:effectLst/>
                <a:uLnTx/>
                <a:uFillTx/>
                <a:latin typeface="Calibri" panose="020F0502020204030204" pitchFamily="34" charset="0"/>
                <a:ea typeface="+mn-ea"/>
                <a:cs typeface="+mn-cs"/>
              </a:rPr>
            </a:br>
            <a:endParaRPr kumimoji="0" lang="fr-FR" altLang="fr-FR" sz="1400" b="0" i="0" u="none" strike="noStrike" kern="1200" cap="none" spc="0" normalizeH="0" baseline="0" noProof="0" dirty="0">
              <a:ln>
                <a:noFill/>
              </a:ln>
              <a:solidFill>
                <a:srgbClr val="302564"/>
              </a:solidFill>
              <a:effectLst/>
              <a:uLnTx/>
              <a:uFillTx/>
              <a:latin typeface="Calibri" panose="020F0502020204030204" pitchFamily="34" charset="0"/>
              <a:ea typeface="+mn-ea"/>
              <a:cs typeface="+mn-cs"/>
            </a:endParaRPr>
          </a:p>
        </p:txBody>
      </p:sp>
      <p:sp>
        <p:nvSpPr>
          <p:cNvPr id="10" name="Footer Placeholder 3">
            <a:extLst>
              <a:ext uri="{FF2B5EF4-FFF2-40B4-BE49-F238E27FC236}">
                <a16:creationId xmlns:a16="http://schemas.microsoft.com/office/drawing/2014/main" id="{B1C27276-9B3F-4AFE-B98C-BB193D184E0A}"/>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911587D4-3090-42D5-BF5F-4532ACA86393}"/>
              </a:ext>
              <a:ext uri="{C183D7F6-B498-43B3-948B-1728B52AA6E4}">
                <adec:decorative xmlns:adec="http://schemas.microsoft.com/office/drawing/2017/decorative" val="0"/>
              </a:ext>
            </a:extLst>
          </p:cNvPr>
          <p:cNvSpPr>
            <a:spLocks noGrp="1"/>
          </p:cNvSpPr>
          <p:nvPr>
            <p:ph type="title"/>
          </p:nvPr>
        </p:nvSpPr>
        <p:spPr>
          <a:xfrm>
            <a:off x="511175" y="-1030208"/>
            <a:ext cx="8229600" cy="1116012"/>
          </a:xfrm>
        </p:spPr>
        <p:txBody>
          <a:bodyPr/>
          <a:lstStyle/>
          <a:p>
            <a:pPr algn="ctr" eaLnBrk="1" hangingPunct="1"/>
            <a:r>
              <a:rPr lang="fr-FR" altLang="fr-FR" b="1" dirty="0" err="1"/>
              <a:t>Antibiotics</a:t>
            </a:r>
            <a:r>
              <a:rPr lang="fr-FR" altLang="fr-FR" b="1" dirty="0"/>
              <a:t> (2/2)</a:t>
            </a:r>
          </a:p>
        </p:txBody>
      </p:sp>
      <p:sp>
        <p:nvSpPr>
          <p:cNvPr id="12" name="Titre 1">
            <a:extLst>
              <a:ext uri="{FF2B5EF4-FFF2-40B4-BE49-F238E27FC236}">
                <a16:creationId xmlns:a16="http://schemas.microsoft.com/office/drawing/2014/main" id="{F2B0C88D-F18C-4A62-8710-F0AB90A97382}"/>
              </a:ext>
            </a:extLst>
          </p:cNvPr>
          <p:cNvSpPr txBox="1">
            <a:spLocks/>
          </p:cNvSpPr>
          <p:nvPr/>
        </p:nvSpPr>
        <p:spPr>
          <a:xfrm>
            <a:off x="511175" y="80963"/>
            <a:ext cx="8229600" cy="1116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fr-FR" altLang="fr-FR" b="1"/>
              <a:t>Antibiotics</a:t>
            </a:r>
            <a:endParaRPr lang="fr-FR" altLang="fr-FR" b="1" dirty="0"/>
          </a:p>
        </p:txBody>
      </p:sp>
      <p:sp>
        <p:nvSpPr>
          <p:cNvPr id="11271" name="Content Placeholder 1">
            <a:extLst>
              <a:ext uri="{FF2B5EF4-FFF2-40B4-BE49-F238E27FC236}">
                <a16:creationId xmlns:a16="http://schemas.microsoft.com/office/drawing/2014/main" id="{FBDC3CDA-813D-4C9B-9033-3DC8D8CC52C8}"/>
              </a:ext>
            </a:extLst>
          </p:cNvPr>
          <p:cNvSpPr>
            <a:spLocks noGrp="1"/>
          </p:cNvSpPr>
          <p:nvPr>
            <p:ph sz="half" idx="1"/>
          </p:nvPr>
        </p:nvSpPr>
        <p:spPr>
          <a:xfrm>
            <a:off x="419100" y="1120776"/>
            <a:ext cx="8509000" cy="3080988"/>
          </a:xfrm>
          <a:ln w="38100">
            <a:solidFill>
              <a:srgbClr val="117E62"/>
            </a:solidFill>
          </a:ln>
        </p:spPr>
        <p:txBody>
          <a:bodyPr anchor="ctr">
            <a:normAutofit/>
          </a:bodyPr>
          <a:lstStyle/>
          <a:p>
            <a:pPr algn="just"/>
            <a:r>
              <a:rPr lang="en-GB" altLang="en-US" sz="2200" dirty="0"/>
              <a:t>Taking antibiotics when not needed makes our bacteria fight back so that the antibiotics do not work.</a:t>
            </a:r>
          </a:p>
          <a:p>
            <a:pPr algn="just"/>
            <a:r>
              <a:rPr lang="en-GB" altLang="en-US" sz="2200" dirty="0"/>
              <a:t>When antibiotics do not work against a bacteria the bacteria is said to be antibiotic resistant.</a:t>
            </a:r>
          </a:p>
          <a:p>
            <a:pPr algn="just"/>
            <a:r>
              <a:rPr lang="en-GB" altLang="en-US" sz="2200" dirty="0"/>
              <a:t>The more antibiotics I take the more antibiotic resistant bacteria I have.</a:t>
            </a:r>
          </a:p>
          <a:p>
            <a:pPr algn="just"/>
            <a:r>
              <a:rPr lang="en-GB" altLang="en-US" sz="2200" dirty="0"/>
              <a:t>If I take antibiotics when not needed I encourage my gut bacteria to become antibiotic resistant.</a:t>
            </a:r>
          </a:p>
        </p:txBody>
      </p:sp>
      <p:pic>
        <p:nvPicPr>
          <p:cNvPr id="9" name="Picture 8" descr="cartoon of boy in bed with pills">
            <a:extLst>
              <a:ext uri="{FF2B5EF4-FFF2-40B4-BE49-F238E27FC236}">
                <a16:creationId xmlns:a16="http://schemas.microsoft.com/office/drawing/2014/main" id="{5FA42461-3604-4B13-AD9D-8CE6EBC7F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51" y="4351339"/>
            <a:ext cx="1414954" cy="183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irl and mum at GP consutation">
            <a:extLst>
              <a:ext uri="{FF2B5EF4-FFF2-40B4-BE49-F238E27FC236}">
                <a16:creationId xmlns:a16="http://schemas.microsoft.com/office/drawing/2014/main" id="{98B9051F-51C4-40A9-848F-051904782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080" y="4352925"/>
            <a:ext cx="2496761" cy="183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dog and vet with pill pot">
            <a:extLst>
              <a:ext uri="{FF2B5EF4-FFF2-40B4-BE49-F238E27FC236}">
                <a16:creationId xmlns:a16="http://schemas.microsoft.com/office/drawing/2014/main" id="{BF8200A8-3F51-4F2C-AA78-73B4E0AA8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687" y="4359276"/>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FD0930CC-BFE9-4810-AC12-3CD472722FAF}"/>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911587D4-3090-42D5-BF5F-4532ACA86393}"/>
              </a:ext>
            </a:extLst>
          </p:cNvPr>
          <p:cNvSpPr>
            <a:spLocks noGrp="1"/>
          </p:cNvSpPr>
          <p:nvPr>
            <p:ph type="title"/>
          </p:nvPr>
        </p:nvSpPr>
        <p:spPr>
          <a:xfrm>
            <a:off x="511175" y="80963"/>
            <a:ext cx="8229600" cy="1116012"/>
          </a:xfrm>
        </p:spPr>
        <p:txBody>
          <a:bodyPr/>
          <a:lstStyle/>
          <a:p>
            <a:pPr algn="ctr" eaLnBrk="1" hangingPunct="1"/>
            <a:r>
              <a:rPr lang="fr-FR" altLang="fr-FR" b="1" dirty="0"/>
              <a:t>One Health</a:t>
            </a:r>
          </a:p>
        </p:txBody>
      </p:sp>
      <p:sp>
        <p:nvSpPr>
          <p:cNvPr id="11271" name="Content Placeholder 1">
            <a:extLst>
              <a:ext uri="{FF2B5EF4-FFF2-40B4-BE49-F238E27FC236}">
                <a16:creationId xmlns:a16="http://schemas.microsoft.com/office/drawing/2014/main" id="{FBDC3CDA-813D-4C9B-9033-3DC8D8CC52C8}"/>
              </a:ext>
            </a:extLst>
          </p:cNvPr>
          <p:cNvSpPr>
            <a:spLocks noGrp="1"/>
          </p:cNvSpPr>
          <p:nvPr>
            <p:ph sz="half" idx="1"/>
          </p:nvPr>
        </p:nvSpPr>
        <p:spPr>
          <a:xfrm>
            <a:off x="628649" y="1145682"/>
            <a:ext cx="7886700" cy="771030"/>
          </a:xfrm>
          <a:ln w="38100">
            <a:solidFill>
              <a:srgbClr val="117E62"/>
            </a:solidFill>
          </a:ln>
        </p:spPr>
        <p:txBody>
          <a:bodyPr/>
          <a:lstStyle/>
          <a:p>
            <a:pPr marL="0" indent="0" algn="ctr">
              <a:buNone/>
            </a:pPr>
            <a:r>
              <a:rPr lang="en-GB" altLang="fr-FR" sz="2400" dirty="0"/>
              <a:t>Keep your pet healthy the same way you keep yourself healthy!</a:t>
            </a:r>
            <a:endParaRPr lang="fr-FR" altLang="fr-FR" sz="2400" dirty="0">
              <a:solidFill>
                <a:srgbClr val="FF0000"/>
              </a:solidFill>
            </a:endParaRPr>
          </a:p>
          <a:p>
            <a:pPr algn="ctr"/>
            <a:endParaRPr lang="en-GB" altLang="en-US" sz="2400" dirty="0"/>
          </a:p>
        </p:txBody>
      </p:sp>
      <p:sp>
        <p:nvSpPr>
          <p:cNvPr id="8" name="Footer Placeholder 3">
            <a:extLst>
              <a:ext uri="{FF2B5EF4-FFF2-40B4-BE49-F238E27FC236}">
                <a16:creationId xmlns:a16="http://schemas.microsoft.com/office/drawing/2014/main" id="{FD0930CC-BFE9-4810-AC12-3CD472722FAF}"/>
              </a:ext>
            </a:extLst>
          </p:cNvPr>
          <p:cNvSpPr>
            <a:spLocks noGrp="1"/>
          </p:cNvSpPr>
          <p:nvPr>
            <p:ph type="ftr" sz="quarter" idx="11"/>
          </p:nvPr>
        </p:nvSpPr>
        <p:spPr>
          <a:xfrm>
            <a:off x="830831" y="635635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pic>
        <p:nvPicPr>
          <p:cNvPr id="12" name="Picture 6" descr="Footprint and paw print in sand">
            <a:extLst>
              <a:ext uri="{FF2B5EF4-FFF2-40B4-BE49-F238E27FC236}">
                <a16:creationId xmlns:a16="http://schemas.microsoft.com/office/drawing/2014/main" id="{EC033CEE-0739-44F1-85ED-02FA4C9EB9E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19360" y="2133406"/>
            <a:ext cx="4105275" cy="3044825"/>
          </a:xfrm>
          <a:noFill/>
        </p:spPr>
      </p:pic>
      <p:sp>
        <p:nvSpPr>
          <p:cNvPr id="13" name="Content Placeholder 1">
            <a:extLst>
              <a:ext uri="{FF2B5EF4-FFF2-40B4-BE49-F238E27FC236}">
                <a16:creationId xmlns:a16="http://schemas.microsoft.com/office/drawing/2014/main" id="{A5CFB7D7-927A-4DA0-BDE4-A2E81034783B}"/>
              </a:ext>
            </a:extLst>
          </p:cNvPr>
          <p:cNvSpPr txBox="1">
            <a:spLocks/>
          </p:cNvSpPr>
          <p:nvPr/>
        </p:nvSpPr>
        <p:spPr>
          <a:xfrm>
            <a:off x="2346661" y="5511671"/>
            <a:ext cx="4450675" cy="848349"/>
          </a:xfrm>
          <a:prstGeom prst="rect">
            <a:avLst/>
          </a:prstGeom>
          <a:ln w="38100">
            <a:solidFill>
              <a:srgbClr val="117E6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302564"/>
              </a:buClr>
              <a:buSzTx/>
              <a:buFont typeface="Arial" panose="020B0604020202020204" pitchFamily="34" charset="0"/>
              <a:buNone/>
              <a:tabLst/>
              <a:defRPr/>
            </a:pPr>
            <a:r>
              <a:rPr kumimoji="0" lang="en-GB" altLang="fr-FR" sz="24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Test your knowledge of animal hygiene by taking our quiz!</a:t>
            </a:r>
            <a:endParaRPr kumimoji="0" lang="fr-FR" alt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
                <a:srgbClr val="302564"/>
              </a:buClr>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385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300039" y="2002631"/>
            <a:ext cx="10148886"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Memory Game</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1051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1074-2067-4BBC-8D1D-2891D44A539D}"/>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Memory Game Activity</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7" name="Picture 6" descr="9 yellow card, two of the cards show ticks, 3 card with a tick and 2 cards with a cross">
            <a:extLst>
              <a:ext uri="{FF2B5EF4-FFF2-40B4-BE49-F238E27FC236}">
                <a16:creationId xmlns:a16="http://schemas.microsoft.com/office/drawing/2014/main" id="{030778C3-0F99-4BB8-AC8F-4FA3F5942A64}"/>
              </a:ext>
            </a:extLst>
          </p:cNvPr>
          <p:cNvPicPr>
            <a:picLocks noChangeAspect="1"/>
          </p:cNvPicPr>
          <p:nvPr/>
        </p:nvPicPr>
        <p:blipFill>
          <a:blip r:embed="rId3"/>
          <a:srcRect/>
          <a:stretch/>
        </p:blipFill>
        <p:spPr>
          <a:xfrm>
            <a:off x="355547" y="1275140"/>
            <a:ext cx="8509104" cy="4101742"/>
          </a:xfrm>
          <a:prstGeom prst="rect">
            <a:avLst/>
          </a:prstGeom>
        </p:spPr>
      </p:pic>
      <p:sp>
        <p:nvSpPr>
          <p:cNvPr id="3" name="TextBox 2">
            <a:extLst>
              <a:ext uri="{FF2B5EF4-FFF2-40B4-BE49-F238E27FC236}">
                <a16:creationId xmlns:a16="http://schemas.microsoft.com/office/drawing/2014/main" id="{D4C304ED-1140-41C3-B069-AB7CC072C024}"/>
              </a:ext>
            </a:extLst>
          </p:cNvPr>
          <p:cNvSpPr txBox="1"/>
          <p:nvPr/>
        </p:nvSpPr>
        <p:spPr>
          <a:xfrm>
            <a:off x="554089" y="1562100"/>
            <a:ext cx="2190750" cy="1631216"/>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1. Divide group into two teams; human health (blue) and animal health (green)</a:t>
            </a:r>
          </a:p>
        </p:txBody>
      </p:sp>
      <p:sp>
        <p:nvSpPr>
          <p:cNvPr id="10" name="TextBox 9">
            <a:extLst>
              <a:ext uri="{FF2B5EF4-FFF2-40B4-BE49-F238E27FC236}">
                <a16:creationId xmlns:a16="http://schemas.microsoft.com/office/drawing/2014/main" id="{DEC59393-EA3C-464B-9934-E0D883036CD7}"/>
              </a:ext>
            </a:extLst>
          </p:cNvPr>
          <p:cNvSpPr txBox="1"/>
          <p:nvPr/>
        </p:nvSpPr>
        <p:spPr>
          <a:xfrm>
            <a:off x="2744839" y="1562100"/>
            <a:ext cx="1960510" cy="1323439"/>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2. Shuffle cards and place facing down on a table</a:t>
            </a:r>
          </a:p>
        </p:txBody>
      </p:sp>
      <p:sp>
        <p:nvSpPr>
          <p:cNvPr id="13" name="TextBox 12">
            <a:extLst>
              <a:ext uri="{FF2B5EF4-FFF2-40B4-BE49-F238E27FC236}">
                <a16:creationId xmlns:a16="http://schemas.microsoft.com/office/drawing/2014/main" id="{D314F6B4-4A4C-48B0-BDA5-D04881C1ACB1}"/>
              </a:ext>
            </a:extLst>
          </p:cNvPr>
          <p:cNvSpPr txBox="1"/>
          <p:nvPr/>
        </p:nvSpPr>
        <p:spPr>
          <a:xfrm>
            <a:off x="4736753" y="1562099"/>
            <a:ext cx="1960511" cy="1323439"/>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3. In turns, pick a card and try to match the pairs</a:t>
            </a:r>
          </a:p>
        </p:txBody>
      </p:sp>
      <p:sp>
        <p:nvSpPr>
          <p:cNvPr id="14" name="TextBox 13">
            <a:extLst>
              <a:ext uri="{FF2B5EF4-FFF2-40B4-BE49-F238E27FC236}">
                <a16:creationId xmlns:a16="http://schemas.microsoft.com/office/drawing/2014/main" id="{0F0F697A-3B71-4755-83A8-EFF7ABBD10C0}"/>
              </a:ext>
            </a:extLst>
          </p:cNvPr>
          <p:cNvSpPr txBox="1"/>
          <p:nvPr/>
        </p:nvSpPr>
        <p:spPr>
          <a:xfrm>
            <a:off x="6728669" y="1562100"/>
            <a:ext cx="1722386" cy="1015663"/>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4. The team with the most pairs wins</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9" y="-23020"/>
            <a:ext cx="7886700" cy="1325563"/>
          </a:xfrm>
        </p:spPr>
        <p:txBody>
          <a:bodyPr/>
          <a:lstStyle/>
          <a:p>
            <a:pPr algn="ctr"/>
            <a:r>
              <a:rPr lang="en-GB"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90" y="1354137"/>
            <a:ext cx="8637019" cy="4899026"/>
          </a:xfrm>
        </p:spPr>
        <p:txBody>
          <a:bodyPr>
            <a:normAutofit/>
          </a:bodyPr>
          <a:lstStyle/>
          <a:p>
            <a:pPr marL="0" lvl="0" indent="0" algn="just">
              <a:buNone/>
            </a:pPr>
            <a:r>
              <a:rPr lang="en-GB" sz="2200" b="1" dirty="0"/>
              <a:t>All pupils will: </a:t>
            </a:r>
          </a:p>
          <a:p>
            <a:pPr marL="0" indent="0" algn="just">
              <a:buNone/>
            </a:pPr>
            <a:r>
              <a:rPr lang="en-GB" sz="2200" dirty="0"/>
              <a:t>• </a:t>
            </a:r>
            <a:r>
              <a:rPr lang="en-GB" sz="3200" dirty="0">
                <a:effectLst/>
                <a:latin typeface="Arial" panose="020B0604020202020204" pitchFamily="34" charset="0"/>
                <a:ea typeface="Calibri" panose="020F0502020204030204" pitchFamily="34" charset="0"/>
                <a:cs typeface="Times New Roman" panose="02020603050405020304" pitchFamily="18" charset="0"/>
              </a:rPr>
              <a:t>Understand the importance of hygiene and care in both humans and animals, and how proper practices, such as hand washing, help prevent the spread of harmful microbes between animals, humans, and environments like farms. </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buNone/>
            </a:pPr>
            <a:endParaRPr lang="en-GB" sz="2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99835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301852" y="0"/>
            <a:ext cx="6689256"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58308" y="1168387"/>
            <a:ext cx="3867151" cy="895376"/>
          </a:xfrm>
          <a:prstGeom prst="wedgeRectCallout">
            <a:avLst>
              <a:gd name="adj1" fmla="val -63776"/>
              <a:gd name="adj2" fmla="val 1114"/>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What are the main similarities between human and pet health?</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727248" y="2377962"/>
            <a:ext cx="3831060" cy="911333"/>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What must be done to keep a pet in good health? </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58308" y="3620112"/>
            <a:ext cx="4017991" cy="895377"/>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What must be done if a pet is sick? </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704692" y="4907335"/>
            <a:ext cx="3853616" cy="805231"/>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How to prevent infections in your pet?</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7441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BC1B795-A681-4731-B2C9-E5D5EB8A0136}"/>
              </a:ext>
              <a:ext uri="{C183D7F6-B498-43B3-948B-1728B52AA6E4}">
                <adec:decorative xmlns:adec="http://schemas.microsoft.com/office/drawing/2017/decorative" val="0"/>
              </a:ext>
            </a:extLst>
          </p:cNvPr>
          <p:cNvSpPr>
            <a:spLocks noGrp="1"/>
          </p:cNvSpPr>
          <p:nvPr>
            <p:ph type="title"/>
          </p:nvPr>
        </p:nvSpPr>
        <p:spPr>
          <a:xfrm>
            <a:off x="504282" y="-687931"/>
            <a:ext cx="8135435" cy="730251"/>
          </a:xfrm>
        </p:spPr>
        <p:txBody>
          <a:bodyPr>
            <a:noAutofit/>
          </a:bodyPr>
          <a:lstStyle/>
          <a:p>
            <a:pPr algn="ctr"/>
            <a:r>
              <a:rPr lang="en-GB" b="1" dirty="0"/>
              <a:t>Memory Game 1 – Human Health</a:t>
            </a:r>
          </a:p>
        </p:txBody>
      </p:sp>
      <p:sp>
        <p:nvSpPr>
          <p:cNvPr id="9" name="Title 1">
            <a:extLst>
              <a:ext uri="{FF2B5EF4-FFF2-40B4-BE49-F238E27FC236}">
                <a16:creationId xmlns:a16="http://schemas.microsoft.com/office/drawing/2014/main" id="{063E4152-FE5F-464C-871F-0B556296A2AB}"/>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Human Health</a:t>
            </a:r>
            <a:endParaRPr lang="en-GB" b="1" dirty="0"/>
          </a:p>
        </p:txBody>
      </p:sp>
      <p:sp>
        <p:nvSpPr>
          <p:cNvPr id="8" name="Rectangle: Rounded Corners 7" descr="I have a vaccination record&#10;">
            <a:extLst>
              <a:ext uri="{FF2B5EF4-FFF2-40B4-BE49-F238E27FC236}">
                <a16:creationId xmlns:a16="http://schemas.microsoft.com/office/drawing/2014/main" id="{825A4439-BFA0-4BB3-865B-225EE2645097}"/>
              </a:ext>
            </a:extLst>
          </p:cNvPr>
          <p:cNvSpPr/>
          <p:nvPr/>
        </p:nvSpPr>
        <p:spPr>
          <a:xfrm>
            <a:off x="978187" y="1396999"/>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 have a vaccination record</a:t>
            </a:r>
          </a:p>
        </p:txBody>
      </p:sp>
      <p:sp>
        <p:nvSpPr>
          <p:cNvPr id="5" name="Rectangle: Rounded Corners 4" descr="I get vaccinated according to guidance&#10;">
            <a:extLst>
              <a:ext uri="{FF2B5EF4-FFF2-40B4-BE49-F238E27FC236}">
                <a16:creationId xmlns:a16="http://schemas.microsoft.com/office/drawing/2014/main" id="{510BBAAE-F099-489B-8247-6EC66D978AF4}"/>
              </a:ext>
            </a:extLst>
          </p:cNvPr>
          <p:cNvSpPr/>
          <p:nvPr/>
        </p:nvSpPr>
        <p:spPr>
          <a:xfrm>
            <a:off x="4739915" y="1396999"/>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 get vaccinated according to guidance</a:t>
            </a:r>
          </a:p>
        </p:txBody>
      </p:sp>
      <p:sp>
        <p:nvSpPr>
          <p:cNvPr id="11" name="Rectangle: Rounded Corners 10" descr="I’m getting vaccinated&#10;">
            <a:extLst>
              <a:ext uri="{FF2B5EF4-FFF2-40B4-BE49-F238E27FC236}">
                <a16:creationId xmlns:a16="http://schemas.microsoft.com/office/drawing/2014/main" id="{595A2CBF-FA9B-4C43-801A-58DA684A29BA}"/>
              </a:ext>
            </a:extLst>
          </p:cNvPr>
          <p:cNvSpPr/>
          <p:nvPr/>
        </p:nvSpPr>
        <p:spPr>
          <a:xfrm>
            <a:off x="978198" y="3884661"/>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I’m getting vaccinated</a:t>
            </a:r>
          </a:p>
        </p:txBody>
      </p:sp>
      <p:sp>
        <p:nvSpPr>
          <p:cNvPr id="12" name="Rectangle: Rounded Corners 11" descr="I have a balanced diet with plenty of fruit and vegetables&#10;">
            <a:extLst>
              <a:ext uri="{FF2B5EF4-FFF2-40B4-BE49-F238E27FC236}">
                <a16:creationId xmlns:a16="http://schemas.microsoft.com/office/drawing/2014/main" id="{D094FEBD-CD6C-4296-8335-09725D2E3574}"/>
              </a:ext>
            </a:extLst>
          </p:cNvPr>
          <p:cNvSpPr/>
          <p:nvPr/>
        </p:nvSpPr>
        <p:spPr>
          <a:xfrm>
            <a:off x="4729748" y="3884661"/>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0" dirty="0">
                <a:solidFill>
                  <a:schemeClr val="bg2">
                    <a:lumMod val="10000"/>
                  </a:schemeClr>
                </a:solidFill>
                <a:latin typeface="Arial" panose="020B0604020202020204" pitchFamily="34" charset="0"/>
                <a:cs typeface="Arial" panose="020B0604020202020204" pitchFamily="34" charset="0"/>
              </a:rPr>
              <a:t>I have a balanced diet with plenty of fruit and vegetables</a:t>
            </a:r>
          </a:p>
        </p:txBody>
      </p:sp>
      <p:sp>
        <p:nvSpPr>
          <p:cNvPr id="3" name="Footer Placeholder 2">
            <a:extLst>
              <a:ext uri="{FF2B5EF4-FFF2-40B4-BE49-F238E27FC236}">
                <a16:creationId xmlns:a16="http://schemas.microsoft.com/office/drawing/2014/main" id="{3AE6C785-D89E-46EA-8549-A895F749C58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7533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E0C377-1187-4D1E-B693-9F71FB8CBB3D}"/>
              </a:ext>
              <a:ext uri="{C183D7F6-B498-43B3-948B-1728B52AA6E4}">
                <adec:decorative xmlns:adec="http://schemas.microsoft.com/office/drawing/2017/decorative" val="0"/>
              </a:ext>
            </a:extLst>
          </p:cNvPr>
          <p:cNvSpPr>
            <a:spLocks noGrp="1"/>
          </p:cNvSpPr>
          <p:nvPr>
            <p:ph type="title"/>
          </p:nvPr>
        </p:nvSpPr>
        <p:spPr>
          <a:xfrm>
            <a:off x="358816" y="-701892"/>
            <a:ext cx="8147010" cy="730251"/>
          </a:xfrm>
        </p:spPr>
        <p:txBody>
          <a:bodyPr>
            <a:noAutofit/>
          </a:bodyPr>
          <a:lstStyle/>
          <a:p>
            <a:pPr algn="ctr"/>
            <a:r>
              <a:rPr lang="en-GB" b="1" dirty="0"/>
              <a:t>Memory Game 2 – Human Health</a:t>
            </a:r>
          </a:p>
        </p:txBody>
      </p:sp>
      <p:sp>
        <p:nvSpPr>
          <p:cNvPr id="9" name="Title 1">
            <a:extLst>
              <a:ext uri="{FF2B5EF4-FFF2-40B4-BE49-F238E27FC236}">
                <a16:creationId xmlns:a16="http://schemas.microsoft.com/office/drawing/2014/main" id="{563BAA15-294B-48E8-BBC4-8A6F02947129}"/>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Human Health</a:t>
            </a:r>
            <a:endParaRPr lang="en-GB" b="1" dirty="0"/>
          </a:p>
        </p:txBody>
      </p:sp>
      <p:sp>
        <p:nvSpPr>
          <p:cNvPr id="10" name="Rectangle: Rounded Corners 9" descr="My immune system fights off most common infections&#10;">
            <a:extLst>
              <a:ext uri="{FF2B5EF4-FFF2-40B4-BE49-F238E27FC236}">
                <a16:creationId xmlns:a16="http://schemas.microsoft.com/office/drawing/2014/main" id="{2AD704A1-9DEA-4BFB-92FA-1AB20C2A3D6B}"/>
              </a:ext>
            </a:extLst>
          </p:cNvPr>
          <p:cNvSpPr/>
          <p:nvPr/>
        </p:nvSpPr>
        <p:spPr>
          <a:xfrm>
            <a:off x="1293620" y="1470643"/>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immune system fights off most common infections</a:t>
            </a:r>
          </a:p>
        </p:txBody>
      </p:sp>
      <p:sp>
        <p:nvSpPr>
          <p:cNvPr id="7" name="Rectangle: Rounded Corners 6" descr="I wash my hands often during the day with soap and water&#10;">
            <a:extLst>
              <a:ext uri="{FF2B5EF4-FFF2-40B4-BE49-F238E27FC236}">
                <a16:creationId xmlns:a16="http://schemas.microsoft.com/office/drawing/2014/main" id="{07E4E58C-2B62-4334-BF95-7EBE78B469FA}"/>
              </a:ext>
            </a:extLst>
          </p:cNvPr>
          <p:cNvSpPr/>
          <p:nvPr/>
        </p:nvSpPr>
        <p:spPr>
          <a:xfrm>
            <a:off x="4689747" y="1458917"/>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wash my hands often during the day with soap and water</a:t>
            </a:r>
          </a:p>
        </p:txBody>
      </p:sp>
      <p:sp>
        <p:nvSpPr>
          <p:cNvPr id="14" name="Rectangle: Rounded Corners 13" descr="I brush my teeth&#10;">
            <a:extLst>
              <a:ext uri="{FF2B5EF4-FFF2-40B4-BE49-F238E27FC236}">
                <a16:creationId xmlns:a16="http://schemas.microsoft.com/office/drawing/2014/main" id="{B3EE4F21-A0B1-40E0-AAAC-4C6963ECCAE1}"/>
              </a:ext>
            </a:extLst>
          </p:cNvPr>
          <p:cNvSpPr/>
          <p:nvPr/>
        </p:nvSpPr>
        <p:spPr>
          <a:xfrm>
            <a:off x="1293620" y="4010337"/>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brush my teeth</a:t>
            </a:r>
          </a:p>
        </p:txBody>
      </p:sp>
      <p:sp>
        <p:nvSpPr>
          <p:cNvPr id="11" name="Rectangle: Rounded Corners 10" descr="When I take a walk in the forest, I check my skin and my hair for ticks&#10;">
            <a:extLst>
              <a:ext uri="{FF2B5EF4-FFF2-40B4-BE49-F238E27FC236}">
                <a16:creationId xmlns:a16="http://schemas.microsoft.com/office/drawing/2014/main" id="{767E9FDC-8A95-4990-981F-3B922EA57FD4}"/>
              </a:ext>
            </a:extLst>
          </p:cNvPr>
          <p:cNvSpPr/>
          <p:nvPr/>
        </p:nvSpPr>
        <p:spPr>
          <a:xfrm>
            <a:off x="4689747" y="3992945"/>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 take a walk in the forest, I check my skin and my hair for ticks</a:t>
            </a:r>
          </a:p>
        </p:txBody>
      </p:sp>
      <p:sp>
        <p:nvSpPr>
          <p:cNvPr id="3" name="Footer Placeholder 2">
            <a:extLst>
              <a:ext uri="{FF2B5EF4-FFF2-40B4-BE49-F238E27FC236}">
                <a16:creationId xmlns:a16="http://schemas.microsoft.com/office/drawing/2014/main" id="{87075E1B-B217-46F1-AED6-E0F80E4B171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05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BE7937-87E5-42C7-89F4-80945F36AD2F}"/>
              </a:ext>
              <a:ext uri="{C183D7F6-B498-43B3-948B-1728B52AA6E4}">
                <adec:decorative xmlns:adec="http://schemas.microsoft.com/office/drawing/2017/decorative" val="0"/>
              </a:ext>
            </a:extLst>
          </p:cNvPr>
          <p:cNvSpPr>
            <a:spLocks noGrp="1"/>
          </p:cNvSpPr>
          <p:nvPr>
            <p:ph type="title"/>
          </p:nvPr>
        </p:nvSpPr>
        <p:spPr>
          <a:xfrm>
            <a:off x="277792" y="-690317"/>
            <a:ext cx="8228033" cy="730251"/>
          </a:xfrm>
        </p:spPr>
        <p:txBody>
          <a:bodyPr>
            <a:noAutofit/>
          </a:bodyPr>
          <a:lstStyle/>
          <a:p>
            <a:pPr algn="ctr"/>
            <a:r>
              <a:rPr lang="en-GB" b="1" dirty="0"/>
              <a:t>Memory Game 3 – Human Health</a:t>
            </a:r>
          </a:p>
        </p:txBody>
      </p:sp>
      <p:sp>
        <p:nvSpPr>
          <p:cNvPr id="9" name="Title 1">
            <a:extLst>
              <a:ext uri="{FF2B5EF4-FFF2-40B4-BE49-F238E27FC236}">
                <a16:creationId xmlns:a16="http://schemas.microsoft.com/office/drawing/2014/main" id="{0D7AF101-90AF-4845-820E-EBCBD0833626}"/>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Human Health</a:t>
            </a:r>
            <a:endParaRPr lang="en-GB" b="1" dirty="0"/>
          </a:p>
        </p:txBody>
      </p:sp>
      <p:sp>
        <p:nvSpPr>
          <p:cNvPr id="5" name="Rectangle: Rounded Corners 4" descr="I have useful microbes in my digestive tract that help keep me healthy&#10;">
            <a:extLst>
              <a:ext uri="{FF2B5EF4-FFF2-40B4-BE49-F238E27FC236}">
                <a16:creationId xmlns:a16="http://schemas.microsoft.com/office/drawing/2014/main" id="{F5D8BB7B-7429-40B1-8EDC-3A05A59C06A4}"/>
              </a:ext>
            </a:extLst>
          </p:cNvPr>
          <p:cNvSpPr/>
          <p:nvPr/>
        </p:nvSpPr>
        <p:spPr>
          <a:xfrm>
            <a:off x="928113" y="1400450"/>
            <a:ext cx="3303577" cy="239554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useful microbes in my digestive tract that help keep me healthy</a:t>
            </a:r>
          </a:p>
        </p:txBody>
      </p:sp>
      <p:sp>
        <p:nvSpPr>
          <p:cNvPr id="6" name="Rectangle: Rounded Corners 5" descr="Never take antibiotics from a previous treatment">
            <a:extLst>
              <a:ext uri="{FF2B5EF4-FFF2-40B4-BE49-F238E27FC236}">
                <a16:creationId xmlns:a16="http://schemas.microsoft.com/office/drawing/2014/main" id="{158ECF5D-3525-44CD-85A9-A56F7A20ED76}"/>
              </a:ext>
            </a:extLst>
          </p:cNvPr>
          <p:cNvSpPr/>
          <p:nvPr/>
        </p:nvSpPr>
        <p:spPr>
          <a:xfrm>
            <a:off x="4754573" y="1400450"/>
            <a:ext cx="3303577" cy="239554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never take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7" name="Rectangle: Rounded Corners 6" descr="If I get sick, I only take antibiotics if my doctor prescribes them&#10;">
            <a:extLst>
              <a:ext uri="{FF2B5EF4-FFF2-40B4-BE49-F238E27FC236}">
                <a16:creationId xmlns:a16="http://schemas.microsoft.com/office/drawing/2014/main" id="{ADA77E81-F47A-4580-AC1B-7042444C871E}"/>
              </a:ext>
            </a:extLst>
          </p:cNvPr>
          <p:cNvSpPr/>
          <p:nvPr/>
        </p:nvSpPr>
        <p:spPr>
          <a:xfrm>
            <a:off x="2810581" y="4077777"/>
            <a:ext cx="3303577" cy="239554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 get sick, I only take antibiotics if my doctor prescribes them</a:t>
            </a:r>
          </a:p>
        </p:txBody>
      </p:sp>
      <p:sp>
        <p:nvSpPr>
          <p:cNvPr id="3" name="Footer Placeholder 2">
            <a:extLst>
              <a:ext uri="{FF2B5EF4-FFF2-40B4-BE49-F238E27FC236}">
                <a16:creationId xmlns:a16="http://schemas.microsoft.com/office/drawing/2014/main" id="{E7B262F3-258E-4C74-91BC-64C61C4E451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831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B34210-FF57-4C5B-B8F8-A0E05473D66C}"/>
              </a:ext>
              <a:ext uri="{C183D7F6-B498-43B3-948B-1728B52AA6E4}">
                <adec:decorative xmlns:adec="http://schemas.microsoft.com/office/drawing/2017/decorative" val="0"/>
              </a:ext>
            </a:extLst>
          </p:cNvPr>
          <p:cNvSpPr>
            <a:spLocks noGrp="1"/>
          </p:cNvSpPr>
          <p:nvPr>
            <p:ph type="title"/>
          </p:nvPr>
        </p:nvSpPr>
        <p:spPr>
          <a:xfrm>
            <a:off x="370390" y="-690320"/>
            <a:ext cx="8135435" cy="730251"/>
          </a:xfrm>
        </p:spPr>
        <p:txBody>
          <a:bodyPr>
            <a:noAutofit/>
          </a:bodyPr>
          <a:lstStyle/>
          <a:p>
            <a:pPr algn="ctr"/>
            <a:r>
              <a:rPr lang="en-GB" b="1" dirty="0"/>
              <a:t>Memory Game 4 – Human Health</a:t>
            </a:r>
          </a:p>
        </p:txBody>
      </p:sp>
      <p:sp>
        <p:nvSpPr>
          <p:cNvPr id="9" name="Title 1">
            <a:extLst>
              <a:ext uri="{FF2B5EF4-FFF2-40B4-BE49-F238E27FC236}">
                <a16:creationId xmlns:a16="http://schemas.microsoft.com/office/drawing/2014/main" id="{3B322D93-68C2-471E-9AC1-CB3FB1B86DB1}"/>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Human Health</a:t>
            </a:r>
            <a:endParaRPr lang="en-GB" b="1" dirty="0"/>
          </a:p>
        </p:txBody>
      </p:sp>
      <p:sp>
        <p:nvSpPr>
          <p:cNvPr id="5" name="Rectangle: Rounded Corners 4" descr="If my doctor prescribes antibiotics, I finish the treatment prescribed to me&#10;">
            <a:extLst>
              <a:ext uri="{FF2B5EF4-FFF2-40B4-BE49-F238E27FC236}">
                <a16:creationId xmlns:a16="http://schemas.microsoft.com/office/drawing/2014/main" id="{A2B0BFB4-BF92-43CE-AE53-534ED7C067E1}"/>
              </a:ext>
            </a:extLst>
          </p:cNvPr>
          <p:cNvSpPr/>
          <p:nvPr/>
        </p:nvSpPr>
        <p:spPr>
          <a:xfrm>
            <a:off x="830831" y="1504950"/>
            <a:ext cx="3425169" cy="2371740"/>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doctor prescribes antibiotics, I finish the treatment prescribed to me</a:t>
            </a:r>
          </a:p>
        </p:txBody>
      </p:sp>
      <p:sp>
        <p:nvSpPr>
          <p:cNvPr id="7" name="Rectangle: Rounded Corners 6" descr="I will return any leftover antibiotics to&#10;my pharmacy">
            <a:extLst>
              <a:ext uri="{FF2B5EF4-FFF2-40B4-BE49-F238E27FC236}">
                <a16:creationId xmlns:a16="http://schemas.microsoft.com/office/drawing/2014/main" id="{698868FB-6888-4CE4-8DEF-0CD20113888E}"/>
              </a:ext>
            </a:extLst>
          </p:cNvPr>
          <p:cNvSpPr/>
          <p:nvPr/>
        </p:nvSpPr>
        <p:spPr>
          <a:xfrm>
            <a:off x="4642506" y="1504950"/>
            <a:ext cx="3425169" cy="2371740"/>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return any leftover antibiotics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pharmacy</a:t>
            </a:r>
          </a:p>
        </p:txBody>
      </p:sp>
      <p:sp>
        <p:nvSpPr>
          <p:cNvPr id="6" name="Rectangle: Rounded Corners 5" descr="I don't feed my pet while I'm cooking or eating&#10;">
            <a:extLst>
              <a:ext uri="{FF2B5EF4-FFF2-40B4-BE49-F238E27FC236}">
                <a16:creationId xmlns:a16="http://schemas.microsoft.com/office/drawing/2014/main" id="{BAA904F3-2871-4E88-82FF-DB3473DA2A39}"/>
              </a:ext>
            </a:extLst>
          </p:cNvPr>
          <p:cNvSpPr/>
          <p:nvPr/>
        </p:nvSpPr>
        <p:spPr>
          <a:xfrm>
            <a:off x="2679484" y="4167173"/>
            <a:ext cx="3425169" cy="2371740"/>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don't feed my pet while I'm cooking or eating</a:t>
            </a:r>
          </a:p>
        </p:txBody>
      </p:sp>
      <p:sp>
        <p:nvSpPr>
          <p:cNvPr id="3" name="Footer Placeholder 2">
            <a:extLst>
              <a:ext uri="{FF2B5EF4-FFF2-40B4-BE49-F238E27FC236}">
                <a16:creationId xmlns:a16="http://schemas.microsoft.com/office/drawing/2014/main" id="{B62C3FDD-B45B-4493-8E01-3B5D176C652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741986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C50CE8-B37E-45E8-8A0D-BB88EE8CCA4D}"/>
              </a:ext>
              <a:ext uri="{C183D7F6-B498-43B3-948B-1728B52AA6E4}">
                <adec:decorative xmlns:adec="http://schemas.microsoft.com/office/drawing/2017/decorative" val="0"/>
              </a:ext>
            </a:extLst>
          </p:cNvPr>
          <p:cNvSpPr>
            <a:spLocks noGrp="1"/>
          </p:cNvSpPr>
          <p:nvPr>
            <p:ph type="title"/>
          </p:nvPr>
        </p:nvSpPr>
        <p:spPr>
          <a:xfrm>
            <a:off x="324092" y="-698501"/>
            <a:ext cx="8181734" cy="730251"/>
          </a:xfrm>
        </p:spPr>
        <p:txBody>
          <a:bodyPr>
            <a:noAutofit/>
          </a:bodyPr>
          <a:lstStyle/>
          <a:p>
            <a:pPr algn="ctr"/>
            <a:r>
              <a:rPr lang="en-GB" b="1" dirty="0"/>
              <a:t>Memory Game 1 – Animal Health</a:t>
            </a:r>
          </a:p>
        </p:txBody>
      </p:sp>
      <p:sp>
        <p:nvSpPr>
          <p:cNvPr id="9" name="Title 1">
            <a:extLst>
              <a:ext uri="{FF2B5EF4-FFF2-40B4-BE49-F238E27FC236}">
                <a16:creationId xmlns:a16="http://schemas.microsoft.com/office/drawing/2014/main" id="{B629D987-634C-42CA-A59E-1BD3FAF312B8}"/>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Memory Game – Animal Health</a:t>
            </a:r>
          </a:p>
        </p:txBody>
      </p:sp>
      <p:sp>
        <p:nvSpPr>
          <p:cNvPr id="5" name="Rectangle: Rounded Corners 4" descr="My pet has a vaccination certificate">
            <a:extLst>
              <a:ext uri="{FF2B5EF4-FFF2-40B4-BE49-F238E27FC236}">
                <a16:creationId xmlns:a16="http://schemas.microsoft.com/office/drawing/2014/main" id="{31C4D7AA-97EB-43B0-9142-7637886E50E3}"/>
              </a:ext>
            </a:extLst>
          </p:cNvPr>
          <p:cNvSpPr/>
          <p:nvPr/>
        </p:nvSpPr>
        <p:spPr>
          <a:xfrm>
            <a:off x="673981" y="1300419"/>
            <a:ext cx="3766026" cy="2410958"/>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vaccination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certificate</a:t>
            </a:r>
          </a:p>
        </p:txBody>
      </p:sp>
      <p:sp>
        <p:nvSpPr>
          <p:cNvPr id="6" name="Rectangle: Rounded Corners 5" descr="My pet has immune defences that fight most common infections">
            <a:extLst>
              <a:ext uri="{FF2B5EF4-FFF2-40B4-BE49-F238E27FC236}">
                <a16:creationId xmlns:a16="http://schemas.microsoft.com/office/drawing/2014/main" id="{C5E04534-0FEE-4997-9376-D9846B3EBB45}"/>
              </a:ext>
            </a:extLst>
          </p:cNvPr>
          <p:cNvSpPr/>
          <p:nvPr/>
        </p:nvSpPr>
        <p:spPr>
          <a:xfrm>
            <a:off x="4703990" y="1300418"/>
            <a:ext cx="3766026" cy="2410958"/>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immune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defences that fight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common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a:t>
            </a:r>
          </a:p>
        </p:txBody>
      </p:sp>
      <p:sp>
        <p:nvSpPr>
          <p:cNvPr id="7" name="Rectangle: Rounded Corners 6" descr="I will vaccinate my pet">
            <a:extLst>
              <a:ext uri="{FF2B5EF4-FFF2-40B4-BE49-F238E27FC236}">
                <a16:creationId xmlns:a16="http://schemas.microsoft.com/office/drawing/2014/main" id="{895E024A-E9AE-4401-8198-7826D22067DB}"/>
              </a:ext>
            </a:extLst>
          </p:cNvPr>
          <p:cNvSpPr/>
          <p:nvPr/>
        </p:nvSpPr>
        <p:spPr>
          <a:xfrm>
            <a:off x="673981" y="3907293"/>
            <a:ext cx="3766026" cy="2410958"/>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vaccinate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a:t>
            </a:r>
          </a:p>
        </p:txBody>
      </p:sp>
      <p:sp>
        <p:nvSpPr>
          <p:cNvPr id="8" name="Rectangle: Rounded Corners 7" descr="My pet has a balanced diet adapted to its species">
            <a:extLst>
              <a:ext uri="{FF2B5EF4-FFF2-40B4-BE49-F238E27FC236}">
                <a16:creationId xmlns:a16="http://schemas.microsoft.com/office/drawing/2014/main" id="{287BE176-A153-46EC-AF71-916A26E60A57}"/>
              </a:ext>
            </a:extLst>
          </p:cNvPr>
          <p:cNvSpPr/>
          <p:nvPr/>
        </p:nvSpPr>
        <p:spPr>
          <a:xfrm>
            <a:off x="4703990" y="3907292"/>
            <a:ext cx="3766026" cy="2410958"/>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balanced diet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adapted to its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species</a:t>
            </a:r>
          </a:p>
        </p:txBody>
      </p:sp>
      <p:sp>
        <p:nvSpPr>
          <p:cNvPr id="3" name="Footer Placeholder 2">
            <a:extLst>
              <a:ext uri="{FF2B5EF4-FFF2-40B4-BE49-F238E27FC236}">
                <a16:creationId xmlns:a16="http://schemas.microsoft.com/office/drawing/2014/main" id="{CABACFC6-B69C-4A2C-90CB-5AD912B3761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4201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6CF08-7BD1-4B10-98BE-F1FA7BC1280B}"/>
              </a:ext>
              <a:ext uri="{C183D7F6-B498-43B3-948B-1728B52AA6E4}">
                <adec:decorative xmlns:adec="http://schemas.microsoft.com/office/drawing/2017/decorative" val="0"/>
              </a:ext>
            </a:extLst>
          </p:cNvPr>
          <p:cNvSpPr>
            <a:spLocks noGrp="1"/>
          </p:cNvSpPr>
          <p:nvPr>
            <p:ph type="title"/>
          </p:nvPr>
        </p:nvSpPr>
        <p:spPr>
          <a:xfrm>
            <a:off x="451414" y="-678744"/>
            <a:ext cx="8054412" cy="730251"/>
          </a:xfrm>
        </p:spPr>
        <p:txBody>
          <a:bodyPr>
            <a:noAutofit/>
          </a:bodyPr>
          <a:lstStyle/>
          <a:p>
            <a:pPr algn="ctr"/>
            <a:r>
              <a:rPr lang="en-GB" b="1" dirty="0"/>
              <a:t>Memory Game 2 – Animal Health</a:t>
            </a:r>
          </a:p>
        </p:txBody>
      </p:sp>
      <p:sp>
        <p:nvSpPr>
          <p:cNvPr id="10" name="Title 1">
            <a:extLst>
              <a:ext uri="{FF2B5EF4-FFF2-40B4-BE49-F238E27FC236}">
                <a16:creationId xmlns:a16="http://schemas.microsoft.com/office/drawing/2014/main" id="{511C2E84-31BB-4B0F-B377-25F3E0B5D6E5}"/>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Animal Health</a:t>
            </a:r>
            <a:endParaRPr lang="en-GB" b="1" dirty="0"/>
          </a:p>
        </p:txBody>
      </p:sp>
      <p:sp>
        <p:nvSpPr>
          <p:cNvPr id="5" name="Rectangle: Rounded Corners 4" descr="I wash my pet with suitable shampoos when it is dirty">
            <a:extLst>
              <a:ext uri="{FF2B5EF4-FFF2-40B4-BE49-F238E27FC236}">
                <a16:creationId xmlns:a16="http://schemas.microsoft.com/office/drawing/2014/main" id="{88F500AA-116A-448E-B06C-CBD342DF765F}"/>
              </a:ext>
            </a:extLst>
          </p:cNvPr>
          <p:cNvSpPr/>
          <p:nvPr/>
        </p:nvSpPr>
        <p:spPr>
          <a:xfrm>
            <a:off x="760220" y="1378930"/>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wash my pet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suitable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shampoos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it is dirty</a:t>
            </a:r>
          </a:p>
        </p:txBody>
      </p:sp>
      <p:sp>
        <p:nvSpPr>
          <p:cNvPr id="6" name="Rectangle: Rounded Corners 5" descr="My pet has useful microbes in their digestive tract that help keep them healthy">
            <a:extLst>
              <a:ext uri="{FF2B5EF4-FFF2-40B4-BE49-F238E27FC236}">
                <a16:creationId xmlns:a16="http://schemas.microsoft.com/office/drawing/2014/main" id="{F3EEF986-A9E6-479D-8ED0-53ABB831E057}"/>
              </a:ext>
            </a:extLst>
          </p:cNvPr>
          <p:cNvSpPr/>
          <p:nvPr/>
        </p:nvSpPr>
        <p:spPr>
          <a:xfrm>
            <a:off x="4687306" y="1386085"/>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useful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microbes in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digestive tract that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keep them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a:t>
            </a:r>
          </a:p>
        </p:txBody>
      </p:sp>
      <p:sp>
        <p:nvSpPr>
          <p:cNvPr id="7" name="Rectangle: Rounded Corners 6" descr="When I take a walk in the forest with my pet, I check their fur for ticks">
            <a:extLst>
              <a:ext uri="{FF2B5EF4-FFF2-40B4-BE49-F238E27FC236}">
                <a16:creationId xmlns:a16="http://schemas.microsoft.com/office/drawing/2014/main" id="{FE141C6B-D317-456A-B626-8C4A197FD7A5}"/>
              </a:ext>
            </a:extLst>
          </p:cNvPr>
          <p:cNvSpPr/>
          <p:nvPr/>
        </p:nvSpPr>
        <p:spPr>
          <a:xfrm>
            <a:off x="760220" y="3961008"/>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 take a walk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forest with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I check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 for ticks</a:t>
            </a:r>
          </a:p>
        </p:txBody>
      </p:sp>
      <p:sp>
        <p:nvSpPr>
          <p:cNvPr id="8" name="Rectangle: Rounded Corners 7" descr="I check the dental condition of my pet">
            <a:extLst>
              <a:ext uri="{FF2B5EF4-FFF2-40B4-BE49-F238E27FC236}">
                <a16:creationId xmlns:a16="http://schemas.microsoft.com/office/drawing/2014/main" id="{4DF043DE-5F0E-4ED9-A25B-79FAEA06A3BB}"/>
              </a:ext>
            </a:extLst>
          </p:cNvPr>
          <p:cNvSpPr/>
          <p:nvPr/>
        </p:nvSpPr>
        <p:spPr>
          <a:xfrm>
            <a:off x="4687306" y="3961008"/>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check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dental condition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my pet</a:t>
            </a:r>
          </a:p>
        </p:txBody>
      </p:sp>
      <p:sp>
        <p:nvSpPr>
          <p:cNvPr id="3" name="Footer Placeholder 2">
            <a:extLst>
              <a:ext uri="{FF2B5EF4-FFF2-40B4-BE49-F238E27FC236}">
                <a16:creationId xmlns:a16="http://schemas.microsoft.com/office/drawing/2014/main" id="{95A0C8D8-94CF-43DE-97B4-6370062B9B7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1791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9C0601-00D4-492D-8D95-958DF607F57A}"/>
              </a:ext>
              <a:ext uri="{C183D7F6-B498-43B3-948B-1728B52AA6E4}">
                <adec:decorative xmlns:adec="http://schemas.microsoft.com/office/drawing/2017/decorative" val="0"/>
              </a:ext>
            </a:extLst>
          </p:cNvPr>
          <p:cNvSpPr>
            <a:spLocks noGrp="1"/>
          </p:cNvSpPr>
          <p:nvPr>
            <p:ph type="title"/>
          </p:nvPr>
        </p:nvSpPr>
        <p:spPr>
          <a:xfrm>
            <a:off x="416690" y="-667168"/>
            <a:ext cx="8089136" cy="730251"/>
          </a:xfrm>
        </p:spPr>
        <p:txBody>
          <a:bodyPr>
            <a:noAutofit/>
          </a:bodyPr>
          <a:lstStyle/>
          <a:p>
            <a:pPr algn="ctr"/>
            <a:r>
              <a:rPr lang="en-GB" b="1" dirty="0"/>
              <a:t>Memory Game 3 – Animal Health</a:t>
            </a:r>
          </a:p>
        </p:txBody>
      </p:sp>
      <p:sp>
        <p:nvSpPr>
          <p:cNvPr id="10" name="Title 1">
            <a:extLst>
              <a:ext uri="{FF2B5EF4-FFF2-40B4-BE49-F238E27FC236}">
                <a16:creationId xmlns:a16="http://schemas.microsoft.com/office/drawing/2014/main" id="{1ED0227E-165E-4514-806F-FB49970EE348}"/>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Animal Health</a:t>
            </a:r>
            <a:endParaRPr lang="en-GB" b="1" dirty="0"/>
          </a:p>
        </p:txBody>
      </p:sp>
      <p:sp>
        <p:nvSpPr>
          <p:cNvPr id="5" name="Rectangle: Rounded Corners 4" descr="I have my pet vaccinated according to the vaccine schedule of its species&#10;">
            <a:extLst>
              <a:ext uri="{FF2B5EF4-FFF2-40B4-BE49-F238E27FC236}">
                <a16:creationId xmlns:a16="http://schemas.microsoft.com/office/drawing/2014/main" id="{D3794C6E-2FDB-4748-9850-198BBA65AA7D}"/>
              </a:ext>
            </a:extLst>
          </p:cNvPr>
          <p:cNvSpPr/>
          <p:nvPr/>
        </p:nvSpPr>
        <p:spPr>
          <a:xfrm>
            <a:off x="638173" y="1324213"/>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my pet vaccinated according to the vaccine schedule of its species</a:t>
            </a:r>
          </a:p>
        </p:txBody>
      </p:sp>
      <p:sp>
        <p:nvSpPr>
          <p:cNvPr id="6" name="Rectangle: Rounded Corners 5" descr="If the vet prescribes antibiotics to my pet, I give them all the prescribed course of treatment">
            <a:extLst>
              <a:ext uri="{FF2B5EF4-FFF2-40B4-BE49-F238E27FC236}">
                <a16:creationId xmlns:a16="http://schemas.microsoft.com/office/drawing/2014/main" id="{E1722E3C-7873-4EA3-BAF9-B0FE8EEFE646}"/>
              </a:ext>
            </a:extLst>
          </p:cNvPr>
          <p:cNvSpPr/>
          <p:nvPr/>
        </p:nvSpPr>
        <p:spPr>
          <a:xfrm>
            <a:off x="4693940" y="1324213"/>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vet prescribes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to my pet,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give them all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prescribed course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7" name="Rectangle: Rounded Corners 6" descr="I never give antibiotics from a previous treatment to my pet&#10;">
            <a:extLst>
              <a:ext uri="{FF2B5EF4-FFF2-40B4-BE49-F238E27FC236}">
                <a16:creationId xmlns:a16="http://schemas.microsoft.com/office/drawing/2014/main" id="{C88CB67C-F982-4D4E-8678-32F2DAD6C665}"/>
              </a:ext>
            </a:extLst>
          </p:cNvPr>
          <p:cNvSpPr/>
          <p:nvPr/>
        </p:nvSpPr>
        <p:spPr>
          <a:xfrm>
            <a:off x="638173" y="3780347"/>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never give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from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previous treatment to my pet</a:t>
            </a:r>
          </a:p>
        </p:txBody>
      </p:sp>
      <p:sp>
        <p:nvSpPr>
          <p:cNvPr id="8" name="Rectangle: Rounded Corners 7" descr="If my pet gets sick, I only give them antibiotics if the vet prescribes them&#10;">
            <a:extLst>
              <a:ext uri="{FF2B5EF4-FFF2-40B4-BE49-F238E27FC236}">
                <a16:creationId xmlns:a16="http://schemas.microsoft.com/office/drawing/2014/main" id="{430BF4BE-451C-4F88-BC41-087F14BDB971}"/>
              </a:ext>
            </a:extLst>
          </p:cNvPr>
          <p:cNvSpPr/>
          <p:nvPr/>
        </p:nvSpPr>
        <p:spPr>
          <a:xfrm>
            <a:off x="4693940" y="3780347"/>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pet gets sick, I only give them antibiotics if the vet prescribes them</a:t>
            </a:r>
          </a:p>
        </p:txBody>
      </p:sp>
      <p:sp>
        <p:nvSpPr>
          <p:cNvPr id="3" name="Footer Placeholder 2">
            <a:extLst>
              <a:ext uri="{FF2B5EF4-FFF2-40B4-BE49-F238E27FC236}">
                <a16:creationId xmlns:a16="http://schemas.microsoft.com/office/drawing/2014/main" id="{DDC3E162-DC99-4115-A3A5-4A024E8BD33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9591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1325563"/>
          </a:xfrm>
        </p:spPr>
        <p:txBody>
          <a:bodyPr>
            <a:normAutofit/>
          </a:bodyPr>
          <a:lstStyle/>
          <a:p>
            <a:pPr algn="ctr"/>
            <a:r>
              <a:rPr lang="en-GB" b="1" dirty="0"/>
              <a:t>Northern Ireland 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04799" y="1731029"/>
            <a:ext cx="8534401" cy="4505325"/>
          </a:xfrm>
        </p:spPr>
        <p:txBody>
          <a:bodyPr>
            <a:noAutofit/>
          </a:bodyPr>
          <a:lstStyle/>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Key Elements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Health and Moral Character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Skills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Communication</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Thinking, Problem Solving and Decision Making, Working with Others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Areas of Learning</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Development and Mutual Understanding (PDMU), The World Around Us (TWAU)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24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3A6682-36BA-409F-AC56-F4267647DC45}"/>
              </a:ext>
              <a:ext uri="{C183D7F6-B498-43B3-948B-1728B52AA6E4}">
                <adec:decorative xmlns:adec="http://schemas.microsoft.com/office/drawing/2017/decorative" val="0"/>
              </a:ext>
            </a:extLst>
          </p:cNvPr>
          <p:cNvSpPr>
            <a:spLocks noGrp="1"/>
          </p:cNvSpPr>
          <p:nvPr>
            <p:ph type="title"/>
          </p:nvPr>
        </p:nvSpPr>
        <p:spPr>
          <a:xfrm>
            <a:off x="381966" y="-713466"/>
            <a:ext cx="8123860" cy="730251"/>
          </a:xfrm>
        </p:spPr>
        <p:txBody>
          <a:bodyPr>
            <a:noAutofit/>
          </a:bodyPr>
          <a:lstStyle/>
          <a:p>
            <a:pPr algn="ctr"/>
            <a:r>
              <a:rPr lang="en-GB" b="1" dirty="0"/>
              <a:t>Memory Game 4 – Animal Health</a:t>
            </a:r>
          </a:p>
        </p:txBody>
      </p:sp>
      <p:sp>
        <p:nvSpPr>
          <p:cNvPr id="9" name="Title 1">
            <a:extLst>
              <a:ext uri="{FF2B5EF4-FFF2-40B4-BE49-F238E27FC236}">
                <a16:creationId xmlns:a16="http://schemas.microsoft.com/office/drawing/2014/main" id="{5F611FBC-CF53-4925-9075-47145BDB355E}"/>
              </a:ext>
            </a:extLst>
          </p:cNvPr>
          <p:cNvSpPr txBox="1">
            <a:spLocks/>
          </p:cNvSpPr>
          <p:nvPr/>
        </p:nvSpPr>
        <p:spPr>
          <a:xfrm>
            <a:off x="638174" y="27038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Memory Game – Animal Health</a:t>
            </a:r>
            <a:endParaRPr lang="en-GB" b="1" dirty="0"/>
          </a:p>
        </p:txBody>
      </p:sp>
      <p:sp>
        <p:nvSpPr>
          <p:cNvPr id="5" name="Rectangle: Rounded Corners 4" descr="I deworm my pet regularly">
            <a:extLst>
              <a:ext uri="{FF2B5EF4-FFF2-40B4-BE49-F238E27FC236}">
                <a16:creationId xmlns:a16="http://schemas.microsoft.com/office/drawing/2014/main" id="{E2462653-6E8E-4886-8DCE-92937DF62AFC}"/>
              </a:ext>
            </a:extLst>
          </p:cNvPr>
          <p:cNvSpPr/>
          <p:nvPr/>
        </p:nvSpPr>
        <p:spPr>
          <a:xfrm>
            <a:off x="1184910" y="1466850"/>
            <a:ext cx="3144142" cy="216250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deworm 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pet regularly</a:t>
            </a:r>
          </a:p>
        </p:txBody>
      </p:sp>
      <p:sp>
        <p:nvSpPr>
          <p:cNvPr id="6" name="Rectangle: Rounded Corners 5" descr="I let my pet eat its food in their own bowl&#10;">
            <a:extLst>
              <a:ext uri="{FF2B5EF4-FFF2-40B4-BE49-F238E27FC236}">
                <a16:creationId xmlns:a16="http://schemas.microsoft.com/office/drawing/2014/main" id="{F4048D07-22A1-441B-9FB0-84824D80AEF1}"/>
              </a:ext>
            </a:extLst>
          </p:cNvPr>
          <p:cNvSpPr/>
          <p:nvPr/>
        </p:nvSpPr>
        <p:spPr>
          <a:xfrm>
            <a:off x="4563486" y="1466851"/>
            <a:ext cx="3144142" cy="216250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let my pet eat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food in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own bowl</a:t>
            </a:r>
          </a:p>
        </p:txBody>
      </p:sp>
      <p:sp>
        <p:nvSpPr>
          <p:cNvPr id="7" name="Rectangle: Rounded Corners 6" descr="I will return any leftover antibiotics to my vet&#10;">
            <a:extLst>
              <a:ext uri="{FF2B5EF4-FFF2-40B4-BE49-F238E27FC236}">
                <a16:creationId xmlns:a16="http://schemas.microsoft.com/office/drawing/2014/main" id="{72A7E927-D993-4402-9C67-39849D510A99}"/>
              </a:ext>
            </a:extLst>
          </p:cNvPr>
          <p:cNvSpPr/>
          <p:nvPr/>
        </p:nvSpPr>
        <p:spPr>
          <a:xfrm>
            <a:off x="2862707" y="3850165"/>
            <a:ext cx="3144142" cy="216250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return any leftover antibiotics to my vet</a:t>
            </a:r>
          </a:p>
        </p:txBody>
      </p:sp>
      <p:sp>
        <p:nvSpPr>
          <p:cNvPr id="3" name="Footer Placeholder 2">
            <a:extLst>
              <a:ext uri="{FF2B5EF4-FFF2-40B4-BE49-F238E27FC236}">
                <a16:creationId xmlns:a16="http://schemas.microsoft.com/office/drawing/2014/main" id="{BD699215-F48B-4C5A-81BB-EBB0438C6C3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3799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F15792-C734-47B4-8135-2790531C881F}"/>
              </a:ext>
            </a:extLst>
          </p:cNvPr>
          <p:cNvSpPr>
            <a:spLocks noGrp="1"/>
          </p:cNvSpPr>
          <p:nvPr>
            <p:ph type="title"/>
          </p:nvPr>
        </p:nvSpPr>
        <p:spPr>
          <a:xfrm>
            <a:off x="638174" y="327532"/>
            <a:ext cx="7867651" cy="730251"/>
          </a:xfrm>
        </p:spPr>
        <p:txBody>
          <a:bodyPr>
            <a:noAutofit/>
          </a:bodyPr>
          <a:lstStyle/>
          <a:p>
            <a:pPr algn="ctr"/>
            <a:r>
              <a:rPr lang="en-GB" sz="3500" b="1" dirty="0"/>
              <a:t>Memory Game. Human Health vs Animal Health - Answers</a:t>
            </a:r>
          </a:p>
        </p:txBody>
      </p:sp>
      <p:sp>
        <p:nvSpPr>
          <p:cNvPr id="5" name="Rectangle: Rounded Corners 4" descr="I have a vaccination record&#10;">
            <a:extLst>
              <a:ext uri="{FF2B5EF4-FFF2-40B4-BE49-F238E27FC236}">
                <a16:creationId xmlns:a16="http://schemas.microsoft.com/office/drawing/2014/main" id="{282A4ED0-493E-40BC-8874-EBEAC7E5DD05}"/>
              </a:ext>
            </a:extLst>
          </p:cNvPr>
          <p:cNvSpPr/>
          <p:nvPr/>
        </p:nvSpPr>
        <p:spPr>
          <a:xfrm>
            <a:off x="978187" y="1568449"/>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 have a vaccination record</a:t>
            </a:r>
          </a:p>
        </p:txBody>
      </p:sp>
      <p:sp>
        <p:nvSpPr>
          <p:cNvPr id="7" name="Rectangle: Rounded Corners 6" descr="My pet has a vaccination certificate">
            <a:extLst>
              <a:ext uri="{FF2B5EF4-FFF2-40B4-BE49-F238E27FC236}">
                <a16:creationId xmlns:a16="http://schemas.microsoft.com/office/drawing/2014/main" id="{637F17E4-C142-4DD8-9D27-7BBA7E533494}"/>
              </a:ext>
            </a:extLst>
          </p:cNvPr>
          <p:cNvSpPr/>
          <p:nvPr/>
        </p:nvSpPr>
        <p:spPr>
          <a:xfrm>
            <a:off x="4663598" y="1568449"/>
            <a:ext cx="3425895" cy="220181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vaccination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certificate</a:t>
            </a:r>
          </a:p>
        </p:txBody>
      </p:sp>
      <p:sp>
        <p:nvSpPr>
          <p:cNvPr id="6" name="Rectangle: Rounded Corners 5" descr="I get vaccinated according to guidance&#10;">
            <a:extLst>
              <a:ext uri="{FF2B5EF4-FFF2-40B4-BE49-F238E27FC236}">
                <a16:creationId xmlns:a16="http://schemas.microsoft.com/office/drawing/2014/main" id="{195D3577-2A8E-4ECE-90CA-354BC19E1EEB}"/>
              </a:ext>
            </a:extLst>
          </p:cNvPr>
          <p:cNvSpPr/>
          <p:nvPr/>
        </p:nvSpPr>
        <p:spPr>
          <a:xfrm>
            <a:off x="978186" y="3986772"/>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 get vaccinated according to guidance</a:t>
            </a:r>
          </a:p>
        </p:txBody>
      </p:sp>
      <p:sp>
        <p:nvSpPr>
          <p:cNvPr id="10" name="Rectangle: Rounded Corners 9" descr="I have my pet vaccinated according to the vaccine schedule of its species&#10;">
            <a:extLst>
              <a:ext uri="{FF2B5EF4-FFF2-40B4-BE49-F238E27FC236}">
                <a16:creationId xmlns:a16="http://schemas.microsoft.com/office/drawing/2014/main" id="{CE95D450-2117-4DAB-A268-A1156426E135}"/>
              </a:ext>
            </a:extLst>
          </p:cNvPr>
          <p:cNvSpPr/>
          <p:nvPr/>
        </p:nvSpPr>
        <p:spPr>
          <a:xfrm>
            <a:off x="4571999" y="3986772"/>
            <a:ext cx="3811884" cy="230221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my pet vaccinated according to the vaccine schedule of its species</a:t>
            </a:r>
          </a:p>
        </p:txBody>
      </p:sp>
      <p:sp>
        <p:nvSpPr>
          <p:cNvPr id="3" name="Footer Placeholder 2">
            <a:extLst>
              <a:ext uri="{FF2B5EF4-FFF2-40B4-BE49-F238E27FC236}">
                <a16:creationId xmlns:a16="http://schemas.microsoft.com/office/drawing/2014/main" id="{8F367BC6-748A-4496-A20F-224F64F88D4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346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22893D-9D9D-4E2F-ADCA-B6C3A9B491C2}"/>
              </a:ext>
              <a:ext uri="{C183D7F6-B498-43B3-948B-1728B52AA6E4}">
                <adec:decorative xmlns:adec="http://schemas.microsoft.com/office/drawing/2017/decorative" val="0"/>
              </a:ext>
            </a:extLst>
          </p:cNvPr>
          <p:cNvSpPr>
            <a:spLocks noGrp="1"/>
          </p:cNvSpPr>
          <p:nvPr>
            <p:ph type="title"/>
          </p:nvPr>
        </p:nvSpPr>
        <p:spPr>
          <a:xfrm>
            <a:off x="638174" y="-772065"/>
            <a:ext cx="7867651" cy="730251"/>
          </a:xfrm>
        </p:spPr>
        <p:txBody>
          <a:bodyPr>
            <a:noAutofit/>
          </a:bodyPr>
          <a:lstStyle/>
          <a:p>
            <a:pPr algn="ctr"/>
            <a:r>
              <a:rPr lang="en-GB" sz="3500" b="1" dirty="0"/>
              <a:t>Memory Game. Human Health vs Animal Health – Answers 1</a:t>
            </a:r>
          </a:p>
        </p:txBody>
      </p:sp>
      <p:sp>
        <p:nvSpPr>
          <p:cNvPr id="9" name="Title 1">
            <a:extLst>
              <a:ext uri="{FF2B5EF4-FFF2-40B4-BE49-F238E27FC236}">
                <a16:creationId xmlns:a16="http://schemas.microsoft.com/office/drawing/2014/main" id="{3712E8C3-CCF9-4491-A83C-3292C964D8A3}"/>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m getting vaccinated&#10;">
            <a:extLst>
              <a:ext uri="{FF2B5EF4-FFF2-40B4-BE49-F238E27FC236}">
                <a16:creationId xmlns:a16="http://schemas.microsoft.com/office/drawing/2014/main" id="{948AE6CA-20C9-4571-B574-AA9876CD6091}"/>
              </a:ext>
            </a:extLst>
          </p:cNvPr>
          <p:cNvSpPr/>
          <p:nvPr/>
        </p:nvSpPr>
        <p:spPr>
          <a:xfrm>
            <a:off x="956116" y="1590772"/>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2">
                    <a:lumMod val="10000"/>
                  </a:schemeClr>
                </a:solidFill>
                <a:latin typeface="Arial" panose="020B0604020202020204" pitchFamily="34" charset="0"/>
                <a:cs typeface="Arial" panose="020B0604020202020204" pitchFamily="34" charset="0"/>
              </a:rPr>
              <a:t>I’m getting vaccinated</a:t>
            </a:r>
          </a:p>
        </p:txBody>
      </p:sp>
      <p:sp>
        <p:nvSpPr>
          <p:cNvPr id="8" name="Rectangle: Rounded Corners 7" descr="I will vaccinate my pet">
            <a:extLst>
              <a:ext uri="{FF2B5EF4-FFF2-40B4-BE49-F238E27FC236}">
                <a16:creationId xmlns:a16="http://schemas.microsoft.com/office/drawing/2014/main" id="{FBDFAE11-6E5E-4A44-AAC0-BF550ED5087A}"/>
              </a:ext>
            </a:extLst>
          </p:cNvPr>
          <p:cNvSpPr/>
          <p:nvPr/>
        </p:nvSpPr>
        <p:spPr>
          <a:xfrm>
            <a:off x="4577363" y="1590772"/>
            <a:ext cx="3610521" cy="220181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vaccinate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a:t>
            </a:r>
          </a:p>
        </p:txBody>
      </p:sp>
      <p:sp>
        <p:nvSpPr>
          <p:cNvPr id="6" name="Rectangle: Rounded Corners 5" descr="I have a balanced diet with plenty of fruit and vegetables&#10;">
            <a:extLst>
              <a:ext uri="{FF2B5EF4-FFF2-40B4-BE49-F238E27FC236}">
                <a16:creationId xmlns:a16="http://schemas.microsoft.com/office/drawing/2014/main" id="{6AED0303-B081-454D-9893-074FEBC08B46}"/>
              </a:ext>
            </a:extLst>
          </p:cNvPr>
          <p:cNvSpPr/>
          <p:nvPr/>
        </p:nvSpPr>
        <p:spPr>
          <a:xfrm>
            <a:off x="956116" y="3913236"/>
            <a:ext cx="3425897" cy="2201813"/>
          </a:xfrm>
          <a:prstGeom prst="roundRect">
            <a:avLst>
              <a:gd name="adj" fmla="val 9481"/>
            </a:avLst>
          </a:prstGeom>
          <a:noFill/>
          <a:ln w="57150">
            <a:solidFill>
              <a:srgbClr val="2863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0" dirty="0">
                <a:solidFill>
                  <a:schemeClr val="bg2">
                    <a:lumMod val="10000"/>
                  </a:schemeClr>
                </a:solidFill>
                <a:latin typeface="Arial" panose="020B0604020202020204" pitchFamily="34" charset="0"/>
                <a:cs typeface="Arial" panose="020B0604020202020204" pitchFamily="34" charset="0"/>
              </a:rPr>
              <a:t>I have a balanced diet with plenty of fruit and vegetables</a:t>
            </a:r>
          </a:p>
        </p:txBody>
      </p:sp>
      <p:sp>
        <p:nvSpPr>
          <p:cNvPr id="7" name="Rectangle: Rounded Corners 6" descr="My pet has a balanced diet adapted to its species">
            <a:extLst>
              <a:ext uri="{FF2B5EF4-FFF2-40B4-BE49-F238E27FC236}">
                <a16:creationId xmlns:a16="http://schemas.microsoft.com/office/drawing/2014/main" id="{8E46E35B-22D7-4C60-AAA3-7B748EA6BB0B}"/>
              </a:ext>
            </a:extLst>
          </p:cNvPr>
          <p:cNvSpPr/>
          <p:nvPr/>
        </p:nvSpPr>
        <p:spPr>
          <a:xfrm>
            <a:off x="4537518" y="3913236"/>
            <a:ext cx="3650366" cy="2201814"/>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balanced diet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adapted to its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species</a:t>
            </a:r>
          </a:p>
        </p:txBody>
      </p:sp>
      <p:sp>
        <p:nvSpPr>
          <p:cNvPr id="3" name="Footer Placeholder 2">
            <a:extLst>
              <a:ext uri="{FF2B5EF4-FFF2-40B4-BE49-F238E27FC236}">
                <a16:creationId xmlns:a16="http://schemas.microsoft.com/office/drawing/2014/main" id="{F0AF2B0F-1C00-4982-AF4C-1771055A0B5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45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C2AA6F-37F9-4C85-AEC1-EB42ED55CB3E}"/>
              </a:ext>
              <a:ext uri="{C183D7F6-B498-43B3-948B-1728B52AA6E4}">
                <adec:decorative xmlns:adec="http://schemas.microsoft.com/office/drawing/2017/decorative" val="0"/>
              </a:ext>
            </a:extLst>
          </p:cNvPr>
          <p:cNvSpPr>
            <a:spLocks noGrp="1"/>
          </p:cNvSpPr>
          <p:nvPr>
            <p:ph type="title"/>
          </p:nvPr>
        </p:nvSpPr>
        <p:spPr>
          <a:xfrm>
            <a:off x="638174" y="-760489"/>
            <a:ext cx="7867651" cy="730251"/>
          </a:xfrm>
        </p:spPr>
        <p:txBody>
          <a:bodyPr>
            <a:noAutofit/>
          </a:bodyPr>
          <a:lstStyle/>
          <a:p>
            <a:pPr algn="ctr"/>
            <a:r>
              <a:rPr lang="en-GB" sz="3500" b="1" dirty="0"/>
              <a:t>Memory Game. Human Health vs Animal Health – Answers 2</a:t>
            </a:r>
          </a:p>
        </p:txBody>
      </p:sp>
      <p:sp>
        <p:nvSpPr>
          <p:cNvPr id="10" name="Title 1">
            <a:extLst>
              <a:ext uri="{FF2B5EF4-FFF2-40B4-BE49-F238E27FC236}">
                <a16:creationId xmlns:a16="http://schemas.microsoft.com/office/drawing/2014/main" id="{72CC6996-BD9B-4EB7-97C5-AADA3330780D}"/>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My immune system fights off most common infections&#10;">
            <a:extLst>
              <a:ext uri="{FF2B5EF4-FFF2-40B4-BE49-F238E27FC236}">
                <a16:creationId xmlns:a16="http://schemas.microsoft.com/office/drawing/2014/main" id="{59E97D97-CDFB-46D1-8361-D812C269FBE0}"/>
              </a:ext>
            </a:extLst>
          </p:cNvPr>
          <p:cNvSpPr/>
          <p:nvPr/>
        </p:nvSpPr>
        <p:spPr>
          <a:xfrm>
            <a:off x="1293620" y="1470643"/>
            <a:ext cx="316063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immune system fights off most common infections</a:t>
            </a:r>
          </a:p>
        </p:txBody>
      </p:sp>
      <p:sp>
        <p:nvSpPr>
          <p:cNvPr id="8" name="Rectangle: Rounded Corners 7" descr="My pet has immune defences that fight most common infections">
            <a:extLst>
              <a:ext uri="{FF2B5EF4-FFF2-40B4-BE49-F238E27FC236}">
                <a16:creationId xmlns:a16="http://schemas.microsoft.com/office/drawing/2014/main" id="{4B6A5B0F-666D-4814-B279-3016DC973C51}"/>
              </a:ext>
            </a:extLst>
          </p:cNvPr>
          <p:cNvSpPr/>
          <p:nvPr/>
        </p:nvSpPr>
        <p:spPr>
          <a:xfrm>
            <a:off x="4682004" y="1470643"/>
            <a:ext cx="3749398" cy="2346014"/>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immune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defences that fight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common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a:t>
            </a:r>
          </a:p>
        </p:txBody>
      </p:sp>
      <p:sp>
        <p:nvSpPr>
          <p:cNvPr id="6" name="Rectangle: Rounded Corners 5" descr="I brush my teeth&#10;">
            <a:extLst>
              <a:ext uri="{FF2B5EF4-FFF2-40B4-BE49-F238E27FC236}">
                <a16:creationId xmlns:a16="http://schemas.microsoft.com/office/drawing/2014/main" id="{6CA4E914-F7C2-463F-A787-CF1206BAEF3F}"/>
              </a:ext>
            </a:extLst>
          </p:cNvPr>
          <p:cNvSpPr/>
          <p:nvPr/>
        </p:nvSpPr>
        <p:spPr>
          <a:xfrm>
            <a:off x="1293620" y="4010337"/>
            <a:ext cx="3160630" cy="2171388"/>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brush my teeth</a:t>
            </a:r>
          </a:p>
        </p:txBody>
      </p:sp>
      <p:sp>
        <p:nvSpPr>
          <p:cNvPr id="9" name="Rectangle: Rounded Corners 8" descr="I check the dental condition of my pet">
            <a:extLst>
              <a:ext uri="{FF2B5EF4-FFF2-40B4-BE49-F238E27FC236}">
                <a16:creationId xmlns:a16="http://schemas.microsoft.com/office/drawing/2014/main" id="{54B35981-7CC3-4901-ABE0-FBBA6F94894E}"/>
              </a:ext>
            </a:extLst>
          </p:cNvPr>
          <p:cNvSpPr/>
          <p:nvPr/>
        </p:nvSpPr>
        <p:spPr>
          <a:xfrm>
            <a:off x="4687306" y="3961008"/>
            <a:ext cx="3744096" cy="2220717"/>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check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dental condition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my pet</a:t>
            </a:r>
          </a:p>
        </p:txBody>
      </p:sp>
      <p:sp>
        <p:nvSpPr>
          <p:cNvPr id="3" name="Footer Placeholder 2">
            <a:extLst>
              <a:ext uri="{FF2B5EF4-FFF2-40B4-BE49-F238E27FC236}">
                <a16:creationId xmlns:a16="http://schemas.microsoft.com/office/drawing/2014/main" id="{9836F713-2898-414B-A06D-F7F6E84CEBB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893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5B62BC-85C1-4086-A3B3-2004E827BA10}"/>
              </a:ext>
            </a:extLst>
          </p:cNvPr>
          <p:cNvSpPr>
            <a:spLocks noGrp="1"/>
          </p:cNvSpPr>
          <p:nvPr>
            <p:ph type="title"/>
          </p:nvPr>
        </p:nvSpPr>
        <p:spPr>
          <a:xfrm>
            <a:off x="638174" y="-760488"/>
            <a:ext cx="7867651" cy="730251"/>
          </a:xfrm>
        </p:spPr>
        <p:txBody>
          <a:bodyPr>
            <a:noAutofit/>
          </a:bodyPr>
          <a:lstStyle/>
          <a:p>
            <a:pPr algn="ctr"/>
            <a:r>
              <a:rPr lang="en-GB" sz="3500" b="1" dirty="0"/>
              <a:t>Memory Game. Human Health vs Animal Health – Answers 3</a:t>
            </a:r>
          </a:p>
        </p:txBody>
      </p:sp>
      <p:sp>
        <p:nvSpPr>
          <p:cNvPr id="9" name="Title 1">
            <a:extLst>
              <a:ext uri="{FF2B5EF4-FFF2-40B4-BE49-F238E27FC236}">
                <a16:creationId xmlns:a16="http://schemas.microsoft.com/office/drawing/2014/main" id="{9614EAA1-DA16-4B37-8193-B79D1B12B2A5}"/>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 wash my hands often during the day with soap and water&#10;">
            <a:extLst>
              <a:ext uri="{FF2B5EF4-FFF2-40B4-BE49-F238E27FC236}">
                <a16:creationId xmlns:a16="http://schemas.microsoft.com/office/drawing/2014/main" id="{5BFCBDBB-214D-48C3-9248-1B72B4FA6025}"/>
              </a:ext>
            </a:extLst>
          </p:cNvPr>
          <p:cNvSpPr/>
          <p:nvPr/>
        </p:nvSpPr>
        <p:spPr>
          <a:xfrm>
            <a:off x="756300" y="1611317"/>
            <a:ext cx="3434699" cy="206533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wash my hands often during the day with soap and water</a:t>
            </a:r>
          </a:p>
        </p:txBody>
      </p:sp>
      <p:sp>
        <p:nvSpPr>
          <p:cNvPr id="7" name="Rectangle: Rounded Corners 6" descr="I wash my pet with suitable shampoos when it is dirty">
            <a:extLst>
              <a:ext uri="{FF2B5EF4-FFF2-40B4-BE49-F238E27FC236}">
                <a16:creationId xmlns:a16="http://schemas.microsoft.com/office/drawing/2014/main" id="{641A33E4-6FC5-47E0-B12A-A05C5D8F036A}"/>
              </a:ext>
            </a:extLst>
          </p:cNvPr>
          <p:cNvSpPr/>
          <p:nvPr/>
        </p:nvSpPr>
        <p:spPr>
          <a:xfrm>
            <a:off x="4332096" y="1587661"/>
            <a:ext cx="3583180" cy="20889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wash my pet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suitable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shampoos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it is dirty</a:t>
            </a:r>
          </a:p>
        </p:txBody>
      </p:sp>
      <p:sp>
        <p:nvSpPr>
          <p:cNvPr id="6" name="Rectangle: Rounded Corners 5" descr="When I take a walk in the forest, I check my skin and my hair for ticks&#10;">
            <a:extLst>
              <a:ext uri="{FF2B5EF4-FFF2-40B4-BE49-F238E27FC236}">
                <a16:creationId xmlns:a16="http://schemas.microsoft.com/office/drawing/2014/main" id="{557B44FD-C664-42FB-9C38-A421D95DA210}"/>
              </a:ext>
            </a:extLst>
          </p:cNvPr>
          <p:cNvSpPr/>
          <p:nvPr/>
        </p:nvSpPr>
        <p:spPr>
          <a:xfrm>
            <a:off x="718199" y="3843493"/>
            <a:ext cx="3472800" cy="2346014"/>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 take a walk in the forest, I check my skin and my hair for ticks</a:t>
            </a:r>
          </a:p>
        </p:txBody>
      </p:sp>
      <p:sp>
        <p:nvSpPr>
          <p:cNvPr id="8" name="Rectangle: Rounded Corners 7" descr="When I take a walk in the forest with my pet, I check their fur for ticks">
            <a:extLst>
              <a:ext uri="{FF2B5EF4-FFF2-40B4-BE49-F238E27FC236}">
                <a16:creationId xmlns:a16="http://schemas.microsoft.com/office/drawing/2014/main" id="{4A14A3B3-111E-463C-BFA4-19DB4758AF43}"/>
              </a:ext>
            </a:extLst>
          </p:cNvPr>
          <p:cNvSpPr/>
          <p:nvPr/>
        </p:nvSpPr>
        <p:spPr>
          <a:xfrm>
            <a:off x="4332097" y="3843494"/>
            <a:ext cx="3583180" cy="2346014"/>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 take a walk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forest with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I check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 for ticks</a:t>
            </a:r>
          </a:p>
        </p:txBody>
      </p:sp>
      <p:sp>
        <p:nvSpPr>
          <p:cNvPr id="3" name="Footer Placeholder 2">
            <a:extLst>
              <a:ext uri="{FF2B5EF4-FFF2-40B4-BE49-F238E27FC236}">
                <a16:creationId xmlns:a16="http://schemas.microsoft.com/office/drawing/2014/main" id="{9B181340-97B5-4908-A839-1330614B16D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457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C0A833-169E-41DC-8465-BE7C062B035A}"/>
              </a:ext>
            </a:extLst>
          </p:cNvPr>
          <p:cNvSpPr>
            <a:spLocks noGrp="1"/>
          </p:cNvSpPr>
          <p:nvPr>
            <p:ph type="title"/>
          </p:nvPr>
        </p:nvSpPr>
        <p:spPr>
          <a:xfrm>
            <a:off x="638174" y="-760490"/>
            <a:ext cx="7867651" cy="730251"/>
          </a:xfrm>
        </p:spPr>
        <p:txBody>
          <a:bodyPr>
            <a:noAutofit/>
          </a:bodyPr>
          <a:lstStyle/>
          <a:p>
            <a:pPr algn="ctr"/>
            <a:r>
              <a:rPr lang="en-GB" sz="3500" b="1" dirty="0"/>
              <a:t>Memory Game. Human Health vs Animal Health – Answers 4</a:t>
            </a:r>
          </a:p>
        </p:txBody>
      </p:sp>
      <p:sp>
        <p:nvSpPr>
          <p:cNvPr id="9" name="Title 1">
            <a:extLst>
              <a:ext uri="{FF2B5EF4-FFF2-40B4-BE49-F238E27FC236}">
                <a16:creationId xmlns:a16="http://schemas.microsoft.com/office/drawing/2014/main" id="{F6256B76-8D69-4E92-92E4-145AC6CD5BE2}"/>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 have useful microbes in my digestive tract that help keep me healthy&#10;">
            <a:extLst>
              <a:ext uri="{FF2B5EF4-FFF2-40B4-BE49-F238E27FC236}">
                <a16:creationId xmlns:a16="http://schemas.microsoft.com/office/drawing/2014/main" id="{71D41080-EFFE-4659-97DF-B893BB3061FC}"/>
              </a:ext>
            </a:extLst>
          </p:cNvPr>
          <p:cNvSpPr/>
          <p:nvPr/>
        </p:nvSpPr>
        <p:spPr>
          <a:xfrm>
            <a:off x="928111" y="1576619"/>
            <a:ext cx="3303577" cy="2395543"/>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useful microbes in my digestive tract that help keep me healthy</a:t>
            </a:r>
          </a:p>
        </p:txBody>
      </p:sp>
      <p:sp>
        <p:nvSpPr>
          <p:cNvPr id="7" name="Rectangle: Rounded Corners 6" descr="My pet has useful microbes in their digestive tract that help keep them healthy">
            <a:extLst>
              <a:ext uri="{FF2B5EF4-FFF2-40B4-BE49-F238E27FC236}">
                <a16:creationId xmlns:a16="http://schemas.microsoft.com/office/drawing/2014/main" id="{5A7D5C15-1454-456A-80DA-76F3DC0838F8}"/>
              </a:ext>
            </a:extLst>
          </p:cNvPr>
          <p:cNvSpPr/>
          <p:nvPr/>
        </p:nvSpPr>
        <p:spPr>
          <a:xfrm>
            <a:off x="4401556" y="1576819"/>
            <a:ext cx="3696471" cy="23953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pet has useful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microbes in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digestive tract that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keep them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a:t>
            </a:r>
          </a:p>
        </p:txBody>
      </p:sp>
      <p:sp>
        <p:nvSpPr>
          <p:cNvPr id="6" name="Rectangle: Rounded Corners 5" descr="Never take antibiotics from a previous treatment">
            <a:extLst>
              <a:ext uri="{FF2B5EF4-FFF2-40B4-BE49-F238E27FC236}">
                <a16:creationId xmlns:a16="http://schemas.microsoft.com/office/drawing/2014/main" id="{8000536A-92C4-4F64-9809-9C582A31689D}"/>
              </a:ext>
            </a:extLst>
          </p:cNvPr>
          <p:cNvSpPr/>
          <p:nvPr/>
        </p:nvSpPr>
        <p:spPr>
          <a:xfrm>
            <a:off x="928112" y="4138660"/>
            <a:ext cx="3303577" cy="2017575"/>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never take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previous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8" name="Rectangle: Rounded Corners 7" descr="I never give antibiotics from a previous treatment to my pet&#10;">
            <a:extLst>
              <a:ext uri="{FF2B5EF4-FFF2-40B4-BE49-F238E27FC236}">
                <a16:creationId xmlns:a16="http://schemas.microsoft.com/office/drawing/2014/main" id="{41F872EC-51DA-4138-ACD5-25C0ECF6576D}"/>
              </a:ext>
            </a:extLst>
          </p:cNvPr>
          <p:cNvSpPr/>
          <p:nvPr/>
        </p:nvSpPr>
        <p:spPr>
          <a:xfrm>
            <a:off x="4404004" y="4138660"/>
            <a:ext cx="3694023" cy="2017575"/>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never give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from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previous treatment to my pet</a:t>
            </a:r>
          </a:p>
        </p:txBody>
      </p:sp>
      <p:sp>
        <p:nvSpPr>
          <p:cNvPr id="3" name="Footer Placeholder 2">
            <a:extLst>
              <a:ext uri="{FF2B5EF4-FFF2-40B4-BE49-F238E27FC236}">
                <a16:creationId xmlns:a16="http://schemas.microsoft.com/office/drawing/2014/main" id="{26CA96AA-0BA5-49D9-8911-69554906CDD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746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5DDC33-FDF8-46DE-B974-A9E7B27E4120}"/>
              </a:ext>
            </a:extLst>
          </p:cNvPr>
          <p:cNvSpPr>
            <a:spLocks noGrp="1"/>
          </p:cNvSpPr>
          <p:nvPr>
            <p:ph type="title"/>
          </p:nvPr>
        </p:nvSpPr>
        <p:spPr>
          <a:xfrm>
            <a:off x="638174" y="-760491"/>
            <a:ext cx="7867651" cy="730251"/>
          </a:xfrm>
        </p:spPr>
        <p:txBody>
          <a:bodyPr>
            <a:noAutofit/>
          </a:bodyPr>
          <a:lstStyle/>
          <a:p>
            <a:pPr algn="ctr"/>
            <a:r>
              <a:rPr lang="en-GB" sz="3500" b="1" dirty="0"/>
              <a:t>Memory Game. Human Health vs Animal Health – Answers 5</a:t>
            </a:r>
          </a:p>
        </p:txBody>
      </p:sp>
      <p:sp>
        <p:nvSpPr>
          <p:cNvPr id="10" name="Title 1">
            <a:extLst>
              <a:ext uri="{FF2B5EF4-FFF2-40B4-BE49-F238E27FC236}">
                <a16:creationId xmlns:a16="http://schemas.microsoft.com/office/drawing/2014/main" id="{92B475B1-1551-4A63-B014-AB44A0C0CEC2}"/>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f I get sick, I only take antibiotics if my doctor prescribes them&#10;">
            <a:extLst>
              <a:ext uri="{FF2B5EF4-FFF2-40B4-BE49-F238E27FC236}">
                <a16:creationId xmlns:a16="http://schemas.microsoft.com/office/drawing/2014/main" id="{05B8487C-AD52-45CB-B932-899FB28019B3}"/>
              </a:ext>
            </a:extLst>
          </p:cNvPr>
          <p:cNvSpPr/>
          <p:nvPr/>
        </p:nvSpPr>
        <p:spPr>
          <a:xfrm>
            <a:off x="334081" y="1507869"/>
            <a:ext cx="3799769" cy="2199198"/>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 get sick, I only take antibiotics if my doctor prescribes them</a:t>
            </a:r>
          </a:p>
        </p:txBody>
      </p:sp>
      <p:sp>
        <p:nvSpPr>
          <p:cNvPr id="9" name="Rectangle: Rounded Corners 8" descr="If my pet gets sick, I only give them antibiotics if the vet prescribes them&#10;">
            <a:extLst>
              <a:ext uri="{FF2B5EF4-FFF2-40B4-BE49-F238E27FC236}">
                <a16:creationId xmlns:a16="http://schemas.microsoft.com/office/drawing/2014/main" id="{D2CF1F02-6896-421E-A29C-0DC2F90B173E}"/>
              </a:ext>
            </a:extLst>
          </p:cNvPr>
          <p:cNvSpPr/>
          <p:nvPr/>
        </p:nvSpPr>
        <p:spPr>
          <a:xfrm>
            <a:off x="4571999" y="1595396"/>
            <a:ext cx="3811884" cy="202414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pet gets sick, I only give them antibiotics if the vet prescribes them</a:t>
            </a:r>
          </a:p>
        </p:txBody>
      </p:sp>
      <p:sp>
        <p:nvSpPr>
          <p:cNvPr id="6" name="Rectangle: Rounded Corners 5" descr="If my doctor prescribes antibiotics, I finish the treatment prescribed to me&#10;">
            <a:extLst>
              <a:ext uri="{FF2B5EF4-FFF2-40B4-BE49-F238E27FC236}">
                <a16:creationId xmlns:a16="http://schemas.microsoft.com/office/drawing/2014/main" id="{21E44761-06E2-4950-945C-232E1328D639}"/>
              </a:ext>
            </a:extLst>
          </p:cNvPr>
          <p:cNvSpPr/>
          <p:nvPr/>
        </p:nvSpPr>
        <p:spPr>
          <a:xfrm>
            <a:off x="483579" y="3825753"/>
            <a:ext cx="3500772" cy="2411911"/>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doctor prescribes antibiotics, I finish the treatment prescribed to me</a:t>
            </a:r>
          </a:p>
        </p:txBody>
      </p:sp>
      <p:sp>
        <p:nvSpPr>
          <p:cNvPr id="8" name="Rectangle: Rounded Corners 7" descr="If the vet prescribes antibiotics to my pet, I give them all the prescribed course of treatment">
            <a:extLst>
              <a:ext uri="{FF2B5EF4-FFF2-40B4-BE49-F238E27FC236}">
                <a16:creationId xmlns:a16="http://schemas.microsoft.com/office/drawing/2014/main" id="{766D8A3F-C929-423D-AFEB-3D674AF715DC}"/>
              </a:ext>
            </a:extLst>
          </p:cNvPr>
          <p:cNvSpPr/>
          <p:nvPr/>
        </p:nvSpPr>
        <p:spPr>
          <a:xfrm>
            <a:off x="4571999" y="3825753"/>
            <a:ext cx="3811884" cy="241191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vet prescribes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to my pet,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give them all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prescribed course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3" name="Footer Placeholder 2">
            <a:extLst>
              <a:ext uri="{FF2B5EF4-FFF2-40B4-BE49-F238E27FC236}">
                <a16:creationId xmlns:a16="http://schemas.microsoft.com/office/drawing/2014/main" id="{D98B1C3D-844D-4253-86A8-774FA5158AA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010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0DA5F3-8D67-42B3-BC98-AC8E3B0493DE}"/>
              </a:ext>
              <a:ext uri="{C183D7F6-B498-43B3-948B-1728B52AA6E4}">
                <adec:decorative xmlns:adec="http://schemas.microsoft.com/office/drawing/2017/decorative" val="0"/>
              </a:ext>
            </a:extLst>
          </p:cNvPr>
          <p:cNvSpPr>
            <a:spLocks noGrp="1"/>
          </p:cNvSpPr>
          <p:nvPr>
            <p:ph type="title"/>
          </p:nvPr>
        </p:nvSpPr>
        <p:spPr>
          <a:xfrm>
            <a:off x="638174" y="-783635"/>
            <a:ext cx="7867651" cy="730251"/>
          </a:xfrm>
        </p:spPr>
        <p:txBody>
          <a:bodyPr>
            <a:noAutofit/>
          </a:bodyPr>
          <a:lstStyle/>
          <a:p>
            <a:pPr algn="ctr"/>
            <a:r>
              <a:rPr lang="en-GB" sz="3500" b="1" dirty="0"/>
              <a:t>Memory Game. Human Health vs Animal Health – Answers 6</a:t>
            </a:r>
          </a:p>
        </p:txBody>
      </p:sp>
      <p:sp>
        <p:nvSpPr>
          <p:cNvPr id="9" name="Title 1">
            <a:extLst>
              <a:ext uri="{FF2B5EF4-FFF2-40B4-BE49-F238E27FC236}">
                <a16:creationId xmlns:a16="http://schemas.microsoft.com/office/drawing/2014/main" id="{38554B87-B2E5-4AEC-802C-3249A803F502}"/>
              </a:ext>
            </a:extLst>
          </p:cNvPr>
          <p:cNvSpPr txBox="1">
            <a:spLocks/>
          </p:cNvSpPr>
          <p:nvPr/>
        </p:nvSpPr>
        <p:spPr>
          <a:xfrm>
            <a:off x="638174" y="327532"/>
            <a:ext cx="7867651" cy="730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Memory Game. Human Health vs Animal Health - Answers</a:t>
            </a:r>
            <a:endParaRPr lang="en-GB" sz="3500" b="1" dirty="0"/>
          </a:p>
        </p:txBody>
      </p:sp>
      <p:sp>
        <p:nvSpPr>
          <p:cNvPr id="5" name="Rectangle: Rounded Corners 4" descr="I will return any leftover antibiotics to&#10;my pharmacy">
            <a:extLst>
              <a:ext uri="{FF2B5EF4-FFF2-40B4-BE49-F238E27FC236}">
                <a16:creationId xmlns:a16="http://schemas.microsoft.com/office/drawing/2014/main" id="{DD0E71A4-DB22-4463-8D74-63302DC59EB2}"/>
              </a:ext>
            </a:extLst>
          </p:cNvPr>
          <p:cNvSpPr/>
          <p:nvPr/>
        </p:nvSpPr>
        <p:spPr>
          <a:xfrm>
            <a:off x="1213506" y="1612869"/>
            <a:ext cx="3425169" cy="2082830"/>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return any leftover antibiotics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pharmacy</a:t>
            </a:r>
          </a:p>
        </p:txBody>
      </p:sp>
      <p:sp>
        <p:nvSpPr>
          <p:cNvPr id="7" name="Rectangle: Rounded Corners 6" descr="I will return any leftover antibiotics to my vet&#10;">
            <a:extLst>
              <a:ext uri="{FF2B5EF4-FFF2-40B4-BE49-F238E27FC236}">
                <a16:creationId xmlns:a16="http://schemas.microsoft.com/office/drawing/2014/main" id="{8647DDD1-B566-4172-BD8A-2EC6A0203C58}"/>
              </a:ext>
            </a:extLst>
          </p:cNvPr>
          <p:cNvSpPr/>
          <p:nvPr/>
        </p:nvSpPr>
        <p:spPr>
          <a:xfrm>
            <a:off x="4948682" y="1674781"/>
            <a:ext cx="3144142" cy="1959005"/>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will return any leftover antibiotics to my vet</a:t>
            </a:r>
          </a:p>
        </p:txBody>
      </p:sp>
      <p:sp>
        <p:nvSpPr>
          <p:cNvPr id="6" name="Rectangle: Rounded Corners 5" descr="I don't feed my pet while I'm cooking or eating&#10;">
            <a:extLst>
              <a:ext uri="{FF2B5EF4-FFF2-40B4-BE49-F238E27FC236}">
                <a16:creationId xmlns:a16="http://schemas.microsoft.com/office/drawing/2014/main" id="{6FAEFBC3-A5E2-4721-A8A7-0CFF9395CA76}"/>
              </a:ext>
            </a:extLst>
          </p:cNvPr>
          <p:cNvSpPr/>
          <p:nvPr/>
        </p:nvSpPr>
        <p:spPr>
          <a:xfrm>
            <a:off x="1213505" y="4018749"/>
            <a:ext cx="3425169" cy="2014552"/>
          </a:xfrm>
          <a:prstGeom prst="roundRect">
            <a:avLst>
              <a:gd name="adj" fmla="val 9481"/>
            </a:avLst>
          </a:prstGeom>
          <a:noFill/>
          <a:ln w="57150" cap="flat" cmpd="sng" algn="ctr">
            <a:solidFill>
              <a:srgbClr val="2863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don't feed my pet while I'm cooking or eating</a:t>
            </a:r>
          </a:p>
        </p:txBody>
      </p:sp>
      <p:sp>
        <p:nvSpPr>
          <p:cNvPr id="8" name="Rectangle: Rounded Corners 7" descr="I let my pet eat its food in their own bowl&#10;">
            <a:extLst>
              <a:ext uri="{FF2B5EF4-FFF2-40B4-BE49-F238E27FC236}">
                <a16:creationId xmlns:a16="http://schemas.microsoft.com/office/drawing/2014/main" id="{E2217201-9E6E-439E-97CC-952F6DC19D04}"/>
              </a:ext>
            </a:extLst>
          </p:cNvPr>
          <p:cNvSpPr/>
          <p:nvPr/>
        </p:nvSpPr>
        <p:spPr>
          <a:xfrm>
            <a:off x="4948682" y="4043064"/>
            <a:ext cx="3144142" cy="1959006"/>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let my pet eat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food in their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own bowl</a:t>
            </a:r>
          </a:p>
        </p:txBody>
      </p:sp>
      <p:sp>
        <p:nvSpPr>
          <p:cNvPr id="3" name="Footer Placeholder 2">
            <a:extLst>
              <a:ext uri="{FF2B5EF4-FFF2-40B4-BE49-F238E27FC236}">
                <a16:creationId xmlns:a16="http://schemas.microsoft.com/office/drawing/2014/main" id="{5C3ABA61-B528-412C-A48F-627F585F1F3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71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D93D954-9AD9-437D-8B49-D029EBFBFCA9}"/>
              </a:ext>
              <a:ext uri="{C183D7F6-B498-43B3-948B-1728B52AA6E4}">
                <adec:decorative xmlns:adec="http://schemas.microsoft.com/office/drawing/2017/decorative" val="0"/>
              </a:ext>
            </a:extLst>
          </p:cNvPr>
          <p:cNvSpPr txBox="1">
            <a:spLocks noGrp="1"/>
          </p:cNvSpPr>
          <p:nvPr>
            <p:ph type="title" idx="4294967295"/>
          </p:nvPr>
        </p:nvSpPr>
        <p:spPr>
          <a:xfrm>
            <a:off x="638174" y="-708503"/>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1</a:t>
            </a:r>
          </a:p>
        </p:txBody>
      </p:sp>
      <p:sp>
        <p:nvSpPr>
          <p:cNvPr id="15" name="Title 1">
            <a:extLst>
              <a:ext uri="{FF2B5EF4-FFF2-40B4-BE49-F238E27FC236}">
                <a16:creationId xmlns:a16="http://schemas.microsoft.com/office/drawing/2014/main" id="{DEA83322-4EB2-418A-98AE-56B60F8D750C}"/>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a:t>
            </a:r>
            <a:endParaRPr lang="en-GB" sz="3000" b="1" dirty="0"/>
          </a:p>
        </p:txBody>
      </p:sp>
      <p:sp>
        <p:nvSpPr>
          <p:cNvPr id="27" name="Rectangle: Rounded Corners 26">
            <a:extLst>
              <a:ext uri="{FF2B5EF4-FFF2-40B4-BE49-F238E27FC236}">
                <a16:creationId xmlns:a16="http://schemas.microsoft.com/office/drawing/2014/main" id="{D497AB2E-23D7-44EB-8993-45913A1858FC}"/>
              </a:ext>
              <a:ext uri="{C183D7F6-B498-43B3-948B-1728B52AA6E4}">
                <adec:decorative xmlns:adec="http://schemas.microsoft.com/office/drawing/2017/decorative" val="1"/>
              </a:ext>
            </a:extLst>
          </p:cNvPr>
          <p:cNvSpPr/>
          <p:nvPr/>
        </p:nvSpPr>
        <p:spPr>
          <a:xfrm>
            <a:off x="591502"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5"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B612941-D771-43A9-A1E8-8DC75DEE8802}"/>
              </a:ext>
            </a:extLst>
          </p:cNvPr>
          <p:cNvSpPr txBox="1"/>
          <p:nvPr/>
        </p:nvSpPr>
        <p:spPr>
          <a:xfrm>
            <a:off x="697798" y="1573064"/>
            <a:ext cx="456000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GB" sz="3000" b="0" i="0" u="none" strike="noStrike" kern="1200" cap="none" spc="0" normalizeH="0" baseline="0" noProof="0" dirty="0">
                <a:ln>
                  <a:noFill/>
                </a:ln>
                <a:solidFill>
                  <a:srgbClr val="000000"/>
                </a:solidFill>
                <a:effectLst/>
                <a:uLnTx/>
                <a:uFillTx/>
                <a:cs typeface="Arial" panose="020B0604020202020204" pitchFamily="34" charset="0"/>
              </a:rPr>
            </a:br>
            <a:endParaRPr kumimoji="0" lang="en-GB" sz="3000" b="0" i="0" u="none" strike="noStrike" kern="0" cap="none" spc="0" normalizeH="0" baseline="0" noProof="0" dirty="0">
              <a:ln>
                <a:noFill/>
              </a:ln>
              <a:solidFill>
                <a:sysClr val="windowText" lastClr="000000"/>
              </a:solidFill>
              <a:effectLst/>
              <a:uLnTx/>
              <a:uFillTx/>
            </a:endParaRPr>
          </a:p>
        </p:txBody>
      </p:sp>
      <p:sp>
        <p:nvSpPr>
          <p:cNvPr id="2" name="Rectangle 1">
            <a:extLst>
              <a:ext uri="{FF2B5EF4-FFF2-40B4-BE49-F238E27FC236}">
                <a16:creationId xmlns:a16="http://schemas.microsoft.com/office/drawing/2014/main" id="{8880C143-5CC2-444C-BC5D-5D5AF412D422}"/>
              </a:ext>
            </a:extLst>
          </p:cNvPr>
          <p:cNvSpPr/>
          <p:nvPr/>
        </p:nvSpPr>
        <p:spPr>
          <a:xfrm>
            <a:off x="709848" y="1488584"/>
            <a:ext cx="3778581" cy="4324261"/>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When looking after pets, you should:</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Brush their teeth</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Get your pet vaccinated by a vet</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Feed your pet with any food you can find</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Deworm your pet regularly</a:t>
            </a:r>
            <a:endParaRPr lang="en-GB" sz="2500"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72CD8164-E048-4EC8-B58E-AA6BD40D1F66}"/>
              </a:ext>
              <a:ext uri="{C183D7F6-B498-43B3-948B-1728B52AA6E4}">
                <adec:decorative xmlns:adec="http://schemas.microsoft.com/office/drawing/2017/decorative" val="1"/>
              </a:ext>
            </a:extLst>
          </p:cNvPr>
          <p:cNvSpPr/>
          <p:nvPr/>
        </p:nvSpPr>
        <p:spPr>
          <a:xfrm>
            <a:off x="4754244"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TextBox 1" descr="Which of these are microbes?&#10;3 points&#10; Bacteria&#10; Virus&#10; Antibiotic&#10; Fungi&#10;&#10;&#10;Microbes are found:&#10;1 point&#10; In the air&#10; On our hands&#10; On surfaces&#10; Everywhere&#10;&#10;&#10;Which foods or drinks are produced through the growth of microbes?&#10;4 points&#10; Cheese&#10; Bread&#10; Yoghurt&#10; Fizzy drinks&#10;&#10;&#10;What is another word for a harmful microbe?&#10;1 point&#10; Infectious&#10; Antibiotic&#10; Pathogen&#10; Flora&#10;">
            <a:extLst>
              <a:ext uri="{FF2B5EF4-FFF2-40B4-BE49-F238E27FC236}">
                <a16:creationId xmlns:a16="http://schemas.microsoft.com/office/drawing/2014/main" id="{0F1447AF-C6FF-406B-AEFB-F7204293D902}"/>
              </a:ext>
            </a:extLst>
          </p:cNvPr>
          <p:cNvSpPr txBox="1"/>
          <p:nvPr/>
        </p:nvSpPr>
        <p:spPr>
          <a:xfrm>
            <a:off x="4849176" y="1573064"/>
            <a:ext cx="3885566" cy="1477328"/>
          </a:xfrm>
          <a:prstGeom prst="rect">
            <a:avLst/>
          </a:prstGeom>
          <a:noFill/>
        </p:spPr>
        <p:txBody>
          <a:bodyPr wrap="square" rtlCol="0">
            <a:spAutoFit/>
          </a:bodyPr>
          <a:lstStyle/>
          <a:p>
            <a:pPr>
              <a:spcAft>
                <a:spcPts val="0"/>
              </a:spcAft>
            </a:pPr>
            <a:br>
              <a:rPr lang="en-GB" sz="3000" kern="1200" dirty="0">
                <a:solidFill>
                  <a:srgbClr val="000000"/>
                </a:solidFill>
                <a:effectLst/>
                <a:cs typeface="Arial" panose="020B0604020202020204" pitchFamily="34" charset="0"/>
              </a:rPr>
            </a:br>
            <a:endParaRPr lang="en-GB" sz="3000" dirty="0">
              <a:effectLst/>
            </a:endParaRPr>
          </a:p>
          <a:p>
            <a:pPr>
              <a:spcAft>
                <a:spcPts val="0"/>
              </a:spcAft>
            </a:pPr>
            <a:endParaRPr lang="en-GB" sz="3000" dirty="0">
              <a:effectLst/>
            </a:endParaRPr>
          </a:p>
        </p:txBody>
      </p:sp>
      <p:sp>
        <p:nvSpPr>
          <p:cNvPr id="4" name="Rectangle 3">
            <a:extLst>
              <a:ext uri="{FF2B5EF4-FFF2-40B4-BE49-F238E27FC236}">
                <a16:creationId xmlns:a16="http://schemas.microsoft.com/office/drawing/2014/main" id="{0973E605-592F-4963-947E-CB8986C32388}"/>
              </a:ext>
            </a:extLst>
          </p:cNvPr>
          <p:cNvSpPr/>
          <p:nvPr/>
        </p:nvSpPr>
        <p:spPr>
          <a:xfrm>
            <a:off x="4826077" y="1579949"/>
            <a:ext cx="3726421"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Useful microbes can turn animal products into: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Milk</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Yoghurt</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Cream</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Cheese</a:t>
            </a:r>
            <a:endParaRPr lang="en-GB" sz="28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CFCCC0B0-F3EC-4867-A144-51514663CAD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0786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B5AD83-8AFF-40CC-B588-76FA03253E27}"/>
              </a:ext>
              <a:ext uri="{C183D7F6-B498-43B3-948B-1728B52AA6E4}">
                <adec:decorative xmlns:adec="http://schemas.microsoft.com/office/drawing/2017/decorative" val="0"/>
              </a:ext>
            </a:extLst>
          </p:cNvPr>
          <p:cNvSpPr txBox="1">
            <a:spLocks noGrp="1"/>
          </p:cNvSpPr>
          <p:nvPr>
            <p:ph type="title" idx="4294967295"/>
          </p:nvPr>
        </p:nvSpPr>
        <p:spPr>
          <a:xfrm>
            <a:off x="638174" y="-673779"/>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2</a:t>
            </a:r>
          </a:p>
        </p:txBody>
      </p:sp>
      <p:sp>
        <p:nvSpPr>
          <p:cNvPr id="21" name="Title 1">
            <a:extLst>
              <a:ext uri="{FF2B5EF4-FFF2-40B4-BE49-F238E27FC236}">
                <a16:creationId xmlns:a16="http://schemas.microsoft.com/office/drawing/2014/main" id="{F2185913-8DAD-433F-8EEB-AD414C6FD375}"/>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a:t>
            </a:r>
            <a:endParaRPr lang="en-GB" sz="3000" b="1" dirty="0"/>
          </a:p>
        </p:txBody>
      </p:sp>
      <p:sp>
        <p:nvSpPr>
          <p:cNvPr id="16" name="Rectangle: Rounded Corners 15">
            <a:extLst>
              <a:ext uri="{FF2B5EF4-FFF2-40B4-BE49-F238E27FC236}">
                <a16:creationId xmlns:a16="http://schemas.microsoft.com/office/drawing/2014/main" id="{ECEDF970-6EF2-4F31-B909-FF78A71927FC}"/>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 name="Rectangle 1">
            <a:extLst>
              <a:ext uri="{FF2B5EF4-FFF2-40B4-BE49-F238E27FC236}">
                <a16:creationId xmlns:a16="http://schemas.microsoft.com/office/drawing/2014/main" id="{721B4B3A-BFFC-4C3B-8215-335453F0AF5C}"/>
              </a:ext>
            </a:extLst>
          </p:cNvPr>
          <p:cNvSpPr/>
          <p:nvPr/>
        </p:nvSpPr>
        <p:spPr>
          <a:xfrm>
            <a:off x="599122" y="1417078"/>
            <a:ext cx="3666807" cy="4478149"/>
          </a:xfrm>
          <a:prstGeom prst="rect">
            <a:avLst/>
          </a:prstGeom>
        </p:spPr>
        <p:txBody>
          <a:bodyPr wrap="square">
            <a:spAutoFit/>
          </a:bodyPr>
          <a:lstStyle/>
          <a:p>
            <a:pPr>
              <a:spcAft>
                <a:spcPts val="0"/>
              </a:spcAft>
            </a:pPr>
            <a:r>
              <a:rPr lang="en-GB" sz="1900" b="1" dirty="0">
                <a:solidFill>
                  <a:srgbClr val="000000"/>
                </a:solidFill>
                <a:latin typeface="Arial" panose="020B0604020202020204" pitchFamily="34" charset="0"/>
                <a:ea typeface="Calibri" panose="020F0502020204030204" pitchFamily="34" charset="0"/>
                <a:cs typeface="Arial" panose="020B0604020202020204" pitchFamily="34" charset="0"/>
              </a:rPr>
              <a:t>We can help prevent the spread of infection between animals and humans by:</a:t>
            </a:r>
            <a:endParaRPr lang="en-GB" sz="19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19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Washing our hands with soap and water after playing with animals</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Kissing or putting our face close to the animals face</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Regularly wash pets with suitable products</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Having separate resting spots for pets that are regularly cleaned</a:t>
            </a:r>
            <a:endParaRPr lang="en-GB" sz="1900"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15A0FD96-384D-4CBA-8414-0A765DE7F12F}"/>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5" name="Rectangle 4">
            <a:extLst>
              <a:ext uri="{FF2B5EF4-FFF2-40B4-BE49-F238E27FC236}">
                <a16:creationId xmlns:a16="http://schemas.microsoft.com/office/drawing/2014/main" id="{F188E380-5F2C-488C-8C91-B542411A56EC}"/>
              </a:ext>
            </a:extLst>
          </p:cNvPr>
          <p:cNvSpPr/>
          <p:nvPr/>
        </p:nvSpPr>
        <p:spPr>
          <a:xfrm>
            <a:off x="4809363" y="1408667"/>
            <a:ext cx="3629660" cy="4524315"/>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When visiting a farm people should wash their hands: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(3 points)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Before eating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petting the animals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touching the crops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talking with the farmer</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60619AC6-B9FB-4C19-B26F-ABE094BF5E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4655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892031"/>
            <a:ext cx="7886700" cy="830343"/>
          </a:xfrm>
        </p:spPr>
        <p:txBody>
          <a:bodyPr>
            <a:normAutofit fontScale="90000"/>
          </a:bodyPr>
          <a:lstStyle/>
          <a:p>
            <a:pPr algn="ctr"/>
            <a:r>
              <a:rPr lang="en-GB" sz="3000" b="1" dirty="0"/>
              <a:t>Why it is Important to Take Care of Animal’s Health? (1/2)</a:t>
            </a:r>
          </a:p>
        </p:txBody>
      </p:sp>
      <p:sp>
        <p:nvSpPr>
          <p:cNvPr id="10" name="Title 1">
            <a:extLst>
              <a:ext uri="{FF2B5EF4-FFF2-40B4-BE49-F238E27FC236}">
                <a16:creationId xmlns:a16="http://schemas.microsoft.com/office/drawing/2014/main" id="{5B049452-13E4-4011-AB0A-340DC00FDDCC}"/>
              </a:ext>
            </a:extLst>
          </p:cNvPr>
          <p:cNvSpPr txBox="1">
            <a:spLocks/>
          </p:cNvSpPr>
          <p:nvPr/>
        </p:nvSpPr>
        <p:spPr>
          <a:xfrm>
            <a:off x="628650" y="381183"/>
            <a:ext cx="7886700" cy="83034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Why it is Important to Take Care of Animal’s Health?</a:t>
            </a:r>
            <a:endParaRPr lang="en-GB" sz="30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12457" y="1442467"/>
            <a:ext cx="8026695" cy="476806"/>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There are many similarities between human and animal health.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12456" y="2038503"/>
            <a:ext cx="8026696" cy="1514159"/>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Both people and animals harbour microbes. Useful microbes can help to keep animals in good health, while certain harmful microbes can make them ill, just as they can in people. Animals can also catch specific infections limited to their species, such as viral infections that can be deadly, like feline leukemia in cats and Parvovirus in dogs.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12456" y="3671892"/>
            <a:ext cx="8026696" cy="985834"/>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Some harmful microbes can spread from animals to humans (e.g. ringworm from cats or dogs) and vice versa, usually through touch. The best way to stop this happening is to wash our hands often. </a:t>
            </a:r>
          </a:p>
        </p:txBody>
      </p:sp>
      <p:sp>
        <p:nvSpPr>
          <p:cNvPr id="9" name="Rectangle: Rounded Corners 8">
            <a:extLst>
              <a:ext uri="{FF2B5EF4-FFF2-40B4-BE49-F238E27FC236}">
                <a16:creationId xmlns:a16="http://schemas.microsoft.com/office/drawing/2014/main" id="{59D96E4C-28C4-439C-849E-1916573DCC0F}"/>
              </a:ext>
            </a:extLst>
          </p:cNvPr>
          <p:cNvSpPr/>
          <p:nvPr/>
        </p:nvSpPr>
        <p:spPr>
          <a:xfrm>
            <a:off x="412456" y="4831515"/>
            <a:ext cx="8026696" cy="1293895"/>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Pets must be properly fed, de-wormed, their teeth and fur should be checked regularly, and they should be washed with suitable products. Pets should also have a dedicated spot of their own and their bedding should be regularly disinfected.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8FB31D-F712-4BEB-8E36-187C5E45CCCF}"/>
              </a:ext>
              <a:ext uri="{C183D7F6-B498-43B3-948B-1728B52AA6E4}">
                <adec:decorative xmlns:adec="http://schemas.microsoft.com/office/drawing/2017/decorative" val="0"/>
              </a:ext>
            </a:extLst>
          </p:cNvPr>
          <p:cNvSpPr txBox="1">
            <a:spLocks noGrp="1"/>
          </p:cNvSpPr>
          <p:nvPr>
            <p:ph type="title" idx="4294967295"/>
          </p:nvPr>
        </p:nvSpPr>
        <p:spPr>
          <a:xfrm>
            <a:off x="638174" y="-696929"/>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3</a:t>
            </a:r>
          </a:p>
        </p:txBody>
      </p:sp>
      <p:sp>
        <p:nvSpPr>
          <p:cNvPr id="21" name="Title 1">
            <a:extLst>
              <a:ext uri="{FF2B5EF4-FFF2-40B4-BE49-F238E27FC236}">
                <a16:creationId xmlns:a16="http://schemas.microsoft.com/office/drawing/2014/main" id="{BA730241-6359-434E-B806-C42AD035C68D}"/>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a:t>
            </a:r>
            <a:endParaRPr lang="en-GB" sz="3000" b="1" dirty="0"/>
          </a:p>
        </p:txBody>
      </p:sp>
      <p:sp>
        <p:nvSpPr>
          <p:cNvPr id="14" name="Rectangle: Rounded Corners 13">
            <a:extLst>
              <a:ext uri="{FF2B5EF4-FFF2-40B4-BE49-F238E27FC236}">
                <a16:creationId xmlns:a16="http://schemas.microsoft.com/office/drawing/2014/main" id="{D420BD56-92E5-4CB2-9D58-7795DDA13205}"/>
              </a:ext>
              <a:ext uri="{C183D7F6-B498-43B3-948B-1728B52AA6E4}">
                <adec:decorative xmlns:adec="http://schemas.microsoft.com/office/drawing/2017/decorative" val="1"/>
              </a:ext>
            </a:extLst>
          </p:cNvPr>
          <p:cNvSpPr/>
          <p:nvPr/>
        </p:nvSpPr>
        <p:spPr>
          <a:xfrm>
            <a:off x="504191"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 name="Rectangle 1">
            <a:extLst>
              <a:ext uri="{FF2B5EF4-FFF2-40B4-BE49-F238E27FC236}">
                <a16:creationId xmlns:a16="http://schemas.microsoft.com/office/drawing/2014/main" id="{6840232F-644A-47B1-9E06-63BC7A110411}"/>
              </a:ext>
            </a:extLst>
          </p:cNvPr>
          <p:cNvSpPr/>
          <p:nvPr/>
        </p:nvSpPr>
        <p:spPr>
          <a:xfrm>
            <a:off x="624410" y="1483752"/>
            <a:ext cx="3569056"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Where should you eat your food at a farm? </a:t>
            </a:r>
            <a:endParaRPr lang="en-GB" sz="23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On the floor away from the animals</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 designated picnic area/café</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Next to the animals so you can</a:t>
            </a:r>
            <a:r>
              <a:rPr lang="en-GB" sz="2300" dirty="0">
                <a:latin typeface="Arial" panose="020B0604020202020204" pitchFamily="34" charset="0"/>
                <a:cs typeface="Arial" panose="020B0604020202020204" pitchFamily="34" charset="0"/>
              </a:rPr>
              <a:t> </a:t>
            </a:r>
            <a:r>
              <a:rPr lang="en-GB" sz="2300" dirty="0">
                <a:solidFill>
                  <a:srgbClr val="000000"/>
                </a:solidFill>
                <a:latin typeface="Arial" panose="020B0604020202020204" pitchFamily="34" charset="0"/>
                <a:cs typeface="Arial" panose="020B0604020202020204" pitchFamily="34" charset="0"/>
              </a:rPr>
              <a:t>share food</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Near the toilets</a:t>
            </a:r>
            <a:endParaRPr lang="en-GB" sz="2300"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6588F08-48D6-4478-B09A-BD66AA9D2196}"/>
              </a:ext>
              <a:ext uri="{C183D7F6-B498-43B3-948B-1728B52AA6E4}">
                <adec:decorative xmlns:adec="http://schemas.microsoft.com/office/drawing/2017/decorative" val="1"/>
              </a:ext>
            </a:extLst>
          </p:cNvPr>
          <p:cNvSpPr/>
          <p:nvPr/>
        </p:nvSpPr>
        <p:spPr>
          <a:xfrm>
            <a:off x="4666933"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Rectangle 18">
            <a:extLst>
              <a:ext uri="{FF2B5EF4-FFF2-40B4-BE49-F238E27FC236}">
                <a16:creationId xmlns:a16="http://schemas.microsoft.com/office/drawing/2014/main" id="{E0A84F96-3565-4E53-BF9C-76A2ACEDA9F8}"/>
              </a:ext>
            </a:extLst>
          </p:cNvPr>
          <p:cNvSpPr/>
          <p:nvPr/>
        </p:nvSpPr>
        <p:spPr>
          <a:xfrm>
            <a:off x="4761865" y="1550513"/>
            <a:ext cx="3629660" cy="4293483"/>
          </a:xfrm>
          <a:prstGeom prst="rect">
            <a:avLst/>
          </a:prstGeom>
        </p:spPr>
        <p:txBody>
          <a:bodyPr wrap="square">
            <a:spAutoFit/>
          </a:bodyPr>
          <a:lstStyle/>
          <a:p>
            <a:pPr>
              <a:spcAft>
                <a:spcPts val="0"/>
              </a:spcAft>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If prescribed antibiotics for your pet by the vet, you should:</a:t>
            </a:r>
            <a:endParaRPr lang="en-GB" sz="21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1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Give your pet the full course of treatment</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Give your pet antibiotics from a previous treatment</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Leave any remaining antibiotics at home</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Follow the required dosage of the prescription</a:t>
            </a:r>
            <a:endParaRPr lang="en-GB" sz="21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0E0B79B-311B-4D15-A1AE-B288DAD54B0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816043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95FC60-4BFC-4C40-8B90-F0E22797F6A3}"/>
              </a:ext>
              <a:ext uri="{C183D7F6-B498-43B3-948B-1728B52AA6E4}">
                <adec:decorative xmlns:adec="http://schemas.microsoft.com/office/drawing/2017/decorative" val="0"/>
              </a:ext>
            </a:extLst>
          </p:cNvPr>
          <p:cNvSpPr txBox="1">
            <a:spLocks noGrp="1"/>
          </p:cNvSpPr>
          <p:nvPr>
            <p:ph type="title" idx="4294967295"/>
          </p:nvPr>
        </p:nvSpPr>
        <p:spPr>
          <a:xfrm>
            <a:off x="428265" y="-662205"/>
            <a:ext cx="8089136"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1 - Answers</a:t>
            </a:r>
          </a:p>
        </p:txBody>
      </p:sp>
      <p:sp>
        <p:nvSpPr>
          <p:cNvPr id="36" name="Title 1">
            <a:extLst>
              <a:ext uri="{FF2B5EF4-FFF2-40B4-BE49-F238E27FC236}">
                <a16:creationId xmlns:a16="http://schemas.microsoft.com/office/drawing/2014/main" id="{655C3CBE-4D78-4F9D-919E-D97F4C812B0B}"/>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 - Answers</a:t>
            </a:r>
            <a:endParaRPr lang="en-GB" sz="3000" b="1" dirty="0"/>
          </a:p>
        </p:txBody>
      </p:sp>
      <p:sp>
        <p:nvSpPr>
          <p:cNvPr id="27" name="Rectangle: Rounded Corners 26">
            <a:extLst>
              <a:ext uri="{FF2B5EF4-FFF2-40B4-BE49-F238E27FC236}">
                <a16:creationId xmlns:a16="http://schemas.microsoft.com/office/drawing/2014/main" id="{85684059-6080-49A2-A1C4-6C8E845F11B8}"/>
              </a:ext>
              <a:ext uri="{C183D7F6-B498-43B3-948B-1728B52AA6E4}">
                <adec:decorative xmlns:adec="http://schemas.microsoft.com/office/drawing/2017/decorative" val="1"/>
              </a:ext>
            </a:extLst>
          </p:cNvPr>
          <p:cNvSpPr/>
          <p:nvPr/>
        </p:nvSpPr>
        <p:spPr>
          <a:xfrm>
            <a:off x="591502"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0" name="Rectangle 19">
            <a:extLst>
              <a:ext uri="{FF2B5EF4-FFF2-40B4-BE49-F238E27FC236}">
                <a16:creationId xmlns:a16="http://schemas.microsoft.com/office/drawing/2014/main" id="{6A0C171E-0B2D-46F6-A159-F4DE75C92F98}"/>
              </a:ext>
            </a:extLst>
          </p:cNvPr>
          <p:cNvSpPr/>
          <p:nvPr/>
        </p:nvSpPr>
        <p:spPr>
          <a:xfrm>
            <a:off x="698484" y="1488584"/>
            <a:ext cx="3778581" cy="4324261"/>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When looking after pets, you should:</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Brush their teeth</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Get your pet vaccinated by a vet</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Feed your pet with any food you can find</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Deworm your pet regularly</a:t>
            </a:r>
            <a:endParaRPr lang="en-GB" sz="25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A282A77-4D08-498E-AC51-571B51A3A75F}"/>
              </a:ext>
            </a:extLst>
          </p:cNvPr>
          <p:cNvSpPr txBox="1"/>
          <p:nvPr/>
        </p:nvSpPr>
        <p:spPr>
          <a:xfrm>
            <a:off x="697798" y="289817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0" name="TextBox 29">
            <a:extLst>
              <a:ext uri="{FF2B5EF4-FFF2-40B4-BE49-F238E27FC236}">
                <a16:creationId xmlns:a16="http://schemas.microsoft.com/office/drawing/2014/main" id="{F1AF7F20-E646-4958-A687-59CEBC20B006}"/>
              </a:ext>
            </a:extLst>
          </p:cNvPr>
          <p:cNvSpPr txBox="1"/>
          <p:nvPr/>
        </p:nvSpPr>
        <p:spPr>
          <a:xfrm>
            <a:off x="709849" y="3275045"/>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1" name="TextBox 30">
            <a:extLst>
              <a:ext uri="{FF2B5EF4-FFF2-40B4-BE49-F238E27FC236}">
                <a16:creationId xmlns:a16="http://schemas.microsoft.com/office/drawing/2014/main" id="{049274BC-428B-4899-B59C-7EB6BD204DF9}"/>
              </a:ext>
            </a:extLst>
          </p:cNvPr>
          <p:cNvSpPr txBox="1"/>
          <p:nvPr/>
        </p:nvSpPr>
        <p:spPr>
          <a:xfrm>
            <a:off x="709849" y="481059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28" name="Rectangle: Rounded Corners 27">
            <a:extLst>
              <a:ext uri="{FF2B5EF4-FFF2-40B4-BE49-F238E27FC236}">
                <a16:creationId xmlns:a16="http://schemas.microsoft.com/office/drawing/2014/main" id="{0416D81D-EE94-488B-92C3-5CC55B7FEEFF}"/>
              </a:ext>
              <a:ext uri="{C183D7F6-B498-43B3-948B-1728B52AA6E4}">
                <adec:decorative xmlns:adec="http://schemas.microsoft.com/office/drawing/2017/decorative" val="1"/>
              </a:ext>
            </a:extLst>
          </p:cNvPr>
          <p:cNvSpPr/>
          <p:nvPr/>
        </p:nvSpPr>
        <p:spPr>
          <a:xfrm>
            <a:off x="4754244" y="1326615"/>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Rectangle 20">
            <a:extLst>
              <a:ext uri="{FF2B5EF4-FFF2-40B4-BE49-F238E27FC236}">
                <a16:creationId xmlns:a16="http://schemas.microsoft.com/office/drawing/2014/main" id="{DD5AAEAF-D82D-422F-9B6C-D1E3B96BD4DC}"/>
              </a:ext>
            </a:extLst>
          </p:cNvPr>
          <p:cNvSpPr/>
          <p:nvPr/>
        </p:nvSpPr>
        <p:spPr>
          <a:xfrm>
            <a:off x="4826077" y="1579949"/>
            <a:ext cx="3726421"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Useful microbes can turn animal products into: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(4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Milk</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Yoghurt</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Cream</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Cheese</a:t>
            </a:r>
            <a:endParaRPr lang="en-GB" sz="28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9C2D571-FD1C-494F-B372-E439BE0972BB}"/>
              </a:ext>
            </a:extLst>
          </p:cNvPr>
          <p:cNvSpPr txBox="1"/>
          <p:nvPr/>
        </p:nvSpPr>
        <p:spPr>
          <a:xfrm>
            <a:off x="4849176" y="3622139"/>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3" name="TextBox 32">
            <a:extLst>
              <a:ext uri="{FF2B5EF4-FFF2-40B4-BE49-F238E27FC236}">
                <a16:creationId xmlns:a16="http://schemas.microsoft.com/office/drawing/2014/main" id="{42ED8470-1F55-44E7-BE6A-7E0A08A1814C}"/>
              </a:ext>
            </a:extLst>
          </p:cNvPr>
          <p:cNvSpPr txBox="1"/>
          <p:nvPr/>
        </p:nvSpPr>
        <p:spPr>
          <a:xfrm>
            <a:off x="4849176" y="4058116"/>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4" name="TextBox 33">
            <a:extLst>
              <a:ext uri="{FF2B5EF4-FFF2-40B4-BE49-F238E27FC236}">
                <a16:creationId xmlns:a16="http://schemas.microsoft.com/office/drawing/2014/main" id="{466C69C8-595B-4A25-AAD1-4374592F0395}"/>
              </a:ext>
            </a:extLst>
          </p:cNvPr>
          <p:cNvSpPr txBox="1"/>
          <p:nvPr/>
        </p:nvSpPr>
        <p:spPr>
          <a:xfrm>
            <a:off x="4849175" y="4488720"/>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5" name="TextBox 34">
            <a:extLst>
              <a:ext uri="{FF2B5EF4-FFF2-40B4-BE49-F238E27FC236}">
                <a16:creationId xmlns:a16="http://schemas.microsoft.com/office/drawing/2014/main" id="{9AD1B2EE-9516-4B72-8A75-3ED6B1735A86}"/>
              </a:ext>
            </a:extLst>
          </p:cNvPr>
          <p:cNvSpPr txBox="1"/>
          <p:nvPr/>
        </p:nvSpPr>
        <p:spPr>
          <a:xfrm>
            <a:off x="4849174" y="4924697"/>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B8A648CC-BC74-459C-9243-C00B698B199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173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ADA51E-DC43-47D3-8C92-866399A02A03}"/>
              </a:ext>
              <a:ext uri="{C183D7F6-B498-43B3-948B-1728B52AA6E4}">
                <adec:decorative xmlns:adec="http://schemas.microsoft.com/office/drawing/2017/decorative" val="0"/>
              </a:ext>
            </a:extLst>
          </p:cNvPr>
          <p:cNvSpPr txBox="1">
            <a:spLocks noGrp="1"/>
          </p:cNvSpPr>
          <p:nvPr>
            <p:ph type="title" idx="4294967295"/>
          </p:nvPr>
        </p:nvSpPr>
        <p:spPr>
          <a:xfrm>
            <a:off x="416690" y="-650631"/>
            <a:ext cx="8112286"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2 - Answers</a:t>
            </a:r>
          </a:p>
        </p:txBody>
      </p:sp>
      <p:sp>
        <p:nvSpPr>
          <p:cNvPr id="35" name="Title 1">
            <a:extLst>
              <a:ext uri="{FF2B5EF4-FFF2-40B4-BE49-F238E27FC236}">
                <a16:creationId xmlns:a16="http://schemas.microsoft.com/office/drawing/2014/main" id="{E88B9C07-C01C-407D-AADD-72C56CF96B85}"/>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 - Answers</a:t>
            </a:r>
            <a:endParaRPr lang="en-GB" sz="3000" b="1" dirty="0"/>
          </a:p>
        </p:txBody>
      </p:sp>
      <p:sp>
        <p:nvSpPr>
          <p:cNvPr id="30" name="Rectangle: Rounded Corners 29">
            <a:extLst>
              <a:ext uri="{FF2B5EF4-FFF2-40B4-BE49-F238E27FC236}">
                <a16:creationId xmlns:a16="http://schemas.microsoft.com/office/drawing/2014/main" id="{C746D67E-028A-422C-A212-E033FAD32BD4}"/>
              </a:ext>
              <a:ext uri="{C183D7F6-B498-43B3-948B-1728B52AA6E4}">
                <adec:decorative xmlns:adec="http://schemas.microsoft.com/office/drawing/2017/decorative" val="1"/>
              </a:ext>
            </a:extLst>
          </p:cNvPr>
          <p:cNvSpPr/>
          <p:nvPr/>
        </p:nvSpPr>
        <p:spPr>
          <a:xfrm>
            <a:off x="504191"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0" name="Rectangle 19">
            <a:extLst>
              <a:ext uri="{FF2B5EF4-FFF2-40B4-BE49-F238E27FC236}">
                <a16:creationId xmlns:a16="http://schemas.microsoft.com/office/drawing/2014/main" id="{1213C0ED-6441-4AF6-BB93-AC049750F541}"/>
              </a:ext>
            </a:extLst>
          </p:cNvPr>
          <p:cNvSpPr/>
          <p:nvPr/>
        </p:nvSpPr>
        <p:spPr>
          <a:xfrm>
            <a:off x="599122" y="1417078"/>
            <a:ext cx="3666807" cy="4478149"/>
          </a:xfrm>
          <a:prstGeom prst="rect">
            <a:avLst/>
          </a:prstGeom>
        </p:spPr>
        <p:txBody>
          <a:bodyPr wrap="square">
            <a:spAutoFit/>
          </a:bodyPr>
          <a:lstStyle/>
          <a:p>
            <a:pPr>
              <a:spcAft>
                <a:spcPts val="0"/>
              </a:spcAft>
            </a:pPr>
            <a:r>
              <a:rPr lang="en-GB" sz="1900" b="1" dirty="0">
                <a:solidFill>
                  <a:srgbClr val="000000"/>
                </a:solidFill>
                <a:latin typeface="Arial" panose="020B0604020202020204" pitchFamily="34" charset="0"/>
                <a:ea typeface="Calibri" panose="020F0502020204030204" pitchFamily="34" charset="0"/>
                <a:cs typeface="Arial" panose="020B0604020202020204" pitchFamily="34" charset="0"/>
              </a:rPr>
              <a:t>We can help prevent the spread of infection between animals and humans by:</a:t>
            </a:r>
            <a:endParaRPr lang="en-GB" sz="19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19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Washing our hands with soap and water after playing with animals</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Kissing or putting our face close to the animals face</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Regularly wash pets with suitable products</a:t>
            </a:r>
            <a:endParaRPr lang="en-GB" sz="1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1900" dirty="0">
                <a:solidFill>
                  <a:srgbClr val="000000"/>
                </a:solidFill>
                <a:latin typeface="Arial" panose="020B0604020202020204" pitchFamily="34" charset="0"/>
                <a:cs typeface="Arial" panose="020B0604020202020204" pitchFamily="34" charset="0"/>
              </a:rPr>
              <a:t>Having separate resting spots for pets that are regularly cleaned</a:t>
            </a:r>
            <a:endParaRPr lang="en-GB" sz="19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79E23D6-FBFD-44CA-9FC4-7DAC8B245A73}"/>
              </a:ext>
            </a:extLst>
          </p:cNvPr>
          <p:cNvSpPr txBox="1"/>
          <p:nvPr/>
        </p:nvSpPr>
        <p:spPr>
          <a:xfrm>
            <a:off x="570228" y="2717290"/>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3" name="TextBox 32">
            <a:extLst>
              <a:ext uri="{FF2B5EF4-FFF2-40B4-BE49-F238E27FC236}">
                <a16:creationId xmlns:a16="http://schemas.microsoft.com/office/drawing/2014/main" id="{63E0E941-EA58-441C-AB60-2FE735CFBF0D}"/>
              </a:ext>
            </a:extLst>
          </p:cNvPr>
          <p:cNvSpPr txBox="1"/>
          <p:nvPr/>
        </p:nvSpPr>
        <p:spPr>
          <a:xfrm>
            <a:off x="570228" y="4161273"/>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4" name="TextBox 33">
            <a:extLst>
              <a:ext uri="{FF2B5EF4-FFF2-40B4-BE49-F238E27FC236}">
                <a16:creationId xmlns:a16="http://schemas.microsoft.com/office/drawing/2014/main" id="{3E184770-2432-47FD-A746-D895F7412CE9}"/>
              </a:ext>
            </a:extLst>
          </p:cNvPr>
          <p:cNvSpPr txBox="1"/>
          <p:nvPr/>
        </p:nvSpPr>
        <p:spPr>
          <a:xfrm>
            <a:off x="584675" y="472097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1" name="Rectangle: Rounded Corners 30">
            <a:extLst>
              <a:ext uri="{FF2B5EF4-FFF2-40B4-BE49-F238E27FC236}">
                <a16:creationId xmlns:a16="http://schemas.microsoft.com/office/drawing/2014/main" id="{DC9F9AA9-6C31-417A-98D3-31AD217E077A}"/>
              </a:ext>
              <a:ext uri="{C183D7F6-B498-43B3-948B-1728B52AA6E4}">
                <adec:decorative xmlns:adec="http://schemas.microsoft.com/office/drawing/2017/decorative" val="1"/>
              </a:ext>
            </a:extLst>
          </p:cNvPr>
          <p:cNvSpPr/>
          <p:nvPr/>
        </p:nvSpPr>
        <p:spPr>
          <a:xfrm>
            <a:off x="4666933" y="1344551"/>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Rectangle 20">
            <a:extLst>
              <a:ext uri="{FF2B5EF4-FFF2-40B4-BE49-F238E27FC236}">
                <a16:creationId xmlns:a16="http://schemas.microsoft.com/office/drawing/2014/main" id="{84F04F21-DAF1-4A18-B528-60D12F81B6C4}"/>
              </a:ext>
            </a:extLst>
          </p:cNvPr>
          <p:cNvSpPr/>
          <p:nvPr/>
        </p:nvSpPr>
        <p:spPr>
          <a:xfrm>
            <a:off x="4809363" y="1408667"/>
            <a:ext cx="3629660" cy="4524315"/>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When visiting a farm people should wash their hands: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(3 points)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Before eating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petting the animals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touching the crops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After talking with the farmer</a:t>
            </a:r>
            <a:endParaRPr lang="en-GB" sz="2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C796CC2-1248-4C95-A60C-8E3940FA1722}"/>
              </a:ext>
            </a:extLst>
          </p:cNvPr>
          <p:cNvSpPr txBox="1"/>
          <p:nvPr/>
        </p:nvSpPr>
        <p:spPr>
          <a:xfrm>
            <a:off x="4809363" y="3113529"/>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7" name="TextBox 36">
            <a:extLst>
              <a:ext uri="{FF2B5EF4-FFF2-40B4-BE49-F238E27FC236}">
                <a16:creationId xmlns:a16="http://schemas.microsoft.com/office/drawing/2014/main" id="{17478CF4-171D-4E0C-9B56-E3DBC59CD957}"/>
              </a:ext>
            </a:extLst>
          </p:cNvPr>
          <p:cNvSpPr txBox="1"/>
          <p:nvPr/>
        </p:nvSpPr>
        <p:spPr>
          <a:xfrm>
            <a:off x="4833096" y="3490439"/>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8" name="TextBox 37">
            <a:extLst>
              <a:ext uri="{FF2B5EF4-FFF2-40B4-BE49-F238E27FC236}">
                <a16:creationId xmlns:a16="http://schemas.microsoft.com/office/drawing/2014/main" id="{FD0CEBF2-F1B8-4919-AF84-9E662AE1C406}"/>
              </a:ext>
            </a:extLst>
          </p:cNvPr>
          <p:cNvSpPr txBox="1"/>
          <p:nvPr/>
        </p:nvSpPr>
        <p:spPr>
          <a:xfrm>
            <a:off x="4823571" y="4218496"/>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0BFC1514-AFD4-4572-8195-81335415728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4836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p:bldP spid="37"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D3A5BB-0996-482C-910B-6D7FAA74B2CA}"/>
              </a:ext>
              <a:ext uri="{C183D7F6-B498-43B3-948B-1728B52AA6E4}">
                <adec:decorative xmlns:adec="http://schemas.microsoft.com/office/drawing/2017/decorative" val="0"/>
              </a:ext>
            </a:extLst>
          </p:cNvPr>
          <p:cNvSpPr txBox="1">
            <a:spLocks noGrp="1"/>
          </p:cNvSpPr>
          <p:nvPr>
            <p:ph type="title" idx="4294967295"/>
          </p:nvPr>
        </p:nvSpPr>
        <p:spPr>
          <a:xfrm>
            <a:off x="486139" y="-708503"/>
            <a:ext cx="8089136"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Animal and Farm Hygiene Quiz 3 - Answers</a:t>
            </a:r>
          </a:p>
        </p:txBody>
      </p:sp>
      <p:sp>
        <p:nvSpPr>
          <p:cNvPr id="44" name="Title 1">
            <a:extLst>
              <a:ext uri="{FF2B5EF4-FFF2-40B4-BE49-F238E27FC236}">
                <a16:creationId xmlns:a16="http://schemas.microsoft.com/office/drawing/2014/main" id="{4643390F-0F22-4CEE-B07D-4B8410D40979}"/>
              </a:ext>
            </a:extLst>
          </p:cNvPr>
          <p:cNvSpPr txBox="1">
            <a:spLocks/>
          </p:cNvSpPr>
          <p:nvPr/>
        </p:nvSpPr>
        <p:spPr>
          <a:xfrm>
            <a:off x="638174" y="286920"/>
            <a:ext cx="7867651" cy="730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sz="3000" b="1"/>
              <a:t>Animal and Farm Hygiene Quiz - Answers</a:t>
            </a:r>
            <a:endParaRPr lang="en-GB" sz="3000" b="1" dirty="0"/>
          </a:p>
        </p:txBody>
      </p:sp>
      <p:sp>
        <p:nvSpPr>
          <p:cNvPr id="39" name="Rectangle: Rounded Corners 38">
            <a:extLst>
              <a:ext uri="{FF2B5EF4-FFF2-40B4-BE49-F238E27FC236}">
                <a16:creationId xmlns:a16="http://schemas.microsoft.com/office/drawing/2014/main" id="{243D95A5-B84F-453A-A7FA-71EC7BB990A2}"/>
              </a:ext>
              <a:ext uri="{C183D7F6-B498-43B3-948B-1728B52AA6E4}">
                <adec:decorative xmlns:adec="http://schemas.microsoft.com/office/drawing/2017/decorative" val="1"/>
              </a:ext>
            </a:extLst>
          </p:cNvPr>
          <p:cNvSpPr/>
          <p:nvPr/>
        </p:nvSpPr>
        <p:spPr>
          <a:xfrm>
            <a:off x="504191"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Rectangle 25">
            <a:extLst>
              <a:ext uri="{FF2B5EF4-FFF2-40B4-BE49-F238E27FC236}">
                <a16:creationId xmlns:a16="http://schemas.microsoft.com/office/drawing/2014/main" id="{1EA9D86D-D5C5-4163-AD6E-94EDBAB95294}"/>
              </a:ext>
            </a:extLst>
          </p:cNvPr>
          <p:cNvSpPr/>
          <p:nvPr/>
        </p:nvSpPr>
        <p:spPr>
          <a:xfrm>
            <a:off x="624410" y="1483752"/>
            <a:ext cx="3569056"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Where should you eat your food at a farm? </a:t>
            </a:r>
            <a:endParaRPr lang="en-GB" sz="23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On the floor away from the animals</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 designated picnic area/café</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Next to the animals so you can</a:t>
            </a:r>
            <a:r>
              <a:rPr lang="en-GB" sz="2300" dirty="0">
                <a:latin typeface="Arial" panose="020B0604020202020204" pitchFamily="34" charset="0"/>
                <a:cs typeface="Arial" panose="020B0604020202020204" pitchFamily="34" charset="0"/>
              </a:rPr>
              <a:t> </a:t>
            </a:r>
            <a:r>
              <a:rPr lang="en-GB" sz="2300" dirty="0">
                <a:solidFill>
                  <a:srgbClr val="000000"/>
                </a:solidFill>
                <a:latin typeface="Arial" panose="020B0604020202020204" pitchFamily="34" charset="0"/>
                <a:cs typeface="Arial" panose="020B0604020202020204" pitchFamily="34" charset="0"/>
              </a:rPr>
              <a:t>share food</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Near the toilets</a:t>
            </a:r>
            <a:endParaRPr lang="en-GB" sz="23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B57F1E6-4E33-47C2-B49C-964943797550}"/>
              </a:ext>
            </a:extLst>
          </p:cNvPr>
          <p:cNvSpPr txBox="1"/>
          <p:nvPr/>
        </p:nvSpPr>
        <p:spPr>
          <a:xfrm>
            <a:off x="633935" y="3470271"/>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40" name="Rectangle: Rounded Corners 39">
            <a:extLst>
              <a:ext uri="{FF2B5EF4-FFF2-40B4-BE49-F238E27FC236}">
                <a16:creationId xmlns:a16="http://schemas.microsoft.com/office/drawing/2014/main" id="{86B15E6A-8DCE-42E3-839C-821CEF179779}"/>
              </a:ext>
              <a:ext uri="{C183D7F6-B498-43B3-948B-1728B52AA6E4}">
                <adec:decorative xmlns:adec="http://schemas.microsoft.com/office/drawing/2017/decorative" val="1"/>
              </a:ext>
            </a:extLst>
          </p:cNvPr>
          <p:cNvSpPr/>
          <p:nvPr/>
        </p:nvSpPr>
        <p:spPr>
          <a:xfrm>
            <a:off x="4666933" y="1373126"/>
            <a:ext cx="3885565" cy="4648200"/>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7" name="Rectangle 26">
            <a:extLst>
              <a:ext uri="{FF2B5EF4-FFF2-40B4-BE49-F238E27FC236}">
                <a16:creationId xmlns:a16="http://schemas.microsoft.com/office/drawing/2014/main" id="{316F73C4-CE30-4443-A692-EB07B63D3FCF}"/>
              </a:ext>
            </a:extLst>
          </p:cNvPr>
          <p:cNvSpPr/>
          <p:nvPr/>
        </p:nvSpPr>
        <p:spPr>
          <a:xfrm>
            <a:off x="4761865" y="1550513"/>
            <a:ext cx="3629660" cy="4293483"/>
          </a:xfrm>
          <a:prstGeom prst="rect">
            <a:avLst/>
          </a:prstGeom>
        </p:spPr>
        <p:txBody>
          <a:bodyPr wrap="square">
            <a:spAutoFit/>
          </a:bodyPr>
          <a:lstStyle/>
          <a:p>
            <a:pPr>
              <a:spcAft>
                <a:spcPts val="0"/>
              </a:spcAft>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If prescribed antibiotics for your pet by the vet, you should:</a:t>
            </a:r>
            <a:endParaRPr lang="en-GB" sz="21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1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Give your pet the full course of treatment</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Give your pet antibiotics from a previous treatment</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Leave any remaining antibiotics at home</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Follow the required dosage of the prescription</a:t>
            </a:r>
            <a:endParaRPr lang="en-GB" sz="2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657A6F1-089A-4217-9C6A-BD14FFD39495}"/>
              </a:ext>
            </a:extLst>
          </p:cNvPr>
          <p:cNvSpPr txBox="1"/>
          <p:nvPr/>
        </p:nvSpPr>
        <p:spPr>
          <a:xfrm>
            <a:off x="4751453" y="3000718"/>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43" name="TextBox 42">
            <a:extLst>
              <a:ext uri="{FF2B5EF4-FFF2-40B4-BE49-F238E27FC236}">
                <a16:creationId xmlns:a16="http://schemas.microsoft.com/office/drawing/2014/main" id="{24B40BE5-19FB-4B03-A949-E4A365B59BC5}"/>
              </a:ext>
            </a:extLst>
          </p:cNvPr>
          <p:cNvSpPr txBox="1"/>
          <p:nvPr/>
        </p:nvSpPr>
        <p:spPr>
          <a:xfrm>
            <a:off x="4761865" y="4922954"/>
            <a:ext cx="1209675" cy="630942"/>
          </a:xfrm>
          <a:prstGeom prst="rect">
            <a:avLst/>
          </a:prstGeom>
          <a:noFill/>
        </p:spPr>
        <p:txBody>
          <a:bodyPr wrap="square" rtlCol="0">
            <a:spAutoFit/>
          </a:bodyPr>
          <a:lstStyle/>
          <a:p>
            <a:r>
              <a:rPr lang="en-GB" sz="3500" b="1" dirty="0">
                <a:solidFill>
                  <a:srgbClr val="117E62"/>
                </a:solidFill>
                <a:latin typeface="Arial" panose="020B0604020202020204" pitchFamily="34" charset="0"/>
                <a:ea typeface="Calibri" panose="020F0502020204030204" pitchFamily="34" charset="0"/>
                <a:sym typeface="Wingdings" panose="05000000000000000000" pitchFamily="2" charset="2"/>
              </a:rPr>
              <a:t></a:t>
            </a:r>
            <a:endParaRPr lang="en-GB" sz="3500" b="1" dirty="0">
              <a:solidFill>
                <a:srgbClr val="117E62"/>
              </a:solidFill>
            </a:endParaRPr>
          </a:p>
        </p:txBody>
      </p:sp>
      <p:sp>
        <p:nvSpPr>
          <p:cNvPr id="3" name="Footer Placeholder 2">
            <a:extLst>
              <a:ext uri="{FF2B5EF4-FFF2-40B4-BE49-F238E27FC236}">
                <a16:creationId xmlns:a16="http://schemas.microsoft.com/office/drawing/2014/main" id="{80DC49BB-6578-446E-865D-77FE3D59DC1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349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432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13DF95-615A-4CCE-BA91-47B0E48ADE1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a:t>
            </a:r>
          </a:p>
        </p:txBody>
      </p:sp>
      <p:sp>
        <p:nvSpPr>
          <p:cNvPr id="4" name="TextBox 3">
            <a:extLst>
              <a:ext uri="{FF2B5EF4-FFF2-40B4-BE49-F238E27FC236}">
                <a16:creationId xmlns:a16="http://schemas.microsoft.com/office/drawing/2014/main" id="{3C3128E7-157A-47AD-8D05-8359D48E99D4}"/>
              </a:ext>
            </a:extLst>
          </p:cNvPr>
          <p:cNvSpPr txBox="1"/>
          <p:nvPr/>
        </p:nvSpPr>
        <p:spPr>
          <a:xfrm>
            <a:off x="323057" y="419845"/>
            <a:ext cx="8497885" cy="1323439"/>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Can you name different ways we can look after our pet?</a:t>
            </a:r>
          </a:p>
        </p:txBody>
      </p:sp>
      <p:sp>
        <p:nvSpPr>
          <p:cNvPr id="2" name="TextBox 1">
            <a:extLst>
              <a:ext uri="{FF2B5EF4-FFF2-40B4-BE49-F238E27FC236}">
                <a16:creationId xmlns:a16="http://schemas.microsoft.com/office/drawing/2014/main" id="{5FA9EDD1-46D8-4F7B-A20B-077A740CBB64}"/>
              </a:ext>
            </a:extLst>
          </p:cNvPr>
          <p:cNvSpPr txBox="1"/>
          <p:nvPr/>
        </p:nvSpPr>
        <p:spPr>
          <a:xfrm>
            <a:off x="409574" y="1942756"/>
            <a:ext cx="8324850" cy="4539704"/>
          </a:xfrm>
          <a:prstGeom prst="rect">
            <a:avLst/>
          </a:prstGeom>
          <a:noFill/>
        </p:spPr>
        <p:txBody>
          <a:bodyPr wrap="square" rtlCol="0">
            <a:spAutoFit/>
          </a:bodyPr>
          <a:lstStyle/>
          <a:p>
            <a:r>
              <a:rPr lang="en-GB" sz="2200" b="1" dirty="0">
                <a:solidFill>
                  <a:srgbClr val="302564"/>
                </a:solidFill>
                <a:latin typeface="Arial" panose="020B0604020202020204" pitchFamily="34" charset="0"/>
                <a:cs typeface="Arial" panose="020B0604020202020204" pitchFamily="34" charset="0"/>
              </a:rPr>
              <a:t>•	Make sure to check pets general and dental hygiene regularly. </a:t>
            </a:r>
          </a:p>
          <a:p>
            <a:endParaRPr lang="en-GB" sz="2200" b="1" dirty="0">
              <a:solidFill>
                <a:srgbClr val="302564"/>
              </a:solidFill>
              <a:latin typeface="Arial" panose="020B0604020202020204" pitchFamily="34" charset="0"/>
              <a:cs typeface="Arial" panose="020B0604020202020204" pitchFamily="34" charset="0"/>
            </a:endParaRPr>
          </a:p>
          <a:p>
            <a:r>
              <a:rPr lang="en-GB" sz="2200" b="1" dirty="0">
                <a:solidFill>
                  <a:srgbClr val="302564"/>
                </a:solidFill>
                <a:latin typeface="Arial" panose="020B0604020202020204" pitchFamily="34" charset="0"/>
                <a:cs typeface="Arial" panose="020B0604020202020204" pitchFamily="34" charset="0"/>
              </a:rPr>
              <a:t>•	Keep its resting spots clean and to wash my hands afterwards. </a:t>
            </a:r>
          </a:p>
          <a:p>
            <a:endParaRPr lang="en-GB" sz="2200" b="1" dirty="0">
              <a:solidFill>
                <a:srgbClr val="302564"/>
              </a:solidFill>
              <a:latin typeface="Arial" panose="020B0604020202020204" pitchFamily="34" charset="0"/>
              <a:cs typeface="Arial" panose="020B0604020202020204" pitchFamily="34" charset="0"/>
            </a:endParaRPr>
          </a:p>
          <a:p>
            <a:r>
              <a:rPr lang="en-GB" sz="2200" b="1" dirty="0">
                <a:solidFill>
                  <a:srgbClr val="302564"/>
                </a:solidFill>
                <a:latin typeface="Arial" panose="020B0604020202020204" pitchFamily="34" charset="0"/>
                <a:cs typeface="Arial" panose="020B0604020202020204" pitchFamily="34" charset="0"/>
              </a:rPr>
              <a:t>•	Feed and de-worm pets correctly. </a:t>
            </a:r>
          </a:p>
          <a:p>
            <a:endParaRPr lang="en-GB" sz="2200" b="1" dirty="0">
              <a:solidFill>
                <a:srgbClr val="302564"/>
              </a:solidFill>
              <a:latin typeface="Arial" panose="020B0604020202020204" pitchFamily="34" charset="0"/>
              <a:cs typeface="Arial" panose="020B0604020202020204" pitchFamily="34" charset="0"/>
            </a:endParaRPr>
          </a:p>
          <a:p>
            <a:r>
              <a:rPr lang="en-GB" sz="2200" b="1" dirty="0">
                <a:solidFill>
                  <a:srgbClr val="302564"/>
                </a:solidFill>
                <a:latin typeface="Arial" panose="020B0604020202020204" pitchFamily="34" charset="0"/>
                <a:cs typeface="Arial" panose="020B0604020202020204" pitchFamily="34" charset="0"/>
              </a:rPr>
              <a:t>•	See a vet to get pets vaccinated. </a:t>
            </a:r>
          </a:p>
          <a:p>
            <a:endParaRPr lang="en-GB" sz="2200" b="1" dirty="0">
              <a:solidFill>
                <a:srgbClr val="302564"/>
              </a:solidFill>
              <a:latin typeface="Arial" panose="020B0604020202020204" pitchFamily="34" charset="0"/>
              <a:cs typeface="Arial" panose="020B0604020202020204" pitchFamily="34" charset="0"/>
            </a:endParaRPr>
          </a:p>
          <a:p>
            <a:r>
              <a:rPr lang="en-GB" sz="2200" b="1" dirty="0">
                <a:solidFill>
                  <a:srgbClr val="302564"/>
                </a:solidFill>
                <a:latin typeface="Arial" panose="020B0604020202020204" pitchFamily="34" charset="0"/>
                <a:cs typeface="Arial" panose="020B0604020202020204" pitchFamily="34" charset="0"/>
              </a:rPr>
              <a:t>•	If the vet prescribes antibiotics, make sure to follow the prescription correctly.</a:t>
            </a:r>
          </a:p>
          <a:p>
            <a:endParaRPr lang="en-GB" sz="2500" b="1" dirty="0">
              <a:solidFill>
                <a:srgbClr val="302564"/>
              </a:solidFill>
              <a:latin typeface="Agency FB" panose="020B0503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32C913-A928-485A-8C7C-09E729C7D4FD}"/>
              </a:ext>
            </a:extLst>
          </p:cNvPr>
          <p:cNvSpPr>
            <a:spLocks noGrp="1"/>
          </p:cNvSpPr>
          <p:nvPr>
            <p:ph type="title"/>
          </p:nvPr>
        </p:nvSpPr>
        <p:spPr>
          <a:xfrm>
            <a:off x="628650" y="-845735"/>
            <a:ext cx="7886700" cy="830343"/>
          </a:xfrm>
        </p:spPr>
        <p:txBody>
          <a:bodyPr>
            <a:normAutofit fontScale="90000"/>
          </a:bodyPr>
          <a:lstStyle/>
          <a:p>
            <a:pPr algn="ctr"/>
            <a:r>
              <a:rPr lang="en-GB" sz="3000" b="1" dirty="0"/>
              <a:t>Why it is Important to Take Care of Animal’s Health? (2/2)</a:t>
            </a:r>
          </a:p>
        </p:txBody>
      </p:sp>
      <p:sp>
        <p:nvSpPr>
          <p:cNvPr id="7" name="Title 1">
            <a:extLst>
              <a:ext uri="{FF2B5EF4-FFF2-40B4-BE49-F238E27FC236}">
                <a16:creationId xmlns:a16="http://schemas.microsoft.com/office/drawing/2014/main" id="{10D55E8C-3D64-4F23-8DC4-B4C953D9E171}"/>
              </a:ext>
            </a:extLst>
          </p:cNvPr>
          <p:cNvSpPr txBox="1">
            <a:spLocks/>
          </p:cNvSpPr>
          <p:nvPr/>
        </p:nvSpPr>
        <p:spPr>
          <a:xfrm>
            <a:off x="628650" y="381183"/>
            <a:ext cx="7886700" cy="83034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Why it is Important to Take Care of Animal’s Health?</a:t>
            </a:r>
            <a:endParaRPr lang="en-GB" sz="3000" b="1" dirty="0"/>
          </a:p>
        </p:txBody>
      </p:sp>
      <p:sp>
        <p:nvSpPr>
          <p:cNvPr id="5" name="Rectangle: Rounded Corners 4">
            <a:extLst>
              <a:ext uri="{FF2B5EF4-FFF2-40B4-BE49-F238E27FC236}">
                <a16:creationId xmlns:a16="http://schemas.microsoft.com/office/drawing/2014/main" id="{9408F88D-5609-457F-8E41-007341045796}"/>
              </a:ext>
            </a:extLst>
          </p:cNvPr>
          <p:cNvSpPr/>
          <p:nvPr/>
        </p:nvSpPr>
        <p:spPr>
          <a:xfrm>
            <a:off x="412454" y="1628270"/>
            <a:ext cx="8026695" cy="1047427"/>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Animals also need to be vaccinated to protect them against certain severe infections. Each species has its own vaccination schedule. For instance, rabies has disappeared in some countries thanks to vaccination, just like smallpox in the human population. </a:t>
            </a:r>
          </a:p>
        </p:txBody>
      </p:sp>
      <p:sp>
        <p:nvSpPr>
          <p:cNvPr id="6" name="Rectangle: Rounded Corners 5">
            <a:extLst>
              <a:ext uri="{FF2B5EF4-FFF2-40B4-BE49-F238E27FC236}">
                <a16:creationId xmlns:a16="http://schemas.microsoft.com/office/drawing/2014/main" id="{740E558D-1585-4AB0-81F5-E614BBDC80AF}"/>
              </a:ext>
            </a:extLst>
          </p:cNvPr>
          <p:cNvSpPr/>
          <p:nvPr/>
        </p:nvSpPr>
        <p:spPr>
          <a:xfrm>
            <a:off x="412454" y="2842560"/>
            <a:ext cx="8026695" cy="1354201"/>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When our pet gets sick it must be taken to a vet. The vet can do special rapid tests to check for certain diseases. If the vet diagnoses a bacterial infection that needs antibiotics, the prescribed dosage and duration of treatment must be strictly followed. Left over antibiotics from a previous illness should never be used, they should be taken back to the vet or to the pharmacist. </a:t>
            </a:r>
            <a:endParaRPr lang="en-GB" sz="16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CF7A43E-1BF0-4518-8180-E23F73D0F507}"/>
              </a:ext>
            </a:extLst>
          </p:cNvPr>
          <p:cNvSpPr/>
          <p:nvPr/>
        </p:nvSpPr>
        <p:spPr>
          <a:xfrm>
            <a:off x="412455" y="4363624"/>
            <a:ext cx="8026695" cy="1735202"/>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	Antibiotic use follows the same rules as for people; not using antibiotics properly can lead to bacterial resistance so that the antibiotics don’t work. After using antibiotics in both humans or animals, resistant bacteria may grow in the gut and then spread easily from animals to people, or vice versa, and of course between people. For example MRSP (Methicillin-Resistant Staphylococcus pseudintermedius) can be spread from humans to animals.</a:t>
            </a:r>
          </a:p>
        </p:txBody>
      </p:sp>
      <p:sp>
        <p:nvSpPr>
          <p:cNvPr id="3" name="Footer Placeholder 2">
            <a:extLst>
              <a:ext uri="{FF2B5EF4-FFF2-40B4-BE49-F238E27FC236}">
                <a16:creationId xmlns:a16="http://schemas.microsoft.com/office/drawing/2014/main" id="{A0E8AF50-DC88-4E7A-A17D-3B4E0256713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93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D11C-D27E-425E-AE32-B0629A1E3587}"/>
              </a:ext>
            </a:extLst>
          </p:cNvPr>
          <p:cNvSpPr>
            <a:spLocks noGrp="1"/>
          </p:cNvSpPr>
          <p:nvPr>
            <p:ph type="title"/>
          </p:nvPr>
        </p:nvSpPr>
        <p:spPr>
          <a:xfrm>
            <a:off x="290513" y="2309814"/>
            <a:ext cx="7886700" cy="2852737"/>
          </a:xfrm>
        </p:spPr>
        <p:txBody>
          <a:bodyPr>
            <a:normAutofit fontScale="90000"/>
          </a:bodyPr>
          <a:lstStyle/>
          <a:p>
            <a:r>
              <a:rPr lang="en-GB" b="1" dirty="0"/>
              <a:t>MS PowerPoint Presentation:</a:t>
            </a:r>
            <a:br>
              <a:rPr lang="en-GB" b="1" dirty="0"/>
            </a:br>
            <a:r>
              <a:rPr lang="en-GB" b="1" dirty="0"/>
              <a:t>Taking Care of Your Pet</a:t>
            </a:r>
          </a:p>
        </p:txBody>
      </p:sp>
      <p:sp>
        <p:nvSpPr>
          <p:cNvPr id="4" name="Footer Placeholder 3">
            <a:extLst>
              <a:ext uri="{FF2B5EF4-FFF2-40B4-BE49-F238E27FC236}">
                <a16:creationId xmlns:a16="http://schemas.microsoft.com/office/drawing/2014/main" id="{7C6CE578-2B30-4A52-9860-41CEACA440C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6263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p:txBody>
          <a:bodyPr/>
          <a:lstStyle/>
          <a:p>
            <a:r>
              <a:rPr lang="en-GB" dirty="0"/>
              <a:t>Animal and Farm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p:txBody>
          <a:bodyPr/>
          <a:lstStyle/>
          <a:p>
            <a:r>
              <a:rPr lang="en-GB" dirty="0"/>
              <a:t>Taking care of your pet</a:t>
            </a:r>
          </a:p>
        </p:txBody>
      </p:sp>
    </p:spTree>
    <p:extLst>
      <p:ext uri="{BB962C8B-B14F-4D97-AF65-F5344CB8AC3E}">
        <p14:creationId xmlns:p14="http://schemas.microsoft.com/office/powerpoint/2010/main" val="213064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p:txBody>
          <a:bodyPr/>
          <a:lstStyle/>
          <a:p>
            <a:pPr algn="ctr"/>
            <a:r>
              <a:rPr lang="en-GB" b="1" dirty="0"/>
              <a:t>Animal and Human Health Have a lot in Common</a:t>
            </a:r>
          </a:p>
        </p:txBody>
      </p:sp>
      <p:sp>
        <p:nvSpPr>
          <p:cNvPr id="6" name="Content Placeholder 2">
            <a:extLst>
              <a:ext uri="{FF2B5EF4-FFF2-40B4-BE49-F238E27FC236}">
                <a16:creationId xmlns:a16="http://schemas.microsoft.com/office/drawing/2014/main" id="{A88D1DEF-A1D3-43C8-9144-DA605174F2C6}"/>
              </a:ext>
            </a:extLst>
          </p:cNvPr>
          <p:cNvSpPr>
            <a:spLocks noGrp="1"/>
          </p:cNvSpPr>
          <p:nvPr>
            <p:ph idx="1"/>
          </p:nvPr>
        </p:nvSpPr>
        <p:spPr>
          <a:xfrm>
            <a:off x="2060393" y="1970136"/>
            <a:ext cx="5023211" cy="743404"/>
          </a:xfrm>
          <a:ln w="38100">
            <a:solidFill>
              <a:srgbClr val="117E62"/>
            </a:solidFill>
          </a:ln>
        </p:spPr>
        <p:txBody>
          <a:bodyPr>
            <a:normAutofit fontScale="85000" lnSpcReduction="10000"/>
          </a:bodyPr>
          <a:lstStyle/>
          <a:p>
            <a:pPr marL="0" indent="0" algn="just">
              <a:buNone/>
            </a:pPr>
            <a:r>
              <a:rPr lang="en-GB" dirty="0"/>
              <a:t>Can you think of any similarities between human and animal health?</a:t>
            </a:r>
          </a:p>
        </p:txBody>
      </p:sp>
      <p:pic>
        <p:nvPicPr>
          <p:cNvPr id="5" name="Picture 6" descr="Footprint and paw print in sand">
            <a:extLst>
              <a:ext uri="{FF2B5EF4-FFF2-40B4-BE49-F238E27FC236}">
                <a16:creationId xmlns:a16="http://schemas.microsoft.com/office/drawing/2014/main" id="{BEF7A64A-69D6-4FFE-9DB9-FBBE45E91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00536" y="2965485"/>
            <a:ext cx="4542927" cy="2997119"/>
          </a:xfrm>
          <a:prstGeom prst="rect">
            <a:avLst/>
          </a:prstGeom>
          <a:noFill/>
        </p:spPr>
      </p:pic>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82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06994" y="96461"/>
            <a:ext cx="7886700" cy="1325563"/>
          </a:xfrm>
        </p:spPr>
        <p:txBody>
          <a:bodyPr/>
          <a:lstStyle/>
          <a:p>
            <a:pPr algn="ctr"/>
            <a:r>
              <a:rPr lang="en-GB" b="1" dirty="0"/>
              <a:t>Diet</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501425" y="1413806"/>
            <a:ext cx="3673474" cy="654373"/>
          </a:xfrm>
          <a:ln w="38100">
            <a:solidFill>
              <a:srgbClr val="117E62"/>
            </a:solidFill>
          </a:ln>
        </p:spPr>
        <p:txBody>
          <a:bodyPr/>
          <a:lstStyle/>
          <a:p>
            <a:pPr marL="0" indent="0" algn="just">
              <a:buNone/>
            </a:pPr>
            <a:r>
              <a:rPr lang="en-GB" dirty="0"/>
              <a:t>I eat a balanced diet</a:t>
            </a:r>
          </a:p>
        </p:txBody>
      </p:sp>
      <p:pic>
        <p:nvPicPr>
          <p:cNvPr id="14" name="Picture 32" descr="bread">
            <a:extLst>
              <a:ext uri="{FF2B5EF4-FFF2-40B4-BE49-F238E27FC236}">
                <a16:creationId xmlns:a16="http://schemas.microsoft.com/office/drawing/2014/main" id="{4D204865-CB32-4E8D-8436-31F8669D5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31" y="2137385"/>
            <a:ext cx="796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glass of water">
            <a:extLst>
              <a:ext uri="{FF2B5EF4-FFF2-40B4-BE49-F238E27FC236}">
                <a16:creationId xmlns:a16="http://schemas.microsoft.com/office/drawing/2014/main" id="{555403B5-9241-4255-91BF-F6C3A20D2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006" y="2284796"/>
            <a:ext cx="596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fruits">
            <a:extLst>
              <a:ext uri="{FF2B5EF4-FFF2-40B4-BE49-F238E27FC236}">
                <a16:creationId xmlns:a16="http://schemas.microsoft.com/office/drawing/2014/main" id="{2E753CF4-8CBF-48D7-99E5-B1F18221E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469" y="2343534"/>
            <a:ext cx="110013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salad items">
            <a:extLst>
              <a:ext uri="{FF2B5EF4-FFF2-40B4-BE49-F238E27FC236}">
                <a16:creationId xmlns:a16="http://schemas.microsoft.com/office/drawing/2014/main" id="{84B49837-EBAA-4EBA-BF56-862C205BA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994" y="3165859"/>
            <a:ext cx="12382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steak">
            <a:extLst>
              <a:ext uri="{FF2B5EF4-FFF2-40B4-BE49-F238E27FC236}">
                <a16:creationId xmlns:a16="http://schemas.microsoft.com/office/drawing/2014/main" id="{3C78BFDC-4773-4F30-B4A1-EE7BBD0A0D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1394" y="3356359"/>
            <a:ext cx="8731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eggs">
            <a:extLst>
              <a:ext uri="{FF2B5EF4-FFF2-40B4-BE49-F238E27FC236}">
                <a16:creationId xmlns:a16="http://schemas.microsoft.com/office/drawing/2014/main" id="{D8D6B5DA-A697-4CD8-B87A-E7E68EAB78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119" y="4054859"/>
            <a:ext cx="1066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glass of milk">
            <a:extLst>
              <a:ext uri="{FF2B5EF4-FFF2-40B4-BE49-F238E27FC236}">
                <a16:creationId xmlns:a16="http://schemas.microsoft.com/office/drawing/2014/main" id="{C5B94A4A-5FDC-4F5E-B7E9-EFACED9EFE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994" y="3859596"/>
            <a:ext cx="13096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cereal bar">
            <a:extLst>
              <a:ext uri="{FF2B5EF4-FFF2-40B4-BE49-F238E27FC236}">
                <a16:creationId xmlns:a16="http://schemas.microsoft.com/office/drawing/2014/main" id="{F473A35D-AF10-4250-9C29-57267B1E3A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9981" y="3977071"/>
            <a:ext cx="10509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cheese">
            <a:extLst>
              <a:ext uri="{FF2B5EF4-FFF2-40B4-BE49-F238E27FC236}">
                <a16:creationId xmlns:a16="http://schemas.microsoft.com/office/drawing/2014/main" id="{DF59D43A-A853-4A30-A555-A95FB9E488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669" y="4915284"/>
            <a:ext cx="113665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fish">
            <a:extLst>
              <a:ext uri="{FF2B5EF4-FFF2-40B4-BE49-F238E27FC236}">
                <a16:creationId xmlns:a16="http://schemas.microsoft.com/office/drawing/2014/main" id="{013E26CE-E270-4634-83B8-0FFB22C9C4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7594" y="4867659"/>
            <a:ext cx="10731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4D09071B-C12B-4EAC-B899-71F1539739C9}"/>
              </a:ext>
            </a:extLst>
          </p:cNvPr>
          <p:cNvSpPr txBox="1">
            <a:spLocks/>
          </p:cNvSpPr>
          <p:nvPr/>
        </p:nvSpPr>
        <p:spPr>
          <a:xfrm>
            <a:off x="4402837" y="1402974"/>
            <a:ext cx="4607813" cy="703472"/>
          </a:xfrm>
          <a:prstGeom prst="rect">
            <a:avLst/>
          </a:prstGeom>
          <a:ln w="38100">
            <a:solidFill>
              <a:srgbClr val="117E6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My pet eats a balanced diet</a:t>
            </a:r>
          </a:p>
        </p:txBody>
      </p:sp>
      <p:pic>
        <p:nvPicPr>
          <p:cNvPr id="19" name="Picture 42" descr="cat with food">
            <a:extLst>
              <a:ext uri="{FF2B5EF4-FFF2-40B4-BE49-F238E27FC236}">
                <a16:creationId xmlns:a16="http://schemas.microsoft.com/office/drawing/2014/main" id="{F04D4642-87CC-4894-ADF4-B2CF3EF949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7475" y="2649921"/>
            <a:ext cx="13176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bowl of dog food">
            <a:extLst>
              <a:ext uri="{FF2B5EF4-FFF2-40B4-BE49-F238E27FC236}">
                <a16:creationId xmlns:a16="http://schemas.microsoft.com/office/drawing/2014/main" id="{543CEA2D-9030-4EEC-BFFB-736A74CBB0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4638" y="2343534"/>
            <a:ext cx="14398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0" descr="dog biscuit">
            <a:extLst>
              <a:ext uri="{FF2B5EF4-FFF2-40B4-BE49-F238E27FC236}">
                <a16:creationId xmlns:a16="http://schemas.microsoft.com/office/drawing/2014/main" id="{21B15EBD-0328-4FED-962C-E230717AD3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0375" y="4478721"/>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8" descr="animal water bowl">
            <a:extLst>
              <a:ext uri="{FF2B5EF4-FFF2-40B4-BE49-F238E27FC236}">
                <a16:creationId xmlns:a16="http://schemas.microsoft.com/office/drawing/2014/main" id="{A2EF6B21-46F5-48AE-BDEE-2ED313DBF2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51738" y="4478721"/>
            <a:ext cx="9080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087731"/>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1331</TotalTime>
  <Words>2693</Words>
  <Application>Microsoft Office PowerPoint</Application>
  <PresentationFormat>On-screen Show (4:3)</PresentationFormat>
  <Paragraphs>417</Paragraphs>
  <Slides>45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Agency FB</vt:lpstr>
      <vt:lpstr>Arial</vt:lpstr>
      <vt:lpstr>Calibri</vt:lpstr>
      <vt:lpstr>Symbol</vt:lpstr>
      <vt:lpstr>Wingdings</vt:lpstr>
      <vt:lpstr>Office Theme</vt:lpstr>
      <vt:lpstr>Spread of Infection: Animal and Farm Hygiene</vt:lpstr>
      <vt:lpstr>Learning Intention</vt:lpstr>
      <vt:lpstr>Northern Ireland Curriculum Links</vt:lpstr>
      <vt:lpstr>Why it is Important to Take Care of Animal’s Health? (1/2)</vt:lpstr>
      <vt:lpstr>Why it is Important to Take Care of Animal’s Health? (2/2)</vt:lpstr>
      <vt:lpstr>MS PowerPoint Presentation: Taking Care of Your Pet</vt:lpstr>
      <vt:lpstr>Animal and Farm Hygiene</vt:lpstr>
      <vt:lpstr>Animal and Human Health Have a lot in Common</vt:lpstr>
      <vt:lpstr>Diet</vt:lpstr>
      <vt:lpstr>Hygiene</vt:lpstr>
      <vt:lpstr>Dental Hygiene</vt:lpstr>
      <vt:lpstr>Ticks</vt:lpstr>
      <vt:lpstr>Exercise</vt:lpstr>
      <vt:lpstr>Vaccinations</vt:lpstr>
      <vt:lpstr>Antibiotics (1/2)</vt:lpstr>
      <vt:lpstr>Antibiotics (2/2)</vt:lpstr>
      <vt:lpstr>One Health</vt:lpstr>
      <vt:lpstr>Main Activity: Memory Game</vt:lpstr>
      <vt:lpstr>Memory Game Activity</vt:lpstr>
      <vt:lpstr>Discussion</vt:lpstr>
      <vt:lpstr>Discussion Points</vt:lpstr>
      <vt:lpstr>Extension Activities</vt:lpstr>
      <vt:lpstr>Memory Game 1 – Human Health</vt:lpstr>
      <vt:lpstr>Memory Game 2 – Human Health</vt:lpstr>
      <vt:lpstr>Memory Game 3 – Human Health</vt:lpstr>
      <vt:lpstr>Memory Game 4 – Human Health</vt:lpstr>
      <vt:lpstr>Memory Game 1 – Animal Health</vt:lpstr>
      <vt:lpstr>Memory Game 2 – Animal Health</vt:lpstr>
      <vt:lpstr>Memory Game 3 – Animal Health</vt:lpstr>
      <vt:lpstr>Memory Game 4 – Animal Health</vt:lpstr>
      <vt:lpstr>Memory Game. Human Health vs Animal Health - Answers</vt:lpstr>
      <vt:lpstr>Memory Game. Human Health vs Animal Health – Answers 1</vt:lpstr>
      <vt:lpstr>Memory Game. Human Health vs Animal Health – Answers 2</vt:lpstr>
      <vt:lpstr>Memory Game. Human Health vs Animal Health – Answers 3</vt:lpstr>
      <vt:lpstr>Memory Game. Human Health vs Animal Health – Answers 4</vt:lpstr>
      <vt:lpstr>Memory Game. Human Health vs Animal Health – Answers 5</vt:lpstr>
      <vt:lpstr>Memory Game. Human Health vs Animal Health – Answers 6</vt:lpstr>
      <vt:lpstr>Animal and Farm Hygiene Quiz 1</vt:lpstr>
      <vt:lpstr>Animal and Farm Hygiene Quiz 2</vt:lpstr>
      <vt:lpstr>Animal and Farm Hygiene Quiz 3</vt:lpstr>
      <vt:lpstr>Animal and Farm Hygiene Quiz 1 - Answers</vt:lpstr>
      <vt:lpstr>Animal and Farm Hygiene Quiz 2 - Answers</vt:lpstr>
      <vt:lpstr>Animal and Farm Hygiene Quiz 3 - Answers</vt:lpstr>
      <vt:lpstr>Learning Consolidation</vt:lpstr>
      <vt:lpstr>Discussion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163</cp:revision>
  <dcterms:created xsi:type="dcterms:W3CDTF">2022-02-28T09:25:11Z</dcterms:created>
  <dcterms:modified xsi:type="dcterms:W3CDTF">2025-03-04T14:31:07Z</dcterms:modified>
</cp:coreProperties>
</file>