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2"/>
  </p:notesMasterIdLst>
  <p:sldIdLst>
    <p:sldId id="256" r:id="rId2"/>
    <p:sldId id="257" r:id="rId3"/>
    <p:sldId id="263" r:id="rId4"/>
    <p:sldId id="258" r:id="rId5"/>
    <p:sldId id="285" r:id="rId6"/>
    <p:sldId id="286" r:id="rId7"/>
    <p:sldId id="287" r:id="rId8"/>
    <p:sldId id="267" r:id="rId9"/>
    <p:sldId id="288" r:id="rId10"/>
    <p:sldId id="278" r:id="rId11"/>
    <p:sldId id="290" r:id="rId12"/>
    <p:sldId id="292" r:id="rId13"/>
    <p:sldId id="293" r:id="rId14"/>
    <p:sldId id="264" r:id="rId15"/>
    <p:sldId id="279" r:id="rId16"/>
    <p:sldId id="291" r:id="rId17"/>
    <p:sldId id="289" r:id="rId18"/>
    <p:sldId id="283" r:id="rId19"/>
    <p:sldId id="268" r:id="rId20"/>
    <p:sldId id="282"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117E62"/>
    <a:srgbClr val="12B38F"/>
    <a:srgbClr val="302564"/>
    <a:srgbClr val="712B8F"/>
    <a:srgbClr val="2862A5"/>
    <a:srgbClr val="8DC641"/>
    <a:srgbClr val="F16436"/>
    <a:srgbClr val="FAC0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385" autoAdjust="0"/>
    <p:restoredTop sz="86388" autoAdjust="0"/>
  </p:normalViewPr>
  <p:slideViewPr>
    <p:cSldViewPr snapToGrid="0">
      <p:cViewPr varScale="1">
        <p:scale>
          <a:sx n="98" d="100"/>
          <a:sy n="98" d="100"/>
        </p:scale>
        <p:origin x="1572" y="96"/>
      </p:cViewPr>
      <p:guideLst/>
    </p:cSldViewPr>
  </p:slideViewPr>
  <p:outlineViewPr>
    <p:cViewPr>
      <p:scale>
        <a:sx n="33" d="100"/>
        <a:sy n="33" d="100"/>
      </p:scale>
      <p:origin x="0" y="-268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C7D478-E9BC-4FC0-9645-C9CD04C8C551}" type="datetimeFigureOut">
              <a:rPr lang="en-GB" smtClean="0"/>
              <a:t>04/03/2025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D6F3CC-95FF-41DB-95F3-E8B54B757E68}" type="slidenum">
              <a:rPr lang="en-GB" smtClean="0"/>
              <a:t>‹#›</a:t>
            </a:fld>
            <a:endParaRPr lang="en-GB"/>
          </a:p>
        </p:txBody>
      </p:sp>
    </p:spTree>
    <p:extLst>
      <p:ext uri="{BB962C8B-B14F-4D97-AF65-F5344CB8AC3E}">
        <p14:creationId xmlns:p14="http://schemas.microsoft.com/office/powerpoint/2010/main" val="2248106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30022" y="2167866"/>
            <a:ext cx="5628177" cy="2387600"/>
          </a:xfrm>
        </p:spPr>
        <p:txBody>
          <a:bodyPr anchor="b">
            <a:normAutofit/>
          </a:bodyPr>
          <a:lstStyle>
            <a:lvl1pPr algn="l">
              <a:defRPr sz="54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2830022" y="4705394"/>
            <a:ext cx="5170978" cy="552405"/>
          </a:xfrm>
        </p:spPr>
        <p:txBody>
          <a:bodyPr/>
          <a:lstStyle>
            <a:lvl1pPr marL="0" indent="0" algn="l">
              <a:buNone/>
              <a:defRPr sz="2400" i="1">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3" name="Picture 12" descr="Icon&#10;&#10;Description automatically generated">
            <a:extLst>
              <a:ext uri="{FF2B5EF4-FFF2-40B4-BE49-F238E27FC236}">
                <a16:creationId xmlns:a16="http://schemas.microsoft.com/office/drawing/2014/main" id="{7A59B71F-964D-40F2-9472-58F22E0790C0}"/>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266894" y="252098"/>
            <a:ext cx="2752909" cy="3109568"/>
          </a:xfrm>
          <a:prstGeom prst="rect">
            <a:avLst/>
          </a:prstGeom>
        </p:spPr>
      </p:pic>
      <p:pic>
        <p:nvPicPr>
          <p:cNvPr id="21" name="Picture 20" descr="Icon&#10;&#10;Description automatically generated">
            <a:extLst>
              <a:ext uri="{FF2B5EF4-FFF2-40B4-BE49-F238E27FC236}">
                <a16:creationId xmlns:a16="http://schemas.microsoft.com/office/drawing/2014/main" id="{DAAE083A-A530-4B08-9A08-9D705143C35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70269" b="15363"/>
          <a:stretch/>
        </p:blipFill>
        <p:spPr>
          <a:xfrm>
            <a:off x="-322577" y="6074434"/>
            <a:ext cx="2752909" cy="646981"/>
          </a:xfrm>
          <a:prstGeom prst="rect">
            <a:avLst/>
          </a:prstGeom>
        </p:spPr>
      </p:pic>
      <p:pic>
        <p:nvPicPr>
          <p:cNvPr id="22" name="Picture 21" descr="Icon&#10;&#10;Description automatically generated">
            <a:extLst>
              <a:ext uri="{FF2B5EF4-FFF2-40B4-BE49-F238E27FC236}">
                <a16:creationId xmlns:a16="http://schemas.microsoft.com/office/drawing/2014/main" id="{F5507D01-A5DE-4C45-BE68-8EEA4C7E40E8}"/>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88404" b="-2772"/>
          <a:stretch/>
        </p:blipFill>
        <p:spPr>
          <a:xfrm>
            <a:off x="1819091" y="6211019"/>
            <a:ext cx="2752909" cy="646981"/>
          </a:xfrm>
          <a:prstGeom prst="rect">
            <a:avLst/>
          </a:prstGeom>
        </p:spPr>
      </p:pic>
    </p:spTree>
    <p:extLst>
      <p:ext uri="{BB962C8B-B14F-4D97-AF65-F5344CB8AC3E}">
        <p14:creationId xmlns:p14="http://schemas.microsoft.com/office/powerpoint/2010/main" val="163992843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a:extLst>
              <a:ext uri="{FF2B5EF4-FFF2-40B4-BE49-F238E27FC236}">
                <a16:creationId xmlns:a16="http://schemas.microsoft.com/office/drawing/2014/main" id="{BAEE0DD7-08CB-46EF-85C7-32B73AD08DE8}"/>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9" name="Picture 8" descr="Icon&#10;&#10;Description automatically generated">
            <a:extLst>
              <a:ext uri="{FF2B5EF4-FFF2-40B4-BE49-F238E27FC236}">
                <a16:creationId xmlns:a16="http://schemas.microsoft.com/office/drawing/2014/main" id="{E4BE1BCF-15DE-49B7-A9CB-39CD9FA147C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3541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4">
            <a:extLst>
              <a:ext uri="{FF2B5EF4-FFF2-40B4-BE49-F238E27FC236}">
                <a16:creationId xmlns:a16="http://schemas.microsoft.com/office/drawing/2014/main" id="{D8D9D590-9046-44AD-B970-0090967A7FCB}"/>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13" name="Picture 12" descr="Icon&#10;&#10;Description automatically generated">
            <a:extLst>
              <a:ext uri="{FF2B5EF4-FFF2-40B4-BE49-F238E27FC236}">
                <a16:creationId xmlns:a16="http://schemas.microsoft.com/office/drawing/2014/main" id="{F2400954-B929-45F1-9AC9-4C0E1D923B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899632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Footer Placeholder 4">
            <a:extLst>
              <a:ext uri="{FF2B5EF4-FFF2-40B4-BE49-F238E27FC236}">
                <a16:creationId xmlns:a16="http://schemas.microsoft.com/office/drawing/2014/main" id="{0F95687B-D3CD-4948-BF0D-E266FB1CA2BE}"/>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84F8482B-B41C-4851-9152-4C524AF07C1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72647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D182C82D-41DD-4AE6-8CDA-8F9858CFE500}"/>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460F00E3-6DDA-4835-AFA9-D35A9DF50E1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692292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CBD97A74-80F2-4E45-8504-29C9A607749D}"/>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8E4E131B-21B7-4569-82FC-58E99881AAE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957109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slide_1">
    <p:bg>
      <p:bgPr>
        <a:solidFill>
          <a:schemeClr val="tx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638845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slide_2">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tx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4087712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slide_gener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88658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slide_EYFS">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685333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slide_KS1">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75039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slide_KS2">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461772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slide_KS3">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559138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slide_KS4">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929041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AAE08458-01B7-4486-9EE6-F34018AD691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02478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4C578-1356-483F-AD7A-E402F00D9994}"/>
              </a:ext>
            </a:extLst>
          </p:cNvPr>
          <p:cNvSpPr>
            <a:spLocks noGrp="1"/>
          </p:cNvSpPr>
          <p:nvPr>
            <p:ph type="title"/>
          </p:nvPr>
        </p:nvSpPr>
        <p:spPr/>
        <p:txBody>
          <a:bodyPr/>
          <a:lstStyle/>
          <a:p>
            <a:r>
              <a:rPr lang="en-US"/>
              <a:t>Click to edit Master title style</a:t>
            </a:r>
            <a:endParaRPr lang="en-GB" dirty="0"/>
          </a:p>
        </p:txBody>
      </p:sp>
      <p:sp>
        <p:nvSpPr>
          <p:cNvPr id="3" name="Footer Placeholder 4">
            <a:extLst>
              <a:ext uri="{FF2B5EF4-FFF2-40B4-BE49-F238E27FC236}">
                <a16:creationId xmlns:a16="http://schemas.microsoft.com/office/drawing/2014/main" id="{CAF7FC27-A6FF-4AA1-9B63-FBD258DAE7F1}"/>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4" name="Picture 3" descr="Icon&#10;&#10;Description automatically generated">
            <a:extLst>
              <a:ext uri="{FF2B5EF4-FFF2-40B4-BE49-F238E27FC236}">
                <a16:creationId xmlns:a16="http://schemas.microsoft.com/office/drawing/2014/main" id="{220138C2-E7CD-43F7-ADA7-0103BB6F05D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37157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1942571"/>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3" r:id="rId3"/>
    <p:sldLayoutId id="2147483675" r:id="rId4"/>
    <p:sldLayoutId id="2147483676" r:id="rId5"/>
    <p:sldLayoutId id="2147483677" r:id="rId6"/>
    <p:sldLayoutId id="2147483679" r:id="rId7"/>
    <p:sldLayoutId id="2147483662" r:id="rId8"/>
    <p:sldLayoutId id="2147483673" r:id="rId9"/>
    <p:sldLayoutId id="2147483664" r:id="rId10"/>
    <p:sldLayoutId id="2147483665" r:id="rId11"/>
    <p:sldLayoutId id="2147483666" r:id="rId12"/>
    <p:sldLayoutId id="2147483668" r:id="rId13"/>
    <p:sldLayoutId id="2147483669" r:id="rId14"/>
    <p:sldLayoutId id="2147483681" r:id="rId15"/>
    <p:sldLayoutId id="2147483682" r:id="rId16"/>
  </p:sldLayoutIdLst>
  <p:hf sldNum="0" hdr="0" dt="0"/>
  <p:txStyles>
    <p:title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9.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9.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CC990-AD08-47C8-8DBD-3D30B1AE0B53}"/>
              </a:ext>
            </a:extLst>
          </p:cNvPr>
          <p:cNvSpPr>
            <a:spLocks noGrp="1"/>
          </p:cNvSpPr>
          <p:nvPr>
            <p:ph type="ctrTitle"/>
          </p:nvPr>
        </p:nvSpPr>
        <p:spPr>
          <a:xfrm>
            <a:off x="1285875" y="2622594"/>
            <a:ext cx="9144000" cy="2387600"/>
          </a:xfrm>
        </p:spPr>
        <p:txBody>
          <a:bodyPr>
            <a:normAutofit/>
          </a:bodyPr>
          <a:lstStyle/>
          <a:p>
            <a:r>
              <a:rPr lang="en-GB" dirty="0"/>
              <a:t>Micro – organisms:</a:t>
            </a:r>
            <a:br>
              <a:rPr lang="en-GB" dirty="0"/>
            </a:br>
            <a:r>
              <a:rPr lang="en-GB" dirty="0"/>
              <a:t>Useful Microbes </a:t>
            </a:r>
          </a:p>
        </p:txBody>
      </p:sp>
      <p:sp>
        <p:nvSpPr>
          <p:cNvPr id="3" name="Subtitle 2">
            <a:extLst>
              <a:ext uri="{FF2B5EF4-FFF2-40B4-BE49-F238E27FC236}">
                <a16:creationId xmlns:a16="http://schemas.microsoft.com/office/drawing/2014/main" id="{0FDD6A8F-7E22-452E-AA9B-A73DA4A8DA69}"/>
              </a:ext>
            </a:extLst>
          </p:cNvPr>
          <p:cNvSpPr>
            <a:spLocks noGrp="1"/>
          </p:cNvSpPr>
          <p:nvPr>
            <p:ph type="subTitle" idx="1"/>
          </p:nvPr>
        </p:nvSpPr>
        <p:spPr>
          <a:xfrm>
            <a:off x="1285875" y="5086394"/>
            <a:ext cx="5170978" cy="552405"/>
          </a:xfrm>
        </p:spPr>
        <p:txBody>
          <a:bodyPr/>
          <a:lstStyle/>
          <a:p>
            <a:r>
              <a:rPr lang="en-GB" dirty="0"/>
              <a:t>Key Stage 2</a:t>
            </a:r>
          </a:p>
        </p:txBody>
      </p:sp>
    </p:spTree>
    <p:extLst>
      <p:ext uri="{BB962C8B-B14F-4D97-AF65-F5344CB8AC3E}">
        <p14:creationId xmlns:p14="http://schemas.microsoft.com/office/powerpoint/2010/main" val="381650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a:extLst>
              <a:ext uri="{FF2B5EF4-FFF2-40B4-BE49-F238E27FC236}">
                <a16:creationId xmlns:a16="http://schemas.microsoft.com/office/drawing/2014/main" id="{5571A739-9A34-4E28-9234-3CC5676A19AC}"/>
              </a:ext>
              <a:ext uri="{C183D7F6-B498-43B3-948B-1728B52AA6E4}">
                <adec:decorative xmlns:adec="http://schemas.microsoft.com/office/drawing/2017/decorative" val="1"/>
              </a:ext>
            </a:extLst>
          </p:cNvPr>
          <p:cNvSpPr/>
          <p:nvPr/>
        </p:nvSpPr>
        <p:spPr>
          <a:xfrm>
            <a:off x="8443595" y="5471795"/>
            <a:ext cx="562610" cy="562610"/>
          </a:xfrm>
          <a:prstGeom prst="ellipse">
            <a:avLst/>
          </a:prstGeom>
          <a:solidFill>
            <a:schemeClr val="bg1"/>
          </a:solidFill>
          <a:ln w="38100">
            <a:solidFill>
              <a:srgbClr val="1DB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pic>
        <p:nvPicPr>
          <p:cNvPr id="7" name="Picture 6">
            <a:extLst>
              <a:ext uri="{FF2B5EF4-FFF2-40B4-BE49-F238E27FC236}">
                <a16:creationId xmlns:a16="http://schemas.microsoft.com/office/drawing/2014/main" id="{1A556781-ADF7-42E8-8294-381B7B818DC1}"/>
              </a:ext>
              <a:ext uri="{C183D7F6-B498-43B3-948B-1728B52AA6E4}">
                <adec:decorative xmlns:adec="http://schemas.microsoft.com/office/drawing/2017/decorative" val="1"/>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8485505" y="5490845"/>
            <a:ext cx="478790" cy="522605"/>
          </a:xfrm>
          <a:prstGeom prst="rect">
            <a:avLst/>
          </a:prstGeom>
        </p:spPr>
      </p:pic>
      <p:sp>
        <p:nvSpPr>
          <p:cNvPr id="19" name="Title 18">
            <a:extLst>
              <a:ext uri="{FF2B5EF4-FFF2-40B4-BE49-F238E27FC236}">
                <a16:creationId xmlns:a16="http://schemas.microsoft.com/office/drawing/2014/main" id="{B38DEA01-A8CC-46E5-9E21-235E89968D77}"/>
              </a:ext>
            </a:extLst>
          </p:cNvPr>
          <p:cNvSpPr txBox="1">
            <a:spLocks noGrp="1"/>
          </p:cNvSpPr>
          <p:nvPr>
            <p:ph type="title" idx="4294967295"/>
          </p:nvPr>
        </p:nvSpPr>
        <p:spPr>
          <a:xfrm>
            <a:off x="336523" y="419105"/>
            <a:ext cx="8512202" cy="70788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0" normalizeH="0" baseline="0" noProof="0" dirty="0">
                <a:ln>
                  <a:noFill/>
                </a:ln>
                <a:solidFill>
                  <a:srgbClr val="302564"/>
                </a:solidFill>
                <a:effectLst/>
                <a:uLnTx/>
                <a:uFillTx/>
                <a:latin typeface="Arial" panose="020B0604020202020204" pitchFamily="34" charset="0"/>
                <a:ea typeface="+mj-ea"/>
                <a:cs typeface="Arial" panose="020B0604020202020204" pitchFamily="34" charset="0"/>
              </a:rPr>
              <a:t>Fascinating Fact </a:t>
            </a:r>
            <a:endParaRPr kumimoji="0" lang="en-GB" sz="40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TextBox 4">
            <a:extLst>
              <a:ext uri="{FF2B5EF4-FFF2-40B4-BE49-F238E27FC236}">
                <a16:creationId xmlns:a16="http://schemas.microsoft.com/office/drawing/2014/main" id="{97A66B13-ACD7-47A1-A67D-BEE6CF81C28D}"/>
              </a:ext>
            </a:extLst>
          </p:cNvPr>
          <p:cNvSpPr txBox="1"/>
          <p:nvPr/>
        </p:nvSpPr>
        <p:spPr>
          <a:xfrm>
            <a:off x="323057" y="1502596"/>
            <a:ext cx="8497885" cy="4401205"/>
          </a:xfrm>
          <a:prstGeom prst="rect">
            <a:avLst/>
          </a:prstGeom>
          <a:ln w="38100">
            <a:solidFill>
              <a:srgbClr val="117E6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lvl="0" algn="ctr">
              <a:spcBef>
                <a:spcPts val="600"/>
              </a:spcBef>
              <a:spcAft>
                <a:spcPts val="600"/>
              </a:spcAft>
            </a:pPr>
            <a:r>
              <a:rPr lang="en-GB" sz="3500" b="1" dirty="0">
                <a:solidFill>
                  <a:schemeClr val="tx1"/>
                </a:solidFill>
                <a:latin typeface="Arial" panose="020B0604020202020204" pitchFamily="34" charset="0"/>
                <a:ea typeface="Calibri" panose="020F0502020204030204" pitchFamily="34" charset="0"/>
                <a:cs typeface="Arial" panose="020B0604020202020204" pitchFamily="34" charset="0"/>
              </a:rPr>
              <a:t>Elie Metchnikoff won the Nobel Prize in 1908 for his ‘discovery’ of probiotics. He was convinced that Bulgarian labourers lived longer than other people because of the microbes in the sour milk they drank. The microbes were later identified as </a:t>
            </a:r>
            <a:r>
              <a:rPr lang="en-GB" sz="3500" b="1" i="1" dirty="0">
                <a:solidFill>
                  <a:schemeClr val="tx1"/>
                </a:solidFill>
                <a:latin typeface="Arial" panose="020B0604020202020204" pitchFamily="34" charset="0"/>
                <a:ea typeface="Calibri" panose="020F0502020204030204" pitchFamily="34" charset="0"/>
                <a:cs typeface="Arial" panose="020B0604020202020204" pitchFamily="34" charset="0"/>
              </a:rPr>
              <a:t>Lactobacillus bulgaricus</a:t>
            </a:r>
            <a:r>
              <a:rPr lang="en-GB" sz="3500" b="1" dirty="0">
                <a:solidFill>
                  <a:schemeClr val="tx1"/>
                </a:solidFill>
                <a:latin typeface="Arial" panose="020B0604020202020204" pitchFamily="34" charset="0"/>
                <a:ea typeface="Calibri" panose="020F0502020204030204" pitchFamily="34" charset="0"/>
                <a:cs typeface="Arial" panose="020B0604020202020204" pitchFamily="34" charset="0"/>
              </a:rPr>
              <a:t>.</a:t>
            </a:r>
          </a:p>
        </p:txBody>
      </p:sp>
      <p:sp>
        <p:nvSpPr>
          <p:cNvPr id="3" name="Footer Placeholder 2">
            <a:extLst>
              <a:ext uri="{FF2B5EF4-FFF2-40B4-BE49-F238E27FC236}">
                <a16:creationId xmlns:a16="http://schemas.microsoft.com/office/drawing/2014/main" id="{9E10948F-C8AF-4C4A-8F22-D3441D69EB44}"/>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461790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C9AD5-1600-4BB3-8F5D-E10DB3755F5E}"/>
              </a:ext>
            </a:extLst>
          </p:cNvPr>
          <p:cNvSpPr>
            <a:spLocks noGrp="1"/>
          </p:cNvSpPr>
          <p:nvPr>
            <p:ph type="title"/>
          </p:nvPr>
        </p:nvSpPr>
        <p:spPr>
          <a:xfrm>
            <a:off x="291588" y="0"/>
            <a:ext cx="8560819" cy="1172950"/>
          </a:xfrm>
        </p:spPr>
        <p:txBody>
          <a:bodyPr>
            <a:normAutofit/>
          </a:bodyPr>
          <a:lstStyle/>
          <a:p>
            <a:pPr algn="ctr"/>
            <a:r>
              <a:rPr lang="en-GB" sz="3000" b="1" dirty="0"/>
              <a:t>Yeast Races – Recording Sheet</a:t>
            </a:r>
          </a:p>
        </p:txBody>
      </p:sp>
      <p:sp>
        <p:nvSpPr>
          <p:cNvPr id="6" name="Rectangle: Rounded Corners 5">
            <a:extLst>
              <a:ext uri="{FF2B5EF4-FFF2-40B4-BE49-F238E27FC236}">
                <a16:creationId xmlns:a16="http://schemas.microsoft.com/office/drawing/2014/main" id="{F0E57BC3-68B5-48C7-B15F-0F6C0F031C48}"/>
              </a:ext>
              <a:ext uri="{C183D7F6-B498-43B3-948B-1728B52AA6E4}">
                <adec:decorative xmlns:adec="http://schemas.microsoft.com/office/drawing/2017/decorative" val="1"/>
              </a:ext>
            </a:extLst>
          </p:cNvPr>
          <p:cNvSpPr/>
          <p:nvPr/>
        </p:nvSpPr>
        <p:spPr>
          <a:xfrm>
            <a:off x="1975642" y="1096750"/>
            <a:ext cx="5192712" cy="5548526"/>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01100185-9152-4DCE-B9FA-4A6B63CDBB72}"/>
              </a:ext>
              <a:ext uri="{C183D7F6-B498-43B3-948B-1728B52AA6E4}">
                <adec:decorative xmlns:adec="http://schemas.microsoft.com/office/drawing/2017/decorative" val="1"/>
              </a:ext>
            </a:extLst>
          </p:cNvPr>
          <p:cNvSpPr/>
          <p:nvPr/>
        </p:nvSpPr>
        <p:spPr>
          <a:xfrm>
            <a:off x="6719570" y="6158690"/>
            <a:ext cx="562610" cy="562610"/>
          </a:xfrm>
          <a:prstGeom prst="ellipse">
            <a:avLst/>
          </a:prstGeom>
          <a:solidFill>
            <a:schemeClr val="bg1"/>
          </a:solidFill>
          <a:ln w="38100">
            <a:solidFill>
              <a:srgbClr val="1DB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pic>
        <p:nvPicPr>
          <p:cNvPr id="15" name="Picture 14">
            <a:extLst>
              <a:ext uri="{FF2B5EF4-FFF2-40B4-BE49-F238E27FC236}">
                <a16:creationId xmlns:a16="http://schemas.microsoft.com/office/drawing/2014/main" id="{3F5FA6D1-19BF-48F6-9A53-8934B854519A}"/>
              </a:ext>
              <a:ext uri="{C183D7F6-B498-43B3-948B-1728B52AA6E4}">
                <adec:decorative xmlns:adec="http://schemas.microsoft.com/office/drawing/2017/decorative" val="1"/>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761480" y="6178692"/>
            <a:ext cx="478790" cy="522605"/>
          </a:xfrm>
          <a:prstGeom prst="rect">
            <a:avLst/>
          </a:prstGeom>
        </p:spPr>
      </p:pic>
      <p:sp>
        <p:nvSpPr>
          <p:cNvPr id="7" name="TextBox 9" descr="Yeast Races&#10;&#10;">
            <a:extLst>
              <a:ext uri="{FF2B5EF4-FFF2-40B4-BE49-F238E27FC236}">
                <a16:creationId xmlns:a16="http://schemas.microsoft.com/office/drawing/2014/main" id="{67B1C591-F95D-4339-A860-F8C77459A3B4}"/>
              </a:ext>
            </a:extLst>
          </p:cNvPr>
          <p:cNvSpPr txBox="1"/>
          <p:nvPr/>
        </p:nvSpPr>
        <p:spPr>
          <a:xfrm>
            <a:off x="2122487" y="1172950"/>
            <a:ext cx="4346575" cy="523220"/>
          </a:xfrm>
          <a:prstGeom prst="rect">
            <a:avLst/>
          </a:prstGeom>
          <a:noFill/>
        </p:spPr>
        <p:txBody>
          <a:bodyPr wrap="square" rtlCol="0">
            <a:spAutoFit/>
          </a:bodyPr>
          <a:lstStyle/>
          <a:p>
            <a:pPr>
              <a:spcAft>
                <a:spcPts val="0"/>
              </a:spcAft>
            </a:pPr>
            <a:r>
              <a:rPr lang="en-GB" sz="2800" b="1" kern="1200" dirty="0">
                <a:effectLst/>
                <a:latin typeface="Arial" panose="020B0604020202020204" pitchFamily="34" charset="0"/>
                <a:ea typeface="Calibri" panose="020F0502020204030204" pitchFamily="34" charset="0"/>
                <a:cs typeface="Arial" panose="020B0604020202020204" pitchFamily="34" charset="0"/>
              </a:rPr>
              <a:t>Yeast Races</a:t>
            </a:r>
            <a:endParaRPr lang="en-GB" sz="2800" b="1"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9" name="TextBox 40" descr="Procedure&#10;Follow the instructions on the yeast races handout&#10;&#10;">
            <a:extLst>
              <a:ext uri="{FF2B5EF4-FFF2-40B4-BE49-F238E27FC236}">
                <a16:creationId xmlns:a16="http://schemas.microsoft.com/office/drawing/2014/main" id="{42905905-33C5-4F77-A7F9-9B87706D018A}"/>
              </a:ext>
            </a:extLst>
          </p:cNvPr>
          <p:cNvSpPr txBox="1"/>
          <p:nvPr/>
        </p:nvSpPr>
        <p:spPr>
          <a:xfrm>
            <a:off x="2132011" y="1645285"/>
            <a:ext cx="4346575" cy="984885"/>
          </a:xfrm>
          <a:prstGeom prst="rect">
            <a:avLst/>
          </a:prstGeom>
          <a:noFill/>
        </p:spPr>
        <p:txBody>
          <a:bodyPr wrap="square" rtlCol="0">
            <a:spAutoFit/>
          </a:bodyPr>
          <a:lstStyle/>
          <a:p>
            <a:pPr>
              <a:spcAft>
                <a:spcPts val="0"/>
              </a:spcAft>
            </a:pPr>
            <a:r>
              <a:rPr lang="en-GB" sz="1600" b="1" kern="1200" dirty="0">
                <a:effectLst/>
                <a:latin typeface="Arial" panose="020B0604020202020204" pitchFamily="34" charset="0"/>
                <a:ea typeface="Calibri" panose="020F0502020204030204" pitchFamily="34" charset="0"/>
                <a:cs typeface="Arial" panose="020B0604020202020204" pitchFamily="34" charset="0"/>
              </a:rPr>
              <a:t>Procedure</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a:spcAft>
                <a:spcPts val="0"/>
              </a:spcAft>
            </a:pPr>
            <a:r>
              <a:rPr lang="en-GB" sz="1400" kern="1200" dirty="0">
                <a:effectLst/>
                <a:latin typeface="Arial" panose="020B0604020202020204" pitchFamily="34" charset="0"/>
                <a:ea typeface="Calibri" panose="020F0502020204030204" pitchFamily="34" charset="0"/>
                <a:cs typeface="Arial" panose="020B0604020202020204" pitchFamily="34" charset="0"/>
              </a:rPr>
              <a:t>Follow the instructions on the yeast races handout</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a:spcAft>
                <a:spcPts val="0"/>
              </a:spcAft>
            </a:pPr>
            <a:r>
              <a:rPr lang="en-GB" sz="1200" dirty="0">
                <a:effectLst/>
                <a:latin typeface="Arial" panose="020B0604020202020204" pitchFamily="34" charset="0"/>
                <a:ea typeface="Calibri" panose="020F0502020204030204" pitchFamily="34" charset="0"/>
                <a:cs typeface="Times New Roman" panose="02020603050405020304" pitchFamily="18" charset="0"/>
              </a:rPr>
              <a:t> </a:t>
            </a:r>
          </a:p>
          <a:p>
            <a:pPr>
              <a:spcAft>
                <a:spcPts val="0"/>
              </a:spcAft>
            </a:pPr>
            <a:r>
              <a:rPr lang="en-GB" sz="1600" b="1" kern="1200" dirty="0">
                <a:effectLst/>
                <a:latin typeface="Arial" panose="020B0604020202020204" pitchFamily="34" charset="0"/>
                <a:ea typeface="Calibri" panose="020F0502020204030204" pitchFamily="34" charset="0"/>
                <a:cs typeface="Arial" panose="020B0604020202020204" pitchFamily="34" charset="0"/>
              </a:rPr>
              <a:t>My Results</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2" name="TextBox 11">
            <a:extLst>
              <a:ext uri="{FF2B5EF4-FFF2-40B4-BE49-F238E27FC236}">
                <a16:creationId xmlns:a16="http://schemas.microsoft.com/office/drawing/2014/main" id="{EB8331A6-D79C-44D0-A37A-AFE61D4A900C}"/>
              </a:ext>
            </a:extLst>
          </p:cNvPr>
          <p:cNvSpPr txBox="1"/>
          <p:nvPr/>
        </p:nvSpPr>
        <p:spPr>
          <a:xfrm>
            <a:off x="2154668" y="2674774"/>
            <a:ext cx="2217452" cy="336631"/>
          </a:xfrm>
          <a:prstGeom prst="rect">
            <a:avLst/>
          </a:prstGeom>
          <a:noFill/>
        </p:spPr>
        <p:txBody>
          <a:bodyPr wrap="square">
            <a:spAutoFit/>
          </a:bodyPr>
          <a:lstStyle/>
          <a:p>
            <a:pPr algn="l">
              <a:lnSpc>
                <a:spcPct val="107000"/>
              </a:lnSpc>
              <a:spcAft>
                <a:spcPts val="0"/>
              </a:spcAft>
            </a:pPr>
            <a:r>
              <a:rPr lang="en-GB" sz="16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Yeast only (cup A)</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10" name="Table 9">
            <a:extLst>
              <a:ext uri="{FF2B5EF4-FFF2-40B4-BE49-F238E27FC236}">
                <a16:creationId xmlns:a16="http://schemas.microsoft.com/office/drawing/2014/main" id="{99A21781-B802-4C9B-BD41-E3ED46183245}"/>
              </a:ext>
            </a:extLst>
          </p:cNvPr>
          <p:cNvGraphicFramePr>
            <a:graphicFrameLocks noGrp="1"/>
          </p:cNvGraphicFramePr>
          <p:nvPr>
            <p:extLst>
              <p:ext uri="{D42A27DB-BD31-4B8C-83A1-F6EECF244321}">
                <p14:modId xmlns:p14="http://schemas.microsoft.com/office/powerpoint/2010/main" val="1630268673"/>
              </p:ext>
            </p:extLst>
          </p:nvPr>
        </p:nvGraphicFramePr>
        <p:xfrm>
          <a:off x="2132011" y="3082703"/>
          <a:ext cx="2516190" cy="3110040"/>
        </p:xfrm>
        <a:graphic>
          <a:graphicData uri="http://schemas.openxmlformats.org/drawingml/2006/table">
            <a:tbl>
              <a:tblPr firstRow="1" bandRow="1"/>
              <a:tblGrid>
                <a:gridCol w="573992">
                  <a:extLst>
                    <a:ext uri="{9D8B030D-6E8A-4147-A177-3AD203B41FA5}">
                      <a16:colId xmlns:a16="http://schemas.microsoft.com/office/drawing/2014/main" val="3869797515"/>
                    </a:ext>
                  </a:extLst>
                </a:gridCol>
                <a:gridCol w="982335">
                  <a:extLst>
                    <a:ext uri="{9D8B030D-6E8A-4147-A177-3AD203B41FA5}">
                      <a16:colId xmlns:a16="http://schemas.microsoft.com/office/drawing/2014/main" val="1610319474"/>
                    </a:ext>
                  </a:extLst>
                </a:gridCol>
                <a:gridCol w="959863">
                  <a:extLst>
                    <a:ext uri="{9D8B030D-6E8A-4147-A177-3AD203B41FA5}">
                      <a16:colId xmlns:a16="http://schemas.microsoft.com/office/drawing/2014/main" val="85303530"/>
                    </a:ext>
                  </a:extLst>
                </a:gridCol>
              </a:tblGrid>
              <a:tr h="142875">
                <a:tc>
                  <a:txBody>
                    <a:bodyPr/>
                    <a:lstStyle/>
                    <a:p>
                      <a:pPr algn="l">
                        <a:lnSpc>
                          <a:spcPct val="107000"/>
                        </a:lnSpc>
                      </a:pPr>
                      <a:r>
                        <a:rPr lang="en-GB" sz="1400" dirty="0">
                          <a:solidFill>
                            <a:srgbClr val="000000"/>
                          </a:solidFill>
                          <a:effectLst/>
                          <a:latin typeface="Arial" panose="020B0604020202020204" pitchFamily="34" charset="0"/>
                          <a:cs typeface="Arial" panose="020B0604020202020204" pitchFamily="34" charset="0"/>
                        </a:rPr>
                        <a:t>Time</a:t>
                      </a:r>
                      <a:endParaRPr lang="en-GB" sz="1100" dirty="0">
                        <a:solidFill>
                          <a:srgbClr val="000000"/>
                        </a:solidFill>
                        <a:effectLst/>
                        <a:latin typeface="Arial" panose="020B0604020202020204" pitchFamily="34" charset="0"/>
                        <a:cs typeface="Arial" panose="020B0604020202020204" pitchFamily="34"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28575"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gn="l">
                        <a:lnSpc>
                          <a:spcPct val="107000"/>
                        </a:lnSpc>
                        <a:spcAft>
                          <a:spcPts val="0"/>
                        </a:spcAft>
                      </a:pPr>
                      <a:r>
                        <a:rPr lang="en-GB" sz="1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Volume of dough (ml)</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28575"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gn="l">
                        <a:lnSpc>
                          <a:spcPct val="107000"/>
                        </a:lnSpc>
                        <a:spcAft>
                          <a:spcPts val="0"/>
                        </a:spcAft>
                      </a:pPr>
                      <a:r>
                        <a:rPr lang="en-GB" sz="1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Change in volume of dough (ml)</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28575"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extLst>
                  <a:ext uri="{0D108BD9-81ED-4DB2-BD59-A6C34878D82A}">
                    <a16:rowId xmlns:a16="http://schemas.microsoft.com/office/drawing/2014/main" val="2542930343"/>
                  </a:ext>
                </a:extLst>
              </a:tr>
              <a:tr h="142875">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30ml</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gn="l">
                        <a:lnSpc>
                          <a:spcPct val="107000"/>
                        </a:lnSpc>
                        <a:spcAft>
                          <a:spcPts val="0"/>
                        </a:spcAft>
                      </a:pPr>
                      <a:r>
                        <a:rPr lang="en-GB" sz="1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extLst>
                  <a:ext uri="{0D108BD9-81ED-4DB2-BD59-A6C34878D82A}">
                    <a16:rowId xmlns:a16="http://schemas.microsoft.com/office/drawing/2014/main" val="4159383596"/>
                  </a:ext>
                </a:extLst>
              </a:tr>
              <a:tr h="142875">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extLst>
                  <a:ext uri="{0D108BD9-81ED-4DB2-BD59-A6C34878D82A}">
                    <a16:rowId xmlns:a16="http://schemas.microsoft.com/office/drawing/2014/main" val="4072887964"/>
                  </a:ext>
                </a:extLst>
              </a:tr>
              <a:tr h="142875">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extLst>
                  <a:ext uri="{0D108BD9-81ED-4DB2-BD59-A6C34878D82A}">
                    <a16:rowId xmlns:a16="http://schemas.microsoft.com/office/drawing/2014/main" val="2982469210"/>
                  </a:ext>
                </a:extLst>
              </a:tr>
              <a:tr h="142875">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extLst>
                  <a:ext uri="{0D108BD9-81ED-4DB2-BD59-A6C34878D82A}">
                    <a16:rowId xmlns:a16="http://schemas.microsoft.com/office/drawing/2014/main" val="237748658"/>
                  </a:ext>
                </a:extLst>
              </a:tr>
              <a:tr h="142875">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extLst>
                  <a:ext uri="{0D108BD9-81ED-4DB2-BD59-A6C34878D82A}">
                    <a16:rowId xmlns:a16="http://schemas.microsoft.com/office/drawing/2014/main" val="1154593713"/>
                  </a:ext>
                </a:extLst>
              </a:tr>
              <a:tr h="142875">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25</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extLst>
                  <a:ext uri="{0D108BD9-81ED-4DB2-BD59-A6C34878D82A}">
                    <a16:rowId xmlns:a16="http://schemas.microsoft.com/office/drawing/2014/main" val="4246893693"/>
                  </a:ext>
                </a:extLst>
              </a:tr>
              <a:tr h="142875">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30</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gn="l">
                        <a:lnSpc>
                          <a:spcPct val="107000"/>
                        </a:lnSpc>
                      </a:pPr>
                      <a:endParaRPr lang="en-GB" sz="1100" dirty="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extLst>
                  <a:ext uri="{0D108BD9-81ED-4DB2-BD59-A6C34878D82A}">
                    <a16:rowId xmlns:a16="http://schemas.microsoft.com/office/drawing/2014/main" val="856450624"/>
                  </a:ext>
                </a:extLst>
              </a:tr>
            </a:tbl>
          </a:graphicData>
        </a:graphic>
      </p:graphicFrame>
      <p:sp>
        <p:nvSpPr>
          <p:cNvPr id="16" name="TextBox 15">
            <a:extLst>
              <a:ext uri="{FF2B5EF4-FFF2-40B4-BE49-F238E27FC236}">
                <a16:creationId xmlns:a16="http://schemas.microsoft.com/office/drawing/2014/main" id="{A5EB1A70-148E-4C09-8038-D33ECA6677C7}"/>
              </a:ext>
            </a:extLst>
          </p:cNvPr>
          <p:cNvSpPr txBox="1"/>
          <p:nvPr/>
        </p:nvSpPr>
        <p:spPr>
          <a:xfrm>
            <a:off x="4709060" y="2688121"/>
            <a:ext cx="2414689" cy="336631"/>
          </a:xfrm>
          <a:prstGeom prst="rect">
            <a:avLst/>
          </a:prstGeom>
          <a:noFill/>
        </p:spPr>
        <p:txBody>
          <a:bodyPr wrap="square">
            <a:spAutoFit/>
          </a:bodyPr>
          <a:lstStyle/>
          <a:p>
            <a:pPr algn="l">
              <a:lnSpc>
                <a:spcPct val="107000"/>
              </a:lnSpc>
              <a:spcAft>
                <a:spcPts val="0"/>
              </a:spcAft>
            </a:pPr>
            <a:r>
              <a:rPr lang="en-GB" sz="16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Yeast and Sugar (cup </a:t>
            </a:r>
            <a:r>
              <a:rPr lang="en-GB"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B</a:t>
            </a:r>
            <a:r>
              <a:rPr lang="en-GB" sz="16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13" name="Table 12">
            <a:extLst>
              <a:ext uri="{FF2B5EF4-FFF2-40B4-BE49-F238E27FC236}">
                <a16:creationId xmlns:a16="http://schemas.microsoft.com/office/drawing/2014/main" id="{107D7700-7458-47B2-BD46-C20D52658EEB}"/>
              </a:ext>
            </a:extLst>
          </p:cNvPr>
          <p:cNvGraphicFramePr>
            <a:graphicFrameLocks noGrp="1"/>
          </p:cNvGraphicFramePr>
          <p:nvPr>
            <p:extLst>
              <p:ext uri="{D42A27DB-BD31-4B8C-83A1-F6EECF244321}">
                <p14:modId xmlns:p14="http://schemas.microsoft.com/office/powerpoint/2010/main" val="5991381"/>
              </p:ext>
            </p:extLst>
          </p:nvPr>
        </p:nvGraphicFramePr>
        <p:xfrm>
          <a:off x="4796062" y="3060201"/>
          <a:ext cx="2114694" cy="3132542"/>
        </p:xfrm>
        <a:graphic>
          <a:graphicData uri="http://schemas.openxmlformats.org/drawingml/2006/table">
            <a:tbl>
              <a:tblPr firstRow="1" bandRow="1"/>
              <a:tblGrid>
                <a:gridCol w="1069478">
                  <a:extLst>
                    <a:ext uri="{9D8B030D-6E8A-4147-A177-3AD203B41FA5}">
                      <a16:colId xmlns:a16="http://schemas.microsoft.com/office/drawing/2014/main" val="3469208371"/>
                    </a:ext>
                  </a:extLst>
                </a:gridCol>
                <a:gridCol w="1045216">
                  <a:extLst>
                    <a:ext uri="{9D8B030D-6E8A-4147-A177-3AD203B41FA5}">
                      <a16:colId xmlns:a16="http://schemas.microsoft.com/office/drawing/2014/main" val="3586233270"/>
                    </a:ext>
                  </a:extLst>
                </a:gridCol>
              </a:tblGrid>
              <a:tr h="955302">
                <a:tc>
                  <a:txBody>
                    <a:bodyPr/>
                    <a:lstStyle/>
                    <a:p>
                      <a:pPr>
                        <a:lnSpc>
                          <a:spcPct val="107000"/>
                        </a:lnSpc>
                        <a:spcAft>
                          <a:spcPts val="800"/>
                        </a:spcAft>
                      </a:pPr>
                      <a:r>
                        <a:rPr lang="en-GB" sz="1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Volume of dough (ml)</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28575"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nSpc>
                          <a:spcPct val="107000"/>
                        </a:lnSpc>
                        <a:spcAft>
                          <a:spcPts val="800"/>
                        </a:spcAft>
                      </a:pPr>
                      <a:r>
                        <a:rPr lang="en-GB" sz="1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Change in volume of dough (ml)</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28575"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extLst>
                  <a:ext uri="{0D108BD9-81ED-4DB2-BD59-A6C34878D82A}">
                    <a16:rowId xmlns:a16="http://schemas.microsoft.com/office/drawing/2014/main" val="529578587"/>
                  </a:ext>
                </a:extLst>
              </a:tr>
              <a:tr h="321218">
                <a:tc>
                  <a:txBody>
                    <a:bodyPr/>
                    <a:lstStyle/>
                    <a:p>
                      <a:pPr>
                        <a:lnSpc>
                          <a:spcPct val="107000"/>
                        </a:lnSpc>
                        <a:spcAft>
                          <a:spcPts val="800"/>
                        </a:spcAft>
                      </a:pPr>
                      <a:r>
                        <a:rPr lang="en-GB" sz="14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30ml</a:t>
                      </a: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nSpc>
                          <a:spcPct val="107000"/>
                        </a:lnSpc>
                        <a:spcAft>
                          <a:spcPts val="800"/>
                        </a:spcAft>
                      </a:pPr>
                      <a:r>
                        <a:rPr lang="en-GB" sz="12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0</a:t>
                      </a: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extLst>
                  <a:ext uri="{0D108BD9-81ED-4DB2-BD59-A6C34878D82A}">
                    <a16:rowId xmlns:a16="http://schemas.microsoft.com/office/drawing/2014/main" val="931511559"/>
                  </a:ext>
                </a:extLst>
              </a:tr>
              <a:tr h="309337">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extLst>
                  <a:ext uri="{0D108BD9-81ED-4DB2-BD59-A6C34878D82A}">
                    <a16:rowId xmlns:a16="http://schemas.microsoft.com/office/drawing/2014/main" val="192128042"/>
                  </a:ext>
                </a:extLst>
              </a:tr>
              <a:tr h="309337">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extLst>
                  <a:ext uri="{0D108BD9-81ED-4DB2-BD59-A6C34878D82A}">
                    <a16:rowId xmlns:a16="http://schemas.microsoft.com/office/drawing/2014/main" val="3210157416"/>
                  </a:ext>
                </a:extLst>
              </a:tr>
              <a:tr h="309337">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extLst>
                  <a:ext uri="{0D108BD9-81ED-4DB2-BD59-A6C34878D82A}">
                    <a16:rowId xmlns:a16="http://schemas.microsoft.com/office/drawing/2014/main" val="305838319"/>
                  </a:ext>
                </a:extLst>
              </a:tr>
              <a:tr h="309337">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nSpc>
                          <a:spcPct val="107000"/>
                        </a:lnSpc>
                      </a:pPr>
                      <a:endParaRPr lang="en-GB" sz="1100" dirty="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extLst>
                  <a:ext uri="{0D108BD9-81ED-4DB2-BD59-A6C34878D82A}">
                    <a16:rowId xmlns:a16="http://schemas.microsoft.com/office/drawing/2014/main" val="3684939310"/>
                  </a:ext>
                </a:extLst>
              </a:tr>
              <a:tr h="309337">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extLst>
                  <a:ext uri="{0D108BD9-81ED-4DB2-BD59-A6C34878D82A}">
                    <a16:rowId xmlns:a16="http://schemas.microsoft.com/office/drawing/2014/main" val="1120413333"/>
                  </a:ext>
                </a:extLst>
              </a:tr>
              <a:tr h="309337">
                <a:tc>
                  <a:txBody>
                    <a:bodyPr/>
                    <a:lstStyle/>
                    <a:p>
                      <a:pPr>
                        <a:lnSpc>
                          <a:spcPct val="107000"/>
                        </a:lnSpc>
                      </a:pPr>
                      <a:endParaRPr lang="en-GB" sz="1100" dirty="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nSpc>
                          <a:spcPct val="107000"/>
                        </a:lnSpc>
                      </a:pPr>
                      <a:endParaRPr lang="en-GB" sz="1100" dirty="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extLst>
                  <a:ext uri="{0D108BD9-81ED-4DB2-BD59-A6C34878D82A}">
                    <a16:rowId xmlns:a16="http://schemas.microsoft.com/office/drawing/2014/main" val="368402592"/>
                  </a:ext>
                </a:extLst>
              </a:tr>
            </a:tbl>
          </a:graphicData>
        </a:graphic>
      </p:graphicFrame>
      <p:sp>
        <p:nvSpPr>
          <p:cNvPr id="3" name="Footer Placeholder 2">
            <a:extLst>
              <a:ext uri="{FF2B5EF4-FFF2-40B4-BE49-F238E27FC236}">
                <a16:creationId xmlns:a16="http://schemas.microsoft.com/office/drawing/2014/main" id="{DD7AEE99-C970-46F4-8391-2D298FDBA7D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774198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FA316829-F369-44FC-937D-41FDE435BF2C}"/>
              </a:ext>
              <a:ext uri="{C183D7F6-B498-43B3-948B-1728B52AA6E4}">
                <adec:decorative xmlns:adec="http://schemas.microsoft.com/office/drawing/2017/decorative" val="1"/>
              </a:ext>
            </a:extLst>
          </p:cNvPr>
          <p:cNvSpPr/>
          <p:nvPr/>
        </p:nvSpPr>
        <p:spPr>
          <a:xfrm>
            <a:off x="1975642" y="1096750"/>
            <a:ext cx="5192712" cy="5548526"/>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4" name="Title 1">
            <a:extLst>
              <a:ext uri="{FF2B5EF4-FFF2-40B4-BE49-F238E27FC236}">
                <a16:creationId xmlns:a16="http://schemas.microsoft.com/office/drawing/2014/main" id="{4AC9EB22-5F57-45E4-A94C-FC87A249B332}"/>
              </a:ext>
            </a:extLst>
          </p:cNvPr>
          <p:cNvSpPr>
            <a:spLocks noGrp="1"/>
          </p:cNvSpPr>
          <p:nvPr>
            <p:ph type="title"/>
          </p:nvPr>
        </p:nvSpPr>
        <p:spPr>
          <a:xfrm>
            <a:off x="291589" y="0"/>
            <a:ext cx="8560819" cy="1172950"/>
          </a:xfrm>
        </p:spPr>
        <p:txBody>
          <a:bodyPr>
            <a:normAutofit/>
          </a:bodyPr>
          <a:lstStyle/>
          <a:p>
            <a:pPr algn="ctr"/>
            <a:r>
              <a:rPr lang="en-GB" sz="3000" b="1" dirty="0"/>
              <a:t>Yeast Races – Conclusions</a:t>
            </a:r>
          </a:p>
        </p:txBody>
      </p:sp>
      <p:sp>
        <p:nvSpPr>
          <p:cNvPr id="6" name="Text Box 232">
            <a:extLst>
              <a:ext uri="{FF2B5EF4-FFF2-40B4-BE49-F238E27FC236}">
                <a16:creationId xmlns:a16="http://schemas.microsoft.com/office/drawing/2014/main" id="{382D942F-6C12-4E8C-B597-8E093306B317}"/>
              </a:ext>
            </a:extLst>
          </p:cNvPr>
          <p:cNvSpPr txBox="1"/>
          <p:nvPr/>
        </p:nvSpPr>
        <p:spPr>
          <a:xfrm>
            <a:off x="2156142" y="1324609"/>
            <a:ext cx="4911408" cy="3733165"/>
          </a:xfrm>
          <a:prstGeom prst="rect">
            <a:avLst/>
          </a:prstGeom>
          <a:solidFill>
            <a:sysClr val="window" lastClr="FFFFFF"/>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900" b="1"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My Conclusions</a:t>
            </a:r>
            <a:b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br>
            <a:endPar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What caused the dough to rise up the container?</a:t>
            </a:r>
            <a:b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br>
            <a: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_______________________________</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What is this process called?</a:t>
            </a:r>
            <a:b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br>
            <a: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________________________________</a:t>
            </a:r>
          </a:p>
          <a:p>
            <a:pPr marL="457200" marR="0" lvl="0" indent="-228600" defTabSz="914400" eaLnBrk="1" fontAlgn="auto" latinLnBrk="0" hangingPunct="1">
              <a:lnSpc>
                <a:spcPct val="100000"/>
              </a:lnSpc>
              <a:spcBef>
                <a:spcPts val="0"/>
              </a:spcBef>
              <a:spcAft>
                <a:spcPts val="0"/>
              </a:spcAft>
              <a:buClrTx/>
              <a:buSzTx/>
              <a:buFontTx/>
              <a:buNone/>
              <a:tabLst>
                <a:tab pos="457200" algn="l"/>
              </a:tabLst>
              <a:defRPr/>
            </a:pPr>
            <a:endPar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a:p>
            <a:pPr marL="342900" marR="0" lvl="0" indent="-342900" defTabSz="914400" eaLnBrk="1" fontAlgn="auto" latinLnBrk="0" hangingPunct="1">
              <a:lnSpc>
                <a:spcPct val="100000"/>
              </a:lnSpc>
              <a:spcBef>
                <a:spcPts val="0"/>
              </a:spcBef>
              <a:spcAft>
                <a:spcPts val="0"/>
              </a:spcAft>
              <a:buClrTx/>
              <a:buSzTx/>
              <a:buFont typeface="+mj-lt"/>
              <a:buAutoNum type="arabicPeriod" startAt="3"/>
              <a:tabLst>
                <a:tab pos="457200" algn="l"/>
              </a:tabLst>
              <a:defRPr/>
            </a:pPr>
            <a: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Why did the dough in container B move </a:t>
            </a:r>
            <a:b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br>
            <a: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faster than container A?</a:t>
            </a:r>
            <a:b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br>
            <a: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________________________________</a:t>
            </a:r>
          </a:p>
        </p:txBody>
      </p:sp>
      <p:sp>
        <p:nvSpPr>
          <p:cNvPr id="7" name="Rectangle: Rounded Corners 6" descr="Did you know? The average adult carries approx. kg of good microbes in their guts – the same weight as 2 bags of sugar&#10;">
            <a:extLst>
              <a:ext uri="{FF2B5EF4-FFF2-40B4-BE49-F238E27FC236}">
                <a16:creationId xmlns:a16="http://schemas.microsoft.com/office/drawing/2014/main" id="{6B720422-40DB-4F73-BE81-FBBC2211852C}"/>
              </a:ext>
            </a:extLst>
          </p:cNvPr>
          <p:cNvSpPr/>
          <p:nvPr/>
        </p:nvSpPr>
        <p:spPr>
          <a:xfrm>
            <a:off x="2156142" y="5209433"/>
            <a:ext cx="4911408" cy="1284473"/>
          </a:xfrm>
          <a:prstGeom prst="roundRect">
            <a:avLst>
              <a:gd name="adj" fmla="val 6687"/>
            </a:avLst>
          </a:prstGeom>
          <a:solidFill>
            <a:srgbClr val="99D5C7"/>
          </a:solidFill>
          <a:ln w="12700" cap="flat" cmpd="sng" algn="ctr">
            <a:solidFill>
              <a:srgbClr val="000000"/>
            </a:solidFill>
            <a:prstDash val="solid"/>
            <a:miter lim="800000"/>
          </a:ln>
          <a:effectLst/>
        </p:spPr>
        <p:txBody>
          <a:bodyPr wrap="square"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500" b="1"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Did you know? </a:t>
            </a:r>
            <a:endParaRPr kumimoji="0" lang="en-GB" sz="1500" b="1"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 </a:t>
            </a:r>
            <a:endParaRPr kumimoji="0" lang="en-GB" sz="150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The average adult carries approx. 2kg of good microbes in their guts – the same weight as 2 bags of sugar.</a:t>
            </a:r>
            <a:endParaRPr kumimoji="0" lang="en-GB" sz="150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3" name="Footer Placeholder 2">
            <a:extLst>
              <a:ext uri="{FF2B5EF4-FFF2-40B4-BE49-F238E27FC236}">
                <a16:creationId xmlns:a16="http://schemas.microsoft.com/office/drawing/2014/main" id="{1F66091C-CBA8-42ED-8A69-F9EC5648D09C}"/>
              </a:ext>
            </a:extLst>
          </p:cNvPr>
          <p:cNvSpPr>
            <a:spLocks noGrp="1"/>
          </p:cNvSpPr>
          <p:nvPr>
            <p:ph type="ftr" sz="quarter" idx="11"/>
          </p:nvPr>
        </p:nvSpPr>
        <p:spPr/>
        <p:txBody>
          <a:bodyPr/>
          <a:lstStyle/>
          <a:p>
            <a:r>
              <a:rPr lang="en-GB"/>
              <a:t>e-Bug.eu</a:t>
            </a:r>
            <a:endParaRPr lang="en-GB" dirty="0"/>
          </a:p>
        </p:txBody>
      </p:sp>
      <p:sp>
        <p:nvSpPr>
          <p:cNvPr id="8" name="Oval 7">
            <a:extLst>
              <a:ext uri="{FF2B5EF4-FFF2-40B4-BE49-F238E27FC236}">
                <a16:creationId xmlns:a16="http://schemas.microsoft.com/office/drawing/2014/main" id="{64DB648D-82B0-42AD-A6A8-5AB8DEC9A60D}"/>
              </a:ext>
              <a:ext uri="{C183D7F6-B498-43B3-948B-1728B52AA6E4}">
                <adec:decorative xmlns:adec="http://schemas.microsoft.com/office/drawing/2017/decorative" val="1"/>
              </a:ext>
            </a:extLst>
          </p:cNvPr>
          <p:cNvSpPr/>
          <p:nvPr/>
        </p:nvSpPr>
        <p:spPr>
          <a:xfrm>
            <a:off x="6786244" y="6158351"/>
            <a:ext cx="562610" cy="562610"/>
          </a:xfrm>
          <a:prstGeom prst="ellipse">
            <a:avLst/>
          </a:prstGeom>
          <a:solidFill>
            <a:schemeClr val="bg1"/>
          </a:solidFill>
          <a:ln w="38100">
            <a:solidFill>
              <a:srgbClr val="1DB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pic>
        <p:nvPicPr>
          <p:cNvPr id="9" name="Picture 8">
            <a:extLst>
              <a:ext uri="{FF2B5EF4-FFF2-40B4-BE49-F238E27FC236}">
                <a16:creationId xmlns:a16="http://schemas.microsoft.com/office/drawing/2014/main" id="{B1F62F45-E8DE-4E2D-849B-DCA804AACB8F}"/>
              </a:ext>
              <a:ext uri="{C183D7F6-B498-43B3-948B-1728B52AA6E4}">
                <adec:decorative xmlns:adec="http://schemas.microsoft.com/office/drawing/2017/decorative" val="1"/>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828154" y="6187878"/>
            <a:ext cx="478790" cy="522605"/>
          </a:xfrm>
          <a:prstGeom prst="rect">
            <a:avLst/>
          </a:prstGeom>
        </p:spPr>
      </p:pic>
    </p:spTree>
    <p:extLst>
      <p:ext uri="{BB962C8B-B14F-4D97-AF65-F5344CB8AC3E}">
        <p14:creationId xmlns:p14="http://schemas.microsoft.com/office/powerpoint/2010/main" val="3203687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31EEB92-485A-4447-BCCC-6C0BEA4EF5CB}"/>
              </a:ext>
            </a:extLst>
          </p:cNvPr>
          <p:cNvSpPr>
            <a:spLocks noGrp="1"/>
          </p:cNvSpPr>
          <p:nvPr>
            <p:ph type="title"/>
          </p:nvPr>
        </p:nvSpPr>
        <p:spPr>
          <a:xfrm>
            <a:off x="144372" y="532594"/>
            <a:ext cx="3680685" cy="792141"/>
          </a:xfrm>
        </p:spPr>
        <p:txBody>
          <a:bodyPr>
            <a:normAutofit fontScale="90000"/>
          </a:bodyPr>
          <a:lstStyle/>
          <a:p>
            <a:r>
              <a:rPr lang="en-GB" sz="3500" b="1" dirty="0"/>
              <a:t>Yeast Races -  Answers</a:t>
            </a:r>
          </a:p>
        </p:txBody>
      </p:sp>
      <p:sp>
        <p:nvSpPr>
          <p:cNvPr id="5" name="Rectangle: Rounded Corners 4">
            <a:extLst>
              <a:ext uri="{FF2B5EF4-FFF2-40B4-BE49-F238E27FC236}">
                <a16:creationId xmlns:a16="http://schemas.microsoft.com/office/drawing/2014/main" id="{ABD74D2C-76F3-49CB-BDE5-A1162A610932}"/>
              </a:ext>
              <a:ext uri="{C183D7F6-B498-43B3-948B-1728B52AA6E4}">
                <adec:decorative xmlns:adec="http://schemas.microsoft.com/office/drawing/2017/decorative" val="1"/>
              </a:ext>
            </a:extLst>
          </p:cNvPr>
          <p:cNvSpPr/>
          <p:nvPr/>
        </p:nvSpPr>
        <p:spPr>
          <a:xfrm>
            <a:off x="3138598" y="1051347"/>
            <a:ext cx="5192712" cy="5548526"/>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D1EB1904-D9CE-4905-81EE-DF81A58F1BB7}"/>
              </a:ext>
              <a:ext uri="{C183D7F6-B498-43B3-948B-1728B52AA6E4}">
                <adec:decorative xmlns:adec="http://schemas.microsoft.com/office/drawing/2017/decorative" val="1"/>
              </a:ext>
            </a:extLst>
          </p:cNvPr>
          <p:cNvSpPr/>
          <p:nvPr/>
        </p:nvSpPr>
        <p:spPr>
          <a:xfrm>
            <a:off x="7927698" y="6127474"/>
            <a:ext cx="562610" cy="562610"/>
          </a:xfrm>
          <a:prstGeom prst="ellipse">
            <a:avLst/>
          </a:prstGeom>
          <a:solidFill>
            <a:schemeClr val="bg1"/>
          </a:solidFill>
          <a:ln w="38100">
            <a:solidFill>
              <a:srgbClr val="1DB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pic>
        <p:nvPicPr>
          <p:cNvPr id="12" name="Picture 11">
            <a:extLst>
              <a:ext uri="{FF2B5EF4-FFF2-40B4-BE49-F238E27FC236}">
                <a16:creationId xmlns:a16="http://schemas.microsoft.com/office/drawing/2014/main" id="{3A76B571-8E94-442D-B58A-E8BA931C9877}"/>
              </a:ext>
              <a:ext uri="{C183D7F6-B498-43B3-948B-1728B52AA6E4}">
                <adec:decorative xmlns:adec="http://schemas.microsoft.com/office/drawing/2017/decorative" val="1"/>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969608" y="6138069"/>
            <a:ext cx="478790" cy="522605"/>
          </a:xfrm>
          <a:prstGeom prst="rect">
            <a:avLst/>
          </a:prstGeom>
        </p:spPr>
      </p:pic>
      <p:sp>
        <p:nvSpPr>
          <p:cNvPr id="6" name="TextBox 9" descr="Yeast Races&#10;&#10;">
            <a:extLst>
              <a:ext uri="{FF2B5EF4-FFF2-40B4-BE49-F238E27FC236}">
                <a16:creationId xmlns:a16="http://schemas.microsoft.com/office/drawing/2014/main" id="{E3BE665D-6BFF-4E08-B401-A01F7A2C4403}"/>
              </a:ext>
            </a:extLst>
          </p:cNvPr>
          <p:cNvSpPr txBox="1"/>
          <p:nvPr/>
        </p:nvSpPr>
        <p:spPr>
          <a:xfrm>
            <a:off x="3236910" y="1166579"/>
            <a:ext cx="4346575" cy="523220"/>
          </a:xfrm>
          <a:prstGeom prst="rect">
            <a:avLst/>
          </a:prstGeom>
          <a:noFill/>
        </p:spPr>
        <p:txBody>
          <a:bodyPr wrap="square" rtlCol="0">
            <a:spAutoFit/>
          </a:bodyPr>
          <a:lstStyle/>
          <a:p>
            <a:pPr>
              <a:spcAft>
                <a:spcPts val="0"/>
              </a:spcAft>
            </a:pPr>
            <a:r>
              <a:rPr lang="en-GB" sz="2800" b="1" kern="1200" dirty="0">
                <a:effectLst/>
                <a:latin typeface="Arial" panose="020B0604020202020204" pitchFamily="34" charset="0"/>
                <a:ea typeface="Calibri" panose="020F0502020204030204" pitchFamily="34" charset="0"/>
                <a:cs typeface="Arial" panose="020B0604020202020204" pitchFamily="34" charset="0"/>
              </a:rPr>
              <a:t>Yeast Races</a:t>
            </a:r>
            <a:endParaRPr lang="en-GB" sz="2800" b="1"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7" name="TextBox 40" descr="Procedure&#10;Follow the instructions on the yeast races handout&#10;&#10;">
            <a:extLst>
              <a:ext uri="{FF2B5EF4-FFF2-40B4-BE49-F238E27FC236}">
                <a16:creationId xmlns:a16="http://schemas.microsoft.com/office/drawing/2014/main" id="{427F3252-884E-4198-9210-C84A662312E1}"/>
              </a:ext>
            </a:extLst>
          </p:cNvPr>
          <p:cNvSpPr txBox="1"/>
          <p:nvPr/>
        </p:nvSpPr>
        <p:spPr>
          <a:xfrm>
            <a:off x="3236911" y="1614953"/>
            <a:ext cx="4346575" cy="984885"/>
          </a:xfrm>
          <a:prstGeom prst="rect">
            <a:avLst/>
          </a:prstGeom>
          <a:noFill/>
        </p:spPr>
        <p:txBody>
          <a:bodyPr wrap="square" rtlCol="0">
            <a:spAutoFit/>
          </a:bodyPr>
          <a:lstStyle/>
          <a:p>
            <a:pPr>
              <a:spcAft>
                <a:spcPts val="0"/>
              </a:spcAft>
            </a:pPr>
            <a:r>
              <a:rPr lang="en-GB" sz="1600" b="1" kern="1200" dirty="0">
                <a:effectLst/>
                <a:latin typeface="Arial" panose="020B0604020202020204" pitchFamily="34" charset="0"/>
                <a:ea typeface="Calibri" panose="020F0502020204030204" pitchFamily="34" charset="0"/>
                <a:cs typeface="Arial" panose="020B0604020202020204" pitchFamily="34" charset="0"/>
              </a:rPr>
              <a:t>Procedure</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a:spcAft>
                <a:spcPts val="0"/>
              </a:spcAft>
            </a:pPr>
            <a:r>
              <a:rPr lang="en-GB" sz="1400" kern="1200" dirty="0">
                <a:effectLst/>
                <a:latin typeface="Arial" panose="020B0604020202020204" pitchFamily="34" charset="0"/>
                <a:ea typeface="Calibri" panose="020F0502020204030204" pitchFamily="34" charset="0"/>
                <a:cs typeface="Arial" panose="020B0604020202020204" pitchFamily="34" charset="0"/>
              </a:rPr>
              <a:t>Follow the instructions on the yeast races handout</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a:spcAft>
                <a:spcPts val="0"/>
              </a:spcAft>
            </a:pPr>
            <a:r>
              <a:rPr lang="en-GB" sz="1200" dirty="0">
                <a:effectLst/>
                <a:latin typeface="Arial" panose="020B0604020202020204" pitchFamily="34" charset="0"/>
                <a:ea typeface="Calibri" panose="020F0502020204030204" pitchFamily="34" charset="0"/>
                <a:cs typeface="Times New Roman" panose="02020603050405020304" pitchFamily="18" charset="0"/>
              </a:rPr>
              <a:t> </a:t>
            </a:r>
          </a:p>
          <a:p>
            <a:pPr>
              <a:spcAft>
                <a:spcPts val="0"/>
              </a:spcAft>
            </a:pPr>
            <a:r>
              <a:rPr lang="en-GB" sz="1600" b="1" kern="1200" dirty="0">
                <a:effectLst/>
                <a:latin typeface="Arial" panose="020B0604020202020204" pitchFamily="34" charset="0"/>
                <a:ea typeface="Calibri" panose="020F0502020204030204" pitchFamily="34" charset="0"/>
                <a:cs typeface="Arial" panose="020B0604020202020204" pitchFamily="34" charset="0"/>
              </a:rPr>
              <a:t>My Results</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3" name="TextBox 12">
            <a:extLst>
              <a:ext uri="{FF2B5EF4-FFF2-40B4-BE49-F238E27FC236}">
                <a16:creationId xmlns:a16="http://schemas.microsoft.com/office/drawing/2014/main" id="{A0529C2E-E8FE-4823-92AB-21F2DEA79856}"/>
              </a:ext>
            </a:extLst>
          </p:cNvPr>
          <p:cNvSpPr txBox="1"/>
          <p:nvPr/>
        </p:nvSpPr>
        <p:spPr>
          <a:xfrm>
            <a:off x="3309326" y="2775654"/>
            <a:ext cx="2217452" cy="336631"/>
          </a:xfrm>
          <a:prstGeom prst="rect">
            <a:avLst/>
          </a:prstGeom>
          <a:noFill/>
        </p:spPr>
        <p:txBody>
          <a:bodyPr wrap="square">
            <a:spAutoFit/>
          </a:bodyPr>
          <a:lstStyle/>
          <a:p>
            <a:pPr algn="l">
              <a:lnSpc>
                <a:spcPct val="107000"/>
              </a:lnSpc>
              <a:spcAft>
                <a:spcPts val="0"/>
              </a:spcAft>
            </a:pPr>
            <a:r>
              <a:rPr lang="en-GB" sz="16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Yeast only (cup A)</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2F5FC37A-F4A5-4667-8B53-B2DCBA8128CD}"/>
              </a:ext>
            </a:extLst>
          </p:cNvPr>
          <p:cNvGraphicFramePr>
            <a:graphicFrameLocks noGrp="1"/>
          </p:cNvGraphicFramePr>
          <p:nvPr>
            <p:extLst>
              <p:ext uri="{D42A27DB-BD31-4B8C-83A1-F6EECF244321}">
                <p14:modId xmlns:p14="http://schemas.microsoft.com/office/powerpoint/2010/main" val="649413745"/>
              </p:ext>
            </p:extLst>
          </p:nvPr>
        </p:nvGraphicFramePr>
        <p:xfrm>
          <a:off x="3313904" y="3227240"/>
          <a:ext cx="2516190" cy="3110040"/>
        </p:xfrm>
        <a:graphic>
          <a:graphicData uri="http://schemas.openxmlformats.org/drawingml/2006/table">
            <a:tbl>
              <a:tblPr firstRow="1" bandRow="1"/>
              <a:tblGrid>
                <a:gridCol w="573992">
                  <a:extLst>
                    <a:ext uri="{9D8B030D-6E8A-4147-A177-3AD203B41FA5}">
                      <a16:colId xmlns:a16="http://schemas.microsoft.com/office/drawing/2014/main" val="3869797515"/>
                    </a:ext>
                  </a:extLst>
                </a:gridCol>
                <a:gridCol w="982335">
                  <a:extLst>
                    <a:ext uri="{9D8B030D-6E8A-4147-A177-3AD203B41FA5}">
                      <a16:colId xmlns:a16="http://schemas.microsoft.com/office/drawing/2014/main" val="1610319474"/>
                    </a:ext>
                  </a:extLst>
                </a:gridCol>
                <a:gridCol w="959863">
                  <a:extLst>
                    <a:ext uri="{9D8B030D-6E8A-4147-A177-3AD203B41FA5}">
                      <a16:colId xmlns:a16="http://schemas.microsoft.com/office/drawing/2014/main" val="85303530"/>
                    </a:ext>
                  </a:extLst>
                </a:gridCol>
              </a:tblGrid>
              <a:tr h="142875">
                <a:tc>
                  <a:txBody>
                    <a:bodyPr/>
                    <a:lstStyle/>
                    <a:p>
                      <a:pPr algn="l">
                        <a:lnSpc>
                          <a:spcPct val="107000"/>
                        </a:lnSpc>
                      </a:pPr>
                      <a:r>
                        <a:rPr lang="en-GB" sz="1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Time</a:t>
                      </a:r>
                      <a:endParaRPr lang="en-GB" sz="1100" dirty="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28575"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Volume of dough (ml)</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28575"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gn="l">
                        <a:lnSpc>
                          <a:spcPct val="107000"/>
                        </a:lnSpc>
                        <a:spcAft>
                          <a:spcPts val="0"/>
                        </a:spcAft>
                      </a:pPr>
                      <a:r>
                        <a:rPr lang="en-GB" sz="1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Change in volume of dough (ml)</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28575"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extLst>
                  <a:ext uri="{0D108BD9-81ED-4DB2-BD59-A6C34878D82A}">
                    <a16:rowId xmlns:a16="http://schemas.microsoft.com/office/drawing/2014/main" val="2542930343"/>
                  </a:ext>
                </a:extLst>
              </a:tr>
              <a:tr h="142875">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30ml</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gn="l">
                        <a:lnSpc>
                          <a:spcPct val="107000"/>
                        </a:lnSpc>
                        <a:spcAft>
                          <a:spcPts val="0"/>
                        </a:spcAft>
                      </a:pPr>
                      <a:r>
                        <a:rPr lang="en-GB" sz="1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extLst>
                  <a:ext uri="{0D108BD9-81ED-4DB2-BD59-A6C34878D82A}">
                    <a16:rowId xmlns:a16="http://schemas.microsoft.com/office/drawing/2014/main" val="4159383596"/>
                  </a:ext>
                </a:extLst>
              </a:tr>
              <a:tr h="142875">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gn="l">
                        <a:lnSpc>
                          <a:spcPct val="107000"/>
                        </a:lnSpc>
                      </a:pPr>
                      <a:endParaRPr lang="en-GB" sz="1100" dirty="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gn="l">
                        <a:lnSpc>
                          <a:spcPct val="107000"/>
                        </a:lnSpc>
                      </a:pPr>
                      <a:endParaRPr lang="en-GB" sz="1100" dirty="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extLst>
                  <a:ext uri="{0D108BD9-81ED-4DB2-BD59-A6C34878D82A}">
                    <a16:rowId xmlns:a16="http://schemas.microsoft.com/office/drawing/2014/main" val="4072887964"/>
                  </a:ext>
                </a:extLst>
              </a:tr>
              <a:tr h="142875">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extLst>
                  <a:ext uri="{0D108BD9-81ED-4DB2-BD59-A6C34878D82A}">
                    <a16:rowId xmlns:a16="http://schemas.microsoft.com/office/drawing/2014/main" val="2982469210"/>
                  </a:ext>
                </a:extLst>
              </a:tr>
              <a:tr h="142875">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extLst>
                  <a:ext uri="{0D108BD9-81ED-4DB2-BD59-A6C34878D82A}">
                    <a16:rowId xmlns:a16="http://schemas.microsoft.com/office/drawing/2014/main" val="237748658"/>
                  </a:ext>
                </a:extLst>
              </a:tr>
              <a:tr h="142875">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extLst>
                  <a:ext uri="{0D108BD9-81ED-4DB2-BD59-A6C34878D82A}">
                    <a16:rowId xmlns:a16="http://schemas.microsoft.com/office/drawing/2014/main" val="1154593713"/>
                  </a:ext>
                </a:extLst>
              </a:tr>
              <a:tr h="142875">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25</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extLst>
                  <a:ext uri="{0D108BD9-81ED-4DB2-BD59-A6C34878D82A}">
                    <a16:rowId xmlns:a16="http://schemas.microsoft.com/office/drawing/2014/main" val="4246893693"/>
                  </a:ext>
                </a:extLst>
              </a:tr>
              <a:tr h="142875">
                <a:tc>
                  <a:txBody>
                    <a:bodyPr/>
                    <a:lstStyle/>
                    <a:p>
                      <a:pPr algn="l">
                        <a:lnSpc>
                          <a:spcPct val="107000"/>
                        </a:lnSpc>
                        <a:spcAft>
                          <a:spcPts val="0"/>
                        </a:spcAft>
                      </a:pPr>
                      <a:r>
                        <a:rPr lang="en-GB" sz="1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30</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gn="l">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gn="l">
                        <a:lnSpc>
                          <a:spcPct val="107000"/>
                        </a:lnSpc>
                      </a:pPr>
                      <a:endParaRPr lang="en-GB" sz="1100" dirty="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extLst>
                  <a:ext uri="{0D108BD9-81ED-4DB2-BD59-A6C34878D82A}">
                    <a16:rowId xmlns:a16="http://schemas.microsoft.com/office/drawing/2014/main" val="856450624"/>
                  </a:ext>
                </a:extLst>
              </a:tr>
            </a:tbl>
          </a:graphicData>
        </a:graphic>
      </p:graphicFrame>
      <p:sp>
        <p:nvSpPr>
          <p:cNvPr id="14" name="TextBox 13">
            <a:extLst>
              <a:ext uri="{FF2B5EF4-FFF2-40B4-BE49-F238E27FC236}">
                <a16:creationId xmlns:a16="http://schemas.microsoft.com/office/drawing/2014/main" id="{8C992D4E-247E-4B1F-81F1-126306D562EC}"/>
              </a:ext>
            </a:extLst>
          </p:cNvPr>
          <p:cNvSpPr txBox="1"/>
          <p:nvPr/>
        </p:nvSpPr>
        <p:spPr>
          <a:xfrm>
            <a:off x="5863718" y="2789001"/>
            <a:ext cx="2414689" cy="336631"/>
          </a:xfrm>
          <a:prstGeom prst="rect">
            <a:avLst/>
          </a:prstGeom>
          <a:noFill/>
        </p:spPr>
        <p:txBody>
          <a:bodyPr wrap="square">
            <a:spAutoFit/>
          </a:bodyPr>
          <a:lstStyle/>
          <a:p>
            <a:pPr algn="l">
              <a:lnSpc>
                <a:spcPct val="107000"/>
              </a:lnSpc>
              <a:spcAft>
                <a:spcPts val="0"/>
              </a:spcAft>
            </a:pPr>
            <a:r>
              <a:rPr lang="en-GB" sz="16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Yeast and Sugar (cup </a:t>
            </a:r>
            <a:r>
              <a:rPr lang="en-GB"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B</a:t>
            </a:r>
            <a:r>
              <a:rPr lang="en-GB" sz="16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9" name="Table 8">
            <a:extLst>
              <a:ext uri="{FF2B5EF4-FFF2-40B4-BE49-F238E27FC236}">
                <a16:creationId xmlns:a16="http://schemas.microsoft.com/office/drawing/2014/main" id="{F05D1E62-F52C-4B59-9B2E-564725B04FFB}"/>
              </a:ext>
            </a:extLst>
          </p:cNvPr>
          <p:cNvGraphicFramePr>
            <a:graphicFrameLocks noGrp="1"/>
          </p:cNvGraphicFramePr>
          <p:nvPr>
            <p:extLst>
              <p:ext uri="{D42A27DB-BD31-4B8C-83A1-F6EECF244321}">
                <p14:modId xmlns:p14="http://schemas.microsoft.com/office/powerpoint/2010/main" val="2706125667"/>
              </p:ext>
            </p:extLst>
          </p:nvPr>
        </p:nvGraphicFramePr>
        <p:xfrm>
          <a:off x="5898620" y="3206563"/>
          <a:ext cx="2114694" cy="3132542"/>
        </p:xfrm>
        <a:graphic>
          <a:graphicData uri="http://schemas.openxmlformats.org/drawingml/2006/table">
            <a:tbl>
              <a:tblPr firstRow="1" bandRow="1"/>
              <a:tblGrid>
                <a:gridCol w="1069478">
                  <a:extLst>
                    <a:ext uri="{9D8B030D-6E8A-4147-A177-3AD203B41FA5}">
                      <a16:colId xmlns:a16="http://schemas.microsoft.com/office/drawing/2014/main" val="3469208371"/>
                    </a:ext>
                  </a:extLst>
                </a:gridCol>
                <a:gridCol w="1045216">
                  <a:extLst>
                    <a:ext uri="{9D8B030D-6E8A-4147-A177-3AD203B41FA5}">
                      <a16:colId xmlns:a16="http://schemas.microsoft.com/office/drawing/2014/main" val="3586233270"/>
                    </a:ext>
                  </a:extLst>
                </a:gridCol>
              </a:tblGrid>
              <a:tr h="955302">
                <a:tc>
                  <a:txBody>
                    <a:bodyPr/>
                    <a:lstStyle/>
                    <a:p>
                      <a:pPr>
                        <a:lnSpc>
                          <a:spcPct val="107000"/>
                        </a:lnSpc>
                        <a:spcAft>
                          <a:spcPts val="800"/>
                        </a:spcAft>
                      </a:pPr>
                      <a:r>
                        <a:rPr lang="en-GB" sz="1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Volume of dough (ml)</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28575"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nSpc>
                          <a:spcPct val="107000"/>
                        </a:lnSpc>
                        <a:spcAft>
                          <a:spcPts val="800"/>
                        </a:spcAft>
                      </a:pPr>
                      <a:r>
                        <a:rPr lang="en-GB" sz="1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Change in volume of dough (ml)</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28575"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extLst>
                  <a:ext uri="{0D108BD9-81ED-4DB2-BD59-A6C34878D82A}">
                    <a16:rowId xmlns:a16="http://schemas.microsoft.com/office/drawing/2014/main" val="529578587"/>
                  </a:ext>
                </a:extLst>
              </a:tr>
              <a:tr h="321218">
                <a:tc>
                  <a:txBody>
                    <a:bodyPr/>
                    <a:lstStyle/>
                    <a:p>
                      <a:pPr>
                        <a:lnSpc>
                          <a:spcPct val="107000"/>
                        </a:lnSpc>
                        <a:spcAft>
                          <a:spcPts val="800"/>
                        </a:spcAft>
                      </a:pPr>
                      <a:r>
                        <a:rPr lang="en-GB" sz="14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30ml</a:t>
                      </a: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nSpc>
                          <a:spcPct val="107000"/>
                        </a:lnSpc>
                        <a:spcAft>
                          <a:spcPts val="800"/>
                        </a:spcAft>
                      </a:pPr>
                      <a:r>
                        <a:rPr lang="en-GB" sz="1200" dirty="0">
                          <a:solidFill>
                            <a:schemeClr val="bg2">
                              <a:lumMod val="10000"/>
                            </a:schemeClr>
                          </a:solidFill>
                          <a:effectLst/>
                          <a:latin typeface="Arial" panose="020B0604020202020204" pitchFamily="34" charset="0"/>
                          <a:ea typeface="Calibri" panose="020F0502020204030204" pitchFamily="34" charset="0"/>
                          <a:cs typeface="Times New Roman" panose="02020603050405020304" pitchFamily="18" charset="0"/>
                        </a:rPr>
                        <a:t>0</a:t>
                      </a: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extLst>
                  <a:ext uri="{0D108BD9-81ED-4DB2-BD59-A6C34878D82A}">
                    <a16:rowId xmlns:a16="http://schemas.microsoft.com/office/drawing/2014/main" val="931511559"/>
                  </a:ext>
                </a:extLst>
              </a:tr>
              <a:tr h="309337">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extLst>
                  <a:ext uri="{0D108BD9-81ED-4DB2-BD59-A6C34878D82A}">
                    <a16:rowId xmlns:a16="http://schemas.microsoft.com/office/drawing/2014/main" val="192128042"/>
                  </a:ext>
                </a:extLst>
              </a:tr>
              <a:tr h="309337">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extLst>
                  <a:ext uri="{0D108BD9-81ED-4DB2-BD59-A6C34878D82A}">
                    <a16:rowId xmlns:a16="http://schemas.microsoft.com/office/drawing/2014/main" val="3210157416"/>
                  </a:ext>
                </a:extLst>
              </a:tr>
              <a:tr h="309337">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extLst>
                  <a:ext uri="{0D108BD9-81ED-4DB2-BD59-A6C34878D82A}">
                    <a16:rowId xmlns:a16="http://schemas.microsoft.com/office/drawing/2014/main" val="305838319"/>
                  </a:ext>
                </a:extLst>
              </a:tr>
              <a:tr h="309337">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nSpc>
                          <a:spcPct val="107000"/>
                        </a:lnSpc>
                      </a:pPr>
                      <a:endParaRPr lang="en-GB" sz="1100" dirty="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extLst>
                  <a:ext uri="{0D108BD9-81ED-4DB2-BD59-A6C34878D82A}">
                    <a16:rowId xmlns:a16="http://schemas.microsoft.com/office/drawing/2014/main" val="3684939310"/>
                  </a:ext>
                </a:extLst>
              </a:tr>
              <a:tr h="309337">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solidFill>
                      <a:srgbClr val="E7ECEA"/>
                    </a:solidFill>
                  </a:tcPr>
                </a:tc>
                <a:extLst>
                  <a:ext uri="{0D108BD9-81ED-4DB2-BD59-A6C34878D82A}">
                    <a16:rowId xmlns:a16="http://schemas.microsoft.com/office/drawing/2014/main" val="1120413333"/>
                  </a:ext>
                </a:extLst>
              </a:tr>
              <a:tr h="309337">
                <a:tc>
                  <a:txBody>
                    <a:bodyPr/>
                    <a:lstStyle/>
                    <a:p>
                      <a:pPr>
                        <a:lnSpc>
                          <a:spcPct val="107000"/>
                        </a:lnSpc>
                      </a:pPr>
                      <a:endParaRPr lang="en-GB" sz="1100" dirty="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tc>
                  <a:txBody>
                    <a:bodyPr/>
                    <a:lstStyle/>
                    <a:p>
                      <a:pPr>
                        <a:lnSpc>
                          <a:spcPct val="107000"/>
                        </a:lnSpc>
                      </a:pPr>
                      <a:endParaRPr lang="en-GB" sz="1100" dirty="0">
                        <a:effectLst/>
                        <a:latin typeface="Calibri" panose="020F0502020204030204" pitchFamily="34" charset="0"/>
                        <a:cs typeface="Times New Roman" panose="02020603050405020304" pitchFamily="18" charset="0"/>
                      </a:endParaRPr>
                    </a:p>
                  </a:txBody>
                  <a:tcPr>
                    <a:lnL w="12700" cap="flat" cmpd="sng" algn="ctr">
                      <a:solidFill>
                        <a:srgbClr val="0B7B5D"/>
                      </a:solidFill>
                      <a:prstDash val="solid"/>
                      <a:round/>
                      <a:headEnd type="none" w="med" len="med"/>
                      <a:tailEnd type="none" w="med" len="med"/>
                    </a:lnL>
                    <a:lnR w="12700" cap="flat" cmpd="sng" algn="ctr">
                      <a:solidFill>
                        <a:srgbClr val="0B7B5D"/>
                      </a:solidFill>
                      <a:prstDash val="solid"/>
                      <a:round/>
                      <a:headEnd type="none" w="med" len="med"/>
                      <a:tailEnd type="none" w="med" len="med"/>
                    </a:lnR>
                    <a:lnT w="12700" cap="flat" cmpd="sng" algn="ctr">
                      <a:solidFill>
                        <a:srgbClr val="0B7B5D"/>
                      </a:solidFill>
                      <a:prstDash val="solid"/>
                      <a:round/>
                      <a:headEnd type="none" w="med" len="med"/>
                      <a:tailEnd type="none" w="med" len="med"/>
                    </a:lnT>
                    <a:lnB w="12700" cap="flat" cmpd="sng" algn="ctr">
                      <a:solidFill>
                        <a:srgbClr val="0B7B5D"/>
                      </a:solidFill>
                      <a:prstDash val="solid"/>
                      <a:round/>
                      <a:headEnd type="none" w="med" len="med"/>
                      <a:tailEnd type="none" w="med" len="med"/>
                    </a:lnB>
                  </a:tcPr>
                </a:tc>
                <a:extLst>
                  <a:ext uri="{0D108BD9-81ED-4DB2-BD59-A6C34878D82A}">
                    <a16:rowId xmlns:a16="http://schemas.microsoft.com/office/drawing/2014/main" val="368402592"/>
                  </a:ext>
                </a:extLst>
              </a:tr>
            </a:tbl>
          </a:graphicData>
        </a:graphic>
      </p:graphicFrame>
      <p:sp>
        <p:nvSpPr>
          <p:cNvPr id="10" name="Arrow: Right 9">
            <a:extLst>
              <a:ext uri="{FF2B5EF4-FFF2-40B4-BE49-F238E27FC236}">
                <a16:creationId xmlns:a16="http://schemas.microsoft.com/office/drawing/2014/main" id="{01784AE2-A1DB-4ADE-BF7B-3FEBC43553E7}"/>
              </a:ext>
            </a:extLst>
          </p:cNvPr>
          <p:cNvSpPr/>
          <p:nvPr/>
        </p:nvSpPr>
        <p:spPr>
          <a:xfrm>
            <a:off x="553652" y="3665856"/>
            <a:ext cx="2266950" cy="904875"/>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b="1" dirty="0">
                <a:solidFill>
                  <a:schemeClr val="tx1"/>
                </a:solidFill>
              </a:rPr>
              <a:t>Your calculations</a:t>
            </a:r>
          </a:p>
        </p:txBody>
      </p:sp>
      <p:sp>
        <p:nvSpPr>
          <p:cNvPr id="3" name="Footer Placeholder 2">
            <a:extLst>
              <a:ext uri="{FF2B5EF4-FFF2-40B4-BE49-F238E27FC236}">
                <a16:creationId xmlns:a16="http://schemas.microsoft.com/office/drawing/2014/main" id="{D2CDA762-1AED-4A37-A5B7-F8C35D4E19D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880405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49E64-9377-4AA0-B55E-9252BE9CF536}"/>
              </a:ext>
            </a:extLst>
          </p:cNvPr>
          <p:cNvSpPr>
            <a:spLocks noGrp="1"/>
          </p:cNvSpPr>
          <p:nvPr>
            <p:ph type="title"/>
          </p:nvPr>
        </p:nvSpPr>
        <p:spPr>
          <a:xfrm>
            <a:off x="481740" y="131516"/>
            <a:ext cx="8180519" cy="1123950"/>
          </a:xfrm>
        </p:spPr>
        <p:txBody>
          <a:bodyPr>
            <a:normAutofit/>
          </a:bodyPr>
          <a:lstStyle/>
          <a:p>
            <a:pPr algn="ctr"/>
            <a:r>
              <a:rPr lang="en-GB" sz="3000" b="1" dirty="0"/>
              <a:t>Yeast Races Conclusions -  Answers</a:t>
            </a:r>
          </a:p>
        </p:txBody>
      </p:sp>
      <p:sp>
        <p:nvSpPr>
          <p:cNvPr id="9" name="Rectangle: Rounded Corners 8">
            <a:extLst>
              <a:ext uri="{FF2B5EF4-FFF2-40B4-BE49-F238E27FC236}">
                <a16:creationId xmlns:a16="http://schemas.microsoft.com/office/drawing/2014/main" id="{866613A7-1DC5-4B16-BC65-F08250E06066}"/>
              </a:ext>
              <a:ext uri="{C183D7F6-B498-43B3-948B-1728B52AA6E4}">
                <adec:decorative xmlns:adec="http://schemas.microsoft.com/office/drawing/2017/decorative" val="1"/>
              </a:ext>
            </a:extLst>
          </p:cNvPr>
          <p:cNvSpPr/>
          <p:nvPr/>
        </p:nvSpPr>
        <p:spPr>
          <a:xfrm>
            <a:off x="1975642" y="1096750"/>
            <a:ext cx="5192712" cy="5548526"/>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10" name="Text Box 232">
            <a:extLst>
              <a:ext uri="{FF2B5EF4-FFF2-40B4-BE49-F238E27FC236}">
                <a16:creationId xmlns:a16="http://schemas.microsoft.com/office/drawing/2014/main" id="{2A9D9A7D-D2DB-4D3C-897F-1844100F6C1D}"/>
              </a:ext>
            </a:extLst>
          </p:cNvPr>
          <p:cNvSpPr txBox="1"/>
          <p:nvPr/>
        </p:nvSpPr>
        <p:spPr>
          <a:xfrm>
            <a:off x="2156142" y="1196482"/>
            <a:ext cx="4911408" cy="3733165"/>
          </a:xfrm>
          <a:prstGeom prst="rect">
            <a:avLst/>
          </a:prstGeom>
          <a:solidFill>
            <a:sysClr val="window" lastClr="FFFFFF"/>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900" b="1"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My Conclusions</a:t>
            </a:r>
            <a:b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br>
            <a:endPar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7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What caused the dough to rise up the container?</a:t>
            </a:r>
            <a:br>
              <a:rPr kumimoji="0" lang="en-GB"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br>
            <a: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_______________________________</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7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What is this process called?</a:t>
            </a:r>
            <a:b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br>
            <a: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________________________________</a:t>
            </a:r>
          </a:p>
          <a:p>
            <a:pPr marL="457200" marR="0" lvl="0" indent="-228600" defTabSz="914400" eaLnBrk="1" fontAlgn="auto" latinLnBrk="0" hangingPunct="1">
              <a:lnSpc>
                <a:spcPct val="100000"/>
              </a:lnSpc>
              <a:spcBef>
                <a:spcPts val="0"/>
              </a:spcBef>
              <a:spcAft>
                <a:spcPts val="0"/>
              </a:spcAft>
              <a:buClrTx/>
              <a:buSzTx/>
              <a:buFontTx/>
              <a:buNone/>
              <a:tabLst>
                <a:tab pos="457200" algn="l"/>
              </a:tabLst>
              <a:defRPr/>
            </a:pPr>
            <a:endPar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a:p>
            <a:pPr marL="342900" marR="0" lvl="0" indent="-342900" defTabSz="914400" eaLnBrk="1" fontAlgn="auto" latinLnBrk="0" hangingPunct="1">
              <a:lnSpc>
                <a:spcPct val="100000"/>
              </a:lnSpc>
              <a:spcBef>
                <a:spcPts val="0"/>
              </a:spcBef>
              <a:spcAft>
                <a:spcPts val="0"/>
              </a:spcAft>
              <a:buClrTx/>
              <a:buSzTx/>
              <a:buFont typeface="+mj-lt"/>
              <a:buAutoNum type="arabicPeriod" startAt="3"/>
              <a:tabLst>
                <a:tab pos="457200" algn="l"/>
              </a:tabLst>
              <a:defRPr/>
            </a:pPr>
            <a:r>
              <a:rPr kumimoji="0" lang="en-GB" sz="17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Why did the dough in container B move </a:t>
            </a:r>
            <a:br>
              <a:rPr kumimoji="0" lang="en-GB" sz="17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br>
            <a:r>
              <a:rPr kumimoji="0" lang="en-GB" sz="17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faster than container A?</a:t>
            </a:r>
            <a:br>
              <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br>
            <a:endParaRPr kumimoji="0" lang="en-GB" sz="1900" b="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11" name="Rectangle: Rounded Corners 10" descr="Did you know? The average adult carries approx. kg of good microbes in their guts – the same weight as 2 bags of sugar&#10;">
            <a:extLst>
              <a:ext uri="{FF2B5EF4-FFF2-40B4-BE49-F238E27FC236}">
                <a16:creationId xmlns:a16="http://schemas.microsoft.com/office/drawing/2014/main" id="{EE520AC7-9C08-4C9E-9075-5E1A5EDF88C1}"/>
              </a:ext>
            </a:extLst>
          </p:cNvPr>
          <p:cNvSpPr/>
          <p:nvPr/>
        </p:nvSpPr>
        <p:spPr>
          <a:xfrm>
            <a:off x="2108517" y="5451893"/>
            <a:ext cx="4911408" cy="1061064"/>
          </a:xfrm>
          <a:prstGeom prst="roundRect">
            <a:avLst>
              <a:gd name="adj" fmla="val 6687"/>
            </a:avLst>
          </a:prstGeom>
          <a:solidFill>
            <a:srgbClr val="99D5C7"/>
          </a:solidFill>
          <a:ln w="12700" cap="flat" cmpd="sng" algn="ctr">
            <a:solidFill>
              <a:srgbClr val="000000"/>
            </a:solidFill>
            <a:prstDash val="solid"/>
            <a:miter lim="800000"/>
          </a:ln>
          <a:effectLst/>
        </p:spPr>
        <p:txBody>
          <a:bodyPr wrap="square"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Did you know? </a:t>
            </a:r>
            <a:endParaRPr kumimoji="0" lang="en-GB" sz="1400" b="1"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400"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 </a:t>
            </a:r>
            <a:endParaRPr kumimoji="0" lang="en-GB" sz="140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400" i="0" u="none" strike="noStrike" kern="1200" cap="none" spc="0" normalizeH="0" baseline="0" noProof="0" dirty="0">
                <a:ln>
                  <a:noFill/>
                </a:ln>
                <a:effectLst/>
                <a:uLnTx/>
                <a:uFillTx/>
                <a:latin typeface="Arial" panose="020B0604020202020204" pitchFamily="34" charset="0"/>
                <a:ea typeface="Calibri" panose="020F0502020204030204" pitchFamily="34" charset="0"/>
                <a:cs typeface="Arial" panose="020B0604020202020204" pitchFamily="34" charset="0"/>
              </a:rPr>
              <a:t>The average adult carries approx. 2kg of good microbes in their guts – the same weight as 2 bags of sugar.</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400"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12" name="TextBox 11">
            <a:extLst>
              <a:ext uri="{FF2B5EF4-FFF2-40B4-BE49-F238E27FC236}">
                <a16:creationId xmlns:a16="http://schemas.microsoft.com/office/drawing/2014/main" id="{7B0D76A9-BCBA-466C-91AE-B611CD2DF868}"/>
              </a:ext>
            </a:extLst>
          </p:cNvPr>
          <p:cNvSpPr txBox="1"/>
          <p:nvPr/>
        </p:nvSpPr>
        <p:spPr>
          <a:xfrm>
            <a:off x="2102009" y="2364072"/>
            <a:ext cx="4991101" cy="954107"/>
          </a:xfrm>
          <a:prstGeom prst="rect">
            <a:avLst/>
          </a:prstGeom>
          <a:solidFill>
            <a:schemeClr val="bg1"/>
          </a:solidFill>
        </p:spPr>
        <p:txBody>
          <a:bodyPr wrap="square" rtlCol="0">
            <a:spAutoFit/>
          </a:bodyPr>
          <a:lstStyle/>
          <a:p>
            <a:pPr algn="just"/>
            <a:r>
              <a:rPr lang="en-GB" sz="1400" b="1" dirty="0">
                <a:latin typeface="Arial" panose="020B0604020202020204" pitchFamily="34" charset="0"/>
                <a:cs typeface="Arial" panose="020B0604020202020204" pitchFamily="34" charset="0"/>
              </a:rPr>
              <a:t>The yeast breaks down the complex sugars present in food (the flour) and produces gas and acids. These acids change the taste, smell, and form of the mixture, whereas the gas makes the dough rise. </a:t>
            </a:r>
          </a:p>
        </p:txBody>
      </p:sp>
      <p:sp>
        <p:nvSpPr>
          <p:cNvPr id="13" name="TextBox 12">
            <a:extLst>
              <a:ext uri="{FF2B5EF4-FFF2-40B4-BE49-F238E27FC236}">
                <a16:creationId xmlns:a16="http://schemas.microsoft.com/office/drawing/2014/main" id="{626E6AD4-655A-4257-A05D-EDD6E7FC5233}"/>
              </a:ext>
            </a:extLst>
          </p:cNvPr>
          <p:cNvSpPr txBox="1"/>
          <p:nvPr/>
        </p:nvSpPr>
        <p:spPr>
          <a:xfrm>
            <a:off x="2105022" y="3842111"/>
            <a:ext cx="4882836" cy="307777"/>
          </a:xfrm>
          <a:prstGeom prst="rect">
            <a:avLst/>
          </a:prstGeom>
          <a:solidFill>
            <a:schemeClr val="bg1"/>
          </a:solidFill>
        </p:spPr>
        <p:txBody>
          <a:bodyPr wrap="square" rtlCol="0">
            <a:spAutoFit/>
          </a:bodyPr>
          <a:lstStyle/>
          <a:p>
            <a:r>
              <a:rPr lang="en-GB" sz="1400" b="1" dirty="0">
                <a:latin typeface="Arial" panose="020B0604020202020204" pitchFamily="34" charset="0"/>
                <a:cs typeface="Arial" panose="020B0604020202020204" pitchFamily="34" charset="0"/>
              </a:rPr>
              <a:t>Fermentation</a:t>
            </a:r>
          </a:p>
        </p:txBody>
      </p:sp>
      <p:sp>
        <p:nvSpPr>
          <p:cNvPr id="14" name="TextBox 13">
            <a:extLst>
              <a:ext uri="{FF2B5EF4-FFF2-40B4-BE49-F238E27FC236}">
                <a16:creationId xmlns:a16="http://schemas.microsoft.com/office/drawing/2014/main" id="{BA455A53-2B88-4A6D-8D05-B36663A4A859}"/>
              </a:ext>
            </a:extLst>
          </p:cNvPr>
          <p:cNvSpPr txBox="1"/>
          <p:nvPr/>
        </p:nvSpPr>
        <p:spPr>
          <a:xfrm>
            <a:off x="2156141" y="4872960"/>
            <a:ext cx="4882836" cy="523220"/>
          </a:xfrm>
          <a:prstGeom prst="rect">
            <a:avLst/>
          </a:prstGeom>
          <a:solidFill>
            <a:schemeClr val="bg1"/>
          </a:solidFill>
        </p:spPr>
        <p:txBody>
          <a:bodyPr wrap="square" rtlCol="0">
            <a:spAutoFit/>
          </a:bodyPr>
          <a:lstStyle/>
          <a:p>
            <a:r>
              <a:rPr lang="en-GB" sz="1400" b="1" dirty="0">
                <a:latin typeface="Arial" panose="020B0604020202020204" pitchFamily="34" charset="0"/>
                <a:cs typeface="Arial" panose="020B0604020202020204" pitchFamily="34" charset="0"/>
              </a:rPr>
              <a:t>The addition of sugar provides a readily available food source for the yeast to catalyse the process. </a:t>
            </a:r>
          </a:p>
        </p:txBody>
      </p:sp>
      <p:sp>
        <p:nvSpPr>
          <p:cNvPr id="15" name="Oval 14">
            <a:extLst>
              <a:ext uri="{FF2B5EF4-FFF2-40B4-BE49-F238E27FC236}">
                <a16:creationId xmlns:a16="http://schemas.microsoft.com/office/drawing/2014/main" id="{6ADD20F9-07C4-4BFB-B158-D8E3B9B04833}"/>
              </a:ext>
              <a:ext uri="{C183D7F6-B498-43B3-948B-1728B52AA6E4}">
                <adec:decorative xmlns:adec="http://schemas.microsoft.com/office/drawing/2017/decorative" val="1"/>
              </a:ext>
            </a:extLst>
          </p:cNvPr>
          <p:cNvSpPr/>
          <p:nvPr/>
        </p:nvSpPr>
        <p:spPr>
          <a:xfrm>
            <a:off x="6836647" y="6212601"/>
            <a:ext cx="562610" cy="562610"/>
          </a:xfrm>
          <a:prstGeom prst="ellipse">
            <a:avLst/>
          </a:prstGeom>
          <a:solidFill>
            <a:schemeClr val="bg1"/>
          </a:solidFill>
          <a:ln w="38100">
            <a:solidFill>
              <a:srgbClr val="1DB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pic>
        <p:nvPicPr>
          <p:cNvPr id="16" name="Picture 15">
            <a:extLst>
              <a:ext uri="{FF2B5EF4-FFF2-40B4-BE49-F238E27FC236}">
                <a16:creationId xmlns:a16="http://schemas.microsoft.com/office/drawing/2014/main" id="{6FEA8BEF-B1D1-4D14-8609-3D5F4DB28ED1}"/>
              </a:ext>
              <a:ext uri="{C183D7F6-B498-43B3-948B-1728B52AA6E4}">
                <adec:decorative xmlns:adec="http://schemas.microsoft.com/office/drawing/2017/decorative" val="1"/>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878557" y="6229769"/>
            <a:ext cx="478790" cy="522605"/>
          </a:xfrm>
          <a:prstGeom prst="rect">
            <a:avLst/>
          </a:prstGeom>
        </p:spPr>
      </p:pic>
    </p:spTree>
    <p:extLst>
      <p:ext uri="{BB962C8B-B14F-4D97-AF65-F5344CB8AC3E}">
        <p14:creationId xmlns:p14="http://schemas.microsoft.com/office/powerpoint/2010/main" val="1095130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5146DC08-4F15-4548-92EF-EFFC7322C286}"/>
              </a:ext>
              <a:ext uri="{C183D7F6-B498-43B3-948B-1728B52AA6E4}">
                <adec:decorative xmlns:adec="http://schemas.microsoft.com/office/drawing/2017/decorative" val="1"/>
              </a:ext>
            </a:extLst>
          </p:cNvPr>
          <p:cNvSpPr/>
          <p:nvPr/>
        </p:nvSpPr>
        <p:spPr>
          <a:xfrm>
            <a:off x="3008630" y="478156"/>
            <a:ext cx="5621020" cy="6024245"/>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760CCA59-5857-4247-B95B-35BA880DCBD5}"/>
              </a:ext>
              <a:ext uri="{C183D7F6-B498-43B3-948B-1728B52AA6E4}">
                <adec:decorative xmlns:adec="http://schemas.microsoft.com/office/drawing/2017/decorative" val="1"/>
              </a:ext>
            </a:extLst>
          </p:cNvPr>
          <p:cNvSpPr/>
          <p:nvPr/>
        </p:nvSpPr>
        <p:spPr>
          <a:xfrm>
            <a:off x="8229349" y="327024"/>
            <a:ext cx="562610" cy="562610"/>
          </a:xfrm>
          <a:prstGeom prst="ellipse">
            <a:avLst/>
          </a:prstGeom>
          <a:solidFill>
            <a:schemeClr val="bg1"/>
          </a:solidFill>
          <a:ln w="38100">
            <a:solidFill>
              <a:srgbClr val="1DB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pic>
        <p:nvPicPr>
          <p:cNvPr id="8" name="Picture 7">
            <a:extLst>
              <a:ext uri="{FF2B5EF4-FFF2-40B4-BE49-F238E27FC236}">
                <a16:creationId xmlns:a16="http://schemas.microsoft.com/office/drawing/2014/main" id="{74F6AB94-8657-4A19-9285-B1692B5848E3}"/>
              </a:ext>
              <a:ext uri="{C183D7F6-B498-43B3-948B-1728B52AA6E4}">
                <adec:decorative xmlns:adec="http://schemas.microsoft.com/office/drawing/2017/decorative" val="1"/>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8271259" y="346074"/>
            <a:ext cx="478790" cy="522605"/>
          </a:xfrm>
          <a:prstGeom prst="rect">
            <a:avLst/>
          </a:prstGeom>
        </p:spPr>
      </p:pic>
      <p:sp>
        <p:nvSpPr>
          <p:cNvPr id="139" name="Title 1">
            <a:extLst>
              <a:ext uri="{FF2B5EF4-FFF2-40B4-BE49-F238E27FC236}">
                <a16:creationId xmlns:a16="http://schemas.microsoft.com/office/drawing/2014/main" id="{9AD4F6FE-8174-4E40-8308-04CBCF0D54A2}"/>
              </a:ext>
            </a:extLst>
          </p:cNvPr>
          <p:cNvSpPr>
            <a:spLocks noGrp="1"/>
          </p:cNvSpPr>
          <p:nvPr>
            <p:ph type="title"/>
          </p:nvPr>
        </p:nvSpPr>
        <p:spPr>
          <a:xfrm>
            <a:off x="193436" y="327024"/>
            <a:ext cx="2597390" cy="1997076"/>
          </a:xfrm>
        </p:spPr>
        <p:txBody>
          <a:bodyPr>
            <a:normAutofit fontScale="90000"/>
          </a:bodyPr>
          <a:lstStyle/>
          <a:p>
            <a:pPr algn="ctr"/>
            <a:r>
              <a:rPr lang="en-GB" sz="3000" b="1" dirty="0"/>
              <a:t>Microbes and Food – Fill in the Blanks Worksheet</a:t>
            </a:r>
          </a:p>
        </p:txBody>
      </p:sp>
      <p:pic>
        <p:nvPicPr>
          <p:cNvPr id="16" name="Picture 15" descr="Cheese">
            <a:extLst>
              <a:ext uri="{FF2B5EF4-FFF2-40B4-BE49-F238E27FC236}">
                <a16:creationId xmlns:a16="http://schemas.microsoft.com/office/drawing/2014/main" id="{7D4A4985-38AF-427C-9421-D51EC82801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7062" y="2272959"/>
            <a:ext cx="1846819" cy="1227830"/>
          </a:xfrm>
          <a:prstGeom prst="rect">
            <a:avLst/>
          </a:prstGeom>
        </p:spPr>
      </p:pic>
      <p:pic>
        <p:nvPicPr>
          <p:cNvPr id="18" name="Picture 17" descr="Dough">
            <a:extLst>
              <a:ext uri="{FF2B5EF4-FFF2-40B4-BE49-F238E27FC236}">
                <a16:creationId xmlns:a16="http://schemas.microsoft.com/office/drawing/2014/main" id="{A05E560D-1133-4289-90E7-191500B20D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4350" y="3723582"/>
            <a:ext cx="1862040" cy="1227830"/>
          </a:xfrm>
          <a:prstGeom prst="rect">
            <a:avLst/>
          </a:prstGeom>
        </p:spPr>
      </p:pic>
      <p:sp>
        <p:nvSpPr>
          <p:cNvPr id="11" name="Rectangle: Rounded Corners 10" descr="Words to use: Lactobacillus bulgaricus, bread, air (CO2), fermentation, yeast, yoghurt, cheese&#10;">
            <a:extLst>
              <a:ext uri="{FF2B5EF4-FFF2-40B4-BE49-F238E27FC236}">
                <a16:creationId xmlns:a16="http://schemas.microsoft.com/office/drawing/2014/main" id="{FBA087C6-B6FF-4BD0-BF73-5B6F5821F23E}"/>
              </a:ext>
            </a:extLst>
          </p:cNvPr>
          <p:cNvSpPr/>
          <p:nvPr/>
        </p:nvSpPr>
        <p:spPr>
          <a:xfrm>
            <a:off x="79693" y="5124450"/>
            <a:ext cx="2808538" cy="1019175"/>
          </a:xfrm>
          <a:prstGeom prst="roundRect">
            <a:avLst>
              <a:gd name="adj" fmla="val 18261"/>
            </a:avLst>
          </a:prstGeom>
          <a:solidFill>
            <a:srgbClr val="99D5C7"/>
          </a:solidFill>
          <a:ln w="12700"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Words to use:</a:t>
            </a:r>
            <a:r>
              <a:rPr kumimoji="0" lang="en-GB" sz="1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GB" sz="1400" b="0" i="1"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Lactobacillus bulgaricus</a:t>
            </a:r>
            <a:r>
              <a:rPr kumimoji="0" lang="en-GB" sz="1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bread, carbon dioxide, fermentation, yeast, yoghurt, cheese</a:t>
            </a:r>
            <a:endParaRPr kumimoji="0" lang="en-GB" sz="1200" b="0" i="0" u="none" strike="noStrike" kern="0" cap="none" spc="0" normalizeH="0" baseline="0" noProof="0" dirty="0">
              <a:ln>
                <a:noFill/>
              </a:ln>
              <a:solidFill>
                <a:sysClr val="window" lastClr="FFFFFF"/>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9" name="TextBox 40" descr="Microbes are single-celled organisms, most of which are useful, although some of them cause illness and disease. One of the main ways in which microbes are useful is in the food industry. Cheese, bread, yoghurt, chocolate, vinegar and alcohol are all produced through the growth of microbes. The microbes used to make these products cause a chemical change known as _ _ _ _ _ _ _ _ _ _ _ _ a process by which the microbes break down the complex sugars into simple compounds like carbon dioxide and alcohol. Fermentation changes the product from one food to another.&#10;">
            <a:extLst>
              <a:ext uri="{FF2B5EF4-FFF2-40B4-BE49-F238E27FC236}">
                <a16:creationId xmlns:a16="http://schemas.microsoft.com/office/drawing/2014/main" id="{3A519DFA-4DC1-4DE5-80E6-B0D675C02F82}"/>
              </a:ext>
            </a:extLst>
          </p:cNvPr>
          <p:cNvSpPr txBox="1"/>
          <p:nvPr/>
        </p:nvSpPr>
        <p:spPr>
          <a:xfrm>
            <a:off x="3090929" y="648176"/>
            <a:ext cx="5559676" cy="1892826"/>
          </a:xfrm>
          <a:prstGeom prst="rect">
            <a:avLst/>
          </a:prstGeom>
          <a:noFill/>
        </p:spPr>
        <p:txBody>
          <a:bodyPr wrap="square" rtlCol="0">
            <a:spAutoFit/>
          </a:bodyPr>
          <a:lstStyle/>
          <a:p>
            <a:pPr>
              <a:spcAft>
                <a:spcPts val="0"/>
              </a:spcAft>
            </a:pPr>
            <a:r>
              <a:rPr lang="en-GB" sz="13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Microbes are single-celled organisms, most of which are useful, although some of them cause illness and disease. One of the main ways in which microbes are useful is in the food industry. Cheese, bread, yoghurt, chocolate, vinegar and alcohol are all produced through the growth of microbes. The microbes used to make these products cause a chemical change known as _ _ _ _ _ _ _ _ _ _ _ _ a process by which the microbes break down the complex sugars into simple compounds like carbon dioxide and alcohol. Fermentation changes the product from one food to another.</a:t>
            </a:r>
            <a:endParaRPr lang="en-GB" sz="13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0" name="TextBox 2" descr="When the bacteria Streptococcus thermophilous or _ _ _ _ _ _ _ _ _ _ _ _ _  _ _ _ _ _ _ _ _ _ _ are added to milk they consume the sugars during growth, turning the milk into yoghurt. So much acid is produced in fermented milk products that few potentially harmful microbes can survive there. Lactobacillus is generally referred to as a good or ‘friendly’ bacterium. The friendly bacteria that help us digest food have been termed probiotic bacteria, literally meaning ‘for life’. It is these bacteria that we find in _ _ _ _ _ _ _ _ and probiotic drinks.&#10;Yeast, Saccharomyces cerevisiae, is used to make _ _ _ _ _ and _ _ _ _ _ _ products through fermentation. In order to multiply and grow, yeast needs the right environment, which includes moisture, food (in the form of sugar or starch) and a warm temperature (20° to 30°C is best). As the yeast ferments it gives off _ _ _ _ _ _ _ _ which get trapped in the dough and the lump of dough expands.&#10;">
            <a:extLst>
              <a:ext uri="{FF2B5EF4-FFF2-40B4-BE49-F238E27FC236}">
                <a16:creationId xmlns:a16="http://schemas.microsoft.com/office/drawing/2014/main" id="{FFD5B390-62D6-4AC5-AD5F-BD10FD99C395}"/>
              </a:ext>
            </a:extLst>
          </p:cNvPr>
          <p:cNvSpPr txBox="1"/>
          <p:nvPr/>
        </p:nvSpPr>
        <p:spPr>
          <a:xfrm>
            <a:off x="3070087" y="2802072"/>
            <a:ext cx="5546851" cy="3293209"/>
          </a:xfrm>
          <a:prstGeom prst="rect">
            <a:avLst/>
          </a:prstGeom>
          <a:noFill/>
        </p:spPr>
        <p:txBody>
          <a:bodyPr wrap="square" rtlCol="0">
            <a:spAutoFit/>
          </a:bodyPr>
          <a:lstStyle/>
          <a:p>
            <a:pPr>
              <a:spcAft>
                <a:spcPts val="0"/>
              </a:spcAft>
            </a:pPr>
            <a:r>
              <a:rPr lang="en-GB" sz="13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When the bacteria </a:t>
            </a:r>
            <a:r>
              <a:rPr lang="en-GB" sz="1300" i="1"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Streptococcus thermophilous </a:t>
            </a:r>
            <a:r>
              <a:rPr lang="en-GB" sz="13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or _ _ _ _ _ _ _ _ _ _ _ _ _  _ _ _ _ _ _ _ _ _ _ are added to milk they consume the sugars during growth, turning the milk into yoghurt. So much acid is produced in fermented milk products that few potentially harmful microbes can survive there. </a:t>
            </a:r>
            <a:r>
              <a:rPr lang="en-GB" sz="1300" i="1"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Lactobacillus </a:t>
            </a:r>
            <a:r>
              <a:rPr lang="en-GB" sz="13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is generally referred to as a good or ‘friendly’ bacterium. The friendly bacteria that help us digest food have been termed probiotic bacteria, literally meaning ‘for life’. It is these bacteria that we find in _ _ _ _ _ _ _ _ and probiotic drinks.</a:t>
            </a:r>
            <a:endParaRPr lang="en-GB" sz="1300" dirty="0">
              <a:effectLst/>
              <a:latin typeface="Arial" panose="020B0604020202020204" pitchFamily="34" charset="0"/>
              <a:ea typeface="Calibri" panose="020F0502020204030204" pitchFamily="34" charset="0"/>
              <a:cs typeface="Times New Roman" panose="02020603050405020304" pitchFamily="18" charset="0"/>
            </a:endParaRPr>
          </a:p>
          <a:p>
            <a:pPr algn="just">
              <a:spcAft>
                <a:spcPts val="0"/>
              </a:spcAft>
            </a:pPr>
            <a:r>
              <a:rPr lang="en-GB" sz="1300" dirty="0">
                <a:solidFill>
                  <a:srgbClr val="000000"/>
                </a:solidFill>
                <a:latin typeface="Arial" panose="020B0604020202020204" pitchFamily="34" charset="0"/>
                <a:ea typeface="Calibri" panose="020F0502020204030204" pitchFamily="34" charset="0"/>
                <a:cs typeface="Arial" panose="020B0604020202020204" pitchFamily="34" charset="0"/>
              </a:rPr>
              <a:t>_ _ _ _ _, </a:t>
            </a:r>
            <a:r>
              <a:rPr lang="en-GB" sz="1300" i="1"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Saccharomyces cerevisiae</a:t>
            </a:r>
            <a:r>
              <a:rPr lang="en-GB" sz="13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is used to make _ _ _ _ _ and </a:t>
            </a:r>
          </a:p>
          <a:p>
            <a:pPr>
              <a:spcAft>
                <a:spcPts val="0"/>
              </a:spcAft>
            </a:pPr>
            <a:r>
              <a:rPr lang="en-GB" sz="13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_ _ _ _ _ products through fermentation. In order to multiply and grow, yeast needs the right environment, which includes moisture, food (in the form of sugar or starch) and a warm temperature (20° to 30°C is best). </a:t>
            </a:r>
            <a:r>
              <a:rPr lang="en-GB" sz="1300" kern="1200" dirty="0">
                <a:solidFill>
                  <a:srgbClr val="000000"/>
                </a:solidFill>
                <a:effectLst/>
                <a:latin typeface="Arial" panose="020B0604020202020204" pitchFamily="34" charset="0"/>
                <a:ea typeface="Calibri" panose="020F0502020204030204" pitchFamily="34" charset="0"/>
              </a:rPr>
              <a:t>When the yeast eats sugar, it changes the sugar into two things: ethanol (a type of alcohol) and _ _ _ _ _ _ _ _ (a gas that makes bubbles). This process, known as fermentation, typically occurs in the absence of the oxygen in the air. </a:t>
            </a:r>
            <a:endParaRPr lang="en-GB" sz="13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Footer Placeholder 2">
            <a:extLst>
              <a:ext uri="{FF2B5EF4-FFF2-40B4-BE49-F238E27FC236}">
                <a16:creationId xmlns:a16="http://schemas.microsoft.com/office/drawing/2014/main" id="{6EB5A76A-85D4-4497-95B2-CBAE60944C35}"/>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7509669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Rounded Corners 25">
            <a:extLst>
              <a:ext uri="{FF2B5EF4-FFF2-40B4-BE49-F238E27FC236}">
                <a16:creationId xmlns:a16="http://schemas.microsoft.com/office/drawing/2014/main" id="{AA05E5B6-A420-44F0-A5CD-9A401F878C1B}"/>
              </a:ext>
              <a:ext uri="{C183D7F6-B498-43B3-948B-1728B52AA6E4}">
                <adec:decorative xmlns:adec="http://schemas.microsoft.com/office/drawing/2017/decorative" val="1"/>
              </a:ext>
            </a:extLst>
          </p:cNvPr>
          <p:cNvSpPr/>
          <p:nvPr/>
        </p:nvSpPr>
        <p:spPr>
          <a:xfrm>
            <a:off x="3008630" y="478156"/>
            <a:ext cx="5621020" cy="6024245"/>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sp>
        <p:nvSpPr>
          <p:cNvPr id="27" name="Oval 26">
            <a:extLst>
              <a:ext uri="{FF2B5EF4-FFF2-40B4-BE49-F238E27FC236}">
                <a16:creationId xmlns:a16="http://schemas.microsoft.com/office/drawing/2014/main" id="{2CF7D567-D902-4CB3-B718-116024A529FC}"/>
              </a:ext>
              <a:ext uri="{C183D7F6-B498-43B3-948B-1728B52AA6E4}">
                <adec:decorative xmlns:adec="http://schemas.microsoft.com/office/drawing/2017/decorative" val="1"/>
              </a:ext>
            </a:extLst>
          </p:cNvPr>
          <p:cNvSpPr/>
          <p:nvPr/>
        </p:nvSpPr>
        <p:spPr>
          <a:xfrm>
            <a:off x="8348345" y="313428"/>
            <a:ext cx="562610" cy="562610"/>
          </a:xfrm>
          <a:prstGeom prst="ellipse">
            <a:avLst/>
          </a:prstGeom>
          <a:solidFill>
            <a:sysClr val="window" lastClr="FFFFFF"/>
          </a:solidFill>
          <a:ln w="38100" cap="flat" cmpd="sng" algn="ctr">
            <a:solidFill>
              <a:srgbClr val="1DB28F"/>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pic>
        <p:nvPicPr>
          <p:cNvPr id="28" name="Picture 27">
            <a:extLst>
              <a:ext uri="{FF2B5EF4-FFF2-40B4-BE49-F238E27FC236}">
                <a16:creationId xmlns:a16="http://schemas.microsoft.com/office/drawing/2014/main" id="{2897BBCF-E74F-40DB-8FF8-CBDCF1ADDEF0}"/>
              </a:ext>
              <a:ext uri="{C183D7F6-B498-43B3-948B-1728B52AA6E4}">
                <adec:decorative xmlns:adec="http://schemas.microsoft.com/office/drawing/2017/decorative" val="1"/>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8390255" y="330312"/>
            <a:ext cx="478790" cy="522605"/>
          </a:xfrm>
          <a:prstGeom prst="rect">
            <a:avLst/>
          </a:prstGeom>
        </p:spPr>
      </p:pic>
      <p:sp>
        <p:nvSpPr>
          <p:cNvPr id="2" name="Title 1">
            <a:extLst>
              <a:ext uri="{FF2B5EF4-FFF2-40B4-BE49-F238E27FC236}">
                <a16:creationId xmlns:a16="http://schemas.microsoft.com/office/drawing/2014/main" id="{26C6D199-B066-4751-96E8-6F284DD8F5F2}"/>
              </a:ext>
            </a:extLst>
          </p:cNvPr>
          <p:cNvSpPr>
            <a:spLocks noGrp="1"/>
          </p:cNvSpPr>
          <p:nvPr>
            <p:ph type="title"/>
          </p:nvPr>
        </p:nvSpPr>
        <p:spPr>
          <a:xfrm>
            <a:off x="126213" y="-35384"/>
            <a:ext cx="2867024" cy="2292349"/>
          </a:xfrm>
        </p:spPr>
        <p:txBody>
          <a:bodyPr>
            <a:normAutofit/>
          </a:bodyPr>
          <a:lstStyle/>
          <a:p>
            <a:r>
              <a:rPr lang="en-GB" sz="3000" b="1" dirty="0"/>
              <a:t>Microbes and Food - Answers</a:t>
            </a:r>
          </a:p>
        </p:txBody>
      </p:sp>
      <p:pic>
        <p:nvPicPr>
          <p:cNvPr id="14" name="Picture 13" descr="Cheese">
            <a:extLst>
              <a:ext uri="{FF2B5EF4-FFF2-40B4-BE49-F238E27FC236}">
                <a16:creationId xmlns:a16="http://schemas.microsoft.com/office/drawing/2014/main" id="{D69699BF-9D86-4A38-93C5-144BC7E3BD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0552" y="2044699"/>
            <a:ext cx="1846819" cy="1227830"/>
          </a:xfrm>
          <a:prstGeom prst="rect">
            <a:avLst/>
          </a:prstGeom>
        </p:spPr>
      </p:pic>
      <p:pic>
        <p:nvPicPr>
          <p:cNvPr id="15" name="Picture 14" descr="Dough">
            <a:extLst>
              <a:ext uri="{FF2B5EF4-FFF2-40B4-BE49-F238E27FC236}">
                <a16:creationId xmlns:a16="http://schemas.microsoft.com/office/drawing/2014/main" id="{8929CB8C-AA38-4D89-8AE9-AD1F3203EC0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2450" y="3494982"/>
            <a:ext cx="1862040" cy="1227830"/>
          </a:xfrm>
          <a:prstGeom prst="rect">
            <a:avLst/>
          </a:prstGeom>
        </p:spPr>
      </p:pic>
      <p:sp>
        <p:nvSpPr>
          <p:cNvPr id="16" name="Rectangle: Rounded Corners 15" descr="Words to use: Lactobacillus bulgaricus, bread, air (CO2), fermentation, yeast, yoghurt, cheese&#10;">
            <a:extLst>
              <a:ext uri="{FF2B5EF4-FFF2-40B4-BE49-F238E27FC236}">
                <a16:creationId xmlns:a16="http://schemas.microsoft.com/office/drawing/2014/main" id="{85C08F6F-EFC4-486A-BFDC-ABC80DAFEB0E}"/>
              </a:ext>
            </a:extLst>
          </p:cNvPr>
          <p:cNvSpPr/>
          <p:nvPr/>
        </p:nvSpPr>
        <p:spPr>
          <a:xfrm>
            <a:off x="89218" y="4981575"/>
            <a:ext cx="2808538" cy="1019175"/>
          </a:xfrm>
          <a:prstGeom prst="roundRect">
            <a:avLst>
              <a:gd name="adj" fmla="val 18261"/>
            </a:avLst>
          </a:prstGeom>
          <a:solidFill>
            <a:srgbClr val="99D5C7"/>
          </a:solidFill>
          <a:ln w="12700"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Words to use:</a:t>
            </a:r>
            <a:r>
              <a:rPr kumimoji="0" lang="en-GB" sz="1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GB" sz="1400" b="0" i="1"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Lactobacillus bulgaricus</a:t>
            </a:r>
            <a:r>
              <a:rPr kumimoji="0" lang="en-GB" sz="1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bread, air (CO2), fermentation, yeast, yoghurt, cheese</a:t>
            </a:r>
            <a:endParaRPr kumimoji="0" lang="en-GB" sz="1200" b="0" i="0" u="none" strike="noStrike" kern="0" cap="none" spc="0" normalizeH="0" baseline="0" noProof="0" dirty="0">
              <a:ln>
                <a:noFill/>
              </a:ln>
              <a:solidFill>
                <a:sysClr val="window" lastClr="FFFFFF"/>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29" name="TextBox 40" descr="Microbes are single-celled organisms, most of which are useful, although some of them cause illness and disease. One of the main ways in which microbes are useful is in the food industry. Cheese, bread, yoghurt, chocolate, vinegar and alcohol are all produced through the growth of microbes. The microbes used to make these products cause a chemical change known as _ _ _ _ _ _ _ _ _ _ _ _ a process by which the microbes break down the complex sugars into simple compounds like carbon dioxide and alcohol. Fermentation changes the product from one food to another.&#10;">
            <a:extLst>
              <a:ext uri="{FF2B5EF4-FFF2-40B4-BE49-F238E27FC236}">
                <a16:creationId xmlns:a16="http://schemas.microsoft.com/office/drawing/2014/main" id="{0F17C209-15E9-4822-BBED-A141CE808263}"/>
              </a:ext>
            </a:extLst>
          </p:cNvPr>
          <p:cNvSpPr txBox="1"/>
          <p:nvPr/>
        </p:nvSpPr>
        <p:spPr>
          <a:xfrm>
            <a:off x="3090929" y="648176"/>
            <a:ext cx="5559676" cy="1892826"/>
          </a:xfrm>
          <a:prstGeom prst="rect">
            <a:avLst/>
          </a:prstGeom>
          <a:noFill/>
        </p:spPr>
        <p:txBody>
          <a:bodyPr wrap="square" rtlCol="0">
            <a:spAutoFit/>
          </a:bodyPr>
          <a:lstStyle/>
          <a:p>
            <a:pPr>
              <a:spcAft>
                <a:spcPts val="0"/>
              </a:spcAft>
            </a:pPr>
            <a:r>
              <a:rPr lang="en-GB" sz="13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Microbes are single-celled organisms, most of which are useful, although some of them cause illness and disease. One of the main ways in which microbes are useful is in the food industry. Cheese, bread, yoghurt, chocolate, vinegar and alcohol are all produced through the growth of microbes. The microbes used to make these products cause a chemical change known as </a:t>
            </a:r>
            <a:endParaRPr lang="en-GB" sz="13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13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_ _ _ _ _ _ _ _ </a:t>
            </a:r>
            <a:r>
              <a:rPr lang="en-GB" sz="1300" dirty="0">
                <a:solidFill>
                  <a:srgbClr val="000000"/>
                </a:solidFill>
                <a:latin typeface="Arial" panose="020B0604020202020204" pitchFamily="34" charset="0"/>
                <a:ea typeface="Calibri" panose="020F0502020204030204" pitchFamily="34" charset="0"/>
                <a:cs typeface="Arial" panose="020B0604020202020204" pitchFamily="34" charset="0"/>
              </a:rPr>
              <a:t>_ _ _ _ </a:t>
            </a:r>
            <a:r>
              <a:rPr lang="en-GB" sz="13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 process by which the microbes break down the complex sugars into simple compounds like carbon dioxide and alcohol. Fermentation changes the product from one food to another.</a:t>
            </a:r>
            <a:endParaRPr lang="en-GB" sz="13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1" name="TextBox 30">
            <a:extLst>
              <a:ext uri="{FF2B5EF4-FFF2-40B4-BE49-F238E27FC236}">
                <a16:creationId xmlns:a16="http://schemas.microsoft.com/office/drawing/2014/main" id="{92985D4A-C515-4A5C-B821-FA1AF1DA26E3}"/>
              </a:ext>
            </a:extLst>
          </p:cNvPr>
          <p:cNvSpPr txBox="1"/>
          <p:nvPr/>
        </p:nvSpPr>
        <p:spPr>
          <a:xfrm>
            <a:off x="3376579" y="1771539"/>
            <a:ext cx="1548930" cy="369332"/>
          </a:xfrm>
          <a:prstGeom prst="rect">
            <a:avLst/>
          </a:prstGeom>
          <a:noFill/>
        </p:spPr>
        <p:txBody>
          <a:bodyPr wrap="square" rtlCol="0">
            <a:spAutoFit/>
          </a:bodyPr>
          <a:lstStyle/>
          <a:p>
            <a:r>
              <a:rPr lang="en-GB" b="1" dirty="0"/>
              <a:t>Fermentation</a:t>
            </a:r>
          </a:p>
        </p:txBody>
      </p:sp>
      <p:sp>
        <p:nvSpPr>
          <p:cNvPr id="30" name="TextBox 2" descr="When the bacteria Streptococcus thermophilous or _ _ _ _ _ _ _ _ _ _ _ _ _  _ _ _ _ _ _ _ _ _ _ are added to milk they consume the sugars during growth, turning the milk into yoghurt. So much acid is produced in fermented milk products that few potentially harmful microbes can survive there. Lactobacillus is generally referred to as a good or ‘friendly’ bacterium. The friendly bacteria that help us digest food have been termed probiotic bacteria, literally meaning ‘for life’. It is these bacteria that we find in _ _ _ _ _ _ _ _ and probiotic drinks.&#10;Yeast, Saccharomyces cerevisiae, is used to make _ _ _ _ _ and _ _ _ _ _ _ products through fermentation. In order to multiply and grow, yeast needs the right environment, which includes moisture, food (in the form of sugar or starch) and a warm temperature (20° to 30°C is best). As the yeast ferments it gives off _ _ _ _ _ _ _ _ which get trapped in the dough and the lump of dough expands.&#10;">
            <a:extLst>
              <a:ext uri="{FF2B5EF4-FFF2-40B4-BE49-F238E27FC236}">
                <a16:creationId xmlns:a16="http://schemas.microsoft.com/office/drawing/2014/main" id="{CB5D050C-63BC-457C-9F78-DBB2361FDE90}"/>
              </a:ext>
            </a:extLst>
          </p:cNvPr>
          <p:cNvSpPr txBox="1"/>
          <p:nvPr/>
        </p:nvSpPr>
        <p:spPr>
          <a:xfrm>
            <a:off x="3082799" y="2853482"/>
            <a:ext cx="5546851" cy="3293209"/>
          </a:xfrm>
          <a:prstGeom prst="rect">
            <a:avLst/>
          </a:prstGeom>
          <a:noFill/>
        </p:spPr>
        <p:txBody>
          <a:bodyPr wrap="square" rtlCol="0">
            <a:spAutoFit/>
          </a:bodyPr>
          <a:lstStyle/>
          <a:p>
            <a:pPr>
              <a:spcAft>
                <a:spcPts val="0"/>
              </a:spcAft>
            </a:pPr>
            <a:r>
              <a:rPr lang="en-GB" sz="13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When the bacteria </a:t>
            </a:r>
            <a:r>
              <a:rPr lang="en-GB" sz="1300" i="1"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Streptococcus thermophilous </a:t>
            </a:r>
            <a:r>
              <a:rPr lang="en-GB" sz="13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or _ _ _ _ _ _ _ _ _ _ _ _ _  _ _ _ _ _ _ _ _ _ _ are added to milk they consume the sugars during growth, turning the milk into yoghurt. So much acid is produced in fermented milk products that few potentially harmful microbes can survive there. </a:t>
            </a:r>
            <a:r>
              <a:rPr lang="en-GB" sz="1300" i="1"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Lactobacillus </a:t>
            </a:r>
            <a:r>
              <a:rPr lang="en-GB" sz="13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is generally referred to as a good or ‘friendly’ bacterium. The friendly bacteria that help us digest food have been termed probiotic bacteria, literally meaning ‘for life’. It is these bacteria that we find in _ _ _ _ _ _ _ _ and probiotic drinks.</a:t>
            </a:r>
            <a:endParaRPr lang="en-GB" sz="1300" dirty="0">
              <a:effectLst/>
              <a:latin typeface="Arial" panose="020B0604020202020204" pitchFamily="34" charset="0"/>
              <a:ea typeface="Calibri" panose="020F0502020204030204" pitchFamily="34" charset="0"/>
              <a:cs typeface="Times New Roman" panose="02020603050405020304" pitchFamily="18" charset="0"/>
            </a:endParaRPr>
          </a:p>
          <a:p>
            <a:pPr algn="just">
              <a:spcAft>
                <a:spcPts val="0"/>
              </a:spcAft>
            </a:pPr>
            <a:r>
              <a:rPr lang="en-GB" sz="1300" dirty="0">
                <a:solidFill>
                  <a:srgbClr val="000000"/>
                </a:solidFill>
                <a:latin typeface="Arial" panose="020B0604020202020204" pitchFamily="34" charset="0"/>
                <a:ea typeface="Calibri" panose="020F0502020204030204" pitchFamily="34" charset="0"/>
                <a:cs typeface="Arial" panose="020B0604020202020204" pitchFamily="34" charset="0"/>
              </a:rPr>
              <a:t>_ _ _ _ _, </a:t>
            </a:r>
            <a:r>
              <a:rPr lang="en-GB" sz="1300" i="1"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Saccharomyces cerevisiae</a:t>
            </a:r>
            <a:r>
              <a:rPr lang="en-GB" sz="13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is used to make _ _ _ _ _ and  _ _ _ _ _ products through fermentation. In order to multiply and grow, yeast needs the right environment, which includes moisture, food (in the form of sugar or starch) and a warm temperature (20° to 30°C is best). </a:t>
            </a:r>
            <a:r>
              <a:rPr lang="en-GB" sz="1300" kern="1200" dirty="0">
                <a:solidFill>
                  <a:srgbClr val="000000"/>
                </a:solidFill>
                <a:effectLst/>
                <a:latin typeface="Arial" panose="020B0604020202020204" pitchFamily="34" charset="0"/>
                <a:ea typeface="Calibri" panose="020F0502020204030204" pitchFamily="34" charset="0"/>
              </a:rPr>
              <a:t>When the yeast eats sugar, it changes the sugar into two things: ethanol (a type of alcohol) and _ _ _ _ _ _ _ _ (a gas that makes bubbles). This process, known as fermentation, typically occurs in the absence of the oxygen in the air. </a:t>
            </a:r>
            <a:endParaRPr lang="en-GB" sz="13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3" name="TextBox 32">
            <a:extLst>
              <a:ext uri="{FF2B5EF4-FFF2-40B4-BE49-F238E27FC236}">
                <a16:creationId xmlns:a16="http://schemas.microsoft.com/office/drawing/2014/main" id="{922B2086-39FB-4868-8AFB-76FAE3668766}"/>
              </a:ext>
            </a:extLst>
          </p:cNvPr>
          <p:cNvSpPr txBox="1"/>
          <p:nvPr/>
        </p:nvSpPr>
        <p:spPr>
          <a:xfrm>
            <a:off x="7229475" y="2815382"/>
            <a:ext cx="1468273" cy="369332"/>
          </a:xfrm>
          <a:prstGeom prst="rect">
            <a:avLst/>
          </a:prstGeom>
          <a:noFill/>
        </p:spPr>
        <p:txBody>
          <a:bodyPr wrap="square" rtlCol="0">
            <a:spAutoFit/>
          </a:bodyPr>
          <a:lstStyle/>
          <a:p>
            <a:r>
              <a:rPr lang="en-GB" b="1" i="1" dirty="0"/>
              <a:t>Lactobacillus</a:t>
            </a:r>
          </a:p>
        </p:txBody>
      </p:sp>
      <p:sp>
        <p:nvSpPr>
          <p:cNvPr id="34" name="TextBox 33">
            <a:extLst>
              <a:ext uri="{FF2B5EF4-FFF2-40B4-BE49-F238E27FC236}">
                <a16:creationId xmlns:a16="http://schemas.microsoft.com/office/drawing/2014/main" id="{67835737-CC27-4876-B805-7B79C9ADA966}"/>
              </a:ext>
            </a:extLst>
          </p:cNvPr>
          <p:cNvSpPr txBox="1"/>
          <p:nvPr/>
        </p:nvSpPr>
        <p:spPr>
          <a:xfrm>
            <a:off x="3610764" y="3009902"/>
            <a:ext cx="1285875" cy="369332"/>
          </a:xfrm>
          <a:prstGeom prst="rect">
            <a:avLst/>
          </a:prstGeom>
          <a:noFill/>
        </p:spPr>
        <p:txBody>
          <a:bodyPr wrap="square" rtlCol="0">
            <a:spAutoFit/>
          </a:bodyPr>
          <a:lstStyle/>
          <a:p>
            <a:r>
              <a:rPr lang="en-GB" b="1" i="1" dirty="0"/>
              <a:t>bulgaricus</a:t>
            </a:r>
          </a:p>
        </p:txBody>
      </p:sp>
      <p:sp>
        <p:nvSpPr>
          <p:cNvPr id="38" name="TextBox 37">
            <a:extLst>
              <a:ext uri="{FF2B5EF4-FFF2-40B4-BE49-F238E27FC236}">
                <a16:creationId xmlns:a16="http://schemas.microsoft.com/office/drawing/2014/main" id="{11EC2C1C-1A92-4D5A-826B-CCA37B2219ED}"/>
              </a:ext>
            </a:extLst>
          </p:cNvPr>
          <p:cNvSpPr txBox="1"/>
          <p:nvPr/>
        </p:nvSpPr>
        <p:spPr>
          <a:xfrm>
            <a:off x="4253701" y="4163177"/>
            <a:ext cx="1285875" cy="338554"/>
          </a:xfrm>
          <a:prstGeom prst="rect">
            <a:avLst/>
          </a:prstGeom>
          <a:noFill/>
        </p:spPr>
        <p:txBody>
          <a:bodyPr wrap="square" rtlCol="0">
            <a:spAutoFit/>
          </a:bodyPr>
          <a:lstStyle/>
          <a:p>
            <a:r>
              <a:rPr lang="en-GB" sz="1600" b="1" dirty="0"/>
              <a:t>yoghurt</a:t>
            </a:r>
          </a:p>
        </p:txBody>
      </p:sp>
      <p:sp>
        <p:nvSpPr>
          <p:cNvPr id="35" name="TextBox 34">
            <a:extLst>
              <a:ext uri="{FF2B5EF4-FFF2-40B4-BE49-F238E27FC236}">
                <a16:creationId xmlns:a16="http://schemas.microsoft.com/office/drawing/2014/main" id="{90952155-5253-49B5-8701-96B6EED306C2}"/>
              </a:ext>
            </a:extLst>
          </p:cNvPr>
          <p:cNvSpPr txBox="1"/>
          <p:nvPr/>
        </p:nvSpPr>
        <p:spPr>
          <a:xfrm>
            <a:off x="7104379" y="4366783"/>
            <a:ext cx="1285875" cy="338554"/>
          </a:xfrm>
          <a:prstGeom prst="rect">
            <a:avLst/>
          </a:prstGeom>
          <a:noFill/>
        </p:spPr>
        <p:txBody>
          <a:bodyPr wrap="square" rtlCol="0">
            <a:spAutoFit/>
          </a:bodyPr>
          <a:lstStyle/>
          <a:p>
            <a:r>
              <a:rPr lang="en-GB" sz="1600" b="1" dirty="0"/>
              <a:t>Yeast</a:t>
            </a:r>
          </a:p>
        </p:txBody>
      </p:sp>
      <p:sp>
        <p:nvSpPr>
          <p:cNvPr id="36" name="TextBox 35">
            <a:extLst>
              <a:ext uri="{FF2B5EF4-FFF2-40B4-BE49-F238E27FC236}">
                <a16:creationId xmlns:a16="http://schemas.microsoft.com/office/drawing/2014/main" id="{C5C65840-93FD-44C9-A489-CD021FE69A42}"/>
              </a:ext>
            </a:extLst>
          </p:cNvPr>
          <p:cNvSpPr txBox="1"/>
          <p:nvPr/>
        </p:nvSpPr>
        <p:spPr>
          <a:xfrm>
            <a:off x="3090929" y="4361142"/>
            <a:ext cx="1285875" cy="338554"/>
          </a:xfrm>
          <a:prstGeom prst="rect">
            <a:avLst/>
          </a:prstGeom>
          <a:noFill/>
        </p:spPr>
        <p:txBody>
          <a:bodyPr wrap="square" rtlCol="0">
            <a:spAutoFit/>
          </a:bodyPr>
          <a:lstStyle/>
          <a:p>
            <a:r>
              <a:rPr lang="en-GB" sz="1600" b="1" dirty="0"/>
              <a:t>bread</a:t>
            </a:r>
          </a:p>
        </p:txBody>
      </p:sp>
      <p:sp>
        <p:nvSpPr>
          <p:cNvPr id="37" name="TextBox 36">
            <a:extLst>
              <a:ext uri="{FF2B5EF4-FFF2-40B4-BE49-F238E27FC236}">
                <a16:creationId xmlns:a16="http://schemas.microsoft.com/office/drawing/2014/main" id="{5422ADD0-F4DD-444F-89B8-976B5CB7F986}"/>
              </a:ext>
            </a:extLst>
          </p:cNvPr>
          <p:cNvSpPr txBox="1"/>
          <p:nvPr/>
        </p:nvSpPr>
        <p:spPr>
          <a:xfrm>
            <a:off x="2967826" y="4600551"/>
            <a:ext cx="1285875" cy="307777"/>
          </a:xfrm>
          <a:prstGeom prst="rect">
            <a:avLst/>
          </a:prstGeom>
          <a:noFill/>
        </p:spPr>
        <p:txBody>
          <a:bodyPr wrap="square" rtlCol="0">
            <a:spAutoFit/>
          </a:bodyPr>
          <a:lstStyle/>
          <a:p>
            <a:r>
              <a:rPr lang="en-GB" sz="1400" b="1" dirty="0"/>
              <a:t>cheese</a:t>
            </a:r>
          </a:p>
        </p:txBody>
      </p:sp>
      <p:sp>
        <p:nvSpPr>
          <p:cNvPr id="39" name="TextBox 38">
            <a:extLst>
              <a:ext uri="{FF2B5EF4-FFF2-40B4-BE49-F238E27FC236}">
                <a16:creationId xmlns:a16="http://schemas.microsoft.com/office/drawing/2014/main" id="{710F1909-DC73-4313-A16D-B7C2136D0D42}"/>
              </a:ext>
            </a:extLst>
          </p:cNvPr>
          <p:cNvSpPr txBox="1"/>
          <p:nvPr/>
        </p:nvSpPr>
        <p:spPr>
          <a:xfrm>
            <a:off x="4253701" y="5404605"/>
            <a:ext cx="1741150" cy="307777"/>
          </a:xfrm>
          <a:prstGeom prst="rect">
            <a:avLst/>
          </a:prstGeom>
          <a:noFill/>
        </p:spPr>
        <p:txBody>
          <a:bodyPr wrap="square" rtlCol="0">
            <a:spAutoFit/>
          </a:bodyPr>
          <a:lstStyle/>
          <a:p>
            <a:r>
              <a:rPr lang="en-GB" sz="1400" b="1" dirty="0"/>
              <a:t>Carbon dioxide</a:t>
            </a:r>
          </a:p>
        </p:txBody>
      </p:sp>
      <p:sp>
        <p:nvSpPr>
          <p:cNvPr id="3" name="Footer Placeholder 2">
            <a:extLst>
              <a:ext uri="{FF2B5EF4-FFF2-40B4-BE49-F238E27FC236}">
                <a16:creationId xmlns:a16="http://schemas.microsoft.com/office/drawing/2014/main" id="{C9800627-8A99-4BEC-96C0-C9D5BBF14E7B}"/>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738789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3" grpId="0"/>
      <p:bldP spid="34" grpId="0"/>
      <p:bldP spid="38" grpId="0"/>
      <p:bldP spid="35" grpId="0"/>
      <p:bldP spid="36" grpId="0"/>
      <p:bldP spid="37" grpId="0"/>
      <p:bldP spid="39"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117E62"/>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AC83266-8CA9-4B71-BA51-A2F164430BF5}"/>
              </a:ext>
            </a:extLst>
          </p:cNvPr>
          <p:cNvSpPr>
            <a:spLocks noGrp="1"/>
          </p:cNvSpPr>
          <p:nvPr>
            <p:ph type="title"/>
          </p:nvPr>
        </p:nvSpPr>
        <p:spPr>
          <a:xfrm>
            <a:off x="202406" y="1785939"/>
            <a:ext cx="8739187" cy="2852737"/>
          </a:xfrm>
        </p:spPr>
        <p:txBody>
          <a:bodyPr/>
          <a:lstStyle/>
          <a:p>
            <a:r>
              <a:rPr lang="en-GB" b="1" dirty="0"/>
              <a:t>Learning Consolidation</a:t>
            </a:r>
          </a:p>
        </p:txBody>
      </p:sp>
      <p:sp>
        <p:nvSpPr>
          <p:cNvPr id="4" name="Footer Placeholder 3">
            <a:extLst>
              <a:ext uri="{FF2B5EF4-FFF2-40B4-BE49-F238E27FC236}">
                <a16:creationId xmlns:a16="http://schemas.microsoft.com/office/drawing/2014/main" id="{275535E6-3406-4508-A62B-DA18C28EB3BD}"/>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215432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A9720-4C81-4053-878C-3631F2991114}"/>
              </a:ext>
              <a:ext uri="{C183D7F6-B498-43B3-948B-1728B52AA6E4}">
                <adec:decorative xmlns:adec="http://schemas.microsoft.com/office/drawing/2017/decorative" val="1"/>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Discussion Question 1</a:t>
            </a:r>
          </a:p>
        </p:txBody>
      </p:sp>
      <p:sp>
        <p:nvSpPr>
          <p:cNvPr id="4" name="TextBox 3">
            <a:extLst>
              <a:ext uri="{FF2B5EF4-FFF2-40B4-BE49-F238E27FC236}">
                <a16:creationId xmlns:a16="http://schemas.microsoft.com/office/drawing/2014/main" id="{3C3128E7-157A-47AD-8D05-8359D48E99D4}"/>
              </a:ext>
            </a:extLst>
          </p:cNvPr>
          <p:cNvSpPr txBox="1"/>
          <p:nvPr/>
        </p:nvSpPr>
        <p:spPr>
          <a:xfrm>
            <a:off x="323057" y="619870"/>
            <a:ext cx="8497885" cy="1323439"/>
          </a:xfrm>
          <a:prstGeom prst="rect">
            <a:avLst/>
          </a:prstGeom>
          <a:ln w="57150">
            <a:solidFill>
              <a:srgbClr val="117E6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lvl="0" algn="ctr">
              <a:spcBef>
                <a:spcPts val="600"/>
              </a:spcBef>
              <a:spcAft>
                <a:spcPts val="600"/>
              </a:spcAft>
            </a:pPr>
            <a:r>
              <a:rPr lang="en-GB" sz="4000" b="1" dirty="0">
                <a:solidFill>
                  <a:schemeClr val="tx1"/>
                </a:solidFill>
                <a:latin typeface="Arial" panose="020B0604020202020204" pitchFamily="34" charset="0"/>
                <a:ea typeface="Calibri" panose="020F0502020204030204" pitchFamily="34" charset="0"/>
                <a:cs typeface="Arial" panose="020B0604020202020204" pitchFamily="34" charset="0"/>
              </a:rPr>
              <a:t>Do microbes have both useful and harmful effects on our health? </a:t>
            </a:r>
          </a:p>
        </p:txBody>
      </p:sp>
      <p:sp>
        <p:nvSpPr>
          <p:cNvPr id="18" name="Rectangle: Rounded Corners 17" descr="True">
            <a:extLst>
              <a:ext uri="{FF2B5EF4-FFF2-40B4-BE49-F238E27FC236}">
                <a16:creationId xmlns:a16="http://schemas.microsoft.com/office/drawing/2014/main" id="{A53B3D1E-D9E1-49C9-A218-C3E4BED82C80}"/>
              </a:ext>
            </a:extLst>
          </p:cNvPr>
          <p:cNvSpPr/>
          <p:nvPr/>
        </p:nvSpPr>
        <p:spPr>
          <a:xfrm>
            <a:off x="3123284" y="2781300"/>
            <a:ext cx="2897430" cy="1885950"/>
          </a:xfrm>
          <a:prstGeom prst="roundRect">
            <a:avLst>
              <a:gd name="adj" fmla="val 6655"/>
            </a:avLst>
          </a:prstGeom>
          <a:solidFill>
            <a:srgbClr val="12B38F"/>
          </a:solidFill>
          <a:ln w="57150" cap="flat" cmpd="sng" algn="ctr">
            <a:solidFill>
              <a:srgbClr val="12B38F"/>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6000" b="1" kern="0" noProof="0" dirty="0">
                <a:latin typeface="Arial" panose="020B0604020202020204" pitchFamily="34" charset="0"/>
                <a:ea typeface="Calibri" panose="020F0502020204030204" pitchFamily="34" charset="0"/>
                <a:cs typeface="Arial" panose="020B0604020202020204" pitchFamily="34" charset="0"/>
              </a:rPr>
              <a:t>Both</a:t>
            </a:r>
            <a:endParaRPr kumimoji="0" lang="en-GB" sz="6000" b="1"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3" name="Footer Placeholder 2">
            <a:extLst>
              <a:ext uri="{FF2B5EF4-FFF2-40B4-BE49-F238E27FC236}">
                <a16:creationId xmlns:a16="http://schemas.microsoft.com/office/drawing/2014/main" id="{2A3F9123-2B40-4525-82B6-D640397CDB0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492708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F072B-50F7-4B43-98E2-D2060A2A9467}"/>
              </a:ext>
              <a:ext uri="{C183D7F6-B498-43B3-948B-1728B52AA6E4}">
                <adec:decorative xmlns:adec="http://schemas.microsoft.com/office/drawing/2017/decorative" val="1"/>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Discussion Question 2</a:t>
            </a:r>
          </a:p>
        </p:txBody>
      </p:sp>
      <p:sp>
        <p:nvSpPr>
          <p:cNvPr id="5" name="TextBox 4">
            <a:extLst>
              <a:ext uri="{FF2B5EF4-FFF2-40B4-BE49-F238E27FC236}">
                <a16:creationId xmlns:a16="http://schemas.microsoft.com/office/drawing/2014/main" id="{33BB40C8-A5A0-4085-A7AE-49F7C1DC46B2}"/>
              </a:ext>
            </a:extLst>
          </p:cNvPr>
          <p:cNvSpPr txBox="1"/>
          <p:nvPr/>
        </p:nvSpPr>
        <p:spPr>
          <a:xfrm>
            <a:off x="323057" y="573275"/>
            <a:ext cx="8497885" cy="2092881"/>
          </a:xfrm>
          <a:prstGeom prst="rect">
            <a:avLst/>
          </a:prstGeom>
          <a:ln w="57150">
            <a:solidFill>
              <a:srgbClr val="117E6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lvl="0" algn="ctr">
              <a:spcBef>
                <a:spcPts val="600"/>
              </a:spcBef>
              <a:spcAft>
                <a:spcPts val="600"/>
              </a:spcAft>
            </a:pPr>
            <a:r>
              <a:rPr lang="en-GB" sz="4000" b="1" dirty="0">
                <a:solidFill>
                  <a:schemeClr val="tx1"/>
                </a:solidFill>
                <a:latin typeface="Arial" panose="020B0604020202020204" pitchFamily="34" charset="0"/>
                <a:ea typeface="Calibri" panose="020F0502020204030204" pitchFamily="34" charset="0"/>
                <a:cs typeface="Arial" panose="020B0604020202020204" pitchFamily="34" charset="0"/>
              </a:rPr>
              <a:t>Some microbes can help keep us healthy.</a:t>
            </a:r>
          </a:p>
          <a:p>
            <a:pPr lvl="0" algn="ctr">
              <a:spcBef>
                <a:spcPts val="600"/>
              </a:spcBef>
              <a:spcAft>
                <a:spcPts val="600"/>
              </a:spcAft>
            </a:pPr>
            <a:r>
              <a:rPr lang="en-GB" sz="4000" b="1" dirty="0">
                <a:solidFill>
                  <a:schemeClr val="tx1"/>
                </a:solidFill>
                <a:latin typeface="Arial" panose="020B0604020202020204" pitchFamily="34" charset="0"/>
                <a:ea typeface="Calibri" panose="020F0502020204030204" pitchFamily="34" charset="0"/>
                <a:cs typeface="Arial" panose="020B0604020202020204" pitchFamily="34" charset="0"/>
              </a:rPr>
              <a:t> True/False? </a:t>
            </a:r>
          </a:p>
        </p:txBody>
      </p:sp>
      <p:sp>
        <p:nvSpPr>
          <p:cNvPr id="7" name="Rectangle: Rounded Corners 6" descr="True">
            <a:extLst>
              <a:ext uri="{FF2B5EF4-FFF2-40B4-BE49-F238E27FC236}">
                <a16:creationId xmlns:a16="http://schemas.microsoft.com/office/drawing/2014/main" id="{4FA6F1A5-3E8E-43B6-B9B3-A2A1BC1E7A0F}"/>
              </a:ext>
            </a:extLst>
          </p:cNvPr>
          <p:cNvSpPr/>
          <p:nvPr/>
        </p:nvSpPr>
        <p:spPr>
          <a:xfrm>
            <a:off x="3123284" y="3429000"/>
            <a:ext cx="2897430" cy="1885950"/>
          </a:xfrm>
          <a:prstGeom prst="roundRect">
            <a:avLst>
              <a:gd name="adj" fmla="val 6655"/>
            </a:avLst>
          </a:prstGeom>
          <a:solidFill>
            <a:srgbClr val="12B38F"/>
          </a:solidFill>
          <a:ln w="57150" cap="flat" cmpd="sng" algn="ctr">
            <a:solidFill>
              <a:srgbClr val="12B38F"/>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6000" b="1" kern="0" noProof="0" dirty="0">
                <a:latin typeface="Arial" panose="020B0604020202020204" pitchFamily="34" charset="0"/>
                <a:ea typeface="Calibri" panose="020F0502020204030204" pitchFamily="34" charset="0"/>
                <a:cs typeface="Arial" panose="020B0604020202020204" pitchFamily="34" charset="0"/>
              </a:rPr>
              <a:t>True</a:t>
            </a:r>
            <a:endParaRPr kumimoji="0" lang="en-GB" sz="6000" b="1"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6CF5124C-9D71-4C49-8415-F7A94336B66A}"/>
              </a:ext>
            </a:extLst>
          </p:cNvPr>
          <p:cNvSpPr>
            <a:spLocks noGrp="1"/>
          </p:cNvSpPr>
          <p:nvPr>
            <p:ph type="ftr" sz="quarter" idx="11"/>
          </p:nvPr>
        </p:nvSpPr>
        <p:spPr>
          <a:xfrm>
            <a:off x="830831" y="6356350"/>
            <a:ext cx="3086100" cy="1440000"/>
          </a:xfrm>
        </p:spPr>
        <p:txBody>
          <a:bodyPr/>
          <a:lstStyle/>
          <a:p>
            <a:r>
              <a:rPr lang="en-GB"/>
              <a:t>e-Bug.eu</a:t>
            </a:r>
            <a:endParaRPr lang="en-GB" dirty="0"/>
          </a:p>
        </p:txBody>
      </p:sp>
    </p:spTree>
    <p:extLst>
      <p:ext uri="{BB962C8B-B14F-4D97-AF65-F5344CB8AC3E}">
        <p14:creationId xmlns:p14="http://schemas.microsoft.com/office/powerpoint/2010/main" val="4033260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FA044-6E7E-4B58-AE6C-9147DCB106F0}"/>
              </a:ext>
            </a:extLst>
          </p:cNvPr>
          <p:cNvSpPr>
            <a:spLocks noGrp="1"/>
          </p:cNvSpPr>
          <p:nvPr>
            <p:ph type="title"/>
          </p:nvPr>
        </p:nvSpPr>
        <p:spPr>
          <a:xfrm>
            <a:off x="457200" y="131762"/>
            <a:ext cx="7886700" cy="1325563"/>
          </a:xfrm>
        </p:spPr>
        <p:txBody>
          <a:bodyPr/>
          <a:lstStyle/>
          <a:p>
            <a:pPr algn="ctr"/>
            <a:r>
              <a:rPr lang="en-GB" b="1" dirty="0"/>
              <a:t>Learning Intention</a:t>
            </a:r>
          </a:p>
        </p:txBody>
      </p:sp>
      <p:sp>
        <p:nvSpPr>
          <p:cNvPr id="3" name="Content Placeholder 2">
            <a:extLst>
              <a:ext uri="{FF2B5EF4-FFF2-40B4-BE49-F238E27FC236}">
                <a16:creationId xmlns:a16="http://schemas.microsoft.com/office/drawing/2014/main" id="{736CC254-3A05-42F9-9319-F72717823C13}"/>
              </a:ext>
            </a:extLst>
          </p:cNvPr>
          <p:cNvSpPr>
            <a:spLocks noGrp="1"/>
          </p:cNvSpPr>
          <p:nvPr>
            <p:ph idx="1"/>
          </p:nvPr>
        </p:nvSpPr>
        <p:spPr>
          <a:xfrm>
            <a:off x="326005" y="1544637"/>
            <a:ext cx="8637019" cy="4899026"/>
          </a:xfrm>
        </p:spPr>
        <p:txBody>
          <a:bodyPr>
            <a:normAutofit/>
          </a:bodyPr>
          <a:lstStyle/>
          <a:p>
            <a:pPr marL="0" indent="0" algn="just">
              <a:buNone/>
            </a:pPr>
            <a:r>
              <a:rPr lang="en-GB" sz="3500" dirty="0"/>
              <a:t>• </a:t>
            </a:r>
            <a:r>
              <a:rPr lang="en-GB" sz="3500" dirty="0">
                <a:effectLst/>
                <a:latin typeface="Arial" panose="020B0604020202020204" pitchFamily="34" charset="0"/>
                <a:ea typeface="Calibri" panose="020F0502020204030204" pitchFamily="34" charset="0"/>
                <a:cs typeface="Times New Roman" panose="02020603050405020304" pitchFamily="18" charset="0"/>
              </a:rPr>
              <a:t>Investigate how microbes interact with their environment, exploring how some support health and are used in beneficial ways, and understanding the factors that influence growth. </a:t>
            </a:r>
            <a:endParaRPr lang="en-US" sz="3500"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lgn="just">
              <a:buNone/>
            </a:pPr>
            <a:endParaRPr lang="en-GB" dirty="0"/>
          </a:p>
        </p:txBody>
      </p:sp>
      <p:sp>
        <p:nvSpPr>
          <p:cNvPr id="4" name="Footer Placeholder 3">
            <a:extLst>
              <a:ext uri="{FF2B5EF4-FFF2-40B4-BE49-F238E27FC236}">
                <a16:creationId xmlns:a16="http://schemas.microsoft.com/office/drawing/2014/main" id="{188D15B6-5797-462F-A75B-64B5EA985C8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41811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49E13-A0EC-4AB2-8BA8-15722FD54283}"/>
              </a:ext>
              <a:ext uri="{C183D7F6-B498-43B3-948B-1728B52AA6E4}">
                <adec:decorative xmlns:adec="http://schemas.microsoft.com/office/drawing/2017/decorative" val="1"/>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Discussion Question 3</a:t>
            </a:r>
          </a:p>
        </p:txBody>
      </p:sp>
      <p:sp>
        <p:nvSpPr>
          <p:cNvPr id="5" name="TextBox 4">
            <a:extLst>
              <a:ext uri="{FF2B5EF4-FFF2-40B4-BE49-F238E27FC236}">
                <a16:creationId xmlns:a16="http://schemas.microsoft.com/office/drawing/2014/main" id="{69F497A1-175C-4558-8B32-03322E9AB136}"/>
              </a:ext>
            </a:extLst>
          </p:cNvPr>
          <p:cNvSpPr txBox="1"/>
          <p:nvPr/>
        </p:nvSpPr>
        <p:spPr>
          <a:xfrm>
            <a:off x="323052" y="383657"/>
            <a:ext cx="8497885" cy="1938992"/>
          </a:xfrm>
          <a:prstGeom prst="rect">
            <a:avLst/>
          </a:prstGeom>
          <a:noFill/>
          <a:ln w="57150">
            <a:solidFill>
              <a:srgbClr val="117E62"/>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pPr lvl="0" algn="ctr">
              <a:spcBef>
                <a:spcPts val="600"/>
              </a:spcBef>
              <a:spcAft>
                <a:spcPts val="600"/>
              </a:spcAft>
            </a:pPr>
            <a:r>
              <a:rPr lang="en-GB" sz="4000" b="1" dirty="0">
                <a:solidFill>
                  <a:schemeClr val="tx1"/>
                </a:solidFill>
                <a:latin typeface="Arial" panose="020B0604020202020204" pitchFamily="34" charset="0"/>
                <a:ea typeface="Calibri" panose="020F0502020204030204" pitchFamily="34" charset="0"/>
                <a:cs typeface="Arial" panose="020B0604020202020204" pitchFamily="34" charset="0"/>
              </a:rPr>
              <a:t>Some microbes can be put to good use in the food industry. List five food or drink items.</a:t>
            </a:r>
          </a:p>
        </p:txBody>
      </p:sp>
      <p:sp>
        <p:nvSpPr>
          <p:cNvPr id="6" name="Rectangle: Rounded Corners 5" descr="True">
            <a:extLst>
              <a:ext uri="{FF2B5EF4-FFF2-40B4-BE49-F238E27FC236}">
                <a16:creationId xmlns:a16="http://schemas.microsoft.com/office/drawing/2014/main" id="{B357BDFE-AE8E-411F-9007-D4252DF0E8E0}"/>
              </a:ext>
            </a:extLst>
          </p:cNvPr>
          <p:cNvSpPr/>
          <p:nvPr/>
        </p:nvSpPr>
        <p:spPr>
          <a:xfrm>
            <a:off x="764491" y="3004481"/>
            <a:ext cx="2353471" cy="1109661"/>
          </a:xfrm>
          <a:prstGeom prst="roundRect">
            <a:avLst>
              <a:gd name="adj" fmla="val 6655"/>
            </a:avLst>
          </a:prstGeom>
          <a:solidFill>
            <a:srgbClr val="12B38F"/>
          </a:solidFill>
          <a:ln w="57150" cap="flat" cmpd="sng" algn="ctr">
            <a:solidFill>
              <a:srgbClr val="12B38F"/>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4000" b="1"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Bread</a:t>
            </a:r>
          </a:p>
        </p:txBody>
      </p:sp>
      <p:sp>
        <p:nvSpPr>
          <p:cNvPr id="10" name="Rectangle: Rounded Corners 9" descr="True">
            <a:extLst>
              <a:ext uri="{FF2B5EF4-FFF2-40B4-BE49-F238E27FC236}">
                <a16:creationId xmlns:a16="http://schemas.microsoft.com/office/drawing/2014/main" id="{8F55B263-C59C-4679-83B9-225637BC4B49}"/>
              </a:ext>
            </a:extLst>
          </p:cNvPr>
          <p:cNvSpPr/>
          <p:nvPr/>
        </p:nvSpPr>
        <p:spPr>
          <a:xfrm>
            <a:off x="3335906" y="3004481"/>
            <a:ext cx="2353472" cy="1161118"/>
          </a:xfrm>
          <a:prstGeom prst="roundRect">
            <a:avLst>
              <a:gd name="adj" fmla="val 6655"/>
            </a:avLst>
          </a:prstGeom>
          <a:solidFill>
            <a:srgbClr val="117E62"/>
          </a:solidFill>
          <a:ln w="57150" cap="flat" cmpd="sng" algn="ctr">
            <a:solidFill>
              <a:srgbClr val="117E62"/>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4000" b="1" i="0" u="none" strike="noStrike" kern="0" cap="none" spc="0" normalizeH="0" baseline="0" dirty="0">
                <a:ln>
                  <a:noFill/>
                </a:ln>
                <a:solidFill>
                  <a:schemeClr val="bg1"/>
                </a:solidFill>
                <a:effectLst/>
                <a:uLnTx/>
                <a:uFillTx/>
                <a:latin typeface="Arial" panose="020B0604020202020204" pitchFamily="34" charset="0"/>
                <a:ea typeface="Calibri" panose="020F0502020204030204" pitchFamily="34" charset="0"/>
                <a:cs typeface="Arial" panose="020B0604020202020204" pitchFamily="34" charset="0"/>
              </a:rPr>
              <a:t>Cheese</a:t>
            </a:r>
            <a:endParaRPr kumimoji="0" lang="en-GB" sz="4000" b="1" i="0" u="none" strike="noStrike" kern="0" cap="none" spc="0" normalizeH="0" baseline="0" noProof="0" dirty="0">
              <a:ln>
                <a:noFill/>
              </a:ln>
              <a:solidFill>
                <a:schemeClr val="bg1"/>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9" name="Rectangle: Rounded Corners 8" descr="True">
            <a:extLst>
              <a:ext uri="{FF2B5EF4-FFF2-40B4-BE49-F238E27FC236}">
                <a16:creationId xmlns:a16="http://schemas.microsoft.com/office/drawing/2014/main" id="{341F683F-1BAE-443B-BCD8-DF64AE96616D}"/>
              </a:ext>
            </a:extLst>
          </p:cNvPr>
          <p:cNvSpPr/>
          <p:nvPr/>
        </p:nvSpPr>
        <p:spPr>
          <a:xfrm>
            <a:off x="5906877" y="3004480"/>
            <a:ext cx="2464377" cy="1161119"/>
          </a:xfrm>
          <a:prstGeom prst="roundRect">
            <a:avLst>
              <a:gd name="adj" fmla="val 6655"/>
            </a:avLst>
          </a:prstGeom>
          <a:solidFill>
            <a:srgbClr val="12B38F"/>
          </a:solidFill>
          <a:ln w="57150" cap="flat" cmpd="sng" algn="ctr">
            <a:solidFill>
              <a:srgbClr val="12B38F"/>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4000" b="1" kern="0" dirty="0">
                <a:latin typeface="Arial" panose="020B0604020202020204" pitchFamily="34" charset="0"/>
                <a:ea typeface="Calibri" panose="020F0502020204030204" pitchFamily="34" charset="0"/>
                <a:cs typeface="Times New Roman" panose="02020603050405020304" pitchFamily="18" charset="0"/>
              </a:rPr>
              <a:t>Yogurt</a:t>
            </a:r>
            <a:endParaRPr kumimoji="0" lang="en-GB" sz="4000" b="1"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8" name="Rectangle: Rounded Corners 7" descr="True">
            <a:extLst>
              <a:ext uri="{FF2B5EF4-FFF2-40B4-BE49-F238E27FC236}">
                <a16:creationId xmlns:a16="http://schemas.microsoft.com/office/drawing/2014/main" id="{4077ADD5-2089-45C3-9D6E-C9EEE9D23F0F}"/>
              </a:ext>
            </a:extLst>
          </p:cNvPr>
          <p:cNvSpPr/>
          <p:nvPr/>
        </p:nvSpPr>
        <p:spPr>
          <a:xfrm>
            <a:off x="1301967" y="4380572"/>
            <a:ext cx="2996400" cy="1109661"/>
          </a:xfrm>
          <a:prstGeom prst="roundRect">
            <a:avLst>
              <a:gd name="adj" fmla="val 6655"/>
            </a:avLst>
          </a:prstGeom>
          <a:solidFill>
            <a:srgbClr val="117E62"/>
          </a:solidFill>
          <a:ln w="57150" cap="flat" cmpd="sng" algn="ctr">
            <a:solidFill>
              <a:srgbClr val="117E62"/>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4000" b="1" kern="0" noProof="0" dirty="0">
                <a:solidFill>
                  <a:schemeClr val="bg1"/>
                </a:solidFill>
                <a:latin typeface="Arial" panose="020B0604020202020204" pitchFamily="34" charset="0"/>
                <a:ea typeface="Calibri" panose="020F0502020204030204" pitchFamily="34" charset="0"/>
                <a:cs typeface="Arial" panose="020B0604020202020204" pitchFamily="34" charset="0"/>
              </a:rPr>
              <a:t>Kombucha</a:t>
            </a:r>
            <a:endParaRPr kumimoji="0" lang="en-GB" sz="4000" b="1" i="0" u="none" strike="noStrike" kern="0" cap="none" spc="0" normalizeH="0" baseline="0" noProof="0" dirty="0">
              <a:ln>
                <a:noFill/>
              </a:ln>
              <a:solidFill>
                <a:schemeClr val="bg1"/>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11" name="Rectangle: Rounded Corners 10" descr="True">
            <a:extLst>
              <a:ext uri="{FF2B5EF4-FFF2-40B4-BE49-F238E27FC236}">
                <a16:creationId xmlns:a16="http://schemas.microsoft.com/office/drawing/2014/main" id="{C354A675-11B1-43CB-8B93-C93C9EAD8DE5}"/>
              </a:ext>
            </a:extLst>
          </p:cNvPr>
          <p:cNvSpPr/>
          <p:nvPr/>
        </p:nvSpPr>
        <p:spPr>
          <a:xfrm>
            <a:off x="4718850" y="4380572"/>
            <a:ext cx="2996400" cy="1161119"/>
          </a:xfrm>
          <a:prstGeom prst="roundRect">
            <a:avLst>
              <a:gd name="adj" fmla="val 6655"/>
            </a:avLst>
          </a:prstGeom>
          <a:solidFill>
            <a:srgbClr val="12B38F"/>
          </a:solidFill>
          <a:ln w="57150" cap="flat" cmpd="sng" algn="ctr">
            <a:solidFill>
              <a:srgbClr val="12B38F"/>
            </a:solidFill>
            <a:prstDash val="solid"/>
            <a:miter lim="800000"/>
          </a:ln>
          <a:effectLst/>
        </p:spPr>
        <p:txBody>
          <a:bodyPr rot="0" spcFirstLastPara="0" vert="horz" wrap="square" lIns="91441" tIns="45720" rIns="91441"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4000" b="1" i="0" u="none" strike="noStrike" kern="0" cap="none" spc="0" normalizeH="0" baseline="0" noProof="0" dirty="0">
                <a:ln>
                  <a:noFill/>
                </a:ln>
                <a:effectLst/>
                <a:uLnTx/>
                <a:uFillTx/>
                <a:latin typeface="Arial" panose="020B0604020202020204" pitchFamily="34" charset="0"/>
                <a:ea typeface="Calibri" panose="020F0502020204030204" pitchFamily="34" charset="0"/>
                <a:cs typeface="Times New Roman" panose="02020603050405020304" pitchFamily="18" charset="0"/>
              </a:rPr>
              <a:t>Sauerkraut</a:t>
            </a:r>
          </a:p>
        </p:txBody>
      </p:sp>
      <p:sp>
        <p:nvSpPr>
          <p:cNvPr id="4" name="Footer Placeholder 3">
            <a:extLst>
              <a:ext uri="{FF2B5EF4-FFF2-40B4-BE49-F238E27FC236}">
                <a16:creationId xmlns:a16="http://schemas.microsoft.com/office/drawing/2014/main" id="{7323857B-2F7D-406C-9666-F32315CEA82A}"/>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890516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9" grpId="0" animBg="1"/>
      <p:bldP spid="8" grpId="0"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A11B2-8075-4534-A494-0F1ED6521F72}"/>
              </a:ext>
            </a:extLst>
          </p:cNvPr>
          <p:cNvSpPr>
            <a:spLocks noGrp="1"/>
          </p:cNvSpPr>
          <p:nvPr>
            <p:ph type="title"/>
          </p:nvPr>
        </p:nvSpPr>
        <p:spPr>
          <a:xfrm>
            <a:off x="628650" y="136524"/>
            <a:ext cx="7886700" cy="1325563"/>
          </a:xfrm>
        </p:spPr>
        <p:txBody>
          <a:bodyPr/>
          <a:lstStyle/>
          <a:p>
            <a:pPr algn="ctr"/>
            <a:r>
              <a:rPr lang="en-GB" b="1" dirty="0"/>
              <a:t>Northern Ireland Curriculum Links</a:t>
            </a:r>
          </a:p>
        </p:txBody>
      </p:sp>
      <p:sp>
        <p:nvSpPr>
          <p:cNvPr id="3" name="Content Placeholder 2">
            <a:extLst>
              <a:ext uri="{FF2B5EF4-FFF2-40B4-BE49-F238E27FC236}">
                <a16:creationId xmlns:a16="http://schemas.microsoft.com/office/drawing/2014/main" id="{FD6B9ECD-6D6B-4706-AFED-F75C1A0CA0AD}"/>
              </a:ext>
            </a:extLst>
          </p:cNvPr>
          <p:cNvSpPr>
            <a:spLocks noGrp="1"/>
          </p:cNvSpPr>
          <p:nvPr>
            <p:ph idx="1"/>
          </p:nvPr>
        </p:nvSpPr>
        <p:spPr>
          <a:xfrm>
            <a:off x="628650" y="1733550"/>
            <a:ext cx="7886700" cy="4351338"/>
          </a:xfrm>
        </p:spPr>
        <p:txBody>
          <a:bodyPr>
            <a:noAutofit/>
          </a:bodyPr>
          <a:lstStyle/>
          <a:p>
            <a:pPr marL="0" indent="0">
              <a:lnSpc>
                <a:spcPct val="107000"/>
              </a:lnSpc>
              <a:spcBef>
                <a:spcPts val="200"/>
              </a:spcBef>
              <a:buNone/>
            </a:pPr>
            <a:r>
              <a:rPr lang="en-GB" sz="2400" b="1" dirty="0">
                <a:effectLst/>
                <a:latin typeface="Arial" panose="020B0604020202020204" pitchFamily="34" charset="0"/>
                <a:ea typeface="Times New Roman" panose="02020603050405020304" pitchFamily="18" charset="0"/>
                <a:cs typeface="Times New Roman" panose="02020603050405020304" pitchFamily="18" charset="0"/>
              </a:rPr>
              <a:t>Curriculum Key Elements</a:t>
            </a:r>
            <a:endParaRPr lang="en-US" sz="2400" b="1"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600"/>
              </a:spcAft>
              <a:buFont typeface="Symbol" panose="05050102010706020507" pitchFamily="18" charset="2"/>
              <a:buChar char=""/>
            </a:pPr>
            <a:r>
              <a:rPr lang="en-GB" sz="2400" dirty="0">
                <a:effectLst/>
                <a:latin typeface="Arial" panose="020B0604020202020204" pitchFamily="34" charset="0"/>
                <a:ea typeface="Calibri" panose="020F0502020204030204" pitchFamily="34" charset="0"/>
                <a:cs typeface="Arial" panose="020B0604020202020204" pitchFamily="34" charset="0"/>
              </a:rPr>
              <a:t>Personal Health and Moral Character</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marL="0" indent="0">
              <a:lnSpc>
                <a:spcPct val="107000"/>
              </a:lnSpc>
              <a:spcBef>
                <a:spcPts val="200"/>
              </a:spcBef>
              <a:buNone/>
            </a:pPr>
            <a:r>
              <a:rPr lang="en-GB" sz="2400" b="1" dirty="0">
                <a:effectLst/>
                <a:latin typeface="Arial" panose="020B0604020202020204" pitchFamily="34" charset="0"/>
                <a:ea typeface="Times New Roman" panose="02020603050405020304" pitchFamily="18" charset="0"/>
                <a:cs typeface="Times New Roman" panose="02020603050405020304" pitchFamily="18" charset="0"/>
              </a:rPr>
              <a:t>Curriculum Skills</a:t>
            </a:r>
            <a:endParaRPr lang="en-US" sz="2400" b="1"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600"/>
              </a:spcAft>
              <a:buFont typeface="Symbol" panose="05050102010706020507" pitchFamily="18" charset="2"/>
              <a:buChar char=""/>
            </a:pPr>
            <a:r>
              <a:rPr lang="en-GB" sz="2400" dirty="0">
                <a:effectLst/>
                <a:latin typeface="Arial" panose="020B0604020202020204" pitchFamily="34" charset="0"/>
                <a:ea typeface="Calibri" panose="020F0502020204030204" pitchFamily="34" charset="0"/>
                <a:cs typeface="Arial" panose="020B0604020202020204" pitchFamily="34" charset="0"/>
              </a:rPr>
              <a:t>Communication, Using Mathematics</a:t>
            </a:r>
            <a:r>
              <a:rPr lang="en-US" sz="2400" dirty="0">
                <a:ea typeface="Calibri" panose="020F0502020204030204" pitchFamily="34" charset="0"/>
                <a:cs typeface="Times New Roman" panose="02020603050405020304" pitchFamily="18" charset="0"/>
              </a:rPr>
              <a:t>, </a:t>
            </a:r>
            <a:r>
              <a:rPr lang="en-GB" sz="2400" dirty="0">
                <a:effectLst/>
                <a:latin typeface="Arial" panose="020B0604020202020204" pitchFamily="34" charset="0"/>
                <a:ea typeface="Calibri" panose="020F0502020204030204" pitchFamily="34" charset="0"/>
                <a:cs typeface="Arial" panose="020B0604020202020204" pitchFamily="34" charset="0"/>
              </a:rPr>
              <a:t>Thinking, Problem Solving and Decision Making, Being Creative, Working with Others </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marL="0" indent="0">
              <a:lnSpc>
                <a:spcPct val="107000"/>
              </a:lnSpc>
              <a:spcBef>
                <a:spcPts val="200"/>
              </a:spcBef>
              <a:buNone/>
            </a:pPr>
            <a:r>
              <a:rPr lang="en-GB" sz="2400" b="1" dirty="0">
                <a:effectLst/>
                <a:latin typeface="Arial" panose="020B0604020202020204" pitchFamily="34" charset="0"/>
                <a:ea typeface="Times New Roman" panose="02020603050405020304" pitchFamily="18" charset="0"/>
                <a:cs typeface="Times New Roman" panose="02020603050405020304" pitchFamily="18" charset="0"/>
              </a:rPr>
              <a:t>Curriculum Areas of Learning</a:t>
            </a:r>
            <a:endParaRPr lang="en-US" sz="2400" b="1"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600"/>
              </a:spcAft>
              <a:buFont typeface="Symbol" panose="05050102010706020507" pitchFamily="18" charset="2"/>
              <a:buChar char=""/>
            </a:pPr>
            <a:r>
              <a:rPr lang="en-GB" sz="2400" dirty="0">
                <a:effectLst/>
                <a:latin typeface="Arial" panose="020B0604020202020204" pitchFamily="34" charset="0"/>
                <a:ea typeface="Calibri" panose="020F0502020204030204" pitchFamily="34" charset="0"/>
                <a:cs typeface="Arial" panose="020B0604020202020204" pitchFamily="34" charset="0"/>
              </a:rPr>
              <a:t>Personal Development and Mutual Understanding (PDMU)</a:t>
            </a:r>
            <a:r>
              <a:rPr lang="en-US" sz="2400" dirty="0">
                <a:ea typeface="Calibri" panose="020F0502020204030204" pitchFamily="34" charset="0"/>
                <a:cs typeface="Times New Roman" panose="02020603050405020304" pitchFamily="18" charset="0"/>
              </a:rPr>
              <a:t>, </a:t>
            </a:r>
            <a:r>
              <a:rPr lang="en-GB" sz="2400" dirty="0">
                <a:effectLst/>
                <a:latin typeface="Arial" panose="020B0604020202020204" pitchFamily="34" charset="0"/>
                <a:ea typeface="Calibri" panose="020F0502020204030204" pitchFamily="34" charset="0"/>
                <a:cs typeface="Arial" panose="020B0604020202020204" pitchFamily="34" charset="0"/>
              </a:rPr>
              <a:t>The World Around Us (TWAU)</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endParaRPr lang="en-GB" sz="2600" dirty="0"/>
          </a:p>
        </p:txBody>
      </p:sp>
      <p:sp>
        <p:nvSpPr>
          <p:cNvPr id="4" name="Footer Placeholder 3">
            <a:extLst>
              <a:ext uri="{FF2B5EF4-FFF2-40B4-BE49-F238E27FC236}">
                <a16:creationId xmlns:a16="http://schemas.microsoft.com/office/drawing/2014/main" id="{E239E9D1-1D86-449E-83D9-C62F5CB0813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07384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988F3-1CDB-432E-ACB4-6ABF432BB161}"/>
              </a:ext>
            </a:extLst>
          </p:cNvPr>
          <p:cNvSpPr>
            <a:spLocks noGrp="1"/>
          </p:cNvSpPr>
          <p:nvPr>
            <p:ph type="title"/>
          </p:nvPr>
        </p:nvSpPr>
        <p:spPr>
          <a:xfrm>
            <a:off x="628650" y="23254"/>
            <a:ext cx="7886700" cy="1325563"/>
          </a:xfrm>
        </p:spPr>
        <p:txBody>
          <a:bodyPr>
            <a:normAutofit/>
          </a:bodyPr>
          <a:lstStyle/>
          <a:p>
            <a:pPr algn="ctr"/>
            <a:r>
              <a:rPr lang="en-GB" sz="3500" b="1" dirty="0"/>
              <a:t>What are Useful Microbes?</a:t>
            </a:r>
          </a:p>
        </p:txBody>
      </p:sp>
      <p:sp>
        <p:nvSpPr>
          <p:cNvPr id="4" name="Footer Placeholder 3">
            <a:extLst>
              <a:ext uri="{FF2B5EF4-FFF2-40B4-BE49-F238E27FC236}">
                <a16:creationId xmlns:a16="http://schemas.microsoft.com/office/drawing/2014/main" id="{24F20DC4-83EC-40B7-8A22-3E70A660F7A7}"/>
              </a:ext>
            </a:extLst>
          </p:cNvPr>
          <p:cNvSpPr>
            <a:spLocks noGrp="1"/>
          </p:cNvSpPr>
          <p:nvPr>
            <p:ph type="ftr" sz="quarter" idx="11"/>
          </p:nvPr>
        </p:nvSpPr>
        <p:spPr/>
        <p:txBody>
          <a:bodyPr/>
          <a:lstStyle/>
          <a:p>
            <a:r>
              <a:rPr lang="en-GB"/>
              <a:t>e-Bug.eu</a:t>
            </a:r>
            <a:endParaRPr lang="en-GB" dirty="0"/>
          </a:p>
        </p:txBody>
      </p:sp>
      <p:sp>
        <p:nvSpPr>
          <p:cNvPr id="6" name="Rectangle: Rounded Corners 5">
            <a:extLst>
              <a:ext uri="{FF2B5EF4-FFF2-40B4-BE49-F238E27FC236}">
                <a16:creationId xmlns:a16="http://schemas.microsoft.com/office/drawing/2014/main" id="{FC9FDEF3-F100-4275-94D9-06427CE18B74}"/>
              </a:ext>
            </a:extLst>
          </p:cNvPr>
          <p:cNvSpPr/>
          <p:nvPr/>
        </p:nvSpPr>
        <p:spPr>
          <a:xfrm>
            <a:off x="412457" y="1466294"/>
            <a:ext cx="7948362" cy="757674"/>
          </a:xfrm>
          <a:prstGeom prst="roundRect">
            <a:avLst/>
          </a:prstGeom>
          <a:solidFill>
            <a:srgbClr val="117E6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Microbes can have both harmful and useful effects on our health.</a:t>
            </a:r>
          </a:p>
        </p:txBody>
      </p:sp>
      <p:sp>
        <p:nvSpPr>
          <p:cNvPr id="7" name="Rectangle: Rounded Corners 6">
            <a:extLst>
              <a:ext uri="{FF2B5EF4-FFF2-40B4-BE49-F238E27FC236}">
                <a16:creationId xmlns:a16="http://schemas.microsoft.com/office/drawing/2014/main" id="{C3553325-B2C0-42B8-A18F-06E265B10E0B}"/>
              </a:ext>
            </a:extLst>
          </p:cNvPr>
          <p:cNvSpPr/>
          <p:nvPr/>
        </p:nvSpPr>
        <p:spPr>
          <a:xfrm>
            <a:off x="412457" y="2429557"/>
            <a:ext cx="7948362" cy="886141"/>
          </a:xfrm>
          <a:prstGeom prst="roundRect">
            <a:avLst/>
          </a:prstGeom>
          <a:solidFill>
            <a:srgbClr val="117E6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Probiotic bacteria in yoghurt is an example of useful or ‘friendly’ bacteria.</a:t>
            </a:r>
          </a:p>
        </p:txBody>
      </p:sp>
      <p:sp>
        <p:nvSpPr>
          <p:cNvPr id="8" name="Rectangle: Rounded Corners 7">
            <a:extLst>
              <a:ext uri="{FF2B5EF4-FFF2-40B4-BE49-F238E27FC236}">
                <a16:creationId xmlns:a16="http://schemas.microsoft.com/office/drawing/2014/main" id="{172BC8F9-1EBE-4120-B57C-FCC0C1D51A52}"/>
              </a:ext>
            </a:extLst>
          </p:cNvPr>
          <p:cNvSpPr/>
          <p:nvPr/>
        </p:nvSpPr>
        <p:spPr>
          <a:xfrm>
            <a:off x="397042" y="3509375"/>
            <a:ext cx="7948362" cy="1056371"/>
          </a:xfrm>
          <a:prstGeom prst="roundRect">
            <a:avLst/>
          </a:prstGeom>
          <a:solidFill>
            <a:srgbClr val="117E6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Microbes are helpful in the breakdown of dead animals and plants, in helping animals and humans digest foods and in turning milk into yoghurt, cheese and butter</a:t>
            </a:r>
          </a:p>
        </p:txBody>
      </p:sp>
      <p:sp>
        <p:nvSpPr>
          <p:cNvPr id="9" name="Rectangle: Rounded Corners 8">
            <a:extLst>
              <a:ext uri="{FF2B5EF4-FFF2-40B4-BE49-F238E27FC236}">
                <a16:creationId xmlns:a16="http://schemas.microsoft.com/office/drawing/2014/main" id="{35DDEF6B-21C5-4576-9770-F0AB753BF963}"/>
              </a:ext>
            </a:extLst>
          </p:cNvPr>
          <p:cNvSpPr/>
          <p:nvPr/>
        </p:nvSpPr>
        <p:spPr>
          <a:xfrm>
            <a:off x="397043" y="4746865"/>
            <a:ext cx="7932946" cy="1320559"/>
          </a:xfrm>
          <a:prstGeom prst="roundRect">
            <a:avLst/>
          </a:prstGeom>
          <a:solidFill>
            <a:srgbClr val="117E6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Bread dough rises through the action of helpful fungus known as yeast. The yeast eats the sugars present in food and produces gas and acids. These acids change the taste, smell and form of the original foodstuff whereas the gas makes the dough rise. </a:t>
            </a:r>
          </a:p>
        </p:txBody>
      </p:sp>
    </p:spTree>
    <p:extLst>
      <p:ext uri="{BB962C8B-B14F-4D97-AF65-F5344CB8AC3E}">
        <p14:creationId xmlns:p14="http://schemas.microsoft.com/office/powerpoint/2010/main" val="40790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117E62"/>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CBE6E70-8D6B-46AA-868A-0419D38170A3}"/>
              </a:ext>
            </a:extLst>
          </p:cNvPr>
          <p:cNvSpPr txBox="1">
            <a:spLocks noGrp="1"/>
          </p:cNvSpPr>
          <p:nvPr>
            <p:ph type="title" idx="4294967295"/>
          </p:nvPr>
        </p:nvSpPr>
        <p:spPr>
          <a:xfrm>
            <a:off x="195263" y="2174081"/>
            <a:ext cx="8948737" cy="2852737"/>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6000" kern="1200">
                <a:solidFill>
                  <a:schemeClr val="bg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65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Main Activity:</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65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Yeast Races </a:t>
            </a:r>
          </a:p>
        </p:txBody>
      </p:sp>
      <p:sp>
        <p:nvSpPr>
          <p:cNvPr id="4" name="Footer Placeholder 3">
            <a:extLst>
              <a:ext uri="{FF2B5EF4-FFF2-40B4-BE49-F238E27FC236}">
                <a16:creationId xmlns:a16="http://schemas.microsoft.com/office/drawing/2014/main" id="{84A2E192-C8EB-4A37-A845-F34BE87BB950}"/>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410516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117E62"/>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1B676A5-8695-4EA9-994E-CA0636731CB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9062" y="717947"/>
            <a:ext cx="8905875" cy="5216128"/>
          </a:xfrm>
          <a:prstGeom prst="rect">
            <a:avLst/>
          </a:prstGeom>
        </p:spPr>
      </p:pic>
      <p:sp>
        <p:nvSpPr>
          <p:cNvPr id="3" name="Title 2">
            <a:extLst>
              <a:ext uri="{FF2B5EF4-FFF2-40B4-BE49-F238E27FC236}">
                <a16:creationId xmlns:a16="http://schemas.microsoft.com/office/drawing/2014/main" id="{869555BF-8666-4BB6-BE01-E3F549A4C19A}"/>
              </a:ext>
              <a:ext uri="{C183D7F6-B498-43B3-948B-1728B52AA6E4}">
                <adec:decorative xmlns:adec="http://schemas.microsoft.com/office/drawing/2017/decorative" val="1"/>
              </a:ext>
            </a:extLst>
          </p:cNvPr>
          <p:cNvSpPr>
            <a:spLocks noGrp="1"/>
          </p:cNvSpPr>
          <p:nvPr>
            <p:ph type="title"/>
          </p:nvPr>
        </p:nvSpPr>
        <p:spPr>
          <a:xfrm>
            <a:off x="623888" y="-2852737"/>
            <a:ext cx="7886700" cy="2852737"/>
          </a:xfrm>
        </p:spPr>
        <p:txBody>
          <a:bodyPr vert="horz" lIns="91440" tIns="45720" rIns="91440" bIns="45720" rtlCol="0" anchor="b">
            <a:normAutofit/>
          </a:bodyPr>
          <a:lstStyle/>
          <a:p>
            <a:r>
              <a:rPr lang="en-GB" dirty="0"/>
              <a:t>Yeast Race Activity</a:t>
            </a:r>
          </a:p>
        </p:txBody>
      </p:sp>
      <p:pic>
        <p:nvPicPr>
          <p:cNvPr id="2" name="Picture 1" descr="Two cups labelled A and B with flour inside, yeast packet is poured into A and then into B. Measuring cylinder next to a ruler.">
            <a:extLst>
              <a:ext uri="{FF2B5EF4-FFF2-40B4-BE49-F238E27FC236}">
                <a16:creationId xmlns:a16="http://schemas.microsoft.com/office/drawing/2014/main" id="{72601AA9-0CF6-48FD-9440-0B00AF491806}"/>
              </a:ext>
            </a:extLst>
          </p:cNvPr>
          <p:cNvPicPr>
            <a:picLocks noChangeAspect="1"/>
          </p:cNvPicPr>
          <p:nvPr/>
        </p:nvPicPr>
        <p:blipFill>
          <a:blip r:embed="rId3"/>
          <a:stretch>
            <a:fillRect/>
          </a:stretch>
        </p:blipFill>
        <p:spPr>
          <a:xfrm>
            <a:off x="281648" y="1414938"/>
            <a:ext cx="8580704" cy="3861912"/>
          </a:xfrm>
          <a:prstGeom prst="rect">
            <a:avLst/>
          </a:prstGeom>
        </p:spPr>
      </p:pic>
      <p:sp>
        <p:nvSpPr>
          <p:cNvPr id="11" name="TextBox 10">
            <a:extLst>
              <a:ext uri="{FF2B5EF4-FFF2-40B4-BE49-F238E27FC236}">
                <a16:creationId xmlns:a16="http://schemas.microsoft.com/office/drawing/2014/main" id="{FD94FD64-98C8-4243-8670-6FA00B120285}"/>
              </a:ext>
            </a:extLst>
          </p:cNvPr>
          <p:cNvSpPr txBox="1"/>
          <p:nvPr/>
        </p:nvSpPr>
        <p:spPr>
          <a:xfrm>
            <a:off x="708259" y="1753412"/>
            <a:ext cx="1828208" cy="1938992"/>
          </a:xfrm>
          <a:prstGeom prst="rect">
            <a:avLst/>
          </a:prstGeom>
          <a:noFill/>
        </p:spPr>
        <p:txBody>
          <a:bodyPr wrap="square" rtlCol="0">
            <a:spAutoFit/>
          </a:bodyPr>
          <a:lstStyle/>
          <a:p>
            <a:pPr defTabSz="914400"/>
            <a:r>
              <a:rPr lang="en-GB" sz="2000" dirty="0">
                <a:solidFill>
                  <a:schemeClr val="accent6">
                    <a:lumMod val="75000"/>
                  </a:schemeClr>
                </a:solidFill>
                <a:latin typeface="Raleway" panose="020B0503030101060003" pitchFamily="34" charset="0"/>
              </a:rPr>
              <a:t>1. Label 2 cups A and B. Add 4 teaspoons of flour to each cup</a:t>
            </a:r>
          </a:p>
        </p:txBody>
      </p:sp>
      <p:sp>
        <p:nvSpPr>
          <p:cNvPr id="12" name="TextBox 11">
            <a:extLst>
              <a:ext uri="{FF2B5EF4-FFF2-40B4-BE49-F238E27FC236}">
                <a16:creationId xmlns:a16="http://schemas.microsoft.com/office/drawing/2014/main" id="{9816CB74-F289-40BF-8A4B-6EF4941EC80E}"/>
              </a:ext>
            </a:extLst>
          </p:cNvPr>
          <p:cNvSpPr txBox="1"/>
          <p:nvPr/>
        </p:nvSpPr>
        <p:spPr>
          <a:xfrm>
            <a:off x="2651896" y="1904323"/>
            <a:ext cx="1680593" cy="1015663"/>
          </a:xfrm>
          <a:prstGeom prst="rect">
            <a:avLst/>
          </a:prstGeom>
          <a:noFill/>
        </p:spPr>
        <p:txBody>
          <a:bodyPr wrap="square" rtlCol="0">
            <a:spAutoFit/>
          </a:bodyPr>
          <a:lstStyle/>
          <a:p>
            <a:pPr defTabSz="914400"/>
            <a:r>
              <a:rPr lang="en-GB" sz="2000" dirty="0">
                <a:solidFill>
                  <a:schemeClr val="accent6">
                    <a:lumMod val="75000"/>
                  </a:schemeClr>
                </a:solidFill>
                <a:latin typeface="Raleway" panose="020B0503030101060003" pitchFamily="34" charset="0"/>
              </a:rPr>
              <a:t>2. Add yeast to cup A and mix</a:t>
            </a:r>
          </a:p>
        </p:txBody>
      </p:sp>
      <p:sp>
        <p:nvSpPr>
          <p:cNvPr id="13" name="TextBox 12">
            <a:extLst>
              <a:ext uri="{FF2B5EF4-FFF2-40B4-BE49-F238E27FC236}">
                <a16:creationId xmlns:a16="http://schemas.microsoft.com/office/drawing/2014/main" id="{CFAF0801-9E62-4DC1-9169-8BB4084A9900}"/>
              </a:ext>
            </a:extLst>
          </p:cNvPr>
          <p:cNvSpPr txBox="1"/>
          <p:nvPr/>
        </p:nvSpPr>
        <p:spPr>
          <a:xfrm>
            <a:off x="4571999" y="1771785"/>
            <a:ext cx="1709123" cy="1323439"/>
          </a:xfrm>
          <a:prstGeom prst="rect">
            <a:avLst/>
          </a:prstGeom>
          <a:noFill/>
        </p:spPr>
        <p:txBody>
          <a:bodyPr wrap="square" rtlCol="0">
            <a:spAutoFit/>
          </a:bodyPr>
          <a:lstStyle/>
          <a:p>
            <a:pPr defTabSz="914400"/>
            <a:r>
              <a:rPr lang="en-GB" sz="2000" dirty="0">
                <a:solidFill>
                  <a:schemeClr val="accent6">
                    <a:lumMod val="75000"/>
                  </a:schemeClr>
                </a:solidFill>
                <a:latin typeface="Raleway" panose="020B0503030101060003" pitchFamily="34" charset="0"/>
              </a:rPr>
              <a:t>3. Add yeast and sugar to cup B and mix</a:t>
            </a:r>
          </a:p>
        </p:txBody>
      </p:sp>
      <p:sp>
        <p:nvSpPr>
          <p:cNvPr id="14" name="TextBox 13">
            <a:extLst>
              <a:ext uri="{FF2B5EF4-FFF2-40B4-BE49-F238E27FC236}">
                <a16:creationId xmlns:a16="http://schemas.microsoft.com/office/drawing/2014/main" id="{C65D929C-A700-412F-BAB9-ED51045791A1}"/>
              </a:ext>
            </a:extLst>
          </p:cNvPr>
          <p:cNvSpPr txBox="1"/>
          <p:nvPr/>
        </p:nvSpPr>
        <p:spPr>
          <a:xfrm>
            <a:off x="6702737" y="1667687"/>
            <a:ext cx="1996336" cy="1938992"/>
          </a:xfrm>
          <a:prstGeom prst="rect">
            <a:avLst/>
          </a:prstGeom>
          <a:noFill/>
        </p:spPr>
        <p:txBody>
          <a:bodyPr wrap="square" rtlCol="0">
            <a:spAutoFit/>
          </a:bodyPr>
          <a:lstStyle/>
          <a:p>
            <a:pPr defTabSz="914400"/>
            <a:r>
              <a:rPr lang="en-GB" sz="2000" dirty="0">
                <a:solidFill>
                  <a:schemeClr val="accent6">
                    <a:lumMod val="75000"/>
                  </a:schemeClr>
                </a:solidFill>
                <a:latin typeface="Raleway" panose="020B0503030101060003" pitchFamily="34" charset="0"/>
              </a:rPr>
              <a:t>4. Pour each cup into cylinders and measure the height of the dough</a:t>
            </a:r>
          </a:p>
        </p:txBody>
      </p:sp>
      <p:sp>
        <p:nvSpPr>
          <p:cNvPr id="4" name="Footer Placeholder 3">
            <a:extLst>
              <a:ext uri="{FF2B5EF4-FFF2-40B4-BE49-F238E27FC236}">
                <a16:creationId xmlns:a16="http://schemas.microsoft.com/office/drawing/2014/main" id="{197E3A02-5B3C-4B6E-97FE-66E7EF80F43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038912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117E62"/>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011F8C9-A0AA-42DF-9A2A-17E2088002EB}"/>
              </a:ext>
            </a:extLst>
          </p:cNvPr>
          <p:cNvSpPr>
            <a:spLocks noGrp="1"/>
          </p:cNvSpPr>
          <p:nvPr>
            <p:ph type="title"/>
          </p:nvPr>
        </p:nvSpPr>
        <p:spPr>
          <a:xfrm>
            <a:off x="471488" y="1690689"/>
            <a:ext cx="7886700" cy="2852737"/>
          </a:xfrm>
        </p:spPr>
        <p:txBody>
          <a:bodyPr>
            <a:normAutofit/>
          </a:bodyPr>
          <a:lstStyle/>
          <a:p>
            <a:r>
              <a:rPr lang="en-GB" sz="7000" b="1" dirty="0"/>
              <a:t>Discussion</a:t>
            </a:r>
          </a:p>
        </p:txBody>
      </p:sp>
      <p:sp>
        <p:nvSpPr>
          <p:cNvPr id="4" name="Footer Placeholder 3">
            <a:extLst>
              <a:ext uri="{FF2B5EF4-FFF2-40B4-BE49-F238E27FC236}">
                <a16:creationId xmlns:a16="http://schemas.microsoft.com/office/drawing/2014/main" id="{30281A2D-5974-4126-9F29-9AAF97681FF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299835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047D5-953C-4EFC-86FB-9E2307B99B8C}"/>
              </a:ext>
            </a:extLst>
          </p:cNvPr>
          <p:cNvSpPr>
            <a:spLocks noGrp="1"/>
          </p:cNvSpPr>
          <p:nvPr>
            <p:ph type="title"/>
          </p:nvPr>
        </p:nvSpPr>
        <p:spPr>
          <a:xfrm>
            <a:off x="298128" y="-89158"/>
            <a:ext cx="7886700" cy="1325563"/>
          </a:xfrm>
        </p:spPr>
        <p:txBody>
          <a:bodyPr/>
          <a:lstStyle/>
          <a:p>
            <a:r>
              <a:rPr lang="en-GB" b="1" dirty="0"/>
              <a:t>Discussion Points</a:t>
            </a:r>
          </a:p>
        </p:txBody>
      </p:sp>
      <p:sp>
        <p:nvSpPr>
          <p:cNvPr id="4" name="Footer Placeholder 3">
            <a:extLst>
              <a:ext uri="{FF2B5EF4-FFF2-40B4-BE49-F238E27FC236}">
                <a16:creationId xmlns:a16="http://schemas.microsoft.com/office/drawing/2014/main" id="{CFAA32E4-BB94-49DD-B748-CD7586841A23}"/>
              </a:ext>
            </a:extLst>
          </p:cNvPr>
          <p:cNvSpPr>
            <a:spLocks noGrp="1"/>
          </p:cNvSpPr>
          <p:nvPr>
            <p:ph type="ftr" sz="quarter" idx="11"/>
          </p:nvPr>
        </p:nvSpPr>
        <p:spPr/>
        <p:txBody>
          <a:bodyPr/>
          <a:lstStyle/>
          <a:p>
            <a:r>
              <a:rPr lang="en-GB"/>
              <a:t>e-Bug.eu</a:t>
            </a:r>
            <a:endParaRPr lang="en-GB" dirty="0"/>
          </a:p>
        </p:txBody>
      </p:sp>
      <p:sp>
        <p:nvSpPr>
          <p:cNvPr id="13" name="Speech Bubble: Rectangle 12">
            <a:extLst>
              <a:ext uri="{FF2B5EF4-FFF2-40B4-BE49-F238E27FC236}">
                <a16:creationId xmlns:a16="http://schemas.microsoft.com/office/drawing/2014/main" id="{81525367-697C-4CB7-913D-2FC27CEB2DB5}"/>
              </a:ext>
            </a:extLst>
          </p:cNvPr>
          <p:cNvSpPr/>
          <p:nvPr/>
        </p:nvSpPr>
        <p:spPr>
          <a:xfrm>
            <a:off x="583682" y="4263358"/>
            <a:ext cx="3872666" cy="873771"/>
          </a:xfrm>
          <a:prstGeom prst="wedgeRectCallout">
            <a:avLst>
              <a:gd name="adj1" fmla="val 63551"/>
              <a:gd name="adj2" fmla="val 40695"/>
            </a:avLst>
          </a:prstGeom>
          <a:solidFill>
            <a:srgbClr val="117E6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What other food products are made using bacteria or fungi? </a:t>
            </a:r>
          </a:p>
        </p:txBody>
      </p:sp>
      <p:sp>
        <p:nvSpPr>
          <p:cNvPr id="9" name="Speech Bubble: Rectangle 8">
            <a:extLst>
              <a:ext uri="{FF2B5EF4-FFF2-40B4-BE49-F238E27FC236}">
                <a16:creationId xmlns:a16="http://schemas.microsoft.com/office/drawing/2014/main" id="{D460A52F-3F89-4AC6-9CDD-DBD82A808DA5}"/>
              </a:ext>
            </a:extLst>
          </p:cNvPr>
          <p:cNvSpPr/>
          <p:nvPr/>
        </p:nvSpPr>
        <p:spPr>
          <a:xfrm>
            <a:off x="4456348" y="5343641"/>
            <a:ext cx="3984958" cy="1029299"/>
          </a:xfrm>
          <a:prstGeom prst="wedgeRectCallout">
            <a:avLst>
              <a:gd name="adj1" fmla="val -68281"/>
              <a:gd name="adj2" fmla="val 12881"/>
            </a:avLst>
          </a:prstGeom>
          <a:solidFill>
            <a:srgbClr val="117E6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Why does the yeast and sugar solution move faster than the yeast alone? </a:t>
            </a:r>
          </a:p>
        </p:txBody>
      </p:sp>
      <p:sp>
        <p:nvSpPr>
          <p:cNvPr id="11" name="Speech Bubble: Rectangle 10">
            <a:extLst>
              <a:ext uri="{FF2B5EF4-FFF2-40B4-BE49-F238E27FC236}">
                <a16:creationId xmlns:a16="http://schemas.microsoft.com/office/drawing/2014/main" id="{A5591BC9-966C-4E0D-B7CF-EFB203EC636F}"/>
              </a:ext>
            </a:extLst>
          </p:cNvPr>
          <p:cNvSpPr/>
          <p:nvPr/>
        </p:nvSpPr>
        <p:spPr>
          <a:xfrm>
            <a:off x="4456348" y="978013"/>
            <a:ext cx="3984958" cy="860277"/>
          </a:xfrm>
          <a:prstGeom prst="wedgeRectCallout">
            <a:avLst>
              <a:gd name="adj1" fmla="val -68281"/>
              <a:gd name="adj2" fmla="val 12881"/>
            </a:avLst>
          </a:prstGeom>
          <a:solidFill>
            <a:srgbClr val="117E6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2000">
                <a:latin typeface="Arial" panose="020B0604020202020204" pitchFamily="34" charset="0"/>
                <a:cs typeface="Arial" panose="020B0604020202020204" pitchFamily="34" charset="0"/>
              </a:rPr>
              <a:t>What is the process which caused the yeast mixture to rise? </a:t>
            </a:r>
            <a:endParaRPr lang="en-GB" sz="2000" dirty="0">
              <a:latin typeface="Arial" panose="020B0604020202020204" pitchFamily="34" charset="0"/>
              <a:cs typeface="Arial" panose="020B0604020202020204" pitchFamily="34" charset="0"/>
            </a:endParaRPr>
          </a:p>
        </p:txBody>
      </p:sp>
      <p:sp>
        <p:nvSpPr>
          <p:cNvPr id="12" name="Speech Bubble: Rectangle 11">
            <a:extLst>
              <a:ext uri="{FF2B5EF4-FFF2-40B4-BE49-F238E27FC236}">
                <a16:creationId xmlns:a16="http://schemas.microsoft.com/office/drawing/2014/main" id="{6DB24D13-FE3B-4046-8014-B2B63A13BE04}"/>
              </a:ext>
            </a:extLst>
          </p:cNvPr>
          <p:cNvSpPr/>
          <p:nvPr/>
        </p:nvSpPr>
        <p:spPr>
          <a:xfrm>
            <a:off x="583682" y="2043718"/>
            <a:ext cx="3872666" cy="1029299"/>
          </a:xfrm>
          <a:prstGeom prst="wedgeRectCallout">
            <a:avLst>
              <a:gd name="adj1" fmla="val 63551"/>
              <a:gd name="adj2" fmla="val 40695"/>
            </a:avLst>
          </a:prstGeom>
          <a:solidFill>
            <a:srgbClr val="117E6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What would have happened if there were no live yeast in the mixture? </a:t>
            </a:r>
          </a:p>
        </p:txBody>
      </p:sp>
      <p:sp>
        <p:nvSpPr>
          <p:cNvPr id="14" name="Speech Bubble: Rectangle 13">
            <a:extLst>
              <a:ext uri="{FF2B5EF4-FFF2-40B4-BE49-F238E27FC236}">
                <a16:creationId xmlns:a16="http://schemas.microsoft.com/office/drawing/2014/main" id="{2C2E7F0A-40F5-4D3E-890D-385E48FEB32C}"/>
              </a:ext>
            </a:extLst>
          </p:cNvPr>
          <p:cNvSpPr/>
          <p:nvPr/>
        </p:nvSpPr>
        <p:spPr>
          <a:xfrm>
            <a:off x="4456348" y="3257418"/>
            <a:ext cx="3984958" cy="755753"/>
          </a:xfrm>
          <a:prstGeom prst="wedgeRectCallout">
            <a:avLst>
              <a:gd name="adj1" fmla="val -68281"/>
              <a:gd name="adj2" fmla="val 12881"/>
            </a:avLst>
          </a:prstGeom>
          <a:solidFill>
            <a:srgbClr val="117E6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Why was the mixture kept in a basin of warm water? </a:t>
            </a:r>
          </a:p>
        </p:txBody>
      </p:sp>
    </p:spTree>
    <p:extLst>
      <p:ext uri="{BB962C8B-B14F-4D97-AF65-F5344CB8AC3E}">
        <p14:creationId xmlns:p14="http://schemas.microsoft.com/office/powerpoint/2010/main" val="137459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9" grpId="0" animBg="1"/>
      <p:bldP spid="12"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117E62"/>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AD899B5-ED32-4025-ACBD-7326322C2AF1}"/>
              </a:ext>
            </a:extLst>
          </p:cNvPr>
          <p:cNvSpPr>
            <a:spLocks noGrp="1"/>
          </p:cNvSpPr>
          <p:nvPr>
            <p:ph type="title"/>
          </p:nvPr>
        </p:nvSpPr>
        <p:spPr>
          <a:xfrm>
            <a:off x="300037" y="1824039"/>
            <a:ext cx="8491537" cy="2852737"/>
          </a:xfrm>
        </p:spPr>
        <p:txBody>
          <a:bodyPr>
            <a:normAutofit/>
          </a:bodyPr>
          <a:lstStyle/>
          <a:p>
            <a:r>
              <a:rPr lang="en-GB" sz="6500" b="1" dirty="0"/>
              <a:t>Extension Activities</a:t>
            </a:r>
          </a:p>
        </p:txBody>
      </p:sp>
      <p:sp>
        <p:nvSpPr>
          <p:cNvPr id="4" name="Footer Placeholder 3">
            <a:extLst>
              <a:ext uri="{FF2B5EF4-FFF2-40B4-BE49-F238E27FC236}">
                <a16:creationId xmlns:a16="http://schemas.microsoft.com/office/drawing/2014/main" id="{4B820BF8-CFF9-4413-9CE5-5E0C42D6950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474411253"/>
      </p:ext>
    </p:extLst>
  </p:cSld>
  <p:clrMapOvr>
    <a:masterClrMapping/>
  </p:clrMapOvr>
</p:sld>
</file>

<file path=ppt/theme/theme1.xml><?xml version="1.0" encoding="utf-8"?>
<a:theme xmlns:a="http://schemas.openxmlformats.org/drawingml/2006/main" name="Office Theme">
  <a:themeElements>
    <a:clrScheme name="e-Bug master">
      <a:dk1>
        <a:srgbClr val="302564"/>
      </a:dk1>
      <a:lt1>
        <a:sysClr val="window" lastClr="FFFFFF"/>
      </a:lt1>
      <a:dk2>
        <a:srgbClr val="007C91"/>
      </a:dk2>
      <a:lt2>
        <a:srgbClr val="E7E6E6"/>
      </a:lt2>
      <a:accent1>
        <a:srgbClr val="F16436"/>
      </a:accent1>
      <a:accent2>
        <a:srgbClr val="FAC02B"/>
      </a:accent2>
      <a:accent3>
        <a:srgbClr val="8DC641"/>
      </a:accent3>
      <a:accent4>
        <a:srgbClr val="12B38F"/>
      </a:accent4>
      <a:accent5>
        <a:srgbClr val="2862A5"/>
      </a:accent5>
      <a:accent6>
        <a:srgbClr val="712B8F"/>
      </a:accent6>
      <a:hlink>
        <a:srgbClr val="302564"/>
      </a:hlink>
      <a:folHlink>
        <a:srgbClr val="712B8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Bug template" id="{75579902-F6E3-4C71-AB71-3B7D5BD1337B}" vid="{C1FBD216-3121-4865-9F19-D768D575CE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e-Bug template</Template>
  <TotalTime>1014</TotalTime>
  <Words>1614</Words>
  <Application>Microsoft Office PowerPoint</Application>
  <PresentationFormat>On-screen Show (4:3)</PresentationFormat>
  <Paragraphs>161</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Raleway</vt:lpstr>
      <vt:lpstr>Symbol</vt:lpstr>
      <vt:lpstr>Office Theme</vt:lpstr>
      <vt:lpstr>Micro – organisms: Useful Microbes </vt:lpstr>
      <vt:lpstr>Learning Intention</vt:lpstr>
      <vt:lpstr>Northern Ireland Curriculum Links</vt:lpstr>
      <vt:lpstr>What are Useful Microbes?</vt:lpstr>
      <vt:lpstr>Main Activity: Yeast Races </vt:lpstr>
      <vt:lpstr>Yeast Race Activity</vt:lpstr>
      <vt:lpstr>Discussion</vt:lpstr>
      <vt:lpstr>Discussion Points</vt:lpstr>
      <vt:lpstr>Extension Activities</vt:lpstr>
      <vt:lpstr>Fascinating Fact </vt:lpstr>
      <vt:lpstr>Yeast Races – Recording Sheet</vt:lpstr>
      <vt:lpstr>Yeast Races – Conclusions</vt:lpstr>
      <vt:lpstr>Yeast Races -  Answers</vt:lpstr>
      <vt:lpstr>Yeast Races Conclusions -  Answers</vt:lpstr>
      <vt:lpstr>Microbes and Food – Fill in the Blanks Worksheet</vt:lpstr>
      <vt:lpstr>Microbes and Food - Answers</vt:lpstr>
      <vt:lpstr>Learning Consolidation</vt:lpstr>
      <vt:lpstr>Discussion Question 1</vt:lpstr>
      <vt:lpstr>Discussion Question 2</vt:lpstr>
      <vt:lpstr>Discussion Question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 Hygiene</dc:title>
  <dc:creator>Amy Jackson</dc:creator>
  <cp:lastModifiedBy>Megan Whistance</cp:lastModifiedBy>
  <cp:revision>116</cp:revision>
  <dcterms:created xsi:type="dcterms:W3CDTF">2022-02-28T09:25:11Z</dcterms:created>
  <dcterms:modified xsi:type="dcterms:W3CDTF">2025-03-04T14:13:46Z</dcterms:modified>
</cp:coreProperties>
</file>