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sldIdLst>
    <p:sldId id="256" r:id="rId2"/>
    <p:sldId id="257" r:id="rId3"/>
    <p:sldId id="263" r:id="rId4"/>
    <p:sldId id="258" r:id="rId5"/>
    <p:sldId id="483" r:id="rId6"/>
    <p:sldId id="484" r:id="rId7"/>
    <p:sldId id="485" r:id="rId8"/>
    <p:sldId id="267" r:id="rId9"/>
    <p:sldId id="490" r:id="rId10"/>
    <p:sldId id="523" r:id="rId11"/>
    <p:sldId id="524" r:id="rId12"/>
    <p:sldId id="525" r:id="rId13"/>
    <p:sldId id="526" r:id="rId14"/>
    <p:sldId id="527" r:id="rId15"/>
    <p:sldId id="528" r:id="rId16"/>
    <p:sldId id="529" r:id="rId17"/>
    <p:sldId id="530" r:id="rId18"/>
    <p:sldId id="531" r:id="rId19"/>
    <p:sldId id="532" r:id="rId20"/>
    <p:sldId id="533" r:id="rId21"/>
    <p:sldId id="534" r:id="rId22"/>
    <p:sldId id="535" r:id="rId23"/>
    <p:sldId id="536" r:id="rId24"/>
    <p:sldId id="537" r:id="rId25"/>
    <p:sldId id="538" r:id="rId26"/>
    <p:sldId id="539" r:id="rId27"/>
    <p:sldId id="540" r:id="rId28"/>
    <p:sldId id="541" r:id="rId29"/>
    <p:sldId id="542" r:id="rId30"/>
    <p:sldId id="543" r:id="rId31"/>
    <p:sldId id="544" r:id="rId32"/>
    <p:sldId id="545" r:id="rId33"/>
    <p:sldId id="546" r:id="rId34"/>
    <p:sldId id="547" r:id="rId35"/>
    <p:sldId id="548" r:id="rId36"/>
    <p:sldId id="487" r:id="rId37"/>
    <p:sldId id="283"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7C0DE"/>
    <a:srgbClr val="302564"/>
    <a:srgbClr val="12B38F"/>
    <a:srgbClr val="8DC641"/>
    <a:srgbClr val="712B8F"/>
    <a:srgbClr val="2862A5"/>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12" autoAdjust="0"/>
  </p:normalViewPr>
  <p:slideViewPr>
    <p:cSldViewPr snapToGrid="0">
      <p:cViewPr varScale="1">
        <p:scale>
          <a:sx n="108" d="100"/>
          <a:sy n="108" d="100"/>
        </p:scale>
        <p:origin x="1740" y="102"/>
      </p:cViewPr>
      <p:guideLst/>
    </p:cSldViewPr>
  </p:slideViewPr>
  <p:outlineViewPr>
    <p:cViewPr>
      <p:scale>
        <a:sx n="33" d="100"/>
        <a:sy n="33" d="100"/>
      </p:scale>
      <p:origin x="0" y="-27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05/03/2025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076325" y="2536913"/>
            <a:ext cx="9144000" cy="2387600"/>
          </a:xfrm>
        </p:spPr>
        <p:txBody>
          <a:bodyPr>
            <a:normAutofit/>
          </a:bodyPr>
          <a:lstStyle/>
          <a:p>
            <a:r>
              <a:rPr lang="en-GB" dirty="0"/>
              <a:t>Micro-organisms:</a:t>
            </a:r>
            <a:br>
              <a:rPr lang="en-GB" dirty="0"/>
            </a:br>
            <a:r>
              <a:rPr lang="en-GB" dirty="0"/>
              <a:t>Harmful Microbes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076325" y="4924513"/>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B4158118-8BA2-4DD6-8F5F-03DB6CD2E4DF}"/>
              </a:ext>
              <a:ext uri="{C183D7F6-B498-43B3-948B-1728B52AA6E4}">
                <adec:decorative xmlns:adec="http://schemas.microsoft.com/office/drawing/2017/decorative" val="0"/>
              </a:ext>
            </a:extLst>
          </p:cNvPr>
          <p:cNvSpPr>
            <a:spLocks noGrp="1"/>
          </p:cNvSpPr>
          <p:nvPr>
            <p:ph type="title"/>
          </p:nvPr>
        </p:nvSpPr>
        <p:spPr>
          <a:xfrm>
            <a:off x="628650" y="-831488"/>
            <a:ext cx="7886700" cy="830343"/>
          </a:xfrm>
        </p:spPr>
        <p:txBody>
          <a:bodyPr>
            <a:normAutofit/>
          </a:bodyPr>
          <a:lstStyle/>
          <a:p>
            <a:pPr algn="ctr"/>
            <a:r>
              <a:rPr lang="en-GB" sz="3000" b="1" dirty="0"/>
              <a:t>Disease Match Information (Measles)</a:t>
            </a:r>
          </a:p>
        </p:txBody>
      </p:sp>
      <p:sp>
        <p:nvSpPr>
          <p:cNvPr id="13" name="Title 1">
            <a:extLst>
              <a:ext uri="{FF2B5EF4-FFF2-40B4-BE49-F238E27FC236}">
                <a16:creationId xmlns:a16="http://schemas.microsoft.com/office/drawing/2014/main" id="{A75F86E6-BFFB-47DF-BA49-C97E93EA20A1}"/>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4" name="TextBox 13">
            <a:extLst>
              <a:ext uri="{FF2B5EF4-FFF2-40B4-BE49-F238E27FC236}">
                <a16:creationId xmlns:a16="http://schemas.microsoft.com/office/drawing/2014/main" id="{CD63FB40-9A33-43B4-9AC6-0CEC1240185F}"/>
              </a:ext>
            </a:extLst>
          </p:cNvPr>
          <p:cNvSpPr txBox="1"/>
          <p:nvPr/>
        </p:nvSpPr>
        <p:spPr>
          <a:xfrm>
            <a:off x="909133" y="1153639"/>
            <a:ext cx="729189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Measles</a:t>
            </a:r>
          </a:p>
        </p:txBody>
      </p:sp>
      <p:graphicFrame>
        <p:nvGraphicFramePr>
          <p:cNvPr id="9" name="Table 7" descr="Measles&#10;">
            <a:extLst>
              <a:ext uri="{FF2B5EF4-FFF2-40B4-BE49-F238E27FC236}">
                <a16:creationId xmlns:a16="http://schemas.microsoft.com/office/drawing/2014/main" id="{55C72301-03FC-4539-BC94-AADE0DA041B5}"/>
              </a:ext>
            </a:extLst>
          </p:cNvPr>
          <p:cNvGraphicFramePr>
            <a:graphicFrameLocks noGrp="1"/>
          </p:cNvGraphicFramePr>
          <p:nvPr>
            <p:extLst>
              <p:ext uri="{D42A27DB-BD31-4B8C-83A1-F6EECF244321}">
                <p14:modId xmlns:p14="http://schemas.microsoft.com/office/powerpoint/2010/main" val="2287994544"/>
              </p:ext>
            </p:extLst>
          </p:nvPr>
        </p:nvGraphicFramePr>
        <p:xfrm>
          <a:off x="909133" y="1534166"/>
          <a:ext cx="7291891" cy="4584920"/>
        </p:xfrm>
        <a:graphic>
          <a:graphicData uri="http://schemas.openxmlformats.org/drawingml/2006/table">
            <a:tbl>
              <a:tblPr firstRow="1" bandRow="1"/>
              <a:tblGrid>
                <a:gridCol w="1778320">
                  <a:extLst>
                    <a:ext uri="{9D8B030D-6E8A-4147-A177-3AD203B41FA5}">
                      <a16:colId xmlns:a16="http://schemas.microsoft.com/office/drawing/2014/main" val="2248629582"/>
                    </a:ext>
                  </a:extLst>
                </a:gridCol>
                <a:gridCol w="5513571">
                  <a:extLst>
                    <a:ext uri="{9D8B030D-6E8A-4147-A177-3AD203B41FA5}">
                      <a16:colId xmlns:a16="http://schemas.microsoft.com/office/drawing/2014/main" val="761776255"/>
                    </a:ext>
                  </a:extLst>
                </a:gridCol>
              </a:tblGrid>
              <a:tr h="3842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Virus: </a:t>
                      </a:r>
                      <a:r>
                        <a:rPr lang="en-GB" sz="1600" b="0" i="1" dirty="0">
                          <a:solidFill>
                            <a:schemeClr val="bg2">
                              <a:lumMod val="10000"/>
                            </a:schemeClr>
                          </a:solidFill>
                          <a:latin typeface="Arial" panose="020B0604020202020204" pitchFamily="34" charset="0"/>
                          <a:cs typeface="Arial" panose="020B0604020202020204" pitchFamily="34" charset="0"/>
                        </a:rPr>
                        <a:t>Paramyxovirus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5747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Fever, runny nose, red and runny eyes, a cough, a red rash and a sore, swollen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842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5747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Low, but can be high in lower income countries, where treatment can be hard to access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8045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Contagious. Droplets from coughs and sneezes, skin contact or contact with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842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 via 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842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Bed rest and 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1034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Virus first reported 1911, has decreased dramatically in high and middle income </a:t>
                      </a:r>
                    </a:p>
                    <a:p>
                      <a:r>
                        <a:rPr lang="en-GB" sz="1600" b="0" dirty="0">
                          <a:solidFill>
                            <a:schemeClr val="bg2">
                              <a:lumMod val="10000"/>
                            </a:schemeClr>
                          </a:solidFill>
                          <a:latin typeface="Arial" panose="020B0604020202020204" pitchFamily="34" charset="0"/>
                          <a:cs typeface="Arial" panose="020B0604020202020204" pitchFamily="34" charset="0"/>
                        </a:rPr>
                        <a:t>countries in recent years although small epidemics do occur. Still a pandemic problem for low income countries.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6" name="Rectangle: Rounded Corners 5">
            <a:extLst>
              <a:ext uri="{FF2B5EF4-FFF2-40B4-BE49-F238E27FC236}">
                <a16:creationId xmlns:a16="http://schemas.microsoft.com/office/drawing/2014/main" id="{94FA43E6-716D-40BA-8A0B-DAD281F65A63}"/>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C8CA47FD-1589-4F29-9C3F-0A5504A8CBAD}"/>
              </a:ext>
              <a:ext uri="{C183D7F6-B498-43B3-948B-1728B52AA6E4}">
                <adec:decorative xmlns:adec="http://schemas.microsoft.com/office/drawing/2017/decorative" val="1"/>
              </a:ext>
            </a:extLst>
          </p:cNvPr>
          <p:cNvSpPr/>
          <p:nvPr/>
        </p:nvSpPr>
        <p:spPr>
          <a:xfrm>
            <a:off x="7837316" y="87303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3FF68053-09B7-45B0-90CF-64176552953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73216" y="896417"/>
            <a:ext cx="579416" cy="523798"/>
          </a:xfrm>
          <a:prstGeom prst="rect">
            <a:avLst/>
          </a:prstGeom>
        </p:spPr>
      </p:pic>
      <p:sp>
        <p:nvSpPr>
          <p:cNvPr id="3" name="Footer Placeholder 2">
            <a:extLst>
              <a:ext uri="{FF2B5EF4-FFF2-40B4-BE49-F238E27FC236}">
                <a16:creationId xmlns:a16="http://schemas.microsoft.com/office/drawing/2014/main" id="{F9DF5996-D035-4C23-9217-A1DDF72EFD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7254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F722EF18-48A5-4265-A5C3-F1A1D8BC3688}"/>
              </a:ext>
            </a:extLst>
          </p:cNvPr>
          <p:cNvSpPr>
            <a:spLocks noGrp="1"/>
          </p:cNvSpPr>
          <p:nvPr>
            <p:ph type="title"/>
          </p:nvPr>
        </p:nvSpPr>
        <p:spPr>
          <a:xfrm>
            <a:off x="628650" y="-841214"/>
            <a:ext cx="7886700" cy="830343"/>
          </a:xfrm>
        </p:spPr>
        <p:txBody>
          <a:bodyPr>
            <a:normAutofit/>
          </a:bodyPr>
          <a:lstStyle/>
          <a:p>
            <a:pPr algn="ctr"/>
            <a:r>
              <a:rPr lang="en-GB" sz="3000" b="1" dirty="0"/>
              <a:t>Disease Match Information (Flu)</a:t>
            </a:r>
          </a:p>
        </p:txBody>
      </p:sp>
      <p:sp>
        <p:nvSpPr>
          <p:cNvPr id="12" name="Title 1">
            <a:extLst>
              <a:ext uri="{FF2B5EF4-FFF2-40B4-BE49-F238E27FC236}">
                <a16:creationId xmlns:a16="http://schemas.microsoft.com/office/drawing/2014/main" id="{D6EC4C40-624A-4D96-9119-A77611FDAD31}"/>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A564A275-BA99-4D0C-AA81-5E3B5B216ECF}"/>
              </a:ext>
            </a:extLst>
          </p:cNvPr>
          <p:cNvSpPr txBox="1"/>
          <p:nvPr/>
        </p:nvSpPr>
        <p:spPr>
          <a:xfrm>
            <a:off x="939544" y="1269022"/>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Flu</a:t>
            </a:r>
          </a:p>
        </p:txBody>
      </p:sp>
      <p:graphicFrame>
        <p:nvGraphicFramePr>
          <p:cNvPr id="9" name="Table 7" descr="Flu&#10;">
            <a:extLst>
              <a:ext uri="{FF2B5EF4-FFF2-40B4-BE49-F238E27FC236}">
                <a16:creationId xmlns:a16="http://schemas.microsoft.com/office/drawing/2014/main" id="{2772F250-CA10-4863-BDCE-CF14ADF83740}"/>
              </a:ext>
            </a:extLst>
          </p:cNvPr>
          <p:cNvGraphicFramePr>
            <a:graphicFrameLocks noGrp="1"/>
          </p:cNvGraphicFramePr>
          <p:nvPr>
            <p:extLst>
              <p:ext uri="{D42A27DB-BD31-4B8C-83A1-F6EECF244321}">
                <p14:modId xmlns:p14="http://schemas.microsoft.com/office/powerpoint/2010/main" val="1264932977"/>
              </p:ext>
            </p:extLst>
          </p:nvPr>
        </p:nvGraphicFramePr>
        <p:xfrm>
          <a:off x="939544" y="1625673"/>
          <a:ext cx="7194806" cy="4526918"/>
        </p:xfrm>
        <a:graphic>
          <a:graphicData uri="http://schemas.openxmlformats.org/drawingml/2006/table">
            <a:tbl>
              <a:tblPr firstRow="1" bandRow="1"/>
              <a:tblGrid>
                <a:gridCol w="1654531">
                  <a:extLst>
                    <a:ext uri="{9D8B030D-6E8A-4147-A177-3AD203B41FA5}">
                      <a16:colId xmlns:a16="http://schemas.microsoft.com/office/drawing/2014/main" val="2248629582"/>
                    </a:ext>
                  </a:extLst>
                </a:gridCol>
                <a:gridCol w="5540275">
                  <a:extLst>
                    <a:ext uri="{9D8B030D-6E8A-4147-A177-3AD203B41FA5}">
                      <a16:colId xmlns:a16="http://schemas.microsoft.com/office/drawing/2014/main" val="761776255"/>
                    </a:ext>
                  </a:extLst>
                </a:gridCol>
              </a:tblGrid>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Virus: </a:t>
                      </a:r>
                      <a:r>
                        <a:rPr lang="en-GB" sz="1600" b="0" i="1" dirty="0">
                          <a:solidFill>
                            <a:schemeClr val="bg2">
                              <a:lumMod val="10000"/>
                            </a:schemeClr>
                          </a:solidFill>
                          <a:latin typeface="Arial" panose="020B0604020202020204" pitchFamily="34" charset="0"/>
                          <a:cs typeface="Arial" panose="020B0604020202020204" pitchFamily="34" charset="0"/>
                        </a:rPr>
                        <a:t>Influenza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Headache, fever, chills, muscle aches; possibly sore throat, cough, chest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66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Medium but higher in the very young and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Highly contagious. Inhalation of viruses on airborne particles. Direct skin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66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Vaccination against current strains.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Bed rest and fluid intake. Antivirals in the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Present for centuries, epidemics occur at regular intervals.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5" name="Rectangle: Rounded Corners 14">
            <a:extLst>
              <a:ext uri="{FF2B5EF4-FFF2-40B4-BE49-F238E27FC236}">
                <a16:creationId xmlns:a16="http://schemas.microsoft.com/office/drawing/2014/main" id="{2CB20BC2-E023-4BFD-9983-5C9EE2B6DB1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F495C192-539E-44CE-93A5-A0192A446515}"/>
              </a:ext>
              <a:ext uri="{C183D7F6-B498-43B3-948B-1728B52AA6E4}">
                <adec:decorative xmlns:adec="http://schemas.microsoft.com/office/drawing/2017/decorative" val="1"/>
              </a:ext>
            </a:extLst>
          </p:cNvPr>
          <p:cNvSpPr/>
          <p:nvPr/>
        </p:nvSpPr>
        <p:spPr>
          <a:xfrm>
            <a:off x="7908762" y="8131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7E20CDCF-882E-4A6D-9177-78C97629266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41919" y="847334"/>
            <a:ext cx="579416" cy="523798"/>
          </a:xfrm>
          <a:prstGeom prst="rect">
            <a:avLst/>
          </a:prstGeom>
        </p:spPr>
      </p:pic>
      <p:sp>
        <p:nvSpPr>
          <p:cNvPr id="3" name="Footer Placeholder 2">
            <a:extLst>
              <a:ext uri="{FF2B5EF4-FFF2-40B4-BE49-F238E27FC236}">
                <a16:creationId xmlns:a16="http://schemas.microsoft.com/office/drawing/2014/main" id="{B3E2F92B-C1D9-4188-83A0-9696501C731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0458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5E7BD1D-25AF-4A41-A6E5-7F7D9C126407}"/>
              </a:ext>
              <a:ext uri="{C183D7F6-B498-43B3-948B-1728B52AA6E4}">
                <adec:decorative xmlns:adec="http://schemas.microsoft.com/office/drawing/2017/decorative" val="0"/>
              </a:ext>
            </a:extLst>
          </p:cNvPr>
          <p:cNvSpPr txBox="1">
            <a:spLocks noGrp="1"/>
          </p:cNvSpPr>
          <p:nvPr>
            <p:ph type="title" idx="4294967295"/>
          </p:nvPr>
        </p:nvSpPr>
        <p:spPr>
          <a:xfrm>
            <a:off x="628650" y="-850941"/>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(Thrush)</a:t>
            </a:r>
          </a:p>
        </p:txBody>
      </p:sp>
      <p:sp>
        <p:nvSpPr>
          <p:cNvPr id="14" name="Title 1">
            <a:extLst>
              <a:ext uri="{FF2B5EF4-FFF2-40B4-BE49-F238E27FC236}">
                <a16:creationId xmlns:a16="http://schemas.microsoft.com/office/drawing/2014/main" id="{866FBC5A-940F-4D92-961B-893601B70550}"/>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33F721BB-0F41-4E78-AD8C-C6DCCABC3E95}"/>
              </a:ext>
            </a:extLst>
          </p:cNvPr>
          <p:cNvSpPr txBox="1"/>
          <p:nvPr/>
        </p:nvSpPr>
        <p:spPr>
          <a:xfrm>
            <a:off x="927488" y="1150501"/>
            <a:ext cx="719937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Thrush</a:t>
            </a:r>
          </a:p>
        </p:txBody>
      </p:sp>
      <p:graphicFrame>
        <p:nvGraphicFramePr>
          <p:cNvPr id="9" name="Table 8" descr="Thrush&#10;">
            <a:extLst>
              <a:ext uri="{FF2B5EF4-FFF2-40B4-BE49-F238E27FC236}">
                <a16:creationId xmlns:a16="http://schemas.microsoft.com/office/drawing/2014/main" id="{6E2EB5BB-A2C6-4D10-8728-ADD57B6CED92}"/>
              </a:ext>
            </a:extLst>
          </p:cNvPr>
          <p:cNvGraphicFramePr>
            <a:graphicFrameLocks noGrp="1"/>
          </p:cNvGraphicFramePr>
          <p:nvPr>
            <p:extLst>
              <p:ext uri="{D42A27DB-BD31-4B8C-83A1-F6EECF244321}">
                <p14:modId xmlns:p14="http://schemas.microsoft.com/office/powerpoint/2010/main" val="3297482680"/>
              </p:ext>
            </p:extLst>
          </p:nvPr>
        </p:nvGraphicFramePr>
        <p:xfrm>
          <a:off x="937762" y="1534165"/>
          <a:ext cx="7272788" cy="4649320"/>
        </p:xfrm>
        <a:graphic>
          <a:graphicData uri="http://schemas.openxmlformats.org/drawingml/2006/table">
            <a:tbl>
              <a:tblPr firstRow="1" bandRow="1"/>
              <a:tblGrid>
                <a:gridCol w="1757064">
                  <a:extLst>
                    <a:ext uri="{9D8B030D-6E8A-4147-A177-3AD203B41FA5}">
                      <a16:colId xmlns:a16="http://schemas.microsoft.com/office/drawing/2014/main" val="2248629582"/>
                    </a:ext>
                  </a:extLst>
                </a:gridCol>
                <a:gridCol w="5515724">
                  <a:extLst>
                    <a:ext uri="{9D8B030D-6E8A-4147-A177-3AD203B41FA5}">
                      <a16:colId xmlns:a16="http://schemas.microsoft.com/office/drawing/2014/main" val="761776255"/>
                    </a:ext>
                  </a:extLst>
                </a:gridCol>
              </a:tblGrid>
              <a:tr h="5358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Fungus: </a:t>
                      </a:r>
                      <a:r>
                        <a:rPr lang="en-GB" sz="16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Candida albicans</a:t>
                      </a:r>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7615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Itching, burning, soreness and white coating of the mouth or irritation of the vagina with a whitish discharge.</a:t>
                      </a:r>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5358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Swab, microscopic examination and culturing.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3280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None.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5667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Person to person contact but is a normal part of the flora of the gut.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9871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 are caused by overgrowth of this fungus due to antibiotics killing off the normal protective bacteria. Therefore 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280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5667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Almost 75% of all women have had this infection at least once.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D1D0014A-50D1-45E0-9229-0055E020FD8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44B9B281-E11D-4E38-849E-059B17FA137B}"/>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7A58E238-0ABE-4924-8826-A5A35B854F2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F8368733-8F9B-4219-A2E1-B89329F8A5F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08366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596F513-3159-48AE-A8A2-87A39B0955B1}"/>
              </a:ext>
              <a:ext uri="{C183D7F6-B498-43B3-948B-1728B52AA6E4}">
                <adec:decorative xmlns:adec="http://schemas.microsoft.com/office/drawing/2017/decorative" val="0"/>
              </a:ext>
            </a:extLst>
          </p:cNvPr>
          <p:cNvSpPr txBox="1">
            <a:spLocks noGrp="1"/>
          </p:cNvSpPr>
          <p:nvPr>
            <p:ph type="title" idx="4294967295"/>
          </p:nvPr>
        </p:nvSpPr>
        <p:spPr>
          <a:xfrm>
            <a:off x="628650" y="-889848"/>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(Chlamydia)</a:t>
            </a:r>
          </a:p>
        </p:txBody>
      </p:sp>
      <p:sp>
        <p:nvSpPr>
          <p:cNvPr id="14" name="Title 1">
            <a:extLst>
              <a:ext uri="{FF2B5EF4-FFF2-40B4-BE49-F238E27FC236}">
                <a16:creationId xmlns:a16="http://schemas.microsoft.com/office/drawing/2014/main" id="{9E257D35-A2D3-4908-9CBE-F19A2FB7D50D}"/>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B529B623-FFEA-4158-A5BE-ABD85C6902B6}"/>
              </a:ext>
            </a:extLst>
          </p:cNvPr>
          <p:cNvSpPr txBox="1"/>
          <p:nvPr/>
        </p:nvSpPr>
        <p:spPr>
          <a:xfrm>
            <a:off x="957504" y="1215503"/>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Chlamydia</a:t>
            </a:r>
          </a:p>
        </p:txBody>
      </p:sp>
      <p:graphicFrame>
        <p:nvGraphicFramePr>
          <p:cNvPr id="9" name="Table 7">
            <a:extLst>
              <a:ext uri="{FF2B5EF4-FFF2-40B4-BE49-F238E27FC236}">
                <a16:creationId xmlns:a16="http://schemas.microsoft.com/office/drawing/2014/main" id="{7138F335-26C4-4A04-984D-76DAE1051EA8}"/>
              </a:ext>
            </a:extLst>
          </p:cNvPr>
          <p:cNvGraphicFramePr>
            <a:graphicFrameLocks noGrp="1"/>
          </p:cNvGraphicFramePr>
          <p:nvPr>
            <p:extLst>
              <p:ext uri="{D42A27DB-BD31-4B8C-83A1-F6EECF244321}">
                <p14:modId xmlns:p14="http://schemas.microsoft.com/office/powerpoint/2010/main" val="1264424273"/>
              </p:ext>
            </p:extLst>
          </p:nvPr>
        </p:nvGraphicFramePr>
        <p:xfrm>
          <a:off x="964274" y="1591838"/>
          <a:ext cx="7185282" cy="4553851"/>
        </p:xfrm>
        <a:graphic>
          <a:graphicData uri="http://schemas.openxmlformats.org/drawingml/2006/table">
            <a:tbl>
              <a:tblPr firstRow="1" bandRow="1"/>
              <a:tblGrid>
                <a:gridCol w="1752320">
                  <a:extLst>
                    <a:ext uri="{9D8B030D-6E8A-4147-A177-3AD203B41FA5}">
                      <a16:colId xmlns:a16="http://schemas.microsoft.com/office/drawing/2014/main" val="2248629582"/>
                    </a:ext>
                  </a:extLst>
                </a:gridCol>
                <a:gridCol w="5432962">
                  <a:extLst>
                    <a:ext uri="{9D8B030D-6E8A-4147-A177-3AD203B41FA5}">
                      <a16:colId xmlns:a16="http://schemas.microsoft.com/office/drawing/2014/main" val="761776255"/>
                    </a:ext>
                  </a:extLst>
                </a:gridCol>
              </a:tblGrid>
              <a:tr h="5543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Chlamydia trachomatis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0256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 many cases there are no symptoms but sometimes there is a discharge from the vagina or penis. Swollen testicles and inability to have children can also occur.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5543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Swab or urine sample for molecular testing.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5543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Rare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5543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Contagious through 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4009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Use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4009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5914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discovered in 1907. Global problem which is on the increase.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8DD07F15-4CA9-4245-9CEA-E0038BC2667B}"/>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E0E8302D-EEAC-48B8-B3D2-CF3BBDC6B23B}"/>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5E8AA95E-E027-42E9-A87B-8F8277739F8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43EABB87-49E6-4DDC-8A21-F471FC3F43F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62677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BFC5887-0376-4CB7-B51D-198DBA51B03C}"/>
              </a:ext>
              <a:ext uri="{C183D7F6-B498-43B3-948B-1728B52AA6E4}">
                <adec:decorative xmlns:adec="http://schemas.microsoft.com/office/drawing/2017/decorative" val="0"/>
              </a:ext>
            </a:extLst>
          </p:cNvPr>
          <p:cNvSpPr txBox="1">
            <a:spLocks noGrp="1"/>
          </p:cNvSpPr>
          <p:nvPr>
            <p:ph type="title" idx="4294967295"/>
          </p:nvPr>
        </p:nvSpPr>
        <p:spPr>
          <a:xfrm>
            <a:off x="628650" y="-860673"/>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(Meningitis)</a:t>
            </a:r>
          </a:p>
        </p:txBody>
      </p:sp>
      <p:sp>
        <p:nvSpPr>
          <p:cNvPr id="14" name="Title 1">
            <a:extLst>
              <a:ext uri="{FF2B5EF4-FFF2-40B4-BE49-F238E27FC236}">
                <a16:creationId xmlns:a16="http://schemas.microsoft.com/office/drawing/2014/main" id="{C132CE92-4AF9-4197-8FD9-D0F366C7349C}"/>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41C02AE3-3D1D-4D59-9B53-A810A86CD679}"/>
              </a:ext>
            </a:extLst>
          </p:cNvPr>
          <p:cNvSpPr txBox="1"/>
          <p:nvPr/>
        </p:nvSpPr>
        <p:spPr>
          <a:xfrm>
            <a:off x="919744" y="1257563"/>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Bacterial Meningitis</a:t>
            </a:r>
          </a:p>
        </p:txBody>
      </p:sp>
      <p:graphicFrame>
        <p:nvGraphicFramePr>
          <p:cNvPr id="9" name="Table 7" descr="Bacterial Meningitis&#10;">
            <a:extLst>
              <a:ext uri="{FF2B5EF4-FFF2-40B4-BE49-F238E27FC236}">
                <a16:creationId xmlns:a16="http://schemas.microsoft.com/office/drawing/2014/main" id="{4545229A-D5B2-429E-9161-36B0BC2951BB}"/>
              </a:ext>
            </a:extLst>
          </p:cNvPr>
          <p:cNvGraphicFramePr>
            <a:graphicFrameLocks noGrp="1"/>
          </p:cNvGraphicFramePr>
          <p:nvPr>
            <p:extLst>
              <p:ext uri="{D42A27DB-BD31-4B8C-83A1-F6EECF244321}">
                <p14:modId xmlns:p14="http://schemas.microsoft.com/office/powerpoint/2010/main" val="2811719202"/>
              </p:ext>
            </p:extLst>
          </p:nvPr>
        </p:nvGraphicFramePr>
        <p:xfrm>
          <a:off x="930018" y="1636908"/>
          <a:ext cx="7232907" cy="4524642"/>
        </p:xfrm>
        <a:graphic>
          <a:graphicData uri="http://schemas.openxmlformats.org/drawingml/2006/table">
            <a:tbl>
              <a:tblPr firstRow="1" bandRow="1"/>
              <a:tblGrid>
                <a:gridCol w="1600371">
                  <a:extLst>
                    <a:ext uri="{9D8B030D-6E8A-4147-A177-3AD203B41FA5}">
                      <a16:colId xmlns:a16="http://schemas.microsoft.com/office/drawing/2014/main" val="2248629582"/>
                    </a:ext>
                  </a:extLst>
                </a:gridCol>
                <a:gridCol w="5632536">
                  <a:extLst>
                    <a:ext uri="{9D8B030D-6E8A-4147-A177-3AD203B41FA5}">
                      <a16:colId xmlns:a16="http://schemas.microsoft.com/office/drawing/2014/main" val="761776255"/>
                    </a:ext>
                  </a:extLst>
                </a:gridCol>
              </a:tblGrid>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6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Neisseria meningitidis</a:t>
                      </a:r>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Headache, neck stiffness, high fever, irritability, delirium, 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Spinal fluid sample and molecular testing.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Medium – higher risk in the young and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Contagious, through saliva and inhalation of droplets.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Vaccination against many strains, avoid contact with infected patients.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Penicillin, oxygen and fluids.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First identified as a bacteria in 1887. Regular epidemics in low income countries.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BD76334F-C8BA-4FFD-9C4F-91529ED1D23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15F54A2-3154-4097-A16C-F5BD2958D7B8}"/>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B86C2668-3786-445F-8451-EF25387B04C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1679967-05F2-412E-B015-B5DE75E3F60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07391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69BFB5-AC17-4F89-BE29-0840B431FE1D}"/>
              </a:ext>
              <a:ext uri="{C183D7F6-B498-43B3-948B-1728B52AA6E4}">
                <adec:decorative xmlns:adec="http://schemas.microsoft.com/office/drawing/2017/decorative" val="0"/>
              </a:ext>
            </a:extLst>
          </p:cNvPr>
          <p:cNvSpPr txBox="1">
            <a:spLocks noGrp="1"/>
          </p:cNvSpPr>
          <p:nvPr>
            <p:ph type="title" idx="4294967295"/>
          </p:nvPr>
        </p:nvSpPr>
        <p:spPr>
          <a:xfrm>
            <a:off x="628650" y="-860670"/>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a:t>
            </a:r>
            <a:r>
              <a:rPr kumimoji="0" lang="en-GB" sz="3000" b="1"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HIV)</a:t>
            </a:r>
            <a:endPar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
        <p:nvSpPr>
          <p:cNvPr id="15" name="Title 1">
            <a:extLst>
              <a:ext uri="{FF2B5EF4-FFF2-40B4-BE49-F238E27FC236}">
                <a16:creationId xmlns:a16="http://schemas.microsoft.com/office/drawing/2014/main" id="{31CA4C56-2FCC-4741-90F5-7BCF566B75C5}"/>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1" name="TextBox 10">
            <a:extLst>
              <a:ext uri="{FF2B5EF4-FFF2-40B4-BE49-F238E27FC236}">
                <a16:creationId xmlns:a16="http://schemas.microsoft.com/office/drawing/2014/main" id="{B752EAC9-1F86-450A-AD27-D0C3B95CABE2}"/>
              </a:ext>
            </a:extLst>
          </p:cNvPr>
          <p:cNvSpPr txBox="1"/>
          <p:nvPr/>
        </p:nvSpPr>
        <p:spPr>
          <a:xfrm>
            <a:off x="923179" y="1330289"/>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HIV/AIDS</a:t>
            </a:r>
          </a:p>
        </p:txBody>
      </p:sp>
      <p:graphicFrame>
        <p:nvGraphicFramePr>
          <p:cNvPr id="9" name="Table 8" descr="HIV/AIDS&#10;">
            <a:extLst>
              <a:ext uri="{FF2B5EF4-FFF2-40B4-BE49-F238E27FC236}">
                <a16:creationId xmlns:a16="http://schemas.microsoft.com/office/drawing/2014/main" id="{C38892C6-951D-4934-AD58-5EA39D911991}"/>
              </a:ext>
            </a:extLst>
          </p:cNvPr>
          <p:cNvGraphicFramePr>
            <a:graphicFrameLocks noGrp="1"/>
          </p:cNvGraphicFramePr>
          <p:nvPr>
            <p:extLst>
              <p:ext uri="{D42A27DB-BD31-4B8C-83A1-F6EECF244321}">
                <p14:modId xmlns:p14="http://schemas.microsoft.com/office/powerpoint/2010/main" val="3012758719"/>
              </p:ext>
            </p:extLst>
          </p:nvPr>
        </p:nvGraphicFramePr>
        <p:xfrm>
          <a:off x="937575" y="1700302"/>
          <a:ext cx="7268850" cy="4511977"/>
        </p:xfrm>
        <a:graphic>
          <a:graphicData uri="http://schemas.openxmlformats.org/drawingml/2006/table">
            <a:tbl>
              <a:tblPr firstRow="1" bandRow="1"/>
              <a:tblGrid>
                <a:gridCol w="1772700">
                  <a:extLst>
                    <a:ext uri="{9D8B030D-6E8A-4147-A177-3AD203B41FA5}">
                      <a16:colId xmlns:a16="http://schemas.microsoft.com/office/drawing/2014/main" val="2038789021"/>
                    </a:ext>
                  </a:extLst>
                </a:gridCol>
                <a:gridCol w="5496150">
                  <a:extLst>
                    <a:ext uri="{9D8B030D-6E8A-4147-A177-3AD203B41FA5}">
                      <a16:colId xmlns:a16="http://schemas.microsoft.com/office/drawing/2014/main" val="1487529450"/>
                    </a:ext>
                  </a:extLst>
                </a:gridCol>
              </a:tblGrid>
              <a:tr h="63017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Human immunodeficiency virus (HIV).</a:t>
                      </a:r>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0646650"/>
                  </a:ext>
                </a:extLst>
              </a:tr>
              <a:tr h="3649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Failing immune system, pneumonia, 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457979"/>
                  </a:ext>
                </a:extLst>
              </a:tr>
              <a:tr h="3649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5232052"/>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Medium – high in countries where access to HIV testing and anti-HIV drugs is limited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912765"/>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Highly contagious. Sexual contact, blood to blood contact, sharing of needles, mother to new born 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3529307"/>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Always wear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7163396"/>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There is no cure although anti-HIV drugs can prolong life expectancy.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7631922"/>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First identified in 1983. Currently a global epidemic.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764287"/>
                  </a:ext>
                </a:extLst>
              </a:tr>
            </a:tbl>
          </a:graphicData>
        </a:graphic>
      </p:graphicFrame>
      <p:sp>
        <p:nvSpPr>
          <p:cNvPr id="12" name="Rectangle: Rounded Corners 11">
            <a:extLst>
              <a:ext uri="{FF2B5EF4-FFF2-40B4-BE49-F238E27FC236}">
                <a16:creationId xmlns:a16="http://schemas.microsoft.com/office/drawing/2014/main" id="{6C45CD13-AF84-4415-B158-87B9F0EEAE60}"/>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A9FB9894-29CC-4F01-81C7-1C1423E4E003}"/>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A2B09C2F-B996-43AC-A83A-F20CB42F144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DFF805F4-682D-4299-888A-30D1E5A7F5D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83395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853BDF-3C68-4232-916F-723FB065C97E}"/>
              </a:ext>
              <a:ext uri="{C183D7F6-B498-43B3-948B-1728B52AA6E4}">
                <adec:decorative xmlns:adec="http://schemas.microsoft.com/office/drawing/2017/decorative" val="0"/>
              </a:ext>
            </a:extLst>
          </p:cNvPr>
          <p:cNvSpPr txBox="1">
            <a:spLocks noGrp="1"/>
          </p:cNvSpPr>
          <p:nvPr>
            <p:ph type="title" idx="4294967295"/>
          </p:nvPr>
        </p:nvSpPr>
        <p:spPr>
          <a:xfrm>
            <a:off x="628650" y="-850939"/>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(Glandular Fever)</a:t>
            </a:r>
          </a:p>
        </p:txBody>
      </p:sp>
      <p:sp>
        <p:nvSpPr>
          <p:cNvPr id="14" name="Title 1">
            <a:extLst>
              <a:ext uri="{FF2B5EF4-FFF2-40B4-BE49-F238E27FC236}">
                <a16:creationId xmlns:a16="http://schemas.microsoft.com/office/drawing/2014/main" id="{155ADBE6-A97F-4E10-B30C-CC4802F91045}"/>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5AD6D552-26A1-4F7E-8EF2-D599F5C47148}"/>
              </a:ext>
            </a:extLst>
          </p:cNvPr>
          <p:cNvSpPr txBox="1"/>
          <p:nvPr/>
        </p:nvSpPr>
        <p:spPr>
          <a:xfrm>
            <a:off x="900695" y="1277849"/>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Glandular Fever (Kissing Disease)</a:t>
            </a:r>
          </a:p>
        </p:txBody>
      </p:sp>
      <p:graphicFrame>
        <p:nvGraphicFramePr>
          <p:cNvPr id="9" name="Table 7" descr="Glandular fever (Kissing Disease)&#10;">
            <a:extLst>
              <a:ext uri="{FF2B5EF4-FFF2-40B4-BE49-F238E27FC236}">
                <a16:creationId xmlns:a16="http://schemas.microsoft.com/office/drawing/2014/main" id="{722906BA-F3E2-4EB4-9D58-8E7E10324444}"/>
              </a:ext>
            </a:extLst>
          </p:cNvPr>
          <p:cNvGraphicFramePr>
            <a:graphicFrameLocks noGrp="1"/>
          </p:cNvGraphicFramePr>
          <p:nvPr>
            <p:extLst>
              <p:ext uri="{D42A27DB-BD31-4B8C-83A1-F6EECF244321}">
                <p14:modId xmlns:p14="http://schemas.microsoft.com/office/powerpoint/2010/main" val="2547719694"/>
              </p:ext>
            </p:extLst>
          </p:nvPr>
        </p:nvGraphicFramePr>
        <p:xfrm>
          <a:off x="910969" y="1657455"/>
          <a:ext cx="7256986" cy="4524643"/>
        </p:xfrm>
        <a:graphic>
          <a:graphicData uri="http://schemas.openxmlformats.org/drawingml/2006/table">
            <a:tbl>
              <a:tblPr firstRow="1" bandRow="1"/>
              <a:tblGrid>
                <a:gridCol w="1795670">
                  <a:extLst>
                    <a:ext uri="{9D8B030D-6E8A-4147-A177-3AD203B41FA5}">
                      <a16:colId xmlns:a16="http://schemas.microsoft.com/office/drawing/2014/main" val="2248629582"/>
                    </a:ext>
                  </a:extLst>
                </a:gridCol>
                <a:gridCol w="5461316">
                  <a:extLst>
                    <a:ext uri="{9D8B030D-6E8A-4147-A177-3AD203B41FA5}">
                      <a16:colId xmlns:a16="http://schemas.microsoft.com/office/drawing/2014/main" val="761776255"/>
                    </a:ext>
                  </a:extLst>
                </a:gridCol>
              </a:tblGrid>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Epstein Barr</a:t>
                      </a:r>
                      <a:endParaRPr lang="en-GB" sz="17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Sore throats, swollen lymph glands, extreme 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Low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Not very contagious. Direct contact such as kissing and sharing drinks.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Avoid direct contact with infected patients.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Bed rest and fluid intake, paracetamol can be used to relieve the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11644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described in 1889, 95% population have had the infection, however, only 35% develop symptoms. Occasional isolated outbreaks.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317B722A-592E-4094-900B-05129FE107E5}"/>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06C4C5A4-7819-46E1-8CFF-A11D3E61A1F8}"/>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43CCADB3-29BB-438A-A356-1868CC92BF4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52ED0AE-3C2E-4EFF-ACF8-B9916DD9850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4845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DCB4875-A08D-4905-9A20-FCD680A3A9B9}"/>
              </a:ext>
              <a:ext uri="{C183D7F6-B498-43B3-948B-1728B52AA6E4}">
                <adec:decorative xmlns:adec="http://schemas.microsoft.com/office/drawing/2017/decorative" val="0"/>
              </a:ext>
            </a:extLst>
          </p:cNvPr>
          <p:cNvSpPr txBox="1">
            <a:spLocks noGrp="1"/>
          </p:cNvSpPr>
          <p:nvPr>
            <p:ph type="title" idx="4294967295"/>
          </p:nvPr>
        </p:nvSpPr>
        <p:spPr>
          <a:xfrm>
            <a:off x="628650" y="-860669"/>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(Chickenpox)</a:t>
            </a:r>
          </a:p>
        </p:txBody>
      </p:sp>
      <p:sp>
        <p:nvSpPr>
          <p:cNvPr id="14" name="Title 1">
            <a:extLst>
              <a:ext uri="{FF2B5EF4-FFF2-40B4-BE49-F238E27FC236}">
                <a16:creationId xmlns:a16="http://schemas.microsoft.com/office/drawing/2014/main" id="{D8DBF4A3-2B42-4050-9A03-1C2B9254E31A}"/>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514C8791-08BE-4104-8B54-F26727B1DF10}"/>
              </a:ext>
            </a:extLst>
          </p:cNvPr>
          <p:cNvSpPr txBox="1"/>
          <p:nvPr/>
        </p:nvSpPr>
        <p:spPr>
          <a:xfrm>
            <a:off x="908166" y="1178960"/>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Chickenpox</a:t>
            </a:r>
          </a:p>
        </p:txBody>
      </p:sp>
      <p:graphicFrame>
        <p:nvGraphicFramePr>
          <p:cNvPr id="9" name="Table 8" descr="Chickenpox">
            <a:extLst>
              <a:ext uri="{FF2B5EF4-FFF2-40B4-BE49-F238E27FC236}">
                <a16:creationId xmlns:a16="http://schemas.microsoft.com/office/drawing/2014/main" id="{BC3A0616-EB87-4767-B8B1-D6692606E723}"/>
              </a:ext>
            </a:extLst>
          </p:cNvPr>
          <p:cNvGraphicFramePr>
            <a:graphicFrameLocks noGrp="1"/>
          </p:cNvGraphicFramePr>
          <p:nvPr>
            <p:extLst>
              <p:ext uri="{D42A27DB-BD31-4B8C-83A1-F6EECF244321}">
                <p14:modId xmlns:p14="http://schemas.microsoft.com/office/powerpoint/2010/main" val="498561675"/>
              </p:ext>
            </p:extLst>
          </p:nvPr>
        </p:nvGraphicFramePr>
        <p:xfrm>
          <a:off x="908166" y="1552265"/>
          <a:ext cx="7245234" cy="4646613"/>
        </p:xfrm>
        <a:graphic>
          <a:graphicData uri="http://schemas.openxmlformats.org/drawingml/2006/table">
            <a:tbl>
              <a:tblPr firstRow="1" bandRow="1"/>
              <a:tblGrid>
                <a:gridCol w="1845560">
                  <a:extLst>
                    <a:ext uri="{9D8B030D-6E8A-4147-A177-3AD203B41FA5}">
                      <a16:colId xmlns:a16="http://schemas.microsoft.com/office/drawing/2014/main" val="2248629582"/>
                    </a:ext>
                  </a:extLst>
                </a:gridCol>
                <a:gridCol w="5399674">
                  <a:extLst>
                    <a:ext uri="{9D8B030D-6E8A-4147-A177-3AD203B41FA5}">
                      <a16:colId xmlns:a16="http://schemas.microsoft.com/office/drawing/2014/main" val="761776255"/>
                    </a:ext>
                  </a:extLst>
                </a:gridCol>
              </a:tblGrid>
              <a:tr h="6134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Varicella-zoster</a:t>
                      </a:r>
                      <a:endParaRPr lang="en-GB" sz="17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35271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Blistering rash on the body and head.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5271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35271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Low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87411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Highly contagious. Direct skin contact or inhalation of droplets from sneezing and coughing.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5271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 by vaccine.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134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Bed rest and fluid intake, antivirals in some adult cases.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113481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identified in 1865. Decreased in countries where vaccination programmes have been implemented. No change elsewhere.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5FB3CB1A-15BF-4E17-900C-BC523AC4B17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1F580027-3286-4219-B94B-7F3D423D4A38}"/>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3729E1A9-D4C7-4DC0-9845-14EFE5EE477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B4DF1959-10BD-47BF-BABC-82CF13FEEF9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82370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9CCDF62-2E97-4781-8B82-63EF497B0925}"/>
              </a:ext>
              <a:ext uri="{C183D7F6-B498-43B3-948B-1728B52AA6E4}">
                <adec:decorative xmlns:adec="http://schemas.microsoft.com/office/drawing/2017/decorative" val="0"/>
              </a:ext>
            </a:extLst>
          </p:cNvPr>
          <p:cNvSpPr txBox="1">
            <a:spLocks noGrp="1"/>
          </p:cNvSpPr>
          <p:nvPr>
            <p:ph type="title" idx="4294967295"/>
          </p:nvPr>
        </p:nvSpPr>
        <p:spPr>
          <a:xfrm>
            <a:off x="628650" y="-860667"/>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Measles</a:t>
            </a:r>
          </a:p>
        </p:txBody>
      </p:sp>
      <p:sp>
        <p:nvSpPr>
          <p:cNvPr id="14" name="Title 1">
            <a:extLst>
              <a:ext uri="{FF2B5EF4-FFF2-40B4-BE49-F238E27FC236}">
                <a16:creationId xmlns:a16="http://schemas.microsoft.com/office/drawing/2014/main" id="{EA2600A4-535D-4EB0-956F-483D1C594FC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2AC60331-4BF5-49FD-96BD-6C05A47090B7}"/>
              </a:ext>
            </a:extLst>
          </p:cNvPr>
          <p:cNvSpPr txBox="1"/>
          <p:nvPr/>
        </p:nvSpPr>
        <p:spPr>
          <a:xfrm>
            <a:off x="919745" y="1277462"/>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Measles</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9" name="Table 7" descr="Measles">
            <a:extLst>
              <a:ext uri="{FF2B5EF4-FFF2-40B4-BE49-F238E27FC236}">
                <a16:creationId xmlns:a16="http://schemas.microsoft.com/office/drawing/2014/main" id="{9B74B79F-E1E5-43F6-8F30-3F669E8FBD96}"/>
              </a:ext>
            </a:extLst>
          </p:cNvPr>
          <p:cNvGraphicFramePr>
            <a:graphicFrameLocks noGrp="1"/>
          </p:cNvGraphicFramePr>
          <p:nvPr>
            <p:extLst>
              <p:ext uri="{D42A27DB-BD31-4B8C-83A1-F6EECF244321}">
                <p14:modId xmlns:p14="http://schemas.microsoft.com/office/powerpoint/2010/main" val="534768892"/>
              </p:ext>
            </p:extLst>
          </p:nvPr>
        </p:nvGraphicFramePr>
        <p:xfrm>
          <a:off x="930019" y="1678006"/>
          <a:ext cx="7213856" cy="4481662"/>
        </p:xfrm>
        <a:graphic>
          <a:graphicData uri="http://schemas.openxmlformats.org/drawingml/2006/table">
            <a:tbl>
              <a:tblPr firstRow="1" bandRow="1"/>
              <a:tblGrid>
                <a:gridCol w="1759288">
                  <a:extLst>
                    <a:ext uri="{9D8B030D-6E8A-4147-A177-3AD203B41FA5}">
                      <a16:colId xmlns:a16="http://schemas.microsoft.com/office/drawing/2014/main" val="2248629582"/>
                    </a:ext>
                  </a:extLst>
                </a:gridCol>
                <a:gridCol w="5454568">
                  <a:extLst>
                    <a:ext uri="{9D8B030D-6E8A-4147-A177-3AD203B41FA5}">
                      <a16:colId xmlns:a16="http://schemas.microsoft.com/office/drawing/2014/main" val="761776255"/>
                    </a:ext>
                  </a:extLst>
                </a:gridCol>
              </a:tblGrid>
              <a:tr h="4660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Virus: </a:t>
                      </a:r>
                      <a:r>
                        <a:rPr lang="en-GB" sz="2000" b="0" i="1" dirty="0">
                          <a:solidFill>
                            <a:schemeClr val="bg2">
                              <a:lumMod val="10000"/>
                            </a:schemeClr>
                          </a:solidFill>
                          <a:latin typeface="Arial" panose="020B0604020202020204" pitchFamily="34" charset="0"/>
                          <a:cs typeface="Arial" panose="020B0604020202020204" pitchFamily="34" charset="0"/>
                        </a:rPr>
                        <a:t>Paramyxovirus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18315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 runny nose, red and runny eyes, a cough, a red rash and a sore, swollen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5416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2000" b="0" dirty="0">
                          <a:solidFill>
                            <a:schemeClr val="bg2">
                              <a:lumMod val="10000"/>
                            </a:schemeClr>
                          </a:solidFill>
                          <a:latin typeface="Arial" panose="020B0604020202020204" pitchFamily="34" charset="0"/>
                          <a:cs typeface="Arial" panose="020B0604020202020204" pitchFamily="34" charset="0"/>
                        </a:rPr>
                        <a:t>Skin contact.</a:t>
                      </a:r>
                    </a:p>
                    <a:p>
                      <a:r>
                        <a:rPr lang="en-GB" sz="2000" b="0" dirty="0">
                          <a:solidFill>
                            <a:schemeClr val="bg2">
                              <a:lumMod val="10000"/>
                            </a:schemeClr>
                          </a:solidFill>
                          <a:latin typeface="Arial" panose="020B0604020202020204" pitchFamily="34" charset="0"/>
                          <a:cs typeface="Arial" panose="020B0604020202020204" pitchFamily="34" charset="0"/>
                        </a:rPr>
                        <a:t>Touching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824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Vaccination.</a:t>
                      </a:r>
                    </a:p>
                    <a:p>
                      <a:r>
                        <a:rPr lang="en-GB" sz="2000" b="0" dirty="0">
                          <a:solidFill>
                            <a:schemeClr val="bg2">
                              <a:lumMod val="10000"/>
                            </a:schemeClr>
                          </a:solidFill>
                          <a:latin typeface="Arial" panose="020B0604020202020204" pitchFamily="34" charset="0"/>
                          <a:cs typeface="Arial" panose="020B0604020202020204" pitchFamily="34" charset="0"/>
                        </a:rPr>
                        <a:t>Handwashing.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660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Bed rest and 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1" name="Rectangle: Rounded Corners 10">
            <a:extLst>
              <a:ext uri="{FF2B5EF4-FFF2-40B4-BE49-F238E27FC236}">
                <a16:creationId xmlns:a16="http://schemas.microsoft.com/office/drawing/2014/main" id="{14FE89D3-14C5-4FBE-ADCF-11A0BCDA269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7B80B622-D8F4-4498-9C8B-8E6EE7BAE5AF}"/>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D25207BE-0221-4382-B153-FAB41CB8A70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7F933395-D5BD-4E2C-8953-3D2A7260D9E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995748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1EE6D7D-CC8F-475D-A040-53DE0120DE46}"/>
              </a:ext>
              <a:ext uri="{C183D7F6-B498-43B3-948B-1728B52AA6E4}">
                <adec:decorative xmlns:adec="http://schemas.microsoft.com/office/drawing/2017/decorative" val="0"/>
              </a:ext>
            </a:extLst>
          </p:cNvPr>
          <p:cNvSpPr txBox="1">
            <a:spLocks noGrp="1"/>
          </p:cNvSpPr>
          <p:nvPr>
            <p:ph type="title" idx="4294967295"/>
          </p:nvPr>
        </p:nvSpPr>
        <p:spPr>
          <a:xfrm>
            <a:off x="628650" y="-86067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Flu</a:t>
            </a:r>
          </a:p>
        </p:txBody>
      </p:sp>
      <p:sp>
        <p:nvSpPr>
          <p:cNvPr id="14" name="Title 1">
            <a:extLst>
              <a:ext uri="{FF2B5EF4-FFF2-40B4-BE49-F238E27FC236}">
                <a16:creationId xmlns:a16="http://schemas.microsoft.com/office/drawing/2014/main" id="{3AD11291-F6C6-4CDF-AB4E-6D2107AB8A3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1E95D2F1-B342-41AB-9113-8A2CA39539BC}"/>
              </a:ext>
            </a:extLst>
          </p:cNvPr>
          <p:cNvSpPr txBox="1"/>
          <p:nvPr/>
        </p:nvSpPr>
        <p:spPr>
          <a:xfrm>
            <a:off x="898640" y="1247951"/>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Flu</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9" name="Table 7" descr="Flu&#10;">
            <a:extLst>
              <a:ext uri="{FF2B5EF4-FFF2-40B4-BE49-F238E27FC236}">
                <a16:creationId xmlns:a16="http://schemas.microsoft.com/office/drawing/2014/main" id="{5D68AEDA-EECF-4007-A024-C81BCC40A34B}"/>
              </a:ext>
            </a:extLst>
          </p:cNvPr>
          <p:cNvGraphicFramePr>
            <a:graphicFrameLocks noGrp="1"/>
          </p:cNvGraphicFramePr>
          <p:nvPr>
            <p:extLst>
              <p:ext uri="{D42A27DB-BD31-4B8C-83A1-F6EECF244321}">
                <p14:modId xmlns:p14="http://schemas.microsoft.com/office/powerpoint/2010/main" val="568531698"/>
              </p:ext>
            </p:extLst>
          </p:nvPr>
        </p:nvGraphicFramePr>
        <p:xfrm>
          <a:off x="898640" y="1652906"/>
          <a:ext cx="7302385" cy="4472497"/>
        </p:xfrm>
        <a:graphic>
          <a:graphicData uri="http://schemas.openxmlformats.org/drawingml/2006/table">
            <a:tbl>
              <a:tblPr firstRow="1" bandRow="1"/>
              <a:tblGrid>
                <a:gridCol w="1780879">
                  <a:extLst>
                    <a:ext uri="{9D8B030D-6E8A-4147-A177-3AD203B41FA5}">
                      <a16:colId xmlns:a16="http://schemas.microsoft.com/office/drawing/2014/main" val="2248629582"/>
                    </a:ext>
                  </a:extLst>
                </a:gridCol>
                <a:gridCol w="5521506">
                  <a:extLst>
                    <a:ext uri="{9D8B030D-6E8A-4147-A177-3AD203B41FA5}">
                      <a16:colId xmlns:a16="http://schemas.microsoft.com/office/drawing/2014/main" val="761776255"/>
                    </a:ext>
                  </a:extLst>
                </a:gridCol>
              </a:tblGrid>
              <a:tr h="43068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Virus: </a:t>
                      </a:r>
                      <a:r>
                        <a:rPr lang="en-GB" sz="2000" b="0" i="1" dirty="0">
                          <a:solidFill>
                            <a:schemeClr val="bg2">
                              <a:lumMod val="10000"/>
                            </a:schemeClr>
                          </a:solidFill>
                          <a:latin typeface="Arial" panose="020B0604020202020204" pitchFamily="34" charset="0"/>
                          <a:cs typeface="Arial" panose="020B0604020202020204" pitchFamily="34" charset="0"/>
                        </a:rPr>
                        <a:t>Influenza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09327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Headache, fever, chills, muscle aches; possibly sore throat, cough, chest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4245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2000" b="0" dirty="0">
                          <a:solidFill>
                            <a:schemeClr val="bg2">
                              <a:lumMod val="10000"/>
                            </a:schemeClr>
                          </a:solidFill>
                          <a:latin typeface="Arial" panose="020B0604020202020204" pitchFamily="34" charset="0"/>
                          <a:cs typeface="Arial" panose="020B0604020202020204" pitchFamily="34" charset="0"/>
                        </a:rPr>
                        <a:t>Breathing in virus in the air.</a:t>
                      </a:r>
                    </a:p>
                    <a:p>
                      <a:r>
                        <a:rPr lang="en-GB" sz="2000" b="0" dirty="0">
                          <a:solidFill>
                            <a:schemeClr val="bg2">
                              <a:lumMod val="10000"/>
                            </a:schemeClr>
                          </a:solidFill>
                          <a:latin typeface="Arial" panose="020B0604020202020204" pitchFamily="34" charset="0"/>
                          <a:cs typeface="Arial" panose="020B0604020202020204" pitchFamily="34" charset="0"/>
                        </a:rPr>
                        <a:t>Touching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7619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Vaccination against current strains.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7619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Bed rest and fluid intake.</a:t>
                      </a:r>
                    </a:p>
                    <a:p>
                      <a:r>
                        <a:rPr lang="en-GB" sz="2000" b="0" dirty="0">
                          <a:solidFill>
                            <a:schemeClr val="bg2">
                              <a:lumMod val="10000"/>
                            </a:schemeClr>
                          </a:solidFill>
                          <a:latin typeface="Arial" panose="020B0604020202020204" pitchFamily="34" charset="0"/>
                          <a:cs typeface="Arial" panose="020B0604020202020204" pitchFamily="34" charset="0"/>
                        </a:rPr>
                        <a:t>Antivirals in the elderly.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1" name="Rectangle: Rounded Corners 10">
            <a:extLst>
              <a:ext uri="{FF2B5EF4-FFF2-40B4-BE49-F238E27FC236}">
                <a16:creationId xmlns:a16="http://schemas.microsoft.com/office/drawing/2014/main" id="{42EE908B-F38E-4D2F-A551-A5C9B008B49C}"/>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FDBE1DC8-06BD-4D21-A3FF-005AB1913496}"/>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1D10E329-5D98-4E41-8994-B2958E47B7D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DDD99901-5756-4699-8197-51FB999F082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47285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4" y="7141"/>
            <a:ext cx="7886700" cy="1325563"/>
          </a:xfrm>
        </p:spPr>
        <p:txBody>
          <a:bodyPr/>
          <a:lstStyle/>
          <a:p>
            <a:pPr algn="ctr"/>
            <a:r>
              <a:rPr lang="en-GB"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4" y="1457325"/>
            <a:ext cx="8637019" cy="4899026"/>
          </a:xfrm>
        </p:spPr>
        <p:txBody>
          <a:bodyPr>
            <a:noAutofit/>
          </a:bodyPr>
          <a:lstStyle/>
          <a:p>
            <a:pPr marL="0" lvl="0" indent="0" algn="just">
              <a:lnSpc>
                <a:spcPct val="120000"/>
              </a:lnSpc>
              <a:buNone/>
            </a:pPr>
            <a:r>
              <a:rPr lang="en-GB" sz="2100" b="1" dirty="0"/>
              <a:t>All pupils will: </a:t>
            </a:r>
          </a:p>
          <a:p>
            <a:pPr marL="0" indent="0" algn="just">
              <a:lnSpc>
                <a:spcPct val="120000"/>
              </a:lnSpc>
              <a:buNone/>
            </a:pPr>
            <a:r>
              <a:rPr lang="en-GB" sz="2100" dirty="0"/>
              <a:t>•</a:t>
            </a:r>
            <a:r>
              <a:rPr lang="en-GB" sz="2400" dirty="0">
                <a:effectLst/>
                <a:latin typeface="Arial" panose="020B0604020202020204" pitchFamily="34" charset="0"/>
                <a:ea typeface="Calibri" panose="020F0502020204030204" pitchFamily="34" charset="0"/>
                <a:cs typeface="Times New Roman" panose="02020603050405020304" pitchFamily="18" charset="0"/>
              </a:rPr>
              <a:t>Explore how microbes can cause infections, how they spread, and how individuals, organisations, and global factors influence the control of infectious diseases.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20000"/>
              </a:lnSpc>
              <a:buNone/>
            </a:pPr>
            <a:endParaRPr lang="en-GB" sz="21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B152514-EC97-4E24-9A18-83ADC374A75E}"/>
              </a:ext>
              <a:ext uri="{C183D7F6-B498-43B3-948B-1728B52AA6E4}">
                <adec:decorative xmlns:adec="http://schemas.microsoft.com/office/drawing/2017/decorative" val="0"/>
              </a:ext>
            </a:extLst>
          </p:cNvPr>
          <p:cNvSpPr txBox="1">
            <a:spLocks noGrp="1"/>
          </p:cNvSpPr>
          <p:nvPr>
            <p:ph type="title" idx="4294967295"/>
          </p:nvPr>
        </p:nvSpPr>
        <p:spPr>
          <a:xfrm>
            <a:off x="628650" y="-880123"/>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Thrush</a:t>
            </a:r>
          </a:p>
        </p:txBody>
      </p:sp>
      <p:sp>
        <p:nvSpPr>
          <p:cNvPr id="14" name="Title 1">
            <a:extLst>
              <a:ext uri="{FF2B5EF4-FFF2-40B4-BE49-F238E27FC236}">
                <a16:creationId xmlns:a16="http://schemas.microsoft.com/office/drawing/2014/main" id="{BD866517-4DF8-48DF-B379-E1090D2917AA}"/>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1DBB9A59-19B1-4A0B-924B-94F01CA4641E}"/>
              </a:ext>
            </a:extLst>
          </p:cNvPr>
          <p:cNvSpPr txBox="1"/>
          <p:nvPr/>
        </p:nvSpPr>
        <p:spPr>
          <a:xfrm>
            <a:off x="926682" y="1185768"/>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Thrush</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9" name="Table 7" descr="Thrush&#10;">
            <a:extLst>
              <a:ext uri="{FF2B5EF4-FFF2-40B4-BE49-F238E27FC236}">
                <a16:creationId xmlns:a16="http://schemas.microsoft.com/office/drawing/2014/main" id="{31CE43BE-2CA3-400A-BA27-C4E83214BE75}"/>
              </a:ext>
            </a:extLst>
          </p:cNvPr>
          <p:cNvGraphicFramePr>
            <a:graphicFrameLocks noGrp="1"/>
          </p:cNvGraphicFramePr>
          <p:nvPr>
            <p:extLst>
              <p:ext uri="{D42A27DB-BD31-4B8C-83A1-F6EECF244321}">
                <p14:modId xmlns:p14="http://schemas.microsoft.com/office/powerpoint/2010/main" val="2254673473"/>
              </p:ext>
            </p:extLst>
          </p:nvPr>
        </p:nvGraphicFramePr>
        <p:xfrm>
          <a:off x="936739" y="1585537"/>
          <a:ext cx="7235711" cy="4577021"/>
        </p:xfrm>
        <a:graphic>
          <a:graphicData uri="http://schemas.openxmlformats.org/drawingml/2006/table">
            <a:tbl>
              <a:tblPr firstRow="1" bandRow="1"/>
              <a:tblGrid>
                <a:gridCol w="1764618">
                  <a:extLst>
                    <a:ext uri="{9D8B030D-6E8A-4147-A177-3AD203B41FA5}">
                      <a16:colId xmlns:a16="http://schemas.microsoft.com/office/drawing/2014/main" val="2248629582"/>
                    </a:ext>
                  </a:extLst>
                </a:gridCol>
                <a:gridCol w="5471093">
                  <a:extLst>
                    <a:ext uri="{9D8B030D-6E8A-4147-A177-3AD203B41FA5}">
                      <a16:colId xmlns:a16="http://schemas.microsoft.com/office/drawing/2014/main" val="761776255"/>
                    </a:ext>
                  </a:extLst>
                </a:gridCol>
              </a:tblGrid>
              <a:tr h="38138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Fungus: </a:t>
                      </a:r>
                      <a:r>
                        <a:rPr lang="en-GB" sz="20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Candida albicans</a:t>
                      </a:r>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8482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Itching.</a:t>
                      </a:r>
                    </a:p>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Burning.</a:t>
                      </a:r>
                    </a:p>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Soreness.</a:t>
                      </a:r>
                    </a:p>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White coating of the mouth or irritation of the vagina with a whitish discharge.</a:t>
                      </a:r>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67476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Person to person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1261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The fungus that causes symptoms can grow better when our natural bacteria are killed off. Therefore 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8138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1" name="Rectangle: Rounded Corners 10">
            <a:extLst>
              <a:ext uri="{FF2B5EF4-FFF2-40B4-BE49-F238E27FC236}">
                <a16:creationId xmlns:a16="http://schemas.microsoft.com/office/drawing/2014/main" id="{4A9E845C-DD49-4921-A23A-974B52CD99FC}"/>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33216A1B-1115-4D97-8842-5FC8F2CA9E4E}"/>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89E2FC06-B523-4887-8763-3A8E48FEAB1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8FA20FE2-D765-4816-A1D6-D9D8D6FD08E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2659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55DD106-3BF7-442E-A9A0-A3A8D6242D26}"/>
              </a:ext>
              <a:ext uri="{C183D7F6-B498-43B3-948B-1728B52AA6E4}">
                <adec:decorative xmlns:adec="http://schemas.microsoft.com/office/drawing/2017/decorative" val="0"/>
              </a:ext>
            </a:extLst>
          </p:cNvPr>
          <p:cNvSpPr txBox="1">
            <a:spLocks noGrp="1"/>
          </p:cNvSpPr>
          <p:nvPr>
            <p:ph type="title" idx="4294967295"/>
          </p:nvPr>
        </p:nvSpPr>
        <p:spPr>
          <a:xfrm>
            <a:off x="628650" y="-889850"/>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Chlamydia</a:t>
            </a:r>
          </a:p>
        </p:txBody>
      </p:sp>
      <p:sp>
        <p:nvSpPr>
          <p:cNvPr id="14" name="Title 1">
            <a:extLst>
              <a:ext uri="{FF2B5EF4-FFF2-40B4-BE49-F238E27FC236}">
                <a16:creationId xmlns:a16="http://schemas.microsoft.com/office/drawing/2014/main" id="{2EF81413-20AB-4B52-9A4F-1A6EE573A05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35C92397-DFFA-46D1-BFE6-18BAF56B5B31}"/>
              </a:ext>
            </a:extLst>
          </p:cNvPr>
          <p:cNvSpPr txBox="1"/>
          <p:nvPr/>
        </p:nvSpPr>
        <p:spPr>
          <a:xfrm>
            <a:off x="898640" y="1278773"/>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Chlamydia</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9" name="Table 7" descr="Chlamydia&#10;">
            <a:extLst>
              <a:ext uri="{FF2B5EF4-FFF2-40B4-BE49-F238E27FC236}">
                <a16:creationId xmlns:a16="http://schemas.microsoft.com/office/drawing/2014/main" id="{19D5A5B6-E959-40B4-B9FC-9EE2155FF5ED}"/>
              </a:ext>
            </a:extLst>
          </p:cNvPr>
          <p:cNvGraphicFramePr>
            <a:graphicFrameLocks noGrp="1"/>
          </p:cNvGraphicFramePr>
          <p:nvPr>
            <p:extLst>
              <p:ext uri="{D42A27DB-BD31-4B8C-83A1-F6EECF244321}">
                <p14:modId xmlns:p14="http://schemas.microsoft.com/office/powerpoint/2010/main" val="3196535056"/>
              </p:ext>
            </p:extLst>
          </p:nvPr>
        </p:nvGraphicFramePr>
        <p:xfrm>
          <a:off x="910969" y="1688278"/>
          <a:ext cx="7271006" cy="4461023"/>
        </p:xfrm>
        <a:graphic>
          <a:graphicData uri="http://schemas.openxmlformats.org/drawingml/2006/table">
            <a:tbl>
              <a:tblPr firstRow="1" bandRow="1"/>
              <a:tblGrid>
                <a:gridCol w="1773226">
                  <a:extLst>
                    <a:ext uri="{9D8B030D-6E8A-4147-A177-3AD203B41FA5}">
                      <a16:colId xmlns:a16="http://schemas.microsoft.com/office/drawing/2014/main" val="2248629582"/>
                    </a:ext>
                  </a:extLst>
                </a:gridCol>
                <a:gridCol w="5497780">
                  <a:extLst>
                    <a:ext uri="{9D8B030D-6E8A-4147-A177-3AD203B41FA5}">
                      <a16:colId xmlns:a16="http://schemas.microsoft.com/office/drawing/2014/main" val="761776255"/>
                    </a:ext>
                  </a:extLst>
                </a:gridCol>
              </a:tblGrid>
              <a:tr h="4295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20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Chlamydia trachomatis</a:t>
                      </a:r>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20818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 many cases there are no symptoms but sometimes there is a discharge from the vagina or penis. </a:t>
                      </a:r>
                    </a:p>
                    <a:p>
                      <a:r>
                        <a:rPr lang="en-GB" sz="2000" b="0" dirty="0">
                          <a:solidFill>
                            <a:schemeClr val="bg2">
                              <a:lumMod val="10000"/>
                            </a:schemeClr>
                          </a:solidFill>
                          <a:latin typeface="Arial" panose="020B0604020202020204" pitchFamily="34" charset="0"/>
                          <a:cs typeface="Arial" panose="020B0604020202020204" pitchFamily="34" charset="0"/>
                        </a:rPr>
                        <a:t>Swollen testicles. </a:t>
                      </a:r>
                    </a:p>
                    <a:p>
                      <a:r>
                        <a:rPr lang="en-GB" sz="2000" b="0" dirty="0">
                          <a:solidFill>
                            <a:schemeClr val="bg2">
                              <a:lumMod val="10000"/>
                            </a:schemeClr>
                          </a:solidFill>
                          <a:latin typeface="Arial" panose="020B0604020202020204" pitchFamily="34" charset="0"/>
                          <a:cs typeface="Arial" panose="020B0604020202020204" pitchFamily="34" charset="0"/>
                        </a:rPr>
                        <a:t>Inability to have children can also occur.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7600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7600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Use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295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1" name="Rectangle: Rounded Corners 10">
            <a:extLst>
              <a:ext uri="{FF2B5EF4-FFF2-40B4-BE49-F238E27FC236}">
                <a16:creationId xmlns:a16="http://schemas.microsoft.com/office/drawing/2014/main" id="{337DCA96-F5B3-465F-A280-389ED734562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48289F7F-023F-45CD-B783-72A806A1CC25}"/>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AC20288D-86F9-445B-BD79-F2E49F97484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F3589F85-14B9-4CA5-9B73-9CBAFCD9FC4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74447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B20761-CDA9-42B0-BD0B-07F64C4EED4C}"/>
              </a:ext>
              <a:ext uri="{C183D7F6-B498-43B3-948B-1728B52AA6E4}">
                <adec:decorative xmlns:adec="http://schemas.microsoft.com/office/drawing/2017/decorative" val="0"/>
              </a:ext>
            </a:extLst>
          </p:cNvPr>
          <p:cNvSpPr txBox="1">
            <a:spLocks noGrp="1"/>
          </p:cNvSpPr>
          <p:nvPr>
            <p:ph type="title" idx="4294967295"/>
          </p:nvPr>
        </p:nvSpPr>
        <p:spPr>
          <a:xfrm>
            <a:off x="628650" y="-880123"/>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Chickenpox</a:t>
            </a:r>
          </a:p>
        </p:txBody>
      </p:sp>
      <p:sp>
        <p:nvSpPr>
          <p:cNvPr id="9" name="Title 1">
            <a:extLst>
              <a:ext uri="{FF2B5EF4-FFF2-40B4-BE49-F238E27FC236}">
                <a16:creationId xmlns:a16="http://schemas.microsoft.com/office/drawing/2014/main" id="{67F9692E-6580-4088-AED3-F959232C7389}"/>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1" name="TextBox 10">
            <a:extLst>
              <a:ext uri="{FF2B5EF4-FFF2-40B4-BE49-F238E27FC236}">
                <a16:creationId xmlns:a16="http://schemas.microsoft.com/office/drawing/2014/main" id="{8667A841-7C9D-4441-86F8-A80D330BCE6D}"/>
              </a:ext>
            </a:extLst>
          </p:cNvPr>
          <p:cNvSpPr txBox="1"/>
          <p:nvPr/>
        </p:nvSpPr>
        <p:spPr>
          <a:xfrm>
            <a:off x="919188" y="1247951"/>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Chickenpox</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10" name="Table 7" descr="Chickenpox&#10;">
            <a:extLst>
              <a:ext uri="{FF2B5EF4-FFF2-40B4-BE49-F238E27FC236}">
                <a16:creationId xmlns:a16="http://schemas.microsoft.com/office/drawing/2014/main" id="{69D8820A-3099-4D7B-8818-2EAB4A2546D4}"/>
              </a:ext>
            </a:extLst>
          </p:cNvPr>
          <p:cNvGraphicFramePr>
            <a:graphicFrameLocks noGrp="1"/>
          </p:cNvGraphicFramePr>
          <p:nvPr>
            <p:extLst>
              <p:ext uri="{D42A27DB-BD31-4B8C-83A1-F6EECF244321}">
                <p14:modId xmlns:p14="http://schemas.microsoft.com/office/powerpoint/2010/main" val="3830684191"/>
              </p:ext>
            </p:extLst>
          </p:nvPr>
        </p:nvGraphicFramePr>
        <p:xfrm>
          <a:off x="920494" y="1657456"/>
          <a:ext cx="7271006" cy="4402460"/>
        </p:xfrm>
        <a:graphic>
          <a:graphicData uri="http://schemas.openxmlformats.org/drawingml/2006/table">
            <a:tbl>
              <a:tblPr firstRow="1" bandRow="1"/>
              <a:tblGrid>
                <a:gridCol w="1518856">
                  <a:extLst>
                    <a:ext uri="{9D8B030D-6E8A-4147-A177-3AD203B41FA5}">
                      <a16:colId xmlns:a16="http://schemas.microsoft.com/office/drawing/2014/main" val="2248629582"/>
                    </a:ext>
                  </a:extLst>
                </a:gridCol>
                <a:gridCol w="5752150">
                  <a:extLst>
                    <a:ext uri="{9D8B030D-6E8A-4147-A177-3AD203B41FA5}">
                      <a16:colId xmlns:a16="http://schemas.microsoft.com/office/drawing/2014/main" val="761776255"/>
                    </a:ext>
                  </a:extLst>
                </a:gridCol>
              </a:tblGrid>
              <a:tr h="4976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20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Varicella-zoster</a:t>
                      </a:r>
                      <a:endParaRPr lang="en-GB" sz="20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88049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Blistering rash on the body and head.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2633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Direct skin contact.</a:t>
                      </a:r>
                    </a:p>
                    <a:p>
                      <a:r>
                        <a:rPr lang="en-GB" sz="20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2000" b="0" dirty="0">
                          <a:solidFill>
                            <a:schemeClr val="bg2">
                              <a:lumMod val="10000"/>
                            </a:schemeClr>
                          </a:solidFill>
                          <a:latin typeface="Arial" panose="020B0604020202020204" pitchFamily="34" charset="0"/>
                          <a:cs typeface="Arial" panose="020B0604020202020204" pitchFamily="34" charset="0"/>
                        </a:rPr>
                        <a:t>Breathing virus in the air.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88049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Vaccination. </a:t>
                      </a:r>
                    </a:p>
                    <a:p>
                      <a:r>
                        <a:rPr lang="en-GB" sz="2000" b="0" dirty="0">
                          <a:solidFill>
                            <a:schemeClr val="bg2">
                              <a:lumMod val="10000"/>
                            </a:schemeClr>
                          </a:solidFill>
                          <a:latin typeface="Arial" panose="020B0604020202020204" pitchFamily="34" charset="0"/>
                          <a:cs typeface="Arial" panose="020B0604020202020204" pitchFamily="34" charset="0"/>
                        </a:rPr>
                        <a:t>Handwashing.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88049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Bed rest and fluid intake.</a:t>
                      </a:r>
                    </a:p>
                    <a:p>
                      <a:r>
                        <a:rPr lang="en-GB" sz="2000" b="0" dirty="0">
                          <a:solidFill>
                            <a:schemeClr val="bg2">
                              <a:lumMod val="10000"/>
                            </a:schemeClr>
                          </a:solidFill>
                          <a:latin typeface="Arial" panose="020B0604020202020204" pitchFamily="34" charset="0"/>
                          <a:cs typeface="Arial" panose="020B0604020202020204" pitchFamily="34" charset="0"/>
                        </a:rPr>
                        <a:t>Antivirals in some adult cases.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2" name="Rectangle: Rounded Corners 11">
            <a:extLst>
              <a:ext uri="{FF2B5EF4-FFF2-40B4-BE49-F238E27FC236}">
                <a16:creationId xmlns:a16="http://schemas.microsoft.com/office/drawing/2014/main" id="{E01FE9E3-FF41-4FBF-BD9B-733AE685DFC4}"/>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C3F2C201-A254-4601-8784-C353291ABE45}"/>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C52EAED7-5125-4ED7-AAB9-13C08220B17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2431B303-580A-439C-99C9-1D7A0CBDA75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11781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BAA5E29-B159-4A5D-9B1F-66978C2CDED7}"/>
              </a:ext>
              <a:ext uri="{C183D7F6-B498-43B3-948B-1728B52AA6E4}">
                <adec:decorative xmlns:adec="http://schemas.microsoft.com/office/drawing/2017/decorative" val="0"/>
              </a:ext>
            </a:extLst>
          </p:cNvPr>
          <p:cNvSpPr txBox="1">
            <a:spLocks noGrp="1"/>
          </p:cNvSpPr>
          <p:nvPr>
            <p:ph type="title" idx="4294967295"/>
          </p:nvPr>
        </p:nvSpPr>
        <p:spPr>
          <a:xfrm>
            <a:off x="628650" y="-88012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1</a:t>
            </a:r>
          </a:p>
        </p:txBody>
      </p:sp>
      <p:sp>
        <p:nvSpPr>
          <p:cNvPr id="11" name="Title 1">
            <a:extLst>
              <a:ext uri="{FF2B5EF4-FFF2-40B4-BE49-F238E27FC236}">
                <a16:creationId xmlns:a16="http://schemas.microsoft.com/office/drawing/2014/main" id="{DBE7250B-F35C-48A3-8EA4-6C410506CA8F}"/>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1.Infectious Microbe&#10;">
            <a:extLst>
              <a:ext uri="{FF2B5EF4-FFF2-40B4-BE49-F238E27FC236}">
                <a16:creationId xmlns:a16="http://schemas.microsoft.com/office/drawing/2014/main" id="{886646F3-4CF3-4DE3-B093-FF20490A4DEA}"/>
              </a:ext>
            </a:extLst>
          </p:cNvPr>
          <p:cNvGraphicFramePr>
            <a:graphicFrameLocks noGrp="1"/>
          </p:cNvGraphicFramePr>
          <p:nvPr>
            <p:extLst>
              <p:ext uri="{D42A27DB-BD31-4B8C-83A1-F6EECF244321}">
                <p14:modId xmlns:p14="http://schemas.microsoft.com/office/powerpoint/2010/main" val="102332723"/>
              </p:ext>
            </p:extLst>
          </p:nvPr>
        </p:nvGraphicFramePr>
        <p:xfrm>
          <a:off x="959912" y="1454130"/>
          <a:ext cx="3688287" cy="4347808"/>
        </p:xfrm>
        <a:graphic>
          <a:graphicData uri="http://schemas.openxmlformats.org/drawingml/2006/table">
            <a:tbl>
              <a:tblPr firstRow="1" bandRow="1"/>
              <a:tblGrid>
                <a:gridCol w="1627620">
                  <a:extLst>
                    <a:ext uri="{9D8B030D-6E8A-4147-A177-3AD203B41FA5}">
                      <a16:colId xmlns:a16="http://schemas.microsoft.com/office/drawing/2014/main" val="3940649451"/>
                    </a:ext>
                  </a:extLst>
                </a:gridCol>
                <a:gridCol w="2060667">
                  <a:extLst>
                    <a:ext uri="{9D8B030D-6E8A-4147-A177-3AD203B41FA5}">
                      <a16:colId xmlns:a16="http://schemas.microsoft.com/office/drawing/2014/main" val="2814284796"/>
                    </a:ext>
                  </a:extLst>
                </a:gridCol>
              </a:tblGrid>
              <a:tr h="125581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9011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Chlamydia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8974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p>
                      <a:r>
                        <a:rPr lang="en-GB" sz="20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9011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6" name="Rectangle: Rounded Corners 5" descr="Procedure:&#10;&#10;1. Use the information sheets to find out with diseases should go in each empty box. This has been started for you.&#10;2. Do you notice any similarities or differences between the disease?&#10;">
            <a:extLst>
              <a:ext uri="{FF2B5EF4-FFF2-40B4-BE49-F238E27FC236}">
                <a16:creationId xmlns:a16="http://schemas.microsoft.com/office/drawing/2014/main" id="{21998A6A-B112-4C10-9BCF-1F98CF09D96F}"/>
              </a:ext>
            </a:extLst>
          </p:cNvPr>
          <p:cNvSpPr/>
          <p:nvPr/>
        </p:nvSpPr>
        <p:spPr>
          <a:xfrm>
            <a:off x="4850666" y="2390775"/>
            <a:ext cx="3187097" cy="3411163"/>
          </a:xfrm>
          <a:prstGeom prst="roundRect">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Procedure:</a:t>
            </a:r>
            <a:b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br>
            <a:endPar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1. Use the information sheets to find out with diseases should go in each empty box. This has been started for you.</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2. Do you notice any similarities or differences between the disease?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8" name="Rectangle: Rounded Corners 7">
            <a:extLst>
              <a:ext uri="{FF2B5EF4-FFF2-40B4-BE49-F238E27FC236}">
                <a16:creationId xmlns:a16="http://schemas.microsoft.com/office/drawing/2014/main" id="{7ECAB354-AE22-45E2-BCAE-69DCBA1D20E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21AF35F0-8C61-419D-B8DE-801548B563E9}"/>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FC543E22-4BF0-4E7B-9D39-A874BB503E4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EDCB757E-441C-4EEC-8860-CFE99E91A66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449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8712E1-4134-497D-A9BC-F2A8FD2D33F3}"/>
              </a:ext>
              <a:ext uri="{C183D7F6-B498-43B3-948B-1728B52AA6E4}">
                <adec:decorative xmlns:adec="http://schemas.microsoft.com/office/drawing/2017/decorative" val="0"/>
              </a:ext>
            </a:extLst>
          </p:cNvPr>
          <p:cNvSpPr txBox="1">
            <a:spLocks noGrp="1"/>
          </p:cNvSpPr>
          <p:nvPr>
            <p:ph type="title" idx="4294967295"/>
          </p:nvPr>
        </p:nvSpPr>
        <p:spPr>
          <a:xfrm>
            <a:off x="628650" y="-870399"/>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2</a:t>
            </a:r>
          </a:p>
        </p:txBody>
      </p:sp>
      <p:sp>
        <p:nvSpPr>
          <p:cNvPr id="11" name="Title 1">
            <a:extLst>
              <a:ext uri="{FF2B5EF4-FFF2-40B4-BE49-F238E27FC236}">
                <a16:creationId xmlns:a16="http://schemas.microsoft.com/office/drawing/2014/main" id="{4F7FE2EC-57BA-4528-A5F3-B130362157D9}"/>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2.Symptoms&#10;">
            <a:extLst>
              <a:ext uri="{FF2B5EF4-FFF2-40B4-BE49-F238E27FC236}">
                <a16:creationId xmlns:a16="http://schemas.microsoft.com/office/drawing/2014/main" id="{99298A9E-6E35-4BA8-87DF-2FE85AA07C10}"/>
              </a:ext>
            </a:extLst>
          </p:cNvPr>
          <p:cNvGraphicFramePr>
            <a:graphicFrameLocks noGrp="1"/>
          </p:cNvGraphicFramePr>
          <p:nvPr>
            <p:extLst>
              <p:ext uri="{D42A27DB-BD31-4B8C-83A1-F6EECF244321}">
                <p14:modId xmlns:p14="http://schemas.microsoft.com/office/powerpoint/2010/main" val="2645300769"/>
              </p:ext>
            </p:extLst>
          </p:nvPr>
        </p:nvGraphicFramePr>
        <p:xfrm>
          <a:off x="950385" y="1285342"/>
          <a:ext cx="3621615" cy="4791607"/>
        </p:xfrm>
        <a:graphic>
          <a:graphicData uri="http://schemas.openxmlformats.org/drawingml/2006/table">
            <a:tbl>
              <a:tblPr firstRow="1" bandRow="1"/>
              <a:tblGrid>
                <a:gridCol w="1907115">
                  <a:extLst>
                    <a:ext uri="{9D8B030D-6E8A-4147-A177-3AD203B41FA5}">
                      <a16:colId xmlns:a16="http://schemas.microsoft.com/office/drawing/2014/main" val="3940649451"/>
                    </a:ext>
                  </a:extLst>
                </a:gridCol>
                <a:gridCol w="1714500">
                  <a:extLst>
                    <a:ext uri="{9D8B030D-6E8A-4147-A177-3AD203B41FA5}">
                      <a16:colId xmlns:a16="http://schemas.microsoft.com/office/drawing/2014/main" val="2814284796"/>
                    </a:ext>
                  </a:extLst>
                </a:gridCol>
              </a:tblGrid>
              <a:tr h="58594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7147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066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p>
                      <a:r>
                        <a:rPr lang="en-GB" sz="20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905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147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7892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graphicFrame>
        <p:nvGraphicFramePr>
          <p:cNvPr id="6" name="Table 4" descr="3.Transmission&#10;">
            <a:extLst>
              <a:ext uri="{FF2B5EF4-FFF2-40B4-BE49-F238E27FC236}">
                <a16:creationId xmlns:a16="http://schemas.microsoft.com/office/drawing/2014/main" id="{48316891-0A71-4C39-B82F-24D651678672}"/>
              </a:ext>
            </a:extLst>
          </p:cNvPr>
          <p:cNvGraphicFramePr>
            <a:graphicFrameLocks noGrp="1"/>
          </p:cNvGraphicFramePr>
          <p:nvPr>
            <p:extLst>
              <p:ext uri="{D42A27DB-BD31-4B8C-83A1-F6EECF244321}">
                <p14:modId xmlns:p14="http://schemas.microsoft.com/office/powerpoint/2010/main" val="1611426591"/>
              </p:ext>
            </p:extLst>
          </p:nvPr>
        </p:nvGraphicFramePr>
        <p:xfrm>
          <a:off x="4764939" y="1285342"/>
          <a:ext cx="3428675" cy="4791607"/>
        </p:xfrm>
        <a:graphic>
          <a:graphicData uri="http://schemas.openxmlformats.org/drawingml/2006/table">
            <a:tbl>
              <a:tblPr firstRow="1" bandRow="1"/>
              <a:tblGrid>
                <a:gridCol w="2045436">
                  <a:extLst>
                    <a:ext uri="{9D8B030D-6E8A-4147-A177-3AD203B41FA5}">
                      <a16:colId xmlns:a16="http://schemas.microsoft.com/office/drawing/2014/main" val="3940649451"/>
                    </a:ext>
                  </a:extLst>
                </a:gridCol>
                <a:gridCol w="1383239">
                  <a:extLst>
                    <a:ext uri="{9D8B030D-6E8A-4147-A177-3AD203B41FA5}">
                      <a16:colId xmlns:a16="http://schemas.microsoft.com/office/drawing/2014/main" val="2814284796"/>
                    </a:ext>
                  </a:extLst>
                </a:gridCol>
              </a:tblGrid>
              <a:tr h="69521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557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924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p>
                      <a:r>
                        <a:rPr lang="en-GB" sz="20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1924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p>
                      <a:r>
                        <a:rPr lang="en-GB" sz="20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557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8" name="Rectangle: Rounded Corners 7">
            <a:extLst>
              <a:ext uri="{FF2B5EF4-FFF2-40B4-BE49-F238E27FC236}">
                <a16:creationId xmlns:a16="http://schemas.microsoft.com/office/drawing/2014/main" id="{06F83B4E-4412-436B-BA11-943065F66E5D}"/>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484D6D94-8DBA-4FD5-9263-7C4568E22077}"/>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4A0328AC-33AB-4207-B7C6-6FADDCBEBD8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5C5F425C-8D8C-4475-8C63-DB2D1482E21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88692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F595AE2-E72B-49C2-85AE-94188E1E8F24}"/>
              </a:ext>
              <a:ext uri="{C183D7F6-B498-43B3-948B-1728B52AA6E4}">
                <adec:decorative xmlns:adec="http://schemas.microsoft.com/office/drawing/2017/decorative" val="0"/>
              </a:ext>
            </a:extLst>
          </p:cNvPr>
          <p:cNvSpPr txBox="1">
            <a:spLocks noGrp="1"/>
          </p:cNvSpPr>
          <p:nvPr>
            <p:ph type="title" idx="4294967295"/>
          </p:nvPr>
        </p:nvSpPr>
        <p:spPr>
          <a:xfrm>
            <a:off x="628650" y="-850947"/>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3</a:t>
            </a:r>
          </a:p>
        </p:txBody>
      </p:sp>
      <p:sp>
        <p:nvSpPr>
          <p:cNvPr id="11" name="Title 1">
            <a:extLst>
              <a:ext uri="{FF2B5EF4-FFF2-40B4-BE49-F238E27FC236}">
                <a16:creationId xmlns:a16="http://schemas.microsoft.com/office/drawing/2014/main" id="{994C2D43-39E8-4777-BDE9-9657533A234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4. Prevention&#10;">
            <a:extLst>
              <a:ext uri="{FF2B5EF4-FFF2-40B4-BE49-F238E27FC236}">
                <a16:creationId xmlns:a16="http://schemas.microsoft.com/office/drawing/2014/main" id="{43647EBD-282D-4B99-BC85-5217768D161B}"/>
              </a:ext>
            </a:extLst>
          </p:cNvPr>
          <p:cNvGraphicFramePr>
            <a:graphicFrameLocks noGrp="1"/>
          </p:cNvGraphicFramePr>
          <p:nvPr>
            <p:extLst>
              <p:ext uri="{D42A27DB-BD31-4B8C-83A1-F6EECF244321}">
                <p14:modId xmlns:p14="http://schemas.microsoft.com/office/powerpoint/2010/main" val="1804041787"/>
              </p:ext>
            </p:extLst>
          </p:nvPr>
        </p:nvGraphicFramePr>
        <p:xfrm>
          <a:off x="950975" y="1228725"/>
          <a:ext cx="3621025" cy="4903633"/>
        </p:xfrm>
        <a:graphic>
          <a:graphicData uri="http://schemas.openxmlformats.org/drawingml/2006/table">
            <a:tbl>
              <a:tblPr firstRow="1" bandRow="1"/>
              <a:tblGrid>
                <a:gridCol w="1628838">
                  <a:extLst>
                    <a:ext uri="{9D8B030D-6E8A-4147-A177-3AD203B41FA5}">
                      <a16:colId xmlns:a16="http://schemas.microsoft.com/office/drawing/2014/main" val="3940649451"/>
                    </a:ext>
                  </a:extLst>
                </a:gridCol>
                <a:gridCol w="1992187">
                  <a:extLst>
                    <a:ext uri="{9D8B030D-6E8A-4147-A177-3AD203B41FA5}">
                      <a16:colId xmlns:a16="http://schemas.microsoft.com/office/drawing/2014/main" val="2814284796"/>
                    </a:ext>
                  </a:extLst>
                </a:gridCol>
              </a:tblGrid>
              <a:tr h="48733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326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3302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aphicFrame>
        <p:nvGraphicFramePr>
          <p:cNvPr id="6" name="Table 4" descr="5. Treatment&#10;">
            <a:extLst>
              <a:ext uri="{FF2B5EF4-FFF2-40B4-BE49-F238E27FC236}">
                <a16:creationId xmlns:a16="http://schemas.microsoft.com/office/drawing/2014/main" id="{0F13D28D-97B9-473C-857F-0D7B04AAC3D2}"/>
              </a:ext>
            </a:extLst>
          </p:cNvPr>
          <p:cNvGraphicFramePr>
            <a:graphicFrameLocks noGrp="1"/>
          </p:cNvGraphicFramePr>
          <p:nvPr>
            <p:extLst>
              <p:ext uri="{D42A27DB-BD31-4B8C-83A1-F6EECF244321}">
                <p14:modId xmlns:p14="http://schemas.microsoft.com/office/powerpoint/2010/main" val="4193157263"/>
              </p:ext>
            </p:extLst>
          </p:nvPr>
        </p:nvGraphicFramePr>
        <p:xfrm>
          <a:off x="4680572" y="1220942"/>
          <a:ext cx="3512453" cy="4903634"/>
        </p:xfrm>
        <a:graphic>
          <a:graphicData uri="http://schemas.openxmlformats.org/drawingml/2006/table">
            <a:tbl>
              <a:tblPr firstRow="1" bandRow="1"/>
              <a:tblGrid>
                <a:gridCol w="1549818">
                  <a:extLst>
                    <a:ext uri="{9D8B030D-6E8A-4147-A177-3AD203B41FA5}">
                      <a16:colId xmlns:a16="http://schemas.microsoft.com/office/drawing/2014/main" val="3940649451"/>
                    </a:ext>
                  </a:extLst>
                </a:gridCol>
                <a:gridCol w="1962635">
                  <a:extLst>
                    <a:ext uri="{9D8B030D-6E8A-4147-A177-3AD203B41FA5}">
                      <a16:colId xmlns:a16="http://schemas.microsoft.com/office/drawing/2014/main" val="2814284796"/>
                    </a:ext>
                  </a:extLst>
                </a:gridCol>
              </a:tblGrid>
              <a:tr h="69553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5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46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5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6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8" name="Rectangle: Rounded Corners 7">
            <a:extLst>
              <a:ext uri="{FF2B5EF4-FFF2-40B4-BE49-F238E27FC236}">
                <a16:creationId xmlns:a16="http://schemas.microsoft.com/office/drawing/2014/main" id="{6C8ED7F5-5043-4A7A-B7CA-E565FC19B65C}"/>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6CCC4566-3B65-4708-B31E-2C8F1FAC9C5E}"/>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FCEFF929-FE48-40AF-9FF2-8CD70BD10F0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005E920-AFE6-4069-9348-4F4C6E76342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50259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407E23F-0A49-4B17-B2CB-2698061D69F0}"/>
              </a:ext>
              <a:ext uri="{C183D7F6-B498-43B3-948B-1728B52AA6E4}">
                <adec:decorative xmlns:adec="http://schemas.microsoft.com/office/drawing/2017/decorative" val="0"/>
              </a:ext>
            </a:extLst>
          </p:cNvPr>
          <p:cNvSpPr txBox="1">
            <a:spLocks noGrp="1"/>
          </p:cNvSpPr>
          <p:nvPr>
            <p:ph type="title" idx="4294967295"/>
          </p:nvPr>
        </p:nvSpPr>
        <p:spPr>
          <a:xfrm>
            <a:off x="628650" y="-860674"/>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4</a:t>
            </a:r>
          </a:p>
        </p:txBody>
      </p:sp>
      <p:sp>
        <p:nvSpPr>
          <p:cNvPr id="11" name="Title 1">
            <a:extLst>
              <a:ext uri="{FF2B5EF4-FFF2-40B4-BE49-F238E27FC236}">
                <a16:creationId xmlns:a16="http://schemas.microsoft.com/office/drawing/2014/main" id="{B0F8E891-7A4B-4C97-BF86-58BE06FF363A}"/>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1.Infectious Microbe&#10;">
            <a:extLst>
              <a:ext uri="{FF2B5EF4-FFF2-40B4-BE49-F238E27FC236}">
                <a16:creationId xmlns:a16="http://schemas.microsoft.com/office/drawing/2014/main" id="{C03D4A64-2E8B-4017-8567-A982FC947B69}"/>
              </a:ext>
            </a:extLst>
          </p:cNvPr>
          <p:cNvGraphicFramePr>
            <a:graphicFrameLocks noGrp="1"/>
          </p:cNvGraphicFramePr>
          <p:nvPr>
            <p:extLst>
              <p:ext uri="{D42A27DB-BD31-4B8C-83A1-F6EECF244321}">
                <p14:modId xmlns:p14="http://schemas.microsoft.com/office/powerpoint/2010/main" val="2995859553"/>
              </p:ext>
            </p:extLst>
          </p:nvPr>
        </p:nvGraphicFramePr>
        <p:xfrm>
          <a:off x="924821" y="1210863"/>
          <a:ext cx="3904353" cy="4875612"/>
        </p:xfrm>
        <a:graphic>
          <a:graphicData uri="http://schemas.openxmlformats.org/drawingml/2006/table">
            <a:tbl>
              <a:tblPr firstRow="1" bandRow="1"/>
              <a:tblGrid>
                <a:gridCol w="1722969">
                  <a:extLst>
                    <a:ext uri="{9D8B030D-6E8A-4147-A177-3AD203B41FA5}">
                      <a16:colId xmlns:a16="http://schemas.microsoft.com/office/drawing/2014/main" val="3940649451"/>
                    </a:ext>
                  </a:extLst>
                </a:gridCol>
                <a:gridCol w="2181384">
                  <a:extLst>
                    <a:ext uri="{9D8B030D-6E8A-4147-A177-3AD203B41FA5}">
                      <a16:colId xmlns:a16="http://schemas.microsoft.com/office/drawing/2014/main" val="2814284796"/>
                    </a:ext>
                  </a:extLst>
                </a:gridCol>
              </a:tblGrid>
              <a:tr h="154046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6" name="Rectangle: Rounded Corners 5" descr="Procedure:&#10;1. Group your disease cards according to the heading in each box.&#10;2. Do you notice any similarities or differences between the diseases based on each of the headings?&#10;">
            <a:extLst>
              <a:ext uri="{FF2B5EF4-FFF2-40B4-BE49-F238E27FC236}">
                <a16:creationId xmlns:a16="http://schemas.microsoft.com/office/drawing/2014/main" id="{391EFB02-59A6-4F28-9235-31F09AC4E60C}"/>
              </a:ext>
            </a:extLst>
          </p:cNvPr>
          <p:cNvSpPr/>
          <p:nvPr/>
        </p:nvSpPr>
        <p:spPr>
          <a:xfrm>
            <a:off x="5100127" y="2581275"/>
            <a:ext cx="3024697" cy="3505199"/>
          </a:xfrm>
          <a:prstGeom prst="roundRect">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Procedure: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1. Group your disease cards according to the heading in each box.</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2. Do you notice any similarities or differences between the diseases based on each of the headings?</a:t>
            </a:r>
          </a:p>
        </p:txBody>
      </p:sp>
      <p:sp>
        <p:nvSpPr>
          <p:cNvPr id="8" name="Rectangle: Rounded Corners 7">
            <a:extLst>
              <a:ext uri="{FF2B5EF4-FFF2-40B4-BE49-F238E27FC236}">
                <a16:creationId xmlns:a16="http://schemas.microsoft.com/office/drawing/2014/main" id="{C1FA1A55-655A-454A-9D36-FD170676CC7F}"/>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90498D29-F516-4288-BB07-A31CA27D6098}"/>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E1205A7C-97E2-4C34-9DC1-62B5E9EBE71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86D48CF5-295B-4737-8A60-237982171F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30469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5B91ADF-5753-4889-8008-8A24A2DA3431}"/>
              </a:ext>
              <a:ext uri="{C183D7F6-B498-43B3-948B-1728B52AA6E4}">
                <adec:decorative xmlns:adec="http://schemas.microsoft.com/office/drawing/2017/decorative" val="0"/>
              </a:ext>
            </a:extLst>
          </p:cNvPr>
          <p:cNvSpPr txBox="1">
            <a:spLocks noGrp="1"/>
          </p:cNvSpPr>
          <p:nvPr>
            <p:ph type="title" idx="4294967295"/>
          </p:nvPr>
        </p:nvSpPr>
        <p:spPr>
          <a:xfrm>
            <a:off x="628650" y="-85094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5</a:t>
            </a:r>
          </a:p>
        </p:txBody>
      </p:sp>
      <p:sp>
        <p:nvSpPr>
          <p:cNvPr id="11" name="Title 1">
            <a:extLst>
              <a:ext uri="{FF2B5EF4-FFF2-40B4-BE49-F238E27FC236}">
                <a16:creationId xmlns:a16="http://schemas.microsoft.com/office/drawing/2014/main" id="{098F7067-B9D2-41A9-B653-84CBBC12A9E6}"/>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6" name="Table 4" descr="2.Symptoms&#10;">
            <a:extLst>
              <a:ext uri="{FF2B5EF4-FFF2-40B4-BE49-F238E27FC236}">
                <a16:creationId xmlns:a16="http://schemas.microsoft.com/office/drawing/2014/main" id="{35FA3D39-E7BB-42F3-A1EB-D09BF846A743}"/>
              </a:ext>
            </a:extLst>
          </p:cNvPr>
          <p:cNvGraphicFramePr>
            <a:graphicFrameLocks noGrp="1"/>
          </p:cNvGraphicFramePr>
          <p:nvPr>
            <p:extLst>
              <p:ext uri="{D42A27DB-BD31-4B8C-83A1-F6EECF244321}">
                <p14:modId xmlns:p14="http://schemas.microsoft.com/office/powerpoint/2010/main" val="3674913496"/>
              </p:ext>
            </p:extLst>
          </p:nvPr>
        </p:nvGraphicFramePr>
        <p:xfrm>
          <a:off x="926217" y="1222290"/>
          <a:ext cx="3521958" cy="4935908"/>
        </p:xfrm>
        <a:graphic>
          <a:graphicData uri="http://schemas.openxmlformats.org/drawingml/2006/table">
            <a:tbl>
              <a:tblPr firstRow="1" bandRow="1"/>
              <a:tblGrid>
                <a:gridCol w="1623581">
                  <a:extLst>
                    <a:ext uri="{9D8B030D-6E8A-4147-A177-3AD203B41FA5}">
                      <a16:colId xmlns:a16="http://schemas.microsoft.com/office/drawing/2014/main" val="3940649451"/>
                    </a:ext>
                  </a:extLst>
                </a:gridCol>
                <a:gridCol w="1898377">
                  <a:extLst>
                    <a:ext uri="{9D8B030D-6E8A-4147-A177-3AD203B41FA5}">
                      <a16:colId xmlns:a16="http://schemas.microsoft.com/office/drawing/2014/main" val="2814284796"/>
                    </a:ext>
                  </a:extLst>
                </a:gridCol>
              </a:tblGrid>
              <a:tr h="49246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7659135"/>
                  </a:ext>
                </a:extLst>
              </a:tr>
              <a:tr h="73870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graphicFrame>
        <p:nvGraphicFramePr>
          <p:cNvPr id="5" name="Table 4" descr="3.Transm-ission&#10;">
            <a:extLst>
              <a:ext uri="{FF2B5EF4-FFF2-40B4-BE49-F238E27FC236}">
                <a16:creationId xmlns:a16="http://schemas.microsoft.com/office/drawing/2014/main" id="{60F32D0E-E324-4EAD-B558-F0218D024019}"/>
              </a:ext>
            </a:extLst>
          </p:cNvPr>
          <p:cNvGraphicFramePr>
            <a:graphicFrameLocks noGrp="1"/>
          </p:cNvGraphicFramePr>
          <p:nvPr>
            <p:extLst>
              <p:ext uri="{D42A27DB-BD31-4B8C-83A1-F6EECF244321}">
                <p14:modId xmlns:p14="http://schemas.microsoft.com/office/powerpoint/2010/main" val="1331690815"/>
              </p:ext>
            </p:extLst>
          </p:nvPr>
        </p:nvGraphicFramePr>
        <p:xfrm>
          <a:off x="4572000" y="1222290"/>
          <a:ext cx="3645783" cy="4835605"/>
        </p:xfrm>
        <a:graphic>
          <a:graphicData uri="http://schemas.openxmlformats.org/drawingml/2006/table">
            <a:tbl>
              <a:tblPr firstRow="1" bandRow="1"/>
              <a:tblGrid>
                <a:gridCol w="1370330">
                  <a:extLst>
                    <a:ext uri="{9D8B030D-6E8A-4147-A177-3AD203B41FA5}">
                      <a16:colId xmlns:a16="http://schemas.microsoft.com/office/drawing/2014/main" val="3940649451"/>
                    </a:ext>
                  </a:extLst>
                </a:gridCol>
                <a:gridCol w="2275453">
                  <a:extLst>
                    <a:ext uri="{9D8B030D-6E8A-4147-A177-3AD203B41FA5}">
                      <a16:colId xmlns:a16="http://schemas.microsoft.com/office/drawing/2014/main" val="2814284796"/>
                    </a:ext>
                  </a:extLst>
                </a:gridCol>
              </a:tblGrid>
              <a:tr h="98336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676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Blood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676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8" name="Rectangle: Rounded Corners 7">
            <a:extLst>
              <a:ext uri="{FF2B5EF4-FFF2-40B4-BE49-F238E27FC236}">
                <a16:creationId xmlns:a16="http://schemas.microsoft.com/office/drawing/2014/main" id="{EEF21885-0EF5-48F5-9491-BD435D725182}"/>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7DE0D846-F8A8-4BDA-8E70-952AEDB7DA7C}"/>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80712E93-E5B6-48FF-822C-6BD046AD691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94CB067A-B6F8-4736-A93F-1AFDFBAB07B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928458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19C68E-3095-4748-A4FB-BF292084F514}"/>
              </a:ext>
              <a:ext uri="{C183D7F6-B498-43B3-948B-1728B52AA6E4}">
                <adec:decorative xmlns:adec="http://schemas.microsoft.com/office/drawing/2017/decorative" val="0"/>
              </a:ext>
            </a:extLst>
          </p:cNvPr>
          <p:cNvSpPr txBox="1">
            <a:spLocks noGrp="1"/>
          </p:cNvSpPr>
          <p:nvPr>
            <p:ph type="title" idx="4294967295"/>
          </p:nvPr>
        </p:nvSpPr>
        <p:spPr>
          <a:xfrm>
            <a:off x="628650" y="-880117"/>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6</a:t>
            </a:r>
          </a:p>
        </p:txBody>
      </p:sp>
      <p:sp>
        <p:nvSpPr>
          <p:cNvPr id="11" name="Title 1">
            <a:extLst>
              <a:ext uri="{FF2B5EF4-FFF2-40B4-BE49-F238E27FC236}">
                <a16:creationId xmlns:a16="http://schemas.microsoft.com/office/drawing/2014/main" id="{B57FA29B-A9B1-46DB-AC81-B317F45DA065}"/>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4. Prevention&#10;">
            <a:extLst>
              <a:ext uri="{FF2B5EF4-FFF2-40B4-BE49-F238E27FC236}">
                <a16:creationId xmlns:a16="http://schemas.microsoft.com/office/drawing/2014/main" id="{5907789E-B4A3-4730-A5D0-3D48FF037F8F}"/>
              </a:ext>
            </a:extLst>
          </p:cNvPr>
          <p:cNvGraphicFramePr>
            <a:graphicFrameLocks noGrp="1"/>
          </p:cNvGraphicFramePr>
          <p:nvPr>
            <p:extLst>
              <p:ext uri="{D42A27DB-BD31-4B8C-83A1-F6EECF244321}">
                <p14:modId xmlns:p14="http://schemas.microsoft.com/office/powerpoint/2010/main" val="2066314027"/>
              </p:ext>
            </p:extLst>
          </p:nvPr>
        </p:nvGraphicFramePr>
        <p:xfrm>
          <a:off x="906845" y="1205396"/>
          <a:ext cx="3598480" cy="4960750"/>
        </p:xfrm>
        <a:graphic>
          <a:graphicData uri="http://schemas.openxmlformats.org/drawingml/2006/table">
            <a:tbl>
              <a:tblPr firstRow="1" bandRow="1"/>
              <a:tblGrid>
                <a:gridCol w="1798255">
                  <a:extLst>
                    <a:ext uri="{9D8B030D-6E8A-4147-A177-3AD203B41FA5}">
                      <a16:colId xmlns:a16="http://schemas.microsoft.com/office/drawing/2014/main" val="3940649451"/>
                    </a:ext>
                  </a:extLst>
                </a:gridCol>
                <a:gridCol w="1800225">
                  <a:extLst>
                    <a:ext uri="{9D8B030D-6E8A-4147-A177-3AD203B41FA5}">
                      <a16:colId xmlns:a16="http://schemas.microsoft.com/office/drawing/2014/main" val="2814284796"/>
                    </a:ext>
                  </a:extLst>
                </a:gridCol>
              </a:tblGrid>
              <a:tr h="67681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96907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613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aphicFrame>
        <p:nvGraphicFramePr>
          <p:cNvPr id="6" name="Table 4" descr="5. Treatment&#10;">
            <a:extLst>
              <a:ext uri="{FF2B5EF4-FFF2-40B4-BE49-F238E27FC236}">
                <a16:creationId xmlns:a16="http://schemas.microsoft.com/office/drawing/2014/main" id="{0A937DD7-352A-4776-8DD0-E1A282FFE3CD}"/>
              </a:ext>
            </a:extLst>
          </p:cNvPr>
          <p:cNvGraphicFramePr>
            <a:graphicFrameLocks noGrp="1"/>
          </p:cNvGraphicFramePr>
          <p:nvPr>
            <p:extLst>
              <p:ext uri="{D42A27DB-BD31-4B8C-83A1-F6EECF244321}">
                <p14:modId xmlns:p14="http://schemas.microsoft.com/office/powerpoint/2010/main" val="2750596522"/>
              </p:ext>
            </p:extLst>
          </p:nvPr>
        </p:nvGraphicFramePr>
        <p:xfrm>
          <a:off x="4683990" y="1205396"/>
          <a:ext cx="3486490" cy="4871553"/>
        </p:xfrm>
        <a:graphic>
          <a:graphicData uri="http://schemas.openxmlformats.org/drawingml/2006/table">
            <a:tbl>
              <a:tblPr firstRow="1" bandRow="1"/>
              <a:tblGrid>
                <a:gridCol w="1573935">
                  <a:extLst>
                    <a:ext uri="{9D8B030D-6E8A-4147-A177-3AD203B41FA5}">
                      <a16:colId xmlns:a16="http://schemas.microsoft.com/office/drawing/2014/main" val="3940649451"/>
                    </a:ext>
                  </a:extLst>
                </a:gridCol>
                <a:gridCol w="1912555">
                  <a:extLst>
                    <a:ext uri="{9D8B030D-6E8A-4147-A177-3AD203B41FA5}">
                      <a16:colId xmlns:a16="http://schemas.microsoft.com/office/drawing/2014/main" val="2814284796"/>
                    </a:ext>
                  </a:extLst>
                </a:gridCol>
              </a:tblGrid>
              <a:tr h="82857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8" name="Rectangle: Rounded Corners 7">
            <a:extLst>
              <a:ext uri="{FF2B5EF4-FFF2-40B4-BE49-F238E27FC236}">
                <a16:creationId xmlns:a16="http://schemas.microsoft.com/office/drawing/2014/main" id="{9BD4F8CD-D572-47B6-9F60-89D39780984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A1E8A770-A2B0-4A90-A619-7EC2F84E4E93}"/>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4A9C956B-B76B-4712-87DD-67CC3BDC911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6FB732B1-CAC1-419F-AD63-6DCF233A479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81814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A5365C8-5E42-417B-8A82-64CA7B4801CC}"/>
              </a:ext>
              <a:ext uri="{C183D7F6-B498-43B3-948B-1728B52AA6E4}">
                <adec:decorative xmlns:adec="http://schemas.microsoft.com/office/drawing/2017/decorative" val="0"/>
              </a:ext>
            </a:extLst>
          </p:cNvPr>
          <p:cNvSpPr txBox="1">
            <a:spLocks noGrp="1"/>
          </p:cNvSpPr>
          <p:nvPr>
            <p:ph type="title" idx="4294967295"/>
          </p:nvPr>
        </p:nvSpPr>
        <p:spPr>
          <a:xfrm>
            <a:off x="628650" y="-86067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1 - Answers</a:t>
            </a:r>
          </a:p>
        </p:txBody>
      </p:sp>
      <p:sp>
        <p:nvSpPr>
          <p:cNvPr id="13" name="Title 1">
            <a:extLst>
              <a:ext uri="{FF2B5EF4-FFF2-40B4-BE49-F238E27FC236}">
                <a16:creationId xmlns:a16="http://schemas.microsoft.com/office/drawing/2014/main" id="{DF1335DF-57BE-40BD-9B81-B388E3A3FB7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5" name="Table 4" descr="1.Infectious Microbe&#10;">
            <a:extLst>
              <a:ext uri="{FF2B5EF4-FFF2-40B4-BE49-F238E27FC236}">
                <a16:creationId xmlns:a16="http://schemas.microsoft.com/office/drawing/2014/main" id="{3058CB65-294D-4A5A-9916-147E4A1133F3}"/>
              </a:ext>
            </a:extLst>
          </p:cNvPr>
          <p:cNvGraphicFramePr>
            <a:graphicFrameLocks noGrp="1"/>
          </p:cNvGraphicFramePr>
          <p:nvPr>
            <p:extLst>
              <p:ext uri="{D42A27DB-BD31-4B8C-83A1-F6EECF244321}">
                <p14:modId xmlns:p14="http://schemas.microsoft.com/office/powerpoint/2010/main" val="3287937245"/>
              </p:ext>
            </p:extLst>
          </p:nvPr>
        </p:nvGraphicFramePr>
        <p:xfrm>
          <a:off x="959912" y="1454130"/>
          <a:ext cx="3688287" cy="4347808"/>
        </p:xfrm>
        <a:graphic>
          <a:graphicData uri="http://schemas.openxmlformats.org/drawingml/2006/table">
            <a:tbl>
              <a:tblPr firstRow="1" bandRow="1"/>
              <a:tblGrid>
                <a:gridCol w="1627620">
                  <a:extLst>
                    <a:ext uri="{9D8B030D-6E8A-4147-A177-3AD203B41FA5}">
                      <a16:colId xmlns:a16="http://schemas.microsoft.com/office/drawing/2014/main" val="3940649451"/>
                    </a:ext>
                  </a:extLst>
                </a:gridCol>
                <a:gridCol w="2060667">
                  <a:extLst>
                    <a:ext uri="{9D8B030D-6E8A-4147-A177-3AD203B41FA5}">
                      <a16:colId xmlns:a16="http://schemas.microsoft.com/office/drawing/2014/main" val="2814284796"/>
                    </a:ext>
                  </a:extLst>
                </a:gridCol>
              </a:tblGrid>
              <a:tr h="125581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9011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Chlamydia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8974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9011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6" name="Rectangle: Rounded Corners 5" descr="Procedure:&#10;&#10;1. Use the information sheets to find out with diseases should go in each empty box. This has been started for you.&#10;2. Do you notice any similarities or differences between the disease?&#10;">
            <a:extLst>
              <a:ext uri="{FF2B5EF4-FFF2-40B4-BE49-F238E27FC236}">
                <a16:creationId xmlns:a16="http://schemas.microsoft.com/office/drawing/2014/main" id="{5901BBF8-C19F-43A8-ACFC-23CF545BB05B}"/>
              </a:ext>
            </a:extLst>
          </p:cNvPr>
          <p:cNvSpPr/>
          <p:nvPr/>
        </p:nvSpPr>
        <p:spPr>
          <a:xfrm>
            <a:off x="4850666" y="2390775"/>
            <a:ext cx="3187097" cy="3411163"/>
          </a:xfrm>
          <a:prstGeom prst="roundRect">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Procedure:</a:t>
            </a:r>
            <a:b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br>
            <a:endPar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1. Use the information sheets to find out with diseases should go in each empty box. This has been started for you.</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2. Do you notice any similarities or differences between the disease?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8" name="Rectangle: Rounded Corners 7">
            <a:extLst>
              <a:ext uri="{FF2B5EF4-FFF2-40B4-BE49-F238E27FC236}">
                <a16:creationId xmlns:a16="http://schemas.microsoft.com/office/drawing/2014/main" id="{23A362EA-9323-40BB-9A29-DC11BEEF48A9}"/>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4E5479B0-4828-4402-A388-C65216C72406}"/>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EE08E598-3790-476F-A4CA-33E002DCCFC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11" name="TextBox 10">
            <a:extLst>
              <a:ext uri="{FF2B5EF4-FFF2-40B4-BE49-F238E27FC236}">
                <a16:creationId xmlns:a16="http://schemas.microsoft.com/office/drawing/2014/main" id="{74E752B1-2BE5-45F6-806F-B2055A26FF4A}"/>
              </a:ext>
            </a:extLst>
          </p:cNvPr>
          <p:cNvSpPr txBox="1"/>
          <p:nvPr/>
        </p:nvSpPr>
        <p:spPr>
          <a:xfrm>
            <a:off x="2657475" y="3666517"/>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a:t>
            </a:r>
          </a:p>
        </p:txBody>
      </p:sp>
      <p:sp>
        <p:nvSpPr>
          <p:cNvPr id="12" name="TextBox 11">
            <a:extLst>
              <a:ext uri="{FF2B5EF4-FFF2-40B4-BE49-F238E27FC236}">
                <a16:creationId xmlns:a16="http://schemas.microsoft.com/office/drawing/2014/main" id="{D4EF8B96-D0BE-411C-AA6F-C05121ACCDF7}"/>
              </a:ext>
            </a:extLst>
          </p:cNvPr>
          <p:cNvSpPr txBox="1"/>
          <p:nvPr/>
        </p:nvSpPr>
        <p:spPr>
          <a:xfrm>
            <a:off x="2682347" y="5080249"/>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Thrush </a:t>
            </a:r>
          </a:p>
        </p:txBody>
      </p:sp>
      <p:sp>
        <p:nvSpPr>
          <p:cNvPr id="3" name="Footer Placeholder 2">
            <a:extLst>
              <a:ext uri="{FF2B5EF4-FFF2-40B4-BE49-F238E27FC236}">
                <a16:creationId xmlns:a16="http://schemas.microsoft.com/office/drawing/2014/main" id="{D8A644A1-82F8-49C3-A564-D1229E18A2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0089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41274"/>
            <a:ext cx="7886700" cy="1325563"/>
          </a:xfrm>
        </p:spPr>
        <p:txBody>
          <a:bodyPr>
            <a:normAutofit/>
          </a:bodyPr>
          <a:lstStyle/>
          <a:p>
            <a:pPr algn="ctr"/>
            <a:r>
              <a:rPr lang="en-GB" b="1" dirty="0"/>
              <a:t>Northern Ireland Curriculum Links</a:t>
            </a:r>
          </a:p>
        </p:txBody>
      </p:sp>
      <p:sp>
        <p:nvSpPr>
          <p:cNvPr id="3" name="Rectangle 2">
            <a:extLst>
              <a:ext uri="{FF2B5EF4-FFF2-40B4-BE49-F238E27FC236}">
                <a16:creationId xmlns:a16="http://schemas.microsoft.com/office/drawing/2014/main" id="{7A9820AE-DDC2-447E-BDA2-75A703098C62}"/>
              </a:ext>
            </a:extLst>
          </p:cNvPr>
          <p:cNvSpPr/>
          <p:nvPr/>
        </p:nvSpPr>
        <p:spPr>
          <a:xfrm>
            <a:off x="842962" y="1624305"/>
            <a:ext cx="7458075" cy="4602607"/>
          </a:xfrm>
          <a:prstGeom prst="rect">
            <a:avLst/>
          </a:prstGeom>
        </p:spPr>
        <p:txBody>
          <a:bodyPr wrap="square">
            <a:spAutoFit/>
          </a:bodyPr>
          <a:lstStyle/>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Key Elements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Health and Moral Character</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Skills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Communication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Managing Information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Thinking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Problem Solving and Decision-Making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Working with others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Areas of Learning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Times New Roman" panose="02020603050405020304" pitchFamily="18" charset="0"/>
              </a:rPr>
              <a:t>Learning for Life and Work (Personal Development: Personal Health), Science and Technology (Science: Organisms and Health)</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endParaRPr lang="en-GB" sz="23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0DE9F4B-55DB-401D-91A6-E221B2E24087}"/>
              </a:ext>
              <a:ext uri="{C183D7F6-B498-43B3-948B-1728B52AA6E4}">
                <adec:decorative xmlns:adec="http://schemas.microsoft.com/office/drawing/2017/decorative" val="0"/>
              </a:ext>
            </a:extLst>
          </p:cNvPr>
          <p:cNvSpPr txBox="1">
            <a:spLocks noGrp="1"/>
          </p:cNvSpPr>
          <p:nvPr>
            <p:ph type="title" idx="4294967295"/>
          </p:nvPr>
        </p:nvSpPr>
        <p:spPr>
          <a:xfrm>
            <a:off x="628650" y="-870400"/>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2 - Answers</a:t>
            </a:r>
          </a:p>
        </p:txBody>
      </p:sp>
      <p:sp>
        <p:nvSpPr>
          <p:cNvPr id="20" name="Title 1">
            <a:extLst>
              <a:ext uri="{FF2B5EF4-FFF2-40B4-BE49-F238E27FC236}">
                <a16:creationId xmlns:a16="http://schemas.microsoft.com/office/drawing/2014/main" id="{8AFD7D08-3E9D-4CB9-94F1-898EF1046EA3}"/>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4" name="Table 3" descr="2.Symptoms&#10;">
            <a:extLst>
              <a:ext uri="{FF2B5EF4-FFF2-40B4-BE49-F238E27FC236}">
                <a16:creationId xmlns:a16="http://schemas.microsoft.com/office/drawing/2014/main" id="{14D68098-CA30-4094-B93B-4467D714BF2D}"/>
              </a:ext>
            </a:extLst>
          </p:cNvPr>
          <p:cNvGraphicFramePr>
            <a:graphicFrameLocks noGrp="1"/>
          </p:cNvGraphicFramePr>
          <p:nvPr>
            <p:extLst>
              <p:ext uri="{D42A27DB-BD31-4B8C-83A1-F6EECF244321}">
                <p14:modId xmlns:p14="http://schemas.microsoft.com/office/powerpoint/2010/main" val="395102316"/>
              </p:ext>
            </p:extLst>
          </p:nvPr>
        </p:nvGraphicFramePr>
        <p:xfrm>
          <a:off x="958820" y="1270713"/>
          <a:ext cx="3621615" cy="4791607"/>
        </p:xfrm>
        <a:graphic>
          <a:graphicData uri="http://schemas.openxmlformats.org/drawingml/2006/table">
            <a:tbl>
              <a:tblPr firstRow="1" bandRow="1"/>
              <a:tblGrid>
                <a:gridCol w="1878540">
                  <a:extLst>
                    <a:ext uri="{9D8B030D-6E8A-4147-A177-3AD203B41FA5}">
                      <a16:colId xmlns:a16="http://schemas.microsoft.com/office/drawing/2014/main" val="3940649451"/>
                    </a:ext>
                  </a:extLst>
                </a:gridCol>
                <a:gridCol w="1743075">
                  <a:extLst>
                    <a:ext uri="{9D8B030D-6E8A-4147-A177-3AD203B41FA5}">
                      <a16:colId xmlns:a16="http://schemas.microsoft.com/office/drawing/2014/main" val="2814284796"/>
                    </a:ext>
                  </a:extLst>
                </a:gridCol>
              </a:tblGrid>
              <a:tr h="58594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7147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066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905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147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7892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sp>
        <p:nvSpPr>
          <p:cNvPr id="11" name="TextBox 10">
            <a:extLst>
              <a:ext uri="{FF2B5EF4-FFF2-40B4-BE49-F238E27FC236}">
                <a16:creationId xmlns:a16="http://schemas.microsoft.com/office/drawing/2014/main" id="{C2E11A55-8831-4A7A-A875-AA37832E5399}"/>
              </a:ext>
            </a:extLst>
          </p:cNvPr>
          <p:cNvSpPr txBox="1"/>
          <p:nvPr/>
        </p:nvSpPr>
        <p:spPr>
          <a:xfrm>
            <a:off x="2821342" y="2012610"/>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p:txBody>
      </p:sp>
      <p:sp>
        <p:nvSpPr>
          <p:cNvPr id="12" name="TextBox 11">
            <a:extLst>
              <a:ext uri="{FF2B5EF4-FFF2-40B4-BE49-F238E27FC236}">
                <a16:creationId xmlns:a16="http://schemas.microsoft.com/office/drawing/2014/main" id="{E081E7EF-8511-4BBD-A301-9265BC2027CF}"/>
              </a:ext>
            </a:extLst>
          </p:cNvPr>
          <p:cNvSpPr txBox="1"/>
          <p:nvPr/>
        </p:nvSpPr>
        <p:spPr>
          <a:xfrm>
            <a:off x="2835252" y="2627374"/>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3" name="TextBox 12">
            <a:extLst>
              <a:ext uri="{FF2B5EF4-FFF2-40B4-BE49-F238E27FC236}">
                <a16:creationId xmlns:a16="http://schemas.microsoft.com/office/drawing/2014/main" id="{CB1ED9DB-8D51-4029-B210-E92CE626AD36}"/>
              </a:ext>
            </a:extLst>
          </p:cNvPr>
          <p:cNvSpPr txBox="1"/>
          <p:nvPr/>
        </p:nvSpPr>
        <p:spPr>
          <a:xfrm>
            <a:off x="2821342" y="3717283"/>
            <a:ext cx="1874568" cy="707886"/>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4" name="TextBox 13">
            <a:extLst>
              <a:ext uri="{FF2B5EF4-FFF2-40B4-BE49-F238E27FC236}">
                <a16:creationId xmlns:a16="http://schemas.microsoft.com/office/drawing/2014/main" id="{2258DB2B-99E0-44DF-94E0-A7C25D418C71}"/>
              </a:ext>
            </a:extLst>
          </p:cNvPr>
          <p:cNvSpPr txBox="1"/>
          <p:nvPr/>
        </p:nvSpPr>
        <p:spPr>
          <a:xfrm>
            <a:off x="2821342" y="4639821"/>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Flu</a:t>
            </a:r>
          </a:p>
        </p:txBody>
      </p:sp>
      <p:sp>
        <p:nvSpPr>
          <p:cNvPr id="15" name="TextBox 14">
            <a:extLst>
              <a:ext uri="{FF2B5EF4-FFF2-40B4-BE49-F238E27FC236}">
                <a16:creationId xmlns:a16="http://schemas.microsoft.com/office/drawing/2014/main" id="{9DB8950C-65BF-4923-8803-DA2891D13430}"/>
              </a:ext>
            </a:extLst>
          </p:cNvPr>
          <p:cNvSpPr txBox="1"/>
          <p:nvPr/>
        </p:nvSpPr>
        <p:spPr>
          <a:xfrm>
            <a:off x="2806555" y="5254583"/>
            <a:ext cx="1874568" cy="707886"/>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graphicFrame>
        <p:nvGraphicFramePr>
          <p:cNvPr id="5" name="Table 4" descr="3.Transmission&#10;">
            <a:extLst>
              <a:ext uri="{FF2B5EF4-FFF2-40B4-BE49-F238E27FC236}">
                <a16:creationId xmlns:a16="http://schemas.microsoft.com/office/drawing/2014/main" id="{090A7D0D-0E8E-4934-98ED-D6FE8E2BE085}"/>
              </a:ext>
            </a:extLst>
          </p:cNvPr>
          <p:cNvGraphicFramePr>
            <a:graphicFrameLocks noGrp="1"/>
          </p:cNvGraphicFramePr>
          <p:nvPr>
            <p:extLst>
              <p:ext uri="{D42A27DB-BD31-4B8C-83A1-F6EECF244321}">
                <p14:modId xmlns:p14="http://schemas.microsoft.com/office/powerpoint/2010/main" val="3518007407"/>
              </p:ext>
            </p:extLst>
          </p:nvPr>
        </p:nvGraphicFramePr>
        <p:xfrm>
          <a:off x="4764939" y="1285342"/>
          <a:ext cx="3428675" cy="4791607"/>
        </p:xfrm>
        <a:graphic>
          <a:graphicData uri="http://schemas.openxmlformats.org/drawingml/2006/table">
            <a:tbl>
              <a:tblPr firstRow="1" bandRow="1"/>
              <a:tblGrid>
                <a:gridCol w="1950186">
                  <a:extLst>
                    <a:ext uri="{9D8B030D-6E8A-4147-A177-3AD203B41FA5}">
                      <a16:colId xmlns:a16="http://schemas.microsoft.com/office/drawing/2014/main" val="3940649451"/>
                    </a:ext>
                  </a:extLst>
                </a:gridCol>
                <a:gridCol w="1478489">
                  <a:extLst>
                    <a:ext uri="{9D8B030D-6E8A-4147-A177-3AD203B41FA5}">
                      <a16:colId xmlns:a16="http://schemas.microsoft.com/office/drawing/2014/main" val="2814284796"/>
                    </a:ext>
                  </a:extLst>
                </a:gridCol>
              </a:tblGrid>
              <a:tr h="69521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557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924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1924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557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6" name="TextBox 15">
            <a:extLst>
              <a:ext uri="{FF2B5EF4-FFF2-40B4-BE49-F238E27FC236}">
                <a16:creationId xmlns:a16="http://schemas.microsoft.com/office/drawing/2014/main" id="{F96FC6CB-DC3B-4EBB-AD93-3A9096AB0A34}"/>
              </a:ext>
            </a:extLst>
          </p:cNvPr>
          <p:cNvSpPr txBox="1"/>
          <p:nvPr/>
        </p:nvSpPr>
        <p:spPr>
          <a:xfrm>
            <a:off x="6666322" y="1982125"/>
            <a:ext cx="1874568" cy="707886"/>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7" name="TextBox 16">
            <a:extLst>
              <a:ext uri="{FF2B5EF4-FFF2-40B4-BE49-F238E27FC236}">
                <a16:creationId xmlns:a16="http://schemas.microsoft.com/office/drawing/2014/main" id="{113F0CD9-C978-4365-875F-8AB0C9674172}"/>
              </a:ext>
            </a:extLst>
          </p:cNvPr>
          <p:cNvSpPr txBox="1"/>
          <p:nvPr/>
        </p:nvSpPr>
        <p:spPr>
          <a:xfrm>
            <a:off x="6658960" y="2849735"/>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8" name="TextBox 17">
            <a:extLst>
              <a:ext uri="{FF2B5EF4-FFF2-40B4-BE49-F238E27FC236}">
                <a16:creationId xmlns:a16="http://schemas.microsoft.com/office/drawing/2014/main" id="{0C3669E6-5B80-477C-AA7B-D2E22A8A8AF7}"/>
              </a:ext>
            </a:extLst>
          </p:cNvPr>
          <p:cNvSpPr txBox="1"/>
          <p:nvPr/>
        </p:nvSpPr>
        <p:spPr>
          <a:xfrm>
            <a:off x="6644412" y="4094679"/>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9" name="TextBox 18">
            <a:extLst>
              <a:ext uri="{FF2B5EF4-FFF2-40B4-BE49-F238E27FC236}">
                <a16:creationId xmlns:a16="http://schemas.microsoft.com/office/drawing/2014/main" id="{2E4AE0C2-702E-4F30-A742-A7A9A2B00354}"/>
              </a:ext>
            </a:extLst>
          </p:cNvPr>
          <p:cNvSpPr txBox="1"/>
          <p:nvPr/>
        </p:nvSpPr>
        <p:spPr>
          <a:xfrm>
            <a:off x="6768671" y="5429791"/>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Flu</a:t>
            </a:r>
          </a:p>
        </p:txBody>
      </p:sp>
      <p:sp>
        <p:nvSpPr>
          <p:cNvPr id="7" name="Rectangle: Rounded Corners 6">
            <a:extLst>
              <a:ext uri="{FF2B5EF4-FFF2-40B4-BE49-F238E27FC236}">
                <a16:creationId xmlns:a16="http://schemas.microsoft.com/office/drawing/2014/main" id="{4C964BCF-AA97-4E87-BF04-AADDDEB27F1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62794C10-2CF0-452C-B57E-6CDC448D1BCA}"/>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1767BACC-9EA9-43B9-922A-6BD5995652A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09AA8E8-F380-400F-B598-461424DA4CB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5372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B406B24-E219-4112-AFC5-EFE9A5C88100}"/>
              </a:ext>
              <a:ext uri="{C183D7F6-B498-43B3-948B-1728B52AA6E4}">
                <adec:decorative xmlns:adec="http://schemas.microsoft.com/office/drawing/2017/decorative" val="0"/>
              </a:ext>
            </a:extLst>
          </p:cNvPr>
          <p:cNvSpPr txBox="1">
            <a:spLocks noGrp="1"/>
          </p:cNvSpPr>
          <p:nvPr>
            <p:ph type="title" idx="4294967295"/>
          </p:nvPr>
        </p:nvSpPr>
        <p:spPr>
          <a:xfrm>
            <a:off x="628650" y="-850945"/>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3 - Answers</a:t>
            </a:r>
          </a:p>
        </p:txBody>
      </p:sp>
      <p:sp>
        <p:nvSpPr>
          <p:cNvPr id="20" name="Title 1">
            <a:extLst>
              <a:ext uri="{FF2B5EF4-FFF2-40B4-BE49-F238E27FC236}">
                <a16:creationId xmlns:a16="http://schemas.microsoft.com/office/drawing/2014/main" id="{8B431C4D-D7A5-4092-B7C7-16FF75091C32}"/>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4" name="Table 3" descr="4. Prevention&#10;">
            <a:extLst>
              <a:ext uri="{FF2B5EF4-FFF2-40B4-BE49-F238E27FC236}">
                <a16:creationId xmlns:a16="http://schemas.microsoft.com/office/drawing/2014/main" id="{BFA3C95C-C395-4006-AED1-DC3E0FFD9B0D}"/>
              </a:ext>
            </a:extLst>
          </p:cNvPr>
          <p:cNvGraphicFramePr>
            <a:graphicFrameLocks noGrp="1"/>
          </p:cNvGraphicFramePr>
          <p:nvPr>
            <p:extLst>
              <p:ext uri="{D42A27DB-BD31-4B8C-83A1-F6EECF244321}">
                <p14:modId xmlns:p14="http://schemas.microsoft.com/office/powerpoint/2010/main" val="1562035935"/>
              </p:ext>
            </p:extLst>
          </p:nvPr>
        </p:nvGraphicFramePr>
        <p:xfrm>
          <a:off x="950975" y="1228725"/>
          <a:ext cx="3621025" cy="4817557"/>
        </p:xfrm>
        <a:graphic>
          <a:graphicData uri="http://schemas.openxmlformats.org/drawingml/2006/table">
            <a:tbl>
              <a:tblPr firstRow="1" bandRow="1"/>
              <a:tblGrid>
                <a:gridCol w="1628838">
                  <a:extLst>
                    <a:ext uri="{9D8B030D-6E8A-4147-A177-3AD203B41FA5}">
                      <a16:colId xmlns:a16="http://schemas.microsoft.com/office/drawing/2014/main" val="3940649451"/>
                    </a:ext>
                  </a:extLst>
                </a:gridCol>
                <a:gridCol w="1992187">
                  <a:extLst>
                    <a:ext uri="{9D8B030D-6E8A-4147-A177-3AD203B41FA5}">
                      <a16:colId xmlns:a16="http://schemas.microsoft.com/office/drawing/2014/main" val="2814284796"/>
                    </a:ext>
                  </a:extLst>
                </a:gridCol>
              </a:tblGrid>
              <a:tr h="48733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326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3302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1" name="TextBox 10">
            <a:extLst>
              <a:ext uri="{FF2B5EF4-FFF2-40B4-BE49-F238E27FC236}">
                <a16:creationId xmlns:a16="http://schemas.microsoft.com/office/drawing/2014/main" id="{93636EF6-C1F7-4314-A508-334565A8ADCE}"/>
              </a:ext>
            </a:extLst>
          </p:cNvPr>
          <p:cNvSpPr txBox="1"/>
          <p:nvPr/>
        </p:nvSpPr>
        <p:spPr>
          <a:xfrm>
            <a:off x="2564082" y="1665349"/>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2" name="TextBox 11">
            <a:extLst>
              <a:ext uri="{FF2B5EF4-FFF2-40B4-BE49-F238E27FC236}">
                <a16:creationId xmlns:a16="http://schemas.microsoft.com/office/drawing/2014/main" id="{4645A723-94E6-45A5-B601-36D822454F93}"/>
              </a:ext>
            </a:extLst>
          </p:cNvPr>
          <p:cNvSpPr txBox="1"/>
          <p:nvPr/>
        </p:nvSpPr>
        <p:spPr>
          <a:xfrm>
            <a:off x="2531166" y="2547175"/>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3" name="TextBox 12">
            <a:extLst>
              <a:ext uri="{FF2B5EF4-FFF2-40B4-BE49-F238E27FC236}">
                <a16:creationId xmlns:a16="http://schemas.microsoft.com/office/drawing/2014/main" id="{2DD24CE9-6F33-4ADD-8E3A-7055C315F81B}"/>
              </a:ext>
            </a:extLst>
          </p:cNvPr>
          <p:cNvSpPr txBox="1"/>
          <p:nvPr/>
        </p:nvSpPr>
        <p:spPr>
          <a:xfrm>
            <a:off x="2498250" y="3467100"/>
            <a:ext cx="1874568" cy="707886"/>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4" name="TextBox 13">
            <a:extLst>
              <a:ext uri="{FF2B5EF4-FFF2-40B4-BE49-F238E27FC236}">
                <a16:creationId xmlns:a16="http://schemas.microsoft.com/office/drawing/2014/main" id="{A871816D-EC4C-45F6-A242-1A572F2E6CD5}"/>
              </a:ext>
            </a:extLst>
          </p:cNvPr>
          <p:cNvSpPr txBox="1"/>
          <p:nvPr/>
        </p:nvSpPr>
        <p:spPr>
          <a:xfrm>
            <a:off x="2528138" y="4443255"/>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5" name="TextBox 14">
            <a:extLst>
              <a:ext uri="{FF2B5EF4-FFF2-40B4-BE49-F238E27FC236}">
                <a16:creationId xmlns:a16="http://schemas.microsoft.com/office/drawing/2014/main" id="{26154016-EA50-4E1F-82D0-C3EB725BF0A2}"/>
              </a:ext>
            </a:extLst>
          </p:cNvPr>
          <p:cNvSpPr txBox="1"/>
          <p:nvPr/>
        </p:nvSpPr>
        <p:spPr>
          <a:xfrm>
            <a:off x="2588861" y="5111635"/>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graphicFrame>
        <p:nvGraphicFramePr>
          <p:cNvPr id="5" name="Table 4" descr="5. Treatment&#10;">
            <a:extLst>
              <a:ext uri="{FF2B5EF4-FFF2-40B4-BE49-F238E27FC236}">
                <a16:creationId xmlns:a16="http://schemas.microsoft.com/office/drawing/2014/main" id="{9451647B-E168-4766-B5C4-6DE8A87E1BDC}"/>
              </a:ext>
            </a:extLst>
          </p:cNvPr>
          <p:cNvGraphicFramePr>
            <a:graphicFrameLocks noGrp="1"/>
          </p:cNvGraphicFramePr>
          <p:nvPr>
            <p:extLst>
              <p:ext uri="{D42A27DB-BD31-4B8C-83A1-F6EECF244321}">
                <p14:modId xmlns:p14="http://schemas.microsoft.com/office/powerpoint/2010/main" val="4179913666"/>
              </p:ext>
            </p:extLst>
          </p:nvPr>
        </p:nvGraphicFramePr>
        <p:xfrm>
          <a:off x="4680572" y="1220942"/>
          <a:ext cx="3512453" cy="4903634"/>
        </p:xfrm>
        <a:graphic>
          <a:graphicData uri="http://schemas.openxmlformats.org/drawingml/2006/table">
            <a:tbl>
              <a:tblPr firstRow="1" bandRow="1"/>
              <a:tblGrid>
                <a:gridCol w="1549818">
                  <a:extLst>
                    <a:ext uri="{9D8B030D-6E8A-4147-A177-3AD203B41FA5}">
                      <a16:colId xmlns:a16="http://schemas.microsoft.com/office/drawing/2014/main" val="3940649451"/>
                    </a:ext>
                  </a:extLst>
                </a:gridCol>
                <a:gridCol w="1962635">
                  <a:extLst>
                    <a:ext uri="{9D8B030D-6E8A-4147-A177-3AD203B41FA5}">
                      <a16:colId xmlns:a16="http://schemas.microsoft.com/office/drawing/2014/main" val="2814284796"/>
                    </a:ext>
                  </a:extLst>
                </a:gridCol>
              </a:tblGrid>
              <a:tr h="69553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5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46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5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6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16" name="TextBox 15">
            <a:extLst>
              <a:ext uri="{FF2B5EF4-FFF2-40B4-BE49-F238E27FC236}">
                <a16:creationId xmlns:a16="http://schemas.microsoft.com/office/drawing/2014/main" id="{45C70DF0-37D2-48DB-B43D-97D917797272}"/>
              </a:ext>
            </a:extLst>
          </p:cNvPr>
          <p:cNvSpPr txBox="1"/>
          <p:nvPr/>
        </p:nvSpPr>
        <p:spPr>
          <a:xfrm>
            <a:off x="6257942" y="2099847"/>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p:txBody>
      </p:sp>
      <p:sp>
        <p:nvSpPr>
          <p:cNvPr id="17" name="TextBox 16">
            <a:extLst>
              <a:ext uri="{FF2B5EF4-FFF2-40B4-BE49-F238E27FC236}">
                <a16:creationId xmlns:a16="http://schemas.microsoft.com/office/drawing/2014/main" id="{68CD9C44-CC64-4334-B3B8-EF3C071106A3}"/>
              </a:ext>
            </a:extLst>
          </p:cNvPr>
          <p:cNvSpPr txBox="1"/>
          <p:nvPr/>
        </p:nvSpPr>
        <p:spPr>
          <a:xfrm>
            <a:off x="6257942" y="2887058"/>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8" name="TextBox 17">
            <a:extLst>
              <a:ext uri="{FF2B5EF4-FFF2-40B4-BE49-F238E27FC236}">
                <a16:creationId xmlns:a16="http://schemas.microsoft.com/office/drawing/2014/main" id="{C8306987-03FB-4A8B-82F6-2C0942036271}"/>
              </a:ext>
            </a:extLst>
          </p:cNvPr>
          <p:cNvSpPr txBox="1"/>
          <p:nvPr/>
        </p:nvSpPr>
        <p:spPr>
          <a:xfrm>
            <a:off x="6172837" y="4221606"/>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9" name="TextBox 18">
            <a:extLst>
              <a:ext uri="{FF2B5EF4-FFF2-40B4-BE49-F238E27FC236}">
                <a16:creationId xmlns:a16="http://schemas.microsoft.com/office/drawing/2014/main" id="{F69CD260-F4FB-4C93-88FE-4530B5ED1AC0}"/>
              </a:ext>
            </a:extLst>
          </p:cNvPr>
          <p:cNvSpPr txBox="1"/>
          <p:nvPr/>
        </p:nvSpPr>
        <p:spPr>
          <a:xfrm>
            <a:off x="6294845" y="5008561"/>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7" name="Rectangle: Rounded Corners 6">
            <a:extLst>
              <a:ext uri="{FF2B5EF4-FFF2-40B4-BE49-F238E27FC236}">
                <a16:creationId xmlns:a16="http://schemas.microsoft.com/office/drawing/2014/main" id="{931C5D89-46AE-42D5-A7A3-D29DDAAB4346}"/>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16EA873F-E0D6-4F81-8CED-C27FF00B7AFB}"/>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4C6B46A3-BFBF-4E88-9847-E69AC16278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CC9EC5E5-DE63-4AE2-BE84-3609F135046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7982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2051F8B-A496-4605-BCA7-7EF2B4B92734}"/>
              </a:ext>
              <a:ext uri="{C183D7F6-B498-43B3-948B-1728B52AA6E4}">
                <adec:decorative xmlns:adec="http://schemas.microsoft.com/office/drawing/2017/decorative" val="0"/>
              </a:ext>
            </a:extLst>
          </p:cNvPr>
          <p:cNvSpPr txBox="1">
            <a:spLocks noGrp="1"/>
          </p:cNvSpPr>
          <p:nvPr>
            <p:ph type="title" idx="4294967295"/>
          </p:nvPr>
        </p:nvSpPr>
        <p:spPr>
          <a:xfrm>
            <a:off x="628650" y="-86067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4 - Answers</a:t>
            </a:r>
          </a:p>
        </p:txBody>
      </p:sp>
      <p:sp>
        <p:nvSpPr>
          <p:cNvPr id="15" name="Title 1">
            <a:extLst>
              <a:ext uri="{FF2B5EF4-FFF2-40B4-BE49-F238E27FC236}">
                <a16:creationId xmlns:a16="http://schemas.microsoft.com/office/drawing/2014/main" id="{B75B7A72-8BA8-4518-81E9-EABE5655E8C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5" name="Table 4" descr="1.Infectious Microbe&#10;">
            <a:extLst>
              <a:ext uri="{FF2B5EF4-FFF2-40B4-BE49-F238E27FC236}">
                <a16:creationId xmlns:a16="http://schemas.microsoft.com/office/drawing/2014/main" id="{FEB497D7-1840-440D-BDFB-D410B81F4B76}"/>
              </a:ext>
            </a:extLst>
          </p:cNvPr>
          <p:cNvGraphicFramePr>
            <a:graphicFrameLocks noGrp="1"/>
          </p:cNvGraphicFramePr>
          <p:nvPr>
            <p:extLst>
              <p:ext uri="{D42A27DB-BD31-4B8C-83A1-F6EECF244321}">
                <p14:modId xmlns:p14="http://schemas.microsoft.com/office/powerpoint/2010/main" val="2922810567"/>
              </p:ext>
            </p:extLst>
          </p:nvPr>
        </p:nvGraphicFramePr>
        <p:xfrm>
          <a:off x="924821" y="1210863"/>
          <a:ext cx="3904353" cy="4875612"/>
        </p:xfrm>
        <a:graphic>
          <a:graphicData uri="http://schemas.openxmlformats.org/drawingml/2006/table">
            <a:tbl>
              <a:tblPr firstRow="1" bandRow="1"/>
              <a:tblGrid>
                <a:gridCol w="1722969">
                  <a:extLst>
                    <a:ext uri="{9D8B030D-6E8A-4147-A177-3AD203B41FA5}">
                      <a16:colId xmlns:a16="http://schemas.microsoft.com/office/drawing/2014/main" val="3940649451"/>
                    </a:ext>
                  </a:extLst>
                </a:gridCol>
                <a:gridCol w="2181384">
                  <a:extLst>
                    <a:ext uri="{9D8B030D-6E8A-4147-A177-3AD203B41FA5}">
                      <a16:colId xmlns:a16="http://schemas.microsoft.com/office/drawing/2014/main" val="2814284796"/>
                    </a:ext>
                  </a:extLst>
                </a:gridCol>
              </a:tblGrid>
              <a:tr h="154046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1" name="TextBox 10">
            <a:extLst>
              <a:ext uri="{FF2B5EF4-FFF2-40B4-BE49-F238E27FC236}">
                <a16:creationId xmlns:a16="http://schemas.microsoft.com/office/drawing/2014/main" id="{82549E12-B33C-4576-BC2D-6FD5E7CFE2BE}"/>
              </a:ext>
            </a:extLst>
          </p:cNvPr>
          <p:cNvSpPr txBox="1"/>
          <p:nvPr/>
        </p:nvSpPr>
        <p:spPr>
          <a:xfrm>
            <a:off x="2631056" y="2786073"/>
            <a:ext cx="2362755" cy="969496"/>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Bacterial meningitis,</a:t>
            </a:r>
          </a:p>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Chlamydia, MRSA</a:t>
            </a:r>
          </a:p>
        </p:txBody>
      </p:sp>
      <p:sp>
        <p:nvSpPr>
          <p:cNvPr id="13" name="TextBox 12">
            <a:extLst>
              <a:ext uri="{FF2B5EF4-FFF2-40B4-BE49-F238E27FC236}">
                <a16:creationId xmlns:a16="http://schemas.microsoft.com/office/drawing/2014/main" id="{E3CB9B2F-5338-4695-B986-76AA8BC6053D}"/>
              </a:ext>
            </a:extLst>
          </p:cNvPr>
          <p:cNvSpPr txBox="1"/>
          <p:nvPr/>
        </p:nvSpPr>
        <p:spPr>
          <a:xfrm>
            <a:off x="2631055" y="3889049"/>
            <a:ext cx="2362755" cy="969496"/>
          </a:xfrm>
          <a:prstGeom prst="rect">
            <a:avLst/>
          </a:prstGeom>
          <a:noFill/>
        </p:spPr>
        <p:txBody>
          <a:bodyPr wrap="square" rtlCol="0">
            <a:spAutoFit/>
          </a:bodyPr>
          <a:lstStyle/>
          <a:p>
            <a:pPr lvl="0" defTabSz="685800"/>
            <a:r>
              <a:rPr lang="en-GB" sz="1900" b="1">
                <a:solidFill>
                  <a:schemeClr val="accent6">
                    <a:lumMod val="75000"/>
                  </a:schemeClr>
                </a:solidFill>
                <a:latin typeface="Arial" panose="020B0604020202020204" pitchFamily="34" charset="0"/>
                <a:cs typeface="Arial" panose="020B0604020202020204" pitchFamily="34" charset="0"/>
              </a:rPr>
              <a:t>HIV, Chickenpox, Flu, Measles, Glandular fever</a:t>
            </a:r>
            <a:endParaRPr lang="en-GB" sz="1900" b="1" dirty="0">
              <a:solidFill>
                <a:schemeClr val="accent6">
                  <a:lumMod val="75000"/>
                </a:schemeClr>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8D1C69DA-B1E0-4024-98ED-6F52FD5213C2}"/>
              </a:ext>
            </a:extLst>
          </p:cNvPr>
          <p:cNvSpPr txBox="1"/>
          <p:nvPr/>
        </p:nvSpPr>
        <p:spPr>
          <a:xfrm>
            <a:off x="2631055" y="5276928"/>
            <a:ext cx="2362755" cy="384721"/>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Thrush</a:t>
            </a:r>
          </a:p>
        </p:txBody>
      </p:sp>
      <p:sp>
        <p:nvSpPr>
          <p:cNvPr id="6" name="Rectangle: Rounded Corners 5" descr="Procedure:&#10;1. Group your disease cards according to the heading in each box.&#10;2. Do you notice any similarities or differences between the diseases based on each of the headings?&#10;">
            <a:extLst>
              <a:ext uri="{FF2B5EF4-FFF2-40B4-BE49-F238E27FC236}">
                <a16:creationId xmlns:a16="http://schemas.microsoft.com/office/drawing/2014/main" id="{121D1990-FE99-4D18-B86F-B79B640BF989}"/>
              </a:ext>
            </a:extLst>
          </p:cNvPr>
          <p:cNvSpPr/>
          <p:nvPr/>
        </p:nvSpPr>
        <p:spPr>
          <a:xfrm>
            <a:off x="5100127" y="2581275"/>
            <a:ext cx="3024697" cy="3505199"/>
          </a:xfrm>
          <a:prstGeom prst="roundRect">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Procedure: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1. Group your disease cards according to the heading in each box.</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2. Do you notice any similarities or differences between the diseases based on each of the headings?</a:t>
            </a:r>
          </a:p>
        </p:txBody>
      </p:sp>
      <p:sp>
        <p:nvSpPr>
          <p:cNvPr id="8" name="Rectangle: Rounded Corners 7">
            <a:extLst>
              <a:ext uri="{FF2B5EF4-FFF2-40B4-BE49-F238E27FC236}">
                <a16:creationId xmlns:a16="http://schemas.microsoft.com/office/drawing/2014/main" id="{1DD1DFDB-DEDF-4CF4-99F6-4A0AACDA74B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2AF489ED-E78B-4FA1-A3D4-F37406C448EA}"/>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C52DEDDD-9802-4BD9-B75E-FFB85DC919D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D25FD6C1-7C38-4FDC-AE21-4E43269AF75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2160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C87B703-F700-47B4-A6E4-6C72FE199698}"/>
              </a:ext>
              <a:ext uri="{C183D7F6-B498-43B3-948B-1728B52AA6E4}">
                <adec:decorative xmlns:adec="http://schemas.microsoft.com/office/drawing/2017/decorative" val="0"/>
              </a:ext>
            </a:extLst>
          </p:cNvPr>
          <p:cNvSpPr txBox="1">
            <a:spLocks noGrp="1"/>
          </p:cNvSpPr>
          <p:nvPr>
            <p:ph type="title" idx="4294967295"/>
          </p:nvPr>
        </p:nvSpPr>
        <p:spPr>
          <a:xfrm>
            <a:off x="628650" y="-841217"/>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5 - Answers</a:t>
            </a:r>
          </a:p>
        </p:txBody>
      </p:sp>
      <p:sp>
        <p:nvSpPr>
          <p:cNvPr id="23" name="Title 1">
            <a:extLst>
              <a:ext uri="{FF2B5EF4-FFF2-40B4-BE49-F238E27FC236}">
                <a16:creationId xmlns:a16="http://schemas.microsoft.com/office/drawing/2014/main" id="{A3E3A4D2-AFF8-4123-8153-9D6B995F4E61}"/>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5" name="Table 4" descr="2.Symptoms&#10;">
            <a:extLst>
              <a:ext uri="{FF2B5EF4-FFF2-40B4-BE49-F238E27FC236}">
                <a16:creationId xmlns:a16="http://schemas.microsoft.com/office/drawing/2014/main" id="{30DA4083-5032-4E8E-81D0-ABBCB7F6A44C}"/>
              </a:ext>
            </a:extLst>
          </p:cNvPr>
          <p:cNvGraphicFramePr>
            <a:graphicFrameLocks noGrp="1"/>
          </p:cNvGraphicFramePr>
          <p:nvPr>
            <p:extLst>
              <p:ext uri="{D42A27DB-BD31-4B8C-83A1-F6EECF244321}">
                <p14:modId xmlns:p14="http://schemas.microsoft.com/office/powerpoint/2010/main" val="4211074932"/>
              </p:ext>
            </p:extLst>
          </p:nvPr>
        </p:nvGraphicFramePr>
        <p:xfrm>
          <a:off x="926217" y="1222290"/>
          <a:ext cx="3521958" cy="4935908"/>
        </p:xfrm>
        <a:graphic>
          <a:graphicData uri="http://schemas.openxmlformats.org/drawingml/2006/table">
            <a:tbl>
              <a:tblPr firstRow="1" bandRow="1"/>
              <a:tblGrid>
                <a:gridCol w="1623581">
                  <a:extLst>
                    <a:ext uri="{9D8B030D-6E8A-4147-A177-3AD203B41FA5}">
                      <a16:colId xmlns:a16="http://schemas.microsoft.com/office/drawing/2014/main" val="3940649451"/>
                    </a:ext>
                  </a:extLst>
                </a:gridCol>
                <a:gridCol w="1898377">
                  <a:extLst>
                    <a:ext uri="{9D8B030D-6E8A-4147-A177-3AD203B41FA5}">
                      <a16:colId xmlns:a16="http://schemas.microsoft.com/office/drawing/2014/main" val="2814284796"/>
                    </a:ext>
                  </a:extLst>
                </a:gridCol>
              </a:tblGrid>
              <a:tr h="49246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7659135"/>
                  </a:ext>
                </a:extLst>
              </a:tr>
              <a:tr h="73870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sp>
        <p:nvSpPr>
          <p:cNvPr id="11" name="TextBox 10">
            <a:extLst>
              <a:ext uri="{FF2B5EF4-FFF2-40B4-BE49-F238E27FC236}">
                <a16:creationId xmlns:a16="http://schemas.microsoft.com/office/drawing/2014/main" id="{B7B5E11D-DC9C-4A62-A504-3F124EB64C67}"/>
              </a:ext>
            </a:extLst>
          </p:cNvPr>
          <p:cNvSpPr txBox="1"/>
          <p:nvPr/>
        </p:nvSpPr>
        <p:spPr>
          <a:xfrm>
            <a:off x="2524196" y="1700223"/>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Chlamydia, MRSA</a:t>
            </a:r>
          </a:p>
        </p:txBody>
      </p:sp>
      <p:sp>
        <p:nvSpPr>
          <p:cNvPr id="12" name="TextBox 11">
            <a:extLst>
              <a:ext uri="{FF2B5EF4-FFF2-40B4-BE49-F238E27FC236}">
                <a16:creationId xmlns:a16="http://schemas.microsoft.com/office/drawing/2014/main" id="{271A93ED-A5FB-43EC-9620-B437882C4983}"/>
              </a:ext>
            </a:extLst>
          </p:cNvPr>
          <p:cNvSpPr txBox="1"/>
          <p:nvPr/>
        </p:nvSpPr>
        <p:spPr>
          <a:xfrm>
            <a:off x="2535806" y="2348756"/>
            <a:ext cx="1912369" cy="738664"/>
          </a:xfrm>
          <a:prstGeom prst="rect">
            <a:avLst/>
          </a:prstGeom>
          <a:noFill/>
        </p:spPr>
        <p:txBody>
          <a:bodyPr wrap="square" rtlCol="0">
            <a:spAutoFit/>
          </a:bodyPr>
          <a:lstStyle/>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Flu, Measles,</a:t>
            </a:r>
          </a:p>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Chickenpox, Bacterial meningitis</a:t>
            </a:r>
          </a:p>
        </p:txBody>
      </p:sp>
      <p:sp>
        <p:nvSpPr>
          <p:cNvPr id="13" name="TextBox 12">
            <a:extLst>
              <a:ext uri="{FF2B5EF4-FFF2-40B4-BE49-F238E27FC236}">
                <a16:creationId xmlns:a16="http://schemas.microsoft.com/office/drawing/2014/main" id="{56EB98BC-9342-4C5E-840E-CB00B30C3156}"/>
              </a:ext>
            </a:extLst>
          </p:cNvPr>
          <p:cNvSpPr txBox="1"/>
          <p:nvPr/>
        </p:nvSpPr>
        <p:spPr>
          <a:xfrm>
            <a:off x="2490832" y="3021493"/>
            <a:ext cx="2266337" cy="523220"/>
          </a:xfrm>
          <a:prstGeom prst="rect">
            <a:avLst/>
          </a:prstGeom>
          <a:noFill/>
        </p:spPr>
        <p:txBody>
          <a:bodyPr wrap="square" rtlCol="0">
            <a:spAutoFit/>
          </a:bodyPr>
          <a:lstStyle/>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Bacterial meningitis,</a:t>
            </a:r>
          </a:p>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Chickenpox, Measles</a:t>
            </a:r>
          </a:p>
        </p:txBody>
      </p:sp>
      <p:sp>
        <p:nvSpPr>
          <p:cNvPr id="14" name="TextBox 13">
            <a:extLst>
              <a:ext uri="{FF2B5EF4-FFF2-40B4-BE49-F238E27FC236}">
                <a16:creationId xmlns:a16="http://schemas.microsoft.com/office/drawing/2014/main" id="{B0F740FC-A27A-4C84-8FA2-09B1ECCC0813}"/>
              </a:ext>
            </a:extLst>
          </p:cNvPr>
          <p:cNvSpPr txBox="1"/>
          <p:nvPr/>
        </p:nvSpPr>
        <p:spPr>
          <a:xfrm>
            <a:off x="2518911" y="3579559"/>
            <a:ext cx="2266337"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Flu, </a:t>
            </a:r>
          </a:p>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Glandular fever</a:t>
            </a:r>
          </a:p>
        </p:txBody>
      </p:sp>
      <p:sp>
        <p:nvSpPr>
          <p:cNvPr id="15" name="TextBox 14">
            <a:extLst>
              <a:ext uri="{FF2B5EF4-FFF2-40B4-BE49-F238E27FC236}">
                <a16:creationId xmlns:a16="http://schemas.microsoft.com/office/drawing/2014/main" id="{DFC64456-53C0-487F-8F0C-25EC610A59A7}"/>
              </a:ext>
            </a:extLst>
          </p:cNvPr>
          <p:cNvSpPr txBox="1"/>
          <p:nvPr/>
        </p:nvSpPr>
        <p:spPr>
          <a:xfrm>
            <a:off x="2518912" y="4296355"/>
            <a:ext cx="2266337" cy="384721"/>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Glandular fever</a:t>
            </a:r>
          </a:p>
        </p:txBody>
      </p:sp>
      <p:sp>
        <p:nvSpPr>
          <p:cNvPr id="16" name="TextBox 15">
            <a:extLst>
              <a:ext uri="{FF2B5EF4-FFF2-40B4-BE49-F238E27FC236}">
                <a16:creationId xmlns:a16="http://schemas.microsoft.com/office/drawing/2014/main" id="{6922FE4E-5EF3-4AEC-9DE1-C8CC9BE6C524}"/>
              </a:ext>
            </a:extLst>
          </p:cNvPr>
          <p:cNvSpPr txBox="1"/>
          <p:nvPr/>
        </p:nvSpPr>
        <p:spPr>
          <a:xfrm>
            <a:off x="2535806" y="4928191"/>
            <a:ext cx="2266337" cy="384721"/>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HIV</a:t>
            </a:r>
          </a:p>
        </p:txBody>
      </p:sp>
      <p:sp>
        <p:nvSpPr>
          <p:cNvPr id="17" name="TextBox 16">
            <a:extLst>
              <a:ext uri="{FF2B5EF4-FFF2-40B4-BE49-F238E27FC236}">
                <a16:creationId xmlns:a16="http://schemas.microsoft.com/office/drawing/2014/main" id="{660662B7-DA3E-4EE9-B495-72781F11A531}"/>
              </a:ext>
            </a:extLst>
          </p:cNvPr>
          <p:cNvSpPr txBox="1"/>
          <p:nvPr/>
        </p:nvSpPr>
        <p:spPr>
          <a:xfrm>
            <a:off x="2535806" y="5432718"/>
            <a:ext cx="2266337"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Chlamydia, Thrush</a:t>
            </a:r>
          </a:p>
        </p:txBody>
      </p:sp>
      <p:graphicFrame>
        <p:nvGraphicFramePr>
          <p:cNvPr id="4" name="Table 3" descr="3.Transm-ission&#10;">
            <a:extLst>
              <a:ext uri="{FF2B5EF4-FFF2-40B4-BE49-F238E27FC236}">
                <a16:creationId xmlns:a16="http://schemas.microsoft.com/office/drawing/2014/main" id="{235000D1-A3E5-45EA-9D52-2CAC031D3BBA}"/>
              </a:ext>
            </a:extLst>
          </p:cNvPr>
          <p:cNvGraphicFramePr>
            <a:graphicFrameLocks noGrp="1"/>
          </p:cNvGraphicFramePr>
          <p:nvPr>
            <p:extLst>
              <p:ext uri="{D42A27DB-BD31-4B8C-83A1-F6EECF244321}">
                <p14:modId xmlns:p14="http://schemas.microsoft.com/office/powerpoint/2010/main" val="2798785692"/>
              </p:ext>
            </p:extLst>
          </p:nvPr>
        </p:nvGraphicFramePr>
        <p:xfrm>
          <a:off x="4572000" y="1222290"/>
          <a:ext cx="3645783" cy="4835605"/>
        </p:xfrm>
        <a:graphic>
          <a:graphicData uri="http://schemas.openxmlformats.org/drawingml/2006/table">
            <a:tbl>
              <a:tblPr firstRow="1" bandRow="1"/>
              <a:tblGrid>
                <a:gridCol w="1370330">
                  <a:extLst>
                    <a:ext uri="{9D8B030D-6E8A-4147-A177-3AD203B41FA5}">
                      <a16:colId xmlns:a16="http://schemas.microsoft.com/office/drawing/2014/main" val="3940649451"/>
                    </a:ext>
                  </a:extLst>
                </a:gridCol>
                <a:gridCol w="2275453">
                  <a:extLst>
                    <a:ext uri="{9D8B030D-6E8A-4147-A177-3AD203B41FA5}">
                      <a16:colId xmlns:a16="http://schemas.microsoft.com/office/drawing/2014/main" val="2814284796"/>
                    </a:ext>
                  </a:extLst>
                </a:gridCol>
              </a:tblGrid>
              <a:tr h="98336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676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Blood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676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8" name="TextBox 17">
            <a:extLst>
              <a:ext uri="{FF2B5EF4-FFF2-40B4-BE49-F238E27FC236}">
                <a16:creationId xmlns:a16="http://schemas.microsoft.com/office/drawing/2014/main" id="{657D8430-EECC-4132-BE05-34DA87935A1E}"/>
              </a:ext>
            </a:extLst>
          </p:cNvPr>
          <p:cNvSpPr txBox="1"/>
          <p:nvPr/>
        </p:nvSpPr>
        <p:spPr>
          <a:xfrm>
            <a:off x="5962721" y="2229848"/>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Chlamydia, HIV, Thrush</a:t>
            </a:r>
          </a:p>
        </p:txBody>
      </p:sp>
      <p:sp>
        <p:nvSpPr>
          <p:cNvPr id="19" name="TextBox 18">
            <a:extLst>
              <a:ext uri="{FF2B5EF4-FFF2-40B4-BE49-F238E27FC236}">
                <a16:creationId xmlns:a16="http://schemas.microsoft.com/office/drawing/2014/main" id="{E0633C61-B485-4BA8-B51A-55F385077683}"/>
              </a:ext>
            </a:extLst>
          </p:cNvPr>
          <p:cNvSpPr txBox="1"/>
          <p:nvPr/>
        </p:nvSpPr>
        <p:spPr>
          <a:xfrm>
            <a:off x="6077155" y="3065247"/>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HIV, Bacterial meningitis</a:t>
            </a:r>
          </a:p>
        </p:txBody>
      </p:sp>
      <p:sp>
        <p:nvSpPr>
          <p:cNvPr id="20" name="TextBox 19">
            <a:extLst>
              <a:ext uri="{FF2B5EF4-FFF2-40B4-BE49-F238E27FC236}">
                <a16:creationId xmlns:a16="http://schemas.microsoft.com/office/drawing/2014/main" id="{580C81AA-9215-4767-9E58-1AD512779207}"/>
              </a:ext>
            </a:extLst>
          </p:cNvPr>
          <p:cNvSpPr txBox="1"/>
          <p:nvPr/>
        </p:nvSpPr>
        <p:spPr>
          <a:xfrm>
            <a:off x="5890229" y="3751743"/>
            <a:ext cx="2451379"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Flu, Measles, Chickenpox, MRSA</a:t>
            </a:r>
          </a:p>
        </p:txBody>
      </p:sp>
      <p:sp>
        <p:nvSpPr>
          <p:cNvPr id="21" name="TextBox 20">
            <a:extLst>
              <a:ext uri="{FF2B5EF4-FFF2-40B4-BE49-F238E27FC236}">
                <a16:creationId xmlns:a16="http://schemas.microsoft.com/office/drawing/2014/main" id="{4E210660-DDE4-43E9-A2A1-5D1253232188}"/>
              </a:ext>
            </a:extLst>
          </p:cNvPr>
          <p:cNvSpPr txBox="1"/>
          <p:nvPr/>
        </p:nvSpPr>
        <p:spPr>
          <a:xfrm>
            <a:off x="5902225" y="4454555"/>
            <a:ext cx="2794099" cy="784830"/>
          </a:xfrm>
          <a:prstGeom prst="rect">
            <a:avLst/>
          </a:prstGeom>
          <a:noFill/>
        </p:spPr>
        <p:txBody>
          <a:bodyPr wrap="square" rtlCol="0">
            <a:spAutoFit/>
          </a:bodyPr>
          <a:lstStyle/>
          <a:p>
            <a:pPr lvl="0" defTabSz="685800"/>
            <a:r>
              <a:rPr lang="en-GB" sz="1500" b="1" dirty="0">
                <a:solidFill>
                  <a:schemeClr val="accent6">
                    <a:lumMod val="75000"/>
                  </a:schemeClr>
                </a:solidFill>
                <a:latin typeface="Arial" panose="020B0604020202020204" pitchFamily="34" charset="0"/>
                <a:cs typeface="Arial" panose="020B0604020202020204" pitchFamily="34" charset="0"/>
              </a:rPr>
              <a:t>Flu, Measles,</a:t>
            </a:r>
          </a:p>
          <a:p>
            <a:pPr lvl="0" defTabSz="685800"/>
            <a:r>
              <a:rPr lang="en-GB" sz="1500" b="1" dirty="0">
                <a:solidFill>
                  <a:schemeClr val="accent6">
                    <a:lumMod val="75000"/>
                  </a:schemeClr>
                </a:solidFill>
                <a:latin typeface="Arial" panose="020B0604020202020204" pitchFamily="34" charset="0"/>
                <a:cs typeface="Arial" panose="020B0604020202020204" pitchFamily="34" charset="0"/>
              </a:rPr>
              <a:t>Chickenpox, Bacterial meningitis</a:t>
            </a:r>
          </a:p>
        </p:txBody>
      </p:sp>
      <p:sp>
        <p:nvSpPr>
          <p:cNvPr id="22" name="TextBox 21">
            <a:extLst>
              <a:ext uri="{FF2B5EF4-FFF2-40B4-BE49-F238E27FC236}">
                <a16:creationId xmlns:a16="http://schemas.microsoft.com/office/drawing/2014/main" id="{0990D878-3D8E-46DD-809F-7ED2E1F536C3}"/>
              </a:ext>
            </a:extLst>
          </p:cNvPr>
          <p:cNvSpPr txBox="1"/>
          <p:nvPr/>
        </p:nvSpPr>
        <p:spPr>
          <a:xfrm>
            <a:off x="5927591" y="5226210"/>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Flu, Glandular fever</a:t>
            </a:r>
          </a:p>
        </p:txBody>
      </p:sp>
      <p:sp>
        <p:nvSpPr>
          <p:cNvPr id="7" name="Rectangle: Rounded Corners 6">
            <a:extLst>
              <a:ext uri="{FF2B5EF4-FFF2-40B4-BE49-F238E27FC236}">
                <a16:creationId xmlns:a16="http://schemas.microsoft.com/office/drawing/2014/main" id="{B13D5DD2-1F27-474C-A66C-1CAB100BE6F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FC2AD64A-AAB8-4988-A8D5-8808C1742C9D}"/>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DCD714BD-725C-45D5-8BC0-0BB7422A61D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398416B-2C43-4EDE-A220-D4E47E96204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1374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P spid="21" grpId="0"/>
      <p:bldP spid="2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67EFC3C-BCD2-4974-B15F-C9A8B32EF7E6}"/>
              </a:ext>
              <a:ext uri="{C183D7F6-B498-43B3-948B-1728B52AA6E4}">
                <adec:decorative xmlns:adec="http://schemas.microsoft.com/office/drawing/2017/decorative" val="0"/>
              </a:ext>
            </a:extLst>
          </p:cNvPr>
          <p:cNvSpPr txBox="1">
            <a:spLocks noGrp="1"/>
          </p:cNvSpPr>
          <p:nvPr>
            <p:ph type="title" idx="4294967295"/>
          </p:nvPr>
        </p:nvSpPr>
        <p:spPr>
          <a:xfrm>
            <a:off x="628650" y="-850939"/>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6 - Answers</a:t>
            </a:r>
          </a:p>
        </p:txBody>
      </p:sp>
      <p:sp>
        <p:nvSpPr>
          <p:cNvPr id="21" name="Title 1">
            <a:extLst>
              <a:ext uri="{FF2B5EF4-FFF2-40B4-BE49-F238E27FC236}">
                <a16:creationId xmlns:a16="http://schemas.microsoft.com/office/drawing/2014/main" id="{4F86F74F-3077-4B56-BA6C-4D2919966E26}"/>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4" name="Table 3" descr="4. Prevention&#10;">
            <a:extLst>
              <a:ext uri="{FF2B5EF4-FFF2-40B4-BE49-F238E27FC236}">
                <a16:creationId xmlns:a16="http://schemas.microsoft.com/office/drawing/2014/main" id="{E532E42C-162E-4C5D-8F7A-784D42556FD0}"/>
              </a:ext>
            </a:extLst>
          </p:cNvPr>
          <p:cNvGraphicFramePr>
            <a:graphicFrameLocks noGrp="1"/>
          </p:cNvGraphicFramePr>
          <p:nvPr>
            <p:extLst>
              <p:ext uri="{D42A27DB-BD31-4B8C-83A1-F6EECF244321}">
                <p14:modId xmlns:p14="http://schemas.microsoft.com/office/powerpoint/2010/main" val="2297749870"/>
              </p:ext>
            </p:extLst>
          </p:nvPr>
        </p:nvGraphicFramePr>
        <p:xfrm>
          <a:off x="906845" y="1205396"/>
          <a:ext cx="3598480" cy="4960750"/>
        </p:xfrm>
        <a:graphic>
          <a:graphicData uri="http://schemas.openxmlformats.org/drawingml/2006/table">
            <a:tbl>
              <a:tblPr firstRow="1" bandRow="1"/>
              <a:tblGrid>
                <a:gridCol w="1798255">
                  <a:extLst>
                    <a:ext uri="{9D8B030D-6E8A-4147-A177-3AD203B41FA5}">
                      <a16:colId xmlns:a16="http://schemas.microsoft.com/office/drawing/2014/main" val="3940649451"/>
                    </a:ext>
                  </a:extLst>
                </a:gridCol>
                <a:gridCol w="1800225">
                  <a:extLst>
                    <a:ext uri="{9D8B030D-6E8A-4147-A177-3AD203B41FA5}">
                      <a16:colId xmlns:a16="http://schemas.microsoft.com/office/drawing/2014/main" val="2814284796"/>
                    </a:ext>
                  </a:extLst>
                </a:gridCol>
              </a:tblGrid>
              <a:tr h="67681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96907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613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6" name="TextBox 15">
            <a:extLst>
              <a:ext uri="{FF2B5EF4-FFF2-40B4-BE49-F238E27FC236}">
                <a16:creationId xmlns:a16="http://schemas.microsoft.com/office/drawing/2014/main" id="{08E0BAF3-F83E-4DD9-86D3-B9517CB58089}"/>
              </a:ext>
            </a:extLst>
          </p:cNvPr>
          <p:cNvSpPr txBox="1"/>
          <p:nvPr/>
        </p:nvSpPr>
        <p:spPr>
          <a:xfrm>
            <a:off x="2652785" y="1847129"/>
            <a:ext cx="1985891" cy="738664"/>
          </a:xfrm>
          <a:prstGeom prst="rect">
            <a:avLst/>
          </a:prstGeom>
          <a:noFill/>
        </p:spPr>
        <p:txBody>
          <a:bodyPr wrap="square" rtlCol="0">
            <a:spAutoFit/>
          </a:bodyPr>
          <a:lstStyle/>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Flu, Measles,</a:t>
            </a:r>
          </a:p>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Chickenpox, MRSA,</a:t>
            </a:r>
          </a:p>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Bacterial meningitis</a:t>
            </a:r>
          </a:p>
        </p:txBody>
      </p:sp>
      <p:sp>
        <p:nvSpPr>
          <p:cNvPr id="12" name="TextBox 11">
            <a:extLst>
              <a:ext uri="{FF2B5EF4-FFF2-40B4-BE49-F238E27FC236}">
                <a16:creationId xmlns:a16="http://schemas.microsoft.com/office/drawing/2014/main" id="{9630949E-EAE2-4213-A3C8-7A1E5C5DB013}"/>
              </a:ext>
            </a:extLst>
          </p:cNvPr>
          <p:cNvSpPr txBox="1"/>
          <p:nvPr/>
        </p:nvSpPr>
        <p:spPr>
          <a:xfrm>
            <a:off x="2682050" y="2567624"/>
            <a:ext cx="1985891" cy="1015663"/>
          </a:xfrm>
          <a:prstGeom prst="rect">
            <a:avLst/>
          </a:prstGeom>
          <a:noFill/>
        </p:spPr>
        <p:txBody>
          <a:bodyPr wrap="square" rtlCol="0">
            <a:spAutoFit/>
          </a:bodyPr>
          <a:lstStyle/>
          <a:p>
            <a:pPr lvl="0" defTabSz="685800"/>
            <a:r>
              <a:rPr lang="en-GB" sz="1500" b="1" dirty="0">
                <a:solidFill>
                  <a:schemeClr val="accent6">
                    <a:lumMod val="75000"/>
                  </a:schemeClr>
                </a:solidFill>
                <a:latin typeface="Arial" panose="020B0604020202020204" pitchFamily="34" charset="0"/>
                <a:cs typeface="Arial" panose="020B0604020202020204" pitchFamily="34" charset="0"/>
              </a:rPr>
              <a:t>Flu, Measles,</a:t>
            </a:r>
          </a:p>
          <a:p>
            <a:pPr lvl="0" defTabSz="685800"/>
            <a:r>
              <a:rPr lang="en-GB" sz="1500" b="1" dirty="0">
                <a:solidFill>
                  <a:schemeClr val="accent6">
                    <a:lumMod val="75000"/>
                  </a:schemeClr>
                </a:solidFill>
                <a:latin typeface="Arial" panose="020B0604020202020204" pitchFamily="34" charset="0"/>
                <a:cs typeface="Arial" panose="020B0604020202020204" pitchFamily="34" charset="0"/>
              </a:rPr>
              <a:t>Chickenpox, Bacterial meningitis</a:t>
            </a:r>
          </a:p>
        </p:txBody>
      </p:sp>
      <p:sp>
        <p:nvSpPr>
          <p:cNvPr id="13" name="TextBox 12">
            <a:extLst>
              <a:ext uri="{FF2B5EF4-FFF2-40B4-BE49-F238E27FC236}">
                <a16:creationId xmlns:a16="http://schemas.microsoft.com/office/drawing/2014/main" id="{465EEBA1-FA3C-4A64-80AE-B73FA9CABF23}"/>
              </a:ext>
            </a:extLst>
          </p:cNvPr>
          <p:cNvSpPr txBox="1"/>
          <p:nvPr/>
        </p:nvSpPr>
        <p:spPr>
          <a:xfrm>
            <a:off x="2698099" y="3572756"/>
            <a:ext cx="1985891" cy="584775"/>
          </a:xfrm>
          <a:prstGeom prst="rect">
            <a:avLst/>
          </a:prstGeom>
          <a:noFill/>
        </p:spPr>
        <p:txBody>
          <a:bodyPr wrap="square" rtlCol="0">
            <a:spAutoFit/>
          </a:bodyPr>
          <a:lstStyle/>
          <a:p>
            <a:pPr lvl="0" defTabSz="685800"/>
            <a:r>
              <a:rPr lang="en-GB" sz="1600" b="1" dirty="0">
                <a:solidFill>
                  <a:schemeClr val="accent6">
                    <a:lumMod val="75000"/>
                  </a:schemeClr>
                </a:solidFill>
                <a:latin typeface="Arial" panose="020B0604020202020204" pitchFamily="34" charset="0"/>
                <a:cs typeface="Arial" panose="020B0604020202020204" pitchFamily="34" charset="0"/>
              </a:rPr>
              <a:t>Chlamydia, HIV,</a:t>
            </a:r>
          </a:p>
          <a:p>
            <a:pPr lvl="0" defTabSz="685800"/>
            <a:r>
              <a:rPr lang="en-GB" sz="16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4" name="TextBox 13">
            <a:extLst>
              <a:ext uri="{FF2B5EF4-FFF2-40B4-BE49-F238E27FC236}">
                <a16:creationId xmlns:a16="http://schemas.microsoft.com/office/drawing/2014/main" id="{D0AD3A74-EC62-4DA3-81D7-38C9E2CC22C5}"/>
              </a:ext>
            </a:extLst>
          </p:cNvPr>
          <p:cNvSpPr txBox="1"/>
          <p:nvPr/>
        </p:nvSpPr>
        <p:spPr>
          <a:xfrm>
            <a:off x="2668834" y="4407226"/>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Thrush,</a:t>
            </a:r>
          </a:p>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MRSA</a:t>
            </a:r>
          </a:p>
        </p:txBody>
      </p:sp>
      <p:sp>
        <p:nvSpPr>
          <p:cNvPr id="15" name="TextBox 14">
            <a:extLst>
              <a:ext uri="{FF2B5EF4-FFF2-40B4-BE49-F238E27FC236}">
                <a16:creationId xmlns:a16="http://schemas.microsoft.com/office/drawing/2014/main" id="{D00759D8-9B76-4CE4-994D-FABBFACCE7B5}"/>
              </a:ext>
            </a:extLst>
          </p:cNvPr>
          <p:cNvSpPr txBox="1"/>
          <p:nvPr/>
        </p:nvSpPr>
        <p:spPr>
          <a:xfrm>
            <a:off x="2632267" y="5489038"/>
            <a:ext cx="1985891" cy="584775"/>
          </a:xfrm>
          <a:prstGeom prst="rect">
            <a:avLst/>
          </a:prstGeom>
          <a:noFill/>
        </p:spPr>
        <p:txBody>
          <a:bodyPr wrap="square" rtlCol="0">
            <a:spAutoFit/>
          </a:bodyPr>
          <a:lstStyle/>
          <a:p>
            <a:pPr lvl="0" defTabSz="685800"/>
            <a:r>
              <a:rPr lang="en-GB" sz="1600" b="1" dirty="0">
                <a:solidFill>
                  <a:schemeClr val="accent6">
                    <a:lumMod val="75000"/>
                  </a:schemeClr>
                </a:solidFill>
                <a:latin typeface="Arial" panose="020B0604020202020204" pitchFamily="34" charset="0"/>
                <a:cs typeface="Arial" panose="020B0604020202020204" pitchFamily="34" charset="0"/>
              </a:rPr>
              <a:t>Flu, Chickenpox, Measles</a:t>
            </a:r>
          </a:p>
        </p:txBody>
      </p:sp>
      <p:graphicFrame>
        <p:nvGraphicFramePr>
          <p:cNvPr id="5" name="Table 4" descr="5. Treatment&#10;">
            <a:extLst>
              <a:ext uri="{FF2B5EF4-FFF2-40B4-BE49-F238E27FC236}">
                <a16:creationId xmlns:a16="http://schemas.microsoft.com/office/drawing/2014/main" id="{3CAB6091-6205-4C2D-97E9-EE0F00294212}"/>
              </a:ext>
            </a:extLst>
          </p:cNvPr>
          <p:cNvGraphicFramePr>
            <a:graphicFrameLocks noGrp="1"/>
          </p:cNvGraphicFramePr>
          <p:nvPr>
            <p:extLst>
              <p:ext uri="{D42A27DB-BD31-4B8C-83A1-F6EECF244321}">
                <p14:modId xmlns:p14="http://schemas.microsoft.com/office/powerpoint/2010/main" val="293577147"/>
              </p:ext>
            </p:extLst>
          </p:nvPr>
        </p:nvGraphicFramePr>
        <p:xfrm>
          <a:off x="4683990" y="1205396"/>
          <a:ext cx="3486490" cy="4871553"/>
        </p:xfrm>
        <a:graphic>
          <a:graphicData uri="http://schemas.openxmlformats.org/drawingml/2006/table">
            <a:tbl>
              <a:tblPr firstRow="1" bandRow="1"/>
              <a:tblGrid>
                <a:gridCol w="1573935">
                  <a:extLst>
                    <a:ext uri="{9D8B030D-6E8A-4147-A177-3AD203B41FA5}">
                      <a16:colId xmlns:a16="http://schemas.microsoft.com/office/drawing/2014/main" val="3940649451"/>
                    </a:ext>
                  </a:extLst>
                </a:gridCol>
                <a:gridCol w="1912555">
                  <a:extLst>
                    <a:ext uri="{9D8B030D-6E8A-4147-A177-3AD203B41FA5}">
                      <a16:colId xmlns:a16="http://schemas.microsoft.com/office/drawing/2014/main" val="2814284796"/>
                    </a:ext>
                  </a:extLst>
                </a:gridCol>
              </a:tblGrid>
              <a:tr h="82857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11" name="TextBox 10">
            <a:extLst>
              <a:ext uri="{FF2B5EF4-FFF2-40B4-BE49-F238E27FC236}">
                <a16:creationId xmlns:a16="http://schemas.microsoft.com/office/drawing/2014/main" id="{2833A91D-B9AF-4157-9427-DE40207CA218}"/>
              </a:ext>
            </a:extLst>
          </p:cNvPr>
          <p:cNvSpPr txBox="1"/>
          <p:nvPr/>
        </p:nvSpPr>
        <p:spPr>
          <a:xfrm>
            <a:off x="6237747" y="2112504"/>
            <a:ext cx="2097879" cy="877163"/>
          </a:xfrm>
          <a:prstGeom prst="rect">
            <a:avLst/>
          </a:prstGeom>
          <a:noFill/>
        </p:spPr>
        <p:txBody>
          <a:bodyPr wrap="square" rtlCol="0">
            <a:spAutoFit/>
          </a:bodyPr>
          <a:lstStyle/>
          <a:p>
            <a:pPr lvl="0" defTabSz="685800"/>
            <a:r>
              <a:rPr lang="en-GB" sz="1700" b="1" dirty="0">
                <a:solidFill>
                  <a:schemeClr val="accent6">
                    <a:lumMod val="75000"/>
                  </a:schemeClr>
                </a:solidFill>
                <a:latin typeface="Arial" panose="020B0604020202020204" pitchFamily="34" charset="0"/>
                <a:cs typeface="Arial" panose="020B0604020202020204" pitchFamily="34" charset="0"/>
              </a:rPr>
              <a:t>Chlamydia, Bacterial meningitis, MRSA</a:t>
            </a:r>
          </a:p>
        </p:txBody>
      </p:sp>
      <p:sp>
        <p:nvSpPr>
          <p:cNvPr id="17" name="TextBox 16">
            <a:extLst>
              <a:ext uri="{FF2B5EF4-FFF2-40B4-BE49-F238E27FC236}">
                <a16:creationId xmlns:a16="http://schemas.microsoft.com/office/drawing/2014/main" id="{6929F998-1E22-4101-A584-81E843685064}"/>
              </a:ext>
            </a:extLst>
          </p:cNvPr>
          <p:cNvSpPr txBox="1"/>
          <p:nvPr/>
        </p:nvSpPr>
        <p:spPr>
          <a:xfrm>
            <a:off x="6229902" y="3090446"/>
            <a:ext cx="1985891" cy="877163"/>
          </a:xfrm>
          <a:prstGeom prst="rect">
            <a:avLst/>
          </a:prstGeom>
          <a:noFill/>
        </p:spPr>
        <p:txBody>
          <a:bodyPr wrap="square" rtlCol="0">
            <a:spAutoFit/>
          </a:bodyPr>
          <a:lstStyle/>
          <a:p>
            <a:pPr lvl="0" defTabSz="685800"/>
            <a:r>
              <a:rPr lang="de-DE" sz="1700" b="1" dirty="0">
                <a:solidFill>
                  <a:schemeClr val="accent6">
                    <a:lumMod val="75000"/>
                  </a:schemeClr>
                </a:solidFill>
                <a:latin typeface="Arial" panose="020B0604020202020204" pitchFamily="34" charset="0"/>
                <a:cs typeface="Arial" panose="020B0604020202020204" pitchFamily="34" charset="0"/>
              </a:rPr>
              <a:t>Chickenpox, Glandular fever, Measles, Flu</a:t>
            </a:r>
          </a:p>
        </p:txBody>
      </p:sp>
      <p:sp>
        <p:nvSpPr>
          <p:cNvPr id="19" name="TextBox 18">
            <a:extLst>
              <a:ext uri="{FF2B5EF4-FFF2-40B4-BE49-F238E27FC236}">
                <a16:creationId xmlns:a16="http://schemas.microsoft.com/office/drawing/2014/main" id="{268177CF-7FA7-48DA-9F27-6BA77CA36D0E}"/>
              </a:ext>
            </a:extLst>
          </p:cNvPr>
          <p:cNvSpPr txBox="1"/>
          <p:nvPr/>
        </p:nvSpPr>
        <p:spPr>
          <a:xfrm>
            <a:off x="6237747" y="4291107"/>
            <a:ext cx="1985891" cy="384721"/>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Thrush</a:t>
            </a:r>
          </a:p>
        </p:txBody>
      </p:sp>
      <p:sp>
        <p:nvSpPr>
          <p:cNvPr id="20" name="TextBox 19">
            <a:extLst>
              <a:ext uri="{FF2B5EF4-FFF2-40B4-BE49-F238E27FC236}">
                <a16:creationId xmlns:a16="http://schemas.microsoft.com/office/drawing/2014/main" id="{93F1D2AE-091A-4C9C-9B1C-44184D0FC023}"/>
              </a:ext>
            </a:extLst>
          </p:cNvPr>
          <p:cNvSpPr txBox="1"/>
          <p:nvPr/>
        </p:nvSpPr>
        <p:spPr>
          <a:xfrm>
            <a:off x="6254148" y="5150484"/>
            <a:ext cx="1985891" cy="877163"/>
          </a:xfrm>
          <a:prstGeom prst="rect">
            <a:avLst/>
          </a:prstGeom>
          <a:noFill/>
        </p:spPr>
        <p:txBody>
          <a:bodyPr wrap="square" rtlCol="0">
            <a:spAutoFit/>
          </a:bodyPr>
          <a:lstStyle/>
          <a:p>
            <a:pPr lvl="0" defTabSz="685800"/>
            <a:r>
              <a:rPr lang="de-DE" sz="1700" b="1" dirty="0">
                <a:solidFill>
                  <a:schemeClr val="accent6">
                    <a:lumMod val="75000"/>
                  </a:schemeClr>
                </a:solidFill>
                <a:latin typeface="Arial" panose="020B0604020202020204" pitchFamily="34" charset="0"/>
                <a:cs typeface="Arial" panose="020B0604020202020204" pitchFamily="34" charset="0"/>
              </a:rPr>
              <a:t>Chickenpox, Glandular fever, Measles, Flu</a:t>
            </a:r>
          </a:p>
        </p:txBody>
      </p:sp>
      <p:sp>
        <p:nvSpPr>
          <p:cNvPr id="7" name="Rectangle: Rounded Corners 6">
            <a:extLst>
              <a:ext uri="{FF2B5EF4-FFF2-40B4-BE49-F238E27FC236}">
                <a16:creationId xmlns:a16="http://schemas.microsoft.com/office/drawing/2014/main" id="{08CCB8EA-1354-4350-B9E4-42ADD0D6D7AF}"/>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799D1094-30CA-4378-A6DA-F6063737ABDC}"/>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22E6D3A5-66B1-41D9-A8EC-6F03D153432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BA007EBE-936A-449C-A25C-2140964ABD5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15923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2" grpId="0"/>
      <p:bldP spid="13" grpId="0"/>
      <p:bldP spid="14" grpId="0"/>
      <p:bldP spid="15" grpId="0"/>
      <p:bldP spid="11" grpId="0"/>
      <p:bldP spid="17" grpId="0"/>
      <p:bldP spid="19" grpId="0"/>
      <p:bldP spid="2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A2C741F-1321-435E-BF2F-61A42D2AC77F}"/>
              </a:ext>
            </a:extLst>
          </p:cNvPr>
          <p:cNvSpPr>
            <a:spLocks noGrp="1"/>
          </p:cNvSpPr>
          <p:nvPr>
            <p:ph type="title"/>
          </p:nvPr>
        </p:nvSpPr>
        <p:spPr>
          <a:xfrm>
            <a:off x="796415" y="779256"/>
            <a:ext cx="7886700" cy="830343"/>
          </a:xfrm>
        </p:spPr>
        <p:txBody>
          <a:bodyPr>
            <a:normAutofit/>
          </a:bodyPr>
          <a:lstStyle/>
          <a:p>
            <a:pPr algn="ctr"/>
            <a:r>
              <a:rPr lang="en-GB" b="1" dirty="0"/>
              <a:t>Fascinating Fact</a:t>
            </a:r>
          </a:p>
        </p:txBody>
      </p:sp>
      <p:sp>
        <p:nvSpPr>
          <p:cNvPr id="5" name="Rectangle 4">
            <a:extLst>
              <a:ext uri="{FF2B5EF4-FFF2-40B4-BE49-F238E27FC236}">
                <a16:creationId xmlns:a16="http://schemas.microsoft.com/office/drawing/2014/main" id="{6917AF0F-FD86-4A30-A5FA-78A7F686C68F}"/>
              </a:ext>
            </a:extLst>
          </p:cNvPr>
          <p:cNvSpPr/>
          <p:nvPr/>
        </p:nvSpPr>
        <p:spPr>
          <a:xfrm>
            <a:off x="460884" y="2257425"/>
            <a:ext cx="8222231" cy="2343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b="1" dirty="0">
                <a:latin typeface="Arial" panose="020B0604020202020204" pitchFamily="34" charset="0"/>
                <a:cs typeface="Arial" panose="020B0604020202020204" pitchFamily="34" charset="0"/>
              </a:rPr>
              <a:t>According to the WHO, the top 10 causes of death in 2019 accounted for 55% of the 55.4 million deaths worldwide. Four out of ten were caused by infectious diseases.</a:t>
            </a:r>
          </a:p>
        </p:txBody>
      </p:sp>
      <p:sp>
        <p:nvSpPr>
          <p:cNvPr id="3" name="Footer Placeholder 2">
            <a:extLst>
              <a:ext uri="{FF2B5EF4-FFF2-40B4-BE49-F238E27FC236}">
                <a16:creationId xmlns:a16="http://schemas.microsoft.com/office/drawing/2014/main" id="{13114E2F-F504-492E-8AA7-2AC87A0CF18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596592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341AE90-EAF8-456C-AD11-2707678F39F4}"/>
              </a:ext>
            </a:extLst>
          </p:cNvPr>
          <p:cNvSpPr>
            <a:spLocks noGrp="1"/>
          </p:cNvSpPr>
          <p:nvPr>
            <p:ph type="title"/>
          </p:nvPr>
        </p:nvSpPr>
        <p:spPr>
          <a:xfrm>
            <a:off x="202406" y="1519239"/>
            <a:ext cx="87391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E46F500E-48A2-4E3E-ADD1-18906C964CE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701226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3128E7-157A-47AD-8D05-8359D48E99D4}"/>
              </a:ext>
            </a:extLst>
          </p:cNvPr>
          <p:cNvSpPr txBox="1">
            <a:spLocks noGrp="1"/>
          </p:cNvSpPr>
          <p:nvPr>
            <p:ph type="title" idx="4294967295"/>
          </p:nvPr>
        </p:nvSpPr>
        <p:spPr>
          <a:xfrm>
            <a:off x="323057" y="887165"/>
            <a:ext cx="8497885" cy="4555093"/>
          </a:xfrm>
          <a:prstGeom prst="rect">
            <a:avLst/>
          </a:prstGeom>
          <a:solidFill>
            <a:schemeClr val="lt1"/>
          </a:solidFill>
          <a:ln w="57150" cap="flat" cmpd="sng" algn="ctr">
            <a:solidFill>
              <a:schemeClr val="accent5"/>
            </a:solidFill>
            <a:prstDash val="solid"/>
            <a:miter lim="800000"/>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45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rPr>
              <a:t>Write a paragraph or three statements to summarise what you have learned during the lesson.</a:t>
            </a:r>
          </a:p>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10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kumimoji="0" lang="en-GB" sz="10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2A3F9123-2B40-4525-82B6-D640397CDB0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270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28650" y="290768"/>
            <a:ext cx="7886700" cy="830343"/>
          </a:xfrm>
        </p:spPr>
        <p:txBody>
          <a:bodyPr>
            <a:normAutofit/>
          </a:bodyPr>
          <a:lstStyle/>
          <a:p>
            <a:pPr algn="ctr"/>
            <a:r>
              <a:rPr lang="en-GB" sz="3500" b="1" dirty="0"/>
              <a:t>What are Harmful Microbes?</a:t>
            </a:r>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488651" y="1298522"/>
            <a:ext cx="8026695" cy="148277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900" dirty="0">
                <a:latin typeface="Arial" panose="020B0604020202020204" pitchFamily="34" charset="0"/>
                <a:cs typeface="Arial" panose="020B0604020202020204" pitchFamily="34" charset="0"/>
              </a:rPr>
              <a:t>Sometimes microbes can be harmful to humans. Bacteria can produce toxins when they reproduce which are harmful to the body. Viruses enter the body and stick to the cell surface multiplying inside our cells and destroying them. Some fungi like to grow on our skin making it itchy and sore.</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488650" y="2943350"/>
            <a:ext cx="8026696" cy="76063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1900" dirty="0">
                <a:latin typeface="Arial" panose="020B0604020202020204" pitchFamily="34" charset="0"/>
                <a:cs typeface="Arial" panose="020B0604020202020204" pitchFamily="34" charset="0"/>
              </a:rPr>
              <a:t>In the early 1900s the disease of greatest threat was measles; thankfully today we now have a vaccine to prevent this. </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488650" y="3856997"/>
            <a:ext cx="8026696" cy="130213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1900" dirty="0">
                <a:latin typeface="Arial" panose="020B0604020202020204" pitchFamily="34" charset="0"/>
                <a:cs typeface="Arial" panose="020B0604020202020204" pitchFamily="34" charset="0"/>
              </a:rPr>
              <a:t>Bacteria and other microbes that can cause infection and which can spread easily from person to person are called infectious. For example, the difference between an infectious microbe and a non-infectious is the </a:t>
            </a:r>
            <a:r>
              <a:rPr lang="en-GB" sz="1900" i="1" dirty="0">
                <a:latin typeface="Arial" panose="020B0604020202020204" pitchFamily="34" charset="0"/>
                <a:cs typeface="Arial" panose="020B0604020202020204" pitchFamily="34" charset="0"/>
              </a:rPr>
              <a:t>Lactobacilli</a:t>
            </a:r>
            <a:r>
              <a:rPr lang="en-GB" sz="1900" dirty="0">
                <a:latin typeface="Arial" panose="020B0604020202020204" pitchFamily="34" charset="0"/>
                <a:cs typeface="Arial" panose="020B0604020202020204" pitchFamily="34" charset="0"/>
              </a:rPr>
              <a:t> bacteria we learned about in lesson 2. </a:t>
            </a:r>
          </a:p>
        </p:txBody>
      </p:sp>
      <p:sp>
        <p:nvSpPr>
          <p:cNvPr id="9" name="Rectangle: Rounded Corners 8">
            <a:extLst>
              <a:ext uri="{FF2B5EF4-FFF2-40B4-BE49-F238E27FC236}">
                <a16:creationId xmlns:a16="http://schemas.microsoft.com/office/drawing/2014/main" id="{DD2490EE-B54F-4A68-A83F-1FD8D26C48E1}"/>
              </a:ext>
            </a:extLst>
          </p:cNvPr>
          <p:cNvSpPr/>
          <p:nvPr/>
        </p:nvSpPr>
        <p:spPr>
          <a:xfrm>
            <a:off x="488650" y="5308728"/>
            <a:ext cx="8026696" cy="84333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1900" dirty="0">
                <a:latin typeface="Arial" panose="020B0604020202020204" pitchFamily="34" charset="0"/>
                <a:cs typeface="Arial" panose="020B0604020202020204" pitchFamily="34" charset="0"/>
              </a:rPr>
              <a:t>There are various routes of transmission, for example, touch, water, food, body fluid and air.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2231231"/>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Infectious Disease Group Discussion</a:t>
            </a: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B5E89-A49D-4C47-9BFA-F6C7AD21BF9C}"/>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dirty="0"/>
              <a:t>Disease Match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19" name="Picture 18" descr="Magnifying glass with microbes and example worksheet">
            <a:extLst>
              <a:ext uri="{FF2B5EF4-FFF2-40B4-BE49-F238E27FC236}">
                <a16:creationId xmlns:a16="http://schemas.microsoft.com/office/drawing/2014/main" id="{8B7DBD73-6D67-4711-9466-0D7E35BEE46F}"/>
              </a:ext>
            </a:extLst>
          </p:cNvPr>
          <p:cNvPicPr>
            <a:picLocks noChangeAspect="1"/>
          </p:cNvPicPr>
          <p:nvPr/>
        </p:nvPicPr>
        <p:blipFill>
          <a:blip r:embed="rId3"/>
          <a:srcRect/>
          <a:stretch/>
        </p:blipFill>
        <p:spPr>
          <a:xfrm>
            <a:off x="363812" y="923925"/>
            <a:ext cx="8473428" cy="4629150"/>
          </a:xfrm>
          <a:prstGeom prst="rect">
            <a:avLst/>
          </a:prstGeom>
        </p:spPr>
      </p:pic>
      <p:sp>
        <p:nvSpPr>
          <p:cNvPr id="20" name="TextBox 19">
            <a:extLst>
              <a:ext uri="{FF2B5EF4-FFF2-40B4-BE49-F238E27FC236}">
                <a16:creationId xmlns:a16="http://schemas.microsoft.com/office/drawing/2014/main" id="{A28E06C8-D548-464A-A458-C1318913C7BD}"/>
              </a:ext>
            </a:extLst>
          </p:cNvPr>
          <p:cNvSpPr txBox="1"/>
          <p:nvPr/>
        </p:nvSpPr>
        <p:spPr>
          <a:xfrm>
            <a:off x="591671" y="1120676"/>
            <a:ext cx="3210959" cy="230832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400" kern="0" dirty="0">
                <a:solidFill>
                  <a:schemeClr val="accent6">
                    <a:lumMod val="75000"/>
                  </a:schemeClr>
                </a:solidFill>
                <a:latin typeface="Arial" panose="020B0604020202020204" pitchFamily="34" charset="0"/>
                <a:cs typeface="Arial" panose="020B0604020202020204" pitchFamily="34" charset="0"/>
              </a:rPr>
              <a:t>1.</a:t>
            </a:r>
            <a:r>
              <a:rPr kumimoji="0" lang="en-GB" sz="24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 Discover the different types of infectious diseases caused by harmful microbes and their characteristics</a:t>
            </a:r>
          </a:p>
        </p:txBody>
      </p:sp>
      <p:sp>
        <p:nvSpPr>
          <p:cNvPr id="21" name="TextBox 20">
            <a:extLst>
              <a:ext uri="{FF2B5EF4-FFF2-40B4-BE49-F238E27FC236}">
                <a16:creationId xmlns:a16="http://schemas.microsoft.com/office/drawing/2014/main" id="{D82AC13F-91AA-4CBF-9A0A-F2153535A3D8}"/>
              </a:ext>
            </a:extLst>
          </p:cNvPr>
          <p:cNvSpPr txBox="1"/>
          <p:nvPr/>
        </p:nvSpPr>
        <p:spPr>
          <a:xfrm>
            <a:off x="3564802" y="1120676"/>
            <a:ext cx="3327236" cy="230832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By working in groups, fill in the various subheadings (symptoms, transmission, treatment)</a:t>
            </a:r>
          </a:p>
        </p:txBody>
      </p:sp>
      <p:sp>
        <p:nvSpPr>
          <p:cNvPr id="22" name="TextBox 21">
            <a:extLst>
              <a:ext uri="{FF2B5EF4-FFF2-40B4-BE49-F238E27FC236}">
                <a16:creationId xmlns:a16="http://schemas.microsoft.com/office/drawing/2014/main" id="{B9BBB2DC-047D-42FB-AB97-D9A838C12F0A}"/>
              </a:ext>
            </a:extLst>
          </p:cNvPr>
          <p:cNvSpPr txBox="1"/>
          <p:nvPr/>
        </p:nvSpPr>
        <p:spPr>
          <a:xfrm>
            <a:off x="6584436" y="1120676"/>
            <a:ext cx="1967893"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3. Present your results to the class</a:t>
            </a:r>
          </a:p>
        </p:txBody>
      </p:sp>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393613" y="61865"/>
            <a:ext cx="3867151" cy="1325563"/>
          </a:xfrm>
        </p:spPr>
        <p:txBody>
          <a:bodyPr>
            <a:normAutofit/>
          </a:bodyPr>
          <a:lstStyle/>
          <a:p>
            <a:r>
              <a:rPr lang="en-GB" sz="3200"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482880" y="890020"/>
            <a:ext cx="3867151" cy="727762"/>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What is a disease?</a:t>
            </a:r>
            <a:endParaRPr lang="en-GB" sz="2200" dirty="0">
              <a:latin typeface="Arial" panose="020B0604020202020204" pitchFamily="34" charset="0"/>
              <a:cs typeface="Arial" panose="020B0604020202020204" pitchFamily="34" charset="0"/>
            </a:endParaRP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663101" y="1898220"/>
            <a:ext cx="3831060" cy="1111494"/>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What is an infectious disease?</a:t>
            </a:r>
            <a:endParaRPr lang="en-GB" sz="2200" dirty="0">
              <a:latin typeface="Arial" panose="020B0604020202020204" pitchFamily="34" charset="0"/>
              <a:cs typeface="Arial" panose="020B0604020202020204" pitchFamily="34" charset="0"/>
            </a:endParaRP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482880" y="3290152"/>
            <a:ext cx="4017991" cy="1500923"/>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Why do we see infectious diseases that used to be found in a single region, all over the world today? </a:t>
            </a:r>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629264" y="5071513"/>
            <a:ext cx="3853616" cy="810516"/>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Are all microbes harmful?</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630561D-A0B6-44F0-940F-0AD3146CB021}"/>
              </a:ext>
            </a:extLst>
          </p:cNvPr>
          <p:cNvSpPr txBox="1">
            <a:spLocks noGrp="1"/>
          </p:cNvSpPr>
          <p:nvPr>
            <p:ph type="title" idx="4294967295"/>
          </p:nvPr>
        </p:nvSpPr>
        <p:spPr>
          <a:xfrm>
            <a:off x="628650" y="-84121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a:t>
            </a:r>
            <a:r>
              <a:rPr kumimoji="0" lang="en-GB" sz="3000" b="1"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 (MRSA)</a:t>
            </a:r>
            <a:endPar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
        <p:nvSpPr>
          <p:cNvPr id="10" name="Title 1">
            <a:extLst>
              <a:ext uri="{FF2B5EF4-FFF2-40B4-BE49-F238E27FC236}">
                <a16:creationId xmlns:a16="http://schemas.microsoft.com/office/drawing/2014/main" id="{C1E54D6E-A948-44AC-9417-A09AEBB46EB1}"/>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3" name="TextBox 12">
            <a:extLst>
              <a:ext uri="{FF2B5EF4-FFF2-40B4-BE49-F238E27FC236}">
                <a16:creationId xmlns:a16="http://schemas.microsoft.com/office/drawing/2014/main" id="{2EB5B5AA-062D-4E97-BFE7-D179F801F911}"/>
              </a:ext>
            </a:extLst>
          </p:cNvPr>
          <p:cNvSpPr txBox="1"/>
          <p:nvPr/>
        </p:nvSpPr>
        <p:spPr>
          <a:xfrm>
            <a:off x="964275" y="1330289"/>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Methicillin Resistant </a:t>
            </a:r>
            <a:r>
              <a:rPr lang="en-GB" sz="1800" b="1" i="1" dirty="0">
                <a:solidFill>
                  <a:schemeClr val="bg2">
                    <a:lumMod val="10000"/>
                  </a:schemeClr>
                </a:solidFill>
                <a:latin typeface="Arial" panose="020B0604020202020204" pitchFamily="34" charset="0"/>
                <a:cs typeface="Arial" panose="020B0604020202020204" pitchFamily="34" charset="0"/>
              </a:rPr>
              <a:t>Staphylococcus aureus </a:t>
            </a:r>
            <a:r>
              <a:rPr lang="en-GB" sz="1800" b="1" dirty="0">
                <a:solidFill>
                  <a:schemeClr val="bg2">
                    <a:lumMod val="10000"/>
                  </a:schemeClr>
                </a:solidFill>
                <a:latin typeface="Arial" panose="020B0604020202020204" pitchFamily="34" charset="0"/>
                <a:cs typeface="Arial" panose="020B0604020202020204" pitchFamily="34" charset="0"/>
              </a:rPr>
              <a:t>(MRSA)</a:t>
            </a:r>
          </a:p>
        </p:txBody>
      </p:sp>
      <p:graphicFrame>
        <p:nvGraphicFramePr>
          <p:cNvPr id="11" name="Table 7" descr="Methicillin Resistant Staphylococcus aureus (MRSA)&#10;">
            <a:extLst>
              <a:ext uri="{FF2B5EF4-FFF2-40B4-BE49-F238E27FC236}">
                <a16:creationId xmlns:a16="http://schemas.microsoft.com/office/drawing/2014/main" id="{443EB90C-0D47-43EA-9F3B-C486069D3FAC}"/>
              </a:ext>
            </a:extLst>
          </p:cNvPr>
          <p:cNvGraphicFramePr>
            <a:graphicFrameLocks noGrp="1"/>
          </p:cNvGraphicFramePr>
          <p:nvPr>
            <p:extLst>
              <p:ext uri="{D42A27DB-BD31-4B8C-83A1-F6EECF244321}">
                <p14:modId xmlns:p14="http://schemas.microsoft.com/office/powerpoint/2010/main" val="1183721167"/>
              </p:ext>
            </p:extLst>
          </p:nvPr>
        </p:nvGraphicFramePr>
        <p:xfrm>
          <a:off x="964275" y="1699621"/>
          <a:ext cx="7185280" cy="4368403"/>
        </p:xfrm>
        <a:graphic>
          <a:graphicData uri="http://schemas.openxmlformats.org/drawingml/2006/table">
            <a:tbl>
              <a:tblPr firstRow="1" bandRow="1"/>
              <a:tblGrid>
                <a:gridCol w="1739974">
                  <a:extLst>
                    <a:ext uri="{9D8B030D-6E8A-4147-A177-3AD203B41FA5}">
                      <a16:colId xmlns:a16="http://schemas.microsoft.com/office/drawing/2014/main" val="2248629582"/>
                    </a:ext>
                  </a:extLst>
                </a:gridCol>
                <a:gridCol w="5445306">
                  <a:extLst>
                    <a:ext uri="{9D8B030D-6E8A-4147-A177-3AD203B41FA5}">
                      <a16:colId xmlns:a16="http://schemas.microsoft.com/office/drawing/2014/main" val="761776255"/>
                    </a:ext>
                  </a:extLst>
                </a:gridCol>
              </a:tblGrid>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Staphylococcus aureus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95389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Asymptomatic in healthy individuals. Can cause skin infections, infect surgical wounds, the bloodstream, the lungs, or the urinary tract in previously ill patients.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Swab and antibiotic sensitivity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High – if not given the correct 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Contagious. Direct skin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Regular hand 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813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Resistant to many antibiotics. While some antibiotics still work, MRSA is constantly adapting.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reported 1961, increasing problem globally.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8604B85-28FB-4DDF-9981-8F5EA85B175A}"/>
              </a:ext>
              <a:ext uri="{C183D7F6-B498-43B3-948B-1728B52AA6E4}">
                <adec:decorative xmlns:adec="http://schemas.microsoft.com/office/drawing/2017/decorative" val="1"/>
              </a:ext>
            </a:extLst>
          </p:cNvPr>
          <p:cNvSpPr/>
          <p:nvPr/>
        </p:nvSpPr>
        <p:spPr>
          <a:xfrm>
            <a:off x="7910235" y="920118"/>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DE3E2385-F95F-4BDE-BAF2-DF1C01AE2EA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58985" y="943496"/>
            <a:ext cx="579416" cy="523798"/>
          </a:xfrm>
          <a:prstGeom prst="rect">
            <a:avLst/>
          </a:prstGeom>
        </p:spPr>
      </p:pic>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1992</TotalTime>
  <Words>2477</Words>
  <Application>Microsoft Office PowerPoint</Application>
  <PresentationFormat>On-screen Show (4:3)</PresentationFormat>
  <Paragraphs>601</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Arial Bold</vt:lpstr>
      <vt:lpstr>Calibri</vt:lpstr>
      <vt:lpstr>Symbol</vt:lpstr>
      <vt:lpstr>Office Theme</vt:lpstr>
      <vt:lpstr>Micro-organisms: Harmful Microbes</vt:lpstr>
      <vt:lpstr>Learning Intention</vt:lpstr>
      <vt:lpstr>Northern Ireland Curriculum Links</vt:lpstr>
      <vt:lpstr>What are Harmful Microbes?</vt:lpstr>
      <vt:lpstr>Main Activity: Infectious Disease Group Discussion</vt:lpstr>
      <vt:lpstr>Disease Match Steps</vt:lpstr>
      <vt:lpstr>Discussion</vt:lpstr>
      <vt:lpstr>Discussion Points</vt:lpstr>
      <vt:lpstr>Disease Match Information (MRSA)</vt:lpstr>
      <vt:lpstr>Disease Match Information (Measles)</vt:lpstr>
      <vt:lpstr>Disease Match Information (Flu)</vt:lpstr>
      <vt:lpstr>Disease Match Information (Thrush)</vt:lpstr>
      <vt:lpstr>Disease Match Information (Chlamydia)</vt:lpstr>
      <vt:lpstr>Disease Match Information (Meningitis)</vt:lpstr>
      <vt:lpstr>Disease Match Information (HIV)</vt:lpstr>
      <vt:lpstr>Disease Match Information (Glandular Fever)</vt:lpstr>
      <vt:lpstr>Disease Match Information (Chickenpox)</vt:lpstr>
      <vt:lpstr>Disease Match Information - Measles</vt:lpstr>
      <vt:lpstr>Disease Match Information - Flu</vt:lpstr>
      <vt:lpstr>Disease Match Information - Thrush</vt:lpstr>
      <vt:lpstr>Disease Match Information - Chlamydia</vt:lpstr>
      <vt:lpstr>Disease Match Information - Chickenpox</vt:lpstr>
      <vt:lpstr>Disease Match Worksheet 1</vt:lpstr>
      <vt:lpstr>Disease Match Worksheet 2</vt:lpstr>
      <vt:lpstr>Disease Match Worksheet 3</vt:lpstr>
      <vt:lpstr>Disease Match Worksheet 4</vt:lpstr>
      <vt:lpstr>Disease Match Worksheet 5</vt:lpstr>
      <vt:lpstr>Disease Match Worksheet 6</vt:lpstr>
      <vt:lpstr>Disease Match Worksheet 1 - Answers</vt:lpstr>
      <vt:lpstr>Disease Match Worksheet 2 - Answers</vt:lpstr>
      <vt:lpstr>Disease Match Worksheet 3 - Answers</vt:lpstr>
      <vt:lpstr>Disease Match Worksheet 4 - Answers</vt:lpstr>
      <vt:lpstr>Disease Match Worksheet 5 - Answers</vt:lpstr>
      <vt:lpstr>Disease Match Worksheet 6 - Answers</vt:lpstr>
      <vt:lpstr>Fascinating Fact</vt:lpstr>
      <vt:lpstr>Learning Consolidation</vt:lpstr>
      <vt:lpstr>Write a paragraph or three statements to summarise what you have learned during the lesson.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249</cp:revision>
  <dcterms:created xsi:type="dcterms:W3CDTF">2022-02-28T09:25:11Z</dcterms:created>
  <dcterms:modified xsi:type="dcterms:W3CDTF">2025-03-05T09:04:12Z</dcterms:modified>
</cp:coreProperties>
</file>