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2"/>
  </p:notesMasterIdLst>
  <p:sldIdLst>
    <p:sldId id="256" r:id="rId2"/>
    <p:sldId id="257" r:id="rId3"/>
    <p:sldId id="263" r:id="rId4"/>
    <p:sldId id="258" r:id="rId5"/>
    <p:sldId id="554" r:id="rId6"/>
    <p:sldId id="483" r:id="rId7"/>
    <p:sldId id="484" r:id="rId8"/>
    <p:sldId id="570" r:id="rId9"/>
    <p:sldId id="490" r:id="rId10"/>
    <p:sldId id="523" r:id="rId11"/>
    <p:sldId id="524" r:id="rId12"/>
    <p:sldId id="561" r:id="rId13"/>
    <p:sldId id="571" r:id="rId14"/>
    <p:sldId id="572" r:id="rId15"/>
    <p:sldId id="485" r:id="rId16"/>
    <p:sldId id="267" r:id="rId17"/>
    <p:sldId id="486" r:id="rId18"/>
    <p:sldId id="574" r:id="rId19"/>
    <p:sldId id="578" r:id="rId20"/>
    <p:sldId id="588" r:id="rId21"/>
    <p:sldId id="589" r:id="rId22"/>
    <p:sldId id="590" r:id="rId23"/>
    <p:sldId id="591" r:id="rId24"/>
    <p:sldId id="592" r:id="rId25"/>
    <p:sldId id="593" r:id="rId26"/>
    <p:sldId id="594" r:id="rId27"/>
    <p:sldId id="595" r:id="rId28"/>
    <p:sldId id="575" r:id="rId29"/>
    <p:sldId id="576" r:id="rId30"/>
    <p:sldId id="577"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a Vaitkeviciute" initials="RV" lastIdx="1" clrIdx="0">
    <p:extLst>
      <p:ext uri="{19B8F6BF-5375-455C-9EA6-DF929625EA0E}">
        <p15:presenceInfo xmlns:p15="http://schemas.microsoft.com/office/powerpoint/2012/main" userId="S::Ruta.Vaitkeviciute@phe.gov.uk::06c03721-c6a2-4b22-bdc6-1ffafd3677b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862A5"/>
    <a:srgbClr val="302564"/>
    <a:srgbClr val="12B38F"/>
    <a:srgbClr val="8DC641"/>
    <a:srgbClr val="712B8F"/>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712" autoAdjust="0"/>
  </p:normalViewPr>
  <p:slideViewPr>
    <p:cSldViewPr snapToGrid="0">
      <p:cViewPr varScale="1">
        <p:scale>
          <a:sx n="108" d="100"/>
          <a:sy n="108" d="100"/>
        </p:scale>
        <p:origin x="1740" y="12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05/03/2025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52399" y="2327363"/>
            <a:ext cx="9191625" cy="2387600"/>
          </a:xfrm>
        </p:spPr>
        <p:txBody>
          <a:bodyPr>
            <a:noAutofit/>
          </a:bodyPr>
          <a:lstStyle/>
          <a:p>
            <a:r>
              <a:rPr lang="en-GB" sz="4000" dirty="0"/>
              <a:t>Infection Prevention and Control (IPC):</a:t>
            </a:r>
            <a:br>
              <a:rPr lang="en-GB" sz="4000" dirty="0"/>
            </a:br>
            <a:r>
              <a:rPr lang="en-GB" sz="4000" dirty="0"/>
              <a:t>Vaccinations</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219075" y="4714963"/>
            <a:ext cx="5170978" cy="552405"/>
          </a:xfrm>
        </p:spPr>
        <p:txBody>
          <a:bodyPr/>
          <a:lstStyle/>
          <a:p>
            <a:r>
              <a:rPr lang="en-GB" dirty="0"/>
              <a:t>Key Stage 3</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27FBB00-54C2-4907-8C67-0B7D6C55BB57}"/>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Herd Immunity Activity 2</a:t>
            </a:r>
          </a:p>
        </p:txBody>
      </p:sp>
      <p:sp>
        <p:nvSpPr>
          <p:cNvPr id="11" name="Title 1">
            <a:extLst>
              <a:ext uri="{FF2B5EF4-FFF2-40B4-BE49-F238E27FC236}">
                <a16:creationId xmlns:a16="http://schemas.microsoft.com/office/drawing/2014/main" id="{9C5B0D37-112B-4848-B58C-90AB680ABBC1}"/>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Herd Immunity Scenario</a:t>
            </a:r>
            <a:endParaRPr lang="en-GB" sz="3000" b="1" dirty="0"/>
          </a:p>
        </p:txBody>
      </p:sp>
      <p:sp>
        <p:nvSpPr>
          <p:cNvPr id="6" name="Rectangle: Rounded Corners 5">
            <a:extLst>
              <a:ext uri="{FF2B5EF4-FFF2-40B4-BE49-F238E27FC236}">
                <a16:creationId xmlns:a16="http://schemas.microsoft.com/office/drawing/2014/main" id="{94FA43E6-716D-40BA-8A0B-DAD281F65A63}"/>
              </a:ext>
              <a:ext uri="{C183D7F6-B498-43B3-948B-1728B52AA6E4}">
                <adec:decorative xmlns:adec="http://schemas.microsoft.com/office/drawing/2017/decorative" val="1"/>
              </a:ext>
            </a:extLst>
          </p:cNvPr>
          <p:cNvSpPr/>
          <p:nvPr/>
        </p:nvSpPr>
        <p:spPr>
          <a:xfrm>
            <a:off x="757445" y="1056060"/>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Rounded Corners 9">
            <a:extLst>
              <a:ext uri="{FF2B5EF4-FFF2-40B4-BE49-F238E27FC236}">
                <a16:creationId xmlns:a16="http://schemas.microsoft.com/office/drawing/2014/main" id="{1CBEA5C2-3089-4551-8289-7124909F8EFA}"/>
              </a:ext>
              <a:ext uri="{C183D7F6-B498-43B3-948B-1728B52AA6E4}">
                <adec:decorative xmlns:adec="http://schemas.microsoft.com/office/drawing/2017/decorative" val="1"/>
              </a:ext>
            </a:extLst>
          </p:cNvPr>
          <p:cNvSpPr/>
          <p:nvPr/>
        </p:nvSpPr>
        <p:spPr>
          <a:xfrm>
            <a:off x="909932" y="1238250"/>
            <a:ext cx="7229862" cy="4810125"/>
          </a:xfrm>
          <a:prstGeom prst="roundRect">
            <a:avLst>
              <a:gd name="adj" fmla="val 1818"/>
            </a:avLst>
          </a:prstGeom>
          <a:noFill/>
          <a:ln w="28575" cap="flat" cmpd="sng" algn="ctr">
            <a:solidFill>
              <a:srgbClr val="2862A5"/>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sp>
        <p:nvSpPr>
          <p:cNvPr id="15" name="Oval 14">
            <a:extLst>
              <a:ext uri="{FF2B5EF4-FFF2-40B4-BE49-F238E27FC236}">
                <a16:creationId xmlns:a16="http://schemas.microsoft.com/office/drawing/2014/main" id="{B2E42992-E532-4CF5-9E06-4F071F38E56A}"/>
              </a:ext>
              <a:ext uri="{C183D7F6-B498-43B3-948B-1728B52AA6E4}">
                <adec:decorative xmlns:adec="http://schemas.microsoft.com/office/drawing/2017/decorative" val="1"/>
              </a:ext>
            </a:extLst>
          </p:cNvPr>
          <p:cNvSpPr/>
          <p:nvPr/>
        </p:nvSpPr>
        <p:spPr>
          <a:xfrm>
            <a:off x="7936171" y="913706"/>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2C87C1FF-5D3F-4682-A840-B73612BE230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67906" y="937084"/>
            <a:ext cx="579416" cy="523798"/>
          </a:xfrm>
          <a:prstGeom prst="rect">
            <a:avLst/>
          </a:prstGeom>
        </p:spPr>
      </p:pic>
      <p:sp>
        <p:nvSpPr>
          <p:cNvPr id="2" name="Rectangle 1">
            <a:extLst>
              <a:ext uri="{FF2B5EF4-FFF2-40B4-BE49-F238E27FC236}">
                <a16:creationId xmlns:a16="http://schemas.microsoft.com/office/drawing/2014/main" id="{053E6049-1DE2-4AA4-96B9-341AAA720188}"/>
              </a:ext>
            </a:extLst>
          </p:cNvPr>
          <p:cNvSpPr/>
          <p:nvPr/>
        </p:nvSpPr>
        <p:spPr>
          <a:xfrm>
            <a:off x="1033662" y="1460882"/>
            <a:ext cx="7005437" cy="3939540"/>
          </a:xfrm>
          <a:prstGeom prst="rect">
            <a:avLst/>
          </a:prstGeom>
        </p:spPr>
        <p:txBody>
          <a:bodyPr wrap="square">
            <a:spAutoFit/>
          </a:bodyPr>
          <a:lstStyle/>
          <a:p>
            <a:pPr lvl="0"/>
            <a:r>
              <a:rPr lang="en-GB" sz="2500" dirty="0">
                <a:solidFill>
                  <a:prstClr val="black"/>
                </a:solidFill>
                <a:latin typeface="Arial" panose="020B0604020202020204" pitchFamily="34" charset="0"/>
                <a:cs typeface="Arial" panose="020B0604020202020204" pitchFamily="34" charset="0"/>
              </a:rPr>
              <a:t>As more people get vaccinated, what happens to the spread of the infection? </a:t>
            </a:r>
            <a:br>
              <a:rPr lang="en-GB" sz="2500" dirty="0">
                <a:solidFill>
                  <a:prstClr val="black"/>
                </a:solidFill>
                <a:latin typeface="Arial" panose="020B0604020202020204" pitchFamily="34" charset="0"/>
                <a:cs typeface="Arial" panose="020B0604020202020204" pitchFamily="34" charset="0"/>
              </a:rPr>
            </a:br>
            <a:r>
              <a:rPr lang="en-GB" sz="25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a:t>
            </a:r>
            <a:br>
              <a:rPr lang="en-GB" sz="2500" dirty="0">
                <a:solidFill>
                  <a:prstClr val="black"/>
                </a:solidFill>
                <a:latin typeface="Arial" panose="020B0604020202020204" pitchFamily="34" charset="0"/>
                <a:cs typeface="Arial" panose="020B0604020202020204" pitchFamily="34" charset="0"/>
              </a:rPr>
            </a:br>
            <a:endParaRPr lang="en-GB" sz="2500" dirty="0">
              <a:solidFill>
                <a:prstClr val="black"/>
              </a:solidFill>
              <a:latin typeface="Arial" panose="020B0604020202020204" pitchFamily="34" charset="0"/>
              <a:cs typeface="Arial" panose="020B0604020202020204" pitchFamily="34" charset="0"/>
            </a:endParaRPr>
          </a:p>
          <a:p>
            <a:pPr lvl="0"/>
            <a:r>
              <a:rPr lang="en-GB" sz="2500" dirty="0">
                <a:solidFill>
                  <a:prstClr val="black"/>
                </a:solidFill>
                <a:latin typeface="Arial" panose="020B0604020202020204" pitchFamily="34" charset="0"/>
                <a:cs typeface="Arial" panose="020B0604020202020204" pitchFamily="34" charset="0"/>
              </a:rPr>
              <a:t>Draw a graph to illustrate the results.</a:t>
            </a:r>
          </a:p>
        </p:txBody>
      </p:sp>
      <p:sp>
        <p:nvSpPr>
          <p:cNvPr id="3" name="Footer Placeholder 2">
            <a:extLst>
              <a:ext uri="{FF2B5EF4-FFF2-40B4-BE49-F238E27FC236}">
                <a16:creationId xmlns:a16="http://schemas.microsoft.com/office/drawing/2014/main" id="{F9DF5996-D035-4C23-9217-A1DDF72EFDF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837254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1516929-5E1F-495A-AC21-13EC2AF22A0B}"/>
              </a:ext>
              <a:ext uri="{C183D7F6-B498-43B3-948B-1728B52AA6E4}">
                <adec:decorative xmlns:adec="http://schemas.microsoft.com/office/drawing/2017/decorative" val="1"/>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Herd Immunity Activity 3</a:t>
            </a:r>
          </a:p>
        </p:txBody>
      </p:sp>
      <p:sp>
        <p:nvSpPr>
          <p:cNvPr id="13" name="Title 1">
            <a:extLst>
              <a:ext uri="{FF2B5EF4-FFF2-40B4-BE49-F238E27FC236}">
                <a16:creationId xmlns:a16="http://schemas.microsoft.com/office/drawing/2014/main" id="{CEC19438-F4A7-44F9-A220-D942B4360400}"/>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Herd Immunity Scenario</a:t>
            </a:r>
            <a:endParaRPr lang="en-GB" sz="3000" b="1" dirty="0"/>
          </a:p>
        </p:txBody>
      </p:sp>
      <p:sp>
        <p:nvSpPr>
          <p:cNvPr id="15" name="Rectangle: Rounded Corners 14">
            <a:extLst>
              <a:ext uri="{FF2B5EF4-FFF2-40B4-BE49-F238E27FC236}">
                <a16:creationId xmlns:a16="http://schemas.microsoft.com/office/drawing/2014/main" id="{2CB20BC2-E023-4BFD-9983-5C9EE2B6DB11}"/>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Rounded Corners 7">
            <a:extLst>
              <a:ext uri="{FF2B5EF4-FFF2-40B4-BE49-F238E27FC236}">
                <a16:creationId xmlns:a16="http://schemas.microsoft.com/office/drawing/2014/main" id="{C99716D1-0A88-454E-BA8B-3AC257DF12E5}"/>
              </a:ext>
              <a:ext uri="{C183D7F6-B498-43B3-948B-1728B52AA6E4}">
                <adec:decorative xmlns:adec="http://schemas.microsoft.com/office/drawing/2017/decorative" val="1"/>
              </a:ext>
            </a:extLst>
          </p:cNvPr>
          <p:cNvSpPr/>
          <p:nvPr/>
        </p:nvSpPr>
        <p:spPr>
          <a:xfrm>
            <a:off x="918481" y="1192230"/>
            <a:ext cx="7307038" cy="4922819"/>
          </a:xfrm>
          <a:prstGeom prst="roundRect">
            <a:avLst>
              <a:gd name="adj" fmla="val 1818"/>
            </a:avLst>
          </a:prstGeom>
          <a:noFill/>
          <a:ln w="28575" cap="flat" cmpd="sng" algn="ctr">
            <a:solidFill>
              <a:srgbClr val="2862A5"/>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2" name="Oval 11">
            <a:extLst>
              <a:ext uri="{FF2B5EF4-FFF2-40B4-BE49-F238E27FC236}">
                <a16:creationId xmlns:a16="http://schemas.microsoft.com/office/drawing/2014/main" id="{A3D75326-6A95-4A90-B9AD-838EC185F7C0}"/>
              </a:ext>
              <a:ext uri="{C183D7F6-B498-43B3-948B-1728B52AA6E4}">
                <adec:decorative xmlns:adec="http://schemas.microsoft.com/office/drawing/2017/decorative" val="1"/>
              </a:ext>
            </a:extLst>
          </p:cNvPr>
          <p:cNvSpPr/>
          <p:nvPr/>
        </p:nvSpPr>
        <p:spPr>
          <a:xfrm>
            <a:off x="7864133" y="886214"/>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5D72657C-2086-459F-9D5E-F123D6A0EAE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0033" y="912952"/>
            <a:ext cx="579416" cy="523798"/>
          </a:xfrm>
          <a:prstGeom prst="rect">
            <a:avLst/>
          </a:prstGeom>
        </p:spPr>
      </p:pic>
      <p:sp>
        <p:nvSpPr>
          <p:cNvPr id="2" name="Rectangle 1">
            <a:extLst>
              <a:ext uri="{FF2B5EF4-FFF2-40B4-BE49-F238E27FC236}">
                <a16:creationId xmlns:a16="http://schemas.microsoft.com/office/drawing/2014/main" id="{C7AA864D-22A4-4509-97B5-CA7FFF9E896D}"/>
              </a:ext>
            </a:extLst>
          </p:cNvPr>
          <p:cNvSpPr/>
          <p:nvPr/>
        </p:nvSpPr>
        <p:spPr>
          <a:xfrm>
            <a:off x="1006544" y="1190345"/>
            <a:ext cx="7100742" cy="4832092"/>
          </a:xfrm>
          <a:prstGeom prst="rect">
            <a:avLst/>
          </a:prstGeom>
        </p:spPr>
        <p:txBody>
          <a:bodyPr wrap="square">
            <a:spAutoFit/>
          </a:bodyPr>
          <a:lstStyle/>
          <a:p>
            <a:pPr lvl="0"/>
            <a:r>
              <a:rPr lang="en-GB" sz="2200" b="1" dirty="0">
                <a:solidFill>
                  <a:prstClr val="black"/>
                </a:solidFill>
                <a:latin typeface="Arial" panose="020B0604020202020204" pitchFamily="34" charset="0"/>
                <a:cs typeface="Arial" panose="020B0604020202020204" pitchFamily="34" charset="0"/>
              </a:rPr>
              <a:t>Conclusions</a:t>
            </a:r>
          </a:p>
          <a:p>
            <a:pPr lvl="0"/>
            <a:endParaRPr lang="en-GB" sz="2200" dirty="0">
              <a:solidFill>
                <a:prstClr val="black"/>
              </a:solidFill>
              <a:latin typeface="Arial" panose="020B0604020202020204" pitchFamily="34" charset="0"/>
              <a:cs typeface="Arial" panose="020B0604020202020204" pitchFamily="34" charset="0"/>
            </a:endParaRPr>
          </a:p>
          <a:p>
            <a:pPr marL="342900" lvl="0" indent="-342900">
              <a:buFont typeface="+mj-lt"/>
              <a:buAutoNum type="arabicPeriod"/>
            </a:pPr>
            <a:r>
              <a:rPr lang="en-GB" sz="2200" dirty="0">
                <a:solidFill>
                  <a:prstClr val="black"/>
                </a:solidFill>
                <a:latin typeface="Arial" panose="020B0604020202020204" pitchFamily="34" charset="0"/>
                <a:cs typeface="Arial" panose="020B0604020202020204" pitchFamily="34" charset="0"/>
              </a:rPr>
              <a:t>What is herd immunity?</a:t>
            </a:r>
            <a:br>
              <a:rPr lang="en-GB" sz="2200" dirty="0">
                <a:solidFill>
                  <a:prstClr val="black"/>
                </a:solidFill>
                <a:latin typeface="Arial" panose="020B0604020202020204" pitchFamily="34" charset="0"/>
                <a:cs typeface="Arial" panose="020B0604020202020204" pitchFamily="34" charset="0"/>
              </a:rPr>
            </a:br>
            <a:r>
              <a:rPr lang="en-GB" sz="22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a:t>
            </a:r>
            <a:br>
              <a:rPr lang="en-GB" sz="2200" dirty="0">
                <a:solidFill>
                  <a:prstClr val="black"/>
                </a:solidFill>
                <a:latin typeface="Arial" panose="020B0604020202020204" pitchFamily="34" charset="0"/>
                <a:cs typeface="Arial" panose="020B0604020202020204" pitchFamily="34" charset="0"/>
              </a:rPr>
            </a:br>
            <a:endParaRPr lang="en-GB" sz="2200" dirty="0">
              <a:solidFill>
                <a:prstClr val="black"/>
              </a:solidFill>
              <a:latin typeface="Arial" panose="020B0604020202020204" pitchFamily="34" charset="0"/>
              <a:cs typeface="Arial" panose="020B0604020202020204" pitchFamily="34" charset="0"/>
            </a:endParaRPr>
          </a:p>
          <a:p>
            <a:pPr marL="342900" lvl="0" indent="-342900">
              <a:buFont typeface="+mj-lt"/>
              <a:buAutoNum type="arabicPeriod"/>
            </a:pPr>
            <a:r>
              <a:rPr lang="en-GB" sz="2200" dirty="0">
                <a:solidFill>
                  <a:prstClr val="black"/>
                </a:solidFill>
                <a:latin typeface="Arial" panose="020B0604020202020204" pitchFamily="34" charset="0"/>
                <a:cs typeface="Arial" panose="020B0604020202020204" pitchFamily="34" charset="0"/>
              </a:rPr>
              <a:t>What happens when vaccination drops to a low level within the community?</a:t>
            </a:r>
            <a:br>
              <a:rPr lang="en-GB" sz="2200" dirty="0">
                <a:solidFill>
                  <a:prstClr val="black"/>
                </a:solidFill>
                <a:latin typeface="Arial" panose="020B0604020202020204" pitchFamily="34" charset="0"/>
                <a:cs typeface="Arial" panose="020B0604020202020204" pitchFamily="34" charset="0"/>
              </a:rPr>
            </a:br>
            <a:r>
              <a:rPr lang="en-GB" sz="2200" dirty="0">
                <a:solidFill>
                  <a:prstClr val="black"/>
                </a:solidFill>
                <a:latin typeface="Arial" panose="020B0604020202020204" pitchFamily="34" charset="0"/>
                <a:cs typeface="Arial" panose="020B0604020202020204" pitchFamily="34" charset="0"/>
              </a:rPr>
              <a:t>__________________________________________</a:t>
            </a:r>
          </a:p>
          <a:p>
            <a:pPr marL="342900" lvl="0" indent="-342900">
              <a:buFont typeface="+mj-lt"/>
              <a:buAutoNum type="arabicPeriod"/>
            </a:pPr>
            <a:endParaRPr lang="en-GB" sz="2200" dirty="0">
              <a:solidFill>
                <a:prstClr val="black"/>
              </a:solidFill>
              <a:latin typeface="Arial" panose="020B0604020202020204" pitchFamily="34" charset="0"/>
              <a:cs typeface="Arial" panose="020B0604020202020204" pitchFamily="34" charset="0"/>
            </a:endParaRPr>
          </a:p>
          <a:p>
            <a:pPr marL="342900" lvl="0" indent="-342900">
              <a:buFont typeface="+mj-lt"/>
              <a:buAutoNum type="arabicPeriod"/>
            </a:pPr>
            <a:r>
              <a:rPr lang="en-GB" sz="2200" dirty="0">
                <a:solidFill>
                  <a:prstClr val="black"/>
                </a:solidFill>
                <a:latin typeface="Arial" panose="020B0604020202020204" pitchFamily="34" charset="0"/>
                <a:cs typeface="Arial" panose="020B0604020202020204" pitchFamily="34" charset="0"/>
              </a:rPr>
              <a:t>Why is a vaccine regarded as a preventative measure and not a treatment?</a:t>
            </a:r>
            <a:br>
              <a:rPr lang="en-GB" sz="2200" dirty="0">
                <a:solidFill>
                  <a:prstClr val="black"/>
                </a:solidFill>
                <a:latin typeface="Arial" panose="020B0604020202020204" pitchFamily="34" charset="0"/>
                <a:cs typeface="Arial" panose="020B0604020202020204" pitchFamily="34" charset="0"/>
              </a:rPr>
            </a:br>
            <a:r>
              <a:rPr lang="en-GB" sz="22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a:t>
            </a:r>
          </a:p>
        </p:txBody>
      </p:sp>
      <p:sp>
        <p:nvSpPr>
          <p:cNvPr id="3" name="Footer Placeholder 2">
            <a:extLst>
              <a:ext uri="{FF2B5EF4-FFF2-40B4-BE49-F238E27FC236}">
                <a16:creationId xmlns:a16="http://schemas.microsoft.com/office/drawing/2014/main" id="{B3E2F92B-C1D9-4188-83A0-9696501C731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80458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4D60C66-9F87-417A-81A3-B79BF9E52B52}"/>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600" dirty="0"/>
              <a:t>Herd Immunity Activity – Answers 1</a:t>
            </a:r>
          </a:p>
        </p:txBody>
      </p:sp>
      <p:sp>
        <p:nvSpPr>
          <p:cNvPr id="13" name="Title 1">
            <a:extLst>
              <a:ext uri="{FF2B5EF4-FFF2-40B4-BE49-F238E27FC236}">
                <a16:creationId xmlns:a16="http://schemas.microsoft.com/office/drawing/2014/main" id="{77126E06-4016-4E43-BA94-CDC36BB344B1}"/>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Herd Immunity Scenario - Answers</a:t>
            </a:r>
            <a:endParaRPr lang="en-GB" sz="3000" b="1" dirty="0"/>
          </a:p>
        </p:txBody>
      </p:sp>
      <p:sp>
        <p:nvSpPr>
          <p:cNvPr id="12" name="Rectangle: Rounded Corners 11">
            <a:extLst>
              <a:ext uri="{FF2B5EF4-FFF2-40B4-BE49-F238E27FC236}">
                <a16:creationId xmlns:a16="http://schemas.microsoft.com/office/drawing/2014/main" id="{34441AA6-073A-4687-8ED2-FA4C10655B9C}"/>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Rounded Corners 13">
            <a:extLst>
              <a:ext uri="{FF2B5EF4-FFF2-40B4-BE49-F238E27FC236}">
                <a16:creationId xmlns:a16="http://schemas.microsoft.com/office/drawing/2014/main" id="{1FE5550A-B39E-426C-8C69-39E36822F577}"/>
              </a:ext>
              <a:ext uri="{C183D7F6-B498-43B3-948B-1728B52AA6E4}">
                <adec:decorative xmlns:adec="http://schemas.microsoft.com/office/drawing/2017/decorative" val="1"/>
              </a:ext>
            </a:extLst>
          </p:cNvPr>
          <p:cNvSpPr/>
          <p:nvPr/>
        </p:nvSpPr>
        <p:spPr>
          <a:xfrm>
            <a:off x="906053" y="1180400"/>
            <a:ext cx="7273451" cy="4972750"/>
          </a:xfrm>
          <a:prstGeom prst="roundRect">
            <a:avLst>
              <a:gd name="adj" fmla="val 3341"/>
            </a:avLst>
          </a:prstGeom>
          <a:noFill/>
          <a:ln w="28575" cap="flat" cmpd="sng" algn="ctr">
            <a:solidFill>
              <a:srgbClr val="2862A5"/>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5" name="Oval 14">
            <a:extLst>
              <a:ext uri="{FF2B5EF4-FFF2-40B4-BE49-F238E27FC236}">
                <a16:creationId xmlns:a16="http://schemas.microsoft.com/office/drawing/2014/main" id="{10F904FC-C058-49E4-AF8B-F07A09ADBA39}"/>
              </a:ext>
              <a:ext uri="{C183D7F6-B498-43B3-948B-1728B52AA6E4}">
                <adec:decorative xmlns:adec="http://schemas.microsoft.com/office/drawing/2017/decorative" val="1"/>
              </a:ext>
            </a:extLst>
          </p:cNvPr>
          <p:cNvSpPr/>
          <p:nvPr/>
        </p:nvSpPr>
        <p:spPr>
          <a:xfrm>
            <a:off x="7867778" y="875782"/>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30803975-8BBD-4FC0-BC8A-8F7D83AC818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3678" y="898850"/>
            <a:ext cx="579416" cy="523798"/>
          </a:xfrm>
          <a:prstGeom prst="rect">
            <a:avLst/>
          </a:prstGeom>
        </p:spPr>
      </p:pic>
      <p:sp>
        <p:nvSpPr>
          <p:cNvPr id="18" name="TextBox 17" descr="Use this sheet to record your observations after each stage of the scenario. Then add your conclusions. &#10;">
            <a:extLst>
              <a:ext uri="{FF2B5EF4-FFF2-40B4-BE49-F238E27FC236}">
                <a16:creationId xmlns:a16="http://schemas.microsoft.com/office/drawing/2014/main" id="{9F1ED7ED-328E-4BA3-942E-9CEA354DB3A7}"/>
              </a:ext>
            </a:extLst>
          </p:cNvPr>
          <p:cNvSpPr txBox="1"/>
          <p:nvPr/>
        </p:nvSpPr>
        <p:spPr>
          <a:xfrm>
            <a:off x="987039" y="1197630"/>
            <a:ext cx="6946885" cy="769441"/>
          </a:xfrm>
          <a:prstGeom prst="rect">
            <a:avLst/>
          </a:prstGeom>
          <a:noFill/>
        </p:spPr>
        <p:txBody>
          <a:bodyPr wrap="square" rtlCol="0">
            <a:spAutoFit/>
          </a:bodyPr>
          <a:lstStyle/>
          <a:p>
            <a:pPr algn="just"/>
            <a:r>
              <a:rPr lang="en-GB" sz="2200" dirty="0">
                <a:solidFill>
                  <a:schemeClr val="bg2">
                    <a:lumMod val="10000"/>
                  </a:schemeClr>
                </a:solidFill>
                <a:latin typeface="Arial" panose="020B0604020202020204" pitchFamily="34" charset="0"/>
                <a:cs typeface="Arial" panose="020B0604020202020204" pitchFamily="34" charset="0"/>
              </a:rPr>
              <a:t>Use this sheet to record your observations after each stage of the scenario. Then add your conclusions. </a:t>
            </a:r>
          </a:p>
        </p:txBody>
      </p:sp>
      <p:sp>
        <p:nvSpPr>
          <p:cNvPr id="20" name="TextBox 19">
            <a:extLst>
              <a:ext uri="{FF2B5EF4-FFF2-40B4-BE49-F238E27FC236}">
                <a16:creationId xmlns:a16="http://schemas.microsoft.com/office/drawing/2014/main" id="{DCA82818-65A7-433B-B87A-47C8E863CF56}"/>
              </a:ext>
            </a:extLst>
          </p:cNvPr>
          <p:cNvSpPr txBox="1"/>
          <p:nvPr/>
        </p:nvSpPr>
        <p:spPr>
          <a:xfrm>
            <a:off x="1113033" y="2268260"/>
            <a:ext cx="5948736" cy="369332"/>
          </a:xfrm>
          <a:prstGeom prst="rect">
            <a:avLst/>
          </a:prstGeom>
          <a:noFill/>
        </p:spPr>
        <p:txBody>
          <a:bodyPr wrap="square">
            <a:spAutoFit/>
          </a:bodyPr>
          <a:lstStyle/>
          <a:p>
            <a:r>
              <a:rPr lang="en-GB" b="0" dirty="0">
                <a:solidFill>
                  <a:schemeClr val="bg2">
                    <a:lumMod val="10000"/>
                  </a:schemeClr>
                </a:solidFill>
                <a:latin typeface="Arial" panose="020B0604020202020204" pitchFamily="34" charset="0"/>
                <a:cs typeface="Arial" panose="020B0604020202020204" pitchFamily="34" charset="0"/>
              </a:rPr>
              <a:t>Number of Students Vaccinated</a:t>
            </a:r>
          </a:p>
        </p:txBody>
      </p:sp>
      <p:graphicFrame>
        <p:nvGraphicFramePr>
          <p:cNvPr id="19" name="Table 3">
            <a:extLst>
              <a:ext uri="{FF2B5EF4-FFF2-40B4-BE49-F238E27FC236}">
                <a16:creationId xmlns:a16="http://schemas.microsoft.com/office/drawing/2014/main" id="{CAFCA8BD-2976-4136-BED1-CA5346622D7E}"/>
              </a:ext>
            </a:extLst>
          </p:cNvPr>
          <p:cNvGraphicFramePr>
            <a:graphicFrameLocks noGrp="1"/>
          </p:cNvGraphicFramePr>
          <p:nvPr>
            <p:extLst>
              <p:ext uri="{D42A27DB-BD31-4B8C-83A1-F6EECF244321}">
                <p14:modId xmlns:p14="http://schemas.microsoft.com/office/powerpoint/2010/main" val="2776179136"/>
              </p:ext>
            </p:extLst>
          </p:nvPr>
        </p:nvGraphicFramePr>
        <p:xfrm>
          <a:off x="1113033" y="2751142"/>
          <a:ext cx="6820891" cy="2966720"/>
        </p:xfrm>
        <a:graphic>
          <a:graphicData uri="http://schemas.openxmlformats.org/drawingml/2006/table">
            <a:tbl>
              <a:tblPr firstRow="1" bandRow="1">
                <a:tableStyleId>{2D5ABB26-0587-4C30-8999-92F81FD0307C}</a:tableStyleId>
              </a:tblPr>
              <a:tblGrid>
                <a:gridCol w="974413">
                  <a:extLst>
                    <a:ext uri="{9D8B030D-6E8A-4147-A177-3AD203B41FA5}">
                      <a16:colId xmlns:a16="http://schemas.microsoft.com/office/drawing/2014/main" val="328566800"/>
                    </a:ext>
                  </a:extLst>
                </a:gridCol>
                <a:gridCol w="974413">
                  <a:extLst>
                    <a:ext uri="{9D8B030D-6E8A-4147-A177-3AD203B41FA5}">
                      <a16:colId xmlns:a16="http://schemas.microsoft.com/office/drawing/2014/main" val="1963237577"/>
                    </a:ext>
                  </a:extLst>
                </a:gridCol>
                <a:gridCol w="974413">
                  <a:extLst>
                    <a:ext uri="{9D8B030D-6E8A-4147-A177-3AD203B41FA5}">
                      <a16:colId xmlns:a16="http://schemas.microsoft.com/office/drawing/2014/main" val="3347267049"/>
                    </a:ext>
                  </a:extLst>
                </a:gridCol>
                <a:gridCol w="974413">
                  <a:extLst>
                    <a:ext uri="{9D8B030D-6E8A-4147-A177-3AD203B41FA5}">
                      <a16:colId xmlns:a16="http://schemas.microsoft.com/office/drawing/2014/main" val="4217296599"/>
                    </a:ext>
                  </a:extLst>
                </a:gridCol>
                <a:gridCol w="974413">
                  <a:extLst>
                    <a:ext uri="{9D8B030D-6E8A-4147-A177-3AD203B41FA5}">
                      <a16:colId xmlns:a16="http://schemas.microsoft.com/office/drawing/2014/main" val="598579523"/>
                    </a:ext>
                  </a:extLst>
                </a:gridCol>
                <a:gridCol w="974413">
                  <a:extLst>
                    <a:ext uri="{9D8B030D-6E8A-4147-A177-3AD203B41FA5}">
                      <a16:colId xmlns:a16="http://schemas.microsoft.com/office/drawing/2014/main" val="3951871720"/>
                    </a:ext>
                  </a:extLst>
                </a:gridCol>
                <a:gridCol w="974413">
                  <a:extLst>
                    <a:ext uri="{9D8B030D-6E8A-4147-A177-3AD203B41FA5}">
                      <a16:colId xmlns:a16="http://schemas.microsoft.com/office/drawing/2014/main" val="838644566"/>
                    </a:ext>
                  </a:extLst>
                </a:gridCol>
              </a:tblGrid>
              <a:tr h="370840">
                <a:tc>
                  <a:txBody>
                    <a:bodyPr/>
                    <a:lstStyle/>
                    <a:p>
                      <a:r>
                        <a:rPr lang="en-GB" sz="1400" b="1" dirty="0">
                          <a:solidFill>
                            <a:srgbClr val="000000"/>
                          </a:solidFill>
                          <a:latin typeface="Arial" panose="020B0604020202020204" pitchFamily="34" charset="0"/>
                          <a:cs typeface="Arial" panose="020B0604020202020204" pitchFamily="34" charset="0"/>
                        </a:rPr>
                        <a:t>Day</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dirty="0">
                          <a:solidFill>
                            <a:srgbClr val="000000"/>
                          </a:solidFill>
                          <a:latin typeface="Arial" panose="020B0604020202020204" pitchFamily="34" charset="0"/>
                          <a:cs typeface="Arial" panose="020B0604020202020204" pitchFamily="34" charset="0"/>
                        </a:rPr>
                        <a:t>25%</a:t>
                      </a: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400" b="1" dirty="0">
                        <a:solidFill>
                          <a:srgbClr val="000000"/>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dirty="0">
                          <a:solidFill>
                            <a:srgbClr val="000000"/>
                          </a:solidFill>
                          <a:latin typeface="Arial" panose="020B0604020202020204" pitchFamily="34" charset="0"/>
                          <a:cs typeface="Arial" panose="020B0604020202020204" pitchFamily="34" charset="0"/>
                        </a:rPr>
                        <a:t>50%</a:t>
                      </a: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400" b="1" dirty="0">
                        <a:solidFill>
                          <a:srgbClr val="000000"/>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dirty="0">
                          <a:solidFill>
                            <a:srgbClr val="000000"/>
                          </a:solidFill>
                          <a:latin typeface="Arial" panose="020B0604020202020204" pitchFamily="34" charset="0"/>
                          <a:cs typeface="Arial" panose="020B0604020202020204" pitchFamily="34" charset="0"/>
                        </a:rPr>
                        <a:t>75%</a:t>
                      </a: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400" b="1" dirty="0">
                        <a:solidFill>
                          <a:srgbClr val="000000"/>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9165841"/>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692445"/>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2</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7204893"/>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8990802"/>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4</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856705"/>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5</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0122417"/>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6</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8632726"/>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7</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1204082"/>
                  </a:ext>
                </a:extLst>
              </a:tr>
            </a:tbl>
          </a:graphicData>
        </a:graphic>
      </p:graphicFrame>
      <p:sp>
        <p:nvSpPr>
          <p:cNvPr id="2" name="Rectangle 1">
            <a:extLst>
              <a:ext uri="{FF2B5EF4-FFF2-40B4-BE49-F238E27FC236}">
                <a16:creationId xmlns:a16="http://schemas.microsoft.com/office/drawing/2014/main" id="{BA593A6A-AC0C-464D-BB55-DA8971A7324A}"/>
              </a:ext>
            </a:extLst>
          </p:cNvPr>
          <p:cNvSpPr/>
          <p:nvPr/>
        </p:nvSpPr>
        <p:spPr>
          <a:xfrm>
            <a:off x="1788373" y="3116974"/>
            <a:ext cx="5924550" cy="1938992"/>
          </a:xfrm>
          <a:prstGeom prst="rect">
            <a:avLst/>
          </a:prstGeom>
          <a:solidFill>
            <a:schemeClr val="bg1"/>
          </a:solidFill>
          <a:ln w="19050">
            <a:solidFill>
              <a:srgbClr val="000000"/>
            </a:solidFill>
          </a:ln>
        </p:spPr>
        <p:txBody>
          <a:bodyPr wrap="square">
            <a:spAutoFit/>
          </a:bodyPr>
          <a:lstStyle/>
          <a:p>
            <a:pPr lvl="0" algn="just" defTabSz="685800"/>
            <a:r>
              <a:rPr lang="en-GB" sz="2000" b="1" dirty="0">
                <a:solidFill>
                  <a:schemeClr val="accent6">
                    <a:lumMod val="75000"/>
                  </a:schemeClr>
                </a:solidFill>
                <a:latin typeface="Arial" panose="020B0604020202020204" pitchFamily="34" charset="0"/>
                <a:cs typeface="Arial" panose="020B0604020202020204" pitchFamily="34" charset="0"/>
              </a:rPr>
              <a:t>The results in this table will vary depending on the number of people in the class and where the vaccinated people are positioned in relation to the susceptible people. There will however be a decreasing trend of infected people as more people get vaccinated. </a:t>
            </a:r>
          </a:p>
        </p:txBody>
      </p:sp>
      <p:sp>
        <p:nvSpPr>
          <p:cNvPr id="3" name="Footer Placeholder 2">
            <a:extLst>
              <a:ext uri="{FF2B5EF4-FFF2-40B4-BE49-F238E27FC236}">
                <a16:creationId xmlns:a16="http://schemas.microsoft.com/office/drawing/2014/main" id="{4F2CDB88-CAF6-493F-8B35-537F0002079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8205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D0B7FE88-C6BA-427D-94D2-3BE72261F902}"/>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600" dirty="0"/>
              <a:t>Herd Immunity Activity – Answers 2</a:t>
            </a:r>
          </a:p>
        </p:txBody>
      </p:sp>
      <p:sp>
        <p:nvSpPr>
          <p:cNvPr id="13" name="Title 1">
            <a:extLst>
              <a:ext uri="{FF2B5EF4-FFF2-40B4-BE49-F238E27FC236}">
                <a16:creationId xmlns:a16="http://schemas.microsoft.com/office/drawing/2014/main" id="{BD5EA171-7574-4207-B1DE-13024D9F654D}"/>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Herd Immunity Scenario - Answers</a:t>
            </a:r>
            <a:endParaRPr lang="en-GB" sz="3000" b="1" dirty="0"/>
          </a:p>
        </p:txBody>
      </p:sp>
      <p:sp>
        <p:nvSpPr>
          <p:cNvPr id="5" name="Rectangle: Rounded Corners 4">
            <a:extLst>
              <a:ext uri="{FF2B5EF4-FFF2-40B4-BE49-F238E27FC236}">
                <a16:creationId xmlns:a16="http://schemas.microsoft.com/office/drawing/2014/main" id="{75221599-57BC-4EAE-B2A3-0A9B2D371584}"/>
              </a:ext>
              <a:ext uri="{C183D7F6-B498-43B3-948B-1728B52AA6E4}">
                <adec:decorative xmlns:adec="http://schemas.microsoft.com/office/drawing/2017/decorative" val="1"/>
              </a:ext>
            </a:extLst>
          </p:cNvPr>
          <p:cNvSpPr/>
          <p:nvPr/>
        </p:nvSpPr>
        <p:spPr>
          <a:xfrm>
            <a:off x="757445" y="1056060"/>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Rectangle: Rounded Corners 5">
            <a:extLst>
              <a:ext uri="{FF2B5EF4-FFF2-40B4-BE49-F238E27FC236}">
                <a16:creationId xmlns:a16="http://schemas.microsoft.com/office/drawing/2014/main" id="{62476484-11AB-47CA-B4A3-8CA60ACC5E88}"/>
              </a:ext>
              <a:ext uri="{C183D7F6-B498-43B3-948B-1728B52AA6E4}">
                <adec:decorative xmlns:adec="http://schemas.microsoft.com/office/drawing/2017/decorative" val="1"/>
              </a:ext>
            </a:extLst>
          </p:cNvPr>
          <p:cNvSpPr/>
          <p:nvPr/>
        </p:nvSpPr>
        <p:spPr>
          <a:xfrm>
            <a:off x="909932" y="1238250"/>
            <a:ext cx="7229862" cy="4810125"/>
          </a:xfrm>
          <a:prstGeom prst="roundRect">
            <a:avLst>
              <a:gd name="adj" fmla="val 1818"/>
            </a:avLst>
          </a:prstGeom>
          <a:noFill/>
          <a:ln w="28575" cap="flat" cmpd="sng" algn="ctr">
            <a:solidFill>
              <a:srgbClr val="B7C0DE"/>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sp>
        <p:nvSpPr>
          <p:cNvPr id="7" name="Oval 6">
            <a:extLst>
              <a:ext uri="{FF2B5EF4-FFF2-40B4-BE49-F238E27FC236}">
                <a16:creationId xmlns:a16="http://schemas.microsoft.com/office/drawing/2014/main" id="{6C8F6CBD-42BD-4170-97B9-CFBA42E6FA43}"/>
              </a:ext>
              <a:ext uri="{C183D7F6-B498-43B3-948B-1728B52AA6E4}">
                <adec:decorative xmlns:adec="http://schemas.microsoft.com/office/drawing/2017/decorative" val="1"/>
              </a:ext>
            </a:extLst>
          </p:cNvPr>
          <p:cNvSpPr/>
          <p:nvPr/>
        </p:nvSpPr>
        <p:spPr>
          <a:xfrm>
            <a:off x="7936171" y="913706"/>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8276B8CD-3291-4B2B-8788-E10F67AED65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67906" y="937084"/>
            <a:ext cx="579416" cy="523798"/>
          </a:xfrm>
          <a:prstGeom prst="rect">
            <a:avLst/>
          </a:prstGeom>
        </p:spPr>
      </p:pic>
      <p:sp>
        <p:nvSpPr>
          <p:cNvPr id="9" name="Rectangle 8">
            <a:extLst>
              <a:ext uri="{FF2B5EF4-FFF2-40B4-BE49-F238E27FC236}">
                <a16:creationId xmlns:a16="http://schemas.microsoft.com/office/drawing/2014/main" id="{E2986026-8FC0-4A33-A2A7-49D872D88DFA}"/>
              </a:ext>
            </a:extLst>
          </p:cNvPr>
          <p:cNvSpPr/>
          <p:nvPr/>
        </p:nvSpPr>
        <p:spPr>
          <a:xfrm>
            <a:off x="1033662" y="1460882"/>
            <a:ext cx="7005437" cy="4324261"/>
          </a:xfrm>
          <a:prstGeom prst="rect">
            <a:avLst/>
          </a:prstGeom>
        </p:spPr>
        <p:txBody>
          <a:bodyPr wrap="square">
            <a:spAutoFit/>
          </a:bodyPr>
          <a:lstStyle/>
          <a:p>
            <a:pPr lvl="0"/>
            <a:r>
              <a:rPr lang="en-GB" sz="2500" dirty="0">
                <a:solidFill>
                  <a:prstClr val="black"/>
                </a:solidFill>
                <a:latin typeface="Arial" panose="020B0604020202020204" pitchFamily="34" charset="0"/>
                <a:cs typeface="Arial" panose="020B0604020202020204" pitchFamily="34" charset="0"/>
              </a:rPr>
              <a:t>As more people get vaccinated, what happens to the spread of the infection? </a:t>
            </a:r>
            <a:br>
              <a:rPr lang="en-GB" sz="2500" dirty="0">
                <a:solidFill>
                  <a:prstClr val="black"/>
                </a:solidFill>
                <a:latin typeface="Arial" panose="020B0604020202020204" pitchFamily="34" charset="0"/>
                <a:cs typeface="Arial" panose="020B0604020202020204" pitchFamily="34" charset="0"/>
              </a:rPr>
            </a:br>
            <a:r>
              <a:rPr lang="en-GB" sz="25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a:t>
            </a:r>
            <a:br>
              <a:rPr lang="en-GB" sz="2500" dirty="0">
                <a:solidFill>
                  <a:prstClr val="black"/>
                </a:solidFill>
                <a:latin typeface="Arial" panose="020B0604020202020204" pitchFamily="34" charset="0"/>
                <a:cs typeface="Arial" panose="020B0604020202020204" pitchFamily="34" charset="0"/>
              </a:rPr>
            </a:br>
            <a:endParaRPr lang="en-GB" sz="2500" dirty="0">
              <a:solidFill>
                <a:prstClr val="black"/>
              </a:solidFill>
              <a:latin typeface="Arial" panose="020B0604020202020204" pitchFamily="34" charset="0"/>
              <a:cs typeface="Arial" panose="020B0604020202020204" pitchFamily="34" charset="0"/>
            </a:endParaRPr>
          </a:p>
          <a:p>
            <a:pPr lvl="0"/>
            <a:r>
              <a:rPr lang="en-GB" sz="2500" dirty="0">
                <a:solidFill>
                  <a:prstClr val="black"/>
                </a:solidFill>
                <a:latin typeface="Arial" panose="020B0604020202020204" pitchFamily="34" charset="0"/>
                <a:cs typeface="Arial" panose="020B0604020202020204" pitchFamily="34" charset="0"/>
              </a:rPr>
              <a:t>Draw a graph to illustrate the results.</a:t>
            </a:r>
          </a:p>
        </p:txBody>
      </p:sp>
      <p:sp>
        <p:nvSpPr>
          <p:cNvPr id="10" name="Rectangle 9">
            <a:extLst>
              <a:ext uri="{FF2B5EF4-FFF2-40B4-BE49-F238E27FC236}">
                <a16:creationId xmlns:a16="http://schemas.microsoft.com/office/drawing/2014/main" id="{282996C2-4087-4174-B879-382B7A5D85C6}"/>
              </a:ext>
            </a:extLst>
          </p:cNvPr>
          <p:cNvSpPr/>
          <p:nvPr/>
        </p:nvSpPr>
        <p:spPr>
          <a:xfrm>
            <a:off x="1023256" y="2216677"/>
            <a:ext cx="6824463" cy="2785378"/>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2500" b="1"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Vaccination programmes make it extremely difficult for diseases to spread in a community. As more people get vaccinated or become infected and develop natural immunity they become immune to the disease therefore the disease cannot spread. </a:t>
            </a:r>
            <a:endParaRPr kumimoji="0" lang="en-GB" sz="2500" b="1" i="0" u="none" strike="noStrike" kern="0" cap="none" spc="0" normalizeH="0" baseline="0" noProof="0" dirty="0">
              <a:ln>
                <a:noFill/>
              </a:ln>
              <a:solidFill>
                <a:schemeClr val="accent6">
                  <a:lumMod val="75000"/>
                </a:schemeClr>
              </a:solidFill>
              <a:effectLst/>
              <a:uLnTx/>
              <a:uFillTx/>
            </a:endParaRPr>
          </a:p>
        </p:txBody>
      </p:sp>
      <p:sp>
        <p:nvSpPr>
          <p:cNvPr id="11" name="Speech Bubble: Oval 10">
            <a:extLst>
              <a:ext uri="{FF2B5EF4-FFF2-40B4-BE49-F238E27FC236}">
                <a16:creationId xmlns:a16="http://schemas.microsoft.com/office/drawing/2014/main" id="{28A75006-B30C-4071-9AC2-FB0BAF8A27A5}"/>
              </a:ext>
            </a:extLst>
          </p:cNvPr>
          <p:cNvSpPr/>
          <p:nvPr/>
        </p:nvSpPr>
        <p:spPr>
          <a:xfrm>
            <a:off x="6464832" y="4136810"/>
            <a:ext cx="1941901" cy="1388405"/>
          </a:xfrm>
          <a:prstGeom prst="wedgeEllipseCallout">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Arial" panose="020B0604020202020204" pitchFamily="34" charset="0"/>
                <a:cs typeface="Arial" panose="020B0604020202020204" pitchFamily="34" charset="0"/>
              </a:rPr>
              <a:t>Your graph</a:t>
            </a:r>
          </a:p>
        </p:txBody>
      </p:sp>
      <p:sp>
        <p:nvSpPr>
          <p:cNvPr id="3" name="Footer Placeholder 2">
            <a:extLst>
              <a:ext uri="{FF2B5EF4-FFF2-40B4-BE49-F238E27FC236}">
                <a16:creationId xmlns:a16="http://schemas.microsoft.com/office/drawing/2014/main" id="{2A5FE546-ADFE-41F8-9987-976CE231DDE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71046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12CA456A-CCC3-4CB4-AC70-DD7A6F2F32B9}"/>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600" dirty="0"/>
              <a:t>Herd Immunity Activity – Answers 3</a:t>
            </a:r>
          </a:p>
        </p:txBody>
      </p:sp>
      <p:sp>
        <p:nvSpPr>
          <p:cNvPr id="14" name="Title 1">
            <a:extLst>
              <a:ext uri="{FF2B5EF4-FFF2-40B4-BE49-F238E27FC236}">
                <a16:creationId xmlns:a16="http://schemas.microsoft.com/office/drawing/2014/main" id="{D67E6537-DC96-4E51-9D6B-BC40877AA682}"/>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Herd Immunity Scenario - Answers</a:t>
            </a:r>
            <a:endParaRPr lang="en-GB" sz="3000" b="1" dirty="0"/>
          </a:p>
        </p:txBody>
      </p:sp>
      <p:sp>
        <p:nvSpPr>
          <p:cNvPr id="5" name="Rectangle: Rounded Corners 4">
            <a:extLst>
              <a:ext uri="{FF2B5EF4-FFF2-40B4-BE49-F238E27FC236}">
                <a16:creationId xmlns:a16="http://schemas.microsoft.com/office/drawing/2014/main" id="{94C8089D-C2DD-42EB-AECC-4243CE958607}"/>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Rectangle: Rounded Corners 5">
            <a:extLst>
              <a:ext uri="{FF2B5EF4-FFF2-40B4-BE49-F238E27FC236}">
                <a16:creationId xmlns:a16="http://schemas.microsoft.com/office/drawing/2014/main" id="{3D83CCEA-67BB-4B36-9091-E04612EE6921}"/>
              </a:ext>
              <a:ext uri="{C183D7F6-B498-43B3-948B-1728B52AA6E4}">
                <adec:decorative xmlns:adec="http://schemas.microsoft.com/office/drawing/2017/decorative" val="1"/>
              </a:ext>
            </a:extLst>
          </p:cNvPr>
          <p:cNvSpPr/>
          <p:nvPr/>
        </p:nvSpPr>
        <p:spPr>
          <a:xfrm>
            <a:off x="918481" y="1192230"/>
            <a:ext cx="7307038" cy="4922819"/>
          </a:xfrm>
          <a:prstGeom prst="roundRect">
            <a:avLst>
              <a:gd name="adj" fmla="val 1818"/>
            </a:avLst>
          </a:prstGeom>
          <a:noFill/>
          <a:ln w="28575" cap="flat" cmpd="sng" algn="ctr">
            <a:solidFill>
              <a:srgbClr val="B7C0DE"/>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Oval 6">
            <a:extLst>
              <a:ext uri="{FF2B5EF4-FFF2-40B4-BE49-F238E27FC236}">
                <a16:creationId xmlns:a16="http://schemas.microsoft.com/office/drawing/2014/main" id="{E6D723AF-C07F-49CD-A851-2DF4B37C890E}"/>
              </a:ext>
              <a:ext uri="{C183D7F6-B498-43B3-948B-1728B52AA6E4}">
                <adec:decorative xmlns:adec="http://schemas.microsoft.com/office/drawing/2017/decorative" val="1"/>
              </a:ext>
            </a:extLst>
          </p:cNvPr>
          <p:cNvSpPr/>
          <p:nvPr/>
        </p:nvSpPr>
        <p:spPr>
          <a:xfrm>
            <a:off x="7864133" y="886214"/>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BEE41EBC-4208-4CA9-92B3-1B4195FDFAC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0033" y="912952"/>
            <a:ext cx="579416" cy="523798"/>
          </a:xfrm>
          <a:prstGeom prst="rect">
            <a:avLst/>
          </a:prstGeom>
        </p:spPr>
      </p:pic>
      <p:sp>
        <p:nvSpPr>
          <p:cNvPr id="9" name="Rectangle 8">
            <a:extLst>
              <a:ext uri="{FF2B5EF4-FFF2-40B4-BE49-F238E27FC236}">
                <a16:creationId xmlns:a16="http://schemas.microsoft.com/office/drawing/2014/main" id="{217DF4D5-7E4F-4280-A5C9-4F6786EA7C0F}"/>
              </a:ext>
            </a:extLst>
          </p:cNvPr>
          <p:cNvSpPr/>
          <p:nvPr/>
        </p:nvSpPr>
        <p:spPr>
          <a:xfrm>
            <a:off x="1006544" y="1190345"/>
            <a:ext cx="7100742" cy="4832092"/>
          </a:xfrm>
          <a:prstGeom prst="rect">
            <a:avLst/>
          </a:prstGeom>
        </p:spPr>
        <p:txBody>
          <a:bodyPr wrap="square">
            <a:spAutoFit/>
          </a:bodyPr>
          <a:lstStyle/>
          <a:p>
            <a:pPr lvl="0"/>
            <a:r>
              <a:rPr lang="en-GB" sz="2200" b="1" dirty="0">
                <a:solidFill>
                  <a:prstClr val="black"/>
                </a:solidFill>
                <a:latin typeface="Arial" panose="020B0604020202020204" pitchFamily="34" charset="0"/>
                <a:cs typeface="Arial" panose="020B0604020202020204" pitchFamily="34" charset="0"/>
              </a:rPr>
              <a:t>Conclusions</a:t>
            </a:r>
          </a:p>
          <a:p>
            <a:pPr lvl="0"/>
            <a:endParaRPr lang="en-GB" sz="2200" dirty="0">
              <a:solidFill>
                <a:prstClr val="black"/>
              </a:solidFill>
              <a:latin typeface="Arial" panose="020B0604020202020204" pitchFamily="34" charset="0"/>
              <a:cs typeface="Arial" panose="020B0604020202020204" pitchFamily="34" charset="0"/>
            </a:endParaRPr>
          </a:p>
          <a:p>
            <a:pPr marL="342900" lvl="0" indent="-342900">
              <a:buFont typeface="+mj-lt"/>
              <a:buAutoNum type="arabicPeriod"/>
            </a:pPr>
            <a:r>
              <a:rPr lang="en-GB" sz="2200" dirty="0">
                <a:solidFill>
                  <a:prstClr val="black"/>
                </a:solidFill>
                <a:latin typeface="Arial" panose="020B0604020202020204" pitchFamily="34" charset="0"/>
                <a:cs typeface="Arial" panose="020B0604020202020204" pitchFamily="34" charset="0"/>
              </a:rPr>
              <a:t>What is herd immunity?</a:t>
            </a:r>
            <a:br>
              <a:rPr lang="en-GB" sz="2200" dirty="0">
                <a:solidFill>
                  <a:prstClr val="black"/>
                </a:solidFill>
                <a:latin typeface="Arial" panose="020B0604020202020204" pitchFamily="34" charset="0"/>
                <a:cs typeface="Arial" panose="020B0604020202020204" pitchFamily="34" charset="0"/>
              </a:rPr>
            </a:br>
            <a:r>
              <a:rPr lang="en-GB" sz="22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a:t>
            </a:r>
            <a:br>
              <a:rPr lang="en-GB" sz="2200" dirty="0">
                <a:solidFill>
                  <a:prstClr val="black"/>
                </a:solidFill>
                <a:latin typeface="Arial" panose="020B0604020202020204" pitchFamily="34" charset="0"/>
                <a:cs typeface="Arial" panose="020B0604020202020204" pitchFamily="34" charset="0"/>
              </a:rPr>
            </a:br>
            <a:endParaRPr lang="en-GB" sz="2200" dirty="0">
              <a:solidFill>
                <a:prstClr val="black"/>
              </a:solidFill>
              <a:latin typeface="Arial" panose="020B0604020202020204" pitchFamily="34" charset="0"/>
              <a:cs typeface="Arial" panose="020B0604020202020204" pitchFamily="34" charset="0"/>
            </a:endParaRPr>
          </a:p>
          <a:p>
            <a:pPr marL="342900" lvl="0" indent="-342900">
              <a:buFont typeface="+mj-lt"/>
              <a:buAutoNum type="arabicPeriod"/>
            </a:pPr>
            <a:r>
              <a:rPr lang="en-GB" sz="2200" dirty="0">
                <a:solidFill>
                  <a:prstClr val="black"/>
                </a:solidFill>
                <a:latin typeface="Arial" panose="020B0604020202020204" pitchFamily="34" charset="0"/>
                <a:cs typeface="Arial" panose="020B0604020202020204" pitchFamily="34" charset="0"/>
              </a:rPr>
              <a:t>What happens when vaccination drops to a low level within the community?</a:t>
            </a:r>
            <a:br>
              <a:rPr lang="en-GB" sz="2200" dirty="0">
                <a:solidFill>
                  <a:prstClr val="black"/>
                </a:solidFill>
                <a:latin typeface="Arial" panose="020B0604020202020204" pitchFamily="34" charset="0"/>
                <a:cs typeface="Arial" panose="020B0604020202020204" pitchFamily="34" charset="0"/>
              </a:rPr>
            </a:br>
            <a:r>
              <a:rPr lang="en-GB" sz="2200" dirty="0">
                <a:solidFill>
                  <a:prstClr val="black"/>
                </a:solidFill>
                <a:latin typeface="Arial" panose="020B0604020202020204" pitchFamily="34" charset="0"/>
                <a:cs typeface="Arial" panose="020B0604020202020204" pitchFamily="34" charset="0"/>
              </a:rPr>
              <a:t>__________________________________________</a:t>
            </a:r>
          </a:p>
          <a:p>
            <a:pPr marL="342900" lvl="0" indent="-342900">
              <a:buFont typeface="+mj-lt"/>
              <a:buAutoNum type="arabicPeriod"/>
            </a:pPr>
            <a:endParaRPr lang="en-GB" sz="2200" dirty="0">
              <a:solidFill>
                <a:prstClr val="black"/>
              </a:solidFill>
              <a:latin typeface="Arial" panose="020B0604020202020204" pitchFamily="34" charset="0"/>
              <a:cs typeface="Arial" panose="020B0604020202020204" pitchFamily="34" charset="0"/>
            </a:endParaRPr>
          </a:p>
          <a:p>
            <a:pPr marL="342900" lvl="0" indent="-342900">
              <a:buFont typeface="+mj-lt"/>
              <a:buAutoNum type="arabicPeriod"/>
            </a:pPr>
            <a:r>
              <a:rPr lang="en-GB" sz="2200" dirty="0">
                <a:solidFill>
                  <a:prstClr val="black"/>
                </a:solidFill>
                <a:latin typeface="Arial" panose="020B0604020202020204" pitchFamily="34" charset="0"/>
                <a:cs typeface="Arial" panose="020B0604020202020204" pitchFamily="34" charset="0"/>
              </a:rPr>
              <a:t>Why is a vaccine regarded as a preventative measure and not a treatment?</a:t>
            </a:r>
            <a:br>
              <a:rPr lang="en-GB" sz="2200" dirty="0">
                <a:solidFill>
                  <a:prstClr val="black"/>
                </a:solidFill>
                <a:latin typeface="Arial" panose="020B0604020202020204" pitchFamily="34" charset="0"/>
                <a:cs typeface="Arial" panose="020B0604020202020204" pitchFamily="34" charset="0"/>
              </a:rPr>
            </a:br>
            <a:r>
              <a:rPr lang="en-GB" sz="22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a:t>
            </a:r>
          </a:p>
        </p:txBody>
      </p:sp>
      <p:sp>
        <p:nvSpPr>
          <p:cNvPr id="10" name="Rectangle 9">
            <a:extLst>
              <a:ext uri="{FF2B5EF4-FFF2-40B4-BE49-F238E27FC236}">
                <a16:creationId xmlns:a16="http://schemas.microsoft.com/office/drawing/2014/main" id="{3F1E251A-1081-4F10-BEA8-B25C46656928}"/>
              </a:ext>
            </a:extLst>
          </p:cNvPr>
          <p:cNvSpPr/>
          <p:nvPr/>
        </p:nvSpPr>
        <p:spPr>
          <a:xfrm>
            <a:off x="1119218" y="2232452"/>
            <a:ext cx="6988068" cy="1077218"/>
          </a:xfrm>
          <a:prstGeom prst="rect">
            <a:avLst/>
          </a:prstGeom>
          <a:solidFill>
            <a:schemeClr val="bg1"/>
          </a:solidFill>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Herd immunity (or community immunity) describes a type of immunity that occurs when vaccination of a portion of the population or becoming infected and developing natural immunity, provides protection to unprotected individuals.</a:t>
            </a:r>
            <a:endParaRPr kumimoji="0" lang="en-GB" sz="1600" b="1" i="0" u="none" strike="noStrike" kern="0" cap="none" spc="0" normalizeH="0" baseline="0" noProof="0" dirty="0">
              <a:ln>
                <a:noFill/>
              </a:ln>
              <a:solidFill>
                <a:schemeClr val="accent6">
                  <a:lumMod val="75000"/>
                </a:schemeClr>
              </a:solidFill>
              <a:effectLst/>
              <a:uLnTx/>
              <a:uFillTx/>
            </a:endParaRPr>
          </a:p>
        </p:txBody>
      </p:sp>
      <p:sp>
        <p:nvSpPr>
          <p:cNvPr id="11" name="Rectangle 10">
            <a:extLst>
              <a:ext uri="{FF2B5EF4-FFF2-40B4-BE49-F238E27FC236}">
                <a16:creationId xmlns:a16="http://schemas.microsoft.com/office/drawing/2014/main" id="{D29FAC42-189F-4DBD-AC42-187432FE94BC}"/>
              </a:ext>
            </a:extLst>
          </p:cNvPr>
          <p:cNvSpPr/>
          <p:nvPr/>
        </p:nvSpPr>
        <p:spPr>
          <a:xfrm>
            <a:off x="1119218" y="3925583"/>
            <a:ext cx="6988068" cy="584775"/>
          </a:xfrm>
          <a:prstGeom prst="rect">
            <a:avLst/>
          </a:prstGeom>
          <a:solidFill>
            <a:schemeClr val="bg1"/>
          </a:solidFill>
        </p:spPr>
        <p:txBody>
          <a:bodyPr wrap="square">
            <a:spAutoFit/>
          </a:bodyPr>
          <a:lstStyle/>
          <a:p>
            <a:pPr lvl="0" algn="just" defTabSz="914400"/>
            <a:r>
              <a:rPr lang="en-GB" sz="1600" b="1" kern="0">
                <a:solidFill>
                  <a:schemeClr val="accent6">
                    <a:lumMod val="75000"/>
                  </a:schemeClr>
                </a:solidFill>
              </a:rPr>
              <a:t>When the vaccination drops to a low level, people start contracting the disease again leading to a re-emergence of the disease. </a:t>
            </a:r>
            <a:endParaRPr lang="en-GB" sz="1600" b="1" kern="0" dirty="0">
              <a:solidFill>
                <a:schemeClr val="accent6">
                  <a:lumMod val="75000"/>
                </a:schemeClr>
              </a:solidFill>
            </a:endParaRPr>
          </a:p>
        </p:txBody>
      </p:sp>
      <p:sp>
        <p:nvSpPr>
          <p:cNvPr id="12" name="Rectangle 11">
            <a:extLst>
              <a:ext uri="{FF2B5EF4-FFF2-40B4-BE49-F238E27FC236}">
                <a16:creationId xmlns:a16="http://schemas.microsoft.com/office/drawing/2014/main" id="{91CB876C-E232-46BF-8C3D-8C872596FAF6}"/>
              </a:ext>
            </a:extLst>
          </p:cNvPr>
          <p:cNvSpPr/>
          <p:nvPr/>
        </p:nvSpPr>
        <p:spPr>
          <a:xfrm>
            <a:off x="1119218" y="5240578"/>
            <a:ext cx="6988068" cy="830997"/>
          </a:xfrm>
          <a:prstGeom prst="rect">
            <a:avLst/>
          </a:prstGeom>
          <a:solidFill>
            <a:schemeClr val="bg1"/>
          </a:solidFill>
        </p:spPr>
        <p:txBody>
          <a:bodyPr wrap="square">
            <a:spAutoFit/>
          </a:bodyPr>
          <a:lstStyle/>
          <a:p>
            <a:pPr lvl="0" algn="just" defTabSz="914400"/>
            <a:r>
              <a:rPr lang="en-GB" sz="1600" b="1" kern="0">
                <a:solidFill>
                  <a:schemeClr val="accent6">
                    <a:lumMod val="75000"/>
                  </a:schemeClr>
                </a:solidFill>
              </a:rPr>
              <a:t>Vaccines are used to boost the body’s immunity so that when a microbe does enter the body, the immune system is ready to fight it preventing the microbe from causing serious infection. </a:t>
            </a:r>
            <a:endParaRPr lang="en-GB" sz="1600" b="1" kern="0" dirty="0">
              <a:solidFill>
                <a:schemeClr val="accent6">
                  <a:lumMod val="75000"/>
                </a:schemeClr>
              </a:solidFill>
            </a:endParaRPr>
          </a:p>
        </p:txBody>
      </p:sp>
      <p:sp>
        <p:nvSpPr>
          <p:cNvPr id="3" name="Footer Placeholder 2">
            <a:extLst>
              <a:ext uri="{FF2B5EF4-FFF2-40B4-BE49-F238E27FC236}">
                <a16:creationId xmlns:a16="http://schemas.microsoft.com/office/drawing/2014/main" id="{E2FAC769-0C60-4A88-A1D7-44772A2A10D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965536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2222F51-5C30-489C-A3B3-A33E335BF558}"/>
              </a:ext>
            </a:extLst>
          </p:cNvPr>
          <p:cNvSpPr>
            <a:spLocks noGrp="1"/>
          </p:cNvSpPr>
          <p:nvPr>
            <p:ph type="title"/>
          </p:nvPr>
        </p:nvSpPr>
        <p:spPr>
          <a:xfrm>
            <a:off x="471488" y="1690689"/>
            <a:ext cx="7886700" cy="2852737"/>
          </a:xfrm>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7322B7C3-3391-49B0-8341-C8976E7D54A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88291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552451" y="527236"/>
            <a:ext cx="3289975" cy="1325563"/>
          </a:xfrm>
        </p:spPr>
        <p:txBody>
          <a:bodyPr>
            <a:normAutofit/>
          </a:bodyPr>
          <a:lstStyle/>
          <a:p>
            <a:r>
              <a:rPr lang="en-GB" b="1" dirty="0"/>
              <a:t>Discussion Points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572000" y="1107275"/>
            <a:ext cx="3867151" cy="1517666"/>
          </a:xfrm>
          <a:prstGeom prst="wedgeRectCallout">
            <a:avLst>
              <a:gd name="adj1" fmla="val -63776"/>
              <a:gd name="adj2" fmla="val 1114"/>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a:latin typeface="Arial" panose="020B0604020202020204" pitchFamily="34" charset="0"/>
                <a:cs typeface="Arial" panose="020B0604020202020204" pitchFamily="34" charset="0"/>
              </a:rPr>
              <a:t>Why is vaccination not only a personal health issue but also a public health issue? </a:t>
            </a:r>
            <a:endParaRPr lang="en-GB" sz="2400" dirty="0">
              <a:latin typeface="Arial" panose="020B0604020202020204" pitchFamily="34" charset="0"/>
              <a:cs typeface="Arial" panose="020B0604020202020204" pitchFamily="34" charset="0"/>
            </a:endParaRP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740940" y="2871789"/>
            <a:ext cx="3831060" cy="1517665"/>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What needs to be done to completely eliminate an infectious disease? </a:t>
            </a: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572000" y="4636302"/>
            <a:ext cx="4017991" cy="1325563"/>
          </a:xfrm>
          <a:prstGeom prst="wedgeRectCallout">
            <a:avLst>
              <a:gd name="adj1" fmla="val -68281"/>
              <a:gd name="adj2" fmla="val 1288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Why hasn’t the flu vaccine eliminated the influenza virus? </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923D800-ABBF-4E8A-A28B-7A768C49B0C1}"/>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772F2FA2-6A24-4C5C-B636-02482848337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631924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91FB2-0F65-4D44-8A65-15E676F9F93D}"/>
              </a:ext>
            </a:extLst>
          </p:cNvPr>
          <p:cNvSpPr>
            <a:spLocks noGrp="1"/>
          </p:cNvSpPr>
          <p:nvPr>
            <p:ph type="title"/>
          </p:nvPr>
        </p:nvSpPr>
        <p:spPr>
          <a:xfrm>
            <a:off x="628650" y="542925"/>
            <a:ext cx="7886700" cy="3457575"/>
          </a:xfrm>
          <a:ln w="57150">
            <a:solidFill>
              <a:srgbClr val="2862A5"/>
            </a:solidFill>
          </a:ln>
        </p:spPr>
        <p:txBody>
          <a:bodyPr>
            <a:noAutofit/>
          </a:bodyPr>
          <a:lstStyle/>
          <a:p>
            <a:pPr algn="ctr"/>
            <a:r>
              <a:rPr lang="en-GB" sz="2700" b="1" dirty="0"/>
              <a:t>Study the world map and record the vaccines that are required for specific countries in each region. Also name the disease that the vaccine provides protection for and the microbe that causes the disease. If needed use government, NHS, World Health Organisation and UK Health Security Agency websites to help you to investigate current vaccine information.</a:t>
            </a:r>
          </a:p>
        </p:txBody>
      </p:sp>
      <p:sp>
        <p:nvSpPr>
          <p:cNvPr id="3" name="Footer Placeholder 2">
            <a:extLst>
              <a:ext uri="{FF2B5EF4-FFF2-40B4-BE49-F238E27FC236}">
                <a16:creationId xmlns:a16="http://schemas.microsoft.com/office/drawing/2014/main" id="{93905672-ECF2-46B9-8A14-A947D9DA5F9C}"/>
              </a:ext>
            </a:extLst>
          </p:cNvPr>
          <p:cNvSpPr>
            <a:spLocks noGrp="1"/>
          </p:cNvSpPr>
          <p:nvPr>
            <p:ph type="ftr" sz="quarter" idx="11"/>
          </p:nvPr>
        </p:nvSpPr>
        <p:spPr/>
        <p:txBody>
          <a:bodyPr/>
          <a:lstStyle/>
          <a:p>
            <a:r>
              <a:rPr lang="en-GB"/>
              <a:t>e-Bug.eu</a:t>
            </a:r>
            <a:endParaRPr lang="en-GB" dirty="0"/>
          </a:p>
        </p:txBody>
      </p:sp>
      <p:sp>
        <p:nvSpPr>
          <p:cNvPr id="4" name="Arrow: Right 3">
            <a:extLst>
              <a:ext uri="{FF2B5EF4-FFF2-40B4-BE49-F238E27FC236}">
                <a16:creationId xmlns:a16="http://schemas.microsoft.com/office/drawing/2014/main" id="{F1864505-BD9C-4191-BB28-1C2F757FB78D}"/>
              </a:ext>
            </a:extLst>
          </p:cNvPr>
          <p:cNvSpPr/>
          <p:nvPr/>
        </p:nvSpPr>
        <p:spPr>
          <a:xfrm>
            <a:off x="5324475" y="4591050"/>
            <a:ext cx="3524250" cy="1863726"/>
          </a:xfrm>
          <a:prstGeom prst="rightArrow">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0" b="1" dirty="0">
                <a:latin typeface="Arial" panose="020B0604020202020204" pitchFamily="34" charset="0"/>
                <a:cs typeface="Arial" panose="020B0604020202020204" pitchFamily="34" charset="0"/>
              </a:rPr>
              <a:t>World Map</a:t>
            </a:r>
          </a:p>
        </p:txBody>
      </p:sp>
    </p:spTree>
    <p:extLst>
      <p:ext uri="{BB962C8B-B14F-4D97-AF65-F5344CB8AC3E}">
        <p14:creationId xmlns:p14="http://schemas.microsoft.com/office/powerpoint/2010/main" val="684945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Question Sheet</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
        <p:nvSpPr>
          <p:cNvPr id="17" name="Arrow: Right 16">
            <a:extLst>
              <a:ext uri="{FF2B5EF4-FFF2-40B4-BE49-F238E27FC236}">
                <a16:creationId xmlns:a16="http://schemas.microsoft.com/office/drawing/2014/main" id="{77AF0B4D-1943-44E2-9C6D-D9173F1FC5AF}"/>
              </a:ext>
            </a:extLst>
          </p:cNvPr>
          <p:cNvSpPr/>
          <p:nvPr/>
        </p:nvSpPr>
        <p:spPr>
          <a:xfrm>
            <a:off x="6610350" y="6246522"/>
            <a:ext cx="2012792" cy="582655"/>
          </a:xfrm>
          <a:prstGeom prst="rightArrow">
            <a:avLst/>
          </a:prstGeom>
          <a:solidFill>
            <a:srgbClr val="2862A5"/>
          </a:solidFill>
          <a:ln>
            <a:solidFill>
              <a:srgbClr val="2862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Answers</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Tree>
    <p:extLst>
      <p:ext uri="{BB962C8B-B14F-4D97-AF65-F5344CB8AC3E}">
        <p14:creationId xmlns:p14="http://schemas.microsoft.com/office/powerpoint/2010/main" val="417571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44" y="7141"/>
            <a:ext cx="7886700" cy="1325563"/>
          </a:xfrm>
        </p:spPr>
        <p:txBody>
          <a:bodyPr/>
          <a:lstStyle/>
          <a:p>
            <a:pPr algn="ctr"/>
            <a:r>
              <a:rPr lang="en-GB" b="1" dirty="0"/>
              <a:t>Learning Intention</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253484" y="1266825"/>
            <a:ext cx="8637019" cy="4899026"/>
          </a:xfrm>
        </p:spPr>
        <p:txBody>
          <a:bodyPr>
            <a:noAutofit/>
          </a:bodyPr>
          <a:lstStyle/>
          <a:p>
            <a:pPr marL="0" lvl="0" indent="0" algn="just">
              <a:lnSpc>
                <a:spcPct val="120000"/>
              </a:lnSpc>
              <a:buNone/>
            </a:pPr>
            <a:r>
              <a:rPr lang="en-GB" sz="2500" b="1" dirty="0"/>
              <a:t>All pupils will: </a:t>
            </a:r>
          </a:p>
          <a:p>
            <a:pPr marL="0" indent="0" algn="just">
              <a:lnSpc>
                <a:spcPct val="120000"/>
              </a:lnSpc>
              <a:buNone/>
            </a:pPr>
            <a:r>
              <a:rPr lang="en-GB" sz="2500" dirty="0"/>
              <a:t>• </a:t>
            </a:r>
            <a:r>
              <a:rPr lang="en-GB" sz="2400" dirty="0">
                <a:effectLst/>
                <a:latin typeface="Arial" panose="020B0604020202020204" pitchFamily="34" charset="0"/>
                <a:ea typeface="Calibri" panose="020F0502020204030204" pitchFamily="34" charset="0"/>
                <a:cs typeface="Times New Roman" panose="02020603050405020304" pitchFamily="18" charset="0"/>
              </a:rPr>
              <a:t>Understand the body’s natural defences against infection, the role of vaccines and natural immunity in preventing disease, and the limitations of vaccines for certain common infections.  </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lnSpc>
                <a:spcPct val="120000"/>
              </a:lnSpc>
              <a:buNone/>
            </a:pPr>
            <a:endParaRPr lang="en-GB" sz="25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Answer Sheet - Canada</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18" name="Speech Bubble: Rectangle with Corners Rounded 17">
            <a:extLst>
              <a:ext uri="{FF2B5EF4-FFF2-40B4-BE49-F238E27FC236}">
                <a16:creationId xmlns:a16="http://schemas.microsoft.com/office/drawing/2014/main" id="{74158392-BBE6-4E6D-8AE4-548833709AE3}"/>
              </a:ext>
            </a:extLst>
          </p:cNvPr>
          <p:cNvSpPr/>
          <p:nvPr/>
        </p:nvSpPr>
        <p:spPr>
          <a:xfrm>
            <a:off x="2733636" y="1509147"/>
            <a:ext cx="2829752" cy="2059432"/>
          </a:xfrm>
          <a:prstGeom prst="wedgeRoundRectCallout">
            <a:avLst>
              <a:gd name="adj1" fmla="val -73853"/>
              <a:gd name="adj2" fmla="val -9058"/>
              <a:gd name="adj3" fmla="val 16667"/>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rial" panose="020B0604020202020204" pitchFamily="34" charset="0"/>
                <a:cs typeface="Arial" panose="020B0604020202020204" pitchFamily="34" charset="0"/>
              </a:rPr>
              <a:t>Canada:</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MMR; DTaP (Diphtheria, Tetanus and Polio); Typhoid; Hep. A; Hep. B; Rabies</a:t>
            </a:r>
          </a:p>
          <a:p>
            <a:endParaRPr lang="en-GB" dirty="0"/>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
        <p:nvSpPr>
          <p:cNvPr id="19" name="Arrow: Right 18">
            <a:extLst>
              <a:ext uri="{FF2B5EF4-FFF2-40B4-BE49-F238E27FC236}">
                <a16:creationId xmlns:a16="http://schemas.microsoft.com/office/drawing/2014/main" id="{FE16D179-FA32-480B-9CF6-9EA2C1645D10}"/>
              </a:ext>
            </a:extLst>
          </p:cNvPr>
          <p:cNvSpPr/>
          <p:nvPr/>
        </p:nvSpPr>
        <p:spPr>
          <a:xfrm>
            <a:off x="6610350" y="6246522"/>
            <a:ext cx="2012792" cy="582655"/>
          </a:xfrm>
          <a:prstGeom prst="rightArrow">
            <a:avLst/>
          </a:prstGeom>
          <a:solidFill>
            <a:srgbClr val="2862A5"/>
          </a:solidFill>
          <a:ln>
            <a:solidFill>
              <a:srgbClr val="2862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a:t>
            </a:r>
          </a:p>
        </p:txBody>
      </p:sp>
    </p:spTree>
    <p:extLst>
      <p:ext uri="{BB962C8B-B14F-4D97-AF65-F5344CB8AC3E}">
        <p14:creationId xmlns:p14="http://schemas.microsoft.com/office/powerpoint/2010/main" val="301723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1" nodeType="clickEffect">
                                  <p:stCondLst>
                                    <p:cond delay="0"/>
                                  </p:stCondLst>
                                  <p:childTnLst>
                                    <p:anim calcmode="lin" valueType="num">
                                      <p:cBhvr>
                                        <p:cTn id="6" dur="500"/>
                                        <p:tgtEl>
                                          <p:spTgt spid="18"/>
                                        </p:tgtEl>
                                        <p:attrNameLst>
                                          <p:attrName>ppt_w</p:attrName>
                                        </p:attrNameLst>
                                      </p:cBhvr>
                                      <p:tavLst>
                                        <p:tav tm="0">
                                          <p:val>
                                            <p:strVal val="ppt_w"/>
                                          </p:val>
                                        </p:tav>
                                        <p:tav tm="100000">
                                          <p:val>
                                            <p:fltVal val="0"/>
                                          </p:val>
                                        </p:tav>
                                      </p:tavLst>
                                    </p:anim>
                                    <p:anim calcmode="lin" valueType="num">
                                      <p:cBhvr>
                                        <p:cTn id="7" dur="500"/>
                                        <p:tgtEl>
                                          <p:spTgt spid="18"/>
                                        </p:tgtEl>
                                        <p:attrNameLst>
                                          <p:attrName>ppt_h</p:attrName>
                                        </p:attrNameLst>
                                      </p:cBhvr>
                                      <p:tavLst>
                                        <p:tav tm="0">
                                          <p:val>
                                            <p:strVal val="ppt_h"/>
                                          </p:val>
                                        </p:tav>
                                        <p:tav tm="100000">
                                          <p:val>
                                            <p:fltVal val="0"/>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Answer Sheet – S America</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18" name="Speech Bubble: Rectangle with Corners Rounded 17">
            <a:extLst>
              <a:ext uri="{FF2B5EF4-FFF2-40B4-BE49-F238E27FC236}">
                <a16:creationId xmlns:a16="http://schemas.microsoft.com/office/drawing/2014/main" id="{CE00AAB2-BDA4-480A-9E80-18C271CBAC90}"/>
              </a:ext>
            </a:extLst>
          </p:cNvPr>
          <p:cNvSpPr/>
          <p:nvPr/>
        </p:nvSpPr>
        <p:spPr>
          <a:xfrm>
            <a:off x="2217516" y="2168072"/>
            <a:ext cx="2829752" cy="2059432"/>
          </a:xfrm>
          <a:prstGeom prst="wedgeRoundRectCallout">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rial" panose="020B0604020202020204" pitchFamily="34" charset="0"/>
                <a:cs typeface="Arial" panose="020B0604020202020204" pitchFamily="34" charset="0"/>
              </a:rPr>
              <a:t>South America:</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MMR; DTaP; Typhoid; Hep. A; Hep. B; Rabies; Yellow Fever; Malaria</a:t>
            </a:r>
          </a:p>
          <a:p>
            <a:endParaRPr lang="en-GB" dirty="0"/>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
        <p:nvSpPr>
          <p:cNvPr id="19" name="Arrow: Right 18">
            <a:extLst>
              <a:ext uri="{FF2B5EF4-FFF2-40B4-BE49-F238E27FC236}">
                <a16:creationId xmlns:a16="http://schemas.microsoft.com/office/drawing/2014/main" id="{A3E4850B-A793-496A-8716-76D037D4A5F0}"/>
              </a:ext>
            </a:extLst>
          </p:cNvPr>
          <p:cNvSpPr/>
          <p:nvPr/>
        </p:nvSpPr>
        <p:spPr>
          <a:xfrm>
            <a:off x="6610350" y="6246522"/>
            <a:ext cx="2012792" cy="582655"/>
          </a:xfrm>
          <a:prstGeom prst="rightArrow">
            <a:avLst/>
          </a:prstGeom>
          <a:solidFill>
            <a:srgbClr val="2862A5"/>
          </a:solidFill>
          <a:ln>
            <a:solidFill>
              <a:srgbClr val="2862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a:t>
            </a:r>
          </a:p>
        </p:txBody>
      </p:sp>
    </p:spTree>
    <p:extLst>
      <p:ext uri="{BB962C8B-B14F-4D97-AF65-F5344CB8AC3E}">
        <p14:creationId xmlns:p14="http://schemas.microsoft.com/office/powerpoint/2010/main" val="3126409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1" nodeType="clickEffect">
                                  <p:stCondLst>
                                    <p:cond delay="0"/>
                                  </p:stCondLst>
                                  <p:childTnLst>
                                    <p:anim calcmode="lin" valueType="num">
                                      <p:cBhvr>
                                        <p:cTn id="6" dur="500"/>
                                        <p:tgtEl>
                                          <p:spTgt spid="18"/>
                                        </p:tgtEl>
                                        <p:attrNameLst>
                                          <p:attrName>ppt_w</p:attrName>
                                        </p:attrNameLst>
                                      </p:cBhvr>
                                      <p:tavLst>
                                        <p:tav tm="0">
                                          <p:val>
                                            <p:strVal val="ppt_w"/>
                                          </p:val>
                                        </p:tav>
                                        <p:tav tm="100000">
                                          <p:val>
                                            <p:fltVal val="0"/>
                                          </p:val>
                                        </p:tav>
                                      </p:tavLst>
                                    </p:anim>
                                    <p:anim calcmode="lin" valueType="num">
                                      <p:cBhvr>
                                        <p:cTn id="7" dur="500"/>
                                        <p:tgtEl>
                                          <p:spTgt spid="18"/>
                                        </p:tgtEl>
                                        <p:attrNameLst>
                                          <p:attrName>ppt_h</p:attrName>
                                        </p:attrNameLst>
                                      </p:cBhvr>
                                      <p:tavLst>
                                        <p:tav tm="0">
                                          <p:val>
                                            <p:strVal val="ppt_h"/>
                                          </p:val>
                                        </p:tav>
                                        <p:tav tm="100000">
                                          <p:val>
                                            <p:fltVal val="0"/>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Answer Sheet – W Europe</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18" name="Speech Bubble: Rectangle with Corners Rounded 17">
            <a:extLst>
              <a:ext uri="{FF2B5EF4-FFF2-40B4-BE49-F238E27FC236}">
                <a16:creationId xmlns:a16="http://schemas.microsoft.com/office/drawing/2014/main" id="{7319BBEE-8CA7-4E46-9834-72484C9B294A}"/>
              </a:ext>
            </a:extLst>
          </p:cNvPr>
          <p:cNvSpPr/>
          <p:nvPr/>
        </p:nvSpPr>
        <p:spPr>
          <a:xfrm>
            <a:off x="800829" y="1467256"/>
            <a:ext cx="2829752" cy="2059432"/>
          </a:xfrm>
          <a:prstGeom prst="wedgeRoundRectCallout">
            <a:avLst>
              <a:gd name="adj1" fmla="val 72344"/>
              <a:gd name="adj2" fmla="val 10771"/>
              <a:gd name="adj3" fmla="val 16667"/>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rial" panose="020B0604020202020204" pitchFamily="34" charset="0"/>
                <a:cs typeface="Arial" panose="020B0604020202020204" pitchFamily="34" charset="0"/>
              </a:rPr>
              <a:t>Western Europe:</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MMR; DTaP; Typhoid; Hep. A; Hep. B; Rabies; </a:t>
            </a:r>
            <a:endParaRPr lang="en-GB" dirty="0"/>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
        <p:nvSpPr>
          <p:cNvPr id="19" name="Arrow: Right 18">
            <a:extLst>
              <a:ext uri="{FF2B5EF4-FFF2-40B4-BE49-F238E27FC236}">
                <a16:creationId xmlns:a16="http://schemas.microsoft.com/office/drawing/2014/main" id="{FC90CB0F-5BFE-4150-A812-0BF29751665A}"/>
              </a:ext>
            </a:extLst>
          </p:cNvPr>
          <p:cNvSpPr/>
          <p:nvPr/>
        </p:nvSpPr>
        <p:spPr>
          <a:xfrm>
            <a:off x="6610350" y="6246522"/>
            <a:ext cx="2012792" cy="582655"/>
          </a:xfrm>
          <a:prstGeom prst="rightArrow">
            <a:avLst/>
          </a:prstGeom>
          <a:solidFill>
            <a:srgbClr val="2862A5"/>
          </a:solidFill>
          <a:ln>
            <a:solidFill>
              <a:srgbClr val="2862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a:t>
            </a:r>
          </a:p>
        </p:txBody>
      </p:sp>
    </p:spTree>
    <p:extLst>
      <p:ext uri="{BB962C8B-B14F-4D97-AF65-F5344CB8AC3E}">
        <p14:creationId xmlns:p14="http://schemas.microsoft.com/office/powerpoint/2010/main" val="3593342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1" nodeType="clickEffect">
                                  <p:stCondLst>
                                    <p:cond delay="0"/>
                                  </p:stCondLst>
                                  <p:childTnLst>
                                    <p:anim calcmode="lin" valueType="num">
                                      <p:cBhvr>
                                        <p:cTn id="6" dur="500"/>
                                        <p:tgtEl>
                                          <p:spTgt spid="18"/>
                                        </p:tgtEl>
                                        <p:attrNameLst>
                                          <p:attrName>ppt_w</p:attrName>
                                        </p:attrNameLst>
                                      </p:cBhvr>
                                      <p:tavLst>
                                        <p:tav tm="0">
                                          <p:val>
                                            <p:strVal val="ppt_w"/>
                                          </p:val>
                                        </p:tav>
                                        <p:tav tm="100000">
                                          <p:val>
                                            <p:fltVal val="0"/>
                                          </p:val>
                                        </p:tav>
                                      </p:tavLst>
                                    </p:anim>
                                    <p:anim calcmode="lin" valueType="num">
                                      <p:cBhvr>
                                        <p:cTn id="7" dur="500"/>
                                        <p:tgtEl>
                                          <p:spTgt spid="18"/>
                                        </p:tgtEl>
                                        <p:attrNameLst>
                                          <p:attrName>ppt_h</p:attrName>
                                        </p:attrNameLst>
                                      </p:cBhvr>
                                      <p:tavLst>
                                        <p:tav tm="0">
                                          <p:val>
                                            <p:strVal val="ppt_h"/>
                                          </p:val>
                                        </p:tav>
                                        <p:tav tm="100000">
                                          <p:val>
                                            <p:fltVal val="0"/>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t>
            </a:r>
            <a:r>
              <a:rPr lang="en-GB" sz="4000" kern="1200" dirty="0">
                <a:solidFill>
                  <a:schemeClr val="tx1"/>
                </a:solidFill>
                <a:effectLst/>
                <a:latin typeface="Arial" panose="020B0604020202020204" pitchFamily="34" charset="0"/>
                <a:ea typeface="+mj-ea"/>
                <a:cs typeface="Arial" panose="020B0604020202020204" pitchFamily="34" charset="0"/>
              </a:rPr>
              <a:t>Answer</a:t>
            </a:r>
            <a:r>
              <a:rPr lang="en-GB" dirty="0"/>
              <a:t> Sheet - Africa</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18" name="Speech Bubble: Rectangle with Corners Rounded 17">
            <a:extLst>
              <a:ext uri="{FF2B5EF4-FFF2-40B4-BE49-F238E27FC236}">
                <a16:creationId xmlns:a16="http://schemas.microsoft.com/office/drawing/2014/main" id="{05541DCB-E5D0-40AE-959C-EBBCAF03811F}"/>
              </a:ext>
            </a:extLst>
          </p:cNvPr>
          <p:cNvSpPr/>
          <p:nvPr/>
        </p:nvSpPr>
        <p:spPr>
          <a:xfrm>
            <a:off x="3916931" y="1691911"/>
            <a:ext cx="2829752" cy="2059432"/>
          </a:xfrm>
          <a:prstGeom prst="wedgeRoundRectCallout">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rial" panose="020B0604020202020204" pitchFamily="34" charset="0"/>
                <a:cs typeface="Arial" panose="020B0604020202020204" pitchFamily="34" charset="0"/>
              </a:rPr>
              <a:t>Africa:</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MMR; DTaP; Typhoid; Hep. A; Hep. B; Rabies; Yellow Fever; Encephalitis; Cholera; Meningitis; </a:t>
            </a:r>
            <a:endParaRPr lang="en-GB" dirty="0"/>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
        <p:nvSpPr>
          <p:cNvPr id="19" name="Arrow: Right 18">
            <a:extLst>
              <a:ext uri="{FF2B5EF4-FFF2-40B4-BE49-F238E27FC236}">
                <a16:creationId xmlns:a16="http://schemas.microsoft.com/office/drawing/2014/main" id="{73E16CBD-3851-4D66-8C83-70019B7730E0}"/>
              </a:ext>
            </a:extLst>
          </p:cNvPr>
          <p:cNvSpPr/>
          <p:nvPr/>
        </p:nvSpPr>
        <p:spPr>
          <a:xfrm>
            <a:off x="6610350" y="6246522"/>
            <a:ext cx="2012792" cy="582655"/>
          </a:xfrm>
          <a:prstGeom prst="rightArrow">
            <a:avLst/>
          </a:prstGeom>
          <a:solidFill>
            <a:srgbClr val="2862A5"/>
          </a:solidFill>
          <a:ln>
            <a:solidFill>
              <a:srgbClr val="2862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a:t>
            </a:r>
          </a:p>
        </p:txBody>
      </p:sp>
    </p:spTree>
    <p:extLst>
      <p:ext uri="{BB962C8B-B14F-4D97-AF65-F5344CB8AC3E}">
        <p14:creationId xmlns:p14="http://schemas.microsoft.com/office/powerpoint/2010/main" val="569911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1" nodeType="clickEffect">
                                  <p:stCondLst>
                                    <p:cond delay="0"/>
                                  </p:stCondLst>
                                  <p:childTnLst>
                                    <p:anim calcmode="lin" valueType="num">
                                      <p:cBhvr>
                                        <p:cTn id="6" dur="500"/>
                                        <p:tgtEl>
                                          <p:spTgt spid="18"/>
                                        </p:tgtEl>
                                        <p:attrNameLst>
                                          <p:attrName>ppt_w</p:attrName>
                                        </p:attrNameLst>
                                      </p:cBhvr>
                                      <p:tavLst>
                                        <p:tav tm="0">
                                          <p:val>
                                            <p:strVal val="ppt_w"/>
                                          </p:val>
                                        </p:tav>
                                        <p:tav tm="100000">
                                          <p:val>
                                            <p:fltVal val="0"/>
                                          </p:val>
                                        </p:tav>
                                      </p:tavLst>
                                    </p:anim>
                                    <p:anim calcmode="lin" valueType="num">
                                      <p:cBhvr>
                                        <p:cTn id="7" dur="500"/>
                                        <p:tgtEl>
                                          <p:spTgt spid="18"/>
                                        </p:tgtEl>
                                        <p:attrNameLst>
                                          <p:attrName>ppt_h</p:attrName>
                                        </p:attrNameLst>
                                      </p:cBhvr>
                                      <p:tavLst>
                                        <p:tav tm="0">
                                          <p:val>
                                            <p:strVal val="ppt_h"/>
                                          </p:val>
                                        </p:tav>
                                        <p:tav tm="100000">
                                          <p:val>
                                            <p:fltVal val="0"/>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t>
            </a:r>
            <a:r>
              <a:rPr lang="en-GB" sz="4000" kern="1200" dirty="0">
                <a:solidFill>
                  <a:schemeClr val="tx1"/>
                </a:solidFill>
                <a:effectLst/>
                <a:latin typeface="Arial" panose="020B0604020202020204" pitchFamily="34" charset="0"/>
                <a:ea typeface="+mj-ea"/>
                <a:cs typeface="Arial" panose="020B0604020202020204" pitchFamily="34" charset="0"/>
              </a:rPr>
              <a:t>Answer</a:t>
            </a:r>
            <a:r>
              <a:rPr lang="en-GB" dirty="0"/>
              <a:t> Sheet - Russia</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18" name="Speech Bubble: Rectangle with Corners Rounded 17">
            <a:extLst>
              <a:ext uri="{FF2B5EF4-FFF2-40B4-BE49-F238E27FC236}">
                <a16:creationId xmlns:a16="http://schemas.microsoft.com/office/drawing/2014/main" id="{103E6651-7714-4311-B358-533ACDC08702}"/>
              </a:ext>
            </a:extLst>
          </p:cNvPr>
          <p:cNvSpPr/>
          <p:nvPr/>
        </p:nvSpPr>
        <p:spPr>
          <a:xfrm>
            <a:off x="3006429" y="1705209"/>
            <a:ext cx="2829752" cy="2059432"/>
          </a:xfrm>
          <a:prstGeom prst="wedgeRoundRectCallout">
            <a:avLst>
              <a:gd name="adj1" fmla="val 69206"/>
              <a:gd name="adj2" fmla="val -29750"/>
              <a:gd name="adj3" fmla="val 16667"/>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rial" panose="020B0604020202020204" pitchFamily="34" charset="0"/>
                <a:cs typeface="Arial" panose="020B0604020202020204" pitchFamily="34" charset="0"/>
              </a:rPr>
              <a:t>Russia:</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DTaP; Typhoid; Hep. A; Hep. B; Rabies; Encephalitis; </a:t>
            </a:r>
            <a:endParaRPr lang="en-GB" dirty="0"/>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
        <p:nvSpPr>
          <p:cNvPr id="19" name="Arrow: Right 18">
            <a:extLst>
              <a:ext uri="{FF2B5EF4-FFF2-40B4-BE49-F238E27FC236}">
                <a16:creationId xmlns:a16="http://schemas.microsoft.com/office/drawing/2014/main" id="{AA08F9B4-1820-41EC-BE90-19F7DB5F1D76}"/>
              </a:ext>
            </a:extLst>
          </p:cNvPr>
          <p:cNvSpPr/>
          <p:nvPr/>
        </p:nvSpPr>
        <p:spPr>
          <a:xfrm>
            <a:off x="6610350" y="6246522"/>
            <a:ext cx="2012792" cy="582655"/>
          </a:xfrm>
          <a:prstGeom prst="rightArrow">
            <a:avLst/>
          </a:prstGeom>
          <a:solidFill>
            <a:srgbClr val="2862A5"/>
          </a:solidFill>
          <a:ln>
            <a:solidFill>
              <a:srgbClr val="2862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a:t>
            </a:r>
          </a:p>
        </p:txBody>
      </p:sp>
    </p:spTree>
    <p:extLst>
      <p:ext uri="{BB962C8B-B14F-4D97-AF65-F5344CB8AC3E}">
        <p14:creationId xmlns:p14="http://schemas.microsoft.com/office/powerpoint/2010/main" val="377951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1" nodeType="clickEffect">
                                  <p:stCondLst>
                                    <p:cond delay="0"/>
                                  </p:stCondLst>
                                  <p:childTnLst>
                                    <p:anim calcmode="lin" valueType="num">
                                      <p:cBhvr>
                                        <p:cTn id="6" dur="500"/>
                                        <p:tgtEl>
                                          <p:spTgt spid="18"/>
                                        </p:tgtEl>
                                        <p:attrNameLst>
                                          <p:attrName>ppt_w</p:attrName>
                                        </p:attrNameLst>
                                      </p:cBhvr>
                                      <p:tavLst>
                                        <p:tav tm="0">
                                          <p:val>
                                            <p:strVal val="ppt_w"/>
                                          </p:val>
                                        </p:tav>
                                        <p:tav tm="100000">
                                          <p:val>
                                            <p:fltVal val="0"/>
                                          </p:val>
                                        </p:tav>
                                      </p:tavLst>
                                    </p:anim>
                                    <p:anim calcmode="lin" valueType="num">
                                      <p:cBhvr>
                                        <p:cTn id="7" dur="500"/>
                                        <p:tgtEl>
                                          <p:spTgt spid="18"/>
                                        </p:tgtEl>
                                        <p:attrNameLst>
                                          <p:attrName>ppt_h</p:attrName>
                                        </p:attrNameLst>
                                      </p:cBhvr>
                                      <p:tavLst>
                                        <p:tav tm="0">
                                          <p:val>
                                            <p:strVal val="ppt_h"/>
                                          </p:val>
                                        </p:tav>
                                        <p:tav tm="100000">
                                          <p:val>
                                            <p:fltVal val="0"/>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t>
            </a:r>
            <a:r>
              <a:rPr lang="en-GB" sz="4000" kern="1200" dirty="0">
                <a:solidFill>
                  <a:schemeClr val="tx1"/>
                </a:solidFill>
                <a:effectLst/>
                <a:latin typeface="Arial" panose="020B0604020202020204" pitchFamily="34" charset="0"/>
                <a:ea typeface="+mj-ea"/>
                <a:cs typeface="Arial" panose="020B0604020202020204" pitchFamily="34" charset="0"/>
              </a:rPr>
              <a:t>Answer</a:t>
            </a:r>
            <a:r>
              <a:rPr lang="en-GB" dirty="0"/>
              <a:t> Sheet – Far East</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18" name="Speech Bubble: Rectangle with Corners Rounded 17">
            <a:extLst>
              <a:ext uri="{FF2B5EF4-FFF2-40B4-BE49-F238E27FC236}">
                <a16:creationId xmlns:a16="http://schemas.microsoft.com/office/drawing/2014/main" id="{8CFD5AB0-A40B-4CE9-A6CE-4F2324E24DBE}"/>
              </a:ext>
            </a:extLst>
          </p:cNvPr>
          <p:cNvSpPr/>
          <p:nvPr/>
        </p:nvSpPr>
        <p:spPr>
          <a:xfrm>
            <a:off x="3588919" y="1513282"/>
            <a:ext cx="2829752" cy="2059432"/>
          </a:xfrm>
          <a:prstGeom prst="wedgeRoundRectCallout">
            <a:avLst>
              <a:gd name="adj1" fmla="val 81442"/>
              <a:gd name="adj2" fmla="val 23272"/>
              <a:gd name="adj3" fmla="val 16667"/>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rial" panose="020B0604020202020204" pitchFamily="34" charset="0"/>
                <a:cs typeface="Arial" panose="020B0604020202020204" pitchFamily="34" charset="0"/>
              </a:rPr>
              <a:t>Far East:</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MMR; DTaP; Typhoid; Hep. A; Hep. B; Rabies; Encephalitis; </a:t>
            </a:r>
            <a:endParaRPr lang="en-GB" dirty="0"/>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
        <p:nvSpPr>
          <p:cNvPr id="19" name="Arrow: Right 18">
            <a:extLst>
              <a:ext uri="{FF2B5EF4-FFF2-40B4-BE49-F238E27FC236}">
                <a16:creationId xmlns:a16="http://schemas.microsoft.com/office/drawing/2014/main" id="{30930FD5-97DD-4965-864D-A550FDE4E298}"/>
              </a:ext>
            </a:extLst>
          </p:cNvPr>
          <p:cNvSpPr/>
          <p:nvPr/>
        </p:nvSpPr>
        <p:spPr>
          <a:xfrm>
            <a:off x="6610350" y="6246522"/>
            <a:ext cx="2012792" cy="582655"/>
          </a:xfrm>
          <a:prstGeom prst="rightArrow">
            <a:avLst/>
          </a:prstGeom>
          <a:solidFill>
            <a:srgbClr val="2862A5"/>
          </a:solidFill>
          <a:ln>
            <a:solidFill>
              <a:srgbClr val="2862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a:t>
            </a:r>
          </a:p>
        </p:txBody>
      </p:sp>
    </p:spTree>
    <p:extLst>
      <p:ext uri="{BB962C8B-B14F-4D97-AF65-F5344CB8AC3E}">
        <p14:creationId xmlns:p14="http://schemas.microsoft.com/office/powerpoint/2010/main" val="387583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1" nodeType="clickEffect">
                                  <p:stCondLst>
                                    <p:cond delay="0"/>
                                  </p:stCondLst>
                                  <p:childTnLst>
                                    <p:anim calcmode="lin" valueType="num">
                                      <p:cBhvr>
                                        <p:cTn id="6" dur="500"/>
                                        <p:tgtEl>
                                          <p:spTgt spid="18"/>
                                        </p:tgtEl>
                                        <p:attrNameLst>
                                          <p:attrName>ppt_w</p:attrName>
                                        </p:attrNameLst>
                                      </p:cBhvr>
                                      <p:tavLst>
                                        <p:tav tm="0">
                                          <p:val>
                                            <p:strVal val="ppt_w"/>
                                          </p:val>
                                        </p:tav>
                                        <p:tav tm="100000">
                                          <p:val>
                                            <p:fltVal val="0"/>
                                          </p:val>
                                        </p:tav>
                                      </p:tavLst>
                                    </p:anim>
                                    <p:anim calcmode="lin" valueType="num">
                                      <p:cBhvr>
                                        <p:cTn id="7" dur="500"/>
                                        <p:tgtEl>
                                          <p:spTgt spid="18"/>
                                        </p:tgtEl>
                                        <p:attrNameLst>
                                          <p:attrName>ppt_h</p:attrName>
                                        </p:attrNameLst>
                                      </p:cBhvr>
                                      <p:tavLst>
                                        <p:tav tm="0">
                                          <p:val>
                                            <p:strVal val="ppt_h"/>
                                          </p:val>
                                        </p:tav>
                                        <p:tav tm="100000">
                                          <p:val>
                                            <p:fltVal val="0"/>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t>
            </a:r>
            <a:r>
              <a:rPr lang="en-GB" sz="4000" kern="1200" dirty="0">
                <a:solidFill>
                  <a:schemeClr val="tx1"/>
                </a:solidFill>
                <a:effectLst/>
                <a:latin typeface="Arial" panose="020B0604020202020204" pitchFamily="34" charset="0"/>
                <a:ea typeface="+mj-ea"/>
                <a:cs typeface="Arial" panose="020B0604020202020204" pitchFamily="34" charset="0"/>
              </a:rPr>
              <a:t>Answer</a:t>
            </a:r>
            <a:r>
              <a:rPr lang="en-GB" dirty="0"/>
              <a:t> Sheet - Asia</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18" name="Speech Bubble: Rectangle with Corners Rounded 17">
            <a:extLst>
              <a:ext uri="{FF2B5EF4-FFF2-40B4-BE49-F238E27FC236}">
                <a16:creationId xmlns:a16="http://schemas.microsoft.com/office/drawing/2014/main" id="{8819FDFF-5E94-4DE2-9176-1355513EA356}"/>
              </a:ext>
            </a:extLst>
          </p:cNvPr>
          <p:cNvSpPr/>
          <p:nvPr/>
        </p:nvSpPr>
        <p:spPr>
          <a:xfrm>
            <a:off x="2063805" y="1619504"/>
            <a:ext cx="2829752" cy="2059432"/>
          </a:xfrm>
          <a:prstGeom prst="wedgeRoundRectCallout">
            <a:avLst>
              <a:gd name="adj1" fmla="val 81128"/>
              <a:gd name="adj2" fmla="val 26721"/>
              <a:gd name="adj3" fmla="val 16667"/>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rial" panose="020B0604020202020204" pitchFamily="34" charset="0"/>
                <a:cs typeface="Arial" panose="020B0604020202020204" pitchFamily="34" charset="0"/>
              </a:rPr>
              <a:t>Asia:</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MMR; DTaP; Typhoid; Hep. A; Hep. B; Rabies; Encephalitis; Cholera;</a:t>
            </a:r>
            <a:endParaRPr lang="en-GB" dirty="0"/>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
        <p:nvSpPr>
          <p:cNvPr id="19" name="Arrow: Right 18">
            <a:extLst>
              <a:ext uri="{FF2B5EF4-FFF2-40B4-BE49-F238E27FC236}">
                <a16:creationId xmlns:a16="http://schemas.microsoft.com/office/drawing/2014/main" id="{85826706-2AD6-48BE-B027-B15AFF5299B0}"/>
              </a:ext>
            </a:extLst>
          </p:cNvPr>
          <p:cNvSpPr/>
          <p:nvPr/>
        </p:nvSpPr>
        <p:spPr>
          <a:xfrm>
            <a:off x="6610350" y="6246522"/>
            <a:ext cx="2012792" cy="582655"/>
          </a:xfrm>
          <a:prstGeom prst="rightArrow">
            <a:avLst/>
          </a:prstGeom>
          <a:solidFill>
            <a:srgbClr val="2862A5"/>
          </a:solidFill>
          <a:ln>
            <a:solidFill>
              <a:srgbClr val="2862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a:t>
            </a:r>
          </a:p>
        </p:txBody>
      </p:sp>
    </p:spTree>
    <p:extLst>
      <p:ext uri="{BB962C8B-B14F-4D97-AF65-F5344CB8AC3E}">
        <p14:creationId xmlns:p14="http://schemas.microsoft.com/office/powerpoint/2010/main" val="256241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1" nodeType="clickEffect">
                                  <p:stCondLst>
                                    <p:cond delay="0"/>
                                  </p:stCondLst>
                                  <p:childTnLst>
                                    <p:anim calcmode="lin" valueType="num">
                                      <p:cBhvr>
                                        <p:cTn id="6" dur="500"/>
                                        <p:tgtEl>
                                          <p:spTgt spid="18"/>
                                        </p:tgtEl>
                                        <p:attrNameLst>
                                          <p:attrName>ppt_w</p:attrName>
                                        </p:attrNameLst>
                                      </p:cBhvr>
                                      <p:tavLst>
                                        <p:tav tm="0">
                                          <p:val>
                                            <p:strVal val="ppt_w"/>
                                          </p:val>
                                        </p:tav>
                                        <p:tav tm="100000">
                                          <p:val>
                                            <p:fltVal val="0"/>
                                          </p:val>
                                        </p:tav>
                                      </p:tavLst>
                                    </p:anim>
                                    <p:anim calcmode="lin" valueType="num">
                                      <p:cBhvr>
                                        <p:cTn id="7" dur="500"/>
                                        <p:tgtEl>
                                          <p:spTgt spid="18"/>
                                        </p:tgtEl>
                                        <p:attrNameLst>
                                          <p:attrName>ppt_h</p:attrName>
                                        </p:attrNameLst>
                                      </p:cBhvr>
                                      <p:tavLst>
                                        <p:tav tm="0">
                                          <p:val>
                                            <p:strVal val="ppt_h"/>
                                          </p:val>
                                        </p:tav>
                                        <p:tav tm="100000">
                                          <p:val>
                                            <p:fltVal val="0"/>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t>
            </a:r>
            <a:r>
              <a:rPr lang="en-GB" sz="4000" kern="1200" dirty="0">
                <a:solidFill>
                  <a:schemeClr val="tx1"/>
                </a:solidFill>
                <a:effectLst/>
                <a:latin typeface="Arial" panose="020B0604020202020204" pitchFamily="34" charset="0"/>
                <a:ea typeface="+mj-ea"/>
                <a:cs typeface="Arial" panose="020B0604020202020204" pitchFamily="34" charset="0"/>
              </a:rPr>
              <a:t>Answer</a:t>
            </a:r>
            <a:r>
              <a:rPr lang="en-GB" dirty="0"/>
              <a:t> Sheet - Australia</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18" name="Speech Bubble: Rectangle with Corners Rounded 17">
            <a:extLst>
              <a:ext uri="{FF2B5EF4-FFF2-40B4-BE49-F238E27FC236}">
                <a16:creationId xmlns:a16="http://schemas.microsoft.com/office/drawing/2014/main" id="{4277225E-9D01-4EE7-9307-47F0C1177943}"/>
              </a:ext>
            </a:extLst>
          </p:cNvPr>
          <p:cNvSpPr/>
          <p:nvPr/>
        </p:nvSpPr>
        <p:spPr>
          <a:xfrm>
            <a:off x="4543174" y="1621310"/>
            <a:ext cx="2829752" cy="2059432"/>
          </a:xfrm>
          <a:prstGeom prst="wedgeRoundRectCallout">
            <a:avLst>
              <a:gd name="adj1" fmla="val 47873"/>
              <a:gd name="adj2" fmla="val 86209"/>
              <a:gd name="adj3" fmla="val 16667"/>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rial" panose="020B0604020202020204" pitchFamily="34" charset="0"/>
                <a:cs typeface="Arial" panose="020B0604020202020204" pitchFamily="34" charset="0"/>
              </a:rPr>
              <a:t>Australia:</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MMR; DTaP; Typhoid; Hep. A; Hep. B; Rabies; Encephalitis;</a:t>
            </a:r>
            <a:endParaRPr lang="en-GB" dirty="0"/>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20245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1" nodeType="clickEffect">
                                  <p:stCondLst>
                                    <p:cond delay="0"/>
                                  </p:stCondLst>
                                  <p:childTnLst>
                                    <p:anim calcmode="lin" valueType="num">
                                      <p:cBhvr>
                                        <p:cTn id="6" dur="500"/>
                                        <p:tgtEl>
                                          <p:spTgt spid="18"/>
                                        </p:tgtEl>
                                        <p:attrNameLst>
                                          <p:attrName>ppt_w</p:attrName>
                                        </p:attrNameLst>
                                      </p:cBhvr>
                                      <p:tavLst>
                                        <p:tav tm="0">
                                          <p:val>
                                            <p:strVal val="ppt_w"/>
                                          </p:val>
                                        </p:tav>
                                        <p:tav tm="100000">
                                          <p:val>
                                            <p:fltVal val="0"/>
                                          </p:val>
                                        </p:tav>
                                      </p:tavLst>
                                    </p:anim>
                                    <p:anim calcmode="lin" valueType="num">
                                      <p:cBhvr>
                                        <p:cTn id="7" dur="500"/>
                                        <p:tgtEl>
                                          <p:spTgt spid="18"/>
                                        </p:tgtEl>
                                        <p:attrNameLst>
                                          <p:attrName>ppt_h</p:attrName>
                                        </p:attrNameLst>
                                      </p:cBhvr>
                                      <p:tavLst>
                                        <p:tav tm="0">
                                          <p:val>
                                            <p:strVal val="ppt_h"/>
                                          </p:val>
                                        </p:tav>
                                        <p:tav tm="100000">
                                          <p:val>
                                            <p:fltVal val="0"/>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941A8-9FCC-454D-99E7-10BDBF72B312}"/>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Answers Sheet</a:t>
            </a:r>
          </a:p>
        </p:txBody>
      </p:sp>
      <p:pic>
        <p:nvPicPr>
          <p:cNvPr id="5" name="Picture 4">
            <a:extLst>
              <a:ext uri="{FF2B5EF4-FFF2-40B4-BE49-F238E27FC236}">
                <a16:creationId xmlns:a16="http://schemas.microsoft.com/office/drawing/2014/main" id="{730602E6-3035-4D58-9CE4-7C048ABF8647}"/>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65899" y="545993"/>
            <a:ext cx="8195344" cy="5384547"/>
          </a:xfrm>
          <a:prstGeom prst="rect">
            <a:avLst/>
          </a:prstGeom>
        </p:spPr>
      </p:pic>
      <p:sp>
        <p:nvSpPr>
          <p:cNvPr id="6" name="Rectangle: Rounded Corners 5">
            <a:extLst>
              <a:ext uri="{FF2B5EF4-FFF2-40B4-BE49-F238E27FC236}">
                <a16:creationId xmlns:a16="http://schemas.microsoft.com/office/drawing/2014/main" id="{5A4468F6-3CC1-47D3-AA25-489F94A2C8CF}"/>
              </a:ext>
              <a:ext uri="{C183D7F6-B498-43B3-948B-1728B52AA6E4}">
                <adec:decorative xmlns:adec="http://schemas.microsoft.com/office/drawing/2017/decorative" val="1"/>
              </a:ext>
            </a:extLst>
          </p:cNvPr>
          <p:cNvSpPr/>
          <p:nvPr/>
        </p:nvSpPr>
        <p:spPr>
          <a:xfrm rot="5400000">
            <a:off x="1649896" y="-1018696"/>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5B37C263-B6AC-479C-B5F3-1CBAF2AF7ED5}"/>
              </a:ext>
              <a:ext uri="{C183D7F6-B498-43B3-948B-1728B52AA6E4}">
                <adec:decorative xmlns:adec="http://schemas.microsoft.com/office/drawing/2017/decorative" val="1"/>
              </a:ext>
            </a:extLst>
          </p:cNvPr>
          <p:cNvSpPr/>
          <p:nvPr/>
        </p:nvSpPr>
        <p:spPr>
          <a:xfrm rot="5400000">
            <a:off x="8533691" y="5765204"/>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9CB8297-C046-46D4-AD01-91E38A9734D3}"/>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77438" y="5781047"/>
            <a:ext cx="455555" cy="512307"/>
          </a:xfrm>
          <a:prstGeom prst="rect">
            <a:avLst/>
          </a:prstGeom>
        </p:spPr>
      </p:pic>
      <p:sp>
        <p:nvSpPr>
          <p:cNvPr id="11" name="TextBox 10" descr="Canada">
            <a:extLst>
              <a:ext uri="{FF2B5EF4-FFF2-40B4-BE49-F238E27FC236}">
                <a16:creationId xmlns:a16="http://schemas.microsoft.com/office/drawing/2014/main" id="{CB14FF02-963A-47C7-BA6C-381AF963E646}"/>
              </a:ext>
            </a:extLst>
          </p:cNvPr>
          <p:cNvSpPr txBox="1"/>
          <p:nvPr/>
        </p:nvSpPr>
        <p:spPr>
          <a:xfrm>
            <a:off x="509932" y="383290"/>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0" name="TextBox 19">
            <a:extLst>
              <a:ext uri="{FF2B5EF4-FFF2-40B4-BE49-F238E27FC236}">
                <a16:creationId xmlns:a16="http://schemas.microsoft.com/office/drawing/2014/main" id="{FAC38307-52F6-4049-9CC4-545B23944FFF}"/>
              </a:ext>
            </a:extLst>
          </p:cNvPr>
          <p:cNvSpPr txBox="1"/>
          <p:nvPr/>
        </p:nvSpPr>
        <p:spPr>
          <a:xfrm>
            <a:off x="470525" y="625407"/>
            <a:ext cx="1876221" cy="984885"/>
          </a:xfrm>
          <a:prstGeom prst="rect">
            <a:avLst/>
          </a:prstGeom>
          <a:noFill/>
        </p:spPr>
        <p:txBody>
          <a:bodyPr wrap="square" rtlCol="0">
            <a:spAutoFit/>
          </a:bodyPr>
          <a:lstStyle/>
          <a:p>
            <a:r>
              <a:rPr lang="en-GB" sz="1200" dirty="0">
                <a:solidFill>
                  <a:schemeClr val="bg2">
                    <a:lumMod val="10000"/>
                  </a:schemeClr>
                </a:solidFill>
                <a:latin typeface="Arial" panose="020B0604020202020204" pitchFamily="34" charset="0"/>
                <a:cs typeface="Arial" panose="020B0604020202020204" pitchFamily="34" charset="0"/>
              </a:rPr>
              <a:t>MMR; DTaP (Diphtheria, Tetanus and Polio); Typhoid; Hep. A; Hep. B; Rabies.</a:t>
            </a:r>
          </a:p>
          <a:p>
            <a:endParaRPr lang="en-GB" sz="1000" dirty="0">
              <a:solidFill>
                <a:schemeClr val="bg2">
                  <a:lumMod val="10000"/>
                </a:schemeClr>
              </a:solidFill>
            </a:endParaRPr>
          </a:p>
        </p:txBody>
      </p:sp>
      <p:sp>
        <p:nvSpPr>
          <p:cNvPr id="10" name="TextBox 9" descr="Western Europe&#10;">
            <a:extLst>
              <a:ext uri="{FF2B5EF4-FFF2-40B4-BE49-F238E27FC236}">
                <a16:creationId xmlns:a16="http://schemas.microsoft.com/office/drawing/2014/main" id="{12A2276B-9D54-4A28-B986-1F63E3FF72E8}"/>
              </a:ext>
            </a:extLst>
          </p:cNvPr>
          <p:cNvSpPr txBox="1"/>
          <p:nvPr/>
        </p:nvSpPr>
        <p:spPr>
          <a:xfrm>
            <a:off x="3859028" y="358233"/>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2" name="TextBox 21">
            <a:extLst>
              <a:ext uri="{FF2B5EF4-FFF2-40B4-BE49-F238E27FC236}">
                <a16:creationId xmlns:a16="http://schemas.microsoft.com/office/drawing/2014/main" id="{07AADACA-AFFC-4CF7-8E64-891CFD8A69BE}"/>
              </a:ext>
            </a:extLst>
          </p:cNvPr>
          <p:cNvSpPr txBox="1"/>
          <p:nvPr/>
        </p:nvSpPr>
        <p:spPr>
          <a:xfrm>
            <a:off x="3832453" y="769803"/>
            <a:ext cx="1835124" cy="461665"/>
          </a:xfrm>
          <a:prstGeom prst="rect">
            <a:avLst/>
          </a:prstGeom>
          <a:noFill/>
        </p:spPr>
        <p:txBody>
          <a:bodyPr wrap="square" rtlCol="0">
            <a:spAutoFit/>
          </a:bodyPr>
          <a:lstStyle/>
          <a:p>
            <a:r>
              <a:rPr lang="en-GB" sz="1200" dirty="0">
                <a:solidFill>
                  <a:schemeClr val="bg2">
                    <a:lumMod val="10000"/>
                  </a:schemeClr>
                </a:solidFill>
                <a:latin typeface="Arial" panose="020B0604020202020204" pitchFamily="34" charset="0"/>
                <a:cs typeface="Arial" panose="020B0604020202020204" pitchFamily="34" charset="0"/>
              </a:rPr>
              <a:t>MMR; DTaP; Typhoid; Hep. A; Hep. B; Rabies</a:t>
            </a:r>
          </a:p>
        </p:txBody>
      </p:sp>
      <p:sp>
        <p:nvSpPr>
          <p:cNvPr id="9" name="TextBox 8" descr="Russia">
            <a:extLst>
              <a:ext uri="{FF2B5EF4-FFF2-40B4-BE49-F238E27FC236}">
                <a16:creationId xmlns:a16="http://schemas.microsoft.com/office/drawing/2014/main" id="{0B0B07AF-AC80-43F5-9CEB-FD7EC5CFFB63}"/>
              </a:ext>
            </a:extLst>
          </p:cNvPr>
          <p:cNvSpPr txBox="1"/>
          <p:nvPr/>
        </p:nvSpPr>
        <p:spPr>
          <a:xfrm>
            <a:off x="6797255" y="352467"/>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23" name="TextBox 22">
            <a:extLst>
              <a:ext uri="{FF2B5EF4-FFF2-40B4-BE49-F238E27FC236}">
                <a16:creationId xmlns:a16="http://schemas.microsoft.com/office/drawing/2014/main" id="{FB1A0A05-C57E-41DF-B190-C91F9D9F9C50}"/>
              </a:ext>
            </a:extLst>
          </p:cNvPr>
          <p:cNvSpPr txBox="1"/>
          <p:nvPr/>
        </p:nvSpPr>
        <p:spPr>
          <a:xfrm>
            <a:off x="6805280" y="702196"/>
            <a:ext cx="1835124" cy="646331"/>
          </a:xfrm>
          <a:prstGeom prst="rect">
            <a:avLst/>
          </a:prstGeom>
          <a:noFill/>
        </p:spPr>
        <p:txBody>
          <a:bodyPr wrap="square" rtlCol="0">
            <a:spAutoFit/>
          </a:bodyPr>
          <a:lstStyle/>
          <a:p>
            <a:r>
              <a:rPr lang="en-GB" sz="1200" dirty="0">
                <a:solidFill>
                  <a:schemeClr val="bg2">
                    <a:lumMod val="10000"/>
                  </a:schemeClr>
                </a:solidFill>
                <a:latin typeface="Arial" panose="020B0604020202020204" pitchFamily="34" charset="0"/>
                <a:cs typeface="Arial" panose="020B0604020202020204" pitchFamily="34" charset="0"/>
              </a:rPr>
              <a:t>DTaP; Typhoid; Hep. A; Hep. B; Rabies; Encephalitis </a:t>
            </a:r>
          </a:p>
        </p:txBody>
      </p:sp>
      <p:sp>
        <p:nvSpPr>
          <p:cNvPr id="12" name="TextBox 11" descr="Far East&#10;">
            <a:extLst>
              <a:ext uri="{FF2B5EF4-FFF2-40B4-BE49-F238E27FC236}">
                <a16:creationId xmlns:a16="http://schemas.microsoft.com/office/drawing/2014/main" id="{AACAC11D-226C-4F09-95A5-A5DFE42A72C7}"/>
              </a:ext>
            </a:extLst>
          </p:cNvPr>
          <p:cNvSpPr txBox="1"/>
          <p:nvPr/>
        </p:nvSpPr>
        <p:spPr>
          <a:xfrm>
            <a:off x="7581105" y="2496972"/>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28" name="TextBox 27">
            <a:extLst>
              <a:ext uri="{FF2B5EF4-FFF2-40B4-BE49-F238E27FC236}">
                <a16:creationId xmlns:a16="http://schemas.microsoft.com/office/drawing/2014/main" id="{4194D9F8-84FA-48C1-9AA8-0418148BEE67}"/>
              </a:ext>
            </a:extLst>
          </p:cNvPr>
          <p:cNvSpPr txBox="1"/>
          <p:nvPr/>
        </p:nvSpPr>
        <p:spPr>
          <a:xfrm>
            <a:off x="7535999" y="2803564"/>
            <a:ext cx="1392460" cy="830997"/>
          </a:xfrm>
          <a:prstGeom prst="rect">
            <a:avLst/>
          </a:prstGeom>
          <a:noFill/>
        </p:spPr>
        <p:txBody>
          <a:bodyPr wrap="square" rtlCol="0">
            <a:spAutoFit/>
          </a:bodyPr>
          <a:lstStyle/>
          <a:p>
            <a:r>
              <a:rPr lang="en-GB" sz="1200" dirty="0">
                <a:solidFill>
                  <a:schemeClr val="bg2">
                    <a:lumMod val="10000"/>
                  </a:schemeClr>
                </a:solidFill>
                <a:latin typeface="Arial" panose="020B0604020202020204" pitchFamily="34" charset="0"/>
                <a:cs typeface="Arial" panose="020B0604020202020204" pitchFamily="34" charset="0"/>
              </a:rPr>
              <a:t>MMR; DTaP; Typhoid; Hep. A; Hep. B; Rabies; Encephalitis</a:t>
            </a:r>
          </a:p>
        </p:txBody>
      </p:sp>
      <p:sp>
        <p:nvSpPr>
          <p:cNvPr id="16" name="TextBox 15" descr="S. America&#10;">
            <a:extLst>
              <a:ext uri="{FF2B5EF4-FFF2-40B4-BE49-F238E27FC236}">
                <a16:creationId xmlns:a16="http://schemas.microsoft.com/office/drawing/2014/main" id="{40460EA2-136B-4628-AD49-CD24660AC060}"/>
              </a:ext>
            </a:extLst>
          </p:cNvPr>
          <p:cNvSpPr txBox="1"/>
          <p:nvPr/>
        </p:nvSpPr>
        <p:spPr>
          <a:xfrm>
            <a:off x="340742" y="406007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4" name="TextBox 23">
            <a:extLst>
              <a:ext uri="{FF2B5EF4-FFF2-40B4-BE49-F238E27FC236}">
                <a16:creationId xmlns:a16="http://schemas.microsoft.com/office/drawing/2014/main" id="{447D191F-C743-4E50-9B74-CC893C5D29A3}"/>
              </a:ext>
            </a:extLst>
          </p:cNvPr>
          <p:cNvSpPr txBox="1"/>
          <p:nvPr/>
        </p:nvSpPr>
        <p:spPr>
          <a:xfrm>
            <a:off x="490323" y="4405552"/>
            <a:ext cx="1835124" cy="646331"/>
          </a:xfrm>
          <a:prstGeom prst="rect">
            <a:avLst/>
          </a:prstGeom>
          <a:noFill/>
        </p:spPr>
        <p:txBody>
          <a:bodyPr wrap="square" rtlCol="0">
            <a:spAutoFit/>
          </a:bodyPr>
          <a:lstStyle/>
          <a:p>
            <a:r>
              <a:rPr lang="en-GB" sz="1200" dirty="0">
                <a:solidFill>
                  <a:schemeClr val="bg2">
                    <a:lumMod val="10000"/>
                  </a:schemeClr>
                </a:solidFill>
                <a:latin typeface="Arial" panose="020B0604020202020204" pitchFamily="34" charset="0"/>
                <a:cs typeface="Arial" panose="020B0604020202020204" pitchFamily="34" charset="0"/>
              </a:rPr>
              <a:t>MMR; DTaP; Typhoid; Hep. A; Hep. B; Rabies; Yellow Fever; Malaria.</a:t>
            </a:r>
          </a:p>
        </p:txBody>
      </p:sp>
      <p:sp>
        <p:nvSpPr>
          <p:cNvPr id="13" name="TextBox 12" descr="Asia">
            <a:extLst>
              <a:ext uri="{FF2B5EF4-FFF2-40B4-BE49-F238E27FC236}">
                <a16:creationId xmlns:a16="http://schemas.microsoft.com/office/drawing/2014/main" id="{BF23A58A-8895-47F0-BB78-943240AB1164}"/>
              </a:ext>
            </a:extLst>
          </p:cNvPr>
          <p:cNvSpPr txBox="1"/>
          <p:nvPr/>
        </p:nvSpPr>
        <p:spPr>
          <a:xfrm>
            <a:off x="5723188" y="3828255"/>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26" name="TextBox 25">
            <a:extLst>
              <a:ext uri="{FF2B5EF4-FFF2-40B4-BE49-F238E27FC236}">
                <a16:creationId xmlns:a16="http://schemas.microsoft.com/office/drawing/2014/main" id="{EE393F2D-121D-4C5F-8324-6A0415478D2E}"/>
              </a:ext>
            </a:extLst>
          </p:cNvPr>
          <p:cNvSpPr txBox="1"/>
          <p:nvPr/>
        </p:nvSpPr>
        <p:spPr>
          <a:xfrm>
            <a:off x="5515837" y="4076041"/>
            <a:ext cx="1634976" cy="830997"/>
          </a:xfrm>
          <a:prstGeom prst="rect">
            <a:avLst/>
          </a:prstGeom>
          <a:noFill/>
        </p:spPr>
        <p:txBody>
          <a:bodyPr wrap="square" rtlCol="0">
            <a:spAutoFit/>
          </a:bodyPr>
          <a:lstStyle/>
          <a:p>
            <a:r>
              <a:rPr lang="en-GB" sz="1200" dirty="0">
                <a:solidFill>
                  <a:schemeClr val="bg2">
                    <a:lumMod val="10000"/>
                  </a:schemeClr>
                </a:solidFill>
                <a:latin typeface="Arial" panose="020B0604020202020204" pitchFamily="34" charset="0"/>
                <a:cs typeface="Arial" panose="020B0604020202020204" pitchFamily="34" charset="0"/>
              </a:rPr>
              <a:t>MMR; DTaP; Typhoid; Hep. A; Hep. B; Rabies; Encephalitis; Cholera</a:t>
            </a:r>
          </a:p>
        </p:txBody>
      </p:sp>
      <p:sp>
        <p:nvSpPr>
          <p:cNvPr id="15" name="TextBox 14" descr="Africa">
            <a:extLst>
              <a:ext uri="{FF2B5EF4-FFF2-40B4-BE49-F238E27FC236}">
                <a16:creationId xmlns:a16="http://schemas.microsoft.com/office/drawing/2014/main" id="{ADF40226-D3EA-440C-93FC-3D565267C6E1}"/>
              </a:ext>
            </a:extLst>
          </p:cNvPr>
          <p:cNvSpPr txBox="1"/>
          <p:nvPr/>
        </p:nvSpPr>
        <p:spPr>
          <a:xfrm>
            <a:off x="4030682" y="4807540"/>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25" name="TextBox 24">
            <a:extLst>
              <a:ext uri="{FF2B5EF4-FFF2-40B4-BE49-F238E27FC236}">
                <a16:creationId xmlns:a16="http://schemas.microsoft.com/office/drawing/2014/main" id="{540A62B1-5BD1-48CB-95A2-372A695DABD7}"/>
              </a:ext>
            </a:extLst>
          </p:cNvPr>
          <p:cNvSpPr txBox="1"/>
          <p:nvPr/>
        </p:nvSpPr>
        <p:spPr>
          <a:xfrm>
            <a:off x="3741484" y="5061321"/>
            <a:ext cx="2008053" cy="830997"/>
          </a:xfrm>
          <a:prstGeom prst="rect">
            <a:avLst/>
          </a:prstGeom>
          <a:noFill/>
        </p:spPr>
        <p:txBody>
          <a:bodyPr wrap="square" rtlCol="0">
            <a:spAutoFit/>
          </a:bodyPr>
          <a:lstStyle/>
          <a:p>
            <a:r>
              <a:rPr lang="en-GB" sz="1200" dirty="0">
                <a:solidFill>
                  <a:schemeClr val="bg2">
                    <a:lumMod val="10000"/>
                  </a:schemeClr>
                </a:solidFill>
                <a:latin typeface="Arial" panose="020B0604020202020204" pitchFamily="34" charset="0"/>
                <a:cs typeface="Arial" panose="020B0604020202020204" pitchFamily="34" charset="0"/>
              </a:rPr>
              <a:t>MMR; DTaP; Typhoid; Hep. A; Hep. B; Rabies; Yellow Fever; Encephalitis; Cholera; Meningitis.</a:t>
            </a:r>
          </a:p>
        </p:txBody>
      </p:sp>
      <p:sp>
        <p:nvSpPr>
          <p:cNvPr id="14" name="TextBox 13" descr="Australia">
            <a:extLst>
              <a:ext uri="{FF2B5EF4-FFF2-40B4-BE49-F238E27FC236}">
                <a16:creationId xmlns:a16="http://schemas.microsoft.com/office/drawing/2014/main" id="{375342F1-A41E-409D-8B23-63DD2AC2B16C}"/>
              </a:ext>
            </a:extLst>
          </p:cNvPr>
          <p:cNvSpPr txBox="1"/>
          <p:nvPr/>
        </p:nvSpPr>
        <p:spPr>
          <a:xfrm>
            <a:off x="5905104" y="505412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27" name="TextBox 26">
            <a:extLst>
              <a:ext uri="{FF2B5EF4-FFF2-40B4-BE49-F238E27FC236}">
                <a16:creationId xmlns:a16="http://schemas.microsoft.com/office/drawing/2014/main" id="{E759577A-1668-4900-AD63-29BF8AFFD36E}"/>
              </a:ext>
            </a:extLst>
          </p:cNvPr>
          <p:cNvSpPr txBox="1"/>
          <p:nvPr/>
        </p:nvSpPr>
        <p:spPr>
          <a:xfrm>
            <a:off x="5887228" y="5259359"/>
            <a:ext cx="1835124" cy="646331"/>
          </a:xfrm>
          <a:prstGeom prst="rect">
            <a:avLst/>
          </a:prstGeom>
          <a:noFill/>
        </p:spPr>
        <p:txBody>
          <a:bodyPr wrap="square" rtlCol="0">
            <a:spAutoFit/>
          </a:bodyPr>
          <a:lstStyle/>
          <a:p>
            <a:r>
              <a:rPr lang="en-GB" sz="1200" dirty="0">
                <a:solidFill>
                  <a:schemeClr val="bg2">
                    <a:lumMod val="10000"/>
                  </a:schemeClr>
                </a:solidFill>
                <a:latin typeface="Arial" panose="020B0604020202020204" pitchFamily="34" charset="0"/>
                <a:cs typeface="Arial" panose="020B0604020202020204" pitchFamily="34" charset="0"/>
              </a:rPr>
              <a:t>MMR; </a:t>
            </a:r>
            <a:r>
              <a:rPr lang="en-GB" sz="1200" dirty="0" err="1">
                <a:solidFill>
                  <a:schemeClr val="bg2">
                    <a:lumMod val="10000"/>
                  </a:schemeClr>
                </a:solidFill>
                <a:latin typeface="Arial" panose="020B0604020202020204" pitchFamily="34" charset="0"/>
                <a:cs typeface="Arial" panose="020B0604020202020204" pitchFamily="34" charset="0"/>
              </a:rPr>
              <a:t>DTap</a:t>
            </a:r>
            <a:r>
              <a:rPr lang="en-GB" sz="1200" dirty="0">
                <a:solidFill>
                  <a:schemeClr val="bg2">
                    <a:lumMod val="10000"/>
                  </a:schemeClr>
                </a:solidFill>
                <a:latin typeface="Arial" panose="020B0604020202020204" pitchFamily="34" charset="0"/>
                <a:cs typeface="Arial" panose="020B0604020202020204" pitchFamily="34" charset="0"/>
              </a:rPr>
              <a:t>; Typhoid; Hep. A; Hep. B; Rabies; Encephalitis</a:t>
            </a:r>
          </a:p>
        </p:txBody>
      </p:sp>
      <p:sp>
        <p:nvSpPr>
          <p:cNvPr id="3" name="Footer Placeholder 2">
            <a:extLst>
              <a:ext uri="{FF2B5EF4-FFF2-40B4-BE49-F238E27FC236}">
                <a16:creationId xmlns:a16="http://schemas.microsoft.com/office/drawing/2014/main" id="{B8A3E337-6D9F-4971-82D9-00E6B39A58E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09484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28" grpId="0"/>
      <p:bldP spid="24" grpId="0"/>
      <p:bldP spid="26" grpId="0"/>
      <p:bldP spid="25" grpId="0"/>
      <p:bldP spid="2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DA28A-ADF1-47B4-8187-DCC03B06DA72}"/>
              </a:ext>
            </a:extLst>
          </p:cNvPr>
          <p:cNvSpPr>
            <a:spLocks noGrp="1"/>
          </p:cNvSpPr>
          <p:nvPr>
            <p:ph type="title"/>
          </p:nvPr>
        </p:nvSpPr>
        <p:spPr>
          <a:xfrm>
            <a:off x="135731" y="1671639"/>
            <a:ext cx="8872537" cy="2852737"/>
          </a:xfrm>
        </p:spPr>
        <p:txBody>
          <a:bodyPr/>
          <a:lstStyle/>
          <a:p>
            <a:r>
              <a:rPr lang="en-GB" b="1" dirty="0"/>
              <a:t>Learning Consolidation</a:t>
            </a:r>
          </a:p>
        </p:txBody>
      </p:sp>
      <p:sp>
        <p:nvSpPr>
          <p:cNvPr id="4" name="Footer Placeholder 3">
            <a:extLst>
              <a:ext uri="{FF2B5EF4-FFF2-40B4-BE49-F238E27FC236}">
                <a16:creationId xmlns:a16="http://schemas.microsoft.com/office/drawing/2014/main" id="{D6C67087-6219-407A-B76E-3EE78F9B541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66835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3768"/>
            <a:ext cx="7886700" cy="1325563"/>
          </a:xfrm>
        </p:spPr>
        <p:txBody>
          <a:bodyPr>
            <a:normAutofit/>
          </a:bodyPr>
          <a:lstStyle/>
          <a:p>
            <a:pPr algn="ctr"/>
            <a:r>
              <a:rPr lang="en-GB" b="1" dirty="0"/>
              <a:t>Northern Ireland Curriculum Links</a:t>
            </a:r>
          </a:p>
        </p:txBody>
      </p:sp>
      <p:sp>
        <p:nvSpPr>
          <p:cNvPr id="3" name="Rectangle 2">
            <a:extLst>
              <a:ext uri="{FF2B5EF4-FFF2-40B4-BE49-F238E27FC236}">
                <a16:creationId xmlns:a16="http://schemas.microsoft.com/office/drawing/2014/main" id="{4B57194D-985F-49A9-99DB-EFAF2473024A}"/>
              </a:ext>
            </a:extLst>
          </p:cNvPr>
          <p:cNvSpPr/>
          <p:nvPr/>
        </p:nvSpPr>
        <p:spPr>
          <a:xfrm>
            <a:off x="628650" y="1491813"/>
            <a:ext cx="7623264" cy="4702056"/>
          </a:xfrm>
          <a:prstGeom prst="rect">
            <a:avLst/>
          </a:prstGeom>
        </p:spPr>
        <p:txBody>
          <a:bodyPr wrap="square">
            <a:spAutoFit/>
          </a:bodyPr>
          <a:lstStyle/>
          <a:p>
            <a:pPr>
              <a:spcBef>
                <a:spcPts val="200"/>
              </a:spcBef>
            </a:pPr>
            <a:r>
              <a:rPr lang="en-GB" sz="2400" b="1" dirty="0">
                <a:effectLst/>
                <a:latin typeface="Arial Bold" panose="020B0704020202020204" pitchFamily="34" charset="0"/>
                <a:ea typeface="Times New Roman" panose="02020603050405020304" pitchFamily="18" charset="0"/>
                <a:cs typeface="Times New Roman" panose="02020603050405020304" pitchFamily="18" charset="0"/>
              </a:rPr>
              <a:t>Curriculum Key Elements </a:t>
            </a:r>
            <a:endParaRPr lang="en-US" sz="24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Personal Health and Moral Character</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a:spcBef>
                <a:spcPts val="200"/>
              </a:spcBef>
            </a:pPr>
            <a:r>
              <a:rPr lang="en-GB" sz="2400" b="1" dirty="0">
                <a:effectLst/>
                <a:latin typeface="Arial Bold" panose="020B0704020202020204" pitchFamily="34" charset="0"/>
                <a:ea typeface="Times New Roman" panose="02020603050405020304" pitchFamily="18" charset="0"/>
                <a:cs typeface="Times New Roman" panose="02020603050405020304" pitchFamily="18" charset="0"/>
              </a:rPr>
              <a:t>Curriculum Skills </a:t>
            </a:r>
            <a:endParaRPr lang="en-US" sz="24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Communication</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Managing Information</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Thinking</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Problem Solving and Decision-Making</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Working with others </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a:spcBef>
                <a:spcPts val="200"/>
              </a:spcBef>
            </a:pPr>
            <a:r>
              <a:rPr lang="en-GB" sz="2400" b="1" dirty="0">
                <a:effectLst/>
                <a:latin typeface="Arial Bold" panose="020B0704020202020204" pitchFamily="34" charset="0"/>
                <a:ea typeface="Times New Roman" panose="02020603050405020304" pitchFamily="18" charset="0"/>
                <a:cs typeface="Times New Roman" panose="02020603050405020304" pitchFamily="18" charset="0"/>
              </a:rPr>
              <a:t>Curriculum Areas of Learning </a:t>
            </a:r>
            <a:endParaRPr lang="en-US" sz="24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Times New Roman" panose="02020603050405020304" pitchFamily="18" charset="0"/>
              </a:rPr>
              <a:t>Learning for Life and Work (Personal Development: Personal Health), Science and Technology (Science: Organisms and Health)</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en-GB" sz="2800" dirty="0">
              <a:latin typeface="Arial" panose="020B060402020202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8EF4A-F6E6-4A7A-85A3-B86D9DDB9DBC}"/>
              </a:ext>
            </a:extLst>
          </p:cNvPr>
          <p:cNvSpPr>
            <a:spLocks noGrp="1"/>
          </p:cNvSpPr>
          <p:nvPr>
            <p:ph type="title"/>
          </p:nvPr>
        </p:nvSpPr>
        <p:spPr>
          <a:xfrm>
            <a:off x="628650" y="955676"/>
            <a:ext cx="7886700" cy="4397374"/>
          </a:xfrm>
          <a:ln w="57150">
            <a:solidFill>
              <a:srgbClr val="2862A5"/>
            </a:solidFill>
          </a:ln>
        </p:spPr>
        <p:txBody>
          <a:bodyPr>
            <a:noAutofit/>
          </a:bodyPr>
          <a:lstStyle/>
          <a:p>
            <a:pPr algn="ctr"/>
            <a:r>
              <a:rPr lang="en-GB" b="1" dirty="0"/>
              <a:t>Write a 	Paragraph or Three Statements to Summarise What You Have Learned During the Lesson.</a:t>
            </a:r>
            <a:br>
              <a:rPr lang="en-GB" b="1" dirty="0"/>
            </a:br>
            <a:br>
              <a:rPr lang="en-GB" b="1" dirty="0"/>
            </a:br>
            <a:r>
              <a:rPr lang="en-GB" sz="6000" b="1" dirty="0">
                <a:sym typeface="Wingdings" panose="05000000000000000000" pitchFamily="2" charset="2"/>
              </a:rPr>
              <a:t></a:t>
            </a:r>
            <a:endParaRPr lang="en-GB" sz="6000" b="1" dirty="0"/>
          </a:p>
        </p:txBody>
      </p:sp>
      <p:sp>
        <p:nvSpPr>
          <p:cNvPr id="3" name="Footer Placeholder 2">
            <a:extLst>
              <a:ext uri="{FF2B5EF4-FFF2-40B4-BE49-F238E27FC236}">
                <a16:creationId xmlns:a16="http://schemas.microsoft.com/office/drawing/2014/main" id="{9073C04D-963A-4014-B8CC-7E6FE521639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135134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B8538B0-2904-4A61-A738-F5BFA5C6E3CE}"/>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Importance of Vaccines (1/2)</a:t>
            </a:r>
          </a:p>
        </p:txBody>
      </p:sp>
      <p:sp>
        <p:nvSpPr>
          <p:cNvPr id="8" name="Title 1">
            <a:extLst>
              <a:ext uri="{FF2B5EF4-FFF2-40B4-BE49-F238E27FC236}">
                <a16:creationId xmlns:a16="http://schemas.microsoft.com/office/drawing/2014/main" id="{EAA749F3-C372-4FA0-9044-70FB8E027D45}"/>
              </a:ext>
            </a:extLst>
          </p:cNvPr>
          <p:cNvSpPr txBox="1">
            <a:spLocks/>
          </p:cNvSpPr>
          <p:nvPr/>
        </p:nvSpPr>
        <p:spPr>
          <a:xfrm>
            <a:off x="698647" y="352425"/>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Why it is Important to get Vaccinated?</a:t>
            </a:r>
            <a:endParaRPr lang="en-GB" sz="3500" b="1"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558651" y="1590007"/>
            <a:ext cx="8026695" cy="192755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Immune means that you are protected from the serious effects of infection and that immunisation is a way of increasing the body’s protective immunity to both bacterial and viral diseases. </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558652" y="3854038"/>
            <a:ext cx="8026696" cy="192755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400" dirty="0">
                <a:latin typeface="Arial" panose="020B0604020202020204" pitchFamily="34" charset="0"/>
                <a:cs typeface="Arial" panose="020B0604020202020204" pitchFamily="34" charset="0"/>
              </a:rPr>
              <a:t>Vaccines are a small, inactive and harmless amount of the microbe/disease which teaches our body how to fight the harmful microbe when or if we get attacked by the disease. </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97C8342-74F7-49D2-9841-6E096E921D38}"/>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Importance of Vaccines (2/2)</a:t>
            </a:r>
          </a:p>
        </p:txBody>
      </p:sp>
      <p:sp>
        <p:nvSpPr>
          <p:cNvPr id="11" name="Title 1">
            <a:extLst>
              <a:ext uri="{FF2B5EF4-FFF2-40B4-BE49-F238E27FC236}">
                <a16:creationId xmlns:a16="http://schemas.microsoft.com/office/drawing/2014/main" id="{654855E6-7FFC-4A9B-AB99-E00FCAC0054B}"/>
              </a:ext>
            </a:extLst>
          </p:cNvPr>
          <p:cNvSpPr txBox="1">
            <a:spLocks/>
          </p:cNvSpPr>
          <p:nvPr/>
        </p:nvSpPr>
        <p:spPr>
          <a:xfrm>
            <a:off x="698647" y="352425"/>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Why it is Important to get Vaccinated?</a:t>
            </a:r>
            <a:endParaRPr lang="en-GB" sz="3500" b="1" dirty="0"/>
          </a:p>
        </p:txBody>
      </p:sp>
      <p:sp>
        <p:nvSpPr>
          <p:cNvPr id="8" name="Rectangle: Rounded Corners 7">
            <a:extLst>
              <a:ext uri="{FF2B5EF4-FFF2-40B4-BE49-F238E27FC236}">
                <a16:creationId xmlns:a16="http://schemas.microsoft.com/office/drawing/2014/main" id="{6120BD40-7840-4F24-8AB7-84CEC771DC64}"/>
              </a:ext>
            </a:extLst>
          </p:cNvPr>
          <p:cNvSpPr/>
          <p:nvPr/>
        </p:nvSpPr>
        <p:spPr>
          <a:xfrm>
            <a:off x="558652" y="1479151"/>
            <a:ext cx="8026696" cy="258896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Antibodies pass from mother to child through the placenta in the womb and breast milk after birth helping to protect new-born babies from disease. However, this doesn’t work for all diseases, e.g. women are given a vaccine when they are pregnant to protect their unborn baby from whooping cough. This will provide protection from when the baby is born until they are old enough to have their own vaccine (8 weeks old). </a:t>
            </a:r>
          </a:p>
        </p:txBody>
      </p:sp>
      <p:sp>
        <p:nvSpPr>
          <p:cNvPr id="9" name="Rectangle: Rounded Corners 8">
            <a:extLst>
              <a:ext uri="{FF2B5EF4-FFF2-40B4-BE49-F238E27FC236}">
                <a16:creationId xmlns:a16="http://schemas.microsoft.com/office/drawing/2014/main" id="{3B60E099-48C3-49E6-9767-1F4A8384BCE8}"/>
              </a:ext>
            </a:extLst>
          </p:cNvPr>
          <p:cNvSpPr/>
          <p:nvPr/>
        </p:nvSpPr>
        <p:spPr>
          <a:xfrm>
            <a:off x="558652" y="4249447"/>
            <a:ext cx="8026696" cy="189288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Each type of microbe has an outer coating which is unique to the microbe, but because some microbes change their outer coats so quickly, it is difficult for scientists to make vaccines for these infections, or, like the flu vaccine, a new one has to be made each year.</a:t>
            </a:r>
          </a:p>
        </p:txBody>
      </p:sp>
      <p:sp>
        <p:nvSpPr>
          <p:cNvPr id="4" name="Footer Placeholder 3">
            <a:extLst>
              <a:ext uri="{FF2B5EF4-FFF2-40B4-BE49-F238E27FC236}">
                <a16:creationId xmlns:a16="http://schemas.microsoft.com/office/drawing/2014/main" id="{021DFDA3-040B-4274-9113-9D6F177909A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157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ED08FFF-0E9F-453A-8F49-5B102D33C6B9}"/>
              </a:ext>
            </a:extLst>
          </p:cNvPr>
          <p:cNvSpPr txBox="1">
            <a:spLocks noGrp="1"/>
          </p:cNvSpPr>
          <p:nvPr>
            <p:ph type="title" idx="4294967295"/>
          </p:nvPr>
        </p:nvSpPr>
        <p:spPr>
          <a:xfrm>
            <a:off x="250032" y="2450306"/>
            <a:ext cx="8643936" cy="2988469"/>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6000" kern="1200">
                <a:solidFill>
                  <a:schemeClr val="bg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Main Activity:</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Herd Immunity Class Stimulation</a:t>
            </a:r>
          </a:p>
        </p:txBody>
      </p:sp>
      <p:sp>
        <p:nvSpPr>
          <p:cNvPr id="4" name="Footer Placeholder 3">
            <a:extLst>
              <a:ext uri="{FF2B5EF4-FFF2-40B4-BE49-F238E27FC236}">
                <a16:creationId xmlns:a16="http://schemas.microsoft.com/office/drawing/2014/main" id="{44739148-4C6B-4D57-BD8B-E0741941407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79454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8DC44-B0E8-4821-A52D-EBEEBC911685}"/>
              </a:ext>
              <a:ext uri="{C183D7F6-B498-43B3-948B-1728B52AA6E4}">
                <adec:decorative xmlns:adec="http://schemas.microsoft.com/office/drawing/2017/decorative" val="0"/>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sz="4400" dirty="0"/>
              <a:t>Herd Immunity Activity Steps</a:t>
            </a:r>
          </a:p>
        </p:txBody>
      </p:sp>
      <p:pic>
        <p:nvPicPr>
          <p:cNvPr id="5" name="Picture 4">
            <a:extLst>
              <a:ext uri="{FF2B5EF4-FFF2-40B4-BE49-F238E27FC236}">
                <a16:creationId xmlns:a16="http://schemas.microsoft.com/office/drawing/2014/main" id="{AB142679-70DF-4A42-A870-E0E54911E3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57162" y="717947"/>
            <a:ext cx="8905875" cy="5216128"/>
          </a:xfrm>
          <a:prstGeom prst="rect">
            <a:avLst/>
          </a:prstGeom>
        </p:spPr>
      </p:pic>
      <p:pic>
        <p:nvPicPr>
          <p:cNvPr id="9" name="Picture 8">
            <a:extLst>
              <a:ext uri="{FF2B5EF4-FFF2-40B4-BE49-F238E27FC236}">
                <a16:creationId xmlns:a16="http://schemas.microsoft.com/office/drawing/2014/main" id="{FA56BEF0-92F5-4887-B8DD-4F4718C5C2AB}"/>
              </a:ext>
              <a:ext uri="{C183D7F6-B498-43B3-948B-1728B52AA6E4}">
                <adec:decorative xmlns:adec="http://schemas.microsoft.com/office/drawing/2017/decorative" val="1"/>
              </a:ext>
            </a:extLst>
          </p:cNvPr>
          <p:cNvPicPr>
            <a:picLocks noChangeAspect="1"/>
          </p:cNvPicPr>
          <p:nvPr/>
        </p:nvPicPr>
        <p:blipFill>
          <a:blip r:embed="rId3"/>
          <a:srcRect/>
          <a:stretch/>
        </p:blipFill>
        <p:spPr>
          <a:xfrm>
            <a:off x="435102" y="923925"/>
            <a:ext cx="8273796" cy="4692132"/>
          </a:xfrm>
          <a:prstGeom prst="rect">
            <a:avLst/>
          </a:prstGeom>
        </p:spPr>
      </p:pic>
      <p:sp>
        <p:nvSpPr>
          <p:cNvPr id="15" name="TextBox 14">
            <a:extLst>
              <a:ext uri="{FF2B5EF4-FFF2-40B4-BE49-F238E27FC236}">
                <a16:creationId xmlns:a16="http://schemas.microsoft.com/office/drawing/2014/main" id="{8B657E52-68A1-42AD-A661-F508C34478CE}"/>
              </a:ext>
            </a:extLst>
          </p:cNvPr>
          <p:cNvSpPr txBox="1"/>
          <p:nvPr/>
        </p:nvSpPr>
        <p:spPr>
          <a:xfrm>
            <a:off x="596451" y="1124170"/>
            <a:ext cx="2547034" cy="92333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kern="0" dirty="0">
                <a:solidFill>
                  <a:schemeClr val="accent6">
                    <a:lumMod val="75000"/>
                  </a:schemeClr>
                </a:solidFill>
                <a:latin typeface="Arial" panose="020B0604020202020204" pitchFamily="34" charset="0"/>
                <a:cs typeface="Arial" panose="020B0604020202020204" pitchFamily="34" charset="0"/>
              </a:rPr>
              <a:t>1.</a:t>
            </a:r>
            <a:r>
              <a:rPr kumimoji="0" lang="en-GB"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 Make sure everyone has a red, white, blue, and yellow card</a:t>
            </a:r>
          </a:p>
        </p:txBody>
      </p:sp>
      <p:sp>
        <p:nvSpPr>
          <p:cNvPr id="21" name="TextBox 20">
            <a:extLst>
              <a:ext uri="{FF2B5EF4-FFF2-40B4-BE49-F238E27FC236}">
                <a16:creationId xmlns:a16="http://schemas.microsoft.com/office/drawing/2014/main" id="{89B9DBFD-6D6F-49AA-ABF4-5E1680A65B83}"/>
              </a:ext>
            </a:extLst>
          </p:cNvPr>
          <p:cNvSpPr txBox="1"/>
          <p:nvPr/>
        </p:nvSpPr>
        <p:spPr>
          <a:xfrm>
            <a:off x="644553" y="2176270"/>
            <a:ext cx="2667144" cy="203132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2. 25% of the class will have the yellow ‘vaccinated’ card and 75% the purple ‘susceptible’ card – don’t let anyone see what card you have</a:t>
            </a:r>
          </a:p>
        </p:txBody>
      </p:sp>
      <p:sp>
        <p:nvSpPr>
          <p:cNvPr id="16" name="TextBox 15">
            <a:extLst>
              <a:ext uri="{FF2B5EF4-FFF2-40B4-BE49-F238E27FC236}">
                <a16:creationId xmlns:a16="http://schemas.microsoft.com/office/drawing/2014/main" id="{C823DF95-1E2B-452F-9832-E47717711FBD}"/>
              </a:ext>
            </a:extLst>
          </p:cNvPr>
          <p:cNvSpPr txBox="1"/>
          <p:nvPr/>
        </p:nvSpPr>
        <p:spPr>
          <a:xfrm>
            <a:off x="3373704" y="1124170"/>
            <a:ext cx="2290390" cy="120032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3. A person in the middle of the room raises their hand with the red card</a:t>
            </a:r>
          </a:p>
        </p:txBody>
      </p:sp>
      <p:sp>
        <p:nvSpPr>
          <p:cNvPr id="17" name="TextBox 16">
            <a:extLst>
              <a:ext uri="{FF2B5EF4-FFF2-40B4-BE49-F238E27FC236}">
                <a16:creationId xmlns:a16="http://schemas.microsoft.com/office/drawing/2014/main" id="{690164C5-1205-4AA7-869E-1A1E5A1EF2F3}"/>
              </a:ext>
            </a:extLst>
          </p:cNvPr>
          <p:cNvSpPr txBox="1"/>
          <p:nvPr/>
        </p:nvSpPr>
        <p:spPr>
          <a:xfrm>
            <a:off x="3382727" y="2366431"/>
            <a:ext cx="2454743" cy="92333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4. The people next to the red card  are now ‘infected’, and so on</a:t>
            </a:r>
          </a:p>
        </p:txBody>
      </p:sp>
      <p:sp>
        <p:nvSpPr>
          <p:cNvPr id="18" name="TextBox 17">
            <a:extLst>
              <a:ext uri="{FF2B5EF4-FFF2-40B4-BE49-F238E27FC236}">
                <a16:creationId xmlns:a16="http://schemas.microsoft.com/office/drawing/2014/main" id="{76399B9F-22B4-4014-A437-C9221A2C2FDA}"/>
              </a:ext>
            </a:extLst>
          </p:cNvPr>
          <p:cNvSpPr txBox="1"/>
          <p:nvPr/>
        </p:nvSpPr>
        <p:spPr>
          <a:xfrm>
            <a:off x="3382727" y="3326011"/>
            <a:ext cx="2184186" cy="92333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5. Only ‘vaccinated’ people are not infected</a:t>
            </a:r>
          </a:p>
        </p:txBody>
      </p:sp>
      <p:sp>
        <p:nvSpPr>
          <p:cNvPr id="19" name="TextBox 18">
            <a:extLst>
              <a:ext uri="{FF2B5EF4-FFF2-40B4-BE49-F238E27FC236}">
                <a16:creationId xmlns:a16="http://schemas.microsoft.com/office/drawing/2014/main" id="{0CE4D602-B662-420D-990B-290E83B77AAC}"/>
              </a:ext>
            </a:extLst>
          </p:cNvPr>
          <p:cNvSpPr txBox="1"/>
          <p:nvPr/>
        </p:nvSpPr>
        <p:spPr>
          <a:xfrm>
            <a:off x="6000518" y="1124169"/>
            <a:ext cx="2602178" cy="120032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6. Continue the game by holding blue recovering cards to mark day 2</a:t>
            </a:r>
          </a:p>
        </p:txBody>
      </p:sp>
      <p:sp>
        <p:nvSpPr>
          <p:cNvPr id="20" name="TextBox 19">
            <a:extLst>
              <a:ext uri="{FF2B5EF4-FFF2-40B4-BE49-F238E27FC236}">
                <a16:creationId xmlns:a16="http://schemas.microsoft.com/office/drawing/2014/main" id="{898C0638-7ED8-4BDB-BEBA-D59C92EBC5FD}"/>
              </a:ext>
            </a:extLst>
          </p:cNvPr>
          <p:cNvSpPr txBox="1"/>
          <p:nvPr/>
        </p:nvSpPr>
        <p:spPr>
          <a:xfrm>
            <a:off x="6000518" y="2502098"/>
            <a:ext cx="2299063" cy="120032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7. Now, repeat the game with 50% and 75% vaccinated. What do you notice? </a:t>
            </a:r>
          </a:p>
        </p:txBody>
      </p:sp>
      <p:sp>
        <p:nvSpPr>
          <p:cNvPr id="4" name="Footer Placeholder 3">
            <a:extLst>
              <a:ext uri="{FF2B5EF4-FFF2-40B4-BE49-F238E27FC236}">
                <a16:creationId xmlns:a16="http://schemas.microsoft.com/office/drawing/2014/main" id="{01249FA5-0928-4D05-A3D5-72D12D319C1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9531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1" grpId="0"/>
      <p:bldP spid="16" grpId="0"/>
      <p:bldP spid="17" grpId="0"/>
      <p:bldP spid="18" grpId="0"/>
      <p:bldP spid="19"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6C62D-B847-4BA2-9236-C63C97784811}"/>
              </a:ext>
            </a:extLst>
          </p:cNvPr>
          <p:cNvSpPr>
            <a:spLocks noGrp="1"/>
          </p:cNvSpPr>
          <p:nvPr>
            <p:ph type="title"/>
          </p:nvPr>
        </p:nvSpPr>
        <p:spPr>
          <a:xfrm>
            <a:off x="628650" y="315799"/>
            <a:ext cx="7886700" cy="968374"/>
          </a:xfrm>
        </p:spPr>
        <p:txBody>
          <a:bodyPr/>
          <a:lstStyle/>
          <a:p>
            <a:pPr algn="ctr"/>
            <a:r>
              <a:rPr lang="en-GB" b="1" dirty="0"/>
              <a:t>Coloured Cards </a:t>
            </a:r>
          </a:p>
        </p:txBody>
      </p:sp>
      <p:sp>
        <p:nvSpPr>
          <p:cNvPr id="4" name="Rectangle: Rounded Corners 3" descr="Infected&#10;">
            <a:extLst>
              <a:ext uri="{FF2B5EF4-FFF2-40B4-BE49-F238E27FC236}">
                <a16:creationId xmlns:a16="http://schemas.microsoft.com/office/drawing/2014/main" id="{00483352-9660-43AC-9297-4505940F81F2}"/>
              </a:ext>
            </a:extLst>
          </p:cNvPr>
          <p:cNvSpPr/>
          <p:nvPr/>
        </p:nvSpPr>
        <p:spPr>
          <a:xfrm>
            <a:off x="1321367" y="1516583"/>
            <a:ext cx="1788040" cy="2093908"/>
          </a:xfrm>
          <a:prstGeom prst="roundRect">
            <a:avLst>
              <a:gd name="adj" fmla="val 4232"/>
            </a:avLst>
          </a:prstGeom>
          <a:solidFill>
            <a:srgbClr val="BE1E2D"/>
          </a:solidFill>
          <a:ln>
            <a:solidFill>
              <a:srgbClr val="BE1E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a:latin typeface="Arial" panose="020B0604020202020204" pitchFamily="34" charset="0"/>
                <a:cs typeface="Arial" panose="020B0604020202020204" pitchFamily="34" charset="0"/>
              </a:rPr>
              <a:t>Infected</a:t>
            </a:r>
          </a:p>
        </p:txBody>
      </p:sp>
      <p:sp>
        <p:nvSpPr>
          <p:cNvPr id="5" name="Rectangle: Rounded Corners 4" descr="Recovering but still infectious&#10;">
            <a:extLst>
              <a:ext uri="{FF2B5EF4-FFF2-40B4-BE49-F238E27FC236}">
                <a16:creationId xmlns:a16="http://schemas.microsoft.com/office/drawing/2014/main" id="{420F1CFF-D37A-419F-A89C-E7D779C41689}"/>
              </a:ext>
            </a:extLst>
          </p:cNvPr>
          <p:cNvSpPr/>
          <p:nvPr/>
        </p:nvSpPr>
        <p:spPr>
          <a:xfrm>
            <a:off x="3648074" y="1516583"/>
            <a:ext cx="2047875" cy="2093908"/>
          </a:xfrm>
          <a:prstGeom prst="roundRect">
            <a:avLst>
              <a:gd name="adj" fmla="val 4232"/>
            </a:avLst>
          </a:prstGeom>
          <a:solidFill>
            <a:srgbClr val="2B599E"/>
          </a:solidFill>
          <a:ln>
            <a:solidFill>
              <a:srgbClr val="2B59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a:latin typeface="Arial" panose="020B0604020202020204" pitchFamily="34" charset="0"/>
                <a:cs typeface="Arial" panose="020B0604020202020204" pitchFamily="34" charset="0"/>
              </a:rPr>
              <a:t>Recovering but still infectious</a:t>
            </a:r>
          </a:p>
        </p:txBody>
      </p:sp>
      <p:sp>
        <p:nvSpPr>
          <p:cNvPr id="6" name="Rectangle: Rounded Corners 5" descr="Immune">
            <a:extLst>
              <a:ext uri="{FF2B5EF4-FFF2-40B4-BE49-F238E27FC236}">
                <a16:creationId xmlns:a16="http://schemas.microsoft.com/office/drawing/2014/main" id="{1B1EFE96-9A13-4564-8DD1-42E42047CBC6}"/>
              </a:ext>
            </a:extLst>
          </p:cNvPr>
          <p:cNvSpPr/>
          <p:nvPr/>
        </p:nvSpPr>
        <p:spPr>
          <a:xfrm>
            <a:off x="6034592" y="1516583"/>
            <a:ext cx="1788040" cy="2093908"/>
          </a:xfrm>
          <a:prstGeom prst="roundRect">
            <a:avLst>
              <a:gd name="adj" fmla="val 4232"/>
            </a:avLst>
          </a:prstGeom>
          <a:solidFill>
            <a:schemeClr val="bg1"/>
          </a:solidFill>
          <a:ln w="28575">
            <a:solidFill>
              <a:srgbClr val="2B59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a:solidFill>
                  <a:schemeClr val="tx1"/>
                </a:solidFill>
                <a:latin typeface="Arial" panose="020B0604020202020204" pitchFamily="34" charset="0"/>
                <a:cs typeface="Arial" panose="020B0604020202020204" pitchFamily="34" charset="0"/>
              </a:rPr>
              <a:t>Immune</a:t>
            </a:r>
          </a:p>
        </p:txBody>
      </p:sp>
      <p:sp>
        <p:nvSpPr>
          <p:cNvPr id="8" name="Rectangle: Rounded Corners 7" descr="Susceptible">
            <a:extLst>
              <a:ext uri="{FF2B5EF4-FFF2-40B4-BE49-F238E27FC236}">
                <a16:creationId xmlns:a16="http://schemas.microsoft.com/office/drawing/2014/main" id="{BD9CDF72-36BA-4781-944E-E13016246EE0}"/>
              </a:ext>
            </a:extLst>
          </p:cNvPr>
          <p:cNvSpPr/>
          <p:nvPr/>
        </p:nvSpPr>
        <p:spPr>
          <a:xfrm>
            <a:off x="2257425" y="3936467"/>
            <a:ext cx="2133601" cy="2093908"/>
          </a:xfrm>
          <a:prstGeom prst="roundRect">
            <a:avLst>
              <a:gd name="adj" fmla="val 4232"/>
            </a:avLst>
          </a:prstGeom>
          <a:solidFill>
            <a:srgbClr val="6E4D9F"/>
          </a:solidFill>
          <a:ln w="28575">
            <a:solidFill>
              <a:srgbClr val="6E4D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a:solidFill>
                  <a:schemeClr val="bg1"/>
                </a:solidFill>
                <a:latin typeface="Arial" panose="020B0604020202020204" pitchFamily="34" charset="0"/>
                <a:cs typeface="Arial" panose="020B0604020202020204" pitchFamily="34" charset="0"/>
              </a:rPr>
              <a:t>Susceptible</a:t>
            </a:r>
          </a:p>
        </p:txBody>
      </p:sp>
      <p:sp>
        <p:nvSpPr>
          <p:cNvPr id="7" name="Rectangle: Rounded Corners 6" descr="Vaccinated">
            <a:extLst>
              <a:ext uri="{FF2B5EF4-FFF2-40B4-BE49-F238E27FC236}">
                <a16:creationId xmlns:a16="http://schemas.microsoft.com/office/drawing/2014/main" id="{C5C8DC23-2710-43FB-805B-018299671332}"/>
              </a:ext>
            </a:extLst>
          </p:cNvPr>
          <p:cNvSpPr/>
          <p:nvPr/>
        </p:nvSpPr>
        <p:spPr>
          <a:xfrm>
            <a:off x="5140571" y="4030032"/>
            <a:ext cx="2047874" cy="2093908"/>
          </a:xfrm>
          <a:prstGeom prst="roundRect">
            <a:avLst>
              <a:gd name="adj" fmla="val 4232"/>
            </a:avLst>
          </a:prstGeom>
          <a:solidFill>
            <a:srgbClr val="E4C931"/>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a:solidFill>
                  <a:schemeClr val="tx1"/>
                </a:solidFill>
                <a:latin typeface="Arial" panose="020B0604020202020204" pitchFamily="34" charset="0"/>
                <a:cs typeface="Arial" panose="020B0604020202020204" pitchFamily="34" charset="0"/>
              </a:rPr>
              <a:t>Vaccinated</a:t>
            </a:r>
          </a:p>
        </p:txBody>
      </p:sp>
      <p:sp>
        <p:nvSpPr>
          <p:cNvPr id="3" name="Footer Placeholder 2">
            <a:extLst>
              <a:ext uri="{FF2B5EF4-FFF2-40B4-BE49-F238E27FC236}">
                <a16:creationId xmlns:a16="http://schemas.microsoft.com/office/drawing/2014/main" id="{D1973B44-B1BB-4CE0-8E71-DDDEE7D851E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4946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252CECF-364E-4EAB-B713-D447B3EBC023}"/>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Herd Immunity Activity 1</a:t>
            </a:r>
          </a:p>
        </p:txBody>
      </p:sp>
      <p:sp>
        <p:nvSpPr>
          <p:cNvPr id="12" name="Title 1">
            <a:extLst>
              <a:ext uri="{FF2B5EF4-FFF2-40B4-BE49-F238E27FC236}">
                <a16:creationId xmlns:a16="http://schemas.microsoft.com/office/drawing/2014/main" id="{7B9D5CF0-C9E9-47F7-B343-F7F7BBD479DC}"/>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Herd Immunity Scenario</a:t>
            </a:r>
            <a:endParaRPr lang="en-GB" sz="3000" b="1" dirty="0"/>
          </a:p>
        </p:txBody>
      </p:sp>
      <p:sp>
        <p:nvSpPr>
          <p:cNvPr id="17" name="Rectangle: Rounded Corners 16">
            <a:extLst>
              <a:ext uri="{FF2B5EF4-FFF2-40B4-BE49-F238E27FC236}">
                <a16:creationId xmlns:a16="http://schemas.microsoft.com/office/drawing/2014/main" id="{334CE14A-8995-4F8B-B4FA-2EFF1FB62A32}"/>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Rounded Corners 7">
            <a:extLst>
              <a:ext uri="{FF2B5EF4-FFF2-40B4-BE49-F238E27FC236}">
                <a16:creationId xmlns:a16="http://schemas.microsoft.com/office/drawing/2014/main" id="{8914864D-1306-4419-A9FC-ECA0FCDD4403}"/>
              </a:ext>
              <a:ext uri="{C183D7F6-B498-43B3-948B-1728B52AA6E4}">
                <adec:decorative xmlns:adec="http://schemas.microsoft.com/office/drawing/2017/decorative" val="1"/>
              </a:ext>
            </a:extLst>
          </p:cNvPr>
          <p:cNvSpPr/>
          <p:nvPr/>
        </p:nvSpPr>
        <p:spPr>
          <a:xfrm>
            <a:off x="906053" y="1180400"/>
            <a:ext cx="7273451" cy="4972750"/>
          </a:xfrm>
          <a:prstGeom prst="roundRect">
            <a:avLst>
              <a:gd name="adj" fmla="val 3341"/>
            </a:avLst>
          </a:prstGeom>
          <a:noFill/>
          <a:ln w="28575" cap="flat" cmpd="sng" algn="ctr">
            <a:solidFill>
              <a:srgbClr val="2862A5"/>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5" name="Oval 14">
            <a:extLst>
              <a:ext uri="{FF2B5EF4-FFF2-40B4-BE49-F238E27FC236}">
                <a16:creationId xmlns:a16="http://schemas.microsoft.com/office/drawing/2014/main" id="{37F2CA20-66E2-451F-A9C3-36F8944F9D14}"/>
              </a:ext>
              <a:ext uri="{C183D7F6-B498-43B3-948B-1728B52AA6E4}">
                <adec:decorative xmlns:adec="http://schemas.microsoft.com/office/drawing/2017/decorative" val="1"/>
              </a:ext>
            </a:extLst>
          </p:cNvPr>
          <p:cNvSpPr/>
          <p:nvPr/>
        </p:nvSpPr>
        <p:spPr>
          <a:xfrm>
            <a:off x="7867778" y="875782"/>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36D0ACD4-FC38-43C7-B931-5FD4D36E6D8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3678" y="898850"/>
            <a:ext cx="579416" cy="523798"/>
          </a:xfrm>
          <a:prstGeom prst="rect">
            <a:avLst/>
          </a:prstGeom>
        </p:spPr>
      </p:pic>
      <p:sp>
        <p:nvSpPr>
          <p:cNvPr id="18" name="TextBox 17" descr="Use this sheet to record your observations after each stage of the scenario. Then add your conclusions. &#10;">
            <a:extLst>
              <a:ext uri="{FF2B5EF4-FFF2-40B4-BE49-F238E27FC236}">
                <a16:creationId xmlns:a16="http://schemas.microsoft.com/office/drawing/2014/main" id="{9BFADFF5-4E7F-42C3-A1F5-5F2B92BD8674}"/>
              </a:ext>
            </a:extLst>
          </p:cNvPr>
          <p:cNvSpPr txBox="1"/>
          <p:nvPr/>
        </p:nvSpPr>
        <p:spPr>
          <a:xfrm>
            <a:off x="987039" y="1197630"/>
            <a:ext cx="6946885" cy="769441"/>
          </a:xfrm>
          <a:prstGeom prst="rect">
            <a:avLst/>
          </a:prstGeom>
          <a:noFill/>
        </p:spPr>
        <p:txBody>
          <a:bodyPr wrap="square" rtlCol="0">
            <a:spAutoFit/>
          </a:bodyPr>
          <a:lstStyle/>
          <a:p>
            <a:pPr algn="just"/>
            <a:r>
              <a:rPr lang="en-GB" sz="2200" dirty="0">
                <a:solidFill>
                  <a:schemeClr val="bg2">
                    <a:lumMod val="10000"/>
                  </a:schemeClr>
                </a:solidFill>
                <a:latin typeface="Arial" panose="020B0604020202020204" pitchFamily="34" charset="0"/>
                <a:cs typeface="Arial" panose="020B0604020202020204" pitchFamily="34" charset="0"/>
              </a:rPr>
              <a:t>Use this sheet to record your observations after each stage of the scenario. Then add your conclusions. </a:t>
            </a:r>
          </a:p>
        </p:txBody>
      </p:sp>
      <p:sp>
        <p:nvSpPr>
          <p:cNvPr id="13" name="TextBox 12">
            <a:extLst>
              <a:ext uri="{FF2B5EF4-FFF2-40B4-BE49-F238E27FC236}">
                <a16:creationId xmlns:a16="http://schemas.microsoft.com/office/drawing/2014/main" id="{36FD136F-1FFD-46D2-B042-BE507B5EC72A}"/>
              </a:ext>
            </a:extLst>
          </p:cNvPr>
          <p:cNvSpPr txBox="1"/>
          <p:nvPr/>
        </p:nvSpPr>
        <p:spPr>
          <a:xfrm>
            <a:off x="1113033" y="2268260"/>
            <a:ext cx="5948736" cy="369332"/>
          </a:xfrm>
          <a:prstGeom prst="rect">
            <a:avLst/>
          </a:prstGeom>
          <a:noFill/>
        </p:spPr>
        <p:txBody>
          <a:bodyPr wrap="square">
            <a:spAutoFit/>
          </a:bodyPr>
          <a:lstStyle/>
          <a:p>
            <a:r>
              <a:rPr lang="en-GB" b="0" dirty="0">
                <a:solidFill>
                  <a:schemeClr val="bg2">
                    <a:lumMod val="10000"/>
                  </a:schemeClr>
                </a:solidFill>
                <a:latin typeface="Arial" panose="020B0604020202020204" pitchFamily="34" charset="0"/>
                <a:cs typeface="Arial" panose="020B0604020202020204" pitchFamily="34" charset="0"/>
              </a:rPr>
              <a:t>Number of Students Vaccinated</a:t>
            </a:r>
          </a:p>
        </p:txBody>
      </p:sp>
      <p:graphicFrame>
        <p:nvGraphicFramePr>
          <p:cNvPr id="2" name="Table 3">
            <a:extLst>
              <a:ext uri="{FF2B5EF4-FFF2-40B4-BE49-F238E27FC236}">
                <a16:creationId xmlns:a16="http://schemas.microsoft.com/office/drawing/2014/main" id="{7E0FEAED-EE99-4AAD-BD98-9DC2316D9972}"/>
              </a:ext>
            </a:extLst>
          </p:cNvPr>
          <p:cNvGraphicFramePr>
            <a:graphicFrameLocks noGrp="1"/>
          </p:cNvGraphicFramePr>
          <p:nvPr>
            <p:extLst>
              <p:ext uri="{D42A27DB-BD31-4B8C-83A1-F6EECF244321}">
                <p14:modId xmlns:p14="http://schemas.microsoft.com/office/powerpoint/2010/main" val="3987270393"/>
              </p:ext>
            </p:extLst>
          </p:nvPr>
        </p:nvGraphicFramePr>
        <p:xfrm>
          <a:off x="1113033" y="2761416"/>
          <a:ext cx="6820891" cy="2966720"/>
        </p:xfrm>
        <a:graphic>
          <a:graphicData uri="http://schemas.openxmlformats.org/drawingml/2006/table">
            <a:tbl>
              <a:tblPr firstRow="1" bandRow="1">
                <a:tableStyleId>{2D5ABB26-0587-4C30-8999-92F81FD0307C}</a:tableStyleId>
              </a:tblPr>
              <a:tblGrid>
                <a:gridCol w="974413">
                  <a:extLst>
                    <a:ext uri="{9D8B030D-6E8A-4147-A177-3AD203B41FA5}">
                      <a16:colId xmlns:a16="http://schemas.microsoft.com/office/drawing/2014/main" val="328566800"/>
                    </a:ext>
                  </a:extLst>
                </a:gridCol>
                <a:gridCol w="974413">
                  <a:extLst>
                    <a:ext uri="{9D8B030D-6E8A-4147-A177-3AD203B41FA5}">
                      <a16:colId xmlns:a16="http://schemas.microsoft.com/office/drawing/2014/main" val="1963237577"/>
                    </a:ext>
                  </a:extLst>
                </a:gridCol>
                <a:gridCol w="974413">
                  <a:extLst>
                    <a:ext uri="{9D8B030D-6E8A-4147-A177-3AD203B41FA5}">
                      <a16:colId xmlns:a16="http://schemas.microsoft.com/office/drawing/2014/main" val="3347267049"/>
                    </a:ext>
                  </a:extLst>
                </a:gridCol>
                <a:gridCol w="974413">
                  <a:extLst>
                    <a:ext uri="{9D8B030D-6E8A-4147-A177-3AD203B41FA5}">
                      <a16:colId xmlns:a16="http://schemas.microsoft.com/office/drawing/2014/main" val="4217296599"/>
                    </a:ext>
                  </a:extLst>
                </a:gridCol>
                <a:gridCol w="974413">
                  <a:extLst>
                    <a:ext uri="{9D8B030D-6E8A-4147-A177-3AD203B41FA5}">
                      <a16:colId xmlns:a16="http://schemas.microsoft.com/office/drawing/2014/main" val="598579523"/>
                    </a:ext>
                  </a:extLst>
                </a:gridCol>
                <a:gridCol w="974413">
                  <a:extLst>
                    <a:ext uri="{9D8B030D-6E8A-4147-A177-3AD203B41FA5}">
                      <a16:colId xmlns:a16="http://schemas.microsoft.com/office/drawing/2014/main" val="3951871720"/>
                    </a:ext>
                  </a:extLst>
                </a:gridCol>
                <a:gridCol w="974413">
                  <a:extLst>
                    <a:ext uri="{9D8B030D-6E8A-4147-A177-3AD203B41FA5}">
                      <a16:colId xmlns:a16="http://schemas.microsoft.com/office/drawing/2014/main" val="838644566"/>
                    </a:ext>
                  </a:extLst>
                </a:gridCol>
              </a:tblGrid>
              <a:tr h="370840">
                <a:tc>
                  <a:txBody>
                    <a:bodyPr/>
                    <a:lstStyle/>
                    <a:p>
                      <a:r>
                        <a:rPr lang="en-GB" sz="1400" b="1" dirty="0">
                          <a:solidFill>
                            <a:srgbClr val="000000"/>
                          </a:solidFill>
                          <a:latin typeface="Arial" panose="020B0604020202020204" pitchFamily="34" charset="0"/>
                          <a:cs typeface="Arial" panose="020B0604020202020204" pitchFamily="34" charset="0"/>
                        </a:rPr>
                        <a:t>Day</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dirty="0">
                          <a:solidFill>
                            <a:srgbClr val="000000"/>
                          </a:solidFill>
                          <a:latin typeface="Arial" panose="020B0604020202020204" pitchFamily="34" charset="0"/>
                          <a:cs typeface="Arial" panose="020B0604020202020204" pitchFamily="34" charset="0"/>
                        </a:rPr>
                        <a:t>25%</a:t>
                      </a: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400" b="1" dirty="0">
                        <a:solidFill>
                          <a:srgbClr val="000000"/>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dirty="0">
                          <a:solidFill>
                            <a:srgbClr val="000000"/>
                          </a:solidFill>
                          <a:latin typeface="Arial" panose="020B0604020202020204" pitchFamily="34" charset="0"/>
                          <a:cs typeface="Arial" panose="020B0604020202020204" pitchFamily="34" charset="0"/>
                        </a:rPr>
                        <a:t>50%</a:t>
                      </a: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400" b="1" dirty="0">
                        <a:solidFill>
                          <a:srgbClr val="000000"/>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dirty="0">
                          <a:solidFill>
                            <a:srgbClr val="000000"/>
                          </a:solidFill>
                          <a:latin typeface="Arial" panose="020B0604020202020204" pitchFamily="34" charset="0"/>
                          <a:cs typeface="Arial" panose="020B0604020202020204" pitchFamily="34" charset="0"/>
                        </a:rPr>
                        <a:t>75%</a:t>
                      </a: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400" b="1" dirty="0">
                        <a:solidFill>
                          <a:srgbClr val="000000"/>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9165841"/>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692445"/>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2</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7204893"/>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8990802"/>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4</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856705"/>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5</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0122417"/>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6</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8632726"/>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7</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1204082"/>
                  </a:ext>
                </a:extLst>
              </a:tr>
            </a:tbl>
          </a:graphicData>
        </a:graphic>
      </p:graphicFrame>
      <p:sp>
        <p:nvSpPr>
          <p:cNvPr id="3" name="Footer Placeholder 2">
            <a:extLst>
              <a:ext uri="{FF2B5EF4-FFF2-40B4-BE49-F238E27FC236}">
                <a16:creationId xmlns:a16="http://schemas.microsoft.com/office/drawing/2014/main" id="{B595AD2B-7D81-4E9C-BF31-676222D6258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40944611"/>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2397</TotalTime>
  <Words>1645</Words>
  <Application>Microsoft Office PowerPoint</Application>
  <PresentationFormat>On-screen Show (4:3)</PresentationFormat>
  <Paragraphs>287</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Arial Bold</vt:lpstr>
      <vt:lpstr>Calibri</vt:lpstr>
      <vt:lpstr>Symbol</vt:lpstr>
      <vt:lpstr>Office Theme</vt:lpstr>
      <vt:lpstr>Infection Prevention and Control (IPC): Vaccinations</vt:lpstr>
      <vt:lpstr>Learning Intention</vt:lpstr>
      <vt:lpstr>Northern Ireland Curriculum Links</vt:lpstr>
      <vt:lpstr>Importance of Vaccines (1/2)</vt:lpstr>
      <vt:lpstr>Importance of Vaccines (2/2)</vt:lpstr>
      <vt:lpstr>Main Activity: Herd Immunity Class Stimulation</vt:lpstr>
      <vt:lpstr>Herd Immunity Activity Steps</vt:lpstr>
      <vt:lpstr>Coloured Cards </vt:lpstr>
      <vt:lpstr>Herd Immunity Activity 1</vt:lpstr>
      <vt:lpstr>Herd Immunity Activity 2</vt:lpstr>
      <vt:lpstr>Herd Immunity Activity 3</vt:lpstr>
      <vt:lpstr>Herd Immunity Activity – Answers 1</vt:lpstr>
      <vt:lpstr>Herd Immunity Activity – Answers 2</vt:lpstr>
      <vt:lpstr>Herd Immunity Activity – Answers 3</vt:lpstr>
      <vt:lpstr>Discussion</vt:lpstr>
      <vt:lpstr>Discussion Points</vt:lpstr>
      <vt:lpstr>Extension Activities</vt:lpstr>
      <vt:lpstr>Study the world map and record the vaccines that are required for specific countries in each region. Also name the disease that the vaccine provides protection for and the microbe that causes the disease. If needed use government, NHS, World Health Organisation and UK Health Security Agency websites to help you to investigate current vaccine information.</vt:lpstr>
      <vt:lpstr>World Map Question Sheet</vt:lpstr>
      <vt:lpstr>World Map Answer Sheet - Canada</vt:lpstr>
      <vt:lpstr>World Map Answer Sheet – S America</vt:lpstr>
      <vt:lpstr>World Map Answer Sheet – W Europe</vt:lpstr>
      <vt:lpstr>World Map Answer Sheet - Africa</vt:lpstr>
      <vt:lpstr>World Map Answer Sheet - Russia</vt:lpstr>
      <vt:lpstr>World Map Answer Sheet – Far East</vt:lpstr>
      <vt:lpstr>World Map Answer Sheet - Asia</vt:lpstr>
      <vt:lpstr>World Map Answer Sheet - Australia</vt:lpstr>
      <vt:lpstr>World Map Answers Sheet</vt:lpstr>
      <vt:lpstr>Learning Consolidation</vt:lpstr>
      <vt:lpstr>Write a  Paragraph or Three Statements to Summarise What You Have Learned During the Lesson.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Megan Whistance</cp:lastModifiedBy>
  <cp:revision>307</cp:revision>
  <dcterms:created xsi:type="dcterms:W3CDTF">2022-02-28T09:25:11Z</dcterms:created>
  <dcterms:modified xsi:type="dcterms:W3CDTF">2025-03-05T09:55:02Z</dcterms:modified>
</cp:coreProperties>
</file>